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1658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277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.xml" /><Relationship Id="rId4" Type="http://schemas.openxmlformats.org/officeDocument/2006/relationships/image" Target="../media/image2.png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image" Target="../media/image3.png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.xml" /><Relationship Id="rId10" Type="http://schemas.openxmlformats.org/officeDocument/2006/relationships/tags" Target="../tags/tag28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2.xml" /><Relationship Id="rId4" Type="http://schemas.openxmlformats.org/officeDocument/2006/relationships/image" Target="../media/image4.png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10" Type="http://schemas.openxmlformats.org/officeDocument/2006/relationships/tags" Target="../tags/tag66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60.xml" /><Relationship Id="rId4" Type="http://schemas.openxmlformats.org/officeDocument/2006/relationships/image" Target="../media/image4.png" /><Relationship Id="rId5" Type="http://schemas.openxmlformats.org/officeDocument/2006/relationships/tags" Target="../tags/tag61.xml" /><Relationship Id="rId6" Type="http://schemas.openxmlformats.org/officeDocument/2006/relationships/tags" Target="../tags/tag62.xml" /><Relationship Id="rId7" Type="http://schemas.openxmlformats.org/officeDocument/2006/relationships/tags" Target="../tags/tag63.xml" /><Relationship Id="rId8" Type="http://schemas.openxmlformats.org/officeDocument/2006/relationships/tags" Target="../tags/tag64.xml" /><Relationship Id="rId9" Type="http://schemas.openxmlformats.org/officeDocument/2006/relationships/tags" Target="../tags/tag6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C4E27E-6D6C-4823-845C-0097D22EA2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5E3F80-6316-4AF9-BDAE-8BC74C336C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52D88B-7E13-49A1-AD1F-06956EB0EB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EDBA4E-2788-47E6-95BE-0C4680B78D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F00BFFB-EA62-4EC2-AC34-1D0EB8537B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81B01E1-A750-4894-8270-524FEC1D17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C9313D1-BB0E-490A-B9DC-CA84A9F4B5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BE5B3F-F564-452E-88FD-BCD8CFD471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C049E2-A40C-47F0-BF09-2CD81CC9C7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C6831A-3F7F-4392-ADEE-956DF5A228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EDE763-839E-48F7-AB7F-AB5194043B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矩形 9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5" name="@svg_bg2_封面" descr="C:/Users/kingsoft/AppData/Local/Temp/fig2wpp/@svg_bg2_封面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pic>
        <p:nvPicPr>
          <p:cNvPr id="2097157" name="@png2x_01_封面" descr="C:/Users/kingsoft/AppData/Local/Temp/fig2wpp/@png2x_01_封面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-3175" y="0"/>
            <a:ext cx="12188825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6"/>
            </p:custDataLst>
          </p:nvPr>
        </p:nvSpPr>
        <p:spPr>
          <a:xfrm>
            <a:off x="1014730" y="2591670"/>
            <a:ext cx="6861187" cy="1418335"/>
          </a:xfrm>
          <a:noFill/>
        </p:spPr>
        <p:txBody>
          <a:bodyPr wrap="square" anchor="t">
            <a:normAutofit/>
          </a:bodyPr>
          <a:lstStyle>
            <a:lvl1pPr algn="l">
              <a:lnSpc>
                <a:spcPct val="100000"/>
              </a:lnSpc>
              <a:defRPr sz="6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 hasCustomPrompt="1"/>
            <p:custDataLst>
              <p:tags r:id="rId7"/>
            </p:custDataLst>
          </p:nvPr>
        </p:nvSpPr>
        <p:spPr>
          <a:xfrm>
            <a:off x="1014730" y="1334530"/>
            <a:ext cx="6860933" cy="1142224"/>
          </a:xfrm>
          <a:noFill/>
        </p:spPr>
        <p:txBody>
          <a:bodyPr wrap="square" anchor="b">
            <a:normAutofit/>
          </a:bodyPr>
          <a:lstStyle>
            <a:lvl1pPr marL="0" indent="0" algn="l">
              <a:lnSpc>
                <a:spcPct val="100000"/>
              </a:lnSpc>
              <a:buNone/>
              <a:defRPr sz="2400" b="0">
                <a:solidFill>
                  <a:schemeClr val="tx2"/>
                </a:solidFill>
                <a:latin typeface="+mn-ea"/>
                <a:ea typeface="+mn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23"/>
          <p:cNvSpPr>
            <a:spLocks noGrp="1"/>
          </p:cNvSpPr>
          <p:nvPr>
            <p:ph type="body" sz="quarter" idx="17" hasCustomPrompt="1"/>
            <p:custDataLst>
              <p:tags r:id="rId11"/>
            </p:custDataLst>
          </p:nvPr>
        </p:nvSpPr>
        <p:spPr>
          <a:xfrm>
            <a:off x="1014730" y="4169663"/>
            <a:ext cx="6787780" cy="1353807"/>
          </a:xfrm>
          <a:noFill/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0">
                <a:solidFill>
                  <a:schemeClr val="tx2"/>
                </a:solidFill>
                <a:latin typeface="+mn-ea"/>
                <a:ea typeface="+mn-ea"/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矩形 2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82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9" name="@png2x_目录" descr="C:/Users/kingsoft/AppData/Local/Temp/fig2wpp/@png2x_目录.pn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825" cy="2130425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014984" y="640080"/>
            <a:ext cx="10158984" cy="896112"/>
          </a:xfrm>
          <a:noFill/>
        </p:spPr>
        <p:txBody>
          <a:bodyPr wrap="square" anchor="ctr">
            <a:normAutofit/>
          </a:bodyPr>
          <a:lstStyle>
            <a:lvl1pPr algn="r">
              <a:defRPr sz="5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6" name="日期占位符 6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7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8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矩形 2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1" name="@svg_bg4" descr="C:/Users/kingsoft/AppData/Local/Temp/fig2wpp/@svg_bg4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175" y="0"/>
            <a:ext cx="12188825" cy="6858000"/>
          </a:xfrm>
          <a:prstGeom prst="rect">
            <a:avLst/>
          </a:prstGeom>
        </p:spPr>
      </p:pic>
      <p:pic>
        <p:nvPicPr>
          <p:cNvPr id="2097163" name="@png2x" descr="C:/Users/kingsoft/AppData/Local/Temp/fig2wpp/@png2x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6350" y="0"/>
            <a:ext cx="12188825" cy="6858000"/>
          </a:xfrm>
          <a:prstGeom prst="rect">
            <a:avLst/>
          </a:prstGeom>
        </p:spPr>
      </p:pic>
      <p:sp>
        <p:nvSpPr>
          <p:cNvPr id="1048704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2943860" y="3042181"/>
            <a:ext cx="8229600" cy="2265897"/>
          </a:xfrm>
          <a:noFill/>
        </p:spPr>
        <p:txBody>
          <a:bodyPr wrap="square" anchor="t">
            <a:normAutofit/>
          </a:bodyPr>
          <a:lstStyle>
            <a:lvl1pPr algn="r">
              <a:defRPr sz="4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2" name="文本占位符 7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1014730" y="1014730"/>
            <a:ext cx="10158730" cy="1795377"/>
          </a:xfrm>
          <a:noFill/>
        </p:spPr>
        <p:txBody>
          <a:bodyPr wrap="square" anchor="t">
            <a:normAutofit/>
          </a:bodyPr>
          <a:lstStyle>
            <a:lvl1pPr marL="0" indent="0" algn="r">
              <a:buNone/>
              <a:defRPr sz="9400" b="0">
                <a:solidFill>
                  <a:schemeClr val="accent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1014984" y="1929160"/>
            <a:ext cx="4824984" cy="4248439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348984" y="1929160"/>
            <a:ext cx="4824984" cy="4248439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014984" y="457200"/>
            <a:ext cx="10158984" cy="1069848"/>
          </a:xfrm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1014984" y="1624588"/>
            <a:ext cx="4802061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1014984" y="2262127"/>
            <a:ext cx="4802061" cy="3927535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3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348259" y="1624588"/>
            <a:ext cx="4825710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348259" y="2262127"/>
            <a:ext cx="4825710" cy="3927535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5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014984" y="457200"/>
            <a:ext cx="10158984" cy="1069848"/>
          </a:xfrm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014984" y="1658138"/>
            <a:ext cx="10158984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6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矩形 2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5" name="@svg_bg2" descr="C:/Users/kingsoft/AppData/Local/Temp/fig2wpp/@svg_bg2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175" y="0"/>
            <a:ext cx="12188825" cy="6858000"/>
          </a:xfrm>
          <a:prstGeom prst="rect">
            <a:avLst/>
          </a:prstGeom>
        </p:spPr>
      </p:pic>
      <p:pic>
        <p:nvPicPr>
          <p:cNvPr id="2097167" name="@png2x" descr="C:/Users/kingsoft/AppData/Local/Temp/fig2wpp/@png2x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sp>
        <p:nvSpPr>
          <p:cNvPr id="1048776" name="标题 1"/>
          <p:cNvSpPr>
            <a:spLocks noGrp="1"/>
          </p:cNvSpPr>
          <p:nvPr>
            <p:ph type="ctrTitle"/>
            <p:custDataLst>
              <p:tags r:id="rId6"/>
            </p:custDataLst>
          </p:nvPr>
        </p:nvSpPr>
        <p:spPr>
          <a:xfrm>
            <a:off x="1014984" y="606577"/>
            <a:ext cx="10158984" cy="2958491"/>
          </a:xfrm>
          <a:noFill/>
        </p:spPr>
        <p:txBody>
          <a:bodyPr wrap="square" anchor="b">
            <a:normAutofit/>
          </a:bodyPr>
          <a:lstStyle>
            <a:lvl1pPr algn="ctr">
              <a:lnSpc>
                <a:spcPct val="100000"/>
              </a:lnSpc>
              <a:defRPr sz="6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1014984" y="3758184"/>
            <a:ext cx="10158984" cy="1962392"/>
          </a:xfrm>
          <a:noFill/>
        </p:spPr>
        <p:txBody>
          <a:bodyPr wrap="square"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7.xml" /><Relationship Id="rId13" Type="http://schemas.openxmlformats.org/officeDocument/2006/relationships/image" Target="../media/image1.png" /><Relationship Id="rId14" Type="http://schemas.openxmlformats.org/officeDocument/2006/relationships/tags" Target="../tags/tag68.xml" /><Relationship Id="rId15" Type="http://schemas.openxmlformats.org/officeDocument/2006/relationships/tags" Target="../tags/tag69.xml" /><Relationship Id="rId16" Type="http://schemas.openxmlformats.org/officeDocument/2006/relationships/tags" Target="../tags/tag70.xml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6"/>
          <p:cNvSpPr/>
          <p:nvPr userDrawn="1">
            <p:custDataLst>
              <p:tags r:id="rId12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@svg_bg3" descr="C:/Users/kingsoft/AppData/Local/Temp/fig2wpp/@svg_bg3.svg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-31955" y="-9054"/>
            <a:ext cx="12188825" cy="685800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5"/>
            </p:custDataLst>
          </p:nvPr>
        </p:nvSpPr>
        <p:spPr>
          <a:xfrm>
            <a:off x="1014984" y="457200"/>
            <a:ext cx="10158984" cy="1069848"/>
          </a:xfrm>
          <a:prstGeom prst="rect">
            <a:avLst/>
          </a:prstGeom>
          <a:noFill/>
        </p:spPr>
        <p:txBody>
          <a:bodyPr vert="horz" wrap="square" lIns="0" tIns="0" rIns="0" bIns="0" rtlCol="0" anchor="ctr">
            <a:normAutofit/>
          </a:bodyPr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6"/>
            </p:custDataLst>
          </p:nvPr>
        </p:nvSpPr>
        <p:spPr>
          <a:xfrm>
            <a:off x="1014984" y="1773936"/>
            <a:ext cx="10158984" cy="4187952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16574" r:id="rId2"/>
    <p:sldLayoutId id="2147516575" r:id="rId3"/>
    <p:sldLayoutId id="2147516576" r:id="rId4"/>
    <p:sldLayoutId id="2147516577" r:id="rId5"/>
    <p:sldLayoutId id="2147516578" r:id="rId6"/>
    <p:sldLayoutId id="2147516579" r:id="rId7"/>
    <p:sldLayoutId id="2147516580" r:id="rId8"/>
    <p:sldLayoutId id="2147516581" r:id="rId9"/>
    <p:sldLayoutId id="2147516582" r:id="rId10"/>
    <p:sldLayoutId id="2147516583" r:id="rId11"/>
  </p:sldLayoutIdLst>
  <p:transition/>
  <p:timing/>
  <p:txStyles>
    <p:titleStyle>
      <a:lvl1pPr algn="ctr" defTabSz="914400" rtl="0" eaLnBrk="1" latinLnBrk="0" hangingPunct="1">
        <a:lnSpc>
          <a:spcPct val="100000"/>
        </a:lnSpc>
        <a:spcBef>
          <a:spcPct val="0"/>
        </a:spcBef>
        <a:buNone/>
        <a:defRPr lang="zh-CN" altLang="en-US" sz="3400" b="0" kern="1200">
          <a:solidFill>
            <a:schemeClr val="tx2"/>
          </a:solidFill>
          <a:latin typeface="+mj-ea"/>
          <a:ea typeface="+mj-ea"/>
          <a:cs typeface="汉仪正圆-75W" panose="00020600040101010101" charset="-122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4.xml" /><Relationship Id="rId11" Type="http://schemas.openxmlformats.org/officeDocument/2006/relationships/tags" Target="../tags/tag105.xml" /><Relationship Id="rId12" Type="http://schemas.openxmlformats.org/officeDocument/2006/relationships/tags" Target="../tags/tag106.xml" /><Relationship Id="rId13" Type="http://schemas.openxmlformats.org/officeDocument/2006/relationships/tags" Target="../tags/tag107.xml" /><Relationship Id="rId14" Type="http://schemas.openxmlformats.org/officeDocument/2006/relationships/tags" Target="../tags/tag108.xml" /><Relationship Id="rId15" Type="http://schemas.openxmlformats.org/officeDocument/2006/relationships/tags" Target="../tags/tag109.xml" /><Relationship Id="rId16" Type="http://schemas.openxmlformats.org/officeDocument/2006/relationships/tags" Target="../tags/tag110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tags" Target="../tags/tag100.xml" /><Relationship Id="rId7" Type="http://schemas.openxmlformats.org/officeDocument/2006/relationships/tags" Target="../tags/tag101.xml" /><Relationship Id="rId8" Type="http://schemas.openxmlformats.org/officeDocument/2006/relationships/tags" Target="../tags/tag102.xml" /><Relationship Id="rId9" Type="http://schemas.openxmlformats.org/officeDocument/2006/relationships/tags" Target="../tags/tag10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1.xml" /><Relationship Id="rId3" Type="http://schemas.openxmlformats.org/officeDocument/2006/relationships/tags" Target="../tags/tag112.xml" /><Relationship Id="rId4" Type="http://schemas.openxmlformats.org/officeDocument/2006/relationships/tags" Target="../tags/tag113.xml" /><Relationship Id="rId5" Type="http://schemas.openxmlformats.org/officeDocument/2006/relationships/tags" Target="../tags/tag114.xml" /><Relationship Id="rId6" Type="http://schemas.openxmlformats.org/officeDocument/2006/relationships/tags" Target="../tags/tag115.xml" /><Relationship Id="rId7" Type="http://schemas.openxmlformats.org/officeDocument/2006/relationships/tags" Target="../tags/tag116.xml" /><Relationship Id="rId8" Type="http://schemas.openxmlformats.org/officeDocument/2006/relationships/tags" Target="../tags/tag117.xml" /><Relationship Id="rId9" Type="http://schemas.openxmlformats.org/officeDocument/2006/relationships/tags" Target="../tags/tag1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7.xml" /><Relationship Id="rId11" Type="http://schemas.openxmlformats.org/officeDocument/2006/relationships/tags" Target="../tags/tag128.xml" /><Relationship Id="rId12" Type="http://schemas.openxmlformats.org/officeDocument/2006/relationships/tags" Target="../tags/tag129.xml" /><Relationship Id="rId13" Type="http://schemas.openxmlformats.org/officeDocument/2006/relationships/tags" Target="../tags/tag130.xml" /><Relationship Id="rId2" Type="http://schemas.openxmlformats.org/officeDocument/2006/relationships/tags" Target="../tags/tag119.xml" /><Relationship Id="rId3" Type="http://schemas.openxmlformats.org/officeDocument/2006/relationships/tags" Target="../tags/tag120.xml" /><Relationship Id="rId4" Type="http://schemas.openxmlformats.org/officeDocument/2006/relationships/tags" Target="../tags/tag121.xml" /><Relationship Id="rId5" Type="http://schemas.openxmlformats.org/officeDocument/2006/relationships/tags" Target="../tags/tag122.xml" /><Relationship Id="rId6" Type="http://schemas.openxmlformats.org/officeDocument/2006/relationships/tags" Target="../tags/tag123.xml" /><Relationship Id="rId7" Type="http://schemas.openxmlformats.org/officeDocument/2006/relationships/tags" Target="../tags/tag124.xml" /><Relationship Id="rId8" Type="http://schemas.openxmlformats.org/officeDocument/2006/relationships/tags" Target="../tags/tag125.xml" /><Relationship Id="rId9" Type="http://schemas.openxmlformats.org/officeDocument/2006/relationships/tags" Target="../tags/tag12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9.xml" /><Relationship Id="rId11" Type="http://schemas.openxmlformats.org/officeDocument/2006/relationships/tags" Target="../tags/tag140.xml" /><Relationship Id="rId12" Type="http://schemas.openxmlformats.org/officeDocument/2006/relationships/tags" Target="../tags/tag141.xml" /><Relationship Id="rId13" Type="http://schemas.openxmlformats.org/officeDocument/2006/relationships/tags" Target="../tags/tag142.xml" /><Relationship Id="rId14" Type="http://schemas.openxmlformats.org/officeDocument/2006/relationships/tags" Target="../tags/tag143.xml" /><Relationship Id="rId15" Type="http://schemas.openxmlformats.org/officeDocument/2006/relationships/tags" Target="../tags/tag144.xml" /><Relationship Id="rId16" Type="http://schemas.openxmlformats.org/officeDocument/2006/relationships/tags" Target="../tags/tag145.xml" /><Relationship Id="rId17" Type="http://schemas.openxmlformats.org/officeDocument/2006/relationships/tags" Target="../tags/tag146.xml" /><Relationship Id="rId18" Type="http://schemas.openxmlformats.org/officeDocument/2006/relationships/tags" Target="../tags/tag147.xml" /><Relationship Id="rId19" Type="http://schemas.openxmlformats.org/officeDocument/2006/relationships/tags" Target="../tags/tag148.xml" /><Relationship Id="rId2" Type="http://schemas.openxmlformats.org/officeDocument/2006/relationships/tags" Target="../tags/tag131.xml" /><Relationship Id="rId20" Type="http://schemas.openxmlformats.org/officeDocument/2006/relationships/tags" Target="../tags/tag149.xml" /><Relationship Id="rId21" Type="http://schemas.openxmlformats.org/officeDocument/2006/relationships/tags" Target="../tags/tag150.xml" /><Relationship Id="rId22" Type="http://schemas.openxmlformats.org/officeDocument/2006/relationships/tags" Target="../tags/tag151.xml" /><Relationship Id="rId23" Type="http://schemas.openxmlformats.org/officeDocument/2006/relationships/tags" Target="../tags/tag152.xml" /><Relationship Id="rId24" Type="http://schemas.openxmlformats.org/officeDocument/2006/relationships/tags" Target="../tags/tag153.xml" /><Relationship Id="rId25" Type="http://schemas.openxmlformats.org/officeDocument/2006/relationships/tags" Target="../tags/tag154.xml" /><Relationship Id="rId26" Type="http://schemas.openxmlformats.org/officeDocument/2006/relationships/tags" Target="../tags/tag155.xml" /><Relationship Id="rId27" Type="http://schemas.openxmlformats.org/officeDocument/2006/relationships/tags" Target="../tags/tag156.xml" /><Relationship Id="rId28" Type="http://schemas.openxmlformats.org/officeDocument/2006/relationships/tags" Target="../tags/tag157.xml" /><Relationship Id="rId29" Type="http://schemas.openxmlformats.org/officeDocument/2006/relationships/tags" Target="../tags/tag158.xml" /><Relationship Id="rId3" Type="http://schemas.openxmlformats.org/officeDocument/2006/relationships/tags" Target="../tags/tag132.xml" /><Relationship Id="rId30" Type="http://schemas.openxmlformats.org/officeDocument/2006/relationships/tags" Target="../tags/tag159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tags" Target="../tags/tag135.xml" /><Relationship Id="rId7" Type="http://schemas.openxmlformats.org/officeDocument/2006/relationships/tags" Target="../tags/tag136.xml" /><Relationship Id="rId8" Type="http://schemas.openxmlformats.org/officeDocument/2006/relationships/tags" Target="../tags/tag137.xml" /><Relationship Id="rId9" Type="http://schemas.openxmlformats.org/officeDocument/2006/relationships/tags" Target="../tags/tag13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0.xml" /><Relationship Id="rId3" Type="http://schemas.openxmlformats.org/officeDocument/2006/relationships/tags" Target="../tags/tag161.xml" /><Relationship Id="rId4" Type="http://schemas.openxmlformats.org/officeDocument/2006/relationships/tags" Target="../tags/tag16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1.xml" /><Relationship Id="rId11" Type="http://schemas.openxmlformats.org/officeDocument/2006/relationships/tags" Target="../tags/tag172.xml" /><Relationship Id="rId12" Type="http://schemas.openxmlformats.org/officeDocument/2006/relationships/tags" Target="../tags/tag173.xml" /><Relationship Id="rId13" Type="http://schemas.openxmlformats.org/officeDocument/2006/relationships/tags" Target="../tags/tag174.xml" /><Relationship Id="rId14" Type="http://schemas.openxmlformats.org/officeDocument/2006/relationships/tags" Target="../tags/tag175.xml" /><Relationship Id="rId15" Type="http://schemas.openxmlformats.org/officeDocument/2006/relationships/tags" Target="../tags/tag176.xml" /><Relationship Id="rId16" Type="http://schemas.openxmlformats.org/officeDocument/2006/relationships/tags" Target="../tags/tag177.xml" /><Relationship Id="rId2" Type="http://schemas.openxmlformats.org/officeDocument/2006/relationships/tags" Target="../tags/tag163.xml" /><Relationship Id="rId3" Type="http://schemas.openxmlformats.org/officeDocument/2006/relationships/tags" Target="../tags/tag164.xml" /><Relationship Id="rId4" Type="http://schemas.openxmlformats.org/officeDocument/2006/relationships/tags" Target="../tags/tag165.xml" /><Relationship Id="rId5" Type="http://schemas.openxmlformats.org/officeDocument/2006/relationships/tags" Target="../tags/tag166.xml" /><Relationship Id="rId6" Type="http://schemas.openxmlformats.org/officeDocument/2006/relationships/tags" Target="../tags/tag167.xml" /><Relationship Id="rId7" Type="http://schemas.openxmlformats.org/officeDocument/2006/relationships/tags" Target="../tags/tag168.xml" /><Relationship Id="rId8" Type="http://schemas.openxmlformats.org/officeDocument/2006/relationships/tags" Target="../tags/tag169.xml" /><Relationship Id="rId9" Type="http://schemas.openxmlformats.org/officeDocument/2006/relationships/tags" Target="../tags/tag17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6.xml" /><Relationship Id="rId11" Type="http://schemas.openxmlformats.org/officeDocument/2006/relationships/tags" Target="../tags/tag187.xml" /><Relationship Id="rId12" Type="http://schemas.openxmlformats.org/officeDocument/2006/relationships/tags" Target="../tags/tag188.xml" /><Relationship Id="rId13" Type="http://schemas.openxmlformats.org/officeDocument/2006/relationships/tags" Target="../tags/tag189.xml" /><Relationship Id="rId14" Type="http://schemas.openxmlformats.org/officeDocument/2006/relationships/tags" Target="../tags/tag190.xml" /><Relationship Id="rId15" Type="http://schemas.openxmlformats.org/officeDocument/2006/relationships/tags" Target="../tags/tag191.xml" /><Relationship Id="rId16" Type="http://schemas.openxmlformats.org/officeDocument/2006/relationships/tags" Target="../tags/tag192.xml" /><Relationship Id="rId2" Type="http://schemas.openxmlformats.org/officeDocument/2006/relationships/tags" Target="../tags/tag178.xml" /><Relationship Id="rId3" Type="http://schemas.openxmlformats.org/officeDocument/2006/relationships/tags" Target="../tags/tag179.xml" /><Relationship Id="rId4" Type="http://schemas.openxmlformats.org/officeDocument/2006/relationships/tags" Target="../tags/tag180.xml" /><Relationship Id="rId5" Type="http://schemas.openxmlformats.org/officeDocument/2006/relationships/tags" Target="../tags/tag181.xml" /><Relationship Id="rId6" Type="http://schemas.openxmlformats.org/officeDocument/2006/relationships/tags" Target="../tags/tag182.xml" /><Relationship Id="rId7" Type="http://schemas.openxmlformats.org/officeDocument/2006/relationships/tags" Target="../tags/tag183.xml" /><Relationship Id="rId8" Type="http://schemas.openxmlformats.org/officeDocument/2006/relationships/tags" Target="../tags/tag184.xml" /><Relationship Id="rId9" Type="http://schemas.openxmlformats.org/officeDocument/2006/relationships/tags" Target="../tags/tag18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1.xml" /><Relationship Id="rId11" Type="http://schemas.openxmlformats.org/officeDocument/2006/relationships/tags" Target="../tags/tag202.xml" /><Relationship Id="rId12" Type="http://schemas.openxmlformats.org/officeDocument/2006/relationships/tags" Target="../tags/tag203.xml" /><Relationship Id="rId13" Type="http://schemas.openxmlformats.org/officeDocument/2006/relationships/tags" Target="../tags/tag204.xml" /><Relationship Id="rId14" Type="http://schemas.openxmlformats.org/officeDocument/2006/relationships/tags" Target="../tags/tag205.xml" /><Relationship Id="rId15" Type="http://schemas.openxmlformats.org/officeDocument/2006/relationships/tags" Target="../tags/tag206.xml" /><Relationship Id="rId16" Type="http://schemas.openxmlformats.org/officeDocument/2006/relationships/tags" Target="../tags/tag207.xml" /><Relationship Id="rId17" Type="http://schemas.openxmlformats.org/officeDocument/2006/relationships/tags" Target="../tags/tag208.xml" /><Relationship Id="rId18" Type="http://schemas.openxmlformats.org/officeDocument/2006/relationships/tags" Target="../tags/tag209.xml" /><Relationship Id="rId19" Type="http://schemas.openxmlformats.org/officeDocument/2006/relationships/tags" Target="../tags/tag210.xml" /><Relationship Id="rId2" Type="http://schemas.openxmlformats.org/officeDocument/2006/relationships/tags" Target="../tags/tag193.xml" /><Relationship Id="rId3" Type="http://schemas.openxmlformats.org/officeDocument/2006/relationships/tags" Target="../tags/tag194.xml" /><Relationship Id="rId4" Type="http://schemas.openxmlformats.org/officeDocument/2006/relationships/tags" Target="../tags/tag195.xml" /><Relationship Id="rId5" Type="http://schemas.openxmlformats.org/officeDocument/2006/relationships/tags" Target="../tags/tag196.xml" /><Relationship Id="rId6" Type="http://schemas.openxmlformats.org/officeDocument/2006/relationships/tags" Target="../tags/tag197.xml" /><Relationship Id="rId7" Type="http://schemas.openxmlformats.org/officeDocument/2006/relationships/tags" Target="../tags/tag198.xml" /><Relationship Id="rId8" Type="http://schemas.openxmlformats.org/officeDocument/2006/relationships/tags" Target="../tags/tag199.xml" /><Relationship Id="rId9" Type="http://schemas.openxmlformats.org/officeDocument/2006/relationships/tags" Target="../tags/tag20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9.xml" /><Relationship Id="rId11" Type="http://schemas.openxmlformats.org/officeDocument/2006/relationships/tags" Target="../tags/tag220.xml" /><Relationship Id="rId12" Type="http://schemas.openxmlformats.org/officeDocument/2006/relationships/tags" Target="../tags/tag221.xml" /><Relationship Id="rId13" Type="http://schemas.openxmlformats.org/officeDocument/2006/relationships/tags" Target="../tags/tag222.xml" /><Relationship Id="rId2" Type="http://schemas.openxmlformats.org/officeDocument/2006/relationships/tags" Target="../tags/tag211.xml" /><Relationship Id="rId3" Type="http://schemas.openxmlformats.org/officeDocument/2006/relationships/tags" Target="../tags/tag212.xml" /><Relationship Id="rId4" Type="http://schemas.openxmlformats.org/officeDocument/2006/relationships/tags" Target="../tags/tag213.xml" /><Relationship Id="rId5" Type="http://schemas.openxmlformats.org/officeDocument/2006/relationships/tags" Target="../tags/tag214.xml" /><Relationship Id="rId6" Type="http://schemas.openxmlformats.org/officeDocument/2006/relationships/tags" Target="../tags/tag215.xml" /><Relationship Id="rId7" Type="http://schemas.openxmlformats.org/officeDocument/2006/relationships/tags" Target="../tags/tag216.xml" /><Relationship Id="rId8" Type="http://schemas.openxmlformats.org/officeDocument/2006/relationships/tags" Target="../tags/tag217.xml" /><Relationship Id="rId9" Type="http://schemas.openxmlformats.org/officeDocument/2006/relationships/tags" Target="../tags/tag21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3.xml" /><Relationship Id="rId3" Type="http://schemas.openxmlformats.org/officeDocument/2006/relationships/tags" Target="../tags/tag224.xml" /><Relationship Id="rId4" Type="http://schemas.openxmlformats.org/officeDocument/2006/relationships/tags" Target="../tags/tag22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4.xml" /><Relationship Id="rId11" Type="http://schemas.openxmlformats.org/officeDocument/2006/relationships/tags" Target="../tags/tag235.xml" /><Relationship Id="rId12" Type="http://schemas.openxmlformats.org/officeDocument/2006/relationships/tags" Target="../tags/tag236.xml" /><Relationship Id="rId13" Type="http://schemas.openxmlformats.org/officeDocument/2006/relationships/tags" Target="../tags/tag237.xml" /><Relationship Id="rId14" Type="http://schemas.openxmlformats.org/officeDocument/2006/relationships/tags" Target="../tags/tag238.xml" /><Relationship Id="rId15" Type="http://schemas.openxmlformats.org/officeDocument/2006/relationships/tags" Target="../tags/tag239.xml" /><Relationship Id="rId16" Type="http://schemas.openxmlformats.org/officeDocument/2006/relationships/tags" Target="../tags/tag240.xml" /><Relationship Id="rId17" Type="http://schemas.openxmlformats.org/officeDocument/2006/relationships/tags" Target="../tags/tag241.xml" /><Relationship Id="rId18" Type="http://schemas.openxmlformats.org/officeDocument/2006/relationships/tags" Target="../tags/tag242.xml" /><Relationship Id="rId19" Type="http://schemas.openxmlformats.org/officeDocument/2006/relationships/tags" Target="../tags/tag243.xml" /><Relationship Id="rId2" Type="http://schemas.openxmlformats.org/officeDocument/2006/relationships/tags" Target="../tags/tag226.xml" /><Relationship Id="rId20" Type="http://schemas.openxmlformats.org/officeDocument/2006/relationships/tags" Target="../tags/tag244.xml" /><Relationship Id="rId21" Type="http://schemas.openxmlformats.org/officeDocument/2006/relationships/tags" Target="../tags/tag245.xml" /><Relationship Id="rId3" Type="http://schemas.openxmlformats.org/officeDocument/2006/relationships/tags" Target="../tags/tag227.xml" /><Relationship Id="rId4" Type="http://schemas.openxmlformats.org/officeDocument/2006/relationships/tags" Target="../tags/tag228.xml" /><Relationship Id="rId5" Type="http://schemas.openxmlformats.org/officeDocument/2006/relationships/tags" Target="../tags/tag229.xml" /><Relationship Id="rId6" Type="http://schemas.openxmlformats.org/officeDocument/2006/relationships/tags" Target="../tags/tag230.xml" /><Relationship Id="rId7" Type="http://schemas.openxmlformats.org/officeDocument/2006/relationships/tags" Target="../tags/tag231.xml" /><Relationship Id="rId8" Type="http://schemas.openxmlformats.org/officeDocument/2006/relationships/tags" Target="../tags/tag232.xml" /><Relationship Id="rId9" Type="http://schemas.openxmlformats.org/officeDocument/2006/relationships/tags" Target="../tags/tag23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4.xml" /><Relationship Id="rId11" Type="http://schemas.openxmlformats.org/officeDocument/2006/relationships/tags" Target="../tags/tag255.xml" /><Relationship Id="rId12" Type="http://schemas.openxmlformats.org/officeDocument/2006/relationships/tags" Target="../tags/tag256.xml" /><Relationship Id="rId13" Type="http://schemas.openxmlformats.org/officeDocument/2006/relationships/tags" Target="../tags/tag257.xml" /><Relationship Id="rId14" Type="http://schemas.openxmlformats.org/officeDocument/2006/relationships/tags" Target="../tags/tag258.xml" /><Relationship Id="rId15" Type="http://schemas.openxmlformats.org/officeDocument/2006/relationships/tags" Target="../tags/tag259.xml" /><Relationship Id="rId16" Type="http://schemas.openxmlformats.org/officeDocument/2006/relationships/tags" Target="../tags/tag260.xml" /><Relationship Id="rId17" Type="http://schemas.openxmlformats.org/officeDocument/2006/relationships/tags" Target="../tags/tag261.xml" /><Relationship Id="rId2" Type="http://schemas.openxmlformats.org/officeDocument/2006/relationships/tags" Target="../tags/tag246.xml" /><Relationship Id="rId3" Type="http://schemas.openxmlformats.org/officeDocument/2006/relationships/tags" Target="../tags/tag247.xml" /><Relationship Id="rId4" Type="http://schemas.openxmlformats.org/officeDocument/2006/relationships/tags" Target="../tags/tag248.xml" /><Relationship Id="rId5" Type="http://schemas.openxmlformats.org/officeDocument/2006/relationships/tags" Target="../tags/tag249.xml" /><Relationship Id="rId6" Type="http://schemas.openxmlformats.org/officeDocument/2006/relationships/tags" Target="../tags/tag250.xml" /><Relationship Id="rId7" Type="http://schemas.openxmlformats.org/officeDocument/2006/relationships/tags" Target="../tags/tag251.xml" /><Relationship Id="rId8" Type="http://schemas.openxmlformats.org/officeDocument/2006/relationships/tags" Target="../tags/tag252.xml" /><Relationship Id="rId9" Type="http://schemas.openxmlformats.org/officeDocument/2006/relationships/tags" Target="../tags/tag25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0.xml" /><Relationship Id="rId11" Type="http://schemas.openxmlformats.org/officeDocument/2006/relationships/tags" Target="../tags/tag271.xml" /><Relationship Id="rId12" Type="http://schemas.openxmlformats.org/officeDocument/2006/relationships/tags" Target="../tags/tag272.xml" /><Relationship Id="rId13" Type="http://schemas.openxmlformats.org/officeDocument/2006/relationships/tags" Target="../tags/tag273.xml" /><Relationship Id="rId14" Type="http://schemas.openxmlformats.org/officeDocument/2006/relationships/tags" Target="../tags/tag274.xml" /><Relationship Id="rId15" Type="http://schemas.openxmlformats.org/officeDocument/2006/relationships/tags" Target="../tags/tag275.xml" /><Relationship Id="rId16" Type="http://schemas.openxmlformats.org/officeDocument/2006/relationships/tags" Target="../tags/tag276.xml" /><Relationship Id="rId2" Type="http://schemas.openxmlformats.org/officeDocument/2006/relationships/tags" Target="../tags/tag262.xml" /><Relationship Id="rId3" Type="http://schemas.openxmlformats.org/officeDocument/2006/relationships/tags" Target="../tags/tag263.xml" /><Relationship Id="rId4" Type="http://schemas.openxmlformats.org/officeDocument/2006/relationships/tags" Target="../tags/tag264.xml" /><Relationship Id="rId5" Type="http://schemas.openxmlformats.org/officeDocument/2006/relationships/tags" Target="../tags/tag265.xml" /><Relationship Id="rId6" Type="http://schemas.openxmlformats.org/officeDocument/2006/relationships/tags" Target="../tags/tag266.xml" /><Relationship Id="rId7" Type="http://schemas.openxmlformats.org/officeDocument/2006/relationships/tags" Target="../tags/tag267.xml" /><Relationship Id="rId8" Type="http://schemas.openxmlformats.org/officeDocument/2006/relationships/tags" Target="../tags/tag268.xml" /><Relationship Id="rId9" Type="http://schemas.openxmlformats.org/officeDocument/2006/relationships/tags" Target="../tags/tag269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6123235141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3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014730" y="2591670"/>
            <a:ext cx="6861187" cy="1418335"/>
          </a:xfrm>
        </p:spPr>
        <p:txBody>
          <a:bodyPr wrap="square">
            <a:normAutofit fontScale="90000"/>
          </a:bodyPr>
          <a:lstStyle/>
          <a:p>
            <a:r>
              <a:rPr lang="zh-CN" altLang="en-US"/>
              <a:t>数字音乐行业商业计划书</a:t>
            </a:r>
            <a:endParaRPr lang="zh-CN" altLang="en-US"/>
          </a:p>
        </p:txBody>
      </p:sp>
      <p:sp>
        <p:nvSpPr>
          <p:cNvPr id="1048650" name="副标题 4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1014983" y="1334530"/>
            <a:ext cx="6860933" cy="1142224"/>
          </a:xfrm>
        </p:spPr>
        <p:txBody>
          <a:bodyPr wrap="square">
            <a:normAutofit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文本占位符 5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1088136" y="4169663"/>
            <a:ext cx="6787780" cy="1353807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0" name="序号"/>
          <p:cNvSpPr txBox="1"/>
          <p:nvPr>
            <p:custDataLst>
              <p:tags r:id="rId2"/>
            </p:custDataLst>
          </p:nvPr>
        </p:nvSpPr>
        <p:spPr>
          <a:xfrm>
            <a:off x="1446510" y="270893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01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2" name="项标题"/>
          <p:cNvSpPr txBox="1"/>
          <p:nvPr>
            <p:custDataLst>
              <p:tags r:id="rId3"/>
            </p:custDataLst>
          </p:nvPr>
        </p:nvSpPr>
        <p:spPr>
          <a:xfrm>
            <a:off x="2464075" y="270893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行业概述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4" name="序号"/>
          <p:cNvSpPr txBox="1"/>
          <p:nvPr>
            <p:custDataLst>
              <p:tags r:id="rId4"/>
            </p:custDataLst>
          </p:nvPr>
        </p:nvSpPr>
        <p:spPr>
          <a:xfrm>
            <a:off x="6170910" y="270893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02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6" name="项标题"/>
          <p:cNvSpPr txBox="1"/>
          <p:nvPr>
            <p:custDataLst>
              <p:tags r:id="rId5"/>
            </p:custDataLst>
          </p:nvPr>
        </p:nvSpPr>
        <p:spPr>
          <a:xfrm>
            <a:off x="7188475" y="270893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市场分析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6"/>
            </p:custDataLst>
          </p:nvPr>
        </p:nvSpPr>
        <p:spPr>
          <a:xfrm>
            <a:off x="6170910" y="396792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04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0" name="项标题"/>
          <p:cNvSpPr txBox="1"/>
          <p:nvPr>
            <p:custDataLst>
              <p:tags r:id="rId7"/>
            </p:custDataLst>
          </p:nvPr>
        </p:nvSpPr>
        <p:spPr>
          <a:xfrm>
            <a:off x="7188475" y="396792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营销策略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2" name="序号"/>
          <p:cNvSpPr txBox="1"/>
          <p:nvPr>
            <p:custDataLst>
              <p:tags r:id="rId8"/>
            </p:custDataLst>
          </p:nvPr>
        </p:nvSpPr>
        <p:spPr>
          <a:xfrm>
            <a:off x="1446510" y="396792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03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4" name="项标题"/>
          <p:cNvSpPr txBox="1"/>
          <p:nvPr>
            <p:custDataLst>
              <p:tags r:id="rId9"/>
            </p:custDataLst>
          </p:nvPr>
        </p:nvSpPr>
        <p:spPr>
          <a:xfrm>
            <a:off x="2464075" y="396792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商业模式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6" name="项标题"/>
          <p:cNvSpPr txBox="1"/>
          <p:nvPr>
            <p:custDataLst>
              <p:tags r:id="rId10"/>
            </p:custDataLst>
          </p:nvPr>
        </p:nvSpPr>
        <p:spPr>
          <a:xfrm>
            <a:off x="7188475" y="5226911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财务预测与投资分析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8" name="序号"/>
          <p:cNvSpPr txBox="1"/>
          <p:nvPr>
            <p:custDataLst>
              <p:tags r:id="rId11"/>
            </p:custDataLst>
          </p:nvPr>
        </p:nvSpPr>
        <p:spPr>
          <a:xfrm>
            <a:off x="1446510" y="5226911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05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20" name="项标题"/>
          <p:cNvSpPr txBox="1"/>
          <p:nvPr>
            <p:custDataLst>
              <p:tags r:id="rId12"/>
            </p:custDataLst>
          </p:nvPr>
        </p:nvSpPr>
        <p:spPr>
          <a:xfrm>
            <a:off x="2464075" y="5226911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运营管理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22" name="序号"/>
          <p:cNvSpPr txBox="1"/>
          <p:nvPr>
            <p:custDataLst>
              <p:tags r:id="rId13"/>
            </p:custDataLst>
          </p:nvPr>
        </p:nvSpPr>
        <p:spPr>
          <a:xfrm>
            <a:off x="6170910" y="5226911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06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24" name="标题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1014984" y="640080"/>
            <a:ext cx="10158984" cy="896112"/>
          </a:xfrm>
          <a:noFill/>
        </p:spPr>
        <p:txBody>
          <a:bodyPr wrap="square" anchor="ctr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noFill/>
        </p:spPr>
        <p:txBody>
          <a:bodyPr vert="horz" wrap="square" lIns="0" tIns="0" rIns="0" bIns="0" rtlCol="0" anchor="t">
            <a:normAutofit/>
          </a:bodyPr>
          <a:lstStyle/>
          <a:p>
            <a:r>
              <a:rPr lang="zh-CN" altLang="en-US"/>
              <a:t>行业概述</a:t>
            </a:r>
            <a:endParaRPr lang="zh-CN" altLang="en-US"/>
          </a:p>
        </p:txBody>
      </p:sp>
      <p:sp>
        <p:nvSpPr>
          <p:cNvPr id="104886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noFill/>
        </p:spPr>
        <p:txBody>
          <a:bodyPr wrap="square" anchor="t">
            <a:normAutofit lnSpcReduction="10000"/>
          </a:bodyPr>
          <a:lstStyle/>
          <a:p>
            <a:r>
              <a:rPr lang="en-US" altLang="zh-CN"/>
              <a:t>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数字音乐行业发展历程</a:t>
            </a:r>
            <a:endParaRPr lang="zh-CN" altLang="en-US"/>
          </a:p>
        </p:txBody>
      </p:sp>
      <p:sp>
        <p:nvSpPr>
          <p:cNvPr id="1048904" name="矩形 3"/>
          <p:cNvSpPr/>
          <p:nvPr>
            <p:custDataLst>
              <p:tags r:id="rId2"/>
            </p:custDataLst>
          </p:nvPr>
        </p:nvSpPr>
        <p:spPr>
          <a:xfrm>
            <a:off x="1352389" y="1927832"/>
            <a:ext cx="4554828" cy="1149879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06" name="矩形 13"/>
          <p:cNvSpPr/>
          <p:nvPr>
            <p:custDataLst>
              <p:tags r:id="rId3"/>
            </p:custDataLst>
          </p:nvPr>
        </p:nvSpPr>
        <p:spPr>
          <a:xfrm>
            <a:off x="1014984" y="1927832"/>
            <a:ext cx="164544" cy="1149879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08" name="文本框 4"/>
          <p:cNvSpPr txBox="1"/>
          <p:nvPr>
            <p:custDataLst>
              <p:tags r:id="rId4"/>
            </p:custDataLst>
          </p:nvPr>
        </p:nvSpPr>
        <p:spPr>
          <a:xfrm>
            <a:off x="1526438" y="2027034"/>
            <a:ext cx="4278372" cy="9512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1980年代：数字音乐诞生，CD和MP3格式开始流行</a:t>
            </a:r>
            <a:endParaRPr lang="zh-CN" altLang="en-US" sz="16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0" name="矩形 39"/>
          <p:cNvSpPr/>
          <p:nvPr>
            <p:custDataLst>
              <p:tags r:id="rId5"/>
            </p:custDataLst>
          </p:nvPr>
        </p:nvSpPr>
        <p:spPr>
          <a:xfrm>
            <a:off x="1352389" y="3292898"/>
            <a:ext cx="4554828" cy="1149879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2" name="矩形 5"/>
          <p:cNvSpPr/>
          <p:nvPr>
            <p:custDataLst>
              <p:tags r:id="rId6"/>
            </p:custDataLst>
          </p:nvPr>
        </p:nvSpPr>
        <p:spPr>
          <a:xfrm>
            <a:off x="1014984" y="3292898"/>
            <a:ext cx="164544" cy="1149879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4" name="文本框 41"/>
          <p:cNvSpPr txBox="1"/>
          <p:nvPr>
            <p:custDataLst>
              <p:tags r:id="rId7"/>
            </p:custDataLst>
          </p:nvPr>
        </p:nvSpPr>
        <p:spPr>
          <a:xfrm>
            <a:off x="1526438" y="3392099"/>
            <a:ext cx="4278372" cy="9512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1990年代：互联网兴起，数字音乐在线传播成为可能</a:t>
            </a:r>
            <a:endParaRPr lang="zh-CN" altLang="en-US" sz="16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6" name="矩形 12"/>
          <p:cNvSpPr/>
          <p:nvPr>
            <p:custDataLst>
              <p:tags r:id="rId8"/>
            </p:custDataLst>
          </p:nvPr>
        </p:nvSpPr>
        <p:spPr>
          <a:xfrm>
            <a:off x="1352389" y="4657963"/>
            <a:ext cx="4554828" cy="1149879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8" name="矩形 17"/>
          <p:cNvSpPr/>
          <p:nvPr>
            <p:custDataLst>
              <p:tags r:id="rId9"/>
            </p:custDataLst>
          </p:nvPr>
        </p:nvSpPr>
        <p:spPr>
          <a:xfrm>
            <a:off x="1014984" y="4657963"/>
            <a:ext cx="164544" cy="1149879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0" name="文本框 19"/>
          <p:cNvSpPr txBox="1"/>
          <p:nvPr>
            <p:custDataLst>
              <p:tags r:id="rId10"/>
            </p:custDataLst>
          </p:nvPr>
        </p:nvSpPr>
        <p:spPr>
          <a:xfrm>
            <a:off x="1526438" y="4757165"/>
            <a:ext cx="4278372" cy="9512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2000年代：iTunes等数字音乐商店出现，付费下载成为主流商业模式</a:t>
            </a:r>
            <a:endParaRPr lang="zh-CN" altLang="en-US" sz="16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2" name="矩形 49"/>
          <p:cNvSpPr/>
          <p:nvPr>
            <p:custDataLst>
              <p:tags r:id="rId11"/>
            </p:custDataLst>
          </p:nvPr>
        </p:nvSpPr>
        <p:spPr>
          <a:xfrm>
            <a:off x="6618998" y="1927832"/>
            <a:ext cx="4554828" cy="1149879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4" name="矩形 26"/>
          <p:cNvSpPr/>
          <p:nvPr>
            <p:custDataLst>
              <p:tags r:id="rId12"/>
            </p:custDataLst>
          </p:nvPr>
        </p:nvSpPr>
        <p:spPr>
          <a:xfrm>
            <a:off x="6281593" y="1927832"/>
            <a:ext cx="164544" cy="1149879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6" name="文本框 27"/>
          <p:cNvSpPr txBox="1"/>
          <p:nvPr>
            <p:custDataLst>
              <p:tags r:id="rId13"/>
            </p:custDataLst>
          </p:nvPr>
        </p:nvSpPr>
        <p:spPr>
          <a:xfrm>
            <a:off x="6793047" y="2027034"/>
            <a:ext cx="4278372" cy="9512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2010年代：流媒体服务兴起，如Spotify、Pandora等，用户可随时随地在线听音乐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8" name="矩形 64"/>
          <p:cNvSpPr/>
          <p:nvPr>
            <p:custDataLst>
              <p:tags r:id="rId14"/>
            </p:custDataLst>
          </p:nvPr>
        </p:nvSpPr>
        <p:spPr>
          <a:xfrm>
            <a:off x="6618998" y="3292898"/>
            <a:ext cx="4554828" cy="1149879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0" name="矩形 65"/>
          <p:cNvSpPr/>
          <p:nvPr>
            <p:custDataLst>
              <p:tags r:id="rId15"/>
            </p:custDataLst>
          </p:nvPr>
        </p:nvSpPr>
        <p:spPr>
          <a:xfrm>
            <a:off x="6281593" y="3292898"/>
            <a:ext cx="164544" cy="1149879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2" name="文本框 66"/>
          <p:cNvSpPr txBox="1"/>
          <p:nvPr>
            <p:custDataLst>
              <p:tags r:id="rId16"/>
            </p:custDataLst>
          </p:nvPr>
        </p:nvSpPr>
        <p:spPr>
          <a:xfrm>
            <a:off x="6793047" y="3392099"/>
            <a:ext cx="4278372" cy="9512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2020年代：短视频平台带动音乐传播，音乐人与平台合作，实现多元化盈利模式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6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数字音乐行业市场规模</a:t>
            </a:r>
            <a:endParaRPr lang="zh-CN" altLang="en-US"/>
          </a:p>
        </p:txBody>
      </p:sp>
      <p:sp>
        <p:nvSpPr>
          <p:cNvPr id="1048970" name="五边形 30"/>
          <p:cNvSpPr/>
          <p:nvPr>
            <p:custDataLst>
              <p:tags r:id="rId2"/>
            </p:custDataLst>
          </p:nvPr>
        </p:nvSpPr>
        <p:spPr>
          <a:xfrm>
            <a:off x="1014984" y="3333723"/>
            <a:ext cx="2692576" cy="1094496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72" name="燕尾形 36"/>
          <p:cNvSpPr/>
          <p:nvPr>
            <p:custDataLst>
              <p:tags r:id="rId3"/>
            </p:custDataLst>
          </p:nvPr>
        </p:nvSpPr>
        <p:spPr>
          <a:xfrm>
            <a:off x="3434139" y="3333723"/>
            <a:ext cx="2692576" cy="1094496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74" name="燕尾形 37"/>
          <p:cNvSpPr/>
          <p:nvPr>
            <p:custDataLst>
              <p:tags r:id="rId4"/>
            </p:custDataLst>
          </p:nvPr>
        </p:nvSpPr>
        <p:spPr>
          <a:xfrm>
            <a:off x="8272450" y="3333723"/>
            <a:ext cx="2692576" cy="1094496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76" name="燕尾形 38"/>
          <p:cNvSpPr/>
          <p:nvPr>
            <p:custDataLst>
              <p:tags r:id="rId5"/>
            </p:custDataLst>
          </p:nvPr>
        </p:nvSpPr>
        <p:spPr>
          <a:xfrm>
            <a:off x="5853295" y="3333723"/>
            <a:ext cx="2692576" cy="1094496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78" name="文本框 3"/>
          <p:cNvSpPr txBox="1"/>
          <p:nvPr>
            <p:custDataLst>
              <p:tags r:id="rId6"/>
            </p:custDataLst>
          </p:nvPr>
        </p:nvSpPr>
        <p:spPr>
          <a:xfrm>
            <a:off x="3377823" y="4661646"/>
            <a:ext cx="2903966" cy="127242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中国市场规模：预计到2025年将达到120亿美元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80" name="文本框 6"/>
          <p:cNvSpPr txBox="1"/>
          <p:nvPr>
            <p:custDataLst>
              <p:tags r:id="rId7"/>
            </p:custDataLst>
          </p:nvPr>
        </p:nvSpPr>
        <p:spPr>
          <a:xfrm>
            <a:off x="1014984" y="1802570"/>
            <a:ext cx="2903966" cy="130996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全球市场规模：预计到2025年将达到467亿美元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82" name="文本框 7"/>
          <p:cNvSpPr txBox="1"/>
          <p:nvPr>
            <p:custDataLst>
              <p:tags r:id="rId8"/>
            </p:custDataLst>
          </p:nvPr>
        </p:nvSpPr>
        <p:spPr>
          <a:xfrm>
            <a:off x="5851663" y="1802570"/>
            <a:ext cx="2903966" cy="130996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用户规模：全球用户数量超过20亿，中国用户数量超过6亿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84" name="文本框 8"/>
          <p:cNvSpPr txBox="1"/>
          <p:nvPr>
            <p:custDataLst>
              <p:tags r:id="rId9"/>
            </p:custDataLst>
          </p:nvPr>
        </p:nvSpPr>
        <p:spPr>
          <a:xfrm>
            <a:off x="8270002" y="4661646"/>
            <a:ext cx="2903966" cy="127242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增长速度：全球市场年增长率约为10%，中国市场年增长率约为20%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2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数字音乐行业发展趋势</a:t>
            </a:r>
            <a:endParaRPr lang="zh-CN" altLang="en-US"/>
          </a:p>
        </p:txBody>
      </p:sp>
      <p:sp>
        <p:nvSpPr>
          <p:cNvPr id="1049022" name="矩形 3"/>
          <p:cNvSpPr/>
          <p:nvPr>
            <p:custDataLst>
              <p:tags r:id="rId2"/>
            </p:custDataLst>
          </p:nvPr>
        </p:nvSpPr>
        <p:spPr>
          <a:xfrm>
            <a:off x="2151231" y="1773936"/>
            <a:ext cx="8351375" cy="918210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4" name="矩形 13"/>
          <p:cNvSpPr/>
          <p:nvPr>
            <p:custDataLst>
              <p:tags r:id="rId3"/>
            </p:custDataLst>
          </p:nvPr>
        </p:nvSpPr>
        <p:spPr>
          <a:xfrm>
            <a:off x="1686399" y="1773936"/>
            <a:ext cx="226487" cy="918210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6" name="文本框 4"/>
          <p:cNvSpPr txBox="1"/>
          <p:nvPr>
            <p:custDataLst>
              <p:tags r:id="rId4"/>
            </p:custDataLst>
          </p:nvPr>
        </p:nvSpPr>
        <p:spPr>
          <a:xfrm>
            <a:off x="2390351" y="1853270"/>
            <a:ext cx="7990796" cy="75958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数字化趋势：音乐制作、发行、消费等环节全面数字化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8" name="矩形 39"/>
          <p:cNvSpPr/>
          <p:nvPr>
            <p:custDataLst>
              <p:tags r:id="rId5"/>
            </p:custDataLst>
          </p:nvPr>
        </p:nvSpPr>
        <p:spPr>
          <a:xfrm>
            <a:off x="2151231" y="2863943"/>
            <a:ext cx="8351375" cy="918210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0" name="矩形 5"/>
          <p:cNvSpPr/>
          <p:nvPr>
            <p:custDataLst>
              <p:tags r:id="rId6"/>
            </p:custDataLst>
          </p:nvPr>
        </p:nvSpPr>
        <p:spPr>
          <a:xfrm>
            <a:off x="1686399" y="2863943"/>
            <a:ext cx="226487" cy="918210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2" name="文本框 41"/>
          <p:cNvSpPr txBox="1"/>
          <p:nvPr>
            <p:custDataLst>
              <p:tags r:id="rId7"/>
            </p:custDataLst>
          </p:nvPr>
        </p:nvSpPr>
        <p:spPr>
          <a:xfrm>
            <a:off x="2390351" y="2943277"/>
            <a:ext cx="7990796" cy="75958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移动化趋势：手机、平板等移动设备成为音乐消费的主要平台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4" name="矩形 12"/>
          <p:cNvSpPr/>
          <p:nvPr>
            <p:custDataLst>
              <p:tags r:id="rId8"/>
            </p:custDataLst>
          </p:nvPr>
        </p:nvSpPr>
        <p:spPr>
          <a:xfrm>
            <a:off x="2151231" y="3953950"/>
            <a:ext cx="8351375" cy="918210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6" name="矩形 17"/>
          <p:cNvSpPr/>
          <p:nvPr>
            <p:custDataLst>
              <p:tags r:id="rId9"/>
            </p:custDataLst>
          </p:nvPr>
        </p:nvSpPr>
        <p:spPr>
          <a:xfrm>
            <a:off x="1686399" y="3953950"/>
            <a:ext cx="226487" cy="918210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8" name="文本框 19"/>
          <p:cNvSpPr txBox="1"/>
          <p:nvPr>
            <p:custDataLst>
              <p:tags r:id="rId10"/>
            </p:custDataLst>
          </p:nvPr>
        </p:nvSpPr>
        <p:spPr>
          <a:xfrm>
            <a:off x="2390351" y="4033285"/>
            <a:ext cx="7990796" cy="75958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社交化趋势：音乐与社交相结合，形成新的音乐消费模式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0" name="矩形 49"/>
          <p:cNvSpPr/>
          <p:nvPr>
            <p:custDataLst>
              <p:tags r:id="rId11"/>
            </p:custDataLst>
          </p:nvPr>
        </p:nvSpPr>
        <p:spPr>
          <a:xfrm>
            <a:off x="2151231" y="5043399"/>
            <a:ext cx="8351375" cy="918210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2" name="矩形 26"/>
          <p:cNvSpPr/>
          <p:nvPr>
            <p:custDataLst>
              <p:tags r:id="rId12"/>
            </p:custDataLst>
          </p:nvPr>
        </p:nvSpPr>
        <p:spPr>
          <a:xfrm>
            <a:off x="1686399" y="5043399"/>
            <a:ext cx="226487" cy="918210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4" name="文本框 27"/>
          <p:cNvSpPr txBox="1"/>
          <p:nvPr>
            <p:custDataLst>
              <p:tags r:id="rId13"/>
            </p:custDataLst>
          </p:nvPr>
        </p:nvSpPr>
        <p:spPr>
          <a:xfrm>
            <a:off x="2390351" y="5122733"/>
            <a:ext cx="7990796" cy="75958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付费化趋势：用户逐渐接受付费听音乐，推动音乐产业健康发展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8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数字音乐行业竞争格局</a:t>
            </a:r>
            <a:endParaRPr lang="zh-CN" altLang="en-US"/>
          </a:p>
        </p:txBody>
      </p:sp>
      <p:sp>
        <p:nvSpPr>
          <p:cNvPr id="1049082" name="椭圆 262"/>
          <p:cNvSpPr/>
          <p:nvPr>
            <p:custDataLst>
              <p:tags r:id="rId2"/>
            </p:custDataLst>
          </p:nvPr>
        </p:nvSpPr>
        <p:spPr>
          <a:xfrm>
            <a:off x="2687367" y="4101549"/>
            <a:ext cx="6813746" cy="178263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84" name="椭圆 263"/>
          <p:cNvSpPr/>
          <p:nvPr>
            <p:custDataLst>
              <p:tags r:id="rId3"/>
            </p:custDataLst>
          </p:nvPr>
        </p:nvSpPr>
        <p:spPr>
          <a:xfrm>
            <a:off x="3476649" y="4175998"/>
            <a:ext cx="5166079" cy="153086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86" name="椭圆 264"/>
          <p:cNvSpPr/>
          <p:nvPr>
            <p:custDataLst>
              <p:tags r:id="rId4"/>
            </p:custDataLst>
          </p:nvPr>
        </p:nvSpPr>
        <p:spPr>
          <a:xfrm>
            <a:off x="4215693" y="4395109"/>
            <a:ext cx="3687157" cy="109261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88" name="椭圆 265"/>
          <p:cNvSpPr/>
          <p:nvPr>
            <p:custDataLst>
              <p:tags r:id="rId5"/>
            </p:custDataLst>
          </p:nvPr>
        </p:nvSpPr>
        <p:spPr>
          <a:xfrm>
            <a:off x="4840340" y="4580324"/>
            <a:ext cx="2437632" cy="72234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90" name="椭圆 266"/>
          <p:cNvSpPr/>
          <p:nvPr>
            <p:custDataLst>
              <p:tags r:id="rId6"/>
            </p:custDataLst>
          </p:nvPr>
        </p:nvSpPr>
        <p:spPr>
          <a:xfrm>
            <a:off x="5480724" y="4769776"/>
            <a:ext cx="1402138" cy="415495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109245" y="4700774"/>
            <a:ext cx="0" cy="78486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92" name="椭圆 268"/>
          <p:cNvSpPr/>
          <p:nvPr>
            <p:custDataLst>
              <p:tags r:id="rId8"/>
            </p:custDataLst>
          </p:nvPr>
        </p:nvSpPr>
        <p:spPr>
          <a:xfrm flipV="1">
            <a:off x="3024507" y="4528270"/>
            <a:ext cx="161959" cy="161952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94" name="椭圆 269"/>
          <p:cNvSpPr/>
          <p:nvPr>
            <p:custDataLst>
              <p:tags r:id="rId9"/>
            </p:custDataLst>
          </p:nvPr>
        </p:nvSpPr>
        <p:spPr>
          <a:xfrm flipV="1">
            <a:off x="3063244" y="4567613"/>
            <a:ext cx="83916" cy="83912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96" name="椭圆 270"/>
          <p:cNvSpPr/>
          <p:nvPr>
            <p:custDataLst>
              <p:tags r:id="rId10"/>
            </p:custDataLst>
          </p:nvPr>
        </p:nvSpPr>
        <p:spPr>
          <a:xfrm flipV="1">
            <a:off x="7663356" y="3774094"/>
            <a:ext cx="97497" cy="9749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12384" y="3880623"/>
            <a:ext cx="0" cy="178263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98" name="椭圆 272"/>
          <p:cNvSpPr/>
          <p:nvPr>
            <p:custDataLst>
              <p:tags r:id="rId12"/>
            </p:custDataLst>
          </p:nvPr>
        </p:nvSpPr>
        <p:spPr>
          <a:xfrm flipV="1">
            <a:off x="4165455" y="3657881"/>
            <a:ext cx="358997" cy="35898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344012" y="4046469"/>
            <a:ext cx="0" cy="94193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55657" y="3757146"/>
            <a:ext cx="0" cy="78486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00" name="椭圆 275"/>
          <p:cNvSpPr/>
          <p:nvPr>
            <p:custDataLst>
              <p:tags r:id="rId15"/>
            </p:custDataLst>
          </p:nvPr>
        </p:nvSpPr>
        <p:spPr>
          <a:xfrm flipV="1">
            <a:off x="6970918" y="3584642"/>
            <a:ext cx="161959" cy="161952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02" name="椭圆 276"/>
          <p:cNvSpPr/>
          <p:nvPr>
            <p:custDataLst>
              <p:tags r:id="rId16"/>
            </p:custDataLst>
          </p:nvPr>
        </p:nvSpPr>
        <p:spPr>
          <a:xfrm flipV="1">
            <a:off x="7009656" y="3623985"/>
            <a:ext cx="83916" cy="83912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04" name="椭圆 277"/>
          <p:cNvSpPr/>
          <p:nvPr>
            <p:custDataLst>
              <p:tags r:id="rId17"/>
            </p:custDataLst>
          </p:nvPr>
        </p:nvSpPr>
        <p:spPr>
          <a:xfrm flipV="1">
            <a:off x="3932423" y="4381793"/>
            <a:ext cx="97497" cy="9749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81451" y="4488322"/>
            <a:ext cx="0" cy="103075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06" name="椭圆 279"/>
          <p:cNvSpPr/>
          <p:nvPr>
            <p:custDataLst>
              <p:tags r:id="rId19"/>
            </p:custDataLst>
          </p:nvPr>
        </p:nvSpPr>
        <p:spPr>
          <a:xfrm flipV="1">
            <a:off x="8350952" y="4600298"/>
            <a:ext cx="244537" cy="24452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472007" y="4871463"/>
            <a:ext cx="0" cy="3824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08" name="椭圆 281"/>
          <p:cNvSpPr/>
          <p:nvPr>
            <p:custDataLst>
              <p:tags r:id="rId21"/>
            </p:custDataLst>
          </p:nvPr>
        </p:nvSpPr>
        <p:spPr>
          <a:xfrm flipV="1">
            <a:off x="5035240" y="4889016"/>
            <a:ext cx="302904" cy="30289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84138" y="5240077"/>
            <a:ext cx="0" cy="66913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10" name="图形 15"/>
          <p:cNvSpPr/>
          <p:nvPr>
            <p:custDataLst>
              <p:tags r:id="rId23"/>
            </p:custDataLst>
          </p:nvPr>
        </p:nvSpPr>
        <p:spPr>
          <a:xfrm>
            <a:off x="5097583" y="4953780"/>
            <a:ext cx="173201" cy="168767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2" name="图形 19"/>
          <p:cNvSpPr/>
          <p:nvPr>
            <p:custDataLst>
              <p:tags r:id="rId24"/>
            </p:custDataLst>
          </p:nvPr>
        </p:nvSpPr>
        <p:spPr>
          <a:xfrm>
            <a:off x="8413901" y="4668695"/>
            <a:ext cx="118617" cy="106816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4" name="图形 27"/>
          <p:cNvSpPr/>
          <p:nvPr>
            <p:custDataLst>
              <p:tags r:id="rId25"/>
            </p:custDataLst>
          </p:nvPr>
        </p:nvSpPr>
        <p:spPr>
          <a:xfrm>
            <a:off x="4261089" y="3772883"/>
            <a:ext cx="167743" cy="129013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6" name="任意多边形: 形状 286"/>
          <p:cNvSpPr/>
          <p:nvPr>
            <p:custDataLst>
              <p:tags r:id="rId26"/>
            </p:custDataLst>
          </p:nvPr>
        </p:nvSpPr>
        <p:spPr>
          <a:xfrm>
            <a:off x="5472250" y="3725672"/>
            <a:ext cx="1243945" cy="124395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8" name="正文"/>
          <p:cNvSpPr txBox="1"/>
          <p:nvPr>
            <p:custDataLst>
              <p:tags r:id="rId27"/>
            </p:custDataLst>
          </p:nvPr>
        </p:nvSpPr>
        <p:spPr>
          <a:xfrm>
            <a:off x="1014984" y="3792858"/>
            <a:ext cx="1998694" cy="74913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主要竞争对手：腾讯音乐、网易云音乐、虾米音乐等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0" name="正文"/>
          <p:cNvSpPr txBox="1"/>
          <p:nvPr>
            <p:custDataLst>
              <p:tags r:id="rId28"/>
            </p:custDataLst>
          </p:nvPr>
        </p:nvSpPr>
        <p:spPr>
          <a:xfrm>
            <a:off x="9175340" y="3792858"/>
            <a:ext cx="1998694" cy="74913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发展趋势：多元化、社交化、智能化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2" name="正文"/>
          <p:cNvSpPr txBox="1"/>
          <p:nvPr>
            <p:custDataLst>
              <p:tags r:id="rId29"/>
            </p:custDataLst>
          </p:nvPr>
        </p:nvSpPr>
        <p:spPr>
          <a:xfrm>
            <a:off x="6993314" y="1826310"/>
            <a:ext cx="1998694" cy="74913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竞争策略：版权争夺、独家合作、个性化推荐等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4" name="正文"/>
          <p:cNvSpPr txBox="1"/>
          <p:nvPr>
            <p:custDataLst>
              <p:tags r:id="rId30"/>
            </p:custDataLst>
          </p:nvPr>
        </p:nvSpPr>
        <p:spPr>
          <a:xfrm>
            <a:off x="3197011" y="1826310"/>
            <a:ext cx="1998694" cy="74913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市场份额：腾讯音乐占据主导地位，网易云音乐紧随其后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6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noFill/>
        </p:spPr>
        <p:txBody>
          <a:bodyPr vert="horz" wrap="square" lIns="0" tIns="0" rIns="0" bIns="0" rtlCol="0" anchor="t">
            <a:normAutofit/>
          </a:bodyPr>
          <a:lstStyle/>
          <a:p>
            <a:r>
              <a:rPr lang="zh-CN" altLang="en-US"/>
              <a:t>市场分析</a:t>
            </a:r>
            <a:endParaRPr lang="zh-CN" altLang="en-US"/>
          </a:p>
        </p:txBody>
      </p:sp>
      <p:sp>
        <p:nvSpPr>
          <p:cNvPr id="104916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noFill/>
        </p:spPr>
        <p:txBody>
          <a:bodyPr wrap="square" anchor="t">
            <a:normAutofit lnSpcReduction="10000"/>
          </a:bodyPr>
          <a:lstStyle/>
          <a:p>
            <a:r>
              <a:rPr lang="en-US" altLang="zh-CN"/>
              <a:t>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目标市场定位</a:t>
            </a:r>
            <a:endParaRPr lang="zh-CN" altLang="en-US"/>
          </a:p>
        </p:txBody>
      </p:sp>
      <p:sp>
        <p:nvSpPr>
          <p:cNvPr id="1049204" name="任意多边形 20"/>
          <p:cNvSpPr/>
          <p:nvPr>
            <p:custDataLst>
              <p:tags r:id="rId2"/>
            </p:custDataLst>
          </p:nvPr>
        </p:nvSpPr>
        <p:spPr>
          <a:xfrm rot="2700000">
            <a:off x="1326418" y="1776299"/>
            <a:ext cx="1122852" cy="1124803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0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014984" y="3296408"/>
            <a:ext cx="1746500" cy="266376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年龄段：18-35岁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8" name="矩形 42"/>
          <p:cNvSpPr/>
          <p:nvPr>
            <p:custDataLst>
              <p:tags r:id="rId4"/>
            </p:custDataLst>
          </p:nvPr>
        </p:nvSpPr>
        <p:spPr>
          <a:xfrm>
            <a:off x="1130715" y="2966119"/>
            <a:ext cx="1514908" cy="107279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10" name="任意多边形 18"/>
          <p:cNvSpPr/>
          <p:nvPr>
            <p:custDataLst>
              <p:tags r:id="rId5"/>
            </p:custDataLst>
          </p:nvPr>
        </p:nvSpPr>
        <p:spPr>
          <a:xfrm rot="5400000">
            <a:off x="3430384" y="1776299"/>
            <a:ext cx="1122852" cy="1124803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1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118300" y="3296408"/>
            <a:ext cx="1746500" cy="266376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性别：不限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4" name="矩形 43"/>
          <p:cNvSpPr/>
          <p:nvPr>
            <p:custDataLst>
              <p:tags r:id="rId7"/>
            </p:custDataLst>
          </p:nvPr>
        </p:nvSpPr>
        <p:spPr>
          <a:xfrm>
            <a:off x="3234031" y="2966119"/>
            <a:ext cx="1514908" cy="107279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1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5533050" y="1776299"/>
            <a:ext cx="1122852" cy="1124803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1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5220966" y="3296408"/>
            <a:ext cx="1746500" cy="266376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兴趣爱好：喜欢音乐、追求时尚、热爱科技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0" name="矩形 44"/>
          <p:cNvSpPr/>
          <p:nvPr>
            <p:custDataLst>
              <p:tags r:id="rId10"/>
            </p:custDataLst>
          </p:nvPr>
        </p:nvSpPr>
        <p:spPr>
          <a:xfrm>
            <a:off x="5337347" y="2966119"/>
            <a:ext cx="1514908" cy="107279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2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7636366" y="1776299"/>
            <a:ext cx="1122852" cy="1124803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2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7324282" y="3296408"/>
            <a:ext cx="1746500" cy="266376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消费能力：中等以上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6" name="矩形 45"/>
          <p:cNvSpPr/>
          <p:nvPr>
            <p:custDataLst>
              <p:tags r:id="rId13"/>
            </p:custDataLst>
          </p:nvPr>
        </p:nvSpPr>
        <p:spPr>
          <a:xfrm>
            <a:off x="7440013" y="2966119"/>
            <a:ext cx="1514908" cy="107279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28" name="任意多边形 3"/>
          <p:cNvSpPr/>
          <p:nvPr>
            <p:custDataLst>
              <p:tags r:id="rId14"/>
            </p:custDataLst>
          </p:nvPr>
        </p:nvSpPr>
        <p:spPr>
          <a:xfrm rot="16200000" flipV="1">
            <a:off x="9740332" y="1776299"/>
            <a:ext cx="1122852" cy="1124803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30" name="文本框 4"/>
          <p:cNvSpPr txBox="1"/>
          <p:nvPr>
            <p:custDataLst>
              <p:tags r:id="rId15"/>
            </p:custDataLst>
          </p:nvPr>
        </p:nvSpPr>
        <p:spPr bwMode="auto">
          <a:xfrm>
            <a:off x="9427598" y="3296408"/>
            <a:ext cx="1746500" cy="266376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地域：一线城市及发达地区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2" name="矩形 5"/>
          <p:cNvSpPr/>
          <p:nvPr>
            <p:custDataLst>
              <p:tags r:id="rId16"/>
            </p:custDataLst>
          </p:nvPr>
        </p:nvSpPr>
        <p:spPr>
          <a:xfrm>
            <a:off x="9543329" y="2966119"/>
            <a:ext cx="1514908" cy="107279"/>
          </a:xfrm>
          <a:prstGeom prst="rect">
            <a:avLst/>
          </a:pr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6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目标市场需求分析</a:t>
            </a:r>
            <a:endParaRPr lang="zh-CN" altLang="en-US"/>
          </a:p>
        </p:txBody>
      </p:sp>
      <p:sp>
        <p:nvSpPr>
          <p:cNvPr id="1049270" name="圆角矩形 26"/>
          <p:cNvSpPr/>
          <p:nvPr>
            <p:custDataLst>
              <p:tags r:id="rId2"/>
            </p:custDataLst>
          </p:nvPr>
        </p:nvSpPr>
        <p:spPr>
          <a:xfrm>
            <a:off x="1014984" y="2010007"/>
            <a:ext cx="1846239" cy="371520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72" name="圆角矩形 28"/>
          <p:cNvSpPr/>
          <p:nvPr>
            <p:custDataLst>
              <p:tags r:id="rId3"/>
            </p:custDataLst>
          </p:nvPr>
        </p:nvSpPr>
        <p:spPr>
          <a:xfrm>
            <a:off x="1017340" y="2010007"/>
            <a:ext cx="1842343" cy="19741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274" name="文本框 31"/>
          <p:cNvSpPr txBox="1"/>
          <p:nvPr>
            <p:custDataLst>
              <p:tags r:id="rId4"/>
            </p:custDataLst>
          </p:nvPr>
        </p:nvSpPr>
        <p:spPr>
          <a:xfrm>
            <a:off x="1093329" y="2400556"/>
            <a:ext cx="1691033" cy="319978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数字音乐市场概述：市场规模、增长趋势、竞争格局等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6" name="圆角矩形 29"/>
          <p:cNvSpPr/>
          <p:nvPr>
            <p:custDataLst>
              <p:tags r:id="rId5"/>
            </p:custDataLst>
          </p:nvPr>
        </p:nvSpPr>
        <p:spPr>
          <a:xfrm>
            <a:off x="3093199" y="2010007"/>
            <a:ext cx="1846239" cy="371520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78" name="圆角矩形 32"/>
          <p:cNvSpPr/>
          <p:nvPr>
            <p:custDataLst>
              <p:tags r:id="rId6"/>
            </p:custDataLst>
          </p:nvPr>
        </p:nvSpPr>
        <p:spPr>
          <a:xfrm>
            <a:off x="3095555" y="2010007"/>
            <a:ext cx="1842343" cy="19741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80" name="文本框 34"/>
          <p:cNvSpPr txBox="1"/>
          <p:nvPr>
            <p:custDataLst>
              <p:tags r:id="rId7"/>
            </p:custDataLst>
          </p:nvPr>
        </p:nvSpPr>
        <p:spPr>
          <a:xfrm>
            <a:off x="3171544" y="2400556"/>
            <a:ext cx="1691033" cy="3201051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目标市场细分：年龄、性别、地域、消费能力等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2" name="圆角矩形 3"/>
          <p:cNvSpPr/>
          <p:nvPr>
            <p:custDataLst>
              <p:tags r:id="rId8"/>
            </p:custDataLst>
          </p:nvPr>
        </p:nvSpPr>
        <p:spPr>
          <a:xfrm>
            <a:off x="5171414" y="2010007"/>
            <a:ext cx="1846239" cy="371520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84" name="圆角矩形 4"/>
          <p:cNvSpPr/>
          <p:nvPr>
            <p:custDataLst>
              <p:tags r:id="rId9"/>
            </p:custDataLst>
          </p:nvPr>
        </p:nvSpPr>
        <p:spPr>
          <a:xfrm>
            <a:off x="5173181" y="2010007"/>
            <a:ext cx="1842343" cy="19741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86" name="文本框 5"/>
          <p:cNvSpPr txBox="1"/>
          <p:nvPr>
            <p:custDataLst>
              <p:tags r:id="rId10"/>
            </p:custDataLst>
          </p:nvPr>
        </p:nvSpPr>
        <p:spPr>
          <a:xfrm>
            <a:off x="5249170" y="2400556"/>
            <a:ext cx="1691033" cy="3201051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用户需求分析：音乐类型、音质、价格、服务等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8" name="圆角矩形 8"/>
          <p:cNvSpPr/>
          <p:nvPr>
            <p:custDataLst>
              <p:tags r:id="rId11"/>
            </p:custDataLst>
          </p:nvPr>
        </p:nvSpPr>
        <p:spPr>
          <a:xfrm>
            <a:off x="7249629" y="2010007"/>
            <a:ext cx="1846239" cy="371520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90" name="圆角矩形 9"/>
          <p:cNvSpPr/>
          <p:nvPr>
            <p:custDataLst>
              <p:tags r:id="rId12"/>
            </p:custDataLst>
          </p:nvPr>
        </p:nvSpPr>
        <p:spPr>
          <a:xfrm>
            <a:off x="7251396" y="2010007"/>
            <a:ext cx="1842343" cy="19741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92" name="文本框 10"/>
          <p:cNvSpPr txBox="1"/>
          <p:nvPr>
            <p:custDataLst>
              <p:tags r:id="rId13"/>
            </p:custDataLst>
          </p:nvPr>
        </p:nvSpPr>
        <p:spPr>
          <a:xfrm>
            <a:off x="7327385" y="2400556"/>
            <a:ext cx="1691033" cy="3201051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竞争对手分析：市场份额、产品特点、营销策略等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4" name="圆角矩形 6"/>
          <p:cNvSpPr/>
          <p:nvPr>
            <p:custDataLst>
              <p:tags r:id="rId14"/>
            </p:custDataLst>
          </p:nvPr>
        </p:nvSpPr>
        <p:spPr>
          <a:xfrm>
            <a:off x="9327844" y="2011185"/>
            <a:ext cx="1846239" cy="371520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96" name="圆角矩形 7"/>
          <p:cNvSpPr/>
          <p:nvPr>
            <p:custDataLst>
              <p:tags r:id="rId15"/>
            </p:custDataLst>
          </p:nvPr>
        </p:nvSpPr>
        <p:spPr>
          <a:xfrm>
            <a:off x="9329611" y="2011185"/>
            <a:ext cx="1842343" cy="19741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98" name="文本框 11"/>
          <p:cNvSpPr txBox="1"/>
          <p:nvPr>
            <p:custDataLst>
              <p:tags r:id="rId16"/>
            </p:custDataLst>
          </p:nvPr>
        </p:nvSpPr>
        <p:spPr>
          <a:xfrm>
            <a:off x="9405600" y="2402323"/>
            <a:ext cx="1691033" cy="3201051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市场机会与挑战：行业发展趋势、政策法规、技术进步等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3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目标市场消费者行为分析</a:t>
            </a:r>
            <a:endParaRPr lang="zh-CN" altLang="en-US"/>
          </a:p>
        </p:txBody>
      </p:sp>
      <p:sp>
        <p:nvSpPr>
          <p:cNvPr id="1049336" name="圆角矩形 3"/>
          <p:cNvSpPr/>
          <p:nvPr>
            <p:custDataLst>
              <p:tags r:id="rId2"/>
            </p:custDataLst>
          </p:nvPr>
        </p:nvSpPr>
        <p:spPr>
          <a:xfrm rot="16200000">
            <a:off x="2961655" y="1405173"/>
            <a:ext cx="1039646" cy="493201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8" name="圆角矩形 4"/>
          <p:cNvSpPr/>
          <p:nvPr>
            <p:custDataLst>
              <p:tags r:id="rId3"/>
            </p:custDataLst>
          </p:nvPr>
        </p:nvSpPr>
        <p:spPr>
          <a:xfrm rot="16200000">
            <a:off x="2961655" y="104408"/>
            <a:ext cx="1039646" cy="49316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0" name="圆角矩形 11"/>
          <p:cNvSpPr/>
          <p:nvPr>
            <p:custDataLst>
              <p:tags r:id="rId4"/>
            </p:custDataLst>
          </p:nvPr>
        </p:nvSpPr>
        <p:spPr>
          <a:xfrm rot="16200000">
            <a:off x="8187998" y="101423"/>
            <a:ext cx="1039646" cy="493201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2" name="圆角矩形 10"/>
          <p:cNvSpPr/>
          <p:nvPr>
            <p:custDataLst>
              <p:tags r:id="rId5"/>
            </p:custDataLst>
          </p:nvPr>
        </p:nvSpPr>
        <p:spPr>
          <a:xfrm rot="16200000">
            <a:off x="2961655" y="2702357"/>
            <a:ext cx="1039646" cy="49316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4" name="圆角矩形 31"/>
          <p:cNvSpPr/>
          <p:nvPr>
            <p:custDataLst>
              <p:tags r:id="rId6"/>
            </p:custDataLst>
          </p:nvPr>
        </p:nvSpPr>
        <p:spPr>
          <a:xfrm rot="16200000">
            <a:off x="8187998" y="1400995"/>
            <a:ext cx="1039646" cy="493201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6" name="圆角矩形 34"/>
          <p:cNvSpPr/>
          <p:nvPr>
            <p:custDataLst>
              <p:tags r:id="rId7"/>
            </p:custDataLst>
          </p:nvPr>
        </p:nvSpPr>
        <p:spPr>
          <a:xfrm rot="16200000">
            <a:off x="8187998" y="2700566"/>
            <a:ext cx="1039646" cy="49320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8" name="文本框 5"/>
          <p:cNvSpPr txBox="1"/>
          <p:nvPr>
            <p:custDataLst>
              <p:tags r:id="rId8"/>
            </p:custDataLst>
          </p:nvPr>
        </p:nvSpPr>
        <p:spPr>
          <a:xfrm>
            <a:off x="6421607" y="4647834"/>
            <a:ext cx="4724577" cy="1038790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消费者反馈：对数字音乐平台的评价、建议等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350" name="文本框 6"/>
          <p:cNvSpPr txBox="1"/>
          <p:nvPr>
            <p:custDataLst>
              <p:tags r:id="rId9"/>
            </p:custDataLst>
          </p:nvPr>
        </p:nvSpPr>
        <p:spPr>
          <a:xfrm>
            <a:off x="6421607" y="3348262"/>
            <a:ext cx="4724577" cy="1038790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消费者使用习惯：听歌时间、付费意愿等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352" name="文本框 13"/>
          <p:cNvSpPr txBox="1"/>
          <p:nvPr>
            <p:custDataLst>
              <p:tags r:id="rId10"/>
            </p:custDataLst>
          </p:nvPr>
        </p:nvSpPr>
        <p:spPr>
          <a:xfrm>
            <a:off x="1195264" y="4648431"/>
            <a:ext cx="4724577" cy="1039646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消费者购买力：收入水平、消费意愿等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354" name="文本框 14"/>
          <p:cNvSpPr txBox="1"/>
          <p:nvPr>
            <p:custDataLst>
              <p:tags r:id="rId11"/>
            </p:custDataLst>
          </p:nvPr>
        </p:nvSpPr>
        <p:spPr>
          <a:xfrm>
            <a:off x="6421607" y="2048691"/>
            <a:ext cx="4724577" cy="1038790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消费者偏好：音乐类型、设备选择等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356" name="文本框 15"/>
          <p:cNvSpPr txBox="1"/>
          <p:nvPr>
            <p:custDataLst>
              <p:tags r:id="rId12"/>
            </p:custDataLst>
          </p:nvPr>
        </p:nvSpPr>
        <p:spPr>
          <a:xfrm>
            <a:off x="1195264" y="2050482"/>
            <a:ext cx="4724577" cy="1039646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消费者年龄分布：主要年龄段、消费习惯等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358" name="文本框 16"/>
          <p:cNvSpPr txBox="1"/>
          <p:nvPr>
            <p:custDataLst>
              <p:tags r:id="rId13"/>
            </p:custDataLst>
          </p:nvPr>
        </p:nvSpPr>
        <p:spPr>
          <a:xfrm>
            <a:off x="1195264" y="3352441"/>
            <a:ext cx="4724577" cy="1038790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消费者地域分布：主要地区、消费习惯等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360" name="圆角矩形 7"/>
          <p:cNvSpPr/>
          <p:nvPr>
            <p:custDataLst>
              <p:tags r:id="rId14"/>
            </p:custDataLst>
          </p:nvPr>
        </p:nvSpPr>
        <p:spPr>
          <a:xfrm rot="16200000">
            <a:off x="550553" y="3816275"/>
            <a:ext cx="1037935" cy="108646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62" name="圆角矩形 8"/>
          <p:cNvSpPr/>
          <p:nvPr>
            <p:custDataLst>
              <p:tags r:id="rId15"/>
            </p:custDataLst>
          </p:nvPr>
        </p:nvSpPr>
        <p:spPr>
          <a:xfrm rot="16200000">
            <a:off x="550553" y="2515510"/>
            <a:ext cx="1037935" cy="108646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64" name="圆角矩形 12"/>
          <p:cNvSpPr/>
          <p:nvPr>
            <p:custDataLst>
              <p:tags r:id="rId16"/>
            </p:custDataLst>
          </p:nvPr>
        </p:nvSpPr>
        <p:spPr>
          <a:xfrm rot="16200000">
            <a:off x="5776896" y="2513122"/>
            <a:ext cx="1037935" cy="108646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66" name="圆角矩形 27"/>
          <p:cNvSpPr/>
          <p:nvPr>
            <p:custDataLst>
              <p:tags r:id="rId17"/>
            </p:custDataLst>
          </p:nvPr>
        </p:nvSpPr>
        <p:spPr>
          <a:xfrm rot="16200000">
            <a:off x="550553" y="5112862"/>
            <a:ext cx="1037935" cy="108646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68" name="圆角矩形 32"/>
          <p:cNvSpPr/>
          <p:nvPr>
            <p:custDataLst>
              <p:tags r:id="rId18"/>
            </p:custDataLst>
          </p:nvPr>
        </p:nvSpPr>
        <p:spPr>
          <a:xfrm rot="16200000">
            <a:off x="5776896" y="3812694"/>
            <a:ext cx="1037935" cy="108646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70" name="圆角矩形 35"/>
          <p:cNvSpPr/>
          <p:nvPr>
            <p:custDataLst>
              <p:tags r:id="rId19"/>
            </p:custDataLst>
          </p:nvPr>
        </p:nvSpPr>
        <p:spPr>
          <a:xfrm rot="16200000">
            <a:off x="5776896" y="5112265"/>
            <a:ext cx="1037935" cy="108646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0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市场竞争情况分析</a:t>
            </a:r>
            <a:endParaRPr lang="zh-CN" altLang="en-US"/>
          </a:p>
        </p:txBody>
      </p:sp>
      <p:sp>
        <p:nvSpPr>
          <p:cNvPr id="104940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926919" y="1773936"/>
            <a:ext cx="3853667" cy="196366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10" name="矩形 65"/>
          <p:cNvSpPr/>
          <p:nvPr>
            <p:custDataLst>
              <p:tags r:id="rId3"/>
            </p:custDataLst>
          </p:nvPr>
        </p:nvSpPr>
        <p:spPr>
          <a:xfrm>
            <a:off x="1827458" y="2090756"/>
            <a:ext cx="190068" cy="1900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2" name="文本框 66"/>
          <p:cNvSpPr txBox="1"/>
          <p:nvPr>
            <p:custDataLst>
              <p:tags r:id="rId4"/>
            </p:custDataLst>
          </p:nvPr>
        </p:nvSpPr>
        <p:spPr>
          <a:xfrm>
            <a:off x="2159924" y="2004148"/>
            <a:ext cx="3387664" cy="11104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4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主要竞争对手：Spotify、Apple Music、Amazon Music等</a:t>
            </a:r>
            <a:endParaRPr lang="zh-CN" altLang="en-US" sz="14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41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457394" y="1773936"/>
            <a:ext cx="3853667" cy="196366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6" name="矩形 69"/>
          <p:cNvSpPr/>
          <p:nvPr>
            <p:custDataLst>
              <p:tags r:id="rId6"/>
            </p:custDataLst>
          </p:nvPr>
        </p:nvSpPr>
        <p:spPr>
          <a:xfrm>
            <a:off x="6357375" y="2090756"/>
            <a:ext cx="190068" cy="1900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8" name="文本框 70"/>
          <p:cNvSpPr txBox="1"/>
          <p:nvPr>
            <p:custDataLst>
              <p:tags r:id="rId7"/>
            </p:custDataLst>
          </p:nvPr>
        </p:nvSpPr>
        <p:spPr>
          <a:xfrm>
            <a:off x="6690400" y="2004148"/>
            <a:ext cx="3387664" cy="11104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市场份额：Spotify占据全球市场份额的30%，Apple Music占据20%，Amazon Music占据10%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42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926919" y="3998384"/>
            <a:ext cx="3853667" cy="196366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22" name="文本框 74"/>
          <p:cNvSpPr txBox="1"/>
          <p:nvPr>
            <p:custDataLst>
              <p:tags r:id="rId9"/>
            </p:custDataLst>
          </p:nvPr>
        </p:nvSpPr>
        <p:spPr>
          <a:xfrm>
            <a:off x="2159924" y="4228037"/>
            <a:ext cx="3387664" cy="11104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竞争策略：Spotify注重个性化推荐，Apple Music注重用户体验，Amazon Music注重低价策略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424" name="矩形 73"/>
          <p:cNvSpPr/>
          <p:nvPr>
            <p:custDataLst>
              <p:tags r:id="rId10"/>
            </p:custDataLst>
          </p:nvPr>
        </p:nvSpPr>
        <p:spPr>
          <a:xfrm>
            <a:off x="1827458" y="4315204"/>
            <a:ext cx="190068" cy="1900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08242" y="3998384"/>
            <a:ext cx="3853667" cy="196366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8" name="矩形 84"/>
          <p:cNvSpPr/>
          <p:nvPr>
            <p:custDataLst>
              <p:tags r:id="rId12"/>
            </p:custDataLst>
          </p:nvPr>
        </p:nvSpPr>
        <p:spPr>
          <a:xfrm>
            <a:off x="6408782" y="4315204"/>
            <a:ext cx="190068" cy="1900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0" name="文本框 85"/>
          <p:cNvSpPr txBox="1"/>
          <p:nvPr>
            <p:custDataLst>
              <p:tags r:id="rId13"/>
            </p:custDataLst>
          </p:nvPr>
        </p:nvSpPr>
        <p:spPr>
          <a:xfrm>
            <a:off x="6741248" y="4228037"/>
            <a:ext cx="3387664" cy="11104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发展趋势：市场竞争激烈，各大平台都在寻求新的商业模式和竞争策略，以保持市场份额和竞争力。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6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noFill/>
        </p:spPr>
        <p:txBody>
          <a:bodyPr vert="horz" wrap="square" lIns="0" tIns="0" rIns="0" bIns="0" rtlCol="0" anchor="t">
            <a:normAutofit/>
          </a:bodyPr>
          <a:lstStyle/>
          <a:p>
            <a:r>
              <a:rPr lang="zh-CN" altLang="en-US"/>
              <a:t>商业模式</a:t>
            </a:r>
            <a:endParaRPr lang="zh-CN" altLang="en-US"/>
          </a:p>
        </p:txBody>
      </p:sp>
      <p:sp>
        <p:nvSpPr>
          <p:cNvPr id="104946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noFill/>
        </p:spPr>
        <p:txBody>
          <a:bodyPr wrap="square" anchor="t">
            <a:normAutofit lnSpcReduction="10000"/>
          </a:bodyPr>
          <a:lstStyle/>
          <a:p>
            <a:r>
              <a:rPr lang="en-US" altLang="zh-CN"/>
              <a:t>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商业模式概述</a:t>
            </a:r>
            <a:endParaRPr lang="zh-CN" altLang="en-US"/>
          </a:p>
        </p:txBody>
      </p:sp>
      <p:sp>
        <p:nvSpPr>
          <p:cNvPr id="1049510" name="对角圆角矩形 15"/>
          <p:cNvSpPr/>
          <p:nvPr>
            <p:custDataLst>
              <p:tags r:id="rId2"/>
            </p:custDataLst>
          </p:nvPr>
        </p:nvSpPr>
        <p:spPr>
          <a:xfrm>
            <a:off x="1984151" y="3616322"/>
            <a:ext cx="8221299" cy="61599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12" name="对角圆角矩形 16"/>
          <p:cNvSpPr/>
          <p:nvPr>
            <p:custDataLst>
              <p:tags r:id="rId3"/>
            </p:custDataLst>
          </p:nvPr>
        </p:nvSpPr>
        <p:spPr>
          <a:xfrm>
            <a:off x="1984151" y="3504070"/>
            <a:ext cx="444800" cy="42443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14" name="直角三角形 17"/>
          <p:cNvSpPr/>
          <p:nvPr>
            <p:custDataLst>
              <p:tags r:id="rId4"/>
            </p:custDataLst>
          </p:nvPr>
        </p:nvSpPr>
        <p:spPr>
          <a:xfrm>
            <a:off x="2429250" y="3504628"/>
            <a:ext cx="67016" cy="11169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16" name="文本框 27"/>
          <p:cNvSpPr txBox="1"/>
          <p:nvPr>
            <p:custDataLst>
              <p:tags r:id="rId5"/>
            </p:custDataLst>
          </p:nvPr>
        </p:nvSpPr>
        <p:spPr>
          <a:xfrm>
            <a:off x="2458290" y="3624699"/>
            <a:ext cx="7532059" cy="605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1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广告收入是数字音乐行业的另一重要收入来源，通过在音乐平台中植入广告，获取广告收入。</a:t>
            </a:r>
            <a:endParaRPr lang="en-US" altLang="zh-CN" sz="11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8" name="对角圆角矩形 52"/>
          <p:cNvSpPr/>
          <p:nvPr>
            <p:custDataLst>
              <p:tags r:id="rId6"/>
            </p:custDataLst>
          </p:nvPr>
        </p:nvSpPr>
        <p:spPr>
          <a:xfrm>
            <a:off x="1984151" y="1886188"/>
            <a:ext cx="8221299" cy="61599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20" name="对角圆角矩形 53"/>
          <p:cNvSpPr/>
          <p:nvPr>
            <p:custDataLst>
              <p:tags r:id="rId7"/>
            </p:custDataLst>
          </p:nvPr>
        </p:nvSpPr>
        <p:spPr>
          <a:xfrm>
            <a:off x="1984151" y="1773936"/>
            <a:ext cx="444800" cy="42443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22" name="直角三角形 54"/>
          <p:cNvSpPr/>
          <p:nvPr>
            <p:custDataLst>
              <p:tags r:id="rId8"/>
            </p:custDataLst>
          </p:nvPr>
        </p:nvSpPr>
        <p:spPr>
          <a:xfrm>
            <a:off x="2429250" y="1774494"/>
            <a:ext cx="67016" cy="11169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24" name="文本框 56"/>
          <p:cNvSpPr txBox="1"/>
          <p:nvPr>
            <p:custDataLst>
              <p:tags r:id="rId9"/>
            </p:custDataLst>
          </p:nvPr>
        </p:nvSpPr>
        <p:spPr>
          <a:xfrm>
            <a:off x="2458290" y="1888980"/>
            <a:ext cx="7532059" cy="605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1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数字音乐行业的商业模式主要包括付费订阅、广告收入、版权交易和增值服务等。</a:t>
            </a:r>
            <a:endParaRPr lang="zh-CN" altLang="en-US" sz="11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6" name="对角圆角矩形 5"/>
          <p:cNvSpPr/>
          <p:nvPr>
            <p:custDataLst>
              <p:tags r:id="rId10"/>
            </p:custDataLst>
          </p:nvPr>
        </p:nvSpPr>
        <p:spPr>
          <a:xfrm>
            <a:off x="1984151" y="2751255"/>
            <a:ext cx="8221299" cy="61599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28" name="对角圆角矩形 6"/>
          <p:cNvSpPr/>
          <p:nvPr>
            <p:custDataLst>
              <p:tags r:id="rId11"/>
            </p:custDataLst>
          </p:nvPr>
        </p:nvSpPr>
        <p:spPr>
          <a:xfrm>
            <a:off x="1984151" y="2639003"/>
            <a:ext cx="444800" cy="42443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30" name="直角三角形 7"/>
          <p:cNvSpPr/>
          <p:nvPr>
            <p:custDataLst>
              <p:tags r:id="rId12"/>
            </p:custDataLst>
          </p:nvPr>
        </p:nvSpPr>
        <p:spPr>
          <a:xfrm>
            <a:off x="2429250" y="2639561"/>
            <a:ext cx="67016" cy="11169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32" name="文本框 8"/>
          <p:cNvSpPr txBox="1"/>
          <p:nvPr>
            <p:custDataLst>
              <p:tags r:id="rId13"/>
            </p:custDataLst>
          </p:nvPr>
        </p:nvSpPr>
        <p:spPr>
          <a:xfrm>
            <a:off x="2458290" y="2759632"/>
            <a:ext cx="7532059" cy="605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6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付费订阅是数字音乐行业的主要收入来源之一，用户通过支付一定的费用，可以获得更多的音乐内容和服务。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4" name="对角圆角矩形 9"/>
          <p:cNvSpPr/>
          <p:nvPr>
            <p:custDataLst>
              <p:tags r:id="rId14"/>
            </p:custDataLst>
          </p:nvPr>
        </p:nvSpPr>
        <p:spPr>
          <a:xfrm>
            <a:off x="1984151" y="4481389"/>
            <a:ext cx="8221299" cy="61599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36" name="对角圆角矩形 10"/>
          <p:cNvSpPr/>
          <p:nvPr>
            <p:custDataLst>
              <p:tags r:id="rId15"/>
            </p:custDataLst>
          </p:nvPr>
        </p:nvSpPr>
        <p:spPr>
          <a:xfrm>
            <a:off x="1984151" y="4369137"/>
            <a:ext cx="444800" cy="42443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38" name="直角三角形 11"/>
          <p:cNvSpPr/>
          <p:nvPr>
            <p:custDataLst>
              <p:tags r:id="rId16"/>
            </p:custDataLst>
          </p:nvPr>
        </p:nvSpPr>
        <p:spPr>
          <a:xfrm>
            <a:off x="2429250" y="4369696"/>
            <a:ext cx="67016" cy="11169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40" name="文本框 12"/>
          <p:cNvSpPr txBox="1"/>
          <p:nvPr>
            <p:custDataLst>
              <p:tags r:id="rId17"/>
            </p:custDataLst>
          </p:nvPr>
        </p:nvSpPr>
        <p:spPr>
          <a:xfrm>
            <a:off x="2458290" y="4489766"/>
            <a:ext cx="7532059" cy="605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6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版权交易是数字音乐行业的重要组成部分，通过购买音乐版权，获得音乐内容的使用权，并进行商业化运营。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2" name="对角圆角矩形 14"/>
          <p:cNvSpPr/>
          <p:nvPr>
            <p:custDataLst>
              <p:tags r:id="rId18"/>
            </p:custDataLst>
          </p:nvPr>
        </p:nvSpPr>
        <p:spPr>
          <a:xfrm>
            <a:off x="1984151" y="5346456"/>
            <a:ext cx="8221299" cy="61599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44" name="对角圆角矩形 18"/>
          <p:cNvSpPr/>
          <p:nvPr>
            <p:custDataLst>
              <p:tags r:id="rId19"/>
            </p:custDataLst>
          </p:nvPr>
        </p:nvSpPr>
        <p:spPr>
          <a:xfrm>
            <a:off x="1984151" y="5234204"/>
            <a:ext cx="444800" cy="42443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46" name="直角三角形 19"/>
          <p:cNvSpPr/>
          <p:nvPr>
            <p:custDataLst>
              <p:tags r:id="rId20"/>
            </p:custDataLst>
          </p:nvPr>
        </p:nvSpPr>
        <p:spPr>
          <a:xfrm>
            <a:off x="2429250" y="5234763"/>
            <a:ext cx="67016" cy="111694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48" name="文本框 20"/>
          <p:cNvSpPr txBox="1"/>
          <p:nvPr>
            <p:custDataLst>
              <p:tags r:id="rId21"/>
            </p:custDataLst>
          </p:nvPr>
        </p:nvSpPr>
        <p:spPr>
          <a:xfrm>
            <a:off x="2458290" y="5354833"/>
            <a:ext cx="7532059" cy="605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6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增值服务是数字音乐行业的一种创新商业模式，通过提供更高品质的音乐内容和服务，吸引用户付费购买。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58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收入来源分析</a:t>
            </a:r>
            <a:endParaRPr lang="zh-CN" altLang="en-US"/>
          </a:p>
        </p:txBody>
      </p:sp>
      <p:sp>
        <p:nvSpPr>
          <p:cNvPr id="1049586" name="对角圆角矩形 15"/>
          <p:cNvSpPr/>
          <p:nvPr>
            <p:custDataLst>
              <p:tags r:id="rId2"/>
            </p:custDataLst>
          </p:nvPr>
        </p:nvSpPr>
        <p:spPr>
          <a:xfrm>
            <a:off x="2052404" y="4152861"/>
            <a:ext cx="8084275" cy="68138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88" name="对角圆角矩形 16"/>
          <p:cNvSpPr/>
          <p:nvPr>
            <p:custDataLst>
              <p:tags r:id="rId3"/>
            </p:custDataLst>
          </p:nvPr>
        </p:nvSpPr>
        <p:spPr>
          <a:xfrm>
            <a:off x="2052404" y="4029118"/>
            <a:ext cx="492023" cy="4694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90" name="直角三角形 17"/>
          <p:cNvSpPr/>
          <p:nvPr>
            <p:custDataLst>
              <p:tags r:id="rId4"/>
            </p:custDataLst>
          </p:nvPr>
        </p:nvSpPr>
        <p:spPr>
          <a:xfrm>
            <a:off x="2544537" y="4029686"/>
            <a:ext cx="74131" cy="123551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92" name="文本框 27"/>
          <p:cNvSpPr txBox="1"/>
          <p:nvPr>
            <p:custDataLst>
              <p:tags r:id="rId5"/>
            </p:custDataLst>
          </p:nvPr>
        </p:nvSpPr>
        <p:spPr>
          <a:xfrm>
            <a:off x="2576324" y="4162510"/>
            <a:ext cx="7304376" cy="66965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会员订阅：用户订阅音乐平台会员，获得收入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4" name="对角圆角矩形 52"/>
          <p:cNvSpPr/>
          <p:nvPr>
            <p:custDataLst>
              <p:tags r:id="rId6"/>
            </p:custDataLst>
          </p:nvPr>
        </p:nvSpPr>
        <p:spPr>
          <a:xfrm>
            <a:off x="2052404" y="1898246"/>
            <a:ext cx="8084275" cy="68138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96" name="对角圆角矩形 53"/>
          <p:cNvSpPr/>
          <p:nvPr>
            <p:custDataLst>
              <p:tags r:id="rId7"/>
            </p:custDataLst>
          </p:nvPr>
        </p:nvSpPr>
        <p:spPr>
          <a:xfrm>
            <a:off x="2052404" y="1773936"/>
            <a:ext cx="492023" cy="4694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98" name="直角三角形 54"/>
          <p:cNvSpPr/>
          <p:nvPr>
            <p:custDataLst>
              <p:tags r:id="rId8"/>
            </p:custDataLst>
          </p:nvPr>
        </p:nvSpPr>
        <p:spPr>
          <a:xfrm>
            <a:off x="2544537" y="1774504"/>
            <a:ext cx="74131" cy="123551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00" name="文本框 56"/>
          <p:cNvSpPr txBox="1"/>
          <p:nvPr>
            <p:custDataLst>
              <p:tags r:id="rId9"/>
            </p:custDataLst>
          </p:nvPr>
        </p:nvSpPr>
        <p:spPr>
          <a:xfrm>
            <a:off x="2576324" y="1901084"/>
            <a:ext cx="7304376" cy="66965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付费下载：用户购买音乐版权，获得收入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02" name="对角圆角矩形 5"/>
          <p:cNvSpPr/>
          <p:nvPr>
            <p:custDataLst>
              <p:tags r:id="rId10"/>
            </p:custDataLst>
          </p:nvPr>
        </p:nvSpPr>
        <p:spPr>
          <a:xfrm>
            <a:off x="2052404" y="3025553"/>
            <a:ext cx="8084275" cy="68138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04" name="对角圆角矩形 6"/>
          <p:cNvSpPr/>
          <p:nvPr>
            <p:custDataLst>
              <p:tags r:id="rId11"/>
            </p:custDataLst>
          </p:nvPr>
        </p:nvSpPr>
        <p:spPr>
          <a:xfrm>
            <a:off x="2052404" y="2901243"/>
            <a:ext cx="492023" cy="4694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06" name="直角三角形 7"/>
          <p:cNvSpPr/>
          <p:nvPr>
            <p:custDataLst>
              <p:tags r:id="rId12"/>
            </p:custDataLst>
          </p:nvPr>
        </p:nvSpPr>
        <p:spPr>
          <a:xfrm>
            <a:off x="2544537" y="2902378"/>
            <a:ext cx="74131" cy="123551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08" name="文本框 8"/>
          <p:cNvSpPr txBox="1"/>
          <p:nvPr>
            <p:custDataLst>
              <p:tags r:id="rId13"/>
            </p:custDataLst>
          </p:nvPr>
        </p:nvSpPr>
        <p:spPr>
          <a:xfrm>
            <a:off x="2576324" y="3035203"/>
            <a:ext cx="7304376" cy="66965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广告收入：通过在音乐平台投放广告，获得收入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10" name="对角圆角矩形 9"/>
          <p:cNvSpPr/>
          <p:nvPr>
            <p:custDataLst>
              <p:tags r:id="rId14"/>
            </p:custDataLst>
          </p:nvPr>
        </p:nvSpPr>
        <p:spPr>
          <a:xfrm>
            <a:off x="2052404" y="5280736"/>
            <a:ext cx="8084275" cy="68138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12" name="对角圆角矩形 10"/>
          <p:cNvSpPr/>
          <p:nvPr>
            <p:custDataLst>
              <p:tags r:id="rId15"/>
            </p:custDataLst>
          </p:nvPr>
        </p:nvSpPr>
        <p:spPr>
          <a:xfrm>
            <a:off x="2052404" y="5156425"/>
            <a:ext cx="492023" cy="4694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14" name="直角三角形 11"/>
          <p:cNvSpPr/>
          <p:nvPr>
            <p:custDataLst>
              <p:tags r:id="rId16"/>
            </p:custDataLst>
          </p:nvPr>
        </p:nvSpPr>
        <p:spPr>
          <a:xfrm>
            <a:off x="2544537" y="5156993"/>
            <a:ext cx="74131" cy="123551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16" name="文本框 12"/>
          <p:cNvSpPr txBox="1"/>
          <p:nvPr>
            <p:custDataLst>
              <p:tags r:id="rId17"/>
            </p:custDataLst>
          </p:nvPr>
        </p:nvSpPr>
        <p:spPr>
          <a:xfrm>
            <a:off x="2576324" y="5289818"/>
            <a:ext cx="7304376" cy="66965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合作伙伴：与其他公司合作，提供音乐服务，获得收入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6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成本结构分析</a:t>
            </a:r>
            <a:endParaRPr lang="zh-CN" altLang="en-US"/>
          </a:p>
        </p:txBody>
      </p:sp>
      <p:sp>
        <p:nvSpPr>
          <p:cNvPr id="1049654" name="矩形 3"/>
          <p:cNvSpPr/>
          <p:nvPr>
            <p:custDataLst>
              <p:tags r:id="rId2"/>
            </p:custDataLst>
          </p:nvPr>
        </p:nvSpPr>
        <p:spPr>
          <a:xfrm>
            <a:off x="1352389" y="1927832"/>
            <a:ext cx="4554828" cy="1149879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56" name="矩形 13"/>
          <p:cNvSpPr/>
          <p:nvPr>
            <p:custDataLst>
              <p:tags r:id="rId3"/>
            </p:custDataLst>
          </p:nvPr>
        </p:nvSpPr>
        <p:spPr>
          <a:xfrm>
            <a:off x="1014984" y="1927832"/>
            <a:ext cx="164544" cy="1149879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58" name="文本框 4"/>
          <p:cNvSpPr txBox="1"/>
          <p:nvPr>
            <p:custDataLst>
              <p:tags r:id="rId4"/>
            </p:custDataLst>
          </p:nvPr>
        </p:nvSpPr>
        <p:spPr>
          <a:xfrm>
            <a:off x="1526438" y="2027034"/>
            <a:ext cx="4278372" cy="9512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版权费用：购买音乐版权的成本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60" name="矩形 39"/>
          <p:cNvSpPr/>
          <p:nvPr>
            <p:custDataLst>
              <p:tags r:id="rId5"/>
            </p:custDataLst>
          </p:nvPr>
        </p:nvSpPr>
        <p:spPr>
          <a:xfrm>
            <a:off x="1352389" y="3292898"/>
            <a:ext cx="4554828" cy="1149879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62" name="矩形 5"/>
          <p:cNvSpPr/>
          <p:nvPr>
            <p:custDataLst>
              <p:tags r:id="rId6"/>
            </p:custDataLst>
          </p:nvPr>
        </p:nvSpPr>
        <p:spPr>
          <a:xfrm>
            <a:off x="1014984" y="3292898"/>
            <a:ext cx="164544" cy="1149879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64" name="文本框 41"/>
          <p:cNvSpPr txBox="1"/>
          <p:nvPr>
            <p:custDataLst>
              <p:tags r:id="rId7"/>
            </p:custDataLst>
          </p:nvPr>
        </p:nvSpPr>
        <p:spPr>
          <a:xfrm>
            <a:off x="1526438" y="3392099"/>
            <a:ext cx="4278372" cy="9512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服务器成本：存储和传输音乐的服务器费用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66" name="矩形 12"/>
          <p:cNvSpPr/>
          <p:nvPr>
            <p:custDataLst>
              <p:tags r:id="rId8"/>
            </p:custDataLst>
          </p:nvPr>
        </p:nvSpPr>
        <p:spPr>
          <a:xfrm>
            <a:off x="1352389" y="4657963"/>
            <a:ext cx="4554828" cy="1149879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68" name="矩形 17"/>
          <p:cNvSpPr/>
          <p:nvPr>
            <p:custDataLst>
              <p:tags r:id="rId9"/>
            </p:custDataLst>
          </p:nvPr>
        </p:nvSpPr>
        <p:spPr>
          <a:xfrm>
            <a:off x="1014984" y="4657963"/>
            <a:ext cx="164544" cy="1149879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0" name="文本框 19"/>
          <p:cNvSpPr txBox="1"/>
          <p:nvPr>
            <p:custDataLst>
              <p:tags r:id="rId10"/>
            </p:custDataLst>
          </p:nvPr>
        </p:nvSpPr>
        <p:spPr>
          <a:xfrm>
            <a:off x="1526438" y="4757165"/>
            <a:ext cx="4278372" cy="9512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人力成本：员工工资、福利等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72" name="矩形 49"/>
          <p:cNvSpPr/>
          <p:nvPr>
            <p:custDataLst>
              <p:tags r:id="rId11"/>
            </p:custDataLst>
          </p:nvPr>
        </p:nvSpPr>
        <p:spPr>
          <a:xfrm>
            <a:off x="6618998" y="1927832"/>
            <a:ext cx="4554828" cy="1149879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4" name="矩形 26"/>
          <p:cNvSpPr/>
          <p:nvPr>
            <p:custDataLst>
              <p:tags r:id="rId12"/>
            </p:custDataLst>
          </p:nvPr>
        </p:nvSpPr>
        <p:spPr>
          <a:xfrm>
            <a:off x="6281593" y="1927832"/>
            <a:ext cx="164544" cy="1149879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6" name="文本框 27"/>
          <p:cNvSpPr txBox="1"/>
          <p:nvPr>
            <p:custDataLst>
              <p:tags r:id="rId13"/>
            </p:custDataLst>
          </p:nvPr>
        </p:nvSpPr>
        <p:spPr>
          <a:xfrm>
            <a:off x="6793047" y="2027034"/>
            <a:ext cx="4278372" cy="9512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营销成本：推广产品、吸引用户的费用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78" name="矩形 64"/>
          <p:cNvSpPr/>
          <p:nvPr>
            <p:custDataLst>
              <p:tags r:id="rId14"/>
            </p:custDataLst>
          </p:nvPr>
        </p:nvSpPr>
        <p:spPr>
          <a:xfrm>
            <a:off x="6618998" y="3292898"/>
            <a:ext cx="4554828" cy="1149879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80" name="矩形 65"/>
          <p:cNvSpPr/>
          <p:nvPr>
            <p:custDataLst>
              <p:tags r:id="rId15"/>
            </p:custDataLst>
          </p:nvPr>
        </p:nvSpPr>
        <p:spPr>
          <a:xfrm>
            <a:off x="6281593" y="3292898"/>
            <a:ext cx="164544" cy="1149879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82" name="文本框 66"/>
          <p:cNvSpPr txBox="1"/>
          <p:nvPr>
            <p:custDataLst>
              <p:tags r:id="rId16"/>
            </p:custDataLst>
          </p:nvPr>
        </p:nvSpPr>
        <p:spPr>
          <a:xfrm>
            <a:off x="6793047" y="3392099"/>
            <a:ext cx="4278372" cy="9512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其他成本：包括行政费用、法律费用等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https://d.book118.com/546123235141010034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  <p:tag name="KSO_WM_TEMPLATE_THUMBS_INDEX" val="1、9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3"/>
</p:tagLst>
</file>

<file path=ppt/tags/tag78.xml><?xml version="1.0" encoding="utf-8"?>
<p:tagLst xmlns:p="http://schemas.openxmlformats.org/presentationml/2006/main">
  <p:tag name="KSO_WM_BEAUTIFY_FLAG" val="#wm#"/>
  <p:tag name="KSO_WM_SLIDE_ID" val="custom20231418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  <p:tag name="KSO_WM_TEMPLATE_THUMBS_INDEX" val="1、9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1_1"/>
  <p:tag name="KSO_WM_UNIT_INDEX" val="1_1_1"/>
  <p:tag name="KSO_WM_UNIT_LAYERLEVEL" val="1_1_1"/>
  <p:tag name="KSO_WM_UNIT_SUBTYPE" val="d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2_1"/>
  <p:tag name="KSO_WM_UNIT_INDEX" val="1_2_1"/>
  <p:tag name="KSO_WM_UNIT_LAYERLEVEL" val="1_1_1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4_1"/>
  <p:tag name="KSO_WM_UNIT_INDEX" val="1_4_1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3_1"/>
  <p:tag name="KSO_WM_UNIT_INDEX" val="1_3_1"/>
  <p:tag name="KSO_WM_UNIT_LAYERLEVEL" val="1_1_1"/>
  <p:tag name="KSO_WM_UNIT_SUBTYPE" val="d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5_1"/>
  <p:tag name="KSO_WM_UNIT_INDEX" val="1_5_1"/>
  <p:tag name="KSO_WM_UNIT_LAYERLEVEL" val="1_1_1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6_1"/>
  <p:tag name="KSO_WM_UNIT_INDEX" val="1_6_1"/>
  <p:tag name="KSO_WM_UNIT_LAYERLEVEL" val="1_1_1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9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41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1"/>
  <p:tag name="KSO_WM_UNIT_DIAGRAM_ISNUMVISUAL" val="0"/>
  <p:tag name="KSO_WM_UNIT_DIAGRAM_ISREFERUNIT" val="0"/>
  <p:tag name="KSO_WM_UNIT_HIGHLIGHT" val="0"/>
  <p:tag name="KSO_WM_UNIT_ID" val="custom2023141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5.xml><?xml version="1.0" encoding="utf-8"?>
<p:tagLst xmlns:p="http://schemas.openxmlformats.org/presentationml/2006/main">
  <p:tag name="KSO_WM_BEAUTIFY_FLAG" val="#wm#"/>
  <p:tag name="KSO_WM_SLIDE_ID" val="custom202314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4*l_h_i*1_1_1"/>
  <p:tag name="KSO_WM_UNIT_INDEX" val="1_1_1"/>
  <p:tag name="KSO_WM_UNIT_LAYERLEVEL" val="1_1_1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4*l_h_i*1_1_2"/>
  <p:tag name="KSO_WM_UNIT_INDEX" val="1_1_2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4*l_h_i*1_2_1"/>
  <p:tag name="KSO_WM_UNIT_INDEX" val="1_2_1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4*l_h_i*1_2_2"/>
  <p:tag name="KSO_WM_UNIT_INDEX" val="1_2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4*l_h_i*1_3_1"/>
  <p:tag name="KSO_WM_UNIT_INDEX" val="1_3_1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4*l_h_i*1_3_2"/>
  <p:tag name="KSO_WM_UNIT_INDEX" val="1_3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4*l_h_i*1_4_1"/>
  <p:tag name="KSO_WM_UNIT_INDEX" val="1_4_1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4*l_h_i*1_4_2"/>
  <p:tag name="KSO_WM_UNIT_INDEX" val="1_4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4*l_h_i*1_5_1"/>
  <p:tag name="KSO_WM_UNIT_INDEX" val="1_5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4*l_h_i*1_5_2"/>
  <p:tag name="KSO_WM_UNIT_INDEX" val="1_5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1"/>
  <p:tag name="KSO_WM_UNIT_DIAGRAM_ISNUMVISUAL" val="0"/>
  <p:tag name="KSO_WM_UNIT_DIAGRAM_ISREFERUNIT" val="0"/>
  <p:tag name="KSO_WM_UNIT_HIGHLIGHT" val="0"/>
  <p:tag name="KSO_WM_UNIT_ID" val="custom2023141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62.xml><?xml version="1.0" encoding="utf-8"?>
<p:tagLst xmlns:p="http://schemas.openxmlformats.org/presentationml/2006/main">
  <p:tag name="KSO_WM_BEAUTIFY_FLAG" val="#wm#"/>
  <p:tag name="KSO_WM_SLIDE_ID" val="custom202314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4*l_h_i*1_1_1"/>
  <p:tag name="KSO_WM_UNIT_INDEX" val="1_1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4*l_h_i*1_1_2"/>
  <p:tag name="KSO_WM_UNIT_INDEX" val="1_1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4*l_h_i*1_2_1"/>
  <p:tag name="KSO_WM_UNIT_INDEX" val="1_2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4*l_h_i*1_2_2"/>
  <p:tag name="KSO_WM_UNIT_INDEX" val="1_2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4*l_h_i*1_3_1"/>
  <p:tag name="KSO_WM_UNIT_INDEX" val="1_3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4*l_h_i*1_3_2"/>
  <p:tag name="KSO_WM_UNIT_INDEX" val="1_3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4*l_h_i*1_4_1"/>
  <p:tag name="KSO_WM_UNIT_INDEX" val="1_4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4*l_h_i*1_4_2"/>
  <p:tag name="KSO_WM_UNIT_INDEX" val="1_4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4*l_h_i*1_5_1"/>
  <p:tag name="KSO_WM_UNIT_INDEX" val="1_5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5_1"/>
  <p:tag name="KSO_WM_UNIT_INDEX" val="1_5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4*l_h_i*1_5_2"/>
  <p:tag name="KSO_WM_UNIT_INDEX" val="1_5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1_1"/>
  <p:tag name="KSO_WM_UNIT_INDEX" val="1_1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1_2"/>
  <p:tag name="KSO_WM_UNIT_INDEX" val="1_1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1_1"/>
  <p:tag name="KSO_WM_UNIT_INDEX" val="1_1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2_1"/>
  <p:tag name="KSO_WM_UNIT_INDEX" val="1_2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2_2"/>
  <p:tag name="KSO_WM_UNIT_INDEX" val="1_2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2_1"/>
  <p:tag name="KSO_WM_UNIT_INDEX" val="1_2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3_1"/>
  <p:tag name="KSO_WM_UNIT_INDEX" val="1_3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3_2"/>
  <p:tag name="KSO_WM_UNIT_INDEX" val="1_3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3_1"/>
  <p:tag name="KSO_WM_UNIT_INDEX" val="1_3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  <p:tag name="KSO_WM_UNIT_VALUE" val="104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4_1"/>
  <p:tag name="KSO_WM_UNIT_INDEX" val="1_4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4_2"/>
  <p:tag name="KSO_WM_UNIT_INDEX" val="1_4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4_1"/>
  <p:tag name="KSO_WM_UNIT_INDEX" val="1_4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  <p:tag name="KSO_WM_UNIT_VALUE" val="104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5_1"/>
  <p:tag name="KSO_WM_UNIT_INDEX" val="1_5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5_2"/>
  <p:tag name="KSO_WM_UNIT_INDEX" val="1_5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5_1"/>
  <p:tag name="KSO_WM_UNIT_INDEX" val="1_5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  <p:tag name="KSO_WM_UNIT_VALUE" val="104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2_1"/>
  <p:tag name="KSO_WM_UNIT_INDEX" val="1_2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1_1"/>
  <p:tag name="KSO_WM_UNIT_INDEX" val="1_1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4_1"/>
  <p:tag name="KSO_WM_UNIT_INDEX" val="1_4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3_1"/>
  <p:tag name="KSO_WM_UNIT_INDEX" val="1_3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5_1"/>
  <p:tag name="KSO_WM_UNIT_INDEX" val="1_5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6_1"/>
  <p:tag name="KSO_WM_UNIT_INDEX" val="1_6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2_2"/>
  <p:tag name="KSO_WM_UNIT_INDEX" val="1_2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1_2"/>
  <p:tag name="KSO_WM_UNIT_INDEX" val="1_1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4_2"/>
  <p:tag name="KSO_WM_UNIT_INDEX" val="1_4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3_2"/>
  <p:tag name="KSO_WM_UNIT_INDEX" val="1_3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5_2"/>
  <p:tag name="KSO_WM_UNIT_INDEX" val="1_5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6_2"/>
  <p:tag name="KSO_WM_UNIT_INDEX" val="1_6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1"/>
  <p:tag name="KSO_WM_UNIT_DIAGRAM_ISNUMVISUAL" val="0"/>
  <p:tag name="KSO_WM_UNIT_DIAGRAM_ISREFERUNIT" val="0"/>
  <p:tag name="KSO_WM_UNIT_HIGHLIGHT" val="0"/>
  <p:tag name="KSO_WM_UNIT_ID" val="custom2023141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225.xml><?xml version="1.0" encoding="utf-8"?>
<p:tagLst xmlns:p="http://schemas.openxmlformats.org/presentationml/2006/main">
  <p:tag name="KSO_WM_BEAUTIFY_FLAG" val="#wm#"/>
  <p:tag name="KSO_WM_SLIDE_ID" val="custom202314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3_3"/>
  <p:tag name="KSO_WM_UNIT_INDEX" val="1_3_3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4*l_h_i*1_3_2"/>
  <p:tag name="KSO_WM_UNIT_INDEX" val="1_3_2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4*l_h_i*1_3_1"/>
  <p:tag name="KSO_WM_UNIT_INDEX" val="1_3_1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1_3"/>
  <p:tag name="KSO_WM_UNIT_INDEX" val="1_1_3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4*l_h_i*1_1_2"/>
  <p:tag name="KSO_WM_UNIT_INDEX" val="1_1_2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4*l_h_i*1_1_1"/>
  <p:tag name="KSO_WM_UNIT_INDEX" val="1_1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  <p:tag name="KSO_WM_UNIT_VALUE" val="36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2_3"/>
  <p:tag name="KSO_WM_UNIT_INDEX" val="1_2_3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4*l_h_i*1_2_2"/>
  <p:tag name="KSO_WM_UNIT_INDEX" val="1_2_2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4*l_h_i*1_2_1"/>
  <p:tag name="KSO_WM_UNIT_INDEX" val="1_2_1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4_3"/>
  <p:tag name="KSO_WM_UNIT_INDEX" val="1_4_3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4*l_h_i*1_4_2"/>
  <p:tag name="KSO_WM_UNIT_INDEX" val="1_4_2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4*l_h_i*1_4_1"/>
  <p:tag name="KSO_WM_UNIT_INDEX" val="1_4_1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5_3"/>
  <p:tag name="KSO_WM_UNIT_INDEX" val="1_5_3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4*l_h_i*1_5_2"/>
  <p:tag name="KSO_WM_UNIT_INDEX" val="1_5_2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4*l_h_i*1_5_1"/>
  <p:tag name="KSO_WM_UNIT_INDEX" val="1_5_1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4*l_h_i*1_1_1"/>
  <p:tag name="KSO_WM_UNIT_INDEX" val="1_1_1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4*l_h_i*1_1_2"/>
  <p:tag name="KSO_WM_UNIT_INDEX" val="1_1_2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4*l_h_i*1_2_1"/>
  <p:tag name="KSO_WM_UNIT_INDEX" val="1_2_1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4*l_h_i*1_2_2"/>
  <p:tag name="KSO_WM_UNIT_INDEX" val="1_2_2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4*l_h_i*1_3_1"/>
  <p:tag name="KSO_WM_UNIT_INDEX" val="1_3_1"/>
  <p:tag name="KSO_WM_UNIT_LAYERLEVEL" val="1_1_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4*l_h_i*1_3_2"/>
  <p:tag name="KSO_WM_UNIT_INDEX" val="1_3_2"/>
  <p:tag name="KSO_WM_UNIT_LAYERLEVEL" val="1_1_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4*l_h_i*1_4_1"/>
  <p:tag name="KSO_WM_UNIT_INDEX" val="1_4_1"/>
  <p:tag name="KSO_WM_UNIT_LAYERLEVEL" val="1_1_1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4*l_h_i*1_4_2"/>
  <p:tag name="KSO_WM_UNIT_INDEX" val="1_4_2"/>
  <p:tag name="KSO_WM_UNIT_LAYERLEVEL" val="1_1_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4*l_h_i*1_5_1"/>
  <p:tag name="KSO_WM_UNIT_INDEX" val="1_5_1"/>
  <p:tag name="KSO_WM_UNIT_LAYERLEVEL" val="1_1_1"/>
  <p:tag name="KSO_WM_UNIT_TYPE" val="l_h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4*l_h_i*1_5_2"/>
  <p:tag name="KSO_WM_UNIT_INDEX" val="1_5_2"/>
  <p:tag name="KSO_WM_UNIT_LAYERLEVEL" val="1_1_1"/>
  <p:tag name="KSO_WM_UNIT_TYPE" val="l_h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7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89">
      <a:dk1>
        <a:sysClr val="windowText" lastClr="000000"/>
      </a:dk1>
      <a:lt1>
        <a:sysClr val="window" lastClr="FFFFFF"/>
      </a:lt1>
      <a:dk2>
        <a:srgbClr val="0F3656"/>
      </a:dk2>
      <a:lt2>
        <a:srgbClr val="CBE7FE"/>
      </a:lt2>
      <a:accent1>
        <a:srgbClr val="FB7C07"/>
      </a:accent1>
      <a:accent2>
        <a:srgbClr val="ECB938"/>
      </a:accent2>
      <a:accent3>
        <a:srgbClr val="FC5A3A"/>
      </a:accent3>
      <a:accent4>
        <a:srgbClr val="3590DB"/>
      </a:accent4>
      <a:accent5>
        <a:srgbClr val="41CCFD"/>
      </a:accent5>
      <a:accent6>
        <a:srgbClr val="C83DFF"/>
      </a:accent6>
      <a:hlink>
        <a:srgbClr val="658BD5"/>
      </a:hlink>
      <a:folHlink>
        <a:srgbClr val="A16AA5"/>
      </a:folHlink>
    </a:clrScheme>
    <a:fontScheme name="自定义 79">
      <a:majorFont>
        <a:latin typeface="汉仪粗圆简"/>
        <a:ea typeface="汉仪粗圆简"/>
        <a:cs typeface="Arial"/>
      </a:majorFont>
      <a:minorFont>
        <a:latin typeface="汉仪正圆-75W"/>
        <a:ea typeface="汉仪正圆-45W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4">
      <vt:lpstr>Arial</vt:lpstr>
      <vt:lpstr>Calibri</vt:lpstr>
      <vt:lpstr>汉仪粗圆简</vt:lpstr>
      <vt:lpstr>汉仪正圆-75W</vt:lpstr>
      <vt:lpstr>汉仪正圆-45W</vt:lpstr>
      <vt:lpstr>微软雅黑</vt:lpstr>
      <vt:lpstr>Office Theme</vt:lpstr>
      <vt:lpstr>数字音乐行业商业计划书</vt:lpstr>
      <vt:lpstr>目录</vt:lpstr>
      <vt:lpstr>行业概述</vt:lpstr>
      <vt:lpstr>数字音乐行业发展历程</vt:lpstr>
      <vt:lpstr>数字音乐行业市场规模</vt:lpstr>
      <vt:lpstr>数字音乐行业发展趋势</vt:lpstr>
      <vt:lpstr>数字音乐行业竞争格局</vt:lpstr>
      <vt:lpstr>市场分析</vt:lpstr>
      <vt:lpstr>目标市场定位</vt:lpstr>
      <vt:lpstr>目标市场需求分析</vt:lpstr>
      <vt:lpstr>目标市场消费者行为分析</vt:lpstr>
      <vt:lpstr>市场竞争情况分析</vt:lpstr>
      <vt:lpstr>商业模式</vt:lpstr>
      <vt:lpstr>商业模式概述</vt:lpstr>
      <vt:lpstr>收入来源分析</vt:lpstr>
      <vt:lpstr>成本结构分析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2024-09-03T22:56:21.954</cp:lastPrinted>
  <dcterms:created xsi:type="dcterms:W3CDTF">2024-09-03T14:56:21Z</dcterms:created>
  <dcterms:modified xsi:type="dcterms:W3CDTF">2024-09-03T14:56:24Z</dcterms:modified>
</cp:coreProperties>
</file>