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MIWDHT+MS-UIGothic"/>
      <p:regular r:id="rId18"/>
    </p:embeddedFont>
    <p:embeddedFont>
      <p:font typeface="MUOKNQ+FMSUDI+MicrosoftYaHei-Bold"/>
      <p:regular r:id="rId19"/>
    </p:embeddedFont>
    <p:embeddedFont>
      <p:font typeface="CFJSQD+PEAWVT+ArialMT"/>
      <p:regular r:id="rId20"/>
    </p:embeddedFont>
    <p:embeddedFont>
      <p:font typeface="FQELSB+EBKKUR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0D8A0-642A-4977-BD11-100895371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A880C-EB2A-4298-A2F3-E17646E8E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24F82-D0BA-4E6D-AAFF-92B72F89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9FA8E-BE6B-4007-9603-59581BADB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4EBCF6-C73F-4FC6-B8E0-16D4D2EA4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49A229-926C-4EFB-B768-D69CF60AB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1ADBB0-C171-40C3-AAAC-4DB4DA4B3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D9267-F05B-4258-99AD-C3D65CD3B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C6BA0-A7AD-4FC0-BC2E-A533A6B2A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C0DBE-7500-4CCC-9705-865A3E780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A7F34-F651-4B79-BC4E-1CE28041E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30205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000000"/>
                </a:solidFill>
                <a:latin typeface="MIWDHT+MS-UIGothic"/>
                <a:cs typeface="MIWDHT+MS-UIGothic"/>
              </a:rPr>
              <a:t>送病人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4950">
                <a:solidFill>
                  <a:srgbClr val="000000"/>
                </a:solidFill>
                <a:latin typeface="MIWDHT+MS-UIGothic"/>
                <a:cs typeface="MIWDHT+MS-UIGothic"/>
              </a:rPr>
              <a:t>的注意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MIWDHT+MS-UIGothic"/>
                <a:cs typeface="MIWDHT+MS-UIGothic"/>
              </a:rPr>
              <a:t>事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4950">
                <a:solidFill>
                  <a:srgbClr val="000000"/>
                </a:solidFill>
                <a:latin typeface="MIWDHT+MS-UIGothic"/>
                <a:cs typeface="MIWDHT+MS-UIGothic"/>
              </a:rPr>
              <a:t>慕容羡妍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MIWDHT+MS-UIGothic"/>
                <a:cs typeface="MIWDH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MIWDHT+MS-UIGothic"/>
                <a:cs typeface="MIWDHT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MUOKNQ+FMSUDI+MicrosoftYaHei-Bold"/>
                <a:cs typeface="MUOKNQ+FMSUDI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69634" y="3027235"/>
            <a:ext cx="5140902" cy="24635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CFJSQD+PEAWVT+ArialMT"/>
                <a:cs typeface="CFJSQD+PEAWVT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A0237"/>
                </a:solidFill>
                <a:latin typeface="MIWDHT+MS-UIGothic"/>
                <a:cs typeface="MIWDHT+MS-UIGothic"/>
              </a:rPr>
              <a:t>送病人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检查</a:t>
            </a:r>
            <a:r>
              <a:rPr sz="2400">
                <a:solidFill>
                  <a:srgbClr val="0A0237"/>
                </a:solidFill>
                <a:latin typeface="MIWDHT+MS-UIGothic"/>
                <a:cs typeface="MIWDHT+MS-UIGothic"/>
              </a:rPr>
              <a:t>中的注意事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CFJSQD+PEAWVT+ArialMT"/>
                <a:cs typeface="CFJSQD+PEAWVT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A0237"/>
                </a:solidFill>
                <a:latin typeface="MIWDHT+MS-UIGothic"/>
                <a:cs typeface="MIWDHT+MS-UIGothic"/>
              </a:rPr>
              <a:t>送病人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检查</a:t>
            </a:r>
            <a:r>
              <a:rPr sz="2400">
                <a:solidFill>
                  <a:srgbClr val="0A0237"/>
                </a:solidFill>
                <a:latin typeface="MIWDHT+MS-UIGothic"/>
                <a:cs typeface="MIWDHT+MS-UIGothic"/>
              </a:rPr>
              <a:t>后的后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0A0237"/>
                </a:solidFill>
                <a:latin typeface="MIWDHT+MS-UIGothic"/>
                <a:cs typeface="MIWDHT+MS-UIGothic"/>
              </a:rPr>
              <a:t>工作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CFJSQD+PEAWVT+ArialMT"/>
                <a:cs typeface="CFJSQD+PEAWVT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A0237"/>
                </a:solidFill>
                <a:latin typeface="MIWDHT+MS-UIGothic"/>
                <a:cs typeface="MIWDHT+MS-UIGothic"/>
              </a:rPr>
              <a:t>送病人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检查</a:t>
            </a:r>
            <a:r>
              <a:rPr sz="2400">
                <a:solidFill>
                  <a:srgbClr val="0A0237"/>
                </a:solidFill>
                <a:latin typeface="MIWDHT+MS-UIGothic"/>
                <a:cs typeface="MIWDHT+MS-UIGothic"/>
              </a:rPr>
              <a:t>的常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0A0237"/>
                </a:solidFill>
                <a:latin typeface="MIWDHT+MS-UIGothic"/>
                <a:cs typeface="MIWDHT+MS-UIGothic"/>
              </a:rPr>
              <a:t>与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A0237"/>
                </a:solidFill>
                <a:latin typeface="MIWDHT+MS-UIGothic"/>
                <a:cs typeface="MIWDHT+MS-UIGothic"/>
              </a:rPr>
              <a:t>策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CFJSQD+PEAWVT+ArialMT"/>
                <a:cs typeface="CFJSQD+PEAWVT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A0237"/>
                </a:solidFill>
                <a:latin typeface="MIWDHT+MS-UIGothic"/>
                <a:cs typeface="MIWDHT+MS-UIGothic"/>
              </a:rPr>
              <a:t>送病人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检查</a:t>
            </a:r>
            <a:r>
              <a:rPr sz="2400">
                <a:solidFill>
                  <a:srgbClr val="0A0237"/>
                </a:solidFill>
                <a:latin typeface="MIWDHT+MS-UIGothic"/>
                <a:cs typeface="MIWDHT+MS-UIGothic"/>
              </a:rPr>
              <a:t>的案例分享与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MUOKNQ+FMSUDI+MicrosoftYaHei-Bold"/>
                <a:cs typeface="MUOKNQ+FMSUD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65151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400">
                <a:solidFill>
                  <a:srgbClr val="000000"/>
                </a:solidFill>
                <a:latin typeface="MIWDHT+MS-UIGothic"/>
                <a:cs typeface="MIWDHT+MS-UIGothic"/>
              </a:rPr>
              <a:t>送病人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5400">
                <a:solidFill>
                  <a:srgbClr val="000000"/>
                </a:solidFill>
                <a:latin typeface="MIWDHT+MS-UIGothic"/>
                <a:cs typeface="MIWDHT+MS-UIGothic"/>
              </a:rPr>
              <a:t>的基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MIWDHT+MS-UIGothic"/>
                <a:cs typeface="MIWDHT+MS-UIGothic"/>
              </a:rPr>
              <a:t>本信息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检查类</a:t>
            </a:r>
            <a:r>
              <a:rPr sz="3000">
                <a:solidFill>
                  <a:srgbClr val="0084FF"/>
                </a:solidFill>
                <a:latin typeface="MIWDHT+MS-UIGothic"/>
                <a:cs typeface="MIWDHT+MS-UIGothic"/>
              </a:rPr>
              <a:t>型与定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紧</a:t>
            </a:r>
            <a:r>
              <a:rPr sz="2300" spc="25">
                <a:solidFill>
                  <a:srgbClr val="0084FF"/>
                </a:solidFill>
                <a:latin typeface="MIWDHT+MS-UIGothic"/>
                <a:cs typeface="MIWDHT+MS-UIGothic"/>
              </a:rPr>
              <a:t>急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指在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急情况下，如突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化、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等，需要立即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，以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估病情及制定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急治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方案。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MIWDHT+MS-UIGothic"/>
                <a:cs typeface="MIWDHT+MS-UIGothic"/>
              </a:rPr>
              <a:t>常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规检查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指定期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病人的病情、身体状况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行的全面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估病情及</a:t>
            </a:r>
          </a:p>
          <a:p>
            <a:pPr marL="761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一步的治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方案。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MIWDHT+MS-UIGothic"/>
                <a:cs typeface="MIWDHT+MS-UIGothic"/>
              </a:rPr>
              <a:t>特殊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某些特殊疾病或特殊人群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FQELSB+EBKKUR+MicrosoftYaHei"/>
                <a:cs typeface="FQELSB+EBKKUR+MicrosoftYaHei"/>
              </a:rPr>
              <a:t>CT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、</a:t>
            </a:r>
            <a:r>
              <a:rPr sz="1500">
                <a:solidFill>
                  <a:srgbClr val="000000"/>
                </a:solidFill>
                <a:latin typeface="FQELSB+EBKKUR+MicrosoftYaHei"/>
                <a:cs typeface="FQELSB+EBKKUR+MicrosoftYaHei"/>
              </a:rPr>
              <a:t>MRI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0084FF"/>
                </a:solidFill>
                <a:latin typeface="MIWDHT+MS-UIGothic"/>
                <a:cs typeface="MIWDHT+MS-UIGothic"/>
              </a:rPr>
              <a:t>的目的和意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UOKNQ+FMSUDI+MicrosoftYaHei-Bold"/>
                <a:cs typeface="MUOKNQ+FMSUD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UOKNQ+FMSUDI+MicrosoftYaHei-Bold"/>
                <a:cs typeface="MUOKNQ+FMSUD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UOKNQ+FMSUDI+MicrosoftYaHei-Bold"/>
                <a:cs typeface="MUOKNQ+FMSUD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0084FF"/>
                </a:solidFill>
                <a:latin typeface="MIWDHT+MS-UIGothic"/>
                <a:cs typeface="MIWDHT+MS-UIGothic"/>
              </a:rPr>
              <a:t>估病情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MIWDHT+MS-UIGothic"/>
                <a:cs typeface="MIWDHT+MS-UIGothic"/>
              </a:rPr>
              <a:t>制定治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0084FF"/>
                </a:solidFill>
                <a:latin typeface="MIWDHT+MS-UIGothic"/>
                <a:cs typeface="MIWDHT+MS-UIGothic"/>
              </a:rPr>
              <a:t>方案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0084FF"/>
                </a:solidFill>
                <a:latin typeface="MIWDHT+MS-UIGothic"/>
                <a:cs typeface="MIWDHT+MS-UIGothic"/>
              </a:rPr>
              <a:t>治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0084FF"/>
                </a:solidFill>
                <a:latin typeface="MIWDHT+MS-UIGothic"/>
                <a:cs typeface="MIWDHT+MS-UIGothic"/>
              </a:rPr>
              <a:t>效果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过检查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可以了解病人的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病情及身体状况，有助于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医生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行准确的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估。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过检查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可以了解病人的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病因、病情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重程度等，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有助于医生制定合适的治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方案。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效果，及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整治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方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案，提高治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0084FF"/>
                </a:solidFill>
                <a:latin typeface="MIWDHT+MS-UIGothic"/>
                <a:cs typeface="MIWDHT+MS-UIGothic"/>
              </a:rPr>
              <a:t>的适用人群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IWDHT+MS-UIGothic"/>
                <a:cs typeface="MIWDHT+MS-UIGothic"/>
              </a:rPr>
              <a:t>全体病人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是住院病人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门诊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病人，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均需要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行定期或不定期的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IWDHT+MS-UIGothic"/>
                <a:cs typeface="MIWDHT+MS-UIGothic"/>
              </a:rPr>
              <a:t>特殊人群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如老年人、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幼儿、孕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妇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等，需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要更加密切的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以保障母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全及治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MUOKNQ+FMSUDI+MicrosoftYaHei-Bold"/>
                <a:cs typeface="MUOKNQ+FMSUD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65151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400">
                <a:solidFill>
                  <a:srgbClr val="000000"/>
                </a:solidFill>
                <a:latin typeface="MIWDHT+MS-UIGothic"/>
                <a:cs typeface="MIWDHT+MS-UIGothic"/>
              </a:rPr>
              <a:t>送病人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5400">
                <a:solidFill>
                  <a:srgbClr val="000000"/>
                </a:solidFill>
                <a:latin typeface="MIWDHT+MS-UIGothic"/>
                <a:cs typeface="MIWDHT+MS-UIGothic"/>
              </a:rPr>
              <a:t>前的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MIWDHT+MS-UIGothic"/>
                <a:cs typeface="MIWDHT+MS-UIGothic"/>
              </a:rPr>
              <a:t>准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IWDHT+MS-UIGothic"/>
                <a:cs typeface="MIWDHT+MS-UIGothic"/>
              </a:rPr>
              <a:t>确定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检查项</a:t>
            </a:r>
            <a:r>
              <a:rPr sz="3000">
                <a:solidFill>
                  <a:srgbClr val="0084FF"/>
                </a:solidFill>
                <a:latin typeface="MIWDHT+MS-UIGothic"/>
                <a:cs typeface="MIWDHT+MS-UIGothic"/>
              </a:rPr>
              <a:t>目和需求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了解病人病情和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目需求，确定需要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检查项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检查项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目需求，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相关医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料。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1267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认检查时间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和地点，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提前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预约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安排。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IWDHT+MS-UIGothic"/>
                <a:cs typeface="MIWDHT+MS-UIGothic"/>
              </a:rPr>
              <a:t>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84FF"/>
                </a:solidFill>
                <a:latin typeface="MIWDHT+MS-UIGothic"/>
                <a:cs typeface="MIWDHT+MS-UIGothic"/>
              </a:rPr>
              <a:t>相关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84FF"/>
                </a:solidFill>
                <a:latin typeface="MIWDHT+MS-UIGothic"/>
                <a:cs typeface="MIWDHT+MS-UIGothic"/>
              </a:rPr>
              <a:t>料和文件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病人病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请单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等医</a:t>
            </a:r>
          </a:p>
          <a:p>
            <a:pPr marL="952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病人身份信息，避免出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相关医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疗证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明文件，如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断</a:t>
            </a:r>
          </a:p>
          <a:p>
            <a:pPr marL="476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明、手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术证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明等。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856604" y="4623172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IWDHT+MS-UIGothic"/>
                <a:cs typeface="MIWDHT+MS-UIGothic"/>
              </a:rPr>
              <a:t>安排交通工具和人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地点和病情，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适的交通工具，如救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护车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、出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根据病人数量和病情，安排足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交通工具的安全性和可靠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性，避免出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意外情况。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的人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陪同，确保安全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MIWDHT+MS-UIGothic"/>
                <a:cs typeface="MIWDHT+MS-UIGothic"/>
              </a:rPr>
              <a:t>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MUOKNQ+FMSUDI+MicrosoftYaHei-Bold"/>
                <a:cs typeface="MUOKNQ+FMSUDI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65151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400">
                <a:solidFill>
                  <a:srgbClr val="000000"/>
                </a:solidFill>
                <a:latin typeface="MIWDHT+MS-UIGothic"/>
                <a:cs typeface="MIWDHT+MS-UIGothic"/>
              </a:rPr>
              <a:t>送病人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5400">
                <a:solidFill>
                  <a:srgbClr val="000000"/>
                </a:solidFill>
                <a:latin typeface="MIWDHT+MS-UIGothic"/>
                <a:cs typeface="MIWDHT+MS-UIGothic"/>
              </a:rPr>
              <a:t>中的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MIWDHT+MS-UIGothic"/>
                <a:cs typeface="MIWDHT+MS-UIGothic"/>
              </a:rPr>
              <a:t>注意事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 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IWDHT+MS-UIGothic"/>
                <a:cs typeface="MIWDHT+MS-UIGothic"/>
              </a:rPr>
              <a:t>保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0084FF"/>
                </a:solidFill>
                <a:latin typeface="MIWDHT+MS-UIGothic"/>
                <a:cs typeface="MIWDHT+MS-UIGothic"/>
              </a:rPr>
              <a:t>病人的安全与舒适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MIWDHT+MS-UIGothic"/>
                <a:cs typeface="MIWDHT+MS-UIGothic"/>
              </a:rPr>
              <a:t>确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认</a:t>
            </a:r>
            <a:r>
              <a:rPr sz="2300" spc="25">
                <a:solidFill>
                  <a:srgbClr val="0084FF"/>
                </a:solidFill>
                <a:latin typeface="MIWDHT+MS-UIGothic"/>
                <a:cs typeface="MIWDHT+MS-UIGothic"/>
              </a:rPr>
              <a:t>病人的身体状况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UOKNQ+FMSUDI+MicrosoftYaHei-Bold"/>
                <a:cs typeface="MUOKNQ+FMSUDI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5705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送病人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先确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病人的身体状况，包括病情、生命体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征等，以便做好安全防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措施。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MIWDHT+MS-UIGothic"/>
                <a:cs typeface="MIWDHT+MS-UIGothic"/>
              </a:rPr>
              <a:t>做好安全防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0084FF"/>
                </a:solidFill>
                <a:latin typeface="MIWDHT+MS-UIGothic"/>
                <a:cs typeface="MIWDHT+MS-UIGothic"/>
              </a:rPr>
              <a:t>措施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UOKNQ+FMSUDI+MicrosoftYaHei-Bold"/>
                <a:cs typeface="MUOKNQ+FMSUDI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68007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送病人途中，要确保病人的安全，避免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生意外。例如，保持平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的步伐，避免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度震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；在有扶手的楼梯或坡道行走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扶持病人等。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MIWDHT+MS-UIGothic"/>
                <a:cs typeface="MIWDHT+MS-UIGothic"/>
              </a:rPr>
              <a:t>提供舒适的支撑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UOKNQ+FMSUDI+MicrosoftYaHei-Bold"/>
                <a:cs typeface="MUOKNQ+FMSUDI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检查过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应给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病人提供舒适的支撑，避免病人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保持同一姿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致不适。例如，在放射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检查时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应给</a:t>
            </a: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病人提供舒适的支撑，并注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IWDHT+MS-UIGothic"/>
                <a:cs typeface="MIWDHT+MS-UIGothic"/>
              </a:rPr>
              <a:t>意保暖。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IWDHT+MS-UIGothic"/>
                <a:cs typeface="MIWDHT+MS-UIGothic"/>
              </a:rPr>
              <a:t>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0084FF"/>
                </a:solidFill>
                <a:latin typeface="MIWDHT+MS-UIGothic"/>
                <a:cs typeface="MIWDHT+MS-UIGothic"/>
              </a:rPr>
              <a:t>科室的沟通配合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257772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MIWDHT+MS-UIGothic"/>
                <a:cs typeface="MIWDHT+MS-UIGothic"/>
              </a:rPr>
              <a:t>提前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预约</a:t>
            </a:r>
            <a:r>
              <a:rPr sz="1600">
                <a:solidFill>
                  <a:srgbClr val="0084FF"/>
                </a:solidFill>
                <a:latin typeface="MIWDHT+MS-UIGothic"/>
                <a:cs typeface="MIWDHT+MS-UIGothic"/>
              </a:rPr>
              <a:t>并遵守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预约时间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63078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送病人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提前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预约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并遵守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预约时间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，以免耽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误检查进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398424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MIWDHT+MS-UIGothic"/>
                <a:cs typeface="MIWDHT+MS-UIGothic"/>
              </a:rPr>
              <a:t>与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检查</a:t>
            </a:r>
            <a:r>
              <a:rPr sz="1600">
                <a:solidFill>
                  <a:srgbClr val="0084FF"/>
                </a:solidFill>
                <a:latin typeface="MIWDHT+MS-UIGothic"/>
                <a:cs typeface="MIWDHT+MS-UIGothic"/>
              </a:rPr>
              <a:t>科室的医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1600">
                <a:solidFill>
                  <a:srgbClr val="0084FF"/>
                </a:solidFill>
                <a:latin typeface="MIWDHT+MS-UIGothic"/>
                <a:cs typeface="MIWDHT+MS-UIGothic"/>
              </a:rPr>
              <a:t>人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1600">
                <a:solidFill>
                  <a:srgbClr val="0084FF"/>
                </a:solidFill>
                <a:latin typeface="MIWDHT+MS-UIGothic"/>
                <a:cs typeface="MIWDHT+MS-UIGothic"/>
              </a:rPr>
              <a:t>建立良好的沟通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5570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送病人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检查时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科室的医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建立良好的沟通，包括向其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明病人的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病情、生命体征等，以及了解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检查过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程中的注意事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MIWDHT+MS-UIGothic"/>
                <a:cs typeface="MIWDHT+MS-UIGothic"/>
              </a:rPr>
              <a:t>配合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检查</a:t>
            </a:r>
            <a:r>
              <a:rPr sz="1600">
                <a:solidFill>
                  <a:srgbClr val="0084FF"/>
                </a:solidFill>
                <a:latin typeface="MIWDHT+MS-UIGothic"/>
                <a:cs typeface="MIWDHT+MS-UIGothic"/>
              </a:rPr>
              <a:t>科室的医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1600">
                <a:solidFill>
                  <a:srgbClr val="0084FF"/>
                </a:solidFill>
                <a:latin typeface="MIWDHT+MS-UIGothic"/>
                <a:cs typeface="MIWDHT+MS-UIGothic"/>
              </a:rPr>
              <a:t>人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49082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检查过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程中，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应积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极配合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科室的医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，按照其要求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行操作，以确保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检查过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IWDHT+MS-UIGothic"/>
                <a:cs typeface="MIWDHT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https://d.book118.com/546130205113010042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MIWDHT+MS-UIGothic</vt:lpstr>
      <vt:lpstr>MUOKNQ+FMSUDI+MicrosoftYaHei-Bold</vt:lpstr>
      <vt:lpstr>CFJSQD+PEAWVT+ArialMT</vt:lpstr>
      <vt:lpstr>Times New Roman</vt:lpstr>
      <vt:lpstr>FQELSB+EBKKUR+MicrosoftYaHei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2024-09-09T21:16:50.256</cp:lastPrinted>
  <dcterms:created xsi:type="dcterms:W3CDTF">2024-09-09T13:16:50Z</dcterms:created>
  <dcterms:modified xsi:type="dcterms:W3CDTF">2024-09-09T13:16:51Z</dcterms:modified>
</cp:coreProperties>
</file>