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784102-F26E-420B-87AB-6DAD34038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196818-7C93-431F-8C9C-BB4118877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240BCA-C579-4A51-813D-B32898BA59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EB992D-3860-4474-98DA-77EFB154C6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3D46D8-E922-4BEE-AA18-A6F55DB020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97F297-1499-4007-8AA2-8ACECE0C36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63683A-9E67-43BF-B517-0E3E0AC3FF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F1D710-98D7-4E33-81C6-B4C5A9DBA6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CF9347-28E8-4076-919D-ACF91B801C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37C4A8-AEF0-4077-BF6D-5E149C230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293E4-5664-4B96-9170-3330567D4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13220312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中级财务会计课件-投资性房地产</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投资性房地产的定义与特征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投资性房地产的确认与初始计量</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投资性房地产的后续计量</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投资性房地产的转换</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投资性房地产的处置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投资性房地产的披露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投资性房地产的定义与特征</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26" r="1812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投资性房地产是指为赚取租金或资本增值，或两者兼有而持有的房地产。</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投资性房地产既包括土地使用权，也包括建筑物所有权。</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投资性房地产的主要目的不是自用，而是出租或出售。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投资性房地产具有高收益性，通常能够为投资者带来稳定的租金收入或资本增值。</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投资性房地产通常需要较大的初始投资，并且流动性相对较低，不易在短期内出售。</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投资性房地产的价值受市场供求关系、经济环境、地理位置等因素影响较大。</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77205" y="4863179"/>
            <a:ext cx="8993373" cy="1238250"/>
            <a:chOff x="2377205" y="4863179"/>
            <a:chExt cx="8993373" cy="1238250"/>
          </a:xfrm>
        </p:grpSpPr>
        <p:sp>
          <p:nvSpPr>
            <p:cNvPr id="3" name="Freeform 3"/>
            <p:cNvSpPr/>
            <p:nvPr/>
          </p:nvSpPr>
          <p:spPr>
            <a:xfrm rot="10800000">
              <a:off x="9159730" y="486317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377205" y="486317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rot="10800000">
            <a:off x="1070238"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959322" y="3116485"/>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2377205" y="1384839"/>
            <a:ext cx="8993373" cy="1238250"/>
            <a:chOff x="2377205" y="1384839"/>
            <a:chExt cx="8993373" cy="1238250"/>
          </a:xfrm>
        </p:grpSpPr>
        <p:sp>
          <p:nvSpPr>
            <p:cNvPr id="8" name="Freeform 8"/>
            <p:cNvSpPr/>
            <p:nvPr/>
          </p:nvSpPr>
          <p:spPr>
            <a:xfrm rot="10800000">
              <a:off x="9159730"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377205" y="138483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rot="10800000">
            <a:off x="1103852"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935480" y="1735788"/>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1103852" y="4863179"/>
            <a:ext cx="2210848" cy="1222613"/>
            <a:chOff x="1103852" y="4863179"/>
            <a:chExt cx="2210848" cy="1222613"/>
          </a:xfrm>
        </p:grpSpPr>
        <p:sp>
          <p:nvSpPr>
            <p:cNvPr id="13" name="Freeform 13"/>
            <p:cNvSpPr/>
            <p:nvPr/>
          </p:nvSpPr>
          <p:spPr>
            <a:xfrm rot="10800000">
              <a:off x="1103852" y="4863179"/>
              <a:ext cx="2210848" cy="1222613"/>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159730" y="3116485"/>
            <a:ext cx="2210848" cy="1238250"/>
            <a:chOff x="9159730" y="3116485"/>
            <a:chExt cx="2210848" cy="1238250"/>
          </a:xfrm>
        </p:grpSpPr>
        <p:sp>
          <p:nvSpPr>
            <p:cNvPr id="15" name="Freeform 15"/>
            <p:cNvSpPr/>
            <p:nvPr/>
          </p:nvSpPr>
          <p:spPr>
            <a:xfrm rot="10800000">
              <a:off x="9159730"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936399" y="3300698"/>
            <a:ext cx="685705" cy="695706"/>
            <a:chOff x="9936399" y="3300698"/>
            <a:chExt cx="685705" cy="695706"/>
          </a:xfrm>
        </p:grpSpPr>
        <p:sp>
          <p:nvSpPr>
            <p:cNvPr id="17" name="Freeform 17"/>
            <p:cNvSpPr/>
            <p:nvPr/>
          </p:nvSpPr>
          <p:spPr>
            <a:xfrm>
              <a:off x="9973356" y="3747897"/>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116326" y="3658076"/>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259296" y="3658076"/>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0399028" y="3571494"/>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950591" y="3418332"/>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936399" y="3300698"/>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Freeform 23"/>
          <p:cNvSpPr/>
          <p:nvPr/>
        </p:nvSpPr>
        <p:spPr>
          <a:xfrm>
            <a:off x="1975414" y="5167551"/>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与自用房地产和存货的区分</a:t>
              </a:r>
            </a:p>
          </p:txBody>
        </p:sp>
      </p:grpSp>
      <p:grpSp>
        <p:nvGrpSpPr>
          <p:cNvPr id="46" name="Group 46"/>
          <p:cNvGrpSpPr/>
          <p:nvPr/>
        </p:nvGrpSpPr>
        <p:grpSpPr>
          <a:xfrm>
            <a:off x="3456760" y="1414870"/>
            <a:ext cx="7382690" cy="1197239"/>
            <a:chOff x="3456760" y="1414870"/>
            <a:chExt cx="7382690" cy="1197239"/>
          </a:xfrm>
        </p:grpSpPr>
        <p:sp>
          <p:nvSpPr>
            <p:cNvPr id="47" name="TextBox 47"/>
            <p:cNvSpPr txBox="1"/>
            <p:nvPr/>
          </p:nvSpPr>
          <p:spPr>
            <a:xfrm>
              <a:off x="3456760" y="14148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1500">
                  <a:solidFill>
                    <a:srgbClr val="000000">
                      <a:alpha val="100000"/>
                    </a:srgbClr>
                  </a:solidFill>
                  <a:latin typeface="Microsoft Yahei"/>
                  <a:ea typeface="Microsoft Yahei"/>
                  <a:cs typeface="Microsoft Yahei"/>
                </a:rPr>
                <a:t>自用房地产是指企业为生产商品、提供劳务或经营管理而持有的房地产，如生产车间、仓库等。</a:t>
              </a:r>
            </a:p>
          </p:txBody>
        </p:sp>
      </p:grpSp>
      <p:grpSp>
        <p:nvGrpSpPr>
          <p:cNvPr id="48" name="Group 48"/>
          <p:cNvGrpSpPr/>
          <p:nvPr/>
        </p:nvGrpSpPr>
        <p:grpSpPr>
          <a:xfrm>
            <a:off x="1777855" y="3129799"/>
            <a:ext cx="7382690" cy="1197239"/>
            <a:chOff x="1777855" y="3129799"/>
            <a:chExt cx="7382690" cy="1197239"/>
          </a:xfrm>
        </p:grpSpPr>
        <p:sp>
          <p:nvSpPr>
            <p:cNvPr id="49" name="TextBox 49"/>
            <p:cNvSpPr txBox="1"/>
            <p:nvPr/>
          </p:nvSpPr>
          <p:spPr>
            <a:xfrm>
              <a:off x="1777855" y="3129799"/>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存货是指企业在日常活动中持有以备出售的产成品或商品，以及处在生产过程中的在产品、在生产过程或提供劳务过程中耗用的材料和物料等。</a:t>
              </a:r>
            </a:p>
          </p:txBody>
        </p:sp>
      </p:grpSp>
      <p:grpSp>
        <p:nvGrpSpPr>
          <p:cNvPr id="50" name="Group 50"/>
          <p:cNvGrpSpPr/>
          <p:nvPr/>
        </p:nvGrpSpPr>
        <p:grpSpPr>
          <a:xfrm>
            <a:off x="3437710" y="4876970"/>
            <a:ext cx="7382690" cy="1197239"/>
            <a:chOff x="3437710" y="4876970"/>
            <a:chExt cx="7382690" cy="1197239"/>
          </a:xfrm>
        </p:grpSpPr>
        <p:sp>
          <p:nvSpPr>
            <p:cNvPr id="51" name="TextBox 51"/>
            <p:cNvSpPr txBox="1"/>
            <p:nvPr/>
          </p:nvSpPr>
          <p:spPr>
            <a:xfrm>
              <a:off x="3437710" y="48769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投资性房地产与自用房地产和存货的主要区别在于持有目的和使用状态。投资性房地产的主要目的是出租或出售，而自用房地产的主要目的是使用，存货则是为了出售。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投资性房地产的确认与初始计量</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投资性房地产的确认应符合资产定义，即由企业拥有或控制，预期会为企业带来经济利益流入的资源。</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投资性房地产的确认还应满足资产确认的条件，即与该资产相关的经济利益很可能流入企业，且该资产的成本能够可靠计量。</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初始计量</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投资性房地产应当按照成本进行初始计量，包括购买价款、相关税费和其他必要支出。</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对于自行建造的投资性房地产，其成本包括建造该资产达到预定可使用状态前所发生的必要支出。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投资性房地产的来源主要包括企业自行建造、外购、投资者投入、非货币性资产交换、债务重组等方式取得。</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投资性房地产用途发生改变时，企业应当将投资性房地产转换为其他资产，或将其他资产转换为投资性房地产。转换过程中，应以转换当日该房地产的公允价值作为入账价值，公允价值与原账面价值的差额计入当期损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投资性房地产的来源与转换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投资性房地产的后续计量</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概述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成本模式是指以历史成本为计量基础，对投资性房地产进行后续计量的一种方法。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采用成本模式进行后续计量的投资性房地产，需要按照固定资产或无形资产的相关规定计提折旧或摊销，并在期末进行减值测试。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成本模式适用于市场条件不成熟、无法取得可靠公允价值的投资性房地产。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公允价值模式是指以市场价值为计量基础，对投资性房地产进行后续计量的一种方法。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概述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采用公允价值模式进行后续计量的投资性房地产，不需要计提折旧或摊销，以资产负债表日的公允价值为基础调整账面价值。</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公允价值模式适用于市场条件成熟、能够取得可靠公允价值的投资性房地产。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适用范围</a:t>
            </a:r>
          </a:p>
        </p:txBody>
      </p:sp>
      <p:pic>
        <p:nvPicPr>
          <p:cNvPr id="9" name="Picture 9"/>
          <p:cNvPicPr>
            <a:picLocks noChangeAspect="1"/>
          </p:cNvPicPr>
          <p:nvPr/>
        </p:nvPicPr>
        <p:blipFill>
          <a:blip r:embed="rId2"/>
          <a:srcRect l="8125" r="81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公允价值模式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https://d.book118.com/546132203122010044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2024-09-12T22:10:46.192</cp:lastPrinted>
  <dcterms:created xsi:type="dcterms:W3CDTF">2024-09-12T14:10:46Z</dcterms:created>
  <dcterms:modified xsi:type="dcterms:W3CDTF">2024-09-12T14:10:48Z</dcterms:modified>
</cp:coreProperties>
</file>