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665208" cy="7248906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C05E8-9120-45B1-AA7B-9280DCAF4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C4F67-EB86-402D-8B91-FC026B119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82EDF-CF45-47C3-92B2-C5FA63971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6B663A-B5B0-4F5E-AF18-64747DA46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C15C36-0B4A-4332-A116-4C2DA1639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10B876-1597-4988-BB12-D2357AB52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5F36AB-AA34-4DFD-8635-2CC52A5B6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12A2F5-5828-4619-869B-41DF2DD85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327248-7A60-45FE-81E1-FCB6E64D6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4D825-76BA-451D-B719-70591250A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D085C-8074-4A44-95C2-80CD460E7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8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sz="148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8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26" name=""/>
          <p:cNvSpPr/>
          <p:nvPr>
            <p:ph type="title"/>
          </p:nvPr>
        </p:nvSpPr>
        <p:spPr>
          <a:xfrm>
            <a:off x="724891" y="644347"/>
            <a:ext cx="8215426" cy="120815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6521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65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"/>
          <p:cNvSpPr/>
          <p:nvPr>
            <p:ph type="body" idx="1"/>
          </p:nvPr>
        </p:nvSpPr>
        <p:spPr>
          <a:xfrm>
            <a:off x="724891" y="2094129"/>
            <a:ext cx="8215426" cy="434934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2445" indent="-362445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3382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1pPr>
            <a:lvl2pPr marL="785298" indent="-302038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96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2pPr>
            <a:lvl3pPr marL="1208151" indent="-241630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537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3pPr>
            <a:lvl4pPr marL="1691411" indent="-241630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114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4pPr>
            <a:lvl5pPr marL="2174672" indent="-241630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2114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"/>
          <p:cNvSpPr/>
          <p:nvPr>
            <p:ph type="dt" sz="half" idx="2"/>
          </p:nvPr>
        </p:nvSpPr>
        <p:spPr>
          <a:xfrm>
            <a:off x="724891" y="6604559"/>
            <a:ext cx="2013585" cy="48326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6652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37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483260" indent="0" algn="l" defTabSz="96652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37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966521" indent="0" algn="l" defTabSz="96652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37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449781" indent="0" algn="l" defTabSz="96652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37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1933042" indent="0" algn="l" defTabSz="96652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37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sz="1480"/>
          </a:p>
        </p:txBody>
      </p:sp>
      <p:sp>
        <p:nvSpPr>
          <p:cNvPr id="1029" name=""/>
          <p:cNvSpPr/>
          <p:nvPr>
            <p:ph type="ftr" sz="quarter" idx="3"/>
          </p:nvPr>
        </p:nvSpPr>
        <p:spPr>
          <a:xfrm>
            <a:off x="3302279" y="6604559"/>
            <a:ext cx="3060649" cy="48326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6652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37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483260" indent="0" algn="l" defTabSz="96652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37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966521" indent="0" algn="l" defTabSz="96652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37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449781" indent="0" algn="l" defTabSz="96652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37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1933042" indent="0" algn="l" defTabSz="96652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37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sz="1480"/>
          </a:p>
        </p:txBody>
      </p:sp>
      <p:sp>
        <p:nvSpPr>
          <p:cNvPr id="1030" name=""/>
          <p:cNvSpPr/>
          <p:nvPr>
            <p:ph type="sldNum" sz="quarter" idx="4"/>
          </p:nvPr>
        </p:nvSpPr>
        <p:spPr>
          <a:xfrm>
            <a:off x="6926732" y="6604559"/>
            <a:ext cx="2013585" cy="48326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6652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37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483260" indent="0" algn="l" defTabSz="96652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37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966521" indent="0" algn="l" defTabSz="96652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37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449781" indent="0" algn="l" defTabSz="96652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37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1933042" indent="0" algn="l" defTabSz="96652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37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74CD11B8-2467-4BE3-88B9-455AD487ABFD}" type="slidenum">
              <a:rPr sz="1480"/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hf hdr="0" dt="0"/>
  <p:txStyles>
    <p:titleStyle>
      <a:lvl1pPr marL="0" indent="0" algn="ctr" defTabSz="966521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FontTx/>
        <a:buNone/>
        <a:defRPr sz="4651" u="none">
          <a:solidFill>
            <a:schemeClr val="tx2"/>
          </a:solidFill>
          <a:latin typeface="Times New Roman" charset="0"/>
          <a:ea typeface="宋体" charset="-122"/>
        </a:defRPr>
      </a:lvl1pPr>
    </p:titleStyle>
    <p:bodyStyle>
      <a:lvl1pPr marL="362445" indent="-362445" algn="l" defTabSz="966521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FontTx/>
        <a:buChar char="•"/>
        <a:defRPr sz="3382" u="none">
          <a:solidFill>
            <a:schemeClr val="tx1"/>
          </a:solidFill>
          <a:latin typeface="Times New Roman" charset="0"/>
          <a:ea typeface="宋体" charset="-122"/>
        </a:defRPr>
      </a:lvl1pPr>
      <a:lvl2pPr marL="785298" indent="-302038" algn="l" defTabSz="966521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FontTx/>
        <a:buChar char="–"/>
        <a:defRPr sz="2960" u="none">
          <a:solidFill>
            <a:schemeClr val="tx1"/>
          </a:solidFill>
          <a:latin typeface="Times New Roman" charset="0"/>
          <a:ea typeface="宋体" charset="-122"/>
        </a:defRPr>
      </a:lvl2pPr>
      <a:lvl3pPr marL="1208151" indent="-241630" algn="l" defTabSz="966521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FontTx/>
        <a:buChar char="•"/>
        <a:defRPr sz="2537" u="none">
          <a:solidFill>
            <a:schemeClr val="tx1"/>
          </a:solidFill>
          <a:latin typeface="Times New Roman" charset="0"/>
          <a:ea typeface="宋体" charset="-122"/>
        </a:defRPr>
      </a:lvl3pPr>
      <a:lvl4pPr marL="1691411" indent="-241630" algn="l" defTabSz="966521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FontTx/>
        <a:buChar char="–"/>
        <a:defRPr sz="2114" u="none">
          <a:solidFill>
            <a:schemeClr val="tx1"/>
          </a:solidFill>
          <a:latin typeface="Times New Roman" charset="0"/>
          <a:ea typeface="宋体" charset="-122"/>
        </a:defRPr>
      </a:lvl4pPr>
      <a:lvl5pPr marL="2174672" indent="-241630" algn="l" defTabSz="966521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FontTx/>
        <a:buChar char="»"/>
        <a:defRPr sz="2114" u="none">
          <a:solidFill>
            <a:schemeClr val="tx1"/>
          </a:solidFill>
          <a:latin typeface="Times New Roman" charset="0"/>
          <a:ea typeface="宋体" charset="-122"/>
        </a:defRPr>
      </a:lvl5pPr>
    </p:bodyStyle>
    <p:otherStyle>
      <a:lvl1pPr marL="0" indent="0" algn="l" defTabSz="966521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华文行楷" charset="-122"/>
        <a:buNone/>
        <a:defRPr kumimoji="0" sz="1903" b="0" i="0" u="none" baseline="0">
          <a:solidFill>
            <a:schemeClr val="tx1"/>
          </a:solidFill>
          <a:effectLst/>
        </a:defRPr>
      </a:lvl1pPr>
      <a:lvl2pPr marL="483260" indent="0" algn="l" defTabSz="966521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华文行楷" charset="-122"/>
        <a:buNone/>
        <a:defRPr kumimoji="0" sz="1903" b="0" i="0" u="none" baseline="0">
          <a:solidFill>
            <a:schemeClr val="tx1"/>
          </a:solidFill>
          <a:effectLst/>
        </a:defRPr>
      </a:lvl2pPr>
      <a:lvl3pPr marL="966521" indent="0" algn="l" defTabSz="966521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华文行楷" charset="-122"/>
        <a:buNone/>
        <a:defRPr kumimoji="0" sz="1903" b="0" i="0" u="none" baseline="0">
          <a:solidFill>
            <a:schemeClr val="tx1"/>
          </a:solidFill>
          <a:effectLst/>
        </a:defRPr>
      </a:lvl3pPr>
      <a:lvl4pPr marL="1449781" indent="0" algn="l" defTabSz="966521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华文行楷" charset="-122"/>
        <a:buNone/>
        <a:defRPr kumimoji="0" sz="1903" b="0" i="0" u="none" baseline="0">
          <a:solidFill>
            <a:schemeClr val="tx1"/>
          </a:solidFill>
          <a:effectLst/>
        </a:defRPr>
      </a:lvl4pPr>
      <a:lvl5pPr marL="1933042" indent="0" algn="l" defTabSz="966521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华文行楷" charset="-122"/>
        <a:buNone/>
        <a:defRPr kumimoji="0" sz="1903" b="0" i="0" u="none" baseline="0">
          <a:solidFill>
            <a:schemeClr val="tx1"/>
          </a:solidFill>
          <a:effectLst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14505000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"/>
          <p:cNvSpPr/>
          <p:nvPr/>
        </p:nvSpPr>
        <p:spPr>
          <a:xfrm>
            <a:off x="1483341" y="1949822"/>
            <a:ext cx="7307636" cy="210763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6652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37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483260" indent="0" algn="l" defTabSz="96652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37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966521" indent="0" algn="l" defTabSz="96652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37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449781" indent="0" algn="l" defTabSz="96652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37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1933042" indent="0" algn="l" defTabSz="96652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37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sz="9002" b="1">
                <a:solidFill>
                  <a:srgbClr val="FF01EE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方正舒体" charset="-122"/>
              </a:rPr>
              <a:t>女性健康宝典</a:t>
            </a:r>
            <a:endParaRPr sz="10147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ea typeface="华文行楷" charset="-122"/>
            </a:endParaRPr>
          </a:p>
          <a:p>
            <a:pPr lvl="0"/>
            <a:endParaRPr sz="4228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ea typeface="华文行楷" charset="-122"/>
            </a:endParaRPr>
          </a:p>
        </p:txBody>
      </p:sp>
      <p:pic>
        <p:nvPicPr>
          <p:cNvPr id="2051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5718581" y="4693332"/>
            <a:ext cx="2577389" cy="255557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52" name=""/>
          <p:cNvSpPr/>
          <p:nvPr/>
        </p:nvSpPr>
        <p:spPr>
          <a:xfrm>
            <a:off x="442988" y="416141"/>
            <a:ext cx="6451862" cy="116840"/>
          </a:xfrm>
          <a:prstGeom prst="rect">
            <a:avLst/>
          </a:prstGeom>
          <a:noFill/>
          <a:ln cap="flat">
            <a:noFill/>
            <a:prstDash val="solid"/>
            <a:bevel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6652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37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483260" indent="0" algn="l" defTabSz="96652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37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966521" indent="0" algn="l" defTabSz="96652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37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449781" indent="0" algn="l" defTabSz="96652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37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1933042" indent="0" algn="l" defTabSz="966521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37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r>
              <a:rPr sz="100">
                <a:solidFill>
                  <a:srgbClr val="0001EE"/>
                </a:solidFill>
              </a:rPr>
              <a:t>布莱娅女性健康网    ://    bulaiya    / </a:t>
            </a:r>
            <a:endParaRPr sz="317"/>
          </a:p>
        </p:txBody>
      </p:sp>
      <p:sp>
        <p:nvSpPr>
          <p:cNvPr id="205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80"/>
          </a:p>
        </p:txBody>
      </p:sp>
      <p:sp>
        <p:nvSpPr>
          <p:cNvPr id="205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C7D00255-E1E3-4A56-ADA0-D70E2A07850C}" type="slidenum">
              <a:rPr sz="1280">
                <a:solidFill>
                  <a:srgbClr val="0001EE"/>
                </a:solidFill>
              </a:rPr>
              <a:t>1</a:t>
            </a:fld>
            <a:endParaRPr lang="en-US"/>
          </a:p>
        </p:txBody>
      </p:sp>
      <p:sp>
        <p:nvSpPr>
          <p:cNvPr id="2056" name="New shape"/>
          <p:cNvSpPr/>
          <p:nvPr/>
        </p:nvSpPr>
        <p:spPr>
          <a:xfrm>
            <a:off x="0" y="6994906"/>
            <a:ext cx="966520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第一页，共二十二页。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5" name=""/>
          <p:cNvSpPr/>
          <p:nvPr>
            <p:ph type="title" idx="4294967295"/>
          </p:nvPr>
        </p:nvSpPr>
        <p:spPr>
          <a:xfrm>
            <a:off x="1105795" y="656094"/>
            <a:ext cx="5629647" cy="892689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6521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65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1pPr>
          </a:lstStyle>
          <a:p>
            <a:pPr lvl="0" algn="l"/>
            <a:r>
              <a:rPr b="1">
                <a:solidFill>
                  <a:srgbClr val="FF34EE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方正舒体" charset="-122"/>
              </a:rPr>
              <a:t>女人每天莫忘七件事</a:t>
            </a:r>
            <a:endParaRPr b="1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  <a:ea typeface="方正舒体" charset="-122"/>
            </a:endParaRPr>
          </a:p>
        </p:txBody>
      </p:sp>
      <p:sp>
        <p:nvSpPr>
          <p:cNvPr id="2056" name=""/>
          <p:cNvSpPr/>
          <p:nvPr>
            <p:ph type="body" idx="4294967295"/>
          </p:nvPr>
        </p:nvSpPr>
        <p:spPr>
          <a:xfrm>
            <a:off x="1182981" y="1874313"/>
            <a:ext cx="8064407" cy="4642991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2445" indent="-362445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3382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1pPr>
            <a:lvl2pPr marL="785298" indent="-302038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96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2pPr>
            <a:lvl3pPr marL="1208151" indent="-241630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537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3pPr>
            <a:lvl4pPr marL="1691411" indent="-241630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114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4pPr>
            <a:lvl5pPr marL="2174672" indent="-241630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2114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5pPr>
          </a:lstStyle>
          <a:p>
            <a:pPr lvl="0">
              <a:buNone/>
            </a:pPr>
            <a:r>
              <a:rPr sz="17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一、早晚两杯白开水　　</a:t>
            </a: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18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   充足的水分是健康和美容的保障。特别是女性，缺水会使她们的身体过早衰老，皮肤因“缩水〞而失去光泽。但由于女人的代谢比男人要慢，消耗也比男人要低，女人往往比男人喝水要少，这就会使身体和皮肤的问题同时出现。　　女人要做的是，至少早晚各一杯白开水。早上的一杯可以清洁肠道。补充夜间失去的水分，晚上的一杯那么能保证一夜之间血液不至于因缺水而过于黏稠。血液黏稠会加快大脑的缺氧、色素的沉积，使衰老提前来临。因此，每晚饮水的作用不能低估。　　</a:t>
            </a: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18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二、一个西红柿　　</a:t>
            </a: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20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   在水果和蔬菜中，西红柿是维生素C含量最高的一种，所以每天至少保证一个西红柿，可以满足一天所需的维生素C。　　</a:t>
            </a: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</p:txBody>
      </p:sp>
      <p:sp>
        <p:nvSpPr>
          <p:cNvPr id="205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80"/>
          </a:p>
        </p:txBody>
      </p:sp>
      <p:sp>
        <p:nvSpPr>
          <p:cNvPr id="205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CE1AC2E6-5727-4F73-B819-03ADCB6EEFF4}" type="slidenum">
              <a:rPr sz="1180">
                <a:solidFill>
                  <a:srgbClr val="0001EE"/>
                </a:solidFill>
              </a:rPr>
              <a:t>2</a:t>
            </a:fld>
            <a:endParaRPr lang="en-US"/>
          </a:p>
        </p:txBody>
      </p:sp>
      <p:sp>
        <p:nvSpPr>
          <p:cNvPr id="2060" name="New shape"/>
          <p:cNvSpPr/>
          <p:nvPr/>
        </p:nvSpPr>
        <p:spPr>
          <a:xfrm>
            <a:off x="0" y="6994906"/>
            <a:ext cx="966520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第二页，共二十二页。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9" name=""/>
          <p:cNvSpPr/>
          <p:nvPr>
            <p:ph type="body" idx="4294967295"/>
          </p:nvPr>
        </p:nvSpPr>
        <p:spPr>
          <a:xfrm>
            <a:off x="1179626" y="1112507"/>
            <a:ext cx="8067763" cy="5936719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2445" indent="-362445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3382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1pPr>
            <a:lvl2pPr marL="785298" indent="-302038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96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2pPr>
            <a:lvl3pPr marL="1208151" indent="-241630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537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3pPr>
            <a:lvl4pPr marL="1691411" indent="-241630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114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4pPr>
            <a:lvl5pPr marL="2174672" indent="-241630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2114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5pPr>
          </a:lstStyle>
          <a:p>
            <a:pPr lvl="0">
              <a:buNone/>
            </a:pPr>
            <a:r>
              <a:rPr sz="20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三、一杯醋　　</a:t>
            </a: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19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   女人还是有点“醋意〞的好。每日三餐中食用醋可以延缓血管硬化的发生，已经是重复屡次的保健常识，对于女人来说，除了饮食之外，在化装台上加一瓶醋，每次在洗手之后先敷一层醋，保存20分钟后再洗掉，可以使手部的皮肤柔白细嫩。如果你住地的自来水水质较硬，可以在每天的洗脸水中稍微放一点醋，就能起到养颜的作用。　</a:t>
            </a: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18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四、一杯酸奶　　</a:t>
            </a: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20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   从补钙角度看，女人是最容易缺钙的一个群体，而牛奶的补钙效果优于任何一种食物，特别是酸奶，更容易被人体吸收，所以，女人应每天保证一杯酸奶。　</a:t>
            </a: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17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五、一瓶矿泉水　　</a:t>
            </a: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17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   一定是要名副其实的矿泉水，它含有的微量元素和矿物质是皮肤最需要的。清洗脸部后仰卧，用矿泉水浸湿一块干净的纱布，然后敷在脸上，待纱布变干后再次浸湿，如此反复，就等于给面部做了一次微量元素的营养补充。　　</a:t>
            </a: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</p:txBody>
      </p:sp>
      <p:sp>
        <p:nvSpPr>
          <p:cNvPr id="2060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80"/>
          </a:p>
        </p:txBody>
      </p:sp>
      <p:sp>
        <p:nvSpPr>
          <p:cNvPr id="206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3FB6C08C-137D-4AD4-B87A-AF8265B38B0E}" type="slidenum">
              <a:rPr sz="1380">
                <a:solidFill>
                  <a:srgbClr val="0001EE"/>
                </a:solidFill>
              </a:rPr>
              <a:t>3</a:t>
            </a:fld>
            <a:endParaRPr lang="en-US"/>
          </a:p>
        </p:txBody>
      </p:sp>
      <p:sp>
        <p:nvSpPr>
          <p:cNvPr id="2063" name="New shape"/>
          <p:cNvSpPr/>
          <p:nvPr/>
        </p:nvSpPr>
        <p:spPr>
          <a:xfrm>
            <a:off x="0" y="6994906"/>
            <a:ext cx="966520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第三页，共二十二页。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2" name=""/>
          <p:cNvSpPr/>
          <p:nvPr>
            <p:ph type="body" idx="4294967295"/>
          </p:nvPr>
        </p:nvSpPr>
        <p:spPr>
          <a:xfrm>
            <a:off x="1179626" y="1330645"/>
            <a:ext cx="7990576" cy="5186659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2445" indent="-362445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3382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1pPr>
            <a:lvl2pPr marL="785298" indent="-302038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96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2pPr>
            <a:lvl3pPr marL="1208151" indent="-241630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537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3pPr>
            <a:lvl4pPr marL="1691411" indent="-241630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114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4pPr>
            <a:lvl5pPr marL="2174672" indent="-241630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2114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5pPr>
          </a:lstStyle>
          <a:p>
            <a:pPr lvl="0">
              <a:buNone/>
            </a:pPr>
            <a:r>
              <a:rPr sz="18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六、一袋茶叶　　</a:t>
            </a: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18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   女人一定要喝茶的，如果胃没有毛病，绿茶和乌龙茶最好。特别是那些想要减肥的女性，茶是最天然、最有效的减肥剂，再没有什么比茶叶更能消除肠道脂肪的了。</a:t>
            </a: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20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　　</a:t>
            </a: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18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七、一个简单的面膜　　</a:t>
            </a: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19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   每天晚上临睡前，要做一个简单的面膜，其作用是将沉积在面部的脏东西消除出去，并且使皮肤作一次“紧绷运动〞，然后涂上护肤品，这样，晚间的皮肤才能得到最科学的修复。另外要注意的是，女性的睡眠时间不能过晚，特别是超过晚上11时，因为从晚上10时到第二天早上5时，是皮肤修复的最佳答案时间，而睡眠中的修复才有效。如果入睡时间超过了子夜，即使是第二天起得再晚，睡得再长，也已经错过了皮肤的最佳答案保养时间。</a:t>
            </a: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</p:txBody>
      </p:sp>
      <p:sp>
        <p:nvSpPr>
          <p:cNvPr id="206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80"/>
          </a:p>
        </p:txBody>
      </p:sp>
      <p:sp>
        <p:nvSpPr>
          <p:cNvPr id="206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5F93F37B-0B4E-4663-8905-8D68B0DF0E2C}" type="slidenum">
              <a:rPr sz="1180">
                <a:solidFill>
                  <a:srgbClr val="0001EE"/>
                </a:solidFill>
              </a:rPr>
              <a:t>4</a:t>
            </a:fld>
            <a:endParaRPr lang="en-US"/>
          </a:p>
        </p:txBody>
      </p:sp>
      <p:sp>
        <p:nvSpPr>
          <p:cNvPr id="2066" name="New shape"/>
          <p:cNvSpPr/>
          <p:nvPr/>
        </p:nvSpPr>
        <p:spPr>
          <a:xfrm>
            <a:off x="0" y="6994906"/>
            <a:ext cx="966520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第四页，共二十二页。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5" name=""/>
          <p:cNvSpPr/>
          <p:nvPr>
            <p:ph type="title" idx="4294967295"/>
          </p:nvPr>
        </p:nvSpPr>
        <p:spPr>
          <a:xfrm>
            <a:off x="953097" y="719857"/>
            <a:ext cx="6391454" cy="1001758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6521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65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1pPr>
          </a:lstStyle>
          <a:p>
            <a:pPr lvl="0" algn="l"/>
            <a:r>
              <a:rPr b="1">
                <a:solidFill>
                  <a:srgbClr val="FF34EE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方正舒体" charset="-122"/>
              </a:rPr>
              <a:t>多点时间关心自己身体</a:t>
            </a:r>
            <a:r>
              <a:rPr b="1">
                <a:solidFill>
                  <a:srgbClr val="0001EE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  <a:endParaRPr b="1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066" name=""/>
          <p:cNvSpPr/>
          <p:nvPr>
            <p:ph type="body" idx="4294967295"/>
          </p:nvPr>
        </p:nvSpPr>
        <p:spPr>
          <a:xfrm>
            <a:off x="1179626" y="2025332"/>
            <a:ext cx="7915066" cy="4186578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2445" indent="-362445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3382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1pPr>
            <a:lvl2pPr marL="785298" indent="-302038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96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2pPr>
            <a:lvl3pPr marL="1208151" indent="-241630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537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3pPr>
            <a:lvl4pPr marL="1691411" indent="-241630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114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4pPr>
            <a:lvl5pPr marL="2174672" indent="-241630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2114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5pPr>
          </a:lstStyle>
          <a:p>
            <a:pPr lvl="0">
              <a:buNone/>
            </a:pPr>
            <a:r>
              <a:rPr sz="20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妇科体检不分年龄段</a:t>
            </a: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18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　　   很想从专家那里得到妇科疾病与年龄的发病关系，使不同年龄层的女性可以有针对性地做妇科检查。但友谊医院妇科专家靳家玉说：“妇科体检没有针对年龄的分项检查。〞而且从目前看，妇科疾病的发病率有日益年轻化的趋势。</a:t>
            </a: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19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　体检工程：普通检查、宫颈分泌物涂片、妇科B超</a:t>
            </a: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18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　适宜人群：有性生活的女性</a:t>
            </a: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17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　时间：至少每年一次</a:t>
            </a: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</p:txBody>
      </p:sp>
      <p:sp>
        <p:nvSpPr>
          <p:cNvPr id="206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80"/>
          </a:p>
        </p:txBody>
      </p:sp>
      <p:sp>
        <p:nvSpPr>
          <p:cNvPr id="206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8569C4C6-CE28-48F2-96DF-9A1BA9729910}" type="slidenum">
              <a:rPr sz="1380">
                <a:solidFill>
                  <a:srgbClr val="0001EE"/>
                </a:solidFill>
              </a:rPr>
              <a:t>5</a:t>
            </a:fld>
            <a:endParaRPr lang="en-US"/>
          </a:p>
        </p:txBody>
      </p:sp>
      <p:sp>
        <p:nvSpPr>
          <p:cNvPr id="2070" name="New shape"/>
          <p:cNvSpPr/>
          <p:nvPr/>
        </p:nvSpPr>
        <p:spPr>
          <a:xfrm>
            <a:off x="0" y="6994906"/>
            <a:ext cx="966520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第五页，共二十二页。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9" name=""/>
          <p:cNvSpPr/>
          <p:nvPr>
            <p:ph type="body" idx="4294967295"/>
          </p:nvPr>
        </p:nvSpPr>
        <p:spPr>
          <a:xfrm>
            <a:off x="1179626" y="1189694"/>
            <a:ext cx="7915066" cy="5631326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2445" indent="-362445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3382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1pPr>
            <a:lvl2pPr marL="785298" indent="-302038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96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2pPr>
            <a:lvl3pPr marL="1208151" indent="-241630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537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3pPr>
            <a:lvl4pPr marL="1691411" indent="-241630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114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4pPr>
            <a:lvl5pPr marL="2174672" indent="-241630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2114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5pPr>
          </a:lstStyle>
          <a:p>
            <a:pPr lvl="0">
              <a:buNone/>
            </a:pPr>
            <a:r>
              <a:rPr sz="2237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有了知识可自检</a:t>
            </a:r>
            <a:endParaRPr sz="2537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2337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　　  </a:t>
            </a:r>
            <a:endParaRPr sz="2537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2137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       专家提醒女性要多读一些科普书籍，增加妇科保健知识。因为这些都是提早认识到疾病早期病症的必备常识。</a:t>
            </a:r>
            <a:endParaRPr sz="2537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2437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  　　比方平时应多查看白带，这是女性生殖器官健康状态的晴雨表。如果发现异常就要到医院检查；另外，要多注意自己的月经是否规律。如月经该来却迟迟不来，或者干脆不来，就可能是多囊卵巢综合征、子宫肌瘤、黏膜下肌瘤等妇科病的信号。胸部也应经常留心，要看、摸，发现是否有肿块硬物等。而检查乳房的最佳答案时机为每月月经来潮后的一周，洗澡、睡前与晨起前都可以进行。　　</a:t>
            </a:r>
            <a:endParaRPr sz="2537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</p:txBody>
      </p:sp>
      <p:sp>
        <p:nvSpPr>
          <p:cNvPr id="2070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80"/>
          </a:p>
        </p:txBody>
      </p:sp>
      <p:sp>
        <p:nvSpPr>
          <p:cNvPr id="207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37ACF2FC-411D-4EFC-83E3-EBF930B366FD}" type="slidenum">
              <a:rPr sz="1380">
                <a:solidFill>
                  <a:srgbClr val="0001EE"/>
                </a:solidFill>
              </a:rPr>
              <a:t>6</a:t>
            </a:fld>
            <a:endParaRPr lang="en-US"/>
          </a:p>
        </p:txBody>
      </p:sp>
      <p:sp>
        <p:nvSpPr>
          <p:cNvPr id="2073" name="New shape"/>
          <p:cNvSpPr/>
          <p:nvPr/>
        </p:nvSpPr>
        <p:spPr>
          <a:xfrm>
            <a:off x="0" y="6994906"/>
            <a:ext cx="966520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第六页，共二十二页。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2" name=""/>
          <p:cNvSpPr/>
          <p:nvPr>
            <p:ph type="body" idx="4294967295"/>
          </p:nvPr>
        </p:nvSpPr>
        <p:spPr>
          <a:xfrm>
            <a:off x="1255135" y="1417900"/>
            <a:ext cx="7764049" cy="4946707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2445" indent="-362445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3382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1pPr>
            <a:lvl2pPr marL="785298" indent="-302038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96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2pPr>
            <a:lvl3pPr marL="1208151" indent="-241630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537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3pPr>
            <a:lvl4pPr marL="1691411" indent="-241630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114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4pPr>
            <a:lvl5pPr marL="2174672" indent="-241630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2114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5pPr>
          </a:lstStyle>
          <a:p>
            <a:pPr lvl="0">
              <a:buNone/>
            </a:pPr>
            <a:r>
              <a:rPr sz="2137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多数妇科癌症没有早期病症</a:t>
            </a:r>
            <a:endParaRPr sz="2537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endParaRPr sz="2537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2137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　　   友谊医院妇科专家靳家玉说：健康与疾病之间并不存在明显的界线。一个人的机体可能潜伏着病理性缺陷或功能不全，而外表上却仍是很“健康〞，当身体处于健康与非健康的“临界〞状态时，及时体检就能够抓住调整心理、生理的好时机。</a:t>
            </a:r>
            <a:endParaRPr sz="2537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2437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　　   如果出现了明显病症才来做检查，就可能失去最佳答案的治疗时机。事实上有些疾病一旦出现临床病症就已是病入膏肓，如：乳腺癌、子宫内膜癌等。 </a:t>
            </a:r>
            <a:endParaRPr sz="2537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</p:txBody>
      </p:sp>
      <p:sp>
        <p:nvSpPr>
          <p:cNvPr id="207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80"/>
          </a:p>
        </p:txBody>
      </p:sp>
      <p:sp>
        <p:nvSpPr>
          <p:cNvPr id="207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0A48EF5C-EF63-4017-A62F-C8F9EFC1DE75}" type="slidenum">
              <a:rPr sz="1180">
                <a:solidFill>
                  <a:srgbClr val="0001EE"/>
                </a:solidFill>
              </a:rPr>
              <a:t>7</a:t>
            </a:fld>
            <a:endParaRPr lang="en-US"/>
          </a:p>
        </p:txBody>
      </p:sp>
      <p:sp>
        <p:nvSpPr>
          <p:cNvPr id="2076" name="New shape"/>
          <p:cNvSpPr/>
          <p:nvPr/>
        </p:nvSpPr>
        <p:spPr>
          <a:xfrm>
            <a:off x="0" y="6994906"/>
            <a:ext cx="966520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第七页，共二十二页。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5" name=""/>
          <p:cNvSpPr/>
          <p:nvPr>
            <p:ph type="title" idx="4294967295"/>
          </p:nvPr>
        </p:nvSpPr>
        <p:spPr>
          <a:xfrm>
            <a:off x="874232" y="656094"/>
            <a:ext cx="6391454" cy="904435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6521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65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1pPr>
          </a:lstStyle>
          <a:p>
            <a:pPr lvl="0" algn="l"/>
            <a:r>
              <a:rPr b="1">
                <a:solidFill>
                  <a:srgbClr val="FF34EE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方正舒体" charset="-122"/>
              </a:rPr>
              <a:t> 女性要注意的九种状况</a:t>
            </a:r>
            <a:endParaRPr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076" name=""/>
          <p:cNvSpPr/>
          <p:nvPr>
            <p:ph type="body" idx="4294967295"/>
          </p:nvPr>
        </p:nvSpPr>
        <p:spPr>
          <a:xfrm>
            <a:off x="1260169" y="1646107"/>
            <a:ext cx="8062729" cy="5403119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2445" indent="-362445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3382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1pPr>
            <a:lvl2pPr marL="785298" indent="-302038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96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2pPr>
            <a:lvl3pPr marL="1208151" indent="-241630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537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3pPr>
            <a:lvl4pPr marL="1691411" indent="-241630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114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4pPr>
            <a:lvl5pPr marL="2174672" indent="-241630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2114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5pPr>
          </a:lstStyle>
          <a:p>
            <a:pPr lvl="0">
              <a:buNone/>
            </a:pPr>
            <a:r>
              <a:rPr sz="20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1.腰疼。这可能是膀胱炎或者附件炎。应该到医院验血、验尿，如果需要的话，可以做膀胱镜检查。这时要多喝水，忌辛辣、含香料的食物。要消炎和理疗。如果用南瓜油或者檀香油泡澡效果会很好。 </a:t>
            </a: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18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2.易怒。因为一点儿琐事就哭泣，或许这与你的性格不符。这就需要检查甲状腺，中枢神经系统对甲状腺激素失调最敏感。初期病症：容易冲动、脾气暴躁、爱哭、失眠、胃口虽好但却日渐消瘦，而且月经紊乱。 </a:t>
            </a:r>
            <a:br>
              <a:rPr sz="18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</a:b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20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3.经常头晕。应该检查血压。任何年龄段的人都可能患低血压，女性通常在35－40岁时出现。要调整饮食，选择一些对自己有益处的体育运动，比方游泳等。</a:t>
            </a: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19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 </a:t>
            </a: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17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4.早上起来眼睛下面微肿、出现黑眼圈。这很可能是长期疲劳的结果。如果水肿经常出现，那就要检查一下肾了。据统计，女性患肾结石的概率是男性的1.5倍。 　　</a:t>
            </a: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</p:txBody>
      </p:sp>
      <p:sp>
        <p:nvSpPr>
          <p:cNvPr id="207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80"/>
          </a:p>
        </p:txBody>
      </p:sp>
      <p:sp>
        <p:nvSpPr>
          <p:cNvPr id="207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3AE1B5AE-4CFF-415F-BAE2-C8ABB5301703}" type="slidenum">
              <a:rPr sz="1380">
                <a:solidFill>
                  <a:srgbClr val="0001EE"/>
                </a:solidFill>
              </a:rPr>
              <a:t>8</a:t>
            </a:fld>
            <a:endParaRPr lang="en-US"/>
          </a:p>
        </p:txBody>
      </p:sp>
      <p:sp>
        <p:nvSpPr>
          <p:cNvPr id="2080" name="New shape"/>
          <p:cNvSpPr/>
          <p:nvPr/>
        </p:nvSpPr>
        <p:spPr>
          <a:xfrm>
            <a:off x="0" y="6994906"/>
            <a:ext cx="966520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第八页，共二十二页。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9" name=""/>
          <p:cNvSpPr/>
          <p:nvPr>
            <p:ph type="body" idx="4294967295"/>
          </p:nvPr>
        </p:nvSpPr>
        <p:spPr>
          <a:xfrm>
            <a:off x="1255135" y="1112507"/>
            <a:ext cx="8067763" cy="5710191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2445" indent="-362445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3382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1pPr>
            <a:lvl2pPr marL="785298" indent="-302038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96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2pPr>
            <a:lvl3pPr marL="1208151" indent="-241630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537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3pPr>
            <a:lvl4pPr marL="1691411" indent="-241630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114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4pPr>
            <a:lvl5pPr marL="2174672" indent="-241630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2114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5pPr>
          </a:lstStyle>
          <a:p>
            <a:pPr lvl="0">
              <a:buNone/>
            </a:pPr>
            <a:r>
              <a:rPr sz="1914" b="1">
                <a:solidFill>
                  <a:srgbClr val="3335BA"/>
                </a:solidFill>
                <a:latin typeface="楷体_GB2312" charset="-122"/>
                <a:ea typeface="楷体_GB2312" charset="-122"/>
              </a:rPr>
              <a:t>5.晚上腿肿，变得没有知觉。这是慢性静脉衰竭的病症。需要多吃生的蔬菜，它们含有可以加固静脉壁的纤维。每天可做几遍腿部保健操。 </a:t>
            </a:r>
            <a:br>
              <a:rPr sz="1914" b="1">
                <a:solidFill>
                  <a:srgbClr val="3335BA"/>
                </a:solidFill>
                <a:latin typeface="楷体_GB2312" charset="-122"/>
                <a:ea typeface="楷体_GB2312" charset="-122"/>
              </a:rPr>
            </a:br>
            <a:endParaRPr sz="2114" b="1">
              <a:solidFill>
                <a:schemeClr val="accent2"/>
              </a:solidFill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2014" b="1">
                <a:solidFill>
                  <a:srgbClr val="3335BA"/>
                </a:solidFill>
                <a:latin typeface="楷体_GB2312" charset="-122"/>
                <a:ea typeface="楷体_GB2312" charset="-122"/>
              </a:rPr>
              <a:t>6.手脚经常抽筋。这可能是缺钙和维生素d。它们决定骨骼的硬度和肌肉的收缩。要多吃些奶制品、肝脏、海鲜。 </a:t>
            </a:r>
            <a:br>
              <a:rPr sz="2014" b="1">
                <a:solidFill>
                  <a:srgbClr val="3335BA"/>
                </a:solidFill>
                <a:latin typeface="楷体_GB2312" charset="-122"/>
                <a:ea typeface="楷体_GB2312" charset="-122"/>
              </a:rPr>
            </a:br>
            <a:endParaRPr sz="2114" b="1">
              <a:solidFill>
                <a:schemeClr val="accent2"/>
              </a:solidFill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1814" b="1">
                <a:solidFill>
                  <a:srgbClr val="3335BA"/>
                </a:solidFill>
                <a:latin typeface="楷体_GB2312" charset="-122"/>
                <a:ea typeface="楷体_GB2312" charset="-122"/>
              </a:rPr>
              <a:t>7.比往常多汗。这可能是血管植物神经错位。如果普通的镇静剂不起作用的话，就要去看医生了。 </a:t>
            </a:r>
            <a:br>
              <a:rPr sz="1814" b="1">
                <a:solidFill>
                  <a:srgbClr val="3335BA"/>
                </a:solidFill>
                <a:latin typeface="楷体_GB2312" charset="-122"/>
                <a:ea typeface="楷体_GB2312" charset="-122"/>
              </a:rPr>
            </a:br>
            <a:endParaRPr sz="2114" b="1">
              <a:solidFill>
                <a:schemeClr val="accent2"/>
              </a:solidFill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1814" b="1">
                <a:solidFill>
                  <a:srgbClr val="3335BA"/>
                </a:solidFill>
                <a:latin typeface="楷体_GB2312" charset="-122"/>
                <a:ea typeface="楷体_GB2312" charset="-122"/>
              </a:rPr>
              <a:t>8.体重变化、经常口渴和想上厕所。这些病症有点像糖尿病，有必要去做血糖检查。如果检查结果还算正常，就不要再吃甜食和油腻的食物了。 </a:t>
            </a:r>
            <a:br>
              <a:rPr sz="1814" b="1">
                <a:solidFill>
                  <a:srgbClr val="3335BA"/>
                </a:solidFill>
                <a:latin typeface="楷体_GB2312" charset="-122"/>
                <a:ea typeface="楷体_GB2312" charset="-122"/>
              </a:rPr>
            </a:br>
            <a:endParaRPr sz="2114" b="1">
              <a:solidFill>
                <a:schemeClr val="accent2"/>
              </a:solidFill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1914" b="1">
                <a:solidFill>
                  <a:srgbClr val="3335BA"/>
                </a:solidFill>
                <a:latin typeface="楷体_GB2312" charset="-122"/>
                <a:ea typeface="楷体_GB2312" charset="-122"/>
              </a:rPr>
              <a:t>9.大量脱发。分散性脱发〔头发从头部各处脱落〕，女性比男性更容易患此病。头发大量脱落的原因可能是由于心理压力、未治愈的感染或不正确的饮食。也可能是某些疾病或先天性疾病所致，皮脂腺分泌过多或皮脂腺分泌性质改变都可引起脱发。</a:t>
            </a:r>
            <a:endParaRPr sz="2114" b="1">
              <a:solidFill>
                <a:schemeClr val="accent2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080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80"/>
          </a:p>
        </p:txBody>
      </p:sp>
      <p:sp>
        <p:nvSpPr>
          <p:cNvPr id="208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FAA1C654-D44C-43EF-9FBB-1A4B00B566BD}" type="slidenum">
              <a:rPr sz="1380">
                <a:solidFill>
                  <a:srgbClr val="0001EE"/>
                </a:solidFill>
              </a:rPr>
              <a:t>9</a:t>
            </a:fld>
            <a:endParaRPr lang="en-US"/>
          </a:p>
        </p:txBody>
      </p:sp>
      <p:sp>
        <p:nvSpPr>
          <p:cNvPr id="2083" name="New shape"/>
          <p:cNvSpPr/>
          <p:nvPr/>
        </p:nvSpPr>
        <p:spPr>
          <a:xfrm>
            <a:off x="0" y="6994906"/>
            <a:ext cx="966520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第九页，共二十二页。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2" name=""/>
          <p:cNvSpPr/>
          <p:nvPr>
            <p:ph type="title" idx="4294967295"/>
          </p:nvPr>
        </p:nvSpPr>
        <p:spPr>
          <a:xfrm>
            <a:off x="954775" y="677907"/>
            <a:ext cx="7455297" cy="968199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6521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651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1pPr>
          </a:lstStyle>
          <a:p>
            <a:pPr lvl="0" algn="l"/>
            <a:r>
              <a:rPr b="1">
                <a:solidFill>
                  <a:srgbClr val="FF34EE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方正舒体" charset="-122"/>
              </a:rPr>
              <a:t>职业女性这些病症请您重视</a:t>
            </a:r>
            <a:endParaRPr b="1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  <a:ea typeface="方正舒体" charset="-122"/>
            </a:endParaRPr>
          </a:p>
        </p:txBody>
      </p:sp>
      <p:sp>
        <p:nvSpPr>
          <p:cNvPr id="2083" name=""/>
          <p:cNvSpPr/>
          <p:nvPr>
            <p:ph type="body" idx="4294967295"/>
          </p:nvPr>
        </p:nvSpPr>
        <p:spPr>
          <a:xfrm>
            <a:off x="1256813" y="1797126"/>
            <a:ext cx="8066084" cy="5023894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2445" indent="-362445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3382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1pPr>
            <a:lvl2pPr marL="785298" indent="-302038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96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2pPr>
            <a:lvl3pPr marL="1208151" indent="-241630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537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3pPr>
            <a:lvl4pPr marL="1691411" indent="-241630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114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4pPr>
            <a:lvl5pPr marL="2174672" indent="-241630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2114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5pPr>
          </a:lstStyle>
          <a:p>
            <a:pPr lvl="0">
              <a:buNone/>
            </a:pPr>
            <a:r>
              <a:rPr sz="1714">
                <a:solidFill>
                  <a:srgbClr val="3335BA"/>
                </a:solidFill>
                <a:latin typeface="楷体_GB2312" charset="-122"/>
                <a:ea typeface="楷体_GB2312" charset="-122"/>
              </a:rPr>
              <a:t>　     成天忙于事务性工作的职业女性，像上了弦的发条，难得停下来看看自己。对于身体时常出现的异常情况，熟视无睹。孰不知，常年无休止的工作和因工作带来的紧张压力正在侵扰女性身体。如出现以下病症，要引起你的格外重视：</a:t>
            </a:r>
            <a:endParaRPr sz="2114">
              <a:solidFill>
                <a:schemeClr val="accent2"/>
              </a:solidFill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endParaRPr sz="2114">
              <a:solidFill>
                <a:schemeClr val="accent2"/>
              </a:solidFill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1914">
                <a:solidFill>
                  <a:srgbClr val="3335BA"/>
                </a:solidFill>
                <a:latin typeface="楷体_GB2312" charset="-122"/>
                <a:ea typeface="楷体_GB2312" charset="-122"/>
              </a:rPr>
              <a:t>   头痛病症：</a:t>
            </a:r>
            <a:endParaRPr sz="2114">
              <a:solidFill>
                <a:schemeClr val="accent2"/>
              </a:solidFill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1714">
                <a:solidFill>
                  <a:srgbClr val="3335BA"/>
                </a:solidFill>
                <a:latin typeface="楷体_GB2312" charset="-122"/>
                <a:ea typeface="楷体_GB2312" charset="-122"/>
              </a:rPr>
              <a:t>       经常一跳一跳地头痛，或像有东西缠着头部般绞痛，并伴有眩晕现象。原因：工作中用眼过度、长时间专注荧屏、睡眠缺乏、压力太大等都是导致头痛的直接原因。</a:t>
            </a:r>
            <a:endParaRPr sz="2114">
              <a:solidFill>
                <a:schemeClr val="accent2"/>
              </a:solidFill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1714">
                <a:solidFill>
                  <a:srgbClr val="3335BA"/>
                </a:solidFill>
                <a:latin typeface="楷体_GB2312" charset="-122"/>
                <a:ea typeface="楷体_GB2312" charset="-122"/>
              </a:rPr>
              <a:t>       易患人群：文秘工作者，尤其是经常操作电脑的人，配戴度数不适宜的眼镜或隐形眼镜的人。</a:t>
            </a:r>
            <a:endParaRPr sz="2114">
              <a:solidFill>
                <a:schemeClr val="accent2"/>
              </a:solidFill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1914">
                <a:solidFill>
                  <a:srgbClr val="3335BA"/>
                </a:solidFill>
                <a:latin typeface="楷体_GB2312" charset="-122"/>
                <a:ea typeface="楷体_GB2312" charset="-122"/>
              </a:rPr>
              <a:t>       解决方法：放松心情和身体，间或闭上眼睛或到室外做些简易舒展运动，翻开窗户让室内空气流通。</a:t>
            </a:r>
            <a:endParaRPr sz="2114">
              <a:solidFill>
                <a:schemeClr val="accent2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08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80"/>
          </a:p>
        </p:txBody>
      </p:sp>
      <p:sp>
        <p:nvSpPr>
          <p:cNvPr id="208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ECB42E0B-4D4A-4BAE-9DCA-631B1743D324}" type="slidenum">
              <a:rPr sz="1180">
                <a:solidFill>
                  <a:srgbClr val="0001EE"/>
                </a:solidFill>
              </a:rPr>
              <a:t>10</a:t>
            </a:fld>
            <a:endParaRPr lang="en-US"/>
          </a:p>
        </p:txBody>
      </p:sp>
      <p:sp>
        <p:nvSpPr>
          <p:cNvPr id="2087" name="New shape"/>
          <p:cNvSpPr/>
          <p:nvPr/>
        </p:nvSpPr>
        <p:spPr>
          <a:xfrm>
            <a:off x="0" y="6994906"/>
            <a:ext cx="966520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第十页，共二十二页。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6" name=""/>
          <p:cNvSpPr/>
          <p:nvPr>
            <p:ph type="body" idx="4294967295"/>
          </p:nvPr>
        </p:nvSpPr>
        <p:spPr>
          <a:xfrm>
            <a:off x="1179626" y="884300"/>
            <a:ext cx="8220459" cy="6164926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2445" indent="-362445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3382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1pPr>
            <a:lvl2pPr marL="785298" indent="-302038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96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2pPr>
            <a:lvl3pPr marL="1208151" indent="-241630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537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3pPr>
            <a:lvl4pPr marL="1691411" indent="-241630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114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4pPr>
            <a:lvl5pPr marL="2174672" indent="-241630" algn="l" defTabSz="966521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2114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5pPr>
          </a:lstStyle>
          <a:p>
            <a:pPr lvl="0">
              <a:buNone/>
            </a:pPr>
            <a:r>
              <a:rPr sz="20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颈、肩部酸痛病症：</a:t>
            </a: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20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       颈部僵直、两肩酸麻、精神萎靡。原因：运动少、压力大令肌肉紧张、血气运行差，肌肉毛细血管形成瘀血致使酸素缺乏。</a:t>
            </a: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17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       易患人群：文职人员及到处游说的营销员。此外，父母有寒症、贫血、溜肩膀等遗传病的人易患此症。</a:t>
            </a: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19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       解决方法：最好在每天睡觉前泡个澡，令患处温热。防止长时间采用同一姿势，或用手轻揉患处，不要让肩膀受凉，适当地做运动。</a:t>
            </a: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17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腰痛病症：</a:t>
            </a: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17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      除疼痛外，腰部变沉、发胀、变硬，严重者起不了床。</a:t>
            </a: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17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      原因：女性较男性易腰痛。因女性骨盆内器官比男性复杂，脊椎承受的负担过重，较易患腰痛。</a:t>
            </a: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20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      易患人群：经常穿高跟鞋、腹部赘肉过多、原来运动但突然停下来的人。</a:t>
            </a: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  <a:p>
            <a:pPr lvl="0">
              <a:buNone/>
            </a:pPr>
            <a:r>
              <a:rPr sz="1914" b="1">
                <a:solidFill>
                  <a:srgbClr val="3335BA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charset="-122"/>
                <a:ea typeface="楷体_GB2312" charset="-122"/>
              </a:rPr>
              <a:t>      解决方法：假设是轻微腰痛，只需要按摩或伸展筋骨并好好休养即可。假设是严重腰痛，不可强力按揉，可以浸浴或以磁疗令腰部温暖、血流顺畅。</a:t>
            </a:r>
            <a:endParaRPr sz="2114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charset="-122"/>
              <a:ea typeface="楷体_GB2312" charset="-122"/>
            </a:endParaRPr>
          </a:p>
        </p:txBody>
      </p:sp>
      <p:sp>
        <p:nvSpPr>
          <p:cNvPr id="208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80"/>
          </a:p>
        </p:txBody>
      </p:sp>
      <p:sp>
        <p:nvSpPr>
          <p:cNvPr id="208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7BA1E9CF-6678-4E7A-9661-612F2F918833}" type="slidenum">
              <a:rPr sz="1380">
                <a:solidFill>
                  <a:srgbClr val="0001EE"/>
                </a:solidFill>
              </a:rPr>
              <a:t>11</a:t>
            </a:fld>
            <a:endParaRPr lang="en-US"/>
          </a:p>
        </p:txBody>
      </p:sp>
      <p:sp>
        <p:nvSpPr>
          <p:cNvPr id="2090" name="New shape"/>
          <p:cNvSpPr/>
          <p:nvPr/>
        </p:nvSpPr>
        <p:spPr>
          <a:xfrm>
            <a:off x="0" y="6994906"/>
            <a:ext cx="966520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第十一页，共二十二页。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395208" cy="5978906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https://d.book118.com/546145050002010053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2母版">
  <a:themeElements>
    <a:clrScheme name=" override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CCCCFF"/>
      </a:hlink>
      <a:folHlink>
        <a:srgbClr val="B2B2B2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Times New Roman</vt:lpstr>
      <vt:lpstr>宋体</vt:lpstr>
      <vt:lpstr>华文行楷</vt:lpstr>
      <vt:lpstr>方正舒体</vt:lpstr>
      <vt:lpstr>楷体_GB2312</vt:lpstr>
      <vt:lpstr>Office Theme</vt:lpstr>
      <vt:lpstr>PowerPoint Presentation</vt:lpstr>
      <vt:lpstr>女人每天莫忘七件事</vt:lpstr>
      <vt:lpstr>PowerPoint Presentation</vt:lpstr>
      <vt:lpstr>PowerPoint Presentation</vt:lpstr>
      <vt:lpstr>多点时间关心自己身体 </vt:lpstr>
      <vt:lpstr>PowerPoint Presentation</vt:lpstr>
      <vt:lpstr>PowerPoint Presentation</vt:lpstr>
      <vt:lpstr> 女性要注意的九种状况</vt:lpstr>
      <vt:lpstr>PowerPoint Presentation</vt:lpstr>
      <vt:lpstr>职业女性这些病症请您重视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2024-09-19T15:14:29.709</cp:lastPrinted>
  <dcterms:created xsi:type="dcterms:W3CDTF">2024-09-19T07:14:29Z</dcterms:created>
  <dcterms:modified xsi:type="dcterms:W3CDTF">2024-09-19T07:14:30Z</dcterms:modified>
</cp:coreProperties>
</file>