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 ContentType="application/vnd.ms-excel"/>
  <Default Extension="xlsx" ContentType="application/vnd.openxmlformats-officedocument.spreadsheetml.sheet"/>
  <Default Extension="bin" ContentType="application/vnd.openxmlformats-officedocument.oleObjec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olors1.xml" ContentType="application/vnd.ms-office.chartcolorstyle+xml"/>
  <Override PartName="/ppt/charts/colors2.xml" ContentType="application/vnd.ms-office.chartcolorstyle+xml"/>
  <Override PartName="/ppt/charts/colors3.xml" ContentType="application/vnd.ms-office.chartcolorstyle+xml"/>
  <Override PartName="/ppt/charts/style1.xml" ContentType="application/vnd.ms-office.chartstyle+xml"/>
  <Override PartName="/ppt/charts/style2.xml" ContentType="application/vnd.ms-office.chartstyle+xml"/>
  <Override PartName="/ppt/charts/style3.xml" ContentType="application/vnd.ms-office.chart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981" r:id="rId2"/>
    <p:sldMasterId id="2147486195" r:id="rId3"/>
    <p:sldMasterId id="2147486209" r:id="rId4"/>
    <p:sldMasterId id="2147486222" r:id="rId5"/>
  </p:sldMasterIdLst>
  <p:notesMasterIdLst>
    <p:notesMasterId r:id="rId6"/>
  </p:notesMasterIdLst>
  <p:sldIdLst>
    <p:sldId id="259" r:id="rId7"/>
    <p:sldId id="262" r:id="rId8"/>
    <p:sldId id="265" r:id="rId9"/>
    <p:sldId id="268" r:id="rId10"/>
    <p:sldId id="271" r:id="rId11"/>
    <p:sldId id="274" r:id="rId12"/>
    <p:sldId id="277" r:id="rId13"/>
    <p:sldId id="280" r:id="rId14"/>
    <p:sldId id="283" r:id="rId15"/>
    <p:sldId id="286" r:id="rId16"/>
    <p:sldId id="289" r:id="rId17"/>
    <p:sldId id="292" r:id="rId18"/>
    <p:sldId id="295" r:id="rId19"/>
    <p:sldId id="298" r:id="rId20"/>
    <p:sldId id="301" r:id="rId21"/>
    <p:sldId id="304" r:id="rId22"/>
    <p:sldId id="307" r:id="rId23"/>
    <p:sldId id="310" r:id="rId24"/>
    <p:sldId id="313" r:id="rId25"/>
    <p:sldId id="316" r:id="rId26"/>
    <p:sldId id="319" r:id="rId27"/>
    <p:sldId id="322" r:id="rId28"/>
    <p:sldId id="325" r:id="rId29"/>
    <p:sldId id="328" r:id="rId30"/>
    <p:sldId id="331" r:id="rId31"/>
    <p:sldId id="334" r:id="rId32"/>
    <p:sldId id="337" r:id="rId33"/>
    <p:sldId id="340" r:id="rId34"/>
    <p:sldId id="343" r:id="rId35"/>
    <p:sldId id="346" r:id="rId36"/>
    <p:sldId id="349" r:id="rId37"/>
    <p:sldId id="352" r:id="rId38"/>
    <p:sldId id="355" r:id="rId39"/>
    <p:sldId id="358" r:id="rId40"/>
    <p:sldId id="361" r:id="rId41"/>
    <p:sldId id="364" r:id="rId42"/>
    <p:sldId id="367" r:id="rId43"/>
    <p:sldId id="370" r:id="rId44"/>
    <p:sldId id="373" r:id="rId45"/>
    <p:sldId id="376" r:id="rId46"/>
    <p:sldId id="379" r:id="rId47"/>
    <p:sldId id="382" r:id="rId48"/>
    <p:sldId id="385" r:id="rId49"/>
    <p:sldId id="388" r:id="rId50"/>
    <p:sldId id="391" r:id="rId51"/>
    <p:sldId id="394" r:id="rId52"/>
    <p:sldId id="397" r:id="rId53"/>
    <p:sldId id="400" r:id="rId54"/>
    <p:sldId id="402" r:id="rId55"/>
  </p:sldIdLst>
  <p:sldSz cx="10693400" cy="7561263"/>
  <p:notesSz cx="6858000" cy="9144000"/>
  <p:custDataLst>
    <p:tags r:id="rId5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4.xml" /><Relationship Id="rId11" Type="http://schemas.openxmlformats.org/officeDocument/2006/relationships/slide" Target="slides/slide5.xml" /><Relationship Id="rId12" Type="http://schemas.openxmlformats.org/officeDocument/2006/relationships/slide" Target="slides/slide6.xml" /><Relationship Id="rId13" Type="http://schemas.openxmlformats.org/officeDocument/2006/relationships/slide" Target="slides/slide7.xml" /><Relationship Id="rId14" Type="http://schemas.openxmlformats.org/officeDocument/2006/relationships/slide" Target="slides/slide8.xml" /><Relationship Id="rId15" Type="http://schemas.openxmlformats.org/officeDocument/2006/relationships/slide" Target="slides/slide9.xml" /><Relationship Id="rId16" Type="http://schemas.openxmlformats.org/officeDocument/2006/relationships/slide" Target="slides/slide10.xml" /><Relationship Id="rId17" Type="http://schemas.openxmlformats.org/officeDocument/2006/relationships/slide" Target="slides/slide11.xml" /><Relationship Id="rId18" Type="http://schemas.openxmlformats.org/officeDocument/2006/relationships/slide" Target="slides/slide12.xml" /><Relationship Id="rId19" Type="http://schemas.openxmlformats.org/officeDocument/2006/relationships/slide" Target="slides/slide13.xml" /><Relationship Id="rId2" Type="http://schemas.openxmlformats.org/officeDocument/2006/relationships/slideMaster" Target="slideMasters/slideMaster2.xml" /><Relationship Id="rId20" Type="http://schemas.openxmlformats.org/officeDocument/2006/relationships/slide" Target="slides/slide14.xml" /><Relationship Id="rId21" Type="http://schemas.openxmlformats.org/officeDocument/2006/relationships/slide" Target="slides/slide15.xml" /><Relationship Id="rId22" Type="http://schemas.openxmlformats.org/officeDocument/2006/relationships/slide" Target="slides/slide16.xml" /><Relationship Id="rId23" Type="http://schemas.openxmlformats.org/officeDocument/2006/relationships/slide" Target="slides/slide17.xml" /><Relationship Id="rId24" Type="http://schemas.openxmlformats.org/officeDocument/2006/relationships/slide" Target="slides/slide18.xml" /><Relationship Id="rId25" Type="http://schemas.openxmlformats.org/officeDocument/2006/relationships/slide" Target="slides/slide19.xml" /><Relationship Id="rId26" Type="http://schemas.openxmlformats.org/officeDocument/2006/relationships/slide" Target="slides/slide20.xml" /><Relationship Id="rId27" Type="http://schemas.openxmlformats.org/officeDocument/2006/relationships/slide" Target="slides/slide21.xml" /><Relationship Id="rId28" Type="http://schemas.openxmlformats.org/officeDocument/2006/relationships/slide" Target="slides/slide22.xml" /><Relationship Id="rId29" Type="http://schemas.openxmlformats.org/officeDocument/2006/relationships/slide" Target="slides/slide23.xml" /><Relationship Id="rId3" Type="http://schemas.openxmlformats.org/officeDocument/2006/relationships/slideMaster" Target="slideMasters/slideMaster3.xml" /><Relationship Id="rId30" Type="http://schemas.openxmlformats.org/officeDocument/2006/relationships/slide" Target="slides/slide24.xml" /><Relationship Id="rId31" Type="http://schemas.openxmlformats.org/officeDocument/2006/relationships/slide" Target="slides/slide25.xml" /><Relationship Id="rId32" Type="http://schemas.openxmlformats.org/officeDocument/2006/relationships/slide" Target="slides/slide26.xml" /><Relationship Id="rId33" Type="http://schemas.openxmlformats.org/officeDocument/2006/relationships/slide" Target="slides/slide27.xml" /><Relationship Id="rId34" Type="http://schemas.openxmlformats.org/officeDocument/2006/relationships/slide" Target="slides/slide28.xml" /><Relationship Id="rId35" Type="http://schemas.openxmlformats.org/officeDocument/2006/relationships/slide" Target="slides/slide29.xml" /><Relationship Id="rId36" Type="http://schemas.openxmlformats.org/officeDocument/2006/relationships/slide" Target="slides/slide30.xml" /><Relationship Id="rId37" Type="http://schemas.openxmlformats.org/officeDocument/2006/relationships/slide" Target="slides/slide31.xml" /><Relationship Id="rId38" Type="http://schemas.openxmlformats.org/officeDocument/2006/relationships/slide" Target="slides/slide32.xml" /><Relationship Id="rId39" Type="http://schemas.openxmlformats.org/officeDocument/2006/relationships/slide" Target="slides/slide33.xml" /><Relationship Id="rId4" Type="http://schemas.openxmlformats.org/officeDocument/2006/relationships/slideMaster" Target="slideMasters/slideMaster4.xml" /><Relationship Id="rId40" Type="http://schemas.openxmlformats.org/officeDocument/2006/relationships/slide" Target="slides/slide34.xml" /><Relationship Id="rId41" Type="http://schemas.openxmlformats.org/officeDocument/2006/relationships/slide" Target="slides/slide35.xml" /><Relationship Id="rId42" Type="http://schemas.openxmlformats.org/officeDocument/2006/relationships/slide" Target="slides/slide36.xml" /><Relationship Id="rId43" Type="http://schemas.openxmlformats.org/officeDocument/2006/relationships/slide" Target="slides/slide37.xml" /><Relationship Id="rId44" Type="http://schemas.openxmlformats.org/officeDocument/2006/relationships/slide" Target="slides/slide38.xml" /><Relationship Id="rId45" Type="http://schemas.openxmlformats.org/officeDocument/2006/relationships/slide" Target="slides/slide39.xml" /><Relationship Id="rId46" Type="http://schemas.openxmlformats.org/officeDocument/2006/relationships/slide" Target="slides/slide40.xml" /><Relationship Id="rId47" Type="http://schemas.openxmlformats.org/officeDocument/2006/relationships/slide" Target="slides/slide41.xml" /><Relationship Id="rId48" Type="http://schemas.openxmlformats.org/officeDocument/2006/relationships/slide" Target="slides/slide42.xml" /><Relationship Id="rId49" Type="http://schemas.openxmlformats.org/officeDocument/2006/relationships/slide" Target="slides/slide43.xml" /><Relationship Id="rId5" Type="http://schemas.openxmlformats.org/officeDocument/2006/relationships/slideMaster" Target="slideMasters/slideMaster5.xml" /><Relationship Id="rId50" Type="http://schemas.openxmlformats.org/officeDocument/2006/relationships/slide" Target="slides/slide44.xml" /><Relationship Id="rId51" Type="http://schemas.openxmlformats.org/officeDocument/2006/relationships/slide" Target="slides/slide45.xml" /><Relationship Id="rId52" Type="http://schemas.openxmlformats.org/officeDocument/2006/relationships/slide" Target="slides/slide46.xml" /><Relationship Id="rId53" Type="http://schemas.openxmlformats.org/officeDocument/2006/relationships/slide" Target="slides/slide47.xml" /><Relationship Id="rId54" Type="http://schemas.openxmlformats.org/officeDocument/2006/relationships/slide" Target="slides/slide48.xml" /><Relationship Id="rId55" Type="http://schemas.openxmlformats.org/officeDocument/2006/relationships/slide" Target="slides/slide49.xml" /><Relationship Id="rId56" Type="http://schemas.openxmlformats.org/officeDocument/2006/relationships/tags" Target="tags/tag158.xml" /><Relationship Id="rId57" Type="http://schemas.openxmlformats.org/officeDocument/2006/relationships/presProps" Target="presProps.xml" /><Relationship Id="rId58" Type="http://schemas.openxmlformats.org/officeDocument/2006/relationships/viewProps" Target="viewProps.xml" /><Relationship Id="rId59" Type="http://schemas.openxmlformats.org/officeDocument/2006/relationships/theme" Target="theme/theme1.xml" /><Relationship Id="rId6" Type="http://schemas.openxmlformats.org/officeDocument/2006/relationships/notesMaster" Target="notesMasters/notesMaster1.xml" /><Relationship Id="rId60" Type="http://schemas.openxmlformats.org/officeDocument/2006/relationships/tableStyles" Target="tableStyles.xml" /><Relationship Id="rId7" Type="http://schemas.openxmlformats.org/officeDocument/2006/relationships/slide" Target="slides/slide1.xml" /><Relationship Id="rId8" Type="http://schemas.openxmlformats.org/officeDocument/2006/relationships/slide" Target="slides/slide2.xml" /><Relationship Id="rId9" Type="http://schemas.openxmlformats.org/officeDocument/2006/relationships/slide" Target="slides/slide3.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79.xlsx" /><Relationship Id="rId2" Type="http://schemas.microsoft.com/office/2011/relationships/chartColorStyle" Target="colors1.xml" /><Relationship Id="rId3" Type="http://schemas.microsoft.com/office/2011/relationships/chartStyle" Target="style1.xml"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180.xlsx" /><Relationship Id="rId2" Type="http://schemas.microsoft.com/office/2011/relationships/chartColorStyle" Target="colors2.xml" /><Relationship Id="rId3" Type="http://schemas.microsoft.com/office/2011/relationships/chartStyle" Target="style2.xml"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231.xlsx" /><Relationship Id="rId2" Type="http://schemas.microsoft.com/office/2011/relationships/chartColorStyle" Target="colors3.xml" /><Relationship Id="rId3" Type="http://schemas.microsoft.com/office/2011/relationships/chartStyle" Target="style3.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tx>
            <c:strRef>
              <c:f>Sheet1!$B$1</c:f>
              <c:strCache>
                <c:ptCount val="1"/>
                <c:pt idx="0">
                  <c:v>网贷交易额</c:v>
                </c:pt>
              </c:strCache>
            </c:strRef>
          </c:tx>
          <c:spPr>
            <a:solidFill>
              <a:schemeClr val="accent1"/>
            </a:solidFill>
            <a:ln>
              <a:noFill/>
            </a:ln>
            <a:effectLst/>
          </c:spPr>
          <c:invertIfNegative val="0"/>
          <c:dLbls>
            <c:dLbl>
              <c:idx val="0"/>
              <c:numFmt formatCode="" sourceLinked="1"/>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extLst/>
            </c:dLbl>
            <c:dLbl>
              <c:idx val="1"/>
              <c:numFmt formatCode="" sourceLinked="1"/>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extLst/>
            </c:dLbl>
            <c:dLbl>
              <c:idx val="2"/>
              <c:numFmt formatCode="" sourceLinked="1"/>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extLst/>
            </c:dLbl>
            <c:dLbl>
              <c:idx val="3"/>
              <c:numFmt formatCode="" sourceLinked="1"/>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extLst/>
            </c:dLbl>
            <c:dLbl>
              <c:idx val="4"/>
              <c:numFmt formatCode="" sourceLinked="1"/>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extLst/>
            </c:dLbl>
            <c:spPr>
              <a:noFill/>
              <a:ln>
                <a:noFill/>
              </a:ln>
              <a:effectLst/>
            </c:spPr>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Sheet1!$A$2:$A$6</c:f>
              <c:strCache>
                <c:ptCount val="5"/>
                <c:pt idx="0">
                  <c:v>2011</c:v>
                </c:pt>
                <c:pt idx="1">
                  <c:v>2012</c:v>
                </c:pt>
                <c:pt idx="2">
                  <c:v>2013</c:v>
                </c:pt>
                <c:pt idx="3">
                  <c:v>2014</c:v>
                </c:pt>
                <c:pt idx="4">
                  <c:v>2015e</c:v>
                </c:pt>
              </c:strCache>
            </c:strRef>
          </c:cat>
          <c:val>
            <c:numRef>
              <c:f>Sheet1!$B$2:$B$6</c:f>
              <c:numCache>
                <c:formatCode>General</c:formatCode>
                <c:ptCount val="5"/>
                <c:pt idx="0">
                  <c:v>84.2</c:v>
                </c:pt>
                <c:pt idx="1">
                  <c:v>228.8</c:v>
                </c:pt>
                <c:pt idx="2">
                  <c:v>897.1</c:v>
                </c:pt>
                <c:pt idx="3">
                  <c:v>3283.64</c:v>
                </c:pt>
                <c:pt idx="4">
                  <c:v>5500</c:v>
                </c:pt>
              </c:numCache>
            </c:numRef>
          </c:val>
        </c:ser>
        <c:dLbls>
          <c:showLegendKey val="0"/>
          <c:showVal val="0"/>
          <c:showCatName val="0"/>
          <c:showSerName val="0"/>
          <c:showPercent val="0"/>
          <c:showBubbleSize val="0"/>
          <c:showLeaderLines val="0"/>
        </c:dLbls>
        <c:gapWidth val="100"/>
        <c:overlap/>
        <c:axId val="688189592"/>
        <c:axId val="688195472"/>
      </c:barChart>
      <c:catAx>
        <c:axId val="688189592"/>
        <c:scaling>
          <c:orientation/>
        </c:scaling>
        <c:delete val="0"/>
        <c:axPos val="b"/>
        <c:numFmt formatCode="General" sourceLinked="1"/>
        <c:majorTickMark val="none"/>
        <c:minorTickMark val="none"/>
        <c:spPr>
          <a:noFill/>
          <a:ln w="9525" cap="flat" cmpd="sng" algn="ctr">
            <a:solidFill>
              <a:schemeClr val="tx1">
                <a:lumMod val="15000"/>
                <a:lumOff val="85000"/>
              </a:schemeClr>
            </a:solidFill>
            <a:round/>
          </a:ln>
          <a:effectLst/>
        </c:spPr>
        <c:txPr>
          <a:bodyPr rot="-60000000" spcFirstLastPara="1" vertOverflow="ellipsis" vert="horz" wrap="square" anchor="ctr" anchorCtr="1"/>
          <a:p>
            <a:pPr>
              <a:defRPr sz="1000" b="0" i="0" u="none" strike="noStrike" kern="1200" baseline="0" smtId="4294967295">
                <a:solidFill>
                  <a:schemeClr val="tx1">
                    <a:lumMod val="65000"/>
                    <a:lumOff val="35000"/>
                  </a:schemeClr>
                </a:solidFill>
                <a:latin typeface="Arial" pitchFamily="34" charset="0"/>
                <a:ea typeface="+mn-ea"/>
                <a:cs typeface="Arial" pitchFamily="34" charset="0"/>
              </a:defRPr>
            </a:pPr>
            <a:endParaRPr sz="1000" b="0" i="0" u="none" strike="noStrike" kern="1200" baseline="0" smtId="4294967295">
              <a:solidFill>
                <a:schemeClr val="tx1">
                  <a:lumMod val="65000"/>
                  <a:lumOff val="35000"/>
                </a:schemeClr>
              </a:solidFill>
              <a:latin typeface="Arial" pitchFamily="34" charset="0"/>
              <a:ea typeface="+mn-ea"/>
              <a:cs typeface="Arial" pitchFamily="34" charset="0"/>
            </a:endParaRPr>
          </a:p>
        </c:txPr>
        <c:crossAx val="688195472"/>
        <c:crosses val="autoZero"/>
        <c:auto val="0"/>
        <c:lblAlgn val="ctr"/>
        <c:lblOffset/>
        <c:noMultiLvlLbl val="0"/>
      </c:catAx>
      <c:valAx>
        <c:axId val="688195472"/>
        <c:scaling>
          <c:orientation/>
        </c:scaling>
        <c:delete val="0"/>
        <c:axPos val="l"/>
        <c:numFmt formatCode="General" sourceLinked="1"/>
        <c:majorTickMark val="none"/>
        <c:minorTickMark val="none"/>
        <c:spPr>
          <a:noFill/>
          <a:ln>
            <a:noFill/>
          </a:ln>
          <a:effectLst/>
        </c:spPr>
        <c:txPr>
          <a:bodyPr rot="-60000000" spcFirstLastPara="1" vertOverflow="ellipsis" vert="horz" wrap="square" anchor="ctr" anchorCtr="1"/>
          <a:p>
            <a:pPr>
              <a:defRPr sz="1000" b="0" i="0" u="none" strike="noStrike" kern="1200" baseline="0" smtId="4294967295">
                <a:solidFill>
                  <a:schemeClr val="tx1">
                    <a:lumMod val="65000"/>
                    <a:lumOff val="35000"/>
                  </a:schemeClr>
                </a:solidFill>
                <a:latin typeface="Arial" pitchFamily="34" charset="0"/>
                <a:ea typeface="+mn-ea"/>
                <a:cs typeface="Arial" pitchFamily="34" charset="0"/>
              </a:defRPr>
            </a:pPr>
            <a:endParaRPr sz="1000" b="0" i="0" u="none" strike="noStrike" kern="1200" baseline="0" smtId="4294967295">
              <a:solidFill>
                <a:schemeClr val="tx1">
                  <a:lumMod val="65000"/>
                  <a:lumOff val="35000"/>
                </a:schemeClr>
              </a:solidFill>
              <a:latin typeface="Arial" pitchFamily="34" charset="0"/>
              <a:ea typeface="+mn-ea"/>
              <a:cs typeface="Arial" pitchFamily="34" charset="0"/>
            </a:endParaRPr>
          </a:p>
        </c:txPr>
        <c:crossAx val="688189592"/>
        <c:crosses val="autoZero"/>
        <c:crossBetween val="between"/>
      </c:valAx>
      <c:spPr>
        <a:noFill/>
        <a:ln>
          <a:noFill/>
        </a:ln>
        <a:effectLst/>
      </c:spPr>
    </c:plotArea>
    <c:plotVisOnly val="1"/>
    <c:dispBlanksAs val="gap"/>
    <c:showDLblsOverMax val="0"/>
  </c:chart>
  <c:spPr>
    <a:noFill/>
    <a:ln>
      <a:noFill/>
    </a:ln>
    <a:effectLst/>
  </c:spPr>
  <c:txPr>
    <a:bodyPr/>
    <a:p>
      <a:pPr>
        <a:defRPr/>
      </a:pPr>
      <a:endParaRPr lang="zh-CN"/>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tx>
            <c:strRef>
              <c:f>Sheet1!$B$1</c:f>
              <c:strCache>
                <c:ptCount val="1"/>
                <c:pt idx="0">
                  <c:v>第三方支付交易规模</c:v>
                </c:pt>
              </c:strCache>
            </c:strRef>
          </c:tx>
          <c:spPr>
            <a:solidFill>
              <a:schemeClr val="accent1"/>
            </a:solidFill>
            <a:ln>
              <a:noFill/>
            </a:ln>
            <a:effectLst/>
          </c:spPr>
          <c:invertIfNegative val="0"/>
          <c:dLbls>
            <c:dLbl>
              <c:idx val="0"/>
              <c:numFmt formatCode="" sourceLinked="1"/>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extLst/>
            </c:dLbl>
            <c:dLbl>
              <c:idx val="1"/>
              <c:numFmt formatCode="" sourceLinked="1"/>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extLst/>
            </c:dLbl>
            <c:dLbl>
              <c:idx val="2"/>
              <c:numFmt formatCode="" sourceLinked="1"/>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extLst/>
            </c:dLbl>
            <c:dLbl>
              <c:idx val="3"/>
              <c:numFmt formatCode="" sourceLinked="1"/>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extLst/>
            </c:dLbl>
            <c:dLbl>
              <c:idx val="4"/>
              <c:numFmt formatCode="" sourceLinked="1"/>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extLst/>
            </c:dLbl>
            <c:spPr>
              <a:noFill/>
              <a:ln>
                <a:noFill/>
              </a:ln>
              <a:effectLst/>
            </c:spPr>
            <c:txPr>
              <a:bodyPr rot="0" spcFirstLastPara="1" vertOverflow="ellipsis" vert="horz" wrap="square" lIns="38100" tIns="19050" rIns="38100" bIns="19050" anchor="ctr" anchorCtr="1">
                <a:spAutoFit/>
              </a:bodyPr>
              <a:p>
                <a:pPr>
                  <a:defRPr sz="1000" b="0" i="0" u="none" strike="noStrike" kern="1200" baseline="0" smtId="4294967295">
                    <a:solidFill>
                      <a:schemeClr val="tx1">
                        <a:lumMod val="75000"/>
                        <a:lumOff val="25000"/>
                      </a:schemeClr>
                    </a:solidFill>
                    <a:latin typeface="Arial" pitchFamily="34" charset="0"/>
                    <a:ea typeface="+mn-ea"/>
                    <a:cs typeface="Arial" pitchFamily="34" charset="0"/>
                  </a:defRPr>
                </a:pPr>
                <a:endParaRPr sz="1000" b="0" i="0" u="none" strike="noStrike" kern="1200" baseline="0" smtId="4294967295">
                  <a:solidFill>
                    <a:schemeClr val="tx1">
                      <a:lumMod val="75000"/>
                      <a:lumOff val="25000"/>
                    </a:schemeClr>
                  </a:solidFill>
                  <a:latin typeface="Arial" pitchFamily="34" charset="0"/>
                  <a:ea typeface="+mn-ea"/>
                  <a:cs typeface="Arial" pitchFamily="34" charset="0"/>
                </a:endParaRPr>
              </a:p>
            </c:txPr>
            <c:dLblPos val="ct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Sheet1!$A$2:$A$6</c:f>
              <c:strCache>
                <c:ptCount val="5"/>
                <c:pt idx="0">
                  <c:v>2011</c:v>
                </c:pt>
                <c:pt idx="1">
                  <c:v>2012</c:v>
                </c:pt>
                <c:pt idx="2">
                  <c:v>2013</c:v>
                </c:pt>
                <c:pt idx="3">
                  <c:v>2014</c:v>
                </c:pt>
                <c:pt idx="4">
                  <c:v>2015e</c:v>
                </c:pt>
              </c:strCache>
            </c:strRef>
          </c:cat>
          <c:val>
            <c:numRef>
              <c:f>Sheet1!$B$2:$B$6</c:f>
              <c:numCache>
                <c:formatCode>General</c:formatCode>
                <c:ptCount val="5"/>
                <c:pt idx="0">
                  <c:v>8.4</c:v>
                </c:pt>
                <c:pt idx="1">
                  <c:v>12.4</c:v>
                </c:pt>
                <c:pt idx="2">
                  <c:v>17.2</c:v>
                </c:pt>
                <c:pt idx="3">
                  <c:v>23.3</c:v>
                </c:pt>
                <c:pt idx="4">
                  <c:v>31.3</c:v>
                </c:pt>
              </c:numCache>
            </c:numRef>
          </c:val>
        </c:ser>
        <c:dLbls>
          <c:showLegendKey val="0"/>
          <c:showVal val="0"/>
          <c:showCatName val="0"/>
          <c:showSerName val="0"/>
          <c:showPercent val="0"/>
          <c:showBubbleSize val="0"/>
          <c:showLeaderLines val="0"/>
        </c:dLbls>
        <c:gapWidth val="100"/>
        <c:overlap/>
        <c:axId val="688195080"/>
        <c:axId val="688184104"/>
      </c:barChart>
      <c:catAx>
        <c:axId val="688195080"/>
        <c:scaling>
          <c:orientation/>
        </c:scaling>
        <c:delete val="0"/>
        <c:axPos val="b"/>
        <c:numFmt formatCode="General" sourceLinked="1"/>
        <c:majorTickMark val="none"/>
        <c:minorTickMark val="none"/>
        <c:spPr>
          <a:noFill/>
          <a:ln w="9525" cap="flat" cmpd="sng" algn="ctr">
            <a:solidFill>
              <a:schemeClr val="tx1">
                <a:lumMod val="15000"/>
                <a:lumOff val="85000"/>
              </a:schemeClr>
            </a:solidFill>
            <a:round/>
          </a:ln>
          <a:effectLst/>
        </c:spPr>
        <c:txPr>
          <a:bodyPr rot="-60000000" spcFirstLastPara="1" vertOverflow="ellipsis" vert="horz" wrap="square" anchor="ctr" anchorCtr="1"/>
          <a:p>
            <a:pPr>
              <a:defRPr sz="1000" b="0" i="0" u="none" strike="noStrike" kern="1200" baseline="0" smtId="4294967295">
                <a:solidFill>
                  <a:schemeClr val="tx1">
                    <a:lumMod val="65000"/>
                    <a:lumOff val="35000"/>
                  </a:schemeClr>
                </a:solidFill>
                <a:latin typeface="Arial" pitchFamily="34" charset="0"/>
                <a:ea typeface="+mn-ea"/>
                <a:cs typeface="Arial" pitchFamily="34" charset="0"/>
              </a:defRPr>
            </a:pPr>
            <a:endParaRPr sz="1000" b="0" i="0" u="none" strike="noStrike" kern="1200" baseline="0" smtId="4294967295">
              <a:solidFill>
                <a:schemeClr val="tx1">
                  <a:lumMod val="65000"/>
                  <a:lumOff val="35000"/>
                </a:schemeClr>
              </a:solidFill>
              <a:latin typeface="Arial" pitchFamily="34" charset="0"/>
              <a:ea typeface="+mn-ea"/>
              <a:cs typeface="Arial" pitchFamily="34" charset="0"/>
            </a:endParaRPr>
          </a:p>
        </c:txPr>
        <c:crossAx val="688184104"/>
        <c:crosses val="autoZero"/>
        <c:auto val="0"/>
        <c:lblAlgn val="ctr"/>
        <c:lblOffset/>
        <c:noMultiLvlLbl val="0"/>
      </c:catAx>
      <c:valAx>
        <c:axId val="688184104"/>
        <c:scaling>
          <c:orientation/>
        </c:scaling>
        <c:delete val="0"/>
        <c:axPos val="l"/>
        <c:numFmt formatCode="General" sourceLinked="1"/>
        <c:majorTickMark val="none"/>
        <c:minorTickMark val="none"/>
        <c:spPr>
          <a:noFill/>
          <a:ln>
            <a:noFill/>
          </a:ln>
          <a:effectLst/>
        </c:spPr>
        <c:txPr>
          <a:bodyPr rot="-60000000" spcFirstLastPara="1" vertOverflow="ellipsis" vert="horz" wrap="square" anchor="ctr" anchorCtr="1"/>
          <a:p>
            <a:pPr>
              <a:defRPr sz="1000" b="0" i="0" u="none" strike="noStrike" kern="1200" baseline="0" smtId="4294967295">
                <a:solidFill>
                  <a:schemeClr val="tx1">
                    <a:lumMod val="65000"/>
                    <a:lumOff val="35000"/>
                  </a:schemeClr>
                </a:solidFill>
                <a:latin typeface="Arial" pitchFamily="34" charset="0"/>
                <a:ea typeface="+mn-ea"/>
                <a:cs typeface="Arial" pitchFamily="34" charset="0"/>
              </a:defRPr>
            </a:pPr>
            <a:endParaRPr sz="1000" b="0" i="0" u="none" strike="noStrike" kern="1200" baseline="0" smtId="4294967295">
              <a:solidFill>
                <a:schemeClr val="tx1">
                  <a:lumMod val="65000"/>
                  <a:lumOff val="35000"/>
                </a:schemeClr>
              </a:solidFill>
              <a:latin typeface="Arial" pitchFamily="34" charset="0"/>
              <a:ea typeface="+mn-ea"/>
              <a:cs typeface="Arial" pitchFamily="34" charset="0"/>
            </a:endParaRPr>
          </a:p>
        </c:txPr>
        <c:crossAx val="688195080"/>
        <c:crosses val="autoZero"/>
        <c:crossBetween val="between"/>
      </c:valAx>
      <c:spPr>
        <a:noFill/>
        <a:ln>
          <a:noFill/>
        </a:ln>
        <a:effectLst/>
      </c:spPr>
    </c:plotArea>
    <c:plotVisOnly val="1"/>
    <c:dispBlanksAs val="gap"/>
    <c:showDLblsOverMax val="0"/>
  </c:chart>
  <c:spPr>
    <a:noFill/>
    <a:ln>
      <a:noFill/>
    </a:ln>
    <a:effectLst/>
  </c:spPr>
  <c:txPr>
    <a:bodyPr/>
    <a:p>
      <a:pPr>
        <a:defRPr/>
      </a:pPr>
      <a:endParaRPr lang="zh-CN"/>
    </a:p>
  </c:tx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51318909972906113"/>
          <c:y val="0.026769779622554779"/>
          <c:w val="0.93104022741317749"/>
          <c:h val="0.94646042585372925"/>
        </c:manualLayout>
      </c:layout>
      <c:bubbleChart>
        <c:varyColors val="0"/>
        <c:ser>
          <c:idx val="0"/>
          <c:order val="0"/>
          <c:tx>
            <c:strRef>
              <c:f>Sheet1!$B$1</c:f>
              <c:strCache>
                <c:ptCount val="1"/>
                <c:pt idx="0">
                  <c:v>Y 值</c:v>
                </c:pt>
              </c:strCache>
            </c:strRef>
          </c:tx>
          <c:spPr>
            <a:solidFill>
              <a:schemeClr val="accent1">
                <a:alpha val="75000"/>
              </a:schemeClr>
            </a:solidFill>
            <a:ln>
              <a:solidFill>
                <a:schemeClr val="bg2">
                  <a:lumMod val="50000"/>
                </a:schemeClr>
              </a:solidFill>
            </a:ln>
            <a:effectLst/>
          </c:spPr>
          <c:invertIfNegative val="0"/>
          <c:dPt>
            <c:idx val="0"/>
            <c:invertIfNegative val="0"/>
            <c:spPr>
              <a:solidFill>
                <a:schemeClr val="accent2"/>
              </a:solidFill>
              <a:ln>
                <a:solidFill>
                  <a:schemeClr val="bg2">
                    <a:lumMod val="50000"/>
                  </a:schemeClr>
                </a:solidFill>
              </a:ln>
              <a:effectLst/>
            </c:spPr>
          </c:dPt>
          <c:dPt>
            <c:idx val="1"/>
            <c:invertIfNegative val="0"/>
            <c:spPr>
              <a:solidFill>
                <a:schemeClr val="accent2"/>
              </a:solidFill>
              <a:ln>
                <a:solidFill>
                  <a:schemeClr val="bg2">
                    <a:lumMod val="50000"/>
                  </a:schemeClr>
                </a:solidFill>
              </a:ln>
              <a:effectLst/>
            </c:spPr>
          </c:dPt>
          <c:dPt>
            <c:idx val="2"/>
            <c:invertIfNegative val="0"/>
            <c:spPr>
              <a:solidFill>
                <a:schemeClr val="accent2"/>
              </a:solidFill>
              <a:ln>
                <a:solidFill>
                  <a:schemeClr val="bg2">
                    <a:lumMod val="50000"/>
                  </a:schemeClr>
                </a:solidFill>
              </a:ln>
              <a:effectLst/>
            </c:spPr>
          </c:dPt>
          <c:dPt>
            <c:idx val="3"/>
            <c:invertIfNegative val="0"/>
            <c:spPr>
              <a:solidFill>
                <a:schemeClr val="accent2"/>
              </a:solidFill>
              <a:ln>
                <a:solidFill>
                  <a:schemeClr val="bg2">
                    <a:lumMod val="50000"/>
                  </a:schemeClr>
                </a:solidFill>
              </a:ln>
              <a:effectLst/>
            </c:spPr>
          </c:dPt>
          <c:dPt>
            <c:idx val="4"/>
            <c:invertIfNegative val="0"/>
            <c:spPr>
              <a:solidFill>
                <a:schemeClr val="accent2"/>
              </a:solidFill>
              <a:ln>
                <a:solidFill>
                  <a:schemeClr val="bg2">
                    <a:lumMod val="50000"/>
                  </a:schemeClr>
                </a:solidFill>
              </a:ln>
              <a:effectLst/>
            </c:spPr>
          </c:dPt>
          <c:dPt>
            <c:idx val="5"/>
            <c:invertIfNegative val="0"/>
            <c:spPr>
              <a:solidFill>
                <a:schemeClr val="accent2"/>
              </a:solidFill>
              <a:ln>
                <a:solidFill>
                  <a:schemeClr val="bg2">
                    <a:lumMod val="50000"/>
                  </a:schemeClr>
                </a:solidFill>
              </a:ln>
              <a:effectLst/>
            </c:spPr>
          </c:dPt>
          <c:dPt>
            <c:idx val="6"/>
            <c:invertIfNegative val="0"/>
            <c:spPr>
              <a:solidFill>
                <a:schemeClr val="accent2"/>
              </a:solidFill>
              <a:ln>
                <a:solidFill>
                  <a:schemeClr val="bg2">
                    <a:lumMod val="50000"/>
                  </a:schemeClr>
                </a:solidFill>
              </a:ln>
              <a:effectLst/>
            </c:spPr>
          </c:dPt>
          <c:dPt>
            <c:idx val="7"/>
            <c:invertIfNegative val="0"/>
            <c:spPr>
              <a:solidFill>
                <a:schemeClr val="accent2"/>
              </a:solidFill>
              <a:ln>
                <a:solidFill>
                  <a:schemeClr val="bg2">
                    <a:lumMod val="50000"/>
                  </a:schemeClr>
                </a:solidFill>
              </a:ln>
              <a:effectLst/>
            </c:spPr>
          </c:dPt>
          <c:dPt>
            <c:idx val="8"/>
            <c:invertIfNegative val="0"/>
            <c:spPr>
              <a:solidFill>
                <a:schemeClr val="accent1">
                  <a:lumMod val="20000"/>
                  <a:lumOff val="80000"/>
                </a:schemeClr>
              </a:solidFill>
              <a:ln>
                <a:solidFill>
                  <a:schemeClr val="bg2">
                    <a:lumMod val="50000"/>
                  </a:schemeClr>
                </a:solidFill>
              </a:ln>
              <a:effectLst/>
            </c:spPr>
          </c:dPt>
          <c:dPt>
            <c:idx val="9"/>
            <c:invertIfNegative val="0"/>
            <c:spPr>
              <a:solidFill>
                <a:schemeClr val="accent1">
                  <a:lumMod val="20000"/>
                  <a:lumOff val="80000"/>
                </a:schemeClr>
              </a:solidFill>
              <a:ln>
                <a:solidFill>
                  <a:schemeClr val="bg2">
                    <a:lumMod val="50000"/>
                  </a:schemeClr>
                </a:solidFill>
              </a:ln>
              <a:effectLst/>
            </c:spPr>
          </c:dPt>
          <c:dPt>
            <c:idx val="10"/>
            <c:invertIfNegative val="0"/>
            <c:spPr>
              <a:solidFill>
                <a:schemeClr val="accent1">
                  <a:lumMod val="20000"/>
                  <a:lumOff val="80000"/>
                </a:schemeClr>
              </a:solidFill>
              <a:ln>
                <a:solidFill>
                  <a:schemeClr val="bg2">
                    <a:lumMod val="50000"/>
                  </a:schemeClr>
                </a:solidFill>
              </a:ln>
              <a:effectLst/>
            </c:spPr>
          </c:dPt>
          <c:dPt>
            <c:idx val="11"/>
            <c:invertIfNegative val="0"/>
            <c:spPr>
              <a:solidFill>
                <a:schemeClr val="accent1">
                  <a:lumMod val="20000"/>
                  <a:lumOff val="80000"/>
                </a:schemeClr>
              </a:solidFill>
              <a:ln>
                <a:solidFill>
                  <a:schemeClr val="bg2">
                    <a:lumMod val="50000"/>
                  </a:schemeClr>
                </a:solidFill>
              </a:ln>
              <a:effectLst/>
            </c:spPr>
          </c:dPt>
          <c:dPt>
            <c:idx val="12"/>
            <c:invertIfNegative val="0"/>
            <c:spPr>
              <a:solidFill>
                <a:schemeClr val="accent1">
                  <a:lumMod val="20000"/>
                  <a:lumOff val="80000"/>
                </a:schemeClr>
              </a:solidFill>
              <a:ln>
                <a:solidFill>
                  <a:schemeClr val="bg2">
                    <a:lumMod val="50000"/>
                  </a:schemeClr>
                </a:solidFill>
              </a:ln>
              <a:effectLst/>
            </c:spPr>
          </c:dPt>
          <c:dPt>
            <c:idx val="13"/>
            <c:invertIfNegative val="0"/>
            <c:spPr>
              <a:solidFill>
                <a:schemeClr val="accent1"/>
              </a:solidFill>
              <a:ln>
                <a:solidFill>
                  <a:schemeClr val="bg2">
                    <a:lumMod val="50000"/>
                  </a:schemeClr>
                </a:solidFill>
              </a:ln>
              <a:effectLst/>
            </c:spPr>
          </c:dPt>
          <c:dPt>
            <c:idx val="14"/>
            <c:invertIfNegative val="0"/>
            <c:spPr>
              <a:solidFill>
                <a:schemeClr val="accent1"/>
              </a:solidFill>
              <a:ln>
                <a:solidFill>
                  <a:schemeClr val="bg2">
                    <a:lumMod val="50000"/>
                  </a:schemeClr>
                </a:solidFill>
              </a:ln>
              <a:effectLst/>
            </c:spPr>
          </c:dPt>
          <c:dPt>
            <c:idx val="15"/>
            <c:invertIfNegative val="0"/>
            <c:spPr>
              <a:solidFill>
                <a:schemeClr val="accent1"/>
              </a:solidFill>
              <a:ln>
                <a:solidFill>
                  <a:schemeClr val="bg2">
                    <a:lumMod val="50000"/>
                  </a:schemeClr>
                </a:solidFill>
              </a:ln>
              <a:effectLst/>
            </c:spPr>
          </c:dPt>
          <c:dPt>
            <c:idx val="17"/>
            <c:invertIfNegative val="0"/>
            <c:spPr>
              <a:solidFill>
                <a:schemeClr val="accent1"/>
              </a:solidFill>
              <a:ln>
                <a:solidFill>
                  <a:schemeClr val="bg2">
                    <a:lumMod val="50000"/>
                  </a:schemeClr>
                </a:solidFill>
              </a:ln>
              <a:effectLst/>
            </c:spPr>
          </c:dPt>
          <c:dPt>
            <c:idx val="18"/>
            <c:invertIfNegative val="0"/>
            <c:spPr>
              <a:solidFill>
                <a:schemeClr val="accent1"/>
              </a:solidFill>
              <a:ln>
                <a:solidFill>
                  <a:schemeClr val="bg2">
                    <a:lumMod val="50000"/>
                  </a:schemeClr>
                </a:solidFill>
              </a:ln>
              <a:effectLst/>
            </c:spPr>
          </c:dPt>
          <c:dPt>
            <c:idx val="19"/>
            <c:invertIfNegative val="0"/>
            <c:spPr>
              <a:solidFill>
                <a:schemeClr val="accent1"/>
              </a:solidFill>
              <a:ln>
                <a:solidFill>
                  <a:schemeClr val="bg2">
                    <a:lumMod val="50000"/>
                  </a:schemeClr>
                </a:solidFill>
              </a:ln>
              <a:effectLst/>
            </c:spPr>
          </c:dPt>
          <c:dPt>
            <c:idx val="20"/>
            <c:invertIfNegative val="0"/>
            <c:spPr>
              <a:solidFill>
                <a:schemeClr val="accent1"/>
              </a:solidFill>
              <a:ln>
                <a:solidFill>
                  <a:schemeClr val="bg2">
                    <a:lumMod val="50000"/>
                  </a:schemeClr>
                </a:solidFill>
              </a:ln>
              <a:effectLst/>
            </c:spPr>
          </c:dPt>
          <c:dPt>
            <c:idx val="21"/>
            <c:invertIfNegative val="0"/>
            <c:spPr>
              <a:solidFill>
                <a:schemeClr val="accent2">
                  <a:lumMod val="20000"/>
                  <a:lumOff val="80000"/>
                </a:schemeClr>
              </a:solidFill>
              <a:ln>
                <a:solidFill>
                  <a:schemeClr val="bg2">
                    <a:lumMod val="50000"/>
                  </a:schemeClr>
                </a:solidFill>
              </a:ln>
              <a:effectLst/>
            </c:spPr>
          </c:dPt>
          <c:dPt>
            <c:idx val="22"/>
            <c:invertIfNegative val="0"/>
            <c:spPr>
              <a:solidFill>
                <a:schemeClr val="accent2">
                  <a:lumMod val="20000"/>
                  <a:lumOff val="80000"/>
                </a:schemeClr>
              </a:solidFill>
              <a:ln>
                <a:solidFill>
                  <a:schemeClr val="bg2">
                    <a:lumMod val="50000"/>
                  </a:schemeClr>
                </a:solidFill>
              </a:ln>
              <a:effectLst/>
            </c:spPr>
          </c:dPt>
          <c:dPt>
            <c:idx val="23"/>
            <c:invertIfNegative val="0"/>
            <c:spPr>
              <a:solidFill>
                <a:schemeClr val="accent2">
                  <a:lumMod val="20000"/>
                  <a:lumOff val="80000"/>
                </a:schemeClr>
              </a:solidFill>
              <a:ln>
                <a:solidFill>
                  <a:schemeClr val="bg2">
                    <a:lumMod val="50000"/>
                  </a:schemeClr>
                </a:solidFill>
              </a:ln>
              <a:effectLst/>
            </c:spPr>
          </c:dPt>
          <c:dPt>
            <c:idx val="24"/>
            <c:invertIfNegative val="0"/>
            <c:spPr>
              <a:solidFill>
                <a:schemeClr val="accent2">
                  <a:lumMod val="20000"/>
                  <a:lumOff val="80000"/>
                </a:schemeClr>
              </a:solidFill>
              <a:ln>
                <a:solidFill>
                  <a:schemeClr val="bg2">
                    <a:lumMod val="50000"/>
                  </a:schemeClr>
                </a:solidFill>
              </a:ln>
              <a:effectLst/>
            </c:spPr>
          </c:dPt>
          <c:dPt>
            <c:idx val="25"/>
            <c:invertIfNegative val="0"/>
            <c:spPr>
              <a:solidFill>
                <a:schemeClr val="accent2">
                  <a:lumMod val="20000"/>
                  <a:lumOff val="80000"/>
                </a:schemeClr>
              </a:solidFill>
              <a:ln>
                <a:solidFill>
                  <a:schemeClr val="bg2">
                    <a:lumMod val="50000"/>
                  </a:schemeClr>
                </a:solidFill>
              </a:ln>
              <a:effectLst/>
            </c:spPr>
          </c:dPt>
          <c:dPt>
            <c:idx val="26"/>
            <c:invertIfNegative val="0"/>
            <c:spPr>
              <a:solidFill>
                <a:schemeClr val="accent2">
                  <a:lumMod val="20000"/>
                  <a:lumOff val="80000"/>
                </a:schemeClr>
              </a:solidFill>
              <a:ln>
                <a:solidFill>
                  <a:schemeClr val="bg2">
                    <a:lumMod val="50000"/>
                  </a:schemeClr>
                </a:solidFill>
              </a:ln>
              <a:effectLst/>
            </c:spPr>
          </c:dPt>
          <c:dLbls>
            <c:dLbl>
              <c:idx val="0"/>
              <c:tx>
                <c:rich>
                  <a:bodyPr/>
                  <a:lstStyle/>
                  <a:p>
                    <a:pPr>
                      <a:defRPr/>
                    </a:pPr>
                    <a:fld id="{5BD42D9B-F5E3-4186-9F57-3B43328B63D2}"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1"/>
              <c:tx>
                <c:rich>
                  <a:bodyPr/>
                  <a:lstStyle/>
                  <a:p>
                    <a:pPr>
                      <a:defRPr/>
                    </a:pPr>
                    <a:fld id="{14BC6FFA-BBC6-4F4A-8C75-CD9A142AA434}"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2"/>
              <c:tx>
                <c:rich>
                  <a:bodyPr/>
                  <a:lstStyle/>
                  <a:p>
                    <a:pPr>
                      <a:defRPr/>
                    </a:pPr>
                    <a:fld id="{73C5DBC0-103E-4327-899C-95546A4825DA}"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3"/>
              <c:layout>
                <c:manualLayout>
                  <c:x val="-0.001603715936653316"/>
                  <c:y val="-0.0073008490726351738"/>
                </c:manualLayout>
              </c:layout>
              <c:tx>
                <c:rich>
                  <a:bodyPr/>
                  <a:lstStyle/>
                  <a:p>
                    <a:pPr>
                      <a:defRPr/>
                    </a:pPr>
                    <a:fld id="{D91006AA-F069-48D3-995A-28E393EF745F}"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4"/>
              <c:tx>
                <c:rich>
                  <a:bodyPr/>
                  <a:lstStyle/>
                  <a:p>
                    <a:pPr>
                      <a:defRPr/>
                    </a:pPr>
                    <a:fld id="{504A386D-7CE7-44B9-9796-4996C9305678}"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5"/>
              <c:tx>
                <c:rich>
                  <a:bodyPr/>
                  <a:lstStyle/>
                  <a:p>
                    <a:pPr>
                      <a:defRPr/>
                    </a:pPr>
                    <a:fld id="{55DCC48A-5428-4FEC-BF69-2BDDAE7B6D83}"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6"/>
              <c:layout>
                <c:manualLayout>
                  <c:x val="-0.01122601144015789"/>
                  <c:y val="0.014601698145270348"/>
                </c:manualLayout>
              </c:layout>
              <c:tx>
                <c:rich>
                  <a:bodyPr/>
                  <a:lstStyle/>
                  <a:p>
                    <a:pPr>
                      <a:defRPr/>
                    </a:pPr>
                    <a:fld id="{5861C1FE-1012-42F8-BA7F-DB6D948EB87C}"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7"/>
              <c:layout>
                <c:manualLayout>
                  <c:x val="-0.022452022880315781"/>
                  <c:y val="-0.021902548149228096"/>
                </c:manualLayout>
              </c:layout>
              <c:tx>
                <c:rich>
                  <a:bodyPr/>
                  <a:lstStyle/>
                  <a:p>
                    <a:pPr>
                      <a:defRPr/>
                    </a:pPr>
                    <a:fld id="{CC005064-D782-488E-B0B0-34FE6EB1D9FD}"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8"/>
              <c:tx>
                <c:rich>
                  <a:bodyPr/>
                  <a:lstStyle/>
                  <a:p>
                    <a:pPr>
                      <a:defRPr/>
                    </a:pPr>
                    <a:fld id="{A7234090-A2F2-4649-AD17-2A8C35914F15}"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9"/>
              <c:layout>
                <c:manualLayout>
                  <c:x val="-0.024055739864706993"/>
                  <c:y val="-0.048672329634428024"/>
                </c:manualLayout>
              </c:layout>
              <c:tx>
                <c:rich>
                  <a:bodyPr/>
                  <a:lstStyle/>
                  <a:p>
                    <a:pPr>
                      <a:defRPr/>
                    </a:pPr>
                    <a:fld id="{C6C29686-EAE4-474F-855A-8D44F4341FB5}"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10"/>
              <c:layout>
                <c:manualLayout>
                  <c:x val="-0.1555604487657547"/>
                  <c:y val="-0.00973446574062109"/>
                </c:manualLayout>
              </c:layout>
              <c:tx>
                <c:rich>
                  <a:bodyPr/>
                  <a:lstStyle/>
                  <a:p>
                    <a:pPr>
                      <a:defRPr/>
                    </a:pPr>
                    <a:fld id="{F7E6BF03-31CC-4E05-A823-496F312A8117}"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11"/>
              <c:layout>
                <c:manualLayout>
                  <c:x val="0.0048111476935446262"/>
                  <c:y val="0.0024336164351552725"/>
                </c:manualLayout>
              </c:layout>
              <c:tx>
                <c:rich>
                  <a:bodyPr/>
                  <a:lstStyle/>
                  <a:p>
                    <a:pPr>
                      <a:defRPr/>
                    </a:pPr>
                    <a:fld id="{D31E28BE-08CF-4374-9A40-2CBD34952AE8}"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12"/>
              <c:layout>
                <c:manualLayout>
                  <c:x val="-0.01122601144015789"/>
                  <c:y val="-0.004867232870310545"/>
                </c:manualLayout>
              </c:layout>
              <c:tx>
                <c:rich>
                  <a:bodyPr/>
                  <a:lstStyle/>
                  <a:p>
                    <a:pPr>
                      <a:defRPr/>
                    </a:pPr>
                    <a:fld id="{04034219-0628-4443-BE79-5191971EF111}"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13"/>
              <c:layout>
                <c:manualLayout>
                  <c:x val="0"/>
                  <c:y val="0.00973446574062109"/>
                </c:manualLayout>
              </c:layout>
              <c:tx>
                <c:rich>
                  <a:bodyPr/>
                  <a:lstStyle/>
                  <a:p>
                    <a:pPr>
                      <a:defRPr/>
                    </a:pPr>
                    <a:fld id="{B8ED1B80-87B5-414D-A6D7-3FE5943DC664}"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14"/>
              <c:tx>
                <c:rich>
                  <a:bodyPr/>
                  <a:lstStyle/>
                  <a:p>
                    <a:pPr>
                      <a:defRPr/>
                    </a:pPr>
                    <a:fld id="{82447B3E-B1BF-423C-A0DD-BA65A5435E91}"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15"/>
              <c:tx>
                <c:rich>
                  <a:bodyPr/>
                  <a:lstStyle/>
                  <a:p>
                    <a:pPr>
                      <a:defRPr/>
                    </a:pPr>
                    <a:fld id="{AA6F7816-F61A-46A4-A2CC-7C3B36D94937}"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16"/>
              <c:tx>
                <c:rich>
                  <a:bodyPr/>
                  <a:lstStyle/>
                  <a:p>
                    <a:pPr>
                      <a:defRPr/>
                    </a:pPr>
                    <a:fld id="{DF174F6D-18B6-4796-BD0E-F0C367CC637B}"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17"/>
              <c:tx>
                <c:rich>
                  <a:bodyPr/>
                  <a:lstStyle/>
                  <a:p>
                    <a:pPr>
                      <a:defRPr/>
                    </a:pPr>
                    <a:fld id="{499D469D-E68C-4FB4-BF59-DA8003D44A76}"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18"/>
              <c:tx>
                <c:rich>
                  <a:bodyPr/>
                  <a:lstStyle/>
                  <a:p>
                    <a:pPr>
                      <a:defRPr/>
                    </a:pPr>
                    <a:fld id="{BAA5C0B1-EAD1-46D7-8CC4-95AA1B3DA2A2}"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19"/>
              <c:layout>
                <c:manualLayout>
                  <c:x val="0.001603715936653316"/>
                  <c:y val="0"/>
                </c:manualLayout>
              </c:layout>
              <c:tx>
                <c:rich>
                  <a:bodyPr/>
                  <a:lstStyle/>
                  <a:p>
                    <a:pPr>
                      <a:defRPr/>
                    </a:pPr>
                    <a:fld id="{A320A261-D8B3-40C4-B692-E83D1F5E35E1}"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20"/>
              <c:tx>
                <c:rich>
                  <a:bodyPr/>
                  <a:lstStyle/>
                  <a:p>
                    <a:pPr>
                      <a:defRPr/>
                    </a:pPr>
                    <a:fld id="{2B24551F-80EF-46A4-8288-452D5827E0BF}"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21"/>
              <c:layout>
                <c:manualLayout>
                  <c:x val="-0.20206820964813232"/>
                  <c:y val="-0.029203396290540695"/>
                </c:manualLayout>
              </c:layout>
              <c:tx>
                <c:rich>
                  <a:bodyPr/>
                  <a:lstStyle/>
                  <a:p>
                    <a:pPr>
                      <a:defRPr/>
                    </a:pPr>
                    <a:fld id="{E0F7BB96-0643-45CC-AEDE-E5D0998563E8}"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22"/>
              <c:layout>
                <c:manualLayout>
                  <c:x val="-0.041696615517139435"/>
                  <c:y val="0.021902548149228096"/>
                </c:manualLayout>
              </c:layout>
              <c:tx>
                <c:rich>
                  <a:bodyPr/>
                  <a:lstStyle/>
                  <a:p>
                    <a:pPr>
                      <a:defRPr/>
                    </a:pPr>
                    <a:fld id="{3106EFC6-4F74-4ABC-BF8F-4ED30D6EC30F}"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23"/>
              <c:tx>
                <c:rich>
                  <a:bodyPr/>
                  <a:lstStyle/>
                  <a:p>
                    <a:pPr>
                      <a:defRPr/>
                    </a:pPr>
                    <a:fld id="{88F07F03-ADEA-49F9-B274-E2764F603804}"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24"/>
              <c:tx>
                <c:rich>
                  <a:bodyPr/>
                  <a:lstStyle/>
                  <a:p>
                    <a:pPr>
                      <a:defRPr/>
                    </a:pPr>
                    <a:fld id="{4F4D2516-2F18-4F8A-A92D-30775254B538}"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25"/>
              <c:layout>
                <c:manualLayout>
                  <c:x val="-0.017640875652432442"/>
                  <c:y val="0.0073008490726351738"/>
                </c:manualLayout>
              </c:layout>
              <c:tx>
                <c:rich>
                  <a:bodyPr/>
                  <a:lstStyle/>
                  <a:p>
                    <a:pPr>
                      <a:defRPr/>
                    </a:pPr>
                    <a:fld id="{9592F912-25C8-4BC2-92DC-9F485FD84FA2}"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dLbl>
              <c:idx val="26"/>
              <c:tx>
                <c:rich>
                  <a:bodyPr/>
                  <a:lstStyle/>
                  <a:p>
                    <a:pPr>
                      <a:defRPr/>
                    </a:pPr>
                    <a:fld id="{B139C6D1-4750-4C3E-849A-B147A62A34D1}" type="CELLRANGE">
                      <a:rPr lang="zh-CN" altLang="en-US"/>
                      <a:t>[CELLRANGE]</a:t>
                    </a:fld>
                    <a:endParaRPr lang="zh-CN" altLang="en-US"/>
                  </a:p>
                </c:rich>
              </c:tx>
              <c:numFmt formatCode="" sourceLinked="1"/>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extLst>
                <c:ext xmlns:c15="http://schemas.microsoft.com/office/drawing/2012/chart" uri="{CE6537A1-D6FC-4f65-9D91-7224C49458BB}">
                  <c15:showDataLabelsRange val="1"/>
                </c:ext>
              </c:extLst>
            </c:dLbl>
            <c:spPr>
              <a:noFill/>
              <a:ln>
                <a:noFill/>
              </a:ln>
              <a:effectLst/>
            </c:spPr>
            <c:txPr>
              <a:bodyPr rot="0" spcFirstLastPara="1" vertOverflow="ellipsis" vert="horz" wrap="square" anchor="ctr" anchorCtr="1"/>
              <a:p>
                <a:pPr>
                  <a:defRPr sz="1197" b="0" i="0" u="none" strike="noStrike" kern="1200" baseline="0" smtId="4294967295">
                    <a:solidFill>
                      <a:schemeClr val="tx1"/>
                    </a:solidFill>
                    <a:latin typeface="Arial" pitchFamily="34" charset="0"/>
                    <a:ea typeface="+mn-ea"/>
                    <a:cs typeface="Arial" pitchFamily="34" charset="0"/>
                  </a:defRPr>
                </a:pPr>
                <a:endParaRPr sz="1197" b="0" i="0" u="none" strike="noStrike" kern="1200" baseline="0" smtId="4294967295">
                  <a:solidFill>
                    <a:schemeClr val="tx1"/>
                  </a:solidFill>
                  <a:latin typeface="Arial" pitchFamily="34" charset="0"/>
                  <a:ea typeface="+mn-ea"/>
                  <a:cs typeface="Arial" pitchFamily="34" charset="0"/>
                </a:endParaRPr>
              </a:p>
            </c:txPr>
            <c:showLegendKey val="0"/>
            <c:showVal val="0"/>
            <c:showCatName val="0"/>
            <c:showSerName val="0"/>
            <c:showPercent val="0"/>
            <c:showBubbleSize val="0"/>
            <c:showLeaderLines val="0"/>
            <c:extLst>
              <c:ext xmlns:c15="http://schemas.microsoft.com/office/drawing/2012/chart" uri="{CE6537A1-D6FC-4f65-9D91-7224C49458BB}">
                <c15:showDataLabelsRange val="1"/>
              </c:ext>
            </c:extLst>
          </c:dLbls>
          <c:xVal>
            <c:numRef>
              <c:f>Sheet1!$A$2:$A$28</c:f>
              <c:numCache>
                <c:formatCode>0.0</c:formatCode>
                <c:ptCount val="27"/>
                <c:pt idx="0">
                  <c:v>4.4</c:v>
                </c:pt>
                <c:pt idx="1">
                  <c:v>4.2</c:v>
                </c:pt>
                <c:pt idx="2">
                  <c:v>4.1</c:v>
                </c:pt>
                <c:pt idx="3">
                  <c:v>4.1</c:v>
                </c:pt>
                <c:pt idx="4">
                  <c:v>4.1</c:v>
                </c:pt>
                <c:pt idx="5">
                  <c:v>3.9</c:v>
                </c:pt>
                <c:pt idx="6">
                  <c:v>3.8</c:v>
                </c:pt>
                <c:pt idx="7">
                  <c:v>4.2</c:v>
                </c:pt>
                <c:pt idx="8">
                  <c:v>2.85</c:v>
                </c:pt>
                <c:pt idx="9">
                  <c:v>1.1</c:v>
                </c:pt>
                <c:pt idx="10">
                  <c:v>2.59</c:v>
                </c:pt>
                <c:pt idx="11">
                  <c:v>2.4</c:v>
                </c:pt>
                <c:pt idx="12">
                  <c:v>1.5</c:v>
                </c:pt>
                <c:pt idx="13">
                  <c:v>3.68</c:v>
                </c:pt>
                <c:pt idx="14">
                  <c:v>3.89</c:v>
                </c:pt>
                <c:pt idx="15">
                  <c:v>3.93</c:v>
                </c:pt>
                <c:pt idx="16">
                  <c:v>3.6</c:v>
                </c:pt>
                <c:pt idx="17">
                  <c:v>3.4</c:v>
                </c:pt>
                <c:pt idx="18">
                  <c:v>3.2</c:v>
                </c:pt>
                <c:pt idx="19">
                  <c:v>3.62</c:v>
                </c:pt>
                <c:pt idx="20">
                  <c:v>3.98</c:v>
                </c:pt>
                <c:pt idx="21">
                  <c:v>2</c:v>
                </c:pt>
                <c:pt idx="22">
                  <c:v>2</c:v>
                </c:pt>
                <c:pt idx="23">
                  <c:v>2.28</c:v>
                </c:pt>
                <c:pt idx="24">
                  <c:v>3.24</c:v>
                </c:pt>
                <c:pt idx="25">
                  <c:v>2.75</c:v>
                </c:pt>
                <c:pt idx="26">
                  <c:v>2.49</c:v>
                </c:pt>
              </c:numCache>
            </c:numRef>
          </c:xVal>
          <c:yVal>
            <c:numRef>
              <c:f>Sheet1!$B$2:$B$28</c:f>
              <c:numCache>
                <c:formatCode>0.0</c:formatCode>
                <c:ptCount val="27"/>
                <c:pt idx="0">
                  <c:v>1.47</c:v>
                </c:pt>
                <c:pt idx="1">
                  <c:v>1.392564579</c:v>
                </c:pt>
                <c:pt idx="2">
                  <c:v>1.2</c:v>
                </c:pt>
                <c:pt idx="3">
                  <c:v>1.1</c:v>
                </c:pt>
                <c:pt idx="4">
                  <c:v>1</c:v>
                </c:pt>
                <c:pt idx="5">
                  <c:v>0.81301521</c:v>
                </c:pt>
                <c:pt idx="6">
                  <c:v>0.67</c:v>
                </c:pt>
                <c:pt idx="7">
                  <c:v>0.9</c:v>
                </c:pt>
                <c:pt idx="8">
                  <c:v>1.21</c:v>
                </c:pt>
                <c:pt idx="9">
                  <c:v>1.24</c:v>
                </c:pt>
                <c:pt idx="10">
                  <c:v>1.24</c:v>
                </c:pt>
                <c:pt idx="11">
                  <c:v>1.3</c:v>
                </c:pt>
                <c:pt idx="12">
                  <c:v>1.5</c:v>
                </c:pt>
                <c:pt idx="13">
                  <c:v>0.24</c:v>
                </c:pt>
                <c:pt idx="14">
                  <c:v>0.5</c:v>
                </c:pt>
                <c:pt idx="15">
                  <c:v>0.6</c:v>
                </c:pt>
                <c:pt idx="16">
                  <c:v>0.39566626</c:v>
                </c:pt>
                <c:pt idx="17">
                  <c:v>0.33284631</c:v>
                </c:pt>
                <c:pt idx="18">
                  <c:v>0.077104052</c:v>
                </c:pt>
                <c:pt idx="19">
                  <c:v>0.436111985</c:v>
                </c:pt>
                <c:pt idx="20">
                  <c:v>0.270850254</c:v>
                </c:pt>
                <c:pt idx="21">
                  <c:v>0.838073801</c:v>
                </c:pt>
                <c:pt idx="22">
                  <c:v>0.983403323</c:v>
                </c:pt>
                <c:pt idx="23">
                  <c:v>1.016943221</c:v>
                </c:pt>
                <c:pt idx="24">
                  <c:v>0.998850879</c:v>
                </c:pt>
                <c:pt idx="25">
                  <c:v>1.15</c:v>
                </c:pt>
                <c:pt idx="26">
                  <c:v>1.096108949</c:v>
                </c:pt>
              </c:numCache>
            </c:numRef>
          </c:yVal>
          <c:bubbleSize>
            <c:numRef>
              <c:f>Sheet1!$C$2:$C$28</c:f>
              <c:numCache>
                <c:formatCode>0.0</c:formatCode>
                <c:ptCount val="27"/>
                <c:pt idx="0">
                  <c:v>178.19589</c:v>
                </c:pt>
                <c:pt idx="1">
                  <c:v>611.069</c:v>
                </c:pt>
                <c:pt idx="2">
                  <c:v>376.092</c:v>
                </c:pt>
                <c:pt idx="3">
                  <c:v>20</c:v>
                </c:pt>
                <c:pt idx="4">
                  <c:v>10</c:v>
                </c:pt>
                <c:pt idx="5">
                  <c:v>2.794705444</c:v>
                </c:pt>
                <c:pt idx="6">
                  <c:v>10</c:v>
                </c:pt>
                <c:pt idx="7">
                  <c:v>178.19589</c:v>
                </c:pt>
                <c:pt idx="8">
                  <c:v>159.38045</c:v>
                </c:pt>
                <c:pt idx="9">
                  <c:v>8.04098</c:v>
                </c:pt>
                <c:pt idx="10">
                  <c:v>50</c:v>
                </c:pt>
                <c:pt idx="11">
                  <c:v>44.7</c:v>
                </c:pt>
                <c:pt idx="12">
                  <c:v>10</c:v>
                </c:pt>
                <c:pt idx="13">
                  <c:v>150.97776</c:v>
                </c:pt>
                <c:pt idx="14">
                  <c:v>10</c:v>
                </c:pt>
                <c:pt idx="15">
                  <c:v>10</c:v>
                </c:pt>
                <c:pt idx="16">
                  <c:v>282.07243</c:v>
                </c:pt>
                <c:pt idx="17">
                  <c:v>372.67471</c:v>
                </c:pt>
                <c:pt idx="18">
                  <c:v>847.349</c:v>
                </c:pt>
                <c:pt idx="19">
                  <c:v>630.205</c:v>
                </c:pt>
                <c:pt idx="20">
                  <c:v>60.02521</c:v>
                </c:pt>
                <c:pt idx="21">
                  <c:v>1469.14767</c:v>
                </c:pt>
                <c:pt idx="22">
                  <c:v>798.985</c:v>
                </c:pt>
                <c:pt idx="23">
                  <c:v>10</c:v>
                </c:pt>
                <c:pt idx="24">
                  <c:v>165</c:v>
                </c:pt>
                <c:pt idx="25">
                  <c:v>10</c:v>
                </c:pt>
                <c:pt idx="26">
                  <c:v>735.08676</c:v>
                </c:pt>
              </c:numCache>
            </c:numRef>
          </c:bubbleSize>
          <c:bubble3D val="0"/>
          <c:extLst>
            <c:ext xmlns:c15="http://schemas.microsoft.com/office/drawing/2012/chart" uri="{02D57815-91ED-43cb-92C2-25804820EDAC}">
              <c15:datalabelsRange xmlns:c15="http://schemas.microsoft.com/office/drawing/2012/chart">
                <c15:f>Sheet1!$D$2:$D$28</c15:f>
                <c15:dlblRangeCache>
                  <c:ptCount val="27"/>
                  <c:pt idx="0">
                    <c:v>房屋贷款</c:v>
                  </c:pt>
                  <c:pt idx="1">
                    <c:v>资产管理</c:v>
                  </c:pt>
                  <c:pt idx="2">
                    <c:v>小企业贷款</c:v>
                  </c:pt>
                  <c:pt idx="3">
                    <c:v>微型企业贷款</c:v>
                  </c:pt>
                  <c:pt idx="4">
                    <c:v>直销银行业务</c:v>
                  </c:pt>
                  <c:pt idx="5">
                    <c:v>信用卡</c:v>
                  </c:pt>
                  <c:pt idx="6">
                    <c:v>并购业务</c:v>
                  </c:pt>
                  <c:pt idx="7">
                    <c:v>个人消费性贷款</c:v>
                  </c:pt>
                  <c:pt idx="8">
                    <c:v>个人经营性贷款</c:v>
                  </c:pt>
                  <c:pt idx="9">
                    <c:v>票据业务</c:v>
                  </c:pt>
                  <c:pt idx="10">
                    <c:v>农户贷款</c:v>
                  </c:pt>
                  <c:pt idx="11">
                    <c:v>涉农企业贷款</c:v>
                  </c:pt>
                  <c:pt idx="12">
                    <c:v>对俄金融</c:v>
                  </c:pt>
                  <c:pt idx="13">
                    <c:v>资产托管业务</c:v>
                  </c:pt>
                  <c:pt idx="14">
                    <c:v>债券承销</c:v>
                  </c:pt>
                  <c:pt idx="15">
                    <c:v>资产证券化</c:v>
                  </c:pt>
                  <c:pt idx="16">
                    <c:v>拆出及存放同业</c:v>
                  </c:pt>
                  <c:pt idx="17">
                    <c:v>买入返售</c:v>
                  </c:pt>
                  <c:pt idx="18">
                    <c:v>同业投资</c:v>
                  </c:pt>
                  <c:pt idx="19">
                    <c:v>同业存放及拆入</c:v>
                  </c:pt>
                  <c:pt idx="20">
                    <c:v>卖出回购</c:v>
                  </c:pt>
                  <c:pt idx="21">
                    <c:v>对公存款</c:v>
                  </c:pt>
                  <c:pt idx="22">
                    <c:v>对公贷款</c:v>
                  </c:pt>
                  <c:pt idx="23">
                    <c:v>银团贷款</c:v>
                  </c:pt>
                  <c:pt idx="24">
                    <c:v>支付结算</c:v>
                  </c:pt>
                  <c:pt idx="25">
                    <c:v>供应链融资</c:v>
                  </c:pt>
                  <c:pt idx="26">
                    <c:v>个人储蓄存款</c:v>
                  </c:pt>
                </c15:dlblRangeCache>
              </c15:datalabelsRange>
            </c:ext>
          </c:extLst>
        </c:ser>
        <c:dLbls>
          <c:showLegendKey val="0"/>
          <c:showVal val="0"/>
          <c:showCatName val="0"/>
          <c:showSerName val="0"/>
          <c:showPercent val="0"/>
          <c:showBubbleSize val="0"/>
          <c:showLeaderLines val="0"/>
        </c:dLbls>
        <c:bubbleScale/>
        <c:showNegBubbles val="0"/>
        <c:axId val="688199784"/>
        <c:axId val="688200568"/>
      </c:bubbleChart>
      <c:valAx>
        <c:axId val="688199784"/>
        <c:scaling>
          <c:orientation/>
          <c:max val="5"/>
          <c:min val="0.5"/>
        </c:scaling>
        <c:delete val="1"/>
        <c:axPos val="b"/>
        <c:numFmt formatCode="0.0" sourceLinked="1"/>
        <c:majorTickMark val="none"/>
        <c:minorTickMark val="none"/>
        <c:crossAx val="688200568"/>
        <c:crossBetween val="midCat"/>
      </c:valAx>
      <c:valAx>
        <c:axId val="688200568"/>
        <c:scaling>
          <c:orientation/>
          <c:min val="0"/>
        </c:scaling>
        <c:delete val="1"/>
        <c:axPos val="l"/>
        <c:numFmt formatCode="0.0" sourceLinked="1"/>
        <c:majorTickMark val="none"/>
        <c:minorTickMark val="none"/>
        <c:crossAx val="688199784"/>
        <c:crossBetween val="midCat"/>
      </c:valAx>
      <c:spPr>
        <a:noFill/>
        <a:ln>
          <a:solidFill>
            <a:schemeClr val="bg2">
              <a:lumMod val="50000"/>
            </a:schemeClr>
          </a:solidFill>
        </a:ln>
        <a:effectLst/>
      </c:spPr>
    </c:plotArea>
    <c:plotVisOnly val="1"/>
    <c:dispBlanksAs val="gap"/>
    <c:showDLblsOverMax val="0"/>
  </c:chart>
  <c:spPr>
    <a:noFill/>
    <a:ln>
      <a:noFill/>
    </a:ln>
    <a:effectLst/>
  </c:spPr>
  <c:txPr>
    <a:bodyPr/>
    <a:p>
      <a:pPr>
        <a:defRPr smtId="4294967295">
          <a:solidFill>
            <a:schemeClr val="tx1"/>
          </a:solidFill>
          <a:latin typeface="Arial" pitchFamily="34" charset="0"/>
          <a:cs typeface="Arial" pitchFamily="34" charset="0"/>
        </a:defRPr>
      </a:pPr>
      <a:endParaRPr smtId="4294967295">
        <a:solidFill>
          <a:schemeClr val="tx1"/>
        </a:solidFill>
        <a:latin typeface="Arial" pitchFamily="34" charset="0"/>
        <a:cs typeface="Arial" pitchFamily="34" charset="0"/>
      </a:endParaRPr>
    </a:p>
  </c:txPr>
  <c:externalData r:id="rId1">
    <c:autoUpdate val="0"/>
  </c:externalData>
</c:chartSpace>
</file>

<file path=ppt/charts/colors1.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a="http://schemas.openxmlformats.org/drawingml/2006/main" xmlns:r="http://schemas.openxmlformats.org/officeDocument/2006/relationships" xmlns:cs="http://schemas.microsoft.com/office/drawing/2012/chartStyle"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a="http://schemas.openxmlformats.org/drawingml/2006/main" xmlns:r="http://schemas.openxmlformats.org/officeDocument/2006/relationships" xmlns:cs="http://schemas.microsoft.com/office/drawing/2012/chartStyle"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a="http://schemas.openxmlformats.org/drawingml/2006/main" xmlns:r="http://schemas.openxmlformats.org/officeDocument/2006/relationships" xmlns:cs="http://schemas.microsoft.com/office/drawing/2012/chartStyle" id="269">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alpha val="75000"/>
        </a:schemeClr>
      </a:solidFill>
    </cs:spPr>
  </cs:dataPoint>
  <cs:dataPoint3D>
    <cs:lnRef idx="0"/>
    <cs:fillRef idx="1">
      <cs:styleClr val="auto"/>
    </cs:fillRef>
    <cs:effectRef idx="0"/>
    <cs:fontRef idx="minor">
      <a:schemeClr val="tx1"/>
    </cs:fontRef>
    <cs:spPr>
      <a:solidFill>
        <a:schemeClr val="phClr">
          <a:alpha val="75000"/>
        </a:schemeClr>
      </a:solidFill>
    </cs:spPr>
  </cs:dataPoint3D>
  <cs:dataPointLine>
    <cs:lnRef idx="0">
      <cs:styleClr val="auto"/>
    </cs:lnRef>
    <cs:fillRef idx="1"/>
    <cs:effectRef idx="0"/>
    <cs:fontRef idx="minor">
      <a:schemeClr val="tx1"/>
    </cs:fontRef>
    <cs:spPr>
      <a:ln w="19050" cap="rnd">
        <a:solidFill>
          <a:schemeClr val="phClr">
            <a:alpha val="50000"/>
          </a:scheme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valueAxis>
  <cs:wall>
    <cs:lnRef idx="0"/>
    <cs:fillRef idx="0"/>
    <cs:effectRef idx="0"/>
    <cs:fontRef idx="minor">
      <a:schemeClr val="tx1"/>
    </cs:fontRef>
    <cs:spPr>
      <a:noFill/>
      <a:ln>
        <a:noFill/>
      </a:ln>
    </cs:spPr>
  </cs:wall>
</cs:chartStyle>
</file>

<file path=ppt/drawings/_rels/vmlDrawing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15.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16.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17.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18.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19.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20.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21.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22.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23.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24.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5.v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s>
</file>

<file path=ppt/drawings/_rels/vmlDrawing26.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7.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8.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9.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30.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3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32.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33.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34.vml.rels>&#65279;<?xml version="1.0" encoding="utf-8" standalone="yes"?><Relationships xmlns="http://schemas.openxmlformats.org/package/2006/relationships"><Relationship Id="rId1" Type="http://schemas.openxmlformats.org/officeDocument/2006/relationships/image" Target="../media/image83.png" /><Relationship Id="rId2" Type="http://schemas.openxmlformats.org/officeDocument/2006/relationships/image" Target="../media/image84.png" /><Relationship Id="rId3" Type="http://schemas.openxmlformats.org/officeDocument/2006/relationships/image" Target="../media/image85.png" /><Relationship Id="rId4" Type="http://schemas.openxmlformats.org/officeDocument/2006/relationships/image" Target="../media/image86.png" /><Relationship Id="rId5" Type="http://schemas.openxmlformats.org/officeDocument/2006/relationships/image" Target="../media/image87.png"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45659" cy="498056"/>
          </a:xfrm>
          <a:prstGeom prst="rect">
            <a:avLst/>
          </a:prstGeom>
        </p:spPr>
        <p:txBody>
          <a:bodyPr vert="horz" lIns="91440" tIns="45720" rIns="91440" bIns="45720" rtlCol="0"/>
          <a:lstStyle>
            <a:lvl1pPr algn="l" eaLnBrk="1" hangingPunct="1">
              <a:buFont typeface="Arial" pitchFamily="34" charset="0"/>
              <a:buNone/>
              <a:defRPr sz="1200">
                <a:latin typeface="Arial" pitchFamily="34" charset="0"/>
                <a:ea typeface="宋体" panose="02010600030101010101" pitchFamily="2" charset="-122"/>
                <a:cs typeface="+mn-cs"/>
              </a:defRPr>
            </a:lvl1pPr>
          </a:lstStyle>
          <a:p>
            <a:pPr>
              <a:defRPr/>
            </a:pPr>
            <a:endParaRPr lang="zh-CN" altLang="en-US"/>
          </a:p>
        </p:txBody>
      </p:sp>
      <p:sp>
        <p:nvSpPr>
          <p:cNvPr id="3" name="日期占位符 2"/>
          <p:cNvSpPr>
            <a:spLocks noGrp="1"/>
          </p:cNvSpPr>
          <p:nvPr>
            <p:ph type="dt" idx="1"/>
          </p:nvPr>
        </p:nvSpPr>
        <p:spPr>
          <a:xfrm>
            <a:off x="3850443" y="0"/>
            <a:ext cx="2945659" cy="498056"/>
          </a:xfrm>
          <a:prstGeom prst="rect">
            <a:avLst/>
          </a:prstGeom>
        </p:spPr>
        <p:txBody>
          <a:bodyPr vert="horz" wrap="square" lIns="91440" tIns="45720" rIns="91440" bIns="45720" numCol="1" anchor="t" anchorCtr="0" compatLnSpc="1">
            <a:prstTxWarp prst="textNoShape">
              <a:avLst/>
            </a:prstTxWarp>
          </a:bodyPr>
          <a:lstStyle>
            <a:lvl1pPr algn="r" eaLnBrk="1" hangingPunct="1">
              <a:buFont typeface="Arial" pitchFamily="34" charset="0"/>
              <a:buNone/>
              <a:defRPr sz="1200"/>
            </a:lvl1pPr>
          </a:lstStyle>
          <a:p>
            <a:pPr>
              <a:defRPr/>
            </a:pPr>
            <a:fld id="{6D1621F6-5FC0-45BD-BBF2-9B3C80FBB942}" type="datetimeFigureOut">
              <a:rPr lang="zh-CN" altLang="en-US"/>
              <a:pPr>
                <a:defRPr/>
              </a:pPr>
              <a:t>29/09/2016</a:t>
            </a:fld>
            <a:endParaRPr lang="zh-CN" altLang="en-US"/>
          </a:p>
        </p:txBody>
      </p:sp>
      <p:sp>
        <p:nvSpPr>
          <p:cNvPr id="4" name="幻灯片图像占位符 3"/>
          <p:cNvSpPr>
            <a:spLocks noGrp="1" noRot="1" noChangeAspect="1"/>
          </p:cNvSpPr>
          <p:nvPr>
            <p:ph type="sldImg" idx="2"/>
          </p:nvPr>
        </p:nvSpPr>
        <p:spPr>
          <a:xfrm>
            <a:off x="1030288" y="1241425"/>
            <a:ext cx="4737100" cy="3349625"/>
          </a:xfrm>
          <a:prstGeom prst="rect">
            <a:avLst/>
          </a:prstGeom>
          <a:noFill/>
          <a:ln w="12700">
            <a:solidFill>
              <a:prstClr val="black"/>
            </a:solidFill>
          </a:ln>
        </p:spPr>
      </p:sp>
      <p:sp>
        <p:nvSpPr>
          <p:cNvPr id="5" name="备注占位符 4"/>
          <p:cNvSpPr>
            <a:spLocks noGrp="1"/>
          </p:cNvSpPr>
          <p:nvPr>
            <p:ph type="body" sz="quarter" idx="3"/>
          </p:nvPr>
        </p:nvSpPr>
        <p:spPr>
          <a:xfrm>
            <a:off x="679768" y="4777194"/>
            <a:ext cx="5438140" cy="3908614"/>
          </a:xfrm>
          <a:prstGeom prst="rect">
            <a:avLst/>
          </a:prstGeom>
        </p:spPr>
        <p:txBody>
          <a:bodyPr vert="horz" wrap="square" lIns="91440" tIns="45720" rIns="91440" bIns="45720" numCol="1" anchor="t" anchorCtr="0" compatLnSpc="1">
            <a:prstTxWarp prst="textNoShape">
              <a:avLst/>
            </a:prstTxWarp>
          </a:body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p>
        </p:txBody>
      </p:sp>
      <p:sp>
        <p:nvSpPr>
          <p:cNvPr id="6" name="页脚占位符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eaLnBrk="1" hangingPunct="1">
              <a:buFont typeface="Arial" pitchFamily="34" charset="0"/>
              <a:buNone/>
              <a:defRPr sz="1200">
                <a:latin typeface="Arial" pitchFamily="34" charset="0"/>
                <a:ea typeface="宋体" panose="02010600030101010101" pitchFamily="2" charset="-122"/>
                <a:cs typeface="+mn-cs"/>
              </a:defRPr>
            </a:lvl1pPr>
          </a:lstStyle>
          <a:p>
            <a:pPr>
              <a:defRPr/>
            </a:pPr>
            <a:endParaRPr lang="zh-CN" altLang="en-US"/>
          </a:p>
        </p:txBody>
      </p:sp>
      <p:sp>
        <p:nvSpPr>
          <p:cNvPr id="7" name="灯片编号占位符 6"/>
          <p:cNvSpPr>
            <a:spLocks noGrp="1"/>
          </p:cNvSpPr>
          <p:nvPr>
            <p:ph type="sldNum" sz="quarter" idx="5"/>
          </p:nvPr>
        </p:nvSpPr>
        <p:spPr>
          <a:xfrm>
            <a:off x="3850443" y="9428584"/>
            <a:ext cx="2945659" cy="498055"/>
          </a:xfrm>
          <a:prstGeom prst="rect">
            <a:avLst/>
          </a:prstGeom>
        </p:spPr>
        <p:txBody>
          <a:bodyPr vert="horz" wrap="square" lIns="91440" tIns="45720" rIns="91440" bIns="45720" numCol="1" anchor="b" anchorCtr="0" compatLnSpc="1">
            <a:prstTxWarp prst="textNoShape">
              <a:avLst/>
            </a:prstTxWarp>
          </a:bodyPr>
          <a:lstStyle>
            <a:lvl1pPr algn="r" eaLnBrk="1" hangingPunct="1">
              <a:buFont typeface="Arial" pitchFamily="34" charset="0"/>
              <a:buNone/>
              <a:defRPr sz="1200"/>
            </a:lvl1pPr>
          </a:lstStyle>
          <a:p>
            <a:pPr>
              <a:defRPr/>
            </a:pPr>
            <a:fld id="{16C5870B-0CFC-4BAA-9D4D-78BD05DFD757}" type="slidenum">
              <a:rPr lang="zh-CN" altLang="en-US"/>
              <a:pPr>
                <a:defRPr/>
              </a:pPr>
              <a:t>‹#›</a:t>
            </a:fld>
            <a:endParaRPr lang="zh-CN" altLang="en-US"/>
          </a:p>
        </p:txBody>
      </p:sp>
    </p:spTree>
    <p:extLst>
      <p:ext uri="{BB962C8B-B14F-4D97-AF65-F5344CB8AC3E}">
        <p14:creationId xmlns:p14="http://schemas.microsoft.com/office/powerpoint/2010/main" val="348038169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mn-lt"/>
        <a:ea typeface="+mn-ea"/>
        <a:cs typeface="宋体" charset="0"/>
      </a:defRPr>
    </a:lvl1pPr>
    <a:lvl2pPr marL="457200" algn="l" rtl="0" eaLnBrk="0" fontAlgn="base" hangingPunct="0">
      <a:spcBef>
        <a:spcPct val="30000"/>
      </a:spcBef>
      <a:spcAft>
        <a:spcPct val="0"/>
      </a:spcAft>
      <a:defRPr kumimoji="1" sz="1200" kern="1200">
        <a:solidFill>
          <a:schemeClr val="tx1"/>
        </a:solidFill>
        <a:latin typeface="+mn-lt"/>
        <a:ea typeface="+mn-ea"/>
        <a:cs typeface="+mn-cs"/>
      </a:defRPr>
    </a:lvl2pPr>
    <a:lvl3pPr marL="914400" algn="l" rtl="0" eaLnBrk="0" fontAlgn="base" hangingPunct="0">
      <a:spcBef>
        <a:spcPct val="30000"/>
      </a:spcBef>
      <a:spcAft>
        <a:spcPct val="0"/>
      </a:spcAft>
      <a:defRPr kumimoji="1" sz="1200" kern="1200">
        <a:solidFill>
          <a:schemeClr val="tx1"/>
        </a:solidFill>
        <a:latin typeface="+mn-lt"/>
        <a:ea typeface="+mn-ea"/>
        <a:cs typeface="+mn-cs"/>
      </a:defRPr>
    </a:lvl3pPr>
    <a:lvl4pPr marL="1371600" algn="l" rtl="0" eaLnBrk="0" fontAlgn="base" hangingPunct="0">
      <a:spcBef>
        <a:spcPct val="30000"/>
      </a:spcBef>
      <a:spcAft>
        <a:spcPct val="0"/>
      </a:spcAft>
      <a:defRPr kumimoji="1" sz="1200" kern="1200">
        <a:solidFill>
          <a:schemeClr val="tx1"/>
        </a:solidFill>
        <a:latin typeface="+mn-lt"/>
        <a:ea typeface="+mn-ea"/>
        <a:cs typeface="+mn-cs"/>
      </a:defRPr>
    </a:lvl4pPr>
    <a:lvl5pPr marL="1828800" algn="l" rtl="0" eaLnBrk="0" fontAlgn="base" hangingPunct="0">
      <a:spcBef>
        <a:spcPct val="30000"/>
      </a:spcBef>
      <a:spcAft>
        <a:spcPct val="0"/>
      </a:spcAft>
      <a:defRPr kumimoji="1"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4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6066"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16067"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宋体" panose="02010600030101010101" pitchFamily="2" charset="-122"/>
            </a:endParaRPr>
          </a:p>
        </p:txBody>
      </p:sp>
      <p:sp>
        <p:nvSpPr>
          <p:cNvPr id="216068"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fld id="{C0AF8347-5387-4104-8FA6-20554C846081}" type="slidenum">
              <a:rPr lang="zh-CN" altLang="en-US" smtClean="0"/>
              <a:t>1</a:t>
            </a:fld>
            <a:endParaRPr lang="zh-CN" altLang="en-US" smtClean="0"/>
          </a:p>
        </p:txBody>
      </p:sp>
    </p:spTree>
    <p:extLst>
      <p:ext uri="{BB962C8B-B14F-4D97-AF65-F5344CB8AC3E}">
        <p14:creationId xmlns:p14="http://schemas.microsoft.com/office/powerpoint/2010/main" val="4083331587"/>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9138"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19139"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kumimoji="0" lang="zh-CN" altLang="en-US" smtClean="0"/>
          </a:p>
        </p:txBody>
      </p:sp>
      <p:sp>
        <p:nvSpPr>
          <p:cNvPr id="219140"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100">
                <a:solidFill>
                  <a:schemeClr val="tx1"/>
                </a:solidFill>
                <a:latin typeface="Arial" pitchFamily="34" charset="0"/>
                <a:ea typeface="宋体" panose="02010600030101010101" pitchFamily="2" charset="-122"/>
              </a:defRPr>
            </a:lvl1pPr>
            <a:lvl2pPr marL="742950" indent="-285750">
              <a:defRPr sz="2100">
                <a:solidFill>
                  <a:schemeClr val="tx1"/>
                </a:solidFill>
                <a:latin typeface="Arial" pitchFamily="34" charset="0"/>
                <a:ea typeface="宋体" panose="02010600030101010101" pitchFamily="2" charset="-122"/>
              </a:defRPr>
            </a:lvl2pPr>
            <a:lvl3pPr marL="1143000" indent="-228600">
              <a:defRPr sz="2100">
                <a:solidFill>
                  <a:schemeClr val="tx1"/>
                </a:solidFill>
                <a:latin typeface="Arial" pitchFamily="34" charset="0"/>
                <a:ea typeface="宋体" panose="02010600030101010101" pitchFamily="2" charset="-122"/>
              </a:defRPr>
            </a:lvl3pPr>
            <a:lvl4pPr marL="1600200" indent="-228600">
              <a:defRPr sz="2100">
                <a:solidFill>
                  <a:schemeClr val="tx1"/>
                </a:solidFill>
                <a:latin typeface="Arial" pitchFamily="34" charset="0"/>
                <a:ea typeface="宋体" panose="02010600030101010101" pitchFamily="2" charset="-122"/>
              </a:defRPr>
            </a:lvl4pPr>
            <a:lvl5pPr marL="2057400" indent="-228600">
              <a:defRPr sz="2100">
                <a:solidFill>
                  <a:schemeClr val="tx1"/>
                </a:solidFill>
                <a:latin typeface="Arial" pitchFamily="34" charset="0"/>
                <a:ea typeface="宋体" panose="02010600030101010101" pitchFamily="2" charset="-122"/>
              </a:defRPr>
            </a:lvl5pPr>
            <a:lvl6pPr marL="25146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6pPr>
            <a:lvl7pPr marL="29718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7pPr>
            <a:lvl8pPr marL="34290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8pPr>
            <a:lvl9pPr marL="38862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9pPr>
          </a:lstStyle>
          <a:p>
            <a:fld id="{CD8688DE-F20C-441C-BBE9-2E28AA7F4F57}" type="slidenum">
              <a:rPr lang="en-GB" altLang="zh-CN" sz="1200" smtClean="0">
                <a:solidFill>
                  <a:srgbClr val="002776"/>
                </a:solidFill>
              </a:rPr>
              <a:t>6</a:t>
            </a:fld>
            <a:endParaRPr lang="en-GB" altLang="zh-CN" sz="1200" smtClean="0">
              <a:solidFill>
                <a:srgbClr val="002776"/>
              </a:solidFill>
            </a:endParaRPr>
          </a:p>
        </p:txBody>
      </p:sp>
    </p:spTree>
    <p:extLst>
      <p:ext uri="{BB962C8B-B14F-4D97-AF65-F5344CB8AC3E}">
        <p14:creationId xmlns:p14="http://schemas.microsoft.com/office/powerpoint/2010/main" val="3514295729"/>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4258"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24259"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CN" altLang="en-US" smtClean="0"/>
          </a:p>
        </p:txBody>
      </p:sp>
      <p:sp>
        <p:nvSpPr>
          <p:cNvPr id="224260" name="幻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100">
                <a:solidFill>
                  <a:schemeClr val="tx1"/>
                </a:solidFill>
                <a:latin typeface="Arial" pitchFamily="34" charset="0"/>
                <a:ea typeface="宋体" panose="02010600030101010101" pitchFamily="2" charset="-122"/>
              </a:defRPr>
            </a:lvl1pPr>
            <a:lvl2pPr marL="742950" indent="-285750">
              <a:defRPr sz="2100">
                <a:solidFill>
                  <a:schemeClr val="tx1"/>
                </a:solidFill>
                <a:latin typeface="Arial" pitchFamily="34" charset="0"/>
                <a:ea typeface="宋体" panose="02010600030101010101" pitchFamily="2" charset="-122"/>
              </a:defRPr>
            </a:lvl2pPr>
            <a:lvl3pPr marL="1143000" indent="-228600">
              <a:defRPr sz="2100">
                <a:solidFill>
                  <a:schemeClr val="tx1"/>
                </a:solidFill>
                <a:latin typeface="Arial" pitchFamily="34" charset="0"/>
                <a:ea typeface="宋体" panose="02010600030101010101" pitchFamily="2" charset="-122"/>
              </a:defRPr>
            </a:lvl3pPr>
            <a:lvl4pPr marL="1600200" indent="-228600">
              <a:defRPr sz="2100">
                <a:solidFill>
                  <a:schemeClr val="tx1"/>
                </a:solidFill>
                <a:latin typeface="Arial" pitchFamily="34" charset="0"/>
                <a:ea typeface="宋体" panose="02010600030101010101" pitchFamily="2" charset="-122"/>
              </a:defRPr>
            </a:lvl4pPr>
            <a:lvl5pPr marL="2057400" indent="-228600">
              <a:defRPr sz="2100">
                <a:solidFill>
                  <a:schemeClr val="tx1"/>
                </a:solidFill>
                <a:latin typeface="Arial" pitchFamily="34" charset="0"/>
                <a:ea typeface="宋体" panose="02010600030101010101" pitchFamily="2" charset="-122"/>
              </a:defRPr>
            </a:lvl5pPr>
            <a:lvl6pPr marL="25146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6pPr>
            <a:lvl7pPr marL="29718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7pPr>
            <a:lvl8pPr marL="34290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8pPr>
            <a:lvl9pPr marL="38862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9pPr>
          </a:lstStyle>
          <a:p>
            <a:fld id="{0B0564B6-4343-4E29-97CA-BA417B6D2905}" type="slidenum">
              <a:rPr lang="en-GB" altLang="zh-CN" sz="1200" smtClean="0">
                <a:solidFill>
                  <a:srgbClr val="002776"/>
                </a:solidFill>
              </a:rPr>
              <a:t>17</a:t>
            </a:fld>
            <a:endParaRPr lang="en-GB" altLang="zh-CN" sz="1200" smtClean="0">
              <a:solidFill>
                <a:srgbClr val="002776"/>
              </a:solidFill>
            </a:endParaRPr>
          </a:p>
        </p:txBody>
      </p:sp>
    </p:spTree>
    <p:extLst>
      <p:ext uri="{BB962C8B-B14F-4D97-AF65-F5344CB8AC3E}">
        <p14:creationId xmlns:p14="http://schemas.microsoft.com/office/powerpoint/2010/main" val="3059596914"/>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9682"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99683"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CN" smtClean="0"/>
              <a:t>ABS</a:t>
            </a:r>
            <a:r>
              <a:rPr lang="zh-CN" altLang="en-US" smtClean="0"/>
              <a:t>或者</a:t>
            </a:r>
            <a:r>
              <a:rPr lang="en-US" altLang="zh-CN" smtClean="0"/>
              <a:t>MBS</a:t>
            </a:r>
            <a:endParaRPr lang="zh-CN" altLang="en-US" smtClean="0"/>
          </a:p>
        </p:txBody>
      </p:sp>
      <p:sp>
        <p:nvSpPr>
          <p:cNvPr id="199684" name="幻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100">
                <a:solidFill>
                  <a:schemeClr val="tx1"/>
                </a:solidFill>
                <a:latin typeface="Arial" pitchFamily="34" charset="0"/>
                <a:ea typeface="宋体" panose="02010600030101010101" pitchFamily="2" charset="-122"/>
              </a:defRPr>
            </a:lvl1pPr>
            <a:lvl2pPr marL="742950" indent="-285750">
              <a:defRPr sz="2100">
                <a:solidFill>
                  <a:schemeClr val="tx1"/>
                </a:solidFill>
                <a:latin typeface="Arial" pitchFamily="34" charset="0"/>
                <a:ea typeface="宋体" panose="02010600030101010101" pitchFamily="2" charset="-122"/>
              </a:defRPr>
            </a:lvl2pPr>
            <a:lvl3pPr marL="1143000" indent="-228600">
              <a:defRPr sz="2100">
                <a:solidFill>
                  <a:schemeClr val="tx1"/>
                </a:solidFill>
                <a:latin typeface="Arial" pitchFamily="34" charset="0"/>
                <a:ea typeface="宋体" panose="02010600030101010101" pitchFamily="2" charset="-122"/>
              </a:defRPr>
            </a:lvl3pPr>
            <a:lvl4pPr marL="1600200" indent="-228600">
              <a:defRPr sz="2100">
                <a:solidFill>
                  <a:schemeClr val="tx1"/>
                </a:solidFill>
                <a:latin typeface="Arial" pitchFamily="34" charset="0"/>
                <a:ea typeface="宋体" panose="02010600030101010101" pitchFamily="2" charset="-122"/>
              </a:defRPr>
            </a:lvl4pPr>
            <a:lvl5pPr marL="2057400" indent="-228600">
              <a:defRPr sz="2100">
                <a:solidFill>
                  <a:schemeClr val="tx1"/>
                </a:solidFill>
                <a:latin typeface="Arial" pitchFamily="34" charset="0"/>
                <a:ea typeface="宋体" panose="02010600030101010101" pitchFamily="2" charset="-122"/>
              </a:defRPr>
            </a:lvl5pPr>
            <a:lvl6pPr marL="25146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6pPr>
            <a:lvl7pPr marL="29718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7pPr>
            <a:lvl8pPr marL="34290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8pPr>
            <a:lvl9pPr marL="38862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9pPr>
          </a:lstStyle>
          <a:p>
            <a:fld id="{F13DD4A1-94F8-490E-9D9D-60A16E8A76FE}" type="slidenum">
              <a:rPr lang="zh-CN" altLang="en-US" sz="1200" smtClean="0">
                <a:solidFill>
                  <a:srgbClr val="000000"/>
                </a:solidFill>
              </a:rPr>
              <a:t>29</a:t>
            </a:fld>
            <a:endParaRPr lang="zh-CN" altLang="en-US" sz="1200" smtClean="0">
              <a:solidFill>
                <a:srgbClr val="000000"/>
              </a:solidFill>
            </a:endParaRPr>
          </a:p>
        </p:txBody>
      </p:sp>
    </p:spTree>
    <p:extLst>
      <p:ext uri="{BB962C8B-B14F-4D97-AF65-F5344CB8AC3E}">
        <p14:creationId xmlns:p14="http://schemas.microsoft.com/office/powerpoint/2010/main" val="1120732833"/>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2754"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02755"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smtClean="0"/>
          </a:p>
        </p:txBody>
      </p:sp>
      <p:sp>
        <p:nvSpPr>
          <p:cNvPr id="202756" name="幻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100">
                <a:solidFill>
                  <a:schemeClr val="tx1"/>
                </a:solidFill>
                <a:latin typeface="Arial" pitchFamily="34" charset="0"/>
                <a:ea typeface="宋体" panose="02010600030101010101" pitchFamily="2" charset="-122"/>
              </a:defRPr>
            </a:lvl1pPr>
            <a:lvl2pPr marL="742950" indent="-285750">
              <a:defRPr sz="2100">
                <a:solidFill>
                  <a:schemeClr val="tx1"/>
                </a:solidFill>
                <a:latin typeface="Arial" pitchFamily="34" charset="0"/>
                <a:ea typeface="宋体" panose="02010600030101010101" pitchFamily="2" charset="-122"/>
              </a:defRPr>
            </a:lvl2pPr>
            <a:lvl3pPr marL="1143000" indent="-228600">
              <a:defRPr sz="2100">
                <a:solidFill>
                  <a:schemeClr val="tx1"/>
                </a:solidFill>
                <a:latin typeface="Arial" pitchFamily="34" charset="0"/>
                <a:ea typeface="宋体" panose="02010600030101010101" pitchFamily="2" charset="-122"/>
              </a:defRPr>
            </a:lvl3pPr>
            <a:lvl4pPr marL="1600200" indent="-228600">
              <a:defRPr sz="2100">
                <a:solidFill>
                  <a:schemeClr val="tx1"/>
                </a:solidFill>
                <a:latin typeface="Arial" pitchFamily="34" charset="0"/>
                <a:ea typeface="宋体" panose="02010600030101010101" pitchFamily="2" charset="-122"/>
              </a:defRPr>
            </a:lvl4pPr>
            <a:lvl5pPr marL="2057400" indent="-228600">
              <a:defRPr sz="2100">
                <a:solidFill>
                  <a:schemeClr val="tx1"/>
                </a:solidFill>
                <a:latin typeface="Arial" pitchFamily="34" charset="0"/>
                <a:ea typeface="宋体" panose="02010600030101010101" pitchFamily="2" charset="-122"/>
              </a:defRPr>
            </a:lvl5pPr>
            <a:lvl6pPr marL="25146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6pPr>
            <a:lvl7pPr marL="29718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7pPr>
            <a:lvl8pPr marL="34290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8pPr>
            <a:lvl9pPr marL="38862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9pPr>
          </a:lstStyle>
          <a:p>
            <a:fld id="{5449B2B8-1C89-4497-B70B-8F55BEA67DED}" type="slidenum">
              <a:rPr lang="zh-CN" altLang="en-US" sz="1200" smtClean="0">
                <a:solidFill>
                  <a:srgbClr val="000000"/>
                </a:solidFill>
              </a:rPr>
              <a:t>31</a:t>
            </a:fld>
            <a:endParaRPr lang="zh-CN" altLang="en-US" sz="1200" smtClean="0">
              <a:solidFill>
                <a:srgbClr val="000000"/>
              </a:solidFill>
            </a:endParaRPr>
          </a:p>
        </p:txBody>
      </p:sp>
    </p:spTree>
    <p:extLst>
      <p:ext uri="{BB962C8B-B14F-4D97-AF65-F5344CB8AC3E}">
        <p14:creationId xmlns:p14="http://schemas.microsoft.com/office/powerpoint/2010/main" val="2286168263"/>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2754"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02755"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smtClean="0"/>
          </a:p>
        </p:txBody>
      </p:sp>
      <p:sp>
        <p:nvSpPr>
          <p:cNvPr id="202756" name="幻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100">
                <a:solidFill>
                  <a:schemeClr val="tx1"/>
                </a:solidFill>
                <a:latin typeface="Arial" pitchFamily="34" charset="0"/>
                <a:ea typeface="宋体" panose="02010600030101010101" pitchFamily="2" charset="-122"/>
              </a:defRPr>
            </a:lvl1pPr>
            <a:lvl2pPr marL="742950" indent="-285750">
              <a:defRPr sz="2100">
                <a:solidFill>
                  <a:schemeClr val="tx1"/>
                </a:solidFill>
                <a:latin typeface="Arial" pitchFamily="34" charset="0"/>
                <a:ea typeface="宋体" panose="02010600030101010101" pitchFamily="2" charset="-122"/>
              </a:defRPr>
            </a:lvl2pPr>
            <a:lvl3pPr marL="1143000" indent="-228600">
              <a:defRPr sz="2100">
                <a:solidFill>
                  <a:schemeClr val="tx1"/>
                </a:solidFill>
                <a:latin typeface="Arial" pitchFamily="34" charset="0"/>
                <a:ea typeface="宋体" panose="02010600030101010101" pitchFamily="2" charset="-122"/>
              </a:defRPr>
            </a:lvl3pPr>
            <a:lvl4pPr marL="1600200" indent="-228600">
              <a:defRPr sz="2100">
                <a:solidFill>
                  <a:schemeClr val="tx1"/>
                </a:solidFill>
                <a:latin typeface="Arial" pitchFamily="34" charset="0"/>
                <a:ea typeface="宋体" panose="02010600030101010101" pitchFamily="2" charset="-122"/>
              </a:defRPr>
            </a:lvl4pPr>
            <a:lvl5pPr marL="2057400" indent="-228600">
              <a:defRPr sz="2100">
                <a:solidFill>
                  <a:schemeClr val="tx1"/>
                </a:solidFill>
                <a:latin typeface="Arial" pitchFamily="34" charset="0"/>
                <a:ea typeface="宋体" panose="02010600030101010101" pitchFamily="2" charset="-122"/>
              </a:defRPr>
            </a:lvl5pPr>
            <a:lvl6pPr marL="25146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6pPr>
            <a:lvl7pPr marL="29718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7pPr>
            <a:lvl8pPr marL="34290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8pPr>
            <a:lvl9pPr marL="38862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9pPr>
          </a:lstStyle>
          <a:p>
            <a:fld id="{43B8AFF8-2E87-420C-87BF-38D7C70DA85E}" type="slidenum">
              <a:rPr lang="zh-CN" altLang="en-US" sz="1200" smtClean="0">
                <a:solidFill>
                  <a:srgbClr val="000000"/>
                </a:solidFill>
              </a:rPr>
              <a:t>35</a:t>
            </a:fld>
            <a:endParaRPr lang="zh-CN" altLang="en-US" sz="1200" smtClean="0">
              <a:solidFill>
                <a:srgbClr val="000000"/>
              </a:solidFill>
            </a:endParaRPr>
          </a:p>
        </p:txBody>
      </p:sp>
    </p:spTree>
    <p:extLst>
      <p:ext uri="{BB962C8B-B14F-4D97-AF65-F5344CB8AC3E}">
        <p14:creationId xmlns:p14="http://schemas.microsoft.com/office/powerpoint/2010/main" val="3249738395"/>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61122"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61123"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CN" altLang="en-US" smtClean="0"/>
              <a:t>稳定</a:t>
            </a:r>
            <a:r>
              <a:rPr lang="en-US" altLang="zh-CN" smtClean="0"/>
              <a:t>vs</a:t>
            </a:r>
            <a:r>
              <a:rPr lang="zh-CN" altLang="en-US" smtClean="0"/>
              <a:t>盈利性</a:t>
            </a:r>
          </a:p>
        </p:txBody>
      </p:sp>
      <p:sp>
        <p:nvSpPr>
          <p:cNvPr id="261124" name="幻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100">
                <a:solidFill>
                  <a:schemeClr val="tx1"/>
                </a:solidFill>
                <a:latin typeface="Arial" pitchFamily="34" charset="0"/>
                <a:ea typeface="宋体" panose="02010600030101010101" pitchFamily="2" charset="-122"/>
              </a:defRPr>
            </a:lvl1pPr>
            <a:lvl2pPr marL="742950" indent="-285750">
              <a:defRPr sz="2100">
                <a:solidFill>
                  <a:schemeClr val="tx1"/>
                </a:solidFill>
                <a:latin typeface="Arial" pitchFamily="34" charset="0"/>
                <a:ea typeface="宋体" panose="02010600030101010101" pitchFamily="2" charset="-122"/>
              </a:defRPr>
            </a:lvl2pPr>
            <a:lvl3pPr marL="1143000" indent="-228600">
              <a:defRPr sz="2100">
                <a:solidFill>
                  <a:schemeClr val="tx1"/>
                </a:solidFill>
                <a:latin typeface="Arial" pitchFamily="34" charset="0"/>
                <a:ea typeface="宋体" panose="02010600030101010101" pitchFamily="2" charset="-122"/>
              </a:defRPr>
            </a:lvl3pPr>
            <a:lvl4pPr marL="1600200" indent="-228600">
              <a:defRPr sz="2100">
                <a:solidFill>
                  <a:schemeClr val="tx1"/>
                </a:solidFill>
                <a:latin typeface="Arial" pitchFamily="34" charset="0"/>
                <a:ea typeface="宋体" panose="02010600030101010101" pitchFamily="2" charset="-122"/>
              </a:defRPr>
            </a:lvl4pPr>
            <a:lvl5pPr marL="2057400" indent="-228600">
              <a:defRPr sz="2100">
                <a:solidFill>
                  <a:schemeClr val="tx1"/>
                </a:solidFill>
                <a:latin typeface="Arial" pitchFamily="34" charset="0"/>
                <a:ea typeface="宋体" panose="02010600030101010101" pitchFamily="2" charset="-122"/>
              </a:defRPr>
            </a:lvl5pPr>
            <a:lvl6pPr marL="25146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6pPr>
            <a:lvl7pPr marL="29718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7pPr>
            <a:lvl8pPr marL="34290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8pPr>
            <a:lvl9pPr marL="3886200" indent="-228600" defTabSz="1042988" eaLnBrk="0" fontAlgn="base" hangingPunct="0">
              <a:spcBef>
                <a:spcPct val="0"/>
              </a:spcBef>
              <a:spcAft>
                <a:spcPct val="0"/>
              </a:spcAft>
              <a:defRPr sz="2100">
                <a:solidFill>
                  <a:schemeClr val="tx1"/>
                </a:solidFill>
                <a:latin typeface="Arial" pitchFamily="34" charset="0"/>
                <a:ea typeface="宋体" panose="02010600030101010101" pitchFamily="2" charset="-122"/>
              </a:defRPr>
            </a:lvl9pPr>
          </a:lstStyle>
          <a:p>
            <a:fld id="{42AA7A65-B4D3-4BBD-96C7-5EB5BE1BCCBD}" type="slidenum">
              <a:rPr lang="zh-CN" altLang="en-US" sz="1200" smtClean="0">
                <a:solidFill>
                  <a:srgbClr val="000000"/>
                </a:solidFill>
              </a:rPr>
              <a:t>41</a:t>
            </a:fld>
            <a:endParaRPr lang="zh-CN" altLang="en-US" sz="1200" smtClean="0">
              <a:solidFill>
                <a:srgbClr val="000000"/>
              </a:solidFill>
            </a:endParaRPr>
          </a:p>
        </p:txBody>
      </p:sp>
    </p:spTree>
    <p:extLst>
      <p:ext uri="{BB962C8B-B14F-4D97-AF65-F5344CB8AC3E}">
        <p14:creationId xmlns:p14="http://schemas.microsoft.com/office/powerpoint/2010/main" val="3338867922"/>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2.xml" /><Relationship Id="rId2" Type="http://schemas.openxmlformats.org/officeDocument/2006/relationships/oleObject" Target="../embeddings/oleObject165.bin" TargetMode="Internal" /><Relationship Id="rId3" Type="http://schemas.openxmlformats.org/officeDocument/2006/relationships/image" Target="../media/image2.emf" /><Relationship Id="rId4" Type="http://schemas.openxmlformats.org/officeDocument/2006/relationships/image" Target="../media/image3.jpeg" /><Relationship Id="rId5" Type="http://schemas.openxmlformats.org/officeDocument/2006/relationships/tags" Target="../tags/tag3.xml" /><Relationship Id="rId6" Type="http://schemas.openxmlformats.org/officeDocument/2006/relationships/vmlDrawing" Target="../drawings/vmlDrawing2.vml" /><Relationship Id="rId7"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4.xml" /><Relationship Id="rId2" Type="http://schemas.openxmlformats.org/officeDocument/2006/relationships/oleObject" Target="../embeddings/oleObject166.bin" TargetMode="Internal" /><Relationship Id="rId3" Type="http://schemas.openxmlformats.org/officeDocument/2006/relationships/image" Target="../media/image1.emf" /><Relationship Id="rId4" Type="http://schemas.openxmlformats.org/officeDocument/2006/relationships/vmlDrawing" Target="../drawings/vmlDrawing3.vml" /><Relationship Id="rId5"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5.xml" /><Relationship Id="rId2" Type="http://schemas.openxmlformats.org/officeDocument/2006/relationships/oleObject" Target="../embeddings/oleObject167.bin" TargetMode="Internal" /><Relationship Id="rId3" Type="http://schemas.openxmlformats.org/officeDocument/2006/relationships/image" Target="../media/image1.emf" /><Relationship Id="rId4" Type="http://schemas.openxmlformats.org/officeDocument/2006/relationships/vmlDrawing" Target="../drawings/vmlDrawing4.vml" /><Relationship Id="rId5"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oleObject" Target="../embeddings/oleObject168.bin" TargetMode="Internal" /><Relationship Id="rId3" Type="http://schemas.openxmlformats.org/officeDocument/2006/relationships/image" Target="../media/image1.emf" /><Relationship Id="rId4" Type="http://schemas.openxmlformats.org/officeDocument/2006/relationships/tags" Target="../tags/tag7.xml" /><Relationship Id="rId5" Type="http://schemas.openxmlformats.org/officeDocument/2006/relationships/oleObject" Target="../embeddings/oleObject169.bin" TargetMode="Internal" /><Relationship Id="rId6" Type="http://schemas.openxmlformats.org/officeDocument/2006/relationships/image" Target="../media/image2.emf" /><Relationship Id="rId7" Type="http://schemas.openxmlformats.org/officeDocument/2006/relationships/vmlDrawing" Target="../drawings/vmlDrawing5.vml" /><Relationship Id="rId8"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oleObject" Target="../embeddings/oleObject170.bin" TargetMode="Internal" /><Relationship Id="rId3" Type="http://schemas.openxmlformats.org/officeDocument/2006/relationships/image" Target="../media/image1.emf" /><Relationship Id="rId4" Type="http://schemas.openxmlformats.org/officeDocument/2006/relationships/image" Target="../media/image4.png" /><Relationship Id="rId5" Type="http://schemas.openxmlformats.org/officeDocument/2006/relationships/vmlDrawing" Target="../drawings/vmlDrawing6.vml" /><Relationship Id="rId6"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9.xml" /><Relationship Id="rId2" Type="http://schemas.openxmlformats.org/officeDocument/2006/relationships/oleObject" Target="../embeddings/oleObject171.bin" TargetMode="Internal" /><Relationship Id="rId3" Type="http://schemas.openxmlformats.org/officeDocument/2006/relationships/image" Target="../media/image1.emf" /><Relationship Id="rId4" Type="http://schemas.openxmlformats.org/officeDocument/2006/relationships/tags" Target="../tags/tag10.xml" /><Relationship Id="rId5" Type="http://schemas.openxmlformats.org/officeDocument/2006/relationships/oleObject" Target="../embeddings/oleObject172.bin" TargetMode="Internal" /><Relationship Id="rId6" Type="http://schemas.openxmlformats.org/officeDocument/2006/relationships/image" Target="../media/image2.emf" /><Relationship Id="rId7" Type="http://schemas.openxmlformats.org/officeDocument/2006/relationships/vmlDrawing" Target="../drawings/vmlDrawing7.vml" /><Relationship Id="rId8"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oleObject" Target="../embeddings/oleObject173.bin" TargetMode="Internal" /><Relationship Id="rId3" Type="http://schemas.openxmlformats.org/officeDocument/2006/relationships/image" Target="../media/image1.emf" /><Relationship Id="rId4" Type="http://schemas.openxmlformats.org/officeDocument/2006/relationships/tags" Target="../tags/tag12.xml" /><Relationship Id="rId5" Type="http://schemas.openxmlformats.org/officeDocument/2006/relationships/oleObject" Target="../embeddings/oleObject174.bin" TargetMode="Internal" /><Relationship Id="rId6" Type="http://schemas.openxmlformats.org/officeDocument/2006/relationships/image" Target="../media/image2.emf" /><Relationship Id="rId7" Type="http://schemas.openxmlformats.org/officeDocument/2006/relationships/vmlDrawing" Target="../drawings/vmlDrawing8.vml" /><Relationship Id="rId8"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oleObject" Target="../embeddings/oleObject175.bin" TargetMode="Internal" /><Relationship Id="rId3" Type="http://schemas.openxmlformats.org/officeDocument/2006/relationships/image" Target="../media/image1.emf" /><Relationship Id="rId4" Type="http://schemas.openxmlformats.org/officeDocument/2006/relationships/tags" Target="../tags/tag14.xml" /><Relationship Id="rId5" Type="http://schemas.openxmlformats.org/officeDocument/2006/relationships/oleObject" Target="../embeddings/oleObject176.bin" TargetMode="Internal" /><Relationship Id="rId6" Type="http://schemas.openxmlformats.org/officeDocument/2006/relationships/image" Target="../media/image2.emf" /><Relationship Id="rId7" Type="http://schemas.openxmlformats.org/officeDocument/2006/relationships/vmlDrawing" Target="../drawings/vmlDrawing9.vml" /><Relationship Id="rId8"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oleObject" Target="../embeddings/oleObject177.bin" TargetMode="Internal" /><Relationship Id="rId3" Type="http://schemas.openxmlformats.org/officeDocument/2006/relationships/image" Target="../media/image1.emf" /><Relationship Id="rId4" Type="http://schemas.openxmlformats.org/officeDocument/2006/relationships/tags" Target="../tags/tag16.xml" /><Relationship Id="rId5" Type="http://schemas.openxmlformats.org/officeDocument/2006/relationships/oleObject" Target="../embeddings/oleObject178.bin" TargetMode="Internal" /><Relationship Id="rId6" Type="http://schemas.openxmlformats.org/officeDocument/2006/relationships/image" Target="../media/image2.emf" /><Relationship Id="rId7" Type="http://schemas.openxmlformats.org/officeDocument/2006/relationships/vmlDrawing" Target="../drawings/vmlDrawing10.vml" /><Relationship Id="rId8"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oleObject" Target="../embeddings/oleObject86.bin" TargetMode="Internal" /><Relationship Id="rId3" Type="http://schemas.openxmlformats.org/officeDocument/2006/relationships/image" Target="../media/image2.emf" /><Relationship Id="rId4" Type="http://schemas.openxmlformats.org/officeDocument/2006/relationships/image" Target="../media/image3.jpeg" /><Relationship Id="rId5" Type="http://schemas.openxmlformats.org/officeDocument/2006/relationships/tags" Target="../tags/tag19.xml" /><Relationship Id="rId6" Type="http://schemas.openxmlformats.org/officeDocument/2006/relationships/vmlDrawing" Target="../drawings/vmlDrawing12.vml" /><Relationship Id="rId7" Type="http://schemas.openxmlformats.org/officeDocument/2006/relationships/slideMaster" Target="../slideMasters/slideMaster4.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20.xml" /><Relationship Id="rId2" Type="http://schemas.openxmlformats.org/officeDocument/2006/relationships/oleObject" Target="../embeddings/oleObject87.bin" TargetMode="Internal" /><Relationship Id="rId3" Type="http://schemas.openxmlformats.org/officeDocument/2006/relationships/image" Target="../media/image1.emf" /><Relationship Id="rId4" Type="http://schemas.openxmlformats.org/officeDocument/2006/relationships/vmlDrawing" Target="../drawings/vmlDrawing13.vml" /><Relationship Id="rId5" Type="http://schemas.openxmlformats.org/officeDocument/2006/relationships/slideMaster" Target="../slideMasters/slideMaster4.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21.xml" /><Relationship Id="rId2" Type="http://schemas.openxmlformats.org/officeDocument/2006/relationships/oleObject" Target="../embeddings/oleObject88.bin" TargetMode="Internal" /><Relationship Id="rId3" Type="http://schemas.openxmlformats.org/officeDocument/2006/relationships/image" Target="../media/image1.emf" /><Relationship Id="rId4" Type="http://schemas.openxmlformats.org/officeDocument/2006/relationships/vmlDrawing" Target="../drawings/vmlDrawing14.vml" /><Relationship Id="rId5"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oleObject" Target="../embeddings/oleObject89.bin" TargetMode="Internal" /><Relationship Id="rId3" Type="http://schemas.openxmlformats.org/officeDocument/2006/relationships/image" Target="../media/image1.emf" /><Relationship Id="rId4" Type="http://schemas.openxmlformats.org/officeDocument/2006/relationships/image" Target="../media/image4.png" /><Relationship Id="rId5" Type="http://schemas.openxmlformats.org/officeDocument/2006/relationships/vmlDrawing" Target="../drawings/vmlDrawing15.vml" /><Relationship Id="rId6"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oleObject" Target="../embeddings/oleObject90.bin" TargetMode="Internal" /><Relationship Id="rId3" Type="http://schemas.openxmlformats.org/officeDocument/2006/relationships/image" Target="../media/image1.emf" /><Relationship Id="rId4" Type="http://schemas.openxmlformats.org/officeDocument/2006/relationships/tags" Target="../tags/tag24.xml" /><Relationship Id="rId5" Type="http://schemas.openxmlformats.org/officeDocument/2006/relationships/oleObject" Target="../embeddings/oleObject91.bin" TargetMode="Internal" /><Relationship Id="rId6" Type="http://schemas.openxmlformats.org/officeDocument/2006/relationships/image" Target="../media/image2.emf" /><Relationship Id="rId7" Type="http://schemas.openxmlformats.org/officeDocument/2006/relationships/vmlDrawing" Target="../drawings/vmlDrawing16.vml" /><Relationship Id="rId8"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oleObject" Target="../embeddings/oleObject92.bin" TargetMode="Internal" /><Relationship Id="rId3" Type="http://schemas.openxmlformats.org/officeDocument/2006/relationships/image" Target="../media/image1.emf" /><Relationship Id="rId4" Type="http://schemas.openxmlformats.org/officeDocument/2006/relationships/tags" Target="../tags/tag26.xml" /><Relationship Id="rId5" Type="http://schemas.openxmlformats.org/officeDocument/2006/relationships/oleObject" Target="../embeddings/oleObject93.bin" TargetMode="Internal" /><Relationship Id="rId6" Type="http://schemas.openxmlformats.org/officeDocument/2006/relationships/image" Target="../media/image2.emf" /><Relationship Id="rId7" Type="http://schemas.openxmlformats.org/officeDocument/2006/relationships/vmlDrawing" Target="../drawings/vmlDrawing17.vml" /><Relationship Id="rId8"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oleObject" Target="../embeddings/oleObject94.bin" TargetMode="Internal" /><Relationship Id="rId3" Type="http://schemas.openxmlformats.org/officeDocument/2006/relationships/image" Target="../media/image1.emf" /><Relationship Id="rId4" Type="http://schemas.openxmlformats.org/officeDocument/2006/relationships/tags" Target="../tags/tag28.xml" /><Relationship Id="rId5" Type="http://schemas.openxmlformats.org/officeDocument/2006/relationships/oleObject" Target="../embeddings/oleObject95.bin" TargetMode="Internal" /><Relationship Id="rId6" Type="http://schemas.openxmlformats.org/officeDocument/2006/relationships/image" Target="../media/image2.emf" /><Relationship Id="rId7" Type="http://schemas.openxmlformats.org/officeDocument/2006/relationships/vmlDrawing" Target="../drawings/vmlDrawing18.vml" /><Relationship Id="rId8"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oleObject" Target="../embeddings/oleObject96.bin" TargetMode="Internal" /><Relationship Id="rId3" Type="http://schemas.openxmlformats.org/officeDocument/2006/relationships/image" Target="../media/image1.emf" /><Relationship Id="rId4" Type="http://schemas.openxmlformats.org/officeDocument/2006/relationships/tags" Target="../tags/tag30.xml" /><Relationship Id="rId5" Type="http://schemas.openxmlformats.org/officeDocument/2006/relationships/oleObject" Target="../embeddings/oleObject97.bin" TargetMode="Internal" /><Relationship Id="rId6" Type="http://schemas.openxmlformats.org/officeDocument/2006/relationships/image" Target="../media/image2.emf" /><Relationship Id="rId7" Type="http://schemas.openxmlformats.org/officeDocument/2006/relationships/vmlDrawing" Target="../drawings/vmlDrawing19.vml" /><Relationship Id="rId8"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oleObject" Target="../embeddings/oleObject98.bin" TargetMode="Internal" /><Relationship Id="rId3" Type="http://schemas.openxmlformats.org/officeDocument/2006/relationships/image" Target="../media/image1.emf" /><Relationship Id="rId4" Type="http://schemas.openxmlformats.org/officeDocument/2006/relationships/tags" Target="../tags/tag32.xml" /><Relationship Id="rId5" Type="http://schemas.openxmlformats.org/officeDocument/2006/relationships/oleObject" Target="../embeddings/oleObject99.bin" TargetMode="Internal" /><Relationship Id="rId6" Type="http://schemas.openxmlformats.org/officeDocument/2006/relationships/image" Target="../media/image2.emf" /><Relationship Id="rId7" Type="http://schemas.openxmlformats.org/officeDocument/2006/relationships/vmlDrawing" Target="../drawings/vmlDrawing20.v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oleObject" Target="../embeddings/oleObject100.bin" TargetMode="Internal" /><Relationship Id="rId3" Type="http://schemas.openxmlformats.org/officeDocument/2006/relationships/image" Target="../media/image1.emf" /><Relationship Id="rId4" Type="http://schemas.openxmlformats.org/officeDocument/2006/relationships/tags" Target="../tags/tag34.xml" /><Relationship Id="rId5" Type="http://schemas.openxmlformats.org/officeDocument/2006/relationships/oleObject" Target="../embeddings/oleObject101.bin" TargetMode="Internal" /><Relationship Id="rId6" Type="http://schemas.openxmlformats.org/officeDocument/2006/relationships/image" Target="../media/image2.emf" /><Relationship Id="rId7" Type="http://schemas.openxmlformats.org/officeDocument/2006/relationships/vmlDrawing" Target="../drawings/vmlDrawing21.v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oleObject" Target="../embeddings/oleObject102.bin" TargetMode="Internal" /><Relationship Id="rId3" Type="http://schemas.openxmlformats.org/officeDocument/2006/relationships/image" Target="../media/image1.emf" /><Relationship Id="rId4" Type="http://schemas.openxmlformats.org/officeDocument/2006/relationships/tags" Target="../tags/tag36.xml" /><Relationship Id="rId5" Type="http://schemas.openxmlformats.org/officeDocument/2006/relationships/oleObject" Target="../embeddings/oleObject103.bin" TargetMode="Internal" /><Relationship Id="rId6" Type="http://schemas.openxmlformats.org/officeDocument/2006/relationships/image" Target="../media/image2.emf" /><Relationship Id="rId7" Type="http://schemas.openxmlformats.org/officeDocument/2006/relationships/vmlDrawing" Target="../drawings/vmlDrawing22.vml" /><Relationship Id="rId8"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oleObject" Target="../embeddings/oleObject104.bin" TargetMode="Internal" /><Relationship Id="rId3" Type="http://schemas.openxmlformats.org/officeDocument/2006/relationships/image" Target="../media/image2.emf" /><Relationship Id="rId4" Type="http://schemas.openxmlformats.org/officeDocument/2006/relationships/vmlDrawing" Target="../drawings/vmlDrawing23.vml" /><Relationship Id="rId5"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9.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1.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2.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3.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4.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oleObject" Target="../embeddings/oleObject149.bin" TargetMode="Internal" /><Relationship Id="rId3" Type="http://schemas.openxmlformats.org/officeDocument/2006/relationships/image" Target="../media/image1.emf" /><Relationship Id="rId4" Type="http://schemas.openxmlformats.org/officeDocument/2006/relationships/tags" Target="../tags/tag40.xml" /><Relationship Id="rId5" Type="http://schemas.openxmlformats.org/officeDocument/2006/relationships/oleObject" Target="../embeddings/oleObject150.bin" TargetMode="Internal" /><Relationship Id="rId6" Type="http://schemas.openxmlformats.org/officeDocument/2006/relationships/image" Target="../media/image2.emf" /><Relationship Id="rId7" Type="http://schemas.openxmlformats.org/officeDocument/2006/relationships/vmlDrawing" Target="../drawings/vmlDrawing25.vml" /><Relationship Id="rId8"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E5B4F9-EBE9-44C3-A999-B666753DD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3BF04A-E3F3-4759-BC9C-F1C270309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002A62-7A35-4577-BB3E-0DD15F2EF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56155C-1C77-4283-95C2-04FB61D023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DCB292-9DC6-4319-889C-16F13BE62C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8FF8E9-7254-4FE5-A8CB-D10C87012E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489AD0-ECD5-4221-8A04-92E6CE3825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61319D-E3BD-4E70-8EAA-57CE111EE5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A20715-1626-4556-BA5C-A7EACD2DFF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77719B-2EE5-4B33-88AC-9A8AF63458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6F8717-B17C-42DE-8C84-A0C2F6AB7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336675" y="1238250"/>
            <a:ext cx="8020050" cy="2632075"/>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36675" y="3971925"/>
            <a:ext cx="8020050"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05F7E821-11A0-4C5A-ACBA-9BC3DDF378B0}" type="datetimeFigureOut">
              <a:rPr lang="zh-CN" altLang="en-US"/>
              <a:pPr>
                <a:defRPr/>
              </a:pPr>
              <a:t>29/09/2016</a:t>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4D1F6DEB-1B63-476A-870D-F8243D09F9F6}" type="slidenum">
              <a:rPr lang="zh-CN" altLang="en-US"/>
              <a:pPr>
                <a:defRPr/>
              </a:pPr>
              <a:t>‹#›</a:t>
            </a:fld>
            <a:endParaRPr lang="zh-CN" altLang="en-US"/>
          </a:p>
        </p:txBody>
      </p:sp>
    </p:spTree>
    <p:extLst>
      <p:ext uri="{BB962C8B-B14F-4D97-AF65-F5344CB8AC3E}">
        <p14:creationId xmlns:p14="http://schemas.microsoft.com/office/powerpoint/2010/main" val="3575064793"/>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3CF2B534-5DC4-4BEE-9C16-BCEC76B766A8}" type="datetimeFigureOut">
              <a:rPr lang="zh-CN" altLang="en-US"/>
              <a:pPr>
                <a:defRPr/>
              </a:pPr>
              <a:t>29/09/2016</a:t>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5B7E562D-F49A-4C8F-BF8A-BB0151731663}" type="slidenum">
              <a:rPr lang="zh-CN" altLang="en-US"/>
              <a:pPr>
                <a:defRPr/>
              </a:pPr>
              <a:t>‹#›</a:t>
            </a:fld>
            <a:endParaRPr lang="zh-CN" altLang="en-US"/>
          </a:p>
        </p:txBody>
      </p:sp>
    </p:spTree>
    <p:extLst>
      <p:ext uri="{BB962C8B-B14F-4D97-AF65-F5344CB8AC3E}">
        <p14:creationId xmlns:p14="http://schemas.microsoft.com/office/powerpoint/2010/main" val="2033322032"/>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30250" y="1884363"/>
            <a:ext cx="9221788" cy="3146425"/>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30250" y="5059363"/>
            <a:ext cx="9221788" cy="1654175"/>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smtClean="0"/>
              <a:t>单击此处编辑母版文本样式</a:t>
            </a:r>
          </a:p>
        </p:txBody>
      </p:sp>
      <p:sp>
        <p:nvSpPr>
          <p:cNvPr id="4" name="日期占位符 3"/>
          <p:cNvSpPr>
            <a:spLocks noGrp="1" noChangeArrowheads="1"/>
          </p:cNvSpPr>
          <p:nvPr>
            <p:ph type="dt" sz="half" idx="10"/>
          </p:nvPr>
        </p:nvSpPr>
        <p:spPr/>
        <p:txBody>
          <a:bodyPr/>
          <a:lstStyle>
            <a:lvl1pPr>
              <a:defRPr/>
            </a:lvl1pPr>
          </a:lstStyle>
          <a:p>
            <a:pPr>
              <a:defRPr/>
            </a:pPr>
            <a:fld id="{FD3A7579-CE52-4110-8581-E56F401BA405}" type="datetimeFigureOut">
              <a:rPr lang="zh-CN" altLang="en-US"/>
              <a:pPr>
                <a:defRPr/>
              </a:pPr>
              <a:t>29/09/2016</a:t>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B6982889-608C-4B57-A68E-875F4715526D}" type="slidenum">
              <a:rPr lang="zh-CN" altLang="en-US"/>
              <a:pPr>
                <a:defRPr/>
              </a:pPr>
              <a:t>‹#›</a:t>
            </a:fld>
            <a:endParaRPr lang="zh-CN" altLang="en-US"/>
          </a:p>
        </p:txBody>
      </p:sp>
    </p:spTree>
    <p:extLst>
      <p:ext uri="{BB962C8B-B14F-4D97-AF65-F5344CB8AC3E}">
        <p14:creationId xmlns:p14="http://schemas.microsoft.com/office/powerpoint/2010/main" val="1342112200"/>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534988" y="1763713"/>
            <a:ext cx="4735512" cy="49911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5422900" y="1763713"/>
            <a:ext cx="4735513" cy="49911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3"/>
          <p:cNvSpPr>
            <a:spLocks noGrp="1" noChangeArrowheads="1"/>
          </p:cNvSpPr>
          <p:nvPr>
            <p:ph type="dt" sz="half" idx="10"/>
          </p:nvPr>
        </p:nvSpPr>
        <p:spPr/>
        <p:txBody>
          <a:bodyPr/>
          <a:lstStyle>
            <a:lvl1pPr>
              <a:defRPr/>
            </a:lvl1pPr>
          </a:lstStyle>
          <a:p>
            <a:pPr>
              <a:defRPr/>
            </a:pPr>
            <a:fld id="{AE194011-31BF-45C2-B013-16DD63F10EF2}" type="datetimeFigureOut">
              <a:rPr lang="zh-CN" altLang="en-US"/>
              <a:pPr>
                <a:defRPr/>
              </a:pPr>
              <a:t>29/09/2016</a:t>
            </a:fld>
            <a:endParaRPr lang="zh-CN" altLang="en-US"/>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pPr>
              <a:defRPr/>
            </a:pPr>
            <a:fld id="{ACB01244-6FFD-41BB-B1F6-61C6B4E430AB}" type="slidenum">
              <a:rPr lang="zh-CN" altLang="en-US"/>
              <a:pPr>
                <a:defRPr/>
              </a:pPr>
              <a:t>‹#›</a:t>
            </a:fld>
            <a:endParaRPr lang="zh-CN" altLang="en-US"/>
          </a:p>
        </p:txBody>
      </p:sp>
    </p:spTree>
    <p:extLst>
      <p:ext uri="{BB962C8B-B14F-4D97-AF65-F5344CB8AC3E}">
        <p14:creationId xmlns:p14="http://schemas.microsoft.com/office/powerpoint/2010/main" val="576685609"/>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736600" y="403225"/>
            <a:ext cx="9223375" cy="1460500"/>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36600" y="1854200"/>
            <a:ext cx="4524375"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736600" y="2762250"/>
            <a:ext cx="4524375" cy="406241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5413375" y="1854200"/>
            <a:ext cx="4546600"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5413375" y="2762250"/>
            <a:ext cx="4546600" cy="406241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3"/>
          <p:cNvSpPr>
            <a:spLocks noGrp="1" noChangeArrowheads="1"/>
          </p:cNvSpPr>
          <p:nvPr>
            <p:ph type="dt" sz="half" idx="10"/>
          </p:nvPr>
        </p:nvSpPr>
        <p:spPr/>
        <p:txBody>
          <a:bodyPr/>
          <a:lstStyle>
            <a:lvl1pPr>
              <a:defRPr/>
            </a:lvl1pPr>
          </a:lstStyle>
          <a:p>
            <a:pPr>
              <a:defRPr/>
            </a:pPr>
            <a:fld id="{DCDE0766-B49D-4218-8F5B-461FF30302BD}" type="datetimeFigureOut">
              <a:rPr lang="zh-CN" altLang="en-US"/>
              <a:pPr>
                <a:defRPr/>
              </a:pPr>
              <a:t>29/09/2016</a:t>
            </a:fld>
            <a:endParaRPr lang="zh-CN" altLang="en-US"/>
          </a:p>
        </p:txBody>
      </p:sp>
      <p:sp>
        <p:nvSpPr>
          <p:cNvPr id="8"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9" name="灯片编号占位符 5"/>
          <p:cNvSpPr>
            <a:spLocks noGrp="1" noChangeArrowheads="1"/>
          </p:cNvSpPr>
          <p:nvPr>
            <p:ph type="sldNum" sz="quarter" idx="12"/>
          </p:nvPr>
        </p:nvSpPr>
        <p:spPr/>
        <p:txBody>
          <a:bodyPr/>
          <a:lstStyle>
            <a:lvl1pPr>
              <a:defRPr/>
            </a:lvl1pPr>
          </a:lstStyle>
          <a:p>
            <a:pPr>
              <a:defRPr/>
            </a:pPr>
            <a:fld id="{4BF97338-DE01-4199-A9F9-275B5B498A91}" type="slidenum">
              <a:rPr lang="zh-CN" altLang="en-US"/>
              <a:pPr>
                <a:defRPr/>
              </a:pPr>
              <a:t>‹#›</a:t>
            </a:fld>
            <a:endParaRPr lang="zh-CN" altLang="en-US"/>
          </a:p>
        </p:txBody>
      </p:sp>
    </p:spTree>
    <p:extLst>
      <p:ext uri="{BB962C8B-B14F-4D97-AF65-F5344CB8AC3E}">
        <p14:creationId xmlns:p14="http://schemas.microsoft.com/office/powerpoint/2010/main" val="4270580661"/>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3"/>
          <p:cNvSpPr>
            <a:spLocks noGrp="1" noChangeArrowheads="1"/>
          </p:cNvSpPr>
          <p:nvPr>
            <p:ph type="dt" sz="half" idx="10"/>
          </p:nvPr>
        </p:nvSpPr>
        <p:spPr/>
        <p:txBody>
          <a:bodyPr/>
          <a:lstStyle>
            <a:lvl1pPr>
              <a:defRPr/>
            </a:lvl1pPr>
          </a:lstStyle>
          <a:p>
            <a:pPr>
              <a:defRPr/>
            </a:pPr>
            <a:fld id="{944FBFA9-4974-4B35-9BAC-3AF31C05B5E2}" type="datetimeFigureOut">
              <a:rPr lang="zh-CN" altLang="en-US"/>
              <a:pPr>
                <a:defRPr/>
              </a:pPr>
              <a:t>29/09/2016</a:t>
            </a:fld>
            <a:endParaRPr lang="zh-CN" altLang="en-US"/>
          </a:p>
        </p:txBody>
      </p:sp>
      <p:sp>
        <p:nvSpPr>
          <p:cNvPr id="4"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5" name="灯片编号占位符 5"/>
          <p:cNvSpPr>
            <a:spLocks noGrp="1" noChangeArrowheads="1"/>
          </p:cNvSpPr>
          <p:nvPr>
            <p:ph type="sldNum" sz="quarter" idx="12"/>
          </p:nvPr>
        </p:nvSpPr>
        <p:spPr/>
        <p:txBody>
          <a:bodyPr/>
          <a:lstStyle>
            <a:lvl1pPr>
              <a:defRPr/>
            </a:lvl1pPr>
          </a:lstStyle>
          <a:p>
            <a:pPr>
              <a:defRPr/>
            </a:pPr>
            <a:fld id="{AB7E4AD7-0572-4F03-882D-FEA6B0B24478}" type="slidenum">
              <a:rPr lang="zh-CN" altLang="en-US"/>
              <a:pPr>
                <a:defRPr/>
              </a:pPr>
              <a:t>‹#›</a:t>
            </a:fld>
            <a:endParaRPr lang="zh-CN" altLang="en-US"/>
          </a:p>
        </p:txBody>
      </p:sp>
    </p:spTree>
    <p:extLst>
      <p:ext uri="{BB962C8B-B14F-4D97-AF65-F5344CB8AC3E}">
        <p14:creationId xmlns:p14="http://schemas.microsoft.com/office/powerpoint/2010/main" val="1595187140"/>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3"/>
          <p:cNvSpPr>
            <a:spLocks noGrp="1" noChangeArrowheads="1"/>
          </p:cNvSpPr>
          <p:nvPr>
            <p:ph type="dt" sz="half" idx="10"/>
          </p:nvPr>
        </p:nvSpPr>
        <p:spPr/>
        <p:txBody>
          <a:bodyPr/>
          <a:lstStyle>
            <a:lvl1pPr>
              <a:defRPr/>
            </a:lvl1pPr>
          </a:lstStyle>
          <a:p>
            <a:pPr>
              <a:defRPr/>
            </a:pPr>
            <a:fld id="{6540D8E0-2E68-4181-9CEE-FDEB237C1900}" type="datetimeFigureOut">
              <a:rPr lang="zh-CN" altLang="en-US"/>
              <a:pPr>
                <a:defRPr/>
              </a:pPr>
              <a:t>29/09/2016</a:t>
            </a:fld>
            <a:endParaRPr lang="zh-CN" altLang="en-US"/>
          </a:p>
        </p:txBody>
      </p:sp>
      <p:sp>
        <p:nvSpPr>
          <p:cNvPr id="3"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4" name="灯片编号占位符 5"/>
          <p:cNvSpPr>
            <a:spLocks noGrp="1" noChangeArrowheads="1"/>
          </p:cNvSpPr>
          <p:nvPr>
            <p:ph type="sldNum" sz="quarter" idx="12"/>
          </p:nvPr>
        </p:nvSpPr>
        <p:spPr/>
        <p:txBody>
          <a:bodyPr/>
          <a:lstStyle>
            <a:lvl1pPr>
              <a:defRPr/>
            </a:lvl1pPr>
          </a:lstStyle>
          <a:p>
            <a:pPr>
              <a:defRPr/>
            </a:pPr>
            <a:fld id="{7FF33001-7A95-4BBB-822C-514CF8477A60}" type="slidenum">
              <a:rPr lang="zh-CN" altLang="en-US"/>
              <a:pPr>
                <a:defRPr/>
              </a:pPr>
              <a:t>‹#›</a:t>
            </a:fld>
            <a:endParaRPr lang="zh-CN" altLang="en-US"/>
          </a:p>
        </p:txBody>
      </p:sp>
    </p:spTree>
    <p:extLst>
      <p:ext uri="{BB962C8B-B14F-4D97-AF65-F5344CB8AC3E}">
        <p14:creationId xmlns:p14="http://schemas.microsoft.com/office/powerpoint/2010/main" val="3995858244"/>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736600" y="504825"/>
            <a:ext cx="3449638" cy="1763713"/>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4546600" y="1089025"/>
            <a:ext cx="5413375" cy="53736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736600" y="2268538"/>
            <a:ext cx="3449638" cy="420211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3"/>
          <p:cNvSpPr>
            <a:spLocks noGrp="1" noChangeArrowheads="1"/>
          </p:cNvSpPr>
          <p:nvPr>
            <p:ph type="dt" sz="half" idx="10"/>
          </p:nvPr>
        </p:nvSpPr>
        <p:spPr/>
        <p:txBody>
          <a:bodyPr/>
          <a:lstStyle>
            <a:lvl1pPr>
              <a:defRPr/>
            </a:lvl1pPr>
          </a:lstStyle>
          <a:p>
            <a:pPr>
              <a:defRPr/>
            </a:pPr>
            <a:fld id="{B3254B88-012E-49F3-866F-3B2E8ECF8AD7}" type="datetimeFigureOut">
              <a:rPr lang="zh-CN" altLang="en-US"/>
              <a:pPr>
                <a:defRPr/>
              </a:pPr>
              <a:t>29/09/2016</a:t>
            </a:fld>
            <a:endParaRPr lang="zh-CN" altLang="en-US"/>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pPr>
              <a:defRPr/>
            </a:pPr>
            <a:fld id="{DEA729A6-1B1E-46A0-814B-1C5F34EFDDF2}" type="slidenum">
              <a:rPr lang="zh-CN" altLang="en-US"/>
              <a:pPr>
                <a:defRPr/>
              </a:pPr>
              <a:t>‹#›</a:t>
            </a:fld>
            <a:endParaRPr lang="zh-CN" altLang="en-US"/>
          </a:p>
        </p:txBody>
      </p:sp>
    </p:spTree>
    <p:extLst>
      <p:ext uri="{BB962C8B-B14F-4D97-AF65-F5344CB8AC3E}">
        <p14:creationId xmlns:p14="http://schemas.microsoft.com/office/powerpoint/2010/main" val="2558665581"/>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736600" y="504825"/>
            <a:ext cx="3449638" cy="1763713"/>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4546600" y="1089025"/>
            <a:ext cx="5413375" cy="53736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smtClean="0"/>
          </a:p>
        </p:txBody>
      </p:sp>
      <p:sp>
        <p:nvSpPr>
          <p:cNvPr id="4" name="文本占位符 3"/>
          <p:cNvSpPr>
            <a:spLocks noGrp="1"/>
          </p:cNvSpPr>
          <p:nvPr>
            <p:ph type="body" sz="half" idx="2"/>
          </p:nvPr>
        </p:nvSpPr>
        <p:spPr>
          <a:xfrm>
            <a:off x="736600" y="2268538"/>
            <a:ext cx="3449638" cy="420211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3"/>
          <p:cNvSpPr>
            <a:spLocks noGrp="1" noChangeArrowheads="1"/>
          </p:cNvSpPr>
          <p:nvPr>
            <p:ph type="dt" sz="half" idx="10"/>
          </p:nvPr>
        </p:nvSpPr>
        <p:spPr/>
        <p:txBody>
          <a:bodyPr/>
          <a:lstStyle>
            <a:lvl1pPr>
              <a:defRPr/>
            </a:lvl1pPr>
          </a:lstStyle>
          <a:p>
            <a:pPr>
              <a:defRPr/>
            </a:pPr>
            <a:fld id="{275358FB-963F-4DA4-AA28-91F4FB909F59}" type="datetimeFigureOut">
              <a:rPr lang="zh-CN" altLang="en-US"/>
              <a:pPr>
                <a:defRPr/>
              </a:pPr>
              <a:t>29/09/2016</a:t>
            </a:fld>
            <a:endParaRPr lang="zh-CN" altLang="en-US"/>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pPr>
              <a:defRPr/>
            </a:pPr>
            <a:fld id="{D0318F9D-037F-45D0-BB95-776134FA4ABE}" type="slidenum">
              <a:rPr lang="zh-CN" altLang="en-US"/>
              <a:pPr>
                <a:defRPr/>
              </a:pPr>
              <a:t>‹#›</a:t>
            </a:fld>
            <a:endParaRPr lang="zh-CN" altLang="en-US"/>
          </a:p>
        </p:txBody>
      </p:sp>
    </p:spTree>
    <p:extLst>
      <p:ext uri="{BB962C8B-B14F-4D97-AF65-F5344CB8AC3E}">
        <p14:creationId xmlns:p14="http://schemas.microsoft.com/office/powerpoint/2010/main" val="222889121"/>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EFE80785-0B7C-4AC0-A62F-6A9D2CA7F96B}" type="datetimeFigureOut">
              <a:rPr lang="zh-CN" altLang="en-US"/>
              <a:pPr>
                <a:defRPr/>
              </a:pPr>
              <a:t>29/09/2016</a:t>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4DEDE847-CF05-4FA3-ABFE-42E3B402388D}" type="slidenum">
              <a:rPr lang="zh-CN" altLang="en-US"/>
              <a:pPr>
                <a:defRPr/>
              </a:pPr>
              <a:t>‹#›</a:t>
            </a:fld>
            <a:endParaRPr lang="zh-CN" altLang="en-US"/>
          </a:p>
        </p:txBody>
      </p:sp>
    </p:spTree>
    <p:extLst>
      <p:ext uri="{BB962C8B-B14F-4D97-AF65-F5344CB8AC3E}">
        <p14:creationId xmlns:p14="http://schemas.microsoft.com/office/powerpoint/2010/main" val="1458628710"/>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7753350" y="303213"/>
            <a:ext cx="2405063" cy="645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534988" y="303213"/>
            <a:ext cx="7065962" cy="6451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DE199D0F-B03F-459A-8A01-608EF3E84FAB}" type="datetimeFigureOut">
              <a:rPr lang="zh-CN" altLang="en-US"/>
              <a:pPr>
                <a:defRPr/>
              </a:pPr>
              <a:t>29/09/2016</a:t>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E52A4E0D-4E3D-4E92-A73B-6F81420C0C63}" type="slidenum">
              <a:rPr lang="zh-CN" altLang="en-US"/>
              <a:pPr>
                <a:defRPr/>
              </a:pPr>
              <a:t>‹#›</a:t>
            </a:fld>
            <a:endParaRPr lang="zh-CN" altLang="en-US"/>
          </a:p>
        </p:txBody>
      </p:sp>
    </p:spTree>
    <p:extLst>
      <p:ext uri="{BB962C8B-B14F-4D97-AF65-F5344CB8AC3E}">
        <p14:creationId xmlns:p14="http://schemas.microsoft.com/office/powerpoint/2010/main" val="230033403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Title Slide">
    <p:spTree>
      <p:nvGrpSpPr>
        <p:cNvPr id="1" name=""/>
        <p:cNvGrpSpPr/>
        <p:nvPr/>
      </p:nvGrpSpPr>
      <p:grpSpPr>
        <a:xfrm>
          <a:off x="0" y="0"/>
          <a:ext cx="0" cy="0"/>
        </a:xfrm>
      </p:grpSpPr>
      <p:graphicFrame>
        <p:nvGraphicFramePr>
          <p:cNvPr id="4" name="Rectangle 2" hidden="1"/>
          <p:cNvGraphicFramePr>
            <a:graphicFrameLocks noChangeAspect="1"/>
          </p:cNvGraphicFramePr>
          <p:nvPr userDrawn="1">
            <p:custDataLst>
              <p:tags r:id="rId1"/>
            </p:custDataLst>
          </p:nvPr>
        </p:nvGraphicFramePr>
        <p:xfrm>
          <a:off x="0" y="0"/>
          <a:ext cx="171450" cy="174625"/>
        </p:xfrm>
        <a:graphic>
          <a:graphicData uri="http://schemas.openxmlformats.org/presentationml/2006/ole">
            <mc:AlternateContent>
              <mc:Choice xmlns:v="urn:schemas-microsoft-com:vml" Requires="v">
                <p:oleObj spid="_x0000_s1039" name="think-cell Slide" r:id="rId2" imgW="171450" imgH="174625" progId="TCLayout.ActiveDocument.1">
                  <p:embed/>
                </p:oleObj>
              </mc:Choice>
              <mc:Fallback>
                <p:oleObj name="think-cell Slide" r:id="rId2" imgW="171450" imgH="174625"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pic>
        <p:nvPicPr>
          <p:cNvPr id="5" name="Picture 5" descr="Deloittelogo_RGB"/>
          <p:cNvPicPr>
            <a:picLocks noChangeAspect="1" noChangeArrowheads="1"/>
          </p:cNvPicPr>
          <p:nvPr userDrawn="1">
            <p:custDataLst>
              <p:tags r:id="rId5"/>
            </p:custDataLst>
          </p:nvPr>
        </p:nvPicPr>
        <p:blipFill>
          <a:blip r:embed="rId4">
            <a:extLst>
              <a:ext uri="{28A0092B-C50C-407E-A947-70E740481C1C}">
                <a14:useLocalDpi xmlns:a14="http://schemas.microsoft.com/office/drawing/2010/main"/>
              </a:ext>
            </a:extLst>
          </a:blip>
          <a:stretch>
            <a:fillRect/>
          </a:stretch>
        </p:blipFill>
        <p:spPr bwMode="auto">
          <a:xfrm>
            <a:off x="482600" y="396875"/>
            <a:ext cx="2424113"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6" name="Text Placeholder 2"/>
          <p:cNvSpPr>
            <a:spLocks noGrp="1"/>
          </p:cNvSpPr>
          <p:nvPr>
            <p:ph type="subTitle" idx="1"/>
          </p:nvPr>
        </p:nvSpPr>
        <p:spPr>
          <a:xfrm>
            <a:off x="483142" y="6555088"/>
            <a:ext cx="5543288" cy="287730"/>
          </a:xfrm>
          <a:prstGeom prst="rect">
            <a:avLst/>
          </a:prstGeom>
        </p:spPr>
        <p:txBody>
          <a:bodyPr>
            <a:spAutoFit/>
          </a:bodyPr>
          <a:lstStyle>
            <a:lvl1pPr marL="0" indent="0" eaLnBrk="1" hangingPunct="1">
              <a:lnSpc>
                <a:spcPct val="106000"/>
              </a:lnSpc>
              <a:spcBef>
                <a:spcPct val="15000"/>
              </a:spcBef>
              <a:buFont typeface="Wingdings 2" pitchFamily="18" charset="2"/>
              <a:buNone/>
              <a:defRPr sz="1764" b="1" smtClean="0">
                <a:solidFill>
                  <a:srgbClr val="002060"/>
                </a:solidFill>
                <a:latin typeface="Calibri" panose="020f0502020204030204" pitchFamily="34" charset="0"/>
                <a:ea typeface="华文楷体" pitchFamily="2" charset="-122"/>
                <a:cs typeface="Calibri" pitchFamily="34" charset="0"/>
              </a:defRPr>
            </a:lvl1pPr>
          </a:lstStyle>
          <a:p>
            <a:r>
              <a:rPr lang="en-US" noProof="0" smtClean="0"/>
              <a:t>Click to edit Master subtitle style</a:t>
            </a:r>
            <a:endParaRPr lang="en-US" noProof="0"/>
          </a:p>
        </p:txBody>
      </p:sp>
      <p:sp>
        <p:nvSpPr>
          <p:cNvPr id="110" name="Title Placeholder 1"/>
          <p:cNvSpPr>
            <a:spLocks noGrp="1"/>
          </p:cNvSpPr>
          <p:nvPr>
            <p:ph type="ctrTitle"/>
          </p:nvPr>
        </p:nvSpPr>
        <p:spPr>
          <a:xfrm>
            <a:off x="483135" y="2853828"/>
            <a:ext cx="7384513" cy="395895"/>
          </a:xfrm>
          <a:prstGeom prst="rect">
            <a:avLst/>
          </a:prstGeom>
        </p:spPr>
        <p:txBody>
          <a:bodyPr/>
          <a:lstStyle>
            <a:lvl1pPr marL="0" marR="0" indent="0" defTabSz="1055847" rtl="0" eaLnBrk="0" fontAlgn="base" latinLnBrk="0" hangingPunct="0">
              <a:lnSpc>
                <a:spcPts val="3086"/>
              </a:lnSpc>
              <a:spcBef>
                <a:spcPct val="0"/>
              </a:spcBef>
              <a:spcAft>
                <a:spcPct val="0"/>
              </a:spcAft>
              <a:defRPr sz="3969" b="1">
                <a:solidFill>
                  <a:schemeClr val="tx2"/>
                </a:solidFill>
                <a:latin typeface="Calibri" panose="020f0502020204030204" pitchFamily="34" charset="0"/>
                <a:ea typeface="华文楷体" pitchFamily="2" charset="-122"/>
                <a:cs typeface="Calibri" pitchFamily="34" charset="0"/>
              </a:defRPr>
            </a:lvl1pPr>
          </a:lstStyle>
          <a:p>
            <a:pPr lvl="0"/>
            <a:r>
              <a:rPr lang="en-US" noProof="0" smtClean="0"/>
              <a:t>Click to edit Master title style</a:t>
            </a:r>
          </a:p>
        </p:txBody>
      </p:sp>
    </p:spTree>
    <p:extLst>
      <p:ext uri="{BB962C8B-B14F-4D97-AF65-F5344CB8AC3E}">
        <p14:creationId xmlns:p14="http://schemas.microsoft.com/office/powerpoint/2010/main" val="1619980696"/>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Divider Slide 2">
    <p:bg>
      <p:bgPr>
        <a:solidFill>
          <a:schemeClr val="accent1"/>
        </a:solidFill>
        <a:effectLst/>
      </p:bgPr>
    </p:bg>
    <p:spTree>
      <p:nvGrpSpPr>
        <p:cNvPr id="1" name=""/>
        <p:cNvGrpSpPr/>
        <p:nvPr/>
      </p:nvGrpSpPr>
      <p:grpSpPr>
        <a:xfrm>
          <a:off x="0" y="0"/>
          <a:ext cx="0" cy="0"/>
        </a:xfrm>
      </p:grpSpPr>
      <p:graphicFrame>
        <p:nvGraphicFramePr>
          <p:cNvPr id="4"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40"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sp>
        <p:nvSpPr>
          <p:cNvPr id="2" name="Title 1"/>
          <p:cNvSpPr>
            <a:spLocks noGrp="1"/>
          </p:cNvSpPr>
          <p:nvPr>
            <p:ph type="title"/>
          </p:nvPr>
        </p:nvSpPr>
        <p:spPr>
          <a:xfrm>
            <a:off x="417739" y="1998835"/>
            <a:ext cx="9841241" cy="1072924"/>
          </a:xfrm>
        </p:spPr>
        <p:txBody>
          <a:bodyPr>
            <a:noAutofit/>
          </a:bodyPr>
          <a:lstStyle>
            <a:lvl1pPr algn="l">
              <a:defRPr sz="6615" b="0" cap="none" baseline="0">
                <a:solidFill>
                  <a:schemeClr val="accent3"/>
                </a:solidFill>
              </a:defRPr>
            </a:lvl1pPr>
          </a:lstStyle>
          <a:p>
            <a:r>
              <a:rPr lang="en-US" smtClean="0"/>
              <a:t>Click to edit Master title style</a:t>
            </a:r>
            <a:endParaRPr lang="en-GB"/>
          </a:p>
        </p:txBody>
      </p:sp>
      <p:sp>
        <p:nvSpPr>
          <p:cNvPr id="6" name="Text Placeholder 5"/>
          <p:cNvSpPr>
            <a:spLocks noGrp="1"/>
          </p:cNvSpPr>
          <p:nvPr>
            <p:ph type="body" sz="quarter" idx="10"/>
          </p:nvPr>
        </p:nvSpPr>
        <p:spPr>
          <a:xfrm>
            <a:off x="417712" y="3073645"/>
            <a:ext cx="9858012" cy="3528237"/>
          </a:xfrm>
        </p:spPr>
        <p:txBody>
          <a:bodyPr>
            <a:noAutofit/>
          </a:bodyPr>
          <a:lstStyle>
            <a:lvl1pPr marL="0" indent="0">
              <a:buNone/>
              <a:defRPr sz="6615">
                <a:solidFill>
                  <a:schemeClr val="bg1"/>
                </a:solidFill>
              </a:defRPr>
            </a:lvl1pPr>
          </a:lstStyle>
          <a:p>
            <a:pPr lvl="0"/>
            <a:r>
              <a:rPr lang="en-US" smtClean="0"/>
              <a:t>Click to edit Master text styles</a:t>
            </a:r>
          </a:p>
        </p:txBody>
      </p:sp>
      <p:sp>
        <p:nvSpPr>
          <p:cNvPr id="5" name="Slide Number Placeholder 7"/>
          <p:cNvSpPr>
            <a:spLocks noGrp="1"/>
          </p:cNvSpPr>
          <p:nvPr>
            <p:ph type="sldNum" sz="quarter" idx="11"/>
          </p:nvPr>
        </p:nvSpPr>
        <p:spPr>
          <a:xfrm>
            <a:off x="9323388" y="7064375"/>
            <a:ext cx="925512" cy="277813"/>
          </a:xfrm>
          <a:prstGeom prst="rect">
            <a:avLst/>
          </a:prstGeom>
        </p:spPr>
        <p:txBody>
          <a:bodyPr vert="horz" wrap="square" lIns="0" tIns="0" rIns="0" bIns="0" numCol="1" anchor="ctr" anchorCtr="0" compatLnSpc="1">
            <a:prstTxWarp prst="textNoShape">
              <a:avLst/>
            </a:prstTxWarp>
          </a:bodyPr>
          <a:lstStyle>
            <a:defPPr>
              <a:defRPr lang="zh-CN"/>
            </a:defPPr>
            <a:lvl1pPr algn="r" defTabSz="1006475" rtl="0" eaLnBrk="1" fontAlgn="base" hangingPunct="1">
              <a:spcBef>
                <a:spcPct val="0"/>
              </a:spcBef>
              <a:spcAft>
                <a:spcPct val="0"/>
              </a:spcAft>
              <a:defRPr sz="800" kern="1200">
                <a:solidFill>
                  <a:srgbClr val="FFFFFF"/>
                </a:solidFill>
                <a:latin typeface="Verdana" pitchFamily="34" charset="0"/>
                <a:ea typeface="Arial Unicode MS" panose="020b0604020202020204" pitchFamily="34"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fld id="{BBBA6782-B0C4-4374-8BF5-9CF851B5722B}" type="slidenum">
              <a:rPr lang="en-GB" altLang="zh-CN"/>
              <a:pPr>
                <a:defRPr/>
              </a:pPr>
              <a:t>‹#›</a:t>
            </a:fld>
            <a:endParaRPr lang="en-GB" altLang="zh-CN"/>
          </a:p>
        </p:txBody>
      </p:sp>
      <p:sp>
        <p:nvSpPr>
          <p:cNvPr id="7" name="Footer Placeholder 4"/>
          <p:cNvSpPr>
            <a:spLocks noGrp="1"/>
          </p:cNvSpPr>
          <p:nvPr>
            <p:ph type="ftr" sz="quarter" idx="12"/>
          </p:nvPr>
        </p:nvSpPr>
        <p:spPr>
          <a:xfrm>
            <a:off x="433388" y="7064375"/>
            <a:ext cx="8839200" cy="277813"/>
          </a:xfrm>
          <a:prstGeom prst="rect">
            <a:avLst/>
          </a:prstGeom>
        </p:spPr>
        <p:txBody>
          <a:bodyPr vert="horz" wrap="square" lIns="0" tIns="0" rIns="0" bIns="0" numCol="1" anchor="ctr" anchorCtr="0" compatLnSpc="1">
            <a:prstTxWarp prst="textNoShape">
              <a:avLst/>
            </a:prstTxWarp>
          </a:bodyPr>
          <a:lstStyle>
            <a:defPPr>
              <a:defRPr lang="zh-CN"/>
            </a:defPPr>
            <a:lvl1pPr algn="l" defTabSz="1006475" rtl="0" eaLnBrk="1" fontAlgn="base" hangingPunct="1">
              <a:spcBef>
                <a:spcPct val="0"/>
              </a:spcBef>
              <a:spcAft>
                <a:spcPct val="0"/>
              </a:spcAft>
              <a:defRPr sz="800" kern="1200">
                <a:solidFill>
                  <a:srgbClr val="FFFFFF"/>
                </a:solidFill>
                <a:latin typeface="Verdana" pitchFamily="34" charset="0"/>
                <a:ea typeface="Arial Unicode MS" panose="020b0604020202020204" pitchFamily="34"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GB" altLang="en-US"/>
          </a:p>
        </p:txBody>
      </p:sp>
    </p:spTree>
    <p:extLst>
      <p:ext uri="{BB962C8B-B14F-4D97-AF65-F5344CB8AC3E}">
        <p14:creationId xmlns:p14="http://schemas.microsoft.com/office/powerpoint/2010/main" val="2905387945"/>
      </p:ext>
    </p:extLst>
  </p:cSld>
  <p:clrMapOvr>
    <a:masterClrMapping/>
  </p:clrMapOvr>
  <p:transition>
    <p:fade/>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Disclaimer">
    <p:spTree>
      <p:nvGrpSpPr>
        <p:cNvPr id="1" name=""/>
        <p:cNvGrpSpPr/>
        <p:nvPr/>
      </p:nvGrpSpPr>
      <p:grpSpPr>
        <a:xfrm>
          <a:off x="0" y="0"/>
          <a:ext cx="0" cy="0"/>
        </a:xfrm>
      </p:grpSpPr>
      <p:graphicFrame>
        <p:nvGraphicFramePr>
          <p:cNvPr id="2" name="对象 5"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41"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sp>
        <p:nvSpPr>
          <p:cNvPr id="3" name="Slide Number Placeholder 7"/>
          <p:cNvSpPr>
            <a:spLocks noGrp="1"/>
          </p:cNvSpPr>
          <p:nvPr>
            <p:ph type="sldNum" sz="quarter" idx="10"/>
          </p:nvPr>
        </p:nvSpPr>
        <p:spPr>
          <a:xfrm>
            <a:off x="9323388" y="7064375"/>
            <a:ext cx="925512" cy="277813"/>
          </a:xfrm>
          <a:prstGeom prst="rect">
            <a:avLst/>
          </a:prstGeom>
        </p:spPr>
        <p:txBody>
          <a:bodyPr vert="horz" wrap="square" lIns="0" tIns="0" rIns="0" bIns="0" numCol="1" anchor="ctr" anchorCtr="0" compatLnSpc="1">
            <a:prstTxWarp prst="textNoShape">
              <a:avLst/>
            </a:prstTxWarp>
          </a:bodyPr>
          <a:lstStyle>
            <a:defPPr>
              <a:defRPr lang="zh-CN"/>
            </a:defPPr>
            <a:lvl1pPr algn="r" defTabSz="1006475" rtl="0" eaLnBrk="1" fontAlgn="base" hangingPunct="1">
              <a:spcBef>
                <a:spcPct val="0"/>
              </a:spcBef>
              <a:spcAft>
                <a:spcPct val="0"/>
              </a:spcAft>
              <a:defRPr sz="800" kern="1200">
                <a:solidFill>
                  <a:srgbClr val="8C8C8C"/>
                </a:solidFill>
                <a:latin typeface="Verdana" pitchFamily="34" charset="0"/>
                <a:ea typeface="Arial Unicode MS" panose="020b0604020202020204" pitchFamily="34"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fld id="{ABA05B09-1810-4388-85BF-F9254A30605C}" type="slidenum">
              <a:rPr lang="en-GB" altLang="zh-CN"/>
              <a:pPr>
                <a:defRPr/>
              </a:pPr>
              <a:t>‹#›</a:t>
            </a:fld>
            <a:endParaRPr lang="en-GB" altLang="zh-CN"/>
          </a:p>
        </p:txBody>
      </p:sp>
      <p:sp>
        <p:nvSpPr>
          <p:cNvPr id="4" name="Footer Placeholder 4"/>
          <p:cNvSpPr>
            <a:spLocks noGrp="1"/>
          </p:cNvSpPr>
          <p:nvPr>
            <p:ph type="ftr" sz="quarter" idx="11"/>
          </p:nvPr>
        </p:nvSpPr>
        <p:spPr>
          <a:xfrm>
            <a:off x="433388" y="7064375"/>
            <a:ext cx="8839200" cy="277813"/>
          </a:xfrm>
          <a:prstGeom prst="rect">
            <a:avLst/>
          </a:prstGeom>
        </p:spPr>
        <p:txBody>
          <a:bodyPr vert="horz" wrap="square" lIns="0" tIns="0" rIns="0" bIns="0" numCol="1" anchor="ctr" anchorCtr="0" compatLnSpc="1">
            <a:prstTxWarp prst="textNoShape">
              <a:avLst/>
            </a:prstTxWarp>
          </a:bodyPr>
          <a:lstStyle>
            <a:defPPr>
              <a:defRPr lang="zh-CN"/>
            </a:defPPr>
            <a:lvl1pPr algn="l" defTabSz="1006475" rtl="0" eaLnBrk="1" fontAlgn="base" hangingPunct="1">
              <a:spcBef>
                <a:spcPct val="0"/>
              </a:spcBef>
              <a:spcAft>
                <a:spcPct val="0"/>
              </a:spcAft>
              <a:defRPr sz="800" kern="1200">
                <a:solidFill>
                  <a:srgbClr val="8C8C8C"/>
                </a:solidFill>
                <a:latin typeface="Verdana" pitchFamily="34" charset="0"/>
                <a:ea typeface="Arial Unicode MS" panose="020b0604020202020204" pitchFamily="34"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GB" altLang="en-US"/>
          </a:p>
        </p:txBody>
      </p:sp>
    </p:spTree>
    <p:extLst>
      <p:ext uri="{BB962C8B-B14F-4D97-AF65-F5344CB8AC3E}">
        <p14:creationId xmlns:p14="http://schemas.microsoft.com/office/powerpoint/2010/main" val="99050345"/>
      </p:ext>
    </p:extLst>
  </p:cSld>
  <p:clrMapOvr>
    <a:masterClrMapping/>
  </p:clrMapOvr>
  <p:transition>
    <p:fade/>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Title and Content">
    <p:spTree>
      <p:nvGrpSpPr>
        <p:cNvPr id="1" name=""/>
        <p:cNvGrpSpPr/>
        <p:nvPr/>
      </p:nvGrpSpPr>
      <p:grpSpPr>
        <a:xfrm>
          <a:off x="0" y="0"/>
          <a:ext cx="0" cy="0"/>
        </a:xfrm>
      </p:grpSpPr>
      <p:graphicFrame>
        <p:nvGraphicFramePr>
          <p:cNvPr id="5"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42"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7"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43"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8" name="TextBox 10"/>
          <p:cNvSpPr txBox="1">
            <a:spLocks noChangeArrowheads="1"/>
          </p:cNvSpPr>
          <p:nvPr userDrawn="1"/>
        </p:nvSpPr>
        <p:spPr bwMode="auto">
          <a:xfrm>
            <a:off x="449263" y="7194550"/>
            <a:ext cx="311150" cy="366713"/>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9" name="TextBox 11"/>
          <p:cNvSpPr txBox="1">
            <a:spLocks noChangeArrowheads="1"/>
          </p:cNvSpPr>
          <p:nvPr userDrawn="1"/>
        </p:nvSpPr>
        <p:spPr bwMode="auto">
          <a:xfrm>
            <a:off x="371475" y="7194550"/>
            <a:ext cx="388938" cy="366713"/>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0" name="TextBox 12"/>
          <p:cNvSpPr txBox="1">
            <a:spLocks noChangeArrowheads="1"/>
          </p:cNvSpPr>
          <p:nvPr userDrawn="1"/>
        </p:nvSpPr>
        <p:spPr bwMode="auto">
          <a:xfrm>
            <a:off x="215900" y="7194550"/>
            <a:ext cx="544513" cy="158750"/>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2" name="TextBox 13"/>
          <p:cNvSpPr txBox="1">
            <a:spLocks noChangeArrowheads="1"/>
          </p:cNvSpPr>
          <p:nvPr userDrawn="1"/>
        </p:nvSpPr>
        <p:spPr bwMode="auto">
          <a:xfrm>
            <a:off x="371475" y="7145338"/>
            <a:ext cx="622300" cy="525462"/>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defRPr/>
            </a:pPr>
            <a:fld id="{8A8AD184-1F37-4700-95F0-EB7D98425B7B}" type="slidenum">
              <a:rPr kumimoji="0" lang="en-US" altLang="zh-CN" sz="1100" b="1" smtClean="0">
                <a:solidFill>
                  <a:srgbClr val="002776"/>
                </a:solidFill>
                <a:ea typeface="华文楷体" pitchFamily="2" charset="-122"/>
                <a:cs typeface="Arial" pitchFamily="34" charset="0"/>
              </a:rPr>
              <a:pPr eaLnBrk="1" hangingPunct="1">
                <a:defRPr/>
              </a:pPr>
              <a:t>‹#›</a:t>
            </a:fld>
            <a:endParaRPr kumimoji="0" lang="en-US" altLang="zh-CN" sz="1100" b="1" smtClean="0">
              <a:solidFill>
                <a:srgbClr val="002776"/>
              </a:solidFill>
              <a:ea typeface="华文楷体" pitchFamily="2" charset="-122"/>
              <a:cs typeface="Arial" pitchFamily="34" charset="0"/>
            </a:endParaRPr>
          </a:p>
          <a:p>
            <a:pPr eaLnBrk="1" hangingPunct="1">
              <a:defRPr/>
            </a:pPr>
            <a:endParaRPr kumimoji="0" lang="en-US" altLang="zh-CN" sz="1100" b="1" smtClean="0">
              <a:solidFill>
                <a:srgbClr val="002776"/>
              </a:solidFill>
              <a:ea typeface="华文楷体" pitchFamily="2" charset="-122"/>
              <a:cs typeface="Arial" pitchFamily="34" charset="0"/>
            </a:endParaRPr>
          </a:p>
        </p:txBody>
      </p:sp>
      <p:sp>
        <p:nvSpPr>
          <p:cNvPr id="6" name="Title Placeholder 1"/>
          <p:cNvSpPr>
            <a:spLocks noGrp="1"/>
          </p:cNvSpPr>
          <p:nvPr>
            <p:ph type="title"/>
          </p:nvPr>
        </p:nvSpPr>
        <p:spPr bwMode="auto">
          <a:xfrm>
            <a:off x="464125" y="330815"/>
            <a:ext cx="9765153" cy="339338"/>
          </a:xfrm>
          <a:prstGeom prst="rect">
            <a:avLst/>
          </a:prstGeom>
          <a:noFill/>
          <a:ln w="9525">
            <a:noFill/>
            <a:miter lim="800000"/>
          </a:ln>
        </p:spPr>
        <p:txBody>
          <a:bodyPr/>
          <a:lstStyle>
            <a:lvl1pPr>
              <a:defRPr sz="2205">
                <a:solidFill>
                  <a:srgbClr val="002060"/>
                </a:solidFill>
                <a:latin typeface="Arial" pitchFamily="34" charset="0"/>
                <a:ea typeface="华文楷体" pitchFamily="2" charset="-122"/>
                <a:cs typeface="Arial" pitchFamily="34" charset="0"/>
              </a:defRPr>
            </a:lvl1pPr>
          </a:lstStyle>
          <a:p>
            <a:pPr lvl="0"/>
            <a:r>
              <a:rPr lang="en-US" noProof="0" smtClean="0"/>
              <a:t>Click to edit Master title style</a:t>
            </a:r>
          </a:p>
        </p:txBody>
      </p:sp>
      <p:sp>
        <p:nvSpPr>
          <p:cNvPr id="11" name="Text Placeholder 7"/>
          <p:cNvSpPr>
            <a:spLocks noGrp="1"/>
          </p:cNvSpPr>
          <p:nvPr>
            <p:ph type="body" sz="quarter" idx="12"/>
          </p:nvPr>
        </p:nvSpPr>
        <p:spPr>
          <a:xfrm>
            <a:off x="464207" y="1239216"/>
            <a:ext cx="9765155" cy="1668110"/>
          </a:xfrm>
          <a:prstGeom prst="rect">
            <a:avLst/>
          </a:prstGeom>
        </p:spPr>
        <p:txBody>
          <a:bodyPr/>
          <a:lstStyle>
            <a:lvl1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1pPr>
            <a:lvl2pPr>
              <a:spcBef>
                <a:spcPts val="331"/>
              </a:spcBef>
              <a:spcAft>
                <a:spcPts val="331"/>
              </a:spcAft>
              <a:defRPr>
                <a:solidFill>
                  <a:srgbClr val="002060"/>
                </a:solidFill>
                <a:latin typeface="Arial" pitchFamily="34" charset="0"/>
                <a:ea typeface="华文楷体" pitchFamily="2" charset="-122"/>
                <a:cs typeface="Arial" pitchFamily="34" charset="0"/>
              </a:defRPr>
            </a:lvl2pPr>
            <a:lvl3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3pPr>
            <a:lvl4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a:p>
            <a:pPr lvl="1"/>
            <a:r>
              <a:rPr lang="en-US" noProof="0" smtClean="0"/>
              <a:t>Second level</a:t>
            </a:r>
          </a:p>
          <a:p>
            <a:pPr lvl="2"/>
            <a:r>
              <a:rPr lang="en-US" noProof="0" smtClean="0"/>
              <a:t>Third level</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2351178197"/>
      </p:ext>
    </p:extLst>
  </p:cSld>
  <p:clrMapOvr>
    <a:masterClrMapping/>
  </p:clrMapOvr>
  <p:transition spd="slow" advClick="0"/>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slide">
    <p:spTree>
      <p:nvGrpSpPr>
        <p:cNvPr id="1" name=""/>
        <p:cNvGrpSpPr/>
        <p:nvPr/>
      </p:nvGrpSpPr>
      <p:grpSpPr>
        <a:xfrm>
          <a:off x="0" y="0"/>
          <a:ext cx="0" cy="0"/>
        </a:xfrm>
      </p:grpSpPr>
      <p:graphicFrame>
        <p:nvGraphicFramePr>
          <p:cNvPr id="5"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44"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sp>
        <p:nvSpPr>
          <p:cNvPr id="6" name="Rectangle 2"/>
          <p:cNvSpPr/>
          <p:nvPr userDrawn="1"/>
        </p:nvSpPr>
        <p:spPr>
          <a:xfrm>
            <a:off x="9821863" y="0"/>
            <a:ext cx="871537" cy="33655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300" b="1" smtClean="0">
                <a:solidFill>
                  <a:srgbClr val="FF0000"/>
                </a:solidFill>
                <a:latin typeface="Verdana" pitchFamily="34" charset="0"/>
                <a:ea typeface="华文楷体" pitchFamily="2" charset="-122"/>
              </a:rPr>
              <a:t>讨论稿</a:t>
            </a:r>
            <a:endParaRPr kumimoji="0" lang="en-US" altLang="en-US" sz="1300" b="1" smtClean="0">
              <a:solidFill>
                <a:srgbClr val="FF0000"/>
              </a:solidFill>
              <a:latin typeface="Verdana" pitchFamily="34" charset="0"/>
              <a:ea typeface="华文楷体" pitchFamily="2" charset="-122"/>
            </a:endParaRPr>
          </a:p>
        </p:txBody>
      </p:sp>
      <p:sp>
        <p:nvSpPr>
          <p:cNvPr id="7" name="Rectangle 4"/>
          <p:cNvSpPr/>
          <p:nvPr userDrawn="1"/>
        </p:nvSpPr>
        <p:spPr>
          <a:xfrm>
            <a:off x="0" y="0"/>
            <a:ext cx="10693400" cy="756126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endParaRPr kumimoji="0" lang="en-US" altLang="en-US" sz="1800" smtClean="0">
              <a:solidFill>
                <a:srgbClr val="FFFFFF"/>
              </a:solidFill>
              <a:latin typeface="Verdana" pitchFamily="34" charset="0"/>
              <a:ea typeface="Arial Unicode MS" panose="020b0604020202020204" pitchFamily="34" charset="-122"/>
            </a:endParaRPr>
          </a:p>
        </p:txBody>
      </p:sp>
      <p:pic>
        <p:nvPicPr>
          <p:cNvPr id="8" name="Picture 4" descr="DEL_COL"/>
          <p:cNvPicPr preferRelativeResize="0">
            <a:picLocks noChangeAspect="1" noChangeArrowheads="1"/>
          </p:cNvPicPr>
          <p:nvPr userDrawn="1"/>
        </p:nvPicPr>
        <p:blipFill>
          <a:blip r:embed="rId4">
            <a:extLst>
              <a:ext uri="{28A0092B-C50C-407E-A947-70E740481C1C}">
                <a14:useLocalDpi xmlns:a14="http://schemas.microsoft.com/office/drawing/2010/main"/>
              </a:ext>
            </a:extLst>
          </a:blip>
          <a:stretch>
            <a:fillRect/>
          </a:stretch>
        </p:blipFill>
        <p:spPr bwMode="auto">
          <a:xfrm>
            <a:off x="400050" y="436563"/>
            <a:ext cx="2209800"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AutoShape 21"/>
          <p:cNvSpPr/>
          <p:nvPr userDrawn="1"/>
        </p:nvSpPr>
        <p:spPr bwMode="gray">
          <a:xfrm>
            <a:off x="10861675" y="0"/>
            <a:ext cx="2940050" cy="197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spcBef>
                <a:spcPct val="100000"/>
              </a:spcBef>
              <a:defRPr/>
            </a:pPr>
            <a:r>
              <a:rPr kumimoji="0" lang="en-US" altLang="zh-CN" sz="700" smtClean="0">
                <a:solidFill>
                  <a:srgbClr val="FFFFFF"/>
                </a:solidFill>
                <a:latin typeface="Verdana" pitchFamily="34" charset="0"/>
                <a:ea typeface="华文楷体" pitchFamily="2" charset="-122"/>
                <a:cs typeface="Arial" pitchFamily="34" charset="0"/>
              </a:rPr>
              <a:t>Any use of client names, descriptions of client engagements, and any other direct or indirect references to clients or engagements in Business Communications should be in accordance with the policy on client confidentiality of the Deloitte U.S. Entities. </a:t>
            </a:r>
            <a:br>
              <a:rPr kumimoji="0" lang="en-US" altLang="zh-CN" sz="700" smtClean="0">
                <a:solidFill>
                  <a:srgbClr val="FFFFFF"/>
                </a:solidFill>
                <a:latin typeface="Verdana" pitchFamily="34" charset="0"/>
                <a:ea typeface="华文楷体" pitchFamily="2" charset="-122"/>
                <a:cs typeface="Arial" pitchFamily="34" charset="0"/>
              </a:rPr>
            </a:br>
            <a:r>
              <a:rPr kumimoji="0" lang="en-US" altLang="zh-CN" sz="700" smtClean="0">
                <a:solidFill>
                  <a:srgbClr val="FFFFFF"/>
                </a:solidFill>
                <a:latin typeface="Verdana" pitchFamily="34" charset="0"/>
                <a:ea typeface="华文楷体" pitchFamily="2" charset="-122"/>
                <a:cs typeface="Arial" pitchFamily="34" charset="0"/>
              </a:rPr>
              <a:t>(See Section 10240, Confidentiality of Client Information.) http://dtpolicy/DPM%2010240.pdf</a:t>
            </a:r>
          </a:p>
          <a:p>
            <a:pPr eaLnBrk="1" hangingPunct="1">
              <a:spcBef>
                <a:spcPct val="100000"/>
              </a:spcBef>
              <a:defRPr/>
            </a:pPr>
            <a:r>
              <a:rPr kumimoji="0" lang="en-US" altLang="zh-CN" sz="700" smtClean="0">
                <a:solidFill>
                  <a:srgbClr val="FFFFFF"/>
                </a:solidFill>
                <a:latin typeface="Verdana" pitchFamily="34" charset="0"/>
                <a:ea typeface="华文楷体" pitchFamily="2" charset="-122"/>
                <a:cs typeface="Arial" pitchFamily="34" charset="0"/>
              </a:rPr>
              <a:t>The use of clients’ intellectual property, including trademarks, registered names, logos, music, etc., should be used in Business Communications in accordance with Administrative Policy Release 116, Copyright and Other Intellectual Property Rights — Infringement Issues. Policy Release 116: https://www.deloittenet.com/AboutDeloitte/Firm_Policies_Func_KM/Admin_Policy/100_General_Policies/Apr116CopyrightInfringementapprovedJune2002.htm</a:t>
            </a:r>
          </a:p>
          <a:p>
            <a:pPr eaLnBrk="1" hangingPunct="1">
              <a:spcBef>
                <a:spcPct val="100000"/>
              </a:spcBef>
              <a:defRPr/>
            </a:pPr>
            <a:r>
              <a:rPr kumimoji="0" lang="en-US" altLang="zh-CN" sz="700" smtClean="0">
                <a:solidFill>
                  <a:srgbClr val="FFFFFF"/>
                </a:solidFill>
                <a:latin typeface="Verdana" pitchFamily="34" charset="0"/>
                <a:ea typeface="华文楷体" pitchFamily="2" charset="-122"/>
                <a:cs typeface="Arial" pitchFamily="34" charset="0"/>
              </a:rPr>
              <a:t>DPM 10640: http://dtpolicy/DPM%2010640.pdf </a:t>
            </a:r>
          </a:p>
        </p:txBody>
      </p:sp>
      <p:sp>
        <p:nvSpPr>
          <p:cNvPr id="12" name="AutoShape 4"/>
          <p:cNvSpPr/>
          <p:nvPr userDrawn="1"/>
        </p:nvSpPr>
        <p:spPr bwMode="gray">
          <a:xfrm>
            <a:off x="10861675" y="6267450"/>
            <a:ext cx="2476500" cy="120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spcBef>
                <a:spcPct val="100000"/>
              </a:spcBef>
              <a:defRPr/>
            </a:pPr>
            <a:r>
              <a:rPr kumimoji="0" lang="en-US" altLang="zh-CN" sz="700" smtClean="0">
                <a:solidFill>
                  <a:srgbClr val="FFFFFF"/>
                </a:solidFill>
                <a:latin typeface="Verdana" pitchFamily="34" charset="0"/>
                <a:ea typeface="华文楷体" pitchFamily="2" charset="-122"/>
                <a:cs typeface="Arial" pitchFamily="34" charset="0"/>
              </a:rPr>
              <a:t>If you use “Deloitte” in a document, you must include the appropriate footnote defining what “Deloitte” means in the context of the document. Please note that a definition footnote is needed on the page that includes the first mention or use of the word “Deloitte.” Delete footnote from this page if not needed and this box and arrow.</a:t>
            </a:r>
          </a:p>
          <a:p>
            <a:pPr eaLnBrk="1" hangingPunct="1">
              <a:spcBef>
                <a:spcPct val="100000"/>
              </a:spcBef>
              <a:defRPr/>
            </a:pPr>
            <a:r>
              <a:rPr kumimoji="0" lang="en-US" altLang="zh-CN" sz="700" smtClean="0">
                <a:solidFill>
                  <a:srgbClr val="FFFFFF"/>
                </a:solidFill>
                <a:latin typeface="Verdana" pitchFamily="34" charset="0"/>
                <a:ea typeface="华文楷体" pitchFamily="2" charset="-122"/>
                <a:cs typeface="Arial" pitchFamily="34" charset="0"/>
              </a:rPr>
              <a:t>See About Deloitte &gt; The Deloitte Brand &gt; U.S. Brand &amp; Reputation &gt; Guidance on using the “Deloitte” masterbrand.</a:t>
            </a:r>
          </a:p>
        </p:txBody>
      </p:sp>
      <p:sp>
        <p:nvSpPr>
          <p:cNvPr id="2" name="Title 1"/>
          <p:cNvSpPr>
            <a:spLocks noGrp="1"/>
          </p:cNvSpPr>
          <p:nvPr>
            <p:ph type="ctrTitle"/>
          </p:nvPr>
        </p:nvSpPr>
        <p:spPr>
          <a:xfrm>
            <a:off x="419567" y="3339084"/>
            <a:ext cx="6736000" cy="372778"/>
          </a:xfrm>
        </p:spPr>
        <p:txBody>
          <a:bodyPr anchor="b">
            <a:spAutoFit/>
          </a:bodyPr>
          <a:lstStyle>
            <a:lvl1pPr algn="l">
              <a:lnSpc>
                <a:spcPct val="85000"/>
              </a:lnSpc>
              <a:defRPr sz="2850" b="0" baseline="0">
                <a:solidFill>
                  <a:schemeClr val="tx2"/>
                </a:solidFill>
                <a:latin typeface="+mj-lt"/>
                <a:cs typeface="Times New Roman" pitchFamily="18" charset="0"/>
              </a:defRPr>
            </a:lvl1pPr>
          </a:lstStyle>
          <a:p>
            <a:r>
              <a:rPr lang="en-US" noProof="0" smtClean="0"/>
              <a:t>Click to edit Master title style</a:t>
            </a:r>
            <a:endParaRPr lang="en-US" noProof="0"/>
          </a:p>
        </p:txBody>
      </p:sp>
      <p:sp>
        <p:nvSpPr>
          <p:cNvPr id="10" name="Subtitle"/>
          <p:cNvSpPr>
            <a:spLocks noGrp="1"/>
          </p:cNvSpPr>
          <p:nvPr>
            <p:ph type="body" sz="quarter" idx="10"/>
          </p:nvPr>
        </p:nvSpPr>
        <p:spPr>
          <a:xfrm>
            <a:off x="419567" y="3780631"/>
            <a:ext cx="6736000" cy="372778"/>
          </a:xfrm>
          <a:prstGeom prst="rect">
            <a:avLst/>
          </a:prstGeom>
        </p:spPr>
        <p:txBody>
          <a:bodyPr>
            <a:spAutoFit/>
          </a:bodyPr>
          <a:lstStyle>
            <a:lvl1pPr>
              <a:lnSpc>
                <a:spcPct val="85000"/>
              </a:lnSpc>
              <a:spcBef>
                <a:spcPct val="0"/>
              </a:spcBef>
              <a:defRPr sz="2850">
                <a:solidFill>
                  <a:schemeClr val="accent2"/>
                </a:solidFill>
                <a:latin typeface="Times New Roman" pitchFamily="18" charset="0"/>
                <a:cs typeface="Times New Roman" pitchFamily="18" charset="0"/>
              </a:defRPr>
            </a:lvl1pPr>
          </a:lstStyle>
          <a:p>
            <a:pPr lvl="0"/>
            <a:r>
              <a:rPr lang="zh-CN" altLang="en-US" smtClean="0"/>
              <a:t>单击此处编辑母版文本样式</a:t>
            </a:r>
          </a:p>
        </p:txBody>
      </p:sp>
      <p:sp>
        <p:nvSpPr>
          <p:cNvPr id="11" name="Subtitle 2"/>
          <p:cNvSpPr>
            <a:spLocks noGrp="1"/>
          </p:cNvSpPr>
          <p:nvPr>
            <p:ph type="subTitle" idx="1"/>
          </p:nvPr>
        </p:nvSpPr>
        <p:spPr>
          <a:xfrm>
            <a:off x="421000" y="6673657"/>
            <a:ext cx="5135484" cy="282005"/>
          </a:xfrm>
          <a:prstGeom prst="rect">
            <a:avLst/>
          </a:prstGeom>
        </p:spPr>
        <p:txBody>
          <a:bodyPr anchor="b">
            <a:spAutoFit/>
          </a:bodyPr>
          <a:lstStyle>
            <a:lvl1pPr marL="0" indent="0" algn="l">
              <a:buNone/>
              <a:defRPr sz="1832" b="0">
                <a:solidFill>
                  <a:schemeClr val="tx2"/>
                </a:solidFill>
              </a:defRPr>
            </a:lvl1pPr>
            <a:lvl2pPr marL="465300" indent="0" algn="ctr">
              <a:buNone/>
              <a:defRPr>
                <a:solidFill>
                  <a:schemeClr val="tx1">
                    <a:tint val="75000"/>
                  </a:schemeClr>
                </a:solidFill>
              </a:defRPr>
            </a:lvl2pPr>
            <a:lvl3pPr marL="930602" indent="0" algn="ctr">
              <a:buNone/>
              <a:defRPr>
                <a:solidFill>
                  <a:schemeClr val="tx1">
                    <a:tint val="75000"/>
                  </a:schemeClr>
                </a:solidFill>
              </a:defRPr>
            </a:lvl3pPr>
            <a:lvl4pPr marL="1395902" indent="0" algn="ctr">
              <a:buNone/>
              <a:defRPr>
                <a:solidFill>
                  <a:schemeClr val="tx1">
                    <a:tint val="75000"/>
                  </a:schemeClr>
                </a:solidFill>
              </a:defRPr>
            </a:lvl4pPr>
            <a:lvl5pPr marL="1861202" indent="0" algn="ctr">
              <a:buNone/>
              <a:defRPr>
                <a:solidFill>
                  <a:schemeClr val="tx1">
                    <a:tint val="75000"/>
                  </a:schemeClr>
                </a:solidFill>
              </a:defRPr>
            </a:lvl5pPr>
            <a:lvl6pPr marL="2326503" indent="0" algn="ctr">
              <a:buNone/>
              <a:defRPr>
                <a:solidFill>
                  <a:schemeClr val="tx1">
                    <a:tint val="75000"/>
                  </a:schemeClr>
                </a:solidFill>
              </a:defRPr>
            </a:lvl6pPr>
            <a:lvl7pPr marL="2791803" indent="0" algn="ctr">
              <a:buNone/>
              <a:defRPr>
                <a:solidFill>
                  <a:schemeClr val="tx1">
                    <a:tint val="75000"/>
                  </a:schemeClr>
                </a:solidFill>
              </a:defRPr>
            </a:lvl7pPr>
            <a:lvl8pPr marL="3257104" indent="0" algn="ctr">
              <a:buNone/>
              <a:defRPr>
                <a:solidFill>
                  <a:schemeClr val="tx1">
                    <a:tint val="75000"/>
                  </a:schemeClr>
                </a:solidFill>
              </a:defRPr>
            </a:lvl8pPr>
            <a:lvl9pPr marL="3722405" indent="0" algn="ctr">
              <a:buNone/>
              <a:defRPr>
                <a:solidFill>
                  <a:schemeClr val="tx1">
                    <a:tint val="75000"/>
                  </a:schemeClr>
                </a:solidFill>
              </a:defRPr>
            </a:lvl9pPr>
          </a:lstStyle>
          <a:p>
            <a:r>
              <a:rPr lang="zh-CN" altLang="en-US" noProof="0" smtClean="0"/>
              <a:t>单击此处编辑母版副标题样式</a:t>
            </a:r>
            <a:endParaRPr lang="en-US" noProof="0"/>
          </a:p>
        </p:txBody>
      </p:sp>
    </p:spTree>
    <p:extLst>
      <p:ext uri="{BB962C8B-B14F-4D97-AF65-F5344CB8AC3E}">
        <p14:creationId xmlns:p14="http://schemas.microsoft.com/office/powerpoint/2010/main" val="2499319278"/>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3_Title and Content">
    <p:spTree>
      <p:nvGrpSpPr>
        <p:cNvPr id="1" name=""/>
        <p:cNvGrpSpPr/>
        <p:nvPr/>
      </p:nvGrpSpPr>
      <p:grpSpPr>
        <a:xfrm>
          <a:off x="0" y="0"/>
          <a:ext cx="0" cy="0"/>
        </a:xfrm>
      </p:grpSpPr>
      <p:graphicFrame>
        <p:nvGraphicFramePr>
          <p:cNvPr id="4"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45"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5"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46"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7" name="TextBox 10"/>
          <p:cNvSpPr txBox="1">
            <a:spLocks noChangeArrowheads="1"/>
          </p:cNvSpPr>
          <p:nvPr userDrawn="1"/>
        </p:nvSpPr>
        <p:spPr bwMode="auto">
          <a:xfrm>
            <a:off x="449263" y="7194550"/>
            <a:ext cx="311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8" name="TextBox 11"/>
          <p:cNvSpPr txBox="1">
            <a:spLocks noChangeArrowheads="1"/>
          </p:cNvSpPr>
          <p:nvPr userDrawn="1"/>
        </p:nvSpPr>
        <p:spPr bwMode="auto">
          <a:xfrm>
            <a:off x="371475" y="7194550"/>
            <a:ext cx="3889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9" name="TextBox 12"/>
          <p:cNvSpPr txBox="1">
            <a:spLocks noChangeArrowheads="1"/>
          </p:cNvSpPr>
          <p:nvPr userDrawn="1"/>
        </p:nvSpPr>
        <p:spPr bwMode="auto">
          <a:xfrm>
            <a:off x="215900" y="7194550"/>
            <a:ext cx="544513"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10" name="TextBox 13"/>
          <p:cNvSpPr txBox="1">
            <a:spLocks noChangeArrowheads="1"/>
          </p:cNvSpPr>
          <p:nvPr userDrawn="1"/>
        </p:nvSpPr>
        <p:spPr bwMode="auto">
          <a:xfrm>
            <a:off x="371475" y="7145338"/>
            <a:ext cx="622300" cy="52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fld id="{771CF1BC-A4E8-4DAA-A89A-B2D0BC7F9660}" type="slidenum">
              <a:rPr lang="en-US" sz="1103" b="1">
                <a:solidFill>
                  <a:srgbClr val="002776"/>
                </a:solidFill>
                <a:latin typeface="Arial" pitchFamily="34" charset="0"/>
                <a:cs typeface="Arial" pitchFamily="34" charset="0"/>
              </a:rPr>
              <a:pPr defTabSz="1007964" eaLnBrk="1" hangingPunct="1">
                <a:defRPr/>
              </a:pPr>
              <a:t>‹#›</a:t>
            </a:fld>
            <a:endParaRPr lang="en-US" sz="1103" b="1">
              <a:solidFill>
                <a:srgbClr val="002776"/>
              </a:solidFill>
              <a:latin typeface="Arial" pitchFamily="34" charset="0"/>
              <a:cs typeface="Arial" pitchFamily="34" charset="0"/>
            </a:endParaRPr>
          </a:p>
          <a:p>
            <a:pPr defTabSz="1007964" eaLnBrk="1" hangingPunct="1">
              <a:defRPr/>
            </a:pPr>
            <a:endParaRPr lang="en-US" sz="1103" b="1">
              <a:solidFill>
                <a:srgbClr val="002776"/>
              </a:solidFill>
              <a:latin typeface="Arial" pitchFamily="34" charset="0"/>
              <a:cs typeface="Arial" pitchFamily="34" charset="0"/>
            </a:endParaRPr>
          </a:p>
        </p:txBody>
      </p:sp>
      <p:sp>
        <p:nvSpPr>
          <p:cNvPr id="6" name="Title Placeholder 1"/>
          <p:cNvSpPr>
            <a:spLocks noGrp="1"/>
          </p:cNvSpPr>
          <p:nvPr>
            <p:ph type="title"/>
          </p:nvPr>
        </p:nvSpPr>
        <p:spPr bwMode="auto">
          <a:xfrm>
            <a:off x="464125" y="439390"/>
            <a:ext cx="9765153" cy="339338"/>
          </a:xfrm>
          <a:prstGeom prst="rect">
            <a:avLst/>
          </a:prstGeom>
          <a:noFill/>
          <a:ln w="9525">
            <a:noFill/>
            <a:miter lim="800000"/>
          </a:ln>
        </p:spPr>
        <p:txBody>
          <a:bodyPr/>
          <a:lstStyle>
            <a:lvl1pPr>
              <a:defRPr sz="2205">
                <a:solidFill>
                  <a:srgbClr val="002060"/>
                </a:solidFill>
                <a:latin typeface="华文楷体" panose="02010600040101010101" pitchFamily="2" charset="-122"/>
                <a:ea typeface="华文楷体" pitchFamily="2" charset="-122"/>
                <a:cs typeface="Arial" pitchFamily="34" charset="0"/>
              </a:defRPr>
            </a:lvl1pPr>
          </a:lstStyle>
          <a:p>
            <a:pPr lvl="0"/>
            <a:r>
              <a:rPr lang="en-US" noProof="0" smtClean="0"/>
              <a:t>Click to edit Master title style</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3452283617"/>
      </p:ext>
    </p:extLst>
  </p:cSld>
  <p:clrMapOvr>
    <a:masterClrMapping/>
  </p:clrMapOvr>
  <p:transition spd="slow" advClick="0"/>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5_Title and Content">
    <p:spTree>
      <p:nvGrpSpPr>
        <p:cNvPr id="1" name=""/>
        <p:cNvGrpSpPr/>
        <p:nvPr/>
      </p:nvGrpSpPr>
      <p:grpSpPr>
        <a:xfrm>
          <a:off x="0" y="0"/>
          <a:ext cx="0" cy="0"/>
        </a:xfrm>
      </p:grpSpPr>
      <p:graphicFrame>
        <p:nvGraphicFramePr>
          <p:cNvPr id="4"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47"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5"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48"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7" name="TextBox 10"/>
          <p:cNvSpPr txBox="1">
            <a:spLocks noChangeArrowheads="1"/>
          </p:cNvSpPr>
          <p:nvPr userDrawn="1"/>
        </p:nvSpPr>
        <p:spPr bwMode="auto">
          <a:xfrm>
            <a:off x="449263" y="7194550"/>
            <a:ext cx="311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8" name="TextBox 11"/>
          <p:cNvSpPr txBox="1">
            <a:spLocks noChangeArrowheads="1"/>
          </p:cNvSpPr>
          <p:nvPr userDrawn="1"/>
        </p:nvSpPr>
        <p:spPr bwMode="auto">
          <a:xfrm>
            <a:off x="371475" y="7194550"/>
            <a:ext cx="3889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9" name="TextBox 12"/>
          <p:cNvSpPr txBox="1">
            <a:spLocks noChangeArrowheads="1"/>
          </p:cNvSpPr>
          <p:nvPr userDrawn="1"/>
        </p:nvSpPr>
        <p:spPr bwMode="auto">
          <a:xfrm>
            <a:off x="215900" y="7194550"/>
            <a:ext cx="544513"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10" name="TextBox 13"/>
          <p:cNvSpPr txBox="1">
            <a:spLocks noChangeArrowheads="1"/>
          </p:cNvSpPr>
          <p:nvPr userDrawn="1"/>
        </p:nvSpPr>
        <p:spPr bwMode="auto">
          <a:xfrm>
            <a:off x="371475" y="7145338"/>
            <a:ext cx="622300" cy="52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fld id="{A3154D1B-7DDB-4E8C-ACAA-227976B847DD}" type="slidenum">
              <a:rPr lang="en-US" sz="1103" b="1">
                <a:solidFill>
                  <a:srgbClr val="002776"/>
                </a:solidFill>
                <a:latin typeface="Arial" pitchFamily="34" charset="0"/>
                <a:cs typeface="Arial" pitchFamily="34" charset="0"/>
              </a:rPr>
              <a:pPr defTabSz="1007964" eaLnBrk="1" hangingPunct="1">
                <a:defRPr/>
              </a:pPr>
              <a:t>‹#›</a:t>
            </a:fld>
            <a:endParaRPr lang="en-US" sz="1103" b="1">
              <a:solidFill>
                <a:srgbClr val="002776"/>
              </a:solidFill>
              <a:latin typeface="Arial" pitchFamily="34" charset="0"/>
              <a:cs typeface="Arial" pitchFamily="34" charset="0"/>
            </a:endParaRPr>
          </a:p>
          <a:p>
            <a:pPr defTabSz="1007964" eaLnBrk="1" hangingPunct="1">
              <a:defRPr/>
            </a:pPr>
            <a:endParaRPr lang="en-US" sz="1103" b="1">
              <a:solidFill>
                <a:srgbClr val="002776"/>
              </a:solidFill>
              <a:latin typeface="Arial" pitchFamily="34" charset="0"/>
              <a:cs typeface="Arial" pitchFamily="34" charset="0"/>
            </a:endParaRPr>
          </a:p>
        </p:txBody>
      </p:sp>
      <p:sp>
        <p:nvSpPr>
          <p:cNvPr id="6" name="Title Placeholder 1"/>
          <p:cNvSpPr>
            <a:spLocks noGrp="1"/>
          </p:cNvSpPr>
          <p:nvPr>
            <p:ph type="title"/>
          </p:nvPr>
        </p:nvSpPr>
        <p:spPr bwMode="auto">
          <a:xfrm>
            <a:off x="464125" y="439390"/>
            <a:ext cx="9765153" cy="339338"/>
          </a:xfrm>
          <a:prstGeom prst="rect">
            <a:avLst/>
          </a:prstGeom>
          <a:noFill/>
          <a:ln w="9525">
            <a:noFill/>
            <a:miter lim="800000"/>
          </a:ln>
        </p:spPr>
        <p:txBody>
          <a:bodyPr/>
          <a:lstStyle>
            <a:lvl1pPr>
              <a:defRPr sz="2205">
                <a:solidFill>
                  <a:srgbClr val="002060"/>
                </a:solidFill>
                <a:latin typeface="华文楷体" panose="02010600040101010101" pitchFamily="2" charset="-122"/>
                <a:ea typeface="华文楷体" pitchFamily="2" charset="-122"/>
                <a:cs typeface="Arial" pitchFamily="34" charset="0"/>
              </a:defRPr>
            </a:lvl1pPr>
          </a:lstStyle>
          <a:p>
            <a:pPr lvl="0"/>
            <a:r>
              <a:rPr lang="en-US" noProof="0" smtClean="0"/>
              <a:t>Click to edit Master title style</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2359386766"/>
      </p:ext>
    </p:extLst>
  </p:cSld>
  <p:clrMapOvr>
    <a:masterClrMapping/>
  </p:clrMapOvr>
  <p:transition spd="slow" advClick="0"/>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4_Title and Content">
    <p:spTree>
      <p:nvGrpSpPr>
        <p:cNvPr id="1" name=""/>
        <p:cNvGrpSpPr/>
        <p:nvPr/>
      </p:nvGrpSpPr>
      <p:grpSpPr>
        <a:xfrm>
          <a:off x="0" y="0"/>
          <a:ext cx="0" cy="0"/>
        </a:xfrm>
      </p:grpSpPr>
      <p:graphicFrame>
        <p:nvGraphicFramePr>
          <p:cNvPr id="4"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49"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5"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50"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7" name="TextBox 10"/>
          <p:cNvSpPr txBox="1">
            <a:spLocks noChangeArrowheads="1"/>
          </p:cNvSpPr>
          <p:nvPr userDrawn="1"/>
        </p:nvSpPr>
        <p:spPr bwMode="auto">
          <a:xfrm>
            <a:off x="449263" y="7194550"/>
            <a:ext cx="311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8" name="TextBox 11"/>
          <p:cNvSpPr txBox="1">
            <a:spLocks noChangeArrowheads="1"/>
          </p:cNvSpPr>
          <p:nvPr userDrawn="1"/>
        </p:nvSpPr>
        <p:spPr bwMode="auto">
          <a:xfrm>
            <a:off x="371475" y="7194550"/>
            <a:ext cx="3889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9" name="TextBox 12"/>
          <p:cNvSpPr txBox="1">
            <a:spLocks noChangeArrowheads="1"/>
          </p:cNvSpPr>
          <p:nvPr userDrawn="1"/>
        </p:nvSpPr>
        <p:spPr bwMode="auto">
          <a:xfrm>
            <a:off x="215900" y="7194550"/>
            <a:ext cx="544513"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10" name="TextBox 13"/>
          <p:cNvSpPr txBox="1">
            <a:spLocks noChangeArrowheads="1"/>
          </p:cNvSpPr>
          <p:nvPr userDrawn="1"/>
        </p:nvSpPr>
        <p:spPr bwMode="auto">
          <a:xfrm>
            <a:off x="371475" y="7145338"/>
            <a:ext cx="622300" cy="52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fld id="{2399EC31-849E-41BC-BF99-3AE2C9A23237}" type="slidenum">
              <a:rPr lang="en-US" sz="1103" b="1">
                <a:solidFill>
                  <a:srgbClr val="002776"/>
                </a:solidFill>
                <a:latin typeface="Arial" pitchFamily="34" charset="0"/>
                <a:cs typeface="Arial" pitchFamily="34" charset="0"/>
              </a:rPr>
              <a:pPr defTabSz="1007964" eaLnBrk="1" hangingPunct="1">
                <a:defRPr/>
              </a:pPr>
              <a:t>‹#›</a:t>
            </a:fld>
            <a:endParaRPr lang="en-US" sz="1103" b="1">
              <a:solidFill>
                <a:srgbClr val="002776"/>
              </a:solidFill>
              <a:latin typeface="Arial" pitchFamily="34" charset="0"/>
              <a:cs typeface="Arial" pitchFamily="34" charset="0"/>
            </a:endParaRPr>
          </a:p>
          <a:p>
            <a:pPr defTabSz="1007964" eaLnBrk="1" hangingPunct="1">
              <a:defRPr/>
            </a:pPr>
            <a:endParaRPr lang="en-US" sz="1103" b="1">
              <a:solidFill>
                <a:srgbClr val="002776"/>
              </a:solidFill>
              <a:latin typeface="Arial" pitchFamily="34" charset="0"/>
              <a:cs typeface="Arial" pitchFamily="34" charset="0"/>
            </a:endParaRPr>
          </a:p>
        </p:txBody>
      </p:sp>
      <p:sp>
        <p:nvSpPr>
          <p:cNvPr id="6" name="Title Placeholder 1"/>
          <p:cNvSpPr>
            <a:spLocks noGrp="1"/>
          </p:cNvSpPr>
          <p:nvPr>
            <p:ph type="title"/>
          </p:nvPr>
        </p:nvSpPr>
        <p:spPr bwMode="auto">
          <a:xfrm>
            <a:off x="464125" y="439390"/>
            <a:ext cx="9765153" cy="339338"/>
          </a:xfrm>
          <a:prstGeom prst="rect">
            <a:avLst/>
          </a:prstGeom>
          <a:noFill/>
          <a:ln w="9525">
            <a:noFill/>
            <a:miter lim="800000"/>
          </a:ln>
        </p:spPr>
        <p:txBody>
          <a:bodyPr/>
          <a:lstStyle>
            <a:lvl1pPr>
              <a:defRPr sz="2205">
                <a:solidFill>
                  <a:srgbClr val="002060"/>
                </a:solidFill>
                <a:latin typeface="华文楷体" panose="02010600040101010101" pitchFamily="2" charset="-122"/>
                <a:ea typeface="华文楷体" pitchFamily="2" charset="-122"/>
                <a:cs typeface="Arial" pitchFamily="34" charset="0"/>
              </a:defRPr>
            </a:lvl1pPr>
          </a:lstStyle>
          <a:p>
            <a:pPr lvl="0"/>
            <a:r>
              <a:rPr lang="en-US" noProof="0" smtClean="0"/>
              <a:t>Click to edit Master title style</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2253679290"/>
      </p:ext>
    </p:extLst>
  </p:cSld>
  <p:clrMapOvr>
    <a:masterClrMapping/>
  </p:clrMapOvr>
  <p:transition spd="slow" advClick="0"/>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8_Title and Content">
    <p:spTree>
      <p:nvGrpSpPr>
        <p:cNvPr id="1" name=""/>
        <p:cNvGrpSpPr/>
        <p:nvPr/>
      </p:nvGrpSpPr>
      <p:grpSpPr>
        <a:xfrm>
          <a:off x="0" y="0"/>
          <a:ext cx="0" cy="0"/>
        </a:xfrm>
      </p:grpSpPr>
      <p:graphicFrame>
        <p:nvGraphicFramePr>
          <p:cNvPr id="4"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51"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5"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52"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7" name="TextBox 10"/>
          <p:cNvSpPr txBox="1">
            <a:spLocks noChangeArrowheads="1"/>
          </p:cNvSpPr>
          <p:nvPr userDrawn="1"/>
        </p:nvSpPr>
        <p:spPr bwMode="auto">
          <a:xfrm>
            <a:off x="449263" y="7194550"/>
            <a:ext cx="311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8" name="TextBox 11"/>
          <p:cNvSpPr txBox="1">
            <a:spLocks noChangeArrowheads="1"/>
          </p:cNvSpPr>
          <p:nvPr userDrawn="1"/>
        </p:nvSpPr>
        <p:spPr bwMode="auto">
          <a:xfrm>
            <a:off x="371475" y="7194550"/>
            <a:ext cx="3889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9" name="TextBox 12"/>
          <p:cNvSpPr txBox="1">
            <a:spLocks noChangeArrowheads="1"/>
          </p:cNvSpPr>
          <p:nvPr userDrawn="1"/>
        </p:nvSpPr>
        <p:spPr bwMode="auto">
          <a:xfrm>
            <a:off x="215900" y="7194550"/>
            <a:ext cx="544513"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10" name="TextBox 13"/>
          <p:cNvSpPr txBox="1">
            <a:spLocks noChangeArrowheads="1"/>
          </p:cNvSpPr>
          <p:nvPr userDrawn="1"/>
        </p:nvSpPr>
        <p:spPr bwMode="auto">
          <a:xfrm>
            <a:off x="371475" y="7145338"/>
            <a:ext cx="622300" cy="52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fld id="{D0DEFD2A-1265-45D6-AA5E-8664452B4933}" type="slidenum">
              <a:rPr lang="en-US" sz="1103" b="1">
                <a:solidFill>
                  <a:srgbClr val="002776"/>
                </a:solidFill>
                <a:latin typeface="Arial" pitchFamily="34" charset="0"/>
                <a:cs typeface="Arial" pitchFamily="34" charset="0"/>
              </a:rPr>
              <a:pPr defTabSz="1007964" eaLnBrk="1" hangingPunct="1">
                <a:defRPr/>
              </a:pPr>
              <a:t>‹#›</a:t>
            </a:fld>
            <a:endParaRPr lang="en-US" sz="1103" b="1">
              <a:solidFill>
                <a:srgbClr val="002776"/>
              </a:solidFill>
              <a:latin typeface="Arial" pitchFamily="34" charset="0"/>
              <a:cs typeface="Arial" pitchFamily="34" charset="0"/>
            </a:endParaRPr>
          </a:p>
          <a:p>
            <a:pPr defTabSz="1007964" eaLnBrk="1" hangingPunct="1">
              <a:defRPr/>
            </a:pPr>
            <a:endParaRPr lang="en-US" sz="1103" b="1">
              <a:solidFill>
                <a:srgbClr val="002776"/>
              </a:solidFill>
              <a:latin typeface="Arial" pitchFamily="34" charset="0"/>
              <a:cs typeface="Arial" pitchFamily="34" charset="0"/>
            </a:endParaRPr>
          </a:p>
        </p:txBody>
      </p:sp>
      <p:sp>
        <p:nvSpPr>
          <p:cNvPr id="6" name="Title Placeholder 1"/>
          <p:cNvSpPr>
            <a:spLocks noGrp="1"/>
          </p:cNvSpPr>
          <p:nvPr>
            <p:ph type="title"/>
          </p:nvPr>
        </p:nvSpPr>
        <p:spPr bwMode="auto">
          <a:xfrm>
            <a:off x="464125" y="439390"/>
            <a:ext cx="9765153" cy="339338"/>
          </a:xfrm>
          <a:prstGeom prst="rect">
            <a:avLst/>
          </a:prstGeom>
          <a:noFill/>
          <a:ln w="9525">
            <a:noFill/>
            <a:miter lim="800000"/>
          </a:ln>
        </p:spPr>
        <p:txBody>
          <a:bodyPr/>
          <a:lstStyle>
            <a:lvl1pPr>
              <a:defRPr sz="2205">
                <a:solidFill>
                  <a:srgbClr val="002060"/>
                </a:solidFill>
                <a:latin typeface="华文楷体" panose="02010600040101010101" pitchFamily="2" charset="-122"/>
                <a:ea typeface="华文楷体" pitchFamily="2" charset="-122"/>
                <a:cs typeface="Arial" pitchFamily="34" charset="0"/>
              </a:defRPr>
            </a:lvl1pPr>
          </a:lstStyle>
          <a:p>
            <a:pPr lvl="0"/>
            <a:r>
              <a:rPr lang="en-US" noProof="0" smtClean="0"/>
              <a:t>Click to edit Master title style</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871321425"/>
      </p:ext>
    </p:extLst>
  </p:cSld>
  <p:clrMapOvr>
    <a:masterClrMapping/>
  </p:clrMapOvr>
  <p:transition spd="slow" advClick="0"/>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Title Slide">
    <p:spTree>
      <p:nvGrpSpPr>
        <p:cNvPr id="1" name=""/>
        <p:cNvGrpSpPr/>
        <p:nvPr/>
      </p:nvGrpSpPr>
      <p:grpSpPr>
        <a:xfrm>
          <a:off x="0" y="0"/>
          <a:ext cx="0" cy="0"/>
        </a:xfrm>
      </p:grpSpPr>
      <p:graphicFrame>
        <p:nvGraphicFramePr>
          <p:cNvPr id="4" name="Rectangle 2" hidden="1"/>
          <p:cNvGraphicFramePr>
            <a:graphicFrameLocks noChangeAspect="1"/>
          </p:cNvGraphicFramePr>
          <p:nvPr userDrawn="1">
            <p:custDataLst>
              <p:tags r:id="rId1"/>
            </p:custDataLst>
          </p:nvPr>
        </p:nvGraphicFramePr>
        <p:xfrm>
          <a:off x="0" y="0"/>
          <a:ext cx="171450" cy="174625"/>
        </p:xfrm>
        <a:graphic>
          <a:graphicData uri="http://schemas.openxmlformats.org/presentationml/2006/ole">
            <mc:AlternateContent>
              <mc:Choice xmlns:v="urn:schemas-microsoft-com:vml" Requires="v">
                <p:oleObj spid="_x0000_s1054" name="think-cell Slide" r:id="rId2" imgW="171450" imgH="174625" progId="TCLayout.ActiveDocument.1">
                  <p:embed/>
                </p:oleObj>
              </mc:Choice>
              <mc:Fallback>
                <p:oleObj name="think-cell Slide" r:id="rId2" imgW="171450" imgH="174625"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pic>
        <p:nvPicPr>
          <p:cNvPr id="5" name="Picture 5" descr="Deloittelogo_RGB"/>
          <p:cNvPicPr>
            <a:picLocks noChangeAspect="1" noChangeArrowheads="1"/>
          </p:cNvPicPr>
          <p:nvPr userDrawn="1">
            <p:custDataLst>
              <p:tags r:id="rId5"/>
            </p:custDataLst>
          </p:nvPr>
        </p:nvPicPr>
        <p:blipFill>
          <a:blip r:embed="rId4">
            <a:extLst>
              <a:ext uri="{28A0092B-C50C-407E-A947-70E740481C1C}">
                <a14:useLocalDpi xmlns:a14="http://schemas.microsoft.com/office/drawing/2010/main"/>
              </a:ext>
            </a:extLst>
          </a:blip>
          <a:stretch>
            <a:fillRect/>
          </a:stretch>
        </p:blipFill>
        <p:spPr bwMode="auto">
          <a:xfrm>
            <a:off x="482600" y="396875"/>
            <a:ext cx="2424113"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6" name="Text Placeholder 2"/>
          <p:cNvSpPr>
            <a:spLocks noGrp="1"/>
          </p:cNvSpPr>
          <p:nvPr>
            <p:ph type="subTitle" idx="1"/>
          </p:nvPr>
        </p:nvSpPr>
        <p:spPr>
          <a:xfrm>
            <a:off x="483142" y="6555088"/>
            <a:ext cx="5543288" cy="287730"/>
          </a:xfrm>
          <a:prstGeom prst="rect">
            <a:avLst/>
          </a:prstGeom>
        </p:spPr>
        <p:txBody>
          <a:bodyPr>
            <a:spAutoFit/>
          </a:bodyPr>
          <a:lstStyle>
            <a:lvl1pPr marL="0" indent="0" eaLnBrk="1" hangingPunct="1">
              <a:lnSpc>
                <a:spcPct val="106000"/>
              </a:lnSpc>
              <a:spcBef>
                <a:spcPct val="15000"/>
              </a:spcBef>
              <a:buFont typeface="Wingdings 2" pitchFamily="18" charset="2"/>
              <a:buNone/>
              <a:defRPr sz="1764" b="1" smtClean="0">
                <a:solidFill>
                  <a:srgbClr val="002060"/>
                </a:solidFill>
                <a:latin typeface="Calibri" panose="020f0502020204030204" pitchFamily="34" charset="0"/>
                <a:ea typeface="华文楷体" pitchFamily="2" charset="-122"/>
                <a:cs typeface="Calibri" pitchFamily="34" charset="0"/>
              </a:defRPr>
            </a:lvl1pPr>
          </a:lstStyle>
          <a:p>
            <a:r>
              <a:rPr lang="en-US" noProof="0" smtClean="0"/>
              <a:t>Click to edit Master subtitle style</a:t>
            </a:r>
            <a:endParaRPr lang="en-US" noProof="0"/>
          </a:p>
        </p:txBody>
      </p:sp>
      <p:sp>
        <p:nvSpPr>
          <p:cNvPr id="110" name="Title Placeholder 1"/>
          <p:cNvSpPr>
            <a:spLocks noGrp="1"/>
          </p:cNvSpPr>
          <p:nvPr>
            <p:ph type="ctrTitle"/>
          </p:nvPr>
        </p:nvSpPr>
        <p:spPr>
          <a:xfrm>
            <a:off x="483135" y="2853828"/>
            <a:ext cx="7384513" cy="395895"/>
          </a:xfrm>
          <a:prstGeom prst="rect">
            <a:avLst/>
          </a:prstGeom>
        </p:spPr>
        <p:txBody>
          <a:bodyPr/>
          <a:lstStyle>
            <a:lvl1pPr marL="0" marR="0" indent="0" defTabSz="1055847" rtl="0" eaLnBrk="0" fontAlgn="base" latinLnBrk="0" hangingPunct="0">
              <a:lnSpc>
                <a:spcPts val="3086"/>
              </a:lnSpc>
              <a:spcBef>
                <a:spcPct val="0"/>
              </a:spcBef>
              <a:spcAft>
                <a:spcPct val="0"/>
              </a:spcAft>
              <a:defRPr sz="3969" b="1">
                <a:solidFill>
                  <a:schemeClr val="tx2"/>
                </a:solidFill>
                <a:latin typeface="Calibri" panose="020f0502020204030204" pitchFamily="34" charset="0"/>
                <a:ea typeface="华文楷体" pitchFamily="2" charset="-122"/>
                <a:cs typeface="Calibri" pitchFamily="34" charset="0"/>
              </a:defRPr>
            </a:lvl1pPr>
          </a:lstStyle>
          <a:p>
            <a:pPr lvl="0"/>
            <a:r>
              <a:rPr lang="en-US" noProof="0" smtClean="0"/>
              <a:t>Click to edit Master title style</a:t>
            </a:r>
          </a:p>
        </p:txBody>
      </p:sp>
    </p:spTree>
    <p:extLst>
      <p:ext uri="{BB962C8B-B14F-4D97-AF65-F5344CB8AC3E}">
        <p14:creationId xmlns:p14="http://schemas.microsoft.com/office/powerpoint/2010/main" val="734563968"/>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Divider Slide 2">
    <p:bg>
      <p:bgPr>
        <a:solidFill>
          <a:schemeClr val="accent1"/>
        </a:solidFill>
        <a:effectLst/>
      </p:bgPr>
    </p:bg>
    <p:spTree>
      <p:nvGrpSpPr>
        <p:cNvPr id="1" name=""/>
        <p:cNvGrpSpPr/>
        <p:nvPr/>
      </p:nvGrpSpPr>
      <p:grpSpPr>
        <a:xfrm>
          <a:off x="0" y="0"/>
          <a:ext cx="0" cy="0"/>
        </a:xfrm>
      </p:grpSpPr>
      <p:graphicFrame>
        <p:nvGraphicFramePr>
          <p:cNvPr id="4"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55"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sp>
        <p:nvSpPr>
          <p:cNvPr id="2" name="Title 1"/>
          <p:cNvSpPr>
            <a:spLocks noGrp="1"/>
          </p:cNvSpPr>
          <p:nvPr>
            <p:ph type="title"/>
          </p:nvPr>
        </p:nvSpPr>
        <p:spPr>
          <a:xfrm>
            <a:off x="417739" y="1998835"/>
            <a:ext cx="9841241" cy="1072924"/>
          </a:xfrm>
        </p:spPr>
        <p:txBody>
          <a:bodyPr>
            <a:noAutofit/>
          </a:bodyPr>
          <a:lstStyle>
            <a:lvl1pPr algn="l">
              <a:defRPr sz="6615" b="0" cap="none" baseline="0">
                <a:solidFill>
                  <a:schemeClr val="accent3"/>
                </a:solidFill>
              </a:defRPr>
            </a:lvl1pPr>
          </a:lstStyle>
          <a:p>
            <a:r>
              <a:rPr lang="en-US" smtClean="0"/>
              <a:t>Click to edit Master title style</a:t>
            </a:r>
            <a:endParaRPr lang="en-GB"/>
          </a:p>
        </p:txBody>
      </p:sp>
      <p:sp>
        <p:nvSpPr>
          <p:cNvPr id="6" name="Text Placeholder 5"/>
          <p:cNvSpPr>
            <a:spLocks noGrp="1"/>
          </p:cNvSpPr>
          <p:nvPr>
            <p:ph type="body" sz="quarter" idx="10"/>
          </p:nvPr>
        </p:nvSpPr>
        <p:spPr>
          <a:xfrm>
            <a:off x="417712" y="3073645"/>
            <a:ext cx="9858012" cy="3528237"/>
          </a:xfrm>
        </p:spPr>
        <p:txBody>
          <a:bodyPr>
            <a:noAutofit/>
          </a:bodyPr>
          <a:lstStyle>
            <a:lvl1pPr marL="0" indent="0">
              <a:buNone/>
              <a:defRPr sz="6615">
                <a:solidFill>
                  <a:schemeClr val="bg1"/>
                </a:solidFill>
              </a:defRPr>
            </a:lvl1pPr>
          </a:lstStyle>
          <a:p>
            <a:pPr lvl="0"/>
            <a:r>
              <a:rPr lang="en-US" smtClean="0"/>
              <a:t>Click to edit Master text styles</a:t>
            </a:r>
          </a:p>
        </p:txBody>
      </p:sp>
      <p:sp>
        <p:nvSpPr>
          <p:cNvPr id="5" name="Slide Number Placeholder 7"/>
          <p:cNvSpPr>
            <a:spLocks noGrp="1"/>
          </p:cNvSpPr>
          <p:nvPr>
            <p:ph type="sldNum" sz="quarter" idx="11"/>
          </p:nvPr>
        </p:nvSpPr>
        <p:spPr>
          <a:xfrm>
            <a:off x="9323388" y="7064375"/>
            <a:ext cx="925512" cy="277813"/>
          </a:xfrm>
          <a:prstGeom prst="rect">
            <a:avLst/>
          </a:prstGeom>
        </p:spPr>
        <p:txBody>
          <a:bodyPr vert="horz" wrap="square" lIns="0" tIns="0" rIns="0" bIns="0" numCol="1" anchor="ctr" anchorCtr="0" compatLnSpc="1">
            <a:prstTxWarp prst="textNoShape">
              <a:avLst/>
            </a:prstTxWarp>
          </a:bodyPr>
          <a:lstStyle>
            <a:defPPr>
              <a:defRPr lang="zh-CN"/>
            </a:defPPr>
            <a:lvl1pPr algn="r" defTabSz="1006475" rtl="0" eaLnBrk="1" fontAlgn="base" hangingPunct="1">
              <a:spcBef>
                <a:spcPct val="0"/>
              </a:spcBef>
              <a:spcAft>
                <a:spcPct val="0"/>
              </a:spcAft>
              <a:defRPr sz="800" kern="1200">
                <a:solidFill>
                  <a:srgbClr val="FFFFFF"/>
                </a:solidFill>
                <a:latin typeface="Verdana" pitchFamily="34" charset="0"/>
                <a:ea typeface="Arial Unicode MS" panose="020b0604020202020204" pitchFamily="34"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fld id="{3B849900-DCD7-44E9-81B3-776E81C45A94}" type="slidenum">
              <a:rPr lang="en-GB" altLang="zh-CN"/>
              <a:pPr>
                <a:defRPr/>
              </a:pPr>
              <a:t>‹#›</a:t>
            </a:fld>
            <a:endParaRPr lang="en-GB" altLang="zh-CN"/>
          </a:p>
        </p:txBody>
      </p:sp>
      <p:sp>
        <p:nvSpPr>
          <p:cNvPr id="7" name="Footer Placeholder 4"/>
          <p:cNvSpPr>
            <a:spLocks noGrp="1"/>
          </p:cNvSpPr>
          <p:nvPr>
            <p:ph type="ftr" sz="quarter" idx="12"/>
          </p:nvPr>
        </p:nvSpPr>
        <p:spPr>
          <a:xfrm>
            <a:off x="433388" y="7064375"/>
            <a:ext cx="8839200" cy="277813"/>
          </a:xfrm>
          <a:prstGeom prst="rect">
            <a:avLst/>
          </a:prstGeom>
        </p:spPr>
        <p:txBody>
          <a:bodyPr vert="horz" wrap="square" lIns="0" tIns="0" rIns="0" bIns="0" numCol="1" anchor="ctr" anchorCtr="0" compatLnSpc="1">
            <a:prstTxWarp prst="textNoShape">
              <a:avLst/>
            </a:prstTxWarp>
          </a:bodyPr>
          <a:lstStyle>
            <a:defPPr>
              <a:defRPr lang="zh-CN"/>
            </a:defPPr>
            <a:lvl1pPr algn="l" defTabSz="1006475" rtl="0" eaLnBrk="1" fontAlgn="base" hangingPunct="1">
              <a:spcBef>
                <a:spcPct val="0"/>
              </a:spcBef>
              <a:spcAft>
                <a:spcPct val="0"/>
              </a:spcAft>
              <a:defRPr sz="800" kern="1200">
                <a:solidFill>
                  <a:srgbClr val="FFFFFF"/>
                </a:solidFill>
                <a:latin typeface="Verdana" pitchFamily="34" charset="0"/>
                <a:ea typeface="Arial Unicode MS" panose="020b0604020202020204" pitchFamily="34"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GB" altLang="en-US"/>
          </a:p>
        </p:txBody>
      </p:sp>
    </p:spTree>
    <p:extLst>
      <p:ext uri="{BB962C8B-B14F-4D97-AF65-F5344CB8AC3E}">
        <p14:creationId xmlns:p14="http://schemas.microsoft.com/office/powerpoint/2010/main" val="1474508518"/>
      </p:ext>
    </p:extLst>
  </p:cSld>
  <p:clrMapOvr>
    <a:masterClrMapping/>
  </p:clrMapOvr>
  <p:transition>
    <p:fade/>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Disclaimer">
    <p:spTree>
      <p:nvGrpSpPr>
        <p:cNvPr id="1" name=""/>
        <p:cNvGrpSpPr/>
        <p:nvPr/>
      </p:nvGrpSpPr>
      <p:grpSpPr>
        <a:xfrm>
          <a:off x="0" y="0"/>
          <a:ext cx="0" cy="0"/>
        </a:xfrm>
      </p:grpSpPr>
      <p:graphicFrame>
        <p:nvGraphicFramePr>
          <p:cNvPr id="2" name="对象 5"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56"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sp>
        <p:nvSpPr>
          <p:cNvPr id="3" name="Slide Number Placeholder 7"/>
          <p:cNvSpPr>
            <a:spLocks noGrp="1"/>
          </p:cNvSpPr>
          <p:nvPr>
            <p:ph type="sldNum" sz="quarter" idx="10"/>
          </p:nvPr>
        </p:nvSpPr>
        <p:spPr>
          <a:xfrm>
            <a:off x="9323388" y="7064375"/>
            <a:ext cx="925512" cy="277813"/>
          </a:xfrm>
          <a:prstGeom prst="rect">
            <a:avLst/>
          </a:prstGeom>
        </p:spPr>
        <p:txBody>
          <a:bodyPr vert="horz" wrap="square" lIns="0" tIns="0" rIns="0" bIns="0" numCol="1" anchor="ctr" anchorCtr="0" compatLnSpc="1">
            <a:prstTxWarp prst="textNoShape">
              <a:avLst/>
            </a:prstTxWarp>
          </a:bodyPr>
          <a:lstStyle>
            <a:defPPr>
              <a:defRPr lang="zh-CN"/>
            </a:defPPr>
            <a:lvl1pPr algn="r" defTabSz="1006475" rtl="0" eaLnBrk="1" fontAlgn="base" hangingPunct="1">
              <a:spcBef>
                <a:spcPct val="0"/>
              </a:spcBef>
              <a:spcAft>
                <a:spcPct val="0"/>
              </a:spcAft>
              <a:defRPr sz="800" kern="1200">
                <a:solidFill>
                  <a:srgbClr val="8C8C8C"/>
                </a:solidFill>
                <a:latin typeface="Verdana" pitchFamily="34" charset="0"/>
                <a:ea typeface="Arial Unicode MS" panose="020b0604020202020204" pitchFamily="34"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fld id="{223E84B2-7E09-44BD-8CCA-EE53B2242C69}" type="slidenum">
              <a:rPr lang="en-GB" altLang="zh-CN"/>
              <a:pPr>
                <a:defRPr/>
              </a:pPr>
              <a:t>‹#›</a:t>
            </a:fld>
            <a:endParaRPr lang="en-GB" altLang="zh-CN"/>
          </a:p>
        </p:txBody>
      </p:sp>
      <p:sp>
        <p:nvSpPr>
          <p:cNvPr id="4" name="Footer Placeholder 4"/>
          <p:cNvSpPr>
            <a:spLocks noGrp="1"/>
          </p:cNvSpPr>
          <p:nvPr>
            <p:ph type="ftr" sz="quarter" idx="11"/>
          </p:nvPr>
        </p:nvSpPr>
        <p:spPr>
          <a:xfrm>
            <a:off x="433388" y="7064375"/>
            <a:ext cx="8839200" cy="277813"/>
          </a:xfrm>
          <a:prstGeom prst="rect">
            <a:avLst/>
          </a:prstGeom>
        </p:spPr>
        <p:txBody>
          <a:bodyPr vert="horz" wrap="square" lIns="0" tIns="0" rIns="0" bIns="0" numCol="1" anchor="ctr" anchorCtr="0" compatLnSpc="1">
            <a:prstTxWarp prst="textNoShape">
              <a:avLst/>
            </a:prstTxWarp>
          </a:bodyPr>
          <a:lstStyle>
            <a:defPPr>
              <a:defRPr lang="zh-CN"/>
            </a:defPPr>
            <a:lvl1pPr algn="l" defTabSz="1006475" rtl="0" eaLnBrk="1" fontAlgn="base" hangingPunct="1">
              <a:spcBef>
                <a:spcPct val="0"/>
              </a:spcBef>
              <a:spcAft>
                <a:spcPct val="0"/>
              </a:spcAft>
              <a:defRPr sz="800" kern="1200">
                <a:solidFill>
                  <a:srgbClr val="8C8C8C"/>
                </a:solidFill>
                <a:latin typeface="Verdana" pitchFamily="34" charset="0"/>
                <a:ea typeface="Arial Unicode MS" panose="020b0604020202020204" pitchFamily="34"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GB" altLang="en-US"/>
          </a:p>
        </p:txBody>
      </p:sp>
    </p:spTree>
    <p:extLst>
      <p:ext uri="{BB962C8B-B14F-4D97-AF65-F5344CB8AC3E}">
        <p14:creationId xmlns:p14="http://schemas.microsoft.com/office/powerpoint/2010/main" val="678934605"/>
      </p:ext>
    </p:extLst>
  </p:cSld>
  <p:clrMapOvr>
    <a:masterClrMapping/>
  </p:clrMapOvr>
  <p:transition>
    <p:fade/>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slide">
    <p:spTree>
      <p:nvGrpSpPr>
        <p:cNvPr id="1" name=""/>
        <p:cNvGrpSpPr/>
        <p:nvPr/>
      </p:nvGrpSpPr>
      <p:grpSpPr>
        <a:xfrm>
          <a:off x="0" y="0"/>
          <a:ext cx="0" cy="0"/>
        </a:xfrm>
      </p:grpSpPr>
      <p:graphicFrame>
        <p:nvGraphicFramePr>
          <p:cNvPr id="5"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57"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sp>
        <p:nvSpPr>
          <p:cNvPr id="6" name="Rectangle 2"/>
          <p:cNvSpPr/>
          <p:nvPr userDrawn="1"/>
        </p:nvSpPr>
        <p:spPr>
          <a:xfrm>
            <a:off x="9821863" y="0"/>
            <a:ext cx="871537" cy="33655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300" b="1" smtClean="0">
                <a:solidFill>
                  <a:srgbClr val="FF0000"/>
                </a:solidFill>
                <a:latin typeface="Verdana" pitchFamily="34" charset="0"/>
                <a:ea typeface="华文楷体" pitchFamily="2" charset="-122"/>
              </a:rPr>
              <a:t>讨论稿</a:t>
            </a:r>
            <a:endParaRPr kumimoji="0" lang="en-US" altLang="en-US" sz="1300" b="1" smtClean="0">
              <a:solidFill>
                <a:srgbClr val="FF0000"/>
              </a:solidFill>
              <a:latin typeface="Verdana" pitchFamily="34" charset="0"/>
              <a:ea typeface="华文楷体" pitchFamily="2" charset="-122"/>
            </a:endParaRPr>
          </a:p>
        </p:txBody>
      </p:sp>
      <p:sp>
        <p:nvSpPr>
          <p:cNvPr id="7" name="Rectangle 4"/>
          <p:cNvSpPr/>
          <p:nvPr userDrawn="1"/>
        </p:nvSpPr>
        <p:spPr>
          <a:xfrm>
            <a:off x="0" y="0"/>
            <a:ext cx="10693400" cy="756126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endParaRPr kumimoji="0" lang="en-US" altLang="en-US" sz="1800" smtClean="0">
              <a:solidFill>
                <a:srgbClr val="FFFFFF"/>
              </a:solidFill>
              <a:latin typeface="Verdana" pitchFamily="34" charset="0"/>
              <a:ea typeface="Arial Unicode MS" panose="020b0604020202020204" pitchFamily="34" charset="-122"/>
            </a:endParaRPr>
          </a:p>
        </p:txBody>
      </p:sp>
      <p:pic>
        <p:nvPicPr>
          <p:cNvPr id="8" name="Picture 4" descr="DEL_COL"/>
          <p:cNvPicPr preferRelativeResize="0">
            <a:picLocks noChangeAspect="1" noChangeArrowheads="1"/>
          </p:cNvPicPr>
          <p:nvPr userDrawn="1"/>
        </p:nvPicPr>
        <p:blipFill>
          <a:blip r:embed="rId4">
            <a:extLst>
              <a:ext uri="{28A0092B-C50C-407E-A947-70E740481C1C}">
                <a14:useLocalDpi xmlns:a14="http://schemas.microsoft.com/office/drawing/2010/main"/>
              </a:ext>
            </a:extLst>
          </a:blip>
          <a:stretch>
            <a:fillRect/>
          </a:stretch>
        </p:blipFill>
        <p:spPr bwMode="auto">
          <a:xfrm>
            <a:off x="400050" y="436563"/>
            <a:ext cx="2209800"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AutoShape 21"/>
          <p:cNvSpPr/>
          <p:nvPr userDrawn="1"/>
        </p:nvSpPr>
        <p:spPr bwMode="gray">
          <a:xfrm>
            <a:off x="10861675" y="0"/>
            <a:ext cx="2940050" cy="197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spcBef>
                <a:spcPct val="100000"/>
              </a:spcBef>
              <a:defRPr/>
            </a:pPr>
            <a:r>
              <a:rPr kumimoji="0" lang="en-US" altLang="zh-CN" sz="700" smtClean="0">
                <a:solidFill>
                  <a:srgbClr val="FFFFFF"/>
                </a:solidFill>
                <a:latin typeface="Verdana" pitchFamily="34" charset="0"/>
                <a:ea typeface="华文楷体" pitchFamily="2" charset="-122"/>
                <a:cs typeface="Arial" pitchFamily="34" charset="0"/>
              </a:rPr>
              <a:t>Any use of client names, descriptions of client engagements, and any other direct or indirect references to clients or engagements in Business Communications should be in accordance with the policy on client confidentiality of the Deloitte U.S. Entities. </a:t>
            </a:r>
            <a:br>
              <a:rPr kumimoji="0" lang="en-US" altLang="zh-CN" sz="700" smtClean="0">
                <a:solidFill>
                  <a:srgbClr val="FFFFFF"/>
                </a:solidFill>
                <a:latin typeface="Verdana" pitchFamily="34" charset="0"/>
                <a:ea typeface="华文楷体" pitchFamily="2" charset="-122"/>
                <a:cs typeface="Arial" pitchFamily="34" charset="0"/>
              </a:rPr>
            </a:br>
            <a:r>
              <a:rPr kumimoji="0" lang="en-US" altLang="zh-CN" sz="700" smtClean="0">
                <a:solidFill>
                  <a:srgbClr val="FFFFFF"/>
                </a:solidFill>
                <a:latin typeface="Verdana" pitchFamily="34" charset="0"/>
                <a:ea typeface="华文楷体" pitchFamily="2" charset="-122"/>
                <a:cs typeface="Arial" pitchFamily="34" charset="0"/>
              </a:rPr>
              <a:t>(See Section 10240, Confidentiality of Client Information.) http://dtpolicy/DPM%2010240.pdf</a:t>
            </a:r>
          </a:p>
          <a:p>
            <a:pPr eaLnBrk="1" hangingPunct="1">
              <a:spcBef>
                <a:spcPct val="100000"/>
              </a:spcBef>
              <a:defRPr/>
            </a:pPr>
            <a:r>
              <a:rPr kumimoji="0" lang="en-US" altLang="zh-CN" sz="700" smtClean="0">
                <a:solidFill>
                  <a:srgbClr val="FFFFFF"/>
                </a:solidFill>
                <a:latin typeface="Verdana" pitchFamily="34" charset="0"/>
                <a:ea typeface="华文楷体" pitchFamily="2" charset="-122"/>
                <a:cs typeface="Arial" pitchFamily="34" charset="0"/>
              </a:rPr>
              <a:t>The use of clients’ intellectual property, including trademarks, registered names, logos, music, etc., should be used in Business Communications in accordance with Administrative Policy Release 116, Copyright and Other Intellectual Property Rights — Infringement Issues. Policy Release 116: https://www.deloittenet.com/AboutDeloitte/Firm_Policies_Func_KM/Admin_Policy/100_General_Policies/Apr116CopyrightInfringementapprovedJune2002.htm</a:t>
            </a:r>
          </a:p>
          <a:p>
            <a:pPr eaLnBrk="1" hangingPunct="1">
              <a:spcBef>
                <a:spcPct val="100000"/>
              </a:spcBef>
              <a:defRPr/>
            </a:pPr>
            <a:r>
              <a:rPr kumimoji="0" lang="en-US" altLang="zh-CN" sz="700" smtClean="0">
                <a:solidFill>
                  <a:srgbClr val="FFFFFF"/>
                </a:solidFill>
                <a:latin typeface="Verdana" pitchFamily="34" charset="0"/>
                <a:ea typeface="华文楷体" pitchFamily="2" charset="-122"/>
                <a:cs typeface="Arial" pitchFamily="34" charset="0"/>
              </a:rPr>
              <a:t>DPM 10640: http://dtpolicy/DPM%2010640.pdf </a:t>
            </a:r>
          </a:p>
        </p:txBody>
      </p:sp>
      <p:sp>
        <p:nvSpPr>
          <p:cNvPr id="12" name="AutoShape 4"/>
          <p:cNvSpPr/>
          <p:nvPr userDrawn="1"/>
        </p:nvSpPr>
        <p:spPr bwMode="gray">
          <a:xfrm>
            <a:off x="10861675" y="6267450"/>
            <a:ext cx="2476500" cy="120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spcBef>
                <a:spcPct val="100000"/>
              </a:spcBef>
              <a:defRPr/>
            </a:pPr>
            <a:r>
              <a:rPr kumimoji="0" lang="en-US" altLang="zh-CN" sz="700" smtClean="0">
                <a:solidFill>
                  <a:srgbClr val="FFFFFF"/>
                </a:solidFill>
                <a:latin typeface="Verdana" pitchFamily="34" charset="0"/>
                <a:ea typeface="华文楷体" pitchFamily="2" charset="-122"/>
                <a:cs typeface="Arial" pitchFamily="34" charset="0"/>
              </a:rPr>
              <a:t>If you use “Deloitte” in a document, you must include the appropriate footnote defining what “Deloitte” means in the context of the document. Please note that a definition footnote is needed on the page that includes the first mention or use of the word “Deloitte.” Delete footnote from this page if not needed and this box and arrow.</a:t>
            </a:r>
          </a:p>
          <a:p>
            <a:pPr eaLnBrk="1" hangingPunct="1">
              <a:spcBef>
                <a:spcPct val="100000"/>
              </a:spcBef>
              <a:defRPr/>
            </a:pPr>
            <a:r>
              <a:rPr kumimoji="0" lang="en-US" altLang="zh-CN" sz="700" smtClean="0">
                <a:solidFill>
                  <a:srgbClr val="FFFFFF"/>
                </a:solidFill>
                <a:latin typeface="Verdana" pitchFamily="34" charset="0"/>
                <a:ea typeface="华文楷体" pitchFamily="2" charset="-122"/>
                <a:cs typeface="Arial" pitchFamily="34" charset="0"/>
              </a:rPr>
              <a:t>See About Deloitte &gt; The Deloitte Brand &gt; U.S. Brand &amp; Reputation &gt; Guidance on using the “Deloitte” masterbrand.</a:t>
            </a:r>
          </a:p>
        </p:txBody>
      </p:sp>
      <p:sp>
        <p:nvSpPr>
          <p:cNvPr id="2" name="Title 1"/>
          <p:cNvSpPr>
            <a:spLocks noGrp="1"/>
          </p:cNvSpPr>
          <p:nvPr>
            <p:ph type="ctrTitle"/>
          </p:nvPr>
        </p:nvSpPr>
        <p:spPr>
          <a:xfrm>
            <a:off x="419567" y="3339084"/>
            <a:ext cx="6736000" cy="372778"/>
          </a:xfrm>
        </p:spPr>
        <p:txBody>
          <a:bodyPr anchor="b">
            <a:spAutoFit/>
          </a:bodyPr>
          <a:lstStyle>
            <a:lvl1pPr algn="l">
              <a:lnSpc>
                <a:spcPct val="85000"/>
              </a:lnSpc>
              <a:defRPr sz="2850" b="0" baseline="0">
                <a:solidFill>
                  <a:schemeClr val="tx2"/>
                </a:solidFill>
                <a:latin typeface="+mj-lt"/>
                <a:cs typeface="Times New Roman" pitchFamily="18" charset="0"/>
              </a:defRPr>
            </a:lvl1pPr>
          </a:lstStyle>
          <a:p>
            <a:r>
              <a:rPr lang="en-US" noProof="0" smtClean="0"/>
              <a:t>Click to edit Master title style</a:t>
            </a:r>
            <a:endParaRPr lang="en-US" noProof="0"/>
          </a:p>
        </p:txBody>
      </p:sp>
      <p:sp>
        <p:nvSpPr>
          <p:cNvPr id="10" name="Subtitle"/>
          <p:cNvSpPr>
            <a:spLocks noGrp="1"/>
          </p:cNvSpPr>
          <p:nvPr>
            <p:ph type="body" sz="quarter" idx="10"/>
          </p:nvPr>
        </p:nvSpPr>
        <p:spPr>
          <a:xfrm>
            <a:off x="419567" y="3780631"/>
            <a:ext cx="6736000" cy="372778"/>
          </a:xfrm>
          <a:prstGeom prst="rect">
            <a:avLst/>
          </a:prstGeom>
        </p:spPr>
        <p:txBody>
          <a:bodyPr>
            <a:spAutoFit/>
          </a:bodyPr>
          <a:lstStyle>
            <a:lvl1pPr>
              <a:lnSpc>
                <a:spcPct val="85000"/>
              </a:lnSpc>
              <a:spcBef>
                <a:spcPct val="0"/>
              </a:spcBef>
              <a:defRPr sz="2850">
                <a:solidFill>
                  <a:schemeClr val="accent2"/>
                </a:solidFill>
                <a:latin typeface="Times New Roman" pitchFamily="18" charset="0"/>
                <a:cs typeface="Times New Roman" pitchFamily="18" charset="0"/>
              </a:defRPr>
            </a:lvl1pPr>
          </a:lstStyle>
          <a:p>
            <a:pPr lvl="0"/>
            <a:r>
              <a:rPr lang="zh-CN" altLang="en-US" smtClean="0"/>
              <a:t>单击此处编辑母版文本样式</a:t>
            </a:r>
          </a:p>
        </p:txBody>
      </p:sp>
      <p:sp>
        <p:nvSpPr>
          <p:cNvPr id="11" name="Subtitle 2"/>
          <p:cNvSpPr>
            <a:spLocks noGrp="1"/>
          </p:cNvSpPr>
          <p:nvPr>
            <p:ph type="subTitle" idx="1"/>
          </p:nvPr>
        </p:nvSpPr>
        <p:spPr>
          <a:xfrm>
            <a:off x="421000" y="6673657"/>
            <a:ext cx="5135484" cy="282005"/>
          </a:xfrm>
          <a:prstGeom prst="rect">
            <a:avLst/>
          </a:prstGeom>
        </p:spPr>
        <p:txBody>
          <a:bodyPr anchor="b">
            <a:spAutoFit/>
          </a:bodyPr>
          <a:lstStyle>
            <a:lvl1pPr marL="0" indent="0" algn="l">
              <a:buNone/>
              <a:defRPr sz="1832" b="0">
                <a:solidFill>
                  <a:schemeClr val="tx2"/>
                </a:solidFill>
              </a:defRPr>
            </a:lvl1pPr>
            <a:lvl2pPr marL="465300" indent="0" algn="ctr">
              <a:buNone/>
              <a:defRPr>
                <a:solidFill>
                  <a:schemeClr val="tx1">
                    <a:tint val="75000"/>
                  </a:schemeClr>
                </a:solidFill>
              </a:defRPr>
            </a:lvl2pPr>
            <a:lvl3pPr marL="930602" indent="0" algn="ctr">
              <a:buNone/>
              <a:defRPr>
                <a:solidFill>
                  <a:schemeClr val="tx1">
                    <a:tint val="75000"/>
                  </a:schemeClr>
                </a:solidFill>
              </a:defRPr>
            </a:lvl3pPr>
            <a:lvl4pPr marL="1395902" indent="0" algn="ctr">
              <a:buNone/>
              <a:defRPr>
                <a:solidFill>
                  <a:schemeClr val="tx1">
                    <a:tint val="75000"/>
                  </a:schemeClr>
                </a:solidFill>
              </a:defRPr>
            </a:lvl4pPr>
            <a:lvl5pPr marL="1861202" indent="0" algn="ctr">
              <a:buNone/>
              <a:defRPr>
                <a:solidFill>
                  <a:schemeClr val="tx1">
                    <a:tint val="75000"/>
                  </a:schemeClr>
                </a:solidFill>
              </a:defRPr>
            </a:lvl5pPr>
            <a:lvl6pPr marL="2326503" indent="0" algn="ctr">
              <a:buNone/>
              <a:defRPr>
                <a:solidFill>
                  <a:schemeClr val="tx1">
                    <a:tint val="75000"/>
                  </a:schemeClr>
                </a:solidFill>
              </a:defRPr>
            </a:lvl6pPr>
            <a:lvl7pPr marL="2791803" indent="0" algn="ctr">
              <a:buNone/>
              <a:defRPr>
                <a:solidFill>
                  <a:schemeClr val="tx1">
                    <a:tint val="75000"/>
                  </a:schemeClr>
                </a:solidFill>
              </a:defRPr>
            </a:lvl7pPr>
            <a:lvl8pPr marL="3257104" indent="0" algn="ctr">
              <a:buNone/>
              <a:defRPr>
                <a:solidFill>
                  <a:schemeClr val="tx1">
                    <a:tint val="75000"/>
                  </a:schemeClr>
                </a:solidFill>
              </a:defRPr>
            </a:lvl8pPr>
            <a:lvl9pPr marL="3722405" indent="0" algn="ctr">
              <a:buNone/>
              <a:defRPr>
                <a:solidFill>
                  <a:schemeClr val="tx1">
                    <a:tint val="75000"/>
                  </a:schemeClr>
                </a:solidFill>
              </a:defRPr>
            </a:lvl9pPr>
          </a:lstStyle>
          <a:p>
            <a:r>
              <a:rPr lang="zh-CN" altLang="en-US" noProof="0" smtClean="0"/>
              <a:t>单击此处编辑母版副标题样式</a:t>
            </a:r>
            <a:endParaRPr lang="en-US" noProof="0"/>
          </a:p>
        </p:txBody>
      </p:sp>
    </p:spTree>
    <p:extLst>
      <p:ext uri="{BB962C8B-B14F-4D97-AF65-F5344CB8AC3E}">
        <p14:creationId xmlns:p14="http://schemas.microsoft.com/office/powerpoint/2010/main" val="2775076607"/>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Title and Content">
    <p:spTree>
      <p:nvGrpSpPr>
        <p:cNvPr id="1" name=""/>
        <p:cNvGrpSpPr/>
        <p:nvPr/>
      </p:nvGrpSpPr>
      <p:grpSpPr>
        <a:xfrm>
          <a:off x="0" y="0"/>
          <a:ext cx="0" cy="0"/>
        </a:xfrm>
      </p:grpSpPr>
      <p:graphicFrame>
        <p:nvGraphicFramePr>
          <p:cNvPr id="5"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58"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7"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59"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8" name="TextBox 10"/>
          <p:cNvSpPr txBox="1">
            <a:spLocks noChangeArrowheads="1"/>
          </p:cNvSpPr>
          <p:nvPr userDrawn="1"/>
        </p:nvSpPr>
        <p:spPr bwMode="auto">
          <a:xfrm>
            <a:off x="449263" y="7194550"/>
            <a:ext cx="311150" cy="366713"/>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9" name="TextBox 11"/>
          <p:cNvSpPr txBox="1">
            <a:spLocks noChangeArrowheads="1"/>
          </p:cNvSpPr>
          <p:nvPr userDrawn="1"/>
        </p:nvSpPr>
        <p:spPr bwMode="auto">
          <a:xfrm>
            <a:off x="371475" y="7194550"/>
            <a:ext cx="388938" cy="366713"/>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0" name="TextBox 12"/>
          <p:cNvSpPr txBox="1">
            <a:spLocks noChangeArrowheads="1"/>
          </p:cNvSpPr>
          <p:nvPr userDrawn="1"/>
        </p:nvSpPr>
        <p:spPr bwMode="auto">
          <a:xfrm>
            <a:off x="215900" y="7194550"/>
            <a:ext cx="544513" cy="158750"/>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2" name="TextBox 13"/>
          <p:cNvSpPr txBox="1">
            <a:spLocks noChangeArrowheads="1"/>
          </p:cNvSpPr>
          <p:nvPr userDrawn="1"/>
        </p:nvSpPr>
        <p:spPr bwMode="auto">
          <a:xfrm>
            <a:off x="371475" y="7145338"/>
            <a:ext cx="622300" cy="525462"/>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defRPr/>
            </a:pPr>
            <a:fld id="{B3361283-E72D-489D-937A-D18776CA23BA}" type="slidenum">
              <a:rPr kumimoji="0" lang="en-US" altLang="zh-CN" sz="1100" b="1" smtClean="0">
                <a:solidFill>
                  <a:srgbClr val="002776"/>
                </a:solidFill>
                <a:ea typeface="华文楷体" pitchFamily="2" charset="-122"/>
                <a:cs typeface="Arial" pitchFamily="34" charset="0"/>
              </a:rPr>
              <a:pPr eaLnBrk="1" hangingPunct="1">
                <a:defRPr/>
              </a:pPr>
              <a:t>‹#›</a:t>
            </a:fld>
            <a:endParaRPr kumimoji="0" lang="en-US" altLang="zh-CN" sz="1100" b="1" smtClean="0">
              <a:solidFill>
                <a:srgbClr val="002776"/>
              </a:solidFill>
              <a:ea typeface="华文楷体" pitchFamily="2" charset="-122"/>
              <a:cs typeface="Arial" pitchFamily="34" charset="0"/>
            </a:endParaRPr>
          </a:p>
          <a:p>
            <a:pPr eaLnBrk="1" hangingPunct="1">
              <a:defRPr/>
            </a:pPr>
            <a:endParaRPr kumimoji="0" lang="en-US" altLang="zh-CN" sz="1100" b="1" smtClean="0">
              <a:solidFill>
                <a:srgbClr val="002776"/>
              </a:solidFill>
              <a:ea typeface="华文楷体" pitchFamily="2" charset="-122"/>
              <a:cs typeface="Arial" pitchFamily="34" charset="0"/>
            </a:endParaRPr>
          </a:p>
        </p:txBody>
      </p:sp>
      <p:sp>
        <p:nvSpPr>
          <p:cNvPr id="6" name="Title Placeholder 1"/>
          <p:cNvSpPr>
            <a:spLocks noGrp="1"/>
          </p:cNvSpPr>
          <p:nvPr>
            <p:ph type="title"/>
          </p:nvPr>
        </p:nvSpPr>
        <p:spPr bwMode="auto">
          <a:xfrm>
            <a:off x="464125" y="330815"/>
            <a:ext cx="9765153" cy="339338"/>
          </a:xfrm>
          <a:prstGeom prst="rect">
            <a:avLst/>
          </a:prstGeom>
          <a:noFill/>
          <a:ln w="9525">
            <a:noFill/>
            <a:miter lim="800000"/>
          </a:ln>
        </p:spPr>
        <p:txBody>
          <a:bodyPr/>
          <a:lstStyle>
            <a:lvl1pPr>
              <a:defRPr sz="2205">
                <a:solidFill>
                  <a:srgbClr val="002060"/>
                </a:solidFill>
                <a:latin typeface="Arial" pitchFamily="34" charset="0"/>
                <a:ea typeface="华文楷体" pitchFamily="2" charset="-122"/>
                <a:cs typeface="Arial" pitchFamily="34" charset="0"/>
              </a:defRPr>
            </a:lvl1pPr>
          </a:lstStyle>
          <a:p>
            <a:pPr lvl="0"/>
            <a:r>
              <a:rPr lang="en-US" noProof="0" smtClean="0"/>
              <a:t>Click to edit Master title style</a:t>
            </a:r>
          </a:p>
        </p:txBody>
      </p:sp>
      <p:sp>
        <p:nvSpPr>
          <p:cNvPr id="11" name="Text Placeholder 7"/>
          <p:cNvSpPr>
            <a:spLocks noGrp="1"/>
          </p:cNvSpPr>
          <p:nvPr>
            <p:ph type="body" sz="quarter" idx="12"/>
          </p:nvPr>
        </p:nvSpPr>
        <p:spPr>
          <a:xfrm>
            <a:off x="464207" y="1239216"/>
            <a:ext cx="9765155" cy="1668110"/>
          </a:xfrm>
          <a:prstGeom prst="rect">
            <a:avLst/>
          </a:prstGeom>
        </p:spPr>
        <p:txBody>
          <a:bodyPr/>
          <a:lstStyle>
            <a:lvl1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1pPr>
            <a:lvl2pPr>
              <a:spcBef>
                <a:spcPts val="331"/>
              </a:spcBef>
              <a:spcAft>
                <a:spcPts val="331"/>
              </a:spcAft>
              <a:defRPr>
                <a:solidFill>
                  <a:srgbClr val="002060"/>
                </a:solidFill>
                <a:latin typeface="Arial" pitchFamily="34" charset="0"/>
                <a:ea typeface="华文楷体" pitchFamily="2" charset="-122"/>
                <a:cs typeface="Arial" pitchFamily="34" charset="0"/>
              </a:defRPr>
            </a:lvl2pPr>
            <a:lvl3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3pPr>
            <a:lvl4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a:p>
            <a:pPr lvl="1"/>
            <a:r>
              <a:rPr lang="en-US" noProof="0" smtClean="0"/>
              <a:t>Second level</a:t>
            </a:r>
          </a:p>
          <a:p>
            <a:pPr lvl="2"/>
            <a:r>
              <a:rPr lang="en-US" noProof="0" smtClean="0"/>
              <a:t>Third level</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369624692"/>
      </p:ext>
    </p:extLst>
  </p:cSld>
  <p:clrMapOvr>
    <a:masterClrMapping/>
  </p:clrMapOvr>
  <p:transition spd="slow" advClick="0"/>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0_Title and Content">
    <p:spTree>
      <p:nvGrpSpPr>
        <p:cNvPr id="1" name=""/>
        <p:cNvGrpSpPr/>
        <p:nvPr/>
      </p:nvGrpSpPr>
      <p:grpSpPr>
        <a:xfrm>
          <a:off x="0" y="0"/>
          <a:ext cx="0" cy="0"/>
        </a:xfrm>
      </p:grpSpPr>
      <p:graphicFrame>
        <p:nvGraphicFramePr>
          <p:cNvPr id="5"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60"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7"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61"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8" name="TextBox 10"/>
          <p:cNvSpPr txBox="1">
            <a:spLocks noChangeArrowheads="1"/>
          </p:cNvSpPr>
          <p:nvPr userDrawn="1"/>
        </p:nvSpPr>
        <p:spPr bwMode="auto">
          <a:xfrm>
            <a:off x="449263" y="7194550"/>
            <a:ext cx="311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9" name="TextBox 11"/>
          <p:cNvSpPr txBox="1">
            <a:spLocks noChangeArrowheads="1"/>
          </p:cNvSpPr>
          <p:nvPr userDrawn="1"/>
        </p:nvSpPr>
        <p:spPr bwMode="auto">
          <a:xfrm>
            <a:off x="371475" y="7194550"/>
            <a:ext cx="3889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0" name="TextBox 12"/>
          <p:cNvSpPr txBox="1">
            <a:spLocks noChangeArrowheads="1"/>
          </p:cNvSpPr>
          <p:nvPr userDrawn="1"/>
        </p:nvSpPr>
        <p:spPr bwMode="auto">
          <a:xfrm>
            <a:off x="215900" y="7194550"/>
            <a:ext cx="544513"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2" name="TextBox 13"/>
          <p:cNvSpPr txBox="1">
            <a:spLocks noChangeArrowheads="1"/>
          </p:cNvSpPr>
          <p:nvPr userDrawn="1"/>
        </p:nvSpPr>
        <p:spPr bwMode="auto">
          <a:xfrm>
            <a:off x="371475" y="7145338"/>
            <a:ext cx="622300" cy="52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fld id="{113A10B7-FA20-4C04-8320-2C0B4D13CFF1}" type="slidenum">
              <a:rPr lang="en-US" sz="1103" b="1">
                <a:solidFill>
                  <a:srgbClr val="002776"/>
                </a:solidFill>
                <a:latin typeface="Arial" pitchFamily="34" charset="0"/>
                <a:ea typeface="华文楷体"/>
                <a:cs typeface="Arial" pitchFamily="34" charset="0"/>
              </a:rPr>
              <a:pPr defTabSz="1007964" eaLnBrk="1" fontAlgn="auto" hangingPunct="1">
                <a:spcBef>
                  <a:spcPct val="0"/>
                </a:spcBef>
                <a:spcAft>
                  <a:spcPct val="0"/>
                </a:spcAft>
                <a:defRPr/>
              </a:pPr>
              <a:t>‹#›</a:t>
            </a:fld>
            <a:endParaRPr lang="en-US" sz="1103" b="1">
              <a:solidFill>
                <a:srgbClr val="002776"/>
              </a:solidFill>
              <a:latin typeface="Arial" pitchFamily="34" charset="0"/>
              <a:ea typeface="华文楷体"/>
              <a:cs typeface="Arial" pitchFamily="34" charset="0"/>
            </a:endParaRPr>
          </a:p>
          <a:p>
            <a:pPr defTabSz="1007964" eaLnBrk="1" fontAlgn="auto" hangingPunct="1">
              <a:spcBef>
                <a:spcPct val="0"/>
              </a:spcBef>
              <a:spcAft>
                <a:spcPct val="0"/>
              </a:spcAft>
              <a:defRPr/>
            </a:pPr>
            <a:endParaRPr lang="en-US" sz="1103" b="1">
              <a:solidFill>
                <a:srgbClr val="002776"/>
              </a:solidFill>
              <a:latin typeface="Arial" pitchFamily="34" charset="0"/>
              <a:ea typeface="华文楷体"/>
              <a:cs typeface="Arial" pitchFamily="34" charset="0"/>
            </a:endParaRPr>
          </a:p>
        </p:txBody>
      </p:sp>
      <p:sp>
        <p:nvSpPr>
          <p:cNvPr id="6" name="Title Placeholder 1"/>
          <p:cNvSpPr>
            <a:spLocks noGrp="1"/>
          </p:cNvSpPr>
          <p:nvPr>
            <p:ph type="title"/>
          </p:nvPr>
        </p:nvSpPr>
        <p:spPr bwMode="auto">
          <a:xfrm>
            <a:off x="464125" y="330815"/>
            <a:ext cx="9765153" cy="339338"/>
          </a:xfrm>
          <a:prstGeom prst="rect">
            <a:avLst/>
          </a:prstGeom>
          <a:noFill/>
          <a:ln w="9525">
            <a:noFill/>
            <a:miter lim="800000"/>
          </a:ln>
        </p:spPr>
        <p:txBody>
          <a:bodyPr/>
          <a:lstStyle>
            <a:lvl1pPr>
              <a:defRPr sz="2205">
                <a:solidFill>
                  <a:srgbClr val="002060"/>
                </a:solidFill>
                <a:latin typeface="Arial" pitchFamily="34" charset="0"/>
                <a:ea typeface="华文楷体" pitchFamily="2" charset="-122"/>
                <a:cs typeface="Arial" pitchFamily="34" charset="0"/>
              </a:defRPr>
            </a:lvl1pPr>
          </a:lstStyle>
          <a:p>
            <a:pPr lvl="0"/>
            <a:r>
              <a:rPr lang="en-US" noProof="0" smtClean="0"/>
              <a:t>Click to edit Master title style</a:t>
            </a:r>
          </a:p>
        </p:txBody>
      </p:sp>
      <p:sp>
        <p:nvSpPr>
          <p:cNvPr id="11" name="Text Placeholder 7"/>
          <p:cNvSpPr>
            <a:spLocks noGrp="1"/>
          </p:cNvSpPr>
          <p:nvPr>
            <p:ph type="body" sz="quarter" idx="12"/>
          </p:nvPr>
        </p:nvSpPr>
        <p:spPr>
          <a:xfrm>
            <a:off x="464207" y="1239216"/>
            <a:ext cx="9765155" cy="1668110"/>
          </a:xfrm>
          <a:prstGeom prst="rect">
            <a:avLst/>
          </a:prstGeom>
        </p:spPr>
        <p:txBody>
          <a:bodyPr/>
          <a:lstStyle>
            <a:lvl1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1pPr>
            <a:lvl2pPr>
              <a:spcBef>
                <a:spcPts val="331"/>
              </a:spcBef>
              <a:spcAft>
                <a:spcPts val="331"/>
              </a:spcAft>
              <a:defRPr>
                <a:solidFill>
                  <a:srgbClr val="002060"/>
                </a:solidFill>
                <a:latin typeface="Arial" pitchFamily="34" charset="0"/>
                <a:ea typeface="华文楷体" pitchFamily="2" charset="-122"/>
                <a:cs typeface="Arial" pitchFamily="34" charset="0"/>
              </a:defRPr>
            </a:lvl2pPr>
            <a:lvl3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3pPr>
            <a:lvl4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a:p>
            <a:pPr lvl="1"/>
            <a:r>
              <a:rPr lang="en-US" noProof="0" smtClean="0"/>
              <a:t>Second level</a:t>
            </a:r>
          </a:p>
          <a:p>
            <a:pPr lvl="2"/>
            <a:r>
              <a:rPr lang="en-US" noProof="0" smtClean="0"/>
              <a:t>Third level</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2834497347"/>
      </p:ext>
    </p:extLst>
  </p:cSld>
  <p:clrMapOvr>
    <a:masterClrMapping/>
  </p:clrMapOvr>
  <p:transition spd="slow" advClick="0"/>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 name="日期占位符 3"/>
          <p:cNvSpPr>
            <a:spLocks noGrp="1" noChangeArrowheads="1"/>
          </p:cNvSpPr>
          <p:nvPr>
            <p:ph type="dt" sz="half" idx="10"/>
          </p:nvPr>
        </p:nvSpPr>
        <p:spPr>
          <a:xfrm>
            <a:off x="534988" y="7008813"/>
            <a:ext cx="2495550" cy="401637"/>
          </a:xfrm>
          <a:prstGeom prst="rect">
            <a:avLst/>
          </a:prstGeom>
        </p:spPr>
        <p:txBody>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fld id="{DCAD2DF6-2F44-4C98-87C1-8355FAFD1F4F}" type="datetimeFigureOut">
              <a:rPr lang="zh-CN" altLang="en-US"/>
              <a:pPr>
                <a:defRPr/>
              </a:pPr>
              <a:t>29/09/2016</a:t>
            </a:fld>
            <a:endParaRPr lang="zh-CN" altLang="en-US"/>
          </a:p>
        </p:txBody>
      </p:sp>
      <p:sp>
        <p:nvSpPr>
          <p:cNvPr id="3" name="页脚占位符 4"/>
          <p:cNvSpPr>
            <a:spLocks noGrp="1" noChangeArrowheads="1"/>
          </p:cNvSpPr>
          <p:nvPr>
            <p:ph type="ftr" sz="quarter" idx="11"/>
          </p:nvPr>
        </p:nvSpPr>
        <p:spPr>
          <a:xfrm>
            <a:off x="3652838" y="7008813"/>
            <a:ext cx="3387725" cy="401637"/>
          </a:xfrm>
          <a:prstGeom prst="rect">
            <a:avLst/>
          </a:prstGeom>
        </p:spPr>
        <p:txBody>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4" name="灯片编号占位符 5"/>
          <p:cNvSpPr>
            <a:spLocks noGrp="1" noChangeArrowheads="1"/>
          </p:cNvSpPr>
          <p:nvPr>
            <p:ph type="sldNum" sz="quarter" idx="12"/>
          </p:nvPr>
        </p:nvSpPr>
        <p:spPr>
          <a:xfrm>
            <a:off x="7662863" y="7008813"/>
            <a:ext cx="2495550" cy="401637"/>
          </a:xfrm>
          <a:prstGeom prst="rect">
            <a:avLst/>
          </a:prstGeom>
        </p:spPr>
        <p:txBody>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fld id="{67AEE19E-7D0B-449E-A1C9-7A7A24BEEF28}" type="slidenum">
              <a:rPr lang="zh-CN" altLang="en-US"/>
              <a:pPr>
                <a:defRPr/>
              </a:pPr>
              <a:t>‹#›</a:t>
            </a:fld>
            <a:endParaRPr lang="zh-CN" altLang="en-US"/>
          </a:p>
        </p:txBody>
      </p:sp>
    </p:spTree>
    <p:extLst>
      <p:ext uri="{BB962C8B-B14F-4D97-AF65-F5344CB8AC3E}">
        <p14:creationId xmlns:p14="http://schemas.microsoft.com/office/powerpoint/2010/main" val="790123798"/>
      </p:ext>
    </p:extLst>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1_Title and Content">
    <p:spTree>
      <p:nvGrpSpPr>
        <p:cNvPr id="1" name=""/>
        <p:cNvGrpSpPr/>
        <p:nvPr/>
      </p:nvGrpSpPr>
      <p:grpSpPr>
        <a:xfrm>
          <a:off x="0" y="0"/>
          <a:ext cx="0" cy="0"/>
        </a:xfrm>
      </p:grpSpPr>
      <p:graphicFrame>
        <p:nvGraphicFramePr>
          <p:cNvPr id="5"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62"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7"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63"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8" name="TextBox 10"/>
          <p:cNvSpPr txBox="1">
            <a:spLocks noChangeArrowheads="1"/>
          </p:cNvSpPr>
          <p:nvPr userDrawn="1"/>
        </p:nvSpPr>
        <p:spPr bwMode="auto">
          <a:xfrm>
            <a:off x="449263" y="7194550"/>
            <a:ext cx="311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9" name="TextBox 11"/>
          <p:cNvSpPr txBox="1">
            <a:spLocks noChangeArrowheads="1"/>
          </p:cNvSpPr>
          <p:nvPr userDrawn="1"/>
        </p:nvSpPr>
        <p:spPr bwMode="auto">
          <a:xfrm>
            <a:off x="371475" y="7194550"/>
            <a:ext cx="3889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0" name="TextBox 12"/>
          <p:cNvSpPr txBox="1">
            <a:spLocks noChangeArrowheads="1"/>
          </p:cNvSpPr>
          <p:nvPr userDrawn="1"/>
        </p:nvSpPr>
        <p:spPr bwMode="auto">
          <a:xfrm>
            <a:off x="215900" y="7194550"/>
            <a:ext cx="544513"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2" name="TextBox 13"/>
          <p:cNvSpPr txBox="1">
            <a:spLocks noChangeArrowheads="1"/>
          </p:cNvSpPr>
          <p:nvPr userDrawn="1"/>
        </p:nvSpPr>
        <p:spPr bwMode="auto">
          <a:xfrm>
            <a:off x="371475" y="7145338"/>
            <a:ext cx="622300" cy="52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fld id="{8972866F-00DD-4478-9C30-99911BE0D8E1}" type="slidenum">
              <a:rPr lang="en-US" sz="1103" b="1">
                <a:solidFill>
                  <a:srgbClr val="002776"/>
                </a:solidFill>
                <a:latin typeface="Arial" pitchFamily="34" charset="0"/>
                <a:ea typeface="华文楷体"/>
                <a:cs typeface="Arial" pitchFamily="34" charset="0"/>
              </a:rPr>
              <a:pPr defTabSz="1007964" eaLnBrk="1" fontAlgn="auto" hangingPunct="1">
                <a:spcBef>
                  <a:spcPct val="0"/>
                </a:spcBef>
                <a:spcAft>
                  <a:spcPct val="0"/>
                </a:spcAft>
                <a:defRPr/>
              </a:pPr>
              <a:t>‹#›</a:t>
            </a:fld>
            <a:endParaRPr lang="en-US" sz="1103" b="1">
              <a:solidFill>
                <a:srgbClr val="002776"/>
              </a:solidFill>
              <a:latin typeface="Arial" pitchFamily="34" charset="0"/>
              <a:ea typeface="华文楷体"/>
              <a:cs typeface="Arial" pitchFamily="34" charset="0"/>
            </a:endParaRPr>
          </a:p>
          <a:p>
            <a:pPr defTabSz="1007964" eaLnBrk="1" fontAlgn="auto" hangingPunct="1">
              <a:spcBef>
                <a:spcPct val="0"/>
              </a:spcBef>
              <a:spcAft>
                <a:spcPct val="0"/>
              </a:spcAft>
              <a:defRPr/>
            </a:pPr>
            <a:endParaRPr lang="en-US" sz="1103" b="1">
              <a:solidFill>
                <a:srgbClr val="002776"/>
              </a:solidFill>
              <a:latin typeface="Arial" pitchFamily="34" charset="0"/>
              <a:ea typeface="华文楷体"/>
              <a:cs typeface="Arial" pitchFamily="34" charset="0"/>
            </a:endParaRPr>
          </a:p>
        </p:txBody>
      </p:sp>
      <p:sp>
        <p:nvSpPr>
          <p:cNvPr id="6" name="Title Placeholder 1"/>
          <p:cNvSpPr>
            <a:spLocks noGrp="1"/>
          </p:cNvSpPr>
          <p:nvPr>
            <p:ph type="title"/>
          </p:nvPr>
        </p:nvSpPr>
        <p:spPr bwMode="auto">
          <a:xfrm>
            <a:off x="464125" y="330815"/>
            <a:ext cx="9765153" cy="339338"/>
          </a:xfrm>
          <a:prstGeom prst="rect">
            <a:avLst/>
          </a:prstGeom>
          <a:noFill/>
          <a:ln w="9525">
            <a:noFill/>
            <a:miter lim="800000"/>
          </a:ln>
        </p:spPr>
        <p:txBody>
          <a:bodyPr/>
          <a:lstStyle>
            <a:lvl1pPr>
              <a:defRPr sz="2205">
                <a:solidFill>
                  <a:srgbClr val="002060"/>
                </a:solidFill>
                <a:latin typeface="Arial" pitchFamily="34" charset="0"/>
                <a:ea typeface="华文楷体" pitchFamily="2" charset="-122"/>
                <a:cs typeface="Arial" pitchFamily="34" charset="0"/>
              </a:defRPr>
            </a:lvl1pPr>
          </a:lstStyle>
          <a:p>
            <a:pPr lvl="0"/>
            <a:r>
              <a:rPr lang="en-US" noProof="0" smtClean="0"/>
              <a:t>Click to edit Master title style</a:t>
            </a:r>
          </a:p>
        </p:txBody>
      </p:sp>
      <p:sp>
        <p:nvSpPr>
          <p:cNvPr id="11" name="Text Placeholder 7"/>
          <p:cNvSpPr>
            <a:spLocks noGrp="1"/>
          </p:cNvSpPr>
          <p:nvPr>
            <p:ph type="body" sz="quarter" idx="12"/>
          </p:nvPr>
        </p:nvSpPr>
        <p:spPr>
          <a:xfrm>
            <a:off x="464207" y="1239216"/>
            <a:ext cx="9765155" cy="1668110"/>
          </a:xfrm>
          <a:prstGeom prst="rect">
            <a:avLst/>
          </a:prstGeom>
        </p:spPr>
        <p:txBody>
          <a:bodyPr/>
          <a:lstStyle>
            <a:lvl1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1pPr>
            <a:lvl2pPr>
              <a:spcBef>
                <a:spcPts val="331"/>
              </a:spcBef>
              <a:spcAft>
                <a:spcPts val="331"/>
              </a:spcAft>
              <a:defRPr>
                <a:solidFill>
                  <a:srgbClr val="002060"/>
                </a:solidFill>
                <a:latin typeface="Arial" pitchFamily="34" charset="0"/>
                <a:ea typeface="华文楷体" pitchFamily="2" charset="-122"/>
                <a:cs typeface="Arial" pitchFamily="34" charset="0"/>
              </a:defRPr>
            </a:lvl2pPr>
            <a:lvl3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3pPr>
            <a:lvl4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a:p>
            <a:pPr lvl="1"/>
            <a:r>
              <a:rPr lang="en-US" noProof="0" smtClean="0"/>
              <a:t>Second level</a:t>
            </a:r>
          </a:p>
          <a:p>
            <a:pPr lvl="2"/>
            <a:r>
              <a:rPr lang="en-US" noProof="0" smtClean="0"/>
              <a:t>Third level</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841631980"/>
      </p:ext>
    </p:extLst>
  </p:cSld>
  <p:clrMapOvr>
    <a:masterClrMapping/>
  </p:clrMapOvr>
  <p:transition spd="slow" advClick="0"/>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3_Title and Content">
    <p:spTree>
      <p:nvGrpSpPr>
        <p:cNvPr id="1" name=""/>
        <p:cNvGrpSpPr/>
        <p:nvPr/>
      </p:nvGrpSpPr>
      <p:grpSpPr>
        <a:xfrm>
          <a:off x="0" y="0"/>
          <a:ext cx="0" cy="0"/>
        </a:xfrm>
      </p:grpSpPr>
      <p:graphicFrame>
        <p:nvGraphicFramePr>
          <p:cNvPr id="4"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64"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5"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65"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7" name="TextBox 10"/>
          <p:cNvSpPr txBox="1">
            <a:spLocks noChangeArrowheads="1"/>
          </p:cNvSpPr>
          <p:nvPr userDrawn="1"/>
        </p:nvSpPr>
        <p:spPr bwMode="auto">
          <a:xfrm>
            <a:off x="449263" y="7194550"/>
            <a:ext cx="311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8" name="TextBox 11"/>
          <p:cNvSpPr txBox="1">
            <a:spLocks noChangeArrowheads="1"/>
          </p:cNvSpPr>
          <p:nvPr userDrawn="1"/>
        </p:nvSpPr>
        <p:spPr bwMode="auto">
          <a:xfrm>
            <a:off x="371475" y="7194550"/>
            <a:ext cx="3889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9" name="TextBox 12"/>
          <p:cNvSpPr txBox="1">
            <a:spLocks noChangeArrowheads="1"/>
          </p:cNvSpPr>
          <p:nvPr userDrawn="1"/>
        </p:nvSpPr>
        <p:spPr bwMode="auto">
          <a:xfrm>
            <a:off x="215900" y="7194550"/>
            <a:ext cx="544513"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10" name="TextBox 13"/>
          <p:cNvSpPr txBox="1">
            <a:spLocks noChangeArrowheads="1"/>
          </p:cNvSpPr>
          <p:nvPr userDrawn="1"/>
        </p:nvSpPr>
        <p:spPr bwMode="auto">
          <a:xfrm>
            <a:off x="371475" y="7145338"/>
            <a:ext cx="622300" cy="52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fld id="{A997E9BE-D668-451E-869C-ABE78B557D19}" type="slidenum">
              <a:rPr lang="en-US" sz="1103" b="1">
                <a:solidFill>
                  <a:srgbClr val="002776"/>
                </a:solidFill>
                <a:latin typeface="Arial" pitchFamily="34" charset="0"/>
                <a:cs typeface="Arial" pitchFamily="34" charset="0"/>
              </a:rPr>
              <a:pPr defTabSz="1007964" eaLnBrk="1" hangingPunct="1">
                <a:defRPr/>
              </a:pPr>
              <a:t>‹#›</a:t>
            </a:fld>
            <a:endParaRPr lang="en-US" sz="1103" b="1">
              <a:solidFill>
                <a:srgbClr val="002776"/>
              </a:solidFill>
              <a:latin typeface="Arial" pitchFamily="34" charset="0"/>
              <a:cs typeface="Arial" pitchFamily="34" charset="0"/>
            </a:endParaRPr>
          </a:p>
          <a:p>
            <a:pPr defTabSz="1007964" eaLnBrk="1" hangingPunct="1">
              <a:defRPr/>
            </a:pPr>
            <a:endParaRPr lang="en-US" sz="1103" b="1">
              <a:solidFill>
                <a:srgbClr val="002776"/>
              </a:solidFill>
              <a:latin typeface="Arial" pitchFamily="34" charset="0"/>
              <a:cs typeface="Arial" pitchFamily="34" charset="0"/>
            </a:endParaRPr>
          </a:p>
        </p:txBody>
      </p:sp>
      <p:sp>
        <p:nvSpPr>
          <p:cNvPr id="6" name="Title Placeholder 1"/>
          <p:cNvSpPr>
            <a:spLocks noGrp="1"/>
          </p:cNvSpPr>
          <p:nvPr>
            <p:ph type="title"/>
          </p:nvPr>
        </p:nvSpPr>
        <p:spPr bwMode="auto">
          <a:xfrm>
            <a:off x="464125" y="439390"/>
            <a:ext cx="9765153" cy="339338"/>
          </a:xfrm>
          <a:prstGeom prst="rect">
            <a:avLst/>
          </a:prstGeom>
          <a:noFill/>
          <a:ln w="9525">
            <a:noFill/>
            <a:miter lim="800000"/>
          </a:ln>
        </p:spPr>
        <p:txBody>
          <a:bodyPr/>
          <a:lstStyle>
            <a:lvl1pPr>
              <a:defRPr sz="2205">
                <a:solidFill>
                  <a:srgbClr val="002060"/>
                </a:solidFill>
                <a:latin typeface="华文楷体" panose="02010600040101010101" pitchFamily="2" charset="-122"/>
                <a:ea typeface="华文楷体" pitchFamily="2" charset="-122"/>
                <a:cs typeface="Arial" pitchFamily="34" charset="0"/>
              </a:defRPr>
            </a:lvl1pPr>
          </a:lstStyle>
          <a:p>
            <a:pPr lvl="0"/>
            <a:r>
              <a:rPr lang="en-US" noProof="0" smtClean="0"/>
              <a:t>Click to edit Master title style</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3079552421"/>
      </p:ext>
    </p:extLst>
  </p:cSld>
  <p:clrMapOvr>
    <a:masterClrMapping/>
  </p:clrMapOvr>
  <p:transition spd="slow" advClick="0"/>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4_Title and Content">
    <p:spTree>
      <p:nvGrpSpPr>
        <p:cNvPr id="1" name=""/>
        <p:cNvGrpSpPr/>
        <p:nvPr/>
      </p:nvGrpSpPr>
      <p:grpSpPr>
        <a:xfrm>
          <a:off x="0" y="0"/>
          <a:ext cx="0" cy="0"/>
        </a:xfrm>
      </p:grpSpPr>
      <p:graphicFrame>
        <p:nvGraphicFramePr>
          <p:cNvPr id="4"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66"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5"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67"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7" name="TextBox 10"/>
          <p:cNvSpPr txBox="1">
            <a:spLocks noChangeArrowheads="1"/>
          </p:cNvSpPr>
          <p:nvPr userDrawn="1"/>
        </p:nvSpPr>
        <p:spPr bwMode="auto">
          <a:xfrm>
            <a:off x="449263" y="7194550"/>
            <a:ext cx="311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8" name="TextBox 11"/>
          <p:cNvSpPr txBox="1">
            <a:spLocks noChangeArrowheads="1"/>
          </p:cNvSpPr>
          <p:nvPr userDrawn="1"/>
        </p:nvSpPr>
        <p:spPr bwMode="auto">
          <a:xfrm>
            <a:off x="371475" y="7194550"/>
            <a:ext cx="3889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9" name="TextBox 12"/>
          <p:cNvSpPr txBox="1">
            <a:spLocks noChangeArrowheads="1"/>
          </p:cNvSpPr>
          <p:nvPr userDrawn="1"/>
        </p:nvSpPr>
        <p:spPr bwMode="auto">
          <a:xfrm>
            <a:off x="215900" y="7194550"/>
            <a:ext cx="544513"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10" name="TextBox 13"/>
          <p:cNvSpPr txBox="1">
            <a:spLocks noChangeArrowheads="1"/>
          </p:cNvSpPr>
          <p:nvPr userDrawn="1"/>
        </p:nvSpPr>
        <p:spPr bwMode="auto">
          <a:xfrm>
            <a:off x="371475" y="7145338"/>
            <a:ext cx="622300" cy="52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fld id="{239D1129-8E55-4504-9670-1F7471C4BB9A}" type="slidenum">
              <a:rPr lang="en-US" sz="1103" b="1">
                <a:solidFill>
                  <a:srgbClr val="002776"/>
                </a:solidFill>
                <a:latin typeface="Arial" pitchFamily="34" charset="0"/>
                <a:cs typeface="Arial" pitchFamily="34" charset="0"/>
              </a:rPr>
              <a:pPr defTabSz="1007964" eaLnBrk="1" hangingPunct="1">
                <a:defRPr/>
              </a:pPr>
              <a:t>‹#›</a:t>
            </a:fld>
            <a:endParaRPr lang="en-US" sz="1103" b="1">
              <a:solidFill>
                <a:srgbClr val="002776"/>
              </a:solidFill>
              <a:latin typeface="Arial" pitchFamily="34" charset="0"/>
              <a:cs typeface="Arial" pitchFamily="34" charset="0"/>
            </a:endParaRPr>
          </a:p>
          <a:p>
            <a:pPr defTabSz="1007964" eaLnBrk="1" hangingPunct="1">
              <a:defRPr/>
            </a:pPr>
            <a:endParaRPr lang="en-US" sz="1103" b="1">
              <a:solidFill>
                <a:srgbClr val="002776"/>
              </a:solidFill>
              <a:latin typeface="Arial" pitchFamily="34" charset="0"/>
              <a:cs typeface="Arial" pitchFamily="34" charset="0"/>
            </a:endParaRPr>
          </a:p>
        </p:txBody>
      </p:sp>
      <p:sp>
        <p:nvSpPr>
          <p:cNvPr id="6" name="Title Placeholder 1"/>
          <p:cNvSpPr>
            <a:spLocks noGrp="1"/>
          </p:cNvSpPr>
          <p:nvPr>
            <p:ph type="title"/>
          </p:nvPr>
        </p:nvSpPr>
        <p:spPr bwMode="auto">
          <a:xfrm>
            <a:off x="464125" y="439390"/>
            <a:ext cx="9765153" cy="339338"/>
          </a:xfrm>
          <a:prstGeom prst="rect">
            <a:avLst/>
          </a:prstGeom>
          <a:noFill/>
          <a:ln w="9525">
            <a:noFill/>
            <a:miter lim="800000"/>
          </a:ln>
        </p:spPr>
        <p:txBody>
          <a:bodyPr/>
          <a:lstStyle>
            <a:lvl1pPr>
              <a:defRPr sz="2205">
                <a:solidFill>
                  <a:srgbClr val="002060"/>
                </a:solidFill>
                <a:latin typeface="华文楷体" panose="02010600040101010101" pitchFamily="2" charset="-122"/>
                <a:ea typeface="华文楷体" pitchFamily="2" charset="-122"/>
                <a:cs typeface="Arial" pitchFamily="34" charset="0"/>
              </a:defRPr>
            </a:lvl1pPr>
          </a:lstStyle>
          <a:p>
            <a:pPr lvl="0"/>
            <a:r>
              <a:rPr lang="en-US" noProof="0" smtClean="0"/>
              <a:t>Click to edit Master title style</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759359899"/>
      </p:ext>
    </p:extLst>
  </p:cSld>
  <p:clrMapOvr>
    <a:masterClrMapping/>
  </p:clrMapOvr>
  <p:transition spd="slow" advClick="0"/>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3_Title and Content">
    <p:spTree>
      <p:nvGrpSpPr>
        <p:cNvPr id="1" name=""/>
        <p:cNvGrpSpPr/>
        <p:nvPr/>
      </p:nvGrpSpPr>
      <p:grpSpPr>
        <a:xfrm>
          <a:off x="0" y="0"/>
          <a:ext cx="0" cy="0"/>
        </a:xfrm>
      </p:grpSpPr>
      <p:graphicFrame>
        <p:nvGraphicFramePr>
          <p:cNvPr id="4"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68"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5"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69"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7" name="TextBox 10"/>
          <p:cNvSpPr txBox="1">
            <a:spLocks noChangeArrowheads="1"/>
          </p:cNvSpPr>
          <p:nvPr userDrawn="1"/>
        </p:nvSpPr>
        <p:spPr bwMode="auto">
          <a:xfrm>
            <a:off x="449263" y="7194550"/>
            <a:ext cx="311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8" name="TextBox 11"/>
          <p:cNvSpPr txBox="1">
            <a:spLocks noChangeArrowheads="1"/>
          </p:cNvSpPr>
          <p:nvPr userDrawn="1"/>
        </p:nvSpPr>
        <p:spPr bwMode="auto">
          <a:xfrm>
            <a:off x="371475" y="7194550"/>
            <a:ext cx="3889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9" name="TextBox 12"/>
          <p:cNvSpPr txBox="1">
            <a:spLocks noChangeArrowheads="1"/>
          </p:cNvSpPr>
          <p:nvPr userDrawn="1"/>
        </p:nvSpPr>
        <p:spPr bwMode="auto">
          <a:xfrm>
            <a:off x="215900" y="7194550"/>
            <a:ext cx="544513"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endParaRPr lang="en-US" sz="1544">
              <a:solidFill>
                <a:srgbClr val="002776"/>
              </a:solidFill>
              <a:latin typeface="Arial" pitchFamily="34" charset="0"/>
              <a:cs typeface="Arial" pitchFamily="34" charset="0"/>
            </a:endParaRPr>
          </a:p>
        </p:txBody>
      </p:sp>
      <p:sp>
        <p:nvSpPr>
          <p:cNvPr id="10" name="TextBox 13"/>
          <p:cNvSpPr txBox="1">
            <a:spLocks noChangeArrowheads="1"/>
          </p:cNvSpPr>
          <p:nvPr userDrawn="1"/>
        </p:nvSpPr>
        <p:spPr bwMode="auto">
          <a:xfrm>
            <a:off x="371475" y="7145338"/>
            <a:ext cx="622300" cy="52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defRPr/>
            </a:pPr>
            <a:fld id="{62AC700D-F008-4571-9477-6A81688E6D86}" type="slidenum">
              <a:rPr lang="en-US" sz="1103" b="1">
                <a:solidFill>
                  <a:srgbClr val="002776"/>
                </a:solidFill>
                <a:latin typeface="Arial" pitchFamily="34" charset="0"/>
                <a:cs typeface="Arial" pitchFamily="34" charset="0"/>
              </a:rPr>
              <a:pPr defTabSz="1007964" eaLnBrk="1" hangingPunct="1">
                <a:defRPr/>
              </a:pPr>
              <a:t>‹#›</a:t>
            </a:fld>
            <a:endParaRPr lang="en-US" sz="1103" b="1">
              <a:solidFill>
                <a:srgbClr val="002776"/>
              </a:solidFill>
              <a:latin typeface="Arial" pitchFamily="34" charset="0"/>
              <a:cs typeface="Arial" pitchFamily="34" charset="0"/>
            </a:endParaRPr>
          </a:p>
          <a:p>
            <a:pPr defTabSz="1007964" eaLnBrk="1" hangingPunct="1">
              <a:defRPr/>
            </a:pPr>
            <a:endParaRPr lang="en-US" sz="1103" b="1">
              <a:solidFill>
                <a:srgbClr val="002776"/>
              </a:solidFill>
              <a:latin typeface="Arial" pitchFamily="34" charset="0"/>
              <a:cs typeface="Arial" pitchFamily="34" charset="0"/>
            </a:endParaRPr>
          </a:p>
        </p:txBody>
      </p:sp>
      <p:sp>
        <p:nvSpPr>
          <p:cNvPr id="6" name="Title Placeholder 1"/>
          <p:cNvSpPr>
            <a:spLocks noGrp="1"/>
          </p:cNvSpPr>
          <p:nvPr>
            <p:ph type="title"/>
          </p:nvPr>
        </p:nvSpPr>
        <p:spPr bwMode="auto">
          <a:xfrm>
            <a:off x="464125" y="439390"/>
            <a:ext cx="9765153" cy="339338"/>
          </a:xfrm>
          <a:prstGeom prst="rect">
            <a:avLst/>
          </a:prstGeom>
          <a:noFill/>
          <a:ln w="9525">
            <a:noFill/>
            <a:miter lim="800000"/>
          </a:ln>
        </p:spPr>
        <p:txBody>
          <a:bodyPr/>
          <a:lstStyle>
            <a:lvl1pPr>
              <a:defRPr sz="2205">
                <a:solidFill>
                  <a:srgbClr val="002060"/>
                </a:solidFill>
                <a:latin typeface="华文楷体" panose="02010600040101010101" pitchFamily="2" charset="-122"/>
                <a:ea typeface="华文楷体" pitchFamily="2" charset="-122"/>
                <a:cs typeface="Arial" pitchFamily="34" charset="0"/>
              </a:defRPr>
            </a:lvl1pPr>
          </a:lstStyle>
          <a:p>
            <a:pPr lvl="0"/>
            <a:r>
              <a:rPr lang="en-US" noProof="0" smtClean="0"/>
              <a:t>Click to edit Master title style</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2359198033"/>
      </p:ext>
    </p:extLst>
  </p:cSld>
  <p:clrMapOvr>
    <a:masterClrMapping/>
  </p:clrMapOvr>
  <p:transition spd="slow" advClick="0"/>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3_Title and Content">
    <p:spTree>
      <p:nvGrpSpPr>
        <p:cNvPr id="1" name=""/>
        <p:cNvGrpSpPr/>
        <p:nvPr/>
      </p:nvGrpSpPr>
      <p:grpSpPr>
        <a:xfrm>
          <a:off x="0" y="0"/>
          <a:ext cx="0" cy="0"/>
        </a:xfrm>
      </p:grpSpPr>
      <p:graphicFrame>
        <p:nvGraphicFramePr>
          <p:cNvPr id="5"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70"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7"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71"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8" name="TextBox 10"/>
          <p:cNvSpPr txBox="1">
            <a:spLocks noChangeArrowheads="1"/>
          </p:cNvSpPr>
          <p:nvPr userDrawn="1"/>
        </p:nvSpPr>
        <p:spPr bwMode="auto">
          <a:xfrm>
            <a:off x="449263" y="7194550"/>
            <a:ext cx="311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9" name="TextBox 11"/>
          <p:cNvSpPr txBox="1">
            <a:spLocks noChangeArrowheads="1"/>
          </p:cNvSpPr>
          <p:nvPr userDrawn="1"/>
        </p:nvSpPr>
        <p:spPr bwMode="auto">
          <a:xfrm>
            <a:off x="371475" y="7194550"/>
            <a:ext cx="3889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0" name="TextBox 12"/>
          <p:cNvSpPr txBox="1">
            <a:spLocks noChangeArrowheads="1"/>
          </p:cNvSpPr>
          <p:nvPr userDrawn="1"/>
        </p:nvSpPr>
        <p:spPr bwMode="auto">
          <a:xfrm>
            <a:off x="215900" y="7194550"/>
            <a:ext cx="544513" cy="15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2" name="TextBox 13"/>
          <p:cNvSpPr txBox="1">
            <a:spLocks noChangeArrowheads="1"/>
          </p:cNvSpPr>
          <p:nvPr userDrawn="1"/>
        </p:nvSpPr>
        <p:spPr bwMode="auto">
          <a:xfrm>
            <a:off x="371475" y="7145338"/>
            <a:ext cx="622300" cy="52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fld id="{F9001D05-5F94-4C0A-8180-C9392EF40178}" type="slidenum">
              <a:rPr lang="en-US" sz="1103" b="1">
                <a:solidFill>
                  <a:srgbClr val="002776"/>
                </a:solidFill>
                <a:latin typeface="Arial" pitchFamily="34" charset="0"/>
                <a:ea typeface="华文楷体"/>
                <a:cs typeface="Arial" pitchFamily="34" charset="0"/>
              </a:rPr>
              <a:pPr defTabSz="1007964" eaLnBrk="1" fontAlgn="auto" hangingPunct="1">
                <a:spcBef>
                  <a:spcPct val="0"/>
                </a:spcBef>
                <a:spcAft>
                  <a:spcPct val="0"/>
                </a:spcAft>
                <a:defRPr/>
              </a:pPr>
              <a:t>‹#›</a:t>
            </a:fld>
            <a:endParaRPr lang="en-US" sz="1103" b="1">
              <a:solidFill>
                <a:srgbClr val="002776"/>
              </a:solidFill>
              <a:latin typeface="Arial" pitchFamily="34" charset="0"/>
              <a:ea typeface="华文楷体"/>
              <a:cs typeface="Arial" pitchFamily="34" charset="0"/>
            </a:endParaRPr>
          </a:p>
          <a:p>
            <a:pPr defTabSz="1007964" eaLnBrk="1" fontAlgn="auto" hangingPunct="1">
              <a:spcBef>
                <a:spcPct val="0"/>
              </a:spcBef>
              <a:spcAft>
                <a:spcPct val="0"/>
              </a:spcAft>
              <a:defRPr/>
            </a:pPr>
            <a:endParaRPr lang="en-US" sz="1103" b="1">
              <a:solidFill>
                <a:srgbClr val="002776"/>
              </a:solidFill>
              <a:latin typeface="Arial" pitchFamily="34" charset="0"/>
              <a:ea typeface="华文楷体"/>
              <a:cs typeface="Arial" pitchFamily="34" charset="0"/>
            </a:endParaRPr>
          </a:p>
        </p:txBody>
      </p:sp>
      <p:sp>
        <p:nvSpPr>
          <p:cNvPr id="6" name="Title Placeholder 1"/>
          <p:cNvSpPr>
            <a:spLocks noGrp="1"/>
          </p:cNvSpPr>
          <p:nvPr>
            <p:ph type="title"/>
          </p:nvPr>
        </p:nvSpPr>
        <p:spPr bwMode="auto">
          <a:xfrm>
            <a:off x="464125" y="330815"/>
            <a:ext cx="9765153" cy="339338"/>
          </a:xfrm>
          <a:prstGeom prst="rect">
            <a:avLst/>
          </a:prstGeom>
          <a:noFill/>
          <a:ln w="9525">
            <a:noFill/>
            <a:miter lim="800000"/>
          </a:ln>
        </p:spPr>
        <p:txBody>
          <a:bodyPr/>
          <a:lstStyle>
            <a:lvl1pPr>
              <a:defRPr sz="2205">
                <a:solidFill>
                  <a:srgbClr val="002060"/>
                </a:solidFill>
                <a:latin typeface="Arial" pitchFamily="34" charset="0"/>
                <a:ea typeface="华文楷体" pitchFamily="2" charset="-122"/>
                <a:cs typeface="Arial" pitchFamily="34" charset="0"/>
              </a:defRPr>
            </a:lvl1pPr>
          </a:lstStyle>
          <a:p>
            <a:pPr lvl="0"/>
            <a:r>
              <a:rPr lang="en-US" noProof="0" smtClean="0"/>
              <a:t>Click to edit Master title style</a:t>
            </a:r>
          </a:p>
        </p:txBody>
      </p:sp>
      <p:sp>
        <p:nvSpPr>
          <p:cNvPr id="11" name="Text Placeholder 7"/>
          <p:cNvSpPr>
            <a:spLocks noGrp="1"/>
          </p:cNvSpPr>
          <p:nvPr>
            <p:ph type="body" sz="quarter" idx="12"/>
          </p:nvPr>
        </p:nvSpPr>
        <p:spPr>
          <a:xfrm>
            <a:off x="464207" y="1239216"/>
            <a:ext cx="9765155" cy="1668110"/>
          </a:xfrm>
          <a:prstGeom prst="rect">
            <a:avLst/>
          </a:prstGeom>
        </p:spPr>
        <p:txBody>
          <a:bodyPr/>
          <a:lstStyle>
            <a:lvl1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1pPr>
            <a:lvl2pPr>
              <a:spcBef>
                <a:spcPts val="331"/>
              </a:spcBef>
              <a:spcAft>
                <a:spcPts val="331"/>
              </a:spcAft>
              <a:defRPr>
                <a:solidFill>
                  <a:srgbClr val="002060"/>
                </a:solidFill>
                <a:latin typeface="Arial" pitchFamily="34" charset="0"/>
                <a:ea typeface="华文楷体" pitchFamily="2" charset="-122"/>
                <a:cs typeface="Arial" pitchFamily="34" charset="0"/>
              </a:defRPr>
            </a:lvl2pPr>
            <a:lvl3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3pPr>
            <a:lvl4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a:p>
            <a:pPr lvl="1"/>
            <a:r>
              <a:rPr lang="en-US" noProof="0" smtClean="0"/>
              <a:t>Second level</a:t>
            </a:r>
          </a:p>
          <a:p>
            <a:pPr lvl="2"/>
            <a:r>
              <a:rPr lang="en-US" noProof="0" smtClean="0"/>
              <a:t>Third level</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1167195011"/>
      </p:ext>
    </p:extLst>
  </p:cSld>
  <p:clrMapOvr>
    <a:masterClrMapping/>
  </p:clrMapOvr>
  <p:transition spd="slow" advClick="0"/>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7_Title and Content">
    <p:spTree>
      <p:nvGrpSpPr>
        <p:cNvPr id="1" name=""/>
        <p:cNvGrpSpPr/>
        <p:nvPr/>
      </p:nvGrpSpPr>
      <p:grpSpPr>
        <a:xfrm>
          <a:off x="0" y="0"/>
          <a:ext cx="0" cy="0"/>
        </a:xfrm>
      </p:grpSpPr>
      <p:graphicFrame>
        <p:nvGraphicFramePr>
          <p:cNvPr id="4" name="Rectangle 2" hidden="1"/>
          <p:cNvGraphicFramePr>
            <a:graphicFrameLocks noChangeAspect="1"/>
          </p:cNvGraphicFramePr>
          <p:nvPr>
            <p:custDataLst>
              <p:tags r:id="rId1"/>
            </p:custDataLst>
            <p:extLst/>
          </p:nvPr>
        </p:nvGraphicFramePr>
        <p:xfrm>
          <a:off x="0" y="0"/>
          <a:ext cx="171368" cy="175029"/>
        </p:xfrm>
        <a:graphic>
          <a:graphicData uri="http://schemas.openxmlformats.org/presentationml/2006/ole">
            <mc:AlternateContent>
              <mc:Choice xmlns:v="urn:schemas-microsoft-com:vml" Requires="v">
                <p:oleObj spid="_x0000_s1072" name="think-cell Slide" r:id="rId2" imgW="171368" imgH="175029" progId="TCLayout.ActiveDocument.1">
                  <p:embed/>
                </p:oleObj>
              </mc:Choice>
              <mc:Fallback>
                <p:oleObj name="think-cell Slide" r:id="rId2" imgW="171368" imgH="17502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71368" cy="175029"/>
                      </a:xfrm>
                      <a:prstGeom prst="rect">
                        <a:avLst/>
                      </a:prstGeom>
                      <a:noFill/>
                      <a:ln>
                        <a:noFill/>
                      </a:ln>
                    </p:spPr>
                  </p:pic>
                </p:oleObj>
              </mc:Fallback>
            </mc:AlternateContent>
          </a:graphicData>
        </a:graphic>
      </p:graphicFrame>
      <p:sp>
        <p:nvSpPr>
          <p:cNvPr id="7" name="TextBox 10"/>
          <p:cNvSpPr txBox="1">
            <a:spLocks noChangeArrowheads="1"/>
          </p:cNvSpPr>
          <p:nvPr userDrawn="1"/>
        </p:nvSpPr>
        <p:spPr bwMode="auto">
          <a:xfrm>
            <a:off x="448986" y="7193849"/>
            <a:ext cx="311891" cy="3675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endParaRPr lang="en-US" sz="1544">
              <a:solidFill>
                <a:srgbClr val="002776"/>
              </a:solidFill>
              <a:latin typeface="Arial" pitchFamily="34" charset="0"/>
              <a:cs typeface="Arial" pitchFamily="34" charset="0"/>
            </a:endParaRPr>
          </a:p>
        </p:txBody>
      </p:sp>
      <p:sp>
        <p:nvSpPr>
          <p:cNvPr id="8" name="TextBox 11"/>
          <p:cNvSpPr txBox="1">
            <a:spLocks noChangeArrowheads="1"/>
          </p:cNvSpPr>
          <p:nvPr userDrawn="1"/>
        </p:nvSpPr>
        <p:spPr bwMode="auto">
          <a:xfrm>
            <a:off x="371871" y="7193849"/>
            <a:ext cx="389006" cy="3675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endParaRPr lang="en-US" sz="1544">
              <a:solidFill>
                <a:srgbClr val="002776"/>
              </a:solidFill>
              <a:latin typeface="Arial" pitchFamily="34" charset="0"/>
              <a:cs typeface="Arial" pitchFamily="34" charset="0"/>
            </a:endParaRPr>
          </a:p>
        </p:txBody>
      </p:sp>
      <p:sp>
        <p:nvSpPr>
          <p:cNvPr id="9" name="TextBox 12"/>
          <p:cNvSpPr txBox="1">
            <a:spLocks noChangeArrowheads="1"/>
          </p:cNvSpPr>
          <p:nvPr userDrawn="1"/>
        </p:nvSpPr>
        <p:spPr bwMode="auto">
          <a:xfrm>
            <a:off x="215925" y="7193849"/>
            <a:ext cx="544952" cy="15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endParaRPr lang="en-US" sz="1544">
              <a:solidFill>
                <a:srgbClr val="002776"/>
              </a:solidFill>
              <a:latin typeface="Arial" pitchFamily="34" charset="0"/>
              <a:cs typeface="Arial" pitchFamily="34" charset="0"/>
            </a:endParaRPr>
          </a:p>
        </p:txBody>
      </p:sp>
      <p:sp>
        <p:nvSpPr>
          <p:cNvPr id="10" name="TextBox 13"/>
          <p:cNvSpPr txBox="1">
            <a:spLocks noChangeArrowheads="1"/>
          </p:cNvSpPr>
          <p:nvPr userDrawn="1"/>
        </p:nvSpPr>
        <p:spPr bwMode="auto">
          <a:xfrm>
            <a:off x="371871" y="7144693"/>
            <a:ext cx="622067" cy="526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hangingPunct="1"/>
            <a:fld id="{24A57F7E-7281-4D98-A12D-E7345BFF5AC5}" type="slidenum">
              <a:rPr lang="en-US" sz="1103" b="1">
                <a:solidFill>
                  <a:srgbClr val="002776"/>
                </a:solidFill>
                <a:latin typeface="Arial" pitchFamily="34" charset="0"/>
                <a:cs typeface="Arial" pitchFamily="34" charset="0"/>
              </a:rPr>
              <a:pPr defTabSz="1007964" eaLnBrk="1" hangingPunct="1"/>
              <a:t>‹#›</a:t>
            </a:fld>
            <a:endParaRPr lang="en-US" sz="1103" b="1">
              <a:solidFill>
                <a:srgbClr val="002776"/>
              </a:solidFill>
              <a:latin typeface="Arial" pitchFamily="34" charset="0"/>
              <a:cs typeface="Arial" pitchFamily="34" charset="0"/>
            </a:endParaRPr>
          </a:p>
          <a:p>
            <a:pPr defTabSz="1007964" eaLnBrk="1" hangingPunct="1"/>
            <a:endParaRPr lang="en-US" sz="1103" b="1">
              <a:solidFill>
                <a:srgbClr val="002776"/>
              </a:solidFill>
              <a:latin typeface="Arial" pitchFamily="34" charset="0"/>
              <a:cs typeface="Arial" pitchFamily="34" charset="0"/>
            </a:endParaRPr>
          </a:p>
        </p:txBody>
      </p:sp>
      <p:sp>
        <p:nvSpPr>
          <p:cNvPr id="6" name="Title Placeholder 1"/>
          <p:cNvSpPr>
            <a:spLocks noGrp="1"/>
          </p:cNvSpPr>
          <p:nvPr>
            <p:ph type="title"/>
          </p:nvPr>
        </p:nvSpPr>
        <p:spPr bwMode="auto">
          <a:xfrm>
            <a:off x="464125" y="330815"/>
            <a:ext cx="9765153" cy="339338"/>
          </a:xfrm>
          <a:prstGeom prst="rect">
            <a:avLst/>
          </a:prstGeom>
          <a:noFill/>
          <a:ln w="9525">
            <a:noFill/>
            <a:miter lim="800000"/>
          </a:ln>
        </p:spPr>
        <p:txBody>
          <a:bodyPr/>
          <a:lstStyle>
            <a:lvl1pPr>
              <a:defRPr sz="2205">
                <a:solidFill>
                  <a:srgbClr val="002060"/>
                </a:solidFill>
                <a:latin typeface="Arial" pitchFamily="34" charset="0"/>
                <a:ea typeface="华文楷体" pitchFamily="2" charset="-122"/>
                <a:cs typeface="Arial" pitchFamily="34" charset="0"/>
              </a:defRPr>
            </a:lvl1pPr>
          </a:lstStyle>
          <a:p>
            <a:pPr lvl="0"/>
            <a:r>
              <a:rPr lang="en-US" noProof="0" smtClean="0"/>
              <a:t>Click to edit Master title style</a:t>
            </a:r>
          </a:p>
        </p:txBody>
      </p:sp>
      <p:sp>
        <p:nvSpPr>
          <p:cNvPr id="11" name="Text Placeholder 7"/>
          <p:cNvSpPr>
            <a:spLocks noGrp="1"/>
          </p:cNvSpPr>
          <p:nvPr>
            <p:ph type="body" sz="quarter" idx="12"/>
          </p:nvPr>
        </p:nvSpPr>
        <p:spPr>
          <a:xfrm>
            <a:off x="464207" y="1239216"/>
            <a:ext cx="9765155" cy="1668110"/>
          </a:xfrm>
          <a:prstGeom prst="rect">
            <a:avLst/>
          </a:prstGeom>
        </p:spPr>
        <p:txBody>
          <a:bodyPr wrap="square" lIns="0" tIns="0" rIns="0" bIns="0"/>
          <a:lstStyle>
            <a:lvl1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1pPr>
            <a:lvl2pPr>
              <a:spcBef>
                <a:spcPts val="331"/>
              </a:spcBef>
              <a:spcAft>
                <a:spcPts val="331"/>
              </a:spcAft>
              <a:defRPr>
                <a:solidFill>
                  <a:srgbClr val="002060"/>
                </a:solidFill>
                <a:latin typeface="Arial" pitchFamily="34" charset="0"/>
                <a:ea typeface="华文楷体" pitchFamily="2" charset="-122"/>
                <a:cs typeface="Arial" pitchFamily="34" charset="0"/>
              </a:defRPr>
            </a:lvl2pPr>
            <a:lvl3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3pPr>
            <a:lvl4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a:p>
            <a:pPr lvl="1"/>
            <a:r>
              <a:rPr lang="en-US" noProof="0" smtClean="0"/>
              <a:t>Second level</a:t>
            </a:r>
          </a:p>
          <a:p>
            <a:pPr lvl="2"/>
            <a:r>
              <a:rPr lang="en-US" noProof="0" smtClean="0"/>
              <a:t>Third level</a:t>
            </a:r>
          </a:p>
        </p:txBody>
      </p:sp>
      <p:sp>
        <p:nvSpPr>
          <p:cNvPr id="13" name="Text Placeholder 7"/>
          <p:cNvSpPr>
            <a:spLocks noGrp="1"/>
          </p:cNvSpPr>
          <p:nvPr>
            <p:ph type="body" sz="quarter" idx="14"/>
          </p:nvPr>
        </p:nvSpPr>
        <p:spPr>
          <a:xfrm>
            <a:off x="760878" y="7177874"/>
            <a:ext cx="6197813" cy="207576"/>
          </a:xfrm>
          <a:prstGeom prst="rect">
            <a:avLst/>
          </a:prstGeom>
        </p:spPr>
        <p:txBody>
          <a:bodyPr wrap="square" lIns="0" tIns="0" rIns="0" bIns="0"/>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1352506392"/>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336675" y="1238250"/>
            <a:ext cx="8020050" cy="2632075"/>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36675" y="3971925"/>
            <a:ext cx="8020050"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BC0D3401-4905-41F5-8C9B-DFCB43DC03E6}" type="datetimeFigureOut">
              <a:rPr lang="zh-CN" altLang="en-US"/>
              <a:pPr>
                <a:defRPr/>
              </a:pPr>
              <a:t>29/09/2016</a:t>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561FD9E4-0448-4BB4-BA8B-D3FE3A9D116F}" type="slidenum">
              <a:rPr lang="zh-CN" altLang="en-US"/>
              <a:pPr>
                <a:defRPr/>
              </a:pPr>
              <a:t>‹#›</a:t>
            </a:fld>
            <a:endParaRPr lang="zh-CN" altLang="en-US"/>
          </a:p>
        </p:txBody>
      </p:sp>
    </p:spTree>
    <p:extLst>
      <p:ext uri="{BB962C8B-B14F-4D97-AF65-F5344CB8AC3E}">
        <p14:creationId xmlns:p14="http://schemas.microsoft.com/office/powerpoint/2010/main" val="3157009696"/>
      </p:ext>
    </p:extLst>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D093A407-9AA1-4C3D-B8F3-FE06EA549BED}" type="datetimeFigureOut">
              <a:rPr lang="zh-CN" altLang="en-US"/>
              <a:pPr>
                <a:defRPr/>
              </a:pPr>
              <a:t>29/09/2016</a:t>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BE9E7248-D0BB-4932-8C76-603699025069}" type="slidenum">
              <a:rPr lang="zh-CN" altLang="en-US"/>
              <a:pPr>
                <a:defRPr/>
              </a:pPr>
              <a:t>‹#›</a:t>
            </a:fld>
            <a:endParaRPr lang="zh-CN" altLang="en-US"/>
          </a:p>
        </p:txBody>
      </p:sp>
    </p:spTree>
    <p:extLst>
      <p:ext uri="{BB962C8B-B14F-4D97-AF65-F5344CB8AC3E}">
        <p14:creationId xmlns:p14="http://schemas.microsoft.com/office/powerpoint/2010/main" val="2257347297"/>
      </p:ext>
    </p:extLst>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30250" y="1884363"/>
            <a:ext cx="9221788" cy="3146425"/>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30250" y="5059363"/>
            <a:ext cx="9221788" cy="1654175"/>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smtClean="0"/>
              <a:t>单击此处编辑母版文本样式</a:t>
            </a:r>
          </a:p>
        </p:txBody>
      </p:sp>
      <p:sp>
        <p:nvSpPr>
          <p:cNvPr id="4" name="日期占位符 3"/>
          <p:cNvSpPr>
            <a:spLocks noGrp="1" noChangeArrowheads="1"/>
          </p:cNvSpPr>
          <p:nvPr>
            <p:ph type="dt" sz="half" idx="10"/>
          </p:nvPr>
        </p:nvSpPr>
        <p:spPr/>
        <p:txBody>
          <a:bodyPr/>
          <a:lstStyle>
            <a:lvl1pPr>
              <a:defRPr/>
            </a:lvl1pPr>
          </a:lstStyle>
          <a:p>
            <a:pPr>
              <a:defRPr/>
            </a:pPr>
            <a:fld id="{5DA68E29-601C-4401-8619-DB471BA076FC}" type="datetimeFigureOut">
              <a:rPr lang="zh-CN" altLang="en-US"/>
              <a:pPr>
                <a:defRPr/>
              </a:pPr>
              <a:t>29/09/2016</a:t>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6432F044-8BA4-4E1A-B2AE-6709A424407E}" type="slidenum">
              <a:rPr lang="zh-CN" altLang="en-US"/>
              <a:pPr>
                <a:defRPr/>
              </a:pPr>
              <a:t>‹#›</a:t>
            </a:fld>
            <a:endParaRPr lang="zh-CN" altLang="en-US"/>
          </a:p>
        </p:txBody>
      </p:sp>
    </p:spTree>
    <p:extLst>
      <p:ext uri="{BB962C8B-B14F-4D97-AF65-F5344CB8AC3E}">
        <p14:creationId xmlns:p14="http://schemas.microsoft.com/office/powerpoint/2010/main" val="2590466290"/>
      </p:ext>
    </p:extLst>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534988" y="1763713"/>
            <a:ext cx="4735512" cy="49911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5422900" y="1763713"/>
            <a:ext cx="4735513" cy="49911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3"/>
          <p:cNvSpPr>
            <a:spLocks noGrp="1" noChangeArrowheads="1"/>
          </p:cNvSpPr>
          <p:nvPr>
            <p:ph type="dt" sz="half" idx="10"/>
          </p:nvPr>
        </p:nvSpPr>
        <p:spPr/>
        <p:txBody>
          <a:bodyPr/>
          <a:lstStyle>
            <a:lvl1pPr>
              <a:defRPr/>
            </a:lvl1pPr>
          </a:lstStyle>
          <a:p>
            <a:pPr>
              <a:defRPr/>
            </a:pPr>
            <a:fld id="{3F1A986E-E939-4044-A371-C522B972A666}" type="datetimeFigureOut">
              <a:rPr lang="zh-CN" altLang="en-US"/>
              <a:pPr>
                <a:defRPr/>
              </a:pPr>
              <a:t>29/09/2016</a:t>
            </a:fld>
            <a:endParaRPr lang="zh-CN" altLang="en-US"/>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pPr>
              <a:defRPr/>
            </a:pPr>
            <a:fld id="{0ACC0258-9F0E-4B2F-A8F7-7EAC643A965E}" type="slidenum">
              <a:rPr lang="zh-CN" altLang="en-US"/>
              <a:pPr>
                <a:defRPr/>
              </a:pPr>
              <a:t>‹#›</a:t>
            </a:fld>
            <a:endParaRPr lang="zh-CN" altLang="en-US"/>
          </a:p>
        </p:txBody>
      </p:sp>
    </p:spTree>
    <p:extLst>
      <p:ext uri="{BB962C8B-B14F-4D97-AF65-F5344CB8AC3E}">
        <p14:creationId xmlns:p14="http://schemas.microsoft.com/office/powerpoint/2010/main" val="108100583"/>
      </p:ext>
    </p:extLst>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736600" y="403225"/>
            <a:ext cx="9223375" cy="1460500"/>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36600" y="1854200"/>
            <a:ext cx="4524375"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736600" y="2762250"/>
            <a:ext cx="4524375" cy="406241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5413375" y="1854200"/>
            <a:ext cx="4546600"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5413375" y="2762250"/>
            <a:ext cx="4546600" cy="406241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3"/>
          <p:cNvSpPr>
            <a:spLocks noGrp="1" noChangeArrowheads="1"/>
          </p:cNvSpPr>
          <p:nvPr>
            <p:ph type="dt" sz="half" idx="10"/>
          </p:nvPr>
        </p:nvSpPr>
        <p:spPr/>
        <p:txBody>
          <a:bodyPr/>
          <a:lstStyle>
            <a:lvl1pPr>
              <a:defRPr/>
            </a:lvl1pPr>
          </a:lstStyle>
          <a:p>
            <a:pPr>
              <a:defRPr/>
            </a:pPr>
            <a:fld id="{84C96C14-46DE-43B8-9CD6-46C87AB00E8E}" type="datetimeFigureOut">
              <a:rPr lang="zh-CN" altLang="en-US"/>
              <a:pPr>
                <a:defRPr/>
              </a:pPr>
              <a:t>29/09/2016</a:t>
            </a:fld>
            <a:endParaRPr lang="zh-CN" altLang="en-US"/>
          </a:p>
        </p:txBody>
      </p:sp>
      <p:sp>
        <p:nvSpPr>
          <p:cNvPr id="8"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9" name="灯片编号占位符 5"/>
          <p:cNvSpPr>
            <a:spLocks noGrp="1" noChangeArrowheads="1"/>
          </p:cNvSpPr>
          <p:nvPr>
            <p:ph type="sldNum" sz="quarter" idx="12"/>
          </p:nvPr>
        </p:nvSpPr>
        <p:spPr/>
        <p:txBody>
          <a:bodyPr/>
          <a:lstStyle>
            <a:lvl1pPr>
              <a:defRPr/>
            </a:lvl1pPr>
          </a:lstStyle>
          <a:p>
            <a:pPr>
              <a:defRPr/>
            </a:pPr>
            <a:fld id="{55747BD7-B8AB-4DF9-824A-1A0FE257573A}" type="slidenum">
              <a:rPr lang="zh-CN" altLang="en-US"/>
              <a:pPr>
                <a:defRPr/>
              </a:pPr>
              <a:t>‹#›</a:t>
            </a:fld>
            <a:endParaRPr lang="zh-CN" altLang="en-US"/>
          </a:p>
        </p:txBody>
      </p:sp>
    </p:spTree>
    <p:extLst>
      <p:ext uri="{BB962C8B-B14F-4D97-AF65-F5344CB8AC3E}">
        <p14:creationId xmlns:p14="http://schemas.microsoft.com/office/powerpoint/2010/main" val="3967104384"/>
      </p:ext>
    </p:extLst>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3"/>
          <p:cNvSpPr>
            <a:spLocks noGrp="1" noChangeArrowheads="1"/>
          </p:cNvSpPr>
          <p:nvPr>
            <p:ph type="dt" sz="half" idx="10"/>
          </p:nvPr>
        </p:nvSpPr>
        <p:spPr/>
        <p:txBody>
          <a:bodyPr/>
          <a:lstStyle>
            <a:lvl1pPr>
              <a:defRPr/>
            </a:lvl1pPr>
          </a:lstStyle>
          <a:p>
            <a:pPr>
              <a:defRPr/>
            </a:pPr>
            <a:fld id="{D22A45AF-C561-4424-B5A5-76B92CC28891}" type="datetimeFigureOut">
              <a:rPr lang="zh-CN" altLang="en-US"/>
              <a:pPr>
                <a:defRPr/>
              </a:pPr>
              <a:t>29/09/2016</a:t>
            </a:fld>
            <a:endParaRPr lang="zh-CN" altLang="en-US"/>
          </a:p>
        </p:txBody>
      </p:sp>
      <p:sp>
        <p:nvSpPr>
          <p:cNvPr id="4"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5" name="灯片编号占位符 5"/>
          <p:cNvSpPr>
            <a:spLocks noGrp="1" noChangeArrowheads="1"/>
          </p:cNvSpPr>
          <p:nvPr>
            <p:ph type="sldNum" sz="quarter" idx="12"/>
          </p:nvPr>
        </p:nvSpPr>
        <p:spPr/>
        <p:txBody>
          <a:bodyPr/>
          <a:lstStyle>
            <a:lvl1pPr>
              <a:defRPr/>
            </a:lvl1pPr>
          </a:lstStyle>
          <a:p>
            <a:pPr>
              <a:defRPr/>
            </a:pPr>
            <a:fld id="{0466582C-157E-41B3-918C-DC97C3560227}" type="slidenum">
              <a:rPr lang="zh-CN" altLang="en-US"/>
              <a:pPr>
                <a:defRPr/>
              </a:pPr>
              <a:t>‹#›</a:t>
            </a:fld>
            <a:endParaRPr lang="zh-CN" altLang="en-US"/>
          </a:p>
        </p:txBody>
      </p:sp>
    </p:spTree>
    <p:extLst>
      <p:ext uri="{BB962C8B-B14F-4D97-AF65-F5344CB8AC3E}">
        <p14:creationId xmlns:p14="http://schemas.microsoft.com/office/powerpoint/2010/main" val="3376476220"/>
      </p:ext>
    </p:extLst>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3"/>
          <p:cNvSpPr>
            <a:spLocks noGrp="1" noChangeArrowheads="1"/>
          </p:cNvSpPr>
          <p:nvPr>
            <p:ph type="dt" sz="half" idx="10"/>
          </p:nvPr>
        </p:nvSpPr>
        <p:spPr/>
        <p:txBody>
          <a:bodyPr/>
          <a:lstStyle>
            <a:lvl1pPr>
              <a:defRPr/>
            </a:lvl1pPr>
          </a:lstStyle>
          <a:p>
            <a:pPr>
              <a:defRPr/>
            </a:pPr>
            <a:fld id="{DCAD2DF6-2F44-4C98-87C1-8355FAFD1F4F}" type="datetimeFigureOut">
              <a:rPr lang="zh-CN" altLang="en-US"/>
              <a:pPr>
                <a:defRPr/>
              </a:pPr>
              <a:t>29/09/2016</a:t>
            </a:fld>
            <a:endParaRPr lang="zh-CN" altLang="en-US"/>
          </a:p>
        </p:txBody>
      </p:sp>
      <p:sp>
        <p:nvSpPr>
          <p:cNvPr id="3"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4" name="灯片编号占位符 5"/>
          <p:cNvSpPr>
            <a:spLocks noGrp="1" noChangeArrowheads="1"/>
          </p:cNvSpPr>
          <p:nvPr>
            <p:ph type="sldNum" sz="quarter" idx="12"/>
          </p:nvPr>
        </p:nvSpPr>
        <p:spPr/>
        <p:txBody>
          <a:bodyPr/>
          <a:lstStyle>
            <a:lvl1pPr>
              <a:defRPr/>
            </a:lvl1pPr>
          </a:lstStyle>
          <a:p>
            <a:pPr>
              <a:defRPr/>
            </a:pPr>
            <a:fld id="{67AEE19E-7D0B-449E-A1C9-7A7A24BEEF28}" type="slidenum">
              <a:rPr lang="zh-CN" altLang="en-US"/>
              <a:pPr>
                <a:defRPr/>
              </a:pPr>
              <a:t>‹#›</a:t>
            </a:fld>
            <a:endParaRPr lang="zh-CN" altLang="en-US"/>
          </a:p>
        </p:txBody>
      </p:sp>
    </p:spTree>
    <p:extLst>
      <p:ext uri="{BB962C8B-B14F-4D97-AF65-F5344CB8AC3E}">
        <p14:creationId xmlns:p14="http://schemas.microsoft.com/office/powerpoint/2010/main" val="2397415862"/>
      </p:ext>
    </p:extLst>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736600" y="504825"/>
            <a:ext cx="3449638" cy="1763713"/>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4546600" y="1089025"/>
            <a:ext cx="5413375" cy="53736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736600" y="2268538"/>
            <a:ext cx="3449638" cy="420211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3"/>
          <p:cNvSpPr>
            <a:spLocks noGrp="1" noChangeArrowheads="1"/>
          </p:cNvSpPr>
          <p:nvPr>
            <p:ph type="dt" sz="half" idx="10"/>
          </p:nvPr>
        </p:nvSpPr>
        <p:spPr/>
        <p:txBody>
          <a:bodyPr/>
          <a:lstStyle>
            <a:lvl1pPr>
              <a:defRPr/>
            </a:lvl1pPr>
          </a:lstStyle>
          <a:p>
            <a:pPr>
              <a:defRPr/>
            </a:pPr>
            <a:fld id="{AE54B99E-8578-48B9-AFC3-679E94A59873}" type="datetimeFigureOut">
              <a:rPr lang="zh-CN" altLang="en-US"/>
              <a:pPr>
                <a:defRPr/>
              </a:pPr>
              <a:t>29/09/2016</a:t>
            </a:fld>
            <a:endParaRPr lang="zh-CN" altLang="en-US"/>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pPr>
              <a:defRPr/>
            </a:pPr>
            <a:fld id="{565D34F4-1225-41DF-BA18-7AFDDF05722A}" type="slidenum">
              <a:rPr lang="zh-CN" altLang="en-US"/>
              <a:pPr>
                <a:defRPr/>
              </a:pPr>
              <a:t>‹#›</a:t>
            </a:fld>
            <a:endParaRPr lang="zh-CN" altLang="en-US"/>
          </a:p>
        </p:txBody>
      </p:sp>
    </p:spTree>
    <p:extLst>
      <p:ext uri="{BB962C8B-B14F-4D97-AF65-F5344CB8AC3E}">
        <p14:creationId xmlns:p14="http://schemas.microsoft.com/office/powerpoint/2010/main" val="2156606171"/>
      </p:ext>
    </p:extLst>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736600" y="504825"/>
            <a:ext cx="3449638" cy="1763713"/>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4546600" y="1089025"/>
            <a:ext cx="5413375" cy="53736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smtClean="0"/>
          </a:p>
        </p:txBody>
      </p:sp>
      <p:sp>
        <p:nvSpPr>
          <p:cNvPr id="4" name="文本占位符 3"/>
          <p:cNvSpPr>
            <a:spLocks noGrp="1"/>
          </p:cNvSpPr>
          <p:nvPr>
            <p:ph type="body" sz="half" idx="2"/>
          </p:nvPr>
        </p:nvSpPr>
        <p:spPr>
          <a:xfrm>
            <a:off x="736600" y="2268538"/>
            <a:ext cx="3449638" cy="420211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3"/>
          <p:cNvSpPr>
            <a:spLocks noGrp="1" noChangeArrowheads="1"/>
          </p:cNvSpPr>
          <p:nvPr>
            <p:ph type="dt" sz="half" idx="10"/>
          </p:nvPr>
        </p:nvSpPr>
        <p:spPr/>
        <p:txBody>
          <a:bodyPr/>
          <a:lstStyle>
            <a:lvl1pPr>
              <a:defRPr/>
            </a:lvl1pPr>
          </a:lstStyle>
          <a:p>
            <a:pPr>
              <a:defRPr/>
            </a:pPr>
            <a:fld id="{74DE3F13-5404-4E75-8EA9-0B792F3C0DA8}" type="datetimeFigureOut">
              <a:rPr lang="zh-CN" altLang="en-US"/>
              <a:pPr>
                <a:defRPr/>
              </a:pPr>
              <a:t>29/09/2016</a:t>
            </a:fld>
            <a:endParaRPr lang="zh-CN" altLang="en-US"/>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pPr>
              <a:defRPr/>
            </a:pPr>
            <a:fld id="{8E932EE3-C66E-402E-B0E4-35A3C0A836DD}" type="slidenum">
              <a:rPr lang="zh-CN" altLang="en-US"/>
              <a:pPr>
                <a:defRPr/>
              </a:pPr>
              <a:t>‹#›</a:t>
            </a:fld>
            <a:endParaRPr lang="zh-CN" altLang="en-US"/>
          </a:p>
        </p:txBody>
      </p:sp>
    </p:spTree>
    <p:extLst>
      <p:ext uri="{BB962C8B-B14F-4D97-AF65-F5344CB8AC3E}">
        <p14:creationId xmlns:p14="http://schemas.microsoft.com/office/powerpoint/2010/main" val="2264420086"/>
      </p:ext>
    </p:extLst>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F4713F5A-A341-41DE-B989-580EB75B6856}" type="datetimeFigureOut">
              <a:rPr lang="zh-CN" altLang="en-US"/>
              <a:pPr>
                <a:defRPr/>
              </a:pPr>
              <a:t>29/09/2016</a:t>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19047BE1-5930-40FE-ACCA-680624BF9570}" type="slidenum">
              <a:rPr lang="zh-CN" altLang="en-US"/>
              <a:pPr>
                <a:defRPr/>
              </a:pPr>
              <a:t>‹#›</a:t>
            </a:fld>
            <a:endParaRPr lang="zh-CN" altLang="en-US"/>
          </a:p>
        </p:txBody>
      </p:sp>
    </p:spTree>
    <p:extLst>
      <p:ext uri="{BB962C8B-B14F-4D97-AF65-F5344CB8AC3E}">
        <p14:creationId xmlns:p14="http://schemas.microsoft.com/office/powerpoint/2010/main" val="2266761281"/>
      </p:ext>
    </p:extLst>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7753350" y="303213"/>
            <a:ext cx="2405063" cy="645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534988" y="303213"/>
            <a:ext cx="7065962" cy="6451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C96BAEAA-A9DD-4D23-B5D5-34A2F50B8F04}" type="datetimeFigureOut">
              <a:rPr lang="zh-CN" altLang="en-US"/>
              <a:pPr>
                <a:defRPr/>
              </a:pPr>
              <a:t>29/09/2016</a:t>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pPr>
              <a:defRPr/>
            </a:pPr>
            <a:fld id="{0C8C8681-29D2-4894-B611-26A3026D124C}" type="slidenum">
              <a:rPr lang="zh-CN" altLang="en-US"/>
              <a:pPr>
                <a:defRPr/>
              </a:pPr>
              <a:t>‹#›</a:t>
            </a:fld>
            <a:endParaRPr lang="zh-CN" altLang="en-US"/>
          </a:p>
        </p:txBody>
      </p:sp>
    </p:spTree>
    <p:extLst>
      <p:ext uri="{BB962C8B-B14F-4D97-AF65-F5344CB8AC3E}">
        <p14:creationId xmlns:p14="http://schemas.microsoft.com/office/powerpoint/2010/main" val="3812277234"/>
      </p:ext>
    </p:extLst>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Title and Content">
    <p:spTree>
      <p:nvGrpSpPr>
        <p:cNvPr id="1" name=""/>
        <p:cNvGrpSpPr/>
        <p:nvPr/>
      </p:nvGrpSpPr>
      <p:grpSpPr>
        <a:xfrm>
          <a:off x="0" y="0"/>
          <a:ext cx="0" cy="0"/>
        </a:xfrm>
      </p:grpSpPr>
      <p:graphicFrame>
        <p:nvGraphicFramePr>
          <p:cNvPr id="5" name="对象 1" hidden="1"/>
          <p:cNvGraphicFramePr>
            <a:graphicFrameLocks noChangeAspect="1"/>
          </p:cNvGraphicFramePr>
          <p:nvPr userDrawn="1">
            <p:custDataLst>
              <p:tags r:id="rId1"/>
            </p:custDataLst>
          </p:nvPr>
        </p:nvGraphicFramePr>
        <p:xfrm>
          <a:off x="1588" y="1588"/>
          <a:ext cx="1587" cy="1587"/>
        </p:xfrm>
        <a:graphic>
          <a:graphicData uri="http://schemas.openxmlformats.org/presentationml/2006/ole">
            <mc:AlternateContent>
              <mc:Choice xmlns:v="urn:schemas-microsoft-com:vml" Requires="v">
                <p:oleObj spid="_x0000_s1074" name="think-cell Slide" r:id="rId2" imgW="470" imgH="469" progId="TCLayout.ActiveDocument.1">
                  <p:embed/>
                </p:oleObj>
              </mc:Choice>
              <mc:Fallback>
                <p:oleObj name="think-cell Slide" r:id="rId2" imgW="470" imgH="469"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graphicFrame>
        <p:nvGraphicFramePr>
          <p:cNvPr id="7" name="Rectangle 2" hidden="1"/>
          <p:cNvGraphicFramePr>
            <a:graphicFrameLocks noChangeAspect="1"/>
          </p:cNvGraphicFramePr>
          <p:nvPr>
            <p:custDataLst>
              <p:tags r:id="rId4"/>
            </p:custDataLst>
          </p:nvPr>
        </p:nvGraphicFramePr>
        <p:xfrm>
          <a:off x="0" y="0"/>
          <a:ext cx="171450" cy="174625"/>
        </p:xfrm>
        <a:graphic>
          <a:graphicData uri="http://schemas.openxmlformats.org/presentationml/2006/ole">
            <mc:AlternateContent>
              <mc:Choice xmlns:v="urn:schemas-microsoft-com:vml" Requires="v">
                <p:oleObj spid="_x0000_s1075" name="think-cell Slide" r:id="rId5" imgW="171450" imgH="174625" progId="TCLayout.ActiveDocument.1">
                  <p:embed/>
                </p:oleObj>
              </mc:Choice>
              <mc:Fallback>
                <p:oleObj name="think-cell Slide" r:id="rId5" imgW="171450" imgH="174625"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0" y="0"/>
                        <a:ext cx="171450" cy="174625"/>
                      </a:xfrm>
                      <a:prstGeom prst="rect">
                        <a:avLst/>
                      </a:prstGeom>
                      <a:noFill/>
                      <a:ln>
                        <a:noFill/>
                      </a:ln>
                    </p:spPr>
                  </p:pic>
                </p:oleObj>
              </mc:Fallback>
            </mc:AlternateContent>
          </a:graphicData>
        </a:graphic>
      </p:graphicFrame>
      <p:sp>
        <p:nvSpPr>
          <p:cNvPr id="8" name="TextBox 10"/>
          <p:cNvSpPr txBox="1">
            <a:spLocks noChangeArrowheads="1"/>
          </p:cNvSpPr>
          <p:nvPr userDrawn="1"/>
        </p:nvSpPr>
        <p:spPr bwMode="auto">
          <a:xfrm>
            <a:off x="449263" y="7194550"/>
            <a:ext cx="311150" cy="366713"/>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9" name="TextBox 11"/>
          <p:cNvSpPr txBox="1">
            <a:spLocks noChangeArrowheads="1"/>
          </p:cNvSpPr>
          <p:nvPr userDrawn="1"/>
        </p:nvSpPr>
        <p:spPr bwMode="auto">
          <a:xfrm>
            <a:off x="371475" y="7194550"/>
            <a:ext cx="388938" cy="366713"/>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0" name="TextBox 12"/>
          <p:cNvSpPr txBox="1">
            <a:spLocks noChangeArrowheads="1"/>
          </p:cNvSpPr>
          <p:nvPr userDrawn="1"/>
        </p:nvSpPr>
        <p:spPr bwMode="auto">
          <a:xfrm>
            <a:off x="215900" y="7194550"/>
            <a:ext cx="544513" cy="158750"/>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defTabSz="1007964" eaLnBrk="1" fontAlgn="auto" hangingPunct="1">
              <a:spcBef>
                <a:spcPct val="0"/>
              </a:spcBef>
              <a:spcAft>
                <a:spcPct val="0"/>
              </a:spcAft>
              <a:defRPr/>
            </a:pPr>
            <a:endParaRPr lang="en-US" sz="1544">
              <a:solidFill>
                <a:srgbClr val="002776"/>
              </a:solidFill>
              <a:latin typeface="Arial" pitchFamily="34" charset="0"/>
              <a:ea typeface="华文楷体"/>
              <a:cs typeface="Arial" pitchFamily="34" charset="0"/>
            </a:endParaRPr>
          </a:p>
        </p:txBody>
      </p:sp>
      <p:sp>
        <p:nvSpPr>
          <p:cNvPr id="12" name="TextBox 13"/>
          <p:cNvSpPr txBox="1">
            <a:spLocks noChangeArrowheads="1"/>
          </p:cNvSpPr>
          <p:nvPr userDrawn="1"/>
        </p:nvSpPr>
        <p:spPr bwMode="auto">
          <a:xfrm>
            <a:off x="371475" y="7145338"/>
            <a:ext cx="622300" cy="525462"/>
          </a:xfrm>
          <a:prstGeom prst="rect">
            <a:avLst/>
          </a:prstGeom>
          <a:noFill/>
          <a:ln>
            <a:noFill/>
          </a:ln>
          <a:extLst>
            <a:ext uri="{909E8E84-426E-40dd-AFC4-6F175D3DCCD1}"/>
            <a:ext uri="{91240B29-F687-4f45-9708-019B960494DF}"/>
          </a:extLst>
        </p:spPr>
        <p:txBody>
          <a:bodyPr lIns="39685" tIns="50400" rIns="39685" bIns="50400"/>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defRPr/>
            </a:pPr>
            <a:fld id="{2D1436E7-9C8D-4839-B5C8-35EAB3A81BA1}" type="slidenum">
              <a:rPr kumimoji="0" lang="en-US" altLang="zh-CN" sz="1100" b="1" smtClean="0">
                <a:solidFill>
                  <a:srgbClr val="002776"/>
                </a:solidFill>
                <a:ea typeface="华文楷体" pitchFamily="2" charset="-122"/>
                <a:cs typeface="Arial" pitchFamily="34" charset="0"/>
              </a:rPr>
              <a:pPr eaLnBrk="1" hangingPunct="1">
                <a:defRPr/>
              </a:pPr>
              <a:t>‹#›</a:t>
            </a:fld>
            <a:endParaRPr kumimoji="0" lang="en-US" altLang="zh-CN" sz="1100" b="1" smtClean="0">
              <a:solidFill>
                <a:srgbClr val="002776"/>
              </a:solidFill>
              <a:ea typeface="华文楷体" pitchFamily="2" charset="-122"/>
              <a:cs typeface="Arial" pitchFamily="34" charset="0"/>
            </a:endParaRPr>
          </a:p>
          <a:p>
            <a:pPr eaLnBrk="1" hangingPunct="1">
              <a:defRPr/>
            </a:pPr>
            <a:endParaRPr kumimoji="0" lang="en-US" altLang="zh-CN" sz="1100" b="1" smtClean="0">
              <a:solidFill>
                <a:srgbClr val="002776"/>
              </a:solidFill>
              <a:ea typeface="华文楷体" pitchFamily="2" charset="-122"/>
              <a:cs typeface="Arial" pitchFamily="34" charset="0"/>
            </a:endParaRPr>
          </a:p>
        </p:txBody>
      </p:sp>
      <p:sp>
        <p:nvSpPr>
          <p:cNvPr id="6" name="Title Placeholder 1"/>
          <p:cNvSpPr>
            <a:spLocks noGrp="1"/>
          </p:cNvSpPr>
          <p:nvPr>
            <p:ph type="title"/>
          </p:nvPr>
        </p:nvSpPr>
        <p:spPr bwMode="auto">
          <a:xfrm>
            <a:off x="464125" y="330815"/>
            <a:ext cx="9765153" cy="339338"/>
          </a:xfrm>
          <a:prstGeom prst="rect">
            <a:avLst/>
          </a:prstGeom>
          <a:noFill/>
          <a:ln w="9525">
            <a:noFill/>
            <a:miter lim="800000"/>
          </a:ln>
        </p:spPr>
        <p:txBody>
          <a:bodyPr/>
          <a:lstStyle>
            <a:lvl1pPr>
              <a:defRPr sz="2205">
                <a:solidFill>
                  <a:srgbClr val="002060"/>
                </a:solidFill>
                <a:latin typeface="Arial" pitchFamily="34" charset="0"/>
                <a:ea typeface="华文楷体" pitchFamily="2" charset="-122"/>
                <a:cs typeface="Arial" pitchFamily="34" charset="0"/>
              </a:defRPr>
            </a:lvl1pPr>
          </a:lstStyle>
          <a:p>
            <a:pPr lvl="0"/>
            <a:r>
              <a:rPr lang="en-US" noProof="0" smtClean="0"/>
              <a:t>Click to edit Master title style</a:t>
            </a:r>
          </a:p>
        </p:txBody>
      </p:sp>
      <p:sp>
        <p:nvSpPr>
          <p:cNvPr id="11" name="Text Placeholder 7"/>
          <p:cNvSpPr>
            <a:spLocks noGrp="1"/>
          </p:cNvSpPr>
          <p:nvPr>
            <p:ph type="body" sz="quarter" idx="12"/>
          </p:nvPr>
        </p:nvSpPr>
        <p:spPr>
          <a:xfrm>
            <a:off x="464207" y="1239216"/>
            <a:ext cx="9765155" cy="1668110"/>
          </a:xfrm>
          <a:prstGeom prst="rect">
            <a:avLst/>
          </a:prstGeom>
        </p:spPr>
        <p:txBody>
          <a:bodyPr/>
          <a:lstStyle>
            <a:lvl1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1pPr>
            <a:lvl2pPr>
              <a:spcBef>
                <a:spcPts val="331"/>
              </a:spcBef>
              <a:spcAft>
                <a:spcPts val="331"/>
              </a:spcAft>
              <a:defRPr>
                <a:solidFill>
                  <a:srgbClr val="002060"/>
                </a:solidFill>
                <a:latin typeface="Arial" pitchFamily="34" charset="0"/>
                <a:ea typeface="华文楷体" pitchFamily="2" charset="-122"/>
                <a:cs typeface="Arial" pitchFamily="34" charset="0"/>
              </a:defRPr>
            </a:lvl2pPr>
            <a:lvl3pPr>
              <a:lnSpc>
                <a:spcPct val="106000"/>
              </a:lnSpc>
              <a:spcBef>
                <a:spcPts val="331"/>
              </a:spcBef>
              <a:spcAft>
                <a:spcPts val="331"/>
              </a:spcAft>
              <a:defRPr>
                <a:solidFill>
                  <a:srgbClr val="002060"/>
                </a:solidFill>
                <a:latin typeface="Arial" pitchFamily="34" charset="0"/>
                <a:ea typeface="华文楷体" pitchFamily="2" charset="-122"/>
                <a:cs typeface="Arial" pitchFamily="34" charset="0"/>
              </a:defRPr>
            </a:lvl3pPr>
            <a:lvl4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331"/>
              </a:spcBef>
              <a:spcAft>
                <a:spcPts val="331"/>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a:p>
            <a:pPr lvl="1"/>
            <a:r>
              <a:rPr lang="en-US" noProof="0" smtClean="0"/>
              <a:t>Second level</a:t>
            </a:r>
          </a:p>
          <a:p>
            <a:pPr lvl="2"/>
            <a:r>
              <a:rPr lang="en-US" noProof="0" smtClean="0"/>
              <a:t>Third level</a:t>
            </a:r>
          </a:p>
        </p:txBody>
      </p:sp>
      <p:sp>
        <p:nvSpPr>
          <p:cNvPr id="13" name="Text Placeholder 7"/>
          <p:cNvSpPr>
            <a:spLocks noGrp="1"/>
          </p:cNvSpPr>
          <p:nvPr>
            <p:ph type="body" sz="quarter" idx="14"/>
          </p:nvPr>
        </p:nvSpPr>
        <p:spPr>
          <a:xfrm>
            <a:off x="760878" y="7177874"/>
            <a:ext cx="6197813" cy="207576"/>
          </a:xfrm>
          <a:prstGeom prst="rect">
            <a:avLst/>
          </a:prstGeom>
        </p:spPr>
        <p:txBody>
          <a:bodyPr/>
          <a:lstStyle>
            <a:lvl1pPr marL="0" indent="0">
              <a:lnSpc>
                <a:spcPct val="106000"/>
              </a:lnSpc>
              <a:spcBef>
                <a:spcPts val="1482"/>
              </a:spcBef>
              <a:spcAft>
                <a:spcPct val="0"/>
              </a:spcAft>
              <a:buNone/>
              <a:defRPr sz="1213" i="1">
                <a:solidFill>
                  <a:srgbClr val="002060"/>
                </a:solidFill>
                <a:latin typeface="Arial" pitchFamily="34" charset="0"/>
                <a:ea typeface="华文楷体" pitchFamily="2" charset="-122"/>
                <a:cs typeface="Arial" pitchFamily="34" charset="0"/>
              </a:defRPr>
            </a:lvl1pPr>
            <a:lvl2pPr>
              <a:defRPr>
                <a:solidFill>
                  <a:srgbClr val="002060"/>
                </a:solidFill>
                <a:latin typeface="Calibri" panose="020f0502020204030204" pitchFamily="34" charset="0"/>
                <a:ea typeface="华文楷体" pitchFamily="2" charset="-122"/>
                <a:cs typeface="Calibri" pitchFamily="34" charset="0"/>
              </a:defRPr>
            </a:lvl2pPr>
            <a:lvl3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3pPr>
            <a:lvl4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4pPr>
            <a:lvl5pPr>
              <a:lnSpc>
                <a:spcPct val="106000"/>
              </a:lnSpc>
              <a:spcBef>
                <a:spcPts val="635"/>
              </a:spcBef>
              <a:spcAft>
                <a:spcPct val="0"/>
              </a:spcAft>
              <a:defRPr>
                <a:solidFill>
                  <a:srgbClr val="002060"/>
                </a:solidFill>
                <a:latin typeface="Calibri" panose="020f0502020204030204" pitchFamily="34" charset="0"/>
                <a:ea typeface="华文楷体" pitchFamily="2" charset="-122"/>
                <a:cs typeface="Calibri"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val="4150694580"/>
      </p:ext>
    </p:extLst>
  </p:cSld>
  <p:clrMapOvr>
    <a:masterClrMapping/>
  </p:clrMapOvr>
  <p:transition spd="slow" advClick="0"/>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xml" /><Relationship Id="rId13" Type="http://schemas.openxmlformats.org/officeDocument/2006/relationships/oleObject" Target="../embeddings/oleObject1.bin" TargetMode="Internal" /><Relationship Id="rId14" Type="http://schemas.openxmlformats.org/officeDocument/2006/relationships/image" Target="../media/image1.emf" /><Relationship Id="rId15" Type="http://schemas.openxmlformats.org/officeDocument/2006/relationships/vmlDrawing" Target="../drawings/vmlDrawing1.vml"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17.xml" /><Relationship Id="rId11" Type="http://schemas.openxmlformats.org/officeDocument/2006/relationships/oleObject" Target="../embeddings/oleObject164.bin" TargetMode="Internal" /><Relationship Id="rId12" Type="http://schemas.openxmlformats.org/officeDocument/2006/relationships/image" Target="../media/image1.emf" /><Relationship Id="rId13" Type="http://schemas.openxmlformats.org/officeDocument/2006/relationships/vmlDrawing" Target="../drawings/vmlDrawing11.vml"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2.xml" /><Relationship Id="rId10" Type="http://schemas.openxmlformats.org/officeDocument/2006/relationships/slideLayout" Target="../slideLayouts/slideLayout41.xml" /><Relationship Id="rId11" Type="http://schemas.openxmlformats.org/officeDocument/2006/relationships/slideLayout" Target="../slideLayouts/slideLayout42.xml" /><Relationship Id="rId12" Type="http://schemas.openxmlformats.org/officeDocument/2006/relationships/slideLayout" Target="../slideLayouts/slideLayout43.xml" /><Relationship Id="rId13" Type="http://schemas.openxmlformats.org/officeDocument/2006/relationships/slideLayout" Target="../slideLayouts/slideLayout44.xml" /><Relationship Id="rId14" Type="http://schemas.openxmlformats.org/officeDocument/2006/relationships/tags" Target="../tags/tag38.xml" /><Relationship Id="rId15" Type="http://schemas.openxmlformats.org/officeDocument/2006/relationships/oleObject" Target="../embeddings/oleObject85.bin" TargetMode="Internal" /><Relationship Id="rId16" Type="http://schemas.openxmlformats.org/officeDocument/2006/relationships/image" Target="../media/image1.emf" /><Relationship Id="rId17" Type="http://schemas.openxmlformats.org/officeDocument/2006/relationships/vmlDrawing" Target="../drawings/vmlDrawing24.vml" /><Relationship Id="rId18" Type="http://schemas.openxmlformats.org/officeDocument/2006/relationships/theme" Target="../theme/theme4.xml" /><Relationship Id="rId2" Type="http://schemas.openxmlformats.org/officeDocument/2006/relationships/slideLayout" Target="../slideLayouts/slideLayout33.xml" /><Relationship Id="rId3" Type="http://schemas.openxmlformats.org/officeDocument/2006/relationships/slideLayout" Target="../slideLayouts/slideLayout34.xml" /><Relationship Id="rId4" Type="http://schemas.openxmlformats.org/officeDocument/2006/relationships/slideLayout" Target="../slideLayouts/slideLayout35.xml" /><Relationship Id="rId5" Type="http://schemas.openxmlformats.org/officeDocument/2006/relationships/slideLayout" Target="../slideLayouts/slideLayout36.xml" /><Relationship Id="rId6" Type="http://schemas.openxmlformats.org/officeDocument/2006/relationships/slideLayout" Target="../slideLayouts/slideLayout37.xml" /><Relationship Id="rId7" Type="http://schemas.openxmlformats.org/officeDocument/2006/relationships/slideLayout" Target="../slideLayouts/slideLayout38.xml" /><Relationship Id="rId8" Type="http://schemas.openxmlformats.org/officeDocument/2006/relationships/slideLayout" Target="../slideLayouts/slideLayout39.xml" /><Relationship Id="rId9" Type="http://schemas.openxmlformats.org/officeDocument/2006/relationships/slideLayout" Target="../slideLayouts/slideLayout40.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45.xml" /><Relationship Id="rId10" Type="http://schemas.openxmlformats.org/officeDocument/2006/relationships/slideLayout" Target="../slideLayouts/slideLayout54.xml" /><Relationship Id="rId11" Type="http://schemas.openxmlformats.org/officeDocument/2006/relationships/slideLayout" Target="../slideLayouts/slideLayout55.xml" /><Relationship Id="rId12" Type="http://schemas.openxmlformats.org/officeDocument/2006/relationships/slideLayout" Target="../slideLayouts/slideLayout56.xml" /><Relationship Id="rId13" Type="http://schemas.openxmlformats.org/officeDocument/2006/relationships/theme" Target="../theme/theme5.xml" /><Relationship Id="rId2" Type="http://schemas.openxmlformats.org/officeDocument/2006/relationships/slideLayout" Target="../slideLayouts/slideLayout46.xml" /><Relationship Id="rId3" Type="http://schemas.openxmlformats.org/officeDocument/2006/relationships/slideLayout" Target="../slideLayouts/slideLayout47.xml" /><Relationship Id="rId4" Type="http://schemas.openxmlformats.org/officeDocument/2006/relationships/slideLayout" Target="../slideLayouts/slideLayout48.xml" /><Relationship Id="rId5" Type="http://schemas.openxmlformats.org/officeDocument/2006/relationships/slideLayout" Target="../slideLayouts/slideLayout49.xml" /><Relationship Id="rId6" Type="http://schemas.openxmlformats.org/officeDocument/2006/relationships/slideLayout" Target="../slideLayouts/slideLayout50.xml" /><Relationship Id="rId7" Type="http://schemas.openxmlformats.org/officeDocument/2006/relationships/slideLayout" Target="../slideLayouts/slideLayout51.xml" /><Relationship Id="rId8" Type="http://schemas.openxmlformats.org/officeDocument/2006/relationships/slideLayout" Target="../slideLayouts/slideLayout52.xml" /><Relationship Id="rId9" Type="http://schemas.openxmlformats.org/officeDocument/2006/relationships/slideLayout" Target="../slideLayouts/slideLayout5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bg1"/>
        </a:solidFill>
        <a:effectLst/>
      </p:bgPr>
    </p:bg>
    <p:spTree>
      <p:nvGrpSpPr>
        <p:cNvPr id="1" name=""/>
        <p:cNvGrpSpPr/>
        <p:nvPr/>
      </p:nvGrpSpPr>
      <p:grpSpPr>
        <a:xfrm>
          <a:off x="0" y="0"/>
          <a:ext cx="0" cy="0"/>
        </a:xfrm>
      </p:grpSpPr>
      <p:graphicFrame>
        <p:nvGraphicFramePr>
          <p:cNvPr id="1026" name="对象 1" hidden="1"/>
          <p:cNvGraphicFramePr>
            <a:graphicFrameLocks noChangeAspect="1"/>
          </p:cNvGraphicFramePr>
          <p:nvPr userDrawn="1">
            <p:custDataLst>
              <p:tags r:id="rId12"/>
            </p:custDataLst>
          </p:nvPr>
        </p:nvGraphicFramePr>
        <p:xfrm>
          <a:off x="1588" y="1588"/>
          <a:ext cx="1587" cy="1587"/>
        </p:xfrm>
        <a:graphic>
          <a:graphicData uri="http://schemas.openxmlformats.org/presentationml/2006/ole">
            <mc:AlternateContent>
              <mc:Choice xmlns:v="urn:schemas-microsoft-com:vml" Requires="v">
                <p:oleObj spid="_x0000_s1038" name="think-cell Slide" r:id="rId13" imgW="470" imgH="469" progId="TCLayout.ActiveDocument.1">
                  <p:embed/>
                </p:oleObj>
              </mc:Choice>
              <mc:Fallback>
                <p:oleObj name="think-cell Slide" r:id="rId13" imgW="470" imgH="469" progId="TCLayout.ActiveDocument.1">
                  <p:embed/>
                  <p:pic>
                    <p:nvPicPr>
                      <p:cNvPr id="0" name="OLE substitute image"/>
                      <p:cNvPicPr/>
                      <p:nvPr/>
                    </p:nvPicPr>
                    <p:blipFill>
                      <a:blip r:embed="rId14">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sp>
        <p:nvSpPr>
          <p:cNvPr id="1027" name="标题占位符 1"/>
          <p:cNvSpPr>
            <a:spLocks noGrp="1" noChangeArrowheads="1"/>
          </p:cNvSpPr>
          <p:nvPr>
            <p:ph type="title"/>
          </p:nvPr>
        </p:nvSpPr>
        <p:spPr bwMode="auto">
          <a:xfrm>
            <a:off x="534988" y="303213"/>
            <a:ext cx="9623425" cy="126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4306" tIns="52153" rIns="104306" bIns="52153" numCol="1" anchor="ctr" anchorCtr="0" compatLnSpc="1">
            <a:prstTxWarp prst="textNoShape">
              <a:avLst/>
            </a:prstTxWarp>
          </a:bodyPr>
          <a:lstStyle/>
          <a:p>
            <a:pPr lvl="0"/>
            <a:r>
              <a:rPr lang="zh-CN" altLang="en-US" smtClean="0"/>
              <a:t>单击此处编辑母版标题样式</a:t>
            </a:r>
          </a:p>
        </p:txBody>
      </p:sp>
      <p:sp>
        <p:nvSpPr>
          <p:cNvPr id="1028" name="文本占位符 2"/>
          <p:cNvSpPr>
            <a:spLocks noGrp="1" noChangeArrowheads="1"/>
          </p:cNvSpPr>
          <p:nvPr>
            <p:ph type="body" idx="1"/>
          </p:nvPr>
        </p:nvSpPr>
        <p:spPr bwMode="auto">
          <a:xfrm>
            <a:off x="534988" y="1763713"/>
            <a:ext cx="9623425" cy="499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4306" tIns="52153" rIns="104306" bIns="52153" numCol="1" anchor="t" anchorCtr="0" compatLnSpc="1">
            <a:prstTxWarp prst="textNoShape">
              <a:avLst/>
            </a:prstTxWarp>
          </a:bodyPr>
          <a:lstStyle/>
          <a:p>
            <a:pPr lvl="0"/>
            <a:r>
              <a:rPr lang="zh-CN" altLang="en-US" smtClean="0"/>
              <a:t>单击此处编辑母版文本样式</a:t>
            </a:r>
            <a:endParaRPr lang="zh-CN" altLang="zh-CN" smtClean="0"/>
          </a:p>
          <a:p>
            <a:pPr lvl="1"/>
            <a:r>
              <a:rPr lang="zh-CN" altLang="en-US" smtClean="0"/>
              <a:t>第二级</a:t>
            </a:r>
            <a:endParaRPr lang="zh-CN" altLang="zh-CN" smtClean="0"/>
          </a:p>
          <a:p>
            <a:pPr lvl="2"/>
            <a:r>
              <a:rPr lang="zh-CN" altLang="en-US" smtClean="0"/>
              <a:t>第三级</a:t>
            </a:r>
            <a:endParaRPr lang="zh-CN" altLang="zh-CN" smtClean="0"/>
          </a:p>
          <a:p>
            <a:pPr lvl="3"/>
            <a:r>
              <a:rPr lang="zh-CN" altLang="en-US" smtClean="0"/>
              <a:t>第四级</a:t>
            </a:r>
            <a:endParaRPr lang="zh-CN" altLang="zh-CN" smtClean="0"/>
          </a:p>
          <a:p>
            <a:pPr lvl="4"/>
            <a:r>
              <a:rPr lang="zh-CN" altLang="en-US" smtClean="0"/>
              <a:t>第五级</a:t>
            </a:r>
          </a:p>
        </p:txBody>
      </p:sp>
      <p:sp>
        <p:nvSpPr>
          <p:cNvPr id="2" name="日期占位符 3"/>
          <p:cNvSpPr>
            <a:spLocks noGrp="1" noChangeArrowheads="1"/>
          </p:cNvSpPr>
          <p:nvPr>
            <p:ph type="dt" sz="half" idx="2"/>
          </p:nvPr>
        </p:nvSpPr>
        <p:spPr bwMode="auto">
          <a:xfrm>
            <a:off x="534988" y="7008813"/>
            <a:ext cx="2495550" cy="401637"/>
          </a:xfrm>
          <a:prstGeom prst="rect">
            <a:avLst/>
          </a:prstGeom>
          <a:noFill/>
          <a:ln>
            <a:noFill/>
          </a:ln>
          <a:extLst>
            <a:ext uri="{909E8E84-426E-40dd-AFC4-6F175D3DCCD1}"/>
            <a:ext uri="{91240B29-F687-4f45-9708-019B960494DF}"/>
          </a:extLst>
        </p:spPr>
        <p:txBody>
          <a:bodyPr vert="horz" wrap="square" lIns="104306" tIns="52153" rIns="104306" bIns="52153" numCol="1" anchor="ctr" anchorCtr="0" compatLnSpc="1">
            <a:prstTxWarp prst="textNoShape">
              <a:avLst/>
            </a:prstTxWarp>
          </a:bodyPr>
          <a:lstStyle>
            <a:defPPr>
              <a:defRPr lang="zh-CN"/>
            </a:defPPr>
            <a:lvl1pPr algn="l" defTabSz="1042988" rtl="0" eaLnBrk="1" fontAlgn="base" hangingPunct="1">
              <a:spcBef>
                <a:spcPct val="0"/>
              </a:spcBef>
              <a:spcAft>
                <a:spcPct val="0"/>
              </a:spcAft>
              <a:buFont typeface="Arial" pitchFamily="34" charset="0"/>
              <a:buNone/>
              <a:defRPr sz="1400" kern="1200">
                <a:solidFill>
                  <a:srgbClr val="898989"/>
                </a:solidFill>
                <a:latin typeface="Calibri" panose="020f0502020204030204"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fld id="{F05BFAAE-D549-41E2-9007-1A6CDD834900}" type="datetimeFigureOut">
              <a:rPr lang="zh-CN" altLang="en-US"/>
              <a:pPr>
                <a:defRPr/>
              </a:pPr>
              <a:t>29/09/2016</a:t>
            </a:fld>
            <a:endParaRPr lang="zh-CN" altLang="en-US"/>
          </a:p>
        </p:txBody>
      </p:sp>
      <p:sp>
        <p:nvSpPr>
          <p:cNvPr id="1029" name="页脚占位符 4"/>
          <p:cNvSpPr>
            <a:spLocks noGrp="1" noChangeArrowheads="1"/>
          </p:cNvSpPr>
          <p:nvPr>
            <p:ph type="ftr" sz="quarter" idx="3"/>
          </p:nvPr>
        </p:nvSpPr>
        <p:spPr bwMode="auto">
          <a:xfrm>
            <a:off x="3652838" y="7008813"/>
            <a:ext cx="3387725" cy="401637"/>
          </a:xfrm>
          <a:prstGeom prst="rect">
            <a:avLst/>
          </a:prstGeom>
          <a:noFill/>
          <a:ln>
            <a:noFill/>
          </a:ln>
          <a:extLst>
            <a:ext uri="{909E8E84-426E-40dd-AFC4-6F175D3DCCD1}"/>
            <a:ext uri="{91240B29-F687-4f45-9708-019B960494DF}"/>
          </a:extLst>
        </p:spPr>
        <p:txBody>
          <a:bodyPr vert="horz" wrap="square" lIns="104306" tIns="52153" rIns="104306" bIns="52153" numCol="1" anchor="ctr" anchorCtr="0" compatLnSpc="1">
            <a:prstTxWarp prst="textNoShape">
              <a:avLst/>
            </a:prstTxWarp>
          </a:bodyPr>
          <a:lstStyle>
            <a:defPPr>
              <a:defRPr lang="zh-CN"/>
            </a:defPPr>
            <a:lvl1pPr algn="ctr" defTabSz="1042988" rtl="0" eaLnBrk="1" fontAlgn="base" hangingPunct="1">
              <a:spcBef>
                <a:spcPct val="0"/>
              </a:spcBef>
              <a:spcAft>
                <a:spcPct val="0"/>
              </a:spcAft>
              <a:buFont typeface="Arial" pitchFamily="34" charset="0"/>
              <a:buNone/>
              <a:defRPr sz="1400" kern="1200">
                <a:solidFill>
                  <a:srgbClr val="898989"/>
                </a:solidFill>
                <a:latin typeface="+mn-lt"/>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1030" name="灯片编号占位符 5"/>
          <p:cNvSpPr>
            <a:spLocks noGrp="1" noChangeArrowheads="1"/>
          </p:cNvSpPr>
          <p:nvPr>
            <p:ph type="sldNum" sz="quarter" idx="4"/>
          </p:nvPr>
        </p:nvSpPr>
        <p:spPr bwMode="auto">
          <a:xfrm>
            <a:off x="7662863" y="7008813"/>
            <a:ext cx="2495550" cy="401637"/>
          </a:xfrm>
          <a:prstGeom prst="rect">
            <a:avLst/>
          </a:prstGeom>
          <a:noFill/>
          <a:ln>
            <a:noFill/>
          </a:ln>
          <a:extLst>
            <a:ext uri="{909E8E84-426E-40dd-AFC4-6F175D3DCCD1}"/>
            <a:ext uri="{91240B29-F687-4f45-9708-019B960494DF}"/>
          </a:extLst>
        </p:spPr>
        <p:txBody>
          <a:bodyPr vert="horz" wrap="square" lIns="104306" tIns="52153" rIns="104306" bIns="52153" numCol="1" anchor="ctr" anchorCtr="0" compatLnSpc="1">
            <a:prstTxWarp prst="textNoShape">
              <a:avLst/>
            </a:prstTxWarp>
          </a:bodyPr>
          <a:lstStyle>
            <a:defPPr>
              <a:defRPr lang="zh-CN"/>
            </a:defPPr>
            <a:lvl1pPr algn="r" defTabSz="1042988" rtl="0" eaLnBrk="1" fontAlgn="base" hangingPunct="1">
              <a:spcBef>
                <a:spcPct val="0"/>
              </a:spcBef>
              <a:spcAft>
                <a:spcPct val="0"/>
              </a:spcAft>
              <a:buFont typeface="Arial" pitchFamily="34" charset="0"/>
              <a:buNone/>
              <a:defRPr sz="1400" kern="1200">
                <a:solidFill>
                  <a:srgbClr val="898989"/>
                </a:solidFill>
                <a:latin typeface="Calibri" panose="020f0502020204030204"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fld id="{A672DD5F-A410-41D2-8336-848ECB47E229}" type="slidenum">
              <a:rPr lang="zh-CN" altLang="en-US"/>
              <a:pPr>
                <a:defRPr/>
              </a:pPr>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5971" r:id="rId2"/>
    <p:sldLayoutId id="2147485972" r:id="rId3"/>
    <p:sldLayoutId id="2147485973" r:id="rId4"/>
    <p:sldLayoutId id="2147485974" r:id="rId5"/>
    <p:sldLayoutId id="2147485975" r:id="rId6"/>
    <p:sldLayoutId id="2147485976" r:id="rId7"/>
    <p:sldLayoutId id="2147485977" r:id="rId8"/>
    <p:sldLayoutId id="2147485978" r:id="rId9"/>
    <p:sldLayoutId id="2147485979" r:id="rId10"/>
    <p:sldLayoutId id="2147485980" r:id="rId11"/>
  </p:sldLayoutIdLst>
  <p:transition/>
  <p:timing/>
  <p:txStyles>
    <p:titleStyle>
      <a:lvl1pPr algn="ctr" defTabSz="1042988" rtl="0" eaLnBrk="0" fontAlgn="base" hangingPunct="0">
        <a:spcBef>
          <a:spcPct val="0"/>
        </a:spcBef>
        <a:spcAft>
          <a:spcPct val="0"/>
        </a:spcAft>
        <a:defRPr kumimoji="1" sz="5000" kern="1200">
          <a:solidFill>
            <a:schemeClr val="tx1"/>
          </a:solidFill>
          <a:latin typeface="+mj-lt"/>
          <a:ea typeface="+mj-ea"/>
          <a:cs typeface="宋体" charset="0"/>
        </a:defRPr>
      </a:lvl1pPr>
      <a:lvl2pPr algn="ctr" defTabSz="1042988" rtl="0" eaLnBrk="0" fontAlgn="base" hangingPunct="0">
        <a:spcBef>
          <a:spcPct val="0"/>
        </a:spcBef>
        <a:spcAft>
          <a:spcPct val="0"/>
        </a:spcAft>
        <a:defRPr kumimoji="1" sz="5000">
          <a:solidFill>
            <a:schemeClr val="tx1"/>
          </a:solidFill>
          <a:latin typeface="Calibri" panose="020f0502020204030204" pitchFamily="34" charset="0"/>
          <a:ea typeface="宋体" panose="02010600030101010101" pitchFamily="2" charset="-122"/>
          <a:cs typeface="宋体" charset="0"/>
        </a:defRPr>
      </a:lvl2pPr>
      <a:lvl3pPr algn="ctr" defTabSz="1042988" rtl="0" eaLnBrk="0" fontAlgn="base" hangingPunct="0">
        <a:spcBef>
          <a:spcPct val="0"/>
        </a:spcBef>
        <a:spcAft>
          <a:spcPct val="0"/>
        </a:spcAft>
        <a:defRPr kumimoji="1" sz="5000">
          <a:solidFill>
            <a:schemeClr val="tx1"/>
          </a:solidFill>
          <a:latin typeface="Calibri" panose="020f0502020204030204" pitchFamily="34" charset="0"/>
          <a:ea typeface="宋体" panose="02010600030101010101" pitchFamily="2" charset="-122"/>
          <a:cs typeface="宋体" charset="0"/>
        </a:defRPr>
      </a:lvl3pPr>
      <a:lvl4pPr algn="ctr" defTabSz="1042988" rtl="0" eaLnBrk="0" fontAlgn="base" hangingPunct="0">
        <a:spcBef>
          <a:spcPct val="0"/>
        </a:spcBef>
        <a:spcAft>
          <a:spcPct val="0"/>
        </a:spcAft>
        <a:defRPr kumimoji="1" sz="5000">
          <a:solidFill>
            <a:schemeClr val="tx1"/>
          </a:solidFill>
          <a:latin typeface="Calibri" panose="020f0502020204030204" pitchFamily="34" charset="0"/>
          <a:ea typeface="宋体" panose="02010600030101010101" pitchFamily="2" charset="-122"/>
          <a:cs typeface="宋体" charset="0"/>
        </a:defRPr>
      </a:lvl4pPr>
      <a:lvl5pPr algn="ctr" defTabSz="1042988" rtl="0" eaLnBrk="0" fontAlgn="base" hangingPunct="0">
        <a:spcBef>
          <a:spcPct val="0"/>
        </a:spcBef>
        <a:spcAft>
          <a:spcPct val="0"/>
        </a:spcAft>
        <a:defRPr kumimoji="1" sz="5000">
          <a:solidFill>
            <a:schemeClr val="tx1"/>
          </a:solidFill>
          <a:latin typeface="Calibri" panose="020f0502020204030204" pitchFamily="34" charset="0"/>
          <a:ea typeface="宋体" panose="02010600030101010101" pitchFamily="2" charset="-122"/>
          <a:cs typeface="宋体" charset="0"/>
        </a:defRPr>
      </a:lvl5pPr>
      <a:lvl6pPr marL="457200" algn="ctr" defTabSz="1042988" rtl="0" eaLnBrk="0" fontAlgn="base" hangingPunct="0">
        <a:spcBef>
          <a:spcPct val="0"/>
        </a:spcBef>
        <a:spcAft>
          <a:spcPct val="0"/>
        </a:spcAft>
        <a:defRPr sz="5000">
          <a:solidFill>
            <a:schemeClr val="tx1"/>
          </a:solidFill>
          <a:latin typeface="Calibri" panose="020f0502020204030204" pitchFamily="34" charset="0"/>
          <a:ea typeface="宋体" panose="02010600030101010101" pitchFamily="2" charset="-122"/>
        </a:defRPr>
      </a:lvl6pPr>
      <a:lvl7pPr marL="914400" algn="ctr" defTabSz="1042988" rtl="0" eaLnBrk="0" fontAlgn="base" hangingPunct="0">
        <a:spcBef>
          <a:spcPct val="0"/>
        </a:spcBef>
        <a:spcAft>
          <a:spcPct val="0"/>
        </a:spcAft>
        <a:defRPr sz="5000">
          <a:solidFill>
            <a:schemeClr val="tx1"/>
          </a:solidFill>
          <a:latin typeface="Calibri" panose="020f0502020204030204" pitchFamily="34" charset="0"/>
          <a:ea typeface="宋体" panose="02010600030101010101" pitchFamily="2" charset="-122"/>
        </a:defRPr>
      </a:lvl7pPr>
      <a:lvl8pPr marL="1371600" algn="ctr" defTabSz="1042988" rtl="0" eaLnBrk="0" fontAlgn="base" hangingPunct="0">
        <a:spcBef>
          <a:spcPct val="0"/>
        </a:spcBef>
        <a:spcAft>
          <a:spcPct val="0"/>
        </a:spcAft>
        <a:defRPr sz="5000">
          <a:solidFill>
            <a:schemeClr val="tx1"/>
          </a:solidFill>
          <a:latin typeface="Calibri" panose="020f0502020204030204" pitchFamily="34" charset="0"/>
          <a:ea typeface="宋体" panose="02010600030101010101" pitchFamily="2" charset="-122"/>
        </a:defRPr>
      </a:lvl8pPr>
      <a:lvl9pPr marL="1828800" algn="ctr" defTabSz="1042988" rtl="0" eaLnBrk="0" fontAlgn="base" hangingPunct="0">
        <a:spcBef>
          <a:spcPct val="0"/>
        </a:spcBef>
        <a:spcAft>
          <a:spcPct val="0"/>
        </a:spcAft>
        <a:defRPr sz="5000">
          <a:solidFill>
            <a:schemeClr val="tx1"/>
          </a:solidFill>
          <a:latin typeface="Calibri" panose="020f0502020204030204" pitchFamily="34" charset="0"/>
          <a:ea typeface="宋体" panose="02010600030101010101" pitchFamily="2" charset="-122"/>
        </a:defRPr>
      </a:lvl9pPr>
    </p:titleStyle>
    <p:bodyStyle>
      <a:lvl1pPr marL="390525" indent="-390525" algn="l" defTabSz="1042988" rtl="0" eaLnBrk="0" fontAlgn="base" hangingPunct="0">
        <a:spcBef>
          <a:spcPct val="20000"/>
        </a:spcBef>
        <a:spcAft>
          <a:spcPct val="0"/>
        </a:spcAft>
        <a:buFont typeface="Arial" pitchFamily="34" charset="0"/>
        <a:buChar char="•"/>
        <a:defRPr kumimoji="1" sz="3700" kern="1200">
          <a:solidFill>
            <a:schemeClr val="tx1"/>
          </a:solidFill>
          <a:latin typeface="+mn-lt"/>
          <a:ea typeface="+mn-ea"/>
          <a:cs typeface="宋体" charset="0"/>
        </a:defRPr>
      </a:lvl1pPr>
      <a:lvl2pPr marL="846138" indent="-325438" algn="l" defTabSz="1042988" rtl="0" eaLnBrk="0" fontAlgn="base" hangingPunct="0">
        <a:spcBef>
          <a:spcPct val="20000"/>
        </a:spcBef>
        <a:spcAft>
          <a:spcPct val="0"/>
        </a:spcAft>
        <a:buFont typeface="Arial" pitchFamily="34" charset="0"/>
        <a:buChar char="–"/>
        <a:defRPr kumimoji="1" sz="3200" kern="1200">
          <a:solidFill>
            <a:schemeClr val="tx1"/>
          </a:solidFill>
          <a:latin typeface="+mn-lt"/>
          <a:ea typeface="+mn-ea"/>
          <a:cs typeface="+mn-cs"/>
        </a:defRPr>
      </a:lvl2pPr>
      <a:lvl3pPr marL="1303338" indent="-260350" algn="l" defTabSz="1042988" rtl="0" eaLnBrk="0" fontAlgn="base" hangingPunct="0">
        <a:spcBef>
          <a:spcPct val="20000"/>
        </a:spcBef>
        <a:spcAft>
          <a:spcPct val="0"/>
        </a:spcAft>
        <a:buFont typeface="Arial" pitchFamily="34" charset="0"/>
        <a:buChar char="•"/>
        <a:defRPr kumimoji="1" sz="2700" kern="1200">
          <a:solidFill>
            <a:schemeClr val="tx1"/>
          </a:solidFill>
          <a:latin typeface="+mn-lt"/>
          <a:ea typeface="+mn-ea"/>
          <a:cs typeface="+mn-cs"/>
        </a:defRPr>
      </a:lvl3pPr>
      <a:lvl4pPr marL="1824038" indent="-260350" algn="l" defTabSz="1042988" rtl="0" eaLnBrk="0" fontAlgn="base" hangingPunct="0">
        <a:spcBef>
          <a:spcPct val="20000"/>
        </a:spcBef>
        <a:spcAft>
          <a:spcPct val="0"/>
        </a:spcAft>
        <a:buFont typeface="Arial" pitchFamily="34" charset="0"/>
        <a:buChar char="–"/>
        <a:defRPr kumimoji="1" sz="2300" kern="1200">
          <a:solidFill>
            <a:schemeClr val="tx1"/>
          </a:solidFill>
          <a:latin typeface="+mn-lt"/>
          <a:ea typeface="+mn-ea"/>
          <a:cs typeface="+mn-cs"/>
        </a:defRPr>
      </a:lvl4pPr>
      <a:lvl5pPr marL="2346325" indent="-260350" algn="l" defTabSz="1042988" rtl="0" eaLnBrk="0" fontAlgn="base" hangingPunct="0">
        <a:spcBef>
          <a:spcPct val="20000"/>
        </a:spcBef>
        <a:spcAft>
          <a:spcPct val="0"/>
        </a:spcAft>
        <a:buFont typeface="Arial" pitchFamily="34" charset="0"/>
        <a:buChar char="»"/>
        <a:defRPr kumimoji="1" sz="23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graphicFrame>
        <p:nvGraphicFramePr>
          <p:cNvPr id="32770" name="对象 1" hidden="1"/>
          <p:cNvGraphicFramePr>
            <a:graphicFrameLocks noChangeAspect="1"/>
          </p:cNvGraphicFramePr>
          <p:nvPr userDrawn="1">
            <p:custDataLst>
              <p:tags r:id="rId10"/>
            </p:custDataLst>
          </p:nvPr>
        </p:nvGraphicFramePr>
        <p:xfrm>
          <a:off x="1588" y="1588"/>
          <a:ext cx="1587" cy="1587"/>
        </p:xfrm>
        <a:graphic>
          <a:graphicData uri="http://schemas.openxmlformats.org/presentationml/2006/ole">
            <mc:AlternateContent>
              <mc:Choice xmlns:v="urn:schemas-microsoft-com:vml" Requires="v">
                <p:oleObj spid="_x0000_s1053" name="think-cell Slide" r:id="rId11" imgW="470" imgH="469" progId="TCLayout.ActiveDocument.1">
                  <p:embed/>
                </p:oleObj>
              </mc:Choice>
              <mc:Fallback>
                <p:oleObj name="think-cell Slide" r:id="rId11" imgW="470" imgH="469" progId="TCLayout.ActiveDocument.1">
                  <p:embed/>
                  <p:pic>
                    <p:nvPicPr>
                      <p:cNvPr id="0" name="OLE substitute image"/>
                      <p:cNvPicPr/>
                      <p:nvPr/>
                    </p:nvPicPr>
                    <p:blipFill>
                      <a:blip r:embed="rId12">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sp>
        <p:nvSpPr>
          <p:cNvPr id="32771" name="Rectangle 2"/>
          <p:cNvSpPr>
            <a:spLocks noGrp="1" noChangeArrowheads="1"/>
          </p:cNvSpPr>
          <p:nvPr>
            <p:ph type="title"/>
          </p:nvPr>
        </p:nvSpPr>
        <p:spPr bwMode="auto">
          <a:xfrm>
            <a:off x="576263" y="420688"/>
            <a:ext cx="95408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zh-CN" smtClean="0"/>
              <a:t>Click to edit </a:t>
            </a:r>
            <a:br>
              <a:rPr lang="en-US" altLang="zh-CN" smtClean="0"/>
            </a:br>
            <a:r>
              <a:rPr lang="en-US" altLang="zh-CN" smtClean="0"/>
              <a:t>Master title style</a:t>
            </a:r>
          </a:p>
        </p:txBody>
      </p:sp>
      <p:sp>
        <p:nvSpPr>
          <p:cNvPr id="32772" name="Rectangle 3"/>
          <p:cNvSpPr>
            <a:spLocks noGrp="1" noChangeArrowheads="1"/>
          </p:cNvSpPr>
          <p:nvPr>
            <p:ph type="body" idx="1"/>
          </p:nvPr>
        </p:nvSpPr>
        <p:spPr bwMode="auto">
          <a:xfrm>
            <a:off x="576263" y="1428750"/>
            <a:ext cx="9540875" cy="562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p>
        </p:txBody>
      </p:sp>
    </p:spTree>
  </p:cSld>
  <p:clrMap bg1="lt1" tx1="dk1" bg2="lt2" tx2="dk2" accent1="accent1" accent2="accent2" accent3="accent3" accent4="accent4" accent5="accent5" accent6="accent6" hlink="hlink" folHlink="folHlink"/>
  <p:sldLayoutIdLst>
    <p:sldLayoutId id="2147485982" r:id="rId1"/>
    <p:sldLayoutId id="2147486130" r:id="rId2"/>
    <p:sldLayoutId id="2147486131" r:id="rId3"/>
    <p:sldLayoutId id="2147486132" r:id="rId4"/>
    <p:sldLayoutId id="2147486133" r:id="rId5"/>
    <p:sldLayoutId id="2147486134" r:id="rId6"/>
    <p:sldLayoutId id="2147486174" r:id="rId7"/>
    <p:sldLayoutId id="2147486178" r:id="rId8"/>
    <p:sldLayoutId id="2147486194" r:id="rId9"/>
  </p:sldLayoutIdLst>
  <p:transition/>
  <p:timing/>
  <p:hf hdr="0" dt="0"/>
  <p:txStyles>
    <p:titleStyle>
      <a:lvl1pPr algn="l" rtl="0" eaLnBrk="0" fontAlgn="base" hangingPunct="0">
        <a:lnSpc>
          <a:spcPct val="90000"/>
        </a:lnSpc>
        <a:spcBef>
          <a:spcPct val="0"/>
        </a:spcBef>
        <a:spcAft>
          <a:spcPct val="0"/>
        </a:spcAft>
        <a:defRPr sz="2300" b="1">
          <a:solidFill>
            <a:srgbClr val="336699"/>
          </a:solidFill>
          <a:latin typeface="Arial" pitchFamily="34" charset="0"/>
          <a:ea typeface="Arial Unicode MS" panose="020b0604020202020204" pitchFamily="34" charset="-122"/>
          <a:cs typeface="+mj-cs"/>
        </a:defRPr>
      </a:lvl1pPr>
      <a:lvl2pPr algn="l" rtl="0" eaLnBrk="0" fontAlgn="base" hangingPunct="0">
        <a:lnSpc>
          <a:spcPct val="90000"/>
        </a:lnSpc>
        <a:spcBef>
          <a:spcPct val="0"/>
        </a:spcBef>
        <a:spcAft>
          <a:spcPct val="0"/>
        </a:spcAft>
        <a:defRPr sz="2300" b="1">
          <a:solidFill>
            <a:srgbClr val="336699"/>
          </a:solidFill>
          <a:latin typeface="Arial" pitchFamily="34" charset="0"/>
          <a:ea typeface="Arial Unicode MS" panose="020b0604020202020204" pitchFamily="34" charset="-122"/>
          <a:cs typeface="Arial Unicode MS" pitchFamily="34" charset="-122"/>
        </a:defRPr>
      </a:lvl2pPr>
      <a:lvl3pPr algn="l" rtl="0" eaLnBrk="0" fontAlgn="base" hangingPunct="0">
        <a:lnSpc>
          <a:spcPct val="90000"/>
        </a:lnSpc>
        <a:spcBef>
          <a:spcPct val="0"/>
        </a:spcBef>
        <a:spcAft>
          <a:spcPct val="0"/>
        </a:spcAft>
        <a:defRPr sz="2300" b="1">
          <a:solidFill>
            <a:srgbClr val="336699"/>
          </a:solidFill>
          <a:latin typeface="Arial" pitchFamily="34" charset="0"/>
          <a:ea typeface="Arial Unicode MS" panose="020b0604020202020204" pitchFamily="34" charset="-122"/>
          <a:cs typeface="Arial Unicode MS" pitchFamily="34" charset="-122"/>
        </a:defRPr>
      </a:lvl3pPr>
      <a:lvl4pPr algn="l" rtl="0" eaLnBrk="0" fontAlgn="base" hangingPunct="0">
        <a:lnSpc>
          <a:spcPct val="90000"/>
        </a:lnSpc>
        <a:spcBef>
          <a:spcPct val="0"/>
        </a:spcBef>
        <a:spcAft>
          <a:spcPct val="0"/>
        </a:spcAft>
        <a:defRPr sz="2300" b="1">
          <a:solidFill>
            <a:srgbClr val="336699"/>
          </a:solidFill>
          <a:latin typeface="Arial" pitchFamily="34" charset="0"/>
          <a:ea typeface="Arial Unicode MS" panose="020b0604020202020204" pitchFamily="34" charset="-122"/>
          <a:cs typeface="Arial Unicode MS" pitchFamily="34" charset="-122"/>
        </a:defRPr>
      </a:lvl4pPr>
      <a:lvl5pPr algn="l" rtl="0" eaLnBrk="0" fontAlgn="base" hangingPunct="0">
        <a:lnSpc>
          <a:spcPct val="90000"/>
        </a:lnSpc>
        <a:spcBef>
          <a:spcPct val="0"/>
        </a:spcBef>
        <a:spcAft>
          <a:spcPct val="0"/>
        </a:spcAft>
        <a:defRPr sz="2300" b="1">
          <a:solidFill>
            <a:srgbClr val="336699"/>
          </a:solidFill>
          <a:latin typeface="Arial" pitchFamily="34" charset="0"/>
          <a:ea typeface="Arial Unicode MS" panose="020b0604020202020204" pitchFamily="34" charset="-122"/>
          <a:cs typeface="Arial Unicode MS" pitchFamily="34" charset="-122"/>
        </a:defRPr>
      </a:lvl5pPr>
      <a:lvl6pPr marL="527996" algn="l" rtl="0" fontAlgn="base">
        <a:lnSpc>
          <a:spcPct val="90000"/>
        </a:lnSpc>
        <a:spcBef>
          <a:spcPct val="0"/>
        </a:spcBef>
        <a:spcAft>
          <a:spcPct val="0"/>
        </a:spcAft>
        <a:defRPr sz="2315" b="1">
          <a:solidFill>
            <a:srgbClr val="336699"/>
          </a:solidFill>
          <a:latin typeface="Verdana" pitchFamily="34" charset="0"/>
          <a:ea typeface="华文楷体" pitchFamily="2" charset="-122"/>
          <a:cs typeface="Arial Unicode MS" pitchFamily="34" charset="-122"/>
        </a:defRPr>
      </a:lvl6pPr>
      <a:lvl7pPr marL="1055992" algn="l" rtl="0" fontAlgn="base">
        <a:lnSpc>
          <a:spcPct val="90000"/>
        </a:lnSpc>
        <a:spcBef>
          <a:spcPct val="0"/>
        </a:spcBef>
        <a:spcAft>
          <a:spcPct val="0"/>
        </a:spcAft>
        <a:defRPr sz="2315" b="1">
          <a:solidFill>
            <a:srgbClr val="336699"/>
          </a:solidFill>
          <a:latin typeface="Verdana" pitchFamily="34" charset="0"/>
          <a:ea typeface="华文楷体" pitchFamily="2" charset="-122"/>
          <a:cs typeface="Arial Unicode MS" pitchFamily="34" charset="-122"/>
        </a:defRPr>
      </a:lvl7pPr>
      <a:lvl8pPr marL="1583988" algn="l" rtl="0" fontAlgn="base">
        <a:lnSpc>
          <a:spcPct val="90000"/>
        </a:lnSpc>
        <a:spcBef>
          <a:spcPct val="0"/>
        </a:spcBef>
        <a:spcAft>
          <a:spcPct val="0"/>
        </a:spcAft>
        <a:defRPr sz="2315" b="1">
          <a:solidFill>
            <a:srgbClr val="336699"/>
          </a:solidFill>
          <a:latin typeface="Verdana" pitchFamily="34" charset="0"/>
          <a:ea typeface="华文楷体" pitchFamily="2" charset="-122"/>
          <a:cs typeface="Arial Unicode MS" pitchFamily="34" charset="-122"/>
        </a:defRPr>
      </a:lvl8pPr>
      <a:lvl9pPr marL="2111983" algn="l" rtl="0" fontAlgn="base">
        <a:lnSpc>
          <a:spcPct val="90000"/>
        </a:lnSpc>
        <a:spcBef>
          <a:spcPct val="0"/>
        </a:spcBef>
        <a:spcAft>
          <a:spcPct val="0"/>
        </a:spcAft>
        <a:defRPr sz="2315" b="1">
          <a:solidFill>
            <a:srgbClr val="336699"/>
          </a:solidFill>
          <a:latin typeface="Verdana" pitchFamily="34" charset="0"/>
          <a:ea typeface="华文楷体" pitchFamily="2" charset="-122"/>
          <a:cs typeface="Arial Unicode MS" pitchFamily="34" charset="-122"/>
        </a:defRPr>
      </a:lvl9pPr>
    </p:titleStyle>
    <p:bodyStyle>
      <a:lvl1pPr marL="261938" indent="-261938" algn="l" rtl="0" eaLnBrk="0" fontAlgn="base" hangingPunct="0">
        <a:spcBef>
          <a:spcPct val="50000"/>
        </a:spcBef>
        <a:spcAft>
          <a:spcPct val="0"/>
        </a:spcAft>
        <a:buClr>
          <a:srgbClr val="9CD100"/>
        </a:buClr>
        <a:buSzPct val="120000"/>
        <a:buFont typeface="Wingdings" panose="05000000000000000000" pitchFamily="2" charset="2"/>
        <a:buChar char="§"/>
        <a:defRPr kumimoji="1">
          <a:solidFill>
            <a:schemeClr val="tx1"/>
          </a:solidFill>
          <a:latin typeface="Arial" pitchFamily="34" charset="0"/>
          <a:ea typeface="Arial Unicode MS" panose="020b0604020202020204" pitchFamily="34" charset="-122"/>
          <a:cs typeface="+mn-cs"/>
        </a:defRPr>
      </a:lvl1pPr>
      <a:lvl2pPr marL="655638" indent="-260350" algn="l" rtl="0" eaLnBrk="0" fontAlgn="base" hangingPunct="0">
        <a:spcBef>
          <a:spcPct val="40000"/>
        </a:spcBef>
        <a:spcAft>
          <a:spcPct val="0"/>
        </a:spcAft>
        <a:buClr>
          <a:schemeClr val="hlink"/>
        </a:buClr>
        <a:buChar char="•"/>
        <a:defRPr kumimoji="1" sz="1700">
          <a:solidFill>
            <a:schemeClr val="tx1"/>
          </a:solidFill>
          <a:latin typeface="Arial" pitchFamily="34" charset="0"/>
          <a:ea typeface="Arial Unicode MS" panose="020b0604020202020204" pitchFamily="34" charset="-122"/>
          <a:cs typeface="+mn-cs"/>
        </a:defRPr>
      </a:lvl2pPr>
      <a:lvl3pPr marL="985838" indent="-195263" algn="l" rtl="0" eaLnBrk="0" fontAlgn="base" hangingPunct="0">
        <a:spcBef>
          <a:spcPct val="30000"/>
        </a:spcBef>
        <a:spcAft>
          <a:spcPct val="0"/>
        </a:spcAft>
        <a:buClr>
          <a:schemeClr val="tx1"/>
        </a:buClr>
        <a:buFont typeface="Verdana" pitchFamily="34" charset="0"/>
        <a:buChar char="–"/>
        <a:defRPr kumimoji="1" sz="1600">
          <a:solidFill>
            <a:schemeClr val="tx1"/>
          </a:solidFill>
          <a:latin typeface="Arial" pitchFamily="34" charset="0"/>
          <a:ea typeface="Arial Unicode MS" panose="020b0604020202020204" pitchFamily="34" charset="-122"/>
          <a:cs typeface="+mn-cs"/>
        </a:defRPr>
      </a:lvl3pPr>
      <a:lvl4pPr marL="1316038" indent="-195263" algn="l" rtl="0" eaLnBrk="0" fontAlgn="base" hangingPunct="0">
        <a:spcBef>
          <a:spcPct val="20000"/>
        </a:spcBef>
        <a:spcAft>
          <a:spcPct val="0"/>
        </a:spcAft>
        <a:buFont typeface="Wingdings" panose="05000000000000000000" pitchFamily="2" charset="2"/>
        <a:buChar char="Ø"/>
        <a:defRPr kumimoji="1" sz="1400">
          <a:solidFill>
            <a:schemeClr val="tx1"/>
          </a:solidFill>
          <a:latin typeface="Arial" pitchFamily="34" charset="0"/>
          <a:ea typeface="Arial Unicode MS" panose="020b0604020202020204" pitchFamily="34" charset="-122"/>
          <a:cs typeface="+mn-cs"/>
        </a:defRPr>
      </a:lvl4pPr>
      <a:lvl5pPr marL="1646238" indent="-195263" algn="l" rtl="0" eaLnBrk="0" fontAlgn="base" hangingPunct="0">
        <a:spcBef>
          <a:spcPct val="0"/>
        </a:spcBef>
        <a:spcAft>
          <a:spcPct val="0"/>
        </a:spcAft>
        <a:buSzPct val="90000"/>
        <a:buChar char="•"/>
        <a:defRPr kumimoji="1" sz="1400">
          <a:solidFill>
            <a:schemeClr val="tx1"/>
          </a:solidFill>
          <a:latin typeface="Arial" pitchFamily="34" charset="0"/>
          <a:ea typeface="Arial Unicode MS" panose="020b0604020202020204" pitchFamily="34" charset="-122"/>
          <a:cs typeface="+mn-cs"/>
        </a:defRPr>
      </a:lvl5pPr>
      <a:lvl6pPr marL="2176150" indent="-197998" algn="l" rtl="0" fontAlgn="base">
        <a:spcBef>
          <a:spcPct val="0"/>
        </a:spcBef>
        <a:spcAft>
          <a:spcPct val="0"/>
        </a:spcAft>
        <a:buSzPct val="90000"/>
        <a:buChar char="•"/>
        <a:defRPr sz="1433">
          <a:solidFill>
            <a:schemeClr val="tx1"/>
          </a:solidFill>
          <a:latin typeface="+mn-lt"/>
          <a:ea typeface="+mn-ea"/>
          <a:cs typeface="+mn-cs"/>
        </a:defRPr>
      </a:lvl6pPr>
      <a:lvl7pPr marL="2704146" indent="-197998" algn="l" rtl="0" fontAlgn="base">
        <a:spcBef>
          <a:spcPct val="0"/>
        </a:spcBef>
        <a:spcAft>
          <a:spcPct val="0"/>
        </a:spcAft>
        <a:buSzPct val="90000"/>
        <a:buChar char="•"/>
        <a:defRPr sz="1433">
          <a:solidFill>
            <a:schemeClr val="tx1"/>
          </a:solidFill>
          <a:latin typeface="+mn-lt"/>
          <a:ea typeface="+mn-ea"/>
          <a:cs typeface="+mn-cs"/>
        </a:defRPr>
      </a:lvl7pPr>
      <a:lvl8pPr marL="3232142" indent="-197998" algn="l" rtl="0" fontAlgn="base">
        <a:spcBef>
          <a:spcPct val="0"/>
        </a:spcBef>
        <a:spcAft>
          <a:spcPct val="0"/>
        </a:spcAft>
        <a:buSzPct val="90000"/>
        <a:buChar char="•"/>
        <a:defRPr sz="1433">
          <a:solidFill>
            <a:schemeClr val="tx1"/>
          </a:solidFill>
          <a:latin typeface="+mn-lt"/>
          <a:ea typeface="+mn-ea"/>
          <a:cs typeface="+mn-cs"/>
        </a:defRPr>
      </a:lvl8pPr>
      <a:lvl9pPr marL="3760138" indent="-197998" algn="l" rtl="0" fontAlgn="base">
        <a:spcBef>
          <a:spcPct val="0"/>
        </a:spcBef>
        <a:spcAft>
          <a:spcPct val="0"/>
        </a:spcAft>
        <a:buSzPct val="90000"/>
        <a:buChar char="•"/>
        <a:defRPr sz="1433">
          <a:solidFill>
            <a:schemeClr val="tx1"/>
          </a:solidFill>
          <a:latin typeface="+mn-lt"/>
          <a:ea typeface="+mn-ea"/>
          <a:cs typeface="+mn-cs"/>
        </a:defRPr>
      </a:lvl9pPr>
    </p:bodyStyle>
    <p:otherStyle>
      <a:defPPr>
        <a:defRPr lang="en-US"/>
      </a:defPPr>
      <a:lvl1pPr marL="0" algn="l" defTabSz="1055992" rtl="0" eaLnBrk="1" latinLnBrk="0" hangingPunct="1">
        <a:defRPr sz="2095" kern="1200">
          <a:solidFill>
            <a:schemeClr val="tx1"/>
          </a:solidFill>
          <a:latin typeface="+mn-lt"/>
          <a:ea typeface="+mn-ea"/>
          <a:cs typeface="+mn-cs"/>
        </a:defRPr>
      </a:lvl1pPr>
      <a:lvl2pPr marL="527996" algn="l" defTabSz="1055992" rtl="0" eaLnBrk="1" latinLnBrk="0" hangingPunct="1">
        <a:defRPr sz="2095" kern="1200">
          <a:solidFill>
            <a:schemeClr val="tx1"/>
          </a:solidFill>
          <a:latin typeface="+mn-lt"/>
          <a:ea typeface="+mn-ea"/>
          <a:cs typeface="+mn-cs"/>
        </a:defRPr>
      </a:lvl2pPr>
      <a:lvl3pPr marL="1055992" algn="l" defTabSz="1055992" rtl="0" eaLnBrk="1" latinLnBrk="0" hangingPunct="1">
        <a:defRPr sz="2095" kern="1200">
          <a:solidFill>
            <a:schemeClr val="tx1"/>
          </a:solidFill>
          <a:latin typeface="+mn-lt"/>
          <a:ea typeface="+mn-ea"/>
          <a:cs typeface="+mn-cs"/>
        </a:defRPr>
      </a:lvl3pPr>
      <a:lvl4pPr marL="1583988" algn="l" defTabSz="1055992" rtl="0" eaLnBrk="1" latinLnBrk="0" hangingPunct="1">
        <a:defRPr sz="2095" kern="1200">
          <a:solidFill>
            <a:schemeClr val="tx1"/>
          </a:solidFill>
          <a:latin typeface="+mn-lt"/>
          <a:ea typeface="+mn-ea"/>
          <a:cs typeface="+mn-cs"/>
        </a:defRPr>
      </a:lvl4pPr>
      <a:lvl5pPr marL="2111983" algn="l" defTabSz="1055992" rtl="0" eaLnBrk="1" latinLnBrk="0" hangingPunct="1">
        <a:defRPr sz="2095" kern="1200">
          <a:solidFill>
            <a:schemeClr val="tx1"/>
          </a:solidFill>
          <a:latin typeface="+mn-lt"/>
          <a:ea typeface="+mn-ea"/>
          <a:cs typeface="+mn-cs"/>
        </a:defRPr>
      </a:lvl5pPr>
      <a:lvl6pPr marL="2639979" algn="l" defTabSz="1055992" rtl="0" eaLnBrk="1" latinLnBrk="0" hangingPunct="1">
        <a:defRPr sz="2095" kern="1200">
          <a:solidFill>
            <a:schemeClr val="tx1"/>
          </a:solidFill>
          <a:latin typeface="+mn-lt"/>
          <a:ea typeface="+mn-ea"/>
          <a:cs typeface="+mn-cs"/>
        </a:defRPr>
      </a:lvl6pPr>
      <a:lvl7pPr marL="3167975" algn="l" defTabSz="1055992" rtl="0" eaLnBrk="1" latinLnBrk="0" hangingPunct="1">
        <a:defRPr sz="2095" kern="1200">
          <a:solidFill>
            <a:schemeClr val="tx1"/>
          </a:solidFill>
          <a:latin typeface="+mn-lt"/>
          <a:ea typeface="+mn-ea"/>
          <a:cs typeface="+mn-cs"/>
        </a:defRPr>
      </a:lvl7pPr>
      <a:lvl8pPr marL="3695971" algn="l" defTabSz="1055992" rtl="0" eaLnBrk="1" latinLnBrk="0" hangingPunct="1">
        <a:defRPr sz="2095" kern="1200">
          <a:solidFill>
            <a:schemeClr val="tx1"/>
          </a:solidFill>
          <a:latin typeface="+mn-lt"/>
          <a:ea typeface="+mn-ea"/>
          <a:cs typeface="+mn-cs"/>
        </a:defRPr>
      </a:lvl8pPr>
      <a:lvl9pPr marL="4223967" algn="l" defTabSz="1055992" rtl="0" eaLnBrk="1" latinLnBrk="0" hangingPunct="1">
        <a:defRPr sz="2095"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graphicFrame>
        <p:nvGraphicFramePr>
          <p:cNvPr id="20482" name="对象 1" hidden="1"/>
          <p:cNvGraphicFramePr>
            <a:graphicFrameLocks noChangeAspect="1"/>
          </p:cNvGraphicFramePr>
          <p:nvPr userDrawn="1">
            <p:custDataLst>
              <p:tags r:id="rId14"/>
            </p:custDataLst>
          </p:nvPr>
        </p:nvGraphicFramePr>
        <p:xfrm>
          <a:off x="1588" y="1588"/>
          <a:ext cx="1587" cy="1587"/>
        </p:xfrm>
        <a:graphic>
          <a:graphicData uri="http://schemas.openxmlformats.org/presentationml/2006/ole">
            <mc:AlternateContent>
              <mc:Choice xmlns:v="urn:schemas-microsoft-com:vml" Requires="v">
                <p:oleObj spid="_x0000_s1073" name="think-cell Slide" r:id="rId15" imgW="470" imgH="469" progId="TCLayout.ActiveDocument.1">
                  <p:embed/>
                </p:oleObj>
              </mc:Choice>
              <mc:Fallback>
                <p:oleObj name="think-cell Slide" r:id="rId15" imgW="470" imgH="469" progId="TCLayout.ActiveDocument.1">
                  <p:embed/>
                  <p:pic>
                    <p:nvPicPr>
                      <p:cNvPr id="0" name="OLE substitute image"/>
                      <p:cNvPicPr/>
                      <p:nvPr/>
                    </p:nvPicPr>
                    <p:blipFill>
                      <a:blip r:embed="rId16">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sp>
        <p:nvSpPr>
          <p:cNvPr id="20483" name="Rectangle 2"/>
          <p:cNvSpPr>
            <a:spLocks noGrp="1" noChangeArrowheads="1"/>
          </p:cNvSpPr>
          <p:nvPr>
            <p:ph type="title"/>
          </p:nvPr>
        </p:nvSpPr>
        <p:spPr bwMode="auto">
          <a:xfrm>
            <a:off x="576263" y="420688"/>
            <a:ext cx="95408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zh-CN" smtClean="0"/>
              <a:t>Click to edit </a:t>
            </a:r>
            <a:br>
              <a:rPr lang="en-US" altLang="zh-CN" smtClean="0"/>
            </a:br>
            <a:r>
              <a:rPr lang="en-US" altLang="zh-CN" smtClean="0"/>
              <a:t>Master title style</a:t>
            </a:r>
          </a:p>
        </p:txBody>
      </p:sp>
      <p:sp>
        <p:nvSpPr>
          <p:cNvPr id="20484" name="Rectangle 3"/>
          <p:cNvSpPr>
            <a:spLocks noGrp="1" noChangeArrowheads="1"/>
          </p:cNvSpPr>
          <p:nvPr>
            <p:ph type="body" idx="1"/>
          </p:nvPr>
        </p:nvSpPr>
        <p:spPr bwMode="auto">
          <a:xfrm>
            <a:off x="576263" y="1428750"/>
            <a:ext cx="9540875" cy="562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p>
        </p:txBody>
      </p:sp>
    </p:spTree>
  </p:cSld>
  <p:clrMap bg1="lt1" tx1="dk1" bg2="lt2" tx2="dk2" accent1="accent1" accent2="accent2" accent3="accent3" accent4="accent4" accent5="accent5" accent6="accent6" hlink="hlink" folHlink="folHlink"/>
  <p:sldLayoutIdLst>
    <p:sldLayoutId id="2147486196" r:id="rId1"/>
    <p:sldLayoutId id="2147486197" r:id="rId2"/>
    <p:sldLayoutId id="2147486198" r:id="rId3"/>
    <p:sldLayoutId id="2147486199" r:id="rId4"/>
    <p:sldLayoutId id="2147486200" r:id="rId5"/>
    <p:sldLayoutId id="2147486201" r:id="rId6"/>
    <p:sldLayoutId id="2147486202" r:id="rId7"/>
    <p:sldLayoutId id="2147486203" r:id="rId8"/>
    <p:sldLayoutId id="2147486204" r:id="rId9"/>
    <p:sldLayoutId id="2147486205" r:id="rId10"/>
    <p:sldLayoutId id="2147486206" r:id="rId11"/>
    <p:sldLayoutId id="2147486207" r:id="rId12"/>
    <p:sldLayoutId id="2147486208" r:id="rId13"/>
  </p:sldLayoutIdLst>
  <p:transition/>
  <p:timing/>
  <p:hf hdr="0" dt="0"/>
  <p:txStyles>
    <p:titleStyle>
      <a:lvl1pPr algn="l" rtl="0" eaLnBrk="0" fontAlgn="base" hangingPunct="0">
        <a:lnSpc>
          <a:spcPct val="90000"/>
        </a:lnSpc>
        <a:spcBef>
          <a:spcPct val="0"/>
        </a:spcBef>
        <a:spcAft>
          <a:spcPct val="0"/>
        </a:spcAft>
        <a:defRPr sz="2300" b="1">
          <a:solidFill>
            <a:srgbClr val="336699"/>
          </a:solidFill>
          <a:latin typeface="Arial" pitchFamily="34" charset="0"/>
          <a:ea typeface="Arial Unicode MS" panose="020b0604020202020204" pitchFamily="34" charset="-122"/>
          <a:cs typeface="+mj-cs"/>
        </a:defRPr>
      </a:lvl1pPr>
      <a:lvl2pPr algn="l" rtl="0" eaLnBrk="0" fontAlgn="base" hangingPunct="0">
        <a:lnSpc>
          <a:spcPct val="90000"/>
        </a:lnSpc>
        <a:spcBef>
          <a:spcPct val="0"/>
        </a:spcBef>
        <a:spcAft>
          <a:spcPct val="0"/>
        </a:spcAft>
        <a:defRPr sz="2300" b="1">
          <a:solidFill>
            <a:srgbClr val="336699"/>
          </a:solidFill>
          <a:latin typeface="Arial" pitchFamily="34" charset="0"/>
          <a:ea typeface="Arial Unicode MS" panose="020b0604020202020204" pitchFamily="34" charset="-122"/>
          <a:cs typeface="Arial Unicode MS" pitchFamily="34" charset="-122"/>
        </a:defRPr>
      </a:lvl2pPr>
      <a:lvl3pPr algn="l" rtl="0" eaLnBrk="0" fontAlgn="base" hangingPunct="0">
        <a:lnSpc>
          <a:spcPct val="90000"/>
        </a:lnSpc>
        <a:spcBef>
          <a:spcPct val="0"/>
        </a:spcBef>
        <a:spcAft>
          <a:spcPct val="0"/>
        </a:spcAft>
        <a:defRPr sz="2300" b="1">
          <a:solidFill>
            <a:srgbClr val="336699"/>
          </a:solidFill>
          <a:latin typeface="Arial" pitchFamily="34" charset="0"/>
          <a:ea typeface="Arial Unicode MS" panose="020b0604020202020204" pitchFamily="34" charset="-122"/>
          <a:cs typeface="Arial Unicode MS" pitchFamily="34" charset="-122"/>
        </a:defRPr>
      </a:lvl3pPr>
      <a:lvl4pPr algn="l" rtl="0" eaLnBrk="0" fontAlgn="base" hangingPunct="0">
        <a:lnSpc>
          <a:spcPct val="90000"/>
        </a:lnSpc>
        <a:spcBef>
          <a:spcPct val="0"/>
        </a:spcBef>
        <a:spcAft>
          <a:spcPct val="0"/>
        </a:spcAft>
        <a:defRPr sz="2300" b="1">
          <a:solidFill>
            <a:srgbClr val="336699"/>
          </a:solidFill>
          <a:latin typeface="Arial" pitchFamily="34" charset="0"/>
          <a:ea typeface="Arial Unicode MS" panose="020b0604020202020204" pitchFamily="34" charset="-122"/>
          <a:cs typeface="Arial Unicode MS" pitchFamily="34" charset="-122"/>
        </a:defRPr>
      </a:lvl4pPr>
      <a:lvl5pPr algn="l" rtl="0" eaLnBrk="0" fontAlgn="base" hangingPunct="0">
        <a:lnSpc>
          <a:spcPct val="90000"/>
        </a:lnSpc>
        <a:spcBef>
          <a:spcPct val="0"/>
        </a:spcBef>
        <a:spcAft>
          <a:spcPct val="0"/>
        </a:spcAft>
        <a:defRPr sz="2300" b="1">
          <a:solidFill>
            <a:srgbClr val="336699"/>
          </a:solidFill>
          <a:latin typeface="Arial" pitchFamily="34" charset="0"/>
          <a:ea typeface="Arial Unicode MS" panose="020b0604020202020204" pitchFamily="34" charset="-122"/>
          <a:cs typeface="Arial Unicode MS" pitchFamily="34" charset="-122"/>
        </a:defRPr>
      </a:lvl5pPr>
      <a:lvl6pPr marL="527996" algn="l" rtl="0" fontAlgn="base">
        <a:lnSpc>
          <a:spcPct val="90000"/>
        </a:lnSpc>
        <a:spcBef>
          <a:spcPct val="0"/>
        </a:spcBef>
        <a:spcAft>
          <a:spcPct val="0"/>
        </a:spcAft>
        <a:defRPr sz="2315" b="1">
          <a:solidFill>
            <a:srgbClr val="336699"/>
          </a:solidFill>
          <a:latin typeface="Verdana" pitchFamily="34" charset="0"/>
          <a:ea typeface="华文楷体" pitchFamily="2" charset="-122"/>
          <a:cs typeface="Arial Unicode MS" pitchFamily="34" charset="-122"/>
        </a:defRPr>
      </a:lvl6pPr>
      <a:lvl7pPr marL="1055992" algn="l" rtl="0" fontAlgn="base">
        <a:lnSpc>
          <a:spcPct val="90000"/>
        </a:lnSpc>
        <a:spcBef>
          <a:spcPct val="0"/>
        </a:spcBef>
        <a:spcAft>
          <a:spcPct val="0"/>
        </a:spcAft>
        <a:defRPr sz="2315" b="1">
          <a:solidFill>
            <a:srgbClr val="336699"/>
          </a:solidFill>
          <a:latin typeface="Verdana" pitchFamily="34" charset="0"/>
          <a:ea typeface="华文楷体" pitchFamily="2" charset="-122"/>
          <a:cs typeface="Arial Unicode MS" pitchFamily="34" charset="-122"/>
        </a:defRPr>
      </a:lvl7pPr>
      <a:lvl8pPr marL="1583988" algn="l" rtl="0" fontAlgn="base">
        <a:lnSpc>
          <a:spcPct val="90000"/>
        </a:lnSpc>
        <a:spcBef>
          <a:spcPct val="0"/>
        </a:spcBef>
        <a:spcAft>
          <a:spcPct val="0"/>
        </a:spcAft>
        <a:defRPr sz="2315" b="1">
          <a:solidFill>
            <a:srgbClr val="336699"/>
          </a:solidFill>
          <a:latin typeface="Verdana" pitchFamily="34" charset="0"/>
          <a:ea typeface="华文楷体" pitchFamily="2" charset="-122"/>
          <a:cs typeface="Arial Unicode MS" pitchFamily="34" charset="-122"/>
        </a:defRPr>
      </a:lvl8pPr>
      <a:lvl9pPr marL="2111983" algn="l" rtl="0" fontAlgn="base">
        <a:lnSpc>
          <a:spcPct val="90000"/>
        </a:lnSpc>
        <a:spcBef>
          <a:spcPct val="0"/>
        </a:spcBef>
        <a:spcAft>
          <a:spcPct val="0"/>
        </a:spcAft>
        <a:defRPr sz="2315" b="1">
          <a:solidFill>
            <a:srgbClr val="336699"/>
          </a:solidFill>
          <a:latin typeface="Verdana" pitchFamily="34" charset="0"/>
          <a:ea typeface="华文楷体" pitchFamily="2" charset="-122"/>
          <a:cs typeface="Arial Unicode MS" pitchFamily="34" charset="-122"/>
        </a:defRPr>
      </a:lvl9pPr>
    </p:titleStyle>
    <p:bodyStyle>
      <a:lvl1pPr marL="261938" indent="-261938" algn="l" rtl="0" eaLnBrk="0" fontAlgn="base" hangingPunct="0">
        <a:spcBef>
          <a:spcPct val="50000"/>
        </a:spcBef>
        <a:spcAft>
          <a:spcPct val="0"/>
        </a:spcAft>
        <a:buClr>
          <a:srgbClr val="9CD100"/>
        </a:buClr>
        <a:buSzPct val="120000"/>
        <a:buFont typeface="Wingdings" panose="05000000000000000000" pitchFamily="2" charset="2"/>
        <a:buChar char="§"/>
        <a:defRPr kumimoji="1">
          <a:solidFill>
            <a:schemeClr val="tx1"/>
          </a:solidFill>
          <a:latin typeface="Arial" pitchFamily="34" charset="0"/>
          <a:ea typeface="Arial Unicode MS" panose="020b0604020202020204" pitchFamily="34" charset="-122"/>
          <a:cs typeface="+mn-cs"/>
        </a:defRPr>
      </a:lvl1pPr>
      <a:lvl2pPr marL="655638" indent="-260350" algn="l" rtl="0" eaLnBrk="0" fontAlgn="base" hangingPunct="0">
        <a:spcBef>
          <a:spcPct val="40000"/>
        </a:spcBef>
        <a:spcAft>
          <a:spcPct val="0"/>
        </a:spcAft>
        <a:buClr>
          <a:schemeClr val="hlink"/>
        </a:buClr>
        <a:buChar char="•"/>
        <a:defRPr kumimoji="1" sz="1700">
          <a:solidFill>
            <a:schemeClr val="tx1"/>
          </a:solidFill>
          <a:latin typeface="Arial" pitchFamily="34" charset="0"/>
          <a:ea typeface="Arial Unicode MS" panose="020b0604020202020204" pitchFamily="34" charset="-122"/>
          <a:cs typeface="+mn-cs"/>
        </a:defRPr>
      </a:lvl2pPr>
      <a:lvl3pPr marL="985838" indent="-195263" algn="l" rtl="0" eaLnBrk="0" fontAlgn="base" hangingPunct="0">
        <a:spcBef>
          <a:spcPct val="30000"/>
        </a:spcBef>
        <a:spcAft>
          <a:spcPct val="0"/>
        </a:spcAft>
        <a:buClr>
          <a:schemeClr val="tx1"/>
        </a:buClr>
        <a:buFont typeface="Verdana" pitchFamily="34" charset="0"/>
        <a:buChar char="–"/>
        <a:defRPr kumimoji="1" sz="1600">
          <a:solidFill>
            <a:schemeClr val="tx1"/>
          </a:solidFill>
          <a:latin typeface="Arial" pitchFamily="34" charset="0"/>
          <a:ea typeface="Arial Unicode MS" panose="020b0604020202020204" pitchFamily="34" charset="-122"/>
          <a:cs typeface="+mn-cs"/>
        </a:defRPr>
      </a:lvl3pPr>
      <a:lvl4pPr marL="1316038" indent="-195263" algn="l" rtl="0" eaLnBrk="0" fontAlgn="base" hangingPunct="0">
        <a:spcBef>
          <a:spcPct val="20000"/>
        </a:spcBef>
        <a:spcAft>
          <a:spcPct val="0"/>
        </a:spcAft>
        <a:buFont typeface="Wingdings" panose="05000000000000000000" pitchFamily="2" charset="2"/>
        <a:buChar char="Ø"/>
        <a:defRPr kumimoji="1" sz="1400">
          <a:solidFill>
            <a:schemeClr val="tx1"/>
          </a:solidFill>
          <a:latin typeface="Arial" pitchFamily="34" charset="0"/>
          <a:ea typeface="Arial Unicode MS" panose="020b0604020202020204" pitchFamily="34" charset="-122"/>
          <a:cs typeface="+mn-cs"/>
        </a:defRPr>
      </a:lvl4pPr>
      <a:lvl5pPr marL="1646238" indent="-195263" algn="l" rtl="0" eaLnBrk="0" fontAlgn="base" hangingPunct="0">
        <a:spcBef>
          <a:spcPct val="0"/>
        </a:spcBef>
        <a:spcAft>
          <a:spcPct val="0"/>
        </a:spcAft>
        <a:buSzPct val="90000"/>
        <a:buChar char="•"/>
        <a:defRPr kumimoji="1" sz="1400">
          <a:solidFill>
            <a:schemeClr val="tx1"/>
          </a:solidFill>
          <a:latin typeface="Arial" pitchFamily="34" charset="0"/>
          <a:ea typeface="Arial Unicode MS" panose="020b0604020202020204" pitchFamily="34" charset="-122"/>
          <a:cs typeface="+mn-cs"/>
        </a:defRPr>
      </a:lvl5pPr>
      <a:lvl6pPr marL="2176150" indent="-197998" algn="l" rtl="0" fontAlgn="base">
        <a:spcBef>
          <a:spcPct val="0"/>
        </a:spcBef>
        <a:spcAft>
          <a:spcPct val="0"/>
        </a:spcAft>
        <a:buSzPct val="90000"/>
        <a:buChar char="•"/>
        <a:defRPr sz="1433">
          <a:solidFill>
            <a:schemeClr val="tx1"/>
          </a:solidFill>
          <a:latin typeface="+mn-lt"/>
          <a:ea typeface="+mn-ea"/>
          <a:cs typeface="+mn-cs"/>
        </a:defRPr>
      </a:lvl6pPr>
      <a:lvl7pPr marL="2704146" indent="-197998" algn="l" rtl="0" fontAlgn="base">
        <a:spcBef>
          <a:spcPct val="0"/>
        </a:spcBef>
        <a:spcAft>
          <a:spcPct val="0"/>
        </a:spcAft>
        <a:buSzPct val="90000"/>
        <a:buChar char="•"/>
        <a:defRPr sz="1433">
          <a:solidFill>
            <a:schemeClr val="tx1"/>
          </a:solidFill>
          <a:latin typeface="+mn-lt"/>
          <a:ea typeface="+mn-ea"/>
          <a:cs typeface="+mn-cs"/>
        </a:defRPr>
      </a:lvl7pPr>
      <a:lvl8pPr marL="3232142" indent="-197998" algn="l" rtl="0" fontAlgn="base">
        <a:spcBef>
          <a:spcPct val="0"/>
        </a:spcBef>
        <a:spcAft>
          <a:spcPct val="0"/>
        </a:spcAft>
        <a:buSzPct val="90000"/>
        <a:buChar char="•"/>
        <a:defRPr sz="1433">
          <a:solidFill>
            <a:schemeClr val="tx1"/>
          </a:solidFill>
          <a:latin typeface="+mn-lt"/>
          <a:ea typeface="+mn-ea"/>
          <a:cs typeface="+mn-cs"/>
        </a:defRPr>
      </a:lvl8pPr>
      <a:lvl9pPr marL="3760138" indent="-197998" algn="l" rtl="0" fontAlgn="base">
        <a:spcBef>
          <a:spcPct val="0"/>
        </a:spcBef>
        <a:spcAft>
          <a:spcPct val="0"/>
        </a:spcAft>
        <a:buSzPct val="90000"/>
        <a:buChar char="•"/>
        <a:defRPr sz="1433">
          <a:solidFill>
            <a:schemeClr val="tx1"/>
          </a:solidFill>
          <a:latin typeface="+mn-lt"/>
          <a:ea typeface="+mn-ea"/>
          <a:cs typeface="+mn-cs"/>
        </a:defRPr>
      </a:lvl9pPr>
    </p:bodyStyle>
    <p:otherStyle>
      <a:defPPr>
        <a:defRPr lang="en-US"/>
      </a:defPPr>
      <a:lvl1pPr marL="0" algn="l" defTabSz="1055992" rtl="0" eaLnBrk="1" latinLnBrk="0" hangingPunct="1">
        <a:defRPr sz="2095" kern="1200">
          <a:solidFill>
            <a:schemeClr val="tx1"/>
          </a:solidFill>
          <a:latin typeface="+mn-lt"/>
          <a:ea typeface="+mn-ea"/>
          <a:cs typeface="+mn-cs"/>
        </a:defRPr>
      </a:lvl1pPr>
      <a:lvl2pPr marL="527996" algn="l" defTabSz="1055992" rtl="0" eaLnBrk="1" latinLnBrk="0" hangingPunct="1">
        <a:defRPr sz="2095" kern="1200">
          <a:solidFill>
            <a:schemeClr val="tx1"/>
          </a:solidFill>
          <a:latin typeface="+mn-lt"/>
          <a:ea typeface="+mn-ea"/>
          <a:cs typeface="+mn-cs"/>
        </a:defRPr>
      </a:lvl2pPr>
      <a:lvl3pPr marL="1055992" algn="l" defTabSz="1055992" rtl="0" eaLnBrk="1" latinLnBrk="0" hangingPunct="1">
        <a:defRPr sz="2095" kern="1200">
          <a:solidFill>
            <a:schemeClr val="tx1"/>
          </a:solidFill>
          <a:latin typeface="+mn-lt"/>
          <a:ea typeface="+mn-ea"/>
          <a:cs typeface="+mn-cs"/>
        </a:defRPr>
      </a:lvl3pPr>
      <a:lvl4pPr marL="1583988" algn="l" defTabSz="1055992" rtl="0" eaLnBrk="1" latinLnBrk="0" hangingPunct="1">
        <a:defRPr sz="2095" kern="1200">
          <a:solidFill>
            <a:schemeClr val="tx1"/>
          </a:solidFill>
          <a:latin typeface="+mn-lt"/>
          <a:ea typeface="+mn-ea"/>
          <a:cs typeface="+mn-cs"/>
        </a:defRPr>
      </a:lvl4pPr>
      <a:lvl5pPr marL="2111983" algn="l" defTabSz="1055992" rtl="0" eaLnBrk="1" latinLnBrk="0" hangingPunct="1">
        <a:defRPr sz="2095" kern="1200">
          <a:solidFill>
            <a:schemeClr val="tx1"/>
          </a:solidFill>
          <a:latin typeface="+mn-lt"/>
          <a:ea typeface="+mn-ea"/>
          <a:cs typeface="+mn-cs"/>
        </a:defRPr>
      </a:lvl5pPr>
      <a:lvl6pPr marL="2639979" algn="l" defTabSz="1055992" rtl="0" eaLnBrk="1" latinLnBrk="0" hangingPunct="1">
        <a:defRPr sz="2095" kern="1200">
          <a:solidFill>
            <a:schemeClr val="tx1"/>
          </a:solidFill>
          <a:latin typeface="+mn-lt"/>
          <a:ea typeface="+mn-ea"/>
          <a:cs typeface="+mn-cs"/>
        </a:defRPr>
      </a:lvl6pPr>
      <a:lvl7pPr marL="3167975" algn="l" defTabSz="1055992" rtl="0" eaLnBrk="1" latinLnBrk="0" hangingPunct="1">
        <a:defRPr sz="2095" kern="1200">
          <a:solidFill>
            <a:schemeClr val="tx1"/>
          </a:solidFill>
          <a:latin typeface="+mn-lt"/>
          <a:ea typeface="+mn-ea"/>
          <a:cs typeface="+mn-cs"/>
        </a:defRPr>
      </a:lvl7pPr>
      <a:lvl8pPr marL="3695971" algn="l" defTabSz="1055992" rtl="0" eaLnBrk="1" latinLnBrk="0" hangingPunct="1">
        <a:defRPr sz="2095" kern="1200">
          <a:solidFill>
            <a:schemeClr val="tx1"/>
          </a:solidFill>
          <a:latin typeface="+mn-lt"/>
          <a:ea typeface="+mn-ea"/>
          <a:cs typeface="+mn-cs"/>
        </a:defRPr>
      </a:lvl8pPr>
      <a:lvl9pPr marL="4223967" algn="l" defTabSz="1055992" rtl="0" eaLnBrk="1" latinLnBrk="0" hangingPunct="1">
        <a:defRPr sz="2095"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bg1"/>
        </a:solidFill>
        <a:effectLst/>
      </p:bgPr>
    </p:bg>
    <p:spTree>
      <p:nvGrpSpPr>
        <p:cNvPr id="1" name=""/>
        <p:cNvGrpSpPr/>
        <p:nvPr/>
      </p:nvGrpSpPr>
      <p:grpSpPr>
        <a:xfrm>
          <a:off x="0" y="0"/>
          <a:ext cx="0" cy="0"/>
        </a:xfrm>
      </p:grpSpPr>
      <p:sp>
        <p:nvSpPr>
          <p:cNvPr id="28674" name="标题占位符 1"/>
          <p:cNvSpPr>
            <a:spLocks noGrp="1" noChangeArrowheads="1"/>
          </p:cNvSpPr>
          <p:nvPr>
            <p:ph type="title"/>
          </p:nvPr>
        </p:nvSpPr>
        <p:spPr bwMode="auto">
          <a:xfrm>
            <a:off x="534988" y="303213"/>
            <a:ext cx="9623425" cy="126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4306" tIns="52153" rIns="104306" bIns="52153" numCol="1" anchor="ctr" anchorCtr="0" compatLnSpc="1">
            <a:prstTxWarp prst="textNoShape">
              <a:avLst/>
            </a:prstTxWarp>
          </a:bodyPr>
          <a:lstStyle/>
          <a:p>
            <a:pPr lvl="0"/>
            <a:r>
              <a:rPr lang="zh-CN" altLang="en-US" smtClean="0"/>
              <a:t>单击此处编辑母版标题样式</a:t>
            </a:r>
          </a:p>
        </p:txBody>
      </p:sp>
      <p:sp>
        <p:nvSpPr>
          <p:cNvPr id="28675" name="文本占位符 2"/>
          <p:cNvSpPr>
            <a:spLocks noGrp="1" noChangeArrowheads="1"/>
          </p:cNvSpPr>
          <p:nvPr>
            <p:ph type="body" idx="1"/>
          </p:nvPr>
        </p:nvSpPr>
        <p:spPr bwMode="auto">
          <a:xfrm>
            <a:off x="534988" y="1763713"/>
            <a:ext cx="9623425" cy="499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4306" tIns="52153" rIns="104306" bIns="52153" numCol="1" anchor="t" anchorCtr="0" compatLnSpc="1">
            <a:prstTxWarp prst="textNoShape">
              <a:avLst/>
            </a:prstTxWarp>
          </a:bodyPr>
          <a:lstStyle/>
          <a:p>
            <a:pPr lvl="0"/>
            <a:r>
              <a:rPr lang="zh-CN" altLang="en-US" smtClean="0"/>
              <a:t>单击此处编辑母版文本样式</a:t>
            </a:r>
            <a:endParaRPr lang="zh-CN" altLang="zh-CN" smtClean="0"/>
          </a:p>
          <a:p>
            <a:pPr lvl="1"/>
            <a:r>
              <a:rPr lang="zh-CN" altLang="en-US" smtClean="0"/>
              <a:t>第二级</a:t>
            </a:r>
            <a:endParaRPr lang="zh-CN" altLang="zh-CN" smtClean="0"/>
          </a:p>
          <a:p>
            <a:pPr lvl="2"/>
            <a:r>
              <a:rPr lang="zh-CN" altLang="en-US" smtClean="0"/>
              <a:t>第三级</a:t>
            </a:r>
            <a:endParaRPr lang="zh-CN" altLang="zh-CN" smtClean="0"/>
          </a:p>
          <a:p>
            <a:pPr lvl="3"/>
            <a:r>
              <a:rPr lang="zh-CN" altLang="en-US" smtClean="0"/>
              <a:t>第四级</a:t>
            </a:r>
            <a:endParaRPr lang="zh-CN" altLang="zh-CN" smtClean="0"/>
          </a:p>
          <a:p>
            <a:pPr lvl="4"/>
            <a:r>
              <a:rPr lang="zh-CN" altLang="en-US" smtClean="0"/>
              <a:t>第五级</a:t>
            </a:r>
          </a:p>
        </p:txBody>
      </p:sp>
      <p:sp>
        <p:nvSpPr>
          <p:cNvPr id="1028" name="日期占位符 3"/>
          <p:cNvSpPr>
            <a:spLocks noGrp="1" noChangeArrowheads="1"/>
          </p:cNvSpPr>
          <p:nvPr>
            <p:ph type="dt" sz="half" idx="2"/>
          </p:nvPr>
        </p:nvSpPr>
        <p:spPr bwMode="auto">
          <a:xfrm>
            <a:off x="534988" y="7008813"/>
            <a:ext cx="2495550" cy="401637"/>
          </a:xfrm>
          <a:prstGeom prst="rect">
            <a:avLst/>
          </a:prstGeom>
          <a:noFill/>
          <a:ln>
            <a:noFill/>
          </a:ln>
          <a:extLst>
            <a:ext uri="{909E8E84-426E-40dd-AFC4-6F175D3DCCD1}"/>
            <a:ext uri="{91240B29-F687-4f45-9708-019B960494DF}"/>
          </a:extLst>
        </p:spPr>
        <p:txBody>
          <a:bodyPr vert="horz" wrap="square" lIns="104306" tIns="52153" rIns="104306" bIns="52153" numCol="1" anchor="ctr" anchorCtr="0" compatLnSpc="1">
            <a:prstTxWarp prst="textNoShape">
              <a:avLst/>
            </a:prstTxWarp>
          </a:bodyPr>
          <a:lstStyle>
            <a:defPPr>
              <a:defRPr lang="zh-CN"/>
            </a:defPPr>
            <a:lvl1pPr algn="l" defTabSz="1042988" rtl="0" eaLnBrk="1" fontAlgn="base" hangingPunct="1">
              <a:spcBef>
                <a:spcPct val="0"/>
              </a:spcBef>
              <a:spcAft>
                <a:spcPct val="0"/>
              </a:spcAft>
              <a:buFont typeface="Arial" pitchFamily="34" charset="0"/>
              <a:buNone/>
              <a:defRPr sz="1400" kern="1200">
                <a:solidFill>
                  <a:srgbClr val="898989"/>
                </a:solidFill>
                <a:latin typeface="Calibri" panose="020f0502020204030204"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fld id="{E35A2E51-BCEE-4EF8-A61E-2E4529BA4843}" type="datetimeFigureOut">
              <a:rPr lang="zh-CN" altLang="en-US"/>
              <a:pPr>
                <a:defRPr/>
              </a:pPr>
              <a:t>29/09/2016</a:t>
            </a:fld>
            <a:endParaRPr lang="zh-CN" altLang="en-US"/>
          </a:p>
        </p:txBody>
      </p:sp>
      <p:sp>
        <p:nvSpPr>
          <p:cNvPr id="1029" name="页脚占位符 4"/>
          <p:cNvSpPr>
            <a:spLocks noGrp="1" noChangeArrowheads="1"/>
          </p:cNvSpPr>
          <p:nvPr>
            <p:ph type="ftr" sz="quarter" idx="3"/>
          </p:nvPr>
        </p:nvSpPr>
        <p:spPr bwMode="auto">
          <a:xfrm>
            <a:off x="3652838" y="7008813"/>
            <a:ext cx="3387725" cy="401637"/>
          </a:xfrm>
          <a:prstGeom prst="rect">
            <a:avLst/>
          </a:prstGeom>
          <a:noFill/>
          <a:ln>
            <a:noFill/>
          </a:ln>
          <a:extLst>
            <a:ext uri="{909E8E84-426E-40dd-AFC4-6F175D3DCCD1}"/>
            <a:ext uri="{91240B29-F687-4f45-9708-019B960494DF}"/>
          </a:extLst>
        </p:spPr>
        <p:txBody>
          <a:bodyPr vert="horz" wrap="square" lIns="104306" tIns="52153" rIns="104306" bIns="52153" numCol="1" anchor="ctr" anchorCtr="0" compatLnSpc="1">
            <a:prstTxWarp prst="textNoShape">
              <a:avLst/>
            </a:prstTxWarp>
          </a:bodyPr>
          <a:lstStyle>
            <a:defPPr>
              <a:defRPr lang="zh-CN"/>
            </a:defPPr>
            <a:lvl1pPr algn="ctr" defTabSz="1042988" rtl="0" eaLnBrk="1" fontAlgn="base" hangingPunct="1">
              <a:spcBef>
                <a:spcPct val="0"/>
              </a:spcBef>
              <a:spcAft>
                <a:spcPct val="0"/>
              </a:spcAft>
              <a:buFont typeface="Arial" pitchFamily="34" charset="0"/>
              <a:buNone/>
              <a:defRPr sz="1400" kern="1200">
                <a:solidFill>
                  <a:srgbClr val="898989"/>
                </a:solidFill>
                <a:latin typeface="+mn-lt"/>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1030" name="灯片编号占位符 5"/>
          <p:cNvSpPr>
            <a:spLocks noGrp="1" noChangeArrowheads="1"/>
          </p:cNvSpPr>
          <p:nvPr>
            <p:ph type="sldNum" sz="quarter" idx="4"/>
          </p:nvPr>
        </p:nvSpPr>
        <p:spPr bwMode="auto">
          <a:xfrm>
            <a:off x="7662863" y="7008813"/>
            <a:ext cx="2495550" cy="401637"/>
          </a:xfrm>
          <a:prstGeom prst="rect">
            <a:avLst/>
          </a:prstGeom>
          <a:noFill/>
          <a:ln>
            <a:noFill/>
          </a:ln>
          <a:extLst>
            <a:ext uri="{909E8E84-426E-40dd-AFC4-6F175D3DCCD1}"/>
            <a:ext uri="{91240B29-F687-4f45-9708-019B960494DF}"/>
          </a:extLst>
        </p:spPr>
        <p:txBody>
          <a:bodyPr vert="horz" wrap="square" lIns="104306" tIns="52153" rIns="104306" bIns="52153" numCol="1" anchor="ctr" anchorCtr="0" compatLnSpc="1">
            <a:prstTxWarp prst="textNoShape">
              <a:avLst/>
            </a:prstTxWarp>
          </a:bodyPr>
          <a:lstStyle>
            <a:defPPr>
              <a:defRPr lang="zh-CN"/>
            </a:defPPr>
            <a:lvl1pPr algn="r" defTabSz="1042988" rtl="0" eaLnBrk="1" fontAlgn="base" hangingPunct="1">
              <a:spcBef>
                <a:spcPct val="0"/>
              </a:spcBef>
              <a:spcAft>
                <a:spcPct val="0"/>
              </a:spcAft>
              <a:buFont typeface="Arial" pitchFamily="34" charset="0"/>
              <a:buNone/>
              <a:defRPr sz="1400" kern="1200">
                <a:solidFill>
                  <a:srgbClr val="898989"/>
                </a:solidFill>
                <a:latin typeface="Calibri" panose="020f0502020204030204"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fld id="{3B1BF085-DC2D-4F0F-A374-73A71C0EFAC0}" type="slidenum">
              <a:rPr lang="zh-CN" altLang="en-US"/>
              <a:pPr>
                <a:defRPr/>
              </a:pPr>
              <a:t>‹#›</a:t>
            </a:fld>
            <a:endParaRPr lang="zh-CN" altLang="en-US"/>
          </a:p>
        </p:txBody>
      </p:sp>
    </p:spTree>
  </p:cSld>
  <p:clrMap bg1="lt1" tx1="dk1" bg2="lt2" tx2="dk2" accent1="accent1" accent2="accent2" accent3="accent3" accent4="accent4" accent5="accent5" accent6="accent6" hlink="hlink" folHlink="folHlink"/>
  <p:sldLayoutIdLst>
    <p:sldLayoutId id="2147486210" r:id="rId1"/>
    <p:sldLayoutId id="2147486211" r:id="rId2"/>
    <p:sldLayoutId id="2147486212" r:id="rId3"/>
    <p:sldLayoutId id="2147486213" r:id="rId4"/>
    <p:sldLayoutId id="2147486214" r:id="rId5"/>
    <p:sldLayoutId id="2147486215" r:id="rId6"/>
    <p:sldLayoutId id="2147486216" r:id="rId7"/>
    <p:sldLayoutId id="2147486217" r:id="rId8"/>
    <p:sldLayoutId id="2147486218" r:id="rId9"/>
    <p:sldLayoutId id="2147486219" r:id="rId10"/>
    <p:sldLayoutId id="2147486220" r:id="rId11"/>
    <p:sldLayoutId id="2147486221" r:id="rId12"/>
  </p:sldLayoutIdLst>
  <p:transition/>
  <p:timing/>
  <p:txStyles>
    <p:titleStyle>
      <a:lvl1pPr algn="ctr" defTabSz="1042988" rtl="0" eaLnBrk="0" fontAlgn="base" hangingPunct="0">
        <a:spcBef>
          <a:spcPct val="0"/>
        </a:spcBef>
        <a:spcAft>
          <a:spcPct val="0"/>
        </a:spcAft>
        <a:defRPr kumimoji="1" sz="5000" kern="1200">
          <a:solidFill>
            <a:schemeClr val="tx1"/>
          </a:solidFill>
          <a:latin typeface="+mj-lt"/>
          <a:ea typeface="+mj-ea"/>
          <a:cs typeface="宋体" charset="0"/>
        </a:defRPr>
      </a:lvl1pPr>
      <a:lvl2pPr algn="ctr" defTabSz="1042988" rtl="0" eaLnBrk="0" fontAlgn="base" hangingPunct="0">
        <a:spcBef>
          <a:spcPct val="0"/>
        </a:spcBef>
        <a:spcAft>
          <a:spcPct val="0"/>
        </a:spcAft>
        <a:defRPr kumimoji="1" sz="5000">
          <a:solidFill>
            <a:schemeClr val="tx1"/>
          </a:solidFill>
          <a:latin typeface="Calibri" panose="020f0502020204030204" pitchFamily="34" charset="0"/>
          <a:ea typeface="宋体" panose="02010600030101010101" pitchFamily="2" charset="-122"/>
          <a:cs typeface="宋体" charset="0"/>
        </a:defRPr>
      </a:lvl2pPr>
      <a:lvl3pPr algn="ctr" defTabSz="1042988" rtl="0" eaLnBrk="0" fontAlgn="base" hangingPunct="0">
        <a:spcBef>
          <a:spcPct val="0"/>
        </a:spcBef>
        <a:spcAft>
          <a:spcPct val="0"/>
        </a:spcAft>
        <a:defRPr kumimoji="1" sz="5000">
          <a:solidFill>
            <a:schemeClr val="tx1"/>
          </a:solidFill>
          <a:latin typeface="Calibri" panose="020f0502020204030204" pitchFamily="34" charset="0"/>
          <a:ea typeface="宋体" panose="02010600030101010101" pitchFamily="2" charset="-122"/>
          <a:cs typeface="宋体" charset="0"/>
        </a:defRPr>
      </a:lvl3pPr>
      <a:lvl4pPr algn="ctr" defTabSz="1042988" rtl="0" eaLnBrk="0" fontAlgn="base" hangingPunct="0">
        <a:spcBef>
          <a:spcPct val="0"/>
        </a:spcBef>
        <a:spcAft>
          <a:spcPct val="0"/>
        </a:spcAft>
        <a:defRPr kumimoji="1" sz="5000">
          <a:solidFill>
            <a:schemeClr val="tx1"/>
          </a:solidFill>
          <a:latin typeface="Calibri" panose="020f0502020204030204" pitchFamily="34" charset="0"/>
          <a:ea typeface="宋体" panose="02010600030101010101" pitchFamily="2" charset="-122"/>
          <a:cs typeface="宋体" charset="0"/>
        </a:defRPr>
      </a:lvl4pPr>
      <a:lvl5pPr algn="ctr" defTabSz="1042988" rtl="0" eaLnBrk="0" fontAlgn="base" hangingPunct="0">
        <a:spcBef>
          <a:spcPct val="0"/>
        </a:spcBef>
        <a:spcAft>
          <a:spcPct val="0"/>
        </a:spcAft>
        <a:defRPr kumimoji="1" sz="5000">
          <a:solidFill>
            <a:schemeClr val="tx1"/>
          </a:solidFill>
          <a:latin typeface="Calibri" panose="020f0502020204030204" pitchFamily="34" charset="0"/>
          <a:ea typeface="宋体" panose="02010600030101010101" pitchFamily="2" charset="-122"/>
          <a:cs typeface="宋体" charset="0"/>
        </a:defRPr>
      </a:lvl5pPr>
      <a:lvl6pPr marL="457200" algn="ctr" defTabSz="1042988" rtl="0" eaLnBrk="0" fontAlgn="base" hangingPunct="0">
        <a:spcBef>
          <a:spcPct val="0"/>
        </a:spcBef>
        <a:spcAft>
          <a:spcPct val="0"/>
        </a:spcAft>
        <a:defRPr sz="5000">
          <a:solidFill>
            <a:schemeClr val="tx1"/>
          </a:solidFill>
          <a:latin typeface="Calibri" panose="020f0502020204030204" pitchFamily="34" charset="0"/>
          <a:ea typeface="宋体" panose="02010600030101010101" pitchFamily="2" charset="-122"/>
        </a:defRPr>
      </a:lvl6pPr>
      <a:lvl7pPr marL="914400" algn="ctr" defTabSz="1042988" rtl="0" eaLnBrk="0" fontAlgn="base" hangingPunct="0">
        <a:spcBef>
          <a:spcPct val="0"/>
        </a:spcBef>
        <a:spcAft>
          <a:spcPct val="0"/>
        </a:spcAft>
        <a:defRPr sz="5000">
          <a:solidFill>
            <a:schemeClr val="tx1"/>
          </a:solidFill>
          <a:latin typeface="Calibri" panose="020f0502020204030204" pitchFamily="34" charset="0"/>
          <a:ea typeface="宋体" panose="02010600030101010101" pitchFamily="2" charset="-122"/>
        </a:defRPr>
      </a:lvl7pPr>
      <a:lvl8pPr marL="1371600" algn="ctr" defTabSz="1042988" rtl="0" eaLnBrk="0" fontAlgn="base" hangingPunct="0">
        <a:spcBef>
          <a:spcPct val="0"/>
        </a:spcBef>
        <a:spcAft>
          <a:spcPct val="0"/>
        </a:spcAft>
        <a:defRPr sz="5000">
          <a:solidFill>
            <a:schemeClr val="tx1"/>
          </a:solidFill>
          <a:latin typeface="Calibri" panose="020f0502020204030204" pitchFamily="34" charset="0"/>
          <a:ea typeface="宋体" panose="02010600030101010101" pitchFamily="2" charset="-122"/>
        </a:defRPr>
      </a:lvl8pPr>
      <a:lvl9pPr marL="1828800" algn="ctr" defTabSz="1042988" rtl="0" eaLnBrk="0" fontAlgn="base" hangingPunct="0">
        <a:spcBef>
          <a:spcPct val="0"/>
        </a:spcBef>
        <a:spcAft>
          <a:spcPct val="0"/>
        </a:spcAft>
        <a:defRPr sz="5000">
          <a:solidFill>
            <a:schemeClr val="tx1"/>
          </a:solidFill>
          <a:latin typeface="Calibri" panose="020f0502020204030204" pitchFamily="34" charset="0"/>
          <a:ea typeface="宋体" panose="02010600030101010101" pitchFamily="2" charset="-122"/>
        </a:defRPr>
      </a:lvl9pPr>
    </p:titleStyle>
    <p:bodyStyle>
      <a:lvl1pPr marL="390525" indent="-390525" algn="l" defTabSz="1042988" rtl="0" eaLnBrk="0" fontAlgn="base" hangingPunct="0">
        <a:spcBef>
          <a:spcPct val="20000"/>
        </a:spcBef>
        <a:spcAft>
          <a:spcPct val="0"/>
        </a:spcAft>
        <a:buFont typeface="Arial" pitchFamily="34" charset="0"/>
        <a:buChar char="•"/>
        <a:defRPr kumimoji="1" sz="3700" kern="1200">
          <a:solidFill>
            <a:schemeClr val="tx1"/>
          </a:solidFill>
          <a:latin typeface="+mn-lt"/>
          <a:ea typeface="+mn-ea"/>
          <a:cs typeface="宋体" charset="0"/>
        </a:defRPr>
      </a:lvl1pPr>
      <a:lvl2pPr marL="846138" indent="-325438" algn="l" defTabSz="1042988" rtl="0" eaLnBrk="0" fontAlgn="base" hangingPunct="0">
        <a:spcBef>
          <a:spcPct val="20000"/>
        </a:spcBef>
        <a:spcAft>
          <a:spcPct val="0"/>
        </a:spcAft>
        <a:buFont typeface="Arial" pitchFamily="34" charset="0"/>
        <a:buChar char="–"/>
        <a:defRPr kumimoji="1" sz="3200" kern="1200">
          <a:solidFill>
            <a:schemeClr val="tx1"/>
          </a:solidFill>
          <a:latin typeface="+mn-lt"/>
          <a:ea typeface="+mn-ea"/>
          <a:cs typeface="+mn-cs"/>
        </a:defRPr>
      </a:lvl2pPr>
      <a:lvl3pPr marL="1303338" indent="-260350" algn="l" defTabSz="1042988" rtl="0" eaLnBrk="0" fontAlgn="base" hangingPunct="0">
        <a:spcBef>
          <a:spcPct val="20000"/>
        </a:spcBef>
        <a:spcAft>
          <a:spcPct val="0"/>
        </a:spcAft>
        <a:buFont typeface="Arial" pitchFamily="34" charset="0"/>
        <a:buChar char="•"/>
        <a:defRPr kumimoji="1" sz="2700" kern="1200">
          <a:solidFill>
            <a:schemeClr val="tx1"/>
          </a:solidFill>
          <a:latin typeface="+mn-lt"/>
          <a:ea typeface="+mn-ea"/>
          <a:cs typeface="+mn-cs"/>
        </a:defRPr>
      </a:lvl3pPr>
      <a:lvl4pPr marL="1824038" indent="-260350" algn="l" defTabSz="1042988" rtl="0" eaLnBrk="0" fontAlgn="base" hangingPunct="0">
        <a:spcBef>
          <a:spcPct val="20000"/>
        </a:spcBef>
        <a:spcAft>
          <a:spcPct val="0"/>
        </a:spcAft>
        <a:buFont typeface="Arial" pitchFamily="34" charset="0"/>
        <a:buChar char="–"/>
        <a:defRPr kumimoji="1" sz="2300" kern="1200">
          <a:solidFill>
            <a:schemeClr val="tx1"/>
          </a:solidFill>
          <a:latin typeface="+mn-lt"/>
          <a:ea typeface="+mn-ea"/>
          <a:cs typeface="+mn-cs"/>
        </a:defRPr>
      </a:lvl4pPr>
      <a:lvl5pPr marL="2346325" indent="-260350" algn="l" defTabSz="1042988" rtl="0" eaLnBrk="0" fontAlgn="base" hangingPunct="0">
        <a:spcBef>
          <a:spcPct val="20000"/>
        </a:spcBef>
        <a:spcAft>
          <a:spcPct val="0"/>
        </a:spcAft>
        <a:buFont typeface="Arial" pitchFamily="34" charset="0"/>
        <a:buChar char="»"/>
        <a:defRPr kumimoji="1" sz="23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5.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tags" Target="../tags/tag49.xml" /><Relationship Id="rId11" Type="http://schemas.openxmlformats.org/officeDocument/2006/relationships/tags" Target="../tags/tag50.xml" /><Relationship Id="rId12" Type="http://schemas.openxmlformats.org/officeDocument/2006/relationships/tags" Target="../tags/tag51.xml" /><Relationship Id="rId13" Type="http://schemas.openxmlformats.org/officeDocument/2006/relationships/image" Target="../media/image6.png" /><Relationship Id="rId14" Type="http://schemas.openxmlformats.org/officeDocument/2006/relationships/tags" Target="../tags/tag52.xml" /><Relationship Id="rId15" Type="http://schemas.openxmlformats.org/officeDocument/2006/relationships/tags" Target="../tags/tag53.xml" /><Relationship Id="rId16" Type="http://schemas.openxmlformats.org/officeDocument/2006/relationships/tags" Target="../tags/tag54.xml" /><Relationship Id="rId17" Type="http://schemas.openxmlformats.org/officeDocument/2006/relationships/tags" Target="../tags/tag55.xml" /><Relationship Id="rId18" Type="http://schemas.openxmlformats.org/officeDocument/2006/relationships/tags" Target="../tags/tag56.xml" /><Relationship Id="rId19" Type="http://schemas.openxmlformats.org/officeDocument/2006/relationships/tags" Target="../tags/tag57.xml" /><Relationship Id="rId2" Type="http://schemas.openxmlformats.org/officeDocument/2006/relationships/tags" Target="../tags/tag41.xml" /><Relationship Id="rId20" Type="http://schemas.openxmlformats.org/officeDocument/2006/relationships/tags" Target="../tags/tag58.xml" /><Relationship Id="rId21" Type="http://schemas.openxmlformats.org/officeDocument/2006/relationships/tags" Target="../tags/tag59.xml" /><Relationship Id="rId22" Type="http://schemas.openxmlformats.org/officeDocument/2006/relationships/tags" Target="../tags/tag60.xml" /><Relationship Id="rId23" Type="http://schemas.openxmlformats.org/officeDocument/2006/relationships/tags" Target="../tags/tag6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notesSlide" Target="../notesSlides/notesSlide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jpeg" /><Relationship Id="rId6" Type="http://schemas.openxmlformats.org/officeDocument/2006/relationships/image" Target="../media/image16.png" /><Relationship Id="rId7" Type="http://schemas.openxmlformats.org/officeDocument/2006/relationships/image" Target="../media/image17.png" /><Relationship Id="rId8" Type="http://schemas.openxmlformats.org/officeDocument/2006/relationships/image" Target="../media/image18.jpeg" /><Relationship Id="rId9" Type="http://schemas.openxmlformats.org/officeDocument/2006/relationships/image" Target="../media/image1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tags" Target="../tags/tag62.xml" /><Relationship Id="rId5" Type="http://schemas.openxmlformats.org/officeDocument/2006/relationships/tags" Target="../tags/tag6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image" Target="../media/image26.jpeg" /><Relationship Id="rId11" Type="http://schemas.openxmlformats.org/officeDocument/2006/relationships/image" Target="../media/image27.png" /><Relationship Id="rId12" Type="http://schemas.openxmlformats.org/officeDocument/2006/relationships/image" Target="../media/image28.png" /><Relationship Id="rId13" Type="http://schemas.openxmlformats.org/officeDocument/2006/relationships/image" Target="../media/image29.jpeg" /><Relationship Id="rId14" Type="http://schemas.openxmlformats.org/officeDocument/2006/relationships/image" Target="../media/image30.png" /><Relationship Id="rId15" Type="http://schemas.openxmlformats.org/officeDocument/2006/relationships/image" Target="../media/image31.png" /><Relationship Id="rId16" Type="http://schemas.openxmlformats.org/officeDocument/2006/relationships/image" Target="../media/image32.png" /><Relationship Id="rId17" Type="http://schemas.openxmlformats.org/officeDocument/2006/relationships/image" Target="../media/image33.png" /><Relationship Id="rId18" Type="http://schemas.openxmlformats.org/officeDocument/2006/relationships/vmlDrawing" Target="../drawings/vmlDrawing26.vml" /><Relationship Id="rId2" Type="http://schemas.openxmlformats.org/officeDocument/2006/relationships/tags" Target="../tags/tag64.xml" /><Relationship Id="rId3" Type="http://schemas.openxmlformats.org/officeDocument/2006/relationships/oleObject" Target="../embeddings/oleObject224.bin" TargetMode="Internal" /><Relationship Id="rId4" Type="http://schemas.openxmlformats.org/officeDocument/2006/relationships/image" Target="../media/image1.emf" /><Relationship Id="rId5" Type="http://schemas.openxmlformats.org/officeDocument/2006/relationships/image" Target="../media/image21.png" /><Relationship Id="rId6" Type="http://schemas.openxmlformats.org/officeDocument/2006/relationships/image" Target="../media/image22.png" /><Relationship Id="rId7" Type="http://schemas.openxmlformats.org/officeDocument/2006/relationships/image" Target="../media/image23.png" /><Relationship Id="rId8" Type="http://schemas.openxmlformats.org/officeDocument/2006/relationships/image" Target="../media/image24.png" /><Relationship Id="rId9" Type="http://schemas.openxmlformats.org/officeDocument/2006/relationships/image" Target="../media/image2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tags" Target="../tags/tag73.xml" /><Relationship Id="rId11" Type="http://schemas.openxmlformats.org/officeDocument/2006/relationships/tags" Target="../tags/tag7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tags" Target="../tags/tag7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75.xml" /><Relationship Id="rId3" Type="http://schemas.openxmlformats.org/officeDocument/2006/relationships/oleObject" Target="../embeddings/oleObject225.bin" TargetMode="Internal" /><Relationship Id="rId4" Type="http://schemas.openxmlformats.org/officeDocument/2006/relationships/image" Target="../media/image1.emf" /><Relationship Id="rId5" Type="http://schemas.openxmlformats.org/officeDocument/2006/relationships/image" Target="../media/image34.jpeg"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vmlDrawing" Target="../drawings/vmlDrawing27.v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35.png" /><Relationship Id="rId3" Type="http://schemas.openxmlformats.org/officeDocument/2006/relationships/image" Target="../media/image36.png" /><Relationship Id="rId4" Type="http://schemas.openxmlformats.org/officeDocument/2006/relationships/image" Target="../media/image37.png" /><Relationship Id="rId5" Type="http://schemas.openxmlformats.org/officeDocument/2006/relationships/image" Target="../media/image38.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39.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tags" Target="../tags/tag93.xml" /><Relationship Id="rId11" Type="http://schemas.openxmlformats.org/officeDocument/2006/relationships/tags" Target="../tags/tag9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image" Target="../media/image45.png" /><Relationship Id="rId11" Type="http://schemas.openxmlformats.org/officeDocument/2006/relationships/image" Target="../media/image46.png" /><Relationship Id="rId12" Type="http://schemas.openxmlformats.org/officeDocument/2006/relationships/image" Target="../media/image47.png" /><Relationship Id="rId13" Type="http://schemas.openxmlformats.org/officeDocument/2006/relationships/vmlDrawing" Target="../drawings/vmlDrawing28.vml" /><Relationship Id="rId2" Type="http://schemas.openxmlformats.org/officeDocument/2006/relationships/tags" Target="../tags/tag95.xml" /><Relationship Id="rId3" Type="http://schemas.openxmlformats.org/officeDocument/2006/relationships/oleObject" Target="../embeddings/oleObject226.bin" TargetMode="Internal" /><Relationship Id="rId4" Type="http://schemas.openxmlformats.org/officeDocument/2006/relationships/image" Target="../media/image1.emf" /><Relationship Id="rId5" Type="http://schemas.openxmlformats.org/officeDocument/2006/relationships/image" Target="../media/image40.emf" /><Relationship Id="rId6" Type="http://schemas.openxmlformats.org/officeDocument/2006/relationships/image" Target="../media/image41.png" /><Relationship Id="rId7" Type="http://schemas.openxmlformats.org/officeDocument/2006/relationships/image" Target="../media/image42.png" /><Relationship Id="rId8" Type="http://schemas.openxmlformats.org/officeDocument/2006/relationships/image" Target="../media/image43.png" /><Relationship Id="rId9" Type="http://schemas.openxmlformats.org/officeDocument/2006/relationships/image" Target="../media/image44.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image" Target="../media/image49.png" /><Relationship Id="rId11" Type="http://schemas.openxmlformats.org/officeDocument/2006/relationships/image" Target="../media/image46.png" /><Relationship Id="rId12" Type="http://schemas.openxmlformats.org/officeDocument/2006/relationships/vmlDrawing" Target="../drawings/vmlDrawing29.vml" /><Relationship Id="rId2" Type="http://schemas.openxmlformats.org/officeDocument/2006/relationships/tags" Target="../tags/tag96.xml" /><Relationship Id="rId3" Type="http://schemas.openxmlformats.org/officeDocument/2006/relationships/oleObject" Target="../embeddings/oleObject227.bin" TargetMode="Internal" /><Relationship Id="rId4" Type="http://schemas.openxmlformats.org/officeDocument/2006/relationships/image" Target="../media/image1.emf" /><Relationship Id="rId5" Type="http://schemas.openxmlformats.org/officeDocument/2006/relationships/image" Target="../media/image43.png" /><Relationship Id="rId6" Type="http://schemas.openxmlformats.org/officeDocument/2006/relationships/image" Target="../media/image40.emf" /><Relationship Id="rId7" Type="http://schemas.openxmlformats.org/officeDocument/2006/relationships/image" Target="../media/image48.png" /><Relationship Id="rId8" Type="http://schemas.openxmlformats.org/officeDocument/2006/relationships/image" Target="../media/image42.png" /><Relationship Id="rId9" Type="http://schemas.openxmlformats.org/officeDocument/2006/relationships/image" Target="../media/image44.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4.xml" /><Relationship Id="rId3" Type="http://schemas.openxmlformats.org/officeDocument/2006/relationships/tags" Target="../tags/tag97.xml" /><Relationship Id="rId4" Type="http://schemas.openxmlformats.org/officeDocument/2006/relationships/oleObject" Target="../embeddings/oleObject228.bin" TargetMode="Internal" /><Relationship Id="rId5" Type="http://schemas.openxmlformats.org/officeDocument/2006/relationships/image" Target="../media/image1.emf" /><Relationship Id="rId6" Type="http://schemas.openxmlformats.org/officeDocument/2006/relationships/vmlDrawing" Target="../drawings/vmlDrawing30.v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50.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5.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image" Target="../media/image55.png" /><Relationship Id="rId11" Type="http://schemas.openxmlformats.org/officeDocument/2006/relationships/tags" Target="../tags/tag102.xml" /><Relationship Id="rId12" Type="http://schemas.openxmlformats.org/officeDocument/2006/relationships/image" Target="../media/image56.png" /><Relationship Id="rId13" Type="http://schemas.openxmlformats.org/officeDocument/2006/relationships/tags" Target="../tags/tag103.xml" /><Relationship Id="rId14" Type="http://schemas.openxmlformats.org/officeDocument/2006/relationships/image" Target="../media/image57.png" /><Relationship Id="rId15" Type="http://schemas.openxmlformats.org/officeDocument/2006/relationships/image" Target="../media/image58.png" /><Relationship Id="rId16" Type="http://schemas.openxmlformats.org/officeDocument/2006/relationships/tags" Target="../tags/tag104.xml" /><Relationship Id="rId17" Type="http://schemas.openxmlformats.org/officeDocument/2006/relationships/tags" Target="../tags/tag105.xml" /><Relationship Id="rId18" Type="http://schemas.openxmlformats.org/officeDocument/2006/relationships/tags" Target="../tags/tag106.xml" /><Relationship Id="rId19" Type="http://schemas.openxmlformats.org/officeDocument/2006/relationships/tags" Target="../tags/tag107.xml" /><Relationship Id="rId2" Type="http://schemas.openxmlformats.org/officeDocument/2006/relationships/image" Target="../media/image51.png" /><Relationship Id="rId20" Type="http://schemas.openxmlformats.org/officeDocument/2006/relationships/tags" Target="../tags/tag108.xml" /><Relationship Id="rId21" Type="http://schemas.openxmlformats.org/officeDocument/2006/relationships/tags" Target="../tags/tag109.xml" /><Relationship Id="rId22" Type="http://schemas.openxmlformats.org/officeDocument/2006/relationships/tags" Target="../tags/tag110.xml" /><Relationship Id="rId23" Type="http://schemas.openxmlformats.org/officeDocument/2006/relationships/tags" Target="../tags/tag111.xml" /><Relationship Id="rId24" Type="http://schemas.openxmlformats.org/officeDocument/2006/relationships/tags" Target="../tags/tag112.xml" /><Relationship Id="rId25" Type="http://schemas.openxmlformats.org/officeDocument/2006/relationships/tags" Target="../tags/tag113.xml" /><Relationship Id="rId26" Type="http://schemas.openxmlformats.org/officeDocument/2006/relationships/tags" Target="../tags/tag114.xml" /><Relationship Id="rId27" Type="http://schemas.openxmlformats.org/officeDocument/2006/relationships/tags" Target="../tags/tag115.xml" /><Relationship Id="rId28" Type="http://schemas.openxmlformats.org/officeDocument/2006/relationships/tags" Target="../tags/tag116.xml" /><Relationship Id="rId29" Type="http://schemas.openxmlformats.org/officeDocument/2006/relationships/tags" Target="../tags/tag117.xml" /><Relationship Id="rId3" Type="http://schemas.openxmlformats.org/officeDocument/2006/relationships/image" Target="../media/image52.png" /><Relationship Id="rId30" Type="http://schemas.openxmlformats.org/officeDocument/2006/relationships/tags" Target="../tags/tag118.xml" /><Relationship Id="rId31" Type="http://schemas.openxmlformats.org/officeDocument/2006/relationships/tags" Target="../tags/tag119.xml" /><Relationship Id="rId32" Type="http://schemas.openxmlformats.org/officeDocument/2006/relationships/tags" Target="../tags/tag120.xml" /><Relationship Id="rId33" Type="http://schemas.openxmlformats.org/officeDocument/2006/relationships/tags" Target="../tags/tag121.xml" /><Relationship Id="rId34" Type="http://schemas.openxmlformats.org/officeDocument/2006/relationships/tags" Target="../tags/tag122.xml" /><Relationship Id="rId4" Type="http://schemas.openxmlformats.org/officeDocument/2006/relationships/image" Target="../media/image53.png" /><Relationship Id="rId5" Type="http://schemas.openxmlformats.org/officeDocument/2006/relationships/image" Target="../media/image54.png" /><Relationship Id="rId6" Type="http://schemas.openxmlformats.org/officeDocument/2006/relationships/tags" Target="../tags/tag98.xml" /><Relationship Id="rId7" Type="http://schemas.openxmlformats.org/officeDocument/2006/relationships/tags" Target="../tags/tag99.xml" /><Relationship Id="rId8" Type="http://schemas.openxmlformats.org/officeDocument/2006/relationships/tags" Target="../tags/tag100.xml" /><Relationship Id="rId9" Type="http://schemas.openxmlformats.org/officeDocument/2006/relationships/tags" Target="../tags/tag101.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image" Target="../media/image67.png" /><Relationship Id="rId11" Type="http://schemas.openxmlformats.org/officeDocument/2006/relationships/image" Target="../media/image68.png" /><Relationship Id="rId12" Type="http://schemas.openxmlformats.org/officeDocument/2006/relationships/image" Target="../media/image69.png" /><Relationship Id="rId13" Type="http://schemas.openxmlformats.org/officeDocument/2006/relationships/image" Target="../media/image70.png" /><Relationship Id="rId14" Type="http://schemas.openxmlformats.org/officeDocument/2006/relationships/image" Target="../media/image71.png" /><Relationship Id="rId2" Type="http://schemas.openxmlformats.org/officeDocument/2006/relationships/image" Target="../media/image59.png" /><Relationship Id="rId3" Type="http://schemas.openxmlformats.org/officeDocument/2006/relationships/image" Target="../media/image60.png" /><Relationship Id="rId4" Type="http://schemas.openxmlformats.org/officeDocument/2006/relationships/image" Target="../media/image61.png" /><Relationship Id="rId5" Type="http://schemas.openxmlformats.org/officeDocument/2006/relationships/image" Target="../media/image62.png" /><Relationship Id="rId6" Type="http://schemas.openxmlformats.org/officeDocument/2006/relationships/image" Target="../media/image63.png" /><Relationship Id="rId7" Type="http://schemas.openxmlformats.org/officeDocument/2006/relationships/image" Target="../media/image64.png" /><Relationship Id="rId8" Type="http://schemas.openxmlformats.org/officeDocument/2006/relationships/image" Target="../media/image65.png" /><Relationship Id="rId9" Type="http://schemas.openxmlformats.org/officeDocument/2006/relationships/image" Target="../media/image66.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6.xml" /><Relationship Id="rId3" Type="http://schemas.openxmlformats.org/officeDocument/2006/relationships/image" Target="../media/image72.png" /><Relationship Id="rId4" Type="http://schemas.openxmlformats.org/officeDocument/2006/relationships/image" Target="../media/image73.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123.xml" /><Relationship Id="rId3" Type="http://schemas.openxmlformats.org/officeDocument/2006/relationships/oleObject" Target="../embeddings/oleObject229.bin" TargetMode="Internal" /><Relationship Id="rId4" Type="http://schemas.openxmlformats.org/officeDocument/2006/relationships/image" Target="../media/image1.emf" /><Relationship Id="rId5" Type="http://schemas.openxmlformats.org/officeDocument/2006/relationships/image" Target="../media/image74.png" /><Relationship Id="rId6" Type="http://schemas.openxmlformats.org/officeDocument/2006/relationships/image" Target="../media/image75.png" /><Relationship Id="rId7" Type="http://schemas.openxmlformats.org/officeDocument/2006/relationships/image" Target="../media/image76.png" /><Relationship Id="rId8" Type="http://schemas.openxmlformats.org/officeDocument/2006/relationships/image" Target="../media/image77.png" /><Relationship Id="rId9" Type="http://schemas.openxmlformats.org/officeDocument/2006/relationships/vmlDrawing" Target="../drawings/vmlDrawing31.v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124.xml" /><Relationship Id="rId3" Type="http://schemas.openxmlformats.org/officeDocument/2006/relationships/oleObject" Target="../embeddings/oleObject230.bin" TargetMode="Internal" /><Relationship Id="rId4" Type="http://schemas.openxmlformats.org/officeDocument/2006/relationships/image" Target="../media/image1.emf" /><Relationship Id="rId5" Type="http://schemas.openxmlformats.org/officeDocument/2006/relationships/image" Target="../media/image78.png" /><Relationship Id="rId6" Type="http://schemas.openxmlformats.org/officeDocument/2006/relationships/image" Target="../media/image79.emf" /><Relationship Id="rId7" Type="http://schemas.openxmlformats.org/officeDocument/2006/relationships/image" Target="../media/image80.png" /><Relationship Id="rId8" Type="http://schemas.openxmlformats.org/officeDocument/2006/relationships/image" Target="../media/image81.png" /><Relationship Id="rId9" Type="http://schemas.openxmlformats.org/officeDocument/2006/relationships/vmlDrawing" Target="../drawings/vmlDrawing32.v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51.xml" /><Relationship Id="rId2" Type="http://schemas.openxmlformats.org/officeDocument/2006/relationships/image" Target="../media/image82.jpe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56.xml" /><Relationship Id="rId10" Type="http://schemas.openxmlformats.org/officeDocument/2006/relationships/tags" Target="../tags/tag133.xml" /><Relationship Id="rId11" Type="http://schemas.openxmlformats.org/officeDocument/2006/relationships/tags" Target="../tags/tag134.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notesSlide" Target="../notesSlides/notesSlide7.xml" /><Relationship Id="rId3" Type="http://schemas.openxmlformats.org/officeDocument/2006/relationships/chart" Target="../charts/chart3.xml" /><Relationship Id="rId4" Type="http://schemas.openxmlformats.org/officeDocument/2006/relationships/tags" Target="../tags/tag135.xml" /><Relationship Id="rId5" Type="http://schemas.openxmlformats.org/officeDocument/2006/relationships/oleObject" Target="../embeddings/oleObject231.bin" TargetMode="Internal" /><Relationship Id="rId6" Type="http://schemas.openxmlformats.org/officeDocument/2006/relationships/image" Target="../media/image1.emf" /><Relationship Id="rId7" Type="http://schemas.openxmlformats.org/officeDocument/2006/relationships/vmlDrawing" Target="../drawings/vmlDrawing33.v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tags" Target="../tags/tag144.xml" /><Relationship Id="rId11" Type="http://schemas.openxmlformats.org/officeDocument/2006/relationships/tags" Target="../tags/tag14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39.xml" /><Relationship Id="rId10" Type="http://schemas.openxmlformats.org/officeDocument/2006/relationships/image" Target="../media/image85.png" /><Relationship Id="rId11" Type="http://schemas.openxmlformats.org/officeDocument/2006/relationships/oleObject" Target="../embeddings/Microsoft_Excel_97-2003_Worksheet4.xls" TargetMode="Internal" /><Relationship Id="rId12" Type="http://schemas.openxmlformats.org/officeDocument/2006/relationships/oleObject" Target="../embeddings/oleObject235.bin" /><Relationship Id="rId13" Type="http://schemas.openxmlformats.org/officeDocument/2006/relationships/image" Target="../media/image86.png" /><Relationship Id="rId14" Type="http://schemas.openxmlformats.org/officeDocument/2006/relationships/oleObject" Target="../embeddings/Microsoft_Excel_97-2003_Worksheet5.xls" TargetMode="Internal" /><Relationship Id="rId15" Type="http://schemas.openxmlformats.org/officeDocument/2006/relationships/oleObject" Target="../embeddings/oleObject236.bin" /><Relationship Id="rId16" Type="http://schemas.openxmlformats.org/officeDocument/2006/relationships/image" Target="../media/image87.png" /><Relationship Id="rId17" Type="http://schemas.openxmlformats.org/officeDocument/2006/relationships/vmlDrawing" Target="../drawings/vmlDrawing34.vml" /><Relationship Id="rId2" Type="http://schemas.openxmlformats.org/officeDocument/2006/relationships/oleObject" Target="../embeddings/Microsoft_Excel_97-2003_Worksheet1.xls" TargetMode="Internal" /><Relationship Id="rId3" Type="http://schemas.openxmlformats.org/officeDocument/2006/relationships/oleObject" Target="../embeddings/oleObject232.bin" /><Relationship Id="rId4" Type="http://schemas.openxmlformats.org/officeDocument/2006/relationships/image" Target="../media/image83.png" /><Relationship Id="rId5" Type="http://schemas.openxmlformats.org/officeDocument/2006/relationships/oleObject" Target="../embeddings/Microsoft_Excel_97-2003_Worksheet2.xls" TargetMode="Internal" /><Relationship Id="rId6" Type="http://schemas.openxmlformats.org/officeDocument/2006/relationships/oleObject" Target="../embeddings/oleObject233.bin" /><Relationship Id="rId7" Type="http://schemas.openxmlformats.org/officeDocument/2006/relationships/image" Target="../media/image84.png" /><Relationship Id="rId8" Type="http://schemas.openxmlformats.org/officeDocument/2006/relationships/oleObject" Target="../embeddings/Microsoft_Excel_97-2003_Worksheet3.xls" TargetMode="Internal" /><Relationship Id="rId9" Type="http://schemas.openxmlformats.org/officeDocument/2006/relationships/oleObject" Target="../embeddings/oleObject234.bin"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41.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44.xml" /><Relationship Id="rId2" Type="http://schemas.openxmlformats.org/officeDocument/2006/relationships/image" Target="../media/image88.png" /><Relationship Id="rId3" Type="http://schemas.openxmlformats.org/officeDocument/2006/relationships/image" Target="../media/image89.png" /><Relationship Id="rId4" Type="http://schemas.openxmlformats.org/officeDocument/2006/relationships/image" Target="../media/image90.png" /><Relationship Id="rId5" Type="http://schemas.openxmlformats.org/officeDocument/2006/relationships/image" Target="../media/image91.png" /><Relationship Id="rId6" Type="http://schemas.openxmlformats.org/officeDocument/2006/relationships/image" Target="../media/image92.png" /><Relationship Id="rId7" Type="http://schemas.openxmlformats.org/officeDocument/2006/relationships/tags" Target="../tags/tag154.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42.xml"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image" Target="../media/image93.png" /><Relationship Id="rId5" Type="http://schemas.openxmlformats.org/officeDocument/2006/relationships/image" Target="../media/image94.png" /><Relationship Id="rId6" Type="http://schemas.openxmlformats.org/officeDocument/2006/relationships/tags" Target="../tags/tag157.xml" /><Relationship Id="rId7" Type="http://schemas.openxmlformats.org/officeDocument/2006/relationships/image" Target="../media/image95.png" /></Relationships>
</file>

<file path=ppt/slides/_rels/slide4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20220320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15042" name="Picture 2" descr="POWERPOINT模板 共和-01"/>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0" y="0"/>
            <a:ext cx="10693400" cy="759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44" name="TextBox 4"/>
          <p:cNvSpPr txBox="1">
            <a:spLocks noChangeArrowheads="1"/>
          </p:cNvSpPr>
          <p:nvPr/>
        </p:nvSpPr>
        <p:spPr bwMode="auto">
          <a:xfrm>
            <a:off x="149225" y="1189038"/>
            <a:ext cx="10394950" cy="2046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9540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9540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9540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9540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9540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9540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9540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9540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9540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spcAft>
                <a:spcPts val="600"/>
              </a:spcAft>
              <a:buFont typeface="Arial" pitchFamily="34" charset="0"/>
              <a:buNone/>
            </a:pPr>
            <a:r>
              <a:rPr lang="zh-CN" altLang="en-US" sz="3200" b="1">
                <a:solidFill>
                  <a:srgbClr val="002776"/>
                </a:solidFill>
                <a:ea typeface="华文楷体" pitchFamily="2" charset="-122"/>
              </a:rPr>
              <a:t>建设服务优良、特色鲜明的国际一流小额信贷</a:t>
            </a:r>
            <a:r>
              <a:rPr lang="zh-CN" altLang="en-US" sz="3200" b="1" smtClean="0">
                <a:solidFill>
                  <a:srgbClr val="002776"/>
                </a:solidFill>
                <a:ea typeface="华文楷体" pitchFamily="2" charset="-122"/>
              </a:rPr>
              <a:t>银行</a:t>
            </a:r>
            <a:endParaRPr lang="en-US" altLang="zh-CN" sz="3200" b="1" smtClean="0">
              <a:solidFill>
                <a:srgbClr val="002776"/>
              </a:solidFill>
              <a:ea typeface="华文楷体" pitchFamily="2" charset="-122"/>
            </a:endParaRPr>
          </a:p>
          <a:p>
            <a:pPr>
              <a:spcAft>
                <a:spcPts val="600"/>
              </a:spcAft>
              <a:buFont typeface="Arial" pitchFamily="34" charset="0"/>
              <a:buNone/>
            </a:pPr>
            <a:r>
              <a:rPr lang="en-US" altLang="zh-CN" sz="3200" b="1">
                <a:solidFill>
                  <a:srgbClr val="002776"/>
                </a:solidFill>
                <a:ea typeface="华文楷体" pitchFamily="2" charset="-122"/>
              </a:rPr>
              <a:t> </a:t>
            </a:r>
            <a:r>
              <a:rPr lang="en-US" altLang="zh-CN" sz="3200" b="1" smtClean="0">
                <a:solidFill>
                  <a:srgbClr val="002776"/>
                </a:solidFill>
                <a:ea typeface="华文楷体" pitchFamily="2" charset="-122"/>
              </a:rPr>
              <a:t>	</a:t>
            </a:r>
            <a:endParaRPr lang="zh-CN" altLang="en-US" sz="3200" b="1">
              <a:solidFill>
                <a:srgbClr val="002776"/>
              </a:solidFill>
              <a:ea typeface="华文楷体" pitchFamily="2" charset="-122"/>
            </a:endParaRPr>
          </a:p>
          <a:p>
            <a:pPr>
              <a:spcAft>
                <a:spcPts val="600"/>
              </a:spcAft>
              <a:buFont typeface="Arial" pitchFamily="34" charset="0"/>
              <a:buNone/>
            </a:pPr>
            <a:r>
              <a:rPr lang="zh-CN" altLang="en-US" sz="2400" b="1" smtClean="0">
                <a:solidFill>
                  <a:srgbClr val="92D400"/>
                </a:solidFill>
                <a:ea typeface="华文楷体" pitchFamily="2" charset="-122"/>
              </a:rPr>
              <a:t>整体</a:t>
            </a:r>
            <a:r>
              <a:rPr lang="zh-CN" altLang="en-US" sz="2400" b="1">
                <a:solidFill>
                  <a:srgbClr val="92D400"/>
                </a:solidFill>
                <a:ea typeface="华文楷体" pitchFamily="2" charset="-122"/>
              </a:rPr>
              <a:t>战略报告</a:t>
            </a:r>
            <a:endParaRPr lang="en-US" altLang="zh-CN" sz="2400" b="1">
              <a:solidFill>
                <a:srgbClr val="92D400"/>
              </a:solidFill>
              <a:ea typeface="华文楷体" pitchFamily="2" charset="-122"/>
            </a:endParaRPr>
          </a:p>
          <a:p>
            <a:pPr>
              <a:spcAft>
                <a:spcPts val="600"/>
              </a:spcAft>
              <a:buFont typeface="Arial" pitchFamily="34" charset="0"/>
              <a:buNone/>
            </a:pPr>
            <a:r>
              <a:rPr lang="zh-CN" altLang="en-US" sz="2400" b="1">
                <a:solidFill>
                  <a:srgbClr val="92D400"/>
                </a:solidFill>
                <a:ea typeface="华文楷体" pitchFamily="2" charset="-122"/>
              </a:rPr>
              <a:t>哈尔滨银行</a:t>
            </a:r>
            <a:r>
              <a:rPr lang="en-US" altLang="zh-CN" sz="2400" b="1">
                <a:solidFill>
                  <a:srgbClr val="92D400"/>
                </a:solidFill>
                <a:ea typeface="华文楷体" pitchFamily="2" charset="-122"/>
              </a:rPr>
              <a:t>2016-2020</a:t>
            </a:r>
            <a:r>
              <a:rPr lang="zh-CN" altLang="en-US" sz="2400" b="1">
                <a:solidFill>
                  <a:srgbClr val="92D400"/>
                </a:solidFill>
                <a:ea typeface="华文楷体" pitchFamily="2" charset="-122"/>
              </a:rPr>
              <a:t>年战略发展规划</a:t>
            </a:r>
            <a:r>
              <a:rPr lang="zh-CN" altLang="en-US" sz="2400" b="1" smtClean="0">
                <a:solidFill>
                  <a:srgbClr val="92D400"/>
                </a:solidFill>
                <a:ea typeface="华文楷体" pitchFamily="2" charset="-122"/>
              </a:rPr>
              <a:t>项目</a:t>
            </a:r>
            <a:endParaRPr lang="en-US" altLang="zh-CN" sz="2400" b="1">
              <a:solidFill>
                <a:srgbClr val="92D400"/>
              </a:solidFill>
              <a:ea typeface="华文楷体" pitchFamily="2"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 name="Line 3"/>
          <p:cNvSpPr>
            <a:spLocks noChangeShapeType="1"/>
          </p:cNvSpPr>
          <p:nvPr>
            <p:custDataLst>
              <p:tags r:id="rId2"/>
            </p:custDataLst>
          </p:nvPr>
        </p:nvSpPr>
        <p:spPr bwMode="auto">
          <a:xfrm flipH="1">
            <a:off x="1170236" y="1980431"/>
            <a:ext cx="0" cy="4860000"/>
          </a:xfrm>
          <a:prstGeom prst="line">
            <a:avLst/>
          </a:prstGeom>
          <a:noFill/>
          <a:ln w="28575">
            <a:solidFill>
              <a:schemeClr val="tx1"/>
            </a:solidFill>
            <a:prstDash val="sysDot"/>
            <a:round/>
          </a:ln>
          <a:extLst>
            <a:ext uri="{909E8E84-426E-40DD-AFC4-6F175D3DCCD1}">
              <a14:hiddenFill xmlns:a14="http://schemas.microsoft.com/office/drawing/2010/main">
                <a:noFill/>
              </a14:hiddenFill>
            </a:ext>
          </a:extLst>
        </p:spPr>
        <p:txBody>
          <a:bodyPr wrap="none" lIns="59537" tIns="59537" rIns="59537" bIns="59537"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endParaRPr lang="en-US" sz="2315">
              <a:solidFill>
                <a:srgbClr val="000000"/>
              </a:solidFill>
              <a:ea typeface="+mn-ea"/>
              <a:cs typeface="Arial" pitchFamily="34" charset="0"/>
            </a:endParaRPr>
          </a:p>
        </p:txBody>
      </p:sp>
      <p:sp>
        <p:nvSpPr>
          <p:cNvPr id="2" name="Title 1"/>
          <p:cNvSpPr>
            <a:spLocks noGrp="1"/>
          </p:cNvSpPr>
          <p:nvPr>
            <p:ph type="title"/>
          </p:nvPr>
        </p:nvSpPr>
        <p:spPr/>
        <p:txBody>
          <a:bodyPr/>
          <a:lstStyle/>
          <a:p>
            <a:r>
              <a:rPr lang="zh-CN" altLang="en-US" sz="2200">
                <a:ea typeface="Arial Unicode MS" panose="020b0604020202020204" pitchFamily="34" charset="-122"/>
              </a:rPr>
              <a:t>项目</a:t>
            </a:r>
            <a:r>
              <a:rPr lang="zh-CN" altLang="en-US" sz="2200" smtClean="0">
                <a:ea typeface="Arial Unicode MS" panose="020b0604020202020204" pitchFamily="34" charset="-122"/>
              </a:rPr>
              <a:t>组经过访谈</a:t>
            </a:r>
            <a:r>
              <a:rPr lang="zh-CN" altLang="en-US" sz="2200">
                <a:ea typeface="Arial Unicode MS" panose="020b0604020202020204" pitchFamily="34" charset="-122"/>
              </a:rPr>
              <a:t>、战略研讨、数据分析、资料</a:t>
            </a:r>
            <a:r>
              <a:rPr lang="zh-CN" altLang="en-US" sz="2200" smtClean="0">
                <a:ea typeface="Arial Unicode MS" panose="020b0604020202020204" pitchFamily="34" charset="-122"/>
              </a:rPr>
              <a:t>研读等，制定了全行整体战略和各业务条线的战略规划，</a:t>
            </a:r>
            <a:r>
              <a:rPr lang="zh-CN" altLang="en-US" sz="2200">
                <a:ea typeface="Arial Unicode MS" panose="020b0604020202020204" pitchFamily="34" charset="-122"/>
              </a:rPr>
              <a:t>现已基本完成</a:t>
            </a:r>
            <a:r>
              <a:rPr lang="zh-CN" altLang="en-US" sz="2200" smtClean="0">
                <a:ea typeface="Arial Unicode MS" panose="020b0604020202020204" pitchFamily="34" charset="-122"/>
              </a:rPr>
              <a:t>第一阶段的工作</a:t>
            </a:r>
            <a:endParaRPr lang="zh-CN" altLang="en-US" sz="2200">
              <a:ea typeface="Arial Unicode MS" panose="020b0604020202020204" pitchFamily="34" charset="-122"/>
            </a:endParaRPr>
          </a:p>
        </p:txBody>
      </p:sp>
      <p:sp>
        <p:nvSpPr>
          <p:cNvPr id="4" name="文本占位符 3"/>
          <p:cNvSpPr>
            <a:spLocks noGrp="1"/>
          </p:cNvSpPr>
          <p:nvPr>
            <p:ph type="body" sz="quarter" idx="14"/>
          </p:nvPr>
        </p:nvSpPr>
        <p:spPr/>
        <p:txBody>
          <a:bodyPr/>
          <a:lstStyle/>
          <a:p>
            <a:endParaRPr lang="zh-CN" altLang="en-US"/>
          </a:p>
        </p:txBody>
      </p:sp>
      <p:sp>
        <p:nvSpPr>
          <p:cNvPr id="21" name="五边形 79"/>
          <p:cNvSpPr/>
          <p:nvPr>
            <p:custDataLst>
              <p:tags r:id="rId3"/>
            </p:custDataLst>
          </p:nvPr>
        </p:nvSpPr>
        <p:spPr>
          <a:xfrm>
            <a:off x="584423" y="1586993"/>
            <a:ext cx="799499" cy="515992"/>
          </a:xfrm>
          <a:prstGeom prst="homePlate">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323" b="1">
                <a:solidFill>
                  <a:srgbClr val="FFFFFF"/>
                </a:solidFill>
                <a:latin typeface="Arial" pitchFamily="34" charset="0"/>
                <a:cs typeface="Arial" pitchFamily="34" charset="0"/>
              </a:rPr>
              <a:t>项目启动</a:t>
            </a:r>
          </a:p>
        </p:txBody>
      </p:sp>
      <p:sp>
        <p:nvSpPr>
          <p:cNvPr id="25" name="燕尾形 84"/>
          <p:cNvSpPr/>
          <p:nvPr>
            <p:custDataLst>
              <p:tags r:id="rId4"/>
            </p:custDataLst>
          </p:nvPr>
        </p:nvSpPr>
        <p:spPr>
          <a:xfrm>
            <a:off x="1246523" y="1586993"/>
            <a:ext cx="6084577" cy="515992"/>
          </a:xfrm>
          <a:prstGeom prst="chevron">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544" b="1">
                <a:solidFill>
                  <a:srgbClr val="FFFFFF"/>
                </a:solidFill>
                <a:latin typeface="Arial" pitchFamily="34" charset="0"/>
                <a:cs typeface="Arial" pitchFamily="34" charset="0"/>
              </a:rPr>
              <a:t>整体及业务战略制定</a:t>
            </a:r>
          </a:p>
        </p:txBody>
      </p:sp>
      <p:sp>
        <p:nvSpPr>
          <p:cNvPr id="29" name="燕尾形 85"/>
          <p:cNvSpPr/>
          <p:nvPr>
            <p:custDataLst>
              <p:tags r:id="rId5"/>
            </p:custDataLst>
          </p:nvPr>
        </p:nvSpPr>
        <p:spPr>
          <a:xfrm>
            <a:off x="8698211" y="1586993"/>
            <a:ext cx="1617041" cy="51599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323" b="1" smtClean="0">
                <a:solidFill>
                  <a:srgbClr val="FFFFFF"/>
                </a:solidFill>
                <a:latin typeface="Arial" pitchFamily="34" charset="0"/>
                <a:cs typeface="Arial" pitchFamily="34" charset="0"/>
              </a:rPr>
              <a:t>战略实施支持</a:t>
            </a:r>
            <a:endParaRPr lang="zh-CN" altLang="en-US" sz="1323" b="1">
              <a:solidFill>
                <a:srgbClr val="FFFFFF"/>
              </a:solidFill>
              <a:latin typeface="Arial" pitchFamily="34" charset="0"/>
              <a:cs typeface="Arial" pitchFamily="34" charset="0"/>
            </a:endParaRPr>
          </a:p>
        </p:txBody>
      </p:sp>
      <p:cxnSp>
        <p:nvCxnSpPr>
          <p:cNvPr id="34" name="直接连接符 94"/>
          <p:cNvCxnSpPr/>
          <p:nvPr>
            <p:custDataLst>
              <p:tags r:id="rId6"/>
            </p:custDataLst>
          </p:nvPr>
        </p:nvCxnSpPr>
        <p:spPr>
          <a:xfrm flipH="1">
            <a:off x="603162" y="1260351"/>
            <a:ext cx="0" cy="252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6" name="直接连接符 96"/>
          <p:cNvCxnSpPr/>
          <p:nvPr>
            <p:custDataLst>
              <p:tags r:id="rId7"/>
            </p:custDataLst>
          </p:nvPr>
        </p:nvCxnSpPr>
        <p:spPr>
          <a:xfrm flipH="1">
            <a:off x="7155992" y="1260351"/>
            <a:ext cx="0" cy="252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直接连接符 97"/>
          <p:cNvCxnSpPr/>
          <p:nvPr>
            <p:custDataLst>
              <p:tags r:id="rId8"/>
            </p:custDataLst>
          </p:nvPr>
        </p:nvCxnSpPr>
        <p:spPr>
          <a:xfrm flipH="1">
            <a:off x="8579990" y="1260351"/>
            <a:ext cx="0" cy="252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9" name="直接连接符 101"/>
          <p:cNvCxnSpPr/>
          <p:nvPr>
            <p:custDataLst>
              <p:tags r:id="rId9"/>
            </p:custDataLst>
          </p:nvPr>
        </p:nvCxnSpPr>
        <p:spPr>
          <a:xfrm>
            <a:off x="603162" y="1386351"/>
            <a:ext cx="950983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0" name="TextBox 26"/>
          <p:cNvSpPr txBox="1"/>
          <p:nvPr>
            <p:custDataLst>
              <p:tags r:id="rId10"/>
            </p:custDataLst>
          </p:nvPr>
        </p:nvSpPr>
        <p:spPr>
          <a:xfrm>
            <a:off x="382322" y="1064000"/>
            <a:ext cx="900000" cy="220510"/>
          </a:xfrm>
          <a:prstGeom prst="rect">
            <a:avLst/>
          </a:prstGeom>
          <a:noFill/>
        </p:spPr>
        <p:txBody>
          <a:bodyPr wrap="square" lIns="0" tIns="0" rIns="0" bIns="0"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spcAft>
                <a:spcPts val="331"/>
              </a:spcAft>
            </a:pPr>
            <a:r>
              <a:rPr lang="en-US" altLang="zh-CN" sz="1433" b="1" smtClean="0">
                <a:solidFill>
                  <a:srgbClr val="002776"/>
                </a:solidFill>
                <a:ea typeface="+mn-ea"/>
                <a:cs typeface="Arial" pitchFamily="34" charset="0"/>
              </a:rPr>
              <a:t>2015.11</a:t>
            </a:r>
            <a:endParaRPr lang="zh-CN" altLang="en-US" sz="1433" b="1">
              <a:solidFill>
                <a:srgbClr val="002776"/>
              </a:solidFill>
              <a:ea typeface="+mn-ea"/>
              <a:cs typeface="Arial" pitchFamily="34" charset="0"/>
            </a:endParaRPr>
          </a:p>
        </p:txBody>
      </p:sp>
      <p:sp>
        <p:nvSpPr>
          <p:cNvPr id="42" name="TextBox 28"/>
          <p:cNvSpPr txBox="1"/>
          <p:nvPr>
            <p:custDataLst>
              <p:tags r:id="rId11"/>
            </p:custDataLst>
          </p:nvPr>
        </p:nvSpPr>
        <p:spPr>
          <a:xfrm>
            <a:off x="6863042" y="1064000"/>
            <a:ext cx="900000" cy="220510"/>
          </a:xfrm>
          <a:prstGeom prst="rect">
            <a:avLst/>
          </a:prstGeom>
          <a:noFill/>
        </p:spPr>
        <p:txBody>
          <a:bodyPr wrap="square" lIns="0" tIns="0" rIns="0" bIns="0"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spcAft>
                <a:spcPts val="331"/>
              </a:spcAft>
            </a:pPr>
            <a:r>
              <a:rPr lang="en-US" altLang="zh-CN" sz="1433" b="1" smtClean="0">
                <a:solidFill>
                  <a:srgbClr val="002776"/>
                </a:solidFill>
                <a:ea typeface="+mn-ea"/>
                <a:cs typeface="Arial" pitchFamily="34" charset="0"/>
              </a:rPr>
              <a:t>2015.12</a:t>
            </a:r>
            <a:endParaRPr lang="zh-CN" altLang="en-US" sz="1433" b="1">
              <a:solidFill>
                <a:srgbClr val="002776"/>
              </a:solidFill>
              <a:ea typeface="+mn-ea"/>
              <a:cs typeface="Arial" pitchFamily="34" charset="0"/>
            </a:endParaRPr>
          </a:p>
        </p:txBody>
      </p:sp>
      <p:sp>
        <p:nvSpPr>
          <p:cNvPr id="43" name="TextBox 29"/>
          <p:cNvSpPr txBox="1"/>
          <p:nvPr>
            <p:custDataLst>
              <p:tags r:id="rId12"/>
            </p:custDataLst>
          </p:nvPr>
        </p:nvSpPr>
        <p:spPr>
          <a:xfrm>
            <a:off x="8443044" y="1064000"/>
            <a:ext cx="900000" cy="220510"/>
          </a:xfrm>
          <a:prstGeom prst="rect">
            <a:avLst/>
          </a:prstGeom>
          <a:noFill/>
        </p:spPr>
        <p:txBody>
          <a:bodyPr wrap="square" lIns="0" tIns="0" rIns="0" bIns="0"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spcAft>
                <a:spcPts val="331"/>
              </a:spcAft>
            </a:pPr>
            <a:r>
              <a:rPr lang="en-US" altLang="zh-CN" sz="1433" b="1" smtClean="0">
                <a:solidFill>
                  <a:srgbClr val="002776"/>
                </a:solidFill>
                <a:ea typeface="+mn-ea"/>
                <a:cs typeface="Arial" pitchFamily="34" charset="0"/>
              </a:rPr>
              <a:t>2016.1</a:t>
            </a:r>
            <a:endParaRPr lang="zh-CN" altLang="en-US" sz="1433" b="1">
              <a:solidFill>
                <a:srgbClr val="002776"/>
              </a:solidFill>
              <a:ea typeface="+mn-ea"/>
              <a:cs typeface="Arial" pitchFamily="34" charset="0"/>
            </a:endParaRPr>
          </a:p>
        </p:txBody>
      </p:sp>
      <p:pic>
        <p:nvPicPr>
          <p:cNvPr id="49" name="Picture 2" descr="C:\Deloitte\Template\Iconography\Icon_People_group_Blue.png"/>
          <p:cNvPicPr>
            <a:picLocks noChangeAspect="1" noChangeArrowheads="1"/>
          </p:cNvPicPr>
          <p:nvPr/>
        </p:nvPicPr>
        <p:blipFill>
          <a:blip r:embed="rId13">
            <a:duotone>
              <a:schemeClr val="accent5">
                <a:shade val="45000"/>
                <a:satMod val="135000"/>
              </a:schemeClr>
              <a:prstClr val="white"/>
            </a:duotone>
            <a:extLst>
              <a:ext uri="{28A0092B-C50C-407E-A947-70E740481C1C}">
                <a14:useLocalDpi xmlns:a14="http://schemas.microsoft.com/office/drawing/2010/main"/>
              </a:ext>
            </a:extLst>
          </a:blip>
          <a:stretch>
            <a:fillRect/>
          </a:stretch>
        </p:blipFill>
        <p:spPr bwMode="auto">
          <a:xfrm>
            <a:off x="1343140" y="3750141"/>
            <a:ext cx="563206" cy="491893"/>
          </a:xfrm>
          <a:prstGeom prst="rect">
            <a:avLst/>
          </a:prstGeom>
          <a:noFill/>
          <a:extLst>
            <a:ext uri="{909E8E84-426E-40DD-AFC4-6F175D3DCCD1}">
              <a14:hiddenFill xmlns:a14="http://schemas.microsoft.com/office/drawing/2010/main">
                <a:solidFill>
                  <a:srgbClr val="FFFFFF"/>
                </a:solidFill>
              </a14:hiddenFill>
            </a:ext>
          </a:extLst>
        </p:spPr>
      </p:pic>
      <p:sp>
        <p:nvSpPr>
          <p:cNvPr id="26" name="燕尾形 85"/>
          <p:cNvSpPr/>
          <p:nvPr>
            <p:custDataLst>
              <p:tags r:id="rId14"/>
            </p:custDataLst>
          </p:nvPr>
        </p:nvSpPr>
        <p:spPr>
          <a:xfrm>
            <a:off x="7193701" y="1586993"/>
            <a:ext cx="1641910" cy="515992"/>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323" b="1">
                <a:solidFill>
                  <a:srgbClr val="FFFFFF"/>
                </a:solidFill>
                <a:latin typeface="Arial" pitchFamily="34" charset="0"/>
                <a:cs typeface="Arial" pitchFamily="34" charset="0"/>
              </a:rPr>
              <a:t>战略举措及支撑体系设计</a:t>
            </a:r>
          </a:p>
        </p:txBody>
      </p:sp>
      <p:sp>
        <p:nvSpPr>
          <p:cNvPr id="41" name="Line 3"/>
          <p:cNvSpPr>
            <a:spLocks noChangeShapeType="1"/>
          </p:cNvSpPr>
          <p:nvPr>
            <p:custDataLst>
              <p:tags r:id="rId15"/>
            </p:custDataLst>
          </p:nvPr>
        </p:nvSpPr>
        <p:spPr bwMode="auto">
          <a:xfrm>
            <a:off x="7146900" y="2052439"/>
            <a:ext cx="2876140" cy="4896544"/>
          </a:xfrm>
          <a:prstGeom prst="line">
            <a:avLst/>
          </a:prstGeom>
          <a:noFill/>
          <a:ln w="28575">
            <a:solidFill>
              <a:schemeClr val="tx1"/>
            </a:solidFill>
            <a:prstDash val="sysDot"/>
            <a:round/>
          </a:ln>
          <a:extLst>
            <a:ext uri="{909E8E84-426E-40DD-AFC4-6F175D3DCCD1}">
              <a14:hiddenFill xmlns:a14="http://schemas.microsoft.com/office/drawing/2010/main">
                <a:noFill/>
              </a14:hiddenFill>
            </a:ext>
          </a:extLst>
        </p:spPr>
        <p:txBody>
          <a:bodyPr wrap="none" lIns="59537" tIns="59537" rIns="59537" bIns="59537"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endParaRPr lang="en-US" sz="2315">
              <a:solidFill>
                <a:srgbClr val="000000"/>
              </a:solidFill>
              <a:ea typeface="+mn-ea"/>
              <a:cs typeface="Arial" pitchFamily="34" charset="0"/>
            </a:endParaRPr>
          </a:p>
        </p:txBody>
      </p:sp>
      <p:sp>
        <p:nvSpPr>
          <p:cNvPr id="27" name="Rectangle 30"/>
          <p:cNvSpPr>
            <a:spLocks noChangeArrowheads="1"/>
          </p:cNvSpPr>
          <p:nvPr>
            <p:custDataLst>
              <p:tags r:id="rId16"/>
            </p:custDataLst>
          </p:nvPr>
        </p:nvSpPr>
        <p:spPr bwMode="auto">
          <a:xfrm>
            <a:off x="6108316" y="5940871"/>
            <a:ext cx="3770708" cy="396917"/>
          </a:xfrm>
          <a:prstGeom prst="rect">
            <a:avLst/>
          </a:prstGeom>
          <a:solidFill>
            <a:schemeClr val="tx2">
              <a:lumMod val="20000"/>
              <a:lumOff val="80000"/>
            </a:schemeClr>
          </a:solidFill>
          <a:ln w="9525" algn="ctr">
            <a:solidFill>
              <a:schemeClr val="tx2"/>
            </a:solidFill>
            <a:round/>
          </a:ln>
          <a:effectLst>
            <a:outerShdw blurRad="50800" dist="38100" dir="2700000" algn="tl" rotWithShape="0">
              <a:prstClr val="black">
                <a:alpha val="40000"/>
              </a:prstClr>
            </a:outerShdw>
          </a:effectLst>
        </p:spPr>
        <p:txBody>
          <a:bodyPr r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en-US" altLang="zh-CN" sz="1544" b="1" smtClean="0">
                <a:solidFill>
                  <a:srgbClr val="002776"/>
                </a:solidFill>
                <a:ea typeface="+mn-ea"/>
                <a:cs typeface="Arial" pitchFamily="34" charset="0"/>
              </a:rPr>
              <a:t>《</a:t>
            </a:r>
            <a:r>
              <a:rPr lang="zh-CN" altLang="en-US" sz="1544" b="1" smtClean="0">
                <a:solidFill>
                  <a:srgbClr val="002776"/>
                </a:solidFill>
                <a:ea typeface="+mn-ea"/>
                <a:cs typeface="Arial" pitchFamily="34" charset="0"/>
              </a:rPr>
              <a:t>哈尔滨银行整体战略报告</a:t>
            </a:r>
            <a:r>
              <a:rPr lang="en-US" altLang="zh-CN" sz="1544" b="1" smtClean="0">
                <a:solidFill>
                  <a:srgbClr val="002776"/>
                </a:solidFill>
                <a:ea typeface="+mn-ea"/>
                <a:cs typeface="Arial" pitchFamily="34" charset="0"/>
              </a:rPr>
              <a:t>》</a:t>
            </a:r>
            <a:r>
              <a:rPr lang="zh-CN" altLang="en-US" sz="1544" b="1" smtClean="0">
                <a:solidFill>
                  <a:srgbClr val="002776"/>
                </a:solidFill>
                <a:ea typeface="+mn-ea"/>
                <a:cs typeface="Arial" pitchFamily="34" charset="0"/>
              </a:rPr>
              <a:t>及纲要</a:t>
            </a:r>
            <a:endParaRPr lang="en-US" altLang="zh-CN" sz="1544" b="1">
              <a:solidFill>
                <a:srgbClr val="002776"/>
              </a:solidFill>
              <a:ea typeface="+mn-ea"/>
              <a:cs typeface="Arial" pitchFamily="34" charset="0"/>
            </a:endParaRPr>
          </a:p>
        </p:txBody>
      </p:sp>
      <p:sp>
        <p:nvSpPr>
          <p:cNvPr id="32" name="Rectangle 30"/>
          <p:cNvSpPr>
            <a:spLocks noChangeArrowheads="1"/>
          </p:cNvSpPr>
          <p:nvPr>
            <p:custDataLst>
              <p:tags r:id="rId17"/>
            </p:custDataLst>
          </p:nvPr>
        </p:nvSpPr>
        <p:spPr bwMode="auto">
          <a:xfrm>
            <a:off x="6112496" y="6488424"/>
            <a:ext cx="3770708" cy="396917"/>
          </a:xfrm>
          <a:prstGeom prst="rect">
            <a:avLst/>
          </a:prstGeom>
          <a:solidFill>
            <a:schemeClr val="tx2">
              <a:lumMod val="20000"/>
              <a:lumOff val="80000"/>
            </a:schemeClr>
          </a:solidFill>
          <a:ln w="9525" algn="ctr">
            <a:solidFill>
              <a:schemeClr val="tx2"/>
            </a:solidFill>
            <a:round/>
          </a:ln>
          <a:effectLst>
            <a:outerShdw blurRad="50800" dist="38100" dir="2700000" algn="tl" rotWithShape="0">
              <a:prstClr val="black">
                <a:alpha val="40000"/>
              </a:prstClr>
            </a:outerShdw>
          </a:effectLst>
        </p:spPr>
        <p:txBody>
          <a:bodyPr r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en-US" altLang="zh-CN" sz="1544" b="1" smtClean="0">
                <a:solidFill>
                  <a:srgbClr val="002776"/>
                </a:solidFill>
                <a:ea typeface="+mn-ea"/>
                <a:cs typeface="Arial" pitchFamily="34" charset="0"/>
              </a:rPr>
              <a:t>《</a:t>
            </a:r>
            <a:r>
              <a:rPr lang="zh-CN" altLang="en-US" sz="1544" b="1" smtClean="0">
                <a:solidFill>
                  <a:srgbClr val="002776"/>
                </a:solidFill>
                <a:ea typeface="+mn-ea"/>
                <a:cs typeface="Arial" pitchFamily="34" charset="0"/>
              </a:rPr>
              <a:t>哈尔滨银行业务战略报告</a:t>
            </a:r>
            <a:r>
              <a:rPr lang="en-US" altLang="zh-CN" sz="1544" b="1" smtClean="0">
                <a:solidFill>
                  <a:srgbClr val="002776"/>
                </a:solidFill>
                <a:ea typeface="+mn-ea"/>
                <a:cs typeface="Arial" pitchFamily="34" charset="0"/>
              </a:rPr>
              <a:t>》*4</a:t>
            </a:r>
            <a:endParaRPr lang="en-US" altLang="zh-CN" sz="1544" b="1">
              <a:solidFill>
                <a:srgbClr val="002776"/>
              </a:solidFill>
              <a:ea typeface="+mn-ea"/>
              <a:cs typeface="Arial" pitchFamily="34" charset="0"/>
            </a:endParaRPr>
          </a:p>
        </p:txBody>
      </p:sp>
      <p:sp>
        <p:nvSpPr>
          <p:cNvPr id="44" name="Flowchart: Magnetic Disk 2"/>
          <p:cNvSpPr/>
          <p:nvPr/>
        </p:nvSpPr>
        <p:spPr>
          <a:xfrm>
            <a:off x="4467346" y="3750141"/>
            <a:ext cx="607010" cy="455363"/>
          </a:xfrm>
          <a:prstGeom prst="flowChartMagneticDisk">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2315">
              <a:solidFill>
                <a:srgbClr val="002776"/>
              </a:solidFill>
              <a:latin typeface="Arial" pitchFamily="34" charset="0"/>
              <a:cs typeface="Arial" pitchFamily="34" charset="0"/>
            </a:endParaRPr>
          </a:p>
        </p:txBody>
      </p:sp>
      <p:sp>
        <p:nvSpPr>
          <p:cNvPr id="45" name="Rectangle 55"/>
          <p:cNvSpPr/>
          <p:nvPr>
            <p:custDataLst>
              <p:tags r:id="rId18"/>
            </p:custDataLst>
          </p:nvPr>
        </p:nvSpPr>
        <p:spPr>
          <a:xfrm>
            <a:off x="2034332" y="3750141"/>
            <a:ext cx="2765868" cy="2291012"/>
          </a:xfrm>
          <a:prstGeom prst="rect">
            <a:avLst/>
          </a:prstGeom>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nSpc>
                <a:spcPct val="120000"/>
              </a:lnSpc>
            </a:pPr>
            <a:r>
              <a:rPr lang="zh-CN" altLang="en-US" sz="1323" b="1" smtClean="0">
                <a:solidFill>
                  <a:srgbClr val="002776"/>
                </a:solidFill>
                <a:ea typeface="+mn-ea"/>
                <a:cs typeface="Arial" pitchFamily="34" charset="0"/>
              </a:rPr>
              <a:t>开展</a:t>
            </a:r>
            <a:r>
              <a:rPr lang="zh-CN" altLang="en-US" sz="1323" b="1">
                <a:solidFill>
                  <a:srgbClr val="002776"/>
                </a:solidFill>
                <a:ea typeface="+mn-ea"/>
                <a:cs typeface="Arial" pitchFamily="34" charset="0"/>
              </a:rPr>
              <a:t>行内</a:t>
            </a:r>
            <a:r>
              <a:rPr lang="zh-CN" altLang="en-US" sz="1323" b="1" smtClean="0">
                <a:solidFill>
                  <a:srgbClr val="002776"/>
                </a:solidFill>
                <a:ea typeface="+mn-ea"/>
                <a:cs typeface="Arial" pitchFamily="34" charset="0"/>
              </a:rPr>
              <a:t>访谈及战略研讨会</a:t>
            </a:r>
            <a:endParaRPr lang="en-US" altLang="zh-CN" sz="1323" b="1">
              <a:solidFill>
                <a:srgbClr val="002776"/>
              </a:solidFill>
              <a:ea typeface="+mn-ea"/>
              <a:cs typeface="Arial" pitchFamily="34" charset="0"/>
            </a:endParaRPr>
          </a:p>
          <a:p>
            <a:pPr marL="179335" indent="-179335">
              <a:lnSpc>
                <a:spcPct val="120000"/>
              </a:lnSpc>
              <a:buFont typeface="Wingdings" panose="05000000000000000000" pitchFamily="2" charset="2"/>
              <a:buChar char=""/>
            </a:pPr>
            <a:r>
              <a:rPr lang="zh-CN" altLang="en-US" sz="1323" smtClean="0">
                <a:solidFill>
                  <a:srgbClr val="002776"/>
                </a:solidFill>
                <a:ea typeface="+mn-ea"/>
                <a:cs typeface="Arial" pitchFamily="34" charset="0"/>
              </a:rPr>
              <a:t>访谈对象包括</a:t>
            </a:r>
            <a:r>
              <a:rPr lang="zh-CN" altLang="en-US" sz="1323">
                <a:solidFill>
                  <a:srgbClr val="002776"/>
                </a:solidFill>
                <a:ea typeface="+mn-ea"/>
                <a:cs typeface="Arial" pitchFamily="34" charset="0"/>
              </a:rPr>
              <a:t>：</a:t>
            </a:r>
            <a:endParaRPr lang="en-US" altLang="zh-CN" sz="1323">
              <a:solidFill>
                <a:srgbClr val="002776"/>
              </a:solidFill>
              <a:ea typeface="+mn-ea"/>
              <a:cs typeface="Arial" pitchFamily="34" charset="0"/>
            </a:endParaRPr>
          </a:p>
          <a:p>
            <a:pPr marL="513489" lvl="1" indent="-315039">
              <a:lnSpc>
                <a:spcPct val="120000"/>
              </a:lnSpc>
              <a:buFont typeface="Wingdings" panose="05000000000000000000" pitchFamily="2" charset="2"/>
              <a:buChar char=""/>
            </a:pPr>
            <a:r>
              <a:rPr lang="zh-CN" altLang="en-US" sz="1323">
                <a:solidFill>
                  <a:srgbClr val="002776"/>
                </a:solidFill>
                <a:ea typeface="+mn-ea"/>
                <a:cs typeface="Arial" pitchFamily="34" charset="0"/>
              </a:rPr>
              <a:t>董事长、分管行</a:t>
            </a:r>
            <a:r>
              <a:rPr lang="zh-CN" altLang="en-US" sz="1323" smtClean="0">
                <a:solidFill>
                  <a:srgbClr val="002776"/>
                </a:solidFill>
                <a:ea typeface="+mn-ea"/>
                <a:cs typeface="Arial" pitchFamily="34" charset="0"/>
              </a:rPr>
              <a:t>领导</a:t>
            </a:r>
            <a:endParaRPr lang="en-US" altLang="zh-CN" sz="1323" smtClean="0">
              <a:solidFill>
                <a:srgbClr val="002776"/>
              </a:solidFill>
              <a:ea typeface="+mn-ea"/>
              <a:cs typeface="Arial" pitchFamily="34" charset="0"/>
            </a:endParaRPr>
          </a:p>
          <a:p>
            <a:pPr marL="513489" lvl="1" indent="-315039">
              <a:lnSpc>
                <a:spcPct val="120000"/>
              </a:lnSpc>
              <a:buFont typeface="Wingdings" panose="05000000000000000000" pitchFamily="2" charset="2"/>
              <a:buChar char=""/>
            </a:pPr>
            <a:r>
              <a:rPr lang="zh-CN" altLang="en-US" sz="1323" smtClean="0">
                <a:solidFill>
                  <a:srgbClr val="002776"/>
                </a:solidFill>
                <a:ea typeface="+mn-ea"/>
                <a:cs typeface="Arial" pitchFamily="34" charset="0"/>
              </a:rPr>
              <a:t>业务部门负责人</a:t>
            </a:r>
            <a:endParaRPr lang="en-US" altLang="zh-CN" sz="1323">
              <a:solidFill>
                <a:srgbClr val="002776"/>
              </a:solidFill>
              <a:ea typeface="+mn-ea"/>
              <a:cs typeface="Arial" pitchFamily="34" charset="0"/>
            </a:endParaRPr>
          </a:p>
          <a:p>
            <a:pPr marL="179335" lvl="1" indent="-179335">
              <a:lnSpc>
                <a:spcPct val="120000"/>
              </a:lnSpc>
              <a:buFont typeface="Wingdings" panose="05000000000000000000" pitchFamily="2" charset="2"/>
              <a:buChar char=""/>
            </a:pPr>
            <a:r>
              <a:rPr lang="zh-CN" altLang="en-US" sz="1323">
                <a:solidFill>
                  <a:srgbClr val="002776"/>
                </a:solidFill>
                <a:ea typeface="+mn-ea"/>
                <a:cs typeface="Arial" pitchFamily="34" charset="0"/>
              </a:rPr>
              <a:t>战略研讨会参与人员包括：</a:t>
            </a:r>
          </a:p>
          <a:p>
            <a:pPr marL="513489" lvl="1" indent="-315039">
              <a:lnSpc>
                <a:spcPct val="120000"/>
              </a:lnSpc>
              <a:buFont typeface="Wingdings" panose="05000000000000000000" pitchFamily="2" charset="2"/>
              <a:buChar char=""/>
            </a:pPr>
            <a:r>
              <a:rPr lang="zh-CN" altLang="en-US" sz="1323" smtClean="0">
                <a:solidFill>
                  <a:srgbClr val="002776"/>
                </a:solidFill>
                <a:ea typeface="+mn-ea"/>
                <a:cs typeface="Arial" pitchFamily="34" charset="0"/>
              </a:rPr>
              <a:t>零售板块各部门负责人</a:t>
            </a:r>
            <a:endParaRPr lang="en-US" altLang="zh-CN" sz="1323" smtClean="0">
              <a:solidFill>
                <a:srgbClr val="002776"/>
              </a:solidFill>
              <a:ea typeface="+mn-ea"/>
              <a:cs typeface="Arial" pitchFamily="34" charset="0"/>
            </a:endParaRPr>
          </a:p>
          <a:p>
            <a:pPr marL="513489" lvl="1" indent="-315039">
              <a:lnSpc>
                <a:spcPct val="120000"/>
              </a:lnSpc>
              <a:buFont typeface="Wingdings" panose="05000000000000000000" pitchFamily="2" charset="2"/>
              <a:buChar char=""/>
            </a:pPr>
            <a:r>
              <a:rPr lang="zh-CN" altLang="en-US" sz="1323">
                <a:solidFill>
                  <a:srgbClr val="002776"/>
                </a:solidFill>
                <a:ea typeface="+mn-ea"/>
                <a:cs typeface="Arial" pitchFamily="34" charset="0"/>
              </a:rPr>
              <a:t>公司</a:t>
            </a:r>
            <a:r>
              <a:rPr lang="zh-CN" altLang="en-US" sz="1323" smtClean="0">
                <a:solidFill>
                  <a:srgbClr val="002776"/>
                </a:solidFill>
                <a:ea typeface="+mn-ea"/>
                <a:cs typeface="Arial" pitchFamily="34" charset="0"/>
              </a:rPr>
              <a:t>板块</a:t>
            </a:r>
            <a:r>
              <a:rPr lang="zh-CN" altLang="en-US" sz="1323">
                <a:solidFill>
                  <a:srgbClr val="002776"/>
                </a:solidFill>
                <a:ea typeface="+mn-ea"/>
                <a:cs typeface="Arial" pitchFamily="34" charset="0"/>
              </a:rPr>
              <a:t>各部门</a:t>
            </a:r>
            <a:r>
              <a:rPr lang="zh-CN" altLang="en-US" sz="1323" smtClean="0">
                <a:solidFill>
                  <a:srgbClr val="002776"/>
                </a:solidFill>
                <a:ea typeface="+mn-ea"/>
                <a:cs typeface="Arial" pitchFamily="34" charset="0"/>
              </a:rPr>
              <a:t>负责人</a:t>
            </a:r>
            <a:endParaRPr lang="en-US" altLang="zh-CN" sz="1323" smtClean="0">
              <a:solidFill>
                <a:srgbClr val="002776"/>
              </a:solidFill>
              <a:ea typeface="+mn-ea"/>
              <a:cs typeface="Arial" pitchFamily="34" charset="0"/>
            </a:endParaRPr>
          </a:p>
          <a:p>
            <a:pPr marL="513489" lvl="1" indent="-315039">
              <a:lnSpc>
                <a:spcPct val="120000"/>
              </a:lnSpc>
              <a:buFont typeface="Wingdings" panose="05000000000000000000" pitchFamily="2" charset="2"/>
              <a:buChar char=""/>
            </a:pPr>
            <a:r>
              <a:rPr lang="zh-CN" altLang="en-US" sz="1323" smtClean="0">
                <a:solidFill>
                  <a:srgbClr val="002776"/>
                </a:solidFill>
                <a:ea typeface="+mn-ea"/>
                <a:cs typeface="Arial" pitchFamily="34" charset="0"/>
              </a:rPr>
              <a:t>同业板块各</a:t>
            </a:r>
            <a:r>
              <a:rPr lang="zh-CN" altLang="en-US" sz="1323">
                <a:solidFill>
                  <a:srgbClr val="002776"/>
                </a:solidFill>
                <a:ea typeface="+mn-ea"/>
                <a:cs typeface="Arial" pitchFamily="34" charset="0"/>
              </a:rPr>
              <a:t>部门</a:t>
            </a:r>
            <a:r>
              <a:rPr lang="zh-CN" altLang="en-US" sz="1323" smtClean="0">
                <a:solidFill>
                  <a:srgbClr val="002776"/>
                </a:solidFill>
                <a:ea typeface="+mn-ea"/>
                <a:cs typeface="Arial" pitchFamily="34" charset="0"/>
              </a:rPr>
              <a:t>负责人</a:t>
            </a:r>
            <a:endParaRPr lang="en-US" altLang="zh-CN" sz="1323" smtClean="0">
              <a:solidFill>
                <a:srgbClr val="002776"/>
              </a:solidFill>
              <a:ea typeface="+mn-ea"/>
              <a:cs typeface="Arial" pitchFamily="34" charset="0"/>
            </a:endParaRPr>
          </a:p>
          <a:p>
            <a:pPr marL="513489" lvl="1" indent="-315039">
              <a:lnSpc>
                <a:spcPct val="120000"/>
              </a:lnSpc>
              <a:buFont typeface="Wingdings" panose="05000000000000000000" pitchFamily="2" charset="2"/>
              <a:buChar char=""/>
            </a:pPr>
            <a:r>
              <a:rPr lang="zh-CN" altLang="en-US" sz="1323" smtClean="0">
                <a:solidFill>
                  <a:srgbClr val="002776"/>
                </a:solidFill>
                <a:ea typeface="+mn-ea"/>
                <a:cs typeface="Arial" pitchFamily="34" charset="0"/>
              </a:rPr>
              <a:t>移动金融板块各</a:t>
            </a:r>
            <a:r>
              <a:rPr lang="zh-CN" altLang="en-US" sz="1323">
                <a:solidFill>
                  <a:srgbClr val="002776"/>
                </a:solidFill>
                <a:ea typeface="+mn-ea"/>
                <a:cs typeface="Arial" pitchFamily="34" charset="0"/>
              </a:rPr>
              <a:t>部门</a:t>
            </a:r>
            <a:r>
              <a:rPr lang="zh-CN" altLang="en-US" sz="1323" smtClean="0">
                <a:solidFill>
                  <a:srgbClr val="002776"/>
                </a:solidFill>
                <a:ea typeface="+mn-ea"/>
                <a:cs typeface="Arial" pitchFamily="34" charset="0"/>
              </a:rPr>
              <a:t>负责人</a:t>
            </a:r>
            <a:endParaRPr lang="zh-CN" altLang="en-US" sz="1323">
              <a:solidFill>
                <a:srgbClr val="002776"/>
              </a:solidFill>
              <a:ea typeface="+mn-ea"/>
              <a:cs typeface="Arial" pitchFamily="34" charset="0"/>
            </a:endParaRPr>
          </a:p>
        </p:txBody>
      </p:sp>
      <p:sp>
        <p:nvSpPr>
          <p:cNvPr id="52" name="Rectangle 55"/>
          <p:cNvSpPr/>
          <p:nvPr>
            <p:custDataLst>
              <p:tags r:id="rId19"/>
            </p:custDataLst>
          </p:nvPr>
        </p:nvSpPr>
        <p:spPr>
          <a:xfrm>
            <a:off x="5130676" y="3750141"/>
            <a:ext cx="3118588" cy="2046714"/>
          </a:xfrm>
          <a:prstGeom prst="rect">
            <a:avLst/>
          </a:prstGeom>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nSpc>
                <a:spcPct val="120000"/>
              </a:lnSpc>
            </a:pPr>
            <a:r>
              <a:rPr lang="zh-CN" altLang="en-US" sz="1323" b="1" smtClean="0">
                <a:solidFill>
                  <a:srgbClr val="002776"/>
                </a:solidFill>
                <a:ea typeface="+mn-ea"/>
                <a:cs typeface="Arial" pitchFamily="34" charset="0"/>
              </a:rPr>
              <a:t>数据分析</a:t>
            </a:r>
            <a:r>
              <a:rPr lang="zh-CN" altLang="en-US" sz="1323" b="1">
                <a:solidFill>
                  <a:srgbClr val="002776"/>
                </a:solidFill>
                <a:ea typeface="+mn-ea"/>
                <a:cs typeface="Arial" pitchFamily="34" charset="0"/>
              </a:rPr>
              <a:t>与资料研读</a:t>
            </a:r>
            <a:endParaRPr lang="en-US" altLang="zh-CN" sz="1323" b="1">
              <a:solidFill>
                <a:srgbClr val="002776"/>
              </a:solidFill>
              <a:ea typeface="+mn-ea"/>
              <a:cs typeface="Arial" pitchFamily="34" charset="0"/>
            </a:endParaRPr>
          </a:p>
          <a:p>
            <a:pPr marL="179335" indent="-179335">
              <a:lnSpc>
                <a:spcPct val="120000"/>
              </a:lnSpc>
              <a:buFont typeface="Wingdings" panose="05000000000000000000" pitchFamily="2" charset="2"/>
              <a:buChar char=""/>
            </a:pPr>
            <a:r>
              <a:rPr lang="zh-CN" altLang="en-US" sz="1323" smtClean="0">
                <a:solidFill>
                  <a:srgbClr val="002776"/>
                </a:solidFill>
                <a:ea typeface="+mn-ea"/>
                <a:cs typeface="Arial" pitchFamily="34" charset="0"/>
              </a:rPr>
              <a:t>收集哈行</a:t>
            </a:r>
            <a:r>
              <a:rPr lang="zh-CN" altLang="en-US" sz="1323">
                <a:solidFill>
                  <a:srgbClr val="002776"/>
                </a:solidFill>
                <a:ea typeface="+mn-ea"/>
                <a:cs typeface="Arial" pitchFamily="34" charset="0"/>
              </a:rPr>
              <a:t>各个业务条线以及管理模块的相关数据，进行综合</a:t>
            </a:r>
            <a:r>
              <a:rPr lang="zh-CN" altLang="en-US" sz="1323" smtClean="0">
                <a:solidFill>
                  <a:srgbClr val="002776"/>
                </a:solidFill>
                <a:ea typeface="+mn-ea"/>
                <a:cs typeface="Arial" pitchFamily="34" charset="0"/>
              </a:rPr>
              <a:t>分析</a:t>
            </a:r>
            <a:endParaRPr lang="en-US" altLang="zh-CN" sz="1323" smtClean="0">
              <a:solidFill>
                <a:srgbClr val="002776"/>
              </a:solidFill>
              <a:ea typeface="+mn-ea"/>
              <a:cs typeface="Arial" pitchFamily="34" charset="0"/>
            </a:endParaRPr>
          </a:p>
          <a:p>
            <a:pPr marL="179335" indent="-179335">
              <a:lnSpc>
                <a:spcPct val="120000"/>
              </a:lnSpc>
              <a:buFont typeface="Wingdings" panose="05000000000000000000" pitchFamily="2" charset="2"/>
              <a:buChar char=""/>
            </a:pPr>
            <a:r>
              <a:rPr lang="zh-CN" altLang="en-US" sz="1323" smtClean="0">
                <a:solidFill>
                  <a:srgbClr val="002776"/>
                </a:solidFill>
                <a:ea typeface="+mn-ea"/>
                <a:cs typeface="Arial" pitchFamily="34" charset="0"/>
              </a:rPr>
              <a:t>对哈行有效客户进行一定比例的抽样和多维度的数据分析</a:t>
            </a:r>
            <a:endParaRPr lang="zh-CN" altLang="en-US" sz="1323">
              <a:solidFill>
                <a:srgbClr val="002776"/>
              </a:solidFill>
              <a:ea typeface="+mn-ea"/>
              <a:cs typeface="Arial" pitchFamily="34" charset="0"/>
            </a:endParaRPr>
          </a:p>
          <a:p>
            <a:pPr marL="179335" indent="-179335">
              <a:lnSpc>
                <a:spcPct val="120000"/>
              </a:lnSpc>
              <a:buFont typeface="Wingdings" panose="05000000000000000000" pitchFamily="2" charset="2"/>
              <a:buChar char=""/>
            </a:pPr>
            <a:r>
              <a:rPr lang="zh-CN" altLang="en-US" sz="1323" smtClean="0">
                <a:solidFill>
                  <a:srgbClr val="002776"/>
                </a:solidFill>
                <a:ea typeface="+mn-ea"/>
                <a:cs typeface="Arial" pitchFamily="34" charset="0"/>
              </a:rPr>
              <a:t>研读哈行各个</a:t>
            </a:r>
            <a:r>
              <a:rPr lang="zh-CN" altLang="en-US" sz="1323">
                <a:solidFill>
                  <a:srgbClr val="002776"/>
                </a:solidFill>
                <a:ea typeface="+mn-ea"/>
                <a:cs typeface="Arial" pitchFamily="34" charset="0"/>
              </a:rPr>
              <a:t>业务部门和管理部门提供的关键资料，包括工作总结、工作计划、产品手册、制度文件等</a:t>
            </a:r>
          </a:p>
        </p:txBody>
      </p:sp>
      <p:sp>
        <p:nvSpPr>
          <p:cNvPr id="50" name="Flowchart: Multidocument 1"/>
          <p:cNvSpPr/>
          <p:nvPr/>
        </p:nvSpPr>
        <p:spPr>
          <a:xfrm>
            <a:off x="1314252" y="2348807"/>
            <a:ext cx="620983" cy="455421"/>
          </a:xfrm>
          <a:prstGeom prst="flowChartMultidocumen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2315">
              <a:solidFill>
                <a:srgbClr val="002776"/>
              </a:solidFill>
              <a:latin typeface="Arial" pitchFamily="34" charset="0"/>
              <a:cs typeface="Arial" pitchFamily="34" charset="0"/>
            </a:endParaRPr>
          </a:p>
        </p:txBody>
      </p:sp>
      <p:sp>
        <p:nvSpPr>
          <p:cNvPr id="51" name="Rectangle 55"/>
          <p:cNvSpPr/>
          <p:nvPr>
            <p:custDataLst>
              <p:tags r:id="rId20"/>
            </p:custDataLst>
          </p:nvPr>
        </p:nvSpPr>
        <p:spPr>
          <a:xfrm>
            <a:off x="2034332" y="2287877"/>
            <a:ext cx="2463195" cy="1313821"/>
          </a:xfrm>
          <a:prstGeom prst="rect">
            <a:avLst/>
          </a:prstGeom>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nSpc>
                <a:spcPct val="120000"/>
              </a:lnSpc>
            </a:pPr>
            <a:r>
              <a:rPr lang="zh-CN" altLang="en-US" sz="1323" b="1" smtClean="0">
                <a:solidFill>
                  <a:srgbClr val="002776"/>
                </a:solidFill>
                <a:ea typeface="+mn-ea"/>
                <a:cs typeface="Arial" pitchFamily="34" charset="0"/>
              </a:rPr>
              <a:t>确定战略</a:t>
            </a:r>
            <a:r>
              <a:rPr lang="zh-CN" altLang="en-US" sz="1323" b="1">
                <a:solidFill>
                  <a:srgbClr val="002776"/>
                </a:solidFill>
                <a:ea typeface="+mn-ea"/>
                <a:cs typeface="Arial" pitchFamily="34" charset="0"/>
              </a:rPr>
              <a:t>定位及战略</a:t>
            </a:r>
            <a:r>
              <a:rPr lang="zh-CN" altLang="en-US" sz="1323" b="1" smtClean="0">
                <a:solidFill>
                  <a:srgbClr val="002776"/>
                </a:solidFill>
                <a:ea typeface="+mn-ea"/>
                <a:cs typeface="Arial" pitchFamily="34" charset="0"/>
              </a:rPr>
              <a:t>方向</a:t>
            </a:r>
            <a:endParaRPr lang="en-US" altLang="zh-CN" sz="1323" b="1">
              <a:solidFill>
                <a:srgbClr val="002776"/>
              </a:solidFill>
              <a:ea typeface="+mn-ea"/>
              <a:cs typeface="Arial" pitchFamily="34" charset="0"/>
            </a:endParaRPr>
          </a:p>
          <a:p>
            <a:pPr marL="179335" lvl="1" indent="-179335">
              <a:lnSpc>
                <a:spcPct val="120000"/>
              </a:lnSpc>
              <a:buFont typeface="Wingdings" panose="05000000000000000000" pitchFamily="2" charset="2"/>
              <a:buChar char=""/>
            </a:pPr>
            <a:r>
              <a:rPr lang="zh-CN" altLang="en-US" sz="1323" smtClean="0">
                <a:solidFill>
                  <a:srgbClr val="002776"/>
                </a:solidFill>
                <a:ea typeface="+mn-ea"/>
                <a:cs typeface="Arial" pitchFamily="34" charset="0"/>
              </a:rPr>
              <a:t>内</a:t>
            </a:r>
            <a:r>
              <a:rPr lang="zh-CN" altLang="en-US" sz="1323">
                <a:solidFill>
                  <a:srgbClr val="002776"/>
                </a:solidFill>
                <a:ea typeface="+mn-ea"/>
                <a:cs typeface="Arial" pitchFamily="34" charset="0"/>
              </a:rPr>
              <a:t>外部</a:t>
            </a:r>
            <a:r>
              <a:rPr lang="zh-CN" altLang="en-US" sz="1323" smtClean="0">
                <a:solidFill>
                  <a:srgbClr val="002776"/>
                </a:solidFill>
                <a:ea typeface="+mn-ea"/>
                <a:cs typeface="Arial" pitchFamily="34" charset="0"/>
              </a:rPr>
              <a:t>分析补充</a:t>
            </a:r>
            <a:endParaRPr lang="en-US" altLang="zh-CN" sz="1323" smtClean="0">
              <a:solidFill>
                <a:srgbClr val="002776"/>
              </a:solidFill>
              <a:ea typeface="+mn-ea"/>
              <a:cs typeface="Arial" pitchFamily="34" charset="0"/>
            </a:endParaRPr>
          </a:p>
          <a:p>
            <a:pPr marL="179335" lvl="1" indent="-179335">
              <a:lnSpc>
                <a:spcPct val="120000"/>
              </a:lnSpc>
              <a:buFont typeface="Wingdings" panose="05000000000000000000" pitchFamily="2" charset="2"/>
              <a:buChar char=""/>
            </a:pPr>
            <a:r>
              <a:rPr lang="zh-CN" altLang="en-US" sz="1323" smtClean="0">
                <a:solidFill>
                  <a:srgbClr val="002776"/>
                </a:solidFill>
                <a:ea typeface="+mn-ea"/>
                <a:cs typeface="Arial" pitchFamily="34" charset="0"/>
              </a:rPr>
              <a:t>确定</a:t>
            </a:r>
            <a:r>
              <a:rPr lang="zh-CN" altLang="en-US" sz="1323">
                <a:solidFill>
                  <a:srgbClr val="002776"/>
                </a:solidFill>
                <a:ea typeface="+mn-ea"/>
                <a:cs typeface="Arial" pitchFamily="34" charset="0"/>
              </a:rPr>
              <a:t>愿景、使命、价值观</a:t>
            </a:r>
            <a:endParaRPr lang="en-US" altLang="zh-CN" sz="1323">
              <a:solidFill>
                <a:srgbClr val="002776"/>
              </a:solidFill>
              <a:ea typeface="+mn-ea"/>
              <a:cs typeface="Arial" pitchFamily="34" charset="0"/>
            </a:endParaRPr>
          </a:p>
          <a:p>
            <a:pPr marL="179335" lvl="1" indent="-179335">
              <a:lnSpc>
                <a:spcPct val="120000"/>
              </a:lnSpc>
              <a:buFont typeface="Wingdings" panose="05000000000000000000" pitchFamily="2" charset="2"/>
              <a:buChar char=""/>
            </a:pPr>
            <a:r>
              <a:rPr lang="zh-CN" altLang="en-US" sz="1323" smtClean="0">
                <a:solidFill>
                  <a:srgbClr val="002776"/>
                </a:solidFill>
                <a:ea typeface="+mn-ea"/>
                <a:cs typeface="Arial" pitchFamily="34" charset="0"/>
              </a:rPr>
              <a:t>设计</a:t>
            </a:r>
            <a:r>
              <a:rPr lang="zh-CN" altLang="en-US" sz="1323">
                <a:solidFill>
                  <a:srgbClr val="002776"/>
                </a:solidFill>
                <a:ea typeface="+mn-ea"/>
                <a:cs typeface="Arial" pitchFamily="34" charset="0"/>
              </a:rPr>
              <a:t>业务组合战略</a:t>
            </a:r>
          </a:p>
          <a:p>
            <a:pPr marL="179335" lvl="1" indent="-179335">
              <a:lnSpc>
                <a:spcPct val="120000"/>
              </a:lnSpc>
              <a:buFont typeface="Wingdings" panose="05000000000000000000" pitchFamily="2" charset="2"/>
              <a:buChar char=""/>
            </a:pPr>
            <a:r>
              <a:rPr lang="zh-CN" altLang="en-US" sz="1323" smtClean="0">
                <a:solidFill>
                  <a:srgbClr val="002776"/>
                </a:solidFill>
                <a:ea typeface="+mn-ea"/>
                <a:cs typeface="Arial" pitchFamily="34" charset="0"/>
              </a:rPr>
              <a:t>战略</a:t>
            </a:r>
            <a:r>
              <a:rPr lang="zh-CN" altLang="en-US" sz="1323">
                <a:solidFill>
                  <a:srgbClr val="002776"/>
                </a:solidFill>
                <a:ea typeface="+mn-ea"/>
                <a:cs typeface="Arial" pitchFamily="34" charset="0"/>
              </a:rPr>
              <a:t>目标体系设定</a:t>
            </a:r>
          </a:p>
        </p:txBody>
      </p:sp>
      <p:sp>
        <p:nvSpPr>
          <p:cNvPr id="31" name="Rectangle 55"/>
          <p:cNvSpPr/>
          <p:nvPr>
            <p:custDataLst>
              <p:tags r:id="rId21"/>
            </p:custDataLst>
          </p:nvPr>
        </p:nvSpPr>
        <p:spPr>
          <a:xfrm>
            <a:off x="5130676" y="2268463"/>
            <a:ext cx="2229415" cy="1313821"/>
          </a:xfrm>
          <a:prstGeom prst="rect">
            <a:avLst/>
          </a:prstGeom>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nSpc>
                <a:spcPct val="120000"/>
              </a:lnSpc>
            </a:pPr>
            <a:r>
              <a:rPr lang="zh-CN" altLang="en-US" sz="1323" b="1" smtClean="0">
                <a:solidFill>
                  <a:srgbClr val="002776"/>
                </a:solidFill>
                <a:latin typeface="+mn-ea"/>
                <a:ea typeface="+mn-ea"/>
                <a:cs typeface="Arial" pitchFamily="34" charset="0"/>
              </a:rPr>
              <a:t>制定业务战略</a:t>
            </a:r>
            <a:endParaRPr lang="en-US" altLang="zh-CN" sz="1323" b="1">
              <a:solidFill>
                <a:srgbClr val="002776"/>
              </a:solidFill>
              <a:latin typeface="+mn-ea"/>
              <a:ea typeface="+mn-ea"/>
              <a:cs typeface="Arial" pitchFamily="34" charset="0"/>
            </a:endParaRPr>
          </a:p>
          <a:p>
            <a:pPr marL="179335" lvl="1" indent="-179335">
              <a:lnSpc>
                <a:spcPct val="120000"/>
              </a:lnSpc>
              <a:buFont typeface="Wingdings" panose="05000000000000000000" pitchFamily="2" charset="2"/>
              <a:buChar char=""/>
            </a:pPr>
            <a:r>
              <a:rPr lang="zh-CN" altLang="en-US" sz="1323" smtClean="0">
                <a:solidFill>
                  <a:srgbClr val="002776"/>
                </a:solidFill>
                <a:latin typeface="+mn-ea"/>
                <a:ea typeface="+mn-ea"/>
                <a:cs typeface="Arial" pitchFamily="34" charset="0"/>
              </a:rPr>
              <a:t>零售业务战略规划</a:t>
            </a:r>
            <a:endParaRPr lang="en-US" altLang="zh-CN" sz="1323" smtClean="0">
              <a:solidFill>
                <a:srgbClr val="002776"/>
              </a:solidFill>
              <a:latin typeface="+mn-ea"/>
              <a:ea typeface="+mn-ea"/>
              <a:cs typeface="Arial" pitchFamily="34" charset="0"/>
            </a:endParaRPr>
          </a:p>
          <a:p>
            <a:pPr marL="179335" lvl="1" indent="-179335">
              <a:lnSpc>
                <a:spcPct val="120000"/>
              </a:lnSpc>
              <a:buFont typeface="Wingdings" panose="05000000000000000000" pitchFamily="2" charset="2"/>
              <a:buChar char=""/>
            </a:pPr>
            <a:r>
              <a:rPr lang="zh-CN" altLang="en-US" sz="1323" smtClean="0">
                <a:solidFill>
                  <a:srgbClr val="002776"/>
                </a:solidFill>
                <a:latin typeface="+mn-ea"/>
                <a:ea typeface="+mn-ea"/>
                <a:cs typeface="Arial" pitchFamily="34" charset="0"/>
              </a:rPr>
              <a:t>公司业务战略规划</a:t>
            </a:r>
            <a:endParaRPr lang="en-US" altLang="zh-CN" sz="1323" smtClean="0">
              <a:solidFill>
                <a:srgbClr val="002776"/>
              </a:solidFill>
              <a:latin typeface="+mn-ea"/>
              <a:ea typeface="+mn-ea"/>
              <a:cs typeface="Arial" pitchFamily="34" charset="0"/>
            </a:endParaRPr>
          </a:p>
          <a:p>
            <a:pPr marL="179335" lvl="1" indent="-179335">
              <a:lnSpc>
                <a:spcPct val="120000"/>
              </a:lnSpc>
              <a:buFont typeface="Wingdings" panose="05000000000000000000" pitchFamily="2" charset="2"/>
              <a:buChar char=""/>
            </a:pPr>
            <a:r>
              <a:rPr lang="zh-CN" altLang="en-US" sz="1323" smtClean="0">
                <a:solidFill>
                  <a:srgbClr val="002776"/>
                </a:solidFill>
                <a:latin typeface="+mn-ea"/>
                <a:ea typeface="+mn-ea"/>
                <a:cs typeface="Arial" pitchFamily="34" charset="0"/>
              </a:rPr>
              <a:t>同业业务战略规划</a:t>
            </a:r>
            <a:endParaRPr lang="en-US" altLang="zh-CN" sz="1323" smtClean="0">
              <a:solidFill>
                <a:srgbClr val="002776"/>
              </a:solidFill>
              <a:latin typeface="+mn-ea"/>
              <a:ea typeface="+mn-ea"/>
              <a:cs typeface="Arial" pitchFamily="34" charset="0"/>
            </a:endParaRPr>
          </a:p>
          <a:p>
            <a:pPr marL="179335" lvl="1" indent="-179335">
              <a:lnSpc>
                <a:spcPct val="120000"/>
              </a:lnSpc>
              <a:buFont typeface="Wingdings" panose="05000000000000000000" pitchFamily="2" charset="2"/>
              <a:buChar char=""/>
            </a:pPr>
            <a:r>
              <a:rPr lang="zh-CN" altLang="en-US" sz="1323">
                <a:solidFill>
                  <a:srgbClr val="002776"/>
                </a:solidFill>
                <a:latin typeface="+mn-ea"/>
                <a:ea typeface="+mn-ea"/>
                <a:cs typeface="Arial" pitchFamily="34" charset="0"/>
              </a:rPr>
              <a:t>移动</a:t>
            </a:r>
            <a:r>
              <a:rPr lang="zh-CN" altLang="en-US" sz="1323" smtClean="0">
                <a:solidFill>
                  <a:srgbClr val="002776"/>
                </a:solidFill>
                <a:latin typeface="+mn-ea"/>
                <a:ea typeface="+mn-ea"/>
                <a:cs typeface="Arial" pitchFamily="34" charset="0"/>
              </a:rPr>
              <a:t>金融业务战略规划</a:t>
            </a:r>
            <a:endParaRPr lang="en-US" altLang="zh-CN" sz="1323">
              <a:solidFill>
                <a:srgbClr val="002776"/>
              </a:solidFill>
              <a:latin typeface="+mn-ea"/>
              <a:ea typeface="+mn-ea"/>
              <a:cs typeface="Arial" pitchFamily="34" charset="0"/>
            </a:endParaRPr>
          </a:p>
        </p:txBody>
      </p:sp>
      <p:sp>
        <p:nvSpPr>
          <p:cNvPr id="55" name="Flowchart: Multidocument 1"/>
          <p:cNvSpPr/>
          <p:nvPr/>
        </p:nvSpPr>
        <p:spPr>
          <a:xfrm>
            <a:off x="4460360" y="2363299"/>
            <a:ext cx="620983" cy="455421"/>
          </a:xfrm>
          <a:prstGeom prst="flowChartMultidocumen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2315">
              <a:solidFill>
                <a:srgbClr val="002776"/>
              </a:solidFill>
              <a:latin typeface="Arial" pitchFamily="34" charset="0"/>
              <a:cs typeface="Arial" pitchFamily="34" charset="0"/>
            </a:endParaRPr>
          </a:p>
        </p:txBody>
      </p:sp>
      <p:sp>
        <p:nvSpPr>
          <p:cNvPr id="57" name="Isosceles Triangle 12"/>
          <p:cNvSpPr/>
          <p:nvPr>
            <p:custDataLst>
              <p:tags r:id="rId22"/>
            </p:custDataLst>
          </p:nvPr>
        </p:nvSpPr>
        <p:spPr>
          <a:xfrm rot="5400000">
            <a:off x="5757469" y="6583068"/>
            <a:ext cx="367078" cy="25154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2315">
              <a:solidFill>
                <a:srgbClr val="FFFFFF"/>
              </a:solidFill>
              <a:latin typeface="Arial" pitchFamily="34" charset="0"/>
              <a:cs typeface="Arial" pitchFamily="34" charset="0"/>
            </a:endParaRPr>
          </a:p>
        </p:txBody>
      </p:sp>
      <p:sp>
        <p:nvSpPr>
          <p:cNvPr id="58" name="Isosceles Triangle 12"/>
          <p:cNvSpPr/>
          <p:nvPr>
            <p:custDataLst>
              <p:tags r:id="rId23"/>
            </p:custDataLst>
          </p:nvPr>
        </p:nvSpPr>
        <p:spPr>
          <a:xfrm rot="5400000">
            <a:off x="5757469" y="6007004"/>
            <a:ext cx="367078" cy="25154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2315">
              <a:solidFill>
                <a:srgbClr val="FFFFFF"/>
              </a:solidFill>
              <a:latin typeface="Arial" pitchFamily="34" charset="0"/>
              <a:cs typeface="Arial" pitchFamily="34" charset="0"/>
            </a:endParaRPr>
          </a:p>
        </p:txBody>
      </p:sp>
    </p:spTree>
    <p:extLst>
      <p:ext uri="{BB962C8B-B14F-4D97-AF65-F5344CB8AC3E}">
        <p14:creationId xmlns:p14="http://schemas.microsoft.com/office/powerpoint/2010/main" val="4110380271"/>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z="2200" smtClean="0">
                <a:ea typeface="Arial Unicode MS" panose="020b0604020202020204" pitchFamily="34" charset="-122"/>
              </a:rPr>
              <a:t>在此期间，项目组开展了多次面向哈尔滨银行领导及各部门负责人的访谈、头脑风暴以及战略研讨会，充分听取意见和建议</a:t>
            </a:r>
            <a:endParaRPr lang="zh-CN" altLang="en-US" sz="2200">
              <a:ea typeface="Arial Unicode MS" panose="020b0604020202020204" pitchFamily="34" charset="-122"/>
            </a:endParaRPr>
          </a:p>
        </p:txBody>
      </p:sp>
      <p:sp>
        <p:nvSpPr>
          <p:cNvPr id="4" name="文本占位符 3"/>
          <p:cNvSpPr>
            <a:spLocks noGrp="1"/>
          </p:cNvSpPr>
          <p:nvPr>
            <p:ph type="body" sz="quarter" idx="14"/>
          </p:nvPr>
        </p:nvSpPr>
        <p:spPr/>
        <p:txBody>
          <a:bodyPr/>
          <a:lstStyle/>
          <a:p>
            <a:endParaRPr lang="zh-CN" altLang="en-US"/>
          </a:p>
        </p:txBody>
      </p:sp>
      <p:graphicFrame>
        <p:nvGraphicFramePr>
          <p:cNvPr id="3" name="Table 2"/>
          <p:cNvGraphicFramePr>
            <a:graphicFrameLocks noGrp="1"/>
          </p:cNvGraphicFramePr>
          <p:nvPr>
            <p:extLst>
              <p:ext uri="{D42A27DB-BD31-4B8C-83A1-F6EECF244321}">
                <p14:modId xmlns:p14="http://schemas.microsoft.com/office/powerpoint/2010/main" val="2788160107"/>
              </p:ext>
            </p:extLst>
          </p:nvPr>
        </p:nvGraphicFramePr>
        <p:xfrm>
          <a:off x="536704" y="1084094"/>
          <a:ext cx="9562524" cy="5792880"/>
        </p:xfrm>
        <a:graphic>
          <a:graphicData uri="http://schemas.openxmlformats.org/drawingml/2006/table">
            <a:tbl>
              <a:tblPr firstRow="1" bandRow="1">
                <a:tableStyleId>{5C22544A-7EE6-4342-B048-85BDC9FD1C3A}</a:tableStyleId>
              </a:tblPr>
              <a:tblGrid>
                <a:gridCol w="1570206"/>
                <a:gridCol w="1656184"/>
                <a:gridCol w="6336134"/>
              </a:tblGrid>
              <a:tr h="401247">
                <a:tc>
                  <a:txBody>
                    <a:bodyPr vert="horz" wrap="square"/>
                    <a:lstStyle/>
                    <a:p>
                      <a:r>
                        <a:rPr lang="zh-CN" altLang="en-US" sz="1540" smtClean="0"/>
                        <a:t>时间</a:t>
                      </a:r>
                      <a:endParaRPr lang="zh-CN" altLang="en-US" sz="1540"/>
                    </a:p>
                  </a:txBody>
                  <a:tcPr anchor="ctr"/>
                </a:tc>
                <a:tc>
                  <a:txBody>
                    <a:bodyPr vert="horz" wrap="square"/>
                    <a:lstStyle/>
                    <a:p>
                      <a:r>
                        <a:rPr lang="zh-CN" altLang="en-US" sz="1540" smtClean="0"/>
                        <a:t>会议内容</a:t>
                      </a:r>
                      <a:endParaRPr lang="zh-CN" altLang="en-US" sz="1540"/>
                    </a:p>
                  </a:txBody>
                  <a:tcPr anchor="ctr"/>
                </a:tc>
                <a:tc>
                  <a:txBody>
                    <a:bodyPr vert="horz" wrap="square"/>
                    <a:lstStyle/>
                    <a:p>
                      <a:r>
                        <a:rPr lang="zh-CN" altLang="en-US" sz="1540" smtClean="0"/>
                        <a:t>参与人员</a:t>
                      </a:r>
                      <a:endParaRPr lang="zh-CN" altLang="en-US" sz="1540"/>
                    </a:p>
                  </a:txBody>
                  <a:tcPr anchor="ctr"/>
                </a:tc>
              </a:tr>
              <a:tr h="401247">
                <a:tc>
                  <a:txBody>
                    <a:bodyPr vert="horz" wrap="square"/>
                    <a:lstStyle/>
                    <a:p>
                      <a:r>
                        <a:rPr lang="en-US" altLang="zh-CN" sz="1540" smtClean="0">
                          <a:latin typeface="Arial" pitchFamily="34" charset="0"/>
                          <a:cs typeface="Arial" pitchFamily="34" charset="0"/>
                        </a:rPr>
                        <a:t>2015.11.16</a:t>
                      </a:r>
                      <a:endParaRPr lang="zh-CN" altLang="en-US" sz="154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头脑风暴</a:t>
                      </a:r>
                      <a:endParaRPr lang="zh-CN" altLang="en-US" sz="1540"/>
                    </a:p>
                  </a:txBody>
                  <a:tcPr anchor="ctr">
                    <a:solidFill>
                      <a:schemeClr val="bg1">
                        <a:lumMod val="95000"/>
                      </a:schemeClr>
                    </a:solidFill>
                  </a:tcPr>
                </a:tc>
                <a:tc>
                  <a:txBody>
                    <a:bodyPr vert="horz" wrap="square"/>
                    <a:lstStyle/>
                    <a:p>
                      <a:r>
                        <a:rPr lang="zh-CN" altLang="en-US" sz="1540" smtClean="0"/>
                        <a:t>零售金融部门、公司金融部门、同业金融部门及移动金融部门负责人</a:t>
                      </a:r>
                      <a:endParaRPr lang="zh-CN" altLang="en-US" sz="1540"/>
                    </a:p>
                  </a:txBody>
                  <a:tcPr anchor="ctr">
                    <a:solidFill>
                      <a:schemeClr val="bg1">
                        <a:lumMod val="95000"/>
                      </a:schemeClr>
                    </a:solidFill>
                  </a:tcPr>
                </a:tc>
              </a:tr>
              <a:tr h="401247">
                <a:tc>
                  <a:txBody>
                    <a:bodyPr vert="horz" wrap="square"/>
                    <a:lstStyle/>
                    <a:p>
                      <a:r>
                        <a:rPr lang="en-US" altLang="zh-CN" sz="1540" smtClean="0">
                          <a:latin typeface="Arial" pitchFamily="34" charset="0"/>
                          <a:cs typeface="Arial" pitchFamily="34" charset="0"/>
                        </a:rPr>
                        <a:t>2015.12.05</a:t>
                      </a:r>
                      <a:endParaRPr lang="zh-CN" altLang="en-US" sz="154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访谈</a:t>
                      </a:r>
                      <a:endParaRPr lang="zh-CN" altLang="en-US" sz="1540"/>
                    </a:p>
                  </a:txBody>
                  <a:tcPr anchor="ctr">
                    <a:solidFill>
                      <a:schemeClr val="bg1">
                        <a:lumMod val="95000"/>
                      </a:schemeClr>
                    </a:solidFill>
                  </a:tcPr>
                </a:tc>
                <a:tc>
                  <a:txBody>
                    <a:bodyPr vert="horz" wrap="square"/>
                    <a:lstStyle/>
                    <a:p>
                      <a:r>
                        <a:rPr lang="zh-CN" altLang="en-US" sz="1540" smtClean="0"/>
                        <a:t>公司金融各部门负责人</a:t>
                      </a:r>
                      <a:endParaRPr lang="zh-CN" altLang="en-US" sz="1540"/>
                    </a:p>
                  </a:txBody>
                  <a:tcPr anchor="ctr">
                    <a:solidFill>
                      <a:schemeClr val="bg1">
                        <a:lumMod val="95000"/>
                      </a:schemeClr>
                    </a:solidFill>
                  </a:tcPr>
                </a:tc>
              </a:tr>
              <a:tr h="593470">
                <a:tc>
                  <a:txBody>
                    <a:bodyPr vert="horz" wrap="square"/>
                    <a:lstStyle/>
                    <a:p>
                      <a:r>
                        <a:rPr lang="en-US" altLang="zh-CN" sz="1540" smtClean="0">
                          <a:latin typeface="Arial" pitchFamily="34" charset="0"/>
                          <a:cs typeface="Arial" pitchFamily="34" charset="0"/>
                        </a:rPr>
                        <a:t>2015.12.18</a:t>
                      </a:r>
                      <a:endParaRPr lang="zh-CN" altLang="en-US" sz="154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战略研讨会</a:t>
                      </a:r>
                      <a:endParaRPr lang="zh-CN" altLang="en-US" sz="1540"/>
                    </a:p>
                  </a:txBody>
                  <a:tcPr anchor="ctr">
                    <a:solidFill>
                      <a:schemeClr val="bg1">
                        <a:lumMod val="95000"/>
                      </a:schemeClr>
                    </a:solidFill>
                  </a:tcPr>
                </a:tc>
                <a:tc>
                  <a:txBody>
                    <a:bodyPr vert="horz" wrap="square"/>
                    <a:lstStyle/>
                    <a:p>
                      <a:r>
                        <a:rPr lang="zh-CN" altLang="en-US" sz="1540" smtClean="0"/>
                        <a:t>副行长卢卫东、互联网金融事业部王志远、科技发展部王朝辉及其他移动金融部门负责人</a:t>
                      </a:r>
                      <a:endParaRPr lang="en-US" altLang="zh-CN" sz="1540" smtClean="0"/>
                    </a:p>
                  </a:txBody>
                  <a:tcPr anchor="ctr">
                    <a:solidFill>
                      <a:schemeClr val="bg1">
                        <a:lumMod val="95000"/>
                      </a:schemeClr>
                    </a:solidFill>
                  </a:tcPr>
                </a:tc>
              </a:tr>
              <a:tr h="401247">
                <a:tc>
                  <a:txBody>
                    <a:bodyPr vert="horz" wrap="square"/>
                    <a:lstStyle/>
                    <a:p>
                      <a:r>
                        <a:rPr lang="en-US" altLang="zh-CN" sz="1540" smtClean="0">
                          <a:latin typeface="Arial" pitchFamily="34" charset="0"/>
                          <a:cs typeface="Arial" pitchFamily="34" charset="0"/>
                        </a:rPr>
                        <a:t>2015.12.22</a:t>
                      </a:r>
                      <a:endParaRPr lang="zh-CN" altLang="en-US" sz="154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访谈</a:t>
                      </a:r>
                      <a:endParaRPr lang="zh-CN" altLang="en-US" sz="1540"/>
                    </a:p>
                  </a:txBody>
                  <a:tcPr anchor="ctr">
                    <a:solidFill>
                      <a:schemeClr val="bg1">
                        <a:lumMod val="95000"/>
                      </a:schemeClr>
                    </a:solidFill>
                  </a:tcPr>
                </a:tc>
                <a:tc>
                  <a:txBody>
                    <a:bodyPr vert="horz" wrap="square"/>
                    <a:lstStyle/>
                    <a:p>
                      <a:r>
                        <a:rPr lang="zh-CN" altLang="en-US" sz="1540" smtClean="0"/>
                        <a:t>行长助理刘阳</a:t>
                      </a:r>
                      <a:endParaRPr lang="en-US" altLang="zh-CN" sz="1540" smtClean="0"/>
                    </a:p>
                  </a:txBody>
                  <a:tcPr anchor="ctr">
                    <a:solidFill>
                      <a:schemeClr val="bg1">
                        <a:lumMod val="95000"/>
                      </a:schemeClr>
                    </a:solidFill>
                  </a:tcPr>
                </a:tc>
              </a:tr>
              <a:tr h="593470">
                <a:tc>
                  <a:txBody>
                    <a:bodyPr vert="horz" wrap="square"/>
                    <a:lstStyle/>
                    <a:p>
                      <a:r>
                        <a:rPr lang="en-US" altLang="zh-CN" sz="1540" smtClean="0">
                          <a:latin typeface="Arial" pitchFamily="34" charset="0"/>
                          <a:cs typeface="Arial" pitchFamily="34" charset="0"/>
                        </a:rPr>
                        <a:t>2015.12.23</a:t>
                      </a:r>
                      <a:endParaRPr lang="zh-CN" altLang="en-US" sz="154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战略研讨会</a:t>
                      </a:r>
                      <a:endParaRPr lang="zh-CN" altLang="en-US" sz="1540"/>
                    </a:p>
                  </a:txBody>
                  <a:tcPr anchor="ctr">
                    <a:solidFill>
                      <a:schemeClr val="bg1">
                        <a:lumMod val="95000"/>
                      </a:schemeClr>
                    </a:solidFill>
                  </a:tcPr>
                </a:tc>
                <a:tc>
                  <a:txBody>
                    <a:bodyPr vert="horz" wrap="square"/>
                    <a:lstStyle/>
                    <a:p>
                      <a:r>
                        <a:rPr lang="zh-CN" altLang="zh-CN" sz="1540" kern="1200" smtClean="0">
                          <a:solidFill>
                            <a:schemeClr val="dk1"/>
                          </a:solidFill>
                          <a:effectLst/>
                          <a:latin typeface="+mn-lt"/>
                          <a:ea typeface="+mn-ea"/>
                          <a:cs typeface="+mn-cs"/>
                        </a:rPr>
                        <a:t>零售信贷部杨德明、零售金融部李思本、零售产品创新中心王超和孙超、消费金融事业部张</a:t>
                      </a:r>
                      <a:r>
                        <a:rPr lang="zh-CN" altLang="en-US" sz="1540" kern="1200" smtClean="0">
                          <a:solidFill>
                            <a:schemeClr val="dk1"/>
                          </a:solidFill>
                          <a:effectLst/>
                          <a:latin typeface="+mn-lt"/>
                          <a:ea typeface="+mn-ea"/>
                          <a:cs typeface="+mn-cs"/>
                        </a:rPr>
                        <a:t>西铭</a:t>
                      </a:r>
                      <a:r>
                        <a:rPr lang="zh-CN" altLang="zh-CN" sz="1540" kern="1200" smtClean="0">
                          <a:solidFill>
                            <a:schemeClr val="dk1"/>
                          </a:solidFill>
                          <a:effectLst/>
                          <a:latin typeface="+mn-lt"/>
                          <a:ea typeface="+mn-ea"/>
                          <a:cs typeface="+mn-cs"/>
                        </a:rPr>
                        <a:t>、微型金融事业部和房贷事业部吴涛</a:t>
                      </a:r>
                      <a:endParaRPr lang="zh-CN" altLang="en-US" sz="1540"/>
                    </a:p>
                  </a:txBody>
                  <a:tcPr anchor="ctr">
                    <a:solidFill>
                      <a:schemeClr val="bg1">
                        <a:lumMod val="95000"/>
                      </a:schemeClr>
                    </a:solidFill>
                  </a:tcPr>
                </a:tc>
              </a:tr>
              <a:tr h="401247">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en-US" altLang="zh-CN" sz="1540" smtClean="0">
                          <a:latin typeface="Arial" pitchFamily="34" charset="0"/>
                          <a:cs typeface="Arial" pitchFamily="34" charset="0"/>
                        </a:rPr>
                        <a:t>2015.12.23</a:t>
                      </a:r>
                      <a:endParaRPr lang="zh-CN" altLang="en-US" sz="1540" smtClean="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财务测算讨论</a:t>
                      </a:r>
                      <a:endParaRPr lang="zh-CN" altLang="en-US" sz="1540"/>
                    </a:p>
                  </a:txBody>
                  <a:tcPr anchor="ctr">
                    <a:solidFill>
                      <a:schemeClr val="bg1">
                        <a:lumMod val="95000"/>
                      </a:schemeClr>
                    </a:solidFill>
                  </a:tcPr>
                </a:tc>
                <a:tc>
                  <a:txBody>
                    <a:bodyPr vert="horz" wrap="square"/>
                    <a:lstStyle/>
                    <a:p>
                      <a:r>
                        <a:rPr lang="zh-CN" altLang="en-US" sz="1540" smtClean="0"/>
                        <a:t>资负部门和计财部门负责人</a:t>
                      </a:r>
                      <a:endParaRPr lang="zh-CN" altLang="en-US" sz="1540"/>
                    </a:p>
                  </a:txBody>
                  <a:tcPr anchor="ctr">
                    <a:solidFill>
                      <a:schemeClr val="bg1">
                        <a:lumMod val="95000"/>
                      </a:schemeClr>
                    </a:solidFill>
                  </a:tcPr>
                </a:tc>
              </a:tr>
              <a:tr h="593470">
                <a:tc>
                  <a:txBody>
                    <a:bodyPr vert="horz" wrap="square"/>
                    <a:lstStyle/>
                    <a:p>
                      <a:r>
                        <a:rPr lang="en-US" altLang="zh-CN" sz="1540" smtClean="0">
                          <a:latin typeface="Arial" pitchFamily="34" charset="0"/>
                          <a:cs typeface="Arial" pitchFamily="34" charset="0"/>
                        </a:rPr>
                        <a:t>2015.12.25</a:t>
                      </a:r>
                      <a:endParaRPr lang="zh-CN" altLang="en-US" sz="154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战略研讨会</a:t>
                      </a:r>
                      <a:endParaRPr lang="zh-CN" altLang="en-US" sz="1540"/>
                    </a:p>
                  </a:txBody>
                  <a:tcPr anchor="ctr">
                    <a:solidFill>
                      <a:schemeClr val="bg1">
                        <a:lumMod val="95000"/>
                      </a:schemeClr>
                    </a:solidFill>
                  </a:tcPr>
                </a:tc>
                <a:tc>
                  <a:txBody>
                    <a:bodyPr vert="horz" wrap="square"/>
                    <a:lstStyle/>
                    <a:p>
                      <a:r>
                        <a:rPr lang="zh-CN" altLang="zh-CN" sz="1540" kern="1200" smtClean="0">
                          <a:solidFill>
                            <a:schemeClr val="dk1"/>
                          </a:solidFill>
                          <a:effectLst/>
                          <a:latin typeface="+mn-lt"/>
                          <a:ea typeface="+mn-ea"/>
                          <a:cs typeface="+mn-cs"/>
                        </a:rPr>
                        <a:t>同业审批部齐亦雷、理财事业部王远方、同业一部张喆、 同业二部张国锋、公司产品创新中心王齐鸣</a:t>
                      </a:r>
                      <a:endParaRPr lang="zh-CN" altLang="en-US" sz="1540"/>
                    </a:p>
                  </a:txBody>
                  <a:tcPr anchor="ctr">
                    <a:solidFill>
                      <a:schemeClr val="bg1">
                        <a:lumMod val="95000"/>
                      </a:schemeClr>
                    </a:solidFill>
                  </a:tcPr>
                </a:tc>
              </a:tr>
              <a:tr h="401247">
                <a:tc>
                  <a:txBody>
                    <a:bodyPr vert="horz" wrap="square"/>
                    <a:lstStyle/>
                    <a:p>
                      <a:r>
                        <a:rPr lang="en-US" altLang="zh-CN" sz="1540" smtClean="0">
                          <a:latin typeface="Arial" pitchFamily="34" charset="0"/>
                          <a:cs typeface="Arial" pitchFamily="34" charset="0"/>
                        </a:rPr>
                        <a:t>2015.12.30</a:t>
                      </a:r>
                      <a:endParaRPr lang="zh-CN" altLang="en-US" sz="154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访谈</a:t>
                      </a:r>
                      <a:endParaRPr lang="zh-CN" altLang="en-US" sz="1540"/>
                    </a:p>
                  </a:txBody>
                  <a:tcPr anchor="ctr">
                    <a:solidFill>
                      <a:schemeClr val="bg1">
                        <a:lumMod val="95000"/>
                      </a:schemeClr>
                    </a:solidFill>
                  </a:tcPr>
                </a:tc>
                <a:tc>
                  <a:txBody>
                    <a:bodyPr vert="horz" wrap="square"/>
                    <a:lstStyle/>
                    <a:p>
                      <a:r>
                        <a:rPr lang="zh-CN" altLang="en-US" sz="1540" smtClean="0"/>
                        <a:t>董事会秘书孙飞霞</a:t>
                      </a:r>
                      <a:endParaRPr lang="zh-CN" altLang="en-US" sz="1540"/>
                    </a:p>
                  </a:txBody>
                  <a:tcPr anchor="ctr">
                    <a:solidFill>
                      <a:schemeClr val="bg1">
                        <a:lumMod val="95000"/>
                      </a:schemeClr>
                    </a:solidFill>
                  </a:tcPr>
                </a:tc>
              </a:tr>
              <a:tr h="401247">
                <a:tc>
                  <a:txBody>
                    <a:bodyPr vert="horz" wrap="square"/>
                    <a:lstStyle/>
                    <a:p>
                      <a:r>
                        <a:rPr lang="en-US" altLang="zh-CN" sz="1540" smtClean="0">
                          <a:latin typeface="Arial" pitchFamily="34" charset="0"/>
                          <a:cs typeface="Arial" pitchFamily="34" charset="0"/>
                        </a:rPr>
                        <a:t>2015.12.30</a:t>
                      </a:r>
                      <a:endParaRPr lang="zh-CN" altLang="en-US" sz="154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访谈</a:t>
                      </a:r>
                      <a:endParaRPr lang="zh-CN" altLang="en-US" sz="1540"/>
                    </a:p>
                  </a:txBody>
                  <a:tcPr anchor="ctr">
                    <a:solidFill>
                      <a:schemeClr val="bg1">
                        <a:lumMod val="95000"/>
                      </a:schemeClr>
                    </a:solidFill>
                  </a:tcPr>
                </a:tc>
                <a:tc>
                  <a:txBody>
                    <a:bodyPr vert="horz" wrap="square"/>
                    <a:lstStyle/>
                    <a:p>
                      <a:r>
                        <a:rPr lang="zh-CN" altLang="en-US" sz="1540" smtClean="0"/>
                        <a:t>行长</a:t>
                      </a:r>
                      <a:endParaRPr lang="zh-CN" altLang="en-US" sz="1540"/>
                    </a:p>
                  </a:txBody>
                  <a:tcPr anchor="ctr">
                    <a:solidFill>
                      <a:schemeClr val="bg1">
                        <a:lumMod val="95000"/>
                      </a:schemeClr>
                    </a:solidFill>
                  </a:tcPr>
                </a:tc>
              </a:tr>
              <a:tr h="401247">
                <a:tc>
                  <a:txBody>
                    <a:bodyPr vert="horz" wrap="square"/>
                    <a:lstStyle/>
                    <a:p>
                      <a:r>
                        <a:rPr lang="en-US" altLang="zh-CN" sz="1540" smtClean="0">
                          <a:latin typeface="Arial" pitchFamily="34" charset="0"/>
                          <a:cs typeface="Arial" pitchFamily="34" charset="0"/>
                        </a:rPr>
                        <a:t>2015.12.30</a:t>
                      </a:r>
                      <a:endParaRPr lang="zh-CN" altLang="en-US" sz="154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访谈</a:t>
                      </a:r>
                      <a:endParaRPr lang="zh-CN" altLang="en-US" sz="1540"/>
                    </a:p>
                  </a:txBody>
                  <a:tcPr anchor="ctr">
                    <a:solidFill>
                      <a:schemeClr val="bg1">
                        <a:lumMod val="95000"/>
                      </a:schemeClr>
                    </a:solidFill>
                  </a:tcPr>
                </a:tc>
                <a:tc>
                  <a:txBody>
                    <a:bodyPr vert="horz" wrap="square"/>
                    <a:lstStyle/>
                    <a:p>
                      <a:r>
                        <a:rPr lang="zh-CN" altLang="en-US" sz="1540" smtClean="0"/>
                        <a:t>个人金融部周薇</a:t>
                      </a:r>
                      <a:endParaRPr lang="zh-CN" altLang="en-US" sz="1540"/>
                    </a:p>
                  </a:txBody>
                  <a:tcPr anchor="ctr">
                    <a:solidFill>
                      <a:schemeClr val="bg1">
                        <a:lumMod val="95000"/>
                      </a:schemeClr>
                    </a:solidFill>
                  </a:tcPr>
                </a:tc>
              </a:tr>
              <a:tr h="401247">
                <a:tc>
                  <a:txBody>
                    <a:bodyPr vert="horz" wrap="square"/>
                    <a:lstStyle/>
                    <a:p>
                      <a:r>
                        <a:rPr lang="en-US" altLang="zh-CN" sz="1540" smtClean="0">
                          <a:latin typeface="Arial" pitchFamily="34" charset="0"/>
                          <a:cs typeface="Arial" pitchFamily="34" charset="0"/>
                        </a:rPr>
                        <a:t>2015.12.30</a:t>
                      </a:r>
                      <a:endParaRPr lang="zh-CN" altLang="en-US" sz="154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访谈</a:t>
                      </a:r>
                      <a:endParaRPr lang="zh-CN" altLang="en-US" sz="1540"/>
                    </a:p>
                  </a:txBody>
                  <a:tcPr anchor="ctr">
                    <a:solidFill>
                      <a:schemeClr val="bg1">
                        <a:lumMod val="95000"/>
                      </a:schemeClr>
                    </a:solidFill>
                  </a:tcPr>
                </a:tc>
                <a:tc>
                  <a:txBody>
                    <a:bodyPr vert="horz" wrap="square"/>
                    <a:lstStyle/>
                    <a:p>
                      <a:r>
                        <a:rPr lang="zh-CN" altLang="en-US" sz="1540" smtClean="0"/>
                        <a:t>风险管理部龚铁敏</a:t>
                      </a:r>
                      <a:endParaRPr lang="zh-CN" altLang="en-US" sz="1540"/>
                    </a:p>
                  </a:txBody>
                  <a:tcPr anchor="ctr">
                    <a:solidFill>
                      <a:schemeClr val="bg1">
                        <a:lumMod val="95000"/>
                      </a:schemeClr>
                    </a:solidFill>
                  </a:tcPr>
                </a:tc>
              </a:tr>
              <a:tr h="401247">
                <a:tc>
                  <a:txBody>
                    <a:bodyPr vert="horz" wrap="square"/>
                    <a:lstStyle/>
                    <a:p>
                      <a:r>
                        <a:rPr lang="en-US" altLang="zh-CN" sz="1540" smtClean="0">
                          <a:latin typeface="Arial" pitchFamily="34" charset="0"/>
                          <a:cs typeface="Arial" pitchFamily="34" charset="0"/>
                        </a:rPr>
                        <a:t>2015.12.31</a:t>
                      </a:r>
                      <a:endParaRPr lang="zh-CN" altLang="en-US" sz="1540">
                        <a:latin typeface="Arial" pitchFamily="34" charset="0"/>
                        <a:cs typeface="Arial" pitchFamily="34" charset="0"/>
                      </a:endParaRPr>
                    </a:p>
                  </a:txBody>
                  <a:tcPr anchor="ctr">
                    <a:solidFill>
                      <a:schemeClr val="bg1">
                        <a:lumMod val="95000"/>
                      </a:schemeClr>
                    </a:solidFill>
                  </a:tcPr>
                </a:tc>
                <a:tc>
                  <a:txBody>
                    <a:bodyPr vert="horz" wrap="square"/>
                    <a:lstStyle/>
                    <a:p>
                      <a:r>
                        <a:rPr lang="zh-CN" altLang="en-US" sz="1540" smtClean="0"/>
                        <a:t>访谈</a:t>
                      </a:r>
                      <a:endParaRPr lang="zh-CN" altLang="en-US" sz="1540"/>
                    </a:p>
                  </a:txBody>
                  <a:tcPr anchor="ctr">
                    <a:solidFill>
                      <a:schemeClr val="bg1">
                        <a:lumMod val="95000"/>
                      </a:schemeClr>
                    </a:solidFill>
                  </a:tcPr>
                </a:tc>
                <a:tc>
                  <a:txBody>
                    <a:bodyPr vert="horz" wrap="square"/>
                    <a:lstStyle/>
                    <a:p>
                      <a:r>
                        <a:rPr lang="zh-CN" altLang="en-US" sz="1540" smtClean="0"/>
                        <a:t>科技发展部王朝辉</a:t>
                      </a:r>
                      <a:endParaRPr lang="zh-CN" altLang="en-US" sz="1540"/>
                    </a:p>
                  </a:txBody>
                  <a:tcPr anchor="ctr">
                    <a:solidFill>
                      <a:schemeClr val="bg1">
                        <a:lumMod val="95000"/>
                      </a:schemeClr>
                    </a:solidFill>
                  </a:tcPr>
                </a:tc>
              </a:tr>
            </a:tbl>
          </a:graphicData>
        </a:graphic>
      </p:graphicFrame>
    </p:spTree>
    <p:extLst>
      <p:ext uri="{BB962C8B-B14F-4D97-AF65-F5344CB8AC3E}">
        <p14:creationId xmlns:p14="http://schemas.microsoft.com/office/powerpoint/2010/main" val="1726982960"/>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2200" smtClean="0">
                <a:ea typeface="Arial Unicode MS" panose="020b0604020202020204" pitchFamily="34" charset="-122"/>
              </a:rPr>
              <a:t>同时，项目</a:t>
            </a:r>
            <a:r>
              <a:rPr lang="zh-CN" altLang="en-US" sz="2200">
                <a:ea typeface="Arial Unicode MS" panose="020b0604020202020204" pitchFamily="34" charset="-122"/>
              </a:rPr>
              <a:t>组提取了公司、零售客户样本数据，对</a:t>
            </a:r>
            <a:r>
              <a:rPr lang="zh-CN" altLang="en-US" sz="2200" smtClean="0">
                <a:ea typeface="Arial Unicode MS" panose="020b0604020202020204" pitchFamily="34" charset="-122"/>
              </a:rPr>
              <a:t>哈尔滨银行的现有客户进行</a:t>
            </a:r>
            <a:r>
              <a:rPr lang="zh-CN" altLang="en-US" sz="2200">
                <a:ea typeface="Arial Unicode MS" panose="020b0604020202020204" pitchFamily="34" charset="-122"/>
              </a:rPr>
              <a:t>多维度</a:t>
            </a:r>
            <a:r>
              <a:rPr lang="zh-CN" altLang="en-US" sz="2200" smtClean="0">
                <a:ea typeface="Arial Unicode MS" panose="020b0604020202020204" pitchFamily="34" charset="-122"/>
              </a:rPr>
              <a:t>分析，形成制定业务</a:t>
            </a:r>
            <a:r>
              <a:rPr lang="zh-CN" altLang="en-US" sz="2200">
                <a:ea typeface="Arial Unicode MS" panose="020b0604020202020204" pitchFamily="34" charset="-122"/>
              </a:rPr>
              <a:t>条</a:t>
            </a:r>
            <a:r>
              <a:rPr lang="zh-CN" altLang="en-US" sz="2200" smtClean="0">
                <a:ea typeface="Arial Unicode MS" panose="020b0604020202020204" pitchFamily="34" charset="-122"/>
              </a:rPr>
              <a:t>线战略规划的重要输入</a:t>
            </a:r>
            <a:endParaRPr lang="zh-CN" altLang="en-US" sz="2200">
              <a:ea typeface="Arial Unicode MS" panose="020b0604020202020204" pitchFamily="34" charset="-122"/>
            </a:endParaRPr>
          </a:p>
        </p:txBody>
      </p:sp>
      <p:sp>
        <p:nvSpPr>
          <p:cNvPr id="4" name="文本占位符 3"/>
          <p:cNvSpPr>
            <a:spLocks noGrp="1"/>
          </p:cNvSpPr>
          <p:nvPr>
            <p:ph type="body" sz="quarter" idx="14"/>
          </p:nvPr>
        </p:nvSpPr>
        <p:spPr/>
        <p:txBody>
          <a:bodyPr/>
          <a:lstStyle/>
          <a:p>
            <a:endParaRPr lang="zh-CN" altLang="en-US"/>
          </a:p>
        </p:txBody>
      </p:sp>
      <p:pic>
        <p:nvPicPr>
          <p:cNvPr id="24" name="图片 2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35031" y="5004967"/>
            <a:ext cx="1814110" cy="1800000"/>
          </a:xfrm>
          <a:prstGeom prst="rect">
            <a:avLst/>
          </a:prstGeom>
        </p:spPr>
      </p:pic>
      <p:pic>
        <p:nvPicPr>
          <p:cNvPr id="25" name="图片 24"/>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759488" y="5004967"/>
            <a:ext cx="1678214" cy="1800000"/>
          </a:xfrm>
          <a:prstGeom prst="rect">
            <a:avLst/>
          </a:prstGeom>
        </p:spPr>
      </p:pic>
      <p:sp>
        <p:nvSpPr>
          <p:cNvPr id="11" name="矩形 10"/>
          <p:cNvSpPr/>
          <p:nvPr/>
        </p:nvSpPr>
        <p:spPr>
          <a:xfrm>
            <a:off x="693998" y="1632962"/>
            <a:ext cx="4148072" cy="66524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0000" indent="-180000">
              <a:spcAft>
                <a:spcPts val="600"/>
              </a:spcAft>
              <a:buFont typeface="Arial" pitchFamily="34" charset="0"/>
              <a:buChar char="•"/>
            </a:pPr>
            <a:r>
              <a:rPr lang="zh-CN" altLang="en-US" sz="1540" smtClean="0">
                <a:solidFill>
                  <a:schemeClr val="tx2"/>
                </a:solidFill>
                <a:latin typeface="Arial" pitchFamily="34" charset="0"/>
                <a:cs typeface="Arial" pitchFamily="34" charset="0"/>
              </a:rPr>
              <a:t>对全体</a:t>
            </a:r>
            <a:r>
              <a:rPr lang="zh-CN" altLang="en-US" sz="1540">
                <a:solidFill>
                  <a:schemeClr val="tx2"/>
                </a:solidFill>
                <a:latin typeface="Arial" pitchFamily="34" charset="0"/>
                <a:cs typeface="Arial" pitchFamily="34" charset="0"/>
              </a:rPr>
              <a:t>零售客户</a:t>
            </a:r>
            <a:r>
              <a:rPr lang="en-US" altLang="zh-CN" sz="1540">
                <a:solidFill>
                  <a:schemeClr val="tx2"/>
                </a:solidFill>
                <a:latin typeface="Arial" pitchFamily="34" charset="0"/>
                <a:cs typeface="Arial" pitchFamily="34" charset="0"/>
              </a:rPr>
              <a:t>1</a:t>
            </a:r>
            <a:r>
              <a:rPr lang="en-US" altLang="zh-CN" sz="1540" smtClean="0">
                <a:solidFill>
                  <a:schemeClr val="tx2"/>
                </a:solidFill>
                <a:latin typeface="Arial" pitchFamily="34" charset="0"/>
                <a:cs typeface="Arial" pitchFamily="34" charset="0"/>
              </a:rPr>
              <a:t>%</a:t>
            </a:r>
            <a:r>
              <a:rPr lang="zh-CN" altLang="en-US" sz="1540" smtClean="0">
                <a:solidFill>
                  <a:schemeClr val="tx2"/>
                </a:solidFill>
                <a:latin typeface="Arial" pitchFamily="34" charset="0"/>
                <a:cs typeface="Arial" pitchFamily="34" charset="0"/>
              </a:rPr>
              <a:t>比例随机抽样，得</a:t>
            </a:r>
            <a:r>
              <a:rPr lang="en-US" altLang="zh-CN" sz="1540" b="1" smtClean="0">
                <a:solidFill>
                  <a:schemeClr val="tx2"/>
                </a:solidFill>
                <a:latin typeface="Arial" pitchFamily="34" charset="0"/>
                <a:cs typeface="Arial" pitchFamily="34" charset="0"/>
              </a:rPr>
              <a:t>7.5</a:t>
            </a:r>
            <a:r>
              <a:rPr lang="zh-CN" altLang="en-US" sz="1540" b="1" smtClean="0">
                <a:solidFill>
                  <a:schemeClr val="tx2"/>
                </a:solidFill>
                <a:latin typeface="Arial" pitchFamily="34" charset="0"/>
                <a:cs typeface="Arial" pitchFamily="34" charset="0"/>
              </a:rPr>
              <a:t>万例</a:t>
            </a:r>
            <a:r>
              <a:rPr lang="zh-CN" altLang="en-US" sz="1540" smtClean="0">
                <a:solidFill>
                  <a:schemeClr val="tx2"/>
                </a:solidFill>
                <a:latin typeface="Arial" pitchFamily="34" charset="0"/>
                <a:cs typeface="Arial" pitchFamily="34" charset="0"/>
              </a:rPr>
              <a:t>数据样本</a:t>
            </a:r>
            <a:endParaRPr lang="zh-CN" altLang="en-US" sz="1540">
              <a:solidFill>
                <a:schemeClr val="tx2"/>
              </a:solidFill>
              <a:latin typeface="Arial" pitchFamily="34" charset="0"/>
              <a:cs typeface="Arial" pitchFamily="34" charset="0"/>
            </a:endParaRPr>
          </a:p>
        </p:txBody>
      </p:sp>
      <p:grpSp>
        <p:nvGrpSpPr>
          <p:cNvPr id="21" name="组合 20"/>
          <p:cNvGrpSpPr/>
          <p:nvPr/>
        </p:nvGrpSpPr>
        <p:grpSpPr>
          <a:xfrm>
            <a:off x="693998" y="2430216"/>
            <a:ext cx="4148073" cy="2109954"/>
            <a:chOff x="882204" y="3562901"/>
            <a:chExt cx="4148073" cy="1836000"/>
          </a:xfrm>
        </p:grpSpPr>
        <p:sp>
          <p:nvSpPr>
            <p:cNvPr id="15" name="矩形 14"/>
            <p:cNvSpPr/>
            <p:nvPr/>
          </p:nvSpPr>
          <p:spPr>
            <a:xfrm>
              <a:off x="882204" y="3562901"/>
              <a:ext cx="1944216" cy="1836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0000" indent="-180000">
                <a:spcAft>
                  <a:spcPts val="600"/>
                </a:spcAft>
                <a:buFont typeface="Arial" pitchFamily="34" charset="0"/>
                <a:buChar char="−"/>
              </a:pPr>
              <a:r>
                <a:rPr lang="zh-CN" altLang="en-US" sz="1320" smtClean="0">
                  <a:solidFill>
                    <a:schemeClr val="tx1"/>
                  </a:solidFill>
                  <a:latin typeface="Arial" pitchFamily="34" charset="0"/>
                  <a:cs typeface="Arial" pitchFamily="34" charset="0"/>
                </a:rPr>
                <a:t>年龄</a:t>
              </a:r>
              <a:endParaRPr lang="en-US" altLang="zh-CN" sz="1320" smtClean="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smtClean="0">
                  <a:solidFill>
                    <a:schemeClr val="tx1"/>
                  </a:solidFill>
                  <a:latin typeface="Arial" pitchFamily="34" charset="0"/>
                  <a:cs typeface="Arial" pitchFamily="34" charset="0"/>
                </a:rPr>
                <a:t>开户</a:t>
              </a:r>
              <a:r>
                <a:rPr lang="zh-CN" altLang="en-US" sz="1320">
                  <a:solidFill>
                    <a:schemeClr val="tx1"/>
                  </a:solidFill>
                  <a:latin typeface="Arial" pitchFamily="34" charset="0"/>
                  <a:cs typeface="Arial" pitchFamily="34" charset="0"/>
                </a:rPr>
                <a:t>时间是否使用网上</a:t>
              </a:r>
              <a:r>
                <a:rPr lang="zh-CN" altLang="en-US" sz="1320" smtClean="0">
                  <a:solidFill>
                    <a:schemeClr val="tx1"/>
                  </a:solidFill>
                  <a:latin typeface="Arial" pitchFamily="34" charset="0"/>
                  <a:cs typeface="Arial" pitchFamily="34" charset="0"/>
                </a:rPr>
                <a:t>银行</a:t>
              </a:r>
              <a:endParaRPr lang="en-US" altLang="zh-CN" sz="1320" smtClean="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smtClean="0">
                  <a:solidFill>
                    <a:schemeClr val="tx1"/>
                  </a:solidFill>
                  <a:latin typeface="Arial" pitchFamily="34" charset="0"/>
                  <a:cs typeface="Arial" pitchFamily="34" charset="0"/>
                </a:rPr>
                <a:t>是否</a:t>
              </a:r>
              <a:r>
                <a:rPr lang="zh-CN" altLang="en-US" sz="1320">
                  <a:solidFill>
                    <a:schemeClr val="tx1"/>
                  </a:solidFill>
                  <a:latin typeface="Arial" pitchFamily="34" charset="0"/>
                  <a:cs typeface="Arial" pitchFamily="34" charset="0"/>
                </a:rPr>
                <a:t>使用手机银行 </a:t>
              </a:r>
              <a:endParaRPr lang="en-US" altLang="zh-CN" sz="1320" smtClean="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smtClean="0">
                  <a:solidFill>
                    <a:schemeClr val="tx1"/>
                  </a:solidFill>
                  <a:latin typeface="Arial" pitchFamily="34" charset="0"/>
                  <a:cs typeface="Arial" pitchFamily="34" charset="0"/>
                </a:rPr>
                <a:t>是否</a:t>
              </a:r>
              <a:r>
                <a:rPr lang="zh-CN" altLang="en-US" sz="1320">
                  <a:solidFill>
                    <a:schemeClr val="tx1"/>
                  </a:solidFill>
                  <a:latin typeface="Arial" pitchFamily="34" charset="0"/>
                  <a:cs typeface="Arial" pitchFamily="34" charset="0"/>
                </a:rPr>
                <a:t>使用电话银行 </a:t>
              </a:r>
              <a:endParaRPr lang="en-US" altLang="zh-CN" sz="1320" smtClean="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smtClean="0">
                  <a:solidFill>
                    <a:schemeClr val="tx1"/>
                  </a:solidFill>
                  <a:latin typeface="Arial" pitchFamily="34" charset="0"/>
                  <a:cs typeface="Arial" pitchFamily="34" charset="0"/>
                </a:rPr>
                <a:t>是否</a:t>
              </a:r>
              <a:r>
                <a:rPr lang="zh-CN" altLang="en-US" sz="1320">
                  <a:solidFill>
                    <a:schemeClr val="tx1"/>
                  </a:solidFill>
                  <a:latin typeface="Arial" pitchFamily="34" charset="0"/>
                  <a:cs typeface="Arial" pitchFamily="34" charset="0"/>
                </a:rPr>
                <a:t>使用微信银行 </a:t>
              </a:r>
              <a:endParaRPr lang="en-US" altLang="zh-CN" sz="1320" smtClean="0">
                <a:solidFill>
                  <a:schemeClr val="tx1"/>
                </a:solidFill>
                <a:latin typeface="Arial" pitchFamily="34" charset="0"/>
                <a:cs typeface="Arial" pitchFamily="34" charset="0"/>
              </a:endParaRPr>
            </a:p>
          </p:txBody>
        </p:sp>
        <p:sp>
          <p:nvSpPr>
            <p:cNvPr id="17" name="矩形 16"/>
            <p:cNvSpPr/>
            <p:nvPr/>
          </p:nvSpPr>
          <p:spPr>
            <a:xfrm>
              <a:off x="3086061" y="3562901"/>
              <a:ext cx="1944216" cy="1836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0000" indent="-180000">
                <a:spcAft>
                  <a:spcPts val="600"/>
                </a:spcAft>
                <a:buFont typeface="Arial" pitchFamily="34" charset="0"/>
                <a:buChar char="−"/>
              </a:pPr>
              <a:r>
                <a:rPr lang="zh-CN" altLang="en-US" sz="1320">
                  <a:solidFill>
                    <a:schemeClr val="tx1"/>
                  </a:solidFill>
                  <a:latin typeface="Arial" pitchFamily="34" charset="0"/>
                  <a:cs typeface="Arial" pitchFamily="34" charset="0"/>
                </a:rPr>
                <a:t>在行总资产 </a:t>
              </a:r>
              <a:endParaRPr lang="en-US" altLang="zh-CN" sz="132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a:solidFill>
                    <a:schemeClr val="tx1"/>
                  </a:solidFill>
                  <a:latin typeface="Arial" pitchFamily="34" charset="0"/>
                  <a:cs typeface="Arial" pitchFamily="34" charset="0"/>
                </a:rPr>
                <a:t>总存款额 </a:t>
              </a:r>
              <a:endParaRPr lang="en-US" altLang="zh-CN" sz="132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a:solidFill>
                    <a:schemeClr val="tx1"/>
                  </a:solidFill>
                  <a:latin typeface="Arial" pitchFamily="34" charset="0"/>
                  <a:cs typeface="Arial" pitchFamily="34" charset="0"/>
                </a:rPr>
                <a:t>总贷款额 </a:t>
              </a:r>
              <a:endParaRPr lang="en-US" altLang="zh-CN" sz="132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smtClean="0">
                  <a:solidFill>
                    <a:schemeClr val="tx1"/>
                  </a:solidFill>
                  <a:latin typeface="Arial" pitchFamily="34" charset="0"/>
                  <a:cs typeface="Arial" pitchFamily="34" charset="0"/>
                </a:rPr>
                <a:t>理财、债券、保险、基金销售余额</a:t>
              </a:r>
              <a:endParaRPr lang="en-US" altLang="zh-CN" sz="132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a:solidFill>
                    <a:schemeClr val="tx1"/>
                  </a:solidFill>
                  <a:latin typeface="Arial" pitchFamily="34" charset="0"/>
                  <a:cs typeface="Arial" pitchFamily="34" charset="0"/>
                </a:rPr>
                <a:t>网银交易笔数 </a:t>
              </a:r>
              <a:endParaRPr lang="en-US" altLang="zh-CN" sz="132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a:solidFill>
                    <a:schemeClr val="tx1"/>
                  </a:solidFill>
                  <a:latin typeface="Arial" pitchFamily="34" charset="0"/>
                  <a:cs typeface="Arial" pitchFamily="34" charset="0"/>
                </a:rPr>
                <a:t>手机银行交易笔数 </a:t>
              </a:r>
            </a:p>
          </p:txBody>
        </p:sp>
      </p:grpSp>
      <p:sp>
        <p:nvSpPr>
          <p:cNvPr id="26" name="矩形 25"/>
          <p:cNvSpPr/>
          <p:nvPr/>
        </p:nvSpPr>
        <p:spPr>
          <a:xfrm>
            <a:off x="464125" y="1318602"/>
            <a:ext cx="4607818" cy="3326325"/>
          </a:xfrm>
          <a:prstGeom prst="rect">
            <a:avLst/>
          </a:prstGeom>
          <a:noFill/>
          <a:ln w="952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a:p>
        </p:txBody>
      </p:sp>
      <p:sp>
        <p:nvSpPr>
          <p:cNvPr id="6" name="矩形 5"/>
          <p:cNvSpPr/>
          <p:nvPr/>
        </p:nvSpPr>
        <p:spPr bwMode="auto">
          <a:xfrm>
            <a:off x="1698604" y="1134072"/>
            <a:ext cx="2138861" cy="36036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600" b="1" smtClean="0">
                <a:solidFill>
                  <a:schemeClr val="tx1"/>
                </a:solidFill>
              </a:rPr>
              <a:t>零售条线</a:t>
            </a:r>
            <a:endParaRPr lang="zh-CN" altLang="en-US" sz="1600" b="1">
              <a:solidFill>
                <a:schemeClr val="tx1"/>
              </a:solidFill>
            </a:endParaRPr>
          </a:p>
        </p:txBody>
      </p:sp>
      <p:sp>
        <p:nvSpPr>
          <p:cNvPr id="44" name="矩形 43"/>
          <p:cNvSpPr/>
          <p:nvPr/>
        </p:nvSpPr>
        <p:spPr>
          <a:xfrm>
            <a:off x="5648705" y="1632962"/>
            <a:ext cx="4148072" cy="66524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0000" indent="-180000">
              <a:spcAft>
                <a:spcPts val="600"/>
              </a:spcAft>
              <a:buFont typeface="Arial" pitchFamily="34" charset="0"/>
              <a:buChar char="•"/>
            </a:pPr>
            <a:r>
              <a:rPr lang="zh-CN" altLang="en-US" sz="1540">
                <a:solidFill>
                  <a:schemeClr val="tx2"/>
                </a:solidFill>
                <a:latin typeface="Arial" pitchFamily="34" charset="0"/>
                <a:cs typeface="Arial" pitchFamily="34" charset="0"/>
              </a:rPr>
              <a:t>对全体公司客户进行统计，得</a:t>
            </a:r>
            <a:r>
              <a:rPr lang="en-US" altLang="zh-CN" sz="1540" b="1">
                <a:solidFill>
                  <a:schemeClr val="tx2"/>
                </a:solidFill>
                <a:latin typeface="Arial" pitchFamily="34" charset="0"/>
                <a:cs typeface="Arial" pitchFamily="34" charset="0"/>
              </a:rPr>
              <a:t>1527</a:t>
            </a:r>
            <a:r>
              <a:rPr lang="zh-CN" altLang="en-US" sz="1540" b="1">
                <a:solidFill>
                  <a:schemeClr val="tx2"/>
                </a:solidFill>
                <a:latin typeface="Arial" pitchFamily="34" charset="0"/>
                <a:cs typeface="Arial" pitchFamily="34" charset="0"/>
              </a:rPr>
              <a:t>例</a:t>
            </a:r>
            <a:r>
              <a:rPr lang="zh-CN" altLang="en-US" sz="1540" smtClean="0">
                <a:solidFill>
                  <a:schemeClr val="tx2"/>
                </a:solidFill>
                <a:latin typeface="Arial" pitchFamily="34" charset="0"/>
                <a:cs typeface="Arial" pitchFamily="34" charset="0"/>
              </a:rPr>
              <a:t>数据样本</a:t>
            </a:r>
            <a:endParaRPr lang="zh-CN" altLang="en-US" sz="1540">
              <a:solidFill>
                <a:schemeClr val="tx2"/>
              </a:solidFill>
              <a:latin typeface="Arial" pitchFamily="34" charset="0"/>
              <a:cs typeface="Arial" pitchFamily="34" charset="0"/>
            </a:endParaRPr>
          </a:p>
        </p:txBody>
      </p:sp>
      <p:sp>
        <p:nvSpPr>
          <p:cNvPr id="46" name="矩形 45"/>
          <p:cNvSpPr/>
          <p:nvPr/>
        </p:nvSpPr>
        <p:spPr>
          <a:xfrm>
            <a:off x="5648705" y="2430216"/>
            <a:ext cx="4148072" cy="2109954"/>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0000" indent="-180000">
              <a:spcAft>
                <a:spcPts val="600"/>
              </a:spcAft>
              <a:buFont typeface="Arial" pitchFamily="34" charset="0"/>
              <a:buChar char="−"/>
            </a:pPr>
            <a:r>
              <a:rPr lang="zh-CN" altLang="en-US" sz="1320">
                <a:solidFill>
                  <a:schemeClr val="tx1"/>
                </a:solidFill>
                <a:latin typeface="Arial" pitchFamily="34" charset="0"/>
                <a:cs typeface="Arial" pitchFamily="34" charset="0"/>
              </a:rPr>
              <a:t>大、中、小型客户行业分布</a:t>
            </a:r>
            <a:endParaRPr lang="en-US" altLang="zh-CN" sz="132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a:solidFill>
                  <a:schemeClr val="tx1"/>
                </a:solidFill>
                <a:latin typeface="Arial" pitchFamily="34" charset="0"/>
                <a:cs typeface="Arial" pitchFamily="34" charset="0"/>
              </a:rPr>
              <a:t>大、中、小型客户授信余额</a:t>
            </a:r>
            <a:endParaRPr lang="en-US" altLang="zh-CN" sz="132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a:solidFill>
                  <a:schemeClr val="tx1"/>
                </a:solidFill>
                <a:latin typeface="Arial" pitchFamily="34" charset="0"/>
                <a:cs typeface="Arial" pitchFamily="34" charset="0"/>
              </a:rPr>
              <a:t>大、中、小型客户贷款余额</a:t>
            </a:r>
            <a:endParaRPr lang="en-US" altLang="zh-CN" sz="132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a:solidFill>
                  <a:schemeClr val="tx1"/>
                </a:solidFill>
                <a:latin typeface="Arial" pitchFamily="34" charset="0"/>
                <a:cs typeface="Arial" pitchFamily="34" charset="0"/>
              </a:rPr>
              <a:t>大、中、小型客户存款总额</a:t>
            </a:r>
            <a:endParaRPr lang="en-US" altLang="zh-CN" sz="132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a:solidFill>
                  <a:schemeClr val="tx1"/>
                </a:solidFill>
                <a:latin typeface="Arial" pitchFamily="34" charset="0"/>
                <a:cs typeface="Arial" pitchFamily="34" charset="0"/>
              </a:rPr>
              <a:t>公司客户利息收入</a:t>
            </a:r>
            <a:endParaRPr lang="en-US" altLang="zh-CN" sz="1320">
              <a:solidFill>
                <a:schemeClr val="tx1"/>
              </a:solidFill>
              <a:latin typeface="Arial" pitchFamily="34" charset="0"/>
              <a:cs typeface="Arial" pitchFamily="34" charset="0"/>
            </a:endParaRPr>
          </a:p>
          <a:p>
            <a:pPr marL="180000" indent="-180000">
              <a:spcAft>
                <a:spcPts val="600"/>
              </a:spcAft>
              <a:buFont typeface="Arial" pitchFamily="34" charset="0"/>
              <a:buChar char="−"/>
            </a:pPr>
            <a:r>
              <a:rPr lang="zh-CN" altLang="en-US" sz="1320">
                <a:solidFill>
                  <a:schemeClr val="tx1"/>
                </a:solidFill>
                <a:latin typeface="Arial" pitchFamily="34" charset="0"/>
                <a:cs typeface="Arial" pitchFamily="34" charset="0"/>
              </a:rPr>
              <a:t>公司客户中间收入</a:t>
            </a:r>
            <a:endParaRPr lang="en-US" altLang="zh-CN" sz="1320">
              <a:solidFill>
                <a:schemeClr val="tx1"/>
              </a:solidFill>
              <a:latin typeface="Arial" pitchFamily="34" charset="0"/>
              <a:cs typeface="Arial" pitchFamily="34" charset="0"/>
            </a:endParaRPr>
          </a:p>
        </p:txBody>
      </p:sp>
      <p:sp>
        <p:nvSpPr>
          <p:cNvPr id="42" name="矩形 41"/>
          <p:cNvSpPr/>
          <p:nvPr/>
        </p:nvSpPr>
        <p:spPr>
          <a:xfrm>
            <a:off x="5418832" y="1318602"/>
            <a:ext cx="4607818" cy="3326325"/>
          </a:xfrm>
          <a:prstGeom prst="rect">
            <a:avLst/>
          </a:prstGeom>
          <a:noFill/>
          <a:ln w="952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a:p>
        </p:txBody>
      </p:sp>
      <p:sp>
        <p:nvSpPr>
          <p:cNvPr id="43" name="矩形 42"/>
          <p:cNvSpPr/>
          <p:nvPr/>
        </p:nvSpPr>
        <p:spPr bwMode="auto">
          <a:xfrm>
            <a:off x="6653311" y="1134072"/>
            <a:ext cx="2138861" cy="36036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600" b="1">
                <a:solidFill>
                  <a:schemeClr val="tx1"/>
                </a:solidFill>
              </a:rPr>
              <a:t>公司条线</a:t>
            </a:r>
          </a:p>
        </p:txBody>
      </p:sp>
      <p:grpSp>
        <p:nvGrpSpPr>
          <p:cNvPr id="50" name="组合 49"/>
          <p:cNvGrpSpPr/>
          <p:nvPr/>
        </p:nvGrpSpPr>
        <p:grpSpPr>
          <a:xfrm>
            <a:off x="2263978" y="4613182"/>
            <a:ext cx="1008112" cy="259779"/>
            <a:chOff x="2210845" y="4973022"/>
            <a:chExt cx="1008112" cy="259779"/>
          </a:xfrm>
        </p:grpSpPr>
        <p:sp>
          <p:nvSpPr>
            <p:cNvPr id="49" name="矩形 48"/>
            <p:cNvSpPr/>
            <p:nvPr/>
          </p:nvSpPr>
          <p:spPr>
            <a:xfrm>
              <a:off x="2210845" y="4979477"/>
              <a:ext cx="1008112" cy="24686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a:p>
          </p:txBody>
        </p:sp>
        <p:sp>
          <p:nvSpPr>
            <p:cNvPr id="48" name="等腰三角形 47"/>
            <p:cNvSpPr/>
            <p:nvPr/>
          </p:nvSpPr>
          <p:spPr>
            <a:xfrm rot="10800000">
              <a:off x="2389399" y="4973022"/>
              <a:ext cx="651005" cy="259779"/>
            </a:xfrm>
            <a:prstGeom prst="triangl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a:p>
          </p:txBody>
        </p:sp>
      </p:grpSp>
      <p:grpSp>
        <p:nvGrpSpPr>
          <p:cNvPr id="51" name="组合 50"/>
          <p:cNvGrpSpPr/>
          <p:nvPr/>
        </p:nvGrpSpPr>
        <p:grpSpPr>
          <a:xfrm>
            <a:off x="7218685" y="4613182"/>
            <a:ext cx="1008112" cy="259779"/>
            <a:chOff x="2210845" y="4973022"/>
            <a:chExt cx="1008112" cy="259779"/>
          </a:xfrm>
        </p:grpSpPr>
        <p:sp>
          <p:nvSpPr>
            <p:cNvPr id="52" name="矩形 51"/>
            <p:cNvSpPr/>
            <p:nvPr/>
          </p:nvSpPr>
          <p:spPr>
            <a:xfrm>
              <a:off x="2210845" y="4979477"/>
              <a:ext cx="1008112" cy="24686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a:p>
          </p:txBody>
        </p:sp>
        <p:sp>
          <p:nvSpPr>
            <p:cNvPr id="53" name="等腰三角形 52"/>
            <p:cNvSpPr/>
            <p:nvPr/>
          </p:nvSpPr>
          <p:spPr>
            <a:xfrm rot="10800000">
              <a:off x="2389399" y="4973022"/>
              <a:ext cx="651005" cy="259779"/>
            </a:xfrm>
            <a:prstGeom prst="triangl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a:p>
          </p:txBody>
        </p:sp>
      </p:grpSp>
      <p:pic>
        <p:nvPicPr>
          <p:cNvPr id="54" name="图片 53"/>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046906" y="5004967"/>
            <a:ext cx="1820225" cy="1800000"/>
          </a:xfrm>
          <a:prstGeom prst="rect">
            <a:avLst/>
          </a:prstGeom>
        </p:spPr>
      </p:pic>
      <p:pic>
        <p:nvPicPr>
          <p:cNvPr id="55" name="图片 54"/>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048244" y="5004967"/>
            <a:ext cx="1780749" cy="1800000"/>
          </a:xfrm>
          <a:prstGeom prst="rect">
            <a:avLst/>
          </a:prstGeom>
        </p:spPr>
      </p:pic>
    </p:spTree>
    <p:extLst>
      <p:ext uri="{BB962C8B-B14F-4D97-AF65-F5344CB8AC3E}">
        <p14:creationId xmlns:p14="http://schemas.microsoft.com/office/powerpoint/2010/main" val="3830410275"/>
      </p:ext>
    </p:extLst>
  </p:cSld>
  <p:clrMapOvr>
    <a:masterClrMapping/>
  </p:clrMapOvr>
  <p:transition spd="slow" advClick="0"/>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17090" name="Picture 5" descr="G:\LL\h 哈尔滨银行\哈行新标\2015VI\PPT模板\终稿-08.jpg"/>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1588" y="0"/>
            <a:ext cx="10691812" cy="755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7091" name="TextBox 2"/>
          <p:cNvSpPr txBox="1">
            <a:spLocks noChangeArrowheads="1"/>
          </p:cNvSpPr>
          <p:nvPr/>
        </p:nvSpPr>
        <p:spPr bwMode="auto">
          <a:xfrm>
            <a:off x="738188" y="684213"/>
            <a:ext cx="10048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r>
              <a:rPr lang="zh-CN" altLang="en-US" sz="3200" b="1">
                <a:solidFill>
                  <a:schemeClr val="bg1"/>
                </a:solidFill>
                <a:latin typeface="华文楷体" panose="02010600040101010101" pitchFamily="2" charset="-122"/>
                <a:ea typeface="华文楷体" pitchFamily="2" charset="-122"/>
              </a:rPr>
              <a:t>目录</a:t>
            </a:r>
            <a:endParaRPr lang="zh-CN" altLang="en-US" sz="3200" b="1">
              <a:solidFill>
                <a:srgbClr val="212C4A"/>
              </a:solidFill>
              <a:latin typeface="华文楷体" panose="02010600040101010101" pitchFamily="2" charset="-122"/>
              <a:ea typeface="华文楷体" pitchFamily="2" charset="-122"/>
            </a:endParaRPr>
          </a:p>
        </p:txBody>
      </p:sp>
      <p:sp>
        <p:nvSpPr>
          <p:cNvPr id="217092" name="TextBox 2"/>
          <p:cNvSpPr txBox="1">
            <a:spLocks noChangeArrowheads="1"/>
          </p:cNvSpPr>
          <p:nvPr/>
        </p:nvSpPr>
        <p:spPr bwMode="auto">
          <a:xfrm>
            <a:off x="738188" y="684213"/>
            <a:ext cx="10048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r>
              <a:rPr lang="zh-CN" altLang="en-US" sz="3200" b="1">
                <a:solidFill>
                  <a:schemeClr val="bg1"/>
                </a:solidFill>
                <a:latin typeface="华文楷体" panose="02010600040101010101" pitchFamily="2" charset="-122"/>
                <a:ea typeface="华文楷体" pitchFamily="2" charset="-122"/>
              </a:rPr>
              <a:t>目录</a:t>
            </a:r>
            <a:endParaRPr lang="zh-CN" altLang="en-US" sz="3200" b="1">
              <a:solidFill>
                <a:srgbClr val="212C4A"/>
              </a:solidFill>
              <a:latin typeface="华文楷体" panose="02010600040101010101" pitchFamily="2" charset="-122"/>
              <a:ea typeface="华文楷体" pitchFamily="2" charset="-122"/>
            </a:endParaRPr>
          </a:p>
        </p:txBody>
      </p:sp>
      <p:sp>
        <p:nvSpPr>
          <p:cNvPr id="217093" name="右箭头 6"/>
          <p:cNvSpPr>
            <a:spLocks noChangeArrowheads="1"/>
          </p:cNvSpPr>
          <p:nvPr/>
        </p:nvSpPr>
        <p:spPr bwMode="auto">
          <a:xfrm>
            <a:off x="450850" y="2051050"/>
            <a:ext cx="574675" cy="695325"/>
          </a:xfrm>
          <a:prstGeom prst="rightArrow">
            <a:avLst>
              <a:gd name="adj1" fmla="val 50000"/>
              <a:gd name="adj2" fmla="val 50000"/>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endParaRPr lang="zh-CN" altLang="en-US"/>
          </a:p>
        </p:txBody>
      </p:sp>
      <p:graphicFrame>
        <p:nvGraphicFramePr>
          <p:cNvPr id="6" name="Group 40"/>
          <p:cNvGraphicFramePr>
            <a:graphicFrameLocks noGrp="1"/>
          </p:cNvGraphicFramePr>
          <p:nvPr/>
        </p:nvGraphicFramePr>
        <p:xfrm>
          <a:off x="1169988" y="2046288"/>
          <a:ext cx="7658100" cy="2627313"/>
        </p:xfrm>
        <a:graphic>
          <a:graphicData uri="http://schemas.openxmlformats.org/drawingml/2006/table">
            <a:tbl>
              <a:tblPr/>
              <a:tblGrid>
                <a:gridCol w="738187"/>
                <a:gridCol w="6919913"/>
              </a:tblGrid>
              <a:tr h="642938">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2400" b="1" i="0" u="none" strike="noStrike" kern="1200" cap="none" normalizeH="0" baseline="0" smtClean="0">
                          <a:ln>
                            <a:noFill/>
                          </a:ln>
                          <a:solidFill>
                            <a:srgbClr val="FFFFFF"/>
                          </a:solidFill>
                          <a:effectLst/>
                          <a:latin typeface="Arial" pitchFamily="34" charset="0"/>
                          <a:ea typeface="华文楷体" pitchFamily="2" charset="-122"/>
                          <a:cs typeface="+mn-cs"/>
                        </a:rPr>
                        <a:t> 1</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2400" b="1" i="0" u="none" strike="noStrike" kern="1200" cap="none" normalizeH="0" baseline="0" smtClean="0">
                          <a:ln>
                            <a:noFill/>
                          </a:ln>
                          <a:solidFill>
                            <a:srgbClr val="FFFFFF"/>
                          </a:solidFill>
                          <a:effectLst/>
                          <a:latin typeface="Arial" pitchFamily="34" charset="0"/>
                          <a:ea typeface="华文楷体" pitchFamily="2" charset="-122"/>
                          <a:cs typeface="+mn-cs"/>
                        </a:rPr>
                        <a:t>哈尔滨银行发展优劣势综述</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r h="642938">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1800" b="0" i="0" u="none" strike="noStrike" kern="1200" cap="none" normalizeH="0" baseline="0" smtClean="0">
                          <a:ln>
                            <a:noFill/>
                          </a:ln>
                          <a:solidFill>
                            <a:srgbClr val="FFFFFF"/>
                          </a:solidFill>
                          <a:effectLst/>
                          <a:latin typeface="Arial" pitchFamily="34" charset="0"/>
                          <a:ea typeface="华文楷体" pitchFamily="2" charset="-122"/>
                          <a:cs typeface="+mn-cs"/>
                        </a:rPr>
                        <a:t> 2</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1800" b="0" i="0" u="none" strike="noStrike" kern="1200" cap="none" normalizeH="0" baseline="0" smtClean="0">
                          <a:ln>
                            <a:noFill/>
                          </a:ln>
                          <a:solidFill>
                            <a:srgbClr val="FFFFFF"/>
                          </a:solidFill>
                          <a:effectLst/>
                          <a:latin typeface="Arial" pitchFamily="34" charset="0"/>
                          <a:ea typeface="华文楷体" pitchFamily="2" charset="-122"/>
                          <a:cs typeface="+mn-cs"/>
                        </a:rPr>
                        <a:t>战略愿景及整体战略</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r h="644525">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1800" b="1" i="0" u="none" strike="noStrike" cap="none" normalizeH="0" baseline="0" smtClean="0">
                          <a:ln>
                            <a:noFill/>
                          </a:ln>
                          <a:solidFill>
                            <a:srgbClr val="FFFFFF"/>
                          </a:solidFill>
                          <a:effectLst/>
                          <a:latin typeface="Arial" pitchFamily="34" charset="0"/>
                          <a:ea typeface="华文楷体" pitchFamily="2" charset="-122"/>
                          <a:cs typeface="Arial" pitchFamily="34" charset="0"/>
                        </a:rPr>
                        <a:t>3</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1800" b="0" i="0" u="none" strike="noStrike" cap="none" normalizeH="0" baseline="0" smtClean="0">
                          <a:ln>
                            <a:noFill/>
                          </a:ln>
                          <a:solidFill>
                            <a:srgbClr val="FFFFFF"/>
                          </a:solidFill>
                          <a:effectLst/>
                          <a:latin typeface="Arial" pitchFamily="34" charset="0"/>
                          <a:ea typeface="华文楷体" pitchFamily="2" charset="-122"/>
                        </a:rPr>
                        <a:t>各业务发展定位及业务组合建议</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r h="696912">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1800" b="0" i="0" u="none" strike="noStrike" cap="none" normalizeH="0" baseline="0" smtClean="0">
                          <a:ln>
                            <a:noFill/>
                          </a:ln>
                          <a:solidFill>
                            <a:srgbClr val="FFFFFF"/>
                          </a:solidFill>
                          <a:effectLst/>
                          <a:latin typeface="Arial" pitchFamily="34" charset="0"/>
                          <a:ea typeface="华文楷体" pitchFamily="2" charset="-122"/>
                          <a:cs typeface="Arial" pitchFamily="34" charset="0"/>
                        </a:rPr>
                        <a:t>4</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1800" b="0" i="0" u="none" strike="noStrike" cap="none" normalizeH="0" baseline="0" smtClean="0">
                          <a:ln>
                            <a:noFill/>
                          </a:ln>
                          <a:solidFill>
                            <a:srgbClr val="FFFFFF"/>
                          </a:solidFill>
                          <a:effectLst/>
                          <a:latin typeface="Arial" pitchFamily="34" charset="0"/>
                          <a:ea typeface="华文楷体" pitchFamily="2" charset="-122"/>
                        </a:rPr>
                        <a:t>战略目标及测算</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738521418"/>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114" name="Title 1"/>
          <p:cNvSpPr>
            <a:spLocks noGrp="1"/>
          </p:cNvSpPr>
          <p:nvPr>
            <p:ph type="title"/>
          </p:nvPr>
        </p:nvSpPr>
        <p:spPr>
          <a:xfrm>
            <a:off x="463550" y="330200"/>
            <a:ext cx="9766300" cy="339725"/>
          </a:xfrm>
        </p:spPr>
        <p:txBody>
          <a:bodyPr/>
          <a:lstStyle/>
          <a:p>
            <a:pPr hangingPunct="1"/>
            <a:r>
              <a:rPr lang="zh-CN" altLang="en-US" sz="2200" smtClean="0">
                <a:ea typeface="Arial Unicode MS" panose="020b0604020202020204" pitchFamily="34" charset="-122"/>
              </a:rPr>
              <a:t>未来五年哈尔滨银行的发展将面临机遇与挑战并存的外部环境，需要哈尔滨银行发挥优势，补齐短板打造新一代的核心竞争力</a:t>
            </a:r>
            <a:endParaRPr lang="en-US" altLang="en-US" sz="2200" smtClean="0">
              <a:ea typeface="Arial Unicode MS" panose="020b0604020202020204" pitchFamily="34" charset="-122"/>
            </a:endParaRPr>
          </a:p>
        </p:txBody>
      </p:sp>
      <p:sp>
        <p:nvSpPr>
          <p:cNvPr id="3" name="矩形 2"/>
          <p:cNvSpPr/>
          <p:nvPr/>
        </p:nvSpPr>
        <p:spPr>
          <a:xfrm>
            <a:off x="838200" y="3900696"/>
            <a:ext cx="8947150" cy="4581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defRPr/>
            </a:pPr>
            <a:r>
              <a:rPr kumimoji="0" lang="zh-CN" altLang="en-US" sz="1500" b="1" smtClean="0">
                <a:solidFill>
                  <a:srgbClr val="FFFFFF"/>
                </a:solidFill>
                <a:ea typeface="华文楷体" pitchFamily="2" charset="-122"/>
              </a:rPr>
              <a:t>哈尔滨银行</a:t>
            </a:r>
            <a:r>
              <a:rPr kumimoji="0" lang="en-US" altLang="zh-CN" sz="1500" b="1" smtClean="0">
                <a:solidFill>
                  <a:srgbClr val="FFFFFF"/>
                </a:solidFill>
                <a:ea typeface="华文楷体" pitchFamily="2" charset="-122"/>
                <a:cs typeface="Arial" pitchFamily="34" charset="0"/>
              </a:rPr>
              <a:t>SWOT</a:t>
            </a:r>
            <a:r>
              <a:rPr kumimoji="0" lang="zh-CN" altLang="en-US" sz="1500" b="1" smtClean="0">
                <a:solidFill>
                  <a:srgbClr val="FFFFFF"/>
                </a:solidFill>
                <a:ea typeface="华文楷体" pitchFamily="2" charset="-122"/>
              </a:rPr>
              <a:t>分析</a:t>
            </a:r>
          </a:p>
        </p:txBody>
      </p:sp>
      <p:sp>
        <p:nvSpPr>
          <p:cNvPr id="7" name="矩形 6"/>
          <p:cNvSpPr/>
          <p:nvPr/>
        </p:nvSpPr>
        <p:spPr>
          <a:xfrm>
            <a:off x="1255713" y="927100"/>
            <a:ext cx="915987" cy="5492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defRPr/>
            </a:pPr>
            <a:r>
              <a:rPr kumimoji="0" lang="zh-CN" altLang="en-US" sz="1500" b="1" smtClean="0">
                <a:solidFill>
                  <a:srgbClr val="002776"/>
                </a:solidFill>
                <a:ea typeface="华文楷体" pitchFamily="2" charset="-122"/>
              </a:rPr>
              <a:t>优势</a:t>
            </a:r>
          </a:p>
        </p:txBody>
      </p:sp>
      <p:sp>
        <p:nvSpPr>
          <p:cNvPr id="8" name="加号 7"/>
          <p:cNvSpPr/>
          <p:nvPr/>
        </p:nvSpPr>
        <p:spPr>
          <a:xfrm>
            <a:off x="938213" y="993775"/>
            <a:ext cx="411162" cy="415925"/>
          </a:xfrm>
          <a:prstGeom prst="mathPlus">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buFont typeface="Arial" pitchFamily="34" charset="0"/>
              <a:buNone/>
              <a:defRPr/>
            </a:pPr>
            <a:endParaRPr lang="zh-CN" altLang="en-US" sz="1985">
              <a:solidFill>
                <a:srgbClr val="FFFFFF"/>
              </a:solidFill>
              <a:latin typeface="Arial" pitchFamily="34" charset="0"/>
              <a:cs typeface="Arial" pitchFamily="34" charset="0"/>
            </a:endParaRPr>
          </a:p>
        </p:txBody>
      </p:sp>
      <p:sp>
        <p:nvSpPr>
          <p:cNvPr id="9" name="矩形 8"/>
          <p:cNvSpPr/>
          <p:nvPr/>
        </p:nvSpPr>
        <p:spPr>
          <a:xfrm>
            <a:off x="828675" y="2094404"/>
            <a:ext cx="4302124" cy="15603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14325" indent="-314325"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spcAft>
                <a:spcPts val="438"/>
              </a:spcAft>
              <a:buFont typeface="Arial" pitchFamily="34" charset="0"/>
              <a:buChar char="•"/>
              <a:defRPr/>
            </a:pPr>
            <a:r>
              <a:rPr kumimoji="0" lang="zh-CN" altLang="en-US" sz="1200" smtClean="0">
                <a:solidFill>
                  <a:srgbClr val="002776"/>
                </a:solidFill>
                <a:latin typeface="Verdana" pitchFamily="34" charset="0"/>
                <a:ea typeface="华文楷体" pitchFamily="2" charset="-122"/>
              </a:rPr>
              <a:t>依托于小额信贷战略的坚持和</a:t>
            </a:r>
            <a:r>
              <a:rPr kumimoji="0" lang="zh-CN" altLang="en-US" sz="1200">
                <a:solidFill>
                  <a:srgbClr val="002776"/>
                </a:solidFill>
                <a:latin typeface="Verdana" pitchFamily="34" charset="0"/>
                <a:ea typeface="华文楷体" pitchFamily="2" charset="-122"/>
              </a:rPr>
              <a:t>实施，建立了具有哈尔滨银行特色的小额信贷业务</a:t>
            </a:r>
            <a:r>
              <a:rPr kumimoji="0" lang="zh-CN" altLang="en-US" sz="1200" smtClean="0">
                <a:solidFill>
                  <a:srgbClr val="002776"/>
                </a:solidFill>
                <a:latin typeface="Verdana" pitchFamily="34" charset="0"/>
                <a:ea typeface="华文楷体" pitchFamily="2" charset="-122"/>
              </a:rPr>
              <a:t>模式和品牌影响力</a:t>
            </a:r>
            <a:endParaRPr kumimoji="0" lang="en-US" altLang="zh-CN" sz="1200" smtClean="0">
              <a:solidFill>
                <a:srgbClr val="002776"/>
              </a:solidFill>
              <a:latin typeface="Verdana" pitchFamily="34" charset="0"/>
              <a:ea typeface="华文楷体" pitchFamily="2" charset="-122"/>
            </a:endParaRPr>
          </a:p>
          <a:p>
            <a:pPr eaLnBrk="1" hangingPunct="1">
              <a:spcAft>
                <a:spcPts val="438"/>
              </a:spcAft>
              <a:buFont typeface="Arial" pitchFamily="34" charset="0"/>
              <a:buChar char="•"/>
              <a:defRPr/>
            </a:pPr>
            <a:r>
              <a:rPr kumimoji="0" lang="zh-CN" altLang="en-US" sz="1200" smtClean="0">
                <a:solidFill>
                  <a:srgbClr val="002776"/>
                </a:solidFill>
                <a:latin typeface="Verdana" pitchFamily="34" charset="0"/>
                <a:ea typeface="华文楷体" pitchFamily="2" charset="-122"/>
              </a:rPr>
              <a:t>作为</a:t>
            </a:r>
            <a:r>
              <a:rPr kumimoji="0" lang="zh-CN" altLang="en-US" sz="1200">
                <a:solidFill>
                  <a:srgbClr val="002776"/>
                </a:solidFill>
                <a:latin typeface="Verdana" pitchFamily="34" charset="0"/>
                <a:ea typeface="华文楷体" pitchFamily="2" charset="-122"/>
              </a:rPr>
              <a:t>上市</a:t>
            </a:r>
            <a:r>
              <a:rPr kumimoji="0" lang="zh-CN" altLang="en-US" sz="1200" smtClean="0">
                <a:solidFill>
                  <a:srgbClr val="002776"/>
                </a:solidFill>
                <a:latin typeface="Verdana" pitchFamily="34" charset="0"/>
                <a:ea typeface="华文楷体" pitchFamily="2" charset="-122"/>
              </a:rPr>
              <a:t>银行，</a:t>
            </a:r>
            <a:r>
              <a:rPr kumimoji="0" lang="zh-CN" altLang="en-US" sz="1200">
                <a:solidFill>
                  <a:srgbClr val="002776"/>
                </a:solidFill>
                <a:latin typeface="Verdana" pitchFamily="34" charset="0"/>
                <a:ea typeface="华文楷体" pitchFamily="2" charset="-122"/>
              </a:rPr>
              <a:t>在政策</a:t>
            </a:r>
            <a:r>
              <a:rPr kumimoji="0" lang="zh-CN" altLang="en-US" sz="1200" smtClean="0">
                <a:solidFill>
                  <a:srgbClr val="002776"/>
                </a:solidFill>
                <a:latin typeface="Verdana" pitchFamily="34" charset="0"/>
                <a:ea typeface="华文楷体" pitchFamily="2" charset="-122"/>
              </a:rPr>
              <a:t>及资源方面处于</a:t>
            </a:r>
            <a:r>
              <a:rPr kumimoji="0" lang="zh-CN" altLang="en-US" sz="1200">
                <a:solidFill>
                  <a:srgbClr val="002776"/>
                </a:solidFill>
                <a:latin typeface="Verdana" pitchFamily="34" charset="0"/>
                <a:ea typeface="华文楷体" pitchFamily="2" charset="-122"/>
              </a:rPr>
              <a:t>城商行前列，同时得益于高层的创新意识，</a:t>
            </a:r>
            <a:r>
              <a:rPr kumimoji="0" lang="zh-CN" altLang="en-US" sz="1200" smtClean="0">
                <a:solidFill>
                  <a:srgbClr val="002776"/>
                </a:solidFill>
                <a:latin typeface="Verdana" pitchFamily="34" charset="0"/>
                <a:ea typeface="华文楷体" pitchFamily="2" charset="-122"/>
              </a:rPr>
              <a:t>在特定领域形成前瞻性布局</a:t>
            </a:r>
            <a:endParaRPr kumimoji="0" lang="en-US" altLang="zh-CN" sz="1200" smtClean="0">
              <a:solidFill>
                <a:srgbClr val="002776"/>
              </a:solidFill>
              <a:latin typeface="Verdana" pitchFamily="34" charset="0"/>
              <a:ea typeface="华文楷体" pitchFamily="2" charset="-122"/>
            </a:endParaRPr>
          </a:p>
          <a:p>
            <a:pPr eaLnBrk="1" hangingPunct="1">
              <a:spcAft>
                <a:spcPts val="438"/>
              </a:spcAft>
              <a:buFont typeface="Arial" pitchFamily="34" charset="0"/>
              <a:buChar char="•"/>
              <a:defRPr/>
            </a:pPr>
            <a:r>
              <a:rPr kumimoji="0" lang="zh-CN" altLang="en-US" sz="1200" smtClean="0">
                <a:solidFill>
                  <a:srgbClr val="002776"/>
                </a:solidFill>
                <a:latin typeface="Verdana" pitchFamily="34" charset="0"/>
                <a:ea typeface="华文楷体" pitchFamily="2" charset="-122"/>
              </a:rPr>
              <a:t>哈尔滨银行</a:t>
            </a:r>
            <a:r>
              <a:rPr kumimoji="0" lang="zh-CN" altLang="en-US" sz="1200">
                <a:solidFill>
                  <a:srgbClr val="002776"/>
                </a:solidFill>
                <a:latin typeface="Verdana" pitchFamily="34" charset="0"/>
                <a:ea typeface="华文楷体" pitchFamily="2" charset="-122"/>
              </a:rPr>
              <a:t>在农业金融领域具备良好的</a:t>
            </a:r>
            <a:r>
              <a:rPr kumimoji="0" lang="zh-CN" altLang="en-US" sz="1200" smtClean="0">
                <a:solidFill>
                  <a:srgbClr val="002776"/>
                </a:solidFill>
                <a:latin typeface="Verdana" pitchFamily="34" charset="0"/>
                <a:ea typeface="华文楷体" pitchFamily="2" charset="-122"/>
              </a:rPr>
              <a:t>积累和优势</a:t>
            </a:r>
            <a:endParaRPr kumimoji="0" lang="en-US" altLang="zh-CN" sz="1200">
              <a:solidFill>
                <a:srgbClr val="002776"/>
              </a:solidFill>
              <a:latin typeface="Verdana" pitchFamily="34" charset="0"/>
              <a:ea typeface="华文楷体" pitchFamily="2" charset="-122"/>
            </a:endParaRPr>
          </a:p>
          <a:p>
            <a:pPr eaLnBrk="1" hangingPunct="1">
              <a:spcAft>
                <a:spcPts val="438"/>
              </a:spcAft>
              <a:buFont typeface="Arial" pitchFamily="34" charset="0"/>
              <a:buChar char="•"/>
              <a:defRPr/>
            </a:pPr>
            <a:r>
              <a:rPr kumimoji="0" lang="zh-CN" altLang="en-US" sz="1200" smtClean="0">
                <a:solidFill>
                  <a:srgbClr val="002776"/>
                </a:solidFill>
                <a:latin typeface="Verdana" pitchFamily="34" charset="0"/>
                <a:ea typeface="华文楷体" pitchFamily="2" charset="-122"/>
              </a:rPr>
              <a:t>通过实施一系列的管理转型任务，夯实了业务升级的管理基础架构，为战略落地提供强大的能力支撑 </a:t>
            </a:r>
            <a:endParaRPr kumimoji="0" lang="en-US" altLang="zh-CN" sz="1200" smtClean="0">
              <a:solidFill>
                <a:srgbClr val="002776"/>
              </a:solidFill>
              <a:latin typeface="Verdana" pitchFamily="34" charset="0"/>
              <a:ea typeface="华文楷体" pitchFamily="2" charset="-122"/>
            </a:endParaRPr>
          </a:p>
          <a:p>
            <a:pPr eaLnBrk="1" hangingPunct="1">
              <a:spcAft>
                <a:spcPts val="438"/>
              </a:spcAft>
              <a:buFont typeface="Arial" pitchFamily="34" charset="0"/>
              <a:buChar char="•"/>
              <a:defRPr/>
            </a:pPr>
            <a:r>
              <a:rPr kumimoji="0" lang="zh-CN" altLang="en-US" sz="1200" smtClean="0">
                <a:solidFill>
                  <a:srgbClr val="002776"/>
                </a:solidFill>
                <a:latin typeface="Verdana" pitchFamily="34" charset="0"/>
                <a:ea typeface="华文楷体" pitchFamily="2" charset="-122"/>
              </a:rPr>
              <a:t>稳定、富有进取心和执行力的高管团队，完善的人才吸引和培养机制以及和谐的企业文化</a:t>
            </a:r>
            <a:endParaRPr kumimoji="0" lang="en-US" altLang="zh-CN" sz="1200" smtClean="0">
              <a:solidFill>
                <a:srgbClr val="002776"/>
              </a:solidFill>
              <a:latin typeface="Verdana" pitchFamily="34" charset="0"/>
              <a:ea typeface="华文楷体" pitchFamily="2" charset="-122"/>
            </a:endParaRPr>
          </a:p>
          <a:p>
            <a:pPr eaLnBrk="1" hangingPunct="1">
              <a:spcAft>
                <a:spcPts val="438"/>
              </a:spcAft>
              <a:buFont typeface="Arial" pitchFamily="34" charset="0"/>
              <a:buChar char="•"/>
              <a:defRPr/>
            </a:pPr>
            <a:r>
              <a:rPr kumimoji="0" lang="zh-CN" altLang="en-US" sz="1200" smtClean="0">
                <a:solidFill>
                  <a:srgbClr val="002776"/>
                </a:solidFill>
                <a:latin typeface="Verdana" pitchFamily="34" charset="0"/>
                <a:ea typeface="华文楷体" pitchFamily="2" charset="-122"/>
              </a:rPr>
              <a:t>完善的风险管理、审慎的合规经营在过去五年实现收益和风险平衡</a:t>
            </a:r>
            <a:endParaRPr kumimoji="0" lang="en-US" altLang="zh-CN" sz="1200" smtClean="0">
              <a:solidFill>
                <a:srgbClr val="002776"/>
              </a:solidFill>
              <a:latin typeface="Verdana" pitchFamily="34" charset="0"/>
              <a:ea typeface="华文楷体" pitchFamily="2" charset="-122"/>
            </a:endParaRPr>
          </a:p>
          <a:p>
            <a:pPr eaLnBrk="1" hangingPunct="1">
              <a:spcAft>
                <a:spcPts val="438"/>
              </a:spcAft>
              <a:buFont typeface="Arial" pitchFamily="34" charset="0"/>
              <a:buChar char="•"/>
              <a:defRPr/>
            </a:pPr>
            <a:endParaRPr kumimoji="0" lang="en-US" altLang="zh-CN" sz="1200">
              <a:solidFill>
                <a:srgbClr val="002776"/>
              </a:solidFill>
              <a:latin typeface="Verdana" pitchFamily="34" charset="0"/>
              <a:ea typeface="华文楷体" pitchFamily="2" charset="-122"/>
            </a:endParaRPr>
          </a:p>
          <a:p>
            <a:pPr marL="0" indent="0" eaLnBrk="1" hangingPunct="1">
              <a:spcAft>
                <a:spcPts val="438"/>
              </a:spcAft>
              <a:defRPr/>
            </a:pPr>
            <a:endParaRPr kumimoji="0" lang="en-US" altLang="zh-CN" sz="1200" smtClean="0">
              <a:solidFill>
                <a:srgbClr val="002776"/>
              </a:solidFill>
              <a:latin typeface="Verdana" pitchFamily="34" charset="0"/>
              <a:ea typeface="Arial Unicode MS" panose="020b0604020202020204" pitchFamily="34" charset="-122"/>
            </a:endParaRPr>
          </a:p>
        </p:txBody>
      </p:sp>
      <p:grpSp>
        <p:nvGrpSpPr>
          <p:cNvPr id="218120" name="组合 38"/>
          <p:cNvGrpSpPr/>
          <p:nvPr/>
        </p:nvGrpSpPr>
        <p:grpSpPr>
          <a:xfrm>
            <a:off x="842963" y="1331978"/>
            <a:ext cx="4305300" cy="2497025"/>
            <a:chOff x="667287" y="1520550"/>
            <a:chExt cx="3780000" cy="1620000"/>
          </a:xfrm>
        </p:grpSpPr>
        <p:cxnSp>
          <p:nvCxnSpPr>
            <p:cNvPr id="13" name="直接连接符 12"/>
            <p:cNvCxnSpPr/>
            <p:nvPr/>
          </p:nvCxnSpPr>
          <p:spPr>
            <a:xfrm>
              <a:off x="667287" y="1523293"/>
              <a:ext cx="378000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rot="5400000" flipH="1">
              <a:off x="3630317" y="2330550"/>
              <a:ext cx="1620000" cy="0"/>
            </a:xfrm>
            <a:prstGeom prst="line">
              <a:avLst/>
            </a:prstGeom>
            <a:ln w="28575">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19" name="矩形 18"/>
          <p:cNvSpPr/>
          <p:nvPr/>
        </p:nvSpPr>
        <p:spPr>
          <a:xfrm>
            <a:off x="1255713" y="6833343"/>
            <a:ext cx="915987" cy="54768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buFont typeface="Arial" pitchFamily="34" charset="0"/>
              <a:buNone/>
              <a:defRPr/>
            </a:pPr>
            <a:r>
              <a:rPr lang="zh-CN" altLang="en-US" sz="1544" b="1">
                <a:solidFill>
                  <a:srgbClr val="002776"/>
                </a:solidFill>
                <a:latin typeface="Arial" pitchFamily="34" charset="0"/>
                <a:cs typeface="Arial" pitchFamily="34" charset="0"/>
              </a:rPr>
              <a:t>机会</a:t>
            </a:r>
          </a:p>
        </p:txBody>
      </p:sp>
      <p:sp>
        <p:nvSpPr>
          <p:cNvPr id="20" name="加号 19"/>
          <p:cNvSpPr/>
          <p:nvPr/>
        </p:nvSpPr>
        <p:spPr>
          <a:xfrm>
            <a:off x="938213" y="6925727"/>
            <a:ext cx="411162" cy="417512"/>
          </a:xfrm>
          <a:prstGeom prst="mathPlus">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buFont typeface="Arial" pitchFamily="34" charset="0"/>
              <a:buNone/>
              <a:defRPr/>
            </a:pPr>
            <a:endParaRPr lang="zh-CN" altLang="en-US" sz="1985">
              <a:solidFill>
                <a:srgbClr val="FFFFFF"/>
              </a:solidFill>
              <a:latin typeface="Arial" pitchFamily="34" charset="0"/>
              <a:cs typeface="Arial" pitchFamily="34" charset="0"/>
            </a:endParaRPr>
          </a:p>
        </p:txBody>
      </p:sp>
      <p:grpSp>
        <p:nvGrpSpPr>
          <p:cNvPr id="218123" name="组合 21"/>
          <p:cNvGrpSpPr/>
          <p:nvPr/>
        </p:nvGrpSpPr>
        <p:grpSpPr>
          <a:xfrm flipV="1">
            <a:off x="842963" y="4889979"/>
            <a:ext cx="4305300" cy="2083331"/>
            <a:chOff x="691968" y="1446576"/>
            <a:chExt cx="3456951" cy="1332000"/>
          </a:xfrm>
        </p:grpSpPr>
        <p:cxnSp>
          <p:nvCxnSpPr>
            <p:cNvPr id="23" name="直接连接符 22"/>
            <p:cNvCxnSpPr/>
            <p:nvPr/>
          </p:nvCxnSpPr>
          <p:spPr>
            <a:xfrm>
              <a:off x="691968" y="1458972"/>
              <a:ext cx="3456951"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rot="5400000" flipH="1">
              <a:off x="3476545" y="2112576"/>
              <a:ext cx="1332000" cy="0"/>
            </a:xfrm>
            <a:prstGeom prst="line">
              <a:avLst/>
            </a:prstGeom>
            <a:ln w="28575">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218124" name="组合 24"/>
          <p:cNvGrpSpPr/>
          <p:nvPr/>
        </p:nvGrpSpPr>
        <p:grpSpPr>
          <a:xfrm flipH="1" flipV="1">
            <a:off x="5478462" y="4889979"/>
            <a:ext cx="4306887" cy="2083331"/>
            <a:chOff x="691968" y="1446576"/>
            <a:chExt cx="3456951" cy="1332000"/>
          </a:xfrm>
        </p:grpSpPr>
        <p:cxnSp>
          <p:nvCxnSpPr>
            <p:cNvPr id="26" name="直接连接符 25"/>
            <p:cNvCxnSpPr/>
            <p:nvPr/>
          </p:nvCxnSpPr>
          <p:spPr>
            <a:xfrm>
              <a:off x="691968" y="1458972"/>
              <a:ext cx="3456951"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rot="5400000" flipH="1">
              <a:off x="3476549" y="2112576"/>
              <a:ext cx="1332000" cy="0"/>
            </a:xfrm>
            <a:prstGeom prst="line">
              <a:avLst/>
            </a:prstGeom>
            <a:ln w="28575">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218125" name="组合 39"/>
          <p:cNvGrpSpPr/>
          <p:nvPr/>
        </p:nvGrpSpPr>
        <p:grpSpPr>
          <a:xfrm>
            <a:off x="5478463" y="1331978"/>
            <a:ext cx="4306887" cy="2497026"/>
            <a:chOff x="4737033" y="1520550"/>
            <a:chExt cx="3780000" cy="1620000"/>
          </a:xfrm>
        </p:grpSpPr>
        <p:cxnSp>
          <p:nvCxnSpPr>
            <p:cNvPr id="29" name="直接连接符 28"/>
            <p:cNvCxnSpPr/>
            <p:nvPr/>
          </p:nvCxnSpPr>
          <p:spPr>
            <a:xfrm flipH="1">
              <a:off x="4737033" y="1523293"/>
              <a:ext cx="378000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rot="16200000">
              <a:off x="3933999" y="2330550"/>
              <a:ext cx="1620000" cy="0"/>
            </a:xfrm>
            <a:prstGeom prst="line">
              <a:avLst/>
            </a:prstGeom>
            <a:ln w="28575">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31" name="矩形 30"/>
          <p:cNvSpPr/>
          <p:nvPr/>
        </p:nvSpPr>
        <p:spPr>
          <a:xfrm>
            <a:off x="8437563" y="927100"/>
            <a:ext cx="915987" cy="5492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defRPr/>
            </a:pPr>
            <a:r>
              <a:rPr kumimoji="0" lang="zh-CN" altLang="en-US" sz="1500" b="1" smtClean="0">
                <a:solidFill>
                  <a:srgbClr val="002776"/>
                </a:solidFill>
                <a:ea typeface="华文楷体" pitchFamily="2" charset="-122"/>
              </a:rPr>
              <a:t>劣势</a:t>
            </a:r>
          </a:p>
        </p:txBody>
      </p:sp>
      <p:sp>
        <p:nvSpPr>
          <p:cNvPr id="33" name="减号 32"/>
          <p:cNvSpPr/>
          <p:nvPr/>
        </p:nvSpPr>
        <p:spPr>
          <a:xfrm>
            <a:off x="9267825" y="993775"/>
            <a:ext cx="409575" cy="415925"/>
          </a:xfrm>
          <a:prstGeom prst="mathMinus">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buFont typeface="Arial" pitchFamily="34" charset="0"/>
              <a:buNone/>
              <a:defRPr/>
            </a:pPr>
            <a:endParaRPr lang="zh-CN" altLang="en-US" sz="1985">
              <a:solidFill>
                <a:srgbClr val="FFFFFF"/>
              </a:solidFill>
              <a:latin typeface="Arial" pitchFamily="34" charset="0"/>
              <a:cs typeface="Arial" pitchFamily="34" charset="0"/>
            </a:endParaRPr>
          </a:p>
        </p:txBody>
      </p:sp>
      <p:sp>
        <p:nvSpPr>
          <p:cNvPr id="34" name="矩形 33"/>
          <p:cNvSpPr/>
          <p:nvPr/>
        </p:nvSpPr>
        <p:spPr>
          <a:xfrm>
            <a:off x="8437563" y="6833343"/>
            <a:ext cx="915987" cy="54768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defRPr/>
            </a:pPr>
            <a:r>
              <a:rPr kumimoji="0" lang="zh-CN" altLang="en-US" sz="1500" b="1" smtClean="0">
                <a:solidFill>
                  <a:srgbClr val="002776"/>
                </a:solidFill>
                <a:ea typeface="华文楷体" pitchFamily="2" charset="-122"/>
              </a:rPr>
              <a:t>挑战</a:t>
            </a:r>
          </a:p>
        </p:txBody>
      </p:sp>
      <p:sp>
        <p:nvSpPr>
          <p:cNvPr id="35" name="减号 34"/>
          <p:cNvSpPr/>
          <p:nvPr/>
        </p:nvSpPr>
        <p:spPr>
          <a:xfrm>
            <a:off x="9267825" y="6898431"/>
            <a:ext cx="409575" cy="417512"/>
          </a:xfrm>
          <a:prstGeom prst="mathMinus">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buFont typeface="Arial" pitchFamily="34" charset="0"/>
              <a:buNone/>
              <a:defRPr/>
            </a:pPr>
            <a:endParaRPr lang="zh-CN" altLang="en-US" sz="1985">
              <a:solidFill>
                <a:srgbClr val="FFFFFF"/>
              </a:solidFill>
              <a:latin typeface="Arial" pitchFamily="34" charset="0"/>
              <a:cs typeface="Arial" pitchFamily="34" charset="0"/>
            </a:endParaRPr>
          </a:p>
        </p:txBody>
      </p:sp>
      <p:sp>
        <p:nvSpPr>
          <p:cNvPr id="36" name="矩形 35"/>
          <p:cNvSpPr/>
          <p:nvPr/>
        </p:nvSpPr>
        <p:spPr>
          <a:xfrm>
            <a:off x="5592763" y="1253838"/>
            <a:ext cx="4183062" cy="228549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14325" indent="-314325"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spcAft>
                <a:spcPts val="438"/>
              </a:spcAft>
              <a:buFont typeface="Arial" pitchFamily="34" charset="0"/>
              <a:buChar char="•"/>
              <a:defRPr/>
            </a:pPr>
            <a:r>
              <a:rPr kumimoji="0" lang="zh-CN" altLang="en-US" sz="1200">
                <a:solidFill>
                  <a:srgbClr val="002776"/>
                </a:solidFill>
                <a:latin typeface="华文楷体" panose="02010600040101010101" pitchFamily="2" charset="-122"/>
                <a:ea typeface="华文楷体" pitchFamily="2" charset="-122"/>
              </a:rPr>
              <a:t>以小额信贷为主的业务模式使得哈行盈利仍然基于存贷利差</a:t>
            </a:r>
            <a:r>
              <a:rPr kumimoji="0" lang="zh-CN" altLang="en-US" sz="1200" smtClean="0">
                <a:solidFill>
                  <a:srgbClr val="002776"/>
                </a:solidFill>
                <a:latin typeface="华文楷体" panose="02010600040101010101" pitchFamily="2" charset="-122"/>
                <a:ea typeface="华文楷体" pitchFamily="2" charset="-122"/>
              </a:rPr>
              <a:t>，盈利</a:t>
            </a:r>
            <a:r>
              <a:rPr kumimoji="0" lang="zh-CN" altLang="en-US" sz="1200">
                <a:solidFill>
                  <a:srgbClr val="002776"/>
                </a:solidFill>
                <a:latin typeface="华文楷体" panose="02010600040101010101" pitchFamily="2" charset="-122"/>
                <a:ea typeface="华文楷体" pitchFamily="2" charset="-122"/>
              </a:rPr>
              <a:t>模式较为</a:t>
            </a:r>
            <a:r>
              <a:rPr kumimoji="0" lang="zh-CN" altLang="en-US" sz="1200" smtClean="0">
                <a:solidFill>
                  <a:srgbClr val="002776"/>
                </a:solidFill>
                <a:latin typeface="华文楷体" panose="02010600040101010101" pitchFamily="2" charset="-122"/>
                <a:ea typeface="华文楷体" pitchFamily="2" charset="-122"/>
              </a:rPr>
              <a:t>单一，小额信贷未来发展将逐渐放缓，业务的升级和转型迫在眉睫</a:t>
            </a:r>
            <a:endParaRPr kumimoji="0" lang="en-US" altLang="zh-CN" sz="1200">
              <a:solidFill>
                <a:srgbClr val="002776"/>
              </a:solidFill>
              <a:latin typeface="华文楷体" panose="02010600040101010101" pitchFamily="2" charset="-122"/>
              <a:ea typeface="Arial Unicode MS" panose="020b0604020202020204" pitchFamily="34" charset="-122"/>
            </a:endParaRPr>
          </a:p>
          <a:p>
            <a:pPr eaLnBrk="1" hangingPunct="1">
              <a:spcAft>
                <a:spcPts val="438"/>
              </a:spcAft>
              <a:buFont typeface="Arial" pitchFamily="34" charset="0"/>
              <a:buChar char="•"/>
              <a:defRPr/>
            </a:pPr>
            <a:r>
              <a:rPr kumimoji="0" lang="zh-CN" altLang="en-US" sz="1200" smtClean="0">
                <a:solidFill>
                  <a:srgbClr val="002776"/>
                </a:solidFill>
                <a:latin typeface="华文楷体" panose="02010600040101010101" pitchFamily="2" charset="-122"/>
                <a:ea typeface="华文楷体" pitchFamily="2" charset="-122"/>
              </a:rPr>
              <a:t>零售客户平均持有产品数量较低，交叉销售的开展情况不够理想，需要对零售客户综合价值进行深入的挖掘</a:t>
            </a:r>
            <a:endParaRPr kumimoji="0" lang="en-US" altLang="zh-CN" sz="1200" smtClean="0">
              <a:solidFill>
                <a:srgbClr val="002776"/>
              </a:solidFill>
              <a:latin typeface="华文楷体" panose="02010600040101010101" pitchFamily="2" charset="-122"/>
              <a:ea typeface="华文楷体" pitchFamily="2" charset="-122"/>
            </a:endParaRPr>
          </a:p>
          <a:p>
            <a:pPr eaLnBrk="1" hangingPunct="1">
              <a:spcAft>
                <a:spcPts val="438"/>
              </a:spcAft>
              <a:buFont typeface="Arial" pitchFamily="34" charset="0"/>
              <a:buChar char="•"/>
              <a:defRPr/>
            </a:pPr>
            <a:r>
              <a:rPr kumimoji="0" lang="zh-CN" altLang="en-US" sz="1200" smtClean="0">
                <a:solidFill>
                  <a:srgbClr val="002776"/>
                </a:solidFill>
                <a:latin typeface="华文楷体" panose="02010600040101010101" pitchFamily="2" charset="-122"/>
                <a:ea typeface="华文楷体" pitchFamily="2" charset="-122"/>
              </a:rPr>
              <a:t>同业</a:t>
            </a:r>
            <a:r>
              <a:rPr kumimoji="0" lang="zh-CN" altLang="en-US" sz="1200">
                <a:solidFill>
                  <a:srgbClr val="002776"/>
                </a:solidFill>
                <a:latin typeface="华文楷体" panose="02010600040101010101" pitchFamily="2" charset="-122"/>
                <a:ea typeface="华文楷体" pitchFamily="2" charset="-122"/>
              </a:rPr>
              <a:t>金融业务收入结构单一</a:t>
            </a:r>
            <a:r>
              <a:rPr kumimoji="0" lang="zh-CN" altLang="en-US" sz="1200" smtClean="0">
                <a:solidFill>
                  <a:srgbClr val="002776"/>
                </a:solidFill>
                <a:latin typeface="华文楷体" panose="02010600040101010101" pitchFamily="2" charset="-122"/>
                <a:ea typeface="华文楷体" pitchFamily="2" charset="-122"/>
              </a:rPr>
              <a:t>，多种资源受限</a:t>
            </a:r>
            <a:endParaRPr kumimoji="0" lang="en-US" altLang="zh-CN" sz="1200" smtClean="0">
              <a:solidFill>
                <a:srgbClr val="002776"/>
              </a:solidFill>
              <a:latin typeface="华文楷体" panose="02010600040101010101" pitchFamily="2" charset="-122"/>
              <a:ea typeface="华文楷体" pitchFamily="2" charset="-122"/>
            </a:endParaRPr>
          </a:p>
          <a:p>
            <a:pPr eaLnBrk="1" hangingPunct="1">
              <a:spcAft>
                <a:spcPts val="438"/>
              </a:spcAft>
              <a:buFont typeface="Arial" pitchFamily="34" charset="0"/>
              <a:buChar char="•"/>
              <a:defRPr/>
            </a:pPr>
            <a:r>
              <a:rPr kumimoji="0" lang="zh-CN" altLang="en-US" sz="1200" smtClean="0">
                <a:solidFill>
                  <a:srgbClr val="002776"/>
                </a:solidFill>
                <a:latin typeface="华文楷体" panose="02010600040101010101" pitchFamily="2" charset="-122"/>
                <a:ea typeface="华文楷体" pitchFamily="2" charset="-122"/>
              </a:rPr>
              <a:t>行内业务资源有待整合，部分业务方向及定位有待确定</a:t>
            </a:r>
            <a:endParaRPr kumimoji="0" lang="en-US" altLang="zh-CN" sz="1200" smtClean="0">
              <a:solidFill>
                <a:srgbClr val="002776"/>
              </a:solidFill>
              <a:latin typeface="华文楷体" panose="02010600040101010101" pitchFamily="2" charset="-122"/>
              <a:ea typeface="华文楷体" pitchFamily="2" charset="-122"/>
            </a:endParaRPr>
          </a:p>
          <a:p>
            <a:pPr eaLnBrk="1" hangingPunct="1">
              <a:spcAft>
                <a:spcPts val="438"/>
              </a:spcAft>
              <a:buFont typeface="Arial" pitchFamily="34" charset="0"/>
              <a:buChar char="•"/>
              <a:defRPr/>
            </a:pPr>
            <a:r>
              <a:rPr kumimoji="0" lang="zh-CN" altLang="en-US" sz="1200" smtClean="0">
                <a:solidFill>
                  <a:srgbClr val="002776"/>
                </a:solidFill>
                <a:latin typeface="华文楷体" panose="02010600040101010101" pitchFamily="2" charset="-122"/>
                <a:ea typeface="华文楷体" pitchFamily="2" charset="-122"/>
              </a:rPr>
              <a:t>渠道资源缺乏整体规划，</a:t>
            </a:r>
            <a:r>
              <a:rPr kumimoji="0" lang="zh-CN" altLang="en-US" sz="1200">
                <a:solidFill>
                  <a:srgbClr val="002776"/>
                </a:solidFill>
                <a:latin typeface="华文楷体" panose="02010600040101010101" pitchFamily="2" charset="-122"/>
                <a:ea typeface="华文楷体" pitchFamily="2" charset="-122"/>
              </a:rPr>
              <a:t>线</a:t>
            </a:r>
            <a:r>
              <a:rPr kumimoji="0" lang="zh-CN" altLang="en-US" sz="1200" smtClean="0">
                <a:solidFill>
                  <a:srgbClr val="002776"/>
                </a:solidFill>
                <a:latin typeface="华文楷体" panose="02010600040101010101" pitchFamily="2" charset="-122"/>
                <a:ea typeface="华文楷体" pitchFamily="2" charset="-122"/>
              </a:rPr>
              <a:t>上线下渠道需要整合</a:t>
            </a:r>
            <a:endParaRPr kumimoji="0" lang="en-US" altLang="zh-CN" sz="1200" smtClean="0">
              <a:solidFill>
                <a:srgbClr val="002776"/>
              </a:solidFill>
              <a:latin typeface="华文楷体" panose="02010600040101010101" pitchFamily="2" charset="-122"/>
              <a:ea typeface="华文楷体" pitchFamily="2" charset="-122"/>
            </a:endParaRPr>
          </a:p>
        </p:txBody>
      </p:sp>
      <p:sp>
        <p:nvSpPr>
          <p:cNvPr id="37" name="矩形 36"/>
          <p:cNvSpPr/>
          <p:nvPr/>
        </p:nvSpPr>
        <p:spPr>
          <a:xfrm>
            <a:off x="5592763" y="4873134"/>
            <a:ext cx="4183062" cy="17049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14325" indent="-314325"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spcAft>
                <a:spcPts val="438"/>
              </a:spcAft>
              <a:buFont typeface="Arial" pitchFamily="34" charset="0"/>
              <a:buChar char="•"/>
              <a:defRPr/>
            </a:pPr>
            <a:r>
              <a:rPr lang="zh-CN" altLang="en-US" sz="1200" smtClean="0">
                <a:solidFill>
                  <a:srgbClr val="002776"/>
                </a:solidFill>
                <a:latin typeface="Verdana" pitchFamily="34" charset="0"/>
                <a:ea typeface="华文楷体" pitchFamily="2" charset="-122"/>
              </a:rPr>
              <a:t>利率市场化进程加速，银行利差将面临调整性收窄甚至倒挂的风险，银行业基于利差的传统业务盈利性将受到严重影响，业务转型迫在眉睫</a:t>
            </a:r>
            <a:endParaRPr lang="zh-CN" altLang="en-US" sz="1200" smtClean="0">
              <a:solidFill>
                <a:srgbClr val="002776"/>
              </a:solidFill>
              <a:ea typeface="华文楷体" pitchFamily="2" charset="-122"/>
            </a:endParaRPr>
          </a:p>
          <a:p>
            <a:pPr eaLnBrk="1" hangingPunct="1">
              <a:spcAft>
                <a:spcPts val="438"/>
              </a:spcAft>
              <a:buFont typeface="Arial" pitchFamily="34" charset="0"/>
              <a:buChar char="•"/>
              <a:defRPr/>
            </a:pPr>
            <a:r>
              <a:rPr lang="zh-CN" altLang="en-US" sz="1200" smtClean="0">
                <a:solidFill>
                  <a:srgbClr val="002776"/>
                </a:solidFill>
                <a:latin typeface="Verdana" pitchFamily="34" charset="0"/>
                <a:ea typeface="华文楷体" pitchFamily="2" charset="-122"/>
              </a:rPr>
              <a:t>传统的信贷业务市场已是一片红海，基于新的需求和新技术下的商业银行业务模式还有待发展</a:t>
            </a:r>
            <a:endParaRPr lang="en-US" altLang="zh-CN" sz="1200" smtClean="0">
              <a:solidFill>
                <a:srgbClr val="002776"/>
              </a:solidFill>
              <a:latin typeface="Verdana" pitchFamily="34" charset="0"/>
              <a:ea typeface="华文楷体" pitchFamily="2" charset="-122"/>
            </a:endParaRPr>
          </a:p>
          <a:p>
            <a:pPr eaLnBrk="1" hangingPunct="1">
              <a:spcAft>
                <a:spcPts val="438"/>
              </a:spcAft>
              <a:buFont typeface="Arial" pitchFamily="34" charset="0"/>
              <a:buChar char="•"/>
              <a:defRPr/>
            </a:pPr>
            <a:r>
              <a:rPr lang="zh-CN" altLang="en-US" sz="1200" smtClean="0">
                <a:solidFill>
                  <a:srgbClr val="002776"/>
                </a:solidFill>
                <a:ea typeface="华文楷体" pitchFamily="2" charset="-122"/>
              </a:rPr>
              <a:t>伴随</a:t>
            </a:r>
            <a:r>
              <a:rPr lang="en-US" altLang="en-US" sz="1200" err="1" smtClean="0">
                <a:solidFill>
                  <a:srgbClr val="002776"/>
                </a:solidFill>
                <a:ea typeface="华文楷体" pitchFamily="2" charset="-122"/>
              </a:rPr>
              <a:t>金融行业逐渐开放</a:t>
            </a:r>
            <a:r>
              <a:rPr lang="zh-CN" altLang="en-US" sz="1200" smtClean="0">
                <a:solidFill>
                  <a:srgbClr val="002776"/>
                </a:solidFill>
                <a:ea typeface="华文楷体" pitchFamily="2" charset="-122"/>
              </a:rPr>
              <a:t>，</a:t>
            </a:r>
            <a:r>
              <a:rPr lang="en-US" altLang="en-US" sz="1200" err="1" smtClean="0">
                <a:solidFill>
                  <a:srgbClr val="002776"/>
                </a:solidFill>
                <a:ea typeface="华文楷体" pitchFamily="2" charset="-122"/>
              </a:rPr>
              <a:t>银行</a:t>
            </a:r>
            <a:r>
              <a:rPr lang="zh-CN" altLang="en-US" sz="1200" smtClean="0">
                <a:solidFill>
                  <a:srgbClr val="002776"/>
                </a:solidFill>
                <a:ea typeface="华文楷体" pitchFamily="2" charset="-122"/>
              </a:rPr>
              <a:t>所扮演的“</a:t>
            </a:r>
            <a:r>
              <a:rPr lang="en-US" altLang="en-US" sz="1200" err="1" smtClean="0">
                <a:solidFill>
                  <a:srgbClr val="002776"/>
                </a:solidFill>
                <a:ea typeface="华文楷体" pitchFamily="2" charset="-122"/>
              </a:rPr>
              <a:t>信用中介</a:t>
            </a:r>
            <a:r>
              <a:rPr lang="zh-CN" altLang="en-US" sz="1200" smtClean="0">
                <a:solidFill>
                  <a:srgbClr val="002776"/>
                </a:solidFill>
                <a:ea typeface="华文楷体" pitchFamily="2" charset="-122"/>
              </a:rPr>
              <a:t>”的</a:t>
            </a:r>
            <a:r>
              <a:rPr lang="en-US" altLang="en-US" sz="1200" err="1" smtClean="0">
                <a:solidFill>
                  <a:srgbClr val="002776"/>
                </a:solidFill>
                <a:ea typeface="华文楷体" pitchFamily="2" charset="-122"/>
              </a:rPr>
              <a:t>角色面临</a:t>
            </a:r>
            <a:r>
              <a:rPr lang="zh-CN" altLang="en-US" sz="1200" smtClean="0">
                <a:solidFill>
                  <a:srgbClr val="002776"/>
                </a:solidFill>
                <a:ea typeface="华文楷体" pitchFamily="2" charset="-122"/>
              </a:rPr>
              <a:t>来自</a:t>
            </a:r>
            <a:r>
              <a:rPr lang="en-US" altLang="en-US" sz="1200" err="1" smtClean="0">
                <a:solidFill>
                  <a:srgbClr val="002776"/>
                </a:solidFill>
                <a:ea typeface="华文楷体" pitchFamily="2" charset="-122"/>
              </a:rPr>
              <a:t>其他金融机构</a:t>
            </a:r>
            <a:r>
              <a:rPr lang="zh-CN" altLang="en-US" sz="1200" smtClean="0">
                <a:solidFill>
                  <a:srgbClr val="002776"/>
                </a:solidFill>
                <a:ea typeface="华文楷体" pitchFamily="2" charset="-122"/>
              </a:rPr>
              <a:t>与</a:t>
            </a:r>
            <a:r>
              <a:rPr lang="en-US" altLang="en-US" sz="1200" err="1" smtClean="0">
                <a:solidFill>
                  <a:srgbClr val="002776"/>
                </a:solidFill>
                <a:ea typeface="华文楷体" pitchFamily="2" charset="-122"/>
              </a:rPr>
              <a:t>非金融机构的挑战</a:t>
            </a:r>
            <a:r>
              <a:rPr lang="zh-CN" altLang="en-US" sz="1200" smtClean="0">
                <a:solidFill>
                  <a:srgbClr val="002776"/>
                </a:solidFill>
                <a:ea typeface="华文楷体" pitchFamily="2" charset="-122"/>
              </a:rPr>
              <a:t>，金融脱媒加剧</a:t>
            </a:r>
            <a:endParaRPr lang="en-US" altLang="zh-CN" sz="1200" smtClean="0">
              <a:solidFill>
                <a:srgbClr val="002776"/>
              </a:solidFill>
              <a:ea typeface="华文楷体" pitchFamily="2" charset="-122"/>
              <a:cs typeface="Arial" pitchFamily="34" charset="0"/>
            </a:endParaRPr>
          </a:p>
          <a:p>
            <a:pPr eaLnBrk="1" hangingPunct="1">
              <a:spcAft>
                <a:spcPts val="438"/>
              </a:spcAft>
              <a:buFont typeface="Arial" pitchFamily="34" charset="0"/>
              <a:buChar char="•"/>
              <a:defRPr/>
            </a:pPr>
            <a:r>
              <a:rPr lang="zh-CN" altLang="en-US" sz="1200" smtClean="0">
                <a:solidFill>
                  <a:srgbClr val="002776"/>
                </a:solidFill>
                <a:latin typeface="Verdana" pitchFamily="34" charset="0"/>
                <a:ea typeface="华文楷体" pitchFamily="2" charset="-122"/>
              </a:rPr>
              <a:t>中国经济下行风险加剧，粗犷式的发展模式面临挑战，金融风险逐渐暴露、恶性风险事件频发，金融机构对于风险的关注需要被提升</a:t>
            </a:r>
            <a:endParaRPr lang="zh-CN" altLang="en-US" sz="1200" smtClean="0">
              <a:solidFill>
                <a:srgbClr val="002776"/>
              </a:solidFill>
              <a:ea typeface="华文楷体" pitchFamily="2" charset="-122"/>
            </a:endParaRPr>
          </a:p>
        </p:txBody>
      </p:sp>
      <p:sp>
        <p:nvSpPr>
          <p:cNvPr id="38" name="矩形 37"/>
          <p:cNvSpPr/>
          <p:nvPr/>
        </p:nvSpPr>
        <p:spPr>
          <a:xfrm>
            <a:off x="838200" y="4827097"/>
            <a:ext cx="4183063" cy="170338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14325" indent="-314325"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spcAft>
                <a:spcPts val="438"/>
              </a:spcAft>
              <a:buFont typeface="Arial" pitchFamily="34" charset="0"/>
              <a:buChar char="•"/>
            </a:pPr>
            <a:r>
              <a:rPr lang="zh-CN" altLang="en-US" sz="1200">
                <a:solidFill>
                  <a:srgbClr val="002776"/>
                </a:solidFill>
                <a:latin typeface="Verdana" pitchFamily="34" charset="0"/>
                <a:ea typeface="华文楷体" pitchFamily="2" charset="-122"/>
              </a:rPr>
              <a:t>国家“一带一路”及“十三五规划”等国家战略，进一步激发全社会的直接融资需求，给银行业的转型发展创造了契机</a:t>
            </a:r>
            <a:endParaRPr lang="en-US" altLang="zh-CN" sz="1200">
              <a:solidFill>
                <a:srgbClr val="002776"/>
              </a:solidFill>
              <a:latin typeface="Verdana" pitchFamily="34" charset="0"/>
              <a:ea typeface="华文楷体" pitchFamily="2" charset="-122"/>
            </a:endParaRPr>
          </a:p>
          <a:p>
            <a:pPr eaLnBrk="1" hangingPunct="1">
              <a:spcAft>
                <a:spcPts val="438"/>
              </a:spcAft>
              <a:buFont typeface="Arial" pitchFamily="34" charset="0"/>
              <a:buChar char="•"/>
            </a:pPr>
            <a:r>
              <a:rPr lang="zh-CN" altLang="en-US" sz="1200">
                <a:solidFill>
                  <a:srgbClr val="002776"/>
                </a:solidFill>
                <a:latin typeface="Verdana" pitchFamily="34" charset="0"/>
                <a:ea typeface="华文楷体" pitchFamily="2" charset="-122"/>
              </a:rPr>
              <a:t>政策松绑及市场需求助推“大资管”时代的到来，资产管理能力将成为商业银行新一代核心竞争力</a:t>
            </a:r>
            <a:endParaRPr lang="en-US" altLang="zh-CN" sz="1200">
              <a:solidFill>
                <a:srgbClr val="002776"/>
              </a:solidFill>
              <a:latin typeface="Verdana" pitchFamily="34" charset="0"/>
              <a:ea typeface="华文楷体" pitchFamily="2" charset="-122"/>
            </a:endParaRPr>
          </a:p>
          <a:p>
            <a:pPr eaLnBrk="1" hangingPunct="1">
              <a:spcAft>
                <a:spcPts val="438"/>
              </a:spcAft>
              <a:buFont typeface="Arial" pitchFamily="34" charset="0"/>
              <a:buChar char="•"/>
            </a:pPr>
            <a:r>
              <a:rPr lang="zh-CN" altLang="en-US" sz="1200">
                <a:solidFill>
                  <a:srgbClr val="002776"/>
                </a:solidFill>
                <a:latin typeface="Verdana" pitchFamily="34" charset="0"/>
                <a:ea typeface="华文楷体" pitchFamily="2" charset="-122"/>
              </a:rPr>
              <a:t>随着时代发展，城镇个人、农村金融、小微业务、企业的金融服务需求产生了变化</a:t>
            </a:r>
            <a:endParaRPr lang="en-US" altLang="zh-CN" sz="1200">
              <a:solidFill>
                <a:srgbClr val="002776"/>
              </a:solidFill>
              <a:latin typeface="Verdana" pitchFamily="34" charset="0"/>
              <a:ea typeface="华文楷体" pitchFamily="2" charset="-122"/>
            </a:endParaRPr>
          </a:p>
          <a:p>
            <a:pPr eaLnBrk="1" hangingPunct="1">
              <a:spcAft>
                <a:spcPts val="438"/>
              </a:spcAft>
              <a:buFont typeface="Arial" pitchFamily="34" charset="0"/>
              <a:buChar char="•"/>
            </a:pPr>
            <a:r>
              <a:rPr lang="zh-CN" altLang="en-US" sz="1200">
                <a:solidFill>
                  <a:srgbClr val="002776"/>
                </a:solidFill>
                <a:latin typeface="Verdana" pitchFamily="34" charset="0"/>
                <a:ea typeface="华文楷体" pitchFamily="2" charset="-122"/>
              </a:rPr>
              <a:t>集团化运作、混业经营成为领先金融机构的一致选择，一站式金融服务平台的构建成为发展趋势</a:t>
            </a:r>
            <a:endParaRPr lang="en-US" altLang="zh-CN" sz="1200">
              <a:solidFill>
                <a:srgbClr val="002776"/>
              </a:solidFill>
              <a:latin typeface="Verdana" pitchFamily="34" charset="0"/>
              <a:ea typeface="华文楷体" pitchFamily="2" charset="-122"/>
            </a:endParaRPr>
          </a:p>
          <a:p>
            <a:pPr eaLnBrk="1" hangingPunct="1">
              <a:spcAft>
                <a:spcPts val="438"/>
              </a:spcAft>
              <a:buFont typeface="Arial" pitchFamily="34" charset="0"/>
              <a:buChar char="•"/>
            </a:pPr>
            <a:r>
              <a:rPr lang="zh-CN" altLang="en-US" sz="1200">
                <a:solidFill>
                  <a:srgbClr val="002776"/>
                </a:solidFill>
                <a:latin typeface="Verdana" pitchFamily="34" charset="0"/>
                <a:ea typeface="华文楷体" pitchFamily="2" charset="-122"/>
              </a:rPr>
              <a:t>互联网、大数据的广泛应用给金融模式的创新与延展带来了机遇，对客户核心生活领域的进一步渗透以及“碎片化”金融需求的捕捉成为可能</a:t>
            </a:r>
          </a:p>
        </p:txBody>
      </p:sp>
    </p:spTree>
    <p:extLst>
      <p:ext uri="{BB962C8B-B14F-4D97-AF65-F5344CB8AC3E}">
        <p14:creationId xmlns:p14="http://schemas.microsoft.com/office/powerpoint/2010/main" val="2434021191"/>
      </p:ext>
    </p:extLst>
  </p:cSld>
  <p:clrMapOvr>
    <a:masterClrMapping/>
  </p:clrMapOvr>
  <p:transition spd="slow" advClick="0"/>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634" name="标题 1"/>
          <p:cNvSpPr>
            <a:spLocks noGrp="1"/>
          </p:cNvSpPr>
          <p:nvPr>
            <p:ph type="title"/>
          </p:nvPr>
        </p:nvSpPr>
        <p:spPr>
          <a:xfrm>
            <a:off x="463550" y="330200"/>
            <a:ext cx="9766300" cy="339725"/>
          </a:xfrm>
        </p:spPr>
        <p:txBody>
          <a:bodyPr/>
          <a:lstStyle/>
          <a:p>
            <a:r>
              <a:rPr lang="zh-CN" altLang="en-US" sz="2200" smtClean="0">
                <a:ea typeface="Arial Unicode MS" panose="020b0604020202020204" pitchFamily="34" charset="-122"/>
              </a:rPr>
              <a:t>外部环境分析</a:t>
            </a:r>
            <a:br>
              <a:rPr lang="en-US" altLang="zh-CN" sz="2200" smtClean="0">
                <a:ea typeface="Arial Unicode MS" panose="020b0604020202020204" pitchFamily="34" charset="-122"/>
              </a:rPr>
            </a:br>
            <a:r>
              <a:rPr lang="zh-CN" altLang="en-US" sz="2200">
                <a:ea typeface="Arial Unicode MS" panose="020b0604020202020204" pitchFamily="34" charset="-122"/>
              </a:rPr>
              <a:t>九</a:t>
            </a:r>
            <a:r>
              <a:rPr lang="zh-CN" altLang="en-US" sz="2200" smtClean="0">
                <a:ea typeface="Arial Unicode MS" panose="020b0604020202020204" pitchFamily="34" charset="-122"/>
              </a:rPr>
              <a:t>大机会</a:t>
            </a:r>
          </a:p>
        </p:txBody>
      </p:sp>
      <p:sp>
        <p:nvSpPr>
          <p:cNvPr id="4" name="文本占位符 3"/>
          <p:cNvSpPr>
            <a:spLocks noGrp="1"/>
          </p:cNvSpPr>
          <p:nvPr>
            <p:ph type="body" sz="quarter" idx="14"/>
          </p:nvPr>
        </p:nvSpPr>
        <p:spPr>
          <a:xfrm>
            <a:off x="760413" y="7177088"/>
            <a:ext cx="6197600" cy="207962"/>
          </a:xfrm>
        </p:spPr>
        <p:txBody>
          <a:bodyPr/>
          <a:lstStyle/>
          <a:p>
            <a:pPr>
              <a:defRPr/>
            </a:pPr>
            <a:r>
              <a:rPr lang="zh-CN" altLang="en-US"/>
              <a:t>资料来源：德勤</a:t>
            </a:r>
            <a:r>
              <a:rPr lang="zh-CN" altLang="en-US" smtClean="0"/>
              <a:t>分析</a:t>
            </a:r>
            <a:endParaRPr lang="zh-CN" altLang="en-US"/>
          </a:p>
        </p:txBody>
      </p:sp>
      <p:graphicFrame>
        <p:nvGraphicFramePr>
          <p:cNvPr id="3" name="Table 2"/>
          <p:cNvGraphicFramePr>
            <a:graphicFrameLocks noGrp="1"/>
          </p:cNvGraphicFramePr>
          <p:nvPr>
            <p:extLst>
              <p:ext uri="{D42A27DB-BD31-4B8C-83A1-F6EECF244321}">
                <p14:modId xmlns:p14="http://schemas.microsoft.com/office/powerpoint/2010/main" val="1646144481"/>
              </p:ext>
            </p:extLst>
          </p:nvPr>
        </p:nvGraphicFramePr>
        <p:xfrm>
          <a:off x="594172" y="1121862"/>
          <a:ext cx="9432478" cy="5638601"/>
        </p:xfrm>
        <a:graphic>
          <a:graphicData uri="http://schemas.openxmlformats.org/drawingml/2006/table">
            <a:tbl>
              <a:tblPr firstRow="1" bandRow="1">
                <a:tableStyleId>{5C22544A-7EE6-4342-B048-85BDC9FD1C3A}</a:tableStyleId>
              </a:tblPr>
              <a:tblGrid>
                <a:gridCol w="1063270"/>
                <a:gridCol w="8369208"/>
              </a:tblGrid>
              <a:tr h="426521">
                <a:tc>
                  <a:txBody>
                    <a:bodyPr vert="horz" wrap="square"/>
                    <a:lstStyle/>
                    <a:p>
                      <a:pPr algn="ctr"/>
                      <a:r>
                        <a:rPr lang="zh-CN" altLang="en-US" sz="2000" smtClean="0"/>
                        <a:t>序号</a:t>
                      </a:r>
                      <a:endParaRPr lang="zh-CN" altLang="en-US" sz="2000"/>
                    </a:p>
                  </a:txBody>
                  <a:tcPr anchor="ctr"/>
                </a:tc>
                <a:tc>
                  <a:txBody>
                    <a:bodyPr vert="horz" wrap="square"/>
                    <a:lstStyle/>
                    <a:p>
                      <a:pPr algn="ctr"/>
                      <a:r>
                        <a:rPr lang="zh-CN" altLang="en-US" sz="2000" smtClean="0"/>
                        <a:t>机会</a:t>
                      </a:r>
                      <a:endParaRPr lang="zh-CN" altLang="en-US" sz="2000"/>
                    </a:p>
                  </a:txBody>
                  <a:tcPr anchor="ctr"/>
                </a:tc>
              </a:tr>
              <a:tr h="579120">
                <a:tc>
                  <a:txBody>
                    <a:bodyPr vert="horz" wrap="square"/>
                    <a:lstStyle/>
                    <a:p>
                      <a:pPr algn="ctr"/>
                      <a:r>
                        <a:rPr lang="en-US" altLang="zh-CN" sz="1600" smtClean="0">
                          <a:latin typeface="Arial" pitchFamily="34" charset="0"/>
                          <a:cs typeface="Arial" pitchFamily="34" charset="0"/>
                        </a:rPr>
                        <a:t>1</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t>“一带一路”、“大众创业、万众创新”等国家战略带来国际化、直接融资及基建类行业的发展机会</a:t>
                      </a:r>
                    </a:p>
                  </a:txBody>
                  <a:tcPr anchor="ctr">
                    <a:solidFill>
                      <a:schemeClr val="bg1">
                        <a:lumMod val="95000"/>
                      </a:schemeClr>
                    </a:solidFill>
                  </a:tcPr>
                </a:tc>
              </a:tr>
              <a:tr h="579120">
                <a:tc>
                  <a:txBody>
                    <a:bodyPr vert="horz" wrap="square"/>
                    <a:lstStyle/>
                    <a:p>
                      <a:pPr algn="ctr"/>
                      <a:r>
                        <a:rPr lang="en-US" altLang="zh-CN" sz="1600" smtClean="0">
                          <a:latin typeface="Arial" pitchFamily="34" charset="0"/>
                          <a:cs typeface="Arial" pitchFamily="34" charset="0"/>
                        </a:rPr>
                        <a:t>2</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latin typeface="+mj-ea"/>
                        </a:rPr>
                        <a:t>互联网、大数据的广泛应用，给金融模式的创新带来了机遇</a:t>
                      </a:r>
                      <a:endParaRPr lang="zh-CN" altLang="en-US" sz="1600" smtClean="0"/>
                    </a:p>
                  </a:txBody>
                  <a:tcPr anchor="ctr">
                    <a:solidFill>
                      <a:schemeClr val="bg1">
                        <a:lumMod val="95000"/>
                      </a:schemeClr>
                    </a:solidFill>
                  </a:tcPr>
                </a:tc>
              </a:tr>
              <a:tr h="579120">
                <a:tc>
                  <a:txBody>
                    <a:bodyPr vert="horz" wrap="square"/>
                    <a:lstStyle/>
                    <a:p>
                      <a:pPr algn="ctr"/>
                      <a:r>
                        <a:rPr lang="en-US" altLang="zh-CN" sz="1600" smtClean="0">
                          <a:latin typeface="Arial" pitchFamily="34" charset="0"/>
                          <a:cs typeface="Arial" pitchFamily="34" charset="0"/>
                        </a:rPr>
                        <a:t>3</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t>政策松绑及市场需求助推“大资管”时代的到来，资产管理能力将成为商业银行的新一代核心竞争力</a:t>
                      </a:r>
                    </a:p>
                  </a:txBody>
                  <a:tcPr anchor="ctr">
                    <a:solidFill>
                      <a:schemeClr val="bg1">
                        <a:lumMod val="95000"/>
                      </a:schemeClr>
                    </a:solidFill>
                  </a:tcPr>
                </a:tc>
              </a:tr>
              <a:tr h="579120">
                <a:tc>
                  <a:txBody>
                    <a:bodyPr vert="horz" wrap="square"/>
                    <a:lstStyle/>
                    <a:p>
                      <a:pPr algn="ctr"/>
                      <a:r>
                        <a:rPr lang="en-US" altLang="zh-CN" sz="1600" smtClean="0">
                          <a:latin typeface="Arial" pitchFamily="34" charset="0"/>
                          <a:cs typeface="Arial" pitchFamily="34" charset="0"/>
                        </a:rPr>
                        <a:t>4</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t>新生代人群的行为模式正朝着个性化、差异化、族群化的方向演变使得金融服务需求呈现“碎片化”趋势，隐藏于客户的核心生活领域</a:t>
                      </a:r>
                    </a:p>
                  </a:txBody>
                  <a:tcPr anchor="ctr">
                    <a:solidFill>
                      <a:schemeClr val="bg1">
                        <a:lumMod val="95000"/>
                      </a:schemeClr>
                    </a:solidFill>
                  </a:tcPr>
                </a:tc>
              </a:tr>
              <a:tr h="579120">
                <a:tc>
                  <a:txBody>
                    <a:bodyPr vert="horz" wrap="square"/>
                    <a:lstStyle/>
                    <a:p>
                      <a:pPr algn="ctr"/>
                      <a:r>
                        <a:rPr lang="en-US" altLang="zh-CN" sz="1600" smtClean="0">
                          <a:latin typeface="Arial" pitchFamily="34" charset="0"/>
                          <a:cs typeface="Arial" pitchFamily="34" charset="0"/>
                        </a:rPr>
                        <a:t>5</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t>十三五推动制造业智能提升，机器人、新能源、新材料等十大领域成为未来中国市场的行业热点</a:t>
                      </a:r>
                    </a:p>
                  </a:txBody>
                  <a:tcPr anchor="ctr">
                    <a:solidFill>
                      <a:schemeClr val="bg1">
                        <a:lumMod val="95000"/>
                      </a:schemeClr>
                    </a:solidFill>
                  </a:tcPr>
                </a:tc>
              </a:tr>
              <a:tr h="579120">
                <a:tc>
                  <a:txBody>
                    <a:bodyPr vert="horz" wrap="square"/>
                    <a:lstStyle/>
                    <a:p>
                      <a:pPr algn="ctr"/>
                      <a:r>
                        <a:rPr lang="en-US" altLang="zh-CN" sz="1600" smtClean="0">
                          <a:latin typeface="Arial" pitchFamily="34" charset="0"/>
                          <a:cs typeface="Arial" pitchFamily="34" charset="0"/>
                        </a:rPr>
                        <a:t>6</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t>“大众创业、万众创新”的政策导向不断深化，初创型企业群体快速增加，处于生命周期前期的企业金融需求不断扩大</a:t>
                      </a:r>
                    </a:p>
                  </a:txBody>
                  <a:tcPr anchor="ctr">
                    <a:solidFill>
                      <a:schemeClr val="bg1">
                        <a:lumMod val="95000"/>
                      </a:schemeClr>
                    </a:solidFill>
                  </a:tcPr>
                </a:tc>
              </a:tr>
              <a:tr h="579120">
                <a:tc>
                  <a:txBody>
                    <a:bodyPr vert="horz" wrap="square"/>
                    <a:lstStyle/>
                    <a:p>
                      <a:pPr algn="ctr"/>
                      <a:r>
                        <a:rPr lang="en-US" altLang="zh-CN" sz="1600" smtClean="0">
                          <a:latin typeface="Arial" pitchFamily="34" charset="0"/>
                          <a:cs typeface="Arial" pitchFamily="34" charset="0"/>
                        </a:rPr>
                        <a:t>7</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t>十三五规划中对于城市群的构建指引以及未来国内“金融城市”的形成和发展，给商业银行的区域扩张带来了指引</a:t>
                      </a:r>
                    </a:p>
                  </a:txBody>
                  <a:tcPr anchor="ctr">
                    <a:solidFill>
                      <a:schemeClr val="bg1">
                        <a:lumMod val="95000"/>
                      </a:schemeClr>
                    </a:solidFill>
                  </a:tcPr>
                </a:tc>
              </a:tr>
              <a:tr h="579120">
                <a:tc>
                  <a:txBody>
                    <a:bodyPr vert="horz" wrap="square"/>
                    <a:lstStyle/>
                    <a:p>
                      <a:pPr algn="ctr"/>
                      <a:r>
                        <a:rPr lang="en-US" altLang="zh-CN" sz="1600" smtClean="0">
                          <a:latin typeface="Arial" pitchFamily="34" charset="0"/>
                          <a:cs typeface="Arial" pitchFamily="34" charset="0"/>
                        </a:rPr>
                        <a:t>8</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t>公司客户的综合化服务需求增加，横跨货币、资本与海外市场的一站式金融服务受到更多企业客户的青睐</a:t>
                      </a:r>
                    </a:p>
                  </a:txBody>
                  <a:tcPr anchor="ctr">
                    <a:solidFill>
                      <a:schemeClr val="bg1">
                        <a:lumMod val="95000"/>
                      </a:schemeClr>
                    </a:solidFill>
                  </a:tcPr>
                </a:tc>
              </a:tr>
              <a:tr h="579120">
                <a:tc>
                  <a:txBody>
                    <a:bodyPr vert="horz" wrap="square"/>
                    <a:lstStyle/>
                    <a:p>
                      <a:pPr algn="ctr"/>
                      <a:r>
                        <a:rPr lang="en-US" altLang="zh-CN" sz="1600" smtClean="0"/>
                        <a:t>9</a:t>
                      </a:r>
                      <a:endParaRPr lang="zh-CN" altLang="en-US" sz="1600"/>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kumimoji="1" lang="zh-CN" altLang="en-US" sz="1600" smtClean="0"/>
                        <a:t>新型城镇化趋势明显，带来住房及衍生需求的新发展契机</a:t>
                      </a:r>
                      <a:endParaRPr lang="zh-CN" altLang="en-US" sz="1600" smtClean="0"/>
                    </a:p>
                  </a:txBody>
                  <a:tcPr anchor="ctr">
                    <a:solidFill>
                      <a:schemeClr val="bg1">
                        <a:lumMod val="95000"/>
                      </a:schemeClr>
                    </a:solidFill>
                  </a:tcPr>
                </a:tc>
              </a:tr>
            </a:tbl>
          </a:graphicData>
        </a:graphic>
      </p:graphicFrame>
    </p:spTree>
    <p:extLst>
      <p:ext uri="{BB962C8B-B14F-4D97-AF65-F5344CB8AC3E}">
        <p14:creationId xmlns:p14="http://schemas.microsoft.com/office/powerpoint/2010/main" val="3754208507"/>
      </p:ext>
    </p:extLst>
  </p:cSld>
  <p:clrMapOvr>
    <a:masterClrMapping/>
  </p:clrMapOvr>
  <p:transition spd="slow" advClick="0"/>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634" name="标题 1"/>
          <p:cNvSpPr>
            <a:spLocks noGrp="1"/>
          </p:cNvSpPr>
          <p:nvPr>
            <p:ph type="title"/>
          </p:nvPr>
        </p:nvSpPr>
        <p:spPr>
          <a:xfrm>
            <a:off x="463550" y="330200"/>
            <a:ext cx="9766300" cy="339725"/>
          </a:xfrm>
        </p:spPr>
        <p:txBody>
          <a:bodyPr/>
          <a:lstStyle/>
          <a:p>
            <a:r>
              <a:rPr lang="zh-CN" altLang="en-US" sz="2200" smtClean="0">
                <a:ea typeface="Arial Unicode MS" panose="020b0604020202020204" pitchFamily="34" charset="-122"/>
              </a:rPr>
              <a:t>外部环境分析</a:t>
            </a:r>
            <a:br>
              <a:rPr lang="en-US" altLang="zh-CN" sz="2200" smtClean="0">
                <a:ea typeface="Arial Unicode MS" panose="020b0604020202020204" pitchFamily="34" charset="-122"/>
              </a:rPr>
            </a:br>
            <a:r>
              <a:rPr lang="zh-CN" altLang="en-US" sz="2200" smtClean="0">
                <a:ea typeface="Arial Unicode MS" panose="020b0604020202020204" pitchFamily="34" charset="-122"/>
              </a:rPr>
              <a:t>机会：</a:t>
            </a:r>
            <a:r>
              <a:rPr lang="zh-CN" altLang="en-US" sz="2200" smtClean="0">
                <a:latin typeface="Arial Unicode MS" panose="020b0604020202020204" pitchFamily="34" charset="-122"/>
                <a:ea typeface="Arial Unicode MS" panose="020b0604020202020204" pitchFamily="34" charset="-122"/>
                <a:cs typeface="Arial Unicode MS" pitchFamily="34" charset="-122"/>
              </a:rPr>
              <a:t>新生代</a:t>
            </a:r>
            <a:r>
              <a:rPr lang="zh-CN" altLang="en-US" sz="2200">
                <a:latin typeface="Arial Unicode MS" panose="020b0604020202020204" pitchFamily="34" charset="-122"/>
                <a:ea typeface="Arial Unicode MS" panose="020b0604020202020204" pitchFamily="34" charset="-122"/>
                <a:cs typeface="Arial Unicode MS" pitchFamily="34" charset="-122"/>
              </a:rPr>
              <a:t>人群的行为模式正朝着个性化、差异化、族群化的方向演变使得金融服务需求呈现“碎片化”趋势，隐藏于客户的核心生活领域</a:t>
            </a:r>
            <a:endParaRPr lang="zh-CN" altLang="en-US" sz="2200" smtClean="0">
              <a:latin typeface="Arial Unicode MS" panose="020b0604020202020204" pitchFamily="34" charset="-122"/>
              <a:ea typeface="Arial Unicode MS" panose="020b0604020202020204" pitchFamily="34" charset="-122"/>
              <a:cs typeface="Arial Unicode MS" pitchFamily="34" charset="-122"/>
            </a:endParaRPr>
          </a:p>
        </p:txBody>
      </p:sp>
      <p:sp>
        <p:nvSpPr>
          <p:cNvPr id="4" name="文本占位符 3"/>
          <p:cNvSpPr>
            <a:spLocks noGrp="1"/>
          </p:cNvSpPr>
          <p:nvPr>
            <p:ph type="body" sz="quarter" idx="14"/>
          </p:nvPr>
        </p:nvSpPr>
        <p:spPr>
          <a:xfrm>
            <a:off x="760413" y="7177088"/>
            <a:ext cx="6197600" cy="207962"/>
          </a:xfrm>
        </p:spPr>
        <p:txBody>
          <a:bodyPr/>
          <a:lstStyle/>
          <a:p>
            <a:pPr>
              <a:defRPr/>
            </a:pPr>
            <a:r>
              <a:rPr lang="zh-CN" altLang="en-US"/>
              <a:t>资料来源：德勤</a:t>
            </a:r>
            <a:r>
              <a:rPr lang="zh-CN" altLang="en-US" smtClean="0"/>
              <a:t>分析</a:t>
            </a:r>
            <a:endParaRPr lang="zh-CN" altLang="en-US"/>
          </a:p>
        </p:txBody>
      </p:sp>
      <p:sp>
        <p:nvSpPr>
          <p:cNvPr id="5" name="TextBox 4"/>
          <p:cNvSpPr txBox="1"/>
          <p:nvPr/>
        </p:nvSpPr>
        <p:spPr>
          <a:xfrm>
            <a:off x="1184961" y="6292200"/>
            <a:ext cx="8157967" cy="584775"/>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1600" b="1">
                <a:solidFill>
                  <a:srgbClr val="002776"/>
                </a:solidFill>
                <a:latin typeface="+mn-ea"/>
                <a:ea typeface="+mn-ea"/>
              </a:rPr>
              <a:t>捕捉客户“碎片化”的金融</a:t>
            </a:r>
            <a:r>
              <a:rPr lang="zh-CN" altLang="en-US" sz="1600" b="1" smtClean="0">
                <a:solidFill>
                  <a:srgbClr val="002776"/>
                </a:solidFill>
                <a:latin typeface="+mn-ea"/>
                <a:ea typeface="+mn-ea"/>
              </a:rPr>
              <a:t>需求，改变</a:t>
            </a:r>
            <a:r>
              <a:rPr lang="zh-CN" altLang="en-US" sz="1600" b="1">
                <a:solidFill>
                  <a:srgbClr val="002776"/>
                </a:solidFill>
                <a:latin typeface="+mn-ea"/>
                <a:ea typeface="+mn-ea"/>
              </a:rPr>
              <a:t>“一贷一</a:t>
            </a:r>
            <a:r>
              <a:rPr lang="zh-CN" altLang="en-US" sz="1600" b="1" smtClean="0">
                <a:solidFill>
                  <a:srgbClr val="002776"/>
                </a:solidFill>
                <a:latin typeface="+mn-ea"/>
                <a:ea typeface="+mn-ea"/>
              </a:rPr>
              <a:t>议</a:t>
            </a:r>
            <a:r>
              <a:rPr lang="en-US" altLang="zh-CN" sz="1600" b="1" smtClean="0">
                <a:solidFill>
                  <a:srgbClr val="002776"/>
                </a:solidFill>
                <a:latin typeface="+mn-ea"/>
                <a:ea typeface="+mn-ea"/>
              </a:rPr>
              <a:t>”</a:t>
            </a:r>
            <a:r>
              <a:rPr lang="zh-CN" altLang="en-US" sz="1600" b="1" smtClean="0">
                <a:solidFill>
                  <a:srgbClr val="002776"/>
                </a:solidFill>
                <a:latin typeface="+mn-ea"/>
                <a:ea typeface="+mn-ea"/>
              </a:rPr>
              <a:t>的传统业务模式，银行未来</a:t>
            </a:r>
            <a:r>
              <a:rPr lang="zh-CN" altLang="en-US" sz="1600" b="1">
                <a:solidFill>
                  <a:srgbClr val="002776"/>
                </a:solidFill>
                <a:latin typeface="+mn-ea"/>
                <a:ea typeface="+mn-ea"/>
              </a:rPr>
              <a:t>的大零售转型重点是对于核心生活领域应用场景的构建</a:t>
            </a:r>
            <a:endParaRPr lang="en-US" altLang="zh-CN" sz="1600" b="1" smtClean="0">
              <a:solidFill>
                <a:srgbClr val="002776"/>
              </a:solidFill>
              <a:latin typeface="+mn-ea"/>
              <a:ea typeface="+mn-ea"/>
            </a:endParaRPr>
          </a:p>
        </p:txBody>
      </p:sp>
      <p:sp>
        <p:nvSpPr>
          <p:cNvPr id="6" name="Isosceles Triangle 5"/>
          <p:cNvSpPr/>
          <p:nvPr/>
        </p:nvSpPr>
        <p:spPr>
          <a:xfrm rot="5400000">
            <a:off x="968961" y="6348414"/>
            <a:ext cx="216000" cy="216000"/>
          </a:xfrm>
          <a:prstGeom prs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solidFill>
                <a:srgbClr val="FFFFFF"/>
              </a:solidFill>
              <a:latin typeface="+mn-ea"/>
            </a:endParaRPr>
          </a:p>
        </p:txBody>
      </p:sp>
      <p:grpSp>
        <p:nvGrpSpPr>
          <p:cNvPr id="7" name="Group 43"/>
          <p:cNvGrpSpPr/>
          <p:nvPr/>
        </p:nvGrpSpPr>
        <p:grpSpPr>
          <a:xfrm>
            <a:off x="1199133" y="1973146"/>
            <a:ext cx="7997409" cy="3876303"/>
            <a:chOff x="749717" y="1505617"/>
            <a:chExt cx="4418171" cy="4207878"/>
          </a:xfrm>
        </p:grpSpPr>
        <p:cxnSp>
          <p:nvCxnSpPr>
            <p:cNvPr id="8" name="Straight Arrow Connector 16"/>
            <p:cNvCxnSpPr/>
            <p:nvPr/>
          </p:nvCxnSpPr>
          <p:spPr>
            <a:xfrm flipH="1" flipV="1">
              <a:off x="749717" y="1505617"/>
              <a:ext cx="0" cy="4207878"/>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17"/>
            <p:cNvCxnSpPr/>
            <p:nvPr/>
          </p:nvCxnSpPr>
          <p:spPr>
            <a:xfrm>
              <a:off x="749717" y="5713495"/>
              <a:ext cx="4418171" cy="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10" name="TextBox 18"/>
          <p:cNvSpPr txBox="1"/>
          <p:nvPr/>
        </p:nvSpPr>
        <p:spPr>
          <a:xfrm>
            <a:off x="8645942" y="5574872"/>
            <a:ext cx="492443" cy="276999"/>
          </a:xfrm>
          <a:prstGeom prst="rect">
            <a:avLst/>
          </a:prstGeom>
          <a:noFill/>
        </p:spPr>
        <p:txBody>
          <a:bodyPr wrap="non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1200" b="1" smtClean="0">
                <a:solidFill>
                  <a:srgbClr val="000000"/>
                </a:solidFill>
                <a:latin typeface="+mn-ea"/>
                <a:ea typeface="+mn-ea"/>
              </a:rPr>
              <a:t>年代</a:t>
            </a:r>
            <a:endParaRPr lang="en-US" sz="1200" b="1">
              <a:solidFill>
                <a:srgbClr val="000000"/>
              </a:solidFill>
              <a:latin typeface="+mn-ea"/>
              <a:ea typeface="+mn-ea"/>
            </a:endParaRPr>
          </a:p>
        </p:txBody>
      </p:sp>
      <p:sp>
        <p:nvSpPr>
          <p:cNvPr id="11" name="TextBox 19"/>
          <p:cNvSpPr txBox="1"/>
          <p:nvPr/>
        </p:nvSpPr>
        <p:spPr>
          <a:xfrm>
            <a:off x="810196" y="2114743"/>
            <a:ext cx="283506" cy="553998"/>
          </a:xfrm>
          <a:prstGeom prst="rect">
            <a:avLst/>
          </a:prstGeom>
          <a:noFill/>
        </p:spPr>
        <p:txBody>
          <a:bodyPr wrap="square" rtlCol="0">
            <a:spAutoFit/>
          </a:bodyPr>
          <a:lstStyle>
            <a:defPPr>
              <a:defRPr lang="en-US"/>
            </a:defPPr>
            <a:lvl1pPr algn="l" defTabSz="1042988" rtl="0" eaLnBrk="0" fontAlgn="base" hangingPunct="0">
              <a:spcBef>
                <a:spcPct val="0"/>
              </a:spcBef>
              <a:spcAft>
                <a:spcPct val="0"/>
              </a:spcAft>
              <a:defRPr sz="1000" kern="1200">
                <a:solidFill>
                  <a:schemeClr val="tx1"/>
                </a:solidFill>
                <a:latin typeface="+mj-ea"/>
                <a:ea typeface="+mj-ea"/>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a:solidFill>
                  <a:srgbClr val="000000"/>
                </a:solidFill>
                <a:latin typeface="+mn-ea"/>
                <a:ea typeface="+mn-ea"/>
              </a:rPr>
              <a:t>差异化</a:t>
            </a:r>
            <a:endParaRPr lang="en-US">
              <a:solidFill>
                <a:srgbClr val="000000"/>
              </a:solidFill>
              <a:latin typeface="+mn-ea"/>
              <a:ea typeface="+mn-ea"/>
            </a:endParaRPr>
          </a:p>
        </p:txBody>
      </p:sp>
      <p:sp>
        <p:nvSpPr>
          <p:cNvPr id="12" name="TextBox 20"/>
          <p:cNvSpPr txBox="1"/>
          <p:nvPr/>
        </p:nvSpPr>
        <p:spPr>
          <a:xfrm>
            <a:off x="1899980" y="5861220"/>
            <a:ext cx="900113" cy="246221"/>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en-US" altLang="zh-CN" sz="1000" smtClean="0">
                <a:solidFill>
                  <a:srgbClr val="000000"/>
                </a:solidFill>
                <a:latin typeface="+mn-ea"/>
                <a:ea typeface="+mn-ea"/>
                <a:cs typeface="Arial" pitchFamily="34" charset="0"/>
              </a:rPr>
              <a:t>50-60</a:t>
            </a:r>
            <a:r>
              <a:rPr lang="zh-CN" altLang="en-US" sz="1000" smtClean="0">
                <a:solidFill>
                  <a:srgbClr val="000000"/>
                </a:solidFill>
                <a:latin typeface="+mn-ea"/>
                <a:ea typeface="+mn-ea"/>
                <a:cs typeface="Arial" pitchFamily="34" charset="0"/>
              </a:rPr>
              <a:t>年代</a:t>
            </a:r>
            <a:endParaRPr lang="en-US" sz="1000">
              <a:solidFill>
                <a:srgbClr val="000000"/>
              </a:solidFill>
              <a:latin typeface="+mn-ea"/>
              <a:ea typeface="+mn-ea"/>
              <a:cs typeface="Arial" pitchFamily="34" charset="0"/>
            </a:endParaRPr>
          </a:p>
        </p:txBody>
      </p:sp>
      <p:sp>
        <p:nvSpPr>
          <p:cNvPr id="13" name="TextBox 21"/>
          <p:cNvSpPr txBox="1"/>
          <p:nvPr/>
        </p:nvSpPr>
        <p:spPr>
          <a:xfrm>
            <a:off x="4709860" y="5880880"/>
            <a:ext cx="900113" cy="246221"/>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en-US" altLang="zh-CN" sz="1000" smtClean="0">
                <a:solidFill>
                  <a:srgbClr val="000000"/>
                </a:solidFill>
                <a:latin typeface="+mn-ea"/>
                <a:ea typeface="+mn-ea"/>
                <a:cs typeface="Arial" pitchFamily="34" charset="0"/>
              </a:rPr>
              <a:t>70-80</a:t>
            </a:r>
            <a:r>
              <a:rPr lang="zh-CN" altLang="en-US" sz="1000" smtClean="0">
                <a:solidFill>
                  <a:srgbClr val="000000"/>
                </a:solidFill>
                <a:latin typeface="+mn-ea"/>
                <a:ea typeface="+mn-ea"/>
                <a:cs typeface="Arial" pitchFamily="34" charset="0"/>
              </a:rPr>
              <a:t>年代</a:t>
            </a:r>
            <a:endParaRPr lang="en-US" sz="1000">
              <a:solidFill>
                <a:srgbClr val="000000"/>
              </a:solidFill>
              <a:latin typeface="+mn-ea"/>
              <a:ea typeface="+mn-ea"/>
              <a:cs typeface="Arial" pitchFamily="34" charset="0"/>
            </a:endParaRPr>
          </a:p>
        </p:txBody>
      </p:sp>
      <p:sp>
        <p:nvSpPr>
          <p:cNvPr id="14" name="TextBox 22"/>
          <p:cNvSpPr txBox="1"/>
          <p:nvPr/>
        </p:nvSpPr>
        <p:spPr>
          <a:xfrm>
            <a:off x="7519739" y="5880879"/>
            <a:ext cx="900113" cy="246221"/>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en-US" altLang="zh-CN" sz="1000" smtClean="0">
                <a:solidFill>
                  <a:srgbClr val="000000"/>
                </a:solidFill>
                <a:latin typeface="+mn-ea"/>
                <a:ea typeface="+mn-ea"/>
                <a:cs typeface="Arial" pitchFamily="34" charset="0"/>
              </a:rPr>
              <a:t>90-00</a:t>
            </a:r>
            <a:r>
              <a:rPr lang="zh-CN" altLang="en-US" sz="1000" smtClean="0">
                <a:solidFill>
                  <a:srgbClr val="000000"/>
                </a:solidFill>
                <a:latin typeface="+mn-ea"/>
                <a:ea typeface="+mn-ea"/>
                <a:cs typeface="Arial" pitchFamily="34" charset="0"/>
              </a:rPr>
              <a:t>年代</a:t>
            </a:r>
            <a:endParaRPr lang="en-US" sz="1000">
              <a:solidFill>
                <a:srgbClr val="000000"/>
              </a:solidFill>
              <a:latin typeface="+mn-ea"/>
              <a:ea typeface="+mn-ea"/>
              <a:cs typeface="Arial" pitchFamily="34" charset="0"/>
            </a:endParaRPr>
          </a:p>
        </p:txBody>
      </p:sp>
      <p:sp>
        <p:nvSpPr>
          <p:cNvPr id="15" name="TextBox 42"/>
          <p:cNvSpPr txBox="1"/>
          <p:nvPr/>
        </p:nvSpPr>
        <p:spPr>
          <a:xfrm>
            <a:off x="816905" y="5070600"/>
            <a:ext cx="283506" cy="553998"/>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1000" smtClean="0">
                <a:solidFill>
                  <a:srgbClr val="000000"/>
                </a:solidFill>
                <a:latin typeface="+mn-ea"/>
                <a:ea typeface="+mn-ea"/>
              </a:rPr>
              <a:t>同质化</a:t>
            </a:r>
            <a:endParaRPr lang="en-US" sz="1000">
              <a:solidFill>
                <a:srgbClr val="000000"/>
              </a:solidFill>
              <a:latin typeface="+mn-ea"/>
              <a:ea typeface="+mn-ea"/>
            </a:endParaRPr>
          </a:p>
        </p:txBody>
      </p:sp>
      <p:sp>
        <p:nvSpPr>
          <p:cNvPr id="16" name="TextBox 44"/>
          <p:cNvSpPr txBox="1"/>
          <p:nvPr/>
        </p:nvSpPr>
        <p:spPr>
          <a:xfrm>
            <a:off x="829801" y="3039495"/>
            <a:ext cx="369332" cy="1732547"/>
          </a:xfrm>
          <a:prstGeom prst="rect">
            <a:avLst/>
          </a:prstGeom>
          <a:noFill/>
        </p:spPr>
        <p:txBody>
          <a:bodyPr vert="eaVert"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smtClean="0">
                <a:solidFill>
                  <a:srgbClr val="000000"/>
                </a:solidFill>
                <a:latin typeface="+mn-ea"/>
                <a:ea typeface="+mn-ea"/>
              </a:rPr>
              <a:t>行为特征</a:t>
            </a:r>
            <a:endParaRPr lang="en-US" sz="1200" b="1">
              <a:solidFill>
                <a:srgbClr val="000000"/>
              </a:solidFill>
              <a:latin typeface="+mn-ea"/>
              <a:ea typeface="+mn-ea"/>
            </a:endParaRPr>
          </a:p>
        </p:txBody>
      </p:sp>
      <p:sp>
        <p:nvSpPr>
          <p:cNvPr id="17" name="Bent-Up Arrow 49"/>
          <p:cNvSpPr/>
          <p:nvPr/>
        </p:nvSpPr>
        <p:spPr>
          <a:xfrm rot="16200000" flipV="1">
            <a:off x="3163940" y="3431751"/>
            <a:ext cx="967123" cy="639372"/>
          </a:xfrm>
          <a:prstGeom prst="bentUpArrow">
            <a:avLst/>
          </a:prstGeom>
          <a:gradFill flip="none" rotWithShape="1">
            <a:gsLst>
              <a:gs pos="0">
                <a:schemeClr val="bg1">
                  <a:lumMod val="85000"/>
                </a:schemeClr>
              </a:gs>
              <a:gs pos="48000">
                <a:schemeClr val="bg1">
                  <a:lumMod val="65000"/>
                </a:schemeClr>
              </a:gs>
              <a:gs pos="100000">
                <a:schemeClr val="bg1">
                  <a:lumMod val="5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solidFill>
                <a:srgbClr val="FFFFFF"/>
              </a:solidFill>
              <a:latin typeface="+mn-ea"/>
            </a:endParaRPr>
          </a:p>
        </p:txBody>
      </p:sp>
      <p:sp>
        <p:nvSpPr>
          <p:cNvPr id="18" name="Bent-Up Arrow 50"/>
          <p:cNvSpPr/>
          <p:nvPr/>
        </p:nvSpPr>
        <p:spPr>
          <a:xfrm rot="16200000" flipV="1">
            <a:off x="5844257" y="2327827"/>
            <a:ext cx="1014914" cy="639372"/>
          </a:xfrm>
          <a:prstGeom prst="bentUpArrow">
            <a:avLst/>
          </a:prstGeom>
          <a:gradFill flip="none" rotWithShape="1">
            <a:gsLst>
              <a:gs pos="0">
                <a:schemeClr val="bg1">
                  <a:lumMod val="85000"/>
                </a:schemeClr>
              </a:gs>
              <a:gs pos="48000">
                <a:schemeClr val="bg1">
                  <a:lumMod val="65000"/>
                </a:schemeClr>
              </a:gs>
              <a:gs pos="100000">
                <a:schemeClr val="bg1">
                  <a:lumMod val="5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solidFill>
                <a:srgbClr val="FFFFFF"/>
              </a:solidFill>
              <a:latin typeface="+mn-ea"/>
            </a:endParaRPr>
          </a:p>
        </p:txBody>
      </p:sp>
      <p:pic>
        <p:nvPicPr>
          <p:cNvPr id="19" name="Picture 5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61561" y="4712415"/>
            <a:ext cx="469469" cy="517149"/>
          </a:xfrm>
          <a:prstGeom prst="rect">
            <a:avLst/>
          </a:prstGeom>
        </p:spPr>
      </p:pic>
      <p:pic>
        <p:nvPicPr>
          <p:cNvPr id="20" name="Picture 54"/>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672884" y="5107237"/>
            <a:ext cx="454192" cy="581366"/>
          </a:xfrm>
          <a:prstGeom prst="rect">
            <a:avLst/>
          </a:prstGeom>
        </p:spPr>
      </p:pic>
      <p:sp>
        <p:nvSpPr>
          <p:cNvPr id="21" name="Rounded Rectangle 55"/>
          <p:cNvSpPr/>
          <p:nvPr/>
        </p:nvSpPr>
        <p:spPr>
          <a:xfrm>
            <a:off x="1361561" y="4361387"/>
            <a:ext cx="2160000" cy="288000"/>
          </a:xfrm>
          <a:prstGeom prst="round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FFFFFF"/>
                </a:solidFill>
                <a:latin typeface="+mn-ea"/>
              </a:rPr>
              <a:t>质朴</a:t>
            </a:r>
            <a:r>
              <a:rPr lang="zh-CN" altLang="en-US" sz="1200" b="1">
                <a:solidFill>
                  <a:srgbClr val="FFFFFF"/>
                </a:solidFill>
                <a:latin typeface="+mn-ea"/>
              </a:rPr>
              <a:t>、务实、传统</a:t>
            </a:r>
            <a:endParaRPr lang="en-US" sz="1200" b="1">
              <a:solidFill>
                <a:srgbClr val="FFFFFF"/>
              </a:solidFill>
              <a:latin typeface="+mn-ea"/>
            </a:endParaRPr>
          </a:p>
        </p:txBody>
      </p:sp>
      <p:sp>
        <p:nvSpPr>
          <p:cNvPr id="22" name="TextBox 56"/>
          <p:cNvSpPr txBox="1"/>
          <p:nvPr/>
        </p:nvSpPr>
        <p:spPr>
          <a:xfrm>
            <a:off x="1817382" y="4042251"/>
            <a:ext cx="1225108" cy="307777"/>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1400" b="1" smtClean="0">
                <a:solidFill>
                  <a:srgbClr val="002776"/>
                </a:solidFill>
                <a:latin typeface="+mn-ea"/>
                <a:ea typeface="+mn-ea"/>
              </a:rPr>
              <a:t>信仰的一代</a:t>
            </a:r>
            <a:endParaRPr lang="en-US" sz="1400" b="1">
              <a:solidFill>
                <a:srgbClr val="002776"/>
              </a:solidFill>
              <a:latin typeface="+mn-ea"/>
              <a:ea typeface="+mn-ea"/>
            </a:endParaRPr>
          </a:p>
        </p:txBody>
      </p:sp>
      <p:sp>
        <p:nvSpPr>
          <p:cNvPr id="23" name="Rounded Rectangle 57"/>
          <p:cNvSpPr/>
          <p:nvPr/>
        </p:nvSpPr>
        <p:spPr>
          <a:xfrm>
            <a:off x="4064404" y="3268767"/>
            <a:ext cx="2160000" cy="288000"/>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FFFFFF"/>
                </a:solidFill>
                <a:latin typeface="+mn-ea"/>
              </a:rPr>
              <a:t>激情、理想、追求</a:t>
            </a:r>
            <a:endParaRPr lang="en-US" sz="1200" b="1">
              <a:solidFill>
                <a:srgbClr val="FFFFFF"/>
              </a:solidFill>
              <a:latin typeface="+mn-ea"/>
            </a:endParaRPr>
          </a:p>
        </p:txBody>
      </p:sp>
      <p:sp>
        <p:nvSpPr>
          <p:cNvPr id="24" name="Rounded Rectangle 59"/>
          <p:cNvSpPr/>
          <p:nvPr/>
        </p:nvSpPr>
        <p:spPr>
          <a:xfrm>
            <a:off x="6767248" y="2140056"/>
            <a:ext cx="2160000" cy="28800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FFFFFF"/>
                </a:solidFill>
                <a:latin typeface="+mn-ea"/>
              </a:rPr>
              <a:t>个性、差异、生活精神</a:t>
            </a:r>
            <a:endParaRPr lang="en-US" sz="1200" b="1">
              <a:solidFill>
                <a:srgbClr val="FFFFFF"/>
              </a:solidFill>
              <a:latin typeface="+mn-ea"/>
            </a:endParaRPr>
          </a:p>
        </p:txBody>
      </p:sp>
      <p:sp>
        <p:nvSpPr>
          <p:cNvPr id="25" name="TextBox 60"/>
          <p:cNvSpPr txBox="1"/>
          <p:nvPr/>
        </p:nvSpPr>
        <p:spPr>
          <a:xfrm>
            <a:off x="4355258" y="2960099"/>
            <a:ext cx="1489407" cy="307777"/>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400" b="1" smtClean="0">
                <a:solidFill>
                  <a:srgbClr val="002776"/>
                </a:solidFill>
                <a:latin typeface="+mn-ea"/>
                <a:ea typeface="+mn-ea"/>
              </a:rPr>
              <a:t>自我觉醒的一代</a:t>
            </a:r>
            <a:endParaRPr lang="en-US" sz="1400" b="1">
              <a:solidFill>
                <a:srgbClr val="002776"/>
              </a:solidFill>
              <a:latin typeface="+mn-ea"/>
              <a:ea typeface="+mn-ea"/>
            </a:endParaRPr>
          </a:p>
        </p:txBody>
      </p:sp>
      <p:sp>
        <p:nvSpPr>
          <p:cNvPr id="26" name="TextBox 61"/>
          <p:cNvSpPr txBox="1"/>
          <p:nvPr/>
        </p:nvSpPr>
        <p:spPr>
          <a:xfrm>
            <a:off x="2217687" y="4712415"/>
            <a:ext cx="1323843" cy="900246"/>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1050" smtClean="0">
                <a:solidFill>
                  <a:srgbClr val="000000"/>
                </a:solidFill>
                <a:latin typeface="+mn-ea"/>
                <a:ea typeface="+mn-ea"/>
              </a:rPr>
              <a:t>在统一信仰的影响下，社会个体呈现出同</a:t>
            </a:r>
            <a:r>
              <a:rPr lang="zh-CN" altLang="en-US" sz="1050">
                <a:solidFill>
                  <a:srgbClr val="000000"/>
                </a:solidFill>
                <a:latin typeface="+mn-ea"/>
                <a:ea typeface="+mn-ea"/>
              </a:rPr>
              <a:t>质</a:t>
            </a:r>
            <a:r>
              <a:rPr lang="zh-CN" altLang="en-US" sz="1050" smtClean="0">
                <a:solidFill>
                  <a:srgbClr val="000000"/>
                </a:solidFill>
                <a:latin typeface="+mn-ea"/>
                <a:ea typeface="+mn-ea"/>
              </a:rPr>
              <a:t>化的特征及选择，存在“普世价值观</a:t>
            </a:r>
            <a:r>
              <a:rPr lang="en-US" altLang="zh-CN" sz="1050" smtClean="0">
                <a:solidFill>
                  <a:srgbClr val="000000"/>
                </a:solidFill>
                <a:latin typeface="+mn-ea"/>
                <a:ea typeface="+mn-ea"/>
              </a:rPr>
              <a:t>”</a:t>
            </a:r>
            <a:endParaRPr lang="en-US" sz="1050">
              <a:solidFill>
                <a:srgbClr val="000000"/>
              </a:solidFill>
              <a:latin typeface="+mn-ea"/>
              <a:ea typeface="+mn-ea"/>
            </a:endParaRPr>
          </a:p>
        </p:txBody>
      </p:sp>
      <p:pic>
        <p:nvPicPr>
          <p:cNvPr id="27" name="Picture 62"/>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064404" y="3621213"/>
            <a:ext cx="819871" cy="505228"/>
          </a:xfrm>
          <a:prstGeom prst="rect">
            <a:avLst/>
          </a:prstGeom>
        </p:spPr>
      </p:pic>
      <p:pic>
        <p:nvPicPr>
          <p:cNvPr id="28" name="Picture 63"/>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4643381" y="3845285"/>
            <a:ext cx="1201284" cy="670484"/>
          </a:xfrm>
          <a:prstGeom prst="rect">
            <a:avLst/>
          </a:prstGeom>
        </p:spPr>
      </p:pic>
      <p:sp>
        <p:nvSpPr>
          <p:cNvPr id="29" name="TextBox 64"/>
          <p:cNvSpPr txBox="1"/>
          <p:nvPr/>
        </p:nvSpPr>
        <p:spPr>
          <a:xfrm>
            <a:off x="4017360" y="4689186"/>
            <a:ext cx="2207044" cy="769441"/>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1100" smtClean="0">
                <a:solidFill>
                  <a:srgbClr val="000000"/>
                </a:solidFill>
                <a:latin typeface="+mn-ea"/>
                <a:ea typeface="+mn-ea"/>
              </a:rPr>
              <a:t>物质生活逐渐丰富，社会群体开始分化，“普世价值观”逐渐被激情、理想与追求个体的价值观所取代</a:t>
            </a:r>
            <a:endParaRPr lang="en-US" sz="1100">
              <a:solidFill>
                <a:srgbClr val="000000"/>
              </a:solidFill>
              <a:latin typeface="+mn-ea"/>
              <a:ea typeface="+mn-ea"/>
            </a:endParaRPr>
          </a:p>
        </p:txBody>
      </p:sp>
      <p:pic>
        <p:nvPicPr>
          <p:cNvPr id="30" name="Picture 65"/>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5651522" y="3629300"/>
            <a:ext cx="509333" cy="777608"/>
          </a:xfrm>
          <a:prstGeom prst="rect">
            <a:avLst/>
          </a:prstGeom>
        </p:spPr>
      </p:pic>
      <p:sp>
        <p:nvSpPr>
          <p:cNvPr id="31" name="TextBox 66"/>
          <p:cNvSpPr txBox="1"/>
          <p:nvPr/>
        </p:nvSpPr>
        <p:spPr>
          <a:xfrm>
            <a:off x="6721215" y="4628998"/>
            <a:ext cx="2207044" cy="600164"/>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1100" smtClean="0">
                <a:solidFill>
                  <a:srgbClr val="000000"/>
                </a:solidFill>
                <a:latin typeface="+mn-ea"/>
                <a:ea typeface="+mn-ea"/>
              </a:rPr>
              <a:t>随着技术的进步，新生代形成基于个人兴趣、爱好、生活方式的小族群，族群价值观成为主流</a:t>
            </a:r>
            <a:endParaRPr lang="en-US" sz="1100">
              <a:solidFill>
                <a:srgbClr val="000000"/>
              </a:solidFill>
              <a:latin typeface="+mn-ea"/>
              <a:ea typeface="+mn-ea"/>
            </a:endParaRPr>
          </a:p>
        </p:txBody>
      </p:sp>
      <p:sp>
        <p:nvSpPr>
          <p:cNvPr id="32" name="Oval 68"/>
          <p:cNvSpPr/>
          <p:nvPr/>
        </p:nvSpPr>
        <p:spPr>
          <a:xfrm>
            <a:off x="8066924" y="2471865"/>
            <a:ext cx="1022750" cy="1022750"/>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1000" b="1">
              <a:solidFill>
                <a:srgbClr val="000000"/>
              </a:solidFill>
              <a:latin typeface="+mn-ea"/>
            </a:endParaRPr>
          </a:p>
        </p:txBody>
      </p:sp>
      <p:pic>
        <p:nvPicPr>
          <p:cNvPr id="33" name="Picture 69"/>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8084255" y="2854673"/>
            <a:ext cx="986428" cy="500575"/>
          </a:xfrm>
          <a:prstGeom prst="ellipse">
            <a:avLst/>
          </a:prstGeom>
          <a:ln w="63500" cap="rnd">
            <a:noFill/>
          </a:ln>
          <a:effectLst/>
          <a:scene3d>
            <a:camera prst="orthographicFront"/>
            <a:lightRig rig="contrasting" dir="t">
              <a:rot lat="0" lon="0" rev="3000000"/>
            </a:lightRig>
          </a:scene3d>
          <a:sp3d contourW="7620">
            <a:bevelT w="95250" h="31750"/>
            <a:contourClr>
              <a:srgbClr val="333333"/>
            </a:contourClr>
          </a:sp3d>
        </p:spPr>
      </p:pic>
      <p:sp>
        <p:nvSpPr>
          <p:cNvPr id="34" name="TextBox 70"/>
          <p:cNvSpPr txBox="1"/>
          <p:nvPr/>
        </p:nvSpPr>
        <p:spPr>
          <a:xfrm>
            <a:off x="8187519" y="2611183"/>
            <a:ext cx="704644" cy="246221"/>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000" b="1" smtClean="0">
                <a:solidFill>
                  <a:srgbClr val="000000"/>
                </a:solidFill>
                <a:latin typeface="+mn-ea"/>
                <a:ea typeface="+mn-ea"/>
              </a:rPr>
              <a:t>低头族</a:t>
            </a:r>
            <a:endParaRPr lang="en-US" sz="1000" b="1">
              <a:solidFill>
                <a:srgbClr val="000000"/>
              </a:solidFill>
              <a:latin typeface="+mn-ea"/>
              <a:ea typeface="+mn-ea"/>
            </a:endParaRPr>
          </a:p>
        </p:txBody>
      </p:sp>
      <p:sp>
        <p:nvSpPr>
          <p:cNvPr id="35" name="Oval 71"/>
          <p:cNvSpPr/>
          <p:nvPr/>
        </p:nvSpPr>
        <p:spPr>
          <a:xfrm>
            <a:off x="6720294" y="2588903"/>
            <a:ext cx="1134314" cy="1134314"/>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1000" b="1">
              <a:solidFill>
                <a:srgbClr val="000000"/>
              </a:solidFill>
              <a:latin typeface="+mn-ea"/>
            </a:endParaRPr>
          </a:p>
        </p:txBody>
      </p:sp>
      <p:sp>
        <p:nvSpPr>
          <p:cNvPr id="36" name="TextBox 72"/>
          <p:cNvSpPr txBox="1"/>
          <p:nvPr/>
        </p:nvSpPr>
        <p:spPr>
          <a:xfrm>
            <a:off x="6927876" y="2647558"/>
            <a:ext cx="704644" cy="246221"/>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000" b="1">
                <a:solidFill>
                  <a:srgbClr val="000000"/>
                </a:solidFill>
                <a:latin typeface="+mn-ea"/>
                <a:ea typeface="+mn-ea"/>
              </a:rPr>
              <a:t>技术宅</a:t>
            </a:r>
            <a:endParaRPr lang="en-US" sz="1000" b="1">
              <a:solidFill>
                <a:srgbClr val="000000"/>
              </a:solidFill>
              <a:latin typeface="+mn-ea"/>
              <a:ea typeface="+mn-ea"/>
            </a:endParaRPr>
          </a:p>
        </p:txBody>
      </p:sp>
      <p:pic>
        <p:nvPicPr>
          <p:cNvPr id="37" name="Picture 73"/>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6782652" y="2890713"/>
            <a:ext cx="1009598" cy="753904"/>
          </a:xfrm>
          <a:prstGeom prst="ellipse">
            <a:avLst/>
          </a:prstGeom>
          <a:ln w="63500" cap="rnd">
            <a:noFill/>
          </a:ln>
          <a:effectLst/>
          <a:scene3d>
            <a:camera prst="orthographicFront"/>
            <a:lightRig rig="contrasting" dir="t">
              <a:rot lat="0" lon="0" rev="3000000"/>
            </a:lightRig>
          </a:scene3d>
          <a:sp3d contourW="7620">
            <a:bevelT w="95250" h="31750"/>
            <a:contourClr>
              <a:srgbClr val="333333"/>
            </a:contourClr>
          </a:sp3d>
        </p:spPr>
      </p:pic>
      <p:sp>
        <p:nvSpPr>
          <p:cNvPr id="38" name="Oval 74"/>
          <p:cNvSpPr/>
          <p:nvPr/>
        </p:nvSpPr>
        <p:spPr>
          <a:xfrm>
            <a:off x="7603377" y="3644616"/>
            <a:ext cx="943329" cy="943329"/>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1000" b="1">
              <a:solidFill>
                <a:srgbClr val="000000"/>
              </a:solidFill>
              <a:latin typeface="+mn-ea"/>
            </a:endParaRPr>
          </a:p>
        </p:txBody>
      </p:sp>
      <p:sp>
        <p:nvSpPr>
          <p:cNvPr id="39" name="TextBox 75"/>
          <p:cNvSpPr txBox="1"/>
          <p:nvPr/>
        </p:nvSpPr>
        <p:spPr>
          <a:xfrm>
            <a:off x="7692680" y="3656386"/>
            <a:ext cx="704644" cy="246221"/>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000" b="1" smtClean="0">
                <a:solidFill>
                  <a:srgbClr val="000000"/>
                </a:solidFill>
                <a:latin typeface="+mn-ea"/>
                <a:ea typeface="+mn-ea"/>
              </a:rPr>
              <a:t>驴友</a:t>
            </a:r>
            <a:endParaRPr lang="en-US" sz="1000" b="1">
              <a:solidFill>
                <a:srgbClr val="000000"/>
              </a:solidFill>
              <a:latin typeface="+mn-ea"/>
              <a:ea typeface="+mn-ea"/>
            </a:endParaRPr>
          </a:p>
        </p:txBody>
      </p:sp>
      <p:pic>
        <p:nvPicPr>
          <p:cNvPr id="40" name="Picture 77"/>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7681011" y="3912561"/>
            <a:ext cx="788059" cy="615671"/>
          </a:xfrm>
          <a:prstGeom prst="ellipse">
            <a:avLst/>
          </a:prstGeom>
          <a:ln w="63500" cap="rnd">
            <a:noFill/>
          </a:ln>
          <a:effectLst/>
          <a:scene3d>
            <a:camera prst="orthographicFront"/>
            <a:lightRig rig="contrasting" dir="t">
              <a:rot lat="0" lon="0" rev="3000000"/>
            </a:lightRig>
          </a:scene3d>
          <a:sp3d contourW="7620">
            <a:bevelT w="95250" h="31750"/>
            <a:contourClr>
              <a:srgbClr val="333333"/>
            </a:contourClr>
          </a:sp3d>
        </p:spPr>
      </p:pic>
      <p:sp>
        <p:nvSpPr>
          <p:cNvPr id="41" name="Oval 78"/>
          <p:cNvSpPr/>
          <p:nvPr/>
        </p:nvSpPr>
        <p:spPr>
          <a:xfrm>
            <a:off x="8624340" y="3534825"/>
            <a:ext cx="460305" cy="460305"/>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1000" b="1">
              <a:solidFill>
                <a:srgbClr val="000000"/>
              </a:solidFill>
              <a:latin typeface="+mn-ea"/>
            </a:endParaRPr>
          </a:p>
        </p:txBody>
      </p:sp>
      <p:sp>
        <p:nvSpPr>
          <p:cNvPr id="42" name="TextBox 79"/>
          <p:cNvSpPr txBox="1"/>
          <p:nvPr/>
        </p:nvSpPr>
        <p:spPr>
          <a:xfrm>
            <a:off x="8498578" y="3644354"/>
            <a:ext cx="704644" cy="246221"/>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en-US" altLang="zh-CN" sz="1000" b="1">
                <a:solidFill>
                  <a:srgbClr val="000000"/>
                </a:solidFill>
                <a:latin typeface="+mn-ea"/>
                <a:ea typeface="+mn-ea"/>
              </a:rPr>
              <a:t>……</a:t>
            </a:r>
            <a:endParaRPr lang="en-US" sz="1000" b="1">
              <a:solidFill>
                <a:srgbClr val="000000"/>
              </a:solidFill>
              <a:latin typeface="+mn-ea"/>
              <a:ea typeface="+mn-ea"/>
            </a:endParaRPr>
          </a:p>
        </p:txBody>
      </p:sp>
      <p:cxnSp>
        <p:nvCxnSpPr>
          <p:cNvPr id="43" name="Straight Connector 81"/>
          <p:cNvCxnSpPr>
            <a:stCxn id="35" idx="5"/>
          </p:cNvCxnSpPr>
          <p:nvPr/>
        </p:nvCxnSpPr>
        <p:spPr>
          <a:xfrm>
            <a:off x="7688492" y="3557101"/>
            <a:ext cx="123907" cy="140512"/>
          </a:xfrm>
          <a:prstGeom prst="line">
            <a:avLst/>
          </a:prstGeom>
          <a:ln w="28575">
            <a:solidFill>
              <a:schemeClr val="tx2"/>
            </a:solidFill>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88"/>
          <p:cNvCxnSpPr>
            <a:stCxn id="35" idx="6"/>
          </p:cNvCxnSpPr>
          <p:nvPr/>
        </p:nvCxnSpPr>
        <p:spPr>
          <a:xfrm flipV="1">
            <a:off x="7854608" y="3104960"/>
            <a:ext cx="212316" cy="51100"/>
          </a:xfrm>
          <a:prstGeom prst="line">
            <a:avLst/>
          </a:prstGeom>
          <a:ln w="28575">
            <a:solidFill>
              <a:schemeClr val="tx2"/>
            </a:solidFill>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90"/>
          <p:cNvCxnSpPr/>
          <p:nvPr/>
        </p:nvCxnSpPr>
        <p:spPr>
          <a:xfrm flipV="1">
            <a:off x="8498578" y="3848775"/>
            <a:ext cx="137431" cy="80148"/>
          </a:xfrm>
          <a:prstGeom prst="line">
            <a:avLst/>
          </a:prstGeom>
          <a:ln w="28575">
            <a:solidFill>
              <a:schemeClr val="tx2"/>
            </a:solidFill>
            <a:tailEnd type="none"/>
          </a:ln>
        </p:spPr>
        <p:style>
          <a:lnRef idx="1">
            <a:schemeClr val="accent1"/>
          </a:lnRef>
          <a:fillRef idx="0">
            <a:schemeClr val="accent1"/>
          </a:fillRef>
          <a:effectRef idx="0">
            <a:schemeClr val="accent1"/>
          </a:effectRef>
          <a:fontRef idx="minor">
            <a:schemeClr val="tx1"/>
          </a:fontRef>
        </p:style>
      </p:cxnSp>
      <p:sp>
        <p:nvSpPr>
          <p:cNvPr id="46" name="TextBox 58"/>
          <p:cNvSpPr txBox="1"/>
          <p:nvPr/>
        </p:nvSpPr>
        <p:spPr>
          <a:xfrm>
            <a:off x="7039629" y="1817589"/>
            <a:ext cx="1489407" cy="307777"/>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400" b="1" smtClean="0">
                <a:solidFill>
                  <a:srgbClr val="002776"/>
                </a:solidFill>
                <a:latin typeface="+mn-ea"/>
                <a:ea typeface="+mn-ea"/>
              </a:rPr>
              <a:t>族群化的一代</a:t>
            </a:r>
            <a:endParaRPr lang="en-US" sz="1400" b="1">
              <a:solidFill>
                <a:srgbClr val="002776"/>
              </a:solidFill>
              <a:latin typeface="+mn-ea"/>
              <a:ea typeface="+mn-ea"/>
            </a:endParaRPr>
          </a:p>
        </p:txBody>
      </p:sp>
      <p:cxnSp>
        <p:nvCxnSpPr>
          <p:cNvPr id="47" name="Straight Connector 48"/>
          <p:cNvCxnSpPr/>
          <p:nvPr/>
        </p:nvCxnSpPr>
        <p:spPr>
          <a:xfrm>
            <a:off x="2339789" y="1638193"/>
            <a:ext cx="5600444"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8" name="Text Box 5"/>
          <p:cNvSpPr txBox="1">
            <a:spLocks noChangeArrowheads="1"/>
          </p:cNvSpPr>
          <p:nvPr/>
        </p:nvSpPr>
        <p:spPr bwMode="auto">
          <a:xfrm>
            <a:off x="3972347" y="1484304"/>
            <a:ext cx="2335328" cy="338554"/>
          </a:xfrm>
          <a:prstGeom prst="rect">
            <a:avLst/>
          </a:prstGeom>
          <a:solidFill>
            <a:schemeClr val="bg1"/>
          </a:solidFill>
          <a:ln w="9525">
            <a:noFill/>
            <a:miter lim="800000"/>
          </a:ln>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844083" fontAlgn="base">
              <a:spcBef>
                <a:spcPct val="0"/>
              </a:spcBef>
              <a:spcAft>
                <a:spcPct val="0"/>
              </a:spcAft>
              <a:buClr>
                <a:srgbClr val="00677A"/>
              </a:buClr>
              <a:defRPr/>
            </a:pPr>
            <a:r>
              <a:rPr lang="zh-CN" altLang="en-US" sz="1600" b="1" kern="0" smtClean="0">
                <a:solidFill>
                  <a:srgbClr val="002776"/>
                </a:solidFill>
                <a:latin typeface="+mn-ea"/>
                <a:ea typeface="+mn-ea"/>
                <a:cs typeface="Arial" pitchFamily="34" charset="0"/>
              </a:rPr>
              <a:t>中国</a:t>
            </a:r>
            <a:r>
              <a:rPr lang="zh-CN" altLang="en-US" sz="1600" b="1" kern="0">
                <a:solidFill>
                  <a:srgbClr val="002776"/>
                </a:solidFill>
                <a:latin typeface="+mn-ea"/>
                <a:ea typeface="+mn-ea"/>
                <a:cs typeface="Arial" pitchFamily="34" charset="0"/>
              </a:rPr>
              <a:t>人</a:t>
            </a:r>
            <a:r>
              <a:rPr lang="zh-CN" altLang="en-US" sz="1600" b="1" kern="0" smtClean="0">
                <a:solidFill>
                  <a:srgbClr val="002776"/>
                </a:solidFill>
                <a:latin typeface="+mn-ea"/>
                <a:ea typeface="+mn-ea"/>
                <a:cs typeface="Arial" pitchFamily="34" charset="0"/>
              </a:rPr>
              <a:t>文社会演进示意</a:t>
            </a:r>
            <a:endParaRPr lang="en-GB" altLang="zh-CN" sz="1600" kern="0" baseline="30000" smtClean="0">
              <a:solidFill>
                <a:srgbClr val="051640"/>
              </a:solidFill>
              <a:latin typeface="+mn-ea"/>
              <a:ea typeface="+mn-ea"/>
              <a:cs typeface="Arial" pitchFamily="34" charset="0"/>
            </a:endParaRPr>
          </a:p>
        </p:txBody>
      </p:sp>
    </p:spTree>
    <p:extLst>
      <p:ext uri="{BB962C8B-B14F-4D97-AF65-F5344CB8AC3E}">
        <p14:creationId xmlns:p14="http://schemas.microsoft.com/office/powerpoint/2010/main" val="2652750269"/>
      </p:ext>
    </p:extLst>
  </p:cSld>
  <p:clrMapOvr>
    <a:masterClrMapping/>
  </p:clrMapOvr>
  <p:transition spd="slow" advClick="0"/>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634" name="标题 1"/>
          <p:cNvSpPr>
            <a:spLocks noGrp="1"/>
          </p:cNvSpPr>
          <p:nvPr>
            <p:ph type="title"/>
          </p:nvPr>
        </p:nvSpPr>
        <p:spPr>
          <a:xfrm>
            <a:off x="463550" y="330200"/>
            <a:ext cx="9766300" cy="339725"/>
          </a:xfrm>
        </p:spPr>
        <p:txBody>
          <a:bodyPr/>
          <a:lstStyle/>
          <a:p>
            <a:r>
              <a:rPr lang="zh-CN" altLang="en-US" sz="2200" smtClean="0">
                <a:ea typeface="Arial Unicode MS" panose="020b0604020202020204" pitchFamily="34" charset="-122"/>
              </a:rPr>
              <a:t>外部环境分析</a:t>
            </a:r>
            <a:br>
              <a:rPr lang="en-US" altLang="zh-CN" sz="2200" smtClean="0">
                <a:ea typeface="Arial Unicode MS" panose="020b0604020202020204" pitchFamily="34" charset="-122"/>
              </a:rPr>
            </a:br>
            <a:r>
              <a:rPr lang="zh-CN" altLang="en-US" sz="2200" smtClean="0">
                <a:ea typeface="Arial Unicode MS" panose="020b0604020202020204" pitchFamily="34" charset="-122"/>
              </a:rPr>
              <a:t>机会：</a:t>
            </a:r>
            <a:r>
              <a:rPr lang="zh-CN" altLang="en-US" sz="2200">
                <a:ea typeface="Arial Unicode MS" panose="020b0604020202020204" pitchFamily="34" charset="-122"/>
              </a:rPr>
              <a:t>公司客户的综合化服务需求增加，横跨货币、资本与海外市场的一站式金融服务受到更多企业客户的青睐</a:t>
            </a:r>
          </a:p>
        </p:txBody>
      </p:sp>
      <p:sp>
        <p:nvSpPr>
          <p:cNvPr id="4" name="文本占位符 3"/>
          <p:cNvSpPr>
            <a:spLocks noGrp="1"/>
          </p:cNvSpPr>
          <p:nvPr>
            <p:ph type="body" sz="quarter" idx="14"/>
          </p:nvPr>
        </p:nvSpPr>
        <p:spPr>
          <a:xfrm>
            <a:off x="760413" y="7177088"/>
            <a:ext cx="6197600" cy="207962"/>
          </a:xfrm>
        </p:spPr>
        <p:txBody>
          <a:bodyPr/>
          <a:lstStyle/>
          <a:p>
            <a:pPr>
              <a:defRPr/>
            </a:pPr>
            <a:r>
              <a:rPr lang="zh-CN" altLang="en-US"/>
              <a:t>资料来源：德勤</a:t>
            </a:r>
            <a:r>
              <a:rPr lang="zh-CN" altLang="en-US" smtClean="0"/>
              <a:t>分析</a:t>
            </a:r>
            <a:endParaRPr lang="zh-CN" altLang="en-US"/>
          </a:p>
        </p:txBody>
      </p:sp>
      <p:sp>
        <p:nvSpPr>
          <p:cNvPr id="49" name="矩形 10"/>
          <p:cNvSpPr/>
          <p:nvPr/>
        </p:nvSpPr>
        <p:spPr>
          <a:xfrm>
            <a:off x="3964164" y="1829166"/>
            <a:ext cx="5559000" cy="4285064"/>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913667"/>
            <a:endParaRPr lang="en-US">
              <a:solidFill>
                <a:srgbClr val="FFFFFF"/>
              </a:solidFill>
              <a:latin typeface="+mn-ea"/>
            </a:endParaRPr>
          </a:p>
        </p:txBody>
      </p:sp>
      <p:sp>
        <p:nvSpPr>
          <p:cNvPr id="50" name="流程图: 手动操作 9"/>
          <p:cNvSpPr/>
          <p:nvPr/>
        </p:nvSpPr>
        <p:spPr>
          <a:xfrm rot="5400000">
            <a:off x="1632373" y="3674566"/>
            <a:ext cx="4365006" cy="525207"/>
          </a:xfrm>
          <a:custGeom>
            <a:gdLst>
              <a:gd name="connsiteX0" fmla="*/ 0 w 10000"/>
              <a:gd name="connsiteY0" fmla="*/ 0 h 10000"/>
              <a:gd name="connsiteX1" fmla="*/ 10000 w 10000"/>
              <a:gd name="connsiteY1" fmla="*/ 0 h 10000"/>
              <a:gd name="connsiteX2" fmla="*/ 7037 w 10000"/>
              <a:gd name="connsiteY2" fmla="*/ 9821 h 10000"/>
              <a:gd name="connsiteX3" fmla="*/ 2562 w 10000"/>
              <a:gd name="connsiteY3" fmla="*/ 10000 h 10000"/>
              <a:gd name="connsiteX4" fmla="*/ 0 w 10000"/>
              <a:gd name="connsiteY4" fmla="*/ 0 h 10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0"/>
                </a:moveTo>
                <a:lnTo>
                  <a:pt x="10000" y="0"/>
                </a:lnTo>
                <a:lnTo>
                  <a:pt x="7037" y="9821"/>
                </a:lnTo>
                <a:lnTo>
                  <a:pt x="2562" y="10000"/>
                </a:lnTo>
                <a:lnTo>
                  <a:pt x="0"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913667"/>
            <a:endParaRPr lang="en-US">
              <a:solidFill>
                <a:srgbClr val="FFFFFF"/>
              </a:solidFill>
              <a:latin typeface="+mn-ea"/>
            </a:endParaRPr>
          </a:p>
        </p:txBody>
      </p:sp>
      <p:grpSp>
        <p:nvGrpSpPr>
          <p:cNvPr id="51" name="Group 50"/>
          <p:cNvGrpSpPr/>
          <p:nvPr/>
        </p:nvGrpSpPr>
        <p:grpSpPr>
          <a:xfrm>
            <a:off x="4308157" y="2003614"/>
            <a:ext cx="1992979" cy="459485"/>
            <a:chOff x="3678968" y="2006645"/>
            <a:chExt cx="1800000" cy="459485"/>
          </a:xfrm>
        </p:grpSpPr>
        <p:sp>
          <p:nvSpPr>
            <p:cNvPr id="52" name="Freeform 37"/>
            <p:cNvSpPr>
              <a:spLocks noChangeAspect="1" noEditPoints="1"/>
            </p:cNvSpPr>
            <p:nvPr/>
          </p:nvSpPr>
          <p:spPr bwMode="auto">
            <a:xfrm>
              <a:off x="3678968" y="2106075"/>
              <a:ext cx="360000" cy="297068"/>
            </a:xfrm>
            <a:custGeom>
              <a:cxnLst>
                <a:cxn ang="0">
                  <a:pos x="72" y="34"/>
                </a:cxn>
                <a:cxn ang="0">
                  <a:pos x="59" y="4"/>
                </a:cxn>
                <a:cxn ang="0">
                  <a:pos x="53" y="0"/>
                </a:cxn>
                <a:cxn ang="0">
                  <a:pos x="45" y="0"/>
                </a:cxn>
                <a:cxn ang="0">
                  <a:pos x="47" y="17"/>
                </a:cxn>
                <a:cxn ang="0">
                  <a:pos x="58" y="17"/>
                </a:cxn>
                <a:cxn ang="0">
                  <a:pos x="37" y="34"/>
                </a:cxn>
                <a:cxn ang="0">
                  <a:pos x="16" y="17"/>
                </a:cxn>
                <a:cxn ang="0">
                  <a:pos x="27" y="17"/>
                </a:cxn>
                <a:cxn ang="0">
                  <a:pos x="28" y="0"/>
                </a:cxn>
                <a:cxn ang="0">
                  <a:pos x="20" y="0"/>
                </a:cxn>
                <a:cxn ang="0">
                  <a:pos x="14" y="4"/>
                </a:cxn>
                <a:cxn ang="0">
                  <a:pos x="1" y="34"/>
                </a:cxn>
                <a:cxn ang="0">
                  <a:pos x="0" y="42"/>
                </a:cxn>
                <a:cxn ang="0">
                  <a:pos x="3" y="57"/>
                </a:cxn>
                <a:cxn ang="0">
                  <a:pos x="8" y="61"/>
                </a:cxn>
                <a:cxn ang="0">
                  <a:pos x="66" y="61"/>
                </a:cxn>
                <a:cxn ang="0">
                  <a:pos x="71" y="57"/>
                </a:cxn>
                <a:cxn ang="0">
                  <a:pos x="73" y="42"/>
                </a:cxn>
                <a:cxn ang="0">
                  <a:pos x="72" y="34"/>
                </a:cxn>
                <a:cxn ang="0">
                  <a:pos x="67" y="45"/>
                </a:cxn>
                <a:cxn ang="0">
                  <a:pos x="66" y="51"/>
                </a:cxn>
                <a:cxn ang="0">
                  <a:pos x="61" y="55"/>
                </a:cxn>
                <a:cxn ang="0">
                  <a:pos x="13" y="55"/>
                </a:cxn>
                <a:cxn ang="0">
                  <a:pos x="8" y="51"/>
                </a:cxn>
                <a:cxn ang="0">
                  <a:pos x="7" y="45"/>
                </a:cxn>
                <a:cxn ang="0">
                  <a:pos x="10" y="41"/>
                </a:cxn>
                <a:cxn ang="0">
                  <a:pos x="63" y="41"/>
                </a:cxn>
                <a:cxn ang="0">
                  <a:pos x="67" y="45"/>
                </a:cxn>
              </a:cxnLst>
              <a:rect l="0" t="0" r="r" b="b"/>
              <a:pathLst>
                <a:path w="74" h="61">
                  <a:moveTo>
                    <a:pt x="72" y="34"/>
                  </a:moveTo>
                  <a:cubicBezTo>
                    <a:pt x="59" y="4"/>
                    <a:pt x="59" y="4"/>
                    <a:pt x="59" y="4"/>
                  </a:cubicBezTo>
                  <a:cubicBezTo>
                    <a:pt x="58" y="2"/>
                    <a:pt x="56" y="0"/>
                    <a:pt x="53" y="0"/>
                  </a:cubicBezTo>
                  <a:cubicBezTo>
                    <a:pt x="45" y="0"/>
                    <a:pt x="45" y="0"/>
                    <a:pt x="45" y="0"/>
                  </a:cubicBezTo>
                  <a:cubicBezTo>
                    <a:pt x="47" y="17"/>
                    <a:pt x="47" y="17"/>
                    <a:pt x="47" y="17"/>
                  </a:cubicBezTo>
                  <a:cubicBezTo>
                    <a:pt x="58" y="17"/>
                    <a:pt x="58" y="17"/>
                    <a:pt x="58" y="17"/>
                  </a:cubicBezTo>
                  <a:cubicBezTo>
                    <a:pt x="37" y="34"/>
                    <a:pt x="37" y="34"/>
                    <a:pt x="37" y="34"/>
                  </a:cubicBezTo>
                  <a:cubicBezTo>
                    <a:pt x="16" y="17"/>
                    <a:pt x="16" y="17"/>
                    <a:pt x="16" y="17"/>
                  </a:cubicBezTo>
                  <a:cubicBezTo>
                    <a:pt x="27" y="17"/>
                    <a:pt x="27" y="17"/>
                    <a:pt x="27" y="17"/>
                  </a:cubicBezTo>
                  <a:cubicBezTo>
                    <a:pt x="28" y="0"/>
                    <a:pt x="28" y="0"/>
                    <a:pt x="28" y="0"/>
                  </a:cubicBezTo>
                  <a:cubicBezTo>
                    <a:pt x="20" y="0"/>
                    <a:pt x="20" y="0"/>
                    <a:pt x="20" y="0"/>
                  </a:cubicBezTo>
                  <a:cubicBezTo>
                    <a:pt x="18" y="0"/>
                    <a:pt x="15" y="2"/>
                    <a:pt x="14" y="4"/>
                  </a:cubicBezTo>
                  <a:cubicBezTo>
                    <a:pt x="1" y="34"/>
                    <a:pt x="1" y="34"/>
                    <a:pt x="1" y="34"/>
                  </a:cubicBezTo>
                  <a:cubicBezTo>
                    <a:pt x="0" y="36"/>
                    <a:pt x="0" y="40"/>
                    <a:pt x="0" y="42"/>
                  </a:cubicBezTo>
                  <a:cubicBezTo>
                    <a:pt x="3" y="57"/>
                    <a:pt x="3" y="57"/>
                    <a:pt x="3" y="57"/>
                  </a:cubicBezTo>
                  <a:cubicBezTo>
                    <a:pt x="3" y="59"/>
                    <a:pt x="5" y="61"/>
                    <a:pt x="8" y="61"/>
                  </a:cubicBezTo>
                  <a:cubicBezTo>
                    <a:pt x="66" y="61"/>
                    <a:pt x="66" y="61"/>
                    <a:pt x="66" y="61"/>
                  </a:cubicBezTo>
                  <a:cubicBezTo>
                    <a:pt x="68" y="61"/>
                    <a:pt x="70" y="59"/>
                    <a:pt x="71" y="57"/>
                  </a:cubicBezTo>
                  <a:cubicBezTo>
                    <a:pt x="73" y="42"/>
                    <a:pt x="73" y="42"/>
                    <a:pt x="73" y="42"/>
                  </a:cubicBezTo>
                  <a:cubicBezTo>
                    <a:pt x="74" y="40"/>
                    <a:pt x="73" y="36"/>
                    <a:pt x="72" y="34"/>
                  </a:cubicBezTo>
                  <a:close/>
                  <a:moveTo>
                    <a:pt x="67" y="45"/>
                  </a:moveTo>
                  <a:cubicBezTo>
                    <a:pt x="66" y="51"/>
                    <a:pt x="66" y="51"/>
                    <a:pt x="66" y="51"/>
                  </a:cubicBezTo>
                  <a:cubicBezTo>
                    <a:pt x="65" y="54"/>
                    <a:pt x="63" y="55"/>
                    <a:pt x="61" y="55"/>
                  </a:cubicBezTo>
                  <a:cubicBezTo>
                    <a:pt x="13" y="55"/>
                    <a:pt x="13" y="55"/>
                    <a:pt x="13" y="55"/>
                  </a:cubicBezTo>
                  <a:cubicBezTo>
                    <a:pt x="10" y="55"/>
                    <a:pt x="8" y="54"/>
                    <a:pt x="8" y="51"/>
                  </a:cubicBezTo>
                  <a:cubicBezTo>
                    <a:pt x="7" y="45"/>
                    <a:pt x="7" y="45"/>
                    <a:pt x="7" y="45"/>
                  </a:cubicBezTo>
                  <a:cubicBezTo>
                    <a:pt x="6" y="43"/>
                    <a:pt x="8" y="41"/>
                    <a:pt x="10" y="41"/>
                  </a:cubicBezTo>
                  <a:cubicBezTo>
                    <a:pt x="63" y="41"/>
                    <a:pt x="63" y="41"/>
                    <a:pt x="63" y="41"/>
                  </a:cubicBezTo>
                  <a:cubicBezTo>
                    <a:pt x="65" y="41"/>
                    <a:pt x="67" y="43"/>
                    <a:pt x="67" y="45"/>
                  </a:cubicBezTo>
                  <a:close/>
                </a:path>
              </a:pathLst>
            </a:custGeom>
            <a:solidFill>
              <a:schemeClr val="accent1"/>
            </a:solidFill>
            <a:ln w="9525">
              <a:noFill/>
              <a:round/>
            </a:ln>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913667"/>
              <a:endParaRPr lang="en-GB">
                <a:solidFill>
                  <a:srgbClr val="002776"/>
                </a:solidFill>
                <a:latin typeface="+mn-ea"/>
                <a:ea typeface="+mn-ea"/>
              </a:endParaRPr>
            </a:p>
          </p:txBody>
        </p:sp>
        <p:sp>
          <p:nvSpPr>
            <p:cNvPr id="53" name="TextBox 10"/>
            <p:cNvSpPr>
              <a:spLocks noChangeArrowheads="1"/>
            </p:cNvSpPr>
            <p:nvPr/>
          </p:nvSpPr>
          <p:spPr bwMode="auto">
            <a:xfrm flipH="1">
              <a:off x="4038968" y="2006645"/>
              <a:ext cx="1440000" cy="459485"/>
            </a:xfrm>
            <a:prstGeom prst="rect">
              <a:avLst/>
            </a:prstGeom>
            <a:noFill/>
            <a:ln w="28575">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7913" tIns="38957" rIns="77913" bIns="38957" numCol="1" spcCol="0" rtlCol="0" fromWordArt="0" anchor="ctr" anchorCtr="0" forceAA="0" compatLnSpc="1">
              <a:prstTxWarp prst="textNoShape">
                <a:avLst/>
              </a:prstTxWarp>
              <a:no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defTabSz="913667"/>
              <a:r>
                <a:rPr lang="zh-CN" altLang="en-US" sz="1600" b="1">
                  <a:solidFill>
                    <a:srgbClr val="002776"/>
                  </a:solidFill>
                  <a:latin typeface="+mn-ea"/>
                  <a:cs typeface="Arial" pitchFamily="34" charset="0"/>
                </a:rPr>
                <a:t>融资需求</a:t>
              </a:r>
              <a:endParaRPr lang="en-US" altLang="zh-CN" sz="1600" b="1">
                <a:solidFill>
                  <a:srgbClr val="002776"/>
                </a:solidFill>
                <a:latin typeface="+mn-ea"/>
                <a:cs typeface="Arial" pitchFamily="34" charset="0"/>
              </a:endParaRPr>
            </a:p>
          </p:txBody>
        </p:sp>
      </p:grpSp>
      <p:sp>
        <p:nvSpPr>
          <p:cNvPr id="54" name="矩形 14"/>
          <p:cNvSpPr/>
          <p:nvPr/>
        </p:nvSpPr>
        <p:spPr>
          <a:xfrm>
            <a:off x="6627237" y="2003614"/>
            <a:ext cx="1517862" cy="1169551"/>
          </a:xfrm>
          <a:prstGeom prst="rect">
            <a:avLst/>
          </a:prstGeom>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285750" indent="-285750" defTabSz="913667">
              <a:buFont typeface="Arial" pitchFamily="34" charset="0"/>
              <a:buChar char="•"/>
            </a:pPr>
            <a:r>
              <a:rPr lang="zh-CN" altLang="en-US" sz="1400" smtClean="0">
                <a:solidFill>
                  <a:srgbClr val="002776"/>
                </a:solidFill>
                <a:latin typeface="+mn-ea"/>
                <a:ea typeface="+mn-ea"/>
                <a:cs typeface="Arial" pitchFamily="34" charset="0"/>
              </a:rPr>
              <a:t>债券</a:t>
            </a:r>
            <a:r>
              <a:rPr lang="zh-CN" altLang="en-US" sz="1400">
                <a:solidFill>
                  <a:srgbClr val="002776"/>
                </a:solidFill>
                <a:latin typeface="+mn-ea"/>
                <a:ea typeface="+mn-ea"/>
                <a:cs typeface="Arial" pitchFamily="34" charset="0"/>
              </a:rPr>
              <a:t>承销</a:t>
            </a:r>
            <a:endParaRPr lang="en-US" altLang="zh-CN" sz="1400">
              <a:solidFill>
                <a:srgbClr val="002776"/>
              </a:solidFill>
              <a:latin typeface="+mn-ea"/>
              <a:ea typeface="+mn-ea"/>
              <a:cs typeface="Arial" pitchFamily="34" charset="0"/>
            </a:endParaRPr>
          </a:p>
          <a:p>
            <a:pPr marL="285750" indent="-285750" defTabSz="913667">
              <a:buFont typeface="Arial" pitchFamily="34" charset="0"/>
              <a:buChar char="•"/>
            </a:pPr>
            <a:r>
              <a:rPr lang="zh-CN" altLang="en-US" sz="1400">
                <a:solidFill>
                  <a:srgbClr val="002776"/>
                </a:solidFill>
                <a:latin typeface="+mn-ea"/>
                <a:ea typeface="+mn-ea"/>
                <a:cs typeface="Arial" pitchFamily="34" charset="0"/>
              </a:rPr>
              <a:t>股权融资</a:t>
            </a:r>
            <a:endParaRPr lang="en-US" altLang="zh-CN" sz="1400">
              <a:solidFill>
                <a:srgbClr val="002776"/>
              </a:solidFill>
              <a:latin typeface="+mn-ea"/>
              <a:ea typeface="+mn-ea"/>
              <a:cs typeface="Arial" pitchFamily="34" charset="0"/>
            </a:endParaRPr>
          </a:p>
          <a:p>
            <a:pPr marL="285750" indent="-285750" defTabSz="913667">
              <a:buFont typeface="Arial" pitchFamily="34" charset="0"/>
              <a:buChar char="•"/>
            </a:pPr>
            <a:r>
              <a:rPr lang="zh-CN" altLang="en-US" sz="1400">
                <a:solidFill>
                  <a:srgbClr val="002776"/>
                </a:solidFill>
                <a:latin typeface="+mn-ea"/>
                <a:ea typeface="+mn-ea"/>
                <a:cs typeface="Arial" pitchFamily="34" charset="0"/>
              </a:rPr>
              <a:t>资产</a:t>
            </a:r>
            <a:r>
              <a:rPr lang="zh-CN" altLang="en-US" sz="1400" smtClean="0">
                <a:solidFill>
                  <a:srgbClr val="002776"/>
                </a:solidFill>
                <a:latin typeface="+mn-ea"/>
                <a:ea typeface="+mn-ea"/>
                <a:cs typeface="Arial" pitchFamily="34" charset="0"/>
              </a:rPr>
              <a:t>证券化</a:t>
            </a:r>
            <a:endParaRPr lang="en-US" altLang="zh-CN" sz="1400" smtClean="0">
              <a:solidFill>
                <a:srgbClr val="002776"/>
              </a:solidFill>
              <a:latin typeface="+mn-ea"/>
              <a:ea typeface="+mn-ea"/>
              <a:cs typeface="Arial" pitchFamily="34" charset="0"/>
            </a:endParaRPr>
          </a:p>
          <a:p>
            <a:pPr marL="285750" indent="-285750" defTabSz="913667">
              <a:buFont typeface="Arial" pitchFamily="34" charset="0"/>
              <a:buChar char="•"/>
            </a:pPr>
            <a:r>
              <a:rPr lang="zh-CN" altLang="en-US" sz="1400">
                <a:solidFill>
                  <a:srgbClr val="002776"/>
                </a:solidFill>
                <a:latin typeface="+mn-ea"/>
                <a:ea typeface="+mn-ea"/>
                <a:cs typeface="Arial" pitchFamily="34" charset="0"/>
              </a:rPr>
              <a:t>供应链</a:t>
            </a:r>
            <a:r>
              <a:rPr lang="zh-CN" altLang="en-US" sz="1400" smtClean="0">
                <a:solidFill>
                  <a:srgbClr val="002776"/>
                </a:solidFill>
                <a:latin typeface="+mn-ea"/>
                <a:ea typeface="+mn-ea"/>
                <a:cs typeface="Arial" pitchFamily="34" charset="0"/>
              </a:rPr>
              <a:t>金融</a:t>
            </a:r>
            <a:endParaRPr lang="en-US" altLang="zh-CN" sz="1400">
              <a:solidFill>
                <a:srgbClr val="002776"/>
              </a:solidFill>
              <a:latin typeface="+mn-ea"/>
              <a:ea typeface="+mn-ea"/>
              <a:cs typeface="Arial" pitchFamily="34" charset="0"/>
            </a:endParaRPr>
          </a:p>
          <a:p>
            <a:pPr algn="ctr" defTabSz="913667"/>
            <a:endParaRPr lang="zh-CN" altLang="en-US" sz="1400">
              <a:solidFill>
                <a:srgbClr val="002776"/>
              </a:solidFill>
              <a:latin typeface="+mn-ea"/>
              <a:ea typeface="+mn-ea"/>
              <a:cs typeface="Arial" pitchFamily="34" charset="0"/>
            </a:endParaRPr>
          </a:p>
        </p:txBody>
      </p:sp>
      <p:grpSp>
        <p:nvGrpSpPr>
          <p:cNvPr id="55" name="Group 54"/>
          <p:cNvGrpSpPr/>
          <p:nvPr/>
        </p:nvGrpSpPr>
        <p:grpSpPr>
          <a:xfrm>
            <a:off x="4245069" y="2998646"/>
            <a:ext cx="3956640" cy="1169551"/>
            <a:chOff x="3651146" y="2356445"/>
            <a:chExt cx="3573520" cy="1169551"/>
          </a:xfrm>
        </p:grpSpPr>
        <p:grpSp>
          <p:nvGrpSpPr>
            <p:cNvPr id="56" name="Group 55"/>
            <p:cNvGrpSpPr/>
            <p:nvPr/>
          </p:nvGrpSpPr>
          <p:grpSpPr>
            <a:xfrm>
              <a:off x="3651146" y="2356445"/>
              <a:ext cx="1827822" cy="459485"/>
              <a:chOff x="3651146" y="2790356"/>
              <a:chExt cx="1827822" cy="459485"/>
            </a:xfrm>
          </p:grpSpPr>
          <p:sp>
            <p:nvSpPr>
              <p:cNvPr id="58" name="TextBox 10"/>
              <p:cNvSpPr>
                <a:spLocks noChangeArrowheads="1"/>
              </p:cNvSpPr>
              <p:nvPr/>
            </p:nvSpPr>
            <p:spPr bwMode="auto">
              <a:xfrm flipH="1">
                <a:off x="4038968" y="2790356"/>
                <a:ext cx="1440000" cy="459485"/>
              </a:xfrm>
              <a:prstGeom prst="rect">
                <a:avLst/>
              </a:prstGeom>
              <a:noFill/>
              <a:ln w="28575">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7913" tIns="38957" rIns="77913" bIns="38957" numCol="1" spcCol="0" rtlCol="0" fromWordArt="0" anchor="ctr" anchorCtr="0" forceAA="0" compatLnSpc="1">
                <a:prstTxWarp prst="textNoShape">
                  <a:avLst/>
                </a:prstTxWarp>
                <a:no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defTabSz="913667"/>
                <a:r>
                  <a:rPr lang="zh-CN" altLang="en-US" sz="1600" b="1" smtClean="0">
                    <a:solidFill>
                      <a:srgbClr val="002776"/>
                    </a:solidFill>
                    <a:latin typeface="+mn-ea"/>
                    <a:cs typeface="Arial" pitchFamily="34" charset="0"/>
                  </a:rPr>
                  <a:t>财产保值</a:t>
                </a:r>
                <a:r>
                  <a:rPr lang="zh-CN" altLang="en-US" sz="1600" b="1">
                    <a:solidFill>
                      <a:srgbClr val="002776"/>
                    </a:solidFill>
                    <a:latin typeface="+mn-ea"/>
                    <a:cs typeface="Arial" pitchFamily="34" charset="0"/>
                  </a:rPr>
                  <a:t>需求</a:t>
                </a:r>
              </a:p>
            </p:txBody>
          </p:sp>
          <p:sp>
            <p:nvSpPr>
              <p:cNvPr id="59" name="Freeform 13"/>
              <p:cNvSpPr>
                <a:spLocks noChangeAspect="1" noEditPoints="1"/>
              </p:cNvSpPr>
              <p:nvPr/>
            </p:nvSpPr>
            <p:spPr bwMode="auto">
              <a:xfrm>
                <a:off x="3651146" y="2906316"/>
                <a:ext cx="377778" cy="252000"/>
              </a:xfrm>
              <a:custGeom>
                <a:cxnLst>
                  <a:cxn ang="0">
                    <a:pos x="114" y="29"/>
                  </a:cxn>
                  <a:cxn ang="0">
                    <a:pos x="114" y="29"/>
                  </a:cxn>
                  <a:cxn ang="0">
                    <a:pos x="110" y="29"/>
                  </a:cxn>
                  <a:cxn ang="0">
                    <a:pos x="106" y="23"/>
                  </a:cxn>
                  <a:cxn ang="0">
                    <a:pos x="107" y="7"/>
                  </a:cxn>
                  <a:cxn ang="0">
                    <a:pos x="98" y="11"/>
                  </a:cxn>
                  <a:cxn ang="0">
                    <a:pos x="98" y="1"/>
                  </a:cxn>
                  <a:cxn ang="0">
                    <a:pos x="85" y="9"/>
                  </a:cxn>
                  <a:cxn ang="0">
                    <a:pos x="85" y="9"/>
                  </a:cxn>
                  <a:cxn ang="0">
                    <a:pos x="64" y="5"/>
                  </a:cxn>
                  <a:cxn ang="0">
                    <a:pos x="18" y="28"/>
                  </a:cxn>
                  <a:cxn ang="0">
                    <a:pos x="11" y="23"/>
                  </a:cxn>
                  <a:cxn ang="0">
                    <a:pos x="20" y="18"/>
                  </a:cxn>
                  <a:cxn ang="0">
                    <a:pos x="15" y="9"/>
                  </a:cxn>
                  <a:cxn ang="0">
                    <a:pos x="6" y="13"/>
                  </a:cxn>
                  <a:cxn ang="0">
                    <a:pos x="6" y="15"/>
                  </a:cxn>
                  <a:cxn ang="0">
                    <a:pos x="2" y="6"/>
                  </a:cxn>
                  <a:cxn ang="0">
                    <a:pos x="5" y="20"/>
                  </a:cxn>
                  <a:cxn ang="0">
                    <a:pos x="16" y="36"/>
                  </a:cxn>
                  <a:cxn ang="0">
                    <a:pos x="16" y="36"/>
                  </a:cxn>
                  <a:cxn ang="0">
                    <a:pos x="16" y="39"/>
                  </a:cxn>
                  <a:cxn ang="0">
                    <a:pos x="32" y="65"/>
                  </a:cxn>
                  <a:cxn ang="0">
                    <a:pos x="37" y="79"/>
                  </a:cxn>
                  <a:cxn ang="0">
                    <a:pos x="50" y="79"/>
                  </a:cxn>
                  <a:cxn ang="0">
                    <a:pos x="51" y="73"/>
                  </a:cxn>
                  <a:cxn ang="0">
                    <a:pos x="64" y="74"/>
                  </a:cxn>
                  <a:cxn ang="0">
                    <a:pos x="75" y="73"/>
                  </a:cxn>
                  <a:cxn ang="0">
                    <a:pos x="77" y="79"/>
                  </a:cxn>
                  <a:cxn ang="0">
                    <a:pos x="90" y="79"/>
                  </a:cxn>
                  <a:cxn ang="0">
                    <a:pos x="93" y="67"/>
                  </a:cxn>
                  <a:cxn ang="0">
                    <a:pos x="93" y="67"/>
                  </a:cxn>
                  <a:cxn ang="0">
                    <a:pos x="108" y="52"/>
                  </a:cxn>
                  <a:cxn ang="0">
                    <a:pos x="114" y="52"/>
                  </a:cxn>
                  <a:cxn ang="0">
                    <a:pos x="114" y="52"/>
                  </a:cxn>
                  <a:cxn ang="0">
                    <a:pos x="119" y="41"/>
                  </a:cxn>
                  <a:cxn ang="0">
                    <a:pos x="114" y="29"/>
                  </a:cxn>
                  <a:cxn ang="0">
                    <a:pos x="9" y="16"/>
                  </a:cxn>
                  <a:cxn ang="0">
                    <a:pos x="9" y="15"/>
                  </a:cxn>
                  <a:cxn ang="0">
                    <a:pos x="14" y="13"/>
                  </a:cxn>
                  <a:cxn ang="0">
                    <a:pos x="16" y="17"/>
                  </a:cxn>
                  <a:cxn ang="0">
                    <a:pos x="12" y="19"/>
                  </a:cxn>
                  <a:cxn ang="0">
                    <a:pos x="9" y="16"/>
                  </a:cxn>
                  <a:cxn ang="0">
                    <a:pos x="74" y="14"/>
                  </a:cxn>
                  <a:cxn ang="0">
                    <a:pos x="63" y="13"/>
                  </a:cxn>
                  <a:cxn ang="0">
                    <a:pos x="53" y="14"/>
                  </a:cxn>
                  <a:cxn ang="0">
                    <a:pos x="52" y="10"/>
                  </a:cxn>
                  <a:cxn ang="0">
                    <a:pos x="62" y="9"/>
                  </a:cxn>
                  <a:cxn ang="0">
                    <a:pos x="75" y="10"/>
                  </a:cxn>
                  <a:cxn ang="0">
                    <a:pos x="74" y="14"/>
                  </a:cxn>
                  <a:cxn ang="0">
                    <a:pos x="99" y="34"/>
                  </a:cxn>
                  <a:cxn ang="0">
                    <a:pos x="95" y="30"/>
                  </a:cxn>
                  <a:cxn ang="0">
                    <a:pos x="99" y="27"/>
                  </a:cxn>
                  <a:cxn ang="0">
                    <a:pos x="102" y="30"/>
                  </a:cxn>
                  <a:cxn ang="0">
                    <a:pos x="99" y="34"/>
                  </a:cxn>
                </a:cxnLst>
                <a:rect l="0" t="0" r="r" b="b"/>
                <a:pathLst>
                  <a:path w="119" h="79">
                    <a:moveTo>
                      <a:pt x="114" y="29"/>
                    </a:moveTo>
                    <a:cubicBezTo>
                      <a:pt x="114" y="29"/>
                      <a:pt x="114" y="29"/>
                      <a:pt x="114" y="29"/>
                    </a:cubicBezTo>
                    <a:cubicBezTo>
                      <a:pt x="110" y="29"/>
                      <a:pt x="110" y="29"/>
                      <a:pt x="110" y="29"/>
                    </a:cubicBezTo>
                    <a:cubicBezTo>
                      <a:pt x="109" y="27"/>
                      <a:pt x="107" y="25"/>
                      <a:pt x="106" y="23"/>
                    </a:cubicBezTo>
                    <a:cubicBezTo>
                      <a:pt x="106" y="21"/>
                      <a:pt x="109" y="9"/>
                      <a:pt x="107" y="7"/>
                    </a:cubicBezTo>
                    <a:cubicBezTo>
                      <a:pt x="106" y="7"/>
                      <a:pt x="102" y="9"/>
                      <a:pt x="98" y="11"/>
                    </a:cubicBezTo>
                    <a:cubicBezTo>
                      <a:pt x="99" y="7"/>
                      <a:pt x="100" y="2"/>
                      <a:pt x="98" y="1"/>
                    </a:cubicBezTo>
                    <a:cubicBezTo>
                      <a:pt x="96" y="0"/>
                      <a:pt x="85" y="9"/>
                      <a:pt x="85" y="9"/>
                    </a:cubicBezTo>
                    <a:cubicBezTo>
                      <a:pt x="85" y="9"/>
                      <a:pt x="85" y="9"/>
                      <a:pt x="85" y="9"/>
                    </a:cubicBezTo>
                    <a:cubicBezTo>
                      <a:pt x="79" y="6"/>
                      <a:pt x="72" y="5"/>
                      <a:pt x="64" y="5"/>
                    </a:cubicBezTo>
                    <a:cubicBezTo>
                      <a:pt x="43" y="5"/>
                      <a:pt x="25" y="15"/>
                      <a:pt x="18" y="28"/>
                    </a:cubicBezTo>
                    <a:cubicBezTo>
                      <a:pt x="16" y="27"/>
                      <a:pt x="13" y="26"/>
                      <a:pt x="11" y="23"/>
                    </a:cubicBezTo>
                    <a:cubicBezTo>
                      <a:pt x="14" y="24"/>
                      <a:pt x="18" y="22"/>
                      <a:pt x="20" y="18"/>
                    </a:cubicBezTo>
                    <a:cubicBezTo>
                      <a:pt x="21" y="15"/>
                      <a:pt x="19" y="10"/>
                      <a:pt x="15" y="9"/>
                    </a:cubicBezTo>
                    <a:cubicBezTo>
                      <a:pt x="12" y="8"/>
                      <a:pt x="7" y="10"/>
                      <a:pt x="6" y="13"/>
                    </a:cubicBezTo>
                    <a:cubicBezTo>
                      <a:pt x="6" y="14"/>
                      <a:pt x="6" y="15"/>
                      <a:pt x="6" y="15"/>
                    </a:cubicBezTo>
                    <a:cubicBezTo>
                      <a:pt x="1" y="12"/>
                      <a:pt x="2" y="6"/>
                      <a:pt x="2" y="6"/>
                    </a:cubicBezTo>
                    <a:cubicBezTo>
                      <a:pt x="0" y="13"/>
                      <a:pt x="2" y="17"/>
                      <a:pt x="5" y="20"/>
                    </a:cubicBezTo>
                    <a:cubicBezTo>
                      <a:pt x="5" y="24"/>
                      <a:pt x="8" y="31"/>
                      <a:pt x="16" y="36"/>
                    </a:cubicBezTo>
                    <a:cubicBezTo>
                      <a:pt x="16" y="36"/>
                      <a:pt x="16" y="36"/>
                      <a:pt x="16" y="36"/>
                    </a:cubicBezTo>
                    <a:cubicBezTo>
                      <a:pt x="16" y="37"/>
                      <a:pt x="16" y="38"/>
                      <a:pt x="16" y="39"/>
                    </a:cubicBezTo>
                    <a:cubicBezTo>
                      <a:pt x="16" y="50"/>
                      <a:pt x="22" y="59"/>
                      <a:pt x="32" y="65"/>
                    </a:cubicBezTo>
                    <a:cubicBezTo>
                      <a:pt x="37" y="79"/>
                      <a:pt x="37" y="79"/>
                      <a:pt x="37" y="79"/>
                    </a:cubicBezTo>
                    <a:cubicBezTo>
                      <a:pt x="50" y="79"/>
                      <a:pt x="50" y="79"/>
                      <a:pt x="50" y="79"/>
                    </a:cubicBezTo>
                    <a:cubicBezTo>
                      <a:pt x="51" y="73"/>
                      <a:pt x="51" y="73"/>
                      <a:pt x="51" y="73"/>
                    </a:cubicBezTo>
                    <a:cubicBezTo>
                      <a:pt x="55" y="73"/>
                      <a:pt x="59" y="74"/>
                      <a:pt x="64" y="74"/>
                    </a:cubicBezTo>
                    <a:cubicBezTo>
                      <a:pt x="68" y="74"/>
                      <a:pt x="71" y="74"/>
                      <a:pt x="75" y="73"/>
                    </a:cubicBezTo>
                    <a:cubicBezTo>
                      <a:pt x="77" y="79"/>
                      <a:pt x="77" y="79"/>
                      <a:pt x="77" y="79"/>
                    </a:cubicBezTo>
                    <a:cubicBezTo>
                      <a:pt x="90" y="79"/>
                      <a:pt x="90" y="79"/>
                      <a:pt x="90" y="79"/>
                    </a:cubicBezTo>
                    <a:cubicBezTo>
                      <a:pt x="93" y="67"/>
                      <a:pt x="93" y="67"/>
                      <a:pt x="93" y="67"/>
                    </a:cubicBezTo>
                    <a:cubicBezTo>
                      <a:pt x="93" y="67"/>
                      <a:pt x="93" y="67"/>
                      <a:pt x="93" y="67"/>
                    </a:cubicBezTo>
                    <a:cubicBezTo>
                      <a:pt x="100" y="63"/>
                      <a:pt x="105" y="58"/>
                      <a:pt x="108" y="52"/>
                    </a:cubicBezTo>
                    <a:cubicBezTo>
                      <a:pt x="114" y="52"/>
                      <a:pt x="114" y="52"/>
                      <a:pt x="114" y="52"/>
                    </a:cubicBezTo>
                    <a:cubicBezTo>
                      <a:pt x="114" y="52"/>
                      <a:pt x="114" y="52"/>
                      <a:pt x="114" y="52"/>
                    </a:cubicBezTo>
                    <a:cubicBezTo>
                      <a:pt x="117" y="52"/>
                      <a:pt x="119" y="47"/>
                      <a:pt x="119" y="41"/>
                    </a:cubicBezTo>
                    <a:cubicBezTo>
                      <a:pt x="119" y="35"/>
                      <a:pt x="117" y="30"/>
                      <a:pt x="114" y="29"/>
                    </a:cubicBezTo>
                    <a:close/>
                    <a:moveTo>
                      <a:pt x="9" y="16"/>
                    </a:moveTo>
                    <a:cubicBezTo>
                      <a:pt x="9" y="16"/>
                      <a:pt x="9" y="15"/>
                      <a:pt x="9" y="15"/>
                    </a:cubicBezTo>
                    <a:cubicBezTo>
                      <a:pt x="10" y="13"/>
                      <a:pt x="12" y="12"/>
                      <a:pt x="14" y="13"/>
                    </a:cubicBezTo>
                    <a:cubicBezTo>
                      <a:pt x="16" y="13"/>
                      <a:pt x="17" y="15"/>
                      <a:pt x="16" y="17"/>
                    </a:cubicBezTo>
                    <a:cubicBezTo>
                      <a:pt x="16" y="19"/>
                      <a:pt x="14" y="20"/>
                      <a:pt x="12" y="19"/>
                    </a:cubicBezTo>
                    <a:cubicBezTo>
                      <a:pt x="10" y="19"/>
                      <a:pt x="9" y="18"/>
                      <a:pt x="9" y="16"/>
                    </a:cubicBezTo>
                    <a:close/>
                    <a:moveTo>
                      <a:pt x="74" y="14"/>
                    </a:moveTo>
                    <a:cubicBezTo>
                      <a:pt x="71" y="14"/>
                      <a:pt x="67" y="13"/>
                      <a:pt x="63" y="13"/>
                    </a:cubicBezTo>
                    <a:cubicBezTo>
                      <a:pt x="59" y="13"/>
                      <a:pt x="56" y="14"/>
                      <a:pt x="53" y="14"/>
                    </a:cubicBezTo>
                    <a:cubicBezTo>
                      <a:pt x="52" y="10"/>
                      <a:pt x="52" y="10"/>
                      <a:pt x="52" y="10"/>
                    </a:cubicBezTo>
                    <a:cubicBezTo>
                      <a:pt x="55" y="10"/>
                      <a:pt x="59" y="9"/>
                      <a:pt x="62" y="9"/>
                    </a:cubicBezTo>
                    <a:cubicBezTo>
                      <a:pt x="67" y="9"/>
                      <a:pt x="71" y="10"/>
                      <a:pt x="75" y="10"/>
                    </a:cubicBezTo>
                    <a:lnTo>
                      <a:pt x="74" y="14"/>
                    </a:lnTo>
                    <a:close/>
                    <a:moveTo>
                      <a:pt x="99" y="34"/>
                    </a:moveTo>
                    <a:cubicBezTo>
                      <a:pt x="97" y="34"/>
                      <a:pt x="95" y="32"/>
                      <a:pt x="95" y="30"/>
                    </a:cubicBezTo>
                    <a:cubicBezTo>
                      <a:pt x="95" y="29"/>
                      <a:pt x="97" y="27"/>
                      <a:pt x="99" y="27"/>
                    </a:cubicBezTo>
                    <a:cubicBezTo>
                      <a:pt x="101" y="27"/>
                      <a:pt x="102" y="29"/>
                      <a:pt x="102" y="30"/>
                    </a:cubicBezTo>
                    <a:cubicBezTo>
                      <a:pt x="102" y="32"/>
                      <a:pt x="101" y="34"/>
                      <a:pt x="99" y="34"/>
                    </a:cubicBezTo>
                    <a:close/>
                  </a:path>
                </a:pathLst>
              </a:custGeom>
              <a:solidFill>
                <a:schemeClr val="accent1"/>
              </a:solidFill>
              <a:ln w="9525">
                <a:noFill/>
                <a:round/>
              </a:ln>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913667"/>
                <a:endParaRPr lang="en-GB">
                  <a:solidFill>
                    <a:srgbClr val="002776"/>
                  </a:solidFill>
                  <a:latin typeface="+mn-ea"/>
                  <a:ea typeface="+mn-ea"/>
                </a:endParaRPr>
              </a:p>
            </p:txBody>
          </p:sp>
        </p:grpSp>
        <p:sp>
          <p:nvSpPr>
            <p:cNvPr id="57" name="Rectangle 56"/>
            <p:cNvSpPr/>
            <p:nvPr/>
          </p:nvSpPr>
          <p:spPr>
            <a:xfrm>
              <a:off x="6033313" y="2356445"/>
              <a:ext cx="1191353" cy="1169551"/>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285750" indent="-285750" algn="ctr" defTabSz="913667">
                <a:buFont typeface="Arial" pitchFamily="34" charset="0"/>
                <a:buChar char="•"/>
              </a:pPr>
              <a:r>
                <a:rPr lang="zh-CN" altLang="en-US" sz="1400">
                  <a:solidFill>
                    <a:srgbClr val="002776"/>
                  </a:solidFill>
                  <a:latin typeface="+mn-ea"/>
                  <a:ea typeface="+mn-ea"/>
                  <a:cs typeface="Arial" pitchFamily="34" charset="0"/>
                </a:rPr>
                <a:t>理财产品</a:t>
              </a:r>
              <a:endParaRPr lang="en-US" altLang="zh-CN" sz="1400">
                <a:solidFill>
                  <a:srgbClr val="002776"/>
                </a:solidFill>
                <a:latin typeface="+mn-ea"/>
                <a:ea typeface="+mn-ea"/>
                <a:cs typeface="Arial" pitchFamily="34" charset="0"/>
              </a:endParaRPr>
            </a:p>
            <a:p>
              <a:pPr marL="285750" indent="-285750" algn="ctr" defTabSz="913667">
                <a:buFont typeface="Arial" pitchFamily="34" charset="0"/>
                <a:buChar char="•"/>
              </a:pPr>
              <a:r>
                <a:rPr lang="zh-CN" altLang="en-US" sz="1400">
                  <a:solidFill>
                    <a:srgbClr val="002776"/>
                  </a:solidFill>
                  <a:latin typeface="+mn-ea"/>
                  <a:ea typeface="+mn-ea"/>
                  <a:cs typeface="Arial" pitchFamily="34" charset="0"/>
                </a:rPr>
                <a:t>基金产品</a:t>
              </a:r>
              <a:endParaRPr lang="en-US" altLang="zh-CN" sz="1400">
                <a:solidFill>
                  <a:srgbClr val="002776"/>
                </a:solidFill>
                <a:latin typeface="+mn-ea"/>
                <a:ea typeface="+mn-ea"/>
                <a:cs typeface="Arial" pitchFamily="34" charset="0"/>
              </a:endParaRPr>
            </a:p>
            <a:p>
              <a:pPr marL="285750" indent="-285750" algn="ctr" defTabSz="913667">
                <a:buFont typeface="Arial" pitchFamily="34" charset="0"/>
                <a:buChar char="•"/>
              </a:pPr>
              <a:r>
                <a:rPr lang="zh-CN" altLang="en-US" sz="1400">
                  <a:solidFill>
                    <a:srgbClr val="002776"/>
                  </a:solidFill>
                  <a:latin typeface="+mn-ea"/>
                  <a:ea typeface="+mn-ea"/>
                  <a:cs typeface="Arial" pitchFamily="34" charset="0"/>
                </a:rPr>
                <a:t>信托服务</a:t>
              </a:r>
              <a:endParaRPr lang="en-US" altLang="zh-CN" sz="1400">
                <a:solidFill>
                  <a:srgbClr val="002776"/>
                </a:solidFill>
                <a:latin typeface="+mn-ea"/>
                <a:ea typeface="+mn-ea"/>
                <a:cs typeface="Arial" pitchFamily="34" charset="0"/>
              </a:endParaRPr>
            </a:p>
            <a:p>
              <a:pPr marL="285750" indent="-285750" algn="ctr" defTabSz="913667">
                <a:buFont typeface="Arial" pitchFamily="34" charset="0"/>
                <a:buChar char="•"/>
              </a:pPr>
              <a:r>
                <a:rPr lang="zh-CN" altLang="en-US" sz="1400">
                  <a:solidFill>
                    <a:srgbClr val="002776"/>
                  </a:solidFill>
                  <a:latin typeface="+mn-ea"/>
                  <a:ea typeface="+mn-ea"/>
                  <a:cs typeface="Arial" pitchFamily="34" charset="0"/>
                </a:rPr>
                <a:t>年金管理</a:t>
              </a:r>
              <a:endParaRPr lang="en-US" altLang="zh-CN" sz="1400">
                <a:solidFill>
                  <a:srgbClr val="002776"/>
                </a:solidFill>
                <a:latin typeface="+mn-ea"/>
                <a:ea typeface="+mn-ea"/>
                <a:cs typeface="Arial" pitchFamily="34" charset="0"/>
              </a:endParaRPr>
            </a:p>
            <a:p>
              <a:pPr marL="285750" indent="-285750" algn="ctr" defTabSz="913667">
                <a:buFont typeface="Arial" pitchFamily="34" charset="0"/>
                <a:buChar char="•"/>
              </a:pPr>
              <a:r>
                <a:rPr lang="zh-CN" altLang="en-US" sz="1400">
                  <a:solidFill>
                    <a:srgbClr val="002776"/>
                  </a:solidFill>
                  <a:latin typeface="+mn-ea"/>
                  <a:ea typeface="+mn-ea"/>
                  <a:cs typeface="Arial" pitchFamily="34" charset="0"/>
                </a:rPr>
                <a:t>财务咨询</a:t>
              </a:r>
              <a:endParaRPr lang="en-US" altLang="zh-CN" sz="1400">
                <a:solidFill>
                  <a:srgbClr val="002776"/>
                </a:solidFill>
                <a:latin typeface="+mn-ea"/>
                <a:ea typeface="+mn-ea"/>
                <a:cs typeface="Arial" pitchFamily="34" charset="0"/>
              </a:endParaRPr>
            </a:p>
          </p:txBody>
        </p:sp>
      </p:grpSp>
      <p:grpSp>
        <p:nvGrpSpPr>
          <p:cNvPr id="60" name="Group 59"/>
          <p:cNvGrpSpPr/>
          <p:nvPr/>
        </p:nvGrpSpPr>
        <p:grpSpPr>
          <a:xfrm>
            <a:off x="4304854" y="4223152"/>
            <a:ext cx="4089229" cy="523220"/>
            <a:chOff x="3710932" y="3446481"/>
            <a:chExt cx="3693270" cy="523220"/>
          </a:xfrm>
        </p:grpSpPr>
        <p:grpSp>
          <p:nvGrpSpPr>
            <p:cNvPr id="61" name="Group 60"/>
            <p:cNvGrpSpPr/>
            <p:nvPr/>
          </p:nvGrpSpPr>
          <p:grpSpPr>
            <a:xfrm>
              <a:off x="3710932" y="3446481"/>
              <a:ext cx="1800000" cy="465698"/>
              <a:chOff x="3678968" y="3567854"/>
              <a:chExt cx="1800000" cy="465698"/>
            </a:xfrm>
          </p:grpSpPr>
          <p:sp>
            <p:nvSpPr>
              <p:cNvPr id="63" name="TextBox 10"/>
              <p:cNvSpPr>
                <a:spLocks noChangeArrowheads="1"/>
              </p:cNvSpPr>
              <p:nvPr/>
            </p:nvSpPr>
            <p:spPr bwMode="auto">
              <a:xfrm flipH="1">
                <a:off x="4038968" y="3574067"/>
                <a:ext cx="1440000" cy="459485"/>
              </a:xfrm>
              <a:prstGeom prst="rect">
                <a:avLst/>
              </a:prstGeom>
              <a:noFill/>
              <a:ln w="28575">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7913" tIns="38957" rIns="77913" bIns="38957" numCol="1" spcCol="0" rtlCol="0" fromWordArt="0" anchor="ctr" anchorCtr="0" forceAA="0" compatLnSpc="1">
                <a:prstTxWarp prst="textNoShape">
                  <a:avLst/>
                </a:prstTxWarp>
                <a:no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defTabSz="913667"/>
                <a:r>
                  <a:rPr lang="zh-CN" altLang="en-US" sz="1600" b="1" smtClean="0">
                    <a:solidFill>
                      <a:srgbClr val="002776"/>
                    </a:solidFill>
                    <a:latin typeface="+mn-ea"/>
                    <a:cs typeface="Arial" pitchFamily="34" charset="0"/>
                  </a:rPr>
                  <a:t>风险规避需求</a:t>
                </a:r>
                <a:endParaRPr lang="en-US" sz="1600" b="1">
                  <a:solidFill>
                    <a:srgbClr val="002776"/>
                  </a:solidFill>
                  <a:latin typeface="+mn-ea"/>
                  <a:cs typeface="Arial" pitchFamily="34" charset="0"/>
                </a:endParaRPr>
              </a:p>
            </p:txBody>
          </p:sp>
          <p:sp>
            <p:nvSpPr>
              <p:cNvPr id="64" name="Freeform 5"/>
              <p:cNvSpPr>
                <a:spLocks noChangeAspect="1" noEditPoints="1"/>
              </p:cNvSpPr>
              <p:nvPr/>
            </p:nvSpPr>
            <p:spPr bwMode="auto">
              <a:xfrm>
                <a:off x="3678968" y="3567854"/>
                <a:ext cx="360000" cy="407559"/>
              </a:xfrm>
              <a:custGeom>
                <a:cxnLst>
                  <a:cxn ang="0">
                    <a:pos x="56" y="16"/>
                  </a:cxn>
                  <a:cxn ang="0">
                    <a:pos x="38" y="9"/>
                  </a:cxn>
                  <a:cxn ang="0">
                    <a:pos x="20" y="16"/>
                  </a:cxn>
                  <a:cxn ang="0">
                    <a:pos x="9" y="27"/>
                  </a:cxn>
                  <a:cxn ang="0">
                    <a:pos x="17" y="57"/>
                  </a:cxn>
                  <a:cxn ang="0">
                    <a:pos x="57" y="20"/>
                  </a:cxn>
                  <a:cxn ang="0">
                    <a:pos x="56" y="16"/>
                  </a:cxn>
                  <a:cxn ang="0">
                    <a:pos x="22" y="65"/>
                  </a:cxn>
                  <a:cxn ang="0">
                    <a:pos x="38" y="77"/>
                  </a:cxn>
                  <a:cxn ang="0">
                    <a:pos x="67" y="27"/>
                  </a:cxn>
                  <a:cxn ang="0">
                    <a:pos x="64" y="26"/>
                  </a:cxn>
                  <a:cxn ang="0">
                    <a:pos x="22" y="65"/>
                  </a:cxn>
                  <a:cxn ang="0">
                    <a:pos x="61" y="9"/>
                  </a:cxn>
                  <a:cxn ang="0">
                    <a:pos x="38" y="0"/>
                  </a:cxn>
                  <a:cxn ang="0">
                    <a:pos x="15" y="9"/>
                  </a:cxn>
                  <a:cxn ang="0">
                    <a:pos x="1" y="22"/>
                  </a:cxn>
                  <a:cxn ang="0">
                    <a:pos x="38" y="86"/>
                  </a:cxn>
                  <a:cxn ang="0">
                    <a:pos x="75" y="22"/>
                  </a:cxn>
                  <a:cxn ang="0">
                    <a:pos x="61" y="9"/>
                  </a:cxn>
                  <a:cxn ang="0">
                    <a:pos x="39" y="78"/>
                  </a:cxn>
                  <a:cxn ang="0">
                    <a:pos x="38" y="79"/>
                  </a:cxn>
                  <a:cxn ang="0">
                    <a:pos x="38" y="78"/>
                  </a:cxn>
                  <a:cxn ang="0">
                    <a:pos x="8" y="26"/>
                  </a:cxn>
                  <a:cxn ang="0">
                    <a:pos x="8" y="25"/>
                  </a:cxn>
                  <a:cxn ang="0">
                    <a:pos x="9" y="25"/>
                  </a:cxn>
                  <a:cxn ang="0">
                    <a:pos x="9" y="25"/>
                  </a:cxn>
                  <a:cxn ang="0">
                    <a:pos x="19" y="15"/>
                  </a:cxn>
                  <a:cxn ang="0">
                    <a:pos x="19" y="14"/>
                  </a:cxn>
                  <a:cxn ang="0">
                    <a:pos x="20" y="15"/>
                  </a:cxn>
                  <a:cxn ang="0">
                    <a:pos x="22" y="15"/>
                  </a:cxn>
                  <a:cxn ang="0">
                    <a:pos x="38" y="8"/>
                  </a:cxn>
                  <a:cxn ang="0">
                    <a:pos x="38" y="7"/>
                  </a:cxn>
                  <a:cxn ang="0">
                    <a:pos x="39" y="8"/>
                  </a:cxn>
                  <a:cxn ang="0">
                    <a:pos x="55" y="15"/>
                  </a:cxn>
                  <a:cxn ang="0">
                    <a:pos x="57" y="15"/>
                  </a:cxn>
                  <a:cxn ang="0">
                    <a:pos x="58" y="14"/>
                  </a:cxn>
                  <a:cxn ang="0">
                    <a:pos x="58" y="15"/>
                  </a:cxn>
                  <a:cxn ang="0">
                    <a:pos x="67" y="25"/>
                  </a:cxn>
                  <a:cxn ang="0">
                    <a:pos x="68" y="25"/>
                  </a:cxn>
                  <a:cxn ang="0">
                    <a:pos x="69" y="25"/>
                  </a:cxn>
                  <a:cxn ang="0">
                    <a:pos x="69" y="26"/>
                  </a:cxn>
                  <a:cxn ang="0">
                    <a:pos x="39" y="78"/>
                  </a:cxn>
                </a:cxnLst>
                <a:rect l="0" t="0" r="r" b="b"/>
                <a:pathLst>
                  <a:path w="76" h="86">
                    <a:moveTo>
                      <a:pt x="56" y="16"/>
                    </a:moveTo>
                    <a:cubicBezTo>
                      <a:pt x="53" y="17"/>
                      <a:pt x="46" y="17"/>
                      <a:pt x="38" y="9"/>
                    </a:cubicBezTo>
                    <a:cubicBezTo>
                      <a:pt x="30" y="17"/>
                      <a:pt x="23" y="17"/>
                      <a:pt x="20" y="16"/>
                    </a:cubicBezTo>
                    <a:cubicBezTo>
                      <a:pt x="20" y="24"/>
                      <a:pt x="14" y="27"/>
                      <a:pt x="9" y="27"/>
                    </a:cubicBezTo>
                    <a:cubicBezTo>
                      <a:pt x="9" y="40"/>
                      <a:pt x="12" y="50"/>
                      <a:pt x="17" y="57"/>
                    </a:cubicBezTo>
                    <a:cubicBezTo>
                      <a:pt x="57" y="20"/>
                      <a:pt x="57" y="20"/>
                      <a:pt x="57" y="20"/>
                    </a:cubicBezTo>
                    <a:cubicBezTo>
                      <a:pt x="56" y="19"/>
                      <a:pt x="56" y="18"/>
                      <a:pt x="56" y="16"/>
                    </a:cubicBezTo>
                    <a:close/>
                    <a:moveTo>
                      <a:pt x="22" y="65"/>
                    </a:moveTo>
                    <a:cubicBezTo>
                      <a:pt x="29" y="73"/>
                      <a:pt x="37" y="76"/>
                      <a:pt x="38" y="77"/>
                    </a:cubicBezTo>
                    <a:cubicBezTo>
                      <a:pt x="41" y="76"/>
                      <a:pt x="67" y="65"/>
                      <a:pt x="67" y="27"/>
                    </a:cubicBezTo>
                    <a:cubicBezTo>
                      <a:pt x="66" y="27"/>
                      <a:pt x="65" y="26"/>
                      <a:pt x="64" y="26"/>
                    </a:cubicBezTo>
                    <a:lnTo>
                      <a:pt x="22" y="65"/>
                    </a:lnTo>
                    <a:close/>
                    <a:moveTo>
                      <a:pt x="61" y="9"/>
                    </a:moveTo>
                    <a:cubicBezTo>
                      <a:pt x="61" y="9"/>
                      <a:pt x="50" y="11"/>
                      <a:pt x="38" y="0"/>
                    </a:cubicBezTo>
                    <a:cubicBezTo>
                      <a:pt x="26" y="11"/>
                      <a:pt x="15" y="9"/>
                      <a:pt x="15" y="9"/>
                    </a:cubicBezTo>
                    <a:cubicBezTo>
                      <a:pt x="15" y="23"/>
                      <a:pt x="1" y="22"/>
                      <a:pt x="1" y="22"/>
                    </a:cubicBezTo>
                    <a:cubicBezTo>
                      <a:pt x="0" y="74"/>
                      <a:pt x="38" y="86"/>
                      <a:pt x="38" y="86"/>
                    </a:cubicBezTo>
                    <a:cubicBezTo>
                      <a:pt x="38" y="86"/>
                      <a:pt x="76" y="74"/>
                      <a:pt x="75" y="22"/>
                    </a:cubicBezTo>
                    <a:cubicBezTo>
                      <a:pt x="75" y="22"/>
                      <a:pt x="62" y="23"/>
                      <a:pt x="61" y="9"/>
                    </a:cubicBezTo>
                    <a:close/>
                    <a:moveTo>
                      <a:pt x="39" y="78"/>
                    </a:moveTo>
                    <a:cubicBezTo>
                      <a:pt x="38" y="79"/>
                      <a:pt x="38" y="79"/>
                      <a:pt x="38" y="79"/>
                    </a:cubicBezTo>
                    <a:cubicBezTo>
                      <a:pt x="38" y="78"/>
                      <a:pt x="38" y="78"/>
                      <a:pt x="38" y="78"/>
                    </a:cubicBezTo>
                    <a:cubicBezTo>
                      <a:pt x="38" y="78"/>
                      <a:pt x="7" y="68"/>
                      <a:pt x="8" y="26"/>
                    </a:cubicBezTo>
                    <a:cubicBezTo>
                      <a:pt x="8" y="25"/>
                      <a:pt x="8" y="25"/>
                      <a:pt x="8" y="25"/>
                    </a:cubicBezTo>
                    <a:cubicBezTo>
                      <a:pt x="9" y="25"/>
                      <a:pt x="9" y="25"/>
                      <a:pt x="9" y="25"/>
                    </a:cubicBezTo>
                    <a:cubicBezTo>
                      <a:pt x="9" y="25"/>
                      <a:pt x="9" y="25"/>
                      <a:pt x="9" y="25"/>
                    </a:cubicBezTo>
                    <a:cubicBezTo>
                      <a:pt x="12" y="25"/>
                      <a:pt x="19" y="24"/>
                      <a:pt x="19" y="15"/>
                    </a:cubicBezTo>
                    <a:cubicBezTo>
                      <a:pt x="19" y="14"/>
                      <a:pt x="19" y="14"/>
                      <a:pt x="19" y="14"/>
                    </a:cubicBezTo>
                    <a:cubicBezTo>
                      <a:pt x="20" y="15"/>
                      <a:pt x="20" y="15"/>
                      <a:pt x="20" y="15"/>
                    </a:cubicBezTo>
                    <a:cubicBezTo>
                      <a:pt x="20" y="15"/>
                      <a:pt x="21" y="15"/>
                      <a:pt x="22" y="15"/>
                    </a:cubicBezTo>
                    <a:cubicBezTo>
                      <a:pt x="25" y="15"/>
                      <a:pt x="31" y="14"/>
                      <a:pt x="38" y="8"/>
                    </a:cubicBezTo>
                    <a:cubicBezTo>
                      <a:pt x="38" y="7"/>
                      <a:pt x="38" y="7"/>
                      <a:pt x="38" y="7"/>
                    </a:cubicBezTo>
                    <a:cubicBezTo>
                      <a:pt x="39" y="8"/>
                      <a:pt x="39" y="8"/>
                      <a:pt x="39" y="8"/>
                    </a:cubicBezTo>
                    <a:cubicBezTo>
                      <a:pt x="46" y="14"/>
                      <a:pt x="52" y="15"/>
                      <a:pt x="55" y="15"/>
                    </a:cubicBezTo>
                    <a:cubicBezTo>
                      <a:pt x="56" y="15"/>
                      <a:pt x="57" y="15"/>
                      <a:pt x="57" y="15"/>
                    </a:cubicBezTo>
                    <a:cubicBezTo>
                      <a:pt x="58" y="14"/>
                      <a:pt x="58" y="14"/>
                      <a:pt x="58" y="14"/>
                    </a:cubicBezTo>
                    <a:cubicBezTo>
                      <a:pt x="58" y="15"/>
                      <a:pt x="58" y="15"/>
                      <a:pt x="58" y="15"/>
                    </a:cubicBezTo>
                    <a:cubicBezTo>
                      <a:pt x="58" y="24"/>
                      <a:pt x="65" y="25"/>
                      <a:pt x="67" y="25"/>
                    </a:cubicBezTo>
                    <a:cubicBezTo>
                      <a:pt x="68" y="25"/>
                      <a:pt x="68" y="25"/>
                      <a:pt x="68" y="25"/>
                    </a:cubicBezTo>
                    <a:cubicBezTo>
                      <a:pt x="69" y="25"/>
                      <a:pt x="69" y="25"/>
                      <a:pt x="69" y="25"/>
                    </a:cubicBezTo>
                    <a:cubicBezTo>
                      <a:pt x="69" y="26"/>
                      <a:pt x="69" y="26"/>
                      <a:pt x="69" y="26"/>
                    </a:cubicBezTo>
                    <a:cubicBezTo>
                      <a:pt x="70" y="68"/>
                      <a:pt x="39" y="78"/>
                      <a:pt x="39" y="78"/>
                    </a:cubicBezTo>
                    <a:close/>
                  </a:path>
                </a:pathLst>
              </a:custGeom>
              <a:solidFill>
                <a:schemeClr val="accent1"/>
              </a:solidFill>
              <a:ln w="9525">
                <a:noFill/>
                <a:round/>
              </a:ln>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913667"/>
                <a:endParaRPr lang="en-GB">
                  <a:solidFill>
                    <a:srgbClr val="002776"/>
                  </a:solidFill>
                  <a:latin typeface="+mn-ea"/>
                  <a:ea typeface="+mn-ea"/>
                </a:endParaRPr>
              </a:p>
            </p:txBody>
          </p:sp>
        </p:grpSp>
        <p:sp>
          <p:nvSpPr>
            <p:cNvPr id="62" name="Rectangle 61"/>
            <p:cNvSpPr/>
            <p:nvPr/>
          </p:nvSpPr>
          <p:spPr>
            <a:xfrm>
              <a:off x="6033314" y="3446481"/>
              <a:ext cx="1370888" cy="523220"/>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285750" indent="-285750" defTabSz="913667">
                <a:buFont typeface="Arial" pitchFamily="34" charset="0"/>
                <a:buChar char="•"/>
              </a:pPr>
              <a:r>
                <a:rPr lang="zh-CN" altLang="en-US" sz="1400">
                  <a:solidFill>
                    <a:srgbClr val="002776"/>
                  </a:solidFill>
                  <a:latin typeface="+mn-ea"/>
                  <a:ea typeface="+mn-ea"/>
                  <a:cs typeface="Arial" pitchFamily="34" charset="0"/>
                </a:rPr>
                <a:t>衍生品买卖</a:t>
              </a:r>
              <a:endParaRPr lang="en-US" altLang="zh-CN" sz="1400">
                <a:solidFill>
                  <a:srgbClr val="002776"/>
                </a:solidFill>
                <a:latin typeface="+mn-ea"/>
                <a:ea typeface="+mn-ea"/>
                <a:cs typeface="Arial" pitchFamily="34" charset="0"/>
              </a:endParaRPr>
            </a:p>
            <a:p>
              <a:pPr marL="285750" indent="-285750" defTabSz="913667">
                <a:buFont typeface="Arial" pitchFamily="34" charset="0"/>
                <a:buChar char="•"/>
              </a:pPr>
              <a:r>
                <a:rPr lang="zh-CN" altLang="en-US" sz="1400" smtClean="0">
                  <a:solidFill>
                    <a:srgbClr val="002776"/>
                  </a:solidFill>
                  <a:latin typeface="+mn-ea"/>
                  <a:ea typeface="+mn-ea"/>
                  <a:cs typeface="Arial" pitchFamily="34" charset="0"/>
                </a:rPr>
                <a:t>保险</a:t>
              </a:r>
              <a:endParaRPr lang="en-US" altLang="zh-CN" sz="1400">
                <a:solidFill>
                  <a:srgbClr val="002776"/>
                </a:solidFill>
                <a:latin typeface="+mn-ea"/>
                <a:ea typeface="+mn-ea"/>
                <a:cs typeface="Arial" pitchFamily="34" charset="0"/>
              </a:endParaRPr>
            </a:p>
          </p:txBody>
        </p:sp>
      </p:grpSp>
      <p:sp>
        <p:nvSpPr>
          <p:cNvPr id="65" name="矩形 102"/>
          <p:cNvSpPr/>
          <p:nvPr/>
        </p:nvSpPr>
        <p:spPr>
          <a:xfrm>
            <a:off x="6640685" y="4716749"/>
            <a:ext cx="2312641" cy="1384995"/>
          </a:xfrm>
          <a:prstGeom prst="rect">
            <a:avLst/>
          </a:prstGeom>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285750" indent="-285750" defTabSz="913667">
              <a:buFont typeface="Arial" pitchFamily="34" charset="0"/>
              <a:buChar char="•"/>
            </a:pPr>
            <a:r>
              <a:rPr lang="zh-CN" altLang="en-US" sz="1400">
                <a:solidFill>
                  <a:srgbClr val="002776"/>
                </a:solidFill>
                <a:latin typeface="+mn-ea"/>
                <a:ea typeface="+mn-ea"/>
                <a:cs typeface="Arial" pitchFamily="34" charset="0"/>
              </a:rPr>
              <a:t>国际</a:t>
            </a:r>
            <a:r>
              <a:rPr lang="zh-CN" altLang="en-US" sz="1400" smtClean="0">
                <a:solidFill>
                  <a:srgbClr val="002776"/>
                </a:solidFill>
                <a:latin typeface="+mn-ea"/>
                <a:ea typeface="+mn-ea"/>
                <a:cs typeface="Arial" pitchFamily="34" charset="0"/>
              </a:rPr>
              <a:t>结算</a:t>
            </a:r>
            <a:endParaRPr lang="en-US" altLang="zh-CN" sz="1400" smtClean="0">
              <a:solidFill>
                <a:srgbClr val="002776"/>
              </a:solidFill>
              <a:latin typeface="+mn-ea"/>
              <a:ea typeface="+mn-ea"/>
              <a:cs typeface="Arial" pitchFamily="34" charset="0"/>
            </a:endParaRPr>
          </a:p>
          <a:p>
            <a:pPr marL="285750" indent="-285750" defTabSz="913667">
              <a:buFont typeface="Arial" pitchFamily="34" charset="0"/>
              <a:buChar char="•"/>
            </a:pPr>
            <a:r>
              <a:rPr lang="zh-CN" altLang="en-US" sz="1400" smtClean="0">
                <a:solidFill>
                  <a:srgbClr val="002776"/>
                </a:solidFill>
                <a:latin typeface="+mn-ea"/>
                <a:ea typeface="+mn-ea"/>
                <a:cs typeface="Arial" pitchFamily="34" charset="0"/>
              </a:rPr>
              <a:t>外汇存款</a:t>
            </a:r>
            <a:endParaRPr lang="en-US" altLang="zh-CN" sz="1400" smtClean="0">
              <a:solidFill>
                <a:srgbClr val="002776"/>
              </a:solidFill>
              <a:latin typeface="+mn-ea"/>
              <a:ea typeface="+mn-ea"/>
              <a:cs typeface="Arial" pitchFamily="34" charset="0"/>
            </a:endParaRPr>
          </a:p>
          <a:p>
            <a:pPr marL="285750" indent="-285750" defTabSz="913667">
              <a:buFont typeface="Arial" pitchFamily="34" charset="0"/>
              <a:buChar char="•"/>
            </a:pPr>
            <a:r>
              <a:rPr lang="zh-CN" altLang="en-US" sz="1400" smtClean="0">
                <a:solidFill>
                  <a:srgbClr val="002776"/>
                </a:solidFill>
                <a:latin typeface="+mn-ea"/>
                <a:ea typeface="+mn-ea"/>
                <a:cs typeface="Arial" pitchFamily="34" charset="0"/>
              </a:rPr>
              <a:t>外汇买卖</a:t>
            </a:r>
            <a:endParaRPr lang="en-US" altLang="zh-CN" sz="1400" smtClean="0">
              <a:solidFill>
                <a:srgbClr val="002776"/>
              </a:solidFill>
              <a:latin typeface="+mn-ea"/>
              <a:ea typeface="+mn-ea"/>
              <a:cs typeface="Arial" pitchFamily="34" charset="0"/>
            </a:endParaRPr>
          </a:p>
          <a:p>
            <a:pPr marL="285750" indent="-285750" defTabSz="913667">
              <a:buFont typeface="Arial" pitchFamily="34" charset="0"/>
              <a:buChar char="•"/>
            </a:pPr>
            <a:r>
              <a:rPr lang="zh-CN" altLang="en-US" sz="1400" smtClean="0">
                <a:solidFill>
                  <a:srgbClr val="002776"/>
                </a:solidFill>
                <a:latin typeface="+mn-ea"/>
                <a:ea typeface="+mn-ea"/>
                <a:cs typeface="Arial" pitchFamily="34" charset="0"/>
              </a:rPr>
              <a:t>远期</a:t>
            </a:r>
            <a:r>
              <a:rPr lang="zh-CN" altLang="en-US" sz="1400">
                <a:solidFill>
                  <a:srgbClr val="002776"/>
                </a:solidFill>
                <a:latin typeface="+mn-ea"/>
                <a:ea typeface="+mn-ea"/>
                <a:cs typeface="Arial" pitchFamily="34" charset="0"/>
              </a:rPr>
              <a:t>结售</a:t>
            </a:r>
            <a:r>
              <a:rPr lang="zh-CN" altLang="en-US" sz="1400" smtClean="0">
                <a:solidFill>
                  <a:srgbClr val="002776"/>
                </a:solidFill>
                <a:latin typeface="+mn-ea"/>
                <a:ea typeface="+mn-ea"/>
                <a:cs typeface="Arial" pitchFamily="34" charset="0"/>
              </a:rPr>
              <a:t>汇等</a:t>
            </a:r>
            <a:r>
              <a:rPr lang="zh-CN" altLang="en-US" sz="1400">
                <a:solidFill>
                  <a:srgbClr val="002776"/>
                </a:solidFill>
                <a:latin typeface="+mn-ea"/>
                <a:ea typeface="+mn-ea"/>
                <a:cs typeface="Arial" pitchFamily="34" charset="0"/>
              </a:rPr>
              <a:t>离岸</a:t>
            </a:r>
            <a:r>
              <a:rPr lang="zh-CN" altLang="en-US" sz="1400" smtClean="0">
                <a:solidFill>
                  <a:srgbClr val="002776"/>
                </a:solidFill>
                <a:latin typeface="+mn-ea"/>
                <a:ea typeface="+mn-ea"/>
                <a:cs typeface="Arial" pitchFamily="34" charset="0"/>
              </a:rPr>
              <a:t>金融业务</a:t>
            </a:r>
            <a:endParaRPr lang="en-US" altLang="zh-CN" sz="1400" smtClean="0">
              <a:solidFill>
                <a:srgbClr val="002776"/>
              </a:solidFill>
              <a:latin typeface="+mn-ea"/>
              <a:ea typeface="+mn-ea"/>
              <a:cs typeface="Arial" pitchFamily="34" charset="0"/>
            </a:endParaRPr>
          </a:p>
          <a:p>
            <a:pPr marL="285750" indent="-285750" defTabSz="913667">
              <a:buFont typeface="Arial" pitchFamily="34" charset="0"/>
              <a:buChar char="•"/>
            </a:pPr>
            <a:r>
              <a:rPr lang="zh-CN" altLang="en-US" sz="1400" smtClean="0">
                <a:solidFill>
                  <a:srgbClr val="002776"/>
                </a:solidFill>
                <a:latin typeface="+mn-ea"/>
                <a:ea typeface="+mn-ea"/>
                <a:cs typeface="Arial" pitchFamily="34" charset="0"/>
              </a:rPr>
              <a:t>海外资产配置服务</a:t>
            </a:r>
            <a:endParaRPr lang="zh-CN" altLang="en-US" sz="1400">
              <a:solidFill>
                <a:srgbClr val="002776"/>
              </a:solidFill>
              <a:latin typeface="+mn-ea"/>
              <a:ea typeface="+mn-ea"/>
              <a:cs typeface="Arial" pitchFamily="34" charset="0"/>
            </a:endParaRPr>
          </a:p>
        </p:txBody>
      </p:sp>
      <p:grpSp>
        <p:nvGrpSpPr>
          <p:cNvPr id="66" name="Group 65"/>
          <p:cNvGrpSpPr/>
          <p:nvPr/>
        </p:nvGrpSpPr>
        <p:grpSpPr>
          <a:xfrm>
            <a:off x="4308158" y="5093632"/>
            <a:ext cx="2007868" cy="459485"/>
            <a:chOff x="3665521" y="4357778"/>
            <a:chExt cx="1813447" cy="459485"/>
          </a:xfrm>
        </p:grpSpPr>
        <p:sp>
          <p:nvSpPr>
            <p:cNvPr id="67" name="Freeform 60"/>
            <p:cNvSpPr>
              <a:spLocks noChangeAspect="1" noEditPoints="1"/>
            </p:cNvSpPr>
            <p:nvPr/>
          </p:nvSpPr>
          <p:spPr bwMode="auto">
            <a:xfrm>
              <a:off x="3665521" y="4437699"/>
              <a:ext cx="360000" cy="355556"/>
            </a:xfrm>
            <a:custGeom>
              <a:cxnLst>
                <a:cxn ang="0">
                  <a:pos x="40" y="0"/>
                </a:cxn>
                <a:cxn ang="0">
                  <a:pos x="0" y="39"/>
                </a:cxn>
                <a:cxn ang="0">
                  <a:pos x="40" y="78"/>
                </a:cxn>
                <a:cxn ang="0">
                  <a:pos x="79" y="39"/>
                </a:cxn>
                <a:cxn ang="0">
                  <a:pos x="40" y="0"/>
                </a:cxn>
                <a:cxn ang="0">
                  <a:pos x="73" y="39"/>
                </a:cxn>
                <a:cxn ang="0">
                  <a:pos x="66" y="59"/>
                </a:cxn>
                <a:cxn ang="0">
                  <a:pos x="65" y="53"/>
                </a:cxn>
                <a:cxn ang="0">
                  <a:pos x="66" y="42"/>
                </a:cxn>
                <a:cxn ang="0">
                  <a:pos x="61" y="33"/>
                </a:cxn>
                <a:cxn ang="0">
                  <a:pos x="53" y="28"/>
                </a:cxn>
                <a:cxn ang="0">
                  <a:pos x="57" y="13"/>
                </a:cxn>
                <a:cxn ang="0">
                  <a:pos x="49" y="10"/>
                </a:cxn>
                <a:cxn ang="0">
                  <a:pos x="50" y="7"/>
                </a:cxn>
                <a:cxn ang="0">
                  <a:pos x="73" y="39"/>
                </a:cxn>
                <a:cxn ang="0">
                  <a:pos x="35" y="6"/>
                </a:cxn>
                <a:cxn ang="0">
                  <a:pos x="31" y="9"/>
                </a:cxn>
                <a:cxn ang="0">
                  <a:pos x="25" y="14"/>
                </a:cxn>
                <a:cxn ang="0">
                  <a:pos x="19" y="21"/>
                </a:cxn>
                <a:cxn ang="0">
                  <a:pos x="23" y="25"/>
                </a:cxn>
                <a:cxn ang="0">
                  <a:pos x="29" y="25"/>
                </a:cxn>
                <a:cxn ang="0">
                  <a:pos x="40" y="38"/>
                </a:cxn>
                <a:cxn ang="0">
                  <a:pos x="31" y="48"/>
                </a:cxn>
                <a:cxn ang="0">
                  <a:pos x="30" y="54"/>
                </a:cxn>
                <a:cxn ang="0">
                  <a:pos x="29" y="63"/>
                </a:cxn>
                <a:cxn ang="0">
                  <a:pos x="22" y="55"/>
                </a:cxn>
                <a:cxn ang="0">
                  <a:pos x="21" y="46"/>
                </a:cxn>
                <a:cxn ang="0">
                  <a:pos x="15" y="38"/>
                </a:cxn>
                <a:cxn ang="0">
                  <a:pos x="17" y="29"/>
                </a:cxn>
                <a:cxn ang="0">
                  <a:pos x="8" y="27"/>
                </a:cxn>
                <a:cxn ang="0">
                  <a:pos x="35" y="6"/>
                </a:cxn>
                <a:cxn ang="0">
                  <a:pos x="29" y="71"/>
                </a:cxn>
                <a:cxn ang="0">
                  <a:pos x="33" y="68"/>
                </a:cxn>
                <a:cxn ang="0">
                  <a:pos x="39" y="67"/>
                </a:cxn>
                <a:cxn ang="0">
                  <a:pos x="48" y="64"/>
                </a:cxn>
                <a:cxn ang="0">
                  <a:pos x="58" y="67"/>
                </a:cxn>
                <a:cxn ang="0">
                  <a:pos x="40" y="72"/>
                </a:cxn>
                <a:cxn ang="0">
                  <a:pos x="29" y="71"/>
                </a:cxn>
              </a:cxnLst>
              <a:rect l="0" t="0" r="r" b="b"/>
              <a:pathLst>
                <a:path w="79" h="78">
                  <a:moveTo>
                    <a:pt x="40" y="0"/>
                  </a:moveTo>
                  <a:cubicBezTo>
                    <a:pt x="18" y="0"/>
                    <a:pt x="0" y="17"/>
                    <a:pt x="0" y="39"/>
                  </a:cubicBezTo>
                  <a:cubicBezTo>
                    <a:pt x="0" y="61"/>
                    <a:pt x="18" y="78"/>
                    <a:pt x="40" y="78"/>
                  </a:cubicBezTo>
                  <a:cubicBezTo>
                    <a:pt x="61" y="78"/>
                    <a:pt x="79" y="61"/>
                    <a:pt x="79" y="39"/>
                  </a:cubicBezTo>
                  <a:cubicBezTo>
                    <a:pt x="79" y="17"/>
                    <a:pt x="61" y="0"/>
                    <a:pt x="40" y="0"/>
                  </a:cubicBezTo>
                  <a:close/>
                  <a:moveTo>
                    <a:pt x="73" y="39"/>
                  </a:moveTo>
                  <a:cubicBezTo>
                    <a:pt x="73" y="47"/>
                    <a:pt x="70" y="54"/>
                    <a:pt x="66" y="59"/>
                  </a:cubicBezTo>
                  <a:cubicBezTo>
                    <a:pt x="65" y="58"/>
                    <a:pt x="64" y="56"/>
                    <a:pt x="65" y="53"/>
                  </a:cubicBezTo>
                  <a:cubicBezTo>
                    <a:pt x="66" y="50"/>
                    <a:pt x="66" y="44"/>
                    <a:pt x="66" y="42"/>
                  </a:cubicBezTo>
                  <a:cubicBezTo>
                    <a:pt x="66" y="39"/>
                    <a:pt x="65" y="33"/>
                    <a:pt x="61" y="33"/>
                  </a:cubicBezTo>
                  <a:cubicBezTo>
                    <a:pt x="58" y="33"/>
                    <a:pt x="55" y="32"/>
                    <a:pt x="53" y="28"/>
                  </a:cubicBezTo>
                  <a:cubicBezTo>
                    <a:pt x="49" y="20"/>
                    <a:pt x="61" y="18"/>
                    <a:pt x="57" y="13"/>
                  </a:cubicBezTo>
                  <a:cubicBezTo>
                    <a:pt x="56" y="12"/>
                    <a:pt x="50" y="19"/>
                    <a:pt x="49" y="10"/>
                  </a:cubicBezTo>
                  <a:cubicBezTo>
                    <a:pt x="49" y="9"/>
                    <a:pt x="49" y="8"/>
                    <a:pt x="50" y="7"/>
                  </a:cubicBezTo>
                  <a:cubicBezTo>
                    <a:pt x="63" y="12"/>
                    <a:pt x="73" y="24"/>
                    <a:pt x="73" y="39"/>
                  </a:cubicBezTo>
                  <a:close/>
                  <a:moveTo>
                    <a:pt x="35" y="6"/>
                  </a:moveTo>
                  <a:cubicBezTo>
                    <a:pt x="34" y="7"/>
                    <a:pt x="32" y="8"/>
                    <a:pt x="31" y="9"/>
                  </a:cubicBezTo>
                  <a:cubicBezTo>
                    <a:pt x="28" y="12"/>
                    <a:pt x="27" y="11"/>
                    <a:pt x="25" y="14"/>
                  </a:cubicBezTo>
                  <a:cubicBezTo>
                    <a:pt x="24" y="16"/>
                    <a:pt x="19" y="20"/>
                    <a:pt x="19" y="21"/>
                  </a:cubicBezTo>
                  <a:cubicBezTo>
                    <a:pt x="19" y="23"/>
                    <a:pt x="21" y="25"/>
                    <a:pt x="23" y="25"/>
                  </a:cubicBezTo>
                  <a:cubicBezTo>
                    <a:pt x="24" y="24"/>
                    <a:pt x="27" y="24"/>
                    <a:pt x="29" y="25"/>
                  </a:cubicBezTo>
                  <a:cubicBezTo>
                    <a:pt x="31" y="26"/>
                    <a:pt x="45" y="26"/>
                    <a:pt x="40" y="38"/>
                  </a:cubicBezTo>
                  <a:cubicBezTo>
                    <a:pt x="39" y="42"/>
                    <a:pt x="33" y="41"/>
                    <a:pt x="31" y="48"/>
                  </a:cubicBezTo>
                  <a:cubicBezTo>
                    <a:pt x="31" y="49"/>
                    <a:pt x="30" y="53"/>
                    <a:pt x="30" y="54"/>
                  </a:cubicBezTo>
                  <a:cubicBezTo>
                    <a:pt x="30" y="56"/>
                    <a:pt x="31" y="63"/>
                    <a:pt x="29" y="63"/>
                  </a:cubicBezTo>
                  <a:cubicBezTo>
                    <a:pt x="28" y="63"/>
                    <a:pt x="22" y="57"/>
                    <a:pt x="22" y="55"/>
                  </a:cubicBezTo>
                  <a:cubicBezTo>
                    <a:pt x="22" y="54"/>
                    <a:pt x="21" y="50"/>
                    <a:pt x="21" y="46"/>
                  </a:cubicBezTo>
                  <a:cubicBezTo>
                    <a:pt x="21" y="43"/>
                    <a:pt x="15" y="43"/>
                    <a:pt x="15" y="38"/>
                  </a:cubicBezTo>
                  <a:cubicBezTo>
                    <a:pt x="15" y="34"/>
                    <a:pt x="18" y="31"/>
                    <a:pt x="17" y="29"/>
                  </a:cubicBezTo>
                  <a:cubicBezTo>
                    <a:pt x="17" y="27"/>
                    <a:pt x="11" y="27"/>
                    <a:pt x="8" y="27"/>
                  </a:cubicBezTo>
                  <a:cubicBezTo>
                    <a:pt x="13" y="16"/>
                    <a:pt x="23" y="7"/>
                    <a:pt x="35" y="6"/>
                  </a:cubicBezTo>
                  <a:close/>
                  <a:moveTo>
                    <a:pt x="29" y="71"/>
                  </a:moveTo>
                  <a:cubicBezTo>
                    <a:pt x="31" y="70"/>
                    <a:pt x="31" y="68"/>
                    <a:pt x="33" y="68"/>
                  </a:cubicBezTo>
                  <a:cubicBezTo>
                    <a:pt x="35" y="68"/>
                    <a:pt x="37" y="67"/>
                    <a:pt x="39" y="67"/>
                  </a:cubicBezTo>
                  <a:cubicBezTo>
                    <a:pt x="41" y="66"/>
                    <a:pt x="45" y="64"/>
                    <a:pt x="48" y="64"/>
                  </a:cubicBezTo>
                  <a:cubicBezTo>
                    <a:pt x="51" y="64"/>
                    <a:pt x="57" y="64"/>
                    <a:pt x="58" y="67"/>
                  </a:cubicBezTo>
                  <a:cubicBezTo>
                    <a:pt x="53" y="70"/>
                    <a:pt x="46" y="72"/>
                    <a:pt x="40" y="72"/>
                  </a:cubicBezTo>
                  <a:cubicBezTo>
                    <a:pt x="36" y="72"/>
                    <a:pt x="32" y="72"/>
                    <a:pt x="29" y="71"/>
                  </a:cubicBezTo>
                  <a:close/>
                </a:path>
              </a:pathLst>
            </a:custGeom>
            <a:solidFill>
              <a:schemeClr val="accent1"/>
            </a:solidFill>
            <a:ln w="9525">
              <a:noFill/>
              <a:round/>
            </a:ln>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913667"/>
              <a:endParaRPr lang="en-GB">
                <a:solidFill>
                  <a:srgbClr val="002776"/>
                </a:solidFill>
                <a:latin typeface="+mn-ea"/>
                <a:ea typeface="+mn-ea"/>
              </a:endParaRPr>
            </a:p>
          </p:txBody>
        </p:sp>
        <p:sp>
          <p:nvSpPr>
            <p:cNvPr id="68" name="TextBox 10"/>
            <p:cNvSpPr>
              <a:spLocks noChangeArrowheads="1"/>
            </p:cNvSpPr>
            <p:nvPr/>
          </p:nvSpPr>
          <p:spPr bwMode="auto">
            <a:xfrm flipH="1">
              <a:off x="4038968" y="4357778"/>
              <a:ext cx="1440000" cy="459485"/>
            </a:xfrm>
            <a:prstGeom prst="rect">
              <a:avLst/>
            </a:prstGeom>
            <a:noFill/>
            <a:ln w="28575">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7913" tIns="38957" rIns="77913" bIns="38957" numCol="1" spcCol="0" rtlCol="0" fromWordArt="0" anchor="ctr" anchorCtr="0" forceAA="0" compatLnSpc="1">
              <a:prstTxWarp prst="textNoShape">
                <a:avLst/>
              </a:prstTxWarp>
              <a:no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defTabSz="913667"/>
              <a:r>
                <a:rPr lang="zh-CN" altLang="en-US" sz="1600" b="1" smtClean="0">
                  <a:solidFill>
                    <a:srgbClr val="002776"/>
                  </a:solidFill>
                  <a:latin typeface="+mn-ea"/>
                  <a:cs typeface="Arial" pitchFamily="34" charset="0"/>
                </a:rPr>
                <a:t>国际业务需求</a:t>
              </a:r>
              <a:endParaRPr lang="en-US" sz="1600" b="1">
                <a:solidFill>
                  <a:srgbClr val="002776"/>
                </a:solidFill>
                <a:latin typeface="+mn-ea"/>
                <a:cs typeface="Arial" pitchFamily="34" charset="0"/>
              </a:endParaRPr>
            </a:p>
          </p:txBody>
        </p:sp>
      </p:grpSp>
      <p:grpSp>
        <p:nvGrpSpPr>
          <p:cNvPr id="69" name="Group 68"/>
          <p:cNvGrpSpPr/>
          <p:nvPr/>
        </p:nvGrpSpPr>
        <p:grpSpPr>
          <a:xfrm>
            <a:off x="1205483" y="2620906"/>
            <a:ext cx="2682488" cy="2664000"/>
            <a:chOff x="942179" y="2180410"/>
            <a:chExt cx="2422744" cy="2664000"/>
          </a:xfrm>
        </p:grpSpPr>
        <p:sp>
          <p:nvSpPr>
            <p:cNvPr id="70" name="椭圆 16"/>
            <p:cNvSpPr/>
            <p:nvPr/>
          </p:nvSpPr>
          <p:spPr>
            <a:xfrm>
              <a:off x="942179" y="2180410"/>
              <a:ext cx="2422744" cy="2664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0000" rIns="0"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defTabSz="913667"/>
              <a:r>
                <a:rPr lang="zh-CN" altLang="en-US" sz="1600" b="1" smtClean="0">
                  <a:solidFill>
                    <a:srgbClr val="002776"/>
                  </a:solidFill>
                  <a:latin typeface="+mn-ea"/>
                  <a:cs typeface="Arial" pitchFamily="34" charset="0"/>
                </a:rPr>
                <a:t>            公司客户的需求由仅限于国内的单一货币存贷款的需求向多样化需求方向发展</a:t>
              </a:r>
              <a:endParaRPr lang="en-US" altLang="zh-CN" sz="1600" b="1">
                <a:solidFill>
                  <a:srgbClr val="002776"/>
                </a:solidFill>
                <a:latin typeface="+mn-ea"/>
                <a:cs typeface="Arial" pitchFamily="34" charset="0"/>
              </a:endParaRPr>
            </a:p>
          </p:txBody>
        </p:sp>
        <p:grpSp>
          <p:nvGrpSpPr>
            <p:cNvPr id="71" name="Group 70"/>
            <p:cNvGrpSpPr/>
            <p:nvPr/>
          </p:nvGrpSpPr>
          <p:grpSpPr>
            <a:xfrm>
              <a:off x="1040036" y="2650698"/>
              <a:ext cx="1290724" cy="782281"/>
              <a:chOff x="1969182" y="3699677"/>
              <a:chExt cx="1012073" cy="782281"/>
            </a:xfrm>
          </p:grpSpPr>
          <p:sp>
            <p:nvSpPr>
              <p:cNvPr id="72" name="Freeform 25"/>
              <p:cNvSpPr>
                <a:spLocks noChangeAspect="1" noEditPoints="1"/>
              </p:cNvSpPr>
              <p:nvPr/>
            </p:nvSpPr>
            <p:spPr bwMode="auto">
              <a:xfrm>
                <a:off x="2272811" y="3699677"/>
                <a:ext cx="409439" cy="360000"/>
              </a:xfrm>
              <a:custGeom>
                <a:cxnLst>
                  <a:cxn ang="0">
                    <a:pos x="82" y="72"/>
                  </a:cxn>
                  <a:cxn ang="0">
                    <a:pos x="81" y="55"/>
                  </a:cxn>
                  <a:cxn ang="0">
                    <a:pos x="70" y="49"/>
                  </a:cxn>
                  <a:cxn ang="0">
                    <a:pos x="62" y="39"/>
                  </a:cxn>
                  <a:cxn ang="0">
                    <a:pos x="65" y="32"/>
                  </a:cxn>
                  <a:cxn ang="0">
                    <a:pos x="67" y="28"/>
                  </a:cxn>
                  <a:cxn ang="0">
                    <a:pos x="66" y="25"/>
                  </a:cxn>
                  <a:cxn ang="0">
                    <a:pos x="67" y="20"/>
                  </a:cxn>
                  <a:cxn ang="0">
                    <a:pos x="57" y="11"/>
                  </a:cxn>
                  <a:cxn ang="0">
                    <a:pos x="47" y="20"/>
                  </a:cxn>
                  <a:cxn ang="0">
                    <a:pos x="48" y="25"/>
                  </a:cxn>
                  <a:cxn ang="0">
                    <a:pos x="47" y="28"/>
                  </a:cxn>
                  <a:cxn ang="0">
                    <a:pos x="49" y="32"/>
                  </a:cxn>
                  <a:cxn ang="0">
                    <a:pos x="52" y="39"/>
                  </a:cxn>
                  <a:cxn ang="0">
                    <a:pos x="48" y="46"/>
                  </a:cxn>
                  <a:cxn ang="0">
                    <a:pos x="63" y="60"/>
                  </a:cxn>
                  <a:cxn ang="0">
                    <a:pos x="63" y="72"/>
                  </a:cxn>
                  <a:cxn ang="0">
                    <a:pos x="82" y="72"/>
                  </a:cxn>
                  <a:cxn ang="0">
                    <a:pos x="42" y="51"/>
                  </a:cxn>
                  <a:cxn ang="0">
                    <a:pos x="31" y="39"/>
                  </a:cxn>
                  <a:cxn ang="0">
                    <a:pos x="35" y="29"/>
                  </a:cxn>
                  <a:cxn ang="0">
                    <a:pos x="38" y="23"/>
                  </a:cxn>
                  <a:cxn ang="0">
                    <a:pos x="37" y="20"/>
                  </a:cxn>
                  <a:cxn ang="0">
                    <a:pos x="37" y="13"/>
                  </a:cxn>
                  <a:cxn ang="0">
                    <a:pos x="24" y="0"/>
                  </a:cxn>
                  <a:cxn ang="0">
                    <a:pos x="11" y="13"/>
                  </a:cxn>
                  <a:cxn ang="0">
                    <a:pos x="12" y="20"/>
                  </a:cxn>
                  <a:cxn ang="0">
                    <a:pos x="11" y="23"/>
                  </a:cxn>
                  <a:cxn ang="0">
                    <a:pos x="14" y="29"/>
                  </a:cxn>
                  <a:cxn ang="0">
                    <a:pos x="18" y="39"/>
                  </a:cxn>
                  <a:cxn ang="0">
                    <a:pos x="7" y="51"/>
                  </a:cxn>
                  <a:cxn ang="0">
                    <a:pos x="0" y="57"/>
                  </a:cxn>
                  <a:cxn ang="0">
                    <a:pos x="0" y="72"/>
                  </a:cxn>
                  <a:cxn ang="0">
                    <a:pos x="57" y="72"/>
                  </a:cxn>
                  <a:cxn ang="0">
                    <a:pos x="57" y="61"/>
                  </a:cxn>
                  <a:cxn ang="0">
                    <a:pos x="42" y="51"/>
                  </a:cxn>
                </a:cxnLst>
                <a:rect l="0" t="0" r="r" b="b"/>
                <a:pathLst>
                  <a:path w="82" h="72">
                    <a:moveTo>
                      <a:pt x="82" y="72"/>
                    </a:moveTo>
                    <a:cubicBezTo>
                      <a:pt x="82" y="72"/>
                      <a:pt x="82" y="57"/>
                      <a:pt x="81" y="55"/>
                    </a:cubicBezTo>
                    <a:cubicBezTo>
                      <a:pt x="79" y="53"/>
                      <a:pt x="76" y="51"/>
                      <a:pt x="70" y="49"/>
                    </a:cubicBezTo>
                    <a:cubicBezTo>
                      <a:pt x="64" y="46"/>
                      <a:pt x="62" y="44"/>
                      <a:pt x="62" y="39"/>
                    </a:cubicBezTo>
                    <a:cubicBezTo>
                      <a:pt x="62" y="37"/>
                      <a:pt x="64" y="37"/>
                      <a:pt x="65" y="32"/>
                    </a:cubicBezTo>
                    <a:cubicBezTo>
                      <a:pt x="65" y="30"/>
                      <a:pt x="67" y="32"/>
                      <a:pt x="67" y="28"/>
                    </a:cubicBezTo>
                    <a:cubicBezTo>
                      <a:pt x="67" y="26"/>
                      <a:pt x="66" y="25"/>
                      <a:pt x="66" y="25"/>
                    </a:cubicBezTo>
                    <a:cubicBezTo>
                      <a:pt x="66" y="25"/>
                      <a:pt x="67" y="22"/>
                      <a:pt x="67" y="20"/>
                    </a:cubicBezTo>
                    <a:cubicBezTo>
                      <a:pt x="67" y="18"/>
                      <a:pt x="65" y="11"/>
                      <a:pt x="57" y="11"/>
                    </a:cubicBezTo>
                    <a:cubicBezTo>
                      <a:pt x="49" y="11"/>
                      <a:pt x="47" y="18"/>
                      <a:pt x="47" y="20"/>
                    </a:cubicBezTo>
                    <a:cubicBezTo>
                      <a:pt x="47" y="22"/>
                      <a:pt x="48" y="25"/>
                      <a:pt x="48" y="25"/>
                    </a:cubicBezTo>
                    <a:cubicBezTo>
                      <a:pt x="48" y="25"/>
                      <a:pt x="47" y="26"/>
                      <a:pt x="47" y="28"/>
                    </a:cubicBezTo>
                    <a:cubicBezTo>
                      <a:pt x="47" y="32"/>
                      <a:pt x="49" y="30"/>
                      <a:pt x="49" y="32"/>
                    </a:cubicBezTo>
                    <a:cubicBezTo>
                      <a:pt x="50" y="37"/>
                      <a:pt x="52" y="37"/>
                      <a:pt x="52" y="39"/>
                    </a:cubicBezTo>
                    <a:cubicBezTo>
                      <a:pt x="52" y="42"/>
                      <a:pt x="51" y="44"/>
                      <a:pt x="48" y="46"/>
                    </a:cubicBezTo>
                    <a:cubicBezTo>
                      <a:pt x="62" y="53"/>
                      <a:pt x="63" y="54"/>
                      <a:pt x="63" y="60"/>
                    </a:cubicBezTo>
                    <a:cubicBezTo>
                      <a:pt x="63" y="72"/>
                      <a:pt x="63" y="72"/>
                      <a:pt x="63" y="72"/>
                    </a:cubicBezTo>
                    <a:lnTo>
                      <a:pt x="82" y="72"/>
                    </a:lnTo>
                    <a:close/>
                    <a:moveTo>
                      <a:pt x="42" y="51"/>
                    </a:moveTo>
                    <a:cubicBezTo>
                      <a:pt x="34" y="47"/>
                      <a:pt x="31" y="45"/>
                      <a:pt x="31" y="39"/>
                    </a:cubicBezTo>
                    <a:cubicBezTo>
                      <a:pt x="31" y="35"/>
                      <a:pt x="34" y="36"/>
                      <a:pt x="35" y="29"/>
                    </a:cubicBezTo>
                    <a:cubicBezTo>
                      <a:pt x="35" y="27"/>
                      <a:pt x="37" y="29"/>
                      <a:pt x="38" y="23"/>
                    </a:cubicBezTo>
                    <a:cubicBezTo>
                      <a:pt x="38" y="20"/>
                      <a:pt x="37" y="20"/>
                      <a:pt x="37" y="20"/>
                    </a:cubicBezTo>
                    <a:cubicBezTo>
                      <a:pt x="37" y="20"/>
                      <a:pt x="37" y="16"/>
                      <a:pt x="37" y="13"/>
                    </a:cubicBezTo>
                    <a:cubicBezTo>
                      <a:pt x="38" y="10"/>
                      <a:pt x="36" y="0"/>
                      <a:pt x="24" y="0"/>
                    </a:cubicBezTo>
                    <a:cubicBezTo>
                      <a:pt x="13" y="0"/>
                      <a:pt x="11" y="10"/>
                      <a:pt x="11" y="13"/>
                    </a:cubicBezTo>
                    <a:cubicBezTo>
                      <a:pt x="12" y="16"/>
                      <a:pt x="12" y="20"/>
                      <a:pt x="12" y="20"/>
                    </a:cubicBezTo>
                    <a:cubicBezTo>
                      <a:pt x="12" y="20"/>
                      <a:pt x="11" y="20"/>
                      <a:pt x="11" y="23"/>
                    </a:cubicBezTo>
                    <a:cubicBezTo>
                      <a:pt x="11" y="29"/>
                      <a:pt x="14" y="27"/>
                      <a:pt x="14" y="29"/>
                    </a:cubicBezTo>
                    <a:cubicBezTo>
                      <a:pt x="15" y="36"/>
                      <a:pt x="18" y="35"/>
                      <a:pt x="18" y="39"/>
                    </a:cubicBezTo>
                    <a:cubicBezTo>
                      <a:pt x="18" y="45"/>
                      <a:pt x="15" y="47"/>
                      <a:pt x="7" y="51"/>
                    </a:cubicBezTo>
                    <a:cubicBezTo>
                      <a:pt x="4" y="52"/>
                      <a:pt x="0" y="53"/>
                      <a:pt x="0" y="57"/>
                    </a:cubicBezTo>
                    <a:cubicBezTo>
                      <a:pt x="0" y="72"/>
                      <a:pt x="0" y="72"/>
                      <a:pt x="0" y="72"/>
                    </a:cubicBezTo>
                    <a:cubicBezTo>
                      <a:pt x="57" y="72"/>
                      <a:pt x="57" y="72"/>
                      <a:pt x="57" y="72"/>
                    </a:cubicBezTo>
                    <a:cubicBezTo>
                      <a:pt x="57" y="72"/>
                      <a:pt x="57" y="63"/>
                      <a:pt x="57" y="61"/>
                    </a:cubicBezTo>
                    <a:cubicBezTo>
                      <a:pt x="57" y="58"/>
                      <a:pt x="50" y="54"/>
                      <a:pt x="42" y="51"/>
                    </a:cubicBezTo>
                    <a:close/>
                  </a:path>
                </a:pathLst>
              </a:custGeom>
              <a:solidFill>
                <a:schemeClr val="accent2"/>
              </a:solidFill>
              <a:ln w="9525">
                <a:noFill/>
                <a:round/>
              </a:ln>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913667"/>
                <a:endParaRPr lang="en-GB">
                  <a:solidFill>
                    <a:srgbClr val="000000"/>
                  </a:solidFill>
                  <a:latin typeface="+mn-ea"/>
                  <a:ea typeface="+mn-ea"/>
                </a:endParaRPr>
              </a:p>
            </p:txBody>
          </p:sp>
          <p:sp>
            <p:nvSpPr>
              <p:cNvPr id="73" name="矩形 88"/>
              <p:cNvSpPr/>
              <p:nvPr/>
            </p:nvSpPr>
            <p:spPr>
              <a:xfrm>
                <a:off x="1969182" y="4174181"/>
                <a:ext cx="1012073" cy="307777"/>
              </a:xfrm>
              <a:prstGeom prst="rect">
                <a:avLst/>
              </a:prstGeom>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a:endParaRPr lang="en-US" sz="1400" b="1">
                  <a:solidFill>
                    <a:srgbClr val="002776"/>
                  </a:solidFill>
                  <a:latin typeface="+mn-ea"/>
                  <a:ea typeface="+mn-ea"/>
                  <a:cs typeface="Arial" pitchFamily="34" charset="0"/>
                  <a:sym typeface="微软雅黑" pitchFamily="34" charset="-122"/>
                </a:endParaRPr>
              </a:p>
            </p:txBody>
          </p:sp>
        </p:grpSp>
      </p:grpSp>
      <p:sp>
        <p:nvSpPr>
          <p:cNvPr id="74" name="Pentagon 7"/>
          <p:cNvSpPr/>
          <p:nvPr/>
        </p:nvSpPr>
        <p:spPr>
          <a:xfrm>
            <a:off x="3950717" y="1394900"/>
            <a:ext cx="5671897" cy="432000"/>
          </a:xfrm>
          <a:prstGeom prst="homePlate">
            <a:avLst>
              <a:gd name="adj" fmla="val 2545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913667"/>
            <a:r>
              <a:rPr lang="en-US" sz="1600" b="1">
                <a:solidFill>
                  <a:srgbClr val="FFFFFF"/>
                </a:solidFill>
                <a:latin typeface="+mn-ea"/>
              </a:rPr>
              <a:t> </a:t>
            </a:r>
            <a:r>
              <a:rPr lang="zh-CN" altLang="en-US" sz="1600" b="1">
                <a:solidFill>
                  <a:srgbClr val="FFFFFF"/>
                </a:solidFill>
                <a:latin typeface="+mn-ea"/>
              </a:rPr>
              <a:t>跨货币、资本与海外</a:t>
            </a:r>
            <a:r>
              <a:rPr lang="zh-CN" altLang="en-US" sz="1600" b="1" smtClean="0">
                <a:solidFill>
                  <a:srgbClr val="FFFFFF"/>
                </a:solidFill>
                <a:latin typeface="+mn-ea"/>
              </a:rPr>
              <a:t>市场的综合化服务</a:t>
            </a:r>
            <a:endParaRPr lang="en-US" sz="1600" b="1">
              <a:solidFill>
                <a:srgbClr val="FFFFFF"/>
              </a:solidFill>
              <a:latin typeface="+mn-ea"/>
            </a:endParaRPr>
          </a:p>
        </p:txBody>
      </p:sp>
      <p:sp>
        <p:nvSpPr>
          <p:cNvPr id="75" name="Pentagon 7"/>
          <p:cNvSpPr/>
          <p:nvPr/>
        </p:nvSpPr>
        <p:spPr>
          <a:xfrm>
            <a:off x="1244553" y="1394900"/>
            <a:ext cx="3188767" cy="432000"/>
          </a:xfrm>
          <a:prstGeom prst="homePlate">
            <a:avLst>
              <a:gd name="adj" fmla="val 25459"/>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913667"/>
            <a:r>
              <a:rPr lang="zh-CN" altLang="en-US" sz="1600" b="1" smtClean="0">
                <a:solidFill>
                  <a:srgbClr val="FFFFFF"/>
                </a:solidFill>
                <a:latin typeface="+mn-ea"/>
              </a:rPr>
              <a:t>单一货币存贷服务</a:t>
            </a:r>
            <a:endParaRPr lang="zh-CN" altLang="en-US" sz="1600" b="1">
              <a:solidFill>
                <a:srgbClr val="FFFFFF"/>
              </a:solidFill>
              <a:latin typeface="+mn-ea"/>
            </a:endParaRPr>
          </a:p>
        </p:txBody>
      </p:sp>
      <p:sp>
        <p:nvSpPr>
          <p:cNvPr id="76" name="Isosceles Triangle 16"/>
          <p:cNvSpPr/>
          <p:nvPr/>
        </p:nvSpPr>
        <p:spPr>
          <a:xfrm rot="5400000">
            <a:off x="1016760" y="6408843"/>
            <a:ext cx="216000" cy="239158"/>
          </a:xfrm>
          <a:prstGeom prs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913667"/>
            <a:endParaRPr lang="en-US">
              <a:solidFill>
                <a:srgbClr val="FFFFFF"/>
              </a:solidFill>
              <a:latin typeface="+mn-ea"/>
            </a:endParaRPr>
          </a:p>
        </p:txBody>
      </p:sp>
      <p:sp>
        <p:nvSpPr>
          <p:cNvPr id="77" name="TextBox 22"/>
          <p:cNvSpPr txBox="1"/>
          <p:nvPr/>
        </p:nvSpPr>
        <p:spPr>
          <a:xfrm>
            <a:off x="1221181" y="6364208"/>
            <a:ext cx="9032589" cy="584775"/>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913667"/>
            <a:r>
              <a:rPr lang="zh-CN" altLang="en-US" sz="1600" b="1" smtClean="0">
                <a:solidFill>
                  <a:srgbClr val="002776"/>
                </a:solidFill>
                <a:latin typeface="+mn-ea"/>
                <a:ea typeface="+mn-ea"/>
              </a:rPr>
              <a:t>综合服务能力的提升及与客户日常交易环节的对接（交易银行</a:t>
            </a:r>
            <a:r>
              <a:rPr lang="en-US" altLang="zh-CN" sz="1600" b="1" smtClean="0">
                <a:solidFill>
                  <a:srgbClr val="002776"/>
                </a:solidFill>
                <a:latin typeface="+mn-ea"/>
                <a:ea typeface="+mn-ea"/>
              </a:rPr>
              <a:t>/</a:t>
            </a:r>
            <a:r>
              <a:rPr lang="zh-CN" altLang="en-US" sz="1600" b="1" smtClean="0">
                <a:solidFill>
                  <a:srgbClr val="002776"/>
                </a:solidFill>
                <a:latin typeface="+mn-ea"/>
                <a:ea typeface="+mn-ea"/>
              </a:rPr>
              <a:t>供应链金融）是未来对公业务的发展方向</a:t>
            </a:r>
            <a:endParaRPr lang="en-US" altLang="zh-CN" sz="1600" b="1" smtClean="0">
              <a:solidFill>
                <a:srgbClr val="002776"/>
              </a:solidFill>
              <a:latin typeface="+mn-ea"/>
              <a:ea typeface="+mn-ea"/>
            </a:endParaRPr>
          </a:p>
        </p:txBody>
      </p:sp>
      <p:sp>
        <p:nvSpPr>
          <p:cNvPr id="78" name="Right Arrow 15"/>
          <p:cNvSpPr/>
          <p:nvPr/>
        </p:nvSpPr>
        <p:spPr>
          <a:xfrm rot="1330602">
            <a:off x="3151788" y="4882592"/>
            <a:ext cx="922635" cy="679450"/>
          </a:xfrm>
          <a:prstGeom prst="rightArrow">
            <a:avLst/>
          </a:prstGeom>
          <a:gradFill flip="none" rotWithShape="1">
            <a:gsLst>
              <a:gs pos="4000">
                <a:schemeClr val="accent2"/>
              </a:gs>
              <a:gs pos="50000">
                <a:schemeClr val="accent2">
                  <a:lumMod val="60000"/>
                  <a:lumOff val="40000"/>
                </a:schemeClr>
              </a:gs>
              <a:gs pos="85000">
                <a:schemeClr val="bg1">
                  <a:alpha val="60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solidFill>
                <a:srgbClr val="FFFFFF"/>
              </a:solidFill>
              <a:latin typeface="+mn-ea"/>
            </a:endParaRPr>
          </a:p>
        </p:txBody>
      </p:sp>
      <p:sp>
        <p:nvSpPr>
          <p:cNvPr id="79" name="Right Arrow 14"/>
          <p:cNvSpPr/>
          <p:nvPr/>
        </p:nvSpPr>
        <p:spPr>
          <a:xfrm rot="20204258">
            <a:off x="3148573" y="2116582"/>
            <a:ext cx="922635" cy="679450"/>
          </a:xfrm>
          <a:prstGeom prst="rightArrow">
            <a:avLst/>
          </a:prstGeom>
          <a:gradFill flip="none" rotWithShape="1">
            <a:gsLst>
              <a:gs pos="4000">
                <a:schemeClr val="accent2"/>
              </a:gs>
              <a:gs pos="50000">
                <a:schemeClr val="accent2">
                  <a:lumMod val="60000"/>
                  <a:lumOff val="40000"/>
                </a:schemeClr>
              </a:gs>
              <a:gs pos="85000">
                <a:schemeClr val="bg1">
                  <a:alpha val="60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solidFill>
                <a:srgbClr val="FFFFFF"/>
              </a:solidFill>
              <a:latin typeface="+mn-ea"/>
            </a:endParaRPr>
          </a:p>
        </p:txBody>
      </p:sp>
      <p:sp>
        <p:nvSpPr>
          <p:cNvPr id="80" name="Right Arrow 14"/>
          <p:cNvSpPr/>
          <p:nvPr/>
        </p:nvSpPr>
        <p:spPr>
          <a:xfrm rot="20204258">
            <a:off x="3148573" y="2980678"/>
            <a:ext cx="922635" cy="679450"/>
          </a:xfrm>
          <a:prstGeom prst="rightArrow">
            <a:avLst/>
          </a:prstGeom>
          <a:gradFill flip="none" rotWithShape="1">
            <a:gsLst>
              <a:gs pos="4000">
                <a:schemeClr val="accent2"/>
              </a:gs>
              <a:gs pos="50000">
                <a:schemeClr val="accent2">
                  <a:lumMod val="60000"/>
                  <a:lumOff val="40000"/>
                </a:schemeClr>
              </a:gs>
              <a:gs pos="85000">
                <a:schemeClr val="bg1">
                  <a:alpha val="60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solidFill>
                <a:srgbClr val="FFFFFF"/>
              </a:solidFill>
              <a:latin typeface="+mn-ea"/>
            </a:endParaRPr>
          </a:p>
        </p:txBody>
      </p:sp>
      <p:sp>
        <p:nvSpPr>
          <p:cNvPr id="81" name="Right Arrow 15"/>
          <p:cNvSpPr/>
          <p:nvPr/>
        </p:nvSpPr>
        <p:spPr>
          <a:xfrm rot="1330602">
            <a:off x="3151788" y="3946488"/>
            <a:ext cx="922635" cy="679450"/>
          </a:xfrm>
          <a:prstGeom prst="rightArrow">
            <a:avLst/>
          </a:prstGeom>
          <a:gradFill flip="none" rotWithShape="1">
            <a:gsLst>
              <a:gs pos="4000">
                <a:schemeClr val="accent2"/>
              </a:gs>
              <a:gs pos="50000">
                <a:schemeClr val="accent2">
                  <a:lumMod val="60000"/>
                  <a:lumOff val="40000"/>
                </a:schemeClr>
              </a:gs>
              <a:gs pos="85000">
                <a:schemeClr val="bg1">
                  <a:alpha val="60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solidFill>
                <a:srgbClr val="FFFFFF"/>
              </a:solidFill>
              <a:latin typeface="+mn-ea"/>
            </a:endParaRPr>
          </a:p>
        </p:txBody>
      </p:sp>
    </p:spTree>
    <p:extLst>
      <p:ext uri="{BB962C8B-B14F-4D97-AF65-F5344CB8AC3E}">
        <p14:creationId xmlns:p14="http://schemas.microsoft.com/office/powerpoint/2010/main" val="2543637614"/>
      </p:ext>
    </p:extLst>
  </p:cSld>
  <p:clrMapOvr>
    <a:masterClrMapping/>
  </p:clrMapOvr>
  <p:transition spd="slow" advClick="0"/>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634" name="标题 1"/>
          <p:cNvSpPr>
            <a:spLocks noGrp="1"/>
          </p:cNvSpPr>
          <p:nvPr>
            <p:ph type="title"/>
          </p:nvPr>
        </p:nvSpPr>
        <p:spPr>
          <a:xfrm>
            <a:off x="463550" y="330200"/>
            <a:ext cx="9766300" cy="339725"/>
          </a:xfrm>
        </p:spPr>
        <p:txBody>
          <a:bodyPr/>
          <a:lstStyle/>
          <a:p>
            <a:r>
              <a:rPr lang="zh-CN" altLang="en-US" sz="2200" smtClean="0">
                <a:ea typeface="Arial Unicode MS" panose="020b0604020202020204" pitchFamily="34" charset="-122"/>
              </a:rPr>
              <a:t>外部环境分析</a:t>
            </a:r>
            <a:br>
              <a:rPr lang="en-US" altLang="zh-CN" sz="2200" smtClean="0">
                <a:ea typeface="Arial Unicode MS" panose="020b0604020202020204" pitchFamily="34" charset="-122"/>
              </a:rPr>
            </a:br>
            <a:r>
              <a:rPr lang="zh-CN" altLang="en-US" sz="2200" smtClean="0">
                <a:ea typeface="Arial Unicode MS" panose="020b0604020202020204" pitchFamily="34" charset="-122"/>
              </a:rPr>
              <a:t>机会：</a:t>
            </a:r>
            <a:r>
              <a:rPr lang="zh-CN" altLang="en-US" sz="2200">
                <a:ea typeface="Arial Unicode MS" panose="020b0604020202020204" pitchFamily="34" charset="-122"/>
              </a:rPr>
              <a:t>互联网、大数据的广泛应用，给金融模式的创新带来了机遇</a:t>
            </a:r>
          </a:p>
        </p:txBody>
      </p:sp>
      <p:sp>
        <p:nvSpPr>
          <p:cNvPr id="4" name="文本占位符 3"/>
          <p:cNvSpPr>
            <a:spLocks noGrp="1"/>
          </p:cNvSpPr>
          <p:nvPr>
            <p:ph type="body" sz="quarter" idx="14"/>
          </p:nvPr>
        </p:nvSpPr>
        <p:spPr>
          <a:xfrm>
            <a:off x="760413" y="7177088"/>
            <a:ext cx="6197600" cy="207962"/>
          </a:xfrm>
        </p:spPr>
        <p:txBody>
          <a:bodyPr/>
          <a:lstStyle/>
          <a:p>
            <a:pPr>
              <a:defRPr/>
            </a:pPr>
            <a:r>
              <a:rPr lang="zh-CN" altLang="en-US"/>
              <a:t>资料来源：德勤</a:t>
            </a:r>
            <a:r>
              <a:rPr lang="zh-CN" altLang="en-US" smtClean="0"/>
              <a:t>分析</a:t>
            </a:r>
            <a:endParaRPr lang="zh-CN" altLang="en-US"/>
          </a:p>
        </p:txBody>
      </p:sp>
      <p:cxnSp>
        <p:nvCxnSpPr>
          <p:cNvPr id="37" name="肘形连接符 27"/>
          <p:cNvCxnSpPr/>
          <p:nvPr/>
        </p:nvCxnSpPr>
        <p:spPr>
          <a:xfrm flipV="1">
            <a:off x="1610699" y="2289511"/>
            <a:ext cx="2742428" cy="934078"/>
          </a:xfrm>
          <a:prstGeom prst="bentConnector3">
            <a:avLst>
              <a:gd name="adj1" fmla="val 775"/>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aphicFrame>
        <p:nvGraphicFramePr>
          <p:cNvPr id="38" name="图表 6"/>
          <p:cNvGraphicFramePr/>
          <p:nvPr>
            <p:extLst>
              <p:ext uri="{D42A27DB-BD31-4B8C-83A1-F6EECF244321}">
                <p14:modId xmlns:p14="http://schemas.microsoft.com/office/powerpoint/2010/main" val="1530154812"/>
              </p:ext>
            </p:extLst>
          </p:nvPr>
        </p:nvGraphicFramePr>
        <p:xfrm>
          <a:off x="787746" y="1789270"/>
          <a:ext cx="4250443" cy="2744585"/>
        </p:xfrm>
        <a:graphic>
          <a:graphicData uri="http://schemas.openxmlformats.org/drawingml/2006/chart">
            <c:chart xmlns:c="http://schemas.openxmlformats.org/drawingml/2006/chart" r:id="rId2"/>
          </a:graphicData>
        </a:graphic>
      </p:graphicFrame>
      <p:cxnSp>
        <p:nvCxnSpPr>
          <p:cNvPr id="39" name="Straight Connector 7"/>
          <p:cNvCxnSpPr/>
          <p:nvPr/>
        </p:nvCxnSpPr>
        <p:spPr>
          <a:xfrm>
            <a:off x="904612" y="1309205"/>
            <a:ext cx="4294057"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0" name="Text Box 5"/>
          <p:cNvSpPr txBox="1">
            <a:spLocks noChangeArrowheads="1"/>
          </p:cNvSpPr>
          <p:nvPr/>
        </p:nvSpPr>
        <p:spPr bwMode="auto">
          <a:xfrm>
            <a:off x="1791483" y="1188343"/>
            <a:ext cx="2520316" cy="317748"/>
          </a:xfrm>
          <a:prstGeom prst="rect">
            <a:avLst/>
          </a:prstGeom>
          <a:solidFill>
            <a:schemeClr val="bg1"/>
          </a:solidFill>
          <a:ln w="9525">
            <a:noFill/>
            <a:miter lim="800000"/>
          </a:ln>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844083" fontAlgn="base">
              <a:spcBef>
                <a:spcPct val="0"/>
              </a:spcBef>
              <a:spcAft>
                <a:spcPct val="0"/>
              </a:spcAft>
              <a:buClr>
                <a:srgbClr val="00677A"/>
              </a:buClr>
              <a:defRPr/>
            </a:pPr>
            <a:r>
              <a:rPr kumimoji="1" lang="en-US" altLang="zh-CN" sz="1400" b="1">
                <a:solidFill>
                  <a:srgbClr val="002776"/>
                </a:solidFill>
                <a:latin typeface="+mj-ea"/>
                <a:ea typeface="+mj-ea"/>
                <a:cs typeface="Arial" pitchFamily="34" charset="0"/>
              </a:rPr>
              <a:t>2011-2015E p2p</a:t>
            </a:r>
            <a:r>
              <a:rPr kumimoji="1" lang="zh-CN" altLang="en-US" sz="1400" b="1">
                <a:solidFill>
                  <a:srgbClr val="002776"/>
                </a:solidFill>
                <a:latin typeface="+mj-ea"/>
                <a:ea typeface="+mj-ea"/>
                <a:cs typeface="Arial" pitchFamily="34" charset="0"/>
              </a:rPr>
              <a:t>网贷交易额</a:t>
            </a:r>
            <a:endParaRPr kumimoji="1" lang="en-GB" sz="1400" b="1">
              <a:solidFill>
                <a:srgbClr val="002776"/>
              </a:solidFill>
              <a:latin typeface="+mj-ea"/>
              <a:ea typeface="+mj-ea"/>
              <a:cs typeface="Arial" pitchFamily="34" charset="0"/>
            </a:endParaRPr>
          </a:p>
        </p:txBody>
      </p:sp>
      <p:sp>
        <p:nvSpPr>
          <p:cNvPr id="41" name="TextBox 38"/>
          <p:cNvSpPr txBox="1">
            <a:spLocks noChangeArrowheads="1"/>
          </p:cNvSpPr>
          <p:nvPr/>
        </p:nvSpPr>
        <p:spPr bwMode="auto">
          <a:xfrm>
            <a:off x="904612" y="1547403"/>
            <a:ext cx="1329519" cy="241867"/>
          </a:xfrm>
          <a:prstGeom prst="rect">
            <a:avLst/>
          </a:prstGeom>
          <a:noFill/>
          <a:ln w="9525">
            <a:noFill/>
            <a:miter lim="800000"/>
          </a:ln>
        </p:spPr>
        <p:txBody>
          <a:bodyPr wrap="square" lIns="0" tIns="42155" rIns="0" bIns="42155">
            <a:spAutoFit/>
          </a:bodyPr>
          <a:lstStyle>
            <a:defPPr>
              <a:defRPr lang="en-US"/>
            </a:defPPr>
            <a:lvl1pPr algn="l" defTabSz="1042988" rtl="0" eaLnBrk="0" fontAlgn="auto" hangingPunct="0">
              <a:spcBef>
                <a:spcPct val="0"/>
              </a:spcBef>
              <a:spcAft>
                <a:spcPct val="0"/>
              </a:spcAft>
              <a:defRPr kumimoji="0" sz="800" b="0" i="1" kern="0">
                <a:solidFill>
                  <a:srgbClr val="002776"/>
                </a:solidFill>
                <a:latin typeface="Arial"/>
                <a:ea typeface="华文楷体"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843136"/>
            <a:r>
              <a:rPr lang="zh-CN" altLang="en-US" sz="969" i="0">
                <a:solidFill>
                  <a:srgbClr val="000000"/>
                </a:solidFill>
                <a:latin typeface="Arial" pitchFamily="34" charset="0"/>
                <a:cs typeface="Arial" pitchFamily="34" charset="0"/>
              </a:rPr>
              <a:t>单位：万亿人民币</a:t>
            </a:r>
            <a:endParaRPr lang="en-US" altLang="zh-CN" sz="969" i="0">
              <a:solidFill>
                <a:srgbClr val="000000"/>
              </a:solidFill>
              <a:latin typeface="Arial" pitchFamily="34" charset="0"/>
              <a:cs typeface="Arial" pitchFamily="34" charset="0"/>
            </a:endParaRPr>
          </a:p>
        </p:txBody>
      </p:sp>
      <p:cxnSp>
        <p:nvCxnSpPr>
          <p:cNvPr id="42" name="Straight Connector 7"/>
          <p:cNvCxnSpPr/>
          <p:nvPr/>
        </p:nvCxnSpPr>
        <p:spPr>
          <a:xfrm>
            <a:off x="5463323" y="1309205"/>
            <a:ext cx="4390092"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3" name="Text Box 5"/>
          <p:cNvSpPr txBox="1">
            <a:spLocks noChangeArrowheads="1"/>
          </p:cNvSpPr>
          <p:nvPr/>
        </p:nvSpPr>
        <p:spPr bwMode="auto">
          <a:xfrm>
            <a:off x="5876777" y="1188343"/>
            <a:ext cx="3708350" cy="317748"/>
          </a:xfrm>
          <a:prstGeom prst="rect">
            <a:avLst/>
          </a:prstGeom>
          <a:solidFill>
            <a:schemeClr val="bg1"/>
          </a:solidFill>
          <a:ln w="9525">
            <a:noFill/>
            <a:miter lim="800000"/>
          </a:ln>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844083" fontAlgn="base">
              <a:spcBef>
                <a:spcPct val="0"/>
              </a:spcBef>
              <a:spcAft>
                <a:spcPct val="0"/>
              </a:spcAft>
              <a:buClr>
                <a:srgbClr val="00677A"/>
              </a:buClr>
              <a:defRPr/>
            </a:pPr>
            <a:r>
              <a:rPr kumimoji="1" lang="en-US" altLang="zh-CN" sz="1400" b="1">
                <a:solidFill>
                  <a:srgbClr val="002776"/>
                </a:solidFill>
                <a:latin typeface="+mj-ea"/>
                <a:ea typeface="+mj-ea"/>
                <a:cs typeface="Arial" pitchFamily="34" charset="0"/>
              </a:rPr>
              <a:t>2011-2015E </a:t>
            </a:r>
            <a:r>
              <a:rPr kumimoji="1" lang="zh-CN" altLang="en-US" sz="1400" b="1">
                <a:solidFill>
                  <a:srgbClr val="002776"/>
                </a:solidFill>
                <a:latin typeface="+mj-ea"/>
                <a:ea typeface="+mj-ea"/>
                <a:cs typeface="Arial" pitchFamily="34" charset="0"/>
              </a:rPr>
              <a:t>互联网第三方支付交易规模</a:t>
            </a:r>
            <a:endParaRPr kumimoji="1" lang="en-GB" sz="1400" b="1">
              <a:solidFill>
                <a:srgbClr val="002776"/>
              </a:solidFill>
              <a:latin typeface="+mj-ea"/>
              <a:ea typeface="+mj-ea"/>
              <a:cs typeface="Arial" pitchFamily="34" charset="0"/>
            </a:endParaRPr>
          </a:p>
        </p:txBody>
      </p:sp>
      <p:graphicFrame>
        <p:nvGraphicFramePr>
          <p:cNvPr id="44" name="图表 30"/>
          <p:cNvGraphicFramePr/>
          <p:nvPr>
            <p:extLst>
              <p:ext uri="{D42A27DB-BD31-4B8C-83A1-F6EECF244321}">
                <p14:modId xmlns:p14="http://schemas.microsoft.com/office/powerpoint/2010/main" val="3498806503"/>
              </p:ext>
            </p:extLst>
          </p:nvPr>
        </p:nvGraphicFramePr>
        <p:xfrm>
          <a:off x="5522929" y="1789279"/>
          <a:ext cx="4133577" cy="2744585"/>
        </p:xfrm>
        <a:graphic>
          <a:graphicData uri="http://schemas.openxmlformats.org/drawingml/2006/chart">
            <c:chart xmlns:c="http://schemas.openxmlformats.org/drawingml/2006/chart" r:id="rId3"/>
          </a:graphicData>
        </a:graphic>
      </p:graphicFrame>
      <p:sp>
        <p:nvSpPr>
          <p:cNvPr id="45" name="TextBox 38"/>
          <p:cNvSpPr txBox="1">
            <a:spLocks noChangeArrowheads="1"/>
          </p:cNvSpPr>
          <p:nvPr/>
        </p:nvSpPr>
        <p:spPr bwMode="auto">
          <a:xfrm>
            <a:off x="5464317" y="1607579"/>
            <a:ext cx="1329519" cy="241867"/>
          </a:xfrm>
          <a:prstGeom prst="rect">
            <a:avLst/>
          </a:prstGeom>
          <a:noFill/>
          <a:ln w="9525">
            <a:noFill/>
            <a:miter lim="800000"/>
          </a:ln>
        </p:spPr>
        <p:txBody>
          <a:bodyPr wrap="square" lIns="0" tIns="42155" rIns="0" bIns="42155">
            <a:spAutoFit/>
          </a:bodyPr>
          <a:lstStyle>
            <a:defPPr>
              <a:defRPr lang="en-US"/>
            </a:defPPr>
            <a:lvl1pPr algn="l" defTabSz="1042988" rtl="0" eaLnBrk="0" fontAlgn="auto" hangingPunct="0">
              <a:spcBef>
                <a:spcPct val="0"/>
              </a:spcBef>
              <a:spcAft>
                <a:spcPct val="0"/>
              </a:spcAft>
              <a:defRPr kumimoji="0" sz="800" b="0" i="1" kern="0">
                <a:solidFill>
                  <a:srgbClr val="002776"/>
                </a:solidFill>
                <a:latin typeface="Arial"/>
                <a:ea typeface="华文楷体"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843136"/>
            <a:r>
              <a:rPr lang="zh-CN" altLang="en-US" sz="969" i="0">
                <a:solidFill>
                  <a:srgbClr val="000000"/>
                </a:solidFill>
                <a:latin typeface="Arial" pitchFamily="34" charset="0"/>
                <a:cs typeface="Arial" pitchFamily="34" charset="0"/>
              </a:rPr>
              <a:t>单位：万亿人民币</a:t>
            </a:r>
            <a:endParaRPr lang="en-US" altLang="zh-CN" sz="969" i="0">
              <a:solidFill>
                <a:srgbClr val="000000"/>
              </a:solidFill>
              <a:latin typeface="Arial" pitchFamily="34" charset="0"/>
              <a:cs typeface="Arial" pitchFamily="34" charset="0"/>
            </a:endParaRPr>
          </a:p>
        </p:txBody>
      </p:sp>
      <p:sp>
        <p:nvSpPr>
          <p:cNvPr id="46" name="Rectangle 4"/>
          <p:cNvSpPr>
            <a:spLocks noChangeArrowheads="1"/>
          </p:cNvSpPr>
          <p:nvPr>
            <p:custDataLst>
              <p:tags r:id="rId4"/>
            </p:custDataLst>
          </p:nvPr>
        </p:nvSpPr>
        <p:spPr bwMode="auto">
          <a:xfrm>
            <a:off x="904614" y="4788862"/>
            <a:ext cx="4294056" cy="1152432"/>
          </a:xfrm>
          <a:prstGeom prst="rect">
            <a:avLst/>
          </a:prstGeom>
          <a:noFill/>
          <a:ln w="19050">
            <a:prstDash val="sysDot"/>
          </a:ln>
        </p:spPr>
        <p:style>
          <a:lnRef idx="2">
            <a:schemeClr val="accent1"/>
          </a:lnRef>
          <a:fillRef idx="1">
            <a:schemeClr val="lt1"/>
          </a:fillRef>
          <a:effectRef idx="0">
            <a:schemeClr val="accent1"/>
          </a:effectRef>
          <a:fontRef idx="minor">
            <a:schemeClr val="dk1"/>
          </a:fontRef>
        </p:style>
        <p:txBody>
          <a:bodyPr rtlCol="0" anchor="t" anchorCtr="0"/>
          <a:lstStyle>
            <a:defPPr>
              <a:defRPr lang="zh-CN"/>
            </a:defPPr>
            <a:lvl1pPr algn="l" defTabSz="1042988" rtl="0" eaLnBrk="0" fontAlgn="base" hangingPunct="0">
              <a:spcBef>
                <a:spcPct val="0"/>
              </a:spcBef>
              <a:spcAft>
                <a:spcPct val="0"/>
              </a:spcAft>
              <a:defRPr sz="2100" kern="1200">
                <a:solidFill>
                  <a:srgbClr val="000000"/>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000000"/>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000000"/>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000000"/>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000000"/>
                </a:solidFill>
                <a:latin typeface="Verdana"/>
                <a:ea typeface="宋体" panose="02010600030101010101" pitchFamily="2" charset="-122"/>
                <a:cs typeface="+mn-cs"/>
              </a:defRPr>
            </a:lvl5pPr>
            <a:lvl6pPr marL="2286000" algn="l" defTabSz="914400" rtl="0" eaLnBrk="1" latinLnBrk="0" hangingPunct="1">
              <a:defRPr sz="2100" kern="1200">
                <a:solidFill>
                  <a:srgbClr val="000000"/>
                </a:solidFill>
                <a:latin typeface="Verdana"/>
                <a:ea typeface="宋体" panose="02010600030101010101" pitchFamily="2" charset="-122"/>
                <a:cs typeface="+mn-cs"/>
              </a:defRPr>
            </a:lvl6pPr>
            <a:lvl7pPr marL="2743200" algn="l" defTabSz="914400" rtl="0" eaLnBrk="1" latinLnBrk="0" hangingPunct="1">
              <a:defRPr sz="2100" kern="1200">
                <a:solidFill>
                  <a:srgbClr val="000000"/>
                </a:solidFill>
                <a:latin typeface="Verdana"/>
                <a:ea typeface="宋体" panose="02010600030101010101" pitchFamily="2" charset="-122"/>
                <a:cs typeface="+mn-cs"/>
              </a:defRPr>
            </a:lvl7pPr>
            <a:lvl8pPr marL="3200400" algn="l" defTabSz="914400" rtl="0" eaLnBrk="1" latinLnBrk="0" hangingPunct="1">
              <a:defRPr sz="2100" kern="1200">
                <a:solidFill>
                  <a:srgbClr val="000000"/>
                </a:solidFill>
                <a:latin typeface="Verdana"/>
                <a:ea typeface="宋体" panose="02010600030101010101" pitchFamily="2" charset="-122"/>
                <a:cs typeface="+mn-cs"/>
              </a:defRPr>
            </a:lvl8pPr>
            <a:lvl9pPr marL="3657600" algn="l" defTabSz="914400" rtl="0" eaLnBrk="1" latinLnBrk="0" hangingPunct="1">
              <a:defRPr sz="2100" kern="1200">
                <a:solidFill>
                  <a:srgbClr val="000000"/>
                </a:solidFill>
                <a:latin typeface="Verdana"/>
                <a:ea typeface="宋体" panose="02010600030101010101" pitchFamily="2" charset="-122"/>
                <a:cs typeface="+mn-cs"/>
              </a:defRPr>
            </a:lvl9pPr>
          </a:lstStyle>
          <a:p>
            <a:pPr marL="158265" indent="-158265" defTabSz="844083" fontAlgn="base">
              <a:spcBef>
                <a:spcPct val="0"/>
              </a:spcBef>
              <a:spcAft>
                <a:spcPts val="600"/>
              </a:spcAft>
              <a:buFont typeface="Arial" pitchFamily="34" charset="0"/>
              <a:buChar char="•"/>
            </a:pPr>
            <a:r>
              <a:rPr kumimoji="1" lang="zh-CN" altLang="en-US" sz="1200">
                <a:solidFill>
                  <a:srgbClr val="002776"/>
                </a:solidFill>
                <a:latin typeface="+mn-ea"/>
                <a:cs typeface="Arial" pitchFamily="34" charset="0"/>
              </a:rPr>
              <a:t>伴随着互联网贷款模式的演变，网贷的的风险逐步得到有效控制，以及投资网贷高收益率的吸引，极大促成了资金供需双方的交易。</a:t>
            </a:r>
            <a:r>
              <a:rPr kumimoji="1" lang="en-US" altLang="zh-CN" sz="1200" smtClean="0">
                <a:solidFill>
                  <a:srgbClr val="002776"/>
                </a:solidFill>
                <a:latin typeface="+mn-ea"/>
                <a:cs typeface="Arial" pitchFamily="34" charset="0"/>
              </a:rPr>
              <a:t>2014</a:t>
            </a:r>
            <a:r>
              <a:rPr kumimoji="1" lang="zh-CN" altLang="en-US" sz="1200" smtClean="0">
                <a:solidFill>
                  <a:srgbClr val="002776"/>
                </a:solidFill>
                <a:latin typeface="+mn-ea"/>
                <a:cs typeface="Arial" pitchFamily="34" charset="0"/>
              </a:rPr>
              <a:t>年</a:t>
            </a:r>
            <a:r>
              <a:rPr kumimoji="1" lang="zh-CN" altLang="en-US" sz="1200">
                <a:solidFill>
                  <a:srgbClr val="002776"/>
                </a:solidFill>
                <a:latin typeface="+mn-ea"/>
                <a:cs typeface="Arial" pitchFamily="34" charset="0"/>
              </a:rPr>
              <a:t>网贷线上交易额</a:t>
            </a:r>
            <a:r>
              <a:rPr kumimoji="1" lang="zh-CN" altLang="en-US" sz="1200" smtClean="0">
                <a:solidFill>
                  <a:srgbClr val="002776"/>
                </a:solidFill>
                <a:latin typeface="+mn-ea"/>
                <a:cs typeface="Arial" pitchFamily="34" charset="0"/>
              </a:rPr>
              <a:t>达</a:t>
            </a:r>
            <a:r>
              <a:rPr kumimoji="1" lang="en-US" altLang="zh-CN" sz="1200" smtClean="0">
                <a:solidFill>
                  <a:srgbClr val="002776"/>
                </a:solidFill>
                <a:latin typeface="+mn-ea"/>
                <a:cs typeface="Arial" pitchFamily="34" charset="0"/>
              </a:rPr>
              <a:t>3284</a:t>
            </a:r>
            <a:r>
              <a:rPr kumimoji="1" lang="zh-CN" altLang="en-US" sz="1200" smtClean="0">
                <a:solidFill>
                  <a:srgbClr val="002776"/>
                </a:solidFill>
                <a:latin typeface="+mn-ea"/>
                <a:cs typeface="Arial" pitchFamily="34" charset="0"/>
              </a:rPr>
              <a:t>万亿</a:t>
            </a:r>
            <a:r>
              <a:rPr kumimoji="1" lang="zh-CN" altLang="en-US" sz="1200">
                <a:solidFill>
                  <a:srgbClr val="002776"/>
                </a:solidFill>
                <a:latin typeface="+mn-ea"/>
                <a:cs typeface="Arial" pitchFamily="34" charset="0"/>
              </a:rPr>
              <a:t>元；</a:t>
            </a:r>
            <a:endParaRPr kumimoji="1" lang="en-US" altLang="zh-CN" sz="1200">
              <a:solidFill>
                <a:srgbClr val="002776"/>
              </a:solidFill>
              <a:latin typeface="+mn-ea"/>
              <a:cs typeface="Arial" pitchFamily="34" charset="0"/>
            </a:endParaRPr>
          </a:p>
          <a:p>
            <a:pPr marL="158265" indent="-158265" defTabSz="844083" fontAlgn="base">
              <a:spcBef>
                <a:spcPct val="0"/>
              </a:spcBef>
              <a:spcAft>
                <a:spcPts val="600"/>
              </a:spcAft>
              <a:buFont typeface="Arial" pitchFamily="34" charset="0"/>
              <a:buChar char="•"/>
            </a:pPr>
            <a:r>
              <a:rPr kumimoji="1" lang="zh-CN" altLang="en-US" sz="1200">
                <a:solidFill>
                  <a:srgbClr val="002776"/>
                </a:solidFill>
                <a:latin typeface="+mn-ea"/>
                <a:cs typeface="Arial" pitchFamily="34" charset="0"/>
              </a:rPr>
              <a:t>从趋势来看，网贷</a:t>
            </a:r>
            <a:r>
              <a:rPr kumimoji="1" lang="zh-CN" altLang="en-US" sz="1200" smtClean="0">
                <a:solidFill>
                  <a:srgbClr val="002776"/>
                </a:solidFill>
                <a:latin typeface="+mn-ea"/>
                <a:cs typeface="Arial" pitchFamily="34" charset="0"/>
              </a:rPr>
              <a:t>行业仍处于</a:t>
            </a:r>
            <a:r>
              <a:rPr kumimoji="1" lang="zh-CN" altLang="en-US" sz="1200">
                <a:solidFill>
                  <a:srgbClr val="002776"/>
                </a:solidFill>
                <a:latin typeface="+mn-ea"/>
                <a:cs typeface="Arial" pitchFamily="34" charset="0"/>
              </a:rPr>
              <a:t>生命周期的初期，预计未来两年网贷依旧高速</a:t>
            </a:r>
            <a:r>
              <a:rPr kumimoji="1" lang="zh-CN" altLang="en-US" sz="1200" smtClean="0">
                <a:solidFill>
                  <a:srgbClr val="002776"/>
                </a:solidFill>
                <a:latin typeface="+mn-ea"/>
                <a:cs typeface="Arial" pitchFamily="34" charset="0"/>
              </a:rPr>
              <a:t>增加</a:t>
            </a:r>
            <a:endParaRPr kumimoji="1" lang="en-US" altLang="zh-CN" sz="1200">
              <a:solidFill>
                <a:srgbClr val="002776"/>
              </a:solidFill>
              <a:latin typeface="+mn-ea"/>
              <a:cs typeface="Arial" pitchFamily="34" charset="0"/>
            </a:endParaRPr>
          </a:p>
        </p:txBody>
      </p:sp>
      <p:sp>
        <p:nvSpPr>
          <p:cNvPr id="47" name="Rectangle 4"/>
          <p:cNvSpPr>
            <a:spLocks noChangeArrowheads="1"/>
          </p:cNvSpPr>
          <p:nvPr>
            <p:custDataLst>
              <p:tags r:id="rId5"/>
            </p:custDataLst>
          </p:nvPr>
        </p:nvSpPr>
        <p:spPr bwMode="auto">
          <a:xfrm>
            <a:off x="5448413" y="4788862"/>
            <a:ext cx="4294056" cy="1152432"/>
          </a:xfrm>
          <a:prstGeom prst="rect">
            <a:avLst/>
          </a:prstGeom>
          <a:noFill/>
          <a:ln w="19050">
            <a:prstDash val="sysDot"/>
          </a:ln>
        </p:spPr>
        <p:style>
          <a:lnRef idx="2">
            <a:schemeClr val="accent1"/>
          </a:lnRef>
          <a:fillRef idx="1">
            <a:schemeClr val="lt1"/>
          </a:fillRef>
          <a:effectRef idx="0">
            <a:schemeClr val="accent1"/>
          </a:effectRef>
          <a:fontRef idx="minor">
            <a:schemeClr val="dk1"/>
          </a:fontRef>
        </p:style>
        <p:txBody>
          <a:bodyPr rtlCol="0" anchor="t" anchorCtr="0"/>
          <a:lstStyle>
            <a:defPPr>
              <a:defRPr lang="zh-CN"/>
            </a:defPPr>
            <a:lvl1pPr algn="l" defTabSz="1042988" rtl="0" eaLnBrk="0" fontAlgn="base" hangingPunct="0">
              <a:spcBef>
                <a:spcPct val="0"/>
              </a:spcBef>
              <a:spcAft>
                <a:spcPct val="0"/>
              </a:spcAft>
              <a:defRPr sz="2100" kern="1200">
                <a:solidFill>
                  <a:srgbClr val="000000"/>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000000"/>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000000"/>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000000"/>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000000"/>
                </a:solidFill>
                <a:latin typeface="Verdana"/>
                <a:ea typeface="宋体" panose="02010600030101010101" pitchFamily="2" charset="-122"/>
                <a:cs typeface="+mn-cs"/>
              </a:defRPr>
            </a:lvl5pPr>
            <a:lvl6pPr marL="2286000" algn="l" defTabSz="914400" rtl="0" eaLnBrk="1" latinLnBrk="0" hangingPunct="1">
              <a:defRPr sz="2100" kern="1200">
                <a:solidFill>
                  <a:srgbClr val="000000"/>
                </a:solidFill>
                <a:latin typeface="Verdana"/>
                <a:ea typeface="宋体" panose="02010600030101010101" pitchFamily="2" charset="-122"/>
                <a:cs typeface="+mn-cs"/>
              </a:defRPr>
            </a:lvl6pPr>
            <a:lvl7pPr marL="2743200" algn="l" defTabSz="914400" rtl="0" eaLnBrk="1" latinLnBrk="0" hangingPunct="1">
              <a:defRPr sz="2100" kern="1200">
                <a:solidFill>
                  <a:srgbClr val="000000"/>
                </a:solidFill>
                <a:latin typeface="Verdana"/>
                <a:ea typeface="宋体" panose="02010600030101010101" pitchFamily="2" charset="-122"/>
                <a:cs typeface="+mn-cs"/>
              </a:defRPr>
            </a:lvl7pPr>
            <a:lvl8pPr marL="3200400" algn="l" defTabSz="914400" rtl="0" eaLnBrk="1" latinLnBrk="0" hangingPunct="1">
              <a:defRPr sz="2100" kern="1200">
                <a:solidFill>
                  <a:srgbClr val="000000"/>
                </a:solidFill>
                <a:latin typeface="Verdana"/>
                <a:ea typeface="宋体" panose="02010600030101010101" pitchFamily="2" charset="-122"/>
                <a:cs typeface="+mn-cs"/>
              </a:defRPr>
            </a:lvl8pPr>
            <a:lvl9pPr marL="3657600" algn="l" defTabSz="914400" rtl="0" eaLnBrk="1" latinLnBrk="0" hangingPunct="1">
              <a:defRPr sz="2100" kern="1200">
                <a:solidFill>
                  <a:srgbClr val="000000"/>
                </a:solidFill>
                <a:latin typeface="Verdana"/>
                <a:ea typeface="宋体" panose="02010600030101010101" pitchFamily="2" charset="-122"/>
                <a:cs typeface="+mn-cs"/>
              </a:defRPr>
            </a:lvl9pPr>
          </a:lstStyle>
          <a:p>
            <a:pPr marL="158265" indent="-158265" defTabSz="844083" fontAlgn="base">
              <a:spcBef>
                <a:spcPct val="0"/>
              </a:spcBef>
              <a:spcAft>
                <a:spcPts val="600"/>
              </a:spcAft>
              <a:buFont typeface="Arial" pitchFamily="34" charset="0"/>
              <a:buChar char="•"/>
            </a:pPr>
            <a:r>
              <a:rPr kumimoji="1" lang="zh-CN" altLang="en-US" sz="1200">
                <a:solidFill>
                  <a:srgbClr val="002776"/>
                </a:solidFill>
                <a:latin typeface="+mn-ea"/>
                <a:cs typeface="Arial" pitchFamily="34" charset="0"/>
              </a:rPr>
              <a:t>互联网第三方支付以资金的小额便利</a:t>
            </a:r>
            <a:r>
              <a:rPr kumimoji="1" lang="zh-CN" altLang="en-US" sz="1200" smtClean="0">
                <a:solidFill>
                  <a:srgbClr val="002776"/>
                </a:solidFill>
                <a:latin typeface="+mn-ea"/>
                <a:cs typeface="Arial" pitchFamily="34" charset="0"/>
              </a:rPr>
              <a:t>支付</a:t>
            </a:r>
            <a:r>
              <a:rPr kumimoji="1" lang="zh-CN" altLang="en-US" sz="1200">
                <a:solidFill>
                  <a:srgbClr val="002776"/>
                </a:solidFill>
                <a:latin typeface="+mn-ea"/>
                <a:cs typeface="Arial" pitchFamily="34" charset="0"/>
              </a:rPr>
              <a:t>为</a:t>
            </a:r>
            <a:r>
              <a:rPr kumimoji="1" lang="zh-CN" altLang="en-US" sz="1200" smtClean="0">
                <a:solidFill>
                  <a:srgbClr val="002776"/>
                </a:solidFill>
                <a:latin typeface="+mn-ea"/>
                <a:cs typeface="Arial" pitchFamily="34" charset="0"/>
              </a:rPr>
              <a:t>主要</a:t>
            </a:r>
            <a:r>
              <a:rPr kumimoji="1" lang="zh-CN" altLang="en-US" sz="1200">
                <a:solidFill>
                  <a:srgbClr val="002776"/>
                </a:solidFill>
                <a:latin typeface="+mn-ea"/>
                <a:cs typeface="Arial" pitchFamily="34" charset="0"/>
              </a:rPr>
              <a:t>特点，市场日趋成熟，截至到</a:t>
            </a:r>
            <a:r>
              <a:rPr kumimoji="1" lang="en-US" altLang="zh-CN" sz="1200" smtClean="0">
                <a:solidFill>
                  <a:srgbClr val="002776"/>
                </a:solidFill>
                <a:latin typeface="+mn-ea"/>
                <a:cs typeface="Arial" pitchFamily="34" charset="0"/>
              </a:rPr>
              <a:t>2014</a:t>
            </a:r>
            <a:r>
              <a:rPr kumimoji="1" lang="zh-CN" altLang="en-US" sz="1200" smtClean="0">
                <a:solidFill>
                  <a:srgbClr val="002776"/>
                </a:solidFill>
                <a:latin typeface="+mn-ea"/>
                <a:cs typeface="Arial" pitchFamily="34" charset="0"/>
              </a:rPr>
              <a:t>年</a:t>
            </a:r>
            <a:r>
              <a:rPr kumimoji="1" lang="zh-CN" altLang="en-US" sz="1200">
                <a:solidFill>
                  <a:srgbClr val="002776"/>
                </a:solidFill>
                <a:latin typeface="+mn-ea"/>
                <a:cs typeface="Arial" pitchFamily="34" charset="0"/>
              </a:rPr>
              <a:t>交易规模</a:t>
            </a:r>
            <a:r>
              <a:rPr kumimoji="1" lang="zh-CN" altLang="en-US" sz="1200" smtClean="0">
                <a:solidFill>
                  <a:srgbClr val="002776"/>
                </a:solidFill>
                <a:latin typeface="+mn-ea"/>
                <a:cs typeface="Arial" pitchFamily="34" charset="0"/>
              </a:rPr>
              <a:t>达</a:t>
            </a:r>
            <a:r>
              <a:rPr kumimoji="1" lang="en-US" altLang="zh-CN" sz="1200" smtClean="0">
                <a:solidFill>
                  <a:srgbClr val="002776"/>
                </a:solidFill>
                <a:latin typeface="+mn-ea"/>
                <a:cs typeface="Arial" pitchFamily="34" charset="0"/>
              </a:rPr>
              <a:t>23.3</a:t>
            </a:r>
            <a:r>
              <a:rPr kumimoji="1" lang="zh-CN" altLang="en-US" sz="1200" smtClean="0">
                <a:solidFill>
                  <a:srgbClr val="002776"/>
                </a:solidFill>
                <a:latin typeface="+mn-ea"/>
                <a:cs typeface="Arial" pitchFamily="34" charset="0"/>
              </a:rPr>
              <a:t>万亿</a:t>
            </a:r>
            <a:r>
              <a:rPr kumimoji="1" lang="zh-CN" altLang="en-US" sz="1200">
                <a:solidFill>
                  <a:srgbClr val="002776"/>
                </a:solidFill>
                <a:latin typeface="+mn-ea"/>
                <a:cs typeface="Arial" pitchFamily="34" charset="0"/>
              </a:rPr>
              <a:t>，较上年</a:t>
            </a:r>
            <a:r>
              <a:rPr kumimoji="1" lang="zh-CN" altLang="en-US" sz="1200" smtClean="0">
                <a:solidFill>
                  <a:srgbClr val="002776"/>
                </a:solidFill>
                <a:latin typeface="+mn-ea"/>
                <a:cs typeface="Arial" pitchFamily="34" charset="0"/>
              </a:rPr>
              <a:t>增长</a:t>
            </a:r>
            <a:r>
              <a:rPr kumimoji="1" lang="en-US" altLang="zh-CN" sz="1200" smtClean="0">
                <a:solidFill>
                  <a:srgbClr val="002776"/>
                </a:solidFill>
                <a:latin typeface="+mn-ea"/>
                <a:cs typeface="Arial" pitchFamily="34" charset="0"/>
              </a:rPr>
              <a:t>35%</a:t>
            </a:r>
            <a:r>
              <a:rPr kumimoji="1" lang="zh-CN" altLang="en-US" sz="1200">
                <a:solidFill>
                  <a:srgbClr val="002776"/>
                </a:solidFill>
                <a:latin typeface="+mn-ea"/>
                <a:cs typeface="Arial" pitchFamily="34" charset="0"/>
              </a:rPr>
              <a:t>，增长率</a:t>
            </a:r>
            <a:r>
              <a:rPr kumimoji="1" lang="zh-CN" altLang="en-US" sz="1200" smtClean="0">
                <a:solidFill>
                  <a:srgbClr val="002776"/>
                </a:solidFill>
                <a:latin typeface="+mn-ea"/>
                <a:cs typeface="Arial" pitchFamily="34" charset="0"/>
              </a:rPr>
              <a:t>下降</a:t>
            </a:r>
            <a:r>
              <a:rPr kumimoji="1" lang="en-US" altLang="zh-CN" sz="1200" smtClean="0">
                <a:solidFill>
                  <a:srgbClr val="002776"/>
                </a:solidFill>
                <a:latin typeface="+mn-ea"/>
                <a:cs typeface="Arial" pitchFamily="34" charset="0"/>
              </a:rPr>
              <a:t>4</a:t>
            </a:r>
            <a:r>
              <a:rPr kumimoji="1" lang="zh-CN" altLang="en-US" sz="1200" smtClean="0">
                <a:solidFill>
                  <a:srgbClr val="002776"/>
                </a:solidFill>
                <a:latin typeface="+mn-ea"/>
                <a:cs typeface="Arial" pitchFamily="34" charset="0"/>
              </a:rPr>
              <a:t>个百分点；</a:t>
            </a:r>
            <a:endParaRPr kumimoji="1" lang="en-US" altLang="zh-CN" sz="1200">
              <a:solidFill>
                <a:srgbClr val="002776"/>
              </a:solidFill>
              <a:latin typeface="+mn-ea"/>
              <a:cs typeface="Arial" pitchFamily="34" charset="0"/>
            </a:endParaRPr>
          </a:p>
          <a:p>
            <a:pPr marL="158265" indent="-158265" defTabSz="844083" fontAlgn="base">
              <a:spcBef>
                <a:spcPct val="0"/>
              </a:spcBef>
              <a:spcAft>
                <a:spcPts val="600"/>
              </a:spcAft>
              <a:buFont typeface="Arial" pitchFamily="34" charset="0"/>
              <a:buChar char="•"/>
            </a:pPr>
            <a:r>
              <a:rPr kumimoji="1" lang="zh-CN" altLang="en-US" sz="1200" smtClean="0">
                <a:solidFill>
                  <a:srgbClr val="002776"/>
                </a:solidFill>
                <a:latin typeface="+mn-ea"/>
                <a:cs typeface="Arial" pitchFamily="34" charset="0"/>
              </a:rPr>
              <a:t>伴随着行业发展成熟，互联网</a:t>
            </a:r>
            <a:r>
              <a:rPr kumimoji="1" lang="zh-CN" altLang="en-US" sz="1200">
                <a:solidFill>
                  <a:srgbClr val="002776"/>
                </a:solidFill>
                <a:latin typeface="+mn-ea"/>
                <a:cs typeface="Arial" pitchFamily="34" charset="0"/>
              </a:rPr>
              <a:t>第三方支付增速稳健回落，处于稳定增长</a:t>
            </a:r>
            <a:r>
              <a:rPr kumimoji="1" lang="zh-CN" altLang="en-US" sz="1200" smtClean="0">
                <a:solidFill>
                  <a:srgbClr val="002776"/>
                </a:solidFill>
                <a:latin typeface="+mn-ea"/>
                <a:cs typeface="Arial" pitchFamily="34" charset="0"/>
              </a:rPr>
              <a:t>阶段</a:t>
            </a:r>
            <a:endParaRPr kumimoji="1" lang="en-US" altLang="zh-CN" sz="1200">
              <a:solidFill>
                <a:srgbClr val="002776"/>
              </a:solidFill>
              <a:latin typeface="+mn-ea"/>
              <a:cs typeface="Arial" pitchFamily="34" charset="0"/>
            </a:endParaRPr>
          </a:p>
        </p:txBody>
      </p:sp>
      <p:sp>
        <p:nvSpPr>
          <p:cNvPr id="48" name="Oval 37"/>
          <p:cNvSpPr/>
          <p:nvPr/>
        </p:nvSpPr>
        <p:spPr>
          <a:xfrm>
            <a:off x="2283903" y="2135339"/>
            <a:ext cx="767738" cy="397247"/>
          </a:xfrm>
          <a:prstGeom prst="rect">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844083" fontAlgn="base">
              <a:spcBef>
                <a:spcPct val="0"/>
              </a:spcBef>
              <a:spcAft>
                <a:spcPct val="0"/>
              </a:spcAft>
            </a:pPr>
            <a:r>
              <a:rPr kumimoji="1" lang="en-US" altLang="zh-CN" sz="1108" b="1">
                <a:solidFill>
                  <a:srgbClr val="002776"/>
                </a:solidFill>
                <a:latin typeface="Arial" pitchFamily="34" charset="0"/>
                <a:cs typeface="Arial" pitchFamily="34" charset="0"/>
              </a:rPr>
              <a:t>+185%</a:t>
            </a:r>
            <a:endParaRPr kumimoji="1" lang="en-US" sz="1108" b="1">
              <a:solidFill>
                <a:srgbClr val="002776"/>
              </a:solidFill>
              <a:latin typeface="Arial" pitchFamily="34" charset="0"/>
              <a:cs typeface="Arial" pitchFamily="34" charset="0"/>
            </a:endParaRPr>
          </a:p>
        </p:txBody>
      </p:sp>
      <p:cxnSp>
        <p:nvCxnSpPr>
          <p:cNvPr id="82" name="肘形连接符 22"/>
          <p:cNvCxnSpPr/>
          <p:nvPr/>
        </p:nvCxnSpPr>
        <p:spPr>
          <a:xfrm flipV="1">
            <a:off x="6224226" y="2289511"/>
            <a:ext cx="2742428" cy="934078"/>
          </a:xfrm>
          <a:prstGeom prst="bentConnector3">
            <a:avLst>
              <a:gd name="adj1" fmla="val 775"/>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83" name="Oval 37"/>
          <p:cNvSpPr/>
          <p:nvPr/>
        </p:nvSpPr>
        <p:spPr>
          <a:xfrm>
            <a:off x="6793836" y="2135339"/>
            <a:ext cx="767738" cy="397247"/>
          </a:xfrm>
          <a:prstGeom prst="rect">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844083" fontAlgn="base">
              <a:spcBef>
                <a:spcPct val="0"/>
              </a:spcBef>
              <a:spcAft>
                <a:spcPct val="0"/>
              </a:spcAft>
            </a:pPr>
            <a:r>
              <a:rPr kumimoji="1" lang="en-US" altLang="zh-CN" sz="1108" b="1" smtClean="0">
                <a:solidFill>
                  <a:srgbClr val="002776"/>
                </a:solidFill>
                <a:latin typeface="Arial" pitchFamily="34" charset="0"/>
                <a:cs typeface="Arial" pitchFamily="34" charset="0"/>
              </a:rPr>
              <a:t>+39%</a:t>
            </a:r>
            <a:endParaRPr kumimoji="1" lang="en-US" sz="1108" b="1">
              <a:solidFill>
                <a:srgbClr val="002776"/>
              </a:solidFill>
              <a:latin typeface="Arial" pitchFamily="34" charset="0"/>
              <a:cs typeface="Arial" pitchFamily="34" charset="0"/>
            </a:endParaRPr>
          </a:p>
        </p:txBody>
      </p:sp>
      <p:sp>
        <p:nvSpPr>
          <p:cNvPr id="84" name="TextBox 54"/>
          <p:cNvSpPr txBox="1"/>
          <p:nvPr/>
        </p:nvSpPr>
        <p:spPr>
          <a:xfrm>
            <a:off x="1004670" y="6273256"/>
            <a:ext cx="9225180" cy="603719"/>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1600" b="1">
                <a:solidFill>
                  <a:srgbClr val="002776"/>
                </a:solidFill>
                <a:latin typeface="+mn-ea"/>
                <a:ea typeface="+mn-ea"/>
              </a:rPr>
              <a:t>互联网技术的进步给碎片化的客户需求捕捉创造了</a:t>
            </a:r>
            <a:r>
              <a:rPr lang="zh-CN" altLang="en-US" sz="1600" b="1" smtClean="0">
                <a:solidFill>
                  <a:srgbClr val="002776"/>
                </a:solidFill>
                <a:latin typeface="+mn-ea"/>
                <a:ea typeface="+mn-ea"/>
              </a:rPr>
              <a:t>条件，传统银行的商业模式受到越来越大的冲击，基于互联网的金融模式创新成为趋势</a:t>
            </a:r>
            <a:endParaRPr lang="zh-CN" altLang="en-US" sz="1600" b="1">
              <a:solidFill>
                <a:srgbClr val="002776"/>
              </a:solidFill>
              <a:latin typeface="+mn-ea"/>
              <a:ea typeface="+mn-ea"/>
            </a:endParaRPr>
          </a:p>
        </p:txBody>
      </p:sp>
      <p:sp>
        <p:nvSpPr>
          <p:cNvPr id="85" name="Isosceles Triangle 55"/>
          <p:cNvSpPr/>
          <p:nvPr/>
        </p:nvSpPr>
        <p:spPr>
          <a:xfrm rot="5400000">
            <a:off x="771043" y="6320661"/>
            <a:ext cx="222997" cy="244257"/>
          </a:xfrm>
          <a:prstGeom prs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solidFill>
                <a:srgbClr val="FFFFFF"/>
              </a:solidFill>
            </a:endParaRPr>
          </a:p>
        </p:txBody>
      </p:sp>
    </p:spTree>
    <p:extLst>
      <p:ext uri="{BB962C8B-B14F-4D97-AF65-F5344CB8AC3E}">
        <p14:creationId xmlns:p14="http://schemas.microsoft.com/office/powerpoint/2010/main" val="1387434185"/>
      </p:ext>
    </p:extLst>
  </p:cSld>
  <p:clrMapOvr>
    <a:masterClrMapping/>
  </p:clrMapOvr>
  <p:transition spd="slow" advClick="0"/>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634" name="标题 1"/>
          <p:cNvSpPr>
            <a:spLocks noGrp="1"/>
          </p:cNvSpPr>
          <p:nvPr>
            <p:ph type="title"/>
          </p:nvPr>
        </p:nvSpPr>
        <p:spPr>
          <a:xfrm>
            <a:off x="463550" y="330200"/>
            <a:ext cx="9766300" cy="339725"/>
          </a:xfrm>
        </p:spPr>
        <p:txBody>
          <a:bodyPr/>
          <a:lstStyle/>
          <a:p>
            <a:r>
              <a:rPr lang="zh-CN" altLang="en-US" sz="2200" smtClean="0">
                <a:ea typeface="Arial Unicode MS" panose="020b0604020202020204" pitchFamily="34" charset="-122"/>
              </a:rPr>
              <a:t>外部环境分析</a:t>
            </a:r>
            <a:br>
              <a:rPr lang="en-US" altLang="zh-CN" sz="2200" smtClean="0">
                <a:ea typeface="Arial Unicode MS" panose="020b0604020202020204" pitchFamily="34" charset="-122"/>
              </a:rPr>
            </a:br>
            <a:r>
              <a:rPr lang="zh-CN" altLang="en-US" sz="2200">
                <a:ea typeface="Arial Unicode MS" panose="020b0604020202020204" pitchFamily="34" charset="-122"/>
              </a:rPr>
              <a:t>七</a:t>
            </a:r>
            <a:r>
              <a:rPr lang="zh-CN" altLang="en-US" sz="2200" smtClean="0">
                <a:ea typeface="Arial Unicode MS" panose="020b0604020202020204" pitchFamily="34" charset="-122"/>
              </a:rPr>
              <a:t>大挑战</a:t>
            </a:r>
          </a:p>
        </p:txBody>
      </p:sp>
      <p:sp>
        <p:nvSpPr>
          <p:cNvPr id="4" name="文本占位符 3"/>
          <p:cNvSpPr>
            <a:spLocks noGrp="1"/>
          </p:cNvSpPr>
          <p:nvPr>
            <p:ph type="body" sz="quarter" idx="14"/>
          </p:nvPr>
        </p:nvSpPr>
        <p:spPr>
          <a:xfrm>
            <a:off x="760413" y="7177088"/>
            <a:ext cx="6197600" cy="207962"/>
          </a:xfrm>
        </p:spPr>
        <p:txBody>
          <a:bodyPr/>
          <a:lstStyle/>
          <a:p>
            <a:pPr>
              <a:defRPr/>
            </a:pPr>
            <a:r>
              <a:rPr lang="zh-CN" altLang="en-US"/>
              <a:t>资料来源：德勤</a:t>
            </a:r>
            <a:r>
              <a:rPr lang="zh-CN" altLang="en-US" smtClean="0"/>
              <a:t>分析</a:t>
            </a:r>
            <a:endParaRPr lang="zh-CN" altLang="en-US"/>
          </a:p>
        </p:txBody>
      </p:sp>
      <p:graphicFrame>
        <p:nvGraphicFramePr>
          <p:cNvPr id="3" name="Table 2"/>
          <p:cNvGraphicFramePr>
            <a:graphicFrameLocks noGrp="1"/>
          </p:cNvGraphicFramePr>
          <p:nvPr>
            <p:extLst>
              <p:ext uri="{D42A27DB-BD31-4B8C-83A1-F6EECF244321}">
                <p14:modId xmlns:p14="http://schemas.microsoft.com/office/powerpoint/2010/main" val="231686124"/>
              </p:ext>
            </p:extLst>
          </p:nvPr>
        </p:nvGraphicFramePr>
        <p:xfrm>
          <a:off x="463550" y="1116335"/>
          <a:ext cx="9575800" cy="5292588"/>
        </p:xfrm>
        <a:graphic>
          <a:graphicData uri="http://schemas.openxmlformats.org/drawingml/2006/table">
            <a:tbl>
              <a:tblPr firstRow="1" bandRow="1">
                <a:tableStyleId>{5C22544A-7EE6-4342-B048-85BDC9FD1C3A}</a:tableStyleId>
              </a:tblPr>
              <a:tblGrid>
                <a:gridCol w="1007418"/>
                <a:gridCol w="8568382"/>
              </a:tblGrid>
              <a:tr h="504056">
                <a:tc>
                  <a:txBody>
                    <a:bodyPr vert="horz" wrap="square"/>
                    <a:lstStyle/>
                    <a:p>
                      <a:pPr algn="ctr"/>
                      <a:r>
                        <a:rPr lang="zh-CN" altLang="en-US" sz="2000" smtClean="0"/>
                        <a:t>序号</a:t>
                      </a:r>
                      <a:endParaRPr lang="zh-CN" altLang="en-US" sz="2000"/>
                    </a:p>
                  </a:txBody>
                  <a:tcPr anchor="ctr"/>
                </a:tc>
                <a:tc>
                  <a:txBody>
                    <a:bodyPr vert="horz" wrap="square"/>
                    <a:lstStyle/>
                    <a:p>
                      <a:pPr algn="ctr"/>
                      <a:r>
                        <a:rPr lang="zh-CN" altLang="en-US" sz="2000" smtClean="0"/>
                        <a:t>挑战</a:t>
                      </a:r>
                      <a:endParaRPr lang="zh-CN" altLang="en-US" sz="2000"/>
                    </a:p>
                  </a:txBody>
                  <a:tcPr anchor="ctr"/>
                </a:tc>
              </a:tr>
              <a:tr h="684076">
                <a:tc>
                  <a:txBody>
                    <a:bodyPr vert="horz" wrap="square"/>
                    <a:lstStyle/>
                    <a:p>
                      <a:pPr algn="ctr"/>
                      <a:r>
                        <a:rPr lang="en-US" altLang="zh-CN" sz="1600" smtClean="0">
                          <a:latin typeface="Arial" pitchFamily="34" charset="0"/>
                          <a:cs typeface="Arial" pitchFamily="34" charset="0"/>
                        </a:rPr>
                        <a:t>1</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t>经济下行风险依旧，经济结构的调整给金融行业带来严峻的风险挑战，风险事件频发</a:t>
                      </a:r>
                    </a:p>
                  </a:txBody>
                  <a:tcPr anchor="ctr">
                    <a:solidFill>
                      <a:schemeClr val="bg1">
                        <a:lumMod val="95000"/>
                      </a:schemeClr>
                    </a:solidFill>
                  </a:tcPr>
                </a:tc>
              </a:tr>
              <a:tr h="684076">
                <a:tc>
                  <a:txBody>
                    <a:bodyPr vert="horz" wrap="square"/>
                    <a:lstStyle/>
                    <a:p>
                      <a:pPr algn="ctr"/>
                      <a:r>
                        <a:rPr lang="en-US" altLang="zh-CN" sz="1600" smtClean="0">
                          <a:solidFill>
                            <a:schemeClr val="tx1"/>
                          </a:solidFill>
                          <a:latin typeface="Arial" pitchFamily="34" charset="0"/>
                          <a:cs typeface="Arial" pitchFamily="34" charset="0"/>
                        </a:rPr>
                        <a:t>2</a:t>
                      </a:r>
                      <a:endParaRPr lang="zh-CN" altLang="en-US" sz="1600">
                        <a:solidFill>
                          <a:schemeClr val="tx1"/>
                        </a:solidFill>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solidFill>
                            <a:schemeClr val="tx1"/>
                          </a:solidFill>
                        </a:rPr>
                        <a:t>利率市场化已完成，银行利差将面临调整性收窄甚至倒挂的风险，银行业基于利差的传统业务盈利性将受到严重影响，业务转型迫在眉睫</a:t>
                      </a:r>
                    </a:p>
                  </a:txBody>
                  <a:tcPr anchor="ctr">
                    <a:solidFill>
                      <a:schemeClr val="bg1">
                        <a:lumMod val="95000"/>
                      </a:schemeClr>
                    </a:solidFill>
                  </a:tcPr>
                </a:tc>
              </a:tr>
              <a:tr h="684076">
                <a:tc>
                  <a:txBody>
                    <a:bodyPr vert="horz" wrap="square"/>
                    <a:lstStyle/>
                    <a:p>
                      <a:pPr algn="ctr"/>
                      <a:r>
                        <a:rPr lang="en-US" altLang="zh-CN" sz="1600" smtClean="0">
                          <a:solidFill>
                            <a:schemeClr val="tx1"/>
                          </a:solidFill>
                          <a:latin typeface="Arial" pitchFamily="34" charset="0"/>
                          <a:cs typeface="Arial" pitchFamily="34" charset="0"/>
                        </a:rPr>
                        <a:t>3</a:t>
                      </a:r>
                      <a:endParaRPr lang="zh-CN" altLang="en-US" sz="1600">
                        <a:solidFill>
                          <a:schemeClr val="tx1"/>
                        </a:solidFill>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solidFill>
                            <a:schemeClr val="tx1"/>
                          </a:solidFill>
                        </a:rPr>
                        <a:t>区域银行的异地扩张受到政策限制，传统的扩张路径受到冲击，</a:t>
                      </a:r>
                      <a:r>
                        <a:rPr kumimoji="1" lang="zh-CN" altLang="en-US" sz="1600" smtClean="0">
                          <a:solidFill>
                            <a:schemeClr val="tx1"/>
                          </a:solidFill>
                        </a:rPr>
                        <a:t>但是新型的跨区域拓张方式可以成为未来尝试方向</a:t>
                      </a:r>
                      <a:endParaRPr lang="zh-CN" altLang="en-US" sz="1600" smtClean="0">
                        <a:solidFill>
                          <a:schemeClr val="tx1"/>
                        </a:solidFill>
                      </a:endParaRPr>
                    </a:p>
                  </a:txBody>
                  <a:tcPr anchor="ctr">
                    <a:solidFill>
                      <a:schemeClr val="bg1">
                        <a:lumMod val="95000"/>
                      </a:schemeClr>
                    </a:solidFill>
                  </a:tcPr>
                </a:tc>
              </a:tr>
              <a:tr h="684076">
                <a:tc>
                  <a:txBody>
                    <a:bodyPr vert="horz" wrap="square"/>
                    <a:lstStyle/>
                    <a:p>
                      <a:pPr algn="ctr"/>
                      <a:r>
                        <a:rPr lang="en-US" altLang="zh-CN" sz="1600" smtClean="0">
                          <a:latin typeface="Arial" pitchFamily="34" charset="0"/>
                          <a:cs typeface="Arial" pitchFamily="34" charset="0"/>
                        </a:rPr>
                        <a:t>4</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t>银行业经营主体多元化趋势明显，以技术型企业为代表的新进入者带来了创新型的业务模式对传统银行造成冲击</a:t>
                      </a:r>
                    </a:p>
                  </a:txBody>
                  <a:tcPr anchor="ctr">
                    <a:solidFill>
                      <a:schemeClr val="bg1">
                        <a:lumMod val="95000"/>
                      </a:schemeClr>
                    </a:solidFill>
                  </a:tcPr>
                </a:tc>
              </a:tr>
              <a:tr h="684076">
                <a:tc>
                  <a:txBody>
                    <a:bodyPr vert="horz" wrap="square"/>
                    <a:lstStyle/>
                    <a:p>
                      <a:pPr algn="ctr"/>
                      <a:r>
                        <a:rPr lang="en-US" altLang="zh-CN" sz="1600" smtClean="0">
                          <a:latin typeface="Arial" pitchFamily="34" charset="0"/>
                          <a:cs typeface="Arial" pitchFamily="34" charset="0"/>
                        </a:rPr>
                        <a:t>5</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kern="1200" smtClean="0">
                          <a:solidFill>
                            <a:schemeClr val="dk1"/>
                          </a:solidFill>
                          <a:latin typeface="+mj-ea"/>
                          <a:ea typeface="+mn-ea"/>
                          <a:cs typeface="+mn-cs"/>
                        </a:rPr>
                        <a:t>伴随金融行业逐渐开放，银行所扮演的“信用中介”的角色受到来自于非银金融机构甚至是非金融机构的挑战，金融脱媒加剧</a:t>
                      </a:r>
                      <a:endParaRPr lang="zh-CN" altLang="en-US" sz="1400" smtClean="0"/>
                    </a:p>
                  </a:txBody>
                  <a:tcPr anchor="ctr">
                    <a:solidFill>
                      <a:schemeClr val="bg1">
                        <a:lumMod val="95000"/>
                      </a:schemeClr>
                    </a:solidFill>
                  </a:tcPr>
                </a:tc>
              </a:tr>
              <a:tr h="684076">
                <a:tc>
                  <a:txBody>
                    <a:bodyPr vert="horz" wrap="square"/>
                    <a:lstStyle/>
                    <a:p>
                      <a:pPr algn="ctr"/>
                      <a:r>
                        <a:rPr lang="en-US" altLang="zh-CN" sz="1600" smtClean="0">
                          <a:latin typeface="Arial" pitchFamily="34" charset="0"/>
                          <a:cs typeface="Arial" pitchFamily="34" charset="0"/>
                        </a:rPr>
                        <a:t>6</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en-US" sz="1600" smtClean="0"/>
                        <a:t>巴塞尔协议</a:t>
                      </a:r>
                      <a:r>
                        <a:rPr lang="en-US" altLang="zh-CN" sz="1600" smtClean="0"/>
                        <a:t>III</a:t>
                      </a:r>
                      <a:r>
                        <a:rPr lang="zh-CN" altLang="en-US" sz="1600" smtClean="0"/>
                        <a:t>实施推进，多项重大监管对贷款拨备覆盖、风险资本计量、流动性、杠杆率等方面提出了更严的要求</a:t>
                      </a:r>
                    </a:p>
                  </a:txBody>
                  <a:tcPr anchor="ctr">
                    <a:solidFill>
                      <a:schemeClr val="bg1">
                        <a:lumMod val="95000"/>
                      </a:schemeClr>
                    </a:solidFill>
                  </a:tcPr>
                </a:tc>
              </a:tr>
              <a:tr h="684076">
                <a:tc>
                  <a:txBody>
                    <a:bodyPr vert="horz" wrap="square"/>
                    <a:lstStyle/>
                    <a:p>
                      <a:pPr algn="ctr"/>
                      <a:r>
                        <a:rPr lang="en-US" altLang="zh-CN" sz="1600" smtClean="0">
                          <a:latin typeface="Arial" pitchFamily="34" charset="0"/>
                          <a:cs typeface="Arial" pitchFamily="34" charset="0"/>
                        </a:rPr>
                        <a:t>7</a:t>
                      </a:r>
                      <a:endParaRPr lang="zh-CN" altLang="en-US" sz="1600">
                        <a:latin typeface="Arial" pitchFamily="34" charset="0"/>
                        <a:cs typeface="Arial" pitchFamily="34" charset="0"/>
                      </a:endParaRPr>
                    </a:p>
                  </a:txBody>
                  <a:tcPr anchor="ctr">
                    <a:solidFill>
                      <a:schemeClr val="bg1">
                        <a:lumMod val="95000"/>
                      </a:schemeClr>
                    </a:solidFill>
                  </a:tcPr>
                </a:tc>
                <a:tc>
                  <a:txBody>
                    <a:bodyPr vert="horz" wrap="square"/>
                    <a:lstStyle/>
                    <a:p>
                      <a:pPr marL="0" marR="0" indent="0" algn="l" defTabSz="1055992" rtl="0" eaLnBrk="1" fontAlgn="auto" latinLnBrk="0" hangingPunct="1">
                        <a:lnSpc>
                          <a:spcPct val="100000"/>
                        </a:lnSpc>
                        <a:spcBef>
                          <a:spcPct val="0"/>
                        </a:spcBef>
                        <a:spcAft>
                          <a:spcPct val="0"/>
                        </a:spcAft>
                        <a:buClrTx/>
                        <a:buSzTx/>
                        <a:buFontTx/>
                        <a:buNone/>
                        <a:defRPr/>
                      </a:pPr>
                      <a:r>
                        <a:rPr lang="zh-CN" altLang="zh-CN" sz="1600" smtClean="0"/>
                        <a:t>根据国际经验，利率市场化完成后一段时间内，中小银行、地区性银行将面临大面积倒闭潮，对中小银行、地区性银行的持续经营能力提出挑战</a:t>
                      </a:r>
                      <a:endParaRPr lang="zh-CN" altLang="en-US" sz="1600" smtClean="0"/>
                    </a:p>
                  </a:txBody>
                  <a:tcPr anchor="ctr">
                    <a:solidFill>
                      <a:schemeClr val="bg1">
                        <a:lumMod val="95000"/>
                      </a:schemeClr>
                    </a:solidFill>
                  </a:tcPr>
                </a:tc>
              </a:tr>
            </a:tbl>
          </a:graphicData>
        </a:graphic>
      </p:graphicFrame>
    </p:spTree>
    <p:extLst>
      <p:ext uri="{BB962C8B-B14F-4D97-AF65-F5344CB8AC3E}">
        <p14:creationId xmlns:p14="http://schemas.microsoft.com/office/powerpoint/2010/main" val="3292227296"/>
      </p:ext>
    </p:extLst>
  </p:cSld>
  <p:clrMapOvr>
    <a:masterClrMapping/>
  </p:clrMapOvr>
  <p:transition spd="slow" advClick="0"/>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2200" smtClean="0">
                <a:ea typeface="Arial Unicode MS" panose="020b0604020202020204" pitchFamily="34" charset="-122"/>
              </a:rPr>
              <a:t>内外部</a:t>
            </a:r>
            <a:r>
              <a:rPr lang="zh-CN" altLang="en-US" sz="2200">
                <a:ea typeface="Arial Unicode MS" panose="020b0604020202020204" pitchFamily="34" charset="-122"/>
              </a:rPr>
              <a:t>环境分析</a:t>
            </a:r>
            <a:br>
              <a:rPr lang="en-US" altLang="zh-CN" sz="2200">
                <a:ea typeface="Arial Unicode MS" panose="020b0604020202020204" pitchFamily="34" charset="-122"/>
              </a:rPr>
            </a:br>
            <a:r>
              <a:rPr lang="zh-CN" altLang="en-US" sz="2200" smtClean="0">
                <a:ea typeface="Arial Unicode MS" panose="020b0604020202020204" pitchFamily="34" charset="-122"/>
              </a:rPr>
              <a:t>通过对宏观环境，行业机遇进行剖析，并且对哈行自身优劣势进行研究，总结出共计</a:t>
            </a:r>
            <a:r>
              <a:rPr lang="en-US" altLang="zh-CN" sz="2200" smtClean="0">
                <a:ea typeface="Arial Unicode MS" panose="020b0604020202020204" pitchFamily="34" charset="-122"/>
              </a:rPr>
              <a:t>26</a:t>
            </a:r>
            <a:r>
              <a:rPr lang="zh-CN" altLang="en-US" sz="2200" smtClean="0">
                <a:ea typeface="Arial Unicode MS" panose="020b0604020202020204" pitchFamily="34" charset="-122"/>
              </a:rPr>
              <a:t>条的哈尔滨银行优势、劣势、机遇及挑战</a:t>
            </a:r>
            <a:endParaRPr lang="zh-CN" altLang="en-US" sz="2200"/>
          </a:p>
        </p:txBody>
      </p:sp>
      <p:sp>
        <p:nvSpPr>
          <p:cNvPr id="4" name="文本占位符 3"/>
          <p:cNvSpPr>
            <a:spLocks noGrp="1"/>
          </p:cNvSpPr>
          <p:nvPr>
            <p:ph type="body" sz="quarter" idx="14"/>
          </p:nvPr>
        </p:nvSpPr>
        <p:spPr/>
        <p:txBody>
          <a:bodyPr/>
          <a:lstStyle/>
          <a:p>
            <a:endParaRPr lang="zh-CN" altLang="en-US"/>
          </a:p>
        </p:txBody>
      </p:sp>
      <p:graphicFrame>
        <p:nvGraphicFramePr>
          <p:cNvPr id="5" name="表格 4"/>
          <p:cNvGraphicFramePr>
            <a:graphicFrameLocks noGrp="1"/>
          </p:cNvGraphicFramePr>
          <p:nvPr>
            <p:extLst/>
          </p:nvPr>
        </p:nvGraphicFramePr>
        <p:xfrm>
          <a:off x="464125" y="1302894"/>
          <a:ext cx="9778426" cy="5857566"/>
        </p:xfrm>
        <a:graphic>
          <a:graphicData uri="http://schemas.openxmlformats.org/drawingml/2006/table">
            <a:tbl>
              <a:tblPr/>
              <a:tblGrid>
                <a:gridCol w="574786"/>
                <a:gridCol w="809972"/>
                <a:gridCol w="8393668"/>
              </a:tblGrid>
              <a:tr h="225291">
                <a:tc rowSpan="4">
                  <a:txBody>
                    <a:bodyPr vert="horz" wrap="square"/>
                    <a:lstStyle/>
                    <a:p>
                      <a:pPr algn="ctr" fontAlgn="b"/>
                      <a:r>
                        <a:rPr lang="zh-CN" altLang="en-US" sz="1400" b="1" i="0" u="none" strike="noStrike">
                          <a:solidFill>
                            <a:schemeClr val="tx1"/>
                          </a:solidFill>
                          <a:effectLst/>
                          <a:latin typeface="+mn-ea"/>
                          <a:ea typeface="+mn-ea"/>
                        </a:rPr>
                        <a:t>优势</a:t>
                      </a:r>
                    </a:p>
                  </a:txBody>
                  <a:tcPr marL="6596" marR="6596" marT="6596" marB="0" anchor="ctr">
                    <a:lnL w="635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vert="horz" wrap="square"/>
                    <a:lstStyle/>
                    <a:p>
                      <a:pPr algn="ctr" fontAlgn="ctr"/>
                      <a:r>
                        <a:rPr lang="en-US" sz="1200" b="0" i="0" u="none" strike="noStrike">
                          <a:solidFill>
                            <a:schemeClr val="tx1"/>
                          </a:solidFill>
                          <a:effectLst/>
                          <a:latin typeface="+mn-ea"/>
                          <a:ea typeface="+mn-ea"/>
                        </a:rPr>
                        <a:t>S1</a:t>
                      </a:r>
                    </a:p>
                  </a:txBody>
                  <a:tcPr marL="6596" marR="6596" marT="6596" marB="0" anchor="ctr">
                    <a:lnL w="12700" cap="flat" cmpd="sng" algn="ctr">
                      <a:noFill/>
                      <a:prstDash val="solid"/>
                      <a:round/>
                      <a:headEnd type="none" w="med" len="med"/>
                      <a:tailEnd type="none" w="med" len="med"/>
                    </a:lnL>
                    <a:lnR>
                      <a:noFill/>
                    </a:lnR>
                    <a:lnT w="635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accent2">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smtClean="0">
                          <a:solidFill>
                            <a:schemeClr val="tx1"/>
                          </a:solidFill>
                          <a:effectLst/>
                          <a:latin typeface="+mn-ea"/>
                          <a:ea typeface="+mn-ea"/>
                        </a:rPr>
                        <a:t>小额信贷战略的实施，积累了庞大的基础客户群是未来发展的基础</a:t>
                      </a:r>
                      <a:endParaRPr lang="zh-CN" altLang="en-US" sz="1200" b="0" i="0" u="none" strike="noStrike">
                        <a:solidFill>
                          <a:schemeClr val="tx1"/>
                        </a:solidFill>
                        <a:effectLst/>
                        <a:latin typeface="+mn-ea"/>
                        <a:ea typeface="+mn-ea"/>
                      </a:endParaRPr>
                    </a:p>
                  </a:txBody>
                  <a:tcPr marL="6596" marR="6596" marT="6596" marB="0" anchor="ctr">
                    <a:lnL>
                      <a:noFill/>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S2</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2">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哈尔滨银行作为上市银行及“领头羊”银行，在资本、政策及品牌资源方面，均处于城商行</a:t>
                      </a:r>
                      <a:r>
                        <a:rPr lang="zh-CN" altLang="en-US" sz="1200" b="0" i="0" u="none" strike="noStrike" smtClean="0">
                          <a:solidFill>
                            <a:schemeClr val="tx1"/>
                          </a:solidFill>
                          <a:effectLst/>
                          <a:latin typeface="+mn-ea"/>
                          <a:ea typeface="+mn-ea"/>
                        </a:rPr>
                        <a:t>前列</a:t>
                      </a:r>
                      <a:endParaRPr lang="zh-CN" altLang="en-US" sz="1200" b="0" i="0" u="none" strike="noStrike">
                        <a:solidFill>
                          <a:schemeClr val="tx1"/>
                        </a:solidFill>
                        <a:effectLst/>
                        <a:latin typeface="+mn-ea"/>
                        <a:ea typeface="+mn-ea"/>
                      </a:endParaRP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S3</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2">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多年紧贴市场的实践累计，使得哈尔滨银行拥有部分领先市场的产品及业务</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S4</a:t>
                      </a:r>
                    </a:p>
                  </a:txBody>
                  <a:tcPr marL="6596" marR="6596" marT="6596" marB="0" anchor="ctr">
                    <a:lnL w="12700" cap="flat" cmpd="sng" algn="ctr">
                      <a:noFill/>
                      <a:prstDash val="solid"/>
                      <a:round/>
                      <a:headEnd type="none" w="med" len="med"/>
                      <a:tailEnd type="none" w="med" len="med"/>
                    </a:lnL>
                    <a:lnR>
                      <a:noFill/>
                    </a:lnR>
                    <a:lnT>
                      <a:noFill/>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高层的创新意识及视野促使哈尔滨银行在前沿领域有所布局和积累（如互联网金融、消费信贷、融资租赁等）</a:t>
                      </a:r>
                    </a:p>
                  </a:txBody>
                  <a:tcPr marL="6596" marR="6596" marT="6596" marB="0" anchor="ctr">
                    <a:lnL>
                      <a:noFill/>
                    </a:lnL>
                    <a:lnR w="6350" cap="flat" cmpd="sng" algn="ctr">
                      <a:solidFill>
                        <a:schemeClr val="tx1"/>
                      </a:solidFill>
                      <a:prstDash val="solid"/>
                      <a:round/>
                      <a:headEnd type="none" w="med" len="med"/>
                      <a:tailEnd type="none" w="med" len="med"/>
                    </a:lnR>
                    <a:lnT>
                      <a:noFill/>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r>
              <a:tr h="225291">
                <a:tc rowSpan="7">
                  <a:txBody>
                    <a:bodyPr vert="horz" wrap="square"/>
                    <a:lstStyle/>
                    <a:p>
                      <a:pPr algn="ctr" fontAlgn="b"/>
                      <a:r>
                        <a:rPr lang="zh-CN" altLang="en-US" sz="1400" b="1" i="0" u="none" strike="noStrike">
                          <a:solidFill>
                            <a:schemeClr val="tx1"/>
                          </a:solidFill>
                          <a:effectLst/>
                          <a:latin typeface="+mn-ea"/>
                          <a:ea typeface="+mn-ea"/>
                        </a:rPr>
                        <a:t>劣势</a:t>
                      </a:r>
                    </a:p>
                  </a:txBody>
                  <a:tcPr marL="6596" marR="6596" marT="6596" marB="0" anchor="ctr">
                    <a:lnL w="635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vert="horz" wrap="square"/>
                    <a:lstStyle/>
                    <a:p>
                      <a:pPr algn="ctr" fontAlgn="ctr"/>
                      <a:r>
                        <a:rPr lang="en-US" sz="1200" b="0" i="0" u="none" strike="noStrike">
                          <a:solidFill>
                            <a:schemeClr val="tx1"/>
                          </a:solidFill>
                          <a:effectLst/>
                          <a:latin typeface="+mn-ea"/>
                          <a:ea typeface="+mn-ea"/>
                        </a:rPr>
                        <a:t>W1</a:t>
                      </a:r>
                    </a:p>
                  </a:txBody>
                  <a:tcPr marL="6596" marR="6596" marT="6596" marB="0" anchor="ctr">
                    <a:lnL w="12700" cap="flat" cmpd="sng" algn="ctr">
                      <a:noFill/>
                      <a:prstDash val="solid"/>
                      <a:round/>
                      <a:headEnd type="none" w="med" len="med"/>
                      <a:tailEnd type="none" w="med" len="med"/>
                    </a:lnL>
                    <a:lnR>
                      <a:noFill/>
                    </a:lnR>
                    <a:lnT w="635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accent3">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客户综合价值发掘不充分，需要对基础客群进一步引导的发掘</a:t>
                      </a:r>
                    </a:p>
                  </a:txBody>
                  <a:tcPr marL="6596" marR="6596" marT="6596" marB="0" anchor="ctr">
                    <a:lnL>
                      <a:noFill/>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W2</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3">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以小额信贷为主的业务模式使得哈尔滨银行盈利仍然基于存贷利差，中间业务尤其是金融市场类业务的发展较为</a:t>
                      </a:r>
                      <a:r>
                        <a:rPr lang="zh-CN" altLang="en-US" sz="1200" b="0" i="0" u="none" strike="noStrike" smtClean="0">
                          <a:solidFill>
                            <a:schemeClr val="tx1"/>
                          </a:solidFill>
                          <a:effectLst/>
                          <a:latin typeface="+mn-ea"/>
                          <a:ea typeface="+mn-ea"/>
                        </a:rPr>
                        <a:t>滞后</a:t>
                      </a:r>
                      <a:endParaRPr lang="zh-CN" altLang="en-US" sz="1200" b="0" i="0" u="none" strike="noStrike">
                        <a:solidFill>
                          <a:schemeClr val="tx1"/>
                        </a:solidFill>
                        <a:effectLst/>
                        <a:latin typeface="+mn-ea"/>
                        <a:ea typeface="+mn-ea"/>
                      </a:endParaRP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W3</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3">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行内业务资源有待整合，发展方向及各类业务定位（公金、投行、国际业务等）有待进一步</a:t>
                      </a:r>
                      <a:r>
                        <a:rPr lang="zh-CN" altLang="en-US" sz="1200" b="0" i="0" u="none" strike="noStrike" smtClean="0">
                          <a:solidFill>
                            <a:schemeClr val="tx1"/>
                          </a:solidFill>
                          <a:effectLst/>
                          <a:latin typeface="+mn-ea"/>
                          <a:ea typeface="+mn-ea"/>
                        </a:rPr>
                        <a:t>清晰</a:t>
                      </a:r>
                      <a:endParaRPr lang="zh-CN" altLang="en-US" sz="1200" b="0" i="0" u="none" strike="noStrike">
                        <a:solidFill>
                          <a:schemeClr val="tx1"/>
                        </a:solidFill>
                        <a:effectLst/>
                        <a:latin typeface="+mn-ea"/>
                        <a:ea typeface="+mn-ea"/>
                      </a:endParaRP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W4</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3">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物理渠道数量上具备一定优势，但网均效能相对较低。且主要业务及影响力局限于省内</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W5</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3">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自助设备和电子渠道建设步伐加快，但与同业相比仍有一定差距</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W6</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3">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全行缺乏完善的产品管理体系，标准化、体系化程度不足。产品的跟踪、后评价及退出机制存在严重缺失</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W7</a:t>
                      </a:r>
                    </a:p>
                  </a:txBody>
                  <a:tcPr marL="6596" marR="6596" marT="6596" marB="0" anchor="ctr">
                    <a:lnL w="12700" cap="flat" cmpd="sng" algn="ctr">
                      <a:noFill/>
                      <a:prstDash val="solid"/>
                      <a:round/>
                      <a:headEnd type="none" w="med" len="med"/>
                      <a:tailEnd type="none" w="med" len="med"/>
                    </a:lnL>
                    <a:lnR>
                      <a:noFill/>
                    </a:lnR>
                    <a:lnT>
                      <a:noFill/>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具备较强创新意识，但是缺乏创新机制的保障，创新能力</a:t>
                      </a:r>
                      <a:r>
                        <a:rPr lang="zh-CN" altLang="en-US" sz="1200" b="0" i="0" u="none" strike="noStrike" smtClean="0">
                          <a:solidFill>
                            <a:schemeClr val="tx1"/>
                          </a:solidFill>
                          <a:effectLst/>
                          <a:latin typeface="+mn-ea"/>
                          <a:ea typeface="+mn-ea"/>
                        </a:rPr>
                        <a:t>不足</a:t>
                      </a:r>
                      <a:endParaRPr lang="zh-CN" altLang="en-US" sz="1200" b="0" i="0" u="none" strike="noStrike">
                        <a:solidFill>
                          <a:schemeClr val="tx1"/>
                        </a:solidFill>
                        <a:effectLst/>
                        <a:latin typeface="+mn-ea"/>
                        <a:ea typeface="+mn-ea"/>
                      </a:endParaRPr>
                    </a:p>
                  </a:txBody>
                  <a:tcPr marL="6596" marR="6596" marT="6596" marB="0" anchor="ctr">
                    <a:lnL>
                      <a:noFill/>
                    </a:lnL>
                    <a:lnR w="6350" cap="flat" cmpd="sng" algn="ctr">
                      <a:solidFill>
                        <a:schemeClr val="tx1"/>
                      </a:solidFill>
                      <a:prstDash val="solid"/>
                      <a:round/>
                      <a:headEnd type="none" w="med" len="med"/>
                      <a:tailEnd type="none" w="med" len="med"/>
                    </a:lnR>
                    <a:lnT>
                      <a:noFill/>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r>
              <a:tr h="225291">
                <a:tc rowSpan="8">
                  <a:txBody>
                    <a:bodyPr vert="horz" wrap="square"/>
                    <a:lstStyle/>
                    <a:p>
                      <a:pPr algn="ctr" fontAlgn="b"/>
                      <a:r>
                        <a:rPr lang="zh-CN" altLang="en-US" sz="1400" b="1" i="0" u="none" strike="noStrike">
                          <a:solidFill>
                            <a:schemeClr val="tx1"/>
                          </a:solidFill>
                          <a:effectLst/>
                          <a:latin typeface="+mn-ea"/>
                          <a:ea typeface="+mn-ea"/>
                        </a:rPr>
                        <a:t>机遇</a:t>
                      </a:r>
                    </a:p>
                  </a:txBody>
                  <a:tcPr marL="6596" marR="6596" marT="6596" marB="0" anchor="ctr">
                    <a:lnL w="635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vert="horz" wrap="square"/>
                    <a:lstStyle/>
                    <a:p>
                      <a:pPr algn="ctr" fontAlgn="ctr"/>
                      <a:r>
                        <a:rPr lang="en-US" sz="1200" b="0" i="0" u="none" strike="noStrike">
                          <a:solidFill>
                            <a:schemeClr val="tx1"/>
                          </a:solidFill>
                          <a:effectLst/>
                          <a:latin typeface="+mn-ea"/>
                          <a:ea typeface="+mn-ea"/>
                        </a:rPr>
                        <a:t>O1</a:t>
                      </a:r>
                    </a:p>
                  </a:txBody>
                  <a:tcPr marL="6596" marR="6596" marT="6596" marB="0" anchor="ctr">
                    <a:lnL w="12700" cap="flat" cmpd="sng" algn="ctr">
                      <a:noFill/>
                      <a:prstDash val="solid"/>
                      <a:round/>
                      <a:headEnd type="none" w="med" len="med"/>
                      <a:tailEnd type="none" w="med" len="med"/>
                    </a:lnL>
                    <a:lnR>
                      <a:noFill/>
                    </a:lnR>
                    <a:lnT w="635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lumMod val="95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“一带一路”、“万众创新、大众创业”等国家战略带来国际化、直接融资及基建类行业的发展机会</a:t>
                      </a:r>
                    </a:p>
                  </a:txBody>
                  <a:tcPr marL="6596" marR="6596" marT="6596" marB="0" anchor="ctr">
                    <a:lnL>
                      <a:noFill/>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O2</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bg1">
                        <a:lumMod val="95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集团化运作、混业经营成为领先金融机构的一致选择，一站式金融服务平台的构建成为发展趋势</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O3</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bg1">
                        <a:lumMod val="95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互联网、大数据的广泛应用，给金融模式的创新带来了机遇</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O4</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bg1">
                        <a:lumMod val="95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政策松绑及市场需求助推“大资管”时代的到来，资产管理能力将成为商业银行的新一代核心竞争力</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O5</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bg1">
                        <a:lumMod val="95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新生代人群的行为模式正朝着个性化、差异化、族群化的方向演变使得金融服务需求呈现“碎片化”</a:t>
                      </a:r>
                      <a:r>
                        <a:rPr lang="zh-CN" altLang="en-US" sz="1200" b="0" i="0" u="none" strike="noStrike" smtClean="0">
                          <a:solidFill>
                            <a:schemeClr val="tx1"/>
                          </a:solidFill>
                          <a:effectLst/>
                          <a:latin typeface="+mn-ea"/>
                          <a:ea typeface="+mn-ea"/>
                        </a:rPr>
                        <a:t>趋势</a:t>
                      </a:r>
                      <a:endParaRPr lang="zh-CN" altLang="en-US" sz="1200" b="0" i="0" u="none" strike="noStrike">
                        <a:solidFill>
                          <a:schemeClr val="tx1"/>
                        </a:solidFill>
                        <a:effectLst/>
                        <a:latin typeface="+mn-ea"/>
                        <a:ea typeface="+mn-ea"/>
                      </a:endParaRP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O6</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bg1">
                        <a:lumMod val="95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十三五推动制造业智能提升，</a:t>
                      </a:r>
                      <a:r>
                        <a:rPr lang="en-US" altLang="zh-CN" sz="1200" b="0" i="0" u="none" strike="noStrike">
                          <a:solidFill>
                            <a:schemeClr val="tx1"/>
                          </a:solidFill>
                          <a:effectLst/>
                          <a:latin typeface="+mn-ea"/>
                          <a:ea typeface="+mn-ea"/>
                        </a:rPr>
                        <a:t>《</a:t>
                      </a:r>
                      <a:r>
                        <a:rPr lang="zh-CN" altLang="en-US" sz="1200" b="0" i="0" u="none" strike="noStrike">
                          <a:solidFill>
                            <a:schemeClr val="tx1"/>
                          </a:solidFill>
                          <a:effectLst/>
                          <a:latin typeface="+mn-ea"/>
                          <a:ea typeface="+mn-ea"/>
                        </a:rPr>
                        <a:t>中国制造</a:t>
                      </a:r>
                      <a:r>
                        <a:rPr lang="en-US" altLang="zh-CN" sz="1200" b="0" i="0" u="none" strike="noStrike">
                          <a:solidFill>
                            <a:schemeClr val="tx1"/>
                          </a:solidFill>
                          <a:effectLst/>
                          <a:latin typeface="+mn-ea"/>
                          <a:ea typeface="+mn-ea"/>
                        </a:rPr>
                        <a:t>2025》</a:t>
                      </a:r>
                      <a:r>
                        <a:rPr lang="zh-CN" altLang="en-US" sz="1200" b="0" i="0" u="none" strike="noStrike">
                          <a:solidFill>
                            <a:schemeClr val="tx1"/>
                          </a:solidFill>
                          <a:effectLst/>
                          <a:latin typeface="+mn-ea"/>
                          <a:ea typeface="+mn-ea"/>
                        </a:rPr>
                        <a:t>报告指出重点发展机器人、新能源、新材料等十大领域</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O7</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bg1">
                        <a:lumMod val="95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十三五规划提出优先发展京津冀、长三角、珠三角三大城市群，形成东北地区、中原地区、长江</a:t>
                      </a:r>
                      <a:r>
                        <a:rPr lang="zh-CN" altLang="en-US" sz="1200" b="0" i="0" u="none" strike="noStrike" smtClean="0">
                          <a:solidFill>
                            <a:schemeClr val="tx1"/>
                          </a:solidFill>
                          <a:effectLst/>
                          <a:latin typeface="+mn-ea"/>
                          <a:ea typeface="+mn-ea"/>
                        </a:rPr>
                        <a:t>中游等</a:t>
                      </a:r>
                      <a:r>
                        <a:rPr lang="zh-CN" altLang="en-US" sz="1200" b="0" i="0" u="none" strike="noStrike">
                          <a:solidFill>
                            <a:schemeClr val="tx1"/>
                          </a:solidFill>
                          <a:effectLst/>
                          <a:latin typeface="+mn-ea"/>
                          <a:ea typeface="+mn-ea"/>
                        </a:rPr>
                        <a:t>城市群</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altLang="zh-CN" sz="1200" b="0" i="0" u="none" strike="noStrike" smtClean="0">
                          <a:solidFill>
                            <a:schemeClr val="tx1"/>
                          </a:solidFill>
                          <a:effectLst/>
                          <a:latin typeface="+mn-ea"/>
                          <a:ea typeface="+mn-ea"/>
                        </a:rPr>
                        <a:t>O8</a:t>
                      </a:r>
                      <a:endParaRPr lang="en-US" sz="1200" b="0" i="0" u="none" strike="noStrike">
                        <a:solidFill>
                          <a:schemeClr val="tx1"/>
                        </a:solidFill>
                        <a:effectLst/>
                        <a:latin typeface="+mn-ea"/>
                        <a:ea typeface="+mn-ea"/>
                      </a:endParaRPr>
                    </a:p>
                  </a:txBody>
                  <a:tcPr marL="6596" marR="6596" marT="6596" marB="0" anchor="ctr">
                    <a:lnL w="12700" cap="flat" cmpd="sng" algn="ctr">
                      <a:noFill/>
                      <a:prstDash val="solid"/>
                      <a:round/>
                      <a:headEnd type="none" w="med" len="med"/>
                      <a:tailEnd type="none" w="med" len="med"/>
                    </a:lnL>
                    <a:lnR>
                      <a:noFill/>
                    </a:lnR>
                    <a:lnT>
                      <a:noFill/>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公司客户的综合化服务需求增加，横跨货币、资本与海外市场的一站式金融服务受到更多企业客户的青睐</a:t>
                      </a:r>
                    </a:p>
                  </a:txBody>
                  <a:tcPr marL="6596" marR="6596" marT="6596" marB="0" anchor="ctr">
                    <a:lnL>
                      <a:noFill/>
                    </a:lnL>
                    <a:lnR w="6350" cap="flat" cmpd="sng" algn="ctr">
                      <a:solidFill>
                        <a:schemeClr val="tx1"/>
                      </a:solidFill>
                      <a:prstDash val="solid"/>
                      <a:round/>
                      <a:headEnd type="none" w="med" len="med"/>
                      <a:tailEnd type="none" w="med" len="med"/>
                    </a:lnR>
                    <a:lnT>
                      <a:noFill/>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r>
              <a:tr h="225291">
                <a:tc rowSpan="7">
                  <a:txBody>
                    <a:bodyPr vert="horz" wrap="square"/>
                    <a:lstStyle/>
                    <a:p>
                      <a:pPr algn="ctr" fontAlgn="b"/>
                      <a:r>
                        <a:rPr lang="zh-CN" altLang="en-US" sz="1400" b="1" i="0" u="none" strike="noStrike">
                          <a:solidFill>
                            <a:schemeClr val="tx1"/>
                          </a:solidFill>
                          <a:effectLst/>
                          <a:latin typeface="+mn-ea"/>
                          <a:ea typeface="+mn-ea"/>
                        </a:rPr>
                        <a:t>挑战</a:t>
                      </a:r>
                    </a:p>
                  </a:txBody>
                  <a:tcPr marL="6596" marR="6596" marT="6596" marB="0" anchor="ctr">
                    <a:lnL w="635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algn="ctr" fontAlgn="ctr"/>
                      <a:r>
                        <a:rPr lang="en-US" sz="1200" b="0" i="0" u="none" strike="noStrike">
                          <a:solidFill>
                            <a:schemeClr val="tx1"/>
                          </a:solidFill>
                          <a:effectLst/>
                          <a:latin typeface="+mn-ea"/>
                          <a:ea typeface="+mn-ea"/>
                        </a:rPr>
                        <a:t>T1</a:t>
                      </a:r>
                    </a:p>
                  </a:txBody>
                  <a:tcPr marL="6596" marR="6596" marT="6596" marB="0" anchor="ctr">
                    <a:lnL w="12700" cap="flat" cmpd="sng" algn="ctr">
                      <a:noFill/>
                      <a:prstDash val="solid"/>
                      <a:round/>
                      <a:headEnd type="none" w="med" len="med"/>
                      <a:tailEnd type="none" w="med" len="med"/>
                    </a:lnL>
                    <a:lnR>
                      <a:noFill/>
                    </a:lnR>
                    <a:lnT w="635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经济下行风险依旧，经济结构的调整给金融行业带来严峻的风险挑战，风险事件频发</a:t>
                      </a:r>
                    </a:p>
                  </a:txBody>
                  <a:tcPr marL="6596" marR="6596" marT="6596" marB="0" anchor="ctr">
                    <a:lnL>
                      <a:noFill/>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T2</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利率市场化进程加速，银行利差将面临调整性收窄甚至倒挂的风险，银行业基于利差的传统业务盈利性将受到严重</a:t>
                      </a:r>
                      <a:r>
                        <a:rPr lang="zh-CN" altLang="en-US" sz="1200" b="0" i="0" u="none" strike="noStrike" smtClean="0">
                          <a:solidFill>
                            <a:schemeClr val="tx1"/>
                          </a:solidFill>
                          <a:effectLst/>
                          <a:latin typeface="+mn-ea"/>
                          <a:ea typeface="+mn-ea"/>
                        </a:rPr>
                        <a:t>影响</a:t>
                      </a:r>
                      <a:endParaRPr lang="zh-CN" altLang="en-US" sz="1200" b="0" i="0" u="none" strike="noStrike">
                        <a:solidFill>
                          <a:schemeClr val="tx1"/>
                        </a:solidFill>
                        <a:effectLst/>
                        <a:latin typeface="+mn-ea"/>
                        <a:ea typeface="+mn-ea"/>
                      </a:endParaRP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T3</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区域银行的异地扩张受到政策限制，传统的扩张路径受到冲击</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T4</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银行业经营主体多元化趋势明显，以技术型企业为代表的新进入者带来了创新型的业务模式对传统银行造成冲击</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T5</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smtClean="0">
                          <a:solidFill>
                            <a:schemeClr val="tx1"/>
                          </a:solidFill>
                          <a:effectLst/>
                          <a:latin typeface="+mn-ea"/>
                          <a:ea typeface="+mn-ea"/>
                        </a:rPr>
                        <a:t>银行</a:t>
                      </a:r>
                      <a:r>
                        <a:rPr lang="zh-CN" altLang="en-US" sz="1200" b="0" i="0" u="none" strike="noStrike">
                          <a:solidFill>
                            <a:schemeClr val="tx1"/>
                          </a:solidFill>
                          <a:effectLst/>
                          <a:latin typeface="+mn-ea"/>
                          <a:ea typeface="+mn-ea"/>
                        </a:rPr>
                        <a:t>所扮演的“信用中介”的角色受到来自于非银金融机构个甚至是非金融结构的挑战，金融脱媒加剧</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T6</a:t>
                      </a:r>
                    </a:p>
                  </a:txBody>
                  <a:tcPr marL="6596" marR="6596" marT="6596" marB="0" anchor="ctr">
                    <a:lnL w="12700" cap="flat" cmpd="sng" algn="ctr">
                      <a:noFill/>
                      <a:prstDash val="solid"/>
                      <a:round/>
                      <a:headEnd type="none" w="med" len="med"/>
                      <a:tailEnd type="none" w="med" len="med"/>
                    </a:lnL>
                    <a:lnR>
                      <a:noFill/>
                    </a:lnR>
                    <a:lnT>
                      <a:noFill/>
                    </a:lnT>
                    <a:lnB>
                      <a:noFill/>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巴塞尔协议</a:t>
                      </a:r>
                      <a:r>
                        <a:rPr lang="en-US" altLang="zh-CN" sz="1200" b="0" i="0" u="none" strike="noStrike">
                          <a:solidFill>
                            <a:schemeClr val="tx1"/>
                          </a:solidFill>
                          <a:effectLst/>
                          <a:latin typeface="+mn-ea"/>
                          <a:ea typeface="+mn-ea"/>
                        </a:rPr>
                        <a:t>III</a:t>
                      </a:r>
                      <a:r>
                        <a:rPr lang="zh-CN" altLang="en-US" sz="1200" b="0" i="0" u="none" strike="noStrike">
                          <a:solidFill>
                            <a:schemeClr val="tx1"/>
                          </a:solidFill>
                          <a:effectLst/>
                          <a:latin typeface="+mn-ea"/>
                          <a:ea typeface="+mn-ea"/>
                        </a:rPr>
                        <a:t>实施推进，多项重大监管对贷款拨备覆盖、风险资本计量、流动性、杠杆率等方面提出了更严的的要求</a:t>
                      </a:r>
                    </a:p>
                  </a:txBody>
                  <a:tcPr marL="6596" marR="6596" marT="6596" marB="0" anchor="ctr">
                    <a:lnL>
                      <a:noFill/>
                    </a:lnL>
                    <a:lnR w="635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solidFill>
                      <a:schemeClr val="bg2"/>
                    </a:solidFill>
                  </a:tcPr>
                </a:tc>
              </a:tr>
              <a:tr h="225291">
                <a:tc vMerge="1">
                  <a:txBody>
                    <a:bodyPr vert="horz" wrap="square"/>
                    <a:lstStyle/>
                    <a:p>
                      <a:endParaRPr lang="zh-CN" altLang="en-US"/>
                    </a:p>
                  </a:txBody>
                  <a:tcPr/>
                </a:tc>
                <a:tc>
                  <a:txBody>
                    <a:bodyPr vert="horz" wrap="square"/>
                    <a:lstStyle/>
                    <a:p>
                      <a:pPr algn="ctr" fontAlgn="ctr"/>
                      <a:r>
                        <a:rPr lang="en-US" sz="1200" b="0" i="0" u="none" strike="noStrike">
                          <a:solidFill>
                            <a:schemeClr val="tx1"/>
                          </a:solidFill>
                          <a:effectLst/>
                          <a:latin typeface="+mn-ea"/>
                          <a:ea typeface="+mn-ea"/>
                        </a:rPr>
                        <a:t>T7</a:t>
                      </a:r>
                    </a:p>
                  </a:txBody>
                  <a:tcPr marL="6596" marR="6596" marT="6596" marB="0" anchor="ctr">
                    <a:lnL w="12700" cap="flat" cmpd="sng" algn="ctr">
                      <a:noFill/>
                      <a:prstDash val="solid"/>
                      <a:round/>
                      <a:headEnd type="none" w="med" len="med"/>
                      <a:tailEnd type="none" w="med" len="med"/>
                    </a:lnL>
                    <a:lnR>
                      <a:noFill/>
                    </a:lnR>
                    <a:lnT>
                      <a:noFill/>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vert="horz" wrap="square"/>
                    <a:lstStyle/>
                    <a:p>
                      <a:pPr marL="171450" indent="-171450" algn="l" fontAlgn="ctr">
                        <a:buFont typeface="Arial" pitchFamily="34" charset="0"/>
                        <a:buChar char="•"/>
                      </a:pPr>
                      <a:r>
                        <a:rPr lang="zh-CN" altLang="en-US" sz="1200" b="0" i="0" u="none" strike="noStrike">
                          <a:solidFill>
                            <a:schemeClr val="tx1"/>
                          </a:solidFill>
                          <a:effectLst/>
                          <a:latin typeface="+mn-ea"/>
                          <a:ea typeface="+mn-ea"/>
                        </a:rPr>
                        <a:t>根据国际经验，利率市场化完成后一段时期内，中小银行、地区性银行将面临大面积倒闭</a:t>
                      </a:r>
                      <a:r>
                        <a:rPr lang="zh-CN" altLang="en-US" sz="1200" b="0" i="0" u="none" strike="noStrike" smtClean="0">
                          <a:solidFill>
                            <a:schemeClr val="tx1"/>
                          </a:solidFill>
                          <a:effectLst/>
                          <a:latin typeface="+mn-ea"/>
                          <a:ea typeface="+mn-ea"/>
                        </a:rPr>
                        <a:t>潮</a:t>
                      </a:r>
                      <a:endParaRPr lang="zh-CN" altLang="en-US" sz="1200" b="0" i="0" u="none" strike="noStrike">
                        <a:solidFill>
                          <a:schemeClr val="tx1"/>
                        </a:solidFill>
                        <a:effectLst/>
                        <a:latin typeface="+mn-ea"/>
                        <a:ea typeface="+mn-ea"/>
                      </a:endParaRPr>
                    </a:p>
                  </a:txBody>
                  <a:tcPr marL="6596" marR="6596" marT="6596" marB="0" anchor="ctr">
                    <a:lnL>
                      <a:noFill/>
                    </a:lnL>
                    <a:lnR w="6350" cap="flat" cmpd="sng" algn="ctr">
                      <a:solidFill>
                        <a:schemeClr val="tx1"/>
                      </a:solidFill>
                      <a:prstDash val="solid"/>
                      <a:round/>
                      <a:headEnd type="none" w="med" len="med"/>
                      <a:tailEnd type="none" w="med" len="med"/>
                    </a:lnR>
                    <a:lnT>
                      <a:noFill/>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r>
            </a:tbl>
          </a:graphicData>
        </a:graphic>
      </p:graphicFrame>
    </p:spTree>
    <p:extLst>
      <p:ext uri="{BB962C8B-B14F-4D97-AF65-F5344CB8AC3E}">
        <p14:creationId xmlns:p14="http://schemas.microsoft.com/office/powerpoint/2010/main" val="850985318"/>
      </p:ext>
    </p:extLst>
  </p:cSld>
  <p:clrMapOvr>
    <a:masterClrMapping/>
  </p:clrMapOvr>
  <p:transition spd="slow" advClick="0"/>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2200">
                <a:ea typeface="Arial Unicode MS" panose="020b0604020202020204" pitchFamily="34" charset="-122"/>
              </a:rPr>
              <a:t>内外部环境分析</a:t>
            </a:r>
            <a:br>
              <a:rPr lang="en-US" altLang="zh-CN" sz="2200">
                <a:ea typeface="Arial Unicode MS" panose="020b0604020202020204" pitchFamily="34" charset="-122"/>
              </a:rPr>
            </a:br>
            <a:r>
              <a:rPr lang="zh-CN" altLang="en-US" sz="2200" smtClean="0">
                <a:ea typeface="Arial Unicode MS" panose="020b0604020202020204" pitchFamily="34" charset="-122"/>
              </a:rPr>
              <a:t>根据</a:t>
            </a:r>
            <a:r>
              <a:rPr lang="zh-CN" altLang="en-US" sz="2200">
                <a:ea typeface="Arial Unicode MS" panose="020b0604020202020204" pitchFamily="34" charset="-122"/>
              </a:rPr>
              <a:t>哈尔滨银行优势、劣势、机遇及</a:t>
            </a:r>
            <a:r>
              <a:rPr lang="zh-CN" altLang="en-US" sz="2200" smtClean="0">
                <a:ea typeface="Arial Unicode MS" panose="020b0604020202020204" pitchFamily="34" charset="-122"/>
              </a:rPr>
              <a:t>挑战的组合分析，得出</a:t>
            </a:r>
            <a:r>
              <a:rPr lang="en-US" altLang="zh-CN" sz="2200" smtClean="0">
                <a:ea typeface="Arial Unicode MS" panose="020b0604020202020204" pitchFamily="34" charset="-122"/>
              </a:rPr>
              <a:t>10</a:t>
            </a:r>
            <a:r>
              <a:rPr lang="zh-CN" altLang="en-US" sz="2200" smtClean="0">
                <a:ea typeface="Arial Unicode MS" panose="020b0604020202020204" pitchFamily="34" charset="-122"/>
              </a:rPr>
              <a:t>条对哈尔滨银行未来发展的启示</a:t>
            </a:r>
            <a:endParaRPr lang="zh-CN" altLang="en-US" sz="2200"/>
          </a:p>
        </p:txBody>
      </p:sp>
      <p:sp>
        <p:nvSpPr>
          <p:cNvPr id="4" name="文本占位符 3"/>
          <p:cNvSpPr>
            <a:spLocks noGrp="1"/>
          </p:cNvSpPr>
          <p:nvPr>
            <p:ph type="body" sz="quarter" idx="14"/>
          </p:nvPr>
        </p:nvSpPr>
        <p:spPr/>
        <p:txBody>
          <a:bodyPr/>
          <a:lstStyle/>
          <a:p>
            <a:endParaRPr lang="zh-CN" altLang="en-US"/>
          </a:p>
        </p:txBody>
      </p:sp>
      <p:graphicFrame>
        <p:nvGraphicFramePr>
          <p:cNvPr id="6" name="表格 5"/>
          <p:cNvGraphicFramePr>
            <a:graphicFrameLocks noGrp="1"/>
          </p:cNvGraphicFramePr>
          <p:nvPr>
            <p:extLst/>
          </p:nvPr>
        </p:nvGraphicFramePr>
        <p:xfrm>
          <a:off x="450850" y="1404933"/>
          <a:ext cx="9778428" cy="5759457"/>
        </p:xfrm>
        <a:graphic>
          <a:graphicData uri="http://schemas.openxmlformats.org/drawingml/2006/table">
            <a:tbl>
              <a:tblPr/>
              <a:tblGrid>
                <a:gridCol w="506358"/>
                <a:gridCol w="1581180"/>
                <a:gridCol w="7690890"/>
              </a:tblGrid>
              <a:tr h="523587">
                <a:tc>
                  <a:txBody>
                    <a:bodyPr vert="horz" wrap="square"/>
                    <a:lstStyle/>
                    <a:p>
                      <a:pPr algn="ctr" fontAlgn="b"/>
                      <a:endParaRPr lang="en-US" altLang="zh-CN" sz="1200" b="1" i="0" u="none" strike="noStrike">
                        <a:solidFill>
                          <a:schemeClr val="bg2"/>
                        </a:solidFill>
                        <a:effectLst/>
                        <a:latin typeface="Arial" pitchFamily="34" charset="0"/>
                        <a:ea typeface="+mn-ea"/>
                        <a:cs typeface="Arial" pitchFamily="34" charset="0"/>
                      </a:endParaRPr>
                    </a:p>
                  </a:txBody>
                  <a:tcPr marL="6995" marR="6995" marT="6995" marB="0" anchor="ctr">
                    <a:lnL>
                      <a:noFill/>
                    </a:lnL>
                    <a:lnR>
                      <a:noFill/>
                    </a:lnR>
                    <a:lnT>
                      <a:noFill/>
                    </a:lnT>
                    <a:lnB w="6350" cap="flat" cmpd="sng" algn="ctr">
                      <a:solidFill>
                        <a:schemeClr val="bg2"/>
                      </a:solidFill>
                      <a:prstDash val="solid"/>
                      <a:round/>
                      <a:headEnd type="none" w="med" len="med"/>
                      <a:tailEnd type="none" w="med" len="med"/>
                    </a:lnB>
                    <a:solidFill>
                      <a:schemeClr val="accent3">
                        <a:lumMod val="75000"/>
                      </a:schemeClr>
                    </a:solidFill>
                  </a:tcPr>
                </a:tc>
                <a:tc>
                  <a:txBody>
                    <a:bodyPr vert="horz" wrap="square"/>
                    <a:lstStyle/>
                    <a:p>
                      <a:pPr algn="ctr" fontAlgn="ctr"/>
                      <a:r>
                        <a:rPr lang="zh-CN" altLang="en-US" sz="1400" b="1" i="0" u="none" strike="noStrike" smtClean="0">
                          <a:solidFill>
                            <a:schemeClr val="bg2"/>
                          </a:solidFill>
                          <a:effectLst/>
                          <a:latin typeface="Arial" pitchFamily="34" charset="0"/>
                          <a:ea typeface="+mn-ea"/>
                          <a:cs typeface="Arial" pitchFamily="34" charset="0"/>
                        </a:rPr>
                        <a:t>内外部分析组合</a:t>
                      </a:r>
                      <a:endParaRPr lang="en-US" sz="1400" b="1" i="0" u="none" strike="noStrike">
                        <a:solidFill>
                          <a:schemeClr val="bg2"/>
                        </a:solidFill>
                        <a:effectLst/>
                        <a:latin typeface="Arial" pitchFamily="34" charset="0"/>
                        <a:ea typeface="+mn-ea"/>
                        <a:cs typeface="Arial" pitchFamily="34" charset="0"/>
                      </a:endParaRPr>
                    </a:p>
                  </a:txBody>
                  <a:tcPr marL="6995" marR="6995" marT="6995" marB="0" anchor="ctr">
                    <a:lnL>
                      <a:noFill/>
                    </a:lnL>
                    <a:lnR>
                      <a:noFill/>
                    </a:lnR>
                    <a:lnT>
                      <a:noFill/>
                    </a:lnT>
                    <a:lnB w="6350" cap="flat" cmpd="sng" algn="ctr">
                      <a:solidFill>
                        <a:schemeClr val="bg2"/>
                      </a:solidFill>
                      <a:prstDash val="solid"/>
                      <a:round/>
                      <a:headEnd type="none" w="med" len="med"/>
                      <a:tailEnd type="none" w="med" len="med"/>
                    </a:lnB>
                    <a:solidFill>
                      <a:schemeClr val="accent3">
                        <a:lumMod val="75000"/>
                      </a:schemeClr>
                    </a:solidFill>
                  </a:tcPr>
                </a:tc>
                <a:tc>
                  <a:txBody>
                    <a:bodyPr vert="horz" wrap="square"/>
                    <a:lstStyle/>
                    <a:p>
                      <a:pPr marL="0" indent="0" algn="ctr" fontAlgn="b">
                        <a:buFont typeface="Arial" pitchFamily="34" charset="0"/>
                        <a:buNone/>
                      </a:pPr>
                      <a:r>
                        <a:rPr lang="zh-CN" altLang="en-US" sz="1400" b="1" i="0" u="none" strike="noStrike" kern="1200" smtClean="0">
                          <a:solidFill>
                            <a:schemeClr val="bg2"/>
                          </a:solidFill>
                          <a:effectLst/>
                          <a:latin typeface="Arial" pitchFamily="34" charset="0"/>
                          <a:ea typeface="+mn-ea"/>
                          <a:cs typeface="Arial" pitchFamily="34" charset="0"/>
                        </a:rPr>
                        <a:t>对哈尔滨银行启示</a:t>
                      </a:r>
                      <a:endParaRPr lang="zh-CN" altLang="en-US" sz="1400" b="1" i="0" u="none" strike="noStrike" kern="1200">
                        <a:solidFill>
                          <a:schemeClr val="bg2"/>
                        </a:solidFill>
                        <a:effectLst/>
                        <a:latin typeface="Arial" pitchFamily="34" charset="0"/>
                        <a:ea typeface="+mn-ea"/>
                        <a:cs typeface="Arial" pitchFamily="34" charset="0"/>
                      </a:endParaRPr>
                    </a:p>
                  </a:txBody>
                  <a:tcPr marL="6995" marR="6995" marT="6995" marB="0" anchor="ctr">
                    <a:lnL>
                      <a:noFill/>
                    </a:lnL>
                    <a:lnR>
                      <a:noFill/>
                    </a:lnR>
                    <a:lnT>
                      <a:noFill/>
                    </a:lnT>
                    <a:lnB>
                      <a:noFill/>
                    </a:lnB>
                    <a:solidFill>
                      <a:schemeClr val="accent3">
                        <a:lumMod val="75000"/>
                      </a:schemeClr>
                    </a:solidFill>
                  </a:tcPr>
                </a:tc>
              </a:tr>
              <a:tr h="523587">
                <a:tc>
                  <a:txBody>
                    <a:bodyPr vert="horz" wrap="square"/>
                    <a:lstStyle/>
                    <a:p>
                      <a:pPr algn="ctr" fontAlgn="b"/>
                      <a:r>
                        <a:rPr lang="en-US" altLang="zh-CN" sz="1200" b="0" i="0" u="none" strike="noStrike">
                          <a:effectLst/>
                          <a:latin typeface="Arial" pitchFamily="34" charset="0"/>
                          <a:ea typeface="+mn-ea"/>
                          <a:cs typeface="Arial" pitchFamily="34" charset="0"/>
                        </a:rPr>
                        <a:t>1</a:t>
                      </a:r>
                    </a:p>
                  </a:txBody>
                  <a:tcPr marL="6995" marR="6995" marT="6995" marB="0" anchor="ctr">
                    <a:lnL w="6350" cap="flat" cmpd="sng" algn="ctr">
                      <a:solidFill>
                        <a:schemeClr val="bg2"/>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2"/>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algn="ctr" fontAlgn="ctr"/>
                      <a:r>
                        <a:rPr lang="en-US" sz="1200" b="0" i="0" u="none" strike="noStrike">
                          <a:effectLst/>
                          <a:latin typeface="Arial" pitchFamily="34" charset="0"/>
                          <a:ea typeface="+mn-ea"/>
                          <a:cs typeface="Arial" pitchFamily="34" charset="0"/>
                        </a:rPr>
                        <a:t>S1+W2+O4+T2</a:t>
                      </a:r>
                    </a:p>
                  </a:txBody>
                  <a:tcPr marL="6995" marR="6995" marT="699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2"/>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marL="171450" indent="-171450" algn="l" fontAlgn="b">
                        <a:buFont typeface="Arial" pitchFamily="34" charset="0"/>
                        <a:buChar char="•"/>
                      </a:pPr>
                      <a:r>
                        <a:rPr lang="zh-CN" altLang="en-US" sz="1200" b="0" i="0" u="none" strike="noStrike">
                          <a:effectLst/>
                          <a:latin typeface="Arial" pitchFamily="34" charset="0"/>
                          <a:ea typeface="+mn-ea"/>
                          <a:cs typeface="Arial" pitchFamily="34" charset="0"/>
                        </a:rPr>
                        <a:t>小额信贷战略积累大量客户，但利率市场化的推进，使得哈行传统业务盈利能力减弱，</a:t>
                      </a:r>
                      <a:r>
                        <a:rPr lang="zh-CN" altLang="en-US" sz="1200" b="1" i="0" u="none" strike="noStrike">
                          <a:effectLst/>
                          <a:latin typeface="Arial" pitchFamily="34" charset="0"/>
                          <a:ea typeface="+mn-ea"/>
                          <a:cs typeface="Arial" pitchFamily="34" charset="0"/>
                        </a:rPr>
                        <a:t>需要抓住市场机遇</a:t>
                      </a:r>
                      <a:r>
                        <a:rPr lang="zh-CN" altLang="en-US" sz="1200" b="1" i="0" u="none" strike="noStrike" smtClean="0">
                          <a:effectLst/>
                          <a:latin typeface="Arial" pitchFamily="34" charset="0"/>
                          <a:ea typeface="+mn-ea"/>
                          <a:cs typeface="Arial" pitchFamily="34" charset="0"/>
                        </a:rPr>
                        <a:t>，推动“大资管”等</a:t>
                      </a:r>
                      <a:r>
                        <a:rPr lang="zh-CN" altLang="en-US" sz="1200" b="1" i="0" u="none" strike="noStrike">
                          <a:effectLst/>
                          <a:latin typeface="Arial" pitchFamily="34" charset="0"/>
                          <a:ea typeface="+mn-ea"/>
                          <a:cs typeface="Arial" pitchFamily="34" charset="0"/>
                        </a:rPr>
                        <a:t>业务升级</a:t>
                      </a:r>
                    </a:p>
                  </a:txBody>
                  <a:tcPr marL="6995" marR="6995" marT="6995" marB="0" anchor="ctr">
                    <a:lnL w="6350" cap="flat" cmpd="sng" algn="ctr">
                      <a:solidFill>
                        <a:schemeClr val="bg1"/>
                      </a:solidFill>
                      <a:prstDash val="solid"/>
                      <a:round/>
                      <a:headEnd type="none" w="med" len="med"/>
                      <a:tailEnd type="none" w="med" len="med"/>
                    </a:lnL>
                    <a:lnR>
                      <a:noFill/>
                    </a:lnR>
                    <a:lnT>
                      <a:noFill/>
                    </a:lnT>
                    <a:lnB w="6350" cap="flat" cmpd="sng" algn="ctr">
                      <a:solidFill>
                        <a:schemeClr val="tx1">
                          <a:lumMod val="50000"/>
                          <a:lumOff val="50000"/>
                        </a:schemeClr>
                      </a:solidFill>
                      <a:prstDash val="solid"/>
                      <a:round/>
                      <a:headEnd type="none" w="med" len="med"/>
                      <a:tailEnd type="none" w="med" len="med"/>
                    </a:lnB>
                  </a:tcPr>
                </a:tc>
              </a:tr>
              <a:tr h="523587">
                <a:tc>
                  <a:txBody>
                    <a:bodyPr vert="horz" wrap="square"/>
                    <a:lstStyle/>
                    <a:p>
                      <a:pPr algn="ctr" fontAlgn="b"/>
                      <a:r>
                        <a:rPr lang="en-US" altLang="zh-CN" sz="1200" b="0" i="0" u="none" strike="noStrike">
                          <a:effectLst/>
                          <a:latin typeface="Arial" pitchFamily="34" charset="0"/>
                          <a:ea typeface="+mn-ea"/>
                          <a:cs typeface="Arial" pitchFamily="34" charset="0"/>
                        </a:rPr>
                        <a:t>2</a:t>
                      </a:r>
                    </a:p>
                  </a:txBody>
                  <a:tcPr marL="6995" marR="6995" marT="6995" marB="0" anchor="ctr">
                    <a:lnL w="6350" cap="flat" cmpd="sng" algn="ctr">
                      <a:solidFill>
                        <a:schemeClr val="bg2"/>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algn="ctr" fontAlgn="ctr"/>
                      <a:r>
                        <a:rPr lang="en-US" sz="1200" b="0" i="0" u="none" strike="noStrike">
                          <a:effectLst/>
                          <a:latin typeface="Arial" pitchFamily="34" charset="0"/>
                          <a:ea typeface="+mn-ea"/>
                          <a:cs typeface="Arial" pitchFamily="34" charset="0"/>
                        </a:rPr>
                        <a:t>S2+W4+O3+T3</a:t>
                      </a:r>
                    </a:p>
                  </a:txBody>
                  <a:tcPr marL="6995" marR="6995" marT="699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marL="171450" indent="-171450" algn="l" fontAlgn="b">
                        <a:buFont typeface="Arial" pitchFamily="34" charset="0"/>
                        <a:buChar char="•"/>
                      </a:pPr>
                      <a:r>
                        <a:rPr lang="zh-CN" altLang="en-US" sz="1200" b="0" i="0" u="none" strike="noStrike">
                          <a:effectLst/>
                          <a:latin typeface="Arial" pitchFamily="34" charset="0"/>
                          <a:ea typeface="+mn-ea"/>
                          <a:cs typeface="Arial" pitchFamily="34" charset="0"/>
                        </a:rPr>
                        <a:t>哈行品牌城商行领先，但囿于政策限制，影响力局限于省内，</a:t>
                      </a:r>
                      <a:r>
                        <a:rPr lang="zh-CN" altLang="en-US" sz="1200" b="1" i="0" u="none" strike="noStrike">
                          <a:effectLst/>
                          <a:latin typeface="Arial" pitchFamily="34" charset="0"/>
                          <a:ea typeface="+mn-ea"/>
                          <a:cs typeface="Arial" pitchFamily="34" charset="0"/>
                        </a:rPr>
                        <a:t>需要抓住互联网金融机遇，推动线上银行服务模式创新</a:t>
                      </a:r>
                    </a:p>
                  </a:txBody>
                  <a:tcPr marL="6995" marR="6995" marT="6995" marB="0" anchor="ctr">
                    <a:lnL w="6350" cap="flat" cmpd="sng" algn="ctr">
                      <a:solidFill>
                        <a:schemeClr val="bg1"/>
                      </a:solidFill>
                      <a:prstDash val="solid"/>
                      <a:round/>
                      <a:headEnd type="none" w="med" len="med"/>
                      <a:tailEnd type="none" w="med" len="med"/>
                    </a:lnL>
                    <a:lnR>
                      <a:noFill/>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tcPr>
                </a:tc>
              </a:tr>
              <a:tr h="523587">
                <a:tc>
                  <a:txBody>
                    <a:bodyPr vert="horz" wrap="square"/>
                    <a:lstStyle/>
                    <a:p>
                      <a:pPr algn="ctr" fontAlgn="b"/>
                      <a:r>
                        <a:rPr lang="en-US" altLang="zh-CN" sz="1200" b="0" i="0" u="none" strike="noStrike">
                          <a:effectLst/>
                          <a:latin typeface="Arial" pitchFamily="34" charset="0"/>
                          <a:ea typeface="+mn-ea"/>
                          <a:cs typeface="Arial" pitchFamily="34" charset="0"/>
                        </a:rPr>
                        <a:t>3</a:t>
                      </a:r>
                    </a:p>
                  </a:txBody>
                  <a:tcPr marL="6995" marR="6995" marT="6995" marB="0" anchor="ctr">
                    <a:lnL w="6350" cap="flat" cmpd="sng" algn="ctr">
                      <a:solidFill>
                        <a:schemeClr val="bg2"/>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algn="ctr" fontAlgn="ctr"/>
                      <a:r>
                        <a:rPr lang="en-US" sz="1200" b="0" i="0" u="none" strike="noStrike">
                          <a:effectLst/>
                          <a:latin typeface="Arial" pitchFamily="34" charset="0"/>
                          <a:ea typeface="+mn-ea"/>
                          <a:cs typeface="Arial" pitchFamily="34" charset="0"/>
                        </a:rPr>
                        <a:t>S3+W6+O8+T5</a:t>
                      </a:r>
                    </a:p>
                  </a:txBody>
                  <a:tcPr marL="6995" marR="6995" marT="699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marL="171450" indent="-171450" algn="l" fontAlgn="b">
                        <a:buFont typeface="Arial" pitchFamily="34" charset="0"/>
                        <a:buChar char="•"/>
                      </a:pPr>
                      <a:r>
                        <a:rPr lang="zh-CN" altLang="en-US" sz="1200" b="0" i="0" u="none" strike="noStrike">
                          <a:effectLst/>
                          <a:latin typeface="Arial" pitchFamily="34" charset="0"/>
                          <a:ea typeface="+mn-ea"/>
                          <a:cs typeface="Arial" pitchFamily="34" charset="0"/>
                        </a:rPr>
                        <a:t>哈行有部分领先产品，但未成体系化管理，</a:t>
                      </a:r>
                      <a:r>
                        <a:rPr lang="zh-CN" altLang="en-US" sz="1200" b="1" i="0" u="none" strike="noStrike">
                          <a:effectLst/>
                          <a:latin typeface="Arial" pitchFamily="34" charset="0"/>
                          <a:ea typeface="+mn-ea"/>
                          <a:cs typeface="Arial" pitchFamily="34" charset="0"/>
                        </a:rPr>
                        <a:t>需要顺应公司客户需求综合化的趋势，推动公司业务投行化转型</a:t>
                      </a:r>
                    </a:p>
                  </a:txBody>
                  <a:tcPr marL="6995" marR="6995" marT="6995" marB="0" anchor="ctr">
                    <a:lnL w="6350" cap="flat" cmpd="sng" algn="ctr">
                      <a:solidFill>
                        <a:schemeClr val="bg1"/>
                      </a:solidFill>
                      <a:prstDash val="solid"/>
                      <a:round/>
                      <a:headEnd type="none" w="med" len="med"/>
                      <a:tailEnd type="none" w="med" len="med"/>
                    </a:lnL>
                    <a:lnR>
                      <a:noFill/>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tcPr>
                </a:tc>
              </a:tr>
              <a:tr h="523587">
                <a:tc>
                  <a:txBody>
                    <a:bodyPr vert="horz" wrap="square"/>
                    <a:lstStyle/>
                    <a:p>
                      <a:pPr algn="ctr" fontAlgn="b"/>
                      <a:r>
                        <a:rPr lang="en-US" altLang="zh-CN" sz="1200" b="0" i="0" u="none" strike="noStrike">
                          <a:effectLst/>
                          <a:latin typeface="Arial" pitchFamily="34" charset="0"/>
                          <a:ea typeface="+mn-ea"/>
                          <a:cs typeface="Arial" pitchFamily="34" charset="0"/>
                        </a:rPr>
                        <a:t>4</a:t>
                      </a:r>
                    </a:p>
                  </a:txBody>
                  <a:tcPr marL="6995" marR="6995" marT="6995" marB="0" anchor="ctr">
                    <a:lnL w="6350" cap="flat" cmpd="sng" algn="ctr">
                      <a:solidFill>
                        <a:schemeClr val="bg2"/>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algn="ctr" fontAlgn="ctr"/>
                      <a:r>
                        <a:rPr lang="en-US" sz="1200" b="0" i="0" u="none" strike="noStrike">
                          <a:effectLst/>
                          <a:latin typeface="Arial" pitchFamily="34" charset="0"/>
                          <a:ea typeface="+mn-ea"/>
                          <a:cs typeface="Arial" pitchFamily="34" charset="0"/>
                        </a:rPr>
                        <a:t>S1+W1+O5+T7</a:t>
                      </a:r>
                    </a:p>
                  </a:txBody>
                  <a:tcPr marL="6995" marR="6995" marT="699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marL="171450" indent="-171450" algn="l" fontAlgn="b">
                        <a:buFont typeface="Arial" pitchFamily="34" charset="0"/>
                        <a:buChar char="•"/>
                      </a:pPr>
                      <a:r>
                        <a:rPr lang="zh-CN" altLang="en-US" sz="1200" b="0" i="0" u="none" strike="noStrike">
                          <a:effectLst/>
                          <a:latin typeface="Arial" pitchFamily="34" charset="0"/>
                          <a:ea typeface="+mn-ea"/>
                          <a:cs typeface="Arial" pitchFamily="34" charset="0"/>
                        </a:rPr>
                        <a:t>哈行已积累大量小微、个人客户，但综合价值挖掘较浅，</a:t>
                      </a:r>
                      <a:r>
                        <a:rPr lang="zh-CN" altLang="en-US" sz="1200" b="1" i="0" u="none" strike="noStrike">
                          <a:effectLst/>
                          <a:latin typeface="Arial" pitchFamily="34" charset="0"/>
                          <a:ea typeface="+mn-ea"/>
                          <a:cs typeface="Arial" pitchFamily="34" charset="0"/>
                        </a:rPr>
                        <a:t>需要渗透客户核心生活领域，抓住其“碎片化”需求，推动零售业务场景化升级</a:t>
                      </a:r>
                    </a:p>
                  </a:txBody>
                  <a:tcPr marL="6995" marR="6995" marT="6995" marB="0" anchor="ctr">
                    <a:lnL w="6350" cap="flat" cmpd="sng" algn="ctr">
                      <a:solidFill>
                        <a:schemeClr val="bg1"/>
                      </a:solidFill>
                      <a:prstDash val="solid"/>
                      <a:round/>
                      <a:headEnd type="none" w="med" len="med"/>
                      <a:tailEnd type="none" w="med" len="med"/>
                    </a:lnL>
                    <a:lnR>
                      <a:noFill/>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tcPr>
                </a:tc>
              </a:tr>
              <a:tr h="523587">
                <a:tc>
                  <a:txBody>
                    <a:bodyPr vert="horz" wrap="square"/>
                    <a:lstStyle/>
                    <a:p>
                      <a:pPr algn="ctr" fontAlgn="b"/>
                      <a:r>
                        <a:rPr lang="en-US" altLang="zh-CN" sz="1200" b="0" i="0" u="none" strike="noStrike">
                          <a:effectLst/>
                          <a:latin typeface="Arial" pitchFamily="34" charset="0"/>
                          <a:ea typeface="+mn-ea"/>
                          <a:cs typeface="Arial" pitchFamily="34" charset="0"/>
                        </a:rPr>
                        <a:t>5</a:t>
                      </a:r>
                    </a:p>
                  </a:txBody>
                  <a:tcPr marL="6995" marR="6995" marT="6995" marB="0" anchor="ctr">
                    <a:lnL w="6350" cap="flat" cmpd="sng" algn="ctr">
                      <a:solidFill>
                        <a:schemeClr val="bg2"/>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algn="ctr" fontAlgn="ctr"/>
                      <a:r>
                        <a:rPr lang="en-US" sz="1200" b="0" i="0" u="none" strike="noStrike">
                          <a:effectLst/>
                          <a:latin typeface="Arial" pitchFamily="34" charset="0"/>
                          <a:ea typeface="+mn-ea"/>
                          <a:cs typeface="Arial" pitchFamily="34" charset="0"/>
                        </a:rPr>
                        <a:t>S4+W5+O2+T4</a:t>
                      </a:r>
                    </a:p>
                  </a:txBody>
                  <a:tcPr marL="6995" marR="6995" marT="699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marL="171450" indent="-171450" algn="l" fontAlgn="b">
                        <a:buFont typeface="Arial" pitchFamily="34" charset="0"/>
                        <a:buChar char="•"/>
                      </a:pPr>
                      <a:r>
                        <a:rPr lang="zh-CN" altLang="en-US" sz="1200" b="0" i="0" u="none" strike="noStrike">
                          <a:effectLst/>
                          <a:latin typeface="Arial" pitchFamily="34" charset="0"/>
                          <a:ea typeface="+mn-ea"/>
                          <a:cs typeface="Arial" pitchFamily="34" charset="0"/>
                        </a:rPr>
                        <a:t>哈行混应经营已有布局，但与领先行比差距较大，</a:t>
                      </a:r>
                      <a:r>
                        <a:rPr lang="zh-CN" altLang="en-US" sz="1200" b="1" i="0" u="none" strike="noStrike">
                          <a:effectLst/>
                          <a:latin typeface="Arial" pitchFamily="34" charset="0"/>
                          <a:ea typeface="+mn-ea"/>
                          <a:cs typeface="Arial" pitchFamily="34" charset="0"/>
                        </a:rPr>
                        <a:t>需要择优选择金融牌照开展非银业务，构建多元化服务能力</a:t>
                      </a:r>
                    </a:p>
                  </a:txBody>
                  <a:tcPr marL="6995" marR="6995" marT="6995" marB="0" anchor="ctr">
                    <a:lnL w="6350" cap="flat" cmpd="sng" algn="ctr">
                      <a:solidFill>
                        <a:schemeClr val="bg1"/>
                      </a:solidFill>
                      <a:prstDash val="solid"/>
                      <a:round/>
                      <a:headEnd type="none" w="med" len="med"/>
                      <a:tailEnd type="none" w="med" len="med"/>
                    </a:lnL>
                    <a:lnR>
                      <a:noFill/>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tcPr>
                </a:tc>
              </a:tr>
              <a:tr h="523587">
                <a:tc>
                  <a:txBody>
                    <a:bodyPr vert="horz" wrap="square"/>
                    <a:lstStyle/>
                    <a:p>
                      <a:pPr algn="ctr" fontAlgn="b"/>
                      <a:r>
                        <a:rPr lang="en-US" altLang="zh-CN" sz="1200" b="0" i="0" u="none" strike="noStrike">
                          <a:effectLst/>
                          <a:latin typeface="Arial" pitchFamily="34" charset="0"/>
                          <a:ea typeface="+mn-ea"/>
                          <a:cs typeface="Arial" pitchFamily="34" charset="0"/>
                        </a:rPr>
                        <a:t>6</a:t>
                      </a:r>
                    </a:p>
                  </a:txBody>
                  <a:tcPr marL="6995" marR="6995" marT="6995" marB="0" anchor="ctr">
                    <a:lnL w="6350" cap="flat" cmpd="sng" algn="ctr">
                      <a:solidFill>
                        <a:schemeClr val="bg2"/>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algn="ctr" fontAlgn="ctr"/>
                      <a:r>
                        <a:rPr lang="en-US" sz="1200" b="0" i="0" u="none" strike="noStrike">
                          <a:effectLst/>
                          <a:latin typeface="Arial" pitchFamily="34" charset="0"/>
                          <a:ea typeface="+mn-ea"/>
                          <a:cs typeface="Arial" pitchFamily="34" charset="0"/>
                        </a:rPr>
                        <a:t>S1+W1+O6+T1</a:t>
                      </a:r>
                    </a:p>
                  </a:txBody>
                  <a:tcPr marL="6995" marR="6995" marT="699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marL="171450" indent="-171450" algn="l" fontAlgn="b">
                        <a:buFont typeface="Arial" pitchFamily="34" charset="0"/>
                        <a:buChar char="•"/>
                      </a:pPr>
                      <a:r>
                        <a:rPr lang="zh-CN" altLang="en-US" sz="1200" b="0" i="0" u="none" strike="noStrike">
                          <a:effectLst/>
                          <a:latin typeface="Arial" pitchFamily="34" charset="0"/>
                          <a:ea typeface="+mn-ea"/>
                          <a:cs typeface="Arial" pitchFamily="34" charset="0"/>
                        </a:rPr>
                        <a:t>经济进入下行期，一味追求客户规模的发展策略将带来大量风险暴露，</a:t>
                      </a:r>
                      <a:r>
                        <a:rPr lang="zh-CN" altLang="en-US" sz="1200" b="1" i="0" u="none" strike="noStrike">
                          <a:effectLst/>
                          <a:latin typeface="Arial" pitchFamily="34" charset="0"/>
                          <a:ea typeface="+mn-ea"/>
                          <a:cs typeface="Arial" pitchFamily="34" charset="0"/>
                        </a:rPr>
                        <a:t>需要对客户、行业聚焦发展，规避系统风险</a:t>
                      </a:r>
                    </a:p>
                  </a:txBody>
                  <a:tcPr marL="6995" marR="6995" marT="6995" marB="0" anchor="ctr">
                    <a:lnL w="6350" cap="flat" cmpd="sng" algn="ctr">
                      <a:solidFill>
                        <a:schemeClr val="bg1"/>
                      </a:solidFill>
                      <a:prstDash val="solid"/>
                      <a:round/>
                      <a:headEnd type="none" w="med" len="med"/>
                      <a:tailEnd type="none" w="med" len="med"/>
                    </a:lnL>
                    <a:lnR>
                      <a:noFill/>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tcPr>
                </a:tc>
              </a:tr>
              <a:tr h="523587">
                <a:tc>
                  <a:txBody>
                    <a:bodyPr vert="horz" wrap="square"/>
                    <a:lstStyle/>
                    <a:p>
                      <a:pPr algn="ctr" fontAlgn="b"/>
                      <a:r>
                        <a:rPr lang="en-US" altLang="zh-CN" sz="1200" b="0" i="0" u="none" strike="noStrike">
                          <a:effectLst/>
                          <a:latin typeface="Arial" pitchFamily="34" charset="0"/>
                          <a:ea typeface="+mn-ea"/>
                          <a:cs typeface="Arial" pitchFamily="34" charset="0"/>
                        </a:rPr>
                        <a:t>7</a:t>
                      </a:r>
                    </a:p>
                  </a:txBody>
                  <a:tcPr marL="6995" marR="6995" marT="6995" marB="0" anchor="ctr">
                    <a:lnL w="6350" cap="flat" cmpd="sng" algn="ctr">
                      <a:solidFill>
                        <a:schemeClr val="bg2"/>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algn="ctr" fontAlgn="ctr"/>
                      <a:r>
                        <a:rPr lang="en-US" sz="1200" b="0" i="0" u="none" strike="noStrike">
                          <a:effectLst/>
                          <a:latin typeface="Arial" pitchFamily="34" charset="0"/>
                          <a:ea typeface="+mn-ea"/>
                          <a:cs typeface="Arial" pitchFamily="34" charset="0"/>
                        </a:rPr>
                        <a:t>S4+W7+O1+T5</a:t>
                      </a:r>
                    </a:p>
                  </a:txBody>
                  <a:tcPr marL="6995" marR="6995" marT="699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marL="171450" indent="-171450" algn="l" fontAlgn="b">
                        <a:buFont typeface="Arial" pitchFamily="34" charset="0"/>
                        <a:buChar char="•"/>
                      </a:pPr>
                      <a:r>
                        <a:rPr lang="zh-CN" altLang="en-US" sz="1200" b="0" i="0" u="none" strike="noStrike">
                          <a:effectLst/>
                          <a:latin typeface="Arial" pitchFamily="34" charset="0"/>
                          <a:ea typeface="+mn-ea"/>
                          <a:cs typeface="Arial" pitchFamily="34" charset="0"/>
                        </a:rPr>
                        <a:t>金融脱媒加剧，商业银行的创新不应局限在产品上，而是要实现商业模式的创新，</a:t>
                      </a:r>
                      <a:r>
                        <a:rPr lang="zh-CN" altLang="en-US" sz="1200" b="1" i="0" u="none" strike="noStrike">
                          <a:effectLst/>
                          <a:latin typeface="Arial" pitchFamily="34" charset="0"/>
                          <a:ea typeface="+mn-ea"/>
                          <a:cs typeface="Arial" pitchFamily="34" charset="0"/>
                        </a:rPr>
                        <a:t>需要抓住“大众创业”等国家机遇，在直接融资领域有所突破</a:t>
                      </a:r>
                    </a:p>
                  </a:txBody>
                  <a:tcPr marL="6995" marR="6995" marT="6995" marB="0" anchor="ctr">
                    <a:lnL w="6350" cap="flat" cmpd="sng" algn="ctr">
                      <a:solidFill>
                        <a:schemeClr val="bg1"/>
                      </a:solidFill>
                      <a:prstDash val="solid"/>
                      <a:round/>
                      <a:headEnd type="none" w="med" len="med"/>
                      <a:tailEnd type="none" w="med" len="med"/>
                    </a:lnL>
                    <a:lnR>
                      <a:noFill/>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tcPr>
                </a:tc>
              </a:tr>
              <a:tr h="523587">
                <a:tc>
                  <a:txBody>
                    <a:bodyPr vert="horz" wrap="square"/>
                    <a:lstStyle/>
                    <a:p>
                      <a:pPr algn="ctr" fontAlgn="b"/>
                      <a:r>
                        <a:rPr lang="en-US" altLang="zh-CN" sz="1200" b="0" i="0" u="none" strike="noStrike">
                          <a:effectLst/>
                          <a:latin typeface="Arial" pitchFamily="34" charset="0"/>
                          <a:ea typeface="+mn-ea"/>
                          <a:cs typeface="Arial" pitchFamily="34" charset="0"/>
                        </a:rPr>
                        <a:t>8</a:t>
                      </a:r>
                    </a:p>
                  </a:txBody>
                  <a:tcPr marL="6995" marR="6995" marT="6995" marB="0" anchor="ctr">
                    <a:lnL w="6350" cap="flat" cmpd="sng" algn="ctr">
                      <a:solidFill>
                        <a:schemeClr val="bg2"/>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algn="ctr" fontAlgn="ctr"/>
                      <a:r>
                        <a:rPr lang="en-US" sz="1200" b="0" i="0" u="none" strike="noStrike">
                          <a:effectLst/>
                          <a:latin typeface="Arial" pitchFamily="34" charset="0"/>
                          <a:ea typeface="+mn-ea"/>
                          <a:cs typeface="Arial" pitchFamily="34" charset="0"/>
                        </a:rPr>
                        <a:t>S2+W3+O2+T7</a:t>
                      </a:r>
                    </a:p>
                  </a:txBody>
                  <a:tcPr marL="6995" marR="6995" marT="699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marL="171450" indent="-171450" algn="l" fontAlgn="b">
                        <a:buFont typeface="Arial" pitchFamily="34" charset="0"/>
                        <a:buChar char="•"/>
                      </a:pPr>
                      <a:r>
                        <a:rPr lang="zh-CN" altLang="en-US" sz="1200" b="0" i="0" u="none" strike="noStrike">
                          <a:effectLst/>
                          <a:latin typeface="Arial" pitchFamily="34" charset="0"/>
                          <a:ea typeface="+mn-ea"/>
                          <a:cs typeface="Arial" pitchFamily="34" charset="0"/>
                        </a:rPr>
                        <a:t>中小银行的经营环境日趋艰难，作为区域性银行，哈行</a:t>
                      </a:r>
                      <a:r>
                        <a:rPr lang="zh-CN" altLang="en-US" sz="1200" b="1" i="0" u="none" strike="noStrike">
                          <a:effectLst/>
                          <a:latin typeface="Arial" pitchFamily="34" charset="0"/>
                          <a:ea typeface="+mn-ea"/>
                          <a:cs typeface="Arial" pitchFamily="34" charset="0"/>
                        </a:rPr>
                        <a:t>需要做大资产规模，一方面加强自身抵御风险能力，另一方面能够获得政策红利</a:t>
                      </a:r>
                    </a:p>
                  </a:txBody>
                  <a:tcPr marL="6995" marR="6995" marT="6995" marB="0" anchor="ctr">
                    <a:lnL w="6350" cap="flat" cmpd="sng" algn="ctr">
                      <a:solidFill>
                        <a:schemeClr val="bg1"/>
                      </a:solidFill>
                      <a:prstDash val="solid"/>
                      <a:round/>
                      <a:headEnd type="none" w="med" len="med"/>
                      <a:tailEnd type="none" w="med" len="med"/>
                    </a:lnL>
                    <a:lnR>
                      <a:noFill/>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tcPr>
                </a:tc>
              </a:tr>
              <a:tr h="523587">
                <a:tc>
                  <a:txBody>
                    <a:bodyPr vert="horz" wrap="square"/>
                    <a:lstStyle/>
                    <a:p>
                      <a:pPr algn="ctr" fontAlgn="b"/>
                      <a:r>
                        <a:rPr lang="en-US" altLang="zh-CN" sz="1200" b="0" i="0" u="none" strike="noStrike">
                          <a:effectLst/>
                          <a:latin typeface="Arial" pitchFamily="34" charset="0"/>
                          <a:ea typeface="+mn-ea"/>
                          <a:cs typeface="Arial" pitchFamily="34" charset="0"/>
                        </a:rPr>
                        <a:t>9</a:t>
                      </a:r>
                    </a:p>
                  </a:txBody>
                  <a:tcPr marL="6995" marR="6995" marT="6995" marB="0" anchor="ctr">
                    <a:lnL w="6350" cap="flat" cmpd="sng" algn="ctr">
                      <a:solidFill>
                        <a:schemeClr val="bg2"/>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algn="ctr" fontAlgn="ctr"/>
                      <a:r>
                        <a:rPr lang="en-US" sz="1200" b="0" i="0" u="none" strike="noStrike">
                          <a:effectLst/>
                          <a:latin typeface="Arial" pitchFamily="34" charset="0"/>
                          <a:ea typeface="+mn-ea"/>
                          <a:cs typeface="Arial" pitchFamily="34" charset="0"/>
                        </a:rPr>
                        <a:t>S3+W5+O7+T3</a:t>
                      </a:r>
                    </a:p>
                  </a:txBody>
                  <a:tcPr marL="6995" marR="6995" marT="699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2"/>
                    </a:solidFill>
                  </a:tcPr>
                </a:tc>
                <a:tc>
                  <a:txBody>
                    <a:bodyPr vert="horz" wrap="square"/>
                    <a:lstStyle/>
                    <a:p>
                      <a:pPr marL="171450" indent="-171450" algn="l" fontAlgn="b">
                        <a:buFont typeface="Arial" pitchFamily="34" charset="0"/>
                        <a:buChar char="•"/>
                      </a:pPr>
                      <a:r>
                        <a:rPr lang="zh-CN" altLang="en-US" sz="1200" b="0" i="0" u="none" strike="noStrike">
                          <a:effectLst/>
                          <a:latin typeface="Arial" pitchFamily="34" charset="0"/>
                          <a:ea typeface="+mn-ea"/>
                          <a:cs typeface="Arial" pitchFamily="34" charset="0"/>
                        </a:rPr>
                        <a:t>直销银行监管政策的进一步开放，为哈行通过电子渠道异地获客展业带来机遇，</a:t>
                      </a:r>
                      <a:r>
                        <a:rPr lang="zh-CN" altLang="en-US" sz="1200" b="1" i="0" u="none" strike="noStrike">
                          <a:effectLst/>
                          <a:latin typeface="Arial" pitchFamily="34" charset="0"/>
                          <a:ea typeface="+mn-ea"/>
                          <a:cs typeface="Arial" pitchFamily="34" charset="0"/>
                        </a:rPr>
                        <a:t>哈行需顺应国家城市群发展战略，对各地金融潜力深入分析</a:t>
                      </a:r>
                      <a:r>
                        <a:rPr lang="zh-CN" altLang="en-US" sz="1200" b="1" i="0" u="none" strike="noStrike" smtClean="0">
                          <a:effectLst/>
                          <a:latin typeface="Arial" pitchFamily="34" charset="0"/>
                          <a:ea typeface="+mn-ea"/>
                          <a:cs typeface="Arial" pitchFamily="34" charset="0"/>
                        </a:rPr>
                        <a:t>，择优进行</a:t>
                      </a:r>
                      <a:r>
                        <a:rPr lang="zh-CN" altLang="en-US" sz="1200" b="1" i="0" u="none" strike="noStrike">
                          <a:effectLst/>
                          <a:latin typeface="Arial" pitchFamily="34" charset="0"/>
                          <a:ea typeface="+mn-ea"/>
                          <a:cs typeface="Arial" pitchFamily="34" charset="0"/>
                        </a:rPr>
                        <a:t>区域拓展</a:t>
                      </a:r>
                    </a:p>
                  </a:txBody>
                  <a:tcPr marL="6995" marR="6995" marT="6995" marB="0" anchor="ctr">
                    <a:lnL w="6350" cap="flat" cmpd="sng" algn="ctr">
                      <a:solidFill>
                        <a:schemeClr val="bg1"/>
                      </a:solidFill>
                      <a:prstDash val="solid"/>
                      <a:round/>
                      <a:headEnd type="none" w="med" len="med"/>
                      <a:tailEnd type="none" w="med" len="med"/>
                    </a:lnL>
                    <a:lnR>
                      <a:noFill/>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tcPr>
                </a:tc>
              </a:tr>
              <a:tr h="523587">
                <a:tc>
                  <a:txBody>
                    <a:bodyPr vert="horz" wrap="square"/>
                    <a:lstStyle/>
                    <a:p>
                      <a:pPr algn="ctr" fontAlgn="b"/>
                      <a:r>
                        <a:rPr lang="en-US" altLang="zh-CN" sz="1200" b="0" i="0" u="none" strike="noStrike">
                          <a:effectLst/>
                          <a:latin typeface="Arial" pitchFamily="34" charset="0"/>
                          <a:ea typeface="+mn-ea"/>
                          <a:cs typeface="Arial" pitchFamily="34" charset="0"/>
                        </a:rPr>
                        <a:t>10</a:t>
                      </a:r>
                    </a:p>
                  </a:txBody>
                  <a:tcPr marL="6995" marR="6995" marT="6995" marB="0" anchor="ctr">
                    <a:lnL w="6350" cap="flat" cmpd="sng" algn="ctr">
                      <a:solidFill>
                        <a:schemeClr val="bg2"/>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bg2"/>
                      </a:solidFill>
                      <a:prstDash val="solid"/>
                      <a:round/>
                      <a:headEnd type="none" w="med" len="med"/>
                      <a:tailEnd type="none" w="med" len="med"/>
                    </a:lnB>
                    <a:solidFill>
                      <a:schemeClr val="bg2"/>
                    </a:solidFill>
                  </a:tcPr>
                </a:tc>
                <a:tc>
                  <a:txBody>
                    <a:bodyPr vert="horz" wrap="square"/>
                    <a:lstStyle/>
                    <a:p>
                      <a:pPr algn="ctr" fontAlgn="ctr"/>
                      <a:r>
                        <a:rPr lang="en-US" sz="1200" b="0" i="0" u="none" strike="noStrike">
                          <a:effectLst/>
                          <a:latin typeface="Arial" pitchFamily="34" charset="0"/>
                          <a:ea typeface="+mn-ea"/>
                          <a:cs typeface="Arial" pitchFamily="34" charset="0"/>
                        </a:rPr>
                        <a:t>S1+W3+O2+T4</a:t>
                      </a:r>
                    </a:p>
                  </a:txBody>
                  <a:tcPr marL="6995" marR="6995" marT="699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bg2"/>
                      </a:solidFill>
                      <a:prstDash val="solid"/>
                      <a:round/>
                      <a:headEnd type="none" w="med" len="med"/>
                      <a:tailEnd type="none" w="med" len="med"/>
                    </a:lnB>
                    <a:solidFill>
                      <a:schemeClr val="bg2"/>
                    </a:solidFill>
                  </a:tcPr>
                </a:tc>
                <a:tc>
                  <a:txBody>
                    <a:bodyPr vert="horz" wrap="square"/>
                    <a:lstStyle/>
                    <a:p>
                      <a:pPr marL="171450" indent="-171450" algn="l" fontAlgn="b">
                        <a:buFont typeface="Arial" pitchFamily="34" charset="0"/>
                        <a:buChar char="•"/>
                      </a:pPr>
                      <a:r>
                        <a:rPr lang="zh-CN" altLang="en-US" sz="1200" b="0" i="0" u="none" strike="noStrike">
                          <a:effectLst/>
                          <a:latin typeface="Arial" pitchFamily="34" charset="0"/>
                          <a:ea typeface="+mn-ea"/>
                          <a:cs typeface="Arial" pitchFamily="34" charset="0"/>
                        </a:rPr>
                        <a:t>新技术的创新及政策的放开，使商业银行面临大量同业、异业的竞争，</a:t>
                      </a:r>
                      <a:r>
                        <a:rPr lang="zh-CN" altLang="en-US" sz="1200" b="1" i="0" u="none" strike="noStrike">
                          <a:effectLst/>
                          <a:latin typeface="Arial" pitchFamily="34" charset="0"/>
                          <a:ea typeface="+mn-ea"/>
                          <a:cs typeface="Arial" pitchFamily="34" charset="0"/>
                        </a:rPr>
                        <a:t>哈行需要避免大而全的业务拓展，而是应该整合资源，根据自身发展</a:t>
                      </a:r>
                      <a:r>
                        <a:rPr lang="zh-CN" altLang="en-US" sz="1200" b="1" i="0" u="none" strike="noStrike" smtClean="0">
                          <a:effectLst/>
                          <a:latin typeface="Arial" pitchFamily="34" charset="0"/>
                          <a:ea typeface="+mn-ea"/>
                          <a:cs typeface="Arial" pitchFamily="34" charset="0"/>
                        </a:rPr>
                        <a:t>战略打造</a:t>
                      </a:r>
                      <a:r>
                        <a:rPr lang="zh-CN" altLang="en-US" sz="1200" b="1" i="0" u="none" strike="noStrike">
                          <a:effectLst/>
                          <a:latin typeface="Arial" pitchFamily="34" charset="0"/>
                          <a:ea typeface="+mn-ea"/>
                          <a:cs typeface="Arial" pitchFamily="34" charset="0"/>
                        </a:rPr>
                        <a:t>特色型业务</a:t>
                      </a:r>
                    </a:p>
                  </a:txBody>
                  <a:tcPr marL="6995" marR="6995" marT="6995" marB="0" anchor="ctr">
                    <a:lnL w="6350" cap="flat" cmpd="sng" algn="ctr">
                      <a:solidFill>
                        <a:schemeClr val="bg1"/>
                      </a:solidFill>
                      <a:prstDash val="solid"/>
                      <a:round/>
                      <a:headEnd type="none" w="med" len="med"/>
                      <a:tailEnd type="none" w="med" len="med"/>
                    </a:lnL>
                    <a:lnR>
                      <a:noFill/>
                    </a:lnR>
                    <a:lnT w="6350" cap="flat" cmpd="sng" algn="ctr">
                      <a:solidFill>
                        <a:schemeClr val="tx1">
                          <a:lumMod val="50000"/>
                          <a:lumOff val="50000"/>
                        </a:schemeClr>
                      </a:solidFill>
                      <a:prstDash val="solid"/>
                      <a:round/>
                      <a:headEnd type="none" w="med" len="med"/>
                      <a:tailEnd type="none" w="med" len="med"/>
                    </a:lnT>
                    <a:lnB>
                      <a:noFill/>
                    </a:lnB>
                  </a:tcPr>
                </a:tc>
              </a:tr>
            </a:tbl>
          </a:graphicData>
        </a:graphic>
      </p:graphicFrame>
    </p:spTree>
    <p:extLst>
      <p:ext uri="{BB962C8B-B14F-4D97-AF65-F5344CB8AC3E}">
        <p14:creationId xmlns:p14="http://schemas.microsoft.com/office/powerpoint/2010/main" val="1520567774"/>
      </p:ext>
    </p:extLst>
  </p:cSld>
  <p:clrMapOvr>
    <a:masterClrMapping/>
  </p:clrMapOvr>
  <p:transition spd="slow" advClick="0"/>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162" name="Title 1"/>
          <p:cNvSpPr>
            <a:spLocks noGrp="1"/>
          </p:cNvSpPr>
          <p:nvPr>
            <p:ph type="title"/>
          </p:nvPr>
        </p:nvSpPr>
        <p:spPr>
          <a:xfrm>
            <a:off x="463550" y="272554"/>
            <a:ext cx="9766300" cy="339725"/>
          </a:xfrm>
        </p:spPr>
        <p:txBody>
          <a:bodyPr/>
          <a:lstStyle/>
          <a:p>
            <a:pPr hangingPunct="1"/>
            <a:r>
              <a:rPr lang="zh-CN" altLang="en-US" sz="2200" smtClean="0">
                <a:ea typeface="Arial Unicode MS" panose="020b0604020202020204" pitchFamily="34" charset="-122"/>
              </a:rPr>
              <a:t>基于哈尔滨银行自身的优劣势以及所面临的外部环境分析，我们形成了此次战略规划的重点共识</a:t>
            </a:r>
            <a:endParaRPr lang="en-US" altLang="en-US" sz="2200" smtClean="0">
              <a:ea typeface="Arial Unicode MS" panose="020b0604020202020204" pitchFamily="34" charset="-122"/>
            </a:endParaRPr>
          </a:p>
        </p:txBody>
      </p:sp>
      <p:sp>
        <p:nvSpPr>
          <p:cNvPr id="220163" name="文本占位符 3"/>
          <p:cNvSpPr>
            <a:spLocks noGrp="1"/>
          </p:cNvSpPr>
          <p:nvPr>
            <p:ph type="body" sz="quarter" idx="14"/>
          </p:nvPr>
        </p:nvSpPr>
        <p:spPr>
          <a:xfrm>
            <a:off x="760413" y="7177088"/>
            <a:ext cx="6197600" cy="207962"/>
          </a:xfrm>
        </p:spPr>
        <p:txBody>
          <a:bodyPr/>
          <a:lstStyle/>
          <a:p>
            <a:pPr>
              <a:spcBef>
                <a:spcPts val="1488"/>
              </a:spcBef>
              <a:spcAft>
                <a:spcPct val="0"/>
              </a:spcAft>
            </a:pPr>
            <a:endParaRPr kumimoji="0" lang="zh-CN" altLang="en-US" sz="1200" smtClean="0">
              <a:ea typeface="Arial Unicode MS" panose="020b0604020202020204" pitchFamily="34" charset="-122"/>
            </a:endParaRPr>
          </a:p>
        </p:txBody>
      </p:sp>
      <p:sp>
        <p:nvSpPr>
          <p:cNvPr id="8" name="任意多边形 7"/>
          <p:cNvSpPr/>
          <p:nvPr/>
        </p:nvSpPr>
        <p:spPr bwMode="auto">
          <a:xfrm>
            <a:off x="1522413" y="1365250"/>
            <a:ext cx="6351587" cy="714375"/>
          </a:xfrm>
          <a:custGeom>
            <a:gdLst>
              <a:gd name="T0" fmla="*/ 0 w 6958236"/>
              <a:gd name="T1" fmla="*/ 0 h 599647"/>
              <a:gd name="T2" fmla="*/ 5797828 w 6958236"/>
              <a:gd name="T3" fmla="*/ 0 h 599647"/>
              <a:gd name="T4" fmla="*/ 5797828 w 6958236"/>
              <a:gd name="T5" fmla="*/ 851053 h 599647"/>
              <a:gd name="T6" fmla="*/ 0 w 6958236"/>
              <a:gd name="T7" fmla="*/ 851053 h 599647"/>
              <a:gd name="T8" fmla="*/ 0 w 6958236"/>
              <a:gd name="T9" fmla="*/ 0 h 599647"/>
              <a:gd name="T10" fmla="*/ 0 60000 65536"/>
              <a:gd name="T11" fmla="*/ 0 60000 65536"/>
              <a:gd name="T12" fmla="*/ 0 60000 65536"/>
              <a:gd name="T13" fmla="*/ 0 60000 65536"/>
              <a:gd name="T14" fmla="*/ 0 60000 65536"/>
              <a:gd name="T15" fmla="*/ 0 w 6958236"/>
              <a:gd name="T16" fmla="*/ 0 h 599647"/>
              <a:gd name="T17" fmla="*/ 6958236 w 6958236"/>
              <a:gd name="T18" fmla="*/ 599647 h 599647"/>
            </a:gdLst>
            <a:cxnLst>
              <a:cxn ang="T10">
                <a:pos x="T0" y="T1"/>
              </a:cxn>
              <a:cxn ang="T11">
                <a:pos x="T2" y="T3"/>
              </a:cxn>
              <a:cxn ang="T12">
                <a:pos x="T4" y="T5"/>
              </a:cxn>
              <a:cxn ang="T13">
                <a:pos x="T6" y="T7"/>
              </a:cxn>
              <a:cxn ang="T14">
                <a:pos x="T8" y="T9"/>
              </a:cxn>
            </a:cxnLst>
            <a:rect l="T15" t="T16" r="T17" b="T18"/>
            <a:pathLst>
              <a:path w="6958236" h="599647">
                <a:moveTo>
                  <a:pt x="0" y="0"/>
                </a:moveTo>
                <a:lnTo>
                  <a:pt x="6958236" y="0"/>
                </a:lnTo>
                <a:lnTo>
                  <a:pt x="6958236" y="599647"/>
                </a:lnTo>
                <a:lnTo>
                  <a:pt x="0" y="599647"/>
                </a:lnTo>
                <a:lnTo>
                  <a:pt x="0" y="0"/>
                </a:lnTo>
                <a:close/>
              </a:path>
            </a:pathLst>
          </a:custGeom>
          <a:solidFill>
            <a:srgbClr val="C7E9F5"/>
          </a:solidFill>
          <a:ln>
            <a:noFill/>
          </a:ln>
          <a:effectLst>
            <a:outerShdw blurRad="50800" dist="38100" dir="2700000" algn="tl" rotWithShape="0">
              <a:srgbClr val="808080">
                <a:alpha val="39998"/>
              </a:srgbClr>
            </a:outerShdw>
          </a:effectLst>
          <a:extLst>
            <a:ext uri="{91240B29-F687-4F45-9708-019B960494DF}">
              <a14:hiddenLine xmlns:a14="http://schemas.microsoft.com/office/drawing/2010/main" w="25400">
                <a:solidFill>
                  <a:srgbClr val="000000"/>
                </a:solidFill>
                <a:miter lim="800000"/>
                <a:headEnd/>
                <a:tailEnd/>
              </a14:hiddenLine>
            </a:ext>
          </a:extLst>
        </p:spPr>
        <p:txBody>
          <a:bodyPr lIns="317533" tIns="39207" rIns="119075" bIns="39207" anchor="ctr"/>
          <a:lstStyle>
            <a:defPPr>
              <a:defRPr lang="zh-CN"/>
            </a:defPPr>
            <a:lvl1pPr algn="l" defTabSz="685800"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685800"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685800"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685800"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685800"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685800"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685800"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685800"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685800"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lnSpc>
                <a:spcPct val="90000"/>
              </a:lnSpc>
              <a:spcAft>
                <a:spcPct val="35000"/>
              </a:spcAft>
              <a:buFont typeface="Arial" pitchFamily="34" charset="0"/>
              <a:buNone/>
              <a:defRPr/>
            </a:pPr>
            <a:r>
              <a:rPr kumimoji="0" lang="zh-CN" altLang="en-US" sz="1500" b="1" smtClean="0">
                <a:solidFill>
                  <a:srgbClr val="002776"/>
                </a:solidFill>
                <a:latin typeface="Verdana" pitchFamily="34" charset="0"/>
                <a:ea typeface="华文楷体" pitchFamily="2" charset="-122"/>
              </a:rPr>
              <a:t>哈尔滨银行的战略规划需要针对区域、客群、业务进行聚焦，大而全的发展模式在短期内并不符合银行现状</a:t>
            </a:r>
          </a:p>
        </p:txBody>
      </p:sp>
      <p:sp>
        <p:nvSpPr>
          <p:cNvPr id="9" name="椭圆 8"/>
          <p:cNvSpPr>
            <a:spLocks noChangeArrowheads="1"/>
          </p:cNvSpPr>
          <p:nvPr/>
        </p:nvSpPr>
        <p:spPr bwMode="auto">
          <a:xfrm>
            <a:off x="854075" y="1308100"/>
            <a:ext cx="825500" cy="827088"/>
          </a:xfrm>
          <a:prstGeom prst="ellipse">
            <a:avLst/>
          </a:prstGeom>
          <a:solidFill>
            <a:srgbClr val="FFFFFF"/>
          </a:solidFill>
          <a:ln w="25400">
            <a:solidFill>
              <a:schemeClr val="accent1"/>
            </a:solidFill>
            <a:round/>
          </a:ln>
          <a:effectLst>
            <a:outerShdw blurRad="50800" dist="38100" dir="2700000" algn="tl" rotWithShape="0">
              <a:srgbClr val="808080">
                <a:alpha val="39998"/>
              </a:srgbClr>
            </a:outerShdw>
          </a:effectLst>
        </p:spPr>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defRPr/>
            </a:pPr>
            <a:r>
              <a:rPr kumimoji="0" lang="en-US" altLang="zh-CN" sz="1900" b="1" smtClean="0">
                <a:solidFill>
                  <a:srgbClr val="00A1DE"/>
                </a:solidFill>
                <a:ea typeface="华文楷体" pitchFamily="2" charset="-122"/>
                <a:cs typeface="Arial" pitchFamily="34" charset="0"/>
              </a:rPr>
              <a:t>1</a:t>
            </a:r>
            <a:endParaRPr kumimoji="0" lang="zh-CN" altLang="en-US" sz="1900" b="1" smtClean="0">
              <a:solidFill>
                <a:srgbClr val="00A1DE"/>
              </a:solidFill>
              <a:ea typeface="华文楷体" pitchFamily="2" charset="-122"/>
            </a:endParaRPr>
          </a:p>
        </p:txBody>
      </p:sp>
      <p:sp>
        <p:nvSpPr>
          <p:cNvPr id="10" name="任意多边形 9"/>
          <p:cNvSpPr/>
          <p:nvPr/>
        </p:nvSpPr>
        <p:spPr bwMode="auto">
          <a:xfrm>
            <a:off x="1993900" y="2403475"/>
            <a:ext cx="6350000" cy="714375"/>
          </a:xfrm>
          <a:custGeom>
            <a:gdLst>
              <a:gd name="T0" fmla="*/ 0 w 6528546"/>
              <a:gd name="T1" fmla="*/ 0 h 599647"/>
              <a:gd name="T2" fmla="*/ 6176337 w 6528546"/>
              <a:gd name="T3" fmla="*/ 0 h 599647"/>
              <a:gd name="T4" fmla="*/ 6176337 w 6528546"/>
              <a:gd name="T5" fmla="*/ 851053 h 599647"/>
              <a:gd name="T6" fmla="*/ 0 w 6528546"/>
              <a:gd name="T7" fmla="*/ 851053 h 599647"/>
              <a:gd name="T8" fmla="*/ 0 w 6528546"/>
              <a:gd name="T9" fmla="*/ 0 h 599647"/>
              <a:gd name="T10" fmla="*/ 0 60000 65536"/>
              <a:gd name="T11" fmla="*/ 0 60000 65536"/>
              <a:gd name="T12" fmla="*/ 0 60000 65536"/>
              <a:gd name="T13" fmla="*/ 0 60000 65536"/>
              <a:gd name="T14" fmla="*/ 0 60000 65536"/>
              <a:gd name="T15" fmla="*/ 0 w 6528546"/>
              <a:gd name="T16" fmla="*/ 0 h 599647"/>
              <a:gd name="T17" fmla="*/ 6528546 w 6528546"/>
              <a:gd name="T18" fmla="*/ 599647 h 599647"/>
            </a:gdLst>
            <a:cxnLst>
              <a:cxn ang="T10">
                <a:pos x="T0" y="T1"/>
              </a:cxn>
              <a:cxn ang="T11">
                <a:pos x="T2" y="T3"/>
              </a:cxn>
              <a:cxn ang="T12">
                <a:pos x="T4" y="T5"/>
              </a:cxn>
              <a:cxn ang="T13">
                <a:pos x="T6" y="T7"/>
              </a:cxn>
              <a:cxn ang="T14">
                <a:pos x="T8" y="T9"/>
              </a:cxn>
            </a:cxnLst>
            <a:rect l="T15" t="T16" r="T17" b="T18"/>
            <a:pathLst>
              <a:path w="6528546" h="599647">
                <a:moveTo>
                  <a:pt x="0" y="0"/>
                </a:moveTo>
                <a:lnTo>
                  <a:pt x="6528546" y="0"/>
                </a:lnTo>
                <a:lnTo>
                  <a:pt x="6528546" y="599647"/>
                </a:lnTo>
                <a:lnTo>
                  <a:pt x="0" y="599647"/>
                </a:lnTo>
                <a:lnTo>
                  <a:pt x="0" y="0"/>
                </a:lnTo>
                <a:close/>
              </a:path>
            </a:pathLst>
          </a:custGeom>
          <a:solidFill>
            <a:srgbClr val="C7E9F5"/>
          </a:solidFill>
          <a:ln>
            <a:noFill/>
          </a:ln>
          <a:effectLst>
            <a:outerShdw blurRad="50800" dist="38100" dir="2700000" algn="tl" rotWithShape="0">
              <a:srgbClr val="808080">
                <a:alpha val="39998"/>
              </a:srgbClr>
            </a:outerShdw>
          </a:effectLst>
          <a:extLst>
            <a:ext uri="{91240B29-F687-4F45-9708-019B960494DF}">
              <a14:hiddenLine xmlns:a14="http://schemas.microsoft.com/office/drawing/2010/main" w="25400">
                <a:solidFill>
                  <a:srgbClr val="000000"/>
                </a:solidFill>
                <a:miter lim="800000"/>
                <a:headEnd/>
                <a:tailEnd/>
              </a14:hiddenLine>
            </a:ext>
          </a:extLst>
        </p:spPr>
        <p:txBody>
          <a:bodyPr lIns="317533" tIns="39207" rIns="119075" bIns="39207" anchor="ctr"/>
          <a:lstStyle>
            <a:defPPr>
              <a:defRPr lang="zh-CN"/>
            </a:defPPr>
            <a:lvl1pPr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lnSpc>
                <a:spcPct val="90000"/>
              </a:lnSpc>
              <a:spcAft>
                <a:spcPct val="35000"/>
              </a:spcAft>
              <a:buFont typeface="Arial" pitchFamily="34" charset="0"/>
              <a:buNone/>
              <a:defRPr/>
            </a:pPr>
            <a:r>
              <a:rPr lang="zh-CN" altLang="en-US" sz="1500" b="1" smtClean="0">
                <a:solidFill>
                  <a:srgbClr val="002776"/>
                </a:solidFill>
                <a:latin typeface="Verdana" pitchFamily="34" charset="0"/>
                <a:ea typeface="华文楷体" pitchFamily="2" charset="-122"/>
              </a:rPr>
              <a:t>哈尔滨银行的业务模式需要升级，从传统的存贷汇业务向具有更高附加值的金融市场、投行、资产管理类业务转型</a:t>
            </a:r>
            <a:endParaRPr lang="en-US" altLang="zh-CN" sz="1500" b="1" smtClean="0">
              <a:solidFill>
                <a:srgbClr val="002776"/>
              </a:solidFill>
              <a:latin typeface="Verdana" pitchFamily="34" charset="0"/>
              <a:ea typeface="华文楷体" pitchFamily="2" charset="-122"/>
            </a:endParaRPr>
          </a:p>
        </p:txBody>
      </p:sp>
      <p:sp>
        <p:nvSpPr>
          <p:cNvPr id="11" name="椭圆 10"/>
          <p:cNvSpPr>
            <a:spLocks noChangeArrowheads="1"/>
          </p:cNvSpPr>
          <p:nvPr/>
        </p:nvSpPr>
        <p:spPr bwMode="auto">
          <a:xfrm>
            <a:off x="1331913" y="2347913"/>
            <a:ext cx="825500" cy="825500"/>
          </a:xfrm>
          <a:prstGeom prst="ellipse">
            <a:avLst/>
          </a:prstGeom>
          <a:solidFill>
            <a:srgbClr val="FFFFFF"/>
          </a:solidFill>
          <a:ln w="25400">
            <a:solidFill>
              <a:schemeClr val="accent1"/>
            </a:solidFill>
            <a:round/>
          </a:ln>
          <a:effectLst>
            <a:outerShdw blurRad="50800" dist="38100" dir="2700000" algn="tl" rotWithShape="0">
              <a:srgbClr val="808080">
                <a:alpha val="39998"/>
              </a:srgbClr>
            </a:outerShdw>
          </a:effectLst>
        </p:spPr>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defRPr/>
            </a:pPr>
            <a:r>
              <a:rPr kumimoji="0" lang="en-US" altLang="zh-CN" sz="1900" b="1" smtClean="0">
                <a:solidFill>
                  <a:srgbClr val="00A1DE"/>
                </a:solidFill>
                <a:ea typeface="华文楷体" pitchFamily="2" charset="-122"/>
                <a:cs typeface="Arial" pitchFamily="34" charset="0"/>
              </a:rPr>
              <a:t>2</a:t>
            </a:r>
            <a:endParaRPr kumimoji="0" lang="zh-CN" altLang="en-US" sz="1900" b="1" smtClean="0">
              <a:solidFill>
                <a:srgbClr val="00A1DE"/>
              </a:solidFill>
              <a:ea typeface="华文楷体" pitchFamily="2" charset="-122"/>
            </a:endParaRPr>
          </a:p>
        </p:txBody>
      </p:sp>
      <p:sp>
        <p:nvSpPr>
          <p:cNvPr id="12" name="任意多边形 11"/>
          <p:cNvSpPr/>
          <p:nvPr/>
        </p:nvSpPr>
        <p:spPr bwMode="auto">
          <a:xfrm>
            <a:off x="2463800" y="3441700"/>
            <a:ext cx="6351588" cy="714375"/>
          </a:xfrm>
          <a:custGeom>
            <a:gdLst>
              <a:gd name="T0" fmla="*/ 0 w 6396666"/>
              <a:gd name="T1" fmla="*/ 0 h 599647"/>
              <a:gd name="T2" fmla="*/ 6306828 w 6396666"/>
              <a:gd name="T3" fmla="*/ 0 h 599647"/>
              <a:gd name="T4" fmla="*/ 6306828 w 6396666"/>
              <a:gd name="T5" fmla="*/ 851053 h 599647"/>
              <a:gd name="T6" fmla="*/ 0 w 6396666"/>
              <a:gd name="T7" fmla="*/ 851053 h 599647"/>
              <a:gd name="T8" fmla="*/ 0 w 6396666"/>
              <a:gd name="T9" fmla="*/ 0 h 599647"/>
              <a:gd name="T10" fmla="*/ 0 60000 65536"/>
              <a:gd name="T11" fmla="*/ 0 60000 65536"/>
              <a:gd name="T12" fmla="*/ 0 60000 65536"/>
              <a:gd name="T13" fmla="*/ 0 60000 65536"/>
              <a:gd name="T14" fmla="*/ 0 60000 65536"/>
              <a:gd name="T15" fmla="*/ 0 w 6396666"/>
              <a:gd name="T16" fmla="*/ 0 h 599647"/>
              <a:gd name="T17" fmla="*/ 6396666 w 6396666"/>
              <a:gd name="T18" fmla="*/ 599647 h 599647"/>
            </a:gdLst>
            <a:cxnLst>
              <a:cxn ang="T10">
                <a:pos x="T0" y="T1"/>
              </a:cxn>
              <a:cxn ang="T11">
                <a:pos x="T2" y="T3"/>
              </a:cxn>
              <a:cxn ang="T12">
                <a:pos x="T4" y="T5"/>
              </a:cxn>
              <a:cxn ang="T13">
                <a:pos x="T6" y="T7"/>
              </a:cxn>
              <a:cxn ang="T14">
                <a:pos x="T8" y="T9"/>
              </a:cxn>
            </a:cxnLst>
            <a:rect l="T15" t="T16" r="T17" b="T18"/>
            <a:pathLst>
              <a:path w="6396666" h="599647">
                <a:moveTo>
                  <a:pt x="0" y="0"/>
                </a:moveTo>
                <a:lnTo>
                  <a:pt x="6396666" y="0"/>
                </a:lnTo>
                <a:lnTo>
                  <a:pt x="6396666" y="599647"/>
                </a:lnTo>
                <a:lnTo>
                  <a:pt x="0" y="599647"/>
                </a:lnTo>
                <a:lnTo>
                  <a:pt x="0" y="0"/>
                </a:lnTo>
                <a:close/>
              </a:path>
            </a:pathLst>
          </a:custGeom>
          <a:solidFill>
            <a:srgbClr val="C7E9F5"/>
          </a:solidFill>
          <a:ln>
            <a:noFill/>
          </a:ln>
          <a:effectLst>
            <a:outerShdw blurRad="50800" dist="38100" dir="2700000" algn="tl" rotWithShape="0">
              <a:srgbClr val="808080">
                <a:alpha val="39998"/>
              </a:srgbClr>
            </a:outerShdw>
          </a:effectLst>
          <a:extLst>
            <a:ext uri="{91240B29-F687-4F45-9708-019B960494DF}">
              <a14:hiddenLine xmlns:a14="http://schemas.microsoft.com/office/drawing/2010/main" w="25400">
                <a:solidFill>
                  <a:srgbClr val="000000"/>
                </a:solidFill>
                <a:miter lim="800000"/>
                <a:headEnd/>
                <a:tailEnd/>
              </a14:hiddenLine>
            </a:ext>
          </a:extLst>
        </p:spPr>
        <p:txBody>
          <a:bodyPr lIns="317533" tIns="39207" rIns="119075" bIns="39207" anchor="ctr"/>
          <a:lstStyle>
            <a:defPPr>
              <a:defRPr lang="zh-CN"/>
            </a:defPPr>
            <a:lvl1pPr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lnSpc>
                <a:spcPct val="90000"/>
              </a:lnSpc>
              <a:spcAft>
                <a:spcPct val="35000"/>
              </a:spcAft>
              <a:buFont typeface="Arial" pitchFamily="34" charset="0"/>
              <a:buNone/>
              <a:defRPr/>
            </a:pPr>
            <a:r>
              <a:rPr lang="zh-CN" altLang="en-US" sz="1500" b="1" smtClean="0">
                <a:solidFill>
                  <a:srgbClr val="002776"/>
                </a:solidFill>
                <a:latin typeface="Verdana" pitchFamily="34" charset="0"/>
                <a:ea typeface="华文楷体" pitchFamily="2" charset="-122"/>
              </a:rPr>
              <a:t>哈尔滨银行需要更加深入地挖掘客户价值、提升对于客户的影响力，未来应更加关注客户忠诚度和综合贡献价值</a:t>
            </a:r>
            <a:endParaRPr lang="en-US" altLang="zh-CN" sz="1500" b="1" smtClean="0">
              <a:solidFill>
                <a:srgbClr val="002776"/>
              </a:solidFill>
              <a:latin typeface="Verdana" pitchFamily="34" charset="0"/>
              <a:ea typeface="华文楷体" pitchFamily="2" charset="-122"/>
            </a:endParaRPr>
          </a:p>
        </p:txBody>
      </p:sp>
      <p:sp>
        <p:nvSpPr>
          <p:cNvPr id="13" name="椭圆 12"/>
          <p:cNvSpPr>
            <a:spLocks noChangeArrowheads="1"/>
          </p:cNvSpPr>
          <p:nvPr/>
        </p:nvSpPr>
        <p:spPr bwMode="auto">
          <a:xfrm>
            <a:off x="1809750" y="3386138"/>
            <a:ext cx="825500" cy="825500"/>
          </a:xfrm>
          <a:prstGeom prst="ellipse">
            <a:avLst/>
          </a:prstGeom>
          <a:solidFill>
            <a:srgbClr val="FFFFFF"/>
          </a:solidFill>
          <a:ln w="25400">
            <a:solidFill>
              <a:schemeClr val="accent1"/>
            </a:solidFill>
            <a:round/>
          </a:ln>
          <a:effectLst>
            <a:outerShdw blurRad="50800" dist="38100" dir="2700000" algn="tl" rotWithShape="0">
              <a:srgbClr val="808080">
                <a:alpha val="39998"/>
              </a:srgbClr>
            </a:outerShdw>
          </a:effectLst>
        </p:spPr>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defRPr/>
            </a:pPr>
            <a:r>
              <a:rPr kumimoji="0" lang="en-US" altLang="zh-CN" sz="1900" b="1" smtClean="0">
                <a:solidFill>
                  <a:srgbClr val="00A1DE"/>
                </a:solidFill>
                <a:ea typeface="华文楷体" pitchFamily="2" charset="-122"/>
                <a:cs typeface="Arial" pitchFamily="34" charset="0"/>
              </a:rPr>
              <a:t>3</a:t>
            </a:r>
            <a:endParaRPr kumimoji="0" lang="zh-CN" altLang="en-US" sz="1900" b="1" smtClean="0">
              <a:solidFill>
                <a:srgbClr val="00A1DE"/>
              </a:solidFill>
              <a:ea typeface="华文楷体" pitchFamily="2" charset="-122"/>
            </a:endParaRPr>
          </a:p>
        </p:txBody>
      </p:sp>
      <p:sp>
        <p:nvSpPr>
          <p:cNvPr id="14" name="任意多边形 13"/>
          <p:cNvSpPr/>
          <p:nvPr/>
        </p:nvSpPr>
        <p:spPr bwMode="auto">
          <a:xfrm>
            <a:off x="2935288" y="4479925"/>
            <a:ext cx="6350000" cy="714375"/>
          </a:xfrm>
          <a:custGeom>
            <a:gdLst>
              <a:gd name="T0" fmla="*/ 0 w 6528546"/>
              <a:gd name="T1" fmla="*/ 0 h 599647"/>
              <a:gd name="T2" fmla="*/ 6176337 w 6528546"/>
              <a:gd name="T3" fmla="*/ 0 h 599647"/>
              <a:gd name="T4" fmla="*/ 6176337 w 6528546"/>
              <a:gd name="T5" fmla="*/ 851053 h 599647"/>
              <a:gd name="T6" fmla="*/ 0 w 6528546"/>
              <a:gd name="T7" fmla="*/ 851053 h 599647"/>
              <a:gd name="T8" fmla="*/ 0 w 6528546"/>
              <a:gd name="T9" fmla="*/ 0 h 599647"/>
              <a:gd name="T10" fmla="*/ 0 60000 65536"/>
              <a:gd name="T11" fmla="*/ 0 60000 65536"/>
              <a:gd name="T12" fmla="*/ 0 60000 65536"/>
              <a:gd name="T13" fmla="*/ 0 60000 65536"/>
              <a:gd name="T14" fmla="*/ 0 60000 65536"/>
              <a:gd name="T15" fmla="*/ 0 w 6528546"/>
              <a:gd name="T16" fmla="*/ 0 h 599647"/>
              <a:gd name="T17" fmla="*/ 6528546 w 6528546"/>
              <a:gd name="T18" fmla="*/ 599647 h 599647"/>
            </a:gdLst>
            <a:cxnLst>
              <a:cxn ang="T10">
                <a:pos x="T0" y="T1"/>
              </a:cxn>
              <a:cxn ang="T11">
                <a:pos x="T2" y="T3"/>
              </a:cxn>
              <a:cxn ang="T12">
                <a:pos x="T4" y="T5"/>
              </a:cxn>
              <a:cxn ang="T13">
                <a:pos x="T6" y="T7"/>
              </a:cxn>
              <a:cxn ang="T14">
                <a:pos x="T8" y="T9"/>
              </a:cxn>
            </a:cxnLst>
            <a:rect l="T15" t="T16" r="T17" b="T18"/>
            <a:pathLst>
              <a:path w="6528546" h="599647">
                <a:moveTo>
                  <a:pt x="0" y="0"/>
                </a:moveTo>
                <a:lnTo>
                  <a:pt x="6528546" y="0"/>
                </a:lnTo>
                <a:lnTo>
                  <a:pt x="6528546" y="599647"/>
                </a:lnTo>
                <a:lnTo>
                  <a:pt x="0" y="599647"/>
                </a:lnTo>
                <a:lnTo>
                  <a:pt x="0" y="0"/>
                </a:lnTo>
                <a:close/>
              </a:path>
            </a:pathLst>
          </a:custGeom>
          <a:solidFill>
            <a:srgbClr val="C7E9F5"/>
          </a:solidFill>
          <a:ln>
            <a:noFill/>
          </a:ln>
          <a:effectLst>
            <a:outerShdw blurRad="50800" dist="38100" dir="2700000" algn="tl" rotWithShape="0">
              <a:srgbClr val="808080">
                <a:alpha val="39998"/>
              </a:srgbClr>
            </a:outerShdw>
          </a:effectLst>
          <a:extLst>
            <a:ext uri="{91240B29-F687-4F45-9708-019B960494DF}">
              <a14:hiddenLine xmlns:a14="http://schemas.microsoft.com/office/drawing/2010/main" w="25400">
                <a:solidFill>
                  <a:srgbClr val="000000"/>
                </a:solidFill>
                <a:miter lim="800000"/>
                <a:headEnd/>
                <a:tailEnd/>
              </a14:hiddenLine>
            </a:ext>
          </a:extLst>
        </p:spPr>
        <p:txBody>
          <a:bodyPr lIns="317533" tIns="39207" rIns="119075" bIns="39207" anchor="ctr"/>
          <a:lstStyle>
            <a:defPPr>
              <a:defRPr lang="zh-CN"/>
            </a:defPPr>
            <a:lvl1pPr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lnSpc>
                <a:spcPct val="90000"/>
              </a:lnSpc>
              <a:spcAft>
                <a:spcPct val="35000"/>
              </a:spcAft>
              <a:buFont typeface="Arial" pitchFamily="34" charset="0"/>
              <a:buNone/>
              <a:defRPr/>
            </a:pPr>
            <a:r>
              <a:rPr lang="zh-CN" altLang="en-US" sz="1500" b="1" smtClean="0">
                <a:solidFill>
                  <a:srgbClr val="002776"/>
                </a:solidFill>
                <a:latin typeface="Verdana" pitchFamily="34" charset="0"/>
                <a:ea typeface="华文楷体" pitchFamily="2" charset="-122"/>
              </a:rPr>
              <a:t>对于哈尔滨银行而言，实现快速且健康的规模增长仍是未来五年的重要发展目标</a:t>
            </a:r>
            <a:endParaRPr lang="en-US" altLang="zh-CN" sz="1500" b="1" smtClean="0">
              <a:solidFill>
                <a:srgbClr val="002776"/>
              </a:solidFill>
              <a:latin typeface="Verdana" pitchFamily="34" charset="0"/>
              <a:ea typeface="华文楷体" pitchFamily="2" charset="-122"/>
            </a:endParaRPr>
          </a:p>
        </p:txBody>
      </p:sp>
      <p:sp>
        <p:nvSpPr>
          <p:cNvPr id="15" name="椭圆 14"/>
          <p:cNvSpPr>
            <a:spLocks noChangeArrowheads="1"/>
          </p:cNvSpPr>
          <p:nvPr/>
        </p:nvSpPr>
        <p:spPr bwMode="auto">
          <a:xfrm>
            <a:off x="2287588" y="4424363"/>
            <a:ext cx="825500" cy="827087"/>
          </a:xfrm>
          <a:prstGeom prst="ellipse">
            <a:avLst/>
          </a:prstGeom>
          <a:solidFill>
            <a:srgbClr val="FFFFFF"/>
          </a:solidFill>
          <a:ln w="25400">
            <a:solidFill>
              <a:schemeClr val="accent1"/>
            </a:solidFill>
            <a:round/>
          </a:ln>
          <a:effectLst>
            <a:outerShdw blurRad="50800" dist="38100" dir="2700000" algn="tl" rotWithShape="0">
              <a:srgbClr val="808080">
                <a:alpha val="39998"/>
              </a:srgbClr>
            </a:outerShdw>
          </a:effectLst>
        </p:spPr>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defRPr/>
            </a:pPr>
            <a:r>
              <a:rPr kumimoji="0" lang="en-US" altLang="zh-CN" sz="1900" b="1" smtClean="0">
                <a:solidFill>
                  <a:srgbClr val="00A1DE"/>
                </a:solidFill>
                <a:ea typeface="华文楷体" pitchFamily="2" charset="-122"/>
                <a:cs typeface="Arial" pitchFamily="34" charset="0"/>
              </a:rPr>
              <a:t>4</a:t>
            </a:r>
            <a:endParaRPr kumimoji="0" lang="zh-CN" altLang="en-US" sz="1900" b="1" smtClean="0">
              <a:solidFill>
                <a:srgbClr val="00A1DE"/>
              </a:solidFill>
              <a:ea typeface="华文楷体" pitchFamily="2" charset="-122"/>
            </a:endParaRPr>
          </a:p>
        </p:txBody>
      </p:sp>
      <p:sp>
        <p:nvSpPr>
          <p:cNvPr id="16" name="任意多边形 15"/>
          <p:cNvSpPr/>
          <p:nvPr/>
        </p:nvSpPr>
        <p:spPr bwMode="auto">
          <a:xfrm>
            <a:off x="3405188" y="5519738"/>
            <a:ext cx="6351587" cy="714375"/>
          </a:xfrm>
          <a:custGeom>
            <a:gdLst>
              <a:gd name="T0" fmla="*/ 0 w 6958236"/>
              <a:gd name="T1" fmla="*/ 0 h 599647"/>
              <a:gd name="T2" fmla="*/ 5797828 w 6958236"/>
              <a:gd name="T3" fmla="*/ 0 h 599647"/>
              <a:gd name="T4" fmla="*/ 5797828 w 6958236"/>
              <a:gd name="T5" fmla="*/ 851053 h 599647"/>
              <a:gd name="T6" fmla="*/ 0 w 6958236"/>
              <a:gd name="T7" fmla="*/ 851053 h 599647"/>
              <a:gd name="T8" fmla="*/ 0 w 6958236"/>
              <a:gd name="T9" fmla="*/ 0 h 599647"/>
              <a:gd name="T10" fmla="*/ 0 60000 65536"/>
              <a:gd name="T11" fmla="*/ 0 60000 65536"/>
              <a:gd name="T12" fmla="*/ 0 60000 65536"/>
              <a:gd name="T13" fmla="*/ 0 60000 65536"/>
              <a:gd name="T14" fmla="*/ 0 60000 65536"/>
              <a:gd name="T15" fmla="*/ 0 w 6958236"/>
              <a:gd name="T16" fmla="*/ 0 h 599647"/>
              <a:gd name="T17" fmla="*/ 6958236 w 6958236"/>
              <a:gd name="T18" fmla="*/ 599647 h 599647"/>
            </a:gdLst>
            <a:cxnLst>
              <a:cxn ang="T10">
                <a:pos x="T0" y="T1"/>
              </a:cxn>
              <a:cxn ang="T11">
                <a:pos x="T2" y="T3"/>
              </a:cxn>
              <a:cxn ang="T12">
                <a:pos x="T4" y="T5"/>
              </a:cxn>
              <a:cxn ang="T13">
                <a:pos x="T6" y="T7"/>
              </a:cxn>
              <a:cxn ang="T14">
                <a:pos x="T8" y="T9"/>
              </a:cxn>
            </a:cxnLst>
            <a:rect l="T15" t="T16" r="T17" b="T18"/>
            <a:pathLst>
              <a:path w="6958236" h="599647">
                <a:moveTo>
                  <a:pt x="0" y="0"/>
                </a:moveTo>
                <a:lnTo>
                  <a:pt x="6958236" y="0"/>
                </a:lnTo>
                <a:lnTo>
                  <a:pt x="6958236" y="599647"/>
                </a:lnTo>
                <a:lnTo>
                  <a:pt x="0" y="599647"/>
                </a:lnTo>
                <a:lnTo>
                  <a:pt x="0" y="0"/>
                </a:lnTo>
                <a:close/>
              </a:path>
            </a:pathLst>
          </a:custGeom>
          <a:solidFill>
            <a:srgbClr val="C7E9F5"/>
          </a:solidFill>
          <a:ln>
            <a:noFill/>
          </a:ln>
          <a:effectLst>
            <a:outerShdw blurRad="50800" dist="38100" dir="2700000" algn="tl" rotWithShape="0">
              <a:srgbClr val="808080">
                <a:alpha val="39998"/>
              </a:srgbClr>
            </a:outerShdw>
          </a:effectLst>
          <a:extLst>
            <a:ext uri="{91240B29-F687-4F45-9708-019B960494DF}">
              <a14:hiddenLine xmlns:a14="http://schemas.microsoft.com/office/drawing/2010/main" w="25400">
                <a:solidFill>
                  <a:srgbClr val="000000"/>
                </a:solidFill>
                <a:miter lim="800000"/>
                <a:headEnd/>
                <a:tailEnd/>
              </a14:hiddenLine>
            </a:ext>
          </a:extLst>
        </p:spPr>
        <p:txBody>
          <a:bodyPr lIns="317533" tIns="39207" rIns="119075" bIns="39207" anchor="ctr"/>
          <a:lstStyle>
            <a:defPPr>
              <a:defRPr lang="zh-CN"/>
            </a:defPPr>
            <a:lvl1pPr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685800"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685800"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lnSpc>
                <a:spcPct val="90000"/>
              </a:lnSpc>
              <a:spcAft>
                <a:spcPct val="35000"/>
              </a:spcAft>
              <a:buFont typeface="Arial" pitchFamily="34" charset="0"/>
              <a:buNone/>
              <a:defRPr/>
            </a:pPr>
            <a:r>
              <a:rPr lang="zh-CN" altLang="en-US" sz="1500" b="1" smtClean="0">
                <a:solidFill>
                  <a:srgbClr val="002776"/>
                </a:solidFill>
                <a:latin typeface="Verdana" pitchFamily="34" charset="0"/>
                <a:ea typeface="华文楷体" pitchFamily="2" charset="-122"/>
              </a:rPr>
              <a:t>哈尔滨银行需要抓住发展机遇，通过技术带动传统业务升级，打造全功能线上银行</a:t>
            </a:r>
            <a:endParaRPr lang="en-US" altLang="zh-CN" sz="1500" b="1" smtClean="0">
              <a:solidFill>
                <a:srgbClr val="002776"/>
              </a:solidFill>
              <a:latin typeface="Verdana" pitchFamily="34" charset="0"/>
              <a:ea typeface="华文楷体" pitchFamily="2" charset="-122"/>
            </a:endParaRPr>
          </a:p>
        </p:txBody>
      </p:sp>
      <p:sp>
        <p:nvSpPr>
          <p:cNvPr id="17" name="椭圆 16"/>
          <p:cNvSpPr>
            <a:spLocks noChangeArrowheads="1"/>
          </p:cNvSpPr>
          <p:nvPr/>
        </p:nvSpPr>
        <p:spPr bwMode="auto">
          <a:xfrm>
            <a:off x="2763838" y="5462588"/>
            <a:ext cx="827087" cy="827087"/>
          </a:xfrm>
          <a:prstGeom prst="ellipse">
            <a:avLst/>
          </a:prstGeom>
          <a:solidFill>
            <a:srgbClr val="FFFFFF"/>
          </a:solidFill>
          <a:ln w="25400">
            <a:solidFill>
              <a:schemeClr val="accent1"/>
            </a:solidFill>
            <a:round/>
          </a:ln>
          <a:effectLst>
            <a:outerShdw blurRad="50800" dist="38100" dir="2700000" algn="tl" rotWithShape="0">
              <a:srgbClr val="808080">
                <a:alpha val="39998"/>
              </a:srgbClr>
            </a:outerShdw>
          </a:effectLst>
        </p:spPr>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defRPr/>
            </a:pPr>
            <a:r>
              <a:rPr kumimoji="0" lang="en-US" altLang="zh-CN" sz="1900" b="1" smtClean="0">
                <a:solidFill>
                  <a:srgbClr val="00A1DE"/>
                </a:solidFill>
                <a:ea typeface="华文楷体" pitchFamily="2" charset="-122"/>
                <a:cs typeface="Arial" pitchFamily="34" charset="0"/>
              </a:rPr>
              <a:t>5</a:t>
            </a:r>
            <a:endParaRPr kumimoji="0" lang="zh-CN" altLang="en-US" sz="1900" b="1" smtClean="0">
              <a:solidFill>
                <a:srgbClr val="00A1DE"/>
              </a:solidFill>
              <a:ea typeface="华文楷体" pitchFamily="2" charset="-122"/>
            </a:endParaRPr>
          </a:p>
        </p:txBody>
      </p:sp>
    </p:spTree>
    <p:extLst>
      <p:ext uri="{BB962C8B-B14F-4D97-AF65-F5344CB8AC3E}">
        <p14:creationId xmlns:p14="http://schemas.microsoft.com/office/powerpoint/2010/main" val="3459330732"/>
      </p:ext>
    </p:extLst>
  </p:cSld>
  <p:clrMapOvr>
    <a:masterClrMapping/>
  </p:clrMapOvr>
  <p:transition spd="slow" advClick="0"/>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1186" name="Picture 5" descr="G:\LL\h 哈尔滨银行\哈行新标\2015VI\PPT模板\终稿-09.jpg"/>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53975" y="0"/>
            <a:ext cx="10747375" cy="755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1187" name="TextBox 2"/>
          <p:cNvSpPr txBox="1">
            <a:spLocks noChangeArrowheads="1"/>
          </p:cNvSpPr>
          <p:nvPr/>
        </p:nvSpPr>
        <p:spPr bwMode="auto">
          <a:xfrm>
            <a:off x="738188" y="684213"/>
            <a:ext cx="10048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r>
              <a:rPr lang="zh-CN" altLang="en-US" sz="3200" b="1">
                <a:solidFill>
                  <a:schemeClr val="bg1"/>
                </a:solidFill>
                <a:latin typeface="华文楷体" panose="02010600040101010101" pitchFamily="2" charset="-122"/>
                <a:ea typeface="华文楷体" pitchFamily="2" charset="-122"/>
              </a:rPr>
              <a:t>目录</a:t>
            </a:r>
            <a:endParaRPr lang="zh-CN" altLang="en-US" sz="3200" b="1">
              <a:solidFill>
                <a:srgbClr val="212C4A"/>
              </a:solidFill>
              <a:latin typeface="华文楷体" panose="02010600040101010101" pitchFamily="2" charset="-122"/>
              <a:ea typeface="华文楷体" pitchFamily="2" charset="-122"/>
            </a:endParaRPr>
          </a:p>
        </p:txBody>
      </p:sp>
      <p:sp>
        <p:nvSpPr>
          <p:cNvPr id="221188" name="右箭头 6"/>
          <p:cNvSpPr>
            <a:spLocks noChangeArrowheads="1"/>
          </p:cNvSpPr>
          <p:nvPr/>
        </p:nvSpPr>
        <p:spPr bwMode="auto">
          <a:xfrm>
            <a:off x="450850" y="2652713"/>
            <a:ext cx="574675" cy="695325"/>
          </a:xfrm>
          <a:prstGeom prst="rightArrow">
            <a:avLst>
              <a:gd name="adj1" fmla="val 50000"/>
              <a:gd name="adj2" fmla="val 50000"/>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endParaRPr lang="zh-CN" altLang="en-US"/>
          </a:p>
        </p:txBody>
      </p:sp>
      <p:graphicFrame>
        <p:nvGraphicFramePr>
          <p:cNvPr id="7" name="Group 40"/>
          <p:cNvGraphicFramePr>
            <a:graphicFrameLocks noGrp="1"/>
          </p:cNvGraphicFramePr>
          <p:nvPr/>
        </p:nvGraphicFramePr>
        <p:xfrm>
          <a:off x="1169988" y="2046288"/>
          <a:ext cx="7658100" cy="2627313"/>
        </p:xfrm>
        <a:graphic>
          <a:graphicData uri="http://schemas.openxmlformats.org/drawingml/2006/table">
            <a:tbl>
              <a:tblPr/>
              <a:tblGrid>
                <a:gridCol w="738187"/>
                <a:gridCol w="6919913"/>
              </a:tblGrid>
              <a:tr h="642938">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1800" b="0" i="0" u="none" strike="noStrike" kern="1200" cap="none" normalizeH="0" baseline="0" smtClean="0">
                          <a:ln>
                            <a:noFill/>
                          </a:ln>
                          <a:solidFill>
                            <a:srgbClr val="FFFFFF"/>
                          </a:solidFill>
                          <a:effectLst/>
                          <a:latin typeface="Arial" pitchFamily="34" charset="0"/>
                          <a:ea typeface="华文楷体" pitchFamily="2" charset="-122"/>
                          <a:cs typeface="+mn-cs"/>
                        </a:rPr>
                        <a:t> 1</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1800" b="0" i="0" u="none" strike="noStrike" kern="1200" cap="none" normalizeH="0" baseline="0" smtClean="0">
                          <a:ln>
                            <a:noFill/>
                          </a:ln>
                          <a:solidFill>
                            <a:srgbClr val="FFFFFF"/>
                          </a:solidFill>
                          <a:effectLst/>
                          <a:latin typeface="Arial" pitchFamily="34" charset="0"/>
                          <a:ea typeface="华文楷体" pitchFamily="2" charset="-122"/>
                          <a:cs typeface="+mn-cs"/>
                        </a:rPr>
                        <a:t>哈尔滨银行发展优劣势综述</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r h="642938">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2400" b="1" i="0" u="none" strike="noStrike" kern="1200" cap="none" normalizeH="0" baseline="0" smtClean="0">
                          <a:ln>
                            <a:noFill/>
                          </a:ln>
                          <a:solidFill>
                            <a:srgbClr val="FFFFFF"/>
                          </a:solidFill>
                          <a:effectLst/>
                          <a:latin typeface="Arial" pitchFamily="34" charset="0"/>
                          <a:ea typeface="华文楷体" pitchFamily="2" charset="-122"/>
                          <a:cs typeface="+mn-cs"/>
                        </a:rPr>
                        <a:t> 2</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2400" b="1" i="0" u="none" strike="noStrike" kern="1200" cap="none" normalizeH="0" baseline="0" smtClean="0">
                          <a:ln>
                            <a:noFill/>
                          </a:ln>
                          <a:solidFill>
                            <a:srgbClr val="FFFFFF"/>
                          </a:solidFill>
                          <a:effectLst/>
                          <a:latin typeface="Arial" pitchFamily="34" charset="0"/>
                          <a:ea typeface="华文楷体" pitchFamily="2" charset="-122"/>
                          <a:cs typeface="+mn-cs"/>
                        </a:rPr>
                        <a:t>战略愿景及整体战略</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r h="644525">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1800" b="1" i="0" u="none" strike="noStrike" cap="none" normalizeH="0" baseline="0" smtClean="0">
                          <a:ln>
                            <a:noFill/>
                          </a:ln>
                          <a:solidFill>
                            <a:srgbClr val="FFFFFF"/>
                          </a:solidFill>
                          <a:effectLst/>
                          <a:latin typeface="Arial" pitchFamily="34" charset="0"/>
                          <a:ea typeface="华文楷体" pitchFamily="2" charset="-122"/>
                          <a:cs typeface="Arial" pitchFamily="34" charset="0"/>
                        </a:rPr>
                        <a:t>3</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1800" b="0" i="0" u="none" strike="noStrike" cap="none" normalizeH="0" baseline="0" smtClean="0">
                          <a:ln>
                            <a:noFill/>
                          </a:ln>
                          <a:solidFill>
                            <a:srgbClr val="FFFFFF"/>
                          </a:solidFill>
                          <a:effectLst/>
                          <a:latin typeface="Arial" pitchFamily="34" charset="0"/>
                          <a:ea typeface="华文楷体" pitchFamily="2" charset="-122"/>
                        </a:rPr>
                        <a:t>各业务发展定位及业务组合建议</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r h="696912">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1800" b="0" i="0" u="none" strike="noStrike" cap="none" normalizeH="0" baseline="0" smtClean="0">
                          <a:ln>
                            <a:noFill/>
                          </a:ln>
                          <a:solidFill>
                            <a:srgbClr val="FFFFFF"/>
                          </a:solidFill>
                          <a:effectLst/>
                          <a:latin typeface="Arial" pitchFamily="34" charset="0"/>
                          <a:ea typeface="华文楷体" pitchFamily="2" charset="-122"/>
                          <a:cs typeface="Arial" pitchFamily="34" charset="0"/>
                        </a:rPr>
                        <a:t>4</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1800" b="0" i="0" u="none" strike="noStrike" cap="none" normalizeH="0" baseline="0" smtClean="0">
                          <a:ln>
                            <a:noFill/>
                          </a:ln>
                          <a:solidFill>
                            <a:srgbClr val="FFFFFF"/>
                          </a:solidFill>
                          <a:effectLst/>
                          <a:latin typeface="Arial" pitchFamily="34" charset="0"/>
                          <a:ea typeface="华文楷体" pitchFamily="2" charset="-122"/>
                        </a:rPr>
                        <a:t>战略目标及测算</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456757968"/>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22210" name="Object 41" hidden="1"/>
          <p:cNvGraphicFramePr>
            <a:graphicFrameLocks noChangeAspect="1"/>
          </p:cNvGraphicFramePr>
          <p:nvPr>
            <p:custDataLst>
              <p:tags r:id="rId2"/>
            </p:custDataLst>
          </p:nvPr>
        </p:nvGraphicFramePr>
        <p:xfrm>
          <a:off x="307975" y="1588"/>
          <a:ext cx="1588" cy="1587"/>
        </p:xfrm>
        <a:graphic>
          <a:graphicData uri="http://schemas.openxmlformats.org/presentationml/2006/ole">
            <mc:AlternateContent>
              <mc:Choice xmlns:v="urn:schemas-microsoft-com:vml" Requires="v">
                <p:oleObj spid="_x0000_s1076"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307975" y="1588"/>
                        <a:ext cx="1588" cy="1587"/>
                      </a:xfrm>
                      <a:prstGeom prst="rect">
                        <a:avLst/>
                      </a:prstGeom>
                      <a:noFill/>
                      <a:ln>
                        <a:noFill/>
                      </a:ln>
                    </p:spPr>
                  </p:pic>
                </p:oleObj>
              </mc:Fallback>
            </mc:AlternateContent>
          </a:graphicData>
        </a:graphic>
      </p:graphicFrame>
      <p:graphicFrame>
        <p:nvGraphicFramePr>
          <p:cNvPr id="19" name="Table 18"/>
          <p:cNvGraphicFramePr>
            <a:graphicFrameLocks noGrp="1"/>
          </p:cNvGraphicFramePr>
          <p:nvPr/>
        </p:nvGraphicFramePr>
        <p:xfrm>
          <a:off x="1511300" y="2062163"/>
          <a:ext cx="4870450" cy="3981450"/>
        </p:xfrm>
        <a:graphic>
          <a:graphicData uri="http://schemas.openxmlformats.org/drawingml/2006/table">
            <a:tbl>
              <a:tblPr/>
              <a:tblGrid>
                <a:gridCol w="1624013"/>
                <a:gridCol w="1622425"/>
                <a:gridCol w="1624012"/>
              </a:tblGrid>
              <a:tr h="1327150">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l" defTabSz="1055688" rtl="0" eaLnBrk="1" fontAlgn="base" latinLnBrk="0" hangingPunct="1">
                        <a:lnSpc>
                          <a:spcPct val="100000"/>
                        </a:lnSpc>
                        <a:spcBef>
                          <a:spcPct val="0"/>
                        </a:spcBef>
                        <a:spcAft>
                          <a:spcPct val="0"/>
                        </a:spcAft>
                        <a:buClrTx/>
                        <a:buSzTx/>
                        <a:buFontTx/>
                        <a:buNone/>
                      </a:pPr>
                      <a:endParaRPr kumimoji="0" lang="en-US" altLang="en-US" sz="2300" b="0" i="0" u="none" strike="noStrike" cap="none" normalizeH="0" baseline="0" smtClean="0">
                        <a:ln>
                          <a:noFill/>
                        </a:ln>
                        <a:solidFill>
                          <a:schemeClr val="tx1"/>
                        </a:solidFill>
                        <a:effectLst/>
                        <a:latin typeface="Verdana" pitchFamily="34" charset="0"/>
                        <a:ea typeface="Arial Unicode MS" panose="020b0604020202020204" pitchFamily="34" charset="-122"/>
                        <a:cs typeface="Arial Unicode MS" pitchFamily="34" charset="-122"/>
                      </a:endParaRPr>
                    </a:p>
                  </a:txBody>
                  <a:tcPr marL="100822" marR="100822" marT="50408" marB="50408" horzOverflow="overflow">
                    <a:lnL w="12700" cap="flat" cmpd="sng" algn="ctr">
                      <a:solidFill>
                        <a:srgbClr val="D9D9D9"/>
                      </a:solidFill>
                      <a:prstDash val="solid"/>
                      <a:round/>
                      <a:headEnd type="none" w="med" len="med"/>
                      <a:tailEnd type="none" w="med" len="med"/>
                    </a:lnL>
                    <a:lnR w="12700" cap="flat" cmpd="sng" algn="ctr">
                      <a:solidFill>
                        <a:srgbClr val="D9D9D9"/>
                      </a:solidFill>
                      <a:prstDash val="sysDash"/>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ysDash"/>
                      <a:round/>
                      <a:headEnd type="none" w="med" len="med"/>
                      <a:tailEnd type="none" w="med" len="med"/>
                    </a:lnB>
                    <a:lnTlToBr>
                      <a:noFill/>
                    </a:lnTlToBr>
                    <a:lnBlToTr>
                      <a:noFill/>
                    </a:lnBlToTr>
                    <a:noFill/>
                  </a:tcPr>
                </a:tc>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l" defTabSz="1055688" rtl="0" eaLnBrk="1" fontAlgn="base" latinLnBrk="0" hangingPunct="1">
                        <a:lnSpc>
                          <a:spcPct val="100000"/>
                        </a:lnSpc>
                        <a:spcBef>
                          <a:spcPct val="0"/>
                        </a:spcBef>
                        <a:spcAft>
                          <a:spcPct val="0"/>
                        </a:spcAft>
                        <a:buClrTx/>
                        <a:buSzTx/>
                        <a:buFontTx/>
                        <a:buNone/>
                      </a:pPr>
                      <a:endParaRPr kumimoji="0" lang="en-US" altLang="en-US" sz="2300" b="0" i="0" u="none" strike="noStrike" cap="none" normalizeH="0" baseline="0" smtClean="0">
                        <a:ln>
                          <a:noFill/>
                        </a:ln>
                        <a:solidFill>
                          <a:schemeClr val="tx1"/>
                        </a:solidFill>
                        <a:effectLst/>
                        <a:latin typeface="Verdana" pitchFamily="34" charset="0"/>
                        <a:ea typeface="Arial Unicode MS" panose="020b0604020202020204" pitchFamily="34" charset="-122"/>
                        <a:cs typeface="Arial Unicode MS" pitchFamily="34" charset="-122"/>
                      </a:endParaRPr>
                    </a:p>
                  </a:txBody>
                  <a:tcPr marL="100822" marR="100822" marT="50408" marB="50408" horzOverflow="overflow">
                    <a:lnL w="12700" cap="flat" cmpd="sng" algn="ctr">
                      <a:solidFill>
                        <a:srgbClr val="D9D9D9"/>
                      </a:solidFill>
                      <a:prstDash val="sysDash"/>
                      <a:round/>
                      <a:headEnd type="none" w="med" len="med"/>
                      <a:tailEnd type="none" w="med" len="med"/>
                    </a:lnL>
                    <a:lnR w="12700" cap="flat" cmpd="sng" algn="ctr">
                      <a:solidFill>
                        <a:srgbClr val="D9D9D9"/>
                      </a:solidFill>
                      <a:prstDash val="sysDash"/>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ysDash"/>
                      <a:round/>
                      <a:headEnd type="none" w="med" len="med"/>
                      <a:tailEnd type="none" w="med" len="med"/>
                    </a:lnB>
                    <a:lnTlToBr>
                      <a:noFill/>
                    </a:lnTlToBr>
                    <a:lnBlToTr>
                      <a:noFill/>
                    </a:lnBlToTr>
                    <a:noFill/>
                  </a:tcPr>
                </a:tc>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l" defTabSz="1055688" rtl="0" eaLnBrk="1" fontAlgn="base" latinLnBrk="0" hangingPunct="1">
                        <a:lnSpc>
                          <a:spcPct val="100000"/>
                        </a:lnSpc>
                        <a:spcBef>
                          <a:spcPct val="0"/>
                        </a:spcBef>
                        <a:spcAft>
                          <a:spcPct val="0"/>
                        </a:spcAft>
                        <a:buClrTx/>
                        <a:buSzTx/>
                        <a:buFontTx/>
                        <a:buNone/>
                      </a:pPr>
                      <a:endParaRPr kumimoji="0" lang="en-US" altLang="en-US" sz="2300" b="0" i="0" u="none" strike="noStrike" cap="none" normalizeH="0" baseline="0" smtClean="0">
                        <a:ln>
                          <a:noFill/>
                        </a:ln>
                        <a:solidFill>
                          <a:schemeClr val="tx1"/>
                        </a:solidFill>
                        <a:effectLst/>
                        <a:latin typeface="Verdana" pitchFamily="34" charset="0"/>
                        <a:ea typeface="Arial Unicode MS" panose="020b0604020202020204" pitchFamily="34" charset="-122"/>
                        <a:cs typeface="Arial Unicode MS" pitchFamily="34" charset="-122"/>
                      </a:endParaRPr>
                    </a:p>
                  </a:txBody>
                  <a:tcPr marL="100822" marR="100822" marT="50408" marB="50408" horzOverflow="overflow">
                    <a:lnL w="12700" cap="flat" cmpd="sng" algn="ctr">
                      <a:solidFill>
                        <a:srgbClr val="D9D9D9"/>
                      </a:solidFill>
                      <a:prstDash val="sysDash"/>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ysDash"/>
                      <a:round/>
                      <a:headEnd type="none" w="med" len="med"/>
                      <a:tailEnd type="none" w="med" len="med"/>
                    </a:lnB>
                    <a:lnTlToBr>
                      <a:noFill/>
                    </a:lnTlToBr>
                    <a:lnBlToTr>
                      <a:noFill/>
                    </a:lnBlToTr>
                    <a:noFill/>
                  </a:tcPr>
                </a:tc>
              </a:tr>
              <a:tr h="1327150">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l" defTabSz="1055688" rtl="0" eaLnBrk="1" fontAlgn="base" latinLnBrk="0" hangingPunct="1">
                        <a:lnSpc>
                          <a:spcPct val="100000"/>
                        </a:lnSpc>
                        <a:spcBef>
                          <a:spcPct val="0"/>
                        </a:spcBef>
                        <a:spcAft>
                          <a:spcPct val="0"/>
                        </a:spcAft>
                        <a:buClrTx/>
                        <a:buSzTx/>
                        <a:buFontTx/>
                        <a:buNone/>
                      </a:pPr>
                      <a:endParaRPr kumimoji="0" lang="en-US" altLang="en-US" sz="2300" b="0" i="0" u="none" strike="noStrike" cap="none" normalizeH="0" baseline="0" smtClean="0">
                        <a:ln>
                          <a:noFill/>
                        </a:ln>
                        <a:solidFill>
                          <a:schemeClr val="tx1"/>
                        </a:solidFill>
                        <a:effectLst/>
                        <a:latin typeface="Verdana" pitchFamily="34" charset="0"/>
                        <a:ea typeface="Arial Unicode MS" panose="020b0604020202020204" pitchFamily="34" charset="-122"/>
                        <a:cs typeface="Arial Unicode MS" pitchFamily="34" charset="-122"/>
                      </a:endParaRPr>
                    </a:p>
                  </a:txBody>
                  <a:tcPr marL="100822" marR="100822" marT="50408" marB="50408" horzOverflow="overflow">
                    <a:lnL w="12700" cap="flat" cmpd="sng" algn="ctr">
                      <a:solidFill>
                        <a:srgbClr val="D9D9D9"/>
                      </a:solidFill>
                      <a:prstDash val="solid"/>
                      <a:round/>
                      <a:headEnd type="none" w="med" len="med"/>
                      <a:tailEnd type="none" w="med" len="med"/>
                    </a:lnL>
                    <a:lnR w="12700" cap="flat" cmpd="sng" algn="ctr">
                      <a:solidFill>
                        <a:srgbClr val="D9D9D9"/>
                      </a:solidFill>
                      <a:prstDash val="sysDash"/>
                      <a:round/>
                      <a:headEnd type="none" w="med" len="med"/>
                      <a:tailEnd type="none" w="med" len="med"/>
                    </a:lnR>
                    <a:lnT w="12700" cap="flat" cmpd="sng" algn="ctr">
                      <a:solidFill>
                        <a:srgbClr val="D9D9D9"/>
                      </a:solidFill>
                      <a:prstDash val="sysDash"/>
                      <a:round/>
                      <a:headEnd type="none" w="med" len="med"/>
                      <a:tailEnd type="none" w="med" len="med"/>
                    </a:lnT>
                    <a:lnB w="12700" cap="flat" cmpd="sng" algn="ctr">
                      <a:solidFill>
                        <a:srgbClr val="D9D9D9"/>
                      </a:solidFill>
                      <a:prstDash val="sysDash"/>
                      <a:round/>
                      <a:headEnd type="none" w="med" len="med"/>
                      <a:tailEnd type="none" w="med" len="med"/>
                    </a:lnB>
                    <a:lnTlToBr>
                      <a:noFill/>
                    </a:lnTlToBr>
                    <a:lnBlToTr>
                      <a:noFill/>
                    </a:lnBlToTr>
                    <a:noFill/>
                  </a:tcPr>
                </a:tc>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l" defTabSz="1055688" rtl="0" eaLnBrk="1" fontAlgn="base" latinLnBrk="0" hangingPunct="1">
                        <a:lnSpc>
                          <a:spcPct val="100000"/>
                        </a:lnSpc>
                        <a:spcBef>
                          <a:spcPct val="0"/>
                        </a:spcBef>
                        <a:spcAft>
                          <a:spcPct val="0"/>
                        </a:spcAft>
                        <a:buClrTx/>
                        <a:buSzTx/>
                        <a:buFontTx/>
                        <a:buNone/>
                      </a:pPr>
                      <a:endParaRPr kumimoji="0" lang="en-US" altLang="en-US" sz="2300" b="0" i="0" u="none" strike="noStrike" cap="none" normalizeH="0" baseline="0" smtClean="0">
                        <a:ln>
                          <a:noFill/>
                        </a:ln>
                        <a:solidFill>
                          <a:schemeClr val="tx1"/>
                        </a:solidFill>
                        <a:effectLst/>
                        <a:latin typeface="Verdana" pitchFamily="34" charset="0"/>
                        <a:ea typeface="Arial Unicode MS" panose="020b0604020202020204" pitchFamily="34" charset="-122"/>
                        <a:cs typeface="Arial Unicode MS" pitchFamily="34" charset="-122"/>
                      </a:endParaRPr>
                    </a:p>
                  </a:txBody>
                  <a:tcPr marL="100822" marR="100822" marT="50408" marB="50408" horzOverflow="overflow">
                    <a:lnL w="12700" cap="flat" cmpd="sng" algn="ctr">
                      <a:solidFill>
                        <a:srgbClr val="D9D9D9"/>
                      </a:solidFill>
                      <a:prstDash val="sysDash"/>
                      <a:round/>
                      <a:headEnd type="none" w="med" len="med"/>
                      <a:tailEnd type="none" w="med" len="med"/>
                    </a:lnL>
                    <a:lnR w="12700" cap="flat" cmpd="sng" algn="ctr">
                      <a:solidFill>
                        <a:srgbClr val="D9D9D9"/>
                      </a:solidFill>
                      <a:prstDash val="sysDash"/>
                      <a:round/>
                      <a:headEnd type="none" w="med" len="med"/>
                      <a:tailEnd type="none" w="med" len="med"/>
                    </a:lnR>
                    <a:lnT w="12700" cap="flat" cmpd="sng" algn="ctr">
                      <a:solidFill>
                        <a:srgbClr val="D9D9D9"/>
                      </a:solidFill>
                      <a:prstDash val="sysDash"/>
                      <a:round/>
                      <a:headEnd type="none" w="med" len="med"/>
                      <a:tailEnd type="none" w="med" len="med"/>
                    </a:lnT>
                    <a:lnB w="12700" cap="flat" cmpd="sng" algn="ctr">
                      <a:solidFill>
                        <a:srgbClr val="D9D9D9"/>
                      </a:solidFill>
                      <a:prstDash val="sysDash"/>
                      <a:round/>
                      <a:headEnd type="none" w="med" len="med"/>
                      <a:tailEnd type="none" w="med" len="med"/>
                    </a:lnB>
                    <a:lnTlToBr>
                      <a:noFill/>
                    </a:lnTlToBr>
                    <a:lnBlToTr>
                      <a:noFill/>
                    </a:lnBlToTr>
                    <a:noFill/>
                  </a:tcPr>
                </a:tc>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l" defTabSz="1055688" rtl="0" eaLnBrk="1" fontAlgn="base" latinLnBrk="0" hangingPunct="1">
                        <a:lnSpc>
                          <a:spcPct val="100000"/>
                        </a:lnSpc>
                        <a:spcBef>
                          <a:spcPct val="0"/>
                        </a:spcBef>
                        <a:spcAft>
                          <a:spcPct val="0"/>
                        </a:spcAft>
                        <a:buClrTx/>
                        <a:buSzTx/>
                        <a:buFontTx/>
                        <a:buNone/>
                      </a:pPr>
                      <a:endParaRPr kumimoji="0" lang="en-US" altLang="en-US" sz="2300" b="0" i="0" u="none" strike="noStrike" cap="none" normalizeH="0" baseline="0" smtClean="0">
                        <a:ln>
                          <a:noFill/>
                        </a:ln>
                        <a:solidFill>
                          <a:schemeClr val="tx1"/>
                        </a:solidFill>
                        <a:effectLst/>
                        <a:latin typeface="Verdana" pitchFamily="34" charset="0"/>
                        <a:ea typeface="Arial Unicode MS" panose="020b0604020202020204" pitchFamily="34" charset="-122"/>
                        <a:cs typeface="Arial Unicode MS" pitchFamily="34" charset="-122"/>
                      </a:endParaRPr>
                    </a:p>
                  </a:txBody>
                  <a:tcPr marL="100822" marR="100822" marT="50408" marB="50408" horzOverflow="overflow">
                    <a:lnL w="12700" cap="flat" cmpd="sng" algn="ctr">
                      <a:solidFill>
                        <a:srgbClr val="D9D9D9"/>
                      </a:solidFill>
                      <a:prstDash val="sysDash"/>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ysDash"/>
                      <a:round/>
                      <a:headEnd type="none" w="med" len="med"/>
                      <a:tailEnd type="none" w="med" len="med"/>
                    </a:lnT>
                    <a:lnB w="12700" cap="flat" cmpd="sng" algn="ctr">
                      <a:solidFill>
                        <a:srgbClr val="D9D9D9"/>
                      </a:solidFill>
                      <a:prstDash val="sysDash"/>
                      <a:round/>
                      <a:headEnd type="none" w="med" len="med"/>
                      <a:tailEnd type="none" w="med" len="med"/>
                    </a:lnB>
                    <a:lnTlToBr>
                      <a:noFill/>
                    </a:lnTlToBr>
                    <a:lnBlToTr>
                      <a:noFill/>
                    </a:lnBlToTr>
                    <a:noFill/>
                  </a:tcPr>
                </a:tc>
              </a:tr>
              <a:tr h="1327150">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l" defTabSz="1055688" rtl="0" eaLnBrk="1" fontAlgn="base" latinLnBrk="0" hangingPunct="1">
                        <a:lnSpc>
                          <a:spcPct val="100000"/>
                        </a:lnSpc>
                        <a:spcBef>
                          <a:spcPct val="0"/>
                        </a:spcBef>
                        <a:spcAft>
                          <a:spcPct val="0"/>
                        </a:spcAft>
                        <a:buClrTx/>
                        <a:buSzTx/>
                        <a:buFontTx/>
                        <a:buNone/>
                      </a:pPr>
                      <a:endParaRPr kumimoji="0" lang="en-US" altLang="en-US" sz="2300" b="0" i="0" u="none" strike="noStrike" cap="none" normalizeH="0" baseline="0" smtClean="0">
                        <a:ln>
                          <a:noFill/>
                        </a:ln>
                        <a:solidFill>
                          <a:schemeClr val="tx1"/>
                        </a:solidFill>
                        <a:effectLst/>
                        <a:latin typeface="Verdana" pitchFamily="34" charset="0"/>
                        <a:ea typeface="Arial Unicode MS" panose="020b0604020202020204" pitchFamily="34" charset="-122"/>
                        <a:cs typeface="Arial Unicode MS" pitchFamily="34" charset="-122"/>
                      </a:endParaRPr>
                    </a:p>
                  </a:txBody>
                  <a:tcPr marL="100822" marR="100822" marT="50408" marB="50408" horzOverflow="overflow">
                    <a:lnL w="12700" cap="flat" cmpd="sng" algn="ctr">
                      <a:solidFill>
                        <a:srgbClr val="D9D9D9"/>
                      </a:solidFill>
                      <a:prstDash val="solid"/>
                      <a:round/>
                      <a:headEnd type="none" w="med" len="med"/>
                      <a:tailEnd type="none" w="med" len="med"/>
                    </a:lnL>
                    <a:lnR w="12700" cap="flat" cmpd="sng" algn="ctr">
                      <a:solidFill>
                        <a:srgbClr val="D9D9D9"/>
                      </a:solidFill>
                      <a:prstDash val="sysDash"/>
                      <a:round/>
                      <a:headEnd type="none" w="med" len="med"/>
                      <a:tailEnd type="none" w="med" len="med"/>
                    </a:lnR>
                    <a:lnT w="12700" cap="flat" cmpd="sng" algn="ctr">
                      <a:solidFill>
                        <a:srgbClr val="D9D9D9"/>
                      </a:solidFill>
                      <a:prstDash val="sysDash"/>
                      <a:round/>
                      <a:headEnd type="none" w="med" len="med"/>
                      <a:tailEnd type="none" w="med" len="med"/>
                    </a:lnT>
                    <a:lnB w="12700" cap="flat" cmpd="sng" algn="ctr">
                      <a:solidFill>
                        <a:srgbClr val="D9D9D9"/>
                      </a:solidFill>
                      <a:prstDash val="solid"/>
                      <a:round/>
                      <a:headEnd type="none" w="med" len="med"/>
                      <a:tailEnd type="none" w="med" len="med"/>
                    </a:lnB>
                    <a:lnTlToBr>
                      <a:noFill/>
                    </a:lnTlToBr>
                    <a:lnBlToTr>
                      <a:noFill/>
                    </a:lnBlToTr>
                    <a:solidFill>
                      <a:srgbClr val="A6A6A6"/>
                    </a:solidFill>
                  </a:tcPr>
                </a:tc>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l" defTabSz="1055688" rtl="0" eaLnBrk="1" fontAlgn="base" latinLnBrk="0" hangingPunct="1">
                        <a:lnSpc>
                          <a:spcPct val="100000"/>
                        </a:lnSpc>
                        <a:spcBef>
                          <a:spcPct val="0"/>
                        </a:spcBef>
                        <a:spcAft>
                          <a:spcPct val="0"/>
                        </a:spcAft>
                        <a:buClrTx/>
                        <a:buSzTx/>
                        <a:buFontTx/>
                        <a:buNone/>
                      </a:pPr>
                      <a:endParaRPr kumimoji="0" lang="en-US" altLang="en-US" sz="2300" b="0" i="0" u="none" strike="noStrike" cap="none" normalizeH="0" baseline="0" smtClean="0">
                        <a:ln>
                          <a:noFill/>
                        </a:ln>
                        <a:solidFill>
                          <a:schemeClr val="tx1"/>
                        </a:solidFill>
                        <a:effectLst/>
                        <a:latin typeface="Verdana" pitchFamily="34" charset="0"/>
                        <a:ea typeface="Arial Unicode MS" panose="020b0604020202020204" pitchFamily="34" charset="-122"/>
                        <a:cs typeface="Arial Unicode MS" pitchFamily="34" charset="-122"/>
                      </a:endParaRPr>
                    </a:p>
                  </a:txBody>
                  <a:tcPr marL="100822" marR="100822" marT="50408" marB="50408" horzOverflow="overflow">
                    <a:lnL w="12700" cap="flat" cmpd="sng" algn="ctr">
                      <a:solidFill>
                        <a:srgbClr val="D9D9D9"/>
                      </a:solidFill>
                      <a:prstDash val="sysDash"/>
                      <a:round/>
                      <a:headEnd type="none" w="med" len="med"/>
                      <a:tailEnd type="none" w="med" len="med"/>
                    </a:lnL>
                    <a:lnR w="12700" cap="flat" cmpd="sng" algn="ctr">
                      <a:solidFill>
                        <a:srgbClr val="D9D9D9"/>
                      </a:solidFill>
                      <a:prstDash val="sysDash"/>
                      <a:round/>
                      <a:headEnd type="none" w="med" len="med"/>
                      <a:tailEnd type="none" w="med" len="med"/>
                    </a:lnR>
                    <a:lnT w="12700" cap="flat" cmpd="sng" algn="ctr">
                      <a:solidFill>
                        <a:srgbClr val="D9D9D9"/>
                      </a:solidFill>
                      <a:prstDash val="sysDash"/>
                      <a:round/>
                      <a:headEnd type="none" w="med" len="med"/>
                      <a:tailEnd type="none" w="med" len="med"/>
                    </a:lnT>
                    <a:lnB w="12700" cap="flat" cmpd="sng" algn="ctr">
                      <a:solidFill>
                        <a:srgbClr val="D9D9D9"/>
                      </a:solidFill>
                      <a:prstDash val="solid"/>
                      <a:round/>
                      <a:headEnd type="none" w="med" len="med"/>
                      <a:tailEnd type="none" w="med" len="med"/>
                    </a:lnB>
                    <a:lnTlToBr>
                      <a:noFill/>
                    </a:lnTlToBr>
                    <a:lnBlToTr>
                      <a:noFill/>
                    </a:lnBlToTr>
                    <a:noFill/>
                  </a:tcPr>
                </a:tc>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l" defTabSz="1055688" rtl="0" eaLnBrk="1" fontAlgn="base" latinLnBrk="0" hangingPunct="1">
                        <a:lnSpc>
                          <a:spcPct val="100000"/>
                        </a:lnSpc>
                        <a:spcBef>
                          <a:spcPct val="0"/>
                        </a:spcBef>
                        <a:spcAft>
                          <a:spcPct val="0"/>
                        </a:spcAft>
                        <a:buClrTx/>
                        <a:buSzTx/>
                        <a:buFontTx/>
                        <a:buNone/>
                      </a:pPr>
                      <a:endParaRPr kumimoji="0" lang="en-US" altLang="en-US" sz="2300" b="0" i="0" u="none" strike="noStrike" cap="none" normalizeH="0" baseline="0" smtClean="0">
                        <a:ln>
                          <a:noFill/>
                        </a:ln>
                        <a:solidFill>
                          <a:schemeClr val="tx1"/>
                        </a:solidFill>
                        <a:effectLst/>
                        <a:latin typeface="Verdana" pitchFamily="34" charset="0"/>
                        <a:ea typeface="Arial Unicode MS" panose="020b0604020202020204" pitchFamily="34" charset="-122"/>
                        <a:cs typeface="Arial Unicode MS" pitchFamily="34" charset="-122"/>
                      </a:endParaRPr>
                    </a:p>
                  </a:txBody>
                  <a:tcPr marL="100822" marR="100822" marT="50408" marB="50408" horzOverflow="overflow">
                    <a:lnL w="12700" cap="flat" cmpd="sng" algn="ctr">
                      <a:solidFill>
                        <a:srgbClr val="D9D9D9"/>
                      </a:solidFill>
                      <a:prstDash val="sysDash"/>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ysDash"/>
                      <a:round/>
                      <a:headEnd type="none" w="med" len="med"/>
                      <a:tailEnd type="none" w="med" len="med"/>
                    </a:lnT>
                    <a:lnB w="12700" cap="flat" cmpd="sng" algn="ctr">
                      <a:solidFill>
                        <a:srgbClr val="D9D9D9"/>
                      </a:solidFill>
                      <a:prstDash val="solid"/>
                      <a:round/>
                      <a:headEnd type="none" w="med" len="med"/>
                      <a:tailEnd type="none" w="med" len="med"/>
                    </a:lnB>
                    <a:lnTlToBr>
                      <a:noFill/>
                    </a:lnTlToBr>
                    <a:lnBlToTr>
                      <a:noFill/>
                    </a:lnBlToTr>
                    <a:solidFill>
                      <a:srgbClr val="A6A6A6"/>
                    </a:solidFill>
                  </a:tcPr>
                </a:tc>
              </a:tr>
            </a:tbl>
          </a:graphicData>
        </a:graphic>
      </p:graphicFrame>
      <p:sp>
        <p:nvSpPr>
          <p:cNvPr id="222229" name="Title 1"/>
          <p:cNvSpPr>
            <a:spLocks noGrp="1"/>
          </p:cNvSpPr>
          <p:nvPr>
            <p:ph type="title"/>
          </p:nvPr>
        </p:nvSpPr>
        <p:spPr>
          <a:xfrm>
            <a:off x="463550" y="330200"/>
            <a:ext cx="9766300" cy="339725"/>
          </a:xfrm>
        </p:spPr>
        <p:txBody>
          <a:bodyPr/>
          <a:lstStyle/>
          <a:p>
            <a:pPr hangingPunct="1"/>
            <a:r>
              <a:rPr lang="zh-CN" altLang="en-US" sz="2200" smtClean="0">
                <a:ea typeface="Arial Unicode MS" panose="020b0604020202020204" pitchFamily="34" charset="-122"/>
              </a:rPr>
              <a:t>整体发展方向</a:t>
            </a:r>
            <a:br>
              <a:rPr lang="en-US" altLang="zh-CN" sz="2200" smtClean="0">
                <a:ea typeface="Arial Unicode MS" panose="020b0604020202020204" pitchFamily="34" charset="-122"/>
              </a:rPr>
            </a:br>
            <a:r>
              <a:rPr lang="zh-CN" altLang="en-US" sz="2200" smtClean="0">
                <a:ea typeface="Arial Unicode MS" panose="020b0604020202020204" pitchFamily="34" charset="-122"/>
              </a:rPr>
              <a:t>通过对于基础客群的构建和深入理解，向具有业务特色的全国标杆银行方向演进，迅速脱离高竞争领域，树立全国范围内品牌形象，是哈尔滨银行未来的发展方向</a:t>
            </a:r>
            <a:endParaRPr lang="en-US" altLang="zh-CN" sz="2200" smtClean="0">
              <a:ea typeface="Arial Unicode MS" panose="020b0604020202020204" pitchFamily="34" charset="-122"/>
            </a:endParaRPr>
          </a:p>
        </p:txBody>
      </p:sp>
      <p:grpSp>
        <p:nvGrpSpPr>
          <p:cNvPr id="222230" name="Group 17"/>
          <p:cNvGrpSpPr/>
          <p:nvPr/>
        </p:nvGrpSpPr>
        <p:grpSpPr>
          <a:xfrm>
            <a:off x="779463" y="1835150"/>
            <a:ext cx="5972175" cy="4878388"/>
            <a:chOff x="335746" y="1664799"/>
            <a:chExt cx="5416843" cy="4424401"/>
          </a:xfrm>
        </p:grpSpPr>
        <p:grpSp>
          <p:nvGrpSpPr>
            <p:cNvPr id="222263" name="Group 12"/>
            <p:cNvGrpSpPr/>
            <p:nvPr/>
          </p:nvGrpSpPr>
          <p:grpSpPr>
            <a:xfrm>
              <a:off x="998805" y="1744393"/>
              <a:ext cx="4753784" cy="4344807"/>
              <a:chOff x="998805" y="1744393"/>
              <a:chExt cx="4753784" cy="4344807"/>
            </a:xfrm>
          </p:grpSpPr>
          <p:grpSp>
            <p:nvGrpSpPr>
              <p:cNvPr id="222268" name="Group 7"/>
              <p:cNvGrpSpPr/>
              <p:nvPr/>
            </p:nvGrpSpPr>
            <p:grpSpPr>
              <a:xfrm>
                <a:off x="1005087" y="1744393"/>
                <a:ext cx="4565723" cy="3737757"/>
                <a:chOff x="611188" y="1167618"/>
                <a:chExt cx="4565723" cy="3737757"/>
              </a:xfrm>
            </p:grpSpPr>
            <p:cxnSp>
              <p:nvCxnSpPr>
                <p:cNvPr id="5" name="Straight Arrow Connector 4"/>
                <p:cNvCxnSpPr/>
                <p:nvPr/>
              </p:nvCxnSpPr>
              <p:spPr>
                <a:xfrm>
                  <a:off x="601314" y="4904844"/>
                  <a:ext cx="457595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flipV="1">
                  <a:off x="601314" y="1167212"/>
                  <a:ext cx="0" cy="373763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22269" name="TextBox 8"/>
              <p:cNvSpPr txBox="1">
                <a:spLocks noChangeArrowheads="1"/>
              </p:cNvSpPr>
              <p:nvPr/>
            </p:nvSpPr>
            <p:spPr bwMode="auto">
              <a:xfrm>
                <a:off x="2597803" y="5789729"/>
                <a:ext cx="1379409" cy="299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500" b="1">
                    <a:solidFill>
                      <a:srgbClr val="000000"/>
                    </a:solidFill>
                    <a:latin typeface="Verdana" pitchFamily="34" charset="0"/>
                    <a:ea typeface="华文楷体" pitchFamily="2" charset="-122"/>
                  </a:rPr>
                  <a:t>业务范围</a:t>
                </a:r>
                <a:endParaRPr lang="en-US" altLang="en-US" sz="1500" b="1">
                  <a:solidFill>
                    <a:srgbClr val="000000"/>
                  </a:solidFill>
                  <a:latin typeface="Verdana" pitchFamily="34" charset="0"/>
                  <a:ea typeface="华文楷体" pitchFamily="2" charset="-122"/>
                </a:endParaRPr>
              </a:p>
            </p:txBody>
          </p:sp>
          <p:sp>
            <p:nvSpPr>
              <p:cNvPr id="222270" name="TextBox 9"/>
              <p:cNvSpPr txBox="1">
                <a:spLocks noChangeArrowheads="1"/>
              </p:cNvSpPr>
              <p:nvPr/>
            </p:nvSpPr>
            <p:spPr bwMode="auto">
              <a:xfrm>
                <a:off x="998093" y="5481619"/>
                <a:ext cx="1209502" cy="299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500">
                    <a:solidFill>
                      <a:srgbClr val="000000"/>
                    </a:solidFill>
                    <a:latin typeface="Verdana" pitchFamily="34" charset="0"/>
                    <a:ea typeface="华文楷体" pitchFamily="2" charset="-122"/>
                  </a:rPr>
                  <a:t>特色业务</a:t>
                </a:r>
                <a:endParaRPr lang="en-US" altLang="en-US" sz="1500">
                  <a:solidFill>
                    <a:srgbClr val="000000"/>
                  </a:solidFill>
                  <a:latin typeface="Verdana" pitchFamily="34" charset="0"/>
                  <a:ea typeface="华文楷体" pitchFamily="2" charset="-122"/>
                </a:endParaRPr>
              </a:p>
            </p:txBody>
          </p:sp>
          <p:sp>
            <p:nvSpPr>
              <p:cNvPr id="222271" name="TextBox 10"/>
              <p:cNvSpPr txBox="1">
                <a:spLocks noChangeArrowheads="1"/>
              </p:cNvSpPr>
              <p:nvPr/>
            </p:nvSpPr>
            <p:spPr bwMode="auto">
              <a:xfrm>
                <a:off x="2531569" y="5481619"/>
                <a:ext cx="1532036" cy="299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500">
                    <a:solidFill>
                      <a:srgbClr val="000000"/>
                    </a:solidFill>
                    <a:latin typeface="Verdana" pitchFamily="34" charset="0"/>
                    <a:ea typeface="华文楷体" pitchFamily="2" charset="-122"/>
                  </a:rPr>
                  <a:t>银行综合业务</a:t>
                </a:r>
                <a:endParaRPr lang="en-US" altLang="en-US" sz="1500">
                  <a:solidFill>
                    <a:srgbClr val="000000"/>
                  </a:solidFill>
                  <a:latin typeface="Verdana" pitchFamily="34" charset="0"/>
                  <a:ea typeface="华文楷体" pitchFamily="2" charset="-122"/>
                </a:endParaRPr>
              </a:p>
            </p:txBody>
          </p:sp>
          <p:sp>
            <p:nvSpPr>
              <p:cNvPr id="222272" name="TextBox 11"/>
              <p:cNvSpPr txBox="1">
                <a:spLocks noChangeArrowheads="1"/>
              </p:cNvSpPr>
              <p:nvPr/>
            </p:nvSpPr>
            <p:spPr bwMode="auto">
              <a:xfrm>
                <a:off x="4220553" y="5481619"/>
                <a:ext cx="1532036" cy="299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500">
                    <a:solidFill>
                      <a:srgbClr val="000000"/>
                    </a:solidFill>
                    <a:latin typeface="Verdana" pitchFamily="34" charset="0"/>
                    <a:ea typeface="华文楷体" pitchFamily="2" charset="-122"/>
                  </a:rPr>
                  <a:t>金融综合服务</a:t>
                </a:r>
                <a:endParaRPr lang="en-US" altLang="en-US" sz="1500">
                  <a:solidFill>
                    <a:srgbClr val="000000"/>
                  </a:solidFill>
                  <a:latin typeface="Verdana" pitchFamily="34" charset="0"/>
                  <a:ea typeface="华文楷体" pitchFamily="2" charset="-122"/>
                </a:endParaRPr>
              </a:p>
            </p:txBody>
          </p:sp>
        </p:grpSp>
        <p:sp>
          <p:nvSpPr>
            <p:cNvPr id="222264" name="TextBox 13"/>
            <p:cNvSpPr txBox="1">
              <a:spLocks noChangeArrowheads="1"/>
            </p:cNvSpPr>
            <p:nvPr/>
          </p:nvSpPr>
          <p:spPr bwMode="auto">
            <a:xfrm>
              <a:off x="335746" y="2954829"/>
              <a:ext cx="383009" cy="1481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500" b="1">
                  <a:solidFill>
                    <a:srgbClr val="000000"/>
                  </a:solidFill>
                  <a:latin typeface="Verdana" pitchFamily="34" charset="0"/>
                  <a:ea typeface="华文楷体" pitchFamily="2" charset="-122"/>
                </a:rPr>
                <a:t>经营区域</a:t>
              </a:r>
              <a:endParaRPr lang="en-US" altLang="en-US" sz="1500" b="1">
                <a:solidFill>
                  <a:srgbClr val="000000"/>
                </a:solidFill>
                <a:latin typeface="Verdana" pitchFamily="34" charset="0"/>
                <a:ea typeface="华文楷体" pitchFamily="2" charset="-122"/>
              </a:endParaRPr>
            </a:p>
          </p:txBody>
        </p:sp>
        <p:sp>
          <p:nvSpPr>
            <p:cNvPr id="15" name="TextBox 14"/>
            <p:cNvSpPr txBox="1"/>
            <p:nvPr/>
          </p:nvSpPr>
          <p:spPr>
            <a:xfrm>
              <a:off x="615083" y="4557289"/>
              <a:ext cx="383009" cy="812028"/>
            </a:xfrm>
            <a:prstGeom prst="rect">
              <a:avLst/>
            </a:prstGeom>
            <a:noFill/>
          </p:spPr>
          <p:txBody>
            <a:bodyPr vert="eaVert">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07318" eaLnBrk="1" fontAlgn="auto" hangingPunct="1">
                <a:spcBef>
                  <a:spcPct val="0"/>
                </a:spcBef>
                <a:spcAft>
                  <a:spcPct val="0"/>
                </a:spcAft>
                <a:defRPr/>
              </a:pPr>
              <a:r>
                <a:rPr lang="zh-CN" altLang="en-US" sz="1544">
                  <a:solidFill>
                    <a:srgbClr val="000000"/>
                  </a:solidFill>
                  <a:latin typeface="Verdana"/>
                  <a:ea typeface="华文楷体"/>
                </a:rPr>
                <a:t>本地</a:t>
              </a:r>
              <a:endParaRPr lang="en-US" sz="1544">
                <a:solidFill>
                  <a:srgbClr val="000000"/>
                </a:solidFill>
                <a:latin typeface="Verdana"/>
                <a:ea typeface="华文楷体"/>
              </a:endParaRPr>
            </a:p>
          </p:txBody>
        </p:sp>
        <p:sp>
          <p:nvSpPr>
            <p:cNvPr id="16" name="TextBox 15"/>
            <p:cNvSpPr txBox="1"/>
            <p:nvPr/>
          </p:nvSpPr>
          <p:spPr>
            <a:xfrm>
              <a:off x="615083" y="3081529"/>
              <a:ext cx="383009" cy="1137415"/>
            </a:xfrm>
            <a:prstGeom prst="rect">
              <a:avLst/>
            </a:prstGeom>
            <a:noFill/>
          </p:spPr>
          <p:txBody>
            <a:bodyPr vert="eaVert">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07318" eaLnBrk="1" fontAlgn="auto" hangingPunct="1">
                <a:spcBef>
                  <a:spcPct val="0"/>
                </a:spcBef>
                <a:spcAft>
                  <a:spcPct val="0"/>
                </a:spcAft>
                <a:defRPr/>
              </a:pPr>
              <a:r>
                <a:rPr lang="zh-CN" altLang="en-US" sz="1544">
                  <a:solidFill>
                    <a:srgbClr val="000000"/>
                  </a:solidFill>
                  <a:latin typeface="Verdana"/>
                  <a:ea typeface="华文楷体"/>
                </a:rPr>
                <a:t>特定区域</a:t>
              </a:r>
              <a:endParaRPr lang="en-US" sz="1544">
                <a:solidFill>
                  <a:srgbClr val="000000"/>
                </a:solidFill>
                <a:latin typeface="Verdana"/>
                <a:ea typeface="华文楷体"/>
              </a:endParaRPr>
            </a:p>
          </p:txBody>
        </p:sp>
        <p:sp>
          <p:nvSpPr>
            <p:cNvPr id="17" name="TextBox 16"/>
            <p:cNvSpPr txBox="1"/>
            <p:nvPr/>
          </p:nvSpPr>
          <p:spPr>
            <a:xfrm>
              <a:off x="615083" y="1664799"/>
              <a:ext cx="383009" cy="1138855"/>
            </a:xfrm>
            <a:prstGeom prst="rect">
              <a:avLst/>
            </a:prstGeom>
            <a:noFill/>
          </p:spPr>
          <p:txBody>
            <a:bodyPr vert="eaVert">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07318" eaLnBrk="1" fontAlgn="auto" hangingPunct="1">
                <a:spcBef>
                  <a:spcPct val="0"/>
                </a:spcBef>
                <a:spcAft>
                  <a:spcPct val="0"/>
                </a:spcAft>
                <a:defRPr/>
              </a:pPr>
              <a:r>
                <a:rPr lang="zh-CN" altLang="en-US" sz="1544">
                  <a:solidFill>
                    <a:srgbClr val="000000"/>
                  </a:solidFill>
                  <a:latin typeface="Verdana"/>
                  <a:ea typeface="华文楷体"/>
                </a:rPr>
                <a:t>全国</a:t>
              </a:r>
              <a:endParaRPr lang="en-US" sz="1544">
                <a:solidFill>
                  <a:srgbClr val="000000"/>
                </a:solidFill>
                <a:latin typeface="Verdana"/>
                <a:ea typeface="华文楷体"/>
              </a:endParaRPr>
            </a:p>
          </p:txBody>
        </p:sp>
      </p:grpSp>
      <p:sp>
        <p:nvSpPr>
          <p:cNvPr id="222231" name="TextBox 19"/>
          <p:cNvSpPr txBox="1">
            <a:spLocks noChangeArrowheads="1"/>
          </p:cNvSpPr>
          <p:nvPr/>
        </p:nvSpPr>
        <p:spPr bwMode="auto">
          <a:xfrm>
            <a:off x="3144838" y="3397250"/>
            <a:ext cx="1587500" cy="295275"/>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300" b="1" i="1">
                <a:solidFill>
                  <a:srgbClr val="002776"/>
                </a:solidFill>
                <a:latin typeface="Verdana" pitchFamily="34" charset="0"/>
                <a:ea typeface="华文楷体" pitchFamily="2" charset="-122"/>
              </a:rPr>
              <a:t>区域综合银行</a:t>
            </a:r>
            <a:endParaRPr lang="en-US" altLang="en-US" sz="1300" b="1" i="1">
              <a:solidFill>
                <a:srgbClr val="002776"/>
              </a:solidFill>
              <a:latin typeface="Verdana" pitchFamily="34" charset="0"/>
              <a:ea typeface="华文楷体" pitchFamily="2" charset="-122"/>
            </a:endParaRPr>
          </a:p>
        </p:txBody>
      </p:sp>
      <p:sp>
        <p:nvSpPr>
          <p:cNvPr id="222232" name="TextBox 20"/>
          <p:cNvSpPr txBox="1">
            <a:spLocks noChangeArrowheads="1"/>
          </p:cNvSpPr>
          <p:nvPr/>
        </p:nvSpPr>
        <p:spPr bwMode="auto">
          <a:xfrm>
            <a:off x="3144838" y="2062163"/>
            <a:ext cx="1587500" cy="296862"/>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300" b="1" i="1">
                <a:solidFill>
                  <a:srgbClr val="002776"/>
                </a:solidFill>
                <a:latin typeface="Verdana" pitchFamily="34" charset="0"/>
                <a:ea typeface="华文楷体" pitchFamily="2" charset="-122"/>
              </a:rPr>
              <a:t>全国综合银行</a:t>
            </a:r>
            <a:endParaRPr lang="en-US" altLang="en-US" sz="1300" b="1" i="1">
              <a:solidFill>
                <a:srgbClr val="002776"/>
              </a:solidFill>
              <a:latin typeface="Verdana" pitchFamily="34" charset="0"/>
              <a:ea typeface="华文楷体" pitchFamily="2" charset="-122"/>
            </a:endParaRPr>
          </a:p>
        </p:txBody>
      </p:sp>
      <p:sp>
        <p:nvSpPr>
          <p:cNvPr id="222233" name="TextBox 21"/>
          <p:cNvSpPr txBox="1">
            <a:spLocks noChangeArrowheads="1"/>
          </p:cNvSpPr>
          <p:nvPr/>
        </p:nvSpPr>
        <p:spPr bwMode="auto">
          <a:xfrm>
            <a:off x="1524000" y="2062163"/>
            <a:ext cx="1587500" cy="296862"/>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300" b="1" i="1">
                <a:solidFill>
                  <a:srgbClr val="002776"/>
                </a:solidFill>
                <a:latin typeface="Verdana" pitchFamily="34" charset="0"/>
                <a:ea typeface="华文楷体" pitchFamily="2" charset="-122"/>
              </a:rPr>
              <a:t>全国特色银行</a:t>
            </a:r>
            <a:endParaRPr lang="en-US" altLang="en-US" sz="1300" b="1" i="1">
              <a:solidFill>
                <a:srgbClr val="002776"/>
              </a:solidFill>
              <a:latin typeface="Verdana" pitchFamily="34" charset="0"/>
              <a:ea typeface="华文楷体" pitchFamily="2" charset="-122"/>
            </a:endParaRPr>
          </a:p>
        </p:txBody>
      </p:sp>
      <p:sp>
        <p:nvSpPr>
          <p:cNvPr id="222234" name="TextBox 22"/>
          <p:cNvSpPr txBox="1">
            <a:spLocks noChangeArrowheads="1"/>
          </p:cNvSpPr>
          <p:nvPr/>
        </p:nvSpPr>
        <p:spPr bwMode="auto">
          <a:xfrm>
            <a:off x="1524000" y="3397250"/>
            <a:ext cx="1587500" cy="295275"/>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300" b="1" i="1">
                <a:solidFill>
                  <a:srgbClr val="002776"/>
                </a:solidFill>
                <a:latin typeface="Verdana" pitchFamily="34" charset="0"/>
                <a:ea typeface="华文楷体" pitchFamily="2" charset="-122"/>
              </a:rPr>
              <a:t>区域特色银行</a:t>
            </a:r>
            <a:endParaRPr lang="en-US" altLang="en-US" sz="1300" b="1" i="1">
              <a:solidFill>
                <a:srgbClr val="002776"/>
              </a:solidFill>
              <a:latin typeface="Verdana" pitchFamily="34" charset="0"/>
              <a:ea typeface="华文楷体" pitchFamily="2" charset="-122"/>
            </a:endParaRPr>
          </a:p>
        </p:txBody>
      </p:sp>
      <p:sp>
        <p:nvSpPr>
          <p:cNvPr id="222235" name="TextBox 25"/>
          <p:cNvSpPr txBox="1">
            <a:spLocks noChangeArrowheads="1"/>
          </p:cNvSpPr>
          <p:nvPr/>
        </p:nvSpPr>
        <p:spPr bwMode="auto">
          <a:xfrm>
            <a:off x="4767263" y="3397250"/>
            <a:ext cx="1587500" cy="295275"/>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300" b="1" i="1">
                <a:solidFill>
                  <a:srgbClr val="002776"/>
                </a:solidFill>
                <a:latin typeface="Verdana" pitchFamily="34" charset="0"/>
                <a:ea typeface="华文楷体" pitchFamily="2" charset="-122"/>
              </a:rPr>
              <a:t>区域金融集团</a:t>
            </a:r>
            <a:endParaRPr lang="en-US" altLang="en-US" sz="1300" b="1" i="1">
              <a:solidFill>
                <a:srgbClr val="002776"/>
              </a:solidFill>
              <a:latin typeface="Verdana" pitchFamily="34" charset="0"/>
              <a:ea typeface="华文楷体" pitchFamily="2" charset="-122"/>
            </a:endParaRPr>
          </a:p>
        </p:txBody>
      </p:sp>
      <p:sp>
        <p:nvSpPr>
          <p:cNvPr id="222236" name="TextBox 26"/>
          <p:cNvSpPr txBox="1">
            <a:spLocks noChangeArrowheads="1"/>
          </p:cNvSpPr>
          <p:nvPr/>
        </p:nvSpPr>
        <p:spPr bwMode="auto">
          <a:xfrm>
            <a:off x="4767263" y="2062163"/>
            <a:ext cx="1587500" cy="296862"/>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300" b="1" i="1">
                <a:solidFill>
                  <a:srgbClr val="002776"/>
                </a:solidFill>
                <a:latin typeface="Verdana" pitchFamily="34" charset="0"/>
                <a:ea typeface="华文楷体" pitchFamily="2" charset="-122"/>
              </a:rPr>
              <a:t>全国金融集团</a:t>
            </a:r>
            <a:endParaRPr lang="en-US" altLang="en-US" sz="1300" b="1" i="1">
              <a:solidFill>
                <a:srgbClr val="002776"/>
              </a:solidFill>
              <a:latin typeface="Verdana" pitchFamily="34" charset="0"/>
              <a:ea typeface="华文楷体" pitchFamily="2" charset="-122"/>
            </a:endParaRPr>
          </a:p>
        </p:txBody>
      </p:sp>
      <p:sp>
        <p:nvSpPr>
          <p:cNvPr id="222237" name="TextBox 29"/>
          <p:cNvSpPr txBox="1">
            <a:spLocks noChangeArrowheads="1"/>
          </p:cNvSpPr>
          <p:nvPr/>
        </p:nvSpPr>
        <p:spPr bwMode="auto">
          <a:xfrm>
            <a:off x="3144838" y="4714875"/>
            <a:ext cx="1587500" cy="296863"/>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1300" b="1" i="1">
                <a:solidFill>
                  <a:srgbClr val="002776"/>
                </a:solidFill>
                <a:latin typeface="Verdana" pitchFamily="34" charset="0"/>
                <a:ea typeface="华文楷体" pitchFamily="2" charset="-122"/>
              </a:rPr>
              <a:t>本地综合银行</a:t>
            </a:r>
            <a:endParaRPr lang="en-US" altLang="en-US" sz="1300" b="1" i="1">
              <a:solidFill>
                <a:srgbClr val="002776"/>
              </a:solidFill>
              <a:latin typeface="Verdana" pitchFamily="34" charset="0"/>
              <a:ea typeface="华文楷体" pitchFamily="2" charset="-122"/>
            </a:endParaRPr>
          </a:p>
        </p:txBody>
      </p:sp>
      <p:pic>
        <p:nvPicPr>
          <p:cNvPr id="222238" name="Picture 31"/>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5051425" y="3754438"/>
            <a:ext cx="1019175" cy="328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39" name="Picture 32"/>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5129213" y="4162425"/>
            <a:ext cx="941387" cy="31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40" name="Picture 4"/>
          <p:cNvPicPr>
            <a:picLocks noChangeAspect="1" noChangeArrowheads="1"/>
          </p:cNvPicPr>
          <p:nvPr/>
        </p:nvPicPr>
        <p:blipFill>
          <a:blip r:embed="rId7">
            <a:extLst>
              <a:ext uri="{28A0092B-C50C-407E-A947-70E740481C1C}">
                <a14:useLocalDpi xmlns:a14="http://schemas.microsoft.com/office/drawing/2010/main"/>
              </a:ext>
            </a:extLst>
          </a:blip>
          <a:stretch>
            <a:fillRect/>
          </a:stretch>
        </p:blipFill>
        <p:spPr bwMode="auto">
          <a:xfrm>
            <a:off x="3341688" y="2851150"/>
            <a:ext cx="1254125"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41" name="Picture 2"/>
          <p:cNvPicPr>
            <a:picLocks noChangeAspect="1" noChangeArrowheads="1"/>
          </p:cNvPicPr>
          <p:nvPr/>
        </p:nvPicPr>
        <p:blipFill>
          <a:blip r:embed="rId8">
            <a:extLst>
              <a:ext uri="{28A0092B-C50C-407E-A947-70E740481C1C}">
                <a14:useLocalDpi xmlns:a14="http://schemas.microsoft.com/office/drawing/2010/main"/>
              </a:ext>
            </a:extLst>
          </a:blip>
          <a:stretch>
            <a:fillRect/>
          </a:stretch>
        </p:blipFill>
        <p:spPr bwMode="auto">
          <a:xfrm>
            <a:off x="3481388" y="2449513"/>
            <a:ext cx="965200" cy="35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42" name="Picture 9"/>
          <p:cNvPicPr>
            <a:picLocks noChangeAspect="1" noChangeArrowheads="1"/>
          </p:cNvPicPr>
          <p:nvPr/>
        </p:nvPicPr>
        <p:blipFill>
          <a:blip r:embed="rId9">
            <a:extLst>
              <a:ext uri="{28A0092B-C50C-407E-A947-70E740481C1C}">
                <a14:useLocalDpi xmlns:a14="http://schemas.microsoft.com/office/drawing/2010/main"/>
              </a:ext>
            </a:extLst>
          </a:blip>
          <a:stretch>
            <a:fillRect/>
          </a:stretch>
        </p:blipFill>
        <p:spPr bwMode="auto">
          <a:xfrm>
            <a:off x="5124450" y="2463800"/>
            <a:ext cx="1025525" cy="25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43" name="Picture 7"/>
          <p:cNvPicPr>
            <a:picLocks noChangeAspect="1" noChangeArrowheads="1"/>
          </p:cNvPicPr>
          <p:nvPr/>
        </p:nvPicPr>
        <p:blipFill>
          <a:blip r:embed="rId10">
            <a:extLst>
              <a:ext uri="{28A0092B-C50C-407E-A947-70E740481C1C}">
                <a14:useLocalDpi xmlns:a14="http://schemas.microsoft.com/office/drawing/2010/main"/>
              </a:ext>
            </a:extLst>
          </a:blip>
          <a:stretch>
            <a:fillRect/>
          </a:stretch>
        </p:blipFill>
        <p:spPr bwMode="auto">
          <a:xfrm>
            <a:off x="5005388" y="2890838"/>
            <a:ext cx="1296987"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44" name="Picture 4"/>
          <p:cNvPicPr>
            <a:picLocks noChangeAspect="1" noChangeArrowheads="1"/>
          </p:cNvPicPr>
          <p:nvPr/>
        </p:nvPicPr>
        <p:blipFill>
          <a:blip r:embed="rId11">
            <a:extLst>
              <a:ext uri="{28A0092B-C50C-407E-A947-70E740481C1C}">
                <a14:useLocalDpi xmlns:a14="http://schemas.microsoft.com/office/drawing/2010/main"/>
              </a:ext>
            </a:extLst>
          </a:blip>
          <a:stretch>
            <a:fillRect/>
          </a:stretch>
        </p:blipFill>
        <p:spPr bwMode="auto">
          <a:xfrm>
            <a:off x="1836738" y="2525713"/>
            <a:ext cx="922337" cy="280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45" name="Picture 3"/>
          <p:cNvPicPr>
            <a:picLocks noChangeAspect="1" noChangeArrowheads="1"/>
          </p:cNvPicPr>
          <p:nvPr/>
        </p:nvPicPr>
        <p:blipFill>
          <a:blip r:embed="rId12">
            <a:extLst>
              <a:ext uri="{28A0092B-C50C-407E-A947-70E740481C1C}">
                <a14:useLocalDpi xmlns:a14="http://schemas.microsoft.com/office/drawing/2010/main"/>
              </a:ext>
            </a:extLst>
          </a:blip>
          <a:stretch>
            <a:fillRect/>
          </a:stretch>
        </p:blipFill>
        <p:spPr bwMode="auto">
          <a:xfrm>
            <a:off x="1858963" y="3765550"/>
            <a:ext cx="900112" cy="34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46" name="Picture 3"/>
          <p:cNvPicPr>
            <a:picLocks noChangeAspect="1" noChangeArrowheads="1"/>
          </p:cNvPicPr>
          <p:nvPr/>
        </p:nvPicPr>
        <p:blipFill>
          <a:blip r:embed="rId13">
            <a:extLst>
              <a:ext uri="{28A0092B-C50C-407E-A947-70E740481C1C}">
                <a14:useLocalDpi xmlns:a14="http://schemas.microsoft.com/office/drawing/2010/main"/>
              </a:ext>
            </a:extLst>
          </a:blip>
          <a:stretch>
            <a:fillRect/>
          </a:stretch>
        </p:blipFill>
        <p:spPr bwMode="auto">
          <a:xfrm>
            <a:off x="1709738" y="4229100"/>
            <a:ext cx="1285875" cy="20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Rectangle 73"/>
          <p:cNvSpPr/>
          <p:nvPr/>
        </p:nvSpPr>
        <p:spPr>
          <a:xfrm>
            <a:off x="6973888" y="4989513"/>
            <a:ext cx="2982912" cy="1190625"/>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342900" indent="-3429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marL="0" lvl="1" indent="0" eaLnBrk="1" hangingPunct="1">
              <a:defRPr/>
            </a:pPr>
            <a:r>
              <a:rPr lang="zh-CN" altLang="en-US" sz="1300" b="1" smtClean="0">
                <a:solidFill>
                  <a:srgbClr val="000000"/>
                </a:solidFill>
                <a:latin typeface="Verdana" pitchFamily="34" charset="0"/>
                <a:ea typeface="华文楷体" pitchFamily="2" charset="-122"/>
              </a:rPr>
              <a:t>区域综合银行</a:t>
            </a:r>
            <a:r>
              <a:rPr lang="zh-CN" altLang="en-US" sz="1300" smtClean="0">
                <a:solidFill>
                  <a:srgbClr val="000000"/>
                </a:solidFill>
                <a:latin typeface="Verdana" pitchFamily="34" charset="0"/>
                <a:ea typeface="华文楷体" pitchFamily="2" charset="-122"/>
              </a:rPr>
              <a:t>：在重点经济区域内开展业务，以提供传统银行服务为主，业务方面缺乏明显特色，面对其他金融机构带来的激烈竞争</a:t>
            </a:r>
            <a:endParaRPr lang="en-US" altLang="zh-CN" sz="1300" smtClean="0">
              <a:solidFill>
                <a:srgbClr val="000000"/>
              </a:solidFill>
              <a:latin typeface="Verdana" pitchFamily="34" charset="0"/>
              <a:ea typeface="华文楷体" pitchFamily="2" charset="-122"/>
            </a:endParaRPr>
          </a:p>
        </p:txBody>
      </p:sp>
      <p:sp>
        <p:nvSpPr>
          <p:cNvPr id="45" name="Rectangle 73"/>
          <p:cNvSpPr/>
          <p:nvPr/>
        </p:nvSpPr>
        <p:spPr>
          <a:xfrm>
            <a:off x="6973888" y="3519488"/>
            <a:ext cx="2982912" cy="1190625"/>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342900" indent="-3429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marL="0" lvl="1" indent="0" eaLnBrk="1" hangingPunct="1">
              <a:defRPr/>
            </a:pPr>
            <a:r>
              <a:rPr lang="zh-CN" altLang="en-US" sz="1300" b="1" smtClean="0">
                <a:solidFill>
                  <a:srgbClr val="000000"/>
                </a:solidFill>
                <a:latin typeface="Verdana" pitchFamily="34" charset="0"/>
                <a:ea typeface="华文楷体" pitchFamily="2" charset="-122"/>
              </a:rPr>
              <a:t>区域金融集团</a:t>
            </a:r>
            <a:r>
              <a:rPr lang="zh-CN" altLang="en-US" sz="1300" smtClean="0">
                <a:solidFill>
                  <a:srgbClr val="000000"/>
                </a:solidFill>
                <a:latin typeface="Verdana" pitchFamily="34" charset="0"/>
                <a:ea typeface="华文楷体" pitchFamily="2" charset="-122"/>
              </a:rPr>
              <a:t>：在重点经济区域内（非盲目的全国布点），依托对于目标客群的深入理解及把控，通过多种金融牌照的结合，向客户提供综合金融服务，满足多种选择</a:t>
            </a:r>
            <a:endParaRPr lang="en-US" altLang="zh-CN" sz="1300" smtClean="0">
              <a:solidFill>
                <a:srgbClr val="000000"/>
              </a:solidFill>
              <a:latin typeface="Verdana" pitchFamily="34" charset="0"/>
              <a:ea typeface="华文楷体" pitchFamily="2" charset="-122"/>
            </a:endParaRPr>
          </a:p>
        </p:txBody>
      </p:sp>
      <p:sp>
        <p:nvSpPr>
          <p:cNvPr id="46" name="Rectangle 73"/>
          <p:cNvSpPr/>
          <p:nvPr/>
        </p:nvSpPr>
        <p:spPr>
          <a:xfrm>
            <a:off x="6973888" y="2049463"/>
            <a:ext cx="2982912" cy="1192212"/>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342900" indent="-3429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marL="0" lvl="1" indent="0" eaLnBrk="1" hangingPunct="1">
              <a:defRPr/>
            </a:pPr>
            <a:r>
              <a:rPr lang="zh-CN" altLang="en-US" sz="1300" b="1" smtClean="0">
                <a:solidFill>
                  <a:srgbClr val="000000"/>
                </a:solidFill>
                <a:latin typeface="Verdana" pitchFamily="34" charset="0"/>
                <a:ea typeface="华文楷体" pitchFamily="2" charset="-122"/>
              </a:rPr>
              <a:t>全国特色银行</a:t>
            </a:r>
            <a:r>
              <a:rPr lang="zh-CN" altLang="en-US" sz="1300" smtClean="0">
                <a:solidFill>
                  <a:srgbClr val="000000"/>
                </a:solidFill>
                <a:latin typeface="Verdana" pitchFamily="34" charset="0"/>
                <a:ea typeface="华文楷体" pitchFamily="2" charset="-122"/>
              </a:rPr>
              <a:t>：依托特色业务或特色的商业模式在全国范围领先，造就全国范围内的业务品牌形象并成为下周期内国内银行学习模仿的典范</a:t>
            </a:r>
            <a:endParaRPr lang="en-US" altLang="zh-CN" sz="1300" smtClean="0">
              <a:solidFill>
                <a:srgbClr val="000000"/>
              </a:solidFill>
              <a:latin typeface="Verdana" pitchFamily="34" charset="0"/>
              <a:ea typeface="华文楷体" pitchFamily="2" charset="-122"/>
            </a:endParaRPr>
          </a:p>
        </p:txBody>
      </p:sp>
      <p:sp>
        <p:nvSpPr>
          <p:cNvPr id="3" name="椭圆 2"/>
          <p:cNvSpPr/>
          <p:nvPr/>
        </p:nvSpPr>
        <p:spPr>
          <a:xfrm>
            <a:off x="1584325" y="1909763"/>
            <a:ext cx="277813" cy="277812"/>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300">
                <a:solidFill>
                  <a:srgbClr val="FFFFFF"/>
                </a:solidFill>
                <a:latin typeface="Arial"/>
                <a:cs typeface="Arial"/>
              </a:rPr>
              <a:t>1</a:t>
            </a:r>
            <a:endParaRPr lang="zh-CN" altLang="en-US" sz="1300">
              <a:solidFill>
                <a:srgbClr val="FFFFFF"/>
              </a:solidFill>
              <a:latin typeface="Arial"/>
              <a:cs typeface="Arial"/>
            </a:endParaRPr>
          </a:p>
        </p:txBody>
      </p:sp>
      <p:sp>
        <p:nvSpPr>
          <p:cNvPr id="47" name="椭圆 46"/>
          <p:cNvSpPr/>
          <p:nvPr/>
        </p:nvSpPr>
        <p:spPr>
          <a:xfrm>
            <a:off x="4792663" y="3271838"/>
            <a:ext cx="277812" cy="277812"/>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300">
                <a:solidFill>
                  <a:srgbClr val="FFFFFF"/>
                </a:solidFill>
                <a:latin typeface="Arial"/>
                <a:cs typeface="Arial"/>
              </a:rPr>
              <a:t>2</a:t>
            </a:r>
            <a:endParaRPr lang="zh-CN" altLang="en-US" sz="1300">
              <a:solidFill>
                <a:srgbClr val="FFFFFF"/>
              </a:solidFill>
              <a:latin typeface="Arial"/>
              <a:cs typeface="Arial"/>
            </a:endParaRPr>
          </a:p>
        </p:txBody>
      </p:sp>
      <p:sp>
        <p:nvSpPr>
          <p:cNvPr id="48" name="椭圆 47"/>
          <p:cNvSpPr/>
          <p:nvPr/>
        </p:nvSpPr>
        <p:spPr>
          <a:xfrm>
            <a:off x="3171825" y="3286125"/>
            <a:ext cx="277813" cy="277813"/>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300">
                <a:solidFill>
                  <a:srgbClr val="FFFFFF"/>
                </a:solidFill>
                <a:latin typeface="Arial"/>
                <a:cs typeface="Arial"/>
              </a:rPr>
              <a:t>3</a:t>
            </a:r>
            <a:endParaRPr lang="zh-CN" altLang="en-US" sz="1300">
              <a:solidFill>
                <a:srgbClr val="FFFFFF"/>
              </a:solidFill>
              <a:latin typeface="Arial"/>
              <a:cs typeface="Arial"/>
            </a:endParaRPr>
          </a:p>
        </p:txBody>
      </p:sp>
      <p:sp>
        <p:nvSpPr>
          <p:cNvPr id="49" name="椭圆 48"/>
          <p:cNvSpPr/>
          <p:nvPr/>
        </p:nvSpPr>
        <p:spPr>
          <a:xfrm>
            <a:off x="6834188" y="1939925"/>
            <a:ext cx="277812" cy="277813"/>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300">
                <a:solidFill>
                  <a:srgbClr val="FFFFFF"/>
                </a:solidFill>
                <a:latin typeface="Arial"/>
                <a:cs typeface="Arial"/>
              </a:rPr>
              <a:t>1</a:t>
            </a:r>
            <a:endParaRPr lang="zh-CN" altLang="en-US" sz="1300">
              <a:solidFill>
                <a:srgbClr val="FFFFFF"/>
              </a:solidFill>
              <a:latin typeface="Arial"/>
              <a:cs typeface="Arial"/>
            </a:endParaRPr>
          </a:p>
        </p:txBody>
      </p:sp>
      <p:sp>
        <p:nvSpPr>
          <p:cNvPr id="50" name="椭圆 49"/>
          <p:cNvSpPr/>
          <p:nvPr/>
        </p:nvSpPr>
        <p:spPr>
          <a:xfrm>
            <a:off x="6834188" y="3330575"/>
            <a:ext cx="277812" cy="277813"/>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300">
                <a:solidFill>
                  <a:srgbClr val="FFFFFF"/>
                </a:solidFill>
                <a:latin typeface="Arial"/>
                <a:cs typeface="Arial"/>
              </a:rPr>
              <a:t>2</a:t>
            </a:r>
            <a:endParaRPr lang="zh-CN" altLang="en-US" sz="1300">
              <a:solidFill>
                <a:srgbClr val="FFFFFF"/>
              </a:solidFill>
              <a:latin typeface="Arial"/>
              <a:cs typeface="Arial"/>
            </a:endParaRPr>
          </a:p>
        </p:txBody>
      </p:sp>
      <p:sp>
        <p:nvSpPr>
          <p:cNvPr id="51" name="椭圆 50"/>
          <p:cNvSpPr/>
          <p:nvPr/>
        </p:nvSpPr>
        <p:spPr>
          <a:xfrm>
            <a:off x="6834188" y="4859338"/>
            <a:ext cx="277812" cy="277812"/>
          </a:xfrm>
          <a:prstGeom prst="ellips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300">
                <a:solidFill>
                  <a:srgbClr val="FFFFFF"/>
                </a:solidFill>
                <a:latin typeface="Arial"/>
                <a:cs typeface="Arial"/>
              </a:rPr>
              <a:t>3</a:t>
            </a:r>
            <a:endParaRPr lang="zh-CN" altLang="en-US" sz="1300">
              <a:solidFill>
                <a:srgbClr val="FFFFFF"/>
              </a:solidFill>
              <a:latin typeface="Arial"/>
              <a:cs typeface="Arial"/>
            </a:endParaRPr>
          </a:p>
        </p:txBody>
      </p:sp>
      <p:sp>
        <p:nvSpPr>
          <p:cNvPr id="53" name="右箭头 52"/>
          <p:cNvSpPr/>
          <p:nvPr/>
        </p:nvSpPr>
        <p:spPr>
          <a:xfrm rot="20685412">
            <a:off x="4516438" y="4119563"/>
            <a:ext cx="630237" cy="438150"/>
          </a:xfrm>
          <a:prstGeom prst="rightArrow">
            <a:avLst/>
          </a:prstGeom>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endParaRPr lang="zh-CN" altLang="en-US" sz="1985">
              <a:solidFill>
                <a:srgbClr val="FFFFFF"/>
              </a:solidFill>
            </a:endParaRPr>
          </a:p>
        </p:txBody>
      </p:sp>
      <p:sp>
        <p:nvSpPr>
          <p:cNvPr id="54" name="右箭头 53"/>
          <p:cNvSpPr/>
          <p:nvPr/>
        </p:nvSpPr>
        <p:spPr>
          <a:xfrm rot="13679936">
            <a:off x="2125662" y="3529013"/>
            <a:ext cx="1916113" cy="439738"/>
          </a:xfrm>
          <a:prstGeom prst="rightArrow">
            <a:avLst/>
          </a:prstGeom>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endParaRPr lang="zh-CN" altLang="en-US" sz="1985">
              <a:solidFill>
                <a:srgbClr val="FFFFFF"/>
              </a:solidFill>
            </a:endParaRPr>
          </a:p>
        </p:txBody>
      </p:sp>
      <p:pic>
        <p:nvPicPr>
          <p:cNvPr id="222258" name="图片 3"/>
          <p:cNvPicPr>
            <a:picLocks noChangeAspect="1"/>
          </p:cNvPicPr>
          <p:nvPr/>
        </p:nvPicPr>
        <p:blipFill>
          <a:blip r:embed="rId14">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bwMode="auto">
          <a:xfrm>
            <a:off x="3408363" y="3814763"/>
            <a:ext cx="1111250" cy="334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59" name="图片 23"/>
          <p:cNvPicPr>
            <a:picLocks noChangeAspect="1"/>
          </p:cNvPicPr>
          <p:nvPr/>
        </p:nvPicPr>
        <p:blipFill>
          <a:blip r:embed="rId15">
            <a:extLst>
              <a:ext uri="{28A0092B-C50C-407E-A947-70E740481C1C}">
                <a14:useLocalDpi xmlns:a14="http://schemas.microsoft.com/office/drawing/2010/main"/>
              </a:ext>
            </a:extLst>
          </a:blip>
          <a:stretch>
            <a:fillRect/>
          </a:stretch>
        </p:blipFill>
        <p:spPr bwMode="auto">
          <a:xfrm>
            <a:off x="3363913" y="5345113"/>
            <a:ext cx="1149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22260" name="Group 28"/>
          <p:cNvGrpSpPr/>
          <p:nvPr/>
        </p:nvGrpSpPr>
        <p:grpSpPr>
          <a:xfrm>
            <a:off x="3330575" y="4252913"/>
            <a:ext cx="1230313" cy="425450"/>
            <a:chOff x="8202705" y="2635624"/>
            <a:chExt cx="1805721" cy="564776"/>
          </a:xfrm>
        </p:grpSpPr>
        <p:pic>
          <p:nvPicPr>
            <p:cNvPr id="222261" name="Picture 27"/>
            <p:cNvPicPr>
              <a:picLocks noChangeAspect="1"/>
            </p:cNvPicPr>
            <p:nvPr/>
          </p:nvPicPr>
          <p:blipFill>
            <a:blip r:embed="rId16">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bwMode="auto">
            <a:xfrm>
              <a:off x="8202705" y="2635624"/>
              <a:ext cx="685801" cy="56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62" name="Picture 51"/>
            <p:cNvPicPr>
              <a:picLocks noChangeAspect="1"/>
            </p:cNvPicPr>
            <p:nvPr/>
          </p:nvPicPr>
          <p:blipFill>
            <a:blip r:embed="rId17">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bwMode="auto">
            <a:xfrm>
              <a:off x="8865426" y="2703776"/>
              <a:ext cx="1143000" cy="4344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033563191"/>
      </p:ext>
    </p:extLst>
  </p:cSld>
  <p:clrMapOvr>
    <a:masterClrMapping/>
  </p:clrMapOvr>
  <p:transition spd="slow" advClick="0"/>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3234" name="Title 1"/>
          <p:cNvSpPr>
            <a:spLocks noGrp="1"/>
          </p:cNvSpPr>
          <p:nvPr>
            <p:ph type="title"/>
          </p:nvPr>
        </p:nvSpPr>
        <p:spPr>
          <a:xfrm>
            <a:off x="463550" y="330200"/>
            <a:ext cx="9766300" cy="339725"/>
          </a:xfrm>
        </p:spPr>
        <p:txBody>
          <a:bodyPr/>
          <a:lstStyle/>
          <a:p>
            <a:pPr hangingPunct="1"/>
            <a:r>
              <a:rPr lang="zh-CN" altLang="en-US" sz="2200" smtClean="0">
                <a:ea typeface="Arial Unicode MS" panose="020b0604020202020204" pitchFamily="34" charset="-122"/>
              </a:rPr>
              <a:t>整体发展方向</a:t>
            </a:r>
            <a:br>
              <a:rPr lang="en-US" altLang="zh-CN" sz="2200" smtClean="0">
                <a:ea typeface="Arial Unicode MS" panose="020b0604020202020204" pitchFamily="34" charset="-122"/>
              </a:rPr>
            </a:br>
            <a:r>
              <a:rPr lang="zh-CN" altLang="en-US" sz="2200" smtClean="0">
                <a:ea typeface="Arial Unicode MS" panose="020b0604020202020204" pitchFamily="34" charset="-122"/>
              </a:rPr>
              <a:t>结合哈尔滨银行现有的发展基础及意愿，打造有业务特色的全国标杆银行是更加适合的选择</a:t>
            </a:r>
            <a:endParaRPr lang="en-US" altLang="zh-CN" sz="2200" smtClean="0">
              <a:ea typeface="Arial Unicode MS" panose="020b0604020202020204" pitchFamily="34" charset="-122"/>
            </a:endParaRPr>
          </a:p>
        </p:txBody>
      </p:sp>
      <p:grpSp>
        <p:nvGrpSpPr>
          <p:cNvPr id="223235" name="组合 11"/>
          <p:cNvGrpSpPr/>
          <p:nvPr/>
        </p:nvGrpSpPr>
        <p:grpSpPr>
          <a:xfrm>
            <a:off x="773113" y="1531938"/>
            <a:ext cx="4368800" cy="4697412"/>
            <a:chOff x="4710619" y="1388777"/>
            <a:chExt cx="3961931" cy="4260498"/>
          </a:xfrm>
        </p:grpSpPr>
        <p:grpSp>
          <p:nvGrpSpPr>
            <p:cNvPr id="223249" name="组合 8"/>
            <p:cNvGrpSpPr/>
            <p:nvPr/>
          </p:nvGrpSpPr>
          <p:grpSpPr>
            <a:xfrm>
              <a:off x="4710619" y="1388777"/>
              <a:ext cx="3961931" cy="3896391"/>
              <a:chOff x="4710619" y="1388777"/>
              <a:chExt cx="3961931" cy="3896391"/>
            </a:xfrm>
          </p:grpSpPr>
          <p:sp>
            <p:nvSpPr>
              <p:cNvPr id="6" name="Rectangle 5"/>
              <p:cNvSpPr/>
              <p:nvPr/>
            </p:nvSpPr>
            <p:spPr>
              <a:xfrm>
                <a:off x="4710619" y="1388777"/>
                <a:ext cx="3961931" cy="359961"/>
              </a:xfrm>
              <a:prstGeom prst="rect">
                <a:avLst/>
              </a:prstGeom>
              <a:solidFill>
                <a:srgbClr val="92D4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1700" b="1" smtClean="0">
                    <a:solidFill>
                      <a:srgbClr val="FFFFFF"/>
                    </a:solidFill>
                    <a:latin typeface="Verdana" pitchFamily="34" charset="0"/>
                    <a:ea typeface="华文楷体" pitchFamily="2" charset="-122"/>
                  </a:rPr>
                  <a:t>选项一：全国特色银行</a:t>
                </a:r>
                <a:endParaRPr lang="en-US" altLang="zh-CN" sz="1700" b="1" smtClean="0">
                  <a:solidFill>
                    <a:srgbClr val="FFFFFF"/>
                  </a:solidFill>
                  <a:latin typeface="Verdana" pitchFamily="34" charset="0"/>
                  <a:ea typeface="华文楷体" pitchFamily="2" charset="-122"/>
                </a:endParaRPr>
              </a:p>
            </p:txBody>
          </p:sp>
          <p:sp>
            <p:nvSpPr>
              <p:cNvPr id="8" name="Rectangle 73"/>
              <p:cNvSpPr/>
              <p:nvPr/>
            </p:nvSpPr>
            <p:spPr>
              <a:xfrm>
                <a:off x="4710619" y="1889843"/>
                <a:ext cx="990483" cy="1079883"/>
              </a:xfrm>
              <a:prstGeom prst="rect">
                <a:avLst/>
              </a:prstGeom>
              <a:solidFill>
                <a:srgbClr val="ECFFC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42900" indent="-3429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marL="0" lvl="1" indent="0" algn="ctr" eaLnBrk="1" hangingPunct="1">
                  <a:defRPr/>
                </a:pPr>
                <a:r>
                  <a:rPr lang="zh-CN" altLang="en-US" sz="1500" b="1" smtClean="0">
                    <a:solidFill>
                      <a:srgbClr val="000000"/>
                    </a:solidFill>
                    <a:latin typeface="Verdana" pitchFamily="34" charset="0"/>
                    <a:ea typeface="华文楷体" pitchFamily="2" charset="-122"/>
                  </a:rPr>
                  <a:t>跨区发展已有基础</a:t>
                </a:r>
                <a:endParaRPr lang="en-US" altLang="zh-CN" sz="1500" smtClean="0">
                  <a:solidFill>
                    <a:srgbClr val="000000"/>
                  </a:solidFill>
                  <a:latin typeface="Verdana" pitchFamily="34" charset="0"/>
                  <a:ea typeface="华文楷体" pitchFamily="2" charset="-122"/>
                </a:endParaRPr>
              </a:p>
            </p:txBody>
          </p:sp>
          <p:sp>
            <p:nvSpPr>
              <p:cNvPr id="10" name="Rectangle 73"/>
              <p:cNvSpPr/>
              <p:nvPr/>
            </p:nvSpPr>
            <p:spPr>
              <a:xfrm>
                <a:off x="4710619" y="3166984"/>
                <a:ext cx="990483" cy="1638542"/>
              </a:xfrm>
              <a:prstGeom prst="rect">
                <a:avLst/>
              </a:prstGeom>
              <a:solidFill>
                <a:srgbClr val="ECFFC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42900" indent="-3429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marL="0" lvl="1" indent="0" algn="ctr" eaLnBrk="1" hangingPunct="1">
                  <a:defRPr/>
                </a:pPr>
                <a:r>
                  <a:rPr lang="zh-CN" altLang="en-US" sz="1500" b="1" smtClean="0">
                    <a:solidFill>
                      <a:srgbClr val="000000"/>
                    </a:solidFill>
                    <a:latin typeface="Verdana" pitchFamily="34" charset="0"/>
                    <a:ea typeface="华文楷体" pitchFamily="2" charset="-122"/>
                  </a:rPr>
                  <a:t>特色业务优势明显</a:t>
                </a:r>
                <a:endParaRPr lang="en-US" altLang="zh-CN" sz="1500" b="1" smtClean="0">
                  <a:solidFill>
                    <a:srgbClr val="000000"/>
                  </a:solidFill>
                  <a:latin typeface="Verdana" pitchFamily="34" charset="0"/>
                  <a:ea typeface="华文楷体" pitchFamily="2" charset="-122"/>
                </a:endParaRPr>
              </a:p>
            </p:txBody>
          </p:sp>
          <p:sp>
            <p:nvSpPr>
              <p:cNvPr id="11" name="Rectangle 73"/>
              <p:cNvSpPr/>
              <p:nvPr/>
            </p:nvSpPr>
            <p:spPr>
              <a:xfrm>
                <a:off x="5836429" y="1889843"/>
                <a:ext cx="2807328" cy="10798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42900" indent="-3429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195263" indent="-195263"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lvl="1" eaLnBrk="1" hangingPunct="1">
                  <a:spcAft>
                    <a:spcPts val="663"/>
                  </a:spcAft>
                  <a:buFont typeface="Arial" pitchFamily="34" charset="0"/>
                  <a:buChar char="•"/>
                  <a:defRPr/>
                </a:pPr>
                <a:r>
                  <a:rPr lang="zh-CN" altLang="en-US" sz="1300" smtClean="0">
                    <a:solidFill>
                      <a:srgbClr val="000000"/>
                    </a:solidFill>
                    <a:latin typeface="Verdana" pitchFamily="34" charset="0"/>
                    <a:ea typeface="华文楷体" pitchFamily="2" charset="-122"/>
                  </a:rPr>
                  <a:t>哈尔滨银行在本地及东三省深耕市场，市场占有率靠前，并赢得了本地市场的认同</a:t>
                </a:r>
                <a:endParaRPr lang="en-US" altLang="zh-CN" sz="1300" smtClean="0">
                  <a:solidFill>
                    <a:srgbClr val="000000"/>
                  </a:solidFill>
                  <a:latin typeface="Verdana" pitchFamily="34" charset="0"/>
                  <a:ea typeface="华文楷体" pitchFamily="2" charset="-122"/>
                </a:endParaRPr>
              </a:p>
              <a:p>
                <a:pPr lvl="1" eaLnBrk="1" hangingPunct="1">
                  <a:spcAft>
                    <a:spcPts val="663"/>
                  </a:spcAft>
                  <a:buFont typeface="Arial" pitchFamily="34" charset="0"/>
                  <a:buChar char="•"/>
                  <a:defRPr/>
                </a:pPr>
                <a:r>
                  <a:rPr lang="zh-CN" altLang="en-US" sz="1300" smtClean="0">
                    <a:solidFill>
                      <a:srgbClr val="000000"/>
                    </a:solidFill>
                    <a:latin typeface="Verdana" pitchFamily="34" charset="0"/>
                    <a:ea typeface="华文楷体" pitchFamily="2" charset="-122"/>
                  </a:rPr>
                  <a:t>作为城商行，哈尔滨银行率先在全国经济较为发达的经济地区进行布局，异地扩张走在前列</a:t>
                </a:r>
                <a:endParaRPr lang="en-US" altLang="zh-CN" sz="1300" smtClean="0">
                  <a:solidFill>
                    <a:srgbClr val="000000"/>
                  </a:solidFill>
                  <a:latin typeface="Verdana" pitchFamily="34" charset="0"/>
                  <a:ea typeface="华文楷体" pitchFamily="2" charset="-122"/>
                </a:endParaRPr>
              </a:p>
            </p:txBody>
          </p:sp>
          <p:sp>
            <p:nvSpPr>
              <p:cNvPr id="13" name="Rectangle 73"/>
              <p:cNvSpPr/>
              <p:nvPr/>
            </p:nvSpPr>
            <p:spPr>
              <a:xfrm>
                <a:off x="5836429" y="3166984"/>
                <a:ext cx="2807328" cy="163854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42900" indent="-3429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195263" indent="-195263"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lvl="1" eaLnBrk="1" hangingPunct="1">
                  <a:spcAft>
                    <a:spcPts val="663"/>
                  </a:spcAft>
                  <a:buFont typeface="Arial" pitchFamily="34" charset="0"/>
                  <a:buChar char="•"/>
                  <a:defRPr/>
                </a:pPr>
                <a:r>
                  <a:rPr lang="zh-CN" altLang="en-US" sz="1300" smtClean="0">
                    <a:solidFill>
                      <a:srgbClr val="000000"/>
                    </a:solidFill>
                    <a:latin typeface="Verdana" pitchFamily="34" charset="0"/>
                    <a:ea typeface="华文楷体" pitchFamily="2" charset="-122"/>
                  </a:rPr>
                  <a:t>经过多年的发展，哈尔滨银行已经在“小额信贷”领域形成了一定的品牌积累和鲜明的业务特色</a:t>
                </a:r>
                <a:endParaRPr lang="en-US" altLang="zh-CN" sz="1300" smtClean="0">
                  <a:solidFill>
                    <a:srgbClr val="000000"/>
                  </a:solidFill>
                  <a:latin typeface="Verdana" pitchFamily="34" charset="0"/>
                  <a:ea typeface="华文楷体" pitchFamily="2" charset="-122"/>
                </a:endParaRPr>
              </a:p>
              <a:p>
                <a:pPr lvl="1" eaLnBrk="1" hangingPunct="1">
                  <a:spcAft>
                    <a:spcPts val="663"/>
                  </a:spcAft>
                  <a:buFont typeface="Arial" pitchFamily="34" charset="0"/>
                  <a:buChar char="•"/>
                  <a:defRPr/>
                </a:pPr>
                <a:r>
                  <a:rPr lang="zh-CN" altLang="en-US" sz="1300" smtClean="0">
                    <a:solidFill>
                      <a:srgbClr val="000000"/>
                    </a:solidFill>
                    <a:latin typeface="Verdana" pitchFamily="34" charset="0"/>
                    <a:ea typeface="华文楷体" pitchFamily="2" charset="-122"/>
                  </a:rPr>
                  <a:t>同时在涉农、对俄金融、房贷、消费信贷等专业领域积累了一定的业务优势及发展基础</a:t>
                </a:r>
                <a:endParaRPr lang="en-US" altLang="zh-CN" sz="1300" smtClean="0">
                  <a:solidFill>
                    <a:srgbClr val="000000"/>
                  </a:solidFill>
                  <a:latin typeface="Verdana" pitchFamily="34" charset="0"/>
                  <a:ea typeface="华文楷体" pitchFamily="2" charset="-122"/>
                </a:endParaRPr>
              </a:p>
              <a:p>
                <a:pPr lvl="1" eaLnBrk="1" hangingPunct="1">
                  <a:spcAft>
                    <a:spcPts val="663"/>
                  </a:spcAft>
                  <a:buFont typeface="Arial" pitchFamily="34" charset="0"/>
                  <a:buChar char="•"/>
                  <a:defRPr/>
                </a:pPr>
                <a:r>
                  <a:rPr lang="zh-CN" altLang="en-US" sz="1300" smtClean="0">
                    <a:solidFill>
                      <a:srgbClr val="000000"/>
                    </a:solidFill>
                    <a:latin typeface="Verdana" pitchFamily="34" charset="0"/>
                    <a:ea typeface="华文楷体" pitchFamily="2" charset="-122"/>
                  </a:rPr>
                  <a:t>未来，哈尔滨银行还有意愿在互联网金融、混业经营等方面有所拓展形成特色业务的联动协同</a:t>
                </a:r>
                <a:endParaRPr lang="en-US" altLang="zh-CN" sz="1300" smtClean="0">
                  <a:solidFill>
                    <a:srgbClr val="000000"/>
                  </a:solidFill>
                  <a:latin typeface="Verdana" pitchFamily="34" charset="0"/>
                  <a:ea typeface="华文楷体" pitchFamily="2" charset="-122"/>
                </a:endParaRPr>
              </a:p>
            </p:txBody>
          </p:sp>
          <p:sp>
            <p:nvSpPr>
              <p:cNvPr id="3" name="等腰三角形 2"/>
              <p:cNvSpPr/>
              <p:nvPr/>
            </p:nvSpPr>
            <p:spPr>
              <a:xfrm flipV="1">
                <a:off x="5372860" y="5033022"/>
                <a:ext cx="2656163" cy="251973"/>
              </a:xfrm>
              <a:prstGeom prst="triangle">
                <a:avLst/>
              </a:prstGeom>
              <a:solidFill>
                <a:srgbClr val="ECFFC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endParaRPr lang="zh-CN" altLang="en-US" sz="1985">
                  <a:solidFill>
                    <a:srgbClr val="FFFFFF"/>
                  </a:solidFill>
                </a:endParaRPr>
              </a:p>
            </p:txBody>
          </p:sp>
        </p:grpSp>
        <p:sp>
          <p:nvSpPr>
            <p:cNvPr id="14" name="Rectangle 5"/>
            <p:cNvSpPr/>
            <p:nvPr/>
          </p:nvSpPr>
          <p:spPr>
            <a:xfrm>
              <a:off x="4710619" y="5289314"/>
              <a:ext cx="3961931" cy="359961"/>
            </a:xfrm>
            <a:prstGeom prst="rect">
              <a:avLst/>
            </a:prstGeom>
            <a:solidFill>
              <a:srgbClr val="92D4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b="1" smtClean="0">
                  <a:solidFill>
                    <a:srgbClr val="FFFFFF"/>
                  </a:solidFill>
                  <a:latin typeface="Verdana" pitchFamily="34" charset="0"/>
                  <a:ea typeface="华文楷体" pitchFamily="2" charset="-122"/>
                </a:rPr>
                <a:t>该选项符合哈尔滨银行的发展基础及诉求</a:t>
              </a:r>
            </a:p>
          </p:txBody>
        </p:sp>
      </p:grpSp>
      <p:grpSp>
        <p:nvGrpSpPr>
          <p:cNvPr id="223236" name="组合 20"/>
          <p:cNvGrpSpPr/>
          <p:nvPr/>
        </p:nvGrpSpPr>
        <p:grpSpPr>
          <a:xfrm>
            <a:off x="5545138" y="1531938"/>
            <a:ext cx="4367212" cy="4697412"/>
            <a:chOff x="468310" y="1388777"/>
            <a:chExt cx="3961933" cy="4260498"/>
          </a:xfrm>
        </p:grpSpPr>
        <p:sp>
          <p:nvSpPr>
            <p:cNvPr id="15" name="等腰三角形 14"/>
            <p:cNvSpPr/>
            <p:nvPr/>
          </p:nvSpPr>
          <p:spPr>
            <a:xfrm flipV="1">
              <a:off x="1130793" y="4920714"/>
              <a:ext cx="2655691" cy="251973"/>
            </a:xfrm>
            <a:prstGeom prst="triangle">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endParaRPr lang="zh-CN" altLang="en-US" sz="1985">
                <a:solidFill>
                  <a:srgbClr val="FFFFFF"/>
                </a:solidFill>
              </a:endParaRPr>
            </a:p>
          </p:txBody>
        </p:sp>
        <p:sp>
          <p:nvSpPr>
            <p:cNvPr id="16" name="Rectangle 5"/>
            <p:cNvSpPr/>
            <p:nvPr/>
          </p:nvSpPr>
          <p:spPr>
            <a:xfrm>
              <a:off x="468310" y="5289314"/>
              <a:ext cx="3961933" cy="359961"/>
            </a:xfrm>
            <a:prstGeom prst="rect">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b="1" smtClean="0">
                  <a:solidFill>
                    <a:srgbClr val="FFFFFF"/>
                  </a:solidFill>
                  <a:latin typeface="Verdana" pitchFamily="34" charset="0"/>
                  <a:ea typeface="华文楷体" pitchFamily="2" charset="-122"/>
                </a:rPr>
                <a:t>该选项与哈尔滨银行的实际情况不够相符</a:t>
              </a:r>
            </a:p>
          </p:txBody>
        </p:sp>
        <p:grpSp>
          <p:nvGrpSpPr>
            <p:cNvPr id="223243" name="组合 3"/>
            <p:cNvGrpSpPr/>
            <p:nvPr/>
          </p:nvGrpSpPr>
          <p:grpSpPr>
            <a:xfrm>
              <a:off x="468310" y="1388777"/>
              <a:ext cx="3961933" cy="3417138"/>
              <a:chOff x="468310" y="1388777"/>
              <a:chExt cx="3961933" cy="3417138"/>
            </a:xfrm>
          </p:grpSpPr>
          <p:sp>
            <p:nvSpPr>
              <p:cNvPr id="5" name="Rectangle 4"/>
              <p:cNvSpPr/>
              <p:nvPr/>
            </p:nvSpPr>
            <p:spPr>
              <a:xfrm>
                <a:off x="468310" y="1388777"/>
                <a:ext cx="3961933" cy="359961"/>
              </a:xfrm>
              <a:prstGeom prst="rect">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b="1" smtClean="0">
                    <a:solidFill>
                      <a:srgbClr val="FFFFFF"/>
                    </a:solidFill>
                    <a:latin typeface="Verdana" pitchFamily="34" charset="0"/>
                    <a:ea typeface="华文楷体" pitchFamily="2" charset="-122"/>
                  </a:rPr>
                  <a:t>选项二：区域金融集团</a:t>
                </a:r>
                <a:endParaRPr kumimoji="0" lang="en-US" altLang="en-US" sz="1700" b="1" smtClean="0">
                  <a:solidFill>
                    <a:srgbClr val="FFFFFF"/>
                  </a:solidFill>
                  <a:latin typeface="Verdana" pitchFamily="34" charset="0"/>
                  <a:ea typeface="华文楷体" pitchFamily="2" charset="-122"/>
                </a:endParaRPr>
              </a:p>
            </p:txBody>
          </p:sp>
          <p:sp>
            <p:nvSpPr>
              <p:cNvPr id="17" name="Rectangle 73"/>
              <p:cNvSpPr/>
              <p:nvPr/>
            </p:nvSpPr>
            <p:spPr>
              <a:xfrm>
                <a:off x="468310" y="1889843"/>
                <a:ext cx="990843" cy="1079883"/>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42900" indent="-3429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marL="0" lvl="1" indent="0" algn="ctr" eaLnBrk="1" hangingPunct="1">
                  <a:defRPr/>
                </a:pPr>
                <a:r>
                  <a:rPr lang="zh-CN" altLang="en-US" sz="1500" b="1" smtClean="0">
                    <a:solidFill>
                      <a:srgbClr val="000000"/>
                    </a:solidFill>
                    <a:latin typeface="Verdana" pitchFamily="34" charset="0"/>
                    <a:ea typeface="华文楷体" pitchFamily="2" charset="-122"/>
                  </a:rPr>
                  <a:t>区域经济较为薄弱</a:t>
                </a:r>
                <a:endParaRPr lang="en-US" altLang="zh-CN" sz="1500" smtClean="0">
                  <a:solidFill>
                    <a:srgbClr val="000000"/>
                  </a:solidFill>
                  <a:latin typeface="Verdana" pitchFamily="34" charset="0"/>
                  <a:ea typeface="华文楷体" pitchFamily="2" charset="-122"/>
                </a:endParaRPr>
              </a:p>
            </p:txBody>
          </p:sp>
          <p:sp>
            <p:nvSpPr>
              <p:cNvPr id="18" name="Rectangle 73"/>
              <p:cNvSpPr/>
              <p:nvPr/>
            </p:nvSpPr>
            <p:spPr>
              <a:xfrm>
                <a:off x="468310" y="3166984"/>
                <a:ext cx="990843" cy="1638543"/>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42900" indent="-3429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marL="0" lvl="1" indent="0" algn="ctr" eaLnBrk="1" hangingPunct="1">
                  <a:defRPr/>
                </a:pPr>
                <a:r>
                  <a:rPr lang="zh-CN" altLang="en-US" sz="1500" b="1" smtClean="0">
                    <a:solidFill>
                      <a:srgbClr val="000000"/>
                    </a:solidFill>
                    <a:latin typeface="Verdana" pitchFamily="34" charset="0"/>
                    <a:ea typeface="华文楷体" pitchFamily="2" charset="-122"/>
                  </a:rPr>
                  <a:t>本地市场竞争饱和</a:t>
                </a:r>
                <a:endParaRPr lang="en-US" altLang="zh-CN" sz="1500" smtClean="0">
                  <a:solidFill>
                    <a:srgbClr val="000000"/>
                  </a:solidFill>
                  <a:latin typeface="Verdana" pitchFamily="34" charset="0"/>
                  <a:ea typeface="华文楷体" pitchFamily="2" charset="-122"/>
                </a:endParaRPr>
              </a:p>
            </p:txBody>
          </p:sp>
          <p:sp>
            <p:nvSpPr>
              <p:cNvPr id="19" name="Rectangle 73"/>
              <p:cNvSpPr/>
              <p:nvPr/>
            </p:nvSpPr>
            <p:spPr>
              <a:xfrm>
                <a:off x="1549884" y="1889843"/>
                <a:ext cx="2808350" cy="10798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42900" indent="-3429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195263" indent="-195263"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lvl="1" eaLnBrk="1" hangingPunct="1">
                  <a:spcAft>
                    <a:spcPts val="663"/>
                  </a:spcAft>
                  <a:buFont typeface="Arial" pitchFamily="34" charset="0"/>
                  <a:buChar char="•"/>
                  <a:defRPr/>
                </a:pPr>
                <a:r>
                  <a:rPr lang="zh-CN" altLang="en-US" sz="1300" smtClean="0">
                    <a:solidFill>
                      <a:srgbClr val="000000"/>
                    </a:solidFill>
                    <a:latin typeface="Verdana" pitchFamily="34" charset="0"/>
                    <a:ea typeface="华文楷体" pitchFamily="2" charset="-122"/>
                  </a:rPr>
                  <a:t>以区域覆盖为目标，其业务的主要部分来自于东北三省，其他分支机构的业务能力和市场影响力尚待提升，综合利用、捕捉这些经济发达地区产业升级、科技创新发展模式、特色产业集群的机会有一定困难</a:t>
                </a:r>
                <a:endParaRPr lang="en-US" altLang="zh-CN" sz="1300" smtClean="0">
                  <a:solidFill>
                    <a:srgbClr val="000000"/>
                  </a:solidFill>
                  <a:latin typeface="Verdana" pitchFamily="34" charset="0"/>
                  <a:ea typeface="华文楷体" pitchFamily="2" charset="-122"/>
                </a:endParaRPr>
              </a:p>
            </p:txBody>
          </p:sp>
          <p:sp>
            <p:nvSpPr>
              <p:cNvPr id="20" name="Rectangle 73"/>
              <p:cNvSpPr/>
              <p:nvPr/>
            </p:nvSpPr>
            <p:spPr>
              <a:xfrm>
                <a:off x="1549884" y="3166984"/>
                <a:ext cx="2808350" cy="16385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342900" indent="-3429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195263" indent="-195263"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lvl="1" eaLnBrk="1" hangingPunct="1">
                  <a:spcAft>
                    <a:spcPts val="663"/>
                  </a:spcAft>
                  <a:buFont typeface="Arial" pitchFamily="34" charset="0"/>
                  <a:buChar char="•"/>
                  <a:defRPr/>
                </a:pPr>
                <a:r>
                  <a:rPr lang="zh-CN" altLang="en-US" sz="1300" smtClean="0">
                    <a:solidFill>
                      <a:srgbClr val="000000"/>
                    </a:solidFill>
                    <a:latin typeface="Verdana" pitchFamily="34" charset="0"/>
                    <a:ea typeface="华文楷体" pitchFamily="2" charset="-122"/>
                  </a:rPr>
                  <a:t>混业业务类型尚不丰富，许多金融牌照仍需要积极筹备申请，业务能力建立仍需要时间</a:t>
                </a:r>
                <a:endParaRPr lang="en-US" altLang="zh-CN" sz="1300" smtClean="0">
                  <a:solidFill>
                    <a:srgbClr val="000000"/>
                  </a:solidFill>
                  <a:latin typeface="Verdana" pitchFamily="34" charset="0"/>
                  <a:ea typeface="华文楷体" pitchFamily="2" charset="-122"/>
                </a:endParaRPr>
              </a:p>
              <a:p>
                <a:pPr lvl="1" eaLnBrk="1" hangingPunct="1">
                  <a:spcAft>
                    <a:spcPts val="663"/>
                  </a:spcAft>
                  <a:buFont typeface="Arial" pitchFamily="34" charset="0"/>
                  <a:buChar char="•"/>
                  <a:defRPr/>
                </a:pPr>
                <a:r>
                  <a:rPr lang="zh-CN" altLang="en-US" sz="1300" smtClean="0">
                    <a:solidFill>
                      <a:srgbClr val="000000"/>
                    </a:solidFill>
                    <a:latin typeface="Verdana" pitchFamily="34" charset="0"/>
                    <a:ea typeface="华文楷体" pitchFamily="2" charset="-122"/>
                  </a:rPr>
                  <a:t>哈尔滨银行与政府、金融监管的各类业务资源和关系优势并不突出，使哈尔滨银行未来开展混业经营仍有很大的挑战</a:t>
                </a:r>
                <a:endParaRPr lang="en-US" altLang="zh-CN" sz="1300" smtClean="0">
                  <a:solidFill>
                    <a:srgbClr val="000000"/>
                  </a:solidFill>
                  <a:latin typeface="Verdana" pitchFamily="34" charset="0"/>
                  <a:ea typeface="华文楷体" pitchFamily="2" charset="-122"/>
                </a:endParaRPr>
              </a:p>
            </p:txBody>
          </p:sp>
        </p:grpSp>
      </p:grpSp>
      <p:cxnSp>
        <p:nvCxnSpPr>
          <p:cNvPr id="24" name="直接连接符 23"/>
          <p:cNvCxnSpPr/>
          <p:nvPr/>
        </p:nvCxnSpPr>
        <p:spPr>
          <a:xfrm>
            <a:off x="6740525" y="3379788"/>
            <a:ext cx="3095625" cy="0"/>
          </a:xfrm>
          <a:prstGeom prst="line">
            <a:avLst/>
          </a:prstGeom>
          <a:ln>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a:off x="2014538" y="3365500"/>
            <a:ext cx="3097212" cy="0"/>
          </a:xfrm>
          <a:prstGeom prst="line">
            <a:avLst/>
          </a:prstGeom>
          <a:ln>
            <a:solidFill>
              <a:schemeClr val="accent2"/>
            </a:solidFill>
            <a:prstDash val="dash"/>
          </a:ln>
        </p:spPr>
        <p:style>
          <a:lnRef idx="1">
            <a:schemeClr val="accent1"/>
          </a:lnRef>
          <a:fillRef idx="0">
            <a:schemeClr val="accent1"/>
          </a:fillRef>
          <a:effectRef idx="0">
            <a:schemeClr val="accent1"/>
          </a:effectRef>
          <a:fontRef idx="minor">
            <a:schemeClr val="tx1"/>
          </a:fontRef>
        </p:style>
      </p:cxnSp>
      <p:sp>
        <p:nvSpPr>
          <p:cNvPr id="23" name="Rectangle 5"/>
          <p:cNvSpPr/>
          <p:nvPr/>
        </p:nvSpPr>
        <p:spPr>
          <a:xfrm>
            <a:off x="773113" y="6286500"/>
            <a:ext cx="9139237" cy="714375"/>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defRPr/>
            </a:pPr>
            <a:r>
              <a:rPr kumimoji="0" lang="zh-CN" altLang="en-US" sz="1500" b="1" smtClean="0">
                <a:solidFill>
                  <a:srgbClr val="000000"/>
                </a:solidFill>
                <a:latin typeface="Verdana" pitchFamily="34" charset="0"/>
                <a:ea typeface="华文楷体" pitchFamily="2" charset="-122"/>
              </a:rPr>
              <a:t>打造全国标杆银行，要求哈尔滨银行对自身定位和客户金融需求进行深入理解并设计出符合哈尔滨银行实际的发展目标和方式，因此确定战略思路的方向将成为哈尔滨银行的关键任务</a:t>
            </a:r>
          </a:p>
        </p:txBody>
      </p:sp>
      <p:sp>
        <p:nvSpPr>
          <p:cNvPr id="223240" name="文本占位符 21"/>
          <p:cNvSpPr>
            <a:spLocks noGrp="1"/>
          </p:cNvSpPr>
          <p:nvPr>
            <p:ph type="body" sz="quarter" idx="14"/>
          </p:nvPr>
        </p:nvSpPr>
        <p:spPr>
          <a:xfrm>
            <a:off x="760413" y="7177088"/>
            <a:ext cx="6197600" cy="207962"/>
          </a:xfrm>
        </p:spPr>
        <p:txBody>
          <a:bodyPr/>
          <a:lstStyle/>
          <a:p>
            <a:pPr>
              <a:spcBef>
                <a:spcPts val="1488"/>
              </a:spcBef>
              <a:spcAft>
                <a:spcPct val="0"/>
              </a:spcAft>
            </a:pPr>
            <a:endParaRPr kumimoji="0" lang="zh-CN" altLang="en-US" sz="1200" smtClean="0">
              <a:ea typeface="Arial Unicode MS" panose="020b0604020202020204" pitchFamily="34" charset="-122"/>
            </a:endParaRPr>
          </a:p>
        </p:txBody>
      </p:sp>
    </p:spTree>
    <p:extLst>
      <p:ext uri="{BB962C8B-B14F-4D97-AF65-F5344CB8AC3E}">
        <p14:creationId xmlns:p14="http://schemas.microsoft.com/office/powerpoint/2010/main" val="4075431736"/>
      </p:ext>
    </p:extLst>
  </p:cSld>
  <p:clrMapOvr>
    <a:masterClrMapping/>
  </p:clrMapOvr>
  <p:transition spd="slow" advClick="0"/>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Placeholder 3"/>
          <p:cNvSpPr>
            <a:spLocks noGrp="1"/>
          </p:cNvSpPr>
          <p:nvPr>
            <p:ph type="body" sz="quarter" idx="14"/>
          </p:nvPr>
        </p:nvSpPr>
        <p:spPr>
          <a:xfrm>
            <a:off x="760413" y="7177088"/>
            <a:ext cx="6197600" cy="207962"/>
          </a:xfrm>
        </p:spPr>
        <p:txBody>
          <a:bodyPr/>
          <a:lstStyle/>
          <a:p>
            <a:pPr>
              <a:defRPr/>
            </a:pPr>
            <a:endParaRPr lang="en-US"/>
          </a:p>
        </p:txBody>
      </p:sp>
      <p:sp>
        <p:nvSpPr>
          <p:cNvPr id="85" name="Isosceles Triangle 5"/>
          <p:cNvSpPr/>
          <p:nvPr/>
        </p:nvSpPr>
        <p:spPr>
          <a:xfrm>
            <a:off x="1385888" y="1069157"/>
            <a:ext cx="8843962" cy="666750"/>
          </a:xfrm>
          <a:prstGeom prst="triangle">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endParaRPr lang="zh-CN" altLang="en-US" sz="1800" b="1" kern="0">
              <a:solidFill>
                <a:srgbClr val="FF0000"/>
              </a:solidFill>
              <a:latin typeface="Verdana"/>
              <a:ea typeface="华文楷体"/>
              <a:cs typeface="Arial" pitchFamily="34" charset="0"/>
            </a:endParaRPr>
          </a:p>
        </p:txBody>
      </p:sp>
      <p:sp>
        <p:nvSpPr>
          <p:cNvPr id="86" name="Rectangle 6"/>
          <p:cNvSpPr/>
          <p:nvPr>
            <p:custDataLst>
              <p:tags r:id="rId2"/>
            </p:custDataLst>
          </p:nvPr>
        </p:nvSpPr>
        <p:spPr>
          <a:xfrm>
            <a:off x="1385888" y="1781491"/>
            <a:ext cx="2884487"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客户定位</a:t>
            </a:r>
          </a:p>
        </p:txBody>
      </p:sp>
      <p:sp>
        <p:nvSpPr>
          <p:cNvPr id="87" name="Rectangle 7"/>
          <p:cNvSpPr/>
          <p:nvPr/>
        </p:nvSpPr>
        <p:spPr>
          <a:xfrm>
            <a:off x="1385888" y="4704557"/>
            <a:ext cx="2160587"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零售金融业务</a:t>
            </a:r>
            <a:endParaRPr lang="en-US" altLang="zh-CN" sz="1600" b="1" kern="0">
              <a:solidFill>
                <a:srgbClr val="FFFFFF"/>
              </a:solidFill>
              <a:latin typeface="Verdana"/>
              <a:ea typeface="华文楷体"/>
              <a:cs typeface="Arial" pitchFamily="34" charset="0"/>
            </a:endParaRPr>
          </a:p>
        </p:txBody>
      </p:sp>
      <p:sp>
        <p:nvSpPr>
          <p:cNvPr id="88" name="Rectangle 8"/>
          <p:cNvSpPr/>
          <p:nvPr/>
        </p:nvSpPr>
        <p:spPr>
          <a:xfrm>
            <a:off x="3613150" y="4704557"/>
            <a:ext cx="2160588"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公司金融业务</a:t>
            </a:r>
            <a:endParaRPr lang="en-US" altLang="zh-CN" sz="1600" b="1" kern="0">
              <a:solidFill>
                <a:srgbClr val="FFFFFF"/>
              </a:solidFill>
              <a:latin typeface="Verdana"/>
              <a:ea typeface="华文楷体"/>
              <a:cs typeface="Arial" pitchFamily="34" charset="0"/>
            </a:endParaRPr>
          </a:p>
        </p:txBody>
      </p:sp>
      <p:sp>
        <p:nvSpPr>
          <p:cNvPr id="89" name="Rectangle 9"/>
          <p:cNvSpPr/>
          <p:nvPr/>
        </p:nvSpPr>
        <p:spPr>
          <a:xfrm>
            <a:off x="5842000" y="4704557"/>
            <a:ext cx="2159000"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同业金融业务</a:t>
            </a:r>
            <a:endParaRPr lang="en-US" altLang="zh-CN" sz="1600" b="1" kern="0">
              <a:solidFill>
                <a:srgbClr val="FFFFFF"/>
              </a:solidFill>
              <a:latin typeface="Verdana"/>
              <a:ea typeface="华文楷体"/>
              <a:cs typeface="Arial" pitchFamily="34" charset="0"/>
            </a:endParaRPr>
          </a:p>
        </p:txBody>
      </p:sp>
      <p:sp>
        <p:nvSpPr>
          <p:cNvPr id="90" name="Rectangle 11"/>
          <p:cNvSpPr/>
          <p:nvPr/>
        </p:nvSpPr>
        <p:spPr>
          <a:xfrm>
            <a:off x="8069263" y="4704557"/>
            <a:ext cx="2160587"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移动金融业务</a:t>
            </a:r>
            <a:endParaRPr lang="en-US" altLang="zh-CN" sz="1600" b="1" kern="0">
              <a:solidFill>
                <a:srgbClr val="FFFFFF"/>
              </a:solidFill>
              <a:latin typeface="Verdana"/>
              <a:ea typeface="华文楷体"/>
              <a:cs typeface="Arial" pitchFamily="34" charset="0"/>
            </a:endParaRPr>
          </a:p>
        </p:txBody>
      </p:sp>
      <p:sp>
        <p:nvSpPr>
          <p:cNvPr id="91" name="Rectangle 13"/>
          <p:cNvSpPr/>
          <p:nvPr>
            <p:custDataLst>
              <p:tags r:id="rId3"/>
            </p:custDataLst>
          </p:nvPr>
        </p:nvSpPr>
        <p:spPr>
          <a:xfrm>
            <a:off x="1385888" y="4277116"/>
            <a:ext cx="8843962" cy="396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业务定位及组合</a:t>
            </a:r>
          </a:p>
        </p:txBody>
      </p:sp>
      <p:sp>
        <p:nvSpPr>
          <p:cNvPr id="92" name="Rectangle 28"/>
          <p:cNvSpPr/>
          <p:nvPr>
            <p:custDataLst>
              <p:tags r:id="rId4"/>
            </p:custDataLst>
          </p:nvPr>
        </p:nvSpPr>
        <p:spPr>
          <a:xfrm>
            <a:off x="4365625" y="1781491"/>
            <a:ext cx="2884488"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产品</a:t>
            </a:r>
            <a:r>
              <a:rPr lang="en-US" altLang="zh-CN" sz="1600" b="1" kern="0">
                <a:solidFill>
                  <a:srgbClr val="FFFFFF"/>
                </a:solidFill>
                <a:latin typeface="Verdana"/>
                <a:ea typeface="华文楷体"/>
                <a:cs typeface="Arial" pitchFamily="34" charset="0"/>
              </a:rPr>
              <a:t>/</a:t>
            </a:r>
            <a:r>
              <a:rPr lang="zh-CN" altLang="en-US" sz="1600" b="1" kern="0">
                <a:solidFill>
                  <a:srgbClr val="FFFFFF"/>
                </a:solidFill>
                <a:latin typeface="Verdana"/>
                <a:ea typeface="华文楷体"/>
                <a:cs typeface="Arial" pitchFamily="34" charset="0"/>
              </a:rPr>
              <a:t>服务定位</a:t>
            </a:r>
          </a:p>
        </p:txBody>
      </p:sp>
      <p:sp>
        <p:nvSpPr>
          <p:cNvPr id="93" name="Rectangle 29"/>
          <p:cNvSpPr/>
          <p:nvPr>
            <p:custDataLst>
              <p:tags r:id="rId5"/>
            </p:custDataLst>
          </p:nvPr>
        </p:nvSpPr>
        <p:spPr>
          <a:xfrm>
            <a:off x="7345363" y="1781491"/>
            <a:ext cx="2884487"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区域定位</a:t>
            </a:r>
          </a:p>
        </p:txBody>
      </p:sp>
      <p:sp>
        <p:nvSpPr>
          <p:cNvPr id="94" name="Rectangle 35"/>
          <p:cNvSpPr/>
          <p:nvPr>
            <p:custDataLst>
              <p:tags r:id="rId6"/>
            </p:custDataLst>
          </p:nvPr>
        </p:nvSpPr>
        <p:spPr>
          <a:xfrm>
            <a:off x="1385888" y="2259557"/>
            <a:ext cx="2884487"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金融服务场景化</a:t>
            </a:r>
          </a:p>
        </p:txBody>
      </p:sp>
      <p:sp>
        <p:nvSpPr>
          <p:cNvPr id="95" name="Rectangle 36"/>
          <p:cNvSpPr/>
          <p:nvPr>
            <p:custDataLst>
              <p:tags r:id="rId7"/>
            </p:custDataLst>
          </p:nvPr>
        </p:nvSpPr>
        <p:spPr>
          <a:xfrm>
            <a:off x="4365625" y="2259557"/>
            <a:ext cx="2884488"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多市场联动</a:t>
            </a:r>
          </a:p>
        </p:txBody>
      </p:sp>
      <p:sp>
        <p:nvSpPr>
          <p:cNvPr id="96" name="Rectangle 37"/>
          <p:cNvSpPr/>
          <p:nvPr>
            <p:custDataLst>
              <p:tags r:id="rId8"/>
            </p:custDataLst>
          </p:nvPr>
        </p:nvSpPr>
        <p:spPr>
          <a:xfrm>
            <a:off x="7345363" y="2259557"/>
            <a:ext cx="2884487"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直销银行构建</a:t>
            </a:r>
          </a:p>
        </p:txBody>
      </p:sp>
      <p:cxnSp>
        <p:nvCxnSpPr>
          <p:cNvPr id="225295" name="Straight Connector 39"/>
          <p:cNvCxnSpPr>
            <a:cxnSpLocks noChangeShapeType="1"/>
          </p:cNvCxnSpPr>
          <p:nvPr/>
        </p:nvCxnSpPr>
        <p:spPr bwMode="auto">
          <a:xfrm>
            <a:off x="463550" y="972319"/>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6" name="Straight Connector 40"/>
          <p:cNvCxnSpPr>
            <a:cxnSpLocks noChangeShapeType="1"/>
          </p:cNvCxnSpPr>
          <p:nvPr/>
        </p:nvCxnSpPr>
        <p:spPr bwMode="auto">
          <a:xfrm>
            <a:off x="463550" y="2195604"/>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7" name="Straight Connector 41"/>
          <p:cNvCxnSpPr>
            <a:cxnSpLocks noChangeShapeType="1"/>
          </p:cNvCxnSpPr>
          <p:nvPr/>
        </p:nvCxnSpPr>
        <p:spPr bwMode="auto">
          <a:xfrm>
            <a:off x="463550" y="4267754"/>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8" name="Straight Connector 42"/>
          <p:cNvCxnSpPr>
            <a:cxnSpLocks noChangeShapeType="1"/>
          </p:cNvCxnSpPr>
          <p:nvPr/>
        </p:nvCxnSpPr>
        <p:spPr bwMode="auto">
          <a:xfrm>
            <a:off x="463550" y="7126865"/>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9" name="Straight Arrow Connector 44"/>
          <p:cNvCxnSpPr>
            <a:cxnSpLocks noChangeShapeType="1"/>
          </p:cNvCxnSpPr>
          <p:nvPr/>
        </p:nvCxnSpPr>
        <p:spPr bwMode="auto">
          <a:xfrm flipH="1">
            <a:off x="593725" y="972319"/>
            <a:ext cx="0" cy="1368425"/>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2" name="TextBox 45"/>
          <p:cNvSpPr txBox="1"/>
          <p:nvPr/>
        </p:nvSpPr>
        <p:spPr>
          <a:xfrm>
            <a:off x="17463" y="1404119"/>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i="1" kern="0">
                <a:solidFill>
                  <a:srgbClr val="000000"/>
                </a:solidFill>
                <a:latin typeface="华文楷体"/>
                <a:ea typeface="华文楷体"/>
                <a:cs typeface="Arial Unicode MS"/>
              </a:rPr>
              <a:t>战略愿景</a:t>
            </a:r>
            <a:endParaRPr lang="en-US" sz="1400" i="1" kern="0">
              <a:solidFill>
                <a:srgbClr val="000000"/>
              </a:solidFill>
              <a:latin typeface="华文楷体"/>
              <a:ea typeface="华文楷体"/>
              <a:cs typeface="Arial Unicode MS"/>
            </a:endParaRPr>
          </a:p>
        </p:txBody>
      </p:sp>
      <p:cxnSp>
        <p:nvCxnSpPr>
          <p:cNvPr id="225301" name="Straight Arrow Connector 46"/>
          <p:cNvCxnSpPr>
            <a:cxnSpLocks noChangeShapeType="1"/>
          </p:cNvCxnSpPr>
          <p:nvPr/>
        </p:nvCxnSpPr>
        <p:spPr bwMode="auto">
          <a:xfrm flipH="1">
            <a:off x="593725" y="2224631"/>
            <a:ext cx="0" cy="2016000"/>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4" name="TextBox 47"/>
          <p:cNvSpPr txBox="1"/>
          <p:nvPr/>
        </p:nvSpPr>
        <p:spPr>
          <a:xfrm>
            <a:off x="17463" y="3132559"/>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i="1" kern="0">
                <a:solidFill>
                  <a:srgbClr val="000000"/>
                </a:solidFill>
                <a:latin typeface="华文楷体"/>
                <a:ea typeface="华文楷体"/>
                <a:cs typeface="Arial Unicode MS"/>
              </a:rPr>
              <a:t>总体战略</a:t>
            </a:r>
            <a:endParaRPr lang="en-US" sz="1400" i="1" kern="0">
              <a:solidFill>
                <a:srgbClr val="000000"/>
              </a:solidFill>
              <a:latin typeface="华文楷体"/>
              <a:ea typeface="华文楷体"/>
              <a:cs typeface="Arial Unicode MS"/>
            </a:endParaRPr>
          </a:p>
        </p:txBody>
      </p:sp>
      <p:cxnSp>
        <p:nvCxnSpPr>
          <p:cNvPr id="225303" name="Straight Arrow Connector 49"/>
          <p:cNvCxnSpPr>
            <a:cxnSpLocks noChangeShapeType="1"/>
          </p:cNvCxnSpPr>
          <p:nvPr/>
        </p:nvCxnSpPr>
        <p:spPr bwMode="auto">
          <a:xfrm flipH="1">
            <a:off x="593725" y="4296882"/>
            <a:ext cx="0" cy="2813050"/>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6" name="TextBox 50"/>
          <p:cNvSpPr txBox="1"/>
          <p:nvPr/>
        </p:nvSpPr>
        <p:spPr>
          <a:xfrm>
            <a:off x="17463" y="5163046"/>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i="1" kern="0">
                <a:solidFill>
                  <a:srgbClr val="000000"/>
                </a:solidFill>
                <a:latin typeface="华文楷体"/>
                <a:ea typeface="华文楷体"/>
                <a:cs typeface="Arial Unicode MS"/>
              </a:rPr>
              <a:t>业务战略</a:t>
            </a:r>
            <a:endParaRPr lang="en-US" altLang="zh-CN" sz="1400" i="1" kern="0">
              <a:solidFill>
                <a:srgbClr val="000000"/>
              </a:solidFill>
              <a:latin typeface="华文楷体"/>
              <a:ea typeface="华文楷体"/>
              <a:cs typeface="Arial Unicode MS"/>
            </a:endParaRPr>
          </a:p>
        </p:txBody>
      </p:sp>
      <p:sp>
        <p:nvSpPr>
          <p:cNvPr id="108" name="Title 1"/>
          <p:cNvSpPr txBox="1"/>
          <p:nvPr/>
        </p:nvSpPr>
        <p:spPr bwMode="auto">
          <a:xfrm>
            <a:off x="463550" y="381000"/>
            <a:ext cx="9766300" cy="339725"/>
          </a:xfrm>
          <a:prstGeom prst="rect">
            <a:avLst/>
          </a:prstGeom>
          <a:noFill/>
          <a:ln w="9525">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algn="l" defTabSz="1042988" rtl="0" eaLnBrk="0" fontAlgn="base" hangingPunct="0">
              <a:lnSpc>
                <a:spcPct val="90000"/>
              </a:lnSpc>
              <a:spcBef>
                <a:spcPct val="0"/>
              </a:spcBef>
              <a:spcAft>
                <a:spcPct val="0"/>
              </a:spcAft>
              <a:defRPr sz="2205" b="1" kern="1200">
                <a:solidFill>
                  <a:srgbClr val="002060"/>
                </a:solidFill>
                <a:latin typeface="Arial" pitchFamily="34" charset="0"/>
                <a:ea typeface="华文楷体" pitchFamily="2" charset="-122"/>
                <a:cs typeface="Arial" pitchFamily="34" charset="0"/>
              </a:defRPr>
            </a:lvl1pPr>
            <a:lvl2pPr marL="520700" indent="-63500"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2pPr>
            <a:lvl3pPr marL="1042988" indent="-128588"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3pPr>
            <a:lvl4pPr marL="1563688" indent="-192088"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4pPr>
            <a:lvl5pPr marL="2085975" indent="-257175"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5pPr>
            <a:lvl6pPr marL="527996"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6pPr>
            <a:lvl7pPr marL="1055992"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7pPr>
            <a:lvl8pPr marL="1583988"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8pPr>
            <a:lvl9pPr marL="2111983"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9pPr>
          </a:lstStyle>
          <a:p>
            <a:pPr defTabSz="914400" hangingPunct="1">
              <a:defRPr/>
            </a:pPr>
            <a:r>
              <a:rPr lang="zh-CN" altLang="en-US" sz="2200" kern="0" smtClean="0">
                <a:ea typeface="Arial Unicode MS" panose="020b0604020202020204" pitchFamily="34" charset="-122"/>
              </a:rPr>
              <a:t>哈尔滨银行整体战略体系</a:t>
            </a:r>
            <a:endParaRPr lang="en-US" altLang="zh-CN" sz="2200" kern="0">
              <a:ea typeface="Arial Unicode MS" panose="020b0604020202020204" pitchFamily="34" charset="-122"/>
            </a:endParaRPr>
          </a:p>
        </p:txBody>
      </p:sp>
      <p:sp>
        <p:nvSpPr>
          <p:cNvPr id="225306" name="Rectangle 1"/>
          <p:cNvSpPr>
            <a:spLocks noChangeArrowheads="1"/>
          </p:cNvSpPr>
          <p:nvPr/>
        </p:nvSpPr>
        <p:spPr bwMode="auto">
          <a:xfrm>
            <a:off x="1300163" y="1001347"/>
            <a:ext cx="9015412" cy="1224000"/>
          </a:xfrm>
          <a:prstGeom prst="rect">
            <a:avLst/>
          </a:prstGeom>
          <a:noFill/>
          <a:ln w="28575" algn="ctr">
            <a:solidFill>
              <a:srgbClr val="FF0000"/>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endParaRPr lang="en-US" altLang="en-US"/>
          </a:p>
        </p:txBody>
      </p:sp>
      <p:sp>
        <p:nvSpPr>
          <p:cNvPr id="27" name="Rectangle 13"/>
          <p:cNvSpPr/>
          <p:nvPr>
            <p:custDataLst>
              <p:tags r:id="rId9"/>
            </p:custDataLst>
          </p:nvPr>
        </p:nvSpPr>
        <p:spPr>
          <a:xfrm>
            <a:off x="1385888" y="3815555"/>
            <a:ext cx="8843962" cy="396000"/>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pPr>
            <a:r>
              <a:rPr lang="zh-CN" altLang="en-US" sz="1600" b="1" kern="0">
                <a:solidFill>
                  <a:srgbClr val="FFFFFF"/>
                </a:solidFill>
                <a:latin typeface="Verdana"/>
                <a:ea typeface="华文楷体"/>
                <a:cs typeface="Arial" pitchFamily="34" charset="0"/>
              </a:rPr>
              <a:t>业务协同与交叉销售</a:t>
            </a:r>
          </a:p>
        </p:txBody>
      </p:sp>
      <p:sp>
        <p:nvSpPr>
          <p:cNvPr id="28" name="Rectangle 13"/>
          <p:cNvSpPr/>
          <p:nvPr>
            <p:custDataLst>
              <p:tags r:id="rId10"/>
            </p:custDataLst>
          </p:nvPr>
        </p:nvSpPr>
        <p:spPr>
          <a:xfrm>
            <a:off x="1385888" y="6718302"/>
            <a:ext cx="8843962" cy="396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拓展综合化特色金融服务</a:t>
            </a:r>
          </a:p>
        </p:txBody>
      </p:sp>
      <p:sp>
        <p:nvSpPr>
          <p:cNvPr id="29" name="Rectangle 13"/>
          <p:cNvSpPr/>
          <p:nvPr>
            <p:custDataLst>
              <p:tags r:id="rId11"/>
            </p:custDataLst>
          </p:nvPr>
        </p:nvSpPr>
        <p:spPr>
          <a:xfrm>
            <a:off x="1385888" y="3376391"/>
            <a:ext cx="8843962" cy="396000"/>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pPr>
            <a:r>
              <a:rPr lang="zh-CN" altLang="en-US" sz="1600" b="1" kern="0">
                <a:solidFill>
                  <a:srgbClr val="FFFFFF"/>
                </a:solidFill>
                <a:latin typeface="Verdana"/>
                <a:ea typeface="华文楷体"/>
                <a:cs typeface="Arial" pitchFamily="34" charset="0"/>
              </a:rPr>
              <a:t>大渠道规划与</a:t>
            </a:r>
            <a:r>
              <a:rPr lang="zh-CN" altLang="en-US" sz="1600" b="1" kern="0" smtClean="0">
                <a:solidFill>
                  <a:srgbClr val="FFFFFF"/>
                </a:solidFill>
                <a:latin typeface="Verdana"/>
                <a:ea typeface="华文楷体"/>
                <a:cs typeface="Arial" pitchFamily="34" charset="0"/>
              </a:rPr>
              <a:t>协同</a:t>
            </a:r>
            <a:endParaRPr lang="zh-CN" altLang="en-US" sz="1600" b="1" kern="0">
              <a:solidFill>
                <a:srgbClr val="FFFFFF"/>
              </a:solidFill>
              <a:latin typeface="Verdana"/>
              <a:ea typeface="华文楷体"/>
              <a:cs typeface="Arial" pitchFamily="34" charset="0"/>
            </a:endParaRPr>
          </a:p>
        </p:txBody>
      </p:sp>
      <p:sp>
        <p:nvSpPr>
          <p:cNvPr id="2" name="矩形 1"/>
          <p:cNvSpPr/>
          <p:nvPr/>
        </p:nvSpPr>
        <p:spPr>
          <a:xfrm>
            <a:off x="3100388" y="1404367"/>
            <a:ext cx="5346700" cy="321306"/>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chemeClr val="bg1"/>
                </a:solidFill>
                <a:latin typeface="Verdana"/>
                <a:ea typeface="华文楷体"/>
                <a:cs typeface="Arial" pitchFamily="34" charset="0"/>
              </a:rPr>
              <a:t>建设服务优良、特色鲜明的国际一流小额信贷银行</a:t>
            </a:r>
          </a:p>
        </p:txBody>
      </p:sp>
    </p:spTree>
    <p:extLst>
      <p:ext uri="{BB962C8B-B14F-4D97-AF65-F5344CB8AC3E}">
        <p14:creationId xmlns:p14="http://schemas.microsoft.com/office/powerpoint/2010/main" val="2182473499"/>
      </p:ext>
    </p:extLst>
  </p:cSld>
  <p:clrMapOvr>
    <a:masterClrMapping/>
  </p:clrMapOvr>
  <p:transition spd="slow" advClick="0"/>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26306" name="Group 3"/>
          <p:cNvGrpSpPr/>
          <p:nvPr/>
        </p:nvGrpSpPr>
        <p:grpSpPr>
          <a:xfrm>
            <a:off x="1182688" y="2446338"/>
            <a:ext cx="8456612" cy="1528762"/>
            <a:chOff x="836029" y="2111063"/>
            <a:chExt cx="7669911" cy="1541091"/>
          </a:xfrm>
        </p:grpSpPr>
        <p:sp>
          <p:nvSpPr>
            <p:cNvPr id="50" name="Line 14"/>
            <p:cNvSpPr>
              <a:spLocks noChangeShapeType="1"/>
            </p:cNvSpPr>
            <p:nvPr/>
          </p:nvSpPr>
          <p:spPr bwMode="auto">
            <a:xfrm flipV="1">
              <a:off x="836029" y="2120665"/>
              <a:ext cx="3793920" cy="179234"/>
            </a:xfrm>
            <a:prstGeom prst="line">
              <a:avLst/>
            </a:prstGeom>
            <a:noFill/>
            <a:ln w="6350">
              <a:solidFill>
                <a:srgbClr val="366B7E"/>
              </a:solidFill>
              <a:round/>
            </a:ln>
            <a:effectLst/>
            <a:extLst/>
          </p:spPr>
          <p:txBody>
            <a:bodyPr/>
            <a:lstStyle>
              <a:defPPr>
                <a:defRPr lang="en-US"/>
              </a:defPPr>
              <a:lvl1pPr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5pPr>
              <a:lvl6pPr marL="2286000" algn="l" defTabSz="914400" rtl="0" eaLnBrk="1" latinLnBrk="0" hangingPunct="1">
                <a:defRPr sz="1300" b="1" kern="1200">
                  <a:solidFill>
                    <a:srgbClr val="000000"/>
                  </a:solidFill>
                  <a:latin typeface="Arial" pitchFamily="34" charset="0"/>
                  <a:ea typeface="宋体" panose="02010600030101010101" pitchFamily="2" charset="-122"/>
                  <a:cs typeface="+mn-cs"/>
                </a:defRPr>
              </a:lvl6pPr>
              <a:lvl7pPr marL="2743200" algn="l" defTabSz="914400" rtl="0" eaLnBrk="1" latinLnBrk="0" hangingPunct="1">
                <a:defRPr sz="1300" b="1" kern="1200">
                  <a:solidFill>
                    <a:srgbClr val="000000"/>
                  </a:solidFill>
                  <a:latin typeface="Arial" pitchFamily="34" charset="0"/>
                  <a:ea typeface="宋体" panose="02010600030101010101" pitchFamily="2" charset="-122"/>
                  <a:cs typeface="+mn-cs"/>
                </a:defRPr>
              </a:lvl7pPr>
              <a:lvl8pPr marL="3200400" algn="l" defTabSz="914400" rtl="0" eaLnBrk="1" latinLnBrk="0" hangingPunct="1">
                <a:defRPr sz="1300" b="1" kern="1200">
                  <a:solidFill>
                    <a:srgbClr val="000000"/>
                  </a:solidFill>
                  <a:latin typeface="Arial" pitchFamily="34" charset="0"/>
                  <a:ea typeface="宋体" panose="02010600030101010101" pitchFamily="2" charset="-122"/>
                  <a:cs typeface="+mn-cs"/>
                </a:defRPr>
              </a:lvl8pPr>
              <a:lvl9pPr marL="3657600" algn="l" defTabSz="914400" rtl="0" eaLnBrk="1" latinLnBrk="0" hangingPunct="1">
                <a:defRPr sz="1300" b="1" kern="1200">
                  <a:solidFill>
                    <a:srgbClr val="000000"/>
                  </a:solidFill>
                  <a:latin typeface="Arial" pitchFamily="34" charset="0"/>
                  <a:ea typeface="宋体" panose="02010600030101010101" pitchFamily="2" charset="-122"/>
                  <a:cs typeface="+mn-cs"/>
                </a:defRPr>
              </a:lvl9pPr>
            </a:lstStyle>
            <a:p>
              <a:pPr defTabSz="1007318">
                <a:defRPr/>
              </a:pPr>
              <a:endParaRPr lang="en-US" sz="1323">
                <a:ea typeface="华文楷体" pitchFamily="2" charset="-122"/>
                <a:cs typeface="Arial" pitchFamily="34" charset="0"/>
              </a:endParaRPr>
            </a:p>
          </p:txBody>
        </p:sp>
        <p:sp>
          <p:nvSpPr>
            <p:cNvPr id="45" name="Arc 3"/>
            <p:cNvSpPr/>
            <p:nvPr/>
          </p:nvSpPr>
          <p:spPr bwMode="auto">
            <a:xfrm>
              <a:off x="922418" y="2136668"/>
              <a:ext cx="7451059" cy="1075403"/>
            </a:xfrm>
            <a:custGeom>
              <a:gdLst>
                <a:gd name="T0" fmla="*/ 2147483647 w 43200"/>
                <a:gd name="T1" fmla="*/ 646583359 h 22326"/>
                <a:gd name="T2" fmla="*/ 2147483647 w 43200"/>
                <a:gd name="T3" fmla="*/ 0 h 22326"/>
                <a:gd name="T4" fmla="*/ 2147483647 w 43200"/>
                <a:gd name="T5" fmla="*/ 2014607296 h 22326"/>
                <a:gd name="T6" fmla="*/ 0 60000 65536"/>
                <a:gd name="T7" fmla="*/ 0 60000 65536"/>
                <a:gd name="T8" fmla="*/ 0 60000 65536"/>
              </a:gdLst>
              <a:cxnLst>
                <a:cxn ang="T6">
                  <a:pos x="T0" y="T1"/>
                </a:cxn>
                <a:cxn ang="T7">
                  <a:pos x="T2" y="T3"/>
                </a:cxn>
                <a:cxn ang="T8">
                  <a:pos x="T4" y="T5"/>
                </a:cxn>
              </a:cxnLst>
              <a:rect l="0" t="0" r="r" b="b"/>
              <a:pathLst>
                <a:path w="43200" h="22326" fill="none" extrusionOk="0">
                  <a:moveTo>
                    <a:pt x="43194" y="232"/>
                  </a:moveTo>
                  <a:cubicBezTo>
                    <a:pt x="43198" y="397"/>
                    <a:pt x="43200" y="561"/>
                    <a:pt x="43200" y="726"/>
                  </a:cubicBezTo>
                  <a:cubicBezTo>
                    <a:pt x="43200" y="12655"/>
                    <a:pt x="33529" y="22326"/>
                    <a:pt x="21600" y="22326"/>
                  </a:cubicBezTo>
                  <a:cubicBezTo>
                    <a:pt x="9670" y="22326"/>
                    <a:pt x="0" y="12655"/>
                    <a:pt x="0" y="726"/>
                  </a:cubicBezTo>
                  <a:cubicBezTo>
                    <a:pt x="-1" y="483"/>
                    <a:pt x="4" y="241"/>
                    <a:pt x="12" y="0"/>
                  </a:cubicBezTo>
                </a:path>
                <a:path w="43200" h="22326" stroke="0" extrusionOk="0">
                  <a:moveTo>
                    <a:pt x="43194" y="232"/>
                  </a:moveTo>
                  <a:cubicBezTo>
                    <a:pt x="43198" y="397"/>
                    <a:pt x="43200" y="561"/>
                    <a:pt x="43200" y="726"/>
                  </a:cubicBezTo>
                  <a:cubicBezTo>
                    <a:pt x="43200" y="12655"/>
                    <a:pt x="33529" y="22326"/>
                    <a:pt x="21600" y="22326"/>
                  </a:cubicBezTo>
                  <a:cubicBezTo>
                    <a:pt x="9670" y="22326"/>
                    <a:pt x="0" y="12655"/>
                    <a:pt x="0" y="726"/>
                  </a:cubicBezTo>
                  <a:cubicBezTo>
                    <a:pt x="-1" y="483"/>
                    <a:pt x="4" y="241"/>
                    <a:pt x="12" y="0"/>
                  </a:cubicBezTo>
                  <a:lnTo>
                    <a:pt x="21600" y="726"/>
                  </a:lnTo>
                  <a:lnTo>
                    <a:pt x="43194" y="232"/>
                  </a:lnTo>
                  <a:close/>
                </a:path>
              </a:pathLst>
            </a:custGeom>
            <a:noFill/>
            <a:ln w="19050">
              <a:solidFill>
                <a:srgbClr val="366B7E"/>
              </a:solidFill>
              <a:round/>
            </a:ln>
            <a:effectLst/>
            <a:extLst/>
          </p:spPr>
          <p:txBody>
            <a:bodyPr/>
            <a:lstStyle>
              <a:defPPr>
                <a:defRPr lang="en-US"/>
              </a:defPPr>
              <a:lvl1pPr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5pPr>
              <a:lvl6pPr marL="2286000" algn="l" defTabSz="914400" rtl="0" eaLnBrk="1" latinLnBrk="0" hangingPunct="1">
                <a:defRPr sz="1300" b="1" kern="1200">
                  <a:solidFill>
                    <a:srgbClr val="000000"/>
                  </a:solidFill>
                  <a:latin typeface="Arial" pitchFamily="34" charset="0"/>
                  <a:ea typeface="宋体" panose="02010600030101010101" pitchFamily="2" charset="-122"/>
                  <a:cs typeface="+mn-cs"/>
                </a:defRPr>
              </a:lvl6pPr>
              <a:lvl7pPr marL="2743200" algn="l" defTabSz="914400" rtl="0" eaLnBrk="1" latinLnBrk="0" hangingPunct="1">
                <a:defRPr sz="1300" b="1" kern="1200">
                  <a:solidFill>
                    <a:srgbClr val="000000"/>
                  </a:solidFill>
                  <a:latin typeface="Arial" pitchFamily="34" charset="0"/>
                  <a:ea typeface="宋体" panose="02010600030101010101" pitchFamily="2" charset="-122"/>
                  <a:cs typeface="+mn-cs"/>
                </a:defRPr>
              </a:lvl7pPr>
              <a:lvl8pPr marL="3200400" algn="l" defTabSz="914400" rtl="0" eaLnBrk="1" latinLnBrk="0" hangingPunct="1">
                <a:defRPr sz="1300" b="1" kern="1200">
                  <a:solidFill>
                    <a:srgbClr val="000000"/>
                  </a:solidFill>
                  <a:latin typeface="Arial" pitchFamily="34" charset="0"/>
                  <a:ea typeface="宋体" panose="02010600030101010101" pitchFamily="2" charset="-122"/>
                  <a:cs typeface="+mn-cs"/>
                </a:defRPr>
              </a:lvl8pPr>
              <a:lvl9pPr marL="3657600" algn="l" defTabSz="914400" rtl="0" eaLnBrk="1" latinLnBrk="0" hangingPunct="1">
                <a:defRPr sz="1300" b="1" kern="1200">
                  <a:solidFill>
                    <a:srgbClr val="000000"/>
                  </a:solidFill>
                  <a:latin typeface="Arial" pitchFamily="34" charset="0"/>
                  <a:ea typeface="宋体" panose="02010600030101010101" pitchFamily="2" charset="-122"/>
                  <a:cs typeface="+mn-cs"/>
                </a:defRPr>
              </a:lvl9pPr>
            </a:lstStyle>
            <a:p>
              <a:pPr defTabSz="1007318">
                <a:defRPr/>
              </a:pPr>
              <a:endParaRPr lang="en-US" sz="1323">
                <a:ea typeface="华文楷体" pitchFamily="2" charset="-122"/>
                <a:cs typeface="Arial" pitchFamily="34" charset="0"/>
              </a:endParaRPr>
            </a:p>
          </p:txBody>
        </p:sp>
        <p:sp>
          <p:nvSpPr>
            <p:cNvPr id="46" name="Arc 4"/>
            <p:cNvSpPr/>
            <p:nvPr/>
          </p:nvSpPr>
          <p:spPr bwMode="auto">
            <a:xfrm>
              <a:off x="3072066" y="2120665"/>
              <a:ext cx="3117207" cy="336064"/>
            </a:xfrm>
            <a:custGeom>
              <a:gdLst>
                <a:gd name="T0" fmla="*/ 2147483647 w 43200"/>
                <a:gd name="T1" fmla="*/ 0 h 21600"/>
                <a:gd name="T2" fmla="*/ 0 w 43200"/>
                <a:gd name="T3" fmla="*/ 0 h 21600"/>
                <a:gd name="T4" fmla="*/ 2147483647 w 43200"/>
                <a:gd name="T5" fmla="*/ 0 h 21600"/>
                <a:gd name="T6" fmla="*/ 0 60000 65536"/>
                <a:gd name="T7" fmla="*/ 0 60000 65536"/>
                <a:gd name="T8" fmla="*/ 0 60000 65536"/>
              </a:gdLst>
              <a:cxnLst>
                <a:cxn ang="T6">
                  <a:pos x="T0" y="T1"/>
                </a:cxn>
                <a:cxn ang="T7">
                  <a:pos x="T2" y="T3"/>
                </a:cxn>
                <a:cxn ang="T8">
                  <a:pos x="T4" y="T5"/>
                </a:cxn>
              </a:cxnLst>
              <a:rect l="0" t="0" r="r" b="b"/>
              <a:pathLst>
                <a:path w="43200" h="21600" fill="none" extrusionOk="0">
                  <a:moveTo>
                    <a:pt x="43200" y="0"/>
                  </a:moveTo>
                  <a:cubicBezTo>
                    <a:pt x="43200" y="11929"/>
                    <a:pt x="33529" y="21600"/>
                    <a:pt x="21600" y="21600"/>
                  </a:cubicBezTo>
                  <a:cubicBezTo>
                    <a:pt x="9670" y="21600"/>
                    <a:pt x="0" y="11929"/>
                    <a:pt x="0" y="0"/>
                  </a:cubicBezTo>
                </a:path>
                <a:path w="43200" h="21600" stroke="0" extrusionOk="0">
                  <a:moveTo>
                    <a:pt x="43200" y="0"/>
                  </a:moveTo>
                  <a:cubicBezTo>
                    <a:pt x="43200" y="11929"/>
                    <a:pt x="33529" y="21600"/>
                    <a:pt x="21600" y="21600"/>
                  </a:cubicBezTo>
                  <a:cubicBezTo>
                    <a:pt x="9670" y="21600"/>
                    <a:pt x="0" y="11929"/>
                    <a:pt x="0" y="0"/>
                  </a:cubicBezTo>
                  <a:lnTo>
                    <a:pt x="21600" y="0"/>
                  </a:lnTo>
                  <a:lnTo>
                    <a:pt x="43200" y="0"/>
                  </a:lnTo>
                  <a:close/>
                </a:path>
              </a:pathLst>
            </a:custGeom>
            <a:noFill/>
            <a:ln w="6350">
              <a:solidFill>
                <a:srgbClr val="366B7E"/>
              </a:solidFill>
              <a:round/>
            </a:ln>
            <a:effectLst/>
            <a:extLst/>
          </p:spPr>
          <p:txBody>
            <a:bodyPr/>
            <a:lstStyle>
              <a:defPPr>
                <a:defRPr lang="en-US"/>
              </a:defPPr>
              <a:lvl1pPr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5pPr>
              <a:lvl6pPr marL="2286000" algn="l" defTabSz="914400" rtl="0" eaLnBrk="1" latinLnBrk="0" hangingPunct="1">
                <a:defRPr sz="1300" b="1" kern="1200">
                  <a:solidFill>
                    <a:srgbClr val="000000"/>
                  </a:solidFill>
                  <a:latin typeface="Arial" pitchFamily="34" charset="0"/>
                  <a:ea typeface="宋体" panose="02010600030101010101" pitchFamily="2" charset="-122"/>
                  <a:cs typeface="+mn-cs"/>
                </a:defRPr>
              </a:lvl6pPr>
              <a:lvl7pPr marL="2743200" algn="l" defTabSz="914400" rtl="0" eaLnBrk="1" latinLnBrk="0" hangingPunct="1">
                <a:defRPr sz="1300" b="1" kern="1200">
                  <a:solidFill>
                    <a:srgbClr val="000000"/>
                  </a:solidFill>
                  <a:latin typeface="Arial" pitchFamily="34" charset="0"/>
                  <a:ea typeface="宋体" panose="02010600030101010101" pitchFamily="2" charset="-122"/>
                  <a:cs typeface="+mn-cs"/>
                </a:defRPr>
              </a:lvl7pPr>
              <a:lvl8pPr marL="3200400" algn="l" defTabSz="914400" rtl="0" eaLnBrk="1" latinLnBrk="0" hangingPunct="1">
                <a:defRPr sz="1300" b="1" kern="1200">
                  <a:solidFill>
                    <a:srgbClr val="000000"/>
                  </a:solidFill>
                  <a:latin typeface="Arial" pitchFamily="34" charset="0"/>
                  <a:ea typeface="宋体" panose="02010600030101010101" pitchFamily="2" charset="-122"/>
                  <a:cs typeface="+mn-cs"/>
                </a:defRPr>
              </a:lvl8pPr>
              <a:lvl9pPr marL="3657600" algn="l" defTabSz="914400" rtl="0" eaLnBrk="1" latinLnBrk="0" hangingPunct="1">
                <a:defRPr sz="1300" b="1" kern="1200">
                  <a:solidFill>
                    <a:srgbClr val="000000"/>
                  </a:solidFill>
                  <a:latin typeface="Arial" pitchFamily="34" charset="0"/>
                  <a:ea typeface="宋体" panose="02010600030101010101" pitchFamily="2" charset="-122"/>
                  <a:cs typeface="+mn-cs"/>
                </a:defRPr>
              </a:lvl9pPr>
            </a:lstStyle>
            <a:p>
              <a:pPr defTabSz="1007318">
                <a:defRPr/>
              </a:pPr>
              <a:endParaRPr lang="en-US" sz="1323">
                <a:ea typeface="华文楷体" pitchFamily="2" charset="-122"/>
                <a:cs typeface="Arial" pitchFamily="34" charset="0"/>
              </a:endParaRPr>
            </a:p>
          </p:txBody>
        </p:sp>
        <p:sp>
          <p:nvSpPr>
            <p:cNvPr id="47" name="Line 11"/>
            <p:cNvSpPr>
              <a:spLocks noChangeShapeType="1"/>
            </p:cNvSpPr>
            <p:nvPr/>
          </p:nvSpPr>
          <p:spPr bwMode="auto">
            <a:xfrm>
              <a:off x="4712020" y="2111063"/>
              <a:ext cx="3793920" cy="1080204"/>
            </a:xfrm>
            <a:prstGeom prst="line">
              <a:avLst/>
            </a:prstGeom>
            <a:noFill/>
            <a:ln w="19050">
              <a:solidFill>
                <a:srgbClr val="366B7E"/>
              </a:solidFill>
              <a:round/>
            </a:ln>
            <a:effectLst/>
            <a:extLst/>
          </p:spPr>
          <p:txBody>
            <a:bodyPr/>
            <a:lstStyle>
              <a:defPPr>
                <a:defRPr lang="en-US"/>
              </a:defPPr>
              <a:lvl1pPr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5pPr>
              <a:lvl6pPr marL="2286000" algn="l" defTabSz="914400" rtl="0" eaLnBrk="1" latinLnBrk="0" hangingPunct="1">
                <a:defRPr sz="1300" b="1" kern="1200">
                  <a:solidFill>
                    <a:srgbClr val="000000"/>
                  </a:solidFill>
                  <a:latin typeface="Arial" pitchFamily="34" charset="0"/>
                  <a:ea typeface="宋体" panose="02010600030101010101" pitchFamily="2" charset="-122"/>
                  <a:cs typeface="+mn-cs"/>
                </a:defRPr>
              </a:lvl6pPr>
              <a:lvl7pPr marL="2743200" algn="l" defTabSz="914400" rtl="0" eaLnBrk="1" latinLnBrk="0" hangingPunct="1">
                <a:defRPr sz="1300" b="1" kern="1200">
                  <a:solidFill>
                    <a:srgbClr val="000000"/>
                  </a:solidFill>
                  <a:latin typeface="Arial" pitchFamily="34" charset="0"/>
                  <a:ea typeface="宋体" panose="02010600030101010101" pitchFamily="2" charset="-122"/>
                  <a:cs typeface="+mn-cs"/>
                </a:defRPr>
              </a:lvl7pPr>
              <a:lvl8pPr marL="3200400" algn="l" defTabSz="914400" rtl="0" eaLnBrk="1" latinLnBrk="0" hangingPunct="1">
                <a:defRPr sz="1300" b="1" kern="1200">
                  <a:solidFill>
                    <a:srgbClr val="000000"/>
                  </a:solidFill>
                  <a:latin typeface="Arial" pitchFamily="34" charset="0"/>
                  <a:ea typeface="宋体" panose="02010600030101010101" pitchFamily="2" charset="-122"/>
                  <a:cs typeface="+mn-cs"/>
                </a:defRPr>
              </a:lvl8pPr>
              <a:lvl9pPr marL="3657600" algn="l" defTabSz="914400" rtl="0" eaLnBrk="1" latinLnBrk="0" hangingPunct="1">
                <a:defRPr sz="1300" b="1" kern="1200">
                  <a:solidFill>
                    <a:srgbClr val="000000"/>
                  </a:solidFill>
                  <a:latin typeface="Arial" pitchFamily="34" charset="0"/>
                  <a:ea typeface="宋体" panose="02010600030101010101" pitchFamily="2" charset="-122"/>
                  <a:cs typeface="+mn-cs"/>
                </a:defRPr>
              </a:lvl9pPr>
            </a:lstStyle>
            <a:p>
              <a:pPr defTabSz="1007318">
                <a:defRPr/>
              </a:pPr>
              <a:endParaRPr lang="en-US" sz="1323">
                <a:ea typeface="华文楷体" pitchFamily="2" charset="-122"/>
                <a:cs typeface="Arial" pitchFamily="34" charset="0"/>
              </a:endParaRPr>
            </a:p>
          </p:txBody>
        </p:sp>
        <p:sp>
          <p:nvSpPr>
            <p:cNvPr id="48" name="Line 12"/>
            <p:cNvSpPr>
              <a:spLocks noChangeShapeType="1"/>
            </p:cNvSpPr>
            <p:nvPr/>
          </p:nvSpPr>
          <p:spPr bwMode="auto">
            <a:xfrm flipV="1">
              <a:off x="836029" y="2120665"/>
              <a:ext cx="3793920" cy="539302"/>
            </a:xfrm>
            <a:prstGeom prst="line">
              <a:avLst/>
            </a:prstGeom>
            <a:noFill/>
            <a:ln w="12700">
              <a:solidFill>
                <a:srgbClr val="366B7E"/>
              </a:solidFill>
              <a:round/>
            </a:ln>
            <a:effectLst/>
            <a:extLst/>
          </p:spPr>
          <p:txBody>
            <a:bodyPr/>
            <a:lstStyle>
              <a:defPPr>
                <a:defRPr lang="en-US"/>
              </a:defPPr>
              <a:lvl1pPr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5pPr>
              <a:lvl6pPr marL="2286000" algn="l" defTabSz="914400" rtl="0" eaLnBrk="1" latinLnBrk="0" hangingPunct="1">
                <a:defRPr sz="1300" b="1" kern="1200">
                  <a:solidFill>
                    <a:srgbClr val="000000"/>
                  </a:solidFill>
                  <a:latin typeface="Arial" pitchFamily="34" charset="0"/>
                  <a:ea typeface="宋体" panose="02010600030101010101" pitchFamily="2" charset="-122"/>
                  <a:cs typeface="+mn-cs"/>
                </a:defRPr>
              </a:lvl6pPr>
              <a:lvl7pPr marL="2743200" algn="l" defTabSz="914400" rtl="0" eaLnBrk="1" latinLnBrk="0" hangingPunct="1">
                <a:defRPr sz="1300" b="1" kern="1200">
                  <a:solidFill>
                    <a:srgbClr val="000000"/>
                  </a:solidFill>
                  <a:latin typeface="Arial" pitchFamily="34" charset="0"/>
                  <a:ea typeface="宋体" panose="02010600030101010101" pitchFamily="2" charset="-122"/>
                  <a:cs typeface="+mn-cs"/>
                </a:defRPr>
              </a:lvl7pPr>
              <a:lvl8pPr marL="3200400" algn="l" defTabSz="914400" rtl="0" eaLnBrk="1" latinLnBrk="0" hangingPunct="1">
                <a:defRPr sz="1300" b="1" kern="1200">
                  <a:solidFill>
                    <a:srgbClr val="000000"/>
                  </a:solidFill>
                  <a:latin typeface="Arial" pitchFamily="34" charset="0"/>
                  <a:ea typeface="宋体" panose="02010600030101010101" pitchFamily="2" charset="-122"/>
                  <a:cs typeface="+mn-cs"/>
                </a:defRPr>
              </a:lvl8pPr>
              <a:lvl9pPr marL="3657600" algn="l" defTabSz="914400" rtl="0" eaLnBrk="1" latinLnBrk="0" hangingPunct="1">
                <a:defRPr sz="1300" b="1" kern="1200">
                  <a:solidFill>
                    <a:srgbClr val="000000"/>
                  </a:solidFill>
                  <a:latin typeface="Arial" pitchFamily="34" charset="0"/>
                  <a:ea typeface="宋体" panose="02010600030101010101" pitchFamily="2" charset="-122"/>
                  <a:cs typeface="+mn-cs"/>
                </a:defRPr>
              </a:lvl9pPr>
            </a:lstStyle>
            <a:p>
              <a:pPr defTabSz="1007318">
                <a:defRPr/>
              </a:pPr>
              <a:endParaRPr lang="en-US" sz="1323">
                <a:ea typeface="华文楷体" pitchFamily="2" charset="-122"/>
                <a:cs typeface="Arial" pitchFamily="34" charset="0"/>
              </a:endParaRPr>
            </a:p>
          </p:txBody>
        </p:sp>
        <p:sp>
          <p:nvSpPr>
            <p:cNvPr id="49" name="Line 13"/>
            <p:cNvSpPr>
              <a:spLocks noChangeShapeType="1"/>
            </p:cNvSpPr>
            <p:nvPr/>
          </p:nvSpPr>
          <p:spPr bwMode="auto">
            <a:xfrm>
              <a:off x="4629949" y="2120665"/>
              <a:ext cx="3795361" cy="539302"/>
            </a:xfrm>
            <a:prstGeom prst="line">
              <a:avLst/>
            </a:prstGeom>
            <a:noFill/>
            <a:ln w="12700">
              <a:solidFill>
                <a:srgbClr val="366B7E"/>
              </a:solidFill>
              <a:round/>
            </a:ln>
            <a:effectLst/>
            <a:extLst/>
          </p:spPr>
          <p:txBody>
            <a:bodyPr/>
            <a:lstStyle>
              <a:defPPr>
                <a:defRPr lang="en-US"/>
              </a:defPPr>
              <a:lvl1pPr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5pPr>
              <a:lvl6pPr marL="2286000" algn="l" defTabSz="914400" rtl="0" eaLnBrk="1" latinLnBrk="0" hangingPunct="1">
                <a:defRPr sz="1300" b="1" kern="1200">
                  <a:solidFill>
                    <a:srgbClr val="000000"/>
                  </a:solidFill>
                  <a:latin typeface="Arial" pitchFamily="34" charset="0"/>
                  <a:ea typeface="宋体" panose="02010600030101010101" pitchFamily="2" charset="-122"/>
                  <a:cs typeface="+mn-cs"/>
                </a:defRPr>
              </a:lvl6pPr>
              <a:lvl7pPr marL="2743200" algn="l" defTabSz="914400" rtl="0" eaLnBrk="1" latinLnBrk="0" hangingPunct="1">
                <a:defRPr sz="1300" b="1" kern="1200">
                  <a:solidFill>
                    <a:srgbClr val="000000"/>
                  </a:solidFill>
                  <a:latin typeface="Arial" pitchFamily="34" charset="0"/>
                  <a:ea typeface="宋体" panose="02010600030101010101" pitchFamily="2" charset="-122"/>
                  <a:cs typeface="+mn-cs"/>
                </a:defRPr>
              </a:lvl7pPr>
              <a:lvl8pPr marL="3200400" algn="l" defTabSz="914400" rtl="0" eaLnBrk="1" latinLnBrk="0" hangingPunct="1">
                <a:defRPr sz="1300" b="1" kern="1200">
                  <a:solidFill>
                    <a:srgbClr val="000000"/>
                  </a:solidFill>
                  <a:latin typeface="Arial" pitchFamily="34" charset="0"/>
                  <a:ea typeface="宋体" panose="02010600030101010101" pitchFamily="2" charset="-122"/>
                  <a:cs typeface="+mn-cs"/>
                </a:defRPr>
              </a:lvl8pPr>
              <a:lvl9pPr marL="3657600" algn="l" defTabSz="914400" rtl="0" eaLnBrk="1" latinLnBrk="0" hangingPunct="1">
                <a:defRPr sz="1300" b="1" kern="1200">
                  <a:solidFill>
                    <a:srgbClr val="000000"/>
                  </a:solidFill>
                  <a:latin typeface="Arial" pitchFamily="34" charset="0"/>
                  <a:ea typeface="宋体" panose="02010600030101010101" pitchFamily="2" charset="-122"/>
                  <a:cs typeface="+mn-cs"/>
                </a:defRPr>
              </a:lvl9pPr>
            </a:lstStyle>
            <a:p>
              <a:pPr defTabSz="1007318">
                <a:defRPr/>
              </a:pPr>
              <a:endParaRPr lang="en-US" sz="1323">
                <a:ea typeface="华文楷体" pitchFamily="2" charset="-122"/>
                <a:cs typeface="Arial" pitchFamily="34" charset="0"/>
              </a:endParaRPr>
            </a:p>
          </p:txBody>
        </p:sp>
        <p:sp>
          <p:nvSpPr>
            <p:cNvPr id="51" name="Line 15"/>
            <p:cNvSpPr>
              <a:spLocks noChangeShapeType="1"/>
            </p:cNvSpPr>
            <p:nvPr/>
          </p:nvSpPr>
          <p:spPr bwMode="auto">
            <a:xfrm>
              <a:off x="4629949" y="2120665"/>
              <a:ext cx="3795361" cy="179234"/>
            </a:xfrm>
            <a:prstGeom prst="line">
              <a:avLst/>
            </a:prstGeom>
            <a:noFill/>
            <a:ln w="6350">
              <a:solidFill>
                <a:srgbClr val="366B7E"/>
              </a:solidFill>
              <a:round/>
            </a:ln>
            <a:effectLst/>
            <a:extLst/>
          </p:spPr>
          <p:txBody>
            <a:bodyPr/>
            <a:lstStyle>
              <a:defPPr>
                <a:defRPr lang="en-US"/>
              </a:defPPr>
              <a:lvl1pPr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5pPr>
              <a:lvl6pPr marL="2286000" algn="l" defTabSz="914400" rtl="0" eaLnBrk="1" latinLnBrk="0" hangingPunct="1">
                <a:defRPr sz="1300" b="1" kern="1200">
                  <a:solidFill>
                    <a:srgbClr val="000000"/>
                  </a:solidFill>
                  <a:latin typeface="Arial" pitchFamily="34" charset="0"/>
                  <a:ea typeface="宋体" panose="02010600030101010101" pitchFamily="2" charset="-122"/>
                  <a:cs typeface="+mn-cs"/>
                </a:defRPr>
              </a:lvl6pPr>
              <a:lvl7pPr marL="2743200" algn="l" defTabSz="914400" rtl="0" eaLnBrk="1" latinLnBrk="0" hangingPunct="1">
                <a:defRPr sz="1300" b="1" kern="1200">
                  <a:solidFill>
                    <a:srgbClr val="000000"/>
                  </a:solidFill>
                  <a:latin typeface="Arial" pitchFamily="34" charset="0"/>
                  <a:ea typeface="宋体" panose="02010600030101010101" pitchFamily="2" charset="-122"/>
                  <a:cs typeface="+mn-cs"/>
                </a:defRPr>
              </a:lvl7pPr>
              <a:lvl8pPr marL="3200400" algn="l" defTabSz="914400" rtl="0" eaLnBrk="1" latinLnBrk="0" hangingPunct="1">
                <a:defRPr sz="1300" b="1" kern="1200">
                  <a:solidFill>
                    <a:srgbClr val="000000"/>
                  </a:solidFill>
                  <a:latin typeface="Arial" pitchFamily="34" charset="0"/>
                  <a:ea typeface="宋体" panose="02010600030101010101" pitchFamily="2" charset="-122"/>
                  <a:cs typeface="+mn-cs"/>
                </a:defRPr>
              </a:lvl8pPr>
              <a:lvl9pPr marL="3657600" algn="l" defTabSz="914400" rtl="0" eaLnBrk="1" latinLnBrk="0" hangingPunct="1">
                <a:defRPr sz="1300" b="1" kern="1200">
                  <a:solidFill>
                    <a:srgbClr val="000000"/>
                  </a:solidFill>
                  <a:latin typeface="Arial" pitchFamily="34" charset="0"/>
                  <a:ea typeface="宋体" panose="02010600030101010101" pitchFamily="2" charset="-122"/>
                  <a:cs typeface="+mn-cs"/>
                </a:defRPr>
              </a:lvl9pPr>
            </a:lstStyle>
            <a:p>
              <a:pPr defTabSz="1007318">
                <a:defRPr/>
              </a:pPr>
              <a:endParaRPr lang="en-US" sz="1323">
                <a:ea typeface="华文楷体" pitchFamily="2" charset="-122"/>
                <a:cs typeface="Arial" pitchFamily="34" charset="0"/>
              </a:endParaRPr>
            </a:p>
          </p:txBody>
        </p:sp>
        <p:sp>
          <p:nvSpPr>
            <p:cNvPr id="52" name="Line 10"/>
            <p:cNvSpPr>
              <a:spLocks noChangeShapeType="1"/>
            </p:cNvSpPr>
            <p:nvPr/>
          </p:nvSpPr>
          <p:spPr bwMode="auto">
            <a:xfrm flipV="1">
              <a:off x="836029" y="2130267"/>
              <a:ext cx="3793920" cy="1080204"/>
            </a:xfrm>
            <a:prstGeom prst="line">
              <a:avLst/>
            </a:prstGeom>
            <a:noFill/>
            <a:ln w="19050">
              <a:solidFill>
                <a:srgbClr val="366B7E"/>
              </a:solidFill>
              <a:round/>
            </a:ln>
            <a:effectLst/>
            <a:extLst/>
          </p:spPr>
          <p:txBody>
            <a:bodyPr/>
            <a:lstStyle>
              <a:defPPr>
                <a:defRPr lang="en-US"/>
              </a:defPPr>
              <a:lvl1pPr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5pPr>
              <a:lvl6pPr marL="2286000" algn="l" defTabSz="914400" rtl="0" eaLnBrk="1" latinLnBrk="0" hangingPunct="1">
                <a:defRPr sz="1300" b="1" kern="1200">
                  <a:solidFill>
                    <a:srgbClr val="000000"/>
                  </a:solidFill>
                  <a:latin typeface="Arial" pitchFamily="34" charset="0"/>
                  <a:ea typeface="宋体" panose="02010600030101010101" pitchFamily="2" charset="-122"/>
                  <a:cs typeface="+mn-cs"/>
                </a:defRPr>
              </a:lvl6pPr>
              <a:lvl7pPr marL="2743200" algn="l" defTabSz="914400" rtl="0" eaLnBrk="1" latinLnBrk="0" hangingPunct="1">
                <a:defRPr sz="1300" b="1" kern="1200">
                  <a:solidFill>
                    <a:srgbClr val="000000"/>
                  </a:solidFill>
                  <a:latin typeface="Arial" pitchFamily="34" charset="0"/>
                  <a:ea typeface="宋体" panose="02010600030101010101" pitchFamily="2" charset="-122"/>
                  <a:cs typeface="+mn-cs"/>
                </a:defRPr>
              </a:lvl7pPr>
              <a:lvl8pPr marL="3200400" algn="l" defTabSz="914400" rtl="0" eaLnBrk="1" latinLnBrk="0" hangingPunct="1">
                <a:defRPr sz="1300" b="1" kern="1200">
                  <a:solidFill>
                    <a:srgbClr val="000000"/>
                  </a:solidFill>
                  <a:latin typeface="Arial" pitchFamily="34" charset="0"/>
                  <a:ea typeface="宋体" panose="02010600030101010101" pitchFamily="2" charset="-122"/>
                  <a:cs typeface="+mn-cs"/>
                </a:defRPr>
              </a:lvl8pPr>
              <a:lvl9pPr marL="3657600" algn="l" defTabSz="914400" rtl="0" eaLnBrk="1" latinLnBrk="0" hangingPunct="1">
                <a:defRPr sz="1300" b="1" kern="1200">
                  <a:solidFill>
                    <a:srgbClr val="000000"/>
                  </a:solidFill>
                  <a:latin typeface="Arial" pitchFamily="34" charset="0"/>
                  <a:ea typeface="宋体" panose="02010600030101010101" pitchFamily="2" charset="-122"/>
                  <a:cs typeface="+mn-cs"/>
                </a:defRPr>
              </a:lvl9pPr>
            </a:lstStyle>
            <a:p>
              <a:pPr defTabSz="1007318">
                <a:defRPr/>
              </a:pPr>
              <a:endParaRPr lang="en-US" sz="1323">
                <a:ea typeface="华文楷体" pitchFamily="2" charset="-122"/>
                <a:cs typeface="Arial" pitchFamily="34" charset="0"/>
              </a:endParaRPr>
            </a:p>
          </p:txBody>
        </p:sp>
        <p:sp>
          <p:nvSpPr>
            <p:cNvPr id="53" name="Line 11"/>
            <p:cNvSpPr>
              <a:spLocks noChangeShapeType="1"/>
            </p:cNvSpPr>
            <p:nvPr/>
          </p:nvSpPr>
          <p:spPr bwMode="auto">
            <a:xfrm flipH="1">
              <a:off x="3072066" y="2111063"/>
              <a:ext cx="1567962" cy="1541091"/>
            </a:xfrm>
            <a:prstGeom prst="line">
              <a:avLst/>
            </a:prstGeom>
            <a:noFill/>
            <a:ln w="19050">
              <a:solidFill>
                <a:srgbClr val="366B7E"/>
              </a:solidFill>
              <a:round/>
            </a:ln>
            <a:effectLst/>
            <a:extLst/>
          </p:spPr>
          <p:txBody>
            <a:bodyPr/>
            <a:lstStyle>
              <a:defPPr>
                <a:defRPr lang="en-US"/>
              </a:defPPr>
              <a:lvl1pPr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5pPr>
              <a:lvl6pPr marL="2286000" algn="l" defTabSz="914400" rtl="0" eaLnBrk="1" latinLnBrk="0" hangingPunct="1">
                <a:defRPr sz="1300" b="1" kern="1200">
                  <a:solidFill>
                    <a:srgbClr val="000000"/>
                  </a:solidFill>
                  <a:latin typeface="Arial" pitchFamily="34" charset="0"/>
                  <a:ea typeface="宋体" panose="02010600030101010101" pitchFamily="2" charset="-122"/>
                  <a:cs typeface="+mn-cs"/>
                </a:defRPr>
              </a:lvl6pPr>
              <a:lvl7pPr marL="2743200" algn="l" defTabSz="914400" rtl="0" eaLnBrk="1" latinLnBrk="0" hangingPunct="1">
                <a:defRPr sz="1300" b="1" kern="1200">
                  <a:solidFill>
                    <a:srgbClr val="000000"/>
                  </a:solidFill>
                  <a:latin typeface="Arial" pitchFamily="34" charset="0"/>
                  <a:ea typeface="宋体" panose="02010600030101010101" pitchFamily="2" charset="-122"/>
                  <a:cs typeface="+mn-cs"/>
                </a:defRPr>
              </a:lvl7pPr>
              <a:lvl8pPr marL="3200400" algn="l" defTabSz="914400" rtl="0" eaLnBrk="1" latinLnBrk="0" hangingPunct="1">
                <a:defRPr sz="1300" b="1" kern="1200">
                  <a:solidFill>
                    <a:srgbClr val="000000"/>
                  </a:solidFill>
                  <a:latin typeface="Arial" pitchFamily="34" charset="0"/>
                  <a:ea typeface="宋体" panose="02010600030101010101" pitchFamily="2" charset="-122"/>
                  <a:cs typeface="+mn-cs"/>
                </a:defRPr>
              </a:lvl8pPr>
              <a:lvl9pPr marL="3657600" algn="l" defTabSz="914400" rtl="0" eaLnBrk="1" latinLnBrk="0" hangingPunct="1">
                <a:defRPr sz="1300" b="1" kern="1200">
                  <a:solidFill>
                    <a:srgbClr val="000000"/>
                  </a:solidFill>
                  <a:latin typeface="Arial" pitchFamily="34" charset="0"/>
                  <a:ea typeface="宋体" panose="02010600030101010101" pitchFamily="2" charset="-122"/>
                  <a:cs typeface="+mn-cs"/>
                </a:defRPr>
              </a:lvl9pPr>
            </a:lstStyle>
            <a:p>
              <a:pPr defTabSz="1007318">
                <a:defRPr/>
              </a:pPr>
              <a:endParaRPr lang="en-US" sz="1323">
                <a:ea typeface="华文楷体" pitchFamily="2" charset="-122"/>
                <a:cs typeface="Arial" pitchFamily="34" charset="0"/>
              </a:endParaRPr>
            </a:p>
          </p:txBody>
        </p:sp>
        <p:sp>
          <p:nvSpPr>
            <p:cNvPr id="54" name="Line 11"/>
            <p:cNvSpPr>
              <a:spLocks noChangeShapeType="1"/>
            </p:cNvSpPr>
            <p:nvPr/>
          </p:nvSpPr>
          <p:spPr bwMode="auto">
            <a:xfrm>
              <a:off x="4629949" y="2111063"/>
              <a:ext cx="1559324" cy="1541091"/>
            </a:xfrm>
            <a:prstGeom prst="line">
              <a:avLst/>
            </a:prstGeom>
            <a:noFill/>
            <a:ln w="19050">
              <a:solidFill>
                <a:srgbClr val="366B7E"/>
              </a:solidFill>
              <a:round/>
            </a:ln>
            <a:effectLst/>
            <a:extLst/>
          </p:spPr>
          <p:txBody>
            <a:bodyPr/>
            <a:lstStyle>
              <a:defPPr>
                <a:defRPr lang="en-US"/>
              </a:defPPr>
              <a:lvl1pPr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1300" b="1" kern="1200">
                  <a:solidFill>
                    <a:srgbClr val="000000"/>
                  </a:solidFill>
                  <a:latin typeface="Arial" pitchFamily="34" charset="0"/>
                  <a:ea typeface="宋体" panose="02010600030101010101" pitchFamily="2" charset="-122"/>
                  <a:cs typeface="+mn-cs"/>
                </a:defRPr>
              </a:lvl5pPr>
              <a:lvl6pPr marL="2286000" algn="l" defTabSz="914400" rtl="0" eaLnBrk="1" latinLnBrk="0" hangingPunct="1">
                <a:defRPr sz="1300" b="1" kern="1200">
                  <a:solidFill>
                    <a:srgbClr val="000000"/>
                  </a:solidFill>
                  <a:latin typeface="Arial" pitchFamily="34" charset="0"/>
                  <a:ea typeface="宋体" panose="02010600030101010101" pitchFamily="2" charset="-122"/>
                  <a:cs typeface="+mn-cs"/>
                </a:defRPr>
              </a:lvl6pPr>
              <a:lvl7pPr marL="2743200" algn="l" defTabSz="914400" rtl="0" eaLnBrk="1" latinLnBrk="0" hangingPunct="1">
                <a:defRPr sz="1300" b="1" kern="1200">
                  <a:solidFill>
                    <a:srgbClr val="000000"/>
                  </a:solidFill>
                  <a:latin typeface="Arial" pitchFamily="34" charset="0"/>
                  <a:ea typeface="宋体" panose="02010600030101010101" pitchFamily="2" charset="-122"/>
                  <a:cs typeface="+mn-cs"/>
                </a:defRPr>
              </a:lvl7pPr>
              <a:lvl8pPr marL="3200400" algn="l" defTabSz="914400" rtl="0" eaLnBrk="1" latinLnBrk="0" hangingPunct="1">
                <a:defRPr sz="1300" b="1" kern="1200">
                  <a:solidFill>
                    <a:srgbClr val="000000"/>
                  </a:solidFill>
                  <a:latin typeface="Arial" pitchFamily="34" charset="0"/>
                  <a:ea typeface="宋体" panose="02010600030101010101" pitchFamily="2" charset="-122"/>
                  <a:cs typeface="+mn-cs"/>
                </a:defRPr>
              </a:lvl8pPr>
              <a:lvl9pPr marL="3657600" algn="l" defTabSz="914400" rtl="0" eaLnBrk="1" latinLnBrk="0" hangingPunct="1">
                <a:defRPr sz="1300" b="1" kern="1200">
                  <a:solidFill>
                    <a:srgbClr val="000000"/>
                  </a:solidFill>
                  <a:latin typeface="Arial" pitchFamily="34" charset="0"/>
                  <a:ea typeface="宋体" panose="02010600030101010101" pitchFamily="2" charset="-122"/>
                  <a:cs typeface="+mn-cs"/>
                </a:defRPr>
              </a:lvl9pPr>
            </a:lstStyle>
            <a:p>
              <a:pPr defTabSz="1007318">
                <a:defRPr/>
              </a:pPr>
              <a:endParaRPr lang="en-US" sz="1323">
                <a:ea typeface="华文楷体" pitchFamily="2" charset="-122"/>
                <a:cs typeface="Arial" pitchFamily="34" charset="0"/>
              </a:endParaRPr>
            </a:p>
          </p:txBody>
        </p:sp>
      </p:grpSp>
      <p:sp>
        <p:nvSpPr>
          <p:cNvPr id="226307" name="Title 1"/>
          <p:cNvSpPr>
            <a:spLocks noGrp="1"/>
          </p:cNvSpPr>
          <p:nvPr>
            <p:ph type="title"/>
          </p:nvPr>
        </p:nvSpPr>
        <p:spPr>
          <a:xfrm>
            <a:off x="463550" y="330200"/>
            <a:ext cx="9766300" cy="339725"/>
          </a:xfrm>
        </p:spPr>
        <p:txBody>
          <a:bodyPr/>
          <a:lstStyle/>
          <a:p>
            <a:pPr hangingPunct="1"/>
            <a:r>
              <a:rPr lang="zh-CN" altLang="en-US" sz="2200" smtClean="0">
                <a:ea typeface="Arial Unicode MS" panose="020b0604020202020204" pitchFamily="34" charset="-122"/>
              </a:rPr>
              <a:t>战略愿景</a:t>
            </a:r>
            <a:br>
              <a:rPr lang="en-US" altLang="zh-CN" sz="2200" smtClean="0">
                <a:ea typeface="Arial Unicode MS" panose="020b0604020202020204" pitchFamily="34" charset="-122"/>
              </a:rPr>
            </a:br>
            <a:r>
              <a:rPr lang="zh-CN" altLang="en-US" sz="2200">
                <a:solidFill>
                  <a:srgbClr val="002776"/>
                </a:solidFill>
                <a:ea typeface="Arial Unicode MS" panose="020b0604020202020204" pitchFamily="34" charset="-122"/>
              </a:rPr>
              <a:t>建设服务优良、特色鲜明的国际一流小额信贷银行</a:t>
            </a:r>
            <a:br>
              <a:rPr lang="zh-CN" altLang="en-US" sz="2200">
                <a:solidFill>
                  <a:srgbClr val="002776"/>
                </a:solidFill>
                <a:ea typeface="Arial Unicode MS" panose="020b0604020202020204" pitchFamily="34" charset="-122"/>
              </a:rPr>
            </a:br>
            <a:endParaRPr lang="zh-CN" altLang="en-US" sz="2200">
              <a:solidFill>
                <a:srgbClr val="002776"/>
              </a:solidFill>
              <a:ea typeface="Arial Unicode MS" panose="020b0604020202020204" pitchFamily="34" charset="-122"/>
            </a:endParaRPr>
          </a:p>
        </p:txBody>
      </p:sp>
      <p:sp>
        <p:nvSpPr>
          <p:cNvPr id="152580" name="文本占位符 2"/>
          <p:cNvSpPr>
            <a:spLocks noGrp="1"/>
          </p:cNvSpPr>
          <p:nvPr>
            <p:ph type="body" sz="quarter" idx="14"/>
          </p:nvPr>
        </p:nvSpPr>
        <p:spPr>
          <a:xfrm>
            <a:off x="738188" y="7177088"/>
            <a:ext cx="6197600" cy="207962"/>
          </a:xfrm>
        </p:spPr>
        <p:txBody>
          <a:bodyPr/>
          <a:lstStyle/>
          <a:p>
            <a:pPr>
              <a:defRPr/>
            </a:pPr>
            <a:r>
              <a:rPr lang="zh-CN" altLang="en-US"/>
              <a:t>资料来源：德勤方法论</a:t>
            </a:r>
          </a:p>
        </p:txBody>
      </p:sp>
      <p:sp>
        <p:nvSpPr>
          <p:cNvPr id="102" name="Rectangle 101"/>
          <p:cNvSpPr/>
          <p:nvPr/>
        </p:nvSpPr>
        <p:spPr>
          <a:xfrm>
            <a:off x="841375" y="3444875"/>
            <a:ext cx="2700338" cy="3462338"/>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600" b="1" smtClean="0">
                <a:solidFill>
                  <a:srgbClr val="002776"/>
                </a:solidFill>
                <a:ea typeface="华文楷体" pitchFamily="2" charset="-122"/>
              </a:rPr>
              <a:t>客户定位</a:t>
            </a:r>
          </a:p>
        </p:txBody>
      </p:sp>
      <p:sp>
        <p:nvSpPr>
          <p:cNvPr id="103" name="Rectangle 102"/>
          <p:cNvSpPr/>
          <p:nvPr/>
        </p:nvSpPr>
        <p:spPr>
          <a:xfrm>
            <a:off x="4051300" y="3444875"/>
            <a:ext cx="2698750" cy="3462338"/>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0817" tIns="50408" rIns="100817" bIns="50408"/>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500" b="1" smtClean="0">
                <a:solidFill>
                  <a:srgbClr val="002776"/>
                </a:solidFill>
                <a:ea typeface="华文楷体" pitchFamily="2" charset="-122"/>
              </a:rPr>
              <a:t>产品</a:t>
            </a:r>
            <a:r>
              <a:rPr kumimoji="0" lang="en-US" altLang="zh-CN" sz="1500" b="1" smtClean="0">
                <a:solidFill>
                  <a:srgbClr val="002776"/>
                </a:solidFill>
                <a:ea typeface="华文楷体" pitchFamily="2" charset="-122"/>
              </a:rPr>
              <a:t>/</a:t>
            </a:r>
            <a:r>
              <a:rPr kumimoji="0" lang="zh-CN" altLang="en-US" sz="1500" b="1" smtClean="0">
                <a:solidFill>
                  <a:srgbClr val="002776"/>
                </a:solidFill>
                <a:ea typeface="华文楷体" pitchFamily="2" charset="-122"/>
              </a:rPr>
              <a:t>服务定位</a:t>
            </a:r>
          </a:p>
        </p:txBody>
      </p:sp>
      <p:sp>
        <p:nvSpPr>
          <p:cNvPr id="104" name="Rectangle 103"/>
          <p:cNvSpPr/>
          <p:nvPr/>
        </p:nvSpPr>
        <p:spPr>
          <a:xfrm>
            <a:off x="7196138" y="3444875"/>
            <a:ext cx="2700337" cy="3462338"/>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0817" tIns="50408" rIns="100817" bIns="50408"/>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500" b="1" smtClean="0">
                <a:solidFill>
                  <a:srgbClr val="002776"/>
                </a:solidFill>
                <a:ea typeface="华文楷体" pitchFamily="2" charset="-122"/>
              </a:rPr>
              <a:t>区域定位</a:t>
            </a:r>
            <a:endParaRPr kumimoji="0" lang="en-US" altLang="en-US" sz="1500" b="1" smtClean="0">
              <a:solidFill>
                <a:srgbClr val="002776"/>
              </a:solidFill>
              <a:ea typeface="华文楷体" pitchFamily="2" charset="-122"/>
            </a:endParaRPr>
          </a:p>
        </p:txBody>
      </p:sp>
      <p:sp>
        <p:nvSpPr>
          <p:cNvPr id="107" name="Rectangle 106"/>
          <p:cNvSpPr/>
          <p:nvPr/>
        </p:nvSpPr>
        <p:spPr>
          <a:xfrm>
            <a:off x="968375" y="3875088"/>
            <a:ext cx="2447925" cy="29368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188913" indent="-188913"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spcAft>
                <a:spcPts val="663"/>
              </a:spcAft>
              <a:buFont typeface="Arial" pitchFamily="34" charset="0"/>
              <a:buChar char="•"/>
              <a:defRPr/>
            </a:pPr>
            <a:r>
              <a:rPr kumimoji="0" lang="zh-CN" altLang="en-US" sz="1400" smtClean="0">
                <a:solidFill>
                  <a:srgbClr val="002776"/>
                </a:solidFill>
                <a:ea typeface="华文楷体" pitchFamily="2" charset="-122"/>
              </a:rPr>
              <a:t>以小额信贷业务所积累的客户为发展基础，适度调整客户结构，以</a:t>
            </a:r>
            <a:r>
              <a:rPr kumimoji="0" lang="zh-CN" altLang="en-US" sz="1400" b="1" u="sng" smtClean="0">
                <a:solidFill>
                  <a:srgbClr val="002776"/>
                </a:solidFill>
                <a:ea typeface="华文楷体" pitchFamily="2" charset="-122"/>
              </a:rPr>
              <a:t>实现客户综合价值，提高钱包份额</a:t>
            </a:r>
            <a:endParaRPr kumimoji="0" lang="en-US" altLang="zh-CN" sz="1400" b="1" u="sng" smtClean="0">
              <a:solidFill>
                <a:srgbClr val="002776"/>
              </a:solidFill>
              <a:ea typeface="华文楷体" pitchFamily="2" charset="-122"/>
            </a:endParaRPr>
          </a:p>
          <a:p>
            <a:pPr eaLnBrk="1" hangingPunct="1">
              <a:spcAft>
                <a:spcPts val="663"/>
              </a:spcAft>
              <a:buFont typeface="Arial" pitchFamily="34" charset="0"/>
              <a:buChar char="•"/>
              <a:defRPr/>
            </a:pPr>
            <a:r>
              <a:rPr kumimoji="0" lang="zh-CN" altLang="en-US" sz="1400" smtClean="0">
                <a:solidFill>
                  <a:srgbClr val="002776"/>
                </a:solidFill>
                <a:ea typeface="华文楷体" pitchFamily="2" charset="-122"/>
              </a:rPr>
              <a:t>构建个人客户及企业客户梯队，在充分发掘目标客户价值的同时，培育潜力客群；最终</a:t>
            </a:r>
            <a:r>
              <a:rPr kumimoji="0" lang="zh-CN" altLang="en-US" sz="1400" b="1" u="sng" smtClean="0">
                <a:solidFill>
                  <a:srgbClr val="002776"/>
                </a:solidFill>
                <a:ea typeface="华文楷体" pitchFamily="2" charset="-122"/>
              </a:rPr>
              <a:t>实现哈行服务体系覆盖目标客群的各个主要成长环节</a:t>
            </a:r>
            <a:endParaRPr kumimoji="0" lang="en-US" altLang="zh-CN" sz="1400" b="1" u="sng" smtClean="0">
              <a:solidFill>
                <a:srgbClr val="002776"/>
              </a:solidFill>
              <a:ea typeface="华文楷体" pitchFamily="2" charset="-122"/>
            </a:endParaRPr>
          </a:p>
        </p:txBody>
      </p:sp>
      <p:sp>
        <p:nvSpPr>
          <p:cNvPr id="108" name="Rectangle 107"/>
          <p:cNvSpPr/>
          <p:nvPr/>
        </p:nvSpPr>
        <p:spPr>
          <a:xfrm>
            <a:off x="4171950" y="3875088"/>
            <a:ext cx="2447925" cy="29368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188913" indent="-188913"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spcAft>
                <a:spcPts val="663"/>
              </a:spcAft>
              <a:buFont typeface="Arial" pitchFamily="34" charset="0"/>
              <a:buChar char="•"/>
              <a:defRPr/>
            </a:pPr>
            <a:r>
              <a:rPr kumimoji="0" lang="zh-CN" altLang="en-US" sz="1400" smtClean="0">
                <a:solidFill>
                  <a:srgbClr val="002776"/>
                </a:solidFill>
                <a:ea typeface="华文楷体" pitchFamily="2" charset="-122"/>
              </a:rPr>
              <a:t>形成以大零售业务为</a:t>
            </a:r>
            <a:r>
              <a:rPr kumimoji="0" lang="zh-CN" altLang="en-US" sz="1400" b="1" u="sng" smtClean="0">
                <a:solidFill>
                  <a:srgbClr val="002776"/>
                </a:solidFill>
                <a:ea typeface="华文楷体" pitchFamily="2" charset="-122"/>
              </a:rPr>
              <a:t>发展及转型重点</a:t>
            </a:r>
            <a:r>
              <a:rPr kumimoji="0" lang="zh-CN" altLang="en-US" sz="1400" smtClean="0">
                <a:solidFill>
                  <a:srgbClr val="002776"/>
                </a:solidFill>
                <a:ea typeface="华文楷体" pitchFamily="2" charset="-122"/>
              </a:rPr>
              <a:t>，以对公及投行同业业务为</a:t>
            </a:r>
            <a:r>
              <a:rPr kumimoji="0" lang="zh-CN" altLang="en-US" sz="1400" b="1" u="sng" smtClean="0">
                <a:solidFill>
                  <a:srgbClr val="002776"/>
                </a:solidFill>
                <a:ea typeface="华文楷体" pitchFamily="2" charset="-122"/>
              </a:rPr>
              <a:t>规模和利润增长的基础保障</a:t>
            </a:r>
            <a:r>
              <a:rPr kumimoji="0" lang="zh-CN" altLang="en-US" sz="1400" smtClean="0">
                <a:solidFill>
                  <a:srgbClr val="002776"/>
                </a:solidFill>
                <a:ea typeface="华文楷体" pitchFamily="2" charset="-122"/>
              </a:rPr>
              <a:t>，以互联网金融业务为</a:t>
            </a:r>
            <a:r>
              <a:rPr kumimoji="0" lang="zh-CN" altLang="en-US" sz="1400" b="1" u="sng">
                <a:solidFill>
                  <a:srgbClr val="002776"/>
                </a:solidFill>
                <a:ea typeface="华文楷体" pitchFamily="2" charset="-122"/>
              </a:rPr>
              <a:t>大</a:t>
            </a:r>
            <a:r>
              <a:rPr kumimoji="0" lang="zh-CN" altLang="en-US" sz="1400" b="1" u="sng" smtClean="0">
                <a:solidFill>
                  <a:srgbClr val="002776"/>
                </a:solidFill>
                <a:ea typeface="华文楷体" pitchFamily="2" charset="-122"/>
              </a:rPr>
              <a:t>零售板块重要组成部分</a:t>
            </a:r>
            <a:r>
              <a:rPr kumimoji="0" lang="zh-CN" altLang="en-US" sz="1400" smtClean="0">
                <a:solidFill>
                  <a:srgbClr val="002776"/>
                </a:solidFill>
                <a:ea typeface="华文楷体" pitchFamily="2" charset="-122"/>
              </a:rPr>
              <a:t>的业务布局</a:t>
            </a:r>
            <a:endParaRPr kumimoji="0" lang="en-US" altLang="zh-CN" sz="1400" smtClean="0">
              <a:solidFill>
                <a:srgbClr val="002776"/>
              </a:solidFill>
              <a:ea typeface="华文楷体" pitchFamily="2" charset="-122"/>
            </a:endParaRPr>
          </a:p>
          <a:p>
            <a:pPr eaLnBrk="1" hangingPunct="1">
              <a:spcAft>
                <a:spcPts val="663"/>
              </a:spcAft>
              <a:buFont typeface="Arial" pitchFamily="34" charset="0"/>
              <a:buChar char="•"/>
              <a:defRPr/>
            </a:pPr>
            <a:r>
              <a:rPr kumimoji="0" lang="zh-CN" altLang="en-US" sz="1400" b="1" u="sng" smtClean="0">
                <a:solidFill>
                  <a:srgbClr val="002776"/>
                </a:solidFill>
                <a:ea typeface="华文楷体" pitchFamily="2" charset="-122"/>
              </a:rPr>
              <a:t>以金融的场景化串联各业务及产品</a:t>
            </a:r>
            <a:r>
              <a:rPr kumimoji="0" lang="zh-CN" altLang="en-US" sz="1400" smtClean="0">
                <a:solidFill>
                  <a:srgbClr val="002776"/>
                </a:solidFill>
                <a:ea typeface="华文楷体" pitchFamily="2" charset="-122"/>
              </a:rPr>
              <a:t>，实现传统信贷业务的升级，挖掘客户的综合价值</a:t>
            </a:r>
          </a:p>
        </p:txBody>
      </p:sp>
      <p:sp>
        <p:nvSpPr>
          <p:cNvPr id="109" name="Rectangle 108"/>
          <p:cNvSpPr/>
          <p:nvPr/>
        </p:nvSpPr>
        <p:spPr>
          <a:xfrm>
            <a:off x="7318375" y="3875088"/>
            <a:ext cx="2447925" cy="29368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188913" indent="-188913"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spcAft>
                <a:spcPts val="663"/>
              </a:spcAft>
              <a:buFont typeface="Arial" pitchFamily="34" charset="0"/>
              <a:buChar char="•"/>
              <a:defRPr/>
            </a:pPr>
            <a:r>
              <a:rPr kumimoji="0" lang="zh-CN" altLang="en-US" sz="1400" b="1" u="sng" smtClean="0">
                <a:solidFill>
                  <a:srgbClr val="002776"/>
                </a:solidFill>
                <a:ea typeface="华文楷体" pitchFamily="2" charset="-122"/>
              </a:rPr>
              <a:t>立足东北</a:t>
            </a:r>
            <a:r>
              <a:rPr kumimoji="0" lang="zh-CN" altLang="en-US" sz="1400" smtClean="0">
                <a:solidFill>
                  <a:srgbClr val="002776"/>
                </a:solidFill>
                <a:ea typeface="华文楷体" pitchFamily="2" charset="-122"/>
              </a:rPr>
              <a:t>，实现在哈尔滨</a:t>
            </a:r>
            <a:r>
              <a:rPr kumimoji="0" lang="en-US" altLang="zh-CN" sz="1400" smtClean="0">
                <a:solidFill>
                  <a:srgbClr val="002776"/>
                </a:solidFill>
                <a:ea typeface="华文楷体" pitchFamily="2" charset="-122"/>
              </a:rPr>
              <a:t>/</a:t>
            </a:r>
            <a:r>
              <a:rPr kumimoji="0" lang="zh-CN" altLang="en-US" sz="1400" smtClean="0">
                <a:solidFill>
                  <a:srgbClr val="002776"/>
                </a:solidFill>
                <a:ea typeface="华文楷体" pitchFamily="2" charset="-122"/>
              </a:rPr>
              <a:t>黑龙江及东北区域内的精耕细作</a:t>
            </a:r>
            <a:endParaRPr kumimoji="0" lang="en-US" altLang="zh-CN" sz="1400" smtClean="0">
              <a:solidFill>
                <a:srgbClr val="002776"/>
              </a:solidFill>
              <a:ea typeface="华文楷体" pitchFamily="2" charset="-122"/>
            </a:endParaRPr>
          </a:p>
          <a:p>
            <a:pPr eaLnBrk="1" hangingPunct="1">
              <a:spcAft>
                <a:spcPts val="663"/>
              </a:spcAft>
              <a:buFont typeface="Arial" pitchFamily="34" charset="0"/>
              <a:buChar char="•"/>
              <a:defRPr/>
            </a:pPr>
            <a:r>
              <a:rPr kumimoji="0" lang="zh-CN" altLang="en-US" sz="1400" b="1" u="sng" smtClean="0">
                <a:solidFill>
                  <a:srgbClr val="002776"/>
                </a:solidFill>
                <a:ea typeface="华文楷体" pitchFamily="2" charset="-122"/>
              </a:rPr>
              <a:t>服务全国</a:t>
            </a:r>
            <a:r>
              <a:rPr kumimoji="0" lang="zh-CN" altLang="en-US" sz="1400" smtClean="0">
                <a:solidFill>
                  <a:srgbClr val="002776"/>
                </a:solidFill>
                <a:ea typeface="华文楷体" pitchFamily="2" charset="-122"/>
              </a:rPr>
              <a:t>，依托互联网金融及非银业务的开展，实现特色业务的全国拓展，服务全国重点区域的目标客群</a:t>
            </a:r>
            <a:endParaRPr kumimoji="0" lang="en-US" altLang="zh-CN" sz="1400" smtClean="0">
              <a:solidFill>
                <a:srgbClr val="002776"/>
              </a:solidFill>
              <a:ea typeface="华文楷体" pitchFamily="2" charset="-122"/>
            </a:endParaRPr>
          </a:p>
          <a:p>
            <a:pPr eaLnBrk="1" hangingPunct="1">
              <a:spcAft>
                <a:spcPts val="663"/>
              </a:spcAft>
              <a:buFont typeface="Arial" pitchFamily="34" charset="0"/>
              <a:buChar char="•"/>
              <a:defRPr/>
            </a:pPr>
            <a:r>
              <a:rPr kumimoji="0" lang="zh-CN" altLang="en-US" sz="1400" b="1" u="sng" smtClean="0">
                <a:solidFill>
                  <a:srgbClr val="002776"/>
                </a:solidFill>
                <a:ea typeface="华文楷体" pitchFamily="2" charset="-122"/>
              </a:rPr>
              <a:t>融通比邻</a:t>
            </a:r>
            <a:r>
              <a:rPr kumimoji="0" lang="zh-CN" altLang="en-US" sz="1400" smtClean="0">
                <a:solidFill>
                  <a:srgbClr val="002776"/>
                </a:solidFill>
                <a:ea typeface="华文楷体" pitchFamily="2" charset="-122"/>
              </a:rPr>
              <a:t>，发挥对俄金融优势，升级对俄、对日、对韩金融服务模式</a:t>
            </a:r>
            <a:endParaRPr kumimoji="0" lang="zh-CN" altLang="en-US" sz="1400" b="1" u="sng" smtClean="0">
              <a:solidFill>
                <a:srgbClr val="002776"/>
              </a:solidFill>
              <a:ea typeface="华文楷体" pitchFamily="2" charset="-122"/>
            </a:endParaRPr>
          </a:p>
        </p:txBody>
      </p:sp>
      <p:sp>
        <p:nvSpPr>
          <p:cNvPr id="112" name="AutoShape 8"/>
          <p:cNvSpPr>
            <a:spLocks noChangeArrowheads="1"/>
          </p:cNvSpPr>
          <p:nvPr/>
        </p:nvSpPr>
        <p:spPr bwMode="auto">
          <a:xfrm>
            <a:off x="2144713" y="2963863"/>
            <a:ext cx="6410325" cy="331787"/>
          </a:xfrm>
          <a:prstGeom prst="triangle">
            <a:avLst>
              <a:gd name="adj" fmla="val 50000"/>
            </a:avLst>
          </a:prstGeom>
          <a:gradFill rotWithShape="1">
            <a:gsLst>
              <a:gs pos="0">
                <a:srgbClr val="003366"/>
              </a:gs>
              <a:gs pos="100000">
                <a:srgbClr val="FFFFFF"/>
              </a:gs>
            </a:gsLst>
            <a:lin ang="5400000" scaled="1"/>
          </a:gradFill>
          <a:ln w="9525">
            <a:noFill/>
            <a:miter lim="800000"/>
          </a:ln>
        </p:spPr>
        <p:txBody>
          <a:bodyPr wrap="none" lIns="50408" rIns="50408"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07318" eaLnBrk="1" fontAlgn="auto" hangingPunct="1">
              <a:spcBef>
                <a:spcPct val="0"/>
              </a:spcBef>
              <a:spcAft>
                <a:spcPct val="0"/>
              </a:spcAft>
              <a:defRPr/>
            </a:pPr>
            <a:endParaRPr kumimoji="1" lang="en-US" sz="1323" b="1">
              <a:solidFill>
                <a:srgbClr val="FFFFFF"/>
              </a:solidFill>
              <a:ea typeface="华文楷体"/>
              <a:cs typeface="Arial" pitchFamily="34" charset="0"/>
            </a:endParaRPr>
          </a:p>
        </p:txBody>
      </p:sp>
      <p:sp>
        <p:nvSpPr>
          <p:cNvPr id="226316" name="TextBox 34"/>
          <p:cNvSpPr txBox="1">
            <a:spLocks noChangeArrowheads="1"/>
          </p:cNvSpPr>
          <p:nvPr/>
        </p:nvSpPr>
        <p:spPr bwMode="auto">
          <a:xfrm>
            <a:off x="884238" y="1316038"/>
            <a:ext cx="892492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r>
              <a:rPr kumimoji="1" lang="zh-CN" altLang="en-US" sz="2200" b="1" u="sng">
                <a:solidFill>
                  <a:srgbClr val="92D400"/>
                </a:solidFill>
                <a:latin typeface="Verdana" pitchFamily="34" charset="0"/>
                <a:ea typeface="华文楷体" pitchFamily="2" charset="-122"/>
              </a:rPr>
              <a:t>企业理念：秉承“普惠金融，和谐共富”的理念</a:t>
            </a:r>
            <a:endParaRPr kumimoji="1" lang="en-US" altLang="zh-CN" sz="2200" b="1" u="sng">
              <a:solidFill>
                <a:srgbClr val="92D400"/>
              </a:solidFill>
              <a:latin typeface="Verdana" pitchFamily="34" charset="0"/>
              <a:ea typeface="华文楷体" pitchFamily="2" charset="-122"/>
              <a:cs typeface="Arial" pitchFamily="34" charset="0"/>
            </a:endParaRPr>
          </a:p>
          <a:p>
            <a:pPr eaLnBrk="1" hangingPunct="1"/>
            <a:r>
              <a:rPr kumimoji="1" lang="zh-CN" altLang="en-US" sz="2200" b="1" u="sng">
                <a:solidFill>
                  <a:srgbClr val="92D400"/>
                </a:solidFill>
                <a:latin typeface="Verdana" pitchFamily="34" charset="0"/>
                <a:ea typeface="华文楷体" pitchFamily="2" charset="-122"/>
              </a:rPr>
              <a:t>战略愿景：建设服务优良、特色鲜明的国际一流小额信贷银行</a:t>
            </a:r>
          </a:p>
        </p:txBody>
      </p:sp>
      <p:sp>
        <p:nvSpPr>
          <p:cNvPr id="29" name="Rectangle 4"/>
          <p:cNvSpPr/>
          <p:nvPr/>
        </p:nvSpPr>
        <p:spPr>
          <a:xfrm>
            <a:off x="841375" y="3255963"/>
            <a:ext cx="476250" cy="1984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r>
              <a:rPr lang="en-US" altLang="zh-CN" sz="1323" b="1">
                <a:solidFill>
                  <a:srgbClr val="FFFFFF"/>
                </a:solidFill>
                <a:latin typeface="Arial" pitchFamily="34" charset="0"/>
                <a:cs typeface="Arial" pitchFamily="34" charset="0"/>
              </a:rPr>
              <a:t>1</a:t>
            </a:r>
            <a:endParaRPr lang="en-US" sz="1323" b="1">
              <a:solidFill>
                <a:srgbClr val="FFFFFF"/>
              </a:solidFill>
              <a:latin typeface="Arial" pitchFamily="34" charset="0"/>
              <a:cs typeface="Arial" pitchFamily="34" charset="0"/>
            </a:endParaRPr>
          </a:p>
        </p:txBody>
      </p:sp>
      <p:sp>
        <p:nvSpPr>
          <p:cNvPr id="30" name="Rectangle 4"/>
          <p:cNvSpPr/>
          <p:nvPr/>
        </p:nvSpPr>
        <p:spPr>
          <a:xfrm>
            <a:off x="4051300" y="3255963"/>
            <a:ext cx="476250" cy="1984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r>
              <a:rPr lang="en-US" altLang="zh-CN" sz="1323" b="1">
                <a:solidFill>
                  <a:srgbClr val="FFFFFF"/>
                </a:solidFill>
                <a:latin typeface="Arial" pitchFamily="34" charset="0"/>
                <a:cs typeface="Arial" pitchFamily="34" charset="0"/>
              </a:rPr>
              <a:t>2</a:t>
            </a:r>
            <a:endParaRPr lang="en-US" sz="1323" b="1">
              <a:solidFill>
                <a:srgbClr val="FFFFFF"/>
              </a:solidFill>
              <a:latin typeface="Arial" pitchFamily="34" charset="0"/>
              <a:cs typeface="Arial" pitchFamily="34" charset="0"/>
            </a:endParaRPr>
          </a:p>
        </p:txBody>
      </p:sp>
      <p:sp>
        <p:nvSpPr>
          <p:cNvPr id="31" name="Rectangle 4"/>
          <p:cNvSpPr/>
          <p:nvPr/>
        </p:nvSpPr>
        <p:spPr>
          <a:xfrm>
            <a:off x="7196138" y="3255963"/>
            <a:ext cx="476250" cy="1984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r>
              <a:rPr lang="en-US" altLang="zh-CN" sz="1323" b="1">
                <a:solidFill>
                  <a:srgbClr val="FFFFFF"/>
                </a:solidFill>
                <a:latin typeface="Arial" pitchFamily="34" charset="0"/>
                <a:cs typeface="Arial" pitchFamily="34" charset="0"/>
              </a:rPr>
              <a:t>3</a:t>
            </a:r>
            <a:endParaRPr lang="en-US" sz="1323" b="1">
              <a:solidFill>
                <a:srgbClr val="FFFFFF"/>
              </a:solidFill>
              <a:latin typeface="Arial" pitchFamily="34" charset="0"/>
              <a:cs typeface="Arial" pitchFamily="34" charset="0"/>
            </a:endParaRPr>
          </a:p>
        </p:txBody>
      </p:sp>
    </p:spTree>
    <p:extLst>
      <p:ext uri="{BB962C8B-B14F-4D97-AF65-F5344CB8AC3E}">
        <p14:creationId xmlns:p14="http://schemas.microsoft.com/office/powerpoint/2010/main" val="116196142"/>
      </p:ext>
    </p:extLst>
  </p:cSld>
  <p:clrMapOvr>
    <a:masterClrMapping/>
  </p:clrMapOvr>
  <p:transition spd="slow" advClick="0"/>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1" name="对象 60" hidden="1"/>
          <p:cNvGraphicFramePr>
            <a:graphicFrameLocks noChangeAspect="1"/>
          </p:cNvGraphicFramePr>
          <p:nvPr>
            <p:custDataLst>
              <p:tags r:id="rId2"/>
            </p:custDataLst>
            <p:extLst/>
          </p:nvPr>
        </p:nvGraphicFramePr>
        <p:xfrm>
          <a:off x="1588" y="1588"/>
          <a:ext cx="1587" cy="1587"/>
        </p:xfrm>
        <a:graphic>
          <a:graphicData uri="http://schemas.openxmlformats.org/presentationml/2006/ole">
            <mc:AlternateContent>
              <mc:Choice xmlns:v="urn:schemas-microsoft-com:vml" Requires="v">
                <p:oleObj spid="_x0000_s1077"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标题 1"/>
          <p:cNvSpPr>
            <a:spLocks noGrp="1"/>
          </p:cNvSpPr>
          <p:nvPr>
            <p:ph type="title"/>
          </p:nvPr>
        </p:nvSpPr>
        <p:spPr/>
        <p:txBody>
          <a:bodyPr/>
          <a:lstStyle/>
          <a:p>
            <a:r>
              <a:rPr lang="zh-CN" altLang="en-US" sz="2200">
                <a:ea typeface="Arial Unicode MS" panose="020b0604020202020204" pitchFamily="34" charset="-122"/>
              </a:rPr>
              <a:t>战略愿景</a:t>
            </a:r>
            <a:br>
              <a:rPr lang="en-US" altLang="zh-CN" sz="2200">
                <a:ea typeface="Arial Unicode MS" panose="020b0604020202020204" pitchFamily="34" charset="-122"/>
              </a:rPr>
            </a:br>
            <a:r>
              <a:rPr lang="zh-CN" altLang="en-US" sz="2200" smtClean="0">
                <a:ea typeface="Arial Unicode MS" panose="020b0604020202020204" pitchFamily="34" charset="-122"/>
              </a:rPr>
              <a:t>客户定位</a:t>
            </a:r>
            <a:r>
              <a:rPr lang="zh-CN" altLang="en-US" sz="2200">
                <a:ea typeface="Arial Unicode MS" panose="020b0604020202020204" pitchFamily="34" charset="-122"/>
              </a:rPr>
              <a:t>：</a:t>
            </a:r>
            <a:r>
              <a:rPr lang="zh-CN" altLang="en-US" sz="2200">
                <a:solidFill>
                  <a:srgbClr val="002776"/>
                </a:solidFill>
                <a:ea typeface="Arial Unicode MS" panose="020b0604020202020204" pitchFamily="34" charset="-122"/>
              </a:rPr>
              <a:t>秉承“普惠金融，和谐共富”的理念</a:t>
            </a:r>
            <a:r>
              <a:rPr lang="zh-CN" altLang="en-US" sz="2200">
                <a:ea typeface="Arial Unicode MS" panose="020b0604020202020204" pitchFamily="34" charset="-122"/>
              </a:rPr>
              <a:t>，建议哈尔滨银行在继承积累的小额信贷客户群同时，适当调整客户结构，实现客户综合价值</a:t>
            </a:r>
            <a:endParaRPr lang="en-US" sz="2200"/>
          </a:p>
        </p:txBody>
      </p:sp>
      <p:sp>
        <p:nvSpPr>
          <p:cNvPr id="4" name="文本占位符 3"/>
          <p:cNvSpPr>
            <a:spLocks noGrp="1"/>
          </p:cNvSpPr>
          <p:nvPr>
            <p:ph type="body" sz="quarter" idx="14"/>
          </p:nvPr>
        </p:nvSpPr>
        <p:spPr/>
        <p:txBody>
          <a:bodyPr/>
          <a:lstStyle/>
          <a:p>
            <a:endParaRPr lang="en-US"/>
          </a:p>
        </p:txBody>
      </p:sp>
      <p:sp>
        <p:nvSpPr>
          <p:cNvPr id="5" name="矩形 4"/>
          <p:cNvSpPr/>
          <p:nvPr/>
        </p:nvSpPr>
        <p:spPr>
          <a:xfrm>
            <a:off x="1032779" y="3823409"/>
            <a:ext cx="723275" cy="30777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88070">
              <a:spcAft>
                <a:spcPts val="662"/>
              </a:spcAft>
              <a:buClr>
                <a:srgbClr val="92D400"/>
              </a:buClr>
              <a:defRPr/>
            </a:pPr>
            <a:r>
              <a:rPr lang="zh-CN" altLang="en-US" sz="1400" b="1">
                <a:solidFill>
                  <a:srgbClr val="002776"/>
                </a:solidFill>
                <a:latin typeface="+mj-ea"/>
                <a:ea typeface="+mj-ea"/>
                <a:cs typeface="Arial" pitchFamily="34" charset="0"/>
              </a:rPr>
              <a:t>大学生</a:t>
            </a:r>
            <a:endParaRPr lang="en-US" altLang="zh-CN" sz="1400" b="1">
              <a:solidFill>
                <a:srgbClr val="002776"/>
              </a:solidFill>
              <a:latin typeface="+mj-ea"/>
              <a:ea typeface="+mj-ea"/>
              <a:cs typeface="Arial" pitchFamily="34" charset="0"/>
            </a:endParaRPr>
          </a:p>
        </p:txBody>
      </p:sp>
      <p:sp>
        <p:nvSpPr>
          <p:cNvPr id="6" name="矩形 5"/>
          <p:cNvSpPr/>
          <p:nvPr/>
        </p:nvSpPr>
        <p:spPr>
          <a:xfrm>
            <a:off x="1573417" y="3636615"/>
            <a:ext cx="902811" cy="30777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88070">
              <a:spcAft>
                <a:spcPts val="662"/>
              </a:spcAft>
              <a:buClr>
                <a:srgbClr val="92D400"/>
              </a:buClr>
              <a:defRPr/>
            </a:pPr>
            <a:r>
              <a:rPr lang="zh-CN" altLang="en-US" sz="1400" b="1">
                <a:solidFill>
                  <a:srgbClr val="002776"/>
                </a:solidFill>
                <a:latin typeface="+mj-ea"/>
                <a:ea typeface="+mj-ea"/>
                <a:cs typeface="Arial" pitchFamily="34" charset="0"/>
              </a:rPr>
              <a:t>职</a:t>
            </a:r>
            <a:r>
              <a:rPr lang="zh-CN" altLang="en-US" sz="1400" b="1" smtClean="0">
                <a:solidFill>
                  <a:srgbClr val="002776"/>
                </a:solidFill>
                <a:latin typeface="+mj-ea"/>
                <a:ea typeface="+mj-ea"/>
                <a:cs typeface="Arial" pitchFamily="34" charset="0"/>
              </a:rPr>
              <a:t>场新人</a:t>
            </a:r>
            <a:endParaRPr lang="en-US" altLang="zh-CN" sz="1400" b="1">
              <a:solidFill>
                <a:srgbClr val="002776"/>
              </a:solidFill>
              <a:latin typeface="+mj-ea"/>
              <a:ea typeface="+mj-ea"/>
              <a:cs typeface="Arial" pitchFamily="34" charset="0"/>
            </a:endParaRPr>
          </a:p>
        </p:txBody>
      </p:sp>
      <p:sp>
        <p:nvSpPr>
          <p:cNvPr id="7" name="矩形 6"/>
          <p:cNvSpPr/>
          <p:nvPr/>
        </p:nvSpPr>
        <p:spPr>
          <a:xfrm>
            <a:off x="2233678" y="3420591"/>
            <a:ext cx="902811" cy="30777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88070">
              <a:spcAft>
                <a:spcPts val="662"/>
              </a:spcAft>
              <a:buClr>
                <a:srgbClr val="92D400"/>
              </a:buClr>
              <a:defRPr/>
            </a:pPr>
            <a:r>
              <a:rPr lang="zh-CN" altLang="en-US" sz="1400" b="1" smtClean="0">
                <a:solidFill>
                  <a:srgbClr val="002776"/>
                </a:solidFill>
                <a:latin typeface="+mj-ea"/>
                <a:ea typeface="+mj-ea"/>
                <a:cs typeface="Arial" pitchFamily="34" charset="0"/>
              </a:rPr>
              <a:t>新生家庭</a:t>
            </a:r>
            <a:endParaRPr lang="en-US" altLang="zh-CN" sz="1400" b="1">
              <a:solidFill>
                <a:srgbClr val="002776"/>
              </a:solidFill>
              <a:latin typeface="+mj-ea"/>
              <a:ea typeface="+mj-ea"/>
              <a:cs typeface="Arial" pitchFamily="34" charset="0"/>
            </a:endParaRPr>
          </a:p>
        </p:txBody>
      </p:sp>
      <p:sp>
        <p:nvSpPr>
          <p:cNvPr id="8" name="矩形 7"/>
          <p:cNvSpPr/>
          <p:nvPr/>
        </p:nvSpPr>
        <p:spPr>
          <a:xfrm>
            <a:off x="3122368" y="3282104"/>
            <a:ext cx="902811" cy="30777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88070">
              <a:spcAft>
                <a:spcPts val="662"/>
              </a:spcAft>
              <a:buClr>
                <a:srgbClr val="92D400"/>
              </a:buClr>
              <a:defRPr/>
            </a:pPr>
            <a:r>
              <a:rPr lang="zh-CN" altLang="en-US" sz="1400" b="1" smtClean="0">
                <a:solidFill>
                  <a:srgbClr val="002776"/>
                </a:solidFill>
                <a:latin typeface="+mj-ea"/>
                <a:ea typeface="+mj-ea"/>
                <a:cs typeface="Arial" pitchFamily="34" charset="0"/>
              </a:rPr>
              <a:t>工薪阶层</a:t>
            </a:r>
            <a:endParaRPr lang="en-US" altLang="zh-CN" sz="1400" b="1">
              <a:solidFill>
                <a:srgbClr val="002776"/>
              </a:solidFill>
              <a:latin typeface="+mj-ea"/>
              <a:ea typeface="+mj-ea"/>
              <a:cs typeface="Arial" pitchFamily="34" charset="0"/>
            </a:endParaRPr>
          </a:p>
        </p:txBody>
      </p:sp>
      <p:sp>
        <p:nvSpPr>
          <p:cNvPr id="9" name="矩形 8"/>
          <p:cNvSpPr/>
          <p:nvPr/>
        </p:nvSpPr>
        <p:spPr>
          <a:xfrm>
            <a:off x="2941243" y="2804571"/>
            <a:ext cx="902812" cy="30777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88070">
              <a:spcAft>
                <a:spcPts val="662"/>
              </a:spcAft>
              <a:buClr>
                <a:srgbClr val="92D400"/>
              </a:buClr>
              <a:defRPr/>
            </a:pPr>
            <a:r>
              <a:rPr lang="zh-CN" altLang="en-US" sz="1400" b="1" smtClean="0">
                <a:solidFill>
                  <a:srgbClr val="002776"/>
                </a:solidFill>
                <a:latin typeface="+mj-ea"/>
                <a:ea typeface="+mj-ea"/>
                <a:cs typeface="Arial" pitchFamily="34" charset="0"/>
              </a:rPr>
              <a:t>白领一族</a:t>
            </a:r>
            <a:endParaRPr lang="en-US" altLang="zh-CN" sz="1400" b="1">
              <a:solidFill>
                <a:srgbClr val="002776"/>
              </a:solidFill>
              <a:latin typeface="+mj-ea"/>
              <a:ea typeface="+mj-ea"/>
              <a:cs typeface="Arial" pitchFamily="34" charset="0"/>
            </a:endParaRPr>
          </a:p>
        </p:txBody>
      </p:sp>
      <p:sp>
        <p:nvSpPr>
          <p:cNvPr id="10" name="矩形 9"/>
          <p:cNvSpPr/>
          <p:nvPr/>
        </p:nvSpPr>
        <p:spPr>
          <a:xfrm>
            <a:off x="2466380" y="2325583"/>
            <a:ext cx="1082348" cy="30777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88070">
              <a:spcAft>
                <a:spcPts val="662"/>
              </a:spcAft>
              <a:buClr>
                <a:srgbClr val="92D400"/>
              </a:buClr>
              <a:defRPr/>
            </a:pPr>
            <a:r>
              <a:rPr lang="zh-CN" altLang="en-US" sz="1400" b="1">
                <a:solidFill>
                  <a:srgbClr val="002776"/>
                </a:solidFill>
                <a:latin typeface="+mj-ea"/>
                <a:ea typeface="+mj-ea"/>
                <a:cs typeface="Arial" pitchFamily="34" charset="0"/>
              </a:rPr>
              <a:t>小微</a:t>
            </a:r>
            <a:r>
              <a:rPr lang="zh-CN" altLang="en-US" sz="1400" b="1" smtClean="0">
                <a:solidFill>
                  <a:srgbClr val="002776"/>
                </a:solidFill>
                <a:latin typeface="+mj-ea"/>
                <a:ea typeface="+mj-ea"/>
                <a:cs typeface="Arial" pitchFamily="34" charset="0"/>
              </a:rPr>
              <a:t>企业主</a:t>
            </a:r>
            <a:endParaRPr lang="en-US" altLang="zh-CN" sz="1400" b="1">
              <a:solidFill>
                <a:srgbClr val="002776"/>
              </a:solidFill>
              <a:latin typeface="+mj-ea"/>
              <a:ea typeface="+mj-ea"/>
              <a:cs typeface="Arial" pitchFamily="34" charset="0"/>
            </a:endParaRPr>
          </a:p>
        </p:txBody>
      </p:sp>
      <p:sp>
        <p:nvSpPr>
          <p:cNvPr id="11" name="矩形 10"/>
          <p:cNvSpPr/>
          <p:nvPr/>
        </p:nvSpPr>
        <p:spPr>
          <a:xfrm>
            <a:off x="3258468" y="3708623"/>
            <a:ext cx="902811" cy="30777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88070">
              <a:spcAft>
                <a:spcPts val="662"/>
              </a:spcAft>
              <a:buClr>
                <a:srgbClr val="92D400"/>
              </a:buClr>
              <a:defRPr/>
            </a:pPr>
            <a:r>
              <a:rPr lang="zh-CN" altLang="en-US" sz="1400" b="1" smtClean="0">
                <a:solidFill>
                  <a:srgbClr val="002776"/>
                </a:solidFill>
                <a:latin typeface="+mj-ea"/>
                <a:ea typeface="+mj-ea"/>
                <a:cs typeface="Arial" pitchFamily="34" charset="0"/>
              </a:rPr>
              <a:t>农村家庭</a:t>
            </a:r>
            <a:endParaRPr lang="en-US" altLang="zh-CN" sz="1400" b="1">
              <a:solidFill>
                <a:srgbClr val="002776"/>
              </a:solidFill>
              <a:latin typeface="+mj-ea"/>
              <a:ea typeface="+mj-ea"/>
              <a:cs typeface="Arial" pitchFamily="34" charset="0"/>
            </a:endParaRPr>
          </a:p>
        </p:txBody>
      </p:sp>
      <p:sp>
        <p:nvSpPr>
          <p:cNvPr id="12" name="矩形 11"/>
          <p:cNvSpPr/>
          <p:nvPr/>
        </p:nvSpPr>
        <p:spPr>
          <a:xfrm>
            <a:off x="4037623" y="2958343"/>
            <a:ext cx="902811" cy="30777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88070">
              <a:spcAft>
                <a:spcPts val="662"/>
              </a:spcAft>
              <a:buClr>
                <a:srgbClr val="92D400"/>
              </a:buClr>
              <a:defRPr/>
            </a:pPr>
            <a:r>
              <a:rPr lang="zh-CN" altLang="en-US" sz="1400" b="1" smtClean="0">
                <a:solidFill>
                  <a:srgbClr val="002776"/>
                </a:solidFill>
                <a:latin typeface="+mj-ea"/>
                <a:ea typeface="+mj-ea"/>
                <a:cs typeface="Arial" pitchFamily="34" charset="0"/>
              </a:rPr>
              <a:t>养老一族</a:t>
            </a:r>
            <a:endParaRPr lang="en-US" altLang="zh-CN" sz="1400" b="1">
              <a:solidFill>
                <a:srgbClr val="002776"/>
              </a:solidFill>
              <a:latin typeface="+mj-ea"/>
              <a:ea typeface="+mj-ea"/>
              <a:cs typeface="Arial" pitchFamily="34" charset="0"/>
            </a:endParaRPr>
          </a:p>
        </p:txBody>
      </p:sp>
      <p:grpSp>
        <p:nvGrpSpPr>
          <p:cNvPr id="20" name="组合 19"/>
          <p:cNvGrpSpPr/>
          <p:nvPr/>
        </p:nvGrpSpPr>
        <p:grpSpPr>
          <a:xfrm>
            <a:off x="870968" y="1793436"/>
            <a:ext cx="3941145" cy="2667436"/>
            <a:chOff x="1026220" y="1121312"/>
            <a:chExt cx="8848600" cy="2200379"/>
          </a:xfrm>
        </p:grpSpPr>
        <p:cxnSp>
          <p:nvCxnSpPr>
            <p:cNvPr id="17" name="直接箭头连接符 16"/>
            <p:cNvCxnSpPr/>
            <p:nvPr/>
          </p:nvCxnSpPr>
          <p:spPr>
            <a:xfrm flipH="1" flipV="1">
              <a:off x="1026220" y="1121312"/>
              <a:ext cx="0" cy="2197545"/>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直接箭头连接符 17"/>
            <p:cNvCxnSpPr/>
            <p:nvPr/>
          </p:nvCxnSpPr>
          <p:spPr>
            <a:xfrm flipV="1">
              <a:off x="1026220" y="3313307"/>
              <a:ext cx="8848600" cy="8384"/>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29" name="Rectangle 43"/>
          <p:cNvSpPr/>
          <p:nvPr/>
        </p:nvSpPr>
        <p:spPr>
          <a:xfrm>
            <a:off x="5650396" y="1343268"/>
            <a:ext cx="4260029" cy="252000"/>
          </a:xfrm>
          <a:prstGeom prst="rect">
            <a:avLst/>
          </a:prstGeom>
          <a:solidFill>
            <a:schemeClr val="accent5"/>
          </a:solidFill>
          <a:ln w="25400" cap="flat" cmpd="sng" algn="ctr">
            <a:noFill/>
            <a:prstDash val="solid"/>
          </a:ln>
          <a:effectLst/>
        </p:spPr>
        <p:txBody>
          <a:bodyPr rtlCol="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lvl="0" algn="ctr">
              <a:defRPr/>
            </a:pPr>
            <a:r>
              <a:rPr kumimoji="1" lang="zh-CN" altLang="en-US" sz="1400" b="1" kern="0" smtClean="0">
                <a:solidFill>
                  <a:srgbClr val="FFFFFF"/>
                </a:solidFill>
                <a:latin typeface="+mn-ea"/>
                <a:ea typeface="+mn-ea"/>
              </a:rPr>
              <a:t>公司客户</a:t>
            </a:r>
            <a:r>
              <a:rPr kumimoji="1" lang="zh-CN" altLang="en-US" sz="1400" b="1" kern="0">
                <a:solidFill>
                  <a:srgbClr val="FFFFFF"/>
                </a:solidFill>
                <a:latin typeface="+mn-ea"/>
                <a:ea typeface="+mn-ea"/>
              </a:rPr>
              <a:t>全景图</a:t>
            </a:r>
          </a:p>
        </p:txBody>
      </p:sp>
      <p:sp>
        <p:nvSpPr>
          <p:cNvPr id="36" name="Rectangle 16"/>
          <p:cNvSpPr>
            <a:spLocks noChangeArrowheads="1"/>
          </p:cNvSpPr>
          <p:nvPr/>
        </p:nvSpPr>
        <p:spPr bwMode="gray">
          <a:xfrm>
            <a:off x="5659010" y="4456992"/>
            <a:ext cx="1102997" cy="2775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kumimoji="1" lang="zh-CN" altLang="en-US" sz="1200" b="1" smtClean="0">
                <a:solidFill>
                  <a:srgbClr val="002776"/>
                </a:solidFill>
                <a:latin typeface="+mn-ea"/>
                <a:ea typeface="+mn-ea"/>
              </a:rPr>
              <a:t>初创期</a:t>
            </a:r>
            <a:endParaRPr kumimoji="1" lang="en-US" altLang="zh-CN" sz="1200" b="1" smtClean="0">
              <a:solidFill>
                <a:srgbClr val="002776"/>
              </a:solidFill>
              <a:latin typeface="+mn-ea"/>
              <a:ea typeface="+mn-ea"/>
            </a:endParaRPr>
          </a:p>
        </p:txBody>
      </p:sp>
      <p:sp>
        <p:nvSpPr>
          <p:cNvPr id="37" name="Rectangle 16"/>
          <p:cNvSpPr>
            <a:spLocks noChangeArrowheads="1"/>
          </p:cNvSpPr>
          <p:nvPr/>
        </p:nvSpPr>
        <p:spPr bwMode="gray">
          <a:xfrm>
            <a:off x="6766312" y="4456992"/>
            <a:ext cx="1014098" cy="2775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kumimoji="1" lang="zh-CN" altLang="en-US" sz="1200" b="1">
                <a:solidFill>
                  <a:srgbClr val="002776"/>
                </a:solidFill>
                <a:latin typeface="+mn-ea"/>
                <a:ea typeface="+mn-ea"/>
              </a:rPr>
              <a:t>成长</a:t>
            </a:r>
            <a:r>
              <a:rPr kumimoji="1" lang="zh-CN" altLang="en-US" sz="1200" b="1" smtClean="0">
                <a:solidFill>
                  <a:srgbClr val="002776"/>
                </a:solidFill>
                <a:latin typeface="+mn-ea"/>
                <a:ea typeface="+mn-ea"/>
              </a:rPr>
              <a:t>期</a:t>
            </a:r>
            <a:endParaRPr kumimoji="1" lang="en-US" altLang="zh-CN" sz="1200" b="1" smtClean="0">
              <a:solidFill>
                <a:srgbClr val="002776"/>
              </a:solidFill>
              <a:latin typeface="+mn-ea"/>
              <a:ea typeface="+mn-ea"/>
            </a:endParaRPr>
          </a:p>
        </p:txBody>
      </p:sp>
      <p:sp>
        <p:nvSpPr>
          <p:cNvPr id="38" name="Rectangle 52"/>
          <p:cNvSpPr>
            <a:spLocks noChangeArrowheads="1"/>
          </p:cNvSpPr>
          <p:nvPr/>
        </p:nvSpPr>
        <p:spPr bwMode="gray">
          <a:xfrm>
            <a:off x="7815784" y="4456992"/>
            <a:ext cx="1045167" cy="2775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kumimoji="1" lang="zh-CN" altLang="en-US" sz="1200" b="1" smtClean="0">
                <a:solidFill>
                  <a:srgbClr val="002776"/>
                </a:solidFill>
                <a:latin typeface="+mn-ea"/>
                <a:ea typeface="+mn-ea"/>
              </a:rPr>
              <a:t>上市期</a:t>
            </a:r>
            <a:endParaRPr kumimoji="1" lang="en-US" altLang="zh-CN" sz="1200" b="1" smtClean="0">
              <a:solidFill>
                <a:srgbClr val="002776"/>
              </a:solidFill>
              <a:latin typeface="+mn-ea"/>
              <a:ea typeface="+mn-ea"/>
            </a:endParaRPr>
          </a:p>
        </p:txBody>
      </p:sp>
      <p:sp>
        <p:nvSpPr>
          <p:cNvPr id="39" name="Rectangle 16"/>
          <p:cNvSpPr>
            <a:spLocks noChangeArrowheads="1"/>
          </p:cNvSpPr>
          <p:nvPr/>
        </p:nvSpPr>
        <p:spPr bwMode="gray">
          <a:xfrm>
            <a:off x="8860952" y="4456991"/>
            <a:ext cx="1006590" cy="2775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kumimoji="1" lang="zh-CN" altLang="en-US" sz="1200" b="1" smtClean="0">
                <a:solidFill>
                  <a:srgbClr val="002776"/>
                </a:solidFill>
                <a:latin typeface="+mn-ea"/>
                <a:ea typeface="+mn-ea"/>
              </a:rPr>
              <a:t>并购期</a:t>
            </a:r>
            <a:endParaRPr kumimoji="1" lang="en-US" altLang="zh-CN" sz="1200" b="1" smtClean="0">
              <a:solidFill>
                <a:srgbClr val="002776"/>
              </a:solidFill>
              <a:latin typeface="+mn-ea"/>
              <a:ea typeface="+mn-ea"/>
            </a:endParaRPr>
          </a:p>
        </p:txBody>
      </p:sp>
      <p:sp>
        <p:nvSpPr>
          <p:cNvPr id="41" name="Rectangle 16"/>
          <p:cNvSpPr>
            <a:spLocks noChangeArrowheads="1"/>
          </p:cNvSpPr>
          <p:nvPr/>
        </p:nvSpPr>
        <p:spPr bwMode="gray">
          <a:xfrm>
            <a:off x="5595440" y="4734364"/>
            <a:ext cx="1436672" cy="756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7800" indent="-177800">
              <a:lnSpc>
                <a:spcPct val="106000"/>
              </a:lnSpc>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知识产权质押</a:t>
            </a:r>
            <a:endParaRPr lang="en-US" altLang="zh-CN" sz="1200">
              <a:solidFill>
                <a:srgbClr val="002060"/>
              </a:solidFill>
              <a:latin typeface="+mn-ea"/>
              <a:ea typeface="+mn-ea"/>
              <a:cs typeface="Arial" pitchFamily="34" charset="0"/>
            </a:endParaRPr>
          </a:p>
          <a:p>
            <a:pPr marL="177800" indent="-177800">
              <a:lnSpc>
                <a:spcPct val="106000"/>
              </a:lnSpc>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收益权贷款</a:t>
            </a:r>
            <a:endParaRPr lang="en-US" altLang="zh-CN" sz="1200">
              <a:solidFill>
                <a:srgbClr val="002060"/>
              </a:solidFill>
              <a:latin typeface="+mn-ea"/>
              <a:ea typeface="+mn-ea"/>
              <a:cs typeface="Arial" pitchFamily="34" charset="0"/>
            </a:endParaRPr>
          </a:p>
          <a:p>
            <a:pPr marL="177800" indent="-177800">
              <a:lnSpc>
                <a:spcPct val="106000"/>
              </a:lnSpc>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选择权贷款</a:t>
            </a:r>
            <a:endParaRPr lang="en-US" altLang="zh-CN" sz="1200">
              <a:solidFill>
                <a:srgbClr val="002060"/>
              </a:solidFill>
              <a:latin typeface="+mn-ea"/>
              <a:ea typeface="+mn-ea"/>
              <a:cs typeface="Arial" pitchFamily="34" charset="0"/>
            </a:endParaRPr>
          </a:p>
        </p:txBody>
      </p:sp>
      <p:sp>
        <p:nvSpPr>
          <p:cNvPr id="42" name="Rectangle 16"/>
          <p:cNvSpPr>
            <a:spLocks noChangeArrowheads="1"/>
          </p:cNvSpPr>
          <p:nvPr/>
        </p:nvSpPr>
        <p:spPr bwMode="gray">
          <a:xfrm>
            <a:off x="7866980" y="4734364"/>
            <a:ext cx="1411404" cy="568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7800" indent="-177800">
              <a:lnSpc>
                <a:spcPct val="106000"/>
              </a:lnSpc>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资产证券化</a:t>
            </a:r>
            <a:endParaRPr lang="en-US" altLang="zh-CN" sz="1200">
              <a:solidFill>
                <a:srgbClr val="002060"/>
              </a:solidFill>
              <a:latin typeface="+mn-ea"/>
              <a:ea typeface="+mn-ea"/>
              <a:cs typeface="Arial" pitchFamily="34" charset="0"/>
            </a:endParaRPr>
          </a:p>
          <a:p>
            <a:pPr marL="177800" indent="-177800">
              <a:lnSpc>
                <a:spcPct val="106000"/>
              </a:lnSpc>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财务顾问</a:t>
            </a:r>
            <a:endParaRPr lang="en-US" altLang="zh-CN" sz="1200">
              <a:solidFill>
                <a:srgbClr val="002060"/>
              </a:solidFill>
              <a:latin typeface="+mn-ea"/>
              <a:ea typeface="+mn-ea"/>
              <a:cs typeface="Arial" pitchFamily="34" charset="0"/>
            </a:endParaRPr>
          </a:p>
        </p:txBody>
      </p:sp>
      <p:sp>
        <p:nvSpPr>
          <p:cNvPr id="43" name="Rectangle 16"/>
          <p:cNvSpPr>
            <a:spLocks noChangeArrowheads="1"/>
          </p:cNvSpPr>
          <p:nvPr/>
        </p:nvSpPr>
        <p:spPr bwMode="gray">
          <a:xfrm>
            <a:off x="8947100" y="4734364"/>
            <a:ext cx="1251617" cy="6769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7800" indent="-177800">
              <a:lnSpc>
                <a:spcPct val="106000"/>
              </a:lnSpc>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并购贷款</a:t>
            </a:r>
            <a:endParaRPr lang="en-US" altLang="zh-CN" sz="1200">
              <a:solidFill>
                <a:srgbClr val="002060"/>
              </a:solidFill>
              <a:latin typeface="+mn-ea"/>
              <a:ea typeface="+mn-ea"/>
              <a:cs typeface="Arial" pitchFamily="34" charset="0"/>
            </a:endParaRPr>
          </a:p>
          <a:p>
            <a:pPr marL="177800" indent="-177800">
              <a:lnSpc>
                <a:spcPct val="106000"/>
              </a:lnSpc>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财务顾问</a:t>
            </a:r>
            <a:endParaRPr lang="en-US" altLang="zh-CN" sz="1200">
              <a:solidFill>
                <a:srgbClr val="002060"/>
              </a:solidFill>
              <a:latin typeface="+mn-ea"/>
              <a:ea typeface="+mn-ea"/>
              <a:cs typeface="Arial" pitchFamily="34" charset="0"/>
            </a:endParaRPr>
          </a:p>
        </p:txBody>
      </p:sp>
      <p:pic>
        <p:nvPicPr>
          <p:cNvPr id="30" name="Picture 69"/>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651832" y="2701076"/>
            <a:ext cx="4276297" cy="1401316"/>
          </a:xfrm>
          <a:prstGeom prst="rect">
            <a:avLst/>
          </a:prstGeom>
          <a:noFill/>
        </p:spPr>
      </p:pic>
      <p:cxnSp>
        <p:nvCxnSpPr>
          <p:cNvPr id="31" name="Straight Arrow Connector 88"/>
          <p:cNvCxnSpPr/>
          <p:nvPr/>
        </p:nvCxnSpPr>
        <p:spPr>
          <a:xfrm flipH="1" flipV="1">
            <a:off x="5660478" y="1697944"/>
            <a:ext cx="0" cy="2768267"/>
          </a:xfrm>
          <a:prstGeom prst="straightConnector1">
            <a:avLst/>
          </a:prstGeom>
          <a:noFill/>
          <a:ln w="9525" cap="flat" cmpd="sng" algn="ctr">
            <a:solidFill>
              <a:srgbClr val="002776"/>
            </a:solidFill>
            <a:prstDash val="solid"/>
            <a:headEnd type="none" w="med" len="med"/>
            <a:tailEnd type="triangle" w="med" len="med"/>
          </a:ln>
          <a:effectLst/>
        </p:spPr>
      </p:cxnSp>
      <p:cxnSp>
        <p:nvCxnSpPr>
          <p:cNvPr id="32" name="Straight Connector 74"/>
          <p:cNvCxnSpPr/>
          <p:nvPr/>
        </p:nvCxnSpPr>
        <p:spPr>
          <a:xfrm flipH="1" flipV="1">
            <a:off x="6786860" y="1715485"/>
            <a:ext cx="0" cy="2736810"/>
          </a:xfrm>
          <a:prstGeom prst="line">
            <a:avLst/>
          </a:prstGeom>
          <a:noFill/>
          <a:ln w="9525" cap="flat" cmpd="sng" algn="ctr">
            <a:solidFill>
              <a:srgbClr val="002776"/>
            </a:solidFill>
            <a:prstDash val="dash"/>
          </a:ln>
          <a:effectLst/>
        </p:spPr>
      </p:cxnSp>
      <p:cxnSp>
        <p:nvCxnSpPr>
          <p:cNvPr id="33" name="Straight Connector 76"/>
          <p:cNvCxnSpPr/>
          <p:nvPr/>
        </p:nvCxnSpPr>
        <p:spPr>
          <a:xfrm flipH="1" flipV="1">
            <a:off x="8874648" y="1717514"/>
            <a:ext cx="0" cy="2736810"/>
          </a:xfrm>
          <a:prstGeom prst="line">
            <a:avLst/>
          </a:prstGeom>
          <a:noFill/>
          <a:ln w="9525" cap="flat" cmpd="sng" algn="ctr">
            <a:solidFill>
              <a:srgbClr val="002776"/>
            </a:solidFill>
            <a:prstDash val="dash"/>
          </a:ln>
          <a:effectLst/>
        </p:spPr>
      </p:cxnSp>
      <p:cxnSp>
        <p:nvCxnSpPr>
          <p:cNvPr id="34" name="Straight Connector 86"/>
          <p:cNvCxnSpPr/>
          <p:nvPr/>
        </p:nvCxnSpPr>
        <p:spPr>
          <a:xfrm flipH="1" flipV="1">
            <a:off x="7722964" y="1752507"/>
            <a:ext cx="0" cy="2705352"/>
          </a:xfrm>
          <a:prstGeom prst="line">
            <a:avLst/>
          </a:prstGeom>
          <a:noFill/>
          <a:ln w="9525" cap="flat" cmpd="sng" algn="ctr">
            <a:solidFill>
              <a:srgbClr val="002776"/>
            </a:solidFill>
            <a:prstDash val="dash"/>
          </a:ln>
          <a:effectLst/>
        </p:spPr>
      </p:cxnSp>
      <p:cxnSp>
        <p:nvCxnSpPr>
          <p:cNvPr id="35" name="Straight Arrow Connector 87"/>
          <p:cNvCxnSpPr/>
          <p:nvPr/>
        </p:nvCxnSpPr>
        <p:spPr>
          <a:xfrm>
            <a:off x="5655742" y="4460871"/>
            <a:ext cx="4623206" cy="0"/>
          </a:xfrm>
          <a:prstGeom prst="straightConnector1">
            <a:avLst/>
          </a:prstGeom>
          <a:noFill/>
          <a:ln w="9525" cap="flat" cmpd="sng" algn="ctr">
            <a:solidFill>
              <a:srgbClr val="002776"/>
            </a:solidFill>
            <a:prstDash val="solid"/>
            <a:headEnd type="none" w="med" len="med"/>
            <a:tailEnd type="triangle" w="med" len="med"/>
          </a:ln>
          <a:effectLst/>
        </p:spPr>
      </p:cxnSp>
      <p:cxnSp>
        <p:nvCxnSpPr>
          <p:cNvPr id="40" name="Straight Connector 76"/>
          <p:cNvCxnSpPr/>
          <p:nvPr/>
        </p:nvCxnSpPr>
        <p:spPr>
          <a:xfrm flipH="1" flipV="1">
            <a:off x="9928128" y="1769070"/>
            <a:ext cx="0" cy="2673894"/>
          </a:xfrm>
          <a:prstGeom prst="line">
            <a:avLst/>
          </a:prstGeom>
          <a:noFill/>
          <a:ln w="9525" cap="flat" cmpd="sng" algn="ctr">
            <a:solidFill>
              <a:srgbClr val="002776"/>
            </a:solidFill>
            <a:prstDash val="dash"/>
          </a:ln>
          <a:effectLst/>
        </p:spPr>
      </p:cxnSp>
      <p:sp>
        <p:nvSpPr>
          <p:cNvPr id="44" name="Rectangle 16"/>
          <p:cNvSpPr>
            <a:spLocks noChangeArrowheads="1"/>
          </p:cNvSpPr>
          <p:nvPr/>
        </p:nvSpPr>
        <p:spPr bwMode="gray">
          <a:xfrm>
            <a:off x="5274692" y="1749024"/>
            <a:ext cx="234914" cy="896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kumimoji="1" lang="zh-CN" altLang="en-US" sz="1200" b="1" smtClean="0">
                <a:solidFill>
                  <a:srgbClr val="002776"/>
                </a:solidFill>
                <a:latin typeface="+mn-ea"/>
                <a:ea typeface="+mn-ea"/>
              </a:rPr>
              <a:t>金融需求</a:t>
            </a:r>
            <a:endParaRPr kumimoji="1" lang="en-US" altLang="zh-CN" sz="1200" b="1" smtClean="0">
              <a:solidFill>
                <a:srgbClr val="002776"/>
              </a:solidFill>
              <a:latin typeface="+mn-ea"/>
              <a:ea typeface="+mn-ea"/>
            </a:endParaRPr>
          </a:p>
        </p:txBody>
      </p:sp>
      <p:sp>
        <p:nvSpPr>
          <p:cNvPr id="45" name="Rectangle 16"/>
          <p:cNvSpPr>
            <a:spLocks noChangeArrowheads="1"/>
          </p:cNvSpPr>
          <p:nvPr/>
        </p:nvSpPr>
        <p:spPr bwMode="gray">
          <a:xfrm>
            <a:off x="6819324" y="4734364"/>
            <a:ext cx="1457695" cy="588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7800" indent="-177800">
              <a:lnSpc>
                <a:spcPct val="106000"/>
              </a:lnSpc>
              <a:spcBef>
                <a:spcPct val="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股权投资</a:t>
            </a:r>
            <a:endParaRPr lang="en-US" altLang="zh-CN" sz="1200">
              <a:solidFill>
                <a:srgbClr val="002060"/>
              </a:solidFill>
              <a:latin typeface="+mn-ea"/>
              <a:ea typeface="+mn-ea"/>
              <a:cs typeface="Arial" pitchFamily="34" charset="0"/>
            </a:endParaRPr>
          </a:p>
          <a:p>
            <a:pPr marL="177800" indent="-177800">
              <a:lnSpc>
                <a:spcPct val="106000"/>
              </a:lnSpc>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收益权贷款</a:t>
            </a:r>
            <a:endParaRPr lang="en-US" altLang="zh-CN" sz="1200">
              <a:solidFill>
                <a:srgbClr val="002060"/>
              </a:solidFill>
              <a:latin typeface="+mn-ea"/>
              <a:ea typeface="+mn-ea"/>
              <a:cs typeface="Arial" pitchFamily="34" charset="0"/>
            </a:endParaRPr>
          </a:p>
          <a:p>
            <a:pPr marL="177800" indent="-177800">
              <a:lnSpc>
                <a:spcPct val="106000"/>
              </a:lnSpc>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供应链融资</a:t>
            </a:r>
            <a:endParaRPr lang="en-US" altLang="zh-CN" sz="1200">
              <a:solidFill>
                <a:srgbClr val="002060"/>
              </a:solidFill>
              <a:latin typeface="+mn-ea"/>
              <a:ea typeface="+mn-ea"/>
              <a:cs typeface="Arial" pitchFamily="34" charset="0"/>
            </a:endParaRPr>
          </a:p>
          <a:p>
            <a:pPr marL="177800" indent="-177800">
              <a:spcBef>
                <a:spcPts val="600"/>
              </a:spcBef>
              <a:spcAft>
                <a:spcPct val="0"/>
              </a:spcAft>
              <a:buClr>
                <a:schemeClr val="tx1"/>
              </a:buClr>
              <a:buSzTx/>
              <a:buFont typeface="Wingdings" panose="05000000000000000000" pitchFamily="2" charset="2"/>
              <a:buChar char="§"/>
            </a:pPr>
            <a:endParaRPr lang="en-US" altLang="zh-CN" sz="1200">
              <a:solidFill>
                <a:srgbClr val="002060"/>
              </a:solidFill>
              <a:latin typeface="+mn-ea"/>
              <a:ea typeface="+mn-ea"/>
              <a:cs typeface="Arial" pitchFamily="34" charset="0"/>
            </a:endParaRPr>
          </a:p>
        </p:txBody>
      </p:sp>
      <p:sp>
        <p:nvSpPr>
          <p:cNvPr id="46" name="矩形 45"/>
          <p:cNvSpPr/>
          <p:nvPr/>
        </p:nvSpPr>
        <p:spPr>
          <a:xfrm>
            <a:off x="4474695" y="4498287"/>
            <a:ext cx="741363" cy="295275"/>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zh-CN" altLang="en-US" sz="1323" b="1">
                <a:solidFill>
                  <a:schemeClr val="tx2"/>
                </a:solidFill>
                <a:latin typeface="+mn-ea"/>
                <a:ea typeface="+mn-ea"/>
                <a:cs typeface="Arial" pitchFamily="34" charset="0"/>
              </a:rPr>
              <a:t>年龄</a:t>
            </a:r>
            <a:endParaRPr lang="en-US" altLang="zh-CN" sz="1323" b="1">
              <a:solidFill>
                <a:schemeClr val="tx2"/>
              </a:solidFill>
              <a:latin typeface="+mn-ea"/>
              <a:ea typeface="+mn-ea"/>
              <a:cs typeface="Arial" pitchFamily="34" charset="0"/>
            </a:endParaRPr>
          </a:p>
        </p:txBody>
      </p:sp>
      <p:sp>
        <p:nvSpPr>
          <p:cNvPr id="47" name="矩形 46"/>
          <p:cNvSpPr/>
          <p:nvPr/>
        </p:nvSpPr>
        <p:spPr>
          <a:xfrm>
            <a:off x="526249" y="1749024"/>
            <a:ext cx="229993" cy="906658"/>
          </a:xfrm>
          <a:prstGeom prst="rect">
            <a:avLst/>
          </a:prstGeom>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zh-CN" altLang="en-US" sz="1323" b="1" smtClean="0">
                <a:solidFill>
                  <a:schemeClr val="tx2"/>
                </a:solidFill>
                <a:latin typeface="+mn-ea"/>
                <a:ea typeface="+mn-ea"/>
                <a:cs typeface="Arial" pitchFamily="34" charset="0"/>
              </a:rPr>
              <a:t>金融资产</a:t>
            </a:r>
            <a:endParaRPr lang="en-US" altLang="zh-CN" sz="1323" b="1">
              <a:solidFill>
                <a:schemeClr val="tx2"/>
              </a:solidFill>
              <a:latin typeface="+mn-ea"/>
              <a:ea typeface="+mn-ea"/>
              <a:cs typeface="Arial" pitchFamily="34" charset="0"/>
            </a:endParaRPr>
          </a:p>
        </p:txBody>
      </p:sp>
      <p:sp>
        <p:nvSpPr>
          <p:cNvPr id="48" name="Rectangle 43"/>
          <p:cNvSpPr/>
          <p:nvPr/>
        </p:nvSpPr>
        <p:spPr>
          <a:xfrm>
            <a:off x="760878" y="1343268"/>
            <a:ext cx="4260029" cy="252000"/>
          </a:xfrm>
          <a:prstGeom prst="rect">
            <a:avLst/>
          </a:prstGeom>
          <a:solidFill>
            <a:schemeClr val="accent5"/>
          </a:solidFill>
          <a:ln w="25400" cap="flat" cmpd="sng" algn="ctr">
            <a:noFill/>
            <a:prstDash val="solid"/>
          </a:ln>
          <a:effectLst/>
        </p:spPr>
        <p:txBody>
          <a:bodyPr rtlCol="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kumimoji="1" lang="zh-CN" altLang="en-US" sz="1400" b="1" kern="0" smtClean="0">
                <a:solidFill>
                  <a:srgbClr val="FFFFFF"/>
                </a:solidFill>
                <a:latin typeface="+mn-ea"/>
                <a:ea typeface="+mn-ea"/>
              </a:rPr>
              <a:t>零售客户全景图</a:t>
            </a:r>
            <a:endParaRPr kumimoji="1" lang="zh-CN" altLang="en-US" sz="1400" b="1" kern="0">
              <a:solidFill>
                <a:srgbClr val="FFFFFF"/>
              </a:solidFill>
              <a:latin typeface="+mn-ea"/>
              <a:ea typeface="+mn-ea"/>
            </a:endParaRPr>
          </a:p>
        </p:txBody>
      </p:sp>
      <p:sp>
        <p:nvSpPr>
          <p:cNvPr id="50" name="Rectangle 30"/>
          <p:cNvSpPr/>
          <p:nvPr>
            <p:custDataLst>
              <p:tags r:id="rId6"/>
            </p:custDataLst>
          </p:nvPr>
        </p:nvSpPr>
        <p:spPr>
          <a:xfrm>
            <a:off x="346560" y="4728965"/>
            <a:ext cx="535123" cy="994195"/>
          </a:xfrm>
          <a:prstGeom prst="rect">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spcBef>
                <a:spcPts val="662"/>
              </a:spcBef>
              <a:defRPr/>
            </a:pPr>
            <a:r>
              <a:rPr lang="zh-CN" altLang="en-US" sz="1600" b="1" smtClean="0">
                <a:solidFill>
                  <a:schemeClr val="bg1"/>
                </a:solidFill>
                <a:cs typeface="Arial" pitchFamily="34" charset="0"/>
              </a:rPr>
              <a:t>客户需求</a:t>
            </a:r>
            <a:endParaRPr lang="zh-CN" altLang="en-US" sz="1600" b="1">
              <a:solidFill>
                <a:schemeClr val="bg1"/>
              </a:solidFill>
              <a:cs typeface="Arial" pitchFamily="34" charset="0"/>
            </a:endParaRPr>
          </a:p>
        </p:txBody>
      </p:sp>
      <p:sp>
        <p:nvSpPr>
          <p:cNvPr id="51" name="Rectangle 16"/>
          <p:cNvSpPr>
            <a:spLocks noChangeArrowheads="1"/>
          </p:cNvSpPr>
          <p:nvPr/>
        </p:nvSpPr>
        <p:spPr bwMode="gray">
          <a:xfrm>
            <a:off x="1007004" y="4734364"/>
            <a:ext cx="1093725" cy="756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7800" indent="-177800" eaLnBrk="0" fontAlgn="base" hangingPunct="0">
              <a:spcBef>
                <a:spcPts val="600"/>
              </a:spcBef>
              <a:spcAft>
                <a:spcPct val="0"/>
              </a:spcAft>
              <a:buClr>
                <a:schemeClr val="tx1"/>
              </a:buClr>
              <a:buSzTx/>
              <a:buFont typeface="Wingdings" panose="05000000000000000000" pitchFamily="2" charset="2"/>
              <a:buChar char="§"/>
            </a:pPr>
            <a:r>
              <a:rPr lang="zh-CN" altLang="en-US" sz="1200" smtClean="0">
                <a:solidFill>
                  <a:srgbClr val="002060"/>
                </a:solidFill>
                <a:latin typeface="+mn-ea"/>
                <a:ea typeface="+mn-ea"/>
                <a:cs typeface="Arial" pitchFamily="34" charset="0"/>
              </a:rPr>
              <a:t>教育培训</a:t>
            </a:r>
            <a:endParaRPr lang="en-US" altLang="zh-CN" sz="1200" smtClean="0">
              <a:solidFill>
                <a:srgbClr val="002060"/>
              </a:solidFill>
              <a:latin typeface="+mn-ea"/>
              <a:ea typeface="+mn-ea"/>
              <a:cs typeface="Arial" pitchFamily="34" charset="0"/>
            </a:endParaRPr>
          </a:p>
          <a:p>
            <a:pPr marL="177800" indent="-177800" eaLnBrk="0" fontAlgn="base" hangingPunct="0">
              <a:spcBef>
                <a:spcPts val="600"/>
              </a:spcBef>
              <a:spcAft>
                <a:spcPct val="0"/>
              </a:spcAft>
              <a:buClr>
                <a:schemeClr val="tx1"/>
              </a:buClr>
              <a:buSzTx/>
              <a:buFont typeface="Wingdings" panose="05000000000000000000" pitchFamily="2" charset="2"/>
              <a:buChar char="§"/>
            </a:pPr>
            <a:r>
              <a:rPr lang="zh-CN" altLang="en-US" sz="1200" smtClean="0">
                <a:solidFill>
                  <a:srgbClr val="002060"/>
                </a:solidFill>
                <a:latin typeface="+mn-ea"/>
                <a:ea typeface="+mn-ea"/>
                <a:cs typeface="Arial" pitchFamily="34" charset="0"/>
              </a:rPr>
              <a:t>娱乐消费</a:t>
            </a:r>
            <a:endParaRPr lang="en-US" altLang="zh-CN" sz="1200" smtClean="0">
              <a:solidFill>
                <a:srgbClr val="002060"/>
              </a:solidFill>
              <a:latin typeface="+mn-ea"/>
              <a:ea typeface="+mn-ea"/>
              <a:cs typeface="Arial" pitchFamily="34" charset="0"/>
            </a:endParaRPr>
          </a:p>
          <a:p>
            <a:pPr marL="177800" indent="-177800" eaLnBrk="0" fontAlgn="base" hangingPunct="0">
              <a:spcBef>
                <a:spcPts val="600"/>
              </a:spcBef>
              <a:spcAft>
                <a:spcPct val="0"/>
              </a:spcAft>
              <a:buClr>
                <a:schemeClr val="tx1"/>
              </a:buClr>
              <a:buSzTx/>
              <a:buFont typeface="Wingdings" panose="05000000000000000000" pitchFamily="2" charset="2"/>
              <a:buChar char="§"/>
            </a:pPr>
            <a:endParaRPr lang="en-US" altLang="zh-CN" sz="1200">
              <a:solidFill>
                <a:srgbClr val="002060"/>
              </a:solidFill>
              <a:latin typeface="+mn-ea"/>
              <a:ea typeface="+mn-ea"/>
              <a:cs typeface="Arial" pitchFamily="34" charset="0"/>
            </a:endParaRPr>
          </a:p>
        </p:txBody>
      </p:sp>
      <p:sp>
        <p:nvSpPr>
          <p:cNvPr id="53" name="Rectangle 30"/>
          <p:cNvSpPr/>
          <p:nvPr>
            <p:custDataLst>
              <p:tags r:id="rId7"/>
            </p:custDataLst>
          </p:nvPr>
        </p:nvSpPr>
        <p:spPr>
          <a:xfrm>
            <a:off x="346560" y="5930406"/>
            <a:ext cx="535123" cy="1226649"/>
          </a:xfrm>
          <a:prstGeom prst="rect">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spcBef>
                <a:spcPts val="662"/>
              </a:spcBef>
              <a:defRPr/>
            </a:pPr>
            <a:r>
              <a:rPr lang="zh-CN" altLang="en-US" sz="1600" b="1" smtClean="0">
                <a:solidFill>
                  <a:schemeClr val="bg1"/>
                </a:solidFill>
                <a:cs typeface="Arial" pitchFamily="34" charset="0"/>
              </a:rPr>
              <a:t>客户定位</a:t>
            </a:r>
            <a:endParaRPr lang="zh-CN" altLang="en-US" sz="1600" b="1">
              <a:solidFill>
                <a:schemeClr val="bg1"/>
              </a:solidFill>
              <a:cs typeface="Arial" pitchFamily="34" charset="0"/>
            </a:endParaRPr>
          </a:p>
        </p:txBody>
      </p:sp>
      <p:sp>
        <p:nvSpPr>
          <p:cNvPr id="54" name="Rectangle 16"/>
          <p:cNvSpPr>
            <a:spLocks noChangeArrowheads="1"/>
          </p:cNvSpPr>
          <p:nvPr/>
        </p:nvSpPr>
        <p:spPr bwMode="gray">
          <a:xfrm>
            <a:off x="1974202" y="4734364"/>
            <a:ext cx="1093725" cy="756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7800" indent="-177800">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求职迁居</a:t>
            </a:r>
            <a:endParaRPr lang="en-US" altLang="zh-CN" sz="1200">
              <a:solidFill>
                <a:srgbClr val="002060"/>
              </a:solidFill>
              <a:latin typeface="+mn-ea"/>
              <a:ea typeface="+mn-ea"/>
              <a:cs typeface="Arial" pitchFamily="34" charset="0"/>
            </a:endParaRPr>
          </a:p>
          <a:p>
            <a:pPr marL="177800" indent="-177800">
              <a:spcBef>
                <a:spcPts val="600"/>
              </a:spcBef>
              <a:spcAft>
                <a:spcPct val="0"/>
              </a:spcAft>
              <a:buClr>
                <a:schemeClr val="tx1"/>
              </a:buClr>
              <a:buSzTx/>
              <a:buFont typeface="Wingdings" panose="05000000000000000000" pitchFamily="2" charset="2"/>
              <a:buChar char="§"/>
            </a:pPr>
            <a:r>
              <a:rPr lang="zh-CN" altLang="en-US" sz="1200" smtClean="0">
                <a:solidFill>
                  <a:srgbClr val="002060"/>
                </a:solidFill>
                <a:latin typeface="+mn-ea"/>
                <a:ea typeface="+mn-ea"/>
                <a:cs typeface="Arial" pitchFamily="34" charset="0"/>
              </a:rPr>
              <a:t>结婚生子</a:t>
            </a:r>
            <a:endParaRPr lang="en-US" altLang="zh-CN" sz="1200" smtClean="0">
              <a:solidFill>
                <a:srgbClr val="002060"/>
              </a:solidFill>
              <a:latin typeface="+mn-ea"/>
              <a:ea typeface="+mn-ea"/>
              <a:cs typeface="Arial" pitchFamily="34" charset="0"/>
            </a:endParaRPr>
          </a:p>
          <a:p>
            <a:pPr marL="177800" indent="-177800">
              <a:spcBef>
                <a:spcPts val="600"/>
              </a:spcBef>
              <a:spcAft>
                <a:spcPct val="0"/>
              </a:spcAft>
              <a:buClr>
                <a:schemeClr val="tx1"/>
              </a:buClr>
              <a:buSzTx/>
              <a:buFont typeface="Wingdings" panose="05000000000000000000" pitchFamily="2" charset="2"/>
              <a:buChar char="§"/>
            </a:pPr>
            <a:r>
              <a:rPr lang="zh-CN" altLang="en-US" sz="1200" smtClean="0">
                <a:solidFill>
                  <a:srgbClr val="002060"/>
                </a:solidFill>
                <a:latin typeface="+mn-ea"/>
                <a:ea typeface="+mn-ea"/>
                <a:cs typeface="Arial" pitchFamily="34" charset="0"/>
              </a:rPr>
              <a:t>娱乐</a:t>
            </a:r>
            <a:r>
              <a:rPr lang="zh-CN" altLang="en-US" sz="1200">
                <a:solidFill>
                  <a:srgbClr val="002060"/>
                </a:solidFill>
                <a:latin typeface="+mn-ea"/>
                <a:ea typeface="+mn-ea"/>
                <a:cs typeface="Arial" pitchFamily="34" charset="0"/>
              </a:rPr>
              <a:t>消费</a:t>
            </a:r>
            <a:endParaRPr lang="en-US" altLang="zh-CN" sz="1200">
              <a:solidFill>
                <a:srgbClr val="002060"/>
              </a:solidFill>
              <a:latin typeface="+mn-ea"/>
              <a:ea typeface="+mn-ea"/>
              <a:cs typeface="Arial" pitchFamily="34" charset="0"/>
            </a:endParaRPr>
          </a:p>
          <a:p>
            <a:pPr marL="177800" indent="-177800">
              <a:spcBef>
                <a:spcPts val="600"/>
              </a:spcBef>
              <a:spcAft>
                <a:spcPct val="0"/>
              </a:spcAft>
              <a:buClr>
                <a:schemeClr val="tx1"/>
              </a:buClr>
              <a:buSzTx/>
              <a:buFont typeface="Wingdings" panose="05000000000000000000" pitchFamily="2" charset="2"/>
              <a:buChar char="§"/>
            </a:pPr>
            <a:endParaRPr lang="en-US" altLang="zh-CN" sz="1200">
              <a:solidFill>
                <a:srgbClr val="002060"/>
              </a:solidFill>
              <a:latin typeface="+mn-ea"/>
              <a:ea typeface="+mn-ea"/>
              <a:cs typeface="Arial" pitchFamily="34" charset="0"/>
            </a:endParaRPr>
          </a:p>
        </p:txBody>
      </p:sp>
      <p:sp>
        <p:nvSpPr>
          <p:cNvPr id="55" name="Rectangle 16"/>
          <p:cNvSpPr>
            <a:spLocks noChangeArrowheads="1"/>
          </p:cNvSpPr>
          <p:nvPr/>
        </p:nvSpPr>
        <p:spPr bwMode="gray">
          <a:xfrm>
            <a:off x="2933308" y="4734364"/>
            <a:ext cx="1093725" cy="756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7800" indent="-177800">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居家生活</a:t>
            </a:r>
            <a:endParaRPr lang="en-US" altLang="zh-CN" sz="1200">
              <a:solidFill>
                <a:srgbClr val="002060"/>
              </a:solidFill>
              <a:latin typeface="+mn-ea"/>
              <a:ea typeface="+mn-ea"/>
              <a:cs typeface="Arial" pitchFamily="34" charset="0"/>
            </a:endParaRPr>
          </a:p>
          <a:p>
            <a:pPr marL="177800" indent="-177800">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购房购</a:t>
            </a:r>
            <a:r>
              <a:rPr lang="zh-CN" altLang="en-US" sz="1200" smtClean="0">
                <a:solidFill>
                  <a:srgbClr val="002060"/>
                </a:solidFill>
                <a:latin typeface="+mn-ea"/>
                <a:ea typeface="+mn-ea"/>
                <a:cs typeface="Arial" pitchFamily="34" charset="0"/>
              </a:rPr>
              <a:t>车</a:t>
            </a:r>
            <a:endParaRPr lang="en-US" altLang="zh-CN" sz="1200" smtClean="0">
              <a:solidFill>
                <a:srgbClr val="002060"/>
              </a:solidFill>
              <a:latin typeface="+mn-ea"/>
              <a:ea typeface="+mn-ea"/>
              <a:cs typeface="Arial" pitchFamily="34" charset="0"/>
            </a:endParaRPr>
          </a:p>
          <a:p>
            <a:pPr marL="177800" indent="-177800">
              <a:spcBef>
                <a:spcPts val="600"/>
              </a:spcBef>
              <a:spcAft>
                <a:spcPct val="0"/>
              </a:spcAft>
              <a:buClr>
                <a:schemeClr val="tx1"/>
              </a:buClr>
              <a:buSzTx/>
              <a:buFont typeface="Wingdings" panose="05000000000000000000" pitchFamily="2" charset="2"/>
              <a:buChar char="§"/>
            </a:pPr>
            <a:r>
              <a:rPr lang="zh-CN" altLang="en-US" sz="1200" smtClean="0">
                <a:solidFill>
                  <a:srgbClr val="002060"/>
                </a:solidFill>
                <a:latin typeface="+mn-ea"/>
                <a:ea typeface="+mn-ea"/>
                <a:cs typeface="Arial" pitchFamily="34" charset="0"/>
              </a:rPr>
              <a:t>子女教育</a:t>
            </a:r>
            <a:endParaRPr lang="en-US" altLang="zh-CN" sz="1200">
              <a:solidFill>
                <a:srgbClr val="002060"/>
              </a:solidFill>
              <a:latin typeface="+mn-ea"/>
              <a:ea typeface="+mn-ea"/>
              <a:cs typeface="Arial" pitchFamily="34" charset="0"/>
            </a:endParaRPr>
          </a:p>
        </p:txBody>
      </p:sp>
      <p:sp>
        <p:nvSpPr>
          <p:cNvPr id="56" name="Rectangle 16"/>
          <p:cNvSpPr>
            <a:spLocks noChangeArrowheads="1"/>
          </p:cNvSpPr>
          <p:nvPr/>
        </p:nvSpPr>
        <p:spPr bwMode="gray">
          <a:xfrm>
            <a:off x="3904451" y="4734364"/>
            <a:ext cx="1093725" cy="756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type="none" w="lg" len="lg"/>
                <a:tailEnd type="none" w="lg" len="lg"/>
              </a14:hiddenLine>
            </a:ext>
          </a:extLst>
        </p:spPr>
        <p:txBody>
          <a:bodyPr tIns="91440" bIns="9144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7800" indent="-177800">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医疗保健</a:t>
            </a:r>
            <a:endParaRPr lang="en-US" altLang="zh-CN" sz="1200">
              <a:solidFill>
                <a:srgbClr val="002060"/>
              </a:solidFill>
              <a:latin typeface="+mn-ea"/>
              <a:ea typeface="+mn-ea"/>
              <a:cs typeface="Arial" pitchFamily="34" charset="0"/>
            </a:endParaRPr>
          </a:p>
          <a:p>
            <a:pPr marL="177800" indent="-177800">
              <a:spcBef>
                <a:spcPts val="600"/>
              </a:spcBef>
              <a:spcAft>
                <a:spcPct val="0"/>
              </a:spcAft>
              <a:buClr>
                <a:schemeClr val="tx1"/>
              </a:buClr>
              <a:buSzTx/>
              <a:buFont typeface="Wingdings" panose="05000000000000000000" pitchFamily="2" charset="2"/>
              <a:buChar char="§"/>
            </a:pPr>
            <a:r>
              <a:rPr lang="zh-CN" altLang="en-US" sz="1200">
                <a:solidFill>
                  <a:srgbClr val="002060"/>
                </a:solidFill>
                <a:latin typeface="+mn-ea"/>
                <a:ea typeface="+mn-ea"/>
                <a:cs typeface="Arial" pitchFamily="34" charset="0"/>
              </a:rPr>
              <a:t>养老保障</a:t>
            </a:r>
            <a:endParaRPr lang="en-US" altLang="zh-CN" sz="1200">
              <a:solidFill>
                <a:srgbClr val="002060"/>
              </a:solidFill>
              <a:latin typeface="+mn-ea"/>
              <a:ea typeface="+mn-ea"/>
              <a:cs typeface="Arial" pitchFamily="34" charset="0"/>
            </a:endParaRPr>
          </a:p>
          <a:p>
            <a:pPr marL="177800" indent="-177800" eaLnBrk="0" fontAlgn="base" hangingPunct="0">
              <a:spcBef>
                <a:spcPct val="0"/>
              </a:spcBef>
              <a:spcAft>
                <a:spcPct val="0"/>
              </a:spcAft>
              <a:buClr>
                <a:schemeClr val="tx1"/>
              </a:buClr>
              <a:buSzTx/>
              <a:buFont typeface="Wingdings" panose="05000000000000000000" pitchFamily="2" charset="2"/>
              <a:buChar char="§"/>
            </a:pPr>
            <a:endParaRPr lang="en-US" altLang="zh-CN" sz="1200">
              <a:solidFill>
                <a:srgbClr val="002060"/>
              </a:solidFill>
              <a:latin typeface="+mn-ea"/>
              <a:ea typeface="+mn-ea"/>
              <a:cs typeface="Arial" pitchFamily="34" charset="0"/>
            </a:endParaRPr>
          </a:p>
        </p:txBody>
      </p:sp>
      <p:sp>
        <p:nvSpPr>
          <p:cNvPr id="57" name="矩形 56"/>
          <p:cNvSpPr/>
          <p:nvPr/>
        </p:nvSpPr>
        <p:spPr>
          <a:xfrm>
            <a:off x="1007004" y="5910561"/>
            <a:ext cx="8758194" cy="1246495"/>
          </a:xfrm>
          <a:prstGeom prst="rect">
            <a:avLst/>
          </a:prstGeom>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7800" indent="-177800" eaLnBrk="1" hangingPunct="1">
              <a:spcAft>
                <a:spcPts val="300"/>
              </a:spcAft>
              <a:buFont typeface="Arial" pitchFamily="34" charset="0"/>
              <a:buChar char="•"/>
              <a:defRPr/>
            </a:pPr>
            <a:r>
              <a:rPr lang="zh-CN" altLang="en-US" sz="1400" smtClean="0">
                <a:solidFill>
                  <a:srgbClr val="002776"/>
                </a:solidFill>
                <a:ea typeface="华文楷体" pitchFamily="2" charset="-122"/>
              </a:rPr>
              <a:t>以</a:t>
            </a:r>
            <a:r>
              <a:rPr lang="zh-CN" altLang="en-US" sz="1400">
                <a:solidFill>
                  <a:srgbClr val="002776"/>
                </a:solidFill>
                <a:ea typeface="华文楷体" pitchFamily="2" charset="-122"/>
              </a:rPr>
              <a:t>小额信贷业务所积累的客户为发展基础，适度调整客户结构，以实现客户综合价值，提高钱包份额</a:t>
            </a:r>
            <a:endParaRPr lang="en-US" altLang="zh-CN" sz="1400">
              <a:solidFill>
                <a:srgbClr val="002776"/>
              </a:solidFill>
              <a:ea typeface="华文楷体" pitchFamily="2" charset="-122"/>
            </a:endParaRPr>
          </a:p>
          <a:p>
            <a:pPr marL="177800" indent="-177800" eaLnBrk="1" hangingPunct="1">
              <a:spcAft>
                <a:spcPts val="300"/>
              </a:spcAft>
              <a:buFont typeface="Arial" pitchFamily="34" charset="0"/>
              <a:buChar char="•"/>
              <a:defRPr/>
            </a:pPr>
            <a:r>
              <a:rPr lang="zh-CN" altLang="en-US" sz="1400">
                <a:solidFill>
                  <a:srgbClr val="002776"/>
                </a:solidFill>
                <a:ea typeface="华文楷体" pitchFamily="2" charset="-122"/>
              </a:rPr>
              <a:t>零售业务优先聚焦核心客户群主要成长环节</a:t>
            </a:r>
            <a:r>
              <a:rPr lang="zh-CN" altLang="en-US" sz="1400" smtClean="0">
                <a:solidFill>
                  <a:srgbClr val="002776"/>
                </a:solidFill>
                <a:ea typeface="华文楷体" pitchFamily="2" charset="-122"/>
              </a:rPr>
              <a:t>，适度提高客户收入层次，</a:t>
            </a:r>
            <a:r>
              <a:rPr lang="zh-CN" altLang="en-US" sz="1400">
                <a:solidFill>
                  <a:srgbClr val="002776"/>
                </a:solidFill>
                <a:ea typeface="华文楷体" pitchFamily="2" charset="-122"/>
              </a:rPr>
              <a:t>充分发掘目标客户</a:t>
            </a:r>
            <a:r>
              <a:rPr lang="zh-CN" altLang="en-US" sz="1400" smtClean="0">
                <a:solidFill>
                  <a:srgbClr val="002776"/>
                </a:solidFill>
                <a:ea typeface="华文楷体" pitchFamily="2" charset="-122"/>
              </a:rPr>
              <a:t>价值；并通过直销银行覆盖较年轻化的客户群体，培养潜在客户</a:t>
            </a:r>
            <a:endParaRPr lang="en-US" altLang="zh-CN" sz="1400">
              <a:solidFill>
                <a:srgbClr val="002776"/>
              </a:solidFill>
              <a:ea typeface="华文楷体" pitchFamily="2" charset="-122"/>
            </a:endParaRPr>
          </a:p>
          <a:p>
            <a:pPr marL="177800" indent="-177800" eaLnBrk="1" hangingPunct="1">
              <a:spcAft>
                <a:spcPts val="300"/>
              </a:spcAft>
              <a:buFont typeface="Arial" pitchFamily="34" charset="0"/>
              <a:buChar char="•"/>
              <a:defRPr/>
            </a:pPr>
            <a:r>
              <a:rPr lang="zh-CN" altLang="en-US" sz="1400" smtClean="0">
                <a:solidFill>
                  <a:srgbClr val="002776"/>
                </a:solidFill>
                <a:ea typeface="华文楷体" pitchFamily="2" charset="-122"/>
              </a:rPr>
              <a:t>公司业务需精选重点行业，聚焦初创期高成长性小企业和成长期中小企业，构建企业</a:t>
            </a:r>
            <a:r>
              <a:rPr lang="zh-CN" altLang="en-US" sz="1400">
                <a:solidFill>
                  <a:srgbClr val="002776"/>
                </a:solidFill>
                <a:ea typeface="华文楷体" pitchFamily="2" charset="-122"/>
              </a:rPr>
              <a:t>客户梯队</a:t>
            </a:r>
            <a:r>
              <a:rPr lang="zh-CN" altLang="en-US" sz="1400" smtClean="0">
                <a:solidFill>
                  <a:srgbClr val="002776"/>
                </a:solidFill>
                <a:ea typeface="华文楷体" pitchFamily="2" charset="-122"/>
              </a:rPr>
              <a:t>，使客户在哈行服务体系下成长升级</a:t>
            </a:r>
            <a:endParaRPr lang="en-US" altLang="zh-CN" sz="1400" b="1" u="sng">
              <a:solidFill>
                <a:srgbClr val="002776"/>
              </a:solidFill>
              <a:ea typeface="华文楷体" pitchFamily="2" charset="-122"/>
            </a:endParaRPr>
          </a:p>
        </p:txBody>
      </p:sp>
      <p:sp>
        <p:nvSpPr>
          <p:cNvPr id="58" name="等腰三角形 57"/>
          <p:cNvSpPr/>
          <p:nvPr/>
        </p:nvSpPr>
        <p:spPr>
          <a:xfrm flipH="1" flipV="1">
            <a:off x="3618508" y="5738099"/>
            <a:ext cx="3294039" cy="202772"/>
          </a:xfrm>
          <a:prstGeom prst="triangl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p>
        </p:txBody>
      </p:sp>
      <p:sp>
        <p:nvSpPr>
          <p:cNvPr id="71" name="矩形 70"/>
          <p:cNvSpPr/>
          <p:nvPr/>
        </p:nvSpPr>
        <p:spPr>
          <a:xfrm>
            <a:off x="9120119" y="3320088"/>
            <a:ext cx="665567" cy="30777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88070">
              <a:spcAft>
                <a:spcPts val="662"/>
              </a:spcAft>
              <a:buClr>
                <a:srgbClr val="92D400"/>
              </a:buClr>
              <a:defRPr/>
            </a:pPr>
            <a:r>
              <a:rPr lang="zh-CN" altLang="en-US" sz="1400" b="1" smtClean="0">
                <a:solidFill>
                  <a:srgbClr val="002776"/>
                </a:solidFill>
                <a:latin typeface="+mj-ea"/>
                <a:ea typeface="+mj-ea"/>
                <a:cs typeface="Arial" pitchFamily="34" charset="0"/>
              </a:rPr>
              <a:t>行业</a:t>
            </a:r>
            <a:r>
              <a:rPr lang="en-US" altLang="zh-CN" sz="1400" b="1" smtClean="0">
                <a:solidFill>
                  <a:srgbClr val="002776"/>
                </a:solidFill>
                <a:latin typeface="+mj-ea"/>
                <a:ea typeface="+mj-ea"/>
                <a:cs typeface="Arial" pitchFamily="34" charset="0"/>
              </a:rPr>
              <a:t>A</a:t>
            </a:r>
            <a:endParaRPr lang="en-US" altLang="zh-CN" sz="1400" b="1">
              <a:solidFill>
                <a:srgbClr val="002776"/>
              </a:solidFill>
              <a:latin typeface="+mj-ea"/>
              <a:ea typeface="+mj-ea"/>
              <a:cs typeface="Arial" pitchFamily="34" charset="0"/>
            </a:endParaRPr>
          </a:p>
        </p:txBody>
      </p:sp>
      <p:sp>
        <p:nvSpPr>
          <p:cNvPr id="72" name="矩形 71"/>
          <p:cNvSpPr/>
          <p:nvPr/>
        </p:nvSpPr>
        <p:spPr>
          <a:xfrm>
            <a:off x="8122062" y="3934736"/>
            <a:ext cx="654346" cy="30777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88070">
              <a:spcAft>
                <a:spcPts val="662"/>
              </a:spcAft>
              <a:buClr>
                <a:srgbClr val="92D400"/>
              </a:buClr>
              <a:defRPr/>
            </a:pPr>
            <a:r>
              <a:rPr lang="zh-CN" altLang="en-US" sz="1400" b="1" smtClean="0">
                <a:solidFill>
                  <a:srgbClr val="002776"/>
                </a:solidFill>
                <a:latin typeface="+mj-ea"/>
                <a:ea typeface="+mj-ea"/>
                <a:cs typeface="Arial" pitchFamily="34" charset="0"/>
              </a:rPr>
              <a:t>行业</a:t>
            </a:r>
            <a:r>
              <a:rPr lang="en-US" altLang="zh-CN" sz="1400" b="1" smtClean="0">
                <a:solidFill>
                  <a:srgbClr val="002776"/>
                </a:solidFill>
                <a:latin typeface="+mj-ea"/>
                <a:ea typeface="+mj-ea"/>
                <a:cs typeface="Arial" pitchFamily="34" charset="0"/>
              </a:rPr>
              <a:t>B</a:t>
            </a:r>
            <a:endParaRPr lang="en-US" altLang="zh-CN" sz="1400" b="1">
              <a:solidFill>
                <a:srgbClr val="002776"/>
              </a:solidFill>
              <a:latin typeface="+mj-ea"/>
              <a:ea typeface="+mj-ea"/>
              <a:cs typeface="Arial" pitchFamily="34" charset="0"/>
            </a:endParaRPr>
          </a:p>
        </p:txBody>
      </p:sp>
    </p:spTree>
    <p:extLst>
      <p:ext uri="{BB962C8B-B14F-4D97-AF65-F5344CB8AC3E}">
        <p14:creationId xmlns:p14="http://schemas.microsoft.com/office/powerpoint/2010/main" val="391971743"/>
      </p:ext>
    </p:extLst>
  </p:cSld>
  <p:clrMapOvr>
    <a:masterClrMapping/>
  </p:clrMapOvr>
  <p:transition spd="slow" advClick="0"/>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Title 2"/>
          <p:cNvSpPr txBox="1"/>
          <p:nvPr/>
        </p:nvSpPr>
        <p:spPr bwMode="auto">
          <a:xfrm>
            <a:off x="450850" y="349250"/>
            <a:ext cx="9598025" cy="354013"/>
          </a:xfrm>
          <a:prstGeom prst="rect">
            <a:avLst/>
          </a:prstGeom>
          <a:noFill/>
          <a:ln w="9525">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algn="l" defTabSz="1042988" rtl="0" eaLnBrk="0" fontAlgn="base" hangingPunct="1">
              <a:lnSpc>
                <a:spcPct val="90000"/>
              </a:lnSpc>
              <a:spcBef>
                <a:spcPct val="0"/>
              </a:spcBef>
              <a:spcAft>
                <a:spcPct val="0"/>
              </a:spcAft>
              <a:defRPr sz="2000" b="1" kern="1200" baseline="0">
                <a:solidFill>
                  <a:srgbClr val="002060"/>
                </a:solidFill>
                <a:latin typeface="Arial" pitchFamily="34" charset="0"/>
                <a:ea typeface="华文楷体" pitchFamily="2" charset="-122"/>
                <a:cs typeface="Arial" pitchFamily="34" charset="0"/>
              </a:defRPr>
            </a:lvl1pPr>
            <a:lvl2pPr marL="520700" indent="-63500"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2pPr>
            <a:lvl3pPr marL="1042988" indent="-128588"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3pPr>
            <a:lvl4pPr marL="1563688" indent="-192088"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4pPr>
            <a:lvl5pPr marL="2085975" indent="-257175"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5pPr>
            <a:lvl6pPr marL="478908"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6pPr>
            <a:lvl7pPr marL="957816"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7pPr>
            <a:lvl8pPr marL="1436724"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8pPr>
            <a:lvl9pPr marL="1915631"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9pPr>
          </a:lstStyle>
          <a:p>
            <a:pPr defTabSz="914400">
              <a:defRPr/>
            </a:pPr>
            <a:r>
              <a:rPr lang="zh-CN" altLang="en-US" sz="2200" kern="0">
                <a:ea typeface="Arial Unicode MS" panose="020b0604020202020204" pitchFamily="34" charset="-122"/>
              </a:rPr>
              <a:t>四大业务板块战略</a:t>
            </a:r>
            <a:r>
              <a:rPr lang="zh-CN" altLang="en-US" sz="2200" kern="0" smtClean="0">
                <a:ea typeface="Arial Unicode MS" panose="020b0604020202020204" pitchFamily="34" charset="-122"/>
              </a:rPr>
              <a:t>定位</a:t>
            </a:r>
            <a:endParaRPr lang="en-US" altLang="zh-CN" sz="2200" kern="0" smtClean="0">
              <a:ea typeface="Arial Unicode MS" panose="020b0604020202020204" pitchFamily="34" charset="-122"/>
            </a:endParaRPr>
          </a:p>
          <a:p>
            <a:pPr defTabSz="914400">
              <a:defRPr/>
            </a:pPr>
            <a:r>
              <a:rPr lang="zh-CN" altLang="en-US" sz="2200" kern="0" smtClean="0">
                <a:ea typeface="Arial Unicode MS" panose="020b0604020202020204" pitchFamily="34" charset="-122"/>
              </a:rPr>
              <a:t>各个业务板块在整体战略中具有明确的、差异化的定位</a:t>
            </a:r>
            <a:endParaRPr lang="en-US" altLang="zh-CN" sz="2200" kern="0">
              <a:ea typeface="Arial Unicode MS" panose="020b0604020202020204" pitchFamily="34" charset="-122"/>
            </a:endParaRPr>
          </a:p>
        </p:txBody>
      </p:sp>
      <p:sp>
        <p:nvSpPr>
          <p:cNvPr id="22" name="Rectangle 30"/>
          <p:cNvSpPr/>
          <p:nvPr>
            <p:custDataLst>
              <p:tags r:id="rId2"/>
            </p:custDataLst>
          </p:nvPr>
        </p:nvSpPr>
        <p:spPr>
          <a:xfrm>
            <a:off x="650875" y="1735138"/>
            <a:ext cx="1703388" cy="1152525"/>
          </a:xfrm>
          <a:prstGeom prst="rect">
            <a:avLst/>
          </a:prstGeom>
          <a:solidFill>
            <a:schemeClr val="accent3">
              <a:lumMod val="60000"/>
              <a:lumOff val="4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spcBef>
                <a:spcPts val="662"/>
              </a:spcBef>
              <a:defRPr/>
            </a:pPr>
            <a:r>
              <a:rPr lang="zh-CN" altLang="en-US" sz="1600" b="1">
                <a:solidFill>
                  <a:srgbClr val="000000"/>
                </a:solidFill>
                <a:cs typeface="Arial" pitchFamily="34" charset="0"/>
              </a:rPr>
              <a:t>零售业务</a:t>
            </a:r>
          </a:p>
        </p:txBody>
      </p:sp>
      <p:sp>
        <p:nvSpPr>
          <p:cNvPr id="15" name="Rectangle 30"/>
          <p:cNvSpPr/>
          <p:nvPr>
            <p:custDataLst>
              <p:tags r:id="rId3"/>
            </p:custDataLst>
          </p:nvPr>
        </p:nvSpPr>
        <p:spPr>
          <a:xfrm>
            <a:off x="650875" y="3046413"/>
            <a:ext cx="1703388" cy="1152525"/>
          </a:xfrm>
          <a:prstGeom prst="rect">
            <a:avLst/>
          </a:prstGeom>
          <a:solidFill>
            <a:schemeClr val="accent3">
              <a:lumMod val="60000"/>
              <a:lumOff val="4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spcBef>
                <a:spcPts val="662"/>
              </a:spcBef>
              <a:defRPr/>
            </a:pPr>
            <a:r>
              <a:rPr lang="zh-CN" altLang="en-US" sz="1600" b="1">
                <a:solidFill>
                  <a:srgbClr val="000000"/>
                </a:solidFill>
                <a:cs typeface="Arial" pitchFamily="34" charset="0"/>
              </a:rPr>
              <a:t>公司业务</a:t>
            </a:r>
          </a:p>
        </p:txBody>
      </p:sp>
      <p:sp>
        <p:nvSpPr>
          <p:cNvPr id="16" name="Rectangle 30"/>
          <p:cNvSpPr/>
          <p:nvPr>
            <p:custDataLst>
              <p:tags r:id="rId4"/>
            </p:custDataLst>
          </p:nvPr>
        </p:nvSpPr>
        <p:spPr>
          <a:xfrm>
            <a:off x="627063" y="4357688"/>
            <a:ext cx="1703387" cy="1152525"/>
          </a:xfrm>
          <a:prstGeom prst="rect">
            <a:avLst/>
          </a:prstGeom>
          <a:solidFill>
            <a:schemeClr val="accent3">
              <a:lumMod val="60000"/>
              <a:lumOff val="4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spcBef>
                <a:spcPts val="662"/>
              </a:spcBef>
              <a:defRPr/>
            </a:pPr>
            <a:r>
              <a:rPr lang="zh-CN" altLang="en-US" sz="1600" b="1">
                <a:solidFill>
                  <a:srgbClr val="000000"/>
                </a:solidFill>
                <a:cs typeface="Arial" pitchFamily="34" charset="0"/>
              </a:rPr>
              <a:t>同业业务</a:t>
            </a:r>
          </a:p>
        </p:txBody>
      </p:sp>
      <p:sp>
        <p:nvSpPr>
          <p:cNvPr id="17" name="Rectangle 30"/>
          <p:cNvSpPr/>
          <p:nvPr>
            <p:custDataLst>
              <p:tags r:id="rId5"/>
            </p:custDataLst>
          </p:nvPr>
        </p:nvSpPr>
        <p:spPr>
          <a:xfrm>
            <a:off x="627063" y="5668963"/>
            <a:ext cx="1703387" cy="1152525"/>
          </a:xfrm>
          <a:prstGeom prst="rect">
            <a:avLst/>
          </a:prstGeom>
          <a:solidFill>
            <a:schemeClr val="accent3">
              <a:lumMod val="60000"/>
              <a:lumOff val="4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spcBef>
                <a:spcPts val="662"/>
              </a:spcBef>
              <a:defRPr/>
            </a:pPr>
            <a:r>
              <a:rPr lang="zh-CN" altLang="en-US" sz="1600" b="1">
                <a:solidFill>
                  <a:srgbClr val="000000"/>
                </a:solidFill>
                <a:cs typeface="Arial" pitchFamily="34" charset="0"/>
              </a:rPr>
              <a:t>移动金融业务</a:t>
            </a:r>
          </a:p>
        </p:txBody>
      </p:sp>
      <p:sp>
        <p:nvSpPr>
          <p:cNvPr id="18" name="Rectangle 30"/>
          <p:cNvSpPr/>
          <p:nvPr>
            <p:custDataLst>
              <p:tags r:id="rId6"/>
            </p:custDataLst>
          </p:nvPr>
        </p:nvSpPr>
        <p:spPr>
          <a:xfrm>
            <a:off x="650875" y="1189038"/>
            <a:ext cx="1703388" cy="471487"/>
          </a:xfrm>
          <a:prstGeom prst="rect">
            <a:avLst/>
          </a:prstGeom>
          <a:no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spcBef>
                <a:spcPts val="662"/>
              </a:spcBef>
              <a:defRPr/>
            </a:pPr>
            <a:r>
              <a:rPr lang="zh-CN" altLang="en-US" sz="1600" b="1" u="sng">
                <a:solidFill>
                  <a:srgbClr val="000000"/>
                </a:solidFill>
                <a:cs typeface="Arial" pitchFamily="34" charset="0"/>
              </a:rPr>
              <a:t>业务板块</a:t>
            </a:r>
            <a:endParaRPr lang="zh-CN" altLang="en-US" sz="1100" b="1" u="sng">
              <a:solidFill>
                <a:srgbClr val="000000"/>
              </a:solidFill>
              <a:cs typeface="Arial" pitchFamily="34" charset="0"/>
            </a:endParaRPr>
          </a:p>
        </p:txBody>
      </p:sp>
      <p:sp>
        <p:nvSpPr>
          <p:cNvPr id="30" name="Rectangle 22"/>
          <p:cNvSpPr>
            <a:spLocks noChangeArrowheads="1"/>
          </p:cNvSpPr>
          <p:nvPr/>
        </p:nvSpPr>
        <p:spPr bwMode="auto">
          <a:xfrm>
            <a:off x="2597150" y="1735138"/>
            <a:ext cx="1968500" cy="1152525"/>
          </a:xfrm>
          <a:prstGeom prst="rect">
            <a:avLst/>
          </a:prstGeom>
          <a:solidFill>
            <a:schemeClr val="bg1">
              <a:lumMod val="95000"/>
            </a:schemeClr>
          </a:solidFill>
          <a:ln w="12700">
            <a:solidFill>
              <a:schemeClr val="bg1">
                <a:lumMod val="65000"/>
              </a:schemeClr>
            </a:solidFill>
            <a:miter lim="800000"/>
          </a:ln>
        </p:spPr>
        <p:txBody>
          <a:bodyPr tIns="900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3038" indent="-173038" algn="ctr" defTabSz="762000">
              <a:spcBef>
                <a:spcPts val="600"/>
              </a:spcBef>
              <a:defRPr/>
            </a:pPr>
            <a:r>
              <a:rPr lang="zh-CN" altLang="en-US" sz="1600" b="1">
                <a:solidFill>
                  <a:srgbClr val="000000"/>
                </a:solidFill>
                <a:latin typeface="华文楷体"/>
                <a:ea typeface="华文楷体"/>
              </a:rPr>
              <a:t>战略转型和愿景实现的重点</a:t>
            </a:r>
          </a:p>
        </p:txBody>
      </p:sp>
      <p:sp>
        <p:nvSpPr>
          <p:cNvPr id="32" name="Rectangle 22"/>
          <p:cNvSpPr>
            <a:spLocks noChangeArrowheads="1"/>
          </p:cNvSpPr>
          <p:nvPr/>
        </p:nvSpPr>
        <p:spPr bwMode="auto">
          <a:xfrm>
            <a:off x="2597150" y="3046413"/>
            <a:ext cx="1968500" cy="2462212"/>
          </a:xfrm>
          <a:prstGeom prst="rect">
            <a:avLst/>
          </a:prstGeom>
          <a:solidFill>
            <a:schemeClr val="bg1">
              <a:lumMod val="95000"/>
            </a:schemeClr>
          </a:solidFill>
          <a:ln w="12700">
            <a:solidFill>
              <a:schemeClr val="bg1">
                <a:lumMod val="65000"/>
              </a:schemeClr>
            </a:solidFill>
            <a:miter lim="800000"/>
          </a:ln>
        </p:spPr>
        <p:txBody>
          <a:bodyPr tIns="900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3038" indent="-173038" algn="ctr" defTabSz="762000">
              <a:spcBef>
                <a:spcPts val="600"/>
              </a:spcBef>
              <a:defRPr/>
            </a:pPr>
            <a:r>
              <a:rPr lang="zh-CN" altLang="en-US" sz="1600" b="1">
                <a:solidFill>
                  <a:srgbClr val="000000"/>
                </a:solidFill>
                <a:latin typeface="华文楷体"/>
                <a:ea typeface="华文楷体"/>
              </a:rPr>
              <a:t>规模和利润增长的主要保障</a:t>
            </a:r>
          </a:p>
        </p:txBody>
      </p:sp>
      <p:sp>
        <p:nvSpPr>
          <p:cNvPr id="35" name="Rectangle 22"/>
          <p:cNvSpPr>
            <a:spLocks noChangeArrowheads="1"/>
          </p:cNvSpPr>
          <p:nvPr/>
        </p:nvSpPr>
        <p:spPr bwMode="auto">
          <a:xfrm>
            <a:off x="2579688" y="5668963"/>
            <a:ext cx="1968500" cy="1152525"/>
          </a:xfrm>
          <a:prstGeom prst="rect">
            <a:avLst/>
          </a:prstGeom>
          <a:solidFill>
            <a:schemeClr val="bg1">
              <a:lumMod val="95000"/>
            </a:schemeClr>
          </a:solidFill>
          <a:ln w="12700">
            <a:solidFill>
              <a:schemeClr val="bg1">
                <a:lumMod val="65000"/>
              </a:schemeClr>
            </a:solidFill>
            <a:miter lim="800000"/>
          </a:ln>
        </p:spPr>
        <p:txBody>
          <a:bodyPr tIns="900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762000">
              <a:spcBef>
                <a:spcPts val="600"/>
              </a:spcBef>
              <a:defRPr/>
            </a:pPr>
            <a:r>
              <a:rPr lang="zh-CN" altLang="en-US" sz="1600" b="1" smtClean="0">
                <a:solidFill>
                  <a:srgbClr val="000000"/>
                </a:solidFill>
                <a:latin typeface="华文楷体"/>
                <a:ea typeface="华文楷体"/>
              </a:rPr>
              <a:t>大零售板块的重要组成部分</a:t>
            </a:r>
            <a:endParaRPr lang="zh-CN" altLang="en-US" sz="1600" b="1">
              <a:solidFill>
                <a:srgbClr val="000000"/>
              </a:solidFill>
              <a:latin typeface="华文楷体"/>
              <a:ea typeface="华文楷体"/>
            </a:endParaRPr>
          </a:p>
        </p:txBody>
      </p:sp>
      <p:sp>
        <p:nvSpPr>
          <p:cNvPr id="38" name="Rectangle 30"/>
          <p:cNvSpPr/>
          <p:nvPr>
            <p:custDataLst>
              <p:tags r:id="rId7"/>
            </p:custDataLst>
          </p:nvPr>
        </p:nvSpPr>
        <p:spPr>
          <a:xfrm>
            <a:off x="2768600" y="1189038"/>
            <a:ext cx="1871663" cy="471487"/>
          </a:xfrm>
          <a:prstGeom prst="rect">
            <a:avLst/>
          </a:prstGeom>
          <a:no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spcBef>
                <a:spcPts val="662"/>
              </a:spcBef>
              <a:defRPr/>
            </a:pPr>
            <a:r>
              <a:rPr lang="zh-CN" altLang="en-US" sz="1600" b="1" u="sng">
                <a:solidFill>
                  <a:srgbClr val="000000"/>
                </a:solidFill>
                <a:cs typeface="Arial" pitchFamily="34" charset="0"/>
              </a:rPr>
              <a:t>战略定位</a:t>
            </a:r>
            <a:endParaRPr lang="zh-CN" altLang="en-US" sz="1100" b="1" u="sng">
              <a:solidFill>
                <a:srgbClr val="000000"/>
              </a:solidFill>
              <a:cs typeface="Arial" pitchFamily="34" charset="0"/>
            </a:endParaRPr>
          </a:p>
        </p:txBody>
      </p:sp>
      <p:sp>
        <p:nvSpPr>
          <p:cNvPr id="19" name="Rectangle 45"/>
          <p:cNvSpPr>
            <a:spLocks noChangeArrowheads="1"/>
          </p:cNvSpPr>
          <p:nvPr/>
        </p:nvSpPr>
        <p:spPr bwMode="auto">
          <a:xfrm>
            <a:off x="4843463" y="1735138"/>
            <a:ext cx="5219700" cy="1152525"/>
          </a:xfrm>
          <a:prstGeom prst="rect">
            <a:avLst/>
          </a:prstGeom>
          <a:solidFill>
            <a:schemeClr val="bg1">
              <a:lumMod val="95000"/>
            </a:schemeClr>
          </a:solidFill>
          <a:ln w="12700">
            <a:solidFill>
              <a:schemeClr val="bg1">
                <a:lumMod val="65000"/>
              </a:schemeClr>
            </a:solidFill>
            <a:miter lim="800000"/>
          </a:ln>
        </p:spPr>
        <p:txBody>
          <a:bodyPr tIns="900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3038" indent="-173038" defTabSz="762000">
              <a:spcBef>
                <a:spcPct val="0"/>
              </a:spcBef>
              <a:spcAft>
                <a:spcPts val="400"/>
              </a:spcAft>
              <a:buFontTx/>
              <a:buChar char="•"/>
              <a:defRPr/>
            </a:pPr>
            <a:r>
              <a:rPr lang="zh-CN" altLang="en-US" sz="1400">
                <a:solidFill>
                  <a:srgbClr val="000000"/>
                </a:solidFill>
                <a:latin typeface="华文楷体"/>
                <a:ea typeface="华文楷体"/>
              </a:rPr>
              <a:t>改变原有以信贷业务为主的模式，围绕居住</a:t>
            </a:r>
            <a:r>
              <a:rPr lang="zh-CN" altLang="en-US" sz="1400" smtClean="0">
                <a:solidFill>
                  <a:srgbClr val="000000"/>
                </a:solidFill>
                <a:latin typeface="华文楷体"/>
                <a:ea typeface="华文楷体"/>
              </a:rPr>
              <a:t>、</a:t>
            </a:r>
            <a:r>
              <a:rPr lang="zh-CN" altLang="en-US" sz="1400">
                <a:solidFill>
                  <a:srgbClr val="000000"/>
                </a:solidFill>
                <a:latin typeface="华文楷体"/>
                <a:ea typeface="华文楷体"/>
              </a:rPr>
              <a:t>健康</a:t>
            </a:r>
            <a:r>
              <a:rPr lang="zh-CN" altLang="en-US" sz="1400" smtClean="0">
                <a:solidFill>
                  <a:srgbClr val="000000"/>
                </a:solidFill>
                <a:latin typeface="华文楷体"/>
                <a:ea typeface="华文楷体"/>
              </a:rPr>
              <a:t>、</a:t>
            </a:r>
            <a:r>
              <a:rPr lang="zh-CN" altLang="en-US" sz="1400">
                <a:solidFill>
                  <a:srgbClr val="000000"/>
                </a:solidFill>
                <a:latin typeface="华文楷体"/>
                <a:ea typeface="华文楷体"/>
              </a:rPr>
              <a:t>教育三大金融场景</a:t>
            </a:r>
            <a:r>
              <a:rPr lang="zh-CN" altLang="en-US" sz="1400" smtClean="0">
                <a:solidFill>
                  <a:srgbClr val="000000"/>
                </a:solidFill>
                <a:latin typeface="华文楷体"/>
                <a:ea typeface="华文楷体"/>
              </a:rPr>
              <a:t>，针对</a:t>
            </a:r>
            <a:r>
              <a:rPr lang="zh-CN" altLang="en-US" sz="1400">
                <a:solidFill>
                  <a:srgbClr val="000000"/>
                </a:solidFill>
                <a:latin typeface="华文楷体"/>
                <a:ea typeface="华文楷体"/>
              </a:rPr>
              <a:t>目标客户群构建全方位的综合服务，深入渗透客户核心生活领域，成为</a:t>
            </a:r>
            <a:r>
              <a:rPr lang="zh-CN" altLang="en-US" sz="1400" smtClean="0">
                <a:solidFill>
                  <a:srgbClr val="000000"/>
                </a:solidFill>
                <a:latin typeface="华文楷体"/>
                <a:ea typeface="华文楷体"/>
              </a:rPr>
              <a:t>我行战略转型的核心业务</a:t>
            </a:r>
            <a:endParaRPr lang="en-US" altLang="zh-CN" sz="1400">
              <a:solidFill>
                <a:srgbClr val="000000"/>
              </a:solidFill>
              <a:latin typeface="华文楷体"/>
              <a:ea typeface="华文楷体"/>
            </a:endParaRPr>
          </a:p>
        </p:txBody>
      </p:sp>
      <p:sp>
        <p:nvSpPr>
          <p:cNvPr id="20" name="Rectangle 22"/>
          <p:cNvSpPr>
            <a:spLocks noChangeArrowheads="1"/>
          </p:cNvSpPr>
          <p:nvPr/>
        </p:nvSpPr>
        <p:spPr bwMode="auto">
          <a:xfrm>
            <a:off x="4843463" y="5668963"/>
            <a:ext cx="5219700" cy="1152525"/>
          </a:xfrm>
          <a:prstGeom prst="rect">
            <a:avLst/>
          </a:prstGeom>
          <a:solidFill>
            <a:schemeClr val="bg1">
              <a:lumMod val="95000"/>
            </a:schemeClr>
          </a:solidFill>
          <a:ln w="12700">
            <a:solidFill>
              <a:schemeClr val="bg1">
                <a:lumMod val="65000"/>
              </a:schemeClr>
            </a:solidFill>
            <a:miter lim="800000"/>
          </a:ln>
        </p:spPr>
        <p:txBody>
          <a:bodyPr tIns="900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3038" indent="-173038" defTabSz="762000">
              <a:spcBef>
                <a:spcPct val="0"/>
              </a:spcBef>
              <a:spcAft>
                <a:spcPts val="400"/>
              </a:spcAft>
              <a:buFontTx/>
              <a:buChar char="•"/>
              <a:defRPr/>
            </a:pPr>
            <a:r>
              <a:rPr lang="zh-CN" altLang="en-US" sz="1400">
                <a:solidFill>
                  <a:srgbClr val="000000"/>
                </a:solidFill>
                <a:latin typeface="华文楷体"/>
                <a:ea typeface="华文楷体"/>
              </a:rPr>
              <a:t>服务无网点区域的银行客户，为银行培育潜在的年轻客户群、提供新增客户，从而成为传统零售银行的重要补充</a:t>
            </a:r>
            <a:endParaRPr lang="en-US" altLang="zh-CN" sz="1400">
              <a:solidFill>
                <a:srgbClr val="000000"/>
              </a:solidFill>
              <a:latin typeface="华文楷体"/>
              <a:ea typeface="华文楷体"/>
            </a:endParaRPr>
          </a:p>
          <a:p>
            <a:pPr marL="173038" indent="-173038" defTabSz="762000">
              <a:spcBef>
                <a:spcPct val="0"/>
              </a:spcBef>
              <a:spcAft>
                <a:spcPts val="400"/>
              </a:spcAft>
              <a:buFontTx/>
              <a:buChar char="•"/>
              <a:defRPr/>
            </a:pPr>
            <a:r>
              <a:rPr lang="zh-CN" altLang="en-US" sz="1400" smtClean="0">
                <a:solidFill>
                  <a:srgbClr val="000000"/>
                </a:solidFill>
                <a:latin typeface="华文楷体"/>
                <a:ea typeface="华文楷体"/>
              </a:rPr>
              <a:t>在监管政策允许的条件下，对现有业务模式进行升级</a:t>
            </a:r>
            <a:r>
              <a:rPr lang="zh-CN" altLang="en-US" sz="1400">
                <a:solidFill>
                  <a:srgbClr val="000000"/>
                </a:solidFill>
                <a:latin typeface="华文楷体"/>
                <a:ea typeface="华文楷体"/>
              </a:rPr>
              <a:t>、</a:t>
            </a:r>
            <a:r>
              <a:rPr lang="zh-CN" altLang="en-US" sz="1400" smtClean="0">
                <a:solidFill>
                  <a:srgbClr val="000000"/>
                </a:solidFill>
                <a:latin typeface="华文楷体"/>
                <a:ea typeface="华文楷体"/>
              </a:rPr>
              <a:t>形成</a:t>
            </a:r>
            <a:r>
              <a:rPr lang="zh-CN" altLang="en-US" sz="1400">
                <a:solidFill>
                  <a:srgbClr val="000000"/>
                </a:solidFill>
                <a:latin typeface="华文楷体"/>
                <a:ea typeface="华文楷体"/>
              </a:rPr>
              <a:t>可批量复制的业务模式，构建核心专业能力</a:t>
            </a:r>
            <a:endParaRPr lang="en-US" altLang="zh-CN" sz="1400">
              <a:solidFill>
                <a:srgbClr val="000000"/>
              </a:solidFill>
              <a:latin typeface="华文楷体"/>
              <a:ea typeface="华文楷体"/>
            </a:endParaRPr>
          </a:p>
        </p:txBody>
      </p:sp>
      <p:sp>
        <p:nvSpPr>
          <p:cNvPr id="21" name="Rectangle 22"/>
          <p:cNvSpPr>
            <a:spLocks noChangeArrowheads="1"/>
          </p:cNvSpPr>
          <p:nvPr/>
        </p:nvSpPr>
        <p:spPr bwMode="auto">
          <a:xfrm>
            <a:off x="4843463" y="4357688"/>
            <a:ext cx="5219700" cy="1152525"/>
          </a:xfrm>
          <a:prstGeom prst="rect">
            <a:avLst/>
          </a:prstGeom>
          <a:solidFill>
            <a:schemeClr val="bg1">
              <a:lumMod val="95000"/>
            </a:schemeClr>
          </a:solidFill>
          <a:ln w="12700">
            <a:solidFill>
              <a:schemeClr val="bg1">
                <a:lumMod val="65000"/>
              </a:schemeClr>
            </a:solidFill>
            <a:miter lim="800000"/>
          </a:ln>
        </p:spPr>
        <p:txBody>
          <a:bodyPr tIns="900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3038" indent="-173038" defTabSz="762000">
              <a:spcBef>
                <a:spcPct val="0"/>
              </a:spcBef>
              <a:spcAft>
                <a:spcPts val="400"/>
              </a:spcAft>
              <a:buFontTx/>
              <a:buChar char="•"/>
              <a:defRPr/>
            </a:pPr>
            <a:r>
              <a:rPr lang="zh-CN" altLang="en-US" sz="1400">
                <a:solidFill>
                  <a:srgbClr val="000000"/>
                </a:solidFill>
                <a:latin typeface="华文楷体"/>
                <a:ea typeface="华文楷体"/>
              </a:rPr>
              <a:t>打通货币、资本市场界限，提高银行的资产周转效率，实现全行轻资本发展</a:t>
            </a:r>
            <a:endParaRPr lang="en-US" altLang="zh-CN" sz="1400">
              <a:solidFill>
                <a:srgbClr val="000000"/>
              </a:solidFill>
              <a:latin typeface="华文楷体"/>
              <a:ea typeface="华文楷体"/>
            </a:endParaRPr>
          </a:p>
          <a:p>
            <a:pPr marL="173038" indent="-173038" defTabSz="762000">
              <a:spcBef>
                <a:spcPct val="0"/>
              </a:spcBef>
              <a:spcAft>
                <a:spcPts val="400"/>
              </a:spcAft>
              <a:buFontTx/>
              <a:buChar char="•"/>
              <a:defRPr/>
            </a:pPr>
            <a:r>
              <a:rPr lang="zh-CN" altLang="en-US" sz="1400">
                <a:solidFill>
                  <a:srgbClr val="000000"/>
                </a:solidFill>
                <a:latin typeface="华文楷体"/>
                <a:ea typeface="华文楷体"/>
              </a:rPr>
              <a:t>注重业务创新和牌照获取，增加同业投资杠杆、扩大票据业务规模，拉动全行资产和利润的快速增长</a:t>
            </a:r>
            <a:endParaRPr lang="en-US" altLang="zh-CN" sz="1400">
              <a:solidFill>
                <a:srgbClr val="000000"/>
              </a:solidFill>
              <a:latin typeface="华文楷体"/>
              <a:ea typeface="华文楷体"/>
            </a:endParaRPr>
          </a:p>
        </p:txBody>
      </p:sp>
      <p:sp>
        <p:nvSpPr>
          <p:cNvPr id="24" name="Rectangle 22"/>
          <p:cNvSpPr>
            <a:spLocks noChangeArrowheads="1"/>
          </p:cNvSpPr>
          <p:nvPr/>
        </p:nvSpPr>
        <p:spPr bwMode="auto">
          <a:xfrm>
            <a:off x="4843463" y="3046413"/>
            <a:ext cx="5219700" cy="1152525"/>
          </a:xfrm>
          <a:prstGeom prst="rect">
            <a:avLst/>
          </a:prstGeom>
          <a:solidFill>
            <a:schemeClr val="bg1">
              <a:lumMod val="95000"/>
            </a:schemeClr>
          </a:solidFill>
          <a:ln w="12700">
            <a:solidFill>
              <a:schemeClr val="bg1">
                <a:lumMod val="65000"/>
              </a:schemeClr>
            </a:solidFill>
            <a:miter lim="800000"/>
          </a:ln>
        </p:spPr>
        <p:txBody>
          <a:bodyPr tIns="900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3038" indent="-173038" defTabSz="762000">
              <a:spcBef>
                <a:spcPct val="0"/>
              </a:spcBef>
              <a:spcAft>
                <a:spcPts val="400"/>
              </a:spcAft>
              <a:buFontTx/>
              <a:buChar char="•"/>
              <a:defRPr/>
            </a:pPr>
            <a:r>
              <a:rPr lang="zh-CN" altLang="en-US" sz="1400">
                <a:solidFill>
                  <a:srgbClr val="000000"/>
                </a:solidFill>
                <a:latin typeface="华文楷体"/>
                <a:ea typeface="华文楷体"/>
              </a:rPr>
              <a:t>以政府合作</a:t>
            </a:r>
            <a:r>
              <a:rPr lang="zh-CN" altLang="en-US" sz="1400" smtClean="0">
                <a:solidFill>
                  <a:srgbClr val="000000"/>
                </a:solidFill>
                <a:latin typeface="华文楷体"/>
                <a:ea typeface="华文楷体"/>
              </a:rPr>
              <a:t>项目为</a:t>
            </a:r>
            <a:r>
              <a:rPr lang="zh-CN" altLang="en-US" sz="1400">
                <a:solidFill>
                  <a:srgbClr val="000000"/>
                </a:solidFill>
                <a:latin typeface="华文楷体"/>
                <a:ea typeface="华文楷体"/>
              </a:rPr>
              <a:t>发展重点，聚焦政策</a:t>
            </a:r>
            <a:r>
              <a:rPr lang="zh-CN" altLang="en-US" sz="1400" smtClean="0">
                <a:solidFill>
                  <a:srgbClr val="000000"/>
                </a:solidFill>
                <a:latin typeface="华文楷体"/>
                <a:ea typeface="华文楷体"/>
              </a:rPr>
              <a:t>导向型、</a:t>
            </a:r>
            <a:r>
              <a:rPr lang="zh-CN" altLang="en-US" sz="1400">
                <a:solidFill>
                  <a:srgbClr val="000000"/>
                </a:solidFill>
                <a:latin typeface="华文楷体"/>
                <a:ea typeface="华文楷体"/>
              </a:rPr>
              <a:t>弱</a:t>
            </a:r>
            <a:r>
              <a:rPr lang="zh-CN" altLang="en-US" sz="1400" smtClean="0">
                <a:solidFill>
                  <a:srgbClr val="000000"/>
                </a:solidFill>
                <a:latin typeface="华文楷体"/>
                <a:ea typeface="华文楷体"/>
              </a:rPr>
              <a:t>周期性、</a:t>
            </a:r>
            <a:r>
              <a:rPr lang="zh-CN" altLang="en-US" sz="1400">
                <a:solidFill>
                  <a:srgbClr val="000000"/>
                </a:solidFill>
                <a:latin typeface="华文楷体"/>
                <a:ea typeface="华文楷体"/>
              </a:rPr>
              <a:t>高附加值的行业，创造优质基础资产</a:t>
            </a:r>
            <a:endParaRPr lang="en-US" altLang="zh-CN" sz="1400">
              <a:solidFill>
                <a:srgbClr val="000000"/>
              </a:solidFill>
              <a:latin typeface="华文楷体"/>
              <a:ea typeface="华文楷体"/>
            </a:endParaRPr>
          </a:p>
          <a:p>
            <a:pPr marL="173038" indent="-173038" defTabSz="762000">
              <a:spcBef>
                <a:spcPct val="0"/>
              </a:spcBef>
              <a:spcAft>
                <a:spcPts val="400"/>
              </a:spcAft>
              <a:buFontTx/>
              <a:buChar char="•"/>
              <a:defRPr/>
            </a:pPr>
            <a:r>
              <a:rPr lang="zh-CN" altLang="en-US" sz="1400">
                <a:solidFill>
                  <a:srgbClr val="000000"/>
                </a:solidFill>
                <a:latin typeface="华文楷体"/>
                <a:ea typeface="华文楷体"/>
              </a:rPr>
              <a:t>通过公私联动、对公业务投行化，拉动个人业务、同业业务，实现综合价值的提升</a:t>
            </a:r>
            <a:endParaRPr lang="en-US" altLang="zh-CN" sz="1400">
              <a:solidFill>
                <a:srgbClr val="000000"/>
              </a:solidFill>
              <a:latin typeface="华文楷体"/>
              <a:ea typeface="华文楷体"/>
            </a:endParaRPr>
          </a:p>
        </p:txBody>
      </p:sp>
      <p:sp>
        <p:nvSpPr>
          <p:cNvPr id="39" name="Rectangle 30"/>
          <p:cNvSpPr/>
          <p:nvPr>
            <p:custDataLst>
              <p:tags r:id="rId8"/>
            </p:custDataLst>
          </p:nvPr>
        </p:nvSpPr>
        <p:spPr>
          <a:xfrm>
            <a:off x="6497638" y="1189038"/>
            <a:ext cx="1911350" cy="471487"/>
          </a:xfrm>
          <a:prstGeom prst="rect">
            <a:avLst/>
          </a:prstGeom>
          <a:no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spcBef>
                <a:spcPts val="662"/>
              </a:spcBef>
              <a:defRPr/>
            </a:pPr>
            <a:r>
              <a:rPr lang="zh-CN" altLang="en-US" sz="1600" b="1" u="sng">
                <a:solidFill>
                  <a:srgbClr val="000000"/>
                </a:solidFill>
                <a:cs typeface="Arial" pitchFamily="34" charset="0"/>
              </a:rPr>
              <a:t>说明</a:t>
            </a:r>
            <a:endParaRPr lang="zh-CN" altLang="en-US" sz="1100" b="1" u="sng">
              <a:solidFill>
                <a:srgbClr val="000000"/>
              </a:solidFill>
              <a:cs typeface="Arial" pitchFamily="34" charset="0"/>
            </a:endParaRPr>
          </a:p>
        </p:txBody>
      </p:sp>
    </p:spTree>
    <p:extLst>
      <p:ext uri="{BB962C8B-B14F-4D97-AF65-F5344CB8AC3E}">
        <p14:creationId xmlns:p14="http://schemas.microsoft.com/office/powerpoint/2010/main" val="1388263452"/>
      </p:ext>
    </p:extLst>
  </p:cSld>
  <p:clrMapOvr>
    <a:masterClrMapping/>
  </p:clrMapOvr>
  <p:transition spd="slow" advClick="0"/>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7570" name="标题 1"/>
          <p:cNvSpPr>
            <a:spLocks noGrp="1"/>
          </p:cNvSpPr>
          <p:nvPr>
            <p:ph type="title"/>
          </p:nvPr>
        </p:nvSpPr>
        <p:spPr>
          <a:xfrm>
            <a:off x="463550" y="330200"/>
            <a:ext cx="9766300" cy="339725"/>
          </a:xfrm>
        </p:spPr>
        <p:txBody>
          <a:bodyPr/>
          <a:lstStyle/>
          <a:p>
            <a:pPr hangingPunct="1"/>
            <a:r>
              <a:rPr lang="zh-CN" altLang="en-US" sz="2200" smtClean="0">
                <a:ea typeface="Arial Unicode MS" panose="020b0604020202020204" pitchFamily="34" charset="-122"/>
              </a:rPr>
              <a:t>战略愿景</a:t>
            </a:r>
            <a:br>
              <a:rPr lang="en-US" altLang="zh-CN" sz="2200" smtClean="0">
                <a:ea typeface="Arial Unicode MS" panose="020b0604020202020204" pitchFamily="34" charset="-122"/>
              </a:rPr>
            </a:br>
            <a:r>
              <a:rPr lang="zh-CN" altLang="en-US" sz="2200" smtClean="0">
                <a:ea typeface="Arial Unicode MS" panose="020b0604020202020204" pitchFamily="34" charset="-122"/>
              </a:rPr>
              <a:t>区域定位：以</a:t>
            </a:r>
            <a:r>
              <a:rPr lang="zh-CN" altLang="en-US" sz="2200" smtClean="0">
                <a:solidFill>
                  <a:srgbClr val="002776"/>
                </a:solidFill>
                <a:ea typeface="Arial Unicode MS" panose="020b0604020202020204" pitchFamily="34" charset="-122"/>
              </a:rPr>
              <a:t>立足东北、服务全国、融通比邻</a:t>
            </a:r>
            <a:r>
              <a:rPr lang="zh-CN" altLang="en-US" sz="2200" smtClean="0">
                <a:ea typeface="Arial Unicode MS" panose="020b0604020202020204" pitchFamily="34" charset="-122"/>
              </a:rPr>
              <a:t>为区域发展目标，用</a:t>
            </a:r>
            <a:r>
              <a:rPr lang="zh-CN" altLang="en-US" sz="2200" smtClean="0">
                <a:solidFill>
                  <a:srgbClr val="002776"/>
                </a:solidFill>
                <a:ea typeface="Arial Unicode MS" panose="020b0604020202020204" pitchFamily="34" charset="-122"/>
              </a:rPr>
              <a:t>非银牌照（融资租赁、消费信贷等）和互联网金融</a:t>
            </a:r>
            <a:r>
              <a:rPr lang="zh-CN" altLang="en-US" sz="2200" smtClean="0">
                <a:ea typeface="Arial Unicode MS" panose="020b0604020202020204" pitchFamily="34" charset="-122"/>
              </a:rPr>
              <a:t>在全国快速形成核心业务的重点区域布局</a:t>
            </a:r>
          </a:p>
        </p:txBody>
      </p:sp>
      <p:sp>
        <p:nvSpPr>
          <p:cNvPr id="237571" name="文本占位符 3"/>
          <p:cNvSpPr>
            <a:spLocks noGrp="1"/>
          </p:cNvSpPr>
          <p:nvPr>
            <p:ph type="body" sz="quarter" idx="14"/>
          </p:nvPr>
        </p:nvSpPr>
        <p:spPr>
          <a:xfrm>
            <a:off x="760413" y="7177088"/>
            <a:ext cx="6197600" cy="207962"/>
          </a:xfrm>
        </p:spPr>
        <p:txBody>
          <a:bodyPr/>
          <a:lstStyle/>
          <a:p>
            <a:pPr>
              <a:spcBef>
                <a:spcPts val="1488"/>
              </a:spcBef>
              <a:spcAft>
                <a:spcPct val="0"/>
              </a:spcAft>
            </a:pPr>
            <a:endParaRPr kumimoji="0" lang="zh-CN" altLang="en-US" sz="1200" smtClean="0">
              <a:ea typeface="Arial Unicode MS" panose="020b0604020202020204" pitchFamily="34" charset="-122"/>
            </a:endParaRPr>
          </a:p>
        </p:txBody>
      </p:sp>
      <p:sp>
        <p:nvSpPr>
          <p:cNvPr id="395" name="矩形 394"/>
          <p:cNvSpPr/>
          <p:nvPr/>
        </p:nvSpPr>
        <p:spPr>
          <a:xfrm>
            <a:off x="5503863" y="1590675"/>
            <a:ext cx="1308100" cy="396875"/>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defRPr/>
            </a:pPr>
            <a:r>
              <a:rPr kumimoji="0" lang="zh-CN" altLang="en-US" sz="1500" b="1" u="sng" smtClean="0">
                <a:solidFill>
                  <a:srgbClr val="92D400"/>
                </a:solidFill>
                <a:latin typeface="Verdana" pitchFamily="34" charset="0"/>
                <a:ea typeface="华文楷体" pitchFamily="2" charset="-122"/>
              </a:rPr>
              <a:t>立足东北</a:t>
            </a:r>
          </a:p>
        </p:txBody>
      </p:sp>
      <p:sp>
        <p:nvSpPr>
          <p:cNvPr id="396" name="矩形 395"/>
          <p:cNvSpPr/>
          <p:nvPr/>
        </p:nvSpPr>
        <p:spPr>
          <a:xfrm>
            <a:off x="5503863" y="3430588"/>
            <a:ext cx="1308100" cy="396875"/>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defRPr/>
            </a:pPr>
            <a:r>
              <a:rPr lang="zh-CN" altLang="en-US" sz="1500" b="1" u="sng" smtClean="0">
                <a:solidFill>
                  <a:srgbClr val="92D400"/>
                </a:solidFill>
                <a:latin typeface="Verdana" pitchFamily="34" charset="0"/>
                <a:ea typeface="华文楷体" pitchFamily="2" charset="-122"/>
              </a:rPr>
              <a:t>服务全国</a:t>
            </a:r>
            <a:endParaRPr lang="en-US" altLang="zh-CN" sz="1500" b="1" u="sng" smtClean="0">
              <a:solidFill>
                <a:srgbClr val="92D400"/>
              </a:solidFill>
              <a:latin typeface="Verdana" pitchFamily="34" charset="0"/>
              <a:ea typeface="华文楷体" pitchFamily="2" charset="-122"/>
            </a:endParaRPr>
          </a:p>
        </p:txBody>
      </p:sp>
      <p:sp>
        <p:nvSpPr>
          <p:cNvPr id="397" name="矩形 396"/>
          <p:cNvSpPr/>
          <p:nvPr/>
        </p:nvSpPr>
        <p:spPr>
          <a:xfrm>
            <a:off x="5503863" y="5286375"/>
            <a:ext cx="1308100" cy="396875"/>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defRPr/>
            </a:pPr>
            <a:r>
              <a:rPr kumimoji="0" lang="zh-CN" altLang="en-US" sz="1500" b="1" u="sng" smtClean="0">
                <a:solidFill>
                  <a:srgbClr val="92D400"/>
                </a:solidFill>
                <a:latin typeface="Verdana" pitchFamily="34" charset="0"/>
                <a:ea typeface="华文楷体" pitchFamily="2" charset="-122"/>
              </a:rPr>
              <a:t>融通比邻</a:t>
            </a:r>
          </a:p>
        </p:txBody>
      </p:sp>
      <p:sp>
        <p:nvSpPr>
          <p:cNvPr id="398" name="矩形 397"/>
          <p:cNvSpPr/>
          <p:nvPr/>
        </p:nvSpPr>
        <p:spPr>
          <a:xfrm>
            <a:off x="5141913" y="1893888"/>
            <a:ext cx="4764087" cy="1190625"/>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tIns="119075" bIns="119075"/>
          <a:lstStyle>
            <a:defPPr>
              <a:defRPr lang="zh-CN"/>
            </a:defPPr>
            <a:lvl1pPr marL="203200" indent="-2032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spcAft>
                <a:spcPts val="438"/>
              </a:spcAft>
              <a:buFont typeface="Arial" pitchFamily="34" charset="0"/>
              <a:buChar char="•"/>
              <a:defRPr/>
            </a:pPr>
            <a:r>
              <a:rPr kumimoji="0" lang="zh-CN" altLang="en-US" sz="1300" smtClean="0">
                <a:solidFill>
                  <a:srgbClr val="000000"/>
                </a:solidFill>
                <a:ea typeface="华文楷体" pitchFamily="2" charset="-122"/>
              </a:rPr>
              <a:t>东北三省的业务目前仍是哈尔滨银行的根本：</a:t>
            </a:r>
            <a:endParaRPr kumimoji="0" lang="en-US" altLang="zh-CN" sz="1300" smtClean="0">
              <a:solidFill>
                <a:srgbClr val="000000"/>
              </a:solidFill>
              <a:ea typeface="华文楷体" pitchFamily="2" charset="-122"/>
              <a:cs typeface="Arial" pitchFamily="34" charset="0"/>
            </a:endParaRPr>
          </a:p>
          <a:p>
            <a:pPr eaLnBrk="1" hangingPunct="1">
              <a:spcAft>
                <a:spcPts val="438"/>
              </a:spcAft>
              <a:buFont typeface="Wingdings" panose="05000000000000000000" pitchFamily="2" charset="2"/>
              <a:buChar char="ü"/>
              <a:defRPr/>
            </a:pPr>
            <a:r>
              <a:rPr kumimoji="0" lang="zh-CN" altLang="en-US" sz="1300" smtClean="0">
                <a:solidFill>
                  <a:srgbClr val="000000"/>
                </a:solidFill>
                <a:ea typeface="华文楷体" pitchFamily="2" charset="-122"/>
              </a:rPr>
              <a:t>东北各家分行的总资产占全行的</a:t>
            </a:r>
            <a:r>
              <a:rPr kumimoji="0" lang="en-US" altLang="zh-CN" sz="1300" smtClean="0">
                <a:solidFill>
                  <a:srgbClr val="000000"/>
                </a:solidFill>
                <a:ea typeface="华文楷体" pitchFamily="2" charset="-122"/>
                <a:cs typeface="Arial" pitchFamily="34" charset="0"/>
              </a:rPr>
              <a:t>64%</a:t>
            </a:r>
          </a:p>
          <a:p>
            <a:pPr eaLnBrk="1" hangingPunct="1">
              <a:spcAft>
                <a:spcPts val="438"/>
              </a:spcAft>
              <a:buFont typeface="Wingdings" panose="05000000000000000000" pitchFamily="2" charset="2"/>
              <a:buChar char="ü"/>
              <a:defRPr/>
            </a:pPr>
            <a:r>
              <a:rPr kumimoji="0" lang="zh-CN" altLang="en-US" sz="1300" smtClean="0">
                <a:solidFill>
                  <a:srgbClr val="000000"/>
                </a:solidFill>
                <a:ea typeface="华文楷体" pitchFamily="2" charset="-122"/>
              </a:rPr>
              <a:t>东北各家分行的存款占全行的</a:t>
            </a:r>
            <a:r>
              <a:rPr kumimoji="0" lang="en-US" altLang="zh-CN" sz="1300" smtClean="0">
                <a:solidFill>
                  <a:srgbClr val="000000"/>
                </a:solidFill>
                <a:ea typeface="华文楷体" pitchFamily="2" charset="-122"/>
                <a:cs typeface="Arial" pitchFamily="34" charset="0"/>
              </a:rPr>
              <a:t>72%</a:t>
            </a:r>
            <a:r>
              <a:rPr kumimoji="0" lang="zh-CN" altLang="en-US" sz="1300" smtClean="0">
                <a:solidFill>
                  <a:srgbClr val="000000"/>
                </a:solidFill>
                <a:ea typeface="华文楷体" pitchFamily="2" charset="-122"/>
              </a:rPr>
              <a:t>，贷款占全行的</a:t>
            </a:r>
            <a:r>
              <a:rPr kumimoji="0" lang="en-US" altLang="zh-CN" sz="1300" smtClean="0">
                <a:solidFill>
                  <a:srgbClr val="000000"/>
                </a:solidFill>
                <a:ea typeface="华文楷体" pitchFamily="2" charset="-122"/>
                <a:cs typeface="Arial" pitchFamily="34" charset="0"/>
              </a:rPr>
              <a:t>71%</a:t>
            </a:r>
          </a:p>
          <a:p>
            <a:pPr eaLnBrk="1" hangingPunct="1">
              <a:spcAft>
                <a:spcPts val="438"/>
              </a:spcAft>
              <a:buFont typeface="Wingdings" panose="05000000000000000000" pitchFamily="2" charset="2"/>
              <a:buChar char="ü"/>
              <a:defRPr/>
            </a:pPr>
            <a:r>
              <a:rPr kumimoji="0" lang="zh-CN" altLang="en-US" sz="1300" smtClean="0">
                <a:solidFill>
                  <a:srgbClr val="000000"/>
                </a:solidFill>
                <a:ea typeface="华文楷体" pitchFamily="2" charset="-122"/>
              </a:rPr>
              <a:t>东北各家分行的净利润占全行的</a:t>
            </a:r>
            <a:r>
              <a:rPr kumimoji="0" lang="en-US" altLang="zh-CN" sz="1300" smtClean="0">
                <a:solidFill>
                  <a:srgbClr val="000000"/>
                </a:solidFill>
                <a:ea typeface="华文楷体" pitchFamily="2" charset="-122"/>
                <a:cs typeface="Arial" pitchFamily="34" charset="0"/>
              </a:rPr>
              <a:t>78%</a:t>
            </a:r>
            <a:endParaRPr kumimoji="0" lang="zh-CN" altLang="en-US" sz="1300" smtClean="0">
              <a:solidFill>
                <a:srgbClr val="000000"/>
              </a:solidFill>
              <a:ea typeface="华文楷体" pitchFamily="2" charset="-122"/>
            </a:endParaRPr>
          </a:p>
        </p:txBody>
      </p:sp>
      <p:sp>
        <p:nvSpPr>
          <p:cNvPr id="399" name="矩形 398"/>
          <p:cNvSpPr/>
          <p:nvPr/>
        </p:nvSpPr>
        <p:spPr>
          <a:xfrm>
            <a:off x="5141913" y="3748088"/>
            <a:ext cx="4764087" cy="1192212"/>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tIns="119075" bIns="119075"/>
          <a:lstStyle>
            <a:defPPr>
              <a:defRPr lang="zh-CN"/>
            </a:defPPr>
            <a:lvl1pPr marL="203200" indent="-2032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spcAft>
                <a:spcPts val="438"/>
              </a:spcAft>
              <a:buFont typeface="Arial" pitchFamily="34" charset="0"/>
              <a:buChar char="•"/>
              <a:defRPr/>
            </a:pPr>
            <a:r>
              <a:rPr lang="zh-CN" altLang="en-US" sz="1300" smtClean="0">
                <a:solidFill>
                  <a:srgbClr val="000000"/>
                </a:solidFill>
                <a:latin typeface="Verdana" pitchFamily="34" charset="0"/>
                <a:ea typeface="华文楷体" pitchFamily="2" charset="-122"/>
              </a:rPr>
              <a:t>国内区域的业务拓展势在必行，但作为城商行在异地扩张上受到政策限制，因此需要采用非传统的扩张路径：</a:t>
            </a:r>
            <a:endParaRPr lang="en-US" altLang="zh-CN" sz="1300" smtClean="0">
              <a:solidFill>
                <a:srgbClr val="000000"/>
              </a:solidFill>
              <a:latin typeface="Verdana" pitchFamily="34" charset="0"/>
              <a:ea typeface="华文楷体" pitchFamily="2" charset="-122"/>
            </a:endParaRPr>
          </a:p>
          <a:p>
            <a:pPr eaLnBrk="1" hangingPunct="1">
              <a:spcAft>
                <a:spcPts val="438"/>
              </a:spcAft>
              <a:buFont typeface="Wingdings" panose="05000000000000000000" pitchFamily="2" charset="2"/>
              <a:buChar char="ü"/>
              <a:defRPr/>
            </a:pPr>
            <a:r>
              <a:rPr lang="zh-CN" altLang="en-US" sz="1300" smtClean="0">
                <a:solidFill>
                  <a:srgbClr val="000000"/>
                </a:solidFill>
                <a:latin typeface="Verdana" pitchFamily="34" charset="0"/>
                <a:ea typeface="华文楷体" pitchFamily="2" charset="-122"/>
              </a:rPr>
              <a:t>开展互联网金融业务，重点打造一流的</a:t>
            </a:r>
            <a:r>
              <a:rPr lang="zh-CN" altLang="en-US" sz="1300">
                <a:solidFill>
                  <a:srgbClr val="000000"/>
                </a:solidFill>
                <a:latin typeface="Verdana" pitchFamily="34" charset="0"/>
                <a:ea typeface="华文楷体" pitchFamily="2" charset="-122"/>
              </a:rPr>
              <a:t>直销</a:t>
            </a:r>
            <a:r>
              <a:rPr lang="zh-CN" altLang="en-US" sz="1300" smtClean="0">
                <a:solidFill>
                  <a:srgbClr val="000000"/>
                </a:solidFill>
                <a:latin typeface="Verdana" pitchFamily="34" charset="0"/>
                <a:ea typeface="华文楷体" pitchFamily="2" charset="-122"/>
              </a:rPr>
              <a:t>银行</a:t>
            </a:r>
          </a:p>
          <a:p>
            <a:pPr eaLnBrk="1" hangingPunct="1">
              <a:spcAft>
                <a:spcPts val="438"/>
              </a:spcAft>
              <a:buFont typeface="Wingdings" panose="05000000000000000000" pitchFamily="2" charset="2"/>
              <a:buChar char="ü"/>
              <a:defRPr/>
            </a:pPr>
            <a:r>
              <a:rPr lang="zh-CN" altLang="en-US" sz="1300" smtClean="0">
                <a:solidFill>
                  <a:srgbClr val="000000"/>
                </a:solidFill>
                <a:latin typeface="Verdana" pitchFamily="34" charset="0"/>
                <a:ea typeface="华文楷体" pitchFamily="2" charset="-122"/>
              </a:rPr>
              <a:t>开展非银业务（融资租赁、消费信贷等）</a:t>
            </a:r>
            <a:endParaRPr lang="en-US" altLang="zh-CN" sz="1300" smtClean="0">
              <a:solidFill>
                <a:srgbClr val="000000"/>
              </a:solidFill>
              <a:latin typeface="Verdana" pitchFamily="34" charset="0"/>
              <a:ea typeface="华文楷体" pitchFamily="2" charset="-122"/>
            </a:endParaRPr>
          </a:p>
        </p:txBody>
      </p:sp>
      <p:sp>
        <p:nvSpPr>
          <p:cNvPr id="400" name="矩形 399"/>
          <p:cNvSpPr/>
          <p:nvPr/>
        </p:nvSpPr>
        <p:spPr>
          <a:xfrm>
            <a:off x="5141913" y="5603875"/>
            <a:ext cx="4764087" cy="1190625"/>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tIns="119075" bIns="119075"/>
          <a:lstStyle>
            <a:defPPr>
              <a:defRPr lang="zh-CN"/>
            </a:defPPr>
            <a:lvl1pPr marL="203200" indent="-2032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spcAft>
                <a:spcPts val="438"/>
              </a:spcAft>
              <a:buFont typeface="Arial" pitchFamily="34" charset="0"/>
              <a:buChar char="•"/>
              <a:defRPr/>
            </a:pPr>
            <a:r>
              <a:rPr lang="zh-CN" altLang="en-US" sz="1300" smtClean="0">
                <a:solidFill>
                  <a:srgbClr val="000000"/>
                </a:solidFill>
                <a:latin typeface="Verdana" pitchFamily="34" charset="0"/>
                <a:ea typeface="华文楷体" pitchFamily="2" charset="-122"/>
              </a:rPr>
              <a:t>利用自身具有的地缘优势，同时把握住人民币国际化的趋势，为邻国邻邦提供金融服务</a:t>
            </a:r>
            <a:endParaRPr lang="en-US" altLang="zh-CN" sz="1300" smtClean="0">
              <a:solidFill>
                <a:srgbClr val="000000"/>
              </a:solidFill>
              <a:latin typeface="Verdana" pitchFamily="34" charset="0"/>
              <a:ea typeface="华文楷体" pitchFamily="2" charset="-122"/>
            </a:endParaRPr>
          </a:p>
          <a:p>
            <a:pPr eaLnBrk="1" hangingPunct="1">
              <a:spcAft>
                <a:spcPts val="438"/>
              </a:spcAft>
              <a:buFont typeface="Arial" pitchFamily="34" charset="0"/>
              <a:buChar char="•"/>
              <a:defRPr/>
            </a:pPr>
            <a:r>
              <a:rPr lang="zh-CN" altLang="en-US" sz="1300" smtClean="0">
                <a:solidFill>
                  <a:srgbClr val="000000"/>
                </a:solidFill>
                <a:latin typeface="Verdana" pitchFamily="34" charset="0"/>
                <a:ea typeface="华文楷体" pitchFamily="2" charset="-122"/>
              </a:rPr>
              <a:t>重点面向俄罗斯、韩国、日本及东南亚等邻近国家实现业务扩张</a:t>
            </a:r>
          </a:p>
        </p:txBody>
      </p:sp>
      <p:sp>
        <p:nvSpPr>
          <p:cNvPr id="401" name="椭圆 400"/>
          <p:cNvSpPr/>
          <p:nvPr/>
        </p:nvSpPr>
        <p:spPr>
          <a:xfrm>
            <a:off x="5176838" y="1651000"/>
            <a:ext cx="279400" cy="27781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500" b="1">
                <a:solidFill>
                  <a:srgbClr val="FFFFFF"/>
                </a:solidFill>
                <a:latin typeface="Arial"/>
                <a:cs typeface="Arial"/>
              </a:rPr>
              <a:t>1</a:t>
            </a:r>
            <a:endParaRPr lang="zh-CN" altLang="en-US" sz="1500" b="1">
              <a:solidFill>
                <a:srgbClr val="FFFFFF"/>
              </a:solidFill>
              <a:latin typeface="Arial"/>
              <a:cs typeface="Arial"/>
            </a:endParaRPr>
          </a:p>
        </p:txBody>
      </p:sp>
      <p:sp>
        <p:nvSpPr>
          <p:cNvPr id="402" name="椭圆 401"/>
          <p:cNvSpPr/>
          <p:nvPr/>
        </p:nvSpPr>
        <p:spPr>
          <a:xfrm>
            <a:off x="5176838" y="3490913"/>
            <a:ext cx="279400" cy="27781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500" b="1">
                <a:solidFill>
                  <a:srgbClr val="FFFFFF"/>
                </a:solidFill>
                <a:latin typeface="Arial"/>
                <a:cs typeface="Arial"/>
              </a:rPr>
              <a:t>2</a:t>
            </a:r>
            <a:endParaRPr lang="zh-CN" altLang="en-US" sz="1500" b="1">
              <a:solidFill>
                <a:srgbClr val="FFFFFF"/>
              </a:solidFill>
              <a:latin typeface="Arial"/>
              <a:cs typeface="Arial"/>
            </a:endParaRPr>
          </a:p>
        </p:txBody>
      </p:sp>
      <p:sp>
        <p:nvSpPr>
          <p:cNvPr id="403" name="椭圆 402"/>
          <p:cNvSpPr/>
          <p:nvPr/>
        </p:nvSpPr>
        <p:spPr>
          <a:xfrm>
            <a:off x="5176838" y="5345113"/>
            <a:ext cx="279400" cy="27781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500" b="1">
                <a:solidFill>
                  <a:srgbClr val="FFFFFF"/>
                </a:solidFill>
                <a:latin typeface="Arial"/>
                <a:cs typeface="Arial"/>
              </a:rPr>
              <a:t>3</a:t>
            </a:r>
            <a:endParaRPr lang="zh-CN" altLang="en-US" sz="1500" b="1">
              <a:solidFill>
                <a:srgbClr val="FFFFFF"/>
              </a:solidFill>
              <a:latin typeface="Arial"/>
              <a:cs typeface="Arial"/>
            </a:endParaRPr>
          </a:p>
        </p:txBody>
      </p:sp>
      <p:sp>
        <p:nvSpPr>
          <p:cNvPr id="404" name="矩形 403"/>
          <p:cNvSpPr/>
          <p:nvPr/>
        </p:nvSpPr>
        <p:spPr>
          <a:xfrm>
            <a:off x="701675" y="6659563"/>
            <a:ext cx="3660775" cy="42862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eaLnBrk="1" hangingPunct="1">
              <a:defRPr/>
            </a:pPr>
            <a:r>
              <a:rPr kumimoji="0" lang="zh-CN" altLang="en-US" sz="1100" smtClean="0">
                <a:solidFill>
                  <a:srgbClr val="000000"/>
                </a:solidFill>
                <a:latin typeface="Verdana" pitchFamily="34" charset="0"/>
                <a:ea typeface="华文楷体" pitchFamily="2" charset="-122"/>
              </a:rPr>
              <a:t>注：此处采用的是截至</a:t>
            </a:r>
            <a:r>
              <a:rPr kumimoji="0" lang="en-US" altLang="zh-CN" sz="1100" smtClean="0">
                <a:solidFill>
                  <a:srgbClr val="000000"/>
                </a:solidFill>
                <a:latin typeface="Verdana" pitchFamily="34" charset="0"/>
                <a:ea typeface="Arial Unicode MS" panose="020b0604020202020204" pitchFamily="34" charset="-122"/>
              </a:rPr>
              <a:t>2014</a:t>
            </a:r>
            <a:r>
              <a:rPr kumimoji="0" lang="zh-CN" altLang="en-US" sz="1100" smtClean="0">
                <a:solidFill>
                  <a:srgbClr val="000000"/>
                </a:solidFill>
                <a:latin typeface="Verdana" pitchFamily="34" charset="0"/>
                <a:ea typeface="华文楷体" pitchFamily="2" charset="-122"/>
              </a:rPr>
              <a:t>年年末的数据</a:t>
            </a:r>
          </a:p>
        </p:txBody>
      </p:sp>
      <p:sp>
        <p:nvSpPr>
          <p:cNvPr id="529" name="矩形 528"/>
          <p:cNvSpPr/>
          <p:nvPr/>
        </p:nvSpPr>
        <p:spPr>
          <a:xfrm>
            <a:off x="5032375" y="1574800"/>
            <a:ext cx="4881563" cy="1587500"/>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endParaRPr lang="zh-CN" altLang="en-US" sz="1985">
              <a:solidFill>
                <a:srgbClr val="FFFFFF"/>
              </a:solidFill>
            </a:endParaRPr>
          </a:p>
        </p:txBody>
      </p:sp>
      <p:sp>
        <p:nvSpPr>
          <p:cNvPr id="530" name="矩形 529"/>
          <p:cNvSpPr/>
          <p:nvPr/>
        </p:nvSpPr>
        <p:spPr>
          <a:xfrm>
            <a:off x="5045075" y="3382963"/>
            <a:ext cx="4881563" cy="1587500"/>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endParaRPr lang="zh-CN" altLang="en-US" sz="1985">
              <a:solidFill>
                <a:srgbClr val="FFFFFF"/>
              </a:solidFill>
            </a:endParaRPr>
          </a:p>
        </p:txBody>
      </p:sp>
      <p:sp>
        <p:nvSpPr>
          <p:cNvPr id="531" name="矩形 530"/>
          <p:cNvSpPr/>
          <p:nvPr/>
        </p:nvSpPr>
        <p:spPr>
          <a:xfrm>
            <a:off x="5060950" y="5207000"/>
            <a:ext cx="4883150" cy="1587500"/>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endParaRPr lang="zh-CN" altLang="en-US" sz="1985">
              <a:solidFill>
                <a:srgbClr val="FFFFFF"/>
              </a:solidFill>
            </a:endParaRPr>
          </a:p>
        </p:txBody>
      </p:sp>
      <p:sp>
        <p:nvSpPr>
          <p:cNvPr id="299" name="Freeform 1322"/>
          <p:cNvSpPr/>
          <p:nvPr/>
        </p:nvSpPr>
        <p:spPr bwMode="auto">
          <a:xfrm>
            <a:off x="370837" y="4666178"/>
            <a:ext cx="42828" cy="32631"/>
          </a:xfrm>
          <a:custGeom>
            <a:gdLst>
              <a:gd name="T0" fmla="*/ 15 w 21"/>
              <a:gd name="T1" fmla="*/ 16 h 16"/>
              <a:gd name="T2" fmla="*/ 15 w 21"/>
              <a:gd name="T3" fmla="*/ 16 h 16"/>
              <a:gd name="T4" fmla="*/ 6 w 21"/>
              <a:gd name="T5" fmla="*/ 16 h 16"/>
              <a:gd name="T6" fmla="*/ 2 w 21"/>
              <a:gd name="T7" fmla="*/ 13 h 16"/>
              <a:gd name="T8" fmla="*/ 0 w 21"/>
              <a:gd name="T9" fmla="*/ 11 h 16"/>
              <a:gd name="T10" fmla="*/ 0 w 21"/>
              <a:gd name="T11" fmla="*/ 11 h 16"/>
              <a:gd name="T12" fmla="*/ 0 w 21"/>
              <a:gd name="T13" fmla="*/ 9 h 16"/>
              <a:gd name="T14" fmla="*/ 0 w 21"/>
              <a:gd name="T15" fmla="*/ 9 h 16"/>
              <a:gd name="T16" fmla="*/ 3 w 21"/>
              <a:gd name="T17" fmla="*/ 6 h 16"/>
              <a:gd name="T18" fmla="*/ 6 w 21"/>
              <a:gd name="T19" fmla="*/ 4 h 16"/>
              <a:gd name="T20" fmla="*/ 9 w 21"/>
              <a:gd name="T21" fmla="*/ 3 h 16"/>
              <a:gd name="T22" fmla="*/ 10 w 21"/>
              <a:gd name="T23" fmla="*/ 1 h 16"/>
              <a:gd name="T24" fmla="*/ 10 w 21"/>
              <a:gd name="T25" fmla="*/ 1 h 16"/>
              <a:gd name="T26" fmla="*/ 10 w 21"/>
              <a:gd name="T27" fmla="*/ 0 h 16"/>
              <a:gd name="T28" fmla="*/ 10 w 21"/>
              <a:gd name="T29" fmla="*/ 0 h 16"/>
              <a:gd name="T30" fmla="*/ 13 w 21"/>
              <a:gd name="T31" fmla="*/ 1 h 16"/>
              <a:gd name="T32" fmla="*/ 18 w 21"/>
              <a:gd name="T33" fmla="*/ 6 h 16"/>
              <a:gd name="T34" fmla="*/ 18 w 21"/>
              <a:gd name="T35" fmla="*/ 6 h 16"/>
              <a:gd name="T36" fmla="*/ 19 w 21"/>
              <a:gd name="T37" fmla="*/ 9 h 16"/>
              <a:gd name="T38" fmla="*/ 21 w 21"/>
              <a:gd name="T39" fmla="*/ 11 h 16"/>
              <a:gd name="T40" fmla="*/ 21 w 21"/>
              <a:gd name="T41" fmla="*/ 11 h 16"/>
              <a:gd name="T42" fmla="*/ 19 w 21"/>
              <a:gd name="T43" fmla="*/ 14 h 16"/>
              <a:gd name="T44" fmla="*/ 18 w 21"/>
              <a:gd name="T45" fmla="*/ 16 h 16"/>
              <a:gd name="T46" fmla="*/ 15 w 21"/>
              <a:gd name="T47" fmla="*/ 16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1" h="16">
                <a:moveTo>
                  <a:pt x="15" y="16"/>
                </a:moveTo>
                <a:lnTo>
                  <a:pt x="15" y="16"/>
                </a:lnTo>
                <a:lnTo>
                  <a:pt x="6" y="16"/>
                </a:lnTo>
                <a:lnTo>
                  <a:pt x="2" y="13"/>
                </a:lnTo>
                <a:lnTo>
                  <a:pt x="0" y="11"/>
                </a:lnTo>
                <a:lnTo>
                  <a:pt x="0" y="11"/>
                </a:lnTo>
                <a:lnTo>
                  <a:pt x="0" y="9"/>
                </a:lnTo>
                <a:lnTo>
                  <a:pt x="0" y="9"/>
                </a:lnTo>
                <a:lnTo>
                  <a:pt x="3" y="6"/>
                </a:lnTo>
                <a:lnTo>
                  <a:pt x="6" y="4"/>
                </a:lnTo>
                <a:lnTo>
                  <a:pt x="9" y="3"/>
                </a:lnTo>
                <a:lnTo>
                  <a:pt x="10" y="1"/>
                </a:lnTo>
                <a:lnTo>
                  <a:pt x="10" y="1"/>
                </a:lnTo>
                <a:lnTo>
                  <a:pt x="10" y="0"/>
                </a:lnTo>
                <a:lnTo>
                  <a:pt x="10" y="0"/>
                </a:lnTo>
                <a:lnTo>
                  <a:pt x="13" y="1"/>
                </a:lnTo>
                <a:lnTo>
                  <a:pt x="18" y="6"/>
                </a:lnTo>
                <a:lnTo>
                  <a:pt x="18" y="6"/>
                </a:lnTo>
                <a:lnTo>
                  <a:pt x="19" y="9"/>
                </a:lnTo>
                <a:lnTo>
                  <a:pt x="21" y="11"/>
                </a:lnTo>
                <a:lnTo>
                  <a:pt x="21" y="11"/>
                </a:lnTo>
                <a:lnTo>
                  <a:pt x="19" y="14"/>
                </a:lnTo>
                <a:lnTo>
                  <a:pt x="18" y="16"/>
                </a:lnTo>
                <a:lnTo>
                  <a:pt x="15" y="16"/>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00" name="Freeform 1323"/>
          <p:cNvSpPr/>
          <p:nvPr/>
        </p:nvSpPr>
        <p:spPr bwMode="auto">
          <a:xfrm>
            <a:off x="370837" y="4666178"/>
            <a:ext cx="42828" cy="32631"/>
          </a:xfrm>
          <a:custGeom>
            <a:gdLst>
              <a:gd name="T0" fmla="*/ 15 w 21"/>
              <a:gd name="T1" fmla="*/ 16 h 16"/>
              <a:gd name="T2" fmla="*/ 15 w 21"/>
              <a:gd name="T3" fmla="*/ 16 h 16"/>
              <a:gd name="T4" fmla="*/ 6 w 21"/>
              <a:gd name="T5" fmla="*/ 16 h 16"/>
              <a:gd name="T6" fmla="*/ 2 w 21"/>
              <a:gd name="T7" fmla="*/ 13 h 16"/>
              <a:gd name="T8" fmla="*/ 0 w 21"/>
              <a:gd name="T9" fmla="*/ 11 h 16"/>
              <a:gd name="T10" fmla="*/ 0 w 21"/>
              <a:gd name="T11" fmla="*/ 11 h 16"/>
              <a:gd name="T12" fmla="*/ 0 w 21"/>
              <a:gd name="T13" fmla="*/ 9 h 16"/>
              <a:gd name="T14" fmla="*/ 0 w 21"/>
              <a:gd name="T15" fmla="*/ 9 h 16"/>
              <a:gd name="T16" fmla="*/ 3 w 21"/>
              <a:gd name="T17" fmla="*/ 6 h 16"/>
              <a:gd name="T18" fmla="*/ 6 w 21"/>
              <a:gd name="T19" fmla="*/ 4 h 16"/>
              <a:gd name="T20" fmla="*/ 9 w 21"/>
              <a:gd name="T21" fmla="*/ 3 h 16"/>
              <a:gd name="T22" fmla="*/ 10 w 21"/>
              <a:gd name="T23" fmla="*/ 1 h 16"/>
              <a:gd name="T24" fmla="*/ 10 w 21"/>
              <a:gd name="T25" fmla="*/ 1 h 16"/>
              <a:gd name="T26" fmla="*/ 10 w 21"/>
              <a:gd name="T27" fmla="*/ 0 h 16"/>
              <a:gd name="T28" fmla="*/ 10 w 21"/>
              <a:gd name="T29" fmla="*/ 0 h 16"/>
              <a:gd name="T30" fmla="*/ 13 w 21"/>
              <a:gd name="T31" fmla="*/ 1 h 16"/>
              <a:gd name="T32" fmla="*/ 18 w 21"/>
              <a:gd name="T33" fmla="*/ 6 h 16"/>
              <a:gd name="T34" fmla="*/ 18 w 21"/>
              <a:gd name="T35" fmla="*/ 6 h 16"/>
              <a:gd name="T36" fmla="*/ 19 w 21"/>
              <a:gd name="T37" fmla="*/ 9 h 16"/>
              <a:gd name="T38" fmla="*/ 21 w 21"/>
              <a:gd name="T39" fmla="*/ 11 h 16"/>
              <a:gd name="T40" fmla="*/ 21 w 21"/>
              <a:gd name="T41" fmla="*/ 11 h 16"/>
              <a:gd name="T42" fmla="*/ 19 w 21"/>
              <a:gd name="T43" fmla="*/ 14 h 16"/>
              <a:gd name="T44" fmla="*/ 18 w 21"/>
              <a:gd name="T45" fmla="*/ 16 h 16"/>
              <a:gd name="T46" fmla="*/ 15 w 21"/>
              <a:gd name="T47" fmla="*/ 16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1" h="16">
                <a:moveTo>
                  <a:pt x="15" y="16"/>
                </a:moveTo>
                <a:lnTo>
                  <a:pt x="15" y="16"/>
                </a:lnTo>
                <a:lnTo>
                  <a:pt x="6" y="16"/>
                </a:lnTo>
                <a:lnTo>
                  <a:pt x="2" y="13"/>
                </a:lnTo>
                <a:lnTo>
                  <a:pt x="0" y="11"/>
                </a:lnTo>
                <a:lnTo>
                  <a:pt x="0" y="11"/>
                </a:lnTo>
                <a:lnTo>
                  <a:pt x="0" y="9"/>
                </a:lnTo>
                <a:lnTo>
                  <a:pt x="0" y="9"/>
                </a:lnTo>
                <a:lnTo>
                  <a:pt x="3" y="6"/>
                </a:lnTo>
                <a:lnTo>
                  <a:pt x="6" y="4"/>
                </a:lnTo>
                <a:lnTo>
                  <a:pt x="9" y="3"/>
                </a:lnTo>
                <a:lnTo>
                  <a:pt x="10" y="1"/>
                </a:lnTo>
                <a:lnTo>
                  <a:pt x="10" y="1"/>
                </a:lnTo>
                <a:lnTo>
                  <a:pt x="10" y="0"/>
                </a:lnTo>
                <a:lnTo>
                  <a:pt x="10" y="0"/>
                </a:lnTo>
                <a:lnTo>
                  <a:pt x="13" y="1"/>
                </a:lnTo>
                <a:lnTo>
                  <a:pt x="18" y="6"/>
                </a:lnTo>
                <a:lnTo>
                  <a:pt x="18" y="6"/>
                </a:lnTo>
                <a:lnTo>
                  <a:pt x="19" y="9"/>
                </a:lnTo>
                <a:lnTo>
                  <a:pt x="21" y="11"/>
                </a:lnTo>
                <a:lnTo>
                  <a:pt x="21" y="11"/>
                </a:lnTo>
                <a:lnTo>
                  <a:pt x="19" y="14"/>
                </a:lnTo>
                <a:lnTo>
                  <a:pt x="18" y="16"/>
                </a:lnTo>
                <a:lnTo>
                  <a:pt x="15" y="1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01" name="Freeform 1324"/>
          <p:cNvSpPr/>
          <p:nvPr/>
        </p:nvSpPr>
        <p:spPr bwMode="auto">
          <a:xfrm>
            <a:off x="403468" y="4625390"/>
            <a:ext cx="36710" cy="22434"/>
          </a:xfrm>
          <a:custGeom>
            <a:gdLst>
              <a:gd name="T0" fmla="*/ 6 w 18"/>
              <a:gd name="T1" fmla="*/ 11 h 11"/>
              <a:gd name="T2" fmla="*/ 6 w 18"/>
              <a:gd name="T3" fmla="*/ 11 h 11"/>
              <a:gd name="T4" fmla="*/ 2 w 18"/>
              <a:gd name="T5" fmla="*/ 11 h 11"/>
              <a:gd name="T6" fmla="*/ 2 w 18"/>
              <a:gd name="T7" fmla="*/ 11 h 11"/>
              <a:gd name="T8" fmla="*/ 0 w 18"/>
              <a:gd name="T9" fmla="*/ 8 h 11"/>
              <a:gd name="T10" fmla="*/ 0 w 18"/>
              <a:gd name="T11" fmla="*/ 8 h 11"/>
              <a:gd name="T12" fmla="*/ 2 w 18"/>
              <a:gd name="T13" fmla="*/ 7 h 11"/>
              <a:gd name="T14" fmla="*/ 5 w 18"/>
              <a:gd name="T15" fmla="*/ 5 h 11"/>
              <a:gd name="T16" fmla="*/ 5 w 18"/>
              <a:gd name="T17" fmla="*/ 5 h 11"/>
              <a:gd name="T18" fmla="*/ 12 w 18"/>
              <a:gd name="T19" fmla="*/ 2 h 11"/>
              <a:gd name="T20" fmla="*/ 18 w 18"/>
              <a:gd name="T21" fmla="*/ 0 h 11"/>
              <a:gd name="T22" fmla="*/ 18 w 18"/>
              <a:gd name="T23" fmla="*/ 0 h 11"/>
              <a:gd name="T24" fmla="*/ 18 w 18"/>
              <a:gd name="T25" fmla="*/ 1 h 11"/>
              <a:gd name="T26" fmla="*/ 18 w 18"/>
              <a:gd name="T27" fmla="*/ 1 h 11"/>
              <a:gd name="T28" fmla="*/ 18 w 18"/>
              <a:gd name="T29" fmla="*/ 1 h 11"/>
              <a:gd name="T30" fmla="*/ 18 w 18"/>
              <a:gd name="T31" fmla="*/ 4 h 11"/>
              <a:gd name="T32" fmla="*/ 15 w 18"/>
              <a:gd name="T33" fmla="*/ 8 h 11"/>
              <a:gd name="T34" fmla="*/ 10 w 18"/>
              <a:gd name="T35" fmla="*/ 10 h 11"/>
              <a:gd name="T36" fmla="*/ 6 w 18"/>
              <a:gd name="T37" fmla="*/ 11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8" h="11">
                <a:moveTo>
                  <a:pt x="6" y="11"/>
                </a:moveTo>
                <a:lnTo>
                  <a:pt x="6" y="11"/>
                </a:lnTo>
                <a:lnTo>
                  <a:pt x="2" y="11"/>
                </a:lnTo>
                <a:lnTo>
                  <a:pt x="2" y="11"/>
                </a:lnTo>
                <a:lnTo>
                  <a:pt x="0" y="8"/>
                </a:lnTo>
                <a:lnTo>
                  <a:pt x="0" y="8"/>
                </a:lnTo>
                <a:lnTo>
                  <a:pt x="2" y="7"/>
                </a:lnTo>
                <a:lnTo>
                  <a:pt x="5" y="5"/>
                </a:lnTo>
                <a:lnTo>
                  <a:pt x="5" y="5"/>
                </a:lnTo>
                <a:lnTo>
                  <a:pt x="12" y="2"/>
                </a:lnTo>
                <a:lnTo>
                  <a:pt x="18" y="0"/>
                </a:lnTo>
                <a:lnTo>
                  <a:pt x="18" y="0"/>
                </a:lnTo>
                <a:lnTo>
                  <a:pt x="18" y="1"/>
                </a:lnTo>
                <a:lnTo>
                  <a:pt x="18" y="1"/>
                </a:lnTo>
                <a:lnTo>
                  <a:pt x="18" y="1"/>
                </a:lnTo>
                <a:lnTo>
                  <a:pt x="18" y="4"/>
                </a:lnTo>
                <a:lnTo>
                  <a:pt x="15" y="8"/>
                </a:lnTo>
                <a:lnTo>
                  <a:pt x="10" y="10"/>
                </a:lnTo>
                <a:lnTo>
                  <a:pt x="6" y="11"/>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02" name="Freeform 1325"/>
          <p:cNvSpPr/>
          <p:nvPr/>
        </p:nvSpPr>
        <p:spPr bwMode="auto">
          <a:xfrm>
            <a:off x="403468" y="4625390"/>
            <a:ext cx="36710" cy="22434"/>
          </a:xfrm>
          <a:custGeom>
            <a:gdLst>
              <a:gd name="T0" fmla="*/ 6 w 18"/>
              <a:gd name="T1" fmla="*/ 11 h 11"/>
              <a:gd name="T2" fmla="*/ 6 w 18"/>
              <a:gd name="T3" fmla="*/ 11 h 11"/>
              <a:gd name="T4" fmla="*/ 2 w 18"/>
              <a:gd name="T5" fmla="*/ 11 h 11"/>
              <a:gd name="T6" fmla="*/ 2 w 18"/>
              <a:gd name="T7" fmla="*/ 11 h 11"/>
              <a:gd name="T8" fmla="*/ 0 w 18"/>
              <a:gd name="T9" fmla="*/ 8 h 11"/>
              <a:gd name="T10" fmla="*/ 0 w 18"/>
              <a:gd name="T11" fmla="*/ 8 h 11"/>
              <a:gd name="T12" fmla="*/ 2 w 18"/>
              <a:gd name="T13" fmla="*/ 7 h 11"/>
              <a:gd name="T14" fmla="*/ 5 w 18"/>
              <a:gd name="T15" fmla="*/ 5 h 11"/>
              <a:gd name="T16" fmla="*/ 5 w 18"/>
              <a:gd name="T17" fmla="*/ 5 h 11"/>
              <a:gd name="T18" fmla="*/ 12 w 18"/>
              <a:gd name="T19" fmla="*/ 2 h 11"/>
              <a:gd name="T20" fmla="*/ 18 w 18"/>
              <a:gd name="T21" fmla="*/ 0 h 11"/>
              <a:gd name="T22" fmla="*/ 18 w 18"/>
              <a:gd name="T23" fmla="*/ 0 h 11"/>
              <a:gd name="T24" fmla="*/ 18 w 18"/>
              <a:gd name="T25" fmla="*/ 1 h 11"/>
              <a:gd name="T26" fmla="*/ 18 w 18"/>
              <a:gd name="T27" fmla="*/ 1 h 11"/>
              <a:gd name="T28" fmla="*/ 18 w 18"/>
              <a:gd name="T29" fmla="*/ 1 h 11"/>
              <a:gd name="T30" fmla="*/ 18 w 18"/>
              <a:gd name="T31" fmla="*/ 4 h 11"/>
              <a:gd name="T32" fmla="*/ 15 w 18"/>
              <a:gd name="T33" fmla="*/ 8 h 11"/>
              <a:gd name="T34" fmla="*/ 10 w 18"/>
              <a:gd name="T35" fmla="*/ 10 h 11"/>
              <a:gd name="T36" fmla="*/ 6 w 18"/>
              <a:gd name="T37" fmla="*/ 11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8" h="11">
                <a:moveTo>
                  <a:pt x="6" y="11"/>
                </a:moveTo>
                <a:lnTo>
                  <a:pt x="6" y="11"/>
                </a:lnTo>
                <a:lnTo>
                  <a:pt x="2" y="11"/>
                </a:lnTo>
                <a:lnTo>
                  <a:pt x="2" y="11"/>
                </a:lnTo>
                <a:lnTo>
                  <a:pt x="0" y="8"/>
                </a:lnTo>
                <a:lnTo>
                  <a:pt x="0" y="8"/>
                </a:lnTo>
                <a:lnTo>
                  <a:pt x="2" y="7"/>
                </a:lnTo>
                <a:lnTo>
                  <a:pt x="5" y="5"/>
                </a:lnTo>
                <a:lnTo>
                  <a:pt x="5" y="5"/>
                </a:lnTo>
                <a:lnTo>
                  <a:pt x="12" y="2"/>
                </a:lnTo>
                <a:lnTo>
                  <a:pt x="18" y="0"/>
                </a:lnTo>
                <a:lnTo>
                  <a:pt x="18" y="0"/>
                </a:lnTo>
                <a:lnTo>
                  <a:pt x="18" y="1"/>
                </a:lnTo>
                <a:lnTo>
                  <a:pt x="18" y="1"/>
                </a:lnTo>
                <a:lnTo>
                  <a:pt x="18" y="1"/>
                </a:lnTo>
                <a:lnTo>
                  <a:pt x="18" y="4"/>
                </a:lnTo>
                <a:lnTo>
                  <a:pt x="15" y="8"/>
                </a:lnTo>
                <a:lnTo>
                  <a:pt x="10" y="10"/>
                </a:lnTo>
                <a:lnTo>
                  <a:pt x="6" y="1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14" name="Freeform 1512"/>
          <p:cNvSpPr/>
          <p:nvPr/>
        </p:nvSpPr>
        <p:spPr bwMode="auto">
          <a:xfrm>
            <a:off x="607408" y="4786504"/>
            <a:ext cx="14277" cy="12237"/>
          </a:xfrm>
          <a:custGeom>
            <a:gdLst>
              <a:gd name="T0" fmla="*/ 6 w 7"/>
              <a:gd name="T1" fmla="*/ 6 h 6"/>
              <a:gd name="T2" fmla="*/ 6 w 7"/>
              <a:gd name="T3" fmla="*/ 6 h 6"/>
              <a:gd name="T4" fmla="*/ 3 w 7"/>
              <a:gd name="T5" fmla="*/ 5 h 6"/>
              <a:gd name="T6" fmla="*/ 0 w 7"/>
              <a:gd name="T7" fmla="*/ 2 h 6"/>
              <a:gd name="T8" fmla="*/ 0 w 7"/>
              <a:gd name="T9" fmla="*/ 2 h 6"/>
              <a:gd name="T10" fmla="*/ 2 w 7"/>
              <a:gd name="T11" fmla="*/ 0 h 6"/>
              <a:gd name="T12" fmla="*/ 2 w 7"/>
              <a:gd name="T13" fmla="*/ 0 h 6"/>
              <a:gd name="T14" fmla="*/ 3 w 7"/>
              <a:gd name="T15" fmla="*/ 0 h 6"/>
              <a:gd name="T16" fmla="*/ 3 w 7"/>
              <a:gd name="T17" fmla="*/ 0 h 6"/>
              <a:gd name="T18" fmla="*/ 5 w 7"/>
              <a:gd name="T19" fmla="*/ 0 h 6"/>
              <a:gd name="T20" fmla="*/ 6 w 7"/>
              <a:gd name="T21" fmla="*/ 2 h 6"/>
              <a:gd name="T22" fmla="*/ 7 w 7"/>
              <a:gd name="T23" fmla="*/ 5 h 6"/>
              <a:gd name="T24" fmla="*/ 7 w 7"/>
              <a:gd name="T25" fmla="*/ 5 h 6"/>
              <a:gd name="T26" fmla="*/ 7 w 7"/>
              <a:gd name="T27" fmla="*/ 6 h 6"/>
              <a:gd name="T28" fmla="*/ 7 w 7"/>
              <a:gd name="T29" fmla="*/ 6 h 6"/>
              <a:gd name="T30" fmla="*/ 6 w 7"/>
              <a:gd name="T31" fmla="*/ 6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 h="6">
                <a:moveTo>
                  <a:pt x="6" y="6"/>
                </a:moveTo>
                <a:lnTo>
                  <a:pt x="6" y="6"/>
                </a:lnTo>
                <a:lnTo>
                  <a:pt x="3" y="5"/>
                </a:lnTo>
                <a:lnTo>
                  <a:pt x="0" y="2"/>
                </a:lnTo>
                <a:lnTo>
                  <a:pt x="0" y="2"/>
                </a:lnTo>
                <a:lnTo>
                  <a:pt x="2" y="0"/>
                </a:lnTo>
                <a:lnTo>
                  <a:pt x="2" y="0"/>
                </a:lnTo>
                <a:lnTo>
                  <a:pt x="3" y="0"/>
                </a:lnTo>
                <a:lnTo>
                  <a:pt x="3" y="0"/>
                </a:lnTo>
                <a:lnTo>
                  <a:pt x="5" y="0"/>
                </a:lnTo>
                <a:lnTo>
                  <a:pt x="6" y="2"/>
                </a:lnTo>
                <a:lnTo>
                  <a:pt x="7" y="5"/>
                </a:lnTo>
                <a:lnTo>
                  <a:pt x="7" y="5"/>
                </a:lnTo>
                <a:lnTo>
                  <a:pt x="7" y="6"/>
                </a:lnTo>
                <a:lnTo>
                  <a:pt x="7" y="6"/>
                </a:lnTo>
                <a:lnTo>
                  <a:pt x="6" y="6"/>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15" name="Freeform 1513"/>
          <p:cNvSpPr/>
          <p:nvPr/>
        </p:nvSpPr>
        <p:spPr bwMode="auto">
          <a:xfrm>
            <a:off x="607408" y="4786504"/>
            <a:ext cx="14277" cy="12237"/>
          </a:xfrm>
          <a:custGeom>
            <a:gdLst>
              <a:gd name="T0" fmla="*/ 6 w 7"/>
              <a:gd name="T1" fmla="*/ 6 h 6"/>
              <a:gd name="T2" fmla="*/ 6 w 7"/>
              <a:gd name="T3" fmla="*/ 6 h 6"/>
              <a:gd name="T4" fmla="*/ 3 w 7"/>
              <a:gd name="T5" fmla="*/ 5 h 6"/>
              <a:gd name="T6" fmla="*/ 0 w 7"/>
              <a:gd name="T7" fmla="*/ 2 h 6"/>
              <a:gd name="T8" fmla="*/ 0 w 7"/>
              <a:gd name="T9" fmla="*/ 2 h 6"/>
              <a:gd name="T10" fmla="*/ 2 w 7"/>
              <a:gd name="T11" fmla="*/ 0 h 6"/>
              <a:gd name="T12" fmla="*/ 2 w 7"/>
              <a:gd name="T13" fmla="*/ 0 h 6"/>
              <a:gd name="T14" fmla="*/ 3 w 7"/>
              <a:gd name="T15" fmla="*/ 0 h 6"/>
              <a:gd name="T16" fmla="*/ 3 w 7"/>
              <a:gd name="T17" fmla="*/ 0 h 6"/>
              <a:gd name="T18" fmla="*/ 5 w 7"/>
              <a:gd name="T19" fmla="*/ 0 h 6"/>
              <a:gd name="T20" fmla="*/ 6 w 7"/>
              <a:gd name="T21" fmla="*/ 2 h 6"/>
              <a:gd name="T22" fmla="*/ 7 w 7"/>
              <a:gd name="T23" fmla="*/ 5 h 6"/>
              <a:gd name="T24" fmla="*/ 7 w 7"/>
              <a:gd name="T25" fmla="*/ 5 h 6"/>
              <a:gd name="T26" fmla="*/ 7 w 7"/>
              <a:gd name="T27" fmla="*/ 6 h 6"/>
              <a:gd name="T28" fmla="*/ 7 w 7"/>
              <a:gd name="T29" fmla="*/ 6 h 6"/>
              <a:gd name="T30" fmla="*/ 6 w 7"/>
              <a:gd name="T31" fmla="*/ 6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 h="6">
                <a:moveTo>
                  <a:pt x="6" y="6"/>
                </a:moveTo>
                <a:lnTo>
                  <a:pt x="6" y="6"/>
                </a:lnTo>
                <a:lnTo>
                  <a:pt x="3" y="5"/>
                </a:lnTo>
                <a:lnTo>
                  <a:pt x="0" y="2"/>
                </a:lnTo>
                <a:lnTo>
                  <a:pt x="0" y="2"/>
                </a:lnTo>
                <a:lnTo>
                  <a:pt x="2" y="0"/>
                </a:lnTo>
                <a:lnTo>
                  <a:pt x="2" y="0"/>
                </a:lnTo>
                <a:lnTo>
                  <a:pt x="3" y="0"/>
                </a:lnTo>
                <a:lnTo>
                  <a:pt x="3" y="0"/>
                </a:lnTo>
                <a:lnTo>
                  <a:pt x="5" y="0"/>
                </a:lnTo>
                <a:lnTo>
                  <a:pt x="6" y="2"/>
                </a:lnTo>
                <a:lnTo>
                  <a:pt x="7" y="5"/>
                </a:lnTo>
                <a:lnTo>
                  <a:pt x="7" y="5"/>
                </a:lnTo>
                <a:lnTo>
                  <a:pt x="7" y="6"/>
                </a:lnTo>
                <a:lnTo>
                  <a:pt x="7" y="6"/>
                </a:lnTo>
                <a:lnTo>
                  <a:pt x="6" y="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16" name="Freeform 1514"/>
          <p:cNvSpPr/>
          <p:nvPr/>
        </p:nvSpPr>
        <p:spPr bwMode="auto">
          <a:xfrm>
            <a:off x="415703" y="4364345"/>
            <a:ext cx="12237" cy="18355"/>
          </a:xfrm>
          <a:custGeom>
            <a:gdLst>
              <a:gd name="T0" fmla="*/ 3 w 6"/>
              <a:gd name="T1" fmla="*/ 9 h 9"/>
              <a:gd name="T2" fmla="*/ 3 w 6"/>
              <a:gd name="T3" fmla="*/ 9 h 9"/>
              <a:gd name="T4" fmla="*/ 2 w 6"/>
              <a:gd name="T5" fmla="*/ 7 h 9"/>
              <a:gd name="T6" fmla="*/ 2 w 6"/>
              <a:gd name="T7" fmla="*/ 7 h 9"/>
              <a:gd name="T8" fmla="*/ 0 w 6"/>
              <a:gd name="T9" fmla="*/ 6 h 9"/>
              <a:gd name="T10" fmla="*/ 0 w 6"/>
              <a:gd name="T11" fmla="*/ 6 h 9"/>
              <a:gd name="T12" fmla="*/ 2 w 6"/>
              <a:gd name="T13" fmla="*/ 3 h 9"/>
              <a:gd name="T14" fmla="*/ 4 w 6"/>
              <a:gd name="T15" fmla="*/ 0 h 9"/>
              <a:gd name="T16" fmla="*/ 4 w 6"/>
              <a:gd name="T17" fmla="*/ 0 h 9"/>
              <a:gd name="T18" fmla="*/ 4 w 6"/>
              <a:gd name="T19" fmla="*/ 2 h 9"/>
              <a:gd name="T20" fmla="*/ 4 w 6"/>
              <a:gd name="T21" fmla="*/ 2 h 9"/>
              <a:gd name="T22" fmla="*/ 6 w 6"/>
              <a:gd name="T23" fmla="*/ 4 h 9"/>
              <a:gd name="T24" fmla="*/ 6 w 6"/>
              <a:gd name="T25" fmla="*/ 4 h 9"/>
              <a:gd name="T26" fmla="*/ 4 w 6"/>
              <a:gd name="T27" fmla="*/ 7 h 9"/>
              <a:gd name="T28" fmla="*/ 3 w 6"/>
              <a:gd name="T29" fmla="*/ 9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 h="9">
                <a:moveTo>
                  <a:pt x="3" y="9"/>
                </a:moveTo>
                <a:lnTo>
                  <a:pt x="3" y="9"/>
                </a:lnTo>
                <a:lnTo>
                  <a:pt x="2" y="7"/>
                </a:lnTo>
                <a:lnTo>
                  <a:pt x="2" y="7"/>
                </a:lnTo>
                <a:lnTo>
                  <a:pt x="0" y="6"/>
                </a:lnTo>
                <a:lnTo>
                  <a:pt x="0" y="6"/>
                </a:lnTo>
                <a:lnTo>
                  <a:pt x="2" y="3"/>
                </a:lnTo>
                <a:lnTo>
                  <a:pt x="4" y="0"/>
                </a:lnTo>
                <a:lnTo>
                  <a:pt x="4" y="0"/>
                </a:lnTo>
                <a:lnTo>
                  <a:pt x="4" y="2"/>
                </a:lnTo>
                <a:lnTo>
                  <a:pt x="4" y="2"/>
                </a:lnTo>
                <a:lnTo>
                  <a:pt x="6" y="4"/>
                </a:lnTo>
                <a:lnTo>
                  <a:pt x="6" y="4"/>
                </a:lnTo>
                <a:lnTo>
                  <a:pt x="4" y="7"/>
                </a:lnTo>
                <a:lnTo>
                  <a:pt x="3" y="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17" name="Freeform 1515"/>
          <p:cNvSpPr/>
          <p:nvPr/>
        </p:nvSpPr>
        <p:spPr bwMode="auto">
          <a:xfrm>
            <a:off x="415703" y="4364345"/>
            <a:ext cx="12237" cy="18355"/>
          </a:xfrm>
          <a:custGeom>
            <a:gdLst>
              <a:gd name="T0" fmla="*/ 3 w 6"/>
              <a:gd name="T1" fmla="*/ 9 h 9"/>
              <a:gd name="T2" fmla="*/ 3 w 6"/>
              <a:gd name="T3" fmla="*/ 9 h 9"/>
              <a:gd name="T4" fmla="*/ 2 w 6"/>
              <a:gd name="T5" fmla="*/ 7 h 9"/>
              <a:gd name="T6" fmla="*/ 2 w 6"/>
              <a:gd name="T7" fmla="*/ 7 h 9"/>
              <a:gd name="T8" fmla="*/ 0 w 6"/>
              <a:gd name="T9" fmla="*/ 6 h 9"/>
              <a:gd name="T10" fmla="*/ 0 w 6"/>
              <a:gd name="T11" fmla="*/ 6 h 9"/>
              <a:gd name="T12" fmla="*/ 2 w 6"/>
              <a:gd name="T13" fmla="*/ 3 h 9"/>
              <a:gd name="T14" fmla="*/ 4 w 6"/>
              <a:gd name="T15" fmla="*/ 0 h 9"/>
              <a:gd name="T16" fmla="*/ 4 w 6"/>
              <a:gd name="T17" fmla="*/ 0 h 9"/>
              <a:gd name="T18" fmla="*/ 4 w 6"/>
              <a:gd name="T19" fmla="*/ 2 h 9"/>
              <a:gd name="T20" fmla="*/ 4 w 6"/>
              <a:gd name="T21" fmla="*/ 2 h 9"/>
              <a:gd name="T22" fmla="*/ 6 w 6"/>
              <a:gd name="T23" fmla="*/ 4 h 9"/>
              <a:gd name="T24" fmla="*/ 6 w 6"/>
              <a:gd name="T25" fmla="*/ 4 h 9"/>
              <a:gd name="T26" fmla="*/ 4 w 6"/>
              <a:gd name="T27" fmla="*/ 7 h 9"/>
              <a:gd name="T28" fmla="*/ 3 w 6"/>
              <a:gd name="T29" fmla="*/ 9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 h="9">
                <a:moveTo>
                  <a:pt x="3" y="9"/>
                </a:moveTo>
                <a:lnTo>
                  <a:pt x="3" y="9"/>
                </a:lnTo>
                <a:lnTo>
                  <a:pt x="2" y="7"/>
                </a:lnTo>
                <a:lnTo>
                  <a:pt x="2" y="7"/>
                </a:lnTo>
                <a:lnTo>
                  <a:pt x="0" y="6"/>
                </a:lnTo>
                <a:lnTo>
                  <a:pt x="0" y="6"/>
                </a:lnTo>
                <a:lnTo>
                  <a:pt x="2" y="3"/>
                </a:lnTo>
                <a:lnTo>
                  <a:pt x="4" y="0"/>
                </a:lnTo>
                <a:lnTo>
                  <a:pt x="4" y="0"/>
                </a:lnTo>
                <a:lnTo>
                  <a:pt x="4" y="2"/>
                </a:lnTo>
                <a:lnTo>
                  <a:pt x="4" y="2"/>
                </a:lnTo>
                <a:lnTo>
                  <a:pt x="6" y="4"/>
                </a:lnTo>
                <a:lnTo>
                  <a:pt x="6" y="4"/>
                </a:lnTo>
                <a:lnTo>
                  <a:pt x="4" y="7"/>
                </a:lnTo>
                <a:lnTo>
                  <a:pt x="3" y="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26" name="Freeform 1524"/>
          <p:cNvSpPr/>
          <p:nvPr/>
        </p:nvSpPr>
        <p:spPr bwMode="auto">
          <a:xfrm>
            <a:off x="236234" y="4080865"/>
            <a:ext cx="8158" cy="6119"/>
          </a:xfrm>
          <a:custGeom>
            <a:gdLst>
              <a:gd name="T0" fmla="*/ 3 w 4"/>
              <a:gd name="T1" fmla="*/ 3 h 3"/>
              <a:gd name="T2" fmla="*/ 3 w 4"/>
              <a:gd name="T3" fmla="*/ 3 h 3"/>
              <a:gd name="T4" fmla="*/ 1 w 4"/>
              <a:gd name="T5" fmla="*/ 3 h 3"/>
              <a:gd name="T6" fmla="*/ 0 w 4"/>
              <a:gd name="T7" fmla="*/ 1 h 3"/>
              <a:gd name="T8" fmla="*/ 0 w 4"/>
              <a:gd name="T9" fmla="*/ 1 h 3"/>
              <a:gd name="T10" fmla="*/ 0 w 4"/>
              <a:gd name="T11" fmla="*/ 0 h 3"/>
              <a:gd name="T12" fmla="*/ 0 w 4"/>
              <a:gd name="T13" fmla="*/ 0 h 3"/>
              <a:gd name="T14" fmla="*/ 3 w 4"/>
              <a:gd name="T15" fmla="*/ 0 h 3"/>
              <a:gd name="T16" fmla="*/ 3 w 4"/>
              <a:gd name="T17" fmla="*/ 0 h 3"/>
              <a:gd name="T18" fmla="*/ 4 w 4"/>
              <a:gd name="T19" fmla="*/ 0 h 3"/>
              <a:gd name="T20" fmla="*/ 4 w 4"/>
              <a:gd name="T21" fmla="*/ 1 h 3"/>
              <a:gd name="T22" fmla="*/ 4 w 4"/>
              <a:gd name="T23" fmla="*/ 1 h 3"/>
              <a:gd name="T24" fmla="*/ 4 w 4"/>
              <a:gd name="T25" fmla="*/ 3 h 3"/>
              <a:gd name="T26" fmla="*/ 4 w 4"/>
              <a:gd name="T27" fmla="*/ 3 h 3"/>
              <a:gd name="T28" fmla="*/ 3 w 4"/>
              <a:gd name="T29" fmla="*/ 3 h 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 h="3">
                <a:moveTo>
                  <a:pt x="3" y="3"/>
                </a:moveTo>
                <a:lnTo>
                  <a:pt x="3" y="3"/>
                </a:lnTo>
                <a:lnTo>
                  <a:pt x="1" y="3"/>
                </a:lnTo>
                <a:lnTo>
                  <a:pt x="0" y="1"/>
                </a:lnTo>
                <a:lnTo>
                  <a:pt x="0" y="1"/>
                </a:lnTo>
                <a:lnTo>
                  <a:pt x="0" y="0"/>
                </a:lnTo>
                <a:lnTo>
                  <a:pt x="0" y="0"/>
                </a:lnTo>
                <a:lnTo>
                  <a:pt x="3" y="0"/>
                </a:lnTo>
                <a:lnTo>
                  <a:pt x="3" y="0"/>
                </a:lnTo>
                <a:lnTo>
                  <a:pt x="4" y="0"/>
                </a:lnTo>
                <a:lnTo>
                  <a:pt x="4" y="1"/>
                </a:lnTo>
                <a:lnTo>
                  <a:pt x="4" y="1"/>
                </a:lnTo>
                <a:lnTo>
                  <a:pt x="4" y="3"/>
                </a:lnTo>
                <a:lnTo>
                  <a:pt x="4" y="3"/>
                </a:lnTo>
                <a:lnTo>
                  <a:pt x="3" y="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27" name="Freeform 1525"/>
          <p:cNvSpPr/>
          <p:nvPr/>
        </p:nvSpPr>
        <p:spPr bwMode="auto">
          <a:xfrm>
            <a:off x="236234" y="4080865"/>
            <a:ext cx="8158" cy="6119"/>
          </a:xfrm>
          <a:custGeom>
            <a:gdLst>
              <a:gd name="T0" fmla="*/ 3 w 4"/>
              <a:gd name="T1" fmla="*/ 3 h 3"/>
              <a:gd name="T2" fmla="*/ 3 w 4"/>
              <a:gd name="T3" fmla="*/ 3 h 3"/>
              <a:gd name="T4" fmla="*/ 1 w 4"/>
              <a:gd name="T5" fmla="*/ 3 h 3"/>
              <a:gd name="T6" fmla="*/ 0 w 4"/>
              <a:gd name="T7" fmla="*/ 1 h 3"/>
              <a:gd name="T8" fmla="*/ 0 w 4"/>
              <a:gd name="T9" fmla="*/ 1 h 3"/>
              <a:gd name="T10" fmla="*/ 0 w 4"/>
              <a:gd name="T11" fmla="*/ 0 h 3"/>
              <a:gd name="T12" fmla="*/ 0 w 4"/>
              <a:gd name="T13" fmla="*/ 0 h 3"/>
              <a:gd name="T14" fmla="*/ 3 w 4"/>
              <a:gd name="T15" fmla="*/ 0 h 3"/>
              <a:gd name="T16" fmla="*/ 3 w 4"/>
              <a:gd name="T17" fmla="*/ 0 h 3"/>
              <a:gd name="T18" fmla="*/ 4 w 4"/>
              <a:gd name="T19" fmla="*/ 0 h 3"/>
              <a:gd name="T20" fmla="*/ 4 w 4"/>
              <a:gd name="T21" fmla="*/ 1 h 3"/>
              <a:gd name="T22" fmla="*/ 4 w 4"/>
              <a:gd name="T23" fmla="*/ 1 h 3"/>
              <a:gd name="T24" fmla="*/ 4 w 4"/>
              <a:gd name="T25" fmla="*/ 3 h 3"/>
              <a:gd name="T26" fmla="*/ 4 w 4"/>
              <a:gd name="T27" fmla="*/ 3 h 3"/>
              <a:gd name="T28" fmla="*/ 3 w 4"/>
              <a:gd name="T29" fmla="*/ 3 h 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 h="3">
                <a:moveTo>
                  <a:pt x="3" y="3"/>
                </a:moveTo>
                <a:lnTo>
                  <a:pt x="3" y="3"/>
                </a:lnTo>
                <a:lnTo>
                  <a:pt x="1" y="3"/>
                </a:lnTo>
                <a:lnTo>
                  <a:pt x="0" y="1"/>
                </a:lnTo>
                <a:lnTo>
                  <a:pt x="0" y="1"/>
                </a:lnTo>
                <a:lnTo>
                  <a:pt x="0" y="0"/>
                </a:lnTo>
                <a:lnTo>
                  <a:pt x="0" y="0"/>
                </a:lnTo>
                <a:lnTo>
                  <a:pt x="3" y="0"/>
                </a:lnTo>
                <a:lnTo>
                  <a:pt x="3" y="0"/>
                </a:lnTo>
                <a:lnTo>
                  <a:pt x="4" y="0"/>
                </a:lnTo>
                <a:lnTo>
                  <a:pt x="4" y="1"/>
                </a:lnTo>
                <a:lnTo>
                  <a:pt x="4" y="1"/>
                </a:lnTo>
                <a:lnTo>
                  <a:pt x="4" y="3"/>
                </a:lnTo>
                <a:lnTo>
                  <a:pt x="4" y="3"/>
                </a:lnTo>
                <a:lnTo>
                  <a:pt x="3" y="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30" name="Freeform 1528"/>
          <p:cNvSpPr/>
          <p:nvPr/>
        </p:nvSpPr>
        <p:spPr bwMode="auto">
          <a:xfrm>
            <a:off x="177092" y="3862648"/>
            <a:ext cx="20394" cy="14277"/>
          </a:xfrm>
          <a:custGeom>
            <a:gdLst>
              <a:gd name="T0" fmla="*/ 6 w 10"/>
              <a:gd name="T1" fmla="*/ 7 h 7"/>
              <a:gd name="T2" fmla="*/ 6 w 10"/>
              <a:gd name="T3" fmla="*/ 7 h 7"/>
              <a:gd name="T4" fmla="*/ 4 w 10"/>
              <a:gd name="T5" fmla="*/ 7 h 7"/>
              <a:gd name="T6" fmla="*/ 1 w 10"/>
              <a:gd name="T7" fmla="*/ 4 h 7"/>
              <a:gd name="T8" fmla="*/ 1 w 10"/>
              <a:gd name="T9" fmla="*/ 4 h 7"/>
              <a:gd name="T10" fmla="*/ 0 w 10"/>
              <a:gd name="T11" fmla="*/ 3 h 7"/>
              <a:gd name="T12" fmla="*/ 0 w 10"/>
              <a:gd name="T13" fmla="*/ 3 h 7"/>
              <a:gd name="T14" fmla="*/ 1 w 10"/>
              <a:gd name="T15" fmla="*/ 0 h 7"/>
              <a:gd name="T16" fmla="*/ 4 w 10"/>
              <a:gd name="T17" fmla="*/ 0 h 7"/>
              <a:gd name="T18" fmla="*/ 4 w 10"/>
              <a:gd name="T19" fmla="*/ 0 h 7"/>
              <a:gd name="T20" fmla="*/ 7 w 10"/>
              <a:gd name="T21" fmla="*/ 1 h 7"/>
              <a:gd name="T22" fmla="*/ 10 w 10"/>
              <a:gd name="T23" fmla="*/ 3 h 7"/>
              <a:gd name="T24" fmla="*/ 10 w 10"/>
              <a:gd name="T25" fmla="*/ 3 h 7"/>
              <a:gd name="T26" fmla="*/ 10 w 10"/>
              <a:gd name="T27" fmla="*/ 4 h 7"/>
              <a:gd name="T28" fmla="*/ 10 w 10"/>
              <a:gd name="T29" fmla="*/ 4 h 7"/>
              <a:gd name="T30" fmla="*/ 8 w 10"/>
              <a:gd name="T31" fmla="*/ 6 h 7"/>
              <a:gd name="T32" fmla="*/ 6 w 10"/>
              <a:gd name="T33" fmla="*/ 7 h 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0" h="7">
                <a:moveTo>
                  <a:pt x="6" y="7"/>
                </a:moveTo>
                <a:lnTo>
                  <a:pt x="6" y="7"/>
                </a:lnTo>
                <a:lnTo>
                  <a:pt x="4" y="7"/>
                </a:lnTo>
                <a:lnTo>
                  <a:pt x="1" y="4"/>
                </a:lnTo>
                <a:lnTo>
                  <a:pt x="1" y="4"/>
                </a:lnTo>
                <a:lnTo>
                  <a:pt x="0" y="3"/>
                </a:lnTo>
                <a:lnTo>
                  <a:pt x="0" y="3"/>
                </a:lnTo>
                <a:lnTo>
                  <a:pt x="1" y="0"/>
                </a:lnTo>
                <a:lnTo>
                  <a:pt x="4" y="0"/>
                </a:lnTo>
                <a:lnTo>
                  <a:pt x="4" y="0"/>
                </a:lnTo>
                <a:lnTo>
                  <a:pt x="7" y="1"/>
                </a:lnTo>
                <a:lnTo>
                  <a:pt x="10" y="3"/>
                </a:lnTo>
                <a:lnTo>
                  <a:pt x="10" y="3"/>
                </a:lnTo>
                <a:lnTo>
                  <a:pt x="10" y="4"/>
                </a:lnTo>
                <a:lnTo>
                  <a:pt x="10" y="4"/>
                </a:lnTo>
                <a:lnTo>
                  <a:pt x="8" y="6"/>
                </a:lnTo>
                <a:lnTo>
                  <a:pt x="6" y="7"/>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31" name="Freeform 1529"/>
          <p:cNvSpPr/>
          <p:nvPr/>
        </p:nvSpPr>
        <p:spPr bwMode="auto">
          <a:xfrm>
            <a:off x="177092" y="3862648"/>
            <a:ext cx="20394" cy="14277"/>
          </a:xfrm>
          <a:custGeom>
            <a:gdLst>
              <a:gd name="T0" fmla="*/ 6 w 10"/>
              <a:gd name="T1" fmla="*/ 7 h 7"/>
              <a:gd name="T2" fmla="*/ 6 w 10"/>
              <a:gd name="T3" fmla="*/ 7 h 7"/>
              <a:gd name="T4" fmla="*/ 4 w 10"/>
              <a:gd name="T5" fmla="*/ 7 h 7"/>
              <a:gd name="T6" fmla="*/ 1 w 10"/>
              <a:gd name="T7" fmla="*/ 4 h 7"/>
              <a:gd name="T8" fmla="*/ 1 w 10"/>
              <a:gd name="T9" fmla="*/ 4 h 7"/>
              <a:gd name="T10" fmla="*/ 0 w 10"/>
              <a:gd name="T11" fmla="*/ 3 h 7"/>
              <a:gd name="T12" fmla="*/ 0 w 10"/>
              <a:gd name="T13" fmla="*/ 3 h 7"/>
              <a:gd name="T14" fmla="*/ 1 w 10"/>
              <a:gd name="T15" fmla="*/ 0 h 7"/>
              <a:gd name="T16" fmla="*/ 4 w 10"/>
              <a:gd name="T17" fmla="*/ 0 h 7"/>
              <a:gd name="T18" fmla="*/ 4 w 10"/>
              <a:gd name="T19" fmla="*/ 0 h 7"/>
              <a:gd name="T20" fmla="*/ 7 w 10"/>
              <a:gd name="T21" fmla="*/ 1 h 7"/>
              <a:gd name="T22" fmla="*/ 10 w 10"/>
              <a:gd name="T23" fmla="*/ 3 h 7"/>
              <a:gd name="T24" fmla="*/ 10 w 10"/>
              <a:gd name="T25" fmla="*/ 3 h 7"/>
              <a:gd name="T26" fmla="*/ 10 w 10"/>
              <a:gd name="T27" fmla="*/ 4 h 7"/>
              <a:gd name="T28" fmla="*/ 10 w 10"/>
              <a:gd name="T29" fmla="*/ 4 h 7"/>
              <a:gd name="T30" fmla="*/ 8 w 10"/>
              <a:gd name="T31" fmla="*/ 6 h 7"/>
              <a:gd name="T32" fmla="*/ 6 w 10"/>
              <a:gd name="T33" fmla="*/ 7 h 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0" h="7">
                <a:moveTo>
                  <a:pt x="6" y="7"/>
                </a:moveTo>
                <a:lnTo>
                  <a:pt x="6" y="7"/>
                </a:lnTo>
                <a:lnTo>
                  <a:pt x="4" y="7"/>
                </a:lnTo>
                <a:lnTo>
                  <a:pt x="1" y="4"/>
                </a:lnTo>
                <a:lnTo>
                  <a:pt x="1" y="4"/>
                </a:lnTo>
                <a:lnTo>
                  <a:pt x="0" y="3"/>
                </a:lnTo>
                <a:lnTo>
                  <a:pt x="0" y="3"/>
                </a:lnTo>
                <a:lnTo>
                  <a:pt x="1" y="0"/>
                </a:lnTo>
                <a:lnTo>
                  <a:pt x="4" y="0"/>
                </a:lnTo>
                <a:lnTo>
                  <a:pt x="4" y="0"/>
                </a:lnTo>
                <a:lnTo>
                  <a:pt x="7" y="1"/>
                </a:lnTo>
                <a:lnTo>
                  <a:pt x="10" y="3"/>
                </a:lnTo>
                <a:lnTo>
                  <a:pt x="10" y="3"/>
                </a:lnTo>
                <a:lnTo>
                  <a:pt x="10" y="4"/>
                </a:lnTo>
                <a:lnTo>
                  <a:pt x="10" y="4"/>
                </a:lnTo>
                <a:lnTo>
                  <a:pt x="8" y="6"/>
                </a:lnTo>
                <a:lnTo>
                  <a:pt x="6" y="7"/>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grpSp>
        <p:nvGrpSpPr>
          <p:cNvPr id="3" name="组合 2"/>
          <p:cNvGrpSpPr/>
          <p:nvPr/>
        </p:nvGrpSpPr>
        <p:grpSpPr>
          <a:xfrm>
            <a:off x="234983" y="1508143"/>
            <a:ext cx="4848037" cy="5224816"/>
            <a:chOff x="-3518336" y="854905"/>
            <a:chExt cx="3642402" cy="3925482"/>
          </a:xfrm>
        </p:grpSpPr>
        <p:pic>
          <p:nvPicPr>
            <p:cNvPr id="468" name="图片 467"/>
            <p:cNvPicPr>
              <a:picLocks noChangeAspect="1"/>
            </p:cNvPicPr>
            <p:nvPr/>
          </p:nvPicPr>
          <p:blipFill>
            <a:blip r:embed="rId2">
              <a:duotone>
                <a:prstClr val="black"/>
                <a:schemeClr val="bg2">
                  <a:lumMod val="95000"/>
                  <a:tint val="45000"/>
                  <a:satMod val="400000"/>
                </a:schemeClr>
              </a:duotone>
              <a:extLst>
                <a:ext uri="{28A0092B-C50C-407E-A947-70E740481C1C}">
                  <a14:useLocalDpi xmlns:a14="http://schemas.microsoft.com/office/drawing/2010/main"/>
                </a:ext>
              </a:extLst>
            </a:blip>
            <a:srcRect l="23803" t="-3059" r="21490" b="-1"/>
            <a:stretch>
              <a:fillRect/>
            </a:stretch>
          </p:blipFill>
          <p:spPr>
            <a:xfrm>
              <a:off x="-3077468" y="854905"/>
              <a:ext cx="2575786" cy="1601356"/>
            </a:xfrm>
            <a:prstGeom prst="rect">
              <a:avLst/>
            </a:prstGeom>
            <a:ln>
              <a:solidFill>
                <a:schemeClr val="bg1"/>
              </a:solidFill>
            </a:ln>
          </p:spPr>
        </p:pic>
        <p:sp>
          <p:nvSpPr>
            <p:cNvPr id="305" name="Freeform 1328"/>
            <p:cNvSpPr/>
            <p:nvPr/>
          </p:nvSpPr>
          <p:spPr bwMode="auto">
            <a:xfrm>
              <a:off x="52688" y="4580522"/>
              <a:ext cx="26513" cy="32631"/>
            </a:xfrm>
            <a:custGeom>
              <a:gdLst>
                <a:gd name="T0" fmla="*/ 9 w 13"/>
                <a:gd name="T1" fmla="*/ 16 h 16"/>
                <a:gd name="T2" fmla="*/ 9 w 13"/>
                <a:gd name="T3" fmla="*/ 16 h 16"/>
                <a:gd name="T4" fmla="*/ 7 w 13"/>
                <a:gd name="T5" fmla="*/ 16 h 16"/>
                <a:gd name="T6" fmla="*/ 7 w 13"/>
                <a:gd name="T7" fmla="*/ 16 h 16"/>
                <a:gd name="T8" fmla="*/ 3 w 13"/>
                <a:gd name="T9" fmla="*/ 10 h 16"/>
                <a:gd name="T10" fmla="*/ 1 w 13"/>
                <a:gd name="T11" fmla="*/ 6 h 16"/>
                <a:gd name="T12" fmla="*/ 0 w 13"/>
                <a:gd name="T13" fmla="*/ 1 h 16"/>
                <a:gd name="T14" fmla="*/ 0 w 13"/>
                <a:gd name="T15" fmla="*/ 1 h 16"/>
                <a:gd name="T16" fmla="*/ 1 w 13"/>
                <a:gd name="T17" fmla="*/ 0 h 16"/>
                <a:gd name="T18" fmla="*/ 3 w 13"/>
                <a:gd name="T19" fmla="*/ 0 h 16"/>
                <a:gd name="T20" fmla="*/ 3 w 13"/>
                <a:gd name="T21" fmla="*/ 0 h 16"/>
                <a:gd name="T22" fmla="*/ 3 w 13"/>
                <a:gd name="T23" fmla="*/ 0 h 16"/>
                <a:gd name="T24" fmla="*/ 3 w 13"/>
                <a:gd name="T25" fmla="*/ 0 h 16"/>
                <a:gd name="T26" fmla="*/ 7 w 13"/>
                <a:gd name="T27" fmla="*/ 1 h 16"/>
                <a:gd name="T28" fmla="*/ 10 w 13"/>
                <a:gd name="T29" fmla="*/ 4 h 16"/>
                <a:gd name="T30" fmla="*/ 13 w 13"/>
                <a:gd name="T31" fmla="*/ 9 h 16"/>
                <a:gd name="T32" fmla="*/ 13 w 13"/>
                <a:gd name="T33" fmla="*/ 9 h 16"/>
                <a:gd name="T34" fmla="*/ 13 w 13"/>
                <a:gd name="T35" fmla="*/ 10 h 16"/>
                <a:gd name="T36" fmla="*/ 13 w 13"/>
                <a:gd name="T37" fmla="*/ 10 h 16"/>
                <a:gd name="T38" fmla="*/ 12 w 13"/>
                <a:gd name="T39" fmla="*/ 14 h 16"/>
                <a:gd name="T40" fmla="*/ 10 w 13"/>
                <a:gd name="T41" fmla="*/ 16 h 16"/>
                <a:gd name="T42" fmla="*/ 9 w 13"/>
                <a:gd name="T43" fmla="*/ 16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 h="16">
                  <a:moveTo>
                    <a:pt x="9" y="16"/>
                  </a:moveTo>
                  <a:lnTo>
                    <a:pt x="9" y="16"/>
                  </a:lnTo>
                  <a:lnTo>
                    <a:pt x="7" y="16"/>
                  </a:lnTo>
                  <a:lnTo>
                    <a:pt x="7" y="16"/>
                  </a:lnTo>
                  <a:lnTo>
                    <a:pt x="3" y="10"/>
                  </a:lnTo>
                  <a:lnTo>
                    <a:pt x="1" y="6"/>
                  </a:lnTo>
                  <a:lnTo>
                    <a:pt x="0" y="1"/>
                  </a:lnTo>
                  <a:lnTo>
                    <a:pt x="0" y="1"/>
                  </a:lnTo>
                  <a:lnTo>
                    <a:pt x="1" y="0"/>
                  </a:lnTo>
                  <a:lnTo>
                    <a:pt x="3" y="0"/>
                  </a:lnTo>
                  <a:lnTo>
                    <a:pt x="3" y="0"/>
                  </a:lnTo>
                  <a:lnTo>
                    <a:pt x="3" y="0"/>
                  </a:lnTo>
                  <a:lnTo>
                    <a:pt x="3" y="0"/>
                  </a:lnTo>
                  <a:lnTo>
                    <a:pt x="7" y="1"/>
                  </a:lnTo>
                  <a:lnTo>
                    <a:pt x="10" y="4"/>
                  </a:lnTo>
                  <a:lnTo>
                    <a:pt x="13" y="9"/>
                  </a:lnTo>
                  <a:lnTo>
                    <a:pt x="13" y="9"/>
                  </a:lnTo>
                  <a:lnTo>
                    <a:pt x="13" y="10"/>
                  </a:lnTo>
                  <a:lnTo>
                    <a:pt x="13" y="10"/>
                  </a:lnTo>
                  <a:lnTo>
                    <a:pt x="12" y="14"/>
                  </a:lnTo>
                  <a:lnTo>
                    <a:pt x="10" y="16"/>
                  </a:lnTo>
                  <a:lnTo>
                    <a:pt x="9" y="16"/>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06" name="Freeform 1329"/>
            <p:cNvSpPr/>
            <p:nvPr/>
          </p:nvSpPr>
          <p:spPr bwMode="auto">
            <a:xfrm>
              <a:off x="52688" y="4580522"/>
              <a:ext cx="26513" cy="32631"/>
            </a:xfrm>
            <a:custGeom>
              <a:gdLst>
                <a:gd name="T0" fmla="*/ 9 w 13"/>
                <a:gd name="T1" fmla="*/ 16 h 16"/>
                <a:gd name="T2" fmla="*/ 9 w 13"/>
                <a:gd name="T3" fmla="*/ 16 h 16"/>
                <a:gd name="T4" fmla="*/ 7 w 13"/>
                <a:gd name="T5" fmla="*/ 16 h 16"/>
                <a:gd name="T6" fmla="*/ 7 w 13"/>
                <a:gd name="T7" fmla="*/ 16 h 16"/>
                <a:gd name="T8" fmla="*/ 3 w 13"/>
                <a:gd name="T9" fmla="*/ 10 h 16"/>
                <a:gd name="T10" fmla="*/ 1 w 13"/>
                <a:gd name="T11" fmla="*/ 6 h 16"/>
                <a:gd name="T12" fmla="*/ 0 w 13"/>
                <a:gd name="T13" fmla="*/ 1 h 16"/>
                <a:gd name="T14" fmla="*/ 0 w 13"/>
                <a:gd name="T15" fmla="*/ 1 h 16"/>
                <a:gd name="T16" fmla="*/ 1 w 13"/>
                <a:gd name="T17" fmla="*/ 0 h 16"/>
                <a:gd name="T18" fmla="*/ 3 w 13"/>
                <a:gd name="T19" fmla="*/ 0 h 16"/>
                <a:gd name="T20" fmla="*/ 3 w 13"/>
                <a:gd name="T21" fmla="*/ 0 h 16"/>
                <a:gd name="T22" fmla="*/ 3 w 13"/>
                <a:gd name="T23" fmla="*/ 0 h 16"/>
                <a:gd name="T24" fmla="*/ 3 w 13"/>
                <a:gd name="T25" fmla="*/ 0 h 16"/>
                <a:gd name="T26" fmla="*/ 7 w 13"/>
                <a:gd name="T27" fmla="*/ 1 h 16"/>
                <a:gd name="T28" fmla="*/ 10 w 13"/>
                <a:gd name="T29" fmla="*/ 4 h 16"/>
                <a:gd name="T30" fmla="*/ 13 w 13"/>
                <a:gd name="T31" fmla="*/ 9 h 16"/>
                <a:gd name="T32" fmla="*/ 13 w 13"/>
                <a:gd name="T33" fmla="*/ 9 h 16"/>
                <a:gd name="T34" fmla="*/ 13 w 13"/>
                <a:gd name="T35" fmla="*/ 10 h 16"/>
                <a:gd name="T36" fmla="*/ 13 w 13"/>
                <a:gd name="T37" fmla="*/ 10 h 16"/>
                <a:gd name="T38" fmla="*/ 12 w 13"/>
                <a:gd name="T39" fmla="*/ 14 h 16"/>
                <a:gd name="T40" fmla="*/ 10 w 13"/>
                <a:gd name="T41" fmla="*/ 16 h 16"/>
                <a:gd name="T42" fmla="*/ 9 w 13"/>
                <a:gd name="T43" fmla="*/ 16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 h="16">
                  <a:moveTo>
                    <a:pt x="9" y="16"/>
                  </a:moveTo>
                  <a:lnTo>
                    <a:pt x="9" y="16"/>
                  </a:lnTo>
                  <a:lnTo>
                    <a:pt x="7" y="16"/>
                  </a:lnTo>
                  <a:lnTo>
                    <a:pt x="7" y="16"/>
                  </a:lnTo>
                  <a:lnTo>
                    <a:pt x="3" y="10"/>
                  </a:lnTo>
                  <a:lnTo>
                    <a:pt x="1" y="6"/>
                  </a:lnTo>
                  <a:lnTo>
                    <a:pt x="0" y="1"/>
                  </a:lnTo>
                  <a:lnTo>
                    <a:pt x="0" y="1"/>
                  </a:lnTo>
                  <a:lnTo>
                    <a:pt x="1" y="0"/>
                  </a:lnTo>
                  <a:lnTo>
                    <a:pt x="3" y="0"/>
                  </a:lnTo>
                  <a:lnTo>
                    <a:pt x="3" y="0"/>
                  </a:lnTo>
                  <a:lnTo>
                    <a:pt x="3" y="0"/>
                  </a:lnTo>
                  <a:lnTo>
                    <a:pt x="3" y="0"/>
                  </a:lnTo>
                  <a:lnTo>
                    <a:pt x="7" y="1"/>
                  </a:lnTo>
                  <a:lnTo>
                    <a:pt x="10" y="4"/>
                  </a:lnTo>
                  <a:lnTo>
                    <a:pt x="13" y="9"/>
                  </a:lnTo>
                  <a:lnTo>
                    <a:pt x="13" y="9"/>
                  </a:lnTo>
                  <a:lnTo>
                    <a:pt x="13" y="10"/>
                  </a:lnTo>
                  <a:lnTo>
                    <a:pt x="13" y="10"/>
                  </a:lnTo>
                  <a:lnTo>
                    <a:pt x="12" y="14"/>
                  </a:lnTo>
                  <a:lnTo>
                    <a:pt x="10" y="16"/>
                  </a:lnTo>
                  <a:lnTo>
                    <a:pt x="9" y="1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18" name="Freeform 1516"/>
            <p:cNvSpPr/>
            <p:nvPr/>
          </p:nvSpPr>
          <p:spPr bwMode="auto">
            <a:xfrm>
              <a:off x="-175729" y="4399015"/>
              <a:ext cx="42828" cy="18355"/>
            </a:xfrm>
            <a:custGeom>
              <a:gdLst>
                <a:gd name="T0" fmla="*/ 13 w 21"/>
                <a:gd name="T1" fmla="*/ 9 h 9"/>
                <a:gd name="T2" fmla="*/ 13 w 21"/>
                <a:gd name="T3" fmla="*/ 9 h 9"/>
                <a:gd name="T4" fmla="*/ 11 w 21"/>
                <a:gd name="T5" fmla="*/ 9 h 9"/>
                <a:gd name="T6" fmla="*/ 8 w 21"/>
                <a:gd name="T7" fmla="*/ 8 h 9"/>
                <a:gd name="T8" fmla="*/ 8 w 21"/>
                <a:gd name="T9" fmla="*/ 8 h 9"/>
                <a:gd name="T10" fmla="*/ 2 w 21"/>
                <a:gd name="T11" fmla="*/ 3 h 9"/>
                <a:gd name="T12" fmla="*/ 0 w 21"/>
                <a:gd name="T13" fmla="*/ 0 h 9"/>
                <a:gd name="T14" fmla="*/ 0 w 21"/>
                <a:gd name="T15" fmla="*/ 0 h 9"/>
                <a:gd name="T16" fmla="*/ 2 w 21"/>
                <a:gd name="T17" fmla="*/ 0 h 9"/>
                <a:gd name="T18" fmla="*/ 2 w 21"/>
                <a:gd name="T19" fmla="*/ 0 h 9"/>
                <a:gd name="T20" fmla="*/ 2 w 21"/>
                <a:gd name="T21" fmla="*/ 0 h 9"/>
                <a:gd name="T22" fmla="*/ 2 w 21"/>
                <a:gd name="T23" fmla="*/ 0 h 9"/>
                <a:gd name="T24" fmla="*/ 12 w 21"/>
                <a:gd name="T25" fmla="*/ 2 h 9"/>
                <a:gd name="T26" fmla="*/ 18 w 21"/>
                <a:gd name="T27" fmla="*/ 5 h 9"/>
                <a:gd name="T28" fmla="*/ 21 w 21"/>
                <a:gd name="T29" fmla="*/ 6 h 9"/>
                <a:gd name="T30" fmla="*/ 21 w 21"/>
                <a:gd name="T31" fmla="*/ 6 h 9"/>
                <a:gd name="T32" fmla="*/ 19 w 21"/>
                <a:gd name="T33" fmla="*/ 8 h 9"/>
                <a:gd name="T34" fmla="*/ 19 w 21"/>
                <a:gd name="T35" fmla="*/ 8 h 9"/>
                <a:gd name="T36" fmla="*/ 18 w 21"/>
                <a:gd name="T37" fmla="*/ 9 h 9"/>
                <a:gd name="T38" fmla="*/ 13 w 21"/>
                <a:gd name="T39" fmla="*/ 9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1" h="9">
                  <a:moveTo>
                    <a:pt x="13" y="9"/>
                  </a:moveTo>
                  <a:lnTo>
                    <a:pt x="13" y="9"/>
                  </a:lnTo>
                  <a:lnTo>
                    <a:pt x="11" y="9"/>
                  </a:lnTo>
                  <a:lnTo>
                    <a:pt x="8" y="8"/>
                  </a:lnTo>
                  <a:lnTo>
                    <a:pt x="8" y="8"/>
                  </a:lnTo>
                  <a:lnTo>
                    <a:pt x="2" y="3"/>
                  </a:lnTo>
                  <a:lnTo>
                    <a:pt x="0" y="0"/>
                  </a:lnTo>
                  <a:lnTo>
                    <a:pt x="0" y="0"/>
                  </a:lnTo>
                  <a:lnTo>
                    <a:pt x="2" y="0"/>
                  </a:lnTo>
                  <a:lnTo>
                    <a:pt x="2" y="0"/>
                  </a:lnTo>
                  <a:lnTo>
                    <a:pt x="2" y="0"/>
                  </a:lnTo>
                  <a:lnTo>
                    <a:pt x="2" y="0"/>
                  </a:lnTo>
                  <a:lnTo>
                    <a:pt x="12" y="2"/>
                  </a:lnTo>
                  <a:lnTo>
                    <a:pt x="18" y="5"/>
                  </a:lnTo>
                  <a:lnTo>
                    <a:pt x="21" y="6"/>
                  </a:lnTo>
                  <a:lnTo>
                    <a:pt x="21" y="6"/>
                  </a:lnTo>
                  <a:lnTo>
                    <a:pt x="19" y="8"/>
                  </a:lnTo>
                  <a:lnTo>
                    <a:pt x="19" y="8"/>
                  </a:lnTo>
                  <a:lnTo>
                    <a:pt x="18" y="9"/>
                  </a:lnTo>
                  <a:lnTo>
                    <a:pt x="13" y="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19" name="Freeform 1517"/>
            <p:cNvSpPr/>
            <p:nvPr/>
          </p:nvSpPr>
          <p:spPr bwMode="auto">
            <a:xfrm>
              <a:off x="-175729" y="4399015"/>
              <a:ext cx="42828" cy="18355"/>
            </a:xfrm>
            <a:custGeom>
              <a:gdLst>
                <a:gd name="T0" fmla="*/ 13 w 21"/>
                <a:gd name="T1" fmla="*/ 9 h 9"/>
                <a:gd name="T2" fmla="*/ 13 w 21"/>
                <a:gd name="T3" fmla="*/ 9 h 9"/>
                <a:gd name="T4" fmla="*/ 11 w 21"/>
                <a:gd name="T5" fmla="*/ 9 h 9"/>
                <a:gd name="T6" fmla="*/ 8 w 21"/>
                <a:gd name="T7" fmla="*/ 8 h 9"/>
                <a:gd name="T8" fmla="*/ 8 w 21"/>
                <a:gd name="T9" fmla="*/ 8 h 9"/>
                <a:gd name="T10" fmla="*/ 2 w 21"/>
                <a:gd name="T11" fmla="*/ 3 h 9"/>
                <a:gd name="T12" fmla="*/ 0 w 21"/>
                <a:gd name="T13" fmla="*/ 0 h 9"/>
                <a:gd name="T14" fmla="*/ 0 w 21"/>
                <a:gd name="T15" fmla="*/ 0 h 9"/>
                <a:gd name="T16" fmla="*/ 2 w 21"/>
                <a:gd name="T17" fmla="*/ 0 h 9"/>
                <a:gd name="T18" fmla="*/ 2 w 21"/>
                <a:gd name="T19" fmla="*/ 0 h 9"/>
                <a:gd name="T20" fmla="*/ 2 w 21"/>
                <a:gd name="T21" fmla="*/ 0 h 9"/>
                <a:gd name="T22" fmla="*/ 2 w 21"/>
                <a:gd name="T23" fmla="*/ 0 h 9"/>
                <a:gd name="T24" fmla="*/ 12 w 21"/>
                <a:gd name="T25" fmla="*/ 2 h 9"/>
                <a:gd name="T26" fmla="*/ 18 w 21"/>
                <a:gd name="T27" fmla="*/ 5 h 9"/>
                <a:gd name="T28" fmla="*/ 21 w 21"/>
                <a:gd name="T29" fmla="*/ 6 h 9"/>
                <a:gd name="T30" fmla="*/ 21 w 21"/>
                <a:gd name="T31" fmla="*/ 6 h 9"/>
                <a:gd name="T32" fmla="*/ 19 w 21"/>
                <a:gd name="T33" fmla="*/ 8 h 9"/>
                <a:gd name="T34" fmla="*/ 19 w 21"/>
                <a:gd name="T35" fmla="*/ 8 h 9"/>
                <a:gd name="T36" fmla="*/ 18 w 21"/>
                <a:gd name="T37" fmla="*/ 9 h 9"/>
                <a:gd name="T38" fmla="*/ 13 w 21"/>
                <a:gd name="T39" fmla="*/ 9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1" h="9">
                  <a:moveTo>
                    <a:pt x="13" y="9"/>
                  </a:moveTo>
                  <a:lnTo>
                    <a:pt x="13" y="9"/>
                  </a:lnTo>
                  <a:lnTo>
                    <a:pt x="11" y="9"/>
                  </a:lnTo>
                  <a:lnTo>
                    <a:pt x="8" y="8"/>
                  </a:lnTo>
                  <a:lnTo>
                    <a:pt x="8" y="8"/>
                  </a:lnTo>
                  <a:lnTo>
                    <a:pt x="2" y="3"/>
                  </a:lnTo>
                  <a:lnTo>
                    <a:pt x="0" y="0"/>
                  </a:lnTo>
                  <a:lnTo>
                    <a:pt x="0" y="0"/>
                  </a:lnTo>
                  <a:lnTo>
                    <a:pt x="2" y="0"/>
                  </a:lnTo>
                  <a:lnTo>
                    <a:pt x="2" y="0"/>
                  </a:lnTo>
                  <a:lnTo>
                    <a:pt x="2" y="0"/>
                  </a:lnTo>
                  <a:lnTo>
                    <a:pt x="2" y="0"/>
                  </a:lnTo>
                  <a:lnTo>
                    <a:pt x="12" y="2"/>
                  </a:lnTo>
                  <a:lnTo>
                    <a:pt x="18" y="5"/>
                  </a:lnTo>
                  <a:lnTo>
                    <a:pt x="21" y="6"/>
                  </a:lnTo>
                  <a:lnTo>
                    <a:pt x="21" y="6"/>
                  </a:lnTo>
                  <a:lnTo>
                    <a:pt x="19" y="8"/>
                  </a:lnTo>
                  <a:lnTo>
                    <a:pt x="19" y="8"/>
                  </a:lnTo>
                  <a:lnTo>
                    <a:pt x="18" y="9"/>
                  </a:lnTo>
                  <a:lnTo>
                    <a:pt x="13" y="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20" name="Freeform 1518"/>
            <p:cNvSpPr/>
            <p:nvPr/>
          </p:nvSpPr>
          <p:spPr bwMode="auto">
            <a:xfrm>
              <a:off x="-100269" y="4437764"/>
              <a:ext cx="28552" cy="12237"/>
            </a:xfrm>
            <a:custGeom>
              <a:gdLst>
                <a:gd name="T0" fmla="*/ 10 w 14"/>
                <a:gd name="T1" fmla="*/ 6 h 6"/>
                <a:gd name="T2" fmla="*/ 10 w 14"/>
                <a:gd name="T3" fmla="*/ 6 h 6"/>
                <a:gd name="T4" fmla="*/ 4 w 14"/>
                <a:gd name="T5" fmla="*/ 5 h 6"/>
                <a:gd name="T6" fmla="*/ 1 w 14"/>
                <a:gd name="T7" fmla="*/ 3 h 6"/>
                <a:gd name="T8" fmla="*/ 0 w 14"/>
                <a:gd name="T9" fmla="*/ 2 h 6"/>
                <a:gd name="T10" fmla="*/ 0 w 14"/>
                <a:gd name="T11" fmla="*/ 2 h 6"/>
                <a:gd name="T12" fmla="*/ 0 w 14"/>
                <a:gd name="T13" fmla="*/ 2 h 6"/>
                <a:gd name="T14" fmla="*/ 3 w 14"/>
                <a:gd name="T15" fmla="*/ 2 h 6"/>
                <a:gd name="T16" fmla="*/ 5 w 14"/>
                <a:gd name="T17" fmla="*/ 0 h 6"/>
                <a:gd name="T18" fmla="*/ 5 w 14"/>
                <a:gd name="T19" fmla="*/ 0 h 6"/>
                <a:gd name="T20" fmla="*/ 11 w 14"/>
                <a:gd name="T21" fmla="*/ 2 h 6"/>
                <a:gd name="T22" fmla="*/ 13 w 14"/>
                <a:gd name="T23" fmla="*/ 3 h 6"/>
                <a:gd name="T24" fmla="*/ 14 w 14"/>
                <a:gd name="T25" fmla="*/ 5 h 6"/>
                <a:gd name="T26" fmla="*/ 14 w 14"/>
                <a:gd name="T27" fmla="*/ 5 h 6"/>
                <a:gd name="T28" fmla="*/ 13 w 14"/>
                <a:gd name="T29" fmla="*/ 5 h 6"/>
                <a:gd name="T30" fmla="*/ 13 w 14"/>
                <a:gd name="T31" fmla="*/ 5 h 6"/>
                <a:gd name="T32" fmla="*/ 10 w 14"/>
                <a:gd name="T33" fmla="*/ 6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 h="6">
                  <a:moveTo>
                    <a:pt x="10" y="6"/>
                  </a:moveTo>
                  <a:lnTo>
                    <a:pt x="10" y="6"/>
                  </a:lnTo>
                  <a:lnTo>
                    <a:pt x="4" y="5"/>
                  </a:lnTo>
                  <a:lnTo>
                    <a:pt x="1" y="3"/>
                  </a:lnTo>
                  <a:lnTo>
                    <a:pt x="0" y="2"/>
                  </a:lnTo>
                  <a:lnTo>
                    <a:pt x="0" y="2"/>
                  </a:lnTo>
                  <a:lnTo>
                    <a:pt x="0" y="2"/>
                  </a:lnTo>
                  <a:lnTo>
                    <a:pt x="3" y="2"/>
                  </a:lnTo>
                  <a:lnTo>
                    <a:pt x="5" y="0"/>
                  </a:lnTo>
                  <a:lnTo>
                    <a:pt x="5" y="0"/>
                  </a:lnTo>
                  <a:lnTo>
                    <a:pt x="11" y="2"/>
                  </a:lnTo>
                  <a:lnTo>
                    <a:pt x="13" y="3"/>
                  </a:lnTo>
                  <a:lnTo>
                    <a:pt x="14" y="5"/>
                  </a:lnTo>
                  <a:lnTo>
                    <a:pt x="14" y="5"/>
                  </a:lnTo>
                  <a:lnTo>
                    <a:pt x="13" y="5"/>
                  </a:lnTo>
                  <a:lnTo>
                    <a:pt x="13" y="5"/>
                  </a:lnTo>
                  <a:lnTo>
                    <a:pt x="10" y="6"/>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21" name="Freeform 1519"/>
            <p:cNvSpPr/>
            <p:nvPr/>
          </p:nvSpPr>
          <p:spPr bwMode="auto">
            <a:xfrm>
              <a:off x="-100269" y="4437764"/>
              <a:ext cx="28552" cy="12237"/>
            </a:xfrm>
            <a:custGeom>
              <a:gdLst>
                <a:gd name="T0" fmla="*/ 10 w 14"/>
                <a:gd name="T1" fmla="*/ 6 h 6"/>
                <a:gd name="T2" fmla="*/ 10 w 14"/>
                <a:gd name="T3" fmla="*/ 6 h 6"/>
                <a:gd name="T4" fmla="*/ 4 w 14"/>
                <a:gd name="T5" fmla="*/ 5 h 6"/>
                <a:gd name="T6" fmla="*/ 1 w 14"/>
                <a:gd name="T7" fmla="*/ 3 h 6"/>
                <a:gd name="T8" fmla="*/ 0 w 14"/>
                <a:gd name="T9" fmla="*/ 2 h 6"/>
                <a:gd name="T10" fmla="*/ 0 w 14"/>
                <a:gd name="T11" fmla="*/ 2 h 6"/>
                <a:gd name="T12" fmla="*/ 0 w 14"/>
                <a:gd name="T13" fmla="*/ 2 h 6"/>
                <a:gd name="T14" fmla="*/ 3 w 14"/>
                <a:gd name="T15" fmla="*/ 2 h 6"/>
                <a:gd name="T16" fmla="*/ 5 w 14"/>
                <a:gd name="T17" fmla="*/ 0 h 6"/>
                <a:gd name="T18" fmla="*/ 5 w 14"/>
                <a:gd name="T19" fmla="*/ 0 h 6"/>
                <a:gd name="T20" fmla="*/ 11 w 14"/>
                <a:gd name="T21" fmla="*/ 2 h 6"/>
                <a:gd name="T22" fmla="*/ 13 w 14"/>
                <a:gd name="T23" fmla="*/ 3 h 6"/>
                <a:gd name="T24" fmla="*/ 14 w 14"/>
                <a:gd name="T25" fmla="*/ 5 h 6"/>
                <a:gd name="T26" fmla="*/ 14 w 14"/>
                <a:gd name="T27" fmla="*/ 5 h 6"/>
                <a:gd name="T28" fmla="*/ 13 w 14"/>
                <a:gd name="T29" fmla="*/ 5 h 6"/>
                <a:gd name="T30" fmla="*/ 13 w 14"/>
                <a:gd name="T31" fmla="*/ 5 h 6"/>
                <a:gd name="T32" fmla="*/ 10 w 14"/>
                <a:gd name="T33" fmla="*/ 6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 h="6">
                  <a:moveTo>
                    <a:pt x="10" y="6"/>
                  </a:moveTo>
                  <a:lnTo>
                    <a:pt x="10" y="6"/>
                  </a:lnTo>
                  <a:lnTo>
                    <a:pt x="4" y="5"/>
                  </a:lnTo>
                  <a:lnTo>
                    <a:pt x="1" y="3"/>
                  </a:lnTo>
                  <a:lnTo>
                    <a:pt x="0" y="2"/>
                  </a:lnTo>
                  <a:lnTo>
                    <a:pt x="0" y="2"/>
                  </a:lnTo>
                  <a:lnTo>
                    <a:pt x="0" y="2"/>
                  </a:lnTo>
                  <a:lnTo>
                    <a:pt x="3" y="2"/>
                  </a:lnTo>
                  <a:lnTo>
                    <a:pt x="5" y="0"/>
                  </a:lnTo>
                  <a:lnTo>
                    <a:pt x="5" y="0"/>
                  </a:lnTo>
                  <a:lnTo>
                    <a:pt x="11" y="2"/>
                  </a:lnTo>
                  <a:lnTo>
                    <a:pt x="13" y="3"/>
                  </a:lnTo>
                  <a:lnTo>
                    <a:pt x="14" y="5"/>
                  </a:lnTo>
                  <a:lnTo>
                    <a:pt x="14" y="5"/>
                  </a:lnTo>
                  <a:lnTo>
                    <a:pt x="13" y="5"/>
                  </a:lnTo>
                  <a:lnTo>
                    <a:pt x="13" y="5"/>
                  </a:lnTo>
                  <a:lnTo>
                    <a:pt x="10" y="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22" name="Freeform 1520"/>
            <p:cNvSpPr/>
            <p:nvPr/>
          </p:nvSpPr>
          <p:spPr bwMode="auto">
            <a:xfrm>
              <a:off x="-212438" y="4337832"/>
              <a:ext cx="42828" cy="32631"/>
            </a:xfrm>
            <a:custGeom>
              <a:gdLst>
                <a:gd name="T0" fmla="*/ 17 w 21"/>
                <a:gd name="T1" fmla="*/ 16 h 16"/>
                <a:gd name="T2" fmla="*/ 17 w 21"/>
                <a:gd name="T3" fmla="*/ 16 h 16"/>
                <a:gd name="T4" fmla="*/ 13 w 21"/>
                <a:gd name="T5" fmla="*/ 15 h 16"/>
                <a:gd name="T6" fmla="*/ 7 w 21"/>
                <a:gd name="T7" fmla="*/ 10 h 16"/>
                <a:gd name="T8" fmla="*/ 1 w 21"/>
                <a:gd name="T9" fmla="*/ 6 h 16"/>
                <a:gd name="T10" fmla="*/ 0 w 21"/>
                <a:gd name="T11" fmla="*/ 2 h 16"/>
                <a:gd name="T12" fmla="*/ 0 w 21"/>
                <a:gd name="T13" fmla="*/ 2 h 16"/>
                <a:gd name="T14" fmla="*/ 0 w 21"/>
                <a:gd name="T15" fmla="*/ 2 h 16"/>
                <a:gd name="T16" fmla="*/ 1 w 21"/>
                <a:gd name="T17" fmla="*/ 0 h 16"/>
                <a:gd name="T18" fmla="*/ 1 w 21"/>
                <a:gd name="T19" fmla="*/ 0 h 16"/>
                <a:gd name="T20" fmla="*/ 8 w 21"/>
                <a:gd name="T21" fmla="*/ 2 h 16"/>
                <a:gd name="T22" fmla="*/ 14 w 21"/>
                <a:gd name="T23" fmla="*/ 4 h 16"/>
                <a:gd name="T24" fmla="*/ 18 w 21"/>
                <a:gd name="T25" fmla="*/ 7 h 16"/>
                <a:gd name="T26" fmla="*/ 20 w 21"/>
                <a:gd name="T27" fmla="*/ 10 h 16"/>
                <a:gd name="T28" fmla="*/ 21 w 21"/>
                <a:gd name="T29" fmla="*/ 12 h 16"/>
                <a:gd name="T30" fmla="*/ 21 w 21"/>
                <a:gd name="T31" fmla="*/ 12 h 16"/>
                <a:gd name="T32" fmla="*/ 20 w 21"/>
                <a:gd name="T33" fmla="*/ 15 h 16"/>
                <a:gd name="T34" fmla="*/ 20 w 21"/>
                <a:gd name="T35" fmla="*/ 15 h 16"/>
                <a:gd name="T36" fmla="*/ 17 w 21"/>
                <a:gd name="T37" fmla="*/ 16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1" h="16">
                  <a:moveTo>
                    <a:pt x="17" y="16"/>
                  </a:moveTo>
                  <a:lnTo>
                    <a:pt x="17" y="16"/>
                  </a:lnTo>
                  <a:lnTo>
                    <a:pt x="13" y="15"/>
                  </a:lnTo>
                  <a:lnTo>
                    <a:pt x="7" y="10"/>
                  </a:lnTo>
                  <a:lnTo>
                    <a:pt x="1" y="6"/>
                  </a:lnTo>
                  <a:lnTo>
                    <a:pt x="0" y="2"/>
                  </a:lnTo>
                  <a:lnTo>
                    <a:pt x="0" y="2"/>
                  </a:lnTo>
                  <a:lnTo>
                    <a:pt x="0" y="2"/>
                  </a:lnTo>
                  <a:lnTo>
                    <a:pt x="1" y="0"/>
                  </a:lnTo>
                  <a:lnTo>
                    <a:pt x="1" y="0"/>
                  </a:lnTo>
                  <a:lnTo>
                    <a:pt x="8" y="2"/>
                  </a:lnTo>
                  <a:lnTo>
                    <a:pt x="14" y="4"/>
                  </a:lnTo>
                  <a:lnTo>
                    <a:pt x="18" y="7"/>
                  </a:lnTo>
                  <a:lnTo>
                    <a:pt x="20" y="10"/>
                  </a:lnTo>
                  <a:lnTo>
                    <a:pt x="21" y="12"/>
                  </a:lnTo>
                  <a:lnTo>
                    <a:pt x="21" y="12"/>
                  </a:lnTo>
                  <a:lnTo>
                    <a:pt x="20" y="15"/>
                  </a:lnTo>
                  <a:lnTo>
                    <a:pt x="20" y="15"/>
                  </a:lnTo>
                  <a:lnTo>
                    <a:pt x="17" y="16"/>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23" name="Freeform 1521"/>
            <p:cNvSpPr/>
            <p:nvPr/>
          </p:nvSpPr>
          <p:spPr bwMode="auto">
            <a:xfrm>
              <a:off x="-212438" y="4337832"/>
              <a:ext cx="42828" cy="32631"/>
            </a:xfrm>
            <a:custGeom>
              <a:gdLst>
                <a:gd name="T0" fmla="*/ 17 w 21"/>
                <a:gd name="T1" fmla="*/ 16 h 16"/>
                <a:gd name="T2" fmla="*/ 17 w 21"/>
                <a:gd name="T3" fmla="*/ 16 h 16"/>
                <a:gd name="T4" fmla="*/ 13 w 21"/>
                <a:gd name="T5" fmla="*/ 15 h 16"/>
                <a:gd name="T6" fmla="*/ 7 w 21"/>
                <a:gd name="T7" fmla="*/ 10 h 16"/>
                <a:gd name="T8" fmla="*/ 1 w 21"/>
                <a:gd name="T9" fmla="*/ 6 h 16"/>
                <a:gd name="T10" fmla="*/ 0 w 21"/>
                <a:gd name="T11" fmla="*/ 2 h 16"/>
                <a:gd name="T12" fmla="*/ 0 w 21"/>
                <a:gd name="T13" fmla="*/ 2 h 16"/>
                <a:gd name="T14" fmla="*/ 0 w 21"/>
                <a:gd name="T15" fmla="*/ 2 h 16"/>
                <a:gd name="T16" fmla="*/ 1 w 21"/>
                <a:gd name="T17" fmla="*/ 0 h 16"/>
                <a:gd name="T18" fmla="*/ 1 w 21"/>
                <a:gd name="T19" fmla="*/ 0 h 16"/>
                <a:gd name="T20" fmla="*/ 8 w 21"/>
                <a:gd name="T21" fmla="*/ 2 h 16"/>
                <a:gd name="T22" fmla="*/ 14 w 21"/>
                <a:gd name="T23" fmla="*/ 4 h 16"/>
                <a:gd name="T24" fmla="*/ 18 w 21"/>
                <a:gd name="T25" fmla="*/ 7 h 16"/>
                <a:gd name="T26" fmla="*/ 20 w 21"/>
                <a:gd name="T27" fmla="*/ 10 h 16"/>
                <a:gd name="T28" fmla="*/ 21 w 21"/>
                <a:gd name="T29" fmla="*/ 12 h 16"/>
                <a:gd name="T30" fmla="*/ 21 w 21"/>
                <a:gd name="T31" fmla="*/ 12 h 16"/>
                <a:gd name="T32" fmla="*/ 20 w 21"/>
                <a:gd name="T33" fmla="*/ 15 h 16"/>
                <a:gd name="T34" fmla="*/ 20 w 21"/>
                <a:gd name="T35" fmla="*/ 15 h 16"/>
                <a:gd name="T36" fmla="*/ 17 w 21"/>
                <a:gd name="T37" fmla="*/ 16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1" h="16">
                  <a:moveTo>
                    <a:pt x="17" y="16"/>
                  </a:moveTo>
                  <a:lnTo>
                    <a:pt x="17" y="16"/>
                  </a:lnTo>
                  <a:lnTo>
                    <a:pt x="13" y="15"/>
                  </a:lnTo>
                  <a:lnTo>
                    <a:pt x="7" y="10"/>
                  </a:lnTo>
                  <a:lnTo>
                    <a:pt x="1" y="6"/>
                  </a:lnTo>
                  <a:lnTo>
                    <a:pt x="0" y="2"/>
                  </a:lnTo>
                  <a:lnTo>
                    <a:pt x="0" y="2"/>
                  </a:lnTo>
                  <a:lnTo>
                    <a:pt x="0" y="2"/>
                  </a:lnTo>
                  <a:lnTo>
                    <a:pt x="1" y="0"/>
                  </a:lnTo>
                  <a:lnTo>
                    <a:pt x="1" y="0"/>
                  </a:lnTo>
                  <a:lnTo>
                    <a:pt x="8" y="2"/>
                  </a:lnTo>
                  <a:lnTo>
                    <a:pt x="14" y="4"/>
                  </a:lnTo>
                  <a:lnTo>
                    <a:pt x="18" y="7"/>
                  </a:lnTo>
                  <a:lnTo>
                    <a:pt x="20" y="10"/>
                  </a:lnTo>
                  <a:lnTo>
                    <a:pt x="21" y="12"/>
                  </a:lnTo>
                  <a:lnTo>
                    <a:pt x="21" y="12"/>
                  </a:lnTo>
                  <a:lnTo>
                    <a:pt x="20" y="15"/>
                  </a:lnTo>
                  <a:lnTo>
                    <a:pt x="20" y="15"/>
                  </a:lnTo>
                  <a:lnTo>
                    <a:pt x="17" y="1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24" name="Freeform 1522"/>
            <p:cNvSpPr/>
            <p:nvPr/>
          </p:nvSpPr>
          <p:spPr bwMode="auto">
            <a:xfrm>
              <a:off x="81238" y="4111457"/>
              <a:ext cx="22434" cy="14277"/>
            </a:xfrm>
            <a:custGeom>
              <a:gdLst>
                <a:gd name="T0" fmla="*/ 8 w 11"/>
                <a:gd name="T1" fmla="*/ 7 h 7"/>
                <a:gd name="T2" fmla="*/ 8 w 11"/>
                <a:gd name="T3" fmla="*/ 7 h 7"/>
                <a:gd name="T4" fmla="*/ 3 w 11"/>
                <a:gd name="T5" fmla="*/ 5 h 7"/>
                <a:gd name="T6" fmla="*/ 0 w 11"/>
                <a:gd name="T7" fmla="*/ 5 h 7"/>
                <a:gd name="T8" fmla="*/ 0 w 11"/>
                <a:gd name="T9" fmla="*/ 5 h 7"/>
                <a:gd name="T10" fmla="*/ 0 w 11"/>
                <a:gd name="T11" fmla="*/ 4 h 7"/>
                <a:gd name="T12" fmla="*/ 0 w 11"/>
                <a:gd name="T13" fmla="*/ 4 h 7"/>
                <a:gd name="T14" fmla="*/ 2 w 11"/>
                <a:gd name="T15" fmla="*/ 1 h 7"/>
                <a:gd name="T16" fmla="*/ 5 w 11"/>
                <a:gd name="T17" fmla="*/ 0 h 7"/>
                <a:gd name="T18" fmla="*/ 5 w 11"/>
                <a:gd name="T19" fmla="*/ 0 h 7"/>
                <a:gd name="T20" fmla="*/ 5 w 11"/>
                <a:gd name="T21" fmla="*/ 0 h 7"/>
                <a:gd name="T22" fmla="*/ 5 w 11"/>
                <a:gd name="T23" fmla="*/ 0 h 7"/>
                <a:gd name="T24" fmla="*/ 9 w 11"/>
                <a:gd name="T25" fmla="*/ 1 h 7"/>
                <a:gd name="T26" fmla="*/ 11 w 11"/>
                <a:gd name="T27" fmla="*/ 5 h 7"/>
                <a:gd name="T28" fmla="*/ 11 w 11"/>
                <a:gd name="T29" fmla="*/ 5 h 7"/>
                <a:gd name="T30" fmla="*/ 11 w 11"/>
                <a:gd name="T31" fmla="*/ 5 h 7"/>
                <a:gd name="T32" fmla="*/ 11 w 11"/>
                <a:gd name="T33" fmla="*/ 5 h 7"/>
                <a:gd name="T34" fmla="*/ 8 w 11"/>
                <a:gd name="T35" fmla="*/ 7 h 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 h="7">
                  <a:moveTo>
                    <a:pt x="8" y="7"/>
                  </a:moveTo>
                  <a:lnTo>
                    <a:pt x="8" y="7"/>
                  </a:lnTo>
                  <a:lnTo>
                    <a:pt x="3" y="5"/>
                  </a:lnTo>
                  <a:lnTo>
                    <a:pt x="0" y="5"/>
                  </a:lnTo>
                  <a:lnTo>
                    <a:pt x="0" y="5"/>
                  </a:lnTo>
                  <a:lnTo>
                    <a:pt x="0" y="4"/>
                  </a:lnTo>
                  <a:lnTo>
                    <a:pt x="0" y="4"/>
                  </a:lnTo>
                  <a:lnTo>
                    <a:pt x="2" y="1"/>
                  </a:lnTo>
                  <a:lnTo>
                    <a:pt x="5" y="0"/>
                  </a:lnTo>
                  <a:lnTo>
                    <a:pt x="5" y="0"/>
                  </a:lnTo>
                  <a:lnTo>
                    <a:pt x="5" y="0"/>
                  </a:lnTo>
                  <a:lnTo>
                    <a:pt x="5" y="0"/>
                  </a:lnTo>
                  <a:lnTo>
                    <a:pt x="9" y="1"/>
                  </a:lnTo>
                  <a:lnTo>
                    <a:pt x="11" y="5"/>
                  </a:lnTo>
                  <a:lnTo>
                    <a:pt x="11" y="5"/>
                  </a:lnTo>
                  <a:lnTo>
                    <a:pt x="11" y="5"/>
                  </a:lnTo>
                  <a:lnTo>
                    <a:pt x="11" y="5"/>
                  </a:lnTo>
                  <a:lnTo>
                    <a:pt x="8" y="7"/>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25" name="Freeform 1523"/>
            <p:cNvSpPr/>
            <p:nvPr/>
          </p:nvSpPr>
          <p:spPr bwMode="auto">
            <a:xfrm>
              <a:off x="81238" y="4111457"/>
              <a:ext cx="22434" cy="14277"/>
            </a:xfrm>
            <a:custGeom>
              <a:gdLst>
                <a:gd name="T0" fmla="*/ 8 w 11"/>
                <a:gd name="T1" fmla="*/ 7 h 7"/>
                <a:gd name="T2" fmla="*/ 8 w 11"/>
                <a:gd name="T3" fmla="*/ 7 h 7"/>
                <a:gd name="T4" fmla="*/ 3 w 11"/>
                <a:gd name="T5" fmla="*/ 5 h 7"/>
                <a:gd name="T6" fmla="*/ 0 w 11"/>
                <a:gd name="T7" fmla="*/ 5 h 7"/>
                <a:gd name="T8" fmla="*/ 0 w 11"/>
                <a:gd name="T9" fmla="*/ 5 h 7"/>
                <a:gd name="T10" fmla="*/ 0 w 11"/>
                <a:gd name="T11" fmla="*/ 4 h 7"/>
                <a:gd name="T12" fmla="*/ 0 w 11"/>
                <a:gd name="T13" fmla="*/ 4 h 7"/>
                <a:gd name="T14" fmla="*/ 2 w 11"/>
                <a:gd name="T15" fmla="*/ 1 h 7"/>
                <a:gd name="T16" fmla="*/ 5 w 11"/>
                <a:gd name="T17" fmla="*/ 0 h 7"/>
                <a:gd name="T18" fmla="*/ 5 w 11"/>
                <a:gd name="T19" fmla="*/ 0 h 7"/>
                <a:gd name="T20" fmla="*/ 5 w 11"/>
                <a:gd name="T21" fmla="*/ 0 h 7"/>
                <a:gd name="T22" fmla="*/ 5 w 11"/>
                <a:gd name="T23" fmla="*/ 0 h 7"/>
                <a:gd name="T24" fmla="*/ 9 w 11"/>
                <a:gd name="T25" fmla="*/ 1 h 7"/>
                <a:gd name="T26" fmla="*/ 11 w 11"/>
                <a:gd name="T27" fmla="*/ 5 h 7"/>
                <a:gd name="T28" fmla="*/ 11 w 11"/>
                <a:gd name="T29" fmla="*/ 5 h 7"/>
                <a:gd name="T30" fmla="*/ 11 w 11"/>
                <a:gd name="T31" fmla="*/ 5 h 7"/>
                <a:gd name="T32" fmla="*/ 11 w 11"/>
                <a:gd name="T33" fmla="*/ 5 h 7"/>
                <a:gd name="T34" fmla="*/ 8 w 11"/>
                <a:gd name="T35" fmla="*/ 7 h 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 h="7">
                  <a:moveTo>
                    <a:pt x="8" y="7"/>
                  </a:moveTo>
                  <a:lnTo>
                    <a:pt x="8" y="7"/>
                  </a:lnTo>
                  <a:lnTo>
                    <a:pt x="3" y="5"/>
                  </a:lnTo>
                  <a:lnTo>
                    <a:pt x="0" y="5"/>
                  </a:lnTo>
                  <a:lnTo>
                    <a:pt x="0" y="5"/>
                  </a:lnTo>
                  <a:lnTo>
                    <a:pt x="0" y="4"/>
                  </a:lnTo>
                  <a:lnTo>
                    <a:pt x="0" y="4"/>
                  </a:lnTo>
                  <a:lnTo>
                    <a:pt x="2" y="1"/>
                  </a:lnTo>
                  <a:lnTo>
                    <a:pt x="5" y="0"/>
                  </a:lnTo>
                  <a:lnTo>
                    <a:pt x="5" y="0"/>
                  </a:lnTo>
                  <a:lnTo>
                    <a:pt x="5" y="0"/>
                  </a:lnTo>
                  <a:lnTo>
                    <a:pt x="5" y="0"/>
                  </a:lnTo>
                  <a:lnTo>
                    <a:pt x="9" y="1"/>
                  </a:lnTo>
                  <a:lnTo>
                    <a:pt x="11" y="5"/>
                  </a:lnTo>
                  <a:lnTo>
                    <a:pt x="11" y="5"/>
                  </a:lnTo>
                  <a:lnTo>
                    <a:pt x="11" y="5"/>
                  </a:lnTo>
                  <a:lnTo>
                    <a:pt x="11" y="5"/>
                  </a:lnTo>
                  <a:lnTo>
                    <a:pt x="8" y="7"/>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28" name="Freeform 1526"/>
            <p:cNvSpPr/>
            <p:nvPr/>
          </p:nvSpPr>
          <p:spPr bwMode="auto">
            <a:xfrm>
              <a:off x="107751" y="3830018"/>
              <a:ext cx="16315" cy="12237"/>
            </a:xfrm>
            <a:custGeom>
              <a:gdLst>
                <a:gd name="T0" fmla="*/ 6 w 8"/>
                <a:gd name="T1" fmla="*/ 6 h 6"/>
                <a:gd name="T2" fmla="*/ 6 w 8"/>
                <a:gd name="T3" fmla="*/ 6 h 6"/>
                <a:gd name="T4" fmla="*/ 5 w 8"/>
                <a:gd name="T5" fmla="*/ 6 h 6"/>
                <a:gd name="T6" fmla="*/ 5 w 8"/>
                <a:gd name="T7" fmla="*/ 6 h 6"/>
                <a:gd name="T8" fmla="*/ 2 w 8"/>
                <a:gd name="T9" fmla="*/ 4 h 6"/>
                <a:gd name="T10" fmla="*/ 0 w 8"/>
                <a:gd name="T11" fmla="*/ 1 h 6"/>
                <a:gd name="T12" fmla="*/ 0 w 8"/>
                <a:gd name="T13" fmla="*/ 1 h 6"/>
                <a:gd name="T14" fmla="*/ 0 w 8"/>
                <a:gd name="T15" fmla="*/ 0 h 6"/>
                <a:gd name="T16" fmla="*/ 0 w 8"/>
                <a:gd name="T17" fmla="*/ 0 h 6"/>
                <a:gd name="T18" fmla="*/ 6 w 8"/>
                <a:gd name="T19" fmla="*/ 0 h 6"/>
                <a:gd name="T20" fmla="*/ 6 w 8"/>
                <a:gd name="T21" fmla="*/ 0 h 6"/>
                <a:gd name="T22" fmla="*/ 8 w 8"/>
                <a:gd name="T23" fmla="*/ 0 h 6"/>
                <a:gd name="T24" fmla="*/ 8 w 8"/>
                <a:gd name="T25" fmla="*/ 1 h 6"/>
                <a:gd name="T26" fmla="*/ 8 w 8"/>
                <a:gd name="T27" fmla="*/ 1 h 6"/>
                <a:gd name="T28" fmla="*/ 8 w 8"/>
                <a:gd name="T29" fmla="*/ 1 h 6"/>
                <a:gd name="T30" fmla="*/ 8 w 8"/>
                <a:gd name="T31" fmla="*/ 4 h 6"/>
                <a:gd name="T32" fmla="*/ 6 w 8"/>
                <a:gd name="T33" fmla="*/ 6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 h="6">
                  <a:moveTo>
                    <a:pt x="6" y="6"/>
                  </a:moveTo>
                  <a:lnTo>
                    <a:pt x="6" y="6"/>
                  </a:lnTo>
                  <a:lnTo>
                    <a:pt x="5" y="6"/>
                  </a:lnTo>
                  <a:lnTo>
                    <a:pt x="5" y="6"/>
                  </a:lnTo>
                  <a:lnTo>
                    <a:pt x="2" y="4"/>
                  </a:lnTo>
                  <a:lnTo>
                    <a:pt x="0" y="1"/>
                  </a:lnTo>
                  <a:lnTo>
                    <a:pt x="0" y="1"/>
                  </a:lnTo>
                  <a:lnTo>
                    <a:pt x="0" y="0"/>
                  </a:lnTo>
                  <a:lnTo>
                    <a:pt x="0" y="0"/>
                  </a:lnTo>
                  <a:lnTo>
                    <a:pt x="6" y="0"/>
                  </a:lnTo>
                  <a:lnTo>
                    <a:pt x="6" y="0"/>
                  </a:lnTo>
                  <a:lnTo>
                    <a:pt x="8" y="0"/>
                  </a:lnTo>
                  <a:lnTo>
                    <a:pt x="8" y="1"/>
                  </a:lnTo>
                  <a:lnTo>
                    <a:pt x="8" y="1"/>
                  </a:lnTo>
                  <a:lnTo>
                    <a:pt x="8" y="1"/>
                  </a:lnTo>
                  <a:lnTo>
                    <a:pt x="8" y="4"/>
                  </a:lnTo>
                  <a:lnTo>
                    <a:pt x="6" y="6"/>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29" name="Freeform 1527"/>
            <p:cNvSpPr/>
            <p:nvPr/>
          </p:nvSpPr>
          <p:spPr bwMode="auto">
            <a:xfrm>
              <a:off x="107751" y="3830018"/>
              <a:ext cx="16315" cy="12237"/>
            </a:xfrm>
            <a:custGeom>
              <a:gdLst>
                <a:gd name="T0" fmla="*/ 6 w 8"/>
                <a:gd name="T1" fmla="*/ 6 h 6"/>
                <a:gd name="T2" fmla="*/ 6 w 8"/>
                <a:gd name="T3" fmla="*/ 6 h 6"/>
                <a:gd name="T4" fmla="*/ 5 w 8"/>
                <a:gd name="T5" fmla="*/ 6 h 6"/>
                <a:gd name="T6" fmla="*/ 5 w 8"/>
                <a:gd name="T7" fmla="*/ 6 h 6"/>
                <a:gd name="T8" fmla="*/ 2 w 8"/>
                <a:gd name="T9" fmla="*/ 4 h 6"/>
                <a:gd name="T10" fmla="*/ 0 w 8"/>
                <a:gd name="T11" fmla="*/ 1 h 6"/>
                <a:gd name="T12" fmla="*/ 0 w 8"/>
                <a:gd name="T13" fmla="*/ 1 h 6"/>
                <a:gd name="T14" fmla="*/ 0 w 8"/>
                <a:gd name="T15" fmla="*/ 0 h 6"/>
                <a:gd name="T16" fmla="*/ 0 w 8"/>
                <a:gd name="T17" fmla="*/ 0 h 6"/>
                <a:gd name="T18" fmla="*/ 6 w 8"/>
                <a:gd name="T19" fmla="*/ 0 h 6"/>
                <a:gd name="T20" fmla="*/ 6 w 8"/>
                <a:gd name="T21" fmla="*/ 0 h 6"/>
                <a:gd name="T22" fmla="*/ 8 w 8"/>
                <a:gd name="T23" fmla="*/ 0 h 6"/>
                <a:gd name="T24" fmla="*/ 8 w 8"/>
                <a:gd name="T25" fmla="*/ 1 h 6"/>
                <a:gd name="T26" fmla="*/ 8 w 8"/>
                <a:gd name="T27" fmla="*/ 1 h 6"/>
                <a:gd name="T28" fmla="*/ 8 w 8"/>
                <a:gd name="T29" fmla="*/ 1 h 6"/>
                <a:gd name="T30" fmla="*/ 8 w 8"/>
                <a:gd name="T31" fmla="*/ 4 h 6"/>
                <a:gd name="T32" fmla="*/ 6 w 8"/>
                <a:gd name="T33" fmla="*/ 6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 h="6">
                  <a:moveTo>
                    <a:pt x="6" y="6"/>
                  </a:moveTo>
                  <a:lnTo>
                    <a:pt x="6" y="6"/>
                  </a:lnTo>
                  <a:lnTo>
                    <a:pt x="5" y="6"/>
                  </a:lnTo>
                  <a:lnTo>
                    <a:pt x="5" y="6"/>
                  </a:lnTo>
                  <a:lnTo>
                    <a:pt x="2" y="4"/>
                  </a:lnTo>
                  <a:lnTo>
                    <a:pt x="0" y="1"/>
                  </a:lnTo>
                  <a:lnTo>
                    <a:pt x="0" y="1"/>
                  </a:lnTo>
                  <a:lnTo>
                    <a:pt x="0" y="0"/>
                  </a:lnTo>
                  <a:lnTo>
                    <a:pt x="0" y="0"/>
                  </a:lnTo>
                  <a:lnTo>
                    <a:pt x="6" y="0"/>
                  </a:lnTo>
                  <a:lnTo>
                    <a:pt x="6" y="0"/>
                  </a:lnTo>
                  <a:lnTo>
                    <a:pt x="8" y="0"/>
                  </a:lnTo>
                  <a:lnTo>
                    <a:pt x="8" y="1"/>
                  </a:lnTo>
                  <a:lnTo>
                    <a:pt x="8" y="1"/>
                  </a:lnTo>
                  <a:lnTo>
                    <a:pt x="8" y="1"/>
                  </a:lnTo>
                  <a:lnTo>
                    <a:pt x="8" y="4"/>
                  </a:lnTo>
                  <a:lnTo>
                    <a:pt x="6" y="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46" name="Freeform 1548"/>
            <p:cNvSpPr/>
            <p:nvPr/>
          </p:nvSpPr>
          <p:spPr bwMode="auto">
            <a:xfrm>
              <a:off x="-3518336" y="4770189"/>
              <a:ext cx="14277" cy="10198"/>
            </a:xfrm>
            <a:custGeom>
              <a:gdLst>
                <a:gd name="T0" fmla="*/ 4 w 7"/>
                <a:gd name="T1" fmla="*/ 5 h 5"/>
                <a:gd name="T2" fmla="*/ 4 w 7"/>
                <a:gd name="T3" fmla="*/ 5 h 5"/>
                <a:gd name="T4" fmla="*/ 1 w 7"/>
                <a:gd name="T5" fmla="*/ 4 h 5"/>
                <a:gd name="T6" fmla="*/ 0 w 7"/>
                <a:gd name="T7" fmla="*/ 2 h 5"/>
                <a:gd name="T8" fmla="*/ 0 w 7"/>
                <a:gd name="T9" fmla="*/ 2 h 5"/>
                <a:gd name="T10" fmla="*/ 0 w 7"/>
                <a:gd name="T11" fmla="*/ 1 h 5"/>
                <a:gd name="T12" fmla="*/ 3 w 7"/>
                <a:gd name="T13" fmla="*/ 1 h 5"/>
                <a:gd name="T14" fmla="*/ 3 w 7"/>
                <a:gd name="T15" fmla="*/ 1 h 5"/>
                <a:gd name="T16" fmla="*/ 4 w 7"/>
                <a:gd name="T17" fmla="*/ 0 h 5"/>
                <a:gd name="T18" fmla="*/ 4 w 7"/>
                <a:gd name="T19" fmla="*/ 0 h 5"/>
                <a:gd name="T20" fmla="*/ 7 w 7"/>
                <a:gd name="T21" fmla="*/ 1 h 5"/>
                <a:gd name="T22" fmla="*/ 7 w 7"/>
                <a:gd name="T23" fmla="*/ 1 h 5"/>
                <a:gd name="T24" fmla="*/ 7 w 7"/>
                <a:gd name="T25" fmla="*/ 1 h 5"/>
                <a:gd name="T26" fmla="*/ 6 w 7"/>
                <a:gd name="T27" fmla="*/ 5 h 5"/>
                <a:gd name="T28" fmla="*/ 6 w 7"/>
                <a:gd name="T29" fmla="*/ 5 h 5"/>
                <a:gd name="T30" fmla="*/ 4 w 7"/>
                <a:gd name="T31"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 h="5">
                  <a:moveTo>
                    <a:pt x="4" y="5"/>
                  </a:moveTo>
                  <a:lnTo>
                    <a:pt x="4" y="5"/>
                  </a:lnTo>
                  <a:lnTo>
                    <a:pt x="1" y="4"/>
                  </a:lnTo>
                  <a:lnTo>
                    <a:pt x="0" y="2"/>
                  </a:lnTo>
                  <a:lnTo>
                    <a:pt x="0" y="2"/>
                  </a:lnTo>
                  <a:lnTo>
                    <a:pt x="0" y="1"/>
                  </a:lnTo>
                  <a:lnTo>
                    <a:pt x="3" y="1"/>
                  </a:lnTo>
                  <a:lnTo>
                    <a:pt x="3" y="1"/>
                  </a:lnTo>
                  <a:lnTo>
                    <a:pt x="4" y="0"/>
                  </a:lnTo>
                  <a:lnTo>
                    <a:pt x="4" y="0"/>
                  </a:lnTo>
                  <a:lnTo>
                    <a:pt x="7" y="1"/>
                  </a:lnTo>
                  <a:lnTo>
                    <a:pt x="7" y="1"/>
                  </a:lnTo>
                  <a:lnTo>
                    <a:pt x="7" y="1"/>
                  </a:lnTo>
                  <a:lnTo>
                    <a:pt x="6" y="5"/>
                  </a:lnTo>
                  <a:lnTo>
                    <a:pt x="6" y="5"/>
                  </a:lnTo>
                  <a:lnTo>
                    <a:pt x="4" y="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47" name="Freeform 1549"/>
            <p:cNvSpPr/>
            <p:nvPr/>
          </p:nvSpPr>
          <p:spPr bwMode="auto">
            <a:xfrm>
              <a:off x="-3518336" y="4770189"/>
              <a:ext cx="14277" cy="10198"/>
            </a:xfrm>
            <a:custGeom>
              <a:gdLst>
                <a:gd name="T0" fmla="*/ 4 w 7"/>
                <a:gd name="T1" fmla="*/ 5 h 5"/>
                <a:gd name="T2" fmla="*/ 4 w 7"/>
                <a:gd name="T3" fmla="*/ 5 h 5"/>
                <a:gd name="T4" fmla="*/ 1 w 7"/>
                <a:gd name="T5" fmla="*/ 4 h 5"/>
                <a:gd name="T6" fmla="*/ 0 w 7"/>
                <a:gd name="T7" fmla="*/ 2 h 5"/>
                <a:gd name="T8" fmla="*/ 0 w 7"/>
                <a:gd name="T9" fmla="*/ 2 h 5"/>
                <a:gd name="T10" fmla="*/ 0 w 7"/>
                <a:gd name="T11" fmla="*/ 1 h 5"/>
                <a:gd name="T12" fmla="*/ 3 w 7"/>
                <a:gd name="T13" fmla="*/ 1 h 5"/>
                <a:gd name="T14" fmla="*/ 3 w 7"/>
                <a:gd name="T15" fmla="*/ 1 h 5"/>
                <a:gd name="T16" fmla="*/ 4 w 7"/>
                <a:gd name="T17" fmla="*/ 0 h 5"/>
                <a:gd name="T18" fmla="*/ 4 w 7"/>
                <a:gd name="T19" fmla="*/ 0 h 5"/>
                <a:gd name="T20" fmla="*/ 7 w 7"/>
                <a:gd name="T21" fmla="*/ 1 h 5"/>
                <a:gd name="T22" fmla="*/ 7 w 7"/>
                <a:gd name="T23" fmla="*/ 1 h 5"/>
                <a:gd name="T24" fmla="*/ 7 w 7"/>
                <a:gd name="T25" fmla="*/ 1 h 5"/>
                <a:gd name="T26" fmla="*/ 6 w 7"/>
                <a:gd name="T27" fmla="*/ 5 h 5"/>
                <a:gd name="T28" fmla="*/ 6 w 7"/>
                <a:gd name="T29" fmla="*/ 5 h 5"/>
                <a:gd name="T30" fmla="*/ 4 w 7"/>
                <a:gd name="T31"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 h="5">
                  <a:moveTo>
                    <a:pt x="4" y="5"/>
                  </a:moveTo>
                  <a:lnTo>
                    <a:pt x="4" y="5"/>
                  </a:lnTo>
                  <a:lnTo>
                    <a:pt x="1" y="4"/>
                  </a:lnTo>
                  <a:lnTo>
                    <a:pt x="0" y="2"/>
                  </a:lnTo>
                  <a:lnTo>
                    <a:pt x="0" y="2"/>
                  </a:lnTo>
                  <a:lnTo>
                    <a:pt x="0" y="1"/>
                  </a:lnTo>
                  <a:lnTo>
                    <a:pt x="3" y="1"/>
                  </a:lnTo>
                  <a:lnTo>
                    <a:pt x="3" y="1"/>
                  </a:lnTo>
                  <a:lnTo>
                    <a:pt x="4" y="0"/>
                  </a:lnTo>
                  <a:lnTo>
                    <a:pt x="4" y="0"/>
                  </a:lnTo>
                  <a:lnTo>
                    <a:pt x="7" y="1"/>
                  </a:lnTo>
                  <a:lnTo>
                    <a:pt x="7" y="1"/>
                  </a:lnTo>
                  <a:lnTo>
                    <a:pt x="7" y="1"/>
                  </a:lnTo>
                  <a:lnTo>
                    <a:pt x="6" y="5"/>
                  </a:lnTo>
                  <a:lnTo>
                    <a:pt x="6" y="5"/>
                  </a:lnTo>
                  <a:lnTo>
                    <a:pt x="4" y="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grpSp>
          <p:nvGrpSpPr>
            <p:cNvPr id="2" name="组合 1"/>
            <p:cNvGrpSpPr/>
            <p:nvPr/>
          </p:nvGrpSpPr>
          <p:grpSpPr>
            <a:xfrm>
              <a:off x="-3187950" y="1904806"/>
              <a:ext cx="2959197" cy="2543155"/>
              <a:chOff x="-3187950" y="1904806"/>
              <a:chExt cx="2959197" cy="2543155"/>
            </a:xfrm>
          </p:grpSpPr>
          <p:sp>
            <p:nvSpPr>
              <p:cNvPr id="79" name="Freeform 283"/>
              <p:cNvSpPr/>
              <p:nvPr/>
            </p:nvSpPr>
            <p:spPr bwMode="auto">
              <a:xfrm>
                <a:off x="-2510863" y="3136614"/>
                <a:ext cx="112169" cy="59144"/>
              </a:xfrm>
              <a:custGeom>
                <a:gdLst>
                  <a:gd name="T0" fmla="*/ 23 w 55"/>
                  <a:gd name="T1" fmla="*/ 29 h 29"/>
                  <a:gd name="T2" fmla="*/ 23 w 55"/>
                  <a:gd name="T3" fmla="*/ 29 h 29"/>
                  <a:gd name="T4" fmla="*/ 17 w 55"/>
                  <a:gd name="T5" fmla="*/ 27 h 29"/>
                  <a:gd name="T6" fmla="*/ 7 w 55"/>
                  <a:gd name="T7" fmla="*/ 24 h 29"/>
                  <a:gd name="T8" fmla="*/ 7 w 55"/>
                  <a:gd name="T9" fmla="*/ 24 h 29"/>
                  <a:gd name="T10" fmla="*/ 4 w 55"/>
                  <a:gd name="T11" fmla="*/ 21 h 29"/>
                  <a:gd name="T12" fmla="*/ 1 w 55"/>
                  <a:gd name="T13" fmla="*/ 18 h 29"/>
                  <a:gd name="T14" fmla="*/ 1 w 55"/>
                  <a:gd name="T15" fmla="*/ 18 h 29"/>
                  <a:gd name="T16" fmla="*/ 0 w 55"/>
                  <a:gd name="T17" fmla="*/ 20 h 29"/>
                  <a:gd name="T18" fmla="*/ 0 w 55"/>
                  <a:gd name="T19" fmla="*/ 20 h 29"/>
                  <a:gd name="T20" fmla="*/ 0 w 55"/>
                  <a:gd name="T21" fmla="*/ 13 h 29"/>
                  <a:gd name="T22" fmla="*/ 3 w 55"/>
                  <a:gd name="T23" fmla="*/ 1 h 29"/>
                  <a:gd name="T24" fmla="*/ 3 w 55"/>
                  <a:gd name="T25" fmla="*/ 1 h 29"/>
                  <a:gd name="T26" fmla="*/ 20 w 55"/>
                  <a:gd name="T27" fmla="*/ 0 h 29"/>
                  <a:gd name="T28" fmla="*/ 20 w 55"/>
                  <a:gd name="T29" fmla="*/ 0 h 29"/>
                  <a:gd name="T30" fmla="*/ 30 w 55"/>
                  <a:gd name="T31" fmla="*/ 0 h 29"/>
                  <a:gd name="T32" fmla="*/ 37 w 55"/>
                  <a:gd name="T33" fmla="*/ 1 h 29"/>
                  <a:gd name="T34" fmla="*/ 37 w 55"/>
                  <a:gd name="T35" fmla="*/ 1 h 29"/>
                  <a:gd name="T36" fmla="*/ 43 w 55"/>
                  <a:gd name="T37" fmla="*/ 1 h 29"/>
                  <a:gd name="T38" fmla="*/ 43 w 55"/>
                  <a:gd name="T39" fmla="*/ 1 h 29"/>
                  <a:gd name="T40" fmla="*/ 48 w 55"/>
                  <a:gd name="T41" fmla="*/ 1 h 29"/>
                  <a:gd name="T42" fmla="*/ 48 w 55"/>
                  <a:gd name="T43" fmla="*/ 1 h 29"/>
                  <a:gd name="T44" fmla="*/ 53 w 55"/>
                  <a:gd name="T45" fmla="*/ 8 h 29"/>
                  <a:gd name="T46" fmla="*/ 55 w 55"/>
                  <a:gd name="T47" fmla="*/ 14 h 29"/>
                  <a:gd name="T48" fmla="*/ 55 w 55"/>
                  <a:gd name="T49" fmla="*/ 14 h 29"/>
                  <a:gd name="T50" fmla="*/ 53 w 55"/>
                  <a:gd name="T51" fmla="*/ 21 h 29"/>
                  <a:gd name="T52" fmla="*/ 50 w 55"/>
                  <a:gd name="T53" fmla="*/ 24 h 29"/>
                  <a:gd name="T54" fmla="*/ 48 w 55"/>
                  <a:gd name="T55" fmla="*/ 26 h 29"/>
                  <a:gd name="T56" fmla="*/ 48 w 55"/>
                  <a:gd name="T57" fmla="*/ 26 h 29"/>
                  <a:gd name="T58" fmla="*/ 23 w 55"/>
                  <a:gd name="T59" fmla="*/ 29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5" h="28">
                    <a:moveTo>
                      <a:pt x="23" y="29"/>
                    </a:moveTo>
                    <a:lnTo>
                      <a:pt x="23" y="29"/>
                    </a:lnTo>
                    <a:lnTo>
                      <a:pt x="17" y="27"/>
                    </a:lnTo>
                    <a:lnTo>
                      <a:pt x="7" y="24"/>
                    </a:lnTo>
                    <a:lnTo>
                      <a:pt x="7" y="24"/>
                    </a:lnTo>
                    <a:lnTo>
                      <a:pt x="4" y="21"/>
                    </a:lnTo>
                    <a:lnTo>
                      <a:pt x="1" y="18"/>
                    </a:lnTo>
                    <a:lnTo>
                      <a:pt x="1" y="18"/>
                    </a:lnTo>
                    <a:lnTo>
                      <a:pt x="0" y="20"/>
                    </a:lnTo>
                    <a:lnTo>
                      <a:pt x="0" y="20"/>
                    </a:lnTo>
                    <a:lnTo>
                      <a:pt x="0" y="13"/>
                    </a:lnTo>
                    <a:lnTo>
                      <a:pt x="3" y="1"/>
                    </a:lnTo>
                    <a:lnTo>
                      <a:pt x="3" y="1"/>
                    </a:lnTo>
                    <a:lnTo>
                      <a:pt x="20" y="0"/>
                    </a:lnTo>
                    <a:lnTo>
                      <a:pt x="20" y="0"/>
                    </a:lnTo>
                    <a:lnTo>
                      <a:pt x="30" y="0"/>
                    </a:lnTo>
                    <a:lnTo>
                      <a:pt x="37" y="1"/>
                    </a:lnTo>
                    <a:lnTo>
                      <a:pt x="37" y="1"/>
                    </a:lnTo>
                    <a:lnTo>
                      <a:pt x="43" y="1"/>
                    </a:lnTo>
                    <a:lnTo>
                      <a:pt x="43" y="1"/>
                    </a:lnTo>
                    <a:lnTo>
                      <a:pt x="48" y="1"/>
                    </a:lnTo>
                    <a:lnTo>
                      <a:pt x="48" y="1"/>
                    </a:lnTo>
                    <a:lnTo>
                      <a:pt x="53" y="8"/>
                    </a:lnTo>
                    <a:lnTo>
                      <a:pt x="55" y="14"/>
                    </a:lnTo>
                    <a:lnTo>
                      <a:pt x="55" y="14"/>
                    </a:lnTo>
                    <a:lnTo>
                      <a:pt x="53" y="21"/>
                    </a:lnTo>
                    <a:lnTo>
                      <a:pt x="50" y="24"/>
                    </a:lnTo>
                    <a:lnTo>
                      <a:pt x="48" y="26"/>
                    </a:lnTo>
                    <a:lnTo>
                      <a:pt x="48" y="26"/>
                    </a:lnTo>
                    <a:lnTo>
                      <a:pt x="23" y="2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80" name="Freeform 284"/>
              <p:cNvSpPr/>
              <p:nvPr/>
            </p:nvSpPr>
            <p:spPr bwMode="auto">
              <a:xfrm>
                <a:off x="-2510863" y="3136614"/>
                <a:ext cx="112169" cy="59144"/>
              </a:xfrm>
              <a:custGeom>
                <a:gdLst>
                  <a:gd name="T0" fmla="*/ 23 w 55"/>
                  <a:gd name="T1" fmla="*/ 29 h 29"/>
                  <a:gd name="T2" fmla="*/ 23 w 55"/>
                  <a:gd name="T3" fmla="*/ 29 h 29"/>
                  <a:gd name="T4" fmla="*/ 17 w 55"/>
                  <a:gd name="T5" fmla="*/ 27 h 29"/>
                  <a:gd name="T6" fmla="*/ 7 w 55"/>
                  <a:gd name="T7" fmla="*/ 24 h 29"/>
                  <a:gd name="T8" fmla="*/ 7 w 55"/>
                  <a:gd name="T9" fmla="*/ 24 h 29"/>
                  <a:gd name="T10" fmla="*/ 4 w 55"/>
                  <a:gd name="T11" fmla="*/ 21 h 29"/>
                  <a:gd name="T12" fmla="*/ 1 w 55"/>
                  <a:gd name="T13" fmla="*/ 18 h 29"/>
                  <a:gd name="T14" fmla="*/ 1 w 55"/>
                  <a:gd name="T15" fmla="*/ 18 h 29"/>
                  <a:gd name="T16" fmla="*/ 0 w 55"/>
                  <a:gd name="T17" fmla="*/ 20 h 29"/>
                  <a:gd name="T18" fmla="*/ 0 w 55"/>
                  <a:gd name="T19" fmla="*/ 20 h 29"/>
                  <a:gd name="T20" fmla="*/ 0 w 55"/>
                  <a:gd name="T21" fmla="*/ 13 h 29"/>
                  <a:gd name="T22" fmla="*/ 3 w 55"/>
                  <a:gd name="T23" fmla="*/ 1 h 29"/>
                  <a:gd name="T24" fmla="*/ 3 w 55"/>
                  <a:gd name="T25" fmla="*/ 1 h 29"/>
                  <a:gd name="T26" fmla="*/ 20 w 55"/>
                  <a:gd name="T27" fmla="*/ 0 h 29"/>
                  <a:gd name="T28" fmla="*/ 20 w 55"/>
                  <a:gd name="T29" fmla="*/ 0 h 29"/>
                  <a:gd name="T30" fmla="*/ 30 w 55"/>
                  <a:gd name="T31" fmla="*/ 0 h 29"/>
                  <a:gd name="T32" fmla="*/ 37 w 55"/>
                  <a:gd name="T33" fmla="*/ 1 h 29"/>
                  <a:gd name="T34" fmla="*/ 37 w 55"/>
                  <a:gd name="T35" fmla="*/ 1 h 29"/>
                  <a:gd name="T36" fmla="*/ 43 w 55"/>
                  <a:gd name="T37" fmla="*/ 1 h 29"/>
                  <a:gd name="T38" fmla="*/ 43 w 55"/>
                  <a:gd name="T39" fmla="*/ 1 h 29"/>
                  <a:gd name="T40" fmla="*/ 48 w 55"/>
                  <a:gd name="T41" fmla="*/ 1 h 29"/>
                  <a:gd name="T42" fmla="*/ 48 w 55"/>
                  <a:gd name="T43" fmla="*/ 1 h 29"/>
                  <a:gd name="T44" fmla="*/ 53 w 55"/>
                  <a:gd name="T45" fmla="*/ 8 h 29"/>
                  <a:gd name="T46" fmla="*/ 55 w 55"/>
                  <a:gd name="T47" fmla="*/ 14 h 29"/>
                  <a:gd name="T48" fmla="*/ 55 w 55"/>
                  <a:gd name="T49" fmla="*/ 14 h 29"/>
                  <a:gd name="T50" fmla="*/ 53 w 55"/>
                  <a:gd name="T51" fmla="*/ 21 h 29"/>
                  <a:gd name="T52" fmla="*/ 50 w 55"/>
                  <a:gd name="T53" fmla="*/ 24 h 29"/>
                  <a:gd name="T54" fmla="*/ 48 w 55"/>
                  <a:gd name="T55" fmla="*/ 26 h 29"/>
                  <a:gd name="T56" fmla="*/ 48 w 55"/>
                  <a:gd name="T57" fmla="*/ 26 h 29"/>
                  <a:gd name="T58" fmla="*/ 23 w 55"/>
                  <a:gd name="T59" fmla="*/ 29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5" h="28">
                    <a:moveTo>
                      <a:pt x="23" y="29"/>
                    </a:moveTo>
                    <a:lnTo>
                      <a:pt x="23" y="29"/>
                    </a:lnTo>
                    <a:lnTo>
                      <a:pt x="17" y="27"/>
                    </a:lnTo>
                    <a:lnTo>
                      <a:pt x="7" y="24"/>
                    </a:lnTo>
                    <a:lnTo>
                      <a:pt x="7" y="24"/>
                    </a:lnTo>
                    <a:lnTo>
                      <a:pt x="4" y="21"/>
                    </a:lnTo>
                    <a:lnTo>
                      <a:pt x="1" y="18"/>
                    </a:lnTo>
                    <a:lnTo>
                      <a:pt x="1" y="18"/>
                    </a:lnTo>
                    <a:lnTo>
                      <a:pt x="0" y="20"/>
                    </a:lnTo>
                    <a:lnTo>
                      <a:pt x="0" y="20"/>
                    </a:lnTo>
                    <a:lnTo>
                      <a:pt x="0" y="13"/>
                    </a:lnTo>
                    <a:lnTo>
                      <a:pt x="3" y="1"/>
                    </a:lnTo>
                    <a:lnTo>
                      <a:pt x="3" y="1"/>
                    </a:lnTo>
                    <a:lnTo>
                      <a:pt x="20" y="0"/>
                    </a:lnTo>
                    <a:lnTo>
                      <a:pt x="20" y="0"/>
                    </a:lnTo>
                    <a:lnTo>
                      <a:pt x="30" y="0"/>
                    </a:lnTo>
                    <a:lnTo>
                      <a:pt x="37" y="1"/>
                    </a:lnTo>
                    <a:lnTo>
                      <a:pt x="37" y="1"/>
                    </a:lnTo>
                    <a:lnTo>
                      <a:pt x="43" y="1"/>
                    </a:lnTo>
                    <a:lnTo>
                      <a:pt x="43" y="1"/>
                    </a:lnTo>
                    <a:lnTo>
                      <a:pt x="48" y="1"/>
                    </a:lnTo>
                    <a:lnTo>
                      <a:pt x="48" y="1"/>
                    </a:lnTo>
                    <a:lnTo>
                      <a:pt x="53" y="8"/>
                    </a:lnTo>
                    <a:lnTo>
                      <a:pt x="55" y="14"/>
                    </a:lnTo>
                    <a:lnTo>
                      <a:pt x="55" y="14"/>
                    </a:lnTo>
                    <a:lnTo>
                      <a:pt x="53" y="21"/>
                    </a:lnTo>
                    <a:lnTo>
                      <a:pt x="50" y="24"/>
                    </a:lnTo>
                    <a:lnTo>
                      <a:pt x="48" y="26"/>
                    </a:lnTo>
                    <a:lnTo>
                      <a:pt x="48" y="26"/>
                    </a:lnTo>
                    <a:lnTo>
                      <a:pt x="23" y="2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81" name="Freeform 285"/>
              <p:cNvSpPr/>
              <p:nvPr/>
            </p:nvSpPr>
            <p:spPr bwMode="auto">
              <a:xfrm>
                <a:off x="-2767830" y="3061156"/>
                <a:ext cx="256967" cy="134602"/>
              </a:xfrm>
              <a:custGeom>
                <a:gdLst>
                  <a:gd name="T0" fmla="*/ 27 w 126"/>
                  <a:gd name="T1" fmla="*/ 45 h 66"/>
                  <a:gd name="T2" fmla="*/ 27 w 126"/>
                  <a:gd name="T3" fmla="*/ 45 h 66"/>
                  <a:gd name="T4" fmla="*/ 45 w 126"/>
                  <a:gd name="T5" fmla="*/ 50 h 66"/>
                  <a:gd name="T6" fmla="*/ 45 w 126"/>
                  <a:gd name="T7" fmla="*/ 50 h 66"/>
                  <a:gd name="T8" fmla="*/ 49 w 126"/>
                  <a:gd name="T9" fmla="*/ 50 h 66"/>
                  <a:gd name="T10" fmla="*/ 55 w 126"/>
                  <a:gd name="T11" fmla="*/ 50 h 66"/>
                  <a:gd name="T12" fmla="*/ 55 w 126"/>
                  <a:gd name="T13" fmla="*/ 50 h 66"/>
                  <a:gd name="T14" fmla="*/ 61 w 126"/>
                  <a:gd name="T15" fmla="*/ 51 h 66"/>
                  <a:gd name="T16" fmla="*/ 68 w 126"/>
                  <a:gd name="T17" fmla="*/ 57 h 66"/>
                  <a:gd name="T18" fmla="*/ 68 w 126"/>
                  <a:gd name="T19" fmla="*/ 57 h 66"/>
                  <a:gd name="T20" fmla="*/ 74 w 126"/>
                  <a:gd name="T21" fmla="*/ 60 h 66"/>
                  <a:gd name="T22" fmla="*/ 78 w 126"/>
                  <a:gd name="T23" fmla="*/ 61 h 66"/>
                  <a:gd name="T24" fmla="*/ 90 w 126"/>
                  <a:gd name="T25" fmla="*/ 64 h 66"/>
                  <a:gd name="T26" fmla="*/ 90 w 126"/>
                  <a:gd name="T27" fmla="*/ 64 h 66"/>
                  <a:gd name="T28" fmla="*/ 119 w 126"/>
                  <a:gd name="T29" fmla="*/ 66 h 66"/>
                  <a:gd name="T30" fmla="*/ 119 w 126"/>
                  <a:gd name="T31" fmla="*/ 66 h 66"/>
                  <a:gd name="T32" fmla="*/ 120 w 126"/>
                  <a:gd name="T33" fmla="*/ 63 h 66"/>
                  <a:gd name="T34" fmla="*/ 121 w 126"/>
                  <a:gd name="T35" fmla="*/ 58 h 66"/>
                  <a:gd name="T36" fmla="*/ 126 w 126"/>
                  <a:gd name="T37" fmla="*/ 42 h 66"/>
                  <a:gd name="T38" fmla="*/ 126 w 126"/>
                  <a:gd name="T39" fmla="*/ 42 h 66"/>
                  <a:gd name="T40" fmla="*/ 111 w 126"/>
                  <a:gd name="T41" fmla="*/ 47 h 66"/>
                  <a:gd name="T42" fmla="*/ 111 w 126"/>
                  <a:gd name="T43" fmla="*/ 47 h 66"/>
                  <a:gd name="T44" fmla="*/ 104 w 126"/>
                  <a:gd name="T45" fmla="*/ 45 h 66"/>
                  <a:gd name="T46" fmla="*/ 95 w 126"/>
                  <a:gd name="T47" fmla="*/ 42 h 66"/>
                  <a:gd name="T48" fmla="*/ 79 w 126"/>
                  <a:gd name="T49" fmla="*/ 37 h 66"/>
                  <a:gd name="T50" fmla="*/ 79 w 126"/>
                  <a:gd name="T51" fmla="*/ 37 h 66"/>
                  <a:gd name="T52" fmla="*/ 75 w 126"/>
                  <a:gd name="T53" fmla="*/ 35 h 66"/>
                  <a:gd name="T54" fmla="*/ 69 w 126"/>
                  <a:gd name="T55" fmla="*/ 31 h 66"/>
                  <a:gd name="T56" fmla="*/ 59 w 126"/>
                  <a:gd name="T57" fmla="*/ 19 h 66"/>
                  <a:gd name="T58" fmla="*/ 59 w 126"/>
                  <a:gd name="T59" fmla="*/ 19 h 66"/>
                  <a:gd name="T60" fmla="*/ 55 w 126"/>
                  <a:gd name="T61" fmla="*/ 16 h 66"/>
                  <a:gd name="T62" fmla="*/ 52 w 126"/>
                  <a:gd name="T63" fmla="*/ 15 h 66"/>
                  <a:gd name="T64" fmla="*/ 43 w 126"/>
                  <a:gd name="T65" fmla="*/ 12 h 66"/>
                  <a:gd name="T66" fmla="*/ 43 w 126"/>
                  <a:gd name="T67" fmla="*/ 12 h 66"/>
                  <a:gd name="T68" fmla="*/ 29 w 126"/>
                  <a:gd name="T69" fmla="*/ 6 h 66"/>
                  <a:gd name="T70" fmla="*/ 20 w 126"/>
                  <a:gd name="T71" fmla="*/ 3 h 66"/>
                  <a:gd name="T72" fmla="*/ 14 w 126"/>
                  <a:gd name="T73" fmla="*/ 2 h 66"/>
                  <a:gd name="T74" fmla="*/ 14 w 126"/>
                  <a:gd name="T75" fmla="*/ 2 h 66"/>
                  <a:gd name="T76" fmla="*/ 6 w 126"/>
                  <a:gd name="T77" fmla="*/ 0 h 66"/>
                  <a:gd name="T78" fmla="*/ 6 w 126"/>
                  <a:gd name="T79" fmla="*/ 0 h 66"/>
                  <a:gd name="T80" fmla="*/ 1 w 126"/>
                  <a:gd name="T81" fmla="*/ 15 h 66"/>
                  <a:gd name="T82" fmla="*/ 0 w 126"/>
                  <a:gd name="T83" fmla="*/ 25 h 66"/>
                  <a:gd name="T84" fmla="*/ 0 w 126"/>
                  <a:gd name="T85" fmla="*/ 25 h 66"/>
                  <a:gd name="T86" fmla="*/ 4 w 126"/>
                  <a:gd name="T87" fmla="*/ 29 h 66"/>
                  <a:gd name="T88" fmla="*/ 13 w 126"/>
                  <a:gd name="T89" fmla="*/ 35 h 66"/>
                  <a:gd name="T90" fmla="*/ 27 w 126"/>
                  <a:gd name="T91" fmla="*/ 45 h 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25" h="66">
                    <a:moveTo>
                      <a:pt x="27" y="45"/>
                    </a:moveTo>
                    <a:lnTo>
                      <a:pt x="27" y="45"/>
                    </a:lnTo>
                    <a:lnTo>
                      <a:pt x="45" y="50"/>
                    </a:lnTo>
                    <a:lnTo>
                      <a:pt x="45" y="50"/>
                    </a:lnTo>
                    <a:lnTo>
                      <a:pt x="49" y="50"/>
                    </a:lnTo>
                    <a:lnTo>
                      <a:pt x="55" y="50"/>
                    </a:lnTo>
                    <a:lnTo>
                      <a:pt x="55" y="50"/>
                    </a:lnTo>
                    <a:lnTo>
                      <a:pt x="61" y="51"/>
                    </a:lnTo>
                    <a:lnTo>
                      <a:pt x="68" y="57"/>
                    </a:lnTo>
                    <a:lnTo>
                      <a:pt x="68" y="57"/>
                    </a:lnTo>
                    <a:lnTo>
                      <a:pt x="74" y="60"/>
                    </a:lnTo>
                    <a:lnTo>
                      <a:pt x="78" y="61"/>
                    </a:lnTo>
                    <a:lnTo>
                      <a:pt x="90" y="64"/>
                    </a:lnTo>
                    <a:lnTo>
                      <a:pt x="90" y="64"/>
                    </a:lnTo>
                    <a:lnTo>
                      <a:pt x="119" y="66"/>
                    </a:lnTo>
                    <a:lnTo>
                      <a:pt x="119" y="66"/>
                    </a:lnTo>
                    <a:lnTo>
                      <a:pt x="120" y="63"/>
                    </a:lnTo>
                    <a:lnTo>
                      <a:pt x="121" y="58"/>
                    </a:lnTo>
                    <a:lnTo>
                      <a:pt x="126" y="42"/>
                    </a:lnTo>
                    <a:lnTo>
                      <a:pt x="126" y="42"/>
                    </a:lnTo>
                    <a:lnTo>
                      <a:pt x="111" y="47"/>
                    </a:lnTo>
                    <a:lnTo>
                      <a:pt x="111" y="47"/>
                    </a:lnTo>
                    <a:lnTo>
                      <a:pt x="104" y="45"/>
                    </a:lnTo>
                    <a:lnTo>
                      <a:pt x="95" y="42"/>
                    </a:lnTo>
                    <a:lnTo>
                      <a:pt x="79" y="37"/>
                    </a:lnTo>
                    <a:lnTo>
                      <a:pt x="79" y="37"/>
                    </a:lnTo>
                    <a:lnTo>
                      <a:pt x="75" y="35"/>
                    </a:lnTo>
                    <a:lnTo>
                      <a:pt x="69" y="31"/>
                    </a:lnTo>
                    <a:lnTo>
                      <a:pt x="59" y="19"/>
                    </a:lnTo>
                    <a:lnTo>
                      <a:pt x="59" y="19"/>
                    </a:lnTo>
                    <a:lnTo>
                      <a:pt x="55" y="16"/>
                    </a:lnTo>
                    <a:lnTo>
                      <a:pt x="52" y="15"/>
                    </a:lnTo>
                    <a:lnTo>
                      <a:pt x="43" y="12"/>
                    </a:lnTo>
                    <a:lnTo>
                      <a:pt x="43" y="12"/>
                    </a:lnTo>
                    <a:lnTo>
                      <a:pt x="29" y="6"/>
                    </a:lnTo>
                    <a:lnTo>
                      <a:pt x="20" y="3"/>
                    </a:lnTo>
                    <a:lnTo>
                      <a:pt x="14" y="2"/>
                    </a:lnTo>
                    <a:lnTo>
                      <a:pt x="14" y="2"/>
                    </a:lnTo>
                    <a:lnTo>
                      <a:pt x="6" y="0"/>
                    </a:lnTo>
                    <a:lnTo>
                      <a:pt x="6" y="0"/>
                    </a:lnTo>
                    <a:lnTo>
                      <a:pt x="1" y="15"/>
                    </a:lnTo>
                    <a:lnTo>
                      <a:pt x="0" y="25"/>
                    </a:lnTo>
                    <a:lnTo>
                      <a:pt x="0" y="25"/>
                    </a:lnTo>
                    <a:lnTo>
                      <a:pt x="4" y="29"/>
                    </a:lnTo>
                    <a:lnTo>
                      <a:pt x="13" y="35"/>
                    </a:lnTo>
                    <a:lnTo>
                      <a:pt x="27" y="4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82" name="Freeform 286"/>
              <p:cNvSpPr/>
              <p:nvPr/>
            </p:nvSpPr>
            <p:spPr bwMode="auto">
              <a:xfrm>
                <a:off x="-2767830" y="3061156"/>
                <a:ext cx="256967" cy="134602"/>
              </a:xfrm>
              <a:custGeom>
                <a:gdLst>
                  <a:gd name="T0" fmla="*/ 27 w 126"/>
                  <a:gd name="T1" fmla="*/ 45 h 66"/>
                  <a:gd name="T2" fmla="*/ 27 w 126"/>
                  <a:gd name="T3" fmla="*/ 45 h 66"/>
                  <a:gd name="T4" fmla="*/ 45 w 126"/>
                  <a:gd name="T5" fmla="*/ 50 h 66"/>
                  <a:gd name="T6" fmla="*/ 45 w 126"/>
                  <a:gd name="T7" fmla="*/ 50 h 66"/>
                  <a:gd name="T8" fmla="*/ 49 w 126"/>
                  <a:gd name="T9" fmla="*/ 50 h 66"/>
                  <a:gd name="T10" fmla="*/ 55 w 126"/>
                  <a:gd name="T11" fmla="*/ 50 h 66"/>
                  <a:gd name="T12" fmla="*/ 55 w 126"/>
                  <a:gd name="T13" fmla="*/ 50 h 66"/>
                  <a:gd name="T14" fmla="*/ 61 w 126"/>
                  <a:gd name="T15" fmla="*/ 51 h 66"/>
                  <a:gd name="T16" fmla="*/ 68 w 126"/>
                  <a:gd name="T17" fmla="*/ 57 h 66"/>
                  <a:gd name="T18" fmla="*/ 68 w 126"/>
                  <a:gd name="T19" fmla="*/ 57 h 66"/>
                  <a:gd name="T20" fmla="*/ 74 w 126"/>
                  <a:gd name="T21" fmla="*/ 60 h 66"/>
                  <a:gd name="T22" fmla="*/ 78 w 126"/>
                  <a:gd name="T23" fmla="*/ 61 h 66"/>
                  <a:gd name="T24" fmla="*/ 90 w 126"/>
                  <a:gd name="T25" fmla="*/ 64 h 66"/>
                  <a:gd name="T26" fmla="*/ 90 w 126"/>
                  <a:gd name="T27" fmla="*/ 64 h 66"/>
                  <a:gd name="T28" fmla="*/ 119 w 126"/>
                  <a:gd name="T29" fmla="*/ 66 h 66"/>
                  <a:gd name="T30" fmla="*/ 119 w 126"/>
                  <a:gd name="T31" fmla="*/ 66 h 66"/>
                  <a:gd name="T32" fmla="*/ 120 w 126"/>
                  <a:gd name="T33" fmla="*/ 63 h 66"/>
                  <a:gd name="T34" fmla="*/ 121 w 126"/>
                  <a:gd name="T35" fmla="*/ 58 h 66"/>
                  <a:gd name="T36" fmla="*/ 126 w 126"/>
                  <a:gd name="T37" fmla="*/ 42 h 66"/>
                  <a:gd name="T38" fmla="*/ 126 w 126"/>
                  <a:gd name="T39" fmla="*/ 42 h 66"/>
                  <a:gd name="T40" fmla="*/ 111 w 126"/>
                  <a:gd name="T41" fmla="*/ 47 h 66"/>
                  <a:gd name="T42" fmla="*/ 111 w 126"/>
                  <a:gd name="T43" fmla="*/ 47 h 66"/>
                  <a:gd name="T44" fmla="*/ 104 w 126"/>
                  <a:gd name="T45" fmla="*/ 45 h 66"/>
                  <a:gd name="T46" fmla="*/ 95 w 126"/>
                  <a:gd name="T47" fmla="*/ 42 h 66"/>
                  <a:gd name="T48" fmla="*/ 79 w 126"/>
                  <a:gd name="T49" fmla="*/ 37 h 66"/>
                  <a:gd name="T50" fmla="*/ 79 w 126"/>
                  <a:gd name="T51" fmla="*/ 37 h 66"/>
                  <a:gd name="T52" fmla="*/ 75 w 126"/>
                  <a:gd name="T53" fmla="*/ 35 h 66"/>
                  <a:gd name="T54" fmla="*/ 69 w 126"/>
                  <a:gd name="T55" fmla="*/ 31 h 66"/>
                  <a:gd name="T56" fmla="*/ 59 w 126"/>
                  <a:gd name="T57" fmla="*/ 19 h 66"/>
                  <a:gd name="T58" fmla="*/ 59 w 126"/>
                  <a:gd name="T59" fmla="*/ 19 h 66"/>
                  <a:gd name="T60" fmla="*/ 55 w 126"/>
                  <a:gd name="T61" fmla="*/ 16 h 66"/>
                  <a:gd name="T62" fmla="*/ 52 w 126"/>
                  <a:gd name="T63" fmla="*/ 15 h 66"/>
                  <a:gd name="T64" fmla="*/ 43 w 126"/>
                  <a:gd name="T65" fmla="*/ 12 h 66"/>
                  <a:gd name="T66" fmla="*/ 43 w 126"/>
                  <a:gd name="T67" fmla="*/ 12 h 66"/>
                  <a:gd name="T68" fmla="*/ 29 w 126"/>
                  <a:gd name="T69" fmla="*/ 6 h 66"/>
                  <a:gd name="T70" fmla="*/ 20 w 126"/>
                  <a:gd name="T71" fmla="*/ 3 h 66"/>
                  <a:gd name="T72" fmla="*/ 14 w 126"/>
                  <a:gd name="T73" fmla="*/ 2 h 66"/>
                  <a:gd name="T74" fmla="*/ 14 w 126"/>
                  <a:gd name="T75" fmla="*/ 2 h 66"/>
                  <a:gd name="T76" fmla="*/ 6 w 126"/>
                  <a:gd name="T77" fmla="*/ 0 h 66"/>
                  <a:gd name="T78" fmla="*/ 6 w 126"/>
                  <a:gd name="T79" fmla="*/ 0 h 66"/>
                  <a:gd name="T80" fmla="*/ 1 w 126"/>
                  <a:gd name="T81" fmla="*/ 15 h 66"/>
                  <a:gd name="T82" fmla="*/ 0 w 126"/>
                  <a:gd name="T83" fmla="*/ 25 h 66"/>
                  <a:gd name="T84" fmla="*/ 0 w 126"/>
                  <a:gd name="T85" fmla="*/ 25 h 66"/>
                  <a:gd name="T86" fmla="*/ 4 w 126"/>
                  <a:gd name="T87" fmla="*/ 29 h 66"/>
                  <a:gd name="T88" fmla="*/ 13 w 126"/>
                  <a:gd name="T89" fmla="*/ 35 h 66"/>
                  <a:gd name="T90" fmla="*/ 27 w 126"/>
                  <a:gd name="T91" fmla="*/ 45 h 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25" h="66">
                    <a:moveTo>
                      <a:pt x="27" y="45"/>
                    </a:moveTo>
                    <a:lnTo>
                      <a:pt x="27" y="45"/>
                    </a:lnTo>
                    <a:lnTo>
                      <a:pt x="45" y="50"/>
                    </a:lnTo>
                    <a:lnTo>
                      <a:pt x="45" y="50"/>
                    </a:lnTo>
                    <a:lnTo>
                      <a:pt x="49" y="50"/>
                    </a:lnTo>
                    <a:lnTo>
                      <a:pt x="55" y="50"/>
                    </a:lnTo>
                    <a:lnTo>
                      <a:pt x="55" y="50"/>
                    </a:lnTo>
                    <a:lnTo>
                      <a:pt x="61" y="51"/>
                    </a:lnTo>
                    <a:lnTo>
                      <a:pt x="68" y="57"/>
                    </a:lnTo>
                    <a:lnTo>
                      <a:pt x="68" y="57"/>
                    </a:lnTo>
                    <a:lnTo>
                      <a:pt x="74" y="60"/>
                    </a:lnTo>
                    <a:lnTo>
                      <a:pt x="78" y="61"/>
                    </a:lnTo>
                    <a:lnTo>
                      <a:pt x="90" y="64"/>
                    </a:lnTo>
                    <a:lnTo>
                      <a:pt x="90" y="64"/>
                    </a:lnTo>
                    <a:lnTo>
                      <a:pt x="119" y="66"/>
                    </a:lnTo>
                    <a:lnTo>
                      <a:pt x="119" y="66"/>
                    </a:lnTo>
                    <a:lnTo>
                      <a:pt x="120" y="63"/>
                    </a:lnTo>
                    <a:lnTo>
                      <a:pt x="121" y="58"/>
                    </a:lnTo>
                    <a:lnTo>
                      <a:pt x="126" y="42"/>
                    </a:lnTo>
                    <a:lnTo>
                      <a:pt x="126" y="42"/>
                    </a:lnTo>
                    <a:lnTo>
                      <a:pt x="111" y="47"/>
                    </a:lnTo>
                    <a:lnTo>
                      <a:pt x="111" y="47"/>
                    </a:lnTo>
                    <a:lnTo>
                      <a:pt x="104" y="45"/>
                    </a:lnTo>
                    <a:lnTo>
                      <a:pt x="95" y="42"/>
                    </a:lnTo>
                    <a:lnTo>
                      <a:pt x="79" y="37"/>
                    </a:lnTo>
                    <a:lnTo>
                      <a:pt x="79" y="37"/>
                    </a:lnTo>
                    <a:lnTo>
                      <a:pt x="75" y="35"/>
                    </a:lnTo>
                    <a:lnTo>
                      <a:pt x="69" y="31"/>
                    </a:lnTo>
                    <a:lnTo>
                      <a:pt x="59" y="19"/>
                    </a:lnTo>
                    <a:lnTo>
                      <a:pt x="59" y="19"/>
                    </a:lnTo>
                    <a:lnTo>
                      <a:pt x="55" y="16"/>
                    </a:lnTo>
                    <a:lnTo>
                      <a:pt x="52" y="15"/>
                    </a:lnTo>
                    <a:lnTo>
                      <a:pt x="43" y="12"/>
                    </a:lnTo>
                    <a:lnTo>
                      <a:pt x="43" y="12"/>
                    </a:lnTo>
                    <a:lnTo>
                      <a:pt x="29" y="6"/>
                    </a:lnTo>
                    <a:lnTo>
                      <a:pt x="20" y="3"/>
                    </a:lnTo>
                    <a:lnTo>
                      <a:pt x="14" y="2"/>
                    </a:lnTo>
                    <a:lnTo>
                      <a:pt x="14" y="2"/>
                    </a:lnTo>
                    <a:lnTo>
                      <a:pt x="6" y="0"/>
                    </a:lnTo>
                    <a:lnTo>
                      <a:pt x="6" y="0"/>
                    </a:lnTo>
                    <a:lnTo>
                      <a:pt x="1" y="15"/>
                    </a:lnTo>
                    <a:lnTo>
                      <a:pt x="0" y="25"/>
                    </a:lnTo>
                    <a:lnTo>
                      <a:pt x="0" y="25"/>
                    </a:lnTo>
                    <a:lnTo>
                      <a:pt x="4" y="29"/>
                    </a:lnTo>
                    <a:lnTo>
                      <a:pt x="13" y="35"/>
                    </a:lnTo>
                    <a:lnTo>
                      <a:pt x="27" y="4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83" name="Freeform 287"/>
              <p:cNvSpPr/>
              <p:nvPr/>
            </p:nvSpPr>
            <p:spPr bwMode="auto">
              <a:xfrm>
                <a:off x="-2049954" y="3322202"/>
                <a:ext cx="224336" cy="503737"/>
              </a:xfrm>
              <a:custGeom>
                <a:gdLst>
                  <a:gd name="T0" fmla="*/ 107 w 110"/>
                  <a:gd name="T1" fmla="*/ 149 h 247"/>
                  <a:gd name="T2" fmla="*/ 100 w 110"/>
                  <a:gd name="T3" fmla="*/ 127 h 247"/>
                  <a:gd name="T4" fmla="*/ 84 w 110"/>
                  <a:gd name="T5" fmla="*/ 113 h 247"/>
                  <a:gd name="T6" fmla="*/ 69 w 110"/>
                  <a:gd name="T7" fmla="*/ 94 h 247"/>
                  <a:gd name="T8" fmla="*/ 58 w 110"/>
                  <a:gd name="T9" fmla="*/ 79 h 247"/>
                  <a:gd name="T10" fmla="*/ 55 w 110"/>
                  <a:gd name="T11" fmla="*/ 74 h 247"/>
                  <a:gd name="T12" fmla="*/ 56 w 110"/>
                  <a:gd name="T13" fmla="*/ 61 h 247"/>
                  <a:gd name="T14" fmla="*/ 59 w 110"/>
                  <a:gd name="T15" fmla="*/ 56 h 247"/>
                  <a:gd name="T16" fmla="*/ 68 w 110"/>
                  <a:gd name="T17" fmla="*/ 45 h 247"/>
                  <a:gd name="T18" fmla="*/ 92 w 110"/>
                  <a:gd name="T19" fmla="*/ 32 h 247"/>
                  <a:gd name="T20" fmla="*/ 81 w 110"/>
                  <a:gd name="T21" fmla="*/ 26 h 247"/>
                  <a:gd name="T22" fmla="*/ 66 w 110"/>
                  <a:gd name="T23" fmla="*/ 19 h 247"/>
                  <a:gd name="T24" fmla="*/ 63 w 110"/>
                  <a:gd name="T25" fmla="*/ 10 h 247"/>
                  <a:gd name="T26" fmla="*/ 53 w 110"/>
                  <a:gd name="T27" fmla="*/ 3 h 247"/>
                  <a:gd name="T28" fmla="*/ 39 w 110"/>
                  <a:gd name="T29" fmla="*/ 0 h 247"/>
                  <a:gd name="T30" fmla="*/ 36 w 110"/>
                  <a:gd name="T31" fmla="*/ 6 h 247"/>
                  <a:gd name="T32" fmla="*/ 30 w 110"/>
                  <a:gd name="T33" fmla="*/ 13 h 247"/>
                  <a:gd name="T34" fmla="*/ 23 w 110"/>
                  <a:gd name="T35" fmla="*/ 13 h 247"/>
                  <a:gd name="T36" fmla="*/ 17 w 110"/>
                  <a:gd name="T37" fmla="*/ 10 h 247"/>
                  <a:gd name="T38" fmla="*/ 10 w 110"/>
                  <a:gd name="T39" fmla="*/ 10 h 247"/>
                  <a:gd name="T40" fmla="*/ 4 w 110"/>
                  <a:gd name="T41" fmla="*/ 8 h 247"/>
                  <a:gd name="T42" fmla="*/ 0 w 110"/>
                  <a:gd name="T43" fmla="*/ 16 h 247"/>
                  <a:gd name="T44" fmla="*/ 7 w 110"/>
                  <a:gd name="T45" fmla="*/ 29 h 247"/>
                  <a:gd name="T46" fmla="*/ 19 w 110"/>
                  <a:gd name="T47" fmla="*/ 36 h 247"/>
                  <a:gd name="T48" fmla="*/ 37 w 110"/>
                  <a:gd name="T49" fmla="*/ 62 h 247"/>
                  <a:gd name="T50" fmla="*/ 59 w 110"/>
                  <a:gd name="T51" fmla="*/ 101 h 247"/>
                  <a:gd name="T52" fmla="*/ 78 w 110"/>
                  <a:gd name="T53" fmla="*/ 124 h 247"/>
                  <a:gd name="T54" fmla="*/ 78 w 110"/>
                  <a:gd name="T55" fmla="*/ 137 h 247"/>
                  <a:gd name="T56" fmla="*/ 71 w 110"/>
                  <a:gd name="T57" fmla="*/ 150 h 247"/>
                  <a:gd name="T58" fmla="*/ 78 w 110"/>
                  <a:gd name="T59" fmla="*/ 163 h 247"/>
                  <a:gd name="T60" fmla="*/ 82 w 110"/>
                  <a:gd name="T61" fmla="*/ 185 h 247"/>
                  <a:gd name="T62" fmla="*/ 68 w 110"/>
                  <a:gd name="T63" fmla="*/ 191 h 247"/>
                  <a:gd name="T64" fmla="*/ 56 w 110"/>
                  <a:gd name="T65" fmla="*/ 197 h 247"/>
                  <a:gd name="T66" fmla="*/ 52 w 110"/>
                  <a:gd name="T67" fmla="*/ 204 h 247"/>
                  <a:gd name="T68" fmla="*/ 33 w 110"/>
                  <a:gd name="T69" fmla="*/ 216 h 247"/>
                  <a:gd name="T70" fmla="*/ 42 w 110"/>
                  <a:gd name="T71" fmla="*/ 224 h 247"/>
                  <a:gd name="T72" fmla="*/ 37 w 110"/>
                  <a:gd name="T73" fmla="*/ 242 h 247"/>
                  <a:gd name="T74" fmla="*/ 37 w 110"/>
                  <a:gd name="T75" fmla="*/ 247 h 247"/>
                  <a:gd name="T76" fmla="*/ 49 w 110"/>
                  <a:gd name="T77" fmla="*/ 236 h 247"/>
                  <a:gd name="T78" fmla="*/ 56 w 110"/>
                  <a:gd name="T79" fmla="*/ 233 h 247"/>
                  <a:gd name="T80" fmla="*/ 62 w 110"/>
                  <a:gd name="T81" fmla="*/ 230 h 247"/>
                  <a:gd name="T82" fmla="*/ 68 w 110"/>
                  <a:gd name="T83" fmla="*/ 216 h 247"/>
                  <a:gd name="T84" fmla="*/ 81 w 110"/>
                  <a:gd name="T85" fmla="*/ 216 h 247"/>
                  <a:gd name="T86" fmla="*/ 92 w 110"/>
                  <a:gd name="T87" fmla="*/ 208 h 247"/>
                  <a:gd name="T88" fmla="*/ 105 w 110"/>
                  <a:gd name="T89" fmla="*/ 195 h 247"/>
                  <a:gd name="T90" fmla="*/ 110 w 110"/>
                  <a:gd name="T91" fmla="*/ 171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0" h="246">
                    <a:moveTo>
                      <a:pt x="110" y="163"/>
                    </a:moveTo>
                    <a:lnTo>
                      <a:pt x="110" y="163"/>
                    </a:lnTo>
                    <a:lnTo>
                      <a:pt x="107" y="149"/>
                    </a:lnTo>
                    <a:lnTo>
                      <a:pt x="104" y="133"/>
                    </a:lnTo>
                    <a:lnTo>
                      <a:pt x="104" y="133"/>
                    </a:lnTo>
                    <a:lnTo>
                      <a:pt x="100" y="127"/>
                    </a:lnTo>
                    <a:lnTo>
                      <a:pt x="94" y="121"/>
                    </a:lnTo>
                    <a:lnTo>
                      <a:pt x="84" y="113"/>
                    </a:lnTo>
                    <a:lnTo>
                      <a:pt x="84" y="113"/>
                    </a:lnTo>
                    <a:lnTo>
                      <a:pt x="79" y="111"/>
                    </a:lnTo>
                    <a:lnTo>
                      <a:pt x="76" y="107"/>
                    </a:lnTo>
                    <a:lnTo>
                      <a:pt x="69" y="94"/>
                    </a:lnTo>
                    <a:lnTo>
                      <a:pt x="69" y="94"/>
                    </a:lnTo>
                    <a:lnTo>
                      <a:pt x="63" y="85"/>
                    </a:lnTo>
                    <a:lnTo>
                      <a:pt x="58" y="79"/>
                    </a:lnTo>
                    <a:lnTo>
                      <a:pt x="58" y="79"/>
                    </a:lnTo>
                    <a:lnTo>
                      <a:pt x="55" y="75"/>
                    </a:lnTo>
                    <a:lnTo>
                      <a:pt x="55" y="74"/>
                    </a:lnTo>
                    <a:lnTo>
                      <a:pt x="56" y="66"/>
                    </a:lnTo>
                    <a:lnTo>
                      <a:pt x="56" y="66"/>
                    </a:lnTo>
                    <a:lnTo>
                      <a:pt x="56" y="61"/>
                    </a:lnTo>
                    <a:lnTo>
                      <a:pt x="58" y="58"/>
                    </a:lnTo>
                    <a:lnTo>
                      <a:pt x="59" y="56"/>
                    </a:lnTo>
                    <a:lnTo>
                      <a:pt x="59" y="56"/>
                    </a:lnTo>
                    <a:lnTo>
                      <a:pt x="63" y="52"/>
                    </a:lnTo>
                    <a:lnTo>
                      <a:pt x="68" y="45"/>
                    </a:lnTo>
                    <a:lnTo>
                      <a:pt x="68" y="45"/>
                    </a:lnTo>
                    <a:lnTo>
                      <a:pt x="72" y="42"/>
                    </a:lnTo>
                    <a:lnTo>
                      <a:pt x="78" y="37"/>
                    </a:lnTo>
                    <a:lnTo>
                      <a:pt x="92" y="32"/>
                    </a:lnTo>
                    <a:lnTo>
                      <a:pt x="92" y="32"/>
                    </a:lnTo>
                    <a:lnTo>
                      <a:pt x="87" y="29"/>
                    </a:lnTo>
                    <a:lnTo>
                      <a:pt x="81" y="26"/>
                    </a:lnTo>
                    <a:lnTo>
                      <a:pt x="69" y="22"/>
                    </a:lnTo>
                    <a:lnTo>
                      <a:pt x="69" y="22"/>
                    </a:lnTo>
                    <a:lnTo>
                      <a:pt x="66" y="19"/>
                    </a:lnTo>
                    <a:lnTo>
                      <a:pt x="65" y="16"/>
                    </a:lnTo>
                    <a:lnTo>
                      <a:pt x="63" y="10"/>
                    </a:lnTo>
                    <a:lnTo>
                      <a:pt x="63" y="10"/>
                    </a:lnTo>
                    <a:lnTo>
                      <a:pt x="63" y="8"/>
                    </a:lnTo>
                    <a:lnTo>
                      <a:pt x="61" y="7"/>
                    </a:lnTo>
                    <a:lnTo>
                      <a:pt x="53" y="3"/>
                    </a:lnTo>
                    <a:lnTo>
                      <a:pt x="45" y="0"/>
                    </a:lnTo>
                    <a:lnTo>
                      <a:pt x="39" y="0"/>
                    </a:lnTo>
                    <a:lnTo>
                      <a:pt x="39" y="0"/>
                    </a:lnTo>
                    <a:lnTo>
                      <a:pt x="37" y="0"/>
                    </a:lnTo>
                    <a:lnTo>
                      <a:pt x="36" y="1"/>
                    </a:lnTo>
                    <a:lnTo>
                      <a:pt x="36" y="6"/>
                    </a:lnTo>
                    <a:lnTo>
                      <a:pt x="33" y="10"/>
                    </a:lnTo>
                    <a:lnTo>
                      <a:pt x="32" y="13"/>
                    </a:lnTo>
                    <a:lnTo>
                      <a:pt x="30" y="13"/>
                    </a:lnTo>
                    <a:lnTo>
                      <a:pt x="30" y="13"/>
                    </a:lnTo>
                    <a:lnTo>
                      <a:pt x="26" y="14"/>
                    </a:lnTo>
                    <a:lnTo>
                      <a:pt x="23" y="13"/>
                    </a:lnTo>
                    <a:lnTo>
                      <a:pt x="20" y="11"/>
                    </a:lnTo>
                    <a:lnTo>
                      <a:pt x="17" y="10"/>
                    </a:lnTo>
                    <a:lnTo>
                      <a:pt x="17" y="10"/>
                    </a:lnTo>
                    <a:lnTo>
                      <a:pt x="13" y="10"/>
                    </a:lnTo>
                    <a:lnTo>
                      <a:pt x="13" y="10"/>
                    </a:lnTo>
                    <a:lnTo>
                      <a:pt x="10" y="10"/>
                    </a:lnTo>
                    <a:lnTo>
                      <a:pt x="7" y="10"/>
                    </a:lnTo>
                    <a:lnTo>
                      <a:pt x="7" y="10"/>
                    </a:lnTo>
                    <a:lnTo>
                      <a:pt x="4" y="8"/>
                    </a:lnTo>
                    <a:lnTo>
                      <a:pt x="3" y="10"/>
                    </a:lnTo>
                    <a:lnTo>
                      <a:pt x="0" y="14"/>
                    </a:lnTo>
                    <a:lnTo>
                      <a:pt x="0" y="16"/>
                    </a:lnTo>
                    <a:lnTo>
                      <a:pt x="0" y="16"/>
                    </a:lnTo>
                    <a:lnTo>
                      <a:pt x="3" y="24"/>
                    </a:lnTo>
                    <a:lnTo>
                      <a:pt x="7" y="29"/>
                    </a:lnTo>
                    <a:lnTo>
                      <a:pt x="7" y="29"/>
                    </a:lnTo>
                    <a:lnTo>
                      <a:pt x="11" y="33"/>
                    </a:lnTo>
                    <a:lnTo>
                      <a:pt x="19" y="36"/>
                    </a:lnTo>
                    <a:lnTo>
                      <a:pt x="26" y="37"/>
                    </a:lnTo>
                    <a:lnTo>
                      <a:pt x="26" y="37"/>
                    </a:lnTo>
                    <a:lnTo>
                      <a:pt x="37" y="62"/>
                    </a:lnTo>
                    <a:lnTo>
                      <a:pt x="53" y="94"/>
                    </a:lnTo>
                    <a:lnTo>
                      <a:pt x="53" y="94"/>
                    </a:lnTo>
                    <a:lnTo>
                      <a:pt x="59" y="101"/>
                    </a:lnTo>
                    <a:lnTo>
                      <a:pt x="65" y="108"/>
                    </a:lnTo>
                    <a:lnTo>
                      <a:pt x="72" y="117"/>
                    </a:lnTo>
                    <a:lnTo>
                      <a:pt x="78" y="124"/>
                    </a:lnTo>
                    <a:lnTo>
                      <a:pt x="78" y="124"/>
                    </a:lnTo>
                    <a:lnTo>
                      <a:pt x="78" y="130"/>
                    </a:lnTo>
                    <a:lnTo>
                      <a:pt x="78" y="137"/>
                    </a:lnTo>
                    <a:lnTo>
                      <a:pt x="75" y="145"/>
                    </a:lnTo>
                    <a:lnTo>
                      <a:pt x="71" y="150"/>
                    </a:lnTo>
                    <a:lnTo>
                      <a:pt x="71" y="150"/>
                    </a:lnTo>
                    <a:lnTo>
                      <a:pt x="75" y="156"/>
                    </a:lnTo>
                    <a:lnTo>
                      <a:pt x="78" y="163"/>
                    </a:lnTo>
                    <a:lnTo>
                      <a:pt x="78" y="163"/>
                    </a:lnTo>
                    <a:lnTo>
                      <a:pt x="84" y="178"/>
                    </a:lnTo>
                    <a:lnTo>
                      <a:pt x="84" y="184"/>
                    </a:lnTo>
                    <a:lnTo>
                      <a:pt x="82" y="185"/>
                    </a:lnTo>
                    <a:lnTo>
                      <a:pt x="81" y="187"/>
                    </a:lnTo>
                    <a:lnTo>
                      <a:pt x="81" y="187"/>
                    </a:lnTo>
                    <a:lnTo>
                      <a:pt x="68" y="191"/>
                    </a:lnTo>
                    <a:lnTo>
                      <a:pt x="58" y="194"/>
                    </a:lnTo>
                    <a:lnTo>
                      <a:pt x="58" y="194"/>
                    </a:lnTo>
                    <a:lnTo>
                      <a:pt x="56" y="197"/>
                    </a:lnTo>
                    <a:lnTo>
                      <a:pt x="55" y="200"/>
                    </a:lnTo>
                    <a:lnTo>
                      <a:pt x="55" y="201"/>
                    </a:lnTo>
                    <a:lnTo>
                      <a:pt x="52" y="204"/>
                    </a:lnTo>
                    <a:lnTo>
                      <a:pt x="52" y="204"/>
                    </a:lnTo>
                    <a:lnTo>
                      <a:pt x="33" y="216"/>
                    </a:lnTo>
                    <a:lnTo>
                      <a:pt x="33" y="216"/>
                    </a:lnTo>
                    <a:lnTo>
                      <a:pt x="40" y="223"/>
                    </a:lnTo>
                    <a:lnTo>
                      <a:pt x="40" y="223"/>
                    </a:lnTo>
                    <a:lnTo>
                      <a:pt x="42" y="224"/>
                    </a:lnTo>
                    <a:lnTo>
                      <a:pt x="42" y="227"/>
                    </a:lnTo>
                    <a:lnTo>
                      <a:pt x="39" y="234"/>
                    </a:lnTo>
                    <a:lnTo>
                      <a:pt x="37" y="242"/>
                    </a:lnTo>
                    <a:lnTo>
                      <a:pt x="36" y="247"/>
                    </a:lnTo>
                    <a:lnTo>
                      <a:pt x="36" y="247"/>
                    </a:lnTo>
                    <a:lnTo>
                      <a:pt x="37" y="247"/>
                    </a:lnTo>
                    <a:lnTo>
                      <a:pt x="39" y="247"/>
                    </a:lnTo>
                    <a:lnTo>
                      <a:pt x="43" y="243"/>
                    </a:lnTo>
                    <a:lnTo>
                      <a:pt x="49" y="236"/>
                    </a:lnTo>
                    <a:lnTo>
                      <a:pt x="49" y="236"/>
                    </a:lnTo>
                    <a:lnTo>
                      <a:pt x="52" y="233"/>
                    </a:lnTo>
                    <a:lnTo>
                      <a:pt x="56" y="233"/>
                    </a:lnTo>
                    <a:lnTo>
                      <a:pt x="59" y="232"/>
                    </a:lnTo>
                    <a:lnTo>
                      <a:pt x="62" y="230"/>
                    </a:lnTo>
                    <a:lnTo>
                      <a:pt x="62" y="230"/>
                    </a:lnTo>
                    <a:lnTo>
                      <a:pt x="65" y="224"/>
                    </a:lnTo>
                    <a:lnTo>
                      <a:pt x="68" y="216"/>
                    </a:lnTo>
                    <a:lnTo>
                      <a:pt x="68" y="216"/>
                    </a:lnTo>
                    <a:lnTo>
                      <a:pt x="71" y="214"/>
                    </a:lnTo>
                    <a:lnTo>
                      <a:pt x="74" y="214"/>
                    </a:lnTo>
                    <a:lnTo>
                      <a:pt x="81" y="216"/>
                    </a:lnTo>
                    <a:lnTo>
                      <a:pt x="81" y="216"/>
                    </a:lnTo>
                    <a:lnTo>
                      <a:pt x="85" y="213"/>
                    </a:lnTo>
                    <a:lnTo>
                      <a:pt x="92" y="208"/>
                    </a:lnTo>
                    <a:lnTo>
                      <a:pt x="104" y="197"/>
                    </a:lnTo>
                    <a:lnTo>
                      <a:pt x="104" y="197"/>
                    </a:lnTo>
                    <a:lnTo>
                      <a:pt x="105" y="195"/>
                    </a:lnTo>
                    <a:lnTo>
                      <a:pt x="107" y="191"/>
                    </a:lnTo>
                    <a:lnTo>
                      <a:pt x="110" y="181"/>
                    </a:lnTo>
                    <a:lnTo>
                      <a:pt x="110" y="171"/>
                    </a:lnTo>
                    <a:lnTo>
                      <a:pt x="110" y="16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84" name="Freeform 288"/>
              <p:cNvSpPr/>
              <p:nvPr/>
            </p:nvSpPr>
            <p:spPr bwMode="auto">
              <a:xfrm>
                <a:off x="-2049954" y="3322202"/>
                <a:ext cx="224336" cy="503737"/>
              </a:xfrm>
              <a:custGeom>
                <a:gdLst>
                  <a:gd name="T0" fmla="*/ 107 w 110"/>
                  <a:gd name="T1" fmla="*/ 149 h 247"/>
                  <a:gd name="T2" fmla="*/ 100 w 110"/>
                  <a:gd name="T3" fmla="*/ 127 h 247"/>
                  <a:gd name="T4" fmla="*/ 84 w 110"/>
                  <a:gd name="T5" fmla="*/ 113 h 247"/>
                  <a:gd name="T6" fmla="*/ 69 w 110"/>
                  <a:gd name="T7" fmla="*/ 94 h 247"/>
                  <a:gd name="T8" fmla="*/ 58 w 110"/>
                  <a:gd name="T9" fmla="*/ 79 h 247"/>
                  <a:gd name="T10" fmla="*/ 55 w 110"/>
                  <a:gd name="T11" fmla="*/ 74 h 247"/>
                  <a:gd name="T12" fmla="*/ 56 w 110"/>
                  <a:gd name="T13" fmla="*/ 61 h 247"/>
                  <a:gd name="T14" fmla="*/ 59 w 110"/>
                  <a:gd name="T15" fmla="*/ 56 h 247"/>
                  <a:gd name="T16" fmla="*/ 68 w 110"/>
                  <a:gd name="T17" fmla="*/ 45 h 247"/>
                  <a:gd name="T18" fmla="*/ 92 w 110"/>
                  <a:gd name="T19" fmla="*/ 32 h 247"/>
                  <a:gd name="T20" fmla="*/ 81 w 110"/>
                  <a:gd name="T21" fmla="*/ 26 h 247"/>
                  <a:gd name="T22" fmla="*/ 66 w 110"/>
                  <a:gd name="T23" fmla="*/ 19 h 247"/>
                  <a:gd name="T24" fmla="*/ 63 w 110"/>
                  <a:gd name="T25" fmla="*/ 10 h 247"/>
                  <a:gd name="T26" fmla="*/ 53 w 110"/>
                  <a:gd name="T27" fmla="*/ 3 h 247"/>
                  <a:gd name="T28" fmla="*/ 39 w 110"/>
                  <a:gd name="T29" fmla="*/ 0 h 247"/>
                  <a:gd name="T30" fmla="*/ 36 w 110"/>
                  <a:gd name="T31" fmla="*/ 6 h 247"/>
                  <a:gd name="T32" fmla="*/ 30 w 110"/>
                  <a:gd name="T33" fmla="*/ 13 h 247"/>
                  <a:gd name="T34" fmla="*/ 23 w 110"/>
                  <a:gd name="T35" fmla="*/ 13 h 247"/>
                  <a:gd name="T36" fmla="*/ 17 w 110"/>
                  <a:gd name="T37" fmla="*/ 10 h 247"/>
                  <a:gd name="T38" fmla="*/ 10 w 110"/>
                  <a:gd name="T39" fmla="*/ 10 h 247"/>
                  <a:gd name="T40" fmla="*/ 4 w 110"/>
                  <a:gd name="T41" fmla="*/ 8 h 247"/>
                  <a:gd name="T42" fmla="*/ 0 w 110"/>
                  <a:gd name="T43" fmla="*/ 16 h 247"/>
                  <a:gd name="T44" fmla="*/ 7 w 110"/>
                  <a:gd name="T45" fmla="*/ 29 h 247"/>
                  <a:gd name="T46" fmla="*/ 19 w 110"/>
                  <a:gd name="T47" fmla="*/ 36 h 247"/>
                  <a:gd name="T48" fmla="*/ 37 w 110"/>
                  <a:gd name="T49" fmla="*/ 62 h 247"/>
                  <a:gd name="T50" fmla="*/ 59 w 110"/>
                  <a:gd name="T51" fmla="*/ 101 h 247"/>
                  <a:gd name="T52" fmla="*/ 78 w 110"/>
                  <a:gd name="T53" fmla="*/ 124 h 247"/>
                  <a:gd name="T54" fmla="*/ 78 w 110"/>
                  <a:gd name="T55" fmla="*/ 137 h 247"/>
                  <a:gd name="T56" fmla="*/ 71 w 110"/>
                  <a:gd name="T57" fmla="*/ 150 h 247"/>
                  <a:gd name="T58" fmla="*/ 78 w 110"/>
                  <a:gd name="T59" fmla="*/ 163 h 247"/>
                  <a:gd name="T60" fmla="*/ 82 w 110"/>
                  <a:gd name="T61" fmla="*/ 185 h 247"/>
                  <a:gd name="T62" fmla="*/ 68 w 110"/>
                  <a:gd name="T63" fmla="*/ 191 h 247"/>
                  <a:gd name="T64" fmla="*/ 56 w 110"/>
                  <a:gd name="T65" fmla="*/ 197 h 247"/>
                  <a:gd name="T66" fmla="*/ 52 w 110"/>
                  <a:gd name="T67" fmla="*/ 204 h 247"/>
                  <a:gd name="T68" fmla="*/ 33 w 110"/>
                  <a:gd name="T69" fmla="*/ 216 h 247"/>
                  <a:gd name="T70" fmla="*/ 42 w 110"/>
                  <a:gd name="T71" fmla="*/ 224 h 247"/>
                  <a:gd name="T72" fmla="*/ 37 w 110"/>
                  <a:gd name="T73" fmla="*/ 242 h 247"/>
                  <a:gd name="T74" fmla="*/ 37 w 110"/>
                  <a:gd name="T75" fmla="*/ 247 h 247"/>
                  <a:gd name="T76" fmla="*/ 49 w 110"/>
                  <a:gd name="T77" fmla="*/ 236 h 247"/>
                  <a:gd name="T78" fmla="*/ 56 w 110"/>
                  <a:gd name="T79" fmla="*/ 233 h 247"/>
                  <a:gd name="T80" fmla="*/ 62 w 110"/>
                  <a:gd name="T81" fmla="*/ 230 h 247"/>
                  <a:gd name="T82" fmla="*/ 68 w 110"/>
                  <a:gd name="T83" fmla="*/ 216 h 247"/>
                  <a:gd name="T84" fmla="*/ 81 w 110"/>
                  <a:gd name="T85" fmla="*/ 216 h 247"/>
                  <a:gd name="T86" fmla="*/ 92 w 110"/>
                  <a:gd name="T87" fmla="*/ 208 h 247"/>
                  <a:gd name="T88" fmla="*/ 105 w 110"/>
                  <a:gd name="T89" fmla="*/ 195 h 247"/>
                  <a:gd name="T90" fmla="*/ 110 w 110"/>
                  <a:gd name="T91" fmla="*/ 171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0" h="246">
                    <a:moveTo>
                      <a:pt x="110" y="163"/>
                    </a:moveTo>
                    <a:lnTo>
                      <a:pt x="110" y="163"/>
                    </a:lnTo>
                    <a:lnTo>
                      <a:pt x="107" y="149"/>
                    </a:lnTo>
                    <a:lnTo>
                      <a:pt x="104" y="133"/>
                    </a:lnTo>
                    <a:lnTo>
                      <a:pt x="104" y="133"/>
                    </a:lnTo>
                    <a:lnTo>
                      <a:pt x="100" y="127"/>
                    </a:lnTo>
                    <a:lnTo>
                      <a:pt x="94" y="121"/>
                    </a:lnTo>
                    <a:lnTo>
                      <a:pt x="84" y="113"/>
                    </a:lnTo>
                    <a:lnTo>
                      <a:pt x="84" y="113"/>
                    </a:lnTo>
                    <a:lnTo>
                      <a:pt x="79" y="111"/>
                    </a:lnTo>
                    <a:lnTo>
                      <a:pt x="76" y="107"/>
                    </a:lnTo>
                    <a:lnTo>
                      <a:pt x="69" y="94"/>
                    </a:lnTo>
                    <a:lnTo>
                      <a:pt x="69" y="94"/>
                    </a:lnTo>
                    <a:lnTo>
                      <a:pt x="63" y="85"/>
                    </a:lnTo>
                    <a:lnTo>
                      <a:pt x="58" y="79"/>
                    </a:lnTo>
                    <a:lnTo>
                      <a:pt x="58" y="79"/>
                    </a:lnTo>
                    <a:lnTo>
                      <a:pt x="55" y="75"/>
                    </a:lnTo>
                    <a:lnTo>
                      <a:pt x="55" y="74"/>
                    </a:lnTo>
                    <a:lnTo>
                      <a:pt x="56" y="66"/>
                    </a:lnTo>
                    <a:lnTo>
                      <a:pt x="56" y="66"/>
                    </a:lnTo>
                    <a:lnTo>
                      <a:pt x="56" y="61"/>
                    </a:lnTo>
                    <a:lnTo>
                      <a:pt x="58" y="58"/>
                    </a:lnTo>
                    <a:lnTo>
                      <a:pt x="59" y="56"/>
                    </a:lnTo>
                    <a:lnTo>
                      <a:pt x="59" y="56"/>
                    </a:lnTo>
                    <a:lnTo>
                      <a:pt x="63" y="52"/>
                    </a:lnTo>
                    <a:lnTo>
                      <a:pt x="68" y="45"/>
                    </a:lnTo>
                    <a:lnTo>
                      <a:pt x="68" y="45"/>
                    </a:lnTo>
                    <a:lnTo>
                      <a:pt x="72" y="42"/>
                    </a:lnTo>
                    <a:lnTo>
                      <a:pt x="78" y="37"/>
                    </a:lnTo>
                    <a:lnTo>
                      <a:pt x="92" y="32"/>
                    </a:lnTo>
                    <a:lnTo>
                      <a:pt x="92" y="32"/>
                    </a:lnTo>
                    <a:lnTo>
                      <a:pt x="87" y="29"/>
                    </a:lnTo>
                    <a:lnTo>
                      <a:pt x="81" y="26"/>
                    </a:lnTo>
                    <a:lnTo>
                      <a:pt x="69" y="22"/>
                    </a:lnTo>
                    <a:lnTo>
                      <a:pt x="69" y="22"/>
                    </a:lnTo>
                    <a:lnTo>
                      <a:pt x="66" y="19"/>
                    </a:lnTo>
                    <a:lnTo>
                      <a:pt x="65" y="16"/>
                    </a:lnTo>
                    <a:lnTo>
                      <a:pt x="63" y="10"/>
                    </a:lnTo>
                    <a:lnTo>
                      <a:pt x="63" y="10"/>
                    </a:lnTo>
                    <a:lnTo>
                      <a:pt x="63" y="8"/>
                    </a:lnTo>
                    <a:lnTo>
                      <a:pt x="61" y="7"/>
                    </a:lnTo>
                    <a:lnTo>
                      <a:pt x="53" y="3"/>
                    </a:lnTo>
                    <a:lnTo>
                      <a:pt x="45" y="0"/>
                    </a:lnTo>
                    <a:lnTo>
                      <a:pt x="39" y="0"/>
                    </a:lnTo>
                    <a:lnTo>
                      <a:pt x="39" y="0"/>
                    </a:lnTo>
                    <a:lnTo>
                      <a:pt x="37" y="0"/>
                    </a:lnTo>
                    <a:lnTo>
                      <a:pt x="36" y="1"/>
                    </a:lnTo>
                    <a:lnTo>
                      <a:pt x="36" y="6"/>
                    </a:lnTo>
                    <a:lnTo>
                      <a:pt x="33" y="10"/>
                    </a:lnTo>
                    <a:lnTo>
                      <a:pt x="32" y="13"/>
                    </a:lnTo>
                    <a:lnTo>
                      <a:pt x="30" y="13"/>
                    </a:lnTo>
                    <a:lnTo>
                      <a:pt x="30" y="13"/>
                    </a:lnTo>
                    <a:lnTo>
                      <a:pt x="26" y="14"/>
                    </a:lnTo>
                    <a:lnTo>
                      <a:pt x="23" y="13"/>
                    </a:lnTo>
                    <a:lnTo>
                      <a:pt x="20" y="11"/>
                    </a:lnTo>
                    <a:lnTo>
                      <a:pt x="17" y="10"/>
                    </a:lnTo>
                    <a:lnTo>
                      <a:pt x="17" y="10"/>
                    </a:lnTo>
                    <a:lnTo>
                      <a:pt x="13" y="10"/>
                    </a:lnTo>
                    <a:lnTo>
                      <a:pt x="13" y="10"/>
                    </a:lnTo>
                    <a:lnTo>
                      <a:pt x="10" y="10"/>
                    </a:lnTo>
                    <a:lnTo>
                      <a:pt x="7" y="10"/>
                    </a:lnTo>
                    <a:lnTo>
                      <a:pt x="7" y="10"/>
                    </a:lnTo>
                    <a:lnTo>
                      <a:pt x="4" y="8"/>
                    </a:lnTo>
                    <a:lnTo>
                      <a:pt x="3" y="10"/>
                    </a:lnTo>
                    <a:lnTo>
                      <a:pt x="0" y="14"/>
                    </a:lnTo>
                    <a:lnTo>
                      <a:pt x="0" y="16"/>
                    </a:lnTo>
                    <a:lnTo>
                      <a:pt x="0" y="16"/>
                    </a:lnTo>
                    <a:lnTo>
                      <a:pt x="3" y="24"/>
                    </a:lnTo>
                    <a:lnTo>
                      <a:pt x="7" y="29"/>
                    </a:lnTo>
                    <a:lnTo>
                      <a:pt x="7" y="29"/>
                    </a:lnTo>
                    <a:lnTo>
                      <a:pt x="11" y="33"/>
                    </a:lnTo>
                    <a:lnTo>
                      <a:pt x="19" y="36"/>
                    </a:lnTo>
                    <a:lnTo>
                      <a:pt x="26" y="37"/>
                    </a:lnTo>
                    <a:lnTo>
                      <a:pt x="26" y="37"/>
                    </a:lnTo>
                    <a:lnTo>
                      <a:pt x="37" y="62"/>
                    </a:lnTo>
                    <a:lnTo>
                      <a:pt x="53" y="94"/>
                    </a:lnTo>
                    <a:lnTo>
                      <a:pt x="53" y="94"/>
                    </a:lnTo>
                    <a:lnTo>
                      <a:pt x="59" y="101"/>
                    </a:lnTo>
                    <a:lnTo>
                      <a:pt x="65" y="108"/>
                    </a:lnTo>
                    <a:lnTo>
                      <a:pt x="72" y="117"/>
                    </a:lnTo>
                    <a:lnTo>
                      <a:pt x="78" y="124"/>
                    </a:lnTo>
                    <a:lnTo>
                      <a:pt x="78" y="124"/>
                    </a:lnTo>
                    <a:lnTo>
                      <a:pt x="78" y="130"/>
                    </a:lnTo>
                    <a:lnTo>
                      <a:pt x="78" y="137"/>
                    </a:lnTo>
                    <a:lnTo>
                      <a:pt x="75" y="145"/>
                    </a:lnTo>
                    <a:lnTo>
                      <a:pt x="71" y="150"/>
                    </a:lnTo>
                    <a:lnTo>
                      <a:pt x="71" y="150"/>
                    </a:lnTo>
                    <a:lnTo>
                      <a:pt x="75" y="156"/>
                    </a:lnTo>
                    <a:lnTo>
                      <a:pt x="78" y="163"/>
                    </a:lnTo>
                    <a:lnTo>
                      <a:pt x="78" y="163"/>
                    </a:lnTo>
                    <a:lnTo>
                      <a:pt x="84" y="178"/>
                    </a:lnTo>
                    <a:lnTo>
                      <a:pt x="84" y="184"/>
                    </a:lnTo>
                    <a:lnTo>
                      <a:pt x="82" y="185"/>
                    </a:lnTo>
                    <a:lnTo>
                      <a:pt x="81" y="187"/>
                    </a:lnTo>
                    <a:lnTo>
                      <a:pt x="81" y="187"/>
                    </a:lnTo>
                    <a:lnTo>
                      <a:pt x="68" y="191"/>
                    </a:lnTo>
                    <a:lnTo>
                      <a:pt x="58" y="194"/>
                    </a:lnTo>
                    <a:lnTo>
                      <a:pt x="58" y="194"/>
                    </a:lnTo>
                    <a:lnTo>
                      <a:pt x="56" y="197"/>
                    </a:lnTo>
                    <a:lnTo>
                      <a:pt x="55" y="200"/>
                    </a:lnTo>
                    <a:lnTo>
                      <a:pt x="55" y="201"/>
                    </a:lnTo>
                    <a:lnTo>
                      <a:pt x="52" y="204"/>
                    </a:lnTo>
                    <a:lnTo>
                      <a:pt x="52" y="204"/>
                    </a:lnTo>
                    <a:lnTo>
                      <a:pt x="33" y="216"/>
                    </a:lnTo>
                    <a:lnTo>
                      <a:pt x="33" y="216"/>
                    </a:lnTo>
                    <a:lnTo>
                      <a:pt x="40" y="223"/>
                    </a:lnTo>
                    <a:lnTo>
                      <a:pt x="40" y="223"/>
                    </a:lnTo>
                    <a:lnTo>
                      <a:pt x="42" y="224"/>
                    </a:lnTo>
                    <a:lnTo>
                      <a:pt x="42" y="227"/>
                    </a:lnTo>
                    <a:lnTo>
                      <a:pt x="39" y="234"/>
                    </a:lnTo>
                    <a:lnTo>
                      <a:pt x="37" y="242"/>
                    </a:lnTo>
                    <a:lnTo>
                      <a:pt x="36" y="247"/>
                    </a:lnTo>
                    <a:lnTo>
                      <a:pt x="36" y="247"/>
                    </a:lnTo>
                    <a:lnTo>
                      <a:pt x="37" y="247"/>
                    </a:lnTo>
                    <a:lnTo>
                      <a:pt x="39" y="247"/>
                    </a:lnTo>
                    <a:lnTo>
                      <a:pt x="43" y="243"/>
                    </a:lnTo>
                    <a:lnTo>
                      <a:pt x="49" y="236"/>
                    </a:lnTo>
                    <a:lnTo>
                      <a:pt x="49" y="236"/>
                    </a:lnTo>
                    <a:lnTo>
                      <a:pt x="52" y="233"/>
                    </a:lnTo>
                    <a:lnTo>
                      <a:pt x="56" y="233"/>
                    </a:lnTo>
                    <a:lnTo>
                      <a:pt x="59" y="232"/>
                    </a:lnTo>
                    <a:lnTo>
                      <a:pt x="62" y="230"/>
                    </a:lnTo>
                    <a:lnTo>
                      <a:pt x="62" y="230"/>
                    </a:lnTo>
                    <a:lnTo>
                      <a:pt x="65" y="224"/>
                    </a:lnTo>
                    <a:lnTo>
                      <a:pt x="68" y="216"/>
                    </a:lnTo>
                    <a:lnTo>
                      <a:pt x="68" y="216"/>
                    </a:lnTo>
                    <a:lnTo>
                      <a:pt x="71" y="214"/>
                    </a:lnTo>
                    <a:lnTo>
                      <a:pt x="74" y="214"/>
                    </a:lnTo>
                    <a:lnTo>
                      <a:pt x="81" y="216"/>
                    </a:lnTo>
                    <a:lnTo>
                      <a:pt x="81" y="216"/>
                    </a:lnTo>
                    <a:lnTo>
                      <a:pt x="85" y="213"/>
                    </a:lnTo>
                    <a:lnTo>
                      <a:pt x="92" y="208"/>
                    </a:lnTo>
                    <a:lnTo>
                      <a:pt x="104" y="197"/>
                    </a:lnTo>
                    <a:lnTo>
                      <a:pt x="104" y="197"/>
                    </a:lnTo>
                    <a:lnTo>
                      <a:pt x="105" y="195"/>
                    </a:lnTo>
                    <a:lnTo>
                      <a:pt x="107" y="191"/>
                    </a:lnTo>
                    <a:lnTo>
                      <a:pt x="110" y="181"/>
                    </a:lnTo>
                    <a:lnTo>
                      <a:pt x="110" y="171"/>
                    </a:lnTo>
                    <a:lnTo>
                      <a:pt x="110" y="16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85" name="Freeform 289"/>
              <p:cNvSpPr/>
              <p:nvPr/>
            </p:nvSpPr>
            <p:spPr bwMode="auto">
              <a:xfrm>
                <a:off x="-2139689" y="3342596"/>
                <a:ext cx="248809" cy="297755"/>
              </a:xfrm>
              <a:custGeom>
                <a:gdLst>
                  <a:gd name="T0" fmla="*/ 90 w 122"/>
                  <a:gd name="T1" fmla="*/ 145 h 146"/>
                  <a:gd name="T2" fmla="*/ 87 w 122"/>
                  <a:gd name="T3" fmla="*/ 143 h 146"/>
                  <a:gd name="T4" fmla="*/ 92 w 122"/>
                  <a:gd name="T5" fmla="*/ 126 h 146"/>
                  <a:gd name="T6" fmla="*/ 83 w 122"/>
                  <a:gd name="T7" fmla="*/ 113 h 146"/>
                  <a:gd name="T8" fmla="*/ 76 w 122"/>
                  <a:gd name="T9" fmla="*/ 101 h 146"/>
                  <a:gd name="T10" fmla="*/ 61 w 122"/>
                  <a:gd name="T11" fmla="*/ 74 h 146"/>
                  <a:gd name="T12" fmla="*/ 60 w 122"/>
                  <a:gd name="T13" fmla="*/ 72 h 146"/>
                  <a:gd name="T14" fmla="*/ 60 w 122"/>
                  <a:gd name="T15" fmla="*/ 72 h 146"/>
                  <a:gd name="T16" fmla="*/ 57 w 122"/>
                  <a:gd name="T17" fmla="*/ 74 h 146"/>
                  <a:gd name="T18" fmla="*/ 55 w 122"/>
                  <a:gd name="T19" fmla="*/ 75 h 146"/>
                  <a:gd name="T20" fmla="*/ 55 w 122"/>
                  <a:gd name="T21" fmla="*/ 75 h 146"/>
                  <a:gd name="T22" fmla="*/ 55 w 122"/>
                  <a:gd name="T23" fmla="*/ 75 h 146"/>
                  <a:gd name="T24" fmla="*/ 52 w 122"/>
                  <a:gd name="T25" fmla="*/ 78 h 146"/>
                  <a:gd name="T26" fmla="*/ 51 w 122"/>
                  <a:gd name="T27" fmla="*/ 77 h 146"/>
                  <a:gd name="T28" fmla="*/ 51 w 122"/>
                  <a:gd name="T29" fmla="*/ 77 h 146"/>
                  <a:gd name="T30" fmla="*/ 50 w 122"/>
                  <a:gd name="T31" fmla="*/ 77 h 146"/>
                  <a:gd name="T32" fmla="*/ 50 w 122"/>
                  <a:gd name="T33" fmla="*/ 77 h 146"/>
                  <a:gd name="T34" fmla="*/ 50 w 122"/>
                  <a:gd name="T35" fmla="*/ 77 h 146"/>
                  <a:gd name="T36" fmla="*/ 50 w 122"/>
                  <a:gd name="T37" fmla="*/ 77 h 146"/>
                  <a:gd name="T38" fmla="*/ 48 w 122"/>
                  <a:gd name="T39" fmla="*/ 75 h 146"/>
                  <a:gd name="T40" fmla="*/ 41 w 122"/>
                  <a:gd name="T41" fmla="*/ 71 h 146"/>
                  <a:gd name="T42" fmla="*/ 41 w 122"/>
                  <a:gd name="T43" fmla="*/ 71 h 146"/>
                  <a:gd name="T44" fmla="*/ 25 w 122"/>
                  <a:gd name="T45" fmla="*/ 81 h 146"/>
                  <a:gd name="T46" fmla="*/ 23 w 122"/>
                  <a:gd name="T47" fmla="*/ 82 h 146"/>
                  <a:gd name="T48" fmla="*/ 23 w 122"/>
                  <a:gd name="T49" fmla="*/ 82 h 146"/>
                  <a:gd name="T50" fmla="*/ 18 w 122"/>
                  <a:gd name="T51" fmla="*/ 85 h 146"/>
                  <a:gd name="T52" fmla="*/ 16 w 122"/>
                  <a:gd name="T53" fmla="*/ 84 h 146"/>
                  <a:gd name="T54" fmla="*/ 16 w 122"/>
                  <a:gd name="T55" fmla="*/ 84 h 146"/>
                  <a:gd name="T56" fmla="*/ 16 w 122"/>
                  <a:gd name="T57" fmla="*/ 78 h 146"/>
                  <a:gd name="T58" fmla="*/ 21 w 122"/>
                  <a:gd name="T59" fmla="*/ 62 h 146"/>
                  <a:gd name="T60" fmla="*/ 21 w 122"/>
                  <a:gd name="T61" fmla="*/ 59 h 146"/>
                  <a:gd name="T62" fmla="*/ 10 w 122"/>
                  <a:gd name="T63" fmla="*/ 45 h 146"/>
                  <a:gd name="T64" fmla="*/ 6 w 122"/>
                  <a:gd name="T65" fmla="*/ 39 h 146"/>
                  <a:gd name="T66" fmla="*/ 12 w 122"/>
                  <a:gd name="T67" fmla="*/ 25 h 146"/>
                  <a:gd name="T68" fmla="*/ 19 w 122"/>
                  <a:gd name="T69" fmla="*/ 13 h 146"/>
                  <a:gd name="T70" fmla="*/ 22 w 122"/>
                  <a:gd name="T71" fmla="*/ 17 h 146"/>
                  <a:gd name="T72" fmla="*/ 32 w 122"/>
                  <a:gd name="T73" fmla="*/ 27 h 146"/>
                  <a:gd name="T74" fmla="*/ 34 w 122"/>
                  <a:gd name="T75" fmla="*/ 26 h 146"/>
                  <a:gd name="T76" fmla="*/ 34 w 122"/>
                  <a:gd name="T77" fmla="*/ 3 h 146"/>
                  <a:gd name="T78" fmla="*/ 35 w 122"/>
                  <a:gd name="T79" fmla="*/ 0 h 146"/>
                  <a:gd name="T80" fmla="*/ 41 w 122"/>
                  <a:gd name="T81" fmla="*/ 4 h 146"/>
                  <a:gd name="T82" fmla="*/ 44 w 122"/>
                  <a:gd name="T83" fmla="*/ 6 h 146"/>
                  <a:gd name="T84" fmla="*/ 51 w 122"/>
                  <a:gd name="T85" fmla="*/ 19 h 146"/>
                  <a:gd name="T86" fmla="*/ 63 w 122"/>
                  <a:gd name="T87" fmla="*/ 26 h 146"/>
                  <a:gd name="T88" fmla="*/ 81 w 122"/>
                  <a:gd name="T89" fmla="*/ 52 h 146"/>
                  <a:gd name="T90" fmla="*/ 102 w 122"/>
                  <a:gd name="T91" fmla="*/ 91 h 146"/>
                  <a:gd name="T92" fmla="*/ 122 w 122"/>
                  <a:gd name="T93" fmla="*/ 114 h 146"/>
                  <a:gd name="T94" fmla="*/ 122 w 122"/>
                  <a:gd name="T95" fmla="*/ 119 h 146"/>
                  <a:gd name="T96" fmla="*/ 115 w 122"/>
                  <a:gd name="T97" fmla="*/ 140 h 146"/>
                  <a:gd name="T98" fmla="*/ 109 w 122"/>
                  <a:gd name="T99" fmla="*/ 138 h 146"/>
                  <a:gd name="T100" fmla="*/ 109 w 122"/>
                  <a:gd name="T101" fmla="*/ 138 h 146"/>
                  <a:gd name="T102" fmla="*/ 106 w 122"/>
                  <a:gd name="T103" fmla="*/ 136 h 146"/>
                  <a:gd name="T104" fmla="*/ 103 w 122"/>
                  <a:gd name="T105" fmla="*/ 143 h 146"/>
                  <a:gd name="T106" fmla="*/ 102 w 122"/>
                  <a:gd name="T107" fmla="*/ 145 h 146"/>
                  <a:gd name="T108" fmla="*/ 102 w 122"/>
                  <a:gd name="T109" fmla="*/ 145 h 146"/>
                  <a:gd name="T110" fmla="*/ 100 w 122"/>
                  <a:gd name="T111" fmla="*/ 146 h 1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2" h="146">
                    <a:moveTo>
                      <a:pt x="99" y="146"/>
                    </a:moveTo>
                    <a:lnTo>
                      <a:pt x="99" y="146"/>
                    </a:lnTo>
                    <a:lnTo>
                      <a:pt x="90" y="145"/>
                    </a:lnTo>
                    <a:lnTo>
                      <a:pt x="90" y="145"/>
                    </a:lnTo>
                    <a:lnTo>
                      <a:pt x="87" y="143"/>
                    </a:lnTo>
                    <a:lnTo>
                      <a:pt x="87" y="143"/>
                    </a:lnTo>
                    <a:lnTo>
                      <a:pt x="90" y="135"/>
                    </a:lnTo>
                    <a:lnTo>
                      <a:pt x="92" y="126"/>
                    </a:lnTo>
                    <a:lnTo>
                      <a:pt x="92" y="126"/>
                    </a:lnTo>
                    <a:lnTo>
                      <a:pt x="92" y="123"/>
                    </a:lnTo>
                    <a:lnTo>
                      <a:pt x="92" y="123"/>
                    </a:lnTo>
                    <a:lnTo>
                      <a:pt x="83" y="113"/>
                    </a:lnTo>
                    <a:lnTo>
                      <a:pt x="77" y="107"/>
                    </a:lnTo>
                    <a:lnTo>
                      <a:pt x="76" y="101"/>
                    </a:lnTo>
                    <a:lnTo>
                      <a:pt x="76" y="101"/>
                    </a:lnTo>
                    <a:lnTo>
                      <a:pt x="68" y="85"/>
                    </a:lnTo>
                    <a:lnTo>
                      <a:pt x="64" y="77"/>
                    </a:lnTo>
                    <a:lnTo>
                      <a:pt x="61" y="74"/>
                    </a:lnTo>
                    <a:lnTo>
                      <a:pt x="60" y="72"/>
                    </a:lnTo>
                    <a:lnTo>
                      <a:pt x="60" y="72"/>
                    </a:lnTo>
                    <a:lnTo>
                      <a:pt x="60" y="72"/>
                    </a:lnTo>
                    <a:lnTo>
                      <a:pt x="60" y="72"/>
                    </a:lnTo>
                    <a:lnTo>
                      <a:pt x="60" y="72"/>
                    </a:lnTo>
                    <a:lnTo>
                      <a:pt x="60" y="72"/>
                    </a:lnTo>
                    <a:lnTo>
                      <a:pt x="60" y="72"/>
                    </a:lnTo>
                    <a:lnTo>
                      <a:pt x="60" y="72"/>
                    </a:lnTo>
                    <a:lnTo>
                      <a:pt x="57" y="74"/>
                    </a:lnTo>
                    <a:lnTo>
                      <a:pt x="55" y="75"/>
                    </a:lnTo>
                    <a:lnTo>
                      <a:pt x="55" y="75"/>
                    </a:lnTo>
                    <a:lnTo>
                      <a:pt x="55" y="75"/>
                    </a:lnTo>
                    <a:lnTo>
                      <a:pt x="55" y="75"/>
                    </a:lnTo>
                    <a:lnTo>
                      <a:pt x="55" y="75"/>
                    </a:lnTo>
                    <a:lnTo>
                      <a:pt x="55" y="75"/>
                    </a:lnTo>
                    <a:lnTo>
                      <a:pt x="55" y="75"/>
                    </a:lnTo>
                    <a:lnTo>
                      <a:pt x="55" y="75"/>
                    </a:lnTo>
                    <a:lnTo>
                      <a:pt x="55" y="75"/>
                    </a:lnTo>
                    <a:lnTo>
                      <a:pt x="55" y="75"/>
                    </a:lnTo>
                    <a:lnTo>
                      <a:pt x="54" y="77"/>
                    </a:lnTo>
                    <a:lnTo>
                      <a:pt x="52" y="78"/>
                    </a:lnTo>
                    <a:lnTo>
                      <a:pt x="52" y="78"/>
                    </a:lnTo>
                    <a:lnTo>
                      <a:pt x="52" y="78"/>
                    </a:lnTo>
                    <a:lnTo>
                      <a:pt x="51" y="77"/>
                    </a:lnTo>
                    <a:lnTo>
                      <a:pt x="51" y="77"/>
                    </a:lnTo>
                    <a:lnTo>
                      <a:pt x="51" y="77"/>
                    </a:lnTo>
                    <a:lnTo>
                      <a:pt x="51" y="77"/>
                    </a:lnTo>
                    <a:lnTo>
                      <a:pt x="50" y="77"/>
                    </a:lnTo>
                    <a:lnTo>
                      <a:pt x="50" y="77"/>
                    </a:lnTo>
                    <a:lnTo>
                      <a:pt x="50" y="77"/>
                    </a:lnTo>
                    <a:lnTo>
                      <a:pt x="50" y="77"/>
                    </a:lnTo>
                    <a:lnTo>
                      <a:pt x="50" y="77"/>
                    </a:lnTo>
                    <a:lnTo>
                      <a:pt x="50" y="77"/>
                    </a:lnTo>
                    <a:lnTo>
                      <a:pt x="50" y="77"/>
                    </a:lnTo>
                    <a:lnTo>
                      <a:pt x="50" y="77"/>
                    </a:lnTo>
                    <a:lnTo>
                      <a:pt x="50" y="77"/>
                    </a:lnTo>
                    <a:lnTo>
                      <a:pt x="50" y="77"/>
                    </a:lnTo>
                    <a:lnTo>
                      <a:pt x="50" y="77"/>
                    </a:lnTo>
                    <a:lnTo>
                      <a:pt x="50" y="77"/>
                    </a:lnTo>
                    <a:lnTo>
                      <a:pt x="50" y="77"/>
                    </a:lnTo>
                    <a:lnTo>
                      <a:pt x="48" y="75"/>
                    </a:lnTo>
                    <a:lnTo>
                      <a:pt x="48" y="75"/>
                    </a:lnTo>
                    <a:lnTo>
                      <a:pt x="45" y="72"/>
                    </a:lnTo>
                    <a:lnTo>
                      <a:pt x="41" y="71"/>
                    </a:lnTo>
                    <a:lnTo>
                      <a:pt x="41" y="71"/>
                    </a:lnTo>
                    <a:lnTo>
                      <a:pt x="41" y="71"/>
                    </a:lnTo>
                    <a:lnTo>
                      <a:pt x="41" y="71"/>
                    </a:lnTo>
                    <a:lnTo>
                      <a:pt x="41" y="71"/>
                    </a:lnTo>
                    <a:lnTo>
                      <a:pt x="38" y="72"/>
                    </a:lnTo>
                    <a:lnTo>
                      <a:pt x="34" y="75"/>
                    </a:lnTo>
                    <a:lnTo>
                      <a:pt x="25" y="81"/>
                    </a:lnTo>
                    <a:lnTo>
                      <a:pt x="25" y="81"/>
                    </a:lnTo>
                    <a:lnTo>
                      <a:pt x="23" y="82"/>
                    </a:lnTo>
                    <a:lnTo>
                      <a:pt x="23" y="82"/>
                    </a:lnTo>
                    <a:lnTo>
                      <a:pt x="23" y="82"/>
                    </a:lnTo>
                    <a:lnTo>
                      <a:pt x="23" y="82"/>
                    </a:lnTo>
                    <a:lnTo>
                      <a:pt x="23" y="82"/>
                    </a:lnTo>
                    <a:lnTo>
                      <a:pt x="23" y="82"/>
                    </a:lnTo>
                    <a:lnTo>
                      <a:pt x="21" y="85"/>
                    </a:lnTo>
                    <a:lnTo>
                      <a:pt x="18" y="85"/>
                    </a:lnTo>
                    <a:lnTo>
                      <a:pt x="18" y="85"/>
                    </a:lnTo>
                    <a:lnTo>
                      <a:pt x="18" y="85"/>
                    </a:lnTo>
                    <a:lnTo>
                      <a:pt x="16" y="84"/>
                    </a:lnTo>
                    <a:lnTo>
                      <a:pt x="16" y="84"/>
                    </a:lnTo>
                    <a:lnTo>
                      <a:pt x="16" y="84"/>
                    </a:lnTo>
                    <a:lnTo>
                      <a:pt x="16" y="84"/>
                    </a:lnTo>
                    <a:lnTo>
                      <a:pt x="15" y="82"/>
                    </a:lnTo>
                    <a:lnTo>
                      <a:pt x="15" y="82"/>
                    </a:lnTo>
                    <a:lnTo>
                      <a:pt x="16" y="78"/>
                    </a:lnTo>
                    <a:lnTo>
                      <a:pt x="18" y="74"/>
                    </a:lnTo>
                    <a:lnTo>
                      <a:pt x="21" y="68"/>
                    </a:lnTo>
                    <a:lnTo>
                      <a:pt x="21" y="62"/>
                    </a:lnTo>
                    <a:lnTo>
                      <a:pt x="21" y="62"/>
                    </a:lnTo>
                    <a:lnTo>
                      <a:pt x="21" y="59"/>
                    </a:lnTo>
                    <a:lnTo>
                      <a:pt x="21" y="59"/>
                    </a:lnTo>
                    <a:lnTo>
                      <a:pt x="16" y="54"/>
                    </a:lnTo>
                    <a:lnTo>
                      <a:pt x="13" y="49"/>
                    </a:lnTo>
                    <a:lnTo>
                      <a:pt x="10" y="45"/>
                    </a:lnTo>
                    <a:lnTo>
                      <a:pt x="9" y="42"/>
                    </a:lnTo>
                    <a:lnTo>
                      <a:pt x="9" y="42"/>
                    </a:lnTo>
                    <a:lnTo>
                      <a:pt x="6" y="39"/>
                    </a:lnTo>
                    <a:lnTo>
                      <a:pt x="0" y="36"/>
                    </a:lnTo>
                    <a:lnTo>
                      <a:pt x="0" y="36"/>
                    </a:lnTo>
                    <a:lnTo>
                      <a:pt x="12" y="25"/>
                    </a:lnTo>
                    <a:lnTo>
                      <a:pt x="12" y="25"/>
                    </a:lnTo>
                    <a:lnTo>
                      <a:pt x="19" y="13"/>
                    </a:lnTo>
                    <a:lnTo>
                      <a:pt x="19" y="13"/>
                    </a:lnTo>
                    <a:lnTo>
                      <a:pt x="21" y="14"/>
                    </a:lnTo>
                    <a:lnTo>
                      <a:pt x="21" y="14"/>
                    </a:lnTo>
                    <a:lnTo>
                      <a:pt x="22" y="17"/>
                    </a:lnTo>
                    <a:lnTo>
                      <a:pt x="25" y="23"/>
                    </a:lnTo>
                    <a:lnTo>
                      <a:pt x="29" y="26"/>
                    </a:lnTo>
                    <a:lnTo>
                      <a:pt x="32" y="27"/>
                    </a:lnTo>
                    <a:lnTo>
                      <a:pt x="32" y="27"/>
                    </a:lnTo>
                    <a:lnTo>
                      <a:pt x="34" y="27"/>
                    </a:lnTo>
                    <a:lnTo>
                      <a:pt x="34" y="26"/>
                    </a:lnTo>
                    <a:lnTo>
                      <a:pt x="34" y="26"/>
                    </a:lnTo>
                    <a:lnTo>
                      <a:pt x="34" y="12"/>
                    </a:lnTo>
                    <a:lnTo>
                      <a:pt x="34" y="3"/>
                    </a:lnTo>
                    <a:lnTo>
                      <a:pt x="34" y="0"/>
                    </a:lnTo>
                    <a:lnTo>
                      <a:pt x="35" y="0"/>
                    </a:lnTo>
                    <a:lnTo>
                      <a:pt x="35" y="0"/>
                    </a:lnTo>
                    <a:lnTo>
                      <a:pt x="36" y="0"/>
                    </a:lnTo>
                    <a:lnTo>
                      <a:pt x="36" y="0"/>
                    </a:lnTo>
                    <a:lnTo>
                      <a:pt x="41" y="4"/>
                    </a:lnTo>
                    <a:lnTo>
                      <a:pt x="42" y="6"/>
                    </a:lnTo>
                    <a:lnTo>
                      <a:pt x="42" y="6"/>
                    </a:lnTo>
                    <a:lnTo>
                      <a:pt x="44" y="6"/>
                    </a:lnTo>
                    <a:lnTo>
                      <a:pt x="44" y="6"/>
                    </a:lnTo>
                    <a:lnTo>
                      <a:pt x="47" y="14"/>
                    </a:lnTo>
                    <a:lnTo>
                      <a:pt x="51" y="19"/>
                    </a:lnTo>
                    <a:lnTo>
                      <a:pt x="51" y="19"/>
                    </a:lnTo>
                    <a:lnTo>
                      <a:pt x="55" y="23"/>
                    </a:lnTo>
                    <a:lnTo>
                      <a:pt x="63" y="26"/>
                    </a:lnTo>
                    <a:lnTo>
                      <a:pt x="70" y="27"/>
                    </a:lnTo>
                    <a:lnTo>
                      <a:pt x="70" y="27"/>
                    </a:lnTo>
                    <a:lnTo>
                      <a:pt x="81" y="52"/>
                    </a:lnTo>
                    <a:lnTo>
                      <a:pt x="97" y="84"/>
                    </a:lnTo>
                    <a:lnTo>
                      <a:pt x="97" y="84"/>
                    </a:lnTo>
                    <a:lnTo>
                      <a:pt x="102" y="91"/>
                    </a:lnTo>
                    <a:lnTo>
                      <a:pt x="109" y="98"/>
                    </a:lnTo>
                    <a:lnTo>
                      <a:pt x="116" y="107"/>
                    </a:lnTo>
                    <a:lnTo>
                      <a:pt x="122" y="114"/>
                    </a:lnTo>
                    <a:lnTo>
                      <a:pt x="122" y="114"/>
                    </a:lnTo>
                    <a:lnTo>
                      <a:pt x="122" y="119"/>
                    </a:lnTo>
                    <a:lnTo>
                      <a:pt x="122" y="119"/>
                    </a:lnTo>
                    <a:lnTo>
                      <a:pt x="122" y="124"/>
                    </a:lnTo>
                    <a:lnTo>
                      <a:pt x="120" y="130"/>
                    </a:lnTo>
                    <a:lnTo>
                      <a:pt x="115" y="140"/>
                    </a:lnTo>
                    <a:lnTo>
                      <a:pt x="115" y="140"/>
                    </a:lnTo>
                    <a:lnTo>
                      <a:pt x="112" y="139"/>
                    </a:lnTo>
                    <a:lnTo>
                      <a:pt x="109" y="138"/>
                    </a:lnTo>
                    <a:lnTo>
                      <a:pt x="109" y="138"/>
                    </a:lnTo>
                    <a:lnTo>
                      <a:pt x="109" y="138"/>
                    </a:lnTo>
                    <a:lnTo>
                      <a:pt x="109" y="138"/>
                    </a:lnTo>
                    <a:lnTo>
                      <a:pt x="106" y="136"/>
                    </a:lnTo>
                    <a:lnTo>
                      <a:pt x="106" y="136"/>
                    </a:lnTo>
                    <a:lnTo>
                      <a:pt x="106" y="136"/>
                    </a:lnTo>
                    <a:lnTo>
                      <a:pt x="105" y="138"/>
                    </a:lnTo>
                    <a:lnTo>
                      <a:pt x="103" y="140"/>
                    </a:lnTo>
                    <a:lnTo>
                      <a:pt x="103" y="143"/>
                    </a:lnTo>
                    <a:lnTo>
                      <a:pt x="102" y="145"/>
                    </a:lnTo>
                    <a:lnTo>
                      <a:pt x="102" y="145"/>
                    </a:lnTo>
                    <a:lnTo>
                      <a:pt x="102" y="145"/>
                    </a:lnTo>
                    <a:lnTo>
                      <a:pt x="102" y="145"/>
                    </a:lnTo>
                    <a:lnTo>
                      <a:pt x="102" y="145"/>
                    </a:lnTo>
                    <a:lnTo>
                      <a:pt x="102" y="145"/>
                    </a:lnTo>
                    <a:lnTo>
                      <a:pt x="102" y="146"/>
                    </a:lnTo>
                    <a:lnTo>
                      <a:pt x="100" y="146"/>
                    </a:lnTo>
                    <a:lnTo>
                      <a:pt x="100" y="146"/>
                    </a:lnTo>
                    <a:lnTo>
                      <a:pt x="99" y="146"/>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86" name="Freeform 290"/>
              <p:cNvSpPr/>
              <p:nvPr/>
            </p:nvSpPr>
            <p:spPr bwMode="auto">
              <a:xfrm>
                <a:off x="-2139689" y="3342596"/>
                <a:ext cx="248809" cy="297755"/>
              </a:xfrm>
              <a:custGeom>
                <a:gdLst>
                  <a:gd name="T0" fmla="*/ 90 w 122"/>
                  <a:gd name="T1" fmla="*/ 145 h 146"/>
                  <a:gd name="T2" fmla="*/ 87 w 122"/>
                  <a:gd name="T3" fmla="*/ 143 h 146"/>
                  <a:gd name="T4" fmla="*/ 92 w 122"/>
                  <a:gd name="T5" fmla="*/ 126 h 146"/>
                  <a:gd name="T6" fmla="*/ 83 w 122"/>
                  <a:gd name="T7" fmla="*/ 113 h 146"/>
                  <a:gd name="T8" fmla="*/ 76 w 122"/>
                  <a:gd name="T9" fmla="*/ 101 h 146"/>
                  <a:gd name="T10" fmla="*/ 61 w 122"/>
                  <a:gd name="T11" fmla="*/ 74 h 146"/>
                  <a:gd name="T12" fmla="*/ 60 w 122"/>
                  <a:gd name="T13" fmla="*/ 72 h 146"/>
                  <a:gd name="T14" fmla="*/ 60 w 122"/>
                  <a:gd name="T15" fmla="*/ 72 h 146"/>
                  <a:gd name="T16" fmla="*/ 57 w 122"/>
                  <a:gd name="T17" fmla="*/ 74 h 146"/>
                  <a:gd name="T18" fmla="*/ 55 w 122"/>
                  <a:gd name="T19" fmla="*/ 75 h 146"/>
                  <a:gd name="T20" fmla="*/ 55 w 122"/>
                  <a:gd name="T21" fmla="*/ 75 h 146"/>
                  <a:gd name="T22" fmla="*/ 55 w 122"/>
                  <a:gd name="T23" fmla="*/ 75 h 146"/>
                  <a:gd name="T24" fmla="*/ 52 w 122"/>
                  <a:gd name="T25" fmla="*/ 78 h 146"/>
                  <a:gd name="T26" fmla="*/ 51 w 122"/>
                  <a:gd name="T27" fmla="*/ 77 h 146"/>
                  <a:gd name="T28" fmla="*/ 51 w 122"/>
                  <a:gd name="T29" fmla="*/ 77 h 146"/>
                  <a:gd name="T30" fmla="*/ 50 w 122"/>
                  <a:gd name="T31" fmla="*/ 77 h 146"/>
                  <a:gd name="T32" fmla="*/ 50 w 122"/>
                  <a:gd name="T33" fmla="*/ 77 h 146"/>
                  <a:gd name="T34" fmla="*/ 50 w 122"/>
                  <a:gd name="T35" fmla="*/ 77 h 146"/>
                  <a:gd name="T36" fmla="*/ 50 w 122"/>
                  <a:gd name="T37" fmla="*/ 77 h 146"/>
                  <a:gd name="T38" fmla="*/ 48 w 122"/>
                  <a:gd name="T39" fmla="*/ 75 h 146"/>
                  <a:gd name="T40" fmla="*/ 41 w 122"/>
                  <a:gd name="T41" fmla="*/ 71 h 146"/>
                  <a:gd name="T42" fmla="*/ 41 w 122"/>
                  <a:gd name="T43" fmla="*/ 71 h 146"/>
                  <a:gd name="T44" fmla="*/ 25 w 122"/>
                  <a:gd name="T45" fmla="*/ 81 h 146"/>
                  <a:gd name="T46" fmla="*/ 23 w 122"/>
                  <a:gd name="T47" fmla="*/ 82 h 146"/>
                  <a:gd name="T48" fmla="*/ 23 w 122"/>
                  <a:gd name="T49" fmla="*/ 82 h 146"/>
                  <a:gd name="T50" fmla="*/ 18 w 122"/>
                  <a:gd name="T51" fmla="*/ 85 h 146"/>
                  <a:gd name="T52" fmla="*/ 16 w 122"/>
                  <a:gd name="T53" fmla="*/ 84 h 146"/>
                  <a:gd name="T54" fmla="*/ 16 w 122"/>
                  <a:gd name="T55" fmla="*/ 84 h 146"/>
                  <a:gd name="T56" fmla="*/ 16 w 122"/>
                  <a:gd name="T57" fmla="*/ 78 h 146"/>
                  <a:gd name="T58" fmla="*/ 21 w 122"/>
                  <a:gd name="T59" fmla="*/ 62 h 146"/>
                  <a:gd name="T60" fmla="*/ 21 w 122"/>
                  <a:gd name="T61" fmla="*/ 59 h 146"/>
                  <a:gd name="T62" fmla="*/ 10 w 122"/>
                  <a:gd name="T63" fmla="*/ 45 h 146"/>
                  <a:gd name="T64" fmla="*/ 6 w 122"/>
                  <a:gd name="T65" fmla="*/ 39 h 146"/>
                  <a:gd name="T66" fmla="*/ 12 w 122"/>
                  <a:gd name="T67" fmla="*/ 25 h 146"/>
                  <a:gd name="T68" fmla="*/ 19 w 122"/>
                  <a:gd name="T69" fmla="*/ 13 h 146"/>
                  <a:gd name="T70" fmla="*/ 22 w 122"/>
                  <a:gd name="T71" fmla="*/ 17 h 146"/>
                  <a:gd name="T72" fmla="*/ 32 w 122"/>
                  <a:gd name="T73" fmla="*/ 27 h 146"/>
                  <a:gd name="T74" fmla="*/ 34 w 122"/>
                  <a:gd name="T75" fmla="*/ 26 h 146"/>
                  <a:gd name="T76" fmla="*/ 34 w 122"/>
                  <a:gd name="T77" fmla="*/ 3 h 146"/>
                  <a:gd name="T78" fmla="*/ 35 w 122"/>
                  <a:gd name="T79" fmla="*/ 0 h 146"/>
                  <a:gd name="T80" fmla="*/ 41 w 122"/>
                  <a:gd name="T81" fmla="*/ 4 h 146"/>
                  <a:gd name="T82" fmla="*/ 44 w 122"/>
                  <a:gd name="T83" fmla="*/ 6 h 146"/>
                  <a:gd name="T84" fmla="*/ 51 w 122"/>
                  <a:gd name="T85" fmla="*/ 19 h 146"/>
                  <a:gd name="T86" fmla="*/ 63 w 122"/>
                  <a:gd name="T87" fmla="*/ 26 h 146"/>
                  <a:gd name="T88" fmla="*/ 81 w 122"/>
                  <a:gd name="T89" fmla="*/ 52 h 146"/>
                  <a:gd name="T90" fmla="*/ 102 w 122"/>
                  <a:gd name="T91" fmla="*/ 91 h 146"/>
                  <a:gd name="T92" fmla="*/ 122 w 122"/>
                  <a:gd name="T93" fmla="*/ 114 h 146"/>
                  <a:gd name="T94" fmla="*/ 122 w 122"/>
                  <a:gd name="T95" fmla="*/ 119 h 146"/>
                  <a:gd name="T96" fmla="*/ 115 w 122"/>
                  <a:gd name="T97" fmla="*/ 140 h 146"/>
                  <a:gd name="T98" fmla="*/ 109 w 122"/>
                  <a:gd name="T99" fmla="*/ 138 h 146"/>
                  <a:gd name="T100" fmla="*/ 109 w 122"/>
                  <a:gd name="T101" fmla="*/ 138 h 146"/>
                  <a:gd name="T102" fmla="*/ 106 w 122"/>
                  <a:gd name="T103" fmla="*/ 136 h 146"/>
                  <a:gd name="T104" fmla="*/ 103 w 122"/>
                  <a:gd name="T105" fmla="*/ 143 h 146"/>
                  <a:gd name="T106" fmla="*/ 102 w 122"/>
                  <a:gd name="T107" fmla="*/ 145 h 146"/>
                  <a:gd name="T108" fmla="*/ 102 w 122"/>
                  <a:gd name="T109" fmla="*/ 145 h 146"/>
                  <a:gd name="T110" fmla="*/ 100 w 122"/>
                  <a:gd name="T111" fmla="*/ 146 h 1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2" h="146">
                    <a:moveTo>
                      <a:pt x="99" y="146"/>
                    </a:moveTo>
                    <a:lnTo>
                      <a:pt x="99" y="146"/>
                    </a:lnTo>
                    <a:lnTo>
                      <a:pt x="90" y="145"/>
                    </a:lnTo>
                    <a:lnTo>
                      <a:pt x="90" y="145"/>
                    </a:lnTo>
                    <a:lnTo>
                      <a:pt x="87" y="143"/>
                    </a:lnTo>
                    <a:lnTo>
                      <a:pt x="87" y="143"/>
                    </a:lnTo>
                    <a:lnTo>
                      <a:pt x="90" y="135"/>
                    </a:lnTo>
                    <a:lnTo>
                      <a:pt x="92" y="126"/>
                    </a:lnTo>
                    <a:lnTo>
                      <a:pt x="92" y="126"/>
                    </a:lnTo>
                    <a:lnTo>
                      <a:pt x="92" y="123"/>
                    </a:lnTo>
                    <a:lnTo>
                      <a:pt x="92" y="123"/>
                    </a:lnTo>
                    <a:lnTo>
                      <a:pt x="83" y="113"/>
                    </a:lnTo>
                    <a:lnTo>
                      <a:pt x="77" y="107"/>
                    </a:lnTo>
                    <a:lnTo>
                      <a:pt x="76" y="101"/>
                    </a:lnTo>
                    <a:lnTo>
                      <a:pt x="76" y="101"/>
                    </a:lnTo>
                    <a:lnTo>
                      <a:pt x="68" y="85"/>
                    </a:lnTo>
                    <a:lnTo>
                      <a:pt x="64" y="77"/>
                    </a:lnTo>
                    <a:lnTo>
                      <a:pt x="61" y="74"/>
                    </a:lnTo>
                    <a:lnTo>
                      <a:pt x="60" y="72"/>
                    </a:lnTo>
                    <a:lnTo>
                      <a:pt x="60" y="72"/>
                    </a:lnTo>
                    <a:lnTo>
                      <a:pt x="60" y="72"/>
                    </a:lnTo>
                    <a:lnTo>
                      <a:pt x="60" y="72"/>
                    </a:lnTo>
                    <a:lnTo>
                      <a:pt x="60" y="72"/>
                    </a:lnTo>
                    <a:lnTo>
                      <a:pt x="60" y="72"/>
                    </a:lnTo>
                    <a:lnTo>
                      <a:pt x="60" y="72"/>
                    </a:lnTo>
                    <a:lnTo>
                      <a:pt x="60" y="72"/>
                    </a:lnTo>
                    <a:lnTo>
                      <a:pt x="57" y="74"/>
                    </a:lnTo>
                    <a:lnTo>
                      <a:pt x="55" y="75"/>
                    </a:lnTo>
                    <a:lnTo>
                      <a:pt x="55" y="75"/>
                    </a:lnTo>
                    <a:lnTo>
                      <a:pt x="55" y="75"/>
                    </a:lnTo>
                    <a:lnTo>
                      <a:pt x="55" y="75"/>
                    </a:lnTo>
                    <a:lnTo>
                      <a:pt x="55" y="75"/>
                    </a:lnTo>
                    <a:lnTo>
                      <a:pt x="55" y="75"/>
                    </a:lnTo>
                    <a:lnTo>
                      <a:pt x="55" y="75"/>
                    </a:lnTo>
                    <a:lnTo>
                      <a:pt x="55" y="75"/>
                    </a:lnTo>
                    <a:lnTo>
                      <a:pt x="55" y="75"/>
                    </a:lnTo>
                    <a:lnTo>
                      <a:pt x="55" y="75"/>
                    </a:lnTo>
                    <a:lnTo>
                      <a:pt x="54" y="77"/>
                    </a:lnTo>
                    <a:lnTo>
                      <a:pt x="52" y="78"/>
                    </a:lnTo>
                    <a:lnTo>
                      <a:pt x="52" y="78"/>
                    </a:lnTo>
                    <a:lnTo>
                      <a:pt x="52" y="78"/>
                    </a:lnTo>
                    <a:lnTo>
                      <a:pt x="51" y="77"/>
                    </a:lnTo>
                    <a:lnTo>
                      <a:pt x="51" y="77"/>
                    </a:lnTo>
                    <a:lnTo>
                      <a:pt x="51" y="77"/>
                    </a:lnTo>
                    <a:lnTo>
                      <a:pt x="51" y="77"/>
                    </a:lnTo>
                    <a:lnTo>
                      <a:pt x="50" y="77"/>
                    </a:lnTo>
                    <a:lnTo>
                      <a:pt x="50" y="77"/>
                    </a:lnTo>
                    <a:lnTo>
                      <a:pt x="50" y="77"/>
                    </a:lnTo>
                    <a:lnTo>
                      <a:pt x="50" y="77"/>
                    </a:lnTo>
                    <a:lnTo>
                      <a:pt x="50" y="77"/>
                    </a:lnTo>
                    <a:lnTo>
                      <a:pt x="50" y="77"/>
                    </a:lnTo>
                    <a:lnTo>
                      <a:pt x="50" y="77"/>
                    </a:lnTo>
                    <a:lnTo>
                      <a:pt x="50" y="77"/>
                    </a:lnTo>
                    <a:lnTo>
                      <a:pt x="50" y="77"/>
                    </a:lnTo>
                    <a:lnTo>
                      <a:pt x="50" y="77"/>
                    </a:lnTo>
                    <a:lnTo>
                      <a:pt x="50" y="77"/>
                    </a:lnTo>
                    <a:lnTo>
                      <a:pt x="50" y="77"/>
                    </a:lnTo>
                    <a:lnTo>
                      <a:pt x="50" y="77"/>
                    </a:lnTo>
                    <a:lnTo>
                      <a:pt x="48" y="75"/>
                    </a:lnTo>
                    <a:lnTo>
                      <a:pt x="48" y="75"/>
                    </a:lnTo>
                    <a:lnTo>
                      <a:pt x="45" y="72"/>
                    </a:lnTo>
                    <a:lnTo>
                      <a:pt x="41" y="71"/>
                    </a:lnTo>
                    <a:lnTo>
                      <a:pt x="41" y="71"/>
                    </a:lnTo>
                    <a:lnTo>
                      <a:pt x="41" y="71"/>
                    </a:lnTo>
                    <a:lnTo>
                      <a:pt x="41" y="71"/>
                    </a:lnTo>
                    <a:lnTo>
                      <a:pt x="41" y="71"/>
                    </a:lnTo>
                    <a:lnTo>
                      <a:pt x="38" y="72"/>
                    </a:lnTo>
                    <a:lnTo>
                      <a:pt x="34" y="75"/>
                    </a:lnTo>
                    <a:lnTo>
                      <a:pt x="25" y="81"/>
                    </a:lnTo>
                    <a:lnTo>
                      <a:pt x="25" y="81"/>
                    </a:lnTo>
                    <a:lnTo>
                      <a:pt x="23" y="82"/>
                    </a:lnTo>
                    <a:lnTo>
                      <a:pt x="23" y="82"/>
                    </a:lnTo>
                    <a:lnTo>
                      <a:pt x="23" y="82"/>
                    </a:lnTo>
                    <a:lnTo>
                      <a:pt x="23" y="82"/>
                    </a:lnTo>
                    <a:lnTo>
                      <a:pt x="23" y="82"/>
                    </a:lnTo>
                    <a:lnTo>
                      <a:pt x="23" y="82"/>
                    </a:lnTo>
                    <a:lnTo>
                      <a:pt x="21" y="85"/>
                    </a:lnTo>
                    <a:lnTo>
                      <a:pt x="18" y="85"/>
                    </a:lnTo>
                    <a:lnTo>
                      <a:pt x="18" y="85"/>
                    </a:lnTo>
                    <a:lnTo>
                      <a:pt x="18" y="85"/>
                    </a:lnTo>
                    <a:lnTo>
                      <a:pt x="16" y="84"/>
                    </a:lnTo>
                    <a:lnTo>
                      <a:pt x="16" y="84"/>
                    </a:lnTo>
                    <a:lnTo>
                      <a:pt x="16" y="84"/>
                    </a:lnTo>
                    <a:lnTo>
                      <a:pt x="16" y="84"/>
                    </a:lnTo>
                    <a:lnTo>
                      <a:pt x="15" y="82"/>
                    </a:lnTo>
                    <a:lnTo>
                      <a:pt x="15" y="82"/>
                    </a:lnTo>
                    <a:lnTo>
                      <a:pt x="16" y="78"/>
                    </a:lnTo>
                    <a:lnTo>
                      <a:pt x="18" y="74"/>
                    </a:lnTo>
                    <a:lnTo>
                      <a:pt x="21" y="68"/>
                    </a:lnTo>
                    <a:lnTo>
                      <a:pt x="21" y="62"/>
                    </a:lnTo>
                    <a:lnTo>
                      <a:pt x="21" y="62"/>
                    </a:lnTo>
                    <a:lnTo>
                      <a:pt x="21" y="59"/>
                    </a:lnTo>
                    <a:lnTo>
                      <a:pt x="21" y="59"/>
                    </a:lnTo>
                    <a:lnTo>
                      <a:pt x="16" y="54"/>
                    </a:lnTo>
                    <a:lnTo>
                      <a:pt x="13" y="49"/>
                    </a:lnTo>
                    <a:lnTo>
                      <a:pt x="10" y="45"/>
                    </a:lnTo>
                    <a:lnTo>
                      <a:pt x="9" y="42"/>
                    </a:lnTo>
                    <a:lnTo>
                      <a:pt x="9" y="42"/>
                    </a:lnTo>
                    <a:lnTo>
                      <a:pt x="6" y="39"/>
                    </a:lnTo>
                    <a:lnTo>
                      <a:pt x="0" y="36"/>
                    </a:lnTo>
                    <a:lnTo>
                      <a:pt x="0" y="36"/>
                    </a:lnTo>
                    <a:lnTo>
                      <a:pt x="12" y="25"/>
                    </a:lnTo>
                    <a:lnTo>
                      <a:pt x="12" y="25"/>
                    </a:lnTo>
                    <a:lnTo>
                      <a:pt x="19" y="13"/>
                    </a:lnTo>
                    <a:lnTo>
                      <a:pt x="19" y="13"/>
                    </a:lnTo>
                    <a:lnTo>
                      <a:pt x="21" y="14"/>
                    </a:lnTo>
                    <a:lnTo>
                      <a:pt x="21" y="14"/>
                    </a:lnTo>
                    <a:lnTo>
                      <a:pt x="22" y="17"/>
                    </a:lnTo>
                    <a:lnTo>
                      <a:pt x="25" y="23"/>
                    </a:lnTo>
                    <a:lnTo>
                      <a:pt x="29" y="26"/>
                    </a:lnTo>
                    <a:lnTo>
                      <a:pt x="32" y="27"/>
                    </a:lnTo>
                    <a:lnTo>
                      <a:pt x="32" y="27"/>
                    </a:lnTo>
                    <a:lnTo>
                      <a:pt x="34" y="27"/>
                    </a:lnTo>
                    <a:lnTo>
                      <a:pt x="34" y="26"/>
                    </a:lnTo>
                    <a:lnTo>
                      <a:pt x="34" y="26"/>
                    </a:lnTo>
                    <a:lnTo>
                      <a:pt x="34" y="12"/>
                    </a:lnTo>
                    <a:lnTo>
                      <a:pt x="34" y="3"/>
                    </a:lnTo>
                    <a:lnTo>
                      <a:pt x="34" y="0"/>
                    </a:lnTo>
                    <a:lnTo>
                      <a:pt x="35" y="0"/>
                    </a:lnTo>
                    <a:lnTo>
                      <a:pt x="35" y="0"/>
                    </a:lnTo>
                    <a:lnTo>
                      <a:pt x="36" y="0"/>
                    </a:lnTo>
                    <a:lnTo>
                      <a:pt x="36" y="0"/>
                    </a:lnTo>
                    <a:lnTo>
                      <a:pt x="41" y="4"/>
                    </a:lnTo>
                    <a:lnTo>
                      <a:pt x="42" y="6"/>
                    </a:lnTo>
                    <a:lnTo>
                      <a:pt x="42" y="6"/>
                    </a:lnTo>
                    <a:lnTo>
                      <a:pt x="44" y="6"/>
                    </a:lnTo>
                    <a:lnTo>
                      <a:pt x="44" y="6"/>
                    </a:lnTo>
                    <a:lnTo>
                      <a:pt x="47" y="14"/>
                    </a:lnTo>
                    <a:lnTo>
                      <a:pt x="51" y="19"/>
                    </a:lnTo>
                    <a:lnTo>
                      <a:pt x="51" y="19"/>
                    </a:lnTo>
                    <a:lnTo>
                      <a:pt x="55" y="23"/>
                    </a:lnTo>
                    <a:lnTo>
                      <a:pt x="63" y="26"/>
                    </a:lnTo>
                    <a:lnTo>
                      <a:pt x="70" y="27"/>
                    </a:lnTo>
                    <a:lnTo>
                      <a:pt x="70" y="27"/>
                    </a:lnTo>
                    <a:lnTo>
                      <a:pt x="81" y="52"/>
                    </a:lnTo>
                    <a:lnTo>
                      <a:pt x="97" y="84"/>
                    </a:lnTo>
                    <a:lnTo>
                      <a:pt x="97" y="84"/>
                    </a:lnTo>
                    <a:lnTo>
                      <a:pt x="102" y="91"/>
                    </a:lnTo>
                    <a:lnTo>
                      <a:pt x="109" y="98"/>
                    </a:lnTo>
                    <a:lnTo>
                      <a:pt x="116" y="107"/>
                    </a:lnTo>
                    <a:lnTo>
                      <a:pt x="122" y="114"/>
                    </a:lnTo>
                    <a:lnTo>
                      <a:pt x="122" y="114"/>
                    </a:lnTo>
                    <a:lnTo>
                      <a:pt x="122" y="119"/>
                    </a:lnTo>
                    <a:lnTo>
                      <a:pt x="122" y="119"/>
                    </a:lnTo>
                    <a:lnTo>
                      <a:pt x="122" y="124"/>
                    </a:lnTo>
                    <a:lnTo>
                      <a:pt x="120" y="130"/>
                    </a:lnTo>
                    <a:lnTo>
                      <a:pt x="115" y="140"/>
                    </a:lnTo>
                    <a:lnTo>
                      <a:pt x="115" y="140"/>
                    </a:lnTo>
                    <a:lnTo>
                      <a:pt x="112" y="139"/>
                    </a:lnTo>
                    <a:lnTo>
                      <a:pt x="109" y="138"/>
                    </a:lnTo>
                    <a:lnTo>
                      <a:pt x="109" y="138"/>
                    </a:lnTo>
                    <a:lnTo>
                      <a:pt x="109" y="138"/>
                    </a:lnTo>
                    <a:lnTo>
                      <a:pt x="109" y="138"/>
                    </a:lnTo>
                    <a:lnTo>
                      <a:pt x="106" y="136"/>
                    </a:lnTo>
                    <a:lnTo>
                      <a:pt x="106" y="136"/>
                    </a:lnTo>
                    <a:lnTo>
                      <a:pt x="106" y="136"/>
                    </a:lnTo>
                    <a:lnTo>
                      <a:pt x="105" y="138"/>
                    </a:lnTo>
                    <a:lnTo>
                      <a:pt x="103" y="140"/>
                    </a:lnTo>
                    <a:lnTo>
                      <a:pt x="103" y="143"/>
                    </a:lnTo>
                    <a:lnTo>
                      <a:pt x="102" y="145"/>
                    </a:lnTo>
                    <a:lnTo>
                      <a:pt x="102" y="145"/>
                    </a:lnTo>
                    <a:lnTo>
                      <a:pt x="102" y="145"/>
                    </a:lnTo>
                    <a:lnTo>
                      <a:pt x="102" y="145"/>
                    </a:lnTo>
                    <a:lnTo>
                      <a:pt x="102" y="145"/>
                    </a:lnTo>
                    <a:lnTo>
                      <a:pt x="102" y="145"/>
                    </a:lnTo>
                    <a:lnTo>
                      <a:pt x="102" y="146"/>
                    </a:lnTo>
                    <a:lnTo>
                      <a:pt x="100" y="146"/>
                    </a:lnTo>
                    <a:lnTo>
                      <a:pt x="100" y="146"/>
                    </a:lnTo>
                    <a:lnTo>
                      <a:pt x="99" y="14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87" name="Freeform 291"/>
              <p:cNvSpPr/>
              <p:nvPr/>
            </p:nvSpPr>
            <p:spPr bwMode="auto">
              <a:xfrm>
                <a:off x="-2386458" y="3108062"/>
                <a:ext cx="285519" cy="662812"/>
              </a:xfrm>
              <a:custGeom>
                <a:gdLst>
                  <a:gd name="T0" fmla="*/ 95 w 140"/>
                  <a:gd name="T1" fmla="*/ 324 h 325"/>
                  <a:gd name="T2" fmla="*/ 102 w 140"/>
                  <a:gd name="T3" fmla="*/ 303 h 325"/>
                  <a:gd name="T4" fmla="*/ 102 w 140"/>
                  <a:gd name="T5" fmla="*/ 302 h 325"/>
                  <a:gd name="T6" fmla="*/ 104 w 140"/>
                  <a:gd name="T7" fmla="*/ 293 h 325"/>
                  <a:gd name="T8" fmla="*/ 104 w 140"/>
                  <a:gd name="T9" fmla="*/ 279 h 325"/>
                  <a:gd name="T10" fmla="*/ 101 w 140"/>
                  <a:gd name="T11" fmla="*/ 270 h 325"/>
                  <a:gd name="T12" fmla="*/ 89 w 140"/>
                  <a:gd name="T13" fmla="*/ 232 h 325"/>
                  <a:gd name="T14" fmla="*/ 85 w 140"/>
                  <a:gd name="T15" fmla="*/ 218 h 325"/>
                  <a:gd name="T16" fmla="*/ 82 w 140"/>
                  <a:gd name="T17" fmla="*/ 215 h 325"/>
                  <a:gd name="T18" fmla="*/ 78 w 140"/>
                  <a:gd name="T19" fmla="*/ 212 h 325"/>
                  <a:gd name="T20" fmla="*/ 75 w 140"/>
                  <a:gd name="T21" fmla="*/ 209 h 325"/>
                  <a:gd name="T22" fmla="*/ 73 w 140"/>
                  <a:gd name="T23" fmla="*/ 211 h 325"/>
                  <a:gd name="T24" fmla="*/ 65 w 140"/>
                  <a:gd name="T25" fmla="*/ 218 h 325"/>
                  <a:gd name="T26" fmla="*/ 50 w 140"/>
                  <a:gd name="T27" fmla="*/ 226 h 325"/>
                  <a:gd name="T28" fmla="*/ 42 w 140"/>
                  <a:gd name="T29" fmla="*/ 228 h 325"/>
                  <a:gd name="T30" fmla="*/ 33 w 140"/>
                  <a:gd name="T31" fmla="*/ 222 h 325"/>
                  <a:gd name="T32" fmla="*/ 37 w 140"/>
                  <a:gd name="T33" fmla="*/ 212 h 325"/>
                  <a:gd name="T34" fmla="*/ 40 w 140"/>
                  <a:gd name="T35" fmla="*/ 200 h 325"/>
                  <a:gd name="T36" fmla="*/ 34 w 140"/>
                  <a:gd name="T37" fmla="*/ 180 h 325"/>
                  <a:gd name="T38" fmla="*/ 8 w 140"/>
                  <a:gd name="T39" fmla="*/ 154 h 325"/>
                  <a:gd name="T40" fmla="*/ 0 w 140"/>
                  <a:gd name="T41" fmla="*/ 140 h 325"/>
                  <a:gd name="T42" fmla="*/ 7 w 140"/>
                  <a:gd name="T43" fmla="*/ 128 h 325"/>
                  <a:gd name="T44" fmla="*/ 7 w 140"/>
                  <a:gd name="T45" fmla="*/ 112 h 325"/>
                  <a:gd name="T46" fmla="*/ 10 w 140"/>
                  <a:gd name="T47" fmla="*/ 102 h 325"/>
                  <a:gd name="T48" fmla="*/ 18 w 140"/>
                  <a:gd name="T49" fmla="*/ 86 h 325"/>
                  <a:gd name="T50" fmla="*/ 31 w 140"/>
                  <a:gd name="T51" fmla="*/ 71 h 325"/>
                  <a:gd name="T52" fmla="*/ 53 w 140"/>
                  <a:gd name="T53" fmla="*/ 28 h 325"/>
                  <a:gd name="T54" fmla="*/ 63 w 140"/>
                  <a:gd name="T55" fmla="*/ 27 h 325"/>
                  <a:gd name="T56" fmla="*/ 68 w 140"/>
                  <a:gd name="T57" fmla="*/ 27 h 325"/>
                  <a:gd name="T58" fmla="*/ 73 w 140"/>
                  <a:gd name="T59" fmla="*/ 24 h 325"/>
                  <a:gd name="T60" fmla="*/ 78 w 140"/>
                  <a:gd name="T61" fmla="*/ 8 h 325"/>
                  <a:gd name="T62" fmla="*/ 91 w 140"/>
                  <a:gd name="T63" fmla="*/ 0 h 325"/>
                  <a:gd name="T64" fmla="*/ 95 w 140"/>
                  <a:gd name="T65" fmla="*/ 0 h 325"/>
                  <a:gd name="T66" fmla="*/ 101 w 140"/>
                  <a:gd name="T67" fmla="*/ 31 h 325"/>
                  <a:gd name="T68" fmla="*/ 104 w 140"/>
                  <a:gd name="T69" fmla="*/ 47 h 325"/>
                  <a:gd name="T70" fmla="*/ 91 w 140"/>
                  <a:gd name="T71" fmla="*/ 64 h 325"/>
                  <a:gd name="T72" fmla="*/ 89 w 140"/>
                  <a:gd name="T73" fmla="*/ 79 h 325"/>
                  <a:gd name="T74" fmla="*/ 102 w 140"/>
                  <a:gd name="T75" fmla="*/ 89 h 325"/>
                  <a:gd name="T76" fmla="*/ 113 w 140"/>
                  <a:gd name="T77" fmla="*/ 105 h 325"/>
                  <a:gd name="T78" fmla="*/ 111 w 140"/>
                  <a:gd name="T79" fmla="*/ 119 h 325"/>
                  <a:gd name="T80" fmla="*/ 111 w 140"/>
                  <a:gd name="T81" fmla="*/ 127 h 325"/>
                  <a:gd name="T82" fmla="*/ 130 w 140"/>
                  <a:gd name="T83" fmla="*/ 131 h 325"/>
                  <a:gd name="T84" fmla="*/ 139 w 140"/>
                  <a:gd name="T85" fmla="*/ 127 h 325"/>
                  <a:gd name="T86" fmla="*/ 133 w 140"/>
                  <a:gd name="T87" fmla="*/ 140 h 325"/>
                  <a:gd name="T88" fmla="*/ 117 w 140"/>
                  <a:gd name="T89" fmla="*/ 150 h 325"/>
                  <a:gd name="T90" fmla="*/ 111 w 140"/>
                  <a:gd name="T91" fmla="*/ 153 h 325"/>
                  <a:gd name="T92" fmla="*/ 98 w 140"/>
                  <a:gd name="T93" fmla="*/ 167 h 325"/>
                  <a:gd name="T94" fmla="*/ 89 w 140"/>
                  <a:gd name="T95" fmla="*/ 176 h 325"/>
                  <a:gd name="T96" fmla="*/ 88 w 140"/>
                  <a:gd name="T97" fmla="*/ 184 h 325"/>
                  <a:gd name="T98" fmla="*/ 98 w 140"/>
                  <a:gd name="T99" fmla="*/ 211 h 325"/>
                  <a:gd name="T100" fmla="*/ 104 w 140"/>
                  <a:gd name="T101" fmla="*/ 228 h 325"/>
                  <a:gd name="T102" fmla="*/ 102 w 140"/>
                  <a:gd name="T103" fmla="*/ 238 h 325"/>
                  <a:gd name="T104" fmla="*/ 108 w 140"/>
                  <a:gd name="T105" fmla="*/ 257 h 325"/>
                  <a:gd name="T106" fmla="*/ 114 w 140"/>
                  <a:gd name="T107" fmla="*/ 283 h 325"/>
                  <a:gd name="T108" fmla="*/ 108 w 140"/>
                  <a:gd name="T109" fmla="*/ 306 h 325"/>
                  <a:gd name="T110" fmla="*/ 95 w 140"/>
                  <a:gd name="T111" fmla="*/ 325 h 3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325">
                    <a:moveTo>
                      <a:pt x="95" y="325"/>
                    </a:moveTo>
                    <a:lnTo>
                      <a:pt x="95" y="325"/>
                    </a:lnTo>
                    <a:lnTo>
                      <a:pt x="95" y="324"/>
                    </a:lnTo>
                    <a:lnTo>
                      <a:pt x="95" y="324"/>
                    </a:lnTo>
                    <a:lnTo>
                      <a:pt x="98" y="318"/>
                    </a:lnTo>
                    <a:lnTo>
                      <a:pt x="98" y="318"/>
                    </a:lnTo>
                    <a:lnTo>
                      <a:pt x="101" y="310"/>
                    </a:lnTo>
                    <a:lnTo>
                      <a:pt x="102" y="303"/>
                    </a:lnTo>
                    <a:lnTo>
                      <a:pt x="102" y="302"/>
                    </a:lnTo>
                    <a:lnTo>
                      <a:pt x="102" y="302"/>
                    </a:lnTo>
                    <a:lnTo>
                      <a:pt x="102" y="302"/>
                    </a:lnTo>
                    <a:lnTo>
                      <a:pt x="102" y="302"/>
                    </a:lnTo>
                    <a:lnTo>
                      <a:pt x="102" y="302"/>
                    </a:lnTo>
                    <a:lnTo>
                      <a:pt x="102" y="299"/>
                    </a:lnTo>
                    <a:lnTo>
                      <a:pt x="102" y="299"/>
                    </a:lnTo>
                    <a:lnTo>
                      <a:pt x="104" y="293"/>
                    </a:lnTo>
                    <a:lnTo>
                      <a:pt x="105" y="284"/>
                    </a:lnTo>
                    <a:lnTo>
                      <a:pt x="105" y="284"/>
                    </a:lnTo>
                    <a:lnTo>
                      <a:pt x="105" y="281"/>
                    </a:lnTo>
                    <a:lnTo>
                      <a:pt x="104" y="279"/>
                    </a:lnTo>
                    <a:lnTo>
                      <a:pt x="104" y="279"/>
                    </a:lnTo>
                    <a:lnTo>
                      <a:pt x="102" y="274"/>
                    </a:lnTo>
                    <a:lnTo>
                      <a:pt x="101" y="270"/>
                    </a:lnTo>
                    <a:lnTo>
                      <a:pt x="101" y="270"/>
                    </a:lnTo>
                    <a:lnTo>
                      <a:pt x="97" y="255"/>
                    </a:lnTo>
                    <a:lnTo>
                      <a:pt x="97" y="255"/>
                    </a:lnTo>
                    <a:lnTo>
                      <a:pt x="89" y="232"/>
                    </a:lnTo>
                    <a:lnTo>
                      <a:pt x="89" y="232"/>
                    </a:lnTo>
                    <a:lnTo>
                      <a:pt x="86" y="221"/>
                    </a:lnTo>
                    <a:lnTo>
                      <a:pt x="86" y="221"/>
                    </a:lnTo>
                    <a:lnTo>
                      <a:pt x="85" y="218"/>
                    </a:lnTo>
                    <a:lnTo>
                      <a:pt x="85" y="218"/>
                    </a:lnTo>
                    <a:lnTo>
                      <a:pt x="84" y="216"/>
                    </a:lnTo>
                    <a:lnTo>
                      <a:pt x="84" y="216"/>
                    </a:lnTo>
                    <a:lnTo>
                      <a:pt x="82" y="215"/>
                    </a:lnTo>
                    <a:lnTo>
                      <a:pt x="82" y="215"/>
                    </a:lnTo>
                    <a:lnTo>
                      <a:pt x="79" y="212"/>
                    </a:lnTo>
                    <a:lnTo>
                      <a:pt x="79" y="212"/>
                    </a:lnTo>
                    <a:lnTo>
                      <a:pt x="79" y="212"/>
                    </a:lnTo>
                    <a:lnTo>
                      <a:pt x="78" y="212"/>
                    </a:lnTo>
                    <a:lnTo>
                      <a:pt x="78" y="212"/>
                    </a:lnTo>
                    <a:lnTo>
                      <a:pt x="78" y="211"/>
                    </a:lnTo>
                    <a:lnTo>
                      <a:pt x="78" y="211"/>
                    </a:lnTo>
                    <a:lnTo>
                      <a:pt x="75" y="209"/>
                    </a:lnTo>
                    <a:lnTo>
                      <a:pt x="75" y="209"/>
                    </a:lnTo>
                    <a:lnTo>
                      <a:pt x="75" y="209"/>
                    </a:lnTo>
                    <a:lnTo>
                      <a:pt x="73" y="211"/>
                    </a:lnTo>
                    <a:lnTo>
                      <a:pt x="73" y="211"/>
                    </a:lnTo>
                    <a:lnTo>
                      <a:pt x="69" y="212"/>
                    </a:lnTo>
                    <a:lnTo>
                      <a:pt x="69" y="212"/>
                    </a:lnTo>
                    <a:lnTo>
                      <a:pt x="65" y="218"/>
                    </a:lnTo>
                    <a:lnTo>
                      <a:pt x="65" y="218"/>
                    </a:lnTo>
                    <a:lnTo>
                      <a:pt x="59" y="222"/>
                    </a:lnTo>
                    <a:lnTo>
                      <a:pt x="59" y="222"/>
                    </a:lnTo>
                    <a:lnTo>
                      <a:pt x="50" y="226"/>
                    </a:lnTo>
                    <a:lnTo>
                      <a:pt x="50" y="226"/>
                    </a:lnTo>
                    <a:lnTo>
                      <a:pt x="44" y="229"/>
                    </a:lnTo>
                    <a:lnTo>
                      <a:pt x="44" y="229"/>
                    </a:lnTo>
                    <a:lnTo>
                      <a:pt x="44" y="229"/>
                    </a:lnTo>
                    <a:lnTo>
                      <a:pt x="42" y="228"/>
                    </a:lnTo>
                    <a:lnTo>
                      <a:pt x="42" y="228"/>
                    </a:lnTo>
                    <a:lnTo>
                      <a:pt x="36" y="225"/>
                    </a:lnTo>
                    <a:lnTo>
                      <a:pt x="36" y="225"/>
                    </a:lnTo>
                    <a:lnTo>
                      <a:pt x="33" y="222"/>
                    </a:lnTo>
                    <a:lnTo>
                      <a:pt x="33" y="222"/>
                    </a:lnTo>
                    <a:lnTo>
                      <a:pt x="33" y="222"/>
                    </a:lnTo>
                    <a:lnTo>
                      <a:pt x="33" y="222"/>
                    </a:lnTo>
                    <a:lnTo>
                      <a:pt x="37" y="212"/>
                    </a:lnTo>
                    <a:lnTo>
                      <a:pt x="37" y="212"/>
                    </a:lnTo>
                    <a:lnTo>
                      <a:pt x="39" y="206"/>
                    </a:lnTo>
                    <a:lnTo>
                      <a:pt x="40" y="200"/>
                    </a:lnTo>
                    <a:lnTo>
                      <a:pt x="40" y="200"/>
                    </a:lnTo>
                    <a:lnTo>
                      <a:pt x="40" y="197"/>
                    </a:lnTo>
                    <a:lnTo>
                      <a:pt x="40" y="197"/>
                    </a:lnTo>
                    <a:lnTo>
                      <a:pt x="37" y="187"/>
                    </a:lnTo>
                    <a:lnTo>
                      <a:pt x="34" y="180"/>
                    </a:lnTo>
                    <a:lnTo>
                      <a:pt x="29" y="174"/>
                    </a:lnTo>
                    <a:lnTo>
                      <a:pt x="29" y="174"/>
                    </a:lnTo>
                    <a:lnTo>
                      <a:pt x="18" y="163"/>
                    </a:lnTo>
                    <a:lnTo>
                      <a:pt x="8" y="154"/>
                    </a:lnTo>
                    <a:lnTo>
                      <a:pt x="8" y="154"/>
                    </a:lnTo>
                    <a:lnTo>
                      <a:pt x="4" y="147"/>
                    </a:lnTo>
                    <a:lnTo>
                      <a:pt x="0" y="140"/>
                    </a:lnTo>
                    <a:lnTo>
                      <a:pt x="0" y="140"/>
                    </a:lnTo>
                    <a:lnTo>
                      <a:pt x="4" y="135"/>
                    </a:lnTo>
                    <a:lnTo>
                      <a:pt x="7" y="131"/>
                    </a:lnTo>
                    <a:lnTo>
                      <a:pt x="7" y="131"/>
                    </a:lnTo>
                    <a:lnTo>
                      <a:pt x="7" y="128"/>
                    </a:lnTo>
                    <a:lnTo>
                      <a:pt x="7" y="128"/>
                    </a:lnTo>
                    <a:lnTo>
                      <a:pt x="5" y="118"/>
                    </a:lnTo>
                    <a:lnTo>
                      <a:pt x="5" y="118"/>
                    </a:lnTo>
                    <a:lnTo>
                      <a:pt x="7" y="112"/>
                    </a:lnTo>
                    <a:lnTo>
                      <a:pt x="7" y="112"/>
                    </a:lnTo>
                    <a:lnTo>
                      <a:pt x="8" y="108"/>
                    </a:lnTo>
                    <a:lnTo>
                      <a:pt x="10" y="102"/>
                    </a:lnTo>
                    <a:lnTo>
                      <a:pt x="10" y="102"/>
                    </a:lnTo>
                    <a:lnTo>
                      <a:pt x="13" y="95"/>
                    </a:lnTo>
                    <a:lnTo>
                      <a:pt x="14" y="89"/>
                    </a:lnTo>
                    <a:lnTo>
                      <a:pt x="18" y="86"/>
                    </a:lnTo>
                    <a:lnTo>
                      <a:pt x="18" y="86"/>
                    </a:lnTo>
                    <a:lnTo>
                      <a:pt x="21" y="83"/>
                    </a:lnTo>
                    <a:lnTo>
                      <a:pt x="26" y="79"/>
                    </a:lnTo>
                    <a:lnTo>
                      <a:pt x="31" y="71"/>
                    </a:lnTo>
                    <a:lnTo>
                      <a:pt x="31" y="71"/>
                    </a:lnTo>
                    <a:lnTo>
                      <a:pt x="39" y="50"/>
                    </a:lnTo>
                    <a:lnTo>
                      <a:pt x="46" y="37"/>
                    </a:lnTo>
                    <a:lnTo>
                      <a:pt x="49" y="31"/>
                    </a:lnTo>
                    <a:lnTo>
                      <a:pt x="53" y="28"/>
                    </a:lnTo>
                    <a:lnTo>
                      <a:pt x="53" y="28"/>
                    </a:lnTo>
                    <a:lnTo>
                      <a:pt x="58" y="27"/>
                    </a:lnTo>
                    <a:lnTo>
                      <a:pt x="63" y="27"/>
                    </a:lnTo>
                    <a:lnTo>
                      <a:pt x="63" y="27"/>
                    </a:lnTo>
                    <a:lnTo>
                      <a:pt x="65" y="27"/>
                    </a:lnTo>
                    <a:lnTo>
                      <a:pt x="65" y="27"/>
                    </a:lnTo>
                    <a:lnTo>
                      <a:pt x="68" y="27"/>
                    </a:lnTo>
                    <a:lnTo>
                      <a:pt x="68" y="27"/>
                    </a:lnTo>
                    <a:lnTo>
                      <a:pt x="72" y="27"/>
                    </a:lnTo>
                    <a:lnTo>
                      <a:pt x="73" y="25"/>
                    </a:lnTo>
                    <a:lnTo>
                      <a:pt x="73" y="24"/>
                    </a:lnTo>
                    <a:lnTo>
                      <a:pt x="73" y="24"/>
                    </a:lnTo>
                    <a:lnTo>
                      <a:pt x="73" y="21"/>
                    </a:lnTo>
                    <a:lnTo>
                      <a:pt x="75" y="16"/>
                    </a:lnTo>
                    <a:lnTo>
                      <a:pt x="78" y="14"/>
                    </a:lnTo>
                    <a:lnTo>
                      <a:pt x="78" y="8"/>
                    </a:lnTo>
                    <a:lnTo>
                      <a:pt x="81" y="8"/>
                    </a:lnTo>
                    <a:lnTo>
                      <a:pt x="81" y="8"/>
                    </a:lnTo>
                    <a:lnTo>
                      <a:pt x="88" y="3"/>
                    </a:lnTo>
                    <a:lnTo>
                      <a:pt x="91" y="0"/>
                    </a:lnTo>
                    <a:lnTo>
                      <a:pt x="94" y="0"/>
                    </a:lnTo>
                    <a:lnTo>
                      <a:pt x="94" y="0"/>
                    </a:lnTo>
                    <a:lnTo>
                      <a:pt x="95" y="0"/>
                    </a:lnTo>
                    <a:lnTo>
                      <a:pt x="95" y="0"/>
                    </a:lnTo>
                    <a:lnTo>
                      <a:pt x="97" y="6"/>
                    </a:lnTo>
                    <a:lnTo>
                      <a:pt x="98" y="16"/>
                    </a:lnTo>
                    <a:lnTo>
                      <a:pt x="100" y="27"/>
                    </a:lnTo>
                    <a:lnTo>
                      <a:pt x="101" y="31"/>
                    </a:lnTo>
                    <a:lnTo>
                      <a:pt x="101" y="31"/>
                    </a:lnTo>
                    <a:lnTo>
                      <a:pt x="104" y="38"/>
                    </a:lnTo>
                    <a:lnTo>
                      <a:pt x="104" y="43"/>
                    </a:lnTo>
                    <a:lnTo>
                      <a:pt x="104" y="47"/>
                    </a:lnTo>
                    <a:lnTo>
                      <a:pt x="104" y="47"/>
                    </a:lnTo>
                    <a:lnTo>
                      <a:pt x="101" y="51"/>
                    </a:lnTo>
                    <a:lnTo>
                      <a:pt x="97" y="57"/>
                    </a:lnTo>
                    <a:lnTo>
                      <a:pt x="91" y="64"/>
                    </a:lnTo>
                    <a:lnTo>
                      <a:pt x="89" y="69"/>
                    </a:lnTo>
                    <a:lnTo>
                      <a:pt x="89" y="69"/>
                    </a:lnTo>
                    <a:lnTo>
                      <a:pt x="88" y="76"/>
                    </a:lnTo>
                    <a:lnTo>
                      <a:pt x="89" y="79"/>
                    </a:lnTo>
                    <a:lnTo>
                      <a:pt x="91" y="82"/>
                    </a:lnTo>
                    <a:lnTo>
                      <a:pt x="91" y="82"/>
                    </a:lnTo>
                    <a:lnTo>
                      <a:pt x="98" y="86"/>
                    </a:lnTo>
                    <a:lnTo>
                      <a:pt x="102" y="89"/>
                    </a:lnTo>
                    <a:lnTo>
                      <a:pt x="105" y="93"/>
                    </a:lnTo>
                    <a:lnTo>
                      <a:pt x="105" y="93"/>
                    </a:lnTo>
                    <a:lnTo>
                      <a:pt x="108" y="99"/>
                    </a:lnTo>
                    <a:lnTo>
                      <a:pt x="113" y="105"/>
                    </a:lnTo>
                    <a:lnTo>
                      <a:pt x="115" y="109"/>
                    </a:lnTo>
                    <a:lnTo>
                      <a:pt x="115" y="112"/>
                    </a:lnTo>
                    <a:lnTo>
                      <a:pt x="115" y="112"/>
                    </a:lnTo>
                    <a:lnTo>
                      <a:pt x="111" y="119"/>
                    </a:lnTo>
                    <a:lnTo>
                      <a:pt x="110" y="124"/>
                    </a:lnTo>
                    <a:lnTo>
                      <a:pt x="111" y="125"/>
                    </a:lnTo>
                    <a:lnTo>
                      <a:pt x="111" y="127"/>
                    </a:lnTo>
                    <a:lnTo>
                      <a:pt x="111" y="127"/>
                    </a:lnTo>
                    <a:lnTo>
                      <a:pt x="118" y="129"/>
                    </a:lnTo>
                    <a:lnTo>
                      <a:pt x="127" y="131"/>
                    </a:lnTo>
                    <a:lnTo>
                      <a:pt x="127" y="131"/>
                    </a:lnTo>
                    <a:lnTo>
                      <a:pt x="130" y="131"/>
                    </a:lnTo>
                    <a:lnTo>
                      <a:pt x="130" y="131"/>
                    </a:lnTo>
                    <a:lnTo>
                      <a:pt x="134" y="128"/>
                    </a:lnTo>
                    <a:lnTo>
                      <a:pt x="139" y="127"/>
                    </a:lnTo>
                    <a:lnTo>
                      <a:pt x="139" y="127"/>
                    </a:lnTo>
                    <a:lnTo>
                      <a:pt x="140" y="127"/>
                    </a:lnTo>
                    <a:lnTo>
                      <a:pt x="140" y="128"/>
                    </a:lnTo>
                    <a:lnTo>
                      <a:pt x="140" y="128"/>
                    </a:lnTo>
                    <a:lnTo>
                      <a:pt x="133" y="140"/>
                    </a:lnTo>
                    <a:lnTo>
                      <a:pt x="133" y="140"/>
                    </a:lnTo>
                    <a:lnTo>
                      <a:pt x="121" y="151"/>
                    </a:lnTo>
                    <a:lnTo>
                      <a:pt x="121" y="151"/>
                    </a:lnTo>
                    <a:lnTo>
                      <a:pt x="117" y="150"/>
                    </a:lnTo>
                    <a:lnTo>
                      <a:pt x="117" y="150"/>
                    </a:lnTo>
                    <a:lnTo>
                      <a:pt x="114" y="151"/>
                    </a:lnTo>
                    <a:lnTo>
                      <a:pt x="111" y="153"/>
                    </a:lnTo>
                    <a:lnTo>
                      <a:pt x="111" y="153"/>
                    </a:lnTo>
                    <a:lnTo>
                      <a:pt x="108" y="157"/>
                    </a:lnTo>
                    <a:lnTo>
                      <a:pt x="105" y="161"/>
                    </a:lnTo>
                    <a:lnTo>
                      <a:pt x="102" y="164"/>
                    </a:lnTo>
                    <a:lnTo>
                      <a:pt x="98" y="167"/>
                    </a:lnTo>
                    <a:lnTo>
                      <a:pt x="98" y="167"/>
                    </a:lnTo>
                    <a:lnTo>
                      <a:pt x="95" y="169"/>
                    </a:lnTo>
                    <a:lnTo>
                      <a:pt x="92" y="171"/>
                    </a:lnTo>
                    <a:lnTo>
                      <a:pt x="89" y="176"/>
                    </a:lnTo>
                    <a:lnTo>
                      <a:pt x="88" y="180"/>
                    </a:lnTo>
                    <a:lnTo>
                      <a:pt x="88" y="180"/>
                    </a:lnTo>
                    <a:lnTo>
                      <a:pt x="88" y="184"/>
                    </a:lnTo>
                    <a:lnTo>
                      <a:pt x="88" y="184"/>
                    </a:lnTo>
                    <a:lnTo>
                      <a:pt x="89" y="196"/>
                    </a:lnTo>
                    <a:lnTo>
                      <a:pt x="91" y="203"/>
                    </a:lnTo>
                    <a:lnTo>
                      <a:pt x="91" y="203"/>
                    </a:lnTo>
                    <a:lnTo>
                      <a:pt x="98" y="211"/>
                    </a:lnTo>
                    <a:lnTo>
                      <a:pt x="102" y="216"/>
                    </a:lnTo>
                    <a:lnTo>
                      <a:pt x="104" y="222"/>
                    </a:lnTo>
                    <a:lnTo>
                      <a:pt x="104" y="222"/>
                    </a:lnTo>
                    <a:lnTo>
                      <a:pt x="104" y="228"/>
                    </a:lnTo>
                    <a:lnTo>
                      <a:pt x="104" y="228"/>
                    </a:lnTo>
                    <a:lnTo>
                      <a:pt x="104" y="234"/>
                    </a:lnTo>
                    <a:lnTo>
                      <a:pt x="102" y="238"/>
                    </a:lnTo>
                    <a:lnTo>
                      <a:pt x="102" y="238"/>
                    </a:lnTo>
                    <a:lnTo>
                      <a:pt x="101" y="239"/>
                    </a:lnTo>
                    <a:lnTo>
                      <a:pt x="101" y="239"/>
                    </a:lnTo>
                    <a:lnTo>
                      <a:pt x="104" y="247"/>
                    </a:lnTo>
                    <a:lnTo>
                      <a:pt x="108" y="257"/>
                    </a:lnTo>
                    <a:lnTo>
                      <a:pt x="108" y="257"/>
                    </a:lnTo>
                    <a:lnTo>
                      <a:pt x="113" y="268"/>
                    </a:lnTo>
                    <a:lnTo>
                      <a:pt x="114" y="276"/>
                    </a:lnTo>
                    <a:lnTo>
                      <a:pt x="114" y="283"/>
                    </a:lnTo>
                    <a:lnTo>
                      <a:pt x="114" y="283"/>
                    </a:lnTo>
                    <a:lnTo>
                      <a:pt x="114" y="287"/>
                    </a:lnTo>
                    <a:lnTo>
                      <a:pt x="114" y="287"/>
                    </a:lnTo>
                    <a:lnTo>
                      <a:pt x="108" y="306"/>
                    </a:lnTo>
                    <a:lnTo>
                      <a:pt x="105" y="316"/>
                    </a:lnTo>
                    <a:lnTo>
                      <a:pt x="102" y="322"/>
                    </a:lnTo>
                    <a:lnTo>
                      <a:pt x="102" y="322"/>
                    </a:lnTo>
                    <a:lnTo>
                      <a:pt x="95" y="32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88" name="Freeform 292"/>
              <p:cNvSpPr/>
              <p:nvPr/>
            </p:nvSpPr>
            <p:spPr bwMode="auto">
              <a:xfrm>
                <a:off x="-2386458" y="3108062"/>
                <a:ext cx="285519" cy="662812"/>
              </a:xfrm>
              <a:custGeom>
                <a:gdLst>
                  <a:gd name="T0" fmla="*/ 95 w 140"/>
                  <a:gd name="T1" fmla="*/ 324 h 325"/>
                  <a:gd name="T2" fmla="*/ 102 w 140"/>
                  <a:gd name="T3" fmla="*/ 303 h 325"/>
                  <a:gd name="T4" fmla="*/ 102 w 140"/>
                  <a:gd name="T5" fmla="*/ 302 h 325"/>
                  <a:gd name="T6" fmla="*/ 104 w 140"/>
                  <a:gd name="T7" fmla="*/ 293 h 325"/>
                  <a:gd name="T8" fmla="*/ 104 w 140"/>
                  <a:gd name="T9" fmla="*/ 279 h 325"/>
                  <a:gd name="T10" fmla="*/ 101 w 140"/>
                  <a:gd name="T11" fmla="*/ 270 h 325"/>
                  <a:gd name="T12" fmla="*/ 89 w 140"/>
                  <a:gd name="T13" fmla="*/ 232 h 325"/>
                  <a:gd name="T14" fmla="*/ 85 w 140"/>
                  <a:gd name="T15" fmla="*/ 218 h 325"/>
                  <a:gd name="T16" fmla="*/ 82 w 140"/>
                  <a:gd name="T17" fmla="*/ 215 h 325"/>
                  <a:gd name="T18" fmla="*/ 78 w 140"/>
                  <a:gd name="T19" fmla="*/ 212 h 325"/>
                  <a:gd name="T20" fmla="*/ 75 w 140"/>
                  <a:gd name="T21" fmla="*/ 209 h 325"/>
                  <a:gd name="T22" fmla="*/ 73 w 140"/>
                  <a:gd name="T23" fmla="*/ 211 h 325"/>
                  <a:gd name="T24" fmla="*/ 65 w 140"/>
                  <a:gd name="T25" fmla="*/ 218 h 325"/>
                  <a:gd name="T26" fmla="*/ 50 w 140"/>
                  <a:gd name="T27" fmla="*/ 226 h 325"/>
                  <a:gd name="T28" fmla="*/ 42 w 140"/>
                  <a:gd name="T29" fmla="*/ 228 h 325"/>
                  <a:gd name="T30" fmla="*/ 33 w 140"/>
                  <a:gd name="T31" fmla="*/ 222 h 325"/>
                  <a:gd name="T32" fmla="*/ 37 w 140"/>
                  <a:gd name="T33" fmla="*/ 212 h 325"/>
                  <a:gd name="T34" fmla="*/ 40 w 140"/>
                  <a:gd name="T35" fmla="*/ 200 h 325"/>
                  <a:gd name="T36" fmla="*/ 34 w 140"/>
                  <a:gd name="T37" fmla="*/ 180 h 325"/>
                  <a:gd name="T38" fmla="*/ 8 w 140"/>
                  <a:gd name="T39" fmla="*/ 154 h 325"/>
                  <a:gd name="T40" fmla="*/ 0 w 140"/>
                  <a:gd name="T41" fmla="*/ 140 h 325"/>
                  <a:gd name="T42" fmla="*/ 7 w 140"/>
                  <a:gd name="T43" fmla="*/ 128 h 325"/>
                  <a:gd name="T44" fmla="*/ 7 w 140"/>
                  <a:gd name="T45" fmla="*/ 112 h 325"/>
                  <a:gd name="T46" fmla="*/ 10 w 140"/>
                  <a:gd name="T47" fmla="*/ 102 h 325"/>
                  <a:gd name="T48" fmla="*/ 18 w 140"/>
                  <a:gd name="T49" fmla="*/ 86 h 325"/>
                  <a:gd name="T50" fmla="*/ 31 w 140"/>
                  <a:gd name="T51" fmla="*/ 71 h 325"/>
                  <a:gd name="T52" fmla="*/ 53 w 140"/>
                  <a:gd name="T53" fmla="*/ 28 h 325"/>
                  <a:gd name="T54" fmla="*/ 63 w 140"/>
                  <a:gd name="T55" fmla="*/ 27 h 325"/>
                  <a:gd name="T56" fmla="*/ 68 w 140"/>
                  <a:gd name="T57" fmla="*/ 27 h 325"/>
                  <a:gd name="T58" fmla="*/ 73 w 140"/>
                  <a:gd name="T59" fmla="*/ 24 h 325"/>
                  <a:gd name="T60" fmla="*/ 78 w 140"/>
                  <a:gd name="T61" fmla="*/ 8 h 325"/>
                  <a:gd name="T62" fmla="*/ 91 w 140"/>
                  <a:gd name="T63" fmla="*/ 0 h 325"/>
                  <a:gd name="T64" fmla="*/ 95 w 140"/>
                  <a:gd name="T65" fmla="*/ 0 h 325"/>
                  <a:gd name="T66" fmla="*/ 101 w 140"/>
                  <a:gd name="T67" fmla="*/ 31 h 325"/>
                  <a:gd name="T68" fmla="*/ 104 w 140"/>
                  <a:gd name="T69" fmla="*/ 47 h 325"/>
                  <a:gd name="T70" fmla="*/ 91 w 140"/>
                  <a:gd name="T71" fmla="*/ 64 h 325"/>
                  <a:gd name="T72" fmla="*/ 89 w 140"/>
                  <a:gd name="T73" fmla="*/ 79 h 325"/>
                  <a:gd name="T74" fmla="*/ 102 w 140"/>
                  <a:gd name="T75" fmla="*/ 89 h 325"/>
                  <a:gd name="T76" fmla="*/ 113 w 140"/>
                  <a:gd name="T77" fmla="*/ 105 h 325"/>
                  <a:gd name="T78" fmla="*/ 111 w 140"/>
                  <a:gd name="T79" fmla="*/ 119 h 325"/>
                  <a:gd name="T80" fmla="*/ 111 w 140"/>
                  <a:gd name="T81" fmla="*/ 127 h 325"/>
                  <a:gd name="T82" fmla="*/ 130 w 140"/>
                  <a:gd name="T83" fmla="*/ 131 h 325"/>
                  <a:gd name="T84" fmla="*/ 139 w 140"/>
                  <a:gd name="T85" fmla="*/ 127 h 325"/>
                  <a:gd name="T86" fmla="*/ 133 w 140"/>
                  <a:gd name="T87" fmla="*/ 140 h 325"/>
                  <a:gd name="T88" fmla="*/ 117 w 140"/>
                  <a:gd name="T89" fmla="*/ 150 h 325"/>
                  <a:gd name="T90" fmla="*/ 111 w 140"/>
                  <a:gd name="T91" fmla="*/ 153 h 325"/>
                  <a:gd name="T92" fmla="*/ 98 w 140"/>
                  <a:gd name="T93" fmla="*/ 167 h 325"/>
                  <a:gd name="T94" fmla="*/ 89 w 140"/>
                  <a:gd name="T95" fmla="*/ 176 h 325"/>
                  <a:gd name="T96" fmla="*/ 88 w 140"/>
                  <a:gd name="T97" fmla="*/ 184 h 325"/>
                  <a:gd name="T98" fmla="*/ 98 w 140"/>
                  <a:gd name="T99" fmla="*/ 211 h 325"/>
                  <a:gd name="T100" fmla="*/ 104 w 140"/>
                  <a:gd name="T101" fmla="*/ 228 h 325"/>
                  <a:gd name="T102" fmla="*/ 102 w 140"/>
                  <a:gd name="T103" fmla="*/ 238 h 325"/>
                  <a:gd name="T104" fmla="*/ 108 w 140"/>
                  <a:gd name="T105" fmla="*/ 257 h 325"/>
                  <a:gd name="T106" fmla="*/ 114 w 140"/>
                  <a:gd name="T107" fmla="*/ 283 h 325"/>
                  <a:gd name="T108" fmla="*/ 108 w 140"/>
                  <a:gd name="T109" fmla="*/ 306 h 325"/>
                  <a:gd name="T110" fmla="*/ 95 w 140"/>
                  <a:gd name="T111" fmla="*/ 325 h 3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 h="325">
                    <a:moveTo>
                      <a:pt x="95" y="325"/>
                    </a:moveTo>
                    <a:lnTo>
                      <a:pt x="95" y="325"/>
                    </a:lnTo>
                    <a:lnTo>
                      <a:pt x="95" y="324"/>
                    </a:lnTo>
                    <a:lnTo>
                      <a:pt x="95" y="324"/>
                    </a:lnTo>
                    <a:lnTo>
                      <a:pt x="98" y="318"/>
                    </a:lnTo>
                    <a:lnTo>
                      <a:pt x="98" y="318"/>
                    </a:lnTo>
                    <a:lnTo>
                      <a:pt x="101" y="310"/>
                    </a:lnTo>
                    <a:lnTo>
                      <a:pt x="102" y="303"/>
                    </a:lnTo>
                    <a:lnTo>
                      <a:pt x="102" y="302"/>
                    </a:lnTo>
                    <a:lnTo>
                      <a:pt x="102" y="302"/>
                    </a:lnTo>
                    <a:lnTo>
                      <a:pt x="102" y="302"/>
                    </a:lnTo>
                    <a:lnTo>
                      <a:pt x="102" y="302"/>
                    </a:lnTo>
                    <a:lnTo>
                      <a:pt x="102" y="302"/>
                    </a:lnTo>
                    <a:lnTo>
                      <a:pt x="102" y="299"/>
                    </a:lnTo>
                    <a:lnTo>
                      <a:pt x="102" y="299"/>
                    </a:lnTo>
                    <a:lnTo>
                      <a:pt x="104" y="293"/>
                    </a:lnTo>
                    <a:lnTo>
                      <a:pt x="105" y="284"/>
                    </a:lnTo>
                    <a:lnTo>
                      <a:pt x="105" y="284"/>
                    </a:lnTo>
                    <a:lnTo>
                      <a:pt x="105" y="281"/>
                    </a:lnTo>
                    <a:lnTo>
                      <a:pt x="104" y="279"/>
                    </a:lnTo>
                    <a:lnTo>
                      <a:pt x="104" y="279"/>
                    </a:lnTo>
                    <a:lnTo>
                      <a:pt x="102" y="274"/>
                    </a:lnTo>
                    <a:lnTo>
                      <a:pt x="101" y="270"/>
                    </a:lnTo>
                    <a:lnTo>
                      <a:pt x="101" y="270"/>
                    </a:lnTo>
                    <a:lnTo>
                      <a:pt x="97" y="255"/>
                    </a:lnTo>
                    <a:lnTo>
                      <a:pt x="97" y="255"/>
                    </a:lnTo>
                    <a:lnTo>
                      <a:pt x="89" y="232"/>
                    </a:lnTo>
                    <a:lnTo>
                      <a:pt x="89" y="232"/>
                    </a:lnTo>
                    <a:lnTo>
                      <a:pt x="86" y="221"/>
                    </a:lnTo>
                    <a:lnTo>
                      <a:pt x="86" y="221"/>
                    </a:lnTo>
                    <a:lnTo>
                      <a:pt x="85" y="218"/>
                    </a:lnTo>
                    <a:lnTo>
                      <a:pt x="85" y="218"/>
                    </a:lnTo>
                    <a:lnTo>
                      <a:pt x="84" y="216"/>
                    </a:lnTo>
                    <a:lnTo>
                      <a:pt x="84" y="216"/>
                    </a:lnTo>
                    <a:lnTo>
                      <a:pt x="82" y="215"/>
                    </a:lnTo>
                    <a:lnTo>
                      <a:pt x="82" y="215"/>
                    </a:lnTo>
                    <a:lnTo>
                      <a:pt x="79" y="212"/>
                    </a:lnTo>
                    <a:lnTo>
                      <a:pt x="79" y="212"/>
                    </a:lnTo>
                    <a:lnTo>
                      <a:pt x="79" y="212"/>
                    </a:lnTo>
                    <a:lnTo>
                      <a:pt x="78" y="212"/>
                    </a:lnTo>
                    <a:lnTo>
                      <a:pt x="78" y="212"/>
                    </a:lnTo>
                    <a:lnTo>
                      <a:pt x="78" y="211"/>
                    </a:lnTo>
                    <a:lnTo>
                      <a:pt x="78" y="211"/>
                    </a:lnTo>
                    <a:lnTo>
                      <a:pt x="75" y="209"/>
                    </a:lnTo>
                    <a:lnTo>
                      <a:pt x="75" y="209"/>
                    </a:lnTo>
                    <a:lnTo>
                      <a:pt x="75" y="209"/>
                    </a:lnTo>
                    <a:lnTo>
                      <a:pt x="73" y="211"/>
                    </a:lnTo>
                    <a:lnTo>
                      <a:pt x="73" y="211"/>
                    </a:lnTo>
                    <a:lnTo>
                      <a:pt x="69" y="212"/>
                    </a:lnTo>
                    <a:lnTo>
                      <a:pt x="69" y="212"/>
                    </a:lnTo>
                    <a:lnTo>
                      <a:pt x="65" y="218"/>
                    </a:lnTo>
                    <a:lnTo>
                      <a:pt x="65" y="218"/>
                    </a:lnTo>
                    <a:lnTo>
                      <a:pt x="59" y="222"/>
                    </a:lnTo>
                    <a:lnTo>
                      <a:pt x="59" y="222"/>
                    </a:lnTo>
                    <a:lnTo>
                      <a:pt x="50" y="226"/>
                    </a:lnTo>
                    <a:lnTo>
                      <a:pt x="50" y="226"/>
                    </a:lnTo>
                    <a:lnTo>
                      <a:pt x="44" y="229"/>
                    </a:lnTo>
                    <a:lnTo>
                      <a:pt x="44" y="229"/>
                    </a:lnTo>
                    <a:lnTo>
                      <a:pt x="44" y="229"/>
                    </a:lnTo>
                    <a:lnTo>
                      <a:pt x="42" y="228"/>
                    </a:lnTo>
                    <a:lnTo>
                      <a:pt x="42" y="228"/>
                    </a:lnTo>
                    <a:lnTo>
                      <a:pt x="36" y="225"/>
                    </a:lnTo>
                    <a:lnTo>
                      <a:pt x="36" y="225"/>
                    </a:lnTo>
                    <a:lnTo>
                      <a:pt x="33" y="222"/>
                    </a:lnTo>
                    <a:lnTo>
                      <a:pt x="33" y="222"/>
                    </a:lnTo>
                    <a:lnTo>
                      <a:pt x="33" y="222"/>
                    </a:lnTo>
                    <a:lnTo>
                      <a:pt x="33" y="222"/>
                    </a:lnTo>
                    <a:lnTo>
                      <a:pt x="37" y="212"/>
                    </a:lnTo>
                    <a:lnTo>
                      <a:pt x="37" y="212"/>
                    </a:lnTo>
                    <a:lnTo>
                      <a:pt x="39" y="206"/>
                    </a:lnTo>
                    <a:lnTo>
                      <a:pt x="40" y="200"/>
                    </a:lnTo>
                    <a:lnTo>
                      <a:pt x="40" y="200"/>
                    </a:lnTo>
                    <a:lnTo>
                      <a:pt x="40" y="197"/>
                    </a:lnTo>
                    <a:lnTo>
                      <a:pt x="40" y="197"/>
                    </a:lnTo>
                    <a:lnTo>
                      <a:pt x="37" y="187"/>
                    </a:lnTo>
                    <a:lnTo>
                      <a:pt x="34" y="180"/>
                    </a:lnTo>
                    <a:lnTo>
                      <a:pt x="29" y="174"/>
                    </a:lnTo>
                    <a:lnTo>
                      <a:pt x="29" y="174"/>
                    </a:lnTo>
                    <a:lnTo>
                      <a:pt x="18" y="163"/>
                    </a:lnTo>
                    <a:lnTo>
                      <a:pt x="8" y="154"/>
                    </a:lnTo>
                    <a:lnTo>
                      <a:pt x="8" y="154"/>
                    </a:lnTo>
                    <a:lnTo>
                      <a:pt x="4" y="147"/>
                    </a:lnTo>
                    <a:lnTo>
                      <a:pt x="0" y="140"/>
                    </a:lnTo>
                    <a:lnTo>
                      <a:pt x="0" y="140"/>
                    </a:lnTo>
                    <a:lnTo>
                      <a:pt x="4" y="135"/>
                    </a:lnTo>
                    <a:lnTo>
                      <a:pt x="7" y="131"/>
                    </a:lnTo>
                    <a:lnTo>
                      <a:pt x="7" y="131"/>
                    </a:lnTo>
                    <a:lnTo>
                      <a:pt x="7" y="128"/>
                    </a:lnTo>
                    <a:lnTo>
                      <a:pt x="7" y="128"/>
                    </a:lnTo>
                    <a:lnTo>
                      <a:pt x="5" y="118"/>
                    </a:lnTo>
                    <a:lnTo>
                      <a:pt x="5" y="118"/>
                    </a:lnTo>
                    <a:lnTo>
                      <a:pt x="7" y="112"/>
                    </a:lnTo>
                    <a:lnTo>
                      <a:pt x="7" y="112"/>
                    </a:lnTo>
                    <a:lnTo>
                      <a:pt x="8" y="108"/>
                    </a:lnTo>
                    <a:lnTo>
                      <a:pt x="10" y="102"/>
                    </a:lnTo>
                    <a:lnTo>
                      <a:pt x="10" y="102"/>
                    </a:lnTo>
                    <a:lnTo>
                      <a:pt x="13" y="95"/>
                    </a:lnTo>
                    <a:lnTo>
                      <a:pt x="14" y="89"/>
                    </a:lnTo>
                    <a:lnTo>
                      <a:pt x="18" y="86"/>
                    </a:lnTo>
                    <a:lnTo>
                      <a:pt x="18" y="86"/>
                    </a:lnTo>
                    <a:lnTo>
                      <a:pt x="21" y="83"/>
                    </a:lnTo>
                    <a:lnTo>
                      <a:pt x="26" y="79"/>
                    </a:lnTo>
                    <a:lnTo>
                      <a:pt x="31" y="71"/>
                    </a:lnTo>
                    <a:lnTo>
                      <a:pt x="31" y="71"/>
                    </a:lnTo>
                    <a:lnTo>
                      <a:pt x="39" y="50"/>
                    </a:lnTo>
                    <a:lnTo>
                      <a:pt x="46" y="37"/>
                    </a:lnTo>
                    <a:lnTo>
                      <a:pt x="49" y="31"/>
                    </a:lnTo>
                    <a:lnTo>
                      <a:pt x="53" y="28"/>
                    </a:lnTo>
                    <a:lnTo>
                      <a:pt x="53" y="28"/>
                    </a:lnTo>
                    <a:lnTo>
                      <a:pt x="58" y="27"/>
                    </a:lnTo>
                    <a:lnTo>
                      <a:pt x="63" y="27"/>
                    </a:lnTo>
                    <a:lnTo>
                      <a:pt x="63" y="27"/>
                    </a:lnTo>
                    <a:lnTo>
                      <a:pt x="65" y="27"/>
                    </a:lnTo>
                    <a:lnTo>
                      <a:pt x="65" y="27"/>
                    </a:lnTo>
                    <a:lnTo>
                      <a:pt x="68" y="27"/>
                    </a:lnTo>
                    <a:lnTo>
                      <a:pt x="68" y="27"/>
                    </a:lnTo>
                    <a:lnTo>
                      <a:pt x="72" y="27"/>
                    </a:lnTo>
                    <a:lnTo>
                      <a:pt x="73" y="25"/>
                    </a:lnTo>
                    <a:lnTo>
                      <a:pt x="73" y="24"/>
                    </a:lnTo>
                    <a:lnTo>
                      <a:pt x="73" y="24"/>
                    </a:lnTo>
                    <a:lnTo>
                      <a:pt x="73" y="21"/>
                    </a:lnTo>
                    <a:lnTo>
                      <a:pt x="75" y="16"/>
                    </a:lnTo>
                    <a:lnTo>
                      <a:pt x="78" y="14"/>
                    </a:lnTo>
                    <a:lnTo>
                      <a:pt x="78" y="8"/>
                    </a:lnTo>
                    <a:lnTo>
                      <a:pt x="81" y="8"/>
                    </a:lnTo>
                    <a:lnTo>
                      <a:pt x="81" y="8"/>
                    </a:lnTo>
                    <a:lnTo>
                      <a:pt x="88" y="3"/>
                    </a:lnTo>
                    <a:lnTo>
                      <a:pt x="91" y="0"/>
                    </a:lnTo>
                    <a:lnTo>
                      <a:pt x="94" y="0"/>
                    </a:lnTo>
                    <a:lnTo>
                      <a:pt x="94" y="0"/>
                    </a:lnTo>
                    <a:lnTo>
                      <a:pt x="95" y="0"/>
                    </a:lnTo>
                    <a:lnTo>
                      <a:pt x="95" y="0"/>
                    </a:lnTo>
                    <a:lnTo>
                      <a:pt x="97" y="6"/>
                    </a:lnTo>
                    <a:lnTo>
                      <a:pt x="98" y="16"/>
                    </a:lnTo>
                    <a:lnTo>
                      <a:pt x="100" y="27"/>
                    </a:lnTo>
                    <a:lnTo>
                      <a:pt x="101" y="31"/>
                    </a:lnTo>
                    <a:lnTo>
                      <a:pt x="101" y="31"/>
                    </a:lnTo>
                    <a:lnTo>
                      <a:pt x="104" y="38"/>
                    </a:lnTo>
                    <a:lnTo>
                      <a:pt x="104" y="43"/>
                    </a:lnTo>
                    <a:lnTo>
                      <a:pt x="104" y="47"/>
                    </a:lnTo>
                    <a:lnTo>
                      <a:pt x="104" y="47"/>
                    </a:lnTo>
                    <a:lnTo>
                      <a:pt x="101" y="51"/>
                    </a:lnTo>
                    <a:lnTo>
                      <a:pt x="97" y="57"/>
                    </a:lnTo>
                    <a:lnTo>
                      <a:pt x="91" y="64"/>
                    </a:lnTo>
                    <a:lnTo>
                      <a:pt x="89" y="69"/>
                    </a:lnTo>
                    <a:lnTo>
                      <a:pt x="89" y="69"/>
                    </a:lnTo>
                    <a:lnTo>
                      <a:pt x="88" y="76"/>
                    </a:lnTo>
                    <a:lnTo>
                      <a:pt x="89" y="79"/>
                    </a:lnTo>
                    <a:lnTo>
                      <a:pt x="91" y="82"/>
                    </a:lnTo>
                    <a:lnTo>
                      <a:pt x="91" y="82"/>
                    </a:lnTo>
                    <a:lnTo>
                      <a:pt x="98" y="86"/>
                    </a:lnTo>
                    <a:lnTo>
                      <a:pt x="102" y="89"/>
                    </a:lnTo>
                    <a:lnTo>
                      <a:pt x="105" y="93"/>
                    </a:lnTo>
                    <a:lnTo>
                      <a:pt x="105" y="93"/>
                    </a:lnTo>
                    <a:lnTo>
                      <a:pt x="108" y="99"/>
                    </a:lnTo>
                    <a:lnTo>
                      <a:pt x="113" y="105"/>
                    </a:lnTo>
                    <a:lnTo>
                      <a:pt x="115" y="109"/>
                    </a:lnTo>
                    <a:lnTo>
                      <a:pt x="115" y="112"/>
                    </a:lnTo>
                    <a:lnTo>
                      <a:pt x="115" y="112"/>
                    </a:lnTo>
                    <a:lnTo>
                      <a:pt x="111" y="119"/>
                    </a:lnTo>
                    <a:lnTo>
                      <a:pt x="110" y="124"/>
                    </a:lnTo>
                    <a:lnTo>
                      <a:pt x="111" y="125"/>
                    </a:lnTo>
                    <a:lnTo>
                      <a:pt x="111" y="127"/>
                    </a:lnTo>
                    <a:lnTo>
                      <a:pt x="111" y="127"/>
                    </a:lnTo>
                    <a:lnTo>
                      <a:pt x="118" y="129"/>
                    </a:lnTo>
                    <a:lnTo>
                      <a:pt x="127" y="131"/>
                    </a:lnTo>
                    <a:lnTo>
                      <a:pt x="127" y="131"/>
                    </a:lnTo>
                    <a:lnTo>
                      <a:pt x="130" y="131"/>
                    </a:lnTo>
                    <a:lnTo>
                      <a:pt x="130" y="131"/>
                    </a:lnTo>
                    <a:lnTo>
                      <a:pt x="134" y="128"/>
                    </a:lnTo>
                    <a:lnTo>
                      <a:pt x="139" y="127"/>
                    </a:lnTo>
                    <a:lnTo>
                      <a:pt x="139" y="127"/>
                    </a:lnTo>
                    <a:lnTo>
                      <a:pt x="140" y="127"/>
                    </a:lnTo>
                    <a:lnTo>
                      <a:pt x="140" y="128"/>
                    </a:lnTo>
                    <a:lnTo>
                      <a:pt x="140" y="128"/>
                    </a:lnTo>
                    <a:lnTo>
                      <a:pt x="133" y="140"/>
                    </a:lnTo>
                    <a:lnTo>
                      <a:pt x="133" y="140"/>
                    </a:lnTo>
                    <a:lnTo>
                      <a:pt x="121" y="151"/>
                    </a:lnTo>
                    <a:lnTo>
                      <a:pt x="121" y="151"/>
                    </a:lnTo>
                    <a:lnTo>
                      <a:pt x="117" y="150"/>
                    </a:lnTo>
                    <a:lnTo>
                      <a:pt x="117" y="150"/>
                    </a:lnTo>
                    <a:lnTo>
                      <a:pt x="114" y="151"/>
                    </a:lnTo>
                    <a:lnTo>
                      <a:pt x="111" y="153"/>
                    </a:lnTo>
                    <a:lnTo>
                      <a:pt x="111" y="153"/>
                    </a:lnTo>
                    <a:lnTo>
                      <a:pt x="108" y="157"/>
                    </a:lnTo>
                    <a:lnTo>
                      <a:pt x="105" y="161"/>
                    </a:lnTo>
                    <a:lnTo>
                      <a:pt x="102" y="164"/>
                    </a:lnTo>
                    <a:lnTo>
                      <a:pt x="98" y="167"/>
                    </a:lnTo>
                    <a:lnTo>
                      <a:pt x="98" y="167"/>
                    </a:lnTo>
                    <a:lnTo>
                      <a:pt x="95" y="169"/>
                    </a:lnTo>
                    <a:lnTo>
                      <a:pt x="92" y="171"/>
                    </a:lnTo>
                    <a:lnTo>
                      <a:pt x="89" y="176"/>
                    </a:lnTo>
                    <a:lnTo>
                      <a:pt x="88" y="180"/>
                    </a:lnTo>
                    <a:lnTo>
                      <a:pt x="88" y="180"/>
                    </a:lnTo>
                    <a:lnTo>
                      <a:pt x="88" y="184"/>
                    </a:lnTo>
                    <a:lnTo>
                      <a:pt x="88" y="184"/>
                    </a:lnTo>
                    <a:lnTo>
                      <a:pt x="89" y="196"/>
                    </a:lnTo>
                    <a:lnTo>
                      <a:pt x="91" y="203"/>
                    </a:lnTo>
                    <a:lnTo>
                      <a:pt x="91" y="203"/>
                    </a:lnTo>
                    <a:lnTo>
                      <a:pt x="98" y="211"/>
                    </a:lnTo>
                    <a:lnTo>
                      <a:pt x="102" y="216"/>
                    </a:lnTo>
                    <a:lnTo>
                      <a:pt x="104" y="222"/>
                    </a:lnTo>
                    <a:lnTo>
                      <a:pt x="104" y="222"/>
                    </a:lnTo>
                    <a:lnTo>
                      <a:pt x="104" y="228"/>
                    </a:lnTo>
                    <a:lnTo>
                      <a:pt x="104" y="228"/>
                    </a:lnTo>
                    <a:lnTo>
                      <a:pt x="104" y="234"/>
                    </a:lnTo>
                    <a:lnTo>
                      <a:pt x="102" y="238"/>
                    </a:lnTo>
                    <a:lnTo>
                      <a:pt x="102" y="238"/>
                    </a:lnTo>
                    <a:lnTo>
                      <a:pt x="101" y="239"/>
                    </a:lnTo>
                    <a:lnTo>
                      <a:pt x="101" y="239"/>
                    </a:lnTo>
                    <a:lnTo>
                      <a:pt x="104" y="247"/>
                    </a:lnTo>
                    <a:lnTo>
                      <a:pt x="108" y="257"/>
                    </a:lnTo>
                    <a:lnTo>
                      <a:pt x="108" y="257"/>
                    </a:lnTo>
                    <a:lnTo>
                      <a:pt x="113" y="268"/>
                    </a:lnTo>
                    <a:lnTo>
                      <a:pt x="114" y="276"/>
                    </a:lnTo>
                    <a:lnTo>
                      <a:pt x="114" y="283"/>
                    </a:lnTo>
                    <a:lnTo>
                      <a:pt x="114" y="283"/>
                    </a:lnTo>
                    <a:lnTo>
                      <a:pt x="114" y="287"/>
                    </a:lnTo>
                    <a:lnTo>
                      <a:pt x="114" y="287"/>
                    </a:lnTo>
                    <a:lnTo>
                      <a:pt x="108" y="306"/>
                    </a:lnTo>
                    <a:lnTo>
                      <a:pt x="105" y="316"/>
                    </a:lnTo>
                    <a:lnTo>
                      <a:pt x="102" y="322"/>
                    </a:lnTo>
                    <a:lnTo>
                      <a:pt x="102" y="322"/>
                    </a:lnTo>
                    <a:lnTo>
                      <a:pt x="95" y="32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89" name="Freeform 293"/>
              <p:cNvSpPr/>
              <p:nvPr/>
            </p:nvSpPr>
            <p:spPr bwMode="auto">
              <a:xfrm>
                <a:off x="-2206989" y="3413975"/>
                <a:ext cx="254928" cy="489461"/>
              </a:xfrm>
              <a:custGeom>
                <a:gdLst>
                  <a:gd name="T0" fmla="*/ 116 w 125"/>
                  <a:gd name="T1" fmla="*/ 78 h 240"/>
                  <a:gd name="T2" fmla="*/ 109 w 125"/>
                  <a:gd name="T3" fmla="*/ 66 h 240"/>
                  <a:gd name="T4" fmla="*/ 94 w 125"/>
                  <a:gd name="T5" fmla="*/ 39 h 240"/>
                  <a:gd name="T6" fmla="*/ 90 w 125"/>
                  <a:gd name="T7" fmla="*/ 39 h 240"/>
                  <a:gd name="T8" fmla="*/ 85 w 125"/>
                  <a:gd name="T9" fmla="*/ 42 h 240"/>
                  <a:gd name="T10" fmla="*/ 84 w 125"/>
                  <a:gd name="T11" fmla="*/ 42 h 240"/>
                  <a:gd name="T12" fmla="*/ 74 w 125"/>
                  <a:gd name="T13" fmla="*/ 36 h 240"/>
                  <a:gd name="T14" fmla="*/ 67 w 125"/>
                  <a:gd name="T15" fmla="*/ 40 h 240"/>
                  <a:gd name="T16" fmla="*/ 52 w 125"/>
                  <a:gd name="T17" fmla="*/ 50 h 240"/>
                  <a:gd name="T18" fmla="*/ 49 w 125"/>
                  <a:gd name="T19" fmla="*/ 49 h 240"/>
                  <a:gd name="T20" fmla="*/ 51 w 125"/>
                  <a:gd name="T21" fmla="*/ 37 h 240"/>
                  <a:gd name="T22" fmla="*/ 54 w 125"/>
                  <a:gd name="T23" fmla="*/ 24 h 240"/>
                  <a:gd name="T24" fmla="*/ 46 w 125"/>
                  <a:gd name="T25" fmla="*/ 14 h 240"/>
                  <a:gd name="T26" fmla="*/ 42 w 125"/>
                  <a:gd name="T27" fmla="*/ 7 h 240"/>
                  <a:gd name="T28" fmla="*/ 29 w 125"/>
                  <a:gd name="T29" fmla="*/ 0 h 240"/>
                  <a:gd name="T30" fmla="*/ 23 w 125"/>
                  <a:gd name="T31" fmla="*/ 3 h 240"/>
                  <a:gd name="T32" fmla="*/ 14 w 125"/>
                  <a:gd name="T33" fmla="*/ 14 h 240"/>
                  <a:gd name="T34" fmla="*/ 7 w 125"/>
                  <a:gd name="T35" fmla="*/ 19 h 240"/>
                  <a:gd name="T36" fmla="*/ 0 w 125"/>
                  <a:gd name="T37" fmla="*/ 30 h 240"/>
                  <a:gd name="T38" fmla="*/ 1 w 125"/>
                  <a:gd name="T39" fmla="*/ 43 h 240"/>
                  <a:gd name="T40" fmla="*/ 10 w 125"/>
                  <a:gd name="T41" fmla="*/ 61 h 240"/>
                  <a:gd name="T42" fmla="*/ 16 w 125"/>
                  <a:gd name="T43" fmla="*/ 72 h 240"/>
                  <a:gd name="T44" fmla="*/ 14 w 125"/>
                  <a:gd name="T45" fmla="*/ 88 h 240"/>
                  <a:gd name="T46" fmla="*/ 14 w 125"/>
                  <a:gd name="T47" fmla="*/ 95 h 240"/>
                  <a:gd name="T48" fmla="*/ 25 w 125"/>
                  <a:gd name="T49" fmla="*/ 121 h 240"/>
                  <a:gd name="T50" fmla="*/ 26 w 125"/>
                  <a:gd name="T51" fmla="*/ 137 h 240"/>
                  <a:gd name="T52" fmla="*/ 14 w 125"/>
                  <a:gd name="T53" fmla="*/ 172 h 240"/>
                  <a:gd name="T54" fmla="*/ 4 w 125"/>
                  <a:gd name="T55" fmla="*/ 176 h 240"/>
                  <a:gd name="T56" fmla="*/ 6 w 125"/>
                  <a:gd name="T57" fmla="*/ 191 h 240"/>
                  <a:gd name="T58" fmla="*/ 9 w 125"/>
                  <a:gd name="T59" fmla="*/ 202 h 240"/>
                  <a:gd name="T60" fmla="*/ 17 w 125"/>
                  <a:gd name="T61" fmla="*/ 208 h 240"/>
                  <a:gd name="T62" fmla="*/ 35 w 125"/>
                  <a:gd name="T63" fmla="*/ 229 h 240"/>
                  <a:gd name="T64" fmla="*/ 48 w 125"/>
                  <a:gd name="T65" fmla="*/ 237 h 240"/>
                  <a:gd name="T66" fmla="*/ 55 w 125"/>
                  <a:gd name="T67" fmla="*/ 240 h 240"/>
                  <a:gd name="T68" fmla="*/ 67 w 125"/>
                  <a:gd name="T69" fmla="*/ 234 h 240"/>
                  <a:gd name="T70" fmla="*/ 52 w 125"/>
                  <a:gd name="T71" fmla="*/ 227 h 240"/>
                  <a:gd name="T72" fmla="*/ 42 w 125"/>
                  <a:gd name="T73" fmla="*/ 210 h 240"/>
                  <a:gd name="T74" fmla="*/ 33 w 125"/>
                  <a:gd name="T75" fmla="*/ 188 h 240"/>
                  <a:gd name="T76" fmla="*/ 27 w 125"/>
                  <a:gd name="T77" fmla="*/ 189 h 240"/>
                  <a:gd name="T78" fmla="*/ 25 w 125"/>
                  <a:gd name="T79" fmla="*/ 184 h 240"/>
                  <a:gd name="T80" fmla="*/ 25 w 125"/>
                  <a:gd name="T81" fmla="*/ 174 h 240"/>
                  <a:gd name="T82" fmla="*/ 32 w 125"/>
                  <a:gd name="T83" fmla="*/ 156 h 240"/>
                  <a:gd name="T84" fmla="*/ 43 w 125"/>
                  <a:gd name="T85" fmla="*/ 121 h 240"/>
                  <a:gd name="T86" fmla="*/ 48 w 125"/>
                  <a:gd name="T87" fmla="*/ 123 h 240"/>
                  <a:gd name="T88" fmla="*/ 54 w 125"/>
                  <a:gd name="T89" fmla="*/ 130 h 240"/>
                  <a:gd name="T90" fmla="*/ 62 w 125"/>
                  <a:gd name="T91" fmla="*/ 129 h 240"/>
                  <a:gd name="T92" fmla="*/ 69 w 125"/>
                  <a:gd name="T93" fmla="*/ 140 h 240"/>
                  <a:gd name="T94" fmla="*/ 72 w 125"/>
                  <a:gd name="T95" fmla="*/ 143 h 240"/>
                  <a:gd name="T96" fmla="*/ 80 w 125"/>
                  <a:gd name="T97" fmla="*/ 145 h 240"/>
                  <a:gd name="T98" fmla="*/ 78 w 125"/>
                  <a:gd name="T99" fmla="*/ 131 h 240"/>
                  <a:gd name="T100" fmla="*/ 77 w 125"/>
                  <a:gd name="T101" fmla="*/ 126 h 240"/>
                  <a:gd name="T102" fmla="*/ 84 w 125"/>
                  <a:gd name="T103" fmla="*/ 110 h 240"/>
                  <a:gd name="T104" fmla="*/ 90 w 125"/>
                  <a:gd name="T105" fmla="*/ 108 h 240"/>
                  <a:gd name="T106" fmla="*/ 104 w 125"/>
                  <a:gd name="T107" fmla="*/ 108 h 240"/>
                  <a:gd name="T108" fmla="*/ 116 w 125"/>
                  <a:gd name="T109" fmla="*/ 107 h 240"/>
                  <a:gd name="T110" fmla="*/ 125 w 125"/>
                  <a:gd name="T111" fmla="*/ 95 h 2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5" h="240">
                    <a:moveTo>
                      <a:pt x="125" y="88"/>
                    </a:moveTo>
                    <a:lnTo>
                      <a:pt x="125" y="88"/>
                    </a:lnTo>
                    <a:lnTo>
                      <a:pt x="116" y="78"/>
                    </a:lnTo>
                    <a:lnTo>
                      <a:pt x="110" y="72"/>
                    </a:lnTo>
                    <a:lnTo>
                      <a:pt x="109" y="66"/>
                    </a:lnTo>
                    <a:lnTo>
                      <a:pt x="109" y="66"/>
                    </a:lnTo>
                    <a:lnTo>
                      <a:pt x="101" y="50"/>
                    </a:lnTo>
                    <a:lnTo>
                      <a:pt x="97" y="42"/>
                    </a:lnTo>
                    <a:lnTo>
                      <a:pt x="94" y="39"/>
                    </a:lnTo>
                    <a:lnTo>
                      <a:pt x="93" y="37"/>
                    </a:lnTo>
                    <a:lnTo>
                      <a:pt x="93" y="37"/>
                    </a:lnTo>
                    <a:lnTo>
                      <a:pt x="90" y="39"/>
                    </a:lnTo>
                    <a:lnTo>
                      <a:pt x="88" y="40"/>
                    </a:lnTo>
                    <a:lnTo>
                      <a:pt x="88" y="40"/>
                    </a:lnTo>
                    <a:lnTo>
                      <a:pt x="85" y="42"/>
                    </a:lnTo>
                    <a:lnTo>
                      <a:pt x="85" y="43"/>
                    </a:lnTo>
                    <a:lnTo>
                      <a:pt x="84" y="42"/>
                    </a:lnTo>
                    <a:lnTo>
                      <a:pt x="84" y="42"/>
                    </a:lnTo>
                    <a:lnTo>
                      <a:pt x="78" y="37"/>
                    </a:lnTo>
                    <a:lnTo>
                      <a:pt x="77" y="36"/>
                    </a:lnTo>
                    <a:lnTo>
                      <a:pt x="74" y="36"/>
                    </a:lnTo>
                    <a:lnTo>
                      <a:pt x="74" y="36"/>
                    </a:lnTo>
                    <a:lnTo>
                      <a:pt x="71" y="37"/>
                    </a:lnTo>
                    <a:lnTo>
                      <a:pt x="67" y="40"/>
                    </a:lnTo>
                    <a:lnTo>
                      <a:pt x="58" y="46"/>
                    </a:lnTo>
                    <a:lnTo>
                      <a:pt x="58" y="46"/>
                    </a:lnTo>
                    <a:lnTo>
                      <a:pt x="52" y="50"/>
                    </a:lnTo>
                    <a:lnTo>
                      <a:pt x="51" y="50"/>
                    </a:lnTo>
                    <a:lnTo>
                      <a:pt x="49" y="49"/>
                    </a:lnTo>
                    <a:lnTo>
                      <a:pt x="49" y="49"/>
                    </a:lnTo>
                    <a:lnTo>
                      <a:pt x="48" y="47"/>
                    </a:lnTo>
                    <a:lnTo>
                      <a:pt x="49" y="45"/>
                    </a:lnTo>
                    <a:lnTo>
                      <a:pt x="51" y="37"/>
                    </a:lnTo>
                    <a:lnTo>
                      <a:pt x="54" y="30"/>
                    </a:lnTo>
                    <a:lnTo>
                      <a:pt x="54" y="27"/>
                    </a:lnTo>
                    <a:lnTo>
                      <a:pt x="54" y="24"/>
                    </a:lnTo>
                    <a:lnTo>
                      <a:pt x="54" y="24"/>
                    </a:lnTo>
                    <a:lnTo>
                      <a:pt x="49" y="19"/>
                    </a:lnTo>
                    <a:lnTo>
                      <a:pt x="46" y="14"/>
                    </a:lnTo>
                    <a:lnTo>
                      <a:pt x="43" y="10"/>
                    </a:lnTo>
                    <a:lnTo>
                      <a:pt x="42" y="7"/>
                    </a:lnTo>
                    <a:lnTo>
                      <a:pt x="42" y="7"/>
                    </a:lnTo>
                    <a:lnTo>
                      <a:pt x="39" y="4"/>
                    </a:lnTo>
                    <a:lnTo>
                      <a:pt x="35" y="1"/>
                    </a:lnTo>
                    <a:lnTo>
                      <a:pt x="29" y="0"/>
                    </a:lnTo>
                    <a:lnTo>
                      <a:pt x="26" y="1"/>
                    </a:lnTo>
                    <a:lnTo>
                      <a:pt x="23" y="3"/>
                    </a:lnTo>
                    <a:lnTo>
                      <a:pt x="23" y="3"/>
                    </a:lnTo>
                    <a:lnTo>
                      <a:pt x="20" y="7"/>
                    </a:lnTo>
                    <a:lnTo>
                      <a:pt x="17" y="11"/>
                    </a:lnTo>
                    <a:lnTo>
                      <a:pt x="14" y="14"/>
                    </a:lnTo>
                    <a:lnTo>
                      <a:pt x="10" y="17"/>
                    </a:lnTo>
                    <a:lnTo>
                      <a:pt x="10" y="17"/>
                    </a:lnTo>
                    <a:lnTo>
                      <a:pt x="7" y="19"/>
                    </a:lnTo>
                    <a:lnTo>
                      <a:pt x="4" y="21"/>
                    </a:lnTo>
                    <a:lnTo>
                      <a:pt x="1" y="26"/>
                    </a:lnTo>
                    <a:lnTo>
                      <a:pt x="0" y="30"/>
                    </a:lnTo>
                    <a:lnTo>
                      <a:pt x="0" y="30"/>
                    </a:lnTo>
                    <a:lnTo>
                      <a:pt x="0" y="36"/>
                    </a:lnTo>
                    <a:lnTo>
                      <a:pt x="1" y="43"/>
                    </a:lnTo>
                    <a:lnTo>
                      <a:pt x="3" y="53"/>
                    </a:lnTo>
                    <a:lnTo>
                      <a:pt x="3" y="53"/>
                    </a:lnTo>
                    <a:lnTo>
                      <a:pt x="10" y="61"/>
                    </a:lnTo>
                    <a:lnTo>
                      <a:pt x="14" y="66"/>
                    </a:lnTo>
                    <a:lnTo>
                      <a:pt x="16" y="72"/>
                    </a:lnTo>
                    <a:lnTo>
                      <a:pt x="16" y="72"/>
                    </a:lnTo>
                    <a:lnTo>
                      <a:pt x="16" y="81"/>
                    </a:lnTo>
                    <a:lnTo>
                      <a:pt x="16" y="85"/>
                    </a:lnTo>
                    <a:lnTo>
                      <a:pt x="14" y="88"/>
                    </a:lnTo>
                    <a:lnTo>
                      <a:pt x="14" y="88"/>
                    </a:lnTo>
                    <a:lnTo>
                      <a:pt x="13" y="91"/>
                    </a:lnTo>
                    <a:lnTo>
                      <a:pt x="14" y="95"/>
                    </a:lnTo>
                    <a:lnTo>
                      <a:pt x="20" y="107"/>
                    </a:lnTo>
                    <a:lnTo>
                      <a:pt x="20" y="107"/>
                    </a:lnTo>
                    <a:lnTo>
                      <a:pt x="25" y="121"/>
                    </a:lnTo>
                    <a:lnTo>
                      <a:pt x="26" y="130"/>
                    </a:lnTo>
                    <a:lnTo>
                      <a:pt x="26" y="137"/>
                    </a:lnTo>
                    <a:lnTo>
                      <a:pt x="26" y="137"/>
                    </a:lnTo>
                    <a:lnTo>
                      <a:pt x="20" y="156"/>
                    </a:lnTo>
                    <a:lnTo>
                      <a:pt x="17" y="166"/>
                    </a:lnTo>
                    <a:lnTo>
                      <a:pt x="14" y="172"/>
                    </a:lnTo>
                    <a:lnTo>
                      <a:pt x="14" y="172"/>
                    </a:lnTo>
                    <a:lnTo>
                      <a:pt x="4" y="176"/>
                    </a:lnTo>
                    <a:lnTo>
                      <a:pt x="4" y="176"/>
                    </a:lnTo>
                    <a:lnTo>
                      <a:pt x="4" y="179"/>
                    </a:lnTo>
                    <a:lnTo>
                      <a:pt x="4" y="179"/>
                    </a:lnTo>
                    <a:lnTo>
                      <a:pt x="6" y="191"/>
                    </a:lnTo>
                    <a:lnTo>
                      <a:pt x="7" y="198"/>
                    </a:lnTo>
                    <a:lnTo>
                      <a:pt x="9" y="202"/>
                    </a:lnTo>
                    <a:lnTo>
                      <a:pt x="9" y="202"/>
                    </a:lnTo>
                    <a:lnTo>
                      <a:pt x="12" y="205"/>
                    </a:lnTo>
                    <a:lnTo>
                      <a:pt x="13" y="205"/>
                    </a:lnTo>
                    <a:lnTo>
                      <a:pt x="17" y="208"/>
                    </a:lnTo>
                    <a:lnTo>
                      <a:pt x="17" y="208"/>
                    </a:lnTo>
                    <a:lnTo>
                      <a:pt x="27" y="220"/>
                    </a:lnTo>
                    <a:lnTo>
                      <a:pt x="35" y="229"/>
                    </a:lnTo>
                    <a:lnTo>
                      <a:pt x="41" y="236"/>
                    </a:lnTo>
                    <a:lnTo>
                      <a:pt x="41" y="236"/>
                    </a:lnTo>
                    <a:lnTo>
                      <a:pt x="48" y="237"/>
                    </a:lnTo>
                    <a:lnTo>
                      <a:pt x="54" y="240"/>
                    </a:lnTo>
                    <a:lnTo>
                      <a:pt x="54" y="240"/>
                    </a:lnTo>
                    <a:lnTo>
                      <a:pt x="55" y="240"/>
                    </a:lnTo>
                    <a:lnTo>
                      <a:pt x="58" y="239"/>
                    </a:lnTo>
                    <a:lnTo>
                      <a:pt x="67" y="234"/>
                    </a:lnTo>
                    <a:lnTo>
                      <a:pt x="67" y="234"/>
                    </a:lnTo>
                    <a:lnTo>
                      <a:pt x="59" y="230"/>
                    </a:lnTo>
                    <a:lnTo>
                      <a:pt x="52" y="227"/>
                    </a:lnTo>
                    <a:lnTo>
                      <a:pt x="52" y="227"/>
                    </a:lnTo>
                    <a:lnTo>
                      <a:pt x="49" y="224"/>
                    </a:lnTo>
                    <a:lnTo>
                      <a:pt x="46" y="220"/>
                    </a:lnTo>
                    <a:lnTo>
                      <a:pt x="42" y="210"/>
                    </a:lnTo>
                    <a:lnTo>
                      <a:pt x="35" y="191"/>
                    </a:lnTo>
                    <a:lnTo>
                      <a:pt x="35" y="191"/>
                    </a:lnTo>
                    <a:lnTo>
                      <a:pt x="33" y="188"/>
                    </a:lnTo>
                    <a:lnTo>
                      <a:pt x="32" y="188"/>
                    </a:lnTo>
                    <a:lnTo>
                      <a:pt x="27" y="189"/>
                    </a:lnTo>
                    <a:lnTo>
                      <a:pt x="27" y="189"/>
                    </a:lnTo>
                    <a:lnTo>
                      <a:pt x="27" y="189"/>
                    </a:lnTo>
                    <a:lnTo>
                      <a:pt x="26" y="188"/>
                    </a:lnTo>
                    <a:lnTo>
                      <a:pt x="25" y="184"/>
                    </a:lnTo>
                    <a:lnTo>
                      <a:pt x="25" y="178"/>
                    </a:lnTo>
                    <a:lnTo>
                      <a:pt x="25" y="174"/>
                    </a:lnTo>
                    <a:lnTo>
                      <a:pt x="25" y="174"/>
                    </a:lnTo>
                    <a:lnTo>
                      <a:pt x="29" y="166"/>
                    </a:lnTo>
                    <a:lnTo>
                      <a:pt x="32" y="156"/>
                    </a:lnTo>
                    <a:lnTo>
                      <a:pt x="32" y="156"/>
                    </a:lnTo>
                    <a:lnTo>
                      <a:pt x="39" y="137"/>
                    </a:lnTo>
                    <a:lnTo>
                      <a:pt x="42" y="127"/>
                    </a:lnTo>
                    <a:lnTo>
                      <a:pt x="43" y="121"/>
                    </a:lnTo>
                    <a:lnTo>
                      <a:pt x="43" y="121"/>
                    </a:lnTo>
                    <a:lnTo>
                      <a:pt x="46" y="120"/>
                    </a:lnTo>
                    <a:lnTo>
                      <a:pt x="48" y="123"/>
                    </a:lnTo>
                    <a:lnTo>
                      <a:pt x="52" y="129"/>
                    </a:lnTo>
                    <a:lnTo>
                      <a:pt x="52" y="129"/>
                    </a:lnTo>
                    <a:lnTo>
                      <a:pt x="54" y="130"/>
                    </a:lnTo>
                    <a:lnTo>
                      <a:pt x="56" y="130"/>
                    </a:lnTo>
                    <a:lnTo>
                      <a:pt x="62" y="129"/>
                    </a:lnTo>
                    <a:lnTo>
                      <a:pt x="62" y="129"/>
                    </a:lnTo>
                    <a:lnTo>
                      <a:pt x="64" y="130"/>
                    </a:lnTo>
                    <a:lnTo>
                      <a:pt x="67" y="133"/>
                    </a:lnTo>
                    <a:lnTo>
                      <a:pt x="69" y="140"/>
                    </a:lnTo>
                    <a:lnTo>
                      <a:pt x="69" y="140"/>
                    </a:lnTo>
                    <a:lnTo>
                      <a:pt x="71" y="143"/>
                    </a:lnTo>
                    <a:lnTo>
                      <a:pt x="72" y="143"/>
                    </a:lnTo>
                    <a:lnTo>
                      <a:pt x="77" y="143"/>
                    </a:lnTo>
                    <a:lnTo>
                      <a:pt x="77" y="143"/>
                    </a:lnTo>
                    <a:lnTo>
                      <a:pt x="80" y="145"/>
                    </a:lnTo>
                    <a:lnTo>
                      <a:pt x="80" y="145"/>
                    </a:lnTo>
                    <a:lnTo>
                      <a:pt x="80" y="139"/>
                    </a:lnTo>
                    <a:lnTo>
                      <a:pt x="78" y="131"/>
                    </a:lnTo>
                    <a:lnTo>
                      <a:pt x="78" y="131"/>
                    </a:lnTo>
                    <a:lnTo>
                      <a:pt x="77" y="129"/>
                    </a:lnTo>
                    <a:lnTo>
                      <a:pt x="77" y="126"/>
                    </a:lnTo>
                    <a:lnTo>
                      <a:pt x="78" y="120"/>
                    </a:lnTo>
                    <a:lnTo>
                      <a:pt x="81" y="114"/>
                    </a:lnTo>
                    <a:lnTo>
                      <a:pt x="84" y="110"/>
                    </a:lnTo>
                    <a:lnTo>
                      <a:pt x="84" y="110"/>
                    </a:lnTo>
                    <a:lnTo>
                      <a:pt x="87" y="108"/>
                    </a:lnTo>
                    <a:lnTo>
                      <a:pt x="90" y="108"/>
                    </a:lnTo>
                    <a:lnTo>
                      <a:pt x="98" y="108"/>
                    </a:lnTo>
                    <a:lnTo>
                      <a:pt x="98" y="108"/>
                    </a:lnTo>
                    <a:lnTo>
                      <a:pt x="104" y="108"/>
                    </a:lnTo>
                    <a:lnTo>
                      <a:pt x="110" y="107"/>
                    </a:lnTo>
                    <a:lnTo>
                      <a:pt x="110" y="107"/>
                    </a:lnTo>
                    <a:lnTo>
                      <a:pt x="116" y="107"/>
                    </a:lnTo>
                    <a:lnTo>
                      <a:pt x="120" y="108"/>
                    </a:lnTo>
                    <a:lnTo>
                      <a:pt x="120" y="108"/>
                    </a:lnTo>
                    <a:lnTo>
                      <a:pt x="125" y="95"/>
                    </a:lnTo>
                    <a:lnTo>
                      <a:pt x="125" y="91"/>
                    </a:lnTo>
                    <a:lnTo>
                      <a:pt x="125" y="8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90" name="Freeform 294"/>
              <p:cNvSpPr/>
              <p:nvPr/>
            </p:nvSpPr>
            <p:spPr bwMode="auto">
              <a:xfrm>
                <a:off x="-2206989" y="3413975"/>
                <a:ext cx="254928" cy="489461"/>
              </a:xfrm>
              <a:custGeom>
                <a:gdLst>
                  <a:gd name="T0" fmla="*/ 116 w 125"/>
                  <a:gd name="T1" fmla="*/ 78 h 240"/>
                  <a:gd name="T2" fmla="*/ 109 w 125"/>
                  <a:gd name="T3" fmla="*/ 66 h 240"/>
                  <a:gd name="T4" fmla="*/ 94 w 125"/>
                  <a:gd name="T5" fmla="*/ 39 h 240"/>
                  <a:gd name="T6" fmla="*/ 90 w 125"/>
                  <a:gd name="T7" fmla="*/ 39 h 240"/>
                  <a:gd name="T8" fmla="*/ 85 w 125"/>
                  <a:gd name="T9" fmla="*/ 42 h 240"/>
                  <a:gd name="T10" fmla="*/ 84 w 125"/>
                  <a:gd name="T11" fmla="*/ 42 h 240"/>
                  <a:gd name="T12" fmla="*/ 74 w 125"/>
                  <a:gd name="T13" fmla="*/ 36 h 240"/>
                  <a:gd name="T14" fmla="*/ 67 w 125"/>
                  <a:gd name="T15" fmla="*/ 40 h 240"/>
                  <a:gd name="T16" fmla="*/ 52 w 125"/>
                  <a:gd name="T17" fmla="*/ 50 h 240"/>
                  <a:gd name="T18" fmla="*/ 49 w 125"/>
                  <a:gd name="T19" fmla="*/ 49 h 240"/>
                  <a:gd name="T20" fmla="*/ 51 w 125"/>
                  <a:gd name="T21" fmla="*/ 37 h 240"/>
                  <a:gd name="T22" fmla="*/ 54 w 125"/>
                  <a:gd name="T23" fmla="*/ 24 h 240"/>
                  <a:gd name="T24" fmla="*/ 46 w 125"/>
                  <a:gd name="T25" fmla="*/ 14 h 240"/>
                  <a:gd name="T26" fmla="*/ 42 w 125"/>
                  <a:gd name="T27" fmla="*/ 7 h 240"/>
                  <a:gd name="T28" fmla="*/ 29 w 125"/>
                  <a:gd name="T29" fmla="*/ 0 h 240"/>
                  <a:gd name="T30" fmla="*/ 23 w 125"/>
                  <a:gd name="T31" fmla="*/ 3 h 240"/>
                  <a:gd name="T32" fmla="*/ 14 w 125"/>
                  <a:gd name="T33" fmla="*/ 14 h 240"/>
                  <a:gd name="T34" fmla="*/ 7 w 125"/>
                  <a:gd name="T35" fmla="*/ 19 h 240"/>
                  <a:gd name="T36" fmla="*/ 0 w 125"/>
                  <a:gd name="T37" fmla="*/ 30 h 240"/>
                  <a:gd name="T38" fmla="*/ 1 w 125"/>
                  <a:gd name="T39" fmla="*/ 43 h 240"/>
                  <a:gd name="T40" fmla="*/ 10 w 125"/>
                  <a:gd name="T41" fmla="*/ 61 h 240"/>
                  <a:gd name="T42" fmla="*/ 16 w 125"/>
                  <a:gd name="T43" fmla="*/ 72 h 240"/>
                  <a:gd name="T44" fmla="*/ 14 w 125"/>
                  <a:gd name="T45" fmla="*/ 88 h 240"/>
                  <a:gd name="T46" fmla="*/ 14 w 125"/>
                  <a:gd name="T47" fmla="*/ 95 h 240"/>
                  <a:gd name="T48" fmla="*/ 25 w 125"/>
                  <a:gd name="T49" fmla="*/ 121 h 240"/>
                  <a:gd name="T50" fmla="*/ 26 w 125"/>
                  <a:gd name="T51" fmla="*/ 137 h 240"/>
                  <a:gd name="T52" fmla="*/ 14 w 125"/>
                  <a:gd name="T53" fmla="*/ 172 h 240"/>
                  <a:gd name="T54" fmla="*/ 4 w 125"/>
                  <a:gd name="T55" fmla="*/ 176 h 240"/>
                  <a:gd name="T56" fmla="*/ 6 w 125"/>
                  <a:gd name="T57" fmla="*/ 191 h 240"/>
                  <a:gd name="T58" fmla="*/ 9 w 125"/>
                  <a:gd name="T59" fmla="*/ 202 h 240"/>
                  <a:gd name="T60" fmla="*/ 17 w 125"/>
                  <a:gd name="T61" fmla="*/ 208 h 240"/>
                  <a:gd name="T62" fmla="*/ 35 w 125"/>
                  <a:gd name="T63" fmla="*/ 229 h 240"/>
                  <a:gd name="T64" fmla="*/ 48 w 125"/>
                  <a:gd name="T65" fmla="*/ 237 h 240"/>
                  <a:gd name="T66" fmla="*/ 55 w 125"/>
                  <a:gd name="T67" fmla="*/ 240 h 240"/>
                  <a:gd name="T68" fmla="*/ 67 w 125"/>
                  <a:gd name="T69" fmla="*/ 234 h 240"/>
                  <a:gd name="T70" fmla="*/ 52 w 125"/>
                  <a:gd name="T71" fmla="*/ 227 h 240"/>
                  <a:gd name="T72" fmla="*/ 42 w 125"/>
                  <a:gd name="T73" fmla="*/ 210 h 240"/>
                  <a:gd name="T74" fmla="*/ 33 w 125"/>
                  <a:gd name="T75" fmla="*/ 188 h 240"/>
                  <a:gd name="T76" fmla="*/ 27 w 125"/>
                  <a:gd name="T77" fmla="*/ 189 h 240"/>
                  <a:gd name="T78" fmla="*/ 25 w 125"/>
                  <a:gd name="T79" fmla="*/ 184 h 240"/>
                  <a:gd name="T80" fmla="*/ 25 w 125"/>
                  <a:gd name="T81" fmla="*/ 174 h 240"/>
                  <a:gd name="T82" fmla="*/ 32 w 125"/>
                  <a:gd name="T83" fmla="*/ 156 h 240"/>
                  <a:gd name="T84" fmla="*/ 43 w 125"/>
                  <a:gd name="T85" fmla="*/ 121 h 240"/>
                  <a:gd name="T86" fmla="*/ 48 w 125"/>
                  <a:gd name="T87" fmla="*/ 123 h 240"/>
                  <a:gd name="T88" fmla="*/ 54 w 125"/>
                  <a:gd name="T89" fmla="*/ 130 h 240"/>
                  <a:gd name="T90" fmla="*/ 62 w 125"/>
                  <a:gd name="T91" fmla="*/ 129 h 240"/>
                  <a:gd name="T92" fmla="*/ 69 w 125"/>
                  <a:gd name="T93" fmla="*/ 140 h 240"/>
                  <a:gd name="T94" fmla="*/ 72 w 125"/>
                  <a:gd name="T95" fmla="*/ 143 h 240"/>
                  <a:gd name="T96" fmla="*/ 80 w 125"/>
                  <a:gd name="T97" fmla="*/ 145 h 240"/>
                  <a:gd name="T98" fmla="*/ 78 w 125"/>
                  <a:gd name="T99" fmla="*/ 131 h 240"/>
                  <a:gd name="T100" fmla="*/ 77 w 125"/>
                  <a:gd name="T101" fmla="*/ 126 h 240"/>
                  <a:gd name="T102" fmla="*/ 84 w 125"/>
                  <a:gd name="T103" fmla="*/ 110 h 240"/>
                  <a:gd name="T104" fmla="*/ 90 w 125"/>
                  <a:gd name="T105" fmla="*/ 108 h 240"/>
                  <a:gd name="T106" fmla="*/ 104 w 125"/>
                  <a:gd name="T107" fmla="*/ 108 h 240"/>
                  <a:gd name="T108" fmla="*/ 116 w 125"/>
                  <a:gd name="T109" fmla="*/ 107 h 240"/>
                  <a:gd name="T110" fmla="*/ 125 w 125"/>
                  <a:gd name="T111" fmla="*/ 95 h 2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5" h="240">
                    <a:moveTo>
                      <a:pt x="125" y="88"/>
                    </a:moveTo>
                    <a:lnTo>
                      <a:pt x="125" y="88"/>
                    </a:lnTo>
                    <a:lnTo>
                      <a:pt x="116" y="78"/>
                    </a:lnTo>
                    <a:lnTo>
                      <a:pt x="110" y="72"/>
                    </a:lnTo>
                    <a:lnTo>
                      <a:pt x="109" y="66"/>
                    </a:lnTo>
                    <a:lnTo>
                      <a:pt x="109" y="66"/>
                    </a:lnTo>
                    <a:lnTo>
                      <a:pt x="101" y="50"/>
                    </a:lnTo>
                    <a:lnTo>
                      <a:pt x="97" y="42"/>
                    </a:lnTo>
                    <a:lnTo>
                      <a:pt x="94" y="39"/>
                    </a:lnTo>
                    <a:lnTo>
                      <a:pt x="93" y="37"/>
                    </a:lnTo>
                    <a:lnTo>
                      <a:pt x="93" y="37"/>
                    </a:lnTo>
                    <a:lnTo>
                      <a:pt x="90" y="39"/>
                    </a:lnTo>
                    <a:lnTo>
                      <a:pt x="88" y="40"/>
                    </a:lnTo>
                    <a:lnTo>
                      <a:pt x="88" y="40"/>
                    </a:lnTo>
                    <a:lnTo>
                      <a:pt x="85" y="42"/>
                    </a:lnTo>
                    <a:lnTo>
                      <a:pt x="85" y="43"/>
                    </a:lnTo>
                    <a:lnTo>
                      <a:pt x="84" y="42"/>
                    </a:lnTo>
                    <a:lnTo>
                      <a:pt x="84" y="42"/>
                    </a:lnTo>
                    <a:lnTo>
                      <a:pt x="78" y="37"/>
                    </a:lnTo>
                    <a:lnTo>
                      <a:pt x="77" y="36"/>
                    </a:lnTo>
                    <a:lnTo>
                      <a:pt x="74" y="36"/>
                    </a:lnTo>
                    <a:lnTo>
                      <a:pt x="74" y="36"/>
                    </a:lnTo>
                    <a:lnTo>
                      <a:pt x="71" y="37"/>
                    </a:lnTo>
                    <a:lnTo>
                      <a:pt x="67" y="40"/>
                    </a:lnTo>
                    <a:lnTo>
                      <a:pt x="58" y="46"/>
                    </a:lnTo>
                    <a:lnTo>
                      <a:pt x="58" y="46"/>
                    </a:lnTo>
                    <a:lnTo>
                      <a:pt x="52" y="50"/>
                    </a:lnTo>
                    <a:lnTo>
                      <a:pt x="51" y="50"/>
                    </a:lnTo>
                    <a:lnTo>
                      <a:pt x="49" y="49"/>
                    </a:lnTo>
                    <a:lnTo>
                      <a:pt x="49" y="49"/>
                    </a:lnTo>
                    <a:lnTo>
                      <a:pt x="48" y="47"/>
                    </a:lnTo>
                    <a:lnTo>
                      <a:pt x="49" y="45"/>
                    </a:lnTo>
                    <a:lnTo>
                      <a:pt x="51" y="37"/>
                    </a:lnTo>
                    <a:lnTo>
                      <a:pt x="54" y="30"/>
                    </a:lnTo>
                    <a:lnTo>
                      <a:pt x="54" y="27"/>
                    </a:lnTo>
                    <a:lnTo>
                      <a:pt x="54" y="24"/>
                    </a:lnTo>
                    <a:lnTo>
                      <a:pt x="54" y="24"/>
                    </a:lnTo>
                    <a:lnTo>
                      <a:pt x="49" y="19"/>
                    </a:lnTo>
                    <a:lnTo>
                      <a:pt x="46" y="14"/>
                    </a:lnTo>
                    <a:lnTo>
                      <a:pt x="43" y="10"/>
                    </a:lnTo>
                    <a:lnTo>
                      <a:pt x="42" y="7"/>
                    </a:lnTo>
                    <a:lnTo>
                      <a:pt x="42" y="7"/>
                    </a:lnTo>
                    <a:lnTo>
                      <a:pt x="39" y="4"/>
                    </a:lnTo>
                    <a:lnTo>
                      <a:pt x="35" y="1"/>
                    </a:lnTo>
                    <a:lnTo>
                      <a:pt x="29" y="0"/>
                    </a:lnTo>
                    <a:lnTo>
                      <a:pt x="26" y="1"/>
                    </a:lnTo>
                    <a:lnTo>
                      <a:pt x="23" y="3"/>
                    </a:lnTo>
                    <a:lnTo>
                      <a:pt x="23" y="3"/>
                    </a:lnTo>
                    <a:lnTo>
                      <a:pt x="20" y="7"/>
                    </a:lnTo>
                    <a:lnTo>
                      <a:pt x="17" y="11"/>
                    </a:lnTo>
                    <a:lnTo>
                      <a:pt x="14" y="14"/>
                    </a:lnTo>
                    <a:lnTo>
                      <a:pt x="10" y="17"/>
                    </a:lnTo>
                    <a:lnTo>
                      <a:pt x="10" y="17"/>
                    </a:lnTo>
                    <a:lnTo>
                      <a:pt x="7" y="19"/>
                    </a:lnTo>
                    <a:lnTo>
                      <a:pt x="4" y="21"/>
                    </a:lnTo>
                    <a:lnTo>
                      <a:pt x="1" y="26"/>
                    </a:lnTo>
                    <a:lnTo>
                      <a:pt x="0" y="30"/>
                    </a:lnTo>
                    <a:lnTo>
                      <a:pt x="0" y="30"/>
                    </a:lnTo>
                    <a:lnTo>
                      <a:pt x="0" y="36"/>
                    </a:lnTo>
                    <a:lnTo>
                      <a:pt x="1" y="43"/>
                    </a:lnTo>
                    <a:lnTo>
                      <a:pt x="3" y="53"/>
                    </a:lnTo>
                    <a:lnTo>
                      <a:pt x="3" y="53"/>
                    </a:lnTo>
                    <a:lnTo>
                      <a:pt x="10" y="61"/>
                    </a:lnTo>
                    <a:lnTo>
                      <a:pt x="14" y="66"/>
                    </a:lnTo>
                    <a:lnTo>
                      <a:pt x="16" y="72"/>
                    </a:lnTo>
                    <a:lnTo>
                      <a:pt x="16" y="72"/>
                    </a:lnTo>
                    <a:lnTo>
                      <a:pt x="16" y="81"/>
                    </a:lnTo>
                    <a:lnTo>
                      <a:pt x="16" y="85"/>
                    </a:lnTo>
                    <a:lnTo>
                      <a:pt x="14" y="88"/>
                    </a:lnTo>
                    <a:lnTo>
                      <a:pt x="14" y="88"/>
                    </a:lnTo>
                    <a:lnTo>
                      <a:pt x="13" y="91"/>
                    </a:lnTo>
                    <a:lnTo>
                      <a:pt x="14" y="95"/>
                    </a:lnTo>
                    <a:lnTo>
                      <a:pt x="20" y="107"/>
                    </a:lnTo>
                    <a:lnTo>
                      <a:pt x="20" y="107"/>
                    </a:lnTo>
                    <a:lnTo>
                      <a:pt x="25" y="121"/>
                    </a:lnTo>
                    <a:lnTo>
                      <a:pt x="26" y="130"/>
                    </a:lnTo>
                    <a:lnTo>
                      <a:pt x="26" y="137"/>
                    </a:lnTo>
                    <a:lnTo>
                      <a:pt x="26" y="137"/>
                    </a:lnTo>
                    <a:lnTo>
                      <a:pt x="20" y="156"/>
                    </a:lnTo>
                    <a:lnTo>
                      <a:pt x="17" y="166"/>
                    </a:lnTo>
                    <a:lnTo>
                      <a:pt x="14" y="172"/>
                    </a:lnTo>
                    <a:lnTo>
                      <a:pt x="14" y="172"/>
                    </a:lnTo>
                    <a:lnTo>
                      <a:pt x="4" y="176"/>
                    </a:lnTo>
                    <a:lnTo>
                      <a:pt x="4" y="176"/>
                    </a:lnTo>
                    <a:lnTo>
                      <a:pt x="4" y="179"/>
                    </a:lnTo>
                    <a:lnTo>
                      <a:pt x="4" y="179"/>
                    </a:lnTo>
                    <a:lnTo>
                      <a:pt x="6" y="191"/>
                    </a:lnTo>
                    <a:lnTo>
                      <a:pt x="7" y="198"/>
                    </a:lnTo>
                    <a:lnTo>
                      <a:pt x="9" y="202"/>
                    </a:lnTo>
                    <a:lnTo>
                      <a:pt x="9" y="202"/>
                    </a:lnTo>
                    <a:lnTo>
                      <a:pt x="12" y="205"/>
                    </a:lnTo>
                    <a:lnTo>
                      <a:pt x="13" y="205"/>
                    </a:lnTo>
                    <a:lnTo>
                      <a:pt x="17" y="208"/>
                    </a:lnTo>
                    <a:lnTo>
                      <a:pt x="17" y="208"/>
                    </a:lnTo>
                    <a:lnTo>
                      <a:pt x="27" y="220"/>
                    </a:lnTo>
                    <a:lnTo>
                      <a:pt x="35" y="229"/>
                    </a:lnTo>
                    <a:lnTo>
                      <a:pt x="41" y="236"/>
                    </a:lnTo>
                    <a:lnTo>
                      <a:pt x="41" y="236"/>
                    </a:lnTo>
                    <a:lnTo>
                      <a:pt x="48" y="237"/>
                    </a:lnTo>
                    <a:lnTo>
                      <a:pt x="54" y="240"/>
                    </a:lnTo>
                    <a:lnTo>
                      <a:pt x="54" y="240"/>
                    </a:lnTo>
                    <a:lnTo>
                      <a:pt x="55" y="240"/>
                    </a:lnTo>
                    <a:lnTo>
                      <a:pt x="58" y="239"/>
                    </a:lnTo>
                    <a:lnTo>
                      <a:pt x="67" y="234"/>
                    </a:lnTo>
                    <a:lnTo>
                      <a:pt x="67" y="234"/>
                    </a:lnTo>
                    <a:lnTo>
                      <a:pt x="59" y="230"/>
                    </a:lnTo>
                    <a:lnTo>
                      <a:pt x="52" y="227"/>
                    </a:lnTo>
                    <a:lnTo>
                      <a:pt x="52" y="227"/>
                    </a:lnTo>
                    <a:lnTo>
                      <a:pt x="49" y="224"/>
                    </a:lnTo>
                    <a:lnTo>
                      <a:pt x="46" y="220"/>
                    </a:lnTo>
                    <a:lnTo>
                      <a:pt x="42" y="210"/>
                    </a:lnTo>
                    <a:lnTo>
                      <a:pt x="35" y="191"/>
                    </a:lnTo>
                    <a:lnTo>
                      <a:pt x="35" y="191"/>
                    </a:lnTo>
                    <a:lnTo>
                      <a:pt x="33" y="188"/>
                    </a:lnTo>
                    <a:lnTo>
                      <a:pt x="32" y="188"/>
                    </a:lnTo>
                    <a:lnTo>
                      <a:pt x="27" y="189"/>
                    </a:lnTo>
                    <a:lnTo>
                      <a:pt x="27" y="189"/>
                    </a:lnTo>
                    <a:lnTo>
                      <a:pt x="27" y="189"/>
                    </a:lnTo>
                    <a:lnTo>
                      <a:pt x="26" y="188"/>
                    </a:lnTo>
                    <a:lnTo>
                      <a:pt x="25" y="184"/>
                    </a:lnTo>
                    <a:lnTo>
                      <a:pt x="25" y="178"/>
                    </a:lnTo>
                    <a:lnTo>
                      <a:pt x="25" y="174"/>
                    </a:lnTo>
                    <a:lnTo>
                      <a:pt x="25" y="174"/>
                    </a:lnTo>
                    <a:lnTo>
                      <a:pt x="29" y="166"/>
                    </a:lnTo>
                    <a:lnTo>
                      <a:pt x="32" y="156"/>
                    </a:lnTo>
                    <a:lnTo>
                      <a:pt x="32" y="156"/>
                    </a:lnTo>
                    <a:lnTo>
                      <a:pt x="39" y="137"/>
                    </a:lnTo>
                    <a:lnTo>
                      <a:pt x="42" y="127"/>
                    </a:lnTo>
                    <a:lnTo>
                      <a:pt x="43" y="121"/>
                    </a:lnTo>
                    <a:lnTo>
                      <a:pt x="43" y="121"/>
                    </a:lnTo>
                    <a:lnTo>
                      <a:pt x="46" y="120"/>
                    </a:lnTo>
                    <a:lnTo>
                      <a:pt x="48" y="123"/>
                    </a:lnTo>
                    <a:lnTo>
                      <a:pt x="52" y="129"/>
                    </a:lnTo>
                    <a:lnTo>
                      <a:pt x="52" y="129"/>
                    </a:lnTo>
                    <a:lnTo>
                      <a:pt x="54" y="130"/>
                    </a:lnTo>
                    <a:lnTo>
                      <a:pt x="56" y="130"/>
                    </a:lnTo>
                    <a:lnTo>
                      <a:pt x="62" y="129"/>
                    </a:lnTo>
                    <a:lnTo>
                      <a:pt x="62" y="129"/>
                    </a:lnTo>
                    <a:lnTo>
                      <a:pt x="64" y="130"/>
                    </a:lnTo>
                    <a:lnTo>
                      <a:pt x="67" y="133"/>
                    </a:lnTo>
                    <a:lnTo>
                      <a:pt x="69" y="140"/>
                    </a:lnTo>
                    <a:lnTo>
                      <a:pt x="69" y="140"/>
                    </a:lnTo>
                    <a:lnTo>
                      <a:pt x="71" y="143"/>
                    </a:lnTo>
                    <a:lnTo>
                      <a:pt x="72" y="143"/>
                    </a:lnTo>
                    <a:lnTo>
                      <a:pt x="77" y="143"/>
                    </a:lnTo>
                    <a:lnTo>
                      <a:pt x="77" y="143"/>
                    </a:lnTo>
                    <a:lnTo>
                      <a:pt x="80" y="145"/>
                    </a:lnTo>
                    <a:lnTo>
                      <a:pt x="80" y="145"/>
                    </a:lnTo>
                    <a:lnTo>
                      <a:pt x="80" y="139"/>
                    </a:lnTo>
                    <a:lnTo>
                      <a:pt x="78" y="131"/>
                    </a:lnTo>
                    <a:lnTo>
                      <a:pt x="78" y="131"/>
                    </a:lnTo>
                    <a:lnTo>
                      <a:pt x="77" y="129"/>
                    </a:lnTo>
                    <a:lnTo>
                      <a:pt x="77" y="126"/>
                    </a:lnTo>
                    <a:lnTo>
                      <a:pt x="78" y="120"/>
                    </a:lnTo>
                    <a:lnTo>
                      <a:pt x="81" y="114"/>
                    </a:lnTo>
                    <a:lnTo>
                      <a:pt x="84" y="110"/>
                    </a:lnTo>
                    <a:lnTo>
                      <a:pt x="84" y="110"/>
                    </a:lnTo>
                    <a:lnTo>
                      <a:pt x="87" y="108"/>
                    </a:lnTo>
                    <a:lnTo>
                      <a:pt x="90" y="108"/>
                    </a:lnTo>
                    <a:lnTo>
                      <a:pt x="98" y="108"/>
                    </a:lnTo>
                    <a:lnTo>
                      <a:pt x="98" y="108"/>
                    </a:lnTo>
                    <a:lnTo>
                      <a:pt x="104" y="108"/>
                    </a:lnTo>
                    <a:lnTo>
                      <a:pt x="110" y="107"/>
                    </a:lnTo>
                    <a:lnTo>
                      <a:pt x="110" y="107"/>
                    </a:lnTo>
                    <a:lnTo>
                      <a:pt x="116" y="107"/>
                    </a:lnTo>
                    <a:lnTo>
                      <a:pt x="120" y="108"/>
                    </a:lnTo>
                    <a:lnTo>
                      <a:pt x="120" y="108"/>
                    </a:lnTo>
                    <a:lnTo>
                      <a:pt x="125" y="95"/>
                    </a:lnTo>
                    <a:lnTo>
                      <a:pt x="125" y="91"/>
                    </a:lnTo>
                    <a:lnTo>
                      <a:pt x="125" y="88"/>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91" name="Freeform 295"/>
              <p:cNvSpPr/>
              <p:nvPr/>
            </p:nvSpPr>
            <p:spPr bwMode="auto">
              <a:xfrm>
                <a:off x="-2123373" y="3891199"/>
                <a:ext cx="126444" cy="163154"/>
              </a:xfrm>
              <a:custGeom>
                <a:gdLst>
                  <a:gd name="T0" fmla="*/ 13 w 62"/>
                  <a:gd name="T1" fmla="*/ 6 h 80"/>
                  <a:gd name="T2" fmla="*/ 13 w 62"/>
                  <a:gd name="T3" fmla="*/ 6 h 80"/>
                  <a:gd name="T4" fmla="*/ 7 w 62"/>
                  <a:gd name="T5" fmla="*/ 3 h 80"/>
                  <a:gd name="T6" fmla="*/ 0 w 62"/>
                  <a:gd name="T7" fmla="*/ 2 h 80"/>
                  <a:gd name="T8" fmla="*/ 0 w 62"/>
                  <a:gd name="T9" fmla="*/ 2 h 80"/>
                  <a:gd name="T10" fmla="*/ 2 w 62"/>
                  <a:gd name="T11" fmla="*/ 6 h 80"/>
                  <a:gd name="T12" fmla="*/ 2 w 62"/>
                  <a:gd name="T13" fmla="*/ 6 h 80"/>
                  <a:gd name="T14" fmla="*/ 2 w 62"/>
                  <a:gd name="T15" fmla="*/ 10 h 80"/>
                  <a:gd name="T16" fmla="*/ 2 w 62"/>
                  <a:gd name="T17" fmla="*/ 13 h 80"/>
                  <a:gd name="T18" fmla="*/ 1 w 62"/>
                  <a:gd name="T19" fmla="*/ 18 h 80"/>
                  <a:gd name="T20" fmla="*/ 2 w 62"/>
                  <a:gd name="T21" fmla="*/ 21 h 80"/>
                  <a:gd name="T22" fmla="*/ 2 w 62"/>
                  <a:gd name="T23" fmla="*/ 21 h 80"/>
                  <a:gd name="T24" fmla="*/ 5 w 62"/>
                  <a:gd name="T25" fmla="*/ 32 h 80"/>
                  <a:gd name="T26" fmla="*/ 7 w 62"/>
                  <a:gd name="T27" fmla="*/ 38 h 80"/>
                  <a:gd name="T28" fmla="*/ 10 w 62"/>
                  <a:gd name="T29" fmla="*/ 44 h 80"/>
                  <a:gd name="T30" fmla="*/ 10 w 62"/>
                  <a:gd name="T31" fmla="*/ 44 h 80"/>
                  <a:gd name="T32" fmla="*/ 14 w 62"/>
                  <a:gd name="T33" fmla="*/ 52 h 80"/>
                  <a:gd name="T34" fmla="*/ 17 w 62"/>
                  <a:gd name="T35" fmla="*/ 57 h 80"/>
                  <a:gd name="T36" fmla="*/ 21 w 62"/>
                  <a:gd name="T37" fmla="*/ 61 h 80"/>
                  <a:gd name="T38" fmla="*/ 21 w 62"/>
                  <a:gd name="T39" fmla="*/ 61 h 80"/>
                  <a:gd name="T40" fmla="*/ 34 w 62"/>
                  <a:gd name="T41" fmla="*/ 71 h 80"/>
                  <a:gd name="T42" fmla="*/ 42 w 62"/>
                  <a:gd name="T43" fmla="*/ 76 h 80"/>
                  <a:gd name="T44" fmla="*/ 47 w 62"/>
                  <a:gd name="T45" fmla="*/ 79 h 80"/>
                  <a:gd name="T46" fmla="*/ 47 w 62"/>
                  <a:gd name="T47" fmla="*/ 79 h 80"/>
                  <a:gd name="T48" fmla="*/ 50 w 62"/>
                  <a:gd name="T49" fmla="*/ 80 h 80"/>
                  <a:gd name="T50" fmla="*/ 50 w 62"/>
                  <a:gd name="T51" fmla="*/ 80 h 80"/>
                  <a:gd name="T52" fmla="*/ 53 w 62"/>
                  <a:gd name="T53" fmla="*/ 77 h 80"/>
                  <a:gd name="T54" fmla="*/ 56 w 62"/>
                  <a:gd name="T55" fmla="*/ 74 h 80"/>
                  <a:gd name="T56" fmla="*/ 62 w 62"/>
                  <a:gd name="T57" fmla="*/ 70 h 80"/>
                  <a:gd name="T58" fmla="*/ 62 w 62"/>
                  <a:gd name="T59" fmla="*/ 70 h 80"/>
                  <a:gd name="T60" fmla="*/ 59 w 62"/>
                  <a:gd name="T61" fmla="*/ 63 h 80"/>
                  <a:gd name="T62" fmla="*/ 56 w 62"/>
                  <a:gd name="T63" fmla="*/ 57 h 80"/>
                  <a:gd name="T64" fmla="*/ 56 w 62"/>
                  <a:gd name="T65" fmla="*/ 57 h 80"/>
                  <a:gd name="T66" fmla="*/ 55 w 62"/>
                  <a:gd name="T67" fmla="*/ 51 h 80"/>
                  <a:gd name="T68" fmla="*/ 53 w 62"/>
                  <a:gd name="T69" fmla="*/ 41 h 80"/>
                  <a:gd name="T70" fmla="*/ 53 w 62"/>
                  <a:gd name="T71" fmla="*/ 28 h 80"/>
                  <a:gd name="T72" fmla="*/ 53 w 62"/>
                  <a:gd name="T73" fmla="*/ 28 h 80"/>
                  <a:gd name="T74" fmla="*/ 50 w 62"/>
                  <a:gd name="T75" fmla="*/ 24 h 80"/>
                  <a:gd name="T76" fmla="*/ 44 w 62"/>
                  <a:gd name="T77" fmla="*/ 18 h 80"/>
                  <a:gd name="T78" fmla="*/ 30 w 62"/>
                  <a:gd name="T79" fmla="*/ 5 h 80"/>
                  <a:gd name="T80" fmla="*/ 30 w 62"/>
                  <a:gd name="T81" fmla="*/ 5 h 80"/>
                  <a:gd name="T82" fmla="*/ 26 w 62"/>
                  <a:gd name="T83" fmla="*/ 0 h 80"/>
                  <a:gd name="T84" fmla="*/ 26 w 62"/>
                  <a:gd name="T85" fmla="*/ 0 h 80"/>
                  <a:gd name="T86" fmla="*/ 17 w 62"/>
                  <a:gd name="T87" fmla="*/ 5 h 80"/>
                  <a:gd name="T88" fmla="*/ 14 w 62"/>
                  <a:gd name="T89" fmla="*/ 6 h 80"/>
                  <a:gd name="T90" fmla="*/ 13 w 62"/>
                  <a:gd name="T91" fmla="*/ 6 h 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62" h="80">
                    <a:moveTo>
                      <a:pt x="13" y="6"/>
                    </a:moveTo>
                    <a:lnTo>
                      <a:pt x="13" y="6"/>
                    </a:lnTo>
                    <a:lnTo>
                      <a:pt x="7" y="3"/>
                    </a:lnTo>
                    <a:lnTo>
                      <a:pt x="0" y="2"/>
                    </a:lnTo>
                    <a:lnTo>
                      <a:pt x="0" y="2"/>
                    </a:lnTo>
                    <a:lnTo>
                      <a:pt x="2" y="6"/>
                    </a:lnTo>
                    <a:lnTo>
                      <a:pt x="2" y="6"/>
                    </a:lnTo>
                    <a:lnTo>
                      <a:pt x="2" y="10"/>
                    </a:lnTo>
                    <a:lnTo>
                      <a:pt x="2" y="13"/>
                    </a:lnTo>
                    <a:lnTo>
                      <a:pt x="1" y="18"/>
                    </a:lnTo>
                    <a:lnTo>
                      <a:pt x="2" y="21"/>
                    </a:lnTo>
                    <a:lnTo>
                      <a:pt x="2" y="21"/>
                    </a:lnTo>
                    <a:lnTo>
                      <a:pt x="5" y="32"/>
                    </a:lnTo>
                    <a:lnTo>
                      <a:pt x="7" y="38"/>
                    </a:lnTo>
                    <a:lnTo>
                      <a:pt x="10" y="44"/>
                    </a:lnTo>
                    <a:lnTo>
                      <a:pt x="10" y="44"/>
                    </a:lnTo>
                    <a:lnTo>
                      <a:pt x="14" y="52"/>
                    </a:lnTo>
                    <a:lnTo>
                      <a:pt x="17" y="57"/>
                    </a:lnTo>
                    <a:lnTo>
                      <a:pt x="21" y="61"/>
                    </a:lnTo>
                    <a:lnTo>
                      <a:pt x="21" y="61"/>
                    </a:lnTo>
                    <a:lnTo>
                      <a:pt x="34" y="71"/>
                    </a:lnTo>
                    <a:lnTo>
                      <a:pt x="42" y="76"/>
                    </a:lnTo>
                    <a:lnTo>
                      <a:pt x="47" y="79"/>
                    </a:lnTo>
                    <a:lnTo>
                      <a:pt x="47" y="79"/>
                    </a:lnTo>
                    <a:lnTo>
                      <a:pt x="50" y="80"/>
                    </a:lnTo>
                    <a:lnTo>
                      <a:pt x="50" y="80"/>
                    </a:lnTo>
                    <a:lnTo>
                      <a:pt x="53" y="77"/>
                    </a:lnTo>
                    <a:lnTo>
                      <a:pt x="56" y="74"/>
                    </a:lnTo>
                    <a:lnTo>
                      <a:pt x="62" y="70"/>
                    </a:lnTo>
                    <a:lnTo>
                      <a:pt x="62" y="70"/>
                    </a:lnTo>
                    <a:lnTo>
                      <a:pt x="59" y="63"/>
                    </a:lnTo>
                    <a:lnTo>
                      <a:pt x="56" y="57"/>
                    </a:lnTo>
                    <a:lnTo>
                      <a:pt x="56" y="57"/>
                    </a:lnTo>
                    <a:lnTo>
                      <a:pt x="55" y="51"/>
                    </a:lnTo>
                    <a:lnTo>
                      <a:pt x="53" y="41"/>
                    </a:lnTo>
                    <a:lnTo>
                      <a:pt x="53" y="28"/>
                    </a:lnTo>
                    <a:lnTo>
                      <a:pt x="53" y="28"/>
                    </a:lnTo>
                    <a:lnTo>
                      <a:pt x="50" y="24"/>
                    </a:lnTo>
                    <a:lnTo>
                      <a:pt x="44" y="18"/>
                    </a:lnTo>
                    <a:lnTo>
                      <a:pt x="30" y="5"/>
                    </a:lnTo>
                    <a:lnTo>
                      <a:pt x="30" y="5"/>
                    </a:lnTo>
                    <a:lnTo>
                      <a:pt x="26" y="0"/>
                    </a:lnTo>
                    <a:lnTo>
                      <a:pt x="26" y="0"/>
                    </a:lnTo>
                    <a:lnTo>
                      <a:pt x="17" y="5"/>
                    </a:lnTo>
                    <a:lnTo>
                      <a:pt x="14" y="6"/>
                    </a:lnTo>
                    <a:lnTo>
                      <a:pt x="13" y="6"/>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92" name="Freeform 296"/>
              <p:cNvSpPr/>
              <p:nvPr/>
            </p:nvSpPr>
            <p:spPr bwMode="auto">
              <a:xfrm>
                <a:off x="-2123373" y="3891199"/>
                <a:ext cx="126444" cy="163154"/>
              </a:xfrm>
              <a:custGeom>
                <a:gdLst>
                  <a:gd name="T0" fmla="*/ 13 w 62"/>
                  <a:gd name="T1" fmla="*/ 6 h 80"/>
                  <a:gd name="T2" fmla="*/ 13 w 62"/>
                  <a:gd name="T3" fmla="*/ 6 h 80"/>
                  <a:gd name="T4" fmla="*/ 7 w 62"/>
                  <a:gd name="T5" fmla="*/ 3 h 80"/>
                  <a:gd name="T6" fmla="*/ 0 w 62"/>
                  <a:gd name="T7" fmla="*/ 2 h 80"/>
                  <a:gd name="T8" fmla="*/ 0 w 62"/>
                  <a:gd name="T9" fmla="*/ 2 h 80"/>
                  <a:gd name="T10" fmla="*/ 2 w 62"/>
                  <a:gd name="T11" fmla="*/ 6 h 80"/>
                  <a:gd name="T12" fmla="*/ 2 w 62"/>
                  <a:gd name="T13" fmla="*/ 6 h 80"/>
                  <a:gd name="T14" fmla="*/ 2 w 62"/>
                  <a:gd name="T15" fmla="*/ 10 h 80"/>
                  <a:gd name="T16" fmla="*/ 2 w 62"/>
                  <a:gd name="T17" fmla="*/ 13 h 80"/>
                  <a:gd name="T18" fmla="*/ 1 w 62"/>
                  <a:gd name="T19" fmla="*/ 18 h 80"/>
                  <a:gd name="T20" fmla="*/ 2 w 62"/>
                  <a:gd name="T21" fmla="*/ 21 h 80"/>
                  <a:gd name="T22" fmla="*/ 2 w 62"/>
                  <a:gd name="T23" fmla="*/ 21 h 80"/>
                  <a:gd name="T24" fmla="*/ 5 w 62"/>
                  <a:gd name="T25" fmla="*/ 32 h 80"/>
                  <a:gd name="T26" fmla="*/ 7 w 62"/>
                  <a:gd name="T27" fmla="*/ 38 h 80"/>
                  <a:gd name="T28" fmla="*/ 10 w 62"/>
                  <a:gd name="T29" fmla="*/ 44 h 80"/>
                  <a:gd name="T30" fmla="*/ 10 w 62"/>
                  <a:gd name="T31" fmla="*/ 44 h 80"/>
                  <a:gd name="T32" fmla="*/ 14 w 62"/>
                  <a:gd name="T33" fmla="*/ 52 h 80"/>
                  <a:gd name="T34" fmla="*/ 17 w 62"/>
                  <a:gd name="T35" fmla="*/ 57 h 80"/>
                  <a:gd name="T36" fmla="*/ 21 w 62"/>
                  <a:gd name="T37" fmla="*/ 61 h 80"/>
                  <a:gd name="T38" fmla="*/ 21 w 62"/>
                  <a:gd name="T39" fmla="*/ 61 h 80"/>
                  <a:gd name="T40" fmla="*/ 34 w 62"/>
                  <a:gd name="T41" fmla="*/ 71 h 80"/>
                  <a:gd name="T42" fmla="*/ 42 w 62"/>
                  <a:gd name="T43" fmla="*/ 76 h 80"/>
                  <a:gd name="T44" fmla="*/ 47 w 62"/>
                  <a:gd name="T45" fmla="*/ 79 h 80"/>
                  <a:gd name="T46" fmla="*/ 47 w 62"/>
                  <a:gd name="T47" fmla="*/ 79 h 80"/>
                  <a:gd name="T48" fmla="*/ 50 w 62"/>
                  <a:gd name="T49" fmla="*/ 80 h 80"/>
                  <a:gd name="T50" fmla="*/ 50 w 62"/>
                  <a:gd name="T51" fmla="*/ 80 h 80"/>
                  <a:gd name="T52" fmla="*/ 53 w 62"/>
                  <a:gd name="T53" fmla="*/ 77 h 80"/>
                  <a:gd name="T54" fmla="*/ 56 w 62"/>
                  <a:gd name="T55" fmla="*/ 74 h 80"/>
                  <a:gd name="T56" fmla="*/ 62 w 62"/>
                  <a:gd name="T57" fmla="*/ 70 h 80"/>
                  <a:gd name="T58" fmla="*/ 62 w 62"/>
                  <a:gd name="T59" fmla="*/ 70 h 80"/>
                  <a:gd name="T60" fmla="*/ 59 w 62"/>
                  <a:gd name="T61" fmla="*/ 63 h 80"/>
                  <a:gd name="T62" fmla="*/ 56 w 62"/>
                  <a:gd name="T63" fmla="*/ 57 h 80"/>
                  <a:gd name="T64" fmla="*/ 56 w 62"/>
                  <a:gd name="T65" fmla="*/ 57 h 80"/>
                  <a:gd name="T66" fmla="*/ 55 w 62"/>
                  <a:gd name="T67" fmla="*/ 51 h 80"/>
                  <a:gd name="T68" fmla="*/ 53 w 62"/>
                  <a:gd name="T69" fmla="*/ 41 h 80"/>
                  <a:gd name="T70" fmla="*/ 53 w 62"/>
                  <a:gd name="T71" fmla="*/ 28 h 80"/>
                  <a:gd name="T72" fmla="*/ 53 w 62"/>
                  <a:gd name="T73" fmla="*/ 28 h 80"/>
                  <a:gd name="T74" fmla="*/ 50 w 62"/>
                  <a:gd name="T75" fmla="*/ 24 h 80"/>
                  <a:gd name="T76" fmla="*/ 44 w 62"/>
                  <a:gd name="T77" fmla="*/ 18 h 80"/>
                  <a:gd name="T78" fmla="*/ 30 w 62"/>
                  <a:gd name="T79" fmla="*/ 5 h 80"/>
                  <a:gd name="T80" fmla="*/ 30 w 62"/>
                  <a:gd name="T81" fmla="*/ 5 h 80"/>
                  <a:gd name="T82" fmla="*/ 26 w 62"/>
                  <a:gd name="T83" fmla="*/ 0 h 80"/>
                  <a:gd name="T84" fmla="*/ 26 w 62"/>
                  <a:gd name="T85" fmla="*/ 0 h 80"/>
                  <a:gd name="T86" fmla="*/ 17 w 62"/>
                  <a:gd name="T87" fmla="*/ 5 h 80"/>
                  <a:gd name="T88" fmla="*/ 14 w 62"/>
                  <a:gd name="T89" fmla="*/ 6 h 80"/>
                  <a:gd name="T90" fmla="*/ 13 w 62"/>
                  <a:gd name="T91" fmla="*/ 6 h 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62" h="80">
                    <a:moveTo>
                      <a:pt x="13" y="6"/>
                    </a:moveTo>
                    <a:lnTo>
                      <a:pt x="13" y="6"/>
                    </a:lnTo>
                    <a:lnTo>
                      <a:pt x="7" y="3"/>
                    </a:lnTo>
                    <a:lnTo>
                      <a:pt x="0" y="2"/>
                    </a:lnTo>
                    <a:lnTo>
                      <a:pt x="0" y="2"/>
                    </a:lnTo>
                    <a:lnTo>
                      <a:pt x="2" y="6"/>
                    </a:lnTo>
                    <a:lnTo>
                      <a:pt x="2" y="6"/>
                    </a:lnTo>
                    <a:lnTo>
                      <a:pt x="2" y="10"/>
                    </a:lnTo>
                    <a:lnTo>
                      <a:pt x="2" y="13"/>
                    </a:lnTo>
                    <a:lnTo>
                      <a:pt x="1" y="18"/>
                    </a:lnTo>
                    <a:lnTo>
                      <a:pt x="2" y="21"/>
                    </a:lnTo>
                    <a:lnTo>
                      <a:pt x="2" y="21"/>
                    </a:lnTo>
                    <a:lnTo>
                      <a:pt x="5" y="32"/>
                    </a:lnTo>
                    <a:lnTo>
                      <a:pt x="7" y="38"/>
                    </a:lnTo>
                    <a:lnTo>
                      <a:pt x="10" y="44"/>
                    </a:lnTo>
                    <a:lnTo>
                      <a:pt x="10" y="44"/>
                    </a:lnTo>
                    <a:lnTo>
                      <a:pt x="14" y="52"/>
                    </a:lnTo>
                    <a:lnTo>
                      <a:pt x="17" y="57"/>
                    </a:lnTo>
                    <a:lnTo>
                      <a:pt x="21" y="61"/>
                    </a:lnTo>
                    <a:lnTo>
                      <a:pt x="21" y="61"/>
                    </a:lnTo>
                    <a:lnTo>
                      <a:pt x="34" y="71"/>
                    </a:lnTo>
                    <a:lnTo>
                      <a:pt x="42" y="76"/>
                    </a:lnTo>
                    <a:lnTo>
                      <a:pt x="47" y="79"/>
                    </a:lnTo>
                    <a:lnTo>
                      <a:pt x="47" y="79"/>
                    </a:lnTo>
                    <a:lnTo>
                      <a:pt x="50" y="80"/>
                    </a:lnTo>
                    <a:lnTo>
                      <a:pt x="50" y="80"/>
                    </a:lnTo>
                    <a:lnTo>
                      <a:pt x="53" y="77"/>
                    </a:lnTo>
                    <a:lnTo>
                      <a:pt x="56" y="74"/>
                    </a:lnTo>
                    <a:lnTo>
                      <a:pt x="62" y="70"/>
                    </a:lnTo>
                    <a:lnTo>
                      <a:pt x="62" y="70"/>
                    </a:lnTo>
                    <a:lnTo>
                      <a:pt x="59" y="63"/>
                    </a:lnTo>
                    <a:lnTo>
                      <a:pt x="56" y="57"/>
                    </a:lnTo>
                    <a:lnTo>
                      <a:pt x="56" y="57"/>
                    </a:lnTo>
                    <a:lnTo>
                      <a:pt x="55" y="51"/>
                    </a:lnTo>
                    <a:lnTo>
                      <a:pt x="53" y="41"/>
                    </a:lnTo>
                    <a:lnTo>
                      <a:pt x="53" y="28"/>
                    </a:lnTo>
                    <a:lnTo>
                      <a:pt x="53" y="28"/>
                    </a:lnTo>
                    <a:lnTo>
                      <a:pt x="50" y="24"/>
                    </a:lnTo>
                    <a:lnTo>
                      <a:pt x="44" y="18"/>
                    </a:lnTo>
                    <a:lnTo>
                      <a:pt x="30" y="5"/>
                    </a:lnTo>
                    <a:lnTo>
                      <a:pt x="30" y="5"/>
                    </a:lnTo>
                    <a:lnTo>
                      <a:pt x="26" y="0"/>
                    </a:lnTo>
                    <a:lnTo>
                      <a:pt x="26" y="0"/>
                    </a:lnTo>
                    <a:lnTo>
                      <a:pt x="17" y="5"/>
                    </a:lnTo>
                    <a:lnTo>
                      <a:pt x="14" y="6"/>
                    </a:lnTo>
                    <a:lnTo>
                      <a:pt x="13" y="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93" name="Freeform 297"/>
              <p:cNvSpPr/>
              <p:nvPr/>
            </p:nvSpPr>
            <p:spPr bwMode="auto">
              <a:xfrm>
                <a:off x="-2049954" y="3619957"/>
                <a:ext cx="171311" cy="138680"/>
              </a:xfrm>
              <a:custGeom>
                <a:gdLst>
                  <a:gd name="T0" fmla="*/ 34 w 84"/>
                  <a:gd name="T1" fmla="*/ 68 h 68"/>
                  <a:gd name="T2" fmla="*/ 29 w 84"/>
                  <a:gd name="T3" fmla="*/ 61 h 68"/>
                  <a:gd name="T4" fmla="*/ 27 w 84"/>
                  <a:gd name="T5" fmla="*/ 58 h 68"/>
                  <a:gd name="T6" fmla="*/ 23 w 84"/>
                  <a:gd name="T7" fmla="*/ 58 h 68"/>
                  <a:gd name="T8" fmla="*/ 17 w 84"/>
                  <a:gd name="T9" fmla="*/ 59 h 68"/>
                  <a:gd name="T10" fmla="*/ 13 w 84"/>
                  <a:gd name="T11" fmla="*/ 59 h 68"/>
                  <a:gd name="T12" fmla="*/ 13 w 84"/>
                  <a:gd name="T13" fmla="*/ 59 h 68"/>
                  <a:gd name="T14" fmla="*/ 8 w 84"/>
                  <a:gd name="T15" fmla="*/ 49 h 68"/>
                  <a:gd name="T16" fmla="*/ 6 w 84"/>
                  <a:gd name="T17" fmla="*/ 42 h 68"/>
                  <a:gd name="T18" fmla="*/ 4 w 84"/>
                  <a:gd name="T19" fmla="*/ 41 h 68"/>
                  <a:gd name="T20" fmla="*/ 3 w 84"/>
                  <a:gd name="T21" fmla="*/ 41 h 68"/>
                  <a:gd name="T22" fmla="*/ 3 w 84"/>
                  <a:gd name="T23" fmla="*/ 41 h 68"/>
                  <a:gd name="T24" fmla="*/ 1 w 84"/>
                  <a:gd name="T25" fmla="*/ 30 h 68"/>
                  <a:gd name="T26" fmla="*/ 0 w 84"/>
                  <a:gd name="T27" fmla="*/ 28 h 68"/>
                  <a:gd name="T28" fmla="*/ 0 w 84"/>
                  <a:gd name="T29" fmla="*/ 25 h 68"/>
                  <a:gd name="T30" fmla="*/ 3 w 84"/>
                  <a:gd name="T31" fmla="*/ 16 h 68"/>
                  <a:gd name="T32" fmla="*/ 7 w 84"/>
                  <a:gd name="T33" fmla="*/ 9 h 68"/>
                  <a:gd name="T34" fmla="*/ 8 w 84"/>
                  <a:gd name="T35" fmla="*/ 9 h 68"/>
                  <a:gd name="T36" fmla="*/ 8 w 84"/>
                  <a:gd name="T37" fmla="*/ 7 h 68"/>
                  <a:gd name="T38" fmla="*/ 8 w 84"/>
                  <a:gd name="T39" fmla="*/ 7 h 68"/>
                  <a:gd name="T40" fmla="*/ 8 w 84"/>
                  <a:gd name="T41" fmla="*/ 7 h 68"/>
                  <a:gd name="T42" fmla="*/ 10 w 84"/>
                  <a:gd name="T43" fmla="*/ 7 h 68"/>
                  <a:gd name="T44" fmla="*/ 11 w 84"/>
                  <a:gd name="T45" fmla="*/ 7 h 68"/>
                  <a:gd name="T46" fmla="*/ 11 w 84"/>
                  <a:gd name="T47" fmla="*/ 7 h 68"/>
                  <a:gd name="T48" fmla="*/ 11 w 84"/>
                  <a:gd name="T49" fmla="*/ 7 h 68"/>
                  <a:gd name="T50" fmla="*/ 11 w 84"/>
                  <a:gd name="T51" fmla="*/ 7 h 68"/>
                  <a:gd name="T52" fmla="*/ 16 w 84"/>
                  <a:gd name="T53" fmla="*/ 6 h 68"/>
                  <a:gd name="T54" fmla="*/ 21 w 84"/>
                  <a:gd name="T55" fmla="*/ 7 h 68"/>
                  <a:gd name="T56" fmla="*/ 21 w 84"/>
                  <a:gd name="T57" fmla="*/ 7 h 68"/>
                  <a:gd name="T58" fmla="*/ 27 w 84"/>
                  <a:gd name="T59" fmla="*/ 7 h 68"/>
                  <a:gd name="T60" fmla="*/ 27 w 84"/>
                  <a:gd name="T61" fmla="*/ 7 h 68"/>
                  <a:gd name="T62" fmla="*/ 32 w 84"/>
                  <a:gd name="T63" fmla="*/ 7 h 68"/>
                  <a:gd name="T64" fmla="*/ 33 w 84"/>
                  <a:gd name="T65" fmla="*/ 6 h 68"/>
                  <a:gd name="T66" fmla="*/ 33 w 84"/>
                  <a:gd name="T67" fmla="*/ 6 h 68"/>
                  <a:gd name="T68" fmla="*/ 33 w 84"/>
                  <a:gd name="T69" fmla="*/ 6 h 68"/>
                  <a:gd name="T70" fmla="*/ 33 w 84"/>
                  <a:gd name="T71" fmla="*/ 6 h 68"/>
                  <a:gd name="T72" fmla="*/ 36 w 84"/>
                  <a:gd name="T73" fmla="*/ 6 h 68"/>
                  <a:gd name="T74" fmla="*/ 43 w 84"/>
                  <a:gd name="T75" fmla="*/ 7 h 68"/>
                  <a:gd name="T76" fmla="*/ 55 w 84"/>
                  <a:gd name="T77" fmla="*/ 10 h 68"/>
                  <a:gd name="T78" fmla="*/ 56 w 84"/>
                  <a:gd name="T79" fmla="*/ 10 h 68"/>
                  <a:gd name="T80" fmla="*/ 58 w 84"/>
                  <a:gd name="T81" fmla="*/ 10 h 68"/>
                  <a:gd name="T82" fmla="*/ 58 w 84"/>
                  <a:gd name="T83" fmla="*/ 9 h 68"/>
                  <a:gd name="T84" fmla="*/ 58 w 84"/>
                  <a:gd name="T85" fmla="*/ 9 h 68"/>
                  <a:gd name="T86" fmla="*/ 58 w 84"/>
                  <a:gd name="T87" fmla="*/ 9 h 68"/>
                  <a:gd name="T88" fmla="*/ 59 w 84"/>
                  <a:gd name="T89" fmla="*/ 4 h 68"/>
                  <a:gd name="T90" fmla="*/ 62 w 84"/>
                  <a:gd name="T91" fmla="*/ 0 h 68"/>
                  <a:gd name="T92" fmla="*/ 62 w 84"/>
                  <a:gd name="T93" fmla="*/ 0 h 68"/>
                  <a:gd name="T94" fmla="*/ 65 w 84"/>
                  <a:gd name="T95" fmla="*/ 2 h 68"/>
                  <a:gd name="T96" fmla="*/ 65 w 84"/>
                  <a:gd name="T97" fmla="*/ 2 h 68"/>
                  <a:gd name="T98" fmla="*/ 71 w 84"/>
                  <a:gd name="T99" fmla="*/ 4 h 68"/>
                  <a:gd name="T100" fmla="*/ 75 w 84"/>
                  <a:gd name="T101" fmla="*/ 9 h 68"/>
                  <a:gd name="T102" fmla="*/ 78 w 84"/>
                  <a:gd name="T103" fmla="*/ 16 h 68"/>
                  <a:gd name="T104" fmla="*/ 78 w 84"/>
                  <a:gd name="T105" fmla="*/ 17 h 68"/>
                  <a:gd name="T106" fmla="*/ 84 w 84"/>
                  <a:gd name="T107" fmla="*/ 35 h 68"/>
                  <a:gd name="T108" fmla="*/ 84 w 84"/>
                  <a:gd name="T109" fmla="*/ 38 h 68"/>
                  <a:gd name="T110" fmla="*/ 81 w 84"/>
                  <a:gd name="T111" fmla="*/ 41 h 68"/>
                  <a:gd name="T112" fmla="*/ 58 w 84"/>
                  <a:gd name="T113" fmla="*/ 48 h 68"/>
                  <a:gd name="T114" fmla="*/ 56 w 84"/>
                  <a:gd name="T115" fmla="*/ 51 h 68"/>
                  <a:gd name="T116" fmla="*/ 55 w 84"/>
                  <a:gd name="T117" fmla="*/ 55 h 68"/>
                  <a:gd name="T118" fmla="*/ 52 w 84"/>
                  <a:gd name="T119" fmla="*/ 58 h 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84" h="68">
                    <a:moveTo>
                      <a:pt x="34" y="68"/>
                    </a:moveTo>
                    <a:lnTo>
                      <a:pt x="34" y="68"/>
                    </a:lnTo>
                    <a:lnTo>
                      <a:pt x="32" y="65"/>
                    </a:lnTo>
                    <a:lnTo>
                      <a:pt x="29" y="61"/>
                    </a:lnTo>
                    <a:lnTo>
                      <a:pt x="29" y="61"/>
                    </a:lnTo>
                    <a:lnTo>
                      <a:pt x="27" y="58"/>
                    </a:lnTo>
                    <a:lnTo>
                      <a:pt x="27" y="58"/>
                    </a:lnTo>
                    <a:lnTo>
                      <a:pt x="23" y="58"/>
                    </a:lnTo>
                    <a:lnTo>
                      <a:pt x="23" y="58"/>
                    </a:lnTo>
                    <a:lnTo>
                      <a:pt x="17" y="59"/>
                    </a:lnTo>
                    <a:lnTo>
                      <a:pt x="17" y="59"/>
                    </a:lnTo>
                    <a:lnTo>
                      <a:pt x="13" y="59"/>
                    </a:lnTo>
                    <a:lnTo>
                      <a:pt x="13" y="59"/>
                    </a:lnTo>
                    <a:lnTo>
                      <a:pt x="13" y="59"/>
                    </a:lnTo>
                    <a:lnTo>
                      <a:pt x="13" y="59"/>
                    </a:lnTo>
                    <a:lnTo>
                      <a:pt x="8" y="49"/>
                    </a:lnTo>
                    <a:lnTo>
                      <a:pt x="8" y="49"/>
                    </a:lnTo>
                    <a:lnTo>
                      <a:pt x="6" y="42"/>
                    </a:lnTo>
                    <a:lnTo>
                      <a:pt x="6" y="42"/>
                    </a:lnTo>
                    <a:lnTo>
                      <a:pt x="4" y="41"/>
                    </a:lnTo>
                    <a:lnTo>
                      <a:pt x="4" y="41"/>
                    </a:lnTo>
                    <a:lnTo>
                      <a:pt x="3" y="41"/>
                    </a:lnTo>
                    <a:lnTo>
                      <a:pt x="3" y="41"/>
                    </a:lnTo>
                    <a:lnTo>
                      <a:pt x="3" y="41"/>
                    </a:lnTo>
                    <a:lnTo>
                      <a:pt x="3" y="35"/>
                    </a:lnTo>
                    <a:lnTo>
                      <a:pt x="1" y="30"/>
                    </a:lnTo>
                    <a:lnTo>
                      <a:pt x="1" y="30"/>
                    </a:lnTo>
                    <a:lnTo>
                      <a:pt x="0" y="28"/>
                    </a:lnTo>
                    <a:lnTo>
                      <a:pt x="0" y="25"/>
                    </a:lnTo>
                    <a:lnTo>
                      <a:pt x="0" y="25"/>
                    </a:lnTo>
                    <a:lnTo>
                      <a:pt x="0" y="20"/>
                    </a:lnTo>
                    <a:lnTo>
                      <a:pt x="3" y="16"/>
                    </a:lnTo>
                    <a:lnTo>
                      <a:pt x="7" y="9"/>
                    </a:lnTo>
                    <a:lnTo>
                      <a:pt x="7" y="9"/>
                    </a:lnTo>
                    <a:lnTo>
                      <a:pt x="8" y="9"/>
                    </a:lnTo>
                    <a:lnTo>
                      <a:pt x="8" y="9"/>
                    </a:lnTo>
                    <a:lnTo>
                      <a:pt x="8" y="7"/>
                    </a:lnTo>
                    <a:lnTo>
                      <a:pt x="8" y="7"/>
                    </a:lnTo>
                    <a:lnTo>
                      <a:pt x="8" y="7"/>
                    </a:lnTo>
                    <a:lnTo>
                      <a:pt x="8" y="7"/>
                    </a:lnTo>
                    <a:lnTo>
                      <a:pt x="8" y="7"/>
                    </a:lnTo>
                    <a:lnTo>
                      <a:pt x="8" y="7"/>
                    </a:lnTo>
                    <a:lnTo>
                      <a:pt x="10" y="7"/>
                    </a:lnTo>
                    <a:lnTo>
                      <a:pt x="10" y="7"/>
                    </a:lnTo>
                    <a:lnTo>
                      <a:pt x="11" y="7"/>
                    </a:lnTo>
                    <a:lnTo>
                      <a:pt x="11" y="7"/>
                    </a:lnTo>
                    <a:lnTo>
                      <a:pt x="11" y="7"/>
                    </a:lnTo>
                    <a:lnTo>
                      <a:pt x="11" y="7"/>
                    </a:lnTo>
                    <a:lnTo>
                      <a:pt x="11" y="7"/>
                    </a:lnTo>
                    <a:lnTo>
                      <a:pt x="11" y="7"/>
                    </a:lnTo>
                    <a:lnTo>
                      <a:pt x="11" y="7"/>
                    </a:lnTo>
                    <a:lnTo>
                      <a:pt x="11" y="7"/>
                    </a:lnTo>
                    <a:lnTo>
                      <a:pt x="11" y="7"/>
                    </a:lnTo>
                    <a:lnTo>
                      <a:pt x="16" y="6"/>
                    </a:lnTo>
                    <a:lnTo>
                      <a:pt x="16" y="6"/>
                    </a:lnTo>
                    <a:lnTo>
                      <a:pt x="21" y="7"/>
                    </a:lnTo>
                    <a:lnTo>
                      <a:pt x="21" y="7"/>
                    </a:lnTo>
                    <a:lnTo>
                      <a:pt x="21" y="7"/>
                    </a:lnTo>
                    <a:lnTo>
                      <a:pt x="27" y="7"/>
                    </a:lnTo>
                    <a:lnTo>
                      <a:pt x="27" y="7"/>
                    </a:lnTo>
                    <a:lnTo>
                      <a:pt x="27" y="7"/>
                    </a:lnTo>
                    <a:lnTo>
                      <a:pt x="27" y="7"/>
                    </a:lnTo>
                    <a:lnTo>
                      <a:pt x="32" y="7"/>
                    </a:lnTo>
                    <a:lnTo>
                      <a:pt x="32" y="7"/>
                    </a:lnTo>
                    <a:lnTo>
                      <a:pt x="33" y="6"/>
                    </a:lnTo>
                    <a:lnTo>
                      <a:pt x="33" y="6"/>
                    </a:lnTo>
                    <a:lnTo>
                      <a:pt x="33" y="6"/>
                    </a:lnTo>
                    <a:lnTo>
                      <a:pt x="33" y="6"/>
                    </a:lnTo>
                    <a:lnTo>
                      <a:pt x="33" y="6"/>
                    </a:lnTo>
                    <a:lnTo>
                      <a:pt x="33" y="6"/>
                    </a:lnTo>
                    <a:lnTo>
                      <a:pt x="33" y="6"/>
                    </a:lnTo>
                    <a:lnTo>
                      <a:pt x="33" y="6"/>
                    </a:lnTo>
                    <a:lnTo>
                      <a:pt x="36" y="6"/>
                    </a:lnTo>
                    <a:lnTo>
                      <a:pt x="36" y="6"/>
                    </a:lnTo>
                    <a:lnTo>
                      <a:pt x="43" y="7"/>
                    </a:lnTo>
                    <a:lnTo>
                      <a:pt x="43" y="7"/>
                    </a:lnTo>
                    <a:lnTo>
                      <a:pt x="50" y="9"/>
                    </a:lnTo>
                    <a:lnTo>
                      <a:pt x="55" y="10"/>
                    </a:lnTo>
                    <a:lnTo>
                      <a:pt x="55" y="10"/>
                    </a:lnTo>
                    <a:lnTo>
                      <a:pt x="56" y="10"/>
                    </a:lnTo>
                    <a:lnTo>
                      <a:pt x="58" y="10"/>
                    </a:lnTo>
                    <a:lnTo>
                      <a:pt x="58" y="10"/>
                    </a:lnTo>
                    <a:lnTo>
                      <a:pt x="58" y="9"/>
                    </a:lnTo>
                    <a:lnTo>
                      <a:pt x="58" y="9"/>
                    </a:lnTo>
                    <a:lnTo>
                      <a:pt x="58" y="9"/>
                    </a:lnTo>
                    <a:lnTo>
                      <a:pt x="58" y="9"/>
                    </a:lnTo>
                    <a:lnTo>
                      <a:pt x="58" y="9"/>
                    </a:lnTo>
                    <a:lnTo>
                      <a:pt x="58" y="9"/>
                    </a:lnTo>
                    <a:lnTo>
                      <a:pt x="59" y="7"/>
                    </a:lnTo>
                    <a:lnTo>
                      <a:pt x="59" y="4"/>
                    </a:lnTo>
                    <a:lnTo>
                      <a:pt x="61" y="2"/>
                    </a:lnTo>
                    <a:lnTo>
                      <a:pt x="62" y="0"/>
                    </a:lnTo>
                    <a:lnTo>
                      <a:pt x="62" y="0"/>
                    </a:lnTo>
                    <a:lnTo>
                      <a:pt x="62" y="0"/>
                    </a:lnTo>
                    <a:lnTo>
                      <a:pt x="65" y="2"/>
                    </a:lnTo>
                    <a:lnTo>
                      <a:pt x="65" y="2"/>
                    </a:lnTo>
                    <a:lnTo>
                      <a:pt x="65" y="2"/>
                    </a:lnTo>
                    <a:lnTo>
                      <a:pt x="65" y="2"/>
                    </a:lnTo>
                    <a:lnTo>
                      <a:pt x="68" y="3"/>
                    </a:lnTo>
                    <a:lnTo>
                      <a:pt x="71" y="4"/>
                    </a:lnTo>
                    <a:lnTo>
                      <a:pt x="71" y="4"/>
                    </a:lnTo>
                    <a:lnTo>
                      <a:pt x="75" y="9"/>
                    </a:lnTo>
                    <a:lnTo>
                      <a:pt x="78" y="16"/>
                    </a:lnTo>
                    <a:lnTo>
                      <a:pt x="78" y="16"/>
                    </a:lnTo>
                    <a:lnTo>
                      <a:pt x="78" y="17"/>
                    </a:lnTo>
                    <a:lnTo>
                      <a:pt x="78" y="17"/>
                    </a:lnTo>
                    <a:lnTo>
                      <a:pt x="82" y="28"/>
                    </a:lnTo>
                    <a:lnTo>
                      <a:pt x="84" y="35"/>
                    </a:lnTo>
                    <a:lnTo>
                      <a:pt x="84" y="35"/>
                    </a:lnTo>
                    <a:lnTo>
                      <a:pt x="84" y="38"/>
                    </a:lnTo>
                    <a:lnTo>
                      <a:pt x="81" y="41"/>
                    </a:lnTo>
                    <a:lnTo>
                      <a:pt x="81" y="41"/>
                    </a:lnTo>
                    <a:lnTo>
                      <a:pt x="68" y="45"/>
                    </a:lnTo>
                    <a:lnTo>
                      <a:pt x="58" y="48"/>
                    </a:lnTo>
                    <a:lnTo>
                      <a:pt x="58" y="48"/>
                    </a:lnTo>
                    <a:lnTo>
                      <a:pt x="56" y="51"/>
                    </a:lnTo>
                    <a:lnTo>
                      <a:pt x="55" y="54"/>
                    </a:lnTo>
                    <a:lnTo>
                      <a:pt x="55" y="55"/>
                    </a:lnTo>
                    <a:lnTo>
                      <a:pt x="52" y="58"/>
                    </a:lnTo>
                    <a:lnTo>
                      <a:pt x="52" y="58"/>
                    </a:lnTo>
                    <a:lnTo>
                      <a:pt x="34" y="6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94" name="Freeform 298"/>
              <p:cNvSpPr/>
              <p:nvPr/>
            </p:nvSpPr>
            <p:spPr bwMode="auto">
              <a:xfrm>
                <a:off x="-2049954" y="3619957"/>
                <a:ext cx="171311" cy="138680"/>
              </a:xfrm>
              <a:custGeom>
                <a:gdLst>
                  <a:gd name="T0" fmla="*/ 34 w 84"/>
                  <a:gd name="T1" fmla="*/ 68 h 68"/>
                  <a:gd name="T2" fmla="*/ 29 w 84"/>
                  <a:gd name="T3" fmla="*/ 61 h 68"/>
                  <a:gd name="T4" fmla="*/ 27 w 84"/>
                  <a:gd name="T5" fmla="*/ 58 h 68"/>
                  <a:gd name="T6" fmla="*/ 23 w 84"/>
                  <a:gd name="T7" fmla="*/ 58 h 68"/>
                  <a:gd name="T8" fmla="*/ 17 w 84"/>
                  <a:gd name="T9" fmla="*/ 59 h 68"/>
                  <a:gd name="T10" fmla="*/ 13 w 84"/>
                  <a:gd name="T11" fmla="*/ 59 h 68"/>
                  <a:gd name="T12" fmla="*/ 13 w 84"/>
                  <a:gd name="T13" fmla="*/ 59 h 68"/>
                  <a:gd name="T14" fmla="*/ 8 w 84"/>
                  <a:gd name="T15" fmla="*/ 49 h 68"/>
                  <a:gd name="T16" fmla="*/ 6 w 84"/>
                  <a:gd name="T17" fmla="*/ 42 h 68"/>
                  <a:gd name="T18" fmla="*/ 4 w 84"/>
                  <a:gd name="T19" fmla="*/ 41 h 68"/>
                  <a:gd name="T20" fmla="*/ 3 w 84"/>
                  <a:gd name="T21" fmla="*/ 41 h 68"/>
                  <a:gd name="T22" fmla="*/ 3 w 84"/>
                  <a:gd name="T23" fmla="*/ 41 h 68"/>
                  <a:gd name="T24" fmla="*/ 1 w 84"/>
                  <a:gd name="T25" fmla="*/ 30 h 68"/>
                  <a:gd name="T26" fmla="*/ 0 w 84"/>
                  <a:gd name="T27" fmla="*/ 28 h 68"/>
                  <a:gd name="T28" fmla="*/ 0 w 84"/>
                  <a:gd name="T29" fmla="*/ 25 h 68"/>
                  <a:gd name="T30" fmla="*/ 3 w 84"/>
                  <a:gd name="T31" fmla="*/ 16 h 68"/>
                  <a:gd name="T32" fmla="*/ 7 w 84"/>
                  <a:gd name="T33" fmla="*/ 9 h 68"/>
                  <a:gd name="T34" fmla="*/ 8 w 84"/>
                  <a:gd name="T35" fmla="*/ 9 h 68"/>
                  <a:gd name="T36" fmla="*/ 8 w 84"/>
                  <a:gd name="T37" fmla="*/ 7 h 68"/>
                  <a:gd name="T38" fmla="*/ 8 w 84"/>
                  <a:gd name="T39" fmla="*/ 7 h 68"/>
                  <a:gd name="T40" fmla="*/ 8 w 84"/>
                  <a:gd name="T41" fmla="*/ 7 h 68"/>
                  <a:gd name="T42" fmla="*/ 10 w 84"/>
                  <a:gd name="T43" fmla="*/ 7 h 68"/>
                  <a:gd name="T44" fmla="*/ 11 w 84"/>
                  <a:gd name="T45" fmla="*/ 7 h 68"/>
                  <a:gd name="T46" fmla="*/ 11 w 84"/>
                  <a:gd name="T47" fmla="*/ 7 h 68"/>
                  <a:gd name="T48" fmla="*/ 11 w 84"/>
                  <a:gd name="T49" fmla="*/ 7 h 68"/>
                  <a:gd name="T50" fmla="*/ 11 w 84"/>
                  <a:gd name="T51" fmla="*/ 7 h 68"/>
                  <a:gd name="T52" fmla="*/ 16 w 84"/>
                  <a:gd name="T53" fmla="*/ 6 h 68"/>
                  <a:gd name="T54" fmla="*/ 21 w 84"/>
                  <a:gd name="T55" fmla="*/ 7 h 68"/>
                  <a:gd name="T56" fmla="*/ 21 w 84"/>
                  <a:gd name="T57" fmla="*/ 7 h 68"/>
                  <a:gd name="T58" fmla="*/ 27 w 84"/>
                  <a:gd name="T59" fmla="*/ 7 h 68"/>
                  <a:gd name="T60" fmla="*/ 27 w 84"/>
                  <a:gd name="T61" fmla="*/ 7 h 68"/>
                  <a:gd name="T62" fmla="*/ 32 w 84"/>
                  <a:gd name="T63" fmla="*/ 7 h 68"/>
                  <a:gd name="T64" fmla="*/ 33 w 84"/>
                  <a:gd name="T65" fmla="*/ 6 h 68"/>
                  <a:gd name="T66" fmla="*/ 33 w 84"/>
                  <a:gd name="T67" fmla="*/ 6 h 68"/>
                  <a:gd name="T68" fmla="*/ 33 w 84"/>
                  <a:gd name="T69" fmla="*/ 6 h 68"/>
                  <a:gd name="T70" fmla="*/ 33 w 84"/>
                  <a:gd name="T71" fmla="*/ 6 h 68"/>
                  <a:gd name="T72" fmla="*/ 36 w 84"/>
                  <a:gd name="T73" fmla="*/ 6 h 68"/>
                  <a:gd name="T74" fmla="*/ 43 w 84"/>
                  <a:gd name="T75" fmla="*/ 7 h 68"/>
                  <a:gd name="T76" fmla="*/ 55 w 84"/>
                  <a:gd name="T77" fmla="*/ 10 h 68"/>
                  <a:gd name="T78" fmla="*/ 56 w 84"/>
                  <a:gd name="T79" fmla="*/ 10 h 68"/>
                  <a:gd name="T80" fmla="*/ 58 w 84"/>
                  <a:gd name="T81" fmla="*/ 10 h 68"/>
                  <a:gd name="T82" fmla="*/ 58 w 84"/>
                  <a:gd name="T83" fmla="*/ 9 h 68"/>
                  <a:gd name="T84" fmla="*/ 58 w 84"/>
                  <a:gd name="T85" fmla="*/ 9 h 68"/>
                  <a:gd name="T86" fmla="*/ 58 w 84"/>
                  <a:gd name="T87" fmla="*/ 9 h 68"/>
                  <a:gd name="T88" fmla="*/ 59 w 84"/>
                  <a:gd name="T89" fmla="*/ 4 h 68"/>
                  <a:gd name="T90" fmla="*/ 62 w 84"/>
                  <a:gd name="T91" fmla="*/ 0 h 68"/>
                  <a:gd name="T92" fmla="*/ 62 w 84"/>
                  <a:gd name="T93" fmla="*/ 0 h 68"/>
                  <a:gd name="T94" fmla="*/ 65 w 84"/>
                  <a:gd name="T95" fmla="*/ 2 h 68"/>
                  <a:gd name="T96" fmla="*/ 65 w 84"/>
                  <a:gd name="T97" fmla="*/ 2 h 68"/>
                  <a:gd name="T98" fmla="*/ 71 w 84"/>
                  <a:gd name="T99" fmla="*/ 4 h 68"/>
                  <a:gd name="T100" fmla="*/ 75 w 84"/>
                  <a:gd name="T101" fmla="*/ 9 h 68"/>
                  <a:gd name="T102" fmla="*/ 78 w 84"/>
                  <a:gd name="T103" fmla="*/ 16 h 68"/>
                  <a:gd name="T104" fmla="*/ 78 w 84"/>
                  <a:gd name="T105" fmla="*/ 17 h 68"/>
                  <a:gd name="T106" fmla="*/ 84 w 84"/>
                  <a:gd name="T107" fmla="*/ 35 h 68"/>
                  <a:gd name="T108" fmla="*/ 84 w 84"/>
                  <a:gd name="T109" fmla="*/ 38 h 68"/>
                  <a:gd name="T110" fmla="*/ 81 w 84"/>
                  <a:gd name="T111" fmla="*/ 41 h 68"/>
                  <a:gd name="T112" fmla="*/ 58 w 84"/>
                  <a:gd name="T113" fmla="*/ 48 h 68"/>
                  <a:gd name="T114" fmla="*/ 56 w 84"/>
                  <a:gd name="T115" fmla="*/ 51 h 68"/>
                  <a:gd name="T116" fmla="*/ 55 w 84"/>
                  <a:gd name="T117" fmla="*/ 55 h 68"/>
                  <a:gd name="T118" fmla="*/ 52 w 84"/>
                  <a:gd name="T119" fmla="*/ 58 h 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84" h="68">
                    <a:moveTo>
                      <a:pt x="34" y="68"/>
                    </a:moveTo>
                    <a:lnTo>
                      <a:pt x="34" y="68"/>
                    </a:lnTo>
                    <a:lnTo>
                      <a:pt x="32" y="65"/>
                    </a:lnTo>
                    <a:lnTo>
                      <a:pt x="29" y="61"/>
                    </a:lnTo>
                    <a:lnTo>
                      <a:pt x="29" y="61"/>
                    </a:lnTo>
                    <a:lnTo>
                      <a:pt x="27" y="58"/>
                    </a:lnTo>
                    <a:lnTo>
                      <a:pt x="27" y="58"/>
                    </a:lnTo>
                    <a:lnTo>
                      <a:pt x="23" y="58"/>
                    </a:lnTo>
                    <a:lnTo>
                      <a:pt x="23" y="58"/>
                    </a:lnTo>
                    <a:lnTo>
                      <a:pt x="17" y="59"/>
                    </a:lnTo>
                    <a:lnTo>
                      <a:pt x="17" y="59"/>
                    </a:lnTo>
                    <a:lnTo>
                      <a:pt x="13" y="59"/>
                    </a:lnTo>
                    <a:lnTo>
                      <a:pt x="13" y="59"/>
                    </a:lnTo>
                    <a:lnTo>
                      <a:pt x="13" y="59"/>
                    </a:lnTo>
                    <a:lnTo>
                      <a:pt x="13" y="59"/>
                    </a:lnTo>
                    <a:lnTo>
                      <a:pt x="8" y="49"/>
                    </a:lnTo>
                    <a:lnTo>
                      <a:pt x="8" y="49"/>
                    </a:lnTo>
                    <a:lnTo>
                      <a:pt x="6" y="42"/>
                    </a:lnTo>
                    <a:lnTo>
                      <a:pt x="6" y="42"/>
                    </a:lnTo>
                    <a:lnTo>
                      <a:pt x="4" y="41"/>
                    </a:lnTo>
                    <a:lnTo>
                      <a:pt x="4" y="41"/>
                    </a:lnTo>
                    <a:lnTo>
                      <a:pt x="3" y="41"/>
                    </a:lnTo>
                    <a:lnTo>
                      <a:pt x="3" y="41"/>
                    </a:lnTo>
                    <a:lnTo>
                      <a:pt x="3" y="41"/>
                    </a:lnTo>
                    <a:lnTo>
                      <a:pt x="3" y="35"/>
                    </a:lnTo>
                    <a:lnTo>
                      <a:pt x="1" y="30"/>
                    </a:lnTo>
                    <a:lnTo>
                      <a:pt x="1" y="30"/>
                    </a:lnTo>
                    <a:lnTo>
                      <a:pt x="0" y="28"/>
                    </a:lnTo>
                    <a:lnTo>
                      <a:pt x="0" y="25"/>
                    </a:lnTo>
                    <a:lnTo>
                      <a:pt x="0" y="25"/>
                    </a:lnTo>
                    <a:lnTo>
                      <a:pt x="0" y="20"/>
                    </a:lnTo>
                    <a:lnTo>
                      <a:pt x="3" y="16"/>
                    </a:lnTo>
                    <a:lnTo>
                      <a:pt x="7" y="9"/>
                    </a:lnTo>
                    <a:lnTo>
                      <a:pt x="7" y="9"/>
                    </a:lnTo>
                    <a:lnTo>
                      <a:pt x="8" y="9"/>
                    </a:lnTo>
                    <a:lnTo>
                      <a:pt x="8" y="9"/>
                    </a:lnTo>
                    <a:lnTo>
                      <a:pt x="8" y="7"/>
                    </a:lnTo>
                    <a:lnTo>
                      <a:pt x="8" y="7"/>
                    </a:lnTo>
                    <a:lnTo>
                      <a:pt x="8" y="7"/>
                    </a:lnTo>
                    <a:lnTo>
                      <a:pt x="8" y="7"/>
                    </a:lnTo>
                    <a:lnTo>
                      <a:pt x="8" y="7"/>
                    </a:lnTo>
                    <a:lnTo>
                      <a:pt x="8" y="7"/>
                    </a:lnTo>
                    <a:lnTo>
                      <a:pt x="10" y="7"/>
                    </a:lnTo>
                    <a:lnTo>
                      <a:pt x="10" y="7"/>
                    </a:lnTo>
                    <a:lnTo>
                      <a:pt x="11" y="7"/>
                    </a:lnTo>
                    <a:lnTo>
                      <a:pt x="11" y="7"/>
                    </a:lnTo>
                    <a:lnTo>
                      <a:pt x="11" y="7"/>
                    </a:lnTo>
                    <a:lnTo>
                      <a:pt x="11" y="7"/>
                    </a:lnTo>
                    <a:lnTo>
                      <a:pt x="11" y="7"/>
                    </a:lnTo>
                    <a:lnTo>
                      <a:pt x="11" y="7"/>
                    </a:lnTo>
                    <a:lnTo>
                      <a:pt x="11" y="7"/>
                    </a:lnTo>
                    <a:lnTo>
                      <a:pt x="11" y="7"/>
                    </a:lnTo>
                    <a:lnTo>
                      <a:pt x="11" y="7"/>
                    </a:lnTo>
                    <a:lnTo>
                      <a:pt x="16" y="6"/>
                    </a:lnTo>
                    <a:lnTo>
                      <a:pt x="16" y="6"/>
                    </a:lnTo>
                    <a:lnTo>
                      <a:pt x="21" y="7"/>
                    </a:lnTo>
                    <a:lnTo>
                      <a:pt x="21" y="7"/>
                    </a:lnTo>
                    <a:lnTo>
                      <a:pt x="21" y="7"/>
                    </a:lnTo>
                    <a:lnTo>
                      <a:pt x="27" y="7"/>
                    </a:lnTo>
                    <a:lnTo>
                      <a:pt x="27" y="7"/>
                    </a:lnTo>
                    <a:lnTo>
                      <a:pt x="27" y="7"/>
                    </a:lnTo>
                    <a:lnTo>
                      <a:pt x="27" y="7"/>
                    </a:lnTo>
                    <a:lnTo>
                      <a:pt x="32" y="7"/>
                    </a:lnTo>
                    <a:lnTo>
                      <a:pt x="32" y="7"/>
                    </a:lnTo>
                    <a:lnTo>
                      <a:pt x="33" y="6"/>
                    </a:lnTo>
                    <a:lnTo>
                      <a:pt x="33" y="6"/>
                    </a:lnTo>
                    <a:lnTo>
                      <a:pt x="33" y="6"/>
                    </a:lnTo>
                    <a:lnTo>
                      <a:pt x="33" y="6"/>
                    </a:lnTo>
                    <a:lnTo>
                      <a:pt x="33" y="6"/>
                    </a:lnTo>
                    <a:lnTo>
                      <a:pt x="33" y="6"/>
                    </a:lnTo>
                    <a:lnTo>
                      <a:pt x="33" y="6"/>
                    </a:lnTo>
                    <a:lnTo>
                      <a:pt x="33" y="6"/>
                    </a:lnTo>
                    <a:lnTo>
                      <a:pt x="36" y="6"/>
                    </a:lnTo>
                    <a:lnTo>
                      <a:pt x="36" y="6"/>
                    </a:lnTo>
                    <a:lnTo>
                      <a:pt x="43" y="7"/>
                    </a:lnTo>
                    <a:lnTo>
                      <a:pt x="43" y="7"/>
                    </a:lnTo>
                    <a:lnTo>
                      <a:pt x="50" y="9"/>
                    </a:lnTo>
                    <a:lnTo>
                      <a:pt x="55" y="10"/>
                    </a:lnTo>
                    <a:lnTo>
                      <a:pt x="55" y="10"/>
                    </a:lnTo>
                    <a:lnTo>
                      <a:pt x="56" y="10"/>
                    </a:lnTo>
                    <a:lnTo>
                      <a:pt x="58" y="10"/>
                    </a:lnTo>
                    <a:lnTo>
                      <a:pt x="58" y="10"/>
                    </a:lnTo>
                    <a:lnTo>
                      <a:pt x="58" y="9"/>
                    </a:lnTo>
                    <a:lnTo>
                      <a:pt x="58" y="9"/>
                    </a:lnTo>
                    <a:lnTo>
                      <a:pt x="58" y="9"/>
                    </a:lnTo>
                    <a:lnTo>
                      <a:pt x="58" y="9"/>
                    </a:lnTo>
                    <a:lnTo>
                      <a:pt x="58" y="9"/>
                    </a:lnTo>
                    <a:lnTo>
                      <a:pt x="58" y="9"/>
                    </a:lnTo>
                    <a:lnTo>
                      <a:pt x="59" y="7"/>
                    </a:lnTo>
                    <a:lnTo>
                      <a:pt x="59" y="4"/>
                    </a:lnTo>
                    <a:lnTo>
                      <a:pt x="61" y="2"/>
                    </a:lnTo>
                    <a:lnTo>
                      <a:pt x="62" y="0"/>
                    </a:lnTo>
                    <a:lnTo>
                      <a:pt x="62" y="0"/>
                    </a:lnTo>
                    <a:lnTo>
                      <a:pt x="62" y="0"/>
                    </a:lnTo>
                    <a:lnTo>
                      <a:pt x="65" y="2"/>
                    </a:lnTo>
                    <a:lnTo>
                      <a:pt x="65" y="2"/>
                    </a:lnTo>
                    <a:lnTo>
                      <a:pt x="65" y="2"/>
                    </a:lnTo>
                    <a:lnTo>
                      <a:pt x="65" y="2"/>
                    </a:lnTo>
                    <a:lnTo>
                      <a:pt x="68" y="3"/>
                    </a:lnTo>
                    <a:lnTo>
                      <a:pt x="71" y="4"/>
                    </a:lnTo>
                    <a:lnTo>
                      <a:pt x="71" y="4"/>
                    </a:lnTo>
                    <a:lnTo>
                      <a:pt x="75" y="9"/>
                    </a:lnTo>
                    <a:lnTo>
                      <a:pt x="78" y="16"/>
                    </a:lnTo>
                    <a:lnTo>
                      <a:pt x="78" y="16"/>
                    </a:lnTo>
                    <a:lnTo>
                      <a:pt x="78" y="17"/>
                    </a:lnTo>
                    <a:lnTo>
                      <a:pt x="78" y="17"/>
                    </a:lnTo>
                    <a:lnTo>
                      <a:pt x="82" y="28"/>
                    </a:lnTo>
                    <a:lnTo>
                      <a:pt x="84" y="35"/>
                    </a:lnTo>
                    <a:lnTo>
                      <a:pt x="84" y="35"/>
                    </a:lnTo>
                    <a:lnTo>
                      <a:pt x="84" y="38"/>
                    </a:lnTo>
                    <a:lnTo>
                      <a:pt x="81" y="41"/>
                    </a:lnTo>
                    <a:lnTo>
                      <a:pt x="81" y="41"/>
                    </a:lnTo>
                    <a:lnTo>
                      <a:pt x="68" y="45"/>
                    </a:lnTo>
                    <a:lnTo>
                      <a:pt x="58" y="48"/>
                    </a:lnTo>
                    <a:lnTo>
                      <a:pt x="58" y="48"/>
                    </a:lnTo>
                    <a:lnTo>
                      <a:pt x="56" y="51"/>
                    </a:lnTo>
                    <a:lnTo>
                      <a:pt x="55" y="54"/>
                    </a:lnTo>
                    <a:lnTo>
                      <a:pt x="55" y="55"/>
                    </a:lnTo>
                    <a:lnTo>
                      <a:pt x="52" y="58"/>
                    </a:lnTo>
                    <a:lnTo>
                      <a:pt x="52" y="58"/>
                    </a:lnTo>
                    <a:lnTo>
                      <a:pt x="34" y="68"/>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95" name="Freeform 299"/>
              <p:cNvSpPr>
                <a:spLocks noEditPoints="1"/>
              </p:cNvSpPr>
              <p:nvPr/>
            </p:nvSpPr>
            <p:spPr bwMode="auto">
              <a:xfrm>
                <a:off x="-1980614" y="3628114"/>
                <a:ext cx="101971" cy="130523"/>
              </a:xfrm>
              <a:custGeom>
                <a:gdLst>
                  <a:gd name="T0" fmla="*/ 44 w 50"/>
                  <a:gd name="T1" fmla="*/ 12 h 64"/>
                  <a:gd name="T2" fmla="*/ 44 w 50"/>
                  <a:gd name="T3" fmla="*/ 12 h 64"/>
                  <a:gd name="T4" fmla="*/ 41 w 50"/>
                  <a:gd name="T5" fmla="*/ 5 h 64"/>
                  <a:gd name="T6" fmla="*/ 37 w 50"/>
                  <a:gd name="T7" fmla="*/ 0 h 64"/>
                  <a:gd name="T8" fmla="*/ 37 w 50"/>
                  <a:gd name="T9" fmla="*/ 0 h 64"/>
                  <a:gd name="T10" fmla="*/ 37 w 50"/>
                  <a:gd name="T11" fmla="*/ 0 h 64"/>
                  <a:gd name="T12" fmla="*/ 41 w 50"/>
                  <a:gd name="T13" fmla="*/ 5 h 64"/>
                  <a:gd name="T14" fmla="*/ 44 w 50"/>
                  <a:gd name="T15" fmla="*/ 12 h 64"/>
                  <a:gd name="T16" fmla="*/ 0 w 50"/>
                  <a:gd name="T17" fmla="*/ 64 h 64"/>
                  <a:gd name="T18" fmla="*/ 0 w 50"/>
                  <a:gd name="T19" fmla="*/ 64 h 64"/>
                  <a:gd name="T20" fmla="*/ 0 w 50"/>
                  <a:gd name="T21" fmla="*/ 64 h 64"/>
                  <a:gd name="T22" fmla="*/ 18 w 50"/>
                  <a:gd name="T23" fmla="*/ 54 h 64"/>
                  <a:gd name="T24" fmla="*/ 18 w 50"/>
                  <a:gd name="T25" fmla="*/ 54 h 64"/>
                  <a:gd name="T26" fmla="*/ 21 w 50"/>
                  <a:gd name="T27" fmla="*/ 51 h 64"/>
                  <a:gd name="T28" fmla="*/ 21 w 50"/>
                  <a:gd name="T29" fmla="*/ 50 h 64"/>
                  <a:gd name="T30" fmla="*/ 22 w 50"/>
                  <a:gd name="T31" fmla="*/ 47 h 64"/>
                  <a:gd name="T32" fmla="*/ 24 w 50"/>
                  <a:gd name="T33" fmla="*/ 44 h 64"/>
                  <a:gd name="T34" fmla="*/ 24 w 50"/>
                  <a:gd name="T35" fmla="*/ 44 h 64"/>
                  <a:gd name="T36" fmla="*/ 34 w 50"/>
                  <a:gd name="T37" fmla="*/ 41 h 64"/>
                  <a:gd name="T38" fmla="*/ 47 w 50"/>
                  <a:gd name="T39" fmla="*/ 37 h 64"/>
                  <a:gd name="T40" fmla="*/ 47 w 50"/>
                  <a:gd name="T41" fmla="*/ 37 h 64"/>
                  <a:gd name="T42" fmla="*/ 50 w 50"/>
                  <a:gd name="T43" fmla="*/ 34 h 64"/>
                  <a:gd name="T44" fmla="*/ 50 w 50"/>
                  <a:gd name="T45" fmla="*/ 31 h 64"/>
                  <a:gd name="T46" fmla="*/ 50 w 50"/>
                  <a:gd name="T47" fmla="*/ 31 h 64"/>
                  <a:gd name="T48" fmla="*/ 50 w 50"/>
                  <a:gd name="T49" fmla="*/ 34 h 64"/>
                  <a:gd name="T50" fmla="*/ 47 w 50"/>
                  <a:gd name="T51" fmla="*/ 37 h 64"/>
                  <a:gd name="T52" fmla="*/ 47 w 50"/>
                  <a:gd name="T53" fmla="*/ 37 h 64"/>
                  <a:gd name="T54" fmla="*/ 34 w 50"/>
                  <a:gd name="T55" fmla="*/ 41 h 64"/>
                  <a:gd name="T56" fmla="*/ 24 w 50"/>
                  <a:gd name="T57" fmla="*/ 44 h 64"/>
                  <a:gd name="T58" fmla="*/ 24 w 50"/>
                  <a:gd name="T59" fmla="*/ 44 h 64"/>
                  <a:gd name="T60" fmla="*/ 22 w 50"/>
                  <a:gd name="T61" fmla="*/ 47 h 64"/>
                  <a:gd name="T62" fmla="*/ 21 w 50"/>
                  <a:gd name="T63" fmla="*/ 50 h 64"/>
                  <a:gd name="T64" fmla="*/ 21 w 50"/>
                  <a:gd name="T65" fmla="*/ 51 h 64"/>
                  <a:gd name="T66" fmla="*/ 18 w 50"/>
                  <a:gd name="T67" fmla="*/ 54 h 64"/>
                  <a:gd name="T68" fmla="*/ 18 w 50"/>
                  <a:gd name="T69" fmla="*/ 54 h 64"/>
                  <a:gd name="T70" fmla="*/ 0 w 50"/>
                  <a:gd name="T71" fmla="*/ 64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0" h="64">
                    <a:moveTo>
                      <a:pt x="44" y="12"/>
                    </a:moveTo>
                    <a:lnTo>
                      <a:pt x="44" y="12"/>
                    </a:lnTo>
                    <a:lnTo>
                      <a:pt x="41" y="5"/>
                    </a:lnTo>
                    <a:lnTo>
                      <a:pt x="37" y="0"/>
                    </a:lnTo>
                    <a:lnTo>
                      <a:pt x="37" y="0"/>
                    </a:lnTo>
                    <a:lnTo>
                      <a:pt x="37" y="0"/>
                    </a:lnTo>
                    <a:lnTo>
                      <a:pt x="41" y="5"/>
                    </a:lnTo>
                    <a:lnTo>
                      <a:pt x="44" y="12"/>
                    </a:lnTo>
                    <a:close/>
                    <a:moveTo>
                      <a:pt x="0" y="64"/>
                    </a:moveTo>
                    <a:lnTo>
                      <a:pt x="0" y="64"/>
                    </a:lnTo>
                    <a:lnTo>
                      <a:pt x="0" y="64"/>
                    </a:lnTo>
                    <a:lnTo>
                      <a:pt x="18" y="54"/>
                    </a:lnTo>
                    <a:lnTo>
                      <a:pt x="18" y="54"/>
                    </a:lnTo>
                    <a:lnTo>
                      <a:pt x="21" y="51"/>
                    </a:lnTo>
                    <a:lnTo>
                      <a:pt x="21" y="50"/>
                    </a:lnTo>
                    <a:lnTo>
                      <a:pt x="22" y="47"/>
                    </a:lnTo>
                    <a:lnTo>
                      <a:pt x="24" y="44"/>
                    </a:lnTo>
                    <a:lnTo>
                      <a:pt x="24" y="44"/>
                    </a:lnTo>
                    <a:lnTo>
                      <a:pt x="34" y="41"/>
                    </a:lnTo>
                    <a:lnTo>
                      <a:pt x="47" y="37"/>
                    </a:lnTo>
                    <a:lnTo>
                      <a:pt x="47" y="37"/>
                    </a:lnTo>
                    <a:lnTo>
                      <a:pt x="50" y="34"/>
                    </a:lnTo>
                    <a:lnTo>
                      <a:pt x="50" y="31"/>
                    </a:lnTo>
                    <a:lnTo>
                      <a:pt x="50" y="31"/>
                    </a:lnTo>
                    <a:lnTo>
                      <a:pt x="50" y="34"/>
                    </a:lnTo>
                    <a:lnTo>
                      <a:pt x="47" y="37"/>
                    </a:lnTo>
                    <a:lnTo>
                      <a:pt x="47" y="37"/>
                    </a:lnTo>
                    <a:lnTo>
                      <a:pt x="34" y="41"/>
                    </a:lnTo>
                    <a:lnTo>
                      <a:pt x="24" y="44"/>
                    </a:lnTo>
                    <a:lnTo>
                      <a:pt x="24" y="44"/>
                    </a:lnTo>
                    <a:lnTo>
                      <a:pt x="22" y="47"/>
                    </a:lnTo>
                    <a:lnTo>
                      <a:pt x="21" y="50"/>
                    </a:lnTo>
                    <a:lnTo>
                      <a:pt x="21" y="51"/>
                    </a:lnTo>
                    <a:lnTo>
                      <a:pt x="18" y="54"/>
                    </a:lnTo>
                    <a:lnTo>
                      <a:pt x="18" y="54"/>
                    </a:lnTo>
                    <a:lnTo>
                      <a:pt x="0" y="64"/>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96" name="Freeform 300"/>
              <p:cNvSpPr/>
              <p:nvPr/>
            </p:nvSpPr>
            <p:spPr bwMode="auto">
              <a:xfrm>
                <a:off x="-1905155" y="3628114"/>
                <a:ext cx="14277" cy="24473"/>
              </a:xfrm>
              <a:custGeom>
                <a:gdLst>
                  <a:gd name="T0" fmla="*/ 7 w 7"/>
                  <a:gd name="T1" fmla="*/ 12 h 12"/>
                  <a:gd name="T2" fmla="*/ 7 w 7"/>
                  <a:gd name="T3" fmla="*/ 12 h 12"/>
                  <a:gd name="T4" fmla="*/ 4 w 7"/>
                  <a:gd name="T5" fmla="*/ 5 h 12"/>
                  <a:gd name="T6" fmla="*/ 0 w 7"/>
                  <a:gd name="T7" fmla="*/ 0 h 12"/>
                  <a:gd name="T8" fmla="*/ 0 w 7"/>
                  <a:gd name="T9" fmla="*/ 0 h 12"/>
                  <a:gd name="T10" fmla="*/ 0 w 7"/>
                  <a:gd name="T11" fmla="*/ 0 h 12"/>
                  <a:gd name="T12" fmla="*/ 4 w 7"/>
                  <a:gd name="T13" fmla="*/ 5 h 12"/>
                  <a:gd name="T14" fmla="*/ 7 w 7"/>
                  <a:gd name="T15" fmla="*/ 12 h 1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12">
                    <a:moveTo>
                      <a:pt x="7" y="12"/>
                    </a:moveTo>
                    <a:lnTo>
                      <a:pt x="7" y="12"/>
                    </a:lnTo>
                    <a:lnTo>
                      <a:pt x="4" y="5"/>
                    </a:lnTo>
                    <a:lnTo>
                      <a:pt x="0" y="0"/>
                    </a:lnTo>
                    <a:lnTo>
                      <a:pt x="0" y="0"/>
                    </a:lnTo>
                    <a:lnTo>
                      <a:pt x="0" y="0"/>
                    </a:lnTo>
                    <a:lnTo>
                      <a:pt x="4" y="5"/>
                    </a:lnTo>
                    <a:lnTo>
                      <a:pt x="7" y="1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97" name="Freeform 301"/>
              <p:cNvSpPr/>
              <p:nvPr/>
            </p:nvSpPr>
            <p:spPr bwMode="auto">
              <a:xfrm>
                <a:off x="-1980614" y="3691336"/>
                <a:ext cx="101971" cy="67301"/>
              </a:xfrm>
              <a:custGeom>
                <a:gdLst>
                  <a:gd name="T0" fmla="*/ 0 w 50"/>
                  <a:gd name="T1" fmla="*/ 33 h 33"/>
                  <a:gd name="T2" fmla="*/ 0 w 50"/>
                  <a:gd name="T3" fmla="*/ 33 h 33"/>
                  <a:gd name="T4" fmla="*/ 0 w 50"/>
                  <a:gd name="T5" fmla="*/ 33 h 33"/>
                  <a:gd name="T6" fmla="*/ 18 w 50"/>
                  <a:gd name="T7" fmla="*/ 23 h 33"/>
                  <a:gd name="T8" fmla="*/ 18 w 50"/>
                  <a:gd name="T9" fmla="*/ 23 h 33"/>
                  <a:gd name="T10" fmla="*/ 21 w 50"/>
                  <a:gd name="T11" fmla="*/ 20 h 33"/>
                  <a:gd name="T12" fmla="*/ 21 w 50"/>
                  <a:gd name="T13" fmla="*/ 19 h 33"/>
                  <a:gd name="T14" fmla="*/ 22 w 50"/>
                  <a:gd name="T15" fmla="*/ 16 h 33"/>
                  <a:gd name="T16" fmla="*/ 24 w 50"/>
                  <a:gd name="T17" fmla="*/ 13 h 33"/>
                  <a:gd name="T18" fmla="*/ 24 w 50"/>
                  <a:gd name="T19" fmla="*/ 13 h 33"/>
                  <a:gd name="T20" fmla="*/ 34 w 50"/>
                  <a:gd name="T21" fmla="*/ 10 h 33"/>
                  <a:gd name="T22" fmla="*/ 47 w 50"/>
                  <a:gd name="T23" fmla="*/ 6 h 33"/>
                  <a:gd name="T24" fmla="*/ 47 w 50"/>
                  <a:gd name="T25" fmla="*/ 6 h 33"/>
                  <a:gd name="T26" fmla="*/ 50 w 50"/>
                  <a:gd name="T27" fmla="*/ 3 h 33"/>
                  <a:gd name="T28" fmla="*/ 50 w 50"/>
                  <a:gd name="T29" fmla="*/ 0 h 33"/>
                  <a:gd name="T30" fmla="*/ 50 w 50"/>
                  <a:gd name="T31" fmla="*/ 0 h 33"/>
                  <a:gd name="T32" fmla="*/ 50 w 50"/>
                  <a:gd name="T33" fmla="*/ 3 h 33"/>
                  <a:gd name="T34" fmla="*/ 47 w 50"/>
                  <a:gd name="T35" fmla="*/ 6 h 33"/>
                  <a:gd name="T36" fmla="*/ 47 w 50"/>
                  <a:gd name="T37" fmla="*/ 6 h 33"/>
                  <a:gd name="T38" fmla="*/ 34 w 50"/>
                  <a:gd name="T39" fmla="*/ 10 h 33"/>
                  <a:gd name="T40" fmla="*/ 24 w 50"/>
                  <a:gd name="T41" fmla="*/ 13 h 33"/>
                  <a:gd name="T42" fmla="*/ 24 w 50"/>
                  <a:gd name="T43" fmla="*/ 13 h 33"/>
                  <a:gd name="T44" fmla="*/ 22 w 50"/>
                  <a:gd name="T45" fmla="*/ 16 h 33"/>
                  <a:gd name="T46" fmla="*/ 21 w 50"/>
                  <a:gd name="T47" fmla="*/ 19 h 33"/>
                  <a:gd name="T48" fmla="*/ 21 w 50"/>
                  <a:gd name="T49" fmla="*/ 20 h 33"/>
                  <a:gd name="T50" fmla="*/ 18 w 50"/>
                  <a:gd name="T51" fmla="*/ 23 h 33"/>
                  <a:gd name="T52" fmla="*/ 18 w 50"/>
                  <a:gd name="T53" fmla="*/ 23 h 33"/>
                  <a:gd name="T54" fmla="*/ 0 w 50"/>
                  <a:gd name="T55" fmla="*/ 33 h 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0" h="33">
                    <a:moveTo>
                      <a:pt x="0" y="33"/>
                    </a:moveTo>
                    <a:lnTo>
                      <a:pt x="0" y="33"/>
                    </a:lnTo>
                    <a:lnTo>
                      <a:pt x="0" y="33"/>
                    </a:lnTo>
                    <a:lnTo>
                      <a:pt x="18" y="23"/>
                    </a:lnTo>
                    <a:lnTo>
                      <a:pt x="18" y="23"/>
                    </a:lnTo>
                    <a:lnTo>
                      <a:pt x="21" y="20"/>
                    </a:lnTo>
                    <a:lnTo>
                      <a:pt x="21" y="19"/>
                    </a:lnTo>
                    <a:lnTo>
                      <a:pt x="22" y="16"/>
                    </a:lnTo>
                    <a:lnTo>
                      <a:pt x="24" y="13"/>
                    </a:lnTo>
                    <a:lnTo>
                      <a:pt x="24" y="13"/>
                    </a:lnTo>
                    <a:lnTo>
                      <a:pt x="34" y="10"/>
                    </a:lnTo>
                    <a:lnTo>
                      <a:pt x="47" y="6"/>
                    </a:lnTo>
                    <a:lnTo>
                      <a:pt x="47" y="6"/>
                    </a:lnTo>
                    <a:lnTo>
                      <a:pt x="50" y="3"/>
                    </a:lnTo>
                    <a:lnTo>
                      <a:pt x="50" y="0"/>
                    </a:lnTo>
                    <a:lnTo>
                      <a:pt x="50" y="0"/>
                    </a:lnTo>
                    <a:lnTo>
                      <a:pt x="50" y="3"/>
                    </a:lnTo>
                    <a:lnTo>
                      <a:pt x="47" y="6"/>
                    </a:lnTo>
                    <a:lnTo>
                      <a:pt x="47" y="6"/>
                    </a:lnTo>
                    <a:lnTo>
                      <a:pt x="34" y="10"/>
                    </a:lnTo>
                    <a:lnTo>
                      <a:pt x="24" y="13"/>
                    </a:lnTo>
                    <a:lnTo>
                      <a:pt x="24" y="13"/>
                    </a:lnTo>
                    <a:lnTo>
                      <a:pt x="22" y="16"/>
                    </a:lnTo>
                    <a:lnTo>
                      <a:pt x="21" y="19"/>
                    </a:lnTo>
                    <a:lnTo>
                      <a:pt x="21" y="20"/>
                    </a:lnTo>
                    <a:lnTo>
                      <a:pt x="18" y="23"/>
                    </a:lnTo>
                    <a:lnTo>
                      <a:pt x="18" y="23"/>
                    </a:lnTo>
                    <a:lnTo>
                      <a:pt x="0" y="3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98" name="Freeform 302"/>
              <p:cNvSpPr>
                <a:spLocks noEditPoints="1"/>
              </p:cNvSpPr>
              <p:nvPr/>
            </p:nvSpPr>
            <p:spPr bwMode="auto">
              <a:xfrm>
                <a:off x="-1962259" y="3619957"/>
                <a:ext cx="57104" cy="20394"/>
              </a:xfrm>
              <a:custGeom>
                <a:gdLst>
                  <a:gd name="T0" fmla="*/ 19 w 28"/>
                  <a:gd name="T1" fmla="*/ 0 h 10"/>
                  <a:gd name="T2" fmla="*/ 19 w 28"/>
                  <a:gd name="T3" fmla="*/ 0 h 10"/>
                  <a:gd name="T4" fmla="*/ 22 w 28"/>
                  <a:gd name="T5" fmla="*/ 2 h 10"/>
                  <a:gd name="T6" fmla="*/ 22 w 28"/>
                  <a:gd name="T7" fmla="*/ 2 h 10"/>
                  <a:gd name="T8" fmla="*/ 22 w 28"/>
                  <a:gd name="T9" fmla="*/ 2 h 10"/>
                  <a:gd name="T10" fmla="*/ 22 w 28"/>
                  <a:gd name="T11" fmla="*/ 2 h 10"/>
                  <a:gd name="T12" fmla="*/ 22 w 28"/>
                  <a:gd name="T13" fmla="*/ 2 h 10"/>
                  <a:gd name="T14" fmla="*/ 28 w 28"/>
                  <a:gd name="T15" fmla="*/ 4 h 10"/>
                  <a:gd name="T16" fmla="*/ 28 w 28"/>
                  <a:gd name="T17" fmla="*/ 4 h 10"/>
                  <a:gd name="T18" fmla="*/ 25 w 28"/>
                  <a:gd name="T19" fmla="*/ 3 h 10"/>
                  <a:gd name="T20" fmla="*/ 22 w 28"/>
                  <a:gd name="T21" fmla="*/ 2 h 10"/>
                  <a:gd name="T22" fmla="*/ 22 w 28"/>
                  <a:gd name="T23" fmla="*/ 2 h 10"/>
                  <a:gd name="T24" fmla="*/ 25 w 28"/>
                  <a:gd name="T25" fmla="*/ 3 h 10"/>
                  <a:gd name="T26" fmla="*/ 28 w 28"/>
                  <a:gd name="T27" fmla="*/ 4 h 10"/>
                  <a:gd name="T28" fmla="*/ 28 w 28"/>
                  <a:gd name="T29" fmla="*/ 4 h 10"/>
                  <a:gd name="T30" fmla="*/ 15 w 28"/>
                  <a:gd name="T31" fmla="*/ 9 h 10"/>
                  <a:gd name="T32" fmla="*/ 15 w 28"/>
                  <a:gd name="T33" fmla="*/ 9 h 10"/>
                  <a:gd name="T34" fmla="*/ 16 w 28"/>
                  <a:gd name="T35" fmla="*/ 7 h 10"/>
                  <a:gd name="T36" fmla="*/ 16 w 28"/>
                  <a:gd name="T37" fmla="*/ 4 h 10"/>
                  <a:gd name="T38" fmla="*/ 18 w 28"/>
                  <a:gd name="T39" fmla="*/ 2 h 10"/>
                  <a:gd name="T40" fmla="*/ 19 w 28"/>
                  <a:gd name="T41" fmla="*/ 0 h 10"/>
                  <a:gd name="T42" fmla="*/ 19 w 28"/>
                  <a:gd name="T43" fmla="*/ 0 h 10"/>
                  <a:gd name="T44" fmla="*/ 18 w 28"/>
                  <a:gd name="T45" fmla="*/ 2 h 10"/>
                  <a:gd name="T46" fmla="*/ 16 w 28"/>
                  <a:gd name="T47" fmla="*/ 4 h 10"/>
                  <a:gd name="T48" fmla="*/ 16 w 28"/>
                  <a:gd name="T49" fmla="*/ 7 h 10"/>
                  <a:gd name="T50" fmla="*/ 15 w 28"/>
                  <a:gd name="T51" fmla="*/ 9 h 10"/>
                  <a:gd name="T52" fmla="*/ 15 w 28"/>
                  <a:gd name="T53" fmla="*/ 9 h 10"/>
                  <a:gd name="T54" fmla="*/ 15 w 28"/>
                  <a:gd name="T55" fmla="*/ 9 h 10"/>
                  <a:gd name="T56" fmla="*/ 15 w 28"/>
                  <a:gd name="T57" fmla="*/ 9 h 10"/>
                  <a:gd name="T58" fmla="*/ 15 w 28"/>
                  <a:gd name="T59" fmla="*/ 9 h 10"/>
                  <a:gd name="T60" fmla="*/ 15 w 28"/>
                  <a:gd name="T61" fmla="*/ 9 h 10"/>
                  <a:gd name="T62" fmla="*/ 15 w 28"/>
                  <a:gd name="T63" fmla="*/ 10 h 10"/>
                  <a:gd name="T64" fmla="*/ 15 w 28"/>
                  <a:gd name="T65" fmla="*/ 10 h 10"/>
                  <a:gd name="T66" fmla="*/ 15 w 28"/>
                  <a:gd name="T67" fmla="*/ 9 h 10"/>
                  <a:gd name="T68" fmla="*/ 15 w 28"/>
                  <a:gd name="T69" fmla="*/ 9 h 10"/>
                  <a:gd name="T70" fmla="*/ 15 w 28"/>
                  <a:gd name="T71" fmla="*/ 10 h 10"/>
                  <a:gd name="T72" fmla="*/ 12 w 28"/>
                  <a:gd name="T73" fmla="*/ 10 h 10"/>
                  <a:gd name="T74" fmla="*/ 12 w 28"/>
                  <a:gd name="T75" fmla="*/ 10 h 10"/>
                  <a:gd name="T76" fmla="*/ 7 w 28"/>
                  <a:gd name="T77" fmla="*/ 9 h 10"/>
                  <a:gd name="T78" fmla="*/ 0 w 28"/>
                  <a:gd name="T79" fmla="*/ 7 h 10"/>
                  <a:gd name="T80" fmla="*/ 0 w 28"/>
                  <a:gd name="T81" fmla="*/ 7 h 10"/>
                  <a:gd name="T82" fmla="*/ 3 w 28"/>
                  <a:gd name="T83" fmla="*/ 9 h 10"/>
                  <a:gd name="T84" fmla="*/ 3 w 28"/>
                  <a:gd name="T85" fmla="*/ 9 h 10"/>
                  <a:gd name="T86" fmla="*/ 12 w 28"/>
                  <a:gd name="T87" fmla="*/ 10 h 10"/>
                  <a:gd name="T88" fmla="*/ 12 w 28"/>
                  <a:gd name="T89" fmla="*/ 10 h 10"/>
                  <a:gd name="T90" fmla="*/ 13 w 28"/>
                  <a:gd name="T91" fmla="*/ 10 h 10"/>
                  <a:gd name="T92" fmla="*/ 13 w 28"/>
                  <a:gd name="T93" fmla="*/ 10 h 10"/>
                  <a:gd name="T94" fmla="*/ 12 w 28"/>
                  <a:gd name="T95" fmla="*/ 10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8" h="10">
                    <a:moveTo>
                      <a:pt x="19" y="0"/>
                    </a:moveTo>
                    <a:lnTo>
                      <a:pt x="19" y="0"/>
                    </a:lnTo>
                    <a:close/>
                    <a:moveTo>
                      <a:pt x="22" y="2"/>
                    </a:moveTo>
                    <a:lnTo>
                      <a:pt x="22" y="2"/>
                    </a:lnTo>
                    <a:lnTo>
                      <a:pt x="22" y="2"/>
                    </a:lnTo>
                    <a:lnTo>
                      <a:pt x="22" y="2"/>
                    </a:lnTo>
                    <a:lnTo>
                      <a:pt x="22" y="2"/>
                    </a:lnTo>
                    <a:close/>
                    <a:moveTo>
                      <a:pt x="28" y="4"/>
                    </a:moveTo>
                    <a:lnTo>
                      <a:pt x="28" y="4"/>
                    </a:lnTo>
                    <a:lnTo>
                      <a:pt x="25" y="3"/>
                    </a:lnTo>
                    <a:lnTo>
                      <a:pt x="22" y="2"/>
                    </a:lnTo>
                    <a:lnTo>
                      <a:pt x="22" y="2"/>
                    </a:lnTo>
                    <a:lnTo>
                      <a:pt x="25" y="3"/>
                    </a:lnTo>
                    <a:lnTo>
                      <a:pt x="28" y="4"/>
                    </a:lnTo>
                    <a:lnTo>
                      <a:pt x="28" y="4"/>
                    </a:lnTo>
                    <a:close/>
                    <a:moveTo>
                      <a:pt x="15" y="9"/>
                    </a:moveTo>
                    <a:lnTo>
                      <a:pt x="15" y="9"/>
                    </a:lnTo>
                    <a:lnTo>
                      <a:pt x="16" y="7"/>
                    </a:lnTo>
                    <a:lnTo>
                      <a:pt x="16" y="4"/>
                    </a:lnTo>
                    <a:lnTo>
                      <a:pt x="18" y="2"/>
                    </a:lnTo>
                    <a:lnTo>
                      <a:pt x="19" y="0"/>
                    </a:lnTo>
                    <a:lnTo>
                      <a:pt x="19" y="0"/>
                    </a:lnTo>
                    <a:lnTo>
                      <a:pt x="18" y="2"/>
                    </a:lnTo>
                    <a:lnTo>
                      <a:pt x="16" y="4"/>
                    </a:lnTo>
                    <a:lnTo>
                      <a:pt x="16" y="7"/>
                    </a:lnTo>
                    <a:lnTo>
                      <a:pt x="15" y="9"/>
                    </a:lnTo>
                    <a:close/>
                    <a:moveTo>
                      <a:pt x="15" y="9"/>
                    </a:moveTo>
                    <a:lnTo>
                      <a:pt x="15" y="9"/>
                    </a:lnTo>
                    <a:lnTo>
                      <a:pt x="15" y="9"/>
                    </a:lnTo>
                    <a:lnTo>
                      <a:pt x="15" y="9"/>
                    </a:lnTo>
                    <a:lnTo>
                      <a:pt x="15" y="9"/>
                    </a:lnTo>
                    <a:close/>
                    <a:moveTo>
                      <a:pt x="15" y="10"/>
                    </a:moveTo>
                    <a:lnTo>
                      <a:pt x="15" y="10"/>
                    </a:lnTo>
                    <a:lnTo>
                      <a:pt x="15" y="9"/>
                    </a:lnTo>
                    <a:lnTo>
                      <a:pt x="15" y="9"/>
                    </a:lnTo>
                    <a:lnTo>
                      <a:pt x="15" y="10"/>
                    </a:lnTo>
                    <a:close/>
                    <a:moveTo>
                      <a:pt x="12" y="10"/>
                    </a:moveTo>
                    <a:lnTo>
                      <a:pt x="12" y="10"/>
                    </a:lnTo>
                    <a:lnTo>
                      <a:pt x="7" y="9"/>
                    </a:lnTo>
                    <a:lnTo>
                      <a:pt x="0" y="7"/>
                    </a:lnTo>
                    <a:lnTo>
                      <a:pt x="0" y="7"/>
                    </a:lnTo>
                    <a:lnTo>
                      <a:pt x="3" y="9"/>
                    </a:lnTo>
                    <a:lnTo>
                      <a:pt x="3" y="9"/>
                    </a:lnTo>
                    <a:lnTo>
                      <a:pt x="12" y="10"/>
                    </a:lnTo>
                    <a:lnTo>
                      <a:pt x="12" y="10"/>
                    </a:lnTo>
                    <a:lnTo>
                      <a:pt x="13" y="10"/>
                    </a:lnTo>
                    <a:lnTo>
                      <a:pt x="13" y="10"/>
                    </a:lnTo>
                    <a:lnTo>
                      <a:pt x="12" y="1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99" name="Line 303"/>
              <p:cNvSpPr>
                <a:spLocks noChangeShapeType="1"/>
              </p:cNvSpPr>
              <p:nvPr/>
            </p:nvSpPr>
            <p:spPr bwMode="auto">
              <a:xfrm flipH="1">
                <a:off x="-1923510" y="3619957"/>
                <a:ext cx="0" cy="0"/>
              </a:xfrm>
              <a:prstGeom prst="line">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00" name="Rectangle 304"/>
              <p:cNvSpPr>
                <a:spLocks noChangeArrowheads="1"/>
              </p:cNvSpPr>
              <p:nvPr/>
            </p:nvSpPr>
            <p:spPr bwMode="auto">
              <a:xfrm>
                <a:off x="-1917391" y="3624036"/>
                <a:ext cx="2040" cy="2040"/>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01" name="Freeform 305"/>
              <p:cNvSpPr/>
              <p:nvPr/>
            </p:nvSpPr>
            <p:spPr bwMode="auto">
              <a:xfrm>
                <a:off x="-1917391" y="3624036"/>
                <a:ext cx="12237" cy="4079"/>
              </a:xfrm>
              <a:custGeom>
                <a:gdLst>
                  <a:gd name="T0" fmla="*/ 6 w 6"/>
                  <a:gd name="T1" fmla="*/ 2 h 2"/>
                  <a:gd name="T2" fmla="*/ 6 w 6"/>
                  <a:gd name="T3" fmla="*/ 2 h 2"/>
                  <a:gd name="T4" fmla="*/ 3 w 6"/>
                  <a:gd name="T5" fmla="*/ 1 h 2"/>
                  <a:gd name="T6" fmla="*/ 0 w 6"/>
                  <a:gd name="T7" fmla="*/ 0 h 2"/>
                  <a:gd name="T8" fmla="*/ 0 w 6"/>
                  <a:gd name="T9" fmla="*/ 0 h 2"/>
                  <a:gd name="T10" fmla="*/ 3 w 6"/>
                  <a:gd name="T11" fmla="*/ 1 h 2"/>
                  <a:gd name="T12" fmla="*/ 6 w 6"/>
                  <a:gd name="T13" fmla="*/ 2 h 2"/>
                  <a:gd name="T14" fmla="*/ 6 w 6"/>
                  <a:gd name="T15" fmla="*/ 2 h 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 h="2">
                    <a:moveTo>
                      <a:pt x="6" y="2"/>
                    </a:moveTo>
                    <a:lnTo>
                      <a:pt x="6" y="2"/>
                    </a:lnTo>
                    <a:lnTo>
                      <a:pt x="3" y="1"/>
                    </a:lnTo>
                    <a:lnTo>
                      <a:pt x="0" y="0"/>
                    </a:lnTo>
                    <a:lnTo>
                      <a:pt x="0" y="0"/>
                    </a:lnTo>
                    <a:lnTo>
                      <a:pt x="3" y="1"/>
                    </a:lnTo>
                    <a:lnTo>
                      <a:pt x="6" y="2"/>
                    </a:lnTo>
                    <a:lnTo>
                      <a:pt x="6" y="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02" name="Freeform 306"/>
              <p:cNvSpPr/>
              <p:nvPr/>
            </p:nvSpPr>
            <p:spPr bwMode="auto">
              <a:xfrm>
                <a:off x="-1931668" y="3619957"/>
                <a:ext cx="8158" cy="18355"/>
              </a:xfrm>
              <a:custGeom>
                <a:gdLst>
                  <a:gd name="T0" fmla="*/ 0 w 4"/>
                  <a:gd name="T1" fmla="*/ 9 h 9"/>
                  <a:gd name="T2" fmla="*/ 0 w 4"/>
                  <a:gd name="T3" fmla="*/ 9 h 9"/>
                  <a:gd name="T4" fmla="*/ 1 w 4"/>
                  <a:gd name="T5" fmla="*/ 7 h 9"/>
                  <a:gd name="T6" fmla="*/ 1 w 4"/>
                  <a:gd name="T7" fmla="*/ 4 h 9"/>
                  <a:gd name="T8" fmla="*/ 3 w 4"/>
                  <a:gd name="T9" fmla="*/ 2 h 9"/>
                  <a:gd name="T10" fmla="*/ 4 w 4"/>
                  <a:gd name="T11" fmla="*/ 0 h 9"/>
                  <a:gd name="T12" fmla="*/ 4 w 4"/>
                  <a:gd name="T13" fmla="*/ 0 h 9"/>
                  <a:gd name="T14" fmla="*/ 3 w 4"/>
                  <a:gd name="T15" fmla="*/ 2 h 9"/>
                  <a:gd name="T16" fmla="*/ 1 w 4"/>
                  <a:gd name="T17" fmla="*/ 4 h 9"/>
                  <a:gd name="T18" fmla="*/ 1 w 4"/>
                  <a:gd name="T19" fmla="*/ 7 h 9"/>
                  <a:gd name="T20" fmla="*/ 0 w 4"/>
                  <a:gd name="T21" fmla="*/ 9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 h="9">
                    <a:moveTo>
                      <a:pt x="0" y="9"/>
                    </a:moveTo>
                    <a:lnTo>
                      <a:pt x="0" y="9"/>
                    </a:lnTo>
                    <a:lnTo>
                      <a:pt x="1" y="7"/>
                    </a:lnTo>
                    <a:lnTo>
                      <a:pt x="1" y="4"/>
                    </a:lnTo>
                    <a:lnTo>
                      <a:pt x="3" y="2"/>
                    </a:lnTo>
                    <a:lnTo>
                      <a:pt x="4" y="0"/>
                    </a:lnTo>
                    <a:lnTo>
                      <a:pt x="4" y="0"/>
                    </a:lnTo>
                    <a:lnTo>
                      <a:pt x="3" y="2"/>
                    </a:lnTo>
                    <a:lnTo>
                      <a:pt x="1" y="4"/>
                    </a:lnTo>
                    <a:lnTo>
                      <a:pt x="1" y="7"/>
                    </a:lnTo>
                    <a:lnTo>
                      <a:pt x="0" y="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03" name="Rectangle 307"/>
              <p:cNvSpPr>
                <a:spLocks noChangeArrowheads="1"/>
              </p:cNvSpPr>
              <p:nvPr/>
            </p:nvSpPr>
            <p:spPr bwMode="auto">
              <a:xfrm>
                <a:off x="-1931668" y="3638311"/>
                <a:ext cx="2040" cy="2040"/>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04" name="Rectangle 308"/>
              <p:cNvSpPr>
                <a:spLocks noChangeArrowheads="1"/>
              </p:cNvSpPr>
              <p:nvPr/>
            </p:nvSpPr>
            <p:spPr bwMode="auto">
              <a:xfrm>
                <a:off x="-1931668" y="3638311"/>
                <a:ext cx="2040" cy="2040"/>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05" name="Freeform 309"/>
              <p:cNvSpPr/>
              <p:nvPr/>
            </p:nvSpPr>
            <p:spPr bwMode="auto">
              <a:xfrm>
                <a:off x="-1962259" y="3634232"/>
                <a:ext cx="26513" cy="6119"/>
              </a:xfrm>
              <a:custGeom>
                <a:gdLst>
                  <a:gd name="T0" fmla="*/ 12 w 13"/>
                  <a:gd name="T1" fmla="*/ 3 h 3"/>
                  <a:gd name="T2" fmla="*/ 12 w 13"/>
                  <a:gd name="T3" fmla="*/ 3 h 3"/>
                  <a:gd name="T4" fmla="*/ 7 w 13"/>
                  <a:gd name="T5" fmla="*/ 2 h 3"/>
                  <a:gd name="T6" fmla="*/ 0 w 13"/>
                  <a:gd name="T7" fmla="*/ 0 h 3"/>
                  <a:gd name="T8" fmla="*/ 0 w 13"/>
                  <a:gd name="T9" fmla="*/ 0 h 3"/>
                  <a:gd name="T10" fmla="*/ 3 w 13"/>
                  <a:gd name="T11" fmla="*/ 2 h 3"/>
                  <a:gd name="T12" fmla="*/ 3 w 13"/>
                  <a:gd name="T13" fmla="*/ 2 h 3"/>
                  <a:gd name="T14" fmla="*/ 12 w 13"/>
                  <a:gd name="T15" fmla="*/ 3 h 3"/>
                  <a:gd name="T16" fmla="*/ 12 w 13"/>
                  <a:gd name="T17" fmla="*/ 3 h 3"/>
                  <a:gd name="T18" fmla="*/ 13 w 13"/>
                  <a:gd name="T19" fmla="*/ 3 h 3"/>
                  <a:gd name="T20" fmla="*/ 13 w 13"/>
                  <a:gd name="T21" fmla="*/ 3 h 3"/>
                  <a:gd name="T22" fmla="*/ 12 w 13"/>
                  <a:gd name="T23" fmla="*/ 3 h 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3">
                    <a:moveTo>
                      <a:pt x="12" y="3"/>
                    </a:moveTo>
                    <a:lnTo>
                      <a:pt x="12" y="3"/>
                    </a:lnTo>
                    <a:lnTo>
                      <a:pt x="7" y="2"/>
                    </a:lnTo>
                    <a:lnTo>
                      <a:pt x="0" y="0"/>
                    </a:lnTo>
                    <a:lnTo>
                      <a:pt x="0" y="0"/>
                    </a:lnTo>
                    <a:lnTo>
                      <a:pt x="3" y="2"/>
                    </a:lnTo>
                    <a:lnTo>
                      <a:pt x="3" y="2"/>
                    </a:lnTo>
                    <a:lnTo>
                      <a:pt x="12" y="3"/>
                    </a:lnTo>
                    <a:lnTo>
                      <a:pt x="12" y="3"/>
                    </a:lnTo>
                    <a:lnTo>
                      <a:pt x="13" y="3"/>
                    </a:lnTo>
                    <a:lnTo>
                      <a:pt x="13" y="3"/>
                    </a:lnTo>
                    <a:lnTo>
                      <a:pt x="12" y="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06" name="Freeform 310"/>
              <p:cNvSpPr>
                <a:spLocks noEditPoints="1"/>
              </p:cNvSpPr>
              <p:nvPr/>
            </p:nvSpPr>
            <p:spPr bwMode="auto">
              <a:xfrm>
                <a:off x="-2049954" y="3632193"/>
                <a:ext cx="87696" cy="71380"/>
              </a:xfrm>
              <a:custGeom>
                <a:gdLst>
                  <a:gd name="T0" fmla="*/ 33 w 43"/>
                  <a:gd name="T1" fmla="*/ 0 h 35"/>
                  <a:gd name="T2" fmla="*/ 33 w 43"/>
                  <a:gd name="T3" fmla="*/ 0 h 35"/>
                  <a:gd name="T4" fmla="*/ 33 w 43"/>
                  <a:gd name="T5" fmla="*/ 0 h 35"/>
                  <a:gd name="T6" fmla="*/ 11 w 43"/>
                  <a:gd name="T7" fmla="*/ 1 h 35"/>
                  <a:gd name="T8" fmla="*/ 11 w 43"/>
                  <a:gd name="T9" fmla="*/ 1 h 35"/>
                  <a:gd name="T10" fmla="*/ 11 w 43"/>
                  <a:gd name="T11" fmla="*/ 1 h 35"/>
                  <a:gd name="T12" fmla="*/ 11 w 43"/>
                  <a:gd name="T13" fmla="*/ 1 h 35"/>
                  <a:gd name="T14" fmla="*/ 21 w 43"/>
                  <a:gd name="T15" fmla="*/ 1 h 35"/>
                  <a:gd name="T16" fmla="*/ 16 w 43"/>
                  <a:gd name="T17" fmla="*/ 0 h 35"/>
                  <a:gd name="T18" fmla="*/ 21 w 43"/>
                  <a:gd name="T19" fmla="*/ 1 h 35"/>
                  <a:gd name="T20" fmla="*/ 21 w 43"/>
                  <a:gd name="T21" fmla="*/ 1 h 35"/>
                  <a:gd name="T22" fmla="*/ 11 w 43"/>
                  <a:gd name="T23" fmla="*/ 1 h 35"/>
                  <a:gd name="T24" fmla="*/ 11 w 43"/>
                  <a:gd name="T25" fmla="*/ 1 h 35"/>
                  <a:gd name="T26" fmla="*/ 11 w 43"/>
                  <a:gd name="T27" fmla="*/ 1 h 35"/>
                  <a:gd name="T28" fmla="*/ 27 w 43"/>
                  <a:gd name="T29" fmla="*/ 1 h 35"/>
                  <a:gd name="T30" fmla="*/ 32 w 43"/>
                  <a:gd name="T31" fmla="*/ 1 h 35"/>
                  <a:gd name="T32" fmla="*/ 27 w 43"/>
                  <a:gd name="T33" fmla="*/ 1 h 35"/>
                  <a:gd name="T34" fmla="*/ 27 w 43"/>
                  <a:gd name="T35" fmla="*/ 1 h 35"/>
                  <a:gd name="T36" fmla="*/ 43 w 43"/>
                  <a:gd name="T37" fmla="*/ 1 h 35"/>
                  <a:gd name="T38" fmla="*/ 36 w 43"/>
                  <a:gd name="T39" fmla="*/ 0 h 35"/>
                  <a:gd name="T40" fmla="*/ 33 w 43"/>
                  <a:gd name="T41" fmla="*/ 0 h 35"/>
                  <a:gd name="T42" fmla="*/ 36 w 43"/>
                  <a:gd name="T43" fmla="*/ 0 h 35"/>
                  <a:gd name="T44" fmla="*/ 43 w 43"/>
                  <a:gd name="T45" fmla="*/ 1 h 35"/>
                  <a:gd name="T46" fmla="*/ 8 w 43"/>
                  <a:gd name="T47" fmla="*/ 1 h 35"/>
                  <a:gd name="T48" fmla="*/ 10 w 43"/>
                  <a:gd name="T49" fmla="*/ 1 h 35"/>
                  <a:gd name="T50" fmla="*/ 8 w 43"/>
                  <a:gd name="T51" fmla="*/ 1 h 35"/>
                  <a:gd name="T52" fmla="*/ 8 w 43"/>
                  <a:gd name="T53" fmla="*/ 1 h 35"/>
                  <a:gd name="T54" fmla="*/ 8 w 43"/>
                  <a:gd name="T55" fmla="*/ 1 h 35"/>
                  <a:gd name="T56" fmla="*/ 7 w 43"/>
                  <a:gd name="T57" fmla="*/ 3 h 35"/>
                  <a:gd name="T58" fmla="*/ 8 w 43"/>
                  <a:gd name="T59" fmla="*/ 3 h 35"/>
                  <a:gd name="T60" fmla="*/ 7 w 43"/>
                  <a:gd name="T61" fmla="*/ 3 h 35"/>
                  <a:gd name="T62" fmla="*/ 3 w 43"/>
                  <a:gd name="T63" fmla="*/ 35 h 35"/>
                  <a:gd name="T64" fmla="*/ 1 w 43"/>
                  <a:gd name="T65" fmla="*/ 24 h 35"/>
                  <a:gd name="T66" fmla="*/ 0 w 43"/>
                  <a:gd name="T67" fmla="*/ 22 h 35"/>
                  <a:gd name="T68" fmla="*/ 0 w 43"/>
                  <a:gd name="T69" fmla="*/ 19 h 35"/>
                  <a:gd name="T70" fmla="*/ 1 w 43"/>
                  <a:gd name="T71" fmla="*/ 24 h 35"/>
                  <a:gd name="T72" fmla="*/ 3 w 43"/>
                  <a:gd name="T73" fmla="*/ 29 h 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3" h="35">
                    <a:moveTo>
                      <a:pt x="33" y="0"/>
                    </a:moveTo>
                    <a:lnTo>
                      <a:pt x="33" y="0"/>
                    </a:lnTo>
                    <a:close/>
                    <a:moveTo>
                      <a:pt x="33" y="0"/>
                    </a:moveTo>
                    <a:lnTo>
                      <a:pt x="33" y="0"/>
                    </a:lnTo>
                    <a:lnTo>
                      <a:pt x="33" y="0"/>
                    </a:lnTo>
                    <a:lnTo>
                      <a:pt x="33" y="0"/>
                    </a:lnTo>
                    <a:lnTo>
                      <a:pt x="33" y="0"/>
                    </a:lnTo>
                    <a:close/>
                    <a:moveTo>
                      <a:pt x="11" y="1"/>
                    </a:moveTo>
                    <a:lnTo>
                      <a:pt x="11" y="1"/>
                    </a:lnTo>
                    <a:close/>
                    <a:moveTo>
                      <a:pt x="11" y="1"/>
                    </a:moveTo>
                    <a:lnTo>
                      <a:pt x="11" y="1"/>
                    </a:lnTo>
                    <a:lnTo>
                      <a:pt x="11" y="1"/>
                    </a:lnTo>
                    <a:lnTo>
                      <a:pt x="11" y="1"/>
                    </a:lnTo>
                    <a:lnTo>
                      <a:pt x="11" y="1"/>
                    </a:lnTo>
                    <a:close/>
                    <a:moveTo>
                      <a:pt x="21" y="1"/>
                    </a:moveTo>
                    <a:lnTo>
                      <a:pt x="21" y="1"/>
                    </a:lnTo>
                    <a:lnTo>
                      <a:pt x="16" y="0"/>
                    </a:lnTo>
                    <a:lnTo>
                      <a:pt x="16" y="0"/>
                    </a:lnTo>
                    <a:lnTo>
                      <a:pt x="21" y="1"/>
                    </a:lnTo>
                    <a:close/>
                    <a:moveTo>
                      <a:pt x="21" y="1"/>
                    </a:moveTo>
                    <a:lnTo>
                      <a:pt x="21" y="1"/>
                    </a:lnTo>
                    <a:lnTo>
                      <a:pt x="21" y="1"/>
                    </a:lnTo>
                    <a:close/>
                    <a:moveTo>
                      <a:pt x="11" y="1"/>
                    </a:moveTo>
                    <a:lnTo>
                      <a:pt x="11" y="1"/>
                    </a:lnTo>
                    <a:close/>
                    <a:moveTo>
                      <a:pt x="11" y="1"/>
                    </a:moveTo>
                    <a:lnTo>
                      <a:pt x="11" y="1"/>
                    </a:lnTo>
                    <a:lnTo>
                      <a:pt x="11" y="1"/>
                    </a:lnTo>
                    <a:lnTo>
                      <a:pt x="11" y="1"/>
                    </a:lnTo>
                    <a:lnTo>
                      <a:pt x="11" y="1"/>
                    </a:lnTo>
                    <a:close/>
                    <a:moveTo>
                      <a:pt x="27" y="1"/>
                    </a:moveTo>
                    <a:lnTo>
                      <a:pt x="27" y="1"/>
                    </a:lnTo>
                    <a:lnTo>
                      <a:pt x="32" y="1"/>
                    </a:lnTo>
                    <a:lnTo>
                      <a:pt x="32" y="1"/>
                    </a:lnTo>
                    <a:lnTo>
                      <a:pt x="27" y="1"/>
                    </a:lnTo>
                    <a:close/>
                    <a:moveTo>
                      <a:pt x="27" y="1"/>
                    </a:moveTo>
                    <a:lnTo>
                      <a:pt x="27" y="1"/>
                    </a:lnTo>
                    <a:lnTo>
                      <a:pt x="27" y="1"/>
                    </a:lnTo>
                    <a:close/>
                    <a:moveTo>
                      <a:pt x="43" y="1"/>
                    </a:moveTo>
                    <a:lnTo>
                      <a:pt x="43" y="1"/>
                    </a:lnTo>
                    <a:lnTo>
                      <a:pt x="36" y="0"/>
                    </a:lnTo>
                    <a:lnTo>
                      <a:pt x="36" y="0"/>
                    </a:lnTo>
                    <a:lnTo>
                      <a:pt x="33" y="0"/>
                    </a:lnTo>
                    <a:lnTo>
                      <a:pt x="33" y="0"/>
                    </a:lnTo>
                    <a:lnTo>
                      <a:pt x="36" y="0"/>
                    </a:lnTo>
                    <a:lnTo>
                      <a:pt x="36" y="0"/>
                    </a:lnTo>
                    <a:lnTo>
                      <a:pt x="43" y="1"/>
                    </a:lnTo>
                    <a:lnTo>
                      <a:pt x="43" y="1"/>
                    </a:lnTo>
                    <a:close/>
                    <a:moveTo>
                      <a:pt x="8" y="1"/>
                    </a:moveTo>
                    <a:lnTo>
                      <a:pt x="8" y="1"/>
                    </a:lnTo>
                    <a:lnTo>
                      <a:pt x="10" y="1"/>
                    </a:lnTo>
                    <a:lnTo>
                      <a:pt x="10" y="1"/>
                    </a:lnTo>
                    <a:lnTo>
                      <a:pt x="8" y="1"/>
                    </a:lnTo>
                    <a:close/>
                    <a:moveTo>
                      <a:pt x="8" y="1"/>
                    </a:moveTo>
                    <a:lnTo>
                      <a:pt x="8" y="1"/>
                    </a:lnTo>
                    <a:lnTo>
                      <a:pt x="8" y="1"/>
                    </a:lnTo>
                    <a:lnTo>
                      <a:pt x="8" y="1"/>
                    </a:lnTo>
                    <a:lnTo>
                      <a:pt x="8" y="1"/>
                    </a:lnTo>
                    <a:close/>
                    <a:moveTo>
                      <a:pt x="7" y="3"/>
                    </a:moveTo>
                    <a:lnTo>
                      <a:pt x="7" y="3"/>
                    </a:lnTo>
                    <a:lnTo>
                      <a:pt x="8" y="3"/>
                    </a:lnTo>
                    <a:lnTo>
                      <a:pt x="8" y="3"/>
                    </a:lnTo>
                    <a:lnTo>
                      <a:pt x="7" y="3"/>
                    </a:lnTo>
                    <a:close/>
                    <a:moveTo>
                      <a:pt x="3" y="35"/>
                    </a:moveTo>
                    <a:lnTo>
                      <a:pt x="3" y="35"/>
                    </a:lnTo>
                    <a:lnTo>
                      <a:pt x="3" y="29"/>
                    </a:lnTo>
                    <a:lnTo>
                      <a:pt x="1" y="24"/>
                    </a:lnTo>
                    <a:lnTo>
                      <a:pt x="1" y="24"/>
                    </a:lnTo>
                    <a:lnTo>
                      <a:pt x="0" y="22"/>
                    </a:lnTo>
                    <a:lnTo>
                      <a:pt x="0" y="19"/>
                    </a:lnTo>
                    <a:lnTo>
                      <a:pt x="0" y="19"/>
                    </a:lnTo>
                    <a:lnTo>
                      <a:pt x="0" y="22"/>
                    </a:lnTo>
                    <a:lnTo>
                      <a:pt x="1" y="24"/>
                    </a:lnTo>
                    <a:lnTo>
                      <a:pt x="1" y="24"/>
                    </a:lnTo>
                    <a:lnTo>
                      <a:pt x="3" y="29"/>
                    </a:lnTo>
                    <a:lnTo>
                      <a:pt x="3" y="3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07" name="Line 311"/>
              <p:cNvSpPr>
                <a:spLocks noChangeShapeType="1"/>
              </p:cNvSpPr>
              <p:nvPr/>
            </p:nvSpPr>
            <p:spPr bwMode="auto">
              <a:xfrm flipH="1">
                <a:off x="-1982653" y="3632193"/>
                <a:ext cx="0" cy="0"/>
              </a:xfrm>
              <a:prstGeom prst="line">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08" name="Rectangle 312"/>
              <p:cNvSpPr>
                <a:spLocks noChangeArrowheads="1"/>
              </p:cNvSpPr>
              <p:nvPr/>
            </p:nvSpPr>
            <p:spPr bwMode="auto">
              <a:xfrm>
                <a:off x="-1982653" y="3632193"/>
                <a:ext cx="2040" cy="2040"/>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09" name="Line 313"/>
              <p:cNvSpPr>
                <a:spLocks noChangeShapeType="1"/>
              </p:cNvSpPr>
              <p:nvPr/>
            </p:nvSpPr>
            <p:spPr bwMode="auto">
              <a:xfrm flipH="1">
                <a:off x="-2027520" y="3634232"/>
                <a:ext cx="0" cy="0"/>
              </a:xfrm>
              <a:prstGeom prst="line">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10" name="Rectangle 314"/>
              <p:cNvSpPr>
                <a:spLocks noChangeArrowheads="1"/>
              </p:cNvSpPr>
              <p:nvPr/>
            </p:nvSpPr>
            <p:spPr bwMode="auto">
              <a:xfrm>
                <a:off x="-2027520" y="3634232"/>
                <a:ext cx="2040" cy="2040"/>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11" name="Freeform 315"/>
              <p:cNvSpPr/>
              <p:nvPr/>
            </p:nvSpPr>
            <p:spPr bwMode="auto">
              <a:xfrm>
                <a:off x="-2017324" y="3632193"/>
                <a:ext cx="10198" cy="2040"/>
              </a:xfrm>
              <a:custGeom>
                <a:gdLst>
                  <a:gd name="T0" fmla="*/ 5 w 5"/>
                  <a:gd name="T1" fmla="*/ 1 h 1"/>
                  <a:gd name="T2" fmla="*/ 5 w 5"/>
                  <a:gd name="T3" fmla="*/ 1 h 1"/>
                  <a:gd name="T4" fmla="*/ 0 w 5"/>
                  <a:gd name="T5" fmla="*/ 0 h 1"/>
                  <a:gd name="T6" fmla="*/ 0 w 5"/>
                  <a:gd name="T7" fmla="*/ 0 h 1"/>
                  <a:gd name="T8" fmla="*/ 5 w 5"/>
                  <a:gd name="T9" fmla="*/ 1 h 1"/>
                </a:gdLst>
                <a:cxnLst>
                  <a:cxn ang="0">
                    <a:pos x="T0" y="T1"/>
                  </a:cxn>
                  <a:cxn ang="0">
                    <a:pos x="T2" y="T3"/>
                  </a:cxn>
                  <a:cxn ang="0">
                    <a:pos x="T4" y="T5"/>
                  </a:cxn>
                  <a:cxn ang="0">
                    <a:pos x="T6" y="T7"/>
                  </a:cxn>
                  <a:cxn ang="0">
                    <a:pos x="T8" y="T9"/>
                  </a:cxn>
                </a:cxnLst>
                <a:rect l="0" t="0" r="r" b="b"/>
                <a:pathLst>
                  <a:path w="5" h="1">
                    <a:moveTo>
                      <a:pt x="5" y="1"/>
                    </a:moveTo>
                    <a:lnTo>
                      <a:pt x="5" y="1"/>
                    </a:lnTo>
                    <a:lnTo>
                      <a:pt x="0" y="0"/>
                    </a:lnTo>
                    <a:lnTo>
                      <a:pt x="0" y="0"/>
                    </a:lnTo>
                    <a:lnTo>
                      <a:pt x="5"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12" name="Freeform 316"/>
              <p:cNvSpPr/>
              <p:nvPr/>
            </p:nvSpPr>
            <p:spPr bwMode="auto">
              <a:xfrm flipH="1">
                <a:off x="-2007126" y="3634232"/>
                <a:ext cx="0" cy="0"/>
              </a:xfrm>
              <a:custGeom>
                <a:cxnLst>
                  <a:cxn ang="0">
                    <a:pos x="0" y="0"/>
                  </a:cxn>
                  <a:cxn ang="0">
                    <a:pos x="0" y="0"/>
                  </a:cxn>
                  <a:cxn ang="0">
                    <a:pos x="0" y="0"/>
                  </a:cxn>
                </a:cxnLst>
                <a:rect l="0" t="0" r="r" b="b"/>
                <a:pathLst>
                  <a:path>
                    <a:moveTo>
                      <a:pt x="0" y="0"/>
                    </a:moveTo>
                    <a:lnTo>
                      <a:pt x="0" y="0"/>
                    </a:lnTo>
                    <a:lnTo>
                      <a:pt x="0"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13" name="Line 317"/>
              <p:cNvSpPr>
                <a:spLocks noChangeShapeType="1"/>
              </p:cNvSpPr>
              <p:nvPr/>
            </p:nvSpPr>
            <p:spPr bwMode="auto">
              <a:xfrm flipH="1">
                <a:off x="-2027520" y="3634232"/>
                <a:ext cx="0" cy="0"/>
              </a:xfrm>
              <a:prstGeom prst="line">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14" name="Rectangle 318"/>
              <p:cNvSpPr>
                <a:spLocks noChangeArrowheads="1"/>
              </p:cNvSpPr>
              <p:nvPr/>
            </p:nvSpPr>
            <p:spPr bwMode="auto">
              <a:xfrm>
                <a:off x="-2027520" y="3634232"/>
                <a:ext cx="2040" cy="2040"/>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15" name="Rectangle 319"/>
              <p:cNvSpPr>
                <a:spLocks noChangeArrowheads="1"/>
              </p:cNvSpPr>
              <p:nvPr/>
            </p:nvSpPr>
            <p:spPr bwMode="auto">
              <a:xfrm>
                <a:off x="-1994889" y="3634232"/>
                <a:ext cx="10198" cy="2040"/>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16" name="Freeform 320"/>
              <p:cNvSpPr/>
              <p:nvPr/>
            </p:nvSpPr>
            <p:spPr bwMode="auto">
              <a:xfrm flipH="1">
                <a:off x="-1994889" y="3634232"/>
                <a:ext cx="0" cy="0"/>
              </a:xfrm>
              <a:custGeom>
                <a:cxnLst>
                  <a:cxn ang="0">
                    <a:pos x="0" y="0"/>
                  </a:cxn>
                  <a:cxn ang="0">
                    <a:pos x="0" y="0"/>
                  </a:cxn>
                  <a:cxn ang="0">
                    <a:pos x="0" y="0"/>
                  </a:cxn>
                </a:cxnLst>
                <a:rect l="0" t="0" r="r" b="b"/>
                <a:pathLst>
                  <a:path>
                    <a:moveTo>
                      <a:pt x="0" y="0"/>
                    </a:moveTo>
                    <a:lnTo>
                      <a:pt x="0" y="0"/>
                    </a:lnTo>
                    <a:lnTo>
                      <a:pt x="0"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17" name="Freeform 321"/>
              <p:cNvSpPr/>
              <p:nvPr/>
            </p:nvSpPr>
            <p:spPr bwMode="auto">
              <a:xfrm>
                <a:off x="-1982653" y="3632193"/>
                <a:ext cx="20394" cy="2040"/>
              </a:xfrm>
              <a:custGeom>
                <a:gdLst>
                  <a:gd name="T0" fmla="*/ 10 w 10"/>
                  <a:gd name="T1" fmla="*/ 1 h 1"/>
                  <a:gd name="T2" fmla="*/ 10 w 10"/>
                  <a:gd name="T3" fmla="*/ 1 h 1"/>
                  <a:gd name="T4" fmla="*/ 3 w 10"/>
                  <a:gd name="T5" fmla="*/ 0 h 1"/>
                  <a:gd name="T6" fmla="*/ 3 w 10"/>
                  <a:gd name="T7" fmla="*/ 0 h 1"/>
                  <a:gd name="T8" fmla="*/ 0 w 10"/>
                  <a:gd name="T9" fmla="*/ 0 h 1"/>
                  <a:gd name="T10" fmla="*/ 0 w 10"/>
                  <a:gd name="T11" fmla="*/ 0 h 1"/>
                  <a:gd name="T12" fmla="*/ 3 w 10"/>
                  <a:gd name="T13" fmla="*/ 0 h 1"/>
                  <a:gd name="T14" fmla="*/ 3 w 10"/>
                  <a:gd name="T15" fmla="*/ 0 h 1"/>
                  <a:gd name="T16" fmla="*/ 10 w 10"/>
                  <a:gd name="T17" fmla="*/ 1 h 1"/>
                  <a:gd name="T18" fmla="*/ 10 w 10"/>
                  <a:gd name="T19" fmla="*/ 1 h 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 h="1">
                    <a:moveTo>
                      <a:pt x="10" y="1"/>
                    </a:moveTo>
                    <a:lnTo>
                      <a:pt x="10" y="1"/>
                    </a:lnTo>
                    <a:lnTo>
                      <a:pt x="3" y="0"/>
                    </a:lnTo>
                    <a:lnTo>
                      <a:pt x="3" y="0"/>
                    </a:lnTo>
                    <a:lnTo>
                      <a:pt x="0" y="0"/>
                    </a:lnTo>
                    <a:lnTo>
                      <a:pt x="0" y="0"/>
                    </a:lnTo>
                    <a:lnTo>
                      <a:pt x="3" y="0"/>
                    </a:lnTo>
                    <a:lnTo>
                      <a:pt x="3" y="0"/>
                    </a:lnTo>
                    <a:lnTo>
                      <a:pt x="10" y="1"/>
                    </a:lnTo>
                    <a:lnTo>
                      <a:pt x="10"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18" name="Rectangle 322"/>
              <p:cNvSpPr>
                <a:spLocks noChangeArrowheads="1"/>
              </p:cNvSpPr>
              <p:nvPr/>
            </p:nvSpPr>
            <p:spPr bwMode="auto">
              <a:xfrm>
                <a:off x="-2033639" y="3634232"/>
                <a:ext cx="4079" cy="2040"/>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19" name="Rectangle 323"/>
              <p:cNvSpPr>
                <a:spLocks noChangeArrowheads="1"/>
              </p:cNvSpPr>
              <p:nvPr/>
            </p:nvSpPr>
            <p:spPr bwMode="auto">
              <a:xfrm>
                <a:off x="-2033639" y="3634232"/>
                <a:ext cx="2040" cy="2040"/>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20" name="Rectangle 324"/>
              <p:cNvSpPr>
                <a:spLocks noChangeArrowheads="1"/>
              </p:cNvSpPr>
              <p:nvPr/>
            </p:nvSpPr>
            <p:spPr bwMode="auto">
              <a:xfrm>
                <a:off x="-2035678" y="3638311"/>
                <a:ext cx="2040" cy="2040"/>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21" name="Freeform 325"/>
              <p:cNvSpPr/>
              <p:nvPr/>
            </p:nvSpPr>
            <p:spPr bwMode="auto">
              <a:xfrm>
                <a:off x="-2049954" y="3670942"/>
                <a:ext cx="6119" cy="32631"/>
              </a:xfrm>
              <a:custGeom>
                <a:gdLst>
                  <a:gd name="T0" fmla="*/ 3 w 3"/>
                  <a:gd name="T1" fmla="*/ 16 h 16"/>
                  <a:gd name="T2" fmla="*/ 3 w 3"/>
                  <a:gd name="T3" fmla="*/ 16 h 16"/>
                  <a:gd name="T4" fmla="*/ 3 w 3"/>
                  <a:gd name="T5" fmla="*/ 10 h 16"/>
                  <a:gd name="T6" fmla="*/ 1 w 3"/>
                  <a:gd name="T7" fmla="*/ 5 h 16"/>
                  <a:gd name="T8" fmla="*/ 1 w 3"/>
                  <a:gd name="T9" fmla="*/ 5 h 16"/>
                  <a:gd name="T10" fmla="*/ 0 w 3"/>
                  <a:gd name="T11" fmla="*/ 3 h 16"/>
                  <a:gd name="T12" fmla="*/ 0 w 3"/>
                  <a:gd name="T13" fmla="*/ 0 h 16"/>
                  <a:gd name="T14" fmla="*/ 0 w 3"/>
                  <a:gd name="T15" fmla="*/ 0 h 16"/>
                  <a:gd name="T16" fmla="*/ 0 w 3"/>
                  <a:gd name="T17" fmla="*/ 3 h 16"/>
                  <a:gd name="T18" fmla="*/ 1 w 3"/>
                  <a:gd name="T19" fmla="*/ 5 h 16"/>
                  <a:gd name="T20" fmla="*/ 1 w 3"/>
                  <a:gd name="T21" fmla="*/ 5 h 16"/>
                  <a:gd name="T22" fmla="*/ 3 w 3"/>
                  <a:gd name="T23" fmla="*/ 10 h 16"/>
                  <a:gd name="T24" fmla="*/ 3 w 3"/>
                  <a:gd name="T25" fmla="*/ 16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 h="16">
                    <a:moveTo>
                      <a:pt x="3" y="16"/>
                    </a:moveTo>
                    <a:lnTo>
                      <a:pt x="3" y="16"/>
                    </a:lnTo>
                    <a:lnTo>
                      <a:pt x="3" y="10"/>
                    </a:lnTo>
                    <a:lnTo>
                      <a:pt x="1" y="5"/>
                    </a:lnTo>
                    <a:lnTo>
                      <a:pt x="1" y="5"/>
                    </a:lnTo>
                    <a:lnTo>
                      <a:pt x="0" y="3"/>
                    </a:lnTo>
                    <a:lnTo>
                      <a:pt x="0" y="0"/>
                    </a:lnTo>
                    <a:lnTo>
                      <a:pt x="0" y="0"/>
                    </a:lnTo>
                    <a:lnTo>
                      <a:pt x="0" y="3"/>
                    </a:lnTo>
                    <a:lnTo>
                      <a:pt x="1" y="5"/>
                    </a:lnTo>
                    <a:lnTo>
                      <a:pt x="1" y="5"/>
                    </a:lnTo>
                    <a:lnTo>
                      <a:pt x="3" y="10"/>
                    </a:lnTo>
                    <a:lnTo>
                      <a:pt x="3" y="1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22" name="Freeform 326"/>
              <p:cNvSpPr/>
              <p:nvPr/>
            </p:nvSpPr>
            <p:spPr bwMode="auto">
              <a:xfrm>
                <a:off x="-2021402" y="4033958"/>
                <a:ext cx="30592" cy="22434"/>
              </a:xfrm>
              <a:custGeom>
                <a:gdLst>
                  <a:gd name="T0" fmla="*/ 0 w 15"/>
                  <a:gd name="T1" fmla="*/ 10 h 11"/>
                  <a:gd name="T2" fmla="*/ 0 w 15"/>
                  <a:gd name="T3" fmla="*/ 10 h 11"/>
                  <a:gd name="T4" fmla="*/ 13 w 15"/>
                  <a:gd name="T5" fmla="*/ 11 h 11"/>
                  <a:gd name="T6" fmla="*/ 13 w 15"/>
                  <a:gd name="T7" fmla="*/ 11 h 11"/>
                  <a:gd name="T8" fmla="*/ 15 w 15"/>
                  <a:gd name="T9" fmla="*/ 10 h 11"/>
                  <a:gd name="T10" fmla="*/ 15 w 15"/>
                  <a:gd name="T11" fmla="*/ 9 h 11"/>
                  <a:gd name="T12" fmla="*/ 12 w 15"/>
                  <a:gd name="T13" fmla="*/ 0 h 11"/>
                  <a:gd name="T14" fmla="*/ 12 w 15"/>
                  <a:gd name="T15" fmla="*/ 0 h 11"/>
                  <a:gd name="T16" fmla="*/ 6 w 15"/>
                  <a:gd name="T17" fmla="*/ 4 h 11"/>
                  <a:gd name="T18" fmla="*/ 3 w 15"/>
                  <a:gd name="T19" fmla="*/ 7 h 11"/>
                  <a:gd name="T20" fmla="*/ 0 w 15"/>
                  <a:gd name="T21" fmla="*/ 10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1">
                    <a:moveTo>
                      <a:pt x="0" y="10"/>
                    </a:moveTo>
                    <a:lnTo>
                      <a:pt x="0" y="10"/>
                    </a:lnTo>
                    <a:lnTo>
                      <a:pt x="13" y="11"/>
                    </a:lnTo>
                    <a:lnTo>
                      <a:pt x="13" y="11"/>
                    </a:lnTo>
                    <a:lnTo>
                      <a:pt x="15" y="10"/>
                    </a:lnTo>
                    <a:lnTo>
                      <a:pt x="15" y="9"/>
                    </a:lnTo>
                    <a:lnTo>
                      <a:pt x="12" y="0"/>
                    </a:lnTo>
                    <a:lnTo>
                      <a:pt x="12" y="0"/>
                    </a:lnTo>
                    <a:lnTo>
                      <a:pt x="6" y="4"/>
                    </a:lnTo>
                    <a:lnTo>
                      <a:pt x="3" y="7"/>
                    </a:lnTo>
                    <a:lnTo>
                      <a:pt x="0" y="1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23" name="Freeform 327"/>
              <p:cNvSpPr/>
              <p:nvPr/>
            </p:nvSpPr>
            <p:spPr bwMode="auto">
              <a:xfrm>
                <a:off x="-2021402" y="4033958"/>
                <a:ext cx="30592" cy="22434"/>
              </a:xfrm>
              <a:custGeom>
                <a:gdLst>
                  <a:gd name="T0" fmla="*/ 0 w 15"/>
                  <a:gd name="T1" fmla="*/ 10 h 11"/>
                  <a:gd name="T2" fmla="*/ 0 w 15"/>
                  <a:gd name="T3" fmla="*/ 10 h 11"/>
                  <a:gd name="T4" fmla="*/ 13 w 15"/>
                  <a:gd name="T5" fmla="*/ 11 h 11"/>
                  <a:gd name="T6" fmla="*/ 13 w 15"/>
                  <a:gd name="T7" fmla="*/ 11 h 11"/>
                  <a:gd name="T8" fmla="*/ 15 w 15"/>
                  <a:gd name="T9" fmla="*/ 10 h 11"/>
                  <a:gd name="T10" fmla="*/ 15 w 15"/>
                  <a:gd name="T11" fmla="*/ 9 h 11"/>
                  <a:gd name="T12" fmla="*/ 12 w 15"/>
                  <a:gd name="T13" fmla="*/ 0 h 11"/>
                  <a:gd name="T14" fmla="*/ 12 w 15"/>
                  <a:gd name="T15" fmla="*/ 0 h 11"/>
                  <a:gd name="T16" fmla="*/ 6 w 15"/>
                  <a:gd name="T17" fmla="*/ 4 h 11"/>
                  <a:gd name="T18" fmla="*/ 3 w 15"/>
                  <a:gd name="T19" fmla="*/ 7 h 11"/>
                  <a:gd name="T20" fmla="*/ 0 w 15"/>
                  <a:gd name="T21" fmla="*/ 10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11">
                    <a:moveTo>
                      <a:pt x="0" y="10"/>
                    </a:moveTo>
                    <a:lnTo>
                      <a:pt x="0" y="10"/>
                    </a:lnTo>
                    <a:lnTo>
                      <a:pt x="13" y="11"/>
                    </a:lnTo>
                    <a:lnTo>
                      <a:pt x="13" y="11"/>
                    </a:lnTo>
                    <a:lnTo>
                      <a:pt x="15" y="10"/>
                    </a:lnTo>
                    <a:lnTo>
                      <a:pt x="15" y="9"/>
                    </a:lnTo>
                    <a:lnTo>
                      <a:pt x="12" y="0"/>
                    </a:lnTo>
                    <a:lnTo>
                      <a:pt x="12" y="0"/>
                    </a:lnTo>
                    <a:lnTo>
                      <a:pt x="6" y="4"/>
                    </a:lnTo>
                    <a:lnTo>
                      <a:pt x="3" y="7"/>
                    </a:lnTo>
                    <a:lnTo>
                      <a:pt x="0" y="1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24" name="Freeform 328"/>
              <p:cNvSpPr/>
              <p:nvPr/>
            </p:nvSpPr>
            <p:spPr bwMode="auto">
              <a:xfrm>
                <a:off x="-1829697" y="3968697"/>
                <a:ext cx="320189" cy="259007"/>
              </a:xfrm>
              <a:custGeom>
                <a:gdLst>
                  <a:gd name="T0" fmla="*/ 0 w 157"/>
                  <a:gd name="T1" fmla="*/ 55 h 127"/>
                  <a:gd name="T2" fmla="*/ 3 w 157"/>
                  <a:gd name="T3" fmla="*/ 77 h 127"/>
                  <a:gd name="T4" fmla="*/ 6 w 157"/>
                  <a:gd name="T5" fmla="*/ 80 h 127"/>
                  <a:gd name="T6" fmla="*/ 10 w 157"/>
                  <a:gd name="T7" fmla="*/ 80 h 127"/>
                  <a:gd name="T8" fmla="*/ 10 w 157"/>
                  <a:gd name="T9" fmla="*/ 83 h 127"/>
                  <a:gd name="T10" fmla="*/ 12 w 157"/>
                  <a:gd name="T11" fmla="*/ 97 h 127"/>
                  <a:gd name="T12" fmla="*/ 16 w 157"/>
                  <a:gd name="T13" fmla="*/ 107 h 127"/>
                  <a:gd name="T14" fmla="*/ 26 w 157"/>
                  <a:gd name="T15" fmla="*/ 110 h 127"/>
                  <a:gd name="T16" fmla="*/ 37 w 157"/>
                  <a:gd name="T17" fmla="*/ 112 h 127"/>
                  <a:gd name="T18" fmla="*/ 38 w 157"/>
                  <a:gd name="T19" fmla="*/ 114 h 127"/>
                  <a:gd name="T20" fmla="*/ 39 w 157"/>
                  <a:gd name="T21" fmla="*/ 116 h 127"/>
                  <a:gd name="T22" fmla="*/ 55 w 157"/>
                  <a:gd name="T23" fmla="*/ 116 h 127"/>
                  <a:gd name="T24" fmla="*/ 58 w 157"/>
                  <a:gd name="T25" fmla="*/ 114 h 127"/>
                  <a:gd name="T26" fmla="*/ 60 w 157"/>
                  <a:gd name="T27" fmla="*/ 113 h 127"/>
                  <a:gd name="T28" fmla="*/ 64 w 157"/>
                  <a:gd name="T29" fmla="*/ 116 h 127"/>
                  <a:gd name="T30" fmla="*/ 81 w 157"/>
                  <a:gd name="T31" fmla="*/ 122 h 127"/>
                  <a:gd name="T32" fmla="*/ 84 w 157"/>
                  <a:gd name="T33" fmla="*/ 125 h 127"/>
                  <a:gd name="T34" fmla="*/ 86 w 157"/>
                  <a:gd name="T35" fmla="*/ 127 h 127"/>
                  <a:gd name="T36" fmla="*/ 93 w 157"/>
                  <a:gd name="T37" fmla="*/ 125 h 127"/>
                  <a:gd name="T38" fmla="*/ 105 w 157"/>
                  <a:gd name="T39" fmla="*/ 119 h 127"/>
                  <a:gd name="T40" fmla="*/ 112 w 157"/>
                  <a:gd name="T41" fmla="*/ 109 h 127"/>
                  <a:gd name="T42" fmla="*/ 113 w 157"/>
                  <a:gd name="T43" fmla="*/ 98 h 127"/>
                  <a:gd name="T44" fmla="*/ 118 w 157"/>
                  <a:gd name="T45" fmla="*/ 90 h 127"/>
                  <a:gd name="T46" fmla="*/ 128 w 157"/>
                  <a:gd name="T47" fmla="*/ 80 h 127"/>
                  <a:gd name="T48" fmla="*/ 136 w 157"/>
                  <a:gd name="T49" fmla="*/ 65 h 127"/>
                  <a:gd name="T50" fmla="*/ 141 w 157"/>
                  <a:gd name="T51" fmla="*/ 55 h 127"/>
                  <a:gd name="T52" fmla="*/ 147 w 157"/>
                  <a:gd name="T53" fmla="*/ 52 h 127"/>
                  <a:gd name="T54" fmla="*/ 152 w 157"/>
                  <a:gd name="T55" fmla="*/ 52 h 127"/>
                  <a:gd name="T56" fmla="*/ 157 w 157"/>
                  <a:gd name="T57" fmla="*/ 49 h 127"/>
                  <a:gd name="T58" fmla="*/ 154 w 157"/>
                  <a:gd name="T59" fmla="*/ 46 h 127"/>
                  <a:gd name="T60" fmla="*/ 139 w 157"/>
                  <a:gd name="T61" fmla="*/ 36 h 127"/>
                  <a:gd name="T62" fmla="*/ 139 w 157"/>
                  <a:gd name="T63" fmla="*/ 33 h 127"/>
                  <a:gd name="T64" fmla="*/ 144 w 157"/>
                  <a:gd name="T65" fmla="*/ 30 h 127"/>
                  <a:gd name="T66" fmla="*/ 142 w 157"/>
                  <a:gd name="T67" fmla="*/ 28 h 127"/>
                  <a:gd name="T68" fmla="*/ 135 w 157"/>
                  <a:gd name="T69" fmla="*/ 17 h 127"/>
                  <a:gd name="T70" fmla="*/ 129 w 157"/>
                  <a:gd name="T71" fmla="*/ 9 h 127"/>
                  <a:gd name="T72" fmla="*/ 135 w 157"/>
                  <a:gd name="T73" fmla="*/ 9 h 127"/>
                  <a:gd name="T74" fmla="*/ 138 w 157"/>
                  <a:gd name="T75" fmla="*/ 7 h 127"/>
                  <a:gd name="T76" fmla="*/ 135 w 157"/>
                  <a:gd name="T77" fmla="*/ 4 h 127"/>
                  <a:gd name="T78" fmla="*/ 135 w 157"/>
                  <a:gd name="T79" fmla="*/ 1 h 127"/>
                  <a:gd name="T80" fmla="*/ 123 w 157"/>
                  <a:gd name="T81" fmla="*/ 0 h 127"/>
                  <a:gd name="T82" fmla="*/ 116 w 157"/>
                  <a:gd name="T83" fmla="*/ 0 h 127"/>
                  <a:gd name="T84" fmla="*/ 108 w 157"/>
                  <a:gd name="T85" fmla="*/ 6 h 127"/>
                  <a:gd name="T86" fmla="*/ 100 w 157"/>
                  <a:gd name="T87" fmla="*/ 16 h 127"/>
                  <a:gd name="T88" fmla="*/ 96 w 157"/>
                  <a:gd name="T89" fmla="*/ 25 h 127"/>
                  <a:gd name="T90" fmla="*/ 80 w 157"/>
                  <a:gd name="T91" fmla="*/ 43 h 127"/>
                  <a:gd name="T92" fmla="*/ 74 w 157"/>
                  <a:gd name="T93" fmla="*/ 46 h 127"/>
                  <a:gd name="T94" fmla="*/ 70 w 157"/>
                  <a:gd name="T95" fmla="*/ 46 h 127"/>
                  <a:gd name="T96" fmla="*/ 60 w 157"/>
                  <a:gd name="T97" fmla="*/ 41 h 127"/>
                  <a:gd name="T98" fmla="*/ 55 w 157"/>
                  <a:gd name="T99" fmla="*/ 41 h 127"/>
                  <a:gd name="T100" fmla="*/ 47 w 157"/>
                  <a:gd name="T101" fmla="*/ 48 h 127"/>
                  <a:gd name="T102" fmla="*/ 31 w 157"/>
                  <a:gd name="T103" fmla="*/ 51 h 127"/>
                  <a:gd name="T104" fmla="*/ 26 w 157"/>
                  <a:gd name="T105" fmla="*/ 51 h 127"/>
                  <a:gd name="T106" fmla="*/ 16 w 157"/>
                  <a:gd name="T107" fmla="*/ 42 h 127"/>
                  <a:gd name="T108" fmla="*/ 10 w 157"/>
                  <a:gd name="T109" fmla="*/ 38 h 127"/>
                  <a:gd name="T110" fmla="*/ 6 w 157"/>
                  <a:gd name="T111" fmla="*/ 35 h 127"/>
                  <a:gd name="T112" fmla="*/ 5 w 157"/>
                  <a:gd name="T113" fmla="*/ 36 h 127"/>
                  <a:gd name="T114" fmla="*/ 2 w 157"/>
                  <a:gd name="T115" fmla="*/ 43 h 1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7" h="127">
                    <a:moveTo>
                      <a:pt x="0" y="55"/>
                    </a:moveTo>
                    <a:lnTo>
                      <a:pt x="0" y="55"/>
                    </a:lnTo>
                    <a:lnTo>
                      <a:pt x="2" y="70"/>
                    </a:lnTo>
                    <a:lnTo>
                      <a:pt x="3" y="77"/>
                    </a:lnTo>
                    <a:lnTo>
                      <a:pt x="5" y="78"/>
                    </a:lnTo>
                    <a:lnTo>
                      <a:pt x="6" y="80"/>
                    </a:lnTo>
                    <a:lnTo>
                      <a:pt x="6" y="80"/>
                    </a:lnTo>
                    <a:lnTo>
                      <a:pt x="10" y="80"/>
                    </a:lnTo>
                    <a:lnTo>
                      <a:pt x="10" y="80"/>
                    </a:lnTo>
                    <a:lnTo>
                      <a:pt x="10" y="83"/>
                    </a:lnTo>
                    <a:lnTo>
                      <a:pt x="10" y="83"/>
                    </a:lnTo>
                    <a:lnTo>
                      <a:pt x="12" y="97"/>
                    </a:lnTo>
                    <a:lnTo>
                      <a:pt x="15" y="104"/>
                    </a:lnTo>
                    <a:lnTo>
                      <a:pt x="16" y="107"/>
                    </a:lnTo>
                    <a:lnTo>
                      <a:pt x="16" y="107"/>
                    </a:lnTo>
                    <a:lnTo>
                      <a:pt x="26" y="110"/>
                    </a:lnTo>
                    <a:lnTo>
                      <a:pt x="37" y="112"/>
                    </a:lnTo>
                    <a:lnTo>
                      <a:pt x="37" y="112"/>
                    </a:lnTo>
                    <a:lnTo>
                      <a:pt x="37" y="114"/>
                    </a:lnTo>
                    <a:lnTo>
                      <a:pt x="38" y="114"/>
                    </a:lnTo>
                    <a:lnTo>
                      <a:pt x="39" y="116"/>
                    </a:lnTo>
                    <a:lnTo>
                      <a:pt x="39" y="116"/>
                    </a:lnTo>
                    <a:lnTo>
                      <a:pt x="50" y="116"/>
                    </a:lnTo>
                    <a:lnTo>
                      <a:pt x="55" y="116"/>
                    </a:lnTo>
                    <a:lnTo>
                      <a:pt x="58" y="114"/>
                    </a:lnTo>
                    <a:lnTo>
                      <a:pt x="58" y="114"/>
                    </a:lnTo>
                    <a:lnTo>
                      <a:pt x="58" y="113"/>
                    </a:lnTo>
                    <a:lnTo>
                      <a:pt x="60" y="113"/>
                    </a:lnTo>
                    <a:lnTo>
                      <a:pt x="64" y="116"/>
                    </a:lnTo>
                    <a:lnTo>
                      <a:pt x="64" y="116"/>
                    </a:lnTo>
                    <a:lnTo>
                      <a:pt x="77" y="120"/>
                    </a:lnTo>
                    <a:lnTo>
                      <a:pt x="81" y="122"/>
                    </a:lnTo>
                    <a:lnTo>
                      <a:pt x="84" y="125"/>
                    </a:lnTo>
                    <a:lnTo>
                      <a:pt x="84" y="125"/>
                    </a:lnTo>
                    <a:lnTo>
                      <a:pt x="84" y="126"/>
                    </a:lnTo>
                    <a:lnTo>
                      <a:pt x="86" y="127"/>
                    </a:lnTo>
                    <a:lnTo>
                      <a:pt x="89" y="127"/>
                    </a:lnTo>
                    <a:lnTo>
                      <a:pt x="93" y="125"/>
                    </a:lnTo>
                    <a:lnTo>
                      <a:pt x="93" y="125"/>
                    </a:lnTo>
                    <a:lnTo>
                      <a:pt x="105" y="119"/>
                    </a:lnTo>
                    <a:lnTo>
                      <a:pt x="109" y="114"/>
                    </a:lnTo>
                    <a:lnTo>
                      <a:pt x="112" y="109"/>
                    </a:lnTo>
                    <a:lnTo>
                      <a:pt x="112" y="109"/>
                    </a:lnTo>
                    <a:lnTo>
                      <a:pt x="113" y="98"/>
                    </a:lnTo>
                    <a:lnTo>
                      <a:pt x="115" y="94"/>
                    </a:lnTo>
                    <a:lnTo>
                      <a:pt x="118" y="90"/>
                    </a:lnTo>
                    <a:lnTo>
                      <a:pt x="118" y="90"/>
                    </a:lnTo>
                    <a:lnTo>
                      <a:pt x="128" y="80"/>
                    </a:lnTo>
                    <a:lnTo>
                      <a:pt x="134" y="72"/>
                    </a:lnTo>
                    <a:lnTo>
                      <a:pt x="136" y="65"/>
                    </a:lnTo>
                    <a:lnTo>
                      <a:pt x="136" y="65"/>
                    </a:lnTo>
                    <a:lnTo>
                      <a:pt x="141" y="55"/>
                    </a:lnTo>
                    <a:lnTo>
                      <a:pt x="142" y="52"/>
                    </a:lnTo>
                    <a:lnTo>
                      <a:pt x="147" y="52"/>
                    </a:lnTo>
                    <a:lnTo>
                      <a:pt x="147" y="52"/>
                    </a:lnTo>
                    <a:lnTo>
                      <a:pt x="152" y="52"/>
                    </a:lnTo>
                    <a:lnTo>
                      <a:pt x="155" y="51"/>
                    </a:lnTo>
                    <a:lnTo>
                      <a:pt x="157" y="49"/>
                    </a:lnTo>
                    <a:lnTo>
                      <a:pt x="154" y="46"/>
                    </a:lnTo>
                    <a:lnTo>
                      <a:pt x="154" y="46"/>
                    </a:lnTo>
                    <a:lnTo>
                      <a:pt x="144" y="41"/>
                    </a:lnTo>
                    <a:lnTo>
                      <a:pt x="139" y="36"/>
                    </a:lnTo>
                    <a:lnTo>
                      <a:pt x="139" y="35"/>
                    </a:lnTo>
                    <a:lnTo>
                      <a:pt x="139" y="33"/>
                    </a:lnTo>
                    <a:lnTo>
                      <a:pt x="139" y="33"/>
                    </a:lnTo>
                    <a:lnTo>
                      <a:pt x="144" y="30"/>
                    </a:lnTo>
                    <a:lnTo>
                      <a:pt x="144" y="29"/>
                    </a:lnTo>
                    <a:lnTo>
                      <a:pt x="142" y="28"/>
                    </a:lnTo>
                    <a:lnTo>
                      <a:pt x="142" y="28"/>
                    </a:lnTo>
                    <a:lnTo>
                      <a:pt x="135" y="17"/>
                    </a:lnTo>
                    <a:lnTo>
                      <a:pt x="131" y="10"/>
                    </a:lnTo>
                    <a:lnTo>
                      <a:pt x="129" y="9"/>
                    </a:lnTo>
                    <a:lnTo>
                      <a:pt x="129" y="9"/>
                    </a:lnTo>
                    <a:lnTo>
                      <a:pt x="135" y="9"/>
                    </a:lnTo>
                    <a:lnTo>
                      <a:pt x="138" y="7"/>
                    </a:lnTo>
                    <a:lnTo>
                      <a:pt x="138" y="7"/>
                    </a:lnTo>
                    <a:lnTo>
                      <a:pt x="138" y="7"/>
                    </a:lnTo>
                    <a:lnTo>
                      <a:pt x="135" y="4"/>
                    </a:lnTo>
                    <a:lnTo>
                      <a:pt x="134" y="3"/>
                    </a:lnTo>
                    <a:lnTo>
                      <a:pt x="135" y="1"/>
                    </a:lnTo>
                    <a:lnTo>
                      <a:pt x="135" y="1"/>
                    </a:lnTo>
                    <a:lnTo>
                      <a:pt x="123" y="0"/>
                    </a:lnTo>
                    <a:lnTo>
                      <a:pt x="116" y="0"/>
                    </a:lnTo>
                    <a:lnTo>
                      <a:pt x="116" y="0"/>
                    </a:lnTo>
                    <a:lnTo>
                      <a:pt x="112" y="1"/>
                    </a:lnTo>
                    <a:lnTo>
                      <a:pt x="108" y="6"/>
                    </a:lnTo>
                    <a:lnTo>
                      <a:pt x="103" y="10"/>
                    </a:lnTo>
                    <a:lnTo>
                      <a:pt x="100" y="16"/>
                    </a:lnTo>
                    <a:lnTo>
                      <a:pt x="100" y="16"/>
                    </a:lnTo>
                    <a:lnTo>
                      <a:pt x="96" y="25"/>
                    </a:lnTo>
                    <a:lnTo>
                      <a:pt x="89" y="35"/>
                    </a:lnTo>
                    <a:lnTo>
                      <a:pt x="80" y="43"/>
                    </a:lnTo>
                    <a:lnTo>
                      <a:pt x="77" y="46"/>
                    </a:lnTo>
                    <a:lnTo>
                      <a:pt x="74" y="46"/>
                    </a:lnTo>
                    <a:lnTo>
                      <a:pt x="74" y="46"/>
                    </a:lnTo>
                    <a:lnTo>
                      <a:pt x="70" y="46"/>
                    </a:lnTo>
                    <a:lnTo>
                      <a:pt x="64" y="43"/>
                    </a:lnTo>
                    <a:lnTo>
                      <a:pt x="60" y="41"/>
                    </a:lnTo>
                    <a:lnTo>
                      <a:pt x="55" y="41"/>
                    </a:lnTo>
                    <a:lnTo>
                      <a:pt x="55" y="41"/>
                    </a:lnTo>
                    <a:lnTo>
                      <a:pt x="51" y="43"/>
                    </a:lnTo>
                    <a:lnTo>
                      <a:pt x="47" y="48"/>
                    </a:lnTo>
                    <a:lnTo>
                      <a:pt x="41" y="51"/>
                    </a:lnTo>
                    <a:lnTo>
                      <a:pt x="31" y="51"/>
                    </a:lnTo>
                    <a:lnTo>
                      <a:pt x="31" y="51"/>
                    </a:lnTo>
                    <a:lnTo>
                      <a:pt x="26" y="51"/>
                    </a:lnTo>
                    <a:lnTo>
                      <a:pt x="24" y="48"/>
                    </a:lnTo>
                    <a:lnTo>
                      <a:pt x="16" y="42"/>
                    </a:lnTo>
                    <a:lnTo>
                      <a:pt x="16" y="42"/>
                    </a:lnTo>
                    <a:lnTo>
                      <a:pt x="10" y="38"/>
                    </a:lnTo>
                    <a:lnTo>
                      <a:pt x="9" y="36"/>
                    </a:lnTo>
                    <a:lnTo>
                      <a:pt x="6" y="35"/>
                    </a:lnTo>
                    <a:lnTo>
                      <a:pt x="6" y="35"/>
                    </a:lnTo>
                    <a:lnTo>
                      <a:pt x="5" y="36"/>
                    </a:lnTo>
                    <a:lnTo>
                      <a:pt x="3" y="38"/>
                    </a:lnTo>
                    <a:lnTo>
                      <a:pt x="2" y="43"/>
                    </a:lnTo>
                    <a:lnTo>
                      <a:pt x="0" y="5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25" name="Freeform 329"/>
              <p:cNvSpPr/>
              <p:nvPr/>
            </p:nvSpPr>
            <p:spPr bwMode="auto">
              <a:xfrm>
                <a:off x="-1829697" y="3968697"/>
                <a:ext cx="320189" cy="259007"/>
              </a:xfrm>
              <a:custGeom>
                <a:gdLst>
                  <a:gd name="T0" fmla="*/ 0 w 157"/>
                  <a:gd name="T1" fmla="*/ 55 h 127"/>
                  <a:gd name="T2" fmla="*/ 3 w 157"/>
                  <a:gd name="T3" fmla="*/ 77 h 127"/>
                  <a:gd name="T4" fmla="*/ 6 w 157"/>
                  <a:gd name="T5" fmla="*/ 80 h 127"/>
                  <a:gd name="T6" fmla="*/ 10 w 157"/>
                  <a:gd name="T7" fmla="*/ 80 h 127"/>
                  <a:gd name="T8" fmla="*/ 10 w 157"/>
                  <a:gd name="T9" fmla="*/ 83 h 127"/>
                  <a:gd name="T10" fmla="*/ 12 w 157"/>
                  <a:gd name="T11" fmla="*/ 97 h 127"/>
                  <a:gd name="T12" fmla="*/ 16 w 157"/>
                  <a:gd name="T13" fmla="*/ 107 h 127"/>
                  <a:gd name="T14" fmla="*/ 26 w 157"/>
                  <a:gd name="T15" fmla="*/ 110 h 127"/>
                  <a:gd name="T16" fmla="*/ 37 w 157"/>
                  <a:gd name="T17" fmla="*/ 112 h 127"/>
                  <a:gd name="T18" fmla="*/ 38 w 157"/>
                  <a:gd name="T19" fmla="*/ 114 h 127"/>
                  <a:gd name="T20" fmla="*/ 39 w 157"/>
                  <a:gd name="T21" fmla="*/ 116 h 127"/>
                  <a:gd name="T22" fmla="*/ 55 w 157"/>
                  <a:gd name="T23" fmla="*/ 116 h 127"/>
                  <a:gd name="T24" fmla="*/ 58 w 157"/>
                  <a:gd name="T25" fmla="*/ 114 h 127"/>
                  <a:gd name="T26" fmla="*/ 60 w 157"/>
                  <a:gd name="T27" fmla="*/ 113 h 127"/>
                  <a:gd name="T28" fmla="*/ 64 w 157"/>
                  <a:gd name="T29" fmla="*/ 116 h 127"/>
                  <a:gd name="T30" fmla="*/ 81 w 157"/>
                  <a:gd name="T31" fmla="*/ 122 h 127"/>
                  <a:gd name="T32" fmla="*/ 84 w 157"/>
                  <a:gd name="T33" fmla="*/ 125 h 127"/>
                  <a:gd name="T34" fmla="*/ 86 w 157"/>
                  <a:gd name="T35" fmla="*/ 127 h 127"/>
                  <a:gd name="T36" fmla="*/ 93 w 157"/>
                  <a:gd name="T37" fmla="*/ 125 h 127"/>
                  <a:gd name="T38" fmla="*/ 105 w 157"/>
                  <a:gd name="T39" fmla="*/ 119 h 127"/>
                  <a:gd name="T40" fmla="*/ 112 w 157"/>
                  <a:gd name="T41" fmla="*/ 109 h 127"/>
                  <a:gd name="T42" fmla="*/ 113 w 157"/>
                  <a:gd name="T43" fmla="*/ 98 h 127"/>
                  <a:gd name="T44" fmla="*/ 118 w 157"/>
                  <a:gd name="T45" fmla="*/ 90 h 127"/>
                  <a:gd name="T46" fmla="*/ 128 w 157"/>
                  <a:gd name="T47" fmla="*/ 80 h 127"/>
                  <a:gd name="T48" fmla="*/ 136 w 157"/>
                  <a:gd name="T49" fmla="*/ 65 h 127"/>
                  <a:gd name="T50" fmla="*/ 141 w 157"/>
                  <a:gd name="T51" fmla="*/ 55 h 127"/>
                  <a:gd name="T52" fmla="*/ 147 w 157"/>
                  <a:gd name="T53" fmla="*/ 52 h 127"/>
                  <a:gd name="T54" fmla="*/ 152 w 157"/>
                  <a:gd name="T55" fmla="*/ 52 h 127"/>
                  <a:gd name="T56" fmla="*/ 157 w 157"/>
                  <a:gd name="T57" fmla="*/ 49 h 127"/>
                  <a:gd name="T58" fmla="*/ 154 w 157"/>
                  <a:gd name="T59" fmla="*/ 46 h 127"/>
                  <a:gd name="T60" fmla="*/ 139 w 157"/>
                  <a:gd name="T61" fmla="*/ 36 h 127"/>
                  <a:gd name="T62" fmla="*/ 139 w 157"/>
                  <a:gd name="T63" fmla="*/ 33 h 127"/>
                  <a:gd name="T64" fmla="*/ 144 w 157"/>
                  <a:gd name="T65" fmla="*/ 30 h 127"/>
                  <a:gd name="T66" fmla="*/ 142 w 157"/>
                  <a:gd name="T67" fmla="*/ 28 h 127"/>
                  <a:gd name="T68" fmla="*/ 135 w 157"/>
                  <a:gd name="T69" fmla="*/ 17 h 127"/>
                  <a:gd name="T70" fmla="*/ 129 w 157"/>
                  <a:gd name="T71" fmla="*/ 9 h 127"/>
                  <a:gd name="T72" fmla="*/ 135 w 157"/>
                  <a:gd name="T73" fmla="*/ 9 h 127"/>
                  <a:gd name="T74" fmla="*/ 138 w 157"/>
                  <a:gd name="T75" fmla="*/ 7 h 127"/>
                  <a:gd name="T76" fmla="*/ 135 w 157"/>
                  <a:gd name="T77" fmla="*/ 4 h 127"/>
                  <a:gd name="T78" fmla="*/ 135 w 157"/>
                  <a:gd name="T79" fmla="*/ 1 h 127"/>
                  <a:gd name="T80" fmla="*/ 123 w 157"/>
                  <a:gd name="T81" fmla="*/ 0 h 127"/>
                  <a:gd name="T82" fmla="*/ 116 w 157"/>
                  <a:gd name="T83" fmla="*/ 0 h 127"/>
                  <a:gd name="T84" fmla="*/ 108 w 157"/>
                  <a:gd name="T85" fmla="*/ 6 h 127"/>
                  <a:gd name="T86" fmla="*/ 100 w 157"/>
                  <a:gd name="T87" fmla="*/ 16 h 127"/>
                  <a:gd name="T88" fmla="*/ 96 w 157"/>
                  <a:gd name="T89" fmla="*/ 25 h 127"/>
                  <a:gd name="T90" fmla="*/ 80 w 157"/>
                  <a:gd name="T91" fmla="*/ 43 h 127"/>
                  <a:gd name="T92" fmla="*/ 74 w 157"/>
                  <a:gd name="T93" fmla="*/ 46 h 127"/>
                  <a:gd name="T94" fmla="*/ 70 w 157"/>
                  <a:gd name="T95" fmla="*/ 46 h 127"/>
                  <a:gd name="T96" fmla="*/ 60 w 157"/>
                  <a:gd name="T97" fmla="*/ 41 h 127"/>
                  <a:gd name="T98" fmla="*/ 55 w 157"/>
                  <a:gd name="T99" fmla="*/ 41 h 127"/>
                  <a:gd name="T100" fmla="*/ 47 w 157"/>
                  <a:gd name="T101" fmla="*/ 48 h 127"/>
                  <a:gd name="T102" fmla="*/ 31 w 157"/>
                  <a:gd name="T103" fmla="*/ 51 h 127"/>
                  <a:gd name="T104" fmla="*/ 26 w 157"/>
                  <a:gd name="T105" fmla="*/ 51 h 127"/>
                  <a:gd name="T106" fmla="*/ 16 w 157"/>
                  <a:gd name="T107" fmla="*/ 42 h 127"/>
                  <a:gd name="T108" fmla="*/ 10 w 157"/>
                  <a:gd name="T109" fmla="*/ 38 h 127"/>
                  <a:gd name="T110" fmla="*/ 6 w 157"/>
                  <a:gd name="T111" fmla="*/ 35 h 127"/>
                  <a:gd name="T112" fmla="*/ 5 w 157"/>
                  <a:gd name="T113" fmla="*/ 36 h 127"/>
                  <a:gd name="T114" fmla="*/ 2 w 157"/>
                  <a:gd name="T115" fmla="*/ 43 h 1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7" h="127">
                    <a:moveTo>
                      <a:pt x="0" y="55"/>
                    </a:moveTo>
                    <a:lnTo>
                      <a:pt x="0" y="55"/>
                    </a:lnTo>
                    <a:lnTo>
                      <a:pt x="2" y="70"/>
                    </a:lnTo>
                    <a:lnTo>
                      <a:pt x="3" y="77"/>
                    </a:lnTo>
                    <a:lnTo>
                      <a:pt x="5" y="78"/>
                    </a:lnTo>
                    <a:lnTo>
                      <a:pt x="6" y="80"/>
                    </a:lnTo>
                    <a:lnTo>
                      <a:pt x="6" y="80"/>
                    </a:lnTo>
                    <a:lnTo>
                      <a:pt x="10" y="80"/>
                    </a:lnTo>
                    <a:lnTo>
                      <a:pt x="10" y="80"/>
                    </a:lnTo>
                    <a:lnTo>
                      <a:pt x="10" y="83"/>
                    </a:lnTo>
                    <a:lnTo>
                      <a:pt x="10" y="83"/>
                    </a:lnTo>
                    <a:lnTo>
                      <a:pt x="12" y="97"/>
                    </a:lnTo>
                    <a:lnTo>
                      <a:pt x="15" y="104"/>
                    </a:lnTo>
                    <a:lnTo>
                      <a:pt x="16" y="107"/>
                    </a:lnTo>
                    <a:lnTo>
                      <a:pt x="16" y="107"/>
                    </a:lnTo>
                    <a:lnTo>
                      <a:pt x="26" y="110"/>
                    </a:lnTo>
                    <a:lnTo>
                      <a:pt x="37" y="112"/>
                    </a:lnTo>
                    <a:lnTo>
                      <a:pt x="37" y="112"/>
                    </a:lnTo>
                    <a:lnTo>
                      <a:pt x="37" y="114"/>
                    </a:lnTo>
                    <a:lnTo>
                      <a:pt x="38" y="114"/>
                    </a:lnTo>
                    <a:lnTo>
                      <a:pt x="39" y="116"/>
                    </a:lnTo>
                    <a:lnTo>
                      <a:pt x="39" y="116"/>
                    </a:lnTo>
                    <a:lnTo>
                      <a:pt x="50" y="116"/>
                    </a:lnTo>
                    <a:lnTo>
                      <a:pt x="55" y="116"/>
                    </a:lnTo>
                    <a:lnTo>
                      <a:pt x="58" y="114"/>
                    </a:lnTo>
                    <a:lnTo>
                      <a:pt x="58" y="114"/>
                    </a:lnTo>
                    <a:lnTo>
                      <a:pt x="58" y="113"/>
                    </a:lnTo>
                    <a:lnTo>
                      <a:pt x="60" y="113"/>
                    </a:lnTo>
                    <a:lnTo>
                      <a:pt x="64" y="116"/>
                    </a:lnTo>
                    <a:lnTo>
                      <a:pt x="64" y="116"/>
                    </a:lnTo>
                    <a:lnTo>
                      <a:pt x="77" y="120"/>
                    </a:lnTo>
                    <a:lnTo>
                      <a:pt x="81" y="122"/>
                    </a:lnTo>
                    <a:lnTo>
                      <a:pt x="84" y="125"/>
                    </a:lnTo>
                    <a:lnTo>
                      <a:pt x="84" y="125"/>
                    </a:lnTo>
                    <a:lnTo>
                      <a:pt x="84" y="126"/>
                    </a:lnTo>
                    <a:lnTo>
                      <a:pt x="86" y="127"/>
                    </a:lnTo>
                    <a:lnTo>
                      <a:pt x="89" y="127"/>
                    </a:lnTo>
                    <a:lnTo>
                      <a:pt x="93" y="125"/>
                    </a:lnTo>
                    <a:lnTo>
                      <a:pt x="93" y="125"/>
                    </a:lnTo>
                    <a:lnTo>
                      <a:pt x="105" y="119"/>
                    </a:lnTo>
                    <a:lnTo>
                      <a:pt x="109" y="114"/>
                    </a:lnTo>
                    <a:lnTo>
                      <a:pt x="112" y="109"/>
                    </a:lnTo>
                    <a:lnTo>
                      <a:pt x="112" y="109"/>
                    </a:lnTo>
                    <a:lnTo>
                      <a:pt x="113" y="98"/>
                    </a:lnTo>
                    <a:lnTo>
                      <a:pt x="115" y="94"/>
                    </a:lnTo>
                    <a:lnTo>
                      <a:pt x="118" y="90"/>
                    </a:lnTo>
                    <a:lnTo>
                      <a:pt x="118" y="90"/>
                    </a:lnTo>
                    <a:lnTo>
                      <a:pt x="128" y="80"/>
                    </a:lnTo>
                    <a:lnTo>
                      <a:pt x="134" y="72"/>
                    </a:lnTo>
                    <a:lnTo>
                      <a:pt x="136" y="65"/>
                    </a:lnTo>
                    <a:lnTo>
                      <a:pt x="136" y="65"/>
                    </a:lnTo>
                    <a:lnTo>
                      <a:pt x="141" y="55"/>
                    </a:lnTo>
                    <a:lnTo>
                      <a:pt x="142" y="52"/>
                    </a:lnTo>
                    <a:lnTo>
                      <a:pt x="147" y="52"/>
                    </a:lnTo>
                    <a:lnTo>
                      <a:pt x="147" y="52"/>
                    </a:lnTo>
                    <a:lnTo>
                      <a:pt x="152" y="52"/>
                    </a:lnTo>
                    <a:lnTo>
                      <a:pt x="155" y="51"/>
                    </a:lnTo>
                    <a:lnTo>
                      <a:pt x="157" y="49"/>
                    </a:lnTo>
                    <a:lnTo>
                      <a:pt x="154" y="46"/>
                    </a:lnTo>
                    <a:lnTo>
                      <a:pt x="154" y="46"/>
                    </a:lnTo>
                    <a:lnTo>
                      <a:pt x="144" y="41"/>
                    </a:lnTo>
                    <a:lnTo>
                      <a:pt x="139" y="36"/>
                    </a:lnTo>
                    <a:lnTo>
                      <a:pt x="139" y="35"/>
                    </a:lnTo>
                    <a:lnTo>
                      <a:pt x="139" y="33"/>
                    </a:lnTo>
                    <a:lnTo>
                      <a:pt x="139" y="33"/>
                    </a:lnTo>
                    <a:lnTo>
                      <a:pt x="144" y="30"/>
                    </a:lnTo>
                    <a:lnTo>
                      <a:pt x="144" y="29"/>
                    </a:lnTo>
                    <a:lnTo>
                      <a:pt x="142" y="28"/>
                    </a:lnTo>
                    <a:lnTo>
                      <a:pt x="142" y="28"/>
                    </a:lnTo>
                    <a:lnTo>
                      <a:pt x="135" y="17"/>
                    </a:lnTo>
                    <a:lnTo>
                      <a:pt x="131" y="10"/>
                    </a:lnTo>
                    <a:lnTo>
                      <a:pt x="129" y="9"/>
                    </a:lnTo>
                    <a:lnTo>
                      <a:pt x="129" y="9"/>
                    </a:lnTo>
                    <a:lnTo>
                      <a:pt x="135" y="9"/>
                    </a:lnTo>
                    <a:lnTo>
                      <a:pt x="138" y="7"/>
                    </a:lnTo>
                    <a:lnTo>
                      <a:pt x="138" y="7"/>
                    </a:lnTo>
                    <a:lnTo>
                      <a:pt x="138" y="7"/>
                    </a:lnTo>
                    <a:lnTo>
                      <a:pt x="135" y="4"/>
                    </a:lnTo>
                    <a:lnTo>
                      <a:pt x="134" y="3"/>
                    </a:lnTo>
                    <a:lnTo>
                      <a:pt x="135" y="1"/>
                    </a:lnTo>
                    <a:lnTo>
                      <a:pt x="135" y="1"/>
                    </a:lnTo>
                    <a:lnTo>
                      <a:pt x="123" y="0"/>
                    </a:lnTo>
                    <a:lnTo>
                      <a:pt x="116" y="0"/>
                    </a:lnTo>
                    <a:lnTo>
                      <a:pt x="116" y="0"/>
                    </a:lnTo>
                    <a:lnTo>
                      <a:pt x="112" y="1"/>
                    </a:lnTo>
                    <a:lnTo>
                      <a:pt x="108" y="6"/>
                    </a:lnTo>
                    <a:lnTo>
                      <a:pt x="103" y="10"/>
                    </a:lnTo>
                    <a:lnTo>
                      <a:pt x="100" y="16"/>
                    </a:lnTo>
                    <a:lnTo>
                      <a:pt x="100" y="16"/>
                    </a:lnTo>
                    <a:lnTo>
                      <a:pt x="96" y="25"/>
                    </a:lnTo>
                    <a:lnTo>
                      <a:pt x="89" y="35"/>
                    </a:lnTo>
                    <a:lnTo>
                      <a:pt x="80" y="43"/>
                    </a:lnTo>
                    <a:lnTo>
                      <a:pt x="77" y="46"/>
                    </a:lnTo>
                    <a:lnTo>
                      <a:pt x="74" y="46"/>
                    </a:lnTo>
                    <a:lnTo>
                      <a:pt x="74" y="46"/>
                    </a:lnTo>
                    <a:lnTo>
                      <a:pt x="70" y="46"/>
                    </a:lnTo>
                    <a:lnTo>
                      <a:pt x="64" y="43"/>
                    </a:lnTo>
                    <a:lnTo>
                      <a:pt x="60" y="41"/>
                    </a:lnTo>
                    <a:lnTo>
                      <a:pt x="55" y="41"/>
                    </a:lnTo>
                    <a:lnTo>
                      <a:pt x="55" y="41"/>
                    </a:lnTo>
                    <a:lnTo>
                      <a:pt x="51" y="43"/>
                    </a:lnTo>
                    <a:lnTo>
                      <a:pt x="47" y="48"/>
                    </a:lnTo>
                    <a:lnTo>
                      <a:pt x="41" y="51"/>
                    </a:lnTo>
                    <a:lnTo>
                      <a:pt x="31" y="51"/>
                    </a:lnTo>
                    <a:lnTo>
                      <a:pt x="31" y="51"/>
                    </a:lnTo>
                    <a:lnTo>
                      <a:pt x="26" y="51"/>
                    </a:lnTo>
                    <a:lnTo>
                      <a:pt x="24" y="48"/>
                    </a:lnTo>
                    <a:lnTo>
                      <a:pt x="16" y="42"/>
                    </a:lnTo>
                    <a:lnTo>
                      <a:pt x="16" y="42"/>
                    </a:lnTo>
                    <a:lnTo>
                      <a:pt x="10" y="38"/>
                    </a:lnTo>
                    <a:lnTo>
                      <a:pt x="9" y="36"/>
                    </a:lnTo>
                    <a:lnTo>
                      <a:pt x="6" y="35"/>
                    </a:lnTo>
                    <a:lnTo>
                      <a:pt x="6" y="35"/>
                    </a:lnTo>
                    <a:lnTo>
                      <a:pt x="5" y="36"/>
                    </a:lnTo>
                    <a:lnTo>
                      <a:pt x="3" y="38"/>
                    </a:lnTo>
                    <a:lnTo>
                      <a:pt x="2" y="43"/>
                    </a:lnTo>
                    <a:lnTo>
                      <a:pt x="0" y="5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26" name="Freeform 330"/>
              <p:cNvSpPr/>
              <p:nvPr/>
            </p:nvSpPr>
            <p:spPr bwMode="auto">
              <a:xfrm>
                <a:off x="-1672661" y="3940145"/>
                <a:ext cx="40788" cy="36710"/>
              </a:xfrm>
              <a:custGeom>
                <a:gdLst>
                  <a:gd name="T0" fmla="*/ 7 w 20"/>
                  <a:gd name="T1" fmla="*/ 18 h 18"/>
                  <a:gd name="T2" fmla="*/ 7 w 20"/>
                  <a:gd name="T3" fmla="*/ 18 h 18"/>
                  <a:gd name="T4" fmla="*/ 10 w 20"/>
                  <a:gd name="T5" fmla="*/ 14 h 18"/>
                  <a:gd name="T6" fmla="*/ 12 w 20"/>
                  <a:gd name="T7" fmla="*/ 11 h 18"/>
                  <a:gd name="T8" fmla="*/ 13 w 20"/>
                  <a:gd name="T9" fmla="*/ 11 h 18"/>
                  <a:gd name="T10" fmla="*/ 13 w 20"/>
                  <a:gd name="T11" fmla="*/ 11 h 18"/>
                  <a:gd name="T12" fmla="*/ 15 w 20"/>
                  <a:gd name="T13" fmla="*/ 13 h 18"/>
                  <a:gd name="T14" fmla="*/ 16 w 20"/>
                  <a:gd name="T15" fmla="*/ 15 h 18"/>
                  <a:gd name="T16" fmla="*/ 19 w 20"/>
                  <a:gd name="T17" fmla="*/ 17 h 18"/>
                  <a:gd name="T18" fmla="*/ 19 w 20"/>
                  <a:gd name="T19" fmla="*/ 17 h 18"/>
                  <a:gd name="T20" fmla="*/ 20 w 20"/>
                  <a:gd name="T21" fmla="*/ 15 h 18"/>
                  <a:gd name="T22" fmla="*/ 20 w 20"/>
                  <a:gd name="T23" fmla="*/ 15 h 18"/>
                  <a:gd name="T24" fmla="*/ 20 w 20"/>
                  <a:gd name="T25" fmla="*/ 10 h 18"/>
                  <a:gd name="T26" fmla="*/ 17 w 20"/>
                  <a:gd name="T27" fmla="*/ 1 h 18"/>
                  <a:gd name="T28" fmla="*/ 17 w 20"/>
                  <a:gd name="T29" fmla="*/ 1 h 18"/>
                  <a:gd name="T30" fmla="*/ 15 w 20"/>
                  <a:gd name="T31" fmla="*/ 1 h 18"/>
                  <a:gd name="T32" fmla="*/ 13 w 20"/>
                  <a:gd name="T33" fmla="*/ 0 h 18"/>
                  <a:gd name="T34" fmla="*/ 12 w 20"/>
                  <a:gd name="T35" fmla="*/ 1 h 18"/>
                  <a:gd name="T36" fmla="*/ 12 w 20"/>
                  <a:gd name="T37" fmla="*/ 1 h 18"/>
                  <a:gd name="T38" fmla="*/ 7 w 20"/>
                  <a:gd name="T39" fmla="*/ 5 h 18"/>
                  <a:gd name="T40" fmla="*/ 4 w 20"/>
                  <a:gd name="T41" fmla="*/ 8 h 18"/>
                  <a:gd name="T42" fmla="*/ 2 w 20"/>
                  <a:gd name="T43" fmla="*/ 8 h 18"/>
                  <a:gd name="T44" fmla="*/ 2 w 20"/>
                  <a:gd name="T45" fmla="*/ 8 h 18"/>
                  <a:gd name="T46" fmla="*/ 0 w 20"/>
                  <a:gd name="T47" fmla="*/ 10 h 18"/>
                  <a:gd name="T48" fmla="*/ 0 w 20"/>
                  <a:gd name="T49" fmla="*/ 11 h 18"/>
                  <a:gd name="T50" fmla="*/ 2 w 20"/>
                  <a:gd name="T51" fmla="*/ 13 h 18"/>
                  <a:gd name="T52" fmla="*/ 0 w 20"/>
                  <a:gd name="T53" fmla="*/ 14 h 18"/>
                  <a:gd name="T54" fmla="*/ 0 w 20"/>
                  <a:gd name="T55" fmla="*/ 15 h 18"/>
                  <a:gd name="T56" fmla="*/ 0 w 20"/>
                  <a:gd name="T57" fmla="*/ 15 h 18"/>
                  <a:gd name="T58" fmla="*/ 4 w 20"/>
                  <a:gd name="T59" fmla="*/ 18 h 18"/>
                  <a:gd name="T60" fmla="*/ 7 w 20"/>
                  <a:gd name="T61" fmla="*/ 18 h 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0" h="18">
                    <a:moveTo>
                      <a:pt x="7" y="18"/>
                    </a:moveTo>
                    <a:lnTo>
                      <a:pt x="7" y="18"/>
                    </a:lnTo>
                    <a:lnTo>
                      <a:pt x="10" y="14"/>
                    </a:lnTo>
                    <a:lnTo>
                      <a:pt x="12" y="11"/>
                    </a:lnTo>
                    <a:lnTo>
                      <a:pt x="13" y="11"/>
                    </a:lnTo>
                    <a:lnTo>
                      <a:pt x="13" y="11"/>
                    </a:lnTo>
                    <a:lnTo>
                      <a:pt x="15" y="13"/>
                    </a:lnTo>
                    <a:lnTo>
                      <a:pt x="16" y="15"/>
                    </a:lnTo>
                    <a:lnTo>
                      <a:pt x="19" y="17"/>
                    </a:lnTo>
                    <a:lnTo>
                      <a:pt x="19" y="17"/>
                    </a:lnTo>
                    <a:lnTo>
                      <a:pt x="20" y="15"/>
                    </a:lnTo>
                    <a:lnTo>
                      <a:pt x="20" y="15"/>
                    </a:lnTo>
                    <a:lnTo>
                      <a:pt x="20" y="10"/>
                    </a:lnTo>
                    <a:lnTo>
                      <a:pt x="17" y="1"/>
                    </a:lnTo>
                    <a:lnTo>
                      <a:pt x="17" y="1"/>
                    </a:lnTo>
                    <a:lnTo>
                      <a:pt x="15" y="1"/>
                    </a:lnTo>
                    <a:lnTo>
                      <a:pt x="13" y="0"/>
                    </a:lnTo>
                    <a:lnTo>
                      <a:pt x="12" y="1"/>
                    </a:lnTo>
                    <a:lnTo>
                      <a:pt x="12" y="1"/>
                    </a:lnTo>
                    <a:lnTo>
                      <a:pt x="7" y="5"/>
                    </a:lnTo>
                    <a:lnTo>
                      <a:pt x="4" y="8"/>
                    </a:lnTo>
                    <a:lnTo>
                      <a:pt x="2" y="8"/>
                    </a:lnTo>
                    <a:lnTo>
                      <a:pt x="2" y="8"/>
                    </a:lnTo>
                    <a:lnTo>
                      <a:pt x="0" y="10"/>
                    </a:lnTo>
                    <a:lnTo>
                      <a:pt x="0" y="11"/>
                    </a:lnTo>
                    <a:lnTo>
                      <a:pt x="2" y="13"/>
                    </a:lnTo>
                    <a:lnTo>
                      <a:pt x="0" y="14"/>
                    </a:lnTo>
                    <a:lnTo>
                      <a:pt x="0" y="15"/>
                    </a:lnTo>
                    <a:lnTo>
                      <a:pt x="0" y="15"/>
                    </a:lnTo>
                    <a:lnTo>
                      <a:pt x="4" y="18"/>
                    </a:lnTo>
                    <a:lnTo>
                      <a:pt x="7" y="1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27" name="Freeform 331"/>
              <p:cNvSpPr/>
              <p:nvPr/>
            </p:nvSpPr>
            <p:spPr bwMode="auto">
              <a:xfrm>
                <a:off x="-1672661" y="3940145"/>
                <a:ext cx="40788" cy="36710"/>
              </a:xfrm>
              <a:custGeom>
                <a:gdLst>
                  <a:gd name="T0" fmla="*/ 7 w 20"/>
                  <a:gd name="T1" fmla="*/ 18 h 18"/>
                  <a:gd name="T2" fmla="*/ 7 w 20"/>
                  <a:gd name="T3" fmla="*/ 18 h 18"/>
                  <a:gd name="T4" fmla="*/ 10 w 20"/>
                  <a:gd name="T5" fmla="*/ 14 h 18"/>
                  <a:gd name="T6" fmla="*/ 12 w 20"/>
                  <a:gd name="T7" fmla="*/ 11 h 18"/>
                  <a:gd name="T8" fmla="*/ 13 w 20"/>
                  <a:gd name="T9" fmla="*/ 11 h 18"/>
                  <a:gd name="T10" fmla="*/ 13 w 20"/>
                  <a:gd name="T11" fmla="*/ 11 h 18"/>
                  <a:gd name="T12" fmla="*/ 15 w 20"/>
                  <a:gd name="T13" fmla="*/ 13 h 18"/>
                  <a:gd name="T14" fmla="*/ 16 w 20"/>
                  <a:gd name="T15" fmla="*/ 15 h 18"/>
                  <a:gd name="T16" fmla="*/ 19 w 20"/>
                  <a:gd name="T17" fmla="*/ 17 h 18"/>
                  <a:gd name="T18" fmla="*/ 19 w 20"/>
                  <a:gd name="T19" fmla="*/ 17 h 18"/>
                  <a:gd name="T20" fmla="*/ 20 w 20"/>
                  <a:gd name="T21" fmla="*/ 15 h 18"/>
                  <a:gd name="T22" fmla="*/ 20 w 20"/>
                  <a:gd name="T23" fmla="*/ 15 h 18"/>
                  <a:gd name="T24" fmla="*/ 20 w 20"/>
                  <a:gd name="T25" fmla="*/ 10 h 18"/>
                  <a:gd name="T26" fmla="*/ 17 w 20"/>
                  <a:gd name="T27" fmla="*/ 1 h 18"/>
                  <a:gd name="T28" fmla="*/ 17 w 20"/>
                  <a:gd name="T29" fmla="*/ 1 h 18"/>
                  <a:gd name="T30" fmla="*/ 15 w 20"/>
                  <a:gd name="T31" fmla="*/ 1 h 18"/>
                  <a:gd name="T32" fmla="*/ 13 w 20"/>
                  <a:gd name="T33" fmla="*/ 0 h 18"/>
                  <a:gd name="T34" fmla="*/ 12 w 20"/>
                  <a:gd name="T35" fmla="*/ 1 h 18"/>
                  <a:gd name="T36" fmla="*/ 12 w 20"/>
                  <a:gd name="T37" fmla="*/ 1 h 18"/>
                  <a:gd name="T38" fmla="*/ 7 w 20"/>
                  <a:gd name="T39" fmla="*/ 5 h 18"/>
                  <a:gd name="T40" fmla="*/ 4 w 20"/>
                  <a:gd name="T41" fmla="*/ 8 h 18"/>
                  <a:gd name="T42" fmla="*/ 2 w 20"/>
                  <a:gd name="T43" fmla="*/ 8 h 18"/>
                  <a:gd name="T44" fmla="*/ 2 w 20"/>
                  <a:gd name="T45" fmla="*/ 8 h 18"/>
                  <a:gd name="T46" fmla="*/ 0 w 20"/>
                  <a:gd name="T47" fmla="*/ 10 h 18"/>
                  <a:gd name="T48" fmla="*/ 0 w 20"/>
                  <a:gd name="T49" fmla="*/ 11 h 18"/>
                  <a:gd name="T50" fmla="*/ 2 w 20"/>
                  <a:gd name="T51" fmla="*/ 13 h 18"/>
                  <a:gd name="T52" fmla="*/ 0 w 20"/>
                  <a:gd name="T53" fmla="*/ 14 h 18"/>
                  <a:gd name="T54" fmla="*/ 0 w 20"/>
                  <a:gd name="T55" fmla="*/ 15 h 18"/>
                  <a:gd name="T56" fmla="*/ 0 w 20"/>
                  <a:gd name="T57" fmla="*/ 15 h 18"/>
                  <a:gd name="T58" fmla="*/ 4 w 20"/>
                  <a:gd name="T59" fmla="*/ 18 h 18"/>
                  <a:gd name="T60" fmla="*/ 7 w 20"/>
                  <a:gd name="T61" fmla="*/ 18 h 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0" h="18">
                    <a:moveTo>
                      <a:pt x="7" y="18"/>
                    </a:moveTo>
                    <a:lnTo>
                      <a:pt x="7" y="18"/>
                    </a:lnTo>
                    <a:lnTo>
                      <a:pt x="10" y="14"/>
                    </a:lnTo>
                    <a:lnTo>
                      <a:pt x="12" y="11"/>
                    </a:lnTo>
                    <a:lnTo>
                      <a:pt x="13" y="11"/>
                    </a:lnTo>
                    <a:lnTo>
                      <a:pt x="13" y="11"/>
                    </a:lnTo>
                    <a:lnTo>
                      <a:pt x="15" y="13"/>
                    </a:lnTo>
                    <a:lnTo>
                      <a:pt x="16" y="15"/>
                    </a:lnTo>
                    <a:lnTo>
                      <a:pt x="19" y="17"/>
                    </a:lnTo>
                    <a:lnTo>
                      <a:pt x="19" y="17"/>
                    </a:lnTo>
                    <a:lnTo>
                      <a:pt x="20" y="15"/>
                    </a:lnTo>
                    <a:lnTo>
                      <a:pt x="20" y="15"/>
                    </a:lnTo>
                    <a:lnTo>
                      <a:pt x="20" y="10"/>
                    </a:lnTo>
                    <a:lnTo>
                      <a:pt x="17" y="1"/>
                    </a:lnTo>
                    <a:lnTo>
                      <a:pt x="17" y="1"/>
                    </a:lnTo>
                    <a:lnTo>
                      <a:pt x="15" y="1"/>
                    </a:lnTo>
                    <a:lnTo>
                      <a:pt x="13" y="0"/>
                    </a:lnTo>
                    <a:lnTo>
                      <a:pt x="12" y="1"/>
                    </a:lnTo>
                    <a:lnTo>
                      <a:pt x="12" y="1"/>
                    </a:lnTo>
                    <a:lnTo>
                      <a:pt x="7" y="5"/>
                    </a:lnTo>
                    <a:lnTo>
                      <a:pt x="4" y="8"/>
                    </a:lnTo>
                    <a:lnTo>
                      <a:pt x="2" y="8"/>
                    </a:lnTo>
                    <a:lnTo>
                      <a:pt x="2" y="8"/>
                    </a:lnTo>
                    <a:lnTo>
                      <a:pt x="0" y="10"/>
                    </a:lnTo>
                    <a:lnTo>
                      <a:pt x="0" y="11"/>
                    </a:lnTo>
                    <a:lnTo>
                      <a:pt x="2" y="13"/>
                    </a:lnTo>
                    <a:lnTo>
                      <a:pt x="0" y="14"/>
                    </a:lnTo>
                    <a:lnTo>
                      <a:pt x="0" y="15"/>
                    </a:lnTo>
                    <a:lnTo>
                      <a:pt x="0" y="15"/>
                    </a:lnTo>
                    <a:lnTo>
                      <a:pt x="4" y="18"/>
                    </a:lnTo>
                    <a:lnTo>
                      <a:pt x="7" y="18"/>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28" name="Freeform 332"/>
              <p:cNvSpPr/>
              <p:nvPr/>
            </p:nvSpPr>
            <p:spPr bwMode="auto">
              <a:xfrm>
                <a:off x="-1797066" y="3874883"/>
                <a:ext cx="295716" cy="197824"/>
              </a:xfrm>
              <a:custGeom>
                <a:gdLst>
                  <a:gd name="T0" fmla="*/ 15 w 145"/>
                  <a:gd name="T1" fmla="*/ 97 h 97"/>
                  <a:gd name="T2" fmla="*/ 31 w 145"/>
                  <a:gd name="T3" fmla="*/ 94 h 97"/>
                  <a:gd name="T4" fmla="*/ 39 w 145"/>
                  <a:gd name="T5" fmla="*/ 87 h 97"/>
                  <a:gd name="T6" fmla="*/ 44 w 145"/>
                  <a:gd name="T7" fmla="*/ 87 h 97"/>
                  <a:gd name="T8" fmla="*/ 54 w 145"/>
                  <a:gd name="T9" fmla="*/ 92 h 97"/>
                  <a:gd name="T10" fmla="*/ 58 w 145"/>
                  <a:gd name="T11" fmla="*/ 92 h 97"/>
                  <a:gd name="T12" fmla="*/ 64 w 145"/>
                  <a:gd name="T13" fmla="*/ 89 h 97"/>
                  <a:gd name="T14" fmla="*/ 80 w 145"/>
                  <a:gd name="T15" fmla="*/ 71 h 97"/>
                  <a:gd name="T16" fmla="*/ 84 w 145"/>
                  <a:gd name="T17" fmla="*/ 62 h 97"/>
                  <a:gd name="T18" fmla="*/ 92 w 145"/>
                  <a:gd name="T19" fmla="*/ 52 h 97"/>
                  <a:gd name="T20" fmla="*/ 100 w 145"/>
                  <a:gd name="T21" fmla="*/ 46 h 97"/>
                  <a:gd name="T22" fmla="*/ 107 w 145"/>
                  <a:gd name="T23" fmla="*/ 46 h 97"/>
                  <a:gd name="T24" fmla="*/ 120 w 145"/>
                  <a:gd name="T25" fmla="*/ 47 h 97"/>
                  <a:gd name="T26" fmla="*/ 129 w 145"/>
                  <a:gd name="T27" fmla="*/ 45 h 97"/>
                  <a:gd name="T28" fmla="*/ 135 w 145"/>
                  <a:gd name="T29" fmla="*/ 43 h 97"/>
                  <a:gd name="T30" fmla="*/ 135 w 145"/>
                  <a:gd name="T31" fmla="*/ 42 h 97"/>
                  <a:gd name="T32" fmla="*/ 135 w 145"/>
                  <a:gd name="T33" fmla="*/ 37 h 97"/>
                  <a:gd name="T34" fmla="*/ 144 w 145"/>
                  <a:gd name="T35" fmla="*/ 30 h 97"/>
                  <a:gd name="T36" fmla="*/ 144 w 145"/>
                  <a:gd name="T37" fmla="*/ 27 h 97"/>
                  <a:gd name="T38" fmla="*/ 135 w 145"/>
                  <a:gd name="T39" fmla="*/ 23 h 97"/>
                  <a:gd name="T40" fmla="*/ 126 w 145"/>
                  <a:gd name="T41" fmla="*/ 18 h 97"/>
                  <a:gd name="T42" fmla="*/ 116 w 145"/>
                  <a:gd name="T43" fmla="*/ 16 h 97"/>
                  <a:gd name="T44" fmla="*/ 116 w 145"/>
                  <a:gd name="T45" fmla="*/ 14 h 97"/>
                  <a:gd name="T46" fmla="*/ 116 w 145"/>
                  <a:gd name="T47" fmla="*/ 7 h 97"/>
                  <a:gd name="T48" fmla="*/ 115 w 145"/>
                  <a:gd name="T49" fmla="*/ 4 h 97"/>
                  <a:gd name="T50" fmla="*/ 106 w 145"/>
                  <a:gd name="T51" fmla="*/ 0 h 97"/>
                  <a:gd name="T52" fmla="*/ 103 w 145"/>
                  <a:gd name="T53" fmla="*/ 0 h 97"/>
                  <a:gd name="T54" fmla="*/ 96 w 145"/>
                  <a:gd name="T55" fmla="*/ 11 h 97"/>
                  <a:gd name="T56" fmla="*/ 89 w 145"/>
                  <a:gd name="T57" fmla="*/ 21 h 97"/>
                  <a:gd name="T58" fmla="*/ 83 w 145"/>
                  <a:gd name="T59" fmla="*/ 29 h 97"/>
                  <a:gd name="T60" fmla="*/ 81 w 145"/>
                  <a:gd name="T61" fmla="*/ 32 h 97"/>
                  <a:gd name="T62" fmla="*/ 78 w 145"/>
                  <a:gd name="T63" fmla="*/ 33 h 97"/>
                  <a:gd name="T64" fmla="*/ 81 w 145"/>
                  <a:gd name="T65" fmla="*/ 42 h 97"/>
                  <a:gd name="T66" fmla="*/ 81 w 145"/>
                  <a:gd name="T67" fmla="*/ 47 h 97"/>
                  <a:gd name="T68" fmla="*/ 80 w 145"/>
                  <a:gd name="T69" fmla="*/ 49 h 97"/>
                  <a:gd name="T70" fmla="*/ 76 w 145"/>
                  <a:gd name="T71" fmla="*/ 45 h 97"/>
                  <a:gd name="T72" fmla="*/ 74 w 145"/>
                  <a:gd name="T73" fmla="*/ 43 h 97"/>
                  <a:gd name="T74" fmla="*/ 71 w 145"/>
                  <a:gd name="T75" fmla="*/ 46 h 97"/>
                  <a:gd name="T76" fmla="*/ 68 w 145"/>
                  <a:gd name="T77" fmla="*/ 50 h 97"/>
                  <a:gd name="T78" fmla="*/ 61 w 145"/>
                  <a:gd name="T79" fmla="*/ 47 h 97"/>
                  <a:gd name="T80" fmla="*/ 54 w 145"/>
                  <a:gd name="T81" fmla="*/ 53 h 97"/>
                  <a:gd name="T82" fmla="*/ 47 w 145"/>
                  <a:gd name="T83" fmla="*/ 59 h 97"/>
                  <a:gd name="T84" fmla="*/ 45 w 145"/>
                  <a:gd name="T85" fmla="*/ 59 h 97"/>
                  <a:gd name="T86" fmla="*/ 45 w 145"/>
                  <a:gd name="T87" fmla="*/ 63 h 97"/>
                  <a:gd name="T88" fmla="*/ 44 w 145"/>
                  <a:gd name="T89" fmla="*/ 65 h 97"/>
                  <a:gd name="T90" fmla="*/ 22 w 145"/>
                  <a:gd name="T91" fmla="*/ 66 h 97"/>
                  <a:gd name="T92" fmla="*/ 18 w 145"/>
                  <a:gd name="T93" fmla="*/ 78 h 97"/>
                  <a:gd name="T94" fmla="*/ 13 w 145"/>
                  <a:gd name="T95" fmla="*/ 88 h 97"/>
                  <a:gd name="T96" fmla="*/ 6 w 145"/>
                  <a:gd name="T97" fmla="*/ 88 h 97"/>
                  <a:gd name="T98" fmla="*/ 0 w 145"/>
                  <a:gd name="T99" fmla="*/ 88 h 97"/>
                  <a:gd name="T100" fmla="*/ 0 w 145"/>
                  <a:gd name="T101" fmla="*/ 88 h 97"/>
                  <a:gd name="T102" fmla="*/ 10 w 145"/>
                  <a:gd name="T103" fmla="*/ 97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5" h="97">
                    <a:moveTo>
                      <a:pt x="15" y="97"/>
                    </a:moveTo>
                    <a:lnTo>
                      <a:pt x="15" y="97"/>
                    </a:lnTo>
                    <a:lnTo>
                      <a:pt x="25" y="97"/>
                    </a:lnTo>
                    <a:lnTo>
                      <a:pt x="31" y="94"/>
                    </a:lnTo>
                    <a:lnTo>
                      <a:pt x="35" y="89"/>
                    </a:lnTo>
                    <a:lnTo>
                      <a:pt x="39" y="87"/>
                    </a:lnTo>
                    <a:lnTo>
                      <a:pt x="39" y="87"/>
                    </a:lnTo>
                    <a:lnTo>
                      <a:pt x="44" y="87"/>
                    </a:lnTo>
                    <a:lnTo>
                      <a:pt x="48" y="89"/>
                    </a:lnTo>
                    <a:lnTo>
                      <a:pt x="54" y="92"/>
                    </a:lnTo>
                    <a:lnTo>
                      <a:pt x="58" y="92"/>
                    </a:lnTo>
                    <a:lnTo>
                      <a:pt x="58" y="92"/>
                    </a:lnTo>
                    <a:lnTo>
                      <a:pt x="61" y="92"/>
                    </a:lnTo>
                    <a:lnTo>
                      <a:pt x="64" y="89"/>
                    </a:lnTo>
                    <a:lnTo>
                      <a:pt x="73" y="81"/>
                    </a:lnTo>
                    <a:lnTo>
                      <a:pt x="80" y="71"/>
                    </a:lnTo>
                    <a:lnTo>
                      <a:pt x="84" y="62"/>
                    </a:lnTo>
                    <a:lnTo>
                      <a:pt x="84" y="62"/>
                    </a:lnTo>
                    <a:lnTo>
                      <a:pt x="87" y="56"/>
                    </a:lnTo>
                    <a:lnTo>
                      <a:pt x="92" y="52"/>
                    </a:lnTo>
                    <a:lnTo>
                      <a:pt x="96" y="47"/>
                    </a:lnTo>
                    <a:lnTo>
                      <a:pt x="100" y="46"/>
                    </a:lnTo>
                    <a:lnTo>
                      <a:pt x="100" y="46"/>
                    </a:lnTo>
                    <a:lnTo>
                      <a:pt x="107" y="46"/>
                    </a:lnTo>
                    <a:lnTo>
                      <a:pt x="119" y="47"/>
                    </a:lnTo>
                    <a:lnTo>
                      <a:pt x="120" y="47"/>
                    </a:lnTo>
                    <a:lnTo>
                      <a:pt x="120" y="47"/>
                    </a:lnTo>
                    <a:lnTo>
                      <a:pt x="129" y="45"/>
                    </a:lnTo>
                    <a:lnTo>
                      <a:pt x="134" y="43"/>
                    </a:lnTo>
                    <a:lnTo>
                      <a:pt x="135" y="43"/>
                    </a:lnTo>
                    <a:lnTo>
                      <a:pt x="135" y="42"/>
                    </a:lnTo>
                    <a:lnTo>
                      <a:pt x="135" y="42"/>
                    </a:lnTo>
                    <a:lnTo>
                      <a:pt x="135" y="40"/>
                    </a:lnTo>
                    <a:lnTo>
                      <a:pt x="135" y="37"/>
                    </a:lnTo>
                    <a:lnTo>
                      <a:pt x="139" y="33"/>
                    </a:lnTo>
                    <a:lnTo>
                      <a:pt x="144" y="30"/>
                    </a:lnTo>
                    <a:lnTo>
                      <a:pt x="145" y="29"/>
                    </a:lnTo>
                    <a:lnTo>
                      <a:pt x="144" y="27"/>
                    </a:lnTo>
                    <a:lnTo>
                      <a:pt x="144" y="27"/>
                    </a:lnTo>
                    <a:lnTo>
                      <a:pt x="135" y="23"/>
                    </a:lnTo>
                    <a:lnTo>
                      <a:pt x="126" y="18"/>
                    </a:lnTo>
                    <a:lnTo>
                      <a:pt x="126" y="18"/>
                    </a:lnTo>
                    <a:lnTo>
                      <a:pt x="118" y="17"/>
                    </a:lnTo>
                    <a:lnTo>
                      <a:pt x="116" y="16"/>
                    </a:lnTo>
                    <a:lnTo>
                      <a:pt x="116" y="14"/>
                    </a:lnTo>
                    <a:lnTo>
                      <a:pt x="116" y="14"/>
                    </a:lnTo>
                    <a:lnTo>
                      <a:pt x="116" y="10"/>
                    </a:lnTo>
                    <a:lnTo>
                      <a:pt x="116" y="7"/>
                    </a:lnTo>
                    <a:lnTo>
                      <a:pt x="115" y="4"/>
                    </a:lnTo>
                    <a:lnTo>
                      <a:pt x="115" y="4"/>
                    </a:lnTo>
                    <a:lnTo>
                      <a:pt x="109" y="1"/>
                    </a:lnTo>
                    <a:lnTo>
                      <a:pt x="106" y="0"/>
                    </a:lnTo>
                    <a:lnTo>
                      <a:pt x="103" y="0"/>
                    </a:lnTo>
                    <a:lnTo>
                      <a:pt x="103" y="0"/>
                    </a:lnTo>
                    <a:lnTo>
                      <a:pt x="100" y="4"/>
                    </a:lnTo>
                    <a:lnTo>
                      <a:pt x="96" y="11"/>
                    </a:lnTo>
                    <a:lnTo>
                      <a:pt x="89" y="21"/>
                    </a:lnTo>
                    <a:lnTo>
                      <a:pt x="89" y="21"/>
                    </a:lnTo>
                    <a:lnTo>
                      <a:pt x="86" y="24"/>
                    </a:lnTo>
                    <a:lnTo>
                      <a:pt x="83" y="29"/>
                    </a:lnTo>
                    <a:lnTo>
                      <a:pt x="83" y="29"/>
                    </a:lnTo>
                    <a:lnTo>
                      <a:pt x="81" y="32"/>
                    </a:lnTo>
                    <a:lnTo>
                      <a:pt x="78" y="33"/>
                    </a:lnTo>
                    <a:lnTo>
                      <a:pt x="78" y="33"/>
                    </a:lnTo>
                    <a:lnTo>
                      <a:pt x="78" y="33"/>
                    </a:lnTo>
                    <a:lnTo>
                      <a:pt x="81" y="42"/>
                    </a:lnTo>
                    <a:lnTo>
                      <a:pt x="81" y="47"/>
                    </a:lnTo>
                    <a:lnTo>
                      <a:pt x="81" y="47"/>
                    </a:lnTo>
                    <a:lnTo>
                      <a:pt x="80" y="49"/>
                    </a:lnTo>
                    <a:lnTo>
                      <a:pt x="80" y="49"/>
                    </a:lnTo>
                    <a:lnTo>
                      <a:pt x="77" y="47"/>
                    </a:lnTo>
                    <a:lnTo>
                      <a:pt x="76" y="45"/>
                    </a:lnTo>
                    <a:lnTo>
                      <a:pt x="74" y="43"/>
                    </a:lnTo>
                    <a:lnTo>
                      <a:pt x="74" y="43"/>
                    </a:lnTo>
                    <a:lnTo>
                      <a:pt x="73" y="43"/>
                    </a:lnTo>
                    <a:lnTo>
                      <a:pt x="71" y="46"/>
                    </a:lnTo>
                    <a:lnTo>
                      <a:pt x="68" y="50"/>
                    </a:lnTo>
                    <a:lnTo>
                      <a:pt x="68" y="50"/>
                    </a:lnTo>
                    <a:lnTo>
                      <a:pt x="65" y="50"/>
                    </a:lnTo>
                    <a:lnTo>
                      <a:pt x="61" y="47"/>
                    </a:lnTo>
                    <a:lnTo>
                      <a:pt x="61" y="47"/>
                    </a:lnTo>
                    <a:lnTo>
                      <a:pt x="54" y="53"/>
                    </a:lnTo>
                    <a:lnTo>
                      <a:pt x="50" y="58"/>
                    </a:lnTo>
                    <a:lnTo>
                      <a:pt x="47" y="59"/>
                    </a:lnTo>
                    <a:lnTo>
                      <a:pt x="47" y="59"/>
                    </a:lnTo>
                    <a:lnTo>
                      <a:pt x="45" y="59"/>
                    </a:lnTo>
                    <a:lnTo>
                      <a:pt x="45" y="62"/>
                    </a:lnTo>
                    <a:lnTo>
                      <a:pt x="45" y="63"/>
                    </a:lnTo>
                    <a:lnTo>
                      <a:pt x="44" y="65"/>
                    </a:lnTo>
                    <a:lnTo>
                      <a:pt x="44" y="65"/>
                    </a:lnTo>
                    <a:lnTo>
                      <a:pt x="22" y="66"/>
                    </a:lnTo>
                    <a:lnTo>
                      <a:pt x="22" y="66"/>
                    </a:lnTo>
                    <a:lnTo>
                      <a:pt x="21" y="71"/>
                    </a:lnTo>
                    <a:lnTo>
                      <a:pt x="18" y="78"/>
                    </a:lnTo>
                    <a:lnTo>
                      <a:pt x="15" y="85"/>
                    </a:lnTo>
                    <a:lnTo>
                      <a:pt x="13" y="88"/>
                    </a:lnTo>
                    <a:lnTo>
                      <a:pt x="13" y="88"/>
                    </a:lnTo>
                    <a:lnTo>
                      <a:pt x="6" y="88"/>
                    </a:lnTo>
                    <a:lnTo>
                      <a:pt x="3" y="88"/>
                    </a:lnTo>
                    <a:lnTo>
                      <a:pt x="0" y="88"/>
                    </a:lnTo>
                    <a:lnTo>
                      <a:pt x="0" y="88"/>
                    </a:lnTo>
                    <a:lnTo>
                      <a:pt x="0" y="88"/>
                    </a:lnTo>
                    <a:lnTo>
                      <a:pt x="8" y="94"/>
                    </a:lnTo>
                    <a:lnTo>
                      <a:pt x="10" y="97"/>
                    </a:lnTo>
                    <a:lnTo>
                      <a:pt x="15" y="97"/>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29" name="Freeform 333"/>
              <p:cNvSpPr/>
              <p:nvPr/>
            </p:nvSpPr>
            <p:spPr bwMode="auto">
              <a:xfrm>
                <a:off x="-1797066" y="3874883"/>
                <a:ext cx="295716" cy="197824"/>
              </a:xfrm>
              <a:custGeom>
                <a:gdLst>
                  <a:gd name="T0" fmla="*/ 15 w 145"/>
                  <a:gd name="T1" fmla="*/ 97 h 97"/>
                  <a:gd name="T2" fmla="*/ 31 w 145"/>
                  <a:gd name="T3" fmla="*/ 94 h 97"/>
                  <a:gd name="T4" fmla="*/ 39 w 145"/>
                  <a:gd name="T5" fmla="*/ 87 h 97"/>
                  <a:gd name="T6" fmla="*/ 44 w 145"/>
                  <a:gd name="T7" fmla="*/ 87 h 97"/>
                  <a:gd name="T8" fmla="*/ 54 w 145"/>
                  <a:gd name="T9" fmla="*/ 92 h 97"/>
                  <a:gd name="T10" fmla="*/ 58 w 145"/>
                  <a:gd name="T11" fmla="*/ 92 h 97"/>
                  <a:gd name="T12" fmla="*/ 64 w 145"/>
                  <a:gd name="T13" fmla="*/ 89 h 97"/>
                  <a:gd name="T14" fmla="*/ 80 w 145"/>
                  <a:gd name="T15" fmla="*/ 71 h 97"/>
                  <a:gd name="T16" fmla="*/ 84 w 145"/>
                  <a:gd name="T17" fmla="*/ 62 h 97"/>
                  <a:gd name="T18" fmla="*/ 92 w 145"/>
                  <a:gd name="T19" fmla="*/ 52 h 97"/>
                  <a:gd name="T20" fmla="*/ 100 w 145"/>
                  <a:gd name="T21" fmla="*/ 46 h 97"/>
                  <a:gd name="T22" fmla="*/ 107 w 145"/>
                  <a:gd name="T23" fmla="*/ 46 h 97"/>
                  <a:gd name="T24" fmla="*/ 120 w 145"/>
                  <a:gd name="T25" fmla="*/ 47 h 97"/>
                  <a:gd name="T26" fmla="*/ 129 w 145"/>
                  <a:gd name="T27" fmla="*/ 45 h 97"/>
                  <a:gd name="T28" fmla="*/ 135 w 145"/>
                  <a:gd name="T29" fmla="*/ 43 h 97"/>
                  <a:gd name="T30" fmla="*/ 135 w 145"/>
                  <a:gd name="T31" fmla="*/ 42 h 97"/>
                  <a:gd name="T32" fmla="*/ 135 w 145"/>
                  <a:gd name="T33" fmla="*/ 37 h 97"/>
                  <a:gd name="T34" fmla="*/ 144 w 145"/>
                  <a:gd name="T35" fmla="*/ 30 h 97"/>
                  <a:gd name="T36" fmla="*/ 144 w 145"/>
                  <a:gd name="T37" fmla="*/ 27 h 97"/>
                  <a:gd name="T38" fmla="*/ 135 w 145"/>
                  <a:gd name="T39" fmla="*/ 23 h 97"/>
                  <a:gd name="T40" fmla="*/ 126 w 145"/>
                  <a:gd name="T41" fmla="*/ 18 h 97"/>
                  <a:gd name="T42" fmla="*/ 116 w 145"/>
                  <a:gd name="T43" fmla="*/ 16 h 97"/>
                  <a:gd name="T44" fmla="*/ 116 w 145"/>
                  <a:gd name="T45" fmla="*/ 14 h 97"/>
                  <a:gd name="T46" fmla="*/ 116 w 145"/>
                  <a:gd name="T47" fmla="*/ 7 h 97"/>
                  <a:gd name="T48" fmla="*/ 115 w 145"/>
                  <a:gd name="T49" fmla="*/ 4 h 97"/>
                  <a:gd name="T50" fmla="*/ 106 w 145"/>
                  <a:gd name="T51" fmla="*/ 0 h 97"/>
                  <a:gd name="T52" fmla="*/ 103 w 145"/>
                  <a:gd name="T53" fmla="*/ 0 h 97"/>
                  <a:gd name="T54" fmla="*/ 96 w 145"/>
                  <a:gd name="T55" fmla="*/ 11 h 97"/>
                  <a:gd name="T56" fmla="*/ 89 w 145"/>
                  <a:gd name="T57" fmla="*/ 21 h 97"/>
                  <a:gd name="T58" fmla="*/ 83 w 145"/>
                  <a:gd name="T59" fmla="*/ 29 h 97"/>
                  <a:gd name="T60" fmla="*/ 81 w 145"/>
                  <a:gd name="T61" fmla="*/ 32 h 97"/>
                  <a:gd name="T62" fmla="*/ 78 w 145"/>
                  <a:gd name="T63" fmla="*/ 33 h 97"/>
                  <a:gd name="T64" fmla="*/ 81 w 145"/>
                  <a:gd name="T65" fmla="*/ 42 h 97"/>
                  <a:gd name="T66" fmla="*/ 81 w 145"/>
                  <a:gd name="T67" fmla="*/ 47 h 97"/>
                  <a:gd name="T68" fmla="*/ 80 w 145"/>
                  <a:gd name="T69" fmla="*/ 49 h 97"/>
                  <a:gd name="T70" fmla="*/ 76 w 145"/>
                  <a:gd name="T71" fmla="*/ 45 h 97"/>
                  <a:gd name="T72" fmla="*/ 74 w 145"/>
                  <a:gd name="T73" fmla="*/ 43 h 97"/>
                  <a:gd name="T74" fmla="*/ 71 w 145"/>
                  <a:gd name="T75" fmla="*/ 46 h 97"/>
                  <a:gd name="T76" fmla="*/ 68 w 145"/>
                  <a:gd name="T77" fmla="*/ 50 h 97"/>
                  <a:gd name="T78" fmla="*/ 61 w 145"/>
                  <a:gd name="T79" fmla="*/ 47 h 97"/>
                  <a:gd name="T80" fmla="*/ 54 w 145"/>
                  <a:gd name="T81" fmla="*/ 53 h 97"/>
                  <a:gd name="T82" fmla="*/ 47 w 145"/>
                  <a:gd name="T83" fmla="*/ 59 h 97"/>
                  <a:gd name="T84" fmla="*/ 45 w 145"/>
                  <a:gd name="T85" fmla="*/ 59 h 97"/>
                  <a:gd name="T86" fmla="*/ 45 w 145"/>
                  <a:gd name="T87" fmla="*/ 63 h 97"/>
                  <a:gd name="T88" fmla="*/ 44 w 145"/>
                  <a:gd name="T89" fmla="*/ 65 h 97"/>
                  <a:gd name="T90" fmla="*/ 22 w 145"/>
                  <a:gd name="T91" fmla="*/ 66 h 97"/>
                  <a:gd name="T92" fmla="*/ 18 w 145"/>
                  <a:gd name="T93" fmla="*/ 78 h 97"/>
                  <a:gd name="T94" fmla="*/ 13 w 145"/>
                  <a:gd name="T95" fmla="*/ 88 h 97"/>
                  <a:gd name="T96" fmla="*/ 6 w 145"/>
                  <a:gd name="T97" fmla="*/ 88 h 97"/>
                  <a:gd name="T98" fmla="*/ 0 w 145"/>
                  <a:gd name="T99" fmla="*/ 88 h 97"/>
                  <a:gd name="T100" fmla="*/ 0 w 145"/>
                  <a:gd name="T101" fmla="*/ 88 h 97"/>
                  <a:gd name="T102" fmla="*/ 10 w 145"/>
                  <a:gd name="T103" fmla="*/ 97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5" h="97">
                    <a:moveTo>
                      <a:pt x="15" y="97"/>
                    </a:moveTo>
                    <a:lnTo>
                      <a:pt x="15" y="97"/>
                    </a:lnTo>
                    <a:lnTo>
                      <a:pt x="25" y="97"/>
                    </a:lnTo>
                    <a:lnTo>
                      <a:pt x="31" y="94"/>
                    </a:lnTo>
                    <a:lnTo>
                      <a:pt x="35" y="89"/>
                    </a:lnTo>
                    <a:lnTo>
                      <a:pt x="39" y="87"/>
                    </a:lnTo>
                    <a:lnTo>
                      <a:pt x="39" y="87"/>
                    </a:lnTo>
                    <a:lnTo>
                      <a:pt x="44" y="87"/>
                    </a:lnTo>
                    <a:lnTo>
                      <a:pt x="48" y="89"/>
                    </a:lnTo>
                    <a:lnTo>
                      <a:pt x="54" y="92"/>
                    </a:lnTo>
                    <a:lnTo>
                      <a:pt x="58" y="92"/>
                    </a:lnTo>
                    <a:lnTo>
                      <a:pt x="58" y="92"/>
                    </a:lnTo>
                    <a:lnTo>
                      <a:pt x="61" y="92"/>
                    </a:lnTo>
                    <a:lnTo>
                      <a:pt x="64" y="89"/>
                    </a:lnTo>
                    <a:lnTo>
                      <a:pt x="73" y="81"/>
                    </a:lnTo>
                    <a:lnTo>
                      <a:pt x="80" y="71"/>
                    </a:lnTo>
                    <a:lnTo>
                      <a:pt x="84" y="62"/>
                    </a:lnTo>
                    <a:lnTo>
                      <a:pt x="84" y="62"/>
                    </a:lnTo>
                    <a:lnTo>
                      <a:pt x="87" y="56"/>
                    </a:lnTo>
                    <a:lnTo>
                      <a:pt x="92" y="52"/>
                    </a:lnTo>
                    <a:lnTo>
                      <a:pt x="96" y="47"/>
                    </a:lnTo>
                    <a:lnTo>
                      <a:pt x="100" y="46"/>
                    </a:lnTo>
                    <a:lnTo>
                      <a:pt x="100" y="46"/>
                    </a:lnTo>
                    <a:lnTo>
                      <a:pt x="107" y="46"/>
                    </a:lnTo>
                    <a:lnTo>
                      <a:pt x="119" y="47"/>
                    </a:lnTo>
                    <a:lnTo>
                      <a:pt x="120" y="47"/>
                    </a:lnTo>
                    <a:lnTo>
                      <a:pt x="120" y="47"/>
                    </a:lnTo>
                    <a:lnTo>
                      <a:pt x="129" y="45"/>
                    </a:lnTo>
                    <a:lnTo>
                      <a:pt x="134" y="43"/>
                    </a:lnTo>
                    <a:lnTo>
                      <a:pt x="135" y="43"/>
                    </a:lnTo>
                    <a:lnTo>
                      <a:pt x="135" y="42"/>
                    </a:lnTo>
                    <a:lnTo>
                      <a:pt x="135" y="42"/>
                    </a:lnTo>
                    <a:lnTo>
                      <a:pt x="135" y="40"/>
                    </a:lnTo>
                    <a:lnTo>
                      <a:pt x="135" y="37"/>
                    </a:lnTo>
                    <a:lnTo>
                      <a:pt x="139" y="33"/>
                    </a:lnTo>
                    <a:lnTo>
                      <a:pt x="144" y="30"/>
                    </a:lnTo>
                    <a:lnTo>
                      <a:pt x="145" y="29"/>
                    </a:lnTo>
                    <a:lnTo>
                      <a:pt x="144" y="27"/>
                    </a:lnTo>
                    <a:lnTo>
                      <a:pt x="144" y="27"/>
                    </a:lnTo>
                    <a:lnTo>
                      <a:pt x="135" y="23"/>
                    </a:lnTo>
                    <a:lnTo>
                      <a:pt x="126" y="18"/>
                    </a:lnTo>
                    <a:lnTo>
                      <a:pt x="126" y="18"/>
                    </a:lnTo>
                    <a:lnTo>
                      <a:pt x="118" y="17"/>
                    </a:lnTo>
                    <a:lnTo>
                      <a:pt x="116" y="16"/>
                    </a:lnTo>
                    <a:lnTo>
                      <a:pt x="116" y="14"/>
                    </a:lnTo>
                    <a:lnTo>
                      <a:pt x="116" y="14"/>
                    </a:lnTo>
                    <a:lnTo>
                      <a:pt x="116" y="10"/>
                    </a:lnTo>
                    <a:lnTo>
                      <a:pt x="116" y="7"/>
                    </a:lnTo>
                    <a:lnTo>
                      <a:pt x="115" y="4"/>
                    </a:lnTo>
                    <a:lnTo>
                      <a:pt x="115" y="4"/>
                    </a:lnTo>
                    <a:lnTo>
                      <a:pt x="109" y="1"/>
                    </a:lnTo>
                    <a:lnTo>
                      <a:pt x="106" y="0"/>
                    </a:lnTo>
                    <a:lnTo>
                      <a:pt x="103" y="0"/>
                    </a:lnTo>
                    <a:lnTo>
                      <a:pt x="103" y="0"/>
                    </a:lnTo>
                    <a:lnTo>
                      <a:pt x="100" y="4"/>
                    </a:lnTo>
                    <a:lnTo>
                      <a:pt x="96" y="11"/>
                    </a:lnTo>
                    <a:lnTo>
                      <a:pt x="89" y="21"/>
                    </a:lnTo>
                    <a:lnTo>
                      <a:pt x="89" y="21"/>
                    </a:lnTo>
                    <a:lnTo>
                      <a:pt x="86" y="24"/>
                    </a:lnTo>
                    <a:lnTo>
                      <a:pt x="83" y="29"/>
                    </a:lnTo>
                    <a:lnTo>
                      <a:pt x="83" y="29"/>
                    </a:lnTo>
                    <a:lnTo>
                      <a:pt x="81" y="32"/>
                    </a:lnTo>
                    <a:lnTo>
                      <a:pt x="78" y="33"/>
                    </a:lnTo>
                    <a:lnTo>
                      <a:pt x="78" y="33"/>
                    </a:lnTo>
                    <a:lnTo>
                      <a:pt x="78" y="33"/>
                    </a:lnTo>
                    <a:lnTo>
                      <a:pt x="81" y="42"/>
                    </a:lnTo>
                    <a:lnTo>
                      <a:pt x="81" y="47"/>
                    </a:lnTo>
                    <a:lnTo>
                      <a:pt x="81" y="47"/>
                    </a:lnTo>
                    <a:lnTo>
                      <a:pt x="80" y="49"/>
                    </a:lnTo>
                    <a:lnTo>
                      <a:pt x="80" y="49"/>
                    </a:lnTo>
                    <a:lnTo>
                      <a:pt x="77" y="47"/>
                    </a:lnTo>
                    <a:lnTo>
                      <a:pt x="76" y="45"/>
                    </a:lnTo>
                    <a:lnTo>
                      <a:pt x="74" y="43"/>
                    </a:lnTo>
                    <a:lnTo>
                      <a:pt x="74" y="43"/>
                    </a:lnTo>
                    <a:lnTo>
                      <a:pt x="73" y="43"/>
                    </a:lnTo>
                    <a:lnTo>
                      <a:pt x="71" y="46"/>
                    </a:lnTo>
                    <a:lnTo>
                      <a:pt x="68" y="50"/>
                    </a:lnTo>
                    <a:lnTo>
                      <a:pt x="68" y="50"/>
                    </a:lnTo>
                    <a:lnTo>
                      <a:pt x="65" y="50"/>
                    </a:lnTo>
                    <a:lnTo>
                      <a:pt x="61" y="47"/>
                    </a:lnTo>
                    <a:lnTo>
                      <a:pt x="61" y="47"/>
                    </a:lnTo>
                    <a:lnTo>
                      <a:pt x="54" y="53"/>
                    </a:lnTo>
                    <a:lnTo>
                      <a:pt x="50" y="58"/>
                    </a:lnTo>
                    <a:lnTo>
                      <a:pt x="47" y="59"/>
                    </a:lnTo>
                    <a:lnTo>
                      <a:pt x="47" y="59"/>
                    </a:lnTo>
                    <a:lnTo>
                      <a:pt x="45" y="59"/>
                    </a:lnTo>
                    <a:lnTo>
                      <a:pt x="45" y="62"/>
                    </a:lnTo>
                    <a:lnTo>
                      <a:pt x="45" y="63"/>
                    </a:lnTo>
                    <a:lnTo>
                      <a:pt x="44" y="65"/>
                    </a:lnTo>
                    <a:lnTo>
                      <a:pt x="44" y="65"/>
                    </a:lnTo>
                    <a:lnTo>
                      <a:pt x="22" y="66"/>
                    </a:lnTo>
                    <a:lnTo>
                      <a:pt x="22" y="66"/>
                    </a:lnTo>
                    <a:lnTo>
                      <a:pt x="21" y="71"/>
                    </a:lnTo>
                    <a:lnTo>
                      <a:pt x="18" y="78"/>
                    </a:lnTo>
                    <a:lnTo>
                      <a:pt x="15" y="85"/>
                    </a:lnTo>
                    <a:lnTo>
                      <a:pt x="13" y="88"/>
                    </a:lnTo>
                    <a:lnTo>
                      <a:pt x="13" y="88"/>
                    </a:lnTo>
                    <a:lnTo>
                      <a:pt x="6" y="88"/>
                    </a:lnTo>
                    <a:lnTo>
                      <a:pt x="3" y="88"/>
                    </a:lnTo>
                    <a:lnTo>
                      <a:pt x="0" y="88"/>
                    </a:lnTo>
                    <a:lnTo>
                      <a:pt x="0" y="88"/>
                    </a:lnTo>
                    <a:lnTo>
                      <a:pt x="0" y="88"/>
                    </a:lnTo>
                    <a:lnTo>
                      <a:pt x="8" y="94"/>
                    </a:lnTo>
                    <a:lnTo>
                      <a:pt x="10" y="97"/>
                    </a:lnTo>
                    <a:lnTo>
                      <a:pt x="15" y="97"/>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30" name="Freeform 700"/>
              <p:cNvSpPr/>
              <p:nvPr/>
            </p:nvSpPr>
            <p:spPr bwMode="auto">
              <a:xfrm>
                <a:off x="-1126098" y="4111457"/>
                <a:ext cx="336505" cy="279401"/>
              </a:xfrm>
              <a:custGeom>
                <a:gdLst>
                  <a:gd name="T0" fmla="*/ 164 w 165"/>
                  <a:gd name="T1" fmla="*/ 31 h 137"/>
                  <a:gd name="T2" fmla="*/ 158 w 165"/>
                  <a:gd name="T3" fmla="*/ 28 h 137"/>
                  <a:gd name="T4" fmla="*/ 159 w 165"/>
                  <a:gd name="T5" fmla="*/ 26 h 137"/>
                  <a:gd name="T6" fmla="*/ 155 w 165"/>
                  <a:gd name="T7" fmla="*/ 21 h 137"/>
                  <a:gd name="T8" fmla="*/ 151 w 165"/>
                  <a:gd name="T9" fmla="*/ 27 h 137"/>
                  <a:gd name="T10" fmla="*/ 142 w 165"/>
                  <a:gd name="T11" fmla="*/ 26 h 137"/>
                  <a:gd name="T12" fmla="*/ 133 w 165"/>
                  <a:gd name="T13" fmla="*/ 24 h 137"/>
                  <a:gd name="T14" fmla="*/ 112 w 165"/>
                  <a:gd name="T15" fmla="*/ 14 h 137"/>
                  <a:gd name="T16" fmla="*/ 104 w 165"/>
                  <a:gd name="T17" fmla="*/ 23 h 137"/>
                  <a:gd name="T18" fmla="*/ 97 w 165"/>
                  <a:gd name="T19" fmla="*/ 24 h 137"/>
                  <a:gd name="T20" fmla="*/ 84 w 165"/>
                  <a:gd name="T21" fmla="*/ 23 h 137"/>
                  <a:gd name="T22" fmla="*/ 81 w 165"/>
                  <a:gd name="T23" fmla="*/ 24 h 137"/>
                  <a:gd name="T24" fmla="*/ 88 w 165"/>
                  <a:gd name="T25" fmla="*/ 30 h 137"/>
                  <a:gd name="T26" fmla="*/ 87 w 165"/>
                  <a:gd name="T27" fmla="*/ 34 h 137"/>
                  <a:gd name="T28" fmla="*/ 85 w 165"/>
                  <a:gd name="T29" fmla="*/ 39 h 137"/>
                  <a:gd name="T30" fmla="*/ 74 w 165"/>
                  <a:gd name="T31" fmla="*/ 44 h 137"/>
                  <a:gd name="T32" fmla="*/ 71 w 165"/>
                  <a:gd name="T33" fmla="*/ 40 h 137"/>
                  <a:gd name="T34" fmla="*/ 72 w 165"/>
                  <a:gd name="T35" fmla="*/ 37 h 137"/>
                  <a:gd name="T36" fmla="*/ 58 w 165"/>
                  <a:gd name="T37" fmla="*/ 28 h 137"/>
                  <a:gd name="T38" fmla="*/ 57 w 165"/>
                  <a:gd name="T39" fmla="*/ 26 h 137"/>
                  <a:gd name="T40" fmla="*/ 58 w 165"/>
                  <a:gd name="T41" fmla="*/ 17 h 137"/>
                  <a:gd name="T42" fmla="*/ 52 w 165"/>
                  <a:gd name="T43" fmla="*/ 10 h 137"/>
                  <a:gd name="T44" fmla="*/ 23 w 165"/>
                  <a:gd name="T45" fmla="*/ 1 h 137"/>
                  <a:gd name="T46" fmla="*/ 17 w 165"/>
                  <a:gd name="T47" fmla="*/ 2 h 137"/>
                  <a:gd name="T48" fmla="*/ 12 w 165"/>
                  <a:gd name="T49" fmla="*/ 4 h 137"/>
                  <a:gd name="T50" fmla="*/ 0 w 165"/>
                  <a:gd name="T51" fmla="*/ 0 h 137"/>
                  <a:gd name="T52" fmla="*/ 0 w 165"/>
                  <a:gd name="T53" fmla="*/ 7 h 137"/>
                  <a:gd name="T54" fmla="*/ 6 w 165"/>
                  <a:gd name="T55" fmla="*/ 7 h 137"/>
                  <a:gd name="T56" fmla="*/ 9 w 165"/>
                  <a:gd name="T57" fmla="*/ 8 h 137"/>
                  <a:gd name="T58" fmla="*/ 16 w 165"/>
                  <a:gd name="T59" fmla="*/ 18 h 137"/>
                  <a:gd name="T60" fmla="*/ 32 w 165"/>
                  <a:gd name="T61" fmla="*/ 26 h 137"/>
                  <a:gd name="T62" fmla="*/ 45 w 165"/>
                  <a:gd name="T63" fmla="*/ 27 h 137"/>
                  <a:gd name="T64" fmla="*/ 36 w 165"/>
                  <a:gd name="T65" fmla="*/ 36 h 137"/>
                  <a:gd name="T66" fmla="*/ 25 w 165"/>
                  <a:gd name="T67" fmla="*/ 37 h 137"/>
                  <a:gd name="T68" fmla="*/ 26 w 165"/>
                  <a:gd name="T69" fmla="*/ 39 h 137"/>
                  <a:gd name="T70" fmla="*/ 41 w 165"/>
                  <a:gd name="T71" fmla="*/ 49 h 137"/>
                  <a:gd name="T72" fmla="*/ 36 w 165"/>
                  <a:gd name="T73" fmla="*/ 50 h 137"/>
                  <a:gd name="T74" fmla="*/ 36 w 165"/>
                  <a:gd name="T75" fmla="*/ 57 h 137"/>
                  <a:gd name="T76" fmla="*/ 43 w 165"/>
                  <a:gd name="T77" fmla="*/ 56 h 137"/>
                  <a:gd name="T78" fmla="*/ 48 w 165"/>
                  <a:gd name="T79" fmla="*/ 52 h 137"/>
                  <a:gd name="T80" fmla="*/ 49 w 165"/>
                  <a:gd name="T81" fmla="*/ 46 h 137"/>
                  <a:gd name="T82" fmla="*/ 55 w 165"/>
                  <a:gd name="T83" fmla="*/ 52 h 137"/>
                  <a:gd name="T84" fmla="*/ 75 w 165"/>
                  <a:gd name="T85" fmla="*/ 60 h 137"/>
                  <a:gd name="T86" fmla="*/ 90 w 165"/>
                  <a:gd name="T87" fmla="*/ 66 h 137"/>
                  <a:gd name="T88" fmla="*/ 107 w 165"/>
                  <a:gd name="T89" fmla="*/ 76 h 137"/>
                  <a:gd name="T90" fmla="*/ 120 w 165"/>
                  <a:gd name="T91" fmla="*/ 84 h 137"/>
                  <a:gd name="T92" fmla="*/ 135 w 165"/>
                  <a:gd name="T93" fmla="*/ 104 h 137"/>
                  <a:gd name="T94" fmla="*/ 139 w 165"/>
                  <a:gd name="T95" fmla="*/ 114 h 137"/>
                  <a:gd name="T96" fmla="*/ 127 w 165"/>
                  <a:gd name="T97" fmla="*/ 111 h 137"/>
                  <a:gd name="T98" fmla="*/ 117 w 165"/>
                  <a:gd name="T99" fmla="*/ 121 h 137"/>
                  <a:gd name="T100" fmla="*/ 116 w 165"/>
                  <a:gd name="T101" fmla="*/ 127 h 137"/>
                  <a:gd name="T102" fmla="*/ 125 w 165"/>
                  <a:gd name="T103" fmla="*/ 124 h 137"/>
                  <a:gd name="T104" fmla="*/ 133 w 165"/>
                  <a:gd name="T105" fmla="*/ 121 h 137"/>
                  <a:gd name="T106" fmla="*/ 139 w 165"/>
                  <a:gd name="T107" fmla="*/ 126 h 137"/>
                  <a:gd name="T108" fmla="*/ 146 w 165"/>
                  <a:gd name="T109" fmla="*/ 120 h 137"/>
                  <a:gd name="T110" fmla="*/ 152 w 165"/>
                  <a:gd name="T111" fmla="*/ 121 h 137"/>
                  <a:gd name="T112" fmla="*/ 155 w 165"/>
                  <a:gd name="T113" fmla="*/ 126 h 137"/>
                  <a:gd name="T114" fmla="*/ 165 w 165"/>
                  <a:gd name="T115" fmla="*/ 111 h 1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65" h="137">
                    <a:moveTo>
                      <a:pt x="162" y="99"/>
                    </a:moveTo>
                    <a:lnTo>
                      <a:pt x="164" y="88"/>
                    </a:lnTo>
                    <a:lnTo>
                      <a:pt x="164" y="31"/>
                    </a:lnTo>
                    <a:lnTo>
                      <a:pt x="164" y="31"/>
                    </a:lnTo>
                    <a:lnTo>
                      <a:pt x="159" y="30"/>
                    </a:lnTo>
                    <a:lnTo>
                      <a:pt x="158" y="28"/>
                    </a:lnTo>
                    <a:lnTo>
                      <a:pt x="158" y="28"/>
                    </a:lnTo>
                    <a:lnTo>
                      <a:pt x="158" y="28"/>
                    </a:lnTo>
                    <a:lnTo>
                      <a:pt x="159" y="26"/>
                    </a:lnTo>
                    <a:lnTo>
                      <a:pt x="158" y="24"/>
                    </a:lnTo>
                    <a:lnTo>
                      <a:pt x="156" y="21"/>
                    </a:lnTo>
                    <a:lnTo>
                      <a:pt x="155" y="21"/>
                    </a:lnTo>
                    <a:lnTo>
                      <a:pt x="155" y="21"/>
                    </a:lnTo>
                    <a:lnTo>
                      <a:pt x="152" y="26"/>
                    </a:lnTo>
                    <a:lnTo>
                      <a:pt x="151" y="27"/>
                    </a:lnTo>
                    <a:lnTo>
                      <a:pt x="148" y="28"/>
                    </a:lnTo>
                    <a:lnTo>
                      <a:pt x="148" y="28"/>
                    </a:lnTo>
                    <a:lnTo>
                      <a:pt x="142" y="26"/>
                    </a:lnTo>
                    <a:lnTo>
                      <a:pt x="138" y="24"/>
                    </a:lnTo>
                    <a:lnTo>
                      <a:pt x="133" y="24"/>
                    </a:lnTo>
                    <a:lnTo>
                      <a:pt x="133" y="24"/>
                    </a:lnTo>
                    <a:lnTo>
                      <a:pt x="127" y="21"/>
                    </a:lnTo>
                    <a:lnTo>
                      <a:pt x="120" y="18"/>
                    </a:lnTo>
                    <a:lnTo>
                      <a:pt x="112" y="14"/>
                    </a:lnTo>
                    <a:lnTo>
                      <a:pt x="112" y="14"/>
                    </a:lnTo>
                    <a:lnTo>
                      <a:pt x="107" y="20"/>
                    </a:lnTo>
                    <a:lnTo>
                      <a:pt x="104" y="23"/>
                    </a:lnTo>
                    <a:lnTo>
                      <a:pt x="101" y="24"/>
                    </a:lnTo>
                    <a:lnTo>
                      <a:pt x="101" y="24"/>
                    </a:lnTo>
                    <a:lnTo>
                      <a:pt x="97" y="24"/>
                    </a:lnTo>
                    <a:lnTo>
                      <a:pt x="91" y="23"/>
                    </a:lnTo>
                    <a:lnTo>
                      <a:pt x="91" y="23"/>
                    </a:lnTo>
                    <a:lnTo>
                      <a:pt x="84" y="23"/>
                    </a:lnTo>
                    <a:lnTo>
                      <a:pt x="81" y="24"/>
                    </a:lnTo>
                    <a:lnTo>
                      <a:pt x="81" y="24"/>
                    </a:lnTo>
                    <a:lnTo>
                      <a:pt x="81" y="24"/>
                    </a:lnTo>
                    <a:lnTo>
                      <a:pt x="87" y="27"/>
                    </a:lnTo>
                    <a:lnTo>
                      <a:pt x="88" y="28"/>
                    </a:lnTo>
                    <a:lnTo>
                      <a:pt x="88" y="30"/>
                    </a:lnTo>
                    <a:lnTo>
                      <a:pt x="88" y="30"/>
                    </a:lnTo>
                    <a:lnTo>
                      <a:pt x="87" y="31"/>
                    </a:lnTo>
                    <a:lnTo>
                      <a:pt x="87" y="34"/>
                    </a:lnTo>
                    <a:lnTo>
                      <a:pt x="87" y="37"/>
                    </a:lnTo>
                    <a:lnTo>
                      <a:pt x="85" y="39"/>
                    </a:lnTo>
                    <a:lnTo>
                      <a:pt x="85" y="39"/>
                    </a:lnTo>
                    <a:lnTo>
                      <a:pt x="80" y="43"/>
                    </a:lnTo>
                    <a:lnTo>
                      <a:pt x="77" y="44"/>
                    </a:lnTo>
                    <a:lnTo>
                      <a:pt x="74" y="44"/>
                    </a:lnTo>
                    <a:lnTo>
                      <a:pt x="74" y="44"/>
                    </a:lnTo>
                    <a:lnTo>
                      <a:pt x="71" y="43"/>
                    </a:lnTo>
                    <a:lnTo>
                      <a:pt x="71" y="40"/>
                    </a:lnTo>
                    <a:lnTo>
                      <a:pt x="72" y="37"/>
                    </a:lnTo>
                    <a:lnTo>
                      <a:pt x="72" y="37"/>
                    </a:lnTo>
                    <a:lnTo>
                      <a:pt x="72" y="37"/>
                    </a:lnTo>
                    <a:lnTo>
                      <a:pt x="65" y="33"/>
                    </a:lnTo>
                    <a:lnTo>
                      <a:pt x="58" y="28"/>
                    </a:lnTo>
                    <a:lnTo>
                      <a:pt x="58" y="28"/>
                    </a:lnTo>
                    <a:lnTo>
                      <a:pt x="57" y="28"/>
                    </a:lnTo>
                    <a:lnTo>
                      <a:pt x="55" y="27"/>
                    </a:lnTo>
                    <a:lnTo>
                      <a:pt x="57" y="26"/>
                    </a:lnTo>
                    <a:lnTo>
                      <a:pt x="58" y="21"/>
                    </a:lnTo>
                    <a:lnTo>
                      <a:pt x="58" y="20"/>
                    </a:lnTo>
                    <a:lnTo>
                      <a:pt x="58" y="17"/>
                    </a:lnTo>
                    <a:lnTo>
                      <a:pt x="58" y="17"/>
                    </a:lnTo>
                    <a:lnTo>
                      <a:pt x="55" y="13"/>
                    </a:lnTo>
                    <a:lnTo>
                      <a:pt x="52" y="10"/>
                    </a:lnTo>
                    <a:lnTo>
                      <a:pt x="46" y="5"/>
                    </a:lnTo>
                    <a:lnTo>
                      <a:pt x="46" y="5"/>
                    </a:lnTo>
                    <a:lnTo>
                      <a:pt x="23" y="1"/>
                    </a:lnTo>
                    <a:lnTo>
                      <a:pt x="23" y="1"/>
                    </a:lnTo>
                    <a:lnTo>
                      <a:pt x="20" y="2"/>
                    </a:lnTo>
                    <a:lnTo>
                      <a:pt x="17" y="2"/>
                    </a:lnTo>
                    <a:lnTo>
                      <a:pt x="15" y="4"/>
                    </a:lnTo>
                    <a:lnTo>
                      <a:pt x="12" y="4"/>
                    </a:lnTo>
                    <a:lnTo>
                      <a:pt x="12" y="4"/>
                    </a:lnTo>
                    <a:lnTo>
                      <a:pt x="4" y="1"/>
                    </a:lnTo>
                    <a:lnTo>
                      <a:pt x="1" y="0"/>
                    </a:lnTo>
                    <a:lnTo>
                      <a:pt x="0" y="0"/>
                    </a:lnTo>
                    <a:lnTo>
                      <a:pt x="0" y="0"/>
                    </a:lnTo>
                    <a:lnTo>
                      <a:pt x="0" y="4"/>
                    </a:lnTo>
                    <a:lnTo>
                      <a:pt x="0" y="7"/>
                    </a:lnTo>
                    <a:lnTo>
                      <a:pt x="3" y="7"/>
                    </a:lnTo>
                    <a:lnTo>
                      <a:pt x="3" y="7"/>
                    </a:lnTo>
                    <a:lnTo>
                      <a:pt x="6" y="7"/>
                    </a:lnTo>
                    <a:lnTo>
                      <a:pt x="6" y="7"/>
                    </a:lnTo>
                    <a:lnTo>
                      <a:pt x="7" y="7"/>
                    </a:lnTo>
                    <a:lnTo>
                      <a:pt x="9" y="8"/>
                    </a:lnTo>
                    <a:lnTo>
                      <a:pt x="9" y="8"/>
                    </a:lnTo>
                    <a:lnTo>
                      <a:pt x="13" y="15"/>
                    </a:lnTo>
                    <a:lnTo>
                      <a:pt x="16" y="18"/>
                    </a:lnTo>
                    <a:lnTo>
                      <a:pt x="23" y="21"/>
                    </a:lnTo>
                    <a:lnTo>
                      <a:pt x="23" y="21"/>
                    </a:lnTo>
                    <a:lnTo>
                      <a:pt x="32" y="26"/>
                    </a:lnTo>
                    <a:lnTo>
                      <a:pt x="39" y="26"/>
                    </a:lnTo>
                    <a:lnTo>
                      <a:pt x="45" y="27"/>
                    </a:lnTo>
                    <a:lnTo>
                      <a:pt x="45" y="27"/>
                    </a:lnTo>
                    <a:lnTo>
                      <a:pt x="42" y="31"/>
                    </a:lnTo>
                    <a:lnTo>
                      <a:pt x="39" y="34"/>
                    </a:lnTo>
                    <a:lnTo>
                      <a:pt x="36" y="36"/>
                    </a:lnTo>
                    <a:lnTo>
                      <a:pt x="36" y="36"/>
                    </a:lnTo>
                    <a:lnTo>
                      <a:pt x="28" y="36"/>
                    </a:lnTo>
                    <a:lnTo>
                      <a:pt x="25" y="37"/>
                    </a:lnTo>
                    <a:lnTo>
                      <a:pt x="25" y="39"/>
                    </a:lnTo>
                    <a:lnTo>
                      <a:pt x="26" y="39"/>
                    </a:lnTo>
                    <a:lnTo>
                      <a:pt x="26" y="39"/>
                    </a:lnTo>
                    <a:lnTo>
                      <a:pt x="36" y="44"/>
                    </a:lnTo>
                    <a:lnTo>
                      <a:pt x="39" y="47"/>
                    </a:lnTo>
                    <a:lnTo>
                      <a:pt x="41" y="49"/>
                    </a:lnTo>
                    <a:lnTo>
                      <a:pt x="39" y="49"/>
                    </a:lnTo>
                    <a:lnTo>
                      <a:pt x="39" y="49"/>
                    </a:lnTo>
                    <a:lnTo>
                      <a:pt x="36" y="50"/>
                    </a:lnTo>
                    <a:lnTo>
                      <a:pt x="35" y="52"/>
                    </a:lnTo>
                    <a:lnTo>
                      <a:pt x="35" y="55"/>
                    </a:lnTo>
                    <a:lnTo>
                      <a:pt x="36" y="57"/>
                    </a:lnTo>
                    <a:lnTo>
                      <a:pt x="36" y="57"/>
                    </a:lnTo>
                    <a:lnTo>
                      <a:pt x="41" y="57"/>
                    </a:lnTo>
                    <a:lnTo>
                      <a:pt x="43" y="56"/>
                    </a:lnTo>
                    <a:lnTo>
                      <a:pt x="46" y="55"/>
                    </a:lnTo>
                    <a:lnTo>
                      <a:pt x="48" y="52"/>
                    </a:lnTo>
                    <a:lnTo>
                      <a:pt x="48" y="52"/>
                    </a:lnTo>
                    <a:lnTo>
                      <a:pt x="46" y="46"/>
                    </a:lnTo>
                    <a:lnTo>
                      <a:pt x="46" y="44"/>
                    </a:lnTo>
                    <a:lnTo>
                      <a:pt x="49" y="46"/>
                    </a:lnTo>
                    <a:lnTo>
                      <a:pt x="49" y="46"/>
                    </a:lnTo>
                    <a:lnTo>
                      <a:pt x="52" y="50"/>
                    </a:lnTo>
                    <a:lnTo>
                      <a:pt x="55" y="52"/>
                    </a:lnTo>
                    <a:lnTo>
                      <a:pt x="59" y="55"/>
                    </a:lnTo>
                    <a:lnTo>
                      <a:pt x="59" y="55"/>
                    </a:lnTo>
                    <a:lnTo>
                      <a:pt x="75" y="60"/>
                    </a:lnTo>
                    <a:lnTo>
                      <a:pt x="83" y="63"/>
                    </a:lnTo>
                    <a:lnTo>
                      <a:pt x="90" y="66"/>
                    </a:lnTo>
                    <a:lnTo>
                      <a:pt x="90" y="66"/>
                    </a:lnTo>
                    <a:lnTo>
                      <a:pt x="99" y="72"/>
                    </a:lnTo>
                    <a:lnTo>
                      <a:pt x="107" y="76"/>
                    </a:lnTo>
                    <a:lnTo>
                      <a:pt x="107" y="76"/>
                    </a:lnTo>
                    <a:lnTo>
                      <a:pt x="110" y="76"/>
                    </a:lnTo>
                    <a:lnTo>
                      <a:pt x="116" y="79"/>
                    </a:lnTo>
                    <a:lnTo>
                      <a:pt x="120" y="84"/>
                    </a:lnTo>
                    <a:lnTo>
                      <a:pt x="125" y="89"/>
                    </a:lnTo>
                    <a:lnTo>
                      <a:pt x="125" y="89"/>
                    </a:lnTo>
                    <a:lnTo>
                      <a:pt x="135" y="104"/>
                    </a:lnTo>
                    <a:lnTo>
                      <a:pt x="139" y="111"/>
                    </a:lnTo>
                    <a:lnTo>
                      <a:pt x="139" y="113"/>
                    </a:lnTo>
                    <a:lnTo>
                      <a:pt x="139" y="114"/>
                    </a:lnTo>
                    <a:lnTo>
                      <a:pt x="139" y="114"/>
                    </a:lnTo>
                    <a:lnTo>
                      <a:pt x="132" y="113"/>
                    </a:lnTo>
                    <a:lnTo>
                      <a:pt x="127" y="111"/>
                    </a:lnTo>
                    <a:lnTo>
                      <a:pt x="125" y="114"/>
                    </a:lnTo>
                    <a:lnTo>
                      <a:pt x="125" y="114"/>
                    </a:lnTo>
                    <a:lnTo>
                      <a:pt x="117" y="121"/>
                    </a:lnTo>
                    <a:lnTo>
                      <a:pt x="114" y="126"/>
                    </a:lnTo>
                    <a:lnTo>
                      <a:pt x="114" y="127"/>
                    </a:lnTo>
                    <a:lnTo>
                      <a:pt x="116" y="127"/>
                    </a:lnTo>
                    <a:lnTo>
                      <a:pt x="116" y="127"/>
                    </a:lnTo>
                    <a:lnTo>
                      <a:pt x="119" y="126"/>
                    </a:lnTo>
                    <a:lnTo>
                      <a:pt x="125" y="124"/>
                    </a:lnTo>
                    <a:lnTo>
                      <a:pt x="130" y="121"/>
                    </a:lnTo>
                    <a:lnTo>
                      <a:pt x="133" y="121"/>
                    </a:lnTo>
                    <a:lnTo>
                      <a:pt x="133" y="121"/>
                    </a:lnTo>
                    <a:lnTo>
                      <a:pt x="135" y="124"/>
                    </a:lnTo>
                    <a:lnTo>
                      <a:pt x="136" y="126"/>
                    </a:lnTo>
                    <a:lnTo>
                      <a:pt x="139" y="126"/>
                    </a:lnTo>
                    <a:lnTo>
                      <a:pt x="139" y="126"/>
                    </a:lnTo>
                    <a:lnTo>
                      <a:pt x="143" y="121"/>
                    </a:lnTo>
                    <a:lnTo>
                      <a:pt x="146" y="120"/>
                    </a:lnTo>
                    <a:lnTo>
                      <a:pt x="148" y="120"/>
                    </a:lnTo>
                    <a:lnTo>
                      <a:pt x="148" y="120"/>
                    </a:lnTo>
                    <a:lnTo>
                      <a:pt x="152" y="121"/>
                    </a:lnTo>
                    <a:lnTo>
                      <a:pt x="154" y="123"/>
                    </a:lnTo>
                    <a:lnTo>
                      <a:pt x="155" y="126"/>
                    </a:lnTo>
                    <a:lnTo>
                      <a:pt x="155" y="126"/>
                    </a:lnTo>
                    <a:lnTo>
                      <a:pt x="158" y="131"/>
                    </a:lnTo>
                    <a:lnTo>
                      <a:pt x="165" y="137"/>
                    </a:lnTo>
                    <a:lnTo>
                      <a:pt x="165" y="111"/>
                    </a:lnTo>
                    <a:lnTo>
                      <a:pt x="162" y="9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31" name="Freeform 701"/>
              <p:cNvSpPr/>
              <p:nvPr/>
            </p:nvSpPr>
            <p:spPr bwMode="auto">
              <a:xfrm>
                <a:off x="-795712" y="4174679"/>
                <a:ext cx="334465" cy="273282"/>
              </a:xfrm>
              <a:custGeom>
                <a:gdLst>
                  <a:gd name="T0" fmla="*/ 162 w 164"/>
                  <a:gd name="T1" fmla="*/ 129 h 134"/>
                  <a:gd name="T2" fmla="*/ 148 w 164"/>
                  <a:gd name="T3" fmla="*/ 119 h 134"/>
                  <a:gd name="T4" fmla="*/ 138 w 164"/>
                  <a:gd name="T5" fmla="*/ 110 h 134"/>
                  <a:gd name="T6" fmla="*/ 129 w 164"/>
                  <a:gd name="T7" fmla="*/ 105 h 134"/>
                  <a:gd name="T8" fmla="*/ 123 w 164"/>
                  <a:gd name="T9" fmla="*/ 100 h 134"/>
                  <a:gd name="T10" fmla="*/ 118 w 164"/>
                  <a:gd name="T11" fmla="*/ 90 h 134"/>
                  <a:gd name="T12" fmla="*/ 102 w 164"/>
                  <a:gd name="T13" fmla="*/ 70 h 134"/>
                  <a:gd name="T14" fmla="*/ 102 w 164"/>
                  <a:gd name="T15" fmla="*/ 68 h 134"/>
                  <a:gd name="T16" fmla="*/ 112 w 164"/>
                  <a:gd name="T17" fmla="*/ 68 h 134"/>
                  <a:gd name="T18" fmla="*/ 118 w 164"/>
                  <a:gd name="T19" fmla="*/ 67 h 134"/>
                  <a:gd name="T20" fmla="*/ 118 w 164"/>
                  <a:gd name="T21" fmla="*/ 67 h 134"/>
                  <a:gd name="T22" fmla="*/ 107 w 164"/>
                  <a:gd name="T23" fmla="*/ 55 h 134"/>
                  <a:gd name="T24" fmla="*/ 102 w 164"/>
                  <a:gd name="T25" fmla="*/ 53 h 134"/>
                  <a:gd name="T26" fmla="*/ 84 w 164"/>
                  <a:gd name="T27" fmla="*/ 48 h 134"/>
                  <a:gd name="T28" fmla="*/ 81 w 164"/>
                  <a:gd name="T29" fmla="*/ 47 h 134"/>
                  <a:gd name="T30" fmla="*/ 81 w 164"/>
                  <a:gd name="T31" fmla="*/ 41 h 134"/>
                  <a:gd name="T32" fmla="*/ 77 w 164"/>
                  <a:gd name="T33" fmla="*/ 37 h 134"/>
                  <a:gd name="T34" fmla="*/ 67 w 164"/>
                  <a:gd name="T35" fmla="*/ 29 h 134"/>
                  <a:gd name="T36" fmla="*/ 63 w 164"/>
                  <a:gd name="T37" fmla="*/ 24 h 134"/>
                  <a:gd name="T38" fmla="*/ 54 w 164"/>
                  <a:gd name="T39" fmla="*/ 19 h 134"/>
                  <a:gd name="T40" fmla="*/ 48 w 164"/>
                  <a:gd name="T41" fmla="*/ 18 h 134"/>
                  <a:gd name="T42" fmla="*/ 35 w 164"/>
                  <a:gd name="T43" fmla="*/ 11 h 134"/>
                  <a:gd name="T44" fmla="*/ 21 w 164"/>
                  <a:gd name="T45" fmla="*/ 8 h 134"/>
                  <a:gd name="T46" fmla="*/ 7 w 164"/>
                  <a:gd name="T47" fmla="*/ 3 h 134"/>
                  <a:gd name="T48" fmla="*/ 2 w 164"/>
                  <a:gd name="T49" fmla="*/ 0 h 134"/>
                  <a:gd name="T50" fmla="*/ 0 w 164"/>
                  <a:gd name="T51" fmla="*/ 68 h 134"/>
                  <a:gd name="T52" fmla="*/ 3 w 164"/>
                  <a:gd name="T53" fmla="*/ 106 h 134"/>
                  <a:gd name="T54" fmla="*/ 7 w 164"/>
                  <a:gd name="T55" fmla="*/ 110 h 134"/>
                  <a:gd name="T56" fmla="*/ 10 w 164"/>
                  <a:gd name="T57" fmla="*/ 110 h 134"/>
                  <a:gd name="T58" fmla="*/ 31 w 164"/>
                  <a:gd name="T59" fmla="*/ 109 h 134"/>
                  <a:gd name="T60" fmla="*/ 39 w 164"/>
                  <a:gd name="T61" fmla="*/ 108 h 134"/>
                  <a:gd name="T62" fmla="*/ 42 w 164"/>
                  <a:gd name="T63" fmla="*/ 105 h 134"/>
                  <a:gd name="T64" fmla="*/ 41 w 164"/>
                  <a:gd name="T65" fmla="*/ 103 h 134"/>
                  <a:gd name="T66" fmla="*/ 35 w 164"/>
                  <a:gd name="T67" fmla="*/ 95 h 134"/>
                  <a:gd name="T68" fmla="*/ 36 w 164"/>
                  <a:gd name="T69" fmla="*/ 93 h 134"/>
                  <a:gd name="T70" fmla="*/ 47 w 164"/>
                  <a:gd name="T71" fmla="*/ 92 h 134"/>
                  <a:gd name="T72" fmla="*/ 48 w 164"/>
                  <a:gd name="T73" fmla="*/ 92 h 134"/>
                  <a:gd name="T74" fmla="*/ 49 w 164"/>
                  <a:gd name="T75" fmla="*/ 89 h 134"/>
                  <a:gd name="T76" fmla="*/ 54 w 164"/>
                  <a:gd name="T77" fmla="*/ 86 h 134"/>
                  <a:gd name="T78" fmla="*/ 61 w 164"/>
                  <a:gd name="T79" fmla="*/ 87 h 134"/>
                  <a:gd name="T80" fmla="*/ 67 w 164"/>
                  <a:gd name="T81" fmla="*/ 87 h 134"/>
                  <a:gd name="T82" fmla="*/ 67 w 164"/>
                  <a:gd name="T83" fmla="*/ 87 h 134"/>
                  <a:gd name="T84" fmla="*/ 68 w 164"/>
                  <a:gd name="T85" fmla="*/ 86 h 134"/>
                  <a:gd name="T86" fmla="*/ 73 w 164"/>
                  <a:gd name="T87" fmla="*/ 86 h 134"/>
                  <a:gd name="T88" fmla="*/ 86 w 164"/>
                  <a:gd name="T89" fmla="*/ 89 h 134"/>
                  <a:gd name="T90" fmla="*/ 87 w 164"/>
                  <a:gd name="T91" fmla="*/ 92 h 134"/>
                  <a:gd name="T92" fmla="*/ 93 w 164"/>
                  <a:gd name="T93" fmla="*/ 100 h 134"/>
                  <a:gd name="T94" fmla="*/ 97 w 164"/>
                  <a:gd name="T95" fmla="*/ 108 h 134"/>
                  <a:gd name="T96" fmla="*/ 105 w 164"/>
                  <a:gd name="T97" fmla="*/ 116 h 134"/>
                  <a:gd name="T98" fmla="*/ 120 w 164"/>
                  <a:gd name="T99" fmla="*/ 122 h 134"/>
                  <a:gd name="T100" fmla="*/ 126 w 164"/>
                  <a:gd name="T101" fmla="*/ 122 h 134"/>
                  <a:gd name="T102" fmla="*/ 144 w 164"/>
                  <a:gd name="T103" fmla="*/ 129 h 134"/>
                  <a:gd name="T104" fmla="*/ 147 w 164"/>
                  <a:gd name="T105" fmla="*/ 131 h 134"/>
                  <a:gd name="T106" fmla="*/ 149 w 164"/>
                  <a:gd name="T107" fmla="*/ 134 h 134"/>
                  <a:gd name="T108" fmla="*/ 154 w 164"/>
                  <a:gd name="T109" fmla="*/ 134 h 134"/>
                  <a:gd name="T110" fmla="*/ 164 w 164"/>
                  <a:gd name="T111" fmla="*/ 132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4" h="134">
                    <a:moveTo>
                      <a:pt x="162" y="129"/>
                    </a:moveTo>
                    <a:lnTo>
                      <a:pt x="162" y="129"/>
                    </a:lnTo>
                    <a:lnTo>
                      <a:pt x="157" y="125"/>
                    </a:lnTo>
                    <a:lnTo>
                      <a:pt x="148" y="119"/>
                    </a:lnTo>
                    <a:lnTo>
                      <a:pt x="148" y="119"/>
                    </a:lnTo>
                    <a:lnTo>
                      <a:pt x="138" y="110"/>
                    </a:lnTo>
                    <a:lnTo>
                      <a:pt x="129" y="105"/>
                    </a:lnTo>
                    <a:lnTo>
                      <a:pt x="129" y="105"/>
                    </a:lnTo>
                    <a:lnTo>
                      <a:pt x="126" y="103"/>
                    </a:lnTo>
                    <a:lnTo>
                      <a:pt x="123" y="100"/>
                    </a:lnTo>
                    <a:lnTo>
                      <a:pt x="118" y="90"/>
                    </a:lnTo>
                    <a:lnTo>
                      <a:pt x="118" y="90"/>
                    </a:lnTo>
                    <a:lnTo>
                      <a:pt x="106" y="77"/>
                    </a:lnTo>
                    <a:lnTo>
                      <a:pt x="102" y="70"/>
                    </a:lnTo>
                    <a:lnTo>
                      <a:pt x="100" y="68"/>
                    </a:lnTo>
                    <a:lnTo>
                      <a:pt x="102" y="68"/>
                    </a:lnTo>
                    <a:lnTo>
                      <a:pt x="102" y="68"/>
                    </a:lnTo>
                    <a:lnTo>
                      <a:pt x="112" y="68"/>
                    </a:lnTo>
                    <a:lnTo>
                      <a:pt x="116" y="68"/>
                    </a:lnTo>
                    <a:lnTo>
                      <a:pt x="118" y="67"/>
                    </a:lnTo>
                    <a:lnTo>
                      <a:pt x="118" y="67"/>
                    </a:lnTo>
                    <a:lnTo>
                      <a:pt x="118" y="67"/>
                    </a:lnTo>
                    <a:lnTo>
                      <a:pt x="112" y="60"/>
                    </a:lnTo>
                    <a:lnTo>
                      <a:pt x="107" y="55"/>
                    </a:lnTo>
                    <a:lnTo>
                      <a:pt x="102" y="53"/>
                    </a:lnTo>
                    <a:lnTo>
                      <a:pt x="102" y="53"/>
                    </a:lnTo>
                    <a:lnTo>
                      <a:pt x="90" y="51"/>
                    </a:lnTo>
                    <a:lnTo>
                      <a:pt x="84" y="48"/>
                    </a:lnTo>
                    <a:lnTo>
                      <a:pt x="83" y="48"/>
                    </a:lnTo>
                    <a:lnTo>
                      <a:pt x="81" y="47"/>
                    </a:lnTo>
                    <a:lnTo>
                      <a:pt x="81" y="47"/>
                    </a:lnTo>
                    <a:lnTo>
                      <a:pt x="81" y="41"/>
                    </a:lnTo>
                    <a:lnTo>
                      <a:pt x="80" y="39"/>
                    </a:lnTo>
                    <a:lnTo>
                      <a:pt x="77" y="37"/>
                    </a:lnTo>
                    <a:lnTo>
                      <a:pt x="77" y="37"/>
                    </a:lnTo>
                    <a:lnTo>
                      <a:pt x="67" y="29"/>
                    </a:lnTo>
                    <a:lnTo>
                      <a:pt x="63" y="24"/>
                    </a:lnTo>
                    <a:lnTo>
                      <a:pt x="63" y="24"/>
                    </a:lnTo>
                    <a:lnTo>
                      <a:pt x="61" y="21"/>
                    </a:lnTo>
                    <a:lnTo>
                      <a:pt x="54" y="19"/>
                    </a:lnTo>
                    <a:lnTo>
                      <a:pt x="54" y="19"/>
                    </a:lnTo>
                    <a:lnTo>
                      <a:pt x="48" y="18"/>
                    </a:lnTo>
                    <a:lnTo>
                      <a:pt x="44" y="15"/>
                    </a:lnTo>
                    <a:lnTo>
                      <a:pt x="35" y="11"/>
                    </a:lnTo>
                    <a:lnTo>
                      <a:pt x="35" y="11"/>
                    </a:lnTo>
                    <a:lnTo>
                      <a:pt x="21" y="8"/>
                    </a:lnTo>
                    <a:lnTo>
                      <a:pt x="13" y="6"/>
                    </a:lnTo>
                    <a:lnTo>
                      <a:pt x="7" y="3"/>
                    </a:lnTo>
                    <a:lnTo>
                      <a:pt x="7" y="3"/>
                    </a:lnTo>
                    <a:lnTo>
                      <a:pt x="2" y="0"/>
                    </a:lnTo>
                    <a:lnTo>
                      <a:pt x="2" y="57"/>
                    </a:lnTo>
                    <a:lnTo>
                      <a:pt x="0" y="68"/>
                    </a:lnTo>
                    <a:lnTo>
                      <a:pt x="3" y="80"/>
                    </a:lnTo>
                    <a:lnTo>
                      <a:pt x="3" y="106"/>
                    </a:lnTo>
                    <a:lnTo>
                      <a:pt x="3" y="106"/>
                    </a:lnTo>
                    <a:lnTo>
                      <a:pt x="7" y="110"/>
                    </a:lnTo>
                    <a:lnTo>
                      <a:pt x="10" y="110"/>
                    </a:lnTo>
                    <a:lnTo>
                      <a:pt x="10" y="110"/>
                    </a:lnTo>
                    <a:lnTo>
                      <a:pt x="21" y="109"/>
                    </a:lnTo>
                    <a:lnTo>
                      <a:pt x="31" y="109"/>
                    </a:lnTo>
                    <a:lnTo>
                      <a:pt x="31" y="109"/>
                    </a:lnTo>
                    <a:lnTo>
                      <a:pt x="39" y="108"/>
                    </a:lnTo>
                    <a:lnTo>
                      <a:pt x="42" y="106"/>
                    </a:lnTo>
                    <a:lnTo>
                      <a:pt x="42" y="105"/>
                    </a:lnTo>
                    <a:lnTo>
                      <a:pt x="41" y="103"/>
                    </a:lnTo>
                    <a:lnTo>
                      <a:pt x="41" y="103"/>
                    </a:lnTo>
                    <a:lnTo>
                      <a:pt x="36" y="97"/>
                    </a:lnTo>
                    <a:lnTo>
                      <a:pt x="35" y="95"/>
                    </a:lnTo>
                    <a:lnTo>
                      <a:pt x="36" y="93"/>
                    </a:lnTo>
                    <a:lnTo>
                      <a:pt x="36" y="93"/>
                    </a:lnTo>
                    <a:lnTo>
                      <a:pt x="44" y="92"/>
                    </a:lnTo>
                    <a:lnTo>
                      <a:pt x="47" y="92"/>
                    </a:lnTo>
                    <a:lnTo>
                      <a:pt x="48" y="92"/>
                    </a:lnTo>
                    <a:lnTo>
                      <a:pt x="48" y="92"/>
                    </a:lnTo>
                    <a:lnTo>
                      <a:pt x="48" y="90"/>
                    </a:lnTo>
                    <a:lnTo>
                      <a:pt x="49" y="89"/>
                    </a:lnTo>
                    <a:lnTo>
                      <a:pt x="54" y="86"/>
                    </a:lnTo>
                    <a:lnTo>
                      <a:pt x="54" y="86"/>
                    </a:lnTo>
                    <a:lnTo>
                      <a:pt x="57" y="86"/>
                    </a:lnTo>
                    <a:lnTo>
                      <a:pt x="61" y="87"/>
                    </a:lnTo>
                    <a:lnTo>
                      <a:pt x="64" y="87"/>
                    </a:lnTo>
                    <a:lnTo>
                      <a:pt x="67" y="87"/>
                    </a:lnTo>
                    <a:lnTo>
                      <a:pt x="67" y="87"/>
                    </a:lnTo>
                    <a:lnTo>
                      <a:pt x="67" y="87"/>
                    </a:lnTo>
                    <a:lnTo>
                      <a:pt x="67" y="86"/>
                    </a:lnTo>
                    <a:lnTo>
                      <a:pt x="68" y="86"/>
                    </a:lnTo>
                    <a:lnTo>
                      <a:pt x="73" y="86"/>
                    </a:lnTo>
                    <a:lnTo>
                      <a:pt x="73" y="86"/>
                    </a:lnTo>
                    <a:lnTo>
                      <a:pt x="81" y="89"/>
                    </a:lnTo>
                    <a:lnTo>
                      <a:pt x="86" y="89"/>
                    </a:lnTo>
                    <a:lnTo>
                      <a:pt x="86" y="89"/>
                    </a:lnTo>
                    <a:lnTo>
                      <a:pt x="87" y="92"/>
                    </a:lnTo>
                    <a:lnTo>
                      <a:pt x="90" y="96"/>
                    </a:lnTo>
                    <a:lnTo>
                      <a:pt x="93" y="100"/>
                    </a:lnTo>
                    <a:lnTo>
                      <a:pt x="93" y="100"/>
                    </a:lnTo>
                    <a:lnTo>
                      <a:pt x="97" y="108"/>
                    </a:lnTo>
                    <a:lnTo>
                      <a:pt x="105" y="116"/>
                    </a:lnTo>
                    <a:lnTo>
                      <a:pt x="105" y="116"/>
                    </a:lnTo>
                    <a:lnTo>
                      <a:pt x="112" y="121"/>
                    </a:lnTo>
                    <a:lnTo>
                      <a:pt x="120" y="122"/>
                    </a:lnTo>
                    <a:lnTo>
                      <a:pt x="120" y="122"/>
                    </a:lnTo>
                    <a:lnTo>
                      <a:pt x="126" y="122"/>
                    </a:lnTo>
                    <a:lnTo>
                      <a:pt x="133" y="125"/>
                    </a:lnTo>
                    <a:lnTo>
                      <a:pt x="144" y="129"/>
                    </a:lnTo>
                    <a:lnTo>
                      <a:pt x="144" y="129"/>
                    </a:lnTo>
                    <a:lnTo>
                      <a:pt x="147" y="131"/>
                    </a:lnTo>
                    <a:lnTo>
                      <a:pt x="148" y="132"/>
                    </a:lnTo>
                    <a:lnTo>
                      <a:pt x="149" y="134"/>
                    </a:lnTo>
                    <a:lnTo>
                      <a:pt x="154" y="134"/>
                    </a:lnTo>
                    <a:lnTo>
                      <a:pt x="154" y="134"/>
                    </a:lnTo>
                    <a:lnTo>
                      <a:pt x="161" y="134"/>
                    </a:lnTo>
                    <a:lnTo>
                      <a:pt x="164" y="132"/>
                    </a:lnTo>
                    <a:lnTo>
                      <a:pt x="162" y="12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32" name="Freeform 702"/>
              <p:cNvSpPr/>
              <p:nvPr/>
            </p:nvSpPr>
            <p:spPr bwMode="auto">
              <a:xfrm>
                <a:off x="-795712" y="4174679"/>
                <a:ext cx="334465" cy="273282"/>
              </a:xfrm>
              <a:custGeom>
                <a:gdLst>
                  <a:gd name="T0" fmla="*/ 162 w 164"/>
                  <a:gd name="T1" fmla="*/ 129 h 134"/>
                  <a:gd name="T2" fmla="*/ 148 w 164"/>
                  <a:gd name="T3" fmla="*/ 119 h 134"/>
                  <a:gd name="T4" fmla="*/ 138 w 164"/>
                  <a:gd name="T5" fmla="*/ 110 h 134"/>
                  <a:gd name="T6" fmla="*/ 129 w 164"/>
                  <a:gd name="T7" fmla="*/ 105 h 134"/>
                  <a:gd name="T8" fmla="*/ 123 w 164"/>
                  <a:gd name="T9" fmla="*/ 100 h 134"/>
                  <a:gd name="T10" fmla="*/ 118 w 164"/>
                  <a:gd name="T11" fmla="*/ 90 h 134"/>
                  <a:gd name="T12" fmla="*/ 102 w 164"/>
                  <a:gd name="T13" fmla="*/ 70 h 134"/>
                  <a:gd name="T14" fmla="*/ 102 w 164"/>
                  <a:gd name="T15" fmla="*/ 68 h 134"/>
                  <a:gd name="T16" fmla="*/ 112 w 164"/>
                  <a:gd name="T17" fmla="*/ 68 h 134"/>
                  <a:gd name="T18" fmla="*/ 118 w 164"/>
                  <a:gd name="T19" fmla="*/ 67 h 134"/>
                  <a:gd name="T20" fmla="*/ 118 w 164"/>
                  <a:gd name="T21" fmla="*/ 67 h 134"/>
                  <a:gd name="T22" fmla="*/ 107 w 164"/>
                  <a:gd name="T23" fmla="*/ 55 h 134"/>
                  <a:gd name="T24" fmla="*/ 102 w 164"/>
                  <a:gd name="T25" fmla="*/ 53 h 134"/>
                  <a:gd name="T26" fmla="*/ 84 w 164"/>
                  <a:gd name="T27" fmla="*/ 48 h 134"/>
                  <a:gd name="T28" fmla="*/ 81 w 164"/>
                  <a:gd name="T29" fmla="*/ 47 h 134"/>
                  <a:gd name="T30" fmla="*/ 81 w 164"/>
                  <a:gd name="T31" fmla="*/ 41 h 134"/>
                  <a:gd name="T32" fmla="*/ 77 w 164"/>
                  <a:gd name="T33" fmla="*/ 37 h 134"/>
                  <a:gd name="T34" fmla="*/ 67 w 164"/>
                  <a:gd name="T35" fmla="*/ 29 h 134"/>
                  <a:gd name="T36" fmla="*/ 63 w 164"/>
                  <a:gd name="T37" fmla="*/ 24 h 134"/>
                  <a:gd name="T38" fmla="*/ 54 w 164"/>
                  <a:gd name="T39" fmla="*/ 19 h 134"/>
                  <a:gd name="T40" fmla="*/ 48 w 164"/>
                  <a:gd name="T41" fmla="*/ 18 h 134"/>
                  <a:gd name="T42" fmla="*/ 35 w 164"/>
                  <a:gd name="T43" fmla="*/ 11 h 134"/>
                  <a:gd name="T44" fmla="*/ 21 w 164"/>
                  <a:gd name="T45" fmla="*/ 8 h 134"/>
                  <a:gd name="T46" fmla="*/ 7 w 164"/>
                  <a:gd name="T47" fmla="*/ 3 h 134"/>
                  <a:gd name="T48" fmla="*/ 2 w 164"/>
                  <a:gd name="T49" fmla="*/ 0 h 134"/>
                  <a:gd name="T50" fmla="*/ 0 w 164"/>
                  <a:gd name="T51" fmla="*/ 68 h 134"/>
                  <a:gd name="T52" fmla="*/ 3 w 164"/>
                  <a:gd name="T53" fmla="*/ 106 h 134"/>
                  <a:gd name="T54" fmla="*/ 7 w 164"/>
                  <a:gd name="T55" fmla="*/ 110 h 134"/>
                  <a:gd name="T56" fmla="*/ 10 w 164"/>
                  <a:gd name="T57" fmla="*/ 110 h 134"/>
                  <a:gd name="T58" fmla="*/ 31 w 164"/>
                  <a:gd name="T59" fmla="*/ 109 h 134"/>
                  <a:gd name="T60" fmla="*/ 39 w 164"/>
                  <a:gd name="T61" fmla="*/ 108 h 134"/>
                  <a:gd name="T62" fmla="*/ 42 w 164"/>
                  <a:gd name="T63" fmla="*/ 105 h 134"/>
                  <a:gd name="T64" fmla="*/ 41 w 164"/>
                  <a:gd name="T65" fmla="*/ 103 h 134"/>
                  <a:gd name="T66" fmla="*/ 35 w 164"/>
                  <a:gd name="T67" fmla="*/ 95 h 134"/>
                  <a:gd name="T68" fmla="*/ 36 w 164"/>
                  <a:gd name="T69" fmla="*/ 93 h 134"/>
                  <a:gd name="T70" fmla="*/ 47 w 164"/>
                  <a:gd name="T71" fmla="*/ 92 h 134"/>
                  <a:gd name="T72" fmla="*/ 48 w 164"/>
                  <a:gd name="T73" fmla="*/ 92 h 134"/>
                  <a:gd name="T74" fmla="*/ 49 w 164"/>
                  <a:gd name="T75" fmla="*/ 89 h 134"/>
                  <a:gd name="T76" fmla="*/ 54 w 164"/>
                  <a:gd name="T77" fmla="*/ 86 h 134"/>
                  <a:gd name="T78" fmla="*/ 61 w 164"/>
                  <a:gd name="T79" fmla="*/ 87 h 134"/>
                  <a:gd name="T80" fmla="*/ 67 w 164"/>
                  <a:gd name="T81" fmla="*/ 87 h 134"/>
                  <a:gd name="T82" fmla="*/ 67 w 164"/>
                  <a:gd name="T83" fmla="*/ 87 h 134"/>
                  <a:gd name="T84" fmla="*/ 68 w 164"/>
                  <a:gd name="T85" fmla="*/ 86 h 134"/>
                  <a:gd name="T86" fmla="*/ 73 w 164"/>
                  <a:gd name="T87" fmla="*/ 86 h 134"/>
                  <a:gd name="T88" fmla="*/ 86 w 164"/>
                  <a:gd name="T89" fmla="*/ 89 h 134"/>
                  <a:gd name="T90" fmla="*/ 87 w 164"/>
                  <a:gd name="T91" fmla="*/ 92 h 134"/>
                  <a:gd name="T92" fmla="*/ 93 w 164"/>
                  <a:gd name="T93" fmla="*/ 100 h 134"/>
                  <a:gd name="T94" fmla="*/ 97 w 164"/>
                  <a:gd name="T95" fmla="*/ 108 h 134"/>
                  <a:gd name="T96" fmla="*/ 105 w 164"/>
                  <a:gd name="T97" fmla="*/ 116 h 134"/>
                  <a:gd name="T98" fmla="*/ 120 w 164"/>
                  <a:gd name="T99" fmla="*/ 122 h 134"/>
                  <a:gd name="T100" fmla="*/ 126 w 164"/>
                  <a:gd name="T101" fmla="*/ 122 h 134"/>
                  <a:gd name="T102" fmla="*/ 144 w 164"/>
                  <a:gd name="T103" fmla="*/ 129 h 134"/>
                  <a:gd name="T104" fmla="*/ 147 w 164"/>
                  <a:gd name="T105" fmla="*/ 131 h 134"/>
                  <a:gd name="T106" fmla="*/ 149 w 164"/>
                  <a:gd name="T107" fmla="*/ 134 h 134"/>
                  <a:gd name="T108" fmla="*/ 154 w 164"/>
                  <a:gd name="T109" fmla="*/ 134 h 134"/>
                  <a:gd name="T110" fmla="*/ 164 w 164"/>
                  <a:gd name="T111" fmla="*/ 132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4" h="134">
                    <a:moveTo>
                      <a:pt x="162" y="129"/>
                    </a:moveTo>
                    <a:lnTo>
                      <a:pt x="162" y="129"/>
                    </a:lnTo>
                    <a:lnTo>
                      <a:pt x="157" y="125"/>
                    </a:lnTo>
                    <a:lnTo>
                      <a:pt x="148" y="119"/>
                    </a:lnTo>
                    <a:lnTo>
                      <a:pt x="148" y="119"/>
                    </a:lnTo>
                    <a:lnTo>
                      <a:pt x="138" y="110"/>
                    </a:lnTo>
                    <a:lnTo>
                      <a:pt x="129" y="105"/>
                    </a:lnTo>
                    <a:lnTo>
                      <a:pt x="129" y="105"/>
                    </a:lnTo>
                    <a:lnTo>
                      <a:pt x="126" y="103"/>
                    </a:lnTo>
                    <a:lnTo>
                      <a:pt x="123" y="100"/>
                    </a:lnTo>
                    <a:lnTo>
                      <a:pt x="118" y="90"/>
                    </a:lnTo>
                    <a:lnTo>
                      <a:pt x="118" y="90"/>
                    </a:lnTo>
                    <a:lnTo>
                      <a:pt x="106" y="77"/>
                    </a:lnTo>
                    <a:lnTo>
                      <a:pt x="102" y="70"/>
                    </a:lnTo>
                    <a:lnTo>
                      <a:pt x="100" y="68"/>
                    </a:lnTo>
                    <a:lnTo>
                      <a:pt x="102" y="68"/>
                    </a:lnTo>
                    <a:lnTo>
                      <a:pt x="102" y="68"/>
                    </a:lnTo>
                    <a:lnTo>
                      <a:pt x="112" y="68"/>
                    </a:lnTo>
                    <a:lnTo>
                      <a:pt x="116" y="68"/>
                    </a:lnTo>
                    <a:lnTo>
                      <a:pt x="118" y="67"/>
                    </a:lnTo>
                    <a:lnTo>
                      <a:pt x="118" y="67"/>
                    </a:lnTo>
                    <a:lnTo>
                      <a:pt x="118" y="67"/>
                    </a:lnTo>
                    <a:lnTo>
                      <a:pt x="112" y="60"/>
                    </a:lnTo>
                    <a:lnTo>
                      <a:pt x="107" y="55"/>
                    </a:lnTo>
                    <a:lnTo>
                      <a:pt x="102" y="53"/>
                    </a:lnTo>
                    <a:lnTo>
                      <a:pt x="102" y="53"/>
                    </a:lnTo>
                    <a:lnTo>
                      <a:pt x="90" y="51"/>
                    </a:lnTo>
                    <a:lnTo>
                      <a:pt x="84" y="48"/>
                    </a:lnTo>
                    <a:lnTo>
                      <a:pt x="83" y="48"/>
                    </a:lnTo>
                    <a:lnTo>
                      <a:pt x="81" y="47"/>
                    </a:lnTo>
                    <a:lnTo>
                      <a:pt x="81" y="47"/>
                    </a:lnTo>
                    <a:lnTo>
                      <a:pt x="81" y="41"/>
                    </a:lnTo>
                    <a:lnTo>
                      <a:pt x="80" y="39"/>
                    </a:lnTo>
                    <a:lnTo>
                      <a:pt x="77" y="37"/>
                    </a:lnTo>
                    <a:lnTo>
                      <a:pt x="77" y="37"/>
                    </a:lnTo>
                    <a:lnTo>
                      <a:pt x="67" y="29"/>
                    </a:lnTo>
                    <a:lnTo>
                      <a:pt x="63" y="24"/>
                    </a:lnTo>
                    <a:lnTo>
                      <a:pt x="63" y="24"/>
                    </a:lnTo>
                    <a:lnTo>
                      <a:pt x="61" y="21"/>
                    </a:lnTo>
                    <a:lnTo>
                      <a:pt x="54" y="19"/>
                    </a:lnTo>
                    <a:lnTo>
                      <a:pt x="54" y="19"/>
                    </a:lnTo>
                    <a:lnTo>
                      <a:pt x="48" y="18"/>
                    </a:lnTo>
                    <a:lnTo>
                      <a:pt x="44" y="15"/>
                    </a:lnTo>
                    <a:lnTo>
                      <a:pt x="35" y="11"/>
                    </a:lnTo>
                    <a:lnTo>
                      <a:pt x="35" y="11"/>
                    </a:lnTo>
                    <a:lnTo>
                      <a:pt x="21" y="8"/>
                    </a:lnTo>
                    <a:lnTo>
                      <a:pt x="13" y="6"/>
                    </a:lnTo>
                    <a:lnTo>
                      <a:pt x="7" y="3"/>
                    </a:lnTo>
                    <a:lnTo>
                      <a:pt x="7" y="3"/>
                    </a:lnTo>
                    <a:lnTo>
                      <a:pt x="2" y="0"/>
                    </a:lnTo>
                    <a:lnTo>
                      <a:pt x="2" y="57"/>
                    </a:lnTo>
                    <a:lnTo>
                      <a:pt x="0" y="68"/>
                    </a:lnTo>
                    <a:lnTo>
                      <a:pt x="3" y="80"/>
                    </a:lnTo>
                    <a:lnTo>
                      <a:pt x="3" y="106"/>
                    </a:lnTo>
                    <a:lnTo>
                      <a:pt x="3" y="106"/>
                    </a:lnTo>
                    <a:lnTo>
                      <a:pt x="7" y="110"/>
                    </a:lnTo>
                    <a:lnTo>
                      <a:pt x="10" y="110"/>
                    </a:lnTo>
                    <a:lnTo>
                      <a:pt x="10" y="110"/>
                    </a:lnTo>
                    <a:lnTo>
                      <a:pt x="21" y="109"/>
                    </a:lnTo>
                    <a:lnTo>
                      <a:pt x="31" y="109"/>
                    </a:lnTo>
                    <a:lnTo>
                      <a:pt x="31" y="109"/>
                    </a:lnTo>
                    <a:lnTo>
                      <a:pt x="39" y="108"/>
                    </a:lnTo>
                    <a:lnTo>
                      <a:pt x="42" y="106"/>
                    </a:lnTo>
                    <a:lnTo>
                      <a:pt x="42" y="105"/>
                    </a:lnTo>
                    <a:lnTo>
                      <a:pt x="41" y="103"/>
                    </a:lnTo>
                    <a:lnTo>
                      <a:pt x="41" y="103"/>
                    </a:lnTo>
                    <a:lnTo>
                      <a:pt x="36" y="97"/>
                    </a:lnTo>
                    <a:lnTo>
                      <a:pt x="35" y="95"/>
                    </a:lnTo>
                    <a:lnTo>
                      <a:pt x="36" y="93"/>
                    </a:lnTo>
                    <a:lnTo>
                      <a:pt x="36" y="93"/>
                    </a:lnTo>
                    <a:lnTo>
                      <a:pt x="44" y="92"/>
                    </a:lnTo>
                    <a:lnTo>
                      <a:pt x="47" y="92"/>
                    </a:lnTo>
                    <a:lnTo>
                      <a:pt x="48" y="92"/>
                    </a:lnTo>
                    <a:lnTo>
                      <a:pt x="48" y="92"/>
                    </a:lnTo>
                    <a:lnTo>
                      <a:pt x="48" y="90"/>
                    </a:lnTo>
                    <a:lnTo>
                      <a:pt x="49" y="89"/>
                    </a:lnTo>
                    <a:lnTo>
                      <a:pt x="54" y="86"/>
                    </a:lnTo>
                    <a:lnTo>
                      <a:pt x="54" y="86"/>
                    </a:lnTo>
                    <a:lnTo>
                      <a:pt x="57" y="86"/>
                    </a:lnTo>
                    <a:lnTo>
                      <a:pt x="61" y="87"/>
                    </a:lnTo>
                    <a:lnTo>
                      <a:pt x="64" y="87"/>
                    </a:lnTo>
                    <a:lnTo>
                      <a:pt x="67" y="87"/>
                    </a:lnTo>
                    <a:lnTo>
                      <a:pt x="67" y="87"/>
                    </a:lnTo>
                    <a:lnTo>
                      <a:pt x="67" y="87"/>
                    </a:lnTo>
                    <a:lnTo>
                      <a:pt x="67" y="86"/>
                    </a:lnTo>
                    <a:lnTo>
                      <a:pt x="68" y="86"/>
                    </a:lnTo>
                    <a:lnTo>
                      <a:pt x="73" y="86"/>
                    </a:lnTo>
                    <a:lnTo>
                      <a:pt x="73" y="86"/>
                    </a:lnTo>
                    <a:lnTo>
                      <a:pt x="81" y="89"/>
                    </a:lnTo>
                    <a:lnTo>
                      <a:pt x="86" y="89"/>
                    </a:lnTo>
                    <a:lnTo>
                      <a:pt x="86" y="89"/>
                    </a:lnTo>
                    <a:lnTo>
                      <a:pt x="87" y="92"/>
                    </a:lnTo>
                    <a:lnTo>
                      <a:pt x="90" y="96"/>
                    </a:lnTo>
                    <a:lnTo>
                      <a:pt x="93" y="100"/>
                    </a:lnTo>
                    <a:lnTo>
                      <a:pt x="93" y="100"/>
                    </a:lnTo>
                    <a:lnTo>
                      <a:pt x="97" y="108"/>
                    </a:lnTo>
                    <a:lnTo>
                      <a:pt x="105" y="116"/>
                    </a:lnTo>
                    <a:lnTo>
                      <a:pt x="105" y="116"/>
                    </a:lnTo>
                    <a:lnTo>
                      <a:pt x="112" y="121"/>
                    </a:lnTo>
                    <a:lnTo>
                      <a:pt x="120" y="122"/>
                    </a:lnTo>
                    <a:lnTo>
                      <a:pt x="120" y="122"/>
                    </a:lnTo>
                    <a:lnTo>
                      <a:pt x="126" y="122"/>
                    </a:lnTo>
                    <a:lnTo>
                      <a:pt x="133" y="125"/>
                    </a:lnTo>
                    <a:lnTo>
                      <a:pt x="144" y="129"/>
                    </a:lnTo>
                    <a:lnTo>
                      <a:pt x="144" y="129"/>
                    </a:lnTo>
                    <a:lnTo>
                      <a:pt x="147" y="131"/>
                    </a:lnTo>
                    <a:lnTo>
                      <a:pt x="148" y="132"/>
                    </a:lnTo>
                    <a:lnTo>
                      <a:pt x="149" y="134"/>
                    </a:lnTo>
                    <a:lnTo>
                      <a:pt x="154" y="134"/>
                    </a:lnTo>
                    <a:lnTo>
                      <a:pt x="154" y="134"/>
                    </a:lnTo>
                    <a:lnTo>
                      <a:pt x="161" y="134"/>
                    </a:lnTo>
                    <a:lnTo>
                      <a:pt x="164" y="132"/>
                    </a:lnTo>
                    <a:lnTo>
                      <a:pt x="162" y="12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33" name="Freeform 764"/>
              <p:cNvSpPr/>
              <p:nvPr/>
            </p:nvSpPr>
            <p:spPr bwMode="auto">
              <a:xfrm>
                <a:off x="-2998285" y="2373872"/>
                <a:ext cx="179469" cy="79538"/>
              </a:xfrm>
              <a:custGeom>
                <a:gdLst>
                  <a:gd name="T0" fmla="*/ 88 w 88"/>
                  <a:gd name="T1" fmla="*/ 1 h 39"/>
                  <a:gd name="T2" fmla="*/ 88 w 88"/>
                  <a:gd name="T3" fmla="*/ 1 h 39"/>
                  <a:gd name="T4" fmla="*/ 85 w 88"/>
                  <a:gd name="T5" fmla="*/ 6 h 39"/>
                  <a:gd name="T6" fmla="*/ 84 w 88"/>
                  <a:gd name="T7" fmla="*/ 7 h 39"/>
                  <a:gd name="T8" fmla="*/ 82 w 88"/>
                  <a:gd name="T9" fmla="*/ 7 h 39"/>
                  <a:gd name="T10" fmla="*/ 82 w 88"/>
                  <a:gd name="T11" fmla="*/ 7 h 39"/>
                  <a:gd name="T12" fmla="*/ 64 w 88"/>
                  <a:gd name="T13" fmla="*/ 10 h 39"/>
                  <a:gd name="T14" fmla="*/ 64 w 88"/>
                  <a:gd name="T15" fmla="*/ 10 h 39"/>
                  <a:gd name="T16" fmla="*/ 49 w 88"/>
                  <a:gd name="T17" fmla="*/ 7 h 39"/>
                  <a:gd name="T18" fmla="*/ 39 w 88"/>
                  <a:gd name="T19" fmla="*/ 7 h 39"/>
                  <a:gd name="T20" fmla="*/ 33 w 88"/>
                  <a:gd name="T21" fmla="*/ 7 h 39"/>
                  <a:gd name="T22" fmla="*/ 33 w 88"/>
                  <a:gd name="T23" fmla="*/ 7 h 39"/>
                  <a:gd name="T24" fmla="*/ 29 w 88"/>
                  <a:gd name="T25" fmla="*/ 10 h 39"/>
                  <a:gd name="T26" fmla="*/ 26 w 88"/>
                  <a:gd name="T27" fmla="*/ 11 h 39"/>
                  <a:gd name="T28" fmla="*/ 24 w 88"/>
                  <a:gd name="T29" fmla="*/ 14 h 39"/>
                  <a:gd name="T30" fmla="*/ 24 w 88"/>
                  <a:gd name="T31" fmla="*/ 14 h 39"/>
                  <a:gd name="T32" fmla="*/ 22 w 88"/>
                  <a:gd name="T33" fmla="*/ 20 h 39"/>
                  <a:gd name="T34" fmla="*/ 20 w 88"/>
                  <a:gd name="T35" fmla="*/ 23 h 39"/>
                  <a:gd name="T36" fmla="*/ 17 w 88"/>
                  <a:gd name="T37" fmla="*/ 24 h 39"/>
                  <a:gd name="T38" fmla="*/ 17 w 88"/>
                  <a:gd name="T39" fmla="*/ 24 h 39"/>
                  <a:gd name="T40" fmla="*/ 17 w 88"/>
                  <a:gd name="T41" fmla="*/ 26 h 39"/>
                  <a:gd name="T42" fmla="*/ 17 w 88"/>
                  <a:gd name="T43" fmla="*/ 27 h 39"/>
                  <a:gd name="T44" fmla="*/ 16 w 88"/>
                  <a:gd name="T45" fmla="*/ 35 h 39"/>
                  <a:gd name="T46" fmla="*/ 16 w 88"/>
                  <a:gd name="T47" fmla="*/ 36 h 39"/>
                  <a:gd name="T48" fmla="*/ 14 w 88"/>
                  <a:gd name="T49" fmla="*/ 39 h 39"/>
                  <a:gd name="T50" fmla="*/ 11 w 88"/>
                  <a:gd name="T51" fmla="*/ 39 h 39"/>
                  <a:gd name="T52" fmla="*/ 8 w 88"/>
                  <a:gd name="T53" fmla="*/ 36 h 39"/>
                  <a:gd name="T54" fmla="*/ 8 w 88"/>
                  <a:gd name="T55" fmla="*/ 36 h 39"/>
                  <a:gd name="T56" fmla="*/ 4 w 88"/>
                  <a:gd name="T57" fmla="*/ 35 h 39"/>
                  <a:gd name="T58" fmla="*/ 1 w 88"/>
                  <a:gd name="T59" fmla="*/ 33 h 39"/>
                  <a:gd name="T60" fmla="*/ 0 w 88"/>
                  <a:gd name="T61" fmla="*/ 30 h 39"/>
                  <a:gd name="T62" fmla="*/ 0 w 88"/>
                  <a:gd name="T63" fmla="*/ 30 h 39"/>
                  <a:gd name="T64" fmla="*/ 0 w 88"/>
                  <a:gd name="T65" fmla="*/ 26 h 39"/>
                  <a:gd name="T66" fmla="*/ 1 w 88"/>
                  <a:gd name="T67" fmla="*/ 22 h 39"/>
                  <a:gd name="T68" fmla="*/ 3 w 88"/>
                  <a:gd name="T69" fmla="*/ 17 h 39"/>
                  <a:gd name="T70" fmla="*/ 3 w 88"/>
                  <a:gd name="T71" fmla="*/ 13 h 39"/>
                  <a:gd name="T72" fmla="*/ 3 w 88"/>
                  <a:gd name="T73" fmla="*/ 13 h 39"/>
                  <a:gd name="T74" fmla="*/ 3 w 88"/>
                  <a:gd name="T75" fmla="*/ 10 h 39"/>
                  <a:gd name="T76" fmla="*/ 6 w 88"/>
                  <a:gd name="T77" fmla="*/ 7 h 39"/>
                  <a:gd name="T78" fmla="*/ 13 w 88"/>
                  <a:gd name="T79" fmla="*/ 4 h 39"/>
                  <a:gd name="T80" fmla="*/ 13 w 88"/>
                  <a:gd name="T81" fmla="*/ 4 h 39"/>
                  <a:gd name="T82" fmla="*/ 19 w 88"/>
                  <a:gd name="T83" fmla="*/ 1 h 39"/>
                  <a:gd name="T84" fmla="*/ 22 w 88"/>
                  <a:gd name="T85" fmla="*/ 0 h 39"/>
                  <a:gd name="T86" fmla="*/ 24 w 88"/>
                  <a:gd name="T87" fmla="*/ 0 h 39"/>
                  <a:gd name="T88" fmla="*/ 24 w 88"/>
                  <a:gd name="T89" fmla="*/ 0 h 39"/>
                  <a:gd name="T90" fmla="*/ 33 w 88"/>
                  <a:gd name="T91" fmla="*/ 1 h 39"/>
                  <a:gd name="T92" fmla="*/ 42 w 88"/>
                  <a:gd name="T93" fmla="*/ 1 h 39"/>
                  <a:gd name="T94" fmla="*/ 42 w 88"/>
                  <a:gd name="T95" fmla="*/ 1 h 39"/>
                  <a:gd name="T96" fmla="*/ 58 w 88"/>
                  <a:gd name="T97" fmla="*/ 3 h 39"/>
                  <a:gd name="T98" fmla="*/ 65 w 88"/>
                  <a:gd name="T99" fmla="*/ 4 h 39"/>
                  <a:gd name="T100" fmla="*/ 71 w 88"/>
                  <a:gd name="T101" fmla="*/ 4 h 39"/>
                  <a:gd name="T102" fmla="*/ 71 w 88"/>
                  <a:gd name="T103" fmla="*/ 4 h 39"/>
                  <a:gd name="T104" fmla="*/ 82 w 88"/>
                  <a:gd name="T105" fmla="*/ 1 h 39"/>
                  <a:gd name="T106" fmla="*/ 87 w 88"/>
                  <a:gd name="T107" fmla="*/ 1 h 39"/>
                  <a:gd name="T108" fmla="*/ 88 w 88"/>
                  <a:gd name="T109" fmla="*/ 1 h 39"/>
                  <a:gd name="T110" fmla="*/ 88 w 88"/>
                  <a:gd name="T111" fmla="*/ 1 h 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88" h="39">
                    <a:moveTo>
                      <a:pt x="88" y="1"/>
                    </a:moveTo>
                    <a:lnTo>
                      <a:pt x="88" y="1"/>
                    </a:lnTo>
                    <a:lnTo>
                      <a:pt x="85" y="6"/>
                    </a:lnTo>
                    <a:lnTo>
                      <a:pt x="84" y="7"/>
                    </a:lnTo>
                    <a:lnTo>
                      <a:pt x="82" y="7"/>
                    </a:lnTo>
                    <a:lnTo>
                      <a:pt x="82" y="7"/>
                    </a:lnTo>
                    <a:lnTo>
                      <a:pt x="64" y="10"/>
                    </a:lnTo>
                    <a:lnTo>
                      <a:pt x="64" y="10"/>
                    </a:lnTo>
                    <a:lnTo>
                      <a:pt x="49" y="7"/>
                    </a:lnTo>
                    <a:lnTo>
                      <a:pt x="39" y="7"/>
                    </a:lnTo>
                    <a:lnTo>
                      <a:pt x="33" y="7"/>
                    </a:lnTo>
                    <a:lnTo>
                      <a:pt x="33" y="7"/>
                    </a:lnTo>
                    <a:lnTo>
                      <a:pt x="29" y="10"/>
                    </a:lnTo>
                    <a:lnTo>
                      <a:pt x="26" y="11"/>
                    </a:lnTo>
                    <a:lnTo>
                      <a:pt x="24" y="14"/>
                    </a:lnTo>
                    <a:lnTo>
                      <a:pt x="24" y="14"/>
                    </a:lnTo>
                    <a:lnTo>
                      <a:pt x="22" y="20"/>
                    </a:lnTo>
                    <a:lnTo>
                      <a:pt x="20" y="23"/>
                    </a:lnTo>
                    <a:lnTo>
                      <a:pt x="17" y="24"/>
                    </a:lnTo>
                    <a:lnTo>
                      <a:pt x="17" y="24"/>
                    </a:lnTo>
                    <a:lnTo>
                      <a:pt x="17" y="26"/>
                    </a:lnTo>
                    <a:lnTo>
                      <a:pt x="17" y="27"/>
                    </a:lnTo>
                    <a:lnTo>
                      <a:pt x="16" y="35"/>
                    </a:lnTo>
                    <a:lnTo>
                      <a:pt x="16" y="36"/>
                    </a:lnTo>
                    <a:lnTo>
                      <a:pt x="14" y="39"/>
                    </a:lnTo>
                    <a:lnTo>
                      <a:pt x="11" y="39"/>
                    </a:lnTo>
                    <a:lnTo>
                      <a:pt x="8" y="36"/>
                    </a:lnTo>
                    <a:lnTo>
                      <a:pt x="8" y="36"/>
                    </a:lnTo>
                    <a:lnTo>
                      <a:pt x="4" y="35"/>
                    </a:lnTo>
                    <a:lnTo>
                      <a:pt x="1" y="33"/>
                    </a:lnTo>
                    <a:lnTo>
                      <a:pt x="0" y="30"/>
                    </a:lnTo>
                    <a:lnTo>
                      <a:pt x="0" y="30"/>
                    </a:lnTo>
                    <a:lnTo>
                      <a:pt x="0" y="26"/>
                    </a:lnTo>
                    <a:lnTo>
                      <a:pt x="1" y="22"/>
                    </a:lnTo>
                    <a:lnTo>
                      <a:pt x="3" y="17"/>
                    </a:lnTo>
                    <a:lnTo>
                      <a:pt x="3" y="13"/>
                    </a:lnTo>
                    <a:lnTo>
                      <a:pt x="3" y="13"/>
                    </a:lnTo>
                    <a:lnTo>
                      <a:pt x="3" y="10"/>
                    </a:lnTo>
                    <a:lnTo>
                      <a:pt x="6" y="7"/>
                    </a:lnTo>
                    <a:lnTo>
                      <a:pt x="13" y="4"/>
                    </a:lnTo>
                    <a:lnTo>
                      <a:pt x="13" y="4"/>
                    </a:lnTo>
                    <a:lnTo>
                      <a:pt x="19" y="1"/>
                    </a:lnTo>
                    <a:lnTo>
                      <a:pt x="22" y="0"/>
                    </a:lnTo>
                    <a:lnTo>
                      <a:pt x="24" y="0"/>
                    </a:lnTo>
                    <a:lnTo>
                      <a:pt x="24" y="0"/>
                    </a:lnTo>
                    <a:lnTo>
                      <a:pt x="33" y="1"/>
                    </a:lnTo>
                    <a:lnTo>
                      <a:pt x="42" y="1"/>
                    </a:lnTo>
                    <a:lnTo>
                      <a:pt x="42" y="1"/>
                    </a:lnTo>
                    <a:lnTo>
                      <a:pt x="58" y="3"/>
                    </a:lnTo>
                    <a:lnTo>
                      <a:pt x="65" y="4"/>
                    </a:lnTo>
                    <a:lnTo>
                      <a:pt x="71" y="4"/>
                    </a:lnTo>
                    <a:lnTo>
                      <a:pt x="71" y="4"/>
                    </a:lnTo>
                    <a:lnTo>
                      <a:pt x="82" y="1"/>
                    </a:lnTo>
                    <a:lnTo>
                      <a:pt x="87" y="1"/>
                    </a:lnTo>
                    <a:lnTo>
                      <a:pt x="88" y="1"/>
                    </a:lnTo>
                    <a:lnTo>
                      <a:pt x="88"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34" name="Freeform 765"/>
              <p:cNvSpPr/>
              <p:nvPr/>
            </p:nvSpPr>
            <p:spPr bwMode="auto">
              <a:xfrm>
                <a:off x="-2688293" y="2275980"/>
                <a:ext cx="71380" cy="57104"/>
              </a:xfrm>
              <a:custGeom>
                <a:gdLst>
                  <a:gd name="T0" fmla="*/ 33 w 35"/>
                  <a:gd name="T1" fmla="*/ 20 h 28"/>
                  <a:gd name="T2" fmla="*/ 33 w 35"/>
                  <a:gd name="T3" fmla="*/ 20 h 28"/>
                  <a:gd name="T4" fmla="*/ 29 w 35"/>
                  <a:gd name="T5" fmla="*/ 23 h 28"/>
                  <a:gd name="T6" fmla="*/ 24 w 35"/>
                  <a:gd name="T7" fmla="*/ 26 h 28"/>
                  <a:gd name="T8" fmla="*/ 22 w 35"/>
                  <a:gd name="T9" fmla="*/ 28 h 28"/>
                  <a:gd name="T10" fmla="*/ 16 w 35"/>
                  <a:gd name="T11" fmla="*/ 26 h 28"/>
                  <a:gd name="T12" fmla="*/ 16 w 35"/>
                  <a:gd name="T13" fmla="*/ 26 h 28"/>
                  <a:gd name="T14" fmla="*/ 4 w 35"/>
                  <a:gd name="T15" fmla="*/ 19 h 28"/>
                  <a:gd name="T16" fmla="*/ 0 w 35"/>
                  <a:gd name="T17" fmla="*/ 15 h 28"/>
                  <a:gd name="T18" fmla="*/ 0 w 35"/>
                  <a:gd name="T19" fmla="*/ 13 h 28"/>
                  <a:gd name="T20" fmla="*/ 0 w 35"/>
                  <a:gd name="T21" fmla="*/ 12 h 28"/>
                  <a:gd name="T22" fmla="*/ 0 w 35"/>
                  <a:gd name="T23" fmla="*/ 12 h 28"/>
                  <a:gd name="T24" fmla="*/ 1 w 35"/>
                  <a:gd name="T25" fmla="*/ 9 h 28"/>
                  <a:gd name="T26" fmla="*/ 1 w 35"/>
                  <a:gd name="T27" fmla="*/ 4 h 28"/>
                  <a:gd name="T28" fmla="*/ 3 w 35"/>
                  <a:gd name="T29" fmla="*/ 1 h 28"/>
                  <a:gd name="T30" fmla="*/ 4 w 35"/>
                  <a:gd name="T31" fmla="*/ 0 h 28"/>
                  <a:gd name="T32" fmla="*/ 6 w 35"/>
                  <a:gd name="T33" fmla="*/ 0 h 28"/>
                  <a:gd name="T34" fmla="*/ 6 w 35"/>
                  <a:gd name="T35" fmla="*/ 0 h 28"/>
                  <a:gd name="T36" fmla="*/ 9 w 35"/>
                  <a:gd name="T37" fmla="*/ 3 h 28"/>
                  <a:gd name="T38" fmla="*/ 10 w 35"/>
                  <a:gd name="T39" fmla="*/ 6 h 28"/>
                  <a:gd name="T40" fmla="*/ 11 w 35"/>
                  <a:gd name="T41" fmla="*/ 9 h 28"/>
                  <a:gd name="T42" fmla="*/ 14 w 35"/>
                  <a:gd name="T43" fmla="*/ 12 h 28"/>
                  <a:gd name="T44" fmla="*/ 14 w 35"/>
                  <a:gd name="T45" fmla="*/ 12 h 28"/>
                  <a:gd name="T46" fmla="*/ 20 w 35"/>
                  <a:gd name="T47" fmla="*/ 15 h 28"/>
                  <a:gd name="T48" fmla="*/ 27 w 35"/>
                  <a:gd name="T49" fmla="*/ 17 h 28"/>
                  <a:gd name="T50" fmla="*/ 33 w 35"/>
                  <a:gd name="T51" fmla="*/ 19 h 28"/>
                  <a:gd name="T52" fmla="*/ 35 w 35"/>
                  <a:gd name="T53" fmla="*/ 20 h 28"/>
                  <a:gd name="T54" fmla="*/ 33 w 35"/>
                  <a:gd name="T55" fmla="*/ 20 h 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5" h="28">
                    <a:moveTo>
                      <a:pt x="33" y="20"/>
                    </a:moveTo>
                    <a:lnTo>
                      <a:pt x="33" y="20"/>
                    </a:lnTo>
                    <a:lnTo>
                      <a:pt x="29" y="23"/>
                    </a:lnTo>
                    <a:lnTo>
                      <a:pt x="24" y="26"/>
                    </a:lnTo>
                    <a:lnTo>
                      <a:pt x="22" y="28"/>
                    </a:lnTo>
                    <a:lnTo>
                      <a:pt x="16" y="26"/>
                    </a:lnTo>
                    <a:lnTo>
                      <a:pt x="16" y="26"/>
                    </a:lnTo>
                    <a:lnTo>
                      <a:pt x="4" y="19"/>
                    </a:lnTo>
                    <a:lnTo>
                      <a:pt x="0" y="15"/>
                    </a:lnTo>
                    <a:lnTo>
                      <a:pt x="0" y="13"/>
                    </a:lnTo>
                    <a:lnTo>
                      <a:pt x="0" y="12"/>
                    </a:lnTo>
                    <a:lnTo>
                      <a:pt x="0" y="12"/>
                    </a:lnTo>
                    <a:lnTo>
                      <a:pt x="1" y="9"/>
                    </a:lnTo>
                    <a:lnTo>
                      <a:pt x="1" y="4"/>
                    </a:lnTo>
                    <a:lnTo>
                      <a:pt x="3" y="1"/>
                    </a:lnTo>
                    <a:lnTo>
                      <a:pt x="4" y="0"/>
                    </a:lnTo>
                    <a:lnTo>
                      <a:pt x="6" y="0"/>
                    </a:lnTo>
                    <a:lnTo>
                      <a:pt x="6" y="0"/>
                    </a:lnTo>
                    <a:lnTo>
                      <a:pt x="9" y="3"/>
                    </a:lnTo>
                    <a:lnTo>
                      <a:pt x="10" y="6"/>
                    </a:lnTo>
                    <a:lnTo>
                      <a:pt x="11" y="9"/>
                    </a:lnTo>
                    <a:lnTo>
                      <a:pt x="14" y="12"/>
                    </a:lnTo>
                    <a:lnTo>
                      <a:pt x="14" y="12"/>
                    </a:lnTo>
                    <a:lnTo>
                      <a:pt x="20" y="15"/>
                    </a:lnTo>
                    <a:lnTo>
                      <a:pt x="27" y="17"/>
                    </a:lnTo>
                    <a:lnTo>
                      <a:pt x="33" y="19"/>
                    </a:lnTo>
                    <a:lnTo>
                      <a:pt x="35" y="20"/>
                    </a:lnTo>
                    <a:lnTo>
                      <a:pt x="33" y="2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35" name="Freeform 766"/>
              <p:cNvSpPr/>
              <p:nvPr/>
            </p:nvSpPr>
            <p:spPr bwMode="auto">
              <a:xfrm>
                <a:off x="-2535336" y="3177403"/>
                <a:ext cx="163154" cy="216178"/>
              </a:xfrm>
              <a:custGeom>
                <a:gdLst>
                  <a:gd name="T0" fmla="*/ 73 w 80"/>
                  <a:gd name="T1" fmla="*/ 106 h 106"/>
                  <a:gd name="T2" fmla="*/ 68 w 80"/>
                  <a:gd name="T3" fmla="*/ 91 h 106"/>
                  <a:gd name="T4" fmla="*/ 65 w 80"/>
                  <a:gd name="T5" fmla="*/ 82 h 106"/>
                  <a:gd name="T6" fmla="*/ 62 w 80"/>
                  <a:gd name="T7" fmla="*/ 78 h 106"/>
                  <a:gd name="T8" fmla="*/ 61 w 80"/>
                  <a:gd name="T9" fmla="*/ 77 h 106"/>
                  <a:gd name="T10" fmla="*/ 60 w 80"/>
                  <a:gd name="T11" fmla="*/ 75 h 106"/>
                  <a:gd name="T12" fmla="*/ 60 w 80"/>
                  <a:gd name="T13" fmla="*/ 75 h 106"/>
                  <a:gd name="T14" fmla="*/ 58 w 80"/>
                  <a:gd name="T15" fmla="*/ 75 h 106"/>
                  <a:gd name="T16" fmla="*/ 58 w 80"/>
                  <a:gd name="T17" fmla="*/ 75 h 106"/>
                  <a:gd name="T18" fmla="*/ 57 w 80"/>
                  <a:gd name="T19" fmla="*/ 75 h 106"/>
                  <a:gd name="T20" fmla="*/ 57 w 80"/>
                  <a:gd name="T21" fmla="*/ 77 h 106"/>
                  <a:gd name="T22" fmla="*/ 57 w 80"/>
                  <a:gd name="T23" fmla="*/ 78 h 106"/>
                  <a:gd name="T24" fmla="*/ 57 w 80"/>
                  <a:gd name="T25" fmla="*/ 78 h 106"/>
                  <a:gd name="T26" fmla="*/ 55 w 80"/>
                  <a:gd name="T27" fmla="*/ 81 h 106"/>
                  <a:gd name="T28" fmla="*/ 51 w 80"/>
                  <a:gd name="T29" fmla="*/ 79 h 106"/>
                  <a:gd name="T30" fmla="*/ 49 w 80"/>
                  <a:gd name="T31" fmla="*/ 81 h 106"/>
                  <a:gd name="T32" fmla="*/ 48 w 80"/>
                  <a:gd name="T33" fmla="*/ 79 h 106"/>
                  <a:gd name="T34" fmla="*/ 44 w 80"/>
                  <a:gd name="T35" fmla="*/ 84 h 106"/>
                  <a:gd name="T36" fmla="*/ 45 w 80"/>
                  <a:gd name="T37" fmla="*/ 87 h 106"/>
                  <a:gd name="T38" fmla="*/ 44 w 80"/>
                  <a:gd name="T39" fmla="*/ 91 h 106"/>
                  <a:gd name="T40" fmla="*/ 41 w 80"/>
                  <a:gd name="T41" fmla="*/ 90 h 106"/>
                  <a:gd name="T42" fmla="*/ 39 w 80"/>
                  <a:gd name="T43" fmla="*/ 88 h 106"/>
                  <a:gd name="T44" fmla="*/ 36 w 80"/>
                  <a:gd name="T45" fmla="*/ 88 h 106"/>
                  <a:gd name="T46" fmla="*/ 33 w 80"/>
                  <a:gd name="T47" fmla="*/ 90 h 106"/>
                  <a:gd name="T48" fmla="*/ 32 w 80"/>
                  <a:gd name="T49" fmla="*/ 88 h 106"/>
                  <a:gd name="T50" fmla="*/ 31 w 80"/>
                  <a:gd name="T51" fmla="*/ 90 h 106"/>
                  <a:gd name="T52" fmla="*/ 26 w 80"/>
                  <a:gd name="T53" fmla="*/ 93 h 106"/>
                  <a:gd name="T54" fmla="*/ 19 w 80"/>
                  <a:gd name="T55" fmla="*/ 95 h 106"/>
                  <a:gd name="T56" fmla="*/ 15 w 80"/>
                  <a:gd name="T57" fmla="*/ 81 h 106"/>
                  <a:gd name="T58" fmla="*/ 13 w 80"/>
                  <a:gd name="T59" fmla="*/ 75 h 106"/>
                  <a:gd name="T60" fmla="*/ 9 w 80"/>
                  <a:gd name="T61" fmla="*/ 66 h 106"/>
                  <a:gd name="T62" fmla="*/ 7 w 80"/>
                  <a:gd name="T63" fmla="*/ 62 h 106"/>
                  <a:gd name="T64" fmla="*/ 2 w 80"/>
                  <a:gd name="T65" fmla="*/ 32 h 106"/>
                  <a:gd name="T66" fmla="*/ 2 w 80"/>
                  <a:gd name="T67" fmla="*/ 20 h 106"/>
                  <a:gd name="T68" fmla="*/ 0 w 80"/>
                  <a:gd name="T69" fmla="*/ 9 h 106"/>
                  <a:gd name="T70" fmla="*/ 0 w 80"/>
                  <a:gd name="T71" fmla="*/ 9 h 106"/>
                  <a:gd name="T72" fmla="*/ 5 w 80"/>
                  <a:gd name="T73" fmla="*/ 9 h 106"/>
                  <a:gd name="T74" fmla="*/ 7 w 80"/>
                  <a:gd name="T75" fmla="*/ 1 h 106"/>
                  <a:gd name="T76" fmla="*/ 12 w 80"/>
                  <a:gd name="T77" fmla="*/ 0 h 106"/>
                  <a:gd name="T78" fmla="*/ 15 w 80"/>
                  <a:gd name="T79" fmla="*/ 1 h 106"/>
                  <a:gd name="T80" fmla="*/ 19 w 80"/>
                  <a:gd name="T81" fmla="*/ 4 h 106"/>
                  <a:gd name="T82" fmla="*/ 23 w 80"/>
                  <a:gd name="T83" fmla="*/ 7 h 106"/>
                  <a:gd name="T84" fmla="*/ 29 w 80"/>
                  <a:gd name="T85" fmla="*/ 20 h 106"/>
                  <a:gd name="T86" fmla="*/ 31 w 80"/>
                  <a:gd name="T87" fmla="*/ 24 h 106"/>
                  <a:gd name="T88" fmla="*/ 36 w 80"/>
                  <a:gd name="T89" fmla="*/ 27 h 106"/>
                  <a:gd name="T90" fmla="*/ 62 w 80"/>
                  <a:gd name="T91" fmla="*/ 29 h 106"/>
                  <a:gd name="T92" fmla="*/ 73 w 80"/>
                  <a:gd name="T93" fmla="*/ 30 h 106"/>
                  <a:gd name="T94" fmla="*/ 73 w 80"/>
                  <a:gd name="T95" fmla="*/ 35 h 106"/>
                  <a:gd name="T96" fmla="*/ 60 w 80"/>
                  <a:gd name="T97" fmla="*/ 46 h 106"/>
                  <a:gd name="T98" fmla="*/ 55 w 80"/>
                  <a:gd name="T99" fmla="*/ 52 h 106"/>
                  <a:gd name="T100" fmla="*/ 55 w 80"/>
                  <a:gd name="T101" fmla="*/ 56 h 106"/>
                  <a:gd name="T102" fmla="*/ 67 w 80"/>
                  <a:gd name="T103" fmla="*/ 64 h 106"/>
                  <a:gd name="T104" fmla="*/ 73 w 80"/>
                  <a:gd name="T105" fmla="*/ 66 h 106"/>
                  <a:gd name="T106" fmla="*/ 80 w 80"/>
                  <a:gd name="T107" fmla="*/ 75 h 106"/>
                  <a:gd name="T108" fmla="*/ 78 w 80"/>
                  <a:gd name="T109" fmla="*/ 84 h 106"/>
                  <a:gd name="T110" fmla="*/ 80 w 80"/>
                  <a:gd name="T111" fmla="*/ 94 h 106"/>
                  <a:gd name="T112" fmla="*/ 80 w 80"/>
                  <a:gd name="T113" fmla="*/ 95 h 106"/>
                  <a:gd name="T114" fmla="*/ 78 w 80"/>
                  <a:gd name="T115" fmla="*/ 98 h 106"/>
                  <a:gd name="T116" fmla="*/ 73 w 80"/>
                  <a:gd name="T117" fmla="*/ 106 h 1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0" h="105">
                    <a:moveTo>
                      <a:pt x="73" y="106"/>
                    </a:moveTo>
                    <a:lnTo>
                      <a:pt x="73" y="106"/>
                    </a:lnTo>
                    <a:lnTo>
                      <a:pt x="68" y="91"/>
                    </a:lnTo>
                    <a:lnTo>
                      <a:pt x="68" y="91"/>
                    </a:lnTo>
                    <a:lnTo>
                      <a:pt x="65" y="82"/>
                    </a:lnTo>
                    <a:lnTo>
                      <a:pt x="65" y="82"/>
                    </a:lnTo>
                    <a:lnTo>
                      <a:pt x="62" y="78"/>
                    </a:lnTo>
                    <a:lnTo>
                      <a:pt x="62" y="78"/>
                    </a:lnTo>
                    <a:lnTo>
                      <a:pt x="62" y="77"/>
                    </a:lnTo>
                    <a:lnTo>
                      <a:pt x="61" y="77"/>
                    </a:lnTo>
                    <a:lnTo>
                      <a:pt x="61" y="77"/>
                    </a:lnTo>
                    <a:lnTo>
                      <a:pt x="60" y="75"/>
                    </a:lnTo>
                    <a:lnTo>
                      <a:pt x="60" y="75"/>
                    </a:lnTo>
                    <a:lnTo>
                      <a:pt x="60" y="75"/>
                    </a:lnTo>
                    <a:lnTo>
                      <a:pt x="60" y="75"/>
                    </a:lnTo>
                    <a:lnTo>
                      <a:pt x="58" y="75"/>
                    </a:lnTo>
                    <a:lnTo>
                      <a:pt x="58" y="75"/>
                    </a:lnTo>
                    <a:lnTo>
                      <a:pt x="58" y="75"/>
                    </a:lnTo>
                    <a:lnTo>
                      <a:pt x="58" y="75"/>
                    </a:lnTo>
                    <a:lnTo>
                      <a:pt x="57" y="75"/>
                    </a:lnTo>
                    <a:lnTo>
                      <a:pt x="57" y="75"/>
                    </a:lnTo>
                    <a:lnTo>
                      <a:pt x="57" y="77"/>
                    </a:lnTo>
                    <a:lnTo>
                      <a:pt x="57" y="77"/>
                    </a:lnTo>
                    <a:lnTo>
                      <a:pt x="57" y="78"/>
                    </a:lnTo>
                    <a:lnTo>
                      <a:pt x="57" y="78"/>
                    </a:lnTo>
                    <a:lnTo>
                      <a:pt x="57" y="78"/>
                    </a:lnTo>
                    <a:lnTo>
                      <a:pt x="55" y="81"/>
                    </a:lnTo>
                    <a:lnTo>
                      <a:pt x="55" y="81"/>
                    </a:lnTo>
                    <a:lnTo>
                      <a:pt x="51" y="79"/>
                    </a:lnTo>
                    <a:lnTo>
                      <a:pt x="51" y="79"/>
                    </a:lnTo>
                    <a:lnTo>
                      <a:pt x="49" y="81"/>
                    </a:lnTo>
                    <a:lnTo>
                      <a:pt x="49" y="81"/>
                    </a:lnTo>
                    <a:lnTo>
                      <a:pt x="48" y="79"/>
                    </a:lnTo>
                    <a:lnTo>
                      <a:pt x="48" y="79"/>
                    </a:lnTo>
                    <a:lnTo>
                      <a:pt x="45" y="81"/>
                    </a:lnTo>
                    <a:lnTo>
                      <a:pt x="44" y="84"/>
                    </a:lnTo>
                    <a:lnTo>
                      <a:pt x="44" y="84"/>
                    </a:lnTo>
                    <a:lnTo>
                      <a:pt x="45" y="87"/>
                    </a:lnTo>
                    <a:lnTo>
                      <a:pt x="44" y="91"/>
                    </a:lnTo>
                    <a:lnTo>
                      <a:pt x="44" y="91"/>
                    </a:lnTo>
                    <a:lnTo>
                      <a:pt x="41" y="90"/>
                    </a:lnTo>
                    <a:lnTo>
                      <a:pt x="41" y="90"/>
                    </a:lnTo>
                    <a:lnTo>
                      <a:pt x="39" y="88"/>
                    </a:lnTo>
                    <a:lnTo>
                      <a:pt x="39" y="88"/>
                    </a:lnTo>
                    <a:lnTo>
                      <a:pt x="36" y="88"/>
                    </a:lnTo>
                    <a:lnTo>
                      <a:pt x="36" y="88"/>
                    </a:lnTo>
                    <a:lnTo>
                      <a:pt x="36" y="88"/>
                    </a:lnTo>
                    <a:lnTo>
                      <a:pt x="33" y="90"/>
                    </a:lnTo>
                    <a:lnTo>
                      <a:pt x="33" y="90"/>
                    </a:lnTo>
                    <a:lnTo>
                      <a:pt x="32" y="88"/>
                    </a:lnTo>
                    <a:lnTo>
                      <a:pt x="32" y="88"/>
                    </a:lnTo>
                    <a:lnTo>
                      <a:pt x="31" y="90"/>
                    </a:lnTo>
                    <a:lnTo>
                      <a:pt x="31" y="90"/>
                    </a:lnTo>
                    <a:lnTo>
                      <a:pt x="26" y="93"/>
                    </a:lnTo>
                    <a:lnTo>
                      <a:pt x="19" y="95"/>
                    </a:lnTo>
                    <a:lnTo>
                      <a:pt x="19" y="95"/>
                    </a:lnTo>
                    <a:lnTo>
                      <a:pt x="18" y="87"/>
                    </a:lnTo>
                    <a:lnTo>
                      <a:pt x="15" y="81"/>
                    </a:lnTo>
                    <a:lnTo>
                      <a:pt x="15" y="81"/>
                    </a:lnTo>
                    <a:lnTo>
                      <a:pt x="13" y="75"/>
                    </a:lnTo>
                    <a:lnTo>
                      <a:pt x="10" y="71"/>
                    </a:lnTo>
                    <a:lnTo>
                      <a:pt x="9" y="66"/>
                    </a:lnTo>
                    <a:lnTo>
                      <a:pt x="7" y="62"/>
                    </a:lnTo>
                    <a:lnTo>
                      <a:pt x="7" y="62"/>
                    </a:lnTo>
                    <a:lnTo>
                      <a:pt x="5" y="48"/>
                    </a:lnTo>
                    <a:lnTo>
                      <a:pt x="2" y="32"/>
                    </a:lnTo>
                    <a:lnTo>
                      <a:pt x="2" y="32"/>
                    </a:lnTo>
                    <a:lnTo>
                      <a:pt x="2" y="20"/>
                    </a:lnTo>
                    <a:lnTo>
                      <a:pt x="0" y="9"/>
                    </a:lnTo>
                    <a:lnTo>
                      <a:pt x="0" y="9"/>
                    </a:lnTo>
                    <a:lnTo>
                      <a:pt x="0" y="9"/>
                    </a:lnTo>
                    <a:lnTo>
                      <a:pt x="0" y="9"/>
                    </a:lnTo>
                    <a:lnTo>
                      <a:pt x="5" y="9"/>
                    </a:lnTo>
                    <a:lnTo>
                      <a:pt x="5" y="9"/>
                    </a:lnTo>
                    <a:lnTo>
                      <a:pt x="6" y="7"/>
                    </a:lnTo>
                    <a:lnTo>
                      <a:pt x="7" y="1"/>
                    </a:lnTo>
                    <a:lnTo>
                      <a:pt x="7" y="1"/>
                    </a:lnTo>
                    <a:lnTo>
                      <a:pt x="12" y="0"/>
                    </a:lnTo>
                    <a:lnTo>
                      <a:pt x="12" y="0"/>
                    </a:lnTo>
                    <a:lnTo>
                      <a:pt x="15" y="1"/>
                    </a:lnTo>
                    <a:lnTo>
                      <a:pt x="19" y="4"/>
                    </a:lnTo>
                    <a:lnTo>
                      <a:pt x="19" y="4"/>
                    </a:lnTo>
                    <a:lnTo>
                      <a:pt x="23" y="7"/>
                    </a:lnTo>
                    <a:lnTo>
                      <a:pt x="23" y="7"/>
                    </a:lnTo>
                    <a:lnTo>
                      <a:pt x="28" y="16"/>
                    </a:lnTo>
                    <a:lnTo>
                      <a:pt x="29" y="20"/>
                    </a:lnTo>
                    <a:lnTo>
                      <a:pt x="31" y="24"/>
                    </a:lnTo>
                    <a:lnTo>
                      <a:pt x="31" y="24"/>
                    </a:lnTo>
                    <a:lnTo>
                      <a:pt x="32" y="26"/>
                    </a:lnTo>
                    <a:lnTo>
                      <a:pt x="36" y="27"/>
                    </a:lnTo>
                    <a:lnTo>
                      <a:pt x="49" y="27"/>
                    </a:lnTo>
                    <a:lnTo>
                      <a:pt x="62" y="29"/>
                    </a:lnTo>
                    <a:lnTo>
                      <a:pt x="73" y="30"/>
                    </a:lnTo>
                    <a:lnTo>
                      <a:pt x="73" y="30"/>
                    </a:lnTo>
                    <a:lnTo>
                      <a:pt x="74" y="32"/>
                    </a:lnTo>
                    <a:lnTo>
                      <a:pt x="73" y="35"/>
                    </a:lnTo>
                    <a:lnTo>
                      <a:pt x="67" y="40"/>
                    </a:lnTo>
                    <a:lnTo>
                      <a:pt x="60" y="46"/>
                    </a:lnTo>
                    <a:lnTo>
                      <a:pt x="55" y="52"/>
                    </a:lnTo>
                    <a:lnTo>
                      <a:pt x="55" y="52"/>
                    </a:lnTo>
                    <a:lnTo>
                      <a:pt x="54" y="53"/>
                    </a:lnTo>
                    <a:lnTo>
                      <a:pt x="55" y="56"/>
                    </a:lnTo>
                    <a:lnTo>
                      <a:pt x="61" y="59"/>
                    </a:lnTo>
                    <a:lnTo>
                      <a:pt x="67" y="64"/>
                    </a:lnTo>
                    <a:lnTo>
                      <a:pt x="73" y="66"/>
                    </a:lnTo>
                    <a:lnTo>
                      <a:pt x="73" y="66"/>
                    </a:lnTo>
                    <a:lnTo>
                      <a:pt x="80" y="75"/>
                    </a:lnTo>
                    <a:lnTo>
                      <a:pt x="80" y="75"/>
                    </a:lnTo>
                    <a:lnTo>
                      <a:pt x="78" y="79"/>
                    </a:lnTo>
                    <a:lnTo>
                      <a:pt x="78" y="84"/>
                    </a:lnTo>
                    <a:lnTo>
                      <a:pt x="78" y="84"/>
                    </a:lnTo>
                    <a:lnTo>
                      <a:pt x="80" y="94"/>
                    </a:lnTo>
                    <a:lnTo>
                      <a:pt x="80" y="94"/>
                    </a:lnTo>
                    <a:lnTo>
                      <a:pt x="80" y="95"/>
                    </a:lnTo>
                    <a:lnTo>
                      <a:pt x="80" y="95"/>
                    </a:lnTo>
                    <a:lnTo>
                      <a:pt x="78" y="98"/>
                    </a:lnTo>
                    <a:lnTo>
                      <a:pt x="77" y="100"/>
                    </a:lnTo>
                    <a:lnTo>
                      <a:pt x="73" y="106"/>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36" name="Freeform 767"/>
              <p:cNvSpPr/>
              <p:nvPr/>
            </p:nvSpPr>
            <p:spPr bwMode="auto">
              <a:xfrm>
                <a:off x="-2535336" y="3177403"/>
                <a:ext cx="163154" cy="216178"/>
              </a:xfrm>
              <a:custGeom>
                <a:gdLst>
                  <a:gd name="T0" fmla="*/ 73 w 80"/>
                  <a:gd name="T1" fmla="*/ 106 h 106"/>
                  <a:gd name="T2" fmla="*/ 68 w 80"/>
                  <a:gd name="T3" fmla="*/ 91 h 106"/>
                  <a:gd name="T4" fmla="*/ 65 w 80"/>
                  <a:gd name="T5" fmla="*/ 82 h 106"/>
                  <a:gd name="T6" fmla="*/ 62 w 80"/>
                  <a:gd name="T7" fmla="*/ 78 h 106"/>
                  <a:gd name="T8" fmla="*/ 61 w 80"/>
                  <a:gd name="T9" fmla="*/ 77 h 106"/>
                  <a:gd name="T10" fmla="*/ 60 w 80"/>
                  <a:gd name="T11" fmla="*/ 75 h 106"/>
                  <a:gd name="T12" fmla="*/ 60 w 80"/>
                  <a:gd name="T13" fmla="*/ 75 h 106"/>
                  <a:gd name="T14" fmla="*/ 58 w 80"/>
                  <a:gd name="T15" fmla="*/ 75 h 106"/>
                  <a:gd name="T16" fmla="*/ 58 w 80"/>
                  <a:gd name="T17" fmla="*/ 75 h 106"/>
                  <a:gd name="T18" fmla="*/ 57 w 80"/>
                  <a:gd name="T19" fmla="*/ 75 h 106"/>
                  <a:gd name="T20" fmla="*/ 57 w 80"/>
                  <a:gd name="T21" fmla="*/ 77 h 106"/>
                  <a:gd name="T22" fmla="*/ 57 w 80"/>
                  <a:gd name="T23" fmla="*/ 78 h 106"/>
                  <a:gd name="T24" fmla="*/ 57 w 80"/>
                  <a:gd name="T25" fmla="*/ 78 h 106"/>
                  <a:gd name="T26" fmla="*/ 55 w 80"/>
                  <a:gd name="T27" fmla="*/ 81 h 106"/>
                  <a:gd name="T28" fmla="*/ 51 w 80"/>
                  <a:gd name="T29" fmla="*/ 79 h 106"/>
                  <a:gd name="T30" fmla="*/ 49 w 80"/>
                  <a:gd name="T31" fmla="*/ 81 h 106"/>
                  <a:gd name="T32" fmla="*/ 48 w 80"/>
                  <a:gd name="T33" fmla="*/ 79 h 106"/>
                  <a:gd name="T34" fmla="*/ 44 w 80"/>
                  <a:gd name="T35" fmla="*/ 84 h 106"/>
                  <a:gd name="T36" fmla="*/ 45 w 80"/>
                  <a:gd name="T37" fmla="*/ 87 h 106"/>
                  <a:gd name="T38" fmla="*/ 44 w 80"/>
                  <a:gd name="T39" fmla="*/ 91 h 106"/>
                  <a:gd name="T40" fmla="*/ 41 w 80"/>
                  <a:gd name="T41" fmla="*/ 90 h 106"/>
                  <a:gd name="T42" fmla="*/ 39 w 80"/>
                  <a:gd name="T43" fmla="*/ 88 h 106"/>
                  <a:gd name="T44" fmla="*/ 36 w 80"/>
                  <a:gd name="T45" fmla="*/ 88 h 106"/>
                  <a:gd name="T46" fmla="*/ 33 w 80"/>
                  <a:gd name="T47" fmla="*/ 90 h 106"/>
                  <a:gd name="T48" fmla="*/ 32 w 80"/>
                  <a:gd name="T49" fmla="*/ 88 h 106"/>
                  <a:gd name="T50" fmla="*/ 31 w 80"/>
                  <a:gd name="T51" fmla="*/ 90 h 106"/>
                  <a:gd name="T52" fmla="*/ 26 w 80"/>
                  <a:gd name="T53" fmla="*/ 93 h 106"/>
                  <a:gd name="T54" fmla="*/ 19 w 80"/>
                  <a:gd name="T55" fmla="*/ 95 h 106"/>
                  <a:gd name="T56" fmla="*/ 15 w 80"/>
                  <a:gd name="T57" fmla="*/ 81 h 106"/>
                  <a:gd name="T58" fmla="*/ 13 w 80"/>
                  <a:gd name="T59" fmla="*/ 75 h 106"/>
                  <a:gd name="T60" fmla="*/ 9 w 80"/>
                  <a:gd name="T61" fmla="*/ 66 h 106"/>
                  <a:gd name="T62" fmla="*/ 7 w 80"/>
                  <a:gd name="T63" fmla="*/ 62 h 106"/>
                  <a:gd name="T64" fmla="*/ 2 w 80"/>
                  <a:gd name="T65" fmla="*/ 32 h 106"/>
                  <a:gd name="T66" fmla="*/ 2 w 80"/>
                  <a:gd name="T67" fmla="*/ 20 h 106"/>
                  <a:gd name="T68" fmla="*/ 0 w 80"/>
                  <a:gd name="T69" fmla="*/ 9 h 106"/>
                  <a:gd name="T70" fmla="*/ 0 w 80"/>
                  <a:gd name="T71" fmla="*/ 9 h 106"/>
                  <a:gd name="T72" fmla="*/ 5 w 80"/>
                  <a:gd name="T73" fmla="*/ 9 h 106"/>
                  <a:gd name="T74" fmla="*/ 7 w 80"/>
                  <a:gd name="T75" fmla="*/ 1 h 106"/>
                  <a:gd name="T76" fmla="*/ 12 w 80"/>
                  <a:gd name="T77" fmla="*/ 0 h 106"/>
                  <a:gd name="T78" fmla="*/ 15 w 80"/>
                  <a:gd name="T79" fmla="*/ 1 h 106"/>
                  <a:gd name="T80" fmla="*/ 19 w 80"/>
                  <a:gd name="T81" fmla="*/ 4 h 106"/>
                  <a:gd name="T82" fmla="*/ 23 w 80"/>
                  <a:gd name="T83" fmla="*/ 7 h 106"/>
                  <a:gd name="T84" fmla="*/ 29 w 80"/>
                  <a:gd name="T85" fmla="*/ 20 h 106"/>
                  <a:gd name="T86" fmla="*/ 31 w 80"/>
                  <a:gd name="T87" fmla="*/ 24 h 106"/>
                  <a:gd name="T88" fmla="*/ 36 w 80"/>
                  <a:gd name="T89" fmla="*/ 27 h 106"/>
                  <a:gd name="T90" fmla="*/ 62 w 80"/>
                  <a:gd name="T91" fmla="*/ 29 h 106"/>
                  <a:gd name="T92" fmla="*/ 73 w 80"/>
                  <a:gd name="T93" fmla="*/ 30 h 106"/>
                  <a:gd name="T94" fmla="*/ 73 w 80"/>
                  <a:gd name="T95" fmla="*/ 35 h 106"/>
                  <a:gd name="T96" fmla="*/ 60 w 80"/>
                  <a:gd name="T97" fmla="*/ 46 h 106"/>
                  <a:gd name="T98" fmla="*/ 55 w 80"/>
                  <a:gd name="T99" fmla="*/ 52 h 106"/>
                  <a:gd name="T100" fmla="*/ 55 w 80"/>
                  <a:gd name="T101" fmla="*/ 56 h 106"/>
                  <a:gd name="T102" fmla="*/ 67 w 80"/>
                  <a:gd name="T103" fmla="*/ 64 h 106"/>
                  <a:gd name="T104" fmla="*/ 73 w 80"/>
                  <a:gd name="T105" fmla="*/ 66 h 106"/>
                  <a:gd name="T106" fmla="*/ 80 w 80"/>
                  <a:gd name="T107" fmla="*/ 75 h 106"/>
                  <a:gd name="T108" fmla="*/ 78 w 80"/>
                  <a:gd name="T109" fmla="*/ 84 h 106"/>
                  <a:gd name="T110" fmla="*/ 80 w 80"/>
                  <a:gd name="T111" fmla="*/ 94 h 106"/>
                  <a:gd name="T112" fmla="*/ 80 w 80"/>
                  <a:gd name="T113" fmla="*/ 95 h 106"/>
                  <a:gd name="T114" fmla="*/ 78 w 80"/>
                  <a:gd name="T115" fmla="*/ 98 h 106"/>
                  <a:gd name="T116" fmla="*/ 73 w 80"/>
                  <a:gd name="T117" fmla="*/ 106 h 1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0" h="105">
                    <a:moveTo>
                      <a:pt x="73" y="106"/>
                    </a:moveTo>
                    <a:lnTo>
                      <a:pt x="73" y="106"/>
                    </a:lnTo>
                    <a:lnTo>
                      <a:pt x="68" y="91"/>
                    </a:lnTo>
                    <a:lnTo>
                      <a:pt x="68" y="91"/>
                    </a:lnTo>
                    <a:lnTo>
                      <a:pt x="65" y="82"/>
                    </a:lnTo>
                    <a:lnTo>
                      <a:pt x="65" y="82"/>
                    </a:lnTo>
                    <a:lnTo>
                      <a:pt x="62" y="78"/>
                    </a:lnTo>
                    <a:lnTo>
                      <a:pt x="62" y="78"/>
                    </a:lnTo>
                    <a:lnTo>
                      <a:pt x="62" y="77"/>
                    </a:lnTo>
                    <a:lnTo>
                      <a:pt x="61" y="77"/>
                    </a:lnTo>
                    <a:lnTo>
                      <a:pt x="61" y="77"/>
                    </a:lnTo>
                    <a:lnTo>
                      <a:pt x="60" y="75"/>
                    </a:lnTo>
                    <a:lnTo>
                      <a:pt x="60" y="75"/>
                    </a:lnTo>
                    <a:lnTo>
                      <a:pt x="60" y="75"/>
                    </a:lnTo>
                    <a:lnTo>
                      <a:pt x="60" y="75"/>
                    </a:lnTo>
                    <a:lnTo>
                      <a:pt x="58" y="75"/>
                    </a:lnTo>
                    <a:lnTo>
                      <a:pt x="58" y="75"/>
                    </a:lnTo>
                    <a:lnTo>
                      <a:pt x="58" y="75"/>
                    </a:lnTo>
                    <a:lnTo>
                      <a:pt x="58" y="75"/>
                    </a:lnTo>
                    <a:lnTo>
                      <a:pt x="57" y="75"/>
                    </a:lnTo>
                    <a:lnTo>
                      <a:pt x="57" y="75"/>
                    </a:lnTo>
                    <a:lnTo>
                      <a:pt x="57" y="77"/>
                    </a:lnTo>
                    <a:lnTo>
                      <a:pt x="57" y="77"/>
                    </a:lnTo>
                    <a:lnTo>
                      <a:pt x="57" y="78"/>
                    </a:lnTo>
                    <a:lnTo>
                      <a:pt x="57" y="78"/>
                    </a:lnTo>
                    <a:lnTo>
                      <a:pt x="57" y="78"/>
                    </a:lnTo>
                    <a:lnTo>
                      <a:pt x="55" y="81"/>
                    </a:lnTo>
                    <a:lnTo>
                      <a:pt x="55" y="81"/>
                    </a:lnTo>
                    <a:lnTo>
                      <a:pt x="51" y="79"/>
                    </a:lnTo>
                    <a:lnTo>
                      <a:pt x="51" y="79"/>
                    </a:lnTo>
                    <a:lnTo>
                      <a:pt x="49" y="81"/>
                    </a:lnTo>
                    <a:lnTo>
                      <a:pt x="49" y="81"/>
                    </a:lnTo>
                    <a:lnTo>
                      <a:pt x="48" y="79"/>
                    </a:lnTo>
                    <a:lnTo>
                      <a:pt x="48" y="79"/>
                    </a:lnTo>
                    <a:lnTo>
                      <a:pt x="45" y="81"/>
                    </a:lnTo>
                    <a:lnTo>
                      <a:pt x="44" y="84"/>
                    </a:lnTo>
                    <a:lnTo>
                      <a:pt x="44" y="84"/>
                    </a:lnTo>
                    <a:lnTo>
                      <a:pt x="45" y="87"/>
                    </a:lnTo>
                    <a:lnTo>
                      <a:pt x="44" y="91"/>
                    </a:lnTo>
                    <a:lnTo>
                      <a:pt x="44" y="91"/>
                    </a:lnTo>
                    <a:lnTo>
                      <a:pt x="41" y="90"/>
                    </a:lnTo>
                    <a:lnTo>
                      <a:pt x="41" y="90"/>
                    </a:lnTo>
                    <a:lnTo>
                      <a:pt x="39" y="88"/>
                    </a:lnTo>
                    <a:lnTo>
                      <a:pt x="39" y="88"/>
                    </a:lnTo>
                    <a:lnTo>
                      <a:pt x="36" y="88"/>
                    </a:lnTo>
                    <a:lnTo>
                      <a:pt x="36" y="88"/>
                    </a:lnTo>
                    <a:lnTo>
                      <a:pt x="36" y="88"/>
                    </a:lnTo>
                    <a:lnTo>
                      <a:pt x="33" y="90"/>
                    </a:lnTo>
                    <a:lnTo>
                      <a:pt x="33" y="90"/>
                    </a:lnTo>
                    <a:lnTo>
                      <a:pt x="32" y="88"/>
                    </a:lnTo>
                    <a:lnTo>
                      <a:pt x="32" y="88"/>
                    </a:lnTo>
                    <a:lnTo>
                      <a:pt x="31" y="90"/>
                    </a:lnTo>
                    <a:lnTo>
                      <a:pt x="31" y="90"/>
                    </a:lnTo>
                    <a:lnTo>
                      <a:pt x="26" y="93"/>
                    </a:lnTo>
                    <a:lnTo>
                      <a:pt x="19" y="95"/>
                    </a:lnTo>
                    <a:lnTo>
                      <a:pt x="19" y="95"/>
                    </a:lnTo>
                    <a:lnTo>
                      <a:pt x="18" y="87"/>
                    </a:lnTo>
                    <a:lnTo>
                      <a:pt x="15" y="81"/>
                    </a:lnTo>
                    <a:lnTo>
                      <a:pt x="15" y="81"/>
                    </a:lnTo>
                    <a:lnTo>
                      <a:pt x="13" y="75"/>
                    </a:lnTo>
                    <a:lnTo>
                      <a:pt x="10" y="71"/>
                    </a:lnTo>
                    <a:lnTo>
                      <a:pt x="9" y="66"/>
                    </a:lnTo>
                    <a:lnTo>
                      <a:pt x="7" y="62"/>
                    </a:lnTo>
                    <a:lnTo>
                      <a:pt x="7" y="62"/>
                    </a:lnTo>
                    <a:lnTo>
                      <a:pt x="5" y="48"/>
                    </a:lnTo>
                    <a:lnTo>
                      <a:pt x="2" y="32"/>
                    </a:lnTo>
                    <a:lnTo>
                      <a:pt x="2" y="32"/>
                    </a:lnTo>
                    <a:lnTo>
                      <a:pt x="2" y="20"/>
                    </a:lnTo>
                    <a:lnTo>
                      <a:pt x="0" y="9"/>
                    </a:lnTo>
                    <a:lnTo>
                      <a:pt x="0" y="9"/>
                    </a:lnTo>
                    <a:lnTo>
                      <a:pt x="0" y="9"/>
                    </a:lnTo>
                    <a:lnTo>
                      <a:pt x="0" y="9"/>
                    </a:lnTo>
                    <a:lnTo>
                      <a:pt x="5" y="9"/>
                    </a:lnTo>
                    <a:lnTo>
                      <a:pt x="5" y="9"/>
                    </a:lnTo>
                    <a:lnTo>
                      <a:pt x="6" y="7"/>
                    </a:lnTo>
                    <a:lnTo>
                      <a:pt x="7" y="1"/>
                    </a:lnTo>
                    <a:lnTo>
                      <a:pt x="7" y="1"/>
                    </a:lnTo>
                    <a:lnTo>
                      <a:pt x="12" y="0"/>
                    </a:lnTo>
                    <a:lnTo>
                      <a:pt x="12" y="0"/>
                    </a:lnTo>
                    <a:lnTo>
                      <a:pt x="15" y="1"/>
                    </a:lnTo>
                    <a:lnTo>
                      <a:pt x="19" y="4"/>
                    </a:lnTo>
                    <a:lnTo>
                      <a:pt x="19" y="4"/>
                    </a:lnTo>
                    <a:lnTo>
                      <a:pt x="23" y="7"/>
                    </a:lnTo>
                    <a:lnTo>
                      <a:pt x="23" y="7"/>
                    </a:lnTo>
                    <a:lnTo>
                      <a:pt x="28" y="16"/>
                    </a:lnTo>
                    <a:lnTo>
                      <a:pt x="29" y="20"/>
                    </a:lnTo>
                    <a:lnTo>
                      <a:pt x="31" y="24"/>
                    </a:lnTo>
                    <a:lnTo>
                      <a:pt x="31" y="24"/>
                    </a:lnTo>
                    <a:lnTo>
                      <a:pt x="32" y="26"/>
                    </a:lnTo>
                    <a:lnTo>
                      <a:pt x="36" y="27"/>
                    </a:lnTo>
                    <a:lnTo>
                      <a:pt x="49" y="27"/>
                    </a:lnTo>
                    <a:lnTo>
                      <a:pt x="62" y="29"/>
                    </a:lnTo>
                    <a:lnTo>
                      <a:pt x="73" y="30"/>
                    </a:lnTo>
                    <a:lnTo>
                      <a:pt x="73" y="30"/>
                    </a:lnTo>
                    <a:lnTo>
                      <a:pt x="74" y="32"/>
                    </a:lnTo>
                    <a:lnTo>
                      <a:pt x="73" y="35"/>
                    </a:lnTo>
                    <a:lnTo>
                      <a:pt x="67" y="40"/>
                    </a:lnTo>
                    <a:lnTo>
                      <a:pt x="60" y="46"/>
                    </a:lnTo>
                    <a:lnTo>
                      <a:pt x="55" y="52"/>
                    </a:lnTo>
                    <a:lnTo>
                      <a:pt x="55" y="52"/>
                    </a:lnTo>
                    <a:lnTo>
                      <a:pt x="54" y="53"/>
                    </a:lnTo>
                    <a:lnTo>
                      <a:pt x="55" y="56"/>
                    </a:lnTo>
                    <a:lnTo>
                      <a:pt x="61" y="59"/>
                    </a:lnTo>
                    <a:lnTo>
                      <a:pt x="67" y="64"/>
                    </a:lnTo>
                    <a:lnTo>
                      <a:pt x="73" y="66"/>
                    </a:lnTo>
                    <a:lnTo>
                      <a:pt x="73" y="66"/>
                    </a:lnTo>
                    <a:lnTo>
                      <a:pt x="80" y="75"/>
                    </a:lnTo>
                    <a:lnTo>
                      <a:pt x="80" y="75"/>
                    </a:lnTo>
                    <a:lnTo>
                      <a:pt x="78" y="79"/>
                    </a:lnTo>
                    <a:lnTo>
                      <a:pt x="78" y="84"/>
                    </a:lnTo>
                    <a:lnTo>
                      <a:pt x="78" y="84"/>
                    </a:lnTo>
                    <a:lnTo>
                      <a:pt x="80" y="94"/>
                    </a:lnTo>
                    <a:lnTo>
                      <a:pt x="80" y="94"/>
                    </a:lnTo>
                    <a:lnTo>
                      <a:pt x="80" y="95"/>
                    </a:lnTo>
                    <a:lnTo>
                      <a:pt x="80" y="95"/>
                    </a:lnTo>
                    <a:lnTo>
                      <a:pt x="78" y="98"/>
                    </a:lnTo>
                    <a:lnTo>
                      <a:pt x="77" y="100"/>
                    </a:lnTo>
                    <a:lnTo>
                      <a:pt x="73" y="10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37" name="Freeform 768"/>
              <p:cNvSpPr/>
              <p:nvPr/>
            </p:nvSpPr>
            <p:spPr bwMode="auto">
              <a:xfrm>
                <a:off x="-2510863" y="3173325"/>
                <a:ext cx="14277" cy="12237"/>
              </a:xfrm>
              <a:custGeom>
                <a:gdLst>
                  <a:gd name="T0" fmla="*/ 7 w 7"/>
                  <a:gd name="T1" fmla="*/ 6 h 6"/>
                  <a:gd name="T2" fmla="*/ 7 w 7"/>
                  <a:gd name="T3" fmla="*/ 6 h 6"/>
                  <a:gd name="T4" fmla="*/ 3 w 7"/>
                  <a:gd name="T5" fmla="*/ 3 h 6"/>
                  <a:gd name="T6" fmla="*/ 0 w 7"/>
                  <a:gd name="T7" fmla="*/ 2 h 6"/>
                  <a:gd name="T8" fmla="*/ 0 w 7"/>
                  <a:gd name="T9" fmla="*/ 2 h 6"/>
                  <a:gd name="T10" fmla="*/ 1 w 7"/>
                  <a:gd name="T11" fmla="*/ 0 h 6"/>
                  <a:gd name="T12" fmla="*/ 1 w 7"/>
                  <a:gd name="T13" fmla="*/ 0 h 6"/>
                  <a:gd name="T14" fmla="*/ 4 w 7"/>
                  <a:gd name="T15" fmla="*/ 3 h 6"/>
                  <a:gd name="T16" fmla="*/ 7 w 7"/>
                  <a:gd name="T17" fmla="*/ 6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6">
                    <a:moveTo>
                      <a:pt x="7" y="6"/>
                    </a:moveTo>
                    <a:lnTo>
                      <a:pt x="7" y="6"/>
                    </a:lnTo>
                    <a:lnTo>
                      <a:pt x="3" y="3"/>
                    </a:lnTo>
                    <a:lnTo>
                      <a:pt x="0" y="2"/>
                    </a:lnTo>
                    <a:lnTo>
                      <a:pt x="0" y="2"/>
                    </a:lnTo>
                    <a:lnTo>
                      <a:pt x="1" y="0"/>
                    </a:lnTo>
                    <a:lnTo>
                      <a:pt x="1" y="0"/>
                    </a:lnTo>
                    <a:lnTo>
                      <a:pt x="4" y="3"/>
                    </a:lnTo>
                    <a:lnTo>
                      <a:pt x="7" y="6"/>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38" name="Freeform 769"/>
              <p:cNvSpPr/>
              <p:nvPr/>
            </p:nvSpPr>
            <p:spPr bwMode="auto">
              <a:xfrm>
                <a:off x="-2510863" y="3173325"/>
                <a:ext cx="14277" cy="12237"/>
              </a:xfrm>
              <a:custGeom>
                <a:gdLst>
                  <a:gd name="T0" fmla="*/ 7 w 7"/>
                  <a:gd name="T1" fmla="*/ 6 h 6"/>
                  <a:gd name="T2" fmla="*/ 7 w 7"/>
                  <a:gd name="T3" fmla="*/ 6 h 6"/>
                  <a:gd name="T4" fmla="*/ 3 w 7"/>
                  <a:gd name="T5" fmla="*/ 3 h 6"/>
                  <a:gd name="T6" fmla="*/ 0 w 7"/>
                  <a:gd name="T7" fmla="*/ 2 h 6"/>
                  <a:gd name="T8" fmla="*/ 0 w 7"/>
                  <a:gd name="T9" fmla="*/ 2 h 6"/>
                  <a:gd name="T10" fmla="*/ 1 w 7"/>
                  <a:gd name="T11" fmla="*/ 0 h 6"/>
                  <a:gd name="T12" fmla="*/ 1 w 7"/>
                  <a:gd name="T13" fmla="*/ 0 h 6"/>
                  <a:gd name="T14" fmla="*/ 4 w 7"/>
                  <a:gd name="T15" fmla="*/ 3 h 6"/>
                  <a:gd name="T16" fmla="*/ 7 w 7"/>
                  <a:gd name="T17" fmla="*/ 6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6">
                    <a:moveTo>
                      <a:pt x="7" y="6"/>
                    </a:moveTo>
                    <a:lnTo>
                      <a:pt x="7" y="6"/>
                    </a:lnTo>
                    <a:lnTo>
                      <a:pt x="3" y="3"/>
                    </a:lnTo>
                    <a:lnTo>
                      <a:pt x="0" y="2"/>
                    </a:lnTo>
                    <a:lnTo>
                      <a:pt x="0" y="2"/>
                    </a:lnTo>
                    <a:lnTo>
                      <a:pt x="1" y="0"/>
                    </a:lnTo>
                    <a:lnTo>
                      <a:pt x="1" y="0"/>
                    </a:lnTo>
                    <a:lnTo>
                      <a:pt x="4" y="3"/>
                    </a:lnTo>
                    <a:lnTo>
                      <a:pt x="7" y="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39" name="Freeform 770"/>
              <p:cNvSpPr/>
              <p:nvPr/>
            </p:nvSpPr>
            <p:spPr bwMode="auto">
              <a:xfrm>
                <a:off x="-2535336" y="3179442"/>
                <a:ext cx="14277" cy="16315"/>
              </a:xfrm>
              <a:custGeom>
                <a:gdLst>
                  <a:gd name="T0" fmla="*/ 5 w 7"/>
                  <a:gd name="T1" fmla="*/ 8 h 8"/>
                  <a:gd name="T2" fmla="*/ 5 w 7"/>
                  <a:gd name="T3" fmla="*/ 8 h 8"/>
                  <a:gd name="T4" fmla="*/ 0 w 7"/>
                  <a:gd name="T5" fmla="*/ 8 h 8"/>
                  <a:gd name="T6" fmla="*/ 0 w 7"/>
                  <a:gd name="T7" fmla="*/ 8 h 8"/>
                  <a:gd name="T8" fmla="*/ 0 w 7"/>
                  <a:gd name="T9" fmla="*/ 5 h 8"/>
                  <a:gd name="T10" fmla="*/ 3 w 7"/>
                  <a:gd name="T11" fmla="*/ 3 h 8"/>
                  <a:gd name="T12" fmla="*/ 7 w 7"/>
                  <a:gd name="T13" fmla="*/ 0 h 8"/>
                  <a:gd name="T14" fmla="*/ 7 w 7"/>
                  <a:gd name="T15" fmla="*/ 0 h 8"/>
                  <a:gd name="T16" fmla="*/ 6 w 7"/>
                  <a:gd name="T17" fmla="*/ 6 h 8"/>
                  <a:gd name="T18" fmla="*/ 5 w 7"/>
                  <a:gd name="T19" fmla="*/ 8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8">
                    <a:moveTo>
                      <a:pt x="5" y="8"/>
                    </a:moveTo>
                    <a:lnTo>
                      <a:pt x="5" y="8"/>
                    </a:lnTo>
                    <a:lnTo>
                      <a:pt x="0" y="8"/>
                    </a:lnTo>
                    <a:lnTo>
                      <a:pt x="0" y="8"/>
                    </a:lnTo>
                    <a:lnTo>
                      <a:pt x="0" y="5"/>
                    </a:lnTo>
                    <a:lnTo>
                      <a:pt x="3" y="3"/>
                    </a:lnTo>
                    <a:lnTo>
                      <a:pt x="7" y="0"/>
                    </a:lnTo>
                    <a:lnTo>
                      <a:pt x="7" y="0"/>
                    </a:lnTo>
                    <a:lnTo>
                      <a:pt x="6" y="6"/>
                    </a:lnTo>
                    <a:lnTo>
                      <a:pt x="5" y="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40" name="Freeform 771"/>
              <p:cNvSpPr/>
              <p:nvPr/>
            </p:nvSpPr>
            <p:spPr bwMode="auto">
              <a:xfrm>
                <a:off x="-2535336" y="3179442"/>
                <a:ext cx="14277" cy="16315"/>
              </a:xfrm>
              <a:custGeom>
                <a:gdLst>
                  <a:gd name="T0" fmla="*/ 5 w 7"/>
                  <a:gd name="T1" fmla="*/ 8 h 8"/>
                  <a:gd name="T2" fmla="*/ 5 w 7"/>
                  <a:gd name="T3" fmla="*/ 8 h 8"/>
                  <a:gd name="T4" fmla="*/ 0 w 7"/>
                  <a:gd name="T5" fmla="*/ 8 h 8"/>
                  <a:gd name="T6" fmla="*/ 0 w 7"/>
                  <a:gd name="T7" fmla="*/ 8 h 8"/>
                  <a:gd name="T8" fmla="*/ 0 w 7"/>
                  <a:gd name="T9" fmla="*/ 5 h 8"/>
                  <a:gd name="T10" fmla="*/ 3 w 7"/>
                  <a:gd name="T11" fmla="*/ 3 h 8"/>
                  <a:gd name="T12" fmla="*/ 7 w 7"/>
                  <a:gd name="T13" fmla="*/ 0 h 8"/>
                  <a:gd name="T14" fmla="*/ 7 w 7"/>
                  <a:gd name="T15" fmla="*/ 0 h 8"/>
                  <a:gd name="T16" fmla="*/ 6 w 7"/>
                  <a:gd name="T17" fmla="*/ 6 h 8"/>
                  <a:gd name="T18" fmla="*/ 5 w 7"/>
                  <a:gd name="T19" fmla="*/ 8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8">
                    <a:moveTo>
                      <a:pt x="5" y="8"/>
                    </a:moveTo>
                    <a:lnTo>
                      <a:pt x="5" y="8"/>
                    </a:lnTo>
                    <a:lnTo>
                      <a:pt x="0" y="8"/>
                    </a:lnTo>
                    <a:lnTo>
                      <a:pt x="0" y="8"/>
                    </a:lnTo>
                    <a:lnTo>
                      <a:pt x="0" y="5"/>
                    </a:lnTo>
                    <a:lnTo>
                      <a:pt x="3" y="3"/>
                    </a:lnTo>
                    <a:lnTo>
                      <a:pt x="7" y="0"/>
                    </a:lnTo>
                    <a:lnTo>
                      <a:pt x="7" y="0"/>
                    </a:lnTo>
                    <a:lnTo>
                      <a:pt x="6" y="6"/>
                    </a:lnTo>
                    <a:lnTo>
                      <a:pt x="5" y="8"/>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41" name="Freeform 772"/>
              <p:cNvSpPr/>
              <p:nvPr/>
            </p:nvSpPr>
            <p:spPr bwMode="auto">
              <a:xfrm>
                <a:off x="-2376261" y="3348715"/>
                <a:ext cx="4079" cy="20394"/>
              </a:xfrm>
              <a:custGeom>
                <a:gdLst>
                  <a:gd name="T0" fmla="*/ 2 w 2"/>
                  <a:gd name="T1" fmla="*/ 10 h 10"/>
                  <a:gd name="T2" fmla="*/ 2 w 2"/>
                  <a:gd name="T3" fmla="*/ 10 h 10"/>
                  <a:gd name="T4" fmla="*/ 0 w 2"/>
                  <a:gd name="T5" fmla="*/ 0 h 10"/>
                  <a:gd name="T6" fmla="*/ 0 w 2"/>
                  <a:gd name="T7" fmla="*/ 0 h 10"/>
                  <a:gd name="T8" fmla="*/ 2 w 2"/>
                  <a:gd name="T9" fmla="*/ 10 h 10"/>
                </a:gdLst>
                <a:cxnLst>
                  <a:cxn ang="0">
                    <a:pos x="T0" y="T1"/>
                  </a:cxn>
                  <a:cxn ang="0">
                    <a:pos x="T2" y="T3"/>
                  </a:cxn>
                  <a:cxn ang="0">
                    <a:pos x="T4" y="T5"/>
                  </a:cxn>
                  <a:cxn ang="0">
                    <a:pos x="T6" y="T7"/>
                  </a:cxn>
                  <a:cxn ang="0">
                    <a:pos x="T8" y="T9"/>
                  </a:cxn>
                </a:cxnLst>
                <a:rect l="0" t="0" r="r" b="b"/>
                <a:pathLst>
                  <a:path w="2" h="10">
                    <a:moveTo>
                      <a:pt x="2" y="10"/>
                    </a:moveTo>
                    <a:lnTo>
                      <a:pt x="2" y="10"/>
                    </a:lnTo>
                    <a:lnTo>
                      <a:pt x="0" y="0"/>
                    </a:lnTo>
                    <a:lnTo>
                      <a:pt x="0" y="0"/>
                    </a:lnTo>
                    <a:lnTo>
                      <a:pt x="2" y="1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42" name="Freeform 773"/>
              <p:cNvSpPr/>
              <p:nvPr/>
            </p:nvSpPr>
            <p:spPr bwMode="auto">
              <a:xfrm>
                <a:off x="-2376261" y="3348715"/>
                <a:ext cx="4079" cy="20394"/>
              </a:xfrm>
              <a:custGeom>
                <a:gdLst>
                  <a:gd name="T0" fmla="*/ 2 w 2"/>
                  <a:gd name="T1" fmla="*/ 10 h 10"/>
                  <a:gd name="T2" fmla="*/ 2 w 2"/>
                  <a:gd name="T3" fmla="*/ 10 h 10"/>
                  <a:gd name="T4" fmla="*/ 0 w 2"/>
                  <a:gd name="T5" fmla="*/ 0 h 10"/>
                  <a:gd name="T6" fmla="*/ 0 w 2"/>
                  <a:gd name="T7" fmla="*/ 0 h 10"/>
                  <a:gd name="T8" fmla="*/ 2 w 2"/>
                  <a:gd name="T9" fmla="*/ 10 h 10"/>
                </a:gdLst>
                <a:cxnLst>
                  <a:cxn ang="0">
                    <a:pos x="T0" y="T1"/>
                  </a:cxn>
                  <a:cxn ang="0">
                    <a:pos x="T2" y="T3"/>
                  </a:cxn>
                  <a:cxn ang="0">
                    <a:pos x="T4" y="T5"/>
                  </a:cxn>
                  <a:cxn ang="0">
                    <a:pos x="T6" y="T7"/>
                  </a:cxn>
                  <a:cxn ang="0">
                    <a:pos x="T8" y="T9"/>
                  </a:cxn>
                </a:cxnLst>
                <a:rect l="0" t="0" r="r" b="b"/>
                <a:pathLst>
                  <a:path w="2" h="10">
                    <a:moveTo>
                      <a:pt x="2" y="10"/>
                    </a:moveTo>
                    <a:lnTo>
                      <a:pt x="2" y="10"/>
                    </a:lnTo>
                    <a:lnTo>
                      <a:pt x="0" y="0"/>
                    </a:lnTo>
                    <a:lnTo>
                      <a:pt x="0" y="0"/>
                    </a:lnTo>
                    <a:lnTo>
                      <a:pt x="2" y="1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60" name="Freeform 812"/>
              <p:cNvSpPr/>
              <p:nvPr/>
            </p:nvSpPr>
            <p:spPr bwMode="auto">
              <a:xfrm>
                <a:off x="-2904472" y="2563538"/>
                <a:ext cx="63223" cy="16315"/>
              </a:xfrm>
              <a:custGeom>
                <a:gdLst>
                  <a:gd name="T0" fmla="*/ 31 w 31"/>
                  <a:gd name="T1" fmla="*/ 1 h 8"/>
                  <a:gd name="T2" fmla="*/ 31 w 31"/>
                  <a:gd name="T3" fmla="*/ 1 h 8"/>
                  <a:gd name="T4" fmla="*/ 25 w 31"/>
                  <a:gd name="T5" fmla="*/ 7 h 8"/>
                  <a:gd name="T6" fmla="*/ 20 w 31"/>
                  <a:gd name="T7" fmla="*/ 8 h 8"/>
                  <a:gd name="T8" fmla="*/ 16 w 31"/>
                  <a:gd name="T9" fmla="*/ 8 h 8"/>
                  <a:gd name="T10" fmla="*/ 16 w 31"/>
                  <a:gd name="T11" fmla="*/ 8 h 8"/>
                  <a:gd name="T12" fmla="*/ 3 w 31"/>
                  <a:gd name="T13" fmla="*/ 7 h 8"/>
                  <a:gd name="T14" fmla="*/ 0 w 31"/>
                  <a:gd name="T15" fmla="*/ 5 h 8"/>
                  <a:gd name="T16" fmla="*/ 0 w 31"/>
                  <a:gd name="T17" fmla="*/ 5 h 8"/>
                  <a:gd name="T18" fmla="*/ 3 w 31"/>
                  <a:gd name="T19" fmla="*/ 4 h 8"/>
                  <a:gd name="T20" fmla="*/ 3 w 31"/>
                  <a:gd name="T21" fmla="*/ 4 h 8"/>
                  <a:gd name="T22" fmla="*/ 10 w 31"/>
                  <a:gd name="T23" fmla="*/ 1 h 8"/>
                  <a:gd name="T24" fmla="*/ 20 w 31"/>
                  <a:gd name="T25" fmla="*/ 1 h 8"/>
                  <a:gd name="T26" fmla="*/ 29 w 31"/>
                  <a:gd name="T27" fmla="*/ 0 h 8"/>
                  <a:gd name="T28" fmla="*/ 31 w 31"/>
                  <a:gd name="T29" fmla="*/ 1 h 8"/>
                  <a:gd name="T30" fmla="*/ 31 w 31"/>
                  <a:gd name="T31" fmla="*/ 1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8">
                    <a:moveTo>
                      <a:pt x="31" y="1"/>
                    </a:moveTo>
                    <a:lnTo>
                      <a:pt x="31" y="1"/>
                    </a:lnTo>
                    <a:lnTo>
                      <a:pt x="25" y="7"/>
                    </a:lnTo>
                    <a:lnTo>
                      <a:pt x="20" y="8"/>
                    </a:lnTo>
                    <a:lnTo>
                      <a:pt x="16" y="8"/>
                    </a:lnTo>
                    <a:lnTo>
                      <a:pt x="16" y="8"/>
                    </a:lnTo>
                    <a:lnTo>
                      <a:pt x="3" y="7"/>
                    </a:lnTo>
                    <a:lnTo>
                      <a:pt x="0" y="5"/>
                    </a:lnTo>
                    <a:lnTo>
                      <a:pt x="0" y="5"/>
                    </a:lnTo>
                    <a:lnTo>
                      <a:pt x="3" y="4"/>
                    </a:lnTo>
                    <a:lnTo>
                      <a:pt x="3" y="4"/>
                    </a:lnTo>
                    <a:lnTo>
                      <a:pt x="10" y="1"/>
                    </a:lnTo>
                    <a:lnTo>
                      <a:pt x="20" y="1"/>
                    </a:lnTo>
                    <a:lnTo>
                      <a:pt x="29" y="0"/>
                    </a:lnTo>
                    <a:lnTo>
                      <a:pt x="31" y="1"/>
                    </a:lnTo>
                    <a:lnTo>
                      <a:pt x="31"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61" name="Freeform 813"/>
              <p:cNvSpPr>
                <a:spLocks noEditPoints="1"/>
              </p:cNvSpPr>
              <p:nvPr/>
            </p:nvSpPr>
            <p:spPr bwMode="auto">
              <a:xfrm>
                <a:off x="-1270896" y="2736889"/>
                <a:ext cx="91775" cy="169272"/>
              </a:xfrm>
              <a:custGeom>
                <a:gdLst>
                  <a:gd name="T0" fmla="*/ 0 w 45"/>
                  <a:gd name="T1" fmla="*/ 71 h 83"/>
                  <a:gd name="T2" fmla="*/ 4 w 45"/>
                  <a:gd name="T3" fmla="*/ 83 h 83"/>
                  <a:gd name="T4" fmla="*/ 3 w 45"/>
                  <a:gd name="T5" fmla="*/ 83 h 83"/>
                  <a:gd name="T6" fmla="*/ 2 w 45"/>
                  <a:gd name="T7" fmla="*/ 78 h 83"/>
                  <a:gd name="T8" fmla="*/ 0 w 45"/>
                  <a:gd name="T9" fmla="*/ 72 h 83"/>
                  <a:gd name="T10" fmla="*/ 0 w 45"/>
                  <a:gd name="T11" fmla="*/ 71 h 83"/>
                  <a:gd name="T12" fmla="*/ 4 w 45"/>
                  <a:gd name="T13" fmla="*/ 64 h 83"/>
                  <a:gd name="T14" fmla="*/ 7 w 45"/>
                  <a:gd name="T15" fmla="*/ 58 h 83"/>
                  <a:gd name="T16" fmla="*/ 7 w 45"/>
                  <a:gd name="T17" fmla="*/ 54 h 83"/>
                  <a:gd name="T18" fmla="*/ 7 w 45"/>
                  <a:gd name="T19" fmla="*/ 51 h 83"/>
                  <a:gd name="T20" fmla="*/ 4 w 45"/>
                  <a:gd name="T21" fmla="*/ 43 h 83"/>
                  <a:gd name="T22" fmla="*/ 2 w 45"/>
                  <a:gd name="T23" fmla="*/ 35 h 83"/>
                  <a:gd name="T24" fmla="*/ 2 w 45"/>
                  <a:gd name="T25" fmla="*/ 35 h 83"/>
                  <a:gd name="T26" fmla="*/ 2 w 45"/>
                  <a:gd name="T27" fmla="*/ 35 h 83"/>
                  <a:gd name="T28" fmla="*/ 4 w 45"/>
                  <a:gd name="T29" fmla="*/ 35 h 83"/>
                  <a:gd name="T30" fmla="*/ 7 w 45"/>
                  <a:gd name="T31" fmla="*/ 36 h 83"/>
                  <a:gd name="T32" fmla="*/ 9 w 45"/>
                  <a:gd name="T33" fmla="*/ 36 h 83"/>
                  <a:gd name="T34" fmla="*/ 10 w 45"/>
                  <a:gd name="T35" fmla="*/ 33 h 83"/>
                  <a:gd name="T36" fmla="*/ 12 w 45"/>
                  <a:gd name="T37" fmla="*/ 30 h 83"/>
                  <a:gd name="T38" fmla="*/ 10 w 45"/>
                  <a:gd name="T39" fmla="*/ 28 h 83"/>
                  <a:gd name="T40" fmla="*/ 9 w 45"/>
                  <a:gd name="T41" fmla="*/ 23 h 83"/>
                  <a:gd name="T42" fmla="*/ 7 w 45"/>
                  <a:gd name="T43" fmla="*/ 19 h 83"/>
                  <a:gd name="T44" fmla="*/ 4 w 45"/>
                  <a:gd name="T45" fmla="*/ 16 h 83"/>
                  <a:gd name="T46" fmla="*/ 4 w 45"/>
                  <a:gd name="T47" fmla="*/ 16 h 83"/>
                  <a:gd name="T48" fmla="*/ 3 w 45"/>
                  <a:gd name="T49" fmla="*/ 16 h 83"/>
                  <a:gd name="T50" fmla="*/ 19 w 45"/>
                  <a:gd name="T51" fmla="*/ 6 h 83"/>
                  <a:gd name="T52" fmla="*/ 22 w 45"/>
                  <a:gd name="T53" fmla="*/ 4 h 83"/>
                  <a:gd name="T54" fmla="*/ 30 w 45"/>
                  <a:gd name="T55" fmla="*/ 0 h 83"/>
                  <a:gd name="T56" fmla="*/ 33 w 45"/>
                  <a:gd name="T57" fmla="*/ 6 h 83"/>
                  <a:gd name="T58" fmla="*/ 39 w 45"/>
                  <a:gd name="T59" fmla="*/ 16 h 83"/>
                  <a:gd name="T60" fmla="*/ 41 w 45"/>
                  <a:gd name="T61" fmla="*/ 22 h 83"/>
                  <a:gd name="T62" fmla="*/ 41 w 45"/>
                  <a:gd name="T63" fmla="*/ 33 h 83"/>
                  <a:gd name="T64" fmla="*/ 42 w 45"/>
                  <a:gd name="T65" fmla="*/ 43 h 83"/>
                  <a:gd name="T66" fmla="*/ 45 w 45"/>
                  <a:gd name="T67" fmla="*/ 51 h 83"/>
                  <a:gd name="T68" fmla="*/ 45 w 45"/>
                  <a:gd name="T69" fmla="*/ 56 h 83"/>
                  <a:gd name="T70" fmla="*/ 45 w 45"/>
                  <a:gd name="T71" fmla="*/ 61 h 83"/>
                  <a:gd name="T72" fmla="*/ 38 w 45"/>
                  <a:gd name="T73" fmla="*/ 68 h 83"/>
                  <a:gd name="T74" fmla="*/ 35 w 45"/>
                  <a:gd name="T75" fmla="*/ 72 h 83"/>
                  <a:gd name="T76" fmla="*/ 33 w 45"/>
                  <a:gd name="T77" fmla="*/ 72 h 83"/>
                  <a:gd name="T78" fmla="*/ 28 w 45"/>
                  <a:gd name="T79" fmla="*/ 72 h 83"/>
                  <a:gd name="T80" fmla="*/ 19 w 45"/>
                  <a:gd name="T81" fmla="*/ 72 h 83"/>
                  <a:gd name="T82" fmla="*/ 16 w 45"/>
                  <a:gd name="T83" fmla="*/ 75 h 83"/>
                  <a:gd name="T84" fmla="*/ 9 w 45"/>
                  <a:gd name="T85" fmla="*/ 81 h 83"/>
                  <a:gd name="T86" fmla="*/ 6 w 45"/>
                  <a:gd name="T87" fmla="*/ 83 h 83"/>
                  <a:gd name="T88" fmla="*/ 4 w 45"/>
                  <a:gd name="T89" fmla="*/ 83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5" h="83">
                    <a:moveTo>
                      <a:pt x="0" y="71"/>
                    </a:moveTo>
                    <a:lnTo>
                      <a:pt x="0" y="71"/>
                    </a:lnTo>
                    <a:lnTo>
                      <a:pt x="0" y="71"/>
                    </a:lnTo>
                    <a:close/>
                    <a:moveTo>
                      <a:pt x="4" y="83"/>
                    </a:moveTo>
                    <a:lnTo>
                      <a:pt x="4" y="83"/>
                    </a:lnTo>
                    <a:lnTo>
                      <a:pt x="3" y="83"/>
                    </a:lnTo>
                    <a:lnTo>
                      <a:pt x="3" y="83"/>
                    </a:lnTo>
                    <a:lnTo>
                      <a:pt x="2" y="78"/>
                    </a:lnTo>
                    <a:lnTo>
                      <a:pt x="0" y="72"/>
                    </a:lnTo>
                    <a:lnTo>
                      <a:pt x="0" y="72"/>
                    </a:lnTo>
                    <a:lnTo>
                      <a:pt x="0" y="71"/>
                    </a:lnTo>
                    <a:lnTo>
                      <a:pt x="0" y="71"/>
                    </a:lnTo>
                    <a:lnTo>
                      <a:pt x="0" y="71"/>
                    </a:lnTo>
                    <a:lnTo>
                      <a:pt x="4" y="64"/>
                    </a:lnTo>
                    <a:lnTo>
                      <a:pt x="4" y="64"/>
                    </a:lnTo>
                    <a:lnTo>
                      <a:pt x="7" y="58"/>
                    </a:lnTo>
                    <a:lnTo>
                      <a:pt x="7" y="58"/>
                    </a:lnTo>
                    <a:lnTo>
                      <a:pt x="7" y="54"/>
                    </a:lnTo>
                    <a:lnTo>
                      <a:pt x="7" y="54"/>
                    </a:lnTo>
                    <a:lnTo>
                      <a:pt x="7" y="51"/>
                    </a:lnTo>
                    <a:lnTo>
                      <a:pt x="7" y="51"/>
                    </a:lnTo>
                    <a:lnTo>
                      <a:pt x="4" y="43"/>
                    </a:lnTo>
                    <a:lnTo>
                      <a:pt x="4" y="43"/>
                    </a:lnTo>
                    <a:lnTo>
                      <a:pt x="2" y="35"/>
                    </a:lnTo>
                    <a:lnTo>
                      <a:pt x="2" y="35"/>
                    </a:lnTo>
                    <a:lnTo>
                      <a:pt x="2" y="35"/>
                    </a:lnTo>
                    <a:lnTo>
                      <a:pt x="2" y="35"/>
                    </a:lnTo>
                    <a:lnTo>
                      <a:pt x="2" y="35"/>
                    </a:lnTo>
                    <a:lnTo>
                      <a:pt x="4" y="35"/>
                    </a:lnTo>
                    <a:lnTo>
                      <a:pt x="4" y="35"/>
                    </a:lnTo>
                    <a:lnTo>
                      <a:pt x="7" y="36"/>
                    </a:lnTo>
                    <a:lnTo>
                      <a:pt x="7" y="36"/>
                    </a:lnTo>
                    <a:lnTo>
                      <a:pt x="7" y="36"/>
                    </a:lnTo>
                    <a:lnTo>
                      <a:pt x="9" y="36"/>
                    </a:lnTo>
                    <a:lnTo>
                      <a:pt x="9" y="36"/>
                    </a:lnTo>
                    <a:lnTo>
                      <a:pt x="10" y="33"/>
                    </a:lnTo>
                    <a:lnTo>
                      <a:pt x="10" y="33"/>
                    </a:lnTo>
                    <a:lnTo>
                      <a:pt x="12" y="30"/>
                    </a:lnTo>
                    <a:lnTo>
                      <a:pt x="12" y="30"/>
                    </a:lnTo>
                    <a:lnTo>
                      <a:pt x="10" y="28"/>
                    </a:lnTo>
                    <a:lnTo>
                      <a:pt x="9" y="23"/>
                    </a:lnTo>
                    <a:lnTo>
                      <a:pt x="9" y="23"/>
                    </a:lnTo>
                    <a:lnTo>
                      <a:pt x="7" y="19"/>
                    </a:lnTo>
                    <a:lnTo>
                      <a:pt x="7" y="19"/>
                    </a:lnTo>
                    <a:lnTo>
                      <a:pt x="4" y="16"/>
                    </a:lnTo>
                    <a:lnTo>
                      <a:pt x="4" y="16"/>
                    </a:lnTo>
                    <a:lnTo>
                      <a:pt x="4" y="16"/>
                    </a:lnTo>
                    <a:lnTo>
                      <a:pt x="4" y="16"/>
                    </a:lnTo>
                    <a:lnTo>
                      <a:pt x="3" y="16"/>
                    </a:lnTo>
                    <a:lnTo>
                      <a:pt x="3" y="16"/>
                    </a:lnTo>
                    <a:lnTo>
                      <a:pt x="15" y="7"/>
                    </a:lnTo>
                    <a:lnTo>
                      <a:pt x="19" y="6"/>
                    </a:lnTo>
                    <a:lnTo>
                      <a:pt x="22" y="4"/>
                    </a:lnTo>
                    <a:lnTo>
                      <a:pt x="22" y="4"/>
                    </a:lnTo>
                    <a:lnTo>
                      <a:pt x="26" y="3"/>
                    </a:lnTo>
                    <a:lnTo>
                      <a:pt x="30" y="0"/>
                    </a:lnTo>
                    <a:lnTo>
                      <a:pt x="30" y="0"/>
                    </a:lnTo>
                    <a:lnTo>
                      <a:pt x="33" y="6"/>
                    </a:lnTo>
                    <a:lnTo>
                      <a:pt x="33" y="6"/>
                    </a:lnTo>
                    <a:lnTo>
                      <a:pt x="39" y="16"/>
                    </a:lnTo>
                    <a:lnTo>
                      <a:pt x="39" y="16"/>
                    </a:lnTo>
                    <a:lnTo>
                      <a:pt x="41" y="22"/>
                    </a:lnTo>
                    <a:lnTo>
                      <a:pt x="41" y="22"/>
                    </a:lnTo>
                    <a:lnTo>
                      <a:pt x="41" y="33"/>
                    </a:lnTo>
                    <a:lnTo>
                      <a:pt x="41" y="33"/>
                    </a:lnTo>
                    <a:lnTo>
                      <a:pt x="42" y="43"/>
                    </a:lnTo>
                    <a:lnTo>
                      <a:pt x="42" y="43"/>
                    </a:lnTo>
                    <a:lnTo>
                      <a:pt x="45" y="51"/>
                    </a:lnTo>
                    <a:lnTo>
                      <a:pt x="45" y="56"/>
                    </a:lnTo>
                    <a:lnTo>
                      <a:pt x="45" y="56"/>
                    </a:lnTo>
                    <a:lnTo>
                      <a:pt x="45" y="61"/>
                    </a:lnTo>
                    <a:lnTo>
                      <a:pt x="45" y="61"/>
                    </a:lnTo>
                    <a:lnTo>
                      <a:pt x="38" y="68"/>
                    </a:lnTo>
                    <a:lnTo>
                      <a:pt x="38" y="68"/>
                    </a:lnTo>
                    <a:lnTo>
                      <a:pt x="35" y="71"/>
                    </a:lnTo>
                    <a:lnTo>
                      <a:pt x="35" y="72"/>
                    </a:lnTo>
                    <a:lnTo>
                      <a:pt x="33" y="72"/>
                    </a:lnTo>
                    <a:lnTo>
                      <a:pt x="33" y="72"/>
                    </a:lnTo>
                    <a:lnTo>
                      <a:pt x="33" y="72"/>
                    </a:lnTo>
                    <a:lnTo>
                      <a:pt x="28" y="72"/>
                    </a:lnTo>
                    <a:lnTo>
                      <a:pt x="28" y="72"/>
                    </a:lnTo>
                    <a:lnTo>
                      <a:pt x="19" y="72"/>
                    </a:lnTo>
                    <a:lnTo>
                      <a:pt x="19" y="72"/>
                    </a:lnTo>
                    <a:lnTo>
                      <a:pt x="16" y="75"/>
                    </a:lnTo>
                    <a:lnTo>
                      <a:pt x="16" y="75"/>
                    </a:lnTo>
                    <a:lnTo>
                      <a:pt x="9" y="81"/>
                    </a:lnTo>
                    <a:lnTo>
                      <a:pt x="9" y="81"/>
                    </a:lnTo>
                    <a:lnTo>
                      <a:pt x="6" y="83"/>
                    </a:lnTo>
                    <a:lnTo>
                      <a:pt x="4" y="83"/>
                    </a:lnTo>
                    <a:lnTo>
                      <a:pt x="4" y="8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62" name="Freeform 814"/>
              <p:cNvSpPr/>
              <p:nvPr/>
            </p:nvSpPr>
            <p:spPr bwMode="auto">
              <a:xfrm flipH="1">
                <a:off x="-1270896" y="2881687"/>
                <a:ext cx="0" cy="0"/>
              </a:xfrm>
              <a:custGeom>
                <a:cxnLst>
                  <a:cxn ang="0">
                    <a:pos x="0" y="0"/>
                  </a:cxn>
                  <a:cxn ang="0">
                    <a:pos x="0" y="0"/>
                  </a:cxn>
                  <a:cxn ang="0">
                    <a:pos x="0" y="0"/>
                  </a:cxn>
                </a:cxnLst>
                <a:rect l="0" t="0" r="r" b="b"/>
                <a:pathLst>
                  <a:path>
                    <a:moveTo>
                      <a:pt x="0" y="0"/>
                    </a:moveTo>
                    <a:lnTo>
                      <a:pt x="0" y="0"/>
                    </a:lnTo>
                    <a:lnTo>
                      <a:pt x="0"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63" name="Freeform 815"/>
              <p:cNvSpPr/>
              <p:nvPr/>
            </p:nvSpPr>
            <p:spPr bwMode="auto">
              <a:xfrm>
                <a:off x="-1270896" y="2736889"/>
                <a:ext cx="91775" cy="169272"/>
              </a:xfrm>
              <a:custGeom>
                <a:gdLst>
                  <a:gd name="T0" fmla="*/ 4 w 45"/>
                  <a:gd name="T1" fmla="*/ 83 h 83"/>
                  <a:gd name="T2" fmla="*/ 3 w 45"/>
                  <a:gd name="T3" fmla="*/ 83 h 83"/>
                  <a:gd name="T4" fmla="*/ 0 w 45"/>
                  <a:gd name="T5" fmla="*/ 72 h 83"/>
                  <a:gd name="T6" fmla="*/ 0 w 45"/>
                  <a:gd name="T7" fmla="*/ 71 h 83"/>
                  <a:gd name="T8" fmla="*/ 0 w 45"/>
                  <a:gd name="T9" fmla="*/ 71 h 83"/>
                  <a:gd name="T10" fmla="*/ 4 w 45"/>
                  <a:gd name="T11" fmla="*/ 64 h 83"/>
                  <a:gd name="T12" fmla="*/ 7 w 45"/>
                  <a:gd name="T13" fmla="*/ 58 h 83"/>
                  <a:gd name="T14" fmla="*/ 7 w 45"/>
                  <a:gd name="T15" fmla="*/ 54 h 83"/>
                  <a:gd name="T16" fmla="*/ 7 w 45"/>
                  <a:gd name="T17" fmla="*/ 51 h 83"/>
                  <a:gd name="T18" fmla="*/ 4 w 45"/>
                  <a:gd name="T19" fmla="*/ 43 h 83"/>
                  <a:gd name="T20" fmla="*/ 2 w 45"/>
                  <a:gd name="T21" fmla="*/ 35 h 83"/>
                  <a:gd name="T22" fmla="*/ 2 w 45"/>
                  <a:gd name="T23" fmla="*/ 35 h 83"/>
                  <a:gd name="T24" fmla="*/ 4 w 45"/>
                  <a:gd name="T25" fmla="*/ 35 h 83"/>
                  <a:gd name="T26" fmla="*/ 7 w 45"/>
                  <a:gd name="T27" fmla="*/ 36 h 83"/>
                  <a:gd name="T28" fmla="*/ 7 w 45"/>
                  <a:gd name="T29" fmla="*/ 36 h 83"/>
                  <a:gd name="T30" fmla="*/ 9 w 45"/>
                  <a:gd name="T31" fmla="*/ 36 h 83"/>
                  <a:gd name="T32" fmla="*/ 10 w 45"/>
                  <a:gd name="T33" fmla="*/ 33 h 83"/>
                  <a:gd name="T34" fmla="*/ 12 w 45"/>
                  <a:gd name="T35" fmla="*/ 30 h 83"/>
                  <a:gd name="T36" fmla="*/ 9 w 45"/>
                  <a:gd name="T37" fmla="*/ 23 h 83"/>
                  <a:gd name="T38" fmla="*/ 7 w 45"/>
                  <a:gd name="T39" fmla="*/ 19 h 83"/>
                  <a:gd name="T40" fmla="*/ 4 w 45"/>
                  <a:gd name="T41" fmla="*/ 16 h 83"/>
                  <a:gd name="T42" fmla="*/ 4 w 45"/>
                  <a:gd name="T43" fmla="*/ 16 h 83"/>
                  <a:gd name="T44" fmla="*/ 3 w 45"/>
                  <a:gd name="T45" fmla="*/ 16 h 83"/>
                  <a:gd name="T46" fmla="*/ 15 w 45"/>
                  <a:gd name="T47" fmla="*/ 7 h 83"/>
                  <a:gd name="T48" fmla="*/ 22 w 45"/>
                  <a:gd name="T49" fmla="*/ 4 h 83"/>
                  <a:gd name="T50" fmla="*/ 26 w 45"/>
                  <a:gd name="T51" fmla="*/ 3 h 83"/>
                  <a:gd name="T52" fmla="*/ 30 w 45"/>
                  <a:gd name="T53" fmla="*/ 0 h 83"/>
                  <a:gd name="T54" fmla="*/ 33 w 45"/>
                  <a:gd name="T55" fmla="*/ 6 h 83"/>
                  <a:gd name="T56" fmla="*/ 39 w 45"/>
                  <a:gd name="T57" fmla="*/ 16 h 83"/>
                  <a:gd name="T58" fmla="*/ 41 w 45"/>
                  <a:gd name="T59" fmla="*/ 22 h 83"/>
                  <a:gd name="T60" fmla="*/ 41 w 45"/>
                  <a:gd name="T61" fmla="*/ 33 h 83"/>
                  <a:gd name="T62" fmla="*/ 42 w 45"/>
                  <a:gd name="T63" fmla="*/ 43 h 83"/>
                  <a:gd name="T64" fmla="*/ 45 w 45"/>
                  <a:gd name="T65" fmla="*/ 56 h 83"/>
                  <a:gd name="T66" fmla="*/ 45 w 45"/>
                  <a:gd name="T67" fmla="*/ 61 h 83"/>
                  <a:gd name="T68" fmla="*/ 38 w 45"/>
                  <a:gd name="T69" fmla="*/ 68 h 83"/>
                  <a:gd name="T70" fmla="*/ 35 w 45"/>
                  <a:gd name="T71" fmla="*/ 71 h 83"/>
                  <a:gd name="T72" fmla="*/ 33 w 45"/>
                  <a:gd name="T73" fmla="*/ 72 h 83"/>
                  <a:gd name="T74" fmla="*/ 33 w 45"/>
                  <a:gd name="T75" fmla="*/ 72 h 83"/>
                  <a:gd name="T76" fmla="*/ 28 w 45"/>
                  <a:gd name="T77" fmla="*/ 72 h 83"/>
                  <a:gd name="T78" fmla="*/ 19 w 45"/>
                  <a:gd name="T79" fmla="*/ 72 h 83"/>
                  <a:gd name="T80" fmla="*/ 16 w 45"/>
                  <a:gd name="T81" fmla="*/ 75 h 83"/>
                  <a:gd name="T82" fmla="*/ 9 w 45"/>
                  <a:gd name="T83" fmla="*/ 81 h 83"/>
                  <a:gd name="T84" fmla="*/ 4 w 45"/>
                  <a:gd name="T85" fmla="*/ 83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45" h="83">
                    <a:moveTo>
                      <a:pt x="4" y="83"/>
                    </a:moveTo>
                    <a:lnTo>
                      <a:pt x="4" y="83"/>
                    </a:lnTo>
                    <a:lnTo>
                      <a:pt x="3" y="83"/>
                    </a:lnTo>
                    <a:lnTo>
                      <a:pt x="3" y="83"/>
                    </a:lnTo>
                    <a:lnTo>
                      <a:pt x="2" y="78"/>
                    </a:lnTo>
                    <a:lnTo>
                      <a:pt x="0" y="72"/>
                    </a:lnTo>
                    <a:lnTo>
                      <a:pt x="0" y="72"/>
                    </a:lnTo>
                    <a:lnTo>
                      <a:pt x="0" y="71"/>
                    </a:lnTo>
                    <a:lnTo>
                      <a:pt x="0" y="71"/>
                    </a:lnTo>
                    <a:lnTo>
                      <a:pt x="0" y="71"/>
                    </a:lnTo>
                    <a:lnTo>
                      <a:pt x="4" y="64"/>
                    </a:lnTo>
                    <a:lnTo>
                      <a:pt x="4" y="64"/>
                    </a:lnTo>
                    <a:lnTo>
                      <a:pt x="7" y="58"/>
                    </a:lnTo>
                    <a:lnTo>
                      <a:pt x="7" y="58"/>
                    </a:lnTo>
                    <a:lnTo>
                      <a:pt x="7" y="54"/>
                    </a:lnTo>
                    <a:lnTo>
                      <a:pt x="7" y="54"/>
                    </a:lnTo>
                    <a:lnTo>
                      <a:pt x="7" y="51"/>
                    </a:lnTo>
                    <a:lnTo>
                      <a:pt x="7" y="51"/>
                    </a:lnTo>
                    <a:lnTo>
                      <a:pt x="4" y="43"/>
                    </a:lnTo>
                    <a:lnTo>
                      <a:pt x="4" y="43"/>
                    </a:lnTo>
                    <a:lnTo>
                      <a:pt x="2" y="35"/>
                    </a:lnTo>
                    <a:lnTo>
                      <a:pt x="2" y="35"/>
                    </a:lnTo>
                    <a:lnTo>
                      <a:pt x="2" y="35"/>
                    </a:lnTo>
                    <a:lnTo>
                      <a:pt x="2" y="35"/>
                    </a:lnTo>
                    <a:lnTo>
                      <a:pt x="2" y="35"/>
                    </a:lnTo>
                    <a:lnTo>
                      <a:pt x="4" y="35"/>
                    </a:lnTo>
                    <a:lnTo>
                      <a:pt x="4" y="35"/>
                    </a:lnTo>
                    <a:lnTo>
                      <a:pt x="7" y="36"/>
                    </a:lnTo>
                    <a:lnTo>
                      <a:pt x="7" y="36"/>
                    </a:lnTo>
                    <a:lnTo>
                      <a:pt x="7" y="36"/>
                    </a:lnTo>
                    <a:lnTo>
                      <a:pt x="9" y="36"/>
                    </a:lnTo>
                    <a:lnTo>
                      <a:pt x="9" y="36"/>
                    </a:lnTo>
                    <a:lnTo>
                      <a:pt x="10" y="33"/>
                    </a:lnTo>
                    <a:lnTo>
                      <a:pt x="10" y="33"/>
                    </a:lnTo>
                    <a:lnTo>
                      <a:pt x="12" y="30"/>
                    </a:lnTo>
                    <a:lnTo>
                      <a:pt x="12" y="30"/>
                    </a:lnTo>
                    <a:lnTo>
                      <a:pt x="10" y="28"/>
                    </a:lnTo>
                    <a:lnTo>
                      <a:pt x="9" y="23"/>
                    </a:lnTo>
                    <a:lnTo>
                      <a:pt x="9" y="23"/>
                    </a:lnTo>
                    <a:lnTo>
                      <a:pt x="7" y="19"/>
                    </a:lnTo>
                    <a:lnTo>
                      <a:pt x="7" y="19"/>
                    </a:lnTo>
                    <a:lnTo>
                      <a:pt x="4" y="16"/>
                    </a:lnTo>
                    <a:lnTo>
                      <a:pt x="4" y="16"/>
                    </a:lnTo>
                    <a:lnTo>
                      <a:pt x="4" y="16"/>
                    </a:lnTo>
                    <a:lnTo>
                      <a:pt x="4" y="16"/>
                    </a:lnTo>
                    <a:lnTo>
                      <a:pt x="3" y="16"/>
                    </a:lnTo>
                    <a:lnTo>
                      <a:pt x="3" y="16"/>
                    </a:lnTo>
                    <a:lnTo>
                      <a:pt x="15" y="7"/>
                    </a:lnTo>
                    <a:lnTo>
                      <a:pt x="19" y="6"/>
                    </a:lnTo>
                    <a:lnTo>
                      <a:pt x="22" y="4"/>
                    </a:lnTo>
                    <a:lnTo>
                      <a:pt x="22" y="4"/>
                    </a:lnTo>
                    <a:lnTo>
                      <a:pt x="26" y="3"/>
                    </a:lnTo>
                    <a:lnTo>
                      <a:pt x="30" y="0"/>
                    </a:lnTo>
                    <a:lnTo>
                      <a:pt x="30" y="0"/>
                    </a:lnTo>
                    <a:lnTo>
                      <a:pt x="33" y="6"/>
                    </a:lnTo>
                    <a:lnTo>
                      <a:pt x="33" y="6"/>
                    </a:lnTo>
                    <a:lnTo>
                      <a:pt x="39" y="16"/>
                    </a:lnTo>
                    <a:lnTo>
                      <a:pt x="39" y="16"/>
                    </a:lnTo>
                    <a:lnTo>
                      <a:pt x="41" y="22"/>
                    </a:lnTo>
                    <a:lnTo>
                      <a:pt x="41" y="22"/>
                    </a:lnTo>
                    <a:lnTo>
                      <a:pt x="41" y="33"/>
                    </a:lnTo>
                    <a:lnTo>
                      <a:pt x="41" y="33"/>
                    </a:lnTo>
                    <a:lnTo>
                      <a:pt x="42" y="43"/>
                    </a:lnTo>
                    <a:lnTo>
                      <a:pt x="42" y="43"/>
                    </a:lnTo>
                    <a:lnTo>
                      <a:pt x="45" y="51"/>
                    </a:lnTo>
                    <a:lnTo>
                      <a:pt x="45" y="56"/>
                    </a:lnTo>
                    <a:lnTo>
                      <a:pt x="45" y="56"/>
                    </a:lnTo>
                    <a:lnTo>
                      <a:pt x="45" y="61"/>
                    </a:lnTo>
                    <a:lnTo>
                      <a:pt x="45" y="61"/>
                    </a:lnTo>
                    <a:lnTo>
                      <a:pt x="38" y="68"/>
                    </a:lnTo>
                    <a:lnTo>
                      <a:pt x="38" y="68"/>
                    </a:lnTo>
                    <a:lnTo>
                      <a:pt x="35" y="71"/>
                    </a:lnTo>
                    <a:lnTo>
                      <a:pt x="35" y="72"/>
                    </a:lnTo>
                    <a:lnTo>
                      <a:pt x="33" y="72"/>
                    </a:lnTo>
                    <a:lnTo>
                      <a:pt x="33" y="72"/>
                    </a:lnTo>
                    <a:lnTo>
                      <a:pt x="33" y="72"/>
                    </a:lnTo>
                    <a:lnTo>
                      <a:pt x="28" y="72"/>
                    </a:lnTo>
                    <a:lnTo>
                      <a:pt x="28" y="72"/>
                    </a:lnTo>
                    <a:lnTo>
                      <a:pt x="19" y="72"/>
                    </a:lnTo>
                    <a:lnTo>
                      <a:pt x="19" y="72"/>
                    </a:lnTo>
                    <a:lnTo>
                      <a:pt x="16" y="75"/>
                    </a:lnTo>
                    <a:lnTo>
                      <a:pt x="16" y="75"/>
                    </a:lnTo>
                    <a:lnTo>
                      <a:pt x="9" y="81"/>
                    </a:lnTo>
                    <a:lnTo>
                      <a:pt x="9" y="81"/>
                    </a:lnTo>
                    <a:lnTo>
                      <a:pt x="6" y="83"/>
                    </a:lnTo>
                    <a:lnTo>
                      <a:pt x="4" y="83"/>
                    </a:lnTo>
                    <a:lnTo>
                      <a:pt x="4" y="8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66" name="Freeform 838"/>
              <p:cNvSpPr/>
              <p:nvPr/>
            </p:nvSpPr>
            <p:spPr bwMode="auto">
              <a:xfrm>
                <a:off x="-2284488" y="3907515"/>
                <a:ext cx="342622" cy="397687"/>
              </a:xfrm>
              <a:custGeom>
                <a:gdLst>
                  <a:gd name="T0" fmla="*/ 77 w 168"/>
                  <a:gd name="T1" fmla="*/ 52 h 195"/>
                  <a:gd name="T2" fmla="*/ 70 w 168"/>
                  <a:gd name="T3" fmla="*/ 46 h 195"/>
                  <a:gd name="T4" fmla="*/ 55 w 168"/>
                  <a:gd name="T5" fmla="*/ 34 h 195"/>
                  <a:gd name="T6" fmla="*/ 45 w 168"/>
                  <a:gd name="T7" fmla="*/ 24 h 195"/>
                  <a:gd name="T8" fmla="*/ 35 w 168"/>
                  <a:gd name="T9" fmla="*/ 13 h 195"/>
                  <a:gd name="T10" fmla="*/ 22 w 168"/>
                  <a:gd name="T11" fmla="*/ 11 h 195"/>
                  <a:gd name="T12" fmla="*/ 12 w 168"/>
                  <a:gd name="T13" fmla="*/ 8 h 195"/>
                  <a:gd name="T14" fmla="*/ 0 w 168"/>
                  <a:gd name="T15" fmla="*/ 0 h 195"/>
                  <a:gd name="T16" fmla="*/ 0 w 168"/>
                  <a:gd name="T17" fmla="*/ 4 h 195"/>
                  <a:gd name="T18" fmla="*/ 5 w 168"/>
                  <a:gd name="T19" fmla="*/ 23 h 195"/>
                  <a:gd name="T20" fmla="*/ 15 w 168"/>
                  <a:gd name="T21" fmla="*/ 31 h 195"/>
                  <a:gd name="T22" fmla="*/ 16 w 168"/>
                  <a:gd name="T23" fmla="*/ 36 h 195"/>
                  <a:gd name="T24" fmla="*/ 22 w 168"/>
                  <a:gd name="T25" fmla="*/ 42 h 195"/>
                  <a:gd name="T26" fmla="*/ 35 w 168"/>
                  <a:gd name="T27" fmla="*/ 53 h 195"/>
                  <a:gd name="T28" fmla="*/ 38 w 168"/>
                  <a:gd name="T29" fmla="*/ 60 h 195"/>
                  <a:gd name="T30" fmla="*/ 50 w 168"/>
                  <a:gd name="T31" fmla="*/ 65 h 195"/>
                  <a:gd name="T32" fmla="*/ 54 w 168"/>
                  <a:gd name="T33" fmla="*/ 69 h 195"/>
                  <a:gd name="T34" fmla="*/ 61 w 168"/>
                  <a:gd name="T35" fmla="*/ 91 h 195"/>
                  <a:gd name="T36" fmla="*/ 71 w 168"/>
                  <a:gd name="T37" fmla="*/ 101 h 195"/>
                  <a:gd name="T38" fmla="*/ 79 w 168"/>
                  <a:gd name="T39" fmla="*/ 111 h 195"/>
                  <a:gd name="T40" fmla="*/ 83 w 168"/>
                  <a:gd name="T41" fmla="*/ 115 h 195"/>
                  <a:gd name="T42" fmla="*/ 90 w 168"/>
                  <a:gd name="T43" fmla="*/ 137 h 195"/>
                  <a:gd name="T44" fmla="*/ 103 w 168"/>
                  <a:gd name="T45" fmla="*/ 150 h 195"/>
                  <a:gd name="T46" fmla="*/ 126 w 168"/>
                  <a:gd name="T47" fmla="*/ 170 h 195"/>
                  <a:gd name="T48" fmla="*/ 144 w 168"/>
                  <a:gd name="T49" fmla="*/ 189 h 195"/>
                  <a:gd name="T50" fmla="*/ 149 w 168"/>
                  <a:gd name="T51" fmla="*/ 194 h 195"/>
                  <a:gd name="T52" fmla="*/ 147 w 168"/>
                  <a:gd name="T53" fmla="*/ 186 h 195"/>
                  <a:gd name="T54" fmla="*/ 152 w 168"/>
                  <a:gd name="T55" fmla="*/ 188 h 195"/>
                  <a:gd name="T56" fmla="*/ 160 w 168"/>
                  <a:gd name="T57" fmla="*/ 191 h 195"/>
                  <a:gd name="T58" fmla="*/ 165 w 168"/>
                  <a:gd name="T59" fmla="*/ 182 h 195"/>
                  <a:gd name="T60" fmla="*/ 165 w 168"/>
                  <a:gd name="T61" fmla="*/ 165 h 195"/>
                  <a:gd name="T62" fmla="*/ 161 w 168"/>
                  <a:gd name="T63" fmla="*/ 157 h 195"/>
                  <a:gd name="T64" fmla="*/ 163 w 168"/>
                  <a:gd name="T65" fmla="*/ 156 h 195"/>
                  <a:gd name="T66" fmla="*/ 167 w 168"/>
                  <a:gd name="T67" fmla="*/ 146 h 195"/>
                  <a:gd name="T68" fmla="*/ 168 w 168"/>
                  <a:gd name="T69" fmla="*/ 139 h 195"/>
                  <a:gd name="T70" fmla="*/ 161 w 168"/>
                  <a:gd name="T71" fmla="*/ 134 h 195"/>
                  <a:gd name="T72" fmla="*/ 151 w 168"/>
                  <a:gd name="T73" fmla="*/ 131 h 195"/>
                  <a:gd name="T74" fmla="*/ 145 w 168"/>
                  <a:gd name="T75" fmla="*/ 120 h 195"/>
                  <a:gd name="T76" fmla="*/ 135 w 168"/>
                  <a:gd name="T77" fmla="*/ 110 h 195"/>
                  <a:gd name="T78" fmla="*/ 134 w 168"/>
                  <a:gd name="T79" fmla="*/ 105 h 195"/>
                  <a:gd name="T80" fmla="*/ 136 w 168"/>
                  <a:gd name="T81" fmla="*/ 98 h 195"/>
                  <a:gd name="T82" fmla="*/ 126 w 168"/>
                  <a:gd name="T83" fmla="*/ 88 h 195"/>
                  <a:gd name="T84" fmla="*/ 125 w 168"/>
                  <a:gd name="T85" fmla="*/ 84 h 195"/>
                  <a:gd name="T86" fmla="*/ 125 w 168"/>
                  <a:gd name="T87" fmla="*/ 79 h 195"/>
                  <a:gd name="T88" fmla="*/ 121 w 168"/>
                  <a:gd name="T89" fmla="*/ 78 h 195"/>
                  <a:gd name="T90" fmla="*/ 116 w 168"/>
                  <a:gd name="T91" fmla="*/ 75 h 195"/>
                  <a:gd name="T92" fmla="*/ 110 w 168"/>
                  <a:gd name="T93" fmla="*/ 71 h 195"/>
                  <a:gd name="T94" fmla="*/ 105 w 168"/>
                  <a:gd name="T95" fmla="*/ 68 h 195"/>
                  <a:gd name="T96" fmla="*/ 100 w 168"/>
                  <a:gd name="T97" fmla="*/ 63 h 195"/>
                  <a:gd name="T98" fmla="*/ 81 w 168"/>
                  <a:gd name="T99" fmla="*/ 59 h 1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68" h="195">
                    <a:moveTo>
                      <a:pt x="81" y="59"/>
                    </a:moveTo>
                    <a:lnTo>
                      <a:pt x="81" y="59"/>
                    </a:lnTo>
                    <a:lnTo>
                      <a:pt x="77" y="52"/>
                    </a:lnTo>
                    <a:lnTo>
                      <a:pt x="73" y="47"/>
                    </a:lnTo>
                    <a:lnTo>
                      <a:pt x="73" y="47"/>
                    </a:lnTo>
                    <a:lnTo>
                      <a:pt x="70" y="46"/>
                    </a:lnTo>
                    <a:lnTo>
                      <a:pt x="65" y="42"/>
                    </a:lnTo>
                    <a:lnTo>
                      <a:pt x="65" y="42"/>
                    </a:lnTo>
                    <a:lnTo>
                      <a:pt x="55" y="34"/>
                    </a:lnTo>
                    <a:lnTo>
                      <a:pt x="50" y="30"/>
                    </a:lnTo>
                    <a:lnTo>
                      <a:pt x="45" y="24"/>
                    </a:lnTo>
                    <a:lnTo>
                      <a:pt x="45" y="24"/>
                    </a:lnTo>
                    <a:lnTo>
                      <a:pt x="42" y="20"/>
                    </a:lnTo>
                    <a:lnTo>
                      <a:pt x="39" y="16"/>
                    </a:lnTo>
                    <a:lnTo>
                      <a:pt x="35" y="13"/>
                    </a:lnTo>
                    <a:lnTo>
                      <a:pt x="32" y="11"/>
                    </a:lnTo>
                    <a:lnTo>
                      <a:pt x="32" y="11"/>
                    </a:lnTo>
                    <a:lnTo>
                      <a:pt x="22" y="11"/>
                    </a:lnTo>
                    <a:lnTo>
                      <a:pt x="16" y="10"/>
                    </a:lnTo>
                    <a:lnTo>
                      <a:pt x="12" y="8"/>
                    </a:lnTo>
                    <a:lnTo>
                      <a:pt x="12" y="8"/>
                    </a:lnTo>
                    <a:lnTo>
                      <a:pt x="5" y="2"/>
                    </a:lnTo>
                    <a:lnTo>
                      <a:pt x="2" y="0"/>
                    </a:lnTo>
                    <a:lnTo>
                      <a:pt x="0" y="0"/>
                    </a:lnTo>
                    <a:lnTo>
                      <a:pt x="0" y="0"/>
                    </a:lnTo>
                    <a:lnTo>
                      <a:pt x="0" y="0"/>
                    </a:lnTo>
                    <a:lnTo>
                      <a:pt x="0" y="4"/>
                    </a:lnTo>
                    <a:lnTo>
                      <a:pt x="0" y="11"/>
                    </a:lnTo>
                    <a:lnTo>
                      <a:pt x="3" y="18"/>
                    </a:lnTo>
                    <a:lnTo>
                      <a:pt x="5" y="23"/>
                    </a:lnTo>
                    <a:lnTo>
                      <a:pt x="5" y="23"/>
                    </a:lnTo>
                    <a:lnTo>
                      <a:pt x="12" y="29"/>
                    </a:lnTo>
                    <a:lnTo>
                      <a:pt x="15" y="31"/>
                    </a:lnTo>
                    <a:lnTo>
                      <a:pt x="16" y="33"/>
                    </a:lnTo>
                    <a:lnTo>
                      <a:pt x="16" y="33"/>
                    </a:lnTo>
                    <a:lnTo>
                      <a:pt x="16" y="36"/>
                    </a:lnTo>
                    <a:lnTo>
                      <a:pt x="18" y="39"/>
                    </a:lnTo>
                    <a:lnTo>
                      <a:pt x="22" y="42"/>
                    </a:lnTo>
                    <a:lnTo>
                      <a:pt x="22" y="42"/>
                    </a:lnTo>
                    <a:lnTo>
                      <a:pt x="29" y="47"/>
                    </a:lnTo>
                    <a:lnTo>
                      <a:pt x="35" y="53"/>
                    </a:lnTo>
                    <a:lnTo>
                      <a:pt x="35" y="53"/>
                    </a:lnTo>
                    <a:lnTo>
                      <a:pt x="36" y="58"/>
                    </a:lnTo>
                    <a:lnTo>
                      <a:pt x="36" y="59"/>
                    </a:lnTo>
                    <a:lnTo>
                      <a:pt x="38" y="60"/>
                    </a:lnTo>
                    <a:lnTo>
                      <a:pt x="41" y="62"/>
                    </a:lnTo>
                    <a:lnTo>
                      <a:pt x="41" y="62"/>
                    </a:lnTo>
                    <a:lnTo>
                      <a:pt x="50" y="65"/>
                    </a:lnTo>
                    <a:lnTo>
                      <a:pt x="52" y="66"/>
                    </a:lnTo>
                    <a:lnTo>
                      <a:pt x="54" y="69"/>
                    </a:lnTo>
                    <a:lnTo>
                      <a:pt x="54" y="69"/>
                    </a:lnTo>
                    <a:lnTo>
                      <a:pt x="54" y="79"/>
                    </a:lnTo>
                    <a:lnTo>
                      <a:pt x="57" y="85"/>
                    </a:lnTo>
                    <a:lnTo>
                      <a:pt x="61" y="91"/>
                    </a:lnTo>
                    <a:lnTo>
                      <a:pt x="61" y="91"/>
                    </a:lnTo>
                    <a:lnTo>
                      <a:pt x="68" y="97"/>
                    </a:lnTo>
                    <a:lnTo>
                      <a:pt x="71" y="101"/>
                    </a:lnTo>
                    <a:lnTo>
                      <a:pt x="71" y="101"/>
                    </a:lnTo>
                    <a:lnTo>
                      <a:pt x="73" y="107"/>
                    </a:lnTo>
                    <a:lnTo>
                      <a:pt x="79" y="111"/>
                    </a:lnTo>
                    <a:lnTo>
                      <a:pt x="79" y="111"/>
                    </a:lnTo>
                    <a:lnTo>
                      <a:pt x="81" y="113"/>
                    </a:lnTo>
                    <a:lnTo>
                      <a:pt x="83" y="115"/>
                    </a:lnTo>
                    <a:lnTo>
                      <a:pt x="84" y="123"/>
                    </a:lnTo>
                    <a:lnTo>
                      <a:pt x="87" y="130"/>
                    </a:lnTo>
                    <a:lnTo>
                      <a:pt x="90" y="137"/>
                    </a:lnTo>
                    <a:lnTo>
                      <a:pt x="90" y="137"/>
                    </a:lnTo>
                    <a:lnTo>
                      <a:pt x="96" y="143"/>
                    </a:lnTo>
                    <a:lnTo>
                      <a:pt x="103" y="150"/>
                    </a:lnTo>
                    <a:lnTo>
                      <a:pt x="115" y="162"/>
                    </a:lnTo>
                    <a:lnTo>
                      <a:pt x="115" y="162"/>
                    </a:lnTo>
                    <a:lnTo>
                      <a:pt x="126" y="170"/>
                    </a:lnTo>
                    <a:lnTo>
                      <a:pt x="135" y="179"/>
                    </a:lnTo>
                    <a:lnTo>
                      <a:pt x="135" y="179"/>
                    </a:lnTo>
                    <a:lnTo>
                      <a:pt x="144" y="189"/>
                    </a:lnTo>
                    <a:lnTo>
                      <a:pt x="148" y="194"/>
                    </a:lnTo>
                    <a:lnTo>
                      <a:pt x="149" y="195"/>
                    </a:lnTo>
                    <a:lnTo>
                      <a:pt x="149" y="194"/>
                    </a:lnTo>
                    <a:lnTo>
                      <a:pt x="149" y="194"/>
                    </a:lnTo>
                    <a:lnTo>
                      <a:pt x="147" y="188"/>
                    </a:lnTo>
                    <a:lnTo>
                      <a:pt x="147" y="186"/>
                    </a:lnTo>
                    <a:lnTo>
                      <a:pt x="148" y="185"/>
                    </a:lnTo>
                    <a:lnTo>
                      <a:pt x="148" y="185"/>
                    </a:lnTo>
                    <a:lnTo>
                      <a:pt x="152" y="188"/>
                    </a:lnTo>
                    <a:lnTo>
                      <a:pt x="158" y="191"/>
                    </a:lnTo>
                    <a:lnTo>
                      <a:pt x="158" y="191"/>
                    </a:lnTo>
                    <a:lnTo>
                      <a:pt x="160" y="191"/>
                    </a:lnTo>
                    <a:lnTo>
                      <a:pt x="163" y="188"/>
                    </a:lnTo>
                    <a:lnTo>
                      <a:pt x="164" y="185"/>
                    </a:lnTo>
                    <a:lnTo>
                      <a:pt x="165" y="182"/>
                    </a:lnTo>
                    <a:lnTo>
                      <a:pt x="165" y="182"/>
                    </a:lnTo>
                    <a:lnTo>
                      <a:pt x="167" y="170"/>
                    </a:lnTo>
                    <a:lnTo>
                      <a:pt x="165" y="165"/>
                    </a:lnTo>
                    <a:lnTo>
                      <a:pt x="164" y="160"/>
                    </a:lnTo>
                    <a:lnTo>
                      <a:pt x="164" y="160"/>
                    </a:lnTo>
                    <a:lnTo>
                      <a:pt x="161" y="157"/>
                    </a:lnTo>
                    <a:lnTo>
                      <a:pt x="161" y="156"/>
                    </a:lnTo>
                    <a:lnTo>
                      <a:pt x="163" y="156"/>
                    </a:lnTo>
                    <a:lnTo>
                      <a:pt x="163" y="156"/>
                    </a:lnTo>
                    <a:lnTo>
                      <a:pt x="165" y="155"/>
                    </a:lnTo>
                    <a:lnTo>
                      <a:pt x="167" y="152"/>
                    </a:lnTo>
                    <a:lnTo>
                      <a:pt x="167" y="146"/>
                    </a:lnTo>
                    <a:lnTo>
                      <a:pt x="167" y="146"/>
                    </a:lnTo>
                    <a:lnTo>
                      <a:pt x="168" y="142"/>
                    </a:lnTo>
                    <a:lnTo>
                      <a:pt x="168" y="139"/>
                    </a:lnTo>
                    <a:lnTo>
                      <a:pt x="167" y="137"/>
                    </a:lnTo>
                    <a:lnTo>
                      <a:pt x="167" y="137"/>
                    </a:lnTo>
                    <a:lnTo>
                      <a:pt x="161" y="134"/>
                    </a:lnTo>
                    <a:lnTo>
                      <a:pt x="157" y="134"/>
                    </a:lnTo>
                    <a:lnTo>
                      <a:pt x="152" y="133"/>
                    </a:lnTo>
                    <a:lnTo>
                      <a:pt x="151" y="131"/>
                    </a:lnTo>
                    <a:lnTo>
                      <a:pt x="151" y="131"/>
                    </a:lnTo>
                    <a:lnTo>
                      <a:pt x="148" y="126"/>
                    </a:lnTo>
                    <a:lnTo>
                      <a:pt x="145" y="120"/>
                    </a:lnTo>
                    <a:lnTo>
                      <a:pt x="141" y="117"/>
                    </a:lnTo>
                    <a:lnTo>
                      <a:pt x="141" y="117"/>
                    </a:lnTo>
                    <a:lnTo>
                      <a:pt x="135" y="110"/>
                    </a:lnTo>
                    <a:lnTo>
                      <a:pt x="134" y="107"/>
                    </a:lnTo>
                    <a:lnTo>
                      <a:pt x="134" y="105"/>
                    </a:lnTo>
                    <a:lnTo>
                      <a:pt x="134" y="105"/>
                    </a:lnTo>
                    <a:lnTo>
                      <a:pt x="135" y="101"/>
                    </a:lnTo>
                    <a:lnTo>
                      <a:pt x="136" y="98"/>
                    </a:lnTo>
                    <a:lnTo>
                      <a:pt x="136" y="98"/>
                    </a:lnTo>
                    <a:lnTo>
                      <a:pt x="135" y="95"/>
                    </a:lnTo>
                    <a:lnTo>
                      <a:pt x="131" y="92"/>
                    </a:lnTo>
                    <a:lnTo>
                      <a:pt x="126" y="88"/>
                    </a:lnTo>
                    <a:lnTo>
                      <a:pt x="125" y="85"/>
                    </a:lnTo>
                    <a:lnTo>
                      <a:pt x="125" y="85"/>
                    </a:lnTo>
                    <a:lnTo>
                      <a:pt x="125" y="84"/>
                    </a:lnTo>
                    <a:lnTo>
                      <a:pt x="126" y="82"/>
                    </a:lnTo>
                    <a:lnTo>
                      <a:pt x="126" y="81"/>
                    </a:lnTo>
                    <a:lnTo>
                      <a:pt x="125" y="79"/>
                    </a:lnTo>
                    <a:lnTo>
                      <a:pt x="125" y="79"/>
                    </a:lnTo>
                    <a:lnTo>
                      <a:pt x="122" y="78"/>
                    </a:lnTo>
                    <a:lnTo>
                      <a:pt x="121" y="78"/>
                    </a:lnTo>
                    <a:lnTo>
                      <a:pt x="118" y="78"/>
                    </a:lnTo>
                    <a:lnTo>
                      <a:pt x="116" y="75"/>
                    </a:lnTo>
                    <a:lnTo>
                      <a:pt x="116" y="75"/>
                    </a:lnTo>
                    <a:lnTo>
                      <a:pt x="113" y="71"/>
                    </a:lnTo>
                    <a:lnTo>
                      <a:pt x="110" y="71"/>
                    </a:lnTo>
                    <a:lnTo>
                      <a:pt x="110" y="71"/>
                    </a:lnTo>
                    <a:lnTo>
                      <a:pt x="107" y="69"/>
                    </a:lnTo>
                    <a:lnTo>
                      <a:pt x="105" y="68"/>
                    </a:lnTo>
                    <a:lnTo>
                      <a:pt x="105" y="68"/>
                    </a:lnTo>
                    <a:lnTo>
                      <a:pt x="102" y="65"/>
                    </a:lnTo>
                    <a:lnTo>
                      <a:pt x="100" y="63"/>
                    </a:lnTo>
                    <a:lnTo>
                      <a:pt x="100" y="63"/>
                    </a:lnTo>
                    <a:lnTo>
                      <a:pt x="92" y="62"/>
                    </a:lnTo>
                    <a:lnTo>
                      <a:pt x="86" y="62"/>
                    </a:lnTo>
                    <a:lnTo>
                      <a:pt x="81" y="5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67" name="Freeform 839"/>
              <p:cNvSpPr/>
              <p:nvPr/>
            </p:nvSpPr>
            <p:spPr bwMode="auto">
              <a:xfrm>
                <a:off x="-2284488" y="3907515"/>
                <a:ext cx="342622" cy="397687"/>
              </a:xfrm>
              <a:custGeom>
                <a:gdLst>
                  <a:gd name="T0" fmla="*/ 77 w 168"/>
                  <a:gd name="T1" fmla="*/ 52 h 195"/>
                  <a:gd name="T2" fmla="*/ 70 w 168"/>
                  <a:gd name="T3" fmla="*/ 46 h 195"/>
                  <a:gd name="T4" fmla="*/ 55 w 168"/>
                  <a:gd name="T5" fmla="*/ 34 h 195"/>
                  <a:gd name="T6" fmla="*/ 45 w 168"/>
                  <a:gd name="T7" fmla="*/ 24 h 195"/>
                  <a:gd name="T8" fmla="*/ 35 w 168"/>
                  <a:gd name="T9" fmla="*/ 13 h 195"/>
                  <a:gd name="T10" fmla="*/ 22 w 168"/>
                  <a:gd name="T11" fmla="*/ 11 h 195"/>
                  <a:gd name="T12" fmla="*/ 12 w 168"/>
                  <a:gd name="T13" fmla="*/ 8 h 195"/>
                  <a:gd name="T14" fmla="*/ 0 w 168"/>
                  <a:gd name="T15" fmla="*/ 0 h 195"/>
                  <a:gd name="T16" fmla="*/ 0 w 168"/>
                  <a:gd name="T17" fmla="*/ 4 h 195"/>
                  <a:gd name="T18" fmla="*/ 5 w 168"/>
                  <a:gd name="T19" fmla="*/ 23 h 195"/>
                  <a:gd name="T20" fmla="*/ 15 w 168"/>
                  <a:gd name="T21" fmla="*/ 31 h 195"/>
                  <a:gd name="T22" fmla="*/ 16 w 168"/>
                  <a:gd name="T23" fmla="*/ 36 h 195"/>
                  <a:gd name="T24" fmla="*/ 22 w 168"/>
                  <a:gd name="T25" fmla="*/ 42 h 195"/>
                  <a:gd name="T26" fmla="*/ 35 w 168"/>
                  <a:gd name="T27" fmla="*/ 53 h 195"/>
                  <a:gd name="T28" fmla="*/ 38 w 168"/>
                  <a:gd name="T29" fmla="*/ 60 h 195"/>
                  <a:gd name="T30" fmla="*/ 50 w 168"/>
                  <a:gd name="T31" fmla="*/ 65 h 195"/>
                  <a:gd name="T32" fmla="*/ 54 w 168"/>
                  <a:gd name="T33" fmla="*/ 69 h 195"/>
                  <a:gd name="T34" fmla="*/ 61 w 168"/>
                  <a:gd name="T35" fmla="*/ 91 h 195"/>
                  <a:gd name="T36" fmla="*/ 71 w 168"/>
                  <a:gd name="T37" fmla="*/ 101 h 195"/>
                  <a:gd name="T38" fmla="*/ 79 w 168"/>
                  <a:gd name="T39" fmla="*/ 111 h 195"/>
                  <a:gd name="T40" fmla="*/ 83 w 168"/>
                  <a:gd name="T41" fmla="*/ 115 h 195"/>
                  <a:gd name="T42" fmla="*/ 90 w 168"/>
                  <a:gd name="T43" fmla="*/ 137 h 195"/>
                  <a:gd name="T44" fmla="*/ 103 w 168"/>
                  <a:gd name="T45" fmla="*/ 150 h 195"/>
                  <a:gd name="T46" fmla="*/ 126 w 168"/>
                  <a:gd name="T47" fmla="*/ 170 h 195"/>
                  <a:gd name="T48" fmla="*/ 144 w 168"/>
                  <a:gd name="T49" fmla="*/ 189 h 195"/>
                  <a:gd name="T50" fmla="*/ 149 w 168"/>
                  <a:gd name="T51" fmla="*/ 194 h 195"/>
                  <a:gd name="T52" fmla="*/ 147 w 168"/>
                  <a:gd name="T53" fmla="*/ 186 h 195"/>
                  <a:gd name="T54" fmla="*/ 152 w 168"/>
                  <a:gd name="T55" fmla="*/ 188 h 195"/>
                  <a:gd name="T56" fmla="*/ 160 w 168"/>
                  <a:gd name="T57" fmla="*/ 191 h 195"/>
                  <a:gd name="T58" fmla="*/ 165 w 168"/>
                  <a:gd name="T59" fmla="*/ 182 h 195"/>
                  <a:gd name="T60" fmla="*/ 165 w 168"/>
                  <a:gd name="T61" fmla="*/ 165 h 195"/>
                  <a:gd name="T62" fmla="*/ 161 w 168"/>
                  <a:gd name="T63" fmla="*/ 157 h 195"/>
                  <a:gd name="T64" fmla="*/ 163 w 168"/>
                  <a:gd name="T65" fmla="*/ 156 h 195"/>
                  <a:gd name="T66" fmla="*/ 167 w 168"/>
                  <a:gd name="T67" fmla="*/ 146 h 195"/>
                  <a:gd name="T68" fmla="*/ 168 w 168"/>
                  <a:gd name="T69" fmla="*/ 139 h 195"/>
                  <a:gd name="T70" fmla="*/ 161 w 168"/>
                  <a:gd name="T71" fmla="*/ 134 h 195"/>
                  <a:gd name="T72" fmla="*/ 151 w 168"/>
                  <a:gd name="T73" fmla="*/ 131 h 195"/>
                  <a:gd name="T74" fmla="*/ 145 w 168"/>
                  <a:gd name="T75" fmla="*/ 120 h 195"/>
                  <a:gd name="T76" fmla="*/ 135 w 168"/>
                  <a:gd name="T77" fmla="*/ 110 h 195"/>
                  <a:gd name="T78" fmla="*/ 134 w 168"/>
                  <a:gd name="T79" fmla="*/ 105 h 195"/>
                  <a:gd name="T80" fmla="*/ 136 w 168"/>
                  <a:gd name="T81" fmla="*/ 98 h 195"/>
                  <a:gd name="T82" fmla="*/ 126 w 168"/>
                  <a:gd name="T83" fmla="*/ 88 h 195"/>
                  <a:gd name="T84" fmla="*/ 125 w 168"/>
                  <a:gd name="T85" fmla="*/ 84 h 195"/>
                  <a:gd name="T86" fmla="*/ 125 w 168"/>
                  <a:gd name="T87" fmla="*/ 79 h 195"/>
                  <a:gd name="T88" fmla="*/ 121 w 168"/>
                  <a:gd name="T89" fmla="*/ 78 h 195"/>
                  <a:gd name="T90" fmla="*/ 116 w 168"/>
                  <a:gd name="T91" fmla="*/ 75 h 195"/>
                  <a:gd name="T92" fmla="*/ 110 w 168"/>
                  <a:gd name="T93" fmla="*/ 71 h 195"/>
                  <a:gd name="T94" fmla="*/ 105 w 168"/>
                  <a:gd name="T95" fmla="*/ 68 h 195"/>
                  <a:gd name="T96" fmla="*/ 100 w 168"/>
                  <a:gd name="T97" fmla="*/ 63 h 195"/>
                  <a:gd name="T98" fmla="*/ 81 w 168"/>
                  <a:gd name="T99" fmla="*/ 59 h 1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68" h="195">
                    <a:moveTo>
                      <a:pt x="81" y="59"/>
                    </a:moveTo>
                    <a:lnTo>
                      <a:pt x="81" y="59"/>
                    </a:lnTo>
                    <a:lnTo>
                      <a:pt x="77" y="52"/>
                    </a:lnTo>
                    <a:lnTo>
                      <a:pt x="73" y="47"/>
                    </a:lnTo>
                    <a:lnTo>
                      <a:pt x="73" y="47"/>
                    </a:lnTo>
                    <a:lnTo>
                      <a:pt x="70" y="46"/>
                    </a:lnTo>
                    <a:lnTo>
                      <a:pt x="65" y="42"/>
                    </a:lnTo>
                    <a:lnTo>
                      <a:pt x="65" y="42"/>
                    </a:lnTo>
                    <a:lnTo>
                      <a:pt x="55" y="34"/>
                    </a:lnTo>
                    <a:lnTo>
                      <a:pt x="50" y="30"/>
                    </a:lnTo>
                    <a:lnTo>
                      <a:pt x="45" y="24"/>
                    </a:lnTo>
                    <a:lnTo>
                      <a:pt x="45" y="24"/>
                    </a:lnTo>
                    <a:lnTo>
                      <a:pt x="42" y="20"/>
                    </a:lnTo>
                    <a:lnTo>
                      <a:pt x="39" y="16"/>
                    </a:lnTo>
                    <a:lnTo>
                      <a:pt x="35" y="13"/>
                    </a:lnTo>
                    <a:lnTo>
                      <a:pt x="32" y="11"/>
                    </a:lnTo>
                    <a:lnTo>
                      <a:pt x="32" y="11"/>
                    </a:lnTo>
                    <a:lnTo>
                      <a:pt x="22" y="11"/>
                    </a:lnTo>
                    <a:lnTo>
                      <a:pt x="16" y="10"/>
                    </a:lnTo>
                    <a:lnTo>
                      <a:pt x="12" y="8"/>
                    </a:lnTo>
                    <a:lnTo>
                      <a:pt x="12" y="8"/>
                    </a:lnTo>
                    <a:lnTo>
                      <a:pt x="5" y="2"/>
                    </a:lnTo>
                    <a:lnTo>
                      <a:pt x="2" y="0"/>
                    </a:lnTo>
                    <a:lnTo>
                      <a:pt x="0" y="0"/>
                    </a:lnTo>
                    <a:lnTo>
                      <a:pt x="0" y="0"/>
                    </a:lnTo>
                    <a:lnTo>
                      <a:pt x="0" y="0"/>
                    </a:lnTo>
                    <a:lnTo>
                      <a:pt x="0" y="4"/>
                    </a:lnTo>
                    <a:lnTo>
                      <a:pt x="0" y="11"/>
                    </a:lnTo>
                    <a:lnTo>
                      <a:pt x="3" y="18"/>
                    </a:lnTo>
                    <a:lnTo>
                      <a:pt x="5" y="23"/>
                    </a:lnTo>
                    <a:lnTo>
                      <a:pt x="5" y="23"/>
                    </a:lnTo>
                    <a:lnTo>
                      <a:pt x="12" y="29"/>
                    </a:lnTo>
                    <a:lnTo>
                      <a:pt x="15" y="31"/>
                    </a:lnTo>
                    <a:lnTo>
                      <a:pt x="16" y="33"/>
                    </a:lnTo>
                    <a:lnTo>
                      <a:pt x="16" y="33"/>
                    </a:lnTo>
                    <a:lnTo>
                      <a:pt x="16" y="36"/>
                    </a:lnTo>
                    <a:lnTo>
                      <a:pt x="18" y="39"/>
                    </a:lnTo>
                    <a:lnTo>
                      <a:pt x="22" y="42"/>
                    </a:lnTo>
                    <a:lnTo>
                      <a:pt x="22" y="42"/>
                    </a:lnTo>
                    <a:lnTo>
                      <a:pt x="29" y="47"/>
                    </a:lnTo>
                    <a:lnTo>
                      <a:pt x="35" y="53"/>
                    </a:lnTo>
                    <a:lnTo>
                      <a:pt x="35" y="53"/>
                    </a:lnTo>
                    <a:lnTo>
                      <a:pt x="36" y="58"/>
                    </a:lnTo>
                    <a:lnTo>
                      <a:pt x="36" y="59"/>
                    </a:lnTo>
                    <a:lnTo>
                      <a:pt x="38" y="60"/>
                    </a:lnTo>
                    <a:lnTo>
                      <a:pt x="41" y="62"/>
                    </a:lnTo>
                    <a:lnTo>
                      <a:pt x="41" y="62"/>
                    </a:lnTo>
                    <a:lnTo>
                      <a:pt x="50" y="65"/>
                    </a:lnTo>
                    <a:lnTo>
                      <a:pt x="52" y="66"/>
                    </a:lnTo>
                    <a:lnTo>
                      <a:pt x="54" y="69"/>
                    </a:lnTo>
                    <a:lnTo>
                      <a:pt x="54" y="69"/>
                    </a:lnTo>
                    <a:lnTo>
                      <a:pt x="54" y="79"/>
                    </a:lnTo>
                    <a:lnTo>
                      <a:pt x="57" y="85"/>
                    </a:lnTo>
                    <a:lnTo>
                      <a:pt x="61" y="91"/>
                    </a:lnTo>
                    <a:lnTo>
                      <a:pt x="61" y="91"/>
                    </a:lnTo>
                    <a:lnTo>
                      <a:pt x="68" y="97"/>
                    </a:lnTo>
                    <a:lnTo>
                      <a:pt x="71" y="101"/>
                    </a:lnTo>
                    <a:lnTo>
                      <a:pt x="71" y="101"/>
                    </a:lnTo>
                    <a:lnTo>
                      <a:pt x="73" y="107"/>
                    </a:lnTo>
                    <a:lnTo>
                      <a:pt x="79" y="111"/>
                    </a:lnTo>
                    <a:lnTo>
                      <a:pt x="79" y="111"/>
                    </a:lnTo>
                    <a:lnTo>
                      <a:pt x="81" y="113"/>
                    </a:lnTo>
                    <a:lnTo>
                      <a:pt x="83" y="115"/>
                    </a:lnTo>
                    <a:lnTo>
                      <a:pt x="84" y="123"/>
                    </a:lnTo>
                    <a:lnTo>
                      <a:pt x="87" y="130"/>
                    </a:lnTo>
                    <a:lnTo>
                      <a:pt x="90" y="137"/>
                    </a:lnTo>
                    <a:lnTo>
                      <a:pt x="90" y="137"/>
                    </a:lnTo>
                    <a:lnTo>
                      <a:pt x="96" y="143"/>
                    </a:lnTo>
                    <a:lnTo>
                      <a:pt x="103" y="150"/>
                    </a:lnTo>
                    <a:lnTo>
                      <a:pt x="115" y="162"/>
                    </a:lnTo>
                    <a:lnTo>
                      <a:pt x="115" y="162"/>
                    </a:lnTo>
                    <a:lnTo>
                      <a:pt x="126" y="170"/>
                    </a:lnTo>
                    <a:lnTo>
                      <a:pt x="135" y="179"/>
                    </a:lnTo>
                    <a:lnTo>
                      <a:pt x="135" y="179"/>
                    </a:lnTo>
                    <a:lnTo>
                      <a:pt x="144" y="189"/>
                    </a:lnTo>
                    <a:lnTo>
                      <a:pt x="148" y="194"/>
                    </a:lnTo>
                    <a:lnTo>
                      <a:pt x="149" y="195"/>
                    </a:lnTo>
                    <a:lnTo>
                      <a:pt x="149" y="194"/>
                    </a:lnTo>
                    <a:lnTo>
                      <a:pt x="149" y="194"/>
                    </a:lnTo>
                    <a:lnTo>
                      <a:pt x="147" y="188"/>
                    </a:lnTo>
                    <a:lnTo>
                      <a:pt x="147" y="186"/>
                    </a:lnTo>
                    <a:lnTo>
                      <a:pt x="148" y="185"/>
                    </a:lnTo>
                    <a:lnTo>
                      <a:pt x="148" y="185"/>
                    </a:lnTo>
                    <a:lnTo>
                      <a:pt x="152" y="188"/>
                    </a:lnTo>
                    <a:lnTo>
                      <a:pt x="158" y="191"/>
                    </a:lnTo>
                    <a:lnTo>
                      <a:pt x="158" y="191"/>
                    </a:lnTo>
                    <a:lnTo>
                      <a:pt x="160" y="191"/>
                    </a:lnTo>
                    <a:lnTo>
                      <a:pt x="163" y="188"/>
                    </a:lnTo>
                    <a:lnTo>
                      <a:pt x="164" y="185"/>
                    </a:lnTo>
                    <a:lnTo>
                      <a:pt x="165" y="182"/>
                    </a:lnTo>
                    <a:lnTo>
                      <a:pt x="165" y="182"/>
                    </a:lnTo>
                    <a:lnTo>
                      <a:pt x="167" y="170"/>
                    </a:lnTo>
                    <a:lnTo>
                      <a:pt x="165" y="165"/>
                    </a:lnTo>
                    <a:lnTo>
                      <a:pt x="164" y="160"/>
                    </a:lnTo>
                    <a:lnTo>
                      <a:pt x="164" y="160"/>
                    </a:lnTo>
                    <a:lnTo>
                      <a:pt x="161" y="157"/>
                    </a:lnTo>
                    <a:lnTo>
                      <a:pt x="161" y="156"/>
                    </a:lnTo>
                    <a:lnTo>
                      <a:pt x="163" y="156"/>
                    </a:lnTo>
                    <a:lnTo>
                      <a:pt x="163" y="156"/>
                    </a:lnTo>
                    <a:lnTo>
                      <a:pt x="165" y="155"/>
                    </a:lnTo>
                    <a:lnTo>
                      <a:pt x="167" y="152"/>
                    </a:lnTo>
                    <a:lnTo>
                      <a:pt x="167" y="146"/>
                    </a:lnTo>
                    <a:lnTo>
                      <a:pt x="167" y="146"/>
                    </a:lnTo>
                    <a:lnTo>
                      <a:pt x="168" y="142"/>
                    </a:lnTo>
                    <a:lnTo>
                      <a:pt x="168" y="139"/>
                    </a:lnTo>
                    <a:lnTo>
                      <a:pt x="167" y="137"/>
                    </a:lnTo>
                    <a:lnTo>
                      <a:pt x="167" y="137"/>
                    </a:lnTo>
                    <a:lnTo>
                      <a:pt x="161" y="134"/>
                    </a:lnTo>
                    <a:lnTo>
                      <a:pt x="157" y="134"/>
                    </a:lnTo>
                    <a:lnTo>
                      <a:pt x="152" y="133"/>
                    </a:lnTo>
                    <a:lnTo>
                      <a:pt x="151" y="131"/>
                    </a:lnTo>
                    <a:lnTo>
                      <a:pt x="151" y="131"/>
                    </a:lnTo>
                    <a:lnTo>
                      <a:pt x="148" y="126"/>
                    </a:lnTo>
                    <a:lnTo>
                      <a:pt x="145" y="120"/>
                    </a:lnTo>
                    <a:lnTo>
                      <a:pt x="141" y="117"/>
                    </a:lnTo>
                    <a:lnTo>
                      <a:pt x="141" y="117"/>
                    </a:lnTo>
                    <a:lnTo>
                      <a:pt x="135" y="110"/>
                    </a:lnTo>
                    <a:lnTo>
                      <a:pt x="134" y="107"/>
                    </a:lnTo>
                    <a:lnTo>
                      <a:pt x="134" y="105"/>
                    </a:lnTo>
                    <a:lnTo>
                      <a:pt x="134" y="105"/>
                    </a:lnTo>
                    <a:lnTo>
                      <a:pt x="135" y="101"/>
                    </a:lnTo>
                    <a:lnTo>
                      <a:pt x="136" y="98"/>
                    </a:lnTo>
                    <a:lnTo>
                      <a:pt x="136" y="98"/>
                    </a:lnTo>
                    <a:lnTo>
                      <a:pt x="135" y="95"/>
                    </a:lnTo>
                    <a:lnTo>
                      <a:pt x="131" y="92"/>
                    </a:lnTo>
                    <a:lnTo>
                      <a:pt x="126" y="88"/>
                    </a:lnTo>
                    <a:lnTo>
                      <a:pt x="125" y="85"/>
                    </a:lnTo>
                    <a:lnTo>
                      <a:pt x="125" y="85"/>
                    </a:lnTo>
                    <a:lnTo>
                      <a:pt x="125" y="84"/>
                    </a:lnTo>
                    <a:lnTo>
                      <a:pt x="126" y="82"/>
                    </a:lnTo>
                    <a:lnTo>
                      <a:pt x="126" y="81"/>
                    </a:lnTo>
                    <a:lnTo>
                      <a:pt x="125" y="79"/>
                    </a:lnTo>
                    <a:lnTo>
                      <a:pt x="125" y="79"/>
                    </a:lnTo>
                    <a:lnTo>
                      <a:pt x="122" y="78"/>
                    </a:lnTo>
                    <a:lnTo>
                      <a:pt x="121" y="78"/>
                    </a:lnTo>
                    <a:lnTo>
                      <a:pt x="118" y="78"/>
                    </a:lnTo>
                    <a:lnTo>
                      <a:pt x="116" y="75"/>
                    </a:lnTo>
                    <a:lnTo>
                      <a:pt x="116" y="75"/>
                    </a:lnTo>
                    <a:lnTo>
                      <a:pt x="113" y="71"/>
                    </a:lnTo>
                    <a:lnTo>
                      <a:pt x="110" y="71"/>
                    </a:lnTo>
                    <a:lnTo>
                      <a:pt x="110" y="71"/>
                    </a:lnTo>
                    <a:lnTo>
                      <a:pt x="107" y="69"/>
                    </a:lnTo>
                    <a:lnTo>
                      <a:pt x="105" y="68"/>
                    </a:lnTo>
                    <a:lnTo>
                      <a:pt x="105" y="68"/>
                    </a:lnTo>
                    <a:lnTo>
                      <a:pt x="102" y="65"/>
                    </a:lnTo>
                    <a:lnTo>
                      <a:pt x="100" y="63"/>
                    </a:lnTo>
                    <a:lnTo>
                      <a:pt x="100" y="63"/>
                    </a:lnTo>
                    <a:lnTo>
                      <a:pt x="92" y="62"/>
                    </a:lnTo>
                    <a:lnTo>
                      <a:pt x="86" y="62"/>
                    </a:lnTo>
                    <a:lnTo>
                      <a:pt x="81" y="5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68" name="Freeform 840"/>
              <p:cNvSpPr/>
              <p:nvPr/>
            </p:nvSpPr>
            <p:spPr bwMode="auto">
              <a:xfrm>
                <a:off x="-1962260" y="4292965"/>
                <a:ext cx="295716" cy="91774"/>
              </a:xfrm>
              <a:custGeom>
                <a:gdLst>
                  <a:gd name="T0" fmla="*/ 142 w 145"/>
                  <a:gd name="T1" fmla="*/ 45 h 45"/>
                  <a:gd name="T2" fmla="*/ 133 w 145"/>
                  <a:gd name="T3" fmla="*/ 39 h 45"/>
                  <a:gd name="T4" fmla="*/ 125 w 145"/>
                  <a:gd name="T5" fmla="*/ 38 h 45"/>
                  <a:gd name="T6" fmla="*/ 104 w 145"/>
                  <a:gd name="T7" fmla="*/ 39 h 45"/>
                  <a:gd name="T8" fmla="*/ 86 w 145"/>
                  <a:gd name="T9" fmla="*/ 37 h 45"/>
                  <a:gd name="T10" fmla="*/ 65 w 145"/>
                  <a:gd name="T11" fmla="*/ 29 h 45"/>
                  <a:gd name="T12" fmla="*/ 58 w 145"/>
                  <a:gd name="T13" fmla="*/ 28 h 45"/>
                  <a:gd name="T14" fmla="*/ 35 w 145"/>
                  <a:gd name="T15" fmla="*/ 26 h 45"/>
                  <a:gd name="T16" fmla="*/ 22 w 145"/>
                  <a:gd name="T17" fmla="*/ 25 h 45"/>
                  <a:gd name="T18" fmla="*/ 13 w 145"/>
                  <a:gd name="T19" fmla="*/ 24 h 45"/>
                  <a:gd name="T20" fmla="*/ 13 w 145"/>
                  <a:gd name="T21" fmla="*/ 22 h 45"/>
                  <a:gd name="T22" fmla="*/ 19 w 145"/>
                  <a:gd name="T23" fmla="*/ 19 h 45"/>
                  <a:gd name="T24" fmla="*/ 18 w 145"/>
                  <a:gd name="T25" fmla="*/ 18 h 45"/>
                  <a:gd name="T26" fmla="*/ 2 w 145"/>
                  <a:gd name="T27" fmla="*/ 15 h 45"/>
                  <a:gd name="T28" fmla="*/ 2 w 145"/>
                  <a:gd name="T29" fmla="*/ 13 h 45"/>
                  <a:gd name="T30" fmla="*/ 7 w 145"/>
                  <a:gd name="T31" fmla="*/ 9 h 45"/>
                  <a:gd name="T32" fmla="*/ 10 w 145"/>
                  <a:gd name="T33" fmla="*/ 5 h 45"/>
                  <a:gd name="T34" fmla="*/ 26 w 145"/>
                  <a:gd name="T35" fmla="*/ 3 h 45"/>
                  <a:gd name="T36" fmla="*/ 29 w 145"/>
                  <a:gd name="T37" fmla="*/ 2 h 45"/>
                  <a:gd name="T38" fmla="*/ 33 w 145"/>
                  <a:gd name="T39" fmla="*/ 0 h 45"/>
                  <a:gd name="T40" fmla="*/ 36 w 145"/>
                  <a:gd name="T41" fmla="*/ 0 h 45"/>
                  <a:gd name="T42" fmla="*/ 51 w 145"/>
                  <a:gd name="T43" fmla="*/ 10 h 45"/>
                  <a:gd name="T44" fmla="*/ 54 w 145"/>
                  <a:gd name="T45" fmla="*/ 12 h 45"/>
                  <a:gd name="T46" fmla="*/ 71 w 145"/>
                  <a:gd name="T47" fmla="*/ 12 h 45"/>
                  <a:gd name="T48" fmla="*/ 75 w 145"/>
                  <a:gd name="T49" fmla="*/ 12 h 45"/>
                  <a:gd name="T50" fmla="*/ 83 w 145"/>
                  <a:gd name="T51" fmla="*/ 9 h 45"/>
                  <a:gd name="T52" fmla="*/ 87 w 145"/>
                  <a:gd name="T53" fmla="*/ 8 h 45"/>
                  <a:gd name="T54" fmla="*/ 102 w 145"/>
                  <a:gd name="T55" fmla="*/ 12 h 45"/>
                  <a:gd name="T56" fmla="*/ 109 w 145"/>
                  <a:gd name="T57" fmla="*/ 12 h 45"/>
                  <a:gd name="T58" fmla="*/ 128 w 145"/>
                  <a:gd name="T59" fmla="*/ 13 h 45"/>
                  <a:gd name="T60" fmla="*/ 133 w 145"/>
                  <a:gd name="T61" fmla="*/ 15 h 45"/>
                  <a:gd name="T62" fmla="*/ 135 w 145"/>
                  <a:gd name="T63" fmla="*/ 16 h 45"/>
                  <a:gd name="T64" fmla="*/ 132 w 145"/>
                  <a:gd name="T65" fmla="*/ 18 h 45"/>
                  <a:gd name="T66" fmla="*/ 131 w 145"/>
                  <a:gd name="T67" fmla="*/ 21 h 45"/>
                  <a:gd name="T68" fmla="*/ 132 w 145"/>
                  <a:gd name="T69" fmla="*/ 21 h 45"/>
                  <a:gd name="T70" fmla="*/ 135 w 145"/>
                  <a:gd name="T71" fmla="*/ 25 h 45"/>
                  <a:gd name="T72" fmla="*/ 136 w 145"/>
                  <a:gd name="T73" fmla="*/ 28 h 45"/>
                  <a:gd name="T74" fmla="*/ 141 w 145"/>
                  <a:gd name="T75" fmla="*/ 28 h 45"/>
                  <a:gd name="T76" fmla="*/ 145 w 145"/>
                  <a:gd name="T77" fmla="*/ 29 h 45"/>
                  <a:gd name="T78" fmla="*/ 145 w 145"/>
                  <a:gd name="T79" fmla="*/ 39 h 45"/>
                  <a:gd name="T80" fmla="*/ 144 w 145"/>
                  <a:gd name="T81" fmla="*/ 45 h 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45" h="45">
                    <a:moveTo>
                      <a:pt x="142" y="45"/>
                    </a:moveTo>
                    <a:lnTo>
                      <a:pt x="142" y="45"/>
                    </a:lnTo>
                    <a:lnTo>
                      <a:pt x="136" y="42"/>
                    </a:lnTo>
                    <a:lnTo>
                      <a:pt x="133" y="39"/>
                    </a:lnTo>
                    <a:lnTo>
                      <a:pt x="129" y="38"/>
                    </a:lnTo>
                    <a:lnTo>
                      <a:pt x="125" y="38"/>
                    </a:lnTo>
                    <a:lnTo>
                      <a:pt x="125" y="38"/>
                    </a:lnTo>
                    <a:lnTo>
                      <a:pt x="104" y="39"/>
                    </a:lnTo>
                    <a:lnTo>
                      <a:pt x="94" y="39"/>
                    </a:lnTo>
                    <a:lnTo>
                      <a:pt x="86" y="37"/>
                    </a:lnTo>
                    <a:lnTo>
                      <a:pt x="86" y="37"/>
                    </a:lnTo>
                    <a:lnTo>
                      <a:pt x="65" y="29"/>
                    </a:lnTo>
                    <a:lnTo>
                      <a:pt x="65" y="29"/>
                    </a:lnTo>
                    <a:lnTo>
                      <a:pt x="58" y="28"/>
                    </a:lnTo>
                    <a:lnTo>
                      <a:pt x="49" y="28"/>
                    </a:lnTo>
                    <a:lnTo>
                      <a:pt x="35" y="26"/>
                    </a:lnTo>
                    <a:lnTo>
                      <a:pt x="35" y="26"/>
                    </a:lnTo>
                    <a:lnTo>
                      <a:pt x="22" y="25"/>
                    </a:lnTo>
                    <a:lnTo>
                      <a:pt x="15" y="24"/>
                    </a:lnTo>
                    <a:lnTo>
                      <a:pt x="13" y="24"/>
                    </a:lnTo>
                    <a:lnTo>
                      <a:pt x="13" y="22"/>
                    </a:lnTo>
                    <a:lnTo>
                      <a:pt x="13" y="22"/>
                    </a:lnTo>
                    <a:lnTo>
                      <a:pt x="19" y="19"/>
                    </a:lnTo>
                    <a:lnTo>
                      <a:pt x="19" y="19"/>
                    </a:lnTo>
                    <a:lnTo>
                      <a:pt x="18" y="18"/>
                    </a:lnTo>
                    <a:lnTo>
                      <a:pt x="18" y="18"/>
                    </a:lnTo>
                    <a:lnTo>
                      <a:pt x="6" y="16"/>
                    </a:lnTo>
                    <a:lnTo>
                      <a:pt x="2" y="15"/>
                    </a:lnTo>
                    <a:lnTo>
                      <a:pt x="0" y="13"/>
                    </a:lnTo>
                    <a:lnTo>
                      <a:pt x="2" y="13"/>
                    </a:lnTo>
                    <a:lnTo>
                      <a:pt x="2" y="13"/>
                    </a:lnTo>
                    <a:lnTo>
                      <a:pt x="7" y="9"/>
                    </a:lnTo>
                    <a:lnTo>
                      <a:pt x="10" y="5"/>
                    </a:lnTo>
                    <a:lnTo>
                      <a:pt x="10" y="5"/>
                    </a:lnTo>
                    <a:lnTo>
                      <a:pt x="18" y="3"/>
                    </a:lnTo>
                    <a:lnTo>
                      <a:pt x="26" y="3"/>
                    </a:lnTo>
                    <a:lnTo>
                      <a:pt x="26" y="3"/>
                    </a:lnTo>
                    <a:lnTo>
                      <a:pt x="29" y="2"/>
                    </a:lnTo>
                    <a:lnTo>
                      <a:pt x="31" y="0"/>
                    </a:lnTo>
                    <a:lnTo>
                      <a:pt x="33" y="0"/>
                    </a:lnTo>
                    <a:lnTo>
                      <a:pt x="36" y="0"/>
                    </a:lnTo>
                    <a:lnTo>
                      <a:pt x="36" y="0"/>
                    </a:lnTo>
                    <a:lnTo>
                      <a:pt x="45" y="8"/>
                    </a:lnTo>
                    <a:lnTo>
                      <a:pt x="51" y="10"/>
                    </a:lnTo>
                    <a:lnTo>
                      <a:pt x="54" y="12"/>
                    </a:lnTo>
                    <a:lnTo>
                      <a:pt x="54" y="12"/>
                    </a:lnTo>
                    <a:lnTo>
                      <a:pt x="61" y="12"/>
                    </a:lnTo>
                    <a:lnTo>
                      <a:pt x="71" y="12"/>
                    </a:lnTo>
                    <a:lnTo>
                      <a:pt x="71" y="12"/>
                    </a:lnTo>
                    <a:lnTo>
                      <a:pt x="75" y="12"/>
                    </a:lnTo>
                    <a:lnTo>
                      <a:pt x="78" y="10"/>
                    </a:lnTo>
                    <a:lnTo>
                      <a:pt x="83" y="9"/>
                    </a:lnTo>
                    <a:lnTo>
                      <a:pt x="87" y="8"/>
                    </a:lnTo>
                    <a:lnTo>
                      <a:pt x="87" y="8"/>
                    </a:lnTo>
                    <a:lnTo>
                      <a:pt x="94" y="9"/>
                    </a:lnTo>
                    <a:lnTo>
                      <a:pt x="102" y="12"/>
                    </a:lnTo>
                    <a:lnTo>
                      <a:pt x="102" y="12"/>
                    </a:lnTo>
                    <a:lnTo>
                      <a:pt x="109" y="12"/>
                    </a:lnTo>
                    <a:lnTo>
                      <a:pt x="119" y="13"/>
                    </a:lnTo>
                    <a:lnTo>
                      <a:pt x="128" y="13"/>
                    </a:lnTo>
                    <a:lnTo>
                      <a:pt x="133" y="15"/>
                    </a:lnTo>
                    <a:lnTo>
                      <a:pt x="133" y="15"/>
                    </a:lnTo>
                    <a:lnTo>
                      <a:pt x="135" y="16"/>
                    </a:lnTo>
                    <a:lnTo>
                      <a:pt x="135" y="16"/>
                    </a:lnTo>
                    <a:lnTo>
                      <a:pt x="132" y="18"/>
                    </a:lnTo>
                    <a:lnTo>
                      <a:pt x="132" y="18"/>
                    </a:lnTo>
                    <a:lnTo>
                      <a:pt x="131" y="19"/>
                    </a:lnTo>
                    <a:lnTo>
                      <a:pt x="131" y="21"/>
                    </a:lnTo>
                    <a:lnTo>
                      <a:pt x="132" y="21"/>
                    </a:lnTo>
                    <a:lnTo>
                      <a:pt x="132" y="21"/>
                    </a:lnTo>
                    <a:lnTo>
                      <a:pt x="133" y="22"/>
                    </a:lnTo>
                    <a:lnTo>
                      <a:pt x="135" y="25"/>
                    </a:lnTo>
                    <a:lnTo>
                      <a:pt x="135" y="26"/>
                    </a:lnTo>
                    <a:lnTo>
                      <a:pt x="136" y="28"/>
                    </a:lnTo>
                    <a:lnTo>
                      <a:pt x="136" y="28"/>
                    </a:lnTo>
                    <a:lnTo>
                      <a:pt x="141" y="28"/>
                    </a:lnTo>
                    <a:lnTo>
                      <a:pt x="144" y="28"/>
                    </a:lnTo>
                    <a:lnTo>
                      <a:pt x="145" y="29"/>
                    </a:lnTo>
                    <a:lnTo>
                      <a:pt x="145" y="29"/>
                    </a:lnTo>
                    <a:lnTo>
                      <a:pt x="145" y="39"/>
                    </a:lnTo>
                    <a:lnTo>
                      <a:pt x="144" y="44"/>
                    </a:lnTo>
                    <a:lnTo>
                      <a:pt x="144" y="45"/>
                    </a:lnTo>
                    <a:lnTo>
                      <a:pt x="142" y="4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69" name="Freeform 841"/>
              <p:cNvSpPr/>
              <p:nvPr/>
            </p:nvSpPr>
            <p:spPr bwMode="auto">
              <a:xfrm>
                <a:off x="-1962260" y="4292965"/>
                <a:ext cx="295716" cy="91774"/>
              </a:xfrm>
              <a:custGeom>
                <a:gdLst>
                  <a:gd name="T0" fmla="*/ 142 w 145"/>
                  <a:gd name="T1" fmla="*/ 45 h 45"/>
                  <a:gd name="T2" fmla="*/ 133 w 145"/>
                  <a:gd name="T3" fmla="*/ 39 h 45"/>
                  <a:gd name="T4" fmla="*/ 125 w 145"/>
                  <a:gd name="T5" fmla="*/ 38 h 45"/>
                  <a:gd name="T6" fmla="*/ 104 w 145"/>
                  <a:gd name="T7" fmla="*/ 39 h 45"/>
                  <a:gd name="T8" fmla="*/ 86 w 145"/>
                  <a:gd name="T9" fmla="*/ 37 h 45"/>
                  <a:gd name="T10" fmla="*/ 65 w 145"/>
                  <a:gd name="T11" fmla="*/ 29 h 45"/>
                  <a:gd name="T12" fmla="*/ 58 w 145"/>
                  <a:gd name="T13" fmla="*/ 28 h 45"/>
                  <a:gd name="T14" fmla="*/ 35 w 145"/>
                  <a:gd name="T15" fmla="*/ 26 h 45"/>
                  <a:gd name="T16" fmla="*/ 22 w 145"/>
                  <a:gd name="T17" fmla="*/ 25 h 45"/>
                  <a:gd name="T18" fmla="*/ 13 w 145"/>
                  <a:gd name="T19" fmla="*/ 24 h 45"/>
                  <a:gd name="T20" fmla="*/ 13 w 145"/>
                  <a:gd name="T21" fmla="*/ 22 h 45"/>
                  <a:gd name="T22" fmla="*/ 19 w 145"/>
                  <a:gd name="T23" fmla="*/ 19 h 45"/>
                  <a:gd name="T24" fmla="*/ 18 w 145"/>
                  <a:gd name="T25" fmla="*/ 18 h 45"/>
                  <a:gd name="T26" fmla="*/ 2 w 145"/>
                  <a:gd name="T27" fmla="*/ 15 h 45"/>
                  <a:gd name="T28" fmla="*/ 2 w 145"/>
                  <a:gd name="T29" fmla="*/ 13 h 45"/>
                  <a:gd name="T30" fmla="*/ 7 w 145"/>
                  <a:gd name="T31" fmla="*/ 9 h 45"/>
                  <a:gd name="T32" fmla="*/ 10 w 145"/>
                  <a:gd name="T33" fmla="*/ 5 h 45"/>
                  <a:gd name="T34" fmla="*/ 26 w 145"/>
                  <a:gd name="T35" fmla="*/ 3 h 45"/>
                  <a:gd name="T36" fmla="*/ 29 w 145"/>
                  <a:gd name="T37" fmla="*/ 2 h 45"/>
                  <a:gd name="T38" fmla="*/ 33 w 145"/>
                  <a:gd name="T39" fmla="*/ 0 h 45"/>
                  <a:gd name="T40" fmla="*/ 36 w 145"/>
                  <a:gd name="T41" fmla="*/ 0 h 45"/>
                  <a:gd name="T42" fmla="*/ 51 w 145"/>
                  <a:gd name="T43" fmla="*/ 10 h 45"/>
                  <a:gd name="T44" fmla="*/ 54 w 145"/>
                  <a:gd name="T45" fmla="*/ 12 h 45"/>
                  <a:gd name="T46" fmla="*/ 71 w 145"/>
                  <a:gd name="T47" fmla="*/ 12 h 45"/>
                  <a:gd name="T48" fmla="*/ 75 w 145"/>
                  <a:gd name="T49" fmla="*/ 12 h 45"/>
                  <a:gd name="T50" fmla="*/ 83 w 145"/>
                  <a:gd name="T51" fmla="*/ 9 h 45"/>
                  <a:gd name="T52" fmla="*/ 87 w 145"/>
                  <a:gd name="T53" fmla="*/ 8 h 45"/>
                  <a:gd name="T54" fmla="*/ 102 w 145"/>
                  <a:gd name="T55" fmla="*/ 12 h 45"/>
                  <a:gd name="T56" fmla="*/ 109 w 145"/>
                  <a:gd name="T57" fmla="*/ 12 h 45"/>
                  <a:gd name="T58" fmla="*/ 128 w 145"/>
                  <a:gd name="T59" fmla="*/ 13 h 45"/>
                  <a:gd name="T60" fmla="*/ 133 w 145"/>
                  <a:gd name="T61" fmla="*/ 15 h 45"/>
                  <a:gd name="T62" fmla="*/ 135 w 145"/>
                  <a:gd name="T63" fmla="*/ 16 h 45"/>
                  <a:gd name="T64" fmla="*/ 132 w 145"/>
                  <a:gd name="T65" fmla="*/ 18 h 45"/>
                  <a:gd name="T66" fmla="*/ 131 w 145"/>
                  <a:gd name="T67" fmla="*/ 21 h 45"/>
                  <a:gd name="T68" fmla="*/ 132 w 145"/>
                  <a:gd name="T69" fmla="*/ 21 h 45"/>
                  <a:gd name="T70" fmla="*/ 135 w 145"/>
                  <a:gd name="T71" fmla="*/ 25 h 45"/>
                  <a:gd name="T72" fmla="*/ 136 w 145"/>
                  <a:gd name="T73" fmla="*/ 28 h 45"/>
                  <a:gd name="T74" fmla="*/ 141 w 145"/>
                  <a:gd name="T75" fmla="*/ 28 h 45"/>
                  <a:gd name="T76" fmla="*/ 145 w 145"/>
                  <a:gd name="T77" fmla="*/ 29 h 45"/>
                  <a:gd name="T78" fmla="*/ 145 w 145"/>
                  <a:gd name="T79" fmla="*/ 39 h 45"/>
                  <a:gd name="T80" fmla="*/ 144 w 145"/>
                  <a:gd name="T81" fmla="*/ 45 h 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45" h="45">
                    <a:moveTo>
                      <a:pt x="142" y="45"/>
                    </a:moveTo>
                    <a:lnTo>
                      <a:pt x="142" y="45"/>
                    </a:lnTo>
                    <a:lnTo>
                      <a:pt x="136" y="42"/>
                    </a:lnTo>
                    <a:lnTo>
                      <a:pt x="133" y="39"/>
                    </a:lnTo>
                    <a:lnTo>
                      <a:pt x="129" y="38"/>
                    </a:lnTo>
                    <a:lnTo>
                      <a:pt x="125" y="38"/>
                    </a:lnTo>
                    <a:lnTo>
                      <a:pt x="125" y="38"/>
                    </a:lnTo>
                    <a:lnTo>
                      <a:pt x="104" y="39"/>
                    </a:lnTo>
                    <a:lnTo>
                      <a:pt x="94" y="39"/>
                    </a:lnTo>
                    <a:lnTo>
                      <a:pt x="86" y="37"/>
                    </a:lnTo>
                    <a:lnTo>
                      <a:pt x="86" y="37"/>
                    </a:lnTo>
                    <a:lnTo>
                      <a:pt x="65" y="29"/>
                    </a:lnTo>
                    <a:lnTo>
                      <a:pt x="65" y="29"/>
                    </a:lnTo>
                    <a:lnTo>
                      <a:pt x="58" y="28"/>
                    </a:lnTo>
                    <a:lnTo>
                      <a:pt x="49" y="28"/>
                    </a:lnTo>
                    <a:lnTo>
                      <a:pt x="35" y="26"/>
                    </a:lnTo>
                    <a:lnTo>
                      <a:pt x="35" y="26"/>
                    </a:lnTo>
                    <a:lnTo>
                      <a:pt x="22" y="25"/>
                    </a:lnTo>
                    <a:lnTo>
                      <a:pt x="15" y="24"/>
                    </a:lnTo>
                    <a:lnTo>
                      <a:pt x="13" y="24"/>
                    </a:lnTo>
                    <a:lnTo>
                      <a:pt x="13" y="22"/>
                    </a:lnTo>
                    <a:lnTo>
                      <a:pt x="13" y="22"/>
                    </a:lnTo>
                    <a:lnTo>
                      <a:pt x="19" y="19"/>
                    </a:lnTo>
                    <a:lnTo>
                      <a:pt x="19" y="19"/>
                    </a:lnTo>
                    <a:lnTo>
                      <a:pt x="18" y="18"/>
                    </a:lnTo>
                    <a:lnTo>
                      <a:pt x="18" y="18"/>
                    </a:lnTo>
                    <a:lnTo>
                      <a:pt x="6" y="16"/>
                    </a:lnTo>
                    <a:lnTo>
                      <a:pt x="2" y="15"/>
                    </a:lnTo>
                    <a:lnTo>
                      <a:pt x="0" y="13"/>
                    </a:lnTo>
                    <a:lnTo>
                      <a:pt x="2" y="13"/>
                    </a:lnTo>
                    <a:lnTo>
                      <a:pt x="2" y="13"/>
                    </a:lnTo>
                    <a:lnTo>
                      <a:pt x="7" y="9"/>
                    </a:lnTo>
                    <a:lnTo>
                      <a:pt x="10" y="5"/>
                    </a:lnTo>
                    <a:lnTo>
                      <a:pt x="10" y="5"/>
                    </a:lnTo>
                    <a:lnTo>
                      <a:pt x="18" y="3"/>
                    </a:lnTo>
                    <a:lnTo>
                      <a:pt x="26" y="3"/>
                    </a:lnTo>
                    <a:lnTo>
                      <a:pt x="26" y="3"/>
                    </a:lnTo>
                    <a:lnTo>
                      <a:pt x="29" y="2"/>
                    </a:lnTo>
                    <a:lnTo>
                      <a:pt x="31" y="0"/>
                    </a:lnTo>
                    <a:lnTo>
                      <a:pt x="33" y="0"/>
                    </a:lnTo>
                    <a:lnTo>
                      <a:pt x="36" y="0"/>
                    </a:lnTo>
                    <a:lnTo>
                      <a:pt x="36" y="0"/>
                    </a:lnTo>
                    <a:lnTo>
                      <a:pt x="45" y="8"/>
                    </a:lnTo>
                    <a:lnTo>
                      <a:pt x="51" y="10"/>
                    </a:lnTo>
                    <a:lnTo>
                      <a:pt x="54" y="12"/>
                    </a:lnTo>
                    <a:lnTo>
                      <a:pt x="54" y="12"/>
                    </a:lnTo>
                    <a:lnTo>
                      <a:pt x="61" y="12"/>
                    </a:lnTo>
                    <a:lnTo>
                      <a:pt x="71" y="12"/>
                    </a:lnTo>
                    <a:lnTo>
                      <a:pt x="71" y="12"/>
                    </a:lnTo>
                    <a:lnTo>
                      <a:pt x="75" y="12"/>
                    </a:lnTo>
                    <a:lnTo>
                      <a:pt x="78" y="10"/>
                    </a:lnTo>
                    <a:lnTo>
                      <a:pt x="83" y="9"/>
                    </a:lnTo>
                    <a:lnTo>
                      <a:pt x="87" y="8"/>
                    </a:lnTo>
                    <a:lnTo>
                      <a:pt x="87" y="8"/>
                    </a:lnTo>
                    <a:lnTo>
                      <a:pt x="94" y="9"/>
                    </a:lnTo>
                    <a:lnTo>
                      <a:pt x="102" y="12"/>
                    </a:lnTo>
                    <a:lnTo>
                      <a:pt x="102" y="12"/>
                    </a:lnTo>
                    <a:lnTo>
                      <a:pt x="109" y="12"/>
                    </a:lnTo>
                    <a:lnTo>
                      <a:pt x="119" y="13"/>
                    </a:lnTo>
                    <a:lnTo>
                      <a:pt x="128" y="13"/>
                    </a:lnTo>
                    <a:lnTo>
                      <a:pt x="133" y="15"/>
                    </a:lnTo>
                    <a:lnTo>
                      <a:pt x="133" y="15"/>
                    </a:lnTo>
                    <a:lnTo>
                      <a:pt x="135" y="16"/>
                    </a:lnTo>
                    <a:lnTo>
                      <a:pt x="135" y="16"/>
                    </a:lnTo>
                    <a:lnTo>
                      <a:pt x="132" y="18"/>
                    </a:lnTo>
                    <a:lnTo>
                      <a:pt x="132" y="18"/>
                    </a:lnTo>
                    <a:lnTo>
                      <a:pt x="131" y="19"/>
                    </a:lnTo>
                    <a:lnTo>
                      <a:pt x="131" y="21"/>
                    </a:lnTo>
                    <a:lnTo>
                      <a:pt x="132" y="21"/>
                    </a:lnTo>
                    <a:lnTo>
                      <a:pt x="132" y="21"/>
                    </a:lnTo>
                    <a:lnTo>
                      <a:pt x="133" y="22"/>
                    </a:lnTo>
                    <a:lnTo>
                      <a:pt x="135" y="25"/>
                    </a:lnTo>
                    <a:lnTo>
                      <a:pt x="135" y="26"/>
                    </a:lnTo>
                    <a:lnTo>
                      <a:pt x="136" y="28"/>
                    </a:lnTo>
                    <a:lnTo>
                      <a:pt x="136" y="28"/>
                    </a:lnTo>
                    <a:lnTo>
                      <a:pt x="141" y="28"/>
                    </a:lnTo>
                    <a:lnTo>
                      <a:pt x="144" y="28"/>
                    </a:lnTo>
                    <a:lnTo>
                      <a:pt x="145" y="29"/>
                    </a:lnTo>
                    <a:lnTo>
                      <a:pt x="145" y="29"/>
                    </a:lnTo>
                    <a:lnTo>
                      <a:pt x="145" y="39"/>
                    </a:lnTo>
                    <a:lnTo>
                      <a:pt x="144" y="44"/>
                    </a:lnTo>
                    <a:lnTo>
                      <a:pt x="144" y="45"/>
                    </a:lnTo>
                    <a:lnTo>
                      <a:pt x="142" y="4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70" name="Freeform 842"/>
              <p:cNvSpPr/>
              <p:nvPr/>
            </p:nvSpPr>
            <p:spPr bwMode="auto">
              <a:xfrm>
                <a:off x="-1658386" y="4362305"/>
                <a:ext cx="26513" cy="10198"/>
              </a:xfrm>
              <a:custGeom>
                <a:gdLst>
                  <a:gd name="T0" fmla="*/ 10 w 13"/>
                  <a:gd name="T1" fmla="*/ 5 h 5"/>
                  <a:gd name="T2" fmla="*/ 10 w 13"/>
                  <a:gd name="T3" fmla="*/ 5 h 5"/>
                  <a:gd name="T4" fmla="*/ 5 w 13"/>
                  <a:gd name="T5" fmla="*/ 5 h 5"/>
                  <a:gd name="T6" fmla="*/ 2 w 13"/>
                  <a:gd name="T7" fmla="*/ 4 h 5"/>
                  <a:gd name="T8" fmla="*/ 0 w 13"/>
                  <a:gd name="T9" fmla="*/ 3 h 5"/>
                  <a:gd name="T10" fmla="*/ 3 w 13"/>
                  <a:gd name="T11" fmla="*/ 1 h 5"/>
                  <a:gd name="T12" fmla="*/ 3 w 13"/>
                  <a:gd name="T13" fmla="*/ 1 h 5"/>
                  <a:gd name="T14" fmla="*/ 9 w 13"/>
                  <a:gd name="T15" fmla="*/ 0 h 5"/>
                  <a:gd name="T16" fmla="*/ 12 w 13"/>
                  <a:gd name="T17" fmla="*/ 1 h 5"/>
                  <a:gd name="T18" fmla="*/ 13 w 13"/>
                  <a:gd name="T19" fmla="*/ 1 h 5"/>
                  <a:gd name="T20" fmla="*/ 13 w 13"/>
                  <a:gd name="T21" fmla="*/ 1 h 5"/>
                  <a:gd name="T22" fmla="*/ 13 w 13"/>
                  <a:gd name="T23" fmla="*/ 4 h 5"/>
                  <a:gd name="T24" fmla="*/ 12 w 13"/>
                  <a:gd name="T25" fmla="*/ 5 h 5"/>
                  <a:gd name="T26" fmla="*/ 10 w 13"/>
                  <a:gd name="T27"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 h="5">
                    <a:moveTo>
                      <a:pt x="10" y="5"/>
                    </a:moveTo>
                    <a:lnTo>
                      <a:pt x="10" y="5"/>
                    </a:lnTo>
                    <a:lnTo>
                      <a:pt x="5" y="5"/>
                    </a:lnTo>
                    <a:lnTo>
                      <a:pt x="2" y="4"/>
                    </a:lnTo>
                    <a:lnTo>
                      <a:pt x="0" y="3"/>
                    </a:lnTo>
                    <a:lnTo>
                      <a:pt x="3" y="1"/>
                    </a:lnTo>
                    <a:lnTo>
                      <a:pt x="3" y="1"/>
                    </a:lnTo>
                    <a:lnTo>
                      <a:pt x="9" y="0"/>
                    </a:lnTo>
                    <a:lnTo>
                      <a:pt x="12" y="1"/>
                    </a:lnTo>
                    <a:lnTo>
                      <a:pt x="13" y="1"/>
                    </a:lnTo>
                    <a:lnTo>
                      <a:pt x="13" y="1"/>
                    </a:lnTo>
                    <a:lnTo>
                      <a:pt x="13" y="4"/>
                    </a:lnTo>
                    <a:lnTo>
                      <a:pt x="12" y="5"/>
                    </a:lnTo>
                    <a:lnTo>
                      <a:pt x="10" y="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71" name="Freeform 843"/>
              <p:cNvSpPr/>
              <p:nvPr/>
            </p:nvSpPr>
            <p:spPr bwMode="auto">
              <a:xfrm>
                <a:off x="-1658386" y="4362305"/>
                <a:ext cx="26513" cy="10198"/>
              </a:xfrm>
              <a:custGeom>
                <a:gdLst>
                  <a:gd name="T0" fmla="*/ 10 w 13"/>
                  <a:gd name="T1" fmla="*/ 5 h 5"/>
                  <a:gd name="T2" fmla="*/ 10 w 13"/>
                  <a:gd name="T3" fmla="*/ 5 h 5"/>
                  <a:gd name="T4" fmla="*/ 5 w 13"/>
                  <a:gd name="T5" fmla="*/ 5 h 5"/>
                  <a:gd name="T6" fmla="*/ 2 w 13"/>
                  <a:gd name="T7" fmla="*/ 4 h 5"/>
                  <a:gd name="T8" fmla="*/ 0 w 13"/>
                  <a:gd name="T9" fmla="*/ 3 h 5"/>
                  <a:gd name="T10" fmla="*/ 3 w 13"/>
                  <a:gd name="T11" fmla="*/ 1 h 5"/>
                  <a:gd name="T12" fmla="*/ 3 w 13"/>
                  <a:gd name="T13" fmla="*/ 1 h 5"/>
                  <a:gd name="T14" fmla="*/ 9 w 13"/>
                  <a:gd name="T15" fmla="*/ 0 h 5"/>
                  <a:gd name="T16" fmla="*/ 12 w 13"/>
                  <a:gd name="T17" fmla="*/ 1 h 5"/>
                  <a:gd name="T18" fmla="*/ 13 w 13"/>
                  <a:gd name="T19" fmla="*/ 1 h 5"/>
                  <a:gd name="T20" fmla="*/ 13 w 13"/>
                  <a:gd name="T21" fmla="*/ 1 h 5"/>
                  <a:gd name="T22" fmla="*/ 13 w 13"/>
                  <a:gd name="T23" fmla="*/ 4 h 5"/>
                  <a:gd name="T24" fmla="*/ 12 w 13"/>
                  <a:gd name="T25" fmla="*/ 5 h 5"/>
                  <a:gd name="T26" fmla="*/ 10 w 13"/>
                  <a:gd name="T27"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 h="5">
                    <a:moveTo>
                      <a:pt x="10" y="5"/>
                    </a:moveTo>
                    <a:lnTo>
                      <a:pt x="10" y="5"/>
                    </a:lnTo>
                    <a:lnTo>
                      <a:pt x="5" y="5"/>
                    </a:lnTo>
                    <a:lnTo>
                      <a:pt x="2" y="4"/>
                    </a:lnTo>
                    <a:lnTo>
                      <a:pt x="0" y="3"/>
                    </a:lnTo>
                    <a:lnTo>
                      <a:pt x="3" y="1"/>
                    </a:lnTo>
                    <a:lnTo>
                      <a:pt x="3" y="1"/>
                    </a:lnTo>
                    <a:lnTo>
                      <a:pt x="9" y="0"/>
                    </a:lnTo>
                    <a:lnTo>
                      <a:pt x="12" y="1"/>
                    </a:lnTo>
                    <a:lnTo>
                      <a:pt x="13" y="1"/>
                    </a:lnTo>
                    <a:lnTo>
                      <a:pt x="13" y="1"/>
                    </a:lnTo>
                    <a:lnTo>
                      <a:pt x="13" y="4"/>
                    </a:lnTo>
                    <a:lnTo>
                      <a:pt x="12" y="5"/>
                    </a:lnTo>
                    <a:lnTo>
                      <a:pt x="10" y="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72" name="Freeform 844"/>
              <p:cNvSpPr/>
              <p:nvPr/>
            </p:nvSpPr>
            <p:spPr bwMode="auto">
              <a:xfrm>
                <a:off x="-1613519" y="4370463"/>
                <a:ext cx="18355" cy="18355"/>
              </a:xfrm>
              <a:custGeom>
                <a:gdLst>
                  <a:gd name="T0" fmla="*/ 2 w 9"/>
                  <a:gd name="T1" fmla="*/ 9 h 9"/>
                  <a:gd name="T2" fmla="*/ 2 w 9"/>
                  <a:gd name="T3" fmla="*/ 9 h 9"/>
                  <a:gd name="T4" fmla="*/ 0 w 9"/>
                  <a:gd name="T5" fmla="*/ 9 h 9"/>
                  <a:gd name="T6" fmla="*/ 0 w 9"/>
                  <a:gd name="T7" fmla="*/ 7 h 9"/>
                  <a:gd name="T8" fmla="*/ 0 w 9"/>
                  <a:gd name="T9" fmla="*/ 4 h 9"/>
                  <a:gd name="T10" fmla="*/ 3 w 9"/>
                  <a:gd name="T11" fmla="*/ 1 h 9"/>
                  <a:gd name="T12" fmla="*/ 6 w 9"/>
                  <a:gd name="T13" fmla="*/ 0 h 9"/>
                  <a:gd name="T14" fmla="*/ 6 w 9"/>
                  <a:gd name="T15" fmla="*/ 0 h 9"/>
                  <a:gd name="T16" fmla="*/ 7 w 9"/>
                  <a:gd name="T17" fmla="*/ 0 h 9"/>
                  <a:gd name="T18" fmla="*/ 9 w 9"/>
                  <a:gd name="T19" fmla="*/ 1 h 9"/>
                  <a:gd name="T20" fmla="*/ 7 w 9"/>
                  <a:gd name="T21" fmla="*/ 4 h 9"/>
                  <a:gd name="T22" fmla="*/ 6 w 9"/>
                  <a:gd name="T23" fmla="*/ 7 h 9"/>
                  <a:gd name="T24" fmla="*/ 2 w 9"/>
                  <a:gd name="T25" fmla="*/ 9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9">
                    <a:moveTo>
                      <a:pt x="2" y="9"/>
                    </a:moveTo>
                    <a:lnTo>
                      <a:pt x="2" y="9"/>
                    </a:lnTo>
                    <a:lnTo>
                      <a:pt x="0" y="9"/>
                    </a:lnTo>
                    <a:lnTo>
                      <a:pt x="0" y="7"/>
                    </a:lnTo>
                    <a:lnTo>
                      <a:pt x="0" y="4"/>
                    </a:lnTo>
                    <a:lnTo>
                      <a:pt x="3" y="1"/>
                    </a:lnTo>
                    <a:lnTo>
                      <a:pt x="6" y="0"/>
                    </a:lnTo>
                    <a:lnTo>
                      <a:pt x="6" y="0"/>
                    </a:lnTo>
                    <a:lnTo>
                      <a:pt x="7" y="0"/>
                    </a:lnTo>
                    <a:lnTo>
                      <a:pt x="9" y="1"/>
                    </a:lnTo>
                    <a:lnTo>
                      <a:pt x="7" y="4"/>
                    </a:lnTo>
                    <a:lnTo>
                      <a:pt x="6" y="7"/>
                    </a:lnTo>
                    <a:lnTo>
                      <a:pt x="2" y="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73" name="Freeform 845"/>
              <p:cNvSpPr/>
              <p:nvPr/>
            </p:nvSpPr>
            <p:spPr bwMode="auto">
              <a:xfrm>
                <a:off x="-1613519" y="4370463"/>
                <a:ext cx="18355" cy="18355"/>
              </a:xfrm>
              <a:custGeom>
                <a:gdLst>
                  <a:gd name="T0" fmla="*/ 2 w 9"/>
                  <a:gd name="T1" fmla="*/ 9 h 9"/>
                  <a:gd name="T2" fmla="*/ 2 w 9"/>
                  <a:gd name="T3" fmla="*/ 9 h 9"/>
                  <a:gd name="T4" fmla="*/ 0 w 9"/>
                  <a:gd name="T5" fmla="*/ 9 h 9"/>
                  <a:gd name="T6" fmla="*/ 0 w 9"/>
                  <a:gd name="T7" fmla="*/ 7 h 9"/>
                  <a:gd name="T8" fmla="*/ 0 w 9"/>
                  <a:gd name="T9" fmla="*/ 4 h 9"/>
                  <a:gd name="T10" fmla="*/ 3 w 9"/>
                  <a:gd name="T11" fmla="*/ 1 h 9"/>
                  <a:gd name="T12" fmla="*/ 6 w 9"/>
                  <a:gd name="T13" fmla="*/ 0 h 9"/>
                  <a:gd name="T14" fmla="*/ 6 w 9"/>
                  <a:gd name="T15" fmla="*/ 0 h 9"/>
                  <a:gd name="T16" fmla="*/ 7 w 9"/>
                  <a:gd name="T17" fmla="*/ 0 h 9"/>
                  <a:gd name="T18" fmla="*/ 9 w 9"/>
                  <a:gd name="T19" fmla="*/ 1 h 9"/>
                  <a:gd name="T20" fmla="*/ 7 w 9"/>
                  <a:gd name="T21" fmla="*/ 4 h 9"/>
                  <a:gd name="T22" fmla="*/ 6 w 9"/>
                  <a:gd name="T23" fmla="*/ 7 h 9"/>
                  <a:gd name="T24" fmla="*/ 2 w 9"/>
                  <a:gd name="T25" fmla="*/ 9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9">
                    <a:moveTo>
                      <a:pt x="2" y="9"/>
                    </a:moveTo>
                    <a:lnTo>
                      <a:pt x="2" y="9"/>
                    </a:lnTo>
                    <a:lnTo>
                      <a:pt x="0" y="9"/>
                    </a:lnTo>
                    <a:lnTo>
                      <a:pt x="0" y="7"/>
                    </a:lnTo>
                    <a:lnTo>
                      <a:pt x="0" y="4"/>
                    </a:lnTo>
                    <a:lnTo>
                      <a:pt x="3" y="1"/>
                    </a:lnTo>
                    <a:lnTo>
                      <a:pt x="6" y="0"/>
                    </a:lnTo>
                    <a:lnTo>
                      <a:pt x="6" y="0"/>
                    </a:lnTo>
                    <a:lnTo>
                      <a:pt x="7" y="0"/>
                    </a:lnTo>
                    <a:lnTo>
                      <a:pt x="9" y="1"/>
                    </a:lnTo>
                    <a:lnTo>
                      <a:pt x="7" y="4"/>
                    </a:lnTo>
                    <a:lnTo>
                      <a:pt x="6" y="7"/>
                    </a:lnTo>
                    <a:lnTo>
                      <a:pt x="2" y="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74" name="Freeform 846"/>
              <p:cNvSpPr/>
              <p:nvPr/>
            </p:nvSpPr>
            <p:spPr bwMode="auto">
              <a:xfrm>
                <a:off x="-1582928" y="4372503"/>
                <a:ext cx="28552" cy="16315"/>
              </a:xfrm>
              <a:custGeom>
                <a:gdLst>
                  <a:gd name="T0" fmla="*/ 11 w 14"/>
                  <a:gd name="T1" fmla="*/ 8 h 8"/>
                  <a:gd name="T2" fmla="*/ 11 w 14"/>
                  <a:gd name="T3" fmla="*/ 8 h 8"/>
                  <a:gd name="T4" fmla="*/ 4 w 14"/>
                  <a:gd name="T5" fmla="*/ 6 h 8"/>
                  <a:gd name="T6" fmla="*/ 0 w 14"/>
                  <a:gd name="T7" fmla="*/ 6 h 8"/>
                  <a:gd name="T8" fmla="*/ 0 w 14"/>
                  <a:gd name="T9" fmla="*/ 5 h 8"/>
                  <a:gd name="T10" fmla="*/ 1 w 14"/>
                  <a:gd name="T11" fmla="*/ 5 h 8"/>
                  <a:gd name="T12" fmla="*/ 1 w 14"/>
                  <a:gd name="T13" fmla="*/ 5 h 8"/>
                  <a:gd name="T14" fmla="*/ 4 w 14"/>
                  <a:gd name="T15" fmla="*/ 0 h 8"/>
                  <a:gd name="T16" fmla="*/ 7 w 14"/>
                  <a:gd name="T17" fmla="*/ 0 h 8"/>
                  <a:gd name="T18" fmla="*/ 10 w 14"/>
                  <a:gd name="T19" fmla="*/ 0 h 8"/>
                  <a:gd name="T20" fmla="*/ 10 w 14"/>
                  <a:gd name="T21" fmla="*/ 0 h 8"/>
                  <a:gd name="T22" fmla="*/ 13 w 14"/>
                  <a:gd name="T23" fmla="*/ 2 h 8"/>
                  <a:gd name="T24" fmla="*/ 14 w 14"/>
                  <a:gd name="T25" fmla="*/ 5 h 8"/>
                  <a:gd name="T26" fmla="*/ 14 w 14"/>
                  <a:gd name="T27" fmla="*/ 6 h 8"/>
                  <a:gd name="T28" fmla="*/ 11 w 14"/>
                  <a:gd name="T29" fmla="*/ 8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 h="8">
                    <a:moveTo>
                      <a:pt x="11" y="8"/>
                    </a:moveTo>
                    <a:lnTo>
                      <a:pt x="11" y="8"/>
                    </a:lnTo>
                    <a:lnTo>
                      <a:pt x="4" y="6"/>
                    </a:lnTo>
                    <a:lnTo>
                      <a:pt x="0" y="6"/>
                    </a:lnTo>
                    <a:lnTo>
                      <a:pt x="0" y="5"/>
                    </a:lnTo>
                    <a:lnTo>
                      <a:pt x="1" y="5"/>
                    </a:lnTo>
                    <a:lnTo>
                      <a:pt x="1" y="5"/>
                    </a:lnTo>
                    <a:lnTo>
                      <a:pt x="4" y="0"/>
                    </a:lnTo>
                    <a:lnTo>
                      <a:pt x="7" y="0"/>
                    </a:lnTo>
                    <a:lnTo>
                      <a:pt x="10" y="0"/>
                    </a:lnTo>
                    <a:lnTo>
                      <a:pt x="10" y="0"/>
                    </a:lnTo>
                    <a:lnTo>
                      <a:pt x="13" y="2"/>
                    </a:lnTo>
                    <a:lnTo>
                      <a:pt x="14" y="5"/>
                    </a:lnTo>
                    <a:lnTo>
                      <a:pt x="14" y="6"/>
                    </a:lnTo>
                    <a:lnTo>
                      <a:pt x="11" y="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75" name="Freeform 847"/>
              <p:cNvSpPr/>
              <p:nvPr/>
            </p:nvSpPr>
            <p:spPr bwMode="auto">
              <a:xfrm>
                <a:off x="-1582928" y="4372503"/>
                <a:ext cx="28552" cy="16315"/>
              </a:xfrm>
              <a:custGeom>
                <a:gdLst>
                  <a:gd name="T0" fmla="*/ 11 w 14"/>
                  <a:gd name="T1" fmla="*/ 8 h 8"/>
                  <a:gd name="T2" fmla="*/ 11 w 14"/>
                  <a:gd name="T3" fmla="*/ 8 h 8"/>
                  <a:gd name="T4" fmla="*/ 4 w 14"/>
                  <a:gd name="T5" fmla="*/ 6 h 8"/>
                  <a:gd name="T6" fmla="*/ 0 w 14"/>
                  <a:gd name="T7" fmla="*/ 6 h 8"/>
                  <a:gd name="T8" fmla="*/ 0 w 14"/>
                  <a:gd name="T9" fmla="*/ 5 h 8"/>
                  <a:gd name="T10" fmla="*/ 1 w 14"/>
                  <a:gd name="T11" fmla="*/ 5 h 8"/>
                  <a:gd name="T12" fmla="*/ 1 w 14"/>
                  <a:gd name="T13" fmla="*/ 5 h 8"/>
                  <a:gd name="T14" fmla="*/ 4 w 14"/>
                  <a:gd name="T15" fmla="*/ 0 h 8"/>
                  <a:gd name="T16" fmla="*/ 7 w 14"/>
                  <a:gd name="T17" fmla="*/ 0 h 8"/>
                  <a:gd name="T18" fmla="*/ 10 w 14"/>
                  <a:gd name="T19" fmla="*/ 0 h 8"/>
                  <a:gd name="T20" fmla="*/ 10 w 14"/>
                  <a:gd name="T21" fmla="*/ 0 h 8"/>
                  <a:gd name="T22" fmla="*/ 13 w 14"/>
                  <a:gd name="T23" fmla="*/ 2 h 8"/>
                  <a:gd name="T24" fmla="*/ 14 w 14"/>
                  <a:gd name="T25" fmla="*/ 5 h 8"/>
                  <a:gd name="T26" fmla="*/ 14 w 14"/>
                  <a:gd name="T27" fmla="*/ 6 h 8"/>
                  <a:gd name="T28" fmla="*/ 11 w 14"/>
                  <a:gd name="T29" fmla="*/ 8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 h="8">
                    <a:moveTo>
                      <a:pt x="11" y="8"/>
                    </a:moveTo>
                    <a:lnTo>
                      <a:pt x="11" y="8"/>
                    </a:lnTo>
                    <a:lnTo>
                      <a:pt x="4" y="6"/>
                    </a:lnTo>
                    <a:lnTo>
                      <a:pt x="0" y="6"/>
                    </a:lnTo>
                    <a:lnTo>
                      <a:pt x="0" y="5"/>
                    </a:lnTo>
                    <a:lnTo>
                      <a:pt x="1" y="5"/>
                    </a:lnTo>
                    <a:lnTo>
                      <a:pt x="1" y="5"/>
                    </a:lnTo>
                    <a:lnTo>
                      <a:pt x="4" y="0"/>
                    </a:lnTo>
                    <a:lnTo>
                      <a:pt x="7" y="0"/>
                    </a:lnTo>
                    <a:lnTo>
                      <a:pt x="10" y="0"/>
                    </a:lnTo>
                    <a:lnTo>
                      <a:pt x="10" y="0"/>
                    </a:lnTo>
                    <a:lnTo>
                      <a:pt x="13" y="2"/>
                    </a:lnTo>
                    <a:lnTo>
                      <a:pt x="14" y="5"/>
                    </a:lnTo>
                    <a:lnTo>
                      <a:pt x="14" y="6"/>
                    </a:lnTo>
                    <a:lnTo>
                      <a:pt x="11" y="8"/>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76" name="Freeform 848"/>
              <p:cNvSpPr/>
              <p:nvPr/>
            </p:nvSpPr>
            <p:spPr bwMode="auto">
              <a:xfrm>
                <a:off x="-1554376" y="4364345"/>
                <a:ext cx="40788" cy="20394"/>
              </a:xfrm>
              <a:custGeom>
                <a:gdLst>
                  <a:gd name="T0" fmla="*/ 13 w 20"/>
                  <a:gd name="T1" fmla="*/ 10 h 10"/>
                  <a:gd name="T2" fmla="*/ 13 w 20"/>
                  <a:gd name="T3" fmla="*/ 10 h 10"/>
                  <a:gd name="T4" fmla="*/ 9 w 20"/>
                  <a:gd name="T5" fmla="*/ 9 h 10"/>
                  <a:gd name="T6" fmla="*/ 3 w 20"/>
                  <a:gd name="T7" fmla="*/ 4 h 10"/>
                  <a:gd name="T8" fmla="*/ 0 w 20"/>
                  <a:gd name="T9" fmla="*/ 2 h 10"/>
                  <a:gd name="T10" fmla="*/ 1 w 20"/>
                  <a:gd name="T11" fmla="*/ 0 h 10"/>
                  <a:gd name="T12" fmla="*/ 4 w 20"/>
                  <a:gd name="T13" fmla="*/ 0 h 10"/>
                  <a:gd name="T14" fmla="*/ 4 w 20"/>
                  <a:gd name="T15" fmla="*/ 0 h 10"/>
                  <a:gd name="T16" fmla="*/ 17 w 20"/>
                  <a:gd name="T17" fmla="*/ 3 h 10"/>
                  <a:gd name="T18" fmla="*/ 20 w 20"/>
                  <a:gd name="T19" fmla="*/ 3 h 10"/>
                  <a:gd name="T20" fmla="*/ 20 w 20"/>
                  <a:gd name="T21" fmla="*/ 6 h 10"/>
                  <a:gd name="T22" fmla="*/ 20 w 20"/>
                  <a:gd name="T23" fmla="*/ 6 h 10"/>
                  <a:gd name="T24" fmla="*/ 16 w 20"/>
                  <a:gd name="T25" fmla="*/ 9 h 10"/>
                  <a:gd name="T26" fmla="*/ 13 w 20"/>
                  <a:gd name="T27" fmla="*/ 10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0" h="10">
                    <a:moveTo>
                      <a:pt x="13" y="10"/>
                    </a:moveTo>
                    <a:lnTo>
                      <a:pt x="13" y="10"/>
                    </a:lnTo>
                    <a:lnTo>
                      <a:pt x="9" y="9"/>
                    </a:lnTo>
                    <a:lnTo>
                      <a:pt x="3" y="4"/>
                    </a:lnTo>
                    <a:lnTo>
                      <a:pt x="0" y="2"/>
                    </a:lnTo>
                    <a:lnTo>
                      <a:pt x="1" y="0"/>
                    </a:lnTo>
                    <a:lnTo>
                      <a:pt x="4" y="0"/>
                    </a:lnTo>
                    <a:lnTo>
                      <a:pt x="4" y="0"/>
                    </a:lnTo>
                    <a:lnTo>
                      <a:pt x="17" y="3"/>
                    </a:lnTo>
                    <a:lnTo>
                      <a:pt x="20" y="3"/>
                    </a:lnTo>
                    <a:lnTo>
                      <a:pt x="20" y="6"/>
                    </a:lnTo>
                    <a:lnTo>
                      <a:pt x="20" y="6"/>
                    </a:lnTo>
                    <a:lnTo>
                      <a:pt x="16" y="9"/>
                    </a:lnTo>
                    <a:lnTo>
                      <a:pt x="13" y="1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77" name="Freeform 849"/>
              <p:cNvSpPr/>
              <p:nvPr/>
            </p:nvSpPr>
            <p:spPr bwMode="auto">
              <a:xfrm>
                <a:off x="-1554376" y="4364345"/>
                <a:ext cx="40788" cy="20394"/>
              </a:xfrm>
              <a:custGeom>
                <a:gdLst>
                  <a:gd name="T0" fmla="*/ 13 w 20"/>
                  <a:gd name="T1" fmla="*/ 10 h 10"/>
                  <a:gd name="T2" fmla="*/ 13 w 20"/>
                  <a:gd name="T3" fmla="*/ 10 h 10"/>
                  <a:gd name="T4" fmla="*/ 9 w 20"/>
                  <a:gd name="T5" fmla="*/ 9 h 10"/>
                  <a:gd name="T6" fmla="*/ 3 w 20"/>
                  <a:gd name="T7" fmla="*/ 4 h 10"/>
                  <a:gd name="T8" fmla="*/ 0 w 20"/>
                  <a:gd name="T9" fmla="*/ 2 h 10"/>
                  <a:gd name="T10" fmla="*/ 1 w 20"/>
                  <a:gd name="T11" fmla="*/ 0 h 10"/>
                  <a:gd name="T12" fmla="*/ 4 w 20"/>
                  <a:gd name="T13" fmla="*/ 0 h 10"/>
                  <a:gd name="T14" fmla="*/ 4 w 20"/>
                  <a:gd name="T15" fmla="*/ 0 h 10"/>
                  <a:gd name="T16" fmla="*/ 17 w 20"/>
                  <a:gd name="T17" fmla="*/ 3 h 10"/>
                  <a:gd name="T18" fmla="*/ 20 w 20"/>
                  <a:gd name="T19" fmla="*/ 3 h 10"/>
                  <a:gd name="T20" fmla="*/ 20 w 20"/>
                  <a:gd name="T21" fmla="*/ 6 h 10"/>
                  <a:gd name="T22" fmla="*/ 20 w 20"/>
                  <a:gd name="T23" fmla="*/ 6 h 10"/>
                  <a:gd name="T24" fmla="*/ 16 w 20"/>
                  <a:gd name="T25" fmla="*/ 9 h 10"/>
                  <a:gd name="T26" fmla="*/ 13 w 20"/>
                  <a:gd name="T27" fmla="*/ 10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0" h="10">
                    <a:moveTo>
                      <a:pt x="13" y="10"/>
                    </a:moveTo>
                    <a:lnTo>
                      <a:pt x="13" y="10"/>
                    </a:lnTo>
                    <a:lnTo>
                      <a:pt x="9" y="9"/>
                    </a:lnTo>
                    <a:lnTo>
                      <a:pt x="3" y="4"/>
                    </a:lnTo>
                    <a:lnTo>
                      <a:pt x="0" y="2"/>
                    </a:lnTo>
                    <a:lnTo>
                      <a:pt x="1" y="0"/>
                    </a:lnTo>
                    <a:lnTo>
                      <a:pt x="4" y="0"/>
                    </a:lnTo>
                    <a:lnTo>
                      <a:pt x="4" y="0"/>
                    </a:lnTo>
                    <a:lnTo>
                      <a:pt x="17" y="3"/>
                    </a:lnTo>
                    <a:lnTo>
                      <a:pt x="20" y="3"/>
                    </a:lnTo>
                    <a:lnTo>
                      <a:pt x="20" y="6"/>
                    </a:lnTo>
                    <a:lnTo>
                      <a:pt x="20" y="6"/>
                    </a:lnTo>
                    <a:lnTo>
                      <a:pt x="16" y="9"/>
                    </a:lnTo>
                    <a:lnTo>
                      <a:pt x="13" y="1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78" name="Freeform 850"/>
              <p:cNvSpPr/>
              <p:nvPr/>
            </p:nvSpPr>
            <p:spPr bwMode="auto">
              <a:xfrm>
                <a:off x="-1507469" y="4399015"/>
                <a:ext cx="53025" cy="36710"/>
              </a:xfrm>
              <a:custGeom>
                <a:gdLst>
                  <a:gd name="T0" fmla="*/ 22 w 26"/>
                  <a:gd name="T1" fmla="*/ 18 h 18"/>
                  <a:gd name="T2" fmla="*/ 22 w 26"/>
                  <a:gd name="T3" fmla="*/ 18 h 18"/>
                  <a:gd name="T4" fmla="*/ 16 w 26"/>
                  <a:gd name="T5" fmla="*/ 15 h 18"/>
                  <a:gd name="T6" fmla="*/ 12 w 26"/>
                  <a:gd name="T7" fmla="*/ 12 h 18"/>
                  <a:gd name="T8" fmla="*/ 7 w 26"/>
                  <a:gd name="T9" fmla="*/ 8 h 18"/>
                  <a:gd name="T10" fmla="*/ 3 w 26"/>
                  <a:gd name="T11" fmla="*/ 5 h 18"/>
                  <a:gd name="T12" fmla="*/ 3 w 26"/>
                  <a:gd name="T13" fmla="*/ 5 h 18"/>
                  <a:gd name="T14" fmla="*/ 0 w 26"/>
                  <a:gd name="T15" fmla="*/ 3 h 18"/>
                  <a:gd name="T16" fmla="*/ 0 w 26"/>
                  <a:gd name="T17" fmla="*/ 0 h 18"/>
                  <a:gd name="T18" fmla="*/ 3 w 26"/>
                  <a:gd name="T19" fmla="*/ 0 h 18"/>
                  <a:gd name="T20" fmla="*/ 9 w 26"/>
                  <a:gd name="T21" fmla="*/ 0 h 18"/>
                  <a:gd name="T22" fmla="*/ 9 w 26"/>
                  <a:gd name="T23" fmla="*/ 0 h 18"/>
                  <a:gd name="T24" fmla="*/ 13 w 26"/>
                  <a:gd name="T25" fmla="*/ 3 h 18"/>
                  <a:gd name="T26" fmla="*/ 20 w 26"/>
                  <a:gd name="T27" fmla="*/ 8 h 18"/>
                  <a:gd name="T28" fmla="*/ 26 w 26"/>
                  <a:gd name="T29" fmla="*/ 14 h 18"/>
                  <a:gd name="T30" fmla="*/ 26 w 26"/>
                  <a:gd name="T31" fmla="*/ 14 h 18"/>
                  <a:gd name="T32" fmla="*/ 26 w 26"/>
                  <a:gd name="T33" fmla="*/ 16 h 18"/>
                  <a:gd name="T34" fmla="*/ 25 w 26"/>
                  <a:gd name="T35" fmla="*/ 18 h 18"/>
                  <a:gd name="T36" fmla="*/ 22 w 26"/>
                  <a:gd name="T37" fmla="*/ 18 h 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18">
                    <a:moveTo>
                      <a:pt x="22" y="18"/>
                    </a:moveTo>
                    <a:lnTo>
                      <a:pt x="22" y="18"/>
                    </a:lnTo>
                    <a:lnTo>
                      <a:pt x="16" y="15"/>
                    </a:lnTo>
                    <a:lnTo>
                      <a:pt x="12" y="12"/>
                    </a:lnTo>
                    <a:lnTo>
                      <a:pt x="7" y="8"/>
                    </a:lnTo>
                    <a:lnTo>
                      <a:pt x="3" y="5"/>
                    </a:lnTo>
                    <a:lnTo>
                      <a:pt x="3" y="5"/>
                    </a:lnTo>
                    <a:lnTo>
                      <a:pt x="0" y="3"/>
                    </a:lnTo>
                    <a:lnTo>
                      <a:pt x="0" y="0"/>
                    </a:lnTo>
                    <a:lnTo>
                      <a:pt x="3" y="0"/>
                    </a:lnTo>
                    <a:lnTo>
                      <a:pt x="9" y="0"/>
                    </a:lnTo>
                    <a:lnTo>
                      <a:pt x="9" y="0"/>
                    </a:lnTo>
                    <a:lnTo>
                      <a:pt x="13" y="3"/>
                    </a:lnTo>
                    <a:lnTo>
                      <a:pt x="20" y="8"/>
                    </a:lnTo>
                    <a:lnTo>
                      <a:pt x="26" y="14"/>
                    </a:lnTo>
                    <a:lnTo>
                      <a:pt x="26" y="14"/>
                    </a:lnTo>
                    <a:lnTo>
                      <a:pt x="26" y="16"/>
                    </a:lnTo>
                    <a:lnTo>
                      <a:pt x="25" y="18"/>
                    </a:lnTo>
                    <a:lnTo>
                      <a:pt x="22" y="1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79" name="Freeform 851"/>
              <p:cNvSpPr/>
              <p:nvPr/>
            </p:nvSpPr>
            <p:spPr bwMode="auto">
              <a:xfrm>
                <a:off x="-1507469" y="4399015"/>
                <a:ext cx="53025" cy="36710"/>
              </a:xfrm>
              <a:custGeom>
                <a:gdLst>
                  <a:gd name="T0" fmla="*/ 22 w 26"/>
                  <a:gd name="T1" fmla="*/ 18 h 18"/>
                  <a:gd name="T2" fmla="*/ 22 w 26"/>
                  <a:gd name="T3" fmla="*/ 18 h 18"/>
                  <a:gd name="T4" fmla="*/ 16 w 26"/>
                  <a:gd name="T5" fmla="*/ 15 h 18"/>
                  <a:gd name="T6" fmla="*/ 12 w 26"/>
                  <a:gd name="T7" fmla="*/ 12 h 18"/>
                  <a:gd name="T8" fmla="*/ 7 w 26"/>
                  <a:gd name="T9" fmla="*/ 8 h 18"/>
                  <a:gd name="T10" fmla="*/ 3 w 26"/>
                  <a:gd name="T11" fmla="*/ 5 h 18"/>
                  <a:gd name="T12" fmla="*/ 3 w 26"/>
                  <a:gd name="T13" fmla="*/ 5 h 18"/>
                  <a:gd name="T14" fmla="*/ 0 w 26"/>
                  <a:gd name="T15" fmla="*/ 3 h 18"/>
                  <a:gd name="T16" fmla="*/ 0 w 26"/>
                  <a:gd name="T17" fmla="*/ 0 h 18"/>
                  <a:gd name="T18" fmla="*/ 3 w 26"/>
                  <a:gd name="T19" fmla="*/ 0 h 18"/>
                  <a:gd name="T20" fmla="*/ 9 w 26"/>
                  <a:gd name="T21" fmla="*/ 0 h 18"/>
                  <a:gd name="T22" fmla="*/ 9 w 26"/>
                  <a:gd name="T23" fmla="*/ 0 h 18"/>
                  <a:gd name="T24" fmla="*/ 13 w 26"/>
                  <a:gd name="T25" fmla="*/ 3 h 18"/>
                  <a:gd name="T26" fmla="*/ 20 w 26"/>
                  <a:gd name="T27" fmla="*/ 8 h 18"/>
                  <a:gd name="T28" fmla="*/ 26 w 26"/>
                  <a:gd name="T29" fmla="*/ 14 h 18"/>
                  <a:gd name="T30" fmla="*/ 26 w 26"/>
                  <a:gd name="T31" fmla="*/ 14 h 18"/>
                  <a:gd name="T32" fmla="*/ 26 w 26"/>
                  <a:gd name="T33" fmla="*/ 16 h 18"/>
                  <a:gd name="T34" fmla="*/ 25 w 26"/>
                  <a:gd name="T35" fmla="*/ 18 h 18"/>
                  <a:gd name="T36" fmla="*/ 22 w 26"/>
                  <a:gd name="T37" fmla="*/ 18 h 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18">
                    <a:moveTo>
                      <a:pt x="22" y="18"/>
                    </a:moveTo>
                    <a:lnTo>
                      <a:pt x="22" y="18"/>
                    </a:lnTo>
                    <a:lnTo>
                      <a:pt x="16" y="15"/>
                    </a:lnTo>
                    <a:lnTo>
                      <a:pt x="12" y="12"/>
                    </a:lnTo>
                    <a:lnTo>
                      <a:pt x="7" y="8"/>
                    </a:lnTo>
                    <a:lnTo>
                      <a:pt x="3" y="5"/>
                    </a:lnTo>
                    <a:lnTo>
                      <a:pt x="3" y="5"/>
                    </a:lnTo>
                    <a:lnTo>
                      <a:pt x="0" y="3"/>
                    </a:lnTo>
                    <a:lnTo>
                      <a:pt x="0" y="0"/>
                    </a:lnTo>
                    <a:lnTo>
                      <a:pt x="3" y="0"/>
                    </a:lnTo>
                    <a:lnTo>
                      <a:pt x="9" y="0"/>
                    </a:lnTo>
                    <a:lnTo>
                      <a:pt x="9" y="0"/>
                    </a:lnTo>
                    <a:lnTo>
                      <a:pt x="13" y="3"/>
                    </a:lnTo>
                    <a:lnTo>
                      <a:pt x="20" y="8"/>
                    </a:lnTo>
                    <a:lnTo>
                      <a:pt x="26" y="14"/>
                    </a:lnTo>
                    <a:lnTo>
                      <a:pt x="26" y="14"/>
                    </a:lnTo>
                    <a:lnTo>
                      <a:pt x="26" y="16"/>
                    </a:lnTo>
                    <a:lnTo>
                      <a:pt x="25" y="18"/>
                    </a:lnTo>
                    <a:lnTo>
                      <a:pt x="22" y="18"/>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80" name="Freeform 852"/>
              <p:cNvSpPr/>
              <p:nvPr/>
            </p:nvSpPr>
            <p:spPr bwMode="auto">
              <a:xfrm>
                <a:off x="-1489115" y="4370463"/>
                <a:ext cx="106050" cy="18355"/>
              </a:xfrm>
              <a:custGeom>
                <a:gdLst>
                  <a:gd name="T0" fmla="*/ 22 w 52"/>
                  <a:gd name="T1" fmla="*/ 9 h 9"/>
                  <a:gd name="T2" fmla="*/ 22 w 52"/>
                  <a:gd name="T3" fmla="*/ 9 h 9"/>
                  <a:gd name="T4" fmla="*/ 9 w 52"/>
                  <a:gd name="T5" fmla="*/ 7 h 9"/>
                  <a:gd name="T6" fmla="*/ 1 w 52"/>
                  <a:gd name="T7" fmla="*/ 6 h 9"/>
                  <a:gd name="T8" fmla="*/ 0 w 52"/>
                  <a:gd name="T9" fmla="*/ 6 h 9"/>
                  <a:gd name="T10" fmla="*/ 1 w 52"/>
                  <a:gd name="T11" fmla="*/ 4 h 9"/>
                  <a:gd name="T12" fmla="*/ 1 w 52"/>
                  <a:gd name="T13" fmla="*/ 4 h 9"/>
                  <a:gd name="T14" fmla="*/ 6 w 52"/>
                  <a:gd name="T15" fmla="*/ 0 h 9"/>
                  <a:gd name="T16" fmla="*/ 10 w 52"/>
                  <a:gd name="T17" fmla="*/ 0 h 9"/>
                  <a:gd name="T18" fmla="*/ 14 w 52"/>
                  <a:gd name="T19" fmla="*/ 0 h 9"/>
                  <a:gd name="T20" fmla="*/ 14 w 52"/>
                  <a:gd name="T21" fmla="*/ 0 h 9"/>
                  <a:gd name="T22" fmla="*/ 26 w 52"/>
                  <a:gd name="T23" fmla="*/ 3 h 9"/>
                  <a:gd name="T24" fmla="*/ 32 w 52"/>
                  <a:gd name="T25" fmla="*/ 4 h 9"/>
                  <a:gd name="T26" fmla="*/ 38 w 52"/>
                  <a:gd name="T27" fmla="*/ 3 h 9"/>
                  <a:gd name="T28" fmla="*/ 38 w 52"/>
                  <a:gd name="T29" fmla="*/ 3 h 9"/>
                  <a:gd name="T30" fmla="*/ 49 w 52"/>
                  <a:gd name="T31" fmla="*/ 0 h 9"/>
                  <a:gd name="T32" fmla="*/ 52 w 52"/>
                  <a:gd name="T33" fmla="*/ 0 h 9"/>
                  <a:gd name="T34" fmla="*/ 52 w 52"/>
                  <a:gd name="T35" fmla="*/ 1 h 9"/>
                  <a:gd name="T36" fmla="*/ 52 w 52"/>
                  <a:gd name="T37" fmla="*/ 1 h 9"/>
                  <a:gd name="T38" fmla="*/ 52 w 52"/>
                  <a:gd name="T39" fmla="*/ 1 h 9"/>
                  <a:gd name="T40" fmla="*/ 45 w 52"/>
                  <a:gd name="T41" fmla="*/ 6 h 9"/>
                  <a:gd name="T42" fmla="*/ 40 w 52"/>
                  <a:gd name="T43" fmla="*/ 7 h 9"/>
                  <a:gd name="T44" fmla="*/ 40 w 52"/>
                  <a:gd name="T45" fmla="*/ 7 h 9"/>
                  <a:gd name="T46" fmla="*/ 32 w 52"/>
                  <a:gd name="T47" fmla="*/ 9 h 9"/>
                  <a:gd name="T48" fmla="*/ 22 w 52"/>
                  <a:gd name="T49" fmla="*/ 9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2" h="9">
                    <a:moveTo>
                      <a:pt x="22" y="9"/>
                    </a:moveTo>
                    <a:lnTo>
                      <a:pt x="22" y="9"/>
                    </a:lnTo>
                    <a:lnTo>
                      <a:pt x="9" y="7"/>
                    </a:lnTo>
                    <a:lnTo>
                      <a:pt x="1" y="6"/>
                    </a:lnTo>
                    <a:lnTo>
                      <a:pt x="0" y="6"/>
                    </a:lnTo>
                    <a:lnTo>
                      <a:pt x="1" y="4"/>
                    </a:lnTo>
                    <a:lnTo>
                      <a:pt x="1" y="4"/>
                    </a:lnTo>
                    <a:lnTo>
                      <a:pt x="6" y="0"/>
                    </a:lnTo>
                    <a:lnTo>
                      <a:pt x="10" y="0"/>
                    </a:lnTo>
                    <a:lnTo>
                      <a:pt x="14" y="0"/>
                    </a:lnTo>
                    <a:lnTo>
                      <a:pt x="14" y="0"/>
                    </a:lnTo>
                    <a:lnTo>
                      <a:pt x="26" y="3"/>
                    </a:lnTo>
                    <a:lnTo>
                      <a:pt x="32" y="4"/>
                    </a:lnTo>
                    <a:lnTo>
                      <a:pt x="38" y="3"/>
                    </a:lnTo>
                    <a:lnTo>
                      <a:pt x="38" y="3"/>
                    </a:lnTo>
                    <a:lnTo>
                      <a:pt x="49" y="0"/>
                    </a:lnTo>
                    <a:lnTo>
                      <a:pt x="52" y="0"/>
                    </a:lnTo>
                    <a:lnTo>
                      <a:pt x="52" y="1"/>
                    </a:lnTo>
                    <a:lnTo>
                      <a:pt x="52" y="1"/>
                    </a:lnTo>
                    <a:lnTo>
                      <a:pt x="52" y="1"/>
                    </a:lnTo>
                    <a:lnTo>
                      <a:pt x="45" y="6"/>
                    </a:lnTo>
                    <a:lnTo>
                      <a:pt x="40" y="7"/>
                    </a:lnTo>
                    <a:lnTo>
                      <a:pt x="40" y="7"/>
                    </a:lnTo>
                    <a:lnTo>
                      <a:pt x="32" y="9"/>
                    </a:lnTo>
                    <a:lnTo>
                      <a:pt x="22" y="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81" name="Freeform 853"/>
              <p:cNvSpPr/>
              <p:nvPr/>
            </p:nvSpPr>
            <p:spPr bwMode="auto">
              <a:xfrm>
                <a:off x="-1489115" y="4370463"/>
                <a:ext cx="106050" cy="18355"/>
              </a:xfrm>
              <a:custGeom>
                <a:gdLst>
                  <a:gd name="T0" fmla="*/ 22 w 52"/>
                  <a:gd name="T1" fmla="*/ 9 h 9"/>
                  <a:gd name="T2" fmla="*/ 22 w 52"/>
                  <a:gd name="T3" fmla="*/ 9 h 9"/>
                  <a:gd name="T4" fmla="*/ 9 w 52"/>
                  <a:gd name="T5" fmla="*/ 7 h 9"/>
                  <a:gd name="T6" fmla="*/ 1 w 52"/>
                  <a:gd name="T7" fmla="*/ 6 h 9"/>
                  <a:gd name="T8" fmla="*/ 0 w 52"/>
                  <a:gd name="T9" fmla="*/ 6 h 9"/>
                  <a:gd name="T10" fmla="*/ 1 w 52"/>
                  <a:gd name="T11" fmla="*/ 4 h 9"/>
                  <a:gd name="T12" fmla="*/ 1 w 52"/>
                  <a:gd name="T13" fmla="*/ 4 h 9"/>
                  <a:gd name="T14" fmla="*/ 6 w 52"/>
                  <a:gd name="T15" fmla="*/ 0 h 9"/>
                  <a:gd name="T16" fmla="*/ 10 w 52"/>
                  <a:gd name="T17" fmla="*/ 0 h 9"/>
                  <a:gd name="T18" fmla="*/ 14 w 52"/>
                  <a:gd name="T19" fmla="*/ 0 h 9"/>
                  <a:gd name="T20" fmla="*/ 14 w 52"/>
                  <a:gd name="T21" fmla="*/ 0 h 9"/>
                  <a:gd name="T22" fmla="*/ 26 w 52"/>
                  <a:gd name="T23" fmla="*/ 3 h 9"/>
                  <a:gd name="T24" fmla="*/ 32 w 52"/>
                  <a:gd name="T25" fmla="*/ 4 h 9"/>
                  <a:gd name="T26" fmla="*/ 38 w 52"/>
                  <a:gd name="T27" fmla="*/ 3 h 9"/>
                  <a:gd name="T28" fmla="*/ 38 w 52"/>
                  <a:gd name="T29" fmla="*/ 3 h 9"/>
                  <a:gd name="T30" fmla="*/ 49 w 52"/>
                  <a:gd name="T31" fmla="*/ 0 h 9"/>
                  <a:gd name="T32" fmla="*/ 52 w 52"/>
                  <a:gd name="T33" fmla="*/ 0 h 9"/>
                  <a:gd name="T34" fmla="*/ 52 w 52"/>
                  <a:gd name="T35" fmla="*/ 1 h 9"/>
                  <a:gd name="T36" fmla="*/ 52 w 52"/>
                  <a:gd name="T37" fmla="*/ 1 h 9"/>
                  <a:gd name="T38" fmla="*/ 52 w 52"/>
                  <a:gd name="T39" fmla="*/ 1 h 9"/>
                  <a:gd name="T40" fmla="*/ 45 w 52"/>
                  <a:gd name="T41" fmla="*/ 6 h 9"/>
                  <a:gd name="T42" fmla="*/ 40 w 52"/>
                  <a:gd name="T43" fmla="*/ 7 h 9"/>
                  <a:gd name="T44" fmla="*/ 40 w 52"/>
                  <a:gd name="T45" fmla="*/ 7 h 9"/>
                  <a:gd name="T46" fmla="*/ 32 w 52"/>
                  <a:gd name="T47" fmla="*/ 9 h 9"/>
                  <a:gd name="T48" fmla="*/ 22 w 52"/>
                  <a:gd name="T49" fmla="*/ 9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2" h="9">
                    <a:moveTo>
                      <a:pt x="22" y="9"/>
                    </a:moveTo>
                    <a:lnTo>
                      <a:pt x="22" y="9"/>
                    </a:lnTo>
                    <a:lnTo>
                      <a:pt x="9" y="7"/>
                    </a:lnTo>
                    <a:lnTo>
                      <a:pt x="1" y="6"/>
                    </a:lnTo>
                    <a:lnTo>
                      <a:pt x="0" y="6"/>
                    </a:lnTo>
                    <a:lnTo>
                      <a:pt x="1" y="4"/>
                    </a:lnTo>
                    <a:lnTo>
                      <a:pt x="1" y="4"/>
                    </a:lnTo>
                    <a:lnTo>
                      <a:pt x="6" y="0"/>
                    </a:lnTo>
                    <a:lnTo>
                      <a:pt x="10" y="0"/>
                    </a:lnTo>
                    <a:lnTo>
                      <a:pt x="14" y="0"/>
                    </a:lnTo>
                    <a:lnTo>
                      <a:pt x="14" y="0"/>
                    </a:lnTo>
                    <a:lnTo>
                      <a:pt x="26" y="3"/>
                    </a:lnTo>
                    <a:lnTo>
                      <a:pt x="32" y="4"/>
                    </a:lnTo>
                    <a:lnTo>
                      <a:pt x="38" y="3"/>
                    </a:lnTo>
                    <a:lnTo>
                      <a:pt x="38" y="3"/>
                    </a:lnTo>
                    <a:lnTo>
                      <a:pt x="49" y="0"/>
                    </a:lnTo>
                    <a:lnTo>
                      <a:pt x="52" y="0"/>
                    </a:lnTo>
                    <a:lnTo>
                      <a:pt x="52" y="1"/>
                    </a:lnTo>
                    <a:lnTo>
                      <a:pt x="52" y="1"/>
                    </a:lnTo>
                    <a:lnTo>
                      <a:pt x="52" y="1"/>
                    </a:lnTo>
                    <a:lnTo>
                      <a:pt x="45" y="6"/>
                    </a:lnTo>
                    <a:lnTo>
                      <a:pt x="40" y="7"/>
                    </a:lnTo>
                    <a:lnTo>
                      <a:pt x="40" y="7"/>
                    </a:lnTo>
                    <a:lnTo>
                      <a:pt x="32" y="9"/>
                    </a:lnTo>
                    <a:lnTo>
                      <a:pt x="22" y="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82" name="Freeform 854"/>
              <p:cNvSpPr/>
              <p:nvPr/>
            </p:nvSpPr>
            <p:spPr bwMode="auto">
              <a:xfrm>
                <a:off x="-1519705" y="4056392"/>
                <a:ext cx="208021" cy="216178"/>
              </a:xfrm>
              <a:custGeom>
                <a:gdLst>
                  <a:gd name="T0" fmla="*/ 8 w 102"/>
                  <a:gd name="T1" fmla="*/ 105 h 106"/>
                  <a:gd name="T2" fmla="*/ 11 w 102"/>
                  <a:gd name="T3" fmla="*/ 96 h 106"/>
                  <a:gd name="T4" fmla="*/ 13 w 102"/>
                  <a:gd name="T5" fmla="*/ 82 h 106"/>
                  <a:gd name="T6" fmla="*/ 8 w 102"/>
                  <a:gd name="T7" fmla="*/ 77 h 106"/>
                  <a:gd name="T8" fmla="*/ 0 w 102"/>
                  <a:gd name="T9" fmla="*/ 71 h 106"/>
                  <a:gd name="T10" fmla="*/ 5 w 102"/>
                  <a:gd name="T11" fmla="*/ 58 h 106"/>
                  <a:gd name="T12" fmla="*/ 6 w 102"/>
                  <a:gd name="T13" fmla="*/ 48 h 106"/>
                  <a:gd name="T14" fmla="*/ 8 w 102"/>
                  <a:gd name="T15" fmla="*/ 42 h 106"/>
                  <a:gd name="T16" fmla="*/ 12 w 102"/>
                  <a:gd name="T17" fmla="*/ 34 h 106"/>
                  <a:gd name="T18" fmla="*/ 18 w 102"/>
                  <a:gd name="T19" fmla="*/ 28 h 106"/>
                  <a:gd name="T20" fmla="*/ 26 w 102"/>
                  <a:gd name="T21" fmla="*/ 12 h 106"/>
                  <a:gd name="T22" fmla="*/ 35 w 102"/>
                  <a:gd name="T23" fmla="*/ 6 h 106"/>
                  <a:gd name="T24" fmla="*/ 40 w 102"/>
                  <a:gd name="T25" fmla="*/ 2 h 106"/>
                  <a:gd name="T26" fmla="*/ 58 w 102"/>
                  <a:gd name="T27" fmla="*/ 8 h 106"/>
                  <a:gd name="T28" fmla="*/ 79 w 102"/>
                  <a:gd name="T29" fmla="*/ 11 h 106"/>
                  <a:gd name="T30" fmla="*/ 89 w 102"/>
                  <a:gd name="T31" fmla="*/ 11 h 106"/>
                  <a:gd name="T32" fmla="*/ 100 w 102"/>
                  <a:gd name="T33" fmla="*/ 0 h 106"/>
                  <a:gd name="T34" fmla="*/ 102 w 102"/>
                  <a:gd name="T35" fmla="*/ 3 h 106"/>
                  <a:gd name="T36" fmla="*/ 93 w 102"/>
                  <a:gd name="T37" fmla="*/ 13 h 106"/>
                  <a:gd name="T38" fmla="*/ 79 w 102"/>
                  <a:gd name="T39" fmla="*/ 21 h 106"/>
                  <a:gd name="T40" fmla="*/ 71 w 102"/>
                  <a:gd name="T41" fmla="*/ 19 h 106"/>
                  <a:gd name="T42" fmla="*/ 55 w 102"/>
                  <a:gd name="T43" fmla="*/ 18 h 106"/>
                  <a:gd name="T44" fmla="*/ 38 w 102"/>
                  <a:gd name="T45" fmla="*/ 18 h 106"/>
                  <a:gd name="T46" fmla="*/ 31 w 102"/>
                  <a:gd name="T47" fmla="*/ 18 h 106"/>
                  <a:gd name="T48" fmla="*/ 28 w 102"/>
                  <a:gd name="T49" fmla="*/ 25 h 106"/>
                  <a:gd name="T50" fmla="*/ 24 w 102"/>
                  <a:gd name="T51" fmla="*/ 34 h 106"/>
                  <a:gd name="T52" fmla="*/ 29 w 102"/>
                  <a:gd name="T53" fmla="*/ 42 h 106"/>
                  <a:gd name="T54" fmla="*/ 41 w 102"/>
                  <a:gd name="T55" fmla="*/ 40 h 106"/>
                  <a:gd name="T56" fmla="*/ 45 w 102"/>
                  <a:gd name="T57" fmla="*/ 34 h 106"/>
                  <a:gd name="T58" fmla="*/ 64 w 102"/>
                  <a:gd name="T59" fmla="*/ 29 h 106"/>
                  <a:gd name="T60" fmla="*/ 70 w 102"/>
                  <a:gd name="T61" fmla="*/ 32 h 106"/>
                  <a:gd name="T62" fmla="*/ 61 w 102"/>
                  <a:gd name="T63" fmla="*/ 37 h 106"/>
                  <a:gd name="T64" fmla="*/ 51 w 102"/>
                  <a:gd name="T65" fmla="*/ 47 h 106"/>
                  <a:gd name="T66" fmla="*/ 47 w 102"/>
                  <a:gd name="T67" fmla="*/ 53 h 106"/>
                  <a:gd name="T68" fmla="*/ 54 w 102"/>
                  <a:gd name="T69" fmla="*/ 60 h 106"/>
                  <a:gd name="T70" fmla="*/ 60 w 102"/>
                  <a:gd name="T71" fmla="*/ 64 h 106"/>
                  <a:gd name="T72" fmla="*/ 58 w 102"/>
                  <a:gd name="T73" fmla="*/ 70 h 106"/>
                  <a:gd name="T74" fmla="*/ 55 w 102"/>
                  <a:gd name="T75" fmla="*/ 79 h 106"/>
                  <a:gd name="T76" fmla="*/ 61 w 102"/>
                  <a:gd name="T77" fmla="*/ 87 h 106"/>
                  <a:gd name="T78" fmla="*/ 55 w 102"/>
                  <a:gd name="T79" fmla="*/ 90 h 106"/>
                  <a:gd name="T80" fmla="*/ 51 w 102"/>
                  <a:gd name="T81" fmla="*/ 95 h 106"/>
                  <a:gd name="T82" fmla="*/ 47 w 102"/>
                  <a:gd name="T83" fmla="*/ 96 h 106"/>
                  <a:gd name="T84" fmla="*/ 41 w 102"/>
                  <a:gd name="T85" fmla="*/ 89 h 106"/>
                  <a:gd name="T86" fmla="*/ 40 w 102"/>
                  <a:gd name="T87" fmla="*/ 80 h 106"/>
                  <a:gd name="T88" fmla="*/ 37 w 102"/>
                  <a:gd name="T89" fmla="*/ 74 h 106"/>
                  <a:gd name="T90" fmla="*/ 40 w 102"/>
                  <a:gd name="T91" fmla="*/ 66 h 106"/>
                  <a:gd name="T92" fmla="*/ 40 w 102"/>
                  <a:gd name="T93" fmla="*/ 64 h 106"/>
                  <a:gd name="T94" fmla="*/ 29 w 102"/>
                  <a:gd name="T95" fmla="*/ 66 h 106"/>
                  <a:gd name="T96" fmla="*/ 25 w 102"/>
                  <a:gd name="T97" fmla="*/ 80 h 106"/>
                  <a:gd name="T98" fmla="*/ 25 w 102"/>
                  <a:gd name="T99" fmla="*/ 103 h 106"/>
                  <a:gd name="T100" fmla="*/ 13 w 102"/>
                  <a:gd name="T101" fmla="*/ 106 h 1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02" h="105">
                    <a:moveTo>
                      <a:pt x="11" y="105"/>
                    </a:moveTo>
                    <a:lnTo>
                      <a:pt x="11" y="105"/>
                    </a:lnTo>
                    <a:lnTo>
                      <a:pt x="8" y="105"/>
                    </a:lnTo>
                    <a:lnTo>
                      <a:pt x="8" y="103"/>
                    </a:lnTo>
                    <a:lnTo>
                      <a:pt x="11" y="96"/>
                    </a:lnTo>
                    <a:lnTo>
                      <a:pt x="11" y="96"/>
                    </a:lnTo>
                    <a:lnTo>
                      <a:pt x="13" y="92"/>
                    </a:lnTo>
                    <a:lnTo>
                      <a:pt x="15" y="86"/>
                    </a:lnTo>
                    <a:lnTo>
                      <a:pt x="13" y="82"/>
                    </a:lnTo>
                    <a:lnTo>
                      <a:pt x="12" y="79"/>
                    </a:lnTo>
                    <a:lnTo>
                      <a:pt x="12" y="79"/>
                    </a:lnTo>
                    <a:lnTo>
                      <a:pt x="8" y="77"/>
                    </a:lnTo>
                    <a:lnTo>
                      <a:pt x="5" y="77"/>
                    </a:lnTo>
                    <a:lnTo>
                      <a:pt x="2" y="76"/>
                    </a:lnTo>
                    <a:lnTo>
                      <a:pt x="0" y="71"/>
                    </a:lnTo>
                    <a:lnTo>
                      <a:pt x="0" y="71"/>
                    </a:lnTo>
                    <a:lnTo>
                      <a:pt x="2" y="64"/>
                    </a:lnTo>
                    <a:lnTo>
                      <a:pt x="5" y="58"/>
                    </a:lnTo>
                    <a:lnTo>
                      <a:pt x="5" y="58"/>
                    </a:lnTo>
                    <a:lnTo>
                      <a:pt x="6" y="53"/>
                    </a:lnTo>
                    <a:lnTo>
                      <a:pt x="6" y="48"/>
                    </a:lnTo>
                    <a:lnTo>
                      <a:pt x="6" y="45"/>
                    </a:lnTo>
                    <a:lnTo>
                      <a:pt x="8" y="42"/>
                    </a:lnTo>
                    <a:lnTo>
                      <a:pt x="8" y="42"/>
                    </a:lnTo>
                    <a:lnTo>
                      <a:pt x="9" y="40"/>
                    </a:lnTo>
                    <a:lnTo>
                      <a:pt x="11" y="37"/>
                    </a:lnTo>
                    <a:lnTo>
                      <a:pt x="12" y="34"/>
                    </a:lnTo>
                    <a:lnTo>
                      <a:pt x="15" y="32"/>
                    </a:lnTo>
                    <a:lnTo>
                      <a:pt x="15" y="32"/>
                    </a:lnTo>
                    <a:lnTo>
                      <a:pt x="18" y="28"/>
                    </a:lnTo>
                    <a:lnTo>
                      <a:pt x="21" y="22"/>
                    </a:lnTo>
                    <a:lnTo>
                      <a:pt x="24" y="16"/>
                    </a:lnTo>
                    <a:lnTo>
                      <a:pt x="26" y="12"/>
                    </a:lnTo>
                    <a:lnTo>
                      <a:pt x="26" y="12"/>
                    </a:lnTo>
                    <a:lnTo>
                      <a:pt x="32" y="9"/>
                    </a:lnTo>
                    <a:lnTo>
                      <a:pt x="35" y="6"/>
                    </a:lnTo>
                    <a:lnTo>
                      <a:pt x="35" y="6"/>
                    </a:lnTo>
                    <a:lnTo>
                      <a:pt x="38" y="3"/>
                    </a:lnTo>
                    <a:lnTo>
                      <a:pt x="40" y="2"/>
                    </a:lnTo>
                    <a:lnTo>
                      <a:pt x="47" y="5"/>
                    </a:lnTo>
                    <a:lnTo>
                      <a:pt x="47" y="5"/>
                    </a:lnTo>
                    <a:lnTo>
                      <a:pt x="58" y="8"/>
                    </a:lnTo>
                    <a:lnTo>
                      <a:pt x="68" y="9"/>
                    </a:lnTo>
                    <a:lnTo>
                      <a:pt x="68" y="9"/>
                    </a:lnTo>
                    <a:lnTo>
                      <a:pt x="79" y="11"/>
                    </a:lnTo>
                    <a:lnTo>
                      <a:pt x="84" y="11"/>
                    </a:lnTo>
                    <a:lnTo>
                      <a:pt x="89" y="11"/>
                    </a:lnTo>
                    <a:lnTo>
                      <a:pt x="89" y="11"/>
                    </a:lnTo>
                    <a:lnTo>
                      <a:pt x="95" y="3"/>
                    </a:lnTo>
                    <a:lnTo>
                      <a:pt x="97" y="0"/>
                    </a:lnTo>
                    <a:lnTo>
                      <a:pt x="100" y="0"/>
                    </a:lnTo>
                    <a:lnTo>
                      <a:pt x="100" y="0"/>
                    </a:lnTo>
                    <a:lnTo>
                      <a:pt x="102" y="0"/>
                    </a:lnTo>
                    <a:lnTo>
                      <a:pt x="102" y="3"/>
                    </a:lnTo>
                    <a:lnTo>
                      <a:pt x="99" y="8"/>
                    </a:lnTo>
                    <a:lnTo>
                      <a:pt x="99" y="8"/>
                    </a:lnTo>
                    <a:lnTo>
                      <a:pt x="93" y="13"/>
                    </a:lnTo>
                    <a:lnTo>
                      <a:pt x="84" y="18"/>
                    </a:lnTo>
                    <a:lnTo>
                      <a:pt x="84" y="18"/>
                    </a:lnTo>
                    <a:lnTo>
                      <a:pt x="79" y="21"/>
                    </a:lnTo>
                    <a:lnTo>
                      <a:pt x="76" y="21"/>
                    </a:lnTo>
                    <a:lnTo>
                      <a:pt x="71" y="19"/>
                    </a:lnTo>
                    <a:lnTo>
                      <a:pt x="71" y="19"/>
                    </a:lnTo>
                    <a:lnTo>
                      <a:pt x="63" y="18"/>
                    </a:lnTo>
                    <a:lnTo>
                      <a:pt x="58" y="18"/>
                    </a:lnTo>
                    <a:lnTo>
                      <a:pt x="55" y="18"/>
                    </a:lnTo>
                    <a:lnTo>
                      <a:pt x="55" y="18"/>
                    </a:lnTo>
                    <a:lnTo>
                      <a:pt x="48" y="19"/>
                    </a:lnTo>
                    <a:lnTo>
                      <a:pt x="38" y="18"/>
                    </a:lnTo>
                    <a:lnTo>
                      <a:pt x="38" y="18"/>
                    </a:lnTo>
                    <a:lnTo>
                      <a:pt x="32" y="18"/>
                    </a:lnTo>
                    <a:lnTo>
                      <a:pt x="31" y="18"/>
                    </a:lnTo>
                    <a:lnTo>
                      <a:pt x="29" y="21"/>
                    </a:lnTo>
                    <a:lnTo>
                      <a:pt x="29" y="21"/>
                    </a:lnTo>
                    <a:lnTo>
                      <a:pt x="28" y="25"/>
                    </a:lnTo>
                    <a:lnTo>
                      <a:pt x="24" y="31"/>
                    </a:lnTo>
                    <a:lnTo>
                      <a:pt x="24" y="31"/>
                    </a:lnTo>
                    <a:lnTo>
                      <a:pt x="24" y="34"/>
                    </a:lnTo>
                    <a:lnTo>
                      <a:pt x="24" y="38"/>
                    </a:lnTo>
                    <a:lnTo>
                      <a:pt x="25" y="41"/>
                    </a:lnTo>
                    <a:lnTo>
                      <a:pt x="29" y="42"/>
                    </a:lnTo>
                    <a:lnTo>
                      <a:pt x="29" y="42"/>
                    </a:lnTo>
                    <a:lnTo>
                      <a:pt x="37" y="42"/>
                    </a:lnTo>
                    <a:lnTo>
                      <a:pt x="41" y="40"/>
                    </a:lnTo>
                    <a:lnTo>
                      <a:pt x="42" y="38"/>
                    </a:lnTo>
                    <a:lnTo>
                      <a:pt x="42" y="38"/>
                    </a:lnTo>
                    <a:lnTo>
                      <a:pt x="45" y="34"/>
                    </a:lnTo>
                    <a:lnTo>
                      <a:pt x="51" y="32"/>
                    </a:lnTo>
                    <a:lnTo>
                      <a:pt x="64" y="29"/>
                    </a:lnTo>
                    <a:lnTo>
                      <a:pt x="64" y="29"/>
                    </a:lnTo>
                    <a:lnTo>
                      <a:pt x="68" y="29"/>
                    </a:lnTo>
                    <a:lnTo>
                      <a:pt x="70" y="31"/>
                    </a:lnTo>
                    <a:lnTo>
                      <a:pt x="70" y="32"/>
                    </a:lnTo>
                    <a:lnTo>
                      <a:pt x="67" y="34"/>
                    </a:lnTo>
                    <a:lnTo>
                      <a:pt x="67" y="34"/>
                    </a:lnTo>
                    <a:lnTo>
                      <a:pt x="61" y="37"/>
                    </a:lnTo>
                    <a:lnTo>
                      <a:pt x="55" y="40"/>
                    </a:lnTo>
                    <a:lnTo>
                      <a:pt x="55" y="40"/>
                    </a:lnTo>
                    <a:lnTo>
                      <a:pt x="51" y="47"/>
                    </a:lnTo>
                    <a:lnTo>
                      <a:pt x="48" y="50"/>
                    </a:lnTo>
                    <a:lnTo>
                      <a:pt x="47" y="53"/>
                    </a:lnTo>
                    <a:lnTo>
                      <a:pt x="47" y="53"/>
                    </a:lnTo>
                    <a:lnTo>
                      <a:pt x="48" y="57"/>
                    </a:lnTo>
                    <a:lnTo>
                      <a:pt x="50" y="60"/>
                    </a:lnTo>
                    <a:lnTo>
                      <a:pt x="54" y="60"/>
                    </a:lnTo>
                    <a:lnTo>
                      <a:pt x="54" y="60"/>
                    </a:lnTo>
                    <a:lnTo>
                      <a:pt x="58" y="61"/>
                    </a:lnTo>
                    <a:lnTo>
                      <a:pt x="60" y="64"/>
                    </a:lnTo>
                    <a:lnTo>
                      <a:pt x="60" y="67"/>
                    </a:lnTo>
                    <a:lnTo>
                      <a:pt x="58" y="70"/>
                    </a:lnTo>
                    <a:lnTo>
                      <a:pt x="58" y="70"/>
                    </a:lnTo>
                    <a:lnTo>
                      <a:pt x="54" y="73"/>
                    </a:lnTo>
                    <a:lnTo>
                      <a:pt x="54" y="76"/>
                    </a:lnTo>
                    <a:lnTo>
                      <a:pt x="55" y="79"/>
                    </a:lnTo>
                    <a:lnTo>
                      <a:pt x="55" y="79"/>
                    </a:lnTo>
                    <a:lnTo>
                      <a:pt x="60" y="84"/>
                    </a:lnTo>
                    <a:lnTo>
                      <a:pt x="61" y="87"/>
                    </a:lnTo>
                    <a:lnTo>
                      <a:pt x="60" y="89"/>
                    </a:lnTo>
                    <a:lnTo>
                      <a:pt x="60" y="89"/>
                    </a:lnTo>
                    <a:lnTo>
                      <a:pt x="55" y="90"/>
                    </a:lnTo>
                    <a:lnTo>
                      <a:pt x="53" y="92"/>
                    </a:lnTo>
                    <a:lnTo>
                      <a:pt x="53" y="92"/>
                    </a:lnTo>
                    <a:lnTo>
                      <a:pt x="51" y="95"/>
                    </a:lnTo>
                    <a:lnTo>
                      <a:pt x="48" y="96"/>
                    </a:lnTo>
                    <a:lnTo>
                      <a:pt x="47" y="96"/>
                    </a:lnTo>
                    <a:lnTo>
                      <a:pt x="47" y="96"/>
                    </a:lnTo>
                    <a:lnTo>
                      <a:pt x="44" y="95"/>
                    </a:lnTo>
                    <a:lnTo>
                      <a:pt x="44" y="93"/>
                    </a:lnTo>
                    <a:lnTo>
                      <a:pt x="41" y="89"/>
                    </a:lnTo>
                    <a:lnTo>
                      <a:pt x="41" y="89"/>
                    </a:lnTo>
                    <a:lnTo>
                      <a:pt x="41" y="84"/>
                    </a:lnTo>
                    <a:lnTo>
                      <a:pt x="40" y="80"/>
                    </a:lnTo>
                    <a:lnTo>
                      <a:pt x="38" y="77"/>
                    </a:lnTo>
                    <a:lnTo>
                      <a:pt x="38" y="77"/>
                    </a:lnTo>
                    <a:lnTo>
                      <a:pt x="37" y="74"/>
                    </a:lnTo>
                    <a:lnTo>
                      <a:pt x="37" y="70"/>
                    </a:lnTo>
                    <a:lnTo>
                      <a:pt x="38" y="67"/>
                    </a:lnTo>
                    <a:lnTo>
                      <a:pt x="40" y="66"/>
                    </a:lnTo>
                    <a:lnTo>
                      <a:pt x="40" y="66"/>
                    </a:lnTo>
                    <a:lnTo>
                      <a:pt x="41" y="64"/>
                    </a:lnTo>
                    <a:lnTo>
                      <a:pt x="40" y="64"/>
                    </a:lnTo>
                    <a:lnTo>
                      <a:pt x="35" y="64"/>
                    </a:lnTo>
                    <a:lnTo>
                      <a:pt x="29" y="66"/>
                    </a:lnTo>
                    <a:lnTo>
                      <a:pt x="29" y="66"/>
                    </a:lnTo>
                    <a:lnTo>
                      <a:pt x="26" y="71"/>
                    </a:lnTo>
                    <a:lnTo>
                      <a:pt x="25" y="80"/>
                    </a:lnTo>
                    <a:lnTo>
                      <a:pt x="25" y="80"/>
                    </a:lnTo>
                    <a:lnTo>
                      <a:pt x="25" y="92"/>
                    </a:lnTo>
                    <a:lnTo>
                      <a:pt x="25" y="100"/>
                    </a:lnTo>
                    <a:lnTo>
                      <a:pt x="25" y="103"/>
                    </a:lnTo>
                    <a:lnTo>
                      <a:pt x="25" y="103"/>
                    </a:lnTo>
                    <a:lnTo>
                      <a:pt x="18" y="105"/>
                    </a:lnTo>
                    <a:lnTo>
                      <a:pt x="13" y="106"/>
                    </a:lnTo>
                    <a:lnTo>
                      <a:pt x="11" y="10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83" name="Freeform 855"/>
              <p:cNvSpPr/>
              <p:nvPr/>
            </p:nvSpPr>
            <p:spPr bwMode="auto">
              <a:xfrm>
                <a:off x="-1519705" y="4056392"/>
                <a:ext cx="208021" cy="216178"/>
              </a:xfrm>
              <a:custGeom>
                <a:gdLst>
                  <a:gd name="T0" fmla="*/ 8 w 102"/>
                  <a:gd name="T1" fmla="*/ 105 h 106"/>
                  <a:gd name="T2" fmla="*/ 11 w 102"/>
                  <a:gd name="T3" fmla="*/ 96 h 106"/>
                  <a:gd name="T4" fmla="*/ 13 w 102"/>
                  <a:gd name="T5" fmla="*/ 82 h 106"/>
                  <a:gd name="T6" fmla="*/ 8 w 102"/>
                  <a:gd name="T7" fmla="*/ 77 h 106"/>
                  <a:gd name="T8" fmla="*/ 0 w 102"/>
                  <a:gd name="T9" fmla="*/ 71 h 106"/>
                  <a:gd name="T10" fmla="*/ 5 w 102"/>
                  <a:gd name="T11" fmla="*/ 58 h 106"/>
                  <a:gd name="T12" fmla="*/ 6 w 102"/>
                  <a:gd name="T13" fmla="*/ 48 h 106"/>
                  <a:gd name="T14" fmla="*/ 8 w 102"/>
                  <a:gd name="T15" fmla="*/ 42 h 106"/>
                  <a:gd name="T16" fmla="*/ 12 w 102"/>
                  <a:gd name="T17" fmla="*/ 34 h 106"/>
                  <a:gd name="T18" fmla="*/ 18 w 102"/>
                  <a:gd name="T19" fmla="*/ 28 h 106"/>
                  <a:gd name="T20" fmla="*/ 26 w 102"/>
                  <a:gd name="T21" fmla="*/ 12 h 106"/>
                  <a:gd name="T22" fmla="*/ 35 w 102"/>
                  <a:gd name="T23" fmla="*/ 6 h 106"/>
                  <a:gd name="T24" fmla="*/ 40 w 102"/>
                  <a:gd name="T25" fmla="*/ 2 h 106"/>
                  <a:gd name="T26" fmla="*/ 58 w 102"/>
                  <a:gd name="T27" fmla="*/ 8 h 106"/>
                  <a:gd name="T28" fmla="*/ 79 w 102"/>
                  <a:gd name="T29" fmla="*/ 11 h 106"/>
                  <a:gd name="T30" fmla="*/ 89 w 102"/>
                  <a:gd name="T31" fmla="*/ 11 h 106"/>
                  <a:gd name="T32" fmla="*/ 100 w 102"/>
                  <a:gd name="T33" fmla="*/ 0 h 106"/>
                  <a:gd name="T34" fmla="*/ 102 w 102"/>
                  <a:gd name="T35" fmla="*/ 3 h 106"/>
                  <a:gd name="T36" fmla="*/ 93 w 102"/>
                  <a:gd name="T37" fmla="*/ 13 h 106"/>
                  <a:gd name="T38" fmla="*/ 79 w 102"/>
                  <a:gd name="T39" fmla="*/ 21 h 106"/>
                  <a:gd name="T40" fmla="*/ 71 w 102"/>
                  <a:gd name="T41" fmla="*/ 19 h 106"/>
                  <a:gd name="T42" fmla="*/ 55 w 102"/>
                  <a:gd name="T43" fmla="*/ 18 h 106"/>
                  <a:gd name="T44" fmla="*/ 38 w 102"/>
                  <a:gd name="T45" fmla="*/ 18 h 106"/>
                  <a:gd name="T46" fmla="*/ 31 w 102"/>
                  <a:gd name="T47" fmla="*/ 18 h 106"/>
                  <a:gd name="T48" fmla="*/ 28 w 102"/>
                  <a:gd name="T49" fmla="*/ 25 h 106"/>
                  <a:gd name="T50" fmla="*/ 24 w 102"/>
                  <a:gd name="T51" fmla="*/ 34 h 106"/>
                  <a:gd name="T52" fmla="*/ 29 w 102"/>
                  <a:gd name="T53" fmla="*/ 42 h 106"/>
                  <a:gd name="T54" fmla="*/ 41 w 102"/>
                  <a:gd name="T55" fmla="*/ 40 h 106"/>
                  <a:gd name="T56" fmla="*/ 45 w 102"/>
                  <a:gd name="T57" fmla="*/ 34 h 106"/>
                  <a:gd name="T58" fmla="*/ 64 w 102"/>
                  <a:gd name="T59" fmla="*/ 29 h 106"/>
                  <a:gd name="T60" fmla="*/ 70 w 102"/>
                  <a:gd name="T61" fmla="*/ 32 h 106"/>
                  <a:gd name="T62" fmla="*/ 61 w 102"/>
                  <a:gd name="T63" fmla="*/ 37 h 106"/>
                  <a:gd name="T64" fmla="*/ 51 w 102"/>
                  <a:gd name="T65" fmla="*/ 47 h 106"/>
                  <a:gd name="T66" fmla="*/ 47 w 102"/>
                  <a:gd name="T67" fmla="*/ 53 h 106"/>
                  <a:gd name="T68" fmla="*/ 54 w 102"/>
                  <a:gd name="T69" fmla="*/ 60 h 106"/>
                  <a:gd name="T70" fmla="*/ 60 w 102"/>
                  <a:gd name="T71" fmla="*/ 64 h 106"/>
                  <a:gd name="T72" fmla="*/ 58 w 102"/>
                  <a:gd name="T73" fmla="*/ 70 h 106"/>
                  <a:gd name="T74" fmla="*/ 55 w 102"/>
                  <a:gd name="T75" fmla="*/ 79 h 106"/>
                  <a:gd name="T76" fmla="*/ 61 w 102"/>
                  <a:gd name="T77" fmla="*/ 87 h 106"/>
                  <a:gd name="T78" fmla="*/ 55 w 102"/>
                  <a:gd name="T79" fmla="*/ 90 h 106"/>
                  <a:gd name="T80" fmla="*/ 51 w 102"/>
                  <a:gd name="T81" fmla="*/ 95 h 106"/>
                  <a:gd name="T82" fmla="*/ 47 w 102"/>
                  <a:gd name="T83" fmla="*/ 96 h 106"/>
                  <a:gd name="T84" fmla="*/ 41 w 102"/>
                  <a:gd name="T85" fmla="*/ 89 h 106"/>
                  <a:gd name="T86" fmla="*/ 40 w 102"/>
                  <a:gd name="T87" fmla="*/ 80 h 106"/>
                  <a:gd name="T88" fmla="*/ 37 w 102"/>
                  <a:gd name="T89" fmla="*/ 74 h 106"/>
                  <a:gd name="T90" fmla="*/ 40 w 102"/>
                  <a:gd name="T91" fmla="*/ 66 h 106"/>
                  <a:gd name="T92" fmla="*/ 40 w 102"/>
                  <a:gd name="T93" fmla="*/ 64 h 106"/>
                  <a:gd name="T94" fmla="*/ 29 w 102"/>
                  <a:gd name="T95" fmla="*/ 66 h 106"/>
                  <a:gd name="T96" fmla="*/ 25 w 102"/>
                  <a:gd name="T97" fmla="*/ 80 h 106"/>
                  <a:gd name="T98" fmla="*/ 25 w 102"/>
                  <a:gd name="T99" fmla="*/ 103 h 106"/>
                  <a:gd name="T100" fmla="*/ 13 w 102"/>
                  <a:gd name="T101" fmla="*/ 106 h 1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02" h="105">
                    <a:moveTo>
                      <a:pt x="11" y="105"/>
                    </a:moveTo>
                    <a:lnTo>
                      <a:pt x="11" y="105"/>
                    </a:lnTo>
                    <a:lnTo>
                      <a:pt x="8" y="105"/>
                    </a:lnTo>
                    <a:lnTo>
                      <a:pt x="8" y="103"/>
                    </a:lnTo>
                    <a:lnTo>
                      <a:pt x="11" y="96"/>
                    </a:lnTo>
                    <a:lnTo>
                      <a:pt x="11" y="96"/>
                    </a:lnTo>
                    <a:lnTo>
                      <a:pt x="13" y="92"/>
                    </a:lnTo>
                    <a:lnTo>
                      <a:pt x="15" y="86"/>
                    </a:lnTo>
                    <a:lnTo>
                      <a:pt x="13" y="82"/>
                    </a:lnTo>
                    <a:lnTo>
                      <a:pt x="12" y="79"/>
                    </a:lnTo>
                    <a:lnTo>
                      <a:pt x="12" y="79"/>
                    </a:lnTo>
                    <a:lnTo>
                      <a:pt x="8" y="77"/>
                    </a:lnTo>
                    <a:lnTo>
                      <a:pt x="5" y="77"/>
                    </a:lnTo>
                    <a:lnTo>
                      <a:pt x="2" y="76"/>
                    </a:lnTo>
                    <a:lnTo>
                      <a:pt x="0" y="71"/>
                    </a:lnTo>
                    <a:lnTo>
                      <a:pt x="0" y="71"/>
                    </a:lnTo>
                    <a:lnTo>
                      <a:pt x="2" y="64"/>
                    </a:lnTo>
                    <a:lnTo>
                      <a:pt x="5" y="58"/>
                    </a:lnTo>
                    <a:lnTo>
                      <a:pt x="5" y="58"/>
                    </a:lnTo>
                    <a:lnTo>
                      <a:pt x="6" y="53"/>
                    </a:lnTo>
                    <a:lnTo>
                      <a:pt x="6" y="48"/>
                    </a:lnTo>
                    <a:lnTo>
                      <a:pt x="6" y="45"/>
                    </a:lnTo>
                    <a:lnTo>
                      <a:pt x="8" y="42"/>
                    </a:lnTo>
                    <a:lnTo>
                      <a:pt x="8" y="42"/>
                    </a:lnTo>
                    <a:lnTo>
                      <a:pt x="9" y="40"/>
                    </a:lnTo>
                    <a:lnTo>
                      <a:pt x="11" y="37"/>
                    </a:lnTo>
                    <a:lnTo>
                      <a:pt x="12" y="34"/>
                    </a:lnTo>
                    <a:lnTo>
                      <a:pt x="15" y="32"/>
                    </a:lnTo>
                    <a:lnTo>
                      <a:pt x="15" y="32"/>
                    </a:lnTo>
                    <a:lnTo>
                      <a:pt x="18" y="28"/>
                    </a:lnTo>
                    <a:lnTo>
                      <a:pt x="21" y="22"/>
                    </a:lnTo>
                    <a:lnTo>
                      <a:pt x="24" y="16"/>
                    </a:lnTo>
                    <a:lnTo>
                      <a:pt x="26" y="12"/>
                    </a:lnTo>
                    <a:lnTo>
                      <a:pt x="26" y="12"/>
                    </a:lnTo>
                    <a:lnTo>
                      <a:pt x="32" y="9"/>
                    </a:lnTo>
                    <a:lnTo>
                      <a:pt x="35" y="6"/>
                    </a:lnTo>
                    <a:lnTo>
                      <a:pt x="35" y="6"/>
                    </a:lnTo>
                    <a:lnTo>
                      <a:pt x="38" y="3"/>
                    </a:lnTo>
                    <a:lnTo>
                      <a:pt x="40" y="2"/>
                    </a:lnTo>
                    <a:lnTo>
                      <a:pt x="47" y="5"/>
                    </a:lnTo>
                    <a:lnTo>
                      <a:pt x="47" y="5"/>
                    </a:lnTo>
                    <a:lnTo>
                      <a:pt x="58" y="8"/>
                    </a:lnTo>
                    <a:lnTo>
                      <a:pt x="68" y="9"/>
                    </a:lnTo>
                    <a:lnTo>
                      <a:pt x="68" y="9"/>
                    </a:lnTo>
                    <a:lnTo>
                      <a:pt x="79" y="11"/>
                    </a:lnTo>
                    <a:lnTo>
                      <a:pt x="84" y="11"/>
                    </a:lnTo>
                    <a:lnTo>
                      <a:pt x="89" y="11"/>
                    </a:lnTo>
                    <a:lnTo>
                      <a:pt x="89" y="11"/>
                    </a:lnTo>
                    <a:lnTo>
                      <a:pt x="95" y="3"/>
                    </a:lnTo>
                    <a:lnTo>
                      <a:pt x="97" y="0"/>
                    </a:lnTo>
                    <a:lnTo>
                      <a:pt x="100" y="0"/>
                    </a:lnTo>
                    <a:lnTo>
                      <a:pt x="100" y="0"/>
                    </a:lnTo>
                    <a:lnTo>
                      <a:pt x="102" y="0"/>
                    </a:lnTo>
                    <a:lnTo>
                      <a:pt x="102" y="3"/>
                    </a:lnTo>
                    <a:lnTo>
                      <a:pt x="99" y="8"/>
                    </a:lnTo>
                    <a:lnTo>
                      <a:pt x="99" y="8"/>
                    </a:lnTo>
                    <a:lnTo>
                      <a:pt x="93" y="13"/>
                    </a:lnTo>
                    <a:lnTo>
                      <a:pt x="84" y="18"/>
                    </a:lnTo>
                    <a:lnTo>
                      <a:pt x="84" y="18"/>
                    </a:lnTo>
                    <a:lnTo>
                      <a:pt x="79" y="21"/>
                    </a:lnTo>
                    <a:lnTo>
                      <a:pt x="76" y="21"/>
                    </a:lnTo>
                    <a:lnTo>
                      <a:pt x="71" y="19"/>
                    </a:lnTo>
                    <a:lnTo>
                      <a:pt x="71" y="19"/>
                    </a:lnTo>
                    <a:lnTo>
                      <a:pt x="63" y="18"/>
                    </a:lnTo>
                    <a:lnTo>
                      <a:pt x="58" y="18"/>
                    </a:lnTo>
                    <a:lnTo>
                      <a:pt x="55" y="18"/>
                    </a:lnTo>
                    <a:lnTo>
                      <a:pt x="55" y="18"/>
                    </a:lnTo>
                    <a:lnTo>
                      <a:pt x="48" y="19"/>
                    </a:lnTo>
                    <a:lnTo>
                      <a:pt x="38" y="18"/>
                    </a:lnTo>
                    <a:lnTo>
                      <a:pt x="38" y="18"/>
                    </a:lnTo>
                    <a:lnTo>
                      <a:pt x="32" y="18"/>
                    </a:lnTo>
                    <a:lnTo>
                      <a:pt x="31" y="18"/>
                    </a:lnTo>
                    <a:lnTo>
                      <a:pt x="29" y="21"/>
                    </a:lnTo>
                    <a:lnTo>
                      <a:pt x="29" y="21"/>
                    </a:lnTo>
                    <a:lnTo>
                      <a:pt x="28" y="25"/>
                    </a:lnTo>
                    <a:lnTo>
                      <a:pt x="24" y="31"/>
                    </a:lnTo>
                    <a:lnTo>
                      <a:pt x="24" y="31"/>
                    </a:lnTo>
                    <a:lnTo>
                      <a:pt x="24" y="34"/>
                    </a:lnTo>
                    <a:lnTo>
                      <a:pt x="24" y="38"/>
                    </a:lnTo>
                    <a:lnTo>
                      <a:pt x="25" y="41"/>
                    </a:lnTo>
                    <a:lnTo>
                      <a:pt x="29" y="42"/>
                    </a:lnTo>
                    <a:lnTo>
                      <a:pt x="29" y="42"/>
                    </a:lnTo>
                    <a:lnTo>
                      <a:pt x="37" y="42"/>
                    </a:lnTo>
                    <a:lnTo>
                      <a:pt x="41" y="40"/>
                    </a:lnTo>
                    <a:lnTo>
                      <a:pt x="42" y="38"/>
                    </a:lnTo>
                    <a:lnTo>
                      <a:pt x="42" y="38"/>
                    </a:lnTo>
                    <a:lnTo>
                      <a:pt x="45" y="34"/>
                    </a:lnTo>
                    <a:lnTo>
                      <a:pt x="51" y="32"/>
                    </a:lnTo>
                    <a:lnTo>
                      <a:pt x="64" y="29"/>
                    </a:lnTo>
                    <a:lnTo>
                      <a:pt x="64" y="29"/>
                    </a:lnTo>
                    <a:lnTo>
                      <a:pt x="68" y="29"/>
                    </a:lnTo>
                    <a:lnTo>
                      <a:pt x="70" y="31"/>
                    </a:lnTo>
                    <a:lnTo>
                      <a:pt x="70" y="32"/>
                    </a:lnTo>
                    <a:lnTo>
                      <a:pt x="67" y="34"/>
                    </a:lnTo>
                    <a:lnTo>
                      <a:pt x="67" y="34"/>
                    </a:lnTo>
                    <a:lnTo>
                      <a:pt x="61" y="37"/>
                    </a:lnTo>
                    <a:lnTo>
                      <a:pt x="55" y="40"/>
                    </a:lnTo>
                    <a:lnTo>
                      <a:pt x="55" y="40"/>
                    </a:lnTo>
                    <a:lnTo>
                      <a:pt x="51" y="47"/>
                    </a:lnTo>
                    <a:lnTo>
                      <a:pt x="48" y="50"/>
                    </a:lnTo>
                    <a:lnTo>
                      <a:pt x="47" y="53"/>
                    </a:lnTo>
                    <a:lnTo>
                      <a:pt x="47" y="53"/>
                    </a:lnTo>
                    <a:lnTo>
                      <a:pt x="48" y="57"/>
                    </a:lnTo>
                    <a:lnTo>
                      <a:pt x="50" y="60"/>
                    </a:lnTo>
                    <a:lnTo>
                      <a:pt x="54" y="60"/>
                    </a:lnTo>
                    <a:lnTo>
                      <a:pt x="54" y="60"/>
                    </a:lnTo>
                    <a:lnTo>
                      <a:pt x="58" y="61"/>
                    </a:lnTo>
                    <a:lnTo>
                      <a:pt x="60" y="64"/>
                    </a:lnTo>
                    <a:lnTo>
                      <a:pt x="60" y="67"/>
                    </a:lnTo>
                    <a:lnTo>
                      <a:pt x="58" y="70"/>
                    </a:lnTo>
                    <a:lnTo>
                      <a:pt x="58" y="70"/>
                    </a:lnTo>
                    <a:lnTo>
                      <a:pt x="54" y="73"/>
                    </a:lnTo>
                    <a:lnTo>
                      <a:pt x="54" y="76"/>
                    </a:lnTo>
                    <a:lnTo>
                      <a:pt x="55" y="79"/>
                    </a:lnTo>
                    <a:lnTo>
                      <a:pt x="55" y="79"/>
                    </a:lnTo>
                    <a:lnTo>
                      <a:pt x="60" y="84"/>
                    </a:lnTo>
                    <a:lnTo>
                      <a:pt x="61" y="87"/>
                    </a:lnTo>
                    <a:lnTo>
                      <a:pt x="60" y="89"/>
                    </a:lnTo>
                    <a:lnTo>
                      <a:pt x="60" y="89"/>
                    </a:lnTo>
                    <a:lnTo>
                      <a:pt x="55" y="90"/>
                    </a:lnTo>
                    <a:lnTo>
                      <a:pt x="53" y="92"/>
                    </a:lnTo>
                    <a:lnTo>
                      <a:pt x="53" y="92"/>
                    </a:lnTo>
                    <a:lnTo>
                      <a:pt x="51" y="95"/>
                    </a:lnTo>
                    <a:lnTo>
                      <a:pt x="48" y="96"/>
                    </a:lnTo>
                    <a:lnTo>
                      <a:pt x="47" y="96"/>
                    </a:lnTo>
                    <a:lnTo>
                      <a:pt x="47" y="96"/>
                    </a:lnTo>
                    <a:lnTo>
                      <a:pt x="44" y="95"/>
                    </a:lnTo>
                    <a:lnTo>
                      <a:pt x="44" y="93"/>
                    </a:lnTo>
                    <a:lnTo>
                      <a:pt x="41" y="89"/>
                    </a:lnTo>
                    <a:lnTo>
                      <a:pt x="41" y="89"/>
                    </a:lnTo>
                    <a:lnTo>
                      <a:pt x="41" y="84"/>
                    </a:lnTo>
                    <a:lnTo>
                      <a:pt x="40" y="80"/>
                    </a:lnTo>
                    <a:lnTo>
                      <a:pt x="38" y="77"/>
                    </a:lnTo>
                    <a:lnTo>
                      <a:pt x="38" y="77"/>
                    </a:lnTo>
                    <a:lnTo>
                      <a:pt x="37" y="74"/>
                    </a:lnTo>
                    <a:lnTo>
                      <a:pt x="37" y="70"/>
                    </a:lnTo>
                    <a:lnTo>
                      <a:pt x="38" y="67"/>
                    </a:lnTo>
                    <a:lnTo>
                      <a:pt x="40" y="66"/>
                    </a:lnTo>
                    <a:lnTo>
                      <a:pt x="40" y="66"/>
                    </a:lnTo>
                    <a:lnTo>
                      <a:pt x="41" y="64"/>
                    </a:lnTo>
                    <a:lnTo>
                      <a:pt x="40" y="64"/>
                    </a:lnTo>
                    <a:lnTo>
                      <a:pt x="35" y="64"/>
                    </a:lnTo>
                    <a:lnTo>
                      <a:pt x="29" y="66"/>
                    </a:lnTo>
                    <a:lnTo>
                      <a:pt x="29" y="66"/>
                    </a:lnTo>
                    <a:lnTo>
                      <a:pt x="26" y="71"/>
                    </a:lnTo>
                    <a:lnTo>
                      <a:pt x="25" y="80"/>
                    </a:lnTo>
                    <a:lnTo>
                      <a:pt x="25" y="80"/>
                    </a:lnTo>
                    <a:lnTo>
                      <a:pt x="25" y="92"/>
                    </a:lnTo>
                    <a:lnTo>
                      <a:pt x="25" y="100"/>
                    </a:lnTo>
                    <a:lnTo>
                      <a:pt x="25" y="103"/>
                    </a:lnTo>
                    <a:lnTo>
                      <a:pt x="25" y="103"/>
                    </a:lnTo>
                    <a:lnTo>
                      <a:pt x="18" y="105"/>
                    </a:lnTo>
                    <a:lnTo>
                      <a:pt x="13" y="106"/>
                    </a:lnTo>
                    <a:lnTo>
                      <a:pt x="11" y="10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84" name="Freeform 856"/>
              <p:cNvSpPr/>
              <p:nvPr/>
            </p:nvSpPr>
            <p:spPr bwMode="auto">
              <a:xfrm>
                <a:off x="-1843974" y="3428251"/>
                <a:ext cx="71380" cy="61183"/>
              </a:xfrm>
              <a:custGeom>
                <a:gdLst>
                  <a:gd name="T0" fmla="*/ 3 w 35"/>
                  <a:gd name="T1" fmla="*/ 30 h 30"/>
                  <a:gd name="T2" fmla="*/ 3 w 35"/>
                  <a:gd name="T3" fmla="*/ 30 h 30"/>
                  <a:gd name="T4" fmla="*/ 0 w 35"/>
                  <a:gd name="T5" fmla="*/ 26 h 30"/>
                  <a:gd name="T6" fmla="*/ 0 w 35"/>
                  <a:gd name="T7" fmla="*/ 22 h 30"/>
                  <a:gd name="T8" fmla="*/ 0 w 35"/>
                  <a:gd name="T9" fmla="*/ 16 h 30"/>
                  <a:gd name="T10" fmla="*/ 3 w 35"/>
                  <a:gd name="T11" fmla="*/ 12 h 30"/>
                  <a:gd name="T12" fmla="*/ 3 w 35"/>
                  <a:gd name="T13" fmla="*/ 12 h 30"/>
                  <a:gd name="T14" fmla="*/ 12 w 35"/>
                  <a:gd name="T15" fmla="*/ 6 h 30"/>
                  <a:gd name="T16" fmla="*/ 16 w 35"/>
                  <a:gd name="T17" fmla="*/ 3 h 30"/>
                  <a:gd name="T18" fmla="*/ 20 w 35"/>
                  <a:gd name="T19" fmla="*/ 1 h 30"/>
                  <a:gd name="T20" fmla="*/ 20 w 35"/>
                  <a:gd name="T21" fmla="*/ 1 h 30"/>
                  <a:gd name="T22" fmla="*/ 28 w 35"/>
                  <a:gd name="T23" fmla="*/ 0 h 30"/>
                  <a:gd name="T24" fmla="*/ 31 w 35"/>
                  <a:gd name="T25" fmla="*/ 0 h 30"/>
                  <a:gd name="T26" fmla="*/ 33 w 35"/>
                  <a:gd name="T27" fmla="*/ 3 h 30"/>
                  <a:gd name="T28" fmla="*/ 33 w 35"/>
                  <a:gd name="T29" fmla="*/ 3 h 30"/>
                  <a:gd name="T30" fmla="*/ 35 w 35"/>
                  <a:gd name="T31" fmla="*/ 6 h 30"/>
                  <a:gd name="T32" fmla="*/ 35 w 35"/>
                  <a:gd name="T33" fmla="*/ 9 h 30"/>
                  <a:gd name="T34" fmla="*/ 32 w 35"/>
                  <a:gd name="T35" fmla="*/ 13 h 30"/>
                  <a:gd name="T36" fmla="*/ 32 w 35"/>
                  <a:gd name="T37" fmla="*/ 13 h 30"/>
                  <a:gd name="T38" fmla="*/ 31 w 35"/>
                  <a:gd name="T39" fmla="*/ 19 h 30"/>
                  <a:gd name="T40" fmla="*/ 28 w 35"/>
                  <a:gd name="T41" fmla="*/ 23 h 30"/>
                  <a:gd name="T42" fmla="*/ 28 w 35"/>
                  <a:gd name="T43" fmla="*/ 23 h 30"/>
                  <a:gd name="T44" fmla="*/ 25 w 35"/>
                  <a:gd name="T45" fmla="*/ 26 h 30"/>
                  <a:gd name="T46" fmla="*/ 19 w 35"/>
                  <a:gd name="T47" fmla="*/ 29 h 30"/>
                  <a:gd name="T48" fmla="*/ 12 w 35"/>
                  <a:gd name="T49" fmla="*/ 30 h 30"/>
                  <a:gd name="T50" fmla="*/ 7 w 35"/>
                  <a:gd name="T51" fmla="*/ 30 h 30"/>
                  <a:gd name="T52" fmla="*/ 3 w 35"/>
                  <a:gd name="T53" fmla="*/ 30 h 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30">
                    <a:moveTo>
                      <a:pt x="3" y="30"/>
                    </a:moveTo>
                    <a:lnTo>
                      <a:pt x="3" y="30"/>
                    </a:lnTo>
                    <a:lnTo>
                      <a:pt x="0" y="26"/>
                    </a:lnTo>
                    <a:lnTo>
                      <a:pt x="0" y="22"/>
                    </a:lnTo>
                    <a:lnTo>
                      <a:pt x="0" y="16"/>
                    </a:lnTo>
                    <a:lnTo>
                      <a:pt x="3" y="12"/>
                    </a:lnTo>
                    <a:lnTo>
                      <a:pt x="3" y="12"/>
                    </a:lnTo>
                    <a:lnTo>
                      <a:pt x="12" y="6"/>
                    </a:lnTo>
                    <a:lnTo>
                      <a:pt x="16" y="3"/>
                    </a:lnTo>
                    <a:lnTo>
                      <a:pt x="20" y="1"/>
                    </a:lnTo>
                    <a:lnTo>
                      <a:pt x="20" y="1"/>
                    </a:lnTo>
                    <a:lnTo>
                      <a:pt x="28" y="0"/>
                    </a:lnTo>
                    <a:lnTo>
                      <a:pt x="31" y="0"/>
                    </a:lnTo>
                    <a:lnTo>
                      <a:pt x="33" y="3"/>
                    </a:lnTo>
                    <a:lnTo>
                      <a:pt x="33" y="3"/>
                    </a:lnTo>
                    <a:lnTo>
                      <a:pt x="35" y="6"/>
                    </a:lnTo>
                    <a:lnTo>
                      <a:pt x="35" y="9"/>
                    </a:lnTo>
                    <a:lnTo>
                      <a:pt x="32" y="13"/>
                    </a:lnTo>
                    <a:lnTo>
                      <a:pt x="32" y="13"/>
                    </a:lnTo>
                    <a:lnTo>
                      <a:pt x="31" y="19"/>
                    </a:lnTo>
                    <a:lnTo>
                      <a:pt x="28" y="23"/>
                    </a:lnTo>
                    <a:lnTo>
                      <a:pt x="28" y="23"/>
                    </a:lnTo>
                    <a:lnTo>
                      <a:pt x="25" y="26"/>
                    </a:lnTo>
                    <a:lnTo>
                      <a:pt x="19" y="29"/>
                    </a:lnTo>
                    <a:lnTo>
                      <a:pt x="12" y="30"/>
                    </a:lnTo>
                    <a:lnTo>
                      <a:pt x="7" y="30"/>
                    </a:lnTo>
                    <a:lnTo>
                      <a:pt x="3" y="3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85" name="Freeform 857"/>
              <p:cNvSpPr/>
              <p:nvPr/>
            </p:nvSpPr>
            <p:spPr bwMode="auto">
              <a:xfrm>
                <a:off x="-1843974" y="3428251"/>
                <a:ext cx="71380" cy="61183"/>
              </a:xfrm>
              <a:custGeom>
                <a:gdLst>
                  <a:gd name="T0" fmla="*/ 3 w 35"/>
                  <a:gd name="T1" fmla="*/ 30 h 30"/>
                  <a:gd name="T2" fmla="*/ 3 w 35"/>
                  <a:gd name="T3" fmla="*/ 30 h 30"/>
                  <a:gd name="T4" fmla="*/ 0 w 35"/>
                  <a:gd name="T5" fmla="*/ 26 h 30"/>
                  <a:gd name="T6" fmla="*/ 0 w 35"/>
                  <a:gd name="T7" fmla="*/ 22 h 30"/>
                  <a:gd name="T8" fmla="*/ 0 w 35"/>
                  <a:gd name="T9" fmla="*/ 16 h 30"/>
                  <a:gd name="T10" fmla="*/ 3 w 35"/>
                  <a:gd name="T11" fmla="*/ 12 h 30"/>
                  <a:gd name="T12" fmla="*/ 3 w 35"/>
                  <a:gd name="T13" fmla="*/ 12 h 30"/>
                  <a:gd name="T14" fmla="*/ 12 w 35"/>
                  <a:gd name="T15" fmla="*/ 6 h 30"/>
                  <a:gd name="T16" fmla="*/ 16 w 35"/>
                  <a:gd name="T17" fmla="*/ 3 h 30"/>
                  <a:gd name="T18" fmla="*/ 20 w 35"/>
                  <a:gd name="T19" fmla="*/ 1 h 30"/>
                  <a:gd name="T20" fmla="*/ 20 w 35"/>
                  <a:gd name="T21" fmla="*/ 1 h 30"/>
                  <a:gd name="T22" fmla="*/ 28 w 35"/>
                  <a:gd name="T23" fmla="*/ 0 h 30"/>
                  <a:gd name="T24" fmla="*/ 31 w 35"/>
                  <a:gd name="T25" fmla="*/ 0 h 30"/>
                  <a:gd name="T26" fmla="*/ 33 w 35"/>
                  <a:gd name="T27" fmla="*/ 3 h 30"/>
                  <a:gd name="T28" fmla="*/ 33 w 35"/>
                  <a:gd name="T29" fmla="*/ 3 h 30"/>
                  <a:gd name="T30" fmla="*/ 35 w 35"/>
                  <a:gd name="T31" fmla="*/ 6 h 30"/>
                  <a:gd name="T32" fmla="*/ 35 w 35"/>
                  <a:gd name="T33" fmla="*/ 9 h 30"/>
                  <a:gd name="T34" fmla="*/ 32 w 35"/>
                  <a:gd name="T35" fmla="*/ 13 h 30"/>
                  <a:gd name="T36" fmla="*/ 32 w 35"/>
                  <a:gd name="T37" fmla="*/ 13 h 30"/>
                  <a:gd name="T38" fmla="*/ 31 w 35"/>
                  <a:gd name="T39" fmla="*/ 19 h 30"/>
                  <a:gd name="T40" fmla="*/ 28 w 35"/>
                  <a:gd name="T41" fmla="*/ 23 h 30"/>
                  <a:gd name="T42" fmla="*/ 28 w 35"/>
                  <a:gd name="T43" fmla="*/ 23 h 30"/>
                  <a:gd name="T44" fmla="*/ 25 w 35"/>
                  <a:gd name="T45" fmla="*/ 26 h 30"/>
                  <a:gd name="T46" fmla="*/ 19 w 35"/>
                  <a:gd name="T47" fmla="*/ 29 h 30"/>
                  <a:gd name="T48" fmla="*/ 12 w 35"/>
                  <a:gd name="T49" fmla="*/ 30 h 30"/>
                  <a:gd name="T50" fmla="*/ 7 w 35"/>
                  <a:gd name="T51" fmla="*/ 30 h 30"/>
                  <a:gd name="T52" fmla="*/ 3 w 35"/>
                  <a:gd name="T53" fmla="*/ 30 h 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30">
                    <a:moveTo>
                      <a:pt x="3" y="30"/>
                    </a:moveTo>
                    <a:lnTo>
                      <a:pt x="3" y="30"/>
                    </a:lnTo>
                    <a:lnTo>
                      <a:pt x="0" y="26"/>
                    </a:lnTo>
                    <a:lnTo>
                      <a:pt x="0" y="22"/>
                    </a:lnTo>
                    <a:lnTo>
                      <a:pt x="0" y="16"/>
                    </a:lnTo>
                    <a:lnTo>
                      <a:pt x="3" y="12"/>
                    </a:lnTo>
                    <a:lnTo>
                      <a:pt x="3" y="12"/>
                    </a:lnTo>
                    <a:lnTo>
                      <a:pt x="12" y="6"/>
                    </a:lnTo>
                    <a:lnTo>
                      <a:pt x="16" y="3"/>
                    </a:lnTo>
                    <a:lnTo>
                      <a:pt x="20" y="1"/>
                    </a:lnTo>
                    <a:lnTo>
                      <a:pt x="20" y="1"/>
                    </a:lnTo>
                    <a:lnTo>
                      <a:pt x="28" y="0"/>
                    </a:lnTo>
                    <a:lnTo>
                      <a:pt x="31" y="0"/>
                    </a:lnTo>
                    <a:lnTo>
                      <a:pt x="33" y="3"/>
                    </a:lnTo>
                    <a:lnTo>
                      <a:pt x="33" y="3"/>
                    </a:lnTo>
                    <a:lnTo>
                      <a:pt x="35" y="6"/>
                    </a:lnTo>
                    <a:lnTo>
                      <a:pt x="35" y="9"/>
                    </a:lnTo>
                    <a:lnTo>
                      <a:pt x="32" y="13"/>
                    </a:lnTo>
                    <a:lnTo>
                      <a:pt x="32" y="13"/>
                    </a:lnTo>
                    <a:lnTo>
                      <a:pt x="31" y="19"/>
                    </a:lnTo>
                    <a:lnTo>
                      <a:pt x="28" y="23"/>
                    </a:lnTo>
                    <a:lnTo>
                      <a:pt x="28" y="23"/>
                    </a:lnTo>
                    <a:lnTo>
                      <a:pt x="25" y="26"/>
                    </a:lnTo>
                    <a:lnTo>
                      <a:pt x="19" y="29"/>
                    </a:lnTo>
                    <a:lnTo>
                      <a:pt x="12" y="30"/>
                    </a:lnTo>
                    <a:lnTo>
                      <a:pt x="7" y="30"/>
                    </a:lnTo>
                    <a:lnTo>
                      <a:pt x="3" y="3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86" name="Freeform 858"/>
              <p:cNvSpPr/>
              <p:nvPr/>
            </p:nvSpPr>
            <p:spPr bwMode="auto">
              <a:xfrm>
                <a:off x="-1470759" y="3242665"/>
                <a:ext cx="59144" cy="124405"/>
              </a:xfrm>
              <a:custGeom>
                <a:gdLst>
                  <a:gd name="T0" fmla="*/ 24 w 29"/>
                  <a:gd name="T1" fmla="*/ 1 h 61"/>
                  <a:gd name="T2" fmla="*/ 24 w 29"/>
                  <a:gd name="T3" fmla="*/ 1 h 61"/>
                  <a:gd name="T4" fmla="*/ 24 w 29"/>
                  <a:gd name="T5" fmla="*/ 0 h 61"/>
                  <a:gd name="T6" fmla="*/ 21 w 29"/>
                  <a:gd name="T7" fmla="*/ 1 h 61"/>
                  <a:gd name="T8" fmla="*/ 16 w 29"/>
                  <a:gd name="T9" fmla="*/ 5 h 61"/>
                  <a:gd name="T10" fmla="*/ 7 w 29"/>
                  <a:gd name="T11" fmla="*/ 14 h 61"/>
                  <a:gd name="T12" fmla="*/ 7 w 29"/>
                  <a:gd name="T13" fmla="*/ 14 h 61"/>
                  <a:gd name="T14" fmla="*/ 2 w 29"/>
                  <a:gd name="T15" fmla="*/ 24 h 61"/>
                  <a:gd name="T16" fmla="*/ 0 w 29"/>
                  <a:gd name="T17" fmla="*/ 36 h 61"/>
                  <a:gd name="T18" fmla="*/ 0 w 29"/>
                  <a:gd name="T19" fmla="*/ 36 h 61"/>
                  <a:gd name="T20" fmla="*/ 2 w 29"/>
                  <a:gd name="T21" fmla="*/ 47 h 61"/>
                  <a:gd name="T22" fmla="*/ 4 w 29"/>
                  <a:gd name="T23" fmla="*/ 53 h 61"/>
                  <a:gd name="T24" fmla="*/ 7 w 29"/>
                  <a:gd name="T25" fmla="*/ 58 h 61"/>
                  <a:gd name="T26" fmla="*/ 7 w 29"/>
                  <a:gd name="T27" fmla="*/ 58 h 61"/>
                  <a:gd name="T28" fmla="*/ 10 w 29"/>
                  <a:gd name="T29" fmla="*/ 59 h 61"/>
                  <a:gd name="T30" fmla="*/ 10 w 29"/>
                  <a:gd name="T31" fmla="*/ 61 h 61"/>
                  <a:gd name="T32" fmla="*/ 14 w 29"/>
                  <a:gd name="T33" fmla="*/ 55 h 61"/>
                  <a:gd name="T34" fmla="*/ 14 w 29"/>
                  <a:gd name="T35" fmla="*/ 55 h 61"/>
                  <a:gd name="T36" fmla="*/ 18 w 29"/>
                  <a:gd name="T37" fmla="*/ 42 h 61"/>
                  <a:gd name="T38" fmla="*/ 20 w 29"/>
                  <a:gd name="T39" fmla="*/ 36 h 61"/>
                  <a:gd name="T40" fmla="*/ 23 w 29"/>
                  <a:gd name="T41" fmla="*/ 32 h 61"/>
                  <a:gd name="T42" fmla="*/ 23 w 29"/>
                  <a:gd name="T43" fmla="*/ 32 h 61"/>
                  <a:gd name="T44" fmla="*/ 26 w 29"/>
                  <a:gd name="T45" fmla="*/ 29 h 61"/>
                  <a:gd name="T46" fmla="*/ 27 w 29"/>
                  <a:gd name="T47" fmla="*/ 23 h 61"/>
                  <a:gd name="T48" fmla="*/ 29 w 29"/>
                  <a:gd name="T49" fmla="*/ 17 h 61"/>
                  <a:gd name="T50" fmla="*/ 29 w 29"/>
                  <a:gd name="T51" fmla="*/ 13 h 61"/>
                  <a:gd name="T52" fmla="*/ 29 w 29"/>
                  <a:gd name="T53" fmla="*/ 13 h 61"/>
                  <a:gd name="T54" fmla="*/ 24 w 29"/>
                  <a:gd name="T55" fmla="*/ 1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8" h="61">
                    <a:moveTo>
                      <a:pt x="24" y="1"/>
                    </a:moveTo>
                    <a:lnTo>
                      <a:pt x="24" y="1"/>
                    </a:lnTo>
                    <a:lnTo>
                      <a:pt x="24" y="0"/>
                    </a:lnTo>
                    <a:lnTo>
                      <a:pt x="21" y="1"/>
                    </a:lnTo>
                    <a:lnTo>
                      <a:pt x="16" y="5"/>
                    </a:lnTo>
                    <a:lnTo>
                      <a:pt x="7" y="14"/>
                    </a:lnTo>
                    <a:lnTo>
                      <a:pt x="7" y="14"/>
                    </a:lnTo>
                    <a:lnTo>
                      <a:pt x="2" y="24"/>
                    </a:lnTo>
                    <a:lnTo>
                      <a:pt x="0" y="36"/>
                    </a:lnTo>
                    <a:lnTo>
                      <a:pt x="0" y="36"/>
                    </a:lnTo>
                    <a:lnTo>
                      <a:pt x="2" y="47"/>
                    </a:lnTo>
                    <a:lnTo>
                      <a:pt x="4" y="53"/>
                    </a:lnTo>
                    <a:lnTo>
                      <a:pt x="7" y="58"/>
                    </a:lnTo>
                    <a:lnTo>
                      <a:pt x="7" y="58"/>
                    </a:lnTo>
                    <a:lnTo>
                      <a:pt x="10" y="59"/>
                    </a:lnTo>
                    <a:lnTo>
                      <a:pt x="10" y="61"/>
                    </a:lnTo>
                    <a:lnTo>
                      <a:pt x="14" y="55"/>
                    </a:lnTo>
                    <a:lnTo>
                      <a:pt x="14" y="55"/>
                    </a:lnTo>
                    <a:lnTo>
                      <a:pt x="18" y="42"/>
                    </a:lnTo>
                    <a:lnTo>
                      <a:pt x="20" y="36"/>
                    </a:lnTo>
                    <a:lnTo>
                      <a:pt x="23" y="32"/>
                    </a:lnTo>
                    <a:lnTo>
                      <a:pt x="23" y="32"/>
                    </a:lnTo>
                    <a:lnTo>
                      <a:pt x="26" y="29"/>
                    </a:lnTo>
                    <a:lnTo>
                      <a:pt x="27" y="23"/>
                    </a:lnTo>
                    <a:lnTo>
                      <a:pt x="29" y="17"/>
                    </a:lnTo>
                    <a:lnTo>
                      <a:pt x="29" y="13"/>
                    </a:lnTo>
                    <a:lnTo>
                      <a:pt x="29" y="13"/>
                    </a:lnTo>
                    <a:lnTo>
                      <a:pt x="24" y="1"/>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87" name="Freeform 859"/>
              <p:cNvSpPr/>
              <p:nvPr/>
            </p:nvSpPr>
            <p:spPr bwMode="auto">
              <a:xfrm>
                <a:off x="-1470759" y="3242665"/>
                <a:ext cx="59144" cy="124405"/>
              </a:xfrm>
              <a:custGeom>
                <a:gdLst>
                  <a:gd name="T0" fmla="*/ 24 w 29"/>
                  <a:gd name="T1" fmla="*/ 1 h 61"/>
                  <a:gd name="T2" fmla="*/ 24 w 29"/>
                  <a:gd name="T3" fmla="*/ 1 h 61"/>
                  <a:gd name="T4" fmla="*/ 24 w 29"/>
                  <a:gd name="T5" fmla="*/ 0 h 61"/>
                  <a:gd name="T6" fmla="*/ 21 w 29"/>
                  <a:gd name="T7" fmla="*/ 1 h 61"/>
                  <a:gd name="T8" fmla="*/ 16 w 29"/>
                  <a:gd name="T9" fmla="*/ 5 h 61"/>
                  <a:gd name="T10" fmla="*/ 7 w 29"/>
                  <a:gd name="T11" fmla="*/ 14 h 61"/>
                  <a:gd name="T12" fmla="*/ 7 w 29"/>
                  <a:gd name="T13" fmla="*/ 14 h 61"/>
                  <a:gd name="T14" fmla="*/ 2 w 29"/>
                  <a:gd name="T15" fmla="*/ 24 h 61"/>
                  <a:gd name="T16" fmla="*/ 0 w 29"/>
                  <a:gd name="T17" fmla="*/ 36 h 61"/>
                  <a:gd name="T18" fmla="*/ 0 w 29"/>
                  <a:gd name="T19" fmla="*/ 36 h 61"/>
                  <a:gd name="T20" fmla="*/ 2 w 29"/>
                  <a:gd name="T21" fmla="*/ 47 h 61"/>
                  <a:gd name="T22" fmla="*/ 4 w 29"/>
                  <a:gd name="T23" fmla="*/ 53 h 61"/>
                  <a:gd name="T24" fmla="*/ 7 w 29"/>
                  <a:gd name="T25" fmla="*/ 58 h 61"/>
                  <a:gd name="T26" fmla="*/ 7 w 29"/>
                  <a:gd name="T27" fmla="*/ 58 h 61"/>
                  <a:gd name="T28" fmla="*/ 10 w 29"/>
                  <a:gd name="T29" fmla="*/ 59 h 61"/>
                  <a:gd name="T30" fmla="*/ 10 w 29"/>
                  <a:gd name="T31" fmla="*/ 61 h 61"/>
                  <a:gd name="T32" fmla="*/ 14 w 29"/>
                  <a:gd name="T33" fmla="*/ 55 h 61"/>
                  <a:gd name="T34" fmla="*/ 14 w 29"/>
                  <a:gd name="T35" fmla="*/ 55 h 61"/>
                  <a:gd name="T36" fmla="*/ 18 w 29"/>
                  <a:gd name="T37" fmla="*/ 42 h 61"/>
                  <a:gd name="T38" fmla="*/ 20 w 29"/>
                  <a:gd name="T39" fmla="*/ 36 h 61"/>
                  <a:gd name="T40" fmla="*/ 23 w 29"/>
                  <a:gd name="T41" fmla="*/ 32 h 61"/>
                  <a:gd name="T42" fmla="*/ 23 w 29"/>
                  <a:gd name="T43" fmla="*/ 32 h 61"/>
                  <a:gd name="T44" fmla="*/ 26 w 29"/>
                  <a:gd name="T45" fmla="*/ 29 h 61"/>
                  <a:gd name="T46" fmla="*/ 27 w 29"/>
                  <a:gd name="T47" fmla="*/ 23 h 61"/>
                  <a:gd name="T48" fmla="*/ 29 w 29"/>
                  <a:gd name="T49" fmla="*/ 17 h 61"/>
                  <a:gd name="T50" fmla="*/ 29 w 29"/>
                  <a:gd name="T51" fmla="*/ 13 h 61"/>
                  <a:gd name="T52" fmla="*/ 29 w 29"/>
                  <a:gd name="T53" fmla="*/ 13 h 61"/>
                  <a:gd name="T54" fmla="*/ 24 w 29"/>
                  <a:gd name="T55" fmla="*/ 1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8" h="61">
                    <a:moveTo>
                      <a:pt x="24" y="1"/>
                    </a:moveTo>
                    <a:lnTo>
                      <a:pt x="24" y="1"/>
                    </a:lnTo>
                    <a:lnTo>
                      <a:pt x="24" y="0"/>
                    </a:lnTo>
                    <a:lnTo>
                      <a:pt x="21" y="1"/>
                    </a:lnTo>
                    <a:lnTo>
                      <a:pt x="16" y="5"/>
                    </a:lnTo>
                    <a:lnTo>
                      <a:pt x="7" y="14"/>
                    </a:lnTo>
                    <a:lnTo>
                      <a:pt x="7" y="14"/>
                    </a:lnTo>
                    <a:lnTo>
                      <a:pt x="2" y="24"/>
                    </a:lnTo>
                    <a:lnTo>
                      <a:pt x="0" y="36"/>
                    </a:lnTo>
                    <a:lnTo>
                      <a:pt x="0" y="36"/>
                    </a:lnTo>
                    <a:lnTo>
                      <a:pt x="2" y="47"/>
                    </a:lnTo>
                    <a:lnTo>
                      <a:pt x="4" y="53"/>
                    </a:lnTo>
                    <a:lnTo>
                      <a:pt x="7" y="58"/>
                    </a:lnTo>
                    <a:lnTo>
                      <a:pt x="7" y="58"/>
                    </a:lnTo>
                    <a:lnTo>
                      <a:pt x="10" y="59"/>
                    </a:lnTo>
                    <a:lnTo>
                      <a:pt x="10" y="61"/>
                    </a:lnTo>
                    <a:lnTo>
                      <a:pt x="14" y="55"/>
                    </a:lnTo>
                    <a:lnTo>
                      <a:pt x="14" y="55"/>
                    </a:lnTo>
                    <a:lnTo>
                      <a:pt x="18" y="42"/>
                    </a:lnTo>
                    <a:lnTo>
                      <a:pt x="20" y="36"/>
                    </a:lnTo>
                    <a:lnTo>
                      <a:pt x="23" y="32"/>
                    </a:lnTo>
                    <a:lnTo>
                      <a:pt x="23" y="32"/>
                    </a:lnTo>
                    <a:lnTo>
                      <a:pt x="26" y="29"/>
                    </a:lnTo>
                    <a:lnTo>
                      <a:pt x="27" y="23"/>
                    </a:lnTo>
                    <a:lnTo>
                      <a:pt x="29" y="17"/>
                    </a:lnTo>
                    <a:lnTo>
                      <a:pt x="29" y="13"/>
                    </a:lnTo>
                    <a:lnTo>
                      <a:pt x="29" y="13"/>
                    </a:lnTo>
                    <a:lnTo>
                      <a:pt x="24"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88" name="Freeform 860"/>
              <p:cNvSpPr/>
              <p:nvPr/>
            </p:nvSpPr>
            <p:spPr bwMode="auto">
              <a:xfrm>
                <a:off x="-1164846" y="2922475"/>
                <a:ext cx="83617" cy="112169"/>
              </a:xfrm>
              <a:custGeom>
                <a:gdLst>
                  <a:gd name="T0" fmla="*/ 23 w 41"/>
                  <a:gd name="T1" fmla="*/ 55 h 55"/>
                  <a:gd name="T2" fmla="*/ 20 w 41"/>
                  <a:gd name="T3" fmla="*/ 51 h 55"/>
                  <a:gd name="T4" fmla="*/ 19 w 41"/>
                  <a:gd name="T5" fmla="*/ 48 h 55"/>
                  <a:gd name="T6" fmla="*/ 16 w 41"/>
                  <a:gd name="T7" fmla="*/ 52 h 55"/>
                  <a:gd name="T8" fmla="*/ 15 w 41"/>
                  <a:gd name="T9" fmla="*/ 55 h 55"/>
                  <a:gd name="T10" fmla="*/ 13 w 41"/>
                  <a:gd name="T11" fmla="*/ 54 h 55"/>
                  <a:gd name="T12" fmla="*/ 10 w 41"/>
                  <a:gd name="T13" fmla="*/ 45 h 55"/>
                  <a:gd name="T14" fmla="*/ 10 w 41"/>
                  <a:gd name="T15" fmla="*/ 39 h 55"/>
                  <a:gd name="T16" fmla="*/ 12 w 41"/>
                  <a:gd name="T17" fmla="*/ 35 h 55"/>
                  <a:gd name="T18" fmla="*/ 16 w 41"/>
                  <a:gd name="T19" fmla="*/ 29 h 55"/>
                  <a:gd name="T20" fmla="*/ 16 w 41"/>
                  <a:gd name="T21" fmla="*/ 23 h 55"/>
                  <a:gd name="T22" fmla="*/ 13 w 41"/>
                  <a:gd name="T23" fmla="*/ 18 h 55"/>
                  <a:gd name="T24" fmla="*/ 10 w 41"/>
                  <a:gd name="T25" fmla="*/ 16 h 55"/>
                  <a:gd name="T26" fmla="*/ 10 w 41"/>
                  <a:gd name="T27" fmla="*/ 19 h 55"/>
                  <a:gd name="T28" fmla="*/ 10 w 41"/>
                  <a:gd name="T29" fmla="*/ 25 h 55"/>
                  <a:gd name="T30" fmla="*/ 9 w 41"/>
                  <a:gd name="T31" fmla="*/ 26 h 55"/>
                  <a:gd name="T32" fmla="*/ 0 w 41"/>
                  <a:gd name="T33" fmla="*/ 19 h 55"/>
                  <a:gd name="T34" fmla="*/ 2 w 41"/>
                  <a:gd name="T35" fmla="*/ 15 h 55"/>
                  <a:gd name="T36" fmla="*/ 3 w 41"/>
                  <a:gd name="T37" fmla="*/ 10 h 55"/>
                  <a:gd name="T38" fmla="*/ 9 w 41"/>
                  <a:gd name="T39" fmla="*/ 7 h 55"/>
                  <a:gd name="T40" fmla="*/ 13 w 41"/>
                  <a:gd name="T41" fmla="*/ 3 h 55"/>
                  <a:gd name="T42" fmla="*/ 18 w 41"/>
                  <a:gd name="T43" fmla="*/ 0 h 55"/>
                  <a:gd name="T44" fmla="*/ 22 w 41"/>
                  <a:gd name="T45" fmla="*/ 2 h 55"/>
                  <a:gd name="T46" fmla="*/ 26 w 41"/>
                  <a:gd name="T47" fmla="*/ 5 h 55"/>
                  <a:gd name="T48" fmla="*/ 31 w 41"/>
                  <a:gd name="T49" fmla="*/ 3 h 55"/>
                  <a:gd name="T50" fmla="*/ 35 w 41"/>
                  <a:gd name="T51" fmla="*/ 5 h 55"/>
                  <a:gd name="T52" fmla="*/ 35 w 41"/>
                  <a:gd name="T53" fmla="*/ 9 h 55"/>
                  <a:gd name="T54" fmla="*/ 39 w 41"/>
                  <a:gd name="T55" fmla="*/ 15 h 55"/>
                  <a:gd name="T56" fmla="*/ 39 w 41"/>
                  <a:gd name="T57" fmla="*/ 21 h 55"/>
                  <a:gd name="T58" fmla="*/ 36 w 41"/>
                  <a:gd name="T59" fmla="*/ 28 h 55"/>
                  <a:gd name="T60" fmla="*/ 34 w 41"/>
                  <a:gd name="T61" fmla="*/ 36 h 55"/>
                  <a:gd name="T62" fmla="*/ 32 w 41"/>
                  <a:gd name="T63" fmla="*/ 48 h 55"/>
                  <a:gd name="T64" fmla="*/ 31 w 41"/>
                  <a:gd name="T65" fmla="*/ 49 h 55"/>
                  <a:gd name="T66" fmla="*/ 25 w 41"/>
                  <a:gd name="T67" fmla="*/ 55 h 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1" h="55">
                    <a:moveTo>
                      <a:pt x="23" y="55"/>
                    </a:moveTo>
                    <a:lnTo>
                      <a:pt x="23" y="55"/>
                    </a:lnTo>
                    <a:lnTo>
                      <a:pt x="20" y="54"/>
                    </a:lnTo>
                    <a:lnTo>
                      <a:pt x="20" y="51"/>
                    </a:lnTo>
                    <a:lnTo>
                      <a:pt x="19" y="48"/>
                    </a:lnTo>
                    <a:lnTo>
                      <a:pt x="19" y="48"/>
                    </a:lnTo>
                    <a:lnTo>
                      <a:pt x="19" y="48"/>
                    </a:lnTo>
                    <a:lnTo>
                      <a:pt x="16" y="52"/>
                    </a:lnTo>
                    <a:lnTo>
                      <a:pt x="16" y="54"/>
                    </a:lnTo>
                    <a:lnTo>
                      <a:pt x="15" y="55"/>
                    </a:lnTo>
                    <a:lnTo>
                      <a:pt x="15" y="55"/>
                    </a:lnTo>
                    <a:lnTo>
                      <a:pt x="13" y="54"/>
                    </a:lnTo>
                    <a:lnTo>
                      <a:pt x="12" y="51"/>
                    </a:lnTo>
                    <a:lnTo>
                      <a:pt x="10" y="45"/>
                    </a:lnTo>
                    <a:lnTo>
                      <a:pt x="10" y="45"/>
                    </a:lnTo>
                    <a:lnTo>
                      <a:pt x="10" y="39"/>
                    </a:lnTo>
                    <a:lnTo>
                      <a:pt x="10" y="36"/>
                    </a:lnTo>
                    <a:lnTo>
                      <a:pt x="12" y="35"/>
                    </a:lnTo>
                    <a:lnTo>
                      <a:pt x="12" y="35"/>
                    </a:lnTo>
                    <a:lnTo>
                      <a:pt x="16" y="29"/>
                    </a:lnTo>
                    <a:lnTo>
                      <a:pt x="16" y="25"/>
                    </a:lnTo>
                    <a:lnTo>
                      <a:pt x="16" y="23"/>
                    </a:lnTo>
                    <a:lnTo>
                      <a:pt x="16" y="23"/>
                    </a:lnTo>
                    <a:lnTo>
                      <a:pt x="13" y="18"/>
                    </a:lnTo>
                    <a:lnTo>
                      <a:pt x="12" y="16"/>
                    </a:lnTo>
                    <a:lnTo>
                      <a:pt x="10" y="16"/>
                    </a:lnTo>
                    <a:lnTo>
                      <a:pt x="10" y="16"/>
                    </a:lnTo>
                    <a:lnTo>
                      <a:pt x="10" y="19"/>
                    </a:lnTo>
                    <a:lnTo>
                      <a:pt x="10" y="22"/>
                    </a:lnTo>
                    <a:lnTo>
                      <a:pt x="10" y="25"/>
                    </a:lnTo>
                    <a:lnTo>
                      <a:pt x="9" y="26"/>
                    </a:lnTo>
                    <a:lnTo>
                      <a:pt x="9" y="26"/>
                    </a:lnTo>
                    <a:lnTo>
                      <a:pt x="5" y="23"/>
                    </a:lnTo>
                    <a:lnTo>
                      <a:pt x="0" y="19"/>
                    </a:lnTo>
                    <a:lnTo>
                      <a:pt x="0" y="19"/>
                    </a:lnTo>
                    <a:lnTo>
                      <a:pt x="2" y="15"/>
                    </a:lnTo>
                    <a:lnTo>
                      <a:pt x="2" y="12"/>
                    </a:lnTo>
                    <a:lnTo>
                      <a:pt x="3" y="10"/>
                    </a:lnTo>
                    <a:lnTo>
                      <a:pt x="3" y="10"/>
                    </a:lnTo>
                    <a:lnTo>
                      <a:pt x="9" y="7"/>
                    </a:lnTo>
                    <a:lnTo>
                      <a:pt x="13" y="3"/>
                    </a:lnTo>
                    <a:lnTo>
                      <a:pt x="13" y="3"/>
                    </a:lnTo>
                    <a:lnTo>
                      <a:pt x="15" y="2"/>
                    </a:lnTo>
                    <a:lnTo>
                      <a:pt x="18" y="0"/>
                    </a:lnTo>
                    <a:lnTo>
                      <a:pt x="20" y="0"/>
                    </a:lnTo>
                    <a:lnTo>
                      <a:pt x="22" y="2"/>
                    </a:lnTo>
                    <a:lnTo>
                      <a:pt x="22" y="2"/>
                    </a:lnTo>
                    <a:lnTo>
                      <a:pt x="26" y="5"/>
                    </a:lnTo>
                    <a:lnTo>
                      <a:pt x="31" y="3"/>
                    </a:lnTo>
                    <a:lnTo>
                      <a:pt x="31" y="3"/>
                    </a:lnTo>
                    <a:lnTo>
                      <a:pt x="34" y="3"/>
                    </a:lnTo>
                    <a:lnTo>
                      <a:pt x="35" y="5"/>
                    </a:lnTo>
                    <a:lnTo>
                      <a:pt x="35" y="9"/>
                    </a:lnTo>
                    <a:lnTo>
                      <a:pt x="35" y="9"/>
                    </a:lnTo>
                    <a:lnTo>
                      <a:pt x="36" y="12"/>
                    </a:lnTo>
                    <a:lnTo>
                      <a:pt x="39" y="15"/>
                    </a:lnTo>
                    <a:lnTo>
                      <a:pt x="41" y="18"/>
                    </a:lnTo>
                    <a:lnTo>
                      <a:pt x="39" y="21"/>
                    </a:lnTo>
                    <a:lnTo>
                      <a:pt x="39" y="21"/>
                    </a:lnTo>
                    <a:lnTo>
                      <a:pt x="36" y="28"/>
                    </a:lnTo>
                    <a:lnTo>
                      <a:pt x="34" y="36"/>
                    </a:lnTo>
                    <a:lnTo>
                      <a:pt x="34" y="36"/>
                    </a:lnTo>
                    <a:lnTo>
                      <a:pt x="32" y="44"/>
                    </a:lnTo>
                    <a:lnTo>
                      <a:pt x="32" y="48"/>
                    </a:lnTo>
                    <a:lnTo>
                      <a:pt x="31" y="49"/>
                    </a:lnTo>
                    <a:lnTo>
                      <a:pt x="31" y="49"/>
                    </a:lnTo>
                    <a:lnTo>
                      <a:pt x="26" y="52"/>
                    </a:lnTo>
                    <a:lnTo>
                      <a:pt x="25" y="55"/>
                    </a:lnTo>
                    <a:lnTo>
                      <a:pt x="23" y="5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89" name="Freeform 861"/>
              <p:cNvSpPr/>
              <p:nvPr/>
            </p:nvSpPr>
            <p:spPr bwMode="auto">
              <a:xfrm>
                <a:off x="-1164846" y="2922475"/>
                <a:ext cx="83617" cy="112169"/>
              </a:xfrm>
              <a:custGeom>
                <a:gdLst>
                  <a:gd name="T0" fmla="*/ 23 w 41"/>
                  <a:gd name="T1" fmla="*/ 55 h 55"/>
                  <a:gd name="T2" fmla="*/ 20 w 41"/>
                  <a:gd name="T3" fmla="*/ 51 h 55"/>
                  <a:gd name="T4" fmla="*/ 19 w 41"/>
                  <a:gd name="T5" fmla="*/ 48 h 55"/>
                  <a:gd name="T6" fmla="*/ 16 w 41"/>
                  <a:gd name="T7" fmla="*/ 52 h 55"/>
                  <a:gd name="T8" fmla="*/ 15 w 41"/>
                  <a:gd name="T9" fmla="*/ 55 h 55"/>
                  <a:gd name="T10" fmla="*/ 13 w 41"/>
                  <a:gd name="T11" fmla="*/ 54 h 55"/>
                  <a:gd name="T12" fmla="*/ 10 w 41"/>
                  <a:gd name="T13" fmla="*/ 45 h 55"/>
                  <a:gd name="T14" fmla="*/ 10 w 41"/>
                  <a:gd name="T15" fmla="*/ 39 h 55"/>
                  <a:gd name="T16" fmla="*/ 12 w 41"/>
                  <a:gd name="T17" fmla="*/ 35 h 55"/>
                  <a:gd name="T18" fmla="*/ 16 w 41"/>
                  <a:gd name="T19" fmla="*/ 29 h 55"/>
                  <a:gd name="T20" fmla="*/ 16 w 41"/>
                  <a:gd name="T21" fmla="*/ 23 h 55"/>
                  <a:gd name="T22" fmla="*/ 13 w 41"/>
                  <a:gd name="T23" fmla="*/ 18 h 55"/>
                  <a:gd name="T24" fmla="*/ 10 w 41"/>
                  <a:gd name="T25" fmla="*/ 16 h 55"/>
                  <a:gd name="T26" fmla="*/ 10 w 41"/>
                  <a:gd name="T27" fmla="*/ 19 h 55"/>
                  <a:gd name="T28" fmla="*/ 10 w 41"/>
                  <a:gd name="T29" fmla="*/ 25 h 55"/>
                  <a:gd name="T30" fmla="*/ 9 w 41"/>
                  <a:gd name="T31" fmla="*/ 26 h 55"/>
                  <a:gd name="T32" fmla="*/ 0 w 41"/>
                  <a:gd name="T33" fmla="*/ 19 h 55"/>
                  <a:gd name="T34" fmla="*/ 2 w 41"/>
                  <a:gd name="T35" fmla="*/ 15 h 55"/>
                  <a:gd name="T36" fmla="*/ 3 w 41"/>
                  <a:gd name="T37" fmla="*/ 10 h 55"/>
                  <a:gd name="T38" fmla="*/ 9 w 41"/>
                  <a:gd name="T39" fmla="*/ 7 h 55"/>
                  <a:gd name="T40" fmla="*/ 13 w 41"/>
                  <a:gd name="T41" fmla="*/ 3 h 55"/>
                  <a:gd name="T42" fmla="*/ 18 w 41"/>
                  <a:gd name="T43" fmla="*/ 0 h 55"/>
                  <a:gd name="T44" fmla="*/ 22 w 41"/>
                  <a:gd name="T45" fmla="*/ 2 h 55"/>
                  <a:gd name="T46" fmla="*/ 26 w 41"/>
                  <a:gd name="T47" fmla="*/ 5 h 55"/>
                  <a:gd name="T48" fmla="*/ 31 w 41"/>
                  <a:gd name="T49" fmla="*/ 3 h 55"/>
                  <a:gd name="T50" fmla="*/ 35 w 41"/>
                  <a:gd name="T51" fmla="*/ 5 h 55"/>
                  <a:gd name="T52" fmla="*/ 35 w 41"/>
                  <a:gd name="T53" fmla="*/ 9 h 55"/>
                  <a:gd name="T54" fmla="*/ 39 w 41"/>
                  <a:gd name="T55" fmla="*/ 15 h 55"/>
                  <a:gd name="T56" fmla="*/ 39 w 41"/>
                  <a:gd name="T57" fmla="*/ 21 h 55"/>
                  <a:gd name="T58" fmla="*/ 36 w 41"/>
                  <a:gd name="T59" fmla="*/ 28 h 55"/>
                  <a:gd name="T60" fmla="*/ 34 w 41"/>
                  <a:gd name="T61" fmla="*/ 36 h 55"/>
                  <a:gd name="T62" fmla="*/ 32 w 41"/>
                  <a:gd name="T63" fmla="*/ 48 h 55"/>
                  <a:gd name="T64" fmla="*/ 31 w 41"/>
                  <a:gd name="T65" fmla="*/ 49 h 55"/>
                  <a:gd name="T66" fmla="*/ 25 w 41"/>
                  <a:gd name="T67" fmla="*/ 55 h 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1" h="55">
                    <a:moveTo>
                      <a:pt x="23" y="55"/>
                    </a:moveTo>
                    <a:lnTo>
                      <a:pt x="23" y="55"/>
                    </a:lnTo>
                    <a:lnTo>
                      <a:pt x="20" y="54"/>
                    </a:lnTo>
                    <a:lnTo>
                      <a:pt x="20" y="51"/>
                    </a:lnTo>
                    <a:lnTo>
                      <a:pt x="19" y="48"/>
                    </a:lnTo>
                    <a:lnTo>
                      <a:pt x="19" y="48"/>
                    </a:lnTo>
                    <a:lnTo>
                      <a:pt x="19" y="48"/>
                    </a:lnTo>
                    <a:lnTo>
                      <a:pt x="16" y="52"/>
                    </a:lnTo>
                    <a:lnTo>
                      <a:pt x="16" y="54"/>
                    </a:lnTo>
                    <a:lnTo>
                      <a:pt x="15" y="55"/>
                    </a:lnTo>
                    <a:lnTo>
                      <a:pt x="15" y="55"/>
                    </a:lnTo>
                    <a:lnTo>
                      <a:pt x="13" y="54"/>
                    </a:lnTo>
                    <a:lnTo>
                      <a:pt x="12" y="51"/>
                    </a:lnTo>
                    <a:lnTo>
                      <a:pt x="10" y="45"/>
                    </a:lnTo>
                    <a:lnTo>
                      <a:pt x="10" y="45"/>
                    </a:lnTo>
                    <a:lnTo>
                      <a:pt x="10" y="39"/>
                    </a:lnTo>
                    <a:lnTo>
                      <a:pt x="10" y="36"/>
                    </a:lnTo>
                    <a:lnTo>
                      <a:pt x="12" y="35"/>
                    </a:lnTo>
                    <a:lnTo>
                      <a:pt x="12" y="35"/>
                    </a:lnTo>
                    <a:lnTo>
                      <a:pt x="16" y="29"/>
                    </a:lnTo>
                    <a:lnTo>
                      <a:pt x="16" y="25"/>
                    </a:lnTo>
                    <a:lnTo>
                      <a:pt x="16" y="23"/>
                    </a:lnTo>
                    <a:lnTo>
                      <a:pt x="16" y="23"/>
                    </a:lnTo>
                    <a:lnTo>
                      <a:pt x="13" y="18"/>
                    </a:lnTo>
                    <a:lnTo>
                      <a:pt x="12" y="16"/>
                    </a:lnTo>
                    <a:lnTo>
                      <a:pt x="10" y="16"/>
                    </a:lnTo>
                    <a:lnTo>
                      <a:pt x="10" y="16"/>
                    </a:lnTo>
                    <a:lnTo>
                      <a:pt x="10" y="19"/>
                    </a:lnTo>
                    <a:lnTo>
                      <a:pt x="10" y="22"/>
                    </a:lnTo>
                    <a:lnTo>
                      <a:pt x="10" y="25"/>
                    </a:lnTo>
                    <a:lnTo>
                      <a:pt x="9" y="26"/>
                    </a:lnTo>
                    <a:lnTo>
                      <a:pt x="9" y="26"/>
                    </a:lnTo>
                    <a:lnTo>
                      <a:pt x="5" y="23"/>
                    </a:lnTo>
                    <a:lnTo>
                      <a:pt x="0" y="19"/>
                    </a:lnTo>
                    <a:lnTo>
                      <a:pt x="0" y="19"/>
                    </a:lnTo>
                    <a:lnTo>
                      <a:pt x="2" y="15"/>
                    </a:lnTo>
                    <a:lnTo>
                      <a:pt x="2" y="12"/>
                    </a:lnTo>
                    <a:lnTo>
                      <a:pt x="3" y="10"/>
                    </a:lnTo>
                    <a:lnTo>
                      <a:pt x="3" y="10"/>
                    </a:lnTo>
                    <a:lnTo>
                      <a:pt x="9" y="7"/>
                    </a:lnTo>
                    <a:lnTo>
                      <a:pt x="13" y="3"/>
                    </a:lnTo>
                    <a:lnTo>
                      <a:pt x="13" y="3"/>
                    </a:lnTo>
                    <a:lnTo>
                      <a:pt x="15" y="2"/>
                    </a:lnTo>
                    <a:lnTo>
                      <a:pt x="18" y="0"/>
                    </a:lnTo>
                    <a:lnTo>
                      <a:pt x="20" y="0"/>
                    </a:lnTo>
                    <a:lnTo>
                      <a:pt x="22" y="2"/>
                    </a:lnTo>
                    <a:lnTo>
                      <a:pt x="22" y="2"/>
                    </a:lnTo>
                    <a:lnTo>
                      <a:pt x="26" y="5"/>
                    </a:lnTo>
                    <a:lnTo>
                      <a:pt x="31" y="3"/>
                    </a:lnTo>
                    <a:lnTo>
                      <a:pt x="31" y="3"/>
                    </a:lnTo>
                    <a:lnTo>
                      <a:pt x="34" y="3"/>
                    </a:lnTo>
                    <a:lnTo>
                      <a:pt x="35" y="5"/>
                    </a:lnTo>
                    <a:lnTo>
                      <a:pt x="35" y="9"/>
                    </a:lnTo>
                    <a:lnTo>
                      <a:pt x="35" y="9"/>
                    </a:lnTo>
                    <a:lnTo>
                      <a:pt x="36" y="12"/>
                    </a:lnTo>
                    <a:lnTo>
                      <a:pt x="39" y="15"/>
                    </a:lnTo>
                    <a:lnTo>
                      <a:pt x="41" y="18"/>
                    </a:lnTo>
                    <a:lnTo>
                      <a:pt x="39" y="21"/>
                    </a:lnTo>
                    <a:lnTo>
                      <a:pt x="39" y="21"/>
                    </a:lnTo>
                    <a:lnTo>
                      <a:pt x="36" y="28"/>
                    </a:lnTo>
                    <a:lnTo>
                      <a:pt x="34" y="36"/>
                    </a:lnTo>
                    <a:lnTo>
                      <a:pt x="34" y="36"/>
                    </a:lnTo>
                    <a:lnTo>
                      <a:pt x="32" y="44"/>
                    </a:lnTo>
                    <a:lnTo>
                      <a:pt x="32" y="48"/>
                    </a:lnTo>
                    <a:lnTo>
                      <a:pt x="31" y="49"/>
                    </a:lnTo>
                    <a:lnTo>
                      <a:pt x="31" y="49"/>
                    </a:lnTo>
                    <a:lnTo>
                      <a:pt x="26" y="52"/>
                    </a:lnTo>
                    <a:lnTo>
                      <a:pt x="25" y="55"/>
                    </a:lnTo>
                    <a:lnTo>
                      <a:pt x="23" y="5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90" name="Freeform 862"/>
              <p:cNvSpPr/>
              <p:nvPr/>
            </p:nvSpPr>
            <p:spPr bwMode="auto">
              <a:xfrm>
                <a:off x="-1075112" y="2906160"/>
                <a:ext cx="81577" cy="69340"/>
              </a:xfrm>
              <a:custGeom>
                <a:gdLst>
                  <a:gd name="T0" fmla="*/ 10 w 40"/>
                  <a:gd name="T1" fmla="*/ 34 h 34"/>
                  <a:gd name="T2" fmla="*/ 10 w 40"/>
                  <a:gd name="T3" fmla="*/ 34 h 34"/>
                  <a:gd name="T4" fmla="*/ 7 w 40"/>
                  <a:gd name="T5" fmla="*/ 31 h 34"/>
                  <a:gd name="T6" fmla="*/ 5 w 40"/>
                  <a:gd name="T7" fmla="*/ 27 h 34"/>
                  <a:gd name="T8" fmla="*/ 5 w 40"/>
                  <a:gd name="T9" fmla="*/ 24 h 34"/>
                  <a:gd name="T10" fmla="*/ 4 w 40"/>
                  <a:gd name="T11" fmla="*/ 21 h 34"/>
                  <a:gd name="T12" fmla="*/ 4 w 40"/>
                  <a:gd name="T13" fmla="*/ 21 h 34"/>
                  <a:gd name="T14" fmla="*/ 1 w 40"/>
                  <a:gd name="T15" fmla="*/ 21 h 34"/>
                  <a:gd name="T16" fmla="*/ 0 w 40"/>
                  <a:gd name="T17" fmla="*/ 20 h 34"/>
                  <a:gd name="T18" fmla="*/ 0 w 40"/>
                  <a:gd name="T19" fmla="*/ 20 h 34"/>
                  <a:gd name="T20" fmla="*/ 0 w 40"/>
                  <a:gd name="T21" fmla="*/ 20 h 34"/>
                  <a:gd name="T22" fmla="*/ 10 w 40"/>
                  <a:gd name="T23" fmla="*/ 8 h 34"/>
                  <a:gd name="T24" fmla="*/ 10 w 40"/>
                  <a:gd name="T25" fmla="*/ 8 h 34"/>
                  <a:gd name="T26" fmla="*/ 11 w 40"/>
                  <a:gd name="T27" fmla="*/ 8 h 34"/>
                  <a:gd name="T28" fmla="*/ 14 w 40"/>
                  <a:gd name="T29" fmla="*/ 8 h 34"/>
                  <a:gd name="T30" fmla="*/ 16 w 40"/>
                  <a:gd name="T31" fmla="*/ 10 h 34"/>
                  <a:gd name="T32" fmla="*/ 18 w 40"/>
                  <a:gd name="T33" fmla="*/ 10 h 34"/>
                  <a:gd name="T34" fmla="*/ 18 w 40"/>
                  <a:gd name="T35" fmla="*/ 10 h 34"/>
                  <a:gd name="T36" fmla="*/ 23 w 40"/>
                  <a:gd name="T37" fmla="*/ 8 h 34"/>
                  <a:gd name="T38" fmla="*/ 24 w 40"/>
                  <a:gd name="T39" fmla="*/ 5 h 34"/>
                  <a:gd name="T40" fmla="*/ 26 w 40"/>
                  <a:gd name="T41" fmla="*/ 1 h 34"/>
                  <a:gd name="T42" fmla="*/ 29 w 40"/>
                  <a:gd name="T43" fmla="*/ 0 h 34"/>
                  <a:gd name="T44" fmla="*/ 29 w 40"/>
                  <a:gd name="T45" fmla="*/ 0 h 34"/>
                  <a:gd name="T46" fmla="*/ 32 w 40"/>
                  <a:gd name="T47" fmla="*/ 0 h 34"/>
                  <a:gd name="T48" fmla="*/ 34 w 40"/>
                  <a:gd name="T49" fmla="*/ 1 h 34"/>
                  <a:gd name="T50" fmla="*/ 40 w 40"/>
                  <a:gd name="T51" fmla="*/ 5 h 34"/>
                  <a:gd name="T52" fmla="*/ 40 w 40"/>
                  <a:gd name="T53" fmla="*/ 5 h 34"/>
                  <a:gd name="T54" fmla="*/ 40 w 40"/>
                  <a:gd name="T55" fmla="*/ 8 h 34"/>
                  <a:gd name="T56" fmla="*/ 37 w 40"/>
                  <a:gd name="T57" fmla="*/ 13 h 34"/>
                  <a:gd name="T58" fmla="*/ 34 w 40"/>
                  <a:gd name="T59" fmla="*/ 17 h 34"/>
                  <a:gd name="T60" fmla="*/ 33 w 40"/>
                  <a:gd name="T61" fmla="*/ 18 h 34"/>
                  <a:gd name="T62" fmla="*/ 33 w 40"/>
                  <a:gd name="T63" fmla="*/ 18 h 34"/>
                  <a:gd name="T64" fmla="*/ 27 w 40"/>
                  <a:gd name="T65" fmla="*/ 17 h 34"/>
                  <a:gd name="T66" fmla="*/ 23 w 40"/>
                  <a:gd name="T67" fmla="*/ 17 h 34"/>
                  <a:gd name="T68" fmla="*/ 20 w 40"/>
                  <a:gd name="T69" fmla="*/ 18 h 34"/>
                  <a:gd name="T70" fmla="*/ 20 w 40"/>
                  <a:gd name="T71" fmla="*/ 18 h 34"/>
                  <a:gd name="T72" fmla="*/ 16 w 40"/>
                  <a:gd name="T73" fmla="*/ 29 h 34"/>
                  <a:gd name="T74" fmla="*/ 13 w 40"/>
                  <a:gd name="T75" fmla="*/ 33 h 34"/>
                  <a:gd name="T76" fmla="*/ 11 w 40"/>
                  <a:gd name="T77" fmla="*/ 34 h 34"/>
                  <a:gd name="T78" fmla="*/ 10 w 40"/>
                  <a:gd name="T79" fmla="*/ 34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0" h="34">
                    <a:moveTo>
                      <a:pt x="10" y="34"/>
                    </a:moveTo>
                    <a:lnTo>
                      <a:pt x="10" y="34"/>
                    </a:lnTo>
                    <a:lnTo>
                      <a:pt x="7" y="31"/>
                    </a:lnTo>
                    <a:lnTo>
                      <a:pt x="5" y="27"/>
                    </a:lnTo>
                    <a:lnTo>
                      <a:pt x="5" y="24"/>
                    </a:lnTo>
                    <a:lnTo>
                      <a:pt x="4" y="21"/>
                    </a:lnTo>
                    <a:lnTo>
                      <a:pt x="4" y="21"/>
                    </a:lnTo>
                    <a:lnTo>
                      <a:pt x="1" y="21"/>
                    </a:lnTo>
                    <a:lnTo>
                      <a:pt x="0" y="20"/>
                    </a:lnTo>
                    <a:lnTo>
                      <a:pt x="0" y="20"/>
                    </a:lnTo>
                    <a:lnTo>
                      <a:pt x="0" y="20"/>
                    </a:lnTo>
                    <a:lnTo>
                      <a:pt x="10" y="8"/>
                    </a:lnTo>
                    <a:lnTo>
                      <a:pt x="10" y="8"/>
                    </a:lnTo>
                    <a:lnTo>
                      <a:pt x="11" y="8"/>
                    </a:lnTo>
                    <a:lnTo>
                      <a:pt x="14" y="8"/>
                    </a:lnTo>
                    <a:lnTo>
                      <a:pt x="16" y="10"/>
                    </a:lnTo>
                    <a:lnTo>
                      <a:pt x="18" y="10"/>
                    </a:lnTo>
                    <a:lnTo>
                      <a:pt x="18" y="10"/>
                    </a:lnTo>
                    <a:lnTo>
                      <a:pt x="23" y="8"/>
                    </a:lnTo>
                    <a:lnTo>
                      <a:pt x="24" y="5"/>
                    </a:lnTo>
                    <a:lnTo>
                      <a:pt x="26" y="1"/>
                    </a:lnTo>
                    <a:lnTo>
                      <a:pt x="29" y="0"/>
                    </a:lnTo>
                    <a:lnTo>
                      <a:pt x="29" y="0"/>
                    </a:lnTo>
                    <a:lnTo>
                      <a:pt x="32" y="0"/>
                    </a:lnTo>
                    <a:lnTo>
                      <a:pt x="34" y="1"/>
                    </a:lnTo>
                    <a:lnTo>
                      <a:pt x="40" y="5"/>
                    </a:lnTo>
                    <a:lnTo>
                      <a:pt x="40" y="5"/>
                    </a:lnTo>
                    <a:lnTo>
                      <a:pt x="40" y="8"/>
                    </a:lnTo>
                    <a:lnTo>
                      <a:pt x="37" y="13"/>
                    </a:lnTo>
                    <a:lnTo>
                      <a:pt x="34" y="17"/>
                    </a:lnTo>
                    <a:lnTo>
                      <a:pt x="33" y="18"/>
                    </a:lnTo>
                    <a:lnTo>
                      <a:pt x="33" y="18"/>
                    </a:lnTo>
                    <a:lnTo>
                      <a:pt x="27" y="17"/>
                    </a:lnTo>
                    <a:lnTo>
                      <a:pt x="23" y="17"/>
                    </a:lnTo>
                    <a:lnTo>
                      <a:pt x="20" y="18"/>
                    </a:lnTo>
                    <a:lnTo>
                      <a:pt x="20" y="18"/>
                    </a:lnTo>
                    <a:lnTo>
                      <a:pt x="16" y="29"/>
                    </a:lnTo>
                    <a:lnTo>
                      <a:pt x="13" y="33"/>
                    </a:lnTo>
                    <a:lnTo>
                      <a:pt x="11" y="34"/>
                    </a:lnTo>
                    <a:lnTo>
                      <a:pt x="10" y="34"/>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91" name="Freeform 863"/>
              <p:cNvSpPr/>
              <p:nvPr/>
            </p:nvSpPr>
            <p:spPr bwMode="auto">
              <a:xfrm>
                <a:off x="-1075112" y="2906160"/>
                <a:ext cx="81577" cy="69340"/>
              </a:xfrm>
              <a:custGeom>
                <a:gdLst>
                  <a:gd name="T0" fmla="*/ 10 w 40"/>
                  <a:gd name="T1" fmla="*/ 34 h 34"/>
                  <a:gd name="T2" fmla="*/ 10 w 40"/>
                  <a:gd name="T3" fmla="*/ 34 h 34"/>
                  <a:gd name="T4" fmla="*/ 7 w 40"/>
                  <a:gd name="T5" fmla="*/ 31 h 34"/>
                  <a:gd name="T6" fmla="*/ 5 w 40"/>
                  <a:gd name="T7" fmla="*/ 27 h 34"/>
                  <a:gd name="T8" fmla="*/ 5 w 40"/>
                  <a:gd name="T9" fmla="*/ 24 h 34"/>
                  <a:gd name="T10" fmla="*/ 4 w 40"/>
                  <a:gd name="T11" fmla="*/ 21 h 34"/>
                  <a:gd name="T12" fmla="*/ 4 w 40"/>
                  <a:gd name="T13" fmla="*/ 21 h 34"/>
                  <a:gd name="T14" fmla="*/ 1 w 40"/>
                  <a:gd name="T15" fmla="*/ 21 h 34"/>
                  <a:gd name="T16" fmla="*/ 0 w 40"/>
                  <a:gd name="T17" fmla="*/ 20 h 34"/>
                  <a:gd name="T18" fmla="*/ 0 w 40"/>
                  <a:gd name="T19" fmla="*/ 20 h 34"/>
                  <a:gd name="T20" fmla="*/ 0 w 40"/>
                  <a:gd name="T21" fmla="*/ 20 h 34"/>
                  <a:gd name="T22" fmla="*/ 10 w 40"/>
                  <a:gd name="T23" fmla="*/ 8 h 34"/>
                  <a:gd name="T24" fmla="*/ 10 w 40"/>
                  <a:gd name="T25" fmla="*/ 8 h 34"/>
                  <a:gd name="T26" fmla="*/ 11 w 40"/>
                  <a:gd name="T27" fmla="*/ 8 h 34"/>
                  <a:gd name="T28" fmla="*/ 14 w 40"/>
                  <a:gd name="T29" fmla="*/ 8 h 34"/>
                  <a:gd name="T30" fmla="*/ 16 w 40"/>
                  <a:gd name="T31" fmla="*/ 10 h 34"/>
                  <a:gd name="T32" fmla="*/ 18 w 40"/>
                  <a:gd name="T33" fmla="*/ 10 h 34"/>
                  <a:gd name="T34" fmla="*/ 18 w 40"/>
                  <a:gd name="T35" fmla="*/ 10 h 34"/>
                  <a:gd name="T36" fmla="*/ 23 w 40"/>
                  <a:gd name="T37" fmla="*/ 8 h 34"/>
                  <a:gd name="T38" fmla="*/ 24 w 40"/>
                  <a:gd name="T39" fmla="*/ 5 h 34"/>
                  <a:gd name="T40" fmla="*/ 26 w 40"/>
                  <a:gd name="T41" fmla="*/ 1 h 34"/>
                  <a:gd name="T42" fmla="*/ 29 w 40"/>
                  <a:gd name="T43" fmla="*/ 0 h 34"/>
                  <a:gd name="T44" fmla="*/ 29 w 40"/>
                  <a:gd name="T45" fmla="*/ 0 h 34"/>
                  <a:gd name="T46" fmla="*/ 32 w 40"/>
                  <a:gd name="T47" fmla="*/ 0 h 34"/>
                  <a:gd name="T48" fmla="*/ 34 w 40"/>
                  <a:gd name="T49" fmla="*/ 1 h 34"/>
                  <a:gd name="T50" fmla="*/ 40 w 40"/>
                  <a:gd name="T51" fmla="*/ 5 h 34"/>
                  <a:gd name="T52" fmla="*/ 40 w 40"/>
                  <a:gd name="T53" fmla="*/ 5 h 34"/>
                  <a:gd name="T54" fmla="*/ 40 w 40"/>
                  <a:gd name="T55" fmla="*/ 8 h 34"/>
                  <a:gd name="T56" fmla="*/ 37 w 40"/>
                  <a:gd name="T57" fmla="*/ 13 h 34"/>
                  <a:gd name="T58" fmla="*/ 34 w 40"/>
                  <a:gd name="T59" fmla="*/ 17 h 34"/>
                  <a:gd name="T60" fmla="*/ 33 w 40"/>
                  <a:gd name="T61" fmla="*/ 18 h 34"/>
                  <a:gd name="T62" fmla="*/ 33 w 40"/>
                  <a:gd name="T63" fmla="*/ 18 h 34"/>
                  <a:gd name="T64" fmla="*/ 27 w 40"/>
                  <a:gd name="T65" fmla="*/ 17 h 34"/>
                  <a:gd name="T66" fmla="*/ 23 w 40"/>
                  <a:gd name="T67" fmla="*/ 17 h 34"/>
                  <a:gd name="T68" fmla="*/ 20 w 40"/>
                  <a:gd name="T69" fmla="*/ 18 h 34"/>
                  <a:gd name="T70" fmla="*/ 20 w 40"/>
                  <a:gd name="T71" fmla="*/ 18 h 34"/>
                  <a:gd name="T72" fmla="*/ 16 w 40"/>
                  <a:gd name="T73" fmla="*/ 29 h 34"/>
                  <a:gd name="T74" fmla="*/ 13 w 40"/>
                  <a:gd name="T75" fmla="*/ 33 h 34"/>
                  <a:gd name="T76" fmla="*/ 11 w 40"/>
                  <a:gd name="T77" fmla="*/ 34 h 34"/>
                  <a:gd name="T78" fmla="*/ 10 w 40"/>
                  <a:gd name="T79" fmla="*/ 34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0" h="34">
                    <a:moveTo>
                      <a:pt x="10" y="34"/>
                    </a:moveTo>
                    <a:lnTo>
                      <a:pt x="10" y="34"/>
                    </a:lnTo>
                    <a:lnTo>
                      <a:pt x="7" y="31"/>
                    </a:lnTo>
                    <a:lnTo>
                      <a:pt x="5" y="27"/>
                    </a:lnTo>
                    <a:lnTo>
                      <a:pt x="5" y="24"/>
                    </a:lnTo>
                    <a:lnTo>
                      <a:pt x="4" y="21"/>
                    </a:lnTo>
                    <a:lnTo>
                      <a:pt x="4" y="21"/>
                    </a:lnTo>
                    <a:lnTo>
                      <a:pt x="1" y="21"/>
                    </a:lnTo>
                    <a:lnTo>
                      <a:pt x="0" y="20"/>
                    </a:lnTo>
                    <a:lnTo>
                      <a:pt x="0" y="20"/>
                    </a:lnTo>
                    <a:lnTo>
                      <a:pt x="0" y="20"/>
                    </a:lnTo>
                    <a:lnTo>
                      <a:pt x="10" y="8"/>
                    </a:lnTo>
                    <a:lnTo>
                      <a:pt x="10" y="8"/>
                    </a:lnTo>
                    <a:lnTo>
                      <a:pt x="11" y="8"/>
                    </a:lnTo>
                    <a:lnTo>
                      <a:pt x="14" y="8"/>
                    </a:lnTo>
                    <a:lnTo>
                      <a:pt x="16" y="10"/>
                    </a:lnTo>
                    <a:lnTo>
                      <a:pt x="18" y="10"/>
                    </a:lnTo>
                    <a:lnTo>
                      <a:pt x="18" y="10"/>
                    </a:lnTo>
                    <a:lnTo>
                      <a:pt x="23" y="8"/>
                    </a:lnTo>
                    <a:lnTo>
                      <a:pt x="24" y="5"/>
                    </a:lnTo>
                    <a:lnTo>
                      <a:pt x="26" y="1"/>
                    </a:lnTo>
                    <a:lnTo>
                      <a:pt x="29" y="0"/>
                    </a:lnTo>
                    <a:lnTo>
                      <a:pt x="29" y="0"/>
                    </a:lnTo>
                    <a:lnTo>
                      <a:pt x="32" y="0"/>
                    </a:lnTo>
                    <a:lnTo>
                      <a:pt x="34" y="1"/>
                    </a:lnTo>
                    <a:lnTo>
                      <a:pt x="40" y="5"/>
                    </a:lnTo>
                    <a:lnTo>
                      <a:pt x="40" y="5"/>
                    </a:lnTo>
                    <a:lnTo>
                      <a:pt x="40" y="8"/>
                    </a:lnTo>
                    <a:lnTo>
                      <a:pt x="37" y="13"/>
                    </a:lnTo>
                    <a:lnTo>
                      <a:pt x="34" y="17"/>
                    </a:lnTo>
                    <a:lnTo>
                      <a:pt x="33" y="18"/>
                    </a:lnTo>
                    <a:lnTo>
                      <a:pt x="33" y="18"/>
                    </a:lnTo>
                    <a:lnTo>
                      <a:pt x="27" y="17"/>
                    </a:lnTo>
                    <a:lnTo>
                      <a:pt x="23" y="17"/>
                    </a:lnTo>
                    <a:lnTo>
                      <a:pt x="20" y="18"/>
                    </a:lnTo>
                    <a:lnTo>
                      <a:pt x="20" y="18"/>
                    </a:lnTo>
                    <a:lnTo>
                      <a:pt x="16" y="29"/>
                    </a:lnTo>
                    <a:lnTo>
                      <a:pt x="13" y="33"/>
                    </a:lnTo>
                    <a:lnTo>
                      <a:pt x="11" y="34"/>
                    </a:lnTo>
                    <a:lnTo>
                      <a:pt x="10" y="34"/>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92" name="Freeform 864"/>
              <p:cNvSpPr/>
              <p:nvPr/>
            </p:nvSpPr>
            <p:spPr bwMode="auto">
              <a:xfrm>
                <a:off x="-1124058" y="2616563"/>
                <a:ext cx="365057" cy="324268"/>
              </a:xfrm>
              <a:custGeom>
                <a:gdLst>
                  <a:gd name="T0" fmla="*/ 71 w 179"/>
                  <a:gd name="T1" fmla="*/ 155 h 159"/>
                  <a:gd name="T2" fmla="*/ 70 w 179"/>
                  <a:gd name="T3" fmla="*/ 144 h 159"/>
                  <a:gd name="T4" fmla="*/ 73 w 179"/>
                  <a:gd name="T5" fmla="*/ 137 h 159"/>
                  <a:gd name="T6" fmla="*/ 63 w 179"/>
                  <a:gd name="T7" fmla="*/ 134 h 159"/>
                  <a:gd name="T8" fmla="*/ 45 w 179"/>
                  <a:gd name="T9" fmla="*/ 140 h 159"/>
                  <a:gd name="T10" fmla="*/ 40 w 179"/>
                  <a:gd name="T11" fmla="*/ 143 h 159"/>
                  <a:gd name="T12" fmla="*/ 29 w 179"/>
                  <a:gd name="T13" fmla="*/ 146 h 159"/>
                  <a:gd name="T14" fmla="*/ 24 w 179"/>
                  <a:gd name="T15" fmla="*/ 144 h 159"/>
                  <a:gd name="T16" fmla="*/ 12 w 179"/>
                  <a:gd name="T17" fmla="*/ 147 h 159"/>
                  <a:gd name="T18" fmla="*/ 0 w 179"/>
                  <a:gd name="T19" fmla="*/ 146 h 159"/>
                  <a:gd name="T20" fmla="*/ 6 w 179"/>
                  <a:gd name="T21" fmla="*/ 142 h 159"/>
                  <a:gd name="T22" fmla="*/ 21 w 179"/>
                  <a:gd name="T23" fmla="*/ 130 h 159"/>
                  <a:gd name="T24" fmla="*/ 34 w 179"/>
                  <a:gd name="T25" fmla="*/ 120 h 159"/>
                  <a:gd name="T26" fmla="*/ 54 w 179"/>
                  <a:gd name="T27" fmla="*/ 117 h 159"/>
                  <a:gd name="T28" fmla="*/ 64 w 179"/>
                  <a:gd name="T29" fmla="*/ 114 h 159"/>
                  <a:gd name="T30" fmla="*/ 77 w 179"/>
                  <a:gd name="T31" fmla="*/ 117 h 159"/>
                  <a:gd name="T32" fmla="*/ 84 w 179"/>
                  <a:gd name="T33" fmla="*/ 117 h 159"/>
                  <a:gd name="T34" fmla="*/ 84 w 179"/>
                  <a:gd name="T35" fmla="*/ 111 h 159"/>
                  <a:gd name="T36" fmla="*/ 90 w 179"/>
                  <a:gd name="T37" fmla="*/ 101 h 159"/>
                  <a:gd name="T38" fmla="*/ 95 w 179"/>
                  <a:gd name="T39" fmla="*/ 89 h 159"/>
                  <a:gd name="T40" fmla="*/ 103 w 179"/>
                  <a:gd name="T41" fmla="*/ 81 h 159"/>
                  <a:gd name="T42" fmla="*/ 100 w 179"/>
                  <a:gd name="T43" fmla="*/ 88 h 159"/>
                  <a:gd name="T44" fmla="*/ 103 w 179"/>
                  <a:gd name="T45" fmla="*/ 95 h 159"/>
                  <a:gd name="T46" fmla="*/ 111 w 179"/>
                  <a:gd name="T47" fmla="*/ 91 h 159"/>
                  <a:gd name="T48" fmla="*/ 126 w 179"/>
                  <a:gd name="T49" fmla="*/ 79 h 159"/>
                  <a:gd name="T50" fmla="*/ 144 w 179"/>
                  <a:gd name="T51" fmla="*/ 59 h 159"/>
                  <a:gd name="T52" fmla="*/ 151 w 179"/>
                  <a:gd name="T53" fmla="*/ 37 h 159"/>
                  <a:gd name="T54" fmla="*/ 147 w 179"/>
                  <a:gd name="T55" fmla="*/ 30 h 159"/>
                  <a:gd name="T56" fmla="*/ 150 w 179"/>
                  <a:gd name="T57" fmla="*/ 23 h 159"/>
                  <a:gd name="T58" fmla="*/ 148 w 179"/>
                  <a:gd name="T59" fmla="*/ 14 h 159"/>
                  <a:gd name="T60" fmla="*/ 153 w 179"/>
                  <a:gd name="T61" fmla="*/ 8 h 159"/>
                  <a:gd name="T62" fmla="*/ 154 w 179"/>
                  <a:gd name="T63" fmla="*/ 2 h 159"/>
                  <a:gd name="T64" fmla="*/ 157 w 179"/>
                  <a:gd name="T65" fmla="*/ 7 h 159"/>
                  <a:gd name="T66" fmla="*/ 164 w 179"/>
                  <a:gd name="T67" fmla="*/ 11 h 159"/>
                  <a:gd name="T68" fmla="*/ 167 w 179"/>
                  <a:gd name="T69" fmla="*/ 7 h 159"/>
                  <a:gd name="T70" fmla="*/ 161 w 179"/>
                  <a:gd name="T71" fmla="*/ 4 h 159"/>
                  <a:gd name="T72" fmla="*/ 164 w 179"/>
                  <a:gd name="T73" fmla="*/ 0 h 159"/>
                  <a:gd name="T74" fmla="*/ 170 w 179"/>
                  <a:gd name="T75" fmla="*/ 4 h 159"/>
                  <a:gd name="T76" fmla="*/ 174 w 179"/>
                  <a:gd name="T77" fmla="*/ 18 h 159"/>
                  <a:gd name="T78" fmla="*/ 179 w 179"/>
                  <a:gd name="T79" fmla="*/ 42 h 159"/>
                  <a:gd name="T80" fmla="*/ 174 w 179"/>
                  <a:gd name="T81" fmla="*/ 52 h 159"/>
                  <a:gd name="T82" fmla="*/ 173 w 179"/>
                  <a:gd name="T83" fmla="*/ 62 h 159"/>
                  <a:gd name="T84" fmla="*/ 167 w 179"/>
                  <a:gd name="T85" fmla="*/ 62 h 159"/>
                  <a:gd name="T86" fmla="*/ 166 w 179"/>
                  <a:gd name="T87" fmla="*/ 76 h 159"/>
                  <a:gd name="T88" fmla="*/ 161 w 179"/>
                  <a:gd name="T89" fmla="*/ 101 h 159"/>
                  <a:gd name="T90" fmla="*/ 161 w 179"/>
                  <a:gd name="T91" fmla="*/ 114 h 159"/>
                  <a:gd name="T92" fmla="*/ 160 w 179"/>
                  <a:gd name="T93" fmla="*/ 118 h 159"/>
                  <a:gd name="T94" fmla="*/ 155 w 179"/>
                  <a:gd name="T95" fmla="*/ 129 h 159"/>
                  <a:gd name="T96" fmla="*/ 148 w 179"/>
                  <a:gd name="T97" fmla="*/ 130 h 159"/>
                  <a:gd name="T98" fmla="*/ 147 w 179"/>
                  <a:gd name="T99" fmla="*/ 123 h 159"/>
                  <a:gd name="T100" fmla="*/ 150 w 179"/>
                  <a:gd name="T101" fmla="*/ 115 h 159"/>
                  <a:gd name="T102" fmla="*/ 144 w 179"/>
                  <a:gd name="T103" fmla="*/ 120 h 159"/>
                  <a:gd name="T104" fmla="*/ 138 w 179"/>
                  <a:gd name="T105" fmla="*/ 121 h 159"/>
                  <a:gd name="T106" fmla="*/ 134 w 179"/>
                  <a:gd name="T107" fmla="*/ 134 h 159"/>
                  <a:gd name="T108" fmla="*/ 131 w 179"/>
                  <a:gd name="T109" fmla="*/ 130 h 159"/>
                  <a:gd name="T110" fmla="*/ 125 w 179"/>
                  <a:gd name="T111" fmla="*/ 134 h 159"/>
                  <a:gd name="T112" fmla="*/ 115 w 179"/>
                  <a:gd name="T113" fmla="*/ 139 h 159"/>
                  <a:gd name="T114" fmla="*/ 102 w 179"/>
                  <a:gd name="T115" fmla="*/ 136 h 159"/>
                  <a:gd name="T116" fmla="*/ 98 w 179"/>
                  <a:gd name="T117" fmla="*/ 143 h 159"/>
                  <a:gd name="T118" fmla="*/ 92 w 179"/>
                  <a:gd name="T119" fmla="*/ 147 h 159"/>
                  <a:gd name="T120" fmla="*/ 80 w 179"/>
                  <a:gd name="T121" fmla="*/ 159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9" h="159">
                    <a:moveTo>
                      <a:pt x="80" y="159"/>
                    </a:moveTo>
                    <a:lnTo>
                      <a:pt x="80" y="159"/>
                    </a:lnTo>
                    <a:lnTo>
                      <a:pt x="74" y="157"/>
                    </a:lnTo>
                    <a:lnTo>
                      <a:pt x="71" y="155"/>
                    </a:lnTo>
                    <a:lnTo>
                      <a:pt x="71" y="155"/>
                    </a:lnTo>
                    <a:lnTo>
                      <a:pt x="70" y="149"/>
                    </a:lnTo>
                    <a:lnTo>
                      <a:pt x="69" y="146"/>
                    </a:lnTo>
                    <a:lnTo>
                      <a:pt x="70" y="144"/>
                    </a:lnTo>
                    <a:lnTo>
                      <a:pt x="70" y="144"/>
                    </a:lnTo>
                    <a:lnTo>
                      <a:pt x="73" y="142"/>
                    </a:lnTo>
                    <a:lnTo>
                      <a:pt x="74" y="139"/>
                    </a:lnTo>
                    <a:lnTo>
                      <a:pt x="73" y="137"/>
                    </a:lnTo>
                    <a:lnTo>
                      <a:pt x="73" y="137"/>
                    </a:lnTo>
                    <a:lnTo>
                      <a:pt x="67" y="134"/>
                    </a:lnTo>
                    <a:lnTo>
                      <a:pt x="63" y="134"/>
                    </a:lnTo>
                    <a:lnTo>
                      <a:pt x="63" y="134"/>
                    </a:lnTo>
                    <a:lnTo>
                      <a:pt x="53" y="137"/>
                    </a:lnTo>
                    <a:lnTo>
                      <a:pt x="53" y="137"/>
                    </a:lnTo>
                    <a:lnTo>
                      <a:pt x="48" y="140"/>
                    </a:lnTo>
                    <a:lnTo>
                      <a:pt x="45" y="140"/>
                    </a:lnTo>
                    <a:lnTo>
                      <a:pt x="42" y="140"/>
                    </a:lnTo>
                    <a:lnTo>
                      <a:pt x="42" y="140"/>
                    </a:lnTo>
                    <a:lnTo>
                      <a:pt x="41" y="140"/>
                    </a:lnTo>
                    <a:lnTo>
                      <a:pt x="40" y="143"/>
                    </a:lnTo>
                    <a:lnTo>
                      <a:pt x="37" y="144"/>
                    </a:lnTo>
                    <a:lnTo>
                      <a:pt x="37" y="144"/>
                    </a:lnTo>
                    <a:lnTo>
                      <a:pt x="32" y="146"/>
                    </a:lnTo>
                    <a:lnTo>
                      <a:pt x="29" y="146"/>
                    </a:lnTo>
                    <a:lnTo>
                      <a:pt x="28" y="146"/>
                    </a:lnTo>
                    <a:lnTo>
                      <a:pt x="28" y="146"/>
                    </a:lnTo>
                    <a:lnTo>
                      <a:pt x="27" y="144"/>
                    </a:lnTo>
                    <a:lnTo>
                      <a:pt x="24" y="144"/>
                    </a:lnTo>
                    <a:lnTo>
                      <a:pt x="21" y="146"/>
                    </a:lnTo>
                    <a:lnTo>
                      <a:pt x="21" y="146"/>
                    </a:lnTo>
                    <a:lnTo>
                      <a:pt x="18" y="147"/>
                    </a:lnTo>
                    <a:lnTo>
                      <a:pt x="12" y="147"/>
                    </a:lnTo>
                    <a:lnTo>
                      <a:pt x="12" y="147"/>
                    </a:lnTo>
                    <a:lnTo>
                      <a:pt x="3" y="147"/>
                    </a:lnTo>
                    <a:lnTo>
                      <a:pt x="0" y="147"/>
                    </a:lnTo>
                    <a:lnTo>
                      <a:pt x="0" y="146"/>
                    </a:lnTo>
                    <a:lnTo>
                      <a:pt x="0" y="144"/>
                    </a:lnTo>
                    <a:lnTo>
                      <a:pt x="0" y="144"/>
                    </a:lnTo>
                    <a:lnTo>
                      <a:pt x="3" y="143"/>
                    </a:lnTo>
                    <a:lnTo>
                      <a:pt x="6" y="142"/>
                    </a:lnTo>
                    <a:lnTo>
                      <a:pt x="12" y="139"/>
                    </a:lnTo>
                    <a:lnTo>
                      <a:pt x="12" y="139"/>
                    </a:lnTo>
                    <a:lnTo>
                      <a:pt x="16" y="134"/>
                    </a:lnTo>
                    <a:lnTo>
                      <a:pt x="21" y="130"/>
                    </a:lnTo>
                    <a:lnTo>
                      <a:pt x="21" y="130"/>
                    </a:lnTo>
                    <a:lnTo>
                      <a:pt x="28" y="124"/>
                    </a:lnTo>
                    <a:lnTo>
                      <a:pt x="31" y="121"/>
                    </a:lnTo>
                    <a:lnTo>
                      <a:pt x="34" y="120"/>
                    </a:lnTo>
                    <a:lnTo>
                      <a:pt x="34" y="120"/>
                    </a:lnTo>
                    <a:lnTo>
                      <a:pt x="44" y="118"/>
                    </a:lnTo>
                    <a:lnTo>
                      <a:pt x="50" y="118"/>
                    </a:lnTo>
                    <a:lnTo>
                      <a:pt x="54" y="117"/>
                    </a:lnTo>
                    <a:lnTo>
                      <a:pt x="54" y="117"/>
                    </a:lnTo>
                    <a:lnTo>
                      <a:pt x="58" y="115"/>
                    </a:lnTo>
                    <a:lnTo>
                      <a:pt x="61" y="114"/>
                    </a:lnTo>
                    <a:lnTo>
                      <a:pt x="64" y="114"/>
                    </a:lnTo>
                    <a:lnTo>
                      <a:pt x="64" y="114"/>
                    </a:lnTo>
                    <a:lnTo>
                      <a:pt x="74" y="115"/>
                    </a:lnTo>
                    <a:lnTo>
                      <a:pt x="74" y="115"/>
                    </a:lnTo>
                    <a:lnTo>
                      <a:pt x="77" y="117"/>
                    </a:lnTo>
                    <a:lnTo>
                      <a:pt x="79" y="118"/>
                    </a:lnTo>
                    <a:lnTo>
                      <a:pt x="79" y="118"/>
                    </a:lnTo>
                    <a:lnTo>
                      <a:pt x="83" y="118"/>
                    </a:lnTo>
                    <a:lnTo>
                      <a:pt x="84" y="117"/>
                    </a:lnTo>
                    <a:lnTo>
                      <a:pt x="86" y="115"/>
                    </a:lnTo>
                    <a:lnTo>
                      <a:pt x="86" y="115"/>
                    </a:lnTo>
                    <a:lnTo>
                      <a:pt x="86" y="113"/>
                    </a:lnTo>
                    <a:lnTo>
                      <a:pt x="84" y="111"/>
                    </a:lnTo>
                    <a:lnTo>
                      <a:pt x="84" y="108"/>
                    </a:lnTo>
                    <a:lnTo>
                      <a:pt x="86" y="107"/>
                    </a:lnTo>
                    <a:lnTo>
                      <a:pt x="86" y="107"/>
                    </a:lnTo>
                    <a:lnTo>
                      <a:pt x="90" y="101"/>
                    </a:lnTo>
                    <a:lnTo>
                      <a:pt x="93" y="98"/>
                    </a:lnTo>
                    <a:lnTo>
                      <a:pt x="95" y="95"/>
                    </a:lnTo>
                    <a:lnTo>
                      <a:pt x="95" y="95"/>
                    </a:lnTo>
                    <a:lnTo>
                      <a:pt x="95" y="89"/>
                    </a:lnTo>
                    <a:lnTo>
                      <a:pt x="95" y="85"/>
                    </a:lnTo>
                    <a:lnTo>
                      <a:pt x="95" y="85"/>
                    </a:lnTo>
                    <a:lnTo>
                      <a:pt x="99" y="82"/>
                    </a:lnTo>
                    <a:lnTo>
                      <a:pt x="103" y="81"/>
                    </a:lnTo>
                    <a:lnTo>
                      <a:pt x="103" y="81"/>
                    </a:lnTo>
                    <a:lnTo>
                      <a:pt x="103" y="81"/>
                    </a:lnTo>
                    <a:lnTo>
                      <a:pt x="103" y="82"/>
                    </a:lnTo>
                    <a:lnTo>
                      <a:pt x="100" y="88"/>
                    </a:lnTo>
                    <a:lnTo>
                      <a:pt x="100" y="88"/>
                    </a:lnTo>
                    <a:lnTo>
                      <a:pt x="100" y="92"/>
                    </a:lnTo>
                    <a:lnTo>
                      <a:pt x="100" y="94"/>
                    </a:lnTo>
                    <a:lnTo>
                      <a:pt x="103" y="95"/>
                    </a:lnTo>
                    <a:lnTo>
                      <a:pt x="103" y="95"/>
                    </a:lnTo>
                    <a:lnTo>
                      <a:pt x="106" y="94"/>
                    </a:lnTo>
                    <a:lnTo>
                      <a:pt x="111" y="91"/>
                    </a:lnTo>
                    <a:lnTo>
                      <a:pt x="111" y="91"/>
                    </a:lnTo>
                    <a:lnTo>
                      <a:pt x="115" y="87"/>
                    </a:lnTo>
                    <a:lnTo>
                      <a:pt x="124" y="81"/>
                    </a:lnTo>
                    <a:lnTo>
                      <a:pt x="124" y="81"/>
                    </a:lnTo>
                    <a:lnTo>
                      <a:pt x="126" y="79"/>
                    </a:lnTo>
                    <a:lnTo>
                      <a:pt x="131" y="76"/>
                    </a:lnTo>
                    <a:lnTo>
                      <a:pt x="138" y="68"/>
                    </a:lnTo>
                    <a:lnTo>
                      <a:pt x="138" y="68"/>
                    </a:lnTo>
                    <a:lnTo>
                      <a:pt x="144" y="59"/>
                    </a:lnTo>
                    <a:lnTo>
                      <a:pt x="147" y="50"/>
                    </a:lnTo>
                    <a:lnTo>
                      <a:pt x="147" y="50"/>
                    </a:lnTo>
                    <a:lnTo>
                      <a:pt x="150" y="42"/>
                    </a:lnTo>
                    <a:lnTo>
                      <a:pt x="151" y="37"/>
                    </a:lnTo>
                    <a:lnTo>
                      <a:pt x="151" y="34"/>
                    </a:lnTo>
                    <a:lnTo>
                      <a:pt x="151" y="34"/>
                    </a:lnTo>
                    <a:lnTo>
                      <a:pt x="148" y="31"/>
                    </a:lnTo>
                    <a:lnTo>
                      <a:pt x="147" y="30"/>
                    </a:lnTo>
                    <a:lnTo>
                      <a:pt x="148" y="29"/>
                    </a:lnTo>
                    <a:lnTo>
                      <a:pt x="148" y="29"/>
                    </a:lnTo>
                    <a:lnTo>
                      <a:pt x="150" y="26"/>
                    </a:lnTo>
                    <a:lnTo>
                      <a:pt x="150" y="23"/>
                    </a:lnTo>
                    <a:lnTo>
                      <a:pt x="150" y="23"/>
                    </a:lnTo>
                    <a:lnTo>
                      <a:pt x="148" y="18"/>
                    </a:lnTo>
                    <a:lnTo>
                      <a:pt x="148" y="16"/>
                    </a:lnTo>
                    <a:lnTo>
                      <a:pt x="148" y="14"/>
                    </a:lnTo>
                    <a:lnTo>
                      <a:pt x="148" y="14"/>
                    </a:lnTo>
                    <a:lnTo>
                      <a:pt x="151" y="11"/>
                    </a:lnTo>
                    <a:lnTo>
                      <a:pt x="153" y="8"/>
                    </a:lnTo>
                    <a:lnTo>
                      <a:pt x="153" y="8"/>
                    </a:lnTo>
                    <a:lnTo>
                      <a:pt x="153" y="5"/>
                    </a:lnTo>
                    <a:lnTo>
                      <a:pt x="153" y="4"/>
                    </a:lnTo>
                    <a:lnTo>
                      <a:pt x="154" y="2"/>
                    </a:lnTo>
                    <a:lnTo>
                      <a:pt x="154" y="2"/>
                    </a:lnTo>
                    <a:lnTo>
                      <a:pt x="155" y="2"/>
                    </a:lnTo>
                    <a:lnTo>
                      <a:pt x="157" y="4"/>
                    </a:lnTo>
                    <a:lnTo>
                      <a:pt x="157" y="7"/>
                    </a:lnTo>
                    <a:lnTo>
                      <a:pt x="157" y="7"/>
                    </a:lnTo>
                    <a:lnTo>
                      <a:pt x="158" y="10"/>
                    </a:lnTo>
                    <a:lnTo>
                      <a:pt x="161" y="11"/>
                    </a:lnTo>
                    <a:lnTo>
                      <a:pt x="161" y="11"/>
                    </a:lnTo>
                    <a:lnTo>
                      <a:pt x="164" y="11"/>
                    </a:lnTo>
                    <a:lnTo>
                      <a:pt x="166" y="11"/>
                    </a:lnTo>
                    <a:lnTo>
                      <a:pt x="167" y="10"/>
                    </a:lnTo>
                    <a:lnTo>
                      <a:pt x="167" y="10"/>
                    </a:lnTo>
                    <a:lnTo>
                      <a:pt x="167" y="7"/>
                    </a:lnTo>
                    <a:lnTo>
                      <a:pt x="166" y="5"/>
                    </a:lnTo>
                    <a:lnTo>
                      <a:pt x="166" y="5"/>
                    </a:lnTo>
                    <a:lnTo>
                      <a:pt x="163" y="5"/>
                    </a:lnTo>
                    <a:lnTo>
                      <a:pt x="161" y="4"/>
                    </a:lnTo>
                    <a:lnTo>
                      <a:pt x="161" y="4"/>
                    </a:lnTo>
                    <a:lnTo>
                      <a:pt x="161" y="1"/>
                    </a:lnTo>
                    <a:lnTo>
                      <a:pt x="163" y="0"/>
                    </a:lnTo>
                    <a:lnTo>
                      <a:pt x="164" y="0"/>
                    </a:lnTo>
                    <a:lnTo>
                      <a:pt x="164" y="0"/>
                    </a:lnTo>
                    <a:lnTo>
                      <a:pt x="167" y="0"/>
                    </a:lnTo>
                    <a:lnTo>
                      <a:pt x="168" y="1"/>
                    </a:lnTo>
                    <a:lnTo>
                      <a:pt x="170" y="4"/>
                    </a:lnTo>
                    <a:lnTo>
                      <a:pt x="170" y="4"/>
                    </a:lnTo>
                    <a:lnTo>
                      <a:pt x="171" y="11"/>
                    </a:lnTo>
                    <a:lnTo>
                      <a:pt x="173" y="16"/>
                    </a:lnTo>
                    <a:lnTo>
                      <a:pt x="174" y="18"/>
                    </a:lnTo>
                    <a:lnTo>
                      <a:pt x="174" y="18"/>
                    </a:lnTo>
                    <a:lnTo>
                      <a:pt x="176" y="23"/>
                    </a:lnTo>
                    <a:lnTo>
                      <a:pt x="177" y="30"/>
                    </a:lnTo>
                    <a:lnTo>
                      <a:pt x="179" y="42"/>
                    </a:lnTo>
                    <a:lnTo>
                      <a:pt x="179" y="42"/>
                    </a:lnTo>
                    <a:lnTo>
                      <a:pt x="177" y="46"/>
                    </a:lnTo>
                    <a:lnTo>
                      <a:pt x="174" y="52"/>
                    </a:lnTo>
                    <a:lnTo>
                      <a:pt x="174" y="52"/>
                    </a:lnTo>
                    <a:lnTo>
                      <a:pt x="174" y="58"/>
                    </a:lnTo>
                    <a:lnTo>
                      <a:pt x="174" y="60"/>
                    </a:lnTo>
                    <a:lnTo>
                      <a:pt x="173" y="62"/>
                    </a:lnTo>
                    <a:lnTo>
                      <a:pt x="173" y="62"/>
                    </a:lnTo>
                    <a:lnTo>
                      <a:pt x="170" y="62"/>
                    </a:lnTo>
                    <a:lnTo>
                      <a:pt x="168" y="60"/>
                    </a:lnTo>
                    <a:lnTo>
                      <a:pt x="168" y="60"/>
                    </a:lnTo>
                    <a:lnTo>
                      <a:pt x="167" y="62"/>
                    </a:lnTo>
                    <a:lnTo>
                      <a:pt x="166" y="63"/>
                    </a:lnTo>
                    <a:lnTo>
                      <a:pt x="166" y="68"/>
                    </a:lnTo>
                    <a:lnTo>
                      <a:pt x="166" y="68"/>
                    </a:lnTo>
                    <a:lnTo>
                      <a:pt x="166" y="76"/>
                    </a:lnTo>
                    <a:lnTo>
                      <a:pt x="166" y="85"/>
                    </a:lnTo>
                    <a:lnTo>
                      <a:pt x="166" y="85"/>
                    </a:lnTo>
                    <a:lnTo>
                      <a:pt x="164" y="94"/>
                    </a:lnTo>
                    <a:lnTo>
                      <a:pt x="161" y="101"/>
                    </a:lnTo>
                    <a:lnTo>
                      <a:pt x="161" y="101"/>
                    </a:lnTo>
                    <a:lnTo>
                      <a:pt x="160" y="107"/>
                    </a:lnTo>
                    <a:lnTo>
                      <a:pt x="160" y="110"/>
                    </a:lnTo>
                    <a:lnTo>
                      <a:pt x="161" y="114"/>
                    </a:lnTo>
                    <a:lnTo>
                      <a:pt x="161" y="114"/>
                    </a:lnTo>
                    <a:lnTo>
                      <a:pt x="163" y="115"/>
                    </a:lnTo>
                    <a:lnTo>
                      <a:pt x="161" y="117"/>
                    </a:lnTo>
                    <a:lnTo>
                      <a:pt x="160" y="118"/>
                    </a:lnTo>
                    <a:lnTo>
                      <a:pt x="157" y="121"/>
                    </a:lnTo>
                    <a:lnTo>
                      <a:pt x="157" y="121"/>
                    </a:lnTo>
                    <a:lnTo>
                      <a:pt x="155" y="124"/>
                    </a:lnTo>
                    <a:lnTo>
                      <a:pt x="155" y="129"/>
                    </a:lnTo>
                    <a:lnTo>
                      <a:pt x="155" y="130"/>
                    </a:lnTo>
                    <a:lnTo>
                      <a:pt x="154" y="131"/>
                    </a:lnTo>
                    <a:lnTo>
                      <a:pt x="154" y="131"/>
                    </a:lnTo>
                    <a:lnTo>
                      <a:pt x="148" y="130"/>
                    </a:lnTo>
                    <a:lnTo>
                      <a:pt x="147" y="130"/>
                    </a:lnTo>
                    <a:lnTo>
                      <a:pt x="145" y="127"/>
                    </a:lnTo>
                    <a:lnTo>
                      <a:pt x="145" y="127"/>
                    </a:lnTo>
                    <a:lnTo>
                      <a:pt x="147" y="123"/>
                    </a:lnTo>
                    <a:lnTo>
                      <a:pt x="150" y="118"/>
                    </a:lnTo>
                    <a:lnTo>
                      <a:pt x="150" y="118"/>
                    </a:lnTo>
                    <a:lnTo>
                      <a:pt x="151" y="115"/>
                    </a:lnTo>
                    <a:lnTo>
                      <a:pt x="150" y="115"/>
                    </a:lnTo>
                    <a:lnTo>
                      <a:pt x="150" y="114"/>
                    </a:lnTo>
                    <a:lnTo>
                      <a:pt x="150" y="114"/>
                    </a:lnTo>
                    <a:lnTo>
                      <a:pt x="147" y="117"/>
                    </a:lnTo>
                    <a:lnTo>
                      <a:pt x="144" y="120"/>
                    </a:lnTo>
                    <a:lnTo>
                      <a:pt x="144" y="120"/>
                    </a:lnTo>
                    <a:lnTo>
                      <a:pt x="140" y="120"/>
                    </a:lnTo>
                    <a:lnTo>
                      <a:pt x="140" y="120"/>
                    </a:lnTo>
                    <a:lnTo>
                      <a:pt x="138" y="121"/>
                    </a:lnTo>
                    <a:lnTo>
                      <a:pt x="138" y="121"/>
                    </a:lnTo>
                    <a:lnTo>
                      <a:pt x="137" y="129"/>
                    </a:lnTo>
                    <a:lnTo>
                      <a:pt x="135" y="133"/>
                    </a:lnTo>
                    <a:lnTo>
                      <a:pt x="134" y="134"/>
                    </a:lnTo>
                    <a:lnTo>
                      <a:pt x="134" y="134"/>
                    </a:lnTo>
                    <a:lnTo>
                      <a:pt x="132" y="133"/>
                    </a:lnTo>
                    <a:lnTo>
                      <a:pt x="132" y="131"/>
                    </a:lnTo>
                    <a:lnTo>
                      <a:pt x="131" y="130"/>
                    </a:lnTo>
                    <a:lnTo>
                      <a:pt x="131" y="129"/>
                    </a:lnTo>
                    <a:lnTo>
                      <a:pt x="131" y="129"/>
                    </a:lnTo>
                    <a:lnTo>
                      <a:pt x="128" y="131"/>
                    </a:lnTo>
                    <a:lnTo>
                      <a:pt x="125" y="134"/>
                    </a:lnTo>
                    <a:lnTo>
                      <a:pt x="125" y="134"/>
                    </a:lnTo>
                    <a:lnTo>
                      <a:pt x="121" y="136"/>
                    </a:lnTo>
                    <a:lnTo>
                      <a:pt x="115" y="139"/>
                    </a:lnTo>
                    <a:lnTo>
                      <a:pt x="115" y="139"/>
                    </a:lnTo>
                    <a:lnTo>
                      <a:pt x="106" y="139"/>
                    </a:lnTo>
                    <a:lnTo>
                      <a:pt x="106" y="139"/>
                    </a:lnTo>
                    <a:lnTo>
                      <a:pt x="103" y="136"/>
                    </a:lnTo>
                    <a:lnTo>
                      <a:pt x="102" y="136"/>
                    </a:lnTo>
                    <a:lnTo>
                      <a:pt x="100" y="134"/>
                    </a:lnTo>
                    <a:lnTo>
                      <a:pt x="100" y="134"/>
                    </a:lnTo>
                    <a:lnTo>
                      <a:pt x="99" y="139"/>
                    </a:lnTo>
                    <a:lnTo>
                      <a:pt x="98" y="143"/>
                    </a:lnTo>
                    <a:lnTo>
                      <a:pt x="98" y="143"/>
                    </a:lnTo>
                    <a:lnTo>
                      <a:pt x="96" y="144"/>
                    </a:lnTo>
                    <a:lnTo>
                      <a:pt x="92" y="147"/>
                    </a:lnTo>
                    <a:lnTo>
                      <a:pt x="92" y="147"/>
                    </a:lnTo>
                    <a:lnTo>
                      <a:pt x="87" y="155"/>
                    </a:lnTo>
                    <a:lnTo>
                      <a:pt x="83" y="157"/>
                    </a:lnTo>
                    <a:lnTo>
                      <a:pt x="82" y="159"/>
                    </a:lnTo>
                    <a:lnTo>
                      <a:pt x="80" y="15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93" name="Freeform 865"/>
              <p:cNvSpPr/>
              <p:nvPr/>
            </p:nvSpPr>
            <p:spPr bwMode="auto">
              <a:xfrm>
                <a:off x="-1124058" y="2616563"/>
                <a:ext cx="365057" cy="324268"/>
              </a:xfrm>
              <a:custGeom>
                <a:gdLst>
                  <a:gd name="T0" fmla="*/ 71 w 179"/>
                  <a:gd name="T1" fmla="*/ 155 h 159"/>
                  <a:gd name="T2" fmla="*/ 70 w 179"/>
                  <a:gd name="T3" fmla="*/ 144 h 159"/>
                  <a:gd name="T4" fmla="*/ 73 w 179"/>
                  <a:gd name="T5" fmla="*/ 137 h 159"/>
                  <a:gd name="T6" fmla="*/ 63 w 179"/>
                  <a:gd name="T7" fmla="*/ 134 h 159"/>
                  <a:gd name="T8" fmla="*/ 45 w 179"/>
                  <a:gd name="T9" fmla="*/ 140 h 159"/>
                  <a:gd name="T10" fmla="*/ 40 w 179"/>
                  <a:gd name="T11" fmla="*/ 143 h 159"/>
                  <a:gd name="T12" fmla="*/ 29 w 179"/>
                  <a:gd name="T13" fmla="*/ 146 h 159"/>
                  <a:gd name="T14" fmla="*/ 24 w 179"/>
                  <a:gd name="T15" fmla="*/ 144 h 159"/>
                  <a:gd name="T16" fmla="*/ 12 w 179"/>
                  <a:gd name="T17" fmla="*/ 147 h 159"/>
                  <a:gd name="T18" fmla="*/ 0 w 179"/>
                  <a:gd name="T19" fmla="*/ 146 h 159"/>
                  <a:gd name="T20" fmla="*/ 6 w 179"/>
                  <a:gd name="T21" fmla="*/ 142 h 159"/>
                  <a:gd name="T22" fmla="*/ 21 w 179"/>
                  <a:gd name="T23" fmla="*/ 130 h 159"/>
                  <a:gd name="T24" fmla="*/ 34 w 179"/>
                  <a:gd name="T25" fmla="*/ 120 h 159"/>
                  <a:gd name="T26" fmla="*/ 54 w 179"/>
                  <a:gd name="T27" fmla="*/ 117 h 159"/>
                  <a:gd name="T28" fmla="*/ 64 w 179"/>
                  <a:gd name="T29" fmla="*/ 114 h 159"/>
                  <a:gd name="T30" fmla="*/ 77 w 179"/>
                  <a:gd name="T31" fmla="*/ 117 h 159"/>
                  <a:gd name="T32" fmla="*/ 84 w 179"/>
                  <a:gd name="T33" fmla="*/ 117 h 159"/>
                  <a:gd name="T34" fmla="*/ 84 w 179"/>
                  <a:gd name="T35" fmla="*/ 111 h 159"/>
                  <a:gd name="T36" fmla="*/ 90 w 179"/>
                  <a:gd name="T37" fmla="*/ 101 h 159"/>
                  <a:gd name="T38" fmla="*/ 95 w 179"/>
                  <a:gd name="T39" fmla="*/ 89 h 159"/>
                  <a:gd name="T40" fmla="*/ 103 w 179"/>
                  <a:gd name="T41" fmla="*/ 81 h 159"/>
                  <a:gd name="T42" fmla="*/ 100 w 179"/>
                  <a:gd name="T43" fmla="*/ 88 h 159"/>
                  <a:gd name="T44" fmla="*/ 103 w 179"/>
                  <a:gd name="T45" fmla="*/ 95 h 159"/>
                  <a:gd name="T46" fmla="*/ 111 w 179"/>
                  <a:gd name="T47" fmla="*/ 91 h 159"/>
                  <a:gd name="T48" fmla="*/ 126 w 179"/>
                  <a:gd name="T49" fmla="*/ 79 h 159"/>
                  <a:gd name="T50" fmla="*/ 144 w 179"/>
                  <a:gd name="T51" fmla="*/ 59 h 159"/>
                  <a:gd name="T52" fmla="*/ 151 w 179"/>
                  <a:gd name="T53" fmla="*/ 37 h 159"/>
                  <a:gd name="T54" fmla="*/ 147 w 179"/>
                  <a:gd name="T55" fmla="*/ 30 h 159"/>
                  <a:gd name="T56" fmla="*/ 150 w 179"/>
                  <a:gd name="T57" fmla="*/ 23 h 159"/>
                  <a:gd name="T58" fmla="*/ 148 w 179"/>
                  <a:gd name="T59" fmla="*/ 14 h 159"/>
                  <a:gd name="T60" fmla="*/ 153 w 179"/>
                  <a:gd name="T61" fmla="*/ 8 h 159"/>
                  <a:gd name="T62" fmla="*/ 154 w 179"/>
                  <a:gd name="T63" fmla="*/ 2 h 159"/>
                  <a:gd name="T64" fmla="*/ 157 w 179"/>
                  <a:gd name="T65" fmla="*/ 7 h 159"/>
                  <a:gd name="T66" fmla="*/ 164 w 179"/>
                  <a:gd name="T67" fmla="*/ 11 h 159"/>
                  <a:gd name="T68" fmla="*/ 167 w 179"/>
                  <a:gd name="T69" fmla="*/ 7 h 159"/>
                  <a:gd name="T70" fmla="*/ 161 w 179"/>
                  <a:gd name="T71" fmla="*/ 4 h 159"/>
                  <a:gd name="T72" fmla="*/ 164 w 179"/>
                  <a:gd name="T73" fmla="*/ 0 h 159"/>
                  <a:gd name="T74" fmla="*/ 170 w 179"/>
                  <a:gd name="T75" fmla="*/ 4 h 159"/>
                  <a:gd name="T76" fmla="*/ 174 w 179"/>
                  <a:gd name="T77" fmla="*/ 18 h 159"/>
                  <a:gd name="T78" fmla="*/ 179 w 179"/>
                  <a:gd name="T79" fmla="*/ 42 h 159"/>
                  <a:gd name="T80" fmla="*/ 174 w 179"/>
                  <a:gd name="T81" fmla="*/ 52 h 159"/>
                  <a:gd name="T82" fmla="*/ 173 w 179"/>
                  <a:gd name="T83" fmla="*/ 62 h 159"/>
                  <a:gd name="T84" fmla="*/ 167 w 179"/>
                  <a:gd name="T85" fmla="*/ 62 h 159"/>
                  <a:gd name="T86" fmla="*/ 166 w 179"/>
                  <a:gd name="T87" fmla="*/ 76 h 159"/>
                  <a:gd name="T88" fmla="*/ 161 w 179"/>
                  <a:gd name="T89" fmla="*/ 101 h 159"/>
                  <a:gd name="T90" fmla="*/ 161 w 179"/>
                  <a:gd name="T91" fmla="*/ 114 h 159"/>
                  <a:gd name="T92" fmla="*/ 160 w 179"/>
                  <a:gd name="T93" fmla="*/ 118 h 159"/>
                  <a:gd name="T94" fmla="*/ 155 w 179"/>
                  <a:gd name="T95" fmla="*/ 129 h 159"/>
                  <a:gd name="T96" fmla="*/ 148 w 179"/>
                  <a:gd name="T97" fmla="*/ 130 h 159"/>
                  <a:gd name="T98" fmla="*/ 147 w 179"/>
                  <a:gd name="T99" fmla="*/ 123 h 159"/>
                  <a:gd name="T100" fmla="*/ 150 w 179"/>
                  <a:gd name="T101" fmla="*/ 115 h 159"/>
                  <a:gd name="T102" fmla="*/ 144 w 179"/>
                  <a:gd name="T103" fmla="*/ 120 h 159"/>
                  <a:gd name="T104" fmla="*/ 138 w 179"/>
                  <a:gd name="T105" fmla="*/ 121 h 159"/>
                  <a:gd name="T106" fmla="*/ 134 w 179"/>
                  <a:gd name="T107" fmla="*/ 134 h 159"/>
                  <a:gd name="T108" fmla="*/ 131 w 179"/>
                  <a:gd name="T109" fmla="*/ 130 h 159"/>
                  <a:gd name="T110" fmla="*/ 125 w 179"/>
                  <a:gd name="T111" fmla="*/ 134 h 159"/>
                  <a:gd name="T112" fmla="*/ 115 w 179"/>
                  <a:gd name="T113" fmla="*/ 139 h 159"/>
                  <a:gd name="T114" fmla="*/ 102 w 179"/>
                  <a:gd name="T115" fmla="*/ 136 h 159"/>
                  <a:gd name="T116" fmla="*/ 98 w 179"/>
                  <a:gd name="T117" fmla="*/ 143 h 159"/>
                  <a:gd name="T118" fmla="*/ 92 w 179"/>
                  <a:gd name="T119" fmla="*/ 147 h 159"/>
                  <a:gd name="T120" fmla="*/ 80 w 179"/>
                  <a:gd name="T121" fmla="*/ 159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9" h="159">
                    <a:moveTo>
                      <a:pt x="80" y="159"/>
                    </a:moveTo>
                    <a:lnTo>
                      <a:pt x="80" y="159"/>
                    </a:lnTo>
                    <a:lnTo>
                      <a:pt x="74" y="157"/>
                    </a:lnTo>
                    <a:lnTo>
                      <a:pt x="71" y="155"/>
                    </a:lnTo>
                    <a:lnTo>
                      <a:pt x="71" y="155"/>
                    </a:lnTo>
                    <a:lnTo>
                      <a:pt x="70" y="149"/>
                    </a:lnTo>
                    <a:lnTo>
                      <a:pt x="69" y="146"/>
                    </a:lnTo>
                    <a:lnTo>
                      <a:pt x="70" y="144"/>
                    </a:lnTo>
                    <a:lnTo>
                      <a:pt x="70" y="144"/>
                    </a:lnTo>
                    <a:lnTo>
                      <a:pt x="73" y="142"/>
                    </a:lnTo>
                    <a:lnTo>
                      <a:pt x="74" y="139"/>
                    </a:lnTo>
                    <a:lnTo>
                      <a:pt x="73" y="137"/>
                    </a:lnTo>
                    <a:lnTo>
                      <a:pt x="73" y="137"/>
                    </a:lnTo>
                    <a:lnTo>
                      <a:pt x="67" y="134"/>
                    </a:lnTo>
                    <a:lnTo>
                      <a:pt x="63" y="134"/>
                    </a:lnTo>
                    <a:lnTo>
                      <a:pt x="63" y="134"/>
                    </a:lnTo>
                    <a:lnTo>
                      <a:pt x="53" y="137"/>
                    </a:lnTo>
                    <a:lnTo>
                      <a:pt x="53" y="137"/>
                    </a:lnTo>
                    <a:lnTo>
                      <a:pt x="48" y="140"/>
                    </a:lnTo>
                    <a:lnTo>
                      <a:pt x="45" y="140"/>
                    </a:lnTo>
                    <a:lnTo>
                      <a:pt x="42" y="140"/>
                    </a:lnTo>
                    <a:lnTo>
                      <a:pt x="42" y="140"/>
                    </a:lnTo>
                    <a:lnTo>
                      <a:pt x="41" y="140"/>
                    </a:lnTo>
                    <a:lnTo>
                      <a:pt x="40" y="143"/>
                    </a:lnTo>
                    <a:lnTo>
                      <a:pt x="37" y="144"/>
                    </a:lnTo>
                    <a:lnTo>
                      <a:pt x="37" y="144"/>
                    </a:lnTo>
                    <a:lnTo>
                      <a:pt x="32" y="146"/>
                    </a:lnTo>
                    <a:lnTo>
                      <a:pt x="29" y="146"/>
                    </a:lnTo>
                    <a:lnTo>
                      <a:pt x="28" y="146"/>
                    </a:lnTo>
                    <a:lnTo>
                      <a:pt x="28" y="146"/>
                    </a:lnTo>
                    <a:lnTo>
                      <a:pt x="27" y="144"/>
                    </a:lnTo>
                    <a:lnTo>
                      <a:pt x="24" y="144"/>
                    </a:lnTo>
                    <a:lnTo>
                      <a:pt x="21" y="146"/>
                    </a:lnTo>
                    <a:lnTo>
                      <a:pt x="21" y="146"/>
                    </a:lnTo>
                    <a:lnTo>
                      <a:pt x="18" y="147"/>
                    </a:lnTo>
                    <a:lnTo>
                      <a:pt x="12" y="147"/>
                    </a:lnTo>
                    <a:lnTo>
                      <a:pt x="12" y="147"/>
                    </a:lnTo>
                    <a:lnTo>
                      <a:pt x="3" y="147"/>
                    </a:lnTo>
                    <a:lnTo>
                      <a:pt x="0" y="147"/>
                    </a:lnTo>
                    <a:lnTo>
                      <a:pt x="0" y="146"/>
                    </a:lnTo>
                    <a:lnTo>
                      <a:pt x="0" y="144"/>
                    </a:lnTo>
                    <a:lnTo>
                      <a:pt x="0" y="144"/>
                    </a:lnTo>
                    <a:lnTo>
                      <a:pt x="3" y="143"/>
                    </a:lnTo>
                    <a:lnTo>
                      <a:pt x="6" y="142"/>
                    </a:lnTo>
                    <a:lnTo>
                      <a:pt x="12" y="139"/>
                    </a:lnTo>
                    <a:lnTo>
                      <a:pt x="12" y="139"/>
                    </a:lnTo>
                    <a:lnTo>
                      <a:pt x="16" y="134"/>
                    </a:lnTo>
                    <a:lnTo>
                      <a:pt x="21" y="130"/>
                    </a:lnTo>
                    <a:lnTo>
                      <a:pt x="21" y="130"/>
                    </a:lnTo>
                    <a:lnTo>
                      <a:pt x="28" y="124"/>
                    </a:lnTo>
                    <a:lnTo>
                      <a:pt x="31" y="121"/>
                    </a:lnTo>
                    <a:lnTo>
                      <a:pt x="34" y="120"/>
                    </a:lnTo>
                    <a:lnTo>
                      <a:pt x="34" y="120"/>
                    </a:lnTo>
                    <a:lnTo>
                      <a:pt x="44" y="118"/>
                    </a:lnTo>
                    <a:lnTo>
                      <a:pt x="50" y="118"/>
                    </a:lnTo>
                    <a:lnTo>
                      <a:pt x="54" y="117"/>
                    </a:lnTo>
                    <a:lnTo>
                      <a:pt x="54" y="117"/>
                    </a:lnTo>
                    <a:lnTo>
                      <a:pt x="58" y="115"/>
                    </a:lnTo>
                    <a:lnTo>
                      <a:pt x="61" y="114"/>
                    </a:lnTo>
                    <a:lnTo>
                      <a:pt x="64" y="114"/>
                    </a:lnTo>
                    <a:lnTo>
                      <a:pt x="64" y="114"/>
                    </a:lnTo>
                    <a:lnTo>
                      <a:pt x="74" y="115"/>
                    </a:lnTo>
                    <a:lnTo>
                      <a:pt x="74" y="115"/>
                    </a:lnTo>
                    <a:lnTo>
                      <a:pt x="77" y="117"/>
                    </a:lnTo>
                    <a:lnTo>
                      <a:pt x="79" y="118"/>
                    </a:lnTo>
                    <a:lnTo>
                      <a:pt x="79" y="118"/>
                    </a:lnTo>
                    <a:lnTo>
                      <a:pt x="83" y="118"/>
                    </a:lnTo>
                    <a:lnTo>
                      <a:pt x="84" y="117"/>
                    </a:lnTo>
                    <a:lnTo>
                      <a:pt x="86" y="115"/>
                    </a:lnTo>
                    <a:lnTo>
                      <a:pt x="86" y="115"/>
                    </a:lnTo>
                    <a:lnTo>
                      <a:pt x="86" y="113"/>
                    </a:lnTo>
                    <a:lnTo>
                      <a:pt x="84" y="111"/>
                    </a:lnTo>
                    <a:lnTo>
                      <a:pt x="84" y="108"/>
                    </a:lnTo>
                    <a:lnTo>
                      <a:pt x="86" y="107"/>
                    </a:lnTo>
                    <a:lnTo>
                      <a:pt x="86" y="107"/>
                    </a:lnTo>
                    <a:lnTo>
                      <a:pt x="90" y="101"/>
                    </a:lnTo>
                    <a:lnTo>
                      <a:pt x="93" y="98"/>
                    </a:lnTo>
                    <a:lnTo>
                      <a:pt x="95" y="95"/>
                    </a:lnTo>
                    <a:lnTo>
                      <a:pt x="95" y="95"/>
                    </a:lnTo>
                    <a:lnTo>
                      <a:pt x="95" y="89"/>
                    </a:lnTo>
                    <a:lnTo>
                      <a:pt x="95" y="85"/>
                    </a:lnTo>
                    <a:lnTo>
                      <a:pt x="95" y="85"/>
                    </a:lnTo>
                    <a:lnTo>
                      <a:pt x="99" y="82"/>
                    </a:lnTo>
                    <a:lnTo>
                      <a:pt x="103" y="81"/>
                    </a:lnTo>
                    <a:lnTo>
                      <a:pt x="103" y="81"/>
                    </a:lnTo>
                    <a:lnTo>
                      <a:pt x="103" y="81"/>
                    </a:lnTo>
                    <a:lnTo>
                      <a:pt x="103" y="82"/>
                    </a:lnTo>
                    <a:lnTo>
                      <a:pt x="100" y="88"/>
                    </a:lnTo>
                    <a:lnTo>
                      <a:pt x="100" y="88"/>
                    </a:lnTo>
                    <a:lnTo>
                      <a:pt x="100" y="92"/>
                    </a:lnTo>
                    <a:lnTo>
                      <a:pt x="100" y="94"/>
                    </a:lnTo>
                    <a:lnTo>
                      <a:pt x="103" y="95"/>
                    </a:lnTo>
                    <a:lnTo>
                      <a:pt x="103" y="95"/>
                    </a:lnTo>
                    <a:lnTo>
                      <a:pt x="106" y="94"/>
                    </a:lnTo>
                    <a:lnTo>
                      <a:pt x="111" y="91"/>
                    </a:lnTo>
                    <a:lnTo>
                      <a:pt x="111" y="91"/>
                    </a:lnTo>
                    <a:lnTo>
                      <a:pt x="115" y="87"/>
                    </a:lnTo>
                    <a:lnTo>
                      <a:pt x="124" y="81"/>
                    </a:lnTo>
                    <a:lnTo>
                      <a:pt x="124" y="81"/>
                    </a:lnTo>
                    <a:lnTo>
                      <a:pt x="126" y="79"/>
                    </a:lnTo>
                    <a:lnTo>
                      <a:pt x="131" y="76"/>
                    </a:lnTo>
                    <a:lnTo>
                      <a:pt x="138" y="68"/>
                    </a:lnTo>
                    <a:lnTo>
                      <a:pt x="138" y="68"/>
                    </a:lnTo>
                    <a:lnTo>
                      <a:pt x="144" y="59"/>
                    </a:lnTo>
                    <a:lnTo>
                      <a:pt x="147" y="50"/>
                    </a:lnTo>
                    <a:lnTo>
                      <a:pt x="147" y="50"/>
                    </a:lnTo>
                    <a:lnTo>
                      <a:pt x="150" y="42"/>
                    </a:lnTo>
                    <a:lnTo>
                      <a:pt x="151" y="37"/>
                    </a:lnTo>
                    <a:lnTo>
                      <a:pt x="151" y="34"/>
                    </a:lnTo>
                    <a:lnTo>
                      <a:pt x="151" y="34"/>
                    </a:lnTo>
                    <a:lnTo>
                      <a:pt x="148" y="31"/>
                    </a:lnTo>
                    <a:lnTo>
                      <a:pt x="147" y="30"/>
                    </a:lnTo>
                    <a:lnTo>
                      <a:pt x="148" y="29"/>
                    </a:lnTo>
                    <a:lnTo>
                      <a:pt x="148" y="29"/>
                    </a:lnTo>
                    <a:lnTo>
                      <a:pt x="150" y="26"/>
                    </a:lnTo>
                    <a:lnTo>
                      <a:pt x="150" y="23"/>
                    </a:lnTo>
                    <a:lnTo>
                      <a:pt x="150" y="23"/>
                    </a:lnTo>
                    <a:lnTo>
                      <a:pt x="148" y="18"/>
                    </a:lnTo>
                    <a:lnTo>
                      <a:pt x="148" y="16"/>
                    </a:lnTo>
                    <a:lnTo>
                      <a:pt x="148" y="14"/>
                    </a:lnTo>
                    <a:lnTo>
                      <a:pt x="148" y="14"/>
                    </a:lnTo>
                    <a:lnTo>
                      <a:pt x="151" y="11"/>
                    </a:lnTo>
                    <a:lnTo>
                      <a:pt x="153" y="8"/>
                    </a:lnTo>
                    <a:lnTo>
                      <a:pt x="153" y="8"/>
                    </a:lnTo>
                    <a:lnTo>
                      <a:pt x="153" y="5"/>
                    </a:lnTo>
                    <a:lnTo>
                      <a:pt x="153" y="4"/>
                    </a:lnTo>
                    <a:lnTo>
                      <a:pt x="154" y="2"/>
                    </a:lnTo>
                    <a:lnTo>
                      <a:pt x="154" y="2"/>
                    </a:lnTo>
                    <a:lnTo>
                      <a:pt x="155" y="2"/>
                    </a:lnTo>
                    <a:lnTo>
                      <a:pt x="157" y="4"/>
                    </a:lnTo>
                    <a:lnTo>
                      <a:pt x="157" y="7"/>
                    </a:lnTo>
                    <a:lnTo>
                      <a:pt x="157" y="7"/>
                    </a:lnTo>
                    <a:lnTo>
                      <a:pt x="158" y="10"/>
                    </a:lnTo>
                    <a:lnTo>
                      <a:pt x="161" y="11"/>
                    </a:lnTo>
                    <a:lnTo>
                      <a:pt x="161" y="11"/>
                    </a:lnTo>
                    <a:lnTo>
                      <a:pt x="164" y="11"/>
                    </a:lnTo>
                    <a:lnTo>
                      <a:pt x="166" y="11"/>
                    </a:lnTo>
                    <a:lnTo>
                      <a:pt x="167" y="10"/>
                    </a:lnTo>
                    <a:lnTo>
                      <a:pt x="167" y="10"/>
                    </a:lnTo>
                    <a:lnTo>
                      <a:pt x="167" y="7"/>
                    </a:lnTo>
                    <a:lnTo>
                      <a:pt x="166" y="5"/>
                    </a:lnTo>
                    <a:lnTo>
                      <a:pt x="166" y="5"/>
                    </a:lnTo>
                    <a:lnTo>
                      <a:pt x="163" y="5"/>
                    </a:lnTo>
                    <a:lnTo>
                      <a:pt x="161" y="4"/>
                    </a:lnTo>
                    <a:lnTo>
                      <a:pt x="161" y="4"/>
                    </a:lnTo>
                    <a:lnTo>
                      <a:pt x="161" y="1"/>
                    </a:lnTo>
                    <a:lnTo>
                      <a:pt x="163" y="0"/>
                    </a:lnTo>
                    <a:lnTo>
                      <a:pt x="164" y="0"/>
                    </a:lnTo>
                    <a:lnTo>
                      <a:pt x="164" y="0"/>
                    </a:lnTo>
                    <a:lnTo>
                      <a:pt x="167" y="0"/>
                    </a:lnTo>
                    <a:lnTo>
                      <a:pt x="168" y="1"/>
                    </a:lnTo>
                    <a:lnTo>
                      <a:pt x="170" y="4"/>
                    </a:lnTo>
                    <a:lnTo>
                      <a:pt x="170" y="4"/>
                    </a:lnTo>
                    <a:lnTo>
                      <a:pt x="171" y="11"/>
                    </a:lnTo>
                    <a:lnTo>
                      <a:pt x="173" y="16"/>
                    </a:lnTo>
                    <a:lnTo>
                      <a:pt x="174" y="18"/>
                    </a:lnTo>
                    <a:lnTo>
                      <a:pt x="174" y="18"/>
                    </a:lnTo>
                    <a:lnTo>
                      <a:pt x="176" y="23"/>
                    </a:lnTo>
                    <a:lnTo>
                      <a:pt x="177" y="30"/>
                    </a:lnTo>
                    <a:lnTo>
                      <a:pt x="179" y="42"/>
                    </a:lnTo>
                    <a:lnTo>
                      <a:pt x="179" y="42"/>
                    </a:lnTo>
                    <a:lnTo>
                      <a:pt x="177" y="46"/>
                    </a:lnTo>
                    <a:lnTo>
                      <a:pt x="174" y="52"/>
                    </a:lnTo>
                    <a:lnTo>
                      <a:pt x="174" y="52"/>
                    </a:lnTo>
                    <a:lnTo>
                      <a:pt x="174" y="58"/>
                    </a:lnTo>
                    <a:lnTo>
                      <a:pt x="174" y="60"/>
                    </a:lnTo>
                    <a:lnTo>
                      <a:pt x="173" y="62"/>
                    </a:lnTo>
                    <a:lnTo>
                      <a:pt x="173" y="62"/>
                    </a:lnTo>
                    <a:lnTo>
                      <a:pt x="170" y="62"/>
                    </a:lnTo>
                    <a:lnTo>
                      <a:pt x="168" y="60"/>
                    </a:lnTo>
                    <a:lnTo>
                      <a:pt x="168" y="60"/>
                    </a:lnTo>
                    <a:lnTo>
                      <a:pt x="167" y="62"/>
                    </a:lnTo>
                    <a:lnTo>
                      <a:pt x="166" y="63"/>
                    </a:lnTo>
                    <a:lnTo>
                      <a:pt x="166" y="68"/>
                    </a:lnTo>
                    <a:lnTo>
                      <a:pt x="166" y="68"/>
                    </a:lnTo>
                    <a:lnTo>
                      <a:pt x="166" y="76"/>
                    </a:lnTo>
                    <a:lnTo>
                      <a:pt x="166" y="85"/>
                    </a:lnTo>
                    <a:lnTo>
                      <a:pt x="166" y="85"/>
                    </a:lnTo>
                    <a:lnTo>
                      <a:pt x="164" y="94"/>
                    </a:lnTo>
                    <a:lnTo>
                      <a:pt x="161" y="101"/>
                    </a:lnTo>
                    <a:lnTo>
                      <a:pt x="161" y="101"/>
                    </a:lnTo>
                    <a:lnTo>
                      <a:pt x="160" y="107"/>
                    </a:lnTo>
                    <a:lnTo>
                      <a:pt x="160" y="110"/>
                    </a:lnTo>
                    <a:lnTo>
                      <a:pt x="161" y="114"/>
                    </a:lnTo>
                    <a:lnTo>
                      <a:pt x="161" y="114"/>
                    </a:lnTo>
                    <a:lnTo>
                      <a:pt x="163" y="115"/>
                    </a:lnTo>
                    <a:lnTo>
                      <a:pt x="161" y="117"/>
                    </a:lnTo>
                    <a:lnTo>
                      <a:pt x="160" y="118"/>
                    </a:lnTo>
                    <a:lnTo>
                      <a:pt x="157" y="121"/>
                    </a:lnTo>
                    <a:lnTo>
                      <a:pt x="157" y="121"/>
                    </a:lnTo>
                    <a:lnTo>
                      <a:pt x="155" y="124"/>
                    </a:lnTo>
                    <a:lnTo>
                      <a:pt x="155" y="129"/>
                    </a:lnTo>
                    <a:lnTo>
                      <a:pt x="155" y="130"/>
                    </a:lnTo>
                    <a:lnTo>
                      <a:pt x="154" y="131"/>
                    </a:lnTo>
                    <a:lnTo>
                      <a:pt x="154" y="131"/>
                    </a:lnTo>
                    <a:lnTo>
                      <a:pt x="148" y="130"/>
                    </a:lnTo>
                    <a:lnTo>
                      <a:pt x="147" y="130"/>
                    </a:lnTo>
                    <a:lnTo>
                      <a:pt x="145" y="127"/>
                    </a:lnTo>
                    <a:lnTo>
                      <a:pt x="145" y="127"/>
                    </a:lnTo>
                    <a:lnTo>
                      <a:pt x="147" y="123"/>
                    </a:lnTo>
                    <a:lnTo>
                      <a:pt x="150" y="118"/>
                    </a:lnTo>
                    <a:lnTo>
                      <a:pt x="150" y="118"/>
                    </a:lnTo>
                    <a:lnTo>
                      <a:pt x="151" y="115"/>
                    </a:lnTo>
                    <a:lnTo>
                      <a:pt x="150" y="115"/>
                    </a:lnTo>
                    <a:lnTo>
                      <a:pt x="150" y="114"/>
                    </a:lnTo>
                    <a:lnTo>
                      <a:pt x="150" y="114"/>
                    </a:lnTo>
                    <a:lnTo>
                      <a:pt x="147" y="117"/>
                    </a:lnTo>
                    <a:lnTo>
                      <a:pt x="144" y="120"/>
                    </a:lnTo>
                    <a:lnTo>
                      <a:pt x="144" y="120"/>
                    </a:lnTo>
                    <a:lnTo>
                      <a:pt x="140" y="120"/>
                    </a:lnTo>
                    <a:lnTo>
                      <a:pt x="140" y="120"/>
                    </a:lnTo>
                    <a:lnTo>
                      <a:pt x="138" y="121"/>
                    </a:lnTo>
                    <a:lnTo>
                      <a:pt x="138" y="121"/>
                    </a:lnTo>
                    <a:lnTo>
                      <a:pt x="137" y="129"/>
                    </a:lnTo>
                    <a:lnTo>
                      <a:pt x="135" y="133"/>
                    </a:lnTo>
                    <a:lnTo>
                      <a:pt x="134" y="134"/>
                    </a:lnTo>
                    <a:lnTo>
                      <a:pt x="134" y="134"/>
                    </a:lnTo>
                    <a:lnTo>
                      <a:pt x="132" y="133"/>
                    </a:lnTo>
                    <a:lnTo>
                      <a:pt x="132" y="131"/>
                    </a:lnTo>
                    <a:lnTo>
                      <a:pt x="131" y="130"/>
                    </a:lnTo>
                    <a:lnTo>
                      <a:pt x="131" y="129"/>
                    </a:lnTo>
                    <a:lnTo>
                      <a:pt x="131" y="129"/>
                    </a:lnTo>
                    <a:lnTo>
                      <a:pt x="128" y="131"/>
                    </a:lnTo>
                    <a:lnTo>
                      <a:pt x="125" y="134"/>
                    </a:lnTo>
                    <a:lnTo>
                      <a:pt x="125" y="134"/>
                    </a:lnTo>
                    <a:lnTo>
                      <a:pt x="121" y="136"/>
                    </a:lnTo>
                    <a:lnTo>
                      <a:pt x="115" y="139"/>
                    </a:lnTo>
                    <a:lnTo>
                      <a:pt x="115" y="139"/>
                    </a:lnTo>
                    <a:lnTo>
                      <a:pt x="106" y="139"/>
                    </a:lnTo>
                    <a:lnTo>
                      <a:pt x="106" y="139"/>
                    </a:lnTo>
                    <a:lnTo>
                      <a:pt x="103" y="136"/>
                    </a:lnTo>
                    <a:lnTo>
                      <a:pt x="102" y="136"/>
                    </a:lnTo>
                    <a:lnTo>
                      <a:pt x="100" y="134"/>
                    </a:lnTo>
                    <a:lnTo>
                      <a:pt x="100" y="134"/>
                    </a:lnTo>
                    <a:lnTo>
                      <a:pt x="99" y="139"/>
                    </a:lnTo>
                    <a:lnTo>
                      <a:pt x="98" y="143"/>
                    </a:lnTo>
                    <a:lnTo>
                      <a:pt x="98" y="143"/>
                    </a:lnTo>
                    <a:lnTo>
                      <a:pt x="96" y="144"/>
                    </a:lnTo>
                    <a:lnTo>
                      <a:pt x="92" y="147"/>
                    </a:lnTo>
                    <a:lnTo>
                      <a:pt x="92" y="147"/>
                    </a:lnTo>
                    <a:lnTo>
                      <a:pt x="87" y="155"/>
                    </a:lnTo>
                    <a:lnTo>
                      <a:pt x="83" y="157"/>
                    </a:lnTo>
                    <a:lnTo>
                      <a:pt x="82" y="159"/>
                    </a:lnTo>
                    <a:lnTo>
                      <a:pt x="80" y="15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94" name="Freeform 866"/>
              <p:cNvSpPr/>
              <p:nvPr/>
            </p:nvSpPr>
            <p:spPr bwMode="auto">
              <a:xfrm>
                <a:off x="-828343" y="2439134"/>
                <a:ext cx="189667" cy="177430"/>
              </a:xfrm>
              <a:custGeom>
                <a:gdLst>
                  <a:gd name="T0" fmla="*/ 13 w 93"/>
                  <a:gd name="T1" fmla="*/ 81 h 87"/>
                  <a:gd name="T2" fmla="*/ 6 w 93"/>
                  <a:gd name="T3" fmla="*/ 87 h 87"/>
                  <a:gd name="T4" fmla="*/ 5 w 93"/>
                  <a:gd name="T5" fmla="*/ 85 h 87"/>
                  <a:gd name="T6" fmla="*/ 2 w 93"/>
                  <a:gd name="T7" fmla="*/ 81 h 87"/>
                  <a:gd name="T8" fmla="*/ 2 w 93"/>
                  <a:gd name="T9" fmla="*/ 79 h 87"/>
                  <a:gd name="T10" fmla="*/ 5 w 93"/>
                  <a:gd name="T11" fmla="*/ 76 h 87"/>
                  <a:gd name="T12" fmla="*/ 5 w 93"/>
                  <a:gd name="T13" fmla="*/ 75 h 87"/>
                  <a:gd name="T14" fmla="*/ 0 w 93"/>
                  <a:gd name="T15" fmla="*/ 66 h 87"/>
                  <a:gd name="T16" fmla="*/ 0 w 93"/>
                  <a:gd name="T17" fmla="*/ 63 h 87"/>
                  <a:gd name="T18" fmla="*/ 5 w 93"/>
                  <a:gd name="T19" fmla="*/ 59 h 87"/>
                  <a:gd name="T20" fmla="*/ 9 w 93"/>
                  <a:gd name="T21" fmla="*/ 56 h 87"/>
                  <a:gd name="T22" fmla="*/ 10 w 93"/>
                  <a:gd name="T23" fmla="*/ 52 h 87"/>
                  <a:gd name="T24" fmla="*/ 13 w 93"/>
                  <a:gd name="T25" fmla="*/ 49 h 87"/>
                  <a:gd name="T26" fmla="*/ 18 w 93"/>
                  <a:gd name="T27" fmla="*/ 52 h 87"/>
                  <a:gd name="T28" fmla="*/ 22 w 93"/>
                  <a:gd name="T29" fmla="*/ 52 h 87"/>
                  <a:gd name="T30" fmla="*/ 26 w 93"/>
                  <a:gd name="T31" fmla="*/ 47 h 87"/>
                  <a:gd name="T32" fmla="*/ 28 w 93"/>
                  <a:gd name="T33" fmla="*/ 42 h 87"/>
                  <a:gd name="T34" fmla="*/ 28 w 93"/>
                  <a:gd name="T35" fmla="*/ 39 h 87"/>
                  <a:gd name="T36" fmla="*/ 31 w 93"/>
                  <a:gd name="T37" fmla="*/ 30 h 87"/>
                  <a:gd name="T38" fmla="*/ 32 w 93"/>
                  <a:gd name="T39" fmla="*/ 20 h 87"/>
                  <a:gd name="T40" fmla="*/ 31 w 93"/>
                  <a:gd name="T41" fmla="*/ 10 h 87"/>
                  <a:gd name="T42" fmla="*/ 31 w 93"/>
                  <a:gd name="T43" fmla="*/ 5 h 87"/>
                  <a:gd name="T44" fmla="*/ 32 w 93"/>
                  <a:gd name="T45" fmla="*/ 1 h 87"/>
                  <a:gd name="T46" fmla="*/ 37 w 93"/>
                  <a:gd name="T47" fmla="*/ 0 h 87"/>
                  <a:gd name="T48" fmla="*/ 37 w 93"/>
                  <a:gd name="T49" fmla="*/ 0 h 87"/>
                  <a:gd name="T50" fmla="*/ 48 w 93"/>
                  <a:gd name="T51" fmla="*/ 16 h 87"/>
                  <a:gd name="T52" fmla="*/ 57 w 93"/>
                  <a:gd name="T53" fmla="*/ 21 h 87"/>
                  <a:gd name="T54" fmla="*/ 64 w 93"/>
                  <a:gd name="T55" fmla="*/ 26 h 87"/>
                  <a:gd name="T56" fmla="*/ 68 w 93"/>
                  <a:gd name="T57" fmla="*/ 24 h 87"/>
                  <a:gd name="T58" fmla="*/ 71 w 93"/>
                  <a:gd name="T59" fmla="*/ 24 h 87"/>
                  <a:gd name="T60" fmla="*/ 71 w 93"/>
                  <a:gd name="T61" fmla="*/ 29 h 87"/>
                  <a:gd name="T62" fmla="*/ 74 w 93"/>
                  <a:gd name="T63" fmla="*/ 30 h 87"/>
                  <a:gd name="T64" fmla="*/ 80 w 93"/>
                  <a:gd name="T65" fmla="*/ 27 h 87"/>
                  <a:gd name="T66" fmla="*/ 84 w 93"/>
                  <a:gd name="T67" fmla="*/ 27 h 87"/>
                  <a:gd name="T68" fmla="*/ 84 w 93"/>
                  <a:gd name="T69" fmla="*/ 36 h 87"/>
                  <a:gd name="T70" fmla="*/ 86 w 93"/>
                  <a:gd name="T71" fmla="*/ 40 h 87"/>
                  <a:gd name="T72" fmla="*/ 87 w 93"/>
                  <a:gd name="T73" fmla="*/ 43 h 87"/>
                  <a:gd name="T74" fmla="*/ 92 w 93"/>
                  <a:gd name="T75" fmla="*/ 43 h 87"/>
                  <a:gd name="T76" fmla="*/ 93 w 93"/>
                  <a:gd name="T77" fmla="*/ 45 h 87"/>
                  <a:gd name="T78" fmla="*/ 84 w 93"/>
                  <a:gd name="T79" fmla="*/ 47 h 87"/>
                  <a:gd name="T80" fmla="*/ 73 w 93"/>
                  <a:gd name="T81" fmla="*/ 50 h 87"/>
                  <a:gd name="T82" fmla="*/ 64 w 93"/>
                  <a:gd name="T83" fmla="*/ 58 h 87"/>
                  <a:gd name="T84" fmla="*/ 58 w 93"/>
                  <a:gd name="T85" fmla="*/ 65 h 87"/>
                  <a:gd name="T86" fmla="*/ 57 w 93"/>
                  <a:gd name="T87" fmla="*/ 74 h 87"/>
                  <a:gd name="T88" fmla="*/ 52 w 93"/>
                  <a:gd name="T89" fmla="*/ 75 h 87"/>
                  <a:gd name="T90" fmla="*/ 45 w 93"/>
                  <a:gd name="T91" fmla="*/ 69 h 87"/>
                  <a:gd name="T92" fmla="*/ 37 w 93"/>
                  <a:gd name="T93" fmla="*/ 65 h 87"/>
                  <a:gd name="T94" fmla="*/ 35 w 93"/>
                  <a:gd name="T95" fmla="*/ 65 h 87"/>
                  <a:gd name="T96" fmla="*/ 29 w 93"/>
                  <a:gd name="T97" fmla="*/ 62 h 87"/>
                  <a:gd name="T98" fmla="*/ 28 w 93"/>
                  <a:gd name="T99" fmla="*/ 62 h 87"/>
                  <a:gd name="T100" fmla="*/ 19 w 93"/>
                  <a:gd name="T101" fmla="*/ 68 h 87"/>
                  <a:gd name="T102" fmla="*/ 18 w 93"/>
                  <a:gd name="T103" fmla="*/ 68 h 87"/>
                  <a:gd name="T104" fmla="*/ 13 w 93"/>
                  <a:gd name="T105" fmla="*/ 62 h 87"/>
                  <a:gd name="T106" fmla="*/ 12 w 93"/>
                  <a:gd name="T107" fmla="*/ 61 h 87"/>
                  <a:gd name="T108" fmla="*/ 8 w 93"/>
                  <a:gd name="T109" fmla="*/ 68 h 87"/>
                  <a:gd name="T110" fmla="*/ 9 w 93"/>
                  <a:gd name="T111" fmla="*/ 69 h 87"/>
                  <a:gd name="T112" fmla="*/ 16 w 93"/>
                  <a:gd name="T113" fmla="*/ 71 h 87"/>
                  <a:gd name="T114" fmla="*/ 21 w 93"/>
                  <a:gd name="T115" fmla="*/ 75 h 87"/>
                  <a:gd name="T116" fmla="*/ 19 w 93"/>
                  <a:gd name="T117" fmla="*/ 76 h 87"/>
                  <a:gd name="T118" fmla="*/ 16 w 93"/>
                  <a:gd name="T119" fmla="*/ 79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3" h="87">
                    <a:moveTo>
                      <a:pt x="13" y="81"/>
                    </a:moveTo>
                    <a:lnTo>
                      <a:pt x="13" y="81"/>
                    </a:lnTo>
                    <a:lnTo>
                      <a:pt x="9" y="85"/>
                    </a:lnTo>
                    <a:lnTo>
                      <a:pt x="6" y="87"/>
                    </a:lnTo>
                    <a:lnTo>
                      <a:pt x="5" y="85"/>
                    </a:lnTo>
                    <a:lnTo>
                      <a:pt x="5" y="85"/>
                    </a:lnTo>
                    <a:lnTo>
                      <a:pt x="2" y="82"/>
                    </a:lnTo>
                    <a:lnTo>
                      <a:pt x="2" y="81"/>
                    </a:lnTo>
                    <a:lnTo>
                      <a:pt x="2" y="79"/>
                    </a:lnTo>
                    <a:lnTo>
                      <a:pt x="2" y="79"/>
                    </a:lnTo>
                    <a:lnTo>
                      <a:pt x="5" y="76"/>
                    </a:lnTo>
                    <a:lnTo>
                      <a:pt x="5" y="76"/>
                    </a:lnTo>
                    <a:lnTo>
                      <a:pt x="5" y="75"/>
                    </a:lnTo>
                    <a:lnTo>
                      <a:pt x="5" y="75"/>
                    </a:lnTo>
                    <a:lnTo>
                      <a:pt x="2" y="69"/>
                    </a:lnTo>
                    <a:lnTo>
                      <a:pt x="0" y="66"/>
                    </a:lnTo>
                    <a:lnTo>
                      <a:pt x="0" y="63"/>
                    </a:lnTo>
                    <a:lnTo>
                      <a:pt x="0" y="63"/>
                    </a:lnTo>
                    <a:lnTo>
                      <a:pt x="2" y="62"/>
                    </a:lnTo>
                    <a:lnTo>
                      <a:pt x="5" y="59"/>
                    </a:lnTo>
                    <a:lnTo>
                      <a:pt x="9" y="56"/>
                    </a:lnTo>
                    <a:lnTo>
                      <a:pt x="9" y="56"/>
                    </a:lnTo>
                    <a:lnTo>
                      <a:pt x="10" y="55"/>
                    </a:lnTo>
                    <a:lnTo>
                      <a:pt x="10" y="52"/>
                    </a:lnTo>
                    <a:lnTo>
                      <a:pt x="10" y="50"/>
                    </a:lnTo>
                    <a:lnTo>
                      <a:pt x="13" y="49"/>
                    </a:lnTo>
                    <a:lnTo>
                      <a:pt x="13" y="49"/>
                    </a:lnTo>
                    <a:lnTo>
                      <a:pt x="18" y="52"/>
                    </a:lnTo>
                    <a:lnTo>
                      <a:pt x="21" y="52"/>
                    </a:lnTo>
                    <a:lnTo>
                      <a:pt x="22" y="52"/>
                    </a:lnTo>
                    <a:lnTo>
                      <a:pt x="22" y="52"/>
                    </a:lnTo>
                    <a:lnTo>
                      <a:pt x="26" y="47"/>
                    </a:lnTo>
                    <a:lnTo>
                      <a:pt x="28" y="45"/>
                    </a:lnTo>
                    <a:lnTo>
                      <a:pt x="28" y="42"/>
                    </a:lnTo>
                    <a:lnTo>
                      <a:pt x="28" y="42"/>
                    </a:lnTo>
                    <a:lnTo>
                      <a:pt x="28" y="39"/>
                    </a:lnTo>
                    <a:lnTo>
                      <a:pt x="28" y="36"/>
                    </a:lnTo>
                    <a:lnTo>
                      <a:pt x="31" y="30"/>
                    </a:lnTo>
                    <a:lnTo>
                      <a:pt x="31" y="30"/>
                    </a:lnTo>
                    <a:lnTo>
                      <a:pt x="32" y="20"/>
                    </a:lnTo>
                    <a:lnTo>
                      <a:pt x="32" y="13"/>
                    </a:lnTo>
                    <a:lnTo>
                      <a:pt x="31" y="10"/>
                    </a:lnTo>
                    <a:lnTo>
                      <a:pt x="31" y="10"/>
                    </a:lnTo>
                    <a:lnTo>
                      <a:pt x="31" y="5"/>
                    </a:lnTo>
                    <a:lnTo>
                      <a:pt x="32" y="1"/>
                    </a:lnTo>
                    <a:lnTo>
                      <a:pt x="32" y="1"/>
                    </a:lnTo>
                    <a:lnTo>
                      <a:pt x="35" y="0"/>
                    </a:lnTo>
                    <a:lnTo>
                      <a:pt x="37" y="0"/>
                    </a:lnTo>
                    <a:lnTo>
                      <a:pt x="37" y="0"/>
                    </a:lnTo>
                    <a:lnTo>
                      <a:pt x="37" y="0"/>
                    </a:lnTo>
                    <a:lnTo>
                      <a:pt x="41" y="7"/>
                    </a:lnTo>
                    <a:lnTo>
                      <a:pt x="48" y="16"/>
                    </a:lnTo>
                    <a:lnTo>
                      <a:pt x="48" y="16"/>
                    </a:lnTo>
                    <a:lnTo>
                      <a:pt x="57" y="21"/>
                    </a:lnTo>
                    <a:lnTo>
                      <a:pt x="60" y="24"/>
                    </a:lnTo>
                    <a:lnTo>
                      <a:pt x="64" y="26"/>
                    </a:lnTo>
                    <a:lnTo>
                      <a:pt x="64" y="26"/>
                    </a:lnTo>
                    <a:lnTo>
                      <a:pt x="68" y="24"/>
                    </a:lnTo>
                    <a:lnTo>
                      <a:pt x="70" y="23"/>
                    </a:lnTo>
                    <a:lnTo>
                      <a:pt x="71" y="24"/>
                    </a:lnTo>
                    <a:lnTo>
                      <a:pt x="71" y="24"/>
                    </a:lnTo>
                    <a:lnTo>
                      <a:pt x="71" y="29"/>
                    </a:lnTo>
                    <a:lnTo>
                      <a:pt x="73" y="29"/>
                    </a:lnTo>
                    <a:lnTo>
                      <a:pt x="74" y="30"/>
                    </a:lnTo>
                    <a:lnTo>
                      <a:pt x="74" y="30"/>
                    </a:lnTo>
                    <a:lnTo>
                      <a:pt x="80" y="27"/>
                    </a:lnTo>
                    <a:lnTo>
                      <a:pt x="83" y="27"/>
                    </a:lnTo>
                    <a:lnTo>
                      <a:pt x="84" y="27"/>
                    </a:lnTo>
                    <a:lnTo>
                      <a:pt x="84" y="27"/>
                    </a:lnTo>
                    <a:lnTo>
                      <a:pt x="84" y="36"/>
                    </a:lnTo>
                    <a:lnTo>
                      <a:pt x="84" y="36"/>
                    </a:lnTo>
                    <a:lnTo>
                      <a:pt x="86" y="40"/>
                    </a:lnTo>
                    <a:lnTo>
                      <a:pt x="86" y="43"/>
                    </a:lnTo>
                    <a:lnTo>
                      <a:pt x="87" y="43"/>
                    </a:lnTo>
                    <a:lnTo>
                      <a:pt x="87" y="43"/>
                    </a:lnTo>
                    <a:lnTo>
                      <a:pt x="92" y="43"/>
                    </a:lnTo>
                    <a:lnTo>
                      <a:pt x="93" y="45"/>
                    </a:lnTo>
                    <a:lnTo>
                      <a:pt x="93" y="45"/>
                    </a:lnTo>
                    <a:lnTo>
                      <a:pt x="93" y="45"/>
                    </a:lnTo>
                    <a:lnTo>
                      <a:pt x="84" y="47"/>
                    </a:lnTo>
                    <a:lnTo>
                      <a:pt x="73" y="50"/>
                    </a:lnTo>
                    <a:lnTo>
                      <a:pt x="73" y="50"/>
                    </a:lnTo>
                    <a:lnTo>
                      <a:pt x="68" y="53"/>
                    </a:lnTo>
                    <a:lnTo>
                      <a:pt x="64" y="58"/>
                    </a:lnTo>
                    <a:lnTo>
                      <a:pt x="61" y="61"/>
                    </a:lnTo>
                    <a:lnTo>
                      <a:pt x="58" y="65"/>
                    </a:lnTo>
                    <a:lnTo>
                      <a:pt x="58" y="65"/>
                    </a:lnTo>
                    <a:lnTo>
                      <a:pt x="57" y="74"/>
                    </a:lnTo>
                    <a:lnTo>
                      <a:pt x="55" y="75"/>
                    </a:lnTo>
                    <a:lnTo>
                      <a:pt x="52" y="75"/>
                    </a:lnTo>
                    <a:lnTo>
                      <a:pt x="52" y="75"/>
                    </a:lnTo>
                    <a:lnTo>
                      <a:pt x="45" y="69"/>
                    </a:lnTo>
                    <a:lnTo>
                      <a:pt x="41" y="66"/>
                    </a:lnTo>
                    <a:lnTo>
                      <a:pt x="37" y="65"/>
                    </a:lnTo>
                    <a:lnTo>
                      <a:pt x="37" y="65"/>
                    </a:lnTo>
                    <a:lnTo>
                      <a:pt x="35" y="65"/>
                    </a:lnTo>
                    <a:lnTo>
                      <a:pt x="32" y="63"/>
                    </a:lnTo>
                    <a:lnTo>
                      <a:pt x="29" y="62"/>
                    </a:lnTo>
                    <a:lnTo>
                      <a:pt x="28" y="62"/>
                    </a:lnTo>
                    <a:lnTo>
                      <a:pt x="28" y="62"/>
                    </a:lnTo>
                    <a:lnTo>
                      <a:pt x="22" y="66"/>
                    </a:lnTo>
                    <a:lnTo>
                      <a:pt x="19" y="68"/>
                    </a:lnTo>
                    <a:lnTo>
                      <a:pt x="18" y="68"/>
                    </a:lnTo>
                    <a:lnTo>
                      <a:pt x="18" y="68"/>
                    </a:lnTo>
                    <a:lnTo>
                      <a:pt x="15" y="63"/>
                    </a:lnTo>
                    <a:lnTo>
                      <a:pt x="13" y="62"/>
                    </a:lnTo>
                    <a:lnTo>
                      <a:pt x="12" y="61"/>
                    </a:lnTo>
                    <a:lnTo>
                      <a:pt x="12" y="61"/>
                    </a:lnTo>
                    <a:lnTo>
                      <a:pt x="9" y="65"/>
                    </a:lnTo>
                    <a:lnTo>
                      <a:pt x="8" y="68"/>
                    </a:lnTo>
                    <a:lnTo>
                      <a:pt x="9" y="69"/>
                    </a:lnTo>
                    <a:lnTo>
                      <a:pt x="9" y="69"/>
                    </a:lnTo>
                    <a:lnTo>
                      <a:pt x="16" y="71"/>
                    </a:lnTo>
                    <a:lnTo>
                      <a:pt x="16" y="71"/>
                    </a:lnTo>
                    <a:lnTo>
                      <a:pt x="19" y="72"/>
                    </a:lnTo>
                    <a:lnTo>
                      <a:pt x="21" y="75"/>
                    </a:lnTo>
                    <a:lnTo>
                      <a:pt x="21" y="76"/>
                    </a:lnTo>
                    <a:lnTo>
                      <a:pt x="19" y="76"/>
                    </a:lnTo>
                    <a:lnTo>
                      <a:pt x="19" y="76"/>
                    </a:lnTo>
                    <a:lnTo>
                      <a:pt x="16" y="79"/>
                    </a:lnTo>
                    <a:lnTo>
                      <a:pt x="13" y="81"/>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95" name="Freeform 867"/>
              <p:cNvSpPr/>
              <p:nvPr/>
            </p:nvSpPr>
            <p:spPr bwMode="auto">
              <a:xfrm>
                <a:off x="-828343" y="2439134"/>
                <a:ext cx="189667" cy="177430"/>
              </a:xfrm>
              <a:custGeom>
                <a:gdLst>
                  <a:gd name="T0" fmla="*/ 13 w 93"/>
                  <a:gd name="T1" fmla="*/ 81 h 87"/>
                  <a:gd name="T2" fmla="*/ 6 w 93"/>
                  <a:gd name="T3" fmla="*/ 87 h 87"/>
                  <a:gd name="T4" fmla="*/ 5 w 93"/>
                  <a:gd name="T5" fmla="*/ 85 h 87"/>
                  <a:gd name="T6" fmla="*/ 2 w 93"/>
                  <a:gd name="T7" fmla="*/ 81 h 87"/>
                  <a:gd name="T8" fmla="*/ 2 w 93"/>
                  <a:gd name="T9" fmla="*/ 79 h 87"/>
                  <a:gd name="T10" fmla="*/ 5 w 93"/>
                  <a:gd name="T11" fmla="*/ 76 h 87"/>
                  <a:gd name="T12" fmla="*/ 5 w 93"/>
                  <a:gd name="T13" fmla="*/ 75 h 87"/>
                  <a:gd name="T14" fmla="*/ 0 w 93"/>
                  <a:gd name="T15" fmla="*/ 66 h 87"/>
                  <a:gd name="T16" fmla="*/ 0 w 93"/>
                  <a:gd name="T17" fmla="*/ 63 h 87"/>
                  <a:gd name="T18" fmla="*/ 5 w 93"/>
                  <a:gd name="T19" fmla="*/ 59 h 87"/>
                  <a:gd name="T20" fmla="*/ 9 w 93"/>
                  <a:gd name="T21" fmla="*/ 56 h 87"/>
                  <a:gd name="T22" fmla="*/ 10 w 93"/>
                  <a:gd name="T23" fmla="*/ 52 h 87"/>
                  <a:gd name="T24" fmla="*/ 13 w 93"/>
                  <a:gd name="T25" fmla="*/ 49 h 87"/>
                  <a:gd name="T26" fmla="*/ 18 w 93"/>
                  <a:gd name="T27" fmla="*/ 52 h 87"/>
                  <a:gd name="T28" fmla="*/ 22 w 93"/>
                  <a:gd name="T29" fmla="*/ 52 h 87"/>
                  <a:gd name="T30" fmla="*/ 26 w 93"/>
                  <a:gd name="T31" fmla="*/ 47 h 87"/>
                  <a:gd name="T32" fmla="*/ 28 w 93"/>
                  <a:gd name="T33" fmla="*/ 42 h 87"/>
                  <a:gd name="T34" fmla="*/ 28 w 93"/>
                  <a:gd name="T35" fmla="*/ 39 h 87"/>
                  <a:gd name="T36" fmla="*/ 31 w 93"/>
                  <a:gd name="T37" fmla="*/ 30 h 87"/>
                  <a:gd name="T38" fmla="*/ 32 w 93"/>
                  <a:gd name="T39" fmla="*/ 20 h 87"/>
                  <a:gd name="T40" fmla="*/ 31 w 93"/>
                  <a:gd name="T41" fmla="*/ 10 h 87"/>
                  <a:gd name="T42" fmla="*/ 31 w 93"/>
                  <a:gd name="T43" fmla="*/ 5 h 87"/>
                  <a:gd name="T44" fmla="*/ 32 w 93"/>
                  <a:gd name="T45" fmla="*/ 1 h 87"/>
                  <a:gd name="T46" fmla="*/ 37 w 93"/>
                  <a:gd name="T47" fmla="*/ 0 h 87"/>
                  <a:gd name="T48" fmla="*/ 37 w 93"/>
                  <a:gd name="T49" fmla="*/ 0 h 87"/>
                  <a:gd name="T50" fmla="*/ 48 w 93"/>
                  <a:gd name="T51" fmla="*/ 16 h 87"/>
                  <a:gd name="T52" fmla="*/ 57 w 93"/>
                  <a:gd name="T53" fmla="*/ 21 h 87"/>
                  <a:gd name="T54" fmla="*/ 64 w 93"/>
                  <a:gd name="T55" fmla="*/ 26 h 87"/>
                  <a:gd name="T56" fmla="*/ 68 w 93"/>
                  <a:gd name="T57" fmla="*/ 24 h 87"/>
                  <a:gd name="T58" fmla="*/ 71 w 93"/>
                  <a:gd name="T59" fmla="*/ 24 h 87"/>
                  <a:gd name="T60" fmla="*/ 71 w 93"/>
                  <a:gd name="T61" fmla="*/ 29 h 87"/>
                  <a:gd name="T62" fmla="*/ 74 w 93"/>
                  <a:gd name="T63" fmla="*/ 30 h 87"/>
                  <a:gd name="T64" fmla="*/ 80 w 93"/>
                  <a:gd name="T65" fmla="*/ 27 h 87"/>
                  <a:gd name="T66" fmla="*/ 84 w 93"/>
                  <a:gd name="T67" fmla="*/ 27 h 87"/>
                  <a:gd name="T68" fmla="*/ 84 w 93"/>
                  <a:gd name="T69" fmla="*/ 36 h 87"/>
                  <a:gd name="T70" fmla="*/ 86 w 93"/>
                  <a:gd name="T71" fmla="*/ 40 h 87"/>
                  <a:gd name="T72" fmla="*/ 87 w 93"/>
                  <a:gd name="T73" fmla="*/ 43 h 87"/>
                  <a:gd name="T74" fmla="*/ 92 w 93"/>
                  <a:gd name="T75" fmla="*/ 43 h 87"/>
                  <a:gd name="T76" fmla="*/ 93 w 93"/>
                  <a:gd name="T77" fmla="*/ 45 h 87"/>
                  <a:gd name="T78" fmla="*/ 84 w 93"/>
                  <a:gd name="T79" fmla="*/ 47 h 87"/>
                  <a:gd name="T80" fmla="*/ 73 w 93"/>
                  <a:gd name="T81" fmla="*/ 50 h 87"/>
                  <a:gd name="T82" fmla="*/ 64 w 93"/>
                  <a:gd name="T83" fmla="*/ 58 h 87"/>
                  <a:gd name="T84" fmla="*/ 58 w 93"/>
                  <a:gd name="T85" fmla="*/ 65 h 87"/>
                  <a:gd name="T86" fmla="*/ 57 w 93"/>
                  <a:gd name="T87" fmla="*/ 74 h 87"/>
                  <a:gd name="T88" fmla="*/ 52 w 93"/>
                  <a:gd name="T89" fmla="*/ 75 h 87"/>
                  <a:gd name="T90" fmla="*/ 45 w 93"/>
                  <a:gd name="T91" fmla="*/ 69 h 87"/>
                  <a:gd name="T92" fmla="*/ 37 w 93"/>
                  <a:gd name="T93" fmla="*/ 65 h 87"/>
                  <a:gd name="T94" fmla="*/ 35 w 93"/>
                  <a:gd name="T95" fmla="*/ 65 h 87"/>
                  <a:gd name="T96" fmla="*/ 29 w 93"/>
                  <a:gd name="T97" fmla="*/ 62 h 87"/>
                  <a:gd name="T98" fmla="*/ 28 w 93"/>
                  <a:gd name="T99" fmla="*/ 62 h 87"/>
                  <a:gd name="T100" fmla="*/ 19 w 93"/>
                  <a:gd name="T101" fmla="*/ 68 h 87"/>
                  <a:gd name="T102" fmla="*/ 18 w 93"/>
                  <a:gd name="T103" fmla="*/ 68 h 87"/>
                  <a:gd name="T104" fmla="*/ 13 w 93"/>
                  <a:gd name="T105" fmla="*/ 62 h 87"/>
                  <a:gd name="T106" fmla="*/ 12 w 93"/>
                  <a:gd name="T107" fmla="*/ 61 h 87"/>
                  <a:gd name="T108" fmla="*/ 8 w 93"/>
                  <a:gd name="T109" fmla="*/ 68 h 87"/>
                  <a:gd name="T110" fmla="*/ 9 w 93"/>
                  <a:gd name="T111" fmla="*/ 69 h 87"/>
                  <a:gd name="T112" fmla="*/ 16 w 93"/>
                  <a:gd name="T113" fmla="*/ 71 h 87"/>
                  <a:gd name="T114" fmla="*/ 21 w 93"/>
                  <a:gd name="T115" fmla="*/ 75 h 87"/>
                  <a:gd name="T116" fmla="*/ 19 w 93"/>
                  <a:gd name="T117" fmla="*/ 76 h 87"/>
                  <a:gd name="T118" fmla="*/ 16 w 93"/>
                  <a:gd name="T119" fmla="*/ 79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3" h="87">
                    <a:moveTo>
                      <a:pt x="13" y="81"/>
                    </a:moveTo>
                    <a:lnTo>
                      <a:pt x="13" y="81"/>
                    </a:lnTo>
                    <a:lnTo>
                      <a:pt x="9" y="85"/>
                    </a:lnTo>
                    <a:lnTo>
                      <a:pt x="6" y="87"/>
                    </a:lnTo>
                    <a:lnTo>
                      <a:pt x="5" y="85"/>
                    </a:lnTo>
                    <a:lnTo>
                      <a:pt x="5" y="85"/>
                    </a:lnTo>
                    <a:lnTo>
                      <a:pt x="2" y="82"/>
                    </a:lnTo>
                    <a:lnTo>
                      <a:pt x="2" y="81"/>
                    </a:lnTo>
                    <a:lnTo>
                      <a:pt x="2" y="79"/>
                    </a:lnTo>
                    <a:lnTo>
                      <a:pt x="2" y="79"/>
                    </a:lnTo>
                    <a:lnTo>
                      <a:pt x="5" y="76"/>
                    </a:lnTo>
                    <a:lnTo>
                      <a:pt x="5" y="76"/>
                    </a:lnTo>
                    <a:lnTo>
                      <a:pt x="5" y="75"/>
                    </a:lnTo>
                    <a:lnTo>
                      <a:pt x="5" y="75"/>
                    </a:lnTo>
                    <a:lnTo>
                      <a:pt x="2" y="69"/>
                    </a:lnTo>
                    <a:lnTo>
                      <a:pt x="0" y="66"/>
                    </a:lnTo>
                    <a:lnTo>
                      <a:pt x="0" y="63"/>
                    </a:lnTo>
                    <a:lnTo>
                      <a:pt x="0" y="63"/>
                    </a:lnTo>
                    <a:lnTo>
                      <a:pt x="2" y="62"/>
                    </a:lnTo>
                    <a:lnTo>
                      <a:pt x="5" y="59"/>
                    </a:lnTo>
                    <a:lnTo>
                      <a:pt x="9" y="56"/>
                    </a:lnTo>
                    <a:lnTo>
                      <a:pt x="9" y="56"/>
                    </a:lnTo>
                    <a:lnTo>
                      <a:pt x="10" y="55"/>
                    </a:lnTo>
                    <a:lnTo>
                      <a:pt x="10" y="52"/>
                    </a:lnTo>
                    <a:lnTo>
                      <a:pt x="10" y="50"/>
                    </a:lnTo>
                    <a:lnTo>
                      <a:pt x="13" y="49"/>
                    </a:lnTo>
                    <a:lnTo>
                      <a:pt x="13" y="49"/>
                    </a:lnTo>
                    <a:lnTo>
                      <a:pt x="18" y="52"/>
                    </a:lnTo>
                    <a:lnTo>
                      <a:pt x="21" y="52"/>
                    </a:lnTo>
                    <a:lnTo>
                      <a:pt x="22" y="52"/>
                    </a:lnTo>
                    <a:lnTo>
                      <a:pt x="22" y="52"/>
                    </a:lnTo>
                    <a:lnTo>
                      <a:pt x="26" y="47"/>
                    </a:lnTo>
                    <a:lnTo>
                      <a:pt x="28" y="45"/>
                    </a:lnTo>
                    <a:lnTo>
                      <a:pt x="28" y="42"/>
                    </a:lnTo>
                    <a:lnTo>
                      <a:pt x="28" y="42"/>
                    </a:lnTo>
                    <a:lnTo>
                      <a:pt x="28" y="39"/>
                    </a:lnTo>
                    <a:lnTo>
                      <a:pt x="28" y="36"/>
                    </a:lnTo>
                    <a:lnTo>
                      <a:pt x="31" y="30"/>
                    </a:lnTo>
                    <a:lnTo>
                      <a:pt x="31" y="30"/>
                    </a:lnTo>
                    <a:lnTo>
                      <a:pt x="32" y="20"/>
                    </a:lnTo>
                    <a:lnTo>
                      <a:pt x="32" y="13"/>
                    </a:lnTo>
                    <a:lnTo>
                      <a:pt x="31" y="10"/>
                    </a:lnTo>
                    <a:lnTo>
                      <a:pt x="31" y="10"/>
                    </a:lnTo>
                    <a:lnTo>
                      <a:pt x="31" y="5"/>
                    </a:lnTo>
                    <a:lnTo>
                      <a:pt x="32" y="1"/>
                    </a:lnTo>
                    <a:lnTo>
                      <a:pt x="32" y="1"/>
                    </a:lnTo>
                    <a:lnTo>
                      <a:pt x="35" y="0"/>
                    </a:lnTo>
                    <a:lnTo>
                      <a:pt x="37" y="0"/>
                    </a:lnTo>
                    <a:lnTo>
                      <a:pt x="37" y="0"/>
                    </a:lnTo>
                    <a:lnTo>
                      <a:pt x="37" y="0"/>
                    </a:lnTo>
                    <a:lnTo>
                      <a:pt x="41" y="7"/>
                    </a:lnTo>
                    <a:lnTo>
                      <a:pt x="48" y="16"/>
                    </a:lnTo>
                    <a:lnTo>
                      <a:pt x="48" y="16"/>
                    </a:lnTo>
                    <a:lnTo>
                      <a:pt x="57" y="21"/>
                    </a:lnTo>
                    <a:lnTo>
                      <a:pt x="60" y="24"/>
                    </a:lnTo>
                    <a:lnTo>
                      <a:pt x="64" y="26"/>
                    </a:lnTo>
                    <a:lnTo>
                      <a:pt x="64" y="26"/>
                    </a:lnTo>
                    <a:lnTo>
                      <a:pt x="68" y="24"/>
                    </a:lnTo>
                    <a:lnTo>
                      <a:pt x="70" y="23"/>
                    </a:lnTo>
                    <a:lnTo>
                      <a:pt x="71" y="24"/>
                    </a:lnTo>
                    <a:lnTo>
                      <a:pt x="71" y="24"/>
                    </a:lnTo>
                    <a:lnTo>
                      <a:pt x="71" y="29"/>
                    </a:lnTo>
                    <a:lnTo>
                      <a:pt x="73" y="29"/>
                    </a:lnTo>
                    <a:lnTo>
                      <a:pt x="74" y="30"/>
                    </a:lnTo>
                    <a:lnTo>
                      <a:pt x="74" y="30"/>
                    </a:lnTo>
                    <a:lnTo>
                      <a:pt x="80" y="27"/>
                    </a:lnTo>
                    <a:lnTo>
                      <a:pt x="83" y="27"/>
                    </a:lnTo>
                    <a:lnTo>
                      <a:pt x="84" y="27"/>
                    </a:lnTo>
                    <a:lnTo>
                      <a:pt x="84" y="27"/>
                    </a:lnTo>
                    <a:lnTo>
                      <a:pt x="84" y="36"/>
                    </a:lnTo>
                    <a:lnTo>
                      <a:pt x="84" y="36"/>
                    </a:lnTo>
                    <a:lnTo>
                      <a:pt x="86" y="40"/>
                    </a:lnTo>
                    <a:lnTo>
                      <a:pt x="86" y="43"/>
                    </a:lnTo>
                    <a:lnTo>
                      <a:pt x="87" y="43"/>
                    </a:lnTo>
                    <a:lnTo>
                      <a:pt x="87" y="43"/>
                    </a:lnTo>
                    <a:lnTo>
                      <a:pt x="92" y="43"/>
                    </a:lnTo>
                    <a:lnTo>
                      <a:pt x="93" y="45"/>
                    </a:lnTo>
                    <a:lnTo>
                      <a:pt x="93" y="45"/>
                    </a:lnTo>
                    <a:lnTo>
                      <a:pt x="93" y="45"/>
                    </a:lnTo>
                    <a:lnTo>
                      <a:pt x="84" y="47"/>
                    </a:lnTo>
                    <a:lnTo>
                      <a:pt x="73" y="50"/>
                    </a:lnTo>
                    <a:lnTo>
                      <a:pt x="73" y="50"/>
                    </a:lnTo>
                    <a:lnTo>
                      <a:pt x="68" y="53"/>
                    </a:lnTo>
                    <a:lnTo>
                      <a:pt x="64" y="58"/>
                    </a:lnTo>
                    <a:lnTo>
                      <a:pt x="61" y="61"/>
                    </a:lnTo>
                    <a:lnTo>
                      <a:pt x="58" y="65"/>
                    </a:lnTo>
                    <a:lnTo>
                      <a:pt x="58" y="65"/>
                    </a:lnTo>
                    <a:lnTo>
                      <a:pt x="57" y="74"/>
                    </a:lnTo>
                    <a:lnTo>
                      <a:pt x="55" y="75"/>
                    </a:lnTo>
                    <a:lnTo>
                      <a:pt x="52" y="75"/>
                    </a:lnTo>
                    <a:lnTo>
                      <a:pt x="52" y="75"/>
                    </a:lnTo>
                    <a:lnTo>
                      <a:pt x="45" y="69"/>
                    </a:lnTo>
                    <a:lnTo>
                      <a:pt x="41" y="66"/>
                    </a:lnTo>
                    <a:lnTo>
                      <a:pt x="37" y="65"/>
                    </a:lnTo>
                    <a:lnTo>
                      <a:pt x="37" y="65"/>
                    </a:lnTo>
                    <a:lnTo>
                      <a:pt x="35" y="65"/>
                    </a:lnTo>
                    <a:lnTo>
                      <a:pt x="32" y="63"/>
                    </a:lnTo>
                    <a:lnTo>
                      <a:pt x="29" y="62"/>
                    </a:lnTo>
                    <a:lnTo>
                      <a:pt x="28" y="62"/>
                    </a:lnTo>
                    <a:lnTo>
                      <a:pt x="28" y="62"/>
                    </a:lnTo>
                    <a:lnTo>
                      <a:pt x="22" y="66"/>
                    </a:lnTo>
                    <a:lnTo>
                      <a:pt x="19" y="68"/>
                    </a:lnTo>
                    <a:lnTo>
                      <a:pt x="18" y="68"/>
                    </a:lnTo>
                    <a:lnTo>
                      <a:pt x="18" y="68"/>
                    </a:lnTo>
                    <a:lnTo>
                      <a:pt x="15" y="63"/>
                    </a:lnTo>
                    <a:lnTo>
                      <a:pt x="13" y="62"/>
                    </a:lnTo>
                    <a:lnTo>
                      <a:pt x="12" y="61"/>
                    </a:lnTo>
                    <a:lnTo>
                      <a:pt x="12" y="61"/>
                    </a:lnTo>
                    <a:lnTo>
                      <a:pt x="9" y="65"/>
                    </a:lnTo>
                    <a:lnTo>
                      <a:pt x="8" y="68"/>
                    </a:lnTo>
                    <a:lnTo>
                      <a:pt x="9" y="69"/>
                    </a:lnTo>
                    <a:lnTo>
                      <a:pt x="9" y="69"/>
                    </a:lnTo>
                    <a:lnTo>
                      <a:pt x="16" y="71"/>
                    </a:lnTo>
                    <a:lnTo>
                      <a:pt x="16" y="71"/>
                    </a:lnTo>
                    <a:lnTo>
                      <a:pt x="19" y="72"/>
                    </a:lnTo>
                    <a:lnTo>
                      <a:pt x="21" y="75"/>
                    </a:lnTo>
                    <a:lnTo>
                      <a:pt x="21" y="76"/>
                    </a:lnTo>
                    <a:lnTo>
                      <a:pt x="19" y="76"/>
                    </a:lnTo>
                    <a:lnTo>
                      <a:pt x="19" y="76"/>
                    </a:lnTo>
                    <a:lnTo>
                      <a:pt x="16" y="79"/>
                    </a:lnTo>
                    <a:lnTo>
                      <a:pt x="13" y="8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96" name="Freeform 870"/>
              <p:cNvSpPr/>
              <p:nvPr/>
            </p:nvSpPr>
            <p:spPr bwMode="auto">
              <a:xfrm>
                <a:off x="-1489115" y="3479237"/>
                <a:ext cx="146838" cy="201903"/>
              </a:xfrm>
              <a:custGeom>
                <a:gdLst>
                  <a:gd name="T0" fmla="*/ 61 w 72"/>
                  <a:gd name="T1" fmla="*/ 98 h 99"/>
                  <a:gd name="T2" fmla="*/ 55 w 72"/>
                  <a:gd name="T3" fmla="*/ 94 h 99"/>
                  <a:gd name="T4" fmla="*/ 56 w 72"/>
                  <a:gd name="T5" fmla="*/ 89 h 99"/>
                  <a:gd name="T6" fmla="*/ 55 w 72"/>
                  <a:gd name="T7" fmla="*/ 82 h 99"/>
                  <a:gd name="T8" fmla="*/ 52 w 72"/>
                  <a:gd name="T9" fmla="*/ 82 h 99"/>
                  <a:gd name="T10" fmla="*/ 49 w 72"/>
                  <a:gd name="T11" fmla="*/ 89 h 99"/>
                  <a:gd name="T12" fmla="*/ 45 w 72"/>
                  <a:gd name="T13" fmla="*/ 85 h 99"/>
                  <a:gd name="T14" fmla="*/ 36 w 72"/>
                  <a:gd name="T15" fmla="*/ 85 h 99"/>
                  <a:gd name="T16" fmla="*/ 33 w 72"/>
                  <a:gd name="T17" fmla="*/ 82 h 99"/>
                  <a:gd name="T18" fmla="*/ 35 w 72"/>
                  <a:gd name="T19" fmla="*/ 78 h 99"/>
                  <a:gd name="T20" fmla="*/ 27 w 72"/>
                  <a:gd name="T21" fmla="*/ 82 h 99"/>
                  <a:gd name="T22" fmla="*/ 19 w 72"/>
                  <a:gd name="T23" fmla="*/ 78 h 99"/>
                  <a:gd name="T24" fmla="*/ 10 w 72"/>
                  <a:gd name="T25" fmla="*/ 72 h 99"/>
                  <a:gd name="T26" fmla="*/ 13 w 72"/>
                  <a:gd name="T27" fmla="*/ 69 h 99"/>
                  <a:gd name="T28" fmla="*/ 11 w 72"/>
                  <a:gd name="T29" fmla="*/ 66 h 99"/>
                  <a:gd name="T30" fmla="*/ 0 w 72"/>
                  <a:gd name="T31" fmla="*/ 56 h 99"/>
                  <a:gd name="T32" fmla="*/ 0 w 72"/>
                  <a:gd name="T33" fmla="*/ 52 h 99"/>
                  <a:gd name="T34" fmla="*/ 0 w 72"/>
                  <a:gd name="T35" fmla="*/ 42 h 99"/>
                  <a:gd name="T36" fmla="*/ 3 w 72"/>
                  <a:gd name="T37" fmla="*/ 40 h 99"/>
                  <a:gd name="T38" fmla="*/ 7 w 72"/>
                  <a:gd name="T39" fmla="*/ 44 h 99"/>
                  <a:gd name="T40" fmla="*/ 11 w 72"/>
                  <a:gd name="T41" fmla="*/ 40 h 99"/>
                  <a:gd name="T42" fmla="*/ 13 w 72"/>
                  <a:gd name="T43" fmla="*/ 11 h 99"/>
                  <a:gd name="T44" fmla="*/ 16 w 72"/>
                  <a:gd name="T45" fmla="*/ 4 h 99"/>
                  <a:gd name="T46" fmla="*/ 25 w 72"/>
                  <a:gd name="T47" fmla="*/ 0 h 99"/>
                  <a:gd name="T48" fmla="*/ 32 w 72"/>
                  <a:gd name="T49" fmla="*/ 4 h 99"/>
                  <a:gd name="T50" fmla="*/ 39 w 72"/>
                  <a:gd name="T51" fmla="*/ 5 h 99"/>
                  <a:gd name="T52" fmla="*/ 40 w 72"/>
                  <a:gd name="T53" fmla="*/ 10 h 99"/>
                  <a:gd name="T54" fmla="*/ 38 w 72"/>
                  <a:gd name="T55" fmla="*/ 15 h 99"/>
                  <a:gd name="T56" fmla="*/ 40 w 72"/>
                  <a:gd name="T57" fmla="*/ 23 h 99"/>
                  <a:gd name="T58" fmla="*/ 43 w 72"/>
                  <a:gd name="T59" fmla="*/ 33 h 99"/>
                  <a:gd name="T60" fmla="*/ 39 w 72"/>
                  <a:gd name="T61" fmla="*/ 43 h 99"/>
                  <a:gd name="T62" fmla="*/ 32 w 72"/>
                  <a:gd name="T63" fmla="*/ 49 h 99"/>
                  <a:gd name="T64" fmla="*/ 38 w 72"/>
                  <a:gd name="T65" fmla="*/ 57 h 99"/>
                  <a:gd name="T66" fmla="*/ 43 w 72"/>
                  <a:gd name="T67" fmla="*/ 63 h 99"/>
                  <a:gd name="T68" fmla="*/ 42 w 72"/>
                  <a:gd name="T69" fmla="*/ 66 h 99"/>
                  <a:gd name="T70" fmla="*/ 35 w 72"/>
                  <a:gd name="T71" fmla="*/ 62 h 99"/>
                  <a:gd name="T72" fmla="*/ 35 w 72"/>
                  <a:gd name="T73" fmla="*/ 68 h 99"/>
                  <a:gd name="T74" fmla="*/ 38 w 72"/>
                  <a:gd name="T75" fmla="*/ 72 h 99"/>
                  <a:gd name="T76" fmla="*/ 53 w 72"/>
                  <a:gd name="T77" fmla="*/ 73 h 99"/>
                  <a:gd name="T78" fmla="*/ 61 w 72"/>
                  <a:gd name="T79" fmla="*/ 78 h 99"/>
                  <a:gd name="T80" fmla="*/ 67 w 72"/>
                  <a:gd name="T81" fmla="*/ 78 h 99"/>
                  <a:gd name="T82" fmla="*/ 68 w 72"/>
                  <a:gd name="T83" fmla="*/ 82 h 99"/>
                  <a:gd name="T84" fmla="*/ 65 w 72"/>
                  <a:gd name="T85" fmla="*/ 86 h 99"/>
                  <a:gd name="T86" fmla="*/ 72 w 72"/>
                  <a:gd name="T87" fmla="*/ 92 h 99"/>
                  <a:gd name="T88" fmla="*/ 72 w 72"/>
                  <a:gd name="T89" fmla="*/ 98 h 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72" h="99">
                    <a:moveTo>
                      <a:pt x="69" y="99"/>
                    </a:moveTo>
                    <a:lnTo>
                      <a:pt x="69" y="99"/>
                    </a:lnTo>
                    <a:lnTo>
                      <a:pt x="61" y="98"/>
                    </a:lnTo>
                    <a:lnTo>
                      <a:pt x="56" y="97"/>
                    </a:lnTo>
                    <a:lnTo>
                      <a:pt x="55" y="94"/>
                    </a:lnTo>
                    <a:lnTo>
                      <a:pt x="55" y="94"/>
                    </a:lnTo>
                    <a:lnTo>
                      <a:pt x="55" y="92"/>
                    </a:lnTo>
                    <a:lnTo>
                      <a:pt x="56" y="91"/>
                    </a:lnTo>
                    <a:lnTo>
                      <a:pt x="56" y="89"/>
                    </a:lnTo>
                    <a:lnTo>
                      <a:pt x="56" y="88"/>
                    </a:lnTo>
                    <a:lnTo>
                      <a:pt x="56" y="88"/>
                    </a:lnTo>
                    <a:lnTo>
                      <a:pt x="55" y="82"/>
                    </a:lnTo>
                    <a:lnTo>
                      <a:pt x="53" y="81"/>
                    </a:lnTo>
                    <a:lnTo>
                      <a:pt x="52" y="82"/>
                    </a:lnTo>
                    <a:lnTo>
                      <a:pt x="52" y="82"/>
                    </a:lnTo>
                    <a:lnTo>
                      <a:pt x="51" y="86"/>
                    </a:lnTo>
                    <a:lnTo>
                      <a:pt x="51" y="89"/>
                    </a:lnTo>
                    <a:lnTo>
                      <a:pt x="49" y="89"/>
                    </a:lnTo>
                    <a:lnTo>
                      <a:pt x="49" y="89"/>
                    </a:lnTo>
                    <a:lnTo>
                      <a:pt x="46" y="86"/>
                    </a:lnTo>
                    <a:lnTo>
                      <a:pt x="45" y="85"/>
                    </a:lnTo>
                    <a:lnTo>
                      <a:pt x="42" y="85"/>
                    </a:lnTo>
                    <a:lnTo>
                      <a:pt x="42" y="85"/>
                    </a:lnTo>
                    <a:lnTo>
                      <a:pt x="36" y="85"/>
                    </a:lnTo>
                    <a:lnTo>
                      <a:pt x="33" y="84"/>
                    </a:lnTo>
                    <a:lnTo>
                      <a:pt x="33" y="82"/>
                    </a:lnTo>
                    <a:lnTo>
                      <a:pt x="33" y="82"/>
                    </a:lnTo>
                    <a:lnTo>
                      <a:pt x="36" y="78"/>
                    </a:lnTo>
                    <a:lnTo>
                      <a:pt x="36" y="76"/>
                    </a:lnTo>
                    <a:lnTo>
                      <a:pt x="35" y="78"/>
                    </a:lnTo>
                    <a:lnTo>
                      <a:pt x="35" y="78"/>
                    </a:lnTo>
                    <a:lnTo>
                      <a:pt x="29" y="81"/>
                    </a:lnTo>
                    <a:lnTo>
                      <a:pt x="27" y="82"/>
                    </a:lnTo>
                    <a:lnTo>
                      <a:pt x="23" y="81"/>
                    </a:lnTo>
                    <a:lnTo>
                      <a:pt x="23" y="81"/>
                    </a:lnTo>
                    <a:lnTo>
                      <a:pt x="19" y="78"/>
                    </a:lnTo>
                    <a:lnTo>
                      <a:pt x="13" y="75"/>
                    </a:lnTo>
                    <a:lnTo>
                      <a:pt x="13" y="75"/>
                    </a:lnTo>
                    <a:lnTo>
                      <a:pt x="10" y="72"/>
                    </a:lnTo>
                    <a:lnTo>
                      <a:pt x="10" y="71"/>
                    </a:lnTo>
                    <a:lnTo>
                      <a:pt x="13" y="69"/>
                    </a:lnTo>
                    <a:lnTo>
                      <a:pt x="13" y="69"/>
                    </a:lnTo>
                    <a:lnTo>
                      <a:pt x="14" y="68"/>
                    </a:lnTo>
                    <a:lnTo>
                      <a:pt x="14" y="68"/>
                    </a:lnTo>
                    <a:lnTo>
                      <a:pt x="11" y="66"/>
                    </a:lnTo>
                    <a:lnTo>
                      <a:pt x="4" y="62"/>
                    </a:lnTo>
                    <a:lnTo>
                      <a:pt x="4" y="62"/>
                    </a:lnTo>
                    <a:lnTo>
                      <a:pt x="0" y="56"/>
                    </a:lnTo>
                    <a:lnTo>
                      <a:pt x="0" y="55"/>
                    </a:lnTo>
                    <a:lnTo>
                      <a:pt x="0" y="52"/>
                    </a:lnTo>
                    <a:lnTo>
                      <a:pt x="0" y="52"/>
                    </a:lnTo>
                    <a:lnTo>
                      <a:pt x="0" y="49"/>
                    </a:lnTo>
                    <a:lnTo>
                      <a:pt x="0" y="46"/>
                    </a:lnTo>
                    <a:lnTo>
                      <a:pt x="0" y="42"/>
                    </a:lnTo>
                    <a:lnTo>
                      <a:pt x="1" y="42"/>
                    </a:lnTo>
                    <a:lnTo>
                      <a:pt x="3" y="40"/>
                    </a:lnTo>
                    <a:lnTo>
                      <a:pt x="3" y="40"/>
                    </a:lnTo>
                    <a:lnTo>
                      <a:pt x="4" y="42"/>
                    </a:lnTo>
                    <a:lnTo>
                      <a:pt x="6" y="43"/>
                    </a:lnTo>
                    <a:lnTo>
                      <a:pt x="7" y="44"/>
                    </a:lnTo>
                    <a:lnTo>
                      <a:pt x="10" y="43"/>
                    </a:lnTo>
                    <a:lnTo>
                      <a:pt x="10" y="43"/>
                    </a:lnTo>
                    <a:lnTo>
                      <a:pt x="11" y="40"/>
                    </a:lnTo>
                    <a:lnTo>
                      <a:pt x="13" y="37"/>
                    </a:lnTo>
                    <a:lnTo>
                      <a:pt x="13" y="29"/>
                    </a:lnTo>
                    <a:lnTo>
                      <a:pt x="13" y="11"/>
                    </a:lnTo>
                    <a:lnTo>
                      <a:pt x="13" y="11"/>
                    </a:lnTo>
                    <a:lnTo>
                      <a:pt x="13" y="7"/>
                    </a:lnTo>
                    <a:lnTo>
                      <a:pt x="16" y="4"/>
                    </a:lnTo>
                    <a:lnTo>
                      <a:pt x="20" y="1"/>
                    </a:lnTo>
                    <a:lnTo>
                      <a:pt x="25" y="0"/>
                    </a:lnTo>
                    <a:lnTo>
                      <a:pt x="25" y="0"/>
                    </a:lnTo>
                    <a:lnTo>
                      <a:pt x="27" y="0"/>
                    </a:lnTo>
                    <a:lnTo>
                      <a:pt x="30" y="2"/>
                    </a:lnTo>
                    <a:lnTo>
                      <a:pt x="32" y="4"/>
                    </a:lnTo>
                    <a:lnTo>
                      <a:pt x="36" y="5"/>
                    </a:lnTo>
                    <a:lnTo>
                      <a:pt x="36" y="5"/>
                    </a:lnTo>
                    <a:lnTo>
                      <a:pt x="39" y="5"/>
                    </a:lnTo>
                    <a:lnTo>
                      <a:pt x="40" y="7"/>
                    </a:lnTo>
                    <a:lnTo>
                      <a:pt x="40" y="8"/>
                    </a:lnTo>
                    <a:lnTo>
                      <a:pt x="40" y="10"/>
                    </a:lnTo>
                    <a:lnTo>
                      <a:pt x="40" y="10"/>
                    </a:lnTo>
                    <a:lnTo>
                      <a:pt x="38" y="13"/>
                    </a:lnTo>
                    <a:lnTo>
                      <a:pt x="38" y="15"/>
                    </a:lnTo>
                    <a:lnTo>
                      <a:pt x="38" y="18"/>
                    </a:lnTo>
                    <a:lnTo>
                      <a:pt x="40" y="23"/>
                    </a:lnTo>
                    <a:lnTo>
                      <a:pt x="40" y="23"/>
                    </a:lnTo>
                    <a:lnTo>
                      <a:pt x="42" y="24"/>
                    </a:lnTo>
                    <a:lnTo>
                      <a:pt x="43" y="27"/>
                    </a:lnTo>
                    <a:lnTo>
                      <a:pt x="43" y="33"/>
                    </a:lnTo>
                    <a:lnTo>
                      <a:pt x="40" y="42"/>
                    </a:lnTo>
                    <a:lnTo>
                      <a:pt x="40" y="42"/>
                    </a:lnTo>
                    <a:lnTo>
                      <a:pt x="39" y="43"/>
                    </a:lnTo>
                    <a:lnTo>
                      <a:pt x="36" y="44"/>
                    </a:lnTo>
                    <a:lnTo>
                      <a:pt x="33" y="47"/>
                    </a:lnTo>
                    <a:lnTo>
                      <a:pt x="32" y="49"/>
                    </a:lnTo>
                    <a:lnTo>
                      <a:pt x="32" y="49"/>
                    </a:lnTo>
                    <a:lnTo>
                      <a:pt x="33" y="53"/>
                    </a:lnTo>
                    <a:lnTo>
                      <a:pt x="38" y="57"/>
                    </a:lnTo>
                    <a:lnTo>
                      <a:pt x="38" y="57"/>
                    </a:lnTo>
                    <a:lnTo>
                      <a:pt x="40" y="60"/>
                    </a:lnTo>
                    <a:lnTo>
                      <a:pt x="43" y="63"/>
                    </a:lnTo>
                    <a:lnTo>
                      <a:pt x="43" y="66"/>
                    </a:lnTo>
                    <a:lnTo>
                      <a:pt x="43" y="66"/>
                    </a:lnTo>
                    <a:lnTo>
                      <a:pt x="42" y="66"/>
                    </a:lnTo>
                    <a:lnTo>
                      <a:pt x="42" y="66"/>
                    </a:lnTo>
                    <a:lnTo>
                      <a:pt x="36" y="62"/>
                    </a:lnTo>
                    <a:lnTo>
                      <a:pt x="35" y="62"/>
                    </a:lnTo>
                    <a:lnTo>
                      <a:pt x="35" y="62"/>
                    </a:lnTo>
                    <a:lnTo>
                      <a:pt x="35" y="62"/>
                    </a:lnTo>
                    <a:lnTo>
                      <a:pt x="35" y="68"/>
                    </a:lnTo>
                    <a:lnTo>
                      <a:pt x="35" y="71"/>
                    </a:lnTo>
                    <a:lnTo>
                      <a:pt x="38" y="72"/>
                    </a:lnTo>
                    <a:lnTo>
                      <a:pt x="38" y="72"/>
                    </a:lnTo>
                    <a:lnTo>
                      <a:pt x="46" y="72"/>
                    </a:lnTo>
                    <a:lnTo>
                      <a:pt x="51" y="73"/>
                    </a:lnTo>
                    <a:lnTo>
                      <a:pt x="53" y="73"/>
                    </a:lnTo>
                    <a:lnTo>
                      <a:pt x="53" y="73"/>
                    </a:lnTo>
                    <a:lnTo>
                      <a:pt x="56" y="76"/>
                    </a:lnTo>
                    <a:lnTo>
                      <a:pt x="61" y="78"/>
                    </a:lnTo>
                    <a:lnTo>
                      <a:pt x="61" y="78"/>
                    </a:lnTo>
                    <a:lnTo>
                      <a:pt x="65" y="78"/>
                    </a:lnTo>
                    <a:lnTo>
                      <a:pt x="67" y="78"/>
                    </a:lnTo>
                    <a:lnTo>
                      <a:pt x="68" y="81"/>
                    </a:lnTo>
                    <a:lnTo>
                      <a:pt x="68" y="81"/>
                    </a:lnTo>
                    <a:lnTo>
                      <a:pt x="68" y="82"/>
                    </a:lnTo>
                    <a:lnTo>
                      <a:pt x="67" y="84"/>
                    </a:lnTo>
                    <a:lnTo>
                      <a:pt x="65" y="85"/>
                    </a:lnTo>
                    <a:lnTo>
                      <a:pt x="65" y="86"/>
                    </a:lnTo>
                    <a:lnTo>
                      <a:pt x="65" y="86"/>
                    </a:lnTo>
                    <a:lnTo>
                      <a:pt x="69" y="91"/>
                    </a:lnTo>
                    <a:lnTo>
                      <a:pt x="72" y="92"/>
                    </a:lnTo>
                    <a:lnTo>
                      <a:pt x="72" y="94"/>
                    </a:lnTo>
                    <a:lnTo>
                      <a:pt x="72" y="94"/>
                    </a:lnTo>
                    <a:lnTo>
                      <a:pt x="72" y="98"/>
                    </a:lnTo>
                    <a:lnTo>
                      <a:pt x="71" y="99"/>
                    </a:lnTo>
                    <a:lnTo>
                      <a:pt x="69" y="9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97" name="Freeform 871"/>
              <p:cNvSpPr/>
              <p:nvPr/>
            </p:nvSpPr>
            <p:spPr bwMode="auto">
              <a:xfrm>
                <a:off x="-1489115" y="3479237"/>
                <a:ext cx="146838" cy="201903"/>
              </a:xfrm>
              <a:custGeom>
                <a:gdLst>
                  <a:gd name="T0" fmla="*/ 61 w 72"/>
                  <a:gd name="T1" fmla="*/ 98 h 99"/>
                  <a:gd name="T2" fmla="*/ 55 w 72"/>
                  <a:gd name="T3" fmla="*/ 94 h 99"/>
                  <a:gd name="T4" fmla="*/ 56 w 72"/>
                  <a:gd name="T5" fmla="*/ 89 h 99"/>
                  <a:gd name="T6" fmla="*/ 55 w 72"/>
                  <a:gd name="T7" fmla="*/ 82 h 99"/>
                  <a:gd name="T8" fmla="*/ 52 w 72"/>
                  <a:gd name="T9" fmla="*/ 82 h 99"/>
                  <a:gd name="T10" fmla="*/ 49 w 72"/>
                  <a:gd name="T11" fmla="*/ 89 h 99"/>
                  <a:gd name="T12" fmla="*/ 45 w 72"/>
                  <a:gd name="T13" fmla="*/ 85 h 99"/>
                  <a:gd name="T14" fmla="*/ 36 w 72"/>
                  <a:gd name="T15" fmla="*/ 85 h 99"/>
                  <a:gd name="T16" fmla="*/ 33 w 72"/>
                  <a:gd name="T17" fmla="*/ 82 h 99"/>
                  <a:gd name="T18" fmla="*/ 35 w 72"/>
                  <a:gd name="T19" fmla="*/ 78 h 99"/>
                  <a:gd name="T20" fmla="*/ 27 w 72"/>
                  <a:gd name="T21" fmla="*/ 82 h 99"/>
                  <a:gd name="T22" fmla="*/ 19 w 72"/>
                  <a:gd name="T23" fmla="*/ 78 h 99"/>
                  <a:gd name="T24" fmla="*/ 10 w 72"/>
                  <a:gd name="T25" fmla="*/ 72 h 99"/>
                  <a:gd name="T26" fmla="*/ 13 w 72"/>
                  <a:gd name="T27" fmla="*/ 69 h 99"/>
                  <a:gd name="T28" fmla="*/ 11 w 72"/>
                  <a:gd name="T29" fmla="*/ 66 h 99"/>
                  <a:gd name="T30" fmla="*/ 0 w 72"/>
                  <a:gd name="T31" fmla="*/ 56 h 99"/>
                  <a:gd name="T32" fmla="*/ 0 w 72"/>
                  <a:gd name="T33" fmla="*/ 52 h 99"/>
                  <a:gd name="T34" fmla="*/ 0 w 72"/>
                  <a:gd name="T35" fmla="*/ 42 h 99"/>
                  <a:gd name="T36" fmla="*/ 3 w 72"/>
                  <a:gd name="T37" fmla="*/ 40 h 99"/>
                  <a:gd name="T38" fmla="*/ 7 w 72"/>
                  <a:gd name="T39" fmla="*/ 44 h 99"/>
                  <a:gd name="T40" fmla="*/ 11 w 72"/>
                  <a:gd name="T41" fmla="*/ 40 h 99"/>
                  <a:gd name="T42" fmla="*/ 13 w 72"/>
                  <a:gd name="T43" fmla="*/ 11 h 99"/>
                  <a:gd name="T44" fmla="*/ 16 w 72"/>
                  <a:gd name="T45" fmla="*/ 4 h 99"/>
                  <a:gd name="T46" fmla="*/ 25 w 72"/>
                  <a:gd name="T47" fmla="*/ 0 h 99"/>
                  <a:gd name="T48" fmla="*/ 32 w 72"/>
                  <a:gd name="T49" fmla="*/ 4 h 99"/>
                  <a:gd name="T50" fmla="*/ 39 w 72"/>
                  <a:gd name="T51" fmla="*/ 5 h 99"/>
                  <a:gd name="T52" fmla="*/ 40 w 72"/>
                  <a:gd name="T53" fmla="*/ 10 h 99"/>
                  <a:gd name="T54" fmla="*/ 38 w 72"/>
                  <a:gd name="T55" fmla="*/ 15 h 99"/>
                  <a:gd name="T56" fmla="*/ 40 w 72"/>
                  <a:gd name="T57" fmla="*/ 23 h 99"/>
                  <a:gd name="T58" fmla="*/ 43 w 72"/>
                  <a:gd name="T59" fmla="*/ 33 h 99"/>
                  <a:gd name="T60" fmla="*/ 39 w 72"/>
                  <a:gd name="T61" fmla="*/ 43 h 99"/>
                  <a:gd name="T62" fmla="*/ 32 w 72"/>
                  <a:gd name="T63" fmla="*/ 49 h 99"/>
                  <a:gd name="T64" fmla="*/ 38 w 72"/>
                  <a:gd name="T65" fmla="*/ 57 h 99"/>
                  <a:gd name="T66" fmla="*/ 43 w 72"/>
                  <a:gd name="T67" fmla="*/ 63 h 99"/>
                  <a:gd name="T68" fmla="*/ 42 w 72"/>
                  <a:gd name="T69" fmla="*/ 66 h 99"/>
                  <a:gd name="T70" fmla="*/ 35 w 72"/>
                  <a:gd name="T71" fmla="*/ 62 h 99"/>
                  <a:gd name="T72" fmla="*/ 35 w 72"/>
                  <a:gd name="T73" fmla="*/ 68 h 99"/>
                  <a:gd name="T74" fmla="*/ 38 w 72"/>
                  <a:gd name="T75" fmla="*/ 72 h 99"/>
                  <a:gd name="T76" fmla="*/ 53 w 72"/>
                  <a:gd name="T77" fmla="*/ 73 h 99"/>
                  <a:gd name="T78" fmla="*/ 61 w 72"/>
                  <a:gd name="T79" fmla="*/ 78 h 99"/>
                  <a:gd name="T80" fmla="*/ 67 w 72"/>
                  <a:gd name="T81" fmla="*/ 78 h 99"/>
                  <a:gd name="T82" fmla="*/ 68 w 72"/>
                  <a:gd name="T83" fmla="*/ 82 h 99"/>
                  <a:gd name="T84" fmla="*/ 65 w 72"/>
                  <a:gd name="T85" fmla="*/ 86 h 99"/>
                  <a:gd name="T86" fmla="*/ 72 w 72"/>
                  <a:gd name="T87" fmla="*/ 92 h 99"/>
                  <a:gd name="T88" fmla="*/ 72 w 72"/>
                  <a:gd name="T89" fmla="*/ 98 h 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72" h="99">
                    <a:moveTo>
                      <a:pt x="69" y="99"/>
                    </a:moveTo>
                    <a:lnTo>
                      <a:pt x="69" y="99"/>
                    </a:lnTo>
                    <a:lnTo>
                      <a:pt x="61" y="98"/>
                    </a:lnTo>
                    <a:lnTo>
                      <a:pt x="56" y="97"/>
                    </a:lnTo>
                    <a:lnTo>
                      <a:pt x="55" y="94"/>
                    </a:lnTo>
                    <a:lnTo>
                      <a:pt x="55" y="94"/>
                    </a:lnTo>
                    <a:lnTo>
                      <a:pt x="55" y="92"/>
                    </a:lnTo>
                    <a:lnTo>
                      <a:pt x="56" y="91"/>
                    </a:lnTo>
                    <a:lnTo>
                      <a:pt x="56" y="89"/>
                    </a:lnTo>
                    <a:lnTo>
                      <a:pt x="56" y="88"/>
                    </a:lnTo>
                    <a:lnTo>
                      <a:pt x="56" y="88"/>
                    </a:lnTo>
                    <a:lnTo>
                      <a:pt x="55" y="82"/>
                    </a:lnTo>
                    <a:lnTo>
                      <a:pt x="53" y="81"/>
                    </a:lnTo>
                    <a:lnTo>
                      <a:pt x="52" y="82"/>
                    </a:lnTo>
                    <a:lnTo>
                      <a:pt x="52" y="82"/>
                    </a:lnTo>
                    <a:lnTo>
                      <a:pt x="51" y="86"/>
                    </a:lnTo>
                    <a:lnTo>
                      <a:pt x="51" y="89"/>
                    </a:lnTo>
                    <a:lnTo>
                      <a:pt x="49" y="89"/>
                    </a:lnTo>
                    <a:lnTo>
                      <a:pt x="49" y="89"/>
                    </a:lnTo>
                    <a:lnTo>
                      <a:pt x="46" y="86"/>
                    </a:lnTo>
                    <a:lnTo>
                      <a:pt x="45" y="85"/>
                    </a:lnTo>
                    <a:lnTo>
                      <a:pt x="42" y="85"/>
                    </a:lnTo>
                    <a:lnTo>
                      <a:pt x="42" y="85"/>
                    </a:lnTo>
                    <a:lnTo>
                      <a:pt x="36" y="85"/>
                    </a:lnTo>
                    <a:lnTo>
                      <a:pt x="33" y="84"/>
                    </a:lnTo>
                    <a:lnTo>
                      <a:pt x="33" y="82"/>
                    </a:lnTo>
                    <a:lnTo>
                      <a:pt x="33" y="82"/>
                    </a:lnTo>
                    <a:lnTo>
                      <a:pt x="36" y="78"/>
                    </a:lnTo>
                    <a:lnTo>
                      <a:pt x="36" y="76"/>
                    </a:lnTo>
                    <a:lnTo>
                      <a:pt x="35" y="78"/>
                    </a:lnTo>
                    <a:lnTo>
                      <a:pt x="35" y="78"/>
                    </a:lnTo>
                    <a:lnTo>
                      <a:pt x="29" y="81"/>
                    </a:lnTo>
                    <a:lnTo>
                      <a:pt x="27" y="82"/>
                    </a:lnTo>
                    <a:lnTo>
                      <a:pt x="23" y="81"/>
                    </a:lnTo>
                    <a:lnTo>
                      <a:pt x="23" y="81"/>
                    </a:lnTo>
                    <a:lnTo>
                      <a:pt x="19" y="78"/>
                    </a:lnTo>
                    <a:lnTo>
                      <a:pt x="13" y="75"/>
                    </a:lnTo>
                    <a:lnTo>
                      <a:pt x="13" y="75"/>
                    </a:lnTo>
                    <a:lnTo>
                      <a:pt x="10" y="72"/>
                    </a:lnTo>
                    <a:lnTo>
                      <a:pt x="10" y="71"/>
                    </a:lnTo>
                    <a:lnTo>
                      <a:pt x="13" y="69"/>
                    </a:lnTo>
                    <a:lnTo>
                      <a:pt x="13" y="69"/>
                    </a:lnTo>
                    <a:lnTo>
                      <a:pt x="14" y="68"/>
                    </a:lnTo>
                    <a:lnTo>
                      <a:pt x="14" y="68"/>
                    </a:lnTo>
                    <a:lnTo>
                      <a:pt x="11" y="66"/>
                    </a:lnTo>
                    <a:lnTo>
                      <a:pt x="4" y="62"/>
                    </a:lnTo>
                    <a:lnTo>
                      <a:pt x="4" y="62"/>
                    </a:lnTo>
                    <a:lnTo>
                      <a:pt x="0" y="56"/>
                    </a:lnTo>
                    <a:lnTo>
                      <a:pt x="0" y="55"/>
                    </a:lnTo>
                    <a:lnTo>
                      <a:pt x="0" y="52"/>
                    </a:lnTo>
                    <a:lnTo>
                      <a:pt x="0" y="52"/>
                    </a:lnTo>
                    <a:lnTo>
                      <a:pt x="0" y="49"/>
                    </a:lnTo>
                    <a:lnTo>
                      <a:pt x="0" y="46"/>
                    </a:lnTo>
                    <a:lnTo>
                      <a:pt x="0" y="42"/>
                    </a:lnTo>
                    <a:lnTo>
                      <a:pt x="1" y="42"/>
                    </a:lnTo>
                    <a:lnTo>
                      <a:pt x="3" y="40"/>
                    </a:lnTo>
                    <a:lnTo>
                      <a:pt x="3" y="40"/>
                    </a:lnTo>
                    <a:lnTo>
                      <a:pt x="4" y="42"/>
                    </a:lnTo>
                    <a:lnTo>
                      <a:pt x="6" y="43"/>
                    </a:lnTo>
                    <a:lnTo>
                      <a:pt x="7" y="44"/>
                    </a:lnTo>
                    <a:lnTo>
                      <a:pt x="10" y="43"/>
                    </a:lnTo>
                    <a:lnTo>
                      <a:pt x="10" y="43"/>
                    </a:lnTo>
                    <a:lnTo>
                      <a:pt x="11" y="40"/>
                    </a:lnTo>
                    <a:lnTo>
                      <a:pt x="13" y="37"/>
                    </a:lnTo>
                    <a:lnTo>
                      <a:pt x="13" y="29"/>
                    </a:lnTo>
                    <a:lnTo>
                      <a:pt x="13" y="11"/>
                    </a:lnTo>
                    <a:lnTo>
                      <a:pt x="13" y="11"/>
                    </a:lnTo>
                    <a:lnTo>
                      <a:pt x="13" y="7"/>
                    </a:lnTo>
                    <a:lnTo>
                      <a:pt x="16" y="4"/>
                    </a:lnTo>
                    <a:lnTo>
                      <a:pt x="20" y="1"/>
                    </a:lnTo>
                    <a:lnTo>
                      <a:pt x="25" y="0"/>
                    </a:lnTo>
                    <a:lnTo>
                      <a:pt x="25" y="0"/>
                    </a:lnTo>
                    <a:lnTo>
                      <a:pt x="27" y="0"/>
                    </a:lnTo>
                    <a:lnTo>
                      <a:pt x="30" y="2"/>
                    </a:lnTo>
                    <a:lnTo>
                      <a:pt x="32" y="4"/>
                    </a:lnTo>
                    <a:lnTo>
                      <a:pt x="36" y="5"/>
                    </a:lnTo>
                    <a:lnTo>
                      <a:pt x="36" y="5"/>
                    </a:lnTo>
                    <a:lnTo>
                      <a:pt x="39" y="5"/>
                    </a:lnTo>
                    <a:lnTo>
                      <a:pt x="40" y="7"/>
                    </a:lnTo>
                    <a:lnTo>
                      <a:pt x="40" y="8"/>
                    </a:lnTo>
                    <a:lnTo>
                      <a:pt x="40" y="10"/>
                    </a:lnTo>
                    <a:lnTo>
                      <a:pt x="40" y="10"/>
                    </a:lnTo>
                    <a:lnTo>
                      <a:pt x="38" y="13"/>
                    </a:lnTo>
                    <a:lnTo>
                      <a:pt x="38" y="15"/>
                    </a:lnTo>
                    <a:lnTo>
                      <a:pt x="38" y="18"/>
                    </a:lnTo>
                    <a:lnTo>
                      <a:pt x="40" y="23"/>
                    </a:lnTo>
                    <a:lnTo>
                      <a:pt x="40" y="23"/>
                    </a:lnTo>
                    <a:lnTo>
                      <a:pt x="42" y="24"/>
                    </a:lnTo>
                    <a:lnTo>
                      <a:pt x="43" y="27"/>
                    </a:lnTo>
                    <a:lnTo>
                      <a:pt x="43" y="33"/>
                    </a:lnTo>
                    <a:lnTo>
                      <a:pt x="40" y="42"/>
                    </a:lnTo>
                    <a:lnTo>
                      <a:pt x="40" y="42"/>
                    </a:lnTo>
                    <a:lnTo>
                      <a:pt x="39" y="43"/>
                    </a:lnTo>
                    <a:lnTo>
                      <a:pt x="36" y="44"/>
                    </a:lnTo>
                    <a:lnTo>
                      <a:pt x="33" y="47"/>
                    </a:lnTo>
                    <a:lnTo>
                      <a:pt x="32" y="49"/>
                    </a:lnTo>
                    <a:lnTo>
                      <a:pt x="32" y="49"/>
                    </a:lnTo>
                    <a:lnTo>
                      <a:pt x="33" y="53"/>
                    </a:lnTo>
                    <a:lnTo>
                      <a:pt x="38" y="57"/>
                    </a:lnTo>
                    <a:lnTo>
                      <a:pt x="38" y="57"/>
                    </a:lnTo>
                    <a:lnTo>
                      <a:pt x="40" y="60"/>
                    </a:lnTo>
                    <a:lnTo>
                      <a:pt x="43" y="63"/>
                    </a:lnTo>
                    <a:lnTo>
                      <a:pt x="43" y="66"/>
                    </a:lnTo>
                    <a:lnTo>
                      <a:pt x="43" y="66"/>
                    </a:lnTo>
                    <a:lnTo>
                      <a:pt x="42" y="66"/>
                    </a:lnTo>
                    <a:lnTo>
                      <a:pt x="42" y="66"/>
                    </a:lnTo>
                    <a:lnTo>
                      <a:pt x="36" y="62"/>
                    </a:lnTo>
                    <a:lnTo>
                      <a:pt x="35" y="62"/>
                    </a:lnTo>
                    <a:lnTo>
                      <a:pt x="35" y="62"/>
                    </a:lnTo>
                    <a:lnTo>
                      <a:pt x="35" y="62"/>
                    </a:lnTo>
                    <a:lnTo>
                      <a:pt x="35" y="68"/>
                    </a:lnTo>
                    <a:lnTo>
                      <a:pt x="35" y="71"/>
                    </a:lnTo>
                    <a:lnTo>
                      <a:pt x="38" y="72"/>
                    </a:lnTo>
                    <a:lnTo>
                      <a:pt x="38" y="72"/>
                    </a:lnTo>
                    <a:lnTo>
                      <a:pt x="46" y="72"/>
                    </a:lnTo>
                    <a:lnTo>
                      <a:pt x="51" y="73"/>
                    </a:lnTo>
                    <a:lnTo>
                      <a:pt x="53" y="73"/>
                    </a:lnTo>
                    <a:lnTo>
                      <a:pt x="53" y="73"/>
                    </a:lnTo>
                    <a:lnTo>
                      <a:pt x="56" y="76"/>
                    </a:lnTo>
                    <a:lnTo>
                      <a:pt x="61" y="78"/>
                    </a:lnTo>
                    <a:lnTo>
                      <a:pt x="61" y="78"/>
                    </a:lnTo>
                    <a:lnTo>
                      <a:pt x="65" y="78"/>
                    </a:lnTo>
                    <a:lnTo>
                      <a:pt x="67" y="78"/>
                    </a:lnTo>
                    <a:lnTo>
                      <a:pt x="68" y="81"/>
                    </a:lnTo>
                    <a:lnTo>
                      <a:pt x="68" y="81"/>
                    </a:lnTo>
                    <a:lnTo>
                      <a:pt x="68" y="82"/>
                    </a:lnTo>
                    <a:lnTo>
                      <a:pt x="67" y="84"/>
                    </a:lnTo>
                    <a:lnTo>
                      <a:pt x="65" y="85"/>
                    </a:lnTo>
                    <a:lnTo>
                      <a:pt x="65" y="86"/>
                    </a:lnTo>
                    <a:lnTo>
                      <a:pt x="65" y="86"/>
                    </a:lnTo>
                    <a:lnTo>
                      <a:pt x="69" y="91"/>
                    </a:lnTo>
                    <a:lnTo>
                      <a:pt x="72" y="92"/>
                    </a:lnTo>
                    <a:lnTo>
                      <a:pt x="72" y="94"/>
                    </a:lnTo>
                    <a:lnTo>
                      <a:pt x="72" y="94"/>
                    </a:lnTo>
                    <a:lnTo>
                      <a:pt x="72" y="98"/>
                    </a:lnTo>
                    <a:lnTo>
                      <a:pt x="71" y="99"/>
                    </a:lnTo>
                    <a:lnTo>
                      <a:pt x="69" y="9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98" name="Freeform 872"/>
              <p:cNvSpPr/>
              <p:nvPr/>
            </p:nvSpPr>
            <p:spPr bwMode="auto">
              <a:xfrm>
                <a:off x="-1336158" y="3685218"/>
                <a:ext cx="40788" cy="77498"/>
              </a:xfrm>
              <a:custGeom>
                <a:gdLst>
                  <a:gd name="T0" fmla="*/ 12 w 20"/>
                  <a:gd name="T1" fmla="*/ 0 h 38"/>
                  <a:gd name="T2" fmla="*/ 12 w 20"/>
                  <a:gd name="T3" fmla="*/ 0 h 38"/>
                  <a:gd name="T4" fmla="*/ 9 w 20"/>
                  <a:gd name="T5" fmla="*/ 0 h 38"/>
                  <a:gd name="T6" fmla="*/ 6 w 20"/>
                  <a:gd name="T7" fmla="*/ 1 h 38"/>
                  <a:gd name="T8" fmla="*/ 5 w 20"/>
                  <a:gd name="T9" fmla="*/ 3 h 38"/>
                  <a:gd name="T10" fmla="*/ 3 w 20"/>
                  <a:gd name="T11" fmla="*/ 3 h 38"/>
                  <a:gd name="T12" fmla="*/ 3 w 20"/>
                  <a:gd name="T13" fmla="*/ 3 h 38"/>
                  <a:gd name="T14" fmla="*/ 0 w 20"/>
                  <a:gd name="T15" fmla="*/ 4 h 38"/>
                  <a:gd name="T16" fmla="*/ 3 w 20"/>
                  <a:gd name="T17" fmla="*/ 7 h 38"/>
                  <a:gd name="T18" fmla="*/ 3 w 20"/>
                  <a:gd name="T19" fmla="*/ 7 h 38"/>
                  <a:gd name="T20" fmla="*/ 7 w 20"/>
                  <a:gd name="T21" fmla="*/ 13 h 38"/>
                  <a:gd name="T22" fmla="*/ 10 w 20"/>
                  <a:gd name="T23" fmla="*/ 14 h 38"/>
                  <a:gd name="T24" fmla="*/ 10 w 20"/>
                  <a:gd name="T25" fmla="*/ 17 h 38"/>
                  <a:gd name="T26" fmla="*/ 10 w 20"/>
                  <a:gd name="T27" fmla="*/ 17 h 38"/>
                  <a:gd name="T28" fmla="*/ 10 w 20"/>
                  <a:gd name="T29" fmla="*/ 22 h 38"/>
                  <a:gd name="T30" fmla="*/ 9 w 20"/>
                  <a:gd name="T31" fmla="*/ 23 h 38"/>
                  <a:gd name="T32" fmla="*/ 9 w 20"/>
                  <a:gd name="T33" fmla="*/ 23 h 38"/>
                  <a:gd name="T34" fmla="*/ 6 w 20"/>
                  <a:gd name="T35" fmla="*/ 25 h 38"/>
                  <a:gd name="T36" fmla="*/ 5 w 20"/>
                  <a:gd name="T37" fmla="*/ 26 h 38"/>
                  <a:gd name="T38" fmla="*/ 5 w 20"/>
                  <a:gd name="T39" fmla="*/ 27 h 38"/>
                  <a:gd name="T40" fmla="*/ 5 w 20"/>
                  <a:gd name="T41" fmla="*/ 27 h 38"/>
                  <a:gd name="T42" fmla="*/ 7 w 20"/>
                  <a:gd name="T43" fmla="*/ 35 h 38"/>
                  <a:gd name="T44" fmla="*/ 9 w 20"/>
                  <a:gd name="T45" fmla="*/ 38 h 38"/>
                  <a:gd name="T46" fmla="*/ 10 w 20"/>
                  <a:gd name="T47" fmla="*/ 38 h 38"/>
                  <a:gd name="T48" fmla="*/ 10 w 20"/>
                  <a:gd name="T49" fmla="*/ 38 h 38"/>
                  <a:gd name="T50" fmla="*/ 12 w 20"/>
                  <a:gd name="T51" fmla="*/ 36 h 38"/>
                  <a:gd name="T52" fmla="*/ 12 w 20"/>
                  <a:gd name="T53" fmla="*/ 33 h 38"/>
                  <a:gd name="T54" fmla="*/ 13 w 20"/>
                  <a:gd name="T55" fmla="*/ 30 h 38"/>
                  <a:gd name="T56" fmla="*/ 15 w 20"/>
                  <a:gd name="T57" fmla="*/ 27 h 38"/>
                  <a:gd name="T58" fmla="*/ 15 w 20"/>
                  <a:gd name="T59" fmla="*/ 27 h 38"/>
                  <a:gd name="T60" fmla="*/ 19 w 20"/>
                  <a:gd name="T61" fmla="*/ 26 h 38"/>
                  <a:gd name="T62" fmla="*/ 20 w 20"/>
                  <a:gd name="T63" fmla="*/ 25 h 38"/>
                  <a:gd name="T64" fmla="*/ 20 w 20"/>
                  <a:gd name="T65" fmla="*/ 22 h 38"/>
                  <a:gd name="T66" fmla="*/ 20 w 20"/>
                  <a:gd name="T67" fmla="*/ 22 h 38"/>
                  <a:gd name="T68" fmla="*/ 20 w 20"/>
                  <a:gd name="T69" fmla="*/ 14 h 38"/>
                  <a:gd name="T70" fmla="*/ 20 w 20"/>
                  <a:gd name="T71" fmla="*/ 10 h 38"/>
                  <a:gd name="T72" fmla="*/ 19 w 20"/>
                  <a:gd name="T73" fmla="*/ 7 h 38"/>
                  <a:gd name="T74" fmla="*/ 19 w 20"/>
                  <a:gd name="T75" fmla="*/ 7 h 38"/>
                  <a:gd name="T76" fmla="*/ 16 w 20"/>
                  <a:gd name="T77" fmla="*/ 3 h 38"/>
                  <a:gd name="T78" fmla="*/ 15 w 20"/>
                  <a:gd name="T79" fmla="*/ 1 h 38"/>
                  <a:gd name="T80" fmla="*/ 12 w 20"/>
                  <a:gd name="T81" fmla="*/ 0 h 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0" h="38">
                    <a:moveTo>
                      <a:pt x="12" y="0"/>
                    </a:moveTo>
                    <a:lnTo>
                      <a:pt x="12" y="0"/>
                    </a:lnTo>
                    <a:lnTo>
                      <a:pt x="9" y="0"/>
                    </a:lnTo>
                    <a:lnTo>
                      <a:pt x="6" y="1"/>
                    </a:lnTo>
                    <a:lnTo>
                      <a:pt x="5" y="3"/>
                    </a:lnTo>
                    <a:lnTo>
                      <a:pt x="3" y="3"/>
                    </a:lnTo>
                    <a:lnTo>
                      <a:pt x="3" y="3"/>
                    </a:lnTo>
                    <a:lnTo>
                      <a:pt x="0" y="4"/>
                    </a:lnTo>
                    <a:lnTo>
                      <a:pt x="3" y="7"/>
                    </a:lnTo>
                    <a:lnTo>
                      <a:pt x="3" y="7"/>
                    </a:lnTo>
                    <a:lnTo>
                      <a:pt x="7" y="13"/>
                    </a:lnTo>
                    <a:lnTo>
                      <a:pt x="10" y="14"/>
                    </a:lnTo>
                    <a:lnTo>
                      <a:pt x="10" y="17"/>
                    </a:lnTo>
                    <a:lnTo>
                      <a:pt x="10" y="17"/>
                    </a:lnTo>
                    <a:lnTo>
                      <a:pt x="10" y="22"/>
                    </a:lnTo>
                    <a:lnTo>
                      <a:pt x="9" y="23"/>
                    </a:lnTo>
                    <a:lnTo>
                      <a:pt x="9" y="23"/>
                    </a:lnTo>
                    <a:lnTo>
                      <a:pt x="6" y="25"/>
                    </a:lnTo>
                    <a:lnTo>
                      <a:pt x="5" y="26"/>
                    </a:lnTo>
                    <a:lnTo>
                      <a:pt x="5" y="27"/>
                    </a:lnTo>
                    <a:lnTo>
                      <a:pt x="5" y="27"/>
                    </a:lnTo>
                    <a:lnTo>
                      <a:pt x="7" y="35"/>
                    </a:lnTo>
                    <a:lnTo>
                      <a:pt x="9" y="38"/>
                    </a:lnTo>
                    <a:lnTo>
                      <a:pt x="10" y="38"/>
                    </a:lnTo>
                    <a:lnTo>
                      <a:pt x="10" y="38"/>
                    </a:lnTo>
                    <a:lnTo>
                      <a:pt x="12" y="36"/>
                    </a:lnTo>
                    <a:lnTo>
                      <a:pt x="12" y="33"/>
                    </a:lnTo>
                    <a:lnTo>
                      <a:pt x="13" y="30"/>
                    </a:lnTo>
                    <a:lnTo>
                      <a:pt x="15" y="27"/>
                    </a:lnTo>
                    <a:lnTo>
                      <a:pt x="15" y="27"/>
                    </a:lnTo>
                    <a:lnTo>
                      <a:pt x="19" y="26"/>
                    </a:lnTo>
                    <a:lnTo>
                      <a:pt x="20" y="25"/>
                    </a:lnTo>
                    <a:lnTo>
                      <a:pt x="20" y="22"/>
                    </a:lnTo>
                    <a:lnTo>
                      <a:pt x="20" y="22"/>
                    </a:lnTo>
                    <a:lnTo>
                      <a:pt x="20" y="14"/>
                    </a:lnTo>
                    <a:lnTo>
                      <a:pt x="20" y="10"/>
                    </a:lnTo>
                    <a:lnTo>
                      <a:pt x="19" y="7"/>
                    </a:lnTo>
                    <a:lnTo>
                      <a:pt x="19" y="7"/>
                    </a:lnTo>
                    <a:lnTo>
                      <a:pt x="16" y="3"/>
                    </a:lnTo>
                    <a:lnTo>
                      <a:pt x="15" y="1"/>
                    </a:lnTo>
                    <a:lnTo>
                      <a:pt x="12"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199" name="Freeform 873"/>
              <p:cNvSpPr/>
              <p:nvPr/>
            </p:nvSpPr>
            <p:spPr bwMode="auto">
              <a:xfrm>
                <a:off x="-1336158" y="3685218"/>
                <a:ext cx="40788" cy="77498"/>
              </a:xfrm>
              <a:custGeom>
                <a:gdLst>
                  <a:gd name="T0" fmla="*/ 12 w 20"/>
                  <a:gd name="T1" fmla="*/ 0 h 38"/>
                  <a:gd name="T2" fmla="*/ 12 w 20"/>
                  <a:gd name="T3" fmla="*/ 0 h 38"/>
                  <a:gd name="T4" fmla="*/ 9 w 20"/>
                  <a:gd name="T5" fmla="*/ 0 h 38"/>
                  <a:gd name="T6" fmla="*/ 6 w 20"/>
                  <a:gd name="T7" fmla="*/ 1 h 38"/>
                  <a:gd name="T8" fmla="*/ 5 w 20"/>
                  <a:gd name="T9" fmla="*/ 3 h 38"/>
                  <a:gd name="T10" fmla="*/ 3 w 20"/>
                  <a:gd name="T11" fmla="*/ 3 h 38"/>
                  <a:gd name="T12" fmla="*/ 3 w 20"/>
                  <a:gd name="T13" fmla="*/ 3 h 38"/>
                  <a:gd name="T14" fmla="*/ 0 w 20"/>
                  <a:gd name="T15" fmla="*/ 4 h 38"/>
                  <a:gd name="T16" fmla="*/ 3 w 20"/>
                  <a:gd name="T17" fmla="*/ 7 h 38"/>
                  <a:gd name="T18" fmla="*/ 3 w 20"/>
                  <a:gd name="T19" fmla="*/ 7 h 38"/>
                  <a:gd name="T20" fmla="*/ 7 w 20"/>
                  <a:gd name="T21" fmla="*/ 13 h 38"/>
                  <a:gd name="T22" fmla="*/ 10 w 20"/>
                  <a:gd name="T23" fmla="*/ 14 h 38"/>
                  <a:gd name="T24" fmla="*/ 10 w 20"/>
                  <a:gd name="T25" fmla="*/ 17 h 38"/>
                  <a:gd name="T26" fmla="*/ 10 w 20"/>
                  <a:gd name="T27" fmla="*/ 17 h 38"/>
                  <a:gd name="T28" fmla="*/ 10 w 20"/>
                  <a:gd name="T29" fmla="*/ 22 h 38"/>
                  <a:gd name="T30" fmla="*/ 9 w 20"/>
                  <a:gd name="T31" fmla="*/ 23 h 38"/>
                  <a:gd name="T32" fmla="*/ 9 w 20"/>
                  <a:gd name="T33" fmla="*/ 23 h 38"/>
                  <a:gd name="T34" fmla="*/ 6 w 20"/>
                  <a:gd name="T35" fmla="*/ 25 h 38"/>
                  <a:gd name="T36" fmla="*/ 5 w 20"/>
                  <a:gd name="T37" fmla="*/ 26 h 38"/>
                  <a:gd name="T38" fmla="*/ 5 w 20"/>
                  <a:gd name="T39" fmla="*/ 27 h 38"/>
                  <a:gd name="T40" fmla="*/ 5 w 20"/>
                  <a:gd name="T41" fmla="*/ 27 h 38"/>
                  <a:gd name="T42" fmla="*/ 7 w 20"/>
                  <a:gd name="T43" fmla="*/ 35 h 38"/>
                  <a:gd name="T44" fmla="*/ 9 w 20"/>
                  <a:gd name="T45" fmla="*/ 38 h 38"/>
                  <a:gd name="T46" fmla="*/ 10 w 20"/>
                  <a:gd name="T47" fmla="*/ 38 h 38"/>
                  <a:gd name="T48" fmla="*/ 10 w 20"/>
                  <a:gd name="T49" fmla="*/ 38 h 38"/>
                  <a:gd name="T50" fmla="*/ 12 w 20"/>
                  <a:gd name="T51" fmla="*/ 36 h 38"/>
                  <a:gd name="T52" fmla="*/ 12 w 20"/>
                  <a:gd name="T53" fmla="*/ 33 h 38"/>
                  <a:gd name="T54" fmla="*/ 13 w 20"/>
                  <a:gd name="T55" fmla="*/ 30 h 38"/>
                  <a:gd name="T56" fmla="*/ 15 w 20"/>
                  <a:gd name="T57" fmla="*/ 27 h 38"/>
                  <a:gd name="T58" fmla="*/ 15 w 20"/>
                  <a:gd name="T59" fmla="*/ 27 h 38"/>
                  <a:gd name="T60" fmla="*/ 19 w 20"/>
                  <a:gd name="T61" fmla="*/ 26 h 38"/>
                  <a:gd name="T62" fmla="*/ 20 w 20"/>
                  <a:gd name="T63" fmla="*/ 25 h 38"/>
                  <a:gd name="T64" fmla="*/ 20 w 20"/>
                  <a:gd name="T65" fmla="*/ 22 h 38"/>
                  <a:gd name="T66" fmla="*/ 20 w 20"/>
                  <a:gd name="T67" fmla="*/ 22 h 38"/>
                  <a:gd name="T68" fmla="*/ 20 w 20"/>
                  <a:gd name="T69" fmla="*/ 14 h 38"/>
                  <a:gd name="T70" fmla="*/ 20 w 20"/>
                  <a:gd name="T71" fmla="*/ 10 h 38"/>
                  <a:gd name="T72" fmla="*/ 19 w 20"/>
                  <a:gd name="T73" fmla="*/ 7 h 38"/>
                  <a:gd name="T74" fmla="*/ 19 w 20"/>
                  <a:gd name="T75" fmla="*/ 7 h 38"/>
                  <a:gd name="T76" fmla="*/ 16 w 20"/>
                  <a:gd name="T77" fmla="*/ 3 h 38"/>
                  <a:gd name="T78" fmla="*/ 15 w 20"/>
                  <a:gd name="T79" fmla="*/ 1 h 38"/>
                  <a:gd name="T80" fmla="*/ 12 w 20"/>
                  <a:gd name="T81" fmla="*/ 0 h 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0" h="38">
                    <a:moveTo>
                      <a:pt x="12" y="0"/>
                    </a:moveTo>
                    <a:lnTo>
                      <a:pt x="12" y="0"/>
                    </a:lnTo>
                    <a:lnTo>
                      <a:pt x="9" y="0"/>
                    </a:lnTo>
                    <a:lnTo>
                      <a:pt x="6" y="1"/>
                    </a:lnTo>
                    <a:lnTo>
                      <a:pt x="5" y="3"/>
                    </a:lnTo>
                    <a:lnTo>
                      <a:pt x="3" y="3"/>
                    </a:lnTo>
                    <a:lnTo>
                      <a:pt x="3" y="3"/>
                    </a:lnTo>
                    <a:lnTo>
                      <a:pt x="0" y="4"/>
                    </a:lnTo>
                    <a:lnTo>
                      <a:pt x="3" y="7"/>
                    </a:lnTo>
                    <a:lnTo>
                      <a:pt x="3" y="7"/>
                    </a:lnTo>
                    <a:lnTo>
                      <a:pt x="7" y="13"/>
                    </a:lnTo>
                    <a:lnTo>
                      <a:pt x="10" y="14"/>
                    </a:lnTo>
                    <a:lnTo>
                      <a:pt x="10" y="17"/>
                    </a:lnTo>
                    <a:lnTo>
                      <a:pt x="10" y="17"/>
                    </a:lnTo>
                    <a:lnTo>
                      <a:pt x="10" y="22"/>
                    </a:lnTo>
                    <a:lnTo>
                      <a:pt x="9" y="23"/>
                    </a:lnTo>
                    <a:lnTo>
                      <a:pt x="9" y="23"/>
                    </a:lnTo>
                    <a:lnTo>
                      <a:pt x="6" y="25"/>
                    </a:lnTo>
                    <a:lnTo>
                      <a:pt x="5" y="26"/>
                    </a:lnTo>
                    <a:lnTo>
                      <a:pt x="5" y="27"/>
                    </a:lnTo>
                    <a:lnTo>
                      <a:pt x="5" y="27"/>
                    </a:lnTo>
                    <a:lnTo>
                      <a:pt x="7" y="35"/>
                    </a:lnTo>
                    <a:lnTo>
                      <a:pt x="9" y="38"/>
                    </a:lnTo>
                    <a:lnTo>
                      <a:pt x="10" y="38"/>
                    </a:lnTo>
                    <a:lnTo>
                      <a:pt x="10" y="38"/>
                    </a:lnTo>
                    <a:lnTo>
                      <a:pt x="12" y="36"/>
                    </a:lnTo>
                    <a:lnTo>
                      <a:pt x="12" y="33"/>
                    </a:lnTo>
                    <a:lnTo>
                      <a:pt x="13" y="30"/>
                    </a:lnTo>
                    <a:lnTo>
                      <a:pt x="15" y="27"/>
                    </a:lnTo>
                    <a:lnTo>
                      <a:pt x="15" y="27"/>
                    </a:lnTo>
                    <a:lnTo>
                      <a:pt x="19" y="26"/>
                    </a:lnTo>
                    <a:lnTo>
                      <a:pt x="20" y="25"/>
                    </a:lnTo>
                    <a:lnTo>
                      <a:pt x="20" y="22"/>
                    </a:lnTo>
                    <a:lnTo>
                      <a:pt x="20" y="22"/>
                    </a:lnTo>
                    <a:lnTo>
                      <a:pt x="20" y="14"/>
                    </a:lnTo>
                    <a:lnTo>
                      <a:pt x="20" y="10"/>
                    </a:lnTo>
                    <a:lnTo>
                      <a:pt x="19" y="7"/>
                    </a:lnTo>
                    <a:lnTo>
                      <a:pt x="19" y="7"/>
                    </a:lnTo>
                    <a:lnTo>
                      <a:pt x="16" y="3"/>
                    </a:lnTo>
                    <a:lnTo>
                      <a:pt x="15" y="1"/>
                    </a:lnTo>
                    <a:lnTo>
                      <a:pt x="12"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00" name="Freeform 874"/>
              <p:cNvSpPr/>
              <p:nvPr/>
            </p:nvSpPr>
            <p:spPr bwMode="auto">
              <a:xfrm>
                <a:off x="-1409577" y="3779031"/>
                <a:ext cx="146838" cy="128484"/>
              </a:xfrm>
              <a:custGeom>
                <a:gdLst>
                  <a:gd name="T0" fmla="*/ 59 w 72"/>
                  <a:gd name="T1" fmla="*/ 0 h 63"/>
                  <a:gd name="T2" fmla="*/ 56 w 72"/>
                  <a:gd name="T3" fmla="*/ 2 h 63"/>
                  <a:gd name="T4" fmla="*/ 52 w 72"/>
                  <a:gd name="T5" fmla="*/ 15 h 63"/>
                  <a:gd name="T6" fmla="*/ 48 w 72"/>
                  <a:gd name="T7" fmla="*/ 16 h 63"/>
                  <a:gd name="T8" fmla="*/ 43 w 72"/>
                  <a:gd name="T9" fmla="*/ 18 h 63"/>
                  <a:gd name="T10" fmla="*/ 36 w 72"/>
                  <a:gd name="T11" fmla="*/ 25 h 63"/>
                  <a:gd name="T12" fmla="*/ 30 w 72"/>
                  <a:gd name="T13" fmla="*/ 28 h 63"/>
                  <a:gd name="T14" fmla="*/ 28 w 72"/>
                  <a:gd name="T15" fmla="*/ 23 h 63"/>
                  <a:gd name="T16" fmla="*/ 25 w 72"/>
                  <a:gd name="T17" fmla="*/ 22 h 63"/>
                  <a:gd name="T18" fmla="*/ 19 w 72"/>
                  <a:gd name="T19" fmla="*/ 23 h 63"/>
                  <a:gd name="T20" fmla="*/ 17 w 72"/>
                  <a:gd name="T21" fmla="*/ 25 h 63"/>
                  <a:gd name="T22" fmla="*/ 14 w 72"/>
                  <a:gd name="T23" fmla="*/ 28 h 63"/>
                  <a:gd name="T24" fmla="*/ 10 w 72"/>
                  <a:gd name="T25" fmla="*/ 28 h 63"/>
                  <a:gd name="T26" fmla="*/ 1 w 72"/>
                  <a:gd name="T27" fmla="*/ 32 h 63"/>
                  <a:gd name="T28" fmla="*/ 1 w 72"/>
                  <a:gd name="T29" fmla="*/ 35 h 63"/>
                  <a:gd name="T30" fmla="*/ 0 w 72"/>
                  <a:gd name="T31" fmla="*/ 42 h 63"/>
                  <a:gd name="T32" fmla="*/ 1 w 72"/>
                  <a:gd name="T33" fmla="*/ 42 h 63"/>
                  <a:gd name="T34" fmla="*/ 7 w 72"/>
                  <a:gd name="T35" fmla="*/ 35 h 63"/>
                  <a:gd name="T36" fmla="*/ 9 w 72"/>
                  <a:gd name="T37" fmla="*/ 35 h 63"/>
                  <a:gd name="T38" fmla="*/ 12 w 72"/>
                  <a:gd name="T39" fmla="*/ 39 h 63"/>
                  <a:gd name="T40" fmla="*/ 14 w 72"/>
                  <a:gd name="T41" fmla="*/ 39 h 63"/>
                  <a:gd name="T42" fmla="*/ 28 w 72"/>
                  <a:gd name="T43" fmla="*/ 34 h 63"/>
                  <a:gd name="T44" fmla="*/ 29 w 72"/>
                  <a:gd name="T45" fmla="*/ 35 h 63"/>
                  <a:gd name="T46" fmla="*/ 35 w 72"/>
                  <a:gd name="T47" fmla="*/ 41 h 63"/>
                  <a:gd name="T48" fmla="*/ 35 w 72"/>
                  <a:gd name="T49" fmla="*/ 42 h 63"/>
                  <a:gd name="T50" fmla="*/ 32 w 72"/>
                  <a:gd name="T51" fmla="*/ 48 h 63"/>
                  <a:gd name="T52" fmla="*/ 35 w 72"/>
                  <a:gd name="T53" fmla="*/ 57 h 63"/>
                  <a:gd name="T54" fmla="*/ 42 w 72"/>
                  <a:gd name="T55" fmla="*/ 61 h 63"/>
                  <a:gd name="T56" fmla="*/ 48 w 72"/>
                  <a:gd name="T57" fmla="*/ 63 h 63"/>
                  <a:gd name="T58" fmla="*/ 54 w 72"/>
                  <a:gd name="T59" fmla="*/ 60 h 63"/>
                  <a:gd name="T60" fmla="*/ 56 w 72"/>
                  <a:gd name="T61" fmla="*/ 55 h 63"/>
                  <a:gd name="T62" fmla="*/ 55 w 72"/>
                  <a:gd name="T63" fmla="*/ 51 h 63"/>
                  <a:gd name="T64" fmla="*/ 55 w 72"/>
                  <a:gd name="T65" fmla="*/ 47 h 63"/>
                  <a:gd name="T66" fmla="*/ 61 w 72"/>
                  <a:gd name="T67" fmla="*/ 45 h 63"/>
                  <a:gd name="T68" fmla="*/ 62 w 72"/>
                  <a:gd name="T69" fmla="*/ 47 h 63"/>
                  <a:gd name="T70" fmla="*/ 67 w 72"/>
                  <a:gd name="T71" fmla="*/ 50 h 63"/>
                  <a:gd name="T72" fmla="*/ 72 w 72"/>
                  <a:gd name="T73" fmla="*/ 48 h 63"/>
                  <a:gd name="T74" fmla="*/ 72 w 72"/>
                  <a:gd name="T75" fmla="*/ 45 h 63"/>
                  <a:gd name="T76" fmla="*/ 71 w 72"/>
                  <a:gd name="T77" fmla="*/ 29 h 63"/>
                  <a:gd name="T78" fmla="*/ 70 w 72"/>
                  <a:gd name="T79" fmla="*/ 22 h 63"/>
                  <a:gd name="T80" fmla="*/ 62 w 72"/>
                  <a:gd name="T81" fmla="*/ 5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72" h="62">
                    <a:moveTo>
                      <a:pt x="59" y="0"/>
                    </a:moveTo>
                    <a:lnTo>
                      <a:pt x="59" y="0"/>
                    </a:lnTo>
                    <a:lnTo>
                      <a:pt x="58" y="0"/>
                    </a:lnTo>
                    <a:lnTo>
                      <a:pt x="56" y="2"/>
                    </a:lnTo>
                    <a:lnTo>
                      <a:pt x="55" y="8"/>
                    </a:lnTo>
                    <a:lnTo>
                      <a:pt x="52" y="15"/>
                    </a:lnTo>
                    <a:lnTo>
                      <a:pt x="52" y="15"/>
                    </a:lnTo>
                    <a:lnTo>
                      <a:pt x="48" y="16"/>
                    </a:lnTo>
                    <a:lnTo>
                      <a:pt x="45" y="16"/>
                    </a:lnTo>
                    <a:lnTo>
                      <a:pt x="43" y="18"/>
                    </a:lnTo>
                    <a:lnTo>
                      <a:pt x="43" y="18"/>
                    </a:lnTo>
                    <a:lnTo>
                      <a:pt x="36" y="25"/>
                    </a:lnTo>
                    <a:lnTo>
                      <a:pt x="33" y="28"/>
                    </a:lnTo>
                    <a:lnTo>
                      <a:pt x="30" y="28"/>
                    </a:lnTo>
                    <a:lnTo>
                      <a:pt x="30" y="28"/>
                    </a:lnTo>
                    <a:lnTo>
                      <a:pt x="28" y="23"/>
                    </a:lnTo>
                    <a:lnTo>
                      <a:pt x="25" y="22"/>
                    </a:lnTo>
                    <a:lnTo>
                      <a:pt x="25" y="22"/>
                    </a:lnTo>
                    <a:lnTo>
                      <a:pt x="20" y="22"/>
                    </a:lnTo>
                    <a:lnTo>
                      <a:pt x="19" y="23"/>
                    </a:lnTo>
                    <a:lnTo>
                      <a:pt x="17" y="25"/>
                    </a:lnTo>
                    <a:lnTo>
                      <a:pt x="17" y="25"/>
                    </a:lnTo>
                    <a:lnTo>
                      <a:pt x="17" y="26"/>
                    </a:lnTo>
                    <a:lnTo>
                      <a:pt x="14" y="28"/>
                    </a:lnTo>
                    <a:lnTo>
                      <a:pt x="10" y="28"/>
                    </a:lnTo>
                    <a:lnTo>
                      <a:pt x="10" y="28"/>
                    </a:lnTo>
                    <a:lnTo>
                      <a:pt x="4" y="31"/>
                    </a:lnTo>
                    <a:lnTo>
                      <a:pt x="1" y="32"/>
                    </a:lnTo>
                    <a:lnTo>
                      <a:pt x="1" y="35"/>
                    </a:lnTo>
                    <a:lnTo>
                      <a:pt x="1" y="35"/>
                    </a:lnTo>
                    <a:lnTo>
                      <a:pt x="0" y="41"/>
                    </a:lnTo>
                    <a:lnTo>
                      <a:pt x="0" y="42"/>
                    </a:lnTo>
                    <a:lnTo>
                      <a:pt x="1" y="42"/>
                    </a:lnTo>
                    <a:lnTo>
                      <a:pt x="1" y="42"/>
                    </a:lnTo>
                    <a:lnTo>
                      <a:pt x="6" y="37"/>
                    </a:lnTo>
                    <a:lnTo>
                      <a:pt x="7" y="35"/>
                    </a:lnTo>
                    <a:lnTo>
                      <a:pt x="9" y="35"/>
                    </a:lnTo>
                    <a:lnTo>
                      <a:pt x="9" y="35"/>
                    </a:lnTo>
                    <a:lnTo>
                      <a:pt x="10" y="39"/>
                    </a:lnTo>
                    <a:lnTo>
                      <a:pt x="12" y="39"/>
                    </a:lnTo>
                    <a:lnTo>
                      <a:pt x="14" y="39"/>
                    </a:lnTo>
                    <a:lnTo>
                      <a:pt x="14" y="39"/>
                    </a:lnTo>
                    <a:lnTo>
                      <a:pt x="23" y="35"/>
                    </a:lnTo>
                    <a:lnTo>
                      <a:pt x="28" y="34"/>
                    </a:lnTo>
                    <a:lnTo>
                      <a:pt x="29" y="35"/>
                    </a:lnTo>
                    <a:lnTo>
                      <a:pt x="29" y="35"/>
                    </a:lnTo>
                    <a:lnTo>
                      <a:pt x="33" y="38"/>
                    </a:lnTo>
                    <a:lnTo>
                      <a:pt x="35" y="41"/>
                    </a:lnTo>
                    <a:lnTo>
                      <a:pt x="35" y="42"/>
                    </a:lnTo>
                    <a:lnTo>
                      <a:pt x="35" y="42"/>
                    </a:lnTo>
                    <a:lnTo>
                      <a:pt x="32" y="45"/>
                    </a:lnTo>
                    <a:lnTo>
                      <a:pt x="32" y="48"/>
                    </a:lnTo>
                    <a:lnTo>
                      <a:pt x="32" y="52"/>
                    </a:lnTo>
                    <a:lnTo>
                      <a:pt x="35" y="57"/>
                    </a:lnTo>
                    <a:lnTo>
                      <a:pt x="35" y="57"/>
                    </a:lnTo>
                    <a:lnTo>
                      <a:pt x="42" y="61"/>
                    </a:lnTo>
                    <a:lnTo>
                      <a:pt x="45" y="63"/>
                    </a:lnTo>
                    <a:lnTo>
                      <a:pt x="48" y="63"/>
                    </a:lnTo>
                    <a:lnTo>
                      <a:pt x="48" y="63"/>
                    </a:lnTo>
                    <a:lnTo>
                      <a:pt x="54" y="60"/>
                    </a:lnTo>
                    <a:lnTo>
                      <a:pt x="56" y="57"/>
                    </a:lnTo>
                    <a:lnTo>
                      <a:pt x="56" y="55"/>
                    </a:lnTo>
                    <a:lnTo>
                      <a:pt x="56" y="55"/>
                    </a:lnTo>
                    <a:lnTo>
                      <a:pt x="55" y="51"/>
                    </a:lnTo>
                    <a:lnTo>
                      <a:pt x="55" y="47"/>
                    </a:lnTo>
                    <a:lnTo>
                      <a:pt x="55" y="47"/>
                    </a:lnTo>
                    <a:lnTo>
                      <a:pt x="58" y="45"/>
                    </a:lnTo>
                    <a:lnTo>
                      <a:pt x="61" y="45"/>
                    </a:lnTo>
                    <a:lnTo>
                      <a:pt x="62" y="47"/>
                    </a:lnTo>
                    <a:lnTo>
                      <a:pt x="62" y="47"/>
                    </a:lnTo>
                    <a:lnTo>
                      <a:pt x="65" y="48"/>
                    </a:lnTo>
                    <a:lnTo>
                      <a:pt x="67" y="50"/>
                    </a:lnTo>
                    <a:lnTo>
                      <a:pt x="70" y="50"/>
                    </a:lnTo>
                    <a:lnTo>
                      <a:pt x="72" y="48"/>
                    </a:lnTo>
                    <a:lnTo>
                      <a:pt x="72" y="48"/>
                    </a:lnTo>
                    <a:lnTo>
                      <a:pt x="72" y="45"/>
                    </a:lnTo>
                    <a:lnTo>
                      <a:pt x="72" y="41"/>
                    </a:lnTo>
                    <a:lnTo>
                      <a:pt x="71" y="29"/>
                    </a:lnTo>
                    <a:lnTo>
                      <a:pt x="71" y="29"/>
                    </a:lnTo>
                    <a:lnTo>
                      <a:pt x="70" y="22"/>
                    </a:lnTo>
                    <a:lnTo>
                      <a:pt x="67" y="12"/>
                    </a:lnTo>
                    <a:lnTo>
                      <a:pt x="62" y="5"/>
                    </a:lnTo>
                    <a:lnTo>
                      <a:pt x="59"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01" name="Freeform 875"/>
              <p:cNvSpPr/>
              <p:nvPr/>
            </p:nvSpPr>
            <p:spPr bwMode="auto">
              <a:xfrm>
                <a:off x="-1409577" y="3779031"/>
                <a:ext cx="146838" cy="128484"/>
              </a:xfrm>
              <a:custGeom>
                <a:gdLst>
                  <a:gd name="T0" fmla="*/ 59 w 72"/>
                  <a:gd name="T1" fmla="*/ 0 h 63"/>
                  <a:gd name="T2" fmla="*/ 56 w 72"/>
                  <a:gd name="T3" fmla="*/ 2 h 63"/>
                  <a:gd name="T4" fmla="*/ 52 w 72"/>
                  <a:gd name="T5" fmla="*/ 15 h 63"/>
                  <a:gd name="T6" fmla="*/ 48 w 72"/>
                  <a:gd name="T7" fmla="*/ 16 h 63"/>
                  <a:gd name="T8" fmla="*/ 43 w 72"/>
                  <a:gd name="T9" fmla="*/ 18 h 63"/>
                  <a:gd name="T10" fmla="*/ 36 w 72"/>
                  <a:gd name="T11" fmla="*/ 25 h 63"/>
                  <a:gd name="T12" fmla="*/ 30 w 72"/>
                  <a:gd name="T13" fmla="*/ 28 h 63"/>
                  <a:gd name="T14" fmla="*/ 28 w 72"/>
                  <a:gd name="T15" fmla="*/ 23 h 63"/>
                  <a:gd name="T16" fmla="*/ 25 w 72"/>
                  <a:gd name="T17" fmla="*/ 22 h 63"/>
                  <a:gd name="T18" fmla="*/ 19 w 72"/>
                  <a:gd name="T19" fmla="*/ 23 h 63"/>
                  <a:gd name="T20" fmla="*/ 17 w 72"/>
                  <a:gd name="T21" fmla="*/ 25 h 63"/>
                  <a:gd name="T22" fmla="*/ 14 w 72"/>
                  <a:gd name="T23" fmla="*/ 28 h 63"/>
                  <a:gd name="T24" fmla="*/ 10 w 72"/>
                  <a:gd name="T25" fmla="*/ 28 h 63"/>
                  <a:gd name="T26" fmla="*/ 1 w 72"/>
                  <a:gd name="T27" fmla="*/ 32 h 63"/>
                  <a:gd name="T28" fmla="*/ 1 w 72"/>
                  <a:gd name="T29" fmla="*/ 35 h 63"/>
                  <a:gd name="T30" fmla="*/ 0 w 72"/>
                  <a:gd name="T31" fmla="*/ 42 h 63"/>
                  <a:gd name="T32" fmla="*/ 1 w 72"/>
                  <a:gd name="T33" fmla="*/ 42 h 63"/>
                  <a:gd name="T34" fmla="*/ 7 w 72"/>
                  <a:gd name="T35" fmla="*/ 35 h 63"/>
                  <a:gd name="T36" fmla="*/ 9 w 72"/>
                  <a:gd name="T37" fmla="*/ 35 h 63"/>
                  <a:gd name="T38" fmla="*/ 12 w 72"/>
                  <a:gd name="T39" fmla="*/ 39 h 63"/>
                  <a:gd name="T40" fmla="*/ 14 w 72"/>
                  <a:gd name="T41" fmla="*/ 39 h 63"/>
                  <a:gd name="T42" fmla="*/ 28 w 72"/>
                  <a:gd name="T43" fmla="*/ 34 h 63"/>
                  <a:gd name="T44" fmla="*/ 29 w 72"/>
                  <a:gd name="T45" fmla="*/ 35 h 63"/>
                  <a:gd name="T46" fmla="*/ 35 w 72"/>
                  <a:gd name="T47" fmla="*/ 41 h 63"/>
                  <a:gd name="T48" fmla="*/ 35 w 72"/>
                  <a:gd name="T49" fmla="*/ 42 h 63"/>
                  <a:gd name="T50" fmla="*/ 32 w 72"/>
                  <a:gd name="T51" fmla="*/ 48 h 63"/>
                  <a:gd name="T52" fmla="*/ 35 w 72"/>
                  <a:gd name="T53" fmla="*/ 57 h 63"/>
                  <a:gd name="T54" fmla="*/ 42 w 72"/>
                  <a:gd name="T55" fmla="*/ 61 h 63"/>
                  <a:gd name="T56" fmla="*/ 48 w 72"/>
                  <a:gd name="T57" fmla="*/ 63 h 63"/>
                  <a:gd name="T58" fmla="*/ 54 w 72"/>
                  <a:gd name="T59" fmla="*/ 60 h 63"/>
                  <a:gd name="T60" fmla="*/ 56 w 72"/>
                  <a:gd name="T61" fmla="*/ 55 h 63"/>
                  <a:gd name="T62" fmla="*/ 55 w 72"/>
                  <a:gd name="T63" fmla="*/ 51 h 63"/>
                  <a:gd name="T64" fmla="*/ 55 w 72"/>
                  <a:gd name="T65" fmla="*/ 47 h 63"/>
                  <a:gd name="T66" fmla="*/ 61 w 72"/>
                  <a:gd name="T67" fmla="*/ 45 h 63"/>
                  <a:gd name="T68" fmla="*/ 62 w 72"/>
                  <a:gd name="T69" fmla="*/ 47 h 63"/>
                  <a:gd name="T70" fmla="*/ 67 w 72"/>
                  <a:gd name="T71" fmla="*/ 50 h 63"/>
                  <a:gd name="T72" fmla="*/ 72 w 72"/>
                  <a:gd name="T73" fmla="*/ 48 h 63"/>
                  <a:gd name="T74" fmla="*/ 72 w 72"/>
                  <a:gd name="T75" fmla="*/ 45 h 63"/>
                  <a:gd name="T76" fmla="*/ 71 w 72"/>
                  <a:gd name="T77" fmla="*/ 29 h 63"/>
                  <a:gd name="T78" fmla="*/ 70 w 72"/>
                  <a:gd name="T79" fmla="*/ 22 h 63"/>
                  <a:gd name="T80" fmla="*/ 62 w 72"/>
                  <a:gd name="T81" fmla="*/ 5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72" h="62">
                    <a:moveTo>
                      <a:pt x="59" y="0"/>
                    </a:moveTo>
                    <a:lnTo>
                      <a:pt x="59" y="0"/>
                    </a:lnTo>
                    <a:lnTo>
                      <a:pt x="58" y="0"/>
                    </a:lnTo>
                    <a:lnTo>
                      <a:pt x="56" y="2"/>
                    </a:lnTo>
                    <a:lnTo>
                      <a:pt x="55" y="8"/>
                    </a:lnTo>
                    <a:lnTo>
                      <a:pt x="52" y="15"/>
                    </a:lnTo>
                    <a:lnTo>
                      <a:pt x="52" y="15"/>
                    </a:lnTo>
                    <a:lnTo>
                      <a:pt x="48" y="16"/>
                    </a:lnTo>
                    <a:lnTo>
                      <a:pt x="45" y="16"/>
                    </a:lnTo>
                    <a:lnTo>
                      <a:pt x="43" y="18"/>
                    </a:lnTo>
                    <a:lnTo>
                      <a:pt x="43" y="18"/>
                    </a:lnTo>
                    <a:lnTo>
                      <a:pt x="36" y="25"/>
                    </a:lnTo>
                    <a:lnTo>
                      <a:pt x="33" y="28"/>
                    </a:lnTo>
                    <a:lnTo>
                      <a:pt x="30" y="28"/>
                    </a:lnTo>
                    <a:lnTo>
                      <a:pt x="30" y="28"/>
                    </a:lnTo>
                    <a:lnTo>
                      <a:pt x="28" y="23"/>
                    </a:lnTo>
                    <a:lnTo>
                      <a:pt x="25" y="22"/>
                    </a:lnTo>
                    <a:lnTo>
                      <a:pt x="25" y="22"/>
                    </a:lnTo>
                    <a:lnTo>
                      <a:pt x="20" y="22"/>
                    </a:lnTo>
                    <a:lnTo>
                      <a:pt x="19" y="23"/>
                    </a:lnTo>
                    <a:lnTo>
                      <a:pt x="17" y="25"/>
                    </a:lnTo>
                    <a:lnTo>
                      <a:pt x="17" y="25"/>
                    </a:lnTo>
                    <a:lnTo>
                      <a:pt x="17" y="26"/>
                    </a:lnTo>
                    <a:lnTo>
                      <a:pt x="14" y="28"/>
                    </a:lnTo>
                    <a:lnTo>
                      <a:pt x="10" y="28"/>
                    </a:lnTo>
                    <a:lnTo>
                      <a:pt x="10" y="28"/>
                    </a:lnTo>
                    <a:lnTo>
                      <a:pt x="4" y="31"/>
                    </a:lnTo>
                    <a:lnTo>
                      <a:pt x="1" y="32"/>
                    </a:lnTo>
                    <a:lnTo>
                      <a:pt x="1" y="35"/>
                    </a:lnTo>
                    <a:lnTo>
                      <a:pt x="1" y="35"/>
                    </a:lnTo>
                    <a:lnTo>
                      <a:pt x="0" y="41"/>
                    </a:lnTo>
                    <a:lnTo>
                      <a:pt x="0" y="42"/>
                    </a:lnTo>
                    <a:lnTo>
                      <a:pt x="1" y="42"/>
                    </a:lnTo>
                    <a:lnTo>
                      <a:pt x="1" y="42"/>
                    </a:lnTo>
                    <a:lnTo>
                      <a:pt x="6" y="37"/>
                    </a:lnTo>
                    <a:lnTo>
                      <a:pt x="7" y="35"/>
                    </a:lnTo>
                    <a:lnTo>
                      <a:pt x="9" y="35"/>
                    </a:lnTo>
                    <a:lnTo>
                      <a:pt x="9" y="35"/>
                    </a:lnTo>
                    <a:lnTo>
                      <a:pt x="10" y="39"/>
                    </a:lnTo>
                    <a:lnTo>
                      <a:pt x="12" y="39"/>
                    </a:lnTo>
                    <a:lnTo>
                      <a:pt x="14" y="39"/>
                    </a:lnTo>
                    <a:lnTo>
                      <a:pt x="14" y="39"/>
                    </a:lnTo>
                    <a:lnTo>
                      <a:pt x="23" y="35"/>
                    </a:lnTo>
                    <a:lnTo>
                      <a:pt x="28" y="34"/>
                    </a:lnTo>
                    <a:lnTo>
                      <a:pt x="29" y="35"/>
                    </a:lnTo>
                    <a:lnTo>
                      <a:pt x="29" y="35"/>
                    </a:lnTo>
                    <a:lnTo>
                      <a:pt x="33" y="38"/>
                    </a:lnTo>
                    <a:lnTo>
                      <a:pt x="35" y="41"/>
                    </a:lnTo>
                    <a:lnTo>
                      <a:pt x="35" y="42"/>
                    </a:lnTo>
                    <a:lnTo>
                      <a:pt x="35" y="42"/>
                    </a:lnTo>
                    <a:lnTo>
                      <a:pt x="32" y="45"/>
                    </a:lnTo>
                    <a:lnTo>
                      <a:pt x="32" y="48"/>
                    </a:lnTo>
                    <a:lnTo>
                      <a:pt x="32" y="52"/>
                    </a:lnTo>
                    <a:lnTo>
                      <a:pt x="35" y="57"/>
                    </a:lnTo>
                    <a:lnTo>
                      <a:pt x="35" y="57"/>
                    </a:lnTo>
                    <a:lnTo>
                      <a:pt x="42" y="61"/>
                    </a:lnTo>
                    <a:lnTo>
                      <a:pt x="45" y="63"/>
                    </a:lnTo>
                    <a:lnTo>
                      <a:pt x="48" y="63"/>
                    </a:lnTo>
                    <a:lnTo>
                      <a:pt x="48" y="63"/>
                    </a:lnTo>
                    <a:lnTo>
                      <a:pt x="54" y="60"/>
                    </a:lnTo>
                    <a:lnTo>
                      <a:pt x="56" y="57"/>
                    </a:lnTo>
                    <a:lnTo>
                      <a:pt x="56" y="55"/>
                    </a:lnTo>
                    <a:lnTo>
                      <a:pt x="56" y="55"/>
                    </a:lnTo>
                    <a:lnTo>
                      <a:pt x="55" y="51"/>
                    </a:lnTo>
                    <a:lnTo>
                      <a:pt x="55" y="47"/>
                    </a:lnTo>
                    <a:lnTo>
                      <a:pt x="55" y="47"/>
                    </a:lnTo>
                    <a:lnTo>
                      <a:pt x="58" y="45"/>
                    </a:lnTo>
                    <a:lnTo>
                      <a:pt x="61" y="45"/>
                    </a:lnTo>
                    <a:lnTo>
                      <a:pt x="62" y="47"/>
                    </a:lnTo>
                    <a:lnTo>
                      <a:pt x="62" y="47"/>
                    </a:lnTo>
                    <a:lnTo>
                      <a:pt x="65" y="48"/>
                    </a:lnTo>
                    <a:lnTo>
                      <a:pt x="67" y="50"/>
                    </a:lnTo>
                    <a:lnTo>
                      <a:pt x="70" y="50"/>
                    </a:lnTo>
                    <a:lnTo>
                      <a:pt x="72" y="48"/>
                    </a:lnTo>
                    <a:lnTo>
                      <a:pt x="72" y="48"/>
                    </a:lnTo>
                    <a:lnTo>
                      <a:pt x="72" y="45"/>
                    </a:lnTo>
                    <a:lnTo>
                      <a:pt x="72" y="41"/>
                    </a:lnTo>
                    <a:lnTo>
                      <a:pt x="71" y="29"/>
                    </a:lnTo>
                    <a:lnTo>
                      <a:pt x="71" y="29"/>
                    </a:lnTo>
                    <a:lnTo>
                      <a:pt x="70" y="22"/>
                    </a:lnTo>
                    <a:lnTo>
                      <a:pt x="67" y="12"/>
                    </a:lnTo>
                    <a:lnTo>
                      <a:pt x="62" y="5"/>
                    </a:lnTo>
                    <a:lnTo>
                      <a:pt x="59"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02" name="Freeform 876"/>
              <p:cNvSpPr/>
              <p:nvPr/>
            </p:nvSpPr>
            <p:spPr bwMode="auto">
              <a:xfrm>
                <a:off x="-1411617" y="3711731"/>
                <a:ext cx="42828" cy="46907"/>
              </a:xfrm>
              <a:custGeom>
                <a:gdLst>
                  <a:gd name="T0" fmla="*/ 20 w 21"/>
                  <a:gd name="T1" fmla="*/ 12 h 23"/>
                  <a:gd name="T2" fmla="*/ 20 w 21"/>
                  <a:gd name="T3" fmla="*/ 12 h 23"/>
                  <a:gd name="T4" fmla="*/ 15 w 21"/>
                  <a:gd name="T5" fmla="*/ 14 h 23"/>
                  <a:gd name="T6" fmla="*/ 10 w 21"/>
                  <a:gd name="T7" fmla="*/ 19 h 23"/>
                  <a:gd name="T8" fmla="*/ 10 w 21"/>
                  <a:gd name="T9" fmla="*/ 19 h 23"/>
                  <a:gd name="T10" fmla="*/ 2 w 21"/>
                  <a:gd name="T11" fmla="*/ 23 h 23"/>
                  <a:gd name="T12" fmla="*/ 1 w 21"/>
                  <a:gd name="T13" fmla="*/ 23 h 23"/>
                  <a:gd name="T14" fmla="*/ 0 w 21"/>
                  <a:gd name="T15" fmla="*/ 22 h 23"/>
                  <a:gd name="T16" fmla="*/ 0 w 21"/>
                  <a:gd name="T17" fmla="*/ 22 h 23"/>
                  <a:gd name="T18" fmla="*/ 1 w 21"/>
                  <a:gd name="T19" fmla="*/ 17 h 23"/>
                  <a:gd name="T20" fmla="*/ 4 w 21"/>
                  <a:gd name="T21" fmla="*/ 16 h 23"/>
                  <a:gd name="T22" fmla="*/ 5 w 21"/>
                  <a:gd name="T23" fmla="*/ 14 h 23"/>
                  <a:gd name="T24" fmla="*/ 5 w 21"/>
                  <a:gd name="T25" fmla="*/ 12 h 23"/>
                  <a:gd name="T26" fmla="*/ 5 w 21"/>
                  <a:gd name="T27" fmla="*/ 12 h 23"/>
                  <a:gd name="T28" fmla="*/ 1 w 21"/>
                  <a:gd name="T29" fmla="*/ 4 h 23"/>
                  <a:gd name="T30" fmla="*/ 1 w 21"/>
                  <a:gd name="T31" fmla="*/ 1 h 23"/>
                  <a:gd name="T32" fmla="*/ 2 w 21"/>
                  <a:gd name="T33" fmla="*/ 0 h 23"/>
                  <a:gd name="T34" fmla="*/ 2 w 21"/>
                  <a:gd name="T35" fmla="*/ 0 h 23"/>
                  <a:gd name="T36" fmla="*/ 7 w 21"/>
                  <a:gd name="T37" fmla="*/ 0 h 23"/>
                  <a:gd name="T38" fmla="*/ 8 w 21"/>
                  <a:gd name="T39" fmla="*/ 1 h 23"/>
                  <a:gd name="T40" fmla="*/ 11 w 21"/>
                  <a:gd name="T41" fmla="*/ 3 h 23"/>
                  <a:gd name="T42" fmla="*/ 14 w 21"/>
                  <a:gd name="T43" fmla="*/ 3 h 23"/>
                  <a:gd name="T44" fmla="*/ 14 w 21"/>
                  <a:gd name="T45" fmla="*/ 3 h 23"/>
                  <a:gd name="T46" fmla="*/ 18 w 21"/>
                  <a:gd name="T47" fmla="*/ 4 h 23"/>
                  <a:gd name="T48" fmla="*/ 20 w 21"/>
                  <a:gd name="T49" fmla="*/ 7 h 23"/>
                  <a:gd name="T50" fmla="*/ 21 w 21"/>
                  <a:gd name="T51" fmla="*/ 9 h 23"/>
                  <a:gd name="T52" fmla="*/ 20 w 21"/>
                  <a:gd name="T53" fmla="*/ 12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1" h="23">
                    <a:moveTo>
                      <a:pt x="20" y="12"/>
                    </a:moveTo>
                    <a:lnTo>
                      <a:pt x="20" y="12"/>
                    </a:lnTo>
                    <a:lnTo>
                      <a:pt x="15" y="14"/>
                    </a:lnTo>
                    <a:lnTo>
                      <a:pt x="10" y="19"/>
                    </a:lnTo>
                    <a:lnTo>
                      <a:pt x="10" y="19"/>
                    </a:lnTo>
                    <a:lnTo>
                      <a:pt x="2" y="23"/>
                    </a:lnTo>
                    <a:lnTo>
                      <a:pt x="1" y="23"/>
                    </a:lnTo>
                    <a:lnTo>
                      <a:pt x="0" y="22"/>
                    </a:lnTo>
                    <a:lnTo>
                      <a:pt x="0" y="22"/>
                    </a:lnTo>
                    <a:lnTo>
                      <a:pt x="1" y="17"/>
                    </a:lnTo>
                    <a:lnTo>
                      <a:pt x="4" y="16"/>
                    </a:lnTo>
                    <a:lnTo>
                      <a:pt x="5" y="14"/>
                    </a:lnTo>
                    <a:lnTo>
                      <a:pt x="5" y="12"/>
                    </a:lnTo>
                    <a:lnTo>
                      <a:pt x="5" y="12"/>
                    </a:lnTo>
                    <a:lnTo>
                      <a:pt x="1" y="4"/>
                    </a:lnTo>
                    <a:lnTo>
                      <a:pt x="1" y="1"/>
                    </a:lnTo>
                    <a:lnTo>
                      <a:pt x="2" y="0"/>
                    </a:lnTo>
                    <a:lnTo>
                      <a:pt x="2" y="0"/>
                    </a:lnTo>
                    <a:lnTo>
                      <a:pt x="7" y="0"/>
                    </a:lnTo>
                    <a:lnTo>
                      <a:pt x="8" y="1"/>
                    </a:lnTo>
                    <a:lnTo>
                      <a:pt x="11" y="3"/>
                    </a:lnTo>
                    <a:lnTo>
                      <a:pt x="14" y="3"/>
                    </a:lnTo>
                    <a:lnTo>
                      <a:pt x="14" y="3"/>
                    </a:lnTo>
                    <a:lnTo>
                      <a:pt x="18" y="4"/>
                    </a:lnTo>
                    <a:lnTo>
                      <a:pt x="20" y="7"/>
                    </a:lnTo>
                    <a:lnTo>
                      <a:pt x="21" y="9"/>
                    </a:lnTo>
                    <a:lnTo>
                      <a:pt x="20" y="12"/>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03" name="Freeform 877"/>
              <p:cNvSpPr/>
              <p:nvPr/>
            </p:nvSpPr>
            <p:spPr bwMode="auto">
              <a:xfrm>
                <a:off x="-1411617" y="3711731"/>
                <a:ext cx="42828" cy="46907"/>
              </a:xfrm>
              <a:custGeom>
                <a:gdLst>
                  <a:gd name="T0" fmla="*/ 20 w 21"/>
                  <a:gd name="T1" fmla="*/ 12 h 23"/>
                  <a:gd name="T2" fmla="*/ 20 w 21"/>
                  <a:gd name="T3" fmla="*/ 12 h 23"/>
                  <a:gd name="T4" fmla="*/ 15 w 21"/>
                  <a:gd name="T5" fmla="*/ 14 h 23"/>
                  <a:gd name="T6" fmla="*/ 10 w 21"/>
                  <a:gd name="T7" fmla="*/ 19 h 23"/>
                  <a:gd name="T8" fmla="*/ 10 w 21"/>
                  <a:gd name="T9" fmla="*/ 19 h 23"/>
                  <a:gd name="T10" fmla="*/ 2 w 21"/>
                  <a:gd name="T11" fmla="*/ 23 h 23"/>
                  <a:gd name="T12" fmla="*/ 1 w 21"/>
                  <a:gd name="T13" fmla="*/ 23 h 23"/>
                  <a:gd name="T14" fmla="*/ 0 w 21"/>
                  <a:gd name="T15" fmla="*/ 22 h 23"/>
                  <a:gd name="T16" fmla="*/ 0 w 21"/>
                  <a:gd name="T17" fmla="*/ 22 h 23"/>
                  <a:gd name="T18" fmla="*/ 1 w 21"/>
                  <a:gd name="T19" fmla="*/ 17 h 23"/>
                  <a:gd name="T20" fmla="*/ 4 w 21"/>
                  <a:gd name="T21" fmla="*/ 16 h 23"/>
                  <a:gd name="T22" fmla="*/ 5 w 21"/>
                  <a:gd name="T23" fmla="*/ 14 h 23"/>
                  <a:gd name="T24" fmla="*/ 5 w 21"/>
                  <a:gd name="T25" fmla="*/ 12 h 23"/>
                  <a:gd name="T26" fmla="*/ 5 w 21"/>
                  <a:gd name="T27" fmla="*/ 12 h 23"/>
                  <a:gd name="T28" fmla="*/ 1 w 21"/>
                  <a:gd name="T29" fmla="*/ 4 h 23"/>
                  <a:gd name="T30" fmla="*/ 1 w 21"/>
                  <a:gd name="T31" fmla="*/ 1 h 23"/>
                  <a:gd name="T32" fmla="*/ 2 w 21"/>
                  <a:gd name="T33" fmla="*/ 0 h 23"/>
                  <a:gd name="T34" fmla="*/ 2 w 21"/>
                  <a:gd name="T35" fmla="*/ 0 h 23"/>
                  <a:gd name="T36" fmla="*/ 7 w 21"/>
                  <a:gd name="T37" fmla="*/ 0 h 23"/>
                  <a:gd name="T38" fmla="*/ 8 w 21"/>
                  <a:gd name="T39" fmla="*/ 1 h 23"/>
                  <a:gd name="T40" fmla="*/ 11 w 21"/>
                  <a:gd name="T41" fmla="*/ 3 h 23"/>
                  <a:gd name="T42" fmla="*/ 14 w 21"/>
                  <a:gd name="T43" fmla="*/ 3 h 23"/>
                  <a:gd name="T44" fmla="*/ 14 w 21"/>
                  <a:gd name="T45" fmla="*/ 3 h 23"/>
                  <a:gd name="T46" fmla="*/ 18 w 21"/>
                  <a:gd name="T47" fmla="*/ 4 h 23"/>
                  <a:gd name="T48" fmla="*/ 20 w 21"/>
                  <a:gd name="T49" fmla="*/ 7 h 23"/>
                  <a:gd name="T50" fmla="*/ 21 w 21"/>
                  <a:gd name="T51" fmla="*/ 9 h 23"/>
                  <a:gd name="T52" fmla="*/ 20 w 21"/>
                  <a:gd name="T53" fmla="*/ 12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1" h="23">
                    <a:moveTo>
                      <a:pt x="20" y="12"/>
                    </a:moveTo>
                    <a:lnTo>
                      <a:pt x="20" y="12"/>
                    </a:lnTo>
                    <a:lnTo>
                      <a:pt x="15" y="14"/>
                    </a:lnTo>
                    <a:lnTo>
                      <a:pt x="10" y="19"/>
                    </a:lnTo>
                    <a:lnTo>
                      <a:pt x="10" y="19"/>
                    </a:lnTo>
                    <a:lnTo>
                      <a:pt x="2" y="23"/>
                    </a:lnTo>
                    <a:lnTo>
                      <a:pt x="1" y="23"/>
                    </a:lnTo>
                    <a:lnTo>
                      <a:pt x="0" y="22"/>
                    </a:lnTo>
                    <a:lnTo>
                      <a:pt x="0" y="22"/>
                    </a:lnTo>
                    <a:lnTo>
                      <a:pt x="1" y="17"/>
                    </a:lnTo>
                    <a:lnTo>
                      <a:pt x="4" y="16"/>
                    </a:lnTo>
                    <a:lnTo>
                      <a:pt x="5" y="14"/>
                    </a:lnTo>
                    <a:lnTo>
                      <a:pt x="5" y="12"/>
                    </a:lnTo>
                    <a:lnTo>
                      <a:pt x="5" y="12"/>
                    </a:lnTo>
                    <a:lnTo>
                      <a:pt x="1" y="4"/>
                    </a:lnTo>
                    <a:lnTo>
                      <a:pt x="1" y="1"/>
                    </a:lnTo>
                    <a:lnTo>
                      <a:pt x="2" y="0"/>
                    </a:lnTo>
                    <a:lnTo>
                      <a:pt x="2" y="0"/>
                    </a:lnTo>
                    <a:lnTo>
                      <a:pt x="7" y="0"/>
                    </a:lnTo>
                    <a:lnTo>
                      <a:pt x="8" y="1"/>
                    </a:lnTo>
                    <a:lnTo>
                      <a:pt x="11" y="3"/>
                    </a:lnTo>
                    <a:lnTo>
                      <a:pt x="14" y="3"/>
                    </a:lnTo>
                    <a:lnTo>
                      <a:pt x="14" y="3"/>
                    </a:lnTo>
                    <a:lnTo>
                      <a:pt x="18" y="4"/>
                    </a:lnTo>
                    <a:lnTo>
                      <a:pt x="20" y="7"/>
                    </a:lnTo>
                    <a:lnTo>
                      <a:pt x="21" y="9"/>
                    </a:lnTo>
                    <a:lnTo>
                      <a:pt x="20" y="1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04" name="Freeform 878"/>
              <p:cNvSpPr/>
              <p:nvPr/>
            </p:nvSpPr>
            <p:spPr bwMode="auto">
              <a:xfrm>
                <a:off x="-1395301" y="3746401"/>
                <a:ext cx="38750" cy="65261"/>
              </a:xfrm>
              <a:custGeom>
                <a:gdLst>
                  <a:gd name="T0" fmla="*/ 18 w 19"/>
                  <a:gd name="T1" fmla="*/ 0 h 32"/>
                  <a:gd name="T2" fmla="*/ 18 w 19"/>
                  <a:gd name="T3" fmla="*/ 0 h 32"/>
                  <a:gd name="T4" fmla="*/ 15 w 19"/>
                  <a:gd name="T5" fmla="*/ 0 h 32"/>
                  <a:gd name="T6" fmla="*/ 12 w 19"/>
                  <a:gd name="T7" fmla="*/ 2 h 32"/>
                  <a:gd name="T8" fmla="*/ 9 w 19"/>
                  <a:gd name="T9" fmla="*/ 5 h 32"/>
                  <a:gd name="T10" fmla="*/ 6 w 19"/>
                  <a:gd name="T11" fmla="*/ 9 h 32"/>
                  <a:gd name="T12" fmla="*/ 6 w 19"/>
                  <a:gd name="T13" fmla="*/ 9 h 32"/>
                  <a:gd name="T14" fmla="*/ 5 w 19"/>
                  <a:gd name="T15" fmla="*/ 12 h 32"/>
                  <a:gd name="T16" fmla="*/ 2 w 19"/>
                  <a:gd name="T17" fmla="*/ 15 h 32"/>
                  <a:gd name="T18" fmla="*/ 0 w 19"/>
                  <a:gd name="T19" fmla="*/ 16 h 32"/>
                  <a:gd name="T20" fmla="*/ 0 w 19"/>
                  <a:gd name="T21" fmla="*/ 21 h 32"/>
                  <a:gd name="T22" fmla="*/ 0 w 19"/>
                  <a:gd name="T23" fmla="*/ 21 h 32"/>
                  <a:gd name="T24" fmla="*/ 6 w 19"/>
                  <a:gd name="T25" fmla="*/ 29 h 32"/>
                  <a:gd name="T26" fmla="*/ 9 w 19"/>
                  <a:gd name="T27" fmla="*/ 32 h 32"/>
                  <a:gd name="T28" fmla="*/ 10 w 19"/>
                  <a:gd name="T29" fmla="*/ 32 h 32"/>
                  <a:gd name="T30" fmla="*/ 10 w 19"/>
                  <a:gd name="T31" fmla="*/ 31 h 32"/>
                  <a:gd name="T32" fmla="*/ 10 w 19"/>
                  <a:gd name="T33" fmla="*/ 31 h 32"/>
                  <a:gd name="T34" fmla="*/ 12 w 19"/>
                  <a:gd name="T35" fmla="*/ 22 h 32"/>
                  <a:gd name="T36" fmla="*/ 13 w 19"/>
                  <a:gd name="T37" fmla="*/ 15 h 32"/>
                  <a:gd name="T38" fmla="*/ 13 w 19"/>
                  <a:gd name="T39" fmla="*/ 15 h 32"/>
                  <a:gd name="T40" fmla="*/ 15 w 19"/>
                  <a:gd name="T41" fmla="*/ 11 h 32"/>
                  <a:gd name="T42" fmla="*/ 18 w 19"/>
                  <a:gd name="T43" fmla="*/ 5 h 32"/>
                  <a:gd name="T44" fmla="*/ 19 w 19"/>
                  <a:gd name="T45" fmla="*/ 2 h 32"/>
                  <a:gd name="T46" fmla="*/ 19 w 19"/>
                  <a:gd name="T47" fmla="*/ 0 h 32"/>
                  <a:gd name="T48" fmla="*/ 18 w 19"/>
                  <a:gd name="T49" fmla="*/ 0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9" h="32">
                    <a:moveTo>
                      <a:pt x="18" y="0"/>
                    </a:moveTo>
                    <a:lnTo>
                      <a:pt x="18" y="0"/>
                    </a:lnTo>
                    <a:lnTo>
                      <a:pt x="15" y="0"/>
                    </a:lnTo>
                    <a:lnTo>
                      <a:pt x="12" y="2"/>
                    </a:lnTo>
                    <a:lnTo>
                      <a:pt x="9" y="5"/>
                    </a:lnTo>
                    <a:lnTo>
                      <a:pt x="6" y="9"/>
                    </a:lnTo>
                    <a:lnTo>
                      <a:pt x="6" y="9"/>
                    </a:lnTo>
                    <a:lnTo>
                      <a:pt x="5" y="12"/>
                    </a:lnTo>
                    <a:lnTo>
                      <a:pt x="2" y="15"/>
                    </a:lnTo>
                    <a:lnTo>
                      <a:pt x="0" y="16"/>
                    </a:lnTo>
                    <a:lnTo>
                      <a:pt x="0" y="21"/>
                    </a:lnTo>
                    <a:lnTo>
                      <a:pt x="0" y="21"/>
                    </a:lnTo>
                    <a:lnTo>
                      <a:pt x="6" y="29"/>
                    </a:lnTo>
                    <a:lnTo>
                      <a:pt x="9" y="32"/>
                    </a:lnTo>
                    <a:lnTo>
                      <a:pt x="10" y="32"/>
                    </a:lnTo>
                    <a:lnTo>
                      <a:pt x="10" y="31"/>
                    </a:lnTo>
                    <a:lnTo>
                      <a:pt x="10" y="31"/>
                    </a:lnTo>
                    <a:lnTo>
                      <a:pt x="12" y="22"/>
                    </a:lnTo>
                    <a:lnTo>
                      <a:pt x="13" y="15"/>
                    </a:lnTo>
                    <a:lnTo>
                      <a:pt x="13" y="15"/>
                    </a:lnTo>
                    <a:lnTo>
                      <a:pt x="15" y="11"/>
                    </a:lnTo>
                    <a:lnTo>
                      <a:pt x="18" y="5"/>
                    </a:lnTo>
                    <a:lnTo>
                      <a:pt x="19" y="2"/>
                    </a:lnTo>
                    <a:lnTo>
                      <a:pt x="19" y="0"/>
                    </a:lnTo>
                    <a:lnTo>
                      <a:pt x="18"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05" name="Freeform 879"/>
              <p:cNvSpPr/>
              <p:nvPr/>
            </p:nvSpPr>
            <p:spPr bwMode="auto">
              <a:xfrm>
                <a:off x="-1395301" y="3746401"/>
                <a:ext cx="38750" cy="65261"/>
              </a:xfrm>
              <a:custGeom>
                <a:gdLst>
                  <a:gd name="T0" fmla="*/ 18 w 19"/>
                  <a:gd name="T1" fmla="*/ 0 h 32"/>
                  <a:gd name="T2" fmla="*/ 18 w 19"/>
                  <a:gd name="T3" fmla="*/ 0 h 32"/>
                  <a:gd name="T4" fmla="*/ 15 w 19"/>
                  <a:gd name="T5" fmla="*/ 0 h 32"/>
                  <a:gd name="T6" fmla="*/ 12 w 19"/>
                  <a:gd name="T7" fmla="*/ 2 h 32"/>
                  <a:gd name="T8" fmla="*/ 9 w 19"/>
                  <a:gd name="T9" fmla="*/ 5 h 32"/>
                  <a:gd name="T10" fmla="*/ 6 w 19"/>
                  <a:gd name="T11" fmla="*/ 9 h 32"/>
                  <a:gd name="T12" fmla="*/ 6 w 19"/>
                  <a:gd name="T13" fmla="*/ 9 h 32"/>
                  <a:gd name="T14" fmla="*/ 5 w 19"/>
                  <a:gd name="T15" fmla="*/ 12 h 32"/>
                  <a:gd name="T16" fmla="*/ 2 w 19"/>
                  <a:gd name="T17" fmla="*/ 15 h 32"/>
                  <a:gd name="T18" fmla="*/ 0 w 19"/>
                  <a:gd name="T19" fmla="*/ 16 h 32"/>
                  <a:gd name="T20" fmla="*/ 0 w 19"/>
                  <a:gd name="T21" fmla="*/ 21 h 32"/>
                  <a:gd name="T22" fmla="*/ 0 w 19"/>
                  <a:gd name="T23" fmla="*/ 21 h 32"/>
                  <a:gd name="T24" fmla="*/ 6 w 19"/>
                  <a:gd name="T25" fmla="*/ 29 h 32"/>
                  <a:gd name="T26" fmla="*/ 9 w 19"/>
                  <a:gd name="T27" fmla="*/ 32 h 32"/>
                  <a:gd name="T28" fmla="*/ 10 w 19"/>
                  <a:gd name="T29" fmla="*/ 32 h 32"/>
                  <a:gd name="T30" fmla="*/ 10 w 19"/>
                  <a:gd name="T31" fmla="*/ 31 h 32"/>
                  <a:gd name="T32" fmla="*/ 10 w 19"/>
                  <a:gd name="T33" fmla="*/ 31 h 32"/>
                  <a:gd name="T34" fmla="*/ 12 w 19"/>
                  <a:gd name="T35" fmla="*/ 22 h 32"/>
                  <a:gd name="T36" fmla="*/ 13 w 19"/>
                  <a:gd name="T37" fmla="*/ 15 h 32"/>
                  <a:gd name="T38" fmla="*/ 13 w 19"/>
                  <a:gd name="T39" fmla="*/ 15 h 32"/>
                  <a:gd name="T40" fmla="*/ 15 w 19"/>
                  <a:gd name="T41" fmla="*/ 11 h 32"/>
                  <a:gd name="T42" fmla="*/ 18 w 19"/>
                  <a:gd name="T43" fmla="*/ 5 h 32"/>
                  <a:gd name="T44" fmla="*/ 19 w 19"/>
                  <a:gd name="T45" fmla="*/ 2 h 32"/>
                  <a:gd name="T46" fmla="*/ 19 w 19"/>
                  <a:gd name="T47" fmla="*/ 0 h 32"/>
                  <a:gd name="T48" fmla="*/ 18 w 19"/>
                  <a:gd name="T49" fmla="*/ 0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9" h="32">
                    <a:moveTo>
                      <a:pt x="18" y="0"/>
                    </a:moveTo>
                    <a:lnTo>
                      <a:pt x="18" y="0"/>
                    </a:lnTo>
                    <a:lnTo>
                      <a:pt x="15" y="0"/>
                    </a:lnTo>
                    <a:lnTo>
                      <a:pt x="12" y="2"/>
                    </a:lnTo>
                    <a:lnTo>
                      <a:pt x="9" y="5"/>
                    </a:lnTo>
                    <a:lnTo>
                      <a:pt x="6" y="9"/>
                    </a:lnTo>
                    <a:lnTo>
                      <a:pt x="6" y="9"/>
                    </a:lnTo>
                    <a:lnTo>
                      <a:pt x="5" y="12"/>
                    </a:lnTo>
                    <a:lnTo>
                      <a:pt x="2" y="15"/>
                    </a:lnTo>
                    <a:lnTo>
                      <a:pt x="0" y="16"/>
                    </a:lnTo>
                    <a:lnTo>
                      <a:pt x="0" y="21"/>
                    </a:lnTo>
                    <a:lnTo>
                      <a:pt x="0" y="21"/>
                    </a:lnTo>
                    <a:lnTo>
                      <a:pt x="6" y="29"/>
                    </a:lnTo>
                    <a:lnTo>
                      <a:pt x="9" y="32"/>
                    </a:lnTo>
                    <a:lnTo>
                      <a:pt x="10" y="32"/>
                    </a:lnTo>
                    <a:lnTo>
                      <a:pt x="10" y="31"/>
                    </a:lnTo>
                    <a:lnTo>
                      <a:pt x="10" y="31"/>
                    </a:lnTo>
                    <a:lnTo>
                      <a:pt x="12" y="22"/>
                    </a:lnTo>
                    <a:lnTo>
                      <a:pt x="13" y="15"/>
                    </a:lnTo>
                    <a:lnTo>
                      <a:pt x="13" y="15"/>
                    </a:lnTo>
                    <a:lnTo>
                      <a:pt x="15" y="11"/>
                    </a:lnTo>
                    <a:lnTo>
                      <a:pt x="18" y="5"/>
                    </a:lnTo>
                    <a:lnTo>
                      <a:pt x="19" y="2"/>
                    </a:lnTo>
                    <a:lnTo>
                      <a:pt x="19" y="0"/>
                    </a:lnTo>
                    <a:lnTo>
                      <a:pt x="18"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06" name="Freeform 880"/>
              <p:cNvSpPr/>
              <p:nvPr/>
            </p:nvSpPr>
            <p:spPr bwMode="auto">
              <a:xfrm>
                <a:off x="-1356552" y="3770874"/>
                <a:ext cx="30592" cy="18355"/>
              </a:xfrm>
              <a:custGeom>
                <a:gdLst>
                  <a:gd name="T0" fmla="*/ 10 w 15"/>
                  <a:gd name="T1" fmla="*/ 0 h 9"/>
                  <a:gd name="T2" fmla="*/ 10 w 15"/>
                  <a:gd name="T3" fmla="*/ 0 h 9"/>
                  <a:gd name="T4" fmla="*/ 9 w 15"/>
                  <a:gd name="T5" fmla="*/ 0 h 9"/>
                  <a:gd name="T6" fmla="*/ 6 w 15"/>
                  <a:gd name="T7" fmla="*/ 0 h 9"/>
                  <a:gd name="T8" fmla="*/ 3 w 15"/>
                  <a:gd name="T9" fmla="*/ 3 h 9"/>
                  <a:gd name="T10" fmla="*/ 0 w 15"/>
                  <a:gd name="T11" fmla="*/ 7 h 9"/>
                  <a:gd name="T12" fmla="*/ 0 w 15"/>
                  <a:gd name="T13" fmla="*/ 7 h 9"/>
                  <a:gd name="T14" fmla="*/ 0 w 15"/>
                  <a:gd name="T15" fmla="*/ 9 h 9"/>
                  <a:gd name="T16" fmla="*/ 0 w 15"/>
                  <a:gd name="T17" fmla="*/ 9 h 9"/>
                  <a:gd name="T18" fmla="*/ 6 w 15"/>
                  <a:gd name="T19" fmla="*/ 9 h 9"/>
                  <a:gd name="T20" fmla="*/ 12 w 15"/>
                  <a:gd name="T21" fmla="*/ 7 h 9"/>
                  <a:gd name="T22" fmla="*/ 15 w 15"/>
                  <a:gd name="T23" fmla="*/ 6 h 9"/>
                  <a:gd name="T24" fmla="*/ 15 w 15"/>
                  <a:gd name="T25" fmla="*/ 4 h 9"/>
                  <a:gd name="T26" fmla="*/ 15 w 15"/>
                  <a:gd name="T27" fmla="*/ 1 h 9"/>
                  <a:gd name="T28" fmla="*/ 10 w 15"/>
                  <a:gd name="T29" fmla="*/ 0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 h="9">
                    <a:moveTo>
                      <a:pt x="10" y="0"/>
                    </a:moveTo>
                    <a:lnTo>
                      <a:pt x="10" y="0"/>
                    </a:lnTo>
                    <a:lnTo>
                      <a:pt x="9" y="0"/>
                    </a:lnTo>
                    <a:lnTo>
                      <a:pt x="6" y="0"/>
                    </a:lnTo>
                    <a:lnTo>
                      <a:pt x="3" y="3"/>
                    </a:lnTo>
                    <a:lnTo>
                      <a:pt x="0" y="7"/>
                    </a:lnTo>
                    <a:lnTo>
                      <a:pt x="0" y="7"/>
                    </a:lnTo>
                    <a:lnTo>
                      <a:pt x="0" y="9"/>
                    </a:lnTo>
                    <a:lnTo>
                      <a:pt x="0" y="9"/>
                    </a:lnTo>
                    <a:lnTo>
                      <a:pt x="6" y="9"/>
                    </a:lnTo>
                    <a:lnTo>
                      <a:pt x="12" y="7"/>
                    </a:lnTo>
                    <a:lnTo>
                      <a:pt x="15" y="6"/>
                    </a:lnTo>
                    <a:lnTo>
                      <a:pt x="15" y="4"/>
                    </a:lnTo>
                    <a:lnTo>
                      <a:pt x="15" y="1"/>
                    </a:lnTo>
                    <a:lnTo>
                      <a:pt x="10"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07" name="Freeform 881"/>
              <p:cNvSpPr/>
              <p:nvPr/>
            </p:nvSpPr>
            <p:spPr bwMode="auto">
              <a:xfrm>
                <a:off x="-1356552" y="3770874"/>
                <a:ext cx="30592" cy="18355"/>
              </a:xfrm>
              <a:custGeom>
                <a:gdLst>
                  <a:gd name="T0" fmla="*/ 10 w 15"/>
                  <a:gd name="T1" fmla="*/ 0 h 9"/>
                  <a:gd name="T2" fmla="*/ 10 w 15"/>
                  <a:gd name="T3" fmla="*/ 0 h 9"/>
                  <a:gd name="T4" fmla="*/ 9 w 15"/>
                  <a:gd name="T5" fmla="*/ 0 h 9"/>
                  <a:gd name="T6" fmla="*/ 6 w 15"/>
                  <a:gd name="T7" fmla="*/ 0 h 9"/>
                  <a:gd name="T8" fmla="*/ 3 w 15"/>
                  <a:gd name="T9" fmla="*/ 3 h 9"/>
                  <a:gd name="T10" fmla="*/ 0 w 15"/>
                  <a:gd name="T11" fmla="*/ 7 h 9"/>
                  <a:gd name="T12" fmla="*/ 0 w 15"/>
                  <a:gd name="T13" fmla="*/ 7 h 9"/>
                  <a:gd name="T14" fmla="*/ 0 w 15"/>
                  <a:gd name="T15" fmla="*/ 9 h 9"/>
                  <a:gd name="T16" fmla="*/ 0 w 15"/>
                  <a:gd name="T17" fmla="*/ 9 h 9"/>
                  <a:gd name="T18" fmla="*/ 6 w 15"/>
                  <a:gd name="T19" fmla="*/ 9 h 9"/>
                  <a:gd name="T20" fmla="*/ 12 w 15"/>
                  <a:gd name="T21" fmla="*/ 7 h 9"/>
                  <a:gd name="T22" fmla="*/ 15 w 15"/>
                  <a:gd name="T23" fmla="*/ 6 h 9"/>
                  <a:gd name="T24" fmla="*/ 15 w 15"/>
                  <a:gd name="T25" fmla="*/ 4 h 9"/>
                  <a:gd name="T26" fmla="*/ 15 w 15"/>
                  <a:gd name="T27" fmla="*/ 1 h 9"/>
                  <a:gd name="T28" fmla="*/ 10 w 15"/>
                  <a:gd name="T29" fmla="*/ 0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 h="9">
                    <a:moveTo>
                      <a:pt x="10" y="0"/>
                    </a:moveTo>
                    <a:lnTo>
                      <a:pt x="10" y="0"/>
                    </a:lnTo>
                    <a:lnTo>
                      <a:pt x="9" y="0"/>
                    </a:lnTo>
                    <a:lnTo>
                      <a:pt x="6" y="0"/>
                    </a:lnTo>
                    <a:lnTo>
                      <a:pt x="3" y="3"/>
                    </a:lnTo>
                    <a:lnTo>
                      <a:pt x="0" y="7"/>
                    </a:lnTo>
                    <a:lnTo>
                      <a:pt x="0" y="7"/>
                    </a:lnTo>
                    <a:lnTo>
                      <a:pt x="0" y="9"/>
                    </a:lnTo>
                    <a:lnTo>
                      <a:pt x="0" y="9"/>
                    </a:lnTo>
                    <a:lnTo>
                      <a:pt x="6" y="9"/>
                    </a:lnTo>
                    <a:lnTo>
                      <a:pt x="12" y="7"/>
                    </a:lnTo>
                    <a:lnTo>
                      <a:pt x="15" y="6"/>
                    </a:lnTo>
                    <a:lnTo>
                      <a:pt x="15" y="4"/>
                    </a:lnTo>
                    <a:lnTo>
                      <a:pt x="15" y="1"/>
                    </a:lnTo>
                    <a:lnTo>
                      <a:pt x="10"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08" name="Freeform 882"/>
              <p:cNvSpPr/>
              <p:nvPr/>
            </p:nvSpPr>
            <p:spPr bwMode="auto">
              <a:xfrm>
                <a:off x="-1466680" y="3658706"/>
                <a:ext cx="38750" cy="38750"/>
              </a:xfrm>
              <a:custGeom>
                <a:gdLst>
                  <a:gd name="T0" fmla="*/ 12 w 19"/>
                  <a:gd name="T1" fmla="*/ 19 h 19"/>
                  <a:gd name="T2" fmla="*/ 12 w 19"/>
                  <a:gd name="T3" fmla="*/ 19 h 19"/>
                  <a:gd name="T4" fmla="*/ 11 w 19"/>
                  <a:gd name="T5" fmla="*/ 19 h 19"/>
                  <a:gd name="T6" fmla="*/ 9 w 19"/>
                  <a:gd name="T7" fmla="*/ 17 h 19"/>
                  <a:gd name="T8" fmla="*/ 8 w 19"/>
                  <a:gd name="T9" fmla="*/ 13 h 19"/>
                  <a:gd name="T10" fmla="*/ 6 w 19"/>
                  <a:gd name="T11" fmla="*/ 10 h 19"/>
                  <a:gd name="T12" fmla="*/ 6 w 19"/>
                  <a:gd name="T13" fmla="*/ 9 h 19"/>
                  <a:gd name="T14" fmla="*/ 5 w 19"/>
                  <a:gd name="T15" fmla="*/ 7 h 19"/>
                  <a:gd name="T16" fmla="*/ 5 w 19"/>
                  <a:gd name="T17" fmla="*/ 7 h 19"/>
                  <a:gd name="T18" fmla="*/ 2 w 19"/>
                  <a:gd name="T19" fmla="*/ 7 h 19"/>
                  <a:gd name="T20" fmla="*/ 2 w 19"/>
                  <a:gd name="T21" fmla="*/ 4 h 19"/>
                  <a:gd name="T22" fmla="*/ 2 w 19"/>
                  <a:gd name="T23" fmla="*/ 3 h 19"/>
                  <a:gd name="T24" fmla="*/ 0 w 19"/>
                  <a:gd name="T25" fmla="*/ 0 h 19"/>
                  <a:gd name="T26" fmla="*/ 0 w 19"/>
                  <a:gd name="T27" fmla="*/ 0 h 19"/>
                  <a:gd name="T28" fmla="*/ 0 w 19"/>
                  <a:gd name="T29" fmla="*/ 0 h 19"/>
                  <a:gd name="T30" fmla="*/ 2 w 19"/>
                  <a:gd name="T31" fmla="*/ 0 h 19"/>
                  <a:gd name="T32" fmla="*/ 6 w 19"/>
                  <a:gd name="T33" fmla="*/ 0 h 19"/>
                  <a:gd name="T34" fmla="*/ 15 w 19"/>
                  <a:gd name="T35" fmla="*/ 1 h 19"/>
                  <a:gd name="T36" fmla="*/ 15 w 19"/>
                  <a:gd name="T37" fmla="*/ 1 h 19"/>
                  <a:gd name="T38" fmla="*/ 18 w 19"/>
                  <a:gd name="T39" fmla="*/ 3 h 19"/>
                  <a:gd name="T40" fmla="*/ 19 w 19"/>
                  <a:gd name="T41" fmla="*/ 6 h 19"/>
                  <a:gd name="T42" fmla="*/ 19 w 19"/>
                  <a:gd name="T43" fmla="*/ 10 h 19"/>
                  <a:gd name="T44" fmla="*/ 19 w 19"/>
                  <a:gd name="T45" fmla="*/ 10 h 19"/>
                  <a:gd name="T46" fmla="*/ 18 w 19"/>
                  <a:gd name="T47" fmla="*/ 16 h 19"/>
                  <a:gd name="T48" fmla="*/ 16 w 19"/>
                  <a:gd name="T49" fmla="*/ 17 h 19"/>
                  <a:gd name="T50" fmla="*/ 12 w 19"/>
                  <a:gd name="T51" fmla="*/ 19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9" h="19">
                    <a:moveTo>
                      <a:pt x="12" y="19"/>
                    </a:moveTo>
                    <a:lnTo>
                      <a:pt x="12" y="19"/>
                    </a:lnTo>
                    <a:lnTo>
                      <a:pt x="11" y="19"/>
                    </a:lnTo>
                    <a:lnTo>
                      <a:pt x="9" y="17"/>
                    </a:lnTo>
                    <a:lnTo>
                      <a:pt x="8" y="13"/>
                    </a:lnTo>
                    <a:lnTo>
                      <a:pt x="6" y="10"/>
                    </a:lnTo>
                    <a:lnTo>
                      <a:pt x="6" y="9"/>
                    </a:lnTo>
                    <a:lnTo>
                      <a:pt x="5" y="7"/>
                    </a:lnTo>
                    <a:lnTo>
                      <a:pt x="5" y="7"/>
                    </a:lnTo>
                    <a:lnTo>
                      <a:pt x="2" y="7"/>
                    </a:lnTo>
                    <a:lnTo>
                      <a:pt x="2" y="4"/>
                    </a:lnTo>
                    <a:lnTo>
                      <a:pt x="2" y="3"/>
                    </a:lnTo>
                    <a:lnTo>
                      <a:pt x="0" y="0"/>
                    </a:lnTo>
                    <a:lnTo>
                      <a:pt x="0" y="0"/>
                    </a:lnTo>
                    <a:lnTo>
                      <a:pt x="0" y="0"/>
                    </a:lnTo>
                    <a:lnTo>
                      <a:pt x="2" y="0"/>
                    </a:lnTo>
                    <a:lnTo>
                      <a:pt x="6" y="0"/>
                    </a:lnTo>
                    <a:lnTo>
                      <a:pt x="15" y="1"/>
                    </a:lnTo>
                    <a:lnTo>
                      <a:pt x="15" y="1"/>
                    </a:lnTo>
                    <a:lnTo>
                      <a:pt x="18" y="3"/>
                    </a:lnTo>
                    <a:lnTo>
                      <a:pt x="19" y="6"/>
                    </a:lnTo>
                    <a:lnTo>
                      <a:pt x="19" y="10"/>
                    </a:lnTo>
                    <a:lnTo>
                      <a:pt x="19" y="10"/>
                    </a:lnTo>
                    <a:lnTo>
                      <a:pt x="18" y="16"/>
                    </a:lnTo>
                    <a:lnTo>
                      <a:pt x="16" y="17"/>
                    </a:lnTo>
                    <a:lnTo>
                      <a:pt x="12" y="1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09" name="Freeform 883"/>
              <p:cNvSpPr/>
              <p:nvPr/>
            </p:nvSpPr>
            <p:spPr bwMode="auto">
              <a:xfrm>
                <a:off x="-1466680" y="3658706"/>
                <a:ext cx="38750" cy="38750"/>
              </a:xfrm>
              <a:custGeom>
                <a:gdLst>
                  <a:gd name="T0" fmla="*/ 12 w 19"/>
                  <a:gd name="T1" fmla="*/ 19 h 19"/>
                  <a:gd name="T2" fmla="*/ 12 w 19"/>
                  <a:gd name="T3" fmla="*/ 19 h 19"/>
                  <a:gd name="T4" fmla="*/ 11 w 19"/>
                  <a:gd name="T5" fmla="*/ 19 h 19"/>
                  <a:gd name="T6" fmla="*/ 9 w 19"/>
                  <a:gd name="T7" fmla="*/ 17 h 19"/>
                  <a:gd name="T8" fmla="*/ 8 w 19"/>
                  <a:gd name="T9" fmla="*/ 13 h 19"/>
                  <a:gd name="T10" fmla="*/ 6 w 19"/>
                  <a:gd name="T11" fmla="*/ 10 h 19"/>
                  <a:gd name="T12" fmla="*/ 6 w 19"/>
                  <a:gd name="T13" fmla="*/ 9 h 19"/>
                  <a:gd name="T14" fmla="*/ 5 w 19"/>
                  <a:gd name="T15" fmla="*/ 7 h 19"/>
                  <a:gd name="T16" fmla="*/ 5 w 19"/>
                  <a:gd name="T17" fmla="*/ 7 h 19"/>
                  <a:gd name="T18" fmla="*/ 2 w 19"/>
                  <a:gd name="T19" fmla="*/ 7 h 19"/>
                  <a:gd name="T20" fmla="*/ 2 w 19"/>
                  <a:gd name="T21" fmla="*/ 4 h 19"/>
                  <a:gd name="T22" fmla="*/ 2 w 19"/>
                  <a:gd name="T23" fmla="*/ 3 h 19"/>
                  <a:gd name="T24" fmla="*/ 0 w 19"/>
                  <a:gd name="T25" fmla="*/ 0 h 19"/>
                  <a:gd name="T26" fmla="*/ 0 w 19"/>
                  <a:gd name="T27" fmla="*/ 0 h 19"/>
                  <a:gd name="T28" fmla="*/ 0 w 19"/>
                  <a:gd name="T29" fmla="*/ 0 h 19"/>
                  <a:gd name="T30" fmla="*/ 2 w 19"/>
                  <a:gd name="T31" fmla="*/ 0 h 19"/>
                  <a:gd name="T32" fmla="*/ 6 w 19"/>
                  <a:gd name="T33" fmla="*/ 0 h 19"/>
                  <a:gd name="T34" fmla="*/ 15 w 19"/>
                  <a:gd name="T35" fmla="*/ 1 h 19"/>
                  <a:gd name="T36" fmla="*/ 15 w 19"/>
                  <a:gd name="T37" fmla="*/ 1 h 19"/>
                  <a:gd name="T38" fmla="*/ 18 w 19"/>
                  <a:gd name="T39" fmla="*/ 3 h 19"/>
                  <a:gd name="T40" fmla="*/ 19 w 19"/>
                  <a:gd name="T41" fmla="*/ 6 h 19"/>
                  <a:gd name="T42" fmla="*/ 19 w 19"/>
                  <a:gd name="T43" fmla="*/ 10 h 19"/>
                  <a:gd name="T44" fmla="*/ 19 w 19"/>
                  <a:gd name="T45" fmla="*/ 10 h 19"/>
                  <a:gd name="T46" fmla="*/ 18 w 19"/>
                  <a:gd name="T47" fmla="*/ 16 h 19"/>
                  <a:gd name="T48" fmla="*/ 16 w 19"/>
                  <a:gd name="T49" fmla="*/ 17 h 19"/>
                  <a:gd name="T50" fmla="*/ 12 w 19"/>
                  <a:gd name="T51" fmla="*/ 19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9" h="19">
                    <a:moveTo>
                      <a:pt x="12" y="19"/>
                    </a:moveTo>
                    <a:lnTo>
                      <a:pt x="12" y="19"/>
                    </a:lnTo>
                    <a:lnTo>
                      <a:pt x="11" y="19"/>
                    </a:lnTo>
                    <a:lnTo>
                      <a:pt x="9" y="17"/>
                    </a:lnTo>
                    <a:lnTo>
                      <a:pt x="8" y="13"/>
                    </a:lnTo>
                    <a:lnTo>
                      <a:pt x="6" y="10"/>
                    </a:lnTo>
                    <a:lnTo>
                      <a:pt x="6" y="9"/>
                    </a:lnTo>
                    <a:lnTo>
                      <a:pt x="5" y="7"/>
                    </a:lnTo>
                    <a:lnTo>
                      <a:pt x="5" y="7"/>
                    </a:lnTo>
                    <a:lnTo>
                      <a:pt x="2" y="7"/>
                    </a:lnTo>
                    <a:lnTo>
                      <a:pt x="2" y="4"/>
                    </a:lnTo>
                    <a:lnTo>
                      <a:pt x="2" y="3"/>
                    </a:lnTo>
                    <a:lnTo>
                      <a:pt x="0" y="0"/>
                    </a:lnTo>
                    <a:lnTo>
                      <a:pt x="0" y="0"/>
                    </a:lnTo>
                    <a:lnTo>
                      <a:pt x="0" y="0"/>
                    </a:lnTo>
                    <a:lnTo>
                      <a:pt x="2" y="0"/>
                    </a:lnTo>
                    <a:lnTo>
                      <a:pt x="6" y="0"/>
                    </a:lnTo>
                    <a:lnTo>
                      <a:pt x="15" y="1"/>
                    </a:lnTo>
                    <a:lnTo>
                      <a:pt x="15" y="1"/>
                    </a:lnTo>
                    <a:lnTo>
                      <a:pt x="18" y="3"/>
                    </a:lnTo>
                    <a:lnTo>
                      <a:pt x="19" y="6"/>
                    </a:lnTo>
                    <a:lnTo>
                      <a:pt x="19" y="10"/>
                    </a:lnTo>
                    <a:lnTo>
                      <a:pt x="19" y="10"/>
                    </a:lnTo>
                    <a:lnTo>
                      <a:pt x="18" y="16"/>
                    </a:lnTo>
                    <a:lnTo>
                      <a:pt x="16" y="17"/>
                    </a:lnTo>
                    <a:lnTo>
                      <a:pt x="12" y="1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10" name="Freeform 884"/>
              <p:cNvSpPr/>
              <p:nvPr/>
            </p:nvSpPr>
            <p:spPr bwMode="auto">
              <a:xfrm>
                <a:off x="-1568651" y="3738243"/>
                <a:ext cx="79538" cy="83617"/>
              </a:xfrm>
              <a:custGeom>
                <a:gdLst>
                  <a:gd name="T0" fmla="*/ 35 w 39"/>
                  <a:gd name="T1" fmla="*/ 1 h 41"/>
                  <a:gd name="T2" fmla="*/ 35 w 39"/>
                  <a:gd name="T3" fmla="*/ 1 h 41"/>
                  <a:gd name="T4" fmla="*/ 33 w 39"/>
                  <a:gd name="T5" fmla="*/ 3 h 41"/>
                  <a:gd name="T6" fmla="*/ 33 w 39"/>
                  <a:gd name="T7" fmla="*/ 6 h 41"/>
                  <a:gd name="T8" fmla="*/ 33 w 39"/>
                  <a:gd name="T9" fmla="*/ 9 h 41"/>
                  <a:gd name="T10" fmla="*/ 32 w 39"/>
                  <a:gd name="T11" fmla="*/ 12 h 41"/>
                  <a:gd name="T12" fmla="*/ 32 w 39"/>
                  <a:gd name="T13" fmla="*/ 12 h 41"/>
                  <a:gd name="T14" fmla="*/ 27 w 39"/>
                  <a:gd name="T15" fmla="*/ 13 h 41"/>
                  <a:gd name="T16" fmla="*/ 23 w 39"/>
                  <a:gd name="T17" fmla="*/ 17 h 41"/>
                  <a:gd name="T18" fmla="*/ 16 w 39"/>
                  <a:gd name="T19" fmla="*/ 23 h 41"/>
                  <a:gd name="T20" fmla="*/ 16 w 39"/>
                  <a:gd name="T21" fmla="*/ 23 h 41"/>
                  <a:gd name="T22" fmla="*/ 6 w 39"/>
                  <a:gd name="T23" fmla="*/ 33 h 41"/>
                  <a:gd name="T24" fmla="*/ 1 w 39"/>
                  <a:gd name="T25" fmla="*/ 39 h 41"/>
                  <a:gd name="T26" fmla="*/ 0 w 39"/>
                  <a:gd name="T27" fmla="*/ 41 h 41"/>
                  <a:gd name="T28" fmla="*/ 1 w 39"/>
                  <a:gd name="T29" fmla="*/ 41 h 41"/>
                  <a:gd name="T30" fmla="*/ 1 w 39"/>
                  <a:gd name="T31" fmla="*/ 41 h 41"/>
                  <a:gd name="T32" fmla="*/ 4 w 39"/>
                  <a:gd name="T33" fmla="*/ 39 h 41"/>
                  <a:gd name="T34" fmla="*/ 10 w 39"/>
                  <a:gd name="T35" fmla="*/ 35 h 41"/>
                  <a:gd name="T36" fmla="*/ 22 w 39"/>
                  <a:gd name="T37" fmla="*/ 26 h 41"/>
                  <a:gd name="T38" fmla="*/ 22 w 39"/>
                  <a:gd name="T39" fmla="*/ 26 h 41"/>
                  <a:gd name="T40" fmla="*/ 32 w 39"/>
                  <a:gd name="T41" fmla="*/ 20 h 41"/>
                  <a:gd name="T42" fmla="*/ 36 w 39"/>
                  <a:gd name="T43" fmla="*/ 17 h 41"/>
                  <a:gd name="T44" fmla="*/ 39 w 39"/>
                  <a:gd name="T45" fmla="*/ 15 h 41"/>
                  <a:gd name="T46" fmla="*/ 39 w 39"/>
                  <a:gd name="T47" fmla="*/ 15 h 41"/>
                  <a:gd name="T48" fmla="*/ 39 w 39"/>
                  <a:gd name="T49" fmla="*/ 4 h 41"/>
                  <a:gd name="T50" fmla="*/ 37 w 39"/>
                  <a:gd name="T51" fmla="*/ 1 h 41"/>
                  <a:gd name="T52" fmla="*/ 36 w 39"/>
                  <a:gd name="T53" fmla="*/ 0 h 41"/>
                  <a:gd name="T54" fmla="*/ 35 w 39"/>
                  <a:gd name="T55" fmla="*/ 1 h 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 h="41">
                    <a:moveTo>
                      <a:pt x="35" y="1"/>
                    </a:moveTo>
                    <a:lnTo>
                      <a:pt x="35" y="1"/>
                    </a:lnTo>
                    <a:lnTo>
                      <a:pt x="33" y="3"/>
                    </a:lnTo>
                    <a:lnTo>
                      <a:pt x="33" y="6"/>
                    </a:lnTo>
                    <a:lnTo>
                      <a:pt x="33" y="9"/>
                    </a:lnTo>
                    <a:lnTo>
                      <a:pt x="32" y="12"/>
                    </a:lnTo>
                    <a:lnTo>
                      <a:pt x="32" y="12"/>
                    </a:lnTo>
                    <a:lnTo>
                      <a:pt x="27" y="13"/>
                    </a:lnTo>
                    <a:lnTo>
                      <a:pt x="23" y="17"/>
                    </a:lnTo>
                    <a:lnTo>
                      <a:pt x="16" y="23"/>
                    </a:lnTo>
                    <a:lnTo>
                      <a:pt x="16" y="23"/>
                    </a:lnTo>
                    <a:lnTo>
                      <a:pt x="6" y="33"/>
                    </a:lnTo>
                    <a:lnTo>
                      <a:pt x="1" y="39"/>
                    </a:lnTo>
                    <a:lnTo>
                      <a:pt x="0" y="41"/>
                    </a:lnTo>
                    <a:lnTo>
                      <a:pt x="1" y="41"/>
                    </a:lnTo>
                    <a:lnTo>
                      <a:pt x="1" y="41"/>
                    </a:lnTo>
                    <a:lnTo>
                      <a:pt x="4" y="39"/>
                    </a:lnTo>
                    <a:lnTo>
                      <a:pt x="10" y="35"/>
                    </a:lnTo>
                    <a:lnTo>
                      <a:pt x="22" y="26"/>
                    </a:lnTo>
                    <a:lnTo>
                      <a:pt x="22" y="26"/>
                    </a:lnTo>
                    <a:lnTo>
                      <a:pt x="32" y="20"/>
                    </a:lnTo>
                    <a:lnTo>
                      <a:pt x="36" y="17"/>
                    </a:lnTo>
                    <a:lnTo>
                      <a:pt x="39" y="15"/>
                    </a:lnTo>
                    <a:lnTo>
                      <a:pt x="39" y="15"/>
                    </a:lnTo>
                    <a:lnTo>
                      <a:pt x="39" y="4"/>
                    </a:lnTo>
                    <a:lnTo>
                      <a:pt x="37" y="1"/>
                    </a:lnTo>
                    <a:lnTo>
                      <a:pt x="36" y="0"/>
                    </a:lnTo>
                    <a:lnTo>
                      <a:pt x="35" y="1"/>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11" name="Freeform 885"/>
              <p:cNvSpPr/>
              <p:nvPr/>
            </p:nvSpPr>
            <p:spPr bwMode="auto">
              <a:xfrm>
                <a:off x="-1568651" y="3738243"/>
                <a:ext cx="79538" cy="83617"/>
              </a:xfrm>
              <a:custGeom>
                <a:gdLst>
                  <a:gd name="T0" fmla="*/ 35 w 39"/>
                  <a:gd name="T1" fmla="*/ 1 h 41"/>
                  <a:gd name="T2" fmla="*/ 35 w 39"/>
                  <a:gd name="T3" fmla="*/ 1 h 41"/>
                  <a:gd name="T4" fmla="*/ 33 w 39"/>
                  <a:gd name="T5" fmla="*/ 3 h 41"/>
                  <a:gd name="T6" fmla="*/ 33 w 39"/>
                  <a:gd name="T7" fmla="*/ 6 h 41"/>
                  <a:gd name="T8" fmla="*/ 33 w 39"/>
                  <a:gd name="T9" fmla="*/ 9 h 41"/>
                  <a:gd name="T10" fmla="*/ 32 w 39"/>
                  <a:gd name="T11" fmla="*/ 12 h 41"/>
                  <a:gd name="T12" fmla="*/ 32 w 39"/>
                  <a:gd name="T13" fmla="*/ 12 h 41"/>
                  <a:gd name="T14" fmla="*/ 27 w 39"/>
                  <a:gd name="T15" fmla="*/ 13 h 41"/>
                  <a:gd name="T16" fmla="*/ 23 w 39"/>
                  <a:gd name="T17" fmla="*/ 17 h 41"/>
                  <a:gd name="T18" fmla="*/ 16 w 39"/>
                  <a:gd name="T19" fmla="*/ 23 h 41"/>
                  <a:gd name="T20" fmla="*/ 16 w 39"/>
                  <a:gd name="T21" fmla="*/ 23 h 41"/>
                  <a:gd name="T22" fmla="*/ 6 w 39"/>
                  <a:gd name="T23" fmla="*/ 33 h 41"/>
                  <a:gd name="T24" fmla="*/ 1 w 39"/>
                  <a:gd name="T25" fmla="*/ 39 h 41"/>
                  <a:gd name="T26" fmla="*/ 0 w 39"/>
                  <a:gd name="T27" fmla="*/ 41 h 41"/>
                  <a:gd name="T28" fmla="*/ 1 w 39"/>
                  <a:gd name="T29" fmla="*/ 41 h 41"/>
                  <a:gd name="T30" fmla="*/ 1 w 39"/>
                  <a:gd name="T31" fmla="*/ 41 h 41"/>
                  <a:gd name="T32" fmla="*/ 4 w 39"/>
                  <a:gd name="T33" fmla="*/ 39 h 41"/>
                  <a:gd name="T34" fmla="*/ 10 w 39"/>
                  <a:gd name="T35" fmla="*/ 35 h 41"/>
                  <a:gd name="T36" fmla="*/ 22 w 39"/>
                  <a:gd name="T37" fmla="*/ 26 h 41"/>
                  <a:gd name="T38" fmla="*/ 22 w 39"/>
                  <a:gd name="T39" fmla="*/ 26 h 41"/>
                  <a:gd name="T40" fmla="*/ 32 w 39"/>
                  <a:gd name="T41" fmla="*/ 20 h 41"/>
                  <a:gd name="T42" fmla="*/ 36 w 39"/>
                  <a:gd name="T43" fmla="*/ 17 h 41"/>
                  <a:gd name="T44" fmla="*/ 39 w 39"/>
                  <a:gd name="T45" fmla="*/ 15 h 41"/>
                  <a:gd name="T46" fmla="*/ 39 w 39"/>
                  <a:gd name="T47" fmla="*/ 15 h 41"/>
                  <a:gd name="T48" fmla="*/ 39 w 39"/>
                  <a:gd name="T49" fmla="*/ 4 h 41"/>
                  <a:gd name="T50" fmla="*/ 37 w 39"/>
                  <a:gd name="T51" fmla="*/ 1 h 41"/>
                  <a:gd name="T52" fmla="*/ 36 w 39"/>
                  <a:gd name="T53" fmla="*/ 0 h 41"/>
                  <a:gd name="T54" fmla="*/ 35 w 39"/>
                  <a:gd name="T55" fmla="*/ 1 h 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 h="41">
                    <a:moveTo>
                      <a:pt x="35" y="1"/>
                    </a:moveTo>
                    <a:lnTo>
                      <a:pt x="35" y="1"/>
                    </a:lnTo>
                    <a:lnTo>
                      <a:pt x="33" y="3"/>
                    </a:lnTo>
                    <a:lnTo>
                      <a:pt x="33" y="6"/>
                    </a:lnTo>
                    <a:lnTo>
                      <a:pt x="33" y="9"/>
                    </a:lnTo>
                    <a:lnTo>
                      <a:pt x="32" y="12"/>
                    </a:lnTo>
                    <a:lnTo>
                      <a:pt x="32" y="12"/>
                    </a:lnTo>
                    <a:lnTo>
                      <a:pt x="27" y="13"/>
                    </a:lnTo>
                    <a:lnTo>
                      <a:pt x="23" y="17"/>
                    </a:lnTo>
                    <a:lnTo>
                      <a:pt x="16" y="23"/>
                    </a:lnTo>
                    <a:lnTo>
                      <a:pt x="16" y="23"/>
                    </a:lnTo>
                    <a:lnTo>
                      <a:pt x="6" y="33"/>
                    </a:lnTo>
                    <a:lnTo>
                      <a:pt x="1" y="39"/>
                    </a:lnTo>
                    <a:lnTo>
                      <a:pt x="0" y="41"/>
                    </a:lnTo>
                    <a:lnTo>
                      <a:pt x="1" y="41"/>
                    </a:lnTo>
                    <a:lnTo>
                      <a:pt x="1" y="41"/>
                    </a:lnTo>
                    <a:lnTo>
                      <a:pt x="4" y="39"/>
                    </a:lnTo>
                    <a:lnTo>
                      <a:pt x="10" y="35"/>
                    </a:lnTo>
                    <a:lnTo>
                      <a:pt x="22" y="26"/>
                    </a:lnTo>
                    <a:lnTo>
                      <a:pt x="22" y="26"/>
                    </a:lnTo>
                    <a:lnTo>
                      <a:pt x="32" y="20"/>
                    </a:lnTo>
                    <a:lnTo>
                      <a:pt x="36" y="17"/>
                    </a:lnTo>
                    <a:lnTo>
                      <a:pt x="39" y="15"/>
                    </a:lnTo>
                    <a:lnTo>
                      <a:pt x="39" y="15"/>
                    </a:lnTo>
                    <a:lnTo>
                      <a:pt x="39" y="4"/>
                    </a:lnTo>
                    <a:lnTo>
                      <a:pt x="37" y="1"/>
                    </a:lnTo>
                    <a:lnTo>
                      <a:pt x="36" y="0"/>
                    </a:lnTo>
                    <a:lnTo>
                      <a:pt x="35"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12" name="Freeform 886"/>
              <p:cNvSpPr/>
              <p:nvPr/>
            </p:nvSpPr>
            <p:spPr bwMode="auto">
              <a:xfrm>
                <a:off x="-528548" y="4258296"/>
                <a:ext cx="108090" cy="34671"/>
              </a:xfrm>
              <a:custGeom>
                <a:gdLst>
                  <a:gd name="T0" fmla="*/ 0 w 53"/>
                  <a:gd name="T1" fmla="*/ 14 h 17"/>
                  <a:gd name="T2" fmla="*/ 0 w 53"/>
                  <a:gd name="T3" fmla="*/ 14 h 17"/>
                  <a:gd name="T4" fmla="*/ 5 w 53"/>
                  <a:gd name="T5" fmla="*/ 16 h 17"/>
                  <a:gd name="T6" fmla="*/ 16 w 53"/>
                  <a:gd name="T7" fmla="*/ 17 h 17"/>
                  <a:gd name="T8" fmla="*/ 27 w 53"/>
                  <a:gd name="T9" fmla="*/ 17 h 17"/>
                  <a:gd name="T10" fmla="*/ 34 w 53"/>
                  <a:gd name="T11" fmla="*/ 17 h 17"/>
                  <a:gd name="T12" fmla="*/ 34 w 53"/>
                  <a:gd name="T13" fmla="*/ 17 h 17"/>
                  <a:gd name="T14" fmla="*/ 46 w 53"/>
                  <a:gd name="T15" fmla="*/ 12 h 17"/>
                  <a:gd name="T16" fmla="*/ 52 w 53"/>
                  <a:gd name="T17" fmla="*/ 7 h 17"/>
                  <a:gd name="T18" fmla="*/ 53 w 53"/>
                  <a:gd name="T19" fmla="*/ 6 h 17"/>
                  <a:gd name="T20" fmla="*/ 53 w 53"/>
                  <a:gd name="T21" fmla="*/ 4 h 17"/>
                  <a:gd name="T22" fmla="*/ 53 w 53"/>
                  <a:gd name="T23" fmla="*/ 4 h 17"/>
                  <a:gd name="T24" fmla="*/ 50 w 53"/>
                  <a:gd name="T25" fmla="*/ 1 h 17"/>
                  <a:gd name="T26" fmla="*/ 47 w 53"/>
                  <a:gd name="T27" fmla="*/ 0 h 17"/>
                  <a:gd name="T28" fmla="*/ 43 w 53"/>
                  <a:gd name="T29" fmla="*/ 0 h 17"/>
                  <a:gd name="T30" fmla="*/ 42 w 53"/>
                  <a:gd name="T31" fmla="*/ 0 h 17"/>
                  <a:gd name="T32" fmla="*/ 42 w 53"/>
                  <a:gd name="T33" fmla="*/ 0 h 17"/>
                  <a:gd name="T34" fmla="*/ 34 w 53"/>
                  <a:gd name="T35" fmla="*/ 6 h 17"/>
                  <a:gd name="T36" fmla="*/ 29 w 53"/>
                  <a:gd name="T37" fmla="*/ 9 h 17"/>
                  <a:gd name="T38" fmla="*/ 26 w 53"/>
                  <a:gd name="T39" fmla="*/ 10 h 17"/>
                  <a:gd name="T40" fmla="*/ 26 w 53"/>
                  <a:gd name="T41" fmla="*/ 10 h 17"/>
                  <a:gd name="T42" fmla="*/ 24 w 53"/>
                  <a:gd name="T43" fmla="*/ 9 h 17"/>
                  <a:gd name="T44" fmla="*/ 23 w 53"/>
                  <a:gd name="T45" fmla="*/ 7 h 17"/>
                  <a:gd name="T46" fmla="*/ 23 w 53"/>
                  <a:gd name="T47" fmla="*/ 7 h 17"/>
                  <a:gd name="T48" fmla="*/ 21 w 53"/>
                  <a:gd name="T49" fmla="*/ 7 h 17"/>
                  <a:gd name="T50" fmla="*/ 21 w 53"/>
                  <a:gd name="T51" fmla="*/ 7 h 17"/>
                  <a:gd name="T52" fmla="*/ 8 w 53"/>
                  <a:gd name="T53" fmla="*/ 10 h 17"/>
                  <a:gd name="T54" fmla="*/ 2 w 53"/>
                  <a:gd name="T55" fmla="*/ 12 h 17"/>
                  <a:gd name="T56" fmla="*/ 0 w 53"/>
                  <a:gd name="T57" fmla="*/ 13 h 17"/>
                  <a:gd name="T58" fmla="*/ 0 w 53"/>
                  <a:gd name="T59" fmla="*/ 14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7">
                    <a:moveTo>
                      <a:pt x="0" y="14"/>
                    </a:moveTo>
                    <a:lnTo>
                      <a:pt x="0" y="14"/>
                    </a:lnTo>
                    <a:lnTo>
                      <a:pt x="5" y="16"/>
                    </a:lnTo>
                    <a:lnTo>
                      <a:pt x="16" y="17"/>
                    </a:lnTo>
                    <a:lnTo>
                      <a:pt x="27" y="17"/>
                    </a:lnTo>
                    <a:lnTo>
                      <a:pt x="34" y="17"/>
                    </a:lnTo>
                    <a:lnTo>
                      <a:pt x="34" y="17"/>
                    </a:lnTo>
                    <a:lnTo>
                      <a:pt x="46" y="12"/>
                    </a:lnTo>
                    <a:lnTo>
                      <a:pt x="52" y="7"/>
                    </a:lnTo>
                    <a:lnTo>
                      <a:pt x="53" y="6"/>
                    </a:lnTo>
                    <a:lnTo>
                      <a:pt x="53" y="4"/>
                    </a:lnTo>
                    <a:lnTo>
                      <a:pt x="53" y="4"/>
                    </a:lnTo>
                    <a:lnTo>
                      <a:pt x="50" y="1"/>
                    </a:lnTo>
                    <a:lnTo>
                      <a:pt x="47" y="0"/>
                    </a:lnTo>
                    <a:lnTo>
                      <a:pt x="43" y="0"/>
                    </a:lnTo>
                    <a:lnTo>
                      <a:pt x="42" y="0"/>
                    </a:lnTo>
                    <a:lnTo>
                      <a:pt x="42" y="0"/>
                    </a:lnTo>
                    <a:lnTo>
                      <a:pt x="34" y="6"/>
                    </a:lnTo>
                    <a:lnTo>
                      <a:pt x="29" y="9"/>
                    </a:lnTo>
                    <a:lnTo>
                      <a:pt x="26" y="10"/>
                    </a:lnTo>
                    <a:lnTo>
                      <a:pt x="26" y="10"/>
                    </a:lnTo>
                    <a:lnTo>
                      <a:pt x="24" y="9"/>
                    </a:lnTo>
                    <a:lnTo>
                      <a:pt x="23" y="7"/>
                    </a:lnTo>
                    <a:lnTo>
                      <a:pt x="23" y="7"/>
                    </a:lnTo>
                    <a:lnTo>
                      <a:pt x="21" y="7"/>
                    </a:lnTo>
                    <a:lnTo>
                      <a:pt x="21" y="7"/>
                    </a:lnTo>
                    <a:lnTo>
                      <a:pt x="8" y="10"/>
                    </a:lnTo>
                    <a:lnTo>
                      <a:pt x="2" y="12"/>
                    </a:lnTo>
                    <a:lnTo>
                      <a:pt x="0" y="13"/>
                    </a:lnTo>
                    <a:lnTo>
                      <a:pt x="0" y="14"/>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13" name="Freeform 887"/>
              <p:cNvSpPr/>
              <p:nvPr/>
            </p:nvSpPr>
            <p:spPr bwMode="auto">
              <a:xfrm>
                <a:off x="-528548" y="4258296"/>
                <a:ext cx="108090" cy="34671"/>
              </a:xfrm>
              <a:custGeom>
                <a:gdLst>
                  <a:gd name="T0" fmla="*/ 0 w 53"/>
                  <a:gd name="T1" fmla="*/ 14 h 17"/>
                  <a:gd name="T2" fmla="*/ 0 w 53"/>
                  <a:gd name="T3" fmla="*/ 14 h 17"/>
                  <a:gd name="T4" fmla="*/ 5 w 53"/>
                  <a:gd name="T5" fmla="*/ 16 h 17"/>
                  <a:gd name="T6" fmla="*/ 16 w 53"/>
                  <a:gd name="T7" fmla="*/ 17 h 17"/>
                  <a:gd name="T8" fmla="*/ 27 w 53"/>
                  <a:gd name="T9" fmla="*/ 17 h 17"/>
                  <a:gd name="T10" fmla="*/ 34 w 53"/>
                  <a:gd name="T11" fmla="*/ 17 h 17"/>
                  <a:gd name="T12" fmla="*/ 34 w 53"/>
                  <a:gd name="T13" fmla="*/ 17 h 17"/>
                  <a:gd name="T14" fmla="*/ 46 w 53"/>
                  <a:gd name="T15" fmla="*/ 12 h 17"/>
                  <a:gd name="T16" fmla="*/ 52 w 53"/>
                  <a:gd name="T17" fmla="*/ 7 h 17"/>
                  <a:gd name="T18" fmla="*/ 53 w 53"/>
                  <a:gd name="T19" fmla="*/ 6 h 17"/>
                  <a:gd name="T20" fmla="*/ 53 w 53"/>
                  <a:gd name="T21" fmla="*/ 4 h 17"/>
                  <a:gd name="T22" fmla="*/ 53 w 53"/>
                  <a:gd name="T23" fmla="*/ 4 h 17"/>
                  <a:gd name="T24" fmla="*/ 50 w 53"/>
                  <a:gd name="T25" fmla="*/ 1 h 17"/>
                  <a:gd name="T26" fmla="*/ 47 w 53"/>
                  <a:gd name="T27" fmla="*/ 0 h 17"/>
                  <a:gd name="T28" fmla="*/ 43 w 53"/>
                  <a:gd name="T29" fmla="*/ 0 h 17"/>
                  <a:gd name="T30" fmla="*/ 42 w 53"/>
                  <a:gd name="T31" fmla="*/ 0 h 17"/>
                  <a:gd name="T32" fmla="*/ 42 w 53"/>
                  <a:gd name="T33" fmla="*/ 0 h 17"/>
                  <a:gd name="T34" fmla="*/ 34 w 53"/>
                  <a:gd name="T35" fmla="*/ 6 h 17"/>
                  <a:gd name="T36" fmla="*/ 29 w 53"/>
                  <a:gd name="T37" fmla="*/ 9 h 17"/>
                  <a:gd name="T38" fmla="*/ 26 w 53"/>
                  <a:gd name="T39" fmla="*/ 10 h 17"/>
                  <a:gd name="T40" fmla="*/ 26 w 53"/>
                  <a:gd name="T41" fmla="*/ 10 h 17"/>
                  <a:gd name="T42" fmla="*/ 24 w 53"/>
                  <a:gd name="T43" fmla="*/ 9 h 17"/>
                  <a:gd name="T44" fmla="*/ 23 w 53"/>
                  <a:gd name="T45" fmla="*/ 7 h 17"/>
                  <a:gd name="T46" fmla="*/ 23 w 53"/>
                  <a:gd name="T47" fmla="*/ 7 h 17"/>
                  <a:gd name="T48" fmla="*/ 21 w 53"/>
                  <a:gd name="T49" fmla="*/ 7 h 17"/>
                  <a:gd name="T50" fmla="*/ 21 w 53"/>
                  <a:gd name="T51" fmla="*/ 7 h 17"/>
                  <a:gd name="T52" fmla="*/ 8 w 53"/>
                  <a:gd name="T53" fmla="*/ 10 h 17"/>
                  <a:gd name="T54" fmla="*/ 2 w 53"/>
                  <a:gd name="T55" fmla="*/ 12 h 17"/>
                  <a:gd name="T56" fmla="*/ 0 w 53"/>
                  <a:gd name="T57" fmla="*/ 13 h 17"/>
                  <a:gd name="T58" fmla="*/ 0 w 53"/>
                  <a:gd name="T59" fmla="*/ 14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7">
                    <a:moveTo>
                      <a:pt x="0" y="14"/>
                    </a:moveTo>
                    <a:lnTo>
                      <a:pt x="0" y="14"/>
                    </a:lnTo>
                    <a:lnTo>
                      <a:pt x="5" y="16"/>
                    </a:lnTo>
                    <a:lnTo>
                      <a:pt x="16" y="17"/>
                    </a:lnTo>
                    <a:lnTo>
                      <a:pt x="27" y="17"/>
                    </a:lnTo>
                    <a:lnTo>
                      <a:pt x="34" y="17"/>
                    </a:lnTo>
                    <a:lnTo>
                      <a:pt x="34" y="17"/>
                    </a:lnTo>
                    <a:lnTo>
                      <a:pt x="46" y="12"/>
                    </a:lnTo>
                    <a:lnTo>
                      <a:pt x="52" y="7"/>
                    </a:lnTo>
                    <a:lnTo>
                      <a:pt x="53" y="6"/>
                    </a:lnTo>
                    <a:lnTo>
                      <a:pt x="53" y="4"/>
                    </a:lnTo>
                    <a:lnTo>
                      <a:pt x="53" y="4"/>
                    </a:lnTo>
                    <a:lnTo>
                      <a:pt x="50" y="1"/>
                    </a:lnTo>
                    <a:lnTo>
                      <a:pt x="47" y="0"/>
                    </a:lnTo>
                    <a:lnTo>
                      <a:pt x="43" y="0"/>
                    </a:lnTo>
                    <a:lnTo>
                      <a:pt x="42" y="0"/>
                    </a:lnTo>
                    <a:lnTo>
                      <a:pt x="42" y="0"/>
                    </a:lnTo>
                    <a:lnTo>
                      <a:pt x="34" y="6"/>
                    </a:lnTo>
                    <a:lnTo>
                      <a:pt x="29" y="9"/>
                    </a:lnTo>
                    <a:lnTo>
                      <a:pt x="26" y="10"/>
                    </a:lnTo>
                    <a:lnTo>
                      <a:pt x="26" y="10"/>
                    </a:lnTo>
                    <a:lnTo>
                      <a:pt x="24" y="9"/>
                    </a:lnTo>
                    <a:lnTo>
                      <a:pt x="23" y="7"/>
                    </a:lnTo>
                    <a:lnTo>
                      <a:pt x="23" y="7"/>
                    </a:lnTo>
                    <a:lnTo>
                      <a:pt x="21" y="7"/>
                    </a:lnTo>
                    <a:lnTo>
                      <a:pt x="21" y="7"/>
                    </a:lnTo>
                    <a:lnTo>
                      <a:pt x="8" y="10"/>
                    </a:lnTo>
                    <a:lnTo>
                      <a:pt x="2" y="12"/>
                    </a:lnTo>
                    <a:lnTo>
                      <a:pt x="0" y="13"/>
                    </a:lnTo>
                    <a:lnTo>
                      <a:pt x="0" y="14"/>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14" name="Freeform 888"/>
              <p:cNvSpPr/>
              <p:nvPr/>
            </p:nvSpPr>
            <p:spPr bwMode="auto">
              <a:xfrm>
                <a:off x="-324606" y="4284807"/>
                <a:ext cx="30592" cy="34671"/>
              </a:xfrm>
              <a:custGeom>
                <a:gdLst>
                  <a:gd name="T0" fmla="*/ 8 w 15"/>
                  <a:gd name="T1" fmla="*/ 17 h 17"/>
                  <a:gd name="T2" fmla="*/ 8 w 15"/>
                  <a:gd name="T3" fmla="*/ 17 h 17"/>
                  <a:gd name="T4" fmla="*/ 4 w 15"/>
                  <a:gd name="T5" fmla="*/ 13 h 17"/>
                  <a:gd name="T6" fmla="*/ 1 w 15"/>
                  <a:gd name="T7" fmla="*/ 7 h 17"/>
                  <a:gd name="T8" fmla="*/ 0 w 15"/>
                  <a:gd name="T9" fmla="*/ 1 h 17"/>
                  <a:gd name="T10" fmla="*/ 0 w 15"/>
                  <a:gd name="T11" fmla="*/ 0 h 17"/>
                  <a:gd name="T12" fmla="*/ 2 w 15"/>
                  <a:gd name="T13" fmla="*/ 0 h 17"/>
                  <a:gd name="T14" fmla="*/ 2 w 15"/>
                  <a:gd name="T15" fmla="*/ 0 h 17"/>
                  <a:gd name="T16" fmla="*/ 8 w 15"/>
                  <a:gd name="T17" fmla="*/ 4 h 17"/>
                  <a:gd name="T18" fmla="*/ 14 w 15"/>
                  <a:gd name="T19" fmla="*/ 10 h 17"/>
                  <a:gd name="T20" fmla="*/ 15 w 15"/>
                  <a:gd name="T21" fmla="*/ 13 h 17"/>
                  <a:gd name="T22" fmla="*/ 15 w 15"/>
                  <a:gd name="T23" fmla="*/ 16 h 17"/>
                  <a:gd name="T24" fmla="*/ 14 w 15"/>
                  <a:gd name="T25" fmla="*/ 17 h 17"/>
                  <a:gd name="T26" fmla="*/ 8 w 15"/>
                  <a:gd name="T27" fmla="*/ 17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5" h="17">
                    <a:moveTo>
                      <a:pt x="8" y="17"/>
                    </a:moveTo>
                    <a:lnTo>
                      <a:pt x="8" y="17"/>
                    </a:lnTo>
                    <a:lnTo>
                      <a:pt x="4" y="13"/>
                    </a:lnTo>
                    <a:lnTo>
                      <a:pt x="1" y="7"/>
                    </a:lnTo>
                    <a:lnTo>
                      <a:pt x="0" y="1"/>
                    </a:lnTo>
                    <a:lnTo>
                      <a:pt x="0" y="0"/>
                    </a:lnTo>
                    <a:lnTo>
                      <a:pt x="2" y="0"/>
                    </a:lnTo>
                    <a:lnTo>
                      <a:pt x="2" y="0"/>
                    </a:lnTo>
                    <a:lnTo>
                      <a:pt x="8" y="4"/>
                    </a:lnTo>
                    <a:lnTo>
                      <a:pt x="14" y="10"/>
                    </a:lnTo>
                    <a:lnTo>
                      <a:pt x="15" y="13"/>
                    </a:lnTo>
                    <a:lnTo>
                      <a:pt x="15" y="16"/>
                    </a:lnTo>
                    <a:lnTo>
                      <a:pt x="14" y="17"/>
                    </a:lnTo>
                    <a:lnTo>
                      <a:pt x="8" y="17"/>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15" name="Freeform 889"/>
              <p:cNvSpPr/>
              <p:nvPr/>
            </p:nvSpPr>
            <p:spPr bwMode="auto">
              <a:xfrm>
                <a:off x="-324606" y="4284807"/>
                <a:ext cx="30592" cy="34671"/>
              </a:xfrm>
              <a:custGeom>
                <a:gdLst>
                  <a:gd name="T0" fmla="*/ 8 w 15"/>
                  <a:gd name="T1" fmla="*/ 17 h 17"/>
                  <a:gd name="T2" fmla="*/ 8 w 15"/>
                  <a:gd name="T3" fmla="*/ 17 h 17"/>
                  <a:gd name="T4" fmla="*/ 4 w 15"/>
                  <a:gd name="T5" fmla="*/ 13 h 17"/>
                  <a:gd name="T6" fmla="*/ 1 w 15"/>
                  <a:gd name="T7" fmla="*/ 7 h 17"/>
                  <a:gd name="T8" fmla="*/ 0 w 15"/>
                  <a:gd name="T9" fmla="*/ 1 h 17"/>
                  <a:gd name="T10" fmla="*/ 0 w 15"/>
                  <a:gd name="T11" fmla="*/ 0 h 17"/>
                  <a:gd name="T12" fmla="*/ 2 w 15"/>
                  <a:gd name="T13" fmla="*/ 0 h 17"/>
                  <a:gd name="T14" fmla="*/ 2 w 15"/>
                  <a:gd name="T15" fmla="*/ 0 h 17"/>
                  <a:gd name="T16" fmla="*/ 8 w 15"/>
                  <a:gd name="T17" fmla="*/ 4 h 17"/>
                  <a:gd name="T18" fmla="*/ 14 w 15"/>
                  <a:gd name="T19" fmla="*/ 10 h 17"/>
                  <a:gd name="T20" fmla="*/ 15 w 15"/>
                  <a:gd name="T21" fmla="*/ 13 h 17"/>
                  <a:gd name="T22" fmla="*/ 15 w 15"/>
                  <a:gd name="T23" fmla="*/ 16 h 17"/>
                  <a:gd name="T24" fmla="*/ 14 w 15"/>
                  <a:gd name="T25" fmla="*/ 17 h 17"/>
                  <a:gd name="T26" fmla="*/ 8 w 15"/>
                  <a:gd name="T27" fmla="*/ 17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5" h="17">
                    <a:moveTo>
                      <a:pt x="8" y="17"/>
                    </a:moveTo>
                    <a:lnTo>
                      <a:pt x="8" y="17"/>
                    </a:lnTo>
                    <a:lnTo>
                      <a:pt x="4" y="13"/>
                    </a:lnTo>
                    <a:lnTo>
                      <a:pt x="1" y="7"/>
                    </a:lnTo>
                    <a:lnTo>
                      <a:pt x="0" y="1"/>
                    </a:lnTo>
                    <a:lnTo>
                      <a:pt x="0" y="0"/>
                    </a:lnTo>
                    <a:lnTo>
                      <a:pt x="2" y="0"/>
                    </a:lnTo>
                    <a:lnTo>
                      <a:pt x="2" y="0"/>
                    </a:lnTo>
                    <a:lnTo>
                      <a:pt x="8" y="4"/>
                    </a:lnTo>
                    <a:lnTo>
                      <a:pt x="14" y="10"/>
                    </a:lnTo>
                    <a:lnTo>
                      <a:pt x="15" y="13"/>
                    </a:lnTo>
                    <a:lnTo>
                      <a:pt x="15" y="16"/>
                    </a:lnTo>
                    <a:lnTo>
                      <a:pt x="14" y="17"/>
                    </a:lnTo>
                    <a:lnTo>
                      <a:pt x="8" y="17"/>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16" name="Freeform 890"/>
              <p:cNvSpPr/>
              <p:nvPr/>
            </p:nvSpPr>
            <p:spPr bwMode="auto">
              <a:xfrm>
                <a:off x="-428617" y="4233823"/>
                <a:ext cx="20394" cy="20394"/>
              </a:xfrm>
              <a:custGeom>
                <a:gdLst>
                  <a:gd name="T0" fmla="*/ 6 w 10"/>
                  <a:gd name="T1" fmla="*/ 9 h 10"/>
                  <a:gd name="T2" fmla="*/ 6 w 10"/>
                  <a:gd name="T3" fmla="*/ 9 h 10"/>
                  <a:gd name="T4" fmla="*/ 1 w 10"/>
                  <a:gd name="T5" fmla="*/ 5 h 10"/>
                  <a:gd name="T6" fmla="*/ 0 w 10"/>
                  <a:gd name="T7" fmla="*/ 2 h 10"/>
                  <a:gd name="T8" fmla="*/ 0 w 10"/>
                  <a:gd name="T9" fmla="*/ 0 h 10"/>
                  <a:gd name="T10" fmla="*/ 0 w 10"/>
                  <a:gd name="T11" fmla="*/ 0 h 10"/>
                  <a:gd name="T12" fmla="*/ 6 w 10"/>
                  <a:gd name="T13" fmla="*/ 0 h 10"/>
                  <a:gd name="T14" fmla="*/ 9 w 10"/>
                  <a:gd name="T15" fmla="*/ 0 h 10"/>
                  <a:gd name="T16" fmla="*/ 10 w 10"/>
                  <a:gd name="T17" fmla="*/ 2 h 10"/>
                  <a:gd name="T18" fmla="*/ 10 w 10"/>
                  <a:gd name="T19" fmla="*/ 2 h 10"/>
                  <a:gd name="T20" fmla="*/ 10 w 10"/>
                  <a:gd name="T21" fmla="*/ 8 h 10"/>
                  <a:gd name="T22" fmla="*/ 9 w 10"/>
                  <a:gd name="T23" fmla="*/ 10 h 10"/>
                  <a:gd name="T24" fmla="*/ 7 w 10"/>
                  <a:gd name="T25" fmla="*/ 10 h 10"/>
                  <a:gd name="T26" fmla="*/ 6 w 10"/>
                  <a:gd name="T27" fmla="*/ 9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 h="10">
                    <a:moveTo>
                      <a:pt x="6" y="9"/>
                    </a:moveTo>
                    <a:lnTo>
                      <a:pt x="6" y="9"/>
                    </a:lnTo>
                    <a:lnTo>
                      <a:pt x="1" y="5"/>
                    </a:lnTo>
                    <a:lnTo>
                      <a:pt x="0" y="2"/>
                    </a:lnTo>
                    <a:lnTo>
                      <a:pt x="0" y="0"/>
                    </a:lnTo>
                    <a:lnTo>
                      <a:pt x="0" y="0"/>
                    </a:lnTo>
                    <a:lnTo>
                      <a:pt x="6" y="0"/>
                    </a:lnTo>
                    <a:lnTo>
                      <a:pt x="9" y="0"/>
                    </a:lnTo>
                    <a:lnTo>
                      <a:pt x="10" y="2"/>
                    </a:lnTo>
                    <a:lnTo>
                      <a:pt x="10" y="2"/>
                    </a:lnTo>
                    <a:lnTo>
                      <a:pt x="10" y="8"/>
                    </a:lnTo>
                    <a:lnTo>
                      <a:pt x="9" y="10"/>
                    </a:lnTo>
                    <a:lnTo>
                      <a:pt x="7" y="10"/>
                    </a:lnTo>
                    <a:lnTo>
                      <a:pt x="6" y="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17" name="Freeform 891"/>
              <p:cNvSpPr/>
              <p:nvPr/>
            </p:nvSpPr>
            <p:spPr bwMode="auto">
              <a:xfrm>
                <a:off x="-428617" y="4233823"/>
                <a:ext cx="20394" cy="20394"/>
              </a:xfrm>
              <a:custGeom>
                <a:gdLst>
                  <a:gd name="T0" fmla="*/ 6 w 10"/>
                  <a:gd name="T1" fmla="*/ 9 h 10"/>
                  <a:gd name="T2" fmla="*/ 6 w 10"/>
                  <a:gd name="T3" fmla="*/ 9 h 10"/>
                  <a:gd name="T4" fmla="*/ 1 w 10"/>
                  <a:gd name="T5" fmla="*/ 5 h 10"/>
                  <a:gd name="T6" fmla="*/ 0 w 10"/>
                  <a:gd name="T7" fmla="*/ 2 h 10"/>
                  <a:gd name="T8" fmla="*/ 0 w 10"/>
                  <a:gd name="T9" fmla="*/ 0 h 10"/>
                  <a:gd name="T10" fmla="*/ 0 w 10"/>
                  <a:gd name="T11" fmla="*/ 0 h 10"/>
                  <a:gd name="T12" fmla="*/ 6 w 10"/>
                  <a:gd name="T13" fmla="*/ 0 h 10"/>
                  <a:gd name="T14" fmla="*/ 9 w 10"/>
                  <a:gd name="T15" fmla="*/ 0 h 10"/>
                  <a:gd name="T16" fmla="*/ 10 w 10"/>
                  <a:gd name="T17" fmla="*/ 2 h 10"/>
                  <a:gd name="T18" fmla="*/ 10 w 10"/>
                  <a:gd name="T19" fmla="*/ 2 h 10"/>
                  <a:gd name="T20" fmla="*/ 10 w 10"/>
                  <a:gd name="T21" fmla="*/ 8 h 10"/>
                  <a:gd name="T22" fmla="*/ 9 w 10"/>
                  <a:gd name="T23" fmla="*/ 10 h 10"/>
                  <a:gd name="T24" fmla="*/ 7 w 10"/>
                  <a:gd name="T25" fmla="*/ 10 h 10"/>
                  <a:gd name="T26" fmla="*/ 6 w 10"/>
                  <a:gd name="T27" fmla="*/ 9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 h="10">
                    <a:moveTo>
                      <a:pt x="6" y="9"/>
                    </a:moveTo>
                    <a:lnTo>
                      <a:pt x="6" y="9"/>
                    </a:lnTo>
                    <a:lnTo>
                      <a:pt x="1" y="5"/>
                    </a:lnTo>
                    <a:lnTo>
                      <a:pt x="0" y="2"/>
                    </a:lnTo>
                    <a:lnTo>
                      <a:pt x="0" y="0"/>
                    </a:lnTo>
                    <a:lnTo>
                      <a:pt x="0" y="0"/>
                    </a:lnTo>
                    <a:lnTo>
                      <a:pt x="6" y="0"/>
                    </a:lnTo>
                    <a:lnTo>
                      <a:pt x="9" y="0"/>
                    </a:lnTo>
                    <a:lnTo>
                      <a:pt x="10" y="2"/>
                    </a:lnTo>
                    <a:lnTo>
                      <a:pt x="10" y="2"/>
                    </a:lnTo>
                    <a:lnTo>
                      <a:pt x="10" y="8"/>
                    </a:lnTo>
                    <a:lnTo>
                      <a:pt x="9" y="10"/>
                    </a:lnTo>
                    <a:lnTo>
                      <a:pt x="7" y="10"/>
                    </a:lnTo>
                    <a:lnTo>
                      <a:pt x="6" y="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24" name="Freeform 1025"/>
              <p:cNvSpPr/>
              <p:nvPr/>
            </p:nvSpPr>
            <p:spPr bwMode="auto">
              <a:xfrm>
                <a:off x="-1342276" y="2547222"/>
                <a:ext cx="208021" cy="222297"/>
              </a:xfrm>
              <a:custGeom>
                <a:gdLst>
                  <a:gd name="T0" fmla="*/ 38 w 102"/>
                  <a:gd name="T1" fmla="*/ 109 h 109"/>
                  <a:gd name="T2" fmla="*/ 32 w 102"/>
                  <a:gd name="T3" fmla="*/ 107 h 109"/>
                  <a:gd name="T4" fmla="*/ 18 w 102"/>
                  <a:gd name="T5" fmla="*/ 103 h 109"/>
                  <a:gd name="T6" fmla="*/ 12 w 102"/>
                  <a:gd name="T7" fmla="*/ 102 h 109"/>
                  <a:gd name="T8" fmla="*/ 12 w 102"/>
                  <a:gd name="T9" fmla="*/ 102 h 109"/>
                  <a:gd name="T10" fmla="*/ 12 w 102"/>
                  <a:gd name="T11" fmla="*/ 102 h 109"/>
                  <a:gd name="T12" fmla="*/ 16 w 102"/>
                  <a:gd name="T13" fmla="*/ 94 h 109"/>
                  <a:gd name="T14" fmla="*/ 19 w 102"/>
                  <a:gd name="T15" fmla="*/ 87 h 109"/>
                  <a:gd name="T16" fmla="*/ 19 w 102"/>
                  <a:gd name="T17" fmla="*/ 84 h 109"/>
                  <a:gd name="T18" fmla="*/ 19 w 102"/>
                  <a:gd name="T19" fmla="*/ 80 h 109"/>
                  <a:gd name="T20" fmla="*/ 21 w 102"/>
                  <a:gd name="T21" fmla="*/ 74 h 109"/>
                  <a:gd name="T22" fmla="*/ 21 w 102"/>
                  <a:gd name="T23" fmla="*/ 71 h 109"/>
                  <a:gd name="T24" fmla="*/ 19 w 102"/>
                  <a:gd name="T25" fmla="*/ 71 h 109"/>
                  <a:gd name="T26" fmla="*/ 18 w 102"/>
                  <a:gd name="T27" fmla="*/ 70 h 109"/>
                  <a:gd name="T28" fmla="*/ 13 w 102"/>
                  <a:gd name="T29" fmla="*/ 70 h 109"/>
                  <a:gd name="T30" fmla="*/ 13 w 102"/>
                  <a:gd name="T31" fmla="*/ 70 h 109"/>
                  <a:gd name="T32" fmla="*/ 10 w 102"/>
                  <a:gd name="T33" fmla="*/ 70 h 109"/>
                  <a:gd name="T34" fmla="*/ 9 w 102"/>
                  <a:gd name="T35" fmla="*/ 68 h 109"/>
                  <a:gd name="T36" fmla="*/ 6 w 102"/>
                  <a:gd name="T37" fmla="*/ 67 h 109"/>
                  <a:gd name="T38" fmla="*/ 3 w 102"/>
                  <a:gd name="T39" fmla="*/ 65 h 109"/>
                  <a:gd name="T40" fmla="*/ 0 w 102"/>
                  <a:gd name="T41" fmla="*/ 67 h 109"/>
                  <a:gd name="T42" fmla="*/ 5 w 102"/>
                  <a:gd name="T43" fmla="*/ 60 h 109"/>
                  <a:gd name="T44" fmla="*/ 8 w 102"/>
                  <a:gd name="T45" fmla="*/ 55 h 109"/>
                  <a:gd name="T46" fmla="*/ 21 w 102"/>
                  <a:gd name="T47" fmla="*/ 48 h 109"/>
                  <a:gd name="T48" fmla="*/ 32 w 102"/>
                  <a:gd name="T49" fmla="*/ 42 h 109"/>
                  <a:gd name="T50" fmla="*/ 41 w 102"/>
                  <a:gd name="T51" fmla="*/ 34 h 109"/>
                  <a:gd name="T52" fmla="*/ 44 w 102"/>
                  <a:gd name="T53" fmla="*/ 29 h 109"/>
                  <a:gd name="T54" fmla="*/ 47 w 102"/>
                  <a:gd name="T55" fmla="*/ 28 h 109"/>
                  <a:gd name="T56" fmla="*/ 48 w 102"/>
                  <a:gd name="T57" fmla="*/ 28 h 109"/>
                  <a:gd name="T58" fmla="*/ 52 w 102"/>
                  <a:gd name="T59" fmla="*/ 29 h 109"/>
                  <a:gd name="T60" fmla="*/ 58 w 102"/>
                  <a:gd name="T61" fmla="*/ 31 h 109"/>
                  <a:gd name="T62" fmla="*/ 63 w 102"/>
                  <a:gd name="T63" fmla="*/ 29 h 109"/>
                  <a:gd name="T64" fmla="*/ 65 w 102"/>
                  <a:gd name="T65" fmla="*/ 25 h 109"/>
                  <a:gd name="T66" fmla="*/ 65 w 102"/>
                  <a:gd name="T67" fmla="*/ 18 h 109"/>
                  <a:gd name="T68" fmla="*/ 67 w 102"/>
                  <a:gd name="T69" fmla="*/ 16 h 109"/>
                  <a:gd name="T70" fmla="*/ 73 w 102"/>
                  <a:gd name="T71" fmla="*/ 18 h 109"/>
                  <a:gd name="T72" fmla="*/ 76 w 102"/>
                  <a:gd name="T73" fmla="*/ 16 h 109"/>
                  <a:gd name="T74" fmla="*/ 77 w 102"/>
                  <a:gd name="T75" fmla="*/ 15 h 109"/>
                  <a:gd name="T76" fmla="*/ 89 w 102"/>
                  <a:gd name="T77" fmla="*/ 3 h 109"/>
                  <a:gd name="T78" fmla="*/ 93 w 102"/>
                  <a:gd name="T79" fmla="*/ 0 h 109"/>
                  <a:gd name="T80" fmla="*/ 102 w 102"/>
                  <a:gd name="T81" fmla="*/ 8 h 109"/>
                  <a:gd name="T82" fmla="*/ 102 w 102"/>
                  <a:gd name="T83" fmla="*/ 9 h 109"/>
                  <a:gd name="T84" fmla="*/ 99 w 102"/>
                  <a:gd name="T85" fmla="*/ 10 h 109"/>
                  <a:gd name="T86" fmla="*/ 96 w 102"/>
                  <a:gd name="T87" fmla="*/ 15 h 109"/>
                  <a:gd name="T88" fmla="*/ 87 w 102"/>
                  <a:gd name="T89" fmla="*/ 34 h 109"/>
                  <a:gd name="T90" fmla="*/ 84 w 102"/>
                  <a:gd name="T91" fmla="*/ 38 h 109"/>
                  <a:gd name="T92" fmla="*/ 76 w 102"/>
                  <a:gd name="T93" fmla="*/ 50 h 109"/>
                  <a:gd name="T94" fmla="*/ 71 w 102"/>
                  <a:gd name="T95" fmla="*/ 55 h 109"/>
                  <a:gd name="T96" fmla="*/ 68 w 102"/>
                  <a:gd name="T97" fmla="*/ 58 h 109"/>
                  <a:gd name="T98" fmla="*/ 60 w 102"/>
                  <a:gd name="T99" fmla="*/ 63 h 109"/>
                  <a:gd name="T100" fmla="*/ 55 w 102"/>
                  <a:gd name="T101" fmla="*/ 64 h 109"/>
                  <a:gd name="T102" fmla="*/ 52 w 102"/>
                  <a:gd name="T103" fmla="*/ 68 h 109"/>
                  <a:gd name="T104" fmla="*/ 51 w 102"/>
                  <a:gd name="T105" fmla="*/ 71 h 109"/>
                  <a:gd name="T106" fmla="*/ 50 w 102"/>
                  <a:gd name="T107" fmla="*/ 76 h 109"/>
                  <a:gd name="T108" fmla="*/ 51 w 102"/>
                  <a:gd name="T109" fmla="*/ 79 h 109"/>
                  <a:gd name="T110" fmla="*/ 52 w 102"/>
                  <a:gd name="T111" fmla="*/ 80 h 109"/>
                  <a:gd name="T112" fmla="*/ 58 w 102"/>
                  <a:gd name="T113" fmla="*/ 86 h 109"/>
                  <a:gd name="T114" fmla="*/ 65 w 102"/>
                  <a:gd name="T115" fmla="*/ 93 h 109"/>
                  <a:gd name="T116" fmla="*/ 61 w 102"/>
                  <a:gd name="T117" fmla="*/ 96 h 109"/>
                  <a:gd name="T118" fmla="*/ 57 w 102"/>
                  <a:gd name="T119" fmla="*/ 97 h 109"/>
                  <a:gd name="T120" fmla="*/ 50 w 102"/>
                  <a:gd name="T121" fmla="*/ 100 h 1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02" h="109">
                    <a:moveTo>
                      <a:pt x="38" y="109"/>
                    </a:moveTo>
                    <a:lnTo>
                      <a:pt x="38" y="109"/>
                    </a:lnTo>
                    <a:lnTo>
                      <a:pt x="32" y="107"/>
                    </a:lnTo>
                    <a:lnTo>
                      <a:pt x="32" y="107"/>
                    </a:lnTo>
                    <a:lnTo>
                      <a:pt x="18" y="103"/>
                    </a:lnTo>
                    <a:lnTo>
                      <a:pt x="18" y="103"/>
                    </a:lnTo>
                    <a:lnTo>
                      <a:pt x="12" y="102"/>
                    </a:lnTo>
                    <a:lnTo>
                      <a:pt x="12" y="102"/>
                    </a:lnTo>
                    <a:lnTo>
                      <a:pt x="12" y="102"/>
                    </a:lnTo>
                    <a:lnTo>
                      <a:pt x="12" y="102"/>
                    </a:lnTo>
                    <a:lnTo>
                      <a:pt x="12" y="102"/>
                    </a:lnTo>
                    <a:lnTo>
                      <a:pt x="12" y="102"/>
                    </a:lnTo>
                    <a:lnTo>
                      <a:pt x="16" y="94"/>
                    </a:lnTo>
                    <a:lnTo>
                      <a:pt x="16" y="94"/>
                    </a:lnTo>
                    <a:lnTo>
                      <a:pt x="18" y="92"/>
                    </a:lnTo>
                    <a:lnTo>
                      <a:pt x="19" y="87"/>
                    </a:lnTo>
                    <a:lnTo>
                      <a:pt x="19" y="86"/>
                    </a:lnTo>
                    <a:lnTo>
                      <a:pt x="19" y="84"/>
                    </a:lnTo>
                    <a:lnTo>
                      <a:pt x="19" y="84"/>
                    </a:lnTo>
                    <a:lnTo>
                      <a:pt x="19" y="80"/>
                    </a:lnTo>
                    <a:lnTo>
                      <a:pt x="19" y="80"/>
                    </a:lnTo>
                    <a:lnTo>
                      <a:pt x="21" y="74"/>
                    </a:lnTo>
                    <a:lnTo>
                      <a:pt x="21" y="74"/>
                    </a:lnTo>
                    <a:lnTo>
                      <a:pt x="21" y="71"/>
                    </a:lnTo>
                    <a:lnTo>
                      <a:pt x="21" y="71"/>
                    </a:lnTo>
                    <a:lnTo>
                      <a:pt x="19" y="71"/>
                    </a:lnTo>
                    <a:lnTo>
                      <a:pt x="19" y="71"/>
                    </a:lnTo>
                    <a:lnTo>
                      <a:pt x="18" y="70"/>
                    </a:lnTo>
                    <a:lnTo>
                      <a:pt x="18" y="70"/>
                    </a:lnTo>
                    <a:lnTo>
                      <a:pt x="13" y="70"/>
                    </a:lnTo>
                    <a:lnTo>
                      <a:pt x="13" y="70"/>
                    </a:lnTo>
                    <a:lnTo>
                      <a:pt x="13" y="70"/>
                    </a:lnTo>
                    <a:lnTo>
                      <a:pt x="13" y="70"/>
                    </a:lnTo>
                    <a:lnTo>
                      <a:pt x="10" y="70"/>
                    </a:lnTo>
                    <a:lnTo>
                      <a:pt x="10" y="70"/>
                    </a:lnTo>
                    <a:lnTo>
                      <a:pt x="9" y="68"/>
                    </a:lnTo>
                    <a:lnTo>
                      <a:pt x="9" y="68"/>
                    </a:lnTo>
                    <a:lnTo>
                      <a:pt x="6" y="67"/>
                    </a:lnTo>
                    <a:lnTo>
                      <a:pt x="6" y="67"/>
                    </a:lnTo>
                    <a:lnTo>
                      <a:pt x="3" y="65"/>
                    </a:lnTo>
                    <a:lnTo>
                      <a:pt x="3" y="65"/>
                    </a:lnTo>
                    <a:lnTo>
                      <a:pt x="0" y="67"/>
                    </a:lnTo>
                    <a:lnTo>
                      <a:pt x="0" y="67"/>
                    </a:lnTo>
                    <a:lnTo>
                      <a:pt x="5" y="60"/>
                    </a:lnTo>
                    <a:lnTo>
                      <a:pt x="8" y="55"/>
                    </a:lnTo>
                    <a:lnTo>
                      <a:pt x="8" y="55"/>
                    </a:lnTo>
                    <a:lnTo>
                      <a:pt x="13" y="51"/>
                    </a:lnTo>
                    <a:lnTo>
                      <a:pt x="21" y="48"/>
                    </a:lnTo>
                    <a:lnTo>
                      <a:pt x="21" y="48"/>
                    </a:lnTo>
                    <a:lnTo>
                      <a:pt x="32" y="42"/>
                    </a:lnTo>
                    <a:lnTo>
                      <a:pt x="38" y="38"/>
                    </a:lnTo>
                    <a:lnTo>
                      <a:pt x="41" y="34"/>
                    </a:lnTo>
                    <a:lnTo>
                      <a:pt x="41" y="34"/>
                    </a:lnTo>
                    <a:lnTo>
                      <a:pt x="44" y="29"/>
                    </a:lnTo>
                    <a:lnTo>
                      <a:pt x="45" y="28"/>
                    </a:lnTo>
                    <a:lnTo>
                      <a:pt x="47" y="28"/>
                    </a:lnTo>
                    <a:lnTo>
                      <a:pt x="47" y="28"/>
                    </a:lnTo>
                    <a:lnTo>
                      <a:pt x="48" y="28"/>
                    </a:lnTo>
                    <a:lnTo>
                      <a:pt x="48" y="28"/>
                    </a:lnTo>
                    <a:lnTo>
                      <a:pt x="52" y="29"/>
                    </a:lnTo>
                    <a:lnTo>
                      <a:pt x="58" y="31"/>
                    </a:lnTo>
                    <a:lnTo>
                      <a:pt x="58" y="31"/>
                    </a:lnTo>
                    <a:lnTo>
                      <a:pt x="63" y="29"/>
                    </a:lnTo>
                    <a:lnTo>
                      <a:pt x="63" y="29"/>
                    </a:lnTo>
                    <a:lnTo>
                      <a:pt x="64" y="28"/>
                    </a:lnTo>
                    <a:lnTo>
                      <a:pt x="65" y="25"/>
                    </a:lnTo>
                    <a:lnTo>
                      <a:pt x="65" y="21"/>
                    </a:lnTo>
                    <a:lnTo>
                      <a:pt x="65" y="18"/>
                    </a:lnTo>
                    <a:lnTo>
                      <a:pt x="65" y="16"/>
                    </a:lnTo>
                    <a:lnTo>
                      <a:pt x="67" y="16"/>
                    </a:lnTo>
                    <a:lnTo>
                      <a:pt x="67" y="16"/>
                    </a:lnTo>
                    <a:lnTo>
                      <a:pt x="73" y="18"/>
                    </a:lnTo>
                    <a:lnTo>
                      <a:pt x="73" y="18"/>
                    </a:lnTo>
                    <a:lnTo>
                      <a:pt x="76" y="16"/>
                    </a:lnTo>
                    <a:lnTo>
                      <a:pt x="77" y="15"/>
                    </a:lnTo>
                    <a:lnTo>
                      <a:pt x="77" y="15"/>
                    </a:lnTo>
                    <a:lnTo>
                      <a:pt x="84" y="8"/>
                    </a:lnTo>
                    <a:lnTo>
                      <a:pt x="89" y="3"/>
                    </a:lnTo>
                    <a:lnTo>
                      <a:pt x="93" y="0"/>
                    </a:lnTo>
                    <a:lnTo>
                      <a:pt x="93" y="0"/>
                    </a:lnTo>
                    <a:lnTo>
                      <a:pt x="100" y="0"/>
                    </a:lnTo>
                    <a:lnTo>
                      <a:pt x="102" y="8"/>
                    </a:lnTo>
                    <a:lnTo>
                      <a:pt x="102" y="8"/>
                    </a:lnTo>
                    <a:lnTo>
                      <a:pt x="102" y="9"/>
                    </a:lnTo>
                    <a:lnTo>
                      <a:pt x="102" y="9"/>
                    </a:lnTo>
                    <a:lnTo>
                      <a:pt x="99" y="10"/>
                    </a:lnTo>
                    <a:lnTo>
                      <a:pt x="99" y="10"/>
                    </a:lnTo>
                    <a:lnTo>
                      <a:pt x="96" y="15"/>
                    </a:lnTo>
                    <a:lnTo>
                      <a:pt x="96" y="15"/>
                    </a:lnTo>
                    <a:lnTo>
                      <a:pt x="87" y="34"/>
                    </a:lnTo>
                    <a:lnTo>
                      <a:pt x="87" y="34"/>
                    </a:lnTo>
                    <a:lnTo>
                      <a:pt x="84" y="38"/>
                    </a:lnTo>
                    <a:lnTo>
                      <a:pt x="84" y="38"/>
                    </a:lnTo>
                    <a:lnTo>
                      <a:pt x="76" y="50"/>
                    </a:lnTo>
                    <a:lnTo>
                      <a:pt x="76" y="50"/>
                    </a:lnTo>
                    <a:lnTo>
                      <a:pt x="71" y="55"/>
                    </a:lnTo>
                    <a:lnTo>
                      <a:pt x="71" y="55"/>
                    </a:lnTo>
                    <a:lnTo>
                      <a:pt x="68" y="58"/>
                    </a:lnTo>
                    <a:lnTo>
                      <a:pt x="68" y="58"/>
                    </a:lnTo>
                    <a:lnTo>
                      <a:pt x="60" y="63"/>
                    </a:lnTo>
                    <a:lnTo>
                      <a:pt x="60" y="63"/>
                    </a:lnTo>
                    <a:lnTo>
                      <a:pt x="55" y="64"/>
                    </a:lnTo>
                    <a:lnTo>
                      <a:pt x="55" y="64"/>
                    </a:lnTo>
                    <a:lnTo>
                      <a:pt x="52" y="68"/>
                    </a:lnTo>
                    <a:lnTo>
                      <a:pt x="52" y="68"/>
                    </a:lnTo>
                    <a:lnTo>
                      <a:pt x="51" y="71"/>
                    </a:lnTo>
                    <a:lnTo>
                      <a:pt x="51" y="71"/>
                    </a:lnTo>
                    <a:lnTo>
                      <a:pt x="50" y="76"/>
                    </a:lnTo>
                    <a:lnTo>
                      <a:pt x="50" y="76"/>
                    </a:lnTo>
                    <a:lnTo>
                      <a:pt x="51" y="79"/>
                    </a:lnTo>
                    <a:lnTo>
                      <a:pt x="52" y="80"/>
                    </a:lnTo>
                    <a:lnTo>
                      <a:pt x="52" y="80"/>
                    </a:lnTo>
                    <a:lnTo>
                      <a:pt x="58" y="86"/>
                    </a:lnTo>
                    <a:lnTo>
                      <a:pt x="58" y="86"/>
                    </a:lnTo>
                    <a:lnTo>
                      <a:pt x="63" y="89"/>
                    </a:lnTo>
                    <a:lnTo>
                      <a:pt x="65" y="93"/>
                    </a:lnTo>
                    <a:lnTo>
                      <a:pt x="65" y="93"/>
                    </a:lnTo>
                    <a:lnTo>
                      <a:pt x="61" y="96"/>
                    </a:lnTo>
                    <a:lnTo>
                      <a:pt x="57" y="97"/>
                    </a:lnTo>
                    <a:lnTo>
                      <a:pt x="57" y="97"/>
                    </a:lnTo>
                    <a:lnTo>
                      <a:pt x="54" y="97"/>
                    </a:lnTo>
                    <a:lnTo>
                      <a:pt x="50" y="100"/>
                    </a:lnTo>
                    <a:lnTo>
                      <a:pt x="38" y="10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25" name="Freeform 1026"/>
              <p:cNvSpPr/>
              <p:nvPr/>
            </p:nvSpPr>
            <p:spPr bwMode="auto">
              <a:xfrm>
                <a:off x="-1342276" y="2547222"/>
                <a:ext cx="208021" cy="222297"/>
              </a:xfrm>
              <a:custGeom>
                <a:gdLst>
                  <a:gd name="T0" fmla="*/ 38 w 102"/>
                  <a:gd name="T1" fmla="*/ 109 h 109"/>
                  <a:gd name="T2" fmla="*/ 32 w 102"/>
                  <a:gd name="T3" fmla="*/ 107 h 109"/>
                  <a:gd name="T4" fmla="*/ 18 w 102"/>
                  <a:gd name="T5" fmla="*/ 103 h 109"/>
                  <a:gd name="T6" fmla="*/ 12 w 102"/>
                  <a:gd name="T7" fmla="*/ 102 h 109"/>
                  <a:gd name="T8" fmla="*/ 12 w 102"/>
                  <a:gd name="T9" fmla="*/ 102 h 109"/>
                  <a:gd name="T10" fmla="*/ 12 w 102"/>
                  <a:gd name="T11" fmla="*/ 102 h 109"/>
                  <a:gd name="T12" fmla="*/ 16 w 102"/>
                  <a:gd name="T13" fmla="*/ 94 h 109"/>
                  <a:gd name="T14" fmla="*/ 19 w 102"/>
                  <a:gd name="T15" fmla="*/ 87 h 109"/>
                  <a:gd name="T16" fmla="*/ 19 w 102"/>
                  <a:gd name="T17" fmla="*/ 84 h 109"/>
                  <a:gd name="T18" fmla="*/ 19 w 102"/>
                  <a:gd name="T19" fmla="*/ 80 h 109"/>
                  <a:gd name="T20" fmla="*/ 21 w 102"/>
                  <a:gd name="T21" fmla="*/ 74 h 109"/>
                  <a:gd name="T22" fmla="*/ 21 w 102"/>
                  <a:gd name="T23" fmla="*/ 71 h 109"/>
                  <a:gd name="T24" fmla="*/ 19 w 102"/>
                  <a:gd name="T25" fmla="*/ 71 h 109"/>
                  <a:gd name="T26" fmla="*/ 18 w 102"/>
                  <a:gd name="T27" fmla="*/ 70 h 109"/>
                  <a:gd name="T28" fmla="*/ 13 w 102"/>
                  <a:gd name="T29" fmla="*/ 70 h 109"/>
                  <a:gd name="T30" fmla="*/ 13 w 102"/>
                  <a:gd name="T31" fmla="*/ 70 h 109"/>
                  <a:gd name="T32" fmla="*/ 10 w 102"/>
                  <a:gd name="T33" fmla="*/ 70 h 109"/>
                  <a:gd name="T34" fmla="*/ 9 w 102"/>
                  <a:gd name="T35" fmla="*/ 68 h 109"/>
                  <a:gd name="T36" fmla="*/ 6 w 102"/>
                  <a:gd name="T37" fmla="*/ 67 h 109"/>
                  <a:gd name="T38" fmla="*/ 3 w 102"/>
                  <a:gd name="T39" fmla="*/ 65 h 109"/>
                  <a:gd name="T40" fmla="*/ 0 w 102"/>
                  <a:gd name="T41" fmla="*/ 67 h 109"/>
                  <a:gd name="T42" fmla="*/ 5 w 102"/>
                  <a:gd name="T43" fmla="*/ 60 h 109"/>
                  <a:gd name="T44" fmla="*/ 8 w 102"/>
                  <a:gd name="T45" fmla="*/ 55 h 109"/>
                  <a:gd name="T46" fmla="*/ 21 w 102"/>
                  <a:gd name="T47" fmla="*/ 48 h 109"/>
                  <a:gd name="T48" fmla="*/ 32 w 102"/>
                  <a:gd name="T49" fmla="*/ 42 h 109"/>
                  <a:gd name="T50" fmla="*/ 41 w 102"/>
                  <a:gd name="T51" fmla="*/ 34 h 109"/>
                  <a:gd name="T52" fmla="*/ 44 w 102"/>
                  <a:gd name="T53" fmla="*/ 29 h 109"/>
                  <a:gd name="T54" fmla="*/ 47 w 102"/>
                  <a:gd name="T55" fmla="*/ 28 h 109"/>
                  <a:gd name="T56" fmla="*/ 48 w 102"/>
                  <a:gd name="T57" fmla="*/ 28 h 109"/>
                  <a:gd name="T58" fmla="*/ 52 w 102"/>
                  <a:gd name="T59" fmla="*/ 29 h 109"/>
                  <a:gd name="T60" fmla="*/ 58 w 102"/>
                  <a:gd name="T61" fmla="*/ 31 h 109"/>
                  <a:gd name="T62" fmla="*/ 63 w 102"/>
                  <a:gd name="T63" fmla="*/ 29 h 109"/>
                  <a:gd name="T64" fmla="*/ 65 w 102"/>
                  <a:gd name="T65" fmla="*/ 25 h 109"/>
                  <a:gd name="T66" fmla="*/ 65 w 102"/>
                  <a:gd name="T67" fmla="*/ 18 h 109"/>
                  <a:gd name="T68" fmla="*/ 67 w 102"/>
                  <a:gd name="T69" fmla="*/ 16 h 109"/>
                  <a:gd name="T70" fmla="*/ 73 w 102"/>
                  <a:gd name="T71" fmla="*/ 18 h 109"/>
                  <a:gd name="T72" fmla="*/ 76 w 102"/>
                  <a:gd name="T73" fmla="*/ 16 h 109"/>
                  <a:gd name="T74" fmla="*/ 77 w 102"/>
                  <a:gd name="T75" fmla="*/ 15 h 109"/>
                  <a:gd name="T76" fmla="*/ 89 w 102"/>
                  <a:gd name="T77" fmla="*/ 3 h 109"/>
                  <a:gd name="T78" fmla="*/ 93 w 102"/>
                  <a:gd name="T79" fmla="*/ 0 h 109"/>
                  <a:gd name="T80" fmla="*/ 102 w 102"/>
                  <a:gd name="T81" fmla="*/ 8 h 109"/>
                  <a:gd name="T82" fmla="*/ 102 w 102"/>
                  <a:gd name="T83" fmla="*/ 9 h 109"/>
                  <a:gd name="T84" fmla="*/ 99 w 102"/>
                  <a:gd name="T85" fmla="*/ 10 h 109"/>
                  <a:gd name="T86" fmla="*/ 96 w 102"/>
                  <a:gd name="T87" fmla="*/ 15 h 109"/>
                  <a:gd name="T88" fmla="*/ 87 w 102"/>
                  <a:gd name="T89" fmla="*/ 34 h 109"/>
                  <a:gd name="T90" fmla="*/ 84 w 102"/>
                  <a:gd name="T91" fmla="*/ 38 h 109"/>
                  <a:gd name="T92" fmla="*/ 76 w 102"/>
                  <a:gd name="T93" fmla="*/ 50 h 109"/>
                  <a:gd name="T94" fmla="*/ 71 w 102"/>
                  <a:gd name="T95" fmla="*/ 55 h 109"/>
                  <a:gd name="T96" fmla="*/ 68 w 102"/>
                  <a:gd name="T97" fmla="*/ 58 h 109"/>
                  <a:gd name="T98" fmla="*/ 60 w 102"/>
                  <a:gd name="T99" fmla="*/ 63 h 109"/>
                  <a:gd name="T100" fmla="*/ 55 w 102"/>
                  <a:gd name="T101" fmla="*/ 64 h 109"/>
                  <a:gd name="T102" fmla="*/ 52 w 102"/>
                  <a:gd name="T103" fmla="*/ 68 h 109"/>
                  <a:gd name="T104" fmla="*/ 51 w 102"/>
                  <a:gd name="T105" fmla="*/ 71 h 109"/>
                  <a:gd name="T106" fmla="*/ 50 w 102"/>
                  <a:gd name="T107" fmla="*/ 76 h 109"/>
                  <a:gd name="T108" fmla="*/ 51 w 102"/>
                  <a:gd name="T109" fmla="*/ 79 h 109"/>
                  <a:gd name="T110" fmla="*/ 52 w 102"/>
                  <a:gd name="T111" fmla="*/ 80 h 109"/>
                  <a:gd name="T112" fmla="*/ 58 w 102"/>
                  <a:gd name="T113" fmla="*/ 86 h 109"/>
                  <a:gd name="T114" fmla="*/ 65 w 102"/>
                  <a:gd name="T115" fmla="*/ 93 h 109"/>
                  <a:gd name="T116" fmla="*/ 61 w 102"/>
                  <a:gd name="T117" fmla="*/ 96 h 109"/>
                  <a:gd name="T118" fmla="*/ 57 w 102"/>
                  <a:gd name="T119" fmla="*/ 97 h 109"/>
                  <a:gd name="T120" fmla="*/ 50 w 102"/>
                  <a:gd name="T121" fmla="*/ 100 h 1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02" h="109">
                    <a:moveTo>
                      <a:pt x="38" y="109"/>
                    </a:moveTo>
                    <a:lnTo>
                      <a:pt x="38" y="109"/>
                    </a:lnTo>
                    <a:lnTo>
                      <a:pt x="32" y="107"/>
                    </a:lnTo>
                    <a:lnTo>
                      <a:pt x="32" y="107"/>
                    </a:lnTo>
                    <a:lnTo>
                      <a:pt x="18" y="103"/>
                    </a:lnTo>
                    <a:lnTo>
                      <a:pt x="18" y="103"/>
                    </a:lnTo>
                    <a:lnTo>
                      <a:pt x="12" y="102"/>
                    </a:lnTo>
                    <a:lnTo>
                      <a:pt x="12" y="102"/>
                    </a:lnTo>
                    <a:lnTo>
                      <a:pt x="12" y="102"/>
                    </a:lnTo>
                    <a:lnTo>
                      <a:pt x="12" y="102"/>
                    </a:lnTo>
                    <a:lnTo>
                      <a:pt x="12" y="102"/>
                    </a:lnTo>
                    <a:lnTo>
                      <a:pt x="12" y="102"/>
                    </a:lnTo>
                    <a:lnTo>
                      <a:pt x="16" y="94"/>
                    </a:lnTo>
                    <a:lnTo>
                      <a:pt x="16" y="94"/>
                    </a:lnTo>
                    <a:lnTo>
                      <a:pt x="18" y="92"/>
                    </a:lnTo>
                    <a:lnTo>
                      <a:pt x="19" y="87"/>
                    </a:lnTo>
                    <a:lnTo>
                      <a:pt x="19" y="86"/>
                    </a:lnTo>
                    <a:lnTo>
                      <a:pt x="19" y="84"/>
                    </a:lnTo>
                    <a:lnTo>
                      <a:pt x="19" y="84"/>
                    </a:lnTo>
                    <a:lnTo>
                      <a:pt x="19" y="80"/>
                    </a:lnTo>
                    <a:lnTo>
                      <a:pt x="19" y="80"/>
                    </a:lnTo>
                    <a:lnTo>
                      <a:pt x="21" y="74"/>
                    </a:lnTo>
                    <a:lnTo>
                      <a:pt x="21" y="74"/>
                    </a:lnTo>
                    <a:lnTo>
                      <a:pt x="21" y="71"/>
                    </a:lnTo>
                    <a:lnTo>
                      <a:pt x="21" y="71"/>
                    </a:lnTo>
                    <a:lnTo>
                      <a:pt x="19" y="71"/>
                    </a:lnTo>
                    <a:lnTo>
                      <a:pt x="19" y="71"/>
                    </a:lnTo>
                    <a:lnTo>
                      <a:pt x="18" y="70"/>
                    </a:lnTo>
                    <a:lnTo>
                      <a:pt x="18" y="70"/>
                    </a:lnTo>
                    <a:lnTo>
                      <a:pt x="13" y="70"/>
                    </a:lnTo>
                    <a:lnTo>
                      <a:pt x="13" y="70"/>
                    </a:lnTo>
                    <a:lnTo>
                      <a:pt x="13" y="70"/>
                    </a:lnTo>
                    <a:lnTo>
                      <a:pt x="13" y="70"/>
                    </a:lnTo>
                    <a:lnTo>
                      <a:pt x="10" y="70"/>
                    </a:lnTo>
                    <a:lnTo>
                      <a:pt x="10" y="70"/>
                    </a:lnTo>
                    <a:lnTo>
                      <a:pt x="9" y="68"/>
                    </a:lnTo>
                    <a:lnTo>
                      <a:pt x="9" y="68"/>
                    </a:lnTo>
                    <a:lnTo>
                      <a:pt x="6" y="67"/>
                    </a:lnTo>
                    <a:lnTo>
                      <a:pt x="6" y="67"/>
                    </a:lnTo>
                    <a:lnTo>
                      <a:pt x="3" y="65"/>
                    </a:lnTo>
                    <a:lnTo>
                      <a:pt x="3" y="65"/>
                    </a:lnTo>
                    <a:lnTo>
                      <a:pt x="0" y="67"/>
                    </a:lnTo>
                    <a:lnTo>
                      <a:pt x="0" y="67"/>
                    </a:lnTo>
                    <a:lnTo>
                      <a:pt x="5" y="60"/>
                    </a:lnTo>
                    <a:lnTo>
                      <a:pt x="8" y="55"/>
                    </a:lnTo>
                    <a:lnTo>
                      <a:pt x="8" y="55"/>
                    </a:lnTo>
                    <a:lnTo>
                      <a:pt x="13" y="51"/>
                    </a:lnTo>
                    <a:lnTo>
                      <a:pt x="21" y="48"/>
                    </a:lnTo>
                    <a:lnTo>
                      <a:pt x="21" y="48"/>
                    </a:lnTo>
                    <a:lnTo>
                      <a:pt x="32" y="42"/>
                    </a:lnTo>
                    <a:lnTo>
                      <a:pt x="38" y="38"/>
                    </a:lnTo>
                    <a:lnTo>
                      <a:pt x="41" y="34"/>
                    </a:lnTo>
                    <a:lnTo>
                      <a:pt x="41" y="34"/>
                    </a:lnTo>
                    <a:lnTo>
                      <a:pt x="44" y="29"/>
                    </a:lnTo>
                    <a:lnTo>
                      <a:pt x="45" y="28"/>
                    </a:lnTo>
                    <a:lnTo>
                      <a:pt x="47" y="28"/>
                    </a:lnTo>
                    <a:lnTo>
                      <a:pt x="47" y="28"/>
                    </a:lnTo>
                    <a:lnTo>
                      <a:pt x="48" y="28"/>
                    </a:lnTo>
                    <a:lnTo>
                      <a:pt x="48" y="28"/>
                    </a:lnTo>
                    <a:lnTo>
                      <a:pt x="52" y="29"/>
                    </a:lnTo>
                    <a:lnTo>
                      <a:pt x="58" y="31"/>
                    </a:lnTo>
                    <a:lnTo>
                      <a:pt x="58" y="31"/>
                    </a:lnTo>
                    <a:lnTo>
                      <a:pt x="63" y="29"/>
                    </a:lnTo>
                    <a:lnTo>
                      <a:pt x="63" y="29"/>
                    </a:lnTo>
                    <a:lnTo>
                      <a:pt x="64" y="28"/>
                    </a:lnTo>
                    <a:lnTo>
                      <a:pt x="65" y="25"/>
                    </a:lnTo>
                    <a:lnTo>
                      <a:pt x="65" y="21"/>
                    </a:lnTo>
                    <a:lnTo>
                      <a:pt x="65" y="18"/>
                    </a:lnTo>
                    <a:lnTo>
                      <a:pt x="65" y="16"/>
                    </a:lnTo>
                    <a:lnTo>
                      <a:pt x="67" y="16"/>
                    </a:lnTo>
                    <a:lnTo>
                      <a:pt x="67" y="16"/>
                    </a:lnTo>
                    <a:lnTo>
                      <a:pt x="73" y="18"/>
                    </a:lnTo>
                    <a:lnTo>
                      <a:pt x="73" y="18"/>
                    </a:lnTo>
                    <a:lnTo>
                      <a:pt x="76" y="16"/>
                    </a:lnTo>
                    <a:lnTo>
                      <a:pt x="77" y="15"/>
                    </a:lnTo>
                    <a:lnTo>
                      <a:pt x="77" y="15"/>
                    </a:lnTo>
                    <a:lnTo>
                      <a:pt x="84" y="8"/>
                    </a:lnTo>
                    <a:lnTo>
                      <a:pt x="89" y="3"/>
                    </a:lnTo>
                    <a:lnTo>
                      <a:pt x="93" y="0"/>
                    </a:lnTo>
                    <a:lnTo>
                      <a:pt x="93" y="0"/>
                    </a:lnTo>
                    <a:lnTo>
                      <a:pt x="100" y="0"/>
                    </a:lnTo>
                    <a:lnTo>
                      <a:pt x="102" y="8"/>
                    </a:lnTo>
                    <a:lnTo>
                      <a:pt x="102" y="8"/>
                    </a:lnTo>
                    <a:lnTo>
                      <a:pt x="102" y="9"/>
                    </a:lnTo>
                    <a:lnTo>
                      <a:pt x="102" y="9"/>
                    </a:lnTo>
                    <a:lnTo>
                      <a:pt x="99" y="10"/>
                    </a:lnTo>
                    <a:lnTo>
                      <a:pt x="99" y="10"/>
                    </a:lnTo>
                    <a:lnTo>
                      <a:pt x="96" y="15"/>
                    </a:lnTo>
                    <a:lnTo>
                      <a:pt x="96" y="15"/>
                    </a:lnTo>
                    <a:lnTo>
                      <a:pt x="87" y="34"/>
                    </a:lnTo>
                    <a:lnTo>
                      <a:pt x="87" y="34"/>
                    </a:lnTo>
                    <a:lnTo>
                      <a:pt x="84" y="38"/>
                    </a:lnTo>
                    <a:lnTo>
                      <a:pt x="84" y="38"/>
                    </a:lnTo>
                    <a:lnTo>
                      <a:pt x="76" y="50"/>
                    </a:lnTo>
                    <a:lnTo>
                      <a:pt x="76" y="50"/>
                    </a:lnTo>
                    <a:lnTo>
                      <a:pt x="71" y="55"/>
                    </a:lnTo>
                    <a:lnTo>
                      <a:pt x="71" y="55"/>
                    </a:lnTo>
                    <a:lnTo>
                      <a:pt x="68" y="58"/>
                    </a:lnTo>
                    <a:lnTo>
                      <a:pt x="68" y="58"/>
                    </a:lnTo>
                    <a:lnTo>
                      <a:pt x="60" y="63"/>
                    </a:lnTo>
                    <a:lnTo>
                      <a:pt x="60" y="63"/>
                    </a:lnTo>
                    <a:lnTo>
                      <a:pt x="55" y="64"/>
                    </a:lnTo>
                    <a:lnTo>
                      <a:pt x="55" y="64"/>
                    </a:lnTo>
                    <a:lnTo>
                      <a:pt x="52" y="68"/>
                    </a:lnTo>
                    <a:lnTo>
                      <a:pt x="52" y="68"/>
                    </a:lnTo>
                    <a:lnTo>
                      <a:pt x="51" y="71"/>
                    </a:lnTo>
                    <a:lnTo>
                      <a:pt x="51" y="71"/>
                    </a:lnTo>
                    <a:lnTo>
                      <a:pt x="50" y="76"/>
                    </a:lnTo>
                    <a:lnTo>
                      <a:pt x="50" y="76"/>
                    </a:lnTo>
                    <a:lnTo>
                      <a:pt x="51" y="79"/>
                    </a:lnTo>
                    <a:lnTo>
                      <a:pt x="52" y="80"/>
                    </a:lnTo>
                    <a:lnTo>
                      <a:pt x="52" y="80"/>
                    </a:lnTo>
                    <a:lnTo>
                      <a:pt x="58" y="86"/>
                    </a:lnTo>
                    <a:lnTo>
                      <a:pt x="58" y="86"/>
                    </a:lnTo>
                    <a:lnTo>
                      <a:pt x="63" y="89"/>
                    </a:lnTo>
                    <a:lnTo>
                      <a:pt x="65" y="93"/>
                    </a:lnTo>
                    <a:lnTo>
                      <a:pt x="65" y="93"/>
                    </a:lnTo>
                    <a:lnTo>
                      <a:pt x="61" y="96"/>
                    </a:lnTo>
                    <a:lnTo>
                      <a:pt x="57" y="97"/>
                    </a:lnTo>
                    <a:lnTo>
                      <a:pt x="57" y="97"/>
                    </a:lnTo>
                    <a:lnTo>
                      <a:pt x="54" y="97"/>
                    </a:lnTo>
                    <a:lnTo>
                      <a:pt x="50" y="100"/>
                    </a:lnTo>
                    <a:lnTo>
                      <a:pt x="38" y="10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26" name="Freeform 1132"/>
              <p:cNvSpPr/>
              <p:nvPr/>
            </p:nvSpPr>
            <p:spPr bwMode="auto">
              <a:xfrm>
                <a:off x="-1362671" y="4388818"/>
                <a:ext cx="50986" cy="34671"/>
              </a:xfrm>
              <a:custGeom>
                <a:gdLst>
                  <a:gd name="T0" fmla="*/ 5 w 25"/>
                  <a:gd name="T1" fmla="*/ 10 h 17"/>
                  <a:gd name="T2" fmla="*/ 5 w 25"/>
                  <a:gd name="T3" fmla="*/ 10 h 17"/>
                  <a:gd name="T4" fmla="*/ 0 w 25"/>
                  <a:gd name="T5" fmla="*/ 13 h 17"/>
                  <a:gd name="T6" fmla="*/ 0 w 25"/>
                  <a:gd name="T7" fmla="*/ 14 h 17"/>
                  <a:gd name="T8" fmla="*/ 2 w 25"/>
                  <a:gd name="T9" fmla="*/ 16 h 17"/>
                  <a:gd name="T10" fmla="*/ 5 w 25"/>
                  <a:gd name="T11" fmla="*/ 17 h 17"/>
                  <a:gd name="T12" fmla="*/ 9 w 25"/>
                  <a:gd name="T13" fmla="*/ 17 h 17"/>
                  <a:gd name="T14" fmla="*/ 9 w 25"/>
                  <a:gd name="T15" fmla="*/ 17 h 17"/>
                  <a:gd name="T16" fmla="*/ 13 w 25"/>
                  <a:gd name="T17" fmla="*/ 17 h 17"/>
                  <a:gd name="T18" fmla="*/ 18 w 25"/>
                  <a:gd name="T19" fmla="*/ 16 h 17"/>
                  <a:gd name="T20" fmla="*/ 25 w 25"/>
                  <a:gd name="T21" fmla="*/ 10 h 17"/>
                  <a:gd name="T22" fmla="*/ 25 w 25"/>
                  <a:gd name="T23" fmla="*/ 10 h 17"/>
                  <a:gd name="T24" fmla="*/ 20 w 25"/>
                  <a:gd name="T25" fmla="*/ 0 h 17"/>
                  <a:gd name="T26" fmla="*/ 20 w 25"/>
                  <a:gd name="T27" fmla="*/ 0 h 17"/>
                  <a:gd name="T28" fmla="*/ 13 w 25"/>
                  <a:gd name="T29" fmla="*/ 4 h 17"/>
                  <a:gd name="T30" fmla="*/ 5 w 25"/>
                  <a:gd name="T31" fmla="*/ 10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5" h="17">
                    <a:moveTo>
                      <a:pt x="5" y="10"/>
                    </a:moveTo>
                    <a:lnTo>
                      <a:pt x="5" y="10"/>
                    </a:lnTo>
                    <a:lnTo>
                      <a:pt x="0" y="13"/>
                    </a:lnTo>
                    <a:lnTo>
                      <a:pt x="0" y="14"/>
                    </a:lnTo>
                    <a:lnTo>
                      <a:pt x="2" y="16"/>
                    </a:lnTo>
                    <a:lnTo>
                      <a:pt x="5" y="17"/>
                    </a:lnTo>
                    <a:lnTo>
                      <a:pt x="9" y="17"/>
                    </a:lnTo>
                    <a:lnTo>
                      <a:pt x="9" y="17"/>
                    </a:lnTo>
                    <a:lnTo>
                      <a:pt x="13" y="17"/>
                    </a:lnTo>
                    <a:lnTo>
                      <a:pt x="18" y="16"/>
                    </a:lnTo>
                    <a:lnTo>
                      <a:pt x="25" y="10"/>
                    </a:lnTo>
                    <a:lnTo>
                      <a:pt x="25" y="10"/>
                    </a:lnTo>
                    <a:lnTo>
                      <a:pt x="20" y="0"/>
                    </a:lnTo>
                    <a:lnTo>
                      <a:pt x="20" y="0"/>
                    </a:lnTo>
                    <a:lnTo>
                      <a:pt x="13" y="4"/>
                    </a:lnTo>
                    <a:lnTo>
                      <a:pt x="5" y="1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27" name="Freeform 1133"/>
              <p:cNvSpPr/>
              <p:nvPr/>
            </p:nvSpPr>
            <p:spPr bwMode="auto">
              <a:xfrm>
                <a:off x="-1362671" y="4388818"/>
                <a:ext cx="50986" cy="34671"/>
              </a:xfrm>
              <a:custGeom>
                <a:gdLst>
                  <a:gd name="T0" fmla="*/ 5 w 25"/>
                  <a:gd name="T1" fmla="*/ 10 h 17"/>
                  <a:gd name="T2" fmla="*/ 5 w 25"/>
                  <a:gd name="T3" fmla="*/ 10 h 17"/>
                  <a:gd name="T4" fmla="*/ 0 w 25"/>
                  <a:gd name="T5" fmla="*/ 13 h 17"/>
                  <a:gd name="T6" fmla="*/ 0 w 25"/>
                  <a:gd name="T7" fmla="*/ 14 h 17"/>
                  <a:gd name="T8" fmla="*/ 2 w 25"/>
                  <a:gd name="T9" fmla="*/ 16 h 17"/>
                  <a:gd name="T10" fmla="*/ 5 w 25"/>
                  <a:gd name="T11" fmla="*/ 17 h 17"/>
                  <a:gd name="T12" fmla="*/ 9 w 25"/>
                  <a:gd name="T13" fmla="*/ 17 h 17"/>
                  <a:gd name="T14" fmla="*/ 9 w 25"/>
                  <a:gd name="T15" fmla="*/ 17 h 17"/>
                  <a:gd name="T16" fmla="*/ 13 w 25"/>
                  <a:gd name="T17" fmla="*/ 17 h 17"/>
                  <a:gd name="T18" fmla="*/ 18 w 25"/>
                  <a:gd name="T19" fmla="*/ 16 h 17"/>
                  <a:gd name="T20" fmla="*/ 25 w 25"/>
                  <a:gd name="T21" fmla="*/ 10 h 17"/>
                  <a:gd name="T22" fmla="*/ 25 w 25"/>
                  <a:gd name="T23" fmla="*/ 10 h 17"/>
                  <a:gd name="T24" fmla="*/ 20 w 25"/>
                  <a:gd name="T25" fmla="*/ 0 h 17"/>
                  <a:gd name="T26" fmla="*/ 20 w 25"/>
                  <a:gd name="T27" fmla="*/ 0 h 17"/>
                  <a:gd name="T28" fmla="*/ 13 w 25"/>
                  <a:gd name="T29" fmla="*/ 4 h 17"/>
                  <a:gd name="T30" fmla="*/ 5 w 25"/>
                  <a:gd name="T31" fmla="*/ 10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5" h="17">
                    <a:moveTo>
                      <a:pt x="5" y="10"/>
                    </a:moveTo>
                    <a:lnTo>
                      <a:pt x="5" y="10"/>
                    </a:lnTo>
                    <a:lnTo>
                      <a:pt x="0" y="13"/>
                    </a:lnTo>
                    <a:lnTo>
                      <a:pt x="0" y="14"/>
                    </a:lnTo>
                    <a:lnTo>
                      <a:pt x="2" y="16"/>
                    </a:lnTo>
                    <a:lnTo>
                      <a:pt x="5" y="17"/>
                    </a:lnTo>
                    <a:lnTo>
                      <a:pt x="9" y="17"/>
                    </a:lnTo>
                    <a:lnTo>
                      <a:pt x="9" y="17"/>
                    </a:lnTo>
                    <a:lnTo>
                      <a:pt x="13" y="17"/>
                    </a:lnTo>
                    <a:lnTo>
                      <a:pt x="18" y="16"/>
                    </a:lnTo>
                    <a:lnTo>
                      <a:pt x="25" y="10"/>
                    </a:lnTo>
                    <a:lnTo>
                      <a:pt x="25" y="10"/>
                    </a:lnTo>
                    <a:lnTo>
                      <a:pt x="20" y="0"/>
                    </a:lnTo>
                    <a:lnTo>
                      <a:pt x="20" y="0"/>
                    </a:lnTo>
                    <a:lnTo>
                      <a:pt x="13" y="4"/>
                    </a:lnTo>
                    <a:lnTo>
                      <a:pt x="5" y="1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28" name="Freeform 1134"/>
              <p:cNvSpPr/>
              <p:nvPr/>
            </p:nvSpPr>
            <p:spPr bwMode="auto">
              <a:xfrm>
                <a:off x="-1321882" y="4378621"/>
                <a:ext cx="57104" cy="30592"/>
              </a:xfrm>
              <a:custGeom>
                <a:gdLst>
                  <a:gd name="T0" fmla="*/ 28 w 28"/>
                  <a:gd name="T1" fmla="*/ 2 h 15"/>
                  <a:gd name="T2" fmla="*/ 28 w 28"/>
                  <a:gd name="T3" fmla="*/ 2 h 15"/>
                  <a:gd name="T4" fmla="*/ 22 w 28"/>
                  <a:gd name="T5" fmla="*/ 0 h 15"/>
                  <a:gd name="T6" fmla="*/ 13 w 28"/>
                  <a:gd name="T7" fmla="*/ 0 h 15"/>
                  <a:gd name="T8" fmla="*/ 6 w 28"/>
                  <a:gd name="T9" fmla="*/ 2 h 15"/>
                  <a:gd name="T10" fmla="*/ 2 w 28"/>
                  <a:gd name="T11" fmla="*/ 3 h 15"/>
                  <a:gd name="T12" fmla="*/ 2 w 28"/>
                  <a:gd name="T13" fmla="*/ 3 h 15"/>
                  <a:gd name="T14" fmla="*/ 0 w 28"/>
                  <a:gd name="T15" fmla="*/ 5 h 15"/>
                  <a:gd name="T16" fmla="*/ 0 w 28"/>
                  <a:gd name="T17" fmla="*/ 5 h 15"/>
                  <a:gd name="T18" fmla="*/ 5 w 28"/>
                  <a:gd name="T19" fmla="*/ 15 h 15"/>
                  <a:gd name="T20" fmla="*/ 5 w 28"/>
                  <a:gd name="T21" fmla="*/ 15 h 15"/>
                  <a:gd name="T22" fmla="*/ 12 w 28"/>
                  <a:gd name="T23" fmla="*/ 9 h 15"/>
                  <a:gd name="T24" fmla="*/ 16 w 28"/>
                  <a:gd name="T25" fmla="*/ 6 h 15"/>
                  <a:gd name="T26" fmla="*/ 16 w 28"/>
                  <a:gd name="T27" fmla="*/ 6 h 15"/>
                  <a:gd name="T28" fmla="*/ 25 w 28"/>
                  <a:gd name="T29" fmla="*/ 5 h 15"/>
                  <a:gd name="T30" fmla="*/ 28 w 28"/>
                  <a:gd name="T31" fmla="*/ 3 h 15"/>
                  <a:gd name="T32" fmla="*/ 28 w 28"/>
                  <a:gd name="T33" fmla="*/ 2 h 15"/>
                  <a:gd name="T34" fmla="*/ 28 w 28"/>
                  <a:gd name="T35" fmla="*/ 2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 h="15">
                    <a:moveTo>
                      <a:pt x="28" y="2"/>
                    </a:moveTo>
                    <a:lnTo>
                      <a:pt x="28" y="2"/>
                    </a:lnTo>
                    <a:lnTo>
                      <a:pt x="22" y="0"/>
                    </a:lnTo>
                    <a:lnTo>
                      <a:pt x="13" y="0"/>
                    </a:lnTo>
                    <a:lnTo>
                      <a:pt x="6" y="2"/>
                    </a:lnTo>
                    <a:lnTo>
                      <a:pt x="2" y="3"/>
                    </a:lnTo>
                    <a:lnTo>
                      <a:pt x="2" y="3"/>
                    </a:lnTo>
                    <a:lnTo>
                      <a:pt x="0" y="5"/>
                    </a:lnTo>
                    <a:lnTo>
                      <a:pt x="0" y="5"/>
                    </a:lnTo>
                    <a:lnTo>
                      <a:pt x="5" y="15"/>
                    </a:lnTo>
                    <a:lnTo>
                      <a:pt x="5" y="15"/>
                    </a:lnTo>
                    <a:lnTo>
                      <a:pt x="12" y="9"/>
                    </a:lnTo>
                    <a:lnTo>
                      <a:pt x="16" y="6"/>
                    </a:lnTo>
                    <a:lnTo>
                      <a:pt x="16" y="6"/>
                    </a:lnTo>
                    <a:lnTo>
                      <a:pt x="25" y="5"/>
                    </a:lnTo>
                    <a:lnTo>
                      <a:pt x="28" y="3"/>
                    </a:lnTo>
                    <a:lnTo>
                      <a:pt x="28" y="2"/>
                    </a:lnTo>
                    <a:lnTo>
                      <a:pt x="28" y="2"/>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29" name="Freeform 1135"/>
              <p:cNvSpPr/>
              <p:nvPr/>
            </p:nvSpPr>
            <p:spPr bwMode="auto">
              <a:xfrm>
                <a:off x="-1321882" y="4378621"/>
                <a:ext cx="57104" cy="30592"/>
              </a:xfrm>
              <a:custGeom>
                <a:gdLst>
                  <a:gd name="T0" fmla="*/ 28 w 28"/>
                  <a:gd name="T1" fmla="*/ 2 h 15"/>
                  <a:gd name="T2" fmla="*/ 28 w 28"/>
                  <a:gd name="T3" fmla="*/ 2 h 15"/>
                  <a:gd name="T4" fmla="*/ 22 w 28"/>
                  <a:gd name="T5" fmla="*/ 0 h 15"/>
                  <a:gd name="T6" fmla="*/ 13 w 28"/>
                  <a:gd name="T7" fmla="*/ 0 h 15"/>
                  <a:gd name="T8" fmla="*/ 6 w 28"/>
                  <a:gd name="T9" fmla="*/ 2 h 15"/>
                  <a:gd name="T10" fmla="*/ 2 w 28"/>
                  <a:gd name="T11" fmla="*/ 3 h 15"/>
                  <a:gd name="T12" fmla="*/ 2 w 28"/>
                  <a:gd name="T13" fmla="*/ 3 h 15"/>
                  <a:gd name="T14" fmla="*/ 0 w 28"/>
                  <a:gd name="T15" fmla="*/ 5 h 15"/>
                  <a:gd name="T16" fmla="*/ 0 w 28"/>
                  <a:gd name="T17" fmla="*/ 5 h 15"/>
                  <a:gd name="T18" fmla="*/ 5 w 28"/>
                  <a:gd name="T19" fmla="*/ 15 h 15"/>
                  <a:gd name="T20" fmla="*/ 5 w 28"/>
                  <a:gd name="T21" fmla="*/ 15 h 15"/>
                  <a:gd name="T22" fmla="*/ 12 w 28"/>
                  <a:gd name="T23" fmla="*/ 9 h 15"/>
                  <a:gd name="T24" fmla="*/ 16 w 28"/>
                  <a:gd name="T25" fmla="*/ 6 h 15"/>
                  <a:gd name="T26" fmla="*/ 16 w 28"/>
                  <a:gd name="T27" fmla="*/ 6 h 15"/>
                  <a:gd name="T28" fmla="*/ 25 w 28"/>
                  <a:gd name="T29" fmla="*/ 5 h 15"/>
                  <a:gd name="T30" fmla="*/ 28 w 28"/>
                  <a:gd name="T31" fmla="*/ 3 h 15"/>
                  <a:gd name="T32" fmla="*/ 28 w 28"/>
                  <a:gd name="T33" fmla="*/ 2 h 15"/>
                  <a:gd name="T34" fmla="*/ 28 w 28"/>
                  <a:gd name="T35" fmla="*/ 2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 h="15">
                    <a:moveTo>
                      <a:pt x="28" y="2"/>
                    </a:moveTo>
                    <a:lnTo>
                      <a:pt x="28" y="2"/>
                    </a:lnTo>
                    <a:lnTo>
                      <a:pt x="22" y="0"/>
                    </a:lnTo>
                    <a:lnTo>
                      <a:pt x="13" y="0"/>
                    </a:lnTo>
                    <a:lnTo>
                      <a:pt x="6" y="2"/>
                    </a:lnTo>
                    <a:lnTo>
                      <a:pt x="2" y="3"/>
                    </a:lnTo>
                    <a:lnTo>
                      <a:pt x="2" y="3"/>
                    </a:lnTo>
                    <a:lnTo>
                      <a:pt x="0" y="5"/>
                    </a:lnTo>
                    <a:lnTo>
                      <a:pt x="0" y="5"/>
                    </a:lnTo>
                    <a:lnTo>
                      <a:pt x="5" y="15"/>
                    </a:lnTo>
                    <a:lnTo>
                      <a:pt x="5" y="15"/>
                    </a:lnTo>
                    <a:lnTo>
                      <a:pt x="12" y="9"/>
                    </a:lnTo>
                    <a:lnTo>
                      <a:pt x="16" y="6"/>
                    </a:lnTo>
                    <a:lnTo>
                      <a:pt x="16" y="6"/>
                    </a:lnTo>
                    <a:lnTo>
                      <a:pt x="25" y="5"/>
                    </a:lnTo>
                    <a:lnTo>
                      <a:pt x="28" y="3"/>
                    </a:lnTo>
                    <a:lnTo>
                      <a:pt x="28" y="2"/>
                    </a:lnTo>
                    <a:lnTo>
                      <a:pt x="28" y="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30" name="Freeform 1136"/>
              <p:cNvSpPr/>
              <p:nvPr/>
            </p:nvSpPr>
            <p:spPr bwMode="auto">
              <a:xfrm>
                <a:off x="-236911" y="3864687"/>
                <a:ext cx="8158" cy="10198"/>
              </a:xfrm>
              <a:custGeom>
                <a:gdLst>
                  <a:gd name="T0" fmla="*/ 3 w 4"/>
                  <a:gd name="T1" fmla="*/ 5 h 5"/>
                  <a:gd name="T2" fmla="*/ 3 w 4"/>
                  <a:gd name="T3" fmla="*/ 5 h 5"/>
                  <a:gd name="T4" fmla="*/ 1 w 4"/>
                  <a:gd name="T5" fmla="*/ 5 h 5"/>
                  <a:gd name="T6" fmla="*/ 0 w 4"/>
                  <a:gd name="T7" fmla="*/ 3 h 5"/>
                  <a:gd name="T8" fmla="*/ 0 w 4"/>
                  <a:gd name="T9" fmla="*/ 0 h 5"/>
                  <a:gd name="T10" fmla="*/ 1 w 4"/>
                  <a:gd name="T11" fmla="*/ 0 h 5"/>
                  <a:gd name="T12" fmla="*/ 1 w 4"/>
                  <a:gd name="T13" fmla="*/ 0 h 5"/>
                  <a:gd name="T14" fmla="*/ 3 w 4"/>
                  <a:gd name="T15" fmla="*/ 0 h 5"/>
                  <a:gd name="T16" fmla="*/ 4 w 4"/>
                  <a:gd name="T17" fmla="*/ 2 h 5"/>
                  <a:gd name="T18" fmla="*/ 4 w 4"/>
                  <a:gd name="T19" fmla="*/ 3 h 5"/>
                  <a:gd name="T20" fmla="*/ 3 w 4"/>
                  <a:gd name="T21"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 h="5">
                    <a:moveTo>
                      <a:pt x="3" y="5"/>
                    </a:moveTo>
                    <a:lnTo>
                      <a:pt x="3" y="5"/>
                    </a:lnTo>
                    <a:lnTo>
                      <a:pt x="1" y="5"/>
                    </a:lnTo>
                    <a:lnTo>
                      <a:pt x="0" y="3"/>
                    </a:lnTo>
                    <a:lnTo>
                      <a:pt x="0" y="0"/>
                    </a:lnTo>
                    <a:lnTo>
                      <a:pt x="1" y="0"/>
                    </a:lnTo>
                    <a:lnTo>
                      <a:pt x="1" y="0"/>
                    </a:lnTo>
                    <a:lnTo>
                      <a:pt x="3" y="0"/>
                    </a:lnTo>
                    <a:lnTo>
                      <a:pt x="4" y="2"/>
                    </a:lnTo>
                    <a:lnTo>
                      <a:pt x="4" y="3"/>
                    </a:lnTo>
                    <a:lnTo>
                      <a:pt x="3" y="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31" name="Freeform 1137"/>
              <p:cNvSpPr/>
              <p:nvPr/>
            </p:nvSpPr>
            <p:spPr bwMode="auto">
              <a:xfrm>
                <a:off x="-236911" y="3864687"/>
                <a:ext cx="8158" cy="10198"/>
              </a:xfrm>
              <a:custGeom>
                <a:gdLst>
                  <a:gd name="T0" fmla="*/ 3 w 4"/>
                  <a:gd name="T1" fmla="*/ 5 h 5"/>
                  <a:gd name="T2" fmla="*/ 3 w 4"/>
                  <a:gd name="T3" fmla="*/ 5 h 5"/>
                  <a:gd name="T4" fmla="*/ 1 w 4"/>
                  <a:gd name="T5" fmla="*/ 5 h 5"/>
                  <a:gd name="T6" fmla="*/ 0 w 4"/>
                  <a:gd name="T7" fmla="*/ 3 h 5"/>
                  <a:gd name="T8" fmla="*/ 0 w 4"/>
                  <a:gd name="T9" fmla="*/ 0 h 5"/>
                  <a:gd name="T10" fmla="*/ 1 w 4"/>
                  <a:gd name="T11" fmla="*/ 0 h 5"/>
                  <a:gd name="T12" fmla="*/ 1 w 4"/>
                  <a:gd name="T13" fmla="*/ 0 h 5"/>
                  <a:gd name="T14" fmla="*/ 3 w 4"/>
                  <a:gd name="T15" fmla="*/ 0 h 5"/>
                  <a:gd name="T16" fmla="*/ 4 w 4"/>
                  <a:gd name="T17" fmla="*/ 2 h 5"/>
                  <a:gd name="T18" fmla="*/ 4 w 4"/>
                  <a:gd name="T19" fmla="*/ 3 h 5"/>
                  <a:gd name="T20" fmla="*/ 3 w 4"/>
                  <a:gd name="T21"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 h="5">
                    <a:moveTo>
                      <a:pt x="3" y="5"/>
                    </a:moveTo>
                    <a:lnTo>
                      <a:pt x="3" y="5"/>
                    </a:lnTo>
                    <a:lnTo>
                      <a:pt x="1" y="5"/>
                    </a:lnTo>
                    <a:lnTo>
                      <a:pt x="0" y="3"/>
                    </a:lnTo>
                    <a:lnTo>
                      <a:pt x="0" y="0"/>
                    </a:lnTo>
                    <a:lnTo>
                      <a:pt x="1" y="0"/>
                    </a:lnTo>
                    <a:lnTo>
                      <a:pt x="1" y="0"/>
                    </a:lnTo>
                    <a:lnTo>
                      <a:pt x="3" y="0"/>
                    </a:lnTo>
                    <a:lnTo>
                      <a:pt x="4" y="2"/>
                    </a:lnTo>
                    <a:lnTo>
                      <a:pt x="4" y="3"/>
                    </a:lnTo>
                    <a:lnTo>
                      <a:pt x="3" y="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32" name="Freeform 1172"/>
              <p:cNvSpPr/>
              <p:nvPr/>
            </p:nvSpPr>
            <p:spPr bwMode="auto">
              <a:xfrm>
                <a:off x="-2009166" y="1904806"/>
                <a:ext cx="185588" cy="226376"/>
              </a:xfrm>
              <a:custGeom>
                <a:gdLst>
                  <a:gd name="T0" fmla="*/ 87 w 91"/>
                  <a:gd name="T1" fmla="*/ 20 h 111"/>
                  <a:gd name="T2" fmla="*/ 81 w 91"/>
                  <a:gd name="T3" fmla="*/ 40 h 111"/>
                  <a:gd name="T4" fmla="*/ 81 w 91"/>
                  <a:gd name="T5" fmla="*/ 43 h 111"/>
                  <a:gd name="T6" fmla="*/ 74 w 91"/>
                  <a:gd name="T7" fmla="*/ 46 h 111"/>
                  <a:gd name="T8" fmla="*/ 71 w 91"/>
                  <a:gd name="T9" fmla="*/ 47 h 111"/>
                  <a:gd name="T10" fmla="*/ 74 w 91"/>
                  <a:gd name="T11" fmla="*/ 53 h 111"/>
                  <a:gd name="T12" fmla="*/ 75 w 91"/>
                  <a:gd name="T13" fmla="*/ 55 h 111"/>
                  <a:gd name="T14" fmla="*/ 68 w 91"/>
                  <a:gd name="T15" fmla="*/ 60 h 111"/>
                  <a:gd name="T16" fmla="*/ 64 w 91"/>
                  <a:gd name="T17" fmla="*/ 63 h 111"/>
                  <a:gd name="T18" fmla="*/ 52 w 91"/>
                  <a:gd name="T19" fmla="*/ 76 h 111"/>
                  <a:gd name="T20" fmla="*/ 46 w 91"/>
                  <a:gd name="T21" fmla="*/ 81 h 111"/>
                  <a:gd name="T22" fmla="*/ 35 w 91"/>
                  <a:gd name="T23" fmla="*/ 88 h 111"/>
                  <a:gd name="T24" fmla="*/ 29 w 91"/>
                  <a:gd name="T25" fmla="*/ 98 h 111"/>
                  <a:gd name="T26" fmla="*/ 28 w 91"/>
                  <a:gd name="T27" fmla="*/ 102 h 111"/>
                  <a:gd name="T28" fmla="*/ 17 w 91"/>
                  <a:gd name="T29" fmla="*/ 110 h 111"/>
                  <a:gd name="T30" fmla="*/ 12 w 91"/>
                  <a:gd name="T31" fmla="*/ 111 h 111"/>
                  <a:gd name="T32" fmla="*/ 0 w 91"/>
                  <a:gd name="T33" fmla="*/ 110 h 111"/>
                  <a:gd name="T34" fmla="*/ 0 w 91"/>
                  <a:gd name="T35" fmla="*/ 110 h 111"/>
                  <a:gd name="T36" fmla="*/ 3 w 91"/>
                  <a:gd name="T37" fmla="*/ 107 h 111"/>
                  <a:gd name="T38" fmla="*/ 12 w 91"/>
                  <a:gd name="T39" fmla="*/ 102 h 111"/>
                  <a:gd name="T40" fmla="*/ 19 w 91"/>
                  <a:gd name="T41" fmla="*/ 95 h 111"/>
                  <a:gd name="T42" fmla="*/ 26 w 91"/>
                  <a:gd name="T43" fmla="*/ 86 h 111"/>
                  <a:gd name="T44" fmla="*/ 41 w 91"/>
                  <a:gd name="T45" fmla="*/ 68 h 111"/>
                  <a:gd name="T46" fmla="*/ 46 w 91"/>
                  <a:gd name="T47" fmla="*/ 57 h 111"/>
                  <a:gd name="T48" fmla="*/ 56 w 91"/>
                  <a:gd name="T49" fmla="*/ 49 h 111"/>
                  <a:gd name="T50" fmla="*/ 62 w 91"/>
                  <a:gd name="T51" fmla="*/ 43 h 111"/>
                  <a:gd name="T52" fmla="*/ 80 w 91"/>
                  <a:gd name="T53" fmla="*/ 15 h 111"/>
                  <a:gd name="T54" fmla="*/ 84 w 91"/>
                  <a:gd name="T55" fmla="*/ 7 h 111"/>
                  <a:gd name="T56" fmla="*/ 90 w 91"/>
                  <a:gd name="T57" fmla="*/ 0 h 111"/>
                  <a:gd name="T58" fmla="*/ 90 w 91"/>
                  <a:gd name="T59" fmla="*/ 0 h 111"/>
                  <a:gd name="T60" fmla="*/ 91 w 91"/>
                  <a:gd name="T61" fmla="*/ 7 h 111"/>
                  <a:gd name="T62" fmla="*/ 87 w 91"/>
                  <a:gd name="T63" fmla="*/ 20 h 1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91" h="110">
                    <a:moveTo>
                      <a:pt x="87" y="20"/>
                    </a:moveTo>
                    <a:lnTo>
                      <a:pt x="87" y="20"/>
                    </a:lnTo>
                    <a:lnTo>
                      <a:pt x="83" y="31"/>
                    </a:lnTo>
                    <a:lnTo>
                      <a:pt x="81" y="40"/>
                    </a:lnTo>
                    <a:lnTo>
                      <a:pt x="81" y="40"/>
                    </a:lnTo>
                    <a:lnTo>
                      <a:pt x="81" y="43"/>
                    </a:lnTo>
                    <a:lnTo>
                      <a:pt x="80" y="44"/>
                    </a:lnTo>
                    <a:lnTo>
                      <a:pt x="74" y="46"/>
                    </a:lnTo>
                    <a:lnTo>
                      <a:pt x="74" y="46"/>
                    </a:lnTo>
                    <a:lnTo>
                      <a:pt x="71" y="47"/>
                    </a:lnTo>
                    <a:lnTo>
                      <a:pt x="71" y="49"/>
                    </a:lnTo>
                    <a:lnTo>
                      <a:pt x="74" y="53"/>
                    </a:lnTo>
                    <a:lnTo>
                      <a:pt x="74" y="53"/>
                    </a:lnTo>
                    <a:lnTo>
                      <a:pt x="75" y="55"/>
                    </a:lnTo>
                    <a:lnTo>
                      <a:pt x="74" y="57"/>
                    </a:lnTo>
                    <a:lnTo>
                      <a:pt x="68" y="60"/>
                    </a:lnTo>
                    <a:lnTo>
                      <a:pt x="68" y="60"/>
                    </a:lnTo>
                    <a:lnTo>
                      <a:pt x="64" y="63"/>
                    </a:lnTo>
                    <a:lnTo>
                      <a:pt x="58" y="69"/>
                    </a:lnTo>
                    <a:lnTo>
                      <a:pt x="52" y="76"/>
                    </a:lnTo>
                    <a:lnTo>
                      <a:pt x="46" y="81"/>
                    </a:lnTo>
                    <a:lnTo>
                      <a:pt x="46" y="81"/>
                    </a:lnTo>
                    <a:lnTo>
                      <a:pt x="39" y="85"/>
                    </a:lnTo>
                    <a:lnTo>
                      <a:pt x="35" y="88"/>
                    </a:lnTo>
                    <a:lnTo>
                      <a:pt x="30" y="92"/>
                    </a:lnTo>
                    <a:lnTo>
                      <a:pt x="29" y="98"/>
                    </a:lnTo>
                    <a:lnTo>
                      <a:pt x="29" y="98"/>
                    </a:lnTo>
                    <a:lnTo>
                      <a:pt x="28" y="102"/>
                    </a:lnTo>
                    <a:lnTo>
                      <a:pt x="25" y="105"/>
                    </a:lnTo>
                    <a:lnTo>
                      <a:pt x="17" y="110"/>
                    </a:lnTo>
                    <a:lnTo>
                      <a:pt x="17" y="110"/>
                    </a:lnTo>
                    <a:lnTo>
                      <a:pt x="12" y="111"/>
                    </a:lnTo>
                    <a:lnTo>
                      <a:pt x="7" y="110"/>
                    </a:lnTo>
                    <a:lnTo>
                      <a:pt x="0" y="110"/>
                    </a:lnTo>
                    <a:lnTo>
                      <a:pt x="0" y="110"/>
                    </a:lnTo>
                    <a:lnTo>
                      <a:pt x="0" y="110"/>
                    </a:lnTo>
                    <a:lnTo>
                      <a:pt x="0" y="108"/>
                    </a:lnTo>
                    <a:lnTo>
                      <a:pt x="3" y="107"/>
                    </a:lnTo>
                    <a:lnTo>
                      <a:pt x="12" y="102"/>
                    </a:lnTo>
                    <a:lnTo>
                      <a:pt x="12" y="102"/>
                    </a:lnTo>
                    <a:lnTo>
                      <a:pt x="14" y="99"/>
                    </a:lnTo>
                    <a:lnTo>
                      <a:pt x="19" y="95"/>
                    </a:lnTo>
                    <a:lnTo>
                      <a:pt x="26" y="86"/>
                    </a:lnTo>
                    <a:lnTo>
                      <a:pt x="26" y="86"/>
                    </a:lnTo>
                    <a:lnTo>
                      <a:pt x="33" y="76"/>
                    </a:lnTo>
                    <a:lnTo>
                      <a:pt x="41" y="68"/>
                    </a:lnTo>
                    <a:lnTo>
                      <a:pt x="41" y="68"/>
                    </a:lnTo>
                    <a:lnTo>
                      <a:pt x="46" y="57"/>
                    </a:lnTo>
                    <a:lnTo>
                      <a:pt x="51" y="53"/>
                    </a:lnTo>
                    <a:lnTo>
                      <a:pt x="56" y="49"/>
                    </a:lnTo>
                    <a:lnTo>
                      <a:pt x="56" y="49"/>
                    </a:lnTo>
                    <a:lnTo>
                      <a:pt x="62" y="43"/>
                    </a:lnTo>
                    <a:lnTo>
                      <a:pt x="70" y="33"/>
                    </a:lnTo>
                    <a:lnTo>
                      <a:pt x="80" y="15"/>
                    </a:lnTo>
                    <a:lnTo>
                      <a:pt x="80" y="15"/>
                    </a:lnTo>
                    <a:lnTo>
                      <a:pt x="84" y="7"/>
                    </a:lnTo>
                    <a:lnTo>
                      <a:pt x="87" y="2"/>
                    </a:lnTo>
                    <a:lnTo>
                      <a:pt x="90" y="0"/>
                    </a:lnTo>
                    <a:lnTo>
                      <a:pt x="90" y="0"/>
                    </a:lnTo>
                    <a:lnTo>
                      <a:pt x="90" y="0"/>
                    </a:lnTo>
                    <a:lnTo>
                      <a:pt x="91" y="1"/>
                    </a:lnTo>
                    <a:lnTo>
                      <a:pt x="91" y="7"/>
                    </a:lnTo>
                    <a:lnTo>
                      <a:pt x="90" y="14"/>
                    </a:lnTo>
                    <a:lnTo>
                      <a:pt x="87" y="2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33" name="Freeform 1174"/>
              <p:cNvSpPr/>
              <p:nvPr/>
            </p:nvSpPr>
            <p:spPr bwMode="auto">
              <a:xfrm>
                <a:off x="-2494548" y="2104669"/>
                <a:ext cx="1001355" cy="485382"/>
              </a:xfrm>
              <a:custGeom>
                <a:gdLst>
                  <a:gd name="T0" fmla="*/ 22 w 491"/>
                  <a:gd name="T1" fmla="*/ 90 h 238"/>
                  <a:gd name="T2" fmla="*/ 18 w 491"/>
                  <a:gd name="T3" fmla="*/ 106 h 238"/>
                  <a:gd name="T4" fmla="*/ 50 w 491"/>
                  <a:gd name="T5" fmla="*/ 126 h 238"/>
                  <a:gd name="T6" fmla="*/ 55 w 491"/>
                  <a:gd name="T7" fmla="*/ 149 h 238"/>
                  <a:gd name="T8" fmla="*/ 60 w 491"/>
                  <a:gd name="T9" fmla="*/ 172 h 238"/>
                  <a:gd name="T10" fmla="*/ 84 w 491"/>
                  <a:gd name="T11" fmla="*/ 178 h 238"/>
                  <a:gd name="T12" fmla="*/ 97 w 491"/>
                  <a:gd name="T13" fmla="*/ 188 h 238"/>
                  <a:gd name="T14" fmla="*/ 90 w 491"/>
                  <a:gd name="T15" fmla="*/ 200 h 238"/>
                  <a:gd name="T16" fmla="*/ 105 w 491"/>
                  <a:gd name="T17" fmla="*/ 219 h 238"/>
                  <a:gd name="T18" fmla="*/ 141 w 491"/>
                  <a:gd name="T19" fmla="*/ 217 h 238"/>
                  <a:gd name="T20" fmla="*/ 163 w 491"/>
                  <a:gd name="T21" fmla="*/ 214 h 238"/>
                  <a:gd name="T22" fmla="*/ 182 w 491"/>
                  <a:gd name="T23" fmla="*/ 222 h 238"/>
                  <a:gd name="T24" fmla="*/ 205 w 491"/>
                  <a:gd name="T25" fmla="*/ 225 h 238"/>
                  <a:gd name="T26" fmla="*/ 225 w 491"/>
                  <a:gd name="T27" fmla="*/ 238 h 238"/>
                  <a:gd name="T28" fmla="*/ 263 w 491"/>
                  <a:gd name="T29" fmla="*/ 232 h 238"/>
                  <a:gd name="T30" fmla="*/ 308 w 491"/>
                  <a:gd name="T31" fmla="*/ 216 h 238"/>
                  <a:gd name="T32" fmla="*/ 336 w 491"/>
                  <a:gd name="T33" fmla="*/ 209 h 238"/>
                  <a:gd name="T34" fmla="*/ 384 w 491"/>
                  <a:gd name="T35" fmla="*/ 152 h 238"/>
                  <a:gd name="T36" fmla="*/ 393 w 491"/>
                  <a:gd name="T37" fmla="*/ 142 h 238"/>
                  <a:gd name="T38" fmla="*/ 400 w 491"/>
                  <a:gd name="T39" fmla="*/ 146 h 238"/>
                  <a:gd name="T40" fmla="*/ 415 w 491"/>
                  <a:gd name="T41" fmla="*/ 164 h 238"/>
                  <a:gd name="T42" fmla="*/ 438 w 491"/>
                  <a:gd name="T43" fmla="*/ 154 h 238"/>
                  <a:gd name="T44" fmla="*/ 473 w 491"/>
                  <a:gd name="T45" fmla="*/ 135 h 238"/>
                  <a:gd name="T46" fmla="*/ 489 w 491"/>
                  <a:gd name="T47" fmla="*/ 132 h 238"/>
                  <a:gd name="T48" fmla="*/ 491 w 491"/>
                  <a:gd name="T49" fmla="*/ 109 h 238"/>
                  <a:gd name="T50" fmla="*/ 468 w 491"/>
                  <a:gd name="T51" fmla="*/ 100 h 238"/>
                  <a:gd name="T52" fmla="*/ 455 w 491"/>
                  <a:gd name="T53" fmla="*/ 104 h 238"/>
                  <a:gd name="T54" fmla="*/ 444 w 491"/>
                  <a:gd name="T55" fmla="*/ 109 h 238"/>
                  <a:gd name="T56" fmla="*/ 434 w 491"/>
                  <a:gd name="T57" fmla="*/ 85 h 238"/>
                  <a:gd name="T58" fmla="*/ 442 w 491"/>
                  <a:gd name="T59" fmla="*/ 55 h 238"/>
                  <a:gd name="T60" fmla="*/ 423 w 491"/>
                  <a:gd name="T61" fmla="*/ 52 h 238"/>
                  <a:gd name="T62" fmla="*/ 407 w 491"/>
                  <a:gd name="T63" fmla="*/ 45 h 238"/>
                  <a:gd name="T64" fmla="*/ 380 w 491"/>
                  <a:gd name="T65" fmla="*/ 58 h 238"/>
                  <a:gd name="T66" fmla="*/ 351 w 491"/>
                  <a:gd name="T67" fmla="*/ 70 h 238"/>
                  <a:gd name="T68" fmla="*/ 323 w 491"/>
                  <a:gd name="T69" fmla="*/ 65 h 238"/>
                  <a:gd name="T70" fmla="*/ 297 w 491"/>
                  <a:gd name="T71" fmla="*/ 54 h 238"/>
                  <a:gd name="T72" fmla="*/ 280 w 491"/>
                  <a:gd name="T73" fmla="*/ 42 h 238"/>
                  <a:gd name="T74" fmla="*/ 266 w 491"/>
                  <a:gd name="T75" fmla="*/ 41 h 238"/>
                  <a:gd name="T76" fmla="*/ 234 w 491"/>
                  <a:gd name="T77" fmla="*/ 45 h 238"/>
                  <a:gd name="T78" fmla="*/ 212 w 491"/>
                  <a:gd name="T79" fmla="*/ 30 h 238"/>
                  <a:gd name="T80" fmla="*/ 206 w 491"/>
                  <a:gd name="T81" fmla="*/ 17 h 238"/>
                  <a:gd name="T82" fmla="*/ 170 w 491"/>
                  <a:gd name="T83" fmla="*/ 3 h 238"/>
                  <a:gd name="T84" fmla="*/ 163 w 491"/>
                  <a:gd name="T85" fmla="*/ 3 h 238"/>
                  <a:gd name="T86" fmla="*/ 160 w 491"/>
                  <a:gd name="T87" fmla="*/ 10 h 238"/>
                  <a:gd name="T88" fmla="*/ 148 w 491"/>
                  <a:gd name="T89" fmla="*/ 33 h 238"/>
                  <a:gd name="T90" fmla="*/ 147 w 491"/>
                  <a:gd name="T91" fmla="*/ 43 h 238"/>
                  <a:gd name="T92" fmla="*/ 129 w 491"/>
                  <a:gd name="T93" fmla="*/ 54 h 238"/>
                  <a:gd name="T94" fmla="*/ 103 w 491"/>
                  <a:gd name="T95" fmla="*/ 36 h 238"/>
                  <a:gd name="T96" fmla="*/ 92 w 491"/>
                  <a:gd name="T97" fmla="*/ 32 h 238"/>
                  <a:gd name="T98" fmla="*/ 73 w 491"/>
                  <a:gd name="T99" fmla="*/ 26 h 238"/>
                  <a:gd name="T100" fmla="*/ 38 w 491"/>
                  <a:gd name="T101" fmla="*/ 33 h 238"/>
                  <a:gd name="T102" fmla="*/ 11 w 491"/>
                  <a:gd name="T103" fmla="*/ 38 h 238"/>
                  <a:gd name="T104" fmla="*/ 9 w 491"/>
                  <a:gd name="T105" fmla="*/ 57 h 238"/>
                  <a:gd name="T106" fmla="*/ 0 w 491"/>
                  <a:gd name="T107" fmla="*/ 64 h 238"/>
                  <a:gd name="T108" fmla="*/ 5 w 491"/>
                  <a:gd name="T109" fmla="*/ 74 h 2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91" h="238">
                    <a:moveTo>
                      <a:pt x="21" y="84"/>
                    </a:moveTo>
                    <a:lnTo>
                      <a:pt x="21" y="84"/>
                    </a:lnTo>
                    <a:lnTo>
                      <a:pt x="22" y="87"/>
                    </a:lnTo>
                    <a:lnTo>
                      <a:pt x="22" y="90"/>
                    </a:lnTo>
                    <a:lnTo>
                      <a:pt x="16" y="99"/>
                    </a:lnTo>
                    <a:lnTo>
                      <a:pt x="16" y="99"/>
                    </a:lnTo>
                    <a:lnTo>
                      <a:pt x="16" y="101"/>
                    </a:lnTo>
                    <a:lnTo>
                      <a:pt x="18" y="106"/>
                    </a:lnTo>
                    <a:lnTo>
                      <a:pt x="22" y="109"/>
                    </a:lnTo>
                    <a:lnTo>
                      <a:pt x="28" y="113"/>
                    </a:lnTo>
                    <a:lnTo>
                      <a:pt x="41" y="120"/>
                    </a:lnTo>
                    <a:lnTo>
                      <a:pt x="50" y="126"/>
                    </a:lnTo>
                    <a:lnTo>
                      <a:pt x="50" y="126"/>
                    </a:lnTo>
                    <a:lnTo>
                      <a:pt x="53" y="130"/>
                    </a:lnTo>
                    <a:lnTo>
                      <a:pt x="54" y="135"/>
                    </a:lnTo>
                    <a:lnTo>
                      <a:pt x="55" y="149"/>
                    </a:lnTo>
                    <a:lnTo>
                      <a:pt x="57" y="169"/>
                    </a:lnTo>
                    <a:lnTo>
                      <a:pt x="57" y="169"/>
                    </a:lnTo>
                    <a:lnTo>
                      <a:pt x="58" y="172"/>
                    </a:lnTo>
                    <a:lnTo>
                      <a:pt x="60" y="172"/>
                    </a:lnTo>
                    <a:lnTo>
                      <a:pt x="69" y="175"/>
                    </a:lnTo>
                    <a:lnTo>
                      <a:pt x="79" y="177"/>
                    </a:lnTo>
                    <a:lnTo>
                      <a:pt x="84" y="178"/>
                    </a:lnTo>
                    <a:lnTo>
                      <a:pt x="84" y="178"/>
                    </a:lnTo>
                    <a:lnTo>
                      <a:pt x="92" y="183"/>
                    </a:lnTo>
                    <a:lnTo>
                      <a:pt x="97" y="187"/>
                    </a:lnTo>
                    <a:lnTo>
                      <a:pt x="97" y="187"/>
                    </a:lnTo>
                    <a:lnTo>
                      <a:pt x="97" y="188"/>
                    </a:lnTo>
                    <a:lnTo>
                      <a:pt x="95" y="191"/>
                    </a:lnTo>
                    <a:lnTo>
                      <a:pt x="90" y="198"/>
                    </a:lnTo>
                    <a:lnTo>
                      <a:pt x="90" y="198"/>
                    </a:lnTo>
                    <a:lnTo>
                      <a:pt x="90" y="200"/>
                    </a:lnTo>
                    <a:lnTo>
                      <a:pt x="90" y="203"/>
                    </a:lnTo>
                    <a:lnTo>
                      <a:pt x="95" y="209"/>
                    </a:lnTo>
                    <a:lnTo>
                      <a:pt x="105" y="219"/>
                    </a:lnTo>
                    <a:lnTo>
                      <a:pt x="105" y="219"/>
                    </a:lnTo>
                    <a:lnTo>
                      <a:pt x="108" y="220"/>
                    </a:lnTo>
                    <a:lnTo>
                      <a:pt x="113" y="220"/>
                    </a:lnTo>
                    <a:lnTo>
                      <a:pt x="126" y="220"/>
                    </a:lnTo>
                    <a:lnTo>
                      <a:pt x="141" y="217"/>
                    </a:lnTo>
                    <a:lnTo>
                      <a:pt x="150" y="216"/>
                    </a:lnTo>
                    <a:lnTo>
                      <a:pt x="150" y="216"/>
                    </a:lnTo>
                    <a:lnTo>
                      <a:pt x="155" y="214"/>
                    </a:lnTo>
                    <a:lnTo>
                      <a:pt x="163" y="214"/>
                    </a:lnTo>
                    <a:lnTo>
                      <a:pt x="168" y="216"/>
                    </a:lnTo>
                    <a:lnTo>
                      <a:pt x="174" y="217"/>
                    </a:lnTo>
                    <a:lnTo>
                      <a:pt x="174" y="217"/>
                    </a:lnTo>
                    <a:lnTo>
                      <a:pt x="182" y="222"/>
                    </a:lnTo>
                    <a:lnTo>
                      <a:pt x="196" y="222"/>
                    </a:lnTo>
                    <a:lnTo>
                      <a:pt x="196" y="222"/>
                    </a:lnTo>
                    <a:lnTo>
                      <a:pt x="202" y="223"/>
                    </a:lnTo>
                    <a:lnTo>
                      <a:pt x="205" y="225"/>
                    </a:lnTo>
                    <a:lnTo>
                      <a:pt x="212" y="229"/>
                    </a:lnTo>
                    <a:lnTo>
                      <a:pt x="218" y="233"/>
                    </a:lnTo>
                    <a:lnTo>
                      <a:pt x="222" y="236"/>
                    </a:lnTo>
                    <a:lnTo>
                      <a:pt x="225" y="238"/>
                    </a:lnTo>
                    <a:lnTo>
                      <a:pt x="225" y="238"/>
                    </a:lnTo>
                    <a:lnTo>
                      <a:pt x="232" y="238"/>
                    </a:lnTo>
                    <a:lnTo>
                      <a:pt x="241" y="236"/>
                    </a:lnTo>
                    <a:lnTo>
                      <a:pt x="263" y="232"/>
                    </a:lnTo>
                    <a:lnTo>
                      <a:pt x="286" y="225"/>
                    </a:lnTo>
                    <a:lnTo>
                      <a:pt x="300" y="219"/>
                    </a:lnTo>
                    <a:lnTo>
                      <a:pt x="300" y="219"/>
                    </a:lnTo>
                    <a:lnTo>
                      <a:pt x="308" y="216"/>
                    </a:lnTo>
                    <a:lnTo>
                      <a:pt x="313" y="214"/>
                    </a:lnTo>
                    <a:lnTo>
                      <a:pt x="331" y="211"/>
                    </a:lnTo>
                    <a:lnTo>
                      <a:pt x="331" y="211"/>
                    </a:lnTo>
                    <a:lnTo>
                      <a:pt x="336" y="209"/>
                    </a:lnTo>
                    <a:lnTo>
                      <a:pt x="344" y="203"/>
                    </a:lnTo>
                    <a:lnTo>
                      <a:pt x="361" y="184"/>
                    </a:lnTo>
                    <a:lnTo>
                      <a:pt x="376" y="165"/>
                    </a:lnTo>
                    <a:lnTo>
                      <a:pt x="384" y="152"/>
                    </a:lnTo>
                    <a:lnTo>
                      <a:pt x="384" y="152"/>
                    </a:lnTo>
                    <a:lnTo>
                      <a:pt x="387" y="148"/>
                    </a:lnTo>
                    <a:lnTo>
                      <a:pt x="390" y="145"/>
                    </a:lnTo>
                    <a:lnTo>
                      <a:pt x="393" y="142"/>
                    </a:lnTo>
                    <a:lnTo>
                      <a:pt x="397" y="143"/>
                    </a:lnTo>
                    <a:lnTo>
                      <a:pt x="397" y="143"/>
                    </a:lnTo>
                    <a:lnTo>
                      <a:pt x="399" y="143"/>
                    </a:lnTo>
                    <a:lnTo>
                      <a:pt x="400" y="146"/>
                    </a:lnTo>
                    <a:lnTo>
                      <a:pt x="405" y="154"/>
                    </a:lnTo>
                    <a:lnTo>
                      <a:pt x="409" y="159"/>
                    </a:lnTo>
                    <a:lnTo>
                      <a:pt x="410" y="162"/>
                    </a:lnTo>
                    <a:lnTo>
                      <a:pt x="415" y="164"/>
                    </a:lnTo>
                    <a:lnTo>
                      <a:pt x="415" y="164"/>
                    </a:lnTo>
                    <a:lnTo>
                      <a:pt x="418" y="164"/>
                    </a:lnTo>
                    <a:lnTo>
                      <a:pt x="423" y="162"/>
                    </a:lnTo>
                    <a:lnTo>
                      <a:pt x="438" y="154"/>
                    </a:lnTo>
                    <a:lnTo>
                      <a:pt x="460" y="138"/>
                    </a:lnTo>
                    <a:lnTo>
                      <a:pt x="460" y="138"/>
                    </a:lnTo>
                    <a:lnTo>
                      <a:pt x="465" y="136"/>
                    </a:lnTo>
                    <a:lnTo>
                      <a:pt x="473" y="135"/>
                    </a:lnTo>
                    <a:lnTo>
                      <a:pt x="480" y="135"/>
                    </a:lnTo>
                    <a:lnTo>
                      <a:pt x="486" y="133"/>
                    </a:lnTo>
                    <a:lnTo>
                      <a:pt x="486" y="133"/>
                    </a:lnTo>
                    <a:lnTo>
                      <a:pt x="489" y="132"/>
                    </a:lnTo>
                    <a:lnTo>
                      <a:pt x="490" y="129"/>
                    </a:lnTo>
                    <a:lnTo>
                      <a:pt x="491" y="122"/>
                    </a:lnTo>
                    <a:lnTo>
                      <a:pt x="491" y="114"/>
                    </a:lnTo>
                    <a:lnTo>
                      <a:pt x="491" y="109"/>
                    </a:lnTo>
                    <a:lnTo>
                      <a:pt x="491" y="109"/>
                    </a:lnTo>
                    <a:lnTo>
                      <a:pt x="489" y="107"/>
                    </a:lnTo>
                    <a:lnTo>
                      <a:pt x="481" y="104"/>
                    </a:lnTo>
                    <a:lnTo>
                      <a:pt x="468" y="100"/>
                    </a:lnTo>
                    <a:lnTo>
                      <a:pt x="468" y="100"/>
                    </a:lnTo>
                    <a:lnTo>
                      <a:pt x="464" y="100"/>
                    </a:lnTo>
                    <a:lnTo>
                      <a:pt x="461" y="101"/>
                    </a:lnTo>
                    <a:lnTo>
                      <a:pt x="455" y="104"/>
                    </a:lnTo>
                    <a:lnTo>
                      <a:pt x="449" y="107"/>
                    </a:lnTo>
                    <a:lnTo>
                      <a:pt x="445" y="109"/>
                    </a:lnTo>
                    <a:lnTo>
                      <a:pt x="445" y="109"/>
                    </a:lnTo>
                    <a:lnTo>
                      <a:pt x="444" y="109"/>
                    </a:lnTo>
                    <a:lnTo>
                      <a:pt x="442" y="107"/>
                    </a:lnTo>
                    <a:lnTo>
                      <a:pt x="439" y="101"/>
                    </a:lnTo>
                    <a:lnTo>
                      <a:pt x="436" y="94"/>
                    </a:lnTo>
                    <a:lnTo>
                      <a:pt x="434" y="85"/>
                    </a:lnTo>
                    <a:lnTo>
                      <a:pt x="434" y="85"/>
                    </a:lnTo>
                    <a:lnTo>
                      <a:pt x="434" y="80"/>
                    </a:lnTo>
                    <a:lnTo>
                      <a:pt x="435" y="71"/>
                    </a:lnTo>
                    <a:lnTo>
                      <a:pt x="442" y="55"/>
                    </a:lnTo>
                    <a:lnTo>
                      <a:pt x="442" y="55"/>
                    </a:lnTo>
                    <a:lnTo>
                      <a:pt x="435" y="55"/>
                    </a:lnTo>
                    <a:lnTo>
                      <a:pt x="435" y="55"/>
                    </a:lnTo>
                    <a:lnTo>
                      <a:pt x="423" y="52"/>
                    </a:lnTo>
                    <a:lnTo>
                      <a:pt x="418" y="51"/>
                    </a:lnTo>
                    <a:lnTo>
                      <a:pt x="413" y="48"/>
                    </a:lnTo>
                    <a:lnTo>
                      <a:pt x="413" y="48"/>
                    </a:lnTo>
                    <a:lnTo>
                      <a:pt x="407" y="45"/>
                    </a:lnTo>
                    <a:lnTo>
                      <a:pt x="405" y="46"/>
                    </a:lnTo>
                    <a:lnTo>
                      <a:pt x="400" y="48"/>
                    </a:lnTo>
                    <a:lnTo>
                      <a:pt x="400" y="48"/>
                    </a:lnTo>
                    <a:lnTo>
                      <a:pt x="380" y="58"/>
                    </a:lnTo>
                    <a:lnTo>
                      <a:pt x="363" y="65"/>
                    </a:lnTo>
                    <a:lnTo>
                      <a:pt x="363" y="65"/>
                    </a:lnTo>
                    <a:lnTo>
                      <a:pt x="355" y="68"/>
                    </a:lnTo>
                    <a:lnTo>
                      <a:pt x="351" y="70"/>
                    </a:lnTo>
                    <a:lnTo>
                      <a:pt x="348" y="71"/>
                    </a:lnTo>
                    <a:lnTo>
                      <a:pt x="348" y="71"/>
                    </a:lnTo>
                    <a:lnTo>
                      <a:pt x="336" y="68"/>
                    </a:lnTo>
                    <a:lnTo>
                      <a:pt x="323" y="65"/>
                    </a:lnTo>
                    <a:lnTo>
                      <a:pt x="323" y="65"/>
                    </a:lnTo>
                    <a:lnTo>
                      <a:pt x="310" y="59"/>
                    </a:lnTo>
                    <a:lnTo>
                      <a:pt x="297" y="54"/>
                    </a:lnTo>
                    <a:lnTo>
                      <a:pt x="297" y="54"/>
                    </a:lnTo>
                    <a:lnTo>
                      <a:pt x="289" y="51"/>
                    </a:lnTo>
                    <a:lnTo>
                      <a:pt x="283" y="45"/>
                    </a:lnTo>
                    <a:lnTo>
                      <a:pt x="283" y="45"/>
                    </a:lnTo>
                    <a:lnTo>
                      <a:pt x="280" y="42"/>
                    </a:lnTo>
                    <a:lnTo>
                      <a:pt x="276" y="41"/>
                    </a:lnTo>
                    <a:lnTo>
                      <a:pt x="270" y="41"/>
                    </a:lnTo>
                    <a:lnTo>
                      <a:pt x="266" y="41"/>
                    </a:lnTo>
                    <a:lnTo>
                      <a:pt x="266" y="41"/>
                    </a:lnTo>
                    <a:lnTo>
                      <a:pt x="260" y="43"/>
                    </a:lnTo>
                    <a:lnTo>
                      <a:pt x="251" y="45"/>
                    </a:lnTo>
                    <a:lnTo>
                      <a:pt x="242" y="45"/>
                    </a:lnTo>
                    <a:lnTo>
                      <a:pt x="234" y="45"/>
                    </a:lnTo>
                    <a:lnTo>
                      <a:pt x="234" y="45"/>
                    </a:lnTo>
                    <a:lnTo>
                      <a:pt x="225" y="42"/>
                    </a:lnTo>
                    <a:lnTo>
                      <a:pt x="218" y="38"/>
                    </a:lnTo>
                    <a:lnTo>
                      <a:pt x="212" y="30"/>
                    </a:lnTo>
                    <a:lnTo>
                      <a:pt x="210" y="23"/>
                    </a:lnTo>
                    <a:lnTo>
                      <a:pt x="210" y="23"/>
                    </a:lnTo>
                    <a:lnTo>
                      <a:pt x="209" y="20"/>
                    </a:lnTo>
                    <a:lnTo>
                      <a:pt x="206" y="17"/>
                    </a:lnTo>
                    <a:lnTo>
                      <a:pt x="200" y="15"/>
                    </a:lnTo>
                    <a:lnTo>
                      <a:pt x="190" y="12"/>
                    </a:lnTo>
                    <a:lnTo>
                      <a:pt x="190" y="12"/>
                    </a:lnTo>
                    <a:lnTo>
                      <a:pt x="170" y="3"/>
                    </a:lnTo>
                    <a:lnTo>
                      <a:pt x="170" y="3"/>
                    </a:lnTo>
                    <a:lnTo>
                      <a:pt x="164" y="0"/>
                    </a:lnTo>
                    <a:lnTo>
                      <a:pt x="163" y="0"/>
                    </a:lnTo>
                    <a:lnTo>
                      <a:pt x="163" y="3"/>
                    </a:lnTo>
                    <a:lnTo>
                      <a:pt x="163" y="3"/>
                    </a:lnTo>
                    <a:lnTo>
                      <a:pt x="163" y="6"/>
                    </a:lnTo>
                    <a:lnTo>
                      <a:pt x="160" y="10"/>
                    </a:lnTo>
                    <a:lnTo>
                      <a:pt x="160" y="10"/>
                    </a:lnTo>
                    <a:lnTo>
                      <a:pt x="151" y="23"/>
                    </a:lnTo>
                    <a:lnTo>
                      <a:pt x="148" y="29"/>
                    </a:lnTo>
                    <a:lnTo>
                      <a:pt x="148" y="33"/>
                    </a:lnTo>
                    <a:lnTo>
                      <a:pt x="148" y="33"/>
                    </a:lnTo>
                    <a:lnTo>
                      <a:pt x="150" y="35"/>
                    </a:lnTo>
                    <a:lnTo>
                      <a:pt x="150" y="39"/>
                    </a:lnTo>
                    <a:lnTo>
                      <a:pt x="150" y="39"/>
                    </a:lnTo>
                    <a:lnTo>
                      <a:pt x="147" y="43"/>
                    </a:lnTo>
                    <a:lnTo>
                      <a:pt x="142" y="49"/>
                    </a:lnTo>
                    <a:lnTo>
                      <a:pt x="137" y="54"/>
                    </a:lnTo>
                    <a:lnTo>
                      <a:pt x="132" y="54"/>
                    </a:lnTo>
                    <a:lnTo>
                      <a:pt x="129" y="54"/>
                    </a:lnTo>
                    <a:lnTo>
                      <a:pt x="129" y="54"/>
                    </a:lnTo>
                    <a:lnTo>
                      <a:pt x="122" y="51"/>
                    </a:lnTo>
                    <a:lnTo>
                      <a:pt x="115" y="45"/>
                    </a:lnTo>
                    <a:lnTo>
                      <a:pt x="103" y="36"/>
                    </a:lnTo>
                    <a:lnTo>
                      <a:pt x="103" y="36"/>
                    </a:lnTo>
                    <a:lnTo>
                      <a:pt x="99" y="35"/>
                    </a:lnTo>
                    <a:lnTo>
                      <a:pt x="95" y="33"/>
                    </a:lnTo>
                    <a:lnTo>
                      <a:pt x="92" y="32"/>
                    </a:lnTo>
                    <a:lnTo>
                      <a:pt x="86" y="30"/>
                    </a:lnTo>
                    <a:lnTo>
                      <a:pt x="86" y="30"/>
                    </a:lnTo>
                    <a:lnTo>
                      <a:pt x="77" y="26"/>
                    </a:lnTo>
                    <a:lnTo>
                      <a:pt x="73" y="26"/>
                    </a:lnTo>
                    <a:lnTo>
                      <a:pt x="69" y="26"/>
                    </a:lnTo>
                    <a:lnTo>
                      <a:pt x="69" y="26"/>
                    </a:lnTo>
                    <a:lnTo>
                      <a:pt x="54" y="30"/>
                    </a:lnTo>
                    <a:lnTo>
                      <a:pt x="38" y="33"/>
                    </a:lnTo>
                    <a:lnTo>
                      <a:pt x="38" y="33"/>
                    </a:lnTo>
                    <a:lnTo>
                      <a:pt x="22" y="35"/>
                    </a:lnTo>
                    <a:lnTo>
                      <a:pt x="15" y="36"/>
                    </a:lnTo>
                    <a:lnTo>
                      <a:pt x="11" y="38"/>
                    </a:lnTo>
                    <a:lnTo>
                      <a:pt x="11" y="38"/>
                    </a:lnTo>
                    <a:lnTo>
                      <a:pt x="9" y="42"/>
                    </a:lnTo>
                    <a:lnTo>
                      <a:pt x="11" y="49"/>
                    </a:lnTo>
                    <a:lnTo>
                      <a:pt x="9" y="57"/>
                    </a:lnTo>
                    <a:lnTo>
                      <a:pt x="9" y="59"/>
                    </a:lnTo>
                    <a:lnTo>
                      <a:pt x="8" y="61"/>
                    </a:lnTo>
                    <a:lnTo>
                      <a:pt x="8" y="61"/>
                    </a:lnTo>
                    <a:lnTo>
                      <a:pt x="0" y="64"/>
                    </a:lnTo>
                    <a:lnTo>
                      <a:pt x="0" y="64"/>
                    </a:lnTo>
                    <a:lnTo>
                      <a:pt x="2" y="71"/>
                    </a:lnTo>
                    <a:lnTo>
                      <a:pt x="2" y="71"/>
                    </a:lnTo>
                    <a:lnTo>
                      <a:pt x="5" y="74"/>
                    </a:lnTo>
                    <a:lnTo>
                      <a:pt x="11" y="78"/>
                    </a:lnTo>
                    <a:lnTo>
                      <a:pt x="16" y="81"/>
                    </a:lnTo>
                    <a:lnTo>
                      <a:pt x="21" y="84"/>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34" name="Freeform 1175"/>
              <p:cNvSpPr/>
              <p:nvPr/>
            </p:nvSpPr>
            <p:spPr bwMode="auto">
              <a:xfrm>
                <a:off x="-2396656" y="2182167"/>
                <a:ext cx="32631" cy="32631"/>
              </a:xfrm>
              <a:custGeom>
                <a:gdLst>
                  <a:gd name="T0" fmla="*/ 7 w 16"/>
                  <a:gd name="T1" fmla="*/ 0 h 16"/>
                  <a:gd name="T2" fmla="*/ 7 w 16"/>
                  <a:gd name="T3" fmla="*/ 0 h 16"/>
                  <a:gd name="T4" fmla="*/ 13 w 16"/>
                  <a:gd name="T5" fmla="*/ 3 h 16"/>
                  <a:gd name="T6" fmla="*/ 16 w 16"/>
                  <a:gd name="T7" fmla="*/ 4 h 16"/>
                  <a:gd name="T8" fmla="*/ 16 w 16"/>
                  <a:gd name="T9" fmla="*/ 7 h 16"/>
                  <a:gd name="T10" fmla="*/ 16 w 16"/>
                  <a:gd name="T11" fmla="*/ 7 h 16"/>
                  <a:gd name="T12" fmla="*/ 16 w 16"/>
                  <a:gd name="T13" fmla="*/ 10 h 16"/>
                  <a:gd name="T14" fmla="*/ 13 w 16"/>
                  <a:gd name="T15" fmla="*/ 13 h 16"/>
                  <a:gd name="T16" fmla="*/ 10 w 16"/>
                  <a:gd name="T17" fmla="*/ 16 h 16"/>
                  <a:gd name="T18" fmla="*/ 7 w 16"/>
                  <a:gd name="T19" fmla="*/ 16 h 16"/>
                  <a:gd name="T20" fmla="*/ 7 w 16"/>
                  <a:gd name="T21" fmla="*/ 16 h 16"/>
                  <a:gd name="T22" fmla="*/ 2 w 16"/>
                  <a:gd name="T23" fmla="*/ 11 h 16"/>
                  <a:gd name="T24" fmla="*/ 0 w 16"/>
                  <a:gd name="T25" fmla="*/ 10 h 16"/>
                  <a:gd name="T26" fmla="*/ 0 w 16"/>
                  <a:gd name="T27" fmla="*/ 7 h 16"/>
                  <a:gd name="T28" fmla="*/ 0 w 16"/>
                  <a:gd name="T29" fmla="*/ 7 h 16"/>
                  <a:gd name="T30" fmla="*/ 2 w 16"/>
                  <a:gd name="T31" fmla="*/ 4 h 16"/>
                  <a:gd name="T32" fmla="*/ 3 w 16"/>
                  <a:gd name="T33" fmla="*/ 3 h 16"/>
                  <a:gd name="T34" fmla="*/ 6 w 16"/>
                  <a:gd name="T35" fmla="*/ 0 h 16"/>
                  <a:gd name="T36" fmla="*/ 7 w 16"/>
                  <a:gd name="T37" fmla="*/ 0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 h="16">
                    <a:moveTo>
                      <a:pt x="7" y="0"/>
                    </a:moveTo>
                    <a:lnTo>
                      <a:pt x="7" y="0"/>
                    </a:lnTo>
                    <a:lnTo>
                      <a:pt x="13" y="3"/>
                    </a:lnTo>
                    <a:lnTo>
                      <a:pt x="16" y="4"/>
                    </a:lnTo>
                    <a:lnTo>
                      <a:pt x="16" y="7"/>
                    </a:lnTo>
                    <a:lnTo>
                      <a:pt x="16" y="7"/>
                    </a:lnTo>
                    <a:lnTo>
                      <a:pt x="16" y="10"/>
                    </a:lnTo>
                    <a:lnTo>
                      <a:pt x="13" y="13"/>
                    </a:lnTo>
                    <a:lnTo>
                      <a:pt x="10" y="16"/>
                    </a:lnTo>
                    <a:lnTo>
                      <a:pt x="7" y="16"/>
                    </a:lnTo>
                    <a:lnTo>
                      <a:pt x="7" y="16"/>
                    </a:lnTo>
                    <a:lnTo>
                      <a:pt x="2" y="11"/>
                    </a:lnTo>
                    <a:lnTo>
                      <a:pt x="0" y="10"/>
                    </a:lnTo>
                    <a:lnTo>
                      <a:pt x="0" y="7"/>
                    </a:lnTo>
                    <a:lnTo>
                      <a:pt x="0" y="7"/>
                    </a:lnTo>
                    <a:lnTo>
                      <a:pt x="2" y="4"/>
                    </a:lnTo>
                    <a:lnTo>
                      <a:pt x="3" y="3"/>
                    </a:lnTo>
                    <a:lnTo>
                      <a:pt x="6" y="0"/>
                    </a:lnTo>
                    <a:lnTo>
                      <a:pt x="7"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40" name="Freeform 1220"/>
              <p:cNvSpPr/>
              <p:nvPr/>
            </p:nvSpPr>
            <p:spPr bwMode="auto">
              <a:xfrm>
                <a:off x="-640715" y="2486040"/>
                <a:ext cx="28552" cy="26513"/>
              </a:xfrm>
              <a:custGeom>
                <a:gdLst>
                  <a:gd name="T0" fmla="*/ 14 w 14"/>
                  <a:gd name="T1" fmla="*/ 0 h 13"/>
                  <a:gd name="T2" fmla="*/ 14 w 14"/>
                  <a:gd name="T3" fmla="*/ 0 h 13"/>
                  <a:gd name="T4" fmla="*/ 11 w 14"/>
                  <a:gd name="T5" fmla="*/ 3 h 13"/>
                  <a:gd name="T6" fmla="*/ 7 w 14"/>
                  <a:gd name="T7" fmla="*/ 7 h 13"/>
                  <a:gd name="T8" fmla="*/ 2 w 14"/>
                  <a:gd name="T9" fmla="*/ 11 h 13"/>
                  <a:gd name="T10" fmla="*/ 0 w 14"/>
                  <a:gd name="T11" fmla="*/ 13 h 13"/>
                  <a:gd name="T12" fmla="*/ 0 w 14"/>
                  <a:gd name="T13" fmla="*/ 11 h 13"/>
                  <a:gd name="T14" fmla="*/ 0 w 14"/>
                  <a:gd name="T15" fmla="*/ 11 h 13"/>
                  <a:gd name="T16" fmla="*/ 1 w 14"/>
                  <a:gd name="T17" fmla="*/ 9 h 13"/>
                  <a:gd name="T18" fmla="*/ 5 w 14"/>
                  <a:gd name="T19" fmla="*/ 4 h 13"/>
                  <a:gd name="T20" fmla="*/ 11 w 14"/>
                  <a:gd name="T21" fmla="*/ 0 h 13"/>
                  <a:gd name="T22" fmla="*/ 14 w 14"/>
                  <a:gd name="T23" fmla="*/ 0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4" y="0"/>
                    </a:moveTo>
                    <a:lnTo>
                      <a:pt x="14" y="0"/>
                    </a:lnTo>
                    <a:lnTo>
                      <a:pt x="11" y="3"/>
                    </a:lnTo>
                    <a:lnTo>
                      <a:pt x="7" y="7"/>
                    </a:lnTo>
                    <a:lnTo>
                      <a:pt x="2" y="11"/>
                    </a:lnTo>
                    <a:lnTo>
                      <a:pt x="0" y="13"/>
                    </a:lnTo>
                    <a:lnTo>
                      <a:pt x="0" y="11"/>
                    </a:lnTo>
                    <a:lnTo>
                      <a:pt x="0" y="11"/>
                    </a:lnTo>
                    <a:lnTo>
                      <a:pt x="1" y="9"/>
                    </a:lnTo>
                    <a:lnTo>
                      <a:pt x="5" y="4"/>
                    </a:lnTo>
                    <a:lnTo>
                      <a:pt x="11" y="0"/>
                    </a:lnTo>
                    <a:lnTo>
                      <a:pt x="14"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41" name="Freeform 1221"/>
              <p:cNvSpPr/>
              <p:nvPr/>
            </p:nvSpPr>
            <p:spPr bwMode="auto">
              <a:xfrm>
                <a:off x="-640715" y="2486040"/>
                <a:ext cx="28552" cy="26513"/>
              </a:xfrm>
              <a:custGeom>
                <a:gdLst>
                  <a:gd name="T0" fmla="*/ 14 w 14"/>
                  <a:gd name="T1" fmla="*/ 0 h 13"/>
                  <a:gd name="T2" fmla="*/ 14 w 14"/>
                  <a:gd name="T3" fmla="*/ 0 h 13"/>
                  <a:gd name="T4" fmla="*/ 11 w 14"/>
                  <a:gd name="T5" fmla="*/ 3 h 13"/>
                  <a:gd name="T6" fmla="*/ 7 w 14"/>
                  <a:gd name="T7" fmla="*/ 7 h 13"/>
                  <a:gd name="T8" fmla="*/ 2 w 14"/>
                  <a:gd name="T9" fmla="*/ 11 h 13"/>
                  <a:gd name="T10" fmla="*/ 0 w 14"/>
                  <a:gd name="T11" fmla="*/ 13 h 13"/>
                  <a:gd name="T12" fmla="*/ 0 w 14"/>
                  <a:gd name="T13" fmla="*/ 11 h 13"/>
                  <a:gd name="T14" fmla="*/ 0 w 14"/>
                  <a:gd name="T15" fmla="*/ 11 h 13"/>
                  <a:gd name="T16" fmla="*/ 1 w 14"/>
                  <a:gd name="T17" fmla="*/ 9 h 13"/>
                  <a:gd name="T18" fmla="*/ 5 w 14"/>
                  <a:gd name="T19" fmla="*/ 4 h 13"/>
                  <a:gd name="T20" fmla="*/ 11 w 14"/>
                  <a:gd name="T21" fmla="*/ 0 h 13"/>
                  <a:gd name="T22" fmla="*/ 14 w 14"/>
                  <a:gd name="T23" fmla="*/ 0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4" y="0"/>
                    </a:moveTo>
                    <a:lnTo>
                      <a:pt x="14" y="0"/>
                    </a:lnTo>
                    <a:lnTo>
                      <a:pt x="11" y="3"/>
                    </a:lnTo>
                    <a:lnTo>
                      <a:pt x="7" y="7"/>
                    </a:lnTo>
                    <a:lnTo>
                      <a:pt x="2" y="11"/>
                    </a:lnTo>
                    <a:lnTo>
                      <a:pt x="0" y="13"/>
                    </a:lnTo>
                    <a:lnTo>
                      <a:pt x="0" y="11"/>
                    </a:lnTo>
                    <a:lnTo>
                      <a:pt x="0" y="11"/>
                    </a:lnTo>
                    <a:lnTo>
                      <a:pt x="1" y="9"/>
                    </a:lnTo>
                    <a:lnTo>
                      <a:pt x="5" y="4"/>
                    </a:lnTo>
                    <a:lnTo>
                      <a:pt x="11" y="0"/>
                    </a:lnTo>
                    <a:lnTo>
                      <a:pt x="14"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42" name="Freeform 1222"/>
              <p:cNvSpPr/>
              <p:nvPr/>
            </p:nvSpPr>
            <p:spPr bwMode="auto">
              <a:xfrm>
                <a:off x="-593809" y="2433015"/>
                <a:ext cx="55065" cy="46907"/>
              </a:xfrm>
              <a:custGeom>
                <a:gdLst>
                  <a:gd name="T0" fmla="*/ 1 w 27"/>
                  <a:gd name="T1" fmla="*/ 23 h 23"/>
                  <a:gd name="T2" fmla="*/ 1 w 27"/>
                  <a:gd name="T3" fmla="*/ 23 h 23"/>
                  <a:gd name="T4" fmla="*/ 0 w 27"/>
                  <a:gd name="T5" fmla="*/ 22 h 23"/>
                  <a:gd name="T6" fmla="*/ 1 w 27"/>
                  <a:gd name="T7" fmla="*/ 19 h 23"/>
                  <a:gd name="T8" fmla="*/ 6 w 27"/>
                  <a:gd name="T9" fmla="*/ 13 h 23"/>
                  <a:gd name="T10" fmla="*/ 10 w 27"/>
                  <a:gd name="T11" fmla="*/ 8 h 23"/>
                  <a:gd name="T12" fmla="*/ 14 w 27"/>
                  <a:gd name="T13" fmla="*/ 7 h 23"/>
                  <a:gd name="T14" fmla="*/ 14 w 27"/>
                  <a:gd name="T15" fmla="*/ 7 h 23"/>
                  <a:gd name="T16" fmla="*/ 17 w 27"/>
                  <a:gd name="T17" fmla="*/ 6 h 23"/>
                  <a:gd name="T18" fmla="*/ 21 w 27"/>
                  <a:gd name="T19" fmla="*/ 4 h 23"/>
                  <a:gd name="T20" fmla="*/ 27 w 27"/>
                  <a:gd name="T21" fmla="*/ 0 h 23"/>
                  <a:gd name="T22" fmla="*/ 27 w 27"/>
                  <a:gd name="T23" fmla="*/ 0 h 23"/>
                  <a:gd name="T24" fmla="*/ 24 w 27"/>
                  <a:gd name="T25" fmla="*/ 4 h 23"/>
                  <a:gd name="T26" fmla="*/ 16 w 27"/>
                  <a:gd name="T27" fmla="*/ 13 h 23"/>
                  <a:gd name="T28" fmla="*/ 6 w 27"/>
                  <a:gd name="T29" fmla="*/ 20 h 23"/>
                  <a:gd name="T30" fmla="*/ 1 w 27"/>
                  <a:gd name="T31" fmla="*/ 23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7" h="23">
                    <a:moveTo>
                      <a:pt x="1" y="23"/>
                    </a:moveTo>
                    <a:lnTo>
                      <a:pt x="1" y="23"/>
                    </a:lnTo>
                    <a:lnTo>
                      <a:pt x="0" y="22"/>
                    </a:lnTo>
                    <a:lnTo>
                      <a:pt x="1" y="19"/>
                    </a:lnTo>
                    <a:lnTo>
                      <a:pt x="6" y="13"/>
                    </a:lnTo>
                    <a:lnTo>
                      <a:pt x="10" y="8"/>
                    </a:lnTo>
                    <a:lnTo>
                      <a:pt x="14" y="7"/>
                    </a:lnTo>
                    <a:lnTo>
                      <a:pt x="14" y="7"/>
                    </a:lnTo>
                    <a:lnTo>
                      <a:pt x="17" y="6"/>
                    </a:lnTo>
                    <a:lnTo>
                      <a:pt x="21" y="4"/>
                    </a:lnTo>
                    <a:lnTo>
                      <a:pt x="27" y="0"/>
                    </a:lnTo>
                    <a:lnTo>
                      <a:pt x="27" y="0"/>
                    </a:lnTo>
                    <a:lnTo>
                      <a:pt x="24" y="4"/>
                    </a:lnTo>
                    <a:lnTo>
                      <a:pt x="16" y="13"/>
                    </a:lnTo>
                    <a:lnTo>
                      <a:pt x="6" y="20"/>
                    </a:lnTo>
                    <a:lnTo>
                      <a:pt x="1" y="2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43" name="Freeform 1223"/>
              <p:cNvSpPr/>
              <p:nvPr/>
            </p:nvSpPr>
            <p:spPr bwMode="auto">
              <a:xfrm>
                <a:off x="-593809" y="2433015"/>
                <a:ext cx="55065" cy="46907"/>
              </a:xfrm>
              <a:custGeom>
                <a:gdLst>
                  <a:gd name="T0" fmla="*/ 1 w 27"/>
                  <a:gd name="T1" fmla="*/ 23 h 23"/>
                  <a:gd name="T2" fmla="*/ 1 w 27"/>
                  <a:gd name="T3" fmla="*/ 23 h 23"/>
                  <a:gd name="T4" fmla="*/ 0 w 27"/>
                  <a:gd name="T5" fmla="*/ 22 h 23"/>
                  <a:gd name="T6" fmla="*/ 1 w 27"/>
                  <a:gd name="T7" fmla="*/ 19 h 23"/>
                  <a:gd name="T8" fmla="*/ 6 w 27"/>
                  <a:gd name="T9" fmla="*/ 13 h 23"/>
                  <a:gd name="T10" fmla="*/ 10 w 27"/>
                  <a:gd name="T11" fmla="*/ 8 h 23"/>
                  <a:gd name="T12" fmla="*/ 14 w 27"/>
                  <a:gd name="T13" fmla="*/ 7 h 23"/>
                  <a:gd name="T14" fmla="*/ 14 w 27"/>
                  <a:gd name="T15" fmla="*/ 7 h 23"/>
                  <a:gd name="T16" fmla="*/ 17 w 27"/>
                  <a:gd name="T17" fmla="*/ 6 h 23"/>
                  <a:gd name="T18" fmla="*/ 21 w 27"/>
                  <a:gd name="T19" fmla="*/ 4 h 23"/>
                  <a:gd name="T20" fmla="*/ 27 w 27"/>
                  <a:gd name="T21" fmla="*/ 0 h 23"/>
                  <a:gd name="T22" fmla="*/ 27 w 27"/>
                  <a:gd name="T23" fmla="*/ 0 h 23"/>
                  <a:gd name="T24" fmla="*/ 24 w 27"/>
                  <a:gd name="T25" fmla="*/ 4 h 23"/>
                  <a:gd name="T26" fmla="*/ 16 w 27"/>
                  <a:gd name="T27" fmla="*/ 13 h 23"/>
                  <a:gd name="T28" fmla="*/ 6 w 27"/>
                  <a:gd name="T29" fmla="*/ 20 h 23"/>
                  <a:gd name="T30" fmla="*/ 1 w 27"/>
                  <a:gd name="T31" fmla="*/ 23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7" h="23">
                    <a:moveTo>
                      <a:pt x="1" y="23"/>
                    </a:moveTo>
                    <a:lnTo>
                      <a:pt x="1" y="23"/>
                    </a:lnTo>
                    <a:lnTo>
                      <a:pt x="0" y="22"/>
                    </a:lnTo>
                    <a:lnTo>
                      <a:pt x="1" y="19"/>
                    </a:lnTo>
                    <a:lnTo>
                      <a:pt x="6" y="13"/>
                    </a:lnTo>
                    <a:lnTo>
                      <a:pt x="10" y="8"/>
                    </a:lnTo>
                    <a:lnTo>
                      <a:pt x="14" y="7"/>
                    </a:lnTo>
                    <a:lnTo>
                      <a:pt x="14" y="7"/>
                    </a:lnTo>
                    <a:lnTo>
                      <a:pt x="17" y="6"/>
                    </a:lnTo>
                    <a:lnTo>
                      <a:pt x="21" y="4"/>
                    </a:lnTo>
                    <a:lnTo>
                      <a:pt x="27" y="0"/>
                    </a:lnTo>
                    <a:lnTo>
                      <a:pt x="27" y="0"/>
                    </a:lnTo>
                    <a:lnTo>
                      <a:pt x="24" y="4"/>
                    </a:lnTo>
                    <a:lnTo>
                      <a:pt x="16" y="13"/>
                    </a:lnTo>
                    <a:lnTo>
                      <a:pt x="6" y="20"/>
                    </a:lnTo>
                    <a:lnTo>
                      <a:pt x="1" y="2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44" name="Freeform 1224"/>
              <p:cNvSpPr/>
              <p:nvPr/>
            </p:nvSpPr>
            <p:spPr bwMode="auto">
              <a:xfrm>
                <a:off x="-514271" y="2396305"/>
                <a:ext cx="22434" cy="26513"/>
              </a:xfrm>
              <a:custGeom>
                <a:gdLst>
                  <a:gd name="T0" fmla="*/ 1 w 11"/>
                  <a:gd name="T1" fmla="*/ 13 h 13"/>
                  <a:gd name="T2" fmla="*/ 1 w 11"/>
                  <a:gd name="T3" fmla="*/ 13 h 13"/>
                  <a:gd name="T4" fmla="*/ 0 w 11"/>
                  <a:gd name="T5" fmla="*/ 12 h 13"/>
                  <a:gd name="T6" fmla="*/ 1 w 11"/>
                  <a:gd name="T7" fmla="*/ 11 h 13"/>
                  <a:gd name="T8" fmla="*/ 4 w 11"/>
                  <a:gd name="T9" fmla="*/ 6 h 13"/>
                  <a:gd name="T10" fmla="*/ 9 w 11"/>
                  <a:gd name="T11" fmla="*/ 2 h 13"/>
                  <a:gd name="T12" fmla="*/ 10 w 11"/>
                  <a:gd name="T13" fmla="*/ 0 h 13"/>
                  <a:gd name="T14" fmla="*/ 11 w 11"/>
                  <a:gd name="T15" fmla="*/ 2 h 13"/>
                  <a:gd name="T16" fmla="*/ 11 w 11"/>
                  <a:gd name="T17" fmla="*/ 2 h 13"/>
                  <a:gd name="T18" fmla="*/ 11 w 11"/>
                  <a:gd name="T19" fmla="*/ 3 h 13"/>
                  <a:gd name="T20" fmla="*/ 11 w 11"/>
                  <a:gd name="T21" fmla="*/ 5 h 13"/>
                  <a:gd name="T22" fmla="*/ 9 w 11"/>
                  <a:gd name="T23" fmla="*/ 9 h 13"/>
                  <a:gd name="T24" fmla="*/ 4 w 11"/>
                  <a:gd name="T25" fmla="*/ 12 h 13"/>
                  <a:gd name="T26" fmla="*/ 1 w 11"/>
                  <a:gd name="T27" fmla="*/ 13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 h="13">
                    <a:moveTo>
                      <a:pt x="1" y="13"/>
                    </a:moveTo>
                    <a:lnTo>
                      <a:pt x="1" y="13"/>
                    </a:lnTo>
                    <a:lnTo>
                      <a:pt x="0" y="12"/>
                    </a:lnTo>
                    <a:lnTo>
                      <a:pt x="1" y="11"/>
                    </a:lnTo>
                    <a:lnTo>
                      <a:pt x="4" y="6"/>
                    </a:lnTo>
                    <a:lnTo>
                      <a:pt x="9" y="2"/>
                    </a:lnTo>
                    <a:lnTo>
                      <a:pt x="10" y="0"/>
                    </a:lnTo>
                    <a:lnTo>
                      <a:pt x="11" y="2"/>
                    </a:lnTo>
                    <a:lnTo>
                      <a:pt x="11" y="2"/>
                    </a:lnTo>
                    <a:lnTo>
                      <a:pt x="11" y="3"/>
                    </a:lnTo>
                    <a:lnTo>
                      <a:pt x="11" y="5"/>
                    </a:lnTo>
                    <a:lnTo>
                      <a:pt x="9" y="9"/>
                    </a:lnTo>
                    <a:lnTo>
                      <a:pt x="4" y="12"/>
                    </a:lnTo>
                    <a:lnTo>
                      <a:pt x="1" y="1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45" name="Freeform 1225"/>
              <p:cNvSpPr/>
              <p:nvPr/>
            </p:nvSpPr>
            <p:spPr bwMode="auto">
              <a:xfrm>
                <a:off x="-514271" y="2396305"/>
                <a:ext cx="22434" cy="26513"/>
              </a:xfrm>
              <a:custGeom>
                <a:gdLst>
                  <a:gd name="T0" fmla="*/ 1 w 11"/>
                  <a:gd name="T1" fmla="*/ 13 h 13"/>
                  <a:gd name="T2" fmla="*/ 1 w 11"/>
                  <a:gd name="T3" fmla="*/ 13 h 13"/>
                  <a:gd name="T4" fmla="*/ 0 w 11"/>
                  <a:gd name="T5" fmla="*/ 12 h 13"/>
                  <a:gd name="T6" fmla="*/ 1 w 11"/>
                  <a:gd name="T7" fmla="*/ 11 h 13"/>
                  <a:gd name="T8" fmla="*/ 4 w 11"/>
                  <a:gd name="T9" fmla="*/ 6 h 13"/>
                  <a:gd name="T10" fmla="*/ 9 w 11"/>
                  <a:gd name="T11" fmla="*/ 2 h 13"/>
                  <a:gd name="T12" fmla="*/ 10 w 11"/>
                  <a:gd name="T13" fmla="*/ 0 h 13"/>
                  <a:gd name="T14" fmla="*/ 11 w 11"/>
                  <a:gd name="T15" fmla="*/ 2 h 13"/>
                  <a:gd name="T16" fmla="*/ 11 w 11"/>
                  <a:gd name="T17" fmla="*/ 2 h 13"/>
                  <a:gd name="T18" fmla="*/ 11 w 11"/>
                  <a:gd name="T19" fmla="*/ 3 h 13"/>
                  <a:gd name="T20" fmla="*/ 11 w 11"/>
                  <a:gd name="T21" fmla="*/ 5 h 13"/>
                  <a:gd name="T22" fmla="*/ 9 w 11"/>
                  <a:gd name="T23" fmla="*/ 9 h 13"/>
                  <a:gd name="T24" fmla="*/ 4 w 11"/>
                  <a:gd name="T25" fmla="*/ 12 h 13"/>
                  <a:gd name="T26" fmla="*/ 1 w 11"/>
                  <a:gd name="T27" fmla="*/ 13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 h="13">
                    <a:moveTo>
                      <a:pt x="1" y="13"/>
                    </a:moveTo>
                    <a:lnTo>
                      <a:pt x="1" y="13"/>
                    </a:lnTo>
                    <a:lnTo>
                      <a:pt x="0" y="12"/>
                    </a:lnTo>
                    <a:lnTo>
                      <a:pt x="1" y="11"/>
                    </a:lnTo>
                    <a:lnTo>
                      <a:pt x="4" y="6"/>
                    </a:lnTo>
                    <a:lnTo>
                      <a:pt x="9" y="2"/>
                    </a:lnTo>
                    <a:lnTo>
                      <a:pt x="10" y="0"/>
                    </a:lnTo>
                    <a:lnTo>
                      <a:pt x="11" y="2"/>
                    </a:lnTo>
                    <a:lnTo>
                      <a:pt x="11" y="2"/>
                    </a:lnTo>
                    <a:lnTo>
                      <a:pt x="11" y="3"/>
                    </a:lnTo>
                    <a:lnTo>
                      <a:pt x="11" y="5"/>
                    </a:lnTo>
                    <a:lnTo>
                      <a:pt x="9" y="9"/>
                    </a:lnTo>
                    <a:lnTo>
                      <a:pt x="4" y="12"/>
                    </a:lnTo>
                    <a:lnTo>
                      <a:pt x="1" y="1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46" name="Freeform 1226"/>
              <p:cNvSpPr/>
              <p:nvPr/>
            </p:nvSpPr>
            <p:spPr bwMode="auto">
              <a:xfrm>
                <a:off x="-449010" y="2353477"/>
                <a:ext cx="14277" cy="16315"/>
              </a:xfrm>
              <a:custGeom>
                <a:gdLst>
                  <a:gd name="T0" fmla="*/ 7 w 7"/>
                  <a:gd name="T1" fmla="*/ 0 h 8"/>
                  <a:gd name="T2" fmla="*/ 7 w 7"/>
                  <a:gd name="T3" fmla="*/ 0 h 8"/>
                  <a:gd name="T4" fmla="*/ 4 w 7"/>
                  <a:gd name="T5" fmla="*/ 0 h 8"/>
                  <a:gd name="T6" fmla="*/ 1 w 7"/>
                  <a:gd name="T7" fmla="*/ 1 h 8"/>
                  <a:gd name="T8" fmla="*/ 0 w 7"/>
                  <a:gd name="T9" fmla="*/ 4 h 8"/>
                  <a:gd name="T10" fmla="*/ 0 w 7"/>
                  <a:gd name="T11" fmla="*/ 7 h 8"/>
                  <a:gd name="T12" fmla="*/ 0 w 7"/>
                  <a:gd name="T13" fmla="*/ 7 h 8"/>
                  <a:gd name="T14" fmla="*/ 1 w 7"/>
                  <a:gd name="T15" fmla="*/ 8 h 8"/>
                  <a:gd name="T16" fmla="*/ 3 w 7"/>
                  <a:gd name="T17" fmla="*/ 8 h 8"/>
                  <a:gd name="T18" fmla="*/ 5 w 7"/>
                  <a:gd name="T19" fmla="*/ 5 h 8"/>
                  <a:gd name="T20" fmla="*/ 7 w 7"/>
                  <a:gd name="T21" fmla="*/ 3 h 8"/>
                  <a:gd name="T22" fmla="*/ 7 w 7"/>
                  <a:gd name="T23" fmla="*/ 0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8">
                    <a:moveTo>
                      <a:pt x="7" y="0"/>
                    </a:moveTo>
                    <a:lnTo>
                      <a:pt x="7" y="0"/>
                    </a:lnTo>
                    <a:lnTo>
                      <a:pt x="4" y="0"/>
                    </a:lnTo>
                    <a:lnTo>
                      <a:pt x="1" y="1"/>
                    </a:lnTo>
                    <a:lnTo>
                      <a:pt x="0" y="4"/>
                    </a:lnTo>
                    <a:lnTo>
                      <a:pt x="0" y="7"/>
                    </a:lnTo>
                    <a:lnTo>
                      <a:pt x="0" y="7"/>
                    </a:lnTo>
                    <a:lnTo>
                      <a:pt x="1" y="8"/>
                    </a:lnTo>
                    <a:lnTo>
                      <a:pt x="3" y="8"/>
                    </a:lnTo>
                    <a:lnTo>
                      <a:pt x="5" y="5"/>
                    </a:lnTo>
                    <a:lnTo>
                      <a:pt x="7" y="3"/>
                    </a:lnTo>
                    <a:lnTo>
                      <a:pt x="7"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47" name="Freeform 1227"/>
              <p:cNvSpPr/>
              <p:nvPr/>
            </p:nvSpPr>
            <p:spPr bwMode="auto">
              <a:xfrm>
                <a:off x="-449010" y="2353477"/>
                <a:ext cx="14277" cy="16315"/>
              </a:xfrm>
              <a:custGeom>
                <a:gdLst>
                  <a:gd name="T0" fmla="*/ 7 w 7"/>
                  <a:gd name="T1" fmla="*/ 0 h 8"/>
                  <a:gd name="T2" fmla="*/ 7 w 7"/>
                  <a:gd name="T3" fmla="*/ 0 h 8"/>
                  <a:gd name="T4" fmla="*/ 4 w 7"/>
                  <a:gd name="T5" fmla="*/ 0 h 8"/>
                  <a:gd name="T6" fmla="*/ 1 w 7"/>
                  <a:gd name="T7" fmla="*/ 1 h 8"/>
                  <a:gd name="T8" fmla="*/ 0 w 7"/>
                  <a:gd name="T9" fmla="*/ 4 h 8"/>
                  <a:gd name="T10" fmla="*/ 0 w 7"/>
                  <a:gd name="T11" fmla="*/ 7 h 8"/>
                  <a:gd name="T12" fmla="*/ 0 w 7"/>
                  <a:gd name="T13" fmla="*/ 7 h 8"/>
                  <a:gd name="T14" fmla="*/ 1 w 7"/>
                  <a:gd name="T15" fmla="*/ 8 h 8"/>
                  <a:gd name="T16" fmla="*/ 3 w 7"/>
                  <a:gd name="T17" fmla="*/ 8 h 8"/>
                  <a:gd name="T18" fmla="*/ 5 w 7"/>
                  <a:gd name="T19" fmla="*/ 5 h 8"/>
                  <a:gd name="T20" fmla="*/ 7 w 7"/>
                  <a:gd name="T21" fmla="*/ 3 h 8"/>
                  <a:gd name="T22" fmla="*/ 7 w 7"/>
                  <a:gd name="T23" fmla="*/ 0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8">
                    <a:moveTo>
                      <a:pt x="7" y="0"/>
                    </a:moveTo>
                    <a:lnTo>
                      <a:pt x="7" y="0"/>
                    </a:lnTo>
                    <a:lnTo>
                      <a:pt x="4" y="0"/>
                    </a:lnTo>
                    <a:lnTo>
                      <a:pt x="1" y="1"/>
                    </a:lnTo>
                    <a:lnTo>
                      <a:pt x="0" y="4"/>
                    </a:lnTo>
                    <a:lnTo>
                      <a:pt x="0" y="7"/>
                    </a:lnTo>
                    <a:lnTo>
                      <a:pt x="0" y="7"/>
                    </a:lnTo>
                    <a:lnTo>
                      <a:pt x="1" y="8"/>
                    </a:lnTo>
                    <a:lnTo>
                      <a:pt x="3" y="8"/>
                    </a:lnTo>
                    <a:lnTo>
                      <a:pt x="5" y="5"/>
                    </a:lnTo>
                    <a:lnTo>
                      <a:pt x="7" y="3"/>
                    </a:lnTo>
                    <a:lnTo>
                      <a:pt x="7"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48" name="Freeform 1228"/>
              <p:cNvSpPr/>
              <p:nvPr/>
            </p:nvSpPr>
            <p:spPr bwMode="auto">
              <a:xfrm>
                <a:off x="-334802" y="2182166"/>
                <a:ext cx="32631" cy="28552"/>
              </a:xfrm>
              <a:custGeom>
                <a:gdLst>
                  <a:gd name="T0" fmla="*/ 16 w 16"/>
                  <a:gd name="T1" fmla="*/ 0 h 14"/>
                  <a:gd name="T2" fmla="*/ 16 w 16"/>
                  <a:gd name="T3" fmla="*/ 0 h 14"/>
                  <a:gd name="T4" fmla="*/ 13 w 16"/>
                  <a:gd name="T5" fmla="*/ 0 h 14"/>
                  <a:gd name="T6" fmla="*/ 12 w 16"/>
                  <a:gd name="T7" fmla="*/ 1 h 14"/>
                  <a:gd name="T8" fmla="*/ 9 w 16"/>
                  <a:gd name="T9" fmla="*/ 3 h 14"/>
                  <a:gd name="T10" fmla="*/ 6 w 16"/>
                  <a:gd name="T11" fmla="*/ 4 h 14"/>
                  <a:gd name="T12" fmla="*/ 6 w 16"/>
                  <a:gd name="T13" fmla="*/ 4 h 14"/>
                  <a:gd name="T14" fmla="*/ 3 w 16"/>
                  <a:gd name="T15" fmla="*/ 7 h 14"/>
                  <a:gd name="T16" fmla="*/ 0 w 16"/>
                  <a:gd name="T17" fmla="*/ 10 h 14"/>
                  <a:gd name="T18" fmla="*/ 0 w 16"/>
                  <a:gd name="T19" fmla="*/ 13 h 14"/>
                  <a:gd name="T20" fmla="*/ 2 w 16"/>
                  <a:gd name="T21" fmla="*/ 14 h 14"/>
                  <a:gd name="T22" fmla="*/ 2 w 16"/>
                  <a:gd name="T23" fmla="*/ 14 h 14"/>
                  <a:gd name="T24" fmla="*/ 6 w 16"/>
                  <a:gd name="T25" fmla="*/ 13 h 14"/>
                  <a:gd name="T26" fmla="*/ 12 w 16"/>
                  <a:gd name="T27" fmla="*/ 7 h 14"/>
                  <a:gd name="T28" fmla="*/ 16 w 16"/>
                  <a:gd name="T29" fmla="*/ 1 h 14"/>
                  <a:gd name="T30" fmla="*/ 16 w 16"/>
                  <a:gd name="T31" fmla="*/ 0 h 14"/>
                  <a:gd name="T32" fmla="*/ 16 w 16"/>
                  <a:gd name="T33" fmla="*/ 0 h 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 h="14">
                    <a:moveTo>
                      <a:pt x="16" y="0"/>
                    </a:moveTo>
                    <a:lnTo>
                      <a:pt x="16" y="0"/>
                    </a:lnTo>
                    <a:lnTo>
                      <a:pt x="13" y="0"/>
                    </a:lnTo>
                    <a:lnTo>
                      <a:pt x="12" y="1"/>
                    </a:lnTo>
                    <a:lnTo>
                      <a:pt x="9" y="3"/>
                    </a:lnTo>
                    <a:lnTo>
                      <a:pt x="6" y="4"/>
                    </a:lnTo>
                    <a:lnTo>
                      <a:pt x="6" y="4"/>
                    </a:lnTo>
                    <a:lnTo>
                      <a:pt x="3" y="7"/>
                    </a:lnTo>
                    <a:lnTo>
                      <a:pt x="0" y="10"/>
                    </a:lnTo>
                    <a:lnTo>
                      <a:pt x="0" y="13"/>
                    </a:lnTo>
                    <a:lnTo>
                      <a:pt x="2" y="14"/>
                    </a:lnTo>
                    <a:lnTo>
                      <a:pt x="2" y="14"/>
                    </a:lnTo>
                    <a:lnTo>
                      <a:pt x="6" y="13"/>
                    </a:lnTo>
                    <a:lnTo>
                      <a:pt x="12" y="7"/>
                    </a:lnTo>
                    <a:lnTo>
                      <a:pt x="16" y="1"/>
                    </a:lnTo>
                    <a:lnTo>
                      <a:pt x="16" y="0"/>
                    </a:lnTo>
                    <a:lnTo>
                      <a:pt x="16"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49" name="Freeform 1229"/>
              <p:cNvSpPr/>
              <p:nvPr/>
            </p:nvSpPr>
            <p:spPr bwMode="auto">
              <a:xfrm>
                <a:off x="-334802" y="2182166"/>
                <a:ext cx="32631" cy="28552"/>
              </a:xfrm>
              <a:custGeom>
                <a:gdLst>
                  <a:gd name="T0" fmla="*/ 16 w 16"/>
                  <a:gd name="T1" fmla="*/ 0 h 14"/>
                  <a:gd name="T2" fmla="*/ 16 w 16"/>
                  <a:gd name="T3" fmla="*/ 0 h 14"/>
                  <a:gd name="T4" fmla="*/ 13 w 16"/>
                  <a:gd name="T5" fmla="*/ 0 h 14"/>
                  <a:gd name="T6" fmla="*/ 12 w 16"/>
                  <a:gd name="T7" fmla="*/ 1 h 14"/>
                  <a:gd name="T8" fmla="*/ 9 w 16"/>
                  <a:gd name="T9" fmla="*/ 3 h 14"/>
                  <a:gd name="T10" fmla="*/ 6 w 16"/>
                  <a:gd name="T11" fmla="*/ 4 h 14"/>
                  <a:gd name="T12" fmla="*/ 6 w 16"/>
                  <a:gd name="T13" fmla="*/ 4 h 14"/>
                  <a:gd name="T14" fmla="*/ 3 w 16"/>
                  <a:gd name="T15" fmla="*/ 7 h 14"/>
                  <a:gd name="T16" fmla="*/ 0 w 16"/>
                  <a:gd name="T17" fmla="*/ 10 h 14"/>
                  <a:gd name="T18" fmla="*/ 0 w 16"/>
                  <a:gd name="T19" fmla="*/ 13 h 14"/>
                  <a:gd name="T20" fmla="*/ 2 w 16"/>
                  <a:gd name="T21" fmla="*/ 14 h 14"/>
                  <a:gd name="T22" fmla="*/ 2 w 16"/>
                  <a:gd name="T23" fmla="*/ 14 h 14"/>
                  <a:gd name="T24" fmla="*/ 6 w 16"/>
                  <a:gd name="T25" fmla="*/ 13 h 14"/>
                  <a:gd name="T26" fmla="*/ 12 w 16"/>
                  <a:gd name="T27" fmla="*/ 7 h 14"/>
                  <a:gd name="T28" fmla="*/ 16 w 16"/>
                  <a:gd name="T29" fmla="*/ 1 h 14"/>
                  <a:gd name="T30" fmla="*/ 16 w 16"/>
                  <a:gd name="T31" fmla="*/ 0 h 14"/>
                  <a:gd name="T32" fmla="*/ 16 w 16"/>
                  <a:gd name="T33" fmla="*/ 0 h 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 h="14">
                    <a:moveTo>
                      <a:pt x="16" y="0"/>
                    </a:moveTo>
                    <a:lnTo>
                      <a:pt x="16" y="0"/>
                    </a:lnTo>
                    <a:lnTo>
                      <a:pt x="13" y="0"/>
                    </a:lnTo>
                    <a:lnTo>
                      <a:pt x="12" y="1"/>
                    </a:lnTo>
                    <a:lnTo>
                      <a:pt x="9" y="3"/>
                    </a:lnTo>
                    <a:lnTo>
                      <a:pt x="6" y="4"/>
                    </a:lnTo>
                    <a:lnTo>
                      <a:pt x="6" y="4"/>
                    </a:lnTo>
                    <a:lnTo>
                      <a:pt x="3" y="7"/>
                    </a:lnTo>
                    <a:lnTo>
                      <a:pt x="0" y="10"/>
                    </a:lnTo>
                    <a:lnTo>
                      <a:pt x="0" y="13"/>
                    </a:lnTo>
                    <a:lnTo>
                      <a:pt x="2" y="14"/>
                    </a:lnTo>
                    <a:lnTo>
                      <a:pt x="2" y="14"/>
                    </a:lnTo>
                    <a:lnTo>
                      <a:pt x="6" y="13"/>
                    </a:lnTo>
                    <a:lnTo>
                      <a:pt x="12" y="7"/>
                    </a:lnTo>
                    <a:lnTo>
                      <a:pt x="16" y="1"/>
                    </a:lnTo>
                    <a:lnTo>
                      <a:pt x="16" y="0"/>
                    </a:lnTo>
                    <a:lnTo>
                      <a:pt x="16"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50" name="Freeform 1230"/>
              <p:cNvSpPr/>
              <p:nvPr/>
            </p:nvSpPr>
            <p:spPr bwMode="auto">
              <a:xfrm>
                <a:off x="-369473" y="2269861"/>
                <a:ext cx="6119" cy="6119"/>
              </a:xfrm>
              <a:custGeom>
                <a:gdLst>
                  <a:gd name="T0" fmla="*/ 1 w 3"/>
                  <a:gd name="T1" fmla="*/ 0 h 3"/>
                  <a:gd name="T2" fmla="*/ 1 w 3"/>
                  <a:gd name="T3" fmla="*/ 0 h 3"/>
                  <a:gd name="T4" fmla="*/ 0 w 3"/>
                  <a:gd name="T5" fmla="*/ 0 h 3"/>
                  <a:gd name="T6" fmla="*/ 0 w 3"/>
                  <a:gd name="T7" fmla="*/ 2 h 3"/>
                  <a:gd name="T8" fmla="*/ 0 w 3"/>
                  <a:gd name="T9" fmla="*/ 3 h 3"/>
                  <a:gd name="T10" fmla="*/ 0 w 3"/>
                  <a:gd name="T11" fmla="*/ 3 h 3"/>
                  <a:gd name="T12" fmla="*/ 0 w 3"/>
                  <a:gd name="T13" fmla="*/ 3 h 3"/>
                  <a:gd name="T14" fmla="*/ 3 w 3"/>
                  <a:gd name="T15" fmla="*/ 2 h 3"/>
                  <a:gd name="T16" fmla="*/ 3 w 3"/>
                  <a:gd name="T17" fmla="*/ 0 h 3"/>
                  <a:gd name="T18" fmla="*/ 1 w 3"/>
                  <a:gd name="T19" fmla="*/ 0 h 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3">
                    <a:moveTo>
                      <a:pt x="1" y="0"/>
                    </a:moveTo>
                    <a:lnTo>
                      <a:pt x="1" y="0"/>
                    </a:lnTo>
                    <a:lnTo>
                      <a:pt x="0" y="0"/>
                    </a:lnTo>
                    <a:lnTo>
                      <a:pt x="0" y="2"/>
                    </a:lnTo>
                    <a:lnTo>
                      <a:pt x="0" y="3"/>
                    </a:lnTo>
                    <a:lnTo>
                      <a:pt x="0" y="3"/>
                    </a:lnTo>
                    <a:lnTo>
                      <a:pt x="0" y="3"/>
                    </a:lnTo>
                    <a:lnTo>
                      <a:pt x="3" y="2"/>
                    </a:lnTo>
                    <a:lnTo>
                      <a:pt x="3" y="0"/>
                    </a:lnTo>
                    <a:lnTo>
                      <a:pt x="1"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51" name="Freeform 1231"/>
              <p:cNvSpPr/>
              <p:nvPr/>
            </p:nvSpPr>
            <p:spPr bwMode="auto">
              <a:xfrm>
                <a:off x="-369473" y="2269861"/>
                <a:ext cx="6119" cy="6119"/>
              </a:xfrm>
              <a:custGeom>
                <a:gdLst>
                  <a:gd name="T0" fmla="*/ 1 w 3"/>
                  <a:gd name="T1" fmla="*/ 0 h 3"/>
                  <a:gd name="T2" fmla="*/ 1 w 3"/>
                  <a:gd name="T3" fmla="*/ 0 h 3"/>
                  <a:gd name="T4" fmla="*/ 0 w 3"/>
                  <a:gd name="T5" fmla="*/ 0 h 3"/>
                  <a:gd name="T6" fmla="*/ 0 w 3"/>
                  <a:gd name="T7" fmla="*/ 2 h 3"/>
                  <a:gd name="T8" fmla="*/ 0 w 3"/>
                  <a:gd name="T9" fmla="*/ 3 h 3"/>
                  <a:gd name="T10" fmla="*/ 0 w 3"/>
                  <a:gd name="T11" fmla="*/ 3 h 3"/>
                  <a:gd name="T12" fmla="*/ 0 w 3"/>
                  <a:gd name="T13" fmla="*/ 3 h 3"/>
                  <a:gd name="T14" fmla="*/ 3 w 3"/>
                  <a:gd name="T15" fmla="*/ 2 h 3"/>
                  <a:gd name="T16" fmla="*/ 3 w 3"/>
                  <a:gd name="T17" fmla="*/ 0 h 3"/>
                  <a:gd name="T18" fmla="*/ 1 w 3"/>
                  <a:gd name="T19" fmla="*/ 0 h 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3">
                    <a:moveTo>
                      <a:pt x="1" y="0"/>
                    </a:moveTo>
                    <a:lnTo>
                      <a:pt x="1" y="0"/>
                    </a:lnTo>
                    <a:lnTo>
                      <a:pt x="0" y="0"/>
                    </a:lnTo>
                    <a:lnTo>
                      <a:pt x="0" y="2"/>
                    </a:lnTo>
                    <a:lnTo>
                      <a:pt x="0" y="3"/>
                    </a:lnTo>
                    <a:lnTo>
                      <a:pt x="0" y="3"/>
                    </a:lnTo>
                    <a:lnTo>
                      <a:pt x="0" y="3"/>
                    </a:lnTo>
                    <a:lnTo>
                      <a:pt x="3" y="2"/>
                    </a:lnTo>
                    <a:lnTo>
                      <a:pt x="3" y="0"/>
                    </a:lnTo>
                    <a:lnTo>
                      <a:pt x="1"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52" name="Freeform 1232"/>
              <p:cNvSpPr/>
              <p:nvPr/>
            </p:nvSpPr>
            <p:spPr bwMode="auto">
              <a:xfrm>
                <a:off x="-1230108" y="3197796"/>
                <a:ext cx="18355" cy="24473"/>
              </a:xfrm>
              <a:custGeom>
                <a:gdLst>
                  <a:gd name="T0" fmla="*/ 8 w 9"/>
                  <a:gd name="T1" fmla="*/ 0 h 12"/>
                  <a:gd name="T2" fmla="*/ 8 w 9"/>
                  <a:gd name="T3" fmla="*/ 0 h 12"/>
                  <a:gd name="T4" fmla="*/ 5 w 9"/>
                  <a:gd name="T5" fmla="*/ 1 h 12"/>
                  <a:gd name="T6" fmla="*/ 2 w 9"/>
                  <a:gd name="T7" fmla="*/ 4 h 12"/>
                  <a:gd name="T8" fmla="*/ 0 w 9"/>
                  <a:gd name="T9" fmla="*/ 9 h 12"/>
                  <a:gd name="T10" fmla="*/ 0 w 9"/>
                  <a:gd name="T11" fmla="*/ 10 h 12"/>
                  <a:gd name="T12" fmla="*/ 0 w 9"/>
                  <a:gd name="T13" fmla="*/ 12 h 12"/>
                  <a:gd name="T14" fmla="*/ 0 w 9"/>
                  <a:gd name="T15" fmla="*/ 12 h 12"/>
                  <a:gd name="T16" fmla="*/ 5 w 9"/>
                  <a:gd name="T17" fmla="*/ 10 h 12"/>
                  <a:gd name="T18" fmla="*/ 8 w 9"/>
                  <a:gd name="T19" fmla="*/ 7 h 12"/>
                  <a:gd name="T20" fmla="*/ 9 w 9"/>
                  <a:gd name="T21" fmla="*/ 3 h 12"/>
                  <a:gd name="T22" fmla="*/ 9 w 9"/>
                  <a:gd name="T23" fmla="*/ 1 h 12"/>
                  <a:gd name="T24" fmla="*/ 8 w 9"/>
                  <a:gd name="T25" fmla="*/ 0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12">
                    <a:moveTo>
                      <a:pt x="8" y="0"/>
                    </a:moveTo>
                    <a:lnTo>
                      <a:pt x="8" y="0"/>
                    </a:lnTo>
                    <a:lnTo>
                      <a:pt x="5" y="1"/>
                    </a:lnTo>
                    <a:lnTo>
                      <a:pt x="2" y="4"/>
                    </a:lnTo>
                    <a:lnTo>
                      <a:pt x="0" y="9"/>
                    </a:lnTo>
                    <a:lnTo>
                      <a:pt x="0" y="10"/>
                    </a:lnTo>
                    <a:lnTo>
                      <a:pt x="0" y="12"/>
                    </a:lnTo>
                    <a:lnTo>
                      <a:pt x="0" y="12"/>
                    </a:lnTo>
                    <a:lnTo>
                      <a:pt x="5" y="10"/>
                    </a:lnTo>
                    <a:lnTo>
                      <a:pt x="8" y="7"/>
                    </a:lnTo>
                    <a:lnTo>
                      <a:pt x="9" y="3"/>
                    </a:lnTo>
                    <a:lnTo>
                      <a:pt x="9" y="1"/>
                    </a:lnTo>
                    <a:lnTo>
                      <a:pt x="8"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53" name="Freeform 1233"/>
              <p:cNvSpPr/>
              <p:nvPr/>
            </p:nvSpPr>
            <p:spPr bwMode="auto">
              <a:xfrm>
                <a:off x="-1230108" y="3197796"/>
                <a:ext cx="18355" cy="24473"/>
              </a:xfrm>
              <a:custGeom>
                <a:gdLst>
                  <a:gd name="T0" fmla="*/ 8 w 9"/>
                  <a:gd name="T1" fmla="*/ 0 h 12"/>
                  <a:gd name="T2" fmla="*/ 8 w 9"/>
                  <a:gd name="T3" fmla="*/ 0 h 12"/>
                  <a:gd name="T4" fmla="*/ 5 w 9"/>
                  <a:gd name="T5" fmla="*/ 1 h 12"/>
                  <a:gd name="T6" fmla="*/ 2 w 9"/>
                  <a:gd name="T7" fmla="*/ 4 h 12"/>
                  <a:gd name="T8" fmla="*/ 0 w 9"/>
                  <a:gd name="T9" fmla="*/ 9 h 12"/>
                  <a:gd name="T10" fmla="*/ 0 w 9"/>
                  <a:gd name="T11" fmla="*/ 10 h 12"/>
                  <a:gd name="T12" fmla="*/ 0 w 9"/>
                  <a:gd name="T13" fmla="*/ 12 h 12"/>
                  <a:gd name="T14" fmla="*/ 0 w 9"/>
                  <a:gd name="T15" fmla="*/ 12 h 12"/>
                  <a:gd name="T16" fmla="*/ 5 w 9"/>
                  <a:gd name="T17" fmla="*/ 10 h 12"/>
                  <a:gd name="T18" fmla="*/ 8 w 9"/>
                  <a:gd name="T19" fmla="*/ 7 h 12"/>
                  <a:gd name="T20" fmla="*/ 9 w 9"/>
                  <a:gd name="T21" fmla="*/ 3 h 12"/>
                  <a:gd name="T22" fmla="*/ 9 w 9"/>
                  <a:gd name="T23" fmla="*/ 1 h 12"/>
                  <a:gd name="T24" fmla="*/ 8 w 9"/>
                  <a:gd name="T25" fmla="*/ 0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12">
                    <a:moveTo>
                      <a:pt x="8" y="0"/>
                    </a:moveTo>
                    <a:lnTo>
                      <a:pt x="8" y="0"/>
                    </a:lnTo>
                    <a:lnTo>
                      <a:pt x="5" y="1"/>
                    </a:lnTo>
                    <a:lnTo>
                      <a:pt x="2" y="4"/>
                    </a:lnTo>
                    <a:lnTo>
                      <a:pt x="0" y="9"/>
                    </a:lnTo>
                    <a:lnTo>
                      <a:pt x="0" y="10"/>
                    </a:lnTo>
                    <a:lnTo>
                      <a:pt x="0" y="12"/>
                    </a:lnTo>
                    <a:lnTo>
                      <a:pt x="0" y="12"/>
                    </a:lnTo>
                    <a:lnTo>
                      <a:pt x="5" y="10"/>
                    </a:lnTo>
                    <a:lnTo>
                      <a:pt x="8" y="7"/>
                    </a:lnTo>
                    <a:lnTo>
                      <a:pt x="9" y="3"/>
                    </a:lnTo>
                    <a:lnTo>
                      <a:pt x="9" y="1"/>
                    </a:lnTo>
                    <a:lnTo>
                      <a:pt x="8"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54" name="Freeform 1234"/>
              <p:cNvSpPr/>
              <p:nvPr/>
            </p:nvSpPr>
            <p:spPr bwMode="auto">
              <a:xfrm>
                <a:off x="-393946" y="3291610"/>
                <a:ext cx="6119" cy="4079"/>
              </a:xfrm>
              <a:custGeom>
                <a:gdLst>
                  <a:gd name="T0" fmla="*/ 2 w 3"/>
                  <a:gd name="T1" fmla="*/ 2 h 2"/>
                  <a:gd name="T2" fmla="*/ 2 w 3"/>
                  <a:gd name="T3" fmla="*/ 2 h 2"/>
                  <a:gd name="T4" fmla="*/ 0 w 3"/>
                  <a:gd name="T5" fmla="*/ 2 h 2"/>
                  <a:gd name="T6" fmla="*/ 0 w 3"/>
                  <a:gd name="T7" fmla="*/ 2 h 2"/>
                  <a:gd name="T8" fmla="*/ 2 w 3"/>
                  <a:gd name="T9" fmla="*/ 0 h 2"/>
                  <a:gd name="T10" fmla="*/ 2 w 3"/>
                  <a:gd name="T11" fmla="*/ 0 h 2"/>
                  <a:gd name="T12" fmla="*/ 3 w 3"/>
                  <a:gd name="T13" fmla="*/ 0 h 2"/>
                  <a:gd name="T14" fmla="*/ 3 w 3"/>
                  <a:gd name="T15" fmla="*/ 0 h 2"/>
                  <a:gd name="T16" fmla="*/ 3 w 3"/>
                  <a:gd name="T17" fmla="*/ 2 h 2"/>
                  <a:gd name="T18" fmla="*/ 2 w 3"/>
                  <a:gd name="T19" fmla="*/ 2 h 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2">
                    <a:moveTo>
                      <a:pt x="2" y="2"/>
                    </a:moveTo>
                    <a:lnTo>
                      <a:pt x="2" y="2"/>
                    </a:lnTo>
                    <a:lnTo>
                      <a:pt x="0" y="2"/>
                    </a:lnTo>
                    <a:lnTo>
                      <a:pt x="0" y="2"/>
                    </a:lnTo>
                    <a:lnTo>
                      <a:pt x="2" y="0"/>
                    </a:lnTo>
                    <a:lnTo>
                      <a:pt x="2" y="0"/>
                    </a:lnTo>
                    <a:lnTo>
                      <a:pt x="3" y="0"/>
                    </a:lnTo>
                    <a:lnTo>
                      <a:pt x="3" y="0"/>
                    </a:lnTo>
                    <a:lnTo>
                      <a:pt x="3" y="2"/>
                    </a:lnTo>
                    <a:lnTo>
                      <a:pt x="2" y="2"/>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55" name="Freeform 1235"/>
              <p:cNvSpPr/>
              <p:nvPr/>
            </p:nvSpPr>
            <p:spPr bwMode="auto">
              <a:xfrm>
                <a:off x="-393946" y="3291610"/>
                <a:ext cx="6119" cy="4079"/>
              </a:xfrm>
              <a:custGeom>
                <a:gdLst>
                  <a:gd name="T0" fmla="*/ 2 w 3"/>
                  <a:gd name="T1" fmla="*/ 2 h 2"/>
                  <a:gd name="T2" fmla="*/ 2 w 3"/>
                  <a:gd name="T3" fmla="*/ 2 h 2"/>
                  <a:gd name="T4" fmla="*/ 0 w 3"/>
                  <a:gd name="T5" fmla="*/ 2 h 2"/>
                  <a:gd name="T6" fmla="*/ 0 w 3"/>
                  <a:gd name="T7" fmla="*/ 2 h 2"/>
                  <a:gd name="T8" fmla="*/ 2 w 3"/>
                  <a:gd name="T9" fmla="*/ 0 h 2"/>
                  <a:gd name="T10" fmla="*/ 2 w 3"/>
                  <a:gd name="T11" fmla="*/ 0 h 2"/>
                  <a:gd name="T12" fmla="*/ 3 w 3"/>
                  <a:gd name="T13" fmla="*/ 0 h 2"/>
                  <a:gd name="T14" fmla="*/ 3 w 3"/>
                  <a:gd name="T15" fmla="*/ 0 h 2"/>
                  <a:gd name="T16" fmla="*/ 3 w 3"/>
                  <a:gd name="T17" fmla="*/ 2 h 2"/>
                  <a:gd name="T18" fmla="*/ 2 w 3"/>
                  <a:gd name="T19" fmla="*/ 2 h 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2">
                    <a:moveTo>
                      <a:pt x="2" y="2"/>
                    </a:moveTo>
                    <a:lnTo>
                      <a:pt x="2" y="2"/>
                    </a:lnTo>
                    <a:lnTo>
                      <a:pt x="0" y="2"/>
                    </a:lnTo>
                    <a:lnTo>
                      <a:pt x="0" y="2"/>
                    </a:lnTo>
                    <a:lnTo>
                      <a:pt x="2" y="0"/>
                    </a:lnTo>
                    <a:lnTo>
                      <a:pt x="2" y="0"/>
                    </a:lnTo>
                    <a:lnTo>
                      <a:pt x="3" y="0"/>
                    </a:lnTo>
                    <a:lnTo>
                      <a:pt x="3" y="0"/>
                    </a:lnTo>
                    <a:lnTo>
                      <a:pt x="3" y="2"/>
                    </a:lnTo>
                    <a:lnTo>
                      <a:pt x="2" y="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56" name="Freeform 1236"/>
              <p:cNvSpPr/>
              <p:nvPr/>
            </p:nvSpPr>
            <p:spPr bwMode="auto">
              <a:xfrm>
                <a:off x="-783474" y="3232467"/>
                <a:ext cx="6119" cy="6119"/>
              </a:xfrm>
              <a:custGeom>
                <a:gdLst>
                  <a:gd name="T0" fmla="*/ 1 w 3"/>
                  <a:gd name="T1" fmla="*/ 3 h 3"/>
                  <a:gd name="T2" fmla="*/ 1 w 3"/>
                  <a:gd name="T3" fmla="*/ 3 h 3"/>
                  <a:gd name="T4" fmla="*/ 0 w 3"/>
                  <a:gd name="T5" fmla="*/ 2 h 3"/>
                  <a:gd name="T6" fmla="*/ 0 w 3"/>
                  <a:gd name="T7" fmla="*/ 2 h 3"/>
                  <a:gd name="T8" fmla="*/ 1 w 3"/>
                  <a:gd name="T9" fmla="*/ 0 h 3"/>
                  <a:gd name="T10" fmla="*/ 1 w 3"/>
                  <a:gd name="T11" fmla="*/ 0 h 3"/>
                  <a:gd name="T12" fmla="*/ 3 w 3"/>
                  <a:gd name="T13" fmla="*/ 0 h 3"/>
                  <a:gd name="T14" fmla="*/ 3 w 3"/>
                  <a:gd name="T15" fmla="*/ 2 h 3"/>
                  <a:gd name="T16" fmla="*/ 3 w 3"/>
                  <a:gd name="T17" fmla="*/ 2 h 3"/>
                  <a:gd name="T18" fmla="*/ 1 w 3"/>
                  <a:gd name="T19" fmla="*/ 3 h 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3">
                    <a:moveTo>
                      <a:pt x="1" y="3"/>
                    </a:moveTo>
                    <a:lnTo>
                      <a:pt x="1" y="3"/>
                    </a:lnTo>
                    <a:lnTo>
                      <a:pt x="0" y="2"/>
                    </a:lnTo>
                    <a:lnTo>
                      <a:pt x="0" y="2"/>
                    </a:lnTo>
                    <a:lnTo>
                      <a:pt x="1" y="0"/>
                    </a:lnTo>
                    <a:lnTo>
                      <a:pt x="1" y="0"/>
                    </a:lnTo>
                    <a:lnTo>
                      <a:pt x="3" y="0"/>
                    </a:lnTo>
                    <a:lnTo>
                      <a:pt x="3" y="2"/>
                    </a:lnTo>
                    <a:lnTo>
                      <a:pt x="3" y="2"/>
                    </a:lnTo>
                    <a:lnTo>
                      <a:pt x="1" y="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57" name="Freeform 1237"/>
              <p:cNvSpPr/>
              <p:nvPr/>
            </p:nvSpPr>
            <p:spPr bwMode="auto">
              <a:xfrm>
                <a:off x="-783474" y="3232467"/>
                <a:ext cx="6119" cy="6119"/>
              </a:xfrm>
              <a:custGeom>
                <a:gdLst>
                  <a:gd name="T0" fmla="*/ 1 w 3"/>
                  <a:gd name="T1" fmla="*/ 3 h 3"/>
                  <a:gd name="T2" fmla="*/ 1 w 3"/>
                  <a:gd name="T3" fmla="*/ 3 h 3"/>
                  <a:gd name="T4" fmla="*/ 0 w 3"/>
                  <a:gd name="T5" fmla="*/ 2 h 3"/>
                  <a:gd name="T6" fmla="*/ 0 w 3"/>
                  <a:gd name="T7" fmla="*/ 2 h 3"/>
                  <a:gd name="T8" fmla="*/ 1 w 3"/>
                  <a:gd name="T9" fmla="*/ 0 h 3"/>
                  <a:gd name="T10" fmla="*/ 1 w 3"/>
                  <a:gd name="T11" fmla="*/ 0 h 3"/>
                  <a:gd name="T12" fmla="*/ 3 w 3"/>
                  <a:gd name="T13" fmla="*/ 0 h 3"/>
                  <a:gd name="T14" fmla="*/ 3 w 3"/>
                  <a:gd name="T15" fmla="*/ 2 h 3"/>
                  <a:gd name="T16" fmla="*/ 3 w 3"/>
                  <a:gd name="T17" fmla="*/ 2 h 3"/>
                  <a:gd name="T18" fmla="*/ 1 w 3"/>
                  <a:gd name="T19" fmla="*/ 3 h 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3">
                    <a:moveTo>
                      <a:pt x="1" y="3"/>
                    </a:moveTo>
                    <a:lnTo>
                      <a:pt x="1" y="3"/>
                    </a:lnTo>
                    <a:lnTo>
                      <a:pt x="0" y="2"/>
                    </a:lnTo>
                    <a:lnTo>
                      <a:pt x="0" y="2"/>
                    </a:lnTo>
                    <a:lnTo>
                      <a:pt x="1" y="0"/>
                    </a:lnTo>
                    <a:lnTo>
                      <a:pt x="1" y="0"/>
                    </a:lnTo>
                    <a:lnTo>
                      <a:pt x="3" y="0"/>
                    </a:lnTo>
                    <a:lnTo>
                      <a:pt x="3" y="2"/>
                    </a:lnTo>
                    <a:lnTo>
                      <a:pt x="3" y="2"/>
                    </a:lnTo>
                    <a:lnTo>
                      <a:pt x="1" y="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58" name="Freeform 1238"/>
              <p:cNvSpPr/>
              <p:nvPr/>
            </p:nvSpPr>
            <p:spPr bwMode="auto">
              <a:xfrm>
                <a:off x="-1374906" y="3283452"/>
                <a:ext cx="6119" cy="2040"/>
              </a:xfrm>
              <a:custGeom>
                <a:gdLst>
                  <a:gd name="T0" fmla="*/ 2 w 3"/>
                  <a:gd name="T1" fmla="*/ 1 h 1"/>
                  <a:gd name="T2" fmla="*/ 2 w 3"/>
                  <a:gd name="T3" fmla="*/ 1 h 1"/>
                  <a:gd name="T4" fmla="*/ 0 w 3"/>
                  <a:gd name="T5" fmla="*/ 1 h 1"/>
                  <a:gd name="T6" fmla="*/ 0 w 3"/>
                  <a:gd name="T7" fmla="*/ 0 h 1"/>
                  <a:gd name="T8" fmla="*/ 2 w 3"/>
                  <a:gd name="T9" fmla="*/ 0 h 1"/>
                  <a:gd name="T10" fmla="*/ 2 w 3"/>
                  <a:gd name="T11" fmla="*/ 0 h 1"/>
                  <a:gd name="T12" fmla="*/ 3 w 3"/>
                  <a:gd name="T13" fmla="*/ 0 h 1"/>
                  <a:gd name="T14" fmla="*/ 3 w 3"/>
                  <a:gd name="T15" fmla="*/ 0 h 1"/>
                  <a:gd name="T16" fmla="*/ 3 w 3"/>
                  <a:gd name="T17" fmla="*/ 1 h 1"/>
                  <a:gd name="T18" fmla="*/ 2 w 3"/>
                  <a:gd name="T19" fmla="*/ 1 h 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1">
                    <a:moveTo>
                      <a:pt x="2" y="1"/>
                    </a:moveTo>
                    <a:lnTo>
                      <a:pt x="2" y="1"/>
                    </a:lnTo>
                    <a:lnTo>
                      <a:pt x="0" y="1"/>
                    </a:lnTo>
                    <a:lnTo>
                      <a:pt x="0" y="0"/>
                    </a:lnTo>
                    <a:lnTo>
                      <a:pt x="2" y="0"/>
                    </a:lnTo>
                    <a:lnTo>
                      <a:pt x="2" y="0"/>
                    </a:lnTo>
                    <a:lnTo>
                      <a:pt x="3" y="0"/>
                    </a:lnTo>
                    <a:lnTo>
                      <a:pt x="3" y="0"/>
                    </a:lnTo>
                    <a:lnTo>
                      <a:pt x="3" y="1"/>
                    </a:lnTo>
                    <a:lnTo>
                      <a:pt x="2" y="1"/>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59" name="Freeform 1239"/>
              <p:cNvSpPr/>
              <p:nvPr/>
            </p:nvSpPr>
            <p:spPr bwMode="auto">
              <a:xfrm>
                <a:off x="-1374906" y="3283452"/>
                <a:ext cx="6119" cy="2040"/>
              </a:xfrm>
              <a:custGeom>
                <a:gdLst>
                  <a:gd name="T0" fmla="*/ 2 w 3"/>
                  <a:gd name="T1" fmla="*/ 1 h 1"/>
                  <a:gd name="T2" fmla="*/ 2 w 3"/>
                  <a:gd name="T3" fmla="*/ 1 h 1"/>
                  <a:gd name="T4" fmla="*/ 0 w 3"/>
                  <a:gd name="T5" fmla="*/ 1 h 1"/>
                  <a:gd name="T6" fmla="*/ 0 w 3"/>
                  <a:gd name="T7" fmla="*/ 0 h 1"/>
                  <a:gd name="T8" fmla="*/ 2 w 3"/>
                  <a:gd name="T9" fmla="*/ 0 h 1"/>
                  <a:gd name="T10" fmla="*/ 2 w 3"/>
                  <a:gd name="T11" fmla="*/ 0 h 1"/>
                  <a:gd name="T12" fmla="*/ 3 w 3"/>
                  <a:gd name="T13" fmla="*/ 0 h 1"/>
                  <a:gd name="T14" fmla="*/ 3 w 3"/>
                  <a:gd name="T15" fmla="*/ 0 h 1"/>
                  <a:gd name="T16" fmla="*/ 3 w 3"/>
                  <a:gd name="T17" fmla="*/ 1 h 1"/>
                  <a:gd name="T18" fmla="*/ 2 w 3"/>
                  <a:gd name="T19" fmla="*/ 1 h 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1">
                    <a:moveTo>
                      <a:pt x="2" y="1"/>
                    </a:moveTo>
                    <a:lnTo>
                      <a:pt x="2" y="1"/>
                    </a:lnTo>
                    <a:lnTo>
                      <a:pt x="0" y="1"/>
                    </a:lnTo>
                    <a:lnTo>
                      <a:pt x="0" y="0"/>
                    </a:lnTo>
                    <a:lnTo>
                      <a:pt x="2" y="0"/>
                    </a:lnTo>
                    <a:lnTo>
                      <a:pt x="2" y="0"/>
                    </a:lnTo>
                    <a:lnTo>
                      <a:pt x="3" y="0"/>
                    </a:lnTo>
                    <a:lnTo>
                      <a:pt x="3" y="0"/>
                    </a:lnTo>
                    <a:lnTo>
                      <a:pt x="3" y="1"/>
                    </a:lnTo>
                    <a:lnTo>
                      <a:pt x="2"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60" name="Freeform 1275"/>
              <p:cNvSpPr/>
              <p:nvPr/>
            </p:nvSpPr>
            <p:spPr bwMode="auto">
              <a:xfrm>
                <a:off x="-2290606" y="3901397"/>
                <a:ext cx="354859" cy="409924"/>
              </a:xfrm>
              <a:custGeom>
                <a:gdLst>
                  <a:gd name="T0" fmla="*/ 70 w 174"/>
                  <a:gd name="T1" fmla="*/ 43 h 201"/>
                  <a:gd name="T2" fmla="*/ 39 w 174"/>
                  <a:gd name="T3" fmla="*/ 14 h 201"/>
                  <a:gd name="T4" fmla="*/ 8 w 174"/>
                  <a:gd name="T5" fmla="*/ 1 h 201"/>
                  <a:gd name="T6" fmla="*/ 2 w 174"/>
                  <a:gd name="T7" fmla="*/ 17 h 201"/>
                  <a:gd name="T8" fmla="*/ 16 w 174"/>
                  <a:gd name="T9" fmla="*/ 36 h 201"/>
                  <a:gd name="T10" fmla="*/ 16 w 174"/>
                  <a:gd name="T11" fmla="*/ 36 h 201"/>
                  <a:gd name="T12" fmla="*/ 37 w 174"/>
                  <a:gd name="T13" fmla="*/ 61 h 201"/>
                  <a:gd name="T14" fmla="*/ 54 w 174"/>
                  <a:gd name="T15" fmla="*/ 71 h 201"/>
                  <a:gd name="T16" fmla="*/ 70 w 174"/>
                  <a:gd name="T17" fmla="*/ 101 h 201"/>
                  <a:gd name="T18" fmla="*/ 83 w 174"/>
                  <a:gd name="T19" fmla="*/ 120 h 201"/>
                  <a:gd name="T20" fmla="*/ 128 w 174"/>
                  <a:gd name="T21" fmla="*/ 175 h 201"/>
                  <a:gd name="T22" fmla="*/ 147 w 174"/>
                  <a:gd name="T23" fmla="*/ 195 h 201"/>
                  <a:gd name="T24" fmla="*/ 155 w 174"/>
                  <a:gd name="T25" fmla="*/ 198 h 201"/>
                  <a:gd name="T26" fmla="*/ 151 w 174"/>
                  <a:gd name="T27" fmla="*/ 189 h 201"/>
                  <a:gd name="T28" fmla="*/ 151 w 174"/>
                  <a:gd name="T29" fmla="*/ 191 h 201"/>
                  <a:gd name="T30" fmla="*/ 151 w 174"/>
                  <a:gd name="T31" fmla="*/ 191 h 201"/>
                  <a:gd name="T32" fmla="*/ 171 w 174"/>
                  <a:gd name="T33" fmla="*/ 172 h 201"/>
                  <a:gd name="T34" fmla="*/ 166 w 174"/>
                  <a:gd name="T35" fmla="*/ 159 h 201"/>
                  <a:gd name="T36" fmla="*/ 164 w 174"/>
                  <a:gd name="T37" fmla="*/ 160 h 201"/>
                  <a:gd name="T38" fmla="*/ 164 w 174"/>
                  <a:gd name="T39" fmla="*/ 160 h 201"/>
                  <a:gd name="T40" fmla="*/ 171 w 174"/>
                  <a:gd name="T41" fmla="*/ 158 h 201"/>
                  <a:gd name="T42" fmla="*/ 174 w 174"/>
                  <a:gd name="T43" fmla="*/ 140 h 201"/>
                  <a:gd name="T44" fmla="*/ 155 w 174"/>
                  <a:gd name="T45" fmla="*/ 134 h 201"/>
                  <a:gd name="T46" fmla="*/ 147 w 174"/>
                  <a:gd name="T47" fmla="*/ 117 h 201"/>
                  <a:gd name="T48" fmla="*/ 138 w 174"/>
                  <a:gd name="T49" fmla="*/ 110 h 201"/>
                  <a:gd name="T50" fmla="*/ 131 w 174"/>
                  <a:gd name="T51" fmla="*/ 88 h 201"/>
                  <a:gd name="T52" fmla="*/ 131 w 174"/>
                  <a:gd name="T53" fmla="*/ 87 h 201"/>
                  <a:gd name="T54" fmla="*/ 125 w 174"/>
                  <a:gd name="T55" fmla="*/ 79 h 201"/>
                  <a:gd name="T56" fmla="*/ 113 w 174"/>
                  <a:gd name="T57" fmla="*/ 71 h 201"/>
                  <a:gd name="T58" fmla="*/ 103 w 174"/>
                  <a:gd name="T59" fmla="*/ 63 h 201"/>
                  <a:gd name="T60" fmla="*/ 87 w 174"/>
                  <a:gd name="T61" fmla="*/ 66 h 201"/>
                  <a:gd name="T62" fmla="*/ 103 w 174"/>
                  <a:gd name="T63" fmla="*/ 69 h 201"/>
                  <a:gd name="T64" fmla="*/ 115 w 174"/>
                  <a:gd name="T65" fmla="*/ 75 h 201"/>
                  <a:gd name="T66" fmla="*/ 124 w 174"/>
                  <a:gd name="T67" fmla="*/ 84 h 201"/>
                  <a:gd name="T68" fmla="*/ 126 w 174"/>
                  <a:gd name="T69" fmla="*/ 84 h 201"/>
                  <a:gd name="T70" fmla="*/ 126 w 174"/>
                  <a:gd name="T71" fmla="*/ 84 h 201"/>
                  <a:gd name="T72" fmla="*/ 125 w 174"/>
                  <a:gd name="T73" fmla="*/ 88 h 201"/>
                  <a:gd name="T74" fmla="*/ 137 w 174"/>
                  <a:gd name="T75" fmla="*/ 101 h 201"/>
                  <a:gd name="T76" fmla="*/ 134 w 174"/>
                  <a:gd name="T77" fmla="*/ 113 h 201"/>
                  <a:gd name="T78" fmla="*/ 151 w 174"/>
                  <a:gd name="T79" fmla="*/ 136 h 201"/>
                  <a:gd name="T80" fmla="*/ 168 w 174"/>
                  <a:gd name="T81" fmla="*/ 145 h 201"/>
                  <a:gd name="T82" fmla="*/ 163 w 174"/>
                  <a:gd name="T83" fmla="*/ 158 h 201"/>
                  <a:gd name="T84" fmla="*/ 166 w 174"/>
                  <a:gd name="T85" fmla="*/ 165 h 201"/>
                  <a:gd name="T86" fmla="*/ 161 w 174"/>
                  <a:gd name="T87" fmla="*/ 191 h 201"/>
                  <a:gd name="T88" fmla="*/ 147 w 174"/>
                  <a:gd name="T89" fmla="*/ 189 h 201"/>
                  <a:gd name="T90" fmla="*/ 151 w 174"/>
                  <a:gd name="T91" fmla="*/ 197 h 201"/>
                  <a:gd name="T92" fmla="*/ 152 w 174"/>
                  <a:gd name="T93" fmla="*/ 197 h 201"/>
                  <a:gd name="T94" fmla="*/ 142 w 174"/>
                  <a:gd name="T95" fmla="*/ 184 h 201"/>
                  <a:gd name="T96" fmla="*/ 108 w 174"/>
                  <a:gd name="T97" fmla="*/ 152 h 201"/>
                  <a:gd name="T98" fmla="*/ 79 w 174"/>
                  <a:gd name="T99" fmla="*/ 108 h 201"/>
                  <a:gd name="T100" fmla="*/ 60 w 174"/>
                  <a:gd name="T101" fmla="*/ 82 h 201"/>
                  <a:gd name="T102" fmla="*/ 44 w 174"/>
                  <a:gd name="T103" fmla="*/ 62 h 201"/>
                  <a:gd name="T104" fmla="*/ 42 w 174"/>
                  <a:gd name="T105" fmla="*/ 62 h 201"/>
                  <a:gd name="T106" fmla="*/ 26 w 174"/>
                  <a:gd name="T107" fmla="*/ 42 h 201"/>
                  <a:gd name="T108" fmla="*/ 21 w 174"/>
                  <a:gd name="T109" fmla="*/ 34 h 201"/>
                  <a:gd name="T110" fmla="*/ 5 w 174"/>
                  <a:gd name="T111" fmla="*/ 5 h 201"/>
                  <a:gd name="T112" fmla="*/ 3 w 174"/>
                  <a:gd name="T113" fmla="*/ 4 h 201"/>
                  <a:gd name="T114" fmla="*/ 3 w 174"/>
                  <a:gd name="T115" fmla="*/ 5 h 201"/>
                  <a:gd name="T116" fmla="*/ 35 w 174"/>
                  <a:gd name="T117" fmla="*/ 17 h 201"/>
                  <a:gd name="T118" fmla="*/ 63 w 174"/>
                  <a:gd name="T119" fmla="*/ 45 h 201"/>
                  <a:gd name="T120" fmla="*/ 76 w 174"/>
                  <a:gd name="T121" fmla="*/ 55 h 2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4" h="201">
                    <a:moveTo>
                      <a:pt x="84" y="62"/>
                    </a:moveTo>
                    <a:lnTo>
                      <a:pt x="86" y="61"/>
                    </a:lnTo>
                    <a:lnTo>
                      <a:pt x="86" y="61"/>
                    </a:lnTo>
                    <a:lnTo>
                      <a:pt x="82" y="55"/>
                    </a:lnTo>
                    <a:lnTo>
                      <a:pt x="82" y="55"/>
                    </a:lnTo>
                    <a:lnTo>
                      <a:pt x="80" y="50"/>
                    </a:lnTo>
                    <a:lnTo>
                      <a:pt x="80" y="50"/>
                    </a:lnTo>
                    <a:lnTo>
                      <a:pt x="77" y="49"/>
                    </a:lnTo>
                    <a:lnTo>
                      <a:pt x="77" y="49"/>
                    </a:lnTo>
                    <a:lnTo>
                      <a:pt x="70" y="43"/>
                    </a:lnTo>
                    <a:lnTo>
                      <a:pt x="70" y="43"/>
                    </a:lnTo>
                    <a:lnTo>
                      <a:pt x="66" y="40"/>
                    </a:lnTo>
                    <a:lnTo>
                      <a:pt x="66" y="40"/>
                    </a:lnTo>
                    <a:lnTo>
                      <a:pt x="57" y="33"/>
                    </a:lnTo>
                    <a:lnTo>
                      <a:pt x="57" y="33"/>
                    </a:lnTo>
                    <a:lnTo>
                      <a:pt x="53" y="30"/>
                    </a:lnTo>
                    <a:lnTo>
                      <a:pt x="51" y="27"/>
                    </a:lnTo>
                    <a:lnTo>
                      <a:pt x="51" y="27"/>
                    </a:lnTo>
                    <a:lnTo>
                      <a:pt x="48" y="21"/>
                    </a:lnTo>
                    <a:lnTo>
                      <a:pt x="44" y="17"/>
                    </a:lnTo>
                    <a:lnTo>
                      <a:pt x="44" y="17"/>
                    </a:lnTo>
                    <a:lnTo>
                      <a:pt x="39" y="14"/>
                    </a:lnTo>
                    <a:lnTo>
                      <a:pt x="35" y="13"/>
                    </a:lnTo>
                    <a:lnTo>
                      <a:pt x="35" y="13"/>
                    </a:lnTo>
                    <a:lnTo>
                      <a:pt x="26" y="11"/>
                    </a:lnTo>
                    <a:lnTo>
                      <a:pt x="26" y="11"/>
                    </a:lnTo>
                    <a:lnTo>
                      <a:pt x="21" y="10"/>
                    </a:lnTo>
                    <a:lnTo>
                      <a:pt x="16" y="8"/>
                    </a:lnTo>
                    <a:lnTo>
                      <a:pt x="16" y="8"/>
                    </a:lnTo>
                    <a:lnTo>
                      <a:pt x="11" y="4"/>
                    </a:lnTo>
                    <a:lnTo>
                      <a:pt x="11" y="4"/>
                    </a:lnTo>
                    <a:lnTo>
                      <a:pt x="8" y="1"/>
                    </a:lnTo>
                    <a:lnTo>
                      <a:pt x="8" y="1"/>
                    </a:lnTo>
                    <a:lnTo>
                      <a:pt x="6" y="0"/>
                    </a:lnTo>
                    <a:lnTo>
                      <a:pt x="3" y="0"/>
                    </a:lnTo>
                    <a:lnTo>
                      <a:pt x="3" y="0"/>
                    </a:lnTo>
                    <a:lnTo>
                      <a:pt x="2" y="0"/>
                    </a:lnTo>
                    <a:lnTo>
                      <a:pt x="2" y="0"/>
                    </a:lnTo>
                    <a:lnTo>
                      <a:pt x="0" y="1"/>
                    </a:lnTo>
                    <a:lnTo>
                      <a:pt x="0" y="1"/>
                    </a:lnTo>
                    <a:lnTo>
                      <a:pt x="0" y="5"/>
                    </a:lnTo>
                    <a:lnTo>
                      <a:pt x="0" y="5"/>
                    </a:lnTo>
                    <a:lnTo>
                      <a:pt x="2" y="17"/>
                    </a:lnTo>
                    <a:lnTo>
                      <a:pt x="2" y="17"/>
                    </a:lnTo>
                    <a:lnTo>
                      <a:pt x="3" y="23"/>
                    </a:lnTo>
                    <a:lnTo>
                      <a:pt x="3" y="23"/>
                    </a:lnTo>
                    <a:lnTo>
                      <a:pt x="6" y="27"/>
                    </a:lnTo>
                    <a:lnTo>
                      <a:pt x="6" y="27"/>
                    </a:lnTo>
                    <a:lnTo>
                      <a:pt x="13" y="34"/>
                    </a:lnTo>
                    <a:lnTo>
                      <a:pt x="13" y="34"/>
                    </a:lnTo>
                    <a:lnTo>
                      <a:pt x="16" y="36"/>
                    </a:lnTo>
                    <a:lnTo>
                      <a:pt x="16" y="37"/>
                    </a:lnTo>
                    <a:lnTo>
                      <a:pt x="16" y="37"/>
                    </a:lnTo>
                    <a:lnTo>
                      <a:pt x="18" y="36"/>
                    </a:lnTo>
                    <a:lnTo>
                      <a:pt x="16" y="36"/>
                    </a:lnTo>
                    <a:lnTo>
                      <a:pt x="16" y="36"/>
                    </a:lnTo>
                    <a:lnTo>
                      <a:pt x="16" y="37"/>
                    </a:lnTo>
                    <a:lnTo>
                      <a:pt x="18" y="36"/>
                    </a:lnTo>
                    <a:lnTo>
                      <a:pt x="16" y="36"/>
                    </a:lnTo>
                    <a:lnTo>
                      <a:pt x="18" y="36"/>
                    </a:lnTo>
                    <a:lnTo>
                      <a:pt x="16" y="36"/>
                    </a:lnTo>
                    <a:lnTo>
                      <a:pt x="16" y="36"/>
                    </a:lnTo>
                    <a:lnTo>
                      <a:pt x="18" y="36"/>
                    </a:lnTo>
                    <a:lnTo>
                      <a:pt x="16" y="36"/>
                    </a:lnTo>
                    <a:lnTo>
                      <a:pt x="19" y="36"/>
                    </a:lnTo>
                    <a:lnTo>
                      <a:pt x="16" y="36"/>
                    </a:lnTo>
                    <a:lnTo>
                      <a:pt x="16" y="36"/>
                    </a:lnTo>
                    <a:lnTo>
                      <a:pt x="16" y="39"/>
                    </a:lnTo>
                    <a:lnTo>
                      <a:pt x="16" y="39"/>
                    </a:lnTo>
                    <a:lnTo>
                      <a:pt x="18" y="42"/>
                    </a:lnTo>
                    <a:lnTo>
                      <a:pt x="18" y="42"/>
                    </a:lnTo>
                    <a:lnTo>
                      <a:pt x="24" y="46"/>
                    </a:lnTo>
                    <a:lnTo>
                      <a:pt x="24" y="46"/>
                    </a:lnTo>
                    <a:lnTo>
                      <a:pt x="31" y="52"/>
                    </a:lnTo>
                    <a:lnTo>
                      <a:pt x="35" y="58"/>
                    </a:lnTo>
                    <a:lnTo>
                      <a:pt x="35" y="58"/>
                    </a:lnTo>
                    <a:lnTo>
                      <a:pt x="37" y="61"/>
                    </a:lnTo>
                    <a:lnTo>
                      <a:pt x="37" y="62"/>
                    </a:lnTo>
                    <a:lnTo>
                      <a:pt x="37" y="62"/>
                    </a:lnTo>
                    <a:lnTo>
                      <a:pt x="38" y="65"/>
                    </a:lnTo>
                    <a:lnTo>
                      <a:pt x="38" y="66"/>
                    </a:lnTo>
                    <a:lnTo>
                      <a:pt x="38" y="66"/>
                    </a:lnTo>
                    <a:lnTo>
                      <a:pt x="42" y="68"/>
                    </a:lnTo>
                    <a:lnTo>
                      <a:pt x="42" y="68"/>
                    </a:lnTo>
                    <a:lnTo>
                      <a:pt x="51" y="69"/>
                    </a:lnTo>
                    <a:lnTo>
                      <a:pt x="51" y="69"/>
                    </a:lnTo>
                    <a:lnTo>
                      <a:pt x="54" y="71"/>
                    </a:lnTo>
                    <a:lnTo>
                      <a:pt x="54" y="71"/>
                    </a:lnTo>
                    <a:lnTo>
                      <a:pt x="54" y="72"/>
                    </a:lnTo>
                    <a:lnTo>
                      <a:pt x="54" y="72"/>
                    </a:lnTo>
                    <a:lnTo>
                      <a:pt x="54" y="76"/>
                    </a:lnTo>
                    <a:lnTo>
                      <a:pt x="54" y="76"/>
                    </a:lnTo>
                    <a:lnTo>
                      <a:pt x="55" y="87"/>
                    </a:lnTo>
                    <a:lnTo>
                      <a:pt x="55" y="87"/>
                    </a:lnTo>
                    <a:lnTo>
                      <a:pt x="58" y="91"/>
                    </a:lnTo>
                    <a:lnTo>
                      <a:pt x="63" y="95"/>
                    </a:lnTo>
                    <a:lnTo>
                      <a:pt x="63" y="95"/>
                    </a:lnTo>
                    <a:lnTo>
                      <a:pt x="70" y="101"/>
                    </a:lnTo>
                    <a:lnTo>
                      <a:pt x="70" y="101"/>
                    </a:lnTo>
                    <a:lnTo>
                      <a:pt x="70" y="103"/>
                    </a:lnTo>
                    <a:lnTo>
                      <a:pt x="70" y="103"/>
                    </a:lnTo>
                    <a:lnTo>
                      <a:pt x="71" y="104"/>
                    </a:lnTo>
                    <a:lnTo>
                      <a:pt x="71" y="104"/>
                    </a:lnTo>
                    <a:lnTo>
                      <a:pt x="74" y="111"/>
                    </a:lnTo>
                    <a:lnTo>
                      <a:pt x="74" y="111"/>
                    </a:lnTo>
                    <a:lnTo>
                      <a:pt x="76" y="113"/>
                    </a:lnTo>
                    <a:lnTo>
                      <a:pt x="80" y="116"/>
                    </a:lnTo>
                    <a:lnTo>
                      <a:pt x="80" y="116"/>
                    </a:lnTo>
                    <a:lnTo>
                      <a:pt x="83" y="120"/>
                    </a:lnTo>
                    <a:lnTo>
                      <a:pt x="83" y="120"/>
                    </a:lnTo>
                    <a:lnTo>
                      <a:pt x="86" y="130"/>
                    </a:lnTo>
                    <a:lnTo>
                      <a:pt x="86" y="130"/>
                    </a:lnTo>
                    <a:lnTo>
                      <a:pt x="89" y="136"/>
                    </a:lnTo>
                    <a:lnTo>
                      <a:pt x="90" y="142"/>
                    </a:lnTo>
                    <a:lnTo>
                      <a:pt x="90" y="142"/>
                    </a:lnTo>
                    <a:lnTo>
                      <a:pt x="97" y="147"/>
                    </a:lnTo>
                    <a:lnTo>
                      <a:pt x="105" y="156"/>
                    </a:lnTo>
                    <a:lnTo>
                      <a:pt x="105" y="156"/>
                    </a:lnTo>
                    <a:lnTo>
                      <a:pt x="116" y="166"/>
                    </a:lnTo>
                    <a:lnTo>
                      <a:pt x="116" y="166"/>
                    </a:lnTo>
                    <a:lnTo>
                      <a:pt x="128" y="175"/>
                    </a:lnTo>
                    <a:lnTo>
                      <a:pt x="128" y="175"/>
                    </a:lnTo>
                    <a:lnTo>
                      <a:pt x="134" y="181"/>
                    </a:lnTo>
                    <a:lnTo>
                      <a:pt x="134" y="181"/>
                    </a:lnTo>
                    <a:lnTo>
                      <a:pt x="135" y="182"/>
                    </a:lnTo>
                    <a:lnTo>
                      <a:pt x="135" y="182"/>
                    </a:lnTo>
                    <a:lnTo>
                      <a:pt x="137" y="184"/>
                    </a:lnTo>
                    <a:lnTo>
                      <a:pt x="137" y="184"/>
                    </a:lnTo>
                    <a:lnTo>
                      <a:pt x="139" y="187"/>
                    </a:lnTo>
                    <a:lnTo>
                      <a:pt x="139" y="187"/>
                    </a:lnTo>
                    <a:lnTo>
                      <a:pt x="147" y="195"/>
                    </a:lnTo>
                    <a:lnTo>
                      <a:pt x="147" y="195"/>
                    </a:lnTo>
                    <a:lnTo>
                      <a:pt x="150" y="198"/>
                    </a:lnTo>
                    <a:lnTo>
                      <a:pt x="150" y="198"/>
                    </a:lnTo>
                    <a:lnTo>
                      <a:pt x="151" y="200"/>
                    </a:lnTo>
                    <a:lnTo>
                      <a:pt x="151" y="200"/>
                    </a:lnTo>
                    <a:lnTo>
                      <a:pt x="151" y="200"/>
                    </a:lnTo>
                    <a:lnTo>
                      <a:pt x="152" y="201"/>
                    </a:lnTo>
                    <a:lnTo>
                      <a:pt x="152" y="201"/>
                    </a:lnTo>
                    <a:lnTo>
                      <a:pt x="155" y="200"/>
                    </a:lnTo>
                    <a:lnTo>
                      <a:pt x="155" y="200"/>
                    </a:lnTo>
                    <a:lnTo>
                      <a:pt x="155" y="198"/>
                    </a:lnTo>
                    <a:lnTo>
                      <a:pt x="155" y="198"/>
                    </a:lnTo>
                    <a:lnTo>
                      <a:pt x="155" y="197"/>
                    </a:lnTo>
                    <a:lnTo>
                      <a:pt x="155" y="197"/>
                    </a:lnTo>
                    <a:lnTo>
                      <a:pt x="152" y="191"/>
                    </a:lnTo>
                    <a:lnTo>
                      <a:pt x="152" y="191"/>
                    </a:lnTo>
                    <a:lnTo>
                      <a:pt x="152" y="189"/>
                    </a:lnTo>
                    <a:lnTo>
                      <a:pt x="152" y="189"/>
                    </a:lnTo>
                    <a:lnTo>
                      <a:pt x="152" y="189"/>
                    </a:lnTo>
                    <a:lnTo>
                      <a:pt x="151" y="189"/>
                    </a:lnTo>
                    <a:lnTo>
                      <a:pt x="152" y="189"/>
                    </a:lnTo>
                    <a:lnTo>
                      <a:pt x="152" y="189"/>
                    </a:lnTo>
                    <a:lnTo>
                      <a:pt x="151" y="189"/>
                    </a:lnTo>
                    <a:lnTo>
                      <a:pt x="152" y="189"/>
                    </a:lnTo>
                    <a:lnTo>
                      <a:pt x="150" y="189"/>
                    </a:lnTo>
                    <a:lnTo>
                      <a:pt x="151" y="191"/>
                    </a:lnTo>
                    <a:lnTo>
                      <a:pt x="151" y="191"/>
                    </a:lnTo>
                    <a:lnTo>
                      <a:pt x="152" y="189"/>
                    </a:lnTo>
                    <a:lnTo>
                      <a:pt x="150" y="189"/>
                    </a:lnTo>
                    <a:lnTo>
                      <a:pt x="151" y="191"/>
                    </a:lnTo>
                    <a:lnTo>
                      <a:pt x="150" y="189"/>
                    </a:lnTo>
                    <a:lnTo>
                      <a:pt x="150" y="191"/>
                    </a:lnTo>
                    <a:lnTo>
                      <a:pt x="150" y="191"/>
                    </a:lnTo>
                    <a:lnTo>
                      <a:pt x="151" y="191"/>
                    </a:lnTo>
                    <a:lnTo>
                      <a:pt x="150" y="189"/>
                    </a:lnTo>
                    <a:lnTo>
                      <a:pt x="150" y="191"/>
                    </a:lnTo>
                    <a:lnTo>
                      <a:pt x="150" y="191"/>
                    </a:lnTo>
                    <a:lnTo>
                      <a:pt x="150" y="191"/>
                    </a:lnTo>
                    <a:lnTo>
                      <a:pt x="150" y="191"/>
                    </a:lnTo>
                    <a:lnTo>
                      <a:pt x="150" y="191"/>
                    </a:lnTo>
                    <a:lnTo>
                      <a:pt x="150" y="191"/>
                    </a:lnTo>
                    <a:lnTo>
                      <a:pt x="150" y="191"/>
                    </a:lnTo>
                    <a:lnTo>
                      <a:pt x="150" y="191"/>
                    </a:lnTo>
                    <a:lnTo>
                      <a:pt x="151" y="191"/>
                    </a:lnTo>
                    <a:lnTo>
                      <a:pt x="151" y="191"/>
                    </a:lnTo>
                    <a:lnTo>
                      <a:pt x="155" y="194"/>
                    </a:lnTo>
                    <a:lnTo>
                      <a:pt x="155" y="194"/>
                    </a:lnTo>
                    <a:lnTo>
                      <a:pt x="161" y="195"/>
                    </a:lnTo>
                    <a:lnTo>
                      <a:pt x="161" y="197"/>
                    </a:lnTo>
                    <a:lnTo>
                      <a:pt x="161" y="197"/>
                    </a:lnTo>
                    <a:lnTo>
                      <a:pt x="166" y="195"/>
                    </a:lnTo>
                    <a:lnTo>
                      <a:pt x="168" y="192"/>
                    </a:lnTo>
                    <a:lnTo>
                      <a:pt x="170" y="189"/>
                    </a:lnTo>
                    <a:lnTo>
                      <a:pt x="171" y="185"/>
                    </a:lnTo>
                    <a:lnTo>
                      <a:pt x="171" y="185"/>
                    </a:lnTo>
                    <a:lnTo>
                      <a:pt x="171" y="172"/>
                    </a:lnTo>
                    <a:lnTo>
                      <a:pt x="171" y="172"/>
                    </a:lnTo>
                    <a:lnTo>
                      <a:pt x="171" y="166"/>
                    </a:lnTo>
                    <a:lnTo>
                      <a:pt x="171" y="166"/>
                    </a:lnTo>
                    <a:lnTo>
                      <a:pt x="170" y="162"/>
                    </a:lnTo>
                    <a:lnTo>
                      <a:pt x="170" y="162"/>
                    </a:lnTo>
                    <a:lnTo>
                      <a:pt x="166" y="159"/>
                    </a:lnTo>
                    <a:lnTo>
                      <a:pt x="166" y="159"/>
                    </a:lnTo>
                    <a:lnTo>
                      <a:pt x="166" y="159"/>
                    </a:lnTo>
                    <a:lnTo>
                      <a:pt x="166" y="159"/>
                    </a:lnTo>
                    <a:lnTo>
                      <a:pt x="166" y="159"/>
                    </a:lnTo>
                    <a:lnTo>
                      <a:pt x="166" y="159"/>
                    </a:lnTo>
                    <a:lnTo>
                      <a:pt x="166" y="159"/>
                    </a:lnTo>
                    <a:lnTo>
                      <a:pt x="164" y="160"/>
                    </a:lnTo>
                    <a:lnTo>
                      <a:pt x="166" y="159"/>
                    </a:lnTo>
                    <a:lnTo>
                      <a:pt x="166" y="159"/>
                    </a:lnTo>
                    <a:lnTo>
                      <a:pt x="164" y="160"/>
                    </a:lnTo>
                    <a:lnTo>
                      <a:pt x="166" y="159"/>
                    </a:lnTo>
                    <a:lnTo>
                      <a:pt x="164" y="160"/>
                    </a:lnTo>
                    <a:lnTo>
                      <a:pt x="166" y="160"/>
                    </a:lnTo>
                    <a:lnTo>
                      <a:pt x="166" y="160"/>
                    </a:lnTo>
                    <a:lnTo>
                      <a:pt x="166" y="159"/>
                    </a:lnTo>
                    <a:lnTo>
                      <a:pt x="164" y="160"/>
                    </a:lnTo>
                    <a:lnTo>
                      <a:pt x="166" y="160"/>
                    </a:lnTo>
                    <a:lnTo>
                      <a:pt x="164" y="160"/>
                    </a:lnTo>
                    <a:lnTo>
                      <a:pt x="166" y="162"/>
                    </a:lnTo>
                    <a:lnTo>
                      <a:pt x="166" y="160"/>
                    </a:lnTo>
                    <a:lnTo>
                      <a:pt x="164" y="160"/>
                    </a:lnTo>
                    <a:lnTo>
                      <a:pt x="166" y="162"/>
                    </a:lnTo>
                    <a:lnTo>
                      <a:pt x="164" y="160"/>
                    </a:lnTo>
                    <a:lnTo>
                      <a:pt x="166" y="162"/>
                    </a:lnTo>
                    <a:lnTo>
                      <a:pt x="166" y="162"/>
                    </a:lnTo>
                    <a:lnTo>
                      <a:pt x="166" y="162"/>
                    </a:lnTo>
                    <a:lnTo>
                      <a:pt x="164" y="160"/>
                    </a:lnTo>
                    <a:lnTo>
                      <a:pt x="166" y="162"/>
                    </a:lnTo>
                    <a:lnTo>
                      <a:pt x="166" y="162"/>
                    </a:lnTo>
                    <a:lnTo>
                      <a:pt x="166" y="162"/>
                    </a:lnTo>
                    <a:lnTo>
                      <a:pt x="166" y="162"/>
                    </a:lnTo>
                    <a:lnTo>
                      <a:pt x="166" y="162"/>
                    </a:lnTo>
                    <a:lnTo>
                      <a:pt x="166" y="162"/>
                    </a:lnTo>
                    <a:lnTo>
                      <a:pt x="166" y="162"/>
                    </a:lnTo>
                    <a:lnTo>
                      <a:pt x="167" y="160"/>
                    </a:lnTo>
                    <a:lnTo>
                      <a:pt x="167" y="160"/>
                    </a:lnTo>
                    <a:lnTo>
                      <a:pt x="170" y="159"/>
                    </a:lnTo>
                    <a:lnTo>
                      <a:pt x="171" y="158"/>
                    </a:lnTo>
                    <a:lnTo>
                      <a:pt x="171" y="158"/>
                    </a:lnTo>
                    <a:lnTo>
                      <a:pt x="173" y="152"/>
                    </a:lnTo>
                    <a:lnTo>
                      <a:pt x="173" y="152"/>
                    </a:lnTo>
                    <a:lnTo>
                      <a:pt x="173" y="149"/>
                    </a:lnTo>
                    <a:lnTo>
                      <a:pt x="173" y="149"/>
                    </a:lnTo>
                    <a:lnTo>
                      <a:pt x="173" y="149"/>
                    </a:lnTo>
                    <a:lnTo>
                      <a:pt x="173" y="147"/>
                    </a:lnTo>
                    <a:lnTo>
                      <a:pt x="173" y="147"/>
                    </a:lnTo>
                    <a:lnTo>
                      <a:pt x="174" y="143"/>
                    </a:lnTo>
                    <a:lnTo>
                      <a:pt x="174" y="143"/>
                    </a:lnTo>
                    <a:lnTo>
                      <a:pt x="174" y="140"/>
                    </a:lnTo>
                    <a:lnTo>
                      <a:pt x="174" y="140"/>
                    </a:lnTo>
                    <a:lnTo>
                      <a:pt x="170" y="137"/>
                    </a:lnTo>
                    <a:lnTo>
                      <a:pt x="170" y="137"/>
                    </a:lnTo>
                    <a:lnTo>
                      <a:pt x="166" y="136"/>
                    </a:lnTo>
                    <a:lnTo>
                      <a:pt x="160" y="134"/>
                    </a:lnTo>
                    <a:lnTo>
                      <a:pt x="160" y="134"/>
                    </a:lnTo>
                    <a:lnTo>
                      <a:pt x="155" y="133"/>
                    </a:lnTo>
                    <a:lnTo>
                      <a:pt x="155" y="133"/>
                    </a:lnTo>
                    <a:lnTo>
                      <a:pt x="155" y="133"/>
                    </a:lnTo>
                    <a:lnTo>
                      <a:pt x="154" y="134"/>
                    </a:lnTo>
                    <a:lnTo>
                      <a:pt x="155" y="134"/>
                    </a:lnTo>
                    <a:lnTo>
                      <a:pt x="155" y="134"/>
                    </a:lnTo>
                    <a:lnTo>
                      <a:pt x="155" y="133"/>
                    </a:lnTo>
                    <a:lnTo>
                      <a:pt x="154" y="134"/>
                    </a:lnTo>
                    <a:lnTo>
                      <a:pt x="155" y="134"/>
                    </a:lnTo>
                    <a:lnTo>
                      <a:pt x="155" y="134"/>
                    </a:lnTo>
                    <a:lnTo>
                      <a:pt x="154" y="131"/>
                    </a:lnTo>
                    <a:lnTo>
                      <a:pt x="154" y="131"/>
                    </a:lnTo>
                    <a:lnTo>
                      <a:pt x="151" y="124"/>
                    </a:lnTo>
                    <a:lnTo>
                      <a:pt x="151" y="124"/>
                    </a:lnTo>
                    <a:lnTo>
                      <a:pt x="147" y="117"/>
                    </a:lnTo>
                    <a:lnTo>
                      <a:pt x="147" y="117"/>
                    </a:lnTo>
                    <a:lnTo>
                      <a:pt x="141" y="113"/>
                    </a:lnTo>
                    <a:lnTo>
                      <a:pt x="141" y="113"/>
                    </a:lnTo>
                    <a:lnTo>
                      <a:pt x="138" y="110"/>
                    </a:lnTo>
                    <a:lnTo>
                      <a:pt x="138" y="110"/>
                    </a:lnTo>
                    <a:lnTo>
                      <a:pt x="138" y="110"/>
                    </a:lnTo>
                    <a:lnTo>
                      <a:pt x="138" y="110"/>
                    </a:lnTo>
                    <a:lnTo>
                      <a:pt x="138" y="110"/>
                    </a:lnTo>
                    <a:lnTo>
                      <a:pt x="138" y="110"/>
                    </a:lnTo>
                    <a:lnTo>
                      <a:pt x="138" y="110"/>
                    </a:lnTo>
                    <a:lnTo>
                      <a:pt x="138" y="110"/>
                    </a:lnTo>
                    <a:lnTo>
                      <a:pt x="138" y="110"/>
                    </a:lnTo>
                    <a:lnTo>
                      <a:pt x="141" y="105"/>
                    </a:lnTo>
                    <a:lnTo>
                      <a:pt x="141" y="105"/>
                    </a:lnTo>
                    <a:lnTo>
                      <a:pt x="142" y="101"/>
                    </a:lnTo>
                    <a:lnTo>
                      <a:pt x="142" y="101"/>
                    </a:lnTo>
                    <a:lnTo>
                      <a:pt x="141" y="98"/>
                    </a:lnTo>
                    <a:lnTo>
                      <a:pt x="141" y="98"/>
                    </a:lnTo>
                    <a:lnTo>
                      <a:pt x="138" y="95"/>
                    </a:lnTo>
                    <a:lnTo>
                      <a:pt x="138" y="95"/>
                    </a:lnTo>
                    <a:lnTo>
                      <a:pt x="132" y="91"/>
                    </a:lnTo>
                    <a:lnTo>
                      <a:pt x="132" y="91"/>
                    </a:lnTo>
                    <a:lnTo>
                      <a:pt x="131" y="88"/>
                    </a:lnTo>
                    <a:lnTo>
                      <a:pt x="131" y="88"/>
                    </a:lnTo>
                    <a:lnTo>
                      <a:pt x="131" y="88"/>
                    </a:lnTo>
                    <a:lnTo>
                      <a:pt x="129" y="88"/>
                    </a:lnTo>
                    <a:lnTo>
                      <a:pt x="131" y="88"/>
                    </a:lnTo>
                    <a:lnTo>
                      <a:pt x="131" y="88"/>
                    </a:lnTo>
                    <a:lnTo>
                      <a:pt x="129" y="88"/>
                    </a:lnTo>
                    <a:lnTo>
                      <a:pt x="131" y="88"/>
                    </a:lnTo>
                    <a:lnTo>
                      <a:pt x="131" y="88"/>
                    </a:lnTo>
                    <a:lnTo>
                      <a:pt x="131" y="88"/>
                    </a:lnTo>
                    <a:lnTo>
                      <a:pt x="131" y="88"/>
                    </a:lnTo>
                    <a:lnTo>
                      <a:pt x="131" y="87"/>
                    </a:lnTo>
                    <a:lnTo>
                      <a:pt x="131" y="87"/>
                    </a:lnTo>
                    <a:lnTo>
                      <a:pt x="131" y="85"/>
                    </a:lnTo>
                    <a:lnTo>
                      <a:pt x="131" y="85"/>
                    </a:lnTo>
                    <a:lnTo>
                      <a:pt x="132" y="84"/>
                    </a:lnTo>
                    <a:lnTo>
                      <a:pt x="132" y="84"/>
                    </a:lnTo>
                    <a:lnTo>
                      <a:pt x="131" y="81"/>
                    </a:lnTo>
                    <a:lnTo>
                      <a:pt x="131" y="81"/>
                    </a:lnTo>
                    <a:lnTo>
                      <a:pt x="128" y="79"/>
                    </a:lnTo>
                    <a:lnTo>
                      <a:pt x="128" y="79"/>
                    </a:lnTo>
                    <a:lnTo>
                      <a:pt x="125" y="79"/>
                    </a:lnTo>
                    <a:lnTo>
                      <a:pt x="125" y="79"/>
                    </a:lnTo>
                    <a:lnTo>
                      <a:pt x="124" y="79"/>
                    </a:lnTo>
                    <a:lnTo>
                      <a:pt x="122" y="79"/>
                    </a:lnTo>
                    <a:lnTo>
                      <a:pt x="122" y="79"/>
                    </a:lnTo>
                    <a:lnTo>
                      <a:pt x="121" y="76"/>
                    </a:lnTo>
                    <a:lnTo>
                      <a:pt x="121" y="76"/>
                    </a:lnTo>
                    <a:lnTo>
                      <a:pt x="118" y="72"/>
                    </a:lnTo>
                    <a:lnTo>
                      <a:pt x="118" y="72"/>
                    </a:lnTo>
                    <a:lnTo>
                      <a:pt x="116" y="71"/>
                    </a:lnTo>
                    <a:lnTo>
                      <a:pt x="116" y="71"/>
                    </a:lnTo>
                    <a:lnTo>
                      <a:pt x="113" y="71"/>
                    </a:lnTo>
                    <a:lnTo>
                      <a:pt x="113" y="71"/>
                    </a:lnTo>
                    <a:lnTo>
                      <a:pt x="112" y="71"/>
                    </a:lnTo>
                    <a:lnTo>
                      <a:pt x="112" y="71"/>
                    </a:lnTo>
                    <a:lnTo>
                      <a:pt x="110" y="69"/>
                    </a:lnTo>
                    <a:lnTo>
                      <a:pt x="110" y="69"/>
                    </a:lnTo>
                    <a:lnTo>
                      <a:pt x="108" y="66"/>
                    </a:lnTo>
                    <a:lnTo>
                      <a:pt x="108" y="66"/>
                    </a:lnTo>
                    <a:lnTo>
                      <a:pt x="105" y="65"/>
                    </a:lnTo>
                    <a:lnTo>
                      <a:pt x="105" y="65"/>
                    </a:lnTo>
                    <a:lnTo>
                      <a:pt x="103" y="63"/>
                    </a:lnTo>
                    <a:lnTo>
                      <a:pt x="103" y="63"/>
                    </a:lnTo>
                    <a:lnTo>
                      <a:pt x="103" y="63"/>
                    </a:lnTo>
                    <a:lnTo>
                      <a:pt x="95" y="63"/>
                    </a:lnTo>
                    <a:lnTo>
                      <a:pt x="95" y="63"/>
                    </a:lnTo>
                    <a:lnTo>
                      <a:pt x="89" y="62"/>
                    </a:lnTo>
                    <a:lnTo>
                      <a:pt x="89" y="62"/>
                    </a:lnTo>
                    <a:lnTo>
                      <a:pt x="86" y="61"/>
                    </a:lnTo>
                    <a:lnTo>
                      <a:pt x="84" y="62"/>
                    </a:lnTo>
                    <a:lnTo>
                      <a:pt x="83" y="63"/>
                    </a:lnTo>
                    <a:lnTo>
                      <a:pt x="83" y="63"/>
                    </a:lnTo>
                    <a:lnTo>
                      <a:pt x="84" y="66"/>
                    </a:lnTo>
                    <a:lnTo>
                      <a:pt x="87" y="66"/>
                    </a:lnTo>
                    <a:lnTo>
                      <a:pt x="87" y="66"/>
                    </a:lnTo>
                    <a:lnTo>
                      <a:pt x="96" y="68"/>
                    </a:lnTo>
                    <a:lnTo>
                      <a:pt x="96" y="68"/>
                    </a:lnTo>
                    <a:lnTo>
                      <a:pt x="103" y="68"/>
                    </a:lnTo>
                    <a:lnTo>
                      <a:pt x="103" y="68"/>
                    </a:lnTo>
                    <a:lnTo>
                      <a:pt x="103" y="68"/>
                    </a:lnTo>
                    <a:lnTo>
                      <a:pt x="102" y="68"/>
                    </a:lnTo>
                    <a:lnTo>
                      <a:pt x="103" y="68"/>
                    </a:lnTo>
                    <a:lnTo>
                      <a:pt x="103" y="68"/>
                    </a:lnTo>
                    <a:lnTo>
                      <a:pt x="102" y="68"/>
                    </a:lnTo>
                    <a:lnTo>
                      <a:pt x="103" y="69"/>
                    </a:lnTo>
                    <a:lnTo>
                      <a:pt x="103" y="69"/>
                    </a:lnTo>
                    <a:lnTo>
                      <a:pt x="106" y="72"/>
                    </a:lnTo>
                    <a:lnTo>
                      <a:pt x="106" y="72"/>
                    </a:lnTo>
                    <a:lnTo>
                      <a:pt x="110" y="75"/>
                    </a:lnTo>
                    <a:lnTo>
                      <a:pt x="110" y="75"/>
                    </a:lnTo>
                    <a:lnTo>
                      <a:pt x="113" y="75"/>
                    </a:lnTo>
                    <a:lnTo>
                      <a:pt x="115" y="75"/>
                    </a:lnTo>
                    <a:lnTo>
                      <a:pt x="115" y="75"/>
                    </a:lnTo>
                    <a:lnTo>
                      <a:pt x="115" y="75"/>
                    </a:lnTo>
                    <a:lnTo>
                      <a:pt x="115" y="75"/>
                    </a:lnTo>
                    <a:lnTo>
                      <a:pt x="115" y="75"/>
                    </a:lnTo>
                    <a:lnTo>
                      <a:pt x="115" y="75"/>
                    </a:lnTo>
                    <a:lnTo>
                      <a:pt x="115" y="75"/>
                    </a:lnTo>
                    <a:lnTo>
                      <a:pt x="115" y="75"/>
                    </a:lnTo>
                    <a:lnTo>
                      <a:pt x="115" y="75"/>
                    </a:lnTo>
                    <a:lnTo>
                      <a:pt x="115" y="75"/>
                    </a:lnTo>
                    <a:lnTo>
                      <a:pt x="115" y="75"/>
                    </a:lnTo>
                    <a:lnTo>
                      <a:pt x="115" y="75"/>
                    </a:lnTo>
                    <a:lnTo>
                      <a:pt x="116" y="79"/>
                    </a:lnTo>
                    <a:lnTo>
                      <a:pt x="116" y="79"/>
                    </a:lnTo>
                    <a:lnTo>
                      <a:pt x="121" y="84"/>
                    </a:lnTo>
                    <a:lnTo>
                      <a:pt x="121" y="84"/>
                    </a:lnTo>
                    <a:lnTo>
                      <a:pt x="124" y="84"/>
                    </a:lnTo>
                    <a:lnTo>
                      <a:pt x="124" y="84"/>
                    </a:lnTo>
                    <a:lnTo>
                      <a:pt x="125" y="84"/>
                    </a:lnTo>
                    <a:lnTo>
                      <a:pt x="125" y="84"/>
                    </a:lnTo>
                    <a:lnTo>
                      <a:pt x="126" y="84"/>
                    </a:lnTo>
                    <a:lnTo>
                      <a:pt x="126" y="84"/>
                    </a:lnTo>
                    <a:lnTo>
                      <a:pt x="126" y="84"/>
                    </a:lnTo>
                    <a:lnTo>
                      <a:pt x="128" y="84"/>
                    </a:lnTo>
                    <a:lnTo>
                      <a:pt x="126" y="84"/>
                    </a:lnTo>
                    <a:lnTo>
                      <a:pt x="126" y="84"/>
                    </a:lnTo>
                    <a:lnTo>
                      <a:pt x="128" y="84"/>
                    </a:lnTo>
                    <a:lnTo>
                      <a:pt x="126" y="84"/>
                    </a:lnTo>
                    <a:lnTo>
                      <a:pt x="128" y="84"/>
                    </a:lnTo>
                    <a:lnTo>
                      <a:pt x="126" y="84"/>
                    </a:lnTo>
                    <a:lnTo>
                      <a:pt x="126" y="84"/>
                    </a:lnTo>
                    <a:lnTo>
                      <a:pt x="128" y="84"/>
                    </a:lnTo>
                    <a:lnTo>
                      <a:pt x="126" y="84"/>
                    </a:lnTo>
                    <a:lnTo>
                      <a:pt x="128" y="84"/>
                    </a:lnTo>
                    <a:lnTo>
                      <a:pt x="126" y="84"/>
                    </a:lnTo>
                    <a:lnTo>
                      <a:pt x="126" y="84"/>
                    </a:lnTo>
                    <a:lnTo>
                      <a:pt x="128" y="84"/>
                    </a:lnTo>
                    <a:lnTo>
                      <a:pt x="126" y="84"/>
                    </a:lnTo>
                    <a:lnTo>
                      <a:pt x="126" y="84"/>
                    </a:lnTo>
                    <a:lnTo>
                      <a:pt x="126" y="84"/>
                    </a:lnTo>
                    <a:lnTo>
                      <a:pt x="126" y="84"/>
                    </a:lnTo>
                    <a:lnTo>
                      <a:pt x="126" y="84"/>
                    </a:lnTo>
                    <a:lnTo>
                      <a:pt x="126" y="84"/>
                    </a:lnTo>
                    <a:lnTo>
                      <a:pt x="126" y="85"/>
                    </a:lnTo>
                    <a:lnTo>
                      <a:pt x="126" y="85"/>
                    </a:lnTo>
                    <a:lnTo>
                      <a:pt x="125" y="88"/>
                    </a:lnTo>
                    <a:lnTo>
                      <a:pt x="125" y="88"/>
                    </a:lnTo>
                    <a:lnTo>
                      <a:pt x="125" y="88"/>
                    </a:lnTo>
                    <a:lnTo>
                      <a:pt x="125" y="88"/>
                    </a:lnTo>
                    <a:lnTo>
                      <a:pt x="125" y="88"/>
                    </a:lnTo>
                    <a:lnTo>
                      <a:pt x="126" y="91"/>
                    </a:lnTo>
                    <a:lnTo>
                      <a:pt x="126" y="91"/>
                    </a:lnTo>
                    <a:lnTo>
                      <a:pt x="129" y="94"/>
                    </a:lnTo>
                    <a:lnTo>
                      <a:pt x="129" y="94"/>
                    </a:lnTo>
                    <a:lnTo>
                      <a:pt x="135" y="100"/>
                    </a:lnTo>
                    <a:lnTo>
                      <a:pt x="135" y="100"/>
                    </a:lnTo>
                    <a:lnTo>
                      <a:pt x="137" y="101"/>
                    </a:lnTo>
                    <a:lnTo>
                      <a:pt x="137" y="101"/>
                    </a:lnTo>
                    <a:lnTo>
                      <a:pt x="137" y="101"/>
                    </a:lnTo>
                    <a:lnTo>
                      <a:pt x="138" y="101"/>
                    </a:lnTo>
                    <a:lnTo>
                      <a:pt x="137" y="101"/>
                    </a:lnTo>
                    <a:lnTo>
                      <a:pt x="137" y="101"/>
                    </a:lnTo>
                    <a:lnTo>
                      <a:pt x="138" y="101"/>
                    </a:lnTo>
                    <a:lnTo>
                      <a:pt x="137" y="101"/>
                    </a:lnTo>
                    <a:lnTo>
                      <a:pt x="137" y="101"/>
                    </a:lnTo>
                    <a:lnTo>
                      <a:pt x="137" y="103"/>
                    </a:lnTo>
                    <a:lnTo>
                      <a:pt x="137" y="103"/>
                    </a:lnTo>
                    <a:lnTo>
                      <a:pt x="134" y="107"/>
                    </a:lnTo>
                    <a:lnTo>
                      <a:pt x="134" y="107"/>
                    </a:lnTo>
                    <a:lnTo>
                      <a:pt x="134" y="110"/>
                    </a:lnTo>
                    <a:lnTo>
                      <a:pt x="134" y="110"/>
                    </a:lnTo>
                    <a:lnTo>
                      <a:pt x="134" y="113"/>
                    </a:lnTo>
                    <a:lnTo>
                      <a:pt x="134" y="113"/>
                    </a:lnTo>
                    <a:lnTo>
                      <a:pt x="138" y="117"/>
                    </a:lnTo>
                    <a:lnTo>
                      <a:pt x="142" y="121"/>
                    </a:lnTo>
                    <a:lnTo>
                      <a:pt x="142" y="121"/>
                    </a:lnTo>
                    <a:lnTo>
                      <a:pt x="145" y="124"/>
                    </a:lnTo>
                    <a:lnTo>
                      <a:pt x="148" y="130"/>
                    </a:lnTo>
                    <a:lnTo>
                      <a:pt x="148" y="130"/>
                    </a:lnTo>
                    <a:lnTo>
                      <a:pt x="150" y="133"/>
                    </a:lnTo>
                    <a:lnTo>
                      <a:pt x="150" y="133"/>
                    </a:lnTo>
                    <a:lnTo>
                      <a:pt x="151" y="136"/>
                    </a:lnTo>
                    <a:lnTo>
                      <a:pt x="151" y="136"/>
                    </a:lnTo>
                    <a:lnTo>
                      <a:pt x="152" y="137"/>
                    </a:lnTo>
                    <a:lnTo>
                      <a:pt x="152" y="137"/>
                    </a:lnTo>
                    <a:lnTo>
                      <a:pt x="157" y="139"/>
                    </a:lnTo>
                    <a:lnTo>
                      <a:pt x="157" y="139"/>
                    </a:lnTo>
                    <a:lnTo>
                      <a:pt x="163" y="140"/>
                    </a:lnTo>
                    <a:lnTo>
                      <a:pt x="168" y="142"/>
                    </a:lnTo>
                    <a:lnTo>
                      <a:pt x="168" y="142"/>
                    </a:lnTo>
                    <a:lnTo>
                      <a:pt x="170" y="143"/>
                    </a:lnTo>
                    <a:lnTo>
                      <a:pt x="170" y="143"/>
                    </a:lnTo>
                    <a:lnTo>
                      <a:pt x="170" y="143"/>
                    </a:lnTo>
                    <a:lnTo>
                      <a:pt x="168" y="145"/>
                    </a:lnTo>
                    <a:lnTo>
                      <a:pt x="168" y="145"/>
                    </a:lnTo>
                    <a:lnTo>
                      <a:pt x="168" y="147"/>
                    </a:lnTo>
                    <a:lnTo>
                      <a:pt x="167" y="149"/>
                    </a:lnTo>
                    <a:lnTo>
                      <a:pt x="167" y="149"/>
                    </a:lnTo>
                    <a:lnTo>
                      <a:pt x="167" y="152"/>
                    </a:lnTo>
                    <a:lnTo>
                      <a:pt x="167" y="152"/>
                    </a:lnTo>
                    <a:lnTo>
                      <a:pt x="167" y="155"/>
                    </a:lnTo>
                    <a:lnTo>
                      <a:pt x="167" y="155"/>
                    </a:lnTo>
                    <a:lnTo>
                      <a:pt x="166" y="156"/>
                    </a:lnTo>
                    <a:lnTo>
                      <a:pt x="166" y="156"/>
                    </a:lnTo>
                    <a:lnTo>
                      <a:pt x="163" y="158"/>
                    </a:lnTo>
                    <a:lnTo>
                      <a:pt x="163" y="158"/>
                    </a:lnTo>
                    <a:lnTo>
                      <a:pt x="161" y="159"/>
                    </a:lnTo>
                    <a:lnTo>
                      <a:pt x="161" y="159"/>
                    </a:lnTo>
                    <a:lnTo>
                      <a:pt x="161" y="160"/>
                    </a:lnTo>
                    <a:lnTo>
                      <a:pt x="161" y="160"/>
                    </a:lnTo>
                    <a:lnTo>
                      <a:pt x="161" y="162"/>
                    </a:lnTo>
                    <a:lnTo>
                      <a:pt x="161" y="162"/>
                    </a:lnTo>
                    <a:lnTo>
                      <a:pt x="163" y="163"/>
                    </a:lnTo>
                    <a:lnTo>
                      <a:pt x="163" y="163"/>
                    </a:lnTo>
                    <a:lnTo>
                      <a:pt x="166" y="165"/>
                    </a:lnTo>
                    <a:lnTo>
                      <a:pt x="166" y="165"/>
                    </a:lnTo>
                    <a:lnTo>
                      <a:pt x="167" y="168"/>
                    </a:lnTo>
                    <a:lnTo>
                      <a:pt x="167" y="168"/>
                    </a:lnTo>
                    <a:lnTo>
                      <a:pt x="167" y="172"/>
                    </a:lnTo>
                    <a:lnTo>
                      <a:pt x="167" y="172"/>
                    </a:lnTo>
                    <a:lnTo>
                      <a:pt x="166" y="185"/>
                    </a:lnTo>
                    <a:lnTo>
                      <a:pt x="166" y="185"/>
                    </a:lnTo>
                    <a:lnTo>
                      <a:pt x="166" y="188"/>
                    </a:lnTo>
                    <a:lnTo>
                      <a:pt x="164" y="189"/>
                    </a:lnTo>
                    <a:lnTo>
                      <a:pt x="161" y="191"/>
                    </a:lnTo>
                    <a:lnTo>
                      <a:pt x="161" y="191"/>
                    </a:lnTo>
                    <a:lnTo>
                      <a:pt x="161" y="191"/>
                    </a:lnTo>
                    <a:lnTo>
                      <a:pt x="160" y="191"/>
                    </a:lnTo>
                    <a:lnTo>
                      <a:pt x="160" y="191"/>
                    </a:lnTo>
                    <a:lnTo>
                      <a:pt x="155" y="188"/>
                    </a:lnTo>
                    <a:lnTo>
                      <a:pt x="155" y="188"/>
                    </a:lnTo>
                    <a:lnTo>
                      <a:pt x="151" y="187"/>
                    </a:lnTo>
                    <a:lnTo>
                      <a:pt x="150" y="185"/>
                    </a:lnTo>
                    <a:lnTo>
                      <a:pt x="150" y="185"/>
                    </a:lnTo>
                    <a:lnTo>
                      <a:pt x="148" y="187"/>
                    </a:lnTo>
                    <a:lnTo>
                      <a:pt x="148" y="187"/>
                    </a:lnTo>
                    <a:lnTo>
                      <a:pt x="147" y="189"/>
                    </a:lnTo>
                    <a:lnTo>
                      <a:pt x="147" y="189"/>
                    </a:lnTo>
                    <a:lnTo>
                      <a:pt x="147" y="191"/>
                    </a:lnTo>
                    <a:lnTo>
                      <a:pt x="147" y="191"/>
                    </a:lnTo>
                    <a:lnTo>
                      <a:pt x="151" y="198"/>
                    </a:lnTo>
                    <a:lnTo>
                      <a:pt x="151" y="198"/>
                    </a:lnTo>
                    <a:lnTo>
                      <a:pt x="151" y="198"/>
                    </a:lnTo>
                    <a:lnTo>
                      <a:pt x="151" y="198"/>
                    </a:lnTo>
                    <a:lnTo>
                      <a:pt x="151" y="198"/>
                    </a:lnTo>
                    <a:lnTo>
                      <a:pt x="151" y="198"/>
                    </a:lnTo>
                    <a:lnTo>
                      <a:pt x="151" y="198"/>
                    </a:lnTo>
                    <a:lnTo>
                      <a:pt x="152" y="198"/>
                    </a:lnTo>
                    <a:lnTo>
                      <a:pt x="151" y="197"/>
                    </a:lnTo>
                    <a:lnTo>
                      <a:pt x="151" y="197"/>
                    </a:lnTo>
                    <a:lnTo>
                      <a:pt x="151" y="198"/>
                    </a:lnTo>
                    <a:lnTo>
                      <a:pt x="152" y="198"/>
                    </a:lnTo>
                    <a:lnTo>
                      <a:pt x="151" y="197"/>
                    </a:lnTo>
                    <a:lnTo>
                      <a:pt x="152" y="198"/>
                    </a:lnTo>
                    <a:lnTo>
                      <a:pt x="152" y="195"/>
                    </a:lnTo>
                    <a:lnTo>
                      <a:pt x="152" y="195"/>
                    </a:lnTo>
                    <a:lnTo>
                      <a:pt x="151" y="197"/>
                    </a:lnTo>
                    <a:lnTo>
                      <a:pt x="152" y="198"/>
                    </a:lnTo>
                    <a:lnTo>
                      <a:pt x="152" y="195"/>
                    </a:lnTo>
                    <a:lnTo>
                      <a:pt x="152" y="197"/>
                    </a:lnTo>
                    <a:lnTo>
                      <a:pt x="154" y="195"/>
                    </a:lnTo>
                    <a:lnTo>
                      <a:pt x="154" y="195"/>
                    </a:lnTo>
                    <a:lnTo>
                      <a:pt x="152" y="195"/>
                    </a:lnTo>
                    <a:lnTo>
                      <a:pt x="152" y="197"/>
                    </a:lnTo>
                    <a:lnTo>
                      <a:pt x="154" y="195"/>
                    </a:lnTo>
                    <a:lnTo>
                      <a:pt x="154" y="195"/>
                    </a:lnTo>
                    <a:lnTo>
                      <a:pt x="152" y="195"/>
                    </a:lnTo>
                    <a:lnTo>
                      <a:pt x="152" y="195"/>
                    </a:lnTo>
                    <a:lnTo>
                      <a:pt x="145" y="187"/>
                    </a:lnTo>
                    <a:lnTo>
                      <a:pt x="145" y="187"/>
                    </a:lnTo>
                    <a:lnTo>
                      <a:pt x="142" y="184"/>
                    </a:lnTo>
                    <a:lnTo>
                      <a:pt x="142" y="184"/>
                    </a:lnTo>
                    <a:lnTo>
                      <a:pt x="141" y="181"/>
                    </a:lnTo>
                    <a:lnTo>
                      <a:pt x="141" y="181"/>
                    </a:lnTo>
                    <a:lnTo>
                      <a:pt x="139" y="179"/>
                    </a:lnTo>
                    <a:lnTo>
                      <a:pt x="139" y="179"/>
                    </a:lnTo>
                    <a:lnTo>
                      <a:pt x="129" y="171"/>
                    </a:lnTo>
                    <a:lnTo>
                      <a:pt x="129" y="171"/>
                    </a:lnTo>
                    <a:lnTo>
                      <a:pt x="119" y="162"/>
                    </a:lnTo>
                    <a:lnTo>
                      <a:pt x="119" y="162"/>
                    </a:lnTo>
                    <a:lnTo>
                      <a:pt x="108" y="152"/>
                    </a:lnTo>
                    <a:lnTo>
                      <a:pt x="108" y="152"/>
                    </a:lnTo>
                    <a:lnTo>
                      <a:pt x="95" y="139"/>
                    </a:lnTo>
                    <a:lnTo>
                      <a:pt x="95" y="139"/>
                    </a:lnTo>
                    <a:lnTo>
                      <a:pt x="92" y="133"/>
                    </a:lnTo>
                    <a:lnTo>
                      <a:pt x="90" y="126"/>
                    </a:lnTo>
                    <a:lnTo>
                      <a:pt x="90" y="126"/>
                    </a:lnTo>
                    <a:lnTo>
                      <a:pt x="87" y="117"/>
                    </a:lnTo>
                    <a:lnTo>
                      <a:pt x="87" y="117"/>
                    </a:lnTo>
                    <a:lnTo>
                      <a:pt x="86" y="114"/>
                    </a:lnTo>
                    <a:lnTo>
                      <a:pt x="83" y="111"/>
                    </a:lnTo>
                    <a:lnTo>
                      <a:pt x="83" y="111"/>
                    </a:lnTo>
                    <a:lnTo>
                      <a:pt x="79" y="108"/>
                    </a:lnTo>
                    <a:lnTo>
                      <a:pt x="79" y="108"/>
                    </a:lnTo>
                    <a:lnTo>
                      <a:pt x="76" y="103"/>
                    </a:lnTo>
                    <a:lnTo>
                      <a:pt x="76" y="103"/>
                    </a:lnTo>
                    <a:lnTo>
                      <a:pt x="76" y="100"/>
                    </a:lnTo>
                    <a:lnTo>
                      <a:pt x="76" y="100"/>
                    </a:lnTo>
                    <a:lnTo>
                      <a:pt x="71" y="97"/>
                    </a:lnTo>
                    <a:lnTo>
                      <a:pt x="71" y="97"/>
                    </a:lnTo>
                    <a:lnTo>
                      <a:pt x="66" y="91"/>
                    </a:lnTo>
                    <a:lnTo>
                      <a:pt x="66" y="91"/>
                    </a:lnTo>
                    <a:lnTo>
                      <a:pt x="61" y="87"/>
                    </a:lnTo>
                    <a:lnTo>
                      <a:pt x="60" y="82"/>
                    </a:lnTo>
                    <a:lnTo>
                      <a:pt x="60" y="82"/>
                    </a:lnTo>
                    <a:lnTo>
                      <a:pt x="60" y="76"/>
                    </a:lnTo>
                    <a:lnTo>
                      <a:pt x="60" y="76"/>
                    </a:lnTo>
                    <a:lnTo>
                      <a:pt x="58" y="72"/>
                    </a:lnTo>
                    <a:lnTo>
                      <a:pt x="58" y="72"/>
                    </a:lnTo>
                    <a:lnTo>
                      <a:pt x="57" y="68"/>
                    </a:lnTo>
                    <a:lnTo>
                      <a:pt x="57" y="68"/>
                    </a:lnTo>
                    <a:lnTo>
                      <a:pt x="54" y="66"/>
                    </a:lnTo>
                    <a:lnTo>
                      <a:pt x="51" y="65"/>
                    </a:lnTo>
                    <a:lnTo>
                      <a:pt x="51" y="65"/>
                    </a:lnTo>
                    <a:lnTo>
                      <a:pt x="44" y="62"/>
                    </a:lnTo>
                    <a:lnTo>
                      <a:pt x="44" y="62"/>
                    </a:lnTo>
                    <a:lnTo>
                      <a:pt x="42" y="62"/>
                    </a:lnTo>
                    <a:lnTo>
                      <a:pt x="42" y="62"/>
                    </a:lnTo>
                    <a:lnTo>
                      <a:pt x="42" y="62"/>
                    </a:lnTo>
                    <a:lnTo>
                      <a:pt x="42" y="62"/>
                    </a:lnTo>
                    <a:lnTo>
                      <a:pt x="42" y="62"/>
                    </a:lnTo>
                    <a:lnTo>
                      <a:pt x="42" y="62"/>
                    </a:lnTo>
                    <a:lnTo>
                      <a:pt x="42" y="62"/>
                    </a:lnTo>
                    <a:lnTo>
                      <a:pt x="41" y="62"/>
                    </a:lnTo>
                    <a:lnTo>
                      <a:pt x="42" y="62"/>
                    </a:lnTo>
                    <a:lnTo>
                      <a:pt x="42" y="62"/>
                    </a:lnTo>
                    <a:lnTo>
                      <a:pt x="41" y="62"/>
                    </a:lnTo>
                    <a:lnTo>
                      <a:pt x="42" y="62"/>
                    </a:lnTo>
                    <a:lnTo>
                      <a:pt x="42" y="62"/>
                    </a:lnTo>
                    <a:lnTo>
                      <a:pt x="42" y="62"/>
                    </a:lnTo>
                    <a:lnTo>
                      <a:pt x="42" y="59"/>
                    </a:lnTo>
                    <a:lnTo>
                      <a:pt x="42" y="59"/>
                    </a:lnTo>
                    <a:lnTo>
                      <a:pt x="39" y="55"/>
                    </a:lnTo>
                    <a:lnTo>
                      <a:pt x="39" y="55"/>
                    </a:lnTo>
                    <a:lnTo>
                      <a:pt x="34" y="49"/>
                    </a:lnTo>
                    <a:lnTo>
                      <a:pt x="26" y="42"/>
                    </a:lnTo>
                    <a:lnTo>
                      <a:pt x="26" y="42"/>
                    </a:lnTo>
                    <a:lnTo>
                      <a:pt x="22" y="39"/>
                    </a:lnTo>
                    <a:lnTo>
                      <a:pt x="22" y="39"/>
                    </a:lnTo>
                    <a:lnTo>
                      <a:pt x="21" y="39"/>
                    </a:lnTo>
                    <a:lnTo>
                      <a:pt x="21" y="39"/>
                    </a:lnTo>
                    <a:lnTo>
                      <a:pt x="21" y="37"/>
                    </a:lnTo>
                    <a:lnTo>
                      <a:pt x="21" y="37"/>
                    </a:lnTo>
                    <a:lnTo>
                      <a:pt x="21" y="37"/>
                    </a:lnTo>
                    <a:lnTo>
                      <a:pt x="22" y="36"/>
                    </a:lnTo>
                    <a:lnTo>
                      <a:pt x="22" y="36"/>
                    </a:lnTo>
                    <a:lnTo>
                      <a:pt x="21" y="34"/>
                    </a:lnTo>
                    <a:lnTo>
                      <a:pt x="21" y="34"/>
                    </a:lnTo>
                    <a:lnTo>
                      <a:pt x="18" y="32"/>
                    </a:lnTo>
                    <a:lnTo>
                      <a:pt x="18" y="32"/>
                    </a:lnTo>
                    <a:lnTo>
                      <a:pt x="13" y="29"/>
                    </a:lnTo>
                    <a:lnTo>
                      <a:pt x="13" y="29"/>
                    </a:lnTo>
                    <a:lnTo>
                      <a:pt x="11" y="24"/>
                    </a:lnTo>
                    <a:lnTo>
                      <a:pt x="11" y="24"/>
                    </a:lnTo>
                    <a:lnTo>
                      <a:pt x="9" y="21"/>
                    </a:lnTo>
                    <a:lnTo>
                      <a:pt x="9" y="21"/>
                    </a:lnTo>
                    <a:lnTo>
                      <a:pt x="6" y="13"/>
                    </a:lnTo>
                    <a:lnTo>
                      <a:pt x="6" y="13"/>
                    </a:lnTo>
                    <a:lnTo>
                      <a:pt x="5" y="5"/>
                    </a:lnTo>
                    <a:lnTo>
                      <a:pt x="5" y="4"/>
                    </a:lnTo>
                    <a:lnTo>
                      <a:pt x="5" y="4"/>
                    </a:lnTo>
                    <a:lnTo>
                      <a:pt x="5" y="4"/>
                    </a:lnTo>
                    <a:lnTo>
                      <a:pt x="5" y="4"/>
                    </a:lnTo>
                    <a:lnTo>
                      <a:pt x="5" y="4"/>
                    </a:lnTo>
                    <a:lnTo>
                      <a:pt x="5" y="4"/>
                    </a:lnTo>
                    <a:lnTo>
                      <a:pt x="5" y="4"/>
                    </a:lnTo>
                    <a:lnTo>
                      <a:pt x="3" y="4"/>
                    </a:lnTo>
                    <a:lnTo>
                      <a:pt x="5" y="4"/>
                    </a:lnTo>
                    <a:lnTo>
                      <a:pt x="5" y="4"/>
                    </a:lnTo>
                    <a:lnTo>
                      <a:pt x="3" y="4"/>
                    </a:lnTo>
                    <a:lnTo>
                      <a:pt x="5" y="4"/>
                    </a:lnTo>
                    <a:lnTo>
                      <a:pt x="3" y="4"/>
                    </a:lnTo>
                    <a:lnTo>
                      <a:pt x="3" y="5"/>
                    </a:lnTo>
                    <a:lnTo>
                      <a:pt x="5" y="4"/>
                    </a:lnTo>
                    <a:lnTo>
                      <a:pt x="3" y="4"/>
                    </a:lnTo>
                    <a:lnTo>
                      <a:pt x="3" y="5"/>
                    </a:lnTo>
                    <a:lnTo>
                      <a:pt x="3" y="4"/>
                    </a:lnTo>
                    <a:lnTo>
                      <a:pt x="3" y="5"/>
                    </a:lnTo>
                    <a:lnTo>
                      <a:pt x="3" y="5"/>
                    </a:lnTo>
                    <a:lnTo>
                      <a:pt x="3" y="4"/>
                    </a:lnTo>
                    <a:lnTo>
                      <a:pt x="3" y="5"/>
                    </a:lnTo>
                    <a:lnTo>
                      <a:pt x="3" y="5"/>
                    </a:lnTo>
                    <a:lnTo>
                      <a:pt x="3" y="5"/>
                    </a:lnTo>
                    <a:lnTo>
                      <a:pt x="8" y="8"/>
                    </a:lnTo>
                    <a:lnTo>
                      <a:pt x="8" y="8"/>
                    </a:lnTo>
                    <a:lnTo>
                      <a:pt x="13" y="13"/>
                    </a:lnTo>
                    <a:lnTo>
                      <a:pt x="13" y="13"/>
                    </a:lnTo>
                    <a:lnTo>
                      <a:pt x="19" y="16"/>
                    </a:lnTo>
                    <a:lnTo>
                      <a:pt x="25" y="17"/>
                    </a:lnTo>
                    <a:lnTo>
                      <a:pt x="25" y="17"/>
                    </a:lnTo>
                    <a:lnTo>
                      <a:pt x="35" y="17"/>
                    </a:lnTo>
                    <a:lnTo>
                      <a:pt x="35" y="17"/>
                    </a:lnTo>
                    <a:lnTo>
                      <a:pt x="37" y="19"/>
                    </a:lnTo>
                    <a:lnTo>
                      <a:pt x="41" y="20"/>
                    </a:lnTo>
                    <a:lnTo>
                      <a:pt x="41" y="20"/>
                    </a:lnTo>
                    <a:lnTo>
                      <a:pt x="44" y="24"/>
                    </a:lnTo>
                    <a:lnTo>
                      <a:pt x="47" y="29"/>
                    </a:lnTo>
                    <a:lnTo>
                      <a:pt x="47" y="29"/>
                    </a:lnTo>
                    <a:lnTo>
                      <a:pt x="51" y="34"/>
                    </a:lnTo>
                    <a:lnTo>
                      <a:pt x="57" y="40"/>
                    </a:lnTo>
                    <a:lnTo>
                      <a:pt x="57" y="40"/>
                    </a:lnTo>
                    <a:lnTo>
                      <a:pt x="63" y="45"/>
                    </a:lnTo>
                    <a:lnTo>
                      <a:pt x="63" y="45"/>
                    </a:lnTo>
                    <a:lnTo>
                      <a:pt x="67" y="47"/>
                    </a:lnTo>
                    <a:lnTo>
                      <a:pt x="67" y="47"/>
                    </a:lnTo>
                    <a:lnTo>
                      <a:pt x="71" y="50"/>
                    </a:lnTo>
                    <a:lnTo>
                      <a:pt x="76" y="53"/>
                    </a:lnTo>
                    <a:lnTo>
                      <a:pt x="76" y="53"/>
                    </a:lnTo>
                    <a:lnTo>
                      <a:pt x="76" y="53"/>
                    </a:lnTo>
                    <a:lnTo>
                      <a:pt x="76" y="53"/>
                    </a:lnTo>
                    <a:lnTo>
                      <a:pt x="76" y="53"/>
                    </a:lnTo>
                    <a:lnTo>
                      <a:pt x="76" y="53"/>
                    </a:lnTo>
                    <a:lnTo>
                      <a:pt x="76" y="53"/>
                    </a:lnTo>
                    <a:lnTo>
                      <a:pt x="76" y="55"/>
                    </a:lnTo>
                    <a:lnTo>
                      <a:pt x="76" y="55"/>
                    </a:lnTo>
                    <a:lnTo>
                      <a:pt x="79" y="59"/>
                    </a:lnTo>
                    <a:lnTo>
                      <a:pt x="83" y="63"/>
                    </a:lnTo>
                    <a:lnTo>
                      <a:pt x="84" y="62"/>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61" name="Freeform 1276"/>
              <p:cNvSpPr/>
              <p:nvPr/>
            </p:nvSpPr>
            <p:spPr bwMode="auto">
              <a:xfrm>
                <a:off x="-1964299" y="4286846"/>
                <a:ext cx="303874" cy="101971"/>
              </a:xfrm>
              <a:custGeom>
                <a:gdLst>
                  <a:gd name="T0" fmla="*/ 132 w 149"/>
                  <a:gd name="T1" fmla="*/ 38 h 50"/>
                  <a:gd name="T2" fmla="*/ 87 w 149"/>
                  <a:gd name="T3" fmla="*/ 38 h 50"/>
                  <a:gd name="T4" fmla="*/ 50 w 149"/>
                  <a:gd name="T5" fmla="*/ 28 h 50"/>
                  <a:gd name="T6" fmla="*/ 17 w 149"/>
                  <a:gd name="T7" fmla="*/ 25 h 50"/>
                  <a:gd name="T8" fmla="*/ 17 w 149"/>
                  <a:gd name="T9" fmla="*/ 24 h 50"/>
                  <a:gd name="T10" fmla="*/ 14 w 149"/>
                  <a:gd name="T11" fmla="*/ 25 h 50"/>
                  <a:gd name="T12" fmla="*/ 16 w 149"/>
                  <a:gd name="T13" fmla="*/ 28 h 50"/>
                  <a:gd name="T14" fmla="*/ 21 w 149"/>
                  <a:gd name="T15" fmla="*/ 25 h 50"/>
                  <a:gd name="T16" fmla="*/ 20 w 149"/>
                  <a:gd name="T17" fmla="*/ 19 h 50"/>
                  <a:gd name="T18" fmla="*/ 4 w 149"/>
                  <a:gd name="T19" fmla="*/ 15 h 50"/>
                  <a:gd name="T20" fmla="*/ 4 w 149"/>
                  <a:gd name="T21" fmla="*/ 18 h 50"/>
                  <a:gd name="T22" fmla="*/ 4 w 149"/>
                  <a:gd name="T23" fmla="*/ 18 h 50"/>
                  <a:gd name="T24" fmla="*/ 3 w 149"/>
                  <a:gd name="T25" fmla="*/ 18 h 50"/>
                  <a:gd name="T26" fmla="*/ 14 w 149"/>
                  <a:gd name="T27" fmla="*/ 11 h 50"/>
                  <a:gd name="T28" fmla="*/ 33 w 149"/>
                  <a:gd name="T29" fmla="*/ 6 h 50"/>
                  <a:gd name="T30" fmla="*/ 40 w 149"/>
                  <a:gd name="T31" fmla="*/ 8 h 50"/>
                  <a:gd name="T32" fmla="*/ 58 w 149"/>
                  <a:gd name="T33" fmla="*/ 18 h 50"/>
                  <a:gd name="T34" fmla="*/ 74 w 149"/>
                  <a:gd name="T35" fmla="*/ 18 h 50"/>
                  <a:gd name="T36" fmla="*/ 90 w 149"/>
                  <a:gd name="T37" fmla="*/ 13 h 50"/>
                  <a:gd name="T38" fmla="*/ 124 w 149"/>
                  <a:gd name="T39" fmla="*/ 19 h 50"/>
                  <a:gd name="T40" fmla="*/ 133 w 149"/>
                  <a:gd name="T41" fmla="*/ 19 h 50"/>
                  <a:gd name="T42" fmla="*/ 134 w 149"/>
                  <a:gd name="T43" fmla="*/ 19 h 50"/>
                  <a:gd name="T44" fmla="*/ 133 w 149"/>
                  <a:gd name="T45" fmla="*/ 21 h 50"/>
                  <a:gd name="T46" fmla="*/ 134 w 149"/>
                  <a:gd name="T47" fmla="*/ 19 h 50"/>
                  <a:gd name="T48" fmla="*/ 133 w 149"/>
                  <a:gd name="T49" fmla="*/ 18 h 50"/>
                  <a:gd name="T50" fmla="*/ 129 w 149"/>
                  <a:gd name="T51" fmla="*/ 22 h 50"/>
                  <a:gd name="T52" fmla="*/ 133 w 149"/>
                  <a:gd name="T53" fmla="*/ 29 h 50"/>
                  <a:gd name="T54" fmla="*/ 143 w 149"/>
                  <a:gd name="T55" fmla="*/ 34 h 50"/>
                  <a:gd name="T56" fmla="*/ 143 w 149"/>
                  <a:gd name="T57" fmla="*/ 34 h 50"/>
                  <a:gd name="T58" fmla="*/ 143 w 149"/>
                  <a:gd name="T59" fmla="*/ 40 h 50"/>
                  <a:gd name="T60" fmla="*/ 143 w 149"/>
                  <a:gd name="T61" fmla="*/ 45 h 50"/>
                  <a:gd name="T62" fmla="*/ 143 w 149"/>
                  <a:gd name="T63" fmla="*/ 45 h 50"/>
                  <a:gd name="T64" fmla="*/ 142 w 149"/>
                  <a:gd name="T65" fmla="*/ 50 h 50"/>
                  <a:gd name="T66" fmla="*/ 147 w 149"/>
                  <a:gd name="T67" fmla="*/ 47 h 50"/>
                  <a:gd name="T68" fmla="*/ 147 w 149"/>
                  <a:gd name="T69" fmla="*/ 31 h 50"/>
                  <a:gd name="T70" fmla="*/ 137 w 149"/>
                  <a:gd name="T71" fmla="*/ 28 h 50"/>
                  <a:gd name="T72" fmla="*/ 139 w 149"/>
                  <a:gd name="T73" fmla="*/ 28 h 50"/>
                  <a:gd name="T74" fmla="*/ 137 w 149"/>
                  <a:gd name="T75" fmla="*/ 28 h 50"/>
                  <a:gd name="T76" fmla="*/ 133 w 149"/>
                  <a:gd name="T77" fmla="*/ 22 h 50"/>
                  <a:gd name="T78" fmla="*/ 133 w 149"/>
                  <a:gd name="T79" fmla="*/ 22 h 50"/>
                  <a:gd name="T80" fmla="*/ 133 w 149"/>
                  <a:gd name="T81" fmla="*/ 22 h 50"/>
                  <a:gd name="T82" fmla="*/ 134 w 149"/>
                  <a:gd name="T83" fmla="*/ 24 h 50"/>
                  <a:gd name="T84" fmla="*/ 137 w 149"/>
                  <a:gd name="T85" fmla="*/ 22 h 50"/>
                  <a:gd name="T86" fmla="*/ 133 w 149"/>
                  <a:gd name="T87" fmla="*/ 15 h 50"/>
                  <a:gd name="T88" fmla="*/ 104 w 149"/>
                  <a:gd name="T89" fmla="*/ 12 h 50"/>
                  <a:gd name="T90" fmla="*/ 84 w 149"/>
                  <a:gd name="T91" fmla="*/ 9 h 50"/>
                  <a:gd name="T92" fmla="*/ 72 w 149"/>
                  <a:gd name="T93" fmla="*/ 13 h 50"/>
                  <a:gd name="T94" fmla="*/ 53 w 149"/>
                  <a:gd name="T95" fmla="*/ 12 h 50"/>
                  <a:gd name="T96" fmla="*/ 36 w 149"/>
                  <a:gd name="T97" fmla="*/ 0 h 50"/>
                  <a:gd name="T98" fmla="*/ 19 w 149"/>
                  <a:gd name="T99" fmla="*/ 3 h 50"/>
                  <a:gd name="T100" fmla="*/ 1 w 149"/>
                  <a:gd name="T101" fmla="*/ 13 h 50"/>
                  <a:gd name="T102" fmla="*/ 1 w 149"/>
                  <a:gd name="T103" fmla="*/ 21 h 50"/>
                  <a:gd name="T104" fmla="*/ 17 w 149"/>
                  <a:gd name="T105" fmla="*/ 24 h 50"/>
                  <a:gd name="T106" fmla="*/ 20 w 149"/>
                  <a:gd name="T107" fmla="*/ 22 h 50"/>
                  <a:gd name="T108" fmla="*/ 19 w 149"/>
                  <a:gd name="T109" fmla="*/ 21 h 50"/>
                  <a:gd name="T110" fmla="*/ 19 w 149"/>
                  <a:gd name="T111" fmla="*/ 21 h 50"/>
                  <a:gd name="T112" fmla="*/ 19 w 149"/>
                  <a:gd name="T113" fmla="*/ 21 h 50"/>
                  <a:gd name="T114" fmla="*/ 11 w 149"/>
                  <a:gd name="T115" fmla="*/ 25 h 50"/>
                  <a:gd name="T116" fmla="*/ 26 w 149"/>
                  <a:gd name="T117" fmla="*/ 31 h 50"/>
                  <a:gd name="T118" fmla="*/ 66 w 149"/>
                  <a:gd name="T119" fmla="*/ 35 h 50"/>
                  <a:gd name="T120" fmla="*/ 101 w 149"/>
                  <a:gd name="T121" fmla="*/ 44 h 50"/>
                  <a:gd name="T122" fmla="*/ 142 w 149"/>
                  <a:gd name="T123" fmla="*/ 50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49" h="50">
                    <a:moveTo>
                      <a:pt x="143" y="48"/>
                    </a:moveTo>
                    <a:lnTo>
                      <a:pt x="143" y="45"/>
                    </a:lnTo>
                    <a:lnTo>
                      <a:pt x="143" y="45"/>
                    </a:lnTo>
                    <a:lnTo>
                      <a:pt x="139" y="42"/>
                    </a:lnTo>
                    <a:lnTo>
                      <a:pt x="136" y="41"/>
                    </a:lnTo>
                    <a:lnTo>
                      <a:pt x="136" y="41"/>
                    </a:lnTo>
                    <a:lnTo>
                      <a:pt x="132" y="38"/>
                    </a:lnTo>
                    <a:lnTo>
                      <a:pt x="132" y="38"/>
                    </a:lnTo>
                    <a:lnTo>
                      <a:pt x="126" y="38"/>
                    </a:lnTo>
                    <a:lnTo>
                      <a:pt x="126" y="38"/>
                    </a:lnTo>
                    <a:lnTo>
                      <a:pt x="101" y="40"/>
                    </a:lnTo>
                    <a:lnTo>
                      <a:pt x="101" y="40"/>
                    </a:lnTo>
                    <a:lnTo>
                      <a:pt x="94" y="40"/>
                    </a:lnTo>
                    <a:lnTo>
                      <a:pt x="87" y="38"/>
                    </a:lnTo>
                    <a:lnTo>
                      <a:pt x="87" y="38"/>
                    </a:lnTo>
                    <a:lnTo>
                      <a:pt x="76" y="34"/>
                    </a:lnTo>
                    <a:lnTo>
                      <a:pt x="76" y="34"/>
                    </a:lnTo>
                    <a:lnTo>
                      <a:pt x="68" y="31"/>
                    </a:lnTo>
                    <a:lnTo>
                      <a:pt x="68" y="31"/>
                    </a:lnTo>
                    <a:lnTo>
                      <a:pt x="61" y="29"/>
                    </a:lnTo>
                    <a:lnTo>
                      <a:pt x="50" y="28"/>
                    </a:lnTo>
                    <a:lnTo>
                      <a:pt x="50" y="28"/>
                    </a:lnTo>
                    <a:lnTo>
                      <a:pt x="37" y="27"/>
                    </a:lnTo>
                    <a:lnTo>
                      <a:pt x="37" y="27"/>
                    </a:lnTo>
                    <a:lnTo>
                      <a:pt x="24" y="25"/>
                    </a:lnTo>
                    <a:lnTo>
                      <a:pt x="24" y="25"/>
                    </a:lnTo>
                    <a:lnTo>
                      <a:pt x="17" y="25"/>
                    </a:lnTo>
                    <a:lnTo>
                      <a:pt x="17" y="25"/>
                    </a:lnTo>
                    <a:lnTo>
                      <a:pt x="16" y="24"/>
                    </a:lnTo>
                    <a:lnTo>
                      <a:pt x="16" y="24"/>
                    </a:lnTo>
                    <a:lnTo>
                      <a:pt x="16" y="25"/>
                    </a:lnTo>
                    <a:lnTo>
                      <a:pt x="17" y="24"/>
                    </a:lnTo>
                    <a:lnTo>
                      <a:pt x="16" y="24"/>
                    </a:lnTo>
                    <a:lnTo>
                      <a:pt x="16" y="25"/>
                    </a:lnTo>
                    <a:lnTo>
                      <a:pt x="17" y="24"/>
                    </a:lnTo>
                    <a:lnTo>
                      <a:pt x="14" y="25"/>
                    </a:lnTo>
                    <a:lnTo>
                      <a:pt x="17" y="25"/>
                    </a:lnTo>
                    <a:lnTo>
                      <a:pt x="17" y="25"/>
                    </a:lnTo>
                    <a:lnTo>
                      <a:pt x="17" y="24"/>
                    </a:lnTo>
                    <a:lnTo>
                      <a:pt x="14" y="25"/>
                    </a:lnTo>
                    <a:lnTo>
                      <a:pt x="17" y="25"/>
                    </a:lnTo>
                    <a:lnTo>
                      <a:pt x="14" y="25"/>
                    </a:lnTo>
                    <a:lnTo>
                      <a:pt x="17" y="27"/>
                    </a:lnTo>
                    <a:lnTo>
                      <a:pt x="17" y="27"/>
                    </a:lnTo>
                    <a:lnTo>
                      <a:pt x="17" y="25"/>
                    </a:lnTo>
                    <a:lnTo>
                      <a:pt x="14" y="25"/>
                    </a:lnTo>
                    <a:lnTo>
                      <a:pt x="17" y="27"/>
                    </a:lnTo>
                    <a:lnTo>
                      <a:pt x="16" y="27"/>
                    </a:lnTo>
                    <a:lnTo>
                      <a:pt x="16" y="28"/>
                    </a:lnTo>
                    <a:lnTo>
                      <a:pt x="17" y="27"/>
                    </a:lnTo>
                    <a:lnTo>
                      <a:pt x="16" y="27"/>
                    </a:lnTo>
                    <a:lnTo>
                      <a:pt x="16" y="28"/>
                    </a:lnTo>
                    <a:lnTo>
                      <a:pt x="16" y="28"/>
                    </a:lnTo>
                    <a:lnTo>
                      <a:pt x="20" y="25"/>
                    </a:lnTo>
                    <a:lnTo>
                      <a:pt x="20" y="25"/>
                    </a:lnTo>
                    <a:lnTo>
                      <a:pt x="21" y="25"/>
                    </a:lnTo>
                    <a:lnTo>
                      <a:pt x="23" y="24"/>
                    </a:lnTo>
                    <a:lnTo>
                      <a:pt x="23" y="24"/>
                    </a:lnTo>
                    <a:lnTo>
                      <a:pt x="23" y="22"/>
                    </a:lnTo>
                    <a:lnTo>
                      <a:pt x="23" y="22"/>
                    </a:lnTo>
                    <a:lnTo>
                      <a:pt x="23" y="19"/>
                    </a:lnTo>
                    <a:lnTo>
                      <a:pt x="23" y="19"/>
                    </a:lnTo>
                    <a:lnTo>
                      <a:pt x="20" y="19"/>
                    </a:lnTo>
                    <a:lnTo>
                      <a:pt x="20" y="19"/>
                    </a:lnTo>
                    <a:lnTo>
                      <a:pt x="19" y="18"/>
                    </a:lnTo>
                    <a:lnTo>
                      <a:pt x="19" y="18"/>
                    </a:lnTo>
                    <a:lnTo>
                      <a:pt x="8" y="16"/>
                    </a:lnTo>
                    <a:lnTo>
                      <a:pt x="8" y="16"/>
                    </a:lnTo>
                    <a:lnTo>
                      <a:pt x="4" y="16"/>
                    </a:lnTo>
                    <a:lnTo>
                      <a:pt x="4" y="15"/>
                    </a:lnTo>
                    <a:lnTo>
                      <a:pt x="3" y="16"/>
                    </a:lnTo>
                    <a:lnTo>
                      <a:pt x="4" y="16"/>
                    </a:lnTo>
                    <a:lnTo>
                      <a:pt x="4" y="15"/>
                    </a:lnTo>
                    <a:lnTo>
                      <a:pt x="3" y="16"/>
                    </a:lnTo>
                    <a:lnTo>
                      <a:pt x="4" y="16"/>
                    </a:lnTo>
                    <a:lnTo>
                      <a:pt x="3" y="18"/>
                    </a:lnTo>
                    <a:lnTo>
                      <a:pt x="4" y="18"/>
                    </a:lnTo>
                    <a:lnTo>
                      <a:pt x="4" y="18"/>
                    </a:lnTo>
                    <a:lnTo>
                      <a:pt x="4" y="16"/>
                    </a:lnTo>
                    <a:lnTo>
                      <a:pt x="3" y="18"/>
                    </a:lnTo>
                    <a:lnTo>
                      <a:pt x="4" y="18"/>
                    </a:lnTo>
                    <a:lnTo>
                      <a:pt x="3" y="18"/>
                    </a:lnTo>
                    <a:lnTo>
                      <a:pt x="4" y="18"/>
                    </a:lnTo>
                    <a:lnTo>
                      <a:pt x="4" y="18"/>
                    </a:lnTo>
                    <a:lnTo>
                      <a:pt x="4" y="18"/>
                    </a:lnTo>
                    <a:lnTo>
                      <a:pt x="3" y="18"/>
                    </a:lnTo>
                    <a:lnTo>
                      <a:pt x="4" y="18"/>
                    </a:lnTo>
                    <a:lnTo>
                      <a:pt x="3" y="18"/>
                    </a:lnTo>
                    <a:lnTo>
                      <a:pt x="4" y="19"/>
                    </a:lnTo>
                    <a:lnTo>
                      <a:pt x="4" y="18"/>
                    </a:lnTo>
                    <a:lnTo>
                      <a:pt x="3" y="18"/>
                    </a:lnTo>
                    <a:lnTo>
                      <a:pt x="4" y="19"/>
                    </a:lnTo>
                    <a:lnTo>
                      <a:pt x="4" y="19"/>
                    </a:lnTo>
                    <a:lnTo>
                      <a:pt x="4" y="18"/>
                    </a:lnTo>
                    <a:lnTo>
                      <a:pt x="4" y="18"/>
                    </a:lnTo>
                    <a:lnTo>
                      <a:pt x="10" y="13"/>
                    </a:lnTo>
                    <a:lnTo>
                      <a:pt x="10" y="13"/>
                    </a:lnTo>
                    <a:lnTo>
                      <a:pt x="14" y="11"/>
                    </a:lnTo>
                    <a:lnTo>
                      <a:pt x="14" y="11"/>
                    </a:lnTo>
                    <a:lnTo>
                      <a:pt x="16" y="9"/>
                    </a:lnTo>
                    <a:lnTo>
                      <a:pt x="16" y="9"/>
                    </a:lnTo>
                    <a:lnTo>
                      <a:pt x="27" y="8"/>
                    </a:lnTo>
                    <a:lnTo>
                      <a:pt x="27" y="8"/>
                    </a:lnTo>
                    <a:lnTo>
                      <a:pt x="30" y="8"/>
                    </a:lnTo>
                    <a:lnTo>
                      <a:pt x="33" y="6"/>
                    </a:lnTo>
                    <a:lnTo>
                      <a:pt x="33" y="6"/>
                    </a:lnTo>
                    <a:lnTo>
                      <a:pt x="36" y="6"/>
                    </a:lnTo>
                    <a:lnTo>
                      <a:pt x="36" y="6"/>
                    </a:lnTo>
                    <a:lnTo>
                      <a:pt x="37" y="6"/>
                    </a:lnTo>
                    <a:lnTo>
                      <a:pt x="37" y="6"/>
                    </a:lnTo>
                    <a:lnTo>
                      <a:pt x="40" y="8"/>
                    </a:lnTo>
                    <a:lnTo>
                      <a:pt x="40" y="8"/>
                    </a:lnTo>
                    <a:lnTo>
                      <a:pt x="48" y="13"/>
                    </a:lnTo>
                    <a:lnTo>
                      <a:pt x="48" y="13"/>
                    </a:lnTo>
                    <a:lnTo>
                      <a:pt x="52" y="16"/>
                    </a:lnTo>
                    <a:lnTo>
                      <a:pt x="52" y="16"/>
                    </a:lnTo>
                    <a:lnTo>
                      <a:pt x="55" y="18"/>
                    </a:lnTo>
                    <a:lnTo>
                      <a:pt x="55" y="18"/>
                    </a:lnTo>
                    <a:lnTo>
                      <a:pt x="58" y="18"/>
                    </a:lnTo>
                    <a:lnTo>
                      <a:pt x="58" y="18"/>
                    </a:lnTo>
                    <a:lnTo>
                      <a:pt x="66" y="18"/>
                    </a:lnTo>
                    <a:lnTo>
                      <a:pt x="66" y="18"/>
                    </a:lnTo>
                    <a:lnTo>
                      <a:pt x="71" y="18"/>
                    </a:lnTo>
                    <a:lnTo>
                      <a:pt x="71" y="18"/>
                    </a:lnTo>
                    <a:lnTo>
                      <a:pt x="74" y="18"/>
                    </a:lnTo>
                    <a:lnTo>
                      <a:pt x="74" y="18"/>
                    </a:lnTo>
                    <a:lnTo>
                      <a:pt x="78" y="18"/>
                    </a:lnTo>
                    <a:lnTo>
                      <a:pt x="82" y="16"/>
                    </a:lnTo>
                    <a:lnTo>
                      <a:pt x="82" y="16"/>
                    </a:lnTo>
                    <a:lnTo>
                      <a:pt x="88" y="13"/>
                    </a:lnTo>
                    <a:lnTo>
                      <a:pt x="88" y="13"/>
                    </a:lnTo>
                    <a:lnTo>
                      <a:pt x="90" y="13"/>
                    </a:lnTo>
                    <a:lnTo>
                      <a:pt x="90" y="13"/>
                    </a:lnTo>
                    <a:lnTo>
                      <a:pt x="95" y="15"/>
                    </a:lnTo>
                    <a:lnTo>
                      <a:pt x="95" y="15"/>
                    </a:lnTo>
                    <a:lnTo>
                      <a:pt x="103" y="16"/>
                    </a:lnTo>
                    <a:lnTo>
                      <a:pt x="103" y="16"/>
                    </a:lnTo>
                    <a:lnTo>
                      <a:pt x="110" y="18"/>
                    </a:lnTo>
                    <a:lnTo>
                      <a:pt x="110" y="18"/>
                    </a:lnTo>
                    <a:lnTo>
                      <a:pt x="124" y="19"/>
                    </a:lnTo>
                    <a:lnTo>
                      <a:pt x="124" y="19"/>
                    </a:lnTo>
                    <a:lnTo>
                      <a:pt x="130" y="19"/>
                    </a:lnTo>
                    <a:lnTo>
                      <a:pt x="130" y="19"/>
                    </a:lnTo>
                    <a:lnTo>
                      <a:pt x="132" y="19"/>
                    </a:lnTo>
                    <a:lnTo>
                      <a:pt x="133" y="19"/>
                    </a:lnTo>
                    <a:lnTo>
                      <a:pt x="133" y="19"/>
                    </a:lnTo>
                    <a:lnTo>
                      <a:pt x="133" y="19"/>
                    </a:lnTo>
                    <a:lnTo>
                      <a:pt x="133" y="19"/>
                    </a:lnTo>
                    <a:lnTo>
                      <a:pt x="133" y="19"/>
                    </a:lnTo>
                    <a:lnTo>
                      <a:pt x="133" y="19"/>
                    </a:lnTo>
                    <a:lnTo>
                      <a:pt x="133" y="19"/>
                    </a:lnTo>
                    <a:lnTo>
                      <a:pt x="133" y="19"/>
                    </a:lnTo>
                    <a:lnTo>
                      <a:pt x="133" y="21"/>
                    </a:lnTo>
                    <a:lnTo>
                      <a:pt x="134" y="19"/>
                    </a:lnTo>
                    <a:lnTo>
                      <a:pt x="133" y="21"/>
                    </a:lnTo>
                    <a:lnTo>
                      <a:pt x="133" y="21"/>
                    </a:lnTo>
                    <a:lnTo>
                      <a:pt x="134" y="19"/>
                    </a:lnTo>
                    <a:lnTo>
                      <a:pt x="133" y="21"/>
                    </a:lnTo>
                    <a:lnTo>
                      <a:pt x="134" y="19"/>
                    </a:lnTo>
                    <a:lnTo>
                      <a:pt x="133" y="19"/>
                    </a:lnTo>
                    <a:lnTo>
                      <a:pt x="133" y="21"/>
                    </a:lnTo>
                    <a:lnTo>
                      <a:pt x="134" y="19"/>
                    </a:lnTo>
                    <a:lnTo>
                      <a:pt x="133" y="19"/>
                    </a:lnTo>
                    <a:lnTo>
                      <a:pt x="134" y="19"/>
                    </a:lnTo>
                    <a:lnTo>
                      <a:pt x="134" y="18"/>
                    </a:lnTo>
                    <a:lnTo>
                      <a:pt x="134" y="18"/>
                    </a:lnTo>
                    <a:lnTo>
                      <a:pt x="133" y="19"/>
                    </a:lnTo>
                    <a:lnTo>
                      <a:pt x="134" y="19"/>
                    </a:lnTo>
                    <a:lnTo>
                      <a:pt x="134" y="18"/>
                    </a:lnTo>
                    <a:lnTo>
                      <a:pt x="134" y="19"/>
                    </a:lnTo>
                    <a:lnTo>
                      <a:pt x="134" y="18"/>
                    </a:lnTo>
                    <a:lnTo>
                      <a:pt x="134" y="18"/>
                    </a:lnTo>
                    <a:lnTo>
                      <a:pt x="134" y="19"/>
                    </a:lnTo>
                    <a:lnTo>
                      <a:pt x="134" y="18"/>
                    </a:lnTo>
                    <a:lnTo>
                      <a:pt x="133" y="18"/>
                    </a:lnTo>
                    <a:lnTo>
                      <a:pt x="133" y="18"/>
                    </a:lnTo>
                    <a:lnTo>
                      <a:pt x="132" y="18"/>
                    </a:lnTo>
                    <a:lnTo>
                      <a:pt x="132" y="18"/>
                    </a:lnTo>
                    <a:lnTo>
                      <a:pt x="130" y="19"/>
                    </a:lnTo>
                    <a:lnTo>
                      <a:pt x="130" y="19"/>
                    </a:lnTo>
                    <a:lnTo>
                      <a:pt x="129" y="22"/>
                    </a:lnTo>
                    <a:lnTo>
                      <a:pt x="129" y="22"/>
                    </a:lnTo>
                    <a:lnTo>
                      <a:pt x="130" y="25"/>
                    </a:lnTo>
                    <a:lnTo>
                      <a:pt x="130" y="25"/>
                    </a:lnTo>
                    <a:lnTo>
                      <a:pt x="132" y="27"/>
                    </a:lnTo>
                    <a:lnTo>
                      <a:pt x="132" y="28"/>
                    </a:lnTo>
                    <a:lnTo>
                      <a:pt x="132" y="28"/>
                    </a:lnTo>
                    <a:lnTo>
                      <a:pt x="133" y="29"/>
                    </a:lnTo>
                    <a:lnTo>
                      <a:pt x="133" y="29"/>
                    </a:lnTo>
                    <a:lnTo>
                      <a:pt x="134" y="31"/>
                    </a:lnTo>
                    <a:lnTo>
                      <a:pt x="134" y="31"/>
                    </a:lnTo>
                    <a:lnTo>
                      <a:pt x="137" y="32"/>
                    </a:lnTo>
                    <a:lnTo>
                      <a:pt x="137" y="32"/>
                    </a:lnTo>
                    <a:lnTo>
                      <a:pt x="139" y="32"/>
                    </a:lnTo>
                    <a:lnTo>
                      <a:pt x="139" y="32"/>
                    </a:lnTo>
                    <a:lnTo>
                      <a:pt x="143" y="34"/>
                    </a:lnTo>
                    <a:lnTo>
                      <a:pt x="143" y="34"/>
                    </a:lnTo>
                    <a:lnTo>
                      <a:pt x="143" y="34"/>
                    </a:lnTo>
                    <a:lnTo>
                      <a:pt x="143" y="32"/>
                    </a:lnTo>
                    <a:lnTo>
                      <a:pt x="143" y="34"/>
                    </a:lnTo>
                    <a:lnTo>
                      <a:pt x="143" y="34"/>
                    </a:lnTo>
                    <a:lnTo>
                      <a:pt x="143" y="32"/>
                    </a:lnTo>
                    <a:lnTo>
                      <a:pt x="143" y="34"/>
                    </a:lnTo>
                    <a:lnTo>
                      <a:pt x="145" y="32"/>
                    </a:lnTo>
                    <a:lnTo>
                      <a:pt x="143" y="32"/>
                    </a:lnTo>
                    <a:lnTo>
                      <a:pt x="143" y="34"/>
                    </a:lnTo>
                    <a:lnTo>
                      <a:pt x="145" y="32"/>
                    </a:lnTo>
                    <a:lnTo>
                      <a:pt x="143" y="32"/>
                    </a:lnTo>
                    <a:lnTo>
                      <a:pt x="143" y="32"/>
                    </a:lnTo>
                    <a:lnTo>
                      <a:pt x="143" y="40"/>
                    </a:lnTo>
                    <a:lnTo>
                      <a:pt x="143" y="40"/>
                    </a:lnTo>
                    <a:lnTo>
                      <a:pt x="143" y="44"/>
                    </a:lnTo>
                    <a:lnTo>
                      <a:pt x="143" y="44"/>
                    </a:lnTo>
                    <a:lnTo>
                      <a:pt x="143" y="45"/>
                    </a:lnTo>
                    <a:lnTo>
                      <a:pt x="143" y="45"/>
                    </a:lnTo>
                    <a:lnTo>
                      <a:pt x="143" y="45"/>
                    </a:lnTo>
                    <a:lnTo>
                      <a:pt x="143" y="45"/>
                    </a:lnTo>
                    <a:lnTo>
                      <a:pt x="143" y="45"/>
                    </a:lnTo>
                    <a:lnTo>
                      <a:pt x="143" y="45"/>
                    </a:lnTo>
                    <a:lnTo>
                      <a:pt x="143" y="47"/>
                    </a:lnTo>
                    <a:lnTo>
                      <a:pt x="143" y="45"/>
                    </a:lnTo>
                    <a:lnTo>
                      <a:pt x="143" y="45"/>
                    </a:lnTo>
                    <a:lnTo>
                      <a:pt x="143" y="47"/>
                    </a:lnTo>
                    <a:lnTo>
                      <a:pt x="143" y="45"/>
                    </a:lnTo>
                    <a:lnTo>
                      <a:pt x="143" y="45"/>
                    </a:lnTo>
                    <a:lnTo>
                      <a:pt x="143" y="45"/>
                    </a:lnTo>
                    <a:lnTo>
                      <a:pt x="143" y="45"/>
                    </a:lnTo>
                    <a:lnTo>
                      <a:pt x="143" y="45"/>
                    </a:lnTo>
                    <a:lnTo>
                      <a:pt x="143" y="45"/>
                    </a:lnTo>
                    <a:lnTo>
                      <a:pt x="143" y="48"/>
                    </a:lnTo>
                    <a:lnTo>
                      <a:pt x="142" y="50"/>
                    </a:lnTo>
                    <a:lnTo>
                      <a:pt x="142" y="50"/>
                    </a:lnTo>
                    <a:lnTo>
                      <a:pt x="143" y="50"/>
                    </a:lnTo>
                    <a:lnTo>
                      <a:pt x="143" y="50"/>
                    </a:lnTo>
                    <a:lnTo>
                      <a:pt x="145" y="50"/>
                    </a:lnTo>
                    <a:lnTo>
                      <a:pt x="145" y="50"/>
                    </a:lnTo>
                    <a:lnTo>
                      <a:pt x="147" y="47"/>
                    </a:lnTo>
                    <a:lnTo>
                      <a:pt x="147" y="47"/>
                    </a:lnTo>
                    <a:lnTo>
                      <a:pt x="147" y="44"/>
                    </a:lnTo>
                    <a:lnTo>
                      <a:pt x="147" y="44"/>
                    </a:lnTo>
                    <a:lnTo>
                      <a:pt x="149" y="40"/>
                    </a:lnTo>
                    <a:lnTo>
                      <a:pt x="149" y="40"/>
                    </a:lnTo>
                    <a:lnTo>
                      <a:pt x="147" y="32"/>
                    </a:lnTo>
                    <a:lnTo>
                      <a:pt x="147" y="32"/>
                    </a:lnTo>
                    <a:lnTo>
                      <a:pt x="147" y="31"/>
                    </a:lnTo>
                    <a:lnTo>
                      <a:pt x="146" y="29"/>
                    </a:lnTo>
                    <a:lnTo>
                      <a:pt x="146" y="29"/>
                    </a:lnTo>
                    <a:lnTo>
                      <a:pt x="143" y="28"/>
                    </a:lnTo>
                    <a:lnTo>
                      <a:pt x="143" y="28"/>
                    </a:lnTo>
                    <a:lnTo>
                      <a:pt x="139" y="28"/>
                    </a:lnTo>
                    <a:lnTo>
                      <a:pt x="139" y="28"/>
                    </a:lnTo>
                    <a:lnTo>
                      <a:pt x="137" y="28"/>
                    </a:lnTo>
                    <a:lnTo>
                      <a:pt x="137" y="29"/>
                    </a:lnTo>
                    <a:lnTo>
                      <a:pt x="139" y="28"/>
                    </a:lnTo>
                    <a:lnTo>
                      <a:pt x="137" y="28"/>
                    </a:lnTo>
                    <a:lnTo>
                      <a:pt x="137" y="29"/>
                    </a:lnTo>
                    <a:lnTo>
                      <a:pt x="139" y="28"/>
                    </a:lnTo>
                    <a:lnTo>
                      <a:pt x="137" y="29"/>
                    </a:lnTo>
                    <a:lnTo>
                      <a:pt x="139" y="28"/>
                    </a:lnTo>
                    <a:lnTo>
                      <a:pt x="139" y="28"/>
                    </a:lnTo>
                    <a:lnTo>
                      <a:pt x="137" y="29"/>
                    </a:lnTo>
                    <a:lnTo>
                      <a:pt x="139" y="28"/>
                    </a:lnTo>
                    <a:lnTo>
                      <a:pt x="137" y="28"/>
                    </a:lnTo>
                    <a:lnTo>
                      <a:pt x="139" y="28"/>
                    </a:lnTo>
                    <a:lnTo>
                      <a:pt x="139" y="28"/>
                    </a:lnTo>
                    <a:lnTo>
                      <a:pt x="137" y="28"/>
                    </a:lnTo>
                    <a:lnTo>
                      <a:pt x="139" y="28"/>
                    </a:lnTo>
                    <a:lnTo>
                      <a:pt x="139" y="28"/>
                    </a:lnTo>
                    <a:lnTo>
                      <a:pt x="137" y="27"/>
                    </a:lnTo>
                    <a:lnTo>
                      <a:pt x="137" y="27"/>
                    </a:lnTo>
                    <a:lnTo>
                      <a:pt x="136" y="24"/>
                    </a:lnTo>
                    <a:lnTo>
                      <a:pt x="133" y="22"/>
                    </a:lnTo>
                    <a:lnTo>
                      <a:pt x="133" y="22"/>
                    </a:lnTo>
                    <a:lnTo>
                      <a:pt x="133" y="22"/>
                    </a:lnTo>
                    <a:lnTo>
                      <a:pt x="133" y="22"/>
                    </a:lnTo>
                    <a:lnTo>
                      <a:pt x="133" y="22"/>
                    </a:lnTo>
                    <a:lnTo>
                      <a:pt x="133" y="22"/>
                    </a:lnTo>
                    <a:lnTo>
                      <a:pt x="133" y="22"/>
                    </a:lnTo>
                    <a:lnTo>
                      <a:pt x="133" y="22"/>
                    </a:lnTo>
                    <a:lnTo>
                      <a:pt x="133" y="22"/>
                    </a:lnTo>
                    <a:lnTo>
                      <a:pt x="133" y="22"/>
                    </a:lnTo>
                    <a:lnTo>
                      <a:pt x="133" y="22"/>
                    </a:lnTo>
                    <a:lnTo>
                      <a:pt x="133" y="22"/>
                    </a:lnTo>
                    <a:lnTo>
                      <a:pt x="133" y="22"/>
                    </a:lnTo>
                    <a:lnTo>
                      <a:pt x="133" y="24"/>
                    </a:lnTo>
                    <a:lnTo>
                      <a:pt x="133" y="22"/>
                    </a:lnTo>
                    <a:lnTo>
                      <a:pt x="133" y="22"/>
                    </a:lnTo>
                    <a:lnTo>
                      <a:pt x="133" y="24"/>
                    </a:lnTo>
                    <a:lnTo>
                      <a:pt x="133" y="24"/>
                    </a:lnTo>
                    <a:lnTo>
                      <a:pt x="134" y="24"/>
                    </a:lnTo>
                    <a:lnTo>
                      <a:pt x="134" y="24"/>
                    </a:lnTo>
                    <a:lnTo>
                      <a:pt x="133" y="22"/>
                    </a:lnTo>
                    <a:lnTo>
                      <a:pt x="133" y="24"/>
                    </a:lnTo>
                    <a:lnTo>
                      <a:pt x="134" y="24"/>
                    </a:lnTo>
                    <a:lnTo>
                      <a:pt x="133" y="22"/>
                    </a:lnTo>
                    <a:lnTo>
                      <a:pt x="133" y="24"/>
                    </a:lnTo>
                    <a:lnTo>
                      <a:pt x="133" y="24"/>
                    </a:lnTo>
                    <a:lnTo>
                      <a:pt x="136" y="22"/>
                    </a:lnTo>
                    <a:lnTo>
                      <a:pt x="136" y="22"/>
                    </a:lnTo>
                    <a:lnTo>
                      <a:pt x="137" y="22"/>
                    </a:lnTo>
                    <a:lnTo>
                      <a:pt x="137" y="22"/>
                    </a:lnTo>
                    <a:lnTo>
                      <a:pt x="139" y="19"/>
                    </a:lnTo>
                    <a:lnTo>
                      <a:pt x="139" y="19"/>
                    </a:lnTo>
                    <a:lnTo>
                      <a:pt x="137" y="16"/>
                    </a:lnTo>
                    <a:lnTo>
                      <a:pt x="137" y="16"/>
                    </a:lnTo>
                    <a:lnTo>
                      <a:pt x="136" y="15"/>
                    </a:lnTo>
                    <a:lnTo>
                      <a:pt x="136" y="15"/>
                    </a:lnTo>
                    <a:lnTo>
                      <a:pt x="133" y="15"/>
                    </a:lnTo>
                    <a:lnTo>
                      <a:pt x="133" y="15"/>
                    </a:lnTo>
                    <a:lnTo>
                      <a:pt x="117" y="13"/>
                    </a:lnTo>
                    <a:lnTo>
                      <a:pt x="117" y="13"/>
                    </a:lnTo>
                    <a:lnTo>
                      <a:pt x="110" y="13"/>
                    </a:lnTo>
                    <a:lnTo>
                      <a:pt x="110" y="13"/>
                    </a:lnTo>
                    <a:lnTo>
                      <a:pt x="104" y="12"/>
                    </a:lnTo>
                    <a:lnTo>
                      <a:pt x="104" y="12"/>
                    </a:lnTo>
                    <a:lnTo>
                      <a:pt x="97" y="9"/>
                    </a:lnTo>
                    <a:lnTo>
                      <a:pt x="97" y="9"/>
                    </a:lnTo>
                    <a:lnTo>
                      <a:pt x="90" y="9"/>
                    </a:lnTo>
                    <a:lnTo>
                      <a:pt x="90" y="9"/>
                    </a:lnTo>
                    <a:lnTo>
                      <a:pt x="88" y="9"/>
                    </a:lnTo>
                    <a:lnTo>
                      <a:pt x="88" y="9"/>
                    </a:lnTo>
                    <a:lnTo>
                      <a:pt x="84" y="9"/>
                    </a:lnTo>
                    <a:lnTo>
                      <a:pt x="79" y="11"/>
                    </a:lnTo>
                    <a:lnTo>
                      <a:pt x="79" y="11"/>
                    </a:lnTo>
                    <a:lnTo>
                      <a:pt x="76" y="12"/>
                    </a:lnTo>
                    <a:lnTo>
                      <a:pt x="74" y="13"/>
                    </a:lnTo>
                    <a:lnTo>
                      <a:pt x="74" y="13"/>
                    </a:lnTo>
                    <a:lnTo>
                      <a:pt x="72" y="13"/>
                    </a:lnTo>
                    <a:lnTo>
                      <a:pt x="72" y="13"/>
                    </a:lnTo>
                    <a:lnTo>
                      <a:pt x="66" y="12"/>
                    </a:lnTo>
                    <a:lnTo>
                      <a:pt x="66" y="12"/>
                    </a:lnTo>
                    <a:lnTo>
                      <a:pt x="58" y="13"/>
                    </a:lnTo>
                    <a:lnTo>
                      <a:pt x="58" y="13"/>
                    </a:lnTo>
                    <a:lnTo>
                      <a:pt x="56" y="13"/>
                    </a:lnTo>
                    <a:lnTo>
                      <a:pt x="56" y="13"/>
                    </a:lnTo>
                    <a:lnTo>
                      <a:pt x="53" y="12"/>
                    </a:lnTo>
                    <a:lnTo>
                      <a:pt x="53" y="12"/>
                    </a:lnTo>
                    <a:lnTo>
                      <a:pt x="46" y="6"/>
                    </a:lnTo>
                    <a:lnTo>
                      <a:pt x="46" y="6"/>
                    </a:lnTo>
                    <a:lnTo>
                      <a:pt x="39" y="2"/>
                    </a:lnTo>
                    <a:lnTo>
                      <a:pt x="39" y="2"/>
                    </a:lnTo>
                    <a:lnTo>
                      <a:pt x="36" y="0"/>
                    </a:lnTo>
                    <a:lnTo>
                      <a:pt x="36" y="0"/>
                    </a:lnTo>
                    <a:lnTo>
                      <a:pt x="33" y="0"/>
                    </a:lnTo>
                    <a:lnTo>
                      <a:pt x="30" y="2"/>
                    </a:lnTo>
                    <a:lnTo>
                      <a:pt x="30" y="2"/>
                    </a:lnTo>
                    <a:lnTo>
                      <a:pt x="27" y="3"/>
                    </a:lnTo>
                    <a:lnTo>
                      <a:pt x="27" y="3"/>
                    </a:lnTo>
                    <a:lnTo>
                      <a:pt x="19" y="3"/>
                    </a:lnTo>
                    <a:lnTo>
                      <a:pt x="19" y="3"/>
                    </a:lnTo>
                    <a:lnTo>
                      <a:pt x="14" y="5"/>
                    </a:lnTo>
                    <a:lnTo>
                      <a:pt x="14" y="5"/>
                    </a:lnTo>
                    <a:lnTo>
                      <a:pt x="10" y="6"/>
                    </a:lnTo>
                    <a:lnTo>
                      <a:pt x="10" y="6"/>
                    </a:lnTo>
                    <a:lnTo>
                      <a:pt x="7" y="11"/>
                    </a:lnTo>
                    <a:lnTo>
                      <a:pt x="7" y="11"/>
                    </a:lnTo>
                    <a:lnTo>
                      <a:pt x="1" y="13"/>
                    </a:lnTo>
                    <a:lnTo>
                      <a:pt x="0" y="15"/>
                    </a:lnTo>
                    <a:lnTo>
                      <a:pt x="0" y="15"/>
                    </a:lnTo>
                    <a:lnTo>
                      <a:pt x="0" y="18"/>
                    </a:lnTo>
                    <a:lnTo>
                      <a:pt x="0" y="18"/>
                    </a:lnTo>
                    <a:lnTo>
                      <a:pt x="0" y="19"/>
                    </a:lnTo>
                    <a:lnTo>
                      <a:pt x="0" y="19"/>
                    </a:lnTo>
                    <a:lnTo>
                      <a:pt x="1" y="21"/>
                    </a:lnTo>
                    <a:lnTo>
                      <a:pt x="1" y="21"/>
                    </a:lnTo>
                    <a:lnTo>
                      <a:pt x="6" y="21"/>
                    </a:lnTo>
                    <a:lnTo>
                      <a:pt x="6" y="21"/>
                    </a:lnTo>
                    <a:lnTo>
                      <a:pt x="11" y="22"/>
                    </a:lnTo>
                    <a:lnTo>
                      <a:pt x="11" y="22"/>
                    </a:lnTo>
                    <a:lnTo>
                      <a:pt x="17" y="24"/>
                    </a:lnTo>
                    <a:lnTo>
                      <a:pt x="17" y="24"/>
                    </a:lnTo>
                    <a:lnTo>
                      <a:pt x="19" y="24"/>
                    </a:lnTo>
                    <a:lnTo>
                      <a:pt x="20" y="22"/>
                    </a:lnTo>
                    <a:lnTo>
                      <a:pt x="19" y="24"/>
                    </a:lnTo>
                    <a:lnTo>
                      <a:pt x="19" y="24"/>
                    </a:lnTo>
                    <a:lnTo>
                      <a:pt x="20" y="22"/>
                    </a:lnTo>
                    <a:lnTo>
                      <a:pt x="19" y="24"/>
                    </a:lnTo>
                    <a:lnTo>
                      <a:pt x="20" y="22"/>
                    </a:lnTo>
                    <a:lnTo>
                      <a:pt x="19" y="22"/>
                    </a:lnTo>
                    <a:lnTo>
                      <a:pt x="19" y="22"/>
                    </a:lnTo>
                    <a:lnTo>
                      <a:pt x="19" y="24"/>
                    </a:lnTo>
                    <a:lnTo>
                      <a:pt x="20" y="22"/>
                    </a:lnTo>
                    <a:lnTo>
                      <a:pt x="19" y="22"/>
                    </a:lnTo>
                    <a:lnTo>
                      <a:pt x="20" y="22"/>
                    </a:lnTo>
                    <a:lnTo>
                      <a:pt x="19" y="21"/>
                    </a:lnTo>
                    <a:lnTo>
                      <a:pt x="19" y="21"/>
                    </a:lnTo>
                    <a:lnTo>
                      <a:pt x="19" y="22"/>
                    </a:lnTo>
                    <a:lnTo>
                      <a:pt x="20" y="22"/>
                    </a:lnTo>
                    <a:lnTo>
                      <a:pt x="19" y="21"/>
                    </a:lnTo>
                    <a:lnTo>
                      <a:pt x="20" y="21"/>
                    </a:lnTo>
                    <a:lnTo>
                      <a:pt x="19" y="21"/>
                    </a:lnTo>
                    <a:lnTo>
                      <a:pt x="19" y="21"/>
                    </a:lnTo>
                    <a:lnTo>
                      <a:pt x="20" y="21"/>
                    </a:lnTo>
                    <a:lnTo>
                      <a:pt x="19" y="21"/>
                    </a:lnTo>
                    <a:lnTo>
                      <a:pt x="19" y="21"/>
                    </a:lnTo>
                    <a:lnTo>
                      <a:pt x="19" y="21"/>
                    </a:lnTo>
                    <a:lnTo>
                      <a:pt x="19" y="21"/>
                    </a:lnTo>
                    <a:lnTo>
                      <a:pt x="19" y="21"/>
                    </a:lnTo>
                    <a:lnTo>
                      <a:pt x="19" y="21"/>
                    </a:lnTo>
                    <a:lnTo>
                      <a:pt x="19" y="21"/>
                    </a:lnTo>
                    <a:lnTo>
                      <a:pt x="17" y="21"/>
                    </a:lnTo>
                    <a:lnTo>
                      <a:pt x="17" y="21"/>
                    </a:lnTo>
                    <a:lnTo>
                      <a:pt x="14" y="24"/>
                    </a:lnTo>
                    <a:lnTo>
                      <a:pt x="13" y="24"/>
                    </a:lnTo>
                    <a:lnTo>
                      <a:pt x="13" y="24"/>
                    </a:lnTo>
                    <a:lnTo>
                      <a:pt x="11" y="25"/>
                    </a:lnTo>
                    <a:lnTo>
                      <a:pt x="11" y="25"/>
                    </a:lnTo>
                    <a:lnTo>
                      <a:pt x="13" y="28"/>
                    </a:lnTo>
                    <a:lnTo>
                      <a:pt x="13" y="28"/>
                    </a:lnTo>
                    <a:lnTo>
                      <a:pt x="16" y="29"/>
                    </a:lnTo>
                    <a:lnTo>
                      <a:pt x="16" y="29"/>
                    </a:lnTo>
                    <a:lnTo>
                      <a:pt x="26" y="31"/>
                    </a:lnTo>
                    <a:lnTo>
                      <a:pt x="26" y="31"/>
                    </a:lnTo>
                    <a:lnTo>
                      <a:pt x="36" y="32"/>
                    </a:lnTo>
                    <a:lnTo>
                      <a:pt x="36" y="32"/>
                    </a:lnTo>
                    <a:lnTo>
                      <a:pt x="50" y="32"/>
                    </a:lnTo>
                    <a:lnTo>
                      <a:pt x="50" y="32"/>
                    </a:lnTo>
                    <a:lnTo>
                      <a:pt x="59" y="34"/>
                    </a:lnTo>
                    <a:lnTo>
                      <a:pt x="66" y="35"/>
                    </a:lnTo>
                    <a:lnTo>
                      <a:pt x="66" y="35"/>
                    </a:lnTo>
                    <a:lnTo>
                      <a:pt x="74" y="38"/>
                    </a:lnTo>
                    <a:lnTo>
                      <a:pt x="74" y="38"/>
                    </a:lnTo>
                    <a:lnTo>
                      <a:pt x="85" y="42"/>
                    </a:lnTo>
                    <a:lnTo>
                      <a:pt x="85" y="42"/>
                    </a:lnTo>
                    <a:lnTo>
                      <a:pt x="92" y="44"/>
                    </a:lnTo>
                    <a:lnTo>
                      <a:pt x="101" y="44"/>
                    </a:lnTo>
                    <a:lnTo>
                      <a:pt x="101" y="44"/>
                    </a:lnTo>
                    <a:lnTo>
                      <a:pt x="126" y="44"/>
                    </a:lnTo>
                    <a:lnTo>
                      <a:pt x="126" y="44"/>
                    </a:lnTo>
                    <a:lnTo>
                      <a:pt x="130" y="44"/>
                    </a:lnTo>
                    <a:lnTo>
                      <a:pt x="130" y="44"/>
                    </a:lnTo>
                    <a:lnTo>
                      <a:pt x="134" y="45"/>
                    </a:lnTo>
                    <a:lnTo>
                      <a:pt x="134" y="45"/>
                    </a:lnTo>
                    <a:lnTo>
                      <a:pt x="142" y="50"/>
                    </a:lnTo>
                    <a:lnTo>
                      <a:pt x="143" y="4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62" name="Freeform 1277"/>
              <p:cNvSpPr/>
              <p:nvPr/>
            </p:nvSpPr>
            <p:spPr bwMode="auto">
              <a:xfrm>
                <a:off x="-1658386" y="4362305"/>
                <a:ext cx="26513" cy="10198"/>
              </a:xfrm>
              <a:custGeom>
                <a:gdLst>
                  <a:gd name="T0" fmla="*/ 10 w 13"/>
                  <a:gd name="T1" fmla="*/ 5 h 5"/>
                  <a:gd name="T2" fmla="*/ 10 w 13"/>
                  <a:gd name="T3" fmla="*/ 5 h 5"/>
                  <a:gd name="T4" fmla="*/ 5 w 13"/>
                  <a:gd name="T5" fmla="*/ 5 h 5"/>
                  <a:gd name="T6" fmla="*/ 2 w 13"/>
                  <a:gd name="T7" fmla="*/ 4 h 5"/>
                  <a:gd name="T8" fmla="*/ 0 w 13"/>
                  <a:gd name="T9" fmla="*/ 3 h 5"/>
                  <a:gd name="T10" fmla="*/ 3 w 13"/>
                  <a:gd name="T11" fmla="*/ 1 h 5"/>
                  <a:gd name="T12" fmla="*/ 3 w 13"/>
                  <a:gd name="T13" fmla="*/ 1 h 5"/>
                  <a:gd name="T14" fmla="*/ 9 w 13"/>
                  <a:gd name="T15" fmla="*/ 0 h 5"/>
                  <a:gd name="T16" fmla="*/ 12 w 13"/>
                  <a:gd name="T17" fmla="*/ 1 h 5"/>
                  <a:gd name="T18" fmla="*/ 13 w 13"/>
                  <a:gd name="T19" fmla="*/ 1 h 5"/>
                  <a:gd name="T20" fmla="*/ 13 w 13"/>
                  <a:gd name="T21" fmla="*/ 1 h 5"/>
                  <a:gd name="T22" fmla="*/ 13 w 13"/>
                  <a:gd name="T23" fmla="*/ 4 h 5"/>
                  <a:gd name="T24" fmla="*/ 12 w 13"/>
                  <a:gd name="T25" fmla="*/ 5 h 5"/>
                  <a:gd name="T26" fmla="*/ 10 w 13"/>
                  <a:gd name="T27"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 h="5">
                    <a:moveTo>
                      <a:pt x="10" y="5"/>
                    </a:moveTo>
                    <a:lnTo>
                      <a:pt x="10" y="5"/>
                    </a:lnTo>
                    <a:lnTo>
                      <a:pt x="5" y="5"/>
                    </a:lnTo>
                    <a:lnTo>
                      <a:pt x="2" y="4"/>
                    </a:lnTo>
                    <a:lnTo>
                      <a:pt x="0" y="3"/>
                    </a:lnTo>
                    <a:lnTo>
                      <a:pt x="3" y="1"/>
                    </a:lnTo>
                    <a:lnTo>
                      <a:pt x="3" y="1"/>
                    </a:lnTo>
                    <a:lnTo>
                      <a:pt x="9" y="0"/>
                    </a:lnTo>
                    <a:lnTo>
                      <a:pt x="12" y="1"/>
                    </a:lnTo>
                    <a:lnTo>
                      <a:pt x="13" y="1"/>
                    </a:lnTo>
                    <a:lnTo>
                      <a:pt x="13" y="1"/>
                    </a:lnTo>
                    <a:lnTo>
                      <a:pt x="13" y="4"/>
                    </a:lnTo>
                    <a:lnTo>
                      <a:pt x="12" y="5"/>
                    </a:lnTo>
                    <a:lnTo>
                      <a:pt x="10" y="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63" name="Freeform 1278"/>
              <p:cNvSpPr/>
              <p:nvPr/>
            </p:nvSpPr>
            <p:spPr bwMode="auto">
              <a:xfrm>
                <a:off x="-1658386" y="4362305"/>
                <a:ext cx="26513" cy="10198"/>
              </a:xfrm>
              <a:custGeom>
                <a:gdLst>
                  <a:gd name="T0" fmla="*/ 10 w 13"/>
                  <a:gd name="T1" fmla="*/ 5 h 5"/>
                  <a:gd name="T2" fmla="*/ 10 w 13"/>
                  <a:gd name="T3" fmla="*/ 5 h 5"/>
                  <a:gd name="T4" fmla="*/ 5 w 13"/>
                  <a:gd name="T5" fmla="*/ 5 h 5"/>
                  <a:gd name="T6" fmla="*/ 2 w 13"/>
                  <a:gd name="T7" fmla="*/ 4 h 5"/>
                  <a:gd name="T8" fmla="*/ 0 w 13"/>
                  <a:gd name="T9" fmla="*/ 3 h 5"/>
                  <a:gd name="T10" fmla="*/ 3 w 13"/>
                  <a:gd name="T11" fmla="*/ 1 h 5"/>
                  <a:gd name="T12" fmla="*/ 3 w 13"/>
                  <a:gd name="T13" fmla="*/ 1 h 5"/>
                  <a:gd name="T14" fmla="*/ 9 w 13"/>
                  <a:gd name="T15" fmla="*/ 0 h 5"/>
                  <a:gd name="T16" fmla="*/ 12 w 13"/>
                  <a:gd name="T17" fmla="*/ 1 h 5"/>
                  <a:gd name="T18" fmla="*/ 13 w 13"/>
                  <a:gd name="T19" fmla="*/ 1 h 5"/>
                  <a:gd name="T20" fmla="*/ 13 w 13"/>
                  <a:gd name="T21" fmla="*/ 1 h 5"/>
                  <a:gd name="T22" fmla="*/ 13 w 13"/>
                  <a:gd name="T23" fmla="*/ 4 h 5"/>
                  <a:gd name="T24" fmla="*/ 12 w 13"/>
                  <a:gd name="T25" fmla="*/ 5 h 5"/>
                  <a:gd name="T26" fmla="*/ 10 w 13"/>
                  <a:gd name="T27"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 h="5">
                    <a:moveTo>
                      <a:pt x="10" y="5"/>
                    </a:moveTo>
                    <a:lnTo>
                      <a:pt x="10" y="5"/>
                    </a:lnTo>
                    <a:lnTo>
                      <a:pt x="5" y="5"/>
                    </a:lnTo>
                    <a:lnTo>
                      <a:pt x="2" y="4"/>
                    </a:lnTo>
                    <a:lnTo>
                      <a:pt x="0" y="3"/>
                    </a:lnTo>
                    <a:lnTo>
                      <a:pt x="3" y="1"/>
                    </a:lnTo>
                    <a:lnTo>
                      <a:pt x="3" y="1"/>
                    </a:lnTo>
                    <a:lnTo>
                      <a:pt x="9" y="0"/>
                    </a:lnTo>
                    <a:lnTo>
                      <a:pt x="12" y="1"/>
                    </a:lnTo>
                    <a:lnTo>
                      <a:pt x="13" y="1"/>
                    </a:lnTo>
                    <a:lnTo>
                      <a:pt x="13" y="1"/>
                    </a:lnTo>
                    <a:lnTo>
                      <a:pt x="13" y="4"/>
                    </a:lnTo>
                    <a:lnTo>
                      <a:pt x="12" y="5"/>
                    </a:lnTo>
                    <a:lnTo>
                      <a:pt x="10" y="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64" name="Freeform 1279"/>
              <p:cNvSpPr/>
              <p:nvPr/>
            </p:nvSpPr>
            <p:spPr bwMode="auto">
              <a:xfrm>
                <a:off x="-1582927" y="4372502"/>
                <a:ext cx="28552" cy="16315"/>
              </a:xfrm>
              <a:custGeom>
                <a:gdLst>
                  <a:gd name="T0" fmla="*/ 11 w 14"/>
                  <a:gd name="T1" fmla="*/ 8 h 8"/>
                  <a:gd name="T2" fmla="*/ 11 w 14"/>
                  <a:gd name="T3" fmla="*/ 8 h 8"/>
                  <a:gd name="T4" fmla="*/ 4 w 14"/>
                  <a:gd name="T5" fmla="*/ 6 h 8"/>
                  <a:gd name="T6" fmla="*/ 0 w 14"/>
                  <a:gd name="T7" fmla="*/ 6 h 8"/>
                  <a:gd name="T8" fmla="*/ 0 w 14"/>
                  <a:gd name="T9" fmla="*/ 5 h 8"/>
                  <a:gd name="T10" fmla="*/ 1 w 14"/>
                  <a:gd name="T11" fmla="*/ 5 h 8"/>
                  <a:gd name="T12" fmla="*/ 1 w 14"/>
                  <a:gd name="T13" fmla="*/ 5 h 8"/>
                  <a:gd name="T14" fmla="*/ 4 w 14"/>
                  <a:gd name="T15" fmla="*/ 0 h 8"/>
                  <a:gd name="T16" fmla="*/ 7 w 14"/>
                  <a:gd name="T17" fmla="*/ 0 h 8"/>
                  <a:gd name="T18" fmla="*/ 10 w 14"/>
                  <a:gd name="T19" fmla="*/ 0 h 8"/>
                  <a:gd name="T20" fmla="*/ 10 w 14"/>
                  <a:gd name="T21" fmla="*/ 0 h 8"/>
                  <a:gd name="T22" fmla="*/ 13 w 14"/>
                  <a:gd name="T23" fmla="*/ 2 h 8"/>
                  <a:gd name="T24" fmla="*/ 14 w 14"/>
                  <a:gd name="T25" fmla="*/ 5 h 8"/>
                  <a:gd name="T26" fmla="*/ 14 w 14"/>
                  <a:gd name="T27" fmla="*/ 6 h 8"/>
                  <a:gd name="T28" fmla="*/ 11 w 14"/>
                  <a:gd name="T29" fmla="*/ 8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 h="8">
                    <a:moveTo>
                      <a:pt x="11" y="8"/>
                    </a:moveTo>
                    <a:lnTo>
                      <a:pt x="11" y="8"/>
                    </a:lnTo>
                    <a:lnTo>
                      <a:pt x="4" y="6"/>
                    </a:lnTo>
                    <a:lnTo>
                      <a:pt x="0" y="6"/>
                    </a:lnTo>
                    <a:lnTo>
                      <a:pt x="0" y="5"/>
                    </a:lnTo>
                    <a:lnTo>
                      <a:pt x="1" y="5"/>
                    </a:lnTo>
                    <a:lnTo>
                      <a:pt x="1" y="5"/>
                    </a:lnTo>
                    <a:lnTo>
                      <a:pt x="4" y="0"/>
                    </a:lnTo>
                    <a:lnTo>
                      <a:pt x="7" y="0"/>
                    </a:lnTo>
                    <a:lnTo>
                      <a:pt x="10" y="0"/>
                    </a:lnTo>
                    <a:lnTo>
                      <a:pt x="10" y="0"/>
                    </a:lnTo>
                    <a:lnTo>
                      <a:pt x="13" y="2"/>
                    </a:lnTo>
                    <a:lnTo>
                      <a:pt x="14" y="5"/>
                    </a:lnTo>
                    <a:lnTo>
                      <a:pt x="14" y="6"/>
                    </a:lnTo>
                    <a:lnTo>
                      <a:pt x="11" y="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65" name="Freeform 1280"/>
              <p:cNvSpPr/>
              <p:nvPr/>
            </p:nvSpPr>
            <p:spPr bwMode="auto">
              <a:xfrm>
                <a:off x="-1582927" y="4372502"/>
                <a:ext cx="28552" cy="16315"/>
              </a:xfrm>
              <a:custGeom>
                <a:gdLst>
                  <a:gd name="T0" fmla="*/ 11 w 14"/>
                  <a:gd name="T1" fmla="*/ 8 h 8"/>
                  <a:gd name="T2" fmla="*/ 11 w 14"/>
                  <a:gd name="T3" fmla="*/ 8 h 8"/>
                  <a:gd name="T4" fmla="*/ 4 w 14"/>
                  <a:gd name="T5" fmla="*/ 6 h 8"/>
                  <a:gd name="T6" fmla="*/ 0 w 14"/>
                  <a:gd name="T7" fmla="*/ 6 h 8"/>
                  <a:gd name="T8" fmla="*/ 0 w 14"/>
                  <a:gd name="T9" fmla="*/ 5 h 8"/>
                  <a:gd name="T10" fmla="*/ 1 w 14"/>
                  <a:gd name="T11" fmla="*/ 5 h 8"/>
                  <a:gd name="T12" fmla="*/ 1 w 14"/>
                  <a:gd name="T13" fmla="*/ 5 h 8"/>
                  <a:gd name="T14" fmla="*/ 4 w 14"/>
                  <a:gd name="T15" fmla="*/ 0 h 8"/>
                  <a:gd name="T16" fmla="*/ 7 w 14"/>
                  <a:gd name="T17" fmla="*/ 0 h 8"/>
                  <a:gd name="T18" fmla="*/ 10 w 14"/>
                  <a:gd name="T19" fmla="*/ 0 h 8"/>
                  <a:gd name="T20" fmla="*/ 10 w 14"/>
                  <a:gd name="T21" fmla="*/ 0 h 8"/>
                  <a:gd name="T22" fmla="*/ 13 w 14"/>
                  <a:gd name="T23" fmla="*/ 2 h 8"/>
                  <a:gd name="T24" fmla="*/ 14 w 14"/>
                  <a:gd name="T25" fmla="*/ 5 h 8"/>
                  <a:gd name="T26" fmla="*/ 14 w 14"/>
                  <a:gd name="T27" fmla="*/ 6 h 8"/>
                  <a:gd name="T28" fmla="*/ 11 w 14"/>
                  <a:gd name="T29" fmla="*/ 8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 h="8">
                    <a:moveTo>
                      <a:pt x="11" y="8"/>
                    </a:moveTo>
                    <a:lnTo>
                      <a:pt x="11" y="8"/>
                    </a:lnTo>
                    <a:lnTo>
                      <a:pt x="4" y="6"/>
                    </a:lnTo>
                    <a:lnTo>
                      <a:pt x="0" y="6"/>
                    </a:lnTo>
                    <a:lnTo>
                      <a:pt x="0" y="5"/>
                    </a:lnTo>
                    <a:lnTo>
                      <a:pt x="1" y="5"/>
                    </a:lnTo>
                    <a:lnTo>
                      <a:pt x="1" y="5"/>
                    </a:lnTo>
                    <a:lnTo>
                      <a:pt x="4" y="0"/>
                    </a:lnTo>
                    <a:lnTo>
                      <a:pt x="7" y="0"/>
                    </a:lnTo>
                    <a:lnTo>
                      <a:pt x="10" y="0"/>
                    </a:lnTo>
                    <a:lnTo>
                      <a:pt x="10" y="0"/>
                    </a:lnTo>
                    <a:lnTo>
                      <a:pt x="13" y="2"/>
                    </a:lnTo>
                    <a:lnTo>
                      <a:pt x="14" y="5"/>
                    </a:lnTo>
                    <a:lnTo>
                      <a:pt x="14" y="6"/>
                    </a:lnTo>
                    <a:lnTo>
                      <a:pt x="11" y="8"/>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66" name="Freeform 1281"/>
              <p:cNvSpPr/>
              <p:nvPr/>
            </p:nvSpPr>
            <p:spPr bwMode="auto">
              <a:xfrm>
                <a:off x="-1507469" y="4399015"/>
                <a:ext cx="53025" cy="36710"/>
              </a:xfrm>
              <a:custGeom>
                <a:gdLst>
                  <a:gd name="T0" fmla="*/ 22 w 26"/>
                  <a:gd name="T1" fmla="*/ 18 h 18"/>
                  <a:gd name="T2" fmla="*/ 22 w 26"/>
                  <a:gd name="T3" fmla="*/ 18 h 18"/>
                  <a:gd name="T4" fmla="*/ 16 w 26"/>
                  <a:gd name="T5" fmla="*/ 15 h 18"/>
                  <a:gd name="T6" fmla="*/ 12 w 26"/>
                  <a:gd name="T7" fmla="*/ 12 h 18"/>
                  <a:gd name="T8" fmla="*/ 7 w 26"/>
                  <a:gd name="T9" fmla="*/ 8 h 18"/>
                  <a:gd name="T10" fmla="*/ 3 w 26"/>
                  <a:gd name="T11" fmla="*/ 5 h 18"/>
                  <a:gd name="T12" fmla="*/ 3 w 26"/>
                  <a:gd name="T13" fmla="*/ 5 h 18"/>
                  <a:gd name="T14" fmla="*/ 0 w 26"/>
                  <a:gd name="T15" fmla="*/ 3 h 18"/>
                  <a:gd name="T16" fmla="*/ 0 w 26"/>
                  <a:gd name="T17" fmla="*/ 0 h 18"/>
                  <a:gd name="T18" fmla="*/ 3 w 26"/>
                  <a:gd name="T19" fmla="*/ 0 h 18"/>
                  <a:gd name="T20" fmla="*/ 9 w 26"/>
                  <a:gd name="T21" fmla="*/ 0 h 18"/>
                  <a:gd name="T22" fmla="*/ 9 w 26"/>
                  <a:gd name="T23" fmla="*/ 0 h 18"/>
                  <a:gd name="T24" fmla="*/ 13 w 26"/>
                  <a:gd name="T25" fmla="*/ 3 h 18"/>
                  <a:gd name="T26" fmla="*/ 20 w 26"/>
                  <a:gd name="T27" fmla="*/ 8 h 18"/>
                  <a:gd name="T28" fmla="*/ 26 w 26"/>
                  <a:gd name="T29" fmla="*/ 14 h 18"/>
                  <a:gd name="T30" fmla="*/ 26 w 26"/>
                  <a:gd name="T31" fmla="*/ 14 h 18"/>
                  <a:gd name="T32" fmla="*/ 26 w 26"/>
                  <a:gd name="T33" fmla="*/ 16 h 18"/>
                  <a:gd name="T34" fmla="*/ 25 w 26"/>
                  <a:gd name="T35" fmla="*/ 18 h 18"/>
                  <a:gd name="T36" fmla="*/ 22 w 26"/>
                  <a:gd name="T37" fmla="*/ 18 h 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18">
                    <a:moveTo>
                      <a:pt x="22" y="18"/>
                    </a:moveTo>
                    <a:lnTo>
                      <a:pt x="22" y="18"/>
                    </a:lnTo>
                    <a:lnTo>
                      <a:pt x="16" y="15"/>
                    </a:lnTo>
                    <a:lnTo>
                      <a:pt x="12" y="12"/>
                    </a:lnTo>
                    <a:lnTo>
                      <a:pt x="7" y="8"/>
                    </a:lnTo>
                    <a:lnTo>
                      <a:pt x="3" y="5"/>
                    </a:lnTo>
                    <a:lnTo>
                      <a:pt x="3" y="5"/>
                    </a:lnTo>
                    <a:lnTo>
                      <a:pt x="0" y="3"/>
                    </a:lnTo>
                    <a:lnTo>
                      <a:pt x="0" y="0"/>
                    </a:lnTo>
                    <a:lnTo>
                      <a:pt x="3" y="0"/>
                    </a:lnTo>
                    <a:lnTo>
                      <a:pt x="9" y="0"/>
                    </a:lnTo>
                    <a:lnTo>
                      <a:pt x="9" y="0"/>
                    </a:lnTo>
                    <a:lnTo>
                      <a:pt x="13" y="3"/>
                    </a:lnTo>
                    <a:lnTo>
                      <a:pt x="20" y="8"/>
                    </a:lnTo>
                    <a:lnTo>
                      <a:pt x="26" y="14"/>
                    </a:lnTo>
                    <a:lnTo>
                      <a:pt x="26" y="14"/>
                    </a:lnTo>
                    <a:lnTo>
                      <a:pt x="26" y="16"/>
                    </a:lnTo>
                    <a:lnTo>
                      <a:pt x="25" y="18"/>
                    </a:lnTo>
                    <a:lnTo>
                      <a:pt x="22" y="1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67" name="Freeform 1282"/>
              <p:cNvSpPr/>
              <p:nvPr/>
            </p:nvSpPr>
            <p:spPr bwMode="auto">
              <a:xfrm>
                <a:off x="-1507469" y="4399015"/>
                <a:ext cx="53025" cy="36710"/>
              </a:xfrm>
              <a:custGeom>
                <a:gdLst>
                  <a:gd name="T0" fmla="*/ 22 w 26"/>
                  <a:gd name="T1" fmla="*/ 18 h 18"/>
                  <a:gd name="T2" fmla="*/ 22 w 26"/>
                  <a:gd name="T3" fmla="*/ 18 h 18"/>
                  <a:gd name="T4" fmla="*/ 16 w 26"/>
                  <a:gd name="T5" fmla="*/ 15 h 18"/>
                  <a:gd name="T6" fmla="*/ 12 w 26"/>
                  <a:gd name="T7" fmla="*/ 12 h 18"/>
                  <a:gd name="T8" fmla="*/ 7 w 26"/>
                  <a:gd name="T9" fmla="*/ 8 h 18"/>
                  <a:gd name="T10" fmla="*/ 3 w 26"/>
                  <a:gd name="T11" fmla="*/ 5 h 18"/>
                  <a:gd name="T12" fmla="*/ 3 w 26"/>
                  <a:gd name="T13" fmla="*/ 5 h 18"/>
                  <a:gd name="T14" fmla="*/ 0 w 26"/>
                  <a:gd name="T15" fmla="*/ 3 h 18"/>
                  <a:gd name="T16" fmla="*/ 0 w 26"/>
                  <a:gd name="T17" fmla="*/ 0 h 18"/>
                  <a:gd name="T18" fmla="*/ 3 w 26"/>
                  <a:gd name="T19" fmla="*/ 0 h 18"/>
                  <a:gd name="T20" fmla="*/ 9 w 26"/>
                  <a:gd name="T21" fmla="*/ 0 h 18"/>
                  <a:gd name="T22" fmla="*/ 9 w 26"/>
                  <a:gd name="T23" fmla="*/ 0 h 18"/>
                  <a:gd name="T24" fmla="*/ 13 w 26"/>
                  <a:gd name="T25" fmla="*/ 3 h 18"/>
                  <a:gd name="T26" fmla="*/ 20 w 26"/>
                  <a:gd name="T27" fmla="*/ 8 h 18"/>
                  <a:gd name="T28" fmla="*/ 26 w 26"/>
                  <a:gd name="T29" fmla="*/ 14 h 18"/>
                  <a:gd name="T30" fmla="*/ 26 w 26"/>
                  <a:gd name="T31" fmla="*/ 14 h 18"/>
                  <a:gd name="T32" fmla="*/ 26 w 26"/>
                  <a:gd name="T33" fmla="*/ 16 h 18"/>
                  <a:gd name="T34" fmla="*/ 25 w 26"/>
                  <a:gd name="T35" fmla="*/ 18 h 18"/>
                  <a:gd name="T36" fmla="*/ 22 w 26"/>
                  <a:gd name="T37" fmla="*/ 18 h 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18">
                    <a:moveTo>
                      <a:pt x="22" y="18"/>
                    </a:moveTo>
                    <a:lnTo>
                      <a:pt x="22" y="18"/>
                    </a:lnTo>
                    <a:lnTo>
                      <a:pt x="16" y="15"/>
                    </a:lnTo>
                    <a:lnTo>
                      <a:pt x="12" y="12"/>
                    </a:lnTo>
                    <a:lnTo>
                      <a:pt x="7" y="8"/>
                    </a:lnTo>
                    <a:lnTo>
                      <a:pt x="3" y="5"/>
                    </a:lnTo>
                    <a:lnTo>
                      <a:pt x="3" y="5"/>
                    </a:lnTo>
                    <a:lnTo>
                      <a:pt x="0" y="3"/>
                    </a:lnTo>
                    <a:lnTo>
                      <a:pt x="0" y="0"/>
                    </a:lnTo>
                    <a:lnTo>
                      <a:pt x="3" y="0"/>
                    </a:lnTo>
                    <a:lnTo>
                      <a:pt x="9" y="0"/>
                    </a:lnTo>
                    <a:lnTo>
                      <a:pt x="9" y="0"/>
                    </a:lnTo>
                    <a:lnTo>
                      <a:pt x="13" y="3"/>
                    </a:lnTo>
                    <a:lnTo>
                      <a:pt x="20" y="8"/>
                    </a:lnTo>
                    <a:lnTo>
                      <a:pt x="26" y="14"/>
                    </a:lnTo>
                    <a:lnTo>
                      <a:pt x="26" y="14"/>
                    </a:lnTo>
                    <a:lnTo>
                      <a:pt x="26" y="16"/>
                    </a:lnTo>
                    <a:lnTo>
                      <a:pt x="25" y="18"/>
                    </a:lnTo>
                    <a:lnTo>
                      <a:pt x="22" y="18"/>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68" name="Freeform 1283"/>
              <p:cNvSpPr/>
              <p:nvPr/>
            </p:nvSpPr>
            <p:spPr bwMode="auto">
              <a:xfrm>
                <a:off x="-1489113" y="4370463"/>
                <a:ext cx="106050" cy="18355"/>
              </a:xfrm>
              <a:custGeom>
                <a:gdLst>
                  <a:gd name="T0" fmla="*/ 22 w 52"/>
                  <a:gd name="T1" fmla="*/ 9 h 9"/>
                  <a:gd name="T2" fmla="*/ 22 w 52"/>
                  <a:gd name="T3" fmla="*/ 9 h 9"/>
                  <a:gd name="T4" fmla="*/ 9 w 52"/>
                  <a:gd name="T5" fmla="*/ 7 h 9"/>
                  <a:gd name="T6" fmla="*/ 1 w 52"/>
                  <a:gd name="T7" fmla="*/ 6 h 9"/>
                  <a:gd name="T8" fmla="*/ 0 w 52"/>
                  <a:gd name="T9" fmla="*/ 6 h 9"/>
                  <a:gd name="T10" fmla="*/ 1 w 52"/>
                  <a:gd name="T11" fmla="*/ 4 h 9"/>
                  <a:gd name="T12" fmla="*/ 1 w 52"/>
                  <a:gd name="T13" fmla="*/ 4 h 9"/>
                  <a:gd name="T14" fmla="*/ 6 w 52"/>
                  <a:gd name="T15" fmla="*/ 0 h 9"/>
                  <a:gd name="T16" fmla="*/ 10 w 52"/>
                  <a:gd name="T17" fmla="*/ 0 h 9"/>
                  <a:gd name="T18" fmla="*/ 14 w 52"/>
                  <a:gd name="T19" fmla="*/ 0 h 9"/>
                  <a:gd name="T20" fmla="*/ 14 w 52"/>
                  <a:gd name="T21" fmla="*/ 0 h 9"/>
                  <a:gd name="T22" fmla="*/ 26 w 52"/>
                  <a:gd name="T23" fmla="*/ 3 h 9"/>
                  <a:gd name="T24" fmla="*/ 32 w 52"/>
                  <a:gd name="T25" fmla="*/ 4 h 9"/>
                  <a:gd name="T26" fmla="*/ 38 w 52"/>
                  <a:gd name="T27" fmla="*/ 3 h 9"/>
                  <a:gd name="T28" fmla="*/ 38 w 52"/>
                  <a:gd name="T29" fmla="*/ 3 h 9"/>
                  <a:gd name="T30" fmla="*/ 49 w 52"/>
                  <a:gd name="T31" fmla="*/ 0 h 9"/>
                  <a:gd name="T32" fmla="*/ 52 w 52"/>
                  <a:gd name="T33" fmla="*/ 0 h 9"/>
                  <a:gd name="T34" fmla="*/ 52 w 52"/>
                  <a:gd name="T35" fmla="*/ 1 h 9"/>
                  <a:gd name="T36" fmla="*/ 52 w 52"/>
                  <a:gd name="T37" fmla="*/ 1 h 9"/>
                  <a:gd name="T38" fmla="*/ 52 w 52"/>
                  <a:gd name="T39" fmla="*/ 1 h 9"/>
                  <a:gd name="T40" fmla="*/ 45 w 52"/>
                  <a:gd name="T41" fmla="*/ 6 h 9"/>
                  <a:gd name="T42" fmla="*/ 40 w 52"/>
                  <a:gd name="T43" fmla="*/ 7 h 9"/>
                  <a:gd name="T44" fmla="*/ 40 w 52"/>
                  <a:gd name="T45" fmla="*/ 7 h 9"/>
                  <a:gd name="T46" fmla="*/ 32 w 52"/>
                  <a:gd name="T47" fmla="*/ 9 h 9"/>
                  <a:gd name="T48" fmla="*/ 22 w 52"/>
                  <a:gd name="T49" fmla="*/ 9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2" h="9">
                    <a:moveTo>
                      <a:pt x="22" y="9"/>
                    </a:moveTo>
                    <a:lnTo>
                      <a:pt x="22" y="9"/>
                    </a:lnTo>
                    <a:lnTo>
                      <a:pt x="9" y="7"/>
                    </a:lnTo>
                    <a:lnTo>
                      <a:pt x="1" y="6"/>
                    </a:lnTo>
                    <a:lnTo>
                      <a:pt x="0" y="6"/>
                    </a:lnTo>
                    <a:lnTo>
                      <a:pt x="1" y="4"/>
                    </a:lnTo>
                    <a:lnTo>
                      <a:pt x="1" y="4"/>
                    </a:lnTo>
                    <a:lnTo>
                      <a:pt x="6" y="0"/>
                    </a:lnTo>
                    <a:lnTo>
                      <a:pt x="10" y="0"/>
                    </a:lnTo>
                    <a:lnTo>
                      <a:pt x="14" y="0"/>
                    </a:lnTo>
                    <a:lnTo>
                      <a:pt x="14" y="0"/>
                    </a:lnTo>
                    <a:lnTo>
                      <a:pt x="26" y="3"/>
                    </a:lnTo>
                    <a:lnTo>
                      <a:pt x="32" y="4"/>
                    </a:lnTo>
                    <a:lnTo>
                      <a:pt x="38" y="3"/>
                    </a:lnTo>
                    <a:lnTo>
                      <a:pt x="38" y="3"/>
                    </a:lnTo>
                    <a:lnTo>
                      <a:pt x="49" y="0"/>
                    </a:lnTo>
                    <a:lnTo>
                      <a:pt x="52" y="0"/>
                    </a:lnTo>
                    <a:lnTo>
                      <a:pt x="52" y="1"/>
                    </a:lnTo>
                    <a:lnTo>
                      <a:pt x="52" y="1"/>
                    </a:lnTo>
                    <a:lnTo>
                      <a:pt x="52" y="1"/>
                    </a:lnTo>
                    <a:lnTo>
                      <a:pt x="45" y="6"/>
                    </a:lnTo>
                    <a:lnTo>
                      <a:pt x="40" y="7"/>
                    </a:lnTo>
                    <a:lnTo>
                      <a:pt x="40" y="7"/>
                    </a:lnTo>
                    <a:lnTo>
                      <a:pt x="32" y="9"/>
                    </a:lnTo>
                    <a:lnTo>
                      <a:pt x="22" y="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69" name="Freeform 1284"/>
              <p:cNvSpPr/>
              <p:nvPr/>
            </p:nvSpPr>
            <p:spPr bwMode="auto">
              <a:xfrm>
                <a:off x="-1489113" y="4370463"/>
                <a:ext cx="106050" cy="18355"/>
              </a:xfrm>
              <a:custGeom>
                <a:gdLst>
                  <a:gd name="T0" fmla="*/ 22 w 52"/>
                  <a:gd name="T1" fmla="*/ 9 h 9"/>
                  <a:gd name="T2" fmla="*/ 22 w 52"/>
                  <a:gd name="T3" fmla="*/ 9 h 9"/>
                  <a:gd name="T4" fmla="*/ 9 w 52"/>
                  <a:gd name="T5" fmla="*/ 7 h 9"/>
                  <a:gd name="T6" fmla="*/ 1 w 52"/>
                  <a:gd name="T7" fmla="*/ 6 h 9"/>
                  <a:gd name="T8" fmla="*/ 0 w 52"/>
                  <a:gd name="T9" fmla="*/ 6 h 9"/>
                  <a:gd name="T10" fmla="*/ 1 w 52"/>
                  <a:gd name="T11" fmla="*/ 4 h 9"/>
                  <a:gd name="T12" fmla="*/ 1 w 52"/>
                  <a:gd name="T13" fmla="*/ 4 h 9"/>
                  <a:gd name="T14" fmla="*/ 6 w 52"/>
                  <a:gd name="T15" fmla="*/ 0 h 9"/>
                  <a:gd name="T16" fmla="*/ 10 w 52"/>
                  <a:gd name="T17" fmla="*/ 0 h 9"/>
                  <a:gd name="T18" fmla="*/ 14 w 52"/>
                  <a:gd name="T19" fmla="*/ 0 h 9"/>
                  <a:gd name="T20" fmla="*/ 14 w 52"/>
                  <a:gd name="T21" fmla="*/ 0 h 9"/>
                  <a:gd name="T22" fmla="*/ 26 w 52"/>
                  <a:gd name="T23" fmla="*/ 3 h 9"/>
                  <a:gd name="T24" fmla="*/ 32 w 52"/>
                  <a:gd name="T25" fmla="*/ 4 h 9"/>
                  <a:gd name="T26" fmla="*/ 38 w 52"/>
                  <a:gd name="T27" fmla="*/ 3 h 9"/>
                  <a:gd name="T28" fmla="*/ 38 w 52"/>
                  <a:gd name="T29" fmla="*/ 3 h 9"/>
                  <a:gd name="T30" fmla="*/ 49 w 52"/>
                  <a:gd name="T31" fmla="*/ 0 h 9"/>
                  <a:gd name="T32" fmla="*/ 52 w 52"/>
                  <a:gd name="T33" fmla="*/ 0 h 9"/>
                  <a:gd name="T34" fmla="*/ 52 w 52"/>
                  <a:gd name="T35" fmla="*/ 1 h 9"/>
                  <a:gd name="T36" fmla="*/ 52 w 52"/>
                  <a:gd name="T37" fmla="*/ 1 h 9"/>
                  <a:gd name="T38" fmla="*/ 52 w 52"/>
                  <a:gd name="T39" fmla="*/ 1 h 9"/>
                  <a:gd name="T40" fmla="*/ 45 w 52"/>
                  <a:gd name="T41" fmla="*/ 6 h 9"/>
                  <a:gd name="T42" fmla="*/ 40 w 52"/>
                  <a:gd name="T43" fmla="*/ 7 h 9"/>
                  <a:gd name="T44" fmla="*/ 40 w 52"/>
                  <a:gd name="T45" fmla="*/ 7 h 9"/>
                  <a:gd name="T46" fmla="*/ 32 w 52"/>
                  <a:gd name="T47" fmla="*/ 9 h 9"/>
                  <a:gd name="T48" fmla="*/ 22 w 52"/>
                  <a:gd name="T49" fmla="*/ 9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2" h="9">
                    <a:moveTo>
                      <a:pt x="22" y="9"/>
                    </a:moveTo>
                    <a:lnTo>
                      <a:pt x="22" y="9"/>
                    </a:lnTo>
                    <a:lnTo>
                      <a:pt x="9" y="7"/>
                    </a:lnTo>
                    <a:lnTo>
                      <a:pt x="1" y="6"/>
                    </a:lnTo>
                    <a:lnTo>
                      <a:pt x="0" y="6"/>
                    </a:lnTo>
                    <a:lnTo>
                      <a:pt x="1" y="4"/>
                    </a:lnTo>
                    <a:lnTo>
                      <a:pt x="1" y="4"/>
                    </a:lnTo>
                    <a:lnTo>
                      <a:pt x="6" y="0"/>
                    </a:lnTo>
                    <a:lnTo>
                      <a:pt x="10" y="0"/>
                    </a:lnTo>
                    <a:lnTo>
                      <a:pt x="14" y="0"/>
                    </a:lnTo>
                    <a:lnTo>
                      <a:pt x="14" y="0"/>
                    </a:lnTo>
                    <a:lnTo>
                      <a:pt x="26" y="3"/>
                    </a:lnTo>
                    <a:lnTo>
                      <a:pt x="32" y="4"/>
                    </a:lnTo>
                    <a:lnTo>
                      <a:pt x="38" y="3"/>
                    </a:lnTo>
                    <a:lnTo>
                      <a:pt x="38" y="3"/>
                    </a:lnTo>
                    <a:lnTo>
                      <a:pt x="49" y="0"/>
                    </a:lnTo>
                    <a:lnTo>
                      <a:pt x="52" y="0"/>
                    </a:lnTo>
                    <a:lnTo>
                      <a:pt x="52" y="1"/>
                    </a:lnTo>
                    <a:lnTo>
                      <a:pt x="52" y="1"/>
                    </a:lnTo>
                    <a:lnTo>
                      <a:pt x="52" y="1"/>
                    </a:lnTo>
                    <a:lnTo>
                      <a:pt x="45" y="6"/>
                    </a:lnTo>
                    <a:lnTo>
                      <a:pt x="40" y="7"/>
                    </a:lnTo>
                    <a:lnTo>
                      <a:pt x="40" y="7"/>
                    </a:lnTo>
                    <a:lnTo>
                      <a:pt x="32" y="9"/>
                    </a:lnTo>
                    <a:lnTo>
                      <a:pt x="22" y="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70" name="Freeform 1285"/>
              <p:cNvSpPr/>
              <p:nvPr/>
            </p:nvSpPr>
            <p:spPr bwMode="auto">
              <a:xfrm>
                <a:off x="-1362669" y="4378621"/>
                <a:ext cx="97892" cy="44867"/>
              </a:xfrm>
              <a:custGeom>
                <a:gdLst>
                  <a:gd name="T0" fmla="*/ 9 w 48"/>
                  <a:gd name="T1" fmla="*/ 22 h 22"/>
                  <a:gd name="T2" fmla="*/ 9 w 48"/>
                  <a:gd name="T3" fmla="*/ 22 h 22"/>
                  <a:gd name="T4" fmla="*/ 5 w 48"/>
                  <a:gd name="T5" fmla="*/ 22 h 22"/>
                  <a:gd name="T6" fmla="*/ 2 w 48"/>
                  <a:gd name="T7" fmla="*/ 21 h 22"/>
                  <a:gd name="T8" fmla="*/ 0 w 48"/>
                  <a:gd name="T9" fmla="*/ 19 h 22"/>
                  <a:gd name="T10" fmla="*/ 0 w 48"/>
                  <a:gd name="T11" fmla="*/ 18 h 22"/>
                  <a:gd name="T12" fmla="*/ 5 w 48"/>
                  <a:gd name="T13" fmla="*/ 15 h 22"/>
                  <a:gd name="T14" fmla="*/ 5 w 48"/>
                  <a:gd name="T15" fmla="*/ 15 h 22"/>
                  <a:gd name="T16" fmla="*/ 15 w 48"/>
                  <a:gd name="T17" fmla="*/ 9 h 22"/>
                  <a:gd name="T18" fmla="*/ 19 w 48"/>
                  <a:gd name="T19" fmla="*/ 6 h 22"/>
                  <a:gd name="T20" fmla="*/ 22 w 48"/>
                  <a:gd name="T21" fmla="*/ 3 h 22"/>
                  <a:gd name="T22" fmla="*/ 22 w 48"/>
                  <a:gd name="T23" fmla="*/ 3 h 22"/>
                  <a:gd name="T24" fmla="*/ 26 w 48"/>
                  <a:gd name="T25" fmla="*/ 2 h 22"/>
                  <a:gd name="T26" fmla="*/ 33 w 48"/>
                  <a:gd name="T27" fmla="*/ 0 h 22"/>
                  <a:gd name="T28" fmla="*/ 42 w 48"/>
                  <a:gd name="T29" fmla="*/ 0 h 22"/>
                  <a:gd name="T30" fmla="*/ 48 w 48"/>
                  <a:gd name="T31" fmla="*/ 2 h 22"/>
                  <a:gd name="T32" fmla="*/ 48 w 48"/>
                  <a:gd name="T33" fmla="*/ 2 h 22"/>
                  <a:gd name="T34" fmla="*/ 48 w 48"/>
                  <a:gd name="T35" fmla="*/ 2 h 22"/>
                  <a:gd name="T36" fmla="*/ 48 w 48"/>
                  <a:gd name="T37" fmla="*/ 3 h 22"/>
                  <a:gd name="T38" fmla="*/ 45 w 48"/>
                  <a:gd name="T39" fmla="*/ 5 h 22"/>
                  <a:gd name="T40" fmla="*/ 36 w 48"/>
                  <a:gd name="T41" fmla="*/ 6 h 22"/>
                  <a:gd name="T42" fmla="*/ 36 w 48"/>
                  <a:gd name="T43" fmla="*/ 6 h 22"/>
                  <a:gd name="T44" fmla="*/ 32 w 48"/>
                  <a:gd name="T45" fmla="*/ 9 h 22"/>
                  <a:gd name="T46" fmla="*/ 25 w 48"/>
                  <a:gd name="T47" fmla="*/ 15 h 22"/>
                  <a:gd name="T48" fmla="*/ 16 w 48"/>
                  <a:gd name="T49" fmla="*/ 21 h 22"/>
                  <a:gd name="T50" fmla="*/ 13 w 48"/>
                  <a:gd name="T51" fmla="*/ 22 h 22"/>
                  <a:gd name="T52" fmla="*/ 9 w 48"/>
                  <a:gd name="T53" fmla="*/ 22 h 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8" h="22">
                    <a:moveTo>
                      <a:pt x="9" y="22"/>
                    </a:moveTo>
                    <a:lnTo>
                      <a:pt x="9" y="22"/>
                    </a:lnTo>
                    <a:lnTo>
                      <a:pt x="5" y="22"/>
                    </a:lnTo>
                    <a:lnTo>
                      <a:pt x="2" y="21"/>
                    </a:lnTo>
                    <a:lnTo>
                      <a:pt x="0" y="19"/>
                    </a:lnTo>
                    <a:lnTo>
                      <a:pt x="0" y="18"/>
                    </a:lnTo>
                    <a:lnTo>
                      <a:pt x="5" y="15"/>
                    </a:lnTo>
                    <a:lnTo>
                      <a:pt x="5" y="15"/>
                    </a:lnTo>
                    <a:lnTo>
                      <a:pt x="15" y="9"/>
                    </a:lnTo>
                    <a:lnTo>
                      <a:pt x="19" y="6"/>
                    </a:lnTo>
                    <a:lnTo>
                      <a:pt x="22" y="3"/>
                    </a:lnTo>
                    <a:lnTo>
                      <a:pt x="22" y="3"/>
                    </a:lnTo>
                    <a:lnTo>
                      <a:pt x="26" y="2"/>
                    </a:lnTo>
                    <a:lnTo>
                      <a:pt x="33" y="0"/>
                    </a:lnTo>
                    <a:lnTo>
                      <a:pt x="42" y="0"/>
                    </a:lnTo>
                    <a:lnTo>
                      <a:pt x="48" y="2"/>
                    </a:lnTo>
                    <a:lnTo>
                      <a:pt x="48" y="2"/>
                    </a:lnTo>
                    <a:lnTo>
                      <a:pt x="48" y="2"/>
                    </a:lnTo>
                    <a:lnTo>
                      <a:pt x="48" y="3"/>
                    </a:lnTo>
                    <a:lnTo>
                      <a:pt x="45" y="5"/>
                    </a:lnTo>
                    <a:lnTo>
                      <a:pt x="36" y="6"/>
                    </a:lnTo>
                    <a:lnTo>
                      <a:pt x="36" y="6"/>
                    </a:lnTo>
                    <a:lnTo>
                      <a:pt x="32" y="9"/>
                    </a:lnTo>
                    <a:lnTo>
                      <a:pt x="25" y="15"/>
                    </a:lnTo>
                    <a:lnTo>
                      <a:pt x="16" y="21"/>
                    </a:lnTo>
                    <a:lnTo>
                      <a:pt x="13" y="22"/>
                    </a:lnTo>
                    <a:lnTo>
                      <a:pt x="9" y="22"/>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71" name="Freeform 1286"/>
              <p:cNvSpPr/>
              <p:nvPr/>
            </p:nvSpPr>
            <p:spPr bwMode="auto">
              <a:xfrm>
                <a:off x="-1362669" y="4378621"/>
                <a:ext cx="97892" cy="44867"/>
              </a:xfrm>
              <a:custGeom>
                <a:gdLst>
                  <a:gd name="T0" fmla="*/ 9 w 48"/>
                  <a:gd name="T1" fmla="*/ 22 h 22"/>
                  <a:gd name="T2" fmla="*/ 9 w 48"/>
                  <a:gd name="T3" fmla="*/ 22 h 22"/>
                  <a:gd name="T4" fmla="*/ 5 w 48"/>
                  <a:gd name="T5" fmla="*/ 22 h 22"/>
                  <a:gd name="T6" fmla="*/ 2 w 48"/>
                  <a:gd name="T7" fmla="*/ 21 h 22"/>
                  <a:gd name="T8" fmla="*/ 0 w 48"/>
                  <a:gd name="T9" fmla="*/ 19 h 22"/>
                  <a:gd name="T10" fmla="*/ 0 w 48"/>
                  <a:gd name="T11" fmla="*/ 18 h 22"/>
                  <a:gd name="T12" fmla="*/ 5 w 48"/>
                  <a:gd name="T13" fmla="*/ 15 h 22"/>
                  <a:gd name="T14" fmla="*/ 5 w 48"/>
                  <a:gd name="T15" fmla="*/ 15 h 22"/>
                  <a:gd name="T16" fmla="*/ 15 w 48"/>
                  <a:gd name="T17" fmla="*/ 9 h 22"/>
                  <a:gd name="T18" fmla="*/ 19 w 48"/>
                  <a:gd name="T19" fmla="*/ 6 h 22"/>
                  <a:gd name="T20" fmla="*/ 22 w 48"/>
                  <a:gd name="T21" fmla="*/ 3 h 22"/>
                  <a:gd name="T22" fmla="*/ 22 w 48"/>
                  <a:gd name="T23" fmla="*/ 3 h 22"/>
                  <a:gd name="T24" fmla="*/ 26 w 48"/>
                  <a:gd name="T25" fmla="*/ 2 h 22"/>
                  <a:gd name="T26" fmla="*/ 33 w 48"/>
                  <a:gd name="T27" fmla="*/ 0 h 22"/>
                  <a:gd name="T28" fmla="*/ 42 w 48"/>
                  <a:gd name="T29" fmla="*/ 0 h 22"/>
                  <a:gd name="T30" fmla="*/ 48 w 48"/>
                  <a:gd name="T31" fmla="*/ 2 h 22"/>
                  <a:gd name="T32" fmla="*/ 48 w 48"/>
                  <a:gd name="T33" fmla="*/ 2 h 22"/>
                  <a:gd name="T34" fmla="*/ 48 w 48"/>
                  <a:gd name="T35" fmla="*/ 2 h 22"/>
                  <a:gd name="T36" fmla="*/ 48 w 48"/>
                  <a:gd name="T37" fmla="*/ 3 h 22"/>
                  <a:gd name="T38" fmla="*/ 45 w 48"/>
                  <a:gd name="T39" fmla="*/ 5 h 22"/>
                  <a:gd name="T40" fmla="*/ 36 w 48"/>
                  <a:gd name="T41" fmla="*/ 6 h 22"/>
                  <a:gd name="T42" fmla="*/ 36 w 48"/>
                  <a:gd name="T43" fmla="*/ 6 h 22"/>
                  <a:gd name="T44" fmla="*/ 32 w 48"/>
                  <a:gd name="T45" fmla="*/ 9 h 22"/>
                  <a:gd name="T46" fmla="*/ 25 w 48"/>
                  <a:gd name="T47" fmla="*/ 15 h 22"/>
                  <a:gd name="T48" fmla="*/ 16 w 48"/>
                  <a:gd name="T49" fmla="*/ 21 h 22"/>
                  <a:gd name="T50" fmla="*/ 13 w 48"/>
                  <a:gd name="T51" fmla="*/ 22 h 22"/>
                  <a:gd name="T52" fmla="*/ 9 w 48"/>
                  <a:gd name="T53" fmla="*/ 22 h 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8" h="22">
                    <a:moveTo>
                      <a:pt x="9" y="22"/>
                    </a:moveTo>
                    <a:lnTo>
                      <a:pt x="9" y="22"/>
                    </a:lnTo>
                    <a:lnTo>
                      <a:pt x="5" y="22"/>
                    </a:lnTo>
                    <a:lnTo>
                      <a:pt x="2" y="21"/>
                    </a:lnTo>
                    <a:lnTo>
                      <a:pt x="0" y="19"/>
                    </a:lnTo>
                    <a:lnTo>
                      <a:pt x="0" y="18"/>
                    </a:lnTo>
                    <a:lnTo>
                      <a:pt x="5" y="15"/>
                    </a:lnTo>
                    <a:lnTo>
                      <a:pt x="5" y="15"/>
                    </a:lnTo>
                    <a:lnTo>
                      <a:pt x="15" y="9"/>
                    </a:lnTo>
                    <a:lnTo>
                      <a:pt x="19" y="6"/>
                    </a:lnTo>
                    <a:lnTo>
                      <a:pt x="22" y="3"/>
                    </a:lnTo>
                    <a:lnTo>
                      <a:pt x="22" y="3"/>
                    </a:lnTo>
                    <a:lnTo>
                      <a:pt x="26" y="2"/>
                    </a:lnTo>
                    <a:lnTo>
                      <a:pt x="33" y="0"/>
                    </a:lnTo>
                    <a:lnTo>
                      <a:pt x="42" y="0"/>
                    </a:lnTo>
                    <a:lnTo>
                      <a:pt x="48" y="2"/>
                    </a:lnTo>
                    <a:lnTo>
                      <a:pt x="48" y="2"/>
                    </a:lnTo>
                    <a:lnTo>
                      <a:pt x="48" y="2"/>
                    </a:lnTo>
                    <a:lnTo>
                      <a:pt x="48" y="3"/>
                    </a:lnTo>
                    <a:lnTo>
                      <a:pt x="45" y="5"/>
                    </a:lnTo>
                    <a:lnTo>
                      <a:pt x="36" y="6"/>
                    </a:lnTo>
                    <a:lnTo>
                      <a:pt x="36" y="6"/>
                    </a:lnTo>
                    <a:lnTo>
                      <a:pt x="32" y="9"/>
                    </a:lnTo>
                    <a:lnTo>
                      <a:pt x="25" y="15"/>
                    </a:lnTo>
                    <a:lnTo>
                      <a:pt x="16" y="21"/>
                    </a:lnTo>
                    <a:lnTo>
                      <a:pt x="13" y="22"/>
                    </a:lnTo>
                    <a:lnTo>
                      <a:pt x="9" y="2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72" name="Freeform 1287"/>
              <p:cNvSpPr/>
              <p:nvPr/>
            </p:nvSpPr>
            <p:spPr bwMode="auto">
              <a:xfrm>
                <a:off x="-1835815" y="3868766"/>
                <a:ext cx="338544" cy="363017"/>
              </a:xfrm>
              <a:custGeom>
                <a:gdLst>
                  <a:gd name="T0" fmla="*/ 137 w 166"/>
                  <a:gd name="T1" fmla="*/ 17 h 178"/>
                  <a:gd name="T2" fmla="*/ 129 w 166"/>
                  <a:gd name="T3" fmla="*/ 1 h 178"/>
                  <a:gd name="T4" fmla="*/ 106 w 166"/>
                  <a:gd name="T5" fmla="*/ 21 h 178"/>
                  <a:gd name="T6" fmla="*/ 100 w 166"/>
                  <a:gd name="T7" fmla="*/ 32 h 178"/>
                  <a:gd name="T8" fmla="*/ 99 w 166"/>
                  <a:gd name="T9" fmla="*/ 35 h 178"/>
                  <a:gd name="T10" fmla="*/ 77 w 166"/>
                  <a:gd name="T11" fmla="*/ 45 h 178"/>
                  <a:gd name="T12" fmla="*/ 79 w 166"/>
                  <a:gd name="T13" fmla="*/ 48 h 178"/>
                  <a:gd name="T14" fmla="*/ 66 w 166"/>
                  <a:gd name="T15" fmla="*/ 61 h 178"/>
                  <a:gd name="T16" fmla="*/ 61 w 166"/>
                  <a:gd name="T17" fmla="*/ 66 h 178"/>
                  <a:gd name="T18" fmla="*/ 40 w 166"/>
                  <a:gd name="T19" fmla="*/ 68 h 178"/>
                  <a:gd name="T20" fmla="*/ 32 w 166"/>
                  <a:gd name="T21" fmla="*/ 88 h 178"/>
                  <a:gd name="T22" fmla="*/ 16 w 166"/>
                  <a:gd name="T23" fmla="*/ 85 h 178"/>
                  <a:gd name="T24" fmla="*/ 2 w 166"/>
                  <a:gd name="T25" fmla="*/ 119 h 178"/>
                  <a:gd name="T26" fmla="*/ 12 w 166"/>
                  <a:gd name="T27" fmla="*/ 130 h 178"/>
                  <a:gd name="T28" fmla="*/ 11 w 166"/>
                  <a:gd name="T29" fmla="*/ 132 h 178"/>
                  <a:gd name="T30" fmla="*/ 31 w 166"/>
                  <a:gd name="T31" fmla="*/ 161 h 178"/>
                  <a:gd name="T32" fmla="*/ 40 w 166"/>
                  <a:gd name="T33" fmla="*/ 162 h 178"/>
                  <a:gd name="T34" fmla="*/ 42 w 166"/>
                  <a:gd name="T35" fmla="*/ 168 h 178"/>
                  <a:gd name="T36" fmla="*/ 64 w 166"/>
                  <a:gd name="T37" fmla="*/ 163 h 178"/>
                  <a:gd name="T38" fmla="*/ 61 w 166"/>
                  <a:gd name="T39" fmla="*/ 163 h 178"/>
                  <a:gd name="T40" fmla="*/ 84 w 166"/>
                  <a:gd name="T41" fmla="*/ 174 h 178"/>
                  <a:gd name="T42" fmla="*/ 86 w 166"/>
                  <a:gd name="T43" fmla="*/ 176 h 178"/>
                  <a:gd name="T44" fmla="*/ 122 w 166"/>
                  <a:gd name="T45" fmla="*/ 140 h 178"/>
                  <a:gd name="T46" fmla="*/ 160 w 166"/>
                  <a:gd name="T47" fmla="*/ 101 h 178"/>
                  <a:gd name="T48" fmla="*/ 145 w 166"/>
                  <a:gd name="T49" fmla="*/ 84 h 178"/>
                  <a:gd name="T50" fmla="*/ 145 w 166"/>
                  <a:gd name="T51" fmla="*/ 85 h 178"/>
                  <a:gd name="T52" fmla="*/ 135 w 166"/>
                  <a:gd name="T53" fmla="*/ 58 h 178"/>
                  <a:gd name="T54" fmla="*/ 132 w 166"/>
                  <a:gd name="T55" fmla="*/ 58 h 178"/>
                  <a:gd name="T56" fmla="*/ 144 w 166"/>
                  <a:gd name="T57" fmla="*/ 56 h 178"/>
                  <a:gd name="T58" fmla="*/ 139 w 166"/>
                  <a:gd name="T59" fmla="*/ 52 h 178"/>
                  <a:gd name="T60" fmla="*/ 157 w 166"/>
                  <a:gd name="T61" fmla="*/ 46 h 178"/>
                  <a:gd name="T62" fmla="*/ 166 w 166"/>
                  <a:gd name="T63" fmla="*/ 29 h 178"/>
                  <a:gd name="T64" fmla="*/ 163 w 166"/>
                  <a:gd name="T65" fmla="*/ 32 h 178"/>
                  <a:gd name="T66" fmla="*/ 153 w 166"/>
                  <a:gd name="T67" fmla="*/ 39 h 178"/>
                  <a:gd name="T68" fmla="*/ 154 w 166"/>
                  <a:gd name="T69" fmla="*/ 46 h 178"/>
                  <a:gd name="T70" fmla="*/ 135 w 166"/>
                  <a:gd name="T71" fmla="*/ 52 h 178"/>
                  <a:gd name="T72" fmla="*/ 138 w 166"/>
                  <a:gd name="T73" fmla="*/ 56 h 178"/>
                  <a:gd name="T74" fmla="*/ 129 w 166"/>
                  <a:gd name="T75" fmla="*/ 56 h 178"/>
                  <a:gd name="T76" fmla="*/ 141 w 166"/>
                  <a:gd name="T77" fmla="*/ 81 h 178"/>
                  <a:gd name="T78" fmla="*/ 157 w 166"/>
                  <a:gd name="T79" fmla="*/ 98 h 178"/>
                  <a:gd name="T80" fmla="*/ 155 w 166"/>
                  <a:gd name="T81" fmla="*/ 98 h 178"/>
                  <a:gd name="T82" fmla="*/ 119 w 166"/>
                  <a:gd name="T83" fmla="*/ 137 h 178"/>
                  <a:gd name="T84" fmla="*/ 90 w 166"/>
                  <a:gd name="T85" fmla="*/ 174 h 178"/>
                  <a:gd name="T86" fmla="*/ 61 w 166"/>
                  <a:gd name="T87" fmla="*/ 159 h 178"/>
                  <a:gd name="T88" fmla="*/ 51 w 166"/>
                  <a:gd name="T89" fmla="*/ 162 h 178"/>
                  <a:gd name="T90" fmla="*/ 41 w 166"/>
                  <a:gd name="T91" fmla="*/ 163 h 178"/>
                  <a:gd name="T92" fmla="*/ 40 w 166"/>
                  <a:gd name="T93" fmla="*/ 158 h 178"/>
                  <a:gd name="T94" fmla="*/ 21 w 166"/>
                  <a:gd name="T95" fmla="*/ 155 h 178"/>
                  <a:gd name="T96" fmla="*/ 12 w 166"/>
                  <a:gd name="T97" fmla="*/ 126 h 178"/>
                  <a:gd name="T98" fmla="*/ 8 w 166"/>
                  <a:gd name="T99" fmla="*/ 123 h 178"/>
                  <a:gd name="T100" fmla="*/ 9 w 166"/>
                  <a:gd name="T101" fmla="*/ 87 h 178"/>
                  <a:gd name="T102" fmla="*/ 34 w 166"/>
                  <a:gd name="T103" fmla="*/ 92 h 178"/>
                  <a:gd name="T104" fmla="*/ 42 w 166"/>
                  <a:gd name="T105" fmla="*/ 72 h 178"/>
                  <a:gd name="T106" fmla="*/ 66 w 166"/>
                  <a:gd name="T107" fmla="*/ 63 h 178"/>
                  <a:gd name="T108" fmla="*/ 80 w 166"/>
                  <a:gd name="T109" fmla="*/ 53 h 178"/>
                  <a:gd name="T110" fmla="*/ 82 w 166"/>
                  <a:gd name="T111" fmla="*/ 45 h 178"/>
                  <a:gd name="T112" fmla="*/ 82 w 166"/>
                  <a:gd name="T113" fmla="*/ 46 h 178"/>
                  <a:gd name="T114" fmla="*/ 93 w 166"/>
                  <a:gd name="T115" fmla="*/ 37 h 178"/>
                  <a:gd name="T116" fmla="*/ 97 w 166"/>
                  <a:gd name="T117" fmla="*/ 39 h 178"/>
                  <a:gd name="T118" fmla="*/ 108 w 166"/>
                  <a:gd name="T119" fmla="*/ 26 h 178"/>
                  <a:gd name="T120" fmla="*/ 118 w 166"/>
                  <a:gd name="T121" fmla="*/ 13 h 178"/>
                  <a:gd name="T122" fmla="*/ 131 w 166"/>
                  <a:gd name="T123" fmla="*/ 8 h 178"/>
                  <a:gd name="T124" fmla="*/ 138 w 166"/>
                  <a:gd name="T125" fmla="*/ 23 h 1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6" h="178">
                    <a:moveTo>
                      <a:pt x="163" y="30"/>
                    </a:moveTo>
                    <a:lnTo>
                      <a:pt x="163" y="27"/>
                    </a:lnTo>
                    <a:lnTo>
                      <a:pt x="163" y="27"/>
                    </a:lnTo>
                    <a:lnTo>
                      <a:pt x="155" y="24"/>
                    </a:lnTo>
                    <a:lnTo>
                      <a:pt x="155" y="24"/>
                    </a:lnTo>
                    <a:lnTo>
                      <a:pt x="145" y="20"/>
                    </a:lnTo>
                    <a:lnTo>
                      <a:pt x="145" y="20"/>
                    </a:lnTo>
                    <a:lnTo>
                      <a:pt x="138" y="17"/>
                    </a:lnTo>
                    <a:lnTo>
                      <a:pt x="138" y="17"/>
                    </a:lnTo>
                    <a:lnTo>
                      <a:pt x="137" y="17"/>
                    </a:lnTo>
                    <a:lnTo>
                      <a:pt x="137" y="17"/>
                    </a:lnTo>
                    <a:lnTo>
                      <a:pt x="137" y="17"/>
                    </a:lnTo>
                    <a:lnTo>
                      <a:pt x="138" y="17"/>
                    </a:lnTo>
                    <a:lnTo>
                      <a:pt x="137" y="17"/>
                    </a:lnTo>
                    <a:lnTo>
                      <a:pt x="137" y="17"/>
                    </a:lnTo>
                    <a:lnTo>
                      <a:pt x="138" y="17"/>
                    </a:lnTo>
                    <a:lnTo>
                      <a:pt x="137" y="17"/>
                    </a:lnTo>
                    <a:lnTo>
                      <a:pt x="137" y="17"/>
                    </a:lnTo>
                    <a:lnTo>
                      <a:pt x="138" y="17"/>
                    </a:lnTo>
                    <a:lnTo>
                      <a:pt x="137" y="17"/>
                    </a:lnTo>
                    <a:lnTo>
                      <a:pt x="137" y="17"/>
                    </a:lnTo>
                    <a:lnTo>
                      <a:pt x="137" y="17"/>
                    </a:lnTo>
                    <a:lnTo>
                      <a:pt x="137" y="17"/>
                    </a:lnTo>
                    <a:lnTo>
                      <a:pt x="138" y="13"/>
                    </a:lnTo>
                    <a:lnTo>
                      <a:pt x="138" y="13"/>
                    </a:lnTo>
                    <a:lnTo>
                      <a:pt x="138" y="10"/>
                    </a:lnTo>
                    <a:lnTo>
                      <a:pt x="135" y="6"/>
                    </a:lnTo>
                    <a:lnTo>
                      <a:pt x="135" y="6"/>
                    </a:lnTo>
                    <a:lnTo>
                      <a:pt x="129" y="1"/>
                    </a:lnTo>
                    <a:lnTo>
                      <a:pt x="129" y="1"/>
                    </a:lnTo>
                    <a:lnTo>
                      <a:pt x="125" y="0"/>
                    </a:lnTo>
                    <a:lnTo>
                      <a:pt x="125" y="0"/>
                    </a:lnTo>
                    <a:lnTo>
                      <a:pt x="122" y="1"/>
                    </a:lnTo>
                    <a:lnTo>
                      <a:pt x="122" y="1"/>
                    </a:lnTo>
                    <a:lnTo>
                      <a:pt x="119" y="3"/>
                    </a:lnTo>
                    <a:lnTo>
                      <a:pt x="119" y="3"/>
                    </a:lnTo>
                    <a:lnTo>
                      <a:pt x="112" y="14"/>
                    </a:lnTo>
                    <a:lnTo>
                      <a:pt x="112" y="14"/>
                    </a:lnTo>
                    <a:lnTo>
                      <a:pt x="108" y="20"/>
                    </a:lnTo>
                    <a:lnTo>
                      <a:pt x="108" y="20"/>
                    </a:lnTo>
                    <a:lnTo>
                      <a:pt x="106" y="21"/>
                    </a:lnTo>
                    <a:lnTo>
                      <a:pt x="106" y="21"/>
                    </a:lnTo>
                    <a:lnTo>
                      <a:pt x="106" y="23"/>
                    </a:lnTo>
                    <a:lnTo>
                      <a:pt x="106" y="21"/>
                    </a:lnTo>
                    <a:lnTo>
                      <a:pt x="106" y="21"/>
                    </a:lnTo>
                    <a:lnTo>
                      <a:pt x="106" y="23"/>
                    </a:lnTo>
                    <a:lnTo>
                      <a:pt x="106" y="21"/>
                    </a:lnTo>
                    <a:lnTo>
                      <a:pt x="108" y="23"/>
                    </a:lnTo>
                    <a:lnTo>
                      <a:pt x="106" y="21"/>
                    </a:lnTo>
                    <a:lnTo>
                      <a:pt x="106" y="21"/>
                    </a:lnTo>
                    <a:lnTo>
                      <a:pt x="108" y="23"/>
                    </a:lnTo>
                    <a:lnTo>
                      <a:pt x="106" y="21"/>
                    </a:lnTo>
                    <a:lnTo>
                      <a:pt x="106" y="21"/>
                    </a:lnTo>
                    <a:lnTo>
                      <a:pt x="105" y="21"/>
                    </a:lnTo>
                    <a:lnTo>
                      <a:pt x="105" y="21"/>
                    </a:lnTo>
                    <a:lnTo>
                      <a:pt x="102" y="26"/>
                    </a:lnTo>
                    <a:lnTo>
                      <a:pt x="102" y="26"/>
                    </a:lnTo>
                    <a:lnTo>
                      <a:pt x="100" y="29"/>
                    </a:lnTo>
                    <a:lnTo>
                      <a:pt x="100" y="29"/>
                    </a:lnTo>
                    <a:lnTo>
                      <a:pt x="100" y="32"/>
                    </a:lnTo>
                    <a:lnTo>
                      <a:pt x="100" y="32"/>
                    </a:lnTo>
                    <a:lnTo>
                      <a:pt x="99" y="33"/>
                    </a:lnTo>
                    <a:lnTo>
                      <a:pt x="97" y="35"/>
                    </a:lnTo>
                    <a:lnTo>
                      <a:pt x="97" y="35"/>
                    </a:lnTo>
                    <a:lnTo>
                      <a:pt x="97" y="35"/>
                    </a:lnTo>
                    <a:lnTo>
                      <a:pt x="97" y="35"/>
                    </a:lnTo>
                    <a:lnTo>
                      <a:pt x="97" y="35"/>
                    </a:lnTo>
                    <a:lnTo>
                      <a:pt x="97" y="35"/>
                    </a:lnTo>
                    <a:lnTo>
                      <a:pt x="97" y="35"/>
                    </a:lnTo>
                    <a:lnTo>
                      <a:pt x="97" y="35"/>
                    </a:lnTo>
                    <a:lnTo>
                      <a:pt x="99" y="35"/>
                    </a:lnTo>
                    <a:lnTo>
                      <a:pt x="97" y="35"/>
                    </a:lnTo>
                    <a:lnTo>
                      <a:pt x="97" y="35"/>
                    </a:lnTo>
                    <a:lnTo>
                      <a:pt x="99" y="35"/>
                    </a:lnTo>
                    <a:lnTo>
                      <a:pt x="99" y="35"/>
                    </a:lnTo>
                    <a:lnTo>
                      <a:pt x="96" y="33"/>
                    </a:lnTo>
                    <a:lnTo>
                      <a:pt x="96" y="33"/>
                    </a:lnTo>
                    <a:lnTo>
                      <a:pt x="93" y="33"/>
                    </a:lnTo>
                    <a:lnTo>
                      <a:pt x="93" y="33"/>
                    </a:lnTo>
                    <a:lnTo>
                      <a:pt x="90" y="35"/>
                    </a:lnTo>
                    <a:lnTo>
                      <a:pt x="90" y="35"/>
                    </a:lnTo>
                    <a:lnTo>
                      <a:pt x="86" y="39"/>
                    </a:lnTo>
                    <a:lnTo>
                      <a:pt x="86" y="39"/>
                    </a:lnTo>
                    <a:lnTo>
                      <a:pt x="83" y="40"/>
                    </a:lnTo>
                    <a:lnTo>
                      <a:pt x="83" y="40"/>
                    </a:lnTo>
                    <a:lnTo>
                      <a:pt x="82" y="42"/>
                    </a:lnTo>
                    <a:lnTo>
                      <a:pt x="82" y="42"/>
                    </a:lnTo>
                    <a:lnTo>
                      <a:pt x="79" y="42"/>
                    </a:lnTo>
                    <a:lnTo>
                      <a:pt x="79" y="42"/>
                    </a:lnTo>
                    <a:lnTo>
                      <a:pt x="77" y="45"/>
                    </a:lnTo>
                    <a:lnTo>
                      <a:pt x="77" y="45"/>
                    </a:lnTo>
                    <a:lnTo>
                      <a:pt x="79" y="48"/>
                    </a:lnTo>
                    <a:lnTo>
                      <a:pt x="79" y="48"/>
                    </a:lnTo>
                    <a:lnTo>
                      <a:pt x="79" y="49"/>
                    </a:lnTo>
                    <a:lnTo>
                      <a:pt x="79" y="49"/>
                    </a:lnTo>
                    <a:lnTo>
                      <a:pt x="79" y="49"/>
                    </a:lnTo>
                    <a:lnTo>
                      <a:pt x="79" y="49"/>
                    </a:lnTo>
                    <a:lnTo>
                      <a:pt x="79" y="49"/>
                    </a:lnTo>
                    <a:lnTo>
                      <a:pt x="79" y="49"/>
                    </a:lnTo>
                    <a:lnTo>
                      <a:pt x="79" y="49"/>
                    </a:lnTo>
                    <a:lnTo>
                      <a:pt x="80" y="49"/>
                    </a:lnTo>
                    <a:lnTo>
                      <a:pt x="79" y="48"/>
                    </a:lnTo>
                    <a:lnTo>
                      <a:pt x="79" y="49"/>
                    </a:lnTo>
                    <a:lnTo>
                      <a:pt x="80" y="49"/>
                    </a:lnTo>
                    <a:lnTo>
                      <a:pt x="79" y="48"/>
                    </a:lnTo>
                    <a:lnTo>
                      <a:pt x="80" y="49"/>
                    </a:lnTo>
                    <a:lnTo>
                      <a:pt x="79" y="48"/>
                    </a:lnTo>
                    <a:lnTo>
                      <a:pt x="79" y="48"/>
                    </a:lnTo>
                    <a:lnTo>
                      <a:pt x="80" y="49"/>
                    </a:lnTo>
                    <a:lnTo>
                      <a:pt x="79" y="48"/>
                    </a:lnTo>
                    <a:lnTo>
                      <a:pt x="79" y="48"/>
                    </a:lnTo>
                    <a:lnTo>
                      <a:pt x="77" y="49"/>
                    </a:lnTo>
                    <a:lnTo>
                      <a:pt x="77" y="49"/>
                    </a:lnTo>
                    <a:lnTo>
                      <a:pt x="70" y="55"/>
                    </a:lnTo>
                    <a:lnTo>
                      <a:pt x="70" y="55"/>
                    </a:lnTo>
                    <a:lnTo>
                      <a:pt x="67" y="58"/>
                    </a:lnTo>
                    <a:lnTo>
                      <a:pt x="67" y="58"/>
                    </a:lnTo>
                    <a:lnTo>
                      <a:pt x="66" y="59"/>
                    </a:lnTo>
                    <a:lnTo>
                      <a:pt x="66" y="59"/>
                    </a:lnTo>
                    <a:lnTo>
                      <a:pt x="66" y="61"/>
                    </a:lnTo>
                    <a:lnTo>
                      <a:pt x="66" y="59"/>
                    </a:lnTo>
                    <a:lnTo>
                      <a:pt x="66" y="59"/>
                    </a:lnTo>
                    <a:lnTo>
                      <a:pt x="66" y="61"/>
                    </a:lnTo>
                    <a:lnTo>
                      <a:pt x="66" y="59"/>
                    </a:lnTo>
                    <a:lnTo>
                      <a:pt x="66" y="59"/>
                    </a:lnTo>
                    <a:lnTo>
                      <a:pt x="63" y="59"/>
                    </a:lnTo>
                    <a:lnTo>
                      <a:pt x="63" y="59"/>
                    </a:lnTo>
                    <a:lnTo>
                      <a:pt x="61" y="62"/>
                    </a:lnTo>
                    <a:lnTo>
                      <a:pt x="61" y="62"/>
                    </a:lnTo>
                    <a:lnTo>
                      <a:pt x="61" y="65"/>
                    </a:lnTo>
                    <a:lnTo>
                      <a:pt x="61" y="65"/>
                    </a:lnTo>
                    <a:lnTo>
                      <a:pt x="61" y="66"/>
                    </a:lnTo>
                    <a:lnTo>
                      <a:pt x="61" y="66"/>
                    </a:lnTo>
                    <a:lnTo>
                      <a:pt x="63" y="66"/>
                    </a:lnTo>
                    <a:lnTo>
                      <a:pt x="61" y="66"/>
                    </a:lnTo>
                    <a:lnTo>
                      <a:pt x="61" y="66"/>
                    </a:lnTo>
                    <a:lnTo>
                      <a:pt x="63" y="66"/>
                    </a:lnTo>
                    <a:lnTo>
                      <a:pt x="61" y="66"/>
                    </a:lnTo>
                    <a:lnTo>
                      <a:pt x="63" y="66"/>
                    </a:lnTo>
                    <a:lnTo>
                      <a:pt x="63" y="65"/>
                    </a:lnTo>
                    <a:lnTo>
                      <a:pt x="61" y="66"/>
                    </a:lnTo>
                    <a:lnTo>
                      <a:pt x="63" y="66"/>
                    </a:lnTo>
                    <a:lnTo>
                      <a:pt x="63" y="65"/>
                    </a:lnTo>
                    <a:lnTo>
                      <a:pt x="63" y="65"/>
                    </a:lnTo>
                    <a:lnTo>
                      <a:pt x="53" y="66"/>
                    </a:lnTo>
                    <a:lnTo>
                      <a:pt x="53" y="66"/>
                    </a:lnTo>
                    <a:lnTo>
                      <a:pt x="41" y="68"/>
                    </a:lnTo>
                    <a:lnTo>
                      <a:pt x="41" y="68"/>
                    </a:lnTo>
                    <a:lnTo>
                      <a:pt x="40" y="68"/>
                    </a:lnTo>
                    <a:lnTo>
                      <a:pt x="40" y="68"/>
                    </a:lnTo>
                    <a:lnTo>
                      <a:pt x="38" y="71"/>
                    </a:lnTo>
                    <a:lnTo>
                      <a:pt x="38" y="71"/>
                    </a:lnTo>
                    <a:lnTo>
                      <a:pt x="32" y="82"/>
                    </a:lnTo>
                    <a:lnTo>
                      <a:pt x="32" y="82"/>
                    </a:lnTo>
                    <a:lnTo>
                      <a:pt x="31" y="88"/>
                    </a:lnTo>
                    <a:lnTo>
                      <a:pt x="31" y="88"/>
                    </a:lnTo>
                    <a:lnTo>
                      <a:pt x="31" y="88"/>
                    </a:lnTo>
                    <a:lnTo>
                      <a:pt x="31" y="88"/>
                    </a:lnTo>
                    <a:lnTo>
                      <a:pt x="31" y="90"/>
                    </a:lnTo>
                    <a:lnTo>
                      <a:pt x="31" y="88"/>
                    </a:lnTo>
                    <a:lnTo>
                      <a:pt x="31" y="88"/>
                    </a:lnTo>
                    <a:lnTo>
                      <a:pt x="31" y="90"/>
                    </a:lnTo>
                    <a:lnTo>
                      <a:pt x="31" y="88"/>
                    </a:lnTo>
                    <a:lnTo>
                      <a:pt x="32" y="90"/>
                    </a:lnTo>
                    <a:lnTo>
                      <a:pt x="32" y="88"/>
                    </a:lnTo>
                    <a:lnTo>
                      <a:pt x="32" y="88"/>
                    </a:lnTo>
                    <a:lnTo>
                      <a:pt x="31" y="88"/>
                    </a:lnTo>
                    <a:lnTo>
                      <a:pt x="32" y="90"/>
                    </a:lnTo>
                    <a:lnTo>
                      <a:pt x="32" y="88"/>
                    </a:lnTo>
                    <a:lnTo>
                      <a:pt x="32" y="88"/>
                    </a:lnTo>
                    <a:lnTo>
                      <a:pt x="31" y="88"/>
                    </a:lnTo>
                    <a:lnTo>
                      <a:pt x="31" y="88"/>
                    </a:lnTo>
                    <a:lnTo>
                      <a:pt x="24" y="90"/>
                    </a:lnTo>
                    <a:lnTo>
                      <a:pt x="24" y="90"/>
                    </a:lnTo>
                    <a:lnTo>
                      <a:pt x="21" y="88"/>
                    </a:lnTo>
                    <a:lnTo>
                      <a:pt x="21" y="88"/>
                    </a:lnTo>
                    <a:lnTo>
                      <a:pt x="21" y="88"/>
                    </a:lnTo>
                    <a:lnTo>
                      <a:pt x="21" y="88"/>
                    </a:lnTo>
                    <a:lnTo>
                      <a:pt x="21" y="88"/>
                    </a:lnTo>
                    <a:lnTo>
                      <a:pt x="16" y="85"/>
                    </a:lnTo>
                    <a:lnTo>
                      <a:pt x="16" y="85"/>
                    </a:lnTo>
                    <a:lnTo>
                      <a:pt x="13" y="82"/>
                    </a:lnTo>
                    <a:lnTo>
                      <a:pt x="9" y="82"/>
                    </a:lnTo>
                    <a:lnTo>
                      <a:pt x="9" y="82"/>
                    </a:lnTo>
                    <a:lnTo>
                      <a:pt x="8" y="82"/>
                    </a:lnTo>
                    <a:lnTo>
                      <a:pt x="8" y="82"/>
                    </a:lnTo>
                    <a:lnTo>
                      <a:pt x="5" y="84"/>
                    </a:lnTo>
                    <a:lnTo>
                      <a:pt x="5" y="84"/>
                    </a:lnTo>
                    <a:lnTo>
                      <a:pt x="3" y="90"/>
                    </a:lnTo>
                    <a:lnTo>
                      <a:pt x="3" y="90"/>
                    </a:lnTo>
                    <a:lnTo>
                      <a:pt x="2" y="98"/>
                    </a:lnTo>
                    <a:lnTo>
                      <a:pt x="2" y="98"/>
                    </a:lnTo>
                    <a:lnTo>
                      <a:pt x="0" y="104"/>
                    </a:lnTo>
                    <a:lnTo>
                      <a:pt x="0" y="104"/>
                    </a:lnTo>
                    <a:lnTo>
                      <a:pt x="2" y="119"/>
                    </a:lnTo>
                    <a:lnTo>
                      <a:pt x="2" y="119"/>
                    </a:lnTo>
                    <a:lnTo>
                      <a:pt x="3" y="126"/>
                    </a:lnTo>
                    <a:lnTo>
                      <a:pt x="3" y="126"/>
                    </a:lnTo>
                    <a:lnTo>
                      <a:pt x="5" y="129"/>
                    </a:lnTo>
                    <a:lnTo>
                      <a:pt x="5" y="129"/>
                    </a:lnTo>
                    <a:lnTo>
                      <a:pt x="6" y="130"/>
                    </a:lnTo>
                    <a:lnTo>
                      <a:pt x="6" y="130"/>
                    </a:lnTo>
                    <a:lnTo>
                      <a:pt x="9" y="132"/>
                    </a:lnTo>
                    <a:lnTo>
                      <a:pt x="9" y="132"/>
                    </a:lnTo>
                    <a:lnTo>
                      <a:pt x="12" y="132"/>
                    </a:lnTo>
                    <a:lnTo>
                      <a:pt x="12" y="130"/>
                    </a:lnTo>
                    <a:lnTo>
                      <a:pt x="12" y="130"/>
                    </a:lnTo>
                    <a:lnTo>
                      <a:pt x="12" y="132"/>
                    </a:lnTo>
                    <a:lnTo>
                      <a:pt x="12" y="130"/>
                    </a:lnTo>
                    <a:lnTo>
                      <a:pt x="12" y="130"/>
                    </a:lnTo>
                    <a:lnTo>
                      <a:pt x="12" y="129"/>
                    </a:lnTo>
                    <a:lnTo>
                      <a:pt x="11" y="130"/>
                    </a:lnTo>
                    <a:lnTo>
                      <a:pt x="12" y="130"/>
                    </a:lnTo>
                    <a:lnTo>
                      <a:pt x="12" y="129"/>
                    </a:lnTo>
                    <a:lnTo>
                      <a:pt x="11" y="130"/>
                    </a:lnTo>
                    <a:lnTo>
                      <a:pt x="12" y="130"/>
                    </a:lnTo>
                    <a:lnTo>
                      <a:pt x="11" y="130"/>
                    </a:lnTo>
                    <a:lnTo>
                      <a:pt x="11" y="130"/>
                    </a:lnTo>
                    <a:lnTo>
                      <a:pt x="12" y="130"/>
                    </a:lnTo>
                    <a:lnTo>
                      <a:pt x="11" y="130"/>
                    </a:lnTo>
                    <a:lnTo>
                      <a:pt x="11" y="130"/>
                    </a:lnTo>
                    <a:lnTo>
                      <a:pt x="11" y="130"/>
                    </a:lnTo>
                    <a:lnTo>
                      <a:pt x="11" y="132"/>
                    </a:lnTo>
                    <a:lnTo>
                      <a:pt x="11" y="132"/>
                    </a:lnTo>
                    <a:lnTo>
                      <a:pt x="11" y="132"/>
                    </a:lnTo>
                    <a:lnTo>
                      <a:pt x="11" y="133"/>
                    </a:lnTo>
                    <a:lnTo>
                      <a:pt x="11" y="133"/>
                    </a:lnTo>
                    <a:lnTo>
                      <a:pt x="13" y="147"/>
                    </a:lnTo>
                    <a:lnTo>
                      <a:pt x="13" y="147"/>
                    </a:lnTo>
                    <a:lnTo>
                      <a:pt x="15" y="155"/>
                    </a:lnTo>
                    <a:lnTo>
                      <a:pt x="15" y="155"/>
                    </a:lnTo>
                    <a:lnTo>
                      <a:pt x="16" y="156"/>
                    </a:lnTo>
                    <a:lnTo>
                      <a:pt x="16" y="158"/>
                    </a:lnTo>
                    <a:lnTo>
                      <a:pt x="16" y="158"/>
                    </a:lnTo>
                    <a:lnTo>
                      <a:pt x="18" y="159"/>
                    </a:lnTo>
                    <a:lnTo>
                      <a:pt x="18" y="159"/>
                    </a:lnTo>
                    <a:lnTo>
                      <a:pt x="19" y="159"/>
                    </a:lnTo>
                    <a:lnTo>
                      <a:pt x="19" y="159"/>
                    </a:lnTo>
                    <a:lnTo>
                      <a:pt x="31" y="161"/>
                    </a:lnTo>
                    <a:lnTo>
                      <a:pt x="31" y="161"/>
                    </a:lnTo>
                    <a:lnTo>
                      <a:pt x="37" y="162"/>
                    </a:lnTo>
                    <a:lnTo>
                      <a:pt x="37" y="162"/>
                    </a:lnTo>
                    <a:lnTo>
                      <a:pt x="38" y="163"/>
                    </a:lnTo>
                    <a:lnTo>
                      <a:pt x="38" y="163"/>
                    </a:lnTo>
                    <a:lnTo>
                      <a:pt x="40" y="161"/>
                    </a:lnTo>
                    <a:lnTo>
                      <a:pt x="38" y="162"/>
                    </a:lnTo>
                    <a:lnTo>
                      <a:pt x="38" y="162"/>
                    </a:lnTo>
                    <a:lnTo>
                      <a:pt x="38" y="163"/>
                    </a:lnTo>
                    <a:lnTo>
                      <a:pt x="40" y="161"/>
                    </a:lnTo>
                    <a:lnTo>
                      <a:pt x="38" y="162"/>
                    </a:lnTo>
                    <a:lnTo>
                      <a:pt x="38" y="162"/>
                    </a:lnTo>
                    <a:lnTo>
                      <a:pt x="40" y="162"/>
                    </a:lnTo>
                    <a:lnTo>
                      <a:pt x="38" y="162"/>
                    </a:lnTo>
                    <a:lnTo>
                      <a:pt x="38" y="162"/>
                    </a:lnTo>
                    <a:lnTo>
                      <a:pt x="40" y="162"/>
                    </a:lnTo>
                    <a:lnTo>
                      <a:pt x="38" y="162"/>
                    </a:lnTo>
                    <a:lnTo>
                      <a:pt x="38" y="162"/>
                    </a:lnTo>
                    <a:lnTo>
                      <a:pt x="38" y="161"/>
                    </a:lnTo>
                    <a:lnTo>
                      <a:pt x="38" y="162"/>
                    </a:lnTo>
                    <a:lnTo>
                      <a:pt x="38" y="162"/>
                    </a:lnTo>
                    <a:lnTo>
                      <a:pt x="38" y="161"/>
                    </a:lnTo>
                    <a:lnTo>
                      <a:pt x="38" y="162"/>
                    </a:lnTo>
                    <a:lnTo>
                      <a:pt x="38" y="162"/>
                    </a:lnTo>
                    <a:lnTo>
                      <a:pt x="37" y="163"/>
                    </a:lnTo>
                    <a:lnTo>
                      <a:pt x="37" y="163"/>
                    </a:lnTo>
                    <a:lnTo>
                      <a:pt x="38" y="165"/>
                    </a:lnTo>
                    <a:lnTo>
                      <a:pt x="38" y="165"/>
                    </a:lnTo>
                    <a:lnTo>
                      <a:pt x="40" y="166"/>
                    </a:lnTo>
                    <a:lnTo>
                      <a:pt x="40" y="166"/>
                    </a:lnTo>
                    <a:lnTo>
                      <a:pt x="42" y="168"/>
                    </a:lnTo>
                    <a:lnTo>
                      <a:pt x="42" y="168"/>
                    </a:lnTo>
                    <a:lnTo>
                      <a:pt x="51" y="168"/>
                    </a:lnTo>
                    <a:lnTo>
                      <a:pt x="51" y="168"/>
                    </a:lnTo>
                    <a:lnTo>
                      <a:pt x="57" y="166"/>
                    </a:lnTo>
                    <a:lnTo>
                      <a:pt x="57" y="166"/>
                    </a:lnTo>
                    <a:lnTo>
                      <a:pt x="61" y="166"/>
                    </a:lnTo>
                    <a:lnTo>
                      <a:pt x="61" y="166"/>
                    </a:lnTo>
                    <a:lnTo>
                      <a:pt x="63" y="163"/>
                    </a:lnTo>
                    <a:lnTo>
                      <a:pt x="63" y="163"/>
                    </a:lnTo>
                    <a:lnTo>
                      <a:pt x="64" y="163"/>
                    </a:lnTo>
                    <a:lnTo>
                      <a:pt x="63" y="162"/>
                    </a:lnTo>
                    <a:lnTo>
                      <a:pt x="64" y="163"/>
                    </a:lnTo>
                    <a:lnTo>
                      <a:pt x="64" y="163"/>
                    </a:lnTo>
                    <a:lnTo>
                      <a:pt x="63" y="162"/>
                    </a:lnTo>
                    <a:lnTo>
                      <a:pt x="64" y="163"/>
                    </a:lnTo>
                    <a:lnTo>
                      <a:pt x="61" y="162"/>
                    </a:lnTo>
                    <a:lnTo>
                      <a:pt x="63" y="163"/>
                    </a:lnTo>
                    <a:lnTo>
                      <a:pt x="64" y="163"/>
                    </a:lnTo>
                    <a:lnTo>
                      <a:pt x="61" y="162"/>
                    </a:lnTo>
                    <a:lnTo>
                      <a:pt x="63" y="163"/>
                    </a:lnTo>
                    <a:lnTo>
                      <a:pt x="61" y="162"/>
                    </a:lnTo>
                    <a:lnTo>
                      <a:pt x="61" y="163"/>
                    </a:lnTo>
                    <a:lnTo>
                      <a:pt x="61" y="163"/>
                    </a:lnTo>
                    <a:lnTo>
                      <a:pt x="63" y="163"/>
                    </a:lnTo>
                    <a:lnTo>
                      <a:pt x="61" y="162"/>
                    </a:lnTo>
                    <a:lnTo>
                      <a:pt x="61" y="163"/>
                    </a:lnTo>
                    <a:lnTo>
                      <a:pt x="61" y="162"/>
                    </a:lnTo>
                    <a:lnTo>
                      <a:pt x="61" y="163"/>
                    </a:lnTo>
                    <a:lnTo>
                      <a:pt x="61" y="163"/>
                    </a:lnTo>
                    <a:lnTo>
                      <a:pt x="61" y="163"/>
                    </a:lnTo>
                    <a:lnTo>
                      <a:pt x="61" y="162"/>
                    </a:lnTo>
                    <a:lnTo>
                      <a:pt x="61" y="163"/>
                    </a:lnTo>
                    <a:lnTo>
                      <a:pt x="61" y="163"/>
                    </a:lnTo>
                    <a:lnTo>
                      <a:pt x="61" y="163"/>
                    </a:lnTo>
                    <a:lnTo>
                      <a:pt x="61" y="163"/>
                    </a:lnTo>
                    <a:lnTo>
                      <a:pt x="61" y="163"/>
                    </a:lnTo>
                    <a:lnTo>
                      <a:pt x="61" y="163"/>
                    </a:lnTo>
                    <a:lnTo>
                      <a:pt x="61" y="163"/>
                    </a:lnTo>
                    <a:lnTo>
                      <a:pt x="63" y="165"/>
                    </a:lnTo>
                    <a:lnTo>
                      <a:pt x="63" y="165"/>
                    </a:lnTo>
                    <a:lnTo>
                      <a:pt x="67" y="166"/>
                    </a:lnTo>
                    <a:lnTo>
                      <a:pt x="67" y="166"/>
                    </a:lnTo>
                    <a:lnTo>
                      <a:pt x="79" y="172"/>
                    </a:lnTo>
                    <a:lnTo>
                      <a:pt x="79" y="172"/>
                    </a:lnTo>
                    <a:lnTo>
                      <a:pt x="84" y="174"/>
                    </a:lnTo>
                    <a:lnTo>
                      <a:pt x="84" y="174"/>
                    </a:lnTo>
                    <a:lnTo>
                      <a:pt x="84" y="174"/>
                    </a:lnTo>
                    <a:lnTo>
                      <a:pt x="86" y="174"/>
                    </a:lnTo>
                    <a:lnTo>
                      <a:pt x="84" y="174"/>
                    </a:lnTo>
                    <a:lnTo>
                      <a:pt x="84" y="174"/>
                    </a:lnTo>
                    <a:lnTo>
                      <a:pt x="86" y="174"/>
                    </a:lnTo>
                    <a:lnTo>
                      <a:pt x="84" y="174"/>
                    </a:lnTo>
                    <a:lnTo>
                      <a:pt x="86" y="174"/>
                    </a:lnTo>
                    <a:lnTo>
                      <a:pt x="84" y="174"/>
                    </a:lnTo>
                    <a:lnTo>
                      <a:pt x="84" y="174"/>
                    </a:lnTo>
                    <a:lnTo>
                      <a:pt x="86" y="174"/>
                    </a:lnTo>
                    <a:lnTo>
                      <a:pt x="84" y="174"/>
                    </a:lnTo>
                    <a:lnTo>
                      <a:pt x="84" y="174"/>
                    </a:lnTo>
                    <a:lnTo>
                      <a:pt x="86" y="176"/>
                    </a:lnTo>
                    <a:lnTo>
                      <a:pt x="86" y="176"/>
                    </a:lnTo>
                    <a:lnTo>
                      <a:pt x="87" y="178"/>
                    </a:lnTo>
                    <a:lnTo>
                      <a:pt x="90" y="178"/>
                    </a:lnTo>
                    <a:lnTo>
                      <a:pt x="90" y="178"/>
                    </a:lnTo>
                    <a:lnTo>
                      <a:pt x="93" y="178"/>
                    </a:lnTo>
                    <a:lnTo>
                      <a:pt x="97" y="176"/>
                    </a:lnTo>
                    <a:lnTo>
                      <a:pt x="97" y="176"/>
                    </a:lnTo>
                    <a:lnTo>
                      <a:pt x="109" y="169"/>
                    </a:lnTo>
                    <a:lnTo>
                      <a:pt x="109" y="169"/>
                    </a:lnTo>
                    <a:lnTo>
                      <a:pt x="113" y="165"/>
                    </a:lnTo>
                    <a:lnTo>
                      <a:pt x="116" y="159"/>
                    </a:lnTo>
                    <a:lnTo>
                      <a:pt x="116" y="159"/>
                    </a:lnTo>
                    <a:lnTo>
                      <a:pt x="119" y="147"/>
                    </a:lnTo>
                    <a:lnTo>
                      <a:pt x="119" y="147"/>
                    </a:lnTo>
                    <a:lnTo>
                      <a:pt x="119" y="143"/>
                    </a:lnTo>
                    <a:lnTo>
                      <a:pt x="122" y="140"/>
                    </a:lnTo>
                    <a:lnTo>
                      <a:pt x="122" y="140"/>
                    </a:lnTo>
                    <a:lnTo>
                      <a:pt x="132" y="130"/>
                    </a:lnTo>
                    <a:lnTo>
                      <a:pt x="138" y="123"/>
                    </a:lnTo>
                    <a:lnTo>
                      <a:pt x="142" y="114"/>
                    </a:lnTo>
                    <a:lnTo>
                      <a:pt x="142" y="114"/>
                    </a:lnTo>
                    <a:lnTo>
                      <a:pt x="145" y="105"/>
                    </a:lnTo>
                    <a:lnTo>
                      <a:pt x="145" y="105"/>
                    </a:lnTo>
                    <a:lnTo>
                      <a:pt x="147" y="104"/>
                    </a:lnTo>
                    <a:lnTo>
                      <a:pt x="147" y="104"/>
                    </a:lnTo>
                    <a:lnTo>
                      <a:pt x="150" y="103"/>
                    </a:lnTo>
                    <a:lnTo>
                      <a:pt x="150" y="103"/>
                    </a:lnTo>
                    <a:lnTo>
                      <a:pt x="157" y="103"/>
                    </a:lnTo>
                    <a:lnTo>
                      <a:pt x="157" y="103"/>
                    </a:lnTo>
                    <a:lnTo>
                      <a:pt x="160" y="101"/>
                    </a:lnTo>
                    <a:lnTo>
                      <a:pt x="160" y="101"/>
                    </a:lnTo>
                    <a:lnTo>
                      <a:pt x="161" y="100"/>
                    </a:lnTo>
                    <a:lnTo>
                      <a:pt x="161" y="100"/>
                    </a:lnTo>
                    <a:lnTo>
                      <a:pt x="161" y="98"/>
                    </a:lnTo>
                    <a:lnTo>
                      <a:pt x="161" y="98"/>
                    </a:lnTo>
                    <a:lnTo>
                      <a:pt x="161" y="95"/>
                    </a:lnTo>
                    <a:lnTo>
                      <a:pt x="161" y="95"/>
                    </a:lnTo>
                    <a:lnTo>
                      <a:pt x="158" y="94"/>
                    </a:lnTo>
                    <a:lnTo>
                      <a:pt x="158" y="94"/>
                    </a:lnTo>
                    <a:lnTo>
                      <a:pt x="150" y="88"/>
                    </a:lnTo>
                    <a:lnTo>
                      <a:pt x="150" y="88"/>
                    </a:lnTo>
                    <a:lnTo>
                      <a:pt x="145" y="85"/>
                    </a:lnTo>
                    <a:lnTo>
                      <a:pt x="145" y="84"/>
                    </a:lnTo>
                    <a:lnTo>
                      <a:pt x="145" y="84"/>
                    </a:lnTo>
                    <a:lnTo>
                      <a:pt x="144" y="84"/>
                    </a:lnTo>
                    <a:lnTo>
                      <a:pt x="145" y="84"/>
                    </a:lnTo>
                    <a:lnTo>
                      <a:pt x="145" y="84"/>
                    </a:lnTo>
                    <a:lnTo>
                      <a:pt x="144" y="84"/>
                    </a:lnTo>
                    <a:lnTo>
                      <a:pt x="145" y="84"/>
                    </a:lnTo>
                    <a:lnTo>
                      <a:pt x="144" y="84"/>
                    </a:lnTo>
                    <a:lnTo>
                      <a:pt x="145" y="85"/>
                    </a:lnTo>
                    <a:lnTo>
                      <a:pt x="145" y="84"/>
                    </a:lnTo>
                    <a:lnTo>
                      <a:pt x="144" y="84"/>
                    </a:lnTo>
                    <a:lnTo>
                      <a:pt x="145" y="85"/>
                    </a:lnTo>
                    <a:lnTo>
                      <a:pt x="144" y="84"/>
                    </a:lnTo>
                    <a:lnTo>
                      <a:pt x="145" y="85"/>
                    </a:lnTo>
                    <a:lnTo>
                      <a:pt x="145" y="85"/>
                    </a:lnTo>
                    <a:lnTo>
                      <a:pt x="144" y="84"/>
                    </a:lnTo>
                    <a:lnTo>
                      <a:pt x="145" y="85"/>
                    </a:lnTo>
                    <a:lnTo>
                      <a:pt x="144" y="85"/>
                    </a:lnTo>
                    <a:lnTo>
                      <a:pt x="145" y="85"/>
                    </a:lnTo>
                    <a:lnTo>
                      <a:pt x="145" y="85"/>
                    </a:lnTo>
                    <a:lnTo>
                      <a:pt x="144" y="85"/>
                    </a:lnTo>
                    <a:lnTo>
                      <a:pt x="145" y="85"/>
                    </a:lnTo>
                    <a:lnTo>
                      <a:pt x="145" y="85"/>
                    </a:lnTo>
                    <a:lnTo>
                      <a:pt x="148" y="82"/>
                    </a:lnTo>
                    <a:lnTo>
                      <a:pt x="148" y="82"/>
                    </a:lnTo>
                    <a:lnTo>
                      <a:pt x="150" y="78"/>
                    </a:lnTo>
                    <a:lnTo>
                      <a:pt x="150" y="78"/>
                    </a:lnTo>
                    <a:lnTo>
                      <a:pt x="148" y="74"/>
                    </a:lnTo>
                    <a:lnTo>
                      <a:pt x="148" y="74"/>
                    </a:lnTo>
                    <a:lnTo>
                      <a:pt x="139" y="65"/>
                    </a:lnTo>
                    <a:lnTo>
                      <a:pt x="139" y="65"/>
                    </a:lnTo>
                    <a:lnTo>
                      <a:pt x="135" y="59"/>
                    </a:lnTo>
                    <a:lnTo>
                      <a:pt x="135" y="59"/>
                    </a:lnTo>
                    <a:lnTo>
                      <a:pt x="135" y="58"/>
                    </a:lnTo>
                    <a:lnTo>
                      <a:pt x="134" y="56"/>
                    </a:lnTo>
                    <a:lnTo>
                      <a:pt x="134" y="56"/>
                    </a:lnTo>
                    <a:lnTo>
                      <a:pt x="132" y="58"/>
                    </a:lnTo>
                    <a:lnTo>
                      <a:pt x="134" y="58"/>
                    </a:lnTo>
                    <a:lnTo>
                      <a:pt x="134" y="58"/>
                    </a:lnTo>
                    <a:lnTo>
                      <a:pt x="134" y="56"/>
                    </a:lnTo>
                    <a:lnTo>
                      <a:pt x="132" y="58"/>
                    </a:lnTo>
                    <a:lnTo>
                      <a:pt x="134" y="58"/>
                    </a:lnTo>
                    <a:lnTo>
                      <a:pt x="132" y="58"/>
                    </a:lnTo>
                    <a:lnTo>
                      <a:pt x="134" y="59"/>
                    </a:lnTo>
                    <a:lnTo>
                      <a:pt x="134" y="59"/>
                    </a:lnTo>
                    <a:lnTo>
                      <a:pt x="134" y="58"/>
                    </a:lnTo>
                    <a:lnTo>
                      <a:pt x="132" y="58"/>
                    </a:lnTo>
                    <a:lnTo>
                      <a:pt x="134" y="59"/>
                    </a:lnTo>
                    <a:lnTo>
                      <a:pt x="132" y="58"/>
                    </a:lnTo>
                    <a:lnTo>
                      <a:pt x="132" y="59"/>
                    </a:lnTo>
                    <a:lnTo>
                      <a:pt x="132" y="59"/>
                    </a:lnTo>
                    <a:lnTo>
                      <a:pt x="134" y="59"/>
                    </a:lnTo>
                    <a:lnTo>
                      <a:pt x="132" y="58"/>
                    </a:lnTo>
                    <a:lnTo>
                      <a:pt x="132" y="59"/>
                    </a:lnTo>
                    <a:lnTo>
                      <a:pt x="132" y="59"/>
                    </a:lnTo>
                    <a:lnTo>
                      <a:pt x="135" y="59"/>
                    </a:lnTo>
                    <a:lnTo>
                      <a:pt x="135" y="59"/>
                    </a:lnTo>
                    <a:lnTo>
                      <a:pt x="139" y="59"/>
                    </a:lnTo>
                    <a:lnTo>
                      <a:pt x="139" y="59"/>
                    </a:lnTo>
                    <a:lnTo>
                      <a:pt x="141" y="59"/>
                    </a:lnTo>
                    <a:lnTo>
                      <a:pt x="142" y="59"/>
                    </a:lnTo>
                    <a:lnTo>
                      <a:pt x="142" y="59"/>
                    </a:lnTo>
                    <a:lnTo>
                      <a:pt x="144" y="56"/>
                    </a:lnTo>
                    <a:lnTo>
                      <a:pt x="144" y="56"/>
                    </a:lnTo>
                    <a:lnTo>
                      <a:pt x="142" y="55"/>
                    </a:lnTo>
                    <a:lnTo>
                      <a:pt x="142" y="55"/>
                    </a:lnTo>
                    <a:lnTo>
                      <a:pt x="141" y="52"/>
                    </a:lnTo>
                    <a:lnTo>
                      <a:pt x="139" y="50"/>
                    </a:lnTo>
                    <a:lnTo>
                      <a:pt x="139" y="50"/>
                    </a:lnTo>
                    <a:lnTo>
                      <a:pt x="139" y="52"/>
                    </a:lnTo>
                    <a:lnTo>
                      <a:pt x="139" y="52"/>
                    </a:lnTo>
                    <a:lnTo>
                      <a:pt x="139" y="50"/>
                    </a:lnTo>
                    <a:lnTo>
                      <a:pt x="139" y="52"/>
                    </a:lnTo>
                    <a:lnTo>
                      <a:pt x="139" y="52"/>
                    </a:lnTo>
                    <a:lnTo>
                      <a:pt x="138" y="52"/>
                    </a:lnTo>
                    <a:lnTo>
                      <a:pt x="139" y="52"/>
                    </a:lnTo>
                    <a:lnTo>
                      <a:pt x="139" y="52"/>
                    </a:lnTo>
                    <a:lnTo>
                      <a:pt x="138" y="52"/>
                    </a:lnTo>
                    <a:lnTo>
                      <a:pt x="139" y="52"/>
                    </a:lnTo>
                    <a:lnTo>
                      <a:pt x="138" y="52"/>
                    </a:lnTo>
                    <a:lnTo>
                      <a:pt x="139" y="52"/>
                    </a:lnTo>
                    <a:lnTo>
                      <a:pt x="139" y="52"/>
                    </a:lnTo>
                    <a:lnTo>
                      <a:pt x="138" y="52"/>
                    </a:lnTo>
                    <a:lnTo>
                      <a:pt x="139" y="52"/>
                    </a:lnTo>
                    <a:lnTo>
                      <a:pt x="139" y="52"/>
                    </a:lnTo>
                    <a:lnTo>
                      <a:pt x="139" y="52"/>
                    </a:lnTo>
                    <a:lnTo>
                      <a:pt x="148" y="50"/>
                    </a:lnTo>
                    <a:lnTo>
                      <a:pt x="148" y="50"/>
                    </a:lnTo>
                    <a:lnTo>
                      <a:pt x="153" y="49"/>
                    </a:lnTo>
                    <a:lnTo>
                      <a:pt x="153" y="49"/>
                    </a:lnTo>
                    <a:lnTo>
                      <a:pt x="155" y="48"/>
                    </a:lnTo>
                    <a:lnTo>
                      <a:pt x="155" y="48"/>
                    </a:lnTo>
                    <a:lnTo>
                      <a:pt x="155" y="48"/>
                    </a:lnTo>
                    <a:lnTo>
                      <a:pt x="157" y="46"/>
                    </a:lnTo>
                    <a:lnTo>
                      <a:pt x="157" y="46"/>
                    </a:lnTo>
                    <a:lnTo>
                      <a:pt x="155" y="43"/>
                    </a:lnTo>
                    <a:lnTo>
                      <a:pt x="155" y="43"/>
                    </a:lnTo>
                    <a:lnTo>
                      <a:pt x="155" y="43"/>
                    </a:lnTo>
                    <a:lnTo>
                      <a:pt x="155" y="43"/>
                    </a:lnTo>
                    <a:lnTo>
                      <a:pt x="161" y="37"/>
                    </a:lnTo>
                    <a:lnTo>
                      <a:pt x="161" y="37"/>
                    </a:lnTo>
                    <a:lnTo>
                      <a:pt x="164" y="35"/>
                    </a:lnTo>
                    <a:lnTo>
                      <a:pt x="164" y="35"/>
                    </a:lnTo>
                    <a:lnTo>
                      <a:pt x="166" y="33"/>
                    </a:lnTo>
                    <a:lnTo>
                      <a:pt x="166" y="33"/>
                    </a:lnTo>
                    <a:lnTo>
                      <a:pt x="166" y="32"/>
                    </a:lnTo>
                    <a:lnTo>
                      <a:pt x="166" y="32"/>
                    </a:lnTo>
                    <a:lnTo>
                      <a:pt x="166" y="29"/>
                    </a:lnTo>
                    <a:lnTo>
                      <a:pt x="166" y="29"/>
                    </a:lnTo>
                    <a:lnTo>
                      <a:pt x="163" y="27"/>
                    </a:lnTo>
                    <a:lnTo>
                      <a:pt x="163" y="30"/>
                    </a:lnTo>
                    <a:lnTo>
                      <a:pt x="161" y="33"/>
                    </a:lnTo>
                    <a:lnTo>
                      <a:pt x="161" y="33"/>
                    </a:lnTo>
                    <a:lnTo>
                      <a:pt x="163" y="32"/>
                    </a:lnTo>
                    <a:lnTo>
                      <a:pt x="161" y="33"/>
                    </a:lnTo>
                    <a:lnTo>
                      <a:pt x="161" y="33"/>
                    </a:lnTo>
                    <a:lnTo>
                      <a:pt x="163" y="32"/>
                    </a:lnTo>
                    <a:lnTo>
                      <a:pt x="161" y="33"/>
                    </a:lnTo>
                    <a:lnTo>
                      <a:pt x="163" y="32"/>
                    </a:lnTo>
                    <a:lnTo>
                      <a:pt x="161" y="32"/>
                    </a:lnTo>
                    <a:lnTo>
                      <a:pt x="161" y="33"/>
                    </a:lnTo>
                    <a:lnTo>
                      <a:pt x="163" y="32"/>
                    </a:lnTo>
                    <a:lnTo>
                      <a:pt x="161" y="32"/>
                    </a:lnTo>
                    <a:lnTo>
                      <a:pt x="163" y="32"/>
                    </a:lnTo>
                    <a:lnTo>
                      <a:pt x="161" y="30"/>
                    </a:lnTo>
                    <a:lnTo>
                      <a:pt x="161" y="32"/>
                    </a:lnTo>
                    <a:lnTo>
                      <a:pt x="163" y="32"/>
                    </a:lnTo>
                    <a:lnTo>
                      <a:pt x="161" y="30"/>
                    </a:lnTo>
                    <a:lnTo>
                      <a:pt x="161" y="32"/>
                    </a:lnTo>
                    <a:lnTo>
                      <a:pt x="161" y="30"/>
                    </a:lnTo>
                    <a:lnTo>
                      <a:pt x="161" y="30"/>
                    </a:lnTo>
                    <a:lnTo>
                      <a:pt x="161" y="32"/>
                    </a:lnTo>
                    <a:lnTo>
                      <a:pt x="161" y="30"/>
                    </a:lnTo>
                    <a:lnTo>
                      <a:pt x="161" y="30"/>
                    </a:lnTo>
                    <a:lnTo>
                      <a:pt x="160" y="33"/>
                    </a:lnTo>
                    <a:lnTo>
                      <a:pt x="160" y="33"/>
                    </a:lnTo>
                    <a:lnTo>
                      <a:pt x="154" y="37"/>
                    </a:lnTo>
                    <a:lnTo>
                      <a:pt x="154" y="37"/>
                    </a:lnTo>
                    <a:lnTo>
                      <a:pt x="153" y="39"/>
                    </a:lnTo>
                    <a:lnTo>
                      <a:pt x="153" y="39"/>
                    </a:lnTo>
                    <a:lnTo>
                      <a:pt x="151" y="43"/>
                    </a:lnTo>
                    <a:lnTo>
                      <a:pt x="151" y="43"/>
                    </a:lnTo>
                    <a:lnTo>
                      <a:pt x="153" y="46"/>
                    </a:lnTo>
                    <a:lnTo>
                      <a:pt x="154" y="46"/>
                    </a:lnTo>
                    <a:lnTo>
                      <a:pt x="151" y="46"/>
                    </a:lnTo>
                    <a:lnTo>
                      <a:pt x="151" y="46"/>
                    </a:lnTo>
                    <a:lnTo>
                      <a:pt x="153" y="46"/>
                    </a:lnTo>
                    <a:lnTo>
                      <a:pt x="154" y="46"/>
                    </a:lnTo>
                    <a:lnTo>
                      <a:pt x="151" y="46"/>
                    </a:lnTo>
                    <a:lnTo>
                      <a:pt x="154" y="46"/>
                    </a:lnTo>
                    <a:lnTo>
                      <a:pt x="153" y="45"/>
                    </a:lnTo>
                    <a:lnTo>
                      <a:pt x="153" y="45"/>
                    </a:lnTo>
                    <a:lnTo>
                      <a:pt x="151" y="46"/>
                    </a:lnTo>
                    <a:lnTo>
                      <a:pt x="154" y="46"/>
                    </a:lnTo>
                    <a:lnTo>
                      <a:pt x="153" y="45"/>
                    </a:lnTo>
                    <a:lnTo>
                      <a:pt x="153" y="45"/>
                    </a:lnTo>
                    <a:lnTo>
                      <a:pt x="153" y="45"/>
                    </a:lnTo>
                    <a:lnTo>
                      <a:pt x="153" y="45"/>
                    </a:lnTo>
                    <a:lnTo>
                      <a:pt x="153" y="45"/>
                    </a:lnTo>
                    <a:lnTo>
                      <a:pt x="153" y="45"/>
                    </a:lnTo>
                    <a:lnTo>
                      <a:pt x="153" y="45"/>
                    </a:lnTo>
                    <a:lnTo>
                      <a:pt x="150" y="45"/>
                    </a:lnTo>
                    <a:lnTo>
                      <a:pt x="150" y="45"/>
                    </a:lnTo>
                    <a:lnTo>
                      <a:pt x="138" y="48"/>
                    </a:lnTo>
                    <a:lnTo>
                      <a:pt x="138" y="48"/>
                    </a:lnTo>
                    <a:lnTo>
                      <a:pt x="137" y="49"/>
                    </a:lnTo>
                    <a:lnTo>
                      <a:pt x="137" y="49"/>
                    </a:lnTo>
                    <a:lnTo>
                      <a:pt x="135" y="52"/>
                    </a:lnTo>
                    <a:lnTo>
                      <a:pt x="135" y="52"/>
                    </a:lnTo>
                    <a:lnTo>
                      <a:pt x="135" y="53"/>
                    </a:lnTo>
                    <a:lnTo>
                      <a:pt x="135" y="53"/>
                    </a:lnTo>
                    <a:lnTo>
                      <a:pt x="138" y="56"/>
                    </a:lnTo>
                    <a:lnTo>
                      <a:pt x="138" y="56"/>
                    </a:lnTo>
                    <a:lnTo>
                      <a:pt x="139" y="58"/>
                    </a:lnTo>
                    <a:lnTo>
                      <a:pt x="141" y="56"/>
                    </a:lnTo>
                    <a:lnTo>
                      <a:pt x="138" y="56"/>
                    </a:lnTo>
                    <a:lnTo>
                      <a:pt x="138" y="56"/>
                    </a:lnTo>
                    <a:lnTo>
                      <a:pt x="139" y="58"/>
                    </a:lnTo>
                    <a:lnTo>
                      <a:pt x="141" y="56"/>
                    </a:lnTo>
                    <a:lnTo>
                      <a:pt x="138" y="56"/>
                    </a:lnTo>
                    <a:lnTo>
                      <a:pt x="141" y="56"/>
                    </a:lnTo>
                    <a:lnTo>
                      <a:pt x="139" y="55"/>
                    </a:lnTo>
                    <a:lnTo>
                      <a:pt x="139" y="55"/>
                    </a:lnTo>
                    <a:lnTo>
                      <a:pt x="138" y="56"/>
                    </a:lnTo>
                    <a:lnTo>
                      <a:pt x="141" y="56"/>
                    </a:lnTo>
                    <a:lnTo>
                      <a:pt x="139" y="55"/>
                    </a:lnTo>
                    <a:lnTo>
                      <a:pt x="139" y="56"/>
                    </a:lnTo>
                    <a:lnTo>
                      <a:pt x="139" y="55"/>
                    </a:lnTo>
                    <a:lnTo>
                      <a:pt x="139" y="55"/>
                    </a:lnTo>
                    <a:lnTo>
                      <a:pt x="139" y="56"/>
                    </a:lnTo>
                    <a:lnTo>
                      <a:pt x="139" y="55"/>
                    </a:lnTo>
                    <a:lnTo>
                      <a:pt x="139" y="55"/>
                    </a:lnTo>
                    <a:lnTo>
                      <a:pt x="138" y="55"/>
                    </a:lnTo>
                    <a:lnTo>
                      <a:pt x="138" y="55"/>
                    </a:lnTo>
                    <a:lnTo>
                      <a:pt x="135" y="55"/>
                    </a:lnTo>
                    <a:lnTo>
                      <a:pt x="135" y="55"/>
                    </a:lnTo>
                    <a:lnTo>
                      <a:pt x="132" y="55"/>
                    </a:lnTo>
                    <a:lnTo>
                      <a:pt x="132" y="55"/>
                    </a:lnTo>
                    <a:lnTo>
                      <a:pt x="129" y="56"/>
                    </a:lnTo>
                    <a:lnTo>
                      <a:pt x="129" y="56"/>
                    </a:lnTo>
                    <a:lnTo>
                      <a:pt x="129" y="58"/>
                    </a:lnTo>
                    <a:lnTo>
                      <a:pt x="129" y="58"/>
                    </a:lnTo>
                    <a:lnTo>
                      <a:pt x="129" y="59"/>
                    </a:lnTo>
                    <a:lnTo>
                      <a:pt x="129" y="59"/>
                    </a:lnTo>
                    <a:lnTo>
                      <a:pt x="132" y="63"/>
                    </a:lnTo>
                    <a:lnTo>
                      <a:pt x="132" y="63"/>
                    </a:lnTo>
                    <a:lnTo>
                      <a:pt x="144" y="78"/>
                    </a:lnTo>
                    <a:lnTo>
                      <a:pt x="144" y="78"/>
                    </a:lnTo>
                    <a:lnTo>
                      <a:pt x="144" y="78"/>
                    </a:lnTo>
                    <a:lnTo>
                      <a:pt x="144" y="78"/>
                    </a:lnTo>
                    <a:lnTo>
                      <a:pt x="144" y="78"/>
                    </a:lnTo>
                    <a:lnTo>
                      <a:pt x="144" y="78"/>
                    </a:lnTo>
                    <a:lnTo>
                      <a:pt x="141" y="81"/>
                    </a:lnTo>
                    <a:lnTo>
                      <a:pt x="141" y="81"/>
                    </a:lnTo>
                    <a:lnTo>
                      <a:pt x="139" y="84"/>
                    </a:lnTo>
                    <a:lnTo>
                      <a:pt x="139" y="84"/>
                    </a:lnTo>
                    <a:lnTo>
                      <a:pt x="141" y="87"/>
                    </a:lnTo>
                    <a:lnTo>
                      <a:pt x="141" y="87"/>
                    </a:lnTo>
                    <a:lnTo>
                      <a:pt x="144" y="90"/>
                    </a:lnTo>
                    <a:lnTo>
                      <a:pt x="144" y="90"/>
                    </a:lnTo>
                    <a:lnTo>
                      <a:pt x="151" y="94"/>
                    </a:lnTo>
                    <a:lnTo>
                      <a:pt x="151" y="94"/>
                    </a:lnTo>
                    <a:lnTo>
                      <a:pt x="155" y="98"/>
                    </a:lnTo>
                    <a:lnTo>
                      <a:pt x="155" y="98"/>
                    </a:lnTo>
                    <a:lnTo>
                      <a:pt x="157" y="98"/>
                    </a:lnTo>
                    <a:lnTo>
                      <a:pt x="157" y="98"/>
                    </a:lnTo>
                    <a:lnTo>
                      <a:pt x="157" y="98"/>
                    </a:lnTo>
                    <a:lnTo>
                      <a:pt x="158" y="98"/>
                    </a:lnTo>
                    <a:lnTo>
                      <a:pt x="157" y="98"/>
                    </a:lnTo>
                    <a:lnTo>
                      <a:pt x="157" y="98"/>
                    </a:lnTo>
                    <a:lnTo>
                      <a:pt x="158" y="98"/>
                    </a:lnTo>
                    <a:lnTo>
                      <a:pt x="157" y="98"/>
                    </a:lnTo>
                    <a:lnTo>
                      <a:pt x="158" y="98"/>
                    </a:lnTo>
                    <a:lnTo>
                      <a:pt x="157" y="98"/>
                    </a:lnTo>
                    <a:lnTo>
                      <a:pt x="157" y="98"/>
                    </a:lnTo>
                    <a:lnTo>
                      <a:pt x="158" y="98"/>
                    </a:lnTo>
                    <a:lnTo>
                      <a:pt x="157" y="98"/>
                    </a:lnTo>
                    <a:lnTo>
                      <a:pt x="158" y="98"/>
                    </a:lnTo>
                    <a:lnTo>
                      <a:pt x="157" y="97"/>
                    </a:lnTo>
                    <a:lnTo>
                      <a:pt x="157" y="98"/>
                    </a:lnTo>
                    <a:lnTo>
                      <a:pt x="158" y="98"/>
                    </a:lnTo>
                    <a:lnTo>
                      <a:pt x="157" y="97"/>
                    </a:lnTo>
                    <a:lnTo>
                      <a:pt x="157" y="97"/>
                    </a:lnTo>
                    <a:lnTo>
                      <a:pt x="155" y="98"/>
                    </a:lnTo>
                    <a:lnTo>
                      <a:pt x="155" y="98"/>
                    </a:lnTo>
                    <a:lnTo>
                      <a:pt x="150" y="98"/>
                    </a:lnTo>
                    <a:lnTo>
                      <a:pt x="150" y="98"/>
                    </a:lnTo>
                    <a:lnTo>
                      <a:pt x="145" y="100"/>
                    </a:lnTo>
                    <a:lnTo>
                      <a:pt x="145" y="100"/>
                    </a:lnTo>
                    <a:lnTo>
                      <a:pt x="142" y="101"/>
                    </a:lnTo>
                    <a:lnTo>
                      <a:pt x="142" y="101"/>
                    </a:lnTo>
                    <a:lnTo>
                      <a:pt x="139" y="107"/>
                    </a:lnTo>
                    <a:lnTo>
                      <a:pt x="139" y="107"/>
                    </a:lnTo>
                    <a:lnTo>
                      <a:pt x="138" y="113"/>
                    </a:lnTo>
                    <a:lnTo>
                      <a:pt x="138" y="113"/>
                    </a:lnTo>
                    <a:lnTo>
                      <a:pt x="134" y="120"/>
                    </a:lnTo>
                    <a:lnTo>
                      <a:pt x="129" y="127"/>
                    </a:lnTo>
                    <a:lnTo>
                      <a:pt x="119" y="137"/>
                    </a:lnTo>
                    <a:lnTo>
                      <a:pt x="119" y="137"/>
                    </a:lnTo>
                    <a:lnTo>
                      <a:pt x="115" y="142"/>
                    </a:lnTo>
                    <a:lnTo>
                      <a:pt x="113" y="147"/>
                    </a:lnTo>
                    <a:lnTo>
                      <a:pt x="113" y="147"/>
                    </a:lnTo>
                    <a:lnTo>
                      <a:pt x="112" y="158"/>
                    </a:lnTo>
                    <a:lnTo>
                      <a:pt x="112" y="158"/>
                    </a:lnTo>
                    <a:lnTo>
                      <a:pt x="109" y="162"/>
                    </a:lnTo>
                    <a:lnTo>
                      <a:pt x="106" y="166"/>
                    </a:lnTo>
                    <a:lnTo>
                      <a:pt x="106" y="166"/>
                    </a:lnTo>
                    <a:lnTo>
                      <a:pt x="96" y="172"/>
                    </a:lnTo>
                    <a:lnTo>
                      <a:pt x="96" y="172"/>
                    </a:lnTo>
                    <a:lnTo>
                      <a:pt x="90" y="174"/>
                    </a:lnTo>
                    <a:lnTo>
                      <a:pt x="90" y="174"/>
                    </a:lnTo>
                    <a:lnTo>
                      <a:pt x="89" y="174"/>
                    </a:lnTo>
                    <a:lnTo>
                      <a:pt x="90" y="174"/>
                    </a:lnTo>
                    <a:lnTo>
                      <a:pt x="90" y="174"/>
                    </a:lnTo>
                    <a:lnTo>
                      <a:pt x="89" y="174"/>
                    </a:lnTo>
                    <a:lnTo>
                      <a:pt x="90" y="174"/>
                    </a:lnTo>
                    <a:lnTo>
                      <a:pt x="90" y="174"/>
                    </a:lnTo>
                    <a:lnTo>
                      <a:pt x="90" y="174"/>
                    </a:lnTo>
                    <a:lnTo>
                      <a:pt x="89" y="171"/>
                    </a:lnTo>
                    <a:lnTo>
                      <a:pt x="89" y="171"/>
                    </a:lnTo>
                    <a:lnTo>
                      <a:pt x="84" y="168"/>
                    </a:lnTo>
                    <a:lnTo>
                      <a:pt x="84" y="168"/>
                    </a:lnTo>
                    <a:lnTo>
                      <a:pt x="69" y="162"/>
                    </a:lnTo>
                    <a:lnTo>
                      <a:pt x="69" y="162"/>
                    </a:lnTo>
                    <a:lnTo>
                      <a:pt x="64" y="161"/>
                    </a:lnTo>
                    <a:lnTo>
                      <a:pt x="64" y="159"/>
                    </a:lnTo>
                    <a:lnTo>
                      <a:pt x="64" y="159"/>
                    </a:lnTo>
                    <a:lnTo>
                      <a:pt x="61" y="159"/>
                    </a:lnTo>
                    <a:lnTo>
                      <a:pt x="61" y="159"/>
                    </a:lnTo>
                    <a:lnTo>
                      <a:pt x="60" y="161"/>
                    </a:lnTo>
                    <a:lnTo>
                      <a:pt x="60" y="161"/>
                    </a:lnTo>
                    <a:lnTo>
                      <a:pt x="58" y="161"/>
                    </a:lnTo>
                    <a:lnTo>
                      <a:pt x="58" y="162"/>
                    </a:lnTo>
                    <a:lnTo>
                      <a:pt x="60" y="162"/>
                    </a:lnTo>
                    <a:lnTo>
                      <a:pt x="58" y="162"/>
                    </a:lnTo>
                    <a:lnTo>
                      <a:pt x="58" y="162"/>
                    </a:lnTo>
                    <a:lnTo>
                      <a:pt x="60" y="162"/>
                    </a:lnTo>
                    <a:lnTo>
                      <a:pt x="58" y="162"/>
                    </a:lnTo>
                    <a:lnTo>
                      <a:pt x="58" y="162"/>
                    </a:lnTo>
                    <a:lnTo>
                      <a:pt x="58" y="162"/>
                    </a:lnTo>
                    <a:lnTo>
                      <a:pt x="55" y="162"/>
                    </a:lnTo>
                    <a:lnTo>
                      <a:pt x="55" y="162"/>
                    </a:lnTo>
                    <a:lnTo>
                      <a:pt x="51" y="162"/>
                    </a:lnTo>
                    <a:lnTo>
                      <a:pt x="51" y="162"/>
                    </a:lnTo>
                    <a:lnTo>
                      <a:pt x="42" y="162"/>
                    </a:lnTo>
                    <a:lnTo>
                      <a:pt x="42" y="162"/>
                    </a:lnTo>
                    <a:lnTo>
                      <a:pt x="42" y="162"/>
                    </a:lnTo>
                    <a:lnTo>
                      <a:pt x="41" y="162"/>
                    </a:lnTo>
                    <a:lnTo>
                      <a:pt x="41" y="163"/>
                    </a:lnTo>
                    <a:lnTo>
                      <a:pt x="42" y="162"/>
                    </a:lnTo>
                    <a:lnTo>
                      <a:pt x="41" y="162"/>
                    </a:lnTo>
                    <a:lnTo>
                      <a:pt x="41" y="163"/>
                    </a:lnTo>
                    <a:lnTo>
                      <a:pt x="42" y="162"/>
                    </a:lnTo>
                    <a:lnTo>
                      <a:pt x="41" y="163"/>
                    </a:lnTo>
                    <a:lnTo>
                      <a:pt x="42" y="163"/>
                    </a:lnTo>
                    <a:lnTo>
                      <a:pt x="42" y="162"/>
                    </a:lnTo>
                    <a:lnTo>
                      <a:pt x="41" y="163"/>
                    </a:lnTo>
                    <a:lnTo>
                      <a:pt x="42" y="163"/>
                    </a:lnTo>
                    <a:lnTo>
                      <a:pt x="41" y="163"/>
                    </a:lnTo>
                    <a:lnTo>
                      <a:pt x="42" y="163"/>
                    </a:lnTo>
                    <a:lnTo>
                      <a:pt x="42" y="163"/>
                    </a:lnTo>
                    <a:lnTo>
                      <a:pt x="41" y="163"/>
                    </a:lnTo>
                    <a:lnTo>
                      <a:pt x="42" y="163"/>
                    </a:lnTo>
                    <a:lnTo>
                      <a:pt x="42" y="163"/>
                    </a:lnTo>
                    <a:lnTo>
                      <a:pt x="42" y="163"/>
                    </a:lnTo>
                    <a:lnTo>
                      <a:pt x="42" y="162"/>
                    </a:lnTo>
                    <a:lnTo>
                      <a:pt x="42" y="162"/>
                    </a:lnTo>
                    <a:lnTo>
                      <a:pt x="42" y="159"/>
                    </a:lnTo>
                    <a:lnTo>
                      <a:pt x="42" y="159"/>
                    </a:lnTo>
                    <a:lnTo>
                      <a:pt x="42" y="159"/>
                    </a:lnTo>
                    <a:lnTo>
                      <a:pt x="41" y="158"/>
                    </a:lnTo>
                    <a:lnTo>
                      <a:pt x="41" y="158"/>
                    </a:lnTo>
                    <a:lnTo>
                      <a:pt x="40" y="158"/>
                    </a:lnTo>
                    <a:lnTo>
                      <a:pt x="40" y="158"/>
                    </a:lnTo>
                    <a:lnTo>
                      <a:pt x="28" y="155"/>
                    </a:lnTo>
                    <a:lnTo>
                      <a:pt x="28" y="155"/>
                    </a:lnTo>
                    <a:lnTo>
                      <a:pt x="22" y="155"/>
                    </a:lnTo>
                    <a:lnTo>
                      <a:pt x="22" y="155"/>
                    </a:lnTo>
                    <a:lnTo>
                      <a:pt x="21" y="155"/>
                    </a:lnTo>
                    <a:lnTo>
                      <a:pt x="21" y="155"/>
                    </a:lnTo>
                    <a:lnTo>
                      <a:pt x="19" y="155"/>
                    </a:lnTo>
                    <a:lnTo>
                      <a:pt x="19" y="156"/>
                    </a:lnTo>
                    <a:lnTo>
                      <a:pt x="21" y="155"/>
                    </a:lnTo>
                    <a:lnTo>
                      <a:pt x="21" y="155"/>
                    </a:lnTo>
                    <a:lnTo>
                      <a:pt x="19" y="155"/>
                    </a:lnTo>
                    <a:lnTo>
                      <a:pt x="19" y="156"/>
                    </a:lnTo>
                    <a:lnTo>
                      <a:pt x="21" y="155"/>
                    </a:lnTo>
                    <a:lnTo>
                      <a:pt x="21" y="155"/>
                    </a:lnTo>
                    <a:lnTo>
                      <a:pt x="21" y="155"/>
                    </a:lnTo>
                    <a:lnTo>
                      <a:pt x="19" y="152"/>
                    </a:lnTo>
                    <a:lnTo>
                      <a:pt x="19" y="152"/>
                    </a:lnTo>
                    <a:lnTo>
                      <a:pt x="16" y="142"/>
                    </a:lnTo>
                    <a:lnTo>
                      <a:pt x="16" y="142"/>
                    </a:lnTo>
                    <a:lnTo>
                      <a:pt x="16" y="133"/>
                    </a:lnTo>
                    <a:lnTo>
                      <a:pt x="16" y="132"/>
                    </a:lnTo>
                    <a:lnTo>
                      <a:pt x="16" y="132"/>
                    </a:lnTo>
                    <a:lnTo>
                      <a:pt x="16" y="132"/>
                    </a:lnTo>
                    <a:lnTo>
                      <a:pt x="16" y="130"/>
                    </a:lnTo>
                    <a:lnTo>
                      <a:pt x="16" y="130"/>
                    </a:lnTo>
                    <a:lnTo>
                      <a:pt x="15" y="127"/>
                    </a:lnTo>
                    <a:lnTo>
                      <a:pt x="15" y="127"/>
                    </a:lnTo>
                    <a:lnTo>
                      <a:pt x="13" y="126"/>
                    </a:lnTo>
                    <a:lnTo>
                      <a:pt x="13" y="126"/>
                    </a:lnTo>
                    <a:lnTo>
                      <a:pt x="12" y="126"/>
                    </a:lnTo>
                    <a:lnTo>
                      <a:pt x="12" y="126"/>
                    </a:lnTo>
                    <a:lnTo>
                      <a:pt x="9" y="126"/>
                    </a:lnTo>
                    <a:lnTo>
                      <a:pt x="9" y="127"/>
                    </a:lnTo>
                    <a:lnTo>
                      <a:pt x="9" y="126"/>
                    </a:lnTo>
                    <a:lnTo>
                      <a:pt x="9" y="126"/>
                    </a:lnTo>
                    <a:lnTo>
                      <a:pt x="9" y="127"/>
                    </a:lnTo>
                    <a:lnTo>
                      <a:pt x="9" y="126"/>
                    </a:lnTo>
                    <a:lnTo>
                      <a:pt x="9" y="127"/>
                    </a:lnTo>
                    <a:lnTo>
                      <a:pt x="9" y="126"/>
                    </a:lnTo>
                    <a:lnTo>
                      <a:pt x="9" y="126"/>
                    </a:lnTo>
                    <a:lnTo>
                      <a:pt x="9" y="127"/>
                    </a:lnTo>
                    <a:lnTo>
                      <a:pt x="9" y="126"/>
                    </a:lnTo>
                    <a:lnTo>
                      <a:pt x="9" y="126"/>
                    </a:lnTo>
                    <a:lnTo>
                      <a:pt x="8" y="123"/>
                    </a:lnTo>
                    <a:lnTo>
                      <a:pt x="8" y="123"/>
                    </a:lnTo>
                    <a:lnTo>
                      <a:pt x="6" y="113"/>
                    </a:lnTo>
                    <a:lnTo>
                      <a:pt x="6" y="104"/>
                    </a:lnTo>
                    <a:lnTo>
                      <a:pt x="6" y="104"/>
                    </a:lnTo>
                    <a:lnTo>
                      <a:pt x="8" y="94"/>
                    </a:lnTo>
                    <a:lnTo>
                      <a:pt x="8" y="94"/>
                    </a:lnTo>
                    <a:lnTo>
                      <a:pt x="9" y="88"/>
                    </a:lnTo>
                    <a:lnTo>
                      <a:pt x="9" y="88"/>
                    </a:lnTo>
                    <a:lnTo>
                      <a:pt x="9" y="87"/>
                    </a:lnTo>
                    <a:lnTo>
                      <a:pt x="9" y="87"/>
                    </a:lnTo>
                    <a:lnTo>
                      <a:pt x="9" y="85"/>
                    </a:lnTo>
                    <a:lnTo>
                      <a:pt x="9" y="87"/>
                    </a:lnTo>
                    <a:lnTo>
                      <a:pt x="9" y="87"/>
                    </a:lnTo>
                    <a:lnTo>
                      <a:pt x="9" y="87"/>
                    </a:lnTo>
                    <a:lnTo>
                      <a:pt x="9" y="85"/>
                    </a:lnTo>
                    <a:lnTo>
                      <a:pt x="9" y="87"/>
                    </a:lnTo>
                    <a:lnTo>
                      <a:pt x="9" y="87"/>
                    </a:lnTo>
                    <a:lnTo>
                      <a:pt x="13" y="90"/>
                    </a:lnTo>
                    <a:lnTo>
                      <a:pt x="13" y="90"/>
                    </a:lnTo>
                    <a:lnTo>
                      <a:pt x="18" y="92"/>
                    </a:lnTo>
                    <a:lnTo>
                      <a:pt x="18" y="92"/>
                    </a:lnTo>
                    <a:lnTo>
                      <a:pt x="21" y="94"/>
                    </a:lnTo>
                    <a:lnTo>
                      <a:pt x="24" y="94"/>
                    </a:lnTo>
                    <a:lnTo>
                      <a:pt x="24" y="94"/>
                    </a:lnTo>
                    <a:lnTo>
                      <a:pt x="28" y="94"/>
                    </a:lnTo>
                    <a:lnTo>
                      <a:pt x="28" y="94"/>
                    </a:lnTo>
                    <a:lnTo>
                      <a:pt x="31" y="94"/>
                    </a:lnTo>
                    <a:lnTo>
                      <a:pt x="31" y="94"/>
                    </a:lnTo>
                    <a:lnTo>
                      <a:pt x="32" y="92"/>
                    </a:lnTo>
                    <a:lnTo>
                      <a:pt x="32" y="92"/>
                    </a:lnTo>
                    <a:lnTo>
                      <a:pt x="34" y="92"/>
                    </a:lnTo>
                    <a:lnTo>
                      <a:pt x="34" y="92"/>
                    </a:lnTo>
                    <a:lnTo>
                      <a:pt x="34" y="91"/>
                    </a:lnTo>
                    <a:lnTo>
                      <a:pt x="34" y="91"/>
                    </a:lnTo>
                    <a:lnTo>
                      <a:pt x="35" y="90"/>
                    </a:lnTo>
                    <a:lnTo>
                      <a:pt x="35" y="90"/>
                    </a:lnTo>
                    <a:lnTo>
                      <a:pt x="40" y="78"/>
                    </a:lnTo>
                    <a:lnTo>
                      <a:pt x="40" y="78"/>
                    </a:lnTo>
                    <a:lnTo>
                      <a:pt x="42" y="74"/>
                    </a:lnTo>
                    <a:lnTo>
                      <a:pt x="42" y="74"/>
                    </a:lnTo>
                    <a:lnTo>
                      <a:pt x="42" y="72"/>
                    </a:lnTo>
                    <a:lnTo>
                      <a:pt x="42" y="72"/>
                    </a:lnTo>
                    <a:lnTo>
                      <a:pt x="41" y="71"/>
                    </a:lnTo>
                    <a:lnTo>
                      <a:pt x="41" y="72"/>
                    </a:lnTo>
                    <a:lnTo>
                      <a:pt x="41" y="72"/>
                    </a:lnTo>
                    <a:lnTo>
                      <a:pt x="42" y="72"/>
                    </a:lnTo>
                    <a:lnTo>
                      <a:pt x="41" y="71"/>
                    </a:lnTo>
                    <a:lnTo>
                      <a:pt x="41" y="72"/>
                    </a:lnTo>
                    <a:lnTo>
                      <a:pt x="41" y="72"/>
                    </a:lnTo>
                    <a:lnTo>
                      <a:pt x="53" y="72"/>
                    </a:lnTo>
                    <a:lnTo>
                      <a:pt x="53" y="72"/>
                    </a:lnTo>
                    <a:lnTo>
                      <a:pt x="63" y="71"/>
                    </a:lnTo>
                    <a:lnTo>
                      <a:pt x="63" y="71"/>
                    </a:lnTo>
                    <a:lnTo>
                      <a:pt x="66" y="69"/>
                    </a:lnTo>
                    <a:lnTo>
                      <a:pt x="66" y="69"/>
                    </a:lnTo>
                    <a:lnTo>
                      <a:pt x="67" y="66"/>
                    </a:lnTo>
                    <a:lnTo>
                      <a:pt x="67" y="66"/>
                    </a:lnTo>
                    <a:lnTo>
                      <a:pt x="67" y="65"/>
                    </a:lnTo>
                    <a:lnTo>
                      <a:pt x="67" y="65"/>
                    </a:lnTo>
                    <a:lnTo>
                      <a:pt x="67" y="63"/>
                    </a:lnTo>
                    <a:lnTo>
                      <a:pt x="66" y="63"/>
                    </a:lnTo>
                    <a:lnTo>
                      <a:pt x="66" y="63"/>
                    </a:lnTo>
                    <a:lnTo>
                      <a:pt x="67" y="63"/>
                    </a:lnTo>
                    <a:lnTo>
                      <a:pt x="66" y="63"/>
                    </a:lnTo>
                    <a:lnTo>
                      <a:pt x="66" y="63"/>
                    </a:lnTo>
                    <a:lnTo>
                      <a:pt x="66" y="62"/>
                    </a:lnTo>
                    <a:lnTo>
                      <a:pt x="66" y="63"/>
                    </a:lnTo>
                    <a:lnTo>
                      <a:pt x="66" y="63"/>
                    </a:lnTo>
                    <a:lnTo>
                      <a:pt x="66" y="62"/>
                    </a:lnTo>
                    <a:lnTo>
                      <a:pt x="66" y="63"/>
                    </a:lnTo>
                    <a:lnTo>
                      <a:pt x="66" y="63"/>
                    </a:lnTo>
                    <a:lnTo>
                      <a:pt x="67" y="63"/>
                    </a:lnTo>
                    <a:lnTo>
                      <a:pt x="67" y="63"/>
                    </a:lnTo>
                    <a:lnTo>
                      <a:pt x="76" y="56"/>
                    </a:lnTo>
                    <a:lnTo>
                      <a:pt x="76" y="56"/>
                    </a:lnTo>
                    <a:lnTo>
                      <a:pt x="80" y="53"/>
                    </a:lnTo>
                    <a:lnTo>
                      <a:pt x="80" y="53"/>
                    </a:lnTo>
                    <a:lnTo>
                      <a:pt x="82" y="52"/>
                    </a:lnTo>
                    <a:lnTo>
                      <a:pt x="82" y="52"/>
                    </a:lnTo>
                    <a:lnTo>
                      <a:pt x="83" y="50"/>
                    </a:lnTo>
                    <a:lnTo>
                      <a:pt x="83" y="50"/>
                    </a:lnTo>
                    <a:lnTo>
                      <a:pt x="83" y="49"/>
                    </a:lnTo>
                    <a:lnTo>
                      <a:pt x="83" y="49"/>
                    </a:lnTo>
                    <a:lnTo>
                      <a:pt x="83" y="46"/>
                    </a:lnTo>
                    <a:lnTo>
                      <a:pt x="83" y="45"/>
                    </a:lnTo>
                    <a:lnTo>
                      <a:pt x="83" y="45"/>
                    </a:lnTo>
                    <a:lnTo>
                      <a:pt x="83" y="45"/>
                    </a:lnTo>
                    <a:lnTo>
                      <a:pt x="82" y="45"/>
                    </a:lnTo>
                    <a:lnTo>
                      <a:pt x="83" y="45"/>
                    </a:lnTo>
                    <a:lnTo>
                      <a:pt x="83" y="45"/>
                    </a:lnTo>
                    <a:lnTo>
                      <a:pt x="82" y="45"/>
                    </a:lnTo>
                    <a:lnTo>
                      <a:pt x="83" y="45"/>
                    </a:lnTo>
                    <a:lnTo>
                      <a:pt x="80" y="45"/>
                    </a:lnTo>
                    <a:lnTo>
                      <a:pt x="82" y="46"/>
                    </a:lnTo>
                    <a:lnTo>
                      <a:pt x="82" y="46"/>
                    </a:lnTo>
                    <a:lnTo>
                      <a:pt x="83" y="45"/>
                    </a:lnTo>
                    <a:lnTo>
                      <a:pt x="80" y="45"/>
                    </a:lnTo>
                    <a:lnTo>
                      <a:pt x="82" y="46"/>
                    </a:lnTo>
                    <a:lnTo>
                      <a:pt x="82" y="45"/>
                    </a:lnTo>
                    <a:lnTo>
                      <a:pt x="82" y="46"/>
                    </a:lnTo>
                    <a:lnTo>
                      <a:pt x="82" y="46"/>
                    </a:lnTo>
                    <a:lnTo>
                      <a:pt x="82" y="45"/>
                    </a:lnTo>
                    <a:lnTo>
                      <a:pt x="82" y="46"/>
                    </a:lnTo>
                    <a:lnTo>
                      <a:pt x="82" y="46"/>
                    </a:lnTo>
                    <a:lnTo>
                      <a:pt x="82" y="46"/>
                    </a:lnTo>
                    <a:lnTo>
                      <a:pt x="82" y="46"/>
                    </a:lnTo>
                    <a:lnTo>
                      <a:pt x="82" y="46"/>
                    </a:lnTo>
                    <a:lnTo>
                      <a:pt x="82" y="46"/>
                    </a:lnTo>
                    <a:lnTo>
                      <a:pt x="82" y="46"/>
                    </a:lnTo>
                    <a:lnTo>
                      <a:pt x="82" y="46"/>
                    </a:lnTo>
                    <a:lnTo>
                      <a:pt x="86" y="45"/>
                    </a:lnTo>
                    <a:lnTo>
                      <a:pt x="86" y="45"/>
                    </a:lnTo>
                    <a:lnTo>
                      <a:pt x="90" y="40"/>
                    </a:lnTo>
                    <a:lnTo>
                      <a:pt x="90" y="40"/>
                    </a:lnTo>
                    <a:lnTo>
                      <a:pt x="93" y="37"/>
                    </a:lnTo>
                    <a:lnTo>
                      <a:pt x="93" y="37"/>
                    </a:lnTo>
                    <a:lnTo>
                      <a:pt x="93" y="37"/>
                    </a:lnTo>
                    <a:lnTo>
                      <a:pt x="93" y="37"/>
                    </a:lnTo>
                    <a:lnTo>
                      <a:pt x="93" y="37"/>
                    </a:lnTo>
                    <a:lnTo>
                      <a:pt x="93" y="37"/>
                    </a:lnTo>
                    <a:lnTo>
                      <a:pt x="93" y="37"/>
                    </a:lnTo>
                    <a:lnTo>
                      <a:pt x="93" y="37"/>
                    </a:lnTo>
                    <a:lnTo>
                      <a:pt x="93" y="37"/>
                    </a:lnTo>
                    <a:lnTo>
                      <a:pt x="93" y="37"/>
                    </a:lnTo>
                    <a:lnTo>
                      <a:pt x="93" y="37"/>
                    </a:lnTo>
                    <a:lnTo>
                      <a:pt x="93" y="37"/>
                    </a:lnTo>
                    <a:lnTo>
                      <a:pt x="93" y="37"/>
                    </a:lnTo>
                    <a:lnTo>
                      <a:pt x="93" y="37"/>
                    </a:lnTo>
                    <a:lnTo>
                      <a:pt x="93" y="37"/>
                    </a:lnTo>
                    <a:lnTo>
                      <a:pt x="93" y="37"/>
                    </a:lnTo>
                    <a:lnTo>
                      <a:pt x="93" y="37"/>
                    </a:lnTo>
                    <a:lnTo>
                      <a:pt x="93" y="37"/>
                    </a:lnTo>
                    <a:lnTo>
                      <a:pt x="95" y="39"/>
                    </a:lnTo>
                    <a:lnTo>
                      <a:pt x="95" y="39"/>
                    </a:lnTo>
                    <a:lnTo>
                      <a:pt x="97" y="39"/>
                    </a:lnTo>
                    <a:lnTo>
                      <a:pt x="97" y="39"/>
                    </a:lnTo>
                    <a:lnTo>
                      <a:pt x="100" y="37"/>
                    </a:lnTo>
                    <a:lnTo>
                      <a:pt x="100" y="37"/>
                    </a:lnTo>
                    <a:lnTo>
                      <a:pt x="103" y="35"/>
                    </a:lnTo>
                    <a:lnTo>
                      <a:pt x="103" y="35"/>
                    </a:lnTo>
                    <a:lnTo>
                      <a:pt x="105" y="32"/>
                    </a:lnTo>
                    <a:lnTo>
                      <a:pt x="105" y="32"/>
                    </a:lnTo>
                    <a:lnTo>
                      <a:pt x="105" y="32"/>
                    </a:lnTo>
                    <a:lnTo>
                      <a:pt x="105" y="32"/>
                    </a:lnTo>
                    <a:lnTo>
                      <a:pt x="105" y="32"/>
                    </a:lnTo>
                    <a:lnTo>
                      <a:pt x="105" y="32"/>
                    </a:lnTo>
                    <a:lnTo>
                      <a:pt x="105" y="30"/>
                    </a:lnTo>
                    <a:lnTo>
                      <a:pt x="105" y="30"/>
                    </a:lnTo>
                    <a:lnTo>
                      <a:pt x="108" y="27"/>
                    </a:lnTo>
                    <a:lnTo>
                      <a:pt x="108" y="27"/>
                    </a:lnTo>
                    <a:lnTo>
                      <a:pt x="108" y="26"/>
                    </a:lnTo>
                    <a:lnTo>
                      <a:pt x="109" y="26"/>
                    </a:lnTo>
                    <a:lnTo>
                      <a:pt x="109" y="26"/>
                    </a:lnTo>
                    <a:lnTo>
                      <a:pt x="108" y="26"/>
                    </a:lnTo>
                    <a:lnTo>
                      <a:pt x="108" y="26"/>
                    </a:lnTo>
                    <a:lnTo>
                      <a:pt x="109" y="26"/>
                    </a:lnTo>
                    <a:lnTo>
                      <a:pt x="108" y="26"/>
                    </a:lnTo>
                    <a:lnTo>
                      <a:pt x="108" y="26"/>
                    </a:lnTo>
                    <a:lnTo>
                      <a:pt x="108" y="26"/>
                    </a:lnTo>
                    <a:lnTo>
                      <a:pt x="108" y="26"/>
                    </a:lnTo>
                    <a:lnTo>
                      <a:pt x="109" y="26"/>
                    </a:lnTo>
                    <a:lnTo>
                      <a:pt x="109" y="26"/>
                    </a:lnTo>
                    <a:lnTo>
                      <a:pt x="111" y="24"/>
                    </a:lnTo>
                    <a:lnTo>
                      <a:pt x="111" y="24"/>
                    </a:lnTo>
                    <a:lnTo>
                      <a:pt x="118" y="13"/>
                    </a:lnTo>
                    <a:lnTo>
                      <a:pt x="118" y="13"/>
                    </a:lnTo>
                    <a:lnTo>
                      <a:pt x="122" y="7"/>
                    </a:lnTo>
                    <a:lnTo>
                      <a:pt x="122" y="7"/>
                    </a:lnTo>
                    <a:lnTo>
                      <a:pt x="124" y="6"/>
                    </a:lnTo>
                    <a:lnTo>
                      <a:pt x="124" y="6"/>
                    </a:lnTo>
                    <a:lnTo>
                      <a:pt x="124" y="6"/>
                    </a:lnTo>
                    <a:lnTo>
                      <a:pt x="124" y="4"/>
                    </a:lnTo>
                    <a:lnTo>
                      <a:pt x="124" y="6"/>
                    </a:lnTo>
                    <a:lnTo>
                      <a:pt x="124" y="6"/>
                    </a:lnTo>
                    <a:lnTo>
                      <a:pt x="124" y="4"/>
                    </a:lnTo>
                    <a:lnTo>
                      <a:pt x="124" y="6"/>
                    </a:lnTo>
                    <a:lnTo>
                      <a:pt x="125" y="6"/>
                    </a:lnTo>
                    <a:lnTo>
                      <a:pt x="125" y="6"/>
                    </a:lnTo>
                    <a:lnTo>
                      <a:pt x="128" y="7"/>
                    </a:lnTo>
                    <a:lnTo>
                      <a:pt x="128" y="7"/>
                    </a:lnTo>
                    <a:lnTo>
                      <a:pt x="131" y="8"/>
                    </a:lnTo>
                    <a:lnTo>
                      <a:pt x="131" y="8"/>
                    </a:lnTo>
                    <a:lnTo>
                      <a:pt x="132" y="11"/>
                    </a:lnTo>
                    <a:lnTo>
                      <a:pt x="134" y="13"/>
                    </a:lnTo>
                    <a:lnTo>
                      <a:pt x="134" y="13"/>
                    </a:lnTo>
                    <a:lnTo>
                      <a:pt x="132" y="16"/>
                    </a:lnTo>
                    <a:lnTo>
                      <a:pt x="135" y="17"/>
                    </a:lnTo>
                    <a:lnTo>
                      <a:pt x="132" y="16"/>
                    </a:lnTo>
                    <a:lnTo>
                      <a:pt x="132" y="16"/>
                    </a:lnTo>
                    <a:lnTo>
                      <a:pt x="132" y="17"/>
                    </a:lnTo>
                    <a:lnTo>
                      <a:pt x="132" y="17"/>
                    </a:lnTo>
                    <a:lnTo>
                      <a:pt x="132" y="19"/>
                    </a:lnTo>
                    <a:lnTo>
                      <a:pt x="134" y="20"/>
                    </a:lnTo>
                    <a:lnTo>
                      <a:pt x="134" y="20"/>
                    </a:lnTo>
                    <a:lnTo>
                      <a:pt x="138" y="23"/>
                    </a:lnTo>
                    <a:lnTo>
                      <a:pt x="138" y="23"/>
                    </a:lnTo>
                    <a:lnTo>
                      <a:pt x="144" y="24"/>
                    </a:lnTo>
                    <a:lnTo>
                      <a:pt x="144" y="24"/>
                    </a:lnTo>
                    <a:lnTo>
                      <a:pt x="154" y="29"/>
                    </a:lnTo>
                    <a:lnTo>
                      <a:pt x="154" y="29"/>
                    </a:lnTo>
                    <a:lnTo>
                      <a:pt x="161" y="33"/>
                    </a:lnTo>
                    <a:lnTo>
                      <a:pt x="163" y="3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73" name="Freeform 1288"/>
              <p:cNvSpPr/>
              <p:nvPr/>
            </p:nvSpPr>
            <p:spPr bwMode="auto">
              <a:xfrm>
                <a:off x="-1850091" y="3422132"/>
                <a:ext cx="83617" cy="73419"/>
              </a:xfrm>
              <a:custGeom>
                <a:gdLst>
                  <a:gd name="T0" fmla="*/ 6 w 41"/>
                  <a:gd name="T1" fmla="*/ 30 h 36"/>
                  <a:gd name="T2" fmla="*/ 6 w 41"/>
                  <a:gd name="T3" fmla="*/ 30 h 36"/>
                  <a:gd name="T4" fmla="*/ 6 w 41"/>
                  <a:gd name="T5" fmla="*/ 30 h 36"/>
                  <a:gd name="T6" fmla="*/ 6 w 41"/>
                  <a:gd name="T7" fmla="*/ 30 h 36"/>
                  <a:gd name="T8" fmla="*/ 6 w 41"/>
                  <a:gd name="T9" fmla="*/ 29 h 36"/>
                  <a:gd name="T10" fmla="*/ 5 w 41"/>
                  <a:gd name="T11" fmla="*/ 25 h 36"/>
                  <a:gd name="T12" fmla="*/ 6 w 41"/>
                  <a:gd name="T13" fmla="*/ 20 h 36"/>
                  <a:gd name="T14" fmla="*/ 7 w 41"/>
                  <a:gd name="T15" fmla="*/ 16 h 36"/>
                  <a:gd name="T16" fmla="*/ 16 w 41"/>
                  <a:gd name="T17" fmla="*/ 12 h 36"/>
                  <a:gd name="T18" fmla="*/ 25 w 41"/>
                  <a:gd name="T19" fmla="*/ 7 h 36"/>
                  <a:gd name="T20" fmla="*/ 31 w 41"/>
                  <a:gd name="T21" fmla="*/ 4 h 36"/>
                  <a:gd name="T22" fmla="*/ 32 w 41"/>
                  <a:gd name="T23" fmla="*/ 6 h 36"/>
                  <a:gd name="T24" fmla="*/ 35 w 41"/>
                  <a:gd name="T25" fmla="*/ 7 h 36"/>
                  <a:gd name="T26" fmla="*/ 35 w 41"/>
                  <a:gd name="T27" fmla="*/ 10 h 36"/>
                  <a:gd name="T28" fmla="*/ 35 w 41"/>
                  <a:gd name="T29" fmla="*/ 13 h 36"/>
                  <a:gd name="T30" fmla="*/ 34 w 41"/>
                  <a:gd name="T31" fmla="*/ 15 h 36"/>
                  <a:gd name="T32" fmla="*/ 32 w 41"/>
                  <a:gd name="T33" fmla="*/ 17 h 36"/>
                  <a:gd name="T34" fmla="*/ 31 w 41"/>
                  <a:gd name="T35" fmla="*/ 23 h 36"/>
                  <a:gd name="T36" fmla="*/ 29 w 41"/>
                  <a:gd name="T37" fmla="*/ 25 h 36"/>
                  <a:gd name="T38" fmla="*/ 29 w 41"/>
                  <a:gd name="T39" fmla="*/ 25 h 36"/>
                  <a:gd name="T40" fmla="*/ 29 w 41"/>
                  <a:gd name="T41" fmla="*/ 25 h 36"/>
                  <a:gd name="T42" fmla="*/ 29 w 41"/>
                  <a:gd name="T43" fmla="*/ 25 h 36"/>
                  <a:gd name="T44" fmla="*/ 29 w 41"/>
                  <a:gd name="T45" fmla="*/ 25 h 36"/>
                  <a:gd name="T46" fmla="*/ 23 w 41"/>
                  <a:gd name="T47" fmla="*/ 29 h 36"/>
                  <a:gd name="T48" fmla="*/ 12 w 41"/>
                  <a:gd name="T49" fmla="*/ 32 h 36"/>
                  <a:gd name="T50" fmla="*/ 6 w 41"/>
                  <a:gd name="T51" fmla="*/ 30 h 36"/>
                  <a:gd name="T52" fmla="*/ 5 w 41"/>
                  <a:gd name="T53" fmla="*/ 35 h 36"/>
                  <a:gd name="T54" fmla="*/ 12 w 41"/>
                  <a:gd name="T55" fmla="*/ 36 h 36"/>
                  <a:gd name="T56" fmla="*/ 19 w 41"/>
                  <a:gd name="T57" fmla="*/ 35 h 36"/>
                  <a:gd name="T58" fmla="*/ 26 w 41"/>
                  <a:gd name="T59" fmla="*/ 33 h 36"/>
                  <a:gd name="T60" fmla="*/ 32 w 41"/>
                  <a:gd name="T61" fmla="*/ 29 h 36"/>
                  <a:gd name="T62" fmla="*/ 35 w 41"/>
                  <a:gd name="T63" fmla="*/ 26 h 36"/>
                  <a:gd name="T64" fmla="*/ 36 w 41"/>
                  <a:gd name="T65" fmla="*/ 22 h 36"/>
                  <a:gd name="T66" fmla="*/ 36 w 41"/>
                  <a:gd name="T67" fmla="*/ 19 h 36"/>
                  <a:gd name="T68" fmla="*/ 36 w 41"/>
                  <a:gd name="T69" fmla="*/ 19 h 36"/>
                  <a:gd name="T70" fmla="*/ 36 w 41"/>
                  <a:gd name="T71" fmla="*/ 19 h 36"/>
                  <a:gd name="T72" fmla="*/ 36 w 41"/>
                  <a:gd name="T73" fmla="*/ 19 h 36"/>
                  <a:gd name="T74" fmla="*/ 36 w 41"/>
                  <a:gd name="T75" fmla="*/ 19 h 36"/>
                  <a:gd name="T76" fmla="*/ 39 w 41"/>
                  <a:gd name="T77" fmla="*/ 15 h 36"/>
                  <a:gd name="T78" fmla="*/ 41 w 41"/>
                  <a:gd name="T79" fmla="*/ 10 h 36"/>
                  <a:gd name="T80" fmla="*/ 38 w 41"/>
                  <a:gd name="T81" fmla="*/ 3 h 36"/>
                  <a:gd name="T82" fmla="*/ 35 w 41"/>
                  <a:gd name="T83" fmla="*/ 1 h 36"/>
                  <a:gd name="T84" fmla="*/ 31 w 41"/>
                  <a:gd name="T85" fmla="*/ 0 h 36"/>
                  <a:gd name="T86" fmla="*/ 28 w 41"/>
                  <a:gd name="T87" fmla="*/ 0 h 36"/>
                  <a:gd name="T88" fmla="*/ 23 w 41"/>
                  <a:gd name="T89" fmla="*/ 1 h 36"/>
                  <a:gd name="T90" fmla="*/ 13 w 41"/>
                  <a:gd name="T91" fmla="*/ 7 h 36"/>
                  <a:gd name="T92" fmla="*/ 5 w 41"/>
                  <a:gd name="T93" fmla="*/ 13 h 36"/>
                  <a:gd name="T94" fmla="*/ 2 w 41"/>
                  <a:gd name="T95" fmla="*/ 19 h 36"/>
                  <a:gd name="T96" fmla="*/ 0 w 41"/>
                  <a:gd name="T97" fmla="*/ 25 h 36"/>
                  <a:gd name="T98" fmla="*/ 2 w 41"/>
                  <a:gd name="T99" fmla="*/ 30 h 36"/>
                  <a:gd name="T100" fmla="*/ 2 w 41"/>
                  <a:gd name="T101" fmla="*/ 33 h 36"/>
                  <a:gd name="T102" fmla="*/ 6 w 41"/>
                  <a:gd name="T103" fmla="*/ 33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41" h="36">
                    <a:moveTo>
                      <a:pt x="6" y="33"/>
                    </a:moveTo>
                    <a:lnTo>
                      <a:pt x="6" y="30"/>
                    </a:lnTo>
                    <a:lnTo>
                      <a:pt x="6" y="30"/>
                    </a:lnTo>
                    <a:lnTo>
                      <a:pt x="6" y="30"/>
                    </a:lnTo>
                    <a:lnTo>
                      <a:pt x="6" y="30"/>
                    </a:lnTo>
                    <a:lnTo>
                      <a:pt x="6" y="30"/>
                    </a:lnTo>
                    <a:lnTo>
                      <a:pt x="6" y="30"/>
                    </a:lnTo>
                    <a:lnTo>
                      <a:pt x="6" y="30"/>
                    </a:lnTo>
                    <a:lnTo>
                      <a:pt x="6" y="30"/>
                    </a:lnTo>
                    <a:lnTo>
                      <a:pt x="6" y="29"/>
                    </a:lnTo>
                    <a:lnTo>
                      <a:pt x="6" y="29"/>
                    </a:lnTo>
                    <a:lnTo>
                      <a:pt x="5" y="25"/>
                    </a:lnTo>
                    <a:lnTo>
                      <a:pt x="5" y="25"/>
                    </a:lnTo>
                    <a:lnTo>
                      <a:pt x="6" y="20"/>
                    </a:lnTo>
                    <a:lnTo>
                      <a:pt x="6" y="20"/>
                    </a:lnTo>
                    <a:lnTo>
                      <a:pt x="7" y="16"/>
                    </a:lnTo>
                    <a:lnTo>
                      <a:pt x="7" y="16"/>
                    </a:lnTo>
                    <a:lnTo>
                      <a:pt x="16" y="12"/>
                    </a:lnTo>
                    <a:lnTo>
                      <a:pt x="20" y="9"/>
                    </a:lnTo>
                    <a:lnTo>
                      <a:pt x="25" y="7"/>
                    </a:lnTo>
                    <a:lnTo>
                      <a:pt x="25" y="7"/>
                    </a:lnTo>
                    <a:lnTo>
                      <a:pt x="31" y="4"/>
                    </a:lnTo>
                    <a:lnTo>
                      <a:pt x="31" y="4"/>
                    </a:lnTo>
                    <a:lnTo>
                      <a:pt x="32" y="6"/>
                    </a:lnTo>
                    <a:lnTo>
                      <a:pt x="32" y="6"/>
                    </a:lnTo>
                    <a:lnTo>
                      <a:pt x="35" y="7"/>
                    </a:lnTo>
                    <a:lnTo>
                      <a:pt x="35" y="7"/>
                    </a:lnTo>
                    <a:lnTo>
                      <a:pt x="35" y="10"/>
                    </a:lnTo>
                    <a:lnTo>
                      <a:pt x="35" y="10"/>
                    </a:lnTo>
                    <a:lnTo>
                      <a:pt x="35" y="13"/>
                    </a:lnTo>
                    <a:lnTo>
                      <a:pt x="35" y="13"/>
                    </a:lnTo>
                    <a:lnTo>
                      <a:pt x="34" y="15"/>
                    </a:lnTo>
                    <a:lnTo>
                      <a:pt x="34" y="15"/>
                    </a:lnTo>
                    <a:lnTo>
                      <a:pt x="32" y="17"/>
                    </a:lnTo>
                    <a:lnTo>
                      <a:pt x="32" y="17"/>
                    </a:lnTo>
                    <a:lnTo>
                      <a:pt x="31" y="23"/>
                    </a:lnTo>
                    <a:lnTo>
                      <a:pt x="31" y="23"/>
                    </a:lnTo>
                    <a:lnTo>
                      <a:pt x="29" y="25"/>
                    </a:lnTo>
                    <a:lnTo>
                      <a:pt x="29" y="25"/>
                    </a:lnTo>
                    <a:lnTo>
                      <a:pt x="29" y="25"/>
                    </a:lnTo>
                    <a:lnTo>
                      <a:pt x="29" y="25"/>
                    </a:lnTo>
                    <a:lnTo>
                      <a:pt x="29" y="25"/>
                    </a:lnTo>
                    <a:lnTo>
                      <a:pt x="29" y="25"/>
                    </a:lnTo>
                    <a:lnTo>
                      <a:pt x="29" y="25"/>
                    </a:lnTo>
                    <a:lnTo>
                      <a:pt x="29" y="25"/>
                    </a:lnTo>
                    <a:lnTo>
                      <a:pt x="29" y="25"/>
                    </a:lnTo>
                    <a:lnTo>
                      <a:pt x="23" y="29"/>
                    </a:lnTo>
                    <a:lnTo>
                      <a:pt x="23" y="29"/>
                    </a:lnTo>
                    <a:lnTo>
                      <a:pt x="18" y="30"/>
                    </a:lnTo>
                    <a:lnTo>
                      <a:pt x="12" y="32"/>
                    </a:lnTo>
                    <a:lnTo>
                      <a:pt x="12" y="32"/>
                    </a:lnTo>
                    <a:lnTo>
                      <a:pt x="6" y="30"/>
                    </a:lnTo>
                    <a:lnTo>
                      <a:pt x="6" y="33"/>
                    </a:lnTo>
                    <a:lnTo>
                      <a:pt x="5" y="35"/>
                    </a:lnTo>
                    <a:lnTo>
                      <a:pt x="5" y="35"/>
                    </a:lnTo>
                    <a:lnTo>
                      <a:pt x="12" y="36"/>
                    </a:lnTo>
                    <a:lnTo>
                      <a:pt x="12" y="36"/>
                    </a:lnTo>
                    <a:lnTo>
                      <a:pt x="19" y="35"/>
                    </a:lnTo>
                    <a:lnTo>
                      <a:pt x="26" y="33"/>
                    </a:lnTo>
                    <a:lnTo>
                      <a:pt x="26" y="33"/>
                    </a:lnTo>
                    <a:lnTo>
                      <a:pt x="32" y="29"/>
                    </a:lnTo>
                    <a:lnTo>
                      <a:pt x="32" y="29"/>
                    </a:lnTo>
                    <a:lnTo>
                      <a:pt x="35" y="26"/>
                    </a:lnTo>
                    <a:lnTo>
                      <a:pt x="35" y="26"/>
                    </a:lnTo>
                    <a:lnTo>
                      <a:pt x="36" y="22"/>
                    </a:lnTo>
                    <a:lnTo>
                      <a:pt x="36" y="22"/>
                    </a:lnTo>
                    <a:lnTo>
                      <a:pt x="36" y="19"/>
                    </a:lnTo>
                    <a:lnTo>
                      <a:pt x="36" y="19"/>
                    </a:lnTo>
                    <a:lnTo>
                      <a:pt x="36" y="19"/>
                    </a:lnTo>
                    <a:lnTo>
                      <a:pt x="36" y="19"/>
                    </a:lnTo>
                    <a:lnTo>
                      <a:pt x="36" y="19"/>
                    </a:lnTo>
                    <a:lnTo>
                      <a:pt x="36" y="19"/>
                    </a:lnTo>
                    <a:lnTo>
                      <a:pt x="36" y="19"/>
                    </a:lnTo>
                    <a:lnTo>
                      <a:pt x="36" y="19"/>
                    </a:lnTo>
                    <a:lnTo>
                      <a:pt x="36" y="19"/>
                    </a:lnTo>
                    <a:lnTo>
                      <a:pt x="36" y="19"/>
                    </a:lnTo>
                    <a:lnTo>
                      <a:pt x="39" y="15"/>
                    </a:lnTo>
                    <a:lnTo>
                      <a:pt x="39" y="15"/>
                    </a:lnTo>
                    <a:lnTo>
                      <a:pt x="41" y="10"/>
                    </a:lnTo>
                    <a:lnTo>
                      <a:pt x="41" y="10"/>
                    </a:lnTo>
                    <a:lnTo>
                      <a:pt x="41" y="7"/>
                    </a:lnTo>
                    <a:lnTo>
                      <a:pt x="38" y="3"/>
                    </a:lnTo>
                    <a:lnTo>
                      <a:pt x="38" y="3"/>
                    </a:lnTo>
                    <a:lnTo>
                      <a:pt x="35" y="1"/>
                    </a:lnTo>
                    <a:lnTo>
                      <a:pt x="35" y="1"/>
                    </a:lnTo>
                    <a:lnTo>
                      <a:pt x="31" y="0"/>
                    </a:lnTo>
                    <a:lnTo>
                      <a:pt x="31" y="0"/>
                    </a:lnTo>
                    <a:lnTo>
                      <a:pt x="28" y="0"/>
                    </a:lnTo>
                    <a:lnTo>
                      <a:pt x="23" y="1"/>
                    </a:lnTo>
                    <a:lnTo>
                      <a:pt x="23" y="1"/>
                    </a:lnTo>
                    <a:lnTo>
                      <a:pt x="18" y="4"/>
                    </a:lnTo>
                    <a:lnTo>
                      <a:pt x="13" y="7"/>
                    </a:lnTo>
                    <a:lnTo>
                      <a:pt x="5" y="13"/>
                    </a:lnTo>
                    <a:lnTo>
                      <a:pt x="5" y="13"/>
                    </a:lnTo>
                    <a:lnTo>
                      <a:pt x="3" y="15"/>
                    </a:lnTo>
                    <a:lnTo>
                      <a:pt x="2" y="19"/>
                    </a:lnTo>
                    <a:lnTo>
                      <a:pt x="2" y="19"/>
                    </a:lnTo>
                    <a:lnTo>
                      <a:pt x="0" y="25"/>
                    </a:lnTo>
                    <a:lnTo>
                      <a:pt x="0" y="25"/>
                    </a:lnTo>
                    <a:lnTo>
                      <a:pt x="2" y="30"/>
                    </a:lnTo>
                    <a:lnTo>
                      <a:pt x="2" y="30"/>
                    </a:lnTo>
                    <a:lnTo>
                      <a:pt x="2" y="33"/>
                    </a:lnTo>
                    <a:lnTo>
                      <a:pt x="5" y="35"/>
                    </a:lnTo>
                    <a:lnTo>
                      <a:pt x="6" y="3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74" name="Freeform 1289"/>
              <p:cNvSpPr/>
              <p:nvPr/>
            </p:nvSpPr>
            <p:spPr bwMode="auto">
              <a:xfrm>
                <a:off x="-1170964" y="2916357"/>
                <a:ext cx="91775" cy="124405"/>
              </a:xfrm>
              <a:custGeom>
                <a:gdLst>
                  <a:gd name="T0" fmla="*/ 25 w 45"/>
                  <a:gd name="T1" fmla="*/ 57 h 61"/>
                  <a:gd name="T2" fmla="*/ 26 w 45"/>
                  <a:gd name="T3" fmla="*/ 57 h 61"/>
                  <a:gd name="T4" fmla="*/ 26 w 45"/>
                  <a:gd name="T5" fmla="*/ 57 h 61"/>
                  <a:gd name="T6" fmla="*/ 23 w 45"/>
                  <a:gd name="T7" fmla="*/ 48 h 61"/>
                  <a:gd name="T8" fmla="*/ 19 w 45"/>
                  <a:gd name="T9" fmla="*/ 48 h 61"/>
                  <a:gd name="T10" fmla="*/ 18 w 45"/>
                  <a:gd name="T11" fmla="*/ 55 h 61"/>
                  <a:gd name="T12" fmla="*/ 18 w 45"/>
                  <a:gd name="T13" fmla="*/ 57 h 61"/>
                  <a:gd name="T14" fmla="*/ 18 w 45"/>
                  <a:gd name="T15" fmla="*/ 55 h 61"/>
                  <a:gd name="T16" fmla="*/ 18 w 45"/>
                  <a:gd name="T17" fmla="*/ 57 h 61"/>
                  <a:gd name="T18" fmla="*/ 19 w 45"/>
                  <a:gd name="T19" fmla="*/ 55 h 61"/>
                  <a:gd name="T20" fmla="*/ 16 w 45"/>
                  <a:gd name="T21" fmla="*/ 48 h 61"/>
                  <a:gd name="T22" fmla="*/ 16 w 45"/>
                  <a:gd name="T23" fmla="*/ 39 h 61"/>
                  <a:gd name="T24" fmla="*/ 22 w 45"/>
                  <a:gd name="T25" fmla="*/ 28 h 61"/>
                  <a:gd name="T26" fmla="*/ 18 w 45"/>
                  <a:gd name="T27" fmla="*/ 18 h 61"/>
                  <a:gd name="T28" fmla="*/ 10 w 45"/>
                  <a:gd name="T29" fmla="*/ 19 h 61"/>
                  <a:gd name="T30" fmla="*/ 10 w 45"/>
                  <a:gd name="T31" fmla="*/ 28 h 61"/>
                  <a:gd name="T32" fmla="*/ 10 w 45"/>
                  <a:gd name="T33" fmla="*/ 28 h 61"/>
                  <a:gd name="T34" fmla="*/ 12 w 45"/>
                  <a:gd name="T35" fmla="*/ 29 h 61"/>
                  <a:gd name="T36" fmla="*/ 13 w 45"/>
                  <a:gd name="T37" fmla="*/ 26 h 61"/>
                  <a:gd name="T38" fmla="*/ 9 w 45"/>
                  <a:gd name="T39" fmla="*/ 24 h 61"/>
                  <a:gd name="T40" fmla="*/ 5 w 45"/>
                  <a:gd name="T41" fmla="*/ 22 h 61"/>
                  <a:gd name="T42" fmla="*/ 6 w 45"/>
                  <a:gd name="T43" fmla="*/ 21 h 61"/>
                  <a:gd name="T44" fmla="*/ 16 w 45"/>
                  <a:gd name="T45" fmla="*/ 10 h 61"/>
                  <a:gd name="T46" fmla="*/ 23 w 45"/>
                  <a:gd name="T47" fmla="*/ 6 h 61"/>
                  <a:gd name="T48" fmla="*/ 35 w 45"/>
                  <a:gd name="T49" fmla="*/ 9 h 61"/>
                  <a:gd name="T50" fmla="*/ 35 w 45"/>
                  <a:gd name="T51" fmla="*/ 9 h 61"/>
                  <a:gd name="T52" fmla="*/ 35 w 45"/>
                  <a:gd name="T53" fmla="*/ 9 h 61"/>
                  <a:gd name="T54" fmla="*/ 41 w 45"/>
                  <a:gd name="T55" fmla="*/ 21 h 61"/>
                  <a:gd name="T56" fmla="*/ 41 w 45"/>
                  <a:gd name="T57" fmla="*/ 22 h 61"/>
                  <a:gd name="T58" fmla="*/ 34 w 45"/>
                  <a:gd name="T59" fmla="*/ 39 h 61"/>
                  <a:gd name="T60" fmla="*/ 32 w 45"/>
                  <a:gd name="T61" fmla="*/ 50 h 61"/>
                  <a:gd name="T62" fmla="*/ 32 w 45"/>
                  <a:gd name="T63" fmla="*/ 50 h 61"/>
                  <a:gd name="T64" fmla="*/ 26 w 45"/>
                  <a:gd name="T65" fmla="*/ 58 h 61"/>
                  <a:gd name="T66" fmla="*/ 32 w 45"/>
                  <a:gd name="T67" fmla="*/ 57 h 61"/>
                  <a:gd name="T68" fmla="*/ 38 w 45"/>
                  <a:gd name="T69" fmla="*/ 45 h 61"/>
                  <a:gd name="T70" fmla="*/ 45 w 45"/>
                  <a:gd name="T71" fmla="*/ 25 h 61"/>
                  <a:gd name="T72" fmla="*/ 42 w 45"/>
                  <a:gd name="T73" fmla="*/ 15 h 61"/>
                  <a:gd name="T74" fmla="*/ 38 w 45"/>
                  <a:gd name="T75" fmla="*/ 5 h 61"/>
                  <a:gd name="T76" fmla="*/ 31 w 45"/>
                  <a:gd name="T77" fmla="*/ 5 h 61"/>
                  <a:gd name="T78" fmla="*/ 22 w 45"/>
                  <a:gd name="T79" fmla="*/ 0 h 61"/>
                  <a:gd name="T80" fmla="*/ 6 w 45"/>
                  <a:gd name="T81" fmla="*/ 12 h 61"/>
                  <a:gd name="T82" fmla="*/ 2 w 45"/>
                  <a:gd name="T83" fmla="*/ 22 h 61"/>
                  <a:gd name="T84" fmla="*/ 9 w 45"/>
                  <a:gd name="T85" fmla="*/ 31 h 61"/>
                  <a:gd name="T86" fmla="*/ 15 w 45"/>
                  <a:gd name="T87" fmla="*/ 31 h 61"/>
                  <a:gd name="T88" fmla="*/ 15 w 45"/>
                  <a:gd name="T89" fmla="*/ 24 h 61"/>
                  <a:gd name="T90" fmla="*/ 15 w 45"/>
                  <a:gd name="T91" fmla="*/ 21 h 61"/>
                  <a:gd name="T92" fmla="*/ 15 w 45"/>
                  <a:gd name="T93" fmla="*/ 22 h 61"/>
                  <a:gd name="T94" fmla="*/ 15 w 45"/>
                  <a:gd name="T95" fmla="*/ 21 h 61"/>
                  <a:gd name="T96" fmla="*/ 13 w 45"/>
                  <a:gd name="T97" fmla="*/ 22 h 61"/>
                  <a:gd name="T98" fmla="*/ 15 w 45"/>
                  <a:gd name="T99" fmla="*/ 24 h 61"/>
                  <a:gd name="T100" fmla="*/ 16 w 45"/>
                  <a:gd name="T101" fmla="*/ 32 h 61"/>
                  <a:gd name="T102" fmla="*/ 10 w 45"/>
                  <a:gd name="T103" fmla="*/ 42 h 61"/>
                  <a:gd name="T104" fmla="*/ 15 w 45"/>
                  <a:gd name="T105" fmla="*/ 58 h 61"/>
                  <a:gd name="T106" fmla="*/ 22 w 45"/>
                  <a:gd name="T107" fmla="*/ 57 h 61"/>
                  <a:gd name="T108" fmla="*/ 23 w 45"/>
                  <a:gd name="T109" fmla="*/ 52 h 61"/>
                  <a:gd name="T110" fmla="*/ 23 w 45"/>
                  <a:gd name="T111" fmla="*/ 52 h 61"/>
                  <a:gd name="T112" fmla="*/ 22 w 45"/>
                  <a:gd name="T113" fmla="*/ 54 h 61"/>
                  <a:gd name="T114" fmla="*/ 21 w 45"/>
                  <a:gd name="T115" fmla="*/ 52 h 61"/>
                  <a:gd name="T116" fmla="*/ 21 w 45"/>
                  <a:gd name="T117" fmla="*/ 52 h 61"/>
                  <a:gd name="T118" fmla="*/ 21 w 45"/>
                  <a:gd name="T119" fmla="*/ 54 h 61"/>
                  <a:gd name="T120" fmla="*/ 25 w 45"/>
                  <a:gd name="T121" fmla="*/ 61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5" h="61">
                    <a:moveTo>
                      <a:pt x="26" y="58"/>
                    </a:moveTo>
                    <a:lnTo>
                      <a:pt x="25" y="57"/>
                    </a:lnTo>
                    <a:lnTo>
                      <a:pt x="25" y="57"/>
                    </a:lnTo>
                    <a:lnTo>
                      <a:pt x="25" y="57"/>
                    </a:lnTo>
                    <a:lnTo>
                      <a:pt x="25" y="57"/>
                    </a:lnTo>
                    <a:lnTo>
                      <a:pt x="25" y="57"/>
                    </a:lnTo>
                    <a:lnTo>
                      <a:pt x="25" y="57"/>
                    </a:lnTo>
                    <a:lnTo>
                      <a:pt x="25" y="57"/>
                    </a:lnTo>
                    <a:lnTo>
                      <a:pt x="26" y="57"/>
                    </a:lnTo>
                    <a:lnTo>
                      <a:pt x="25" y="57"/>
                    </a:lnTo>
                    <a:lnTo>
                      <a:pt x="25" y="57"/>
                    </a:lnTo>
                    <a:lnTo>
                      <a:pt x="26" y="57"/>
                    </a:lnTo>
                    <a:lnTo>
                      <a:pt x="26" y="57"/>
                    </a:lnTo>
                    <a:lnTo>
                      <a:pt x="26" y="57"/>
                    </a:lnTo>
                    <a:lnTo>
                      <a:pt x="26" y="57"/>
                    </a:lnTo>
                    <a:lnTo>
                      <a:pt x="26" y="57"/>
                    </a:lnTo>
                    <a:lnTo>
                      <a:pt x="26" y="57"/>
                    </a:lnTo>
                    <a:lnTo>
                      <a:pt x="26" y="57"/>
                    </a:lnTo>
                    <a:lnTo>
                      <a:pt x="26" y="57"/>
                    </a:lnTo>
                    <a:lnTo>
                      <a:pt x="25" y="52"/>
                    </a:lnTo>
                    <a:lnTo>
                      <a:pt x="25" y="52"/>
                    </a:lnTo>
                    <a:lnTo>
                      <a:pt x="25" y="51"/>
                    </a:lnTo>
                    <a:lnTo>
                      <a:pt x="23" y="50"/>
                    </a:lnTo>
                    <a:lnTo>
                      <a:pt x="23" y="48"/>
                    </a:lnTo>
                    <a:lnTo>
                      <a:pt x="23" y="48"/>
                    </a:lnTo>
                    <a:lnTo>
                      <a:pt x="22" y="48"/>
                    </a:lnTo>
                    <a:lnTo>
                      <a:pt x="22" y="48"/>
                    </a:lnTo>
                    <a:lnTo>
                      <a:pt x="19" y="48"/>
                    </a:lnTo>
                    <a:lnTo>
                      <a:pt x="22" y="51"/>
                    </a:lnTo>
                    <a:lnTo>
                      <a:pt x="19" y="48"/>
                    </a:lnTo>
                    <a:lnTo>
                      <a:pt x="19" y="48"/>
                    </a:lnTo>
                    <a:lnTo>
                      <a:pt x="19" y="50"/>
                    </a:lnTo>
                    <a:lnTo>
                      <a:pt x="19" y="50"/>
                    </a:lnTo>
                    <a:lnTo>
                      <a:pt x="18" y="52"/>
                    </a:lnTo>
                    <a:lnTo>
                      <a:pt x="18" y="52"/>
                    </a:lnTo>
                    <a:lnTo>
                      <a:pt x="18" y="55"/>
                    </a:lnTo>
                    <a:lnTo>
                      <a:pt x="16" y="55"/>
                    </a:lnTo>
                    <a:lnTo>
                      <a:pt x="16" y="55"/>
                    </a:lnTo>
                    <a:lnTo>
                      <a:pt x="18" y="57"/>
                    </a:lnTo>
                    <a:lnTo>
                      <a:pt x="18" y="55"/>
                    </a:lnTo>
                    <a:lnTo>
                      <a:pt x="16" y="55"/>
                    </a:lnTo>
                    <a:lnTo>
                      <a:pt x="18" y="57"/>
                    </a:lnTo>
                    <a:lnTo>
                      <a:pt x="18" y="55"/>
                    </a:lnTo>
                    <a:lnTo>
                      <a:pt x="18" y="57"/>
                    </a:lnTo>
                    <a:lnTo>
                      <a:pt x="18" y="55"/>
                    </a:lnTo>
                    <a:lnTo>
                      <a:pt x="18" y="55"/>
                    </a:lnTo>
                    <a:lnTo>
                      <a:pt x="18" y="57"/>
                    </a:lnTo>
                    <a:lnTo>
                      <a:pt x="18" y="55"/>
                    </a:lnTo>
                    <a:lnTo>
                      <a:pt x="18" y="57"/>
                    </a:lnTo>
                    <a:lnTo>
                      <a:pt x="19" y="55"/>
                    </a:lnTo>
                    <a:lnTo>
                      <a:pt x="18" y="55"/>
                    </a:lnTo>
                    <a:lnTo>
                      <a:pt x="18" y="57"/>
                    </a:lnTo>
                    <a:lnTo>
                      <a:pt x="19" y="55"/>
                    </a:lnTo>
                    <a:lnTo>
                      <a:pt x="18" y="57"/>
                    </a:lnTo>
                    <a:lnTo>
                      <a:pt x="19" y="55"/>
                    </a:lnTo>
                    <a:lnTo>
                      <a:pt x="19" y="55"/>
                    </a:lnTo>
                    <a:lnTo>
                      <a:pt x="18" y="57"/>
                    </a:lnTo>
                    <a:lnTo>
                      <a:pt x="19" y="55"/>
                    </a:lnTo>
                    <a:lnTo>
                      <a:pt x="19" y="55"/>
                    </a:lnTo>
                    <a:lnTo>
                      <a:pt x="19" y="55"/>
                    </a:lnTo>
                    <a:lnTo>
                      <a:pt x="19" y="55"/>
                    </a:lnTo>
                    <a:lnTo>
                      <a:pt x="19" y="55"/>
                    </a:lnTo>
                    <a:lnTo>
                      <a:pt x="19" y="55"/>
                    </a:lnTo>
                    <a:lnTo>
                      <a:pt x="18" y="52"/>
                    </a:lnTo>
                    <a:lnTo>
                      <a:pt x="18" y="52"/>
                    </a:lnTo>
                    <a:lnTo>
                      <a:pt x="16" y="48"/>
                    </a:lnTo>
                    <a:lnTo>
                      <a:pt x="16" y="48"/>
                    </a:lnTo>
                    <a:lnTo>
                      <a:pt x="15" y="42"/>
                    </a:lnTo>
                    <a:lnTo>
                      <a:pt x="15" y="42"/>
                    </a:lnTo>
                    <a:lnTo>
                      <a:pt x="16" y="41"/>
                    </a:lnTo>
                    <a:lnTo>
                      <a:pt x="16" y="41"/>
                    </a:lnTo>
                    <a:lnTo>
                      <a:pt x="16" y="39"/>
                    </a:lnTo>
                    <a:lnTo>
                      <a:pt x="16" y="39"/>
                    </a:lnTo>
                    <a:lnTo>
                      <a:pt x="21" y="35"/>
                    </a:lnTo>
                    <a:lnTo>
                      <a:pt x="21" y="35"/>
                    </a:lnTo>
                    <a:lnTo>
                      <a:pt x="22" y="31"/>
                    </a:lnTo>
                    <a:lnTo>
                      <a:pt x="22" y="28"/>
                    </a:lnTo>
                    <a:lnTo>
                      <a:pt x="22" y="28"/>
                    </a:lnTo>
                    <a:lnTo>
                      <a:pt x="21" y="25"/>
                    </a:lnTo>
                    <a:lnTo>
                      <a:pt x="21" y="25"/>
                    </a:lnTo>
                    <a:lnTo>
                      <a:pt x="19" y="21"/>
                    </a:lnTo>
                    <a:lnTo>
                      <a:pt x="19" y="21"/>
                    </a:lnTo>
                    <a:lnTo>
                      <a:pt x="18" y="18"/>
                    </a:lnTo>
                    <a:lnTo>
                      <a:pt x="18" y="18"/>
                    </a:lnTo>
                    <a:lnTo>
                      <a:pt x="15" y="18"/>
                    </a:lnTo>
                    <a:lnTo>
                      <a:pt x="15" y="18"/>
                    </a:lnTo>
                    <a:lnTo>
                      <a:pt x="12" y="18"/>
                    </a:lnTo>
                    <a:lnTo>
                      <a:pt x="12" y="18"/>
                    </a:lnTo>
                    <a:lnTo>
                      <a:pt x="10" y="19"/>
                    </a:lnTo>
                    <a:lnTo>
                      <a:pt x="10" y="19"/>
                    </a:lnTo>
                    <a:lnTo>
                      <a:pt x="10" y="21"/>
                    </a:lnTo>
                    <a:lnTo>
                      <a:pt x="10" y="21"/>
                    </a:lnTo>
                    <a:lnTo>
                      <a:pt x="10" y="24"/>
                    </a:lnTo>
                    <a:lnTo>
                      <a:pt x="10" y="24"/>
                    </a:lnTo>
                    <a:lnTo>
                      <a:pt x="10" y="28"/>
                    </a:lnTo>
                    <a:lnTo>
                      <a:pt x="10" y="28"/>
                    </a:lnTo>
                    <a:lnTo>
                      <a:pt x="10" y="28"/>
                    </a:lnTo>
                    <a:lnTo>
                      <a:pt x="12" y="28"/>
                    </a:lnTo>
                    <a:lnTo>
                      <a:pt x="10" y="28"/>
                    </a:lnTo>
                    <a:lnTo>
                      <a:pt x="10" y="28"/>
                    </a:lnTo>
                    <a:lnTo>
                      <a:pt x="12" y="28"/>
                    </a:lnTo>
                    <a:lnTo>
                      <a:pt x="10" y="28"/>
                    </a:lnTo>
                    <a:lnTo>
                      <a:pt x="12" y="29"/>
                    </a:lnTo>
                    <a:lnTo>
                      <a:pt x="12" y="28"/>
                    </a:lnTo>
                    <a:lnTo>
                      <a:pt x="10" y="28"/>
                    </a:lnTo>
                    <a:lnTo>
                      <a:pt x="12" y="29"/>
                    </a:lnTo>
                    <a:lnTo>
                      <a:pt x="12" y="28"/>
                    </a:lnTo>
                    <a:lnTo>
                      <a:pt x="12" y="29"/>
                    </a:lnTo>
                    <a:lnTo>
                      <a:pt x="12" y="26"/>
                    </a:lnTo>
                    <a:lnTo>
                      <a:pt x="12" y="28"/>
                    </a:lnTo>
                    <a:lnTo>
                      <a:pt x="12" y="29"/>
                    </a:lnTo>
                    <a:lnTo>
                      <a:pt x="12" y="26"/>
                    </a:lnTo>
                    <a:lnTo>
                      <a:pt x="12" y="28"/>
                    </a:lnTo>
                    <a:lnTo>
                      <a:pt x="13" y="26"/>
                    </a:lnTo>
                    <a:lnTo>
                      <a:pt x="12" y="26"/>
                    </a:lnTo>
                    <a:lnTo>
                      <a:pt x="12" y="28"/>
                    </a:lnTo>
                    <a:lnTo>
                      <a:pt x="13" y="26"/>
                    </a:lnTo>
                    <a:lnTo>
                      <a:pt x="13" y="26"/>
                    </a:lnTo>
                    <a:lnTo>
                      <a:pt x="13" y="26"/>
                    </a:lnTo>
                    <a:lnTo>
                      <a:pt x="9" y="24"/>
                    </a:lnTo>
                    <a:lnTo>
                      <a:pt x="9" y="24"/>
                    </a:lnTo>
                    <a:lnTo>
                      <a:pt x="6" y="22"/>
                    </a:lnTo>
                    <a:lnTo>
                      <a:pt x="6" y="21"/>
                    </a:lnTo>
                    <a:lnTo>
                      <a:pt x="6" y="21"/>
                    </a:lnTo>
                    <a:lnTo>
                      <a:pt x="6" y="21"/>
                    </a:lnTo>
                    <a:lnTo>
                      <a:pt x="5" y="22"/>
                    </a:lnTo>
                    <a:lnTo>
                      <a:pt x="6" y="22"/>
                    </a:lnTo>
                    <a:lnTo>
                      <a:pt x="6" y="21"/>
                    </a:lnTo>
                    <a:lnTo>
                      <a:pt x="5" y="22"/>
                    </a:lnTo>
                    <a:lnTo>
                      <a:pt x="6" y="22"/>
                    </a:lnTo>
                    <a:lnTo>
                      <a:pt x="6" y="21"/>
                    </a:lnTo>
                    <a:lnTo>
                      <a:pt x="6" y="21"/>
                    </a:lnTo>
                    <a:lnTo>
                      <a:pt x="6" y="18"/>
                    </a:lnTo>
                    <a:lnTo>
                      <a:pt x="6" y="18"/>
                    </a:lnTo>
                    <a:lnTo>
                      <a:pt x="8" y="16"/>
                    </a:lnTo>
                    <a:lnTo>
                      <a:pt x="8" y="16"/>
                    </a:lnTo>
                    <a:lnTo>
                      <a:pt x="13" y="13"/>
                    </a:lnTo>
                    <a:lnTo>
                      <a:pt x="16" y="10"/>
                    </a:lnTo>
                    <a:lnTo>
                      <a:pt x="19" y="8"/>
                    </a:lnTo>
                    <a:lnTo>
                      <a:pt x="19" y="8"/>
                    </a:lnTo>
                    <a:lnTo>
                      <a:pt x="21" y="6"/>
                    </a:lnTo>
                    <a:lnTo>
                      <a:pt x="22" y="6"/>
                    </a:lnTo>
                    <a:lnTo>
                      <a:pt x="22" y="6"/>
                    </a:lnTo>
                    <a:lnTo>
                      <a:pt x="23" y="6"/>
                    </a:lnTo>
                    <a:lnTo>
                      <a:pt x="23" y="6"/>
                    </a:lnTo>
                    <a:lnTo>
                      <a:pt x="26" y="9"/>
                    </a:lnTo>
                    <a:lnTo>
                      <a:pt x="31" y="9"/>
                    </a:lnTo>
                    <a:lnTo>
                      <a:pt x="31" y="9"/>
                    </a:lnTo>
                    <a:lnTo>
                      <a:pt x="35" y="9"/>
                    </a:lnTo>
                    <a:lnTo>
                      <a:pt x="35" y="9"/>
                    </a:lnTo>
                    <a:lnTo>
                      <a:pt x="35" y="9"/>
                    </a:lnTo>
                    <a:lnTo>
                      <a:pt x="35" y="8"/>
                    </a:lnTo>
                    <a:lnTo>
                      <a:pt x="35" y="9"/>
                    </a:lnTo>
                    <a:lnTo>
                      <a:pt x="35" y="9"/>
                    </a:lnTo>
                    <a:lnTo>
                      <a:pt x="35" y="8"/>
                    </a:lnTo>
                    <a:lnTo>
                      <a:pt x="35" y="9"/>
                    </a:lnTo>
                    <a:lnTo>
                      <a:pt x="35" y="8"/>
                    </a:lnTo>
                    <a:lnTo>
                      <a:pt x="35" y="9"/>
                    </a:lnTo>
                    <a:lnTo>
                      <a:pt x="35" y="9"/>
                    </a:lnTo>
                    <a:lnTo>
                      <a:pt x="35" y="8"/>
                    </a:lnTo>
                    <a:lnTo>
                      <a:pt x="35" y="9"/>
                    </a:lnTo>
                    <a:lnTo>
                      <a:pt x="35" y="9"/>
                    </a:lnTo>
                    <a:lnTo>
                      <a:pt x="37" y="12"/>
                    </a:lnTo>
                    <a:lnTo>
                      <a:pt x="37" y="12"/>
                    </a:lnTo>
                    <a:lnTo>
                      <a:pt x="37" y="16"/>
                    </a:lnTo>
                    <a:lnTo>
                      <a:pt x="39" y="19"/>
                    </a:lnTo>
                    <a:lnTo>
                      <a:pt x="39" y="19"/>
                    </a:lnTo>
                    <a:lnTo>
                      <a:pt x="41" y="21"/>
                    </a:lnTo>
                    <a:lnTo>
                      <a:pt x="41" y="21"/>
                    </a:lnTo>
                    <a:lnTo>
                      <a:pt x="41" y="22"/>
                    </a:lnTo>
                    <a:lnTo>
                      <a:pt x="41" y="22"/>
                    </a:lnTo>
                    <a:lnTo>
                      <a:pt x="41" y="22"/>
                    </a:lnTo>
                    <a:lnTo>
                      <a:pt x="41" y="22"/>
                    </a:lnTo>
                    <a:lnTo>
                      <a:pt x="41" y="22"/>
                    </a:lnTo>
                    <a:lnTo>
                      <a:pt x="41" y="22"/>
                    </a:lnTo>
                    <a:lnTo>
                      <a:pt x="41" y="22"/>
                    </a:lnTo>
                    <a:lnTo>
                      <a:pt x="37" y="29"/>
                    </a:lnTo>
                    <a:lnTo>
                      <a:pt x="37" y="29"/>
                    </a:lnTo>
                    <a:lnTo>
                      <a:pt x="34" y="39"/>
                    </a:lnTo>
                    <a:lnTo>
                      <a:pt x="34" y="39"/>
                    </a:lnTo>
                    <a:lnTo>
                      <a:pt x="32" y="47"/>
                    </a:lnTo>
                    <a:lnTo>
                      <a:pt x="32" y="47"/>
                    </a:lnTo>
                    <a:lnTo>
                      <a:pt x="32" y="50"/>
                    </a:lnTo>
                    <a:lnTo>
                      <a:pt x="32" y="50"/>
                    </a:lnTo>
                    <a:lnTo>
                      <a:pt x="32" y="50"/>
                    </a:lnTo>
                    <a:lnTo>
                      <a:pt x="32" y="50"/>
                    </a:lnTo>
                    <a:lnTo>
                      <a:pt x="32" y="51"/>
                    </a:lnTo>
                    <a:lnTo>
                      <a:pt x="32" y="50"/>
                    </a:lnTo>
                    <a:lnTo>
                      <a:pt x="32" y="50"/>
                    </a:lnTo>
                    <a:lnTo>
                      <a:pt x="32" y="51"/>
                    </a:lnTo>
                    <a:lnTo>
                      <a:pt x="32" y="50"/>
                    </a:lnTo>
                    <a:lnTo>
                      <a:pt x="32" y="50"/>
                    </a:lnTo>
                    <a:lnTo>
                      <a:pt x="28" y="54"/>
                    </a:lnTo>
                    <a:lnTo>
                      <a:pt x="28" y="54"/>
                    </a:lnTo>
                    <a:lnTo>
                      <a:pt x="26" y="55"/>
                    </a:lnTo>
                    <a:lnTo>
                      <a:pt x="25" y="57"/>
                    </a:lnTo>
                    <a:lnTo>
                      <a:pt x="25" y="57"/>
                    </a:lnTo>
                    <a:lnTo>
                      <a:pt x="26" y="58"/>
                    </a:lnTo>
                    <a:lnTo>
                      <a:pt x="26" y="61"/>
                    </a:lnTo>
                    <a:lnTo>
                      <a:pt x="26" y="61"/>
                    </a:lnTo>
                    <a:lnTo>
                      <a:pt x="29" y="60"/>
                    </a:lnTo>
                    <a:lnTo>
                      <a:pt x="29" y="60"/>
                    </a:lnTo>
                    <a:lnTo>
                      <a:pt x="32" y="57"/>
                    </a:lnTo>
                    <a:lnTo>
                      <a:pt x="32" y="57"/>
                    </a:lnTo>
                    <a:lnTo>
                      <a:pt x="35" y="54"/>
                    </a:lnTo>
                    <a:lnTo>
                      <a:pt x="35" y="54"/>
                    </a:lnTo>
                    <a:lnTo>
                      <a:pt x="37" y="51"/>
                    </a:lnTo>
                    <a:lnTo>
                      <a:pt x="37" y="51"/>
                    </a:lnTo>
                    <a:lnTo>
                      <a:pt x="38" y="45"/>
                    </a:lnTo>
                    <a:lnTo>
                      <a:pt x="38" y="45"/>
                    </a:lnTo>
                    <a:lnTo>
                      <a:pt x="38" y="39"/>
                    </a:lnTo>
                    <a:lnTo>
                      <a:pt x="38" y="39"/>
                    </a:lnTo>
                    <a:lnTo>
                      <a:pt x="41" y="32"/>
                    </a:lnTo>
                    <a:lnTo>
                      <a:pt x="41" y="32"/>
                    </a:lnTo>
                    <a:lnTo>
                      <a:pt x="45" y="25"/>
                    </a:lnTo>
                    <a:lnTo>
                      <a:pt x="45" y="25"/>
                    </a:lnTo>
                    <a:lnTo>
                      <a:pt x="45" y="22"/>
                    </a:lnTo>
                    <a:lnTo>
                      <a:pt x="45" y="22"/>
                    </a:lnTo>
                    <a:lnTo>
                      <a:pt x="45" y="19"/>
                    </a:lnTo>
                    <a:lnTo>
                      <a:pt x="45" y="19"/>
                    </a:lnTo>
                    <a:lnTo>
                      <a:pt x="42" y="15"/>
                    </a:lnTo>
                    <a:lnTo>
                      <a:pt x="42" y="15"/>
                    </a:lnTo>
                    <a:lnTo>
                      <a:pt x="41" y="12"/>
                    </a:lnTo>
                    <a:lnTo>
                      <a:pt x="41" y="12"/>
                    </a:lnTo>
                    <a:lnTo>
                      <a:pt x="39" y="8"/>
                    </a:lnTo>
                    <a:lnTo>
                      <a:pt x="39" y="8"/>
                    </a:lnTo>
                    <a:lnTo>
                      <a:pt x="38" y="5"/>
                    </a:lnTo>
                    <a:lnTo>
                      <a:pt x="38" y="5"/>
                    </a:lnTo>
                    <a:lnTo>
                      <a:pt x="35" y="3"/>
                    </a:lnTo>
                    <a:lnTo>
                      <a:pt x="35" y="3"/>
                    </a:lnTo>
                    <a:lnTo>
                      <a:pt x="34" y="5"/>
                    </a:lnTo>
                    <a:lnTo>
                      <a:pt x="34" y="5"/>
                    </a:lnTo>
                    <a:lnTo>
                      <a:pt x="31" y="5"/>
                    </a:lnTo>
                    <a:lnTo>
                      <a:pt x="31" y="5"/>
                    </a:lnTo>
                    <a:lnTo>
                      <a:pt x="29" y="5"/>
                    </a:lnTo>
                    <a:lnTo>
                      <a:pt x="28" y="3"/>
                    </a:lnTo>
                    <a:lnTo>
                      <a:pt x="28" y="3"/>
                    </a:lnTo>
                    <a:lnTo>
                      <a:pt x="25" y="2"/>
                    </a:lnTo>
                    <a:lnTo>
                      <a:pt x="22" y="0"/>
                    </a:lnTo>
                    <a:lnTo>
                      <a:pt x="22" y="0"/>
                    </a:lnTo>
                    <a:lnTo>
                      <a:pt x="18" y="2"/>
                    </a:lnTo>
                    <a:lnTo>
                      <a:pt x="15" y="5"/>
                    </a:lnTo>
                    <a:lnTo>
                      <a:pt x="15" y="5"/>
                    </a:lnTo>
                    <a:lnTo>
                      <a:pt x="10" y="9"/>
                    </a:lnTo>
                    <a:lnTo>
                      <a:pt x="6" y="12"/>
                    </a:lnTo>
                    <a:lnTo>
                      <a:pt x="6" y="12"/>
                    </a:lnTo>
                    <a:lnTo>
                      <a:pt x="3" y="13"/>
                    </a:lnTo>
                    <a:lnTo>
                      <a:pt x="2" y="16"/>
                    </a:lnTo>
                    <a:lnTo>
                      <a:pt x="2" y="16"/>
                    </a:lnTo>
                    <a:lnTo>
                      <a:pt x="0" y="21"/>
                    </a:lnTo>
                    <a:lnTo>
                      <a:pt x="0" y="21"/>
                    </a:lnTo>
                    <a:lnTo>
                      <a:pt x="2" y="22"/>
                    </a:lnTo>
                    <a:lnTo>
                      <a:pt x="2" y="22"/>
                    </a:lnTo>
                    <a:lnTo>
                      <a:pt x="2" y="24"/>
                    </a:lnTo>
                    <a:lnTo>
                      <a:pt x="2" y="24"/>
                    </a:lnTo>
                    <a:lnTo>
                      <a:pt x="6" y="29"/>
                    </a:lnTo>
                    <a:lnTo>
                      <a:pt x="6" y="29"/>
                    </a:lnTo>
                    <a:lnTo>
                      <a:pt x="9" y="31"/>
                    </a:lnTo>
                    <a:lnTo>
                      <a:pt x="10" y="32"/>
                    </a:lnTo>
                    <a:lnTo>
                      <a:pt x="10" y="32"/>
                    </a:lnTo>
                    <a:lnTo>
                      <a:pt x="12" y="32"/>
                    </a:lnTo>
                    <a:lnTo>
                      <a:pt x="12" y="32"/>
                    </a:lnTo>
                    <a:lnTo>
                      <a:pt x="15" y="31"/>
                    </a:lnTo>
                    <a:lnTo>
                      <a:pt x="15" y="31"/>
                    </a:lnTo>
                    <a:lnTo>
                      <a:pt x="15" y="29"/>
                    </a:lnTo>
                    <a:lnTo>
                      <a:pt x="15" y="29"/>
                    </a:lnTo>
                    <a:lnTo>
                      <a:pt x="16" y="28"/>
                    </a:lnTo>
                    <a:lnTo>
                      <a:pt x="16" y="28"/>
                    </a:lnTo>
                    <a:lnTo>
                      <a:pt x="15" y="24"/>
                    </a:lnTo>
                    <a:lnTo>
                      <a:pt x="15" y="24"/>
                    </a:lnTo>
                    <a:lnTo>
                      <a:pt x="16" y="21"/>
                    </a:lnTo>
                    <a:lnTo>
                      <a:pt x="16" y="21"/>
                    </a:lnTo>
                    <a:lnTo>
                      <a:pt x="15" y="21"/>
                    </a:lnTo>
                    <a:lnTo>
                      <a:pt x="15" y="22"/>
                    </a:lnTo>
                    <a:lnTo>
                      <a:pt x="16" y="21"/>
                    </a:lnTo>
                    <a:lnTo>
                      <a:pt x="15" y="21"/>
                    </a:lnTo>
                    <a:lnTo>
                      <a:pt x="15" y="22"/>
                    </a:lnTo>
                    <a:lnTo>
                      <a:pt x="15" y="21"/>
                    </a:lnTo>
                    <a:lnTo>
                      <a:pt x="15" y="22"/>
                    </a:lnTo>
                    <a:lnTo>
                      <a:pt x="15" y="22"/>
                    </a:lnTo>
                    <a:lnTo>
                      <a:pt x="15" y="21"/>
                    </a:lnTo>
                    <a:lnTo>
                      <a:pt x="15" y="22"/>
                    </a:lnTo>
                    <a:lnTo>
                      <a:pt x="15" y="21"/>
                    </a:lnTo>
                    <a:lnTo>
                      <a:pt x="15" y="22"/>
                    </a:lnTo>
                    <a:lnTo>
                      <a:pt x="15" y="22"/>
                    </a:lnTo>
                    <a:lnTo>
                      <a:pt x="15" y="21"/>
                    </a:lnTo>
                    <a:lnTo>
                      <a:pt x="15" y="22"/>
                    </a:lnTo>
                    <a:lnTo>
                      <a:pt x="15" y="21"/>
                    </a:lnTo>
                    <a:lnTo>
                      <a:pt x="13" y="22"/>
                    </a:lnTo>
                    <a:lnTo>
                      <a:pt x="15" y="22"/>
                    </a:lnTo>
                    <a:lnTo>
                      <a:pt x="15" y="21"/>
                    </a:lnTo>
                    <a:lnTo>
                      <a:pt x="13" y="22"/>
                    </a:lnTo>
                    <a:lnTo>
                      <a:pt x="13" y="22"/>
                    </a:lnTo>
                    <a:lnTo>
                      <a:pt x="13" y="22"/>
                    </a:lnTo>
                    <a:lnTo>
                      <a:pt x="13" y="22"/>
                    </a:lnTo>
                    <a:lnTo>
                      <a:pt x="13" y="22"/>
                    </a:lnTo>
                    <a:lnTo>
                      <a:pt x="13" y="22"/>
                    </a:lnTo>
                    <a:lnTo>
                      <a:pt x="13" y="22"/>
                    </a:lnTo>
                    <a:lnTo>
                      <a:pt x="15" y="24"/>
                    </a:lnTo>
                    <a:lnTo>
                      <a:pt x="15" y="24"/>
                    </a:lnTo>
                    <a:lnTo>
                      <a:pt x="18" y="26"/>
                    </a:lnTo>
                    <a:lnTo>
                      <a:pt x="18" y="28"/>
                    </a:lnTo>
                    <a:lnTo>
                      <a:pt x="18" y="28"/>
                    </a:lnTo>
                    <a:lnTo>
                      <a:pt x="18" y="28"/>
                    </a:lnTo>
                    <a:lnTo>
                      <a:pt x="16" y="32"/>
                    </a:lnTo>
                    <a:lnTo>
                      <a:pt x="16" y="32"/>
                    </a:lnTo>
                    <a:lnTo>
                      <a:pt x="13" y="37"/>
                    </a:lnTo>
                    <a:lnTo>
                      <a:pt x="13" y="37"/>
                    </a:lnTo>
                    <a:lnTo>
                      <a:pt x="10" y="39"/>
                    </a:lnTo>
                    <a:lnTo>
                      <a:pt x="10" y="39"/>
                    </a:lnTo>
                    <a:lnTo>
                      <a:pt x="10" y="42"/>
                    </a:lnTo>
                    <a:lnTo>
                      <a:pt x="10" y="42"/>
                    </a:lnTo>
                    <a:lnTo>
                      <a:pt x="10" y="48"/>
                    </a:lnTo>
                    <a:lnTo>
                      <a:pt x="10" y="48"/>
                    </a:lnTo>
                    <a:lnTo>
                      <a:pt x="13" y="55"/>
                    </a:lnTo>
                    <a:lnTo>
                      <a:pt x="13" y="55"/>
                    </a:lnTo>
                    <a:lnTo>
                      <a:pt x="15" y="58"/>
                    </a:lnTo>
                    <a:lnTo>
                      <a:pt x="15" y="58"/>
                    </a:lnTo>
                    <a:lnTo>
                      <a:pt x="18" y="60"/>
                    </a:lnTo>
                    <a:lnTo>
                      <a:pt x="18" y="60"/>
                    </a:lnTo>
                    <a:lnTo>
                      <a:pt x="18" y="60"/>
                    </a:lnTo>
                    <a:lnTo>
                      <a:pt x="21" y="60"/>
                    </a:lnTo>
                    <a:lnTo>
                      <a:pt x="21" y="60"/>
                    </a:lnTo>
                    <a:lnTo>
                      <a:pt x="22" y="57"/>
                    </a:lnTo>
                    <a:lnTo>
                      <a:pt x="22" y="57"/>
                    </a:lnTo>
                    <a:lnTo>
                      <a:pt x="23" y="54"/>
                    </a:lnTo>
                    <a:lnTo>
                      <a:pt x="23" y="54"/>
                    </a:lnTo>
                    <a:lnTo>
                      <a:pt x="23" y="52"/>
                    </a:lnTo>
                    <a:lnTo>
                      <a:pt x="23" y="52"/>
                    </a:lnTo>
                    <a:lnTo>
                      <a:pt x="23" y="52"/>
                    </a:lnTo>
                    <a:lnTo>
                      <a:pt x="22" y="52"/>
                    </a:lnTo>
                    <a:lnTo>
                      <a:pt x="23" y="52"/>
                    </a:lnTo>
                    <a:lnTo>
                      <a:pt x="23" y="52"/>
                    </a:lnTo>
                    <a:lnTo>
                      <a:pt x="22" y="52"/>
                    </a:lnTo>
                    <a:lnTo>
                      <a:pt x="23" y="52"/>
                    </a:lnTo>
                    <a:lnTo>
                      <a:pt x="23" y="52"/>
                    </a:lnTo>
                    <a:lnTo>
                      <a:pt x="22" y="51"/>
                    </a:lnTo>
                    <a:lnTo>
                      <a:pt x="22" y="54"/>
                    </a:lnTo>
                    <a:lnTo>
                      <a:pt x="22" y="54"/>
                    </a:lnTo>
                    <a:lnTo>
                      <a:pt x="23" y="52"/>
                    </a:lnTo>
                    <a:lnTo>
                      <a:pt x="22" y="51"/>
                    </a:lnTo>
                    <a:lnTo>
                      <a:pt x="22" y="54"/>
                    </a:lnTo>
                    <a:lnTo>
                      <a:pt x="22" y="51"/>
                    </a:lnTo>
                    <a:lnTo>
                      <a:pt x="21" y="52"/>
                    </a:lnTo>
                    <a:lnTo>
                      <a:pt x="21" y="52"/>
                    </a:lnTo>
                    <a:lnTo>
                      <a:pt x="22" y="54"/>
                    </a:lnTo>
                    <a:lnTo>
                      <a:pt x="22" y="51"/>
                    </a:lnTo>
                    <a:lnTo>
                      <a:pt x="21" y="52"/>
                    </a:lnTo>
                    <a:lnTo>
                      <a:pt x="21" y="51"/>
                    </a:lnTo>
                    <a:lnTo>
                      <a:pt x="19" y="52"/>
                    </a:lnTo>
                    <a:lnTo>
                      <a:pt x="21" y="52"/>
                    </a:lnTo>
                    <a:lnTo>
                      <a:pt x="21" y="51"/>
                    </a:lnTo>
                    <a:lnTo>
                      <a:pt x="19" y="52"/>
                    </a:lnTo>
                    <a:lnTo>
                      <a:pt x="21" y="52"/>
                    </a:lnTo>
                    <a:lnTo>
                      <a:pt x="19" y="52"/>
                    </a:lnTo>
                    <a:lnTo>
                      <a:pt x="19" y="52"/>
                    </a:lnTo>
                    <a:lnTo>
                      <a:pt x="21" y="52"/>
                    </a:lnTo>
                    <a:lnTo>
                      <a:pt x="19" y="52"/>
                    </a:lnTo>
                    <a:lnTo>
                      <a:pt x="19" y="52"/>
                    </a:lnTo>
                    <a:lnTo>
                      <a:pt x="21" y="54"/>
                    </a:lnTo>
                    <a:lnTo>
                      <a:pt x="21" y="54"/>
                    </a:lnTo>
                    <a:lnTo>
                      <a:pt x="21" y="58"/>
                    </a:lnTo>
                    <a:lnTo>
                      <a:pt x="21" y="58"/>
                    </a:lnTo>
                    <a:lnTo>
                      <a:pt x="22" y="60"/>
                    </a:lnTo>
                    <a:lnTo>
                      <a:pt x="22" y="60"/>
                    </a:lnTo>
                    <a:lnTo>
                      <a:pt x="25" y="61"/>
                    </a:lnTo>
                    <a:lnTo>
                      <a:pt x="26" y="61"/>
                    </a:lnTo>
                    <a:lnTo>
                      <a:pt x="26" y="5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75" name="Freeform 1290"/>
              <p:cNvSpPr/>
              <p:nvPr/>
            </p:nvSpPr>
            <p:spPr bwMode="auto">
              <a:xfrm>
                <a:off x="-1075112" y="2906160"/>
                <a:ext cx="81577" cy="69340"/>
              </a:xfrm>
              <a:custGeom>
                <a:gdLst>
                  <a:gd name="T0" fmla="*/ 10 w 40"/>
                  <a:gd name="T1" fmla="*/ 34 h 34"/>
                  <a:gd name="T2" fmla="*/ 10 w 40"/>
                  <a:gd name="T3" fmla="*/ 34 h 34"/>
                  <a:gd name="T4" fmla="*/ 7 w 40"/>
                  <a:gd name="T5" fmla="*/ 31 h 34"/>
                  <a:gd name="T6" fmla="*/ 5 w 40"/>
                  <a:gd name="T7" fmla="*/ 27 h 34"/>
                  <a:gd name="T8" fmla="*/ 5 w 40"/>
                  <a:gd name="T9" fmla="*/ 24 h 34"/>
                  <a:gd name="T10" fmla="*/ 4 w 40"/>
                  <a:gd name="T11" fmla="*/ 21 h 34"/>
                  <a:gd name="T12" fmla="*/ 4 w 40"/>
                  <a:gd name="T13" fmla="*/ 21 h 34"/>
                  <a:gd name="T14" fmla="*/ 1 w 40"/>
                  <a:gd name="T15" fmla="*/ 21 h 34"/>
                  <a:gd name="T16" fmla="*/ 0 w 40"/>
                  <a:gd name="T17" fmla="*/ 20 h 34"/>
                  <a:gd name="T18" fmla="*/ 0 w 40"/>
                  <a:gd name="T19" fmla="*/ 20 h 34"/>
                  <a:gd name="T20" fmla="*/ 0 w 40"/>
                  <a:gd name="T21" fmla="*/ 20 h 34"/>
                  <a:gd name="T22" fmla="*/ 10 w 40"/>
                  <a:gd name="T23" fmla="*/ 8 h 34"/>
                  <a:gd name="T24" fmla="*/ 10 w 40"/>
                  <a:gd name="T25" fmla="*/ 8 h 34"/>
                  <a:gd name="T26" fmla="*/ 11 w 40"/>
                  <a:gd name="T27" fmla="*/ 8 h 34"/>
                  <a:gd name="T28" fmla="*/ 14 w 40"/>
                  <a:gd name="T29" fmla="*/ 8 h 34"/>
                  <a:gd name="T30" fmla="*/ 16 w 40"/>
                  <a:gd name="T31" fmla="*/ 10 h 34"/>
                  <a:gd name="T32" fmla="*/ 18 w 40"/>
                  <a:gd name="T33" fmla="*/ 10 h 34"/>
                  <a:gd name="T34" fmla="*/ 18 w 40"/>
                  <a:gd name="T35" fmla="*/ 10 h 34"/>
                  <a:gd name="T36" fmla="*/ 23 w 40"/>
                  <a:gd name="T37" fmla="*/ 8 h 34"/>
                  <a:gd name="T38" fmla="*/ 24 w 40"/>
                  <a:gd name="T39" fmla="*/ 5 h 34"/>
                  <a:gd name="T40" fmla="*/ 26 w 40"/>
                  <a:gd name="T41" fmla="*/ 1 h 34"/>
                  <a:gd name="T42" fmla="*/ 29 w 40"/>
                  <a:gd name="T43" fmla="*/ 0 h 34"/>
                  <a:gd name="T44" fmla="*/ 29 w 40"/>
                  <a:gd name="T45" fmla="*/ 0 h 34"/>
                  <a:gd name="T46" fmla="*/ 32 w 40"/>
                  <a:gd name="T47" fmla="*/ 0 h 34"/>
                  <a:gd name="T48" fmla="*/ 34 w 40"/>
                  <a:gd name="T49" fmla="*/ 1 h 34"/>
                  <a:gd name="T50" fmla="*/ 40 w 40"/>
                  <a:gd name="T51" fmla="*/ 5 h 34"/>
                  <a:gd name="T52" fmla="*/ 40 w 40"/>
                  <a:gd name="T53" fmla="*/ 5 h 34"/>
                  <a:gd name="T54" fmla="*/ 40 w 40"/>
                  <a:gd name="T55" fmla="*/ 8 h 34"/>
                  <a:gd name="T56" fmla="*/ 37 w 40"/>
                  <a:gd name="T57" fmla="*/ 13 h 34"/>
                  <a:gd name="T58" fmla="*/ 34 w 40"/>
                  <a:gd name="T59" fmla="*/ 17 h 34"/>
                  <a:gd name="T60" fmla="*/ 33 w 40"/>
                  <a:gd name="T61" fmla="*/ 18 h 34"/>
                  <a:gd name="T62" fmla="*/ 33 w 40"/>
                  <a:gd name="T63" fmla="*/ 18 h 34"/>
                  <a:gd name="T64" fmla="*/ 27 w 40"/>
                  <a:gd name="T65" fmla="*/ 17 h 34"/>
                  <a:gd name="T66" fmla="*/ 23 w 40"/>
                  <a:gd name="T67" fmla="*/ 17 h 34"/>
                  <a:gd name="T68" fmla="*/ 20 w 40"/>
                  <a:gd name="T69" fmla="*/ 18 h 34"/>
                  <a:gd name="T70" fmla="*/ 20 w 40"/>
                  <a:gd name="T71" fmla="*/ 18 h 34"/>
                  <a:gd name="T72" fmla="*/ 16 w 40"/>
                  <a:gd name="T73" fmla="*/ 29 h 34"/>
                  <a:gd name="T74" fmla="*/ 13 w 40"/>
                  <a:gd name="T75" fmla="*/ 33 h 34"/>
                  <a:gd name="T76" fmla="*/ 11 w 40"/>
                  <a:gd name="T77" fmla="*/ 34 h 34"/>
                  <a:gd name="T78" fmla="*/ 10 w 40"/>
                  <a:gd name="T79" fmla="*/ 34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0" h="34">
                    <a:moveTo>
                      <a:pt x="10" y="34"/>
                    </a:moveTo>
                    <a:lnTo>
                      <a:pt x="10" y="34"/>
                    </a:lnTo>
                    <a:lnTo>
                      <a:pt x="7" y="31"/>
                    </a:lnTo>
                    <a:lnTo>
                      <a:pt x="5" y="27"/>
                    </a:lnTo>
                    <a:lnTo>
                      <a:pt x="5" y="24"/>
                    </a:lnTo>
                    <a:lnTo>
                      <a:pt x="4" y="21"/>
                    </a:lnTo>
                    <a:lnTo>
                      <a:pt x="4" y="21"/>
                    </a:lnTo>
                    <a:lnTo>
                      <a:pt x="1" y="21"/>
                    </a:lnTo>
                    <a:lnTo>
                      <a:pt x="0" y="20"/>
                    </a:lnTo>
                    <a:lnTo>
                      <a:pt x="0" y="20"/>
                    </a:lnTo>
                    <a:lnTo>
                      <a:pt x="0" y="20"/>
                    </a:lnTo>
                    <a:lnTo>
                      <a:pt x="10" y="8"/>
                    </a:lnTo>
                    <a:lnTo>
                      <a:pt x="10" y="8"/>
                    </a:lnTo>
                    <a:lnTo>
                      <a:pt x="11" y="8"/>
                    </a:lnTo>
                    <a:lnTo>
                      <a:pt x="14" y="8"/>
                    </a:lnTo>
                    <a:lnTo>
                      <a:pt x="16" y="10"/>
                    </a:lnTo>
                    <a:lnTo>
                      <a:pt x="18" y="10"/>
                    </a:lnTo>
                    <a:lnTo>
                      <a:pt x="18" y="10"/>
                    </a:lnTo>
                    <a:lnTo>
                      <a:pt x="23" y="8"/>
                    </a:lnTo>
                    <a:lnTo>
                      <a:pt x="24" y="5"/>
                    </a:lnTo>
                    <a:lnTo>
                      <a:pt x="26" y="1"/>
                    </a:lnTo>
                    <a:lnTo>
                      <a:pt x="29" y="0"/>
                    </a:lnTo>
                    <a:lnTo>
                      <a:pt x="29" y="0"/>
                    </a:lnTo>
                    <a:lnTo>
                      <a:pt x="32" y="0"/>
                    </a:lnTo>
                    <a:lnTo>
                      <a:pt x="34" y="1"/>
                    </a:lnTo>
                    <a:lnTo>
                      <a:pt x="40" y="5"/>
                    </a:lnTo>
                    <a:lnTo>
                      <a:pt x="40" y="5"/>
                    </a:lnTo>
                    <a:lnTo>
                      <a:pt x="40" y="8"/>
                    </a:lnTo>
                    <a:lnTo>
                      <a:pt x="37" y="13"/>
                    </a:lnTo>
                    <a:lnTo>
                      <a:pt x="34" y="17"/>
                    </a:lnTo>
                    <a:lnTo>
                      <a:pt x="33" y="18"/>
                    </a:lnTo>
                    <a:lnTo>
                      <a:pt x="33" y="18"/>
                    </a:lnTo>
                    <a:lnTo>
                      <a:pt x="27" y="17"/>
                    </a:lnTo>
                    <a:lnTo>
                      <a:pt x="23" y="17"/>
                    </a:lnTo>
                    <a:lnTo>
                      <a:pt x="20" y="18"/>
                    </a:lnTo>
                    <a:lnTo>
                      <a:pt x="20" y="18"/>
                    </a:lnTo>
                    <a:lnTo>
                      <a:pt x="16" y="29"/>
                    </a:lnTo>
                    <a:lnTo>
                      <a:pt x="13" y="33"/>
                    </a:lnTo>
                    <a:lnTo>
                      <a:pt x="11" y="34"/>
                    </a:lnTo>
                    <a:lnTo>
                      <a:pt x="10" y="34"/>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76" name="Freeform 1291"/>
              <p:cNvSpPr/>
              <p:nvPr/>
            </p:nvSpPr>
            <p:spPr bwMode="auto">
              <a:xfrm>
                <a:off x="-1075112" y="2906160"/>
                <a:ext cx="81577" cy="69340"/>
              </a:xfrm>
              <a:custGeom>
                <a:gdLst>
                  <a:gd name="T0" fmla="*/ 10 w 40"/>
                  <a:gd name="T1" fmla="*/ 34 h 34"/>
                  <a:gd name="T2" fmla="*/ 10 w 40"/>
                  <a:gd name="T3" fmla="*/ 34 h 34"/>
                  <a:gd name="T4" fmla="*/ 7 w 40"/>
                  <a:gd name="T5" fmla="*/ 31 h 34"/>
                  <a:gd name="T6" fmla="*/ 5 w 40"/>
                  <a:gd name="T7" fmla="*/ 27 h 34"/>
                  <a:gd name="T8" fmla="*/ 5 w 40"/>
                  <a:gd name="T9" fmla="*/ 24 h 34"/>
                  <a:gd name="T10" fmla="*/ 4 w 40"/>
                  <a:gd name="T11" fmla="*/ 21 h 34"/>
                  <a:gd name="T12" fmla="*/ 4 w 40"/>
                  <a:gd name="T13" fmla="*/ 21 h 34"/>
                  <a:gd name="T14" fmla="*/ 1 w 40"/>
                  <a:gd name="T15" fmla="*/ 21 h 34"/>
                  <a:gd name="T16" fmla="*/ 0 w 40"/>
                  <a:gd name="T17" fmla="*/ 20 h 34"/>
                  <a:gd name="T18" fmla="*/ 0 w 40"/>
                  <a:gd name="T19" fmla="*/ 20 h 34"/>
                  <a:gd name="T20" fmla="*/ 0 w 40"/>
                  <a:gd name="T21" fmla="*/ 20 h 34"/>
                  <a:gd name="T22" fmla="*/ 10 w 40"/>
                  <a:gd name="T23" fmla="*/ 8 h 34"/>
                  <a:gd name="T24" fmla="*/ 10 w 40"/>
                  <a:gd name="T25" fmla="*/ 8 h 34"/>
                  <a:gd name="T26" fmla="*/ 11 w 40"/>
                  <a:gd name="T27" fmla="*/ 8 h 34"/>
                  <a:gd name="T28" fmla="*/ 14 w 40"/>
                  <a:gd name="T29" fmla="*/ 8 h 34"/>
                  <a:gd name="T30" fmla="*/ 16 w 40"/>
                  <a:gd name="T31" fmla="*/ 10 h 34"/>
                  <a:gd name="T32" fmla="*/ 18 w 40"/>
                  <a:gd name="T33" fmla="*/ 10 h 34"/>
                  <a:gd name="T34" fmla="*/ 18 w 40"/>
                  <a:gd name="T35" fmla="*/ 10 h 34"/>
                  <a:gd name="T36" fmla="*/ 23 w 40"/>
                  <a:gd name="T37" fmla="*/ 8 h 34"/>
                  <a:gd name="T38" fmla="*/ 24 w 40"/>
                  <a:gd name="T39" fmla="*/ 5 h 34"/>
                  <a:gd name="T40" fmla="*/ 26 w 40"/>
                  <a:gd name="T41" fmla="*/ 1 h 34"/>
                  <a:gd name="T42" fmla="*/ 29 w 40"/>
                  <a:gd name="T43" fmla="*/ 0 h 34"/>
                  <a:gd name="T44" fmla="*/ 29 w 40"/>
                  <a:gd name="T45" fmla="*/ 0 h 34"/>
                  <a:gd name="T46" fmla="*/ 32 w 40"/>
                  <a:gd name="T47" fmla="*/ 0 h 34"/>
                  <a:gd name="T48" fmla="*/ 34 w 40"/>
                  <a:gd name="T49" fmla="*/ 1 h 34"/>
                  <a:gd name="T50" fmla="*/ 40 w 40"/>
                  <a:gd name="T51" fmla="*/ 5 h 34"/>
                  <a:gd name="T52" fmla="*/ 40 w 40"/>
                  <a:gd name="T53" fmla="*/ 5 h 34"/>
                  <a:gd name="T54" fmla="*/ 40 w 40"/>
                  <a:gd name="T55" fmla="*/ 8 h 34"/>
                  <a:gd name="T56" fmla="*/ 37 w 40"/>
                  <a:gd name="T57" fmla="*/ 13 h 34"/>
                  <a:gd name="T58" fmla="*/ 34 w 40"/>
                  <a:gd name="T59" fmla="*/ 17 h 34"/>
                  <a:gd name="T60" fmla="*/ 33 w 40"/>
                  <a:gd name="T61" fmla="*/ 18 h 34"/>
                  <a:gd name="T62" fmla="*/ 33 w 40"/>
                  <a:gd name="T63" fmla="*/ 18 h 34"/>
                  <a:gd name="T64" fmla="*/ 27 w 40"/>
                  <a:gd name="T65" fmla="*/ 17 h 34"/>
                  <a:gd name="T66" fmla="*/ 23 w 40"/>
                  <a:gd name="T67" fmla="*/ 17 h 34"/>
                  <a:gd name="T68" fmla="*/ 20 w 40"/>
                  <a:gd name="T69" fmla="*/ 18 h 34"/>
                  <a:gd name="T70" fmla="*/ 20 w 40"/>
                  <a:gd name="T71" fmla="*/ 18 h 34"/>
                  <a:gd name="T72" fmla="*/ 16 w 40"/>
                  <a:gd name="T73" fmla="*/ 29 h 34"/>
                  <a:gd name="T74" fmla="*/ 13 w 40"/>
                  <a:gd name="T75" fmla="*/ 33 h 34"/>
                  <a:gd name="T76" fmla="*/ 11 w 40"/>
                  <a:gd name="T77" fmla="*/ 34 h 34"/>
                  <a:gd name="T78" fmla="*/ 10 w 40"/>
                  <a:gd name="T79" fmla="*/ 34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0" h="34">
                    <a:moveTo>
                      <a:pt x="10" y="34"/>
                    </a:moveTo>
                    <a:lnTo>
                      <a:pt x="10" y="34"/>
                    </a:lnTo>
                    <a:lnTo>
                      <a:pt x="7" y="31"/>
                    </a:lnTo>
                    <a:lnTo>
                      <a:pt x="5" y="27"/>
                    </a:lnTo>
                    <a:lnTo>
                      <a:pt x="5" y="24"/>
                    </a:lnTo>
                    <a:lnTo>
                      <a:pt x="4" y="21"/>
                    </a:lnTo>
                    <a:lnTo>
                      <a:pt x="4" y="21"/>
                    </a:lnTo>
                    <a:lnTo>
                      <a:pt x="1" y="21"/>
                    </a:lnTo>
                    <a:lnTo>
                      <a:pt x="0" y="20"/>
                    </a:lnTo>
                    <a:lnTo>
                      <a:pt x="0" y="20"/>
                    </a:lnTo>
                    <a:lnTo>
                      <a:pt x="0" y="20"/>
                    </a:lnTo>
                    <a:lnTo>
                      <a:pt x="10" y="8"/>
                    </a:lnTo>
                    <a:lnTo>
                      <a:pt x="10" y="8"/>
                    </a:lnTo>
                    <a:lnTo>
                      <a:pt x="11" y="8"/>
                    </a:lnTo>
                    <a:lnTo>
                      <a:pt x="14" y="8"/>
                    </a:lnTo>
                    <a:lnTo>
                      <a:pt x="16" y="10"/>
                    </a:lnTo>
                    <a:lnTo>
                      <a:pt x="18" y="10"/>
                    </a:lnTo>
                    <a:lnTo>
                      <a:pt x="18" y="10"/>
                    </a:lnTo>
                    <a:lnTo>
                      <a:pt x="23" y="8"/>
                    </a:lnTo>
                    <a:lnTo>
                      <a:pt x="24" y="5"/>
                    </a:lnTo>
                    <a:lnTo>
                      <a:pt x="26" y="1"/>
                    </a:lnTo>
                    <a:lnTo>
                      <a:pt x="29" y="0"/>
                    </a:lnTo>
                    <a:lnTo>
                      <a:pt x="29" y="0"/>
                    </a:lnTo>
                    <a:lnTo>
                      <a:pt x="32" y="0"/>
                    </a:lnTo>
                    <a:lnTo>
                      <a:pt x="34" y="1"/>
                    </a:lnTo>
                    <a:lnTo>
                      <a:pt x="40" y="5"/>
                    </a:lnTo>
                    <a:lnTo>
                      <a:pt x="40" y="5"/>
                    </a:lnTo>
                    <a:lnTo>
                      <a:pt x="40" y="8"/>
                    </a:lnTo>
                    <a:lnTo>
                      <a:pt x="37" y="13"/>
                    </a:lnTo>
                    <a:lnTo>
                      <a:pt x="34" y="17"/>
                    </a:lnTo>
                    <a:lnTo>
                      <a:pt x="33" y="18"/>
                    </a:lnTo>
                    <a:lnTo>
                      <a:pt x="33" y="18"/>
                    </a:lnTo>
                    <a:lnTo>
                      <a:pt x="27" y="17"/>
                    </a:lnTo>
                    <a:lnTo>
                      <a:pt x="23" y="17"/>
                    </a:lnTo>
                    <a:lnTo>
                      <a:pt x="20" y="18"/>
                    </a:lnTo>
                    <a:lnTo>
                      <a:pt x="20" y="18"/>
                    </a:lnTo>
                    <a:lnTo>
                      <a:pt x="16" y="29"/>
                    </a:lnTo>
                    <a:lnTo>
                      <a:pt x="13" y="33"/>
                    </a:lnTo>
                    <a:lnTo>
                      <a:pt x="11" y="34"/>
                    </a:lnTo>
                    <a:lnTo>
                      <a:pt x="10" y="34"/>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77" name="Freeform 1292"/>
              <p:cNvSpPr/>
              <p:nvPr/>
            </p:nvSpPr>
            <p:spPr bwMode="auto">
              <a:xfrm>
                <a:off x="-1128137" y="2610444"/>
                <a:ext cx="375253" cy="336505"/>
              </a:xfrm>
              <a:custGeom>
                <a:gdLst>
                  <a:gd name="T0" fmla="*/ 78 w 184"/>
                  <a:gd name="T1" fmla="*/ 145 h 165"/>
                  <a:gd name="T2" fmla="*/ 49 w 184"/>
                  <a:gd name="T3" fmla="*/ 140 h 165"/>
                  <a:gd name="T4" fmla="*/ 31 w 184"/>
                  <a:gd name="T5" fmla="*/ 146 h 165"/>
                  <a:gd name="T6" fmla="*/ 20 w 184"/>
                  <a:gd name="T7" fmla="*/ 147 h 165"/>
                  <a:gd name="T8" fmla="*/ 5 w 184"/>
                  <a:gd name="T9" fmla="*/ 150 h 165"/>
                  <a:gd name="T10" fmla="*/ 20 w 184"/>
                  <a:gd name="T11" fmla="*/ 139 h 165"/>
                  <a:gd name="T12" fmla="*/ 65 w 184"/>
                  <a:gd name="T13" fmla="*/ 118 h 165"/>
                  <a:gd name="T14" fmla="*/ 91 w 184"/>
                  <a:gd name="T15" fmla="*/ 117 h 165"/>
                  <a:gd name="T16" fmla="*/ 105 w 184"/>
                  <a:gd name="T17" fmla="*/ 87 h 165"/>
                  <a:gd name="T18" fmla="*/ 102 w 184"/>
                  <a:gd name="T19" fmla="*/ 84 h 165"/>
                  <a:gd name="T20" fmla="*/ 126 w 184"/>
                  <a:gd name="T21" fmla="*/ 87 h 165"/>
                  <a:gd name="T22" fmla="*/ 150 w 184"/>
                  <a:gd name="T23" fmla="*/ 33 h 165"/>
                  <a:gd name="T24" fmla="*/ 155 w 184"/>
                  <a:gd name="T25" fmla="*/ 30 h 165"/>
                  <a:gd name="T26" fmla="*/ 153 w 184"/>
                  <a:gd name="T27" fmla="*/ 20 h 165"/>
                  <a:gd name="T28" fmla="*/ 156 w 184"/>
                  <a:gd name="T29" fmla="*/ 8 h 165"/>
                  <a:gd name="T30" fmla="*/ 156 w 184"/>
                  <a:gd name="T31" fmla="*/ 8 h 165"/>
                  <a:gd name="T32" fmla="*/ 170 w 184"/>
                  <a:gd name="T33" fmla="*/ 8 h 165"/>
                  <a:gd name="T34" fmla="*/ 166 w 184"/>
                  <a:gd name="T35" fmla="*/ 7 h 165"/>
                  <a:gd name="T36" fmla="*/ 175 w 184"/>
                  <a:gd name="T37" fmla="*/ 23 h 165"/>
                  <a:gd name="T38" fmla="*/ 173 w 184"/>
                  <a:gd name="T39" fmla="*/ 58 h 165"/>
                  <a:gd name="T40" fmla="*/ 173 w 184"/>
                  <a:gd name="T41" fmla="*/ 62 h 165"/>
                  <a:gd name="T42" fmla="*/ 165 w 184"/>
                  <a:gd name="T43" fmla="*/ 71 h 165"/>
                  <a:gd name="T44" fmla="*/ 162 w 184"/>
                  <a:gd name="T45" fmla="*/ 104 h 165"/>
                  <a:gd name="T46" fmla="*/ 163 w 184"/>
                  <a:gd name="T47" fmla="*/ 118 h 165"/>
                  <a:gd name="T48" fmla="*/ 155 w 184"/>
                  <a:gd name="T49" fmla="*/ 133 h 165"/>
                  <a:gd name="T50" fmla="*/ 153 w 184"/>
                  <a:gd name="T51" fmla="*/ 124 h 165"/>
                  <a:gd name="T52" fmla="*/ 144 w 184"/>
                  <a:gd name="T53" fmla="*/ 120 h 165"/>
                  <a:gd name="T54" fmla="*/ 136 w 184"/>
                  <a:gd name="T55" fmla="*/ 134 h 165"/>
                  <a:gd name="T56" fmla="*/ 137 w 184"/>
                  <a:gd name="T57" fmla="*/ 134 h 165"/>
                  <a:gd name="T58" fmla="*/ 127 w 184"/>
                  <a:gd name="T59" fmla="*/ 134 h 165"/>
                  <a:gd name="T60" fmla="*/ 108 w 184"/>
                  <a:gd name="T61" fmla="*/ 139 h 165"/>
                  <a:gd name="T62" fmla="*/ 100 w 184"/>
                  <a:gd name="T63" fmla="*/ 142 h 165"/>
                  <a:gd name="T64" fmla="*/ 84 w 184"/>
                  <a:gd name="T65" fmla="*/ 159 h 165"/>
                  <a:gd name="T66" fmla="*/ 102 w 184"/>
                  <a:gd name="T67" fmla="*/ 147 h 165"/>
                  <a:gd name="T68" fmla="*/ 104 w 184"/>
                  <a:gd name="T69" fmla="*/ 139 h 165"/>
                  <a:gd name="T70" fmla="*/ 117 w 184"/>
                  <a:gd name="T71" fmla="*/ 145 h 165"/>
                  <a:gd name="T72" fmla="*/ 133 w 184"/>
                  <a:gd name="T73" fmla="*/ 132 h 165"/>
                  <a:gd name="T74" fmla="*/ 133 w 184"/>
                  <a:gd name="T75" fmla="*/ 139 h 165"/>
                  <a:gd name="T76" fmla="*/ 143 w 184"/>
                  <a:gd name="T77" fmla="*/ 126 h 165"/>
                  <a:gd name="T78" fmla="*/ 152 w 184"/>
                  <a:gd name="T79" fmla="*/ 120 h 165"/>
                  <a:gd name="T80" fmla="*/ 147 w 184"/>
                  <a:gd name="T81" fmla="*/ 124 h 165"/>
                  <a:gd name="T82" fmla="*/ 165 w 184"/>
                  <a:gd name="T83" fmla="*/ 123 h 165"/>
                  <a:gd name="T84" fmla="*/ 170 w 184"/>
                  <a:gd name="T85" fmla="*/ 87 h 165"/>
                  <a:gd name="T86" fmla="*/ 175 w 184"/>
                  <a:gd name="T87" fmla="*/ 66 h 165"/>
                  <a:gd name="T88" fmla="*/ 181 w 184"/>
                  <a:gd name="T89" fmla="*/ 23 h 165"/>
                  <a:gd name="T90" fmla="*/ 168 w 184"/>
                  <a:gd name="T91" fmla="*/ 0 h 165"/>
                  <a:gd name="T92" fmla="*/ 168 w 184"/>
                  <a:gd name="T93" fmla="*/ 8 h 165"/>
                  <a:gd name="T94" fmla="*/ 166 w 184"/>
                  <a:gd name="T95" fmla="*/ 13 h 165"/>
                  <a:gd name="T96" fmla="*/ 160 w 184"/>
                  <a:gd name="T97" fmla="*/ 5 h 165"/>
                  <a:gd name="T98" fmla="*/ 149 w 184"/>
                  <a:gd name="T99" fmla="*/ 23 h 165"/>
                  <a:gd name="T100" fmla="*/ 147 w 184"/>
                  <a:gd name="T101" fmla="*/ 32 h 165"/>
                  <a:gd name="T102" fmla="*/ 143 w 184"/>
                  <a:gd name="T103" fmla="*/ 61 h 165"/>
                  <a:gd name="T104" fmla="*/ 104 w 184"/>
                  <a:gd name="T105" fmla="*/ 95 h 165"/>
                  <a:gd name="T106" fmla="*/ 104 w 184"/>
                  <a:gd name="T107" fmla="*/ 81 h 165"/>
                  <a:gd name="T108" fmla="*/ 85 w 184"/>
                  <a:gd name="T109" fmla="*/ 116 h 165"/>
                  <a:gd name="T110" fmla="*/ 81 w 184"/>
                  <a:gd name="T111" fmla="*/ 118 h 165"/>
                  <a:gd name="T112" fmla="*/ 31 w 184"/>
                  <a:gd name="T113" fmla="*/ 121 h 165"/>
                  <a:gd name="T114" fmla="*/ 2 w 184"/>
                  <a:gd name="T115" fmla="*/ 153 h 165"/>
                  <a:gd name="T116" fmla="*/ 27 w 184"/>
                  <a:gd name="T117" fmla="*/ 150 h 165"/>
                  <a:gd name="T118" fmla="*/ 40 w 184"/>
                  <a:gd name="T119" fmla="*/ 150 h 165"/>
                  <a:gd name="T120" fmla="*/ 44 w 184"/>
                  <a:gd name="T121" fmla="*/ 145 h 165"/>
                  <a:gd name="T122" fmla="*/ 73 w 184"/>
                  <a:gd name="T123" fmla="*/ 143 h 165"/>
                  <a:gd name="T124" fmla="*/ 69 w 184"/>
                  <a:gd name="T125" fmla="*/ 150 h 1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84" h="165">
                    <a:moveTo>
                      <a:pt x="82" y="162"/>
                    </a:moveTo>
                    <a:lnTo>
                      <a:pt x="82" y="159"/>
                    </a:lnTo>
                    <a:lnTo>
                      <a:pt x="82" y="159"/>
                    </a:lnTo>
                    <a:lnTo>
                      <a:pt x="78" y="159"/>
                    </a:lnTo>
                    <a:lnTo>
                      <a:pt x="78" y="159"/>
                    </a:lnTo>
                    <a:lnTo>
                      <a:pt x="76" y="156"/>
                    </a:lnTo>
                    <a:lnTo>
                      <a:pt x="76" y="156"/>
                    </a:lnTo>
                    <a:lnTo>
                      <a:pt x="73" y="150"/>
                    </a:lnTo>
                    <a:lnTo>
                      <a:pt x="73" y="149"/>
                    </a:lnTo>
                    <a:lnTo>
                      <a:pt x="73" y="149"/>
                    </a:lnTo>
                    <a:lnTo>
                      <a:pt x="73" y="149"/>
                    </a:lnTo>
                    <a:lnTo>
                      <a:pt x="73" y="149"/>
                    </a:lnTo>
                    <a:lnTo>
                      <a:pt x="73" y="149"/>
                    </a:lnTo>
                    <a:lnTo>
                      <a:pt x="73" y="149"/>
                    </a:lnTo>
                    <a:lnTo>
                      <a:pt x="73" y="149"/>
                    </a:lnTo>
                    <a:lnTo>
                      <a:pt x="73" y="149"/>
                    </a:lnTo>
                    <a:lnTo>
                      <a:pt x="76" y="147"/>
                    </a:lnTo>
                    <a:lnTo>
                      <a:pt x="76" y="147"/>
                    </a:lnTo>
                    <a:lnTo>
                      <a:pt x="78" y="145"/>
                    </a:lnTo>
                    <a:lnTo>
                      <a:pt x="78" y="145"/>
                    </a:lnTo>
                    <a:lnTo>
                      <a:pt x="79" y="142"/>
                    </a:lnTo>
                    <a:lnTo>
                      <a:pt x="79" y="142"/>
                    </a:lnTo>
                    <a:lnTo>
                      <a:pt x="78" y="140"/>
                    </a:lnTo>
                    <a:lnTo>
                      <a:pt x="76" y="139"/>
                    </a:lnTo>
                    <a:lnTo>
                      <a:pt x="76" y="139"/>
                    </a:lnTo>
                    <a:lnTo>
                      <a:pt x="72" y="136"/>
                    </a:lnTo>
                    <a:lnTo>
                      <a:pt x="68" y="134"/>
                    </a:lnTo>
                    <a:lnTo>
                      <a:pt x="68" y="134"/>
                    </a:lnTo>
                    <a:lnTo>
                      <a:pt x="65" y="136"/>
                    </a:lnTo>
                    <a:lnTo>
                      <a:pt x="65" y="136"/>
                    </a:lnTo>
                    <a:lnTo>
                      <a:pt x="59" y="136"/>
                    </a:lnTo>
                    <a:lnTo>
                      <a:pt x="59" y="136"/>
                    </a:lnTo>
                    <a:lnTo>
                      <a:pt x="56" y="137"/>
                    </a:lnTo>
                    <a:lnTo>
                      <a:pt x="56" y="137"/>
                    </a:lnTo>
                    <a:lnTo>
                      <a:pt x="53" y="137"/>
                    </a:lnTo>
                    <a:lnTo>
                      <a:pt x="53" y="137"/>
                    </a:lnTo>
                    <a:lnTo>
                      <a:pt x="52" y="139"/>
                    </a:lnTo>
                    <a:lnTo>
                      <a:pt x="52" y="139"/>
                    </a:lnTo>
                    <a:lnTo>
                      <a:pt x="49" y="140"/>
                    </a:lnTo>
                    <a:lnTo>
                      <a:pt x="49" y="140"/>
                    </a:lnTo>
                    <a:lnTo>
                      <a:pt x="46" y="142"/>
                    </a:lnTo>
                    <a:lnTo>
                      <a:pt x="46" y="142"/>
                    </a:lnTo>
                    <a:lnTo>
                      <a:pt x="46" y="142"/>
                    </a:lnTo>
                    <a:lnTo>
                      <a:pt x="44" y="140"/>
                    </a:lnTo>
                    <a:lnTo>
                      <a:pt x="44" y="140"/>
                    </a:lnTo>
                    <a:lnTo>
                      <a:pt x="40" y="142"/>
                    </a:lnTo>
                    <a:lnTo>
                      <a:pt x="40" y="142"/>
                    </a:lnTo>
                    <a:lnTo>
                      <a:pt x="39" y="145"/>
                    </a:lnTo>
                    <a:lnTo>
                      <a:pt x="37" y="146"/>
                    </a:lnTo>
                    <a:lnTo>
                      <a:pt x="37" y="146"/>
                    </a:lnTo>
                    <a:lnTo>
                      <a:pt x="39" y="147"/>
                    </a:lnTo>
                    <a:lnTo>
                      <a:pt x="39" y="146"/>
                    </a:lnTo>
                    <a:lnTo>
                      <a:pt x="39" y="146"/>
                    </a:lnTo>
                    <a:lnTo>
                      <a:pt x="37" y="146"/>
                    </a:lnTo>
                    <a:lnTo>
                      <a:pt x="39" y="147"/>
                    </a:lnTo>
                    <a:lnTo>
                      <a:pt x="39" y="146"/>
                    </a:lnTo>
                    <a:lnTo>
                      <a:pt x="39" y="146"/>
                    </a:lnTo>
                    <a:lnTo>
                      <a:pt x="37" y="146"/>
                    </a:lnTo>
                    <a:lnTo>
                      <a:pt x="37" y="146"/>
                    </a:lnTo>
                    <a:lnTo>
                      <a:pt x="31" y="146"/>
                    </a:lnTo>
                    <a:lnTo>
                      <a:pt x="31" y="146"/>
                    </a:lnTo>
                    <a:lnTo>
                      <a:pt x="31" y="146"/>
                    </a:lnTo>
                    <a:lnTo>
                      <a:pt x="31" y="147"/>
                    </a:lnTo>
                    <a:lnTo>
                      <a:pt x="31" y="146"/>
                    </a:lnTo>
                    <a:lnTo>
                      <a:pt x="31" y="146"/>
                    </a:lnTo>
                    <a:lnTo>
                      <a:pt x="31" y="147"/>
                    </a:lnTo>
                    <a:lnTo>
                      <a:pt x="31" y="146"/>
                    </a:lnTo>
                    <a:lnTo>
                      <a:pt x="31" y="146"/>
                    </a:lnTo>
                    <a:lnTo>
                      <a:pt x="29" y="146"/>
                    </a:lnTo>
                    <a:lnTo>
                      <a:pt x="29" y="146"/>
                    </a:lnTo>
                    <a:lnTo>
                      <a:pt x="27" y="145"/>
                    </a:lnTo>
                    <a:lnTo>
                      <a:pt x="27" y="145"/>
                    </a:lnTo>
                    <a:lnTo>
                      <a:pt x="23" y="146"/>
                    </a:lnTo>
                    <a:lnTo>
                      <a:pt x="23" y="146"/>
                    </a:lnTo>
                    <a:lnTo>
                      <a:pt x="20" y="147"/>
                    </a:lnTo>
                    <a:lnTo>
                      <a:pt x="20" y="147"/>
                    </a:lnTo>
                    <a:lnTo>
                      <a:pt x="20" y="147"/>
                    </a:lnTo>
                    <a:lnTo>
                      <a:pt x="20" y="147"/>
                    </a:lnTo>
                    <a:lnTo>
                      <a:pt x="20" y="147"/>
                    </a:lnTo>
                    <a:lnTo>
                      <a:pt x="20" y="147"/>
                    </a:lnTo>
                    <a:lnTo>
                      <a:pt x="20" y="147"/>
                    </a:lnTo>
                    <a:lnTo>
                      <a:pt x="18" y="147"/>
                    </a:lnTo>
                    <a:lnTo>
                      <a:pt x="18" y="147"/>
                    </a:lnTo>
                    <a:lnTo>
                      <a:pt x="14" y="147"/>
                    </a:lnTo>
                    <a:lnTo>
                      <a:pt x="14" y="147"/>
                    </a:lnTo>
                    <a:lnTo>
                      <a:pt x="10" y="147"/>
                    </a:lnTo>
                    <a:lnTo>
                      <a:pt x="10" y="147"/>
                    </a:lnTo>
                    <a:lnTo>
                      <a:pt x="5" y="149"/>
                    </a:lnTo>
                    <a:lnTo>
                      <a:pt x="4" y="149"/>
                    </a:lnTo>
                    <a:lnTo>
                      <a:pt x="4" y="149"/>
                    </a:lnTo>
                    <a:lnTo>
                      <a:pt x="4" y="149"/>
                    </a:lnTo>
                    <a:lnTo>
                      <a:pt x="5" y="149"/>
                    </a:lnTo>
                    <a:lnTo>
                      <a:pt x="4" y="149"/>
                    </a:lnTo>
                    <a:lnTo>
                      <a:pt x="4" y="149"/>
                    </a:lnTo>
                    <a:lnTo>
                      <a:pt x="5" y="149"/>
                    </a:lnTo>
                    <a:lnTo>
                      <a:pt x="4" y="150"/>
                    </a:lnTo>
                    <a:lnTo>
                      <a:pt x="5" y="150"/>
                    </a:lnTo>
                    <a:lnTo>
                      <a:pt x="5" y="149"/>
                    </a:lnTo>
                    <a:lnTo>
                      <a:pt x="4" y="150"/>
                    </a:lnTo>
                    <a:lnTo>
                      <a:pt x="5" y="150"/>
                    </a:lnTo>
                    <a:lnTo>
                      <a:pt x="4" y="150"/>
                    </a:lnTo>
                    <a:lnTo>
                      <a:pt x="5" y="150"/>
                    </a:lnTo>
                    <a:lnTo>
                      <a:pt x="5" y="150"/>
                    </a:lnTo>
                    <a:lnTo>
                      <a:pt x="4" y="150"/>
                    </a:lnTo>
                    <a:lnTo>
                      <a:pt x="5" y="150"/>
                    </a:lnTo>
                    <a:lnTo>
                      <a:pt x="5" y="150"/>
                    </a:lnTo>
                    <a:lnTo>
                      <a:pt x="5" y="150"/>
                    </a:lnTo>
                    <a:lnTo>
                      <a:pt x="5" y="150"/>
                    </a:lnTo>
                    <a:lnTo>
                      <a:pt x="5" y="150"/>
                    </a:lnTo>
                    <a:lnTo>
                      <a:pt x="5" y="150"/>
                    </a:lnTo>
                    <a:lnTo>
                      <a:pt x="5" y="149"/>
                    </a:lnTo>
                    <a:lnTo>
                      <a:pt x="5" y="149"/>
                    </a:lnTo>
                    <a:lnTo>
                      <a:pt x="7" y="147"/>
                    </a:lnTo>
                    <a:lnTo>
                      <a:pt x="10" y="146"/>
                    </a:lnTo>
                    <a:lnTo>
                      <a:pt x="10" y="146"/>
                    </a:lnTo>
                    <a:lnTo>
                      <a:pt x="16" y="145"/>
                    </a:lnTo>
                    <a:lnTo>
                      <a:pt x="16" y="145"/>
                    </a:lnTo>
                    <a:lnTo>
                      <a:pt x="18" y="142"/>
                    </a:lnTo>
                    <a:lnTo>
                      <a:pt x="20" y="139"/>
                    </a:lnTo>
                    <a:lnTo>
                      <a:pt x="20" y="139"/>
                    </a:lnTo>
                    <a:lnTo>
                      <a:pt x="24" y="134"/>
                    </a:lnTo>
                    <a:lnTo>
                      <a:pt x="24" y="134"/>
                    </a:lnTo>
                    <a:lnTo>
                      <a:pt x="31" y="129"/>
                    </a:lnTo>
                    <a:lnTo>
                      <a:pt x="31" y="129"/>
                    </a:lnTo>
                    <a:lnTo>
                      <a:pt x="34" y="126"/>
                    </a:lnTo>
                    <a:lnTo>
                      <a:pt x="34" y="126"/>
                    </a:lnTo>
                    <a:lnTo>
                      <a:pt x="37" y="124"/>
                    </a:lnTo>
                    <a:lnTo>
                      <a:pt x="37" y="124"/>
                    </a:lnTo>
                    <a:lnTo>
                      <a:pt x="40" y="124"/>
                    </a:lnTo>
                    <a:lnTo>
                      <a:pt x="40" y="124"/>
                    </a:lnTo>
                    <a:lnTo>
                      <a:pt x="50" y="124"/>
                    </a:lnTo>
                    <a:lnTo>
                      <a:pt x="50" y="124"/>
                    </a:lnTo>
                    <a:lnTo>
                      <a:pt x="55" y="124"/>
                    </a:lnTo>
                    <a:lnTo>
                      <a:pt x="55" y="124"/>
                    </a:lnTo>
                    <a:lnTo>
                      <a:pt x="58" y="123"/>
                    </a:lnTo>
                    <a:lnTo>
                      <a:pt x="58" y="123"/>
                    </a:lnTo>
                    <a:lnTo>
                      <a:pt x="62" y="120"/>
                    </a:lnTo>
                    <a:lnTo>
                      <a:pt x="62" y="120"/>
                    </a:lnTo>
                    <a:lnTo>
                      <a:pt x="65" y="118"/>
                    </a:lnTo>
                    <a:lnTo>
                      <a:pt x="65" y="118"/>
                    </a:lnTo>
                    <a:lnTo>
                      <a:pt x="66" y="120"/>
                    </a:lnTo>
                    <a:lnTo>
                      <a:pt x="66" y="120"/>
                    </a:lnTo>
                    <a:lnTo>
                      <a:pt x="73" y="120"/>
                    </a:lnTo>
                    <a:lnTo>
                      <a:pt x="73" y="120"/>
                    </a:lnTo>
                    <a:lnTo>
                      <a:pt x="75" y="121"/>
                    </a:lnTo>
                    <a:lnTo>
                      <a:pt x="75" y="121"/>
                    </a:lnTo>
                    <a:lnTo>
                      <a:pt x="76" y="121"/>
                    </a:lnTo>
                    <a:lnTo>
                      <a:pt x="76" y="121"/>
                    </a:lnTo>
                    <a:lnTo>
                      <a:pt x="78" y="123"/>
                    </a:lnTo>
                    <a:lnTo>
                      <a:pt x="78" y="123"/>
                    </a:lnTo>
                    <a:lnTo>
                      <a:pt x="81" y="124"/>
                    </a:lnTo>
                    <a:lnTo>
                      <a:pt x="81" y="124"/>
                    </a:lnTo>
                    <a:lnTo>
                      <a:pt x="85" y="123"/>
                    </a:lnTo>
                    <a:lnTo>
                      <a:pt x="85" y="123"/>
                    </a:lnTo>
                    <a:lnTo>
                      <a:pt x="88" y="121"/>
                    </a:lnTo>
                    <a:lnTo>
                      <a:pt x="88" y="121"/>
                    </a:lnTo>
                    <a:lnTo>
                      <a:pt x="91" y="118"/>
                    </a:lnTo>
                    <a:lnTo>
                      <a:pt x="91" y="118"/>
                    </a:lnTo>
                    <a:lnTo>
                      <a:pt x="91" y="117"/>
                    </a:lnTo>
                    <a:lnTo>
                      <a:pt x="91" y="117"/>
                    </a:lnTo>
                    <a:lnTo>
                      <a:pt x="89" y="114"/>
                    </a:lnTo>
                    <a:lnTo>
                      <a:pt x="89" y="114"/>
                    </a:lnTo>
                    <a:lnTo>
                      <a:pt x="89" y="111"/>
                    </a:lnTo>
                    <a:lnTo>
                      <a:pt x="89" y="111"/>
                    </a:lnTo>
                    <a:lnTo>
                      <a:pt x="89" y="111"/>
                    </a:lnTo>
                    <a:lnTo>
                      <a:pt x="94" y="105"/>
                    </a:lnTo>
                    <a:lnTo>
                      <a:pt x="94" y="105"/>
                    </a:lnTo>
                    <a:lnTo>
                      <a:pt x="97" y="103"/>
                    </a:lnTo>
                    <a:lnTo>
                      <a:pt x="98" y="100"/>
                    </a:lnTo>
                    <a:lnTo>
                      <a:pt x="98" y="100"/>
                    </a:lnTo>
                    <a:lnTo>
                      <a:pt x="100" y="95"/>
                    </a:lnTo>
                    <a:lnTo>
                      <a:pt x="100" y="92"/>
                    </a:lnTo>
                    <a:lnTo>
                      <a:pt x="100" y="92"/>
                    </a:lnTo>
                    <a:lnTo>
                      <a:pt x="100" y="90"/>
                    </a:lnTo>
                    <a:lnTo>
                      <a:pt x="100" y="90"/>
                    </a:lnTo>
                    <a:lnTo>
                      <a:pt x="100" y="88"/>
                    </a:lnTo>
                    <a:lnTo>
                      <a:pt x="100" y="88"/>
                    </a:lnTo>
                    <a:lnTo>
                      <a:pt x="105" y="87"/>
                    </a:lnTo>
                    <a:lnTo>
                      <a:pt x="105" y="85"/>
                    </a:lnTo>
                    <a:lnTo>
                      <a:pt x="105" y="87"/>
                    </a:lnTo>
                    <a:lnTo>
                      <a:pt x="105" y="87"/>
                    </a:lnTo>
                    <a:lnTo>
                      <a:pt x="105" y="85"/>
                    </a:lnTo>
                    <a:lnTo>
                      <a:pt x="105" y="87"/>
                    </a:lnTo>
                    <a:lnTo>
                      <a:pt x="105" y="84"/>
                    </a:lnTo>
                    <a:lnTo>
                      <a:pt x="104" y="85"/>
                    </a:lnTo>
                    <a:lnTo>
                      <a:pt x="104" y="85"/>
                    </a:lnTo>
                    <a:lnTo>
                      <a:pt x="105" y="87"/>
                    </a:lnTo>
                    <a:lnTo>
                      <a:pt x="105" y="84"/>
                    </a:lnTo>
                    <a:lnTo>
                      <a:pt x="104" y="85"/>
                    </a:lnTo>
                    <a:lnTo>
                      <a:pt x="105" y="84"/>
                    </a:lnTo>
                    <a:lnTo>
                      <a:pt x="102" y="84"/>
                    </a:lnTo>
                    <a:lnTo>
                      <a:pt x="102" y="84"/>
                    </a:lnTo>
                    <a:lnTo>
                      <a:pt x="104" y="85"/>
                    </a:lnTo>
                    <a:lnTo>
                      <a:pt x="105" y="84"/>
                    </a:lnTo>
                    <a:lnTo>
                      <a:pt x="102" y="84"/>
                    </a:lnTo>
                    <a:lnTo>
                      <a:pt x="104" y="84"/>
                    </a:lnTo>
                    <a:lnTo>
                      <a:pt x="102" y="84"/>
                    </a:lnTo>
                    <a:lnTo>
                      <a:pt x="102" y="84"/>
                    </a:lnTo>
                    <a:lnTo>
                      <a:pt x="104" y="84"/>
                    </a:lnTo>
                    <a:lnTo>
                      <a:pt x="102" y="84"/>
                    </a:lnTo>
                    <a:lnTo>
                      <a:pt x="102" y="84"/>
                    </a:lnTo>
                    <a:lnTo>
                      <a:pt x="102" y="87"/>
                    </a:lnTo>
                    <a:lnTo>
                      <a:pt x="102" y="87"/>
                    </a:lnTo>
                    <a:lnTo>
                      <a:pt x="101" y="90"/>
                    </a:lnTo>
                    <a:lnTo>
                      <a:pt x="101" y="90"/>
                    </a:lnTo>
                    <a:lnTo>
                      <a:pt x="100" y="94"/>
                    </a:lnTo>
                    <a:lnTo>
                      <a:pt x="100" y="94"/>
                    </a:lnTo>
                    <a:lnTo>
                      <a:pt x="100" y="98"/>
                    </a:lnTo>
                    <a:lnTo>
                      <a:pt x="100" y="98"/>
                    </a:lnTo>
                    <a:lnTo>
                      <a:pt x="102" y="100"/>
                    </a:lnTo>
                    <a:lnTo>
                      <a:pt x="102" y="100"/>
                    </a:lnTo>
                    <a:lnTo>
                      <a:pt x="104" y="100"/>
                    </a:lnTo>
                    <a:lnTo>
                      <a:pt x="105" y="100"/>
                    </a:lnTo>
                    <a:lnTo>
                      <a:pt x="105" y="100"/>
                    </a:lnTo>
                    <a:lnTo>
                      <a:pt x="110" y="98"/>
                    </a:lnTo>
                    <a:lnTo>
                      <a:pt x="114" y="95"/>
                    </a:lnTo>
                    <a:lnTo>
                      <a:pt x="114" y="95"/>
                    </a:lnTo>
                    <a:lnTo>
                      <a:pt x="118" y="91"/>
                    </a:lnTo>
                    <a:lnTo>
                      <a:pt x="118" y="91"/>
                    </a:lnTo>
                    <a:lnTo>
                      <a:pt x="126" y="87"/>
                    </a:lnTo>
                    <a:lnTo>
                      <a:pt x="126" y="87"/>
                    </a:lnTo>
                    <a:lnTo>
                      <a:pt x="130" y="84"/>
                    </a:lnTo>
                    <a:lnTo>
                      <a:pt x="134" y="81"/>
                    </a:lnTo>
                    <a:lnTo>
                      <a:pt x="134" y="81"/>
                    </a:lnTo>
                    <a:lnTo>
                      <a:pt x="142" y="72"/>
                    </a:lnTo>
                    <a:lnTo>
                      <a:pt x="142" y="72"/>
                    </a:lnTo>
                    <a:lnTo>
                      <a:pt x="147" y="63"/>
                    </a:lnTo>
                    <a:lnTo>
                      <a:pt x="152" y="53"/>
                    </a:lnTo>
                    <a:lnTo>
                      <a:pt x="152" y="53"/>
                    </a:lnTo>
                    <a:lnTo>
                      <a:pt x="155" y="48"/>
                    </a:lnTo>
                    <a:lnTo>
                      <a:pt x="155" y="48"/>
                    </a:lnTo>
                    <a:lnTo>
                      <a:pt x="156" y="43"/>
                    </a:lnTo>
                    <a:lnTo>
                      <a:pt x="156" y="39"/>
                    </a:lnTo>
                    <a:lnTo>
                      <a:pt x="156" y="39"/>
                    </a:lnTo>
                    <a:lnTo>
                      <a:pt x="155" y="36"/>
                    </a:lnTo>
                    <a:lnTo>
                      <a:pt x="155" y="36"/>
                    </a:lnTo>
                    <a:lnTo>
                      <a:pt x="152" y="33"/>
                    </a:lnTo>
                    <a:lnTo>
                      <a:pt x="150" y="33"/>
                    </a:lnTo>
                    <a:lnTo>
                      <a:pt x="150" y="33"/>
                    </a:lnTo>
                    <a:lnTo>
                      <a:pt x="150" y="33"/>
                    </a:lnTo>
                    <a:lnTo>
                      <a:pt x="150" y="33"/>
                    </a:lnTo>
                    <a:lnTo>
                      <a:pt x="150" y="33"/>
                    </a:lnTo>
                    <a:lnTo>
                      <a:pt x="150" y="33"/>
                    </a:lnTo>
                    <a:lnTo>
                      <a:pt x="150" y="33"/>
                    </a:lnTo>
                    <a:lnTo>
                      <a:pt x="150" y="33"/>
                    </a:lnTo>
                    <a:lnTo>
                      <a:pt x="152" y="33"/>
                    </a:lnTo>
                    <a:lnTo>
                      <a:pt x="152" y="33"/>
                    </a:lnTo>
                    <a:lnTo>
                      <a:pt x="150" y="33"/>
                    </a:lnTo>
                    <a:lnTo>
                      <a:pt x="150" y="33"/>
                    </a:lnTo>
                    <a:lnTo>
                      <a:pt x="152" y="33"/>
                    </a:lnTo>
                    <a:lnTo>
                      <a:pt x="150" y="33"/>
                    </a:lnTo>
                    <a:lnTo>
                      <a:pt x="152" y="34"/>
                    </a:lnTo>
                    <a:lnTo>
                      <a:pt x="152" y="33"/>
                    </a:lnTo>
                    <a:lnTo>
                      <a:pt x="150" y="33"/>
                    </a:lnTo>
                    <a:lnTo>
                      <a:pt x="152" y="34"/>
                    </a:lnTo>
                    <a:lnTo>
                      <a:pt x="152" y="34"/>
                    </a:lnTo>
                    <a:lnTo>
                      <a:pt x="152" y="34"/>
                    </a:lnTo>
                    <a:lnTo>
                      <a:pt x="153" y="32"/>
                    </a:lnTo>
                    <a:lnTo>
                      <a:pt x="153" y="32"/>
                    </a:lnTo>
                    <a:lnTo>
                      <a:pt x="155" y="30"/>
                    </a:lnTo>
                    <a:lnTo>
                      <a:pt x="155" y="30"/>
                    </a:lnTo>
                    <a:lnTo>
                      <a:pt x="155" y="29"/>
                    </a:lnTo>
                    <a:lnTo>
                      <a:pt x="155" y="29"/>
                    </a:lnTo>
                    <a:lnTo>
                      <a:pt x="155" y="26"/>
                    </a:lnTo>
                    <a:lnTo>
                      <a:pt x="155" y="26"/>
                    </a:lnTo>
                    <a:lnTo>
                      <a:pt x="153" y="21"/>
                    </a:lnTo>
                    <a:lnTo>
                      <a:pt x="153" y="21"/>
                    </a:lnTo>
                    <a:lnTo>
                      <a:pt x="153" y="20"/>
                    </a:lnTo>
                    <a:lnTo>
                      <a:pt x="153" y="19"/>
                    </a:lnTo>
                    <a:lnTo>
                      <a:pt x="152" y="19"/>
                    </a:lnTo>
                    <a:lnTo>
                      <a:pt x="153" y="19"/>
                    </a:lnTo>
                    <a:lnTo>
                      <a:pt x="153" y="19"/>
                    </a:lnTo>
                    <a:lnTo>
                      <a:pt x="152" y="19"/>
                    </a:lnTo>
                    <a:lnTo>
                      <a:pt x="153" y="19"/>
                    </a:lnTo>
                    <a:lnTo>
                      <a:pt x="152" y="19"/>
                    </a:lnTo>
                    <a:lnTo>
                      <a:pt x="152" y="20"/>
                    </a:lnTo>
                    <a:lnTo>
                      <a:pt x="153" y="19"/>
                    </a:lnTo>
                    <a:lnTo>
                      <a:pt x="152" y="19"/>
                    </a:lnTo>
                    <a:lnTo>
                      <a:pt x="152" y="20"/>
                    </a:lnTo>
                    <a:lnTo>
                      <a:pt x="153" y="20"/>
                    </a:lnTo>
                    <a:lnTo>
                      <a:pt x="153" y="20"/>
                    </a:lnTo>
                    <a:lnTo>
                      <a:pt x="155" y="16"/>
                    </a:lnTo>
                    <a:lnTo>
                      <a:pt x="155" y="16"/>
                    </a:lnTo>
                    <a:lnTo>
                      <a:pt x="157" y="13"/>
                    </a:lnTo>
                    <a:lnTo>
                      <a:pt x="157" y="13"/>
                    </a:lnTo>
                    <a:lnTo>
                      <a:pt x="157" y="8"/>
                    </a:lnTo>
                    <a:lnTo>
                      <a:pt x="157" y="8"/>
                    </a:lnTo>
                    <a:lnTo>
                      <a:pt x="157" y="7"/>
                    </a:lnTo>
                    <a:lnTo>
                      <a:pt x="156" y="7"/>
                    </a:lnTo>
                    <a:lnTo>
                      <a:pt x="157" y="8"/>
                    </a:lnTo>
                    <a:lnTo>
                      <a:pt x="157" y="7"/>
                    </a:lnTo>
                    <a:lnTo>
                      <a:pt x="156" y="7"/>
                    </a:lnTo>
                    <a:lnTo>
                      <a:pt x="157" y="8"/>
                    </a:lnTo>
                    <a:lnTo>
                      <a:pt x="156" y="7"/>
                    </a:lnTo>
                    <a:lnTo>
                      <a:pt x="156" y="8"/>
                    </a:lnTo>
                    <a:lnTo>
                      <a:pt x="157" y="8"/>
                    </a:lnTo>
                    <a:lnTo>
                      <a:pt x="156" y="7"/>
                    </a:lnTo>
                    <a:lnTo>
                      <a:pt x="156" y="8"/>
                    </a:lnTo>
                    <a:lnTo>
                      <a:pt x="156" y="8"/>
                    </a:lnTo>
                    <a:lnTo>
                      <a:pt x="156" y="8"/>
                    </a:lnTo>
                    <a:lnTo>
                      <a:pt x="156" y="8"/>
                    </a:lnTo>
                    <a:lnTo>
                      <a:pt x="156" y="8"/>
                    </a:lnTo>
                    <a:lnTo>
                      <a:pt x="156" y="8"/>
                    </a:lnTo>
                    <a:lnTo>
                      <a:pt x="156" y="8"/>
                    </a:lnTo>
                    <a:lnTo>
                      <a:pt x="157" y="8"/>
                    </a:lnTo>
                    <a:lnTo>
                      <a:pt x="157" y="7"/>
                    </a:lnTo>
                    <a:lnTo>
                      <a:pt x="156" y="8"/>
                    </a:lnTo>
                    <a:lnTo>
                      <a:pt x="157" y="8"/>
                    </a:lnTo>
                    <a:lnTo>
                      <a:pt x="157" y="7"/>
                    </a:lnTo>
                    <a:lnTo>
                      <a:pt x="156" y="8"/>
                    </a:lnTo>
                    <a:lnTo>
                      <a:pt x="157" y="7"/>
                    </a:lnTo>
                    <a:lnTo>
                      <a:pt x="156" y="8"/>
                    </a:lnTo>
                    <a:lnTo>
                      <a:pt x="156" y="8"/>
                    </a:lnTo>
                    <a:lnTo>
                      <a:pt x="157" y="7"/>
                    </a:lnTo>
                    <a:lnTo>
                      <a:pt x="156" y="8"/>
                    </a:lnTo>
                    <a:lnTo>
                      <a:pt x="156" y="7"/>
                    </a:lnTo>
                    <a:lnTo>
                      <a:pt x="156" y="8"/>
                    </a:lnTo>
                    <a:lnTo>
                      <a:pt x="156" y="8"/>
                    </a:lnTo>
                    <a:lnTo>
                      <a:pt x="156" y="7"/>
                    </a:lnTo>
                    <a:lnTo>
                      <a:pt x="156" y="8"/>
                    </a:lnTo>
                    <a:lnTo>
                      <a:pt x="156" y="8"/>
                    </a:lnTo>
                    <a:lnTo>
                      <a:pt x="156" y="10"/>
                    </a:lnTo>
                    <a:lnTo>
                      <a:pt x="156" y="10"/>
                    </a:lnTo>
                    <a:lnTo>
                      <a:pt x="159" y="14"/>
                    </a:lnTo>
                    <a:lnTo>
                      <a:pt x="159" y="14"/>
                    </a:lnTo>
                    <a:lnTo>
                      <a:pt x="160" y="16"/>
                    </a:lnTo>
                    <a:lnTo>
                      <a:pt x="160" y="16"/>
                    </a:lnTo>
                    <a:lnTo>
                      <a:pt x="163" y="17"/>
                    </a:lnTo>
                    <a:lnTo>
                      <a:pt x="163" y="17"/>
                    </a:lnTo>
                    <a:lnTo>
                      <a:pt x="166" y="17"/>
                    </a:lnTo>
                    <a:lnTo>
                      <a:pt x="166" y="17"/>
                    </a:lnTo>
                    <a:lnTo>
                      <a:pt x="169" y="17"/>
                    </a:lnTo>
                    <a:lnTo>
                      <a:pt x="169" y="17"/>
                    </a:lnTo>
                    <a:lnTo>
                      <a:pt x="170" y="16"/>
                    </a:lnTo>
                    <a:lnTo>
                      <a:pt x="170" y="16"/>
                    </a:lnTo>
                    <a:lnTo>
                      <a:pt x="170" y="13"/>
                    </a:lnTo>
                    <a:lnTo>
                      <a:pt x="170" y="13"/>
                    </a:lnTo>
                    <a:lnTo>
                      <a:pt x="170" y="11"/>
                    </a:lnTo>
                    <a:lnTo>
                      <a:pt x="170" y="11"/>
                    </a:lnTo>
                    <a:lnTo>
                      <a:pt x="170" y="8"/>
                    </a:lnTo>
                    <a:lnTo>
                      <a:pt x="170" y="8"/>
                    </a:lnTo>
                    <a:lnTo>
                      <a:pt x="170" y="7"/>
                    </a:lnTo>
                    <a:lnTo>
                      <a:pt x="170" y="7"/>
                    </a:lnTo>
                    <a:lnTo>
                      <a:pt x="168" y="5"/>
                    </a:lnTo>
                    <a:lnTo>
                      <a:pt x="168" y="5"/>
                    </a:lnTo>
                    <a:lnTo>
                      <a:pt x="166" y="5"/>
                    </a:lnTo>
                    <a:lnTo>
                      <a:pt x="165" y="5"/>
                    </a:lnTo>
                    <a:lnTo>
                      <a:pt x="165" y="5"/>
                    </a:lnTo>
                    <a:lnTo>
                      <a:pt x="165" y="7"/>
                    </a:lnTo>
                    <a:lnTo>
                      <a:pt x="165" y="5"/>
                    </a:lnTo>
                    <a:lnTo>
                      <a:pt x="165" y="5"/>
                    </a:lnTo>
                    <a:lnTo>
                      <a:pt x="165" y="7"/>
                    </a:lnTo>
                    <a:lnTo>
                      <a:pt x="165" y="5"/>
                    </a:lnTo>
                    <a:lnTo>
                      <a:pt x="163" y="7"/>
                    </a:lnTo>
                    <a:lnTo>
                      <a:pt x="166" y="7"/>
                    </a:lnTo>
                    <a:lnTo>
                      <a:pt x="166" y="7"/>
                    </a:lnTo>
                    <a:lnTo>
                      <a:pt x="165" y="5"/>
                    </a:lnTo>
                    <a:lnTo>
                      <a:pt x="163" y="7"/>
                    </a:lnTo>
                    <a:lnTo>
                      <a:pt x="166" y="7"/>
                    </a:lnTo>
                    <a:lnTo>
                      <a:pt x="166" y="7"/>
                    </a:lnTo>
                    <a:lnTo>
                      <a:pt x="166" y="5"/>
                    </a:lnTo>
                    <a:lnTo>
                      <a:pt x="166" y="5"/>
                    </a:lnTo>
                    <a:lnTo>
                      <a:pt x="166" y="5"/>
                    </a:lnTo>
                    <a:lnTo>
                      <a:pt x="168" y="5"/>
                    </a:lnTo>
                    <a:lnTo>
                      <a:pt x="168" y="5"/>
                    </a:lnTo>
                    <a:lnTo>
                      <a:pt x="169" y="5"/>
                    </a:lnTo>
                    <a:lnTo>
                      <a:pt x="169" y="7"/>
                    </a:lnTo>
                    <a:lnTo>
                      <a:pt x="169" y="7"/>
                    </a:lnTo>
                    <a:lnTo>
                      <a:pt x="172" y="16"/>
                    </a:lnTo>
                    <a:lnTo>
                      <a:pt x="172" y="16"/>
                    </a:lnTo>
                    <a:lnTo>
                      <a:pt x="173" y="20"/>
                    </a:lnTo>
                    <a:lnTo>
                      <a:pt x="173" y="20"/>
                    </a:lnTo>
                    <a:lnTo>
                      <a:pt x="173" y="21"/>
                    </a:lnTo>
                    <a:lnTo>
                      <a:pt x="173" y="21"/>
                    </a:lnTo>
                    <a:lnTo>
                      <a:pt x="175" y="23"/>
                    </a:lnTo>
                    <a:lnTo>
                      <a:pt x="176" y="23"/>
                    </a:lnTo>
                    <a:lnTo>
                      <a:pt x="175" y="23"/>
                    </a:lnTo>
                    <a:lnTo>
                      <a:pt x="175" y="23"/>
                    </a:lnTo>
                    <a:lnTo>
                      <a:pt x="176" y="23"/>
                    </a:lnTo>
                    <a:lnTo>
                      <a:pt x="175" y="23"/>
                    </a:lnTo>
                    <a:lnTo>
                      <a:pt x="175" y="23"/>
                    </a:lnTo>
                    <a:lnTo>
                      <a:pt x="175" y="23"/>
                    </a:lnTo>
                    <a:lnTo>
                      <a:pt x="175" y="23"/>
                    </a:lnTo>
                    <a:lnTo>
                      <a:pt x="175" y="23"/>
                    </a:lnTo>
                    <a:lnTo>
                      <a:pt x="175" y="23"/>
                    </a:lnTo>
                    <a:lnTo>
                      <a:pt x="176" y="27"/>
                    </a:lnTo>
                    <a:lnTo>
                      <a:pt x="176" y="27"/>
                    </a:lnTo>
                    <a:lnTo>
                      <a:pt x="178" y="37"/>
                    </a:lnTo>
                    <a:lnTo>
                      <a:pt x="178" y="37"/>
                    </a:lnTo>
                    <a:lnTo>
                      <a:pt x="178" y="42"/>
                    </a:lnTo>
                    <a:lnTo>
                      <a:pt x="178" y="42"/>
                    </a:lnTo>
                    <a:lnTo>
                      <a:pt x="179" y="45"/>
                    </a:lnTo>
                    <a:lnTo>
                      <a:pt x="179" y="45"/>
                    </a:lnTo>
                    <a:lnTo>
                      <a:pt x="178" y="46"/>
                    </a:lnTo>
                    <a:lnTo>
                      <a:pt x="178" y="46"/>
                    </a:lnTo>
                    <a:lnTo>
                      <a:pt x="176" y="49"/>
                    </a:lnTo>
                    <a:lnTo>
                      <a:pt x="176" y="49"/>
                    </a:lnTo>
                    <a:lnTo>
                      <a:pt x="175" y="53"/>
                    </a:lnTo>
                    <a:lnTo>
                      <a:pt x="175" y="53"/>
                    </a:lnTo>
                    <a:lnTo>
                      <a:pt x="173" y="58"/>
                    </a:lnTo>
                    <a:lnTo>
                      <a:pt x="173" y="58"/>
                    </a:lnTo>
                    <a:lnTo>
                      <a:pt x="173" y="62"/>
                    </a:lnTo>
                    <a:lnTo>
                      <a:pt x="173" y="62"/>
                    </a:lnTo>
                    <a:lnTo>
                      <a:pt x="173" y="62"/>
                    </a:lnTo>
                    <a:lnTo>
                      <a:pt x="173" y="62"/>
                    </a:lnTo>
                    <a:lnTo>
                      <a:pt x="175" y="63"/>
                    </a:lnTo>
                    <a:lnTo>
                      <a:pt x="173" y="62"/>
                    </a:lnTo>
                    <a:lnTo>
                      <a:pt x="173" y="62"/>
                    </a:lnTo>
                    <a:lnTo>
                      <a:pt x="173" y="62"/>
                    </a:lnTo>
                    <a:lnTo>
                      <a:pt x="175" y="63"/>
                    </a:lnTo>
                    <a:lnTo>
                      <a:pt x="173" y="62"/>
                    </a:lnTo>
                    <a:lnTo>
                      <a:pt x="173" y="62"/>
                    </a:lnTo>
                    <a:lnTo>
                      <a:pt x="173" y="62"/>
                    </a:lnTo>
                    <a:lnTo>
                      <a:pt x="173" y="62"/>
                    </a:lnTo>
                    <a:lnTo>
                      <a:pt x="173" y="62"/>
                    </a:lnTo>
                    <a:lnTo>
                      <a:pt x="173" y="62"/>
                    </a:lnTo>
                    <a:lnTo>
                      <a:pt x="173" y="62"/>
                    </a:lnTo>
                    <a:lnTo>
                      <a:pt x="173" y="62"/>
                    </a:lnTo>
                    <a:lnTo>
                      <a:pt x="173" y="62"/>
                    </a:lnTo>
                    <a:lnTo>
                      <a:pt x="173" y="62"/>
                    </a:lnTo>
                    <a:lnTo>
                      <a:pt x="173" y="62"/>
                    </a:lnTo>
                    <a:lnTo>
                      <a:pt x="173" y="62"/>
                    </a:lnTo>
                    <a:lnTo>
                      <a:pt x="173" y="62"/>
                    </a:lnTo>
                    <a:lnTo>
                      <a:pt x="173" y="62"/>
                    </a:lnTo>
                    <a:lnTo>
                      <a:pt x="173" y="62"/>
                    </a:lnTo>
                    <a:lnTo>
                      <a:pt x="173" y="62"/>
                    </a:lnTo>
                    <a:lnTo>
                      <a:pt x="173" y="62"/>
                    </a:lnTo>
                    <a:lnTo>
                      <a:pt x="173" y="62"/>
                    </a:lnTo>
                    <a:lnTo>
                      <a:pt x="173" y="62"/>
                    </a:lnTo>
                    <a:lnTo>
                      <a:pt x="173" y="62"/>
                    </a:lnTo>
                    <a:lnTo>
                      <a:pt x="170" y="61"/>
                    </a:lnTo>
                    <a:lnTo>
                      <a:pt x="170" y="62"/>
                    </a:lnTo>
                    <a:lnTo>
                      <a:pt x="170" y="62"/>
                    </a:lnTo>
                    <a:lnTo>
                      <a:pt x="168" y="62"/>
                    </a:lnTo>
                    <a:lnTo>
                      <a:pt x="168" y="62"/>
                    </a:lnTo>
                    <a:lnTo>
                      <a:pt x="165" y="66"/>
                    </a:lnTo>
                    <a:lnTo>
                      <a:pt x="165" y="66"/>
                    </a:lnTo>
                    <a:lnTo>
                      <a:pt x="165" y="69"/>
                    </a:lnTo>
                    <a:lnTo>
                      <a:pt x="165" y="69"/>
                    </a:lnTo>
                    <a:lnTo>
                      <a:pt x="165" y="71"/>
                    </a:lnTo>
                    <a:lnTo>
                      <a:pt x="165" y="71"/>
                    </a:lnTo>
                    <a:lnTo>
                      <a:pt x="166" y="84"/>
                    </a:lnTo>
                    <a:lnTo>
                      <a:pt x="166" y="84"/>
                    </a:lnTo>
                    <a:lnTo>
                      <a:pt x="166" y="87"/>
                    </a:lnTo>
                    <a:lnTo>
                      <a:pt x="166" y="87"/>
                    </a:lnTo>
                    <a:lnTo>
                      <a:pt x="166" y="88"/>
                    </a:lnTo>
                    <a:lnTo>
                      <a:pt x="166" y="88"/>
                    </a:lnTo>
                    <a:lnTo>
                      <a:pt x="166" y="88"/>
                    </a:lnTo>
                    <a:lnTo>
                      <a:pt x="166" y="88"/>
                    </a:lnTo>
                    <a:lnTo>
                      <a:pt x="166" y="88"/>
                    </a:lnTo>
                    <a:lnTo>
                      <a:pt x="166" y="88"/>
                    </a:lnTo>
                    <a:lnTo>
                      <a:pt x="165" y="91"/>
                    </a:lnTo>
                    <a:lnTo>
                      <a:pt x="165" y="91"/>
                    </a:lnTo>
                    <a:lnTo>
                      <a:pt x="163" y="98"/>
                    </a:lnTo>
                    <a:lnTo>
                      <a:pt x="163" y="98"/>
                    </a:lnTo>
                    <a:lnTo>
                      <a:pt x="162" y="103"/>
                    </a:lnTo>
                    <a:lnTo>
                      <a:pt x="162" y="103"/>
                    </a:lnTo>
                    <a:lnTo>
                      <a:pt x="162" y="104"/>
                    </a:lnTo>
                    <a:lnTo>
                      <a:pt x="162" y="104"/>
                    </a:lnTo>
                    <a:lnTo>
                      <a:pt x="162" y="104"/>
                    </a:lnTo>
                    <a:lnTo>
                      <a:pt x="162" y="104"/>
                    </a:lnTo>
                    <a:lnTo>
                      <a:pt x="162" y="104"/>
                    </a:lnTo>
                    <a:lnTo>
                      <a:pt x="162" y="104"/>
                    </a:lnTo>
                    <a:lnTo>
                      <a:pt x="162" y="104"/>
                    </a:lnTo>
                    <a:lnTo>
                      <a:pt x="160" y="107"/>
                    </a:lnTo>
                    <a:lnTo>
                      <a:pt x="160" y="111"/>
                    </a:lnTo>
                    <a:lnTo>
                      <a:pt x="160" y="111"/>
                    </a:lnTo>
                    <a:lnTo>
                      <a:pt x="160" y="114"/>
                    </a:lnTo>
                    <a:lnTo>
                      <a:pt x="162" y="118"/>
                    </a:lnTo>
                    <a:lnTo>
                      <a:pt x="162" y="118"/>
                    </a:lnTo>
                    <a:lnTo>
                      <a:pt x="162" y="118"/>
                    </a:lnTo>
                    <a:lnTo>
                      <a:pt x="163" y="118"/>
                    </a:lnTo>
                    <a:lnTo>
                      <a:pt x="162" y="118"/>
                    </a:lnTo>
                    <a:lnTo>
                      <a:pt x="162" y="118"/>
                    </a:lnTo>
                    <a:lnTo>
                      <a:pt x="163" y="118"/>
                    </a:lnTo>
                    <a:lnTo>
                      <a:pt x="162" y="118"/>
                    </a:lnTo>
                    <a:lnTo>
                      <a:pt x="163" y="118"/>
                    </a:lnTo>
                    <a:lnTo>
                      <a:pt x="162" y="118"/>
                    </a:lnTo>
                    <a:lnTo>
                      <a:pt x="162" y="118"/>
                    </a:lnTo>
                    <a:lnTo>
                      <a:pt x="163" y="118"/>
                    </a:lnTo>
                    <a:lnTo>
                      <a:pt x="162" y="118"/>
                    </a:lnTo>
                    <a:lnTo>
                      <a:pt x="163" y="118"/>
                    </a:lnTo>
                    <a:lnTo>
                      <a:pt x="162" y="117"/>
                    </a:lnTo>
                    <a:lnTo>
                      <a:pt x="162" y="118"/>
                    </a:lnTo>
                    <a:lnTo>
                      <a:pt x="163" y="118"/>
                    </a:lnTo>
                    <a:lnTo>
                      <a:pt x="162" y="117"/>
                    </a:lnTo>
                    <a:lnTo>
                      <a:pt x="162" y="118"/>
                    </a:lnTo>
                    <a:lnTo>
                      <a:pt x="162" y="117"/>
                    </a:lnTo>
                    <a:lnTo>
                      <a:pt x="162" y="117"/>
                    </a:lnTo>
                    <a:lnTo>
                      <a:pt x="162" y="118"/>
                    </a:lnTo>
                    <a:lnTo>
                      <a:pt x="162" y="117"/>
                    </a:lnTo>
                    <a:lnTo>
                      <a:pt x="162" y="117"/>
                    </a:lnTo>
                    <a:lnTo>
                      <a:pt x="160" y="118"/>
                    </a:lnTo>
                    <a:lnTo>
                      <a:pt x="160" y="118"/>
                    </a:lnTo>
                    <a:lnTo>
                      <a:pt x="157" y="123"/>
                    </a:lnTo>
                    <a:lnTo>
                      <a:pt x="157" y="123"/>
                    </a:lnTo>
                    <a:lnTo>
                      <a:pt x="156" y="127"/>
                    </a:lnTo>
                    <a:lnTo>
                      <a:pt x="155" y="130"/>
                    </a:lnTo>
                    <a:lnTo>
                      <a:pt x="155" y="130"/>
                    </a:lnTo>
                    <a:lnTo>
                      <a:pt x="155" y="133"/>
                    </a:lnTo>
                    <a:lnTo>
                      <a:pt x="155" y="133"/>
                    </a:lnTo>
                    <a:lnTo>
                      <a:pt x="155" y="133"/>
                    </a:lnTo>
                    <a:lnTo>
                      <a:pt x="155" y="132"/>
                    </a:lnTo>
                    <a:lnTo>
                      <a:pt x="155" y="133"/>
                    </a:lnTo>
                    <a:lnTo>
                      <a:pt x="155" y="133"/>
                    </a:lnTo>
                    <a:lnTo>
                      <a:pt x="155" y="132"/>
                    </a:lnTo>
                    <a:lnTo>
                      <a:pt x="156" y="133"/>
                    </a:lnTo>
                    <a:lnTo>
                      <a:pt x="156" y="132"/>
                    </a:lnTo>
                    <a:lnTo>
                      <a:pt x="155" y="132"/>
                    </a:lnTo>
                    <a:lnTo>
                      <a:pt x="156" y="133"/>
                    </a:lnTo>
                    <a:lnTo>
                      <a:pt x="156" y="132"/>
                    </a:lnTo>
                    <a:lnTo>
                      <a:pt x="156" y="132"/>
                    </a:lnTo>
                    <a:lnTo>
                      <a:pt x="152" y="132"/>
                    </a:lnTo>
                    <a:lnTo>
                      <a:pt x="152" y="132"/>
                    </a:lnTo>
                    <a:lnTo>
                      <a:pt x="150" y="130"/>
                    </a:lnTo>
                    <a:lnTo>
                      <a:pt x="150" y="130"/>
                    </a:lnTo>
                    <a:lnTo>
                      <a:pt x="150" y="130"/>
                    </a:lnTo>
                    <a:lnTo>
                      <a:pt x="152" y="127"/>
                    </a:lnTo>
                    <a:lnTo>
                      <a:pt x="152" y="127"/>
                    </a:lnTo>
                    <a:lnTo>
                      <a:pt x="153" y="124"/>
                    </a:lnTo>
                    <a:lnTo>
                      <a:pt x="153" y="124"/>
                    </a:lnTo>
                    <a:lnTo>
                      <a:pt x="155" y="121"/>
                    </a:lnTo>
                    <a:lnTo>
                      <a:pt x="155" y="120"/>
                    </a:lnTo>
                    <a:lnTo>
                      <a:pt x="155" y="120"/>
                    </a:lnTo>
                    <a:lnTo>
                      <a:pt x="155" y="117"/>
                    </a:lnTo>
                    <a:lnTo>
                      <a:pt x="155" y="117"/>
                    </a:lnTo>
                    <a:lnTo>
                      <a:pt x="153" y="116"/>
                    </a:lnTo>
                    <a:lnTo>
                      <a:pt x="153" y="116"/>
                    </a:lnTo>
                    <a:lnTo>
                      <a:pt x="152" y="116"/>
                    </a:lnTo>
                    <a:lnTo>
                      <a:pt x="150" y="116"/>
                    </a:lnTo>
                    <a:lnTo>
                      <a:pt x="150" y="116"/>
                    </a:lnTo>
                    <a:lnTo>
                      <a:pt x="150" y="116"/>
                    </a:lnTo>
                    <a:lnTo>
                      <a:pt x="150" y="116"/>
                    </a:lnTo>
                    <a:lnTo>
                      <a:pt x="149" y="116"/>
                    </a:lnTo>
                    <a:lnTo>
                      <a:pt x="149" y="116"/>
                    </a:lnTo>
                    <a:lnTo>
                      <a:pt x="147" y="117"/>
                    </a:lnTo>
                    <a:lnTo>
                      <a:pt x="147" y="117"/>
                    </a:lnTo>
                    <a:lnTo>
                      <a:pt x="146" y="120"/>
                    </a:lnTo>
                    <a:lnTo>
                      <a:pt x="144" y="120"/>
                    </a:lnTo>
                    <a:lnTo>
                      <a:pt x="144" y="120"/>
                    </a:lnTo>
                    <a:lnTo>
                      <a:pt x="144" y="121"/>
                    </a:lnTo>
                    <a:lnTo>
                      <a:pt x="144" y="120"/>
                    </a:lnTo>
                    <a:lnTo>
                      <a:pt x="144" y="120"/>
                    </a:lnTo>
                    <a:lnTo>
                      <a:pt x="144" y="121"/>
                    </a:lnTo>
                    <a:lnTo>
                      <a:pt x="144" y="120"/>
                    </a:lnTo>
                    <a:lnTo>
                      <a:pt x="144" y="120"/>
                    </a:lnTo>
                    <a:lnTo>
                      <a:pt x="144" y="120"/>
                    </a:lnTo>
                    <a:lnTo>
                      <a:pt x="143" y="120"/>
                    </a:lnTo>
                    <a:lnTo>
                      <a:pt x="143" y="120"/>
                    </a:lnTo>
                    <a:lnTo>
                      <a:pt x="140" y="121"/>
                    </a:lnTo>
                    <a:lnTo>
                      <a:pt x="140" y="121"/>
                    </a:lnTo>
                    <a:lnTo>
                      <a:pt x="139" y="123"/>
                    </a:lnTo>
                    <a:lnTo>
                      <a:pt x="139" y="123"/>
                    </a:lnTo>
                    <a:lnTo>
                      <a:pt x="139" y="124"/>
                    </a:lnTo>
                    <a:lnTo>
                      <a:pt x="139" y="124"/>
                    </a:lnTo>
                    <a:lnTo>
                      <a:pt x="137" y="132"/>
                    </a:lnTo>
                    <a:lnTo>
                      <a:pt x="137" y="132"/>
                    </a:lnTo>
                    <a:lnTo>
                      <a:pt x="136" y="134"/>
                    </a:lnTo>
                    <a:lnTo>
                      <a:pt x="136" y="134"/>
                    </a:lnTo>
                    <a:lnTo>
                      <a:pt x="136" y="134"/>
                    </a:lnTo>
                    <a:lnTo>
                      <a:pt x="136" y="136"/>
                    </a:lnTo>
                    <a:lnTo>
                      <a:pt x="136" y="134"/>
                    </a:lnTo>
                    <a:lnTo>
                      <a:pt x="136" y="134"/>
                    </a:lnTo>
                    <a:lnTo>
                      <a:pt x="136" y="136"/>
                    </a:lnTo>
                    <a:lnTo>
                      <a:pt x="136" y="134"/>
                    </a:lnTo>
                    <a:lnTo>
                      <a:pt x="136" y="136"/>
                    </a:lnTo>
                    <a:lnTo>
                      <a:pt x="136" y="134"/>
                    </a:lnTo>
                    <a:lnTo>
                      <a:pt x="136" y="134"/>
                    </a:lnTo>
                    <a:lnTo>
                      <a:pt x="136" y="136"/>
                    </a:lnTo>
                    <a:lnTo>
                      <a:pt x="136" y="134"/>
                    </a:lnTo>
                    <a:lnTo>
                      <a:pt x="136" y="136"/>
                    </a:lnTo>
                    <a:lnTo>
                      <a:pt x="137" y="134"/>
                    </a:lnTo>
                    <a:lnTo>
                      <a:pt x="136" y="134"/>
                    </a:lnTo>
                    <a:lnTo>
                      <a:pt x="136" y="136"/>
                    </a:lnTo>
                    <a:lnTo>
                      <a:pt x="137" y="134"/>
                    </a:lnTo>
                    <a:lnTo>
                      <a:pt x="136" y="136"/>
                    </a:lnTo>
                    <a:lnTo>
                      <a:pt x="137" y="134"/>
                    </a:lnTo>
                    <a:lnTo>
                      <a:pt x="137" y="134"/>
                    </a:lnTo>
                    <a:lnTo>
                      <a:pt x="136" y="136"/>
                    </a:lnTo>
                    <a:lnTo>
                      <a:pt x="137" y="134"/>
                    </a:lnTo>
                    <a:lnTo>
                      <a:pt x="137" y="134"/>
                    </a:lnTo>
                    <a:lnTo>
                      <a:pt x="137" y="134"/>
                    </a:lnTo>
                    <a:lnTo>
                      <a:pt x="137" y="134"/>
                    </a:lnTo>
                    <a:lnTo>
                      <a:pt x="137" y="134"/>
                    </a:lnTo>
                    <a:lnTo>
                      <a:pt x="137" y="134"/>
                    </a:lnTo>
                    <a:lnTo>
                      <a:pt x="136" y="133"/>
                    </a:lnTo>
                    <a:lnTo>
                      <a:pt x="136" y="133"/>
                    </a:lnTo>
                    <a:lnTo>
                      <a:pt x="136" y="132"/>
                    </a:lnTo>
                    <a:lnTo>
                      <a:pt x="136" y="132"/>
                    </a:lnTo>
                    <a:lnTo>
                      <a:pt x="134" y="130"/>
                    </a:lnTo>
                    <a:lnTo>
                      <a:pt x="134" y="130"/>
                    </a:lnTo>
                    <a:lnTo>
                      <a:pt x="133" y="129"/>
                    </a:lnTo>
                    <a:lnTo>
                      <a:pt x="131" y="129"/>
                    </a:lnTo>
                    <a:lnTo>
                      <a:pt x="133" y="132"/>
                    </a:lnTo>
                    <a:lnTo>
                      <a:pt x="131" y="129"/>
                    </a:lnTo>
                    <a:lnTo>
                      <a:pt x="131" y="129"/>
                    </a:lnTo>
                    <a:lnTo>
                      <a:pt x="128" y="130"/>
                    </a:lnTo>
                    <a:lnTo>
                      <a:pt x="128" y="130"/>
                    </a:lnTo>
                    <a:lnTo>
                      <a:pt x="127" y="133"/>
                    </a:lnTo>
                    <a:lnTo>
                      <a:pt x="127" y="134"/>
                    </a:lnTo>
                    <a:lnTo>
                      <a:pt x="126" y="134"/>
                    </a:lnTo>
                    <a:lnTo>
                      <a:pt x="126" y="134"/>
                    </a:lnTo>
                    <a:lnTo>
                      <a:pt x="126" y="134"/>
                    </a:lnTo>
                    <a:lnTo>
                      <a:pt x="126" y="134"/>
                    </a:lnTo>
                    <a:lnTo>
                      <a:pt x="126" y="134"/>
                    </a:lnTo>
                    <a:lnTo>
                      <a:pt x="126" y="134"/>
                    </a:lnTo>
                    <a:lnTo>
                      <a:pt x="126" y="134"/>
                    </a:lnTo>
                    <a:lnTo>
                      <a:pt x="126" y="134"/>
                    </a:lnTo>
                    <a:lnTo>
                      <a:pt x="121" y="137"/>
                    </a:lnTo>
                    <a:lnTo>
                      <a:pt x="121" y="137"/>
                    </a:lnTo>
                    <a:lnTo>
                      <a:pt x="118" y="139"/>
                    </a:lnTo>
                    <a:lnTo>
                      <a:pt x="118" y="139"/>
                    </a:lnTo>
                    <a:lnTo>
                      <a:pt x="117" y="139"/>
                    </a:lnTo>
                    <a:lnTo>
                      <a:pt x="117" y="139"/>
                    </a:lnTo>
                    <a:lnTo>
                      <a:pt x="111" y="139"/>
                    </a:lnTo>
                    <a:lnTo>
                      <a:pt x="111" y="139"/>
                    </a:lnTo>
                    <a:lnTo>
                      <a:pt x="108" y="139"/>
                    </a:lnTo>
                    <a:lnTo>
                      <a:pt x="108" y="140"/>
                    </a:lnTo>
                    <a:lnTo>
                      <a:pt x="108" y="139"/>
                    </a:lnTo>
                    <a:lnTo>
                      <a:pt x="108" y="139"/>
                    </a:lnTo>
                    <a:lnTo>
                      <a:pt x="108" y="140"/>
                    </a:lnTo>
                    <a:lnTo>
                      <a:pt x="108" y="139"/>
                    </a:lnTo>
                    <a:lnTo>
                      <a:pt x="108" y="139"/>
                    </a:lnTo>
                    <a:lnTo>
                      <a:pt x="108" y="139"/>
                    </a:lnTo>
                    <a:lnTo>
                      <a:pt x="108" y="139"/>
                    </a:lnTo>
                    <a:lnTo>
                      <a:pt x="108" y="139"/>
                    </a:lnTo>
                    <a:lnTo>
                      <a:pt x="108" y="139"/>
                    </a:lnTo>
                    <a:lnTo>
                      <a:pt x="108" y="139"/>
                    </a:lnTo>
                    <a:lnTo>
                      <a:pt x="107" y="137"/>
                    </a:lnTo>
                    <a:lnTo>
                      <a:pt x="107" y="137"/>
                    </a:lnTo>
                    <a:lnTo>
                      <a:pt x="105" y="136"/>
                    </a:lnTo>
                    <a:lnTo>
                      <a:pt x="105" y="136"/>
                    </a:lnTo>
                    <a:lnTo>
                      <a:pt x="104" y="136"/>
                    </a:lnTo>
                    <a:lnTo>
                      <a:pt x="104" y="136"/>
                    </a:lnTo>
                    <a:lnTo>
                      <a:pt x="101" y="136"/>
                    </a:lnTo>
                    <a:lnTo>
                      <a:pt x="101" y="136"/>
                    </a:lnTo>
                    <a:lnTo>
                      <a:pt x="101" y="136"/>
                    </a:lnTo>
                    <a:lnTo>
                      <a:pt x="101" y="137"/>
                    </a:lnTo>
                    <a:lnTo>
                      <a:pt x="101" y="137"/>
                    </a:lnTo>
                    <a:lnTo>
                      <a:pt x="100" y="142"/>
                    </a:lnTo>
                    <a:lnTo>
                      <a:pt x="100" y="142"/>
                    </a:lnTo>
                    <a:lnTo>
                      <a:pt x="98" y="145"/>
                    </a:lnTo>
                    <a:lnTo>
                      <a:pt x="98" y="145"/>
                    </a:lnTo>
                    <a:lnTo>
                      <a:pt x="98" y="145"/>
                    </a:lnTo>
                    <a:lnTo>
                      <a:pt x="100" y="146"/>
                    </a:lnTo>
                    <a:lnTo>
                      <a:pt x="98" y="145"/>
                    </a:lnTo>
                    <a:lnTo>
                      <a:pt x="98" y="145"/>
                    </a:lnTo>
                    <a:lnTo>
                      <a:pt x="100" y="146"/>
                    </a:lnTo>
                    <a:lnTo>
                      <a:pt x="98" y="145"/>
                    </a:lnTo>
                    <a:lnTo>
                      <a:pt x="98" y="145"/>
                    </a:lnTo>
                    <a:lnTo>
                      <a:pt x="97" y="145"/>
                    </a:lnTo>
                    <a:lnTo>
                      <a:pt x="97" y="145"/>
                    </a:lnTo>
                    <a:lnTo>
                      <a:pt x="92" y="147"/>
                    </a:lnTo>
                    <a:lnTo>
                      <a:pt x="92" y="147"/>
                    </a:lnTo>
                    <a:lnTo>
                      <a:pt x="89" y="152"/>
                    </a:lnTo>
                    <a:lnTo>
                      <a:pt x="89" y="152"/>
                    </a:lnTo>
                    <a:lnTo>
                      <a:pt x="85" y="158"/>
                    </a:lnTo>
                    <a:lnTo>
                      <a:pt x="85" y="158"/>
                    </a:lnTo>
                    <a:lnTo>
                      <a:pt x="84" y="159"/>
                    </a:lnTo>
                    <a:lnTo>
                      <a:pt x="84" y="159"/>
                    </a:lnTo>
                    <a:lnTo>
                      <a:pt x="82" y="159"/>
                    </a:lnTo>
                    <a:lnTo>
                      <a:pt x="82" y="159"/>
                    </a:lnTo>
                    <a:lnTo>
                      <a:pt x="82" y="162"/>
                    </a:lnTo>
                    <a:lnTo>
                      <a:pt x="81" y="165"/>
                    </a:lnTo>
                    <a:lnTo>
                      <a:pt x="82" y="165"/>
                    </a:lnTo>
                    <a:lnTo>
                      <a:pt x="82" y="165"/>
                    </a:lnTo>
                    <a:lnTo>
                      <a:pt x="85" y="163"/>
                    </a:lnTo>
                    <a:lnTo>
                      <a:pt x="88" y="162"/>
                    </a:lnTo>
                    <a:lnTo>
                      <a:pt x="88" y="162"/>
                    </a:lnTo>
                    <a:lnTo>
                      <a:pt x="92" y="156"/>
                    </a:lnTo>
                    <a:lnTo>
                      <a:pt x="92" y="156"/>
                    </a:lnTo>
                    <a:lnTo>
                      <a:pt x="94" y="153"/>
                    </a:lnTo>
                    <a:lnTo>
                      <a:pt x="94" y="153"/>
                    </a:lnTo>
                    <a:lnTo>
                      <a:pt x="95" y="152"/>
                    </a:lnTo>
                    <a:lnTo>
                      <a:pt x="95" y="152"/>
                    </a:lnTo>
                    <a:lnTo>
                      <a:pt x="98" y="150"/>
                    </a:lnTo>
                    <a:lnTo>
                      <a:pt x="98" y="150"/>
                    </a:lnTo>
                    <a:lnTo>
                      <a:pt x="101" y="149"/>
                    </a:lnTo>
                    <a:lnTo>
                      <a:pt x="101" y="149"/>
                    </a:lnTo>
                    <a:lnTo>
                      <a:pt x="102" y="147"/>
                    </a:lnTo>
                    <a:lnTo>
                      <a:pt x="102" y="147"/>
                    </a:lnTo>
                    <a:lnTo>
                      <a:pt x="104" y="145"/>
                    </a:lnTo>
                    <a:lnTo>
                      <a:pt x="104" y="145"/>
                    </a:lnTo>
                    <a:lnTo>
                      <a:pt x="104" y="142"/>
                    </a:lnTo>
                    <a:lnTo>
                      <a:pt x="104" y="142"/>
                    </a:lnTo>
                    <a:lnTo>
                      <a:pt x="105" y="140"/>
                    </a:lnTo>
                    <a:lnTo>
                      <a:pt x="105" y="140"/>
                    </a:lnTo>
                    <a:lnTo>
                      <a:pt x="104" y="139"/>
                    </a:lnTo>
                    <a:lnTo>
                      <a:pt x="105" y="140"/>
                    </a:lnTo>
                    <a:lnTo>
                      <a:pt x="105" y="140"/>
                    </a:lnTo>
                    <a:lnTo>
                      <a:pt x="104" y="139"/>
                    </a:lnTo>
                    <a:lnTo>
                      <a:pt x="105" y="140"/>
                    </a:lnTo>
                    <a:lnTo>
                      <a:pt x="105" y="140"/>
                    </a:lnTo>
                    <a:lnTo>
                      <a:pt x="104" y="139"/>
                    </a:lnTo>
                    <a:lnTo>
                      <a:pt x="104" y="140"/>
                    </a:lnTo>
                    <a:lnTo>
                      <a:pt x="104" y="140"/>
                    </a:lnTo>
                    <a:lnTo>
                      <a:pt x="105" y="140"/>
                    </a:lnTo>
                    <a:lnTo>
                      <a:pt x="104" y="139"/>
                    </a:lnTo>
                    <a:lnTo>
                      <a:pt x="104" y="140"/>
                    </a:lnTo>
                    <a:lnTo>
                      <a:pt x="104" y="139"/>
                    </a:lnTo>
                    <a:lnTo>
                      <a:pt x="102" y="140"/>
                    </a:lnTo>
                    <a:lnTo>
                      <a:pt x="102" y="140"/>
                    </a:lnTo>
                    <a:lnTo>
                      <a:pt x="104" y="140"/>
                    </a:lnTo>
                    <a:lnTo>
                      <a:pt x="104" y="139"/>
                    </a:lnTo>
                    <a:lnTo>
                      <a:pt x="102" y="140"/>
                    </a:lnTo>
                    <a:lnTo>
                      <a:pt x="102" y="140"/>
                    </a:lnTo>
                    <a:lnTo>
                      <a:pt x="102" y="140"/>
                    </a:lnTo>
                    <a:lnTo>
                      <a:pt x="102" y="140"/>
                    </a:lnTo>
                    <a:lnTo>
                      <a:pt x="102" y="140"/>
                    </a:lnTo>
                    <a:lnTo>
                      <a:pt x="102" y="140"/>
                    </a:lnTo>
                    <a:lnTo>
                      <a:pt x="104" y="142"/>
                    </a:lnTo>
                    <a:lnTo>
                      <a:pt x="104" y="142"/>
                    </a:lnTo>
                    <a:lnTo>
                      <a:pt x="105" y="143"/>
                    </a:lnTo>
                    <a:lnTo>
                      <a:pt x="105" y="143"/>
                    </a:lnTo>
                    <a:lnTo>
                      <a:pt x="107" y="143"/>
                    </a:lnTo>
                    <a:lnTo>
                      <a:pt x="107" y="143"/>
                    </a:lnTo>
                    <a:lnTo>
                      <a:pt x="111" y="145"/>
                    </a:lnTo>
                    <a:lnTo>
                      <a:pt x="111" y="145"/>
                    </a:lnTo>
                    <a:lnTo>
                      <a:pt x="117" y="145"/>
                    </a:lnTo>
                    <a:lnTo>
                      <a:pt x="117" y="145"/>
                    </a:lnTo>
                    <a:lnTo>
                      <a:pt x="120" y="143"/>
                    </a:lnTo>
                    <a:lnTo>
                      <a:pt x="120" y="143"/>
                    </a:lnTo>
                    <a:lnTo>
                      <a:pt x="128" y="139"/>
                    </a:lnTo>
                    <a:lnTo>
                      <a:pt x="128" y="139"/>
                    </a:lnTo>
                    <a:lnTo>
                      <a:pt x="130" y="137"/>
                    </a:lnTo>
                    <a:lnTo>
                      <a:pt x="130" y="137"/>
                    </a:lnTo>
                    <a:lnTo>
                      <a:pt x="133" y="134"/>
                    </a:lnTo>
                    <a:lnTo>
                      <a:pt x="133" y="134"/>
                    </a:lnTo>
                    <a:lnTo>
                      <a:pt x="133" y="134"/>
                    </a:lnTo>
                    <a:lnTo>
                      <a:pt x="133" y="134"/>
                    </a:lnTo>
                    <a:lnTo>
                      <a:pt x="133" y="134"/>
                    </a:lnTo>
                    <a:lnTo>
                      <a:pt x="133" y="134"/>
                    </a:lnTo>
                    <a:lnTo>
                      <a:pt x="133" y="134"/>
                    </a:lnTo>
                    <a:lnTo>
                      <a:pt x="133" y="134"/>
                    </a:lnTo>
                    <a:lnTo>
                      <a:pt x="133" y="133"/>
                    </a:lnTo>
                    <a:lnTo>
                      <a:pt x="133" y="134"/>
                    </a:lnTo>
                    <a:lnTo>
                      <a:pt x="133" y="134"/>
                    </a:lnTo>
                    <a:lnTo>
                      <a:pt x="133" y="133"/>
                    </a:lnTo>
                    <a:lnTo>
                      <a:pt x="133" y="134"/>
                    </a:lnTo>
                    <a:lnTo>
                      <a:pt x="133" y="132"/>
                    </a:lnTo>
                    <a:lnTo>
                      <a:pt x="133" y="134"/>
                    </a:lnTo>
                    <a:lnTo>
                      <a:pt x="133" y="134"/>
                    </a:lnTo>
                    <a:lnTo>
                      <a:pt x="133" y="132"/>
                    </a:lnTo>
                    <a:lnTo>
                      <a:pt x="133" y="134"/>
                    </a:lnTo>
                    <a:lnTo>
                      <a:pt x="133" y="133"/>
                    </a:lnTo>
                    <a:lnTo>
                      <a:pt x="131" y="133"/>
                    </a:lnTo>
                    <a:lnTo>
                      <a:pt x="131" y="133"/>
                    </a:lnTo>
                    <a:lnTo>
                      <a:pt x="133" y="134"/>
                    </a:lnTo>
                    <a:lnTo>
                      <a:pt x="133" y="133"/>
                    </a:lnTo>
                    <a:lnTo>
                      <a:pt x="131" y="133"/>
                    </a:lnTo>
                    <a:lnTo>
                      <a:pt x="131" y="133"/>
                    </a:lnTo>
                    <a:lnTo>
                      <a:pt x="131" y="133"/>
                    </a:lnTo>
                    <a:lnTo>
                      <a:pt x="131" y="133"/>
                    </a:lnTo>
                    <a:lnTo>
                      <a:pt x="131" y="133"/>
                    </a:lnTo>
                    <a:lnTo>
                      <a:pt x="131" y="133"/>
                    </a:lnTo>
                    <a:lnTo>
                      <a:pt x="131" y="133"/>
                    </a:lnTo>
                    <a:lnTo>
                      <a:pt x="131" y="133"/>
                    </a:lnTo>
                    <a:lnTo>
                      <a:pt x="131" y="136"/>
                    </a:lnTo>
                    <a:lnTo>
                      <a:pt x="131" y="136"/>
                    </a:lnTo>
                    <a:lnTo>
                      <a:pt x="133" y="139"/>
                    </a:lnTo>
                    <a:lnTo>
                      <a:pt x="133" y="139"/>
                    </a:lnTo>
                    <a:lnTo>
                      <a:pt x="136" y="140"/>
                    </a:lnTo>
                    <a:lnTo>
                      <a:pt x="136" y="140"/>
                    </a:lnTo>
                    <a:lnTo>
                      <a:pt x="139" y="139"/>
                    </a:lnTo>
                    <a:lnTo>
                      <a:pt x="139" y="139"/>
                    </a:lnTo>
                    <a:lnTo>
                      <a:pt x="140" y="136"/>
                    </a:lnTo>
                    <a:lnTo>
                      <a:pt x="140" y="136"/>
                    </a:lnTo>
                    <a:lnTo>
                      <a:pt x="143" y="126"/>
                    </a:lnTo>
                    <a:lnTo>
                      <a:pt x="143" y="126"/>
                    </a:lnTo>
                    <a:lnTo>
                      <a:pt x="142" y="124"/>
                    </a:lnTo>
                    <a:lnTo>
                      <a:pt x="143" y="126"/>
                    </a:lnTo>
                    <a:lnTo>
                      <a:pt x="143" y="126"/>
                    </a:lnTo>
                    <a:lnTo>
                      <a:pt x="142" y="124"/>
                    </a:lnTo>
                    <a:lnTo>
                      <a:pt x="143" y="126"/>
                    </a:lnTo>
                    <a:lnTo>
                      <a:pt x="143" y="126"/>
                    </a:lnTo>
                    <a:lnTo>
                      <a:pt x="143" y="126"/>
                    </a:lnTo>
                    <a:lnTo>
                      <a:pt x="143" y="126"/>
                    </a:lnTo>
                    <a:lnTo>
                      <a:pt x="143" y="126"/>
                    </a:lnTo>
                    <a:lnTo>
                      <a:pt x="143" y="126"/>
                    </a:lnTo>
                    <a:lnTo>
                      <a:pt x="143" y="126"/>
                    </a:lnTo>
                    <a:lnTo>
                      <a:pt x="143" y="126"/>
                    </a:lnTo>
                    <a:lnTo>
                      <a:pt x="144" y="126"/>
                    </a:lnTo>
                    <a:lnTo>
                      <a:pt x="146" y="126"/>
                    </a:lnTo>
                    <a:lnTo>
                      <a:pt x="146" y="126"/>
                    </a:lnTo>
                    <a:lnTo>
                      <a:pt x="149" y="124"/>
                    </a:lnTo>
                    <a:lnTo>
                      <a:pt x="149" y="124"/>
                    </a:lnTo>
                    <a:lnTo>
                      <a:pt x="152" y="121"/>
                    </a:lnTo>
                    <a:lnTo>
                      <a:pt x="153" y="120"/>
                    </a:lnTo>
                    <a:lnTo>
                      <a:pt x="153" y="120"/>
                    </a:lnTo>
                    <a:lnTo>
                      <a:pt x="152" y="118"/>
                    </a:lnTo>
                    <a:lnTo>
                      <a:pt x="152" y="120"/>
                    </a:lnTo>
                    <a:lnTo>
                      <a:pt x="153" y="120"/>
                    </a:lnTo>
                    <a:lnTo>
                      <a:pt x="152" y="118"/>
                    </a:lnTo>
                    <a:lnTo>
                      <a:pt x="152" y="120"/>
                    </a:lnTo>
                    <a:lnTo>
                      <a:pt x="152" y="120"/>
                    </a:lnTo>
                    <a:lnTo>
                      <a:pt x="152" y="118"/>
                    </a:lnTo>
                    <a:lnTo>
                      <a:pt x="152" y="120"/>
                    </a:lnTo>
                    <a:lnTo>
                      <a:pt x="152" y="120"/>
                    </a:lnTo>
                    <a:lnTo>
                      <a:pt x="152" y="118"/>
                    </a:lnTo>
                    <a:lnTo>
                      <a:pt x="152" y="120"/>
                    </a:lnTo>
                    <a:lnTo>
                      <a:pt x="152" y="118"/>
                    </a:lnTo>
                    <a:lnTo>
                      <a:pt x="150" y="120"/>
                    </a:lnTo>
                    <a:lnTo>
                      <a:pt x="152" y="120"/>
                    </a:lnTo>
                    <a:lnTo>
                      <a:pt x="152" y="118"/>
                    </a:lnTo>
                    <a:lnTo>
                      <a:pt x="150" y="120"/>
                    </a:lnTo>
                    <a:lnTo>
                      <a:pt x="152" y="118"/>
                    </a:lnTo>
                    <a:lnTo>
                      <a:pt x="150" y="120"/>
                    </a:lnTo>
                    <a:lnTo>
                      <a:pt x="150" y="120"/>
                    </a:lnTo>
                    <a:lnTo>
                      <a:pt x="152" y="118"/>
                    </a:lnTo>
                    <a:lnTo>
                      <a:pt x="150" y="120"/>
                    </a:lnTo>
                    <a:lnTo>
                      <a:pt x="150" y="120"/>
                    </a:lnTo>
                    <a:lnTo>
                      <a:pt x="150" y="120"/>
                    </a:lnTo>
                    <a:lnTo>
                      <a:pt x="150" y="120"/>
                    </a:lnTo>
                    <a:lnTo>
                      <a:pt x="150" y="120"/>
                    </a:lnTo>
                    <a:lnTo>
                      <a:pt x="150" y="120"/>
                    </a:lnTo>
                    <a:lnTo>
                      <a:pt x="150" y="120"/>
                    </a:lnTo>
                    <a:lnTo>
                      <a:pt x="150" y="120"/>
                    </a:lnTo>
                    <a:lnTo>
                      <a:pt x="150" y="120"/>
                    </a:lnTo>
                    <a:lnTo>
                      <a:pt x="150" y="120"/>
                    </a:lnTo>
                    <a:lnTo>
                      <a:pt x="147" y="124"/>
                    </a:lnTo>
                    <a:lnTo>
                      <a:pt x="147" y="124"/>
                    </a:lnTo>
                    <a:lnTo>
                      <a:pt x="146" y="127"/>
                    </a:lnTo>
                    <a:lnTo>
                      <a:pt x="146" y="130"/>
                    </a:lnTo>
                    <a:lnTo>
                      <a:pt x="146" y="130"/>
                    </a:lnTo>
                    <a:lnTo>
                      <a:pt x="147" y="134"/>
                    </a:lnTo>
                    <a:lnTo>
                      <a:pt x="147" y="134"/>
                    </a:lnTo>
                    <a:lnTo>
                      <a:pt x="149" y="136"/>
                    </a:lnTo>
                    <a:lnTo>
                      <a:pt x="152" y="136"/>
                    </a:lnTo>
                    <a:lnTo>
                      <a:pt x="152" y="136"/>
                    </a:lnTo>
                    <a:lnTo>
                      <a:pt x="156" y="137"/>
                    </a:lnTo>
                    <a:lnTo>
                      <a:pt x="156" y="137"/>
                    </a:lnTo>
                    <a:lnTo>
                      <a:pt x="157" y="136"/>
                    </a:lnTo>
                    <a:lnTo>
                      <a:pt x="157" y="136"/>
                    </a:lnTo>
                    <a:lnTo>
                      <a:pt x="159" y="133"/>
                    </a:lnTo>
                    <a:lnTo>
                      <a:pt x="159" y="133"/>
                    </a:lnTo>
                    <a:lnTo>
                      <a:pt x="160" y="129"/>
                    </a:lnTo>
                    <a:lnTo>
                      <a:pt x="160" y="129"/>
                    </a:lnTo>
                    <a:lnTo>
                      <a:pt x="162" y="126"/>
                    </a:lnTo>
                    <a:lnTo>
                      <a:pt x="162" y="126"/>
                    </a:lnTo>
                    <a:lnTo>
                      <a:pt x="165" y="123"/>
                    </a:lnTo>
                    <a:lnTo>
                      <a:pt x="165" y="123"/>
                    </a:lnTo>
                    <a:lnTo>
                      <a:pt x="166" y="121"/>
                    </a:lnTo>
                    <a:lnTo>
                      <a:pt x="166" y="121"/>
                    </a:lnTo>
                    <a:lnTo>
                      <a:pt x="168" y="118"/>
                    </a:lnTo>
                    <a:lnTo>
                      <a:pt x="168" y="118"/>
                    </a:lnTo>
                    <a:lnTo>
                      <a:pt x="166" y="116"/>
                    </a:lnTo>
                    <a:lnTo>
                      <a:pt x="166" y="116"/>
                    </a:lnTo>
                    <a:lnTo>
                      <a:pt x="165" y="111"/>
                    </a:lnTo>
                    <a:lnTo>
                      <a:pt x="165" y="111"/>
                    </a:lnTo>
                    <a:lnTo>
                      <a:pt x="166" y="105"/>
                    </a:lnTo>
                    <a:lnTo>
                      <a:pt x="166" y="105"/>
                    </a:lnTo>
                    <a:lnTo>
                      <a:pt x="166" y="104"/>
                    </a:lnTo>
                    <a:lnTo>
                      <a:pt x="166" y="104"/>
                    </a:lnTo>
                    <a:lnTo>
                      <a:pt x="169" y="95"/>
                    </a:lnTo>
                    <a:lnTo>
                      <a:pt x="169" y="95"/>
                    </a:lnTo>
                    <a:lnTo>
                      <a:pt x="169" y="92"/>
                    </a:lnTo>
                    <a:lnTo>
                      <a:pt x="169" y="92"/>
                    </a:lnTo>
                    <a:lnTo>
                      <a:pt x="170" y="90"/>
                    </a:lnTo>
                    <a:lnTo>
                      <a:pt x="170" y="90"/>
                    </a:lnTo>
                    <a:lnTo>
                      <a:pt x="170" y="87"/>
                    </a:lnTo>
                    <a:lnTo>
                      <a:pt x="170" y="87"/>
                    </a:lnTo>
                    <a:lnTo>
                      <a:pt x="170" y="84"/>
                    </a:lnTo>
                    <a:lnTo>
                      <a:pt x="170" y="84"/>
                    </a:lnTo>
                    <a:lnTo>
                      <a:pt x="170" y="71"/>
                    </a:lnTo>
                    <a:lnTo>
                      <a:pt x="170" y="69"/>
                    </a:lnTo>
                    <a:lnTo>
                      <a:pt x="170" y="69"/>
                    </a:lnTo>
                    <a:lnTo>
                      <a:pt x="170" y="66"/>
                    </a:lnTo>
                    <a:lnTo>
                      <a:pt x="170" y="66"/>
                    </a:lnTo>
                    <a:lnTo>
                      <a:pt x="170" y="66"/>
                    </a:lnTo>
                    <a:lnTo>
                      <a:pt x="170" y="66"/>
                    </a:lnTo>
                    <a:lnTo>
                      <a:pt x="170" y="66"/>
                    </a:lnTo>
                    <a:lnTo>
                      <a:pt x="170" y="66"/>
                    </a:lnTo>
                    <a:lnTo>
                      <a:pt x="170" y="66"/>
                    </a:lnTo>
                    <a:lnTo>
                      <a:pt x="170" y="66"/>
                    </a:lnTo>
                    <a:lnTo>
                      <a:pt x="170" y="66"/>
                    </a:lnTo>
                    <a:lnTo>
                      <a:pt x="172" y="66"/>
                    </a:lnTo>
                    <a:lnTo>
                      <a:pt x="172" y="66"/>
                    </a:lnTo>
                    <a:lnTo>
                      <a:pt x="173" y="68"/>
                    </a:lnTo>
                    <a:lnTo>
                      <a:pt x="173" y="68"/>
                    </a:lnTo>
                    <a:lnTo>
                      <a:pt x="175" y="66"/>
                    </a:lnTo>
                    <a:lnTo>
                      <a:pt x="175" y="66"/>
                    </a:lnTo>
                    <a:lnTo>
                      <a:pt x="178" y="65"/>
                    </a:lnTo>
                    <a:lnTo>
                      <a:pt x="178" y="65"/>
                    </a:lnTo>
                    <a:lnTo>
                      <a:pt x="178" y="62"/>
                    </a:lnTo>
                    <a:lnTo>
                      <a:pt x="178" y="62"/>
                    </a:lnTo>
                    <a:lnTo>
                      <a:pt x="179" y="58"/>
                    </a:lnTo>
                    <a:lnTo>
                      <a:pt x="179" y="58"/>
                    </a:lnTo>
                    <a:lnTo>
                      <a:pt x="179" y="55"/>
                    </a:lnTo>
                    <a:lnTo>
                      <a:pt x="179" y="55"/>
                    </a:lnTo>
                    <a:lnTo>
                      <a:pt x="181" y="50"/>
                    </a:lnTo>
                    <a:lnTo>
                      <a:pt x="181" y="50"/>
                    </a:lnTo>
                    <a:lnTo>
                      <a:pt x="182" y="48"/>
                    </a:lnTo>
                    <a:lnTo>
                      <a:pt x="182" y="48"/>
                    </a:lnTo>
                    <a:lnTo>
                      <a:pt x="184" y="45"/>
                    </a:lnTo>
                    <a:lnTo>
                      <a:pt x="184" y="45"/>
                    </a:lnTo>
                    <a:lnTo>
                      <a:pt x="184" y="39"/>
                    </a:lnTo>
                    <a:lnTo>
                      <a:pt x="184" y="39"/>
                    </a:lnTo>
                    <a:lnTo>
                      <a:pt x="181" y="29"/>
                    </a:lnTo>
                    <a:lnTo>
                      <a:pt x="181" y="29"/>
                    </a:lnTo>
                    <a:lnTo>
                      <a:pt x="181" y="23"/>
                    </a:lnTo>
                    <a:lnTo>
                      <a:pt x="181" y="23"/>
                    </a:lnTo>
                    <a:lnTo>
                      <a:pt x="179" y="21"/>
                    </a:lnTo>
                    <a:lnTo>
                      <a:pt x="179" y="21"/>
                    </a:lnTo>
                    <a:lnTo>
                      <a:pt x="178" y="20"/>
                    </a:lnTo>
                    <a:lnTo>
                      <a:pt x="178" y="20"/>
                    </a:lnTo>
                    <a:lnTo>
                      <a:pt x="178" y="20"/>
                    </a:lnTo>
                    <a:lnTo>
                      <a:pt x="178" y="20"/>
                    </a:lnTo>
                    <a:lnTo>
                      <a:pt x="178" y="20"/>
                    </a:lnTo>
                    <a:lnTo>
                      <a:pt x="178" y="20"/>
                    </a:lnTo>
                    <a:lnTo>
                      <a:pt x="178" y="20"/>
                    </a:lnTo>
                    <a:lnTo>
                      <a:pt x="178" y="20"/>
                    </a:lnTo>
                    <a:lnTo>
                      <a:pt x="178" y="17"/>
                    </a:lnTo>
                    <a:lnTo>
                      <a:pt x="178" y="17"/>
                    </a:lnTo>
                    <a:lnTo>
                      <a:pt x="175" y="7"/>
                    </a:lnTo>
                    <a:lnTo>
                      <a:pt x="175" y="7"/>
                    </a:lnTo>
                    <a:lnTo>
                      <a:pt x="173" y="4"/>
                    </a:lnTo>
                    <a:lnTo>
                      <a:pt x="172" y="3"/>
                    </a:lnTo>
                    <a:lnTo>
                      <a:pt x="172" y="3"/>
                    </a:lnTo>
                    <a:lnTo>
                      <a:pt x="170" y="1"/>
                    </a:lnTo>
                    <a:lnTo>
                      <a:pt x="168" y="0"/>
                    </a:lnTo>
                    <a:lnTo>
                      <a:pt x="166" y="0"/>
                    </a:lnTo>
                    <a:lnTo>
                      <a:pt x="166" y="0"/>
                    </a:lnTo>
                    <a:lnTo>
                      <a:pt x="163" y="1"/>
                    </a:lnTo>
                    <a:lnTo>
                      <a:pt x="163" y="1"/>
                    </a:lnTo>
                    <a:lnTo>
                      <a:pt x="160" y="5"/>
                    </a:lnTo>
                    <a:lnTo>
                      <a:pt x="160" y="5"/>
                    </a:lnTo>
                    <a:lnTo>
                      <a:pt x="160" y="7"/>
                    </a:lnTo>
                    <a:lnTo>
                      <a:pt x="160" y="7"/>
                    </a:lnTo>
                    <a:lnTo>
                      <a:pt x="162" y="10"/>
                    </a:lnTo>
                    <a:lnTo>
                      <a:pt x="162" y="10"/>
                    </a:lnTo>
                    <a:lnTo>
                      <a:pt x="163" y="11"/>
                    </a:lnTo>
                    <a:lnTo>
                      <a:pt x="163" y="11"/>
                    </a:lnTo>
                    <a:lnTo>
                      <a:pt x="166" y="11"/>
                    </a:lnTo>
                    <a:lnTo>
                      <a:pt x="166" y="11"/>
                    </a:lnTo>
                    <a:lnTo>
                      <a:pt x="168" y="11"/>
                    </a:lnTo>
                    <a:lnTo>
                      <a:pt x="168" y="8"/>
                    </a:lnTo>
                    <a:lnTo>
                      <a:pt x="166" y="10"/>
                    </a:lnTo>
                    <a:lnTo>
                      <a:pt x="166" y="10"/>
                    </a:lnTo>
                    <a:lnTo>
                      <a:pt x="168" y="11"/>
                    </a:lnTo>
                    <a:lnTo>
                      <a:pt x="168" y="8"/>
                    </a:lnTo>
                    <a:lnTo>
                      <a:pt x="166" y="10"/>
                    </a:lnTo>
                    <a:lnTo>
                      <a:pt x="168" y="10"/>
                    </a:lnTo>
                    <a:lnTo>
                      <a:pt x="166" y="10"/>
                    </a:lnTo>
                    <a:lnTo>
                      <a:pt x="166" y="10"/>
                    </a:lnTo>
                    <a:lnTo>
                      <a:pt x="168" y="10"/>
                    </a:lnTo>
                    <a:lnTo>
                      <a:pt x="166" y="10"/>
                    </a:lnTo>
                    <a:lnTo>
                      <a:pt x="166" y="10"/>
                    </a:lnTo>
                    <a:lnTo>
                      <a:pt x="166" y="10"/>
                    </a:lnTo>
                    <a:lnTo>
                      <a:pt x="166" y="10"/>
                    </a:lnTo>
                    <a:lnTo>
                      <a:pt x="166" y="10"/>
                    </a:lnTo>
                    <a:lnTo>
                      <a:pt x="166" y="10"/>
                    </a:lnTo>
                    <a:lnTo>
                      <a:pt x="166" y="10"/>
                    </a:lnTo>
                    <a:lnTo>
                      <a:pt x="166" y="11"/>
                    </a:lnTo>
                    <a:lnTo>
                      <a:pt x="166" y="11"/>
                    </a:lnTo>
                    <a:lnTo>
                      <a:pt x="166" y="13"/>
                    </a:lnTo>
                    <a:lnTo>
                      <a:pt x="166" y="13"/>
                    </a:lnTo>
                    <a:lnTo>
                      <a:pt x="166" y="13"/>
                    </a:lnTo>
                    <a:lnTo>
                      <a:pt x="166" y="13"/>
                    </a:lnTo>
                    <a:lnTo>
                      <a:pt x="166" y="13"/>
                    </a:lnTo>
                    <a:lnTo>
                      <a:pt x="166" y="13"/>
                    </a:lnTo>
                    <a:lnTo>
                      <a:pt x="168" y="14"/>
                    </a:lnTo>
                    <a:lnTo>
                      <a:pt x="166" y="13"/>
                    </a:lnTo>
                    <a:lnTo>
                      <a:pt x="166" y="13"/>
                    </a:lnTo>
                    <a:lnTo>
                      <a:pt x="168" y="14"/>
                    </a:lnTo>
                    <a:lnTo>
                      <a:pt x="166" y="13"/>
                    </a:lnTo>
                    <a:lnTo>
                      <a:pt x="168" y="13"/>
                    </a:lnTo>
                    <a:lnTo>
                      <a:pt x="168" y="13"/>
                    </a:lnTo>
                    <a:lnTo>
                      <a:pt x="166" y="13"/>
                    </a:lnTo>
                    <a:lnTo>
                      <a:pt x="168" y="13"/>
                    </a:lnTo>
                    <a:lnTo>
                      <a:pt x="168" y="13"/>
                    </a:lnTo>
                    <a:lnTo>
                      <a:pt x="166" y="13"/>
                    </a:lnTo>
                    <a:lnTo>
                      <a:pt x="166" y="13"/>
                    </a:lnTo>
                    <a:lnTo>
                      <a:pt x="163" y="11"/>
                    </a:lnTo>
                    <a:lnTo>
                      <a:pt x="162" y="11"/>
                    </a:lnTo>
                    <a:lnTo>
                      <a:pt x="162" y="11"/>
                    </a:lnTo>
                    <a:lnTo>
                      <a:pt x="162" y="11"/>
                    </a:lnTo>
                    <a:lnTo>
                      <a:pt x="162" y="10"/>
                    </a:lnTo>
                    <a:lnTo>
                      <a:pt x="162" y="10"/>
                    </a:lnTo>
                    <a:lnTo>
                      <a:pt x="160" y="5"/>
                    </a:lnTo>
                    <a:lnTo>
                      <a:pt x="160" y="5"/>
                    </a:lnTo>
                    <a:lnTo>
                      <a:pt x="159" y="4"/>
                    </a:lnTo>
                    <a:lnTo>
                      <a:pt x="159" y="4"/>
                    </a:lnTo>
                    <a:lnTo>
                      <a:pt x="157" y="3"/>
                    </a:lnTo>
                    <a:lnTo>
                      <a:pt x="156" y="3"/>
                    </a:lnTo>
                    <a:lnTo>
                      <a:pt x="156" y="3"/>
                    </a:lnTo>
                    <a:lnTo>
                      <a:pt x="155" y="4"/>
                    </a:lnTo>
                    <a:lnTo>
                      <a:pt x="155" y="4"/>
                    </a:lnTo>
                    <a:lnTo>
                      <a:pt x="152" y="7"/>
                    </a:lnTo>
                    <a:lnTo>
                      <a:pt x="152" y="7"/>
                    </a:lnTo>
                    <a:lnTo>
                      <a:pt x="152" y="8"/>
                    </a:lnTo>
                    <a:lnTo>
                      <a:pt x="152" y="8"/>
                    </a:lnTo>
                    <a:lnTo>
                      <a:pt x="152" y="11"/>
                    </a:lnTo>
                    <a:lnTo>
                      <a:pt x="152" y="11"/>
                    </a:lnTo>
                    <a:lnTo>
                      <a:pt x="150" y="13"/>
                    </a:lnTo>
                    <a:lnTo>
                      <a:pt x="150" y="13"/>
                    </a:lnTo>
                    <a:lnTo>
                      <a:pt x="149" y="16"/>
                    </a:lnTo>
                    <a:lnTo>
                      <a:pt x="149" y="16"/>
                    </a:lnTo>
                    <a:lnTo>
                      <a:pt x="147" y="19"/>
                    </a:lnTo>
                    <a:lnTo>
                      <a:pt x="147" y="19"/>
                    </a:lnTo>
                    <a:lnTo>
                      <a:pt x="149" y="23"/>
                    </a:lnTo>
                    <a:lnTo>
                      <a:pt x="149" y="23"/>
                    </a:lnTo>
                    <a:lnTo>
                      <a:pt x="150" y="26"/>
                    </a:lnTo>
                    <a:lnTo>
                      <a:pt x="150" y="26"/>
                    </a:lnTo>
                    <a:lnTo>
                      <a:pt x="150" y="29"/>
                    </a:lnTo>
                    <a:lnTo>
                      <a:pt x="150" y="29"/>
                    </a:lnTo>
                    <a:lnTo>
                      <a:pt x="150" y="29"/>
                    </a:lnTo>
                    <a:lnTo>
                      <a:pt x="150" y="29"/>
                    </a:lnTo>
                    <a:lnTo>
                      <a:pt x="150" y="29"/>
                    </a:lnTo>
                    <a:lnTo>
                      <a:pt x="150" y="29"/>
                    </a:lnTo>
                    <a:lnTo>
                      <a:pt x="150" y="29"/>
                    </a:lnTo>
                    <a:lnTo>
                      <a:pt x="150" y="29"/>
                    </a:lnTo>
                    <a:lnTo>
                      <a:pt x="150" y="29"/>
                    </a:lnTo>
                    <a:lnTo>
                      <a:pt x="150" y="29"/>
                    </a:lnTo>
                    <a:lnTo>
                      <a:pt x="150" y="29"/>
                    </a:lnTo>
                    <a:lnTo>
                      <a:pt x="150" y="29"/>
                    </a:lnTo>
                    <a:lnTo>
                      <a:pt x="150" y="29"/>
                    </a:lnTo>
                    <a:lnTo>
                      <a:pt x="147" y="30"/>
                    </a:lnTo>
                    <a:lnTo>
                      <a:pt x="147" y="30"/>
                    </a:lnTo>
                    <a:lnTo>
                      <a:pt x="147" y="32"/>
                    </a:lnTo>
                    <a:lnTo>
                      <a:pt x="147" y="32"/>
                    </a:lnTo>
                    <a:lnTo>
                      <a:pt x="146" y="33"/>
                    </a:lnTo>
                    <a:lnTo>
                      <a:pt x="146" y="33"/>
                    </a:lnTo>
                    <a:lnTo>
                      <a:pt x="147" y="36"/>
                    </a:lnTo>
                    <a:lnTo>
                      <a:pt x="147" y="36"/>
                    </a:lnTo>
                    <a:lnTo>
                      <a:pt x="149" y="37"/>
                    </a:lnTo>
                    <a:lnTo>
                      <a:pt x="149" y="37"/>
                    </a:lnTo>
                    <a:lnTo>
                      <a:pt x="152" y="39"/>
                    </a:lnTo>
                    <a:lnTo>
                      <a:pt x="152" y="39"/>
                    </a:lnTo>
                    <a:lnTo>
                      <a:pt x="152" y="39"/>
                    </a:lnTo>
                    <a:lnTo>
                      <a:pt x="152" y="39"/>
                    </a:lnTo>
                    <a:lnTo>
                      <a:pt x="152" y="39"/>
                    </a:lnTo>
                    <a:lnTo>
                      <a:pt x="152" y="39"/>
                    </a:lnTo>
                    <a:lnTo>
                      <a:pt x="152" y="39"/>
                    </a:lnTo>
                    <a:lnTo>
                      <a:pt x="152" y="39"/>
                    </a:lnTo>
                    <a:lnTo>
                      <a:pt x="152" y="39"/>
                    </a:lnTo>
                    <a:lnTo>
                      <a:pt x="149" y="45"/>
                    </a:lnTo>
                    <a:lnTo>
                      <a:pt x="149" y="45"/>
                    </a:lnTo>
                    <a:lnTo>
                      <a:pt x="146" y="53"/>
                    </a:lnTo>
                    <a:lnTo>
                      <a:pt x="146" y="53"/>
                    </a:lnTo>
                    <a:lnTo>
                      <a:pt x="143" y="61"/>
                    </a:lnTo>
                    <a:lnTo>
                      <a:pt x="139" y="69"/>
                    </a:lnTo>
                    <a:lnTo>
                      <a:pt x="139" y="69"/>
                    </a:lnTo>
                    <a:lnTo>
                      <a:pt x="131" y="76"/>
                    </a:lnTo>
                    <a:lnTo>
                      <a:pt x="131" y="76"/>
                    </a:lnTo>
                    <a:lnTo>
                      <a:pt x="124" y="82"/>
                    </a:lnTo>
                    <a:lnTo>
                      <a:pt x="124" y="82"/>
                    </a:lnTo>
                    <a:lnTo>
                      <a:pt x="115" y="87"/>
                    </a:lnTo>
                    <a:lnTo>
                      <a:pt x="115" y="87"/>
                    </a:lnTo>
                    <a:lnTo>
                      <a:pt x="110" y="92"/>
                    </a:lnTo>
                    <a:lnTo>
                      <a:pt x="110" y="92"/>
                    </a:lnTo>
                    <a:lnTo>
                      <a:pt x="108" y="94"/>
                    </a:lnTo>
                    <a:lnTo>
                      <a:pt x="104" y="95"/>
                    </a:lnTo>
                    <a:lnTo>
                      <a:pt x="104" y="95"/>
                    </a:lnTo>
                    <a:lnTo>
                      <a:pt x="104" y="95"/>
                    </a:lnTo>
                    <a:lnTo>
                      <a:pt x="104" y="95"/>
                    </a:lnTo>
                    <a:lnTo>
                      <a:pt x="104" y="95"/>
                    </a:lnTo>
                    <a:lnTo>
                      <a:pt x="104" y="95"/>
                    </a:lnTo>
                    <a:lnTo>
                      <a:pt x="104" y="95"/>
                    </a:lnTo>
                    <a:lnTo>
                      <a:pt x="104" y="95"/>
                    </a:lnTo>
                    <a:lnTo>
                      <a:pt x="104" y="95"/>
                    </a:lnTo>
                    <a:lnTo>
                      <a:pt x="104" y="95"/>
                    </a:lnTo>
                    <a:lnTo>
                      <a:pt x="104" y="95"/>
                    </a:lnTo>
                    <a:lnTo>
                      <a:pt x="104" y="95"/>
                    </a:lnTo>
                    <a:lnTo>
                      <a:pt x="104" y="95"/>
                    </a:lnTo>
                    <a:lnTo>
                      <a:pt x="104" y="95"/>
                    </a:lnTo>
                    <a:lnTo>
                      <a:pt x="104" y="94"/>
                    </a:lnTo>
                    <a:lnTo>
                      <a:pt x="104" y="94"/>
                    </a:lnTo>
                    <a:lnTo>
                      <a:pt x="105" y="91"/>
                    </a:lnTo>
                    <a:lnTo>
                      <a:pt x="105" y="91"/>
                    </a:lnTo>
                    <a:lnTo>
                      <a:pt x="107" y="88"/>
                    </a:lnTo>
                    <a:lnTo>
                      <a:pt x="107" y="88"/>
                    </a:lnTo>
                    <a:lnTo>
                      <a:pt x="108" y="87"/>
                    </a:lnTo>
                    <a:lnTo>
                      <a:pt x="108" y="87"/>
                    </a:lnTo>
                    <a:lnTo>
                      <a:pt x="108" y="84"/>
                    </a:lnTo>
                    <a:lnTo>
                      <a:pt x="108" y="84"/>
                    </a:lnTo>
                    <a:lnTo>
                      <a:pt x="107" y="82"/>
                    </a:lnTo>
                    <a:lnTo>
                      <a:pt x="107" y="82"/>
                    </a:lnTo>
                    <a:lnTo>
                      <a:pt x="105" y="81"/>
                    </a:lnTo>
                    <a:lnTo>
                      <a:pt x="104" y="81"/>
                    </a:lnTo>
                    <a:lnTo>
                      <a:pt x="104" y="81"/>
                    </a:lnTo>
                    <a:lnTo>
                      <a:pt x="100" y="82"/>
                    </a:lnTo>
                    <a:lnTo>
                      <a:pt x="100" y="82"/>
                    </a:lnTo>
                    <a:lnTo>
                      <a:pt x="97" y="84"/>
                    </a:lnTo>
                    <a:lnTo>
                      <a:pt x="97" y="84"/>
                    </a:lnTo>
                    <a:lnTo>
                      <a:pt x="95" y="87"/>
                    </a:lnTo>
                    <a:lnTo>
                      <a:pt x="95" y="87"/>
                    </a:lnTo>
                    <a:lnTo>
                      <a:pt x="94" y="90"/>
                    </a:lnTo>
                    <a:lnTo>
                      <a:pt x="94" y="92"/>
                    </a:lnTo>
                    <a:lnTo>
                      <a:pt x="94" y="95"/>
                    </a:lnTo>
                    <a:lnTo>
                      <a:pt x="94" y="95"/>
                    </a:lnTo>
                    <a:lnTo>
                      <a:pt x="94" y="98"/>
                    </a:lnTo>
                    <a:lnTo>
                      <a:pt x="94" y="98"/>
                    </a:lnTo>
                    <a:lnTo>
                      <a:pt x="91" y="103"/>
                    </a:lnTo>
                    <a:lnTo>
                      <a:pt x="91" y="103"/>
                    </a:lnTo>
                    <a:lnTo>
                      <a:pt x="85" y="108"/>
                    </a:lnTo>
                    <a:lnTo>
                      <a:pt x="85" y="108"/>
                    </a:lnTo>
                    <a:lnTo>
                      <a:pt x="84" y="111"/>
                    </a:lnTo>
                    <a:lnTo>
                      <a:pt x="84" y="111"/>
                    </a:lnTo>
                    <a:lnTo>
                      <a:pt x="85" y="116"/>
                    </a:lnTo>
                    <a:lnTo>
                      <a:pt x="85" y="116"/>
                    </a:lnTo>
                    <a:lnTo>
                      <a:pt x="85" y="117"/>
                    </a:lnTo>
                    <a:lnTo>
                      <a:pt x="85" y="117"/>
                    </a:lnTo>
                    <a:lnTo>
                      <a:pt x="85" y="118"/>
                    </a:lnTo>
                    <a:lnTo>
                      <a:pt x="85" y="118"/>
                    </a:lnTo>
                    <a:lnTo>
                      <a:pt x="84" y="118"/>
                    </a:lnTo>
                    <a:lnTo>
                      <a:pt x="84" y="118"/>
                    </a:lnTo>
                    <a:lnTo>
                      <a:pt x="81" y="118"/>
                    </a:lnTo>
                    <a:lnTo>
                      <a:pt x="81" y="120"/>
                    </a:lnTo>
                    <a:lnTo>
                      <a:pt x="81" y="118"/>
                    </a:lnTo>
                    <a:lnTo>
                      <a:pt x="81" y="118"/>
                    </a:lnTo>
                    <a:lnTo>
                      <a:pt x="81" y="120"/>
                    </a:lnTo>
                    <a:lnTo>
                      <a:pt x="81" y="118"/>
                    </a:lnTo>
                    <a:lnTo>
                      <a:pt x="81" y="118"/>
                    </a:lnTo>
                    <a:lnTo>
                      <a:pt x="81" y="118"/>
                    </a:lnTo>
                    <a:lnTo>
                      <a:pt x="81" y="118"/>
                    </a:lnTo>
                    <a:lnTo>
                      <a:pt x="81" y="118"/>
                    </a:lnTo>
                    <a:lnTo>
                      <a:pt x="81" y="118"/>
                    </a:lnTo>
                    <a:lnTo>
                      <a:pt x="81" y="118"/>
                    </a:lnTo>
                    <a:lnTo>
                      <a:pt x="81" y="118"/>
                    </a:lnTo>
                    <a:lnTo>
                      <a:pt x="81" y="118"/>
                    </a:lnTo>
                    <a:lnTo>
                      <a:pt x="78" y="116"/>
                    </a:lnTo>
                    <a:lnTo>
                      <a:pt x="78" y="116"/>
                    </a:lnTo>
                    <a:lnTo>
                      <a:pt x="73" y="116"/>
                    </a:lnTo>
                    <a:lnTo>
                      <a:pt x="73" y="116"/>
                    </a:lnTo>
                    <a:lnTo>
                      <a:pt x="68" y="114"/>
                    </a:lnTo>
                    <a:lnTo>
                      <a:pt x="68" y="114"/>
                    </a:lnTo>
                    <a:lnTo>
                      <a:pt x="65" y="114"/>
                    </a:lnTo>
                    <a:lnTo>
                      <a:pt x="65" y="114"/>
                    </a:lnTo>
                    <a:lnTo>
                      <a:pt x="60" y="114"/>
                    </a:lnTo>
                    <a:lnTo>
                      <a:pt x="59" y="116"/>
                    </a:lnTo>
                    <a:lnTo>
                      <a:pt x="59" y="116"/>
                    </a:lnTo>
                    <a:lnTo>
                      <a:pt x="56" y="118"/>
                    </a:lnTo>
                    <a:lnTo>
                      <a:pt x="56" y="118"/>
                    </a:lnTo>
                    <a:lnTo>
                      <a:pt x="52" y="118"/>
                    </a:lnTo>
                    <a:lnTo>
                      <a:pt x="52" y="118"/>
                    </a:lnTo>
                    <a:lnTo>
                      <a:pt x="43" y="118"/>
                    </a:lnTo>
                    <a:lnTo>
                      <a:pt x="43" y="118"/>
                    </a:lnTo>
                    <a:lnTo>
                      <a:pt x="36" y="120"/>
                    </a:lnTo>
                    <a:lnTo>
                      <a:pt x="36" y="120"/>
                    </a:lnTo>
                    <a:lnTo>
                      <a:pt x="31" y="121"/>
                    </a:lnTo>
                    <a:lnTo>
                      <a:pt x="31" y="121"/>
                    </a:lnTo>
                    <a:lnTo>
                      <a:pt x="26" y="127"/>
                    </a:lnTo>
                    <a:lnTo>
                      <a:pt x="26" y="127"/>
                    </a:lnTo>
                    <a:lnTo>
                      <a:pt x="21" y="130"/>
                    </a:lnTo>
                    <a:lnTo>
                      <a:pt x="21" y="130"/>
                    </a:lnTo>
                    <a:lnTo>
                      <a:pt x="18" y="133"/>
                    </a:lnTo>
                    <a:lnTo>
                      <a:pt x="16" y="136"/>
                    </a:lnTo>
                    <a:lnTo>
                      <a:pt x="16" y="136"/>
                    </a:lnTo>
                    <a:lnTo>
                      <a:pt x="13" y="140"/>
                    </a:lnTo>
                    <a:lnTo>
                      <a:pt x="13" y="140"/>
                    </a:lnTo>
                    <a:lnTo>
                      <a:pt x="7" y="142"/>
                    </a:lnTo>
                    <a:lnTo>
                      <a:pt x="7" y="142"/>
                    </a:lnTo>
                    <a:lnTo>
                      <a:pt x="4" y="143"/>
                    </a:lnTo>
                    <a:lnTo>
                      <a:pt x="1" y="147"/>
                    </a:lnTo>
                    <a:lnTo>
                      <a:pt x="1" y="147"/>
                    </a:lnTo>
                    <a:lnTo>
                      <a:pt x="0" y="150"/>
                    </a:lnTo>
                    <a:lnTo>
                      <a:pt x="0" y="150"/>
                    </a:lnTo>
                    <a:lnTo>
                      <a:pt x="1" y="152"/>
                    </a:lnTo>
                    <a:lnTo>
                      <a:pt x="1" y="152"/>
                    </a:lnTo>
                    <a:lnTo>
                      <a:pt x="2" y="153"/>
                    </a:lnTo>
                    <a:lnTo>
                      <a:pt x="2" y="153"/>
                    </a:lnTo>
                    <a:lnTo>
                      <a:pt x="5" y="153"/>
                    </a:lnTo>
                    <a:lnTo>
                      <a:pt x="5" y="153"/>
                    </a:lnTo>
                    <a:lnTo>
                      <a:pt x="10" y="153"/>
                    </a:lnTo>
                    <a:lnTo>
                      <a:pt x="10" y="153"/>
                    </a:lnTo>
                    <a:lnTo>
                      <a:pt x="14" y="153"/>
                    </a:lnTo>
                    <a:lnTo>
                      <a:pt x="14" y="153"/>
                    </a:lnTo>
                    <a:lnTo>
                      <a:pt x="20" y="152"/>
                    </a:lnTo>
                    <a:lnTo>
                      <a:pt x="20" y="152"/>
                    </a:lnTo>
                    <a:lnTo>
                      <a:pt x="23" y="152"/>
                    </a:lnTo>
                    <a:lnTo>
                      <a:pt x="23" y="152"/>
                    </a:lnTo>
                    <a:lnTo>
                      <a:pt x="24" y="150"/>
                    </a:lnTo>
                    <a:lnTo>
                      <a:pt x="23" y="149"/>
                    </a:lnTo>
                    <a:lnTo>
                      <a:pt x="24" y="150"/>
                    </a:lnTo>
                    <a:lnTo>
                      <a:pt x="24" y="150"/>
                    </a:lnTo>
                    <a:lnTo>
                      <a:pt x="23" y="149"/>
                    </a:lnTo>
                    <a:lnTo>
                      <a:pt x="24" y="150"/>
                    </a:lnTo>
                    <a:lnTo>
                      <a:pt x="24" y="150"/>
                    </a:lnTo>
                    <a:lnTo>
                      <a:pt x="27" y="150"/>
                    </a:lnTo>
                    <a:lnTo>
                      <a:pt x="27" y="150"/>
                    </a:lnTo>
                    <a:lnTo>
                      <a:pt x="27" y="150"/>
                    </a:lnTo>
                    <a:lnTo>
                      <a:pt x="29" y="150"/>
                    </a:lnTo>
                    <a:lnTo>
                      <a:pt x="29" y="150"/>
                    </a:lnTo>
                    <a:lnTo>
                      <a:pt x="29" y="150"/>
                    </a:lnTo>
                    <a:lnTo>
                      <a:pt x="29" y="150"/>
                    </a:lnTo>
                    <a:lnTo>
                      <a:pt x="29" y="150"/>
                    </a:lnTo>
                    <a:lnTo>
                      <a:pt x="29" y="150"/>
                    </a:lnTo>
                    <a:lnTo>
                      <a:pt x="29" y="150"/>
                    </a:lnTo>
                    <a:lnTo>
                      <a:pt x="29" y="150"/>
                    </a:lnTo>
                    <a:lnTo>
                      <a:pt x="30" y="152"/>
                    </a:lnTo>
                    <a:lnTo>
                      <a:pt x="30" y="152"/>
                    </a:lnTo>
                    <a:lnTo>
                      <a:pt x="31" y="152"/>
                    </a:lnTo>
                    <a:lnTo>
                      <a:pt x="31" y="152"/>
                    </a:lnTo>
                    <a:lnTo>
                      <a:pt x="36" y="152"/>
                    </a:lnTo>
                    <a:lnTo>
                      <a:pt x="36" y="152"/>
                    </a:lnTo>
                    <a:lnTo>
                      <a:pt x="37" y="150"/>
                    </a:lnTo>
                    <a:lnTo>
                      <a:pt x="39" y="150"/>
                    </a:lnTo>
                    <a:lnTo>
                      <a:pt x="39" y="150"/>
                    </a:lnTo>
                    <a:lnTo>
                      <a:pt x="39" y="150"/>
                    </a:lnTo>
                    <a:lnTo>
                      <a:pt x="40" y="150"/>
                    </a:lnTo>
                    <a:lnTo>
                      <a:pt x="40" y="150"/>
                    </a:lnTo>
                    <a:lnTo>
                      <a:pt x="42" y="149"/>
                    </a:lnTo>
                    <a:lnTo>
                      <a:pt x="42" y="149"/>
                    </a:lnTo>
                    <a:lnTo>
                      <a:pt x="44" y="146"/>
                    </a:lnTo>
                    <a:lnTo>
                      <a:pt x="44" y="146"/>
                    </a:lnTo>
                    <a:lnTo>
                      <a:pt x="44" y="146"/>
                    </a:lnTo>
                    <a:lnTo>
                      <a:pt x="44" y="146"/>
                    </a:lnTo>
                    <a:lnTo>
                      <a:pt x="44" y="146"/>
                    </a:lnTo>
                    <a:lnTo>
                      <a:pt x="44" y="146"/>
                    </a:lnTo>
                    <a:lnTo>
                      <a:pt x="44" y="146"/>
                    </a:lnTo>
                    <a:lnTo>
                      <a:pt x="44" y="146"/>
                    </a:lnTo>
                    <a:lnTo>
                      <a:pt x="44" y="145"/>
                    </a:lnTo>
                    <a:lnTo>
                      <a:pt x="44" y="146"/>
                    </a:lnTo>
                    <a:lnTo>
                      <a:pt x="44" y="146"/>
                    </a:lnTo>
                    <a:lnTo>
                      <a:pt x="44" y="145"/>
                    </a:lnTo>
                    <a:lnTo>
                      <a:pt x="44" y="146"/>
                    </a:lnTo>
                    <a:lnTo>
                      <a:pt x="44" y="145"/>
                    </a:lnTo>
                    <a:lnTo>
                      <a:pt x="44" y="146"/>
                    </a:lnTo>
                    <a:lnTo>
                      <a:pt x="44" y="146"/>
                    </a:lnTo>
                    <a:lnTo>
                      <a:pt x="44" y="145"/>
                    </a:lnTo>
                    <a:lnTo>
                      <a:pt x="44" y="146"/>
                    </a:lnTo>
                    <a:lnTo>
                      <a:pt x="44" y="146"/>
                    </a:lnTo>
                    <a:lnTo>
                      <a:pt x="46" y="146"/>
                    </a:lnTo>
                    <a:lnTo>
                      <a:pt x="46" y="146"/>
                    </a:lnTo>
                    <a:lnTo>
                      <a:pt x="49" y="146"/>
                    </a:lnTo>
                    <a:lnTo>
                      <a:pt x="52" y="145"/>
                    </a:lnTo>
                    <a:lnTo>
                      <a:pt x="52" y="145"/>
                    </a:lnTo>
                    <a:lnTo>
                      <a:pt x="55" y="143"/>
                    </a:lnTo>
                    <a:lnTo>
                      <a:pt x="55" y="143"/>
                    </a:lnTo>
                    <a:lnTo>
                      <a:pt x="55" y="143"/>
                    </a:lnTo>
                    <a:lnTo>
                      <a:pt x="55" y="143"/>
                    </a:lnTo>
                    <a:lnTo>
                      <a:pt x="56" y="142"/>
                    </a:lnTo>
                    <a:lnTo>
                      <a:pt x="56" y="142"/>
                    </a:lnTo>
                    <a:lnTo>
                      <a:pt x="66" y="140"/>
                    </a:lnTo>
                    <a:lnTo>
                      <a:pt x="66" y="140"/>
                    </a:lnTo>
                    <a:lnTo>
                      <a:pt x="68" y="140"/>
                    </a:lnTo>
                    <a:lnTo>
                      <a:pt x="68" y="140"/>
                    </a:lnTo>
                    <a:lnTo>
                      <a:pt x="71" y="140"/>
                    </a:lnTo>
                    <a:lnTo>
                      <a:pt x="73" y="142"/>
                    </a:lnTo>
                    <a:lnTo>
                      <a:pt x="73" y="143"/>
                    </a:lnTo>
                    <a:lnTo>
                      <a:pt x="73" y="143"/>
                    </a:lnTo>
                    <a:lnTo>
                      <a:pt x="75" y="142"/>
                    </a:lnTo>
                    <a:lnTo>
                      <a:pt x="73" y="142"/>
                    </a:lnTo>
                    <a:lnTo>
                      <a:pt x="73" y="143"/>
                    </a:lnTo>
                    <a:lnTo>
                      <a:pt x="75" y="142"/>
                    </a:lnTo>
                    <a:lnTo>
                      <a:pt x="73" y="142"/>
                    </a:lnTo>
                    <a:lnTo>
                      <a:pt x="73" y="142"/>
                    </a:lnTo>
                    <a:lnTo>
                      <a:pt x="73" y="142"/>
                    </a:lnTo>
                    <a:lnTo>
                      <a:pt x="73" y="142"/>
                    </a:lnTo>
                    <a:lnTo>
                      <a:pt x="73" y="142"/>
                    </a:lnTo>
                    <a:lnTo>
                      <a:pt x="73" y="142"/>
                    </a:lnTo>
                    <a:lnTo>
                      <a:pt x="73" y="143"/>
                    </a:lnTo>
                    <a:lnTo>
                      <a:pt x="73" y="143"/>
                    </a:lnTo>
                    <a:lnTo>
                      <a:pt x="72" y="145"/>
                    </a:lnTo>
                    <a:lnTo>
                      <a:pt x="72" y="145"/>
                    </a:lnTo>
                    <a:lnTo>
                      <a:pt x="71" y="146"/>
                    </a:lnTo>
                    <a:lnTo>
                      <a:pt x="71" y="146"/>
                    </a:lnTo>
                    <a:lnTo>
                      <a:pt x="69" y="147"/>
                    </a:lnTo>
                    <a:lnTo>
                      <a:pt x="69" y="147"/>
                    </a:lnTo>
                    <a:lnTo>
                      <a:pt x="69" y="150"/>
                    </a:lnTo>
                    <a:lnTo>
                      <a:pt x="69" y="150"/>
                    </a:lnTo>
                    <a:lnTo>
                      <a:pt x="69" y="155"/>
                    </a:lnTo>
                    <a:lnTo>
                      <a:pt x="72" y="159"/>
                    </a:lnTo>
                    <a:lnTo>
                      <a:pt x="72" y="159"/>
                    </a:lnTo>
                    <a:lnTo>
                      <a:pt x="75" y="163"/>
                    </a:lnTo>
                    <a:lnTo>
                      <a:pt x="75" y="163"/>
                    </a:lnTo>
                    <a:lnTo>
                      <a:pt x="78" y="163"/>
                    </a:lnTo>
                    <a:lnTo>
                      <a:pt x="81" y="165"/>
                    </a:lnTo>
                    <a:lnTo>
                      <a:pt x="82" y="162"/>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78" name="Freeform 1293"/>
              <p:cNvSpPr/>
              <p:nvPr/>
            </p:nvSpPr>
            <p:spPr bwMode="auto">
              <a:xfrm>
                <a:off x="-828342" y="2439132"/>
                <a:ext cx="189667" cy="177430"/>
              </a:xfrm>
              <a:custGeom>
                <a:gdLst>
                  <a:gd name="T0" fmla="*/ 13 w 93"/>
                  <a:gd name="T1" fmla="*/ 81 h 87"/>
                  <a:gd name="T2" fmla="*/ 6 w 93"/>
                  <a:gd name="T3" fmla="*/ 87 h 87"/>
                  <a:gd name="T4" fmla="*/ 5 w 93"/>
                  <a:gd name="T5" fmla="*/ 85 h 87"/>
                  <a:gd name="T6" fmla="*/ 2 w 93"/>
                  <a:gd name="T7" fmla="*/ 81 h 87"/>
                  <a:gd name="T8" fmla="*/ 2 w 93"/>
                  <a:gd name="T9" fmla="*/ 79 h 87"/>
                  <a:gd name="T10" fmla="*/ 5 w 93"/>
                  <a:gd name="T11" fmla="*/ 76 h 87"/>
                  <a:gd name="T12" fmla="*/ 5 w 93"/>
                  <a:gd name="T13" fmla="*/ 75 h 87"/>
                  <a:gd name="T14" fmla="*/ 0 w 93"/>
                  <a:gd name="T15" fmla="*/ 66 h 87"/>
                  <a:gd name="T16" fmla="*/ 0 w 93"/>
                  <a:gd name="T17" fmla="*/ 63 h 87"/>
                  <a:gd name="T18" fmla="*/ 5 w 93"/>
                  <a:gd name="T19" fmla="*/ 59 h 87"/>
                  <a:gd name="T20" fmla="*/ 9 w 93"/>
                  <a:gd name="T21" fmla="*/ 56 h 87"/>
                  <a:gd name="T22" fmla="*/ 10 w 93"/>
                  <a:gd name="T23" fmla="*/ 52 h 87"/>
                  <a:gd name="T24" fmla="*/ 13 w 93"/>
                  <a:gd name="T25" fmla="*/ 49 h 87"/>
                  <a:gd name="T26" fmla="*/ 18 w 93"/>
                  <a:gd name="T27" fmla="*/ 52 h 87"/>
                  <a:gd name="T28" fmla="*/ 22 w 93"/>
                  <a:gd name="T29" fmla="*/ 52 h 87"/>
                  <a:gd name="T30" fmla="*/ 26 w 93"/>
                  <a:gd name="T31" fmla="*/ 47 h 87"/>
                  <a:gd name="T32" fmla="*/ 28 w 93"/>
                  <a:gd name="T33" fmla="*/ 42 h 87"/>
                  <a:gd name="T34" fmla="*/ 28 w 93"/>
                  <a:gd name="T35" fmla="*/ 39 h 87"/>
                  <a:gd name="T36" fmla="*/ 31 w 93"/>
                  <a:gd name="T37" fmla="*/ 30 h 87"/>
                  <a:gd name="T38" fmla="*/ 32 w 93"/>
                  <a:gd name="T39" fmla="*/ 20 h 87"/>
                  <a:gd name="T40" fmla="*/ 31 w 93"/>
                  <a:gd name="T41" fmla="*/ 10 h 87"/>
                  <a:gd name="T42" fmla="*/ 31 w 93"/>
                  <a:gd name="T43" fmla="*/ 5 h 87"/>
                  <a:gd name="T44" fmla="*/ 32 w 93"/>
                  <a:gd name="T45" fmla="*/ 1 h 87"/>
                  <a:gd name="T46" fmla="*/ 37 w 93"/>
                  <a:gd name="T47" fmla="*/ 0 h 87"/>
                  <a:gd name="T48" fmla="*/ 37 w 93"/>
                  <a:gd name="T49" fmla="*/ 0 h 87"/>
                  <a:gd name="T50" fmla="*/ 48 w 93"/>
                  <a:gd name="T51" fmla="*/ 16 h 87"/>
                  <a:gd name="T52" fmla="*/ 57 w 93"/>
                  <a:gd name="T53" fmla="*/ 21 h 87"/>
                  <a:gd name="T54" fmla="*/ 64 w 93"/>
                  <a:gd name="T55" fmla="*/ 26 h 87"/>
                  <a:gd name="T56" fmla="*/ 68 w 93"/>
                  <a:gd name="T57" fmla="*/ 24 h 87"/>
                  <a:gd name="T58" fmla="*/ 71 w 93"/>
                  <a:gd name="T59" fmla="*/ 24 h 87"/>
                  <a:gd name="T60" fmla="*/ 71 w 93"/>
                  <a:gd name="T61" fmla="*/ 29 h 87"/>
                  <a:gd name="T62" fmla="*/ 74 w 93"/>
                  <a:gd name="T63" fmla="*/ 30 h 87"/>
                  <a:gd name="T64" fmla="*/ 80 w 93"/>
                  <a:gd name="T65" fmla="*/ 27 h 87"/>
                  <a:gd name="T66" fmla="*/ 84 w 93"/>
                  <a:gd name="T67" fmla="*/ 27 h 87"/>
                  <a:gd name="T68" fmla="*/ 84 w 93"/>
                  <a:gd name="T69" fmla="*/ 36 h 87"/>
                  <a:gd name="T70" fmla="*/ 86 w 93"/>
                  <a:gd name="T71" fmla="*/ 40 h 87"/>
                  <a:gd name="T72" fmla="*/ 87 w 93"/>
                  <a:gd name="T73" fmla="*/ 43 h 87"/>
                  <a:gd name="T74" fmla="*/ 92 w 93"/>
                  <a:gd name="T75" fmla="*/ 43 h 87"/>
                  <a:gd name="T76" fmla="*/ 93 w 93"/>
                  <a:gd name="T77" fmla="*/ 45 h 87"/>
                  <a:gd name="T78" fmla="*/ 84 w 93"/>
                  <a:gd name="T79" fmla="*/ 47 h 87"/>
                  <a:gd name="T80" fmla="*/ 73 w 93"/>
                  <a:gd name="T81" fmla="*/ 50 h 87"/>
                  <a:gd name="T82" fmla="*/ 64 w 93"/>
                  <a:gd name="T83" fmla="*/ 58 h 87"/>
                  <a:gd name="T84" fmla="*/ 58 w 93"/>
                  <a:gd name="T85" fmla="*/ 65 h 87"/>
                  <a:gd name="T86" fmla="*/ 57 w 93"/>
                  <a:gd name="T87" fmla="*/ 74 h 87"/>
                  <a:gd name="T88" fmla="*/ 52 w 93"/>
                  <a:gd name="T89" fmla="*/ 75 h 87"/>
                  <a:gd name="T90" fmla="*/ 45 w 93"/>
                  <a:gd name="T91" fmla="*/ 69 h 87"/>
                  <a:gd name="T92" fmla="*/ 37 w 93"/>
                  <a:gd name="T93" fmla="*/ 65 h 87"/>
                  <a:gd name="T94" fmla="*/ 35 w 93"/>
                  <a:gd name="T95" fmla="*/ 65 h 87"/>
                  <a:gd name="T96" fmla="*/ 29 w 93"/>
                  <a:gd name="T97" fmla="*/ 62 h 87"/>
                  <a:gd name="T98" fmla="*/ 28 w 93"/>
                  <a:gd name="T99" fmla="*/ 62 h 87"/>
                  <a:gd name="T100" fmla="*/ 19 w 93"/>
                  <a:gd name="T101" fmla="*/ 68 h 87"/>
                  <a:gd name="T102" fmla="*/ 18 w 93"/>
                  <a:gd name="T103" fmla="*/ 68 h 87"/>
                  <a:gd name="T104" fmla="*/ 13 w 93"/>
                  <a:gd name="T105" fmla="*/ 62 h 87"/>
                  <a:gd name="T106" fmla="*/ 12 w 93"/>
                  <a:gd name="T107" fmla="*/ 61 h 87"/>
                  <a:gd name="T108" fmla="*/ 8 w 93"/>
                  <a:gd name="T109" fmla="*/ 68 h 87"/>
                  <a:gd name="T110" fmla="*/ 9 w 93"/>
                  <a:gd name="T111" fmla="*/ 69 h 87"/>
                  <a:gd name="T112" fmla="*/ 16 w 93"/>
                  <a:gd name="T113" fmla="*/ 71 h 87"/>
                  <a:gd name="T114" fmla="*/ 21 w 93"/>
                  <a:gd name="T115" fmla="*/ 75 h 87"/>
                  <a:gd name="T116" fmla="*/ 19 w 93"/>
                  <a:gd name="T117" fmla="*/ 76 h 87"/>
                  <a:gd name="T118" fmla="*/ 16 w 93"/>
                  <a:gd name="T119" fmla="*/ 79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3" h="87">
                    <a:moveTo>
                      <a:pt x="13" y="81"/>
                    </a:moveTo>
                    <a:lnTo>
                      <a:pt x="13" y="81"/>
                    </a:lnTo>
                    <a:lnTo>
                      <a:pt x="9" y="85"/>
                    </a:lnTo>
                    <a:lnTo>
                      <a:pt x="6" y="87"/>
                    </a:lnTo>
                    <a:lnTo>
                      <a:pt x="5" y="85"/>
                    </a:lnTo>
                    <a:lnTo>
                      <a:pt x="5" y="85"/>
                    </a:lnTo>
                    <a:lnTo>
                      <a:pt x="2" y="82"/>
                    </a:lnTo>
                    <a:lnTo>
                      <a:pt x="2" y="81"/>
                    </a:lnTo>
                    <a:lnTo>
                      <a:pt x="2" y="79"/>
                    </a:lnTo>
                    <a:lnTo>
                      <a:pt x="2" y="79"/>
                    </a:lnTo>
                    <a:lnTo>
                      <a:pt x="5" y="76"/>
                    </a:lnTo>
                    <a:lnTo>
                      <a:pt x="5" y="76"/>
                    </a:lnTo>
                    <a:lnTo>
                      <a:pt x="5" y="75"/>
                    </a:lnTo>
                    <a:lnTo>
                      <a:pt x="5" y="75"/>
                    </a:lnTo>
                    <a:lnTo>
                      <a:pt x="2" y="69"/>
                    </a:lnTo>
                    <a:lnTo>
                      <a:pt x="0" y="66"/>
                    </a:lnTo>
                    <a:lnTo>
                      <a:pt x="0" y="63"/>
                    </a:lnTo>
                    <a:lnTo>
                      <a:pt x="0" y="63"/>
                    </a:lnTo>
                    <a:lnTo>
                      <a:pt x="2" y="62"/>
                    </a:lnTo>
                    <a:lnTo>
                      <a:pt x="5" y="59"/>
                    </a:lnTo>
                    <a:lnTo>
                      <a:pt x="9" y="56"/>
                    </a:lnTo>
                    <a:lnTo>
                      <a:pt x="9" y="56"/>
                    </a:lnTo>
                    <a:lnTo>
                      <a:pt x="10" y="55"/>
                    </a:lnTo>
                    <a:lnTo>
                      <a:pt x="10" y="52"/>
                    </a:lnTo>
                    <a:lnTo>
                      <a:pt x="10" y="50"/>
                    </a:lnTo>
                    <a:lnTo>
                      <a:pt x="13" y="49"/>
                    </a:lnTo>
                    <a:lnTo>
                      <a:pt x="13" y="49"/>
                    </a:lnTo>
                    <a:lnTo>
                      <a:pt x="18" y="52"/>
                    </a:lnTo>
                    <a:lnTo>
                      <a:pt x="21" y="52"/>
                    </a:lnTo>
                    <a:lnTo>
                      <a:pt x="22" y="52"/>
                    </a:lnTo>
                    <a:lnTo>
                      <a:pt x="22" y="52"/>
                    </a:lnTo>
                    <a:lnTo>
                      <a:pt x="26" y="47"/>
                    </a:lnTo>
                    <a:lnTo>
                      <a:pt x="28" y="45"/>
                    </a:lnTo>
                    <a:lnTo>
                      <a:pt x="28" y="42"/>
                    </a:lnTo>
                    <a:lnTo>
                      <a:pt x="28" y="42"/>
                    </a:lnTo>
                    <a:lnTo>
                      <a:pt x="28" y="39"/>
                    </a:lnTo>
                    <a:lnTo>
                      <a:pt x="28" y="36"/>
                    </a:lnTo>
                    <a:lnTo>
                      <a:pt x="31" y="30"/>
                    </a:lnTo>
                    <a:lnTo>
                      <a:pt x="31" y="30"/>
                    </a:lnTo>
                    <a:lnTo>
                      <a:pt x="32" y="20"/>
                    </a:lnTo>
                    <a:lnTo>
                      <a:pt x="32" y="13"/>
                    </a:lnTo>
                    <a:lnTo>
                      <a:pt x="31" y="10"/>
                    </a:lnTo>
                    <a:lnTo>
                      <a:pt x="31" y="10"/>
                    </a:lnTo>
                    <a:lnTo>
                      <a:pt x="31" y="5"/>
                    </a:lnTo>
                    <a:lnTo>
                      <a:pt x="32" y="1"/>
                    </a:lnTo>
                    <a:lnTo>
                      <a:pt x="32" y="1"/>
                    </a:lnTo>
                    <a:lnTo>
                      <a:pt x="35" y="0"/>
                    </a:lnTo>
                    <a:lnTo>
                      <a:pt x="37" y="0"/>
                    </a:lnTo>
                    <a:lnTo>
                      <a:pt x="37" y="0"/>
                    </a:lnTo>
                    <a:lnTo>
                      <a:pt x="37" y="0"/>
                    </a:lnTo>
                    <a:lnTo>
                      <a:pt x="41" y="7"/>
                    </a:lnTo>
                    <a:lnTo>
                      <a:pt x="48" y="16"/>
                    </a:lnTo>
                    <a:lnTo>
                      <a:pt x="48" y="16"/>
                    </a:lnTo>
                    <a:lnTo>
                      <a:pt x="57" y="21"/>
                    </a:lnTo>
                    <a:lnTo>
                      <a:pt x="60" y="24"/>
                    </a:lnTo>
                    <a:lnTo>
                      <a:pt x="64" y="26"/>
                    </a:lnTo>
                    <a:lnTo>
                      <a:pt x="64" y="26"/>
                    </a:lnTo>
                    <a:lnTo>
                      <a:pt x="68" y="24"/>
                    </a:lnTo>
                    <a:lnTo>
                      <a:pt x="70" y="23"/>
                    </a:lnTo>
                    <a:lnTo>
                      <a:pt x="71" y="24"/>
                    </a:lnTo>
                    <a:lnTo>
                      <a:pt x="71" y="24"/>
                    </a:lnTo>
                    <a:lnTo>
                      <a:pt x="71" y="29"/>
                    </a:lnTo>
                    <a:lnTo>
                      <a:pt x="73" y="29"/>
                    </a:lnTo>
                    <a:lnTo>
                      <a:pt x="74" y="30"/>
                    </a:lnTo>
                    <a:lnTo>
                      <a:pt x="74" y="30"/>
                    </a:lnTo>
                    <a:lnTo>
                      <a:pt x="80" y="27"/>
                    </a:lnTo>
                    <a:lnTo>
                      <a:pt x="83" y="27"/>
                    </a:lnTo>
                    <a:lnTo>
                      <a:pt x="84" y="27"/>
                    </a:lnTo>
                    <a:lnTo>
                      <a:pt x="84" y="27"/>
                    </a:lnTo>
                    <a:lnTo>
                      <a:pt x="84" y="36"/>
                    </a:lnTo>
                    <a:lnTo>
                      <a:pt x="84" y="36"/>
                    </a:lnTo>
                    <a:lnTo>
                      <a:pt x="86" y="40"/>
                    </a:lnTo>
                    <a:lnTo>
                      <a:pt x="86" y="43"/>
                    </a:lnTo>
                    <a:lnTo>
                      <a:pt x="87" y="43"/>
                    </a:lnTo>
                    <a:lnTo>
                      <a:pt x="87" y="43"/>
                    </a:lnTo>
                    <a:lnTo>
                      <a:pt x="92" y="43"/>
                    </a:lnTo>
                    <a:lnTo>
                      <a:pt x="93" y="45"/>
                    </a:lnTo>
                    <a:lnTo>
                      <a:pt x="93" y="45"/>
                    </a:lnTo>
                    <a:lnTo>
                      <a:pt x="93" y="45"/>
                    </a:lnTo>
                    <a:lnTo>
                      <a:pt x="84" y="47"/>
                    </a:lnTo>
                    <a:lnTo>
                      <a:pt x="73" y="50"/>
                    </a:lnTo>
                    <a:lnTo>
                      <a:pt x="73" y="50"/>
                    </a:lnTo>
                    <a:lnTo>
                      <a:pt x="68" y="53"/>
                    </a:lnTo>
                    <a:lnTo>
                      <a:pt x="64" y="58"/>
                    </a:lnTo>
                    <a:lnTo>
                      <a:pt x="61" y="61"/>
                    </a:lnTo>
                    <a:lnTo>
                      <a:pt x="58" y="65"/>
                    </a:lnTo>
                    <a:lnTo>
                      <a:pt x="58" y="65"/>
                    </a:lnTo>
                    <a:lnTo>
                      <a:pt x="57" y="74"/>
                    </a:lnTo>
                    <a:lnTo>
                      <a:pt x="55" y="75"/>
                    </a:lnTo>
                    <a:lnTo>
                      <a:pt x="52" y="75"/>
                    </a:lnTo>
                    <a:lnTo>
                      <a:pt x="52" y="75"/>
                    </a:lnTo>
                    <a:lnTo>
                      <a:pt x="45" y="69"/>
                    </a:lnTo>
                    <a:lnTo>
                      <a:pt x="41" y="66"/>
                    </a:lnTo>
                    <a:lnTo>
                      <a:pt x="37" y="65"/>
                    </a:lnTo>
                    <a:lnTo>
                      <a:pt x="37" y="65"/>
                    </a:lnTo>
                    <a:lnTo>
                      <a:pt x="35" y="65"/>
                    </a:lnTo>
                    <a:lnTo>
                      <a:pt x="32" y="63"/>
                    </a:lnTo>
                    <a:lnTo>
                      <a:pt x="29" y="62"/>
                    </a:lnTo>
                    <a:lnTo>
                      <a:pt x="28" y="62"/>
                    </a:lnTo>
                    <a:lnTo>
                      <a:pt x="28" y="62"/>
                    </a:lnTo>
                    <a:lnTo>
                      <a:pt x="22" y="66"/>
                    </a:lnTo>
                    <a:lnTo>
                      <a:pt x="19" y="68"/>
                    </a:lnTo>
                    <a:lnTo>
                      <a:pt x="18" y="68"/>
                    </a:lnTo>
                    <a:lnTo>
                      <a:pt x="18" y="68"/>
                    </a:lnTo>
                    <a:lnTo>
                      <a:pt x="15" y="63"/>
                    </a:lnTo>
                    <a:lnTo>
                      <a:pt x="13" y="62"/>
                    </a:lnTo>
                    <a:lnTo>
                      <a:pt x="12" y="61"/>
                    </a:lnTo>
                    <a:lnTo>
                      <a:pt x="12" y="61"/>
                    </a:lnTo>
                    <a:lnTo>
                      <a:pt x="9" y="65"/>
                    </a:lnTo>
                    <a:lnTo>
                      <a:pt x="8" y="68"/>
                    </a:lnTo>
                    <a:lnTo>
                      <a:pt x="9" y="69"/>
                    </a:lnTo>
                    <a:lnTo>
                      <a:pt x="9" y="69"/>
                    </a:lnTo>
                    <a:lnTo>
                      <a:pt x="16" y="71"/>
                    </a:lnTo>
                    <a:lnTo>
                      <a:pt x="16" y="71"/>
                    </a:lnTo>
                    <a:lnTo>
                      <a:pt x="19" y="72"/>
                    </a:lnTo>
                    <a:lnTo>
                      <a:pt x="21" y="75"/>
                    </a:lnTo>
                    <a:lnTo>
                      <a:pt x="21" y="76"/>
                    </a:lnTo>
                    <a:lnTo>
                      <a:pt x="19" y="76"/>
                    </a:lnTo>
                    <a:lnTo>
                      <a:pt x="19" y="76"/>
                    </a:lnTo>
                    <a:lnTo>
                      <a:pt x="16" y="79"/>
                    </a:lnTo>
                    <a:lnTo>
                      <a:pt x="13" y="81"/>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79" name="Freeform 1294"/>
              <p:cNvSpPr/>
              <p:nvPr/>
            </p:nvSpPr>
            <p:spPr bwMode="auto">
              <a:xfrm>
                <a:off x="-828342" y="2439132"/>
                <a:ext cx="189667" cy="177430"/>
              </a:xfrm>
              <a:custGeom>
                <a:gdLst>
                  <a:gd name="T0" fmla="*/ 13 w 93"/>
                  <a:gd name="T1" fmla="*/ 81 h 87"/>
                  <a:gd name="T2" fmla="*/ 6 w 93"/>
                  <a:gd name="T3" fmla="*/ 87 h 87"/>
                  <a:gd name="T4" fmla="*/ 5 w 93"/>
                  <a:gd name="T5" fmla="*/ 85 h 87"/>
                  <a:gd name="T6" fmla="*/ 2 w 93"/>
                  <a:gd name="T7" fmla="*/ 81 h 87"/>
                  <a:gd name="T8" fmla="*/ 2 w 93"/>
                  <a:gd name="T9" fmla="*/ 79 h 87"/>
                  <a:gd name="T10" fmla="*/ 5 w 93"/>
                  <a:gd name="T11" fmla="*/ 76 h 87"/>
                  <a:gd name="T12" fmla="*/ 5 w 93"/>
                  <a:gd name="T13" fmla="*/ 75 h 87"/>
                  <a:gd name="T14" fmla="*/ 0 w 93"/>
                  <a:gd name="T15" fmla="*/ 66 h 87"/>
                  <a:gd name="T16" fmla="*/ 0 w 93"/>
                  <a:gd name="T17" fmla="*/ 63 h 87"/>
                  <a:gd name="T18" fmla="*/ 5 w 93"/>
                  <a:gd name="T19" fmla="*/ 59 h 87"/>
                  <a:gd name="T20" fmla="*/ 9 w 93"/>
                  <a:gd name="T21" fmla="*/ 56 h 87"/>
                  <a:gd name="T22" fmla="*/ 10 w 93"/>
                  <a:gd name="T23" fmla="*/ 52 h 87"/>
                  <a:gd name="T24" fmla="*/ 13 w 93"/>
                  <a:gd name="T25" fmla="*/ 49 h 87"/>
                  <a:gd name="T26" fmla="*/ 18 w 93"/>
                  <a:gd name="T27" fmla="*/ 52 h 87"/>
                  <a:gd name="T28" fmla="*/ 22 w 93"/>
                  <a:gd name="T29" fmla="*/ 52 h 87"/>
                  <a:gd name="T30" fmla="*/ 26 w 93"/>
                  <a:gd name="T31" fmla="*/ 47 h 87"/>
                  <a:gd name="T32" fmla="*/ 28 w 93"/>
                  <a:gd name="T33" fmla="*/ 42 h 87"/>
                  <a:gd name="T34" fmla="*/ 28 w 93"/>
                  <a:gd name="T35" fmla="*/ 39 h 87"/>
                  <a:gd name="T36" fmla="*/ 31 w 93"/>
                  <a:gd name="T37" fmla="*/ 30 h 87"/>
                  <a:gd name="T38" fmla="*/ 32 w 93"/>
                  <a:gd name="T39" fmla="*/ 20 h 87"/>
                  <a:gd name="T40" fmla="*/ 31 w 93"/>
                  <a:gd name="T41" fmla="*/ 10 h 87"/>
                  <a:gd name="T42" fmla="*/ 31 w 93"/>
                  <a:gd name="T43" fmla="*/ 5 h 87"/>
                  <a:gd name="T44" fmla="*/ 32 w 93"/>
                  <a:gd name="T45" fmla="*/ 1 h 87"/>
                  <a:gd name="T46" fmla="*/ 37 w 93"/>
                  <a:gd name="T47" fmla="*/ 0 h 87"/>
                  <a:gd name="T48" fmla="*/ 37 w 93"/>
                  <a:gd name="T49" fmla="*/ 0 h 87"/>
                  <a:gd name="T50" fmla="*/ 48 w 93"/>
                  <a:gd name="T51" fmla="*/ 16 h 87"/>
                  <a:gd name="T52" fmla="*/ 57 w 93"/>
                  <a:gd name="T53" fmla="*/ 21 h 87"/>
                  <a:gd name="T54" fmla="*/ 64 w 93"/>
                  <a:gd name="T55" fmla="*/ 26 h 87"/>
                  <a:gd name="T56" fmla="*/ 68 w 93"/>
                  <a:gd name="T57" fmla="*/ 24 h 87"/>
                  <a:gd name="T58" fmla="*/ 71 w 93"/>
                  <a:gd name="T59" fmla="*/ 24 h 87"/>
                  <a:gd name="T60" fmla="*/ 71 w 93"/>
                  <a:gd name="T61" fmla="*/ 29 h 87"/>
                  <a:gd name="T62" fmla="*/ 74 w 93"/>
                  <a:gd name="T63" fmla="*/ 30 h 87"/>
                  <a:gd name="T64" fmla="*/ 80 w 93"/>
                  <a:gd name="T65" fmla="*/ 27 h 87"/>
                  <a:gd name="T66" fmla="*/ 84 w 93"/>
                  <a:gd name="T67" fmla="*/ 27 h 87"/>
                  <a:gd name="T68" fmla="*/ 84 w 93"/>
                  <a:gd name="T69" fmla="*/ 36 h 87"/>
                  <a:gd name="T70" fmla="*/ 86 w 93"/>
                  <a:gd name="T71" fmla="*/ 40 h 87"/>
                  <a:gd name="T72" fmla="*/ 87 w 93"/>
                  <a:gd name="T73" fmla="*/ 43 h 87"/>
                  <a:gd name="T74" fmla="*/ 92 w 93"/>
                  <a:gd name="T75" fmla="*/ 43 h 87"/>
                  <a:gd name="T76" fmla="*/ 93 w 93"/>
                  <a:gd name="T77" fmla="*/ 45 h 87"/>
                  <a:gd name="T78" fmla="*/ 84 w 93"/>
                  <a:gd name="T79" fmla="*/ 47 h 87"/>
                  <a:gd name="T80" fmla="*/ 73 w 93"/>
                  <a:gd name="T81" fmla="*/ 50 h 87"/>
                  <a:gd name="T82" fmla="*/ 64 w 93"/>
                  <a:gd name="T83" fmla="*/ 58 h 87"/>
                  <a:gd name="T84" fmla="*/ 58 w 93"/>
                  <a:gd name="T85" fmla="*/ 65 h 87"/>
                  <a:gd name="T86" fmla="*/ 57 w 93"/>
                  <a:gd name="T87" fmla="*/ 74 h 87"/>
                  <a:gd name="T88" fmla="*/ 52 w 93"/>
                  <a:gd name="T89" fmla="*/ 75 h 87"/>
                  <a:gd name="T90" fmla="*/ 45 w 93"/>
                  <a:gd name="T91" fmla="*/ 69 h 87"/>
                  <a:gd name="T92" fmla="*/ 37 w 93"/>
                  <a:gd name="T93" fmla="*/ 65 h 87"/>
                  <a:gd name="T94" fmla="*/ 35 w 93"/>
                  <a:gd name="T95" fmla="*/ 65 h 87"/>
                  <a:gd name="T96" fmla="*/ 29 w 93"/>
                  <a:gd name="T97" fmla="*/ 62 h 87"/>
                  <a:gd name="T98" fmla="*/ 28 w 93"/>
                  <a:gd name="T99" fmla="*/ 62 h 87"/>
                  <a:gd name="T100" fmla="*/ 19 w 93"/>
                  <a:gd name="T101" fmla="*/ 68 h 87"/>
                  <a:gd name="T102" fmla="*/ 18 w 93"/>
                  <a:gd name="T103" fmla="*/ 68 h 87"/>
                  <a:gd name="T104" fmla="*/ 13 w 93"/>
                  <a:gd name="T105" fmla="*/ 62 h 87"/>
                  <a:gd name="T106" fmla="*/ 12 w 93"/>
                  <a:gd name="T107" fmla="*/ 61 h 87"/>
                  <a:gd name="T108" fmla="*/ 8 w 93"/>
                  <a:gd name="T109" fmla="*/ 68 h 87"/>
                  <a:gd name="T110" fmla="*/ 9 w 93"/>
                  <a:gd name="T111" fmla="*/ 69 h 87"/>
                  <a:gd name="T112" fmla="*/ 16 w 93"/>
                  <a:gd name="T113" fmla="*/ 71 h 87"/>
                  <a:gd name="T114" fmla="*/ 21 w 93"/>
                  <a:gd name="T115" fmla="*/ 75 h 87"/>
                  <a:gd name="T116" fmla="*/ 19 w 93"/>
                  <a:gd name="T117" fmla="*/ 76 h 87"/>
                  <a:gd name="T118" fmla="*/ 16 w 93"/>
                  <a:gd name="T119" fmla="*/ 79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3" h="87">
                    <a:moveTo>
                      <a:pt x="13" y="81"/>
                    </a:moveTo>
                    <a:lnTo>
                      <a:pt x="13" y="81"/>
                    </a:lnTo>
                    <a:lnTo>
                      <a:pt x="9" y="85"/>
                    </a:lnTo>
                    <a:lnTo>
                      <a:pt x="6" y="87"/>
                    </a:lnTo>
                    <a:lnTo>
                      <a:pt x="5" y="85"/>
                    </a:lnTo>
                    <a:lnTo>
                      <a:pt x="5" y="85"/>
                    </a:lnTo>
                    <a:lnTo>
                      <a:pt x="2" y="82"/>
                    </a:lnTo>
                    <a:lnTo>
                      <a:pt x="2" y="81"/>
                    </a:lnTo>
                    <a:lnTo>
                      <a:pt x="2" y="79"/>
                    </a:lnTo>
                    <a:lnTo>
                      <a:pt x="2" y="79"/>
                    </a:lnTo>
                    <a:lnTo>
                      <a:pt x="5" y="76"/>
                    </a:lnTo>
                    <a:lnTo>
                      <a:pt x="5" y="76"/>
                    </a:lnTo>
                    <a:lnTo>
                      <a:pt x="5" y="75"/>
                    </a:lnTo>
                    <a:lnTo>
                      <a:pt x="5" y="75"/>
                    </a:lnTo>
                    <a:lnTo>
                      <a:pt x="2" y="69"/>
                    </a:lnTo>
                    <a:lnTo>
                      <a:pt x="0" y="66"/>
                    </a:lnTo>
                    <a:lnTo>
                      <a:pt x="0" y="63"/>
                    </a:lnTo>
                    <a:lnTo>
                      <a:pt x="0" y="63"/>
                    </a:lnTo>
                    <a:lnTo>
                      <a:pt x="2" y="62"/>
                    </a:lnTo>
                    <a:lnTo>
                      <a:pt x="5" y="59"/>
                    </a:lnTo>
                    <a:lnTo>
                      <a:pt x="9" y="56"/>
                    </a:lnTo>
                    <a:lnTo>
                      <a:pt x="9" y="56"/>
                    </a:lnTo>
                    <a:lnTo>
                      <a:pt x="10" y="55"/>
                    </a:lnTo>
                    <a:lnTo>
                      <a:pt x="10" y="52"/>
                    </a:lnTo>
                    <a:lnTo>
                      <a:pt x="10" y="50"/>
                    </a:lnTo>
                    <a:lnTo>
                      <a:pt x="13" y="49"/>
                    </a:lnTo>
                    <a:lnTo>
                      <a:pt x="13" y="49"/>
                    </a:lnTo>
                    <a:lnTo>
                      <a:pt x="18" y="52"/>
                    </a:lnTo>
                    <a:lnTo>
                      <a:pt x="21" y="52"/>
                    </a:lnTo>
                    <a:lnTo>
                      <a:pt x="22" y="52"/>
                    </a:lnTo>
                    <a:lnTo>
                      <a:pt x="22" y="52"/>
                    </a:lnTo>
                    <a:lnTo>
                      <a:pt x="26" y="47"/>
                    </a:lnTo>
                    <a:lnTo>
                      <a:pt x="28" y="45"/>
                    </a:lnTo>
                    <a:lnTo>
                      <a:pt x="28" y="42"/>
                    </a:lnTo>
                    <a:lnTo>
                      <a:pt x="28" y="42"/>
                    </a:lnTo>
                    <a:lnTo>
                      <a:pt x="28" y="39"/>
                    </a:lnTo>
                    <a:lnTo>
                      <a:pt x="28" y="36"/>
                    </a:lnTo>
                    <a:lnTo>
                      <a:pt x="31" y="30"/>
                    </a:lnTo>
                    <a:lnTo>
                      <a:pt x="31" y="30"/>
                    </a:lnTo>
                    <a:lnTo>
                      <a:pt x="32" y="20"/>
                    </a:lnTo>
                    <a:lnTo>
                      <a:pt x="32" y="13"/>
                    </a:lnTo>
                    <a:lnTo>
                      <a:pt x="31" y="10"/>
                    </a:lnTo>
                    <a:lnTo>
                      <a:pt x="31" y="10"/>
                    </a:lnTo>
                    <a:lnTo>
                      <a:pt x="31" y="5"/>
                    </a:lnTo>
                    <a:lnTo>
                      <a:pt x="32" y="1"/>
                    </a:lnTo>
                    <a:lnTo>
                      <a:pt x="32" y="1"/>
                    </a:lnTo>
                    <a:lnTo>
                      <a:pt x="35" y="0"/>
                    </a:lnTo>
                    <a:lnTo>
                      <a:pt x="37" y="0"/>
                    </a:lnTo>
                    <a:lnTo>
                      <a:pt x="37" y="0"/>
                    </a:lnTo>
                    <a:lnTo>
                      <a:pt x="37" y="0"/>
                    </a:lnTo>
                    <a:lnTo>
                      <a:pt x="41" y="7"/>
                    </a:lnTo>
                    <a:lnTo>
                      <a:pt x="48" y="16"/>
                    </a:lnTo>
                    <a:lnTo>
                      <a:pt x="48" y="16"/>
                    </a:lnTo>
                    <a:lnTo>
                      <a:pt x="57" y="21"/>
                    </a:lnTo>
                    <a:lnTo>
                      <a:pt x="60" y="24"/>
                    </a:lnTo>
                    <a:lnTo>
                      <a:pt x="64" y="26"/>
                    </a:lnTo>
                    <a:lnTo>
                      <a:pt x="64" y="26"/>
                    </a:lnTo>
                    <a:lnTo>
                      <a:pt x="68" y="24"/>
                    </a:lnTo>
                    <a:lnTo>
                      <a:pt x="70" y="23"/>
                    </a:lnTo>
                    <a:lnTo>
                      <a:pt x="71" y="24"/>
                    </a:lnTo>
                    <a:lnTo>
                      <a:pt x="71" y="24"/>
                    </a:lnTo>
                    <a:lnTo>
                      <a:pt x="71" y="29"/>
                    </a:lnTo>
                    <a:lnTo>
                      <a:pt x="73" y="29"/>
                    </a:lnTo>
                    <a:lnTo>
                      <a:pt x="74" y="30"/>
                    </a:lnTo>
                    <a:lnTo>
                      <a:pt x="74" y="30"/>
                    </a:lnTo>
                    <a:lnTo>
                      <a:pt x="80" y="27"/>
                    </a:lnTo>
                    <a:lnTo>
                      <a:pt x="83" y="27"/>
                    </a:lnTo>
                    <a:lnTo>
                      <a:pt x="84" y="27"/>
                    </a:lnTo>
                    <a:lnTo>
                      <a:pt x="84" y="27"/>
                    </a:lnTo>
                    <a:lnTo>
                      <a:pt x="84" y="36"/>
                    </a:lnTo>
                    <a:lnTo>
                      <a:pt x="84" y="36"/>
                    </a:lnTo>
                    <a:lnTo>
                      <a:pt x="86" y="40"/>
                    </a:lnTo>
                    <a:lnTo>
                      <a:pt x="86" y="43"/>
                    </a:lnTo>
                    <a:lnTo>
                      <a:pt x="87" y="43"/>
                    </a:lnTo>
                    <a:lnTo>
                      <a:pt x="87" y="43"/>
                    </a:lnTo>
                    <a:lnTo>
                      <a:pt x="92" y="43"/>
                    </a:lnTo>
                    <a:lnTo>
                      <a:pt x="93" y="45"/>
                    </a:lnTo>
                    <a:lnTo>
                      <a:pt x="93" y="45"/>
                    </a:lnTo>
                    <a:lnTo>
                      <a:pt x="93" y="45"/>
                    </a:lnTo>
                    <a:lnTo>
                      <a:pt x="84" y="47"/>
                    </a:lnTo>
                    <a:lnTo>
                      <a:pt x="73" y="50"/>
                    </a:lnTo>
                    <a:lnTo>
                      <a:pt x="73" y="50"/>
                    </a:lnTo>
                    <a:lnTo>
                      <a:pt x="68" y="53"/>
                    </a:lnTo>
                    <a:lnTo>
                      <a:pt x="64" y="58"/>
                    </a:lnTo>
                    <a:lnTo>
                      <a:pt x="61" y="61"/>
                    </a:lnTo>
                    <a:lnTo>
                      <a:pt x="58" y="65"/>
                    </a:lnTo>
                    <a:lnTo>
                      <a:pt x="58" y="65"/>
                    </a:lnTo>
                    <a:lnTo>
                      <a:pt x="57" y="74"/>
                    </a:lnTo>
                    <a:lnTo>
                      <a:pt x="55" y="75"/>
                    </a:lnTo>
                    <a:lnTo>
                      <a:pt x="52" y="75"/>
                    </a:lnTo>
                    <a:lnTo>
                      <a:pt x="52" y="75"/>
                    </a:lnTo>
                    <a:lnTo>
                      <a:pt x="45" y="69"/>
                    </a:lnTo>
                    <a:lnTo>
                      <a:pt x="41" y="66"/>
                    </a:lnTo>
                    <a:lnTo>
                      <a:pt x="37" y="65"/>
                    </a:lnTo>
                    <a:lnTo>
                      <a:pt x="37" y="65"/>
                    </a:lnTo>
                    <a:lnTo>
                      <a:pt x="35" y="65"/>
                    </a:lnTo>
                    <a:lnTo>
                      <a:pt x="32" y="63"/>
                    </a:lnTo>
                    <a:lnTo>
                      <a:pt x="29" y="62"/>
                    </a:lnTo>
                    <a:lnTo>
                      <a:pt x="28" y="62"/>
                    </a:lnTo>
                    <a:lnTo>
                      <a:pt x="28" y="62"/>
                    </a:lnTo>
                    <a:lnTo>
                      <a:pt x="22" y="66"/>
                    </a:lnTo>
                    <a:lnTo>
                      <a:pt x="19" y="68"/>
                    </a:lnTo>
                    <a:lnTo>
                      <a:pt x="18" y="68"/>
                    </a:lnTo>
                    <a:lnTo>
                      <a:pt x="18" y="68"/>
                    </a:lnTo>
                    <a:lnTo>
                      <a:pt x="15" y="63"/>
                    </a:lnTo>
                    <a:lnTo>
                      <a:pt x="13" y="62"/>
                    </a:lnTo>
                    <a:lnTo>
                      <a:pt x="12" y="61"/>
                    </a:lnTo>
                    <a:lnTo>
                      <a:pt x="12" y="61"/>
                    </a:lnTo>
                    <a:lnTo>
                      <a:pt x="9" y="65"/>
                    </a:lnTo>
                    <a:lnTo>
                      <a:pt x="8" y="68"/>
                    </a:lnTo>
                    <a:lnTo>
                      <a:pt x="9" y="69"/>
                    </a:lnTo>
                    <a:lnTo>
                      <a:pt x="9" y="69"/>
                    </a:lnTo>
                    <a:lnTo>
                      <a:pt x="16" y="71"/>
                    </a:lnTo>
                    <a:lnTo>
                      <a:pt x="16" y="71"/>
                    </a:lnTo>
                    <a:lnTo>
                      <a:pt x="19" y="72"/>
                    </a:lnTo>
                    <a:lnTo>
                      <a:pt x="21" y="75"/>
                    </a:lnTo>
                    <a:lnTo>
                      <a:pt x="21" y="76"/>
                    </a:lnTo>
                    <a:lnTo>
                      <a:pt x="19" y="76"/>
                    </a:lnTo>
                    <a:lnTo>
                      <a:pt x="19" y="76"/>
                    </a:lnTo>
                    <a:lnTo>
                      <a:pt x="16" y="79"/>
                    </a:lnTo>
                    <a:lnTo>
                      <a:pt x="13" y="8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80" name="Freeform 1295"/>
              <p:cNvSpPr/>
              <p:nvPr/>
            </p:nvSpPr>
            <p:spPr bwMode="auto">
              <a:xfrm>
                <a:off x="-834460" y="2433015"/>
                <a:ext cx="201903" cy="185588"/>
              </a:xfrm>
              <a:custGeom>
                <a:gdLst>
                  <a:gd name="T0" fmla="*/ 9 w 99"/>
                  <a:gd name="T1" fmla="*/ 87 h 91"/>
                  <a:gd name="T2" fmla="*/ 11 w 99"/>
                  <a:gd name="T3" fmla="*/ 87 h 91"/>
                  <a:gd name="T4" fmla="*/ 8 w 99"/>
                  <a:gd name="T5" fmla="*/ 84 h 91"/>
                  <a:gd name="T6" fmla="*/ 6 w 99"/>
                  <a:gd name="T7" fmla="*/ 68 h 91"/>
                  <a:gd name="T8" fmla="*/ 15 w 99"/>
                  <a:gd name="T9" fmla="*/ 55 h 91"/>
                  <a:gd name="T10" fmla="*/ 15 w 99"/>
                  <a:gd name="T11" fmla="*/ 55 h 91"/>
                  <a:gd name="T12" fmla="*/ 19 w 99"/>
                  <a:gd name="T13" fmla="*/ 56 h 91"/>
                  <a:gd name="T14" fmla="*/ 34 w 99"/>
                  <a:gd name="T15" fmla="*/ 46 h 91"/>
                  <a:gd name="T16" fmla="*/ 35 w 99"/>
                  <a:gd name="T17" fmla="*/ 35 h 91"/>
                  <a:gd name="T18" fmla="*/ 37 w 99"/>
                  <a:gd name="T19" fmla="*/ 11 h 91"/>
                  <a:gd name="T20" fmla="*/ 38 w 99"/>
                  <a:gd name="T21" fmla="*/ 4 h 91"/>
                  <a:gd name="T22" fmla="*/ 38 w 99"/>
                  <a:gd name="T23" fmla="*/ 4 h 91"/>
                  <a:gd name="T24" fmla="*/ 66 w 99"/>
                  <a:gd name="T25" fmla="*/ 32 h 91"/>
                  <a:gd name="T26" fmla="*/ 73 w 99"/>
                  <a:gd name="T27" fmla="*/ 29 h 91"/>
                  <a:gd name="T28" fmla="*/ 71 w 99"/>
                  <a:gd name="T29" fmla="*/ 27 h 91"/>
                  <a:gd name="T30" fmla="*/ 84 w 99"/>
                  <a:gd name="T31" fmla="*/ 33 h 91"/>
                  <a:gd name="T32" fmla="*/ 86 w 99"/>
                  <a:gd name="T33" fmla="*/ 32 h 91"/>
                  <a:gd name="T34" fmla="*/ 84 w 99"/>
                  <a:gd name="T35" fmla="*/ 35 h 91"/>
                  <a:gd name="T36" fmla="*/ 87 w 99"/>
                  <a:gd name="T37" fmla="*/ 48 h 91"/>
                  <a:gd name="T38" fmla="*/ 96 w 99"/>
                  <a:gd name="T39" fmla="*/ 48 h 91"/>
                  <a:gd name="T40" fmla="*/ 95 w 99"/>
                  <a:gd name="T41" fmla="*/ 48 h 91"/>
                  <a:gd name="T42" fmla="*/ 96 w 99"/>
                  <a:gd name="T43" fmla="*/ 46 h 91"/>
                  <a:gd name="T44" fmla="*/ 61 w 99"/>
                  <a:gd name="T45" fmla="*/ 62 h 91"/>
                  <a:gd name="T46" fmla="*/ 57 w 99"/>
                  <a:gd name="T47" fmla="*/ 77 h 91"/>
                  <a:gd name="T48" fmla="*/ 57 w 99"/>
                  <a:gd name="T49" fmla="*/ 77 h 91"/>
                  <a:gd name="T50" fmla="*/ 41 w 99"/>
                  <a:gd name="T51" fmla="*/ 65 h 91"/>
                  <a:gd name="T52" fmla="*/ 34 w 99"/>
                  <a:gd name="T53" fmla="*/ 62 h 91"/>
                  <a:gd name="T54" fmla="*/ 21 w 99"/>
                  <a:gd name="T55" fmla="*/ 69 h 91"/>
                  <a:gd name="T56" fmla="*/ 21 w 99"/>
                  <a:gd name="T57" fmla="*/ 71 h 91"/>
                  <a:gd name="T58" fmla="*/ 18 w 99"/>
                  <a:gd name="T59" fmla="*/ 62 h 91"/>
                  <a:gd name="T60" fmla="*/ 9 w 99"/>
                  <a:gd name="T61" fmla="*/ 72 h 91"/>
                  <a:gd name="T62" fmla="*/ 22 w 99"/>
                  <a:gd name="T63" fmla="*/ 79 h 91"/>
                  <a:gd name="T64" fmla="*/ 19 w 99"/>
                  <a:gd name="T65" fmla="*/ 78 h 91"/>
                  <a:gd name="T66" fmla="*/ 19 w 99"/>
                  <a:gd name="T67" fmla="*/ 85 h 91"/>
                  <a:gd name="T68" fmla="*/ 25 w 99"/>
                  <a:gd name="T69" fmla="*/ 75 h 91"/>
                  <a:gd name="T70" fmla="*/ 13 w 99"/>
                  <a:gd name="T71" fmla="*/ 71 h 91"/>
                  <a:gd name="T72" fmla="*/ 15 w 99"/>
                  <a:gd name="T73" fmla="*/ 66 h 91"/>
                  <a:gd name="T74" fmla="*/ 15 w 99"/>
                  <a:gd name="T75" fmla="*/ 66 h 91"/>
                  <a:gd name="T76" fmla="*/ 18 w 99"/>
                  <a:gd name="T77" fmla="*/ 72 h 91"/>
                  <a:gd name="T78" fmla="*/ 31 w 99"/>
                  <a:gd name="T79" fmla="*/ 66 h 91"/>
                  <a:gd name="T80" fmla="*/ 31 w 99"/>
                  <a:gd name="T81" fmla="*/ 66 h 91"/>
                  <a:gd name="T82" fmla="*/ 41 w 99"/>
                  <a:gd name="T83" fmla="*/ 71 h 91"/>
                  <a:gd name="T84" fmla="*/ 57 w 99"/>
                  <a:gd name="T85" fmla="*/ 81 h 91"/>
                  <a:gd name="T86" fmla="*/ 77 w 99"/>
                  <a:gd name="T87" fmla="*/ 56 h 91"/>
                  <a:gd name="T88" fmla="*/ 99 w 99"/>
                  <a:gd name="T89" fmla="*/ 48 h 91"/>
                  <a:gd name="T90" fmla="*/ 90 w 99"/>
                  <a:gd name="T91" fmla="*/ 45 h 91"/>
                  <a:gd name="T92" fmla="*/ 92 w 99"/>
                  <a:gd name="T93" fmla="*/ 45 h 91"/>
                  <a:gd name="T94" fmla="*/ 90 w 99"/>
                  <a:gd name="T95" fmla="*/ 30 h 91"/>
                  <a:gd name="T96" fmla="*/ 79 w 99"/>
                  <a:gd name="T97" fmla="*/ 30 h 91"/>
                  <a:gd name="T98" fmla="*/ 77 w 99"/>
                  <a:gd name="T99" fmla="*/ 30 h 91"/>
                  <a:gd name="T100" fmla="*/ 71 w 99"/>
                  <a:gd name="T101" fmla="*/ 24 h 91"/>
                  <a:gd name="T102" fmla="*/ 47 w 99"/>
                  <a:gd name="T103" fmla="*/ 8 h 91"/>
                  <a:gd name="T104" fmla="*/ 31 w 99"/>
                  <a:gd name="T105" fmla="*/ 6 h 91"/>
                  <a:gd name="T106" fmla="*/ 32 w 99"/>
                  <a:gd name="T107" fmla="*/ 20 h 91"/>
                  <a:gd name="T108" fmla="*/ 32 w 99"/>
                  <a:gd name="T109" fmla="*/ 32 h 91"/>
                  <a:gd name="T110" fmla="*/ 26 w 99"/>
                  <a:gd name="T111" fmla="*/ 50 h 91"/>
                  <a:gd name="T112" fmla="*/ 24 w 99"/>
                  <a:gd name="T113" fmla="*/ 53 h 91"/>
                  <a:gd name="T114" fmla="*/ 11 w 99"/>
                  <a:gd name="T115" fmla="*/ 56 h 91"/>
                  <a:gd name="T116" fmla="*/ 5 w 99"/>
                  <a:gd name="T117" fmla="*/ 79 h 91"/>
                  <a:gd name="T118" fmla="*/ 5 w 99"/>
                  <a:gd name="T119" fmla="*/ 79 h 91"/>
                  <a:gd name="T120" fmla="*/ 5 w 99"/>
                  <a:gd name="T121" fmla="*/ 78 h 91"/>
                  <a:gd name="T122" fmla="*/ 9 w 99"/>
                  <a:gd name="T123" fmla="*/ 91 h 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99" h="91">
                    <a:moveTo>
                      <a:pt x="16" y="84"/>
                    </a:moveTo>
                    <a:lnTo>
                      <a:pt x="15" y="81"/>
                    </a:lnTo>
                    <a:lnTo>
                      <a:pt x="15" y="81"/>
                    </a:lnTo>
                    <a:lnTo>
                      <a:pt x="11" y="85"/>
                    </a:lnTo>
                    <a:lnTo>
                      <a:pt x="11" y="85"/>
                    </a:lnTo>
                    <a:lnTo>
                      <a:pt x="9" y="87"/>
                    </a:lnTo>
                    <a:lnTo>
                      <a:pt x="9" y="87"/>
                    </a:lnTo>
                    <a:lnTo>
                      <a:pt x="9" y="87"/>
                    </a:lnTo>
                    <a:lnTo>
                      <a:pt x="9" y="87"/>
                    </a:lnTo>
                    <a:lnTo>
                      <a:pt x="9" y="87"/>
                    </a:lnTo>
                    <a:lnTo>
                      <a:pt x="9" y="87"/>
                    </a:lnTo>
                    <a:lnTo>
                      <a:pt x="9" y="87"/>
                    </a:lnTo>
                    <a:lnTo>
                      <a:pt x="9" y="88"/>
                    </a:lnTo>
                    <a:lnTo>
                      <a:pt x="9" y="87"/>
                    </a:lnTo>
                    <a:lnTo>
                      <a:pt x="9" y="87"/>
                    </a:lnTo>
                    <a:lnTo>
                      <a:pt x="9" y="88"/>
                    </a:lnTo>
                    <a:lnTo>
                      <a:pt x="9" y="87"/>
                    </a:lnTo>
                    <a:lnTo>
                      <a:pt x="9" y="88"/>
                    </a:lnTo>
                    <a:lnTo>
                      <a:pt x="11" y="87"/>
                    </a:lnTo>
                    <a:lnTo>
                      <a:pt x="9" y="87"/>
                    </a:lnTo>
                    <a:lnTo>
                      <a:pt x="9" y="88"/>
                    </a:lnTo>
                    <a:lnTo>
                      <a:pt x="11" y="87"/>
                    </a:lnTo>
                    <a:lnTo>
                      <a:pt x="11" y="87"/>
                    </a:lnTo>
                    <a:lnTo>
                      <a:pt x="8" y="85"/>
                    </a:lnTo>
                    <a:lnTo>
                      <a:pt x="8" y="84"/>
                    </a:lnTo>
                    <a:lnTo>
                      <a:pt x="8" y="84"/>
                    </a:lnTo>
                    <a:lnTo>
                      <a:pt x="8" y="84"/>
                    </a:lnTo>
                    <a:lnTo>
                      <a:pt x="8" y="84"/>
                    </a:lnTo>
                    <a:lnTo>
                      <a:pt x="8" y="84"/>
                    </a:lnTo>
                    <a:lnTo>
                      <a:pt x="8" y="84"/>
                    </a:lnTo>
                    <a:lnTo>
                      <a:pt x="8" y="84"/>
                    </a:lnTo>
                    <a:lnTo>
                      <a:pt x="8" y="84"/>
                    </a:lnTo>
                    <a:lnTo>
                      <a:pt x="8" y="84"/>
                    </a:lnTo>
                    <a:lnTo>
                      <a:pt x="8" y="82"/>
                    </a:lnTo>
                    <a:lnTo>
                      <a:pt x="8" y="82"/>
                    </a:lnTo>
                    <a:lnTo>
                      <a:pt x="9" y="81"/>
                    </a:lnTo>
                    <a:lnTo>
                      <a:pt x="9" y="81"/>
                    </a:lnTo>
                    <a:lnTo>
                      <a:pt x="11" y="79"/>
                    </a:lnTo>
                    <a:lnTo>
                      <a:pt x="11" y="79"/>
                    </a:lnTo>
                    <a:lnTo>
                      <a:pt x="9" y="77"/>
                    </a:lnTo>
                    <a:lnTo>
                      <a:pt x="9" y="77"/>
                    </a:lnTo>
                    <a:lnTo>
                      <a:pt x="8" y="72"/>
                    </a:lnTo>
                    <a:lnTo>
                      <a:pt x="8" y="72"/>
                    </a:lnTo>
                    <a:lnTo>
                      <a:pt x="6" y="68"/>
                    </a:lnTo>
                    <a:lnTo>
                      <a:pt x="6" y="68"/>
                    </a:lnTo>
                    <a:lnTo>
                      <a:pt x="6" y="68"/>
                    </a:lnTo>
                    <a:lnTo>
                      <a:pt x="9" y="65"/>
                    </a:lnTo>
                    <a:lnTo>
                      <a:pt x="9" y="65"/>
                    </a:lnTo>
                    <a:lnTo>
                      <a:pt x="13" y="61"/>
                    </a:lnTo>
                    <a:lnTo>
                      <a:pt x="13" y="61"/>
                    </a:lnTo>
                    <a:lnTo>
                      <a:pt x="15" y="58"/>
                    </a:lnTo>
                    <a:lnTo>
                      <a:pt x="15" y="58"/>
                    </a:lnTo>
                    <a:lnTo>
                      <a:pt x="16" y="55"/>
                    </a:lnTo>
                    <a:lnTo>
                      <a:pt x="16" y="55"/>
                    </a:lnTo>
                    <a:lnTo>
                      <a:pt x="15" y="55"/>
                    </a:lnTo>
                    <a:lnTo>
                      <a:pt x="16" y="55"/>
                    </a:lnTo>
                    <a:lnTo>
                      <a:pt x="16" y="55"/>
                    </a:lnTo>
                    <a:lnTo>
                      <a:pt x="15" y="55"/>
                    </a:lnTo>
                    <a:lnTo>
                      <a:pt x="16" y="55"/>
                    </a:lnTo>
                    <a:lnTo>
                      <a:pt x="15" y="53"/>
                    </a:lnTo>
                    <a:lnTo>
                      <a:pt x="15" y="55"/>
                    </a:lnTo>
                    <a:lnTo>
                      <a:pt x="16" y="55"/>
                    </a:lnTo>
                    <a:lnTo>
                      <a:pt x="15" y="53"/>
                    </a:lnTo>
                    <a:lnTo>
                      <a:pt x="15" y="55"/>
                    </a:lnTo>
                    <a:lnTo>
                      <a:pt x="15" y="55"/>
                    </a:lnTo>
                    <a:lnTo>
                      <a:pt x="15" y="55"/>
                    </a:lnTo>
                    <a:lnTo>
                      <a:pt x="15" y="55"/>
                    </a:lnTo>
                    <a:lnTo>
                      <a:pt x="15" y="55"/>
                    </a:lnTo>
                    <a:lnTo>
                      <a:pt x="15" y="55"/>
                    </a:lnTo>
                    <a:lnTo>
                      <a:pt x="15" y="55"/>
                    </a:lnTo>
                    <a:lnTo>
                      <a:pt x="15" y="55"/>
                    </a:lnTo>
                    <a:lnTo>
                      <a:pt x="15" y="55"/>
                    </a:lnTo>
                    <a:lnTo>
                      <a:pt x="15" y="55"/>
                    </a:lnTo>
                    <a:lnTo>
                      <a:pt x="15" y="55"/>
                    </a:lnTo>
                    <a:lnTo>
                      <a:pt x="15" y="55"/>
                    </a:lnTo>
                    <a:lnTo>
                      <a:pt x="15" y="55"/>
                    </a:lnTo>
                    <a:lnTo>
                      <a:pt x="19" y="56"/>
                    </a:lnTo>
                    <a:lnTo>
                      <a:pt x="19" y="56"/>
                    </a:lnTo>
                    <a:lnTo>
                      <a:pt x="22" y="58"/>
                    </a:lnTo>
                    <a:lnTo>
                      <a:pt x="22" y="58"/>
                    </a:lnTo>
                    <a:lnTo>
                      <a:pt x="24" y="58"/>
                    </a:lnTo>
                    <a:lnTo>
                      <a:pt x="24" y="58"/>
                    </a:lnTo>
                    <a:lnTo>
                      <a:pt x="26" y="58"/>
                    </a:lnTo>
                    <a:lnTo>
                      <a:pt x="26" y="58"/>
                    </a:lnTo>
                    <a:lnTo>
                      <a:pt x="31" y="53"/>
                    </a:lnTo>
                    <a:lnTo>
                      <a:pt x="31" y="53"/>
                    </a:lnTo>
                    <a:lnTo>
                      <a:pt x="32" y="50"/>
                    </a:lnTo>
                    <a:lnTo>
                      <a:pt x="34" y="46"/>
                    </a:lnTo>
                    <a:lnTo>
                      <a:pt x="34" y="46"/>
                    </a:lnTo>
                    <a:lnTo>
                      <a:pt x="32" y="45"/>
                    </a:lnTo>
                    <a:lnTo>
                      <a:pt x="32" y="45"/>
                    </a:lnTo>
                    <a:lnTo>
                      <a:pt x="32" y="43"/>
                    </a:lnTo>
                    <a:lnTo>
                      <a:pt x="32" y="43"/>
                    </a:lnTo>
                    <a:lnTo>
                      <a:pt x="34" y="39"/>
                    </a:lnTo>
                    <a:lnTo>
                      <a:pt x="34" y="39"/>
                    </a:lnTo>
                    <a:lnTo>
                      <a:pt x="35" y="36"/>
                    </a:lnTo>
                    <a:lnTo>
                      <a:pt x="35" y="36"/>
                    </a:lnTo>
                    <a:lnTo>
                      <a:pt x="35" y="35"/>
                    </a:lnTo>
                    <a:lnTo>
                      <a:pt x="35" y="35"/>
                    </a:lnTo>
                    <a:lnTo>
                      <a:pt x="37" y="33"/>
                    </a:lnTo>
                    <a:lnTo>
                      <a:pt x="37" y="33"/>
                    </a:lnTo>
                    <a:lnTo>
                      <a:pt x="37" y="27"/>
                    </a:lnTo>
                    <a:lnTo>
                      <a:pt x="37" y="27"/>
                    </a:lnTo>
                    <a:lnTo>
                      <a:pt x="38" y="20"/>
                    </a:lnTo>
                    <a:lnTo>
                      <a:pt x="38" y="20"/>
                    </a:lnTo>
                    <a:lnTo>
                      <a:pt x="38" y="14"/>
                    </a:lnTo>
                    <a:lnTo>
                      <a:pt x="38" y="14"/>
                    </a:lnTo>
                    <a:lnTo>
                      <a:pt x="37" y="13"/>
                    </a:lnTo>
                    <a:lnTo>
                      <a:pt x="37" y="13"/>
                    </a:lnTo>
                    <a:lnTo>
                      <a:pt x="37" y="11"/>
                    </a:lnTo>
                    <a:lnTo>
                      <a:pt x="37" y="11"/>
                    </a:lnTo>
                    <a:lnTo>
                      <a:pt x="35" y="8"/>
                    </a:lnTo>
                    <a:lnTo>
                      <a:pt x="35" y="8"/>
                    </a:lnTo>
                    <a:lnTo>
                      <a:pt x="37" y="7"/>
                    </a:lnTo>
                    <a:lnTo>
                      <a:pt x="37" y="7"/>
                    </a:lnTo>
                    <a:lnTo>
                      <a:pt x="38" y="6"/>
                    </a:lnTo>
                    <a:lnTo>
                      <a:pt x="38" y="4"/>
                    </a:lnTo>
                    <a:lnTo>
                      <a:pt x="38" y="4"/>
                    </a:lnTo>
                    <a:lnTo>
                      <a:pt x="38" y="4"/>
                    </a:lnTo>
                    <a:lnTo>
                      <a:pt x="38" y="4"/>
                    </a:lnTo>
                    <a:lnTo>
                      <a:pt x="38" y="4"/>
                    </a:lnTo>
                    <a:lnTo>
                      <a:pt x="38" y="4"/>
                    </a:lnTo>
                    <a:lnTo>
                      <a:pt x="38" y="3"/>
                    </a:lnTo>
                    <a:lnTo>
                      <a:pt x="38" y="4"/>
                    </a:lnTo>
                    <a:lnTo>
                      <a:pt x="38" y="4"/>
                    </a:lnTo>
                    <a:lnTo>
                      <a:pt x="38" y="3"/>
                    </a:lnTo>
                    <a:lnTo>
                      <a:pt x="38" y="4"/>
                    </a:lnTo>
                    <a:lnTo>
                      <a:pt x="38" y="4"/>
                    </a:lnTo>
                    <a:lnTo>
                      <a:pt x="38" y="4"/>
                    </a:lnTo>
                    <a:lnTo>
                      <a:pt x="38" y="4"/>
                    </a:lnTo>
                    <a:lnTo>
                      <a:pt x="38" y="4"/>
                    </a:lnTo>
                    <a:lnTo>
                      <a:pt x="38" y="4"/>
                    </a:lnTo>
                    <a:lnTo>
                      <a:pt x="38" y="4"/>
                    </a:lnTo>
                    <a:lnTo>
                      <a:pt x="38" y="4"/>
                    </a:lnTo>
                    <a:lnTo>
                      <a:pt x="42" y="11"/>
                    </a:lnTo>
                    <a:lnTo>
                      <a:pt x="42" y="11"/>
                    </a:lnTo>
                    <a:lnTo>
                      <a:pt x="50" y="20"/>
                    </a:lnTo>
                    <a:lnTo>
                      <a:pt x="50" y="20"/>
                    </a:lnTo>
                    <a:lnTo>
                      <a:pt x="58" y="27"/>
                    </a:lnTo>
                    <a:lnTo>
                      <a:pt x="58" y="27"/>
                    </a:lnTo>
                    <a:lnTo>
                      <a:pt x="61" y="30"/>
                    </a:lnTo>
                    <a:lnTo>
                      <a:pt x="61" y="30"/>
                    </a:lnTo>
                    <a:lnTo>
                      <a:pt x="66" y="32"/>
                    </a:lnTo>
                    <a:lnTo>
                      <a:pt x="67" y="30"/>
                    </a:lnTo>
                    <a:lnTo>
                      <a:pt x="67" y="30"/>
                    </a:lnTo>
                    <a:lnTo>
                      <a:pt x="71" y="30"/>
                    </a:lnTo>
                    <a:lnTo>
                      <a:pt x="71" y="30"/>
                    </a:lnTo>
                    <a:lnTo>
                      <a:pt x="73" y="29"/>
                    </a:lnTo>
                    <a:lnTo>
                      <a:pt x="73" y="29"/>
                    </a:lnTo>
                    <a:lnTo>
                      <a:pt x="73" y="29"/>
                    </a:lnTo>
                    <a:lnTo>
                      <a:pt x="73" y="29"/>
                    </a:lnTo>
                    <a:lnTo>
                      <a:pt x="73" y="29"/>
                    </a:lnTo>
                    <a:lnTo>
                      <a:pt x="73" y="29"/>
                    </a:lnTo>
                    <a:lnTo>
                      <a:pt x="73" y="29"/>
                    </a:lnTo>
                    <a:lnTo>
                      <a:pt x="73" y="29"/>
                    </a:lnTo>
                    <a:lnTo>
                      <a:pt x="73" y="27"/>
                    </a:lnTo>
                    <a:lnTo>
                      <a:pt x="73" y="29"/>
                    </a:lnTo>
                    <a:lnTo>
                      <a:pt x="73" y="29"/>
                    </a:lnTo>
                    <a:lnTo>
                      <a:pt x="73" y="27"/>
                    </a:lnTo>
                    <a:lnTo>
                      <a:pt x="73" y="29"/>
                    </a:lnTo>
                    <a:lnTo>
                      <a:pt x="73" y="27"/>
                    </a:lnTo>
                    <a:lnTo>
                      <a:pt x="71" y="27"/>
                    </a:lnTo>
                    <a:lnTo>
                      <a:pt x="73" y="29"/>
                    </a:lnTo>
                    <a:lnTo>
                      <a:pt x="73" y="27"/>
                    </a:lnTo>
                    <a:lnTo>
                      <a:pt x="71" y="27"/>
                    </a:lnTo>
                    <a:lnTo>
                      <a:pt x="71" y="27"/>
                    </a:lnTo>
                    <a:lnTo>
                      <a:pt x="73" y="32"/>
                    </a:lnTo>
                    <a:lnTo>
                      <a:pt x="73" y="32"/>
                    </a:lnTo>
                    <a:lnTo>
                      <a:pt x="73" y="35"/>
                    </a:lnTo>
                    <a:lnTo>
                      <a:pt x="73" y="35"/>
                    </a:lnTo>
                    <a:lnTo>
                      <a:pt x="77" y="36"/>
                    </a:lnTo>
                    <a:lnTo>
                      <a:pt x="77" y="36"/>
                    </a:lnTo>
                    <a:lnTo>
                      <a:pt x="80" y="35"/>
                    </a:lnTo>
                    <a:lnTo>
                      <a:pt x="80" y="35"/>
                    </a:lnTo>
                    <a:lnTo>
                      <a:pt x="84" y="33"/>
                    </a:lnTo>
                    <a:lnTo>
                      <a:pt x="84" y="33"/>
                    </a:lnTo>
                    <a:lnTo>
                      <a:pt x="87" y="32"/>
                    </a:lnTo>
                    <a:lnTo>
                      <a:pt x="87" y="32"/>
                    </a:lnTo>
                    <a:lnTo>
                      <a:pt x="87" y="32"/>
                    </a:lnTo>
                    <a:lnTo>
                      <a:pt x="87" y="32"/>
                    </a:lnTo>
                    <a:lnTo>
                      <a:pt x="87" y="32"/>
                    </a:lnTo>
                    <a:lnTo>
                      <a:pt x="87" y="32"/>
                    </a:lnTo>
                    <a:lnTo>
                      <a:pt x="87" y="32"/>
                    </a:lnTo>
                    <a:lnTo>
                      <a:pt x="87" y="32"/>
                    </a:lnTo>
                    <a:lnTo>
                      <a:pt x="87" y="30"/>
                    </a:lnTo>
                    <a:lnTo>
                      <a:pt x="86" y="32"/>
                    </a:lnTo>
                    <a:lnTo>
                      <a:pt x="86" y="32"/>
                    </a:lnTo>
                    <a:lnTo>
                      <a:pt x="87" y="32"/>
                    </a:lnTo>
                    <a:lnTo>
                      <a:pt x="87" y="30"/>
                    </a:lnTo>
                    <a:lnTo>
                      <a:pt x="86" y="32"/>
                    </a:lnTo>
                    <a:lnTo>
                      <a:pt x="87" y="30"/>
                    </a:lnTo>
                    <a:lnTo>
                      <a:pt x="84" y="30"/>
                    </a:lnTo>
                    <a:lnTo>
                      <a:pt x="84" y="30"/>
                    </a:lnTo>
                    <a:lnTo>
                      <a:pt x="86" y="32"/>
                    </a:lnTo>
                    <a:lnTo>
                      <a:pt x="87" y="30"/>
                    </a:lnTo>
                    <a:lnTo>
                      <a:pt x="84" y="30"/>
                    </a:lnTo>
                    <a:lnTo>
                      <a:pt x="84" y="30"/>
                    </a:lnTo>
                    <a:lnTo>
                      <a:pt x="84" y="35"/>
                    </a:lnTo>
                    <a:lnTo>
                      <a:pt x="84" y="35"/>
                    </a:lnTo>
                    <a:lnTo>
                      <a:pt x="84" y="36"/>
                    </a:lnTo>
                    <a:lnTo>
                      <a:pt x="84" y="36"/>
                    </a:lnTo>
                    <a:lnTo>
                      <a:pt x="86" y="39"/>
                    </a:lnTo>
                    <a:lnTo>
                      <a:pt x="86" y="39"/>
                    </a:lnTo>
                    <a:lnTo>
                      <a:pt x="86" y="40"/>
                    </a:lnTo>
                    <a:lnTo>
                      <a:pt x="86" y="40"/>
                    </a:lnTo>
                    <a:lnTo>
                      <a:pt x="86" y="45"/>
                    </a:lnTo>
                    <a:lnTo>
                      <a:pt x="86" y="45"/>
                    </a:lnTo>
                    <a:lnTo>
                      <a:pt x="87" y="48"/>
                    </a:lnTo>
                    <a:lnTo>
                      <a:pt x="87" y="48"/>
                    </a:lnTo>
                    <a:lnTo>
                      <a:pt x="89" y="49"/>
                    </a:lnTo>
                    <a:lnTo>
                      <a:pt x="90" y="49"/>
                    </a:lnTo>
                    <a:lnTo>
                      <a:pt x="90" y="49"/>
                    </a:lnTo>
                    <a:lnTo>
                      <a:pt x="93" y="49"/>
                    </a:lnTo>
                    <a:lnTo>
                      <a:pt x="93" y="49"/>
                    </a:lnTo>
                    <a:lnTo>
                      <a:pt x="95" y="49"/>
                    </a:lnTo>
                    <a:lnTo>
                      <a:pt x="96" y="49"/>
                    </a:lnTo>
                    <a:lnTo>
                      <a:pt x="96" y="48"/>
                    </a:lnTo>
                    <a:lnTo>
                      <a:pt x="95" y="49"/>
                    </a:lnTo>
                    <a:lnTo>
                      <a:pt x="96" y="49"/>
                    </a:lnTo>
                    <a:lnTo>
                      <a:pt x="96" y="48"/>
                    </a:lnTo>
                    <a:lnTo>
                      <a:pt x="95" y="49"/>
                    </a:lnTo>
                    <a:lnTo>
                      <a:pt x="96" y="48"/>
                    </a:lnTo>
                    <a:lnTo>
                      <a:pt x="95" y="48"/>
                    </a:lnTo>
                    <a:lnTo>
                      <a:pt x="95" y="48"/>
                    </a:lnTo>
                    <a:lnTo>
                      <a:pt x="95" y="49"/>
                    </a:lnTo>
                    <a:lnTo>
                      <a:pt x="96" y="48"/>
                    </a:lnTo>
                    <a:lnTo>
                      <a:pt x="95" y="48"/>
                    </a:lnTo>
                    <a:lnTo>
                      <a:pt x="96" y="48"/>
                    </a:lnTo>
                    <a:lnTo>
                      <a:pt x="95" y="46"/>
                    </a:lnTo>
                    <a:lnTo>
                      <a:pt x="95" y="46"/>
                    </a:lnTo>
                    <a:lnTo>
                      <a:pt x="95" y="48"/>
                    </a:lnTo>
                    <a:lnTo>
                      <a:pt x="96" y="48"/>
                    </a:lnTo>
                    <a:lnTo>
                      <a:pt x="95" y="46"/>
                    </a:lnTo>
                    <a:lnTo>
                      <a:pt x="95" y="46"/>
                    </a:lnTo>
                    <a:lnTo>
                      <a:pt x="95" y="46"/>
                    </a:lnTo>
                    <a:lnTo>
                      <a:pt x="95" y="46"/>
                    </a:lnTo>
                    <a:lnTo>
                      <a:pt x="95" y="46"/>
                    </a:lnTo>
                    <a:lnTo>
                      <a:pt x="95" y="46"/>
                    </a:lnTo>
                    <a:lnTo>
                      <a:pt x="96" y="46"/>
                    </a:lnTo>
                    <a:lnTo>
                      <a:pt x="95" y="46"/>
                    </a:lnTo>
                    <a:lnTo>
                      <a:pt x="95" y="46"/>
                    </a:lnTo>
                    <a:lnTo>
                      <a:pt x="96" y="46"/>
                    </a:lnTo>
                    <a:lnTo>
                      <a:pt x="95" y="46"/>
                    </a:lnTo>
                    <a:lnTo>
                      <a:pt x="95" y="46"/>
                    </a:lnTo>
                    <a:lnTo>
                      <a:pt x="92" y="46"/>
                    </a:lnTo>
                    <a:lnTo>
                      <a:pt x="92" y="46"/>
                    </a:lnTo>
                    <a:lnTo>
                      <a:pt x="83" y="49"/>
                    </a:lnTo>
                    <a:lnTo>
                      <a:pt x="83" y="49"/>
                    </a:lnTo>
                    <a:lnTo>
                      <a:pt x="74" y="52"/>
                    </a:lnTo>
                    <a:lnTo>
                      <a:pt x="74" y="52"/>
                    </a:lnTo>
                    <a:lnTo>
                      <a:pt x="70" y="55"/>
                    </a:lnTo>
                    <a:lnTo>
                      <a:pt x="66" y="58"/>
                    </a:lnTo>
                    <a:lnTo>
                      <a:pt x="61" y="62"/>
                    </a:lnTo>
                    <a:lnTo>
                      <a:pt x="60" y="66"/>
                    </a:lnTo>
                    <a:lnTo>
                      <a:pt x="60" y="66"/>
                    </a:lnTo>
                    <a:lnTo>
                      <a:pt x="57" y="74"/>
                    </a:lnTo>
                    <a:lnTo>
                      <a:pt x="57" y="74"/>
                    </a:lnTo>
                    <a:lnTo>
                      <a:pt x="57" y="77"/>
                    </a:lnTo>
                    <a:lnTo>
                      <a:pt x="57" y="77"/>
                    </a:lnTo>
                    <a:lnTo>
                      <a:pt x="57" y="77"/>
                    </a:lnTo>
                    <a:lnTo>
                      <a:pt x="57" y="77"/>
                    </a:lnTo>
                    <a:lnTo>
                      <a:pt x="57" y="77"/>
                    </a:lnTo>
                    <a:lnTo>
                      <a:pt x="57" y="77"/>
                    </a:lnTo>
                    <a:lnTo>
                      <a:pt x="57" y="77"/>
                    </a:lnTo>
                    <a:lnTo>
                      <a:pt x="57" y="77"/>
                    </a:lnTo>
                    <a:lnTo>
                      <a:pt x="57" y="75"/>
                    </a:lnTo>
                    <a:lnTo>
                      <a:pt x="57" y="77"/>
                    </a:lnTo>
                    <a:lnTo>
                      <a:pt x="57" y="77"/>
                    </a:lnTo>
                    <a:lnTo>
                      <a:pt x="57" y="75"/>
                    </a:lnTo>
                    <a:lnTo>
                      <a:pt x="57" y="77"/>
                    </a:lnTo>
                    <a:lnTo>
                      <a:pt x="57" y="77"/>
                    </a:lnTo>
                    <a:lnTo>
                      <a:pt x="57" y="75"/>
                    </a:lnTo>
                    <a:lnTo>
                      <a:pt x="57" y="77"/>
                    </a:lnTo>
                    <a:lnTo>
                      <a:pt x="57" y="77"/>
                    </a:lnTo>
                    <a:lnTo>
                      <a:pt x="57" y="77"/>
                    </a:lnTo>
                    <a:lnTo>
                      <a:pt x="58" y="77"/>
                    </a:lnTo>
                    <a:lnTo>
                      <a:pt x="57" y="77"/>
                    </a:lnTo>
                    <a:lnTo>
                      <a:pt x="57" y="77"/>
                    </a:lnTo>
                    <a:lnTo>
                      <a:pt x="58" y="77"/>
                    </a:lnTo>
                    <a:lnTo>
                      <a:pt x="57" y="77"/>
                    </a:lnTo>
                    <a:lnTo>
                      <a:pt x="57" y="77"/>
                    </a:lnTo>
                    <a:lnTo>
                      <a:pt x="50" y="71"/>
                    </a:lnTo>
                    <a:lnTo>
                      <a:pt x="50" y="71"/>
                    </a:lnTo>
                    <a:lnTo>
                      <a:pt x="45" y="66"/>
                    </a:lnTo>
                    <a:lnTo>
                      <a:pt x="45" y="66"/>
                    </a:lnTo>
                    <a:lnTo>
                      <a:pt x="41" y="65"/>
                    </a:lnTo>
                    <a:lnTo>
                      <a:pt x="40" y="65"/>
                    </a:lnTo>
                    <a:lnTo>
                      <a:pt x="40" y="68"/>
                    </a:lnTo>
                    <a:lnTo>
                      <a:pt x="40" y="65"/>
                    </a:lnTo>
                    <a:lnTo>
                      <a:pt x="40" y="65"/>
                    </a:lnTo>
                    <a:lnTo>
                      <a:pt x="40" y="65"/>
                    </a:lnTo>
                    <a:lnTo>
                      <a:pt x="38" y="65"/>
                    </a:lnTo>
                    <a:lnTo>
                      <a:pt x="38" y="65"/>
                    </a:lnTo>
                    <a:lnTo>
                      <a:pt x="35" y="64"/>
                    </a:lnTo>
                    <a:lnTo>
                      <a:pt x="35" y="64"/>
                    </a:lnTo>
                    <a:lnTo>
                      <a:pt x="34" y="62"/>
                    </a:lnTo>
                    <a:lnTo>
                      <a:pt x="34" y="62"/>
                    </a:lnTo>
                    <a:lnTo>
                      <a:pt x="31" y="62"/>
                    </a:lnTo>
                    <a:lnTo>
                      <a:pt x="31" y="62"/>
                    </a:lnTo>
                    <a:lnTo>
                      <a:pt x="29" y="62"/>
                    </a:lnTo>
                    <a:lnTo>
                      <a:pt x="29" y="62"/>
                    </a:lnTo>
                    <a:lnTo>
                      <a:pt x="29" y="62"/>
                    </a:lnTo>
                    <a:lnTo>
                      <a:pt x="26" y="64"/>
                    </a:lnTo>
                    <a:lnTo>
                      <a:pt x="26" y="64"/>
                    </a:lnTo>
                    <a:lnTo>
                      <a:pt x="24" y="68"/>
                    </a:lnTo>
                    <a:lnTo>
                      <a:pt x="24" y="68"/>
                    </a:lnTo>
                    <a:lnTo>
                      <a:pt x="21" y="69"/>
                    </a:lnTo>
                    <a:lnTo>
                      <a:pt x="21" y="69"/>
                    </a:lnTo>
                    <a:lnTo>
                      <a:pt x="21" y="71"/>
                    </a:lnTo>
                    <a:lnTo>
                      <a:pt x="21" y="69"/>
                    </a:lnTo>
                    <a:lnTo>
                      <a:pt x="21" y="69"/>
                    </a:lnTo>
                    <a:lnTo>
                      <a:pt x="21" y="71"/>
                    </a:lnTo>
                    <a:lnTo>
                      <a:pt x="21" y="69"/>
                    </a:lnTo>
                    <a:lnTo>
                      <a:pt x="21" y="71"/>
                    </a:lnTo>
                    <a:lnTo>
                      <a:pt x="22" y="69"/>
                    </a:lnTo>
                    <a:lnTo>
                      <a:pt x="21" y="69"/>
                    </a:lnTo>
                    <a:lnTo>
                      <a:pt x="21" y="71"/>
                    </a:lnTo>
                    <a:lnTo>
                      <a:pt x="22" y="69"/>
                    </a:lnTo>
                    <a:lnTo>
                      <a:pt x="21" y="71"/>
                    </a:lnTo>
                    <a:lnTo>
                      <a:pt x="24" y="71"/>
                    </a:lnTo>
                    <a:lnTo>
                      <a:pt x="22" y="69"/>
                    </a:lnTo>
                    <a:lnTo>
                      <a:pt x="21" y="71"/>
                    </a:lnTo>
                    <a:lnTo>
                      <a:pt x="24" y="71"/>
                    </a:lnTo>
                    <a:lnTo>
                      <a:pt x="24" y="71"/>
                    </a:lnTo>
                    <a:lnTo>
                      <a:pt x="24" y="71"/>
                    </a:lnTo>
                    <a:lnTo>
                      <a:pt x="22" y="68"/>
                    </a:lnTo>
                    <a:lnTo>
                      <a:pt x="22" y="68"/>
                    </a:lnTo>
                    <a:lnTo>
                      <a:pt x="19" y="64"/>
                    </a:lnTo>
                    <a:lnTo>
                      <a:pt x="19" y="64"/>
                    </a:lnTo>
                    <a:lnTo>
                      <a:pt x="18" y="62"/>
                    </a:lnTo>
                    <a:lnTo>
                      <a:pt x="18" y="62"/>
                    </a:lnTo>
                    <a:lnTo>
                      <a:pt x="15" y="62"/>
                    </a:lnTo>
                    <a:lnTo>
                      <a:pt x="13" y="62"/>
                    </a:lnTo>
                    <a:lnTo>
                      <a:pt x="13" y="62"/>
                    </a:lnTo>
                    <a:lnTo>
                      <a:pt x="12" y="64"/>
                    </a:lnTo>
                    <a:lnTo>
                      <a:pt x="12" y="64"/>
                    </a:lnTo>
                    <a:lnTo>
                      <a:pt x="9" y="66"/>
                    </a:lnTo>
                    <a:lnTo>
                      <a:pt x="9" y="66"/>
                    </a:lnTo>
                    <a:lnTo>
                      <a:pt x="9" y="71"/>
                    </a:lnTo>
                    <a:lnTo>
                      <a:pt x="9" y="71"/>
                    </a:lnTo>
                    <a:lnTo>
                      <a:pt x="9" y="72"/>
                    </a:lnTo>
                    <a:lnTo>
                      <a:pt x="9" y="72"/>
                    </a:lnTo>
                    <a:lnTo>
                      <a:pt x="12" y="75"/>
                    </a:lnTo>
                    <a:lnTo>
                      <a:pt x="12" y="75"/>
                    </a:lnTo>
                    <a:lnTo>
                      <a:pt x="15" y="77"/>
                    </a:lnTo>
                    <a:lnTo>
                      <a:pt x="19" y="77"/>
                    </a:lnTo>
                    <a:lnTo>
                      <a:pt x="19" y="77"/>
                    </a:lnTo>
                    <a:lnTo>
                      <a:pt x="21" y="78"/>
                    </a:lnTo>
                    <a:lnTo>
                      <a:pt x="21" y="78"/>
                    </a:lnTo>
                    <a:lnTo>
                      <a:pt x="21" y="78"/>
                    </a:lnTo>
                    <a:lnTo>
                      <a:pt x="21" y="79"/>
                    </a:lnTo>
                    <a:lnTo>
                      <a:pt x="22" y="79"/>
                    </a:lnTo>
                    <a:lnTo>
                      <a:pt x="22" y="78"/>
                    </a:lnTo>
                    <a:lnTo>
                      <a:pt x="21" y="79"/>
                    </a:lnTo>
                    <a:lnTo>
                      <a:pt x="22" y="79"/>
                    </a:lnTo>
                    <a:lnTo>
                      <a:pt x="22" y="78"/>
                    </a:lnTo>
                    <a:lnTo>
                      <a:pt x="22" y="79"/>
                    </a:lnTo>
                    <a:lnTo>
                      <a:pt x="22" y="78"/>
                    </a:lnTo>
                    <a:lnTo>
                      <a:pt x="22" y="78"/>
                    </a:lnTo>
                    <a:lnTo>
                      <a:pt x="22" y="79"/>
                    </a:lnTo>
                    <a:lnTo>
                      <a:pt x="22" y="78"/>
                    </a:lnTo>
                    <a:lnTo>
                      <a:pt x="22" y="78"/>
                    </a:lnTo>
                    <a:lnTo>
                      <a:pt x="19" y="78"/>
                    </a:lnTo>
                    <a:lnTo>
                      <a:pt x="18" y="79"/>
                    </a:lnTo>
                    <a:lnTo>
                      <a:pt x="18" y="79"/>
                    </a:lnTo>
                    <a:lnTo>
                      <a:pt x="15" y="81"/>
                    </a:lnTo>
                    <a:lnTo>
                      <a:pt x="15" y="81"/>
                    </a:lnTo>
                    <a:lnTo>
                      <a:pt x="15" y="81"/>
                    </a:lnTo>
                    <a:lnTo>
                      <a:pt x="15" y="81"/>
                    </a:lnTo>
                    <a:lnTo>
                      <a:pt x="16" y="84"/>
                    </a:lnTo>
                    <a:lnTo>
                      <a:pt x="16" y="87"/>
                    </a:lnTo>
                    <a:lnTo>
                      <a:pt x="16" y="87"/>
                    </a:lnTo>
                    <a:lnTo>
                      <a:pt x="19" y="85"/>
                    </a:lnTo>
                    <a:lnTo>
                      <a:pt x="19" y="85"/>
                    </a:lnTo>
                    <a:lnTo>
                      <a:pt x="21" y="84"/>
                    </a:lnTo>
                    <a:lnTo>
                      <a:pt x="21" y="84"/>
                    </a:lnTo>
                    <a:lnTo>
                      <a:pt x="22" y="82"/>
                    </a:lnTo>
                    <a:lnTo>
                      <a:pt x="22" y="82"/>
                    </a:lnTo>
                    <a:lnTo>
                      <a:pt x="25" y="81"/>
                    </a:lnTo>
                    <a:lnTo>
                      <a:pt x="25" y="81"/>
                    </a:lnTo>
                    <a:lnTo>
                      <a:pt x="26" y="79"/>
                    </a:lnTo>
                    <a:lnTo>
                      <a:pt x="26" y="79"/>
                    </a:lnTo>
                    <a:lnTo>
                      <a:pt x="26" y="77"/>
                    </a:lnTo>
                    <a:lnTo>
                      <a:pt x="25" y="75"/>
                    </a:lnTo>
                    <a:lnTo>
                      <a:pt x="25" y="75"/>
                    </a:lnTo>
                    <a:lnTo>
                      <a:pt x="22" y="72"/>
                    </a:lnTo>
                    <a:lnTo>
                      <a:pt x="21" y="72"/>
                    </a:lnTo>
                    <a:lnTo>
                      <a:pt x="21" y="72"/>
                    </a:lnTo>
                    <a:lnTo>
                      <a:pt x="13" y="71"/>
                    </a:lnTo>
                    <a:lnTo>
                      <a:pt x="13" y="71"/>
                    </a:lnTo>
                    <a:lnTo>
                      <a:pt x="13" y="71"/>
                    </a:lnTo>
                    <a:lnTo>
                      <a:pt x="13" y="71"/>
                    </a:lnTo>
                    <a:lnTo>
                      <a:pt x="13" y="71"/>
                    </a:lnTo>
                    <a:lnTo>
                      <a:pt x="13" y="71"/>
                    </a:lnTo>
                    <a:lnTo>
                      <a:pt x="13" y="71"/>
                    </a:lnTo>
                    <a:lnTo>
                      <a:pt x="13" y="71"/>
                    </a:lnTo>
                    <a:lnTo>
                      <a:pt x="13" y="71"/>
                    </a:lnTo>
                    <a:lnTo>
                      <a:pt x="13" y="71"/>
                    </a:lnTo>
                    <a:lnTo>
                      <a:pt x="13" y="71"/>
                    </a:lnTo>
                    <a:lnTo>
                      <a:pt x="13" y="71"/>
                    </a:lnTo>
                    <a:lnTo>
                      <a:pt x="13" y="71"/>
                    </a:lnTo>
                    <a:lnTo>
                      <a:pt x="15" y="68"/>
                    </a:lnTo>
                    <a:lnTo>
                      <a:pt x="15" y="66"/>
                    </a:lnTo>
                    <a:lnTo>
                      <a:pt x="15" y="66"/>
                    </a:lnTo>
                    <a:lnTo>
                      <a:pt x="15" y="66"/>
                    </a:lnTo>
                    <a:lnTo>
                      <a:pt x="15" y="66"/>
                    </a:lnTo>
                    <a:lnTo>
                      <a:pt x="15" y="66"/>
                    </a:lnTo>
                    <a:lnTo>
                      <a:pt x="15" y="66"/>
                    </a:lnTo>
                    <a:lnTo>
                      <a:pt x="15" y="66"/>
                    </a:lnTo>
                    <a:lnTo>
                      <a:pt x="15" y="66"/>
                    </a:lnTo>
                    <a:lnTo>
                      <a:pt x="15" y="65"/>
                    </a:lnTo>
                    <a:lnTo>
                      <a:pt x="15" y="66"/>
                    </a:lnTo>
                    <a:lnTo>
                      <a:pt x="15" y="66"/>
                    </a:lnTo>
                    <a:lnTo>
                      <a:pt x="15" y="65"/>
                    </a:lnTo>
                    <a:lnTo>
                      <a:pt x="15" y="66"/>
                    </a:lnTo>
                    <a:lnTo>
                      <a:pt x="15" y="65"/>
                    </a:lnTo>
                    <a:lnTo>
                      <a:pt x="15" y="66"/>
                    </a:lnTo>
                    <a:lnTo>
                      <a:pt x="15" y="66"/>
                    </a:lnTo>
                    <a:lnTo>
                      <a:pt x="15" y="65"/>
                    </a:lnTo>
                    <a:lnTo>
                      <a:pt x="15" y="66"/>
                    </a:lnTo>
                    <a:lnTo>
                      <a:pt x="15" y="66"/>
                    </a:lnTo>
                    <a:lnTo>
                      <a:pt x="15" y="66"/>
                    </a:lnTo>
                    <a:lnTo>
                      <a:pt x="15" y="66"/>
                    </a:lnTo>
                    <a:lnTo>
                      <a:pt x="15" y="66"/>
                    </a:lnTo>
                    <a:lnTo>
                      <a:pt x="15" y="66"/>
                    </a:lnTo>
                    <a:lnTo>
                      <a:pt x="15" y="66"/>
                    </a:lnTo>
                    <a:lnTo>
                      <a:pt x="16" y="69"/>
                    </a:lnTo>
                    <a:lnTo>
                      <a:pt x="16" y="69"/>
                    </a:lnTo>
                    <a:lnTo>
                      <a:pt x="18" y="72"/>
                    </a:lnTo>
                    <a:lnTo>
                      <a:pt x="18" y="72"/>
                    </a:lnTo>
                    <a:lnTo>
                      <a:pt x="19" y="74"/>
                    </a:lnTo>
                    <a:lnTo>
                      <a:pt x="19" y="74"/>
                    </a:lnTo>
                    <a:lnTo>
                      <a:pt x="21" y="74"/>
                    </a:lnTo>
                    <a:lnTo>
                      <a:pt x="21" y="74"/>
                    </a:lnTo>
                    <a:lnTo>
                      <a:pt x="24" y="74"/>
                    </a:lnTo>
                    <a:lnTo>
                      <a:pt x="24" y="74"/>
                    </a:lnTo>
                    <a:lnTo>
                      <a:pt x="28" y="69"/>
                    </a:lnTo>
                    <a:lnTo>
                      <a:pt x="28" y="69"/>
                    </a:lnTo>
                    <a:lnTo>
                      <a:pt x="31" y="68"/>
                    </a:lnTo>
                    <a:lnTo>
                      <a:pt x="31" y="66"/>
                    </a:lnTo>
                    <a:lnTo>
                      <a:pt x="32" y="66"/>
                    </a:lnTo>
                    <a:lnTo>
                      <a:pt x="32" y="66"/>
                    </a:lnTo>
                    <a:lnTo>
                      <a:pt x="31" y="65"/>
                    </a:lnTo>
                    <a:lnTo>
                      <a:pt x="31" y="66"/>
                    </a:lnTo>
                    <a:lnTo>
                      <a:pt x="32" y="66"/>
                    </a:lnTo>
                    <a:lnTo>
                      <a:pt x="31" y="65"/>
                    </a:lnTo>
                    <a:lnTo>
                      <a:pt x="31" y="66"/>
                    </a:lnTo>
                    <a:lnTo>
                      <a:pt x="31" y="66"/>
                    </a:lnTo>
                    <a:lnTo>
                      <a:pt x="31" y="66"/>
                    </a:lnTo>
                    <a:lnTo>
                      <a:pt x="31" y="66"/>
                    </a:lnTo>
                    <a:lnTo>
                      <a:pt x="31" y="66"/>
                    </a:lnTo>
                    <a:lnTo>
                      <a:pt x="31" y="66"/>
                    </a:lnTo>
                    <a:lnTo>
                      <a:pt x="31" y="66"/>
                    </a:lnTo>
                    <a:lnTo>
                      <a:pt x="32" y="68"/>
                    </a:lnTo>
                    <a:lnTo>
                      <a:pt x="32" y="68"/>
                    </a:lnTo>
                    <a:lnTo>
                      <a:pt x="35" y="69"/>
                    </a:lnTo>
                    <a:lnTo>
                      <a:pt x="35" y="69"/>
                    </a:lnTo>
                    <a:lnTo>
                      <a:pt x="40" y="71"/>
                    </a:lnTo>
                    <a:lnTo>
                      <a:pt x="41" y="71"/>
                    </a:lnTo>
                    <a:lnTo>
                      <a:pt x="41" y="71"/>
                    </a:lnTo>
                    <a:lnTo>
                      <a:pt x="41" y="69"/>
                    </a:lnTo>
                    <a:lnTo>
                      <a:pt x="41" y="71"/>
                    </a:lnTo>
                    <a:lnTo>
                      <a:pt x="41" y="71"/>
                    </a:lnTo>
                    <a:lnTo>
                      <a:pt x="41" y="69"/>
                    </a:lnTo>
                    <a:lnTo>
                      <a:pt x="41" y="71"/>
                    </a:lnTo>
                    <a:lnTo>
                      <a:pt x="41" y="71"/>
                    </a:lnTo>
                    <a:lnTo>
                      <a:pt x="41" y="71"/>
                    </a:lnTo>
                    <a:lnTo>
                      <a:pt x="44" y="72"/>
                    </a:lnTo>
                    <a:lnTo>
                      <a:pt x="44" y="72"/>
                    </a:lnTo>
                    <a:lnTo>
                      <a:pt x="54" y="79"/>
                    </a:lnTo>
                    <a:lnTo>
                      <a:pt x="54" y="79"/>
                    </a:lnTo>
                    <a:lnTo>
                      <a:pt x="57" y="81"/>
                    </a:lnTo>
                    <a:lnTo>
                      <a:pt x="57" y="81"/>
                    </a:lnTo>
                    <a:lnTo>
                      <a:pt x="60" y="79"/>
                    </a:lnTo>
                    <a:lnTo>
                      <a:pt x="60" y="79"/>
                    </a:lnTo>
                    <a:lnTo>
                      <a:pt x="61" y="78"/>
                    </a:lnTo>
                    <a:lnTo>
                      <a:pt x="61" y="78"/>
                    </a:lnTo>
                    <a:lnTo>
                      <a:pt x="63" y="74"/>
                    </a:lnTo>
                    <a:lnTo>
                      <a:pt x="63" y="74"/>
                    </a:lnTo>
                    <a:lnTo>
                      <a:pt x="64" y="69"/>
                    </a:lnTo>
                    <a:lnTo>
                      <a:pt x="64" y="69"/>
                    </a:lnTo>
                    <a:lnTo>
                      <a:pt x="66" y="65"/>
                    </a:lnTo>
                    <a:lnTo>
                      <a:pt x="68" y="62"/>
                    </a:lnTo>
                    <a:lnTo>
                      <a:pt x="77" y="56"/>
                    </a:lnTo>
                    <a:lnTo>
                      <a:pt x="77" y="56"/>
                    </a:lnTo>
                    <a:lnTo>
                      <a:pt x="89" y="53"/>
                    </a:lnTo>
                    <a:lnTo>
                      <a:pt x="89" y="53"/>
                    </a:lnTo>
                    <a:lnTo>
                      <a:pt x="95" y="52"/>
                    </a:lnTo>
                    <a:lnTo>
                      <a:pt x="95" y="52"/>
                    </a:lnTo>
                    <a:lnTo>
                      <a:pt x="96" y="50"/>
                    </a:lnTo>
                    <a:lnTo>
                      <a:pt x="96" y="50"/>
                    </a:lnTo>
                    <a:lnTo>
                      <a:pt x="97" y="49"/>
                    </a:lnTo>
                    <a:lnTo>
                      <a:pt x="99" y="49"/>
                    </a:lnTo>
                    <a:lnTo>
                      <a:pt x="99" y="49"/>
                    </a:lnTo>
                    <a:lnTo>
                      <a:pt x="99" y="48"/>
                    </a:lnTo>
                    <a:lnTo>
                      <a:pt x="99" y="48"/>
                    </a:lnTo>
                    <a:lnTo>
                      <a:pt x="99" y="46"/>
                    </a:lnTo>
                    <a:lnTo>
                      <a:pt x="99" y="46"/>
                    </a:lnTo>
                    <a:lnTo>
                      <a:pt x="97" y="45"/>
                    </a:lnTo>
                    <a:lnTo>
                      <a:pt x="97" y="45"/>
                    </a:lnTo>
                    <a:lnTo>
                      <a:pt x="95" y="45"/>
                    </a:lnTo>
                    <a:lnTo>
                      <a:pt x="95" y="45"/>
                    </a:lnTo>
                    <a:lnTo>
                      <a:pt x="93" y="43"/>
                    </a:lnTo>
                    <a:lnTo>
                      <a:pt x="93" y="43"/>
                    </a:lnTo>
                    <a:lnTo>
                      <a:pt x="90" y="43"/>
                    </a:lnTo>
                    <a:lnTo>
                      <a:pt x="90" y="45"/>
                    </a:lnTo>
                    <a:lnTo>
                      <a:pt x="92" y="45"/>
                    </a:lnTo>
                    <a:lnTo>
                      <a:pt x="90" y="43"/>
                    </a:lnTo>
                    <a:lnTo>
                      <a:pt x="90" y="45"/>
                    </a:lnTo>
                    <a:lnTo>
                      <a:pt x="92" y="45"/>
                    </a:lnTo>
                    <a:lnTo>
                      <a:pt x="92" y="45"/>
                    </a:lnTo>
                    <a:lnTo>
                      <a:pt x="92" y="45"/>
                    </a:lnTo>
                    <a:lnTo>
                      <a:pt x="92" y="45"/>
                    </a:lnTo>
                    <a:lnTo>
                      <a:pt x="92" y="45"/>
                    </a:lnTo>
                    <a:lnTo>
                      <a:pt x="92" y="45"/>
                    </a:lnTo>
                    <a:lnTo>
                      <a:pt x="92" y="45"/>
                    </a:lnTo>
                    <a:lnTo>
                      <a:pt x="92" y="45"/>
                    </a:lnTo>
                    <a:lnTo>
                      <a:pt x="90" y="42"/>
                    </a:lnTo>
                    <a:lnTo>
                      <a:pt x="90" y="42"/>
                    </a:lnTo>
                    <a:lnTo>
                      <a:pt x="90" y="39"/>
                    </a:lnTo>
                    <a:lnTo>
                      <a:pt x="90" y="39"/>
                    </a:lnTo>
                    <a:lnTo>
                      <a:pt x="90" y="37"/>
                    </a:lnTo>
                    <a:lnTo>
                      <a:pt x="90" y="37"/>
                    </a:lnTo>
                    <a:lnTo>
                      <a:pt x="90" y="36"/>
                    </a:lnTo>
                    <a:lnTo>
                      <a:pt x="90" y="36"/>
                    </a:lnTo>
                    <a:lnTo>
                      <a:pt x="90" y="35"/>
                    </a:lnTo>
                    <a:lnTo>
                      <a:pt x="90" y="35"/>
                    </a:lnTo>
                    <a:lnTo>
                      <a:pt x="90" y="30"/>
                    </a:lnTo>
                    <a:lnTo>
                      <a:pt x="90" y="30"/>
                    </a:lnTo>
                    <a:lnTo>
                      <a:pt x="89" y="27"/>
                    </a:lnTo>
                    <a:lnTo>
                      <a:pt x="89" y="27"/>
                    </a:lnTo>
                    <a:lnTo>
                      <a:pt x="87" y="27"/>
                    </a:lnTo>
                    <a:lnTo>
                      <a:pt x="87" y="27"/>
                    </a:lnTo>
                    <a:lnTo>
                      <a:pt x="86" y="27"/>
                    </a:lnTo>
                    <a:lnTo>
                      <a:pt x="86" y="27"/>
                    </a:lnTo>
                    <a:lnTo>
                      <a:pt x="80" y="29"/>
                    </a:lnTo>
                    <a:lnTo>
                      <a:pt x="80" y="29"/>
                    </a:lnTo>
                    <a:lnTo>
                      <a:pt x="79" y="30"/>
                    </a:lnTo>
                    <a:lnTo>
                      <a:pt x="79" y="30"/>
                    </a:lnTo>
                    <a:lnTo>
                      <a:pt x="77" y="30"/>
                    </a:lnTo>
                    <a:lnTo>
                      <a:pt x="77" y="30"/>
                    </a:lnTo>
                    <a:lnTo>
                      <a:pt x="77" y="32"/>
                    </a:lnTo>
                    <a:lnTo>
                      <a:pt x="77" y="30"/>
                    </a:lnTo>
                    <a:lnTo>
                      <a:pt x="77" y="30"/>
                    </a:lnTo>
                    <a:lnTo>
                      <a:pt x="77" y="32"/>
                    </a:lnTo>
                    <a:lnTo>
                      <a:pt x="77" y="30"/>
                    </a:lnTo>
                    <a:lnTo>
                      <a:pt x="77" y="30"/>
                    </a:lnTo>
                    <a:lnTo>
                      <a:pt x="77" y="30"/>
                    </a:lnTo>
                    <a:lnTo>
                      <a:pt x="77" y="30"/>
                    </a:lnTo>
                    <a:lnTo>
                      <a:pt x="77" y="30"/>
                    </a:lnTo>
                    <a:lnTo>
                      <a:pt x="77" y="30"/>
                    </a:lnTo>
                    <a:lnTo>
                      <a:pt x="77" y="30"/>
                    </a:lnTo>
                    <a:lnTo>
                      <a:pt x="77" y="30"/>
                    </a:lnTo>
                    <a:lnTo>
                      <a:pt x="77" y="26"/>
                    </a:lnTo>
                    <a:lnTo>
                      <a:pt x="77" y="26"/>
                    </a:lnTo>
                    <a:lnTo>
                      <a:pt x="76" y="24"/>
                    </a:lnTo>
                    <a:lnTo>
                      <a:pt x="76" y="24"/>
                    </a:lnTo>
                    <a:lnTo>
                      <a:pt x="73" y="23"/>
                    </a:lnTo>
                    <a:lnTo>
                      <a:pt x="73" y="23"/>
                    </a:lnTo>
                    <a:lnTo>
                      <a:pt x="71" y="24"/>
                    </a:lnTo>
                    <a:lnTo>
                      <a:pt x="71" y="24"/>
                    </a:lnTo>
                    <a:lnTo>
                      <a:pt x="66" y="26"/>
                    </a:lnTo>
                    <a:lnTo>
                      <a:pt x="67" y="26"/>
                    </a:lnTo>
                    <a:lnTo>
                      <a:pt x="66" y="26"/>
                    </a:lnTo>
                    <a:lnTo>
                      <a:pt x="66" y="26"/>
                    </a:lnTo>
                    <a:lnTo>
                      <a:pt x="64" y="26"/>
                    </a:lnTo>
                    <a:lnTo>
                      <a:pt x="64" y="26"/>
                    </a:lnTo>
                    <a:lnTo>
                      <a:pt x="58" y="22"/>
                    </a:lnTo>
                    <a:lnTo>
                      <a:pt x="54" y="17"/>
                    </a:lnTo>
                    <a:lnTo>
                      <a:pt x="54" y="17"/>
                    </a:lnTo>
                    <a:lnTo>
                      <a:pt x="47" y="8"/>
                    </a:lnTo>
                    <a:lnTo>
                      <a:pt x="47" y="8"/>
                    </a:lnTo>
                    <a:lnTo>
                      <a:pt x="42" y="3"/>
                    </a:lnTo>
                    <a:lnTo>
                      <a:pt x="42" y="3"/>
                    </a:lnTo>
                    <a:lnTo>
                      <a:pt x="41" y="0"/>
                    </a:lnTo>
                    <a:lnTo>
                      <a:pt x="41" y="0"/>
                    </a:lnTo>
                    <a:lnTo>
                      <a:pt x="38" y="0"/>
                    </a:lnTo>
                    <a:lnTo>
                      <a:pt x="38" y="0"/>
                    </a:lnTo>
                    <a:lnTo>
                      <a:pt x="35" y="1"/>
                    </a:lnTo>
                    <a:lnTo>
                      <a:pt x="35" y="1"/>
                    </a:lnTo>
                    <a:lnTo>
                      <a:pt x="34" y="3"/>
                    </a:lnTo>
                    <a:lnTo>
                      <a:pt x="34" y="3"/>
                    </a:lnTo>
                    <a:lnTo>
                      <a:pt x="31" y="6"/>
                    </a:lnTo>
                    <a:lnTo>
                      <a:pt x="31" y="8"/>
                    </a:lnTo>
                    <a:lnTo>
                      <a:pt x="31" y="8"/>
                    </a:lnTo>
                    <a:lnTo>
                      <a:pt x="32" y="14"/>
                    </a:lnTo>
                    <a:lnTo>
                      <a:pt x="32" y="13"/>
                    </a:lnTo>
                    <a:lnTo>
                      <a:pt x="32" y="13"/>
                    </a:lnTo>
                    <a:lnTo>
                      <a:pt x="32" y="14"/>
                    </a:lnTo>
                    <a:lnTo>
                      <a:pt x="32" y="13"/>
                    </a:lnTo>
                    <a:lnTo>
                      <a:pt x="32" y="13"/>
                    </a:lnTo>
                    <a:lnTo>
                      <a:pt x="32" y="14"/>
                    </a:lnTo>
                    <a:lnTo>
                      <a:pt x="32" y="14"/>
                    </a:lnTo>
                    <a:lnTo>
                      <a:pt x="32" y="20"/>
                    </a:lnTo>
                    <a:lnTo>
                      <a:pt x="32" y="20"/>
                    </a:lnTo>
                    <a:lnTo>
                      <a:pt x="32" y="29"/>
                    </a:lnTo>
                    <a:lnTo>
                      <a:pt x="32" y="29"/>
                    </a:lnTo>
                    <a:lnTo>
                      <a:pt x="32" y="32"/>
                    </a:lnTo>
                    <a:lnTo>
                      <a:pt x="31" y="32"/>
                    </a:lnTo>
                    <a:lnTo>
                      <a:pt x="31" y="32"/>
                    </a:lnTo>
                    <a:lnTo>
                      <a:pt x="32" y="33"/>
                    </a:lnTo>
                    <a:lnTo>
                      <a:pt x="32" y="32"/>
                    </a:lnTo>
                    <a:lnTo>
                      <a:pt x="31" y="32"/>
                    </a:lnTo>
                    <a:lnTo>
                      <a:pt x="32" y="33"/>
                    </a:lnTo>
                    <a:lnTo>
                      <a:pt x="32" y="32"/>
                    </a:lnTo>
                    <a:lnTo>
                      <a:pt x="32" y="32"/>
                    </a:lnTo>
                    <a:lnTo>
                      <a:pt x="31" y="35"/>
                    </a:lnTo>
                    <a:lnTo>
                      <a:pt x="31" y="35"/>
                    </a:lnTo>
                    <a:lnTo>
                      <a:pt x="28" y="39"/>
                    </a:lnTo>
                    <a:lnTo>
                      <a:pt x="28" y="43"/>
                    </a:lnTo>
                    <a:lnTo>
                      <a:pt x="28" y="43"/>
                    </a:lnTo>
                    <a:lnTo>
                      <a:pt x="28" y="46"/>
                    </a:lnTo>
                    <a:lnTo>
                      <a:pt x="28" y="46"/>
                    </a:lnTo>
                    <a:lnTo>
                      <a:pt x="28" y="46"/>
                    </a:lnTo>
                    <a:lnTo>
                      <a:pt x="26" y="50"/>
                    </a:lnTo>
                    <a:lnTo>
                      <a:pt x="26" y="50"/>
                    </a:lnTo>
                    <a:lnTo>
                      <a:pt x="24" y="53"/>
                    </a:lnTo>
                    <a:lnTo>
                      <a:pt x="24" y="55"/>
                    </a:lnTo>
                    <a:lnTo>
                      <a:pt x="24" y="53"/>
                    </a:lnTo>
                    <a:lnTo>
                      <a:pt x="24" y="53"/>
                    </a:lnTo>
                    <a:lnTo>
                      <a:pt x="24" y="55"/>
                    </a:lnTo>
                    <a:lnTo>
                      <a:pt x="24" y="53"/>
                    </a:lnTo>
                    <a:lnTo>
                      <a:pt x="24" y="53"/>
                    </a:lnTo>
                    <a:lnTo>
                      <a:pt x="24" y="53"/>
                    </a:lnTo>
                    <a:lnTo>
                      <a:pt x="24" y="53"/>
                    </a:lnTo>
                    <a:lnTo>
                      <a:pt x="24" y="53"/>
                    </a:lnTo>
                    <a:lnTo>
                      <a:pt x="24" y="53"/>
                    </a:lnTo>
                    <a:lnTo>
                      <a:pt x="21" y="52"/>
                    </a:lnTo>
                    <a:lnTo>
                      <a:pt x="21" y="52"/>
                    </a:lnTo>
                    <a:lnTo>
                      <a:pt x="16" y="50"/>
                    </a:lnTo>
                    <a:lnTo>
                      <a:pt x="15" y="50"/>
                    </a:lnTo>
                    <a:lnTo>
                      <a:pt x="15" y="50"/>
                    </a:lnTo>
                    <a:lnTo>
                      <a:pt x="13" y="50"/>
                    </a:lnTo>
                    <a:lnTo>
                      <a:pt x="13" y="50"/>
                    </a:lnTo>
                    <a:lnTo>
                      <a:pt x="11" y="53"/>
                    </a:lnTo>
                    <a:lnTo>
                      <a:pt x="11" y="53"/>
                    </a:lnTo>
                    <a:lnTo>
                      <a:pt x="11" y="56"/>
                    </a:lnTo>
                    <a:lnTo>
                      <a:pt x="11" y="56"/>
                    </a:lnTo>
                    <a:lnTo>
                      <a:pt x="11" y="58"/>
                    </a:lnTo>
                    <a:lnTo>
                      <a:pt x="11" y="58"/>
                    </a:lnTo>
                    <a:lnTo>
                      <a:pt x="6" y="61"/>
                    </a:lnTo>
                    <a:lnTo>
                      <a:pt x="6" y="61"/>
                    </a:lnTo>
                    <a:lnTo>
                      <a:pt x="3" y="62"/>
                    </a:lnTo>
                    <a:lnTo>
                      <a:pt x="2" y="66"/>
                    </a:lnTo>
                    <a:lnTo>
                      <a:pt x="2" y="66"/>
                    </a:lnTo>
                    <a:lnTo>
                      <a:pt x="0" y="68"/>
                    </a:lnTo>
                    <a:lnTo>
                      <a:pt x="0" y="68"/>
                    </a:lnTo>
                    <a:lnTo>
                      <a:pt x="2" y="74"/>
                    </a:lnTo>
                    <a:lnTo>
                      <a:pt x="5" y="79"/>
                    </a:lnTo>
                    <a:lnTo>
                      <a:pt x="5" y="79"/>
                    </a:lnTo>
                    <a:lnTo>
                      <a:pt x="6" y="79"/>
                    </a:lnTo>
                    <a:lnTo>
                      <a:pt x="5" y="79"/>
                    </a:lnTo>
                    <a:lnTo>
                      <a:pt x="5" y="79"/>
                    </a:lnTo>
                    <a:lnTo>
                      <a:pt x="6" y="79"/>
                    </a:lnTo>
                    <a:lnTo>
                      <a:pt x="5" y="79"/>
                    </a:lnTo>
                    <a:lnTo>
                      <a:pt x="6" y="79"/>
                    </a:lnTo>
                    <a:lnTo>
                      <a:pt x="5" y="79"/>
                    </a:lnTo>
                    <a:lnTo>
                      <a:pt x="5" y="79"/>
                    </a:lnTo>
                    <a:lnTo>
                      <a:pt x="6" y="79"/>
                    </a:lnTo>
                    <a:lnTo>
                      <a:pt x="5" y="79"/>
                    </a:lnTo>
                    <a:lnTo>
                      <a:pt x="6" y="79"/>
                    </a:lnTo>
                    <a:lnTo>
                      <a:pt x="6" y="78"/>
                    </a:lnTo>
                    <a:lnTo>
                      <a:pt x="5" y="79"/>
                    </a:lnTo>
                    <a:lnTo>
                      <a:pt x="6" y="79"/>
                    </a:lnTo>
                    <a:lnTo>
                      <a:pt x="6" y="78"/>
                    </a:lnTo>
                    <a:lnTo>
                      <a:pt x="6" y="78"/>
                    </a:lnTo>
                    <a:lnTo>
                      <a:pt x="6" y="78"/>
                    </a:lnTo>
                    <a:lnTo>
                      <a:pt x="6" y="78"/>
                    </a:lnTo>
                    <a:lnTo>
                      <a:pt x="6" y="78"/>
                    </a:lnTo>
                    <a:lnTo>
                      <a:pt x="6" y="78"/>
                    </a:lnTo>
                    <a:lnTo>
                      <a:pt x="5" y="78"/>
                    </a:lnTo>
                    <a:lnTo>
                      <a:pt x="5" y="78"/>
                    </a:lnTo>
                    <a:lnTo>
                      <a:pt x="3" y="81"/>
                    </a:lnTo>
                    <a:lnTo>
                      <a:pt x="3" y="81"/>
                    </a:lnTo>
                    <a:lnTo>
                      <a:pt x="2" y="84"/>
                    </a:lnTo>
                    <a:lnTo>
                      <a:pt x="2" y="84"/>
                    </a:lnTo>
                    <a:lnTo>
                      <a:pt x="3" y="85"/>
                    </a:lnTo>
                    <a:lnTo>
                      <a:pt x="3" y="88"/>
                    </a:lnTo>
                    <a:lnTo>
                      <a:pt x="3" y="88"/>
                    </a:lnTo>
                    <a:lnTo>
                      <a:pt x="6" y="91"/>
                    </a:lnTo>
                    <a:lnTo>
                      <a:pt x="6" y="91"/>
                    </a:lnTo>
                    <a:lnTo>
                      <a:pt x="9" y="91"/>
                    </a:lnTo>
                    <a:lnTo>
                      <a:pt x="9" y="91"/>
                    </a:lnTo>
                    <a:lnTo>
                      <a:pt x="12" y="91"/>
                    </a:lnTo>
                    <a:lnTo>
                      <a:pt x="12" y="91"/>
                    </a:lnTo>
                    <a:lnTo>
                      <a:pt x="15" y="88"/>
                    </a:lnTo>
                    <a:lnTo>
                      <a:pt x="15" y="88"/>
                    </a:lnTo>
                    <a:lnTo>
                      <a:pt x="16" y="87"/>
                    </a:lnTo>
                    <a:lnTo>
                      <a:pt x="16" y="84"/>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81" name="Freeform 1299"/>
              <p:cNvSpPr/>
              <p:nvPr/>
            </p:nvSpPr>
            <p:spPr bwMode="auto">
              <a:xfrm>
                <a:off x="-1336158" y="3685218"/>
                <a:ext cx="40788" cy="77498"/>
              </a:xfrm>
              <a:custGeom>
                <a:gdLst>
                  <a:gd name="T0" fmla="*/ 12 w 20"/>
                  <a:gd name="T1" fmla="*/ 0 h 38"/>
                  <a:gd name="T2" fmla="*/ 12 w 20"/>
                  <a:gd name="T3" fmla="*/ 0 h 38"/>
                  <a:gd name="T4" fmla="*/ 9 w 20"/>
                  <a:gd name="T5" fmla="*/ 0 h 38"/>
                  <a:gd name="T6" fmla="*/ 6 w 20"/>
                  <a:gd name="T7" fmla="*/ 1 h 38"/>
                  <a:gd name="T8" fmla="*/ 5 w 20"/>
                  <a:gd name="T9" fmla="*/ 3 h 38"/>
                  <a:gd name="T10" fmla="*/ 3 w 20"/>
                  <a:gd name="T11" fmla="*/ 3 h 38"/>
                  <a:gd name="T12" fmla="*/ 3 w 20"/>
                  <a:gd name="T13" fmla="*/ 3 h 38"/>
                  <a:gd name="T14" fmla="*/ 0 w 20"/>
                  <a:gd name="T15" fmla="*/ 4 h 38"/>
                  <a:gd name="T16" fmla="*/ 3 w 20"/>
                  <a:gd name="T17" fmla="*/ 7 h 38"/>
                  <a:gd name="T18" fmla="*/ 3 w 20"/>
                  <a:gd name="T19" fmla="*/ 7 h 38"/>
                  <a:gd name="T20" fmla="*/ 7 w 20"/>
                  <a:gd name="T21" fmla="*/ 13 h 38"/>
                  <a:gd name="T22" fmla="*/ 10 w 20"/>
                  <a:gd name="T23" fmla="*/ 14 h 38"/>
                  <a:gd name="T24" fmla="*/ 10 w 20"/>
                  <a:gd name="T25" fmla="*/ 17 h 38"/>
                  <a:gd name="T26" fmla="*/ 10 w 20"/>
                  <a:gd name="T27" fmla="*/ 17 h 38"/>
                  <a:gd name="T28" fmla="*/ 10 w 20"/>
                  <a:gd name="T29" fmla="*/ 22 h 38"/>
                  <a:gd name="T30" fmla="*/ 9 w 20"/>
                  <a:gd name="T31" fmla="*/ 23 h 38"/>
                  <a:gd name="T32" fmla="*/ 9 w 20"/>
                  <a:gd name="T33" fmla="*/ 23 h 38"/>
                  <a:gd name="T34" fmla="*/ 6 w 20"/>
                  <a:gd name="T35" fmla="*/ 25 h 38"/>
                  <a:gd name="T36" fmla="*/ 5 w 20"/>
                  <a:gd name="T37" fmla="*/ 26 h 38"/>
                  <a:gd name="T38" fmla="*/ 5 w 20"/>
                  <a:gd name="T39" fmla="*/ 27 h 38"/>
                  <a:gd name="T40" fmla="*/ 5 w 20"/>
                  <a:gd name="T41" fmla="*/ 27 h 38"/>
                  <a:gd name="T42" fmla="*/ 7 w 20"/>
                  <a:gd name="T43" fmla="*/ 35 h 38"/>
                  <a:gd name="T44" fmla="*/ 9 w 20"/>
                  <a:gd name="T45" fmla="*/ 38 h 38"/>
                  <a:gd name="T46" fmla="*/ 10 w 20"/>
                  <a:gd name="T47" fmla="*/ 38 h 38"/>
                  <a:gd name="T48" fmla="*/ 10 w 20"/>
                  <a:gd name="T49" fmla="*/ 38 h 38"/>
                  <a:gd name="T50" fmla="*/ 12 w 20"/>
                  <a:gd name="T51" fmla="*/ 36 h 38"/>
                  <a:gd name="T52" fmla="*/ 12 w 20"/>
                  <a:gd name="T53" fmla="*/ 33 h 38"/>
                  <a:gd name="T54" fmla="*/ 13 w 20"/>
                  <a:gd name="T55" fmla="*/ 30 h 38"/>
                  <a:gd name="T56" fmla="*/ 15 w 20"/>
                  <a:gd name="T57" fmla="*/ 27 h 38"/>
                  <a:gd name="T58" fmla="*/ 15 w 20"/>
                  <a:gd name="T59" fmla="*/ 27 h 38"/>
                  <a:gd name="T60" fmla="*/ 19 w 20"/>
                  <a:gd name="T61" fmla="*/ 26 h 38"/>
                  <a:gd name="T62" fmla="*/ 20 w 20"/>
                  <a:gd name="T63" fmla="*/ 25 h 38"/>
                  <a:gd name="T64" fmla="*/ 20 w 20"/>
                  <a:gd name="T65" fmla="*/ 22 h 38"/>
                  <a:gd name="T66" fmla="*/ 20 w 20"/>
                  <a:gd name="T67" fmla="*/ 22 h 38"/>
                  <a:gd name="T68" fmla="*/ 20 w 20"/>
                  <a:gd name="T69" fmla="*/ 14 h 38"/>
                  <a:gd name="T70" fmla="*/ 20 w 20"/>
                  <a:gd name="T71" fmla="*/ 10 h 38"/>
                  <a:gd name="T72" fmla="*/ 19 w 20"/>
                  <a:gd name="T73" fmla="*/ 7 h 38"/>
                  <a:gd name="T74" fmla="*/ 19 w 20"/>
                  <a:gd name="T75" fmla="*/ 7 h 38"/>
                  <a:gd name="T76" fmla="*/ 16 w 20"/>
                  <a:gd name="T77" fmla="*/ 3 h 38"/>
                  <a:gd name="T78" fmla="*/ 15 w 20"/>
                  <a:gd name="T79" fmla="*/ 1 h 38"/>
                  <a:gd name="T80" fmla="*/ 12 w 20"/>
                  <a:gd name="T81" fmla="*/ 0 h 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0" h="38">
                    <a:moveTo>
                      <a:pt x="12" y="0"/>
                    </a:moveTo>
                    <a:lnTo>
                      <a:pt x="12" y="0"/>
                    </a:lnTo>
                    <a:lnTo>
                      <a:pt x="9" y="0"/>
                    </a:lnTo>
                    <a:lnTo>
                      <a:pt x="6" y="1"/>
                    </a:lnTo>
                    <a:lnTo>
                      <a:pt x="5" y="3"/>
                    </a:lnTo>
                    <a:lnTo>
                      <a:pt x="3" y="3"/>
                    </a:lnTo>
                    <a:lnTo>
                      <a:pt x="3" y="3"/>
                    </a:lnTo>
                    <a:lnTo>
                      <a:pt x="0" y="4"/>
                    </a:lnTo>
                    <a:lnTo>
                      <a:pt x="3" y="7"/>
                    </a:lnTo>
                    <a:lnTo>
                      <a:pt x="3" y="7"/>
                    </a:lnTo>
                    <a:lnTo>
                      <a:pt x="7" y="13"/>
                    </a:lnTo>
                    <a:lnTo>
                      <a:pt x="10" y="14"/>
                    </a:lnTo>
                    <a:lnTo>
                      <a:pt x="10" y="17"/>
                    </a:lnTo>
                    <a:lnTo>
                      <a:pt x="10" y="17"/>
                    </a:lnTo>
                    <a:lnTo>
                      <a:pt x="10" y="22"/>
                    </a:lnTo>
                    <a:lnTo>
                      <a:pt x="9" y="23"/>
                    </a:lnTo>
                    <a:lnTo>
                      <a:pt x="9" y="23"/>
                    </a:lnTo>
                    <a:lnTo>
                      <a:pt x="6" y="25"/>
                    </a:lnTo>
                    <a:lnTo>
                      <a:pt x="5" y="26"/>
                    </a:lnTo>
                    <a:lnTo>
                      <a:pt x="5" y="27"/>
                    </a:lnTo>
                    <a:lnTo>
                      <a:pt x="5" y="27"/>
                    </a:lnTo>
                    <a:lnTo>
                      <a:pt x="7" y="35"/>
                    </a:lnTo>
                    <a:lnTo>
                      <a:pt x="9" y="38"/>
                    </a:lnTo>
                    <a:lnTo>
                      <a:pt x="10" y="38"/>
                    </a:lnTo>
                    <a:lnTo>
                      <a:pt x="10" y="38"/>
                    </a:lnTo>
                    <a:lnTo>
                      <a:pt x="12" y="36"/>
                    </a:lnTo>
                    <a:lnTo>
                      <a:pt x="12" y="33"/>
                    </a:lnTo>
                    <a:lnTo>
                      <a:pt x="13" y="30"/>
                    </a:lnTo>
                    <a:lnTo>
                      <a:pt x="15" y="27"/>
                    </a:lnTo>
                    <a:lnTo>
                      <a:pt x="15" y="27"/>
                    </a:lnTo>
                    <a:lnTo>
                      <a:pt x="19" y="26"/>
                    </a:lnTo>
                    <a:lnTo>
                      <a:pt x="20" y="25"/>
                    </a:lnTo>
                    <a:lnTo>
                      <a:pt x="20" y="22"/>
                    </a:lnTo>
                    <a:lnTo>
                      <a:pt x="20" y="22"/>
                    </a:lnTo>
                    <a:lnTo>
                      <a:pt x="20" y="14"/>
                    </a:lnTo>
                    <a:lnTo>
                      <a:pt x="20" y="10"/>
                    </a:lnTo>
                    <a:lnTo>
                      <a:pt x="19" y="7"/>
                    </a:lnTo>
                    <a:lnTo>
                      <a:pt x="19" y="7"/>
                    </a:lnTo>
                    <a:lnTo>
                      <a:pt x="16" y="3"/>
                    </a:lnTo>
                    <a:lnTo>
                      <a:pt x="15" y="1"/>
                    </a:lnTo>
                    <a:lnTo>
                      <a:pt x="12"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82" name="Freeform 1301"/>
              <p:cNvSpPr/>
              <p:nvPr/>
            </p:nvSpPr>
            <p:spPr bwMode="auto">
              <a:xfrm>
                <a:off x="-1411615" y="3711730"/>
                <a:ext cx="42828" cy="46907"/>
              </a:xfrm>
              <a:custGeom>
                <a:gdLst>
                  <a:gd name="T0" fmla="*/ 20 w 21"/>
                  <a:gd name="T1" fmla="*/ 12 h 23"/>
                  <a:gd name="T2" fmla="*/ 20 w 21"/>
                  <a:gd name="T3" fmla="*/ 12 h 23"/>
                  <a:gd name="T4" fmla="*/ 15 w 21"/>
                  <a:gd name="T5" fmla="*/ 14 h 23"/>
                  <a:gd name="T6" fmla="*/ 10 w 21"/>
                  <a:gd name="T7" fmla="*/ 19 h 23"/>
                  <a:gd name="T8" fmla="*/ 10 w 21"/>
                  <a:gd name="T9" fmla="*/ 19 h 23"/>
                  <a:gd name="T10" fmla="*/ 2 w 21"/>
                  <a:gd name="T11" fmla="*/ 23 h 23"/>
                  <a:gd name="T12" fmla="*/ 1 w 21"/>
                  <a:gd name="T13" fmla="*/ 23 h 23"/>
                  <a:gd name="T14" fmla="*/ 0 w 21"/>
                  <a:gd name="T15" fmla="*/ 22 h 23"/>
                  <a:gd name="T16" fmla="*/ 0 w 21"/>
                  <a:gd name="T17" fmla="*/ 22 h 23"/>
                  <a:gd name="T18" fmla="*/ 1 w 21"/>
                  <a:gd name="T19" fmla="*/ 17 h 23"/>
                  <a:gd name="T20" fmla="*/ 4 w 21"/>
                  <a:gd name="T21" fmla="*/ 16 h 23"/>
                  <a:gd name="T22" fmla="*/ 5 w 21"/>
                  <a:gd name="T23" fmla="*/ 14 h 23"/>
                  <a:gd name="T24" fmla="*/ 5 w 21"/>
                  <a:gd name="T25" fmla="*/ 12 h 23"/>
                  <a:gd name="T26" fmla="*/ 5 w 21"/>
                  <a:gd name="T27" fmla="*/ 12 h 23"/>
                  <a:gd name="T28" fmla="*/ 1 w 21"/>
                  <a:gd name="T29" fmla="*/ 4 h 23"/>
                  <a:gd name="T30" fmla="*/ 1 w 21"/>
                  <a:gd name="T31" fmla="*/ 1 h 23"/>
                  <a:gd name="T32" fmla="*/ 2 w 21"/>
                  <a:gd name="T33" fmla="*/ 0 h 23"/>
                  <a:gd name="T34" fmla="*/ 2 w 21"/>
                  <a:gd name="T35" fmla="*/ 0 h 23"/>
                  <a:gd name="T36" fmla="*/ 7 w 21"/>
                  <a:gd name="T37" fmla="*/ 0 h 23"/>
                  <a:gd name="T38" fmla="*/ 8 w 21"/>
                  <a:gd name="T39" fmla="*/ 1 h 23"/>
                  <a:gd name="T40" fmla="*/ 11 w 21"/>
                  <a:gd name="T41" fmla="*/ 3 h 23"/>
                  <a:gd name="T42" fmla="*/ 14 w 21"/>
                  <a:gd name="T43" fmla="*/ 3 h 23"/>
                  <a:gd name="T44" fmla="*/ 14 w 21"/>
                  <a:gd name="T45" fmla="*/ 3 h 23"/>
                  <a:gd name="T46" fmla="*/ 18 w 21"/>
                  <a:gd name="T47" fmla="*/ 4 h 23"/>
                  <a:gd name="T48" fmla="*/ 20 w 21"/>
                  <a:gd name="T49" fmla="*/ 7 h 23"/>
                  <a:gd name="T50" fmla="*/ 21 w 21"/>
                  <a:gd name="T51" fmla="*/ 9 h 23"/>
                  <a:gd name="T52" fmla="*/ 20 w 21"/>
                  <a:gd name="T53" fmla="*/ 12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1" h="23">
                    <a:moveTo>
                      <a:pt x="20" y="12"/>
                    </a:moveTo>
                    <a:lnTo>
                      <a:pt x="20" y="12"/>
                    </a:lnTo>
                    <a:lnTo>
                      <a:pt x="15" y="14"/>
                    </a:lnTo>
                    <a:lnTo>
                      <a:pt x="10" y="19"/>
                    </a:lnTo>
                    <a:lnTo>
                      <a:pt x="10" y="19"/>
                    </a:lnTo>
                    <a:lnTo>
                      <a:pt x="2" y="23"/>
                    </a:lnTo>
                    <a:lnTo>
                      <a:pt x="1" y="23"/>
                    </a:lnTo>
                    <a:lnTo>
                      <a:pt x="0" y="22"/>
                    </a:lnTo>
                    <a:lnTo>
                      <a:pt x="0" y="22"/>
                    </a:lnTo>
                    <a:lnTo>
                      <a:pt x="1" y="17"/>
                    </a:lnTo>
                    <a:lnTo>
                      <a:pt x="4" y="16"/>
                    </a:lnTo>
                    <a:lnTo>
                      <a:pt x="5" y="14"/>
                    </a:lnTo>
                    <a:lnTo>
                      <a:pt x="5" y="12"/>
                    </a:lnTo>
                    <a:lnTo>
                      <a:pt x="5" y="12"/>
                    </a:lnTo>
                    <a:lnTo>
                      <a:pt x="1" y="4"/>
                    </a:lnTo>
                    <a:lnTo>
                      <a:pt x="1" y="1"/>
                    </a:lnTo>
                    <a:lnTo>
                      <a:pt x="2" y="0"/>
                    </a:lnTo>
                    <a:lnTo>
                      <a:pt x="2" y="0"/>
                    </a:lnTo>
                    <a:lnTo>
                      <a:pt x="7" y="0"/>
                    </a:lnTo>
                    <a:lnTo>
                      <a:pt x="8" y="1"/>
                    </a:lnTo>
                    <a:lnTo>
                      <a:pt x="11" y="3"/>
                    </a:lnTo>
                    <a:lnTo>
                      <a:pt x="14" y="3"/>
                    </a:lnTo>
                    <a:lnTo>
                      <a:pt x="14" y="3"/>
                    </a:lnTo>
                    <a:lnTo>
                      <a:pt x="18" y="4"/>
                    </a:lnTo>
                    <a:lnTo>
                      <a:pt x="20" y="7"/>
                    </a:lnTo>
                    <a:lnTo>
                      <a:pt x="21" y="9"/>
                    </a:lnTo>
                    <a:lnTo>
                      <a:pt x="20" y="12"/>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83" name="Freeform 1302"/>
              <p:cNvSpPr/>
              <p:nvPr/>
            </p:nvSpPr>
            <p:spPr bwMode="auto">
              <a:xfrm>
                <a:off x="-1411615" y="3711730"/>
                <a:ext cx="42828" cy="46907"/>
              </a:xfrm>
              <a:custGeom>
                <a:gdLst>
                  <a:gd name="T0" fmla="*/ 20 w 21"/>
                  <a:gd name="T1" fmla="*/ 12 h 23"/>
                  <a:gd name="T2" fmla="*/ 20 w 21"/>
                  <a:gd name="T3" fmla="*/ 12 h 23"/>
                  <a:gd name="T4" fmla="*/ 15 w 21"/>
                  <a:gd name="T5" fmla="*/ 14 h 23"/>
                  <a:gd name="T6" fmla="*/ 10 w 21"/>
                  <a:gd name="T7" fmla="*/ 19 h 23"/>
                  <a:gd name="T8" fmla="*/ 10 w 21"/>
                  <a:gd name="T9" fmla="*/ 19 h 23"/>
                  <a:gd name="T10" fmla="*/ 2 w 21"/>
                  <a:gd name="T11" fmla="*/ 23 h 23"/>
                  <a:gd name="T12" fmla="*/ 1 w 21"/>
                  <a:gd name="T13" fmla="*/ 23 h 23"/>
                  <a:gd name="T14" fmla="*/ 0 w 21"/>
                  <a:gd name="T15" fmla="*/ 22 h 23"/>
                  <a:gd name="T16" fmla="*/ 0 w 21"/>
                  <a:gd name="T17" fmla="*/ 22 h 23"/>
                  <a:gd name="T18" fmla="*/ 1 w 21"/>
                  <a:gd name="T19" fmla="*/ 17 h 23"/>
                  <a:gd name="T20" fmla="*/ 4 w 21"/>
                  <a:gd name="T21" fmla="*/ 16 h 23"/>
                  <a:gd name="T22" fmla="*/ 5 w 21"/>
                  <a:gd name="T23" fmla="*/ 14 h 23"/>
                  <a:gd name="T24" fmla="*/ 5 w 21"/>
                  <a:gd name="T25" fmla="*/ 12 h 23"/>
                  <a:gd name="T26" fmla="*/ 5 w 21"/>
                  <a:gd name="T27" fmla="*/ 12 h 23"/>
                  <a:gd name="T28" fmla="*/ 1 w 21"/>
                  <a:gd name="T29" fmla="*/ 4 h 23"/>
                  <a:gd name="T30" fmla="*/ 1 w 21"/>
                  <a:gd name="T31" fmla="*/ 1 h 23"/>
                  <a:gd name="T32" fmla="*/ 2 w 21"/>
                  <a:gd name="T33" fmla="*/ 0 h 23"/>
                  <a:gd name="T34" fmla="*/ 2 w 21"/>
                  <a:gd name="T35" fmla="*/ 0 h 23"/>
                  <a:gd name="T36" fmla="*/ 7 w 21"/>
                  <a:gd name="T37" fmla="*/ 0 h 23"/>
                  <a:gd name="T38" fmla="*/ 8 w 21"/>
                  <a:gd name="T39" fmla="*/ 1 h 23"/>
                  <a:gd name="T40" fmla="*/ 11 w 21"/>
                  <a:gd name="T41" fmla="*/ 3 h 23"/>
                  <a:gd name="T42" fmla="*/ 14 w 21"/>
                  <a:gd name="T43" fmla="*/ 3 h 23"/>
                  <a:gd name="T44" fmla="*/ 14 w 21"/>
                  <a:gd name="T45" fmla="*/ 3 h 23"/>
                  <a:gd name="T46" fmla="*/ 18 w 21"/>
                  <a:gd name="T47" fmla="*/ 4 h 23"/>
                  <a:gd name="T48" fmla="*/ 20 w 21"/>
                  <a:gd name="T49" fmla="*/ 7 h 23"/>
                  <a:gd name="T50" fmla="*/ 21 w 21"/>
                  <a:gd name="T51" fmla="*/ 9 h 23"/>
                  <a:gd name="T52" fmla="*/ 20 w 21"/>
                  <a:gd name="T53" fmla="*/ 12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1" h="23">
                    <a:moveTo>
                      <a:pt x="20" y="12"/>
                    </a:moveTo>
                    <a:lnTo>
                      <a:pt x="20" y="12"/>
                    </a:lnTo>
                    <a:lnTo>
                      <a:pt x="15" y="14"/>
                    </a:lnTo>
                    <a:lnTo>
                      <a:pt x="10" y="19"/>
                    </a:lnTo>
                    <a:lnTo>
                      <a:pt x="10" y="19"/>
                    </a:lnTo>
                    <a:lnTo>
                      <a:pt x="2" y="23"/>
                    </a:lnTo>
                    <a:lnTo>
                      <a:pt x="1" y="23"/>
                    </a:lnTo>
                    <a:lnTo>
                      <a:pt x="0" y="22"/>
                    </a:lnTo>
                    <a:lnTo>
                      <a:pt x="0" y="22"/>
                    </a:lnTo>
                    <a:lnTo>
                      <a:pt x="1" y="17"/>
                    </a:lnTo>
                    <a:lnTo>
                      <a:pt x="4" y="16"/>
                    </a:lnTo>
                    <a:lnTo>
                      <a:pt x="5" y="14"/>
                    </a:lnTo>
                    <a:lnTo>
                      <a:pt x="5" y="12"/>
                    </a:lnTo>
                    <a:lnTo>
                      <a:pt x="5" y="12"/>
                    </a:lnTo>
                    <a:lnTo>
                      <a:pt x="1" y="4"/>
                    </a:lnTo>
                    <a:lnTo>
                      <a:pt x="1" y="1"/>
                    </a:lnTo>
                    <a:lnTo>
                      <a:pt x="2" y="0"/>
                    </a:lnTo>
                    <a:lnTo>
                      <a:pt x="2" y="0"/>
                    </a:lnTo>
                    <a:lnTo>
                      <a:pt x="7" y="0"/>
                    </a:lnTo>
                    <a:lnTo>
                      <a:pt x="8" y="1"/>
                    </a:lnTo>
                    <a:lnTo>
                      <a:pt x="11" y="3"/>
                    </a:lnTo>
                    <a:lnTo>
                      <a:pt x="14" y="3"/>
                    </a:lnTo>
                    <a:lnTo>
                      <a:pt x="14" y="3"/>
                    </a:lnTo>
                    <a:lnTo>
                      <a:pt x="18" y="4"/>
                    </a:lnTo>
                    <a:lnTo>
                      <a:pt x="20" y="7"/>
                    </a:lnTo>
                    <a:lnTo>
                      <a:pt x="21" y="9"/>
                    </a:lnTo>
                    <a:lnTo>
                      <a:pt x="20" y="1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84" name="Freeform 1303"/>
              <p:cNvSpPr/>
              <p:nvPr/>
            </p:nvSpPr>
            <p:spPr bwMode="auto">
              <a:xfrm>
                <a:off x="-1395300" y="3746401"/>
                <a:ext cx="38750" cy="65261"/>
              </a:xfrm>
              <a:custGeom>
                <a:gdLst>
                  <a:gd name="T0" fmla="*/ 18 w 19"/>
                  <a:gd name="T1" fmla="*/ 0 h 32"/>
                  <a:gd name="T2" fmla="*/ 18 w 19"/>
                  <a:gd name="T3" fmla="*/ 0 h 32"/>
                  <a:gd name="T4" fmla="*/ 15 w 19"/>
                  <a:gd name="T5" fmla="*/ 0 h 32"/>
                  <a:gd name="T6" fmla="*/ 12 w 19"/>
                  <a:gd name="T7" fmla="*/ 2 h 32"/>
                  <a:gd name="T8" fmla="*/ 9 w 19"/>
                  <a:gd name="T9" fmla="*/ 5 h 32"/>
                  <a:gd name="T10" fmla="*/ 6 w 19"/>
                  <a:gd name="T11" fmla="*/ 9 h 32"/>
                  <a:gd name="T12" fmla="*/ 6 w 19"/>
                  <a:gd name="T13" fmla="*/ 9 h 32"/>
                  <a:gd name="T14" fmla="*/ 5 w 19"/>
                  <a:gd name="T15" fmla="*/ 12 h 32"/>
                  <a:gd name="T16" fmla="*/ 2 w 19"/>
                  <a:gd name="T17" fmla="*/ 15 h 32"/>
                  <a:gd name="T18" fmla="*/ 0 w 19"/>
                  <a:gd name="T19" fmla="*/ 16 h 32"/>
                  <a:gd name="T20" fmla="*/ 0 w 19"/>
                  <a:gd name="T21" fmla="*/ 21 h 32"/>
                  <a:gd name="T22" fmla="*/ 0 w 19"/>
                  <a:gd name="T23" fmla="*/ 21 h 32"/>
                  <a:gd name="T24" fmla="*/ 6 w 19"/>
                  <a:gd name="T25" fmla="*/ 29 h 32"/>
                  <a:gd name="T26" fmla="*/ 9 w 19"/>
                  <a:gd name="T27" fmla="*/ 32 h 32"/>
                  <a:gd name="T28" fmla="*/ 10 w 19"/>
                  <a:gd name="T29" fmla="*/ 32 h 32"/>
                  <a:gd name="T30" fmla="*/ 10 w 19"/>
                  <a:gd name="T31" fmla="*/ 31 h 32"/>
                  <a:gd name="T32" fmla="*/ 10 w 19"/>
                  <a:gd name="T33" fmla="*/ 31 h 32"/>
                  <a:gd name="T34" fmla="*/ 12 w 19"/>
                  <a:gd name="T35" fmla="*/ 22 h 32"/>
                  <a:gd name="T36" fmla="*/ 13 w 19"/>
                  <a:gd name="T37" fmla="*/ 15 h 32"/>
                  <a:gd name="T38" fmla="*/ 13 w 19"/>
                  <a:gd name="T39" fmla="*/ 15 h 32"/>
                  <a:gd name="T40" fmla="*/ 15 w 19"/>
                  <a:gd name="T41" fmla="*/ 11 h 32"/>
                  <a:gd name="T42" fmla="*/ 18 w 19"/>
                  <a:gd name="T43" fmla="*/ 5 h 32"/>
                  <a:gd name="T44" fmla="*/ 19 w 19"/>
                  <a:gd name="T45" fmla="*/ 2 h 32"/>
                  <a:gd name="T46" fmla="*/ 19 w 19"/>
                  <a:gd name="T47" fmla="*/ 0 h 32"/>
                  <a:gd name="T48" fmla="*/ 18 w 19"/>
                  <a:gd name="T49" fmla="*/ 0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9" h="32">
                    <a:moveTo>
                      <a:pt x="18" y="0"/>
                    </a:moveTo>
                    <a:lnTo>
                      <a:pt x="18" y="0"/>
                    </a:lnTo>
                    <a:lnTo>
                      <a:pt x="15" y="0"/>
                    </a:lnTo>
                    <a:lnTo>
                      <a:pt x="12" y="2"/>
                    </a:lnTo>
                    <a:lnTo>
                      <a:pt x="9" y="5"/>
                    </a:lnTo>
                    <a:lnTo>
                      <a:pt x="6" y="9"/>
                    </a:lnTo>
                    <a:lnTo>
                      <a:pt x="6" y="9"/>
                    </a:lnTo>
                    <a:lnTo>
                      <a:pt x="5" y="12"/>
                    </a:lnTo>
                    <a:lnTo>
                      <a:pt x="2" y="15"/>
                    </a:lnTo>
                    <a:lnTo>
                      <a:pt x="0" y="16"/>
                    </a:lnTo>
                    <a:lnTo>
                      <a:pt x="0" y="21"/>
                    </a:lnTo>
                    <a:lnTo>
                      <a:pt x="0" y="21"/>
                    </a:lnTo>
                    <a:lnTo>
                      <a:pt x="6" y="29"/>
                    </a:lnTo>
                    <a:lnTo>
                      <a:pt x="9" y="32"/>
                    </a:lnTo>
                    <a:lnTo>
                      <a:pt x="10" y="32"/>
                    </a:lnTo>
                    <a:lnTo>
                      <a:pt x="10" y="31"/>
                    </a:lnTo>
                    <a:lnTo>
                      <a:pt x="10" y="31"/>
                    </a:lnTo>
                    <a:lnTo>
                      <a:pt x="12" y="22"/>
                    </a:lnTo>
                    <a:lnTo>
                      <a:pt x="13" y="15"/>
                    </a:lnTo>
                    <a:lnTo>
                      <a:pt x="13" y="15"/>
                    </a:lnTo>
                    <a:lnTo>
                      <a:pt x="15" y="11"/>
                    </a:lnTo>
                    <a:lnTo>
                      <a:pt x="18" y="5"/>
                    </a:lnTo>
                    <a:lnTo>
                      <a:pt x="19" y="2"/>
                    </a:lnTo>
                    <a:lnTo>
                      <a:pt x="19" y="0"/>
                    </a:lnTo>
                    <a:lnTo>
                      <a:pt x="18"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85" name="Freeform 1304"/>
              <p:cNvSpPr/>
              <p:nvPr/>
            </p:nvSpPr>
            <p:spPr bwMode="auto">
              <a:xfrm>
                <a:off x="-1395300" y="3746401"/>
                <a:ext cx="38750" cy="65261"/>
              </a:xfrm>
              <a:custGeom>
                <a:gdLst>
                  <a:gd name="T0" fmla="*/ 18 w 19"/>
                  <a:gd name="T1" fmla="*/ 0 h 32"/>
                  <a:gd name="T2" fmla="*/ 18 w 19"/>
                  <a:gd name="T3" fmla="*/ 0 h 32"/>
                  <a:gd name="T4" fmla="*/ 15 w 19"/>
                  <a:gd name="T5" fmla="*/ 0 h 32"/>
                  <a:gd name="T6" fmla="*/ 12 w 19"/>
                  <a:gd name="T7" fmla="*/ 2 h 32"/>
                  <a:gd name="T8" fmla="*/ 9 w 19"/>
                  <a:gd name="T9" fmla="*/ 5 h 32"/>
                  <a:gd name="T10" fmla="*/ 6 w 19"/>
                  <a:gd name="T11" fmla="*/ 9 h 32"/>
                  <a:gd name="T12" fmla="*/ 6 w 19"/>
                  <a:gd name="T13" fmla="*/ 9 h 32"/>
                  <a:gd name="T14" fmla="*/ 5 w 19"/>
                  <a:gd name="T15" fmla="*/ 12 h 32"/>
                  <a:gd name="T16" fmla="*/ 2 w 19"/>
                  <a:gd name="T17" fmla="*/ 15 h 32"/>
                  <a:gd name="T18" fmla="*/ 0 w 19"/>
                  <a:gd name="T19" fmla="*/ 16 h 32"/>
                  <a:gd name="T20" fmla="*/ 0 w 19"/>
                  <a:gd name="T21" fmla="*/ 21 h 32"/>
                  <a:gd name="T22" fmla="*/ 0 w 19"/>
                  <a:gd name="T23" fmla="*/ 21 h 32"/>
                  <a:gd name="T24" fmla="*/ 6 w 19"/>
                  <a:gd name="T25" fmla="*/ 29 h 32"/>
                  <a:gd name="T26" fmla="*/ 9 w 19"/>
                  <a:gd name="T27" fmla="*/ 32 h 32"/>
                  <a:gd name="T28" fmla="*/ 10 w 19"/>
                  <a:gd name="T29" fmla="*/ 32 h 32"/>
                  <a:gd name="T30" fmla="*/ 10 w 19"/>
                  <a:gd name="T31" fmla="*/ 31 h 32"/>
                  <a:gd name="T32" fmla="*/ 10 w 19"/>
                  <a:gd name="T33" fmla="*/ 31 h 32"/>
                  <a:gd name="T34" fmla="*/ 12 w 19"/>
                  <a:gd name="T35" fmla="*/ 22 h 32"/>
                  <a:gd name="T36" fmla="*/ 13 w 19"/>
                  <a:gd name="T37" fmla="*/ 15 h 32"/>
                  <a:gd name="T38" fmla="*/ 13 w 19"/>
                  <a:gd name="T39" fmla="*/ 15 h 32"/>
                  <a:gd name="T40" fmla="*/ 15 w 19"/>
                  <a:gd name="T41" fmla="*/ 11 h 32"/>
                  <a:gd name="T42" fmla="*/ 18 w 19"/>
                  <a:gd name="T43" fmla="*/ 5 h 32"/>
                  <a:gd name="T44" fmla="*/ 19 w 19"/>
                  <a:gd name="T45" fmla="*/ 2 h 32"/>
                  <a:gd name="T46" fmla="*/ 19 w 19"/>
                  <a:gd name="T47" fmla="*/ 0 h 32"/>
                  <a:gd name="T48" fmla="*/ 18 w 19"/>
                  <a:gd name="T49" fmla="*/ 0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9" h="32">
                    <a:moveTo>
                      <a:pt x="18" y="0"/>
                    </a:moveTo>
                    <a:lnTo>
                      <a:pt x="18" y="0"/>
                    </a:lnTo>
                    <a:lnTo>
                      <a:pt x="15" y="0"/>
                    </a:lnTo>
                    <a:lnTo>
                      <a:pt x="12" y="2"/>
                    </a:lnTo>
                    <a:lnTo>
                      <a:pt x="9" y="5"/>
                    </a:lnTo>
                    <a:lnTo>
                      <a:pt x="6" y="9"/>
                    </a:lnTo>
                    <a:lnTo>
                      <a:pt x="6" y="9"/>
                    </a:lnTo>
                    <a:lnTo>
                      <a:pt x="5" y="12"/>
                    </a:lnTo>
                    <a:lnTo>
                      <a:pt x="2" y="15"/>
                    </a:lnTo>
                    <a:lnTo>
                      <a:pt x="0" y="16"/>
                    </a:lnTo>
                    <a:lnTo>
                      <a:pt x="0" y="21"/>
                    </a:lnTo>
                    <a:lnTo>
                      <a:pt x="0" y="21"/>
                    </a:lnTo>
                    <a:lnTo>
                      <a:pt x="6" y="29"/>
                    </a:lnTo>
                    <a:lnTo>
                      <a:pt x="9" y="32"/>
                    </a:lnTo>
                    <a:lnTo>
                      <a:pt x="10" y="32"/>
                    </a:lnTo>
                    <a:lnTo>
                      <a:pt x="10" y="31"/>
                    </a:lnTo>
                    <a:lnTo>
                      <a:pt x="10" y="31"/>
                    </a:lnTo>
                    <a:lnTo>
                      <a:pt x="12" y="22"/>
                    </a:lnTo>
                    <a:lnTo>
                      <a:pt x="13" y="15"/>
                    </a:lnTo>
                    <a:lnTo>
                      <a:pt x="13" y="15"/>
                    </a:lnTo>
                    <a:lnTo>
                      <a:pt x="15" y="11"/>
                    </a:lnTo>
                    <a:lnTo>
                      <a:pt x="18" y="5"/>
                    </a:lnTo>
                    <a:lnTo>
                      <a:pt x="19" y="2"/>
                    </a:lnTo>
                    <a:lnTo>
                      <a:pt x="19" y="0"/>
                    </a:lnTo>
                    <a:lnTo>
                      <a:pt x="18"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86" name="Freeform 1305"/>
              <p:cNvSpPr/>
              <p:nvPr/>
            </p:nvSpPr>
            <p:spPr bwMode="auto">
              <a:xfrm>
                <a:off x="-1356552" y="3770874"/>
                <a:ext cx="30592" cy="18355"/>
              </a:xfrm>
              <a:custGeom>
                <a:gdLst>
                  <a:gd name="T0" fmla="*/ 10 w 15"/>
                  <a:gd name="T1" fmla="*/ 0 h 9"/>
                  <a:gd name="T2" fmla="*/ 10 w 15"/>
                  <a:gd name="T3" fmla="*/ 0 h 9"/>
                  <a:gd name="T4" fmla="*/ 9 w 15"/>
                  <a:gd name="T5" fmla="*/ 0 h 9"/>
                  <a:gd name="T6" fmla="*/ 6 w 15"/>
                  <a:gd name="T7" fmla="*/ 0 h 9"/>
                  <a:gd name="T8" fmla="*/ 3 w 15"/>
                  <a:gd name="T9" fmla="*/ 3 h 9"/>
                  <a:gd name="T10" fmla="*/ 0 w 15"/>
                  <a:gd name="T11" fmla="*/ 7 h 9"/>
                  <a:gd name="T12" fmla="*/ 0 w 15"/>
                  <a:gd name="T13" fmla="*/ 7 h 9"/>
                  <a:gd name="T14" fmla="*/ 0 w 15"/>
                  <a:gd name="T15" fmla="*/ 9 h 9"/>
                  <a:gd name="T16" fmla="*/ 0 w 15"/>
                  <a:gd name="T17" fmla="*/ 9 h 9"/>
                  <a:gd name="T18" fmla="*/ 6 w 15"/>
                  <a:gd name="T19" fmla="*/ 9 h 9"/>
                  <a:gd name="T20" fmla="*/ 12 w 15"/>
                  <a:gd name="T21" fmla="*/ 7 h 9"/>
                  <a:gd name="T22" fmla="*/ 15 w 15"/>
                  <a:gd name="T23" fmla="*/ 6 h 9"/>
                  <a:gd name="T24" fmla="*/ 15 w 15"/>
                  <a:gd name="T25" fmla="*/ 4 h 9"/>
                  <a:gd name="T26" fmla="*/ 15 w 15"/>
                  <a:gd name="T27" fmla="*/ 1 h 9"/>
                  <a:gd name="T28" fmla="*/ 10 w 15"/>
                  <a:gd name="T29" fmla="*/ 0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 h="9">
                    <a:moveTo>
                      <a:pt x="10" y="0"/>
                    </a:moveTo>
                    <a:lnTo>
                      <a:pt x="10" y="0"/>
                    </a:lnTo>
                    <a:lnTo>
                      <a:pt x="9" y="0"/>
                    </a:lnTo>
                    <a:lnTo>
                      <a:pt x="6" y="0"/>
                    </a:lnTo>
                    <a:lnTo>
                      <a:pt x="3" y="3"/>
                    </a:lnTo>
                    <a:lnTo>
                      <a:pt x="0" y="7"/>
                    </a:lnTo>
                    <a:lnTo>
                      <a:pt x="0" y="7"/>
                    </a:lnTo>
                    <a:lnTo>
                      <a:pt x="0" y="9"/>
                    </a:lnTo>
                    <a:lnTo>
                      <a:pt x="0" y="9"/>
                    </a:lnTo>
                    <a:lnTo>
                      <a:pt x="6" y="9"/>
                    </a:lnTo>
                    <a:lnTo>
                      <a:pt x="12" y="7"/>
                    </a:lnTo>
                    <a:lnTo>
                      <a:pt x="15" y="6"/>
                    </a:lnTo>
                    <a:lnTo>
                      <a:pt x="15" y="4"/>
                    </a:lnTo>
                    <a:lnTo>
                      <a:pt x="15" y="1"/>
                    </a:lnTo>
                    <a:lnTo>
                      <a:pt x="10"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87" name="Freeform 1306"/>
              <p:cNvSpPr/>
              <p:nvPr/>
            </p:nvSpPr>
            <p:spPr bwMode="auto">
              <a:xfrm>
                <a:off x="-1356552" y="3770874"/>
                <a:ext cx="30592" cy="18355"/>
              </a:xfrm>
              <a:custGeom>
                <a:gdLst>
                  <a:gd name="T0" fmla="*/ 10 w 15"/>
                  <a:gd name="T1" fmla="*/ 0 h 9"/>
                  <a:gd name="T2" fmla="*/ 10 w 15"/>
                  <a:gd name="T3" fmla="*/ 0 h 9"/>
                  <a:gd name="T4" fmla="*/ 9 w 15"/>
                  <a:gd name="T5" fmla="*/ 0 h 9"/>
                  <a:gd name="T6" fmla="*/ 6 w 15"/>
                  <a:gd name="T7" fmla="*/ 0 h 9"/>
                  <a:gd name="T8" fmla="*/ 3 w 15"/>
                  <a:gd name="T9" fmla="*/ 3 h 9"/>
                  <a:gd name="T10" fmla="*/ 0 w 15"/>
                  <a:gd name="T11" fmla="*/ 7 h 9"/>
                  <a:gd name="T12" fmla="*/ 0 w 15"/>
                  <a:gd name="T13" fmla="*/ 7 h 9"/>
                  <a:gd name="T14" fmla="*/ 0 w 15"/>
                  <a:gd name="T15" fmla="*/ 9 h 9"/>
                  <a:gd name="T16" fmla="*/ 0 w 15"/>
                  <a:gd name="T17" fmla="*/ 9 h 9"/>
                  <a:gd name="T18" fmla="*/ 6 w 15"/>
                  <a:gd name="T19" fmla="*/ 9 h 9"/>
                  <a:gd name="T20" fmla="*/ 12 w 15"/>
                  <a:gd name="T21" fmla="*/ 7 h 9"/>
                  <a:gd name="T22" fmla="*/ 15 w 15"/>
                  <a:gd name="T23" fmla="*/ 6 h 9"/>
                  <a:gd name="T24" fmla="*/ 15 w 15"/>
                  <a:gd name="T25" fmla="*/ 4 h 9"/>
                  <a:gd name="T26" fmla="*/ 15 w 15"/>
                  <a:gd name="T27" fmla="*/ 1 h 9"/>
                  <a:gd name="T28" fmla="*/ 10 w 15"/>
                  <a:gd name="T29" fmla="*/ 0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 h="9">
                    <a:moveTo>
                      <a:pt x="10" y="0"/>
                    </a:moveTo>
                    <a:lnTo>
                      <a:pt x="10" y="0"/>
                    </a:lnTo>
                    <a:lnTo>
                      <a:pt x="9" y="0"/>
                    </a:lnTo>
                    <a:lnTo>
                      <a:pt x="6" y="0"/>
                    </a:lnTo>
                    <a:lnTo>
                      <a:pt x="3" y="3"/>
                    </a:lnTo>
                    <a:lnTo>
                      <a:pt x="0" y="7"/>
                    </a:lnTo>
                    <a:lnTo>
                      <a:pt x="0" y="7"/>
                    </a:lnTo>
                    <a:lnTo>
                      <a:pt x="0" y="9"/>
                    </a:lnTo>
                    <a:lnTo>
                      <a:pt x="0" y="9"/>
                    </a:lnTo>
                    <a:lnTo>
                      <a:pt x="6" y="9"/>
                    </a:lnTo>
                    <a:lnTo>
                      <a:pt x="12" y="7"/>
                    </a:lnTo>
                    <a:lnTo>
                      <a:pt x="15" y="6"/>
                    </a:lnTo>
                    <a:lnTo>
                      <a:pt x="15" y="4"/>
                    </a:lnTo>
                    <a:lnTo>
                      <a:pt x="15" y="1"/>
                    </a:lnTo>
                    <a:lnTo>
                      <a:pt x="10"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88" name="Freeform 1307"/>
              <p:cNvSpPr/>
              <p:nvPr/>
            </p:nvSpPr>
            <p:spPr bwMode="auto">
              <a:xfrm>
                <a:off x="-1466680" y="3658705"/>
                <a:ext cx="38750" cy="38750"/>
              </a:xfrm>
              <a:custGeom>
                <a:gdLst>
                  <a:gd name="T0" fmla="*/ 12 w 19"/>
                  <a:gd name="T1" fmla="*/ 19 h 19"/>
                  <a:gd name="T2" fmla="*/ 12 w 19"/>
                  <a:gd name="T3" fmla="*/ 19 h 19"/>
                  <a:gd name="T4" fmla="*/ 11 w 19"/>
                  <a:gd name="T5" fmla="*/ 19 h 19"/>
                  <a:gd name="T6" fmla="*/ 9 w 19"/>
                  <a:gd name="T7" fmla="*/ 17 h 19"/>
                  <a:gd name="T8" fmla="*/ 8 w 19"/>
                  <a:gd name="T9" fmla="*/ 13 h 19"/>
                  <a:gd name="T10" fmla="*/ 6 w 19"/>
                  <a:gd name="T11" fmla="*/ 10 h 19"/>
                  <a:gd name="T12" fmla="*/ 6 w 19"/>
                  <a:gd name="T13" fmla="*/ 9 h 19"/>
                  <a:gd name="T14" fmla="*/ 5 w 19"/>
                  <a:gd name="T15" fmla="*/ 7 h 19"/>
                  <a:gd name="T16" fmla="*/ 5 w 19"/>
                  <a:gd name="T17" fmla="*/ 7 h 19"/>
                  <a:gd name="T18" fmla="*/ 2 w 19"/>
                  <a:gd name="T19" fmla="*/ 7 h 19"/>
                  <a:gd name="T20" fmla="*/ 2 w 19"/>
                  <a:gd name="T21" fmla="*/ 4 h 19"/>
                  <a:gd name="T22" fmla="*/ 2 w 19"/>
                  <a:gd name="T23" fmla="*/ 3 h 19"/>
                  <a:gd name="T24" fmla="*/ 0 w 19"/>
                  <a:gd name="T25" fmla="*/ 0 h 19"/>
                  <a:gd name="T26" fmla="*/ 0 w 19"/>
                  <a:gd name="T27" fmla="*/ 0 h 19"/>
                  <a:gd name="T28" fmla="*/ 0 w 19"/>
                  <a:gd name="T29" fmla="*/ 0 h 19"/>
                  <a:gd name="T30" fmla="*/ 2 w 19"/>
                  <a:gd name="T31" fmla="*/ 0 h 19"/>
                  <a:gd name="T32" fmla="*/ 6 w 19"/>
                  <a:gd name="T33" fmla="*/ 0 h 19"/>
                  <a:gd name="T34" fmla="*/ 15 w 19"/>
                  <a:gd name="T35" fmla="*/ 1 h 19"/>
                  <a:gd name="T36" fmla="*/ 15 w 19"/>
                  <a:gd name="T37" fmla="*/ 1 h 19"/>
                  <a:gd name="T38" fmla="*/ 18 w 19"/>
                  <a:gd name="T39" fmla="*/ 3 h 19"/>
                  <a:gd name="T40" fmla="*/ 19 w 19"/>
                  <a:gd name="T41" fmla="*/ 6 h 19"/>
                  <a:gd name="T42" fmla="*/ 19 w 19"/>
                  <a:gd name="T43" fmla="*/ 10 h 19"/>
                  <a:gd name="T44" fmla="*/ 19 w 19"/>
                  <a:gd name="T45" fmla="*/ 10 h 19"/>
                  <a:gd name="T46" fmla="*/ 18 w 19"/>
                  <a:gd name="T47" fmla="*/ 16 h 19"/>
                  <a:gd name="T48" fmla="*/ 16 w 19"/>
                  <a:gd name="T49" fmla="*/ 17 h 19"/>
                  <a:gd name="T50" fmla="*/ 12 w 19"/>
                  <a:gd name="T51" fmla="*/ 19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9" h="19">
                    <a:moveTo>
                      <a:pt x="12" y="19"/>
                    </a:moveTo>
                    <a:lnTo>
                      <a:pt x="12" y="19"/>
                    </a:lnTo>
                    <a:lnTo>
                      <a:pt x="11" y="19"/>
                    </a:lnTo>
                    <a:lnTo>
                      <a:pt x="9" y="17"/>
                    </a:lnTo>
                    <a:lnTo>
                      <a:pt x="8" y="13"/>
                    </a:lnTo>
                    <a:lnTo>
                      <a:pt x="6" y="10"/>
                    </a:lnTo>
                    <a:lnTo>
                      <a:pt x="6" y="9"/>
                    </a:lnTo>
                    <a:lnTo>
                      <a:pt x="5" y="7"/>
                    </a:lnTo>
                    <a:lnTo>
                      <a:pt x="5" y="7"/>
                    </a:lnTo>
                    <a:lnTo>
                      <a:pt x="2" y="7"/>
                    </a:lnTo>
                    <a:lnTo>
                      <a:pt x="2" y="4"/>
                    </a:lnTo>
                    <a:lnTo>
                      <a:pt x="2" y="3"/>
                    </a:lnTo>
                    <a:lnTo>
                      <a:pt x="0" y="0"/>
                    </a:lnTo>
                    <a:lnTo>
                      <a:pt x="0" y="0"/>
                    </a:lnTo>
                    <a:lnTo>
                      <a:pt x="0" y="0"/>
                    </a:lnTo>
                    <a:lnTo>
                      <a:pt x="2" y="0"/>
                    </a:lnTo>
                    <a:lnTo>
                      <a:pt x="6" y="0"/>
                    </a:lnTo>
                    <a:lnTo>
                      <a:pt x="15" y="1"/>
                    </a:lnTo>
                    <a:lnTo>
                      <a:pt x="15" y="1"/>
                    </a:lnTo>
                    <a:lnTo>
                      <a:pt x="18" y="3"/>
                    </a:lnTo>
                    <a:lnTo>
                      <a:pt x="19" y="6"/>
                    </a:lnTo>
                    <a:lnTo>
                      <a:pt x="19" y="10"/>
                    </a:lnTo>
                    <a:lnTo>
                      <a:pt x="19" y="10"/>
                    </a:lnTo>
                    <a:lnTo>
                      <a:pt x="18" y="16"/>
                    </a:lnTo>
                    <a:lnTo>
                      <a:pt x="16" y="17"/>
                    </a:lnTo>
                    <a:lnTo>
                      <a:pt x="12" y="1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89" name="Freeform 1308"/>
              <p:cNvSpPr/>
              <p:nvPr/>
            </p:nvSpPr>
            <p:spPr bwMode="auto">
              <a:xfrm>
                <a:off x="-1466680" y="3658705"/>
                <a:ext cx="38750" cy="38750"/>
              </a:xfrm>
              <a:custGeom>
                <a:gdLst>
                  <a:gd name="T0" fmla="*/ 12 w 19"/>
                  <a:gd name="T1" fmla="*/ 19 h 19"/>
                  <a:gd name="T2" fmla="*/ 12 w 19"/>
                  <a:gd name="T3" fmla="*/ 19 h 19"/>
                  <a:gd name="T4" fmla="*/ 11 w 19"/>
                  <a:gd name="T5" fmla="*/ 19 h 19"/>
                  <a:gd name="T6" fmla="*/ 9 w 19"/>
                  <a:gd name="T7" fmla="*/ 17 h 19"/>
                  <a:gd name="T8" fmla="*/ 8 w 19"/>
                  <a:gd name="T9" fmla="*/ 13 h 19"/>
                  <a:gd name="T10" fmla="*/ 6 w 19"/>
                  <a:gd name="T11" fmla="*/ 10 h 19"/>
                  <a:gd name="T12" fmla="*/ 6 w 19"/>
                  <a:gd name="T13" fmla="*/ 9 h 19"/>
                  <a:gd name="T14" fmla="*/ 5 w 19"/>
                  <a:gd name="T15" fmla="*/ 7 h 19"/>
                  <a:gd name="T16" fmla="*/ 5 w 19"/>
                  <a:gd name="T17" fmla="*/ 7 h 19"/>
                  <a:gd name="T18" fmla="*/ 2 w 19"/>
                  <a:gd name="T19" fmla="*/ 7 h 19"/>
                  <a:gd name="T20" fmla="*/ 2 w 19"/>
                  <a:gd name="T21" fmla="*/ 4 h 19"/>
                  <a:gd name="T22" fmla="*/ 2 w 19"/>
                  <a:gd name="T23" fmla="*/ 3 h 19"/>
                  <a:gd name="T24" fmla="*/ 0 w 19"/>
                  <a:gd name="T25" fmla="*/ 0 h 19"/>
                  <a:gd name="T26" fmla="*/ 0 w 19"/>
                  <a:gd name="T27" fmla="*/ 0 h 19"/>
                  <a:gd name="T28" fmla="*/ 0 w 19"/>
                  <a:gd name="T29" fmla="*/ 0 h 19"/>
                  <a:gd name="T30" fmla="*/ 2 w 19"/>
                  <a:gd name="T31" fmla="*/ 0 h 19"/>
                  <a:gd name="T32" fmla="*/ 6 w 19"/>
                  <a:gd name="T33" fmla="*/ 0 h 19"/>
                  <a:gd name="T34" fmla="*/ 15 w 19"/>
                  <a:gd name="T35" fmla="*/ 1 h 19"/>
                  <a:gd name="T36" fmla="*/ 15 w 19"/>
                  <a:gd name="T37" fmla="*/ 1 h 19"/>
                  <a:gd name="T38" fmla="*/ 18 w 19"/>
                  <a:gd name="T39" fmla="*/ 3 h 19"/>
                  <a:gd name="T40" fmla="*/ 19 w 19"/>
                  <a:gd name="T41" fmla="*/ 6 h 19"/>
                  <a:gd name="T42" fmla="*/ 19 w 19"/>
                  <a:gd name="T43" fmla="*/ 10 h 19"/>
                  <a:gd name="T44" fmla="*/ 19 w 19"/>
                  <a:gd name="T45" fmla="*/ 10 h 19"/>
                  <a:gd name="T46" fmla="*/ 18 w 19"/>
                  <a:gd name="T47" fmla="*/ 16 h 19"/>
                  <a:gd name="T48" fmla="*/ 16 w 19"/>
                  <a:gd name="T49" fmla="*/ 17 h 19"/>
                  <a:gd name="T50" fmla="*/ 12 w 19"/>
                  <a:gd name="T51" fmla="*/ 19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9" h="19">
                    <a:moveTo>
                      <a:pt x="12" y="19"/>
                    </a:moveTo>
                    <a:lnTo>
                      <a:pt x="12" y="19"/>
                    </a:lnTo>
                    <a:lnTo>
                      <a:pt x="11" y="19"/>
                    </a:lnTo>
                    <a:lnTo>
                      <a:pt x="9" y="17"/>
                    </a:lnTo>
                    <a:lnTo>
                      <a:pt x="8" y="13"/>
                    </a:lnTo>
                    <a:lnTo>
                      <a:pt x="6" y="10"/>
                    </a:lnTo>
                    <a:lnTo>
                      <a:pt x="6" y="9"/>
                    </a:lnTo>
                    <a:lnTo>
                      <a:pt x="5" y="7"/>
                    </a:lnTo>
                    <a:lnTo>
                      <a:pt x="5" y="7"/>
                    </a:lnTo>
                    <a:lnTo>
                      <a:pt x="2" y="7"/>
                    </a:lnTo>
                    <a:lnTo>
                      <a:pt x="2" y="4"/>
                    </a:lnTo>
                    <a:lnTo>
                      <a:pt x="2" y="3"/>
                    </a:lnTo>
                    <a:lnTo>
                      <a:pt x="0" y="0"/>
                    </a:lnTo>
                    <a:lnTo>
                      <a:pt x="0" y="0"/>
                    </a:lnTo>
                    <a:lnTo>
                      <a:pt x="0" y="0"/>
                    </a:lnTo>
                    <a:lnTo>
                      <a:pt x="2" y="0"/>
                    </a:lnTo>
                    <a:lnTo>
                      <a:pt x="6" y="0"/>
                    </a:lnTo>
                    <a:lnTo>
                      <a:pt x="15" y="1"/>
                    </a:lnTo>
                    <a:lnTo>
                      <a:pt x="15" y="1"/>
                    </a:lnTo>
                    <a:lnTo>
                      <a:pt x="18" y="3"/>
                    </a:lnTo>
                    <a:lnTo>
                      <a:pt x="19" y="6"/>
                    </a:lnTo>
                    <a:lnTo>
                      <a:pt x="19" y="10"/>
                    </a:lnTo>
                    <a:lnTo>
                      <a:pt x="19" y="10"/>
                    </a:lnTo>
                    <a:lnTo>
                      <a:pt x="18" y="16"/>
                    </a:lnTo>
                    <a:lnTo>
                      <a:pt x="16" y="17"/>
                    </a:lnTo>
                    <a:lnTo>
                      <a:pt x="12" y="1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90" name="Freeform 1309"/>
              <p:cNvSpPr/>
              <p:nvPr/>
            </p:nvSpPr>
            <p:spPr bwMode="auto">
              <a:xfrm>
                <a:off x="-1568651" y="3738243"/>
                <a:ext cx="79538" cy="83617"/>
              </a:xfrm>
              <a:custGeom>
                <a:gdLst>
                  <a:gd name="T0" fmla="*/ 35 w 39"/>
                  <a:gd name="T1" fmla="*/ 1 h 41"/>
                  <a:gd name="T2" fmla="*/ 35 w 39"/>
                  <a:gd name="T3" fmla="*/ 1 h 41"/>
                  <a:gd name="T4" fmla="*/ 33 w 39"/>
                  <a:gd name="T5" fmla="*/ 3 h 41"/>
                  <a:gd name="T6" fmla="*/ 33 w 39"/>
                  <a:gd name="T7" fmla="*/ 6 h 41"/>
                  <a:gd name="T8" fmla="*/ 33 w 39"/>
                  <a:gd name="T9" fmla="*/ 9 h 41"/>
                  <a:gd name="T10" fmla="*/ 32 w 39"/>
                  <a:gd name="T11" fmla="*/ 12 h 41"/>
                  <a:gd name="T12" fmla="*/ 32 w 39"/>
                  <a:gd name="T13" fmla="*/ 12 h 41"/>
                  <a:gd name="T14" fmla="*/ 27 w 39"/>
                  <a:gd name="T15" fmla="*/ 13 h 41"/>
                  <a:gd name="T16" fmla="*/ 23 w 39"/>
                  <a:gd name="T17" fmla="*/ 17 h 41"/>
                  <a:gd name="T18" fmla="*/ 16 w 39"/>
                  <a:gd name="T19" fmla="*/ 23 h 41"/>
                  <a:gd name="T20" fmla="*/ 16 w 39"/>
                  <a:gd name="T21" fmla="*/ 23 h 41"/>
                  <a:gd name="T22" fmla="*/ 6 w 39"/>
                  <a:gd name="T23" fmla="*/ 33 h 41"/>
                  <a:gd name="T24" fmla="*/ 1 w 39"/>
                  <a:gd name="T25" fmla="*/ 39 h 41"/>
                  <a:gd name="T26" fmla="*/ 0 w 39"/>
                  <a:gd name="T27" fmla="*/ 41 h 41"/>
                  <a:gd name="T28" fmla="*/ 1 w 39"/>
                  <a:gd name="T29" fmla="*/ 41 h 41"/>
                  <a:gd name="T30" fmla="*/ 1 w 39"/>
                  <a:gd name="T31" fmla="*/ 41 h 41"/>
                  <a:gd name="T32" fmla="*/ 4 w 39"/>
                  <a:gd name="T33" fmla="*/ 39 h 41"/>
                  <a:gd name="T34" fmla="*/ 10 w 39"/>
                  <a:gd name="T35" fmla="*/ 35 h 41"/>
                  <a:gd name="T36" fmla="*/ 22 w 39"/>
                  <a:gd name="T37" fmla="*/ 26 h 41"/>
                  <a:gd name="T38" fmla="*/ 22 w 39"/>
                  <a:gd name="T39" fmla="*/ 26 h 41"/>
                  <a:gd name="T40" fmla="*/ 32 w 39"/>
                  <a:gd name="T41" fmla="*/ 20 h 41"/>
                  <a:gd name="T42" fmla="*/ 36 w 39"/>
                  <a:gd name="T43" fmla="*/ 17 h 41"/>
                  <a:gd name="T44" fmla="*/ 39 w 39"/>
                  <a:gd name="T45" fmla="*/ 15 h 41"/>
                  <a:gd name="T46" fmla="*/ 39 w 39"/>
                  <a:gd name="T47" fmla="*/ 15 h 41"/>
                  <a:gd name="T48" fmla="*/ 39 w 39"/>
                  <a:gd name="T49" fmla="*/ 4 h 41"/>
                  <a:gd name="T50" fmla="*/ 37 w 39"/>
                  <a:gd name="T51" fmla="*/ 1 h 41"/>
                  <a:gd name="T52" fmla="*/ 36 w 39"/>
                  <a:gd name="T53" fmla="*/ 0 h 41"/>
                  <a:gd name="T54" fmla="*/ 35 w 39"/>
                  <a:gd name="T55" fmla="*/ 1 h 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 h="41">
                    <a:moveTo>
                      <a:pt x="35" y="1"/>
                    </a:moveTo>
                    <a:lnTo>
                      <a:pt x="35" y="1"/>
                    </a:lnTo>
                    <a:lnTo>
                      <a:pt x="33" y="3"/>
                    </a:lnTo>
                    <a:lnTo>
                      <a:pt x="33" y="6"/>
                    </a:lnTo>
                    <a:lnTo>
                      <a:pt x="33" y="9"/>
                    </a:lnTo>
                    <a:lnTo>
                      <a:pt x="32" y="12"/>
                    </a:lnTo>
                    <a:lnTo>
                      <a:pt x="32" y="12"/>
                    </a:lnTo>
                    <a:lnTo>
                      <a:pt x="27" y="13"/>
                    </a:lnTo>
                    <a:lnTo>
                      <a:pt x="23" y="17"/>
                    </a:lnTo>
                    <a:lnTo>
                      <a:pt x="16" y="23"/>
                    </a:lnTo>
                    <a:lnTo>
                      <a:pt x="16" y="23"/>
                    </a:lnTo>
                    <a:lnTo>
                      <a:pt x="6" y="33"/>
                    </a:lnTo>
                    <a:lnTo>
                      <a:pt x="1" y="39"/>
                    </a:lnTo>
                    <a:lnTo>
                      <a:pt x="0" y="41"/>
                    </a:lnTo>
                    <a:lnTo>
                      <a:pt x="1" y="41"/>
                    </a:lnTo>
                    <a:lnTo>
                      <a:pt x="1" y="41"/>
                    </a:lnTo>
                    <a:lnTo>
                      <a:pt x="4" y="39"/>
                    </a:lnTo>
                    <a:lnTo>
                      <a:pt x="10" y="35"/>
                    </a:lnTo>
                    <a:lnTo>
                      <a:pt x="22" y="26"/>
                    </a:lnTo>
                    <a:lnTo>
                      <a:pt x="22" y="26"/>
                    </a:lnTo>
                    <a:lnTo>
                      <a:pt x="32" y="20"/>
                    </a:lnTo>
                    <a:lnTo>
                      <a:pt x="36" y="17"/>
                    </a:lnTo>
                    <a:lnTo>
                      <a:pt x="39" y="15"/>
                    </a:lnTo>
                    <a:lnTo>
                      <a:pt x="39" y="15"/>
                    </a:lnTo>
                    <a:lnTo>
                      <a:pt x="39" y="4"/>
                    </a:lnTo>
                    <a:lnTo>
                      <a:pt x="37" y="1"/>
                    </a:lnTo>
                    <a:lnTo>
                      <a:pt x="36" y="0"/>
                    </a:lnTo>
                    <a:lnTo>
                      <a:pt x="35" y="1"/>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91" name="Freeform 1310"/>
              <p:cNvSpPr/>
              <p:nvPr/>
            </p:nvSpPr>
            <p:spPr bwMode="auto">
              <a:xfrm>
                <a:off x="-1568651" y="3738243"/>
                <a:ext cx="79538" cy="83617"/>
              </a:xfrm>
              <a:custGeom>
                <a:gdLst>
                  <a:gd name="T0" fmla="*/ 35 w 39"/>
                  <a:gd name="T1" fmla="*/ 1 h 41"/>
                  <a:gd name="T2" fmla="*/ 35 w 39"/>
                  <a:gd name="T3" fmla="*/ 1 h 41"/>
                  <a:gd name="T4" fmla="*/ 33 w 39"/>
                  <a:gd name="T5" fmla="*/ 3 h 41"/>
                  <a:gd name="T6" fmla="*/ 33 w 39"/>
                  <a:gd name="T7" fmla="*/ 6 h 41"/>
                  <a:gd name="T8" fmla="*/ 33 w 39"/>
                  <a:gd name="T9" fmla="*/ 9 h 41"/>
                  <a:gd name="T10" fmla="*/ 32 w 39"/>
                  <a:gd name="T11" fmla="*/ 12 h 41"/>
                  <a:gd name="T12" fmla="*/ 32 w 39"/>
                  <a:gd name="T13" fmla="*/ 12 h 41"/>
                  <a:gd name="T14" fmla="*/ 27 w 39"/>
                  <a:gd name="T15" fmla="*/ 13 h 41"/>
                  <a:gd name="T16" fmla="*/ 23 w 39"/>
                  <a:gd name="T17" fmla="*/ 17 h 41"/>
                  <a:gd name="T18" fmla="*/ 16 w 39"/>
                  <a:gd name="T19" fmla="*/ 23 h 41"/>
                  <a:gd name="T20" fmla="*/ 16 w 39"/>
                  <a:gd name="T21" fmla="*/ 23 h 41"/>
                  <a:gd name="T22" fmla="*/ 6 w 39"/>
                  <a:gd name="T23" fmla="*/ 33 h 41"/>
                  <a:gd name="T24" fmla="*/ 1 w 39"/>
                  <a:gd name="T25" fmla="*/ 39 h 41"/>
                  <a:gd name="T26" fmla="*/ 0 w 39"/>
                  <a:gd name="T27" fmla="*/ 41 h 41"/>
                  <a:gd name="T28" fmla="*/ 1 w 39"/>
                  <a:gd name="T29" fmla="*/ 41 h 41"/>
                  <a:gd name="T30" fmla="*/ 1 w 39"/>
                  <a:gd name="T31" fmla="*/ 41 h 41"/>
                  <a:gd name="T32" fmla="*/ 4 w 39"/>
                  <a:gd name="T33" fmla="*/ 39 h 41"/>
                  <a:gd name="T34" fmla="*/ 10 w 39"/>
                  <a:gd name="T35" fmla="*/ 35 h 41"/>
                  <a:gd name="T36" fmla="*/ 22 w 39"/>
                  <a:gd name="T37" fmla="*/ 26 h 41"/>
                  <a:gd name="T38" fmla="*/ 22 w 39"/>
                  <a:gd name="T39" fmla="*/ 26 h 41"/>
                  <a:gd name="T40" fmla="*/ 32 w 39"/>
                  <a:gd name="T41" fmla="*/ 20 h 41"/>
                  <a:gd name="T42" fmla="*/ 36 w 39"/>
                  <a:gd name="T43" fmla="*/ 17 h 41"/>
                  <a:gd name="T44" fmla="*/ 39 w 39"/>
                  <a:gd name="T45" fmla="*/ 15 h 41"/>
                  <a:gd name="T46" fmla="*/ 39 w 39"/>
                  <a:gd name="T47" fmla="*/ 15 h 41"/>
                  <a:gd name="T48" fmla="*/ 39 w 39"/>
                  <a:gd name="T49" fmla="*/ 4 h 41"/>
                  <a:gd name="T50" fmla="*/ 37 w 39"/>
                  <a:gd name="T51" fmla="*/ 1 h 41"/>
                  <a:gd name="T52" fmla="*/ 36 w 39"/>
                  <a:gd name="T53" fmla="*/ 0 h 41"/>
                  <a:gd name="T54" fmla="*/ 35 w 39"/>
                  <a:gd name="T55" fmla="*/ 1 h 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 h="41">
                    <a:moveTo>
                      <a:pt x="35" y="1"/>
                    </a:moveTo>
                    <a:lnTo>
                      <a:pt x="35" y="1"/>
                    </a:lnTo>
                    <a:lnTo>
                      <a:pt x="33" y="3"/>
                    </a:lnTo>
                    <a:lnTo>
                      <a:pt x="33" y="6"/>
                    </a:lnTo>
                    <a:lnTo>
                      <a:pt x="33" y="9"/>
                    </a:lnTo>
                    <a:lnTo>
                      <a:pt x="32" y="12"/>
                    </a:lnTo>
                    <a:lnTo>
                      <a:pt x="32" y="12"/>
                    </a:lnTo>
                    <a:lnTo>
                      <a:pt x="27" y="13"/>
                    </a:lnTo>
                    <a:lnTo>
                      <a:pt x="23" y="17"/>
                    </a:lnTo>
                    <a:lnTo>
                      <a:pt x="16" y="23"/>
                    </a:lnTo>
                    <a:lnTo>
                      <a:pt x="16" y="23"/>
                    </a:lnTo>
                    <a:lnTo>
                      <a:pt x="6" y="33"/>
                    </a:lnTo>
                    <a:lnTo>
                      <a:pt x="1" y="39"/>
                    </a:lnTo>
                    <a:lnTo>
                      <a:pt x="0" y="41"/>
                    </a:lnTo>
                    <a:lnTo>
                      <a:pt x="1" y="41"/>
                    </a:lnTo>
                    <a:lnTo>
                      <a:pt x="1" y="41"/>
                    </a:lnTo>
                    <a:lnTo>
                      <a:pt x="4" y="39"/>
                    </a:lnTo>
                    <a:lnTo>
                      <a:pt x="10" y="35"/>
                    </a:lnTo>
                    <a:lnTo>
                      <a:pt x="22" y="26"/>
                    </a:lnTo>
                    <a:lnTo>
                      <a:pt x="22" y="26"/>
                    </a:lnTo>
                    <a:lnTo>
                      <a:pt x="32" y="20"/>
                    </a:lnTo>
                    <a:lnTo>
                      <a:pt x="36" y="17"/>
                    </a:lnTo>
                    <a:lnTo>
                      <a:pt x="39" y="15"/>
                    </a:lnTo>
                    <a:lnTo>
                      <a:pt x="39" y="15"/>
                    </a:lnTo>
                    <a:lnTo>
                      <a:pt x="39" y="4"/>
                    </a:lnTo>
                    <a:lnTo>
                      <a:pt x="37" y="1"/>
                    </a:lnTo>
                    <a:lnTo>
                      <a:pt x="36" y="0"/>
                    </a:lnTo>
                    <a:lnTo>
                      <a:pt x="35"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92" name="Freeform 1311"/>
              <p:cNvSpPr/>
              <p:nvPr/>
            </p:nvSpPr>
            <p:spPr bwMode="auto">
              <a:xfrm>
                <a:off x="-1126097" y="4111456"/>
                <a:ext cx="664851" cy="336505"/>
              </a:xfrm>
              <a:custGeom>
                <a:gdLst>
                  <a:gd name="T0" fmla="*/ 57 w 326"/>
                  <a:gd name="T1" fmla="*/ 26 h 165"/>
                  <a:gd name="T2" fmla="*/ 55 w 326"/>
                  <a:gd name="T3" fmla="*/ 13 h 165"/>
                  <a:gd name="T4" fmla="*/ 23 w 326"/>
                  <a:gd name="T5" fmla="*/ 1 h 165"/>
                  <a:gd name="T6" fmla="*/ 12 w 326"/>
                  <a:gd name="T7" fmla="*/ 4 h 165"/>
                  <a:gd name="T8" fmla="*/ 0 w 326"/>
                  <a:gd name="T9" fmla="*/ 4 h 165"/>
                  <a:gd name="T10" fmla="*/ 6 w 326"/>
                  <a:gd name="T11" fmla="*/ 7 h 165"/>
                  <a:gd name="T12" fmla="*/ 16 w 326"/>
                  <a:gd name="T13" fmla="*/ 18 h 165"/>
                  <a:gd name="T14" fmla="*/ 45 w 326"/>
                  <a:gd name="T15" fmla="*/ 27 h 165"/>
                  <a:gd name="T16" fmla="*/ 36 w 326"/>
                  <a:gd name="T17" fmla="*/ 36 h 165"/>
                  <a:gd name="T18" fmla="*/ 26 w 326"/>
                  <a:gd name="T19" fmla="*/ 39 h 165"/>
                  <a:gd name="T20" fmla="*/ 39 w 326"/>
                  <a:gd name="T21" fmla="*/ 49 h 165"/>
                  <a:gd name="T22" fmla="*/ 36 w 326"/>
                  <a:gd name="T23" fmla="*/ 57 h 165"/>
                  <a:gd name="T24" fmla="*/ 48 w 326"/>
                  <a:gd name="T25" fmla="*/ 52 h 165"/>
                  <a:gd name="T26" fmla="*/ 52 w 326"/>
                  <a:gd name="T27" fmla="*/ 50 h 165"/>
                  <a:gd name="T28" fmla="*/ 83 w 326"/>
                  <a:gd name="T29" fmla="*/ 63 h 165"/>
                  <a:gd name="T30" fmla="*/ 107 w 326"/>
                  <a:gd name="T31" fmla="*/ 76 h 165"/>
                  <a:gd name="T32" fmla="*/ 125 w 326"/>
                  <a:gd name="T33" fmla="*/ 89 h 165"/>
                  <a:gd name="T34" fmla="*/ 139 w 326"/>
                  <a:gd name="T35" fmla="*/ 114 h 165"/>
                  <a:gd name="T36" fmla="*/ 117 w 326"/>
                  <a:gd name="T37" fmla="*/ 121 h 165"/>
                  <a:gd name="T38" fmla="*/ 119 w 326"/>
                  <a:gd name="T39" fmla="*/ 126 h 165"/>
                  <a:gd name="T40" fmla="*/ 135 w 326"/>
                  <a:gd name="T41" fmla="*/ 124 h 165"/>
                  <a:gd name="T42" fmla="*/ 146 w 326"/>
                  <a:gd name="T43" fmla="*/ 120 h 165"/>
                  <a:gd name="T44" fmla="*/ 155 w 326"/>
                  <a:gd name="T45" fmla="*/ 126 h 165"/>
                  <a:gd name="T46" fmla="*/ 171 w 326"/>
                  <a:gd name="T47" fmla="*/ 141 h 165"/>
                  <a:gd name="T48" fmla="*/ 193 w 326"/>
                  <a:gd name="T49" fmla="*/ 140 h 165"/>
                  <a:gd name="T50" fmla="*/ 203 w 326"/>
                  <a:gd name="T51" fmla="*/ 134 h 165"/>
                  <a:gd name="T52" fmla="*/ 206 w 326"/>
                  <a:gd name="T53" fmla="*/ 123 h 165"/>
                  <a:gd name="T54" fmla="*/ 211 w 326"/>
                  <a:gd name="T55" fmla="*/ 120 h 165"/>
                  <a:gd name="T56" fmla="*/ 226 w 326"/>
                  <a:gd name="T57" fmla="*/ 118 h 165"/>
                  <a:gd name="T58" fmla="*/ 230 w 326"/>
                  <a:gd name="T59" fmla="*/ 117 h 165"/>
                  <a:gd name="T60" fmla="*/ 248 w 326"/>
                  <a:gd name="T61" fmla="*/ 120 h 165"/>
                  <a:gd name="T62" fmla="*/ 259 w 326"/>
                  <a:gd name="T63" fmla="*/ 139 h 165"/>
                  <a:gd name="T64" fmla="*/ 282 w 326"/>
                  <a:gd name="T65" fmla="*/ 153 h 165"/>
                  <a:gd name="T66" fmla="*/ 309 w 326"/>
                  <a:gd name="T67" fmla="*/ 162 h 165"/>
                  <a:gd name="T68" fmla="*/ 323 w 326"/>
                  <a:gd name="T69" fmla="*/ 165 h 165"/>
                  <a:gd name="T70" fmla="*/ 310 w 326"/>
                  <a:gd name="T71" fmla="*/ 150 h 165"/>
                  <a:gd name="T72" fmla="*/ 288 w 326"/>
                  <a:gd name="T73" fmla="*/ 134 h 165"/>
                  <a:gd name="T74" fmla="*/ 264 w 326"/>
                  <a:gd name="T75" fmla="*/ 101 h 165"/>
                  <a:gd name="T76" fmla="*/ 278 w 326"/>
                  <a:gd name="T77" fmla="*/ 99 h 165"/>
                  <a:gd name="T78" fmla="*/ 269 w 326"/>
                  <a:gd name="T79" fmla="*/ 86 h 165"/>
                  <a:gd name="T80" fmla="*/ 245 w 326"/>
                  <a:gd name="T81" fmla="*/ 79 h 165"/>
                  <a:gd name="T82" fmla="*/ 239 w 326"/>
                  <a:gd name="T83" fmla="*/ 68 h 165"/>
                  <a:gd name="T84" fmla="*/ 223 w 326"/>
                  <a:gd name="T85" fmla="*/ 52 h 165"/>
                  <a:gd name="T86" fmla="*/ 197 w 326"/>
                  <a:gd name="T87" fmla="*/ 42 h 165"/>
                  <a:gd name="T88" fmla="*/ 169 w 326"/>
                  <a:gd name="T89" fmla="*/ 34 h 165"/>
                  <a:gd name="T90" fmla="*/ 158 w 326"/>
                  <a:gd name="T91" fmla="*/ 28 h 165"/>
                  <a:gd name="T92" fmla="*/ 155 w 326"/>
                  <a:gd name="T93" fmla="*/ 21 h 165"/>
                  <a:gd name="T94" fmla="*/ 142 w 326"/>
                  <a:gd name="T95" fmla="*/ 26 h 165"/>
                  <a:gd name="T96" fmla="*/ 120 w 326"/>
                  <a:gd name="T97" fmla="*/ 18 h 165"/>
                  <a:gd name="T98" fmla="*/ 101 w 326"/>
                  <a:gd name="T99" fmla="*/ 24 h 165"/>
                  <a:gd name="T100" fmla="*/ 84 w 326"/>
                  <a:gd name="T101" fmla="*/ 23 h 165"/>
                  <a:gd name="T102" fmla="*/ 88 w 326"/>
                  <a:gd name="T103" fmla="*/ 28 h 165"/>
                  <a:gd name="T104" fmla="*/ 87 w 326"/>
                  <a:gd name="T105" fmla="*/ 37 h 165"/>
                  <a:gd name="T106" fmla="*/ 74 w 326"/>
                  <a:gd name="T107" fmla="*/ 44 h 165"/>
                  <a:gd name="T108" fmla="*/ 72 w 326"/>
                  <a:gd name="T109" fmla="*/ 37 h 1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26" h="165">
                    <a:moveTo>
                      <a:pt x="58" y="28"/>
                    </a:moveTo>
                    <a:lnTo>
                      <a:pt x="58" y="28"/>
                    </a:lnTo>
                    <a:lnTo>
                      <a:pt x="57" y="28"/>
                    </a:lnTo>
                    <a:lnTo>
                      <a:pt x="55" y="27"/>
                    </a:lnTo>
                    <a:lnTo>
                      <a:pt x="57" y="26"/>
                    </a:lnTo>
                    <a:lnTo>
                      <a:pt x="58" y="21"/>
                    </a:lnTo>
                    <a:lnTo>
                      <a:pt x="58" y="20"/>
                    </a:lnTo>
                    <a:lnTo>
                      <a:pt x="58" y="17"/>
                    </a:lnTo>
                    <a:lnTo>
                      <a:pt x="58" y="17"/>
                    </a:lnTo>
                    <a:lnTo>
                      <a:pt x="55" y="13"/>
                    </a:lnTo>
                    <a:lnTo>
                      <a:pt x="52" y="10"/>
                    </a:lnTo>
                    <a:lnTo>
                      <a:pt x="46" y="5"/>
                    </a:lnTo>
                    <a:lnTo>
                      <a:pt x="46" y="5"/>
                    </a:lnTo>
                    <a:lnTo>
                      <a:pt x="23" y="1"/>
                    </a:lnTo>
                    <a:lnTo>
                      <a:pt x="23" y="1"/>
                    </a:lnTo>
                    <a:lnTo>
                      <a:pt x="20" y="2"/>
                    </a:lnTo>
                    <a:lnTo>
                      <a:pt x="17" y="2"/>
                    </a:lnTo>
                    <a:lnTo>
                      <a:pt x="15" y="4"/>
                    </a:lnTo>
                    <a:lnTo>
                      <a:pt x="12" y="4"/>
                    </a:lnTo>
                    <a:lnTo>
                      <a:pt x="12" y="4"/>
                    </a:lnTo>
                    <a:lnTo>
                      <a:pt x="4" y="1"/>
                    </a:lnTo>
                    <a:lnTo>
                      <a:pt x="1" y="0"/>
                    </a:lnTo>
                    <a:lnTo>
                      <a:pt x="0" y="0"/>
                    </a:lnTo>
                    <a:lnTo>
                      <a:pt x="0" y="0"/>
                    </a:lnTo>
                    <a:lnTo>
                      <a:pt x="0" y="4"/>
                    </a:lnTo>
                    <a:lnTo>
                      <a:pt x="0" y="7"/>
                    </a:lnTo>
                    <a:lnTo>
                      <a:pt x="3" y="7"/>
                    </a:lnTo>
                    <a:lnTo>
                      <a:pt x="3" y="7"/>
                    </a:lnTo>
                    <a:lnTo>
                      <a:pt x="6" y="7"/>
                    </a:lnTo>
                    <a:lnTo>
                      <a:pt x="6" y="7"/>
                    </a:lnTo>
                    <a:lnTo>
                      <a:pt x="7" y="7"/>
                    </a:lnTo>
                    <a:lnTo>
                      <a:pt x="9" y="8"/>
                    </a:lnTo>
                    <a:lnTo>
                      <a:pt x="9" y="8"/>
                    </a:lnTo>
                    <a:lnTo>
                      <a:pt x="13" y="15"/>
                    </a:lnTo>
                    <a:lnTo>
                      <a:pt x="16" y="18"/>
                    </a:lnTo>
                    <a:lnTo>
                      <a:pt x="23" y="21"/>
                    </a:lnTo>
                    <a:lnTo>
                      <a:pt x="23" y="21"/>
                    </a:lnTo>
                    <a:lnTo>
                      <a:pt x="32" y="26"/>
                    </a:lnTo>
                    <a:lnTo>
                      <a:pt x="39" y="26"/>
                    </a:lnTo>
                    <a:lnTo>
                      <a:pt x="45" y="27"/>
                    </a:lnTo>
                    <a:lnTo>
                      <a:pt x="45" y="27"/>
                    </a:lnTo>
                    <a:lnTo>
                      <a:pt x="42" y="31"/>
                    </a:lnTo>
                    <a:lnTo>
                      <a:pt x="39" y="34"/>
                    </a:lnTo>
                    <a:lnTo>
                      <a:pt x="36" y="36"/>
                    </a:lnTo>
                    <a:lnTo>
                      <a:pt x="36" y="36"/>
                    </a:lnTo>
                    <a:lnTo>
                      <a:pt x="28" y="36"/>
                    </a:lnTo>
                    <a:lnTo>
                      <a:pt x="25" y="37"/>
                    </a:lnTo>
                    <a:lnTo>
                      <a:pt x="25" y="39"/>
                    </a:lnTo>
                    <a:lnTo>
                      <a:pt x="26" y="39"/>
                    </a:lnTo>
                    <a:lnTo>
                      <a:pt x="26" y="39"/>
                    </a:lnTo>
                    <a:lnTo>
                      <a:pt x="36" y="44"/>
                    </a:lnTo>
                    <a:lnTo>
                      <a:pt x="39" y="47"/>
                    </a:lnTo>
                    <a:lnTo>
                      <a:pt x="41" y="49"/>
                    </a:lnTo>
                    <a:lnTo>
                      <a:pt x="39" y="49"/>
                    </a:lnTo>
                    <a:lnTo>
                      <a:pt x="39" y="49"/>
                    </a:lnTo>
                    <a:lnTo>
                      <a:pt x="36" y="50"/>
                    </a:lnTo>
                    <a:lnTo>
                      <a:pt x="35" y="52"/>
                    </a:lnTo>
                    <a:lnTo>
                      <a:pt x="35" y="55"/>
                    </a:lnTo>
                    <a:lnTo>
                      <a:pt x="36" y="57"/>
                    </a:lnTo>
                    <a:lnTo>
                      <a:pt x="36" y="57"/>
                    </a:lnTo>
                    <a:lnTo>
                      <a:pt x="41" y="57"/>
                    </a:lnTo>
                    <a:lnTo>
                      <a:pt x="43" y="56"/>
                    </a:lnTo>
                    <a:lnTo>
                      <a:pt x="46" y="55"/>
                    </a:lnTo>
                    <a:lnTo>
                      <a:pt x="48" y="52"/>
                    </a:lnTo>
                    <a:lnTo>
                      <a:pt x="48" y="52"/>
                    </a:lnTo>
                    <a:lnTo>
                      <a:pt x="46" y="46"/>
                    </a:lnTo>
                    <a:lnTo>
                      <a:pt x="46" y="44"/>
                    </a:lnTo>
                    <a:lnTo>
                      <a:pt x="49" y="46"/>
                    </a:lnTo>
                    <a:lnTo>
                      <a:pt x="49" y="46"/>
                    </a:lnTo>
                    <a:lnTo>
                      <a:pt x="52" y="50"/>
                    </a:lnTo>
                    <a:lnTo>
                      <a:pt x="55" y="52"/>
                    </a:lnTo>
                    <a:lnTo>
                      <a:pt x="59" y="55"/>
                    </a:lnTo>
                    <a:lnTo>
                      <a:pt x="59" y="55"/>
                    </a:lnTo>
                    <a:lnTo>
                      <a:pt x="75" y="60"/>
                    </a:lnTo>
                    <a:lnTo>
                      <a:pt x="83" y="63"/>
                    </a:lnTo>
                    <a:lnTo>
                      <a:pt x="90" y="66"/>
                    </a:lnTo>
                    <a:lnTo>
                      <a:pt x="90" y="66"/>
                    </a:lnTo>
                    <a:lnTo>
                      <a:pt x="99" y="72"/>
                    </a:lnTo>
                    <a:lnTo>
                      <a:pt x="107" y="76"/>
                    </a:lnTo>
                    <a:lnTo>
                      <a:pt x="107" y="76"/>
                    </a:lnTo>
                    <a:lnTo>
                      <a:pt x="110" y="76"/>
                    </a:lnTo>
                    <a:lnTo>
                      <a:pt x="116" y="79"/>
                    </a:lnTo>
                    <a:lnTo>
                      <a:pt x="120" y="84"/>
                    </a:lnTo>
                    <a:lnTo>
                      <a:pt x="125" y="89"/>
                    </a:lnTo>
                    <a:lnTo>
                      <a:pt x="125" y="89"/>
                    </a:lnTo>
                    <a:lnTo>
                      <a:pt x="135" y="104"/>
                    </a:lnTo>
                    <a:lnTo>
                      <a:pt x="139" y="111"/>
                    </a:lnTo>
                    <a:lnTo>
                      <a:pt x="139" y="113"/>
                    </a:lnTo>
                    <a:lnTo>
                      <a:pt x="139" y="114"/>
                    </a:lnTo>
                    <a:lnTo>
                      <a:pt x="139" y="114"/>
                    </a:lnTo>
                    <a:lnTo>
                      <a:pt x="132" y="113"/>
                    </a:lnTo>
                    <a:lnTo>
                      <a:pt x="127" y="111"/>
                    </a:lnTo>
                    <a:lnTo>
                      <a:pt x="125" y="114"/>
                    </a:lnTo>
                    <a:lnTo>
                      <a:pt x="125" y="114"/>
                    </a:lnTo>
                    <a:lnTo>
                      <a:pt x="117" y="121"/>
                    </a:lnTo>
                    <a:lnTo>
                      <a:pt x="114" y="126"/>
                    </a:lnTo>
                    <a:lnTo>
                      <a:pt x="114" y="127"/>
                    </a:lnTo>
                    <a:lnTo>
                      <a:pt x="116" y="127"/>
                    </a:lnTo>
                    <a:lnTo>
                      <a:pt x="116" y="127"/>
                    </a:lnTo>
                    <a:lnTo>
                      <a:pt x="119" y="126"/>
                    </a:lnTo>
                    <a:lnTo>
                      <a:pt x="125" y="124"/>
                    </a:lnTo>
                    <a:lnTo>
                      <a:pt x="130" y="121"/>
                    </a:lnTo>
                    <a:lnTo>
                      <a:pt x="133" y="121"/>
                    </a:lnTo>
                    <a:lnTo>
                      <a:pt x="133" y="121"/>
                    </a:lnTo>
                    <a:lnTo>
                      <a:pt x="135" y="124"/>
                    </a:lnTo>
                    <a:lnTo>
                      <a:pt x="136" y="126"/>
                    </a:lnTo>
                    <a:lnTo>
                      <a:pt x="139" y="126"/>
                    </a:lnTo>
                    <a:lnTo>
                      <a:pt x="139" y="126"/>
                    </a:lnTo>
                    <a:lnTo>
                      <a:pt x="143" y="121"/>
                    </a:lnTo>
                    <a:lnTo>
                      <a:pt x="146" y="120"/>
                    </a:lnTo>
                    <a:lnTo>
                      <a:pt x="148" y="120"/>
                    </a:lnTo>
                    <a:lnTo>
                      <a:pt x="148" y="120"/>
                    </a:lnTo>
                    <a:lnTo>
                      <a:pt x="152" y="121"/>
                    </a:lnTo>
                    <a:lnTo>
                      <a:pt x="154" y="123"/>
                    </a:lnTo>
                    <a:lnTo>
                      <a:pt x="155" y="126"/>
                    </a:lnTo>
                    <a:lnTo>
                      <a:pt x="155" y="126"/>
                    </a:lnTo>
                    <a:lnTo>
                      <a:pt x="158" y="130"/>
                    </a:lnTo>
                    <a:lnTo>
                      <a:pt x="162" y="136"/>
                    </a:lnTo>
                    <a:lnTo>
                      <a:pt x="168" y="140"/>
                    </a:lnTo>
                    <a:lnTo>
                      <a:pt x="171" y="141"/>
                    </a:lnTo>
                    <a:lnTo>
                      <a:pt x="172" y="141"/>
                    </a:lnTo>
                    <a:lnTo>
                      <a:pt x="172" y="141"/>
                    </a:lnTo>
                    <a:lnTo>
                      <a:pt x="183" y="140"/>
                    </a:lnTo>
                    <a:lnTo>
                      <a:pt x="193" y="140"/>
                    </a:lnTo>
                    <a:lnTo>
                      <a:pt x="193" y="140"/>
                    </a:lnTo>
                    <a:lnTo>
                      <a:pt x="201" y="139"/>
                    </a:lnTo>
                    <a:lnTo>
                      <a:pt x="204" y="137"/>
                    </a:lnTo>
                    <a:lnTo>
                      <a:pt x="204" y="136"/>
                    </a:lnTo>
                    <a:lnTo>
                      <a:pt x="203" y="134"/>
                    </a:lnTo>
                    <a:lnTo>
                      <a:pt x="203" y="134"/>
                    </a:lnTo>
                    <a:lnTo>
                      <a:pt x="198" y="128"/>
                    </a:lnTo>
                    <a:lnTo>
                      <a:pt x="197" y="126"/>
                    </a:lnTo>
                    <a:lnTo>
                      <a:pt x="198" y="124"/>
                    </a:lnTo>
                    <a:lnTo>
                      <a:pt x="198" y="124"/>
                    </a:lnTo>
                    <a:lnTo>
                      <a:pt x="206" y="123"/>
                    </a:lnTo>
                    <a:lnTo>
                      <a:pt x="209" y="123"/>
                    </a:lnTo>
                    <a:lnTo>
                      <a:pt x="210" y="123"/>
                    </a:lnTo>
                    <a:lnTo>
                      <a:pt x="210" y="123"/>
                    </a:lnTo>
                    <a:lnTo>
                      <a:pt x="210" y="121"/>
                    </a:lnTo>
                    <a:lnTo>
                      <a:pt x="211" y="120"/>
                    </a:lnTo>
                    <a:lnTo>
                      <a:pt x="216" y="117"/>
                    </a:lnTo>
                    <a:lnTo>
                      <a:pt x="216" y="117"/>
                    </a:lnTo>
                    <a:lnTo>
                      <a:pt x="219" y="117"/>
                    </a:lnTo>
                    <a:lnTo>
                      <a:pt x="223" y="118"/>
                    </a:lnTo>
                    <a:lnTo>
                      <a:pt x="226" y="118"/>
                    </a:lnTo>
                    <a:lnTo>
                      <a:pt x="229" y="118"/>
                    </a:lnTo>
                    <a:lnTo>
                      <a:pt x="229" y="118"/>
                    </a:lnTo>
                    <a:lnTo>
                      <a:pt x="229" y="118"/>
                    </a:lnTo>
                    <a:lnTo>
                      <a:pt x="229" y="117"/>
                    </a:lnTo>
                    <a:lnTo>
                      <a:pt x="230" y="117"/>
                    </a:lnTo>
                    <a:lnTo>
                      <a:pt x="235" y="117"/>
                    </a:lnTo>
                    <a:lnTo>
                      <a:pt x="235" y="117"/>
                    </a:lnTo>
                    <a:lnTo>
                      <a:pt x="243" y="120"/>
                    </a:lnTo>
                    <a:lnTo>
                      <a:pt x="248" y="120"/>
                    </a:lnTo>
                    <a:lnTo>
                      <a:pt x="248" y="120"/>
                    </a:lnTo>
                    <a:lnTo>
                      <a:pt x="249" y="123"/>
                    </a:lnTo>
                    <a:lnTo>
                      <a:pt x="252" y="127"/>
                    </a:lnTo>
                    <a:lnTo>
                      <a:pt x="255" y="131"/>
                    </a:lnTo>
                    <a:lnTo>
                      <a:pt x="255" y="131"/>
                    </a:lnTo>
                    <a:lnTo>
                      <a:pt x="259" y="139"/>
                    </a:lnTo>
                    <a:lnTo>
                      <a:pt x="267" y="147"/>
                    </a:lnTo>
                    <a:lnTo>
                      <a:pt x="267" y="147"/>
                    </a:lnTo>
                    <a:lnTo>
                      <a:pt x="274" y="152"/>
                    </a:lnTo>
                    <a:lnTo>
                      <a:pt x="282" y="153"/>
                    </a:lnTo>
                    <a:lnTo>
                      <a:pt x="282" y="153"/>
                    </a:lnTo>
                    <a:lnTo>
                      <a:pt x="288" y="153"/>
                    </a:lnTo>
                    <a:lnTo>
                      <a:pt x="295" y="156"/>
                    </a:lnTo>
                    <a:lnTo>
                      <a:pt x="306" y="160"/>
                    </a:lnTo>
                    <a:lnTo>
                      <a:pt x="306" y="160"/>
                    </a:lnTo>
                    <a:lnTo>
                      <a:pt x="309" y="162"/>
                    </a:lnTo>
                    <a:lnTo>
                      <a:pt x="310" y="163"/>
                    </a:lnTo>
                    <a:lnTo>
                      <a:pt x="311" y="165"/>
                    </a:lnTo>
                    <a:lnTo>
                      <a:pt x="316" y="165"/>
                    </a:lnTo>
                    <a:lnTo>
                      <a:pt x="316" y="165"/>
                    </a:lnTo>
                    <a:lnTo>
                      <a:pt x="323" y="165"/>
                    </a:lnTo>
                    <a:lnTo>
                      <a:pt x="326" y="163"/>
                    </a:lnTo>
                    <a:lnTo>
                      <a:pt x="324" y="160"/>
                    </a:lnTo>
                    <a:lnTo>
                      <a:pt x="324" y="160"/>
                    </a:lnTo>
                    <a:lnTo>
                      <a:pt x="319" y="156"/>
                    </a:lnTo>
                    <a:lnTo>
                      <a:pt x="310" y="150"/>
                    </a:lnTo>
                    <a:lnTo>
                      <a:pt x="310" y="150"/>
                    </a:lnTo>
                    <a:lnTo>
                      <a:pt x="300" y="141"/>
                    </a:lnTo>
                    <a:lnTo>
                      <a:pt x="291" y="136"/>
                    </a:lnTo>
                    <a:lnTo>
                      <a:pt x="291" y="136"/>
                    </a:lnTo>
                    <a:lnTo>
                      <a:pt x="288" y="134"/>
                    </a:lnTo>
                    <a:lnTo>
                      <a:pt x="285" y="131"/>
                    </a:lnTo>
                    <a:lnTo>
                      <a:pt x="280" y="121"/>
                    </a:lnTo>
                    <a:lnTo>
                      <a:pt x="280" y="121"/>
                    </a:lnTo>
                    <a:lnTo>
                      <a:pt x="268" y="107"/>
                    </a:lnTo>
                    <a:lnTo>
                      <a:pt x="264" y="101"/>
                    </a:lnTo>
                    <a:lnTo>
                      <a:pt x="262" y="99"/>
                    </a:lnTo>
                    <a:lnTo>
                      <a:pt x="264" y="99"/>
                    </a:lnTo>
                    <a:lnTo>
                      <a:pt x="264" y="99"/>
                    </a:lnTo>
                    <a:lnTo>
                      <a:pt x="274" y="99"/>
                    </a:lnTo>
                    <a:lnTo>
                      <a:pt x="278" y="99"/>
                    </a:lnTo>
                    <a:lnTo>
                      <a:pt x="280" y="98"/>
                    </a:lnTo>
                    <a:lnTo>
                      <a:pt x="280" y="98"/>
                    </a:lnTo>
                    <a:lnTo>
                      <a:pt x="280" y="98"/>
                    </a:lnTo>
                    <a:lnTo>
                      <a:pt x="274" y="91"/>
                    </a:lnTo>
                    <a:lnTo>
                      <a:pt x="269" y="86"/>
                    </a:lnTo>
                    <a:lnTo>
                      <a:pt x="264" y="84"/>
                    </a:lnTo>
                    <a:lnTo>
                      <a:pt x="264" y="84"/>
                    </a:lnTo>
                    <a:lnTo>
                      <a:pt x="252" y="82"/>
                    </a:lnTo>
                    <a:lnTo>
                      <a:pt x="246" y="79"/>
                    </a:lnTo>
                    <a:lnTo>
                      <a:pt x="245" y="79"/>
                    </a:lnTo>
                    <a:lnTo>
                      <a:pt x="243" y="78"/>
                    </a:lnTo>
                    <a:lnTo>
                      <a:pt x="243" y="78"/>
                    </a:lnTo>
                    <a:lnTo>
                      <a:pt x="243" y="72"/>
                    </a:lnTo>
                    <a:lnTo>
                      <a:pt x="242" y="70"/>
                    </a:lnTo>
                    <a:lnTo>
                      <a:pt x="239" y="68"/>
                    </a:lnTo>
                    <a:lnTo>
                      <a:pt x="239" y="68"/>
                    </a:lnTo>
                    <a:lnTo>
                      <a:pt x="229" y="60"/>
                    </a:lnTo>
                    <a:lnTo>
                      <a:pt x="225" y="55"/>
                    </a:lnTo>
                    <a:lnTo>
                      <a:pt x="225" y="55"/>
                    </a:lnTo>
                    <a:lnTo>
                      <a:pt x="223" y="52"/>
                    </a:lnTo>
                    <a:lnTo>
                      <a:pt x="216" y="50"/>
                    </a:lnTo>
                    <a:lnTo>
                      <a:pt x="216" y="50"/>
                    </a:lnTo>
                    <a:lnTo>
                      <a:pt x="210" y="49"/>
                    </a:lnTo>
                    <a:lnTo>
                      <a:pt x="206" y="46"/>
                    </a:lnTo>
                    <a:lnTo>
                      <a:pt x="197" y="42"/>
                    </a:lnTo>
                    <a:lnTo>
                      <a:pt x="197" y="42"/>
                    </a:lnTo>
                    <a:lnTo>
                      <a:pt x="183" y="39"/>
                    </a:lnTo>
                    <a:lnTo>
                      <a:pt x="175" y="37"/>
                    </a:lnTo>
                    <a:lnTo>
                      <a:pt x="169" y="34"/>
                    </a:lnTo>
                    <a:lnTo>
                      <a:pt x="169" y="34"/>
                    </a:lnTo>
                    <a:lnTo>
                      <a:pt x="167" y="33"/>
                    </a:lnTo>
                    <a:lnTo>
                      <a:pt x="162" y="30"/>
                    </a:lnTo>
                    <a:lnTo>
                      <a:pt x="159" y="30"/>
                    </a:lnTo>
                    <a:lnTo>
                      <a:pt x="158" y="28"/>
                    </a:lnTo>
                    <a:lnTo>
                      <a:pt x="158" y="28"/>
                    </a:lnTo>
                    <a:lnTo>
                      <a:pt x="159" y="26"/>
                    </a:lnTo>
                    <a:lnTo>
                      <a:pt x="158" y="24"/>
                    </a:lnTo>
                    <a:lnTo>
                      <a:pt x="156" y="21"/>
                    </a:lnTo>
                    <a:lnTo>
                      <a:pt x="155" y="21"/>
                    </a:lnTo>
                    <a:lnTo>
                      <a:pt x="155" y="21"/>
                    </a:lnTo>
                    <a:lnTo>
                      <a:pt x="152" y="26"/>
                    </a:lnTo>
                    <a:lnTo>
                      <a:pt x="151" y="27"/>
                    </a:lnTo>
                    <a:lnTo>
                      <a:pt x="148" y="28"/>
                    </a:lnTo>
                    <a:lnTo>
                      <a:pt x="148" y="28"/>
                    </a:lnTo>
                    <a:lnTo>
                      <a:pt x="142" y="26"/>
                    </a:lnTo>
                    <a:lnTo>
                      <a:pt x="138" y="24"/>
                    </a:lnTo>
                    <a:lnTo>
                      <a:pt x="133" y="24"/>
                    </a:lnTo>
                    <a:lnTo>
                      <a:pt x="133" y="24"/>
                    </a:lnTo>
                    <a:lnTo>
                      <a:pt x="127" y="21"/>
                    </a:lnTo>
                    <a:lnTo>
                      <a:pt x="120" y="18"/>
                    </a:lnTo>
                    <a:lnTo>
                      <a:pt x="112" y="14"/>
                    </a:lnTo>
                    <a:lnTo>
                      <a:pt x="112" y="14"/>
                    </a:lnTo>
                    <a:lnTo>
                      <a:pt x="107" y="20"/>
                    </a:lnTo>
                    <a:lnTo>
                      <a:pt x="104" y="23"/>
                    </a:lnTo>
                    <a:lnTo>
                      <a:pt x="101" y="24"/>
                    </a:lnTo>
                    <a:lnTo>
                      <a:pt x="101" y="24"/>
                    </a:lnTo>
                    <a:lnTo>
                      <a:pt x="97" y="23"/>
                    </a:lnTo>
                    <a:lnTo>
                      <a:pt x="91" y="23"/>
                    </a:lnTo>
                    <a:lnTo>
                      <a:pt x="91" y="23"/>
                    </a:lnTo>
                    <a:lnTo>
                      <a:pt x="84" y="23"/>
                    </a:lnTo>
                    <a:lnTo>
                      <a:pt x="81" y="24"/>
                    </a:lnTo>
                    <a:lnTo>
                      <a:pt x="81" y="24"/>
                    </a:lnTo>
                    <a:lnTo>
                      <a:pt x="81" y="24"/>
                    </a:lnTo>
                    <a:lnTo>
                      <a:pt x="87" y="27"/>
                    </a:lnTo>
                    <a:lnTo>
                      <a:pt x="88" y="28"/>
                    </a:lnTo>
                    <a:lnTo>
                      <a:pt x="88" y="30"/>
                    </a:lnTo>
                    <a:lnTo>
                      <a:pt x="88" y="30"/>
                    </a:lnTo>
                    <a:lnTo>
                      <a:pt x="87" y="31"/>
                    </a:lnTo>
                    <a:lnTo>
                      <a:pt x="87" y="34"/>
                    </a:lnTo>
                    <a:lnTo>
                      <a:pt x="87" y="37"/>
                    </a:lnTo>
                    <a:lnTo>
                      <a:pt x="85" y="39"/>
                    </a:lnTo>
                    <a:lnTo>
                      <a:pt x="85" y="39"/>
                    </a:lnTo>
                    <a:lnTo>
                      <a:pt x="80" y="43"/>
                    </a:lnTo>
                    <a:lnTo>
                      <a:pt x="77" y="44"/>
                    </a:lnTo>
                    <a:lnTo>
                      <a:pt x="74" y="44"/>
                    </a:lnTo>
                    <a:lnTo>
                      <a:pt x="74" y="44"/>
                    </a:lnTo>
                    <a:lnTo>
                      <a:pt x="71" y="43"/>
                    </a:lnTo>
                    <a:lnTo>
                      <a:pt x="71" y="40"/>
                    </a:lnTo>
                    <a:lnTo>
                      <a:pt x="72" y="37"/>
                    </a:lnTo>
                    <a:lnTo>
                      <a:pt x="72" y="37"/>
                    </a:lnTo>
                    <a:lnTo>
                      <a:pt x="72" y="37"/>
                    </a:lnTo>
                    <a:lnTo>
                      <a:pt x="65" y="33"/>
                    </a:lnTo>
                    <a:lnTo>
                      <a:pt x="58" y="2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93" name="Freeform 1312"/>
              <p:cNvSpPr/>
              <p:nvPr/>
            </p:nvSpPr>
            <p:spPr bwMode="auto">
              <a:xfrm>
                <a:off x="-1126097" y="4111456"/>
                <a:ext cx="664851" cy="336505"/>
              </a:xfrm>
              <a:custGeom>
                <a:gdLst>
                  <a:gd name="T0" fmla="*/ 57 w 326"/>
                  <a:gd name="T1" fmla="*/ 26 h 165"/>
                  <a:gd name="T2" fmla="*/ 55 w 326"/>
                  <a:gd name="T3" fmla="*/ 13 h 165"/>
                  <a:gd name="T4" fmla="*/ 23 w 326"/>
                  <a:gd name="T5" fmla="*/ 1 h 165"/>
                  <a:gd name="T6" fmla="*/ 12 w 326"/>
                  <a:gd name="T7" fmla="*/ 4 h 165"/>
                  <a:gd name="T8" fmla="*/ 0 w 326"/>
                  <a:gd name="T9" fmla="*/ 4 h 165"/>
                  <a:gd name="T10" fmla="*/ 6 w 326"/>
                  <a:gd name="T11" fmla="*/ 7 h 165"/>
                  <a:gd name="T12" fmla="*/ 16 w 326"/>
                  <a:gd name="T13" fmla="*/ 18 h 165"/>
                  <a:gd name="T14" fmla="*/ 45 w 326"/>
                  <a:gd name="T15" fmla="*/ 27 h 165"/>
                  <a:gd name="T16" fmla="*/ 36 w 326"/>
                  <a:gd name="T17" fmla="*/ 36 h 165"/>
                  <a:gd name="T18" fmla="*/ 26 w 326"/>
                  <a:gd name="T19" fmla="*/ 39 h 165"/>
                  <a:gd name="T20" fmla="*/ 39 w 326"/>
                  <a:gd name="T21" fmla="*/ 49 h 165"/>
                  <a:gd name="T22" fmla="*/ 36 w 326"/>
                  <a:gd name="T23" fmla="*/ 57 h 165"/>
                  <a:gd name="T24" fmla="*/ 48 w 326"/>
                  <a:gd name="T25" fmla="*/ 52 h 165"/>
                  <a:gd name="T26" fmla="*/ 52 w 326"/>
                  <a:gd name="T27" fmla="*/ 50 h 165"/>
                  <a:gd name="T28" fmla="*/ 83 w 326"/>
                  <a:gd name="T29" fmla="*/ 63 h 165"/>
                  <a:gd name="T30" fmla="*/ 107 w 326"/>
                  <a:gd name="T31" fmla="*/ 76 h 165"/>
                  <a:gd name="T32" fmla="*/ 125 w 326"/>
                  <a:gd name="T33" fmla="*/ 89 h 165"/>
                  <a:gd name="T34" fmla="*/ 139 w 326"/>
                  <a:gd name="T35" fmla="*/ 114 h 165"/>
                  <a:gd name="T36" fmla="*/ 117 w 326"/>
                  <a:gd name="T37" fmla="*/ 121 h 165"/>
                  <a:gd name="T38" fmla="*/ 119 w 326"/>
                  <a:gd name="T39" fmla="*/ 126 h 165"/>
                  <a:gd name="T40" fmla="*/ 135 w 326"/>
                  <a:gd name="T41" fmla="*/ 124 h 165"/>
                  <a:gd name="T42" fmla="*/ 146 w 326"/>
                  <a:gd name="T43" fmla="*/ 120 h 165"/>
                  <a:gd name="T44" fmla="*/ 155 w 326"/>
                  <a:gd name="T45" fmla="*/ 126 h 165"/>
                  <a:gd name="T46" fmla="*/ 171 w 326"/>
                  <a:gd name="T47" fmla="*/ 141 h 165"/>
                  <a:gd name="T48" fmla="*/ 193 w 326"/>
                  <a:gd name="T49" fmla="*/ 140 h 165"/>
                  <a:gd name="T50" fmla="*/ 203 w 326"/>
                  <a:gd name="T51" fmla="*/ 134 h 165"/>
                  <a:gd name="T52" fmla="*/ 206 w 326"/>
                  <a:gd name="T53" fmla="*/ 123 h 165"/>
                  <a:gd name="T54" fmla="*/ 211 w 326"/>
                  <a:gd name="T55" fmla="*/ 120 h 165"/>
                  <a:gd name="T56" fmla="*/ 226 w 326"/>
                  <a:gd name="T57" fmla="*/ 118 h 165"/>
                  <a:gd name="T58" fmla="*/ 230 w 326"/>
                  <a:gd name="T59" fmla="*/ 117 h 165"/>
                  <a:gd name="T60" fmla="*/ 248 w 326"/>
                  <a:gd name="T61" fmla="*/ 120 h 165"/>
                  <a:gd name="T62" fmla="*/ 259 w 326"/>
                  <a:gd name="T63" fmla="*/ 139 h 165"/>
                  <a:gd name="T64" fmla="*/ 282 w 326"/>
                  <a:gd name="T65" fmla="*/ 153 h 165"/>
                  <a:gd name="T66" fmla="*/ 309 w 326"/>
                  <a:gd name="T67" fmla="*/ 162 h 165"/>
                  <a:gd name="T68" fmla="*/ 323 w 326"/>
                  <a:gd name="T69" fmla="*/ 165 h 165"/>
                  <a:gd name="T70" fmla="*/ 310 w 326"/>
                  <a:gd name="T71" fmla="*/ 150 h 165"/>
                  <a:gd name="T72" fmla="*/ 288 w 326"/>
                  <a:gd name="T73" fmla="*/ 134 h 165"/>
                  <a:gd name="T74" fmla="*/ 264 w 326"/>
                  <a:gd name="T75" fmla="*/ 101 h 165"/>
                  <a:gd name="T76" fmla="*/ 278 w 326"/>
                  <a:gd name="T77" fmla="*/ 99 h 165"/>
                  <a:gd name="T78" fmla="*/ 269 w 326"/>
                  <a:gd name="T79" fmla="*/ 86 h 165"/>
                  <a:gd name="T80" fmla="*/ 245 w 326"/>
                  <a:gd name="T81" fmla="*/ 79 h 165"/>
                  <a:gd name="T82" fmla="*/ 239 w 326"/>
                  <a:gd name="T83" fmla="*/ 68 h 165"/>
                  <a:gd name="T84" fmla="*/ 223 w 326"/>
                  <a:gd name="T85" fmla="*/ 52 h 165"/>
                  <a:gd name="T86" fmla="*/ 197 w 326"/>
                  <a:gd name="T87" fmla="*/ 42 h 165"/>
                  <a:gd name="T88" fmla="*/ 169 w 326"/>
                  <a:gd name="T89" fmla="*/ 34 h 165"/>
                  <a:gd name="T90" fmla="*/ 158 w 326"/>
                  <a:gd name="T91" fmla="*/ 28 h 165"/>
                  <a:gd name="T92" fmla="*/ 155 w 326"/>
                  <a:gd name="T93" fmla="*/ 21 h 165"/>
                  <a:gd name="T94" fmla="*/ 142 w 326"/>
                  <a:gd name="T95" fmla="*/ 26 h 165"/>
                  <a:gd name="T96" fmla="*/ 120 w 326"/>
                  <a:gd name="T97" fmla="*/ 18 h 165"/>
                  <a:gd name="T98" fmla="*/ 101 w 326"/>
                  <a:gd name="T99" fmla="*/ 24 h 165"/>
                  <a:gd name="T100" fmla="*/ 84 w 326"/>
                  <a:gd name="T101" fmla="*/ 23 h 165"/>
                  <a:gd name="T102" fmla="*/ 88 w 326"/>
                  <a:gd name="T103" fmla="*/ 28 h 165"/>
                  <a:gd name="T104" fmla="*/ 87 w 326"/>
                  <a:gd name="T105" fmla="*/ 37 h 165"/>
                  <a:gd name="T106" fmla="*/ 74 w 326"/>
                  <a:gd name="T107" fmla="*/ 44 h 165"/>
                  <a:gd name="T108" fmla="*/ 72 w 326"/>
                  <a:gd name="T109" fmla="*/ 37 h 1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26" h="165">
                    <a:moveTo>
                      <a:pt x="58" y="28"/>
                    </a:moveTo>
                    <a:lnTo>
                      <a:pt x="58" y="28"/>
                    </a:lnTo>
                    <a:lnTo>
                      <a:pt x="57" y="28"/>
                    </a:lnTo>
                    <a:lnTo>
                      <a:pt x="55" y="27"/>
                    </a:lnTo>
                    <a:lnTo>
                      <a:pt x="57" y="26"/>
                    </a:lnTo>
                    <a:lnTo>
                      <a:pt x="58" y="21"/>
                    </a:lnTo>
                    <a:lnTo>
                      <a:pt x="58" y="20"/>
                    </a:lnTo>
                    <a:lnTo>
                      <a:pt x="58" y="17"/>
                    </a:lnTo>
                    <a:lnTo>
                      <a:pt x="58" y="17"/>
                    </a:lnTo>
                    <a:lnTo>
                      <a:pt x="55" y="13"/>
                    </a:lnTo>
                    <a:lnTo>
                      <a:pt x="52" y="10"/>
                    </a:lnTo>
                    <a:lnTo>
                      <a:pt x="46" y="5"/>
                    </a:lnTo>
                    <a:lnTo>
                      <a:pt x="46" y="5"/>
                    </a:lnTo>
                    <a:lnTo>
                      <a:pt x="23" y="1"/>
                    </a:lnTo>
                    <a:lnTo>
                      <a:pt x="23" y="1"/>
                    </a:lnTo>
                    <a:lnTo>
                      <a:pt x="20" y="2"/>
                    </a:lnTo>
                    <a:lnTo>
                      <a:pt x="17" y="2"/>
                    </a:lnTo>
                    <a:lnTo>
                      <a:pt x="15" y="4"/>
                    </a:lnTo>
                    <a:lnTo>
                      <a:pt x="12" y="4"/>
                    </a:lnTo>
                    <a:lnTo>
                      <a:pt x="12" y="4"/>
                    </a:lnTo>
                    <a:lnTo>
                      <a:pt x="4" y="1"/>
                    </a:lnTo>
                    <a:lnTo>
                      <a:pt x="1" y="0"/>
                    </a:lnTo>
                    <a:lnTo>
                      <a:pt x="0" y="0"/>
                    </a:lnTo>
                    <a:lnTo>
                      <a:pt x="0" y="0"/>
                    </a:lnTo>
                    <a:lnTo>
                      <a:pt x="0" y="4"/>
                    </a:lnTo>
                    <a:lnTo>
                      <a:pt x="0" y="7"/>
                    </a:lnTo>
                    <a:lnTo>
                      <a:pt x="3" y="7"/>
                    </a:lnTo>
                    <a:lnTo>
                      <a:pt x="3" y="7"/>
                    </a:lnTo>
                    <a:lnTo>
                      <a:pt x="6" y="7"/>
                    </a:lnTo>
                    <a:lnTo>
                      <a:pt x="6" y="7"/>
                    </a:lnTo>
                    <a:lnTo>
                      <a:pt x="7" y="7"/>
                    </a:lnTo>
                    <a:lnTo>
                      <a:pt x="9" y="8"/>
                    </a:lnTo>
                    <a:lnTo>
                      <a:pt x="9" y="8"/>
                    </a:lnTo>
                    <a:lnTo>
                      <a:pt x="13" y="15"/>
                    </a:lnTo>
                    <a:lnTo>
                      <a:pt x="16" y="18"/>
                    </a:lnTo>
                    <a:lnTo>
                      <a:pt x="23" y="21"/>
                    </a:lnTo>
                    <a:lnTo>
                      <a:pt x="23" y="21"/>
                    </a:lnTo>
                    <a:lnTo>
                      <a:pt x="32" y="26"/>
                    </a:lnTo>
                    <a:lnTo>
                      <a:pt x="39" y="26"/>
                    </a:lnTo>
                    <a:lnTo>
                      <a:pt x="45" y="27"/>
                    </a:lnTo>
                    <a:lnTo>
                      <a:pt x="45" y="27"/>
                    </a:lnTo>
                    <a:lnTo>
                      <a:pt x="42" y="31"/>
                    </a:lnTo>
                    <a:lnTo>
                      <a:pt x="39" y="34"/>
                    </a:lnTo>
                    <a:lnTo>
                      <a:pt x="36" y="36"/>
                    </a:lnTo>
                    <a:lnTo>
                      <a:pt x="36" y="36"/>
                    </a:lnTo>
                    <a:lnTo>
                      <a:pt x="28" y="36"/>
                    </a:lnTo>
                    <a:lnTo>
                      <a:pt x="25" y="37"/>
                    </a:lnTo>
                    <a:lnTo>
                      <a:pt x="25" y="39"/>
                    </a:lnTo>
                    <a:lnTo>
                      <a:pt x="26" y="39"/>
                    </a:lnTo>
                    <a:lnTo>
                      <a:pt x="26" y="39"/>
                    </a:lnTo>
                    <a:lnTo>
                      <a:pt x="36" y="44"/>
                    </a:lnTo>
                    <a:lnTo>
                      <a:pt x="39" y="47"/>
                    </a:lnTo>
                    <a:lnTo>
                      <a:pt x="41" y="49"/>
                    </a:lnTo>
                    <a:lnTo>
                      <a:pt x="39" y="49"/>
                    </a:lnTo>
                    <a:lnTo>
                      <a:pt x="39" y="49"/>
                    </a:lnTo>
                    <a:lnTo>
                      <a:pt x="36" y="50"/>
                    </a:lnTo>
                    <a:lnTo>
                      <a:pt x="35" y="52"/>
                    </a:lnTo>
                    <a:lnTo>
                      <a:pt x="35" y="55"/>
                    </a:lnTo>
                    <a:lnTo>
                      <a:pt x="36" y="57"/>
                    </a:lnTo>
                    <a:lnTo>
                      <a:pt x="36" y="57"/>
                    </a:lnTo>
                    <a:lnTo>
                      <a:pt x="41" y="57"/>
                    </a:lnTo>
                    <a:lnTo>
                      <a:pt x="43" y="56"/>
                    </a:lnTo>
                    <a:lnTo>
                      <a:pt x="46" y="55"/>
                    </a:lnTo>
                    <a:lnTo>
                      <a:pt x="48" y="52"/>
                    </a:lnTo>
                    <a:lnTo>
                      <a:pt x="48" y="52"/>
                    </a:lnTo>
                    <a:lnTo>
                      <a:pt x="46" y="46"/>
                    </a:lnTo>
                    <a:lnTo>
                      <a:pt x="46" y="44"/>
                    </a:lnTo>
                    <a:lnTo>
                      <a:pt x="49" y="46"/>
                    </a:lnTo>
                    <a:lnTo>
                      <a:pt x="49" y="46"/>
                    </a:lnTo>
                    <a:lnTo>
                      <a:pt x="52" y="50"/>
                    </a:lnTo>
                    <a:lnTo>
                      <a:pt x="55" y="52"/>
                    </a:lnTo>
                    <a:lnTo>
                      <a:pt x="59" y="55"/>
                    </a:lnTo>
                    <a:lnTo>
                      <a:pt x="59" y="55"/>
                    </a:lnTo>
                    <a:lnTo>
                      <a:pt x="75" y="60"/>
                    </a:lnTo>
                    <a:lnTo>
                      <a:pt x="83" y="63"/>
                    </a:lnTo>
                    <a:lnTo>
                      <a:pt x="90" y="66"/>
                    </a:lnTo>
                    <a:lnTo>
                      <a:pt x="90" y="66"/>
                    </a:lnTo>
                    <a:lnTo>
                      <a:pt x="99" y="72"/>
                    </a:lnTo>
                    <a:lnTo>
                      <a:pt x="107" y="76"/>
                    </a:lnTo>
                    <a:lnTo>
                      <a:pt x="107" y="76"/>
                    </a:lnTo>
                    <a:lnTo>
                      <a:pt x="110" y="76"/>
                    </a:lnTo>
                    <a:lnTo>
                      <a:pt x="116" y="79"/>
                    </a:lnTo>
                    <a:lnTo>
                      <a:pt x="120" y="84"/>
                    </a:lnTo>
                    <a:lnTo>
                      <a:pt x="125" y="89"/>
                    </a:lnTo>
                    <a:lnTo>
                      <a:pt x="125" y="89"/>
                    </a:lnTo>
                    <a:lnTo>
                      <a:pt x="135" y="104"/>
                    </a:lnTo>
                    <a:lnTo>
                      <a:pt x="139" y="111"/>
                    </a:lnTo>
                    <a:lnTo>
                      <a:pt x="139" y="113"/>
                    </a:lnTo>
                    <a:lnTo>
                      <a:pt x="139" y="114"/>
                    </a:lnTo>
                    <a:lnTo>
                      <a:pt x="139" y="114"/>
                    </a:lnTo>
                    <a:lnTo>
                      <a:pt x="132" y="113"/>
                    </a:lnTo>
                    <a:lnTo>
                      <a:pt x="127" y="111"/>
                    </a:lnTo>
                    <a:lnTo>
                      <a:pt x="125" y="114"/>
                    </a:lnTo>
                    <a:lnTo>
                      <a:pt x="125" y="114"/>
                    </a:lnTo>
                    <a:lnTo>
                      <a:pt x="117" y="121"/>
                    </a:lnTo>
                    <a:lnTo>
                      <a:pt x="114" y="126"/>
                    </a:lnTo>
                    <a:lnTo>
                      <a:pt x="114" y="127"/>
                    </a:lnTo>
                    <a:lnTo>
                      <a:pt x="116" y="127"/>
                    </a:lnTo>
                    <a:lnTo>
                      <a:pt x="116" y="127"/>
                    </a:lnTo>
                    <a:lnTo>
                      <a:pt x="119" y="126"/>
                    </a:lnTo>
                    <a:lnTo>
                      <a:pt x="125" y="124"/>
                    </a:lnTo>
                    <a:lnTo>
                      <a:pt x="130" y="121"/>
                    </a:lnTo>
                    <a:lnTo>
                      <a:pt x="133" y="121"/>
                    </a:lnTo>
                    <a:lnTo>
                      <a:pt x="133" y="121"/>
                    </a:lnTo>
                    <a:lnTo>
                      <a:pt x="135" y="124"/>
                    </a:lnTo>
                    <a:lnTo>
                      <a:pt x="136" y="126"/>
                    </a:lnTo>
                    <a:lnTo>
                      <a:pt x="139" y="126"/>
                    </a:lnTo>
                    <a:lnTo>
                      <a:pt x="139" y="126"/>
                    </a:lnTo>
                    <a:lnTo>
                      <a:pt x="143" y="121"/>
                    </a:lnTo>
                    <a:lnTo>
                      <a:pt x="146" y="120"/>
                    </a:lnTo>
                    <a:lnTo>
                      <a:pt x="148" y="120"/>
                    </a:lnTo>
                    <a:lnTo>
                      <a:pt x="148" y="120"/>
                    </a:lnTo>
                    <a:lnTo>
                      <a:pt x="152" y="121"/>
                    </a:lnTo>
                    <a:lnTo>
                      <a:pt x="154" y="123"/>
                    </a:lnTo>
                    <a:lnTo>
                      <a:pt x="155" y="126"/>
                    </a:lnTo>
                    <a:lnTo>
                      <a:pt x="155" y="126"/>
                    </a:lnTo>
                    <a:lnTo>
                      <a:pt x="158" y="130"/>
                    </a:lnTo>
                    <a:lnTo>
                      <a:pt x="162" y="136"/>
                    </a:lnTo>
                    <a:lnTo>
                      <a:pt x="168" y="140"/>
                    </a:lnTo>
                    <a:lnTo>
                      <a:pt x="171" y="141"/>
                    </a:lnTo>
                    <a:lnTo>
                      <a:pt x="172" y="141"/>
                    </a:lnTo>
                    <a:lnTo>
                      <a:pt x="172" y="141"/>
                    </a:lnTo>
                    <a:lnTo>
                      <a:pt x="183" y="140"/>
                    </a:lnTo>
                    <a:lnTo>
                      <a:pt x="193" y="140"/>
                    </a:lnTo>
                    <a:lnTo>
                      <a:pt x="193" y="140"/>
                    </a:lnTo>
                    <a:lnTo>
                      <a:pt x="201" y="139"/>
                    </a:lnTo>
                    <a:lnTo>
                      <a:pt x="204" y="137"/>
                    </a:lnTo>
                    <a:lnTo>
                      <a:pt x="204" y="136"/>
                    </a:lnTo>
                    <a:lnTo>
                      <a:pt x="203" y="134"/>
                    </a:lnTo>
                    <a:lnTo>
                      <a:pt x="203" y="134"/>
                    </a:lnTo>
                    <a:lnTo>
                      <a:pt x="198" y="128"/>
                    </a:lnTo>
                    <a:lnTo>
                      <a:pt x="197" y="126"/>
                    </a:lnTo>
                    <a:lnTo>
                      <a:pt x="198" y="124"/>
                    </a:lnTo>
                    <a:lnTo>
                      <a:pt x="198" y="124"/>
                    </a:lnTo>
                    <a:lnTo>
                      <a:pt x="206" y="123"/>
                    </a:lnTo>
                    <a:lnTo>
                      <a:pt x="209" y="123"/>
                    </a:lnTo>
                    <a:lnTo>
                      <a:pt x="210" y="123"/>
                    </a:lnTo>
                    <a:lnTo>
                      <a:pt x="210" y="123"/>
                    </a:lnTo>
                    <a:lnTo>
                      <a:pt x="210" y="121"/>
                    </a:lnTo>
                    <a:lnTo>
                      <a:pt x="211" y="120"/>
                    </a:lnTo>
                    <a:lnTo>
                      <a:pt x="216" y="117"/>
                    </a:lnTo>
                    <a:lnTo>
                      <a:pt x="216" y="117"/>
                    </a:lnTo>
                    <a:lnTo>
                      <a:pt x="219" y="117"/>
                    </a:lnTo>
                    <a:lnTo>
                      <a:pt x="223" y="118"/>
                    </a:lnTo>
                    <a:lnTo>
                      <a:pt x="226" y="118"/>
                    </a:lnTo>
                    <a:lnTo>
                      <a:pt x="229" y="118"/>
                    </a:lnTo>
                    <a:lnTo>
                      <a:pt x="229" y="118"/>
                    </a:lnTo>
                    <a:lnTo>
                      <a:pt x="229" y="118"/>
                    </a:lnTo>
                    <a:lnTo>
                      <a:pt x="229" y="117"/>
                    </a:lnTo>
                    <a:lnTo>
                      <a:pt x="230" y="117"/>
                    </a:lnTo>
                    <a:lnTo>
                      <a:pt x="235" y="117"/>
                    </a:lnTo>
                    <a:lnTo>
                      <a:pt x="235" y="117"/>
                    </a:lnTo>
                    <a:lnTo>
                      <a:pt x="243" y="120"/>
                    </a:lnTo>
                    <a:lnTo>
                      <a:pt x="248" y="120"/>
                    </a:lnTo>
                    <a:lnTo>
                      <a:pt x="248" y="120"/>
                    </a:lnTo>
                    <a:lnTo>
                      <a:pt x="249" y="123"/>
                    </a:lnTo>
                    <a:lnTo>
                      <a:pt x="252" y="127"/>
                    </a:lnTo>
                    <a:lnTo>
                      <a:pt x="255" y="131"/>
                    </a:lnTo>
                    <a:lnTo>
                      <a:pt x="255" y="131"/>
                    </a:lnTo>
                    <a:lnTo>
                      <a:pt x="259" y="139"/>
                    </a:lnTo>
                    <a:lnTo>
                      <a:pt x="267" y="147"/>
                    </a:lnTo>
                    <a:lnTo>
                      <a:pt x="267" y="147"/>
                    </a:lnTo>
                    <a:lnTo>
                      <a:pt x="274" y="152"/>
                    </a:lnTo>
                    <a:lnTo>
                      <a:pt x="282" y="153"/>
                    </a:lnTo>
                    <a:lnTo>
                      <a:pt x="282" y="153"/>
                    </a:lnTo>
                    <a:lnTo>
                      <a:pt x="288" y="153"/>
                    </a:lnTo>
                    <a:lnTo>
                      <a:pt x="295" y="156"/>
                    </a:lnTo>
                    <a:lnTo>
                      <a:pt x="306" y="160"/>
                    </a:lnTo>
                    <a:lnTo>
                      <a:pt x="306" y="160"/>
                    </a:lnTo>
                    <a:lnTo>
                      <a:pt x="309" y="162"/>
                    </a:lnTo>
                    <a:lnTo>
                      <a:pt x="310" y="163"/>
                    </a:lnTo>
                    <a:lnTo>
                      <a:pt x="311" y="165"/>
                    </a:lnTo>
                    <a:lnTo>
                      <a:pt x="316" y="165"/>
                    </a:lnTo>
                    <a:lnTo>
                      <a:pt x="316" y="165"/>
                    </a:lnTo>
                    <a:lnTo>
                      <a:pt x="323" y="165"/>
                    </a:lnTo>
                    <a:lnTo>
                      <a:pt x="326" y="163"/>
                    </a:lnTo>
                    <a:lnTo>
                      <a:pt x="324" y="160"/>
                    </a:lnTo>
                    <a:lnTo>
                      <a:pt x="324" y="160"/>
                    </a:lnTo>
                    <a:lnTo>
                      <a:pt x="319" y="156"/>
                    </a:lnTo>
                    <a:lnTo>
                      <a:pt x="310" y="150"/>
                    </a:lnTo>
                    <a:lnTo>
                      <a:pt x="310" y="150"/>
                    </a:lnTo>
                    <a:lnTo>
                      <a:pt x="300" y="141"/>
                    </a:lnTo>
                    <a:lnTo>
                      <a:pt x="291" y="136"/>
                    </a:lnTo>
                    <a:lnTo>
                      <a:pt x="291" y="136"/>
                    </a:lnTo>
                    <a:lnTo>
                      <a:pt x="288" y="134"/>
                    </a:lnTo>
                    <a:lnTo>
                      <a:pt x="285" y="131"/>
                    </a:lnTo>
                    <a:lnTo>
                      <a:pt x="280" y="121"/>
                    </a:lnTo>
                    <a:lnTo>
                      <a:pt x="280" y="121"/>
                    </a:lnTo>
                    <a:lnTo>
                      <a:pt x="268" y="107"/>
                    </a:lnTo>
                    <a:lnTo>
                      <a:pt x="264" y="101"/>
                    </a:lnTo>
                    <a:lnTo>
                      <a:pt x="262" y="99"/>
                    </a:lnTo>
                    <a:lnTo>
                      <a:pt x="264" y="99"/>
                    </a:lnTo>
                    <a:lnTo>
                      <a:pt x="264" y="99"/>
                    </a:lnTo>
                    <a:lnTo>
                      <a:pt x="274" y="99"/>
                    </a:lnTo>
                    <a:lnTo>
                      <a:pt x="278" y="99"/>
                    </a:lnTo>
                    <a:lnTo>
                      <a:pt x="280" y="98"/>
                    </a:lnTo>
                    <a:lnTo>
                      <a:pt x="280" y="98"/>
                    </a:lnTo>
                    <a:lnTo>
                      <a:pt x="280" y="98"/>
                    </a:lnTo>
                    <a:lnTo>
                      <a:pt x="274" y="91"/>
                    </a:lnTo>
                    <a:lnTo>
                      <a:pt x="269" y="86"/>
                    </a:lnTo>
                    <a:lnTo>
                      <a:pt x="264" y="84"/>
                    </a:lnTo>
                    <a:lnTo>
                      <a:pt x="264" y="84"/>
                    </a:lnTo>
                    <a:lnTo>
                      <a:pt x="252" y="82"/>
                    </a:lnTo>
                    <a:lnTo>
                      <a:pt x="246" y="79"/>
                    </a:lnTo>
                    <a:lnTo>
                      <a:pt x="245" y="79"/>
                    </a:lnTo>
                    <a:lnTo>
                      <a:pt x="243" y="78"/>
                    </a:lnTo>
                    <a:lnTo>
                      <a:pt x="243" y="78"/>
                    </a:lnTo>
                    <a:lnTo>
                      <a:pt x="243" y="72"/>
                    </a:lnTo>
                    <a:lnTo>
                      <a:pt x="242" y="70"/>
                    </a:lnTo>
                    <a:lnTo>
                      <a:pt x="239" y="68"/>
                    </a:lnTo>
                    <a:lnTo>
                      <a:pt x="239" y="68"/>
                    </a:lnTo>
                    <a:lnTo>
                      <a:pt x="229" y="60"/>
                    </a:lnTo>
                    <a:lnTo>
                      <a:pt x="225" y="55"/>
                    </a:lnTo>
                    <a:lnTo>
                      <a:pt x="225" y="55"/>
                    </a:lnTo>
                    <a:lnTo>
                      <a:pt x="223" y="52"/>
                    </a:lnTo>
                    <a:lnTo>
                      <a:pt x="216" y="50"/>
                    </a:lnTo>
                    <a:lnTo>
                      <a:pt x="216" y="50"/>
                    </a:lnTo>
                    <a:lnTo>
                      <a:pt x="210" y="49"/>
                    </a:lnTo>
                    <a:lnTo>
                      <a:pt x="206" y="46"/>
                    </a:lnTo>
                    <a:lnTo>
                      <a:pt x="197" y="42"/>
                    </a:lnTo>
                    <a:lnTo>
                      <a:pt x="197" y="42"/>
                    </a:lnTo>
                    <a:lnTo>
                      <a:pt x="183" y="39"/>
                    </a:lnTo>
                    <a:lnTo>
                      <a:pt x="175" y="37"/>
                    </a:lnTo>
                    <a:lnTo>
                      <a:pt x="169" y="34"/>
                    </a:lnTo>
                    <a:lnTo>
                      <a:pt x="169" y="34"/>
                    </a:lnTo>
                    <a:lnTo>
                      <a:pt x="167" y="33"/>
                    </a:lnTo>
                    <a:lnTo>
                      <a:pt x="162" y="30"/>
                    </a:lnTo>
                    <a:lnTo>
                      <a:pt x="159" y="30"/>
                    </a:lnTo>
                    <a:lnTo>
                      <a:pt x="158" y="28"/>
                    </a:lnTo>
                    <a:lnTo>
                      <a:pt x="158" y="28"/>
                    </a:lnTo>
                    <a:lnTo>
                      <a:pt x="159" y="26"/>
                    </a:lnTo>
                    <a:lnTo>
                      <a:pt x="158" y="24"/>
                    </a:lnTo>
                    <a:lnTo>
                      <a:pt x="156" y="21"/>
                    </a:lnTo>
                    <a:lnTo>
                      <a:pt x="155" y="21"/>
                    </a:lnTo>
                    <a:lnTo>
                      <a:pt x="155" y="21"/>
                    </a:lnTo>
                    <a:lnTo>
                      <a:pt x="152" y="26"/>
                    </a:lnTo>
                    <a:lnTo>
                      <a:pt x="151" y="27"/>
                    </a:lnTo>
                    <a:lnTo>
                      <a:pt x="148" y="28"/>
                    </a:lnTo>
                    <a:lnTo>
                      <a:pt x="148" y="28"/>
                    </a:lnTo>
                    <a:lnTo>
                      <a:pt x="142" y="26"/>
                    </a:lnTo>
                    <a:lnTo>
                      <a:pt x="138" y="24"/>
                    </a:lnTo>
                    <a:lnTo>
                      <a:pt x="133" y="24"/>
                    </a:lnTo>
                    <a:lnTo>
                      <a:pt x="133" y="24"/>
                    </a:lnTo>
                    <a:lnTo>
                      <a:pt x="127" y="21"/>
                    </a:lnTo>
                    <a:lnTo>
                      <a:pt x="120" y="18"/>
                    </a:lnTo>
                    <a:lnTo>
                      <a:pt x="112" y="14"/>
                    </a:lnTo>
                    <a:lnTo>
                      <a:pt x="112" y="14"/>
                    </a:lnTo>
                    <a:lnTo>
                      <a:pt x="107" y="20"/>
                    </a:lnTo>
                    <a:lnTo>
                      <a:pt x="104" y="23"/>
                    </a:lnTo>
                    <a:lnTo>
                      <a:pt x="101" y="24"/>
                    </a:lnTo>
                    <a:lnTo>
                      <a:pt x="101" y="24"/>
                    </a:lnTo>
                    <a:lnTo>
                      <a:pt x="97" y="23"/>
                    </a:lnTo>
                    <a:lnTo>
                      <a:pt x="91" y="23"/>
                    </a:lnTo>
                    <a:lnTo>
                      <a:pt x="91" y="23"/>
                    </a:lnTo>
                    <a:lnTo>
                      <a:pt x="84" y="23"/>
                    </a:lnTo>
                    <a:lnTo>
                      <a:pt x="81" y="24"/>
                    </a:lnTo>
                    <a:lnTo>
                      <a:pt x="81" y="24"/>
                    </a:lnTo>
                    <a:lnTo>
                      <a:pt x="81" y="24"/>
                    </a:lnTo>
                    <a:lnTo>
                      <a:pt x="87" y="27"/>
                    </a:lnTo>
                    <a:lnTo>
                      <a:pt x="88" y="28"/>
                    </a:lnTo>
                    <a:lnTo>
                      <a:pt x="88" y="30"/>
                    </a:lnTo>
                    <a:lnTo>
                      <a:pt x="88" y="30"/>
                    </a:lnTo>
                    <a:lnTo>
                      <a:pt x="87" y="31"/>
                    </a:lnTo>
                    <a:lnTo>
                      <a:pt x="87" y="34"/>
                    </a:lnTo>
                    <a:lnTo>
                      <a:pt x="87" y="37"/>
                    </a:lnTo>
                    <a:lnTo>
                      <a:pt x="85" y="39"/>
                    </a:lnTo>
                    <a:lnTo>
                      <a:pt x="85" y="39"/>
                    </a:lnTo>
                    <a:lnTo>
                      <a:pt x="80" y="43"/>
                    </a:lnTo>
                    <a:lnTo>
                      <a:pt x="77" y="44"/>
                    </a:lnTo>
                    <a:lnTo>
                      <a:pt x="74" y="44"/>
                    </a:lnTo>
                    <a:lnTo>
                      <a:pt x="74" y="44"/>
                    </a:lnTo>
                    <a:lnTo>
                      <a:pt x="71" y="43"/>
                    </a:lnTo>
                    <a:lnTo>
                      <a:pt x="71" y="40"/>
                    </a:lnTo>
                    <a:lnTo>
                      <a:pt x="72" y="37"/>
                    </a:lnTo>
                    <a:lnTo>
                      <a:pt x="72" y="37"/>
                    </a:lnTo>
                    <a:lnTo>
                      <a:pt x="72" y="37"/>
                    </a:lnTo>
                    <a:lnTo>
                      <a:pt x="65" y="33"/>
                    </a:lnTo>
                    <a:lnTo>
                      <a:pt x="58" y="28"/>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94" name="Freeform 1313"/>
              <p:cNvSpPr/>
              <p:nvPr/>
            </p:nvSpPr>
            <p:spPr bwMode="auto">
              <a:xfrm>
                <a:off x="-528548" y="4258294"/>
                <a:ext cx="108090" cy="34671"/>
              </a:xfrm>
              <a:custGeom>
                <a:gdLst>
                  <a:gd name="T0" fmla="*/ 0 w 53"/>
                  <a:gd name="T1" fmla="*/ 14 h 17"/>
                  <a:gd name="T2" fmla="*/ 0 w 53"/>
                  <a:gd name="T3" fmla="*/ 14 h 17"/>
                  <a:gd name="T4" fmla="*/ 5 w 53"/>
                  <a:gd name="T5" fmla="*/ 16 h 17"/>
                  <a:gd name="T6" fmla="*/ 16 w 53"/>
                  <a:gd name="T7" fmla="*/ 17 h 17"/>
                  <a:gd name="T8" fmla="*/ 27 w 53"/>
                  <a:gd name="T9" fmla="*/ 17 h 17"/>
                  <a:gd name="T10" fmla="*/ 34 w 53"/>
                  <a:gd name="T11" fmla="*/ 17 h 17"/>
                  <a:gd name="T12" fmla="*/ 34 w 53"/>
                  <a:gd name="T13" fmla="*/ 17 h 17"/>
                  <a:gd name="T14" fmla="*/ 46 w 53"/>
                  <a:gd name="T15" fmla="*/ 12 h 17"/>
                  <a:gd name="T16" fmla="*/ 52 w 53"/>
                  <a:gd name="T17" fmla="*/ 7 h 17"/>
                  <a:gd name="T18" fmla="*/ 53 w 53"/>
                  <a:gd name="T19" fmla="*/ 6 h 17"/>
                  <a:gd name="T20" fmla="*/ 53 w 53"/>
                  <a:gd name="T21" fmla="*/ 4 h 17"/>
                  <a:gd name="T22" fmla="*/ 53 w 53"/>
                  <a:gd name="T23" fmla="*/ 4 h 17"/>
                  <a:gd name="T24" fmla="*/ 50 w 53"/>
                  <a:gd name="T25" fmla="*/ 1 h 17"/>
                  <a:gd name="T26" fmla="*/ 47 w 53"/>
                  <a:gd name="T27" fmla="*/ 0 h 17"/>
                  <a:gd name="T28" fmla="*/ 43 w 53"/>
                  <a:gd name="T29" fmla="*/ 0 h 17"/>
                  <a:gd name="T30" fmla="*/ 42 w 53"/>
                  <a:gd name="T31" fmla="*/ 0 h 17"/>
                  <a:gd name="T32" fmla="*/ 42 w 53"/>
                  <a:gd name="T33" fmla="*/ 0 h 17"/>
                  <a:gd name="T34" fmla="*/ 34 w 53"/>
                  <a:gd name="T35" fmla="*/ 6 h 17"/>
                  <a:gd name="T36" fmla="*/ 29 w 53"/>
                  <a:gd name="T37" fmla="*/ 9 h 17"/>
                  <a:gd name="T38" fmla="*/ 26 w 53"/>
                  <a:gd name="T39" fmla="*/ 10 h 17"/>
                  <a:gd name="T40" fmla="*/ 26 w 53"/>
                  <a:gd name="T41" fmla="*/ 10 h 17"/>
                  <a:gd name="T42" fmla="*/ 24 w 53"/>
                  <a:gd name="T43" fmla="*/ 9 h 17"/>
                  <a:gd name="T44" fmla="*/ 23 w 53"/>
                  <a:gd name="T45" fmla="*/ 7 h 17"/>
                  <a:gd name="T46" fmla="*/ 23 w 53"/>
                  <a:gd name="T47" fmla="*/ 7 h 17"/>
                  <a:gd name="T48" fmla="*/ 21 w 53"/>
                  <a:gd name="T49" fmla="*/ 7 h 17"/>
                  <a:gd name="T50" fmla="*/ 21 w 53"/>
                  <a:gd name="T51" fmla="*/ 7 h 17"/>
                  <a:gd name="T52" fmla="*/ 8 w 53"/>
                  <a:gd name="T53" fmla="*/ 10 h 17"/>
                  <a:gd name="T54" fmla="*/ 2 w 53"/>
                  <a:gd name="T55" fmla="*/ 12 h 17"/>
                  <a:gd name="T56" fmla="*/ 0 w 53"/>
                  <a:gd name="T57" fmla="*/ 13 h 17"/>
                  <a:gd name="T58" fmla="*/ 0 w 53"/>
                  <a:gd name="T59" fmla="*/ 14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7">
                    <a:moveTo>
                      <a:pt x="0" y="14"/>
                    </a:moveTo>
                    <a:lnTo>
                      <a:pt x="0" y="14"/>
                    </a:lnTo>
                    <a:lnTo>
                      <a:pt x="5" y="16"/>
                    </a:lnTo>
                    <a:lnTo>
                      <a:pt x="16" y="17"/>
                    </a:lnTo>
                    <a:lnTo>
                      <a:pt x="27" y="17"/>
                    </a:lnTo>
                    <a:lnTo>
                      <a:pt x="34" y="17"/>
                    </a:lnTo>
                    <a:lnTo>
                      <a:pt x="34" y="17"/>
                    </a:lnTo>
                    <a:lnTo>
                      <a:pt x="46" y="12"/>
                    </a:lnTo>
                    <a:lnTo>
                      <a:pt x="52" y="7"/>
                    </a:lnTo>
                    <a:lnTo>
                      <a:pt x="53" y="6"/>
                    </a:lnTo>
                    <a:lnTo>
                      <a:pt x="53" y="4"/>
                    </a:lnTo>
                    <a:lnTo>
                      <a:pt x="53" y="4"/>
                    </a:lnTo>
                    <a:lnTo>
                      <a:pt x="50" y="1"/>
                    </a:lnTo>
                    <a:lnTo>
                      <a:pt x="47" y="0"/>
                    </a:lnTo>
                    <a:lnTo>
                      <a:pt x="43" y="0"/>
                    </a:lnTo>
                    <a:lnTo>
                      <a:pt x="42" y="0"/>
                    </a:lnTo>
                    <a:lnTo>
                      <a:pt x="42" y="0"/>
                    </a:lnTo>
                    <a:lnTo>
                      <a:pt x="34" y="6"/>
                    </a:lnTo>
                    <a:lnTo>
                      <a:pt x="29" y="9"/>
                    </a:lnTo>
                    <a:lnTo>
                      <a:pt x="26" y="10"/>
                    </a:lnTo>
                    <a:lnTo>
                      <a:pt x="26" y="10"/>
                    </a:lnTo>
                    <a:lnTo>
                      <a:pt x="24" y="9"/>
                    </a:lnTo>
                    <a:lnTo>
                      <a:pt x="23" y="7"/>
                    </a:lnTo>
                    <a:lnTo>
                      <a:pt x="23" y="7"/>
                    </a:lnTo>
                    <a:lnTo>
                      <a:pt x="21" y="7"/>
                    </a:lnTo>
                    <a:lnTo>
                      <a:pt x="21" y="7"/>
                    </a:lnTo>
                    <a:lnTo>
                      <a:pt x="8" y="10"/>
                    </a:lnTo>
                    <a:lnTo>
                      <a:pt x="2" y="12"/>
                    </a:lnTo>
                    <a:lnTo>
                      <a:pt x="0" y="13"/>
                    </a:lnTo>
                    <a:lnTo>
                      <a:pt x="0" y="14"/>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95" name="Freeform 1314"/>
              <p:cNvSpPr/>
              <p:nvPr/>
            </p:nvSpPr>
            <p:spPr bwMode="auto">
              <a:xfrm>
                <a:off x="-528548" y="4258294"/>
                <a:ext cx="108090" cy="34671"/>
              </a:xfrm>
              <a:custGeom>
                <a:gdLst>
                  <a:gd name="T0" fmla="*/ 0 w 53"/>
                  <a:gd name="T1" fmla="*/ 14 h 17"/>
                  <a:gd name="T2" fmla="*/ 0 w 53"/>
                  <a:gd name="T3" fmla="*/ 14 h 17"/>
                  <a:gd name="T4" fmla="*/ 5 w 53"/>
                  <a:gd name="T5" fmla="*/ 16 h 17"/>
                  <a:gd name="T6" fmla="*/ 16 w 53"/>
                  <a:gd name="T7" fmla="*/ 17 h 17"/>
                  <a:gd name="T8" fmla="*/ 27 w 53"/>
                  <a:gd name="T9" fmla="*/ 17 h 17"/>
                  <a:gd name="T10" fmla="*/ 34 w 53"/>
                  <a:gd name="T11" fmla="*/ 17 h 17"/>
                  <a:gd name="T12" fmla="*/ 34 w 53"/>
                  <a:gd name="T13" fmla="*/ 17 h 17"/>
                  <a:gd name="T14" fmla="*/ 46 w 53"/>
                  <a:gd name="T15" fmla="*/ 12 h 17"/>
                  <a:gd name="T16" fmla="*/ 52 w 53"/>
                  <a:gd name="T17" fmla="*/ 7 h 17"/>
                  <a:gd name="T18" fmla="*/ 53 w 53"/>
                  <a:gd name="T19" fmla="*/ 6 h 17"/>
                  <a:gd name="T20" fmla="*/ 53 w 53"/>
                  <a:gd name="T21" fmla="*/ 4 h 17"/>
                  <a:gd name="T22" fmla="*/ 53 w 53"/>
                  <a:gd name="T23" fmla="*/ 4 h 17"/>
                  <a:gd name="T24" fmla="*/ 50 w 53"/>
                  <a:gd name="T25" fmla="*/ 1 h 17"/>
                  <a:gd name="T26" fmla="*/ 47 w 53"/>
                  <a:gd name="T27" fmla="*/ 0 h 17"/>
                  <a:gd name="T28" fmla="*/ 43 w 53"/>
                  <a:gd name="T29" fmla="*/ 0 h 17"/>
                  <a:gd name="T30" fmla="*/ 42 w 53"/>
                  <a:gd name="T31" fmla="*/ 0 h 17"/>
                  <a:gd name="T32" fmla="*/ 42 w 53"/>
                  <a:gd name="T33" fmla="*/ 0 h 17"/>
                  <a:gd name="T34" fmla="*/ 34 w 53"/>
                  <a:gd name="T35" fmla="*/ 6 h 17"/>
                  <a:gd name="T36" fmla="*/ 29 w 53"/>
                  <a:gd name="T37" fmla="*/ 9 h 17"/>
                  <a:gd name="T38" fmla="*/ 26 w 53"/>
                  <a:gd name="T39" fmla="*/ 10 h 17"/>
                  <a:gd name="T40" fmla="*/ 26 w 53"/>
                  <a:gd name="T41" fmla="*/ 10 h 17"/>
                  <a:gd name="T42" fmla="*/ 24 w 53"/>
                  <a:gd name="T43" fmla="*/ 9 h 17"/>
                  <a:gd name="T44" fmla="*/ 23 w 53"/>
                  <a:gd name="T45" fmla="*/ 7 h 17"/>
                  <a:gd name="T46" fmla="*/ 23 w 53"/>
                  <a:gd name="T47" fmla="*/ 7 h 17"/>
                  <a:gd name="T48" fmla="*/ 21 w 53"/>
                  <a:gd name="T49" fmla="*/ 7 h 17"/>
                  <a:gd name="T50" fmla="*/ 21 w 53"/>
                  <a:gd name="T51" fmla="*/ 7 h 17"/>
                  <a:gd name="T52" fmla="*/ 8 w 53"/>
                  <a:gd name="T53" fmla="*/ 10 h 17"/>
                  <a:gd name="T54" fmla="*/ 2 w 53"/>
                  <a:gd name="T55" fmla="*/ 12 h 17"/>
                  <a:gd name="T56" fmla="*/ 0 w 53"/>
                  <a:gd name="T57" fmla="*/ 13 h 17"/>
                  <a:gd name="T58" fmla="*/ 0 w 53"/>
                  <a:gd name="T59" fmla="*/ 14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2" h="17">
                    <a:moveTo>
                      <a:pt x="0" y="14"/>
                    </a:moveTo>
                    <a:lnTo>
                      <a:pt x="0" y="14"/>
                    </a:lnTo>
                    <a:lnTo>
                      <a:pt x="5" y="16"/>
                    </a:lnTo>
                    <a:lnTo>
                      <a:pt x="16" y="17"/>
                    </a:lnTo>
                    <a:lnTo>
                      <a:pt x="27" y="17"/>
                    </a:lnTo>
                    <a:lnTo>
                      <a:pt x="34" y="17"/>
                    </a:lnTo>
                    <a:lnTo>
                      <a:pt x="34" y="17"/>
                    </a:lnTo>
                    <a:lnTo>
                      <a:pt x="46" y="12"/>
                    </a:lnTo>
                    <a:lnTo>
                      <a:pt x="52" y="7"/>
                    </a:lnTo>
                    <a:lnTo>
                      <a:pt x="53" y="6"/>
                    </a:lnTo>
                    <a:lnTo>
                      <a:pt x="53" y="4"/>
                    </a:lnTo>
                    <a:lnTo>
                      <a:pt x="53" y="4"/>
                    </a:lnTo>
                    <a:lnTo>
                      <a:pt x="50" y="1"/>
                    </a:lnTo>
                    <a:lnTo>
                      <a:pt x="47" y="0"/>
                    </a:lnTo>
                    <a:lnTo>
                      <a:pt x="43" y="0"/>
                    </a:lnTo>
                    <a:lnTo>
                      <a:pt x="42" y="0"/>
                    </a:lnTo>
                    <a:lnTo>
                      <a:pt x="42" y="0"/>
                    </a:lnTo>
                    <a:lnTo>
                      <a:pt x="34" y="6"/>
                    </a:lnTo>
                    <a:lnTo>
                      <a:pt x="29" y="9"/>
                    </a:lnTo>
                    <a:lnTo>
                      <a:pt x="26" y="10"/>
                    </a:lnTo>
                    <a:lnTo>
                      <a:pt x="26" y="10"/>
                    </a:lnTo>
                    <a:lnTo>
                      <a:pt x="24" y="9"/>
                    </a:lnTo>
                    <a:lnTo>
                      <a:pt x="23" y="7"/>
                    </a:lnTo>
                    <a:lnTo>
                      <a:pt x="23" y="7"/>
                    </a:lnTo>
                    <a:lnTo>
                      <a:pt x="21" y="7"/>
                    </a:lnTo>
                    <a:lnTo>
                      <a:pt x="21" y="7"/>
                    </a:lnTo>
                    <a:lnTo>
                      <a:pt x="8" y="10"/>
                    </a:lnTo>
                    <a:lnTo>
                      <a:pt x="2" y="12"/>
                    </a:lnTo>
                    <a:lnTo>
                      <a:pt x="0" y="13"/>
                    </a:lnTo>
                    <a:lnTo>
                      <a:pt x="0" y="14"/>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96" name="Freeform 1315"/>
              <p:cNvSpPr/>
              <p:nvPr/>
            </p:nvSpPr>
            <p:spPr bwMode="auto">
              <a:xfrm>
                <a:off x="-324606" y="4284807"/>
                <a:ext cx="30592" cy="34671"/>
              </a:xfrm>
              <a:custGeom>
                <a:gdLst>
                  <a:gd name="T0" fmla="*/ 8 w 15"/>
                  <a:gd name="T1" fmla="*/ 17 h 17"/>
                  <a:gd name="T2" fmla="*/ 8 w 15"/>
                  <a:gd name="T3" fmla="*/ 17 h 17"/>
                  <a:gd name="T4" fmla="*/ 4 w 15"/>
                  <a:gd name="T5" fmla="*/ 13 h 17"/>
                  <a:gd name="T6" fmla="*/ 1 w 15"/>
                  <a:gd name="T7" fmla="*/ 7 h 17"/>
                  <a:gd name="T8" fmla="*/ 0 w 15"/>
                  <a:gd name="T9" fmla="*/ 1 h 17"/>
                  <a:gd name="T10" fmla="*/ 0 w 15"/>
                  <a:gd name="T11" fmla="*/ 0 h 17"/>
                  <a:gd name="T12" fmla="*/ 2 w 15"/>
                  <a:gd name="T13" fmla="*/ 0 h 17"/>
                  <a:gd name="T14" fmla="*/ 2 w 15"/>
                  <a:gd name="T15" fmla="*/ 0 h 17"/>
                  <a:gd name="T16" fmla="*/ 8 w 15"/>
                  <a:gd name="T17" fmla="*/ 4 h 17"/>
                  <a:gd name="T18" fmla="*/ 14 w 15"/>
                  <a:gd name="T19" fmla="*/ 10 h 17"/>
                  <a:gd name="T20" fmla="*/ 15 w 15"/>
                  <a:gd name="T21" fmla="*/ 13 h 17"/>
                  <a:gd name="T22" fmla="*/ 15 w 15"/>
                  <a:gd name="T23" fmla="*/ 16 h 17"/>
                  <a:gd name="T24" fmla="*/ 14 w 15"/>
                  <a:gd name="T25" fmla="*/ 17 h 17"/>
                  <a:gd name="T26" fmla="*/ 8 w 15"/>
                  <a:gd name="T27" fmla="*/ 17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5" h="17">
                    <a:moveTo>
                      <a:pt x="8" y="17"/>
                    </a:moveTo>
                    <a:lnTo>
                      <a:pt x="8" y="17"/>
                    </a:lnTo>
                    <a:lnTo>
                      <a:pt x="4" y="13"/>
                    </a:lnTo>
                    <a:lnTo>
                      <a:pt x="1" y="7"/>
                    </a:lnTo>
                    <a:lnTo>
                      <a:pt x="0" y="1"/>
                    </a:lnTo>
                    <a:lnTo>
                      <a:pt x="0" y="0"/>
                    </a:lnTo>
                    <a:lnTo>
                      <a:pt x="2" y="0"/>
                    </a:lnTo>
                    <a:lnTo>
                      <a:pt x="2" y="0"/>
                    </a:lnTo>
                    <a:lnTo>
                      <a:pt x="8" y="4"/>
                    </a:lnTo>
                    <a:lnTo>
                      <a:pt x="14" y="10"/>
                    </a:lnTo>
                    <a:lnTo>
                      <a:pt x="15" y="13"/>
                    </a:lnTo>
                    <a:lnTo>
                      <a:pt x="15" y="16"/>
                    </a:lnTo>
                    <a:lnTo>
                      <a:pt x="14" y="17"/>
                    </a:lnTo>
                    <a:lnTo>
                      <a:pt x="8" y="17"/>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297" name="Freeform 1316"/>
              <p:cNvSpPr/>
              <p:nvPr/>
            </p:nvSpPr>
            <p:spPr bwMode="auto">
              <a:xfrm>
                <a:off x="-324606" y="4284807"/>
                <a:ext cx="30592" cy="34671"/>
              </a:xfrm>
              <a:custGeom>
                <a:gdLst>
                  <a:gd name="T0" fmla="*/ 8 w 15"/>
                  <a:gd name="T1" fmla="*/ 17 h 17"/>
                  <a:gd name="T2" fmla="*/ 8 w 15"/>
                  <a:gd name="T3" fmla="*/ 17 h 17"/>
                  <a:gd name="T4" fmla="*/ 4 w 15"/>
                  <a:gd name="T5" fmla="*/ 13 h 17"/>
                  <a:gd name="T6" fmla="*/ 1 w 15"/>
                  <a:gd name="T7" fmla="*/ 7 h 17"/>
                  <a:gd name="T8" fmla="*/ 0 w 15"/>
                  <a:gd name="T9" fmla="*/ 1 h 17"/>
                  <a:gd name="T10" fmla="*/ 0 w 15"/>
                  <a:gd name="T11" fmla="*/ 0 h 17"/>
                  <a:gd name="T12" fmla="*/ 2 w 15"/>
                  <a:gd name="T13" fmla="*/ 0 h 17"/>
                  <a:gd name="T14" fmla="*/ 2 w 15"/>
                  <a:gd name="T15" fmla="*/ 0 h 17"/>
                  <a:gd name="T16" fmla="*/ 8 w 15"/>
                  <a:gd name="T17" fmla="*/ 4 h 17"/>
                  <a:gd name="T18" fmla="*/ 14 w 15"/>
                  <a:gd name="T19" fmla="*/ 10 h 17"/>
                  <a:gd name="T20" fmla="*/ 15 w 15"/>
                  <a:gd name="T21" fmla="*/ 13 h 17"/>
                  <a:gd name="T22" fmla="*/ 15 w 15"/>
                  <a:gd name="T23" fmla="*/ 16 h 17"/>
                  <a:gd name="T24" fmla="*/ 14 w 15"/>
                  <a:gd name="T25" fmla="*/ 17 h 17"/>
                  <a:gd name="T26" fmla="*/ 8 w 15"/>
                  <a:gd name="T27" fmla="*/ 17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5" h="17">
                    <a:moveTo>
                      <a:pt x="8" y="17"/>
                    </a:moveTo>
                    <a:lnTo>
                      <a:pt x="8" y="17"/>
                    </a:lnTo>
                    <a:lnTo>
                      <a:pt x="4" y="13"/>
                    </a:lnTo>
                    <a:lnTo>
                      <a:pt x="1" y="7"/>
                    </a:lnTo>
                    <a:lnTo>
                      <a:pt x="0" y="1"/>
                    </a:lnTo>
                    <a:lnTo>
                      <a:pt x="0" y="0"/>
                    </a:lnTo>
                    <a:lnTo>
                      <a:pt x="2" y="0"/>
                    </a:lnTo>
                    <a:lnTo>
                      <a:pt x="2" y="0"/>
                    </a:lnTo>
                    <a:lnTo>
                      <a:pt x="8" y="4"/>
                    </a:lnTo>
                    <a:lnTo>
                      <a:pt x="14" y="10"/>
                    </a:lnTo>
                    <a:lnTo>
                      <a:pt x="15" y="13"/>
                    </a:lnTo>
                    <a:lnTo>
                      <a:pt x="15" y="16"/>
                    </a:lnTo>
                    <a:lnTo>
                      <a:pt x="14" y="17"/>
                    </a:lnTo>
                    <a:lnTo>
                      <a:pt x="8" y="17"/>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07" name="Freeform 1330"/>
              <p:cNvSpPr/>
              <p:nvPr/>
            </p:nvSpPr>
            <p:spPr bwMode="auto">
              <a:xfrm>
                <a:off x="-428615" y="4233821"/>
                <a:ext cx="20394" cy="20394"/>
              </a:xfrm>
              <a:custGeom>
                <a:gdLst>
                  <a:gd name="T0" fmla="*/ 6 w 10"/>
                  <a:gd name="T1" fmla="*/ 9 h 10"/>
                  <a:gd name="T2" fmla="*/ 6 w 10"/>
                  <a:gd name="T3" fmla="*/ 9 h 10"/>
                  <a:gd name="T4" fmla="*/ 1 w 10"/>
                  <a:gd name="T5" fmla="*/ 5 h 10"/>
                  <a:gd name="T6" fmla="*/ 0 w 10"/>
                  <a:gd name="T7" fmla="*/ 2 h 10"/>
                  <a:gd name="T8" fmla="*/ 0 w 10"/>
                  <a:gd name="T9" fmla="*/ 0 h 10"/>
                  <a:gd name="T10" fmla="*/ 0 w 10"/>
                  <a:gd name="T11" fmla="*/ 0 h 10"/>
                  <a:gd name="T12" fmla="*/ 6 w 10"/>
                  <a:gd name="T13" fmla="*/ 0 h 10"/>
                  <a:gd name="T14" fmla="*/ 9 w 10"/>
                  <a:gd name="T15" fmla="*/ 0 h 10"/>
                  <a:gd name="T16" fmla="*/ 10 w 10"/>
                  <a:gd name="T17" fmla="*/ 2 h 10"/>
                  <a:gd name="T18" fmla="*/ 10 w 10"/>
                  <a:gd name="T19" fmla="*/ 2 h 10"/>
                  <a:gd name="T20" fmla="*/ 10 w 10"/>
                  <a:gd name="T21" fmla="*/ 8 h 10"/>
                  <a:gd name="T22" fmla="*/ 9 w 10"/>
                  <a:gd name="T23" fmla="*/ 10 h 10"/>
                  <a:gd name="T24" fmla="*/ 7 w 10"/>
                  <a:gd name="T25" fmla="*/ 10 h 10"/>
                  <a:gd name="T26" fmla="*/ 6 w 10"/>
                  <a:gd name="T27" fmla="*/ 9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 h="10">
                    <a:moveTo>
                      <a:pt x="6" y="9"/>
                    </a:moveTo>
                    <a:lnTo>
                      <a:pt x="6" y="9"/>
                    </a:lnTo>
                    <a:lnTo>
                      <a:pt x="1" y="5"/>
                    </a:lnTo>
                    <a:lnTo>
                      <a:pt x="0" y="2"/>
                    </a:lnTo>
                    <a:lnTo>
                      <a:pt x="0" y="0"/>
                    </a:lnTo>
                    <a:lnTo>
                      <a:pt x="0" y="0"/>
                    </a:lnTo>
                    <a:lnTo>
                      <a:pt x="6" y="0"/>
                    </a:lnTo>
                    <a:lnTo>
                      <a:pt x="9" y="0"/>
                    </a:lnTo>
                    <a:lnTo>
                      <a:pt x="10" y="2"/>
                    </a:lnTo>
                    <a:lnTo>
                      <a:pt x="10" y="2"/>
                    </a:lnTo>
                    <a:lnTo>
                      <a:pt x="10" y="8"/>
                    </a:lnTo>
                    <a:lnTo>
                      <a:pt x="9" y="10"/>
                    </a:lnTo>
                    <a:lnTo>
                      <a:pt x="7" y="10"/>
                    </a:lnTo>
                    <a:lnTo>
                      <a:pt x="6" y="9"/>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08" name="Freeform 1331"/>
              <p:cNvSpPr/>
              <p:nvPr/>
            </p:nvSpPr>
            <p:spPr bwMode="auto">
              <a:xfrm>
                <a:off x="-428615" y="4233821"/>
                <a:ext cx="20394" cy="20394"/>
              </a:xfrm>
              <a:custGeom>
                <a:gdLst>
                  <a:gd name="T0" fmla="*/ 6 w 10"/>
                  <a:gd name="T1" fmla="*/ 9 h 10"/>
                  <a:gd name="T2" fmla="*/ 6 w 10"/>
                  <a:gd name="T3" fmla="*/ 9 h 10"/>
                  <a:gd name="T4" fmla="*/ 1 w 10"/>
                  <a:gd name="T5" fmla="*/ 5 h 10"/>
                  <a:gd name="T6" fmla="*/ 0 w 10"/>
                  <a:gd name="T7" fmla="*/ 2 h 10"/>
                  <a:gd name="T8" fmla="*/ 0 w 10"/>
                  <a:gd name="T9" fmla="*/ 0 h 10"/>
                  <a:gd name="T10" fmla="*/ 0 w 10"/>
                  <a:gd name="T11" fmla="*/ 0 h 10"/>
                  <a:gd name="T12" fmla="*/ 6 w 10"/>
                  <a:gd name="T13" fmla="*/ 0 h 10"/>
                  <a:gd name="T14" fmla="*/ 9 w 10"/>
                  <a:gd name="T15" fmla="*/ 0 h 10"/>
                  <a:gd name="T16" fmla="*/ 10 w 10"/>
                  <a:gd name="T17" fmla="*/ 2 h 10"/>
                  <a:gd name="T18" fmla="*/ 10 w 10"/>
                  <a:gd name="T19" fmla="*/ 2 h 10"/>
                  <a:gd name="T20" fmla="*/ 10 w 10"/>
                  <a:gd name="T21" fmla="*/ 8 h 10"/>
                  <a:gd name="T22" fmla="*/ 9 w 10"/>
                  <a:gd name="T23" fmla="*/ 10 h 10"/>
                  <a:gd name="T24" fmla="*/ 7 w 10"/>
                  <a:gd name="T25" fmla="*/ 10 h 10"/>
                  <a:gd name="T26" fmla="*/ 6 w 10"/>
                  <a:gd name="T27" fmla="*/ 9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 h="10">
                    <a:moveTo>
                      <a:pt x="6" y="9"/>
                    </a:moveTo>
                    <a:lnTo>
                      <a:pt x="6" y="9"/>
                    </a:lnTo>
                    <a:lnTo>
                      <a:pt x="1" y="5"/>
                    </a:lnTo>
                    <a:lnTo>
                      <a:pt x="0" y="2"/>
                    </a:lnTo>
                    <a:lnTo>
                      <a:pt x="0" y="0"/>
                    </a:lnTo>
                    <a:lnTo>
                      <a:pt x="0" y="0"/>
                    </a:lnTo>
                    <a:lnTo>
                      <a:pt x="6" y="0"/>
                    </a:lnTo>
                    <a:lnTo>
                      <a:pt x="9" y="0"/>
                    </a:lnTo>
                    <a:lnTo>
                      <a:pt x="10" y="2"/>
                    </a:lnTo>
                    <a:lnTo>
                      <a:pt x="10" y="2"/>
                    </a:lnTo>
                    <a:lnTo>
                      <a:pt x="10" y="8"/>
                    </a:lnTo>
                    <a:lnTo>
                      <a:pt x="9" y="10"/>
                    </a:lnTo>
                    <a:lnTo>
                      <a:pt x="7" y="10"/>
                    </a:lnTo>
                    <a:lnTo>
                      <a:pt x="6" y="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32" name="Freeform 1530"/>
              <p:cNvSpPr/>
              <p:nvPr/>
            </p:nvSpPr>
            <p:spPr bwMode="auto">
              <a:xfrm>
                <a:off x="-657032" y="3652587"/>
                <a:ext cx="10198" cy="8158"/>
              </a:xfrm>
              <a:custGeom>
                <a:gdLst>
                  <a:gd name="T0" fmla="*/ 3 w 5"/>
                  <a:gd name="T1" fmla="*/ 4 h 4"/>
                  <a:gd name="T2" fmla="*/ 3 w 5"/>
                  <a:gd name="T3" fmla="*/ 4 h 4"/>
                  <a:gd name="T4" fmla="*/ 2 w 5"/>
                  <a:gd name="T5" fmla="*/ 4 h 4"/>
                  <a:gd name="T6" fmla="*/ 0 w 5"/>
                  <a:gd name="T7" fmla="*/ 1 h 4"/>
                  <a:gd name="T8" fmla="*/ 0 w 5"/>
                  <a:gd name="T9" fmla="*/ 1 h 4"/>
                  <a:gd name="T10" fmla="*/ 2 w 5"/>
                  <a:gd name="T11" fmla="*/ 0 h 4"/>
                  <a:gd name="T12" fmla="*/ 2 w 5"/>
                  <a:gd name="T13" fmla="*/ 0 h 4"/>
                  <a:gd name="T14" fmla="*/ 3 w 5"/>
                  <a:gd name="T15" fmla="*/ 0 h 4"/>
                  <a:gd name="T16" fmla="*/ 3 w 5"/>
                  <a:gd name="T17" fmla="*/ 0 h 4"/>
                  <a:gd name="T18" fmla="*/ 5 w 5"/>
                  <a:gd name="T19" fmla="*/ 0 h 4"/>
                  <a:gd name="T20" fmla="*/ 5 w 5"/>
                  <a:gd name="T21" fmla="*/ 1 h 4"/>
                  <a:gd name="T22" fmla="*/ 5 w 5"/>
                  <a:gd name="T23" fmla="*/ 1 h 4"/>
                  <a:gd name="T24" fmla="*/ 3 w 5"/>
                  <a:gd name="T25" fmla="*/ 4 h 4"/>
                  <a:gd name="T26" fmla="*/ 3 w 5"/>
                  <a:gd name="T27" fmla="*/ 4 h 4"/>
                  <a:gd name="T28" fmla="*/ 3 w 5"/>
                  <a:gd name="T29" fmla="*/ 4 h 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4">
                    <a:moveTo>
                      <a:pt x="3" y="4"/>
                    </a:moveTo>
                    <a:lnTo>
                      <a:pt x="3" y="4"/>
                    </a:lnTo>
                    <a:lnTo>
                      <a:pt x="2" y="4"/>
                    </a:lnTo>
                    <a:lnTo>
                      <a:pt x="0" y="1"/>
                    </a:lnTo>
                    <a:lnTo>
                      <a:pt x="0" y="1"/>
                    </a:lnTo>
                    <a:lnTo>
                      <a:pt x="2" y="0"/>
                    </a:lnTo>
                    <a:lnTo>
                      <a:pt x="2" y="0"/>
                    </a:lnTo>
                    <a:lnTo>
                      <a:pt x="3" y="0"/>
                    </a:lnTo>
                    <a:lnTo>
                      <a:pt x="3" y="0"/>
                    </a:lnTo>
                    <a:lnTo>
                      <a:pt x="5" y="0"/>
                    </a:lnTo>
                    <a:lnTo>
                      <a:pt x="5" y="1"/>
                    </a:lnTo>
                    <a:lnTo>
                      <a:pt x="5" y="1"/>
                    </a:lnTo>
                    <a:lnTo>
                      <a:pt x="3" y="4"/>
                    </a:lnTo>
                    <a:lnTo>
                      <a:pt x="3" y="4"/>
                    </a:lnTo>
                    <a:lnTo>
                      <a:pt x="3" y="4"/>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33" name="Freeform 1531"/>
              <p:cNvSpPr/>
              <p:nvPr/>
            </p:nvSpPr>
            <p:spPr bwMode="auto">
              <a:xfrm>
                <a:off x="-657032" y="3652587"/>
                <a:ext cx="10198" cy="8158"/>
              </a:xfrm>
              <a:custGeom>
                <a:gdLst>
                  <a:gd name="T0" fmla="*/ 3 w 5"/>
                  <a:gd name="T1" fmla="*/ 4 h 4"/>
                  <a:gd name="T2" fmla="*/ 3 w 5"/>
                  <a:gd name="T3" fmla="*/ 4 h 4"/>
                  <a:gd name="T4" fmla="*/ 2 w 5"/>
                  <a:gd name="T5" fmla="*/ 4 h 4"/>
                  <a:gd name="T6" fmla="*/ 0 w 5"/>
                  <a:gd name="T7" fmla="*/ 1 h 4"/>
                  <a:gd name="T8" fmla="*/ 0 w 5"/>
                  <a:gd name="T9" fmla="*/ 1 h 4"/>
                  <a:gd name="T10" fmla="*/ 2 w 5"/>
                  <a:gd name="T11" fmla="*/ 0 h 4"/>
                  <a:gd name="T12" fmla="*/ 2 w 5"/>
                  <a:gd name="T13" fmla="*/ 0 h 4"/>
                  <a:gd name="T14" fmla="*/ 3 w 5"/>
                  <a:gd name="T15" fmla="*/ 0 h 4"/>
                  <a:gd name="T16" fmla="*/ 3 w 5"/>
                  <a:gd name="T17" fmla="*/ 0 h 4"/>
                  <a:gd name="T18" fmla="*/ 5 w 5"/>
                  <a:gd name="T19" fmla="*/ 0 h 4"/>
                  <a:gd name="T20" fmla="*/ 5 w 5"/>
                  <a:gd name="T21" fmla="*/ 1 h 4"/>
                  <a:gd name="T22" fmla="*/ 5 w 5"/>
                  <a:gd name="T23" fmla="*/ 1 h 4"/>
                  <a:gd name="T24" fmla="*/ 3 w 5"/>
                  <a:gd name="T25" fmla="*/ 4 h 4"/>
                  <a:gd name="T26" fmla="*/ 3 w 5"/>
                  <a:gd name="T27" fmla="*/ 4 h 4"/>
                  <a:gd name="T28" fmla="*/ 3 w 5"/>
                  <a:gd name="T29" fmla="*/ 4 h 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4">
                    <a:moveTo>
                      <a:pt x="3" y="4"/>
                    </a:moveTo>
                    <a:lnTo>
                      <a:pt x="3" y="4"/>
                    </a:lnTo>
                    <a:lnTo>
                      <a:pt x="2" y="4"/>
                    </a:lnTo>
                    <a:lnTo>
                      <a:pt x="0" y="1"/>
                    </a:lnTo>
                    <a:lnTo>
                      <a:pt x="0" y="1"/>
                    </a:lnTo>
                    <a:lnTo>
                      <a:pt x="2" y="0"/>
                    </a:lnTo>
                    <a:lnTo>
                      <a:pt x="2" y="0"/>
                    </a:lnTo>
                    <a:lnTo>
                      <a:pt x="3" y="0"/>
                    </a:lnTo>
                    <a:lnTo>
                      <a:pt x="3" y="0"/>
                    </a:lnTo>
                    <a:lnTo>
                      <a:pt x="5" y="0"/>
                    </a:lnTo>
                    <a:lnTo>
                      <a:pt x="5" y="1"/>
                    </a:lnTo>
                    <a:lnTo>
                      <a:pt x="5" y="1"/>
                    </a:lnTo>
                    <a:lnTo>
                      <a:pt x="3" y="4"/>
                    </a:lnTo>
                    <a:lnTo>
                      <a:pt x="3" y="4"/>
                    </a:lnTo>
                    <a:lnTo>
                      <a:pt x="3" y="4"/>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34" name="Freeform 1532"/>
              <p:cNvSpPr/>
              <p:nvPr/>
            </p:nvSpPr>
            <p:spPr bwMode="auto">
              <a:xfrm>
                <a:off x="-610124" y="3581208"/>
                <a:ext cx="16315" cy="12237"/>
              </a:xfrm>
              <a:custGeom>
                <a:gdLst>
                  <a:gd name="T0" fmla="*/ 5 w 8"/>
                  <a:gd name="T1" fmla="*/ 6 h 6"/>
                  <a:gd name="T2" fmla="*/ 5 w 8"/>
                  <a:gd name="T3" fmla="*/ 6 h 6"/>
                  <a:gd name="T4" fmla="*/ 2 w 8"/>
                  <a:gd name="T5" fmla="*/ 5 h 6"/>
                  <a:gd name="T6" fmla="*/ 0 w 8"/>
                  <a:gd name="T7" fmla="*/ 3 h 6"/>
                  <a:gd name="T8" fmla="*/ 0 w 8"/>
                  <a:gd name="T9" fmla="*/ 3 h 6"/>
                  <a:gd name="T10" fmla="*/ 2 w 8"/>
                  <a:gd name="T11" fmla="*/ 2 h 6"/>
                  <a:gd name="T12" fmla="*/ 2 w 8"/>
                  <a:gd name="T13" fmla="*/ 2 h 6"/>
                  <a:gd name="T14" fmla="*/ 3 w 8"/>
                  <a:gd name="T15" fmla="*/ 0 h 6"/>
                  <a:gd name="T16" fmla="*/ 3 w 8"/>
                  <a:gd name="T17" fmla="*/ 0 h 6"/>
                  <a:gd name="T18" fmla="*/ 6 w 8"/>
                  <a:gd name="T19" fmla="*/ 2 h 6"/>
                  <a:gd name="T20" fmla="*/ 8 w 8"/>
                  <a:gd name="T21" fmla="*/ 3 h 6"/>
                  <a:gd name="T22" fmla="*/ 8 w 8"/>
                  <a:gd name="T23" fmla="*/ 3 h 6"/>
                  <a:gd name="T24" fmla="*/ 8 w 8"/>
                  <a:gd name="T25" fmla="*/ 5 h 6"/>
                  <a:gd name="T26" fmla="*/ 8 w 8"/>
                  <a:gd name="T27" fmla="*/ 5 h 6"/>
                  <a:gd name="T28" fmla="*/ 5 w 8"/>
                  <a:gd name="T29" fmla="*/ 6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 h="6">
                    <a:moveTo>
                      <a:pt x="5" y="6"/>
                    </a:moveTo>
                    <a:lnTo>
                      <a:pt x="5" y="6"/>
                    </a:lnTo>
                    <a:lnTo>
                      <a:pt x="2" y="5"/>
                    </a:lnTo>
                    <a:lnTo>
                      <a:pt x="0" y="3"/>
                    </a:lnTo>
                    <a:lnTo>
                      <a:pt x="0" y="3"/>
                    </a:lnTo>
                    <a:lnTo>
                      <a:pt x="2" y="2"/>
                    </a:lnTo>
                    <a:lnTo>
                      <a:pt x="2" y="2"/>
                    </a:lnTo>
                    <a:lnTo>
                      <a:pt x="3" y="0"/>
                    </a:lnTo>
                    <a:lnTo>
                      <a:pt x="3" y="0"/>
                    </a:lnTo>
                    <a:lnTo>
                      <a:pt x="6" y="2"/>
                    </a:lnTo>
                    <a:lnTo>
                      <a:pt x="8" y="3"/>
                    </a:lnTo>
                    <a:lnTo>
                      <a:pt x="8" y="3"/>
                    </a:lnTo>
                    <a:lnTo>
                      <a:pt x="8" y="5"/>
                    </a:lnTo>
                    <a:lnTo>
                      <a:pt x="8" y="5"/>
                    </a:lnTo>
                    <a:lnTo>
                      <a:pt x="5" y="6"/>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35" name="Freeform 1533"/>
              <p:cNvSpPr/>
              <p:nvPr/>
            </p:nvSpPr>
            <p:spPr bwMode="auto">
              <a:xfrm>
                <a:off x="-610124" y="3581208"/>
                <a:ext cx="16315" cy="12237"/>
              </a:xfrm>
              <a:custGeom>
                <a:gdLst>
                  <a:gd name="T0" fmla="*/ 5 w 8"/>
                  <a:gd name="T1" fmla="*/ 6 h 6"/>
                  <a:gd name="T2" fmla="*/ 5 w 8"/>
                  <a:gd name="T3" fmla="*/ 6 h 6"/>
                  <a:gd name="T4" fmla="*/ 2 w 8"/>
                  <a:gd name="T5" fmla="*/ 5 h 6"/>
                  <a:gd name="T6" fmla="*/ 0 w 8"/>
                  <a:gd name="T7" fmla="*/ 3 h 6"/>
                  <a:gd name="T8" fmla="*/ 0 w 8"/>
                  <a:gd name="T9" fmla="*/ 3 h 6"/>
                  <a:gd name="T10" fmla="*/ 2 w 8"/>
                  <a:gd name="T11" fmla="*/ 2 h 6"/>
                  <a:gd name="T12" fmla="*/ 2 w 8"/>
                  <a:gd name="T13" fmla="*/ 2 h 6"/>
                  <a:gd name="T14" fmla="*/ 3 w 8"/>
                  <a:gd name="T15" fmla="*/ 0 h 6"/>
                  <a:gd name="T16" fmla="*/ 3 w 8"/>
                  <a:gd name="T17" fmla="*/ 0 h 6"/>
                  <a:gd name="T18" fmla="*/ 6 w 8"/>
                  <a:gd name="T19" fmla="*/ 2 h 6"/>
                  <a:gd name="T20" fmla="*/ 8 w 8"/>
                  <a:gd name="T21" fmla="*/ 3 h 6"/>
                  <a:gd name="T22" fmla="*/ 8 w 8"/>
                  <a:gd name="T23" fmla="*/ 3 h 6"/>
                  <a:gd name="T24" fmla="*/ 8 w 8"/>
                  <a:gd name="T25" fmla="*/ 5 h 6"/>
                  <a:gd name="T26" fmla="*/ 8 w 8"/>
                  <a:gd name="T27" fmla="*/ 5 h 6"/>
                  <a:gd name="T28" fmla="*/ 5 w 8"/>
                  <a:gd name="T29" fmla="*/ 6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 h="6">
                    <a:moveTo>
                      <a:pt x="5" y="6"/>
                    </a:moveTo>
                    <a:lnTo>
                      <a:pt x="5" y="6"/>
                    </a:lnTo>
                    <a:lnTo>
                      <a:pt x="2" y="5"/>
                    </a:lnTo>
                    <a:lnTo>
                      <a:pt x="0" y="3"/>
                    </a:lnTo>
                    <a:lnTo>
                      <a:pt x="0" y="3"/>
                    </a:lnTo>
                    <a:lnTo>
                      <a:pt x="2" y="2"/>
                    </a:lnTo>
                    <a:lnTo>
                      <a:pt x="2" y="2"/>
                    </a:lnTo>
                    <a:lnTo>
                      <a:pt x="3" y="0"/>
                    </a:lnTo>
                    <a:lnTo>
                      <a:pt x="3" y="0"/>
                    </a:lnTo>
                    <a:lnTo>
                      <a:pt x="6" y="2"/>
                    </a:lnTo>
                    <a:lnTo>
                      <a:pt x="8" y="3"/>
                    </a:lnTo>
                    <a:lnTo>
                      <a:pt x="8" y="3"/>
                    </a:lnTo>
                    <a:lnTo>
                      <a:pt x="8" y="5"/>
                    </a:lnTo>
                    <a:lnTo>
                      <a:pt x="8" y="5"/>
                    </a:lnTo>
                    <a:lnTo>
                      <a:pt x="5" y="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36" name="Freeform 1534"/>
              <p:cNvSpPr/>
              <p:nvPr/>
            </p:nvSpPr>
            <p:spPr bwMode="auto">
              <a:xfrm>
                <a:off x="-599928" y="3493513"/>
                <a:ext cx="8158" cy="8158"/>
              </a:xfrm>
              <a:custGeom>
                <a:gdLst>
                  <a:gd name="T0" fmla="*/ 3 w 4"/>
                  <a:gd name="T1" fmla="*/ 4 h 4"/>
                  <a:gd name="T2" fmla="*/ 3 w 4"/>
                  <a:gd name="T3" fmla="*/ 4 h 4"/>
                  <a:gd name="T4" fmla="*/ 1 w 4"/>
                  <a:gd name="T5" fmla="*/ 3 h 4"/>
                  <a:gd name="T6" fmla="*/ 0 w 4"/>
                  <a:gd name="T7" fmla="*/ 1 h 4"/>
                  <a:gd name="T8" fmla="*/ 0 w 4"/>
                  <a:gd name="T9" fmla="*/ 1 h 4"/>
                  <a:gd name="T10" fmla="*/ 0 w 4"/>
                  <a:gd name="T11" fmla="*/ 0 h 4"/>
                  <a:gd name="T12" fmla="*/ 0 w 4"/>
                  <a:gd name="T13" fmla="*/ 0 h 4"/>
                  <a:gd name="T14" fmla="*/ 1 w 4"/>
                  <a:gd name="T15" fmla="*/ 0 h 4"/>
                  <a:gd name="T16" fmla="*/ 1 w 4"/>
                  <a:gd name="T17" fmla="*/ 0 h 4"/>
                  <a:gd name="T18" fmla="*/ 3 w 4"/>
                  <a:gd name="T19" fmla="*/ 0 h 4"/>
                  <a:gd name="T20" fmla="*/ 4 w 4"/>
                  <a:gd name="T21" fmla="*/ 3 h 4"/>
                  <a:gd name="T22" fmla="*/ 4 w 4"/>
                  <a:gd name="T23" fmla="*/ 3 h 4"/>
                  <a:gd name="T24" fmla="*/ 4 w 4"/>
                  <a:gd name="T25" fmla="*/ 3 h 4"/>
                  <a:gd name="T26" fmla="*/ 4 w 4"/>
                  <a:gd name="T27" fmla="*/ 3 h 4"/>
                  <a:gd name="T28" fmla="*/ 3 w 4"/>
                  <a:gd name="T29" fmla="*/ 4 h 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 h="4">
                    <a:moveTo>
                      <a:pt x="3" y="4"/>
                    </a:moveTo>
                    <a:lnTo>
                      <a:pt x="3" y="4"/>
                    </a:lnTo>
                    <a:lnTo>
                      <a:pt x="1" y="3"/>
                    </a:lnTo>
                    <a:lnTo>
                      <a:pt x="0" y="1"/>
                    </a:lnTo>
                    <a:lnTo>
                      <a:pt x="0" y="1"/>
                    </a:lnTo>
                    <a:lnTo>
                      <a:pt x="0" y="0"/>
                    </a:lnTo>
                    <a:lnTo>
                      <a:pt x="0" y="0"/>
                    </a:lnTo>
                    <a:lnTo>
                      <a:pt x="1" y="0"/>
                    </a:lnTo>
                    <a:lnTo>
                      <a:pt x="1" y="0"/>
                    </a:lnTo>
                    <a:lnTo>
                      <a:pt x="3" y="0"/>
                    </a:lnTo>
                    <a:lnTo>
                      <a:pt x="4" y="3"/>
                    </a:lnTo>
                    <a:lnTo>
                      <a:pt x="4" y="3"/>
                    </a:lnTo>
                    <a:lnTo>
                      <a:pt x="4" y="3"/>
                    </a:lnTo>
                    <a:lnTo>
                      <a:pt x="4" y="3"/>
                    </a:lnTo>
                    <a:lnTo>
                      <a:pt x="3" y="4"/>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37" name="Freeform 1535"/>
              <p:cNvSpPr/>
              <p:nvPr/>
            </p:nvSpPr>
            <p:spPr bwMode="auto">
              <a:xfrm>
                <a:off x="-599928" y="3493513"/>
                <a:ext cx="8158" cy="8158"/>
              </a:xfrm>
              <a:custGeom>
                <a:gdLst>
                  <a:gd name="T0" fmla="*/ 3 w 4"/>
                  <a:gd name="T1" fmla="*/ 4 h 4"/>
                  <a:gd name="T2" fmla="*/ 3 w 4"/>
                  <a:gd name="T3" fmla="*/ 4 h 4"/>
                  <a:gd name="T4" fmla="*/ 1 w 4"/>
                  <a:gd name="T5" fmla="*/ 3 h 4"/>
                  <a:gd name="T6" fmla="*/ 0 w 4"/>
                  <a:gd name="T7" fmla="*/ 1 h 4"/>
                  <a:gd name="T8" fmla="*/ 0 w 4"/>
                  <a:gd name="T9" fmla="*/ 1 h 4"/>
                  <a:gd name="T10" fmla="*/ 0 w 4"/>
                  <a:gd name="T11" fmla="*/ 0 h 4"/>
                  <a:gd name="T12" fmla="*/ 0 w 4"/>
                  <a:gd name="T13" fmla="*/ 0 h 4"/>
                  <a:gd name="T14" fmla="*/ 1 w 4"/>
                  <a:gd name="T15" fmla="*/ 0 h 4"/>
                  <a:gd name="T16" fmla="*/ 1 w 4"/>
                  <a:gd name="T17" fmla="*/ 0 h 4"/>
                  <a:gd name="T18" fmla="*/ 3 w 4"/>
                  <a:gd name="T19" fmla="*/ 0 h 4"/>
                  <a:gd name="T20" fmla="*/ 4 w 4"/>
                  <a:gd name="T21" fmla="*/ 3 h 4"/>
                  <a:gd name="T22" fmla="*/ 4 w 4"/>
                  <a:gd name="T23" fmla="*/ 3 h 4"/>
                  <a:gd name="T24" fmla="*/ 4 w 4"/>
                  <a:gd name="T25" fmla="*/ 3 h 4"/>
                  <a:gd name="T26" fmla="*/ 4 w 4"/>
                  <a:gd name="T27" fmla="*/ 3 h 4"/>
                  <a:gd name="T28" fmla="*/ 3 w 4"/>
                  <a:gd name="T29" fmla="*/ 4 h 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 h="4">
                    <a:moveTo>
                      <a:pt x="3" y="4"/>
                    </a:moveTo>
                    <a:lnTo>
                      <a:pt x="3" y="4"/>
                    </a:lnTo>
                    <a:lnTo>
                      <a:pt x="1" y="3"/>
                    </a:lnTo>
                    <a:lnTo>
                      <a:pt x="0" y="1"/>
                    </a:lnTo>
                    <a:lnTo>
                      <a:pt x="0" y="1"/>
                    </a:lnTo>
                    <a:lnTo>
                      <a:pt x="0" y="0"/>
                    </a:lnTo>
                    <a:lnTo>
                      <a:pt x="0" y="0"/>
                    </a:lnTo>
                    <a:lnTo>
                      <a:pt x="1" y="0"/>
                    </a:lnTo>
                    <a:lnTo>
                      <a:pt x="1" y="0"/>
                    </a:lnTo>
                    <a:lnTo>
                      <a:pt x="3" y="0"/>
                    </a:lnTo>
                    <a:lnTo>
                      <a:pt x="4" y="3"/>
                    </a:lnTo>
                    <a:lnTo>
                      <a:pt x="4" y="3"/>
                    </a:lnTo>
                    <a:lnTo>
                      <a:pt x="4" y="3"/>
                    </a:lnTo>
                    <a:lnTo>
                      <a:pt x="4" y="3"/>
                    </a:lnTo>
                    <a:lnTo>
                      <a:pt x="3" y="4"/>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38" name="Freeform 1536"/>
              <p:cNvSpPr/>
              <p:nvPr/>
            </p:nvSpPr>
            <p:spPr bwMode="auto">
              <a:xfrm>
                <a:off x="-1007812" y="3848372"/>
                <a:ext cx="12237" cy="10198"/>
              </a:xfrm>
              <a:custGeom>
                <a:gdLst>
                  <a:gd name="T0" fmla="*/ 3 w 6"/>
                  <a:gd name="T1" fmla="*/ 5 h 5"/>
                  <a:gd name="T2" fmla="*/ 3 w 6"/>
                  <a:gd name="T3" fmla="*/ 5 h 5"/>
                  <a:gd name="T4" fmla="*/ 1 w 6"/>
                  <a:gd name="T5" fmla="*/ 4 h 5"/>
                  <a:gd name="T6" fmla="*/ 0 w 6"/>
                  <a:gd name="T7" fmla="*/ 1 h 5"/>
                  <a:gd name="T8" fmla="*/ 0 w 6"/>
                  <a:gd name="T9" fmla="*/ 1 h 5"/>
                  <a:gd name="T10" fmla="*/ 0 w 6"/>
                  <a:gd name="T11" fmla="*/ 0 h 5"/>
                  <a:gd name="T12" fmla="*/ 1 w 6"/>
                  <a:gd name="T13" fmla="*/ 0 h 5"/>
                  <a:gd name="T14" fmla="*/ 1 w 6"/>
                  <a:gd name="T15" fmla="*/ 0 h 5"/>
                  <a:gd name="T16" fmla="*/ 3 w 6"/>
                  <a:gd name="T17" fmla="*/ 0 h 5"/>
                  <a:gd name="T18" fmla="*/ 3 w 6"/>
                  <a:gd name="T19" fmla="*/ 0 h 5"/>
                  <a:gd name="T20" fmla="*/ 4 w 6"/>
                  <a:gd name="T21" fmla="*/ 0 h 5"/>
                  <a:gd name="T22" fmla="*/ 6 w 6"/>
                  <a:gd name="T23" fmla="*/ 3 h 5"/>
                  <a:gd name="T24" fmla="*/ 6 w 6"/>
                  <a:gd name="T25" fmla="*/ 3 h 5"/>
                  <a:gd name="T26" fmla="*/ 6 w 6"/>
                  <a:gd name="T27" fmla="*/ 4 h 5"/>
                  <a:gd name="T28" fmla="*/ 3 w 6"/>
                  <a:gd name="T29" fmla="*/ 5 h 5"/>
                  <a:gd name="T30" fmla="*/ 3 w 6"/>
                  <a:gd name="T31" fmla="*/ 5 h 5"/>
                  <a:gd name="T32" fmla="*/ 3 w 6"/>
                  <a:gd name="T33"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 h="5">
                    <a:moveTo>
                      <a:pt x="3" y="5"/>
                    </a:moveTo>
                    <a:lnTo>
                      <a:pt x="3" y="5"/>
                    </a:lnTo>
                    <a:lnTo>
                      <a:pt x="1" y="4"/>
                    </a:lnTo>
                    <a:lnTo>
                      <a:pt x="0" y="1"/>
                    </a:lnTo>
                    <a:lnTo>
                      <a:pt x="0" y="1"/>
                    </a:lnTo>
                    <a:lnTo>
                      <a:pt x="0" y="0"/>
                    </a:lnTo>
                    <a:lnTo>
                      <a:pt x="1" y="0"/>
                    </a:lnTo>
                    <a:lnTo>
                      <a:pt x="1" y="0"/>
                    </a:lnTo>
                    <a:lnTo>
                      <a:pt x="3" y="0"/>
                    </a:lnTo>
                    <a:lnTo>
                      <a:pt x="3" y="0"/>
                    </a:lnTo>
                    <a:lnTo>
                      <a:pt x="4" y="0"/>
                    </a:lnTo>
                    <a:lnTo>
                      <a:pt x="6" y="3"/>
                    </a:lnTo>
                    <a:lnTo>
                      <a:pt x="6" y="3"/>
                    </a:lnTo>
                    <a:lnTo>
                      <a:pt x="6" y="4"/>
                    </a:lnTo>
                    <a:lnTo>
                      <a:pt x="3" y="5"/>
                    </a:lnTo>
                    <a:lnTo>
                      <a:pt x="3" y="5"/>
                    </a:lnTo>
                    <a:lnTo>
                      <a:pt x="3" y="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39" name="Freeform 1537"/>
              <p:cNvSpPr/>
              <p:nvPr/>
            </p:nvSpPr>
            <p:spPr bwMode="auto">
              <a:xfrm>
                <a:off x="-1007812" y="3848372"/>
                <a:ext cx="12237" cy="10198"/>
              </a:xfrm>
              <a:custGeom>
                <a:gdLst>
                  <a:gd name="T0" fmla="*/ 3 w 6"/>
                  <a:gd name="T1" fmla="*/ 5 h 5"/>
                  <a:gd name="T2" fmla="*/ 3 w 6"/>
                  <a:gd name="T3" fmla="*/ 5 h 5"/>
                  <a:gd name="T4" fmla="*/ 1 w 6"/>
                  <a:gd name="T5" fmla="*/ 4 h 5"/>
                  <a:gd name="T6" fmla="*/ 0 w 6"/>
                  <a:gd name="T7" fmla="*/ 1 h 5"/>
                  <a:gd name="T8" fmla="*/ 0 w 6"/>
                  <a:gd name="T9" fmla="*/ 1 h 5"/>
                  <a:gd name="T10" fmla="*/ 0 w 6"/>
                  <a:gd name="T11" fmla="*/ 0 h 5"/>
                  <a:gd name="T12" fmla="*/ 1 w 6"/>
                  <a:gd name="T13" fmla="*/ 0 h 5"/>
                  <a:gd name="T14" fmla="*/ 1 w 6"/>
                  <a:gd name="T15" fmla="*/ 0 h 5"/>
                  <a:gd name="T16" fmla="*/ 3 w 6"/>
                  <a:gd name="T17" fmla="*/ 0 h 5"/>
                  <a:gd name="T18" fmla="*/ 3 w 6"/>
                  <a:gd name="T19" fmla="*/ 0 h 5"/>
                  <a:gd name="T20" fmla="*/ 4 w 6"/>
                  <a:gd name="T21" fmla="*/ 0 h 5"/>
                  <a:gd name="T22" fmla="*/ 6 w 6"/>
                  <a:gd name="T23" fmla="*/ 3 h 5"/>
                  <a:gd name="T24" fmla="*/ 6 w 6"/>
                  <a:gd name="T25" fmla="*/ 3 h 5"/>
                  <a:gd name="T26" fmla="*/ 6 w 6"/>
                  <a:gd name="T27" fmla="*/ 4 h 5"/>
                  <a:gd name="T28" fmla="*/ 3 w 6"/>
                  <a:gd name="T29" fmla="*/ 5 h 5"/>
                  <a:gd name="T30" fmla="*/ 3 w 6"/>
                  <a:gd name="T31" fmla="*/ 5 h 5"/>
                  <a:gd name="T32" fmla="*/ 3 w 6"/>
                  <a:gd name="T33"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 h="5">
                    <a:moveTo>
                      <a:pt x="3" y="5"/>
                    </a:moveTo>
                    <a:lnTo>
                      <a:pt x="3" y="5"/>
                    </a:lnTo>
                    <a:lnTo>
                      <a:pt x="1" y="4"/>
                    </a:lnTo>
                    <a:lnTo>
                      <a:pt x="0" y="1"/>
                    </a:lnTo>
                    <a:lnTo>
                      <a:pt x="0" y="1"/>
                    </a:lnTo>
                    <a:lnTo>
                      <a:pt x="0" y="0"/>
                    </a:lnTo>
                    <a:lnTo>
                      <a:pt x="1" y="0"/>
                    </a:lnTo>
                    <a:lnTo>
                      <a:pt x="1" y="0"/>
                    </a:lnTo>
                    <a:lnTo>
                      <a:pt x="3" y="0"/>
                    </a:lnTo>
                    <a:lnTo>
                      <a:pt x="3" y="0"/>
                    </a:lnTo>
                    <a:lnTo>
                      <a:pt x="4" y="0"/>
                    </a:lnTo>
                    <a:lnTo>
                      <a:pt x="6" y="3"/>
                    </a:lnTo>
                    <a:lnTo>
                      <a:pt x="6" y="3"/>
                    </a:lnTo>
                    <a:lnTo>
                      <a:pt x="6" y="4"/>
                    </a:lnTo>
                    <a:lnTo>
                      <a:pt x="3" y="5"/>
                    </a:lnTo>
                    <a:lnTo>
                      <a:pt x="3" y="5"/>
                    </a:lnTo>
                    <a:lnTo>
                      <a:pt x="3" y="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40" name="Freeform 1538"/>
              <p:cNvSpPr/>
              <p:nvPr/>
            </p:nvSpPr>
            <p:spPr bwMode="auto">
              <a:xfrm>
                <a:off x="-236911" y="3864687"/>
                <a:ext cx="8158" cy="10198"/>
              </a:xfrm>
              <a:custGeom>
                <a:gdLst>
                  <a:gd name="T0" fmla="*/ 3 w 4"/>
                  <a:gd name="T1" fmla="*/ 5 h 5"/>
                  <a:gd name="T2" fmla="*/ 3 w 4"/>
                  <a:gd name="T3" fmla="*/ 5 h 5"/>
                  <a:gd name="T4" fmla="*/ 1 w 4"/>
                  <a:gd name="T5" fmla="*/ 5 h 5"/>
                  <a:gd name="T6" fmla="*/ 0 w 4"/>
                  <a:gd name="T7" fmla="*/ 3 h 5"/>
                  <a:gd name="T8" fmla="*/ 0 w 4"/>
                  <a:gd name="T9" fmla="*/ 0 h 5"/>
                  <a:gd name="T10" fmla="*/ 1 w 4"/>
                  <a:gd name="T11" fmla="*/ 0 h 5"/>
                  <a:gd name="T12" fmla="*/ 1 w 4"/>
                  <a:gd name="T13" fmla="*/ 0 h 5"/>
                  <a:gd name="T14" fmla="*/ 3 w 4"/>
                  <a:gd name="T15" fmla="*/ 0 h 5"/>
                  <a:gd name="T16" fmla="*/ 4 w 4"/>
                  <a:gd name="T17" fmla="*/ 2 h 5"/>
                  <a:gd name="T18" fmla="*/ 4 w 4"/>
                  <a:gd name="T19" fmla="*/ 3 h 5"/>
                  <a:gd name="T20" fmla="*/ 3 w 4"/>
                  <a:gd name="T21"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 h="5">
                    <a:moveTo>
                      <a:pt x="3" y="5"/>
                    </a:moveTo>
                    <a:lnTo>
                      <a:pt x="3" y="5"/>
                    </a:lnTo>
                    <a:lnTo>
                      <a:pt x="1" y="5"/>
                    </a:lnTo>
                    <a:lnTo>
                      <a:pt x="0" y="3"/>
                    </a:lnTo>
                    <a:lnTo>
                      <a:pt x="0" y="0"/>
                    </a:lnTo>
                    <a:lnTo>
                      <a:pt x="1" y="0"/>
                    </a:lnTo>
                    <a:lnTo>
                      <a:pt x="1" y="0"/>
                    </a:lnTo>
                    <a:lnTo>
                      <a:pt x="3" y="0"/>
                    </a:lnTo>
                    <a:lnTo>
                      <a:pt x="4" y="2"/>
                    </a:lnTo>
                    <a:lnTo>
                      <a:pt x="4" y="3"/>
                    </a:lnTo>
                    <a:lnTo>
                      <a:pt x="3" y="5"/>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41" name="Freeform 1539"/>
              <p:cNvSpPr/>
              <p:nvPr/>
            </p:nvSpPr>
            <p:spPr bwMode="auto">
              <a:xfrm>
                <a:off x="-236911" y="3864687"/>
                <a:ext cx="8158" cy="10198"/>
              </a:xfrm>
              <a:custGeom>
                <a:gdLst>
                  <a:gd name="T0" fmla="*/ 3 w 4"/>
                  <a:gd name="T1" fmla="*/ 5 h 5"/>
                  <a:gd name="T2" fmla="*/ 3 w 4"/>
                  <a:gd name="T3" fmla="*/ 5 h 5"/>
                  <a:gd name="T4" fmla="*/ 1 w 4"/>
                  <a:gd name="T5" fmla="*/ 5 h 5"/>
                  <a:gd name="T6" fmla="*/ 0 w 4"/>
                  <a:gd name="T7" fmla="*/ 3 h 5"/>
                  <a:gd name="T8" fmla="*/ 0 w 4"/>
                  <a:gd name="T9" fmla="*/ 0 h 5"/>
                  <a:gd name="T10" fmla="*/ 1 w 4"/>
                  <a:gd name="T11" fmla="*/ 0 h 5"/>
                  <a:gd name="T12" fmla="*/ 1 w 4"/>
                  <a:gd name="T13" fmla="*/ 0 h 5"/>
                  <a:gd name="T14" fmla="*/ 3 w 4"/>
                  <a:gd name="T15" fmla="*/ 0 h 5"/>
                  <a:gd name="T16" fmla="*/ 4 w 4"/>
                  <a:gd name="T17" fmla="*/ 2 h 5"/>
                  <a:gd name="T18" fmla="*/ 4 w 4"/>
                  <a:gd name="T19" fmla="*/ 3 h 5"/>
                  <a:gd name="T20" fmla="*/ 3 w 4"/>
                  <a:gd name="T21" fmla="*/ 5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 h="5">
                    <a:moveTo>
                      <a:pt x="3" y="5"/>
                    </a:moveTo>
                    <a:lnTo>
                      <a:pt x="3" y="5"/>
                    </a:lnTo>
                    <a:lnTo>
                      <a:pt x="1" y="5"/>
                    </a:lnTo>
                    <a:lnTo>
                      <a:pt x="0" y="3"/>
                    </a:lnTo>
                    <a:lnTo>
                      <a:pt x="0" y="0"/>
                    </a:lnTo>
                    <a:lnTo>
                      <a:pt x="1" y="0"/>
                    </a:lnTo>
                    <a:lnTo>
                      <a:pt x="1" y="0"/>
                    </a:lnTo>
                    <a:lnTo>
                      <a:pt x="3" y="0"/>
                    </a:lnTo>
                    <a:lnTo>
                      <a:pt x="4" y="2"/>
                    </a:lnTo>
                    <a:lnTo>
                      <a:pt x="4" y="3"/>
                    </a:lnTo>
                    <a:lnTo>
                      <a:pt x="3" y="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48" name="Freeform 1562"/>
              <p:cNvSpPr/>
              <p:nvPr/>
            </p:nvSpPr>
            <p:spPr bwMode="auto">
              <a:xfrm>
                <a:off x="-640716" y="2486040"/>
                <a:ext cx="28552" cy="26513"/>
              </a:xfrm>
              <a:custGeom>
                <a:gdLst>
                  <a:gd name="T0" fmla="*/ 14 w 14"/>
                  <a:gd name="T1" fmla="*/ 0 h 13"/>
                  <a:gd name="T2" fmla="*/ 14 w 14"/>
                  <a:gd name="T3" fmla="*/ 0 h 13"/>
                  <a:gd name="T4" fmla="*/ 11 w 14"/>
                  <a:gd name="T5" fmla="*/ 3 h 13"/>
                  <a:gd name="T6" fmla="*/ 7 w 14"/>
                  <a:gd name="T7" fmla="*/ 7 h 13"/>
                  <a:gd name="T8" fmla="*/ 2 w 14"/>
                  <a:gd name="T9" fmla="*/ 11 h 13"/>
                  <a:gd name="T10" fmla="*/ 0 w 14"/>
                  <a:gd name="T11" fmla="*/ 13 h 13"/>
                  <a:gd name="T12" fmla="*/ 0 w 14"/>
                  <a:gd name="T13" fmla="*/ 11 h 13"/>
                  <a:gd name="T14" fmla="*/ 0 w 14"/>
                  <a:gd name="T15" fmla="*/ 11 h 13"/>
                  <a:gd name="T16" fmla="*/ 1 w 14"/>
                  <a:gd name="T17" fmla="*/ 9 h 13"/>
                  <a:gd name="T18" fmla="*/ 5 w 14"/>
                  <a:gd name="T19" fmla="*/ 4 h 13"/>
                  <a:gd name="T20" fmla="*/ 11 w 14"/>
                  <a:gd name="T21" fmla="*/ 0 h 13"/>
                  <a:gd name="T22" fmla="*/ 14 w 14"/>
                  <a:gd name="T23" fmla="*/ 0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4" y="0"/>
                    </a:moveTo>
                    <a:lnTo>
                      <a:pt x="14" y="0"/>
                    </a:lnTo>
                    <a:lnTo>
                      <a:pt x="11" y="3"/>
                    </a:lnTo>
                    <a:lnTo>
                      <a:pt x="7" y="7"/>
                    </a:lnTo>
                    <a:lnTo>
                      <a:pt x="2" y="11"/>
                    </a:lnTo>
                    <a:lnTo>
                      <a:pt x="0" y="13"/>
                    </a:lnTo>
                    <a:lnTo>
                      <a:pt x="0" y="11"/>
                    </a:lnTo>
                    <a:lnTo>
                      <a:pt x="0" y="11"/>
                    </a:lnTo>
                    <a:lnTo>
                      <a:pt x="1" y="9"/>
                    </a:lnTo>
                    <a:lnTo>
                      <a:pt x="5" y="4"/>
                    </a:lnTo>
                    <a:lnTo>
                      <a:pt x="11" y="0"/>
                    </a:lnTo>
                    <a:lnTo>
                      <a:pt x="14"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49" name="Freeform 1563"/>
              <p:cNvSpPr/>
              <p:nvPr/>
            </p:nvSpPr>
            <p:spPr bwMode="auto">
              <a:xfrm>
                <a:off x="-640716" y="2486040"/>
                <a:ext cx="28552" cy="26513"/>
              </a:xfrm>
              <a:custGeom>
                <a:gdLst>
                  <a:gd name="T0" fmla="*/ 14 w 14"/>
                  <a:gd name="T1" fmla="*/ 0 h 13"/>
                  <a:gd name="T2" fmla="*/ 14 w 14"/>
                  <a:gd name="T3" fmla="*/ 0 h 13"/>
                  <a:gd name="T4" fmla="*/ 11 w 14"/>
                  <a:gd name="T5" fmla="*/ 3 h 13"/>
                  <a:gd name="T6" fmla="*/ 7 w 14"/>
                  <a:gd name="T7" fmla="*/ 7 h 13"/>
                  <a:gd name="T8" fmla="*/ 2 w 14"/>
                  <a:gd name="T9" fmla="*/ 11 h 13"/>
                  <a:gd name="T10" fmla="*/ 0 w 14"/>
                  <a:gd name="T11" fmla="*/ 13 h 13"/>
                  <a:gd name="T12" fmla="*/ 0 w 14"/>
                  <a:gd name="T13" fmla="*/ 11 h 13"/>
                  <a:gd name="T14" fmla="*/ 0 w 14"/>
                  <a:gd name="T15" fmla="*/ 11 h 13"/>
                  <a:gd name="T16" fmla="*/ 1 w 14"/>
                  <a:gd name="T17" fmla="*/ 9 h 13"/>
                  <a:gd name="T18" fmla="*/ 5 w 14"/>
                  <a:gd name="T19" fmla="*/ 4 h 13"/>
                  <a:gd name="T20" fmla="*/ 11 w 14"/>
                  <a:gd name="T21" fmla="*/ 0 h 13"/>
                  <a:gd name="T22" fmla="*/ 14 w 14"/>
                  <a:gd name="T23" fmla="*/ 0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 h="13">
                    <a:moveTo>
                      <a:pt x="14" y="0"/>
                    </a:moveTo>
                    <a:lnTo>
                      <a:pt x="14" y="0"/>
                    </a:lnTo>
                    <a:lnTo>
                      <a:pt x="11" y="3"/>
                    </a:lnTo>
                    <a:lnTo>
                      <a:pt x="7" y="7"/>
                    </a:lnTo>
                    <a:lnTo>
                      <a:pt x="2" y="11"/>
                    </a:lnTo>
                    <a:lnTo>
                      <a:pt x="0" y="13"/>
                    </a:lnTo>
                    <a:lnTo>
                      <a:pt x="0" y="11"/>
                    </a:lnTo>
                    <a:lnTo>
                      <a:pt x="0" y="11"/>
                    </a:lnTo>
                    <a:lnTo>
                      <a:pt x="1" y="9"/>
                    </a:lnTo>
                    <a:lnTo>
                      <a:pt x="5" y="4"/>
                    </a:lnTo>
                    <a:lnTo>
                      <a:pt x="11" y="0"/>
                    </a:lnTo>
                    <a:lnTo>
                      <a:pt x="14"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50" name="Freeform 1564"/>
              <p:cNvSpPr/>
              <p:nvPr/>
            </p:nvSpPr>
            <p:spPr bwMode="auto">
              <a:xfrm>
                <a:off x="-593809" y="2433015"/>
                <a:ext cx="55065" cy="46907"/>
              </a:xfrm>
              <a:custGeom>
                <a:gdLst>
                  <a:gd name="T0" fmla="*/ 1 w 27"/>
                  <a:gd name="T1" fmla="*/ 23 h 23"/>
                  <a:gd name="T2" fmla="*/ 1 w 27"/>
                  <a:gd name="T3" fmla="*/ 23 h 23"/>
                  <a:gd name="T4" fmla="*/ 0 w 27"/>
                  <a:gd name="T5" fmla="*/ 22 h 23"/>
                  <a:gd name="T6" fmla="*/ 1 w 27"/>
                  <a:gd name="T7" fmla="*/ 19 h 23"/>
                  <a:gd name="T8" fmla="*/ 6 w 27"/>
                  <a:gd name="T9" fmla="*/ 13 h 23"/>
                  <a:gd name="T10" fmla="*/ 10 w 27"/>
                  <a:gd name="T11" fmla="*/ 8 h 23"/>
                  <a:gd name="T12" fmla="*/ 14 w 27"/>
                  <a:gd name="T13" fmla="*/ 7 h 23"/>
                  <a:gd name="T14" fmla="*/ 14 w 27"/>
                  <a:gd name="T15" fmla="*/ 7 h 23"/>
                  <a:gd name="T16" fmla="*/ 17 w 27"/>
                  <a:gd name="T17" fmla="*/ 6 h 23"/>
                  <a:gd name="T18" fmla="*/ 21 w 27"/>
                  <a:gd name="T19" fmla="*/ 4 h 23"/>
                  <a:gd name="T20" fmla="*/ 27 w 27"/>
                  <a:gd name="T21" fmla="*/ 0 h 23"/>
                  <a:gd name="T22" fmla="*/ 27 w 27"/>
                  <a:gd name="T23" fmla="*/ 0 h 23"/>
                  <a:gd name="T24" fmla="*/ 24 w 27"/>
                  <a:gd name="T25" fmla="*/ 4 h 23"/>
                  <a:gd name="T26" fmla="*/ 16 w 27"/>
                  <a:gd name="T27" fmla="*/ 13 h 23"/>
                  <a:gd name="T28" fmla="*/ 6 w 27"/>
                  <a:gd name="T29" fmla="*/ 20 h 23"/>
                  <a:gd name="T30" fmla="*/ 1 w 27"/>
                  <a:gd name="T31" fmla="*/ 23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7" h="23">
                    <a:moveTo>
                      <a:pt x="1" y="23"/>
                    </a:moveTo>
                    <a:lnTo>
                      <a:pt x="1" y="23"/>
                    </a:lnTo>
                    <a:lnTo>
                      <a:pt x="0" y="22"/>
                    </a:lnTo>
                    <a:lnTo>
                      <a:pt x="1" y="19"/>
                    </a:lnTo>
                    <a:lnTo>
                      <a:pt x="6" y="13"/>
                    </a:lnTo>
                    <a:lnTo>
                      <a:pt x="10" y="8"/>
                    </a:lnTo>
                    <a:lnTo>
                      <a:pt x="14" y="7"/>
                    </a:lnTo>
                    <a:lnTo>
                      <a:pt x="14" y="7"/>
                    </a:lnTo>
                    <a:lnTo>
                      <a:pt x="17" y="6"/>
                    </a:lnTo>
                    <a:lnTo>
                      <a:pt x="21" y="4"/>
                    </a:lnTo>
                    <a:lnTo>
                      <a:pt x="27" y="0"/>
                    </a:lnTo>
                    <a:lnTo>
                      <a:pt x="27" y="0"/>
                    </a:lnTo>
                    <a:lnTo>
                      <a:pt x="24" y="4"/>
                    </a:lnTo>
                    <a:lnTo>
                      <a:pt x="16" y="13"/>
                    </a:lnTo>
                    <a:lnTo>
                      <a:pt x="6" y="20"/>
                    </a:lnTo>
                    <a:lnTo>
                      <a:pt x="1" y="2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51" name="Freeform 1565"/>
              <p:cNvSpPr/>
              <p:nvPr/>
            </p:nvSpPr>
            <p:spPr bwMode="auto">
              <a:xfrm>
                <a:off x="-593809" y="2433015"/>
                <a:ext cx="55065" cy="46907"/>
              </a:xfrm>
              <a:custGeom>
                <a:gdLst>
                  <a:gd name="T0" fmla="*/ 1 w 27"/>
                  <a:gd name="T1" fmla="*/ 23 h 23"/>
                  <a:gd name="T2" fmla="*/ 1 w 27"/>
                  <a:gd name="T3" fmla="*/ 23 h 23"/>
                  <a:gd name="T4" fmla="*/ 0 w 27"/>
                  <a:gd name="T5" fmla="*/ 22 h 23"/>
                  <a:gd name="T6" fmla="*/ 1 w 27"/>
                  <a:gd name="T7" fmla="*/ 19 h 23"/>
                  <a:gd name="T8" fmla="*/ 6 w 27"/>
                  <a:gd name="T9" fmla="*/ 13 h 23"/>
                  <a:gd name="T10" fmla="*/ 10 w 27"/>
                  <a:gd name="T11" fmla="*/ 8 h 23"/>
                  <a:gd name="T12" fmla="*/ 14 w 27"/>
                  <a:gd name="T13" fmla="*/ 7 h 23"/>
                  <a:gd name="T14" fmla="*/ 14 w 27"/>
                  <a:gd name="T15" fmla="*/ 7 h 23"/>
                  <a:gd name="T16" fmla="*/ 17 w 27"/>
                  <a:gd name="T17" fmla="*/ 6 h 23"/>
                  <a:gd name="T18" fmla="*/ 21 w 27"/>
                  <a:gd name="T19" fmla="*/ 4 h 23"/>
                  <a:gd name="T20" fmla="*/ 27 w 27"/>
                  <a:gd name="T21" fmla="*/ 0 h 23"/>
                  <a:gd name="T22" fmla="*/ 27 w 27"/>
                  <a:gd name="T23" fmla="*/ 0 h 23"/>
                  <a:gd name="T24" fmla="*/ 24 w 27"/>
                  <a:gd name="T25" fmla="*/ 4 h 23"/>
                  <a:gd name="T26" fmla="*/ 16 w 27"/>
                  <a:gd name="T27" fmla="*/ 13 h 23"/>
                  <a:gd name="T28" fmla="*/ 6 w 27"/>
                  <a:gd name="T29" fmla="*/ 20 h 23"/>
                  <a:gd name="T30" fmla="*/ 1 w 27"/>
                  <a:gd name="T31" fmla="*/ 23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7" h="23">
                    <a:moveTo>
                      <a:pt x="1" y="23"/>
                    </a:moveTo>
                    <a:lnTo>
                      <a:pt x="1" y="23"/>
                    </a:lnTo>
                    <a:lnTo>
                      <a:pt x="0" y="22"/>
                    </a:lnTo>
                    <a:lnTo>
                      <a:pt x="1" y="19"/>
                    </a:lnTo>
                    <a:lnTo>
                      <a:pt x="6" y="13"/>
                    </a:lnTo>
                    <a:lnTo>
                      <a:pt x="10" y="8"/>
                    </a:lnTo>
                    <a:lnTo>
                      <a:pt x="14" y="7"/>
                    </a:lnTo>
                    <a:lnTo>
                      <a:pt x="14" y="7"/>
                    </a:lnTo>
                    <a:lnTo>
                      <a:pt x="17" y="6"/>
                    </a:lnTo>
                    <a:lnTo>
                      <a:pt x="21" y="4"/>
                    </a:lnTo>
                    <a:lnTo>
                      <a:pt x="27" y="0"/>
                    </a:lnTo>
                    <a:lnTo>
                      <a:pt x="27" y="0"/>
                    </a:lnTo>
                    <a:lnTo>
                      <a:pt x="24" y="4"/>
                    </a:lnTo>
                    <a:lnTo>
                      <a:pt x="16" y="13"/>
                    </a:lnTo>
                    <a:lnTo>
                      <a:pt x="6" y="20"/>
                    </a:lnTo>
                    <a:lnTo>
                      <a:pt x="1" y="2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52" name="Freeform 1566"/>
              <p:cNvSpPr/>
              <p:nvPr/>
            </p:nvSpPr>
            <p:spPr bwMode="auto">
              <a:xfrm>
                <a:off x="-514272" y="2396305"/>
                <a:ext cx="22434" cy="26513"/>
              </a:xfrm>
              <a:custGeom>
                <a:gdLst>
                  <a:gd name="T0" fmla="*/ 1 w 11"/>
                  <a:gd name="T1" fmla="*/ 13 h 13"/>
                  <a:gd name="T2" fmla="*/ 1 w 11"/>
                  <a:gd name="T3" fmla="*/ 13 h 13"/>
                  <a:gd name="T4" fmla="*/ 0 w 11"/>
                  <a:gd name="T5" fmla="*/ 12 h 13"/>
                  <a:gd name="T6" fmla="*/ 1 w 11"/>
                  <a:gd name="T7" fmla="*/ 11 h 13"/>
                  <a:gd name="T8" fmla="*/ 4 w 11"/>
                  <a:gd name="T9" fmla="*/ 6 h 13"/>
                  <a:gd name="T10" fmla="*/ 9 w 11"/>
                  <a:gd name="T11" fmla="*/ 2 h 13"/>
                  <a:gd name="T12" fmla="*/ 10 w 11"/>
                  <a:gd name="T13" fmla="*/ 0 h 13"/>
                  <a:gd name="T14" fmla="*/ 11 w 11"/>
                  <a:gd name="T15" fmla="*/ 2 h 13"/>
                  <a:gd name="T16" fmla="*/ 11 w 11"/>
                  <a:gd name="T17" fmla="*/ 2 h 13"/>
                  <a:gd name="T18" fmla="*/ 11 w 11"/>
                  <a:gd name="T19" fmla="*/ 3 h 13"/>
                  <a:gd name="T20" fmla="*/ 11 w 11"/>
                  <a:gd name="T21" fmla="*/ 5 h 13"/>
                  <a:gd name="T22" fmla="*/ 9 w 11"/>
                  <a:gd name="T23" fmla="*/ 9 h 13"/>
                  <a:gd name="T24" fmla="*/ 4 w 11"/>
                  <a:gd name="T25" fmla="*/ 12 h 13"/>
                  <a:gd name="T26" fmla="*/ 1 w 11"/>
                  <a:gd name="T27" fmla="*/ 13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 h="13">
                    <a:moveTo>
                      <a:pt x="1" y="13"/>
                    </a:moveTo>
                    <a:lnTo>
                      <a:pt x="1" y="13"/>
                    </a:lnTo>
                    <a:lnTo>
                      <a:pt x="0" y="12"/>
                    </a:lnTo>
                    <a:lnTo>
                      <a:pt x="1" y="11"/>
                    </a:lnTo>
                    <a:lnTo>
                      <a:pt x="4" y="6"/>
                    </a:lnTo>
                    <a:lnTo>
                      <a:pt x="9" y="2"/>
                    </a:lnTo>
                    <a:lnTo>
                      <a:pt x="10" y="0"/>
                    </a:lnTo>
                    <a:lnTo>
                      <a:pt x="11" y="2"/>
                    </a:lnTo>
                    <a:lnTo>
                      <a:pt x="11" y="2"/>
                    </a:lnTo>
                    <a:lnTo>
                      <a:pt x="11" y="3"/>
                    </a:lnTo>
                    <a:lnTo>
                      <a:pt x="11" y="5"/>
                    </a:lnTo>
                    <a:lnTo>
                      <a:pt x="9" y="9"/>
                    </a:lnTo>
                    <a:lnTo>
                      <a:pt x="4" y="12"/>
                    </a:lnTo>
                    <a:lnTo>
                      <a:pt x="1" y="1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53" name="Freeform 1567"/>
              <p:cNvSpPr/>
              <p:nvPr/>
            </p:nvSpPr>
            <p:spPr bwMode="auto">
              <a:xfrm>
                <a:off x="-514272" y="2396305"/>
                <a:ext cx="22434" cy="26513"/>
              </a:xfrm>
              <a:custGeom>
                <a:gdLst>
                  <a:gd name="T0" fmla="*/ 1 w 11"/>
                  <a:gd name="T1" fmla="*/ 13 h 13"/>
                  <a:gd name="T2" fmla="*/ 1 w 11"/>
                  <a:gd name="T3" fmla="*/ 13 h 13"/>
                  <a:gd name="T4" fmla="*/ 0 w 11"/>
                  <a:gd name="T5" fmla="*/ 12 h 13"/>
                  <a:gd name="T6" fmla="*/ 1 w 11"/>
                  <a:gd name="T7" fmla="*/ 11 h 13"/>
                  <a:gd name="T8" fmla="*/ 4 w 11"/>
                  <a:gd name="T9" fmla="*/ 6 h 13"/>
                  <a:gd name="T10" fmla="*/ 9 w 11"/>
                  <a:gd name="T11" fmla="*/ 2 h 13"/>
                  <a:gd name="T12" fmla="*/ 10 w 11"/>
                  <a:gd name="T13" fmla="*/ 0 h 13"/>
                  <a:gd name="T14" fmla="*/ 11 w 11"/>
                  <a:gd name="T15" fmla="*/ 2 h 13"/>
                  <a:gd name="T16" fmla="*/ 11 w 11"/>
                  <a:gd name="T17" fmla="*/ 2 h 13"/>
                  <a:gd name="T18" fmla="*/ 11 w 11"/>
                  <a:gd name="T19" fmla="*/ 3 h 13"/>
                  <a:gd name="T20" fmla="*/ 11 w 11"/>
                  <a:gd name="T21" fmla="*/ 5 h 13"/>
                  <a:gd name="T22" fmla="*/ 9 w 11"/>
                  <a:gd name="T23" fmla="*/ 9 h 13"/>
                  <a:gd name="T24" fmla="*/ 4 w 11"/>
                  <a:gd name="T25" fmla="*/ 12 h 13"/>
                  <a:gd name="T26" fmla="*/ 1 w 11"/>
                  <a:gd name="T27" fmla="*/ 13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 h="13">
                    <a:moveTo>
                      <a:pt x="1" y="13"/>
                    </a:moveTo>
                    <a:lnTo>
                      <a:pt x="1" y="13"/>
                    </a:lnTo>
                    <a:lnTo>
                      <a:pt x="0" y="12"/>
                    </a:lnTo>
                    <a:lnTo>
                      <a:pt x="1" y="11"/>
                    </a:lnTo>
                    <a:lnTo>
                      <a:pt x="4" y="6"/>
                    </a:lnTo>
                    <a:lnTo>
                      <a:pt x="9" y="2"/>
                    </a:lnTo>
                    <a:lnTo>
                      <a:pt x="10" y="0"/>
                    </a:lnTo>
                    <a:lnTo>
                      <a:pt x="11" y="2"/>
                    </a:lnTo>
                    <a:lnTo>
                      <a:pt x="11" y="2"/>
                    </a:lnTo>
                    <a:lnTo>
                      <a:pt x="11" y="3"/>
                    </a:lnTo>
                    <a:lnTo>
                      <a:pt x="11" y="5"/>
                    </a:lnTo>
                    <a:lnTo>
                      <a:pt x="9" y="9"/>
                    </a:lnTo>
                    <a:lnTo>
                      <a:pt x="4" y="12"/>
                    </a:lnTo>
                    <a:lnTo>
                      <a:pt x="1" y="1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54" name="Freeform 1568"/>
              <p:cNvSpPr/>
              <p:nvPr/>
            </p:nvSpPr>
            <p:spPr bwMode="auto">
              <a:xfrm>
                <a:off x="-449011" y="2353478"/>
                <a:ext cx="14277" cy="16315"/>
              </a:xfrm>
              <a:custGeom>
                <a:gdLst>
                  <a:gd name="T0" fmla="*/ 7 w 7"/>
                  <a:gd name="T1" fmla="*/ 0 h 8"/>
                  <a:gd name="T2" fmla="*/ 7 w 7"/>
                  <a:gd name="T3" fmla="*/ 0 h 8"/>
                  <a:gd name="T4" fmla="*/ 4 w 7"/>
                  <a:gd name="T5" fmla="*/ 0 h 8"/>
                  <a:gd name="T6" fmla="*/ 1 w 7"/>
                  <a:gd name="T7" fmla="*/ 1 h 8"/>
                  <a:gd name="T8" fmla="*/ 0 w 7"/>
                  <a:gd name="T9" fmla="*/ 4 h 8"/>
                  <a:gd name="T10" fmla="*/ 0 w 7"/>
                  <a:gd name="T11" fmla="*/ 7 h 8"/>
                  <a:gd name="T12" fmla="*/ 0 w 7"/>
                  <a:gd name="T13" fmla="*/ 7 h 8"/>
                  <a:gd name="T14" fmla="*/ 1 w 7"/>
                  <a:gd name="T15" fmla="*/ 8 h 8"/>
                  <a:gd name="T16" fmla="*/ 3 w 7"/>
                  <a:gd name="T17" fmla="*/ 8 h 8"/>
                  <a:gd name="T18" fmla="*/ 5 w 7"/>
                  <a:gd name="T19" fmla="*/ 5 h 8"/>
                  <a:gd name="T20" fmla="*/ 7 w 7"/>
                  <a:gd name="T21" fmla="*/ 3 h 8"/>
                  <a:gd name="T22" fmla="*/ 7 w 7"/>
                  <a:gd name="T23" fmla="*/ 0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8">
                    <a:moveTo>
                      <a:pt x="7" y="0"/>
                    </a:moveTo>
                    <a:lnTo>
                      <a:pt x="7" y="0"/>
                    </a:lnTo>
                    <a:lnTo>
                      <a:pt x="4" y="0"/>
                    </a:lnTo>
                    <a:lnTo>
                      <a:pt x="1" y="1"/>
                    </a:lnTo>
                    <a:lnTo>
                      <a:pt x="0" y="4"/>
                    </a:lnTo>
                    <a:lnTo>
                      <a:pt x="0" y="7"/>
                    </a:lnTo>
                    <a:lnTo>
                      <a:pt x="0" y="7"/>
                    </a:lnTo>
                    <a:lnTo>
                      <a:pt x="1" y="8"/>
                    </a:lnTo>
                    <a:lnTo>
                      <a:pt x="3" y="8"/>
                    </a:lnTo>
                    <a:lnTo>
                      <a:pt x="5" y="5"/>
                    </a:lnTo>
                    <a:lnTo>
                      <a:pt x="7" y="3"/>
                    </a:lnTo>
                    <a:lnTo>
                      <a:pt x="7"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55" name="Freeform 1570"/>
              <p:cNvSpPr/>
              <p:nvPr/>
            </p:nvSpPr>
            <p:spPr bwMode="auto">
              <a:xfrm>
                <a:off x="-334803" y="2182167"/>
                <a:ext cx="32631" cy="28552"/>
              </a:xfrm>
              <a:custGeom>
                <a:gdLst>
                  <a:gd name="T0" fmla="*/ 16 w 16"/>
                  <a:gd name="T1" fmla="*/ 0 h 14"/>
                  <a:gd name="T2" fmla="*/ 16 w 16"/>
                  <a:gd name="T3" fmla="*/ 0 h 14"/>
                  <a:gd name="T4" fmla="*/ 13 w 16"/>
                  <a:gd name="T5" fmla="*/ 0 h 14"/>
                  <a:gd name="T6" fmla="*/ 12 w 16"/>
                  <a:gd name="T7" fmla="*/ 1 h 14"/>
                  <a:gd name="T8" fmla="*/ 9 w 16"/>
                  <a:gd name="T9" fmla="*/ 3 h 14"/>
                  <a:gd name="T10" fmla="*/ 6 w 16"/>
                  <a:gd name="T11" fmla="*/ 4 h 14"/>
                  <a:gd name="T12" fmla="*/ 6 w 16"/>
                  <a:gd name="T13" fmla="*/ 4 h 14"/>
                  <a:gd name="T14" fmla="*/ 3 w 16"/>
                  <a:gd name="T15" fmla="*/ 7 h 14"/>
                  <a:gd name="T16" fmla="*/ 0 w 16"/>
                  <a:gd name="T17" fmla="*/ 10 h 14"/>
                  <a:gd name="T18" fmla="*/ 0 w 16"/>
                  <a:gd name="T19" fmla="*/ 13 h 14"/>
                  <a:gd name="T20" fmla="*/ 2 w 16"/>
                  <a:gd name="T21" fmla="*/ 14 h 14"/>
                  <a:gd name="T22" fmla="*/ 2 w 16"/>
                  <a:gd name="T23" fmla="*/ 14 h 14"/>
                  <a:gd name="T24" fmla="*/ 6 w 16"/>
                  <a:gd name="T25" fmla="*/ 13 h 14"/>
                  <a:gd name="T26" fmla="*/ 12 w 16"/>
                  <a:gd name="T27" fmla="*/ 7 h 14"/>
                  <a:gd name="T28" fmla="*/ 16 w 16"/>
                  <a:gd name="T29" fmla="*/ 1 h 14"/>
                  <a:gd name="T30" fmla="*/ 16 w 16"/>
                  <a:gd name="T31" fmla="*/ 0 h 14"/>
                  <a:gd name="T32" fmla="*/ 16 w 16"/>
                  <a:gd name="T33" fmla="*/ 0 h 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 h="14">
                    <a:moveTo>
                      <a:pt x="16" y="0"/>
                    </a:moveTo>
                    <a:lnTo>
                      <a:pt x="16" y="0"/>
                    </a:lnTo>
                    <a:lnTo>
                      <a:pt x="13" y="0"/>
                    </a:lnTo>
                    <a:lnTo>
                      <a:pt x="12" y="1"/>
                    </a:lnTo>
                    <a:lnTo>
                      <a:pt x="9" y="3"/>
                    </a:lnTo>
                    <a:lnTo>
                      <a:pt x="6" y="4"/>
                    </a:lnTo>
                    <a:lnTo>
                      <a:pt x="6" y="4"/>
                    </a:lnTo>
                    <a:lnTo>
                      <a:pt x="3" y="7"/>
                    </a:lnTo>
                    <a:lnTo>
                      <a:pt x="0" y="10"/>
                    </a:lnTo>
                    <a:lnTo>
                      <a:pt x="0" y="13"/>
                    </a:lnTo>
                    <a:lnTo>
                      <a:pt x="2" y="14"/>
                    </a:lnTo>
                    <a:lnTo>
                      <a:pt x="2" y="14"/>
                    </a:lnTo>
                    <a:lnTo>
                      <a:pt x="6" y="13"/>
                    </a:lnTo>
                    <a:lnTo>
                      <a:pt x="12" y="7"/>
                    </a:lnTo>
                    <a:lnTo>
                      <a:pt x="16" y="1"/>
                    </a:lnTo>
                    <a:lnTo>
                      <a:pt x="16" y="0"/>
                    </a:lnTo>
                    <a:lnTo>
                      <a:pt x="16"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56" name="Freeform 1571"/>
              <p:cNvSpPr/>
              <p:nvPr/>
            </p:nvSpPr>
            <p:spPr bwMode="auto">
              <a:xfrm>
                <a:off x="-334803" y="2182167"/>
                <a:ext cx="32631" cy="28552"/>
              </a:xfrm>
              <a:custGeom>
                <a:gdLst>
                  <a:gd name="T0" fmla="*/ 16 w 16"/>
                  <a:gd name="T1" fmla="*/ 0 h 14"/>
                  <a:gd name="T2" fmla="*/ 16 w 16"/>
                  <a:gd name="T3" fmla="*/ 0 h 14"/>
                  <a:gd name="T4" fmla="*/ 13 w 16"/>
                  <a:gd name="T5" fmla="*/ 0 h 14"/>
                  <a:gd name="T6" fmla="*/ 12 w 16"/>
                  <a:gd name="T7" fmla="*/ 1 h 14"/>
                  <a:gd name="T8" fmla="*/ 9 w 16"/>
                  <a:gd name="T9" fmla="*/ 3 h 14"/>
                  <a:gd name="T10" fmla="*/ 6 w 16"/>
                  <a:gd name="T11" fmla="*/ 4 h 14"/>
                  <a:gd name="T12" fmla="*/ 6 w 16"/>
                  <a:gd name="T13" fmla="*/ 4 h 14"/>
                  <a:gd name="T14" fmla="*/ 3 w 16"/>
                  <a:gd name="T15" fmla="*/ 7 h 14"/>
                  <a:gd name="T16" fmla="*/ 0 w 16"/>
                  <a:gd name="T17" fmla="*/ 10 h 14"/>
                  <a:gd name="T18" fmla="*/ 0 w 16"/>
                  <a:gd name="T19" fmla="*/ 13 h 14"/>
                  <a:gd name="T20" fmla="*/ 2 w 16"/>
                  <a:gd name="T21" fmla="*/ 14 h 14"/>
                  <a:gd name="T22" fmla="*/ 2 w 16"/>
                  <a:gd name="T23" fmla="*/ 14 h 14"/>
                  <a:gd name="T24" fmla="*/ 6 w 16"/>
                  <a:gd name="T25" fmla="*/ 13 h 14"/>
                  <a:gd name="T26" fmla="*/ 12 w 16"/>
                  <a:gd name="T27" fmla="*/ 7 h 14"/>
                  <a:gd name="T28" fmla="*/ 16 w 16"/>
                  <a:gd name="T29" fmla="*/ 1 h 14"/>
                  <a:gd name="T30" fmla="*/ 16 w 16"/>
                  <a:gd name="T31" fmla="*/ 0 h 14"/>
                  <a:gd name="T32" fmla="*/ 16 w 16"/>
                  <a:gd name="T33" fmla="*/ 0 h 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 h="14">
                    <a:moveTo>
                      <a:pt x="16" y="0"/>
                    </a:moveTo>
                    <a:lnTo>
                      <a:pt x="16" y="0"/>
                    </a:lnTo>
                    <a:lnTo>
                      <a:pt x="13" y="0"/>
                    </a:lnTo>
                    <a:lnTo>
                      <a:pt x="12" y="1"/>
                    </a:lnTo>
                    <a:lnTo>
                      <a:pt x="9" y="3"/>
                    </a:lnTo>
                    <a:lnTo>
                      <a:pt x="6" y="4"/>
                    </a:lnTo>
                    <a:lnTo>
                      <a:pt x="6" y="4"/>
                    </a:lnTo>
                    <a:lnTo>
                      <a:pt x="3" y="7"/>
                    </a:lnTo>
                    <a:lnTo>
                      <a:pt x="0" y="10"/>
                    </a:lnTo>
                    <a:lnTo>
                      <a:pt x="0" y="13"/>
                    </a:lnTo>
                    <a:lnTo>
                      <a:pt x="2" y="14"/>
                    </a:lnTo>
                    <a:lnTo>
                      <a:pt x="2" y="14"/>
                    </a:lnTo>
                    <a:lnTo>
                      <a:pt x="6" y="13"/>
                    </a:lnTo>
                    <a:lnTo>
                      <a:pt x="12" y="7"/>
                    </a:lnTo>
                    <a:lnTo>
                      <a:pt x="16" y="1"/>
                    </a:lnTo>
                    <a:lnTo>
                      <a:pt x="16" y="0"/>
                    </a:lnTo>
                    <a:lnTo>
                      <a:pt x="16"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57" name="Freeform 1572"/>
              <p:cNvSpPr/>
              <p:nvPr/>
            </p:nvSpPr>
            <p:spPr bwMode="auto">
              <a:xfrm>
                <a:off x="-369473" y="2269861"/>
                <a:ext cx="6119" cy="6119"/>
              </a:xfrm>
              <a:custGeom>
                <a:gdLst>
                  <a:gd name="T0" fmla="*/ 1 w 3"/>
                  <a:gd name="T1" fmla="*/ 0 h 3"/>
                  <a:gd name="T2" fmla="*/ 1 w 3"/>
                  <a:gd name="T3" fmla="*/ 0 h 3"/>
                  <a:gd name="T4" fmla="*/ 0 w 3"/>
                  <a:gd name="T5" fmla="*/ 0 h 3"/>
                  <a:gd name="T6" fmla="*/ 0 w 3"/>
                  <a:gd name="T7" fmla="*/ 2 h 3"/>
                  <a:gd name="T8" fmla="*/ 0 w 3"/>
                  <a:gd name="T9" fmla="*/ 3 h 3"/>
                  <a:gd name="T10" fmla="*/ 0 w 3"/>
                  <a:gd name="T11" fmla="*/ 3 h 3"/>
                  <a:gd name="T12" fmla="*/ 0 w 3"/>
                  <a:gd name="T13" fmla="*/ 3 h 3"/>
                  <a:gd name="T14" fmla="*/ 3 w 3"/>
                  <a:gd name="T15" fmla="*/ 2 h 3"/>
                  <a:gd name="T16" fmla="*/ 3 w 3"/>
                  <a:gd name="T17" fmla="*/ 0 h 3"/>
                  <a:gd name="T18" fmla="*/ 1 w 3"/>
                  <a:gd name="T19" fmla="*/ 0 h 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3">
                    <a:moveTo>
                      <a:pt x="1" y="0"/>
                    </a:moveTo>
                    <a:lnTo>
                      <a:pt x="1" y="0"/>
                    </a:lnTo>
                    <a:lnTo>
                      <a:pt x="0" y="0"/>
                    </a:lnTo>
                    <a:lnTo>
                      <a:pt x="0" y="2"/>
                    </a:lnTo>
                    <a:lnTo>
                      <a:pt x="0" y="3"/>
                    </a:lnTo>
                    <a:lnTo>
                      <a:pt x="0" y="3"/>
                    </a:lnTo>
                    <a:lnTo>
                      <a:pt x="0" y="3"/>
                    </a:lnTo>
                    <a:lnTo>
                      <a:pt x="3" y="2"/>
                    </a:lnTo>
                    <a:lnTo>
                      <a:pt x="3" y="0"/>
                    </a:lnTo>
                    <a:lnTo>
                      <a:pt x="1"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58" name="Freeform 1573"/>
              <p:cNvSpPr/>
              <p:nvPr/>
            </p:nvSpPr>
            <p:spPr bwMode="auto">
              <a:xfrm>
                <a:off x="-369473" y="2269861"/>
                <a:ext cx="6119" cy="6119"/>
              </a:xfrm>
              <a:custGeom>
                <a:gdLst>
                  <a:gd name="T0" fmla="*/ 1 w 3"/>
                  <a:gd name="T1" fmla="*/ 0 h 3"/>
                  <a:gd name="T2" fmla="*/ 1 w 3"/>
                  <a:gd name="T3" fmla="*/ 0 h 3"/>
                  <a:gd name="T4" fmla="*/ 0 w 3"/>
                  <a:gd name="T5" fmla="*/ 0 h 3"/>
                  <a:gd name="T6" fmla="*/ 0 w 3"/>
                  <a:gd name="T7" fmla="*/ 2 h 3"/>
                  <a:gd name="T8" fmla="*/ 0 w 3"/>
                  <a:gd name="T9" fmla="*/ 3 h 3"/>
                  <a:gd name="T10" fmla="*/ 0 w 3"/>
                  <a:gd name="T11" fmla="*/ 3 h 3"/>
                  <a:gd name="T12" fmla="*/ 0 w 3"/>
                  <a:gd name="T13" fmla="*/ 3 h 3"/>
                  <a:gd name="T14" fmla="*/ 3 w 3"/>
                  <a:gd name="T15" fmla="*/ 2 h 3"/>
                  <a:gd name="T16" fmla="*/ 3 w 3"/>
                  <a:gd name="T17" fmla="*/ 0 h 3"/>
                  <a:gd name="T18" fmla="*/ 1 w 3"/>
                  <a:gd name="T19" fmla="*/ 0 h 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3">
                    <a:moveTo>
                      <a:pt x="1" y="0"/>
                    </a:moveTo>
                    <a:lnTo>
                      <a:pt x="1" y="0"/>
                    </a:lnTo>
                    <a:lnTo>
                      <a:pt x="0" y="0"/>
                    </a:lnTo>
                    <a:lnTo>
                      <a:pt x="0" y="2"/>
                    </a:lnTo>
                    <a:lnTo>
                      <a:pt x="0" y="3"/>
                    </a:lnTo>
                    <a:lnTo>
                      <a:pt x="0" y="3"/>
                    </a:lnTo>
                    <a:lnTo>
                      <a:pt x="0" y="3"/>
                    </a:lnTo>
                    <a:lnTo>
                      <a:pt x="3" y="2"/>
                    </a:lnTo>
                    <a:lnTo>
                      <a:pt x="3" y="0"/>
                    </a:lnTo>
                    <a:lnTo>
                      <a:pt x="1"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59" name="Freeform 1574"/>
              <p:cNvSpPr/>
              <p:nvPr/>
            </p:nvSpPr>
            <p:spPr bwMode="auto">
              <a:xfrm>
                <a:off x="-1230108" y="3197798"/>
                <a:ext cx="18355" cy="24473"/>
              </a:xfrm>
              <a:custGeom>
                <a:gdLst>
                  <a:gd name="T0" fmla="*/ 8 w 9"/>
                  <a:gd name="T1" fmla="*/ 0 h 12"/>
                  <a:gd name="T2" fmla="*/ 8 w 9"/>
                  <a:gd name="T3" fmla="*/ 0 h 12"/>
                  <a:gd name="T4" fmla="*/ 5 w 9"/>
                  <a:gd name="T5" fmla="*/ 1 h 12"/>
                  <a:gd name="T6" fmla="*/ 2 w 9"/>
                  <a:gd name="T7" fmla="*/ 4 h 12"/>
                  <a:gd name="T8" fmla="*/ 0 w 9"/>
                  <a:gd name="T9" fmla="*/ 9 h 12"/>
                  <a:gd name="T10" fmla="*/ 0 w 9"/>
                  <a:gd name="T11" fmla="*/ 10 h 12"/>
                  <a:gd name="T12" fmla="*/ 0 w 9"/>
                  <a:gd name="T13" fmla="*/ 12 h 12"/>
                  <a:gd name="T14" fmla="*/ 0 w 9"/>
                  <a:gd name="T15" fmla="*/ 12 h 12"/>
                  <a:gd name="T16" fmla="*/ 5 w 9"/>
                  <a:gd name="T17" fmla="*/ 10 h 12"/>
                  <a:gd name="T18" fmla="*/ 8 w 9"/>
                  <a:gd name="T19" fmla="*/ 7 h 12"/>
                  <a:gd name="T20" fmla="*/ 9 w 9"/>
                  <a:gd name="T21" fmla="*/ 3 h 12"/>
                  <a:gd name="T22" fmla="*/ 9 w 9"/>
                  <a:gd name="T23" fmla="*/ 1 h 12"/>
                  <a:gd name="T24" fmla="*/ 8 w 9"/>
                  <a:gd name="T25" fmla="*/ 0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12">
                    <a:moveTo>
                      <a:pt x="8" y="0"/>
                    </a:moveTo>
                    <a:lnTo>
                      <a:pt x="8" y="0"/>
                    </a:lnTo>
                    <a:lnTo>
                      <a:pt x="5" y="1"/>
                    </a:lnTo>
                    <a:lnTo>
                      <a:pt x="2" y="4"/>
                    </a:lnTo>
                    <a:lnTo>
                      <a:pt x="0" y="9"/>
                    </a:lnTo>
                    <a:lnTo>
                      <a:pt x="0" y="10"/>
                    </a:lnTo>
                    <a:lnTo>
                      <a:pt x="0" y="12"/>
                    </a:lnTo>
                    <a:lnTo>
                      <a:pt x="0" y="12"/>
                    </a:lnTo>
                    <a:lnTo>
                      <a:pt x="5" y="10"/>
                    </a:lnTo>
                    <a:lnTo>
                      <a:pt x="8" y="7"/>
                    </a:lnTo>
                    <a:lnTo>
                      <a:pt x="9" y="3"/>
                    </a:lnTo>
                    <a:lnTo>
                      <a:pt x="9" y="1"/>
                    </a:lnTo>
                    <a:lnTo>
                      <a:pt x="8"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60" name="Freeform 1575"/>
              <p:cNvSpPr/>
              <p:nvPr/>
            </p:nvSpPr>
            <p:spPr bwMode="auto">
              <a:xfrm>
                <a:off x="-1230108" y="3197798"/>
                <a:ext cx="18355" cy="24473"/>
              </a:xfrm>
              <a:custGeom>
                <a:gdLst>
                  <a:gd name="T0" fmla="*/ 8 w 9"/>
                  <a:gd name="T1" fmla="*/ 0 h 12"/>
                  <a:gd name="T2" fmla="*/ 8 w 9"/>
                  <a:gd name="T3" fmla="*/ 0 h 12"/>
                  <a:gd name="T4" fmla="*/ 5 w 9"/>
                  <a:gd name="T5" fmla="*/ 1 h 12"/>
                  <a:gd name="T6" fmla="*/ 2 w 9"/>
                  <a:gd name="T7" fmla="*/ 4 h 12"/>
                  <a:gd name="T8" fmla="*/ 0 w 9"/>
                  <a:gd name="T9" fmla="*/ 9 h 12"/>
                  <a:gd name="T10" fmla="*/ 0 w 9"/>
                  <a:gd name="T11" fmla="*/ 10 h 12"/>
                  <a:gd name="T12" fmla="*/ 0 w 9"/>
                  <a:gd name="T13" fmla="*/ 12 h 12"/>
                  <a:gd name="T14" fmla="*/ 0 w 9"/>
                  <a:gd name="T15" fmla="*/ 12 h 12"/>
                  <a:gd name="T16" fmla="*/ 5 w 9"/>
                  <a:gd name="T17" fmla="*/ 10 h 12"/>
                  <a:gd name="T18" fmla="*/ 8 w 9"/>
                  <a:gd name="T19" fmla="*/ 7 h 12"/>
                  <a:gd name="T20" fmla="*/ 9 w 9"/>
                  <a:gd name="T21" fmla="*/ 3 h 12"/>
                  <a:gd name="T22" fmla="*/ 9 w 9"/>
                  <a:gd name="T23" fmla="*/ 1 h 12"/>
                  <a:gd name="T24" fmla="*/ 8 w 9"/>
                  <a:gd name="T25" fmla="*/ 0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12">
                    <a:moveTo>
                      <a:pt x="8" y="0"/>
                    </a:moveTo>
                    <a:lnTo>
                      <a:pt x="8" y="0"/>
                    </a:lnTo>
                    <a:lnTo>
                      <a:pt x="5" y="1"/>
                    </a:lnTo>
                    <a:lnTo>
                      <a:pt x="2" y="4"/>
                    </a:lnTo>
                    <a:lnTo>
                      <a:pt x="0" y="9"/>
                    </a:lnTo>
                    <a:lnTo>
                      <a:pt x="0" y="10"/>
                    </a:lnTo>
                    <a:lnTo>
                      <a:pt x="0" y="12"/>
                    </a:lnTo>
                    <a:lnTo>
                      <a:pt x="0" y="12"/>
                    </a:lnTo>
                    <a:lnTo>
                      <a:pt x="5" y="10"/>
                    </a:lnTo>
                    <a:lnTo>
                      <a:pt x="8" y="7"/>
                    </a:lnTo>
                    <a:lnTo>
                      <a:pt x="9" y="3"/>
                    </a:lnTo>
                    <a:lnTo>
                      <a:pt x="9" y="1"/>
                    </a:lnTo>
                    <a:lnTo>
                      <a:pt x="8"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61" name="Freeform 1576"/>
              <p:cNvSpPr/>
              <p:nvPr/>
            </p:nvSpPr>
            <p:spPr bwMode="auto">
              <a:xfrm>
                <a:off x="-1026166" y="3407857"/>
                <a:ext cx="6119" cy="6119"/>
              </a:xfrm>
              <a:custGeom>
                <a:gdLst>
                  <a:gd name="T0" fmla="*/ 3 w 3"/>
                  <a:gd name="T1" fmla="*/ 3 h 3"/>
                  <a:gd name="T2" fmla="*/ 3 w 3"/>
                  <a:gd name="T3" fmla="*/ 3 h 3"/>
                  <a:gd name="T4" fmla="*/ 2 w 3"/>
                  <a:gd name="T5" fmla="*/ 3 h 3"/>
                  <a:gd name="T6" fmla="*/ 2 w 3"/>
                  <a:gd name="T7" fmla="*/ 3 h 3"/>
                  <a:gd name="T8" fmla="*/ 0 w 3"/>
                  <a:gd name="T9" fmla="*/ 1 h 3"/>
                  <a:gd name="T10" fmla="*/ 0 w 3"/>
                  <a:gd name="T11" fmla="*/ 1 h 3"/>
                  <a:gd name="T12" fmla="*/ 2 w 3"/>
                  <a:gd name="T13" fmla="*/ 0 h 3"/>
                  <a:gd name="T14" fmla="*/ 2 w 3"/>
                  <a:gd name="T15" fmla="*/ 0 h 3"/>
                  <a:gd name="T16" fmla="*/ 3 w 3"/>
                  <a:gd name="T17" fmla="*/ 0 h 3"/>
                  <a:gd name="T18" fmla="*/ 3 w 3"/>
                  <a:gd name="T19" fmla="*/ 0 h 3"/>
                  <a:gd name="T20" fmla="*/ 3 w 3"/>
                  <a:gd name="T21" fmla="*/ 1 h 3"/>
                  <a:gd name="T22" fmla="*/ 3 w 3"/>
                  <a:gd name="T23" fmla="*/ 1 h 3"/>
                  <a:gd name="T24" fmla="*/ 3 w 3"/>
                  <a:gd name="T25" fmla="*/ 1 h 3"/>
                  <a:gd name="T26" fmla="*/ 3 w 3"/>
                  <a:gd name="T27" fmla="*/ 3 h 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3">
                    <a:moveTo>
                      <a:pt x="3" y="3"/>
                    </a:moveTo>
                    <a:lnTo>
                      <a:pt x="3" y="3"/>
                    </a:lnTo>
                    <a:lnTo>
                      <a:pt x="2" y="3"/>
                    </a:lnTo>
                    <a:lnTo>
                      <a:pt x="2" y="3"/>
                    </a:lnTo>
                    <a:lnTo>
                      <a:pt x="0" y="1"/>
                    </a:lnTo>
                    <a:lnTo>
                      <a:pt x="0" y="1"/>
                    </a:lnTo>
                    <a:lnTo>
                      <a:pt x="2" y="0"/>
                    </a:lnTo>
                    <a:lnTo>
                      <a:pt x="2" y="0"/>
                    </a:lnTo>
                    <a:lnTo>
                      <a:pt x="3" y="0"/>
                    </a:lnTo>
                    <a:lnTo>
                      <a:pt x="3" y="0"/>
                    </a:lnTo>
                    <a:lnTo>
                      <a:pt x="3" y="1"/>
                    </a:lnTo>
                    <a:lnTo>
                      <a:pt x="3" y="1"/>
                    </a:lnTo>
                    <a:lnTo>
                      <a:pt x="3" y="1"/>
                    </a:lnTo>
                    <a:lnTo>
                      <a:pt x="3" y="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62" name="Freeform 1577"/>
              <p:cNvSpPr/>
              <p:nvPr/>
            </p:nvSpPr>
            <p:spPr bwMode="auto">
              <a:xfrm>
                <a:off x="-1026166" y="3407857"/>
                <a:ext cx="6119" cy="6119"/>
              </a:xfrm>
              <a:custGeom>
                <a:gdLst>
                  <a:gd name="T0" fmla="*/ 3 w 3"/>
                  <a:gd name="T1" fmla="*/ 3 h 3"/>
                  <a:gd name="T2" fmla="*/ 3 w 3"/>
                  <a:gd name="T3" fmla="*/ 3 h 3"/>
                  <a:gd name="T4" fmla="*/ 2 w 3"/>
                  <a:gd name="T5" fmla="*/ 3 h 3"/>
                  <a:gd name="T6" fmla="*/ 2 w 3"/>
                  <a:gd name="T7" fmla="*/ 3 h 3"/>
                  <a:gd name="T8" fmla="*/ 0 w 3"/>
                  <a:gd name="T9" fmla="*/ 1 h 3"/>
                  <a:gd name="T10" fmla="*/ 0 w 3"/>
                  <a:gd name="T11" fmla="*/ 1 h 3"/>
                  <a:gd name="T12" fmla="*/ 2 w 3"/>
                  <a:gd name="T13" fmla="*/ 0 h 3"/>
                  <a:gd name="T14" fmla="*/ 2 w 3"/>
                  <a:gd name="T15" fmla="*/ 0 h 3"/>
                  <a:gd name="T16" fmla="*/ 3 w 3"/>
                  <a:gd name="T17" fmla="*/ 0 h 3"/>
                  <a:gd name="T18" fmla="*/ 3 w 3"/>
                  <a:gd name="T19" fmla="*/ 0 h 3"/>
                  <a:gd name="T20" fmla="*/ 3 w 3"/>
                  <a:gd name="T21" fmla="*/ 1 h 3"/>
                  <a:gd name="T22" fmla="*/ 3 w 3"/>
                  <a:gd name="T23" fmla="*/ 1 h 3"/>
                  <a:gd name="T24" fmla="*/ 3 w 3"/>
                  <a:gd name="T25" fmla="*/ 1 h 3"/>
                  <a:gd name="T26" fmla="*/ 3 w 3"/>
                  <a:gd name="T27" fmla="*/ 3 h 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3">
                    <a:moveTo>
                      <a:pt x="3" y="3"/>
                    </a:moveTo>
                    <a:lnTo>
                      <a:pt x="3" y="3"/>
                    </a:lnTo>
                    <a:lnTo>
                      <a:pt x="2" y="3"/>
                    </a:lnTo>
                    <a:lnTo>
                      <a:pt x="2" y="3"/>
                    </a:lnTo>
                    <a:lnTo>
                      <a:pt x="0" y="1"/>
                    </a:lnTo>
                    <a:lnTo>
                      <a:pt x="0" y="1"/>
                    </a:lnTo>
                    <a:lnTo>
                      <a:pt x="2" y="0"/>
                    </a:lnTo>
                    <a:lnTo>
                      <a:pt x="2" y="0"/>
                    </a:lnTo>
                    <a:lnTo>
                      <a:pt x="3" y="0"/>
                    </a:lnTo>
                    <a:lnTo>
                      <a:pt x="3" y="0"/>
                    </a:lnTo>
                    <a:lnTo>
                      <a:pt x="3" y="1"/>
                    </a:lnTo>
                    <a:lnTo>
                      <a:pt x="3" y="1"/>
                    </a:lnTo>
                    <a:lnTo>
                      <a:pt x="3" y="1"/>
                    </a:lnTo>
                    <a:lnTo>
                      <a:pt x="3" y="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63" name="Freeform 1578"/>
              <p:cNvSpPr>
                <a:spLocks noEditPoints="1"/>
              </p:cNvSpPr>
              <p:nvPr/>
            </p:nvSpPr>
            <p:spPr bwMode="auto">
              <a:xfrm>
                <a:off x="-2992166" y="2012895"/>
                <a:ext cx="1996592" cy="1403120"/>
              </a:xfrm>
              <a:custGeom>
                <a:gdLst>
                  <a:gd name="T0" fmla="*/ 916 w 979"/>
                  <a:gd name="T1" fmla="*/ 141 h 688"/>
                  <a:gd name="T2" fmla="*/ 864 w 979"/>
                  <a:gd name="T3" fmla="*/ 88 h 688"/>
                  <a:gd name="T4" fmla="*/ 824 w 979"/>
                  <a:gd name="T5" fmla="*/ 6 h 688"/>
                  <a:gd name="T6" fmla="*/ 733 w 979"/>
                  <a:gd name="T7" fmla="*/ 20 h 688"/>
                  <a:gd name="T8" fmla="*/ 741 w 979"/>
                  <a:gd name="T9" fmla="*/ 52 h 688"/>
                  <a:gd name="T10" fmla="*/ 679 w 979"/>
                  <a:gd name="T11" fmla="*/ 116 h 688"/>
                  <a:gd name="T12" fmla="*/ 712 w 979"/>
                  <a:gd name="T13" fmla="*/ 145 h 688"/>
                  <a:gd name="T14" fmla="*/ 709 w 979"/>
                  <a:gd name="T15" fmla="*/ 181 h 688"/>
                  <a:gd name="T16" fmla="*/ 641 w 979"/>
                  <a:gd name="T17" fmla="*/ 188 h 688"/>
                  <a:gd name="T18" fmla="*/ 544 w 979"/>
                  <a:gd name="T19" fmla="*/ 264 h 688"/>
                  <a:gd name="T20" fmla="*/ 440 w 979"/>
                  <a:gd name="T21" fmla="*/ 267 h 688"/>
                  <a:gd name="T22" fmla="*/ 349 w 979"/>
                  <a:gd name="T23" fmla="*/ 264 h 688"/>
                  <a:gd name="T24" fmla="*/ 313 w 979"/>
                  <a:gd name="T25" fmla="*/ 220 h 688"/>
                  <a:gd name="T26" fmla="*/ 260 w 979"/>
                  <a:gd name="T27" fmla="*/ 146 h 688"/>
                  <a:gd name="T28" fmla="*/ 240 w 979"/>
                  <a:gd name="T29" fmla="*/ 110 h 688"/>
                  <a:gd name="T30" fmla="*/ 205 w 979"/>
                  <a:gd name="T31" fmla="*/ 129 h 688"/>
                  <a:gd name="T32" fmla="*/ 162 w 979"/>
                  <a:gd name="T33" fmla="*/ 171 h 688"/>
                  <a:gd name="T34" fmla="*/ 140 w 979"/>
                  <a:gd name="T35" fmla="*/ 196 h 688"/>
                  <a:gd name="T36" fmla="*/ 107 w 979"/>
                  <a:gd name="T37" fmla="*/ 217 h 688"/>
                  <a:gd name="T38" fmla="*/ 103 w 979"/>
                  <a:gd name="T39" fmla="*/ 281 h 688"/>
                  <a:gd name="T40" fmla="*/ 49 w 979"/>
                  <a:gd name="T41" fmla="*/ 314 h 688"/>
                  <a:gd name="T42" fmla="*/ 13 w 979"/>
                  <a:gd name="T43" fmla="*/ 323 h 688"/>
                  <a:gd name="T44" fmla="*/ 17 w 979"/>
                  <a:gd name="T45" fmla="*/ 352 h 688"/>
                  <a:gd name="T46" fmla="*/ 8 w 979"/>
                  <a:gd name="T47" fmla="*/ 384 h 688"/>
                  <a:gd name="T48" fmla="*/ 47 w 979"/>
                  <a:gd name="T49" fmla="*/ 409 h 688"/>
                  <a:gd name="T50" fmla="*/ 65 w 979"/>
                  <a:gd name="T51" fmla="*/ 440 h 688"/>
                  <a:gd name="T52" fmla="*/ 104 w 979"/>
                  <a:gd name="T53" fmla="*/ 501 h 688"/>
                  <a:gd name="T54" fmla="*/ 103 w 979"/>
                  <a:gd name="T55" fmla="*/ 540 h 688"/>
                  <a:gd name="T56" fmla="*/ 205 w 979"/>
                  <a:gd name="T57" fmla="*/ 556 h 688"/>
                  <a:gd name="T58" fmla="*/ 291 w 979"/>
                  <a:gd name="T59" fmla="*/ 548 h 688"/>
                  <a:gd name="T60" fmla="*/ 339 w 979"/>
                  <a:gd name="T61" fmla="*/ 552 h 688"/>
                  <a:gd name="T62" fmla="*/ 394 w 979"/>
                  <a:gd name="T63" fmla="*/ 543 h 688"/>
                  <a:gd name="T64" fmla="*/ 385 w 979"/>
                  <a:gd name="T65" fmla="*/ 613 h 688"/>
                  <a:gd name="T66" fmla="*/ 407 w 979"/>
                  <a:gd name="T67" fmla="*/ 661 h 688"/>
                  <a:gd name="T68" fmla="*/ 449 w 979"/>
                  <a:gd name="T69" fmla="*/ 679 h 688"/>
                  <a:gd name="T70" fmla="*/ 465 w 979"/>
                  <a:gd name="T71" fmla="*/ 652 h 688"/>
                  <a:gd name="T72" fmla="*/ 495 w 979"/>
                  <a:gd name="T73" fmla="*/ 652 h 688"/>
                  <a:gd name="T74" fmla="*/ 531 w 979"/>
                  <a:gd name="T75" fmla="*/ 664 h 688"/>
                  <a:gd name="T76" fmla="*/ 570 w 979"/>
                  <a:gd name="T77" fmla="*/ 675 h 688"/>
                  <a:gd name="T78" fmla="*/ 589 w 979"/>
                  <a:gd name="T79" fmla="*/ 685 h 688"/>
                  <a:gd name="T80" fmla="*/ 641 w 979"/>
                  <a:gd name="T81" fmla="*/ 661 h 688"/>
                  <a:gd name="T82" fmla="*/ 672 w 979"/>
                  <a:gd name="T83" fmla="*/ 649 h 688"/>
                  <a:gd name="T84" fmla="*/ 715 w 979"/>
                  <a:gd name="T85" fmla="*/ 620 h 688"/>
                  <a:gd name="T86" fmla="*/ 740 w 979"/>
                  <a:gd name="T87" fmla="*/ 593 h 688"/>
                  <a:gd name="T88" fmla="*/ 770 w 979"/>
                  <a:gd name="T89" fmla="*/ 552 h 688"/>
                  <a:gd name="T90" fmla="*/ 760 w 979"/>
                  <a:gd name="T91" fmla="*/ 517 h 688"/>
                  <a:gd name="T92" fmla="*/ 770 w 979"/>
                  <a:gd name="T93" fmla="*/ 487 h 688"/>
                  <a:gd name="T94" fmla="*/ 735 w 979"/>
                  <a:gd name="T95" fmla="*/ 430 h 688"/>
                  <a:gd name="T96" fmla="*/ 772 w 979"/>
                  <a:gd name="T97" fmla="*/ 391 h 688"/>
                  <a:gd name="T98" fmla="*/ 746 w 979"/>
                  <a:gd name="T99" fmla="*/ 378 h 688"/>
                  <a:gd name="T100" fmla="*/ 708 w 979"/>
                  <a:gd name="T101" fmla="*/ 343 h 688"/>
                  <a:gd name="T102" fmla="*/ 767 w 979"/>
                  <a:gd name="T103" fmla="*/ 307 h 688"/>
                  <a:gd name="T104" fmla="*/ 769 w 979"/>
                  <a:gd name="T105" fmla="*/ 338 h 688"/>
                  <a:gd name="T106" fmla="*/ 808 w 979"/>
                  <a:gd name="T107" fmla="*/ 332 h 688"/>
                  <a:gd name="T108" fmla="*/ 857 w 979"/>
                  <a:gd name="T109" fmla="*/ 290 h 688"/>
                  <a:gd name="T110" fmla="*/ 882 w 979"/>
                  <a:gd name="T111" fmla="*/ 280 h 688"/>
                  <a:gd name="T112" fmla="*/ 925 w 979"/>
                  <a:gd name="T113" fmla="*/ 235 h 688"/>
                  <a:gd name="T114" fmla="*/ 948 w 979"/>
                  <a:gd name="T115" fmla="*/ 214 h 688"/>
                  <a:gd name="T116" fmla="*/ 433 w 979"/>
                  <a:gd name="T117" fmla="*/ 390 h 688"/>
                  <a:gd name="T118" fmla="*/ 430 w 979"/>
                  <a:gd name="T119" fmla="*/ 384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79" h="688">
                    <a:moveTo>
                      <a:pt x="977" y="136"/>
                    </a:moveTo>
                    <a:lnTo>
                      <a:pt x="977" y="136"/>
                    </a:lnTo>
                    <a:lnTo>
                      <a:pt x="969" y="139"/>
                    </a:lnTo>
                    <a:lnTo>
                      <a:pt x="958" y="141"/>
                    </a:lnTo>
                    <a:lnTo>
                      <a:pt x="958" y="141"/>
                    </a:lnTo>
                    <a:lnTo>
                      <a:pt x="954" y="142"/>
                    </a:lnTo>
                    <a:lnTo>
                      <a:pt x="945" y="145"/>
                    </a:lnTo>
                    <a:lnTo>
                      <a:pt x="938" y="148"/>
                    </a:lnTo>
                    <a:lnTo>
                      <a:pt x="932" y="149"/>
                    </a:lnTo>
                    <a:lnTo>
                      <a:pt x="932" y="149"/>
                    </a:lnTo>
                    <a:lnTo>
                      <a:pt x="928" y="149"/>
                    </a:lnTo>
                    <a:lnTo>
                      <a:pt x="924" y="146"/>
                    </a:lnTo>
                    <a:lnTo>
                      <a:pt x="919" y="144"/>
                    </a:lnTo>
                    <a:lnTo>
                      <a:pt x="916" y="141"/>
                    </a:lnTo>
                    <a:lnTo>
                      <a:pt x="916" y="141"/>
                    </a:lnTo>
                    <a:lnTo>
                      <a:pt x="916" y="132"/>
                    </a:lnTo>
                    <a:lnTo>
                      <a:pt x="915" y="128"/>
                    </a:lnTo>
                    <a:lnTo>
                      <a:pt x="914" y="125"/>
                    </a:lnTo>
                    <a:lnTo>
                      <a:pt x="914" y="125"/>
                    </a:lnTo>
                    <a:lnTo>
                      <a:pt x="895" y="110"/>
                    </a:lnTo>
                    <a:lnTo>
                      <a:pt x="895" y="110"/>
                    </a:lnTo>
                    <a:lnTo>
                      <a:pt x="886" y="103"/>
                    </a:lnTo>
                    <a:lnTo>
                      <a:pt x="874" y="99"/>
                    </a:lnTo>
                    <a:lnTo>
                      <a:pt x="874" y="99"/>
                    </a:lnTo>
                    <a:lnTo>
                      <a:pt x="867" y="96"/>
                    </a:lnTo>
                    <a:lnTo>
                      <a:pt x="864" y="93"/>
                    </a:lnTo>
                    <a:lnTo>
                      <a:pt x="864" y="88"/>
                    </a:lnTo>
                    <a:lnTo>
                      <a:pt x="864" y="88"/>
                    </a:lnTo>
                    <a:lnTo>
                      <a:pt x="863" y="83"/>
                    </a:lnTo>
                    <a:lnTo>
                      <a:pt x="860" y="75"/>
                    </a:lnTo>
                    <a:lnTo>
                      <a:pt x="857" y="68"/>
                    </a:lnTo>
                    <a:lnTo>
                      <a:pt x="856" y="64"/>
                    </a:lnTo>
                    <a:lnTo>
                      <a:pt x="856" y="64"/>
                    </a:lnTo>
                    <a:lnTo>
                      <a:pt x="856" y="58"/>
                    </a:lnTo>
                    <a:lnTo>
                      <a:pt x="856" y="55"/>
                    </a:lnTo>
                    <a:lnTo>
                      <a:pt x="854" y="52"/>
                    </a:lnTo>
                    <a:lnTo>
                      <a:pt x="854" y="52"/>
                    </a:lnTo>
                    <a:lnTo>
                      <a:pt x="840" y="28"/>
                    </a:lnTo>
                    <a:lnTo>
                      <a:pt x="831" y="15"/>
                    </a:lnTo>
                    <a:lnTo>
                      <a:pt x="828" y="9"/>
                    </a:lnTo>
                    <a:lnTo>
                      <a:pt x="824" y="6"/>
                    </a:lnTo>
                    <a:lnTo>
                      <a:pt x="824" y="6"/>
                    </a:lnTo>
                    <a:lnTo>
                      <a:pt x="819" y="4"/>
                    </a:lnTo>
                    <a:lnTo>
                      <a:pt x="817" y="6"/>
                    </a:lnTo>
                    <a:lnTo>
                      <a:pt x="814" y="6"/>
                    </a:lnTo>
                    <a:lnTo>
                      <a:pt x="811" y="6"/>
                    </a:lnTo>
                    <a:lnTo>
                      <a:pt x="811" y="6"/>
                    </a:lnTo>
                    <a:lnTo>
                      <a:pt x="802" y="2"/>
                    </a:lnTo>
                    <a:lnTo>
                      <a:pt x="793" y="0"/>
                    </a:lnTo>
                    <a:lnTo>
                      <a:pt x="793" y="0"/>
                    </a:lnTo>
                    <a:lnTo>
                      <a:pt x="772" y="2"/>
                    </a:lnTo>
                    <a:lnTo>
                      <a:pt x="747" y="4"/>
                    </a:lnTo>
                    <a:lnTo>
                      <a:pt x="747" y="4"/>
                    </a:lnTo>
                    <a:lnTo>
                      <a:pt x="743" y="9"/>
                    </a:lnTo>
                    <a:lnTo>
                      <a:pt x="737" y="15"/>
                    </a:lnTo>
                    <a:lnTo>
                      <a:pt x="733" y="20"/>
                    </a:lnTo>
                    <a:lnTo>
                      <a:pt x="733" y="23"/>
                    </a:lnTo>
                    <a:lnTo>
                      <a:pt x="733" y="25"/>
                    </a:lnTo>
                    <a:lnTo>
                      <a:pt x="733" y="25"/>
                    </a:lnTo>
                    <a:lnTo>
                      <a:pt x="738" y="28"/>
                    </a:lnTo>
                    <a:lnTo>
                      <a:pt x="741" y="29"/>
                    </a:lnTo>
                    <a:lnTo>
                      <a:pt x="741" y="32"/>
                    </a:lnTo>
                    <a:lnTo>
                      <a:pt x="741" y="32"/>
                    </a:lnTo>
                    <a:lnTo>
                      <a:pt x="741" y="36"/>
                    </a:lnTo>
                    <a:lnTo>
                      <a:pt x="740" y="41"/>
                    </a:lnTo>
                    <a:lnTo>
                      <a:pt x="738" y="44"/>
                    </a:lnTo>
                    <a:lnTo>
                      <a:pt x="740" y="46"/>
                    </a:lnTo>
                    <a:lnTo>
                      <a:pt x="740" y="46"/>
                    </a:lnTo>
                    <a:lnTo>
                      <a:pt x="743" y="49"/>
                    </a:lnTo>
                    <a:lnTo>
                      <a:pt x="741" y="52"/>
                    </a:lnTo>
                    <a:lnTo>
                      <a:pt x="741" y="52"/>
                    </a:lnTo>
                    <a:lnTo>
                      <a:pt x="734" y="62"/>
                    </a:lnTo>
                    <a:lnTo>
                      <a:pt x="728" y="73"/>
                    </a:lnTo>
                    <a:lnTo>
                      <a:pt x="728" y="73"/>
                    </a:lnTo>
                    <a:lnTo>
                      <a:pt x="727" y="83"/>
                    </a:lnTo>
                    <a:lnTo>
                      <a:pt x="724" y="90"/>
                    </a:lnTo>
                    <a:lnTo>
                      <a:pt x="724" y="90"/>
                    </a:lnTo>
                    <a:lnTo>
                      <a:pt x="717" y="97"/>
                    </a:lnTo>
                    <a:lnTo>
                      <a:pt x="708" y="103"/>
                    </a:lnTo>
                    <a:lnTo>
                      <a:pt x="708" y="103"/>
                    </a:lnTo>
                    <a:lnTo>
                      <a:pt x="698" y="103"/>
                    </a:lnTo>
                    <a:lnTo>
                      <a:pt x="686" y="100"/>
                    </a:lnTo>
                    <a:lnTo>
                      <a:pt x="686" y="100"/>
                    </a:lnTo>
                    <a:lnTo>
                      <a:pt x="679" y="116"/>
                    </a:lnTo>
                    <a:lnTo>
                      <a:pt x="678" y="125"/>
                    </a:lnTo>
                    <a:lnTo>
                      <a:pt x="678" y="130"/>
                    </a:lnTo>
                    <a:lnTo>
                      <a:pt x="678" y="130"/>
                    </a:lnTo>
                    <a:lnTo>
                      <a:pt x="680" y="139"/>
                    </a:lnTo>
                    <a:lnTo>
                      <a:pt x="683" y="146"/>
                    </a:lnTo>
                    <a:lnTo>
                      <a:pt x="686" y="152"/>
                    </a:lnTo>
                    <a:lnTo>
                      <a:pt x="688" y="154"/>
                    </a:lnTo>
                    <a:lnTo>
                      <a:pt x="689" y="154"/>
                    </a:lnTo>
                    <a:lnTo>
                      <a:pt x="689" y="154"/>
                    </a:lnTo>
                    <a:lnTo>
                      <a:pt x="693" y="152"/>
                    </a:lnTo>
                    <a:lnTo>
                      <a:pt x="699" y="149"/>
                    </a:lnTo>
                    <a:lnTo>
                      <a:pt x="705" y="146"/>
                    </a:lnTo>
                    <a:lnTo>
                      <a:pt x="708" y="145"/>
                    </a:lnTo>
                    <a:lnTo>
                      <a:pt x="712" y="145"/>
                    </a:lnTo>
                    <a:lnTo>
                      <a:pt x="712" y="145"/>
                    </a:lnTo>
                    <a:lnTo>
                      <a:pt x="725" y="149"/>
                    </a:lnTo>
                    <a:lnTo>
                      <a:pt x="733" y="152"/>
                    </a:lnTo>
                    <a:lnTo>
                      <a:pt x="735" y="154"/>
                    </a:lnTo>
                    <a:lnTo>
                      <a:pt x="735" y="154"/>
                    </a:lnTo>
                    <a:lnTo>
                      <a:pt x="735" y="159"/>
                    </a:lnTo>
                    <a:lnTo>
                      <a:pt x="735" y="167"/>
                    </a:lnTo>
                    <a:lnTo>
                      <a:pt x="734" y="174"/>
                    </a:lnTo>
                    <a:lnTo>
                      <a:pt x="733" y="177"/>
                    </a:lnTo>
                    <a:lnTo>
                      <a:pt x="730" y="178"/>
                    </a:lnTo>
                    <a:lnTo>
                      <a:pt x="730" y="178"/>
                    </a:lnTo>
                    <a:lnTo>
                      <a:pt x="724" y="180"/>
                    </a:lnTo>
                    <a:lnTo>
                      <a:pt x="717" y="180"/>
                    </a:lnTo>
                    <a:lnTo>
                      <a:pt x="709" y="181"/>
                    </a:lnTo>
                    <a:lnTo>
                      <a:pt x="704" y="183"/>
                    </a:lnTo>
                    <a:lnTo>
                      <a:pt x="704" y="183"/>
                    </a:lnTo>
                    <a:lnTo>
                      <a:pt x="682" y="199"/>
                    </a:lnTo>
                    <a:lnTo>
                      <a:pt x="667" y="207"/>
                    </a:lnTo>
                    <a:lnTo>
                      <a:pt x="662" y="209"/>
                    </a:lnTo>
                    <a:lnTo>
                      <a:pt x="659" y="209"/>
                    </a:lnTo>
                    <a:lnTo>
                      <a:pt x="659" y="209"/>
                    </a:lnTo>
                    <a:lnTo>
                      <a:pt x="654" y="207"/>
                    </a:lnTo>
                    <a:lnTo>
                      <a:pt x="653" y="204"/>
                    </a:lnTo>
                    <a:lnTo>
                      <a:pt x="649" y="199"/>
                    </a:lnTo>
                    <a:lnTo>
                      <a:pt x="644" y="191"/>
                    </a:lnTo>
                    <a:lnTo>
                      <a:pt x="643" y="188"/>
                    </a:lnTo>
                    <a:lnTo>
                      <a:pt x="641" y="188"/>
                    </a:lnTo>
                    <a:lnTo>
                      <a:pt x="641" y="188"/>
                    </a:lnTo>
                    <a:lnTo>
                      <a:pt x="637" y="187"/>
                    </a:lnTo>
                    <a:lnTo>
                      <a:pt x="634" y="190"/>
                    </a:lnTo>
                    <a:lnTo>
                      <a:pt x="631" y="193"/>
                    </a:lnTo>
                    <a:lnTo>
                      <a:pt x="628" y="197"/>
                    </a:lnTo>
                    <a:lnTo>
                      <a:pt x="628" y="197"/>
                    </a:lnTo>
                    <a:lnTo>
                      <a:pt x="620" y="210"/>
                    </a:lnTo>
                    <a:lnTo>
                      <a:pt x="605" y="229"/>
                    </a:lnTo>
                    <a:lnTo>
                      <a:pt x="588" y="248"/>
                    </a:lnTo>
                    <a:lnTo>
                      <a:pt x="580" y="254"/>
                    </a:lnTo>
                    <a:lnTo>
                      <a:pt x="575" y="256"/>
                    </a:lnTo>
                    <a:lnTo>
                      <a:pt x="575" y="256"/>
                    </a:lnTo>
                    <a:lnTo>
                      <a:pt x="557" y="259"/>
                    </a:lnTo>
                    <a:lnTo>
                      <a:pt x="552" y="261"/>
                    </a:lnTo>
                    <a:lnTo>
                      <a:pt x="544" y="264"/>
                    </a:lnTo>
                    <a:lnTo>
                      <a:pt x="544" y="264"/>
                    </a:lnTo>
                    <a:lnTo>
                      <a:pt x="530" y="270"/>
                    </a:lnTo>
                    <a:lnTo>
                      <a:pt x="507" y="277"/>
                    </a:lnTo>
                    <a:lnTo>
                      <a:pt x="485" y="281"/>
                    </a:lnTo>
                    <a:lnTo>
                      <a:pt x="476" y="283"/>
                    </a:lnTo>
                    <a:lnTo>
                      <a:pt x="469" y="283"/>
                    </a:lnTo>
                    <a:lnTo>
                      <a:pt x="469" y="283"/>
                    </a:lnTo>
                    <a:lnTo>
                      <a:pt x="466" y="281"/>
                    </a:lnTo>
                    <a:lnTo>
                      <a:pt x="462" y="278"/>
                    </a:lnTo>
                    <a:lnTo>
                      <a:pt x="456" y="274"/>
                    </a:lnTo>
                    <a:lnTo>
                      <a:pt x="449" y="270"/>
                    </a:lnTo>
                    <a:lnTo>
                      <a:pt x="446" y="268"/>
                    </a:lnTo>
                    <a:lnTo>
                      <a:pt x="440" y="267"/>
                    </a:lnTo>
                    <a:lnTo>
                      <a:pt x="440" y="267"/>
                    </a:lnTo>
                    <a:lnTo>
                      <a:pt x="426" y="267"/>
                    </a:lnTo>
                    <a:lnTo>
                      <a:pt x="418" y="262"/>
                    </a:lnTo>
                    <a:lnTo>
                      <a:pt x="418" y="262"/>
                    </a:lnTo>
                    <a:lnTo>
                      <a:pt x="412" y="261"/>
                    </a:lnTo>
                    <a:lnTo>
                      <a:pt x="407" y="259"/>
                    </a:lnTo>
                    <a:lnTo>
                      <a:pt x="399" y="259"/>
                    </a:lnTo>
                    <a:lnTo>
                      <a:pt x="394" y="261"/>
                    </a:lnTo>
                    <a:lnTo>
                      <a:pt x="394" y="261"/>
                    </a:lnTo>
                    <a:lnTo>
                      <a:pt x="385" y="262"/>
                    </a:lnTo>
                    <a:lnTo>
                      <a:pt x="370" y="265"/>
                    </a:lnTo>
                    <a:lnTo>
                      <a:pt x="357" y="265"/>
                    </a:lnTo>
                    <a:lnTo>
                      <a:pt x="352" y="265"/>
                    </a:lnTo>
                    <a:lnTo>
                      <a:pt x="349" y="264"/>
                    </a:lnTo>
                    <a:lnTo>
                      <a:pt x="349" y="264"/>
                    </a:lnTo>
                    <a:lnTo>
                      <a:pt x="339" y="254"/>
                    </a:lnTo>
                    <a:lnTo>
                      <a:pt x="334" y="248"/>
                    </a:lnTo>
                    <a:lnTo>
                      <a:pt x="334" y="245"/>
                    </a:lnTo>
                    <a:lnTo>
                      <a:pt x="334" y="243"/>
                    </a:lnTo>
                    <a:lnTo>
                      <a:pt x="334" y="243"/>
                    </a:lnTo>
                    <a:lnTo>
                      <a:pt x="339" y="236"/>
                    </a:lnTo>
                    <a:lnTo>
                      <a:pt x="341" y="233"/>
                    </a:lnTo>
                    <a:lnTo>
                      <a:pt x="341" y="232"/>
                    </a:lnTo>
                    <a:lnTo>
                      <a:pt x="341" y="232"/>
                    </a:lnTo>
                    <a:lnTo>
                      <a:pt x="336" y="228"/>
                    </a:lnTo>
                    <a:lnTo>
                      <a:pt x="328" y="223"/>
                    </a:lnTo>
                    <a:lnTo>
                      <a:pt x="328" y="223"/>
                    </a:lnTo>
                    <a:lnTo>
                      <a:pt x="323" y="222"/>
                    </a:lnTo>
                    <a:lnTo>
                      <a:pt x="313" y="220"/>
                    </a:lnTo>
                    <a:lnTo>
                      <a:pt x="304" y="217"/>
                    </a:lnTo>
                    <a:lnTo>
                      <a:pt x="302" y="217"/>
                    </a:lnTo>
                    <a:lnTo>
                      <a:pt x="301" y="214"/>
                    </a:lnTo>
                    <a:lnTo>
                      <a:pt x="301" y="214"/>
                    </a:lnTo>
                    <a:lnTo>
                      <a:pt x="299" y="194"/>
                    </a:lnTo>
                    <a:lnTo>
                      <a:pt x="298" y="180"/>
                    </a:lnTo>
                    <a:lnTo>
                      <a:pt x="297" y="175"/>
                    </a:lnTo>
                    <a:lnTo>
                      <a:pt x="294" y="171"/>
                    </a:lnTo>
                    <a:lnTo>
                      <a:pt x="294" y="171"/>
                    </a:lnTo>
                    <a:lnTo>
                      <a:pt x="285" y="165"/>
                    </a:lnTo>
                    <a:lnTo>
                      <a:pt x="272" y="158"/>
                    </a:lnTo>
                    <a:lnTo>
                      <a:pt x="266" y="154"/>
                    </a:lnTo>
                    <a:lnTo>
                      <a:pt x="262" y="151"/>
                    </a:lnTo>
                    <a:lnTo>
                      <a:pt x="260" y="146"/>
                    </a:lnTo>
                    <a:lnTo>
                      <a:pt x="260" y="144"/>
                    </a:lnTo>
                    <a:lnTo>
                      <a:pt x="260" y="144"/>
                    </a:lnTo>
                    <a:lnTo>
                      <a:pt x="266" y="135"/>
                    </a:lnTo>
                    <a:lnTo>
                      <a:pt x="266" y="132"/>
                    </a:lnTo>
                    <a:lnTo>
                      <a:pt x="265" y="129"/>
                    </a:lnTo>
                    <a:lnTo>
                      <a:pt x="265" y="129"/>
                    </a:lnTo>
                    <a:lnTo>
                      <a:pt x="260" y="126"/>
                    </a:lnTo>
                    <a:lnTo>
                      <a:pt x="255" y="123"/>
                    </a:lnTo>
                    <a:lnTo>
                      <a:pt x="249" y="119"/>
                    </a:lnTo>
                    <a:lnTo>
                      <a:pt x="246" y="116"/>
                    </a:lnTo>
                    <a:lnTo>
                      <a:pt x="246" y="116"/>
                    </a:lnTo>
                    <a:lnTo>
                      <a:pt x="244" y="109"/>
                    </a:lnTo>
                    <a:lnTo>
                      <a:pt x="244" y="109"/>
                    </a:lnTo>
                    <a:lnTo>
                      <a:pt x="240" y="110"/>
                    </a:lnTo>
                    <a:lnTo>
                      <a:pt x="237" y="110"/>
                    </a:lnTo>
                    <a:lnTo>
                      <a:pt x="237" y="110"/>
                    </a:lnTo>
                    <a:lnTo>
                      <a:pt x="234" y="110"/>
                    </a:lnTo>
                    <a:lnTo>
                      <a:pt x="231" y="112"/>
                    </a:lnTo>
                    <a:lnTo>
                      <a:pt x="229" y="113"/>
                    </a:lnTo>
                    <a:lnTo>
                      <a:pt x="224" y="115"/>
                    </a:lnTo>
                    <a:lnTo>
                      <a:pt x="224" y="115"/>
                    </a:lnTo>
                    <a:lnTo>
                      <a:pt x="223" y="119"/>
                    </a:lnTo>
                    <a:lnTo>
                      <a:pt x="220" y="120"/>
                    </a:lnTo>
                    <a:lnTo>
                      <a:pt x="220" y="120"/>
                    </a:lnTo>
                    <a:lnTo>
                      <a:pt x="213" y="123"/>
                    </a:lnTo>
                    <a:lnTo>
                      <a:pt x="208" y="126"/>
                    </a:lnTo>
                    <a:lnTo>
                      <a:pt x="205" y="129"/>
                    </a:lnTo>
                    <a:lnTo>
                      <a:pt x="205" y="129"/>
                    </a:lnTo>
                    <a:lnTo>
                      <a:pt x="197" y="136"/>
                    </a:lnTo>
                    <a:lnTo>
                      <a:pt x="192" y="139"/>
                    </a:lnTo>
                    <a:lnTo>
                      <a:pt x="191" y="144"/>
                    </a:lnTo>
                    <a:lnTo>
                      <a:pt x="191" y="144"/>
                    </a:lnTo>
                    <a:lnTo>
                      <a:pt x="191" y="154"/>
                    </a:lnTo>
                    <a:lnTo>
                      <a:pt x="192" y="161"/>
                    </a:lnTo>
                    <a:lnTo>
                      <a:pt x="191" y="164"/>
                    </a:lnTo>
                    <a:lnTo>
                      <a:pt x="191" y="164"/>
                    </a:lnTo>
                    <a:lnTo>
                      <a:pt x="189" y="167"/>
                    </a:lnTo>
                    <a:lnTo>
                      <a:pt x="187" y="167"/>
                    </a:lnTo>
                    <a:lnTo>
                      <a:pt x="179" y="168"/>
                    </a:lnTo>
                    <a:lnTo>
                      <a:pt x="179" y="168"/>
                    </a:lnTo>
                    <a:lnTo>
                      <a:pt x="168" y="170"/>
                    </a:lnTo>
                    <a:lnTo>
                      <a:pt x="162" y="171"/>
                    </a:lnTo>
                    <a:lnTo>
                      <a:pt x="158" y="170"/>
                    </a:lnTo>
                    <a:lnTo>
                      <a:pt x="158" y="170"/>
                    </a:lnTo>
                    <a:lnTo>
                      <a:pt x="152" y="167"/>
                    </a:lnTo>
                    <a:lnTo>
                      <a:pt x="150" y="167"/>
                    </a:lnTo>
                    <a:lnTo>
                      <a:pt x="147" y="170"/>
                    </a:lnTo>
                    <a:lnTo>
                      <a:pt x="147" y="170"/>
                    </a:lnTo>
                    <a:lnTo>
                      <a:pt x="146" y="175"/>
                    </a:lnTo>
                    <a:lnTo>
                      <a:pt x="145" y="180"/>
                    </a:lnTo>
                    <a:lnTo>
                      <a:pt x="143" y="183"/>
                    </a:lnTo>
                    <a:lnTo>
                      <a:pt x="143" y="186"/>
                    </a:lnTo>
                    <a:lnTo>
                      <a:pt x="143" y="186"/>
                    </a:lnTo>
                    <a:lnTo>
                      <a:pt x="140" y="190"/>
                    </a:lnTo>
                    <a:lnTo>
                      <a:pt x="139" y="193"/>
                    </a:lnTo>
                    <a:lnTo>
                      <a:pt x="140" y="196"/>
                    </a:lnTo>
                    <a:lnTo>
                      <a:pt x="140" y="196"/>
                    </a:lnTo>
                    <a:lnTo>
                      <a:pt x="143" y="201"/>
                    </a:lnTo>
                    <a:lnTo>
                      <a:pt x="143" y="203"/>
                    </a:lnTo>
                    <a:lnTo>
                      <a:pt x="140" y="206"/>
                    </a:lnTo>
                    <a:lnTo>
                      <a:pt x="140" y="206"/>
                    </a:lnTo>
                    <a:lnTo>
                      <a:pt x="134" y="206"/>
                    </a:lnTo>
                    <a:lnTo>
                      <a:pt x="129" y="207"/>
                    </a:lnTo>
                    <a:lnTo>
                      <a:pt x="123" y="207"/>
                    </a:lnTo>
                    <a:lnTo>
                      <a:pt x="118" y="207"/>
                    </a:lnTo>
                    <a:lnTo>
                      <a:pt x="118" y="207"/>
                    </a:lnTo>
                    <a:lnTo>
                      <a:pt x="113" y="212"/>
                    </a:lnTo>
                    <a:lnTo>
                      <a:pt x="110" y="214"/>
                    </a:lnTo>
                    <a:lnTo>
                      <a:pt x="107" y="217"/>
                    </a:lnTo>
                    <a:lnTo>
                      <a:pt x="107" y="217"/>
                    </a:lnTo>
                    <a:lnTo>
                      <a:pt x="107" y="220"/>
                    </a:lnTo>
                    <a:lnTo>
                      <a:pt x="107" y="225"/>
                    </a:lnTo>
                    <a:lnTo>
                      <a:pt x="108" y="232"/>
                    </a:lnTo>
                    <a:lnTo>
                      <a:pt x="108" y="232"/>
                    </a:lnTo>
                    <a:lnTo>
                      <a:pt x="110" y="246"/>
                    </a:lnTo>
                    <a:lnTo>
                      <a:pt x="110" y="255"/>
                    </a:lnTo>
                    <a:lnTo>
                      <a:pt x="108" y="259"/>
                    </a:lnTo>
                    <a:lnTo>
                      <a:pt x="108" y="261"/>
                    </a:lnTo>
                    <a:lnTo>
                      <a:pt x="108" y="261"/>
                    </a:lnTo>
                    <a:lnTo>
                      <a:pt x="105" y="262"/>
                    </a:lnTo>
                    <a:lnTo>
                      <a:pt x="104" y="267"/>
                    </a:lnTo>
                    <a:lnTo>
                      <a:pt x="103" y="277"/>
                    </a:lnTo>
                    <a:lnTo>
                      <a:pt x="103" y="277"/>
                    </a:lnTo>
                    <a:lnTo>
                      <a:pt x="103" y="281"/>
                    </a:lnTo>
                    <a:lnTo>
                      <a:pt x="100" y="283"/>
                    </a:lnTo>
                    <a:lnTo>
                      <a:pt x="92" y="285"/>
                    </a:lnTo>
                    <a:lnTo>
                      <a:pt x="92" y="285"/>
                    </a:lnTo>
                    <a:lnTo>
                      <a:pt x="87" y="288"/>
                    </a:lnTo>
                    <a:lnTo>
                      <a:pt x="82" y="293"/>
                    </a:lnTo>
                    <a:lnTo>
                      <a:pt x="76" y="297"/>
                    </a:lnTo>
                    <a:lnTo>
                      <a:pt x="74" y="298"/>
                    </a:lnTo>
                    <a:lnTo>
                      <a:pt x="74" y="298"/>
                    </a:lnTo>
                    <a:lnTo>
                      <a:pt x="63" y="301"/>
                    </a:lnTo>
                    <a:lnTo>
                      <a:pt x="58" y="304"/>
                    </a:lnTo>
                    <a:lnTo>
                      <a:pt x="53" y="307"/>
                    </a:lnTo>
                    <a:lnTo>
                      <a:pt x="53" y="307"/>
                    </a:lnTo>
                    <a:lnTo>
                      <a:pt x="50" y="312"/>
                    </a:lnTo>
                    <a:lnTo>
                      <a:pt x="49" y="314"/>
                    </a:lnTo>
                    <a:lnTo>
                      <a:pt x="46" y="319"/>
                    </a:lnTo>
                    <a:lnTo>
                      <a:pt x="43" y="320"/>
                    </a:lnTo>
                    <a:lnTo>
                      <a:pt x="43" y="320"/>
                    </a:lnTo>
                    <a:lnTo>
                      <a:pt x="34" y="319"/>
                    </a:lnTo>
                    <a:lnTo>
                      <a:pt x="30" y="316"/>
                    </a:lnTo>
                    <a:lnTo>
                      <a:pt x="30" y="316"/>
                    </a:lnTo>
                    <a:lnTo>
                      <a:pt x="29" y="314"/>
                    </a:lnTo>
                    <a:lnTo>
                      <a:pt x="26" y="314"/>
                    </a:lnTo>
                    <a:lnTo>
                      <a:pt x="24" y="316"/>
                    </a:lnTo>
                    <a:lnTo>
                      <a:pt x="21" y="319"/>
                    </a:lnTo>
                    <a:lnTo>
                      <a:pt x="21" y="319"/>
                    </a:lnTo>
                    <a:lnTo>
                      <a:pt x="20" y="322"/>
                    </a:lnTo>
                    <a:lnTo>
                      <a:pt x="17" y="322"/>
                    </a:lnTo>
                    <a:lnTo>
                      <a:pt x="13" y="323"/>
                    </a:lnTo>
                    <a:lnTo>
                      <a:pt x="13" y="323"/>
                    </a:lnTo>
                    <a:lnTo>
                      <a:pt x="8" y="325"/>
                    </a:lnTo>
                    <a:lnTo>
                      <a:pt x="7" y="327"/>
                    </a:lnTo>
                    <a:lnTo>
                      <a:pt x="4" y="332"/>
                    </a:lnTo>
                    <a:lnTo>
                      <a:pt x="3" y="333"/>
                    </a:lnTo>
                    <a:lnTo>
                      <a:pt x="3" y="333"/>
                    </a:lnTo>
                    <a:lnTo>
                      <a:pt x="1" y="335"/>
                    </a:lnTo>
                    <a:lnTo>
                      <a:pt x="0" y="338"/>
                    </a:lnTo>
                    <a:lnTo>
                      <a:pt x="1" y="339"/>
                    </a:lnTo>
                    <a:lnTo>
                      <a:pt x="4" y="342"/>
                    </a:lnTo>
                    <a:lnTo>
                      <a:pt x="4" y="342"/>
                    </a:lnTo>
                    <a:lnTo>
                      <a:pt x="10" y="345"/>
                    </a:lnTo>
                    <a:lnTo>
                      <a:pt x="14" y="348"/>
                    </a:lnTo>
                    <a:lnTo>
                      <a:pt x="17" y="352"/>
                    </a:lnTo>
                    <a:lnTo>
                      <a:pt x="20" y="356"/>
                    </a:lnTo>
                    <a:lnTo>
                      <a:pt x="20" y="356"/>
                    </a:lnTo>
                    <a:lnTo>
                      <a:pt x="20" y="361"/>
                    </a:lnTo>
                    <a:lnTo>
                      <a:pt x="21" y="365"/>
                    </a:lnTo>
                    <a:lnTo>
                      <a:pt x="20" y="369"/>
                    </a:lnTo>
                    <a:lnTo>
                      <a:pt x="19" y="374"/>
                    </a:lnTo>
                    <a:lnTo>
                      <a:pt x="19" y="374"/>
                    </a:lnTo>
                    <a:lnTo>
                      <a:pt x="17" y="375"/>
                    </a:lnTo>
                    <a:lnTo>
                      <a:pt x="14" y="375"/>
                    </a:lnTo>
                    <a:lnTo>
                      <a:pt x="13" y="377"/>
                    </a:lnTo>
                    <a:lnTo>
                      <a:pt x="11" y="378"/>
                    </a:lnTo>
                    <a:lnTo>
                      <a:pt x="11" y="378"/>
                    </a:lnTo>
                    <a:lnTo>
                      <a:pt x="8" y="383"/>
                    </a:lnTo>
                    <a:lnTo>
                      <a:pt x="8" y="384"/>
                    </a:lnTo>
                    <a:lnTo>
                      <a:pt x="10" y="387"/>
                    </a:lnTo>
                    <a:lnTo>
                      <a:pt x="10" y="387"/>
                    </a:lnTo>
                    <a:lnTo>
                      <a:pt x="14" y="390"/>
                    </a:lnTo>
                    <a:lnTo>
                      <a:pt x="19" y="394"/>
                    </a:lnTo>
                    <a:lnTo>
                      <a:pt x="20" y="398"/>
                    </a:lnTo>
                    <a:lnTo>
                      <a:pt x="23" y="403"/>
                    </a:lnTo>
                    <a:lnTo>
                      <a:pt x="23" y="403"/>
                    </a:lnTo>
                    <a:lnTo>
                      <a:pt x="23" y="406"/>
                    </a:lnTo>
                    <a:lnTo>
                      <a:pt x="24" y="407"/>
                    </a:lnTo>
                    <a:lnTo>
                      <a:pt x="29" y="407"/>
                    </a:lnTo>
                    <a:lnTo>
                      <a:pt x="39" y="406"/>
                    </a:lnTo>
                    <a:lnTo>
                      <a:pt x="39" y="406"/>
                    </a:lnTo>
                    <a:lnTo>
                      <a:pt x="43" y="407"/>
                    </a:lnTo>
                    <a:lnTo>
                      <a:pt x="47" y="409"/>
                    </a:lnTo>
                    <a:lnTo>
                      <a:pt x="53" y="413"/>
                    </a:lnTo>
                    <a:lnTo>
                      <a:pt x="61" y="422"/>
                    </a:lnTo>
                    <a:lnTo>
                      <a:pt x="61" y="422"/>
                    </a:lnTo>
                    <a:lnTo>
                      <a:pt x="66" y="427"/>
                    </a:lnTo>
                    <a:lnTo>
                      <a:pt x="71" y="429"/>
                    </a:lnTo>
                    <a:lnTo>
                      <a:pt x="74" y="429"/>
                    </a:lnTo>
                    <a:lnTo>
                      <a:pt x="78" y="429"/>
                    </a:lnTo>
                    <a:lnTo>
                      <a:pt x="78" y="429"/>
                    </a:lnTo>
                    <a:lnTo>
                      <a:pt x="87" y="433"/>
                    </a:lnTo>
                    <a:lnTo>
                      <a:pt x="84" y="432"/>
                    </a:lnTo>
                    <a:lnTo>
                      <a:pt x="81" y="432"/>
                    </a:lnTo>
                    <a:lnTo>
                      <a:pt x="76" y="433"/>
                    </a:lnTo>
                    <a:lnTo>
                      <a:pt x="71" y="435"/>
                    </a:lnTo>
                    <a:lnTo>
                      <a:pt x="65" y="440"/>
                    </a:lnTo>
                    <a:lnTo>
                      <a:pt x="65" y="440"/>
                    </a:lnTo>
                    <a:lnTo>
                      <a:pt x="62" y="443"/>
                    </a:lnTo>
                    <a:lnTo>
                      <a:pt x="61" y="446"/>
                    </a:lnTo>
                    <a:lnTo>
                      <a:pt x="61" y="455"/>
                    </a:lnTo>
                    <a:lnTo>
                      <a:pt x="62" y="464"/>
                    </a:lnTo>
                    <a:lnTo>
                      <a:pt x="63" y="474"/>
                    </a:lnTo>
                    <a:lnTo>
                      <a:pt x="71" y="490"/>
                    </a:lnTo>
                    <a:lnTo>
                      <a:pt x="78" y="500"/>
                    </a:lnTo>
                    <a:lnTo>
                      <a:pt x="78" y="500"/>
                    </a:lnTo>
                    <a:lnTo>
                      <a:pt x="82" y="504"/>
                    </a:lnTo>
                    <a:lnTo>
                      <a:pt x="87" y="506"/>
                    </a:lnTo>
                    <a:lnTo>
                      <a:pt x="92" y="504"/>
                    </a:lnTo>
                    <a:lnTo>
                      <a:pt x="97" y="504"/>
                    </a:lnTo>
                    <a:lnTo>
                      <a:pt x="104" y="501"/>
                    </a:lnTo>
                    <a:lnTo>
                      <a:pt x="108" y="503"/>
                    </a:lnTo>
                    <a:lnTo>
                      <a:pt x="110" y="504"/>
                    </a:lnTo>
                    <a:lnTo>
                      <a:pt x="110" y="504"/>
                    </a:lnTo>
                    <a:lnTo>
                      <a:pt x="111" y="507"/>
                    </a:lnTo>
                    <a:lnTo>
                      <a:pt x="108" y="510"/>
                    </a:lnTo>
                    <a:lnTo>
                      <a:pt x="105" y="513"/>
                    </a:lnTo>
                    <a:lnTo>
                      <a:pt x="104" y="517"/>
                    </a:lnTo>
                    <a:lnTo>
                      <a:pt x="104" y="517"/>
                    </a:lnTo>
                    <a:lnTo>
                      <a:pt x="101" y="524"/>
                    </a:lnTo>
                    <a:lnTo>
                      <a:pt x="100" y="527"/>
                    </a:lnTo>
                    <a:lnTo>
                      <a:pt x="100" y="530"/>
                    </a:lnTo>
                    <a:lnTo>
                      <a:pt x="100" y="533"/>
                    </a:lnTo>
                    <a:lnTo>
                      <a:pt x="100" y="533"/>
                    </a:lnTo>
                    <a:lnTo>
                      <a:pt x="103" y="540"/>
                    </a:lnTo>
                    <a:lnTo>
                      <a:pt x="107" y="545"/>
                    </a:lnTo>
                    <a:lnTo>
                      <a:pt x="114" y="549"/>
                    </a:lnTo>
                    <a:lnTo>
                      <a:pt x="120" y="552"/>
                    </a:lnTo>
                    <a:lnTo>
                      <a:pt x="133" y="558"/>
                    </a:lnTo>
                    <a:lnTo>
                      <a:pt x="137" y="559"/>
                    </a:lnTo>
                    <a:lnTo>
                      <a:pt x="140" y="562"/>
                    </a:lnTo>
                    <a:lnTo>
                      <a:pt x="140" y="562"/>
                    </a:lnTo>
                    <a:lnTo>
                      <a:pt x="143" y="564"/>
                    </a:lnTo>
                    <a:lnTo>
                      <a:pt x="149" y="562"/>
                    </a:lnTo>
                    <a:lnTo>
                      <a:pt x="165" y="559"/>
                    </a:lnTo>
                    <a:lnTo>
                      <a:pt x="181" y="553"/>
                    </a:lnTo>
                    <a:lnTo>
                      <a:pt x="189" y="551"/>
                    </a:lnTo>
                    <a:lnTo>
                      <a:pt x="189" y="551"/>
                    </a:lnTo>
                    <a:lnTo>
                      <a:pt x="205" y="556"/>
                    </a:lnTo>
                    <a:lnTo>
                      <a:pt x="214" y="559"/>
                    </a:lnTo>
                    <a:lnTo>
                      <a:pt x="221" y="561"/>
                    </a:lnTo>
                    <a:lnTo>
                      <a:pt x="221" y="561"/>
                    </a:lnTo>
                    <a:lnTo>
                      <a:pt x="234" y="556"/>
                    </a:lnTo>
                    <a:lnTo>
                      <a:pt x="244" y="552"/>
                    </a:lnTo>
                    <a:lnTo>
                      <a:pt x="244" y="552"/>
                    </a:lnTo>
                    <a:lnTo>
                      <a:pt x="250" y="551"/>
                    </a:lnTo>
                    <a:lnTo>
                      <a:pt x="257" y="551"/>
                    </a:lnTo>
                    <a:lnTo>
                      <a:pt x="266" y="551"/>
                    </a:lnTo>
                    <a:lnTo>
                      <a:pt x="273" y="552"/>
                    </a:lnTo>
                    <a:lnTo>
                      <a:pt x="273" y="552"/>
                    </a:lnTo>
                    <a:lnTo>
                      <a:pt x="279" y="552"/>
                    </a:lnTo>
                    <a:lnTo>
                      <a:pt x="284" y="552"/>
                    </a:lnTo>
                    <a:lnTo>
                      <a:pt x="291" y="548"/>
                    </a:lnTo>
                    <a:lnTo>
                      <a:pt x="291" y="548"/>
                    </a:lnTo>
                    <a:lnTo>
                      <a:pt x="301" y="542"/>
                    </a:lnTo>
                    <a:lnTo>
                      <a:pt x="307" y="539"/>
                    </a:lnTo>
                    <a:lnTo>
                      <a:pt x="310" y="539"/>
                    </a:lnTo>
                    <a:lnTo>
                      <a:pt x="311" y="540"/>
                    </a:lnTo>
                    <a:lnTo>
                      <a:pt x="311" y="540"/>
                    </a:lnTo>
                    <a:lnTo>
                      <a:pt x="314" y="546"/>
                    </a:lnTo>
                    <a:lnTo>
                      <a:pt x="315" y="548"/>
                    </a:lnTo>
                    <a:lnTo>
                      <a:pt x="317" y="551"/>
                    </a:lnTo>
                    <a:lnTo>
                      <a:pt x="317" y="551"/>
                    </a:lnTo>
                    <a:lnTo>
                      <a:pt x="321" y="552"/>
                    </a:lnTo>
                    <a:lnTo>
                      <a:pt x="326" y="552"/>
                    </a:lnTo>
                    <a:lnTo>
                      <a:pt x="339" y="552"/>
                    </a:lnTo>
                    <a:lnTo>
                      <a:pt x="339" y="552"/>
                    </a:lnTo>
                    <a:lnTo>
                      <a:pt x="350" y="551"/>
                    </a:lnTo>
                    <a:lnTo>
                      <a:pt x="356" y="549"/>
                    </a:lnTo>
                    <a:lnTo>
                      <a:pt x="359" y="551"/>
                    </a:lnTo>
                    <a:lnTo>
                      <a:pt x="359" y="551"/>
                    </a:lnTo>
                    <a:lnTo>
                      <a:pt x="362" y="551"/>
                    </a:lnTo>
                    <a:lnTo>
                      <a:pt x="366" y="551"/>
                    </a:lnTo>
                    <a:lnTo>
                      <a:pt x="372" y="548"/>
                    </a:lnTo>
                    <a:lnTo>
                      <a:pt x="378" y="545"/>
                    </a:lnTo>
                    <a:lnTo>
                      <a:pt x="378" y="545"/>
                    </a:lnTo>
                    <a:lnTo>
                      <a:pt x="386" y="539"/>
                    </a:lnTo>
                    <a:lnTo>
                      <a:pt x="391" y="537"/>
                    </a:lnTo>
                    <a:lnTo>
                      <a:pt x="392" y="537"/>
                    </a:lnTo>
                    <a:lnTo>
                      <a:pt x="392" y="537"/>
                    </a:lnTo>
                    <a:lnTo>
                      <a:pt x="394" y="543"/>
                    </a:lnTo>
                    <a:lnTo>
                      <a:pt x="395" y="553"/>
                    </a:lnTo>
                    <a:lnTo>
                      <a:pt x="397" y="564"/>
                    </a:lnTo>
                    <a:lnTo>
                      <a:pt x="398" y="568"/>
                    </a:lnTo>
                    <a:lnTo>
                      <a:pt x="398" y="568"/>
                    </a:lnTo>
                    <a:lnTo>
                      <a:pt x="401" y="575"/>
                    </a:lnTo>
                    <a:lnTo>
                      <a:pt x="401" y="580"/>
                    </a:lnTo>
                    <a:lnTo>
                      <a:pt x="401" y="584"/>
                    </a:lnTo>
                    <a:lnTo>
                      <a:pt x="401" y="584"/>
                    </a:lnTo>
                    <a:lnTo>
                      <a:pt x="398" y="588"/>
                    </a:lnTo>
                    <a:lnTo>
                      <a:pt x="394" y="594"/>
                    </a:lnTo>
                    <a:lnTo>
                      <a:pt x="388" y="601"/>
                    </a:lnTo>
                    <a:lnTo>
                      <a:pt x="386" y="606"/>
                    </a:lnTo>
                    <a:lnTo>
                      <a:pt x="386" y="606"/>
                    </a:lnTo>
                    <a:lnTo>
                      <a:pt x="385" y="613"/>
                    </a:lnTo>
                    <a:lnTo>
                      <a:pt x="386" y="616"/>
                    </a:lnTo>
                    <a:lnTo>
                      <a:pt x="388" y="619"/>
                    </a:lnTo>
                    <a:lnTo>
                      <a:pt x="388" y="619"/>
                    </a:lnTo>
                    <a:lnTo>
                      <a:pt x="395" y="623"/>
                    </a:lnTo>
                    <a:lnTo>
                      <a:pt x="399" y="626"/>
                    </a:lnTo>
                    <a:lnTo>
                      <a:pt x="402" y="630"/>
                    </a:lnTo>
                    <a:lnTo>
                      <a:pt x="402" y="630"/>
                    </a:lnTo>
                    <a:lnTo>
                      <a:pt x="405" y="636"/>
                    </a:lnTo>
                    <a:lnTo>
                      <a:pt x="410" y="642"/>
                    </a:lnTo>
                    <a:lnTo>
                      <a:pt x="412" y="646"/>
                    </a:lnTo>
                    <a:lnTo>
                      <a:pt x="412" y="649"/>
                    </a:lnTo>
                    <a:lnTo>
                      <a:pt x="412" y="649"/>
                    </a:lnTo>
                    <a:lnTo>
                      <a:pt x="408" y="656"/>
                    </a:lnTo>
                    <a:lnTo>
                      <a:pt x="407" y="661"/>
                    </a:lnTo>
                    <a:lnTo>
                      <a:pt x="408" y="662"/>
                    </a:lnTo>
                    <a:lnTo>
                      <a:pt x="408" y="664"/>
                    </a:lnTo>
                    <a:lnTo>
                      <a:pt x="408" y="664"/>
                    </a:lnTo>
                    <a:lnTo>
                      <a:pt x="418" y="668"/>
                    </a:lnTo>
                    <a:lnTo>
                      <a:pt x="423" y="668"/>
                    </a:lnTo>
                    <a:lnTo>
                      <a:pt x="427" y="668"/>
                    </a:lnTo>
                    <a:lnTo>
                      <a:pt x="427" y="668"/>
                    </a:lnTo>
                    <a:lnTo>
                      <a:pt x="434" y="664"/>
                    </a:lnTo>
                    <a:lnTo>
                      <a:pt x="437" y="664"/>
                    </a:lnTo>
                    <a:lnTo>
                      <a:pt x="439" y="666"/>
                    </a:lnTo>
                    <a:lnTo>
                      <a:pt x="439" y="666"/>
                    </a:lnTo>
                    <a:lnTo>
                      <a:pt x="440" y="671"/>
                    </a:lnTo>
                    <a:lnTo>
                      <a:pt x="444" y="677"/>
                    </a:lnTo>
                    <a:lnTo>
                      <a:pt x="449" y="679"/>
                    </a:lnTo>
                    <a:lnTo>
                      <a:pt x="452" y="679"/>
                    </a:lnTo>
                    <a:lnTo>
                      <a:pt x="452" y="678"/>
                    </a:lnTo>
                    <a:lnTo>
                      <a:pt x="452" y="678"/>
                    </a:lnTo>
                    <a:lnTo>
                      <a:pt x="452" y="671"/>
                    </a:lnTo>
                    <a:lnTo>
                      <a:pt x="452" y="661"/>
                    </a:lnTo>
                    <a:lnTo>
                      <a:pt x="452" y="653"/>
                    </a:lnTo>
                    <a:lnTo>
                      <a:pt x="453" y="652"/>
                    </a:lnTo>
                    <a:lnTo>
                      <a:pt x="454" y="652"/>
                    </a:lnTo>
                    <a:lnTo>
                      <a:pt x="454" y="652"/>
                    </a:lnTo>
                    <a:lnTo>
                      <a:pt x="460" y="658"/>
                    </a:lnTo>
                    <a:lnTo>
                      <a:pt x="462" y="658"/>
                    </a:lnTo>
                    <a:lnTo>
                      <a:pt x="462" y="656"/>
                    </a:lnTo>
                    <a:lnTo>
                      <a:pt x="462" y="656"/>
                    </a:lnTo>
                    <a:lnTo>
                      <a:pt x="465" y="652"/>
                    </a:lnTo>
                    <a:lnTo>
                      <a:pt x="466" y="650"/>
                    </a:lnTo>
                    <a:lnTo>
                      <a:pt x="469" y="652"/>
                    </a:lnTo>
                    <a:lnTo>
                      <a:pt x="469" y="652"/>
                    </a:lnTo>
                    <a:lnTo>
                      <a:pt x="472" y="652"/>
                    </a:lnTo>
                    <a:lnTo>
                      <a:pt x="473" y="652"/>
                    </a:lnTo>
                    <a:lnTo>
                      <a:pt x="479" y="652"/>
                    </a:lnTo>
                    <a:lnTo>
                      <a:pt x="479" y="652"/>
                    </a:lnTo>
                    <a:lnTo>
                      <a:pt x="482" y="653"/>
                    </a:lnTo>
                    <a:lnTo>
                      <a:pt x="485" y="655"/>
                    </a:lnTo>
                    <a:lnTo>
                      <a:pt x="488" y="656"/>
                    </a:lnTo>
                    <a:lnTo>
                      <a:pt x="492" y="655"/>
                    </a:lnTo>
                    <a:lnTo>
                      <a:pt x="492" y="655"/>
                    </a:lnTo>
                    <a:lnTo>
                      <a:pt x="494" y="655"/>
                    </a:lnTo>
                    <a:lnTo>
                      <a:pt x="495" y="652"/>
                    </a:lnTo>
                    <a:lnTo>
                      <a:pt x="498" y="648"/>
                    </a:lnTo>
                    <a:lnTo>
                      <a:pt x="498" y="643"/>
                    </a:lnTo>
                    <a:lnTo>
                      <a:pt x="499" y="642"/>
                    </a:lnTo>
                    <a:lnTo>
                      <a:pt x="501" y="642"/>
                    </a:lnTo>
                    <a:lnTo>
                      <a:pt x="501" y="642"/>
                    </a:lnTo>
                    <a:lnTo>
                      <a:pt x="507" y="642"/>
                    </a:lnTo>
                    <a:lnTo>
                      <a:pt x="515" y="645"/>
                    </a:lnTo>
                    <a:lnTo>
                      <a:pt x="523" y="649"/>
                    </a:lnTo>
                    <a:lnTo>
                      <a:pt x="525" y="650"/>
                    </a:lnTo>
                    <a:lnTo>
                      <a:pt x="525" y="652"/>
                    </a:lnTo>
                    <a:lnTo>
                      <a:pt x="525" y="652"/>
                    </a:lnTo>
                    <a:lnTo>
                      <a:pt x="527" y="658"/>
                    </a:lnTo>
                    <a:lnTo>
                      <a:pt x="528" y="661"/>
                    </a:lnTo>
                    <a:lnTo>
                      <a:pt x="531" y="664"/>
                    </a:lnTo>
                    <a:lnTo>
                      <a:pt x="531" y="664"/>
                    </a:lnTo>
                    <a:lnTo>
                      <a:pt x="543" y="668"/>
                    </a:lnTo>
                    <a:lnTo>
                      <a:pt x="549" y="671"/>
                    </a:lnTo>
                    <a:lnTo>
                      <a:pt x="554" y="674"/>
                    </a:lnTo>
                    <a:lnTo>
                      <a:pt x="554" y="674"/>
                    </a:lnTo>
                    <a:lnTo>
                      <a:pt x="557" y="672"/>
                    </a:lnTo>
                    <a:lnTo>
                      <a:pt x="557" y="672"/>
                    </a:lnTo>
                    <a:lnTo>
                      <a:pt x="559" y="672"/>
                    </a:lnTo>
                    <a:lnTo>
                      <a:pt x="560" y="674"/>
                    </a:lnTo>
                    <a:lnTo>
                      <a:pt x="562" y="675"/>
                    </a:lnTo>
                    <a:lnTo>
                      <a:pt x="565" y="677"/>
                    </a:lnTo>
                    <a:lnTo>
                      <a:pt x="565" y="677"/>
                    </a:lnTo>
                    <a:lnTo>
                      <a:pt x="567" y="677"/>
                    </a:lnTo>
                    <a:lnTo>
                      <a:pt x="570" y="675"/>
                    </a:lnTo>
                    <a:lnTo>
                      <a:pt x="573" y="674"/>
                    </a:lnTo>
                    <a:lnTo>
                      <a:pt x="576" y="672"/>
                    </a:lnTo>
                    <a:lnTo>
                      <a:pt x="576" y="672"/>
                    </a:lnTo>
                    <a:lnTo>
                      <a:pt x="578" y="672"/>
                    </a:lnTo>
                    <a:lnTo>
                      <a:pt x="579" y="674"/>
                    </a:lnTo>
                    <a:lnTo>
                      <a:pt x="579" y="682"/>
                    </a:lnTo>
                    <a:lnTo>
                      <a:pt x="579" y="682"/>
                    </a:lnTo>
                    <a:lnTo>
                      <a:pt x="579" y="684"/>
                    </a:lnTo>
                    <a:lnTo>
                      <a:pt x="580" y="685"/>
                    </a:lnTo>
                    <a:lnTo>
                      <a:pt x="585" y="688"/>
                    </a:lnTo>
                    <a:lnTo>
                      <a:pt x="588" y="687"/>
                    </a:lnTo>
                    <a:lnTo>
                      <a:pt x="589" y="687"/>
                    </a:lnTo>
                    <a:lnTo>
                      <a:pt x="589" y="685"/>
                    </a:lnTo>
                    <a:lnTo>
                      <a:pt x="589" y="685"/>
                    </a:lnTo>
                    <a:lnTo>
                      <a:pt x="589" y="682"/>
                    </a:lnTo>
                    <a:lnTo>
                      <a:pt x="591" y="681"/>
                    </a:lnTo>
                    <a:lnTo>
                      <a:pt x="594" y="677"/>
                    </a:lnTo>
                    <a:lnTo>
                      <a:pt x="594" y="677"/>
                    </a:lnTo>
                    <a:lnTo>
                      <a:pt x="598" y="674"/>
                    </a:lnTo>
                    <a:lnTo>
                      <a:pt x="604" y="672"/>
                    </a:lnTo>
                    <a:lnTo>
                      <a:pt x="614" y="672"/>
                    </a:lnTo>
                    <a:lnTo>
                      <a:pt x="614" y="672"/>
                    </a:lnTo>
                    <a:lnTo>
                      <a:pt x="620" y="671"/>
                    </a:lnTo>
                    <a:lnTo>
                      <a:pt x="627" y="669"/>
                    </a:lnTo>
                    <a:lnTo>
                      <a:pt x="638" y="665"/>
                    </a:lnTo>
                    <a:lnTo>
                      <a:pt x="638" y="665"/>
                    </a:lnTo>
                    <a:lnTo>
                      <a:pt x="640" y="664"/>
                    </a:lnTo>
                    <a:lnTo>
                      <a:pt x="641" y="661"/>
                    </a:lnTo>
                    <a:lnTo>
                      <a:pt x="641" y="655"/>
                    </a:lnTo>
                    <a:lnTo>
                      <a:pt x="641" y="655"/>
                    </a:lnTo>
                    <a:lnTo>
                      <a:pt x="643" y="653"/>
                    </a:lnTo>
                    <a:lnTo>
                      <a:pt x="644" y="655"/>
                    </a:lnTo>
                    <a:lnTo>
                      <a:pt x="649" y="656"/>
                    </a:lnTo>
                    <a:lnTo>
                      <a:pt x="651" y="656"/>
                    </a:lnTo>
                    <a:lnTo>
                      <a:pt x="651" y="656"/>
                    </a:lnTo>
                    <a:lnTo>
                      <a:pt x="654" y="656"/>
                    </a:lnTo>
                    <a:lnTo>
                      <a:pt x="657" y="653"/>
                    </a:lnTo>
                    <a:lnTo>
                      <a:pt x="662" y="648"/>
                    </a:lnTo>
                    <a:lnTo>
                      <a:pt x="662" y="648"/>
                    </a:lnTo>
                    <a:lnTo>
                      <a:pt x="664" y="646"/>
                    </a:lnTo>
                    <a:lnTo>
                      <a:pt x="667" y="648"/>
                    </a:lnTo>
                    <a:lnTo>
                      <a:pt x="672" y="649"/>
                    </a:lnTo>
                    <a:lnTo>
                      <a:pt x="675" y="649"/>
                    </a:lnTo>
                    <a:lnTo>
                      <a:pt x="675" y="649"/>
                    </a:lnTo>
                    <a:lnTo>
                      <a:pt x="679" y="649"/>
                    </a:lnTo>
                    <a:lnTo>
                      <a:pt x="682" y="648"/>
                    </a:lnTo>
                    <a:lnTo>
                      <a:pt x="686" y="643"/>
                    </a:lnTo>
                    <a:lnTo>
                      <a:pt x="686" y="643"/>
                    </a:lnTo>
                    <a:lnTo>
                      <a:pt x="691" y="640"/>
                    </a:lnTo>
                    <a:lnTo>
                      <a:pt x="695" y="639"/>
                    </a:lnTo>
                    <a:lnTo>
                      <a:pt x="695" y="639"/>
                    </a:lnTo>
                    <a:lnTo>
                      <a:pt x="699" y="637"/>
                    </a:lnTo>
                    <a:lnTo>
                      <a:pt x="704" y="635"/>
                    </a:lnTo>
                    <a:lnTo>
                      <a:pt x="711" y="626"/>
                    </a:lnTo>
                    <a:lnTo>
                      <a:pt x="711" y="626"/>
                    </a:lnTo>
                    <a:lnTo>
                      <a:pt x="715" y="620"/>
                    </a:lnTo>
                    <a:lnTo>
                      <a:pt x="717" y="617"/>
                    </a:lnTo>
                    <a:lnTo>
                      <a:pt x="720" y="616"/>
                    </a:lnTo>
                    <a:lnTo>
                      <a:pt x="720" y="616"/>
                    </a:lnTo>
                    <a:lnTo>
                      <a:pt x="722" y="614"/>
                    </a:lnTo>
                    <a:lnTo>
                      <a:pt x="724" y="611"/>
                    </a:lnTo>
                    <a:lnTo>
                      <a:pt x="724" y="607"/>
                    </a:lnTo>
                    <a:lnTo>
                      <a:pt x="724" y="607"/>
                    </a:lnTo>
                    <a:lnTo>
                      <a:pt x="725" y="606"/>
                    </a:lnTo>
                    <a:lnTo>
                      <a:pt x="730" y="604"/>
                    </a:lnTo>
                    <a:lnTo>
                      <a:pt x="734" y="601"/>
                    </a:lnTo>
                    <a:lnTo>
                      <a:pt x="737" y="598"/>
                    </a:lnTo>
                    <a:lnTo>
                      <a:pt x="737" y="598"/>
                    </a:lnTo>
                    <a:lnTo>
                      <a:pt x="740" y="595"/>
                    </a:lnTo>
                    <a:lnTo>
                      <a:pt x="740" y="593"/>
                    </a:lnTo>
                    <a:lnTo>
                      <a:pt x="738" y="591"/>
                    </a:lnTo>
                    <a:lnTo>
                      <a:pt x="740" y="588"/>
                    </a:lnTo>
                    <a:lnTo>
                      <a:pt x="740" y="588"/>
                    </a:lnTo>
                    <a:lnTo>
                      <a:pt x="744" y="578"/>
                    </a:lnTo>
                    <a:lnTo>
                      <a:pt x="747" y="566"/>
                    </a:lnTo>
                    <a:lnTo>
                      <a:pt x="747" y="566"/>
                    </a:lnTo>
                    <a:lnTo>
                      <a:pt x="750" y="564"/>
                    </a:lnTo>
                    <a:lnTo>
                      <a:pt x="753" y="559"/>
                    </a:lnTo>
                    <a:lnTo>
                      <a:pt x="757" y="558"/>
                    </a:lnTo>
                    <a:lnTo>
                      <a:pt x="763" y="556"/>
                    </a:lnTo>
                    <a:lnTo>
                      <a:pt x="763" y="556"/>
                    </a:lnTo>
                    <a:lnTo>
                      <a:pt x="766" y="555"/>
                    </a:lnTo>
                    <a:lnTo>
                      <a:pt x="769" y="553"/>
                    </a:lnTo>
                    <a:lnTo>
                      <a:pt x="770" y="552"/>
                    </a:lnTo>
                    <a:lnTo>
                      <a:pt x="770" y="548"/>
                    </a:lnTo>
                    <a:lnTo>
                      <a:pt x="770" y="548"/>
                    </a:lnTo>
                    <a:lnTo>
                      <a:pt x="772" y="543"/>
                    </a:lnTo>
                    <a:lnTo>
                      <a:pt x="773" y="539"/>
                    </a:lnTo>
                    <a:lnTo>
                      <a:pt x="776" y="536"/>
                    </a:lnTo>
                    <a:lnTo>
                      <a:pt x="776" y="536"/>
                    </a:lnTo>
                    <a:lnTo>
                      <a:pt x="776" y="533"/>
                    </a:lnTo>
                    <a:lnTo>
                      <a:pt x="776" y="530"/>
                    </a:lnTo>
                    <a:lnTo>
                      <a:pt x="776" y="524"/>
                    </a:lnTo>
                    <a:lnTo>
                      <a:pt x="776" y="524"/>
                    </a:lnTo>
                    <a:lnTo>
                      <a:pt x="773" y="522"/>
                    </a:lnTo>
                    <a:lnTo>
                      <a:pt x="769" y="520"/>
                    </a:lnTo>
                    <a:lnTo>
                      <a:pt x="764" y="519"/>
                    </a:lnTo>
                    <a:lnTo>
                      <a:pt x="760" y="517"/>
                    </a:lnTo>
                    <a:lnTo>
                      <a:pt x="760" y="517"/>
                    </a:lnTo>
                    <a:lnTo>
                      <a:pt x="760" y="516"/>
                    </a:lnTo>
                    <a:lnTo>
                      <a:pt x="760" y="514"/>
                    </a:lnTo>
                    <a:lnTo>
                      <a:pt x="764" y="509"/>
                    </a:lnTo>
                    <a:lnTo>
                      <a:pt x="773" y="500"/>
                    </a:lnTo>
                    <a:lnTo>
                      <a:pt x="773" y="500"/>
                    </a:lnTo>
                    <a:lnTo>
                      <a:pt x="773" y="498"/>
                    </a:lnTo>
                    <a:lnTo>
                      <a:pt x="772" y="495"/>
                    </a:lnTo>
                    <a:lnTo>
                      <a:pt x="767" y="491"/>
                    </a:lnTo>
                    <a:lnTo>
                      <a:pt x="767" y="491"/>
                    </a:lnTo>
                    <a:lnTo>
                      <a:pt x="767" y="490"/>
                    </a:lnTo>
                    <a:lnTo>
                      <a:pt x="767" y="490"/>
                    </a:lnTo>
                    <a:lnTo>
                      <a:pt x="770" y="487"/>
                    </a:lnTo>
                    <a:lnTo>
                      <a:pt x="770" y="487"/>
                    </a:lnTo>
                    <a:lnTo>
                      <a:pt x="770" y="484"/>
                    </a:lnTo>
                    <a:lnTo>
                      <a:pt x="769" y="480"/>
                    </a:lnTo>
                    <a:lnTo>
                      <a:pt x="766" y="475"/>
                    </a:lnTo>
                    <a:lnTo>
                      <a:pt x="763" y="472"/>
                    </a:lnTo>
                    <a:lnTo>
                      <a:pt x="763" y="472"/>
                    </a:lnTo>
                    <a:lnTo>
                      <a:pt x="759" y="469"/>
                    </a:lnTo>
                    <a:lnTo>
                      <a:pt x="754" y="465"/>
                    </a:lnTo>
                    <a:lnTo>
                      <a:pt x="751" y="461"/>
                    </a:lnTo>
                    <a:lnTo>
                      <a:pt x="748" y="455"/>
                    </a:lnTo>
                    <a:lnTo>
                      <a:pt x="748" y="455"/>
                    </a:lnTo>
                    <a:lnTo>
                      <a:pt x="743" y="442"/>
                    </a:lnTo>
                    <a:lnTo>
                      <a:pt x="740" y="435"/>
                    </a:lnTo>
                    <a:lnTo>
                      <a:pt x="735" y="430"/>
                    </a:lnTo>
                    <a:lnTo>
                      <a:pt x="735" y="430"/>
                    </a:lnTo>
                    <a:lnTo>
                      <a:pt x="733" y="429"/>
                    </a:lnTo>
                    <a:lnTo>
                      <a:pt x="733" y="426"/>
                    </a:lnTo>
                    <a:lnTo>
                      <a:pt x="733" y="423"/>
                    </a:lnTo>
                    <a:lnTo>
                      <a:pt x="735" y="420"/>
                    </a:lnTo>
                    <a:lnTo>
                      <a:pt x="735" y="420"/>
                    </a:lnTo>
                    <a:lnTo>
                      <a:pt x="743" y="413"/>
                    </a:lnTo>
                    <a:lnTo>
                      <a:pt x="747" y="404"/>
                    </a:lnTo>
                    <a:lnTo>
                      <a:pt x="747" y="404"/>
                    </a:lnTo>
                    <a:lnTo>
                      <a:pt x="750" y="401"/>
                    </a:lnTo>
                    <a:lnTo>
                      <a:pt x="753" y="397"/>
                    </a:lnTo>
                    <a:lnTo>
                      <a:pt x="756" y="396"/>
                    </a:lnTo>
                    <a:lnTo>
                      <a:pt x="760" y="394"/>
                    </a:lnTo>
                    <a:lnTo>
                      <a:pt x="760" y="394"/>
                    </a:lnTo>
                    <a:lnTo>
                      <a:pt x="772" y="391"/>
                    </a:lnTo>
                    <a:lnTo>
                      <a:pt x="785" y="388"/>
                    </a:lnTo>
                    <a:lnTo>
                      <a:pt x="785" y="388"/>
                    </a:lnTo>
                    <a:lnTo>
                      <a:pt x="789" y="387"/>
                    </a:lnTo>
                    <a:lnTo>
                      <a:pt x="790" y="384"/>
                    </a:lnTo>
                    <a:lnTo>
                      <a:pt x="788" y="383"/>
                    </a:lnTo>
                    <a:lnTo>
                      <a:pt x="782" y="381"/>
                    </a:lnTo>
                    <a:lnTo>
                      <a:pt x="782" y="381"/>
                    </a:lnTo>
                    <a:lnTo>
                      <a:pt x="776" y="381"/>
                    </a:lnTo>
                    <a:lnTo>
                      <a:pt x="769" y="378"/>
                    </a:lnTo>
                    <a:lnTo>
                      <a:pt x="759" y="375"/>
                    </a:lnTo>
                    <a:lnTo>
                      <a:pt x="759" y="375"/>
                    </a:lnTo>
                    <a:lnTo>
                      <a:pt x="757" y="374"/>
                    </a:lnTo>
                    <a:lnTo>
                      <a:pt x="753" y="375"/>
                    </a:lnTo>
                    <a:lnTo>
                      <a:pt x="746" y="378"/>
                    </a:lnTo>
                    <a:lnTo>
                      <a:pt x="734" y="384"/>
                    </a:lnTo>
                    <a:lnTo>
                      <a:pt x="734" y="384"/>
                    </a:lnTo>
                    <a:lnTo>
                      <a:pt x="731" y="384"/>
                    </a:lnTo>
                    <a:lnTo>
                      <a:pt x="728" y="383"/>
                    </a:lnTo>
                    <a:lnTo>
                      <a:pt x="722" y="374"/>
                    </a:lnTo>
                    <a:lnTo>
                      <a:pt x="722" y="374"/>
                    </a:lnTo>
                    <a:lnTo>
                      <a:pt x="718" y="368"/>
                    </a:lnTo>
                    <a:lnTo>
                      <a:pt x="714" y="364"/>
                    </a:lnTo>
                    <a:lnTo>
                      <a:pt x="705" y="354"/>
                    </a:lnTo>
                    <a:lnTo>
                      <a:pt x="705" y="354"/>
                    </a:lnTo>
                    <a:lnTo>
                      <a:pt x="704" y="351"/>
                    </a:lnTo>
                    <a:lnTo>
                      <a:pt x="704" y="348"/>
                    </a:lnTo>
                    <a:lnTo>
                      <a:pt x="705" y="346"/>
                    </a:lnTo>
                    <a:lnTo>
                      <a:pt x="708" y="343"/>
                    </a:lnTo>
                    <a:lnTo>
                      <a:pt x="708" y="343"/>
                    </a:lnTo>
                    <a:lnTo>
                      <a:pt x="718" y="342"/>
                    </a:lnTo>
                    <a:lnTo>
                      <a:pt x="730" y="342"/>
                    </a:lnTo>
                    <a:lnTo>
                      <a:pt x="730" y="342"/>
                    </a:lnTo>
                    <a:lnTo>
                      <a:pt x="733" y="341"/>
                    </a:lnTo>
                    <a:lnTo>
                      <a:pt x="733" y="336"/>
                    </a:lnTo>
                    <a:lnTo>
                      <a:pt x="734" y="333"/>
                    </a:lnTo>
                    <a:lnTo>
                      <a:pt x="735" y="329"/>
                    </a:lnTo>
                    <a:lnTo>
                      <a:pt x="735" y="329"/>
                    </a:lnTo>
                    <a:lnTo>
                      <a:pt x="741" y="323"/>
                    </a:lnTo>
                    <a:lnTo>
                      <a:pt x="750" y="317"/>
                    </a:lnTo>
                    <a:lnTo>
                      <a:pt x="763" y="309"/>
                    </a:lnTo>
                    <a:lnTo>
                      <a:pt x="763" y="309"/>
                    </a:lnTo>
                    <a:lnTo>
                      <a:pt x="767" y="307"/>
                    </a:lnTo>
                    <a:lnTo>
                      <a:pt x="770" y="307"/>
                    </a:lnTo>
                    <a:lnTo>
                      <a:pt x="770" y="307"/>
                    </a:lnTo>
                    <a:lnTo>
                      <a:pt x="772" y="307"/>
                    </a:lnTo>
                    <a:lnTo>
                      <a:pt x="775" y="309"/>
                    </a:lnTo>
                    <a:lnTo>
                      <a:pt x="776" y="310"/>
                    </a:lnTo>
                    <a:lnTo>
                      <a:pt x="777" y="314"/>
                    </a:lnTo>
                    <a:lnTo>
                      <a:pt x="777" y="314"/>
                    </a:lnTo>
                    <a:lnTo>
                      <a:pt x="776" y="319"/>
                    </a:lnTo>
                    <a:lnTo>
                      <a:pt x="775" y="322"/>
                    </a:lnTo>
                    <a:lnTo>
                      <a:pt x="769" y="327"/>
                    </a:lnTo>
                    <a:lnTo>
                      <a:pt x="769" y="327"/>
                    </a:lnTo>
                    <a:lnTo>
                      <a:pt x="767" y="330"/>
                    </a:lnTo>
                    <a:lnTo>
                      <a:pt x="766" y="332"/>
                    </a:lnTo>
                    <a:lnTo>
                      <a:pt x="769" y="338"/>
                    </a:lnTo>
                    <a:lnTo>
                      <a:pt x="769" y="338"/>
                    </a:lnTo>
                    <a:lnTo>
                      <a:pt x="769" y="341"/>
                    </a:lnTo>
                    <a:lnTo>
                      <a:pt x="769" y="343"/>
                    </a:lnTo>
                    <a:lnTo>
                      <a:pt x="769" y="346"/>
                    </a:lnTo>
                    <a:lnTo>
                      <a:pt x="769" y="348"/>
                    </a:lnTo>
                    <a:lnTo>
                      <a:pt x="769" y="348"/>
                    </a:lnTo>
                    <a:lnTo>
                      <a:pt x="770" y="348"/>
                    </a:lnTo>
                    <a:lnTo>
                      <a:pt x="773" y="346"/>
                    </a:lnTo>
                    <a:lnTo>
                      <a:pt x="782" y="342"/>
                    </a:lnTo>
                    <a:lnTo>
                      <a:pt x="792" y="336"/>
                    </a:lnTo>
                    <a:lnTo>
                      <a:pt x="795" y="333"/>
                    </a:lnTo>
                    <a:lnTo>
                      <a:pt x="799" y="333"/>
                    </a:lnTo>
                    <a:lnTo>
                      <a:pt x="799" y="333"/>
                    </a:lnTo>
                    <a:lnTo>
                      <a:pt x="808" y="332"/>
                    </a:lnTo>
                    <a:lnTo>
                      <a:pt x="808" y="332"/>
                    </a:lnTo>
                    <a:lnTo>
                      <a:pt x="812" y="323"/>
                    </a:lnTo>
                    <a:lnTo>
                      <a:pt x="817" y="317"/>
                    </a:lnTo>
                    <a:lnTo>
                      <a:pt x="817" y="317"/>
                    </a:lnTo>
                    <a:lnTo>
                      <a:pt x="822" y="313"/>
                    </a:lnTo>
                    <a:lnTo>
                      <a:pt x="830" y="310"/>
                    </a:lnTo>
                    <a:lnTo>
                      <a:pt x="830" y="310"/>
                    </a:lnTo>
                    <a:lnTo>
                      <a:pt x="841" y="304"/>
                    </a:lnTo>
                    <a:lnTo>
                      <a:pt x="847" y="300"/>
                    </a:lnTo>
                    <a:lnTo>
                      <a:pt x="850" y="296"/>
                    </a:lnTo>
                    <a:lnTo>
                      <a:pt x="850" y="296"/>
                    </a:lnTo>
                    <a:lnTo>
                      <a:pt x="853" y="291"/>
                    </a:lnTo>
                    <a:lnTo>
                      <a:pt x="854" y="290"/>
                    </a:lnTo>
                    <a:lnTo>
                      <a:pt x="857" y="290"/>
                    </a:lnTo>
                    <a:lnTo>
                      <a:pt x="857" y="290"/>
                    </a:lnTo>
                    <a:lnTo>
                      <a:pt x="860" y="291"/>
                    </a:lnTo>
                    <a:lnTo>
                      <a:pt x="863" y="293"/>
                    </a:lnTo>
                    <a:lnTo>
                      <a:pt x="867" y="293"/>
                    </a:lnTo>
                    <a:lnTo>
                      <a:pt x="872" y="291"/>
                    </a:lnTo>
                    <a:lnTo>
                      <a:pt x="872" y="291"/>
                    </a:lnTo>
                    <a:lnTo>
                      <a:pt x="873" y="290"/>
                    </a:lnTo>
                    <a:lnTo>
                      <a:pt x="874" y="287"/>
                    </a:lnTo>
                    <a:lnTo>
                      <a:pt x="874" y="283"/>
                    </a:lnTo>
                    <a:lnTo>
                      <a:pt x="874" y="280"/>
                    </a:lnTo>
                    <a:lnTo>
                      <a:pt x="874" y="278"/>
                    </a:lnTo>
                    <a:lnTo>
                      <a:pt x="876" y="278"/>
                    </a:lnTo>
                    <a:lnTo>
                      <a:pt x="876" y="278"/>
                    </a:lnTo>
                    <a:lnTo>
                      <a:pt x="882" y="280"/>
                    </a:lnTo>
                    <a:lnTo>
                      <a:pt x="885" y="278"/>
                    </a:lnTo>
                    <a:lnTo>
                      <a:pt x="886" y="277"/>
                    </a:lnTo>
                    <a:lnTo>
                      <a:pt x="886" y="277"/>
                    </a:lnTo>
                    <a:lnTo>
                      <a:pt x="893" y="270"/>
                    </a:lnTo>
                    <a:lnTo>
                      <a:pt x="898" y="265"/>
                    </a:lnTo>
                    <a:lnTo>
                      <a:pt x="902" y="262"/>
                    </a:lnTo>
                    <a:lnTo>
                      <a:pt x="902" y="262"/>
                    </a:lnTo>
                    <a:lnTo>
                      <a:pt x="912" y="262"/>
                    </a:lnTo>
                    <a:lnTo>
                      <a:pt x="916" y="261"/>
                    </a:lnTo>
                    <a:lnTo>
                      <a:pt x="919" y="258"/>
                    </a:lnTo>
                    <a:lnTo>
                      <a:pt x="919" y="258"/>
                    </a:lnTo>
                    <a:lnTo>
                      <a:pt x="924" y="246"/>
                    </a:lnTo>
                    <a:lnTo>
                      <a:pt x="927" y="239"/>
                    </a:lnTo>
                    <a:lnTo>
                      <a:pt x="925" y="235"/>
                    </a:lnTo>
                    <a:lnTo>
                      <a:pt x="925" y="235"/>
                    </a:lnTo>
                    <a:lnTo>
                      <a:pt x="922" y="226"/>
                    </a:lnTo>
                    <a:lnTo>
                      <a:pt x="922" y="223"/>
                    </a:lnTo>
                    <a:lnTo>
                      <a:pt x="922" y="220"/>
                    </a:lnTo>
                    <a:lnTo>
                      <a:pt x="922" y="220"/>
                    </a:lnTo>
                    <a:lnTo>
                      <a:pt x="924" y="219"/>
                    </a:lnTo>
                    <a:lnTo>
                      <a:pt x="927" y="217"/>
                    </a:lnTo>
                    <a:lnTo>
                      <a:pt x="934" y="213"/>
                    </a:lnTo>
                    <a:lnTo>
                      <a:pt x="934" y="213"/>
                    </a:lnTo>
                    <a:lnTo>
                      <a:pt x="937" y="213"/>
                    </a:lnTo>
                    <a:lnTo>
                      <a:pt x="941" y="214"/>
                    </a:lnTo>
                    <a:lnTo>
                      <a:pt x="945" y="216"/>
                    </a:lnTo>
                    <a:lnTo>
                      <a:pt x="948" y="214"/>
                    </a:lnTo>
                    <a:lnTo>
                      <a:pt x="948" y="214"/>
                    </a:lnTo>
                    <a:lnTo>
                      <a:pt x="953" y="210"/>
                    </a:lnTo>
                    <a:lnTo>
                      <a:pt x="958" y="204"/>
                    </a:lnTo>
                    <a:lnTo>
                      <a:pt x="963" y="196"/>
                    </a:lnTo>
                    <a:lnTo>
                      <a:pt x="967" y="188"/>
                    </a:lnTo>
                    <a:lnTo>
                      <a:pt x="967" y="188"/>
                    </a:lnTo>
                    <a:lnTo>
                      <a:pt x="970" y="180"/>
                    </a:lnTo>
                    <a:lnTo>
                      <a:pt x="972" y="171"/>
                    </a:lnTo>
                    <a:lnTo>
                      <a:pt x="973" y="158"/>
                    </a:lnTo>
                    <a:lnTo>
                      <a:pt x="973" y="158"/>
                    </a:lnTo>
                    <a:lnTo>
                      <a:pt x="977" y="144"/>
                    </a:lnTo>
                    <a:lnTo>
                      <a:pt x="979" y="138"/>
                    </a:lnTo>
                    <a:lnTo>
                      <a:pt x="979" y="136"/>
                    </a:lnTo>
                    <a:lnTo>
                      <a:pt x="977" y="136"/>
                    </a:lnTo>
                    <a:close/>
                    <a:moveTo>
                      <a:pt x="433" y="390"/>
                    </a:moveTo>
                    <a:lnTo>
                      <a:pt x="433" y="390"/>
                    </a:lnTo>
                    <a:lnTo>
                      <a:pt x="430" y="393"/>
                    </a:lnTo>
                    <a:lnTo>
                      <a:pt x="424" y="394"/>
                    </a:lnTo>
                    <a:lnTo>
                      <a:pt x="420" y="394"/>
                    </a:lnTo>
                    <a:lnTo>
                      <a:pt x="415" y="393"/>
                    </a:lnTo>
                    <a:lnTo>
                      <a:pt x="415" y="393"/>
                    </a:lnTo>
                    <a:lnTo>
                      <a:pt x="414" y="390"/>
                    </a:lnTo>
                    <a:lnTo>
                      <a:pt x="412" y="388"/>
                    </a:lnTo>
                    <a:lnTo>
                      <a:pt x="414" y="384"/>
                    </a:lnTo>
                    <a:lnTo>
                      <a:pt x="418" y="380"/>
                    </a:lnTo>
                    <a:lnTo>
                      <a:pt x="421" y="380"/>
                    </a:lnTo>
                    <a:lnTo>
                      <a:pt x="421" y="380"/>
                    </a:lnTo>
                    <a:lnTo>
                      <a:pt x="426" y="381"/>
                    </a:lnTo>
                    <a:lnTo>
                      <a:pt x="430" y="384"/>
                    </a:lnTo>
                    <a:lnTo>
                      <a:pt x="433" y="388"/>
                    </a:lnTo>
                    <a:lnTo>
                      <a:pt x="433" y="390"/>
                    </a:lnTo>
                    <a:lnTo>
                      <a:pt x="433" y="39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64" name="Freeform 1579"/>
              <p:cNvSpPr/>
              <p:nvPr/>
            </p:nvSpPr>
            <p:spPr bwMode="auto">
              <a:xfrm>
                <a:off x="-2992166" y="2012895"/>
                <a:ext cx="1996592" cy="1403120"/>
              </a:xfrm>
              <a:custGeom>
                <a:gdLst>
                  <a:gd name="T0" fmla="*/ 919 w 979"/>
                  <a:gd name="T1" fmla="*/ 144 h 688"/>
                  <a:gd name="T2" fmla="*/ 864 w 979"/>
                  <a:gd name="T3" fmla="*/ 93 h 688"/>
                  <a:gd name="T4" fmla="*/ 831 w 979"/>
                  <a:gd name="T5" fmla="*/ 15 h 688"/>
                  <a:gd name="T6" fmla="*/ 747 w 979"/>
                  <a:gd name="T7" fmla="*/ 4 h 688"/>
                  <a:gd name="T8" fmla="*/ 740 w 979"/>
                  <a:gd name="T9" fmla="*/ 41 h 688"/>
                  <a:gd name="T10" fmla="*/ 717 w 979"/>
                  <a:gd name="T11" fmla="*/ 97 h 688"/>
                  <a:gd name="T12" fmla="*/ 688 w 979"/>
                  <a:gd name="T13" fmla="*/ 154 h 688"/>
                  <a:gd name="T14" fmla="*/ 735 w 979"/>
                  <a:gd name="T15" fmla="*/ 159 h 688"/>
                  <a:gd name="T16" fmla="*/ 662 w 979"/>
                  <a:gd name="T17" fmla="*/ 209 h 688"/>
                  <a:gd name="T18" fmla="*/ 628 w 979"/>
                  <a:gd name="T19" fmla="*/ 197 h 688"/>
                  <a:gd name="T20" fmla="*/ 507 w 979"/>
                  <a:gd name="T21" fmla="*/ 277 h 688"/>
                  <a:gd name="T22" fmla="*/ 418 w 979"/>
                  <a:gd name="T23" fmla="*/ 262 h 688"/>
                  <a:gd name="T24" fmla="*/ 339 w 979"/>
                  <a:gd name="T25" fmla="*/ 254 h 688"/>
                  <a:gd name="T26" fmla="*/ 313 w 979"/>
                  <a:gd name="T27" fmla="*/ 220 h 688"/>
                  <a:gd name="T28" fmla="*/ 262 w 979"/>
                  <a:gd name="T29" fmla="*/ 151 h 688"/>
                  <a:gd name="T30" fmla="*/ 244 w 979"/>
                  <a:gd name="T31" fmla="*/ 109 h 688"/>
                  <a:gd name="T32" fmla="*/ 213 w 979"/>
                  <a:gd name="T33" fmla="*/ 123 h 688"/>
                  <a:gd name="T34" fmla="*/ 187 w 979"/>
                  <a:gd name="T35" fmla="*/ 167 h 688"/>
                  <a:gd name="T36" fmla="*/ 143 w 979"/>
                  <a:gd name="T37" fmla="*/ 183 h 688"/>
                  <a:gd name="T38" fmla="*/ 123 w 979"/>
                  <a:gd name="T39" fmla="*/ 207 h 688"/>
                  <a:gd name="T40" fmla="*/ 108 w 979"/>
                  <a:gd name="T41" fmla="*/ 259 h 688"/>
                  <a:gd name="T42" fmla="*/ 76 w 979"/>
                  <a:gd name="T43" fmla="*/ 297 h 688"/>
                  <a:gd name="T44" fmla="*/ 30 w 979"/>
                  <a:gd name="T45" fmla="*/ 316 h 688"/>
                  <a:gd name="T46" fmla="*/ 4 w 979"/>
                  <a:gd name="T47" fmla="*/ 332 h 688"/>
                  <a:gd name="T48" fmla="*/ 20 w 979"/>
                  <a:gd name="T49" fmla="*/ 361 h 688"/>
                  <a:gd name="T50" fmla="*/ 10 w 979"/>
                  <a:gd name="T51" fmla="*/ 387 h 688"/>
                  <a:gd name="T52" fmla="*/ 53 w 979"/>
                  <a:gd name="T53" fmla="*/ 413 h 688"/>
                  <a:gd name="T54" fmla="*/ 65 w 979"/>
                  <a:gd name="T55" fmla="*/ 440 h 688"/>
                  <a:gd name="T56" fmla="*/ 97 w 979"/>
                  <a:gd name="T57" fmla="*/ 504 h 688"/>
                  <a:gd name="T58" fmla="*/ 100 w 979"/>
                  <a:gd name="T59" fmla="*/ 533 h 688"/>
                  <a:gd name="T60" fmla="*/ 181 w 979"/>
                  <a:gd name="T61" fmla="*/ 553 h 688"/>
                  <a:gd name="T62" fmla="*/ 273 w 979"/>
                  <a:gd name="T63" fmla="*/ 552 h 688"/>
                  <a:gd name="T64" fmla="*/ 317 w 979"/>
                  <a:gd name="T65" fmla="*/ 551 h 688"/>
                  <a:gd name="T66" fmla="*/ 378 w 979"/>
                  <a:gd name="T67" fmla="*/ 545 h 688"/>
                  <a:gd name="T68" fmla="*/ 401 w 979"/>
                  <a:gd name="T69" fmla="*/ 584 h 688"/>
                  <a:gd name="T70" fmla="*/ 402 w 979"/>
                  <a:gd name="T71" fmla="*/ 630 h 688"/>
                  <a:gd name="T72" fmla="*/ 423 w 979"/>
                  <a:gd name="T73" fmla="*/ 668 h 688"/>
                  <a:gd name="T74" fmla="*/ 452 w 979"/>
                  <a:gd name="T75" fmla="*/ 671 h 688"/>
                  <a:gd name="T76" fmla="*/ 469 w 979"/>
                  <a:gd name="T77" fmla="*/ 652 h 688"/>
                  <a:gd name="T78" fmla="*/ 498 w 979"/>
                  <a:gd name="T79" fmla="*/ 643 h 688"/>
                  <a:gd name="T80" fmla="*/ 531 w 979"/>
                  <a:gd name="T81" fmla="*/ 664 h 688"/>
                  <a:gd name="T82" fmla="*/ 570 w 979"/>
                  <a:gd name="T83" fmla="*/ 675 h 688"/>
                  <a:gd name="T84" fmla="*/ 589 w 979"/>
                  <a:gd name="T85" fmla="*/ 685 h 688"/>
                  <a:gd name="T86" fmla="*/ 638 w 979"/>
                  <a:gd name="T87" fmla="*/ 665 h 688"/>
                  <a:gd name="T88" fmla="*/ 662 w 979"/>
                  <a:gd name="T89" fmla="*/ 648 h 688"/>
                  <a:gd name="T90" fmla="*/ 699 w 979"/>
                  <a:gd name="T91" fmla="*/ 637 h 688"/>
                  <a:gd name="T92" fmla="*/ 730 w 979"/>
                  <a:gd name="T93" fmla="*/ 604 h 688"/>
                  <a:gd name="T94" fmla="*/ 753 w 979"/>
                  <a:gd name="T95" fmla="*/ 559 h 688"/>
                  <a:gd name="T96" fmla="*/ 776 w 979"/>
                  <a:gd name="T97" fmla="*/ 533 h 688"/>
                  <a:gd name="T98" fmla="*/ 773 w 979"/>
                  <a:gd name="T99" fmla="*/ 500 h 688"/>
                  <a:gd name="T100" fmla="*/ 763 w 979"/>
                  <a:gd name="T101" fmla="*/ 472 h 688"/>
                  <a:gd name="T102" fmla="*/ 735 w 979"/>
                  <a:gd name="T103" fmla="*/ 420 h 688"/>
                  <a:gd name="T104" fmla="*/ 789 w 979"/>
                  <a:gd name="T105" fmla="*/ 387 h 688"/>
                  <a:gd name="T106" fmla="*/ 734 w 979"/>
                  <a:gd name="T107" fmla="*/ 384 h 688"/>
                  <a:gd name="T108" fmla="*/ 708 w 979"/>
                  <a:gd name="T109" fmla="*/ 343 h 688"/>
                  <a:gd name="T110" fmla="*/ 767 w 979"/>
                  <a:gd name="T111" fmla="*/ 307 h 688"/>
                  <a:gd name="T112" fmla="*/ 766 w 979"/>
                  <a:gd name="T113" fmla="*/ 332 h 688"/>
                  <a:gd name="T114" fmla="*/ 799 w 979"/>
                  <a:gd name="T115" fmla="*/ 333 h 688"/>
                  <a:gd name="T116" fmla="*/ 850 w 979"/>
                  <a:gd name="T117" fmla="*/ 296 h 688"/>
                  <a:gd name="T118" fmla="*/ 874 w 979"/>
                  <a:gd name="T119" fmla="*/ 280 h 688"/>
                  <a:gd name="T120" fmla="*/ 916 w 979"/>
                  <a:gd name="T121" fmla="*/ 261 h 688"/>
                  <a:gd name="T122" fmla="*/ 934 w 979"/>
                  <a:gd name="T123" fmla="*/ 213 h 688"/>
                  <a:gd name="T124" fmla="*/ 972 w 979"/>
                  <a:gd name="T125" fmla="*/ 171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79" h="688">
                    <a:moveTo>
                      <a:pt x="977" y="136"/>
                    </a:moveTo>
                    <a:lnTo>
                      <a:pt x="977" y="136"/>
                    </a:lnTo>
                    <a:lnTo>
                      <a:pt x="969" y="139"/>
                    </a:lnTo>
                    <a:lnTo>
                      <a:pt x="958" y="141"/>
                    </a:lnTo>
                    <a:lnTo>
                      <a:pt x="958" y="141"/>
                    </a:lnTo>
                    <a:lnTo>
                      <a:pt x="954" y="142"/>
                    </a:lnTo>
                    <a:lnTo>
                      <a:pt x="945" y="145"/>
                    </a:lnTo>
                    <a:lnTo>
                      <a:pt x="938" y="148"/>
                    </a:lnTo>
                    <a:lnTo>
                      <a:pt x="932" y="149"/>
                    </a:lnTo>
                    <a:lnTo>
                      <a:pt x="932" y="149"/>
                    </a:lnTo>
                    <a:lnTo>
                      <a:pt x="928" y="149"/>
                    </a:lnTo>
                    <a:lnTo>
                      <a:pt x="924" y="146"/>
                    </a:lnTo>
                    <a:lnTo>
                      <a:pt x="919" y="144"/>
                    </a:lnTo>
                    <a:lnTo>
                      <a:pt x="916" y="141"/>
                    </a:lnTo>
                    <a:lnTo>
                      <a:pt x="916" y="141"/>
                    </a:lnTo>
                    <a:lnTo>
                      <a:pt x="916" y="132"/>
                    </a:lnTo>
                    <a:lnTo>
                      <a:pt x="915" y="128"/>
                    </a:lnTo>
                    <a:lnTo>
                      <a:pt x="914" y="125"/>
                    </a:lnTo>
                    <a:lnTo>
                      <a:pt x="914" y="125"/>
                    </a:lnTo>
                    <a:lnTo>
                      <a:pt x="895" y="110"/>
                    </a:lnTo>
                    <a:lnTo>
                      <a:pt x="895" y="110"/>
                    </a:lnTo>
                    <a:lnTo>
                      <a:pt x="886" y="103"/>
                    </a:lnTo>
                    <a:lnTo>
                      <a:pt x="874" y="99"/>
                    </a:lnTo>
                    <a:lnTo>
                      <a:pt x="874" y="99"/>
                    </a:lnTo>
                    <a:lnTo>
                      <a:pt x="867" y="96"/>
                    </a:lnTo>
                    <a:lnTo>
                      <a:pt x="864" y="93"/>
                    </a:lnTo>
                    <a:lnTo>
                      <a:pt x="864" y="88"/>
                    </a:lnTo>
                    <a:lnTo>
                      <a:pt x="864" y="88"/>
                    </a:lnTo>
                    <a:lnTo>
                      <a:pt x="863" y="83"/>
                    </a:lnTo>
                    <a:lnTo>
                      <a:pt x="860" y="75"/>
                    </a:lnTo>
                    <a:lnTo>
                      <a:pt x="857" y="68"/>
                    </a:lnTo>
                    <a:lnTo>
                      <a:pt x="856" y="64"/>
                    </a:lnTo>
                    <a:lnTo>
                      <a:pt x="856" y="64"/>
                    </a:lnTo>
                    <a:lnTo>
                      <a:pt x="856" y="58"/>
                    </a:lnTo>
                    <a:lnTo>
                      <a:pt x="856" y="55"/>
                    </a:lnTo>
                    <a:lnTo>
                      <a:pt x="854" y="52"/>
                    </a:lnTo>
                    <a:lnTo>
                      <a:pt x="854" y="52"/>
                    </a:lnTo>
                    <a:lnTo>
                      <a:pt x="840" y="28"/>
                    </a:lnTo>
                    <a:lnTo>
                      <a:pt x="831" y="15"/>
                    </a:lnTo>
                    <a:lnTo>
                      <a:pt x="828" y="9"/>
                    </a:lnTo>
                    <a:lnTo>
                      <a:pt x="824" y="6"/>
                    </a:lnTo>
                    <a:lnTo>
                      <a:pt x="824" y="6"/>
                    </a:lnTo>
                    <a:lnTo>
                      <a:pt x="819" y="4"/>
                    </a:lnTo>
                    <a:lnTo>
                      <a:pt x="817" y="6"/>
                    </a:lnTo>
                    <a:lnTo>
                      <a:pt x="814" y="6"/>
                    </a:lnTo>
                    <a:lnTo>
                      <a:pt x="811" y="6"/>
                    </a:lnTo>
                    <a:lnTo>
                      <a:pt x="811" y="6"/>
                    </a:lnTo>
                    <a:lnTo>
                      <a:pt x="802" y="2"/>
                    </a:lnTo>
                    <a:lnTo>
                      <a:pt x="793" y="0"/>
                    </a:lnTo>
                    <a:lnTo>
                      <a:pt x="793" y="0"/>
                    </a:lnTo>
                    <a:lnTo>
                      <a:pt x="772" y="2"/>
                    </a:lnTo>
                    <a:lnTo>
                      <a:pt x="747" y="4"/>
                    </a:lnTo>
                    <a:lnTo>
                      <a:pt x="747" y="4"/>
                    </a:lnTo>
                    <a:lnTo>
                      <a:pt x="743" y="9"/>
                    </a:lnTo>
                    <a:lnTo>
                      <a:pt x="737" y="15"/>
                    </a:lnTo>
                    <a:lnTo>
                      <a:pt x="733" y="20"/>
                    </a:lnTo>
                    <a:lnTo>
                      <a:pt x="733" y="23"/>
                    </a:lnTo>
                    <a:lnTo>
                      <a:pt x="733" y="25"/>
                    </a:lnTo>
                    <a:lnTo>
                      <a:pt x="733" y="25"/>
                    </a:lnTo>
                    <a:lnTo>
                      <a:pt x="738" y="28"/>
                    </a:lnTo>
                    <a:lnTo>
                      <a:pt x="741" y="29"/>
                    </a:lnTo>
                    <a:lnTo>
                      <a:pt x="741" y="32"/>
                    </a:lnTo>
                    <a:lnTo>
                      <a:pt x="741" y="32"/>
                    </a:lnTo>
                    <a:lnTo>
                      <a:pt x="741" y="36"/>
                    </a:lnTo>
                    <a:lnTo>
                      <a:pt x="740" y="41"/>
                    </a:lnTo>
                    <a:lnTo>
                      <a:pt x="738" y="44"/>
                    </a:lnTo>
                    <a:lnTo>
                      <a:pt x="740" y="46"/>
                    </a:lnTo>
                    <a:lnTo>
                      <a:pt x="740" y="46"/>
                    </a:lnTo>
                    <a:lnTo>
                      <a:pt x="743" y="49"/>
                    </a:lnTo>
                    <a:lnTo>
                      <a:pt x="741" y="52"/>
                    </a:lnTo>
                    <a:lnTo>
                      <a:pt x="741" y="52"/>
                    </a:lnTo>
                    <a:lnTo>
                      <a:pt x="734" y="62"/>
                    </a:lnTo>
                    <a:lnTo>
                      <a:pt x="728" y="73"/>
                    </a:lnTo>
                    <a:lnTo>
                      <a:pt x="728" y="73"/>
                    </a:lnTo>
                    <a:lnTo>
                      <a:pt x="727" y="83"/>
                    </a:lnTo>
                    <a:lnTo>
                      <a:pt x="724" y="90"/>
                    </a:lnTo>
                    <a:lnTo>
                      <a:pt x="724" y="90"/>
                    </a:lnTo>
                    <a:lnTo>
                      <a:pt x="717" y="97"/>
                    </a:lnTo>
                    <a:lnTo>
                      <a:pt x="708" y="103"/>
                    </a:lnTo>
                    <a:lnTo>
                      <a:pt x="708" y="103"/>
                    </a:lnTo>
                    <a:lnTo>
                      <a:pt x="698" y="103"/>
                    </a:lnTo>
                    <a:lnTo>
                      <a:pt x="686" y="100"/>
                    </a:lnTo>
                    <a:lnTo>
                      <a:pt x="686" y="100"/>
                    </a:lnTo>
                    <a:lnTo>
                      <a:pt x="679" y="116"/>
                    </a:lnTo>
                    <a:lnTo>
                      <a:pt x="678" y="125"/>
                    </a:lnTo>
                    <a:lnTo>
                      <a:pt x="678" y="130"/>
                    </a:lnTo>
                    <a:lnTo>
                      <a:pt x="678" y="130"/>
                    </a:lnTo>
                    <a:lnTo>
                      <a:pt x="680" y="139"/>
                    </a:lnTo>
                    <a:lnTo>
                      <a:pt x="683" y="146"/>
                    </a:lnTo>
                    <a:lnTo>
                      <a:pt x="686" y="152"/>
                    </a:lnTo>
                    <a:lnTo>
                      <a:pt x="688" y="154"/>
                    </a:lnTo>
                    <a:lnTo>
                      <a:pt x="689" y="154"/>
                    </a:lnTo>
                    <a:lnTo>
                      <a:pt x="689" y="154"/>
                    </a:lnTo>
                    <a:lnTo>
                      <a:pt x="693" y="152"/>
                    </a:lnTo>
                    <a:lnTo>
                      <a:pt x="699" y="149"/>
                    </a:lnTo>
                    <a:lnTo>
                      <a:pt x="705" y="146"/>
                    </a:lnTo>
                    <a:lnTo>
                      <a:pt x="708" y="145"/>
                    </a:lnTo>
                    <a:lnTo>
                      <a:pt x="712" y="145"/>
                    </a:lnTo>
                    <a:lnTo>
                      <a:pt x="712" y="145"/>
                    </a:lnTo>
                    <a:lnTo>
                      <a:pt x="725" y="149"/>
                    </a:lnTo>
                    <a:lnTo>
                      <a:pt x="733" y="152"/>
                    </a:lnTo>
                    <a:lnTo>
                      <a:pt x="735" y="154"/>
                    </a:lnTo>
                    <a:lnTo>
                      <a:pt x="735" y="154"/>
                    </a:lnTo>
                    <a:lnTo>
                      <a:pt x="735" y="159"/>
                    </a:lnTo>
                    <a:lnTo>
                      <a:pt x="735" y="167"/>
                    </a:lnTo>
                    <a:lnTo>
                      <a:pt x="734" y="174"/>
                    </a:lnTo>
                    <a:lnTo>
                      <a:pt x="733" y="177"/>
                    </a:lnTo>
                    <a:lnTo>
                      <a:pt x="730" y="178"/>
                    </a:lnTo>
                    <a:lnTo>
                      <a:pt x="730" y="178"/>
                    </a:lnTo>
                    <a:lnTo>
                      <a:pt x="724" y="180"/>
                    </a:lnTo>
                    <a:lnTo>
                      <a:pt x="717" y="180"/>
                    </a:lnTo>
                    <a:lnTo>
                      <a:pt x="709" y="181"/>
                    </a:lnTo>
                    <a:lnTo>
                      <a:pt x="704" y="183"/>
                    </a:lnTo>
                    <a:lnTo>
                      <a:pt x="704" y="183"/>
                    </a:lnTo>
                    <a:lnTo>
                      <a:pt x="682" y="199"/>
                    </a:lnTo>
                    <a:lnTo>
                      <a:pt x="667" y="207"/>
                    </a:lnTo>
                    <a:lnTo>
                      <a:pt x="662" y="209"/>
                    </a:lnTo>
                    <a:lnTo>
                      <a:pt x="659" y="209"/>
                    </a:lnTo>
                    <a:lnTo>
                      <a:pt x="659" y="209"/>
                    </a:lnTo>
                    <a:lnTo>
                      <a:pt x="654" y="207"/>
                    </a:lnTo>
                    <a:lnTo>
                      <a:pt x="653" y="204"/>
                    </a:lnTo>
                    <a:lnTo>
                      <a:pt x="649" y="199"/>
                    </a:lnTo>
                    <a:lnTo>
                      <a:pt x="644" y="191"/>
                    </a:lnTo>
                    <a:lnTo>
                      <a:pt x="643" y="188"/>
                    </a:lnTo>
                    <a:lnTo>
                      <a:pt x="641" y="188"/>
                    </a:lnTo>
                    <a:lnTo>
                      <a:pt x="641" y="188"/>
                    </a:lnTo>
                    <a:lnTo>
                      <a:pt x="637" y="187"/>
                    </a:lnTo>
                    <a:lnTo>
                      <a:pt x="634" y="190"/>
                    </a:lnTo>
                    <a:lnTo>
                      <a:pt x="631" y="193"/>
                    </a:lnTo>
                    <a:lnTo>
                      <a:pt x="628" y="197"/>
                    </a:lnTo>
                    <a:lnTo>
                      <a:pt x="628" y="197"/>
                    </a:lnTo>
                    <a:lnTo>
                      <a:pt x="620" y="210"/>
                    </a:lnTo>
                    <a:lnTo>
                      <a:pt x="605" y="229"/>
                    </a:lnTo>
                    <a:lnTo>
                      <a:pt x="588" y="248"/>
                    </a:lnTo>
                    <a:lnTo>
                      <a:pt x="580" y="254"/>
                    </a:lnTo>
                    <a:lnTo>
                      <a:pt x="575" y="256"/>
                    </a:lnTo>
                    <a:lnTo>
                      <a:pt x="575" y="256"/>
                    </a:lnTo>
                    <a:lnTo>
                      <a:pt x="557" y="259"/>
                    </a:lnTo>
                    <a:lnTo>
                      <a:pt x="552" y="261"/>
                    </a:lnTo>
                    <a:lnTo>
                      <a:pt x="544" y="264"/>
                    </a:lnTo>
                    <a:lnTo>
                      <a:pt x="544" y="264"/>
                    </a:lnTo>
                    <a:lnTo>
                      <a:pt x="530" y="270"/>
                    </a:lnTo>
                    <a:lnTo>
                      <a:pt x="507" y="277"/>
                    </a:lnTo>
                    <a:lnTo>
                      <a:pt x="485" y="281"/>
                    </a:lnTo>
                    <a:lnTo>
                      <a:pt x="476" y="283"/>
                    </a:lnTo>
                    <a:lnTo>
                      <a:pt x="469" y="283"/>
                    </a:lnTo>
                    <a:lnTo>
                      <a:pt x="469" y="283"/>
                    </a:lnTo>
                    <a:lnTo>
                      <a:pt x="466" y="281"/>
                    </a:lnTo>
                    <a:lnTo>
                      <a:pt x="462" y="278"/>
                    </a:lnTo>
                    <a:lnTo>
                      <a:pt x="456" y="274"/>
                    </a:lnTo>
                    <a:lnTo>
                      <a:pt x="449" y="270"/>
                    </a:lnTo>
                    <a:lnTo>
                      <a:pt x="446" y="268"/>
                    </a:lnTo>
                    <a:lnTo>
                      <a:pt x="440" y="267"/>
                    </a:lnTo>
                    <a:lnTo>
                      <a:pt x="440" y="267"/>
                    </a:lnTo>
                    <a:lnTo>
                      <a:pt x="426" y="267"/>
                    </a:lnTo>
                    <a:lnTo>
                      <a:pt x="418" y="262"/>
                    </a:lnTo>
                    <a:lnTo>
                      <a:pt x="418" y="262"/>
                    </a:lnTo>
                    <a:lnTo>
                      <a:pt x="412" y="261"/>
                    </a:lnTo>
                    <a:lnTo>
                      <a:pt x="407" y="259"/>
                    </a:lnTo>
                    <a:lnTo>
                      <a:pt x="399" y="259"/>
                    </a:lnTo>
                    <a:lnTo>
                      <a:pt x="394" y="261"/>
                    </a:lnTo>
                    <a:lnTo>
                      <a:pt x="394" y="261"/>
                    </a:lnTo>
                    <a:lnTo>
                      <a:pt x="385" y="262"/>
                    </a:lnTo>
                    <a:lnTo>
                      <a:pt x="370" y="265"/>
                    </a:lnTo>
                    <a:lnTo>
                      <a:pt x="357" y="265"/>
                    </a:lnTo>
                    <a:lnTo>
                      <a:pt x="352" y="265"/>
                    </a:lnTo>
                    <a:lnTo>
                      <a:pt x="349" y="264"/>
                    </a:lnTo>
                    <a:lnTo>
                      <a:pt x="349" y="264"/>
                    </a:lnTo>
                    <a:lnTo>
                      <a:pt x="339" y="254"/>
                    </a:lnTo>
                    <a:lnTo>
                      <a:pt x="334" y="248"/>
                    </a:lnTo>
                    <a:lnTo>
                      <a:pt x="334" y="245"/>
                    </a:lnTo>
                    <a:lnTo>
                      <a:pt x="334" y="243"/>
                    </a:lnTo>
                    <a:lnTo>
                      <a:pt x="334" y="243"/>
                    </a:lnTo>
                    <a:lnTo>
                      <a:pt x="339" y="236"/>
                    </a:lnTo>
                    <a:lnTo>
                      <a:pt x="341" y="233"/>
                    </a:lnTo>
                    <a:lnTo>
                      <a:pt x="341" y="232"/>
                    </a:lnTo>
                    <a:lnTo>
                      <a:pt x="341" y="232"/>
                    </a:lnTo>
                    <a:lnTo>
                      <a:pt x="336" y="228"/>
                    </a:lnTo>
                    <a:lnTo>
                      <a:pt x="328" y="223"/>
                    </a:lnTo>
                    <a:lnTo>
                      <a:pt x="328" y="223"/>
                    </a:lnTo>
                    <a:lnTo>
                      <a:pt x="323" y="222"/>
                    </a:lnTo>
                    <a:lnTo>
                      <a:pt x="313" y="220"/>
                    </a:lnTo>
                    <a:lnTo>
                      <a:pt x="304" y="217"/>
                    </a:lnTo>
                    <a:lnTo>
                      <a:pt x="302" y="217"/>
                    </a:lnTo>
                    <a:lnTo>
                      <a:pt x="301" y="214"/>
                    </a:lnTo>
                    <a:lnTo>
                      <a:pt x="301" y="214"/>
                    </a:lnTo>
                    <a:lnTo>
                      <a:pt x="299" y="194"/>
                    </a:lnTo>
                    <a:lnTo>
                      <a:pt x="298" y="180"/>
                    </a:lnTo>
                    <a:lnTo>
                      <a:pt x="297" y="175"/>
                    </a:lnTo>
                    <a:lnTo>
                      <a:pt x="294" y="171"/>
                    </a:lnTo>
                    <a:lnTo>
                      <a:pt x="294" y="171"/>
                    </a:lnTo>
                    <a:lnTo>
                      <a:pt x="285" y="165"/>
                    </a:lnTo>
                    <a:lnTo>
                      <a:pt x="272" y="158"/>
                    </a:lnTo>
                    <a:lnTo>
                      <a:pt x="266" y="154"/>
                    </a:lnTo>
                    <a:lnTo>
                      <a:pt x="262" y="151"/>
                    </a:lnTo>
                    <a:lnTo>
                      <a:pt x="260" y="146"/>
                    </a:lnTo>
                    <a:lnTo>
                      <a:pt x="260" y="144"/>
                    </a:lnTo>
                    <a:lnTo>
                      <a:pt x="260" y="144"/>
                    </a:lnTo>
                    <a:lnTo>
                      <a:pt x="266" y="135"/>
                    </a:lnTo>
                    <a:lnTo>
                      <a:pt x="266" y="132"/>
                    </a:lnTo>
                    <a:lnTo>
                      <a:pt x="265" y="129"/>
                    </a:lnTo>
                    <a:lnTo>
                      <a:pt x="265" y="129"/>
                    </a:lnTo>
                    <a:lnTo>
                      <a:pt x="260" y="126"/>
                    </a:lnTo>
                    <a:lnTo>
                      <a:pt x="255" y="123"/>
                    </a:lnTo>
                    <a:lnTo>
                      <a:pt x="249" y="119"/>
                    </a:lnTo>
                    <a:lnTo>
                      <a:pt x="246" y="116"/>
                    </a:lnTo>
                    <a:lnTo>
                      <a:pt x="246" y="116"/>
                    </a:lnTo>
                    <a:lnTo>
                      <a:pt x="244" y="109"/>
                    </a:lnTo>
                    <a:lnTo>
                      <a:pt x="244" y="109"/>
                    </a:lnTo>
                    <a:lnTo>
                      <a:pt x="240" y="110"/>
                    </a:lnTo>
                    <a:lnTo>
                      <a:pt x="237" y="110"/>
                    </a:lnTo>
                    <a:lnTo>
                      <a:pt x="237" y="110"/>
                    </a:lnTo>
                    <a:lnTo>
                      <a:pt x="234" y="110"/>
                    </a:lnTo>
                    <a:lnTo>
                      <a:pt x="231" y="112"/>
                    </a:lnTo>
                    <a:lnTo>
                      <a:pt x="229" y="113"/>
                    </a:lnTo>
                    <a:lnTo>
                      <a:pt x="224" y="115"/>
                    </a:lnTo>
                    <a:lnTo>
                      <a:pt x="224" y="115"/>
                    </a:lnTo>
                    <a:lnTo>
                      <a:pt x="223" y="119"/>
                    </a:lnTo>
                    <a:lnTo>
                      <a:pt x="220" y="120"/>
                    </a:lnTo>
                    <a:lnTo>
                      <a:pt x="220" y="120"/>
                    </a:lnTo>
                    <a:lnTo>
                      <a:pt x="213" y="123"/>
                    </a:lnTo>
                    <a:lnTo>
                      <a:pt x="208" y="126"/>
                    </a:lnTo>
                    <a:lnTo>
                      <a:pt x="205" y="129"/>
                    </a:lnTo>
                    <a:lnTo>
                      <a:pt x="205" y="129"/>
                    </a:lnTo>
                    <a:lnTo>
                      <a:pt x="197" y="136"/>
                    </a:lnTo>
                    <a:lnTo>
                      <a:pt x="192" y="139"/>
                    </a:lnTo>
                    <a:lnTo>
                      <a:pt x="191" y="144"/>
                    </a:lnTo>
                    <a:lnTo>
                      <a:pt x="191" y="144"/>
                    </a:lnTo>
                    <a:lnTo>
                      <a:pt x="191" y="154"/>
                    </a:lnTo>
                    <a:lnTo>
                      <a:pt x="192" y="161"/>
                    </a:lnTo>
                    <a:lnTo>
                      <a:pt x="191" y="164"/>
                    </a:lnTo>
                    <a:lnTo>
                      <a:pt x="191" y="164"/>
                    </a:lnTo>
                    <a:lnTo>
                      <a:pt x="189" y="167"/>
                    </a:lnTo>
                    <a:lnTo>
                      <a:pt x="187" y="167"/>
                    </a:lnTo>
                    <a:lnTo>
                      <a:pt x="179" y="168"/>
                    </a:lnTo>
                    <a:lnTo>
                      <a:pt x="179" y="168"/>
                    </a:lnTo>
                    <a:lnTo>
                      <a:pt x="168" y="170"/>
                    </a:lnTo>
                    <a:lnTo>
                      <a:pt x="162" y="171"/>
                    </a:lnTo>
                    <a:lnTo>
                      <a:pt x="158" y="170"/>
                    </a:lnTo>
                    <a:lnTo>
                      <a:pt x="158" y="170"/>
                    </a:lnTo>
                    <a:lnTo>
                      <a:pt x="152" y="167"/>
                    </a:lnTo>
                    <a:lnTo>
                      <a:pt x="150" y="167"/>
                    </a:lnTo>
                    <a:lnTo>
                      <a:pt x="147" y="170"/>
                    </a:lnTo>
                    <a:lnTo>
                      <a:pt x="147" y="170"/>
                    </a:lnTo>
                    <a:lnTo>
                      <a:pt x="146" y="175"/>
                    </a:lnTo>
                    <a:lnTo>
                      <a:pt x="145" y="180"/>
                    </a:lnTo>
                    <a:lnTo>
                      <a:pt x="143" y="183"/>
                    </a:lnTo>
                    <a:lnTo>
                      <a:pt x="143" y="186"/>
                    </a:lnTo>
                    <a:lnTo>
                      <a:pt x="143" y="186"/>
                    </a:lnTo>
                    <a:lnTo>
                      <a:pt x="140" y="190"/>
                    </a:lnTo>
                    <a:lnTo>
                      <a:pt x="139" y="193"/>
                    </a:lnTo>
                    <a:lnTo>
                      <a:pt x="140" y="196"/>
                    </a:lnTo>
                    <a:lnTo>
                      <a:pt x="140" y="196"/>
                    </a:lnTo>
                    <a:lnTo>
                      <a:pt x="143" y="201"/>
                    </a:lnTo>
                    <a:lnTo>
                      <a:pt x="143" y="203"/>
                    </a:lnTo>
                    <a:lnTo>
                      <a:pt x="140" y="206"/>
                    </a:lnTo>
                    <a:lnTo>
                      <a:pt x="140" y="206"/>
                    </a:lnTo>
                    <a:lnTo>
                      <a:pt x="134" y="206"/>
                    </a:lnTo>
                    <a:lnTo>
                      <a:pt x="129" y="207"/>
                    </a:lnTo>
                    <a:lnTo>
                      <a:pt x="123" y="207"/>
                    </a:lnTo>
                    <a:lnTo>
                      <a:pt x="118" y="207"/>
                    </a:lnTo>
                    <a:lnTo>
                      <a:pt x="118" y="207"/>
                    </a:lnTo>
                    <a:lnTo>
                      <a:pt x="113" y="212"/>
                    </a:lnTo>
                    <a:lnTo>
                      <a:pt x="110" y="214"/>
                    </a:lnTo>
                    <a:lnTo>
                      <a:pt x="107" y="217"/>
                    </a:lnTo>
                    <a:lnTo>
                      <a:pt x="107" y="217"/>
                    </a:lnTo>
                    <a:lnTo>
                      <a:pt x="107" y="220"/>
                    </a:lnTo>
                    <a:lnTo>
                      <a:pt x="107" y="225"/>
                    </a:lnTo>
                    <a:lnTo>
                      <a:pt x="108" y="232"/>
                    </a:lnTo>
                    <a:lnTo>
                      <a:pt x="108" y="232"/>
                    </a:lnTo>
                    <a:lnTo>
                      <a:pt x="110" y="246"/>
                    </a:lnTo>
                    <a:lnTo>
                      <a:pt x="110" y="255"/>
                    </a:lnTo>
                    <a:lnTo>
                      <a:pt x="108" y="259"/>
                    </a:lnTo>
                    <a:lnTo>
                      <a:pt x="108" y="261"/>
                    </a:lnTo>
                    <a:lnTo>
                      <a:pt x="108" y="261"/>
                    </a:lnTo>
                    <a:lnTo>
                      <a:pt x="105" y="262"/>
                    </a:lnTo>
                    <a:lnTo>
                      <a:pt x="104" y="267"/>
                    </a:lnTo>
                    <a:lnTo>
                      <a:pt x="103" y="277"/>
                    </a:lnTo>
                    <a:lnTo>
                      <a:pt x="103" y="277"/>
                    </a:lnTo>
                    <a:lnTo>
                      <a:pt x="103" y="281"/>
                    </a:lnTo>
                    <a:lnTo>
                      <a:pt x="100" y="283"/>
                    </a:lnTo>
                    <a:lnTo>
                      <a:pt x="92" y="285"/>
                    </a:lnTo>
                    <a:lnTo>
                      <a:pt x="92" y="285"/>
                    </a:lnTo>
                    <a:lnTo>
                      <a:pt x="87" y="288"/>
                    </a:lnTo>
                    <a:lnTo>
                      <a:pt x="82" y="293"/>
                    </a:lnTo>
                    <a:lnTo>
                      <a:pt x="76" y="297"/>
                    </a:lnTo>
                    <a:lnTo>
                      <a:pt x="74" y="298"/>
                    </a:lnTo>
                    <a:lnTo>
                      <a:pt x="74" y="298"/>
                    </a:lnTo>
                    <a:lnTo>
                      <a:pt x="63" y="301"/>
                    </a:lnTo>
                    <a:lnTo>
                      <a:pt x="58" y="304"/>
                    </a:lnTo>
                    <a:lnTo>
                      <a:pt x="53" y="307"/>
                    </a:lnTo>
                    <a:lnTo>
                      <a:pt x="53" y="307"/>
                    </a:lnTo>
                    <a:lnTo>
                      <a:pt x="50" y="312"/>
                    </a:lnTo>
                    <a:lnTo>
                      <a:pt x="49" y="314"/>
                    </a:lnTo>
                    <a:lnTo>
                      <a:pt x="46" y="319"/>
                    </a:lnTo>
                    <a:lnTo>
                      <a:pt x="43" y="320"/>
                    </a:lnTo>
                    <a:lnTo>
                      <a:pt x="43" y="320"/>
                    </a:lnTo>
                    <a:lnTo>
                      <a:pt x="34" y="319"/>
                    </a:lnTo>
                    <a:lnTo>
                      <a:pt x="30" y="316"/>
                    </a:lnTo>
                    <a:lnTo>
                      <a:pt x="30" y="316"/>
                    </a:lnTo>
                    <a:lnTo>
                      <a:pt x="29" y="314"/>
                    </a:lnTo>
                    <a:lnTo>
                      <a:pt x="26" y="314"/>
                    </a:lnTo>
                    <a:lnTo>
                      <a:pt x="24" y="316"/>
                    </a:lnTo>
                    <a:lnTo>
                      <a:pt x="21" y="319"/>
                    </a:lnTo>
                    <a:lnTo>
                      <a:pt x="21" y="319"/>
                    </a:lnTo>
                    <a:lnTo>
                      <a:pt x="20" y="322"/>
                    </a:lnTo>
                    <a:lnTo>
                      <a:pt x="17" y="322"/>
                    </a:lnTo>
                    <a:lnTo>
                      <a:pt x="13" y="323"/>
                    </a:lnTo>
                    <a:lnTo>
                      <a:pt x="13" y="323"/>
                    </a:lnTo>
                    <a:lnTo>
                      <a:pt x="8" y="325"/>
                    </a:lnTo>
                    <a:lnTo>
                      <a:pt x="7" y="327"/>
                    </a:lnTo>
                    <a:lnTo>
                      <a:pt x="4" y="332"/>
                    </a:lnTo>
                    <a:lnTo>
                      <a:pt x="3" y="333"/>
                    </a:lnTo>
                    <a:lnTo>
                      <a:pt x="3" y="333"/>
                    </a:lnTo>
                    <a:lnTo>
                      <a:pt x="1" y="335"/>
                    </a:lnTo>
                    <a:lnTo>
                      <a:pt x="0" y="338"/>
                    </a:lnTo>
                    <a:lnTo>
                      <a:pt x="1" y="339"/>
                    </a:lnTo>
                    <a:lnTo>
                      <a:pt x="4" y="342"/>
                    </a:lnTo>
                    <a:lnTo>
                      <a:pt x="4" y="342"/>
                    </a:lnTo>
                    <a:lnTo>
                      <a:pt x="10" y="345"/>
                    </a:lnTo>
                    <a:lnTo>
                      <a:pt x="14" y="348"/>
                    </a:lnTo>
                    <a:lnTo>
                      <a:pt x="17" y="352"/>
                    </a:lnTo>
                    <a:lnTo>
                      <a:pt x="20" y="356"/>
                    </a:lnTo>
                    <a:lnTo>
                      <a:pt x="20" y="356"/>
                    </a:lnTo>
                    <a:lnTo>
                      <a:pt x="20" y="361"/>
                    </a:lnTo>
                    <a:lnTo>
                      <a:pt x="21" y="365"/>
                    </a:lnTo>
                    <a:lnTo>
                      <a:pt x="20" y="369"/>
                    </a:lnTo>
                    <a:lnTo>
                      <a:pt x="19" y="374"/>
                    </a:lnTo>
                    <a:lnTo>
                      <a:pt x="19" y="374"/>
                    </a:lnTo>
                    <a:lnTo>
                      <a:pt x="17" y="375"/>
                    </a:lnTo>
                    <a:lnTo>
                      <a:pt x="14" y="375"/>
                    </a:lnTo>
                    <a:lnTo>
                      <a:pt x="13" y="377"/>
                    </a:lnTo>
                    <a:lnTo>
                      <a:pt x="11" y="378"/>
                    </a:lnTo>
                    <a:lnTo>
                      <a:pt x="11" y="378"/>
                    </a:lnTo>
                    <a:lnTo>
                      <a:pt x="8" y="383"/>
                    </a:lnTo>
                    <a:lnTo>
                      <a:pt x="8" y="384"/>
                    </a:lnTo>
                    <a:lnTo>
                      <a:pt x="10" y="387"/>
                    </a:lnTo>
                    <a:lnTo>
                      <a:pt x="10" y="387"/>
                    </a:lnTo>
                    <a:lnTo>
                      <a:pt x="14" y="390"/>
                    </a:lnTo>
                    <a:lnTo>
                      <a:pt x="19" y="394"/>
                    </a:lnTo>
                    <a:lnTo>
                      <a:pt x="20" y="398"/>
                    </a:lnTo>
                    <a:lnTo>
                      <a:pt x="23" y="403"/>
                    </a:lnTo>
                    <a:lnTo>
                      <a:pt x="23" y="403"/>
                    </a:lnTo>
                    <a:lnTo>
                      <a:pt x="23" y="406"/>
                    </a:lnTo>
                    <a:lnTo>
                      <a:pt x="24" y="407"/>
                    </a:lnTo>
                    <a:lnTo>
                      <a:pt x="29" y="407"/>
                    </a:lnTo>
                    <a:lnTo>
                      <a:pt x="39" y="406"/>
                    </a:lnTo>
                    <a:lnTo>
                      <a:pt x="39" y="406"/>
                    </a:lnTo>
                    <a:lnTo>
                      <a:pt x="43" y="407"/>
                    </a:lnTo>
                    <a:lnTo>
                      <a:pt x="47" y="409"/>
                    </a:lnTo>
                    <a:lnTo>
                      <a:pt x="53" y="413"/>
                    </a:lnTo>
                    <a:lnTo>
                      <a:pt x="61" y="422"/>
                    </a:lnTo>
                    <a:lnTo>
                      <a:pt x="61" y="422"/>
                    </a:lnTo>
                    <a:lnTo>
                      <a:pt x="66" y="427"/>
                    </a:lnTo>
                    <a:lnTo>
                      <a:pt x="71" y="429"/>
                    </a:lnTo>
                    <a:lnTo>
                      <a:pt x="74" y="429"/>
                    </a:lnTo>
                    <a:lnTo>
                      <a:pt x="78" y="429"/>
                    </a:lnTo>
                    <a:lnTo>
                      <a:pt x="78" y="429"/>
                    </a:lnTo>
                    <a:lnTo>
                      <a:pt x="87" y="433"/>
                    </a:lnTo>
                    <a:lnTo>
                      <a:pt x="84" y="432"/>
                    </a:lnTo>
                    <a:lnTo>
                      <a:pt x="81" y="432"/>
                    </a:lnTo>
                    <a:lnTo>
                      <a:pt x="76" y="433"/>
                    </a:lnTo>
                    <a:lnTo>
                      <a:pt x="71" y="435"/>
                    </a:lnTo>
                    <a:lnTo>
                      <a:pt x="65" y="440"/>
                    </a:lnTo>
                    <a:lnTo>
                      <a:pt x="65" y="440"/>
                    </a:lnTo>
                    <a:lnTo>
                      <a:pt x="62" y="443"/>
                    </a:lnTo>
                    <a:lnTo>
                      <a:pt x="61" y="446"/>
                    </a:lnTo>
                    <a:lnTo>
                      <a:pt x="61" y="455"/>
                    </a:lnTo>
                    <a:lnTo>
                      <a:pt x="62" y="464"/>
                    </a:lnTo>
                    <a:lnTo>
                      <a:pt x="63" y="474"/>
                    </a:lnTo>
                    <a:lnTo>
                      <a:pt x="71" y="490"/>
                    </a:lnTo>
                    <a:lnTo>
                      <a:pt x="78" y="500"/>
                    </a:lnTo>
                    <a:lnTo>
                      <a:pt x="78" y="500"/>
                    </a:lnTo>
                    <a:lnTo>
                      <a:pt x="82" y="504"/>
                    </a:lnTo>
                    <a:lnTo>
                      <a:pt x="87" y="506"/>
                    </a:lnTo>
                    <a:lnTo>
                      <a:pt x="92" y="504"/>
                    </a:lnTo>
                    <a:lnTo>
                      <a:pt x="97" y="504"/>
                    </a:lnTo>
                    <a:lnTo>
                      <a:pt x="104" y="501"/>
                    </a:lnTo>
                    <a:lnTo>
                      <a:pt x="108" y="503"/>
                    </a:lnTo>
                    <a:lnTo>
                      <a:pt x="110" y="504"/>
                    </a:lnTo>
                    <a:lnTo>
                      <a:pt x="110" y="504"/>
                    </a:lnTo>
                    <a:lnTo>
                      <a:pt x="111" y="507"/>
                    </a:lnTo>
                    <a:lnTo>
                      <a:pt x="108" y="510"/>
                    </a:lnTo>
                    <a:lnTo>
                      <a:pt x="105" y="513"/>
                    </a:lnTo>
                    <a:lnTo>
                      <a:pt x="104" y="517"/>
                    </a:lnTo>
                    <a:lnTo>
                      <a:pt x="104" y="517"/>
                    </a:lnTo>
                    <a:lnTo>
                      <a:pt x="101" y="524"/>
                    </a:lnTo>
                    <a:lnTo>
                      <a:pt x="100" y="527"/>
                    </a:lnTo>
                    <a:lnTo>
                      <a:pt x="100" y="530"/>
                    </a:lnTo>
                    <a:lnTo>
                      <a:pt x="100" y="533"/>
                    </a:lnTo>
                    <a:lnTo>
                      <a:pt x="100" y="533"/>
                    </a:lnTo>
                    <a:lnTo>
                      <a:pt x="103" y="540"/>
                    </a:lnTo>
                    <a:lnTo>
                      <a:pt x="107" y="545"/>
                    </a:lnTo>
                    <a:lnTo>
                      <a:pt x="114" y="549"/>
                    </a:lnTo>
                    <a:lnTo>
                      <a:pt x="120" y="552"/>
                    </a:lnTo>
                    <a:lnTo>
                      <a:pt x="133" y="558"/>
                    </a:lnTo>
                    <a:lnTo>
                      <a:pt x="137" y="559"/>
                    </a:lnTo>
                    <a:lnTo>
                      <a:pt x="140" y="562"/>
                    </a:lnTo>
                    <a:lnTo>
                      <a:pt x="140" y="562"/>
                    </a:lnTo>
                    <a:lnTo>
                      <a:pt x="143" y="564"/>
                    </a:lnTo>
                    <a:lnTo>
                      <a:pt x="149" y="562"/>
                    </a:lnTo>
                    <a:lnTo>
                      <a:pt x="165" y="559"/>
                    </a:lnTo>
                    <a:lnTo>
                      <a:pt x="181" y="553"/>
                    </a:lnTo>
                    <a:lnTo>
                      <a:pt x="189" y="551"/>
                    </a:lnTo>
                    <a:lnTo>
                      <a:pt x="189" y="551"/>
                    </a:lnTo>
                    <a:lnTo>
                      <a:pt x="205" y="556"/>
                    </a:lnTo>
                    <a:lnTo>
                      <a:pt x="214" y="559"/>
                    </a:lnTo>
                    <a:lnTo>
                      <a:pt x="221" y="561"/>
                    </a:lnTo>
                    <a:lnTo>
                      <a:pt x="221" y="561"/>
                    </a:lnTo>
                    <a:lnTo>
                      <a:pt x="234" y="556"/>
                    </a:lnTo>
                    <a:lnTo>
                      <a:pt x="244" y="552"/>
                    </a:lnTo>
                    <a:lnTo>
                      <a:pt x="244" y="552"/>
                    </a:lnTo>
                    <a:lnTo>
                      <a:pt x="250" y="551"/>
                    </a:lnTo>
                    <a:lnTo>
                      <a:pt x="257" y="551"/>
                    </a:lnTo>
                    <a:lnTo>
                      <a:pt x="266" y="551"/>
                    </a:lnTo>
                    <a:lnTo>
                      <a:pt x="273" y="552"/>
                    </a:lnTo>
                    <a:lnTo>
                      <a:pt x="273" y="552"/>
                    </a:lnTo>
                    <a:lnTo>
                      <a:pt x="279" y="552"/>
                    </a:lnTo>
                    <a:lnTo>
                      <a:pt x="284" y="552"/>
                    </a:lnTo>
                    <a:lnTo>
                      <a:pt x="291" y="548"/>
                    </a:lnTo>
                    <a:lnTo>
                      <a:pt x="291" y="548"/>
                    </a:lnTo>
                    <a:lnTo>
                      <a:pt x="301" y="542"/>
                    </a:lnTo>
                    <a:lnTo>
                      <a:pt x="307" y="539"/>
                    </a:lnTo>
                    <a:lnTo>
                      <a:pt x="310" y="539"/>
                    </a:lnTo>
                    <a:lnTo>
                      <a:pt x="311" y="540"/>
                    </a:lnTo>
                    <a:lnTo>
                      <a:pt x="311" y="540"/>
                    </a:lnTo>
                    <a:lnTo>
                      <a:pt x="314" y="546"/>
                    </a:lnTo>
                    <a:lnTo>
                      <a:pt x="315" y="548"/>
                    </a:lnTo>
                    <a:lnTo>
                      <a:pt x="317" y="551"/>
                    </a:lnTo>
                    <a:lnTo>
                      <a:pt x="317" y="551"/>
                    </a:lnTo>
                    <a:lnTo>
                      <a:pt x="321" y="552"/>
                    </a:lnTo>
                    <a:lnTo>
                      <a:pt x="326" y="552"/>
                    </a:lnTo>
                    <a:lnTo>
                      <a:pt x="339" y="552"/>
                    </a:lnTo>
                    <a:lnTo>
                      <a:pt x="339" y="552"/>
                    </a:lnTo>
                    <a:lnTo>
                      <a:pt x="350" y="551"/>
                    </a:lnTo>
                    <a:lnTo>
                      <a:pt x="356" y="549"/>
                    </a:lnTo>
                    <a:lnTo>
                      <a:pt x="359" y="551"/>
                    </a:lnTo>
                    <a:lnTo>
                      <a:pt x="359" y="551"/>
                    </a:lnTo>
                    <a:lnTo>
                      <a:pt x="362" y="551"/>
                    </a:lnTo>
                    <a:lnTo>
                      <a:pt x="366" y="551"/>
                    </a:lnTo>
                    <a:lnTo>
                      <a:pt x="372" y="548"/>
                    </a:lnTo>
                    <a:lnTo>
                      <a:pt x="378" y="545"/>
                    </a:lnTo>
                    <a:lnTo>
                      <a:pt x="378" y="545"/>
                    </a:lnTo>
                    <a:lnTo>
                      <a:pt x="386" y="539"/>
                    </a:lnTo>
                    <a:lnTo>
                      <a:pt x="391" y="537"/>
                    </a:lnTo>
                    <a:lnTo>
                      <a:pt x="392" y="537"/>
                    </a:lnTo>
                    <a:lnTo>
                      <a:pt x="392" y="537"/>
                    </a:lnTo>
                    <a:lnTo>
                      <a:pt x="394" y="543"/>
                    </a:lnTo>
                    <a:lnTo>
                      <a:pt x="395" y="553"/>
                    </a:lnTo>
                    <a:lnTo>
                      <a:pt x="397" y="564"/>
                    </a:lnTo>
                    <a:lnTo>
                      <a:pt x="398" y="568"/>
                    </a:lnTo>
                    <a:lnTo>
                      <a:pt x="398" y="568"/>
                    </a:lnTo>
                    <a:lnTo>
                      <a:pt x="401" y="575"/>
                    </a:lnTo>
                    <a:lnTo>
                      <a:pt x="401" y="580"/>
                    </a:lnTo>
                    <a:lnTo>
                      <a:pt x="401" y="584"/>
                    </a:lnTo>
                    <a:lnTo>
                      <a:pt x="401" y="584"/>
                    </a:lnTo>
                    <a:lnTo>
                      <a:pt x="398" y="588"/>
                    </a:lnTo>
                    <a:lnTo>
                      <a:pt x="394" y="594"/>
                    </a:lnTo>
                    <a:lnTo>
                      <a:pt x="388" y="601"/>
                    </a:lnTo>
                    <a:lnTo>
                      <a:pt x="386" y="606"/>
                    </a:lnTo>
                    <a:lnTo>
                      <a:pt x="386" y="606"/>
                    </a:lnTo>
                    <a:lnTo>
                      <a:pt x="385" y="613"/>
                    </a:lnTo>
                    <a:lnTo>
                      <a:pt x="386" y="616"/>
                    </a:lnTo>
                    <a:lnTo>
                      <a:pt x="388" y="619"/>
                    </a:lnTo>
                    <a:lnTo>
                      <a:pt x="388" y="619"/>
                    </a:lnTo>
                    <a:lnTo>
                      <a:pt x="395" y="623"/>
                    </a:lnTo>
                    <a:lnTo>
                      <a:pt x="399" y="626"/>
                    </a:lnTo>
                    <a:lnTo>
                      <a:pt x="402" y="630"/>
                    </a:lnTo>
                    <a:lnTo>
                      <a:pt x="402" y="630"/>
                    </a:lnTo>
                    <a:lnTo>
                      <a:pt x="405" y="636"/>
                    </a:lnTo>
                    <a:lnTo>
                      <a:pt x="410" y="642"/>
                    </a:lnTo>
                    <a:lnTo>
                      <a:pt x="412" y="646"/>
                    </a:lnTo>
                    <a:lnTo>
                      <a:pt x="412" y="649"/>
                    </a:lnTo>
                    <a:lnTo>
                      <a:pt x="412" y="649"/>
                    </a:lnTo>
                    <a:lnTo>
                      <a:pt x="408" y="656"/>
                    </a:lnTo>
                    <a:lnTo>
                      <a:pt x="407" y="661"/>
                    </a:lnTo>
                    <a:lnTo>
                      <a:pt x="408" y="662"/>
                    </a:lnTo>
                    <a:lnTo>
                      <a:pt x="408" y="664"/>
                    </a:lnTo>
                    <a:lnTo>
                      <a:pt x="408" y="664"/>
                    </a:lnTo>
                    <a:lnTo>
                      <a:pt x="418" y="668"/>
                    </a:lnTo>
                    <a:lnTo>
                      <a:pt x="423" y="668"/>
                    </a:lnTo>
                    <a:lnTo>
                      <a:pt x="427" y="668"/>
                    </a:lnTo>
                    <a:lnTo>
                      <a:pt x="427" y="668"/>
                    </a:lnTo>
                    <a:lnTo>
                      <a:pt x="434" y="664"/>
                    </a:lnTo>
                    <a:lnTo>
                      <a:pt x="437" y="664"/>
                    </a:lnTo>
                    <a:lnTo>
                      <a:pt x="439" y="666"/>
                    </a:lnTo>
                    <a:lnTo>
                      <a:pt x="439" y="666"/>
                    </a:lnTo>
                    <a:lnTo>
                      <a:pt x="440" y="671"/>
                    </a:lnTo>
                    <a:lnTo>
                      <a:pt x="444" y="677"/>
                    </a:lnTo>
                    <a:lnTo>
                      <a:pt x="449" y="679"/>
                    </a:lnTo>
                    <a:lnTo>
                      <a:pt x="452" y="679"/>
                    </a:lnTo>
                    <a:lnTo>
                      <a:pt x="452" y="678"/>
                    </a:lnTo>
                    <a:lnTo>
                      <a:pt x="452" y="678"/>
                    </a:lnTo>
                    <a:lnTo>
                      <a:pt x="452" y="671"/>
                    </a:lnTo>
                    <a:lnTo>
                      <a:pt x="452" y="661"/>
                    </a:lnTo>
                    <a:lnTo>
                      <a:pt x="452" y="653"/>
                    </a:lnTo>
                    <a:lnTo>
                      <a:pt x="453" y="652"/>
                    </a:lnTo>
                    <a:lnTo>
                      <a:pt x="454" y="652"/>
                    </a:lnTo>
                    <a:lnTo>
                      <a:pt x="454" y="652"/>
                    </a:lnTo>
                    <a:lnTo>
                      <a:pt x="460" y="658"/>
                    </a:lnTo>
                    <a:lnTo>
                      <a:pt x="462" y="658"/>
                    </a:lnTo>
                    <a:lnTo>
                      <a:pt x="462" y="656"/>
                    </a:lnTo>
                    <a:lnTo>
                      <a:pt x="462" y="656"/>
                    </a:lnTo>
                    <a:lnTo>
                      <a:pt x="465" y="652"/>
                    </a:lnTo>
                    <a:lnTo>
                      <a:pt x="466" y="650"/>
                    </a:lnTo>
                    <a:lnTo>
                      <a:pt x="469" y="652"/>
                    </a:lnTo>
                    <a:lnTo>
                      <a:pt x="469" y="652"/>
                    </a:lnTo>
                    <a:lnTo>
                      <a:pt x="472" y="652"/>
                    </a:lnTo>
                    <a:lnTo>
                      <a:pt x="473" y="652"/>
                    </a:lnTo>
                    <a:lnTo>
                      <a:pt x="479" y="652"/>
                    </a:lnTo>
                    <a:lnTo>
                      <a:pt x="479" y="652"/>
                    </a:lnTo>
                    <a:lnTo>
                      <a:pt x="482" y="653"/>
                    </a:lnTo>
                    <a:lnTo>
                      <a:pt x="485" y="655"/>
                    </a:lnTo>
                    <a:lnTo>
                      <a:pt x="488" y="656"/>
                    </a:lnTo>
                    <a:lnTo>
                      <a:pt x="492" y="655"/>
                    </a:lnTo>
                    <a:lnTo>
                      <a:pt x="492" y="655"/>
                    </a:lnTo>
                    <a:lnTo>
                      <a:pt x="494" y="655"/>
                    </a:lnTo>
                    <a:lnTo>
                      <a:pt x="495" y="652"/>
                    </a:lnTo>
                    <a:lnTo>
                      <a:pt x="498" y="648"/>
                    </a:lnTo>
                    <a:lnTo>
                      <a:pt x="498" y="643"/>
                    </a:lnTo>
                    <a:lnTo>
                      <a:pt x="499" y="642"/>
                    </a:lnTo>
                    <a:lnTo>
                      <a:pt x="501" y="642"/>
                    </a:lnTo>
                    <a:lnTo>
                      <a:pt x="501" y="642"/>
                    </a:lnTo>
                    <a:lnTo>
                      <a:pt x="507" y="642"/>
                    </a:lnTo>
                    <a:lnTo>
                      <a:pt x="515" y="645"/>
                    </a:lnTo>
                    <a:lnTo>
                      <a:pt x="523" y="649"/>
                    </a:lnTo>
                    <a:lnTo>
                      <a:pt x="525" y="650"/>
                    </a:lnTo>
                    <a:lnTo>
                      <a:pt x="525" y="652"/>
                    </a:lnTo>
                    <a:lnTo>
                      <a:pt x="525" y="652"/>
                    </a:lnTo>
                    <a:lnTo>
                      <a:pt x="527" y="658"/>
                    </a:lnTo>
                    <a:lnTo>
                      <a:pt x="528" y="661"/>
                    </a:lnTo>
                    <a:lnTo>
                      <a:pt x="531" y="664"/>
                    </a:lnTo>
                    <a:lnTo>
                      <a:pt x="531" y="664"/>
                    </a:lnTo>
                    <a:lnTo>
                      <a:pt x="543" y="668"/>
                    </a:lnTo>
                    <a:lnTo>
                      <a:pt x="549" y="671"/>
                    </a:lnTo>
                    <a:lnTo>
                      <a:pt x="554" y="674"/>
                    </a:lnTo>
                    <a:lnTo>
                      <a:pt x="554" y="674"/>
                    </a:lnTo>
                    <a:lnTo>
                      <a:pt x="557" y="672"/>
                    </a:lnTo>
                    <a:lnTo>
                      <a:pt x="557" y="672"/>
                    </a:lnTo>
                    <a:lnTo>
                      <a:pt x="559" y="672"/>
                    </a:lnTo>
                    <a:lnTo>
                      <a:pt x="560" y="674"/>
                    </a:lnTo>
                    <a:lnTo>
                      <a:pt x="562" y="675"/>
                    </a:lnTo>
                    <a:lnTo>
                      <a:pt x="565" y="677"/>
                    </a:lnTo>
                    <a:lnTo>
                      <a:pt x="565" y="677"/>
                    </a:lnTo>
                    <a:lnTo>
                      <a:pt x="567" y="677"/>
                    </a:lnTo>
                    <a:lnTo>
                      <a:pt x="570" y="675"/>
                    </a:lnTo>
                    <a:lnTo>
                      <a:pt x="573" y="674"/>
                    </a:lnTo>
                    <a:lnTo>
                      <a:pt x="576" y="672"/>
                    </a:lnTo>
                    <a:lnTo>
                      <a:pt x="576" y="672"/>
                    </a:lnTo>
                    <a:lnTo>
                      <a:pt x="578" y="672"/>
                    </a:lnTo>
                    <a:lnTo>
                      <a:pt x="579" y="674"/>
                    </a:lnTo>
                    <a:lnTo>
                      <a:pt x="579" y="682"/>
                    </a:lnTo>
                    <a:lnTo>
                      <a:pt x="579" y="682"/>
                    </a:lnTo>
                    <a:lnTo>
                      <a:pt x="579" y="684"/>
                    </a:lnTo>
                    <a:lnTo>
                      <a:pt x="580" y="685"/>
                    </a:lnTo>
                    <a:lnTo>
                      <a:pt x="585" y="688"/>
                    </a:lnTo>
                    <a:lnTo>
                      <a:pt x="588" y="687"/>
                    </a:lnTo>
                    <a:lnTo>
                      <a:pt x="589" y="687"/>
                    </a:lnTo>
                    <a:lnTo>
                      <a:pt x="589" y="685"/>
                    </a:lnTo>
                    <a:lnTo>
                      <a:pt x="589" y="685"/>
                    </a:lnTo>
                    <a:lnTo>
                      <a:pt x="589" y="682"/>
                    </a:lnTo>
                    <a:lnTo>
                      <a:pt x="591" y="681"/>
                    </a:lnTo>
                    <a:lnTo>
                      <a:pt x="594" y="677"/>
                    </a:lnTo>
                    <a:lnTo>
                      <a:pt x="594" y="677"/>
                    </a:lnTo>
                    <a:lnTo>
                      <a:pt x="598" y="674"/>
                    </a:lnTo>
                    <a:lnTo>
                      <a:pt x="604" y="672"/>
                    </a:lnTo>
                    <a:lnTo>
                      <a:pt x="614" y="672"/>
                    </a:lnTo>
                    <a:lnTo>
                      <a:pt x="614" y="672"/>
                    </a:lnTo>
                    <a:lnTo>
                      <a:pt x="620" y="671"/>
                    </a:lnTo>
                    <a:lnTo>
                      <a:pt x="627" y="669"/>
                    </a:lnTo>
                    <a:lnTo>
                      <a:pt x="638" y="665"/>
                    </a:lnTo>
                    <a:lnTo>
                      <a:pt x="638" y="665"/>
                    </a:lnTo>
                    <a:lnTo>
                      <a:pt x="640" y="664"/>
                    </a:lnTo>
                    <a:lnTo>
                      <a:pt x="641" y="661"/>
                    </a:lnTo>
                    <a:lnTo>
                      <a:pt x="641" y="655"/>
                    </a:lnTo>
                    <a:lnTo>
                      <a:pt x="641" y="655"/>
                    </a:lnTo>
                    <a:lnTo>
                      <a:pt x="643" y="653"/>
                    </a:lnTo>
                    <a:lnTo>
                      <a:pt x="644" y="655"/>
                    </a:lnTo>
                    <a:lnTo>
                      <a:pt x="649" y="656"/>
                    </a:lnTo>
                    <a:lnTo>
                      <a:pt x="651" y="656"/>
                    </a:lnTo>
                    <a:lnTo>
                      <a:pt x="651" y="656"/>
                    </a:lnTo>
                    <a:lnTo>
                      <a:pt x="654" y="656"/>
                    </a:lnTo>
                    <a:lnTo>
                      <a:pt x="657" y="653"/>
                    </a:lnTo>
                    <a:lnTo>
                      <a:pt x="662" y="648"/>
                    </a:lnTo>
                    <a:lnTo>
                      <a:pt x="662" y="648"/>
                    </a:lnTo>
                    <a:lnTo>
                      <a:pt x="664" y="646"/>
                    </a:lnTo>
                    <a:lnTo>
                      <a:pt x="667" y="648"/>
                    </a:lnTo>
                    <a:lnTo>
                      <a:pt x="672" y="649"/>
                    </a:lnTo>
                    <a:lnTo>
                      <a:pt x="675" y="649"/>
                    </a:lnTo>
                    <a:lnTo>
                      <a:pt x="675" y="649"/>
                    </a:lnTo>
                    <a:lnTo>
                      <a:pt x="679" y="649"/>
                    </a:lnTo>
                    <a:lnTo>
                      <a:pt x="682" y="648"/>
                    </a:lnTo>
                    <a:lnTo>
                      <a:pt x="686" y="643"/>
                    </a:lnTo>
                    <a:lnTo>
                      <a:pt x="686" y="643"/>
                    </a:lnTo>
                    <a:lnTo>
                      <a:pt x="691" y="640"/>
                    </a:lnTo>
                    <a:lnTo>
                      <a:pt x="695" y="639"/>
                    </a:lnTo>
                    <a:lnTo>
                      <a:pt x="695" y="639"/>
                    </a:lnTo>
                    <a:lnTo>
                      <a:pt x="699" y="637"/>
                    </a:lnTo>
                    <a:lnTo>
                      <a:pt x="704" y="635"/>
                    </a:lnTo>
                    <a:lnTo>
                      <a:pt x="711" y="626"/>
                    </a:lnTo>
                    <a:lnTo>
                      <a:pt x="711" y="626"/>
                    </a:lnTo>
                    <a:lnTo>
                      <a:pt x="715" y="620"/>
                    </a:lnTo>
                    <a:lnTo>
                      <a:pt x="717" y="617"/>
                    </a:lnTo>
                    <a:lnTo>
                      <a:pt x="720" y="616"/>
                    </a:lnTo>
                    <a:lnTo>
                      <a:pt x="720" y="616"/>
                    </a:lnTo>
                    <a:lnTo>
                      <a:pt x="722" y="614"/>
                    </a:lnTo>
                    <a:lnTo>
                      <a:pt x="724" y="611"/>
                    </a:lnTo>
                    <a:lnTo>
                      <a:pt x="724" y="607"/>
                    </a:lnTo>
                    <a:lnTo>
                      <a:pt x="724" y="607"/>
                    </a:lnTo>
                    <a:lnTo>
                      <a:pt x="725" y="606"/>
                    </a:lnTo>
                    <a:lnTo>
                      <a:pt x="730" y="604"/>
                    </a:lnTo>
                    <a:lnTo>
                      <a:pt x="734" y="601"/>
                    </a:lnTo>
                    <a:lnTo>
                      <a:pt x="737" y="598"/>
                    </a:lnTo>
                    <a:lnTo>
                      <a:pt x="737" y="598"/>
                    </a:lnTo>
                    <a:lnTo>
                      <a:pt x="740" y="595"/>
                    </a:lnTo>
                    <a:lnTo>
                      <a:pt x="740" y="593"/>
                    </a:lnTo>
                    <a:lnTo>
                      <a:pt x="738" y="591"/>
                    </a:lnTo>
                    <a:lnTo>
                      <a:pt x="740" y="588"/>
                    </a:lnTo>
                    <a:lnTo>
                      <a:pt x="740" y="588"/>
                    </a:lnTo>
                    <a:lnTo>
                      <a:pt x="744" y="578"/>
                    </a:lnTo>
                    <a:lnTo>
                      <a:pt x="747" y="566"/>
                    </a:lnTo>
                    <a:lnTo>
                      <a:pt x="747" y="566"/>
                    </a:lnTo>
                    <a:lnTo>
                      <a:pt x="750" y="564"/>
                    </a:lnTo>
                    <a:lnTo>
                      <a:pt x="753" y="559"/>
                    </a:lnTo>
                    <a:lnTo>
                      <a:pt x="757" y="558"/>
                    </a:lnTo>
                    <a:lnTo>
                      <a:pt x="763" y="556"/>
                    </a:lnTo>
                    <a:lnTo>
                      <a:pt x="763" y="556"/>
                    </a:lnTo>
                    <a:lnTo>
                      <a:pt x="766" y="555"/>
                    </a:lnTo>
                    <a:lnTo>
                      <a:pt x="769" y="553"/>
                    </a:lnTo>
                    <a:lnTo>
                      <a:pt x="770" y="552"/>
                    </a:lnTo>
                    <a:lnTo>
                      <a:pt x="770" y="548"/>
                    </a:lnTo>
                    <a:lnTo>
                      <a:pt x="770" y="548"/>
                    </a:lnTo>
                    <a:lnTo>
                      <a:pt x="772" y="543"/>
                    </a:lnTo>
                    <a:lnTo>
                      <a:pt x="773" y="539"/>
                    </a:lnTo>
                    <a:lnTo>
                      <a:pt x="776" y="536"/>
                    </a:lnTo>
                    <a:lnTo>
                      <a:pt x="776" y="536"/>
                    </a:lnTo>
                    <a:lnTo>
                      <a:pt x="776" y="533"/>
                    </a:lnTo>
                    <a:lnTo>
                      <a:pt x="776" y="530"/>
                    </a:lnTo>
                    <a:lnTo>
                      <a:pt x="776" y="524"/>
                    </a:lnTo>
                    <a:lnTo>
                      <a:pt x="776" y="524"/>
                    </a:lnTo>
                    <a:lnTo>
                      <a:pt x="773" y="522"/>
                    </a:lnTo>
                    <a:lnTo>
                      <a:pt x="769" y="520"/>
                    </a:lnTo>
                    <a:lnTo>
                      <a:pt x="764" y="519"/>
                    </a:lnTo>
                    <a:lnTo>
                      <a:pt x="760" y="517"/>
                    </a:lnTo>
                    <a:lnTo>
                      <a:pt x="760" y="517"/>
                    </a:lnTo>
                    <a:lnTo>
                      <a:pt x="760" y="516"/>
                    </a:lnTo>
                    <a:lnTo>
                      <a:pt x="760" y="514"/>
                    </a:lnTo>
                    <a:lnTo>
                      <a:pt x="764" y="509"/>
                    </a:lnTo>
                    <a:lnTo>
                      <a:pt x="773" y="500"/>
                    </a:lnTo>
                    <a:lnTo>
                      <a:pt x="773" y="500"/>
                    </a:lnTo>
                    <a:lnTo>
                      <a:pt x="773" y="498"/>
                    </a:lnTo>
                    <a:lnTo>
                      <a:pt x="772" y="495"/>
                    </a:lnTo>
                    <a:lnTo>
                      <a:pt x="767" y="491"/>
                    </a:lnTo>
                    <a:lnTo>
                      <a:pt x="767" y="491"/>
                    </a:lnTo>
                    <a:lnTo>
                      <a:pt x="767" y="490"/>
                    </a:lnTo>
                    <a:lnTo>
                      <a:pt x="767" y="490"/>
                    </a:lnTo>
                    <a:lnTo>
                      <a:pt x="770" y="487"/>
                    </a:lnTo>
                    <a:lnTo>
                      <a:pt x="770" y="487"/>
                    </a:lnTo>
                    <a:lnTo>
                      <a:pt x="770" y="484"/>
                    </a:lnTo>
                    <a:lnTo>
                      <a:pt x="769" y="480"/>
                    </a:lnTo>
                    <a:lnTo>
                      <a:pt x="766" y="475"/>
                    </a:lnTo>
                    <a:lnTo>
                      <a:pt x="763" y="472"/>
                    </a:lnTo>
                    <a:lnTo>
                      <a:pt x="763" y="472"/>
                    </a:lnTo>
                    <a:lnTo>
                      <a:pt x="759" y="469"/>
                    </a:lnTo>
                    <a:lnTo>
                      <a:pt x="754" y="465"/>
                    </a:lnTo>
                    <a:lnTo>
                      <a:pt x="751" y="461"/>
                    </a:lnTo>
                    <a:lnTo>
                      <a:pt x="748" y="455"/>
                    </a:lnTo>
                    <a:lnTo>
                      <a:pt x="748" y="455"/>
                    </a:lnTo>
                    <a:lnTo>
                      <a:pt x="743" y="442"/>
                    </a:lnTo>
                    <a:lnTo>
                      <a:pt x="740" y="435"/>
                    </a:lnTo>
                    <a:lnTo>
                      <a:pt x="735" y="430"/>
                    </a:lnTo>
                    <a:lnTo>
                      <a:pt x="735" y="430"/>
                    </a:lnTo>
                    <a:lnTo>
                      <a:pt x="733" y="429"/>
                    </a:lnTo>
                    <a:lnTo>
                      <a:pt x="733" y="426"/>
                    </a:lnTo>
                    <a:lnTo>
                      <a:pt x="733" y="423"/>
                    </a:lnTo>
                    <a:lnTo>
                      <a:pt x="735" y="420"/>
                    </a:lnTo>
                    <a:lnTo>
                      <a:pt x="735" y="420"/>
                    </a:lnTo>
                    <a:lnTo>
                      <a:pt x="743" y="413"/>
                    </a:lnTo>
                    <a:lnTo>
                      <a:pt x="747" y="404"/>
                    </a:lnTo>
                    <a:lnTo>
                      <a:pt x="747" y="404"/>
                    </a:lnTo>
                    <a:lnTo>
                      <a:pt x="750" y="401"/>
                    </a:lnTo>
                    <a:lnTo>
                      <a:pt x="753" y="397"/>
                    </a:lnTo>
                    <a:lnTo>
                      <a:pt x="756" y="396"/>
                    </a:lnTo>
                    <a:lnTo>
                      <a:pt x="760" y="394"/>
                    </a:lnTo>
                    <a:lnTo>
                      <a:pt x="760" y="394"/>
                    </a:lnTo>
                    <a:lnTo>
                      <a:pt x="772" y="391"/>
                    </a:lnTo>
                    <a:lnTo>
                      <a:pt x="785" y="388"/>
                    </a:lnTo>
                    <a:lnTo>
                      <a:pt x="785" y="388"/>
                    </a:lnTo>
                    <a:lnTo>
                      <a:pt x="789" y="387"/>
                    </a:lnTo>
                    <a:lnTo>
                      <a:pt x="790" y="384"/>
                    </a:lnTo>
                    <a:lnTo>
                      <a:pt x="788" y="383"/>
                    </a:lnTo>
                    <a:lnTo>
                      <a:pt x="782" y="381"/>
                    </a:lnTo>
                    <a:lnTo>
                      <a:pt x="782" y="381"/>
                    </a:lnTo>
                    <a:lnTo>
                      <a:pt x="776" y="381"/>
                    </a:lnTo>
                    <a:lnTo>
                      <a:pt x="769" y="378"/>
                    </a:lnTo>
                    <a:lnTo>
                      <a:pt x="759" y="375"/>
                    </a:lnTo>
                    <a:lnTo>
                      <a:pt x="759" y="375"/>
                    </a:lnTo>
                    <a:lnTo>
                      <a:pt x="757" y="374"/>
                    </a:lnTo>
                    <a:lnTo>
                      <a:pt x="753" y="375"/>
                    </a:lnTo>
                    <a:lnTo>
                      <a:pt x="746" y="378"/>
                    </a:lnTo>
                    <a:lnTo>
                      <a:pt x="734" y="384"/>
                    </a:lnTo>
                    <a:lnTo>
                      <a:pt x="734" y="384"/>
                    </a:lnTo>
                    <a:lnTo>
                      <a:pt x="731" y="384"/>
                    </a:lnTo>
                    <a:lnTo>
                      <a:pt x="728" y="383"/>
                    </a:lnTo>
                    <a:lnTo>
                      <a:pt x="722" y="374"/>
                    </a:lnTo>
                    <a:lnTo>
                      <a:pt x="722" y="374"/>
                    </a:lnTo>
                    <a:lnTo>
                      <a:pt x="718" y="368"/>
                    </a:lnTo>
                    <a:lnTo>
                      <a:pt x="714" y="364"/>
                    </a:lnTo>
                    <a:lnTo>
                      <a:pt x="705" y="354"/>
                    </a:lnTo>
                    <a:lnTo>
                      <a:pt x="705" y="354"/>
                    </a:lnTo>
                    <a:lnTo>
                      <a:pt x="704" y="351"/>
                    </a:lnTo>
                    <a:lnTo>
                      <a:pt x="704" y="348"/>
                    </a:lnTo>
                    <a:lnTo>
                      <a:pt x="705" y="346"/>
                    </a:lnTo>
                    <a:lnTo>
                      <a:pt x="708" y="343"/>
                    </a:lnTo>
                    <a:lnTo>
                      <a:pt x="708" y="343"/>
                    </a:lnTo>
                    <a:lnTo>
                      <a:pt x="718" y="342"/>
                    </a:lnTo>
                    <a:lnTo>
                      <a:pt x="730" y="342"/>
                    </a:lnTo>
                    <a:lnTo>
                      <a:pt x="730" y="342"/>
                    </a:lnTo>
                    <a:lnTo>
                      <a:pt x="733" y="341"/>
                    </a:lnTo>
                    <a:lnTo>
                      <a:pt x="733" y="336"/>
                    </a:lnTo>
                    <a:lnTo>
                      <a:pt x="734" y="333"/>
                    </a:lnTo>
                    <a:lnTo>
                      <a:pt x="735" y="329"/>
                    </a:lnTo>
                    <a:lnTo>
                      <a:pt x="735" y="329"/>
                    </a:lnTo>
                    <a:lnTo>
                      <a:pt x="741" y="323"/>
                    </a:lnTo>
                    <a:lnTo>
                      <a:pt x="750" y="317"/>
                    </a:lnTo>
                    <a:lnTo>
                      <a:pt x="763" y="309"/>
                    </a:lnTo>
                    <a:lnTo>
                      <a:pt x="763" y="309"/>
                    </a:lnTo>
                    <a:lnTo>
                      <a:pt x="767" y="307"/>
                    </a:lnTo>
                    <a:lnTo>
                      <a:pt x="770" y="307"/>
                    </a:lnTo>
                    <a:lnTo>
                      <a:pt x="770" y="307"/>
                    </a:lnTo>
                    <a:lnTo>
                      <a:pt x="772" y="307"/>
                    </a:lnTo>
                    <a:lnTo>
                      <a:pt x="775" y="309"/>
                    </a:lnTo>
                    <a:lnTo>
                      <a:pt x="776" y="310"/>
                    </a:lnTo>
                    <a:lnTo>
                      <a:pt x="777" y="314"/>
                    </a:lnTo>
                    <a:lnTo>
                      <a:pt x="777" y="314"/>
                    </a:lnTo>
                    <a:lnTo>
                      <a:pt x="776" y="319"/>
                    </a:lnTo>
                    <a:lnTo>
                      <a:pt x="775" y="322"/>
                    </a:lnTo>
                    <a:lnTo>
                      <a:pt x="769" y="327"/>
                    </a:lnTo>
                    <a:lnTo>
                      <a:pt x="769" y="327"/>
                    </a:lnTo>
                    <a:lnTo>
                      <a:pt x="767" y="330"/>
                    </a:lnTo>
                    <a:lnTo>
                      <a:pt x="766" y="332"/>
                    </a:lnTo>
                    <a:lnTo>
                      <a:pt x="769" y="338"/>
                    </a:lnTo>
                    <a:lnTo>
                      <a:pt x="769" y="338"/>
                    </a:lnTo>
                    <a:lnTo>
                      <a:pt x="769" y="341"/>
                    </a:lnTo>
                    <a:lnTo>
                      <a:pt x="769" y="343"/>
                    </a:lnTo>
                    <a:lnTo>
                      <a:pt x="769" y="346"/>
                    </a:lnTo>
                    <a:lnTo>
                      <a:pt x="769" y="348"/>
                    </a:lnTo>
                    <a:lnTo>
                      <a:pt x="769" y="348"/>
                    </a:lnTo>
                    <a:lnTo>
                      <a:pt x="770" y="348"/>
                    </a:lnTo>
                    <a:lnTo>
                      <a:pt x="773" y="346"/>
                    </a:lnTo>
                    <a:lnTo>
                      <a:pt x="782" y="342"/>
                    </a:lnTo>
                    <a:lnTo>
                      <a:pt x="792" y="336"/>
                    </a:lnTo>
                    <a:lnTo>
                      <a:pt x="795" y="333"/>
                    </a:lnTo>
                    <a:lnTo>
                      <a:pt x="799" y="333"/>
                    </a:lnTo>
                    <a:lnTo>
                      <a:pt x="799" y="333"/>
                    </a:lnTo>
                    <a:lnTo>
                      <a:pt x="808" y="332"/>
                    </a:lnTo>
                    <a:lnTo>
                      <a:pt x="808" y="332"/>
                    </a:lnTo>
                    <a:lnTo>
                      <a:pt x="812" y="323"/>
                    </a:lnTo>
                    <a:lnTo>
                      <a:pt x="817" y="317"/>
                    </a:lnTo>
                    <a:lnTo>
                      <a:pt x="817" y="317"/>
                    </a:lnTo>
                    <a:lnTo>
                      <a:pt x="822" y="313"/>
                    </a:lnTo>
                    <a:lnTo>
                      <a:pt x="830" y="310"/>
                    </a:lnTo>
                    <a:lnTo>
                      <a:pt x="830" y="310"/>
                    </a:lnTo>
                    <a:lnTo>
                      <a:pt x="841" y="304"/>
                    </a:lnTo>
                    <a:lnTo>
                      <a:pt x="847" y="300"/>
                    </a:lnTo>
                    <a:lnTo>
                      <a:pt x="850" y="296"/>
                    </a:lnTo>
                    <a:lnTo>
                      <a:pt x="850" y="296"/>
                    </a:lnTo>
                    <a:lnTo>
                      <a:pt x="853" y="291"/>
                    </a:lnTo>
                    <a:lnTo>
                      <a:pt x="854" y="290"/>
                    </a:lnTo>
                    <a:lnTo>
                      <a:pt x="857" y="290"/>
                    </a:lnTo>
                    <a:lnTo>
                      <a:pt x="857" y="290"/>
                    </a:lnTo>
                    <a:lnTo>
                      <a:pt x="860" y="291"/>
                    </a:lnTo>
                    <a:lnTo>
                      <a:pt x="863" y="293"/>
                    </a:lnTo>
                    <a:lnTo>
                      <a:pt x="867" y="293"/>
                    </a:lnTo>
                    <a:lnTo>
                      <a:pt x="872" y="291"/>
                    </a:lnTo>
                    <a:lnTo>
                      <a:pt x="872" y="291"/>
                    </a:lnTo>
                    <a:lnTo>
                      <a:pt x="873" y="290"/>
                    </a:lnTo>
                    <a:lnTo>
                      <a:pt x="874" y="287"/>
                    </a:lnTo>
                    <a:lnTo>
                      <a:pt x="874" y="283"/>
                    </a:lnTo>
                    <a:lnTo>
                      <a:pt x="874" y="280"/>
                    </a:lnTo>
                    <a:lnTo>
                      <a:pt x="874" y="278"/>
                    </a:lnTo>
                    <a:lnTo>
                      <a:pt x="876" y="278"/>
                    </a:lnTo>
                    <a:lnTo>
                      <a:pt x="876" y="278"/>
                    </a:lnTo>
                    <a:lnTo>
                      <a:pt x="882" y="280"/>
                    </a:lnTo>
                    <a:lnTo>
                      <a:pt x="885" y="278"/>
                    </a:lnTo>
                    <a:lnTo>
                      <a:pt x="886" y="277"/>
                    </a:lnTo>
                    <a:lnTo>
                      <a:pt x="886" y="277"/>
                    </a:lnTo>
                    <a:lnTo>
                      <a:pt x="893" y="270"/>
                    </a:lnTo>
                    <a:lnTo>
                      <a:pt x="898" y="265"/>
                    </a:lnTo>
                    <a:lnTo>
                      <a:pt x="902" y="262"/>
                    </a:lnTo>
                    <a:lnTo>
                      <a:pt x="902" y="262"/>
                    </a:lnTo>
                    <a:lnTo>
                      <a:pt x="912" y="262"/>
                    </a:lnTo>
                    <a:lnTo>
                      <a:pt x="916" y="261"/>
                    </a:lnTo>
                    <a:lnTo>
                      <a:pt x="919" y="258"/>
                    </a:lnTo>
                    <a:lnTo>
                      <a:pt x="919" y="258"/>
                    </a:lnTo>
                    <a:lnTo>
                      <a:pt x="924" y="246"/>
                    </a:lnTo>
                    <a:lnTo>
                      <a:pt x="927" y="239"/>
                    </a:lnTo>
                    <a:lnTo>
                      <a:pt x="925" y="235"/>
                    </a:lnTo>
                    <a:lnTo>
                      <a:pt x="925" y="235"/>
                    </a:lnTo>
                    <a:lnTo>
                      <a:pt x="922" y="226"/>
                    </a:lnTo>
                    <a:lnTo>
                      <a:pt x="922" y="223"/>
                    </a:lnTo>
                    <a:lnTo>
                      <a:pt x="922" y="220"/>
                    </a:lnTo>
                    <a:lnTo>
                      <a:pt x="922" y="220"/>
                    </a:lnTo>
                    <a:lnTo>
                      <a:pt x="924" y="219"/>
                    </a:lnTo>
                    <a:lnTo>
                      <a:pt x="927" y="217"/>
                    </a:lnTo>
                    <a:lnTo>
                      <a:pt x="934" y="213"/>
                    </a:lnTo>
                    <a:lnTo>
                      <a:pt x="934" y="213"/>
                    </a:lnTo>
                    <a:lnTo>
                      <a:pt x="937" y="213"/>
                    </a:lnTo>
                    <a:lnTo>
                      <a:pt x="941" y="214"/>
                    </a:lnTo>
                    <a:lnTo>
                      <a:pt x="945" y="216"/>
                    </a:lnTo>
                    <a:lnTo>
                      <a:pt x="948" y="214"/>
                    </a:lnTo>
                    <a:lnTo>
                      <a:pt x="948" y="214"/>
                    </a:lnTo>
                    <a:lnTo>
                      <a:pt x="953" y="210"/>
                    </a:lnTo>
                    <a:lnTo>
                      <a:pt x="958" y="204"/>
                    </a:lnTo>
                    <a:lnTo>
                      <a:pt x="963" y="196"/>
                    </a:lnTo>
                    <a:lnTo>
                      <a:pt x="967" y="188"/>
                    </a:lnTo>
                    <a:lnTo>
                      <a:pt x="967" y="188"/>
                    </a:lnTo>
                    <a:lnTo>
                      <a:pt x="970" y="180"/>
                    </a:lnTo>
                    <a:lnTo>
                      <a:pt x="972" y="171"/>
                    </a:lnTo>
                    <a:lnTo>
                      <a:pt x="973" y="158"/>
                    </a:lnTo>
                    <a:lnTo>
                      <a:pt x="973" y="158"/>
                    </a:lnTo>
                    <a:lnTo>
                      <a:pt x="977" y="144"/>
                    </a:lnTo>
                    <a:lnTo>
                      <a:pt x="979" y="138"/>
                    </a:lnTo>
                    <a:lnTo>
                      <a:pt x="979" y="136"/>
                    </a:lnTo>
                    <a:lnTo>
                      <a:pt x="977" y="13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65" name="Freeform 1580"/>
              <p:cNvSpPr/>
              <p:nvPr/>
            </p:nvSpPr>
            <p:spPr bwMode="auto">
              <a:xfrm>
                <a:off x="-2151925" y="2787874"/>
                <a:ext cx="42828" cy="28552"/>
              </a:xfrm>
              <a:custGeom>
                <a:gdLst>
                  <a:gd name="T0" fmla="*/ 21 w 21"/>
                  <a:gd name="T1" fmla="*/ 10 h 14"/>
                  <a:gd name="T2" fmla="*/ 21 w 21"/>
                  <a:gd name="T3" fmla="*/ 10 h 14"/>
                  <a:gd name="T4" fmla="*/ 18 w 21"/>
                  <a:gd name="T5" fmla="*/ 13 h 14"/>
                  <a:gd name="T6" fmla="*/ 12 w 21"/>
                  <a:gd name="T7" fmla="*/ 14 h 14"/>
                  <a:gd name="T8" fmla="*/ 8 w 21"/>
                  <a:gd name="T9" fmla="*/ 14 h 14"/>
                  <a:gd name="T10" fmla="*/ 3 w 21"/>
                  <a:gd name="T11" fmla="*/ 13 h 14"/>
                  <a:gd name="T12" fmla="*/ 3 w 21"/>
                  <a:gd name="T13" fmla="*/ 13 h 14"/>
                  <a:gd name="T14" fmla="*/ 2 w 21"/>
                  <a:gd name="T15" fmla="*/ 10 h 14"/>
                  <a:gd name="T16" fmla="*/ 0 w 21"/>
                  <a:gd name="T17" fmla="*/ 8 h 14"/>
                  <a:gd name="T18" fmla="*/ 2 w 21"/>
                  <a:gd name="T19" fmla="*/ 4 h 14"/>
                  <a:gd name="T20" fmla="*/ 6 w 21"/>
                  <a:gd name="T21" fmla="*/ 0 h 14"/>
                  <a:gd name="T22" fmla="*/ 9 w 21"/>
                  <a:gd name="T23" fmla="*/ 0 h 14"/>
                  <a:gd name="T24" fmla="*/ 9 w 21"/>
                  <a:gd name="T25" fmla="*/ 0 h 14"/>
                  <a:gd name="T26" fmla="*/ 14 w 21"/>
                  <a:gd name="T27" fmla="*/ 1 h 14"/>
                  <a:gd name="T28" fmla="*/ 18 w 21"/>
                  <a:gd name="T29" fmla="*/ 4 h 14"/>
                  <a:gd name="T30" fmla="*/ 21 w 21"/>
                  <a:gd name="T31" fmla="*/ 8 h 14"/>
                  <a:gd name="T32" fmla="*/ 21 w 21"/>
                  <a:gd name="T33" fmla="*/ 10 h 14"/>
                  <a:gd name="T34" fmla="*/ 21 w 21"/>
                  <a:gd name="T35" fmla="*/ 10 h 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1" h="14">
                    <a:moveTo>
                      <a:pt x="21" y="10"/>
                    </a:moveTo>
                    <a:lnTo>
                      <a:pt x="21" y="10"/>
                    </a:lnTo>
                    <a:lnTo>
                      <a:pt x="18" y="13"/>
                    </a:lnTo>
                    <a:lnTo>
                      <a:pt x="12" y="14"/>
                    </a:lnTo>
                    <a:lnTo>
                      <a:pt x="8" y="14"/>
                    </a:lnTo>
                    <a:lnTo>
                      <a:pt x="3" y="13"/>
                    </a:lnTo>
                    <a:lnTo>
                      <a:pt x="3" y="13"/>
                    </a:lnTo>
                    <a:lnTo>
                      <a:pt x="2" y="10"/>
                    </a:lnTo>
                    <a:lnTo>
                      <a:pt x="0" y="8"/>
                    </a:lnTo>
                    <a:lnTo>
                      <a:pt x="2" y="4"/>
                    </a:lnTo>
                    <a:lnTo>
                      <a:pt x="6" y="0"/>
                    </a:lnTo>
                    <a:lnTo>
                      <a:pt x="9" y="0"/>
                    </a:lnTo>
                    <a:lnTo>
                      <a:pt x="9" y="0"/>
                    </a:lnTo>
                    <a:lnTo>
                      <a:pt x="14" y="1"/>
                    </a:lnTo>
                    <a:lnTo>
                      <a:pt x="18" y="4"/>
                    </a:lnTo>
                    <a:lnTo>
                      <a:pt x="21" y="8"/>
                    </a:lnTo>
                    <a:lnTo>
                      <a:pt x="21" y="10"/>
                    </a:lnTo>
                    <a:lnTo>
                      <a:pt x="21" y="1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67" name="Freeform 1582"/>
              <p:cNvSpPr/>
              <p:nvPr/>
            </p:nvSpPr>
            <p:spPr bwMode="auto">
              <a:xfrm>
                <a:off x="-2859604" y="3258980"/>
                <a:ext cx="218219" cy="210061"/>
              </a:xfrm>
              <a:custGeom>
                <a:gdLst>
                  <a:gd name="T0" fmla="*/ 16 w 107"/>
                  <a:gd name="T1" fmla="*/ 84 h 103"/>
                  <a:gd name="T2" fmla="*/ 11 w 107"/>
                  <a:gd name="T3" fmla="*/ 83 h 103"/>
                  <a:gd name="T4" fmla="*/ 11 w 107"/>
                  <a:gd name="T5" fmla="*/ 76 h 103"/>
                  <a:gd name="T6" fmla="*/ 24 w 107"/>
                  <a:gd name="T7" fmla="*/ 66 h 103"/>
                  <a:gd name="T8" fmla="*/ 16 w 107"/>
                  <a:gd name="T9" fmla="*/ 61 h 103"/>
                  <a:gd name="T10" fmla="*/ 14 w 107"/>
                  <a:gd name="T11" fmla="*/ 55 h 103"/>
                  <a:gd name="T12" fmla="*/ 3 w 107"/>
                  <a:gd name="T13" fmla="*/ 48 h 103"/>
                  <a:gd name="T14" fmla="*/ 4 w 107"/>
                  <a:gd name="T15" fmla="*/ 39 h 103"/>
                  <a:gd name="T16" fmla="*/ 3 w 107"/>
                  <a:gd name="T17" fmla="*/ 34 h 103"/>
                  <a:gd name="T18" fmla="*/ 4 w 107"/>
                  <a:gd name="T19" fmla="*/ 29 h 103"/>
                  <a:gd name="T20" fmla="*/ 3 w 107"/>
                  <a:gd name="T21" fmla="*/ 22 h 103"/>
                  <a:gd name="T22" fmla="*/ 27 w 107"/>
                  <a:gd name="T23" fmla="*/ 25 h 103"/>
                  <a:gd name="T24" fmla="*/ 45 w 107"/>
                  <a:gd name="T25" fmla="*/ 22 h 103"/>
                  <a:gd name="T26" fmla="*/ 80 w 107"/>
                  <a:gd name="T27" fmla="*/ 0 h 103"/>
                  <a:gd name="T28" fmla="*/ 90 w 107"/>
                  <a:gd name="T29" fmla="*/ 8 h 103"/>
                  <a:gd name="T30" fmla="*/ 91 w 107"/>
                  <a:gd name="T31" fmla="*/ 11 h 103"/>
                  <a:gd name="T32" fmla="*/ 95 w 107"/>
                  <a:gd name="T33" fmla="*/ 9 h 103"/>
                  <a:gd name="T34" fmla="*/ 84 w 107"/>
                  <a:gd name="T35" fmla="*/ 28 h 103"/>
                  <a:gd name="T36" fmla="*/ 75 w 107"/>
                  <a:gd name="T37" fmla="*/ 35 h 103"/>
                  <a:gd name="T38" fmla="*/ 82 w 107"/>
                  <a:gd name="T39" fmla="*/ 50 h 103"/>
                  <a:gd name="T40" fmla="*/ 75 w 107"/>
                  <a:gd name="T41" fmla="*/ 64 h 103"/>
                  <a:gd name="T42" fmla="*/ 75 w 107"/>
                  <a:gd name="T43" fmla="*/ 64 h 103"/>
                  <a:gd name="T44" fmla="*/ 72 w 107"/>
                  <a:gd name="T45" fmla="*/ 58 h 103"/>
                  <a:gd name="T46" fmla="*/ 72 w 107"/>
                  <a:gd name="T47" fmla="*/ 70 h 103"/>
                  <a:gd name="T48" fmla="*/ 82 w 107"/>
                  <a:gd name="T49" fmla="*/ 86 h 103"/>
                  <a:gd name="T50" fmla="*/ 106 w 107"/>
                  <a:gd name="T51" fmla="*/ 99 h 103"/>
                  <a:gd name="T52" fmla="*/ 51 w 107"/>
                  <a:gd name="T53" fmla="*/ 83 h 103"/>
                  <a:gd name="T54" fmla="*/ 71 w 107"/>
                  <a:gd name="T55" fmla="*/ 103 h 103"/>
                  <a:gd name="T56" fmla="*/ 107 w 107"/>
                  <a:gd name="T57" fmla="*/ 99 h 103"/>
                  <a:gd name="T58" fmla="*/ 82 w 107"/>
                  <a:gd name="T59" fmla="*/ 84 h 103"/>
                  <a:gd name="T60" fmla="*/ 74 w 107"/>
                  <a:gd name="T61" fmla="*/ 70 h 103"/>
                  <a:gd name="T62" fmla="*/ 74 w 107"/>
                  <a:gd name="T63" fmla="*/ 64 h 103"/>
                  <a:gd name="T64" fmla="*/ 75 w 107"/>
                  <a:gd name="T65" fmla="*/ 66 h 103"/>
                  <a:gd name="T66" fmla="*/ 77 w 107"/>
                  <a:gd name="T67" fmla="*/ 66 h 103"/>
                  <a:gd name="T68" fmla="*/ 85 w 107"/>
                  <a:gd name="T69" fmla="*/ 57 h 103"/>
                  <a:gd name="T70" fmla="*/ 82 w 107"/>
                  <a:gd name="T71" fmla="*/ 48 h 103"/>
                  <a:gd name="T72" fmla="*/ 84 w 107"/>
                  <a:gd name="T73" fmla="*/ 35 h 103"/>
                  <a:gd name="T74" fmla="*/ 85 w 107"/>
                  <a:gd name="T75" fmla="*/ 29 h 103"/>
                  <a:gd name="T76" fmla="*/ 95 w 107"/>
                  <a:gd name="T77" fmla="*/ 9 h 103"/>
                  <a:gd name="T78" fmla="*/ 95 w 107"/>
                  <a:gd name="T79" fmla="*/ 8 h 103"/>
                  <a:gd name="T80" fmla="*/ 91 w 107"/>
                  <a:gd name="T81" fmla="*/ 9 h 103"/>
                  <a:gd name="T82" fmla="*/ 91 w 107"/>
                  <a:gd name="T83" fmla="*/ 6 h 103"/>
                  <a:gd name="T84" fmla="*/ 80 w 107"/>
                  <a:gd name="T85" fmla="*/ 0 h 103"/>
                  <a:gd name="T86" fmla="*/ 80 w 107"/>
                  <a:gd name="T87" fmla="*/ 0 h 103"/>
                  <a:gd name="T88" fmla="*/ 43 w 107"/>
                  <a:gd name="T89" fmla="*/ 21 h 103"/>
                  <a:gd name="T90" fmla="*/ 27 w 107"/>
                  <a:gd name="T91" fmla="*/ 24 h 103"/>
                  <a:gd name="T92" fmla="*/ 3 w 107"/>
                  <a:gd name="T93" fmla="*/ 21 h 103"/>
                  <a:gd name="T94" fmla="*/ 0 w 107"/>
                  <a:gd name="T95" fmla="*/ 28 h 103"/>
                  <a:gd name="T96" fmla="*/ 3 w 107"/>
                  <a:gd name="T97" fmla="*/ 31 h 103"/>
                  <a:gd name="T98" fmla="*/ 1 w 107"/>
                  <a:gd name="T99" fmla="*/ 34 h 103"/>
                  <a:gd name="T100" fmla="*/ 3 w 107"/>
                  <a:gd name="T101" fmla="*/ 38 h 103"/>
                  <a:gd name="T102" fmla="*/ 3 w 107"/>
                  <a:gd name="T103" fmla="*/ 39 h 103"/>
                  <a:gd name="T104" fmla="*/ 3 w 107"/>
                  <a:gd name="T105" fmla="*/ 50 h 103"/>
                  <a:gd name="T106" fmla="*/ 13 w 107"/>
                  <a:gd name="T107" fmla="*/ 57 h 103"/>
                  <a:gd name="T108" fmla="*/ 14 w 107"/>
                  <a:gd name="T109" fmla="*/ 63 h 103"/>
                  <a:gd name="T110" fmla="*/ 23 w 107"/>
                  <a:gd name="T111" fmla="*/ 66 h 103"/>
                  <a:gd name="T112" fmla="*/ 11 w 107"/>
                  <a:gd name="T113" fmla="*/ 76 h 103"/>
                  <a:gd name="T114" fmla="*/ 11 w 107"/>
                  <a:gd name="T115" fmla="*/ 81 h 103"/>
                  <a:gd name="T116" fmla="*/ 10 w 107"/>
                  <a:gd name="T117" fmla="*/ 83 h 103"/>
                  <a:gd name="T118" fmla="*/ 14 w 107"/>
                  <a:gd name="T119" fmla="*/ 86 h 103"/>
                  <a:gd name="T120" fmla="*/ 51 w 107"/>
                  <a:gd name="T121" fmla="*/ 84 h 10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07" h="103">
                    <a:moveTo>
                      <a:pt x="51" y="84"/>
                    </a:moveTo>
                    <a:lnTo>
                      <a:pt x="51" y="83"/>
                    </a:lnTo>
                    <a:lnTo>
                      <a:pt x="16" y="84"/>
                    </a:lnTo>
                    <a:lnTo>
                      <a:pt x="11" y="83"/>
                    </a:lnTo>
                    <a:lnTo>
                      <a:pt x="11" y="83"/>
                    </a:lnTo>
                    <a:lnTo>
                      <a:pt x="11" y="83"/>
                    </a:lnTo>
                    <a:lnTo>
                      <a:pt x="14" y="79"/>
                    </a:lnTo>
                    <a:lnTo>
                      <a:pt x="14" y="79"/>
                    </a:lnTo>
                    <a:lnTo>
                      <a:pt x="11" y="76"/>
                    </a:lnTo>
                    <a:lnTo>
                      <a:pt x="11" y="76"/>
                    </a:lnTo>
                    <a:lnTo>
                      <a:pt x="14" y="71"/>
                    </a:lnTo>
                    <a:lnTo>
                      <a:pt x="24" y="66"/>
                    </a:lnTo>
                    <a:lnTo>
                      <a:pt x="22" y="63"/>
                    </a:lnTo>
                    <a:lnTo>
                      <a:pt x="22" y="61"/>
                    </a:lnTo>
                    <a:lnTo>
                      <a:pt x="16" y="61"/>
                    </a:lnTo>
                    <a:lnTo>
                      <a:pt x="14" y="61"/>
                    </a:lnTo>
                    <a:lnTo>
                      <a:pt x="14" y="57"/>
                    </a:lnTo>
                    <a:lnTo>
                      <a:pt x="14" y="55"/>
                    </a:lnTo>
                    <a:lnTo>
                      <a:pt x="9" y="54"/>
                    </a:lnTo>
                    <a:lnTo>
                      <a:pt x="4" y="50"/>
                    </a:lnTo>
                    <a:lnTo>
                      <a:pt x="3" y="48"/>
                    </a:lnTo>
                    <a:lnTo>
                      <a:pt x="7" y="44"/>
                    </a:lnTo>
                    <a:lnTo>
                      <a:pt x="4" y="39"/>
                    </a:lnTo>
                    <a:lnTo>
                      <a:pt x="4" y="39"/>
                    </a:lnTo>
                    <a:lnTo>
                      <a:pt x="7" y="37"/>
                    </a:lnTo>
                    <a:lnTo>
                      <a:pt x="7" y="35"/>
                    </a:lnTo>
                    <a:lnTo>
                      <a:pt x="3" y="34"/>
                    </a:lnTo>
                    <a:lnTo>
                      <a:pt x="3" y="32"/>
                    </a:lnTo>
                    <a:lnTo>
                      <a:pt x="4" y="31"/>
                    </a:lnTo>
                    <a:lnTo>
                      <a:pt x="4" y="29"/>
                    </a:lnTo>
                    <a:lnTo>
                      <a:pt x="1" y="29"/>
                    </a:lnTo>
                    <a:lnTo>
                      <a:pt x="1" y="28"/>
                    </a:lnTo>
                    <a:lnTo>
                      <a:pt x="3" y="22"/>
                    </a:lnTo>
                    <a:lnTo>
                      <a:pt x="4" y="22"/>
                    </a:lnTo>
                    <a:lnTo>
                      <a:pt x="9" y="21"/>
                    </a:lnTo>
                    <a:lnTo>
                      <a:pt x="27" y="25"/>
                    </a:lnTo>
                    <a:lnTo>
                      <a:pt x="39" y="22"/>
                    </a:lnTo>
                    <a:lnTo>
                      <a:pt x="43" y="22"/>
                    </a:lnTo>
                    <a:lnTo>
                      <a:pt x="45" y="22"/>
                    </a:lnTo>
                    <a:lnTo>
                      <a:pt x="48" y="16"/>
                    </a:lnTo>
                    <a:lnTo>
                      <a:pt x="56" y="11"/>
                    </a:lnTo>
                    <a:lnTo>
                      <a:pt x="80" y="0"/>
                    </a:lnTo>
                    <a:lnTo>
                      <a:pt x="80" y="0"/>
                    </a:lnTo>
                    <a:lnTo>
                      <a:pt x="80" y="0"/>
                    </a:lnTo>
                    <a:lnTo>
                      <a:pt x="90" y="8"/>
                    </a:lnTo>
                    <a:lnTo>
                      <a:pt x="90" y="8"/>
                    </a:lnTo>
                    <a:lnTo>
                      <a:pt x="91" y="11"/>
                    </a:lnTo>
                    <a:lnTo>
                      <a:pt x="91" y="11"/>
                    </a:lnTo>
                    <a:lnTo>
                      <a:pt x="95" y="9"/>
                    </a:lnTo>
                    <a:lnTo>
                      <a:pt x="95" y="9"/>
                    </a:lnTo>
                    <a:lnTo>
                      <a:pt x="95" y="9"/>
                    </a:lnTo>
                    <a:lnTo>
                      <a:pt x="95" y="11"/>
                    </a:lnTo>
                    <a:lnTo>
                      <a:pt x="91" y="22"/>
                    </a:lnTo>
                    <a:lnTo>
                      <a:pt x="84" y="28"/>
                    </a:lnTo>
                    <a:lnTo>
                      <a:pt x="84" y="34"/>
                    </a:lnTo>
                    <a:lnTo>
                      <a:pt x="84" y="35"/>
                    </a:lnTo>
                    <a:lnTo>
                      <a:pt x="75" y="35"/>
                    </a:lnTo>
                    <a:lnTo>
                      <a:pt x="75" y="47"/>
                    </a:lnTo>
                    <a:lnTo>
                      <a:pt x="82" y="50"/>
                    </a:lnTo>
                    <a:lnTo>
                      <a:pt x="82" y="50"/>
                    </a:lnTo>
                    <a:lnTo>
                      <a:pt x="84" y="57"/>
                    </a:lnTo>
                    <a:lnTo>
                      <a:pt x="84" y="57"/>
                    </a:lnTo>
                    <a:lnTo>
                      <a:pt x="75" y="64"/>
                    </a:lnTo>
                    <a:lnTo>
                      <a:pt x="75" y="64"/>
                    </a:lnTo>
                    <a:lnTo>
                      <a:pt x="75" y="64"/>
                    </a:lnTo>
                    <a:lnTo>
                      <a:pt x="75" y="64"/>
                    </a:lnTo>
                    <a:lnTo>
                      <a:pt x="75" y="64"/>
                    </a:lnTo>
                    <a:lnTo>
                      <a:pt x="75" y="64"/>
                    </a:lnTo>
                    <a:lnTo>
                      <a:pt x="72" y="58"/>
                    </a:lnTo>
                    <a:lnTo>
                      <a:pt x="69" y="61"/>
                    </a:lnTo>
                    <a:lnTo>
                      <a:pt x="68" y="61"/>
                    </a:lnTo>
                    <a:lnTo>
                      <a:pt x="72" y="70"/>
                    </a:lnTo>
                    <a:lnTo>
                      <a:pt x="72" y="79"/>
                    </a:lnTo>
                    <a:lnTo>
                      <a:pt x="75" y="86"/>
                    </a:lnTo>
                    <a:lnTo>
                      <a:pt x="82" y="86"/>
                    </a:lnTo>
                    <a:lnTo>
                      <a:pt x="106" y="99"/>
                    </a:lnTo>
                    <a:lnTo>
                      <a:pt x="106" y="99"/>
                    </a:lnTo>
                    <a:lnTo>
                      <a:pt x="106" y="99"/>
                    </a:lnTo>
                    <a:lnTo>
                      <a:pt x="72" y="102"/>
                    </a:lnTo>
                    <a:lnTo>
                      <a:pt x="51" y="83"/>
                    </a:lnTo>
                    <a:lnTo>
                      <a:pt x="51" y="83"/>
                    </a:lnTo>
                    <a:lnTo>
                      <a:pt x="51" y="84"/>
                    </a:lnTo>
                    <a:lnTo>
                      <a:pt x="51" y="84"/>
                    </a:lnTo>
                    <a:lnTo>
                      <a:pt x="71" y="103"/>
                    </a:lnTo>
                    <a:lnTo>
                      <a:pt x="106" y="100"/>
                    </a:lnTo>
                    <a:lnTo>
                      <a:pt x="107" y="99"/>
                    </a:lnTo>
                    <a:lnTo>
                      <a:pt x="107" y="99"/>
                    </a:lnTo>
                    <a:lnTo>
                      <a:pt x="106" y="97"/>
                    </a:lnTo>
                    <a:lnTo>
                      <a:pt x="106" y="97"/>
                    </a:lnTo>
                    <a:lnTo>
                      <a:pt x="82" y="84"/>
                    </a:lnTo>
                    <a:lnTo>
                      <a:pt x="77" y="84"/>
                    </a:lnTo>
                    <a:lnTo>
                      <a:pt x="74" y="79"/>
                    </a:lnTo>
                    <a:lnTo>
                      <a:pt x="74" y="70"/>
                    </a:lnTo>
                    <a:lnTo>
                      <a:pt x="69" y="61"/>
                    </a:lnTo>
                    <a:lnTo>
                      <a:pt x="71" y="60"/>
                    </a:lnTo>
                    <a:lnTo>
                      <a:pt x="74" y="64"/>
                    </a:lnTo>
                    <a:lnTo>
                      <a:pt x="75" y="66"/>
                    </a:lnTo>
                    <a:lnTo>
                      <a:pt x="75" y="66"/>
                    </a:lnTo>
                    <a:lnTo>
                      <a:pt x="75" y="66"/>
                    </a:lnTo>
                    <a:lnTo>
                      <a:pt x="75" y="66"/>
                    </a:lnTo>
                    <a:lnTo>
                      <a:pt x="77" y="66"/>
                    </a:lnTo>
                    <a:lnTo>
                      <a:pt x="77" y="66"/>
                    </a:lnTo>
                    <a:lnTo>
                      <a:pt x="85" y="58"/>
                    </a:lnTo>
                    <a:lnTo>
                      <a:pt x="85" y="57"/>
                    </a:lnTo>
                    <a:lnTo>
                      <a:pt x="85" y="57"/>
                    </a:lnTo>
                    <a:lnTo>
                      <a:pt x="84" y="50"/>
                    </a:lnTo>
                    <a:lnTo>
                      <a:pt x="82" y="50"/>
                    </a:lnTo>
                    <a:lnTo>
                      <a:pt x="82" y="48"/>
                    </a:lnTo>
                    <a:lnTo>
                      <a:pt x="77" y="45"/>
                    </a:lnTo>
                    <a:lnTo>
                      <a:pt x="77" y="37"/>
                    </a:lnTo>
                    <a:lnTo>
                      <a:pt x="84" y="35"/>
                    </a:lnTo>
                    <a:lnTo>
                      <a:pt x="85" y="35"/>
                    </a:lnTo>
                    <a:lnTo>
                      <a:pt x="85" y="35"/>
                    </a:lnTo>
                    <a:lnTo>
                      <a:pt x="85" y="29"/>
                    </a:lnTo>
                    <a:lnTo>
                      <a:pt x="93" y="24"/>
                    </a:lnTo>
                    <a:lnTo>
                      <a:pt x="97" y="11"/>
                    </a:lnTo>
                    <a:lnTo>
                      <a:pt x="95" y="9"/>
                    </a:lnTo>
                    <a:lnTo>
                      <a:pt x="95" y="9"/>
                    </a:lnTo>
                    <a:lnTo>
                      <a:pt x="95" y="9"/>
                    </a:lnTo>
                    <a:lnTo>
                      <a:pt x="95" y="8"/>
                    </a:lnTo>
                    <a:lnTo>
                      <a:pt x="94" y="9"/>
                    </a:lnTo>
                    <a:lnTo>
                      <a:pt x="94" y="9"/>
                    </a:lnTo>
                    <a:lnTo>
                      <a:pt x="91" y="9"/>
                    </a:lnTo>
                    <a:lnTo>
                      <a:pt x="91" y="8"/>
                    </a:lnTo>
                    <a:lnTo>
                      <a:pt x="91" y="8"/>
                    </a:lnTo>
                    <a:lnTo>
                      <a:pt x="91" y="6"/>
                    </a:lnTo>
                    <a:lnTo>
                      <a:pt x="91" y="6"/>
                    </a:lnTo>
                    <a:lnTo>
                      <a:pt x="81" y="0"/>
                    </a:lnTo>
                    <a:lnTo>
                      <a:pt x="80" y="0"/>
                    </a:lnTo>
                    <a:lnTo>
                      <a:pt x="80" y="0"/>
                    </a:lnTo>
                    <a:lnTo>
                      <a:pt x="80" y="0"/>
                    </a:lnTo>
                    <a:lnTo>
                      <a:pt x="80" y="0"/>
                    </a:lnTo>
                    <a:lnTo>
                      <a:pt x="55" y="9"/>
                    </a:lnTo>
                    <a:lnTo>
                      <a:pt x="46" y="16"/>
                    </a:lnTo>
                    <a:lnTo>
                      <a:pt x="43" y="21"/>
                    </a:lnTo>
                    <a:lnTo>
                      <a:pt x="39" y="21"/>
                    </a:lnTo>
                    <a:lnTo>
                      <a:pt x="39" y="21"/>
                    </a:lnTo>
                    <a:lnTo>
                      <a:pt x="27" y="24"/>
                    </a:lnTo>
                    <a:lnTo>
                      <a:pt x="9" y="19"/>
                    </a:lnTo>
                    <a:lnTo>
                      <a:pt x="3" y="21"/>
                    </a:lnTo>
                    <a:lnTo>
                      <a:pt x="3" y="21"/>
                    </a:lnTo>
                    <a:lnTo>
                      <a:pt x="3" y="21"/>
                    </a:lnTo>
                    <a:lnTo>
                      <a:pt x="3" y="22"/>
                    </a:lnTo>
                    <a:lnTo>
                      <a:pt x="0" y="28"/>
                    </a:lnTo>
                    <a:lnTo>
                      <a:pt x="0" y="29"/>
                    </a:lnTo>
                    <a:lnTo>
                      <a:pt x="0" y="29"/>
                    </a:lnTo>
                    <a:lnTo>
                      <a:pt x="3" y="31"/>
                    </a:lnTo>
                    <a:lnTo>
                      <a:pt x="1" y="32"/>
                    </a:lnTo>
                    <a:lnTo>
                      <a:pt x="1" y="32"/>
                    </a:lnTo>
                    <a:lnTo>
                      <a:pt x="1" y="34"/>
                    </a:lnTo>
                    <a:lnTo>
                      <a:pt x="1" y="34"/>
                    </a:lnTo>
                    <a:lnTo>
                      <a:pt x="6" y="37"/>
                    </a:lnTo>
                    <a:lnTo>
                      <a:pt x="3" y="38"/>
                    </a:lnTo>
                    <a:lnTo>
                      <a:pt x="3" y="38"/>
                    </a:lnTo>
                    <a:lnTo>
                      <a:pt x="3" y="39"/>
                    </a:lnTo>
                    <a:lnTo>
                      <a:pt x="3" y="39"/>
                    </a:lnTo>
                    <a:lnTo>
                      <a:pt x="6" y="44"/>
                    </a:lnTo>
                    <a:lnTo>
                      <a:pt x="3" y="48"/>
                    </a:lnTo>
                    <a:lnTo>
                      <a:pt x="3" y="50"/>
                    </a:lnTo>
                    <a:lnTo>
                      <a:pt x="3" y="50"/>
                    </a:lnTo>
                    <a:lnTo>
                      <a:pt x="9" y="55"/>
                    </a:lnTo>
                    <a:lnTo>
                      <a:pt x="13" y="57"/>
                    </a:lnTo>
                    <a:lnTo>
                      <a:pt x="13" y="61"/>
                    </a:lnTo>
                    <a:lnTo>
                      <a:pt x="13" y="61"/>
                    </a:lnTo>
                    <a:lnTo>
                      <a:pt x="14" y="63"/>
                    </a:lnTo>
                    <a:lnTo>
                      <a:pt x="14" y="63"/>
                    </a:lnTo>
                    <a:lnTo>
                      <a:pt x="22" y="63"/>
                    </a:lnTo>
                    <a:lnTo>
                      <a:pt x="23" y="66"/>
                    </a:lnTo>
                    <a:lnTo>
                      <a:pt x="13" y="70"/>
                    </a:lnTo>
                    <a:lnTo>
                      <a:pt x="11" y="74"/>
                    </a:lnTo>
                    <a:lnTo>
                      <a:pt x="11" y="76"/>
                    </a:lnTo>
                    <a:lnTo>
                      <a:pt x="11" y="76"/>
                    </a:lnTo>
                    <a:lnTo>
                      <a:pt x="13" y="79"/>
                    </a:lnTo>
                    <a:lnTo>
                      <a:pt x="11" y="81"/>
                    </a:lnTo>
                    <a:lnTo>
                      <a:pt x="11" y="81"/>
                    </a:lnTo>
                    <a:lnTo>
                      <a:pt x="10" y="83"/>
                    </a:lnTo>
                    <a:lnTo>
                      <a:pt x="10" y="83"/>
                    </a:lnTo>
                    <a:lnTo>
                      <a:pt x="11" y="83"/>
                    </a:lnTo>
                    <a:lnTo>
                      <a:pt x="11" y="83"/>
                    </a:lnTo>
                    <a:lnTo>
                      <a:pt x="14" y="86"/>
                    </a:lnTo>
                    <a:lnTo>
                      <a:pt x="16" y="86"/>
                    </a:lnTo>
                    <a:lnTo>
                      <a:pt x="51" y="84"/>
                    </a:lnTo>
                    <a:lnTo>
                      <a:pt x="51" y="84"/>
                    </a:lnTo>
                    <a:lnTo>
                      <a:pt x="51" y="84"/>
                    </a:lnTo>
                    <a:lnTo>
                      <a:pt x="51" y="84"/>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68" name="Freeform 1661"/>
              <p:cNvSpPr>
                <a:spLocks noEditPoints="1"/>
              </p:cNvSpPr>
              <p:nvPr/>
            </p:nvSpPr>
            <p:spPr bwMode="auto">
              <a:xfrm>
                <a:off x="-2021402" y="4033958"/>
                <a:ext cx="26513" cy="18355"/>
              </a:xfrm>
              <a:custGeom>
                <a:gdLst>
                  <a:gd name="T0" fmla="*/ 2 w 13"/>
                  <a:gd name="T1" fmla="*/ 6 h 9"/>
                  <a:gd name="T2" fmla="*/ 2 w 13"/>
                  <a:gd name="T3" fmla="*/ 6 h 9"/>
                  <a:gd name="T4" fmla="*/ 0 w 13"/>
                  <a:gd name="T5" fmla="*/ 9 h 9"/>
                  <a:gd name="T6" fmla="*/ 3 w 13"/>
                  <a:gd name="T7" fmla="*/ 9 h 9"/>
                  <a:gd name="T8" fmla="*/ 3 w 13"/>
                  <a:gd name="T9" fmla="*/ 9 h 9"/>
                  <a:gd name="T10" fmla="*/ 3 w 13"/>
                  <a:gd name="T11" fmla="*/ 7 h 9"/>
                  <a:gd name="T12" fmla="*/ 2 w 13"/>
                  <a:gd name="T13" fmla="*/ 6 h 9"/>
                  <a:gd name="T14" fmla="*/ 5 w 13"/>
                  <a:gd name="T15" fmla="*/ 3 h 9"/>
                  <a:gd name="T16" fmla="*/ 5 w 13"/>
                  <a:gd name="T17" fmla="*/ 3 h 9"/>
                  <a:gd name="T18" fmla="*/ 3 w 13"/>
                  <a:gd name="T19" fmla="*/ 4 h 9"/>
                  <a:gd name="T20" fmla="*/ 5 w 13"/>
                  <a:gd name="T21" fmla="*/ 7 h 9"/>
                  <a:gd name="T22" fmla="*/ 5 w 13"/>
                  <a:gd name="T23" fmla="*/ 7 h 9"/>
                  <a:gd name="T24" fmla="*/ 6 w 13"/>
                  <a:gd name="T25" fmla="*/ 6 h 9"/>
                  <a:gd name="T26" fmla="*/ 5 w 13"/>
                  <a:gd name="T27" fmla="*/ 3 h 9"/>
                  <a:gd name="T28" fmla="*/ 9 w 13"/>
                  <a:gd name="T29" fmla="*/ 1 h 9"/>
                  <a:gd name="T30" fmla="*/ 9 w 13"/>
                  <a:gd name="T31" fmla="*/ 1 h 9"/>
                  <a:gd name="T32" fmla="*/ 6 w 13"/>
                  <a:gd name="T33" fmla="*/ 3 h 9"/>
                  <a:gd name="T34" fmla="*/ 7 w 13"/>
                  <a:gd name="T35" fmla="*/ 4 h 9"/>
                  <a:gd name="T36" fmla="*/ 7 w 13"/>
                  <a:gd name="T37" fmla="*/ 4 h 9"/>
                  <a:gd name="T38" fmla="*/ 10 w 13"/>
                  <a:gd name="T39" fmla="*/ 3 h 9"/>
                  <a:gd name="T40" fmla="*/ 9 w 13"/>
                  <a:gd name="T41" fmla="*/ 1 h 9"/>
                  <a:gd name="T42" fmla="*/ 12 w 13"/>
                  <a:gd name="T43" fmla="*/ 0 h 9"/>
                  <a:gd name="T44" fmla="*/ 12 w 13"/>
                  <a:gd name="T45" fmla="*/ 0 h 9"/>
                  <a:gd name="T46" fmla="*/ 10 w 13"/>
                  <a:gd name="T47" fmla="*/ 0 h 9"/>
                  <a:gd name="T48" fmla="*/ 10 w 13"/>
                  <a:gd name="T49" fmla="*/ 3 h 9"/>
                  <a:gd name="T50" fmla="*/ 10 w 13"/>
                  <a:gd name="T51" fmla="*/ 3 h 9"/>
                  <a:gd name="T52" fmla="*/ 13 w 13"/>
                  <a:gd name="T53" fmla="*/ 1 h 9"/>
                  <a:gd name="T54" fmla="*/ 12 w 13"/>
                  <a:gd name="T55" fmla="*/ 0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3" h="9">
                    <a:moveTo>
                      <a:pt x="2" y="6"/>
                    </a:moveTo>
                    <a:lnTo>
                      <a:pt x="2" y="6"/>
                    </a:lnTo>
                    <a:lnTo>
                      <a:pt x="0" y="9"/>
                    </a:lnTo>
                    <a:lnTo>
                      <a:pt x="3" y="9"/>
                    </a:lnTo>
                    <a:lnTo>
                      <a:pt x="3" y="9"/>
                    </a:lnTo>
                    <a:lnTo>
                      <a:pt x="3" y="7"/>
                    </a:lnTo>
                    <a:lnTo>
                      <a:pt x="2" y="6"/>
                    </a:lnTo>
                    <a:close/>
                    <a:moveTo>
                      <a:pt x="5" y="3"/>
                    </a:moveTo>
                    <a:lnTo>
                      <a:pt x="5" y="3"/>
                    </a:lnTo>
                    <a:lnTo>
                      <a:pt x="3" y="4"/>
                    </a:lnTo>
                    <a:lnTo>
                      <a:pt x="5" y="7"/>
                    </a:lnTo>
                    <a:lnTo>
                      <a:pt x="5" y="7"/>
                    </a:lnTo>
                    <a:lnTo>
                      <a:pt x="6" y="6"/>
                    </a:lnTo>
                    <a:lnTo>
                      <a:pt x="5" y="3"/>
                    </a:lnTo>
                    <a:close/>
                    <a:moveTo>
                      <a:pt x="9" y="1"/>
                    </a:moveTo>
                    <a:lnTo>
                      <a:pt x="9" y="1"/>
                    </a:lnTo>
                    <a:lnTo>
                      <a:pt x="6" y="3"/>
                    </a:lnTo>
                    <a:lnTo>
                      <a:pt x="7" y="4"/>
                    </a:lnTo>
                    <a:lnTo>
                      <a:pt x="7" y="4"/>
                    </a:lnTo>
                    <a:lnTo>
                      <a:pt x="10" y="3"/>
                    </a:lnTo>
                    <a:lnTo>
                      <a:pt x="9" y="1"/>
                    </a:lnTo>
                    <a:close/>
                    <a:moveTo>
                      <a:pt x="12" y="0"/>
                    </a:moveTo>
                    <a:lnTo>
                      <a:pt x="12" y="0"/>
                    </a:lnTo>
                    <a:lnTo>
                      <a:pt x="10" y="0"/>
                    </a:lnTo>
                    <a:lnTo>
                      <a:pt x="10" y="3"/>
                    </a:lnTo>
                    <a:lnTo>
                      <a:pt x="10" y="3"/>
                    </a:lnTo>
                    <a:lnTo>
                      <a:pt x="13" y="1"/>
                    </a:lnTo>
                    <a:lnTo>
                      <a:pt x="12"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69" name="Freeform 1662"/>
              <p:cNvSpPr>
                <a:spLocks noEditPoints="1"/>
              </p:cNvSpPr>
              <p:nvPr/>
            </p:nvSpPr>
            <p:spPr bwMode="auto">
              <a:xfrm>
                <a:off x="-1797066" y="3966658"/>
                <a:ext cx="242692" cy="108090"/>
              </a:xfrm>
              <a:custGeom>
                <a:gdLst>
                  <a:gd name="T0" fmla="*/ 10 w 119"/>
                  <a:gd name="T1" fmla="*/ 50 h 53"/>
                  <a:gd name="T2" fmla="*/ 0 w 119"/>
                  <a:gd name="T3" fmla="*/ 46 h 53"/>
                  <a:gd name="T4" fmla="*/ 5 w 119"/>
                  <a:gd name="T5" fmla="*/ 49 h 53"/>
                  <a:gd name="T6" fmla="*/ 10 w 119"/>
                  <a:gd name="T7" fmla="*/ 50 h 53"/>
                  <a:gd name="T8" fmla="*/ 23 w 119"/>
                  <a:gd name="T9" fmla="*/ 50 h 53"/>
                  <a:gd name="T10" fmla="*/ 15 w 119"/>
                  <a:gd name="T11" fmla="*/ 50 h 53"/>
                  <a:gd name="T12" fmla="*/ 15 w 119"/>
                  <a:gd name="T13" fmla="*/ 53 h 53"/>
                  <a:gd name="T14" fmla="*/ 16 w 119"/>
                  <a:gd name="T15" fmla="*/ 53 h 53"/>
                  <a:gd name="T16" fmla="*/ 25 w 119"/>
                  <a:gd name="T17" fmla="*/ 52 h 53"/>
                  <a:gd name="T18" fmla="*/ 36 w 119"/>
                  <a:gd name="T19" fmla="*/ 42 h 53"/>
                  <a:gd name="T20" fmla="*/ 28 w 119"/>
                  <a:gd name="T21" fmla="*/ 49 h 53"/>
                  <a:gd name="T22" fmla="*/ 29 w 119"/>
                  <a:gd name="T23" fmla="*/ 50 h 53"/>
                  <a:gd name="T24" fmla="*/ 36 w 119"/>
                  <a:gd name="T25" fmla="*/ 42 h 53"/>
                  <a:gd name="T26" fmla="*/ 52 w 119"/>
                  <a:gd name="T27" fmla="*/ 44 h 53"/>
                  <a:gd name="T28" fmla="*/ 42 w 119"/>
                  <a:gd name="T29" fmla="*/ 40 h 53"/>
                  <a:gd name="T30" fmla="*/ 42 w 119"/>
                  <a:gd name="T31" fmla="*/ 43 h 53"/>
                  <a:gd name="T32" fmla="*/ 51 w 119"/>
                  <a:gd name="T33" fmla="*/ 47 h 53"/>
                  <a:gd name="T34" fmla="*/ 64 w 119"/>
                  <a:gd name="T35" fmla="*/ 43 h 53"/>
                  <a:gd name="T36" fmla="*/ 61 w 119"/>
                  <a:gd name="T37" fmla="*/ 46 h 53"/>
                  <a:gd name="T38" fmla="*/ 58 w 119"/>
                  <a:gd name="T39" fmla="*/ 47 h 53"/>
                  <a:gd name="T40" fmla="*/ 58 w 119"/>
                  <a:gd name="T41" fmla="*/ 47 h 53"/>
                  <a:gd name="T42" fmla="*/ 55 w 119"/>
                  <a:gd name="T43" fmla="*/ 49 h 53"/>
                  <a:gd name="T44" fmla="*/ 58 w 119"/>
                  <a:gd name="T45" fmla="*/ 49 h 53"/>
                  <a:gd name="T46" fmla="*/ 58 w 119"/>
                  <a:gd name="T47" fmla="*/ 49 h 53"/>
                  <a:gd name="T48" fmla="*/ 63 w 119"/>
                  <a:gd name="T49" fmla="*/ 49 h 53"/>
                  <a:gd name="T50" fmla="*/ 64 w 119"/>
                  <a:gd name="T51" fmla="*/ 43 h 53"/>
                  <a:gd name="T52" fmla="*/ 74 w 119"/>
                  <a:gd name="T53" fmla="*/ 33 h 53"/>
                  <a:gd name="T54" fmla="*/ 70 w 119"/>
                  <a:gd name="T55" fmla="*/ 42 h 53"/>
                  <a:gd name="T56" fmla="*/ 76 w 119"/>
                  <a:gd name="T57" fmla="*/ 34 h 53"/>
                  <a:gd name="T58" fmla="*/ 81 w 119"/>
                  <a:gd name="T59" fmla="*/ 20 h 53"/>
                  <a:gd name="T60" fmla="*/ 77 w 119"/>
                  <a:gd name="T61" fmla="*/ 29 h 53"/>
                  <a:gd name="T62" fmla="*/ 80 w 119"/>
                  <a:gd name="T63" fmla="*/ 30 h 53"/>
                  <a:gd name="T64" fmla="*/ 81 w 119"/>
                  <a:gd name="T65" fmla="*/ 20 h 53"/>
                  <a:gd name="T66" fmla="*/ 90 w 119"/>
                  <a:gd name="T67" fmla="*/ 5 h 53"/>
                  <a:gd name="T68" fmla="*/ 84 w 119"/>
                  <a:gd name="T69" fmla="*/ 15 h 53"/>
                  <a:gd name="T70" fmla="*/ 86 w 119"/>
                  <a:gd name="T71" fmla="*/ 15 h 53"/>
                  <a:gd name="T72" fmla="*/ 92 w 119"/>
                  <a:gd name="T73" fmla="*/ 8 h 53"/>
                  <a:gd name="T74" fmla="*/ 105 w 119"/>
                  <a:gd name="T75" fmla="*/ 0 h 53"/>
                  <a:gd name="T76" fmla="*/ 103 w 119"/>
                  <a:gd name="T77" fmla="*/ 0 h 53"/>
                  <a:gd name="T78" fmla="*/ 100 w 119"/>
                  <a:gd name="T79" fmla="*/ 0 h 53"/>
                  <a:gd name="T80" fmla="*/ 94 w 119"/>
                  <a:gd name="T81" fmla="*/ 5 h 53"/>
                  <a:gd name="T82" fmla="*/ 102 w 119"/>
                  <a:gd name="T83" fmla="*/ 2 h 53"/>
                  <a:gd name="T84" fmla="*/ 103 w 119"/>
                  <a:gd name="T85" fmla="*/ 2 h 53"/>
                  <a:gd name="T86" fmla="*/ 105 w 119"/>
                  <a:gd name="T87" fmla="*/ 0 h 53"/>
                  <a:gd name="T88" fmla="*/ 119 w 119"/>
                  <a:gd name="T89" fmla="*/ 1 h 53"/>
                  <a:gd name="T90" fmla="*/ 109 w 119"/>
                  <a:gd name="T91" fmla="*/ 2 h 53"/>
                  <a:gd name="T92" fmla="*/ 119 w 119"/>
                  <a:gd name="T93" fmla="*/ 4 h 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19" h="52">
                    <a:moveTo>
                      <a:pt x="10" y="50"/>
                    </a:moveTo>
                    <a:lnTo>
                      <a:pt x="10" y="50"/>
                    </a:lnTo>
                    <a:lnTo>
                      <a:pt x="3" y="43"/>
                    </a:lnTo>
                    <a:lnTo>
                      <a:pt x="0" y="46"/>
                    </a:lnTo>
                    <a:lnTo>
                      <a:pt x="0" y="46"/>
                    </a:lnTo>
                    <a:lnTo>
                      <a:pt x="5" y="49"/>
                    </a:lnTo>
                    <a:lnTo>
                      <a:pt x="9" y="52"/>
                    </a:lnTo>
                    <a:lnTo>
                      <a:pt x="10" y="50"/>
                    </a:lnTo>
                    <a:close/>
                    <a:moveTo>
                      <a:pt x="23" y="50"/>
                    </a:moveTo>
                    <a:lnTo>
                      <a:pt x="23" y="50"/>
                    </a:lnTo>
                    <a:lnTo>
                      <a:pt x="16" y="52"/>
                    </a:lnTo>
                    <a:lnTo>
                      <a:pt x="15" y="50"/>
                    </a:lnTo>
                    <a:lnTo>
                      <a:pt x="15" y="50"/>
                    </a:lnTo>
                    <a:lnTo>
                      <a:pt x="15" y="53"/>
                    </a:lnTo>
                    <a:lnTo>
                      <a:pt x="15" y="53"/>
                    </a:lnTo>
                    <a:lnTo>
                      <a:pt x="16" y="53"/>
                    </a:lnTo>
                    <a:lnTo>
                      <a:pt x="16" y="53"/>
                    </a:lnTo>
                    <a:lnTo>
                      <a:pt x="25" y="52"/>
                    </a:lnTo>
                    <a:lnTo>
                      <a:pt x="23" y="50"/>
                    </a:lnTo>
                    <a:close/>
                    <a:moveTo>
                      <a:pt x="36" y="42"/>
                    </a:moveTo>
                    <a:lnTo>
                      <a:pt x="36" y="42"/>
                    </a:lnTo>
                    <a:lnTo>
                      <a:pt x="28" y="49"/>
                    </a:lnTo>
                    <a:lnTo>
                      <a:pt x="29" y="50"/>
                    </a:lnTo>
                    <a:lnTo>
                      <a:pt x="29" y="50"/>
                    </a:lnTo>
                    <a:lnTo>
                      <a:pt x="38" y="44"/>
                    </a:lnTo>
                    <a:lnTo>
                      <a:pt x="36" y="42"/>
                    </a:lnTo>
                    <a:close/>
                    <a:moveTo>
                      <a:pt x="52" y="44"/>
                    </a:moveTo>
                    <a:lnTo>
                      <a:pt x="52" y="44"/>
                    </a:lnTo>
                    <a:lnTo>
                      <a:pt x="47" y="42"/>
                    </a:lnTo>
                    <a:lnTo>
                      <a:pt x="42" y="40"/>
                    </a:lnTo>
                    <a:lnTo>
                      <a:pt x="42" y="43"/>
                    </a:lnTo>
                    <a:lnTo>
                      <a:pt x="42" y="43"/>
                    </a:lnTo>
                    <a:lnTo>
                      <a:pt x="47" y="44"/>
                    </a:lnTo>
                    <a:lnTo>
                      <a:pt x="51" y="47"/>
                    </a:lnTo>
                    <a:lnTo>
                      <a:pt x="52" y="44"/>
                    </a:lnTo>
                    <a:close/>
                    <a:moveTo>
                      <a:pt x="64" y="43"/>
                    </a:moveTo>
                    <a:lnTo>
                      <a:pt x="64" y="43"/>
                    </a:lnTo>
                    <a:lnTo>
                      <a:pt x="61" y="46"/>
                    </a:lnTo>
                    <a:lnTo>
                      <a:pt x="61" y="46"/>
                    </a:lnTo>
                    <a:lnTo>
                      <a:pt x="58" y="47"/>
                    </a:lnTo>
                    <a:lnTo>
                      <a:pt x="58" y="47"/>
                    </a:lnTo>
                    <a:lnTo>
                      <a:pt x="58" y="47"/>
                    </a:lnTo>
                    <a:lnTo>
                      <a:pt x="57" y="46"/>
                    </a:lnTo>
                    <a:lnTo>
                      <a:pt x="55" y="49"/>
                    </a:lnTo>
                    <a:lnTo>
                      <a:pt x="55" y="49"/>
                    </a:lnTo>
                    <a:lnTo>
                      <a:pt x="58" y="49"/>
                    </a:lnTo>
                    <a:lnTo>
                      <a:pt x="58" y="49"/>
                    </a:lnTo>
                    <a:lnTo>
                      <a:pt x="58" y="49"/>
                    </a:lnTo>
                    <a:lnTo>
                      <a:pt x="63" y="49"/>
                    </a:lnTo>
                    <a:lnTo>
                      <a:pt x="63" y="49"/>
                    </a:lnTo>
                    <a:lnTo>
                      <a:pt x="65" y="46"/>
                    </a:lnTo>
                    <a:lnTo>
                      <a:pt x="64" y="43"/>
                    </a:lnTo>
                    <a:close/>
                    <a:moveTo>
                      <a:pt x="74" y="33"/>
                    </a:moveTo>
                    <a:lnTo>
                      <a:pt x="74" y="33"/>
                    </a:lnTo>
                    <a:lnTo>
                      <a:pt x="68" y="40"/>
                    </a:lnTo>
                    <a:lnTo>
                      <a:pt x="70" y="42"/>
                    </a:lnTo>
                    <a:lnTo>
                      <a:pt x="70" y="42"/>
                    </a:lnTo>
                    <a:lnTo>
                      <a:pt x="76" y="34"/>
                    </a:lnTo>
                    <a:lnTo>
                      <a:pt x="74" y="33"/>
                    </a:lnTo>
                    <a:close/>
                    <a:moveTo>
                      <a:pt x="81" y="20"/>
                    </a:moveTo>
                    <a:lnTo>
                      <a:pt x="81" y="20"/>
                    </a:lnTo>
                    <a:lnTo>
                      <a:pt x="77" y="29"/>
                    </a:lnTo>
                    <a:lnTo>
                      <a:pt x="80" y="30"/>
                    </a:lnTo>
                    <a:lnTo>
                      <a:pt x="80" y="30"/>
                    </a:lnTo>
                    <a:lnTo>
                      <a:pt x="84" y="21"/>
                    </a:lnTo>
                    <a:lnTo>
                      <a:pt x="81" y="20"/>
                    </a:lnTo>
                    <a:close/>
                    <a:moveTo>
                      <a:pt x="90" y="5"/>
                    </a:moveTo>
                    <a:lnTo>
                      <a:pt x="90" y="5"/>
                    </a:lnTo>
                    <a:lnTo>
                      <a:pt x="86" y="10"/>
                    </a:lnTo>
                    <a:lnTo>
                      <a:pt x="84" y="15"/>
                    </a:lnTo>
                    <a:lnTo>
                      <a:pt x="86" y="15"/>
                    </a:lnTo>
                    <a:lnTo>
                      <a:pt x="86" y="15"/>
                    </a:lnTo>
                    <a:lnTo>
                      <a:pt x="89" y="11"/>
                    </a:lnTo>
                    <a:lnTo>
                      <a:pt x="92" y="8"/>
                    </a:lnTo>
                    <a:lnTo>
                      <a:pt x="90" y="5"/>
                    </a:lnTo>
                    <a:close/>
                    <a:moveTo>
                      <a:pt x="105" y="0"/>
                    </a:moveTo>
                    <a:lnTo>
                      <a:pt x="103" y="0"/>
                    </a:lnTo>
                    <a:lnTo>
                      <a:pt x="103" y="0"/>
                    </a:lnTo>
                    <a:lnTo>
                      <a:pt x="100" y="0"/>
                    </a:lnTo>
                    <a:lnTo>
                      <a:pt x="100" y="0"/>
                    </a:lnTo>
                    <a:lnTo>
                      <a:pt x="93" y="2"/>
                    </a:lnTo>
                    <a:lnTo>
                      <a:pt x="94" y="5"/>
                    </a:lnTo>
                    <a:lnTo>
                      <a:pt x="94" y="5"/>
                    </a:lnTo>
                    <a:lnTo>
                      <a:pt x="102" y="2"/>
                    </a:lnTo>
                    <a:lnTo>
                      <a:pt x="102" y="2"/>
                    </a:lnTo>
                    <a:lnTo>
                      <a:pt x="103" y="2"/>
                    </a:lnTo>
                    <a:lnTo>
                      <a:pt x="103" y="2"/>
                    </a:lnTo>
                    <a:lnTo>
                      <a:pt x="105" y="0"/>
                    </a:lnTo>
                    <a:close/>
                    <a:moveTo>
                      <a:pt x="119" y="1"/>
                    </a:moveTo>
                    <a:lnTo>
                      <a:pt x="119" y="1"/>
                    </a:lnTo>
                    <a:lnTo>
                      <a:pt x="109" y="0"/>
                    </a:lnTo>
                    <a:lnTo>
                      <a:pt x="109" y="2"/>
                    </a:lnTo>
                    <a:lnTo>
                      <a:pt x="109" y="2"/>
                    </a:lnTo>
                    <a:lnTo>
                      <a:pt x="119" y="4"/>
                    </a:lnTo>
                    <a:lnTo>
                      <a:pt x="119" y="1"/>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70" name="Freeform 1663"/>
              <p:cNvSpPr>
                <a:spLocks noEditPoints="1"/>
              </p:cNvSpPr>
              <p:nvPr/>
            </p:nvSpPr>
            <p:spPr bwMode="auto">
              <a:xfrm>
                <a:off x="-2121335" y="3889160"/>
                <a:ext cx="53025" cy="18355"/>
              </a:xfrm>
              <a:custGeom>
                <a:gdLst>
                  <a:gd name="T0" fmla="*/ 4 w 26"/>
                  <a:gd name="T1" fmla="*/ 3 h 9"/>
                  <a:gd name="T2" fmla="*/ 4 w 26"/>
                  <a:gd name="T3" fmla="*/ 3 h 9"/>
                  <a:gd name="T4" fmla="*/ 0 w 26"/>
                  <a:gd name="T5" fmla="*/ 3 h 9"/>
                  <a:gd name="T6" fmla="*/ 0 w 26"/>
                  <a:gd name="T7" fmla="*/ 4 h 9"/>
                  <a:gd name="T8" fmla="*/ 0 w 26"/>
                  <a:gd name="T9" fmla="*/ 4 h 9"/>
                  <a:gd name="T10" fmla="*/ 3 w 26"/>
                  <a:gd name="T11" fmla="*/ 6 h 9"/>
                  <a:gd name="T12" fmla="*/ 4 w 26"/>
                  <a:gd name="T13" fmla="*/ 3 h 9"/>
                  <a:gd name="T14" fmla="*/ 12 w 26"/>
                  <a:gd name="T15" fmla="*/ 6 h 9"/>
                  <a:gd name="T16" fmla="*/ 12 w 26"/>
                  <a:gd name="T17" fmla="*/ 6 h 9"/>
                  <a:gd name="T18" fmla="*/ 6 w 26"/>
                  <a:gd name="T19" fmla="*/ 3 h 9"/>
                  <a:gd name="T20" fmla="*/ 6 w 26"/>
                  <a:gd name="T21" fmla="*/ 6 h 9"/>
                  <a:gd name="T22" fmla="*/ 6 w 26"/>
                  <a:gd name="T23" fmla="*/ 6 h 9"/>
                  <a:gd name="T24" fmla="*/ 10 w 26"/>
                  <a:gd name="T25" fmla="*/ 7 h 9"/>
                  <a:gd name="T26" fmla="*/ 12 w 26"/>
                  <a:gd name="T27" fmla="*/ 6 h 9"/>
                  <a:gd name="T28" fmla="*/ 17 w 26"/>
                  <a:gd name="T29" fmla="*/ 4 h 9"/>
                  <a:gd name="T30" fmla="*/ 17 w 26"/>
                  <a:gd name="T31" fmla="*/ 4 h 9"/>
                  <a:gd name="T32" fmla="*/ 13 w 26"/>
                  <a:gd name="T33" fmla="*/ 6 h 9"/>
                  <a:gd name="T34" fmla="*/ 13 w 26"/>
                  <a:gd name="T35" fmla="*/ 9 h 9"/>
                  <a:gd name="T36" fmla="*/ 13 w 26"/>
                  <a:gd name="T37" fmla="*/ 9 h 9"/>
                  <a:gd name="T38" fmla="*/ 19 w 26"/>
                  <a:gd name="T39" fmla="*/ 6 h 9"/>
                  <a:gd name="T40" fmla="*/ 17 w 26"/>
                  <a:gd name="T41" fmla="*/ 4 h 9"/>
                  <a:gd name="T42" fmla="*/ 25 w 26"/>
                  <a:gd name="T43" fmla="*/ 0 h 9"/>
                  <a:gd name="T44" fmla="*/ 25 w 26"/>
                  <a:gd name="T45" fmla="*/ 0 h 9"/>
                  <a:gd name="T46" fmla="*/ 20 w 26"/>
                  <a:gd name="T47" fmla="*/ 3 h 9"/>
                  <a:gd name="T48" fmla="*/ 20 w 26"/>
                  <a:gd name="T49" fmla="*/ 6 h 9"/>
                  <a:gd name="T50" fmla="*/ 20 w 26"/>
                  <a:gd name="T51" fmla="*/ 6 h 9"/>
                  <a:gd name="T52" fmla="*/ 26 w 26"/>
                  <a:gd name="T53" fmla="*/ 3 h 9"/>
                  <a:gd name="T54" fmla="*/ 25 w 26"/>
                  <a:gd name="T55" fmla="*/ 0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6" h="9">
                    <a:moveTo>
                      <a:pt x="4" y="3"/>
                    </a:moveTo>
                    <a:lnTo>
                      <a:pt x="4" y="3"/>
                    </a:lnTo>
                    <a:lnTo>
                      <a:pt x="0" y="3"/>
                    </a:lnTo>
                    <a:lnTo>
                      <a:pt x="0" y="4"/>
                    </a:lnTo>
                    <a:lnTo>
                      <a:pt x="0" y="4"/>
                    </a:lnTo>
                    <a:lnTo>
                      <a:pt x="3" y="6"/>
                    </a:lnTo>
                    <a:lnTo>
                      <a:pt x="4" y="3"/>
                    </a:lnTo>
                    <a:close/>
                    <a:moveTo>
                      <a:pt x="12" y="6"/>
                    </a:moveTo>
                    <a:lnTo>
                      <a:pt x="12" y="6"/>
                    </a:lnTo>
                    <a:lnTo>
                      <a:pt x="6" y="3"/>
                    </a:lnTo>
                    <a:lnTo>
                      <a:pt x="6" y="6"/>
                    </a:lnTo>
                    <a:lnTo>
                      <a:pt x="6" y="6"/>
                    </a:lnTo>
                    <a:lnTo>
                      <a:pt x="10" y="7"/>
                    </a:lnTo>
                    <a:lnTo>
                      <a:pt x="12" y="6"/>
                    </a:lnTo>
                    <a:close/>
                    <a:moveTo>
                      <a:pt x="17" y="4"/>
                    </a:moveTo>
                    <a:lnTo>
                      <a:pt x="17" y="4"/>
                    </a:lnTo>
                    <a:lnTo>
                      <a:pt x="13" y="6"/>
                    </a:lnTo>
                    <a:lnTo>
                      <a:pt x="13" y="9"/>
                    </a:lnTo>
                    <a:lnTo>
                      <a:pt x="13" y="9"/>
                    </a:lnTo>
                    <a:lnTo>
                      <a:pt x="19" y="6"/>
                    </a:lnTo>
                    <a:lnTo>
                      <a:pt x="17" y="4"/>
                    </a:lnTo>
                    <a:close/>
                    <a:moveTo>
                      <a:pt x="25" y="0"/>
                    </a:moveTo>
                    <a:lnTo>
                      <a:pt x="25" y="0"/>
                    </a:lnTo>
                    <a:lnTo>
                      <a:pt x="20" y="3"/>
                    </a:lnTo>
                    <a:lnTo>
                      <a:pt x="20" y="6"/>
                    </a:lnTo>
                    <a:lnTo>
                      <a:pt x="20" y="6"/>
                    </a:lnTo>
                    <a:lnTo>
                      <a:pt x="26" y="3"/>
                    </a:lnTo>
                    <a:lnTo>
                      <a:pt x="25"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72" name="Freeform 1665"/>
              <p:cNvSpPr>
                <a:spLocks noEditPoints="1"/>
              </p:cNvSpPr>
              <p:nvPr/>
            </p:nvSpPr>
            <p:spPr bwMode="auto">
              <a:xfrm>
                <a:off x="-2496588" y="2216836"/>
                <a:ext cx="1007473" cy="375253"/>
              </a:xfrm>
              <a:custGeom>
                <a:gdLst>
                  <a:gd name="T0" fmla="*/ 1 w 494"/>
                  <a:gd name="T1" fmla="*/ 16 h 184"/>
                  <a:gd name="T2" fmla="*/ 16 w 494"/>
                  <a:gd name="T3" fmla="*/ 26 h 184"/>
                  <a:gd name="T4" fmla="*/ 23 w 494"/>
                  <a:gd name="T5" fmla="*/ 30 h 184"/>
                  <a:gd name="T6" fmla="*/ 22 w 494"/>
                  <a:gd name="T7" fmla="*/ 33 h 184"/>
                  <a:gd name="T8" fmla="*/ 17 w 494"/>
                  <a:gd name="T9" fmla="*/ 45 h 184"/>
                  <a:gd name="T10" fmla="*/ 16 w 494"/>
                  <a:gd name="T11" fmla="*/ 45 h 184"/>
                  <a:gd name="T12" fmla="*/ 23 w 494"/>
                  <a:gd name="T13" fmla="*/ 55 h 184"/>
                  <a:gd name="T14" fmla="*/ 36 w 494"/>
                  <a:gd name="T15" fmla="*/ 62 h 184"/>
                  <a:gd name="T16" fmla="*/ 49 w 494"/>
                  <a:gd name="T17" fmla="*/ 68 h 184"/>
                  <a:gd name="T18" fmla="*/ 58 w 494"/>
                  <a:gd name="T19" fmla="*/ 93 h 184"/>
                  <a:gd name="T20" fmla="*/ 58 w 494"/>
                  <a:gd name="T21" fmla="*/ 99 h 184"/>
                  <a:gd name="T22" fmla="*/ 61 w 494"/>
                  <a:gd name="T23" fmla="*/ 116 h 184"/>
                  <a:gd name="T24" fmla="*/ 58 w 494"/>
                  <a:gd name="T25" fmla="*/ 117 h 184"/>
                  <a:gd name="T26" fmla="*/ 70 w 494"/>
                  <a:gd name="T27" fmla="*/ 122 h 184"/>
                  <a:gd name="T28" fmla="*/ 84 w 494"/>
                  <a:gd name="T29" fmla="*/ 125 h 184"/>
                  <a:gd name="T30" fmla="*/ 100 w 494"/>
                  <a:gd name="T31" fmla="*/ 132 h 184"/>
                  <a:gd name="T32" fmla="*/ 97 w 494"/>
                  <a:gd name="T33" fmla="*/ 132 h 184"/>
                  <a:gd name="T34" fmla="*/ 93 w 494"/>
                  <a:gd name="T35" fmla="*/ 148 h 184"/>
                  <a:gd name="T36" fmla="*/ 94 w 494"/>
                  <a:gd name="T37" fmla="*/ 154 h 184"/>
                  <a:gd name="T38" fmla="*/ 107 w 494"/>
                  <a:gd name="T39" fmla="*/ 162 h 184"/>
                  <a:gd name="T40" fmla="*/ 116 w 494"/>
                  <a:gd name="T41" fmla="*/ 167 h 184"/>
                  <a:gd name="T42" fmla="*/ 126 w 494"/>
                  <a:gd name="T43" fmla="*/ 167 h 184"/>
                  <a:gd name="T44" fmla="*/ 151 w 494"/>
                  <a:gd name="T45" fmla="*/ 162 h 184"/>
                  <a:gd name="T46" fmla="*/ 156 w 494"/>
                  <a:gd name="T47" fmla="*/ 161 h 184"/>
                  <a:gd name="T48" fmla="*/ 175 w 494"/>
                  <a:gd name="T49" fmla="*/ 162 h 184"/>
                  <a:gd name="T50" fmla="*/ 181 w 494"/>
                  <a:gd name="T51" fmla="*/ 164 h 184"/>
                  <a:gd name="T52" fmla="*/ 210 w 494"/>
                  <a:gd name="T53" fmla="*/ 170 h 184"/>
                  <a:gd name="T54" fmla="*/ 210 w 494"/>
                  <a:gd name="T55" fmla="*/ 170 h 184"/>
                  <a:gd name="T56" fmla="*/ 236 w 494"/>
                  <a:gd name="T57" fmla="*/ 181 h 184"/>
                  <a:gd name="T58" fmla="*/ 226 w 494"/>
                  <a:gd name="T59" fmla="*/ 184 h 184"/>
                  <a:gd name="T60" fmla="*/ 242 w 494"/>
                  <a:gd name="T61" fmla="*/ 183 h 184"/>
                  <a:gd name="T62" fmla="*/ 256 w 494"/>
                  <a:gd name="T63" fmla="*/ 180 h 184"/>
                  <a:gd name="T64" fmla="*/ 281 w 494"/>
                  <a:gd name="T65" fmla="*/ 172 h 184"/>
                  <a:gd name="T66" fmla="*/ 294 w 494"/>
                  <a:gd name="T67" fmla="*/ 165 h 184"/>
                  <a:gd name="T68" fmla="*/ 301 w 494"/>
                  <a:gd name="T69" fmla="*/ 165 h 184"/>
                  <a:gd name="T70" fmla="*/ 314 w 494"/>
                  <a:gd name="T71" fmla="*/ 161 h 184"/>
                  <a:gd name="T72" fmla="*/ 329 w 494"/>
                  <a:gd name="T73" fmla="*/ 158 h 184"/>
                  <a:gd name="T74" fmla="*/ 349 w 494"/>
                  <a:gd name="T75" fmla="*/ 142 h 184"/>
                  <a:gd name="T76" fmla="*/ 352 w 494"/>
                  <a:gd name="T77" fmla="*/ 139 h 184"/>
                  <a:gd name="T78" fmla="*/ 364 w 494"/>
                  <a:gd name="T79" fmla="*/ 129 h 184"/>
                  <a:gd name="T80" fmla="*/ 374 w 494"/>
                  <a:gd name="T81" fmla="*/ 117 h 184"/>
                  <a:gd name="T82" fmla="*/ 382 w 494"/>
                  <a:gd name="T83" fmla="*/ 104 h 184"/>
                  <a:gd name="T84" fmla="*/ 398 w 494"/>
                  <a:gd name="T85" fmla="*/ 87 h 184"/>
                  <a:gd name="T86" fmla="*/ 395 w 494"/>
                  <a:gd name="T87" fmla="*/ 88 h 184"/>
                  <a:gd name="T88" fmla="*/ 400 w 494"/>
                  <a:gd name="T89" fmla="*/ 91 h 184"/>
                  <a:gd name="T90" fmla="*/ 416 w 494"/>
                  <a:gd name="T91" fmla="*/ 109 h 184"/>
                  <a:gd name="T92" fmla="*/ 417 w 494"/>
                  <a:gd name="T93" fmla="*/ 110 h 184"/>
                  <a:gd name="T94" fmla="*/ 432 w 494"/>
                  <a:gd name="T95" fmla="*/ 104 h 184"/>
                  <a:gd name="T96" fmla="*/ 443 w 494"/>
                  <a:gd name="T97" fmla="*/ 94 h 184"/>
                  <a:gd name="T98" fmla="*/ 469 w 494"/>
                  <a:gd name="T99" fmla="*/ 78 h 184"/>
                  <a:gd name="T100" fmla="*/ 465 w 494"/>
                  <a:gd name="T101" fmla="*/ 83 h 184"/>
                  <a:gd name="T102" fmla="*/ 475 w 494"/>
                  <a:gd name="T103" fmla="*/ 81 h 184"/>
                  <a:gd name="T104" fmla="*/ 491 w 494"/>
                  <a:gd name="T105" fmla="*/ 78 h 184"/>
                  <a:gd name="T106" fmla="*/ 491 w 494"/>
                  <a:gd name="T107" fmla="*/ 58 h 184"/>
                  <a:gd name="T108" fmla="*/ 492 w 494"/>
                  <a:gd name="T109" fmla="*/ 54 h 184"/>
                  <a:gd name="T110" fmla="*/ 478 w 494"/>
                  <a:gd name="T111" fmla="*/ 46 h 184"/>
                  <a:gd name="T112" fmla="*/ 472 w 494"/>
                  <a:gd name="T113" fmla="*/ 45 h 184"/>
                  <a:gd name="T114" fmla="*/ 449 w 494"/>
                  <a:gd name="T115" fmla="*/ 55 h 184"/>
                  <a:gd name="T116" fmla="*/ 437 w 494"/>
                  <a:gd name="T117" fmla="*/ 45 h 184"/>
                  <a:gd name="T118" fmla="*/ 433 w 494"/>
                  <a:gd name="T119" fmla="*/ 30 h 184"/>
                  <a:gd name="T120" fmla="*/ 433 w 494"/>
                  <a:gd name="T121" fmla="*/ 30 h 184"/>
                  <a:gd name="T122" fmla="*/ 442 w 494"/>
                  <a:gd name="T123" fmla="*/ 0 h 1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92" h="184">
                    <a:moveTo>
                      <a:pt x="4" y="16"/>
                    </a:moveTo>
                    <a:lnTo>
                      <a:pt x="4" y="16"/>
                    </a:lnTo>
                    <a:lnTo>
                      <a:pt x="4" y="16"/>
                    </a:lnTo>
                    <a:lnTo>
                      <a:pt x="3" y="9"/>
                    </a:lnTo>
                    <a:lnTo>
                      <a:pt x="0" y="9"/>
                    </a:lnTo>
                    <a:lnTo>
                      <a:pt x="0" y="9"/>
                    </a:lnTo>
                    <a:lnTo>
                      <a:pt x="1" y="16"/>
                    </a:lnTo>
                    <a:lnTo>
                      <a:pt x="1" y="16"/>
                    </a:lnTo>
                    <a:lnTo>
                      <a:pt x="3" y="17"/>
                    </a:lnTo>
                    <a:lnTo>
                      <a:pt x="4" y="16"/>
                    </a:lnTo>
                    <a:close/>
                    <a:moveTo>
                      <a:pt x="17" y="25"/>
                    </a:moveTo>
                    <a:lnTo>
                      <a:pt x="17" y="25"/>
                    </a:lnTo>
                    <a:lnTo>
                      <a:pt x="9" y="19"/>
                    </a:lnTo>
                    <a:lnTo>
                      <a:pt x="7" y="22"/>
                    </a:lnTo>
                    <a:lnTo>
                      <a:pt x="7" y="22"/>
                    </a:lnTo>
                    <a:lnTo>
                      <a:pt x="16" y="26"/>
                    </a:lnTo>
                    <a:lnTo>
                      <a:pt x="17" y="25"/>
                    </a:lnTo>
                    <a:close/>
                    <a:moveTo>
                      <a:pt x="22" y="38"/>
                    </a:moveTo>
                    <a:lnTo>
                      <a:pt x="22" y="38"/>
                    </a:lnTo>
                    <a:lnTo>
                      <a:pt x="23" y="35"/>
                    </a:lnTo>
                    <a:lnTo>
                      <a:pt x="23" y="35"/>
                    </a:lnTo>
                    <a:lnTo>
                      <a:pt x="25" y="33"/>
                    </a:lnTo>
                    <a:lnTo>
                      <a:pt x="25" y="33"/>
                    </a:lnTo>
                    <a:lnTo>
                      <a:pt x="23" y="30"/>
                    </a:lnTo>
                    <a:lnTo>
                      <a:pt x="22" y="29"/>
                    </a:lnTo>
                    <a:lnTo>
                      <a:pt x="22" y="28"/>
                    </a:lnTo>
                    <a:lnTo>
                      <a:pt x="20" y="29"/>
                    </a:lnTo>
                    <a:lnTo>
                      <a:pt x="20" y="30"/>
                    </a:lnTo>
                    <a:lnTo>
                      <a:pt x="20" y="30"/>
                    </a:lnTo>
                    <a:lnTo>
                      <a:pt x="22" y="33"/>
                    </a:lnTo>
                    <a:lnTo>
                      <a:pt x="22" y="33"/>
                    </a:lnTo>
                    <a:lnTo>
                      <a:pt x="22" y="33"/>
                    </a:lnTo>
                    <a:lnTo>
                      <a:pt x="22" y="33"/>
                    </a:lnTo>
                    <a:lnTo>
                      <a:pt x="20" y="36"/>
                    </a:lnTo>
                    <a:lnTo>
                      <a:pt x="22" y="38"/>
                    </a:lnTo>
                    <a:close/>
                    <a:moveTo>
                      <a:pt x="20" y="49"/>
                    </a:moveTo>
                    <a:lnTo>
                      <a:pt x="20" y="49"/>
                    </a:lnTo>
                    <a:lnTo>
                      <a:pt x="19" y="46"/>
                    </a:lnTo>
                    <a:lnTo>
                      <a:pt x="17" y="45"/>
                    </a:lnTo>
                    <a:lnTo>
                      <a:pt x="17" y="45"/>
                    </a:lnTo>
                    <a:lnTo>
                      <a:pt x="19" y="44"/>
                    </a:lnTo>
                    <a:lnTo>
                      <a:pt x="19" y="44"/>
                    </a:lnTo>
                    <a:lnTo>
                      <a:pt x="19" y="42"/>
                    </a:lnTo>
                    <a:lnTo>
                      <a:pt x="17" y="41"/>
                    </a:lnTo>
                    <a:lnTo>
                      <a:pt x="17" y="41"/>
                    </a:lnTo>
                    <a:lnTo>
                      <a:pt x="16" y="42"/>
                    </a:lnTo>
                    <a:lnTo>
                      <a:pt x="16" y="42"/>
                    </a:lnTo>
                    <a:lnTo>
                      <a:pt x="16" y="45"/>
                    </a:lnTo>
                    <a:lnTo>
                      <a:pt x="16" y="45"/>
                    </a:lnTo>
                    <a:lnTo>
                      <a:pt x="16" y="48"/>
                    </a:lnTo>
                    <a:lnTo>
                      <a:pt x="19" y="51"/>
                    </a:lnTo>
                    <a:lnTo>
                      <a:pt x="20" y="49"/>
                    </a:lnTo>
                    <a:close/>
                    <a:moveTo>
                      <a:pt x="32" y="58"/>
                    </a:moveTo>
                    <a:lnTo>
                      <a:pt x="32" y="58"/>
                    </a:lnTo>
                    <a:lnTo>
                      <a:pt x="25" y="52"/>
                    </a:lnTo>
                    <a:lnTo>
                      <a:pt x="23" y="55"/>
                    </a:lnTo>
                    <a:lnTo>
                      <a:pt x="23" y="55"/>
                    </a:lnTo>
                    <a:lnTo>
                      <a:pt x="30" y="61"/>
                    </a:lnTo>
                    <a:lnTo>
                      <a:pt x="32" y="58"/>
                    </a:lnTo>
                    <a:close/>
                    <a:moveTo>
                      <a:pt x="45" y="65"/>
                    </a:moveTo>
                    <a:lnTo>
                      <a:pt x="45" y="65"/>
                    </a:lnTo>
                    <a:lnTo>
                      <a:pt x="36" y="61"/>
                    </a:lnTo>
                    <a:lnTo>
                      <a:pt x="36" y="62"/>
                    </a:lnTo>
                    <a:lnTo>
                      <a:pt x="36" y="62"/>
                    </a:lnTo>
                    <a:lnTo>
                      <a:pt x="45" y="68"/>
                    </a:lnTo>
                    <a:lnTo>
                      <a:pt x="45" y="65"/>
                    </a:lnTo>
                    <a:close/>
                    <a:moveTo>
                      <a:pt x="55" y="78"/>
                    </a:moveTo>
                    <a:lnTo>
                      <a:pt x="55" y="78"/>
                    </a:lnTo>
                    <a:lnTo>
                      <a:pt x="54" y="74"/>
                    </a:lnTo>
                    <a:lnTo>
                      <a:pt x="52" y="71"/>
                    </a:lnTo>
                    <a:lnTo>
                      <a:pt x="52" y="71"/>
                    </a:lnTo>
                    <a:lnTo>
                      <a:pt x="49" y="68"/>
                    </a:lnTo>
                    <a:lnTo>
                      <a:pt x="48" y="71"/>
                    </a:lnTo>
                    <a:lnTo>
                      <a:pt x="48" y="71"/>
                    </a:lnTo>
                    <a:lnTo>
                      <a:pt x="49" y="72"/>
                    </a:lnTo>
                    <a:lnTo>
                      <a:pt x="49" y="72"/>
                    </a:lnTo>
                    <a:lnTo>
                      <a:pt x="54" y="78"/>
                    </a:lnTo>
                    <a:lnTo>
                      <a:pt x="55" y="78"/>
                    </a:lnTo>
                    <a:close/>
                    <a:moveTo>
                      <a:pt x="58" y="93"/>
                    </a:moveTo>
                    <a:lnTo>
                      <a:pt x="58" y="93"/>
                    </a:lnTo>
                    <a:lnTo>
                      <a:pt x="56" y="83"/>
                    </a:lnTo>
                    <a:lnTo>
                      <a:pt x="54" y="84"/>
                    </a:lnTo>
                    <a:lnTo>
                      <a:pt x="54" y="84"/>
                    </a:lnTo>
                    <a:lnTo>
                      <a:pt x="55" y="94"/>
                    </a:lnTo>
                    <a:lnTo>
                      <a:pt x="58" y="93"/>
                    </a:lnTo>
                    <a:close/>
                    <a:moveTo>
                      <a:pt x="59" y="109"/>
                    </a:moveTo>
                    <a:lnTo>
                      <a:pt x="59" y="109"/>
                    </a:lnTo>
                    <a:lnTo>
                      <a:pt x="58" y="99"/>
                    </a:lnTo>
                    <a:lnTo>
                      <a:pt x="56" y="99"/>
                    </a:lnTo>
                    <a:lnTo>
                      <a:pt x="56" y="99"/>
                    </a:lnTo>
                    <a:lnTo>
                      <a:pt x="56" y="109"/>
                    </a:lnTo>
                    <a:lnTo>
                      <a:pt x="59" y="109"/>
                    </a:lnTo>
                    <a:close/>
                    <a:moveTo>
                      <a:pt x="65" y="117"/>
                    </a:moveTo>
                    <a:lnTo>
                      <a:pt x="65" y="117"/>
                    </a:lnTo>
                    <a:lnTo>
                      <a:pt x="61" y="116"/>
                    </a:lnTo>
                    <a:lnTo>
                      <a:pt x="61" y="116"/>
                    </a:lnTo>
                    <a:lnTo>
                      <a:pt x="59" y="116"/>
                    </a:lnTo>
                    <a:lnTo>
                      <a:pt x="59" y="114"/>
                    </a:lnTo>
                    <a:lnTo>
                      <a:pt x="59" y="113"/>
                    </a:lnTo>
                    <a:lnTo>
                      <a:pt x="56" y="113"/>
                    </a:lnTo>
                    <a:lnTo>
                      <a:pt x="56" y="114"/>
                    </a:lnTo>
                    <a:lnTo>
                      <a:pt x="56" y="114"/>
                    </a:lnTo>
                    <a:lnTo>
                      <a:pt x="58" y="117"/>
                    </a:lnTo>
                    <a:lnTo>
                      <a:pt x="58" y="117"/>
                    </a:lnTo>
                    <a:lnTo>
                      <a:pt x="61" y="119"/>
                    </a:lnTo>
                    <a:lnTo>
                      <a:pt x="65" y="120"/>
                    </a:lnTo>
                    <a:lnTo>
                      <a:pt x="65" y="117"/>
                    </a:lnTo>
                    <a:close/>
                    <a:moveTo>
                      <a:pt x="80" y="120"/>
                    </a:moveTo>
                    <a:lnTo>
                      <a:pt x="80" y="120"/>
                    </a:lnTo>
                    <a:lnTo>
                      <a:pt x="71" y="119"/>
                    </a:lnTo>
                    <a:lnTo>
                      <a:pt x="70" y="122"/>
                    </a:lnTo>
                    <a:lnTo>
                      <a:pt x="70" y="122"/>
                    </a:lnTo>
                    <a:lnTo>
                      <a:pt x="80" y="123"/>
                    </a:lnTo>
                    <a:lnTo>
                      <a:pt x="80" y="120"/>
                    </a:lnTo>
                    <a:close/>
                    <a:moveTo>
                      <a:pt x="94" y="128"/>
                    </a:moveTo>
                    <a:lnTo>
                      <a:pt x="94" y="128"/>
                    </a:lnTo>
                    <a:lnTo>
                      <a:pt x="85" y="122"/>
                    </a:lnTo>
                    <a:lnTo>
                      <a:pt x="85" y="122"/>
                    </a:lnTo>
                    <a:lnTo>
                      <a:pt x="84" y="125"/>
                    </a:lnTo>
                    <a:lnTo>
                      <a:pt x="84" y="125"/>
                    </a:lnTo>
                    <a:lnTo>
                      <a:pt x="84" y="125"/>
                    </a:lnTo>
                    <a:lnTo>
                      <a:pt x="93" y="129"/>
                    </a:lnTo>
                    <a:lnTo>
                      <a:pt x="94" y="128"/>
                    </a:lnTo>
                    <a:close/>
                    <a:moveTo>
                      <a:pt x="94" y="141"/>
                    </a:moveTo>
                    <a:lnTo>
                      <a:pt x="94" y="141"/>
                    </a:lnTo>
                    <a:lnTo>
                      <a:pt x="98" y="136"/>
                    </a:lnTo>
                    <a:lnTo>
                      <a:pt x="98" y="136"/>
                    </a:lnTo>
                    <a:lnTo>
                      <a:pt x="100" y="132"/>
                    </a:lnTo>
                    <a:lnTo>
                      <a:pt x="100" y="132"/>
                    </a:lnTo>
                    <a:lnTo>
                      <a:pt x="98" y="130"/>
                    </a:lnTo>
                    <a:lnTo>
                      <a:pt x="98" y="130"/>
                    </a:lnTo>
                    <a:lnTo>
                      <a:pt x="97" y="132"/>
                    </a:lnTo>
                    <a:lnTo>
                      <a:pt x="97" y="132"/>
                    </a:lnTo>
                    <a:lnTo>
                      <a:pt x="97" y="132"/>
                    </a:lnTo>
                    <a:lnTo>
                      <a:pt x="97" y="132"/>
                    </a:lnTo>
                    <a:lnTo>
                      <a:pt x="97" y="132"/>
                    </a:lnTo>
                    <a:lnTo>
                      <a:pt x="96" y="135"/>
                    </a:lnTo>
                    <a:lnTo>
                      <a:pt x="96" y="135"/>
                    </a:lnTo>
                    <a:lnTo>
                      <a:pt x="93" y="139"/>
                    </a:lnTo>
                    <a:lnTo>
                      <a:pt x="94" y="141"/>
                    </a:lnTo>
                    <a:close/>
                    <a:moveTo>
                      <a:pt x="97" y="152"/>
                    </a:moveTo>
                    <a:lnTo>
                      <a:pt x="97" y="152"/>
                    </a:lnTo>
                    <a:lnTo>
                      <a:pt x="93" y="148"/>
                    </a:lnTo>
                    <a:lnTo>
                      <a:pt x="93" y="148"/>
                    </a:lnTo>
                    <a:lnTo>
                      <a:pt x="93" y="145"/>
                    </a:lnTo>
                    <a:lnTo>
                      <a:pt x="93" y="145"/>
                    </a:lnTo>
                    <a:lnTo>
                      <a:pt x="90" y="143"/>
                    </a:lnTo>
                    <a:lnTo>
                      <a:pt x="90" y="145"/>
                    </a:lnTo>
                    <a:lnTo>
                      <a:pt x="90" y="145"/>
                    </a:lnTo>
                    <a:lnTo>
                      <a:pt x="91" y="149"/>
                    </a:lnTo>
                    <a:lnTo>
                      <a:pt x="91" y="149"/>
                    </a:lnTo>
                    <a:lnTo>
                      <a:pt x="94" y="154"/>
                    </a:lnTo>
                    <a:lnTo>
                      <a:pt x="97" y="152"/>
                    </a:lnTo>
                    <a:close/>
                    <a:moveTo>
                      <a:pt x="107" y="162"/>
                    </a:moveTo>
                    <a:lnTo>
                      <a:pt x="107" y="162"/>
                    </a:lnTo>
                    <a:lnTo>
                      <a:pt x="100" y="155"/>
                    </a:lnTo>
                    <a:lnTo>
                      <a:pt x="98" y="158"/>
                    </a:lnTo>
                    <a:lnTo>
                      <a:pt x="98" y="158"/>
                    </a:lnTo>
                    <a:lnTo>
                      <a:pt x="106" y="164"/>
                    </a:lnTo>
                    <a:lnTo>
                      <a:pt x="107" y="162"/>
                    </a:lnTo>
                    <a:close/>
                    <a:moveTo>
                      <a:pt x="120" y="165"/>
                    </a:moveTo>
                    <a:lnTo>
                      <a:pt x="120" y="165"/>
                    </a:lnTo>
                    <a:lnTo>
                      <a:pt x="116" y="165"/>
                    </a:lnTo>
                    <a:lnTo>
                      <a:pt x="116" y="165"/>
                    </a:lnTo>
                    <a:lnTo>
                      <a:pt x="112" y="164"/>
                    </a:lnTo>
                    <a:lnTo>
                      <a:pt x="110" y="167"/>
                    </a:lnTo>
                    <a:lnTo>
                      <a:pt x="110" y="167"/>
                    </a:lnTo>
                    <a:lnTo>
                      <a:pt x="116" y="167"/>
                    </a:lnTo>
                    <a:lnTo>
                      <a:pt x="116" y="167"/>
                    </a:lnTo>
                    <a:lnTo>
                      <a:pt x="120" y="167"/>
                    </a:lnTo>
                    <a:lnTo>
                      <a:pt x="120" y="165"/>
                    </a:lnTo>
                    <a:close/>
                    <a:moveTo>
                      <a:pt x="136" y="162"/>
                    </a:moveTo>
                    <a:lnTo>
                      <a:pt x="136" y="162"/>
                    </a:lnTo>
                    <a:lnTo>
                      <a:pt x="126" y="164"/>
                    </a:lnTo>
                    <a:lnTo>
                      <a:pt x="126" y="167"/>
                    </a:lnTo>
                    <a:lnTo>
                      <a:pt x="126" y="167"/>
                    </a:lnTo>
                    <a:lnTo>
                      <a:pt x="136" y="165"/>
                    </a:lnTo>
                    <a:lnTo>
                      <a:pt x="136" y="162"/>
                    </a:lnTo>
                    <a:close/>
                    <a:moveTo>
                      <a:pt x="151" y="159"/>
                    </a:moveTo>
                    <a:lnTo>
                      <a:pt x="151" y="159"/>
                    </a:lnTo>
                    <a:lnTo>
                      <a:pt x="140" y="162"/>
                    </a:lnTo>
                    <a:lnTo>
                      <a:pt x="142" y="164"/>
                    </a:lnTo>
                    <a:lnTo>
                      <a:pt x="142" y="164"/>
                    </a:lnTo>
                    <a:lnTo>
                      <a:pt x="151" y="162"/>
                    </a:lnTo>
                    <a:lnTo>
                      <a:pt x="151" y="159"/>
                    </a:lnTo>
                    <a:close/>
                    <a:moveTo>
                      <a:pt x="167" y="158"/>
                    </a:moveTo>
                    <a:lnTo>
                      <a:pt x="167" y="158"/>
                    </a:lnTo>
                    <a:lnTo>
                      <a:pt x="158" y="158"/>
                    </a:lnTo>
                    <a:lnTo>
                      <a:pt x="158" y="158"/>
                    </a:lnTo>
                    <a:lnTo>
                      <a:pt x="155" y="158"/>
                    </a:lnTo>
                    <a:lnTo>
                      <a:pt x="156" y="161"/>
                    </a:lnTo>
                    <a:lnTo>
                      <a:pt x="156" y="161"/>
                    </a:lnTo>
                    <a:lnTo>
                      <a:pt x="158" y="161"/>
                    </a:lnTo>
                    <a:lnTo>
                      <a:pt x="158" y="161"/>
                    </a:lnTo>
                    <a:lnTo>
                      <a:pt x="165" y="161"/>
                    </a:lnTo>
                    <a:lnTo>
                      <a:pt x="167" y="159"/>
                    </a:lnTo>
                    <a:lnTo>
                      <a:pt x="167" y="158"/>
                    </a:lnTo>
                    <a:close/>
                    <a:moveTo>
                      <a:pt x="181" y="164"/>
                    </a:moveTo>
                    <a:lnTo>
                      <a:pt x="181" y="164"/>
                    </a:lnTo>
                    <a:lnTo>
                      <a:pt x="175" y="162"/>
                    </a:lnTo>
                    <a:lnTo>
                      <a:pt x="175" y="162"/>
                    </a:lnTo>
                    <a:lnTo>
                      <a:pt x="171" y="159"/>
                    </a:lnTo>
                    <a:lnTo>
                      <a:pt x="171" y="162"/>
                    </a:lnTo>
                    <a:lnTo>
                      <a:pt x="171" y="162"/>
                    </a:lnTo>
                    <a:lnTo>
                      <a:pt x="174" y="164"/>
                    </a:lnTo>
                    <a:lnTo>
                      <a:pt x="174" y="164"/>
                    </a:lnTo>
                    <a:lnTo>
                      <a:pt x="180" y="167"/>
                    </a:lnTo>
                    <a:lnTo>
                      <a:pt x="181" y="164"/>
                    </a:lnTo>
                    <a:close/>
                    <a:moveTo>
                      <a:pt x="196" y="165"/>
                    </a:moveTo>
                    <a:lnTo>
                      <a:pt x="196" y="165"/>
                    </a:lnTo>
                    <a:lnTo>
                      <a:pt x="185" y="165"/>
                    </a:lnTo>
                    <a:lnTo>
                      <a:pt x="184" y="168"/>
                    </a:lnTo>
                    <a:lnTo>
                      <a:pt x="184" y="168"/>
                    </a:lnTo>
                    <a:lnTo>
                      <a:pt x="196" y="168"/>
                    </a:lnTo>
                    <a:lnTo>
                      <a:pt x="196" y="165"/>
                    </a:lnTo>
                    <a:close/>
                    <a:moveTo>
                      <a:pt x="210" y="170"/>
                    </a:moveTo>
                    <a:lnTo>
                      <a:pt x="210" y="170"/>
                    </a:lnTo>
                    <a:lnTo>
                      <a:pt x="206" y="168"/>
                    </a:lnTo>
                    <a:lnTo>
                      <a:pt x="200" y="167"/>
                    </a:lnTo>
                    <a:lnTo>
                      <a:pt x="200" y="168"/>
                    </a:lnTo>
                    <a:lnTo>
                      <a:pt x="200" y="168"/>
                    </a:lnTo>
                    <a:lnTo>
                      <a:pt x="204" y="170"/>
                    </a:lnTo>
                    <a:lnTo>
                      <a:pt x="209" y="172"/>
                    </a:lnTo>
                    <a:lnTo>
                      <a:pt x="210" y="170"/>
                    </a:lnTo>
                    <a:close/>
                    <a:moveTo>
                      <a:pt x="222" y="180"/>
                    </a:moveTo>
                    <a:lnTo>
                      <a:pt x="222" y="180"/>
                    </a:lnTo>
                    <a:lnTo>
                      <a:pt x="214" y="172"/>
                    </a:lnTo>
                    <a:lnTo>
                      <a:pt x="213" y="175"/>
                    </a:lnTo>
                    <a:lnTo>
                      <a:pt x="213" y="175"/>
                    </a:lnTo>
                    <a:lnTo>
                      <a:pt x="220" y="181"/>
                    </a:lnTo>
                    <a:lnTo>
                      <a:pt x="222" y="180"/>
                    </a:lnTo>
                    <a:close/>
                    <a:moveTo>
                      <a:pt x="236" y="181"/>
                    </a:moveTo>
                    <a:lnTo>
                      <a:pt x="236" y="181"/>
                    </a:lnTo>
                    <a:lnTo>
                      <a:pt x="230" y="181"/>
                    </a:lnTo>
                    <a:lnTo>
                      <a:pt x="230" y="181"/>
                    </a:lnTo>
                    <a:lnTo>
                      <a:pt x="227" y="181"/>
                    </a:lnTo>
                    <a:lnTo>
                      <a:pt x="226" y="181"/>
                    </a:lnTo>
                    <a:lnTo>
                      <a:pt x="226" y="184"/>
                    </a:lnTo>
                    <a:lnTo>
                      <a:pt x="226" y="184"/>
                    </a:lnTo>
                    <a:lnTo>
                      <a:pt x="226" y="184"/>
                    </a:lnTo>
                    <a:lnTo>
                      <a:pt x="230" y="184"/>
                    </a:lnTo>
                    <a:lnTo>
                      <a:pt x="230" y="184"/>
                    </a:lnTo>
                    <a:lnTo>
                      <a:pt x="236" y="184"/>
                    </a:lnTo>
                    <a:lnTo>
                      <a:pt x="236" y="181"/>
                    </a:lnTo>
                    <a:close/>
                    <a:moveTo>
                      <a:pt x="251" y="178"/>
                    </a:moveTo>
                    <a:lnTo>
                      <a:pt x="251" y="178"/>
                    </a:lnTo>
                    <a:lnTo>
                      <a:pt x="240" y="180"/>
                    </a:lnTo>
                    <a:lnTo>
                      <a:pt x="242" y="183"/>
                    </a:lnTo>
                    <a:lnTo>
                      <a:pt x="242" y="183"/>
                    </a:lnTo>
                    <a:lnTo>
                      <a:pt x="252" y="181"/>
                    </a:lnTo>
                    <a:lnTo>
                      <a:pt x="251" y="178"/>
                    </a:lnTo>
                    <a:close/>
                    <a:moveTo>
                      <a:pt x="265" y="174"/>
                    </a:moveTo>
                    <a:lnTo>
                      <a:pt x="265" y="174"/>
                    </a:lnTo>
                    <a:lnTo>
                      <a:pt x="256" y="177"/>
                    </a:lnTo>
                    <a:lnTo>
                      <a:pt x="256" y="180"/>
                    </a:lnTo>
                    <a:lnTo>
                      <a:pt x="256" y="180"/>
                    </a:lnTo>
                    <a:lnTo>
                      <a:pt x="267" y="177"/>
                    </a:lnTo>
                    <a:lnTo>
                      <a:pt x="265" y="174"/>
                    </a:lnTo>
                    <a:close/>
                    <a:moveTo>
                      <a:pt x="280" y="170"/>
                    </a:moveTo>
                    <a:lnTo>
                      <a:pt x="280" y="170"/>
                    </a:lnTo>
                    <a:lnTo>
                      <a:pt x="271" y="172"/>
                    </a:lnTo>
                    <a:lnTo>
                      <a:pt x="271" y="175"/>
                    </a:lnTo>
                    <a:lnTo>
                      <a:pt x="271" y="175"/>
                    </a:lnTo>
                    <a:lnTo>
                      <a:pt x="281" y="172"/>
                    </a:lnTo>
                    <a:lnTo>
                      <a:pt x="280" y="170"/>
                    </a:lnTo>
                    <a:close/>
                    <a:moveTo>
                      <a:pt x="294" y="165"/>
                    </a:moveTo>
                    <a:lnTo>
                      <a:pt x="294" y="165"/>
                    </a:lnTo>
                    <a:lnTo>
                      <a:pt x="285" y="168"/>
                    </a:lnTo>
                    <a:lnTo>
                      <a:pt x="285" y="171"/>
                    </a:lnTo>
                    <a:lnTo>
                      <a:pt x="285" y="171"/>
                    </a:lnTo>
                    <a:lnTo>
                      <a:pt x="295" y="168"/>
                    </a:lnTo>
                    <a:lnTo>
                      <a:pt x="294" y="165"/>
                    </a:lnTo>
                    <a:close/>
                    <a:moveTo>
                      <a:pt x="309" y="159"/>
                    </a:moveTo>
                    <a:lnTo>
                      <a:pt x="309" y="159"/>
                    </a:lnTo>
                    <a:lnTo>
                      <a:pt x="300" y="162"/>
                    </a:lnTo>
                    <a:lnTo>
                      <a:pt x="300" y="162"/>
                    </a:lnTo>
                    <a:lnTo>
                      <a:pt x="298" y="162"/>
                    </a:lnTo>
                    <a:lnTo>
                      <a:pt x="300" y="165"/>
                    </a:lnTo>
                    <a:lnTo>
                      <a:pt x="300" y="165"/>
                    </a:lnTo>
                    <a:lnTo>
                      <a:pt x="301" y="165"/>
                    </a:lnTo>
                    <a:lnTo>
                      <a:pt x="301" y="165"/>
                    </a:lnTo>
                    <a:lnTo>
                      <a:pt x="309" y="161"/>
                    </a:lnTo>
                    <a:lnTo>
                      <a:pt x="309" y="159"/>
                    </a:lnTo>
                    <a:close/>
                    <a:moveTo>
                      <a:pt x="323" y="156"/>
                    </a:moveTo>
                    <a:lnTo>
                      <a:pt x="323" y="156"/>
                    </a:lnTo>
                    <a:lnTo>
                      <a:pt x="313" y="158"/>
                    </a:lnTo>
                    <a:lnTo>
                      <a:pt x="314" y="161"/>
                    </a:lnTo>
                    <a:lnTo>
                      <a:pt x="314" y="161"/>
                    </a:lnTo>
                    <a:lnTo>
                      <a:pt x="324" y="159"/>
                    </a:lnTo>
                    <a:lnTo>
                      <a:pt x="323" y="156"/>
                    </a:lnTo>
                    <a:close/>
                    <a:moveTo>
                      <a:pt x="337" y="152"/>
                    </a:moveTo>
                    <a:lnTo>
                      <a:pt x="337" y="152"/>
                    </a:lnTo>
                    <a:lnTo>
                      <a:pt x="332" y="156"/>
                    </a:lnTo>
                    <a:lnTo>
                      <a:pt x="332" y="156"/>
                    </a:lnTo>
                    <a:lnTo>
                      <a:pt x="329" y="156"/>
                    </a:lnTo>
                    <a:lnTo>
                      <a:pt x="329" y="158"/>
                    </a:lnTo>
                    <a:lnTo>
                      <a:pt x="329" y="158"/>
                    </a:lnTo>
                    <a:lnTo>
                      <a:pt x="332" y="158"/>
                    </a:lnTo>
                    <a:lnTo>
                      <a:pt x="332" y="158"/>
                    </a:lnTo>
                    <a:lnTo>
                      <a:pt x="335" y="156"/>
                    </a:lnTo>
                    <a:lnTo>
                      <a:pt x="339" y="155"/>
                    </a:lnTo>
                    <a:lnTo>
                      <a:pt x="337" y="152"/>
                    </a:lnTo>
                    <a:close/>
                    <a:moveTo>
                      <a:pt x="349" y="142"/>
                    </a:moveTo>
                    <a:lnTo>
                      <a:pt x="349" y="142"/>
                    </a:lnTo>
                    <a:lnTo>
                      <a:pt x="342" y="149"/>
                    </a:lnTo>
                    <a:lnTo>
                      <a:pt x="343" y="152"/>
                    </a:lnTo>
                    <a:lnTo>
                      <a:pt x="343" y="152"/>
                    </a:lnTo>
                    <a:lnTo>
                      <a:pt x="351" y="145"/>
                    </a:lnTo>
                    <a:lnTo>
                      <a:pt x="349" y="142"/>
                    </a:lnTo>
                    <a:close/>
                    <a:moveTo>
                      <a:pt x="358" y="132"/>
                    </a:moveTo>
                    <a:lnTo>
                      <a:pt x="358" y="132"/>
                    </a:lnTo>
                    <a:lnTo>
                      <a:pt x="352" y="139"/>
                    </a:lnTo>
                    <a:lnTo>
                      <a:pt x="353" y="141"/>
                    </a:lnTo>
                    <a:lnTo>
                      <a:pt x="353" y="141"/>
                    </a:lnTo>
                    <a:lnTo>
                      <a:pt x="361" y="133"/>
                    </a:lnTo>
                    <a:lnTo>
                      <a:pt x="358" y="132"/>
                    </a:lnTo>
                    <a:close/>
                    <a:moveTo>
                      <a:pt x="368" y="119"/>
                    </a:moveTo>
                    <a:lnTo>
                      <a:pt x="368" y="119"/>
                    </a:lnTo>
                    <a:lnTo>
                      <a:pt x="362" y="128"/>
                    </a:lnTo>
                    <a:lnTo>
                      <a:pt x="364" y="129"/>
                    </a:lnTo>
                    <a:lnTo>
                      <a:pt x="364" y="129"/>
                    </a:lnTo>
                    <a:lnTo>
                      <a:pt x="369" y="122"/>
                    </a:lnTo>
                    <a:lnTo>
                      <a:pt x="368" y="119"/>
                    </a:lnTo>
                    <a:close/>
                    <a:moveTo>
                      <a:pt x="377" y="107"/>
                    </a:moveTo>
                    <a:lnTo>
                      <a:pt x="377" y="107"/>
                    </a:lnTo>
                    <a:lnTo>
                      <a:pt x="371" y="116"/>
                    </a:lnTo>
                    <a:lnTo>
                      <a:pt x="374" y="117"/>
                    </a:lnTo>
                    <a:lnTo>
                      <a:pt x="374" y="117"/>
                    </a:lnTo>
                    <a:lnTo>
                      <a:pt x="379" y="109"/>
                    </a:lnTo>
                    <a:lnTo>
                      <a:pt x="377" y="107"/>
                    </a:lnTo>
                    <a:close/>
                    <a:moveTo>
                      <a:pt x="385" y="94"/>
                    </a:moveTo>
                    <a:lnTo>
                      <a:pt x="385" y="94"/>
                    </a:lnTo>
                    <a:lnTo>
                      <a:pt x="384" y="97"/>
                    </a:lnTo>
                    <a:lnTo>
                      <a:pt x="384" y="97"/>
                    </a:lnTo>
                    <a:lnTo>
                      <a:pt x="379" y="103"/>
                    </a:lnTo>
                    <a:lnTo>
                      <a:pt x="382" y="104"/>
                    </a:lnTo>
                    <a:lnTo>
                      <a:pt x="382" y="104"/>
                    </a:lnTo>
                    <a:lnTo>
                      <a:pt x="387" y="99"/>
                    </a:lnTo>
                    <a:lnTo>
                      <a:pt x="387" y="99"/>
                    </a:lnTo>
                    <a:lnTo>
                      <a:pt x="387" y="96"/>
                    </a:lnTo>
                    <a:lnTo>
                      <a:pt x="385" y="94"/>
                    </a:lnTo>
                    <a:close/>
                    <a:moveTo>
                      <a:pt x="398" y="87"/>
                    </a:moveTo>
                    <a:lnTo>
                      <a:pt x="398" y="87"/>
                    </a:lnTo>
                    <a:lnTo>
                      <a:pt x="398" y="87"/>
                    </a:lnTo>
                    <a:lnTo>
                      <a:pt x="395" y="86"/>
                    </a:lnTo>
                    <a:lnTo>
                      <a:pt x="395" y="86"/>
                    </a:lnTo>
                    <a:lnTo>
                      <a:pt x="391" y="87"/>
                    </a:lnTo>
                    <a:lnTo>
                      <a:pt x="388" y="90"/>
                    </a:lnTo>
                    <a:lnTo>
                      <a:pt x="390" y="91"/>
                    </a:lnTo>
                    <a:lnTo>
                      <a:pt x="390" y="91"/>
                    </a:lnTo>
                    <a:lnTo>
                      <a:pt x="393" y="90"/>
                    </a:lnTo>
                    <a:lnTo>
                      <a:pt x="395" y="88"/>
                    </a:lnTo>
                    <a:lnTo>
                      <a:pt x="395" y="88"/>
                    </a:lnTo>
                    <a:lnTo>
                      <a:pt x="397" y="88"/>
                    </a:lnTo>
                    <a:lnTo>
                      <a:pt x="397" y="88"/>
                    </a:lnTo>
                    <a:lnTo>
                      <a:pt x="398" y="87"/>
                    </a:lnTo>
                    <a:close/>
                    <a:moveTo>
                      <a:pt x="407" y="100"/>
                    </a:moveTo>
                    <a:lnTo>
                      <a:pt x="407" y="100"/>
                    </a:lnTo>
                    <a:lnTo>
                      <a:pt x="403" y="90"/>
                    </a:lnTo>
                    <a:lnTo>
                      <a:pt x="400" y="91"/>
                    </a:lnTo>
                    <a:lnTo>
                      <a:pt x="400" y="91"/>
                    </a:lnTo>
                    <a:lnTo>
                      <a:pt x="406" y="101"/>
                    </a:lnTo>
                    <a:lnTo>
                      <a:pt x="407" y="100"/>
                    </a:lnTo>
                    <a:close/>
                    <a:moveTo>
                      <a:pt x="417" y="109"/>
                    </a:moveTo>
                    <a:lnTo>
                      <a:pt x="417" y="109"/>
                    </a:lnTo>
                    <a:lnTo>
                      <a:pt x="417" y="109"/>
                    </a:lnTo>
                    <a:lnTo>
                      <a:pt x="416" y="109"/>
                    </a:lnTo>
                    <a:lnTo>
                      <a:pt x="416" y="109"/>
                    </a:lnTo>
                    <a:lnTo>
                      <a:pt x="413" y="106"/>
                    </a:lnTo>
                    <a:lnTo>
                      <a:pt x="410" y="103"/>
                    </a:lnTo>
                    <a:lnTo>
                      <a:pt x="408" y="106"/>
                    </a:lnTo>
                    <a:lnTo>
                      <a:pt x="408" y="106"/>
                    </a:lnTo>
                    <a:lnTo>
                      <a:pt x="411" y="109"/>
                    </a:lnTo>
                    <a:lnTo>
                      <a:pt x="414" y="110"/>
                    </a:lnTo>
                    <a:lnTo>
                      <a:pt x="414" y="110"/>
                    </a:lnTo>
                    <a:lnTo>
                      <a:pt x="417" y="110"/>
                    </a:lnTo>
                    <a:lnTo>
                      <a:pt x="417" y="110"/>
                    </a:lnTo>
                    <a:lnTo>
                      <a:pt x="417" y="109"/>
                    </a:lnTo>
                    <a:close/>
                    <a:moveTo>
                      <a:pt x="430" y="103"/>
                    </a:moveTo>
                    <a:lnTo>
                      <a:pt x="430" y="103"/>
                    </a:lnTo>
                    <a:lnTo>
                      <a:pt x="421" y="107"/>
                    </a:lnTo>
                    <a:lnTo>
                      <a:pt x="423" y="109"/>
                    </a:lnTo>
                    <a:lnTo>
                      <a:pt x="423" y="109"/>
                    </a:lnTo>
                    <a:lnTo>
                      <a:pt x="432" y="104"/>
                    </a:lnTo>
                    <a:lnTo>
                      <a:pt x="430" y="103"/>
                    </a:lnTo>
                    <a:close/>
                    <a:moveTo>
                      <a:pt x="443" y="94"/>
                    </a:moveTo>
                    <a:lnTo>
                      <a:pt x="443" y="94"/>
                    </a:lnTo>
                    <a:lnTo>
                      <a:pt x="435" y="100"/>
                    </a:lnTo>
                    <a:lnTo>
                      <a:pt x="436" y="101"/>
                    </a:lnTo>
                    <a:lnTo>
                      <a:pt x="436" y="101"/>
                    </a:lnTo>
                    <a:lnTo>
                      <a:pt x="445" y="96"/>
                    </a:lnTo>
                    <a:lnTo>
                      <a:pt x="443" y="94"/>
                    </a:lnTo>
                    <a:close/>
                    <a:moveTo>
                      <a:pt x="455" y="84"/>
                    </a:moveTo>
                    <a:lnTo>
                      <a:pt x="455" y="84"/>
                    </a:lnTo>
                    <a:lnTo>
                      <a:pt x="448" y="91"/>
                    </a:lnTo>
                    <a:lnTo>
                      <a:pt x="449" y="93"/>
                    </a:lnTo>
                    <a:lnTo>
                      <a:pt x="449" y="93"/>
                    </a:lnTo>
                    <a:lnTo>
                      <a:pt x="456" y="87"/>
                    </a:lnTo>
                    <a:lnTo>
                      <a:pt x="455" y="84"/>
                    </a:lnTo>
                    <a:close/>
                    <a:moveTo>
                      <a:pt x="469" y="78"/>
                    </a:moveTo>
                    <a:lnTo>
                      <a:pt x="469" y="78"/>
                    </a:lnTo>
                    <a:lnTo>
                      <a:pt x="465" y="80"/>
                    </a:lnTo>
                    <a:lnTo>
                      <a:pt x="461" y="81"/>
                    </a:lnTo>
                    <a:lnTo>
                      <a:pt x="459" y="81"/>
                    </a:lnTo>
                    <a:lnTo>
                      <a:pt x="461" y="84"/>
                    </a:lnTo>
                    <a:lnTo>
                      <a:pt x="461" y="83"/>
                    </a:lnTo>
                    <a:lnTo>
                      <a:pt x="461" y="83"/>
                    </a:lnTo>
                    <a:lnTo>
                      <a:pt x="465" y="83"/>
                    </a:lnTo>
                    <a:lnTo>
                      <a:pt x="469" y="81"/>
                    </a:lnTo>
                    <a:lnTo>
                      <a:pt x="469" y="78"/>
                    </a:lnTo>
                    <a:close/>
                    <a:moveTo>
                      <a:pt x="485" y="78"/>
                    </a:moveTo>
                    <a:lnTo>
                      <a:pt x="485" y="78"/>
                    </a:lnTo>
                    <a:lnTo>
                      <a:pt x="475" y="78"/>
                    </a:lnTo>
                    <a:lnTo>
                      <a:pt x="475" y="78"/>
                    </a:lnTo>
                    <a:lnTo>
                      <a:pt x="475" y="81"/>
                    </a:lnTo>
                    <a:lnTo>
                      <a:pt x="475" y="81"/>
                    </a:lnTo>
                    <a:lnTo>
                      <a:pt x="475" y="81"/>
                    </a:lnTo>
                    <a:lnTo>
                      <a:pt x="485" y="81"/>
                    </a:lnTo>
                    <a:lnTo>
                      <a:pt x="485" y="78"/>
                    </a:lnTo>
                    <a:close/>
                    <a:moveTo>
                      <a:pt x="491" y="68"/>
                    </a:moveTo>
                    <a:lnTo>
                      <a:pt x="491" y="68"/>
                    </a:lnTo>
                    <a:lnTo>
                      <a:pt x="491" y="72"/>
                    </a:lnTo>
                    <a:lnTo>
                      <a:pt x="488" y="77"/>
                    </a:lnTo>
                    <a:lnTo>
                      <a:pt x="491" y="78"/>
                    </a:lnTo>
                    <a:lnTo>
                      <a:pt x="491" y="78"/>
                    </a:lnTo>
                    <a:lnTo>
                      <a:pt x="492" y="74"/>
                    </a:lnTo>
                    <a:lnTo>
                      <a:pt x="494" y="68"/>
                    </a:lnTo>
                    <a:lnTo>
                      <a:pt x="491" y="68"/>
                    </a:lnTo>
                    <a:close/>
                    <a:moveTo>
                      <a:pt x="490" y="54"/>
                    </a:moveTo>
                    <a:lnTo>
                      <a:pt x="491" y="55"/>
                    </a:lnTo>
                    <a:lnTo>
                      <a:pt x="491" y="55"/>
                    </a:lnTo>
                    <a:lnTo>
                      <a:pt x="491" y="58"/>
                    </a:lnTo>
                    <a:lnTo>
                      <a:pt x="491" y="58"/>
                    </a:lnTo>
                    <a:lnTo>
                      <a:pt x="491" y="62"/>
                    </a:lnTo>
                    <a:lnTo>
                      <a:pt x="494" y="62"/>
                    </a:lnTo>
                    <a:lnTo>
                      <a:pt x="494" y="62"/>
                    </a:lnTo>
                    <a:lnTo>
                      <a:pt x="494" y="58"/>
                    </a:lnTo>
                    <a:lnTo>
                      <a:pt x="494" y="58"/>
                    </a:lnTo>
                    <a:lnTo>
                      <a:pt x="492" y="54"/>
                    </a:lnTo>
                    <a:lnTo>
                      <a:pt x="492" y="54"/>
                    </a:lnTo>
                    <a:lnTo>
                      <a:pt x="491" y="52"/>
                    </a:lnTo>
                    <a:lnTo>
                      <a:pt x="490" y="54"/>
                    </a:lnTo>
                    <a:close/>
                    <a:moveTo>
                      <a:pt x="477" y="48"/>
                    </a:moveTo>
                    <a:lnTo>
                      <a:pt x="477" y="48"/>
                    </a:lnTo>
                    <a:lnTo>
                      <a:pt x="487" y="52"/>
                    </a:lnTo>
                    <a:lnTo>
                      <a:pt x="487" y="49"/>
                    </a:lnTo>
                    <a:lnTo>
                      <a:pt x="487" y="49"/>
                    </a:lnTo>
                    <a:lnTo>
                      <a:pt x="478" y="46"/>
                    </a:lnTo>
                    <a:lnTo>
                      <a:pt x="477" y="48"/>
                    </a:lnTo>
                    <a:close/>
                    <a:moveTo>
                      <a:pt x="462" y="48"/>
                    </a:moveTo>
                    <a:lnTo>
                      <a:pt x="462" y="48"/>
                    </a:lnTo>
                    <a:lnTo>
                      <a:pt x="468" y="46"/>
                    </a:lnTo>
                    <a:lnTo>
                      <a:pt x="468" y="46"/>
                    </a:lnTo>
                    <a:lnTo>
                      <a:pt x="468" y="46"/>
                    </a:lnTo>
                    <a:lnTo>
                      <a:pt x="472" y="48"/>
                    </a:lnTo>
                    <a:lnTo>
                      <a:pt x="472" y="45"/>
                    </a:lnTo>
                    <a:lnTo>
                      <a:pt x="472" y="45"/>
                    </a:lnTo>
                    <a:lnTo>
                      <a:pt x="469" y="44"/>
                    </a:lnTo>
                    <a:lnTo>
                      <a:pt x="469" y="44"/>
                    </a:lnTo>
                    <a:lnTo>
                      <a:pt x="468" y="44"/>
                    </a:lnTo>
                    <a:lnTo>
                      <a:pt x="468" y="44"/>
                    </a:lnTo>
                    <a:lnTo>
                      <a:pt x="462" y="45"/>
                    </a:lnTo>
                    <a:lnTo>
                      <a:pt x="462" y="48"/>
                    </a:lnTo>
                    <a:close/>
                    <a:moveTo>
                      <a:pt x="449" y="55"/>
                    </a:moveTo>
                    <a:lnTo>
                      <a:pt x="449" y="55"/>
                    </a:lnTo>
                    <a:lnTo>
                      <a:pt x="458" y="49"/>
                    </a:lnTo>
                    <a:lnTo>
                      <a:pt x="456" y="48"/>
                    </a:lnTo>
                    <a:lnTo>
                      <a:pt x="456" y="48"/>
                    </a:lnTo>
                    <a:lnTo>
                      <a:pt x="449" y="52"/>
                    </a:lnTo>
                    <a:lnTo>
                      <a:pt x="449" y="55"/>
                    </a:lnTo>
                    <a:close/>
                    <a:moveTo>
                      <a:pt x="437" y="45"/>
                    </a:moveTo>
                    <a:lnTo>
                      <a:pt x="437" y="45"/>
                    </a:lnTo>
                    <a:lnTo>
                      <a:pt x="440" y="51"/>
                    </a:lnTo>
                    <a:lnTo>
                      <a:pt x="443" y="54"/>
                    </a:lnTo>
                    <a:lnTo>
                      <a:pt x="445" y="52"/>
                    </a:lnTo>
                    <a:lnTo>
                      <a:pt x="445" y="52"/>
                    </a:lnTo>
                    <a:lnTo>
                      <a:pt x="442" y="49"/>
                    </a:lnTo>
                    <a:lnTo>
                      <a:pt x="440" y="44"/>
                    </a:lnTo>
                    <a:lnTo>
                      <a:pt x="437" y="45"/>
                    </a:lnTo>
                    <a:close/>
                    <a:moveTo>
                      <a:pt x="433" y="30"/>
                    </a:moveTo>
                    <a:lnTo>
                      <a:pt x="433" y="30"/>
                    </a:lnTo>
                    <a:lnTo>
                      <a:pt x="433" y="30"/>
                    </a:lnTo>
                    <a:lnTo>
                      <a:pt x="436" y="41"/>
                    </a:lnTo>
                    <a:lnTo>
                      <a:pt x="439" y="39"/>
                    </a:lnTo>
                    <a:lnTo>
                      <a:pt x="439" y="39"/>
                    </a:lnTo>
                    <a:lnTo>
                      <a:pt x="436" y="30"/>
                    </a:lnTo>
                    <a:lnTo>
                      <a:pt x="436" y="29"/>
                    </a:lnTo>
                    <a:lnTo>
                      <a:pt x="433" y="30"/>
                    </a:lnTo>
                    <a:close/>
                    <a:moveTo>
                      <a:pt x="436" y="15"/>
                    </a:moveTo>
                    <a:lnTo>
                      <a:pt x="436" y="15"/>
                    </a:lnTo>
                    <a:lnTo>
                      <a:pt x="433" y="25"/>
                    </a:lnTo>
                    <a:lnTo>
                      <a:pt x="436" y="25"/>
                    </a:lnTo>
                    <a:lnTo>
                      <a:pt x="436" y="25"/>
                    </a:lnTo>
                    <a:lnTo>
                      <a:pt x="439" y="16"/>
                    </a:lnTo>
                    <a:lnTo>
                      <a:pt x="436" y="15"/>
                    </a:lnTo>
                    <a:close/>
                    <a:moveTo>
                      <a:pt x="442" y="0"/>
                    </a:moveTo>
                    <a:lnTo>
                      <a:pt x="442" y="0"/>
                    </a:lnTo>
                    <a:lnTo>
                      <a:pt x="437" y="10"/>
                    </a:lnTo>
                    <a:lnTo>
                      <a:pt x="440" y="10"/>
                    </a:lnTo>
                    <a:lnTo>
                      <a:pt x="440" y="10"/>
                    </a:lnTo>
                    <a:lnTo>
                      <a:pt x="443" y="2"/>
                    </a:lnTo>
                    <a:lnTo>
                      <a:pt x="442"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73" name="Freeform 1696"/>
              <p:cNvSpPr/>
              <p:nvPr/>
            </p:nvSpPr>
            <p:spPr bwMode="auto">
              <a:xfrm>
                <a:off x="-1672662" y="3942185"/>
                <a:ext cx="40788" cy="34671"/>
              </a:xfrm>
              <a:custGeom>
                <a:gdLst>
                  <a:gd name="T0" fmla="*/ 0 w 20"/>
                  <a:gd name="T1" fmla="*/ 14 h 17"/>
                  <a:gd name="T2" fmla="*/ 0 w 20"/>
                  <a:gd name="T3" fmla="*/ 14 h 17"/>
                  <a:gd name="T4" fmla="*/ 4 w 20"/>
                  <a:gd name="T5" fmla="*/ 17 h 17"/>
                  <a:gd name="T6" fmla="*/ 7 w 20"/>
                  <a:gd name="T7" fmla="*/ 17 h 17"/>
                  <a:gd name="T8" fmla="*/ 7 w 20"/>
                  <a:gd name="T9" fmla="*/ 17 h 17"/>
                  <a:gd name="T10" fmla="*/ 10 w 20"/>
                  <a:gd name="T11" fmla="*/ 13 h 17"/>
                  <a:gd name="T12" fmla="*/ 12 w 20"/>
                  <a:gd name="T13" fmla="*/ 10 h 17"/>
                  <a:gd name="T14" fmla="*/ 13 w 20"/>
                  <a:gd name="T15" fmla="*/ 10 h 17"/>
                  <a:gd name="T16" fmla="*/ 13 w 20"/>
                  <a:gd name="T17" fmla="*/ 10 h 17"/>
                  <a:gd name="T18" fmla="*/ 15 w 20"/>
                  <a:gd name="T19" fmla="*/ 12 h 17"/>
                  <a:gd name="T20" fmla="*/ 16 w 20"/>
                  <a:gd name="T21" fmla="*/ 14 h 17"/>
                  <a:gd name="T22" fmla="*/ 19 w 20"/>
                  <a:gd name="T23" fmla="*/ 16 h 17"/>
                  <a:gd name="T24" fmla="*/ 19 w 20"/>
                  <a:gd name="T25" fmla="*/ 16 h 17"/>
                  <a:gd name="T26" fmla="*/ 20 w 20"/>
                  <a:gd name="T27" fmla="*/ 14 h 17"/>
                  <a:gd name="T28" fmla="*/ 20 w 20"/>
                  <a:gd name="T29" fmla="*/ 14 h 17"/>
                  <a:gd name="T30" fmla="*/ 20 w 20"/>
                  <a:gd name="T31" fmla="*/ 9 h 17"/>
                  <a:gd name="T32" fmla="*/ 17 w 20"/>
                  <a:gd name="T33" fmla="*/ 0 h 17"/>
                  <a:gd name="T34" fmla="*/ 0 w 20"/>
                  <a:gd name="T35" fmla="*/ 14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0" h="17">
                    <a:moveTo>
                      <a:pt x="0" y="14"/>
                    </a:moveTo>
                    <a:lnTo>
                      <a:pt x="0" y="14"/>
                    </a:lnTo>
                    <a:lnTo>
                      <a:pt x="4" y="17"/>
                    </a:lnTo>
                    <a:lnTo>
                      <a:pt x="7" y="17"/>
                    </a:lnTo>
                    <a:lnTo>
                      <a:pt x="7" y="17"/>
                    </a:lnTo>
                    <a:lnTo>
                      <a:pt x="10" y="13"/>
                    </a:lnTo>
                    <a:lnTo>
                      <a:pt x="12" y="10"/>
                    </a:lnTo>
                    <a:lnTo>
                      <a:pt x="13" y="10"/>
                    </a:lnTo>
                    <a:lnTo>
                      <a:pt x="13" y="10"/>
                    </a:lnTo>
                    <a:lnTo>
                      <a:pt x="15" y="12"/>
                    </a:lnTo>
                    <a:lnTo>
                      <a:pt x="16" y="14"/>
                    </a:lnTo>
                    <a:lnTo>
                      <a:pt x="19" y="16"/>
                    </a:lnTo>
                    <a:lnTo>
                      <a:pt x="19" y="16"/>
                    </a:lnTo>
                    <a:lnTo>
                      <a:pt x="20" y="14"/>
                    </a:lnTo>
                    <a:lnTo>
                      <a:pt x="20" y="14"/>
                    </a:lnTo>
                    <a:lnTo>
                      <a:pt x="20" y="9"/>
                    </a:lnTo>
                    <a:lnTo>
                      <a:pt x="17" y="0"/>
                    </a:lnTo>
                    <a:lnTo>
                      <a:pt x="0" y="14"/>
                    </a:lnTo>
                    <a:close/>
                  </a:path>
                </a:pathLst>
              </a:custGeom>
              <a:solidFill>
                <a:schemeClr val="accent3">
                  <a:lumMod val="40000"/>
                  <a:lumOff val="60000"/>
                </a:schemeClr>
              </a:solidFill>
              <a:ln w="3175">
                <a:solidFill>
                  <a:sysClr val="window" lastClr="FFFFFF"/>
                </a:solidFill>
                <a:round/>
              </a:ln>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74" name="Freeform 1719"/>
              <p:cNvSpPr>
                <a:spLocks noEditPoints="1"/>
              </p:cNvSpPr>
              <p:nvPr/>
            </p:nvSpPr>
            <p:spPr bwMode="auto">
              <a:xfrm>
                <a:off x="-2996245" y="2243348"/>
                <a:ext cx="1133917" cy="1158390"/>
              </a:xfrm>
              <a:custGeom>
                <a:gdLst>
                  <a:gd name="T0" fmla="*/ 527 w 556"/>
                  <a:gd name="T1" fmla="*/ 545 h 568"/>
                  <a:gd name="T2" fmla="*/ 527 w 556"/>
                  <a:gd name="T3" fmla="*/ 539 h 568"/>
                  <a:gd name="T4" fmla="*/ 506 w 556"/>
                  <a:gd name="T5" fmla="*/ 530 h 568"/>
                  <a:gd name="T6" fmla="*/ 491 w 556"/>
                  <a:gd name="T7" fmla="*/ 545 h 568"/>
                  <a:gd name="T8" fmla="*/ 475 w 556"/>
                  <a:gd name="T9" fmla="*/ 540 h 568"/>
                  <a:gd name="T10" fmla="*/ 459 w 556"/>
                  <a:gd name="T11" fmla="*/ 545 h 568"/>
                  <a:gd name="T12" fmla="*/ 462 w 556"/>
                  <a:gd name="T13" fmla="*/ 543 h 568"/>
                  <a:gd name="T14" fmla="*/ 455 w 556"/>
                  <a:gd name="T15" fmla="*/ 546 h 568"/>
                  <a:gd name="T16" fmla="*/ 455 w 556"/>
                  <a:gd name="T17" fmla="*/ 540 h 568"/>
                  <a:gd name="T18" fmla="*/ 455 w 556"/>
                  <a:gd name="T19" fmla="*/ 546 h 568"/>
                  <a:gd name="T20" fmla="*/ 452 w 556"/>
                  <a:gd name="T21" fmla="*/ 565 h 568"/>
                  <a:gd name="T22" fmla="*/ 439 w 556"/>
                  <a:gd name="T23" fmla="*/ 553 h 568"/>
                  <a:gd name="T24" fmla="*/ 430 w 556"/>
                  <a:gd name="T25" fmla="*/ 555 h 568"/>
                  <a:gd name="T26" fmla="*/ 419 w 556"/>
                  <a:gd name="T27" fmla="*/ 552 h 568"/>
                  <a:gd name="T28" fmla="*/ 412 w 556"/>
                  <a:gd name="T29" fmla="*/ 545 h 568"/>
                  <a:gd name="T30" fmla="*/ 397 w 556"/>
                  <a:gd name="T31" fmla="*/ 511 h 568"/>
                  <a:gd name="T32" fmla="*/ 390 w 556"/>
                  <a:gd name="T33" fmla="*/ 506 h 568"/>
                  <a:gd name="T34" fmla="*/ 400 w 556"/>
                  <a:gd name="T35" fmla="*/ 474 h 568"/>
                  <a:gd name="T36" fmla="*/ 404 w 556"/>
                  <a:gd name="T37" fmla="*/ 464 h 568"/>
                  <a:gd name="T38" fmla="*/ 396 w 556"/>
                  <a:gd name="T39" fmla="*/ 440 h 568"/>
                  <a:gd name="T40" fmla="*/ 390 w 556"/>
                  <a:gd name="T41" fmla="*/ 424 h 568"/>
                  <a:gd name="T42" fmla="*/ 359 w 556"/>
                  <a:gd name="T43" fmla="*/ 438 h 568"/>
                  <a:gd name="T44" fmla="*/ 362 w 556"/>
                  <a:gd name="T45" fmla="*/ 436 h 568"/>
                  <a:gd name="T46" fmla="*/ 352 w 556"/>
                  <a:gd name="T47" fmla="*/ 436 h 568"/>
                  <a:gd name="T48" fmla="*/ 319 w 556"/>
                  <a:gd name="T49" fmla="*/ 439 h 568"/>
                  <a:gd name="T50" fmla="*/ 315 w 556"/>
                  <a:gd name="T51" fmla="*/ 426 h 568"/>
                  <a:gd name="T52" fmla="*/ 290 w 556"/>
                  <a:gd name="T53" fmla="*/ 435 h 568"/>
                  <a:gd name="T54" fmla="*/ 264 w 556"/>
                  <a:gd name="T55" fmla="*/ 439 h 568"/>
                  <a:gd name="T56" fmla="*/ 246 w 556"/>
                  <a:gd name="T57" fmla="*/ 440 h 568"/>
                  <a:gd name="T58" fmla="*/ 228 w 556"/>
                  <a:gd name="T59" fmla="*/ 445 h 568"/>
                  <a:gd name="T60" fmla="*/ 191 w 556"/>
                  <a:gd name="T61" fmla="*/ 439 h 568"/>
                  <a:gd name="T62" fmla="*/ 165 w 556"/>
                  <a:gd name="T63" fmla="*/ 417 h 568"/>
                  <a:gd name="T64" fmla="*/ 162 w 556"/>
                  <a:gd name="T65" fmla="*/ 414 h 568"/>
                  <a:gd name="T66" fmla="*/ 132 w 556"/>
                  <a:gd name="T67" fmla="*/ 406 h 568"/>
                  <a:gd name="T68" fmla="*/ 105 w 556"/>
                  <a:gd name="T69" fmla="*/ 394 h 568"/>
                  <a:gd name="T70" fmla="*/ 80 w 556"/>
                  <a:gd name="T71" fmla="*/ 377 h 568"/>
                  <a:gd name="T72" fmla="*/ 74 w 556"/>
                  <a:gd name="T73" fmla="*/ 365 h 568"/>
                  <a:gd name="T74" fmla="*/ 77 w 556"/>
                  <a:gd name="T75" fmla="*/ 352 h 568"/>
                  <a:gd name="T76" fmla="*/ 51 w 556"/>
                  <a:gd name="T77" fmla="*/ 325 h 568"/>
                  <a:gd name="T78" fmla="*/ 54 w 556"/>
                  <a:gd name="T79" fmla="*/ 312 h 568"/>
                  <a:gd name="T80" fmla="*/ 9 w 556"/>
                  <a:gd name="T81" fmla="*/ 271 h 568"/>
                  <a:gd name="T82" fmla="*/ 18 w 556"/>
                  <a:gd name="T83" fmla="*/ 261 h 568"/>
                  <a:gd name="T84" fmla="*/ 22 w 556"/>
                  <a:gd name="T85" fmla="*/ 242 h 568"/>
                  <a:gd name="T86" fmla="*/ 2 w 556"/>
                  <a:gd name="T87" fmla="*/ 220 h 568"/>
                  <a:gd name="T88" fmla="*/ 15 w 556"/>
                  <a:gd name="T89" fmla="*/ 209 h 568"/>
                  <a:gd name="T90" fmla="*/ 21 w 556"/>
                  <a:gd name="T91" fmla="*/ 207 h 568"/>
                  <a:gd name="T92" fmla="*/ 51 w 556"/>
                  <a:gd name="T93" fmla="*/ 199 h 568"/>
                  <a:gd name="T94" fmla="*/ 55 w 556"/>
                  <a:gd name="T95" fmla="*/ 194 h 568"/>
                  <a:gd name="T96" fmla="*/ 80 w 556"/>
                  <a:gd name="T97" fmla="*/ 185 h 568"/>
                  <a:gd name="T98" fmla="*/ 102 w 556"/>
                  <a:gd name="T99" fmla="*/ 171 h 568"/>
                  <a:gd name="T100" fmla="*/ 109 w 556"/>
                  <a:gd name="T101" fmla="*/ 146 h 568"/>
                  <a:gd name="T102" fmla="*/ 110 w 556"/>
                  <a:gd name="T103" fmla="*/ 148 h 568"/>
                  <a:gd name="T104" fmla="*/ 109 w 556"/>
                  <a:gd name="T105" fmla="*/ 115 h 568"/>
                  <a:gd name="T106" fmla="*/ 110 w 556"/>
                  <a:gd name="T107" fmla="*/ 104 h 568"/>
                  <a:gd name="T108" fmla="*/ 131 w 556"/>
                  <a:gd name="T109" fmla="*/ 94 h 568"/>
                  <a:gd name="T110" fmla="*/ 139 w 556"/>
                  <a:gd name="T111" fmla="*/ 80 h 568"/>
                  <a:gd name="T112" fmla="*/ 147 w 556"/>
                  <a:gd name="T113" fmla="*/ 74 h 568"/>
                  <a:gd name="T114" fmla="*/ 151 w 556"/>
                  <a:gd name="T115" fmla="*/ 58 h 568"/>
                  <a:gd name="T116" fmla="*/ 171 w 556"/>
                  <a:gd name="T117" fmla="*/ 58 h 568"/>
                  <a:gd name="T118" fmla="*/ 193 w 556"/>
                  <a:gd name="T119" fmla="*/ 48 h 568"/>
                  <a:gd name="T120" fmla="*/ 191 w 556"/>
                  <a:gd name="T121" fmla="*/ 32 h 568"/>
                  <a:gd name="T122" fmla="*/ 204 w 556"/>
                  <a:gd name="T123" fmla="*/ 20 h 568"/>
                  <a:gd name="T124" fmla="*/ 222 w 556"/>
                  <a:gd name="T125" fmla="*/ 6 h 5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556" h="568">
                    <a:moveTo>
                      <a:pt x="554" y="561"/>
                    </a:moveTo>
                    <a:lnTo>
                      <a:pt x="554" y="561"/>
                    </a:lnTo>
                    <a:lnTo>
                      <a:pt x="555" y="562"/>
                    </a:lnTo>
                    <a:lnTo>
                      <a:pt x="556" y="559"/>
                    </a:lnTo>
                    <a:lnTo>
                      <a:pt x="556" y="559"/>
                    </a:lnTo>
                    <a:lnTo>
                      <a:pt x="555" y="559"/>
                    </a:lnTo>
                    <a:lnTo>
                      <a:pt x="554" y="561"/>
                    </a:lnTo>
                    <a:close/>
                    <a:moveTo>
                      <a:pt x="540" y="555"/>
                    </a:moveTo>
                    <a:lnTo>
                      <a:pt x="540" y="555"/>
                    </a:lnTo>
                    <a:lnTo>
                      <a:pt x="549" y="558"/>
                    </a:lnTo>
                    <a:lnTo>
                      <a:pt x="551" y="556"/>
                    </a:lnTo>
                    <a:lnTo>
                      <a:pt x="551" y="556"/>
                    </a:lnTo>
                    <a:lnTo>
                      <a:pt x="540" y="552"/>
                    </a:lnTo>
                    <a:lnTo>
                      <a:pt x="540" y="555"/>
                    </a:lnTo>
                    <a:close/>
                    <a:moveTo>
                      <a:pt x="527" y="545"/>
                    </a:moveTo>
                    <a:lnTo>
                      <a:pt x="527" y="545"/>
                    </a:lnTo>
                    <a:lnTo>
                      <a:pt x="529" y="549"/>
                    </a:lnTo>
                    <a:lnTo>
                      <a:pt x="533" y="552"/>
                    </a:lnTo>
                    <a:lnTo>
                      <a:pt x="533" y="552"/>
                    </a:lnTo>
                    <a:lnTo>
                      <a:pt x="535" y="553"/>
                    </a:lnTo>
                    <a:lnTo>
                      <a:pt x="536" y="551"/>
                    </a:lnTo>
                    <a:lnTo>
                      <a:pt x="536" y="551"/>
                    </a:lnTo>
                    <a:lnTo>
                      <a:pt x="535" y="549"/>
                    </a:lnTo>
                    <a:lnTo>
                      <a:pt x="535" y="549"/>
                    </a:lnTo>
                    <a:lnTo>
                      <a:pt x="530" y="546"/>
                    </a:lnTo>
                    <a:lnTo>
                      <a:pt x="529" y="545"/>
                    </a:lnTo>
                    <a:lnTo>
                      <a:pt x="527" y="545"/>
                    </a:lnTo>
                    <a:close/>
                    <a:moveTo>
                      <a:pt x="520" y="535"/>
                    </a:moveTo>
                    <a:lnTo>
                      <a:pt x="520" y="535"/>
                    </a:lnTo>
                    <a:lnTo>
                      <a:pt x="525" y="537"/>
                    </a:lnTo>
                    <a:lnTo>
                      <a:pt x="525" y="537"/>
                    </a:lnTo>
                    <a:lnTo>
                      <a:pt x="527" y="539"/>
                    </a:lnTo>
                    <a:lnTo>
                      <a:pt x="527" y="540"/>
                    </a:lnTo>
                    <a:lnTo>
                      <a:pt x="529" y="540"/>
                    </a:lnTo>
                    <a:lnTo>
                      <a:pt x="529" y="539"/>
                    </a:lnTo>
                    <a:lnTo>
                      <a:pt x="529" y="539"/>
                    </a:lnTo>
                    <a:lnTo>
                      <a:pt x="529" y="537"/>
                    </a:lnTo>
                    <a:lnTo>
                      <a:pt x="526" y="535"/>
                    </a:lnTo>
                    <a:lnTo>
                      <a:pt x="526" y="535"/>
                    </a:lnTo>
                    <a:lnTo>
                      <a:pt x="522" y="532"/>
                    </a:lnTo>
                    <a:lnTo>
                      <a:pt x="520" y="535"/>
                    </a:lnTo>
                    <a:close/>
                    <a:moveTo>
                      <a:pt x="506" y="530"/>
                    </a:moveTo>
                    <a:lnTo>
                      <a:pt x="506" y="530"/>
                    </a:lnTo>
                    <a:lnTo>
                      <a:pt x="516" y="533"/>
                    </a:lnTo>
                    <a:lnTo>
                      <a:pt x="517" y="530"/>
                    </a:lnTo>
                    <a:lnTo>
                      <a:pt x="517" y="530"/>
                    </a:lnTo>
                    <a:lnTo>
                      <a:pt x="507" y="527"/>
                    </a:lnTo>
                    <a:lnTo>
                      <a:pt x="506" y="530"/>
                    </a:lnTo>
                    <a:close/>
                    <a:moveTo>
                      <a:pt x="500" y="539"/>
                    </a:moveTo>
                    <a:lnTo>
                      <a:pt x="500" y="539"/>
                    </a:lnTo>
                    <a:lnTo>
                      <a:pt x="501" y="533"/>
                    </a:lnTo>
                    <a:lnTo>
                      <a:pt x="501" y="533"/>
                    </a:lnTo>
                    <a:lnTo>
                      <a:pt x="503" y="530"/>
                    </a:lnTo>
                    <a:lnTo>
                      <a:pt x="501" y="527"/>
                    </a:lnTo>
                    <a:lnTo>
                      <a:pt x="501" y="527"/>
                    </a:lnTo>
                    <a:lnTo>
                      <a:pt x="500" y="530"/>
                    </a:lnTo>
                    <a:lnTo>
                      <a:pt x="498" y="533"/>
                    </a:lnTo>
                    <a:lnTo>
                      <a:pt x="498" y="533"/>
                    </a:lnTo>
                    <a:lnTo>
                      <a:pt x="497" y="537"/>
                    </a:lnTo>
                    <a:lnTo>
                      <a:pt x="500" y="539"/>
                    </a:lnTo>
                    <a:close/>
                    <a:moveTo>
                      <a:pt x="485" y="542"/>
                    </a:moveTo>
                    <a:lnTo>
                      <a:pt x="485" y="542"/>
                    </a:lnTo>
                    <a:lnTo>
                      <a:pt x="487" y="543"/>
                    </a:lnTo>
                    <a:lnTo>
                      <a:pt x="491" y="545"/>
                    </a:lnTo>
                    <a:lnTo>
                      <a:pt x="491" y="545"/>
                    </a:lnTo>
                    <a:lnTo>
                      <a:pt x="494" y="543"/>
                    </a:lnTo>
                    <a:lnTo>
                      <a:pt x="494" y="543"/>
                    </a:lnTo>
                    <a:lnTo>
                      <a:pt x="496" y="543"/>
                    </a:lnTo>
                    <a:lnTo>
                      <a:pt x="494" y="540"/>
                    </a:lnTo>
                    <a:lnTo>
                      <a:pt x="494" y="542"/>
                    </a:lnTo>
                    <a:lnTo>
                      <a:pt x="494" y="542"/>
                    </a:lnTo>
                    <a:lnTo>
                      <a:pt x="491" y="542"/>
                    </a:lnTo>
                    <a:lnTo>
                      <a:pt x="491" y="542"/>
                    </a:lnTo>
                    <a:lnTo>
                      <a:pt x="488" y="540"/>
                    </a:lnTo>
                    <a:lnTo>
                      <a:pt x="487" y="539"/>
                    </a:lnTo>
                    <a:lnTo>
                      <a:pt x="485" y="542"/>
                    </a:lnTo>
                    <a:close/>
                    <a:moveTo>
                      <a:pt x="471" y="539"/>
                    </a:moveTo>
                    <a:lnTo>
                      <a:pt x="471" y="539"/>
                    </a:lnTo>
                    <a:lnTo>
                      <a:pt x="475" y="540"/>
                    </a:lnTo>
                    <a:lnTo>
                      <a:pt x="475" y="540"/>
                    </a:lnTo>
                    <a:lnTo>
                      <a:pt x="477" y="540"/>
                    </a:lnTo>
                    <a:lnTo>
                      <a:pt x="477" y="540"/>
                    </a:lnTo>
                    <a:lnTo>
                      <a:pt x="480" y="540"/>
                    </a:lnTo>
                    <a:lnTo>
                      <a:pt x="480" y="540"/>
                    </a:lnTo>
                    <a:lnTo>
                      <a:pt x="481" y="540"/>
                    </a:lnTo>
                    <a:lnTo>
                      <a:pt x="481" y="537"/>
                    </a:lnTo>
                    <a:lnTo>
                      <a:pt x="481" y="537"/>
                    </a:lnTo>
                    <a:lnTo>
                      <a:pt x="480" y="537"/>
                    </a:lnTo>
                    <a:lnTo>
                      <a:pt x="480" y="537"/>
                    </a:lnTo>
                    <a:lnTo>
                      <a:pt x="477" y="537"/>
                    </a:lnTo>
                    <a:lnTo>
                      <a:pt x="477" y="537"/>
                    </a:lnTo>
                    <a:lnTo>
                      <a:pt x="475" y="537"/>
                    </a:lnTo>
                    <a:lnTo>
                      <a:pt x="475" y="537"/>
                    </a:lnTo>
                    <a:lnTo>
                      <a:pt x="471" y="537"/>
                    </a:lnTo>
                    <a:lnTo>
                      <a:pt x="471" y="539"/>
                    </a:lnTo>
                    <a:close/>
                    <a:moveTo>
                      <a:pt x="459" y="545"/>
                    </a:moveTo>
                    <a:lnTo>
                      <a:pt x="459" y="545"/>
                    </a:lnTo>
                    <a:lnTo>
                      <a:pt x="461" y="546"/>
                    </a:lnTo>
                    <a:lnTo>
                      <a:pt x="461" y="546"/>
                    </a:lnTo>
                    <a:lnTo>
                      <a:pt x="462" y="546"/>
                    </a:lnTo>
                    <a:lnTo>
                      <a:pt x="462" y="546"/>
                    </a:lnTo>
                    <a:lnTo>
                      <a:pt x="464" y="546"/>
                    </a:lnTo>
                    <a:lnTo>
                      <a:pt x="464" y="546"/>
                    </a:lnTo>
                    <a:lnTo>
                      <a:pt x="465" y="545"/>
                    </a:lnTo>
                    <a:lnTo>
                      <a:pt x="465" y="545"/>
                    </a:lnTo>
                    <a:lnTo>
                      <a:pt x="467" y="542"/>
                    </a:lnTo>
                    <a:lnTo>
                      <a:pt x="468" y="539"/>
                    </a:lnTo>
                    <a:lnTo>
                      <a:pt x="465" y="539"/>
                    </a:lnTo>
                    <a:lnTo>
                      <a:pt x="465" y="539"/>
                    </a:lnTo>
                    <a:lnTo>
                      <a:pt x="464" y="543"/>
                    </a:lnTo>
                    <a:lnTo>
                      <a:pt x="464" y="543"/>
                    </a:lnTo>
                    <a:lnTo>
                      <a:pt x="462" y="543"/>
                    </a:lnTo>
                    <a:lnTo>
                      <a:pt x="462" y="543"/>
                    </a:lnTo>
                    <a:lnTo>
                      <a:pt x="462" y="545"/>
                    </a:lnTo>
                    <a:lnTo>
                      <a:pt x="462" y="543"/>
                    </a:lnTo>
                    <a:lnTo>
                      <a:pt x="462" y="543"/>
                    </a:lnTo>
                    <a:lnTo>
                      <a:pt x="462" y="545"/>
                    </a:lnTo>
                    <a:lnTo>
                      <a:pt x="462" y="543"/>
                    </a:lnTo>
                    <a:lnTo>
                      <a:pt x="462" y="545"/>
                    </a:lnTo>
                    <a:lnTo>
                      <a:pt x="462" y="543"/>
                    </a:lnTo>
                    <a:lnTo>
                      <a:pt x="462" y="543"/>
                    </a:lnTo>
                    <a:lnTo>
                      <a:pt x="462" y="545"/>
                    </a:lnTo>
                    <a:lnTo>
                      <a:pt x="462" y="543"/>
                    </a:lnTo>
                    <a:lnTo>
                      <a:pt x="462" y="543"/>
                    </a:lnTo>
                    <a:lnTo>
                      <a:pt x="462" y="542"/>
                    </a:lnTo>
                    <a:lnTo>
                      <a:pt x="459" y="545"/>
                    </a:lnTo>
                    <a:close/>
                    <a:moveTo>
                      <a:pt x="455" y="546"/>
                    </a:moveTo>
                    <a:lnTo>
                      <a:pt x="455" y="546"/>
                    </a:lnTo>
                    <a:lnTo>
                      <a:pt x="455" y="542"/>
                    </a:lnTo>
                    <a:lnTo>
                      <a:pt x="455" y="542"/>
                    </a:lnTo>
                    <a:lnTo>
                      <a:pt x="455" y="540"/>
                    </a:lnTo>
                    <a:lnTo>
                      <a:pt x="455" y="540"/>
                    </a:lnTo>
                    <a:lnTo>
                      <a:pt x="455" y="540"/>
                    </a:lnTo>
                    <a:lnTo>
                      <a:pt x="455" y="540"/>
                    </a:lnTo>
                    <a:lnTo>
                      <a:pt x="455" y="540"/>
                    </a:lnTo>
                    <a:lnTo>
                      <a:pt x="455" y="540"/>
                    </a:lnTo>
                    <a:lnTo>
                      <a:pt x="455" y="540"/>
                    </a:lnTo>
                    <a:lnTo>
                      <a:pt x="455" y="540"/>
                    </a:lnTo>
                    <a:lnTo>
                      <a:pt x="455" y="540"/>
                    </a:lnTo>
                    <a:lnTo>
                      <a:pt x="455" y="540"/>
                    </a:lnTo>
                    <a:lnTo>
                      <a:pt x="455" y="540"/>
                    </a:lnTo>
                    <a:lnTo>
                      <a:pt x="455" y="540"/>
                    </a:lnTo>
                    <a:lnTo>
                      <a:pt x="455" y="540"/>
                    </a:lnTo>
                    <a:lnTo>
                      <a:pt x="455" y="540"/>
                    </a:lnTo>
                    <a:lnTo>
                      <a:pt x="455" y="540"/>
                    </a:lnTo>
                    <a:lnTo>
                      <a:pt x="455" y="540"/>
                    </a:lnTo>
                    <a:lnTo>
                      <a:pt x="455" y="540"/>
                    </a:lnTo>
                    <a:lnTo>
                      <a:pt x="456" y="540"/>
                    </a:lnTo>
                    <a:lnTo>
                      <a:pt x="456" y="540"/>
                    </a:lnTo>
                    <a:lnTo>
                      <a:pt x="458" y="539"/>
                    </a:lnTo>
                    <a:lnTo>
                      <a:pt x="458" y="539"/>
                    </a:lnTo>
                    <a:lnTo>
                      <a:pt x="458" y="539"/>
                    </a:lnTo>
                    <a:lnTo>
                      <a:pt x="455" y="537"/>
                    </a:lnTo>
                    <a:lnTo>
                      <a:pt x="455" y="537"/>
                    </a:lnTo>
                    <a:lnTo>
                      <a:pt x="454" y="539"/>
                    </a:lnTo>
                    <a:lnTo>
                      <a:pt x="454" y="539"/>
                    </a:lnTo>
                    <a:lnTo>
                      <a:pt x="452" y="542"/>
                    </a:lnTo>
                    <a:lnTo>
                      <a:pt x="452" y="542"/>
                    </a:lnTo>
                    <a:lnTo>
                      <a:pt x="452" y="546"/>
                    </a:lnTo>
                    <a:lnTo>
                      <a:pt x="455" y="546"/>
                    </a:lnTo>
                    <a:close/>
                    <a:moveTo>
                      <a:pt x="455" y="561"/>
                    </a:moveTo>
                    <a:lnTo>
                      <a:pt x="455" y="561"/>
                    </a:lnTo>
                    <a:lnTo>
                      <a:pt x="455" y="551"/>
                    </a:lnTo>
                    <a:lnTo>
                      <a:pt x="452" y="551"/>
                    </a:lnTo>
                    <a:lnTo>
                      <a:pt x="452" y="551"/>
                    </a:lnTo>
                    <a:lnTo>
                      <a:pt x="452" y="561"/>
                    </a:lnTo>
                    <a:lnTo>
                      <a:pt x="455" y="561"/>
                    </a:lnTo>
                    <a:close/>
                    <a:moveTo>
                      <a:pt x="445" y="562"/>
                    </a:moveTo>
                    <a:lnTo>
                      <a:pt x="445" y="562"/>
                    </a:lnTo>
                    <a:lnTo>
                      <a:pt x="448" y="566"/>
                    </a:lnTo>
                    <a:lnTo>
                      <a:pt x="448" y="566"/>
                    </a:lnTo>
                    <a:lnTo>
                      <a:pt x="452" y="568"/>
                    </a:lnTo>
                    <a:lnTo>
                      <a:pt x="452" y="568"/>
                    </a:lnTo>
                    <a:lnTo>
                      <a:pt x="455" y="566"/>
                    </a:lnTo>
                    <a:lnTo>
                      <a:pt x="452" y="565"/>
                    </a:lnTo>
                    <a:lnTo>
                      <a:pt x="452" y="565"/>
                    </a:lnTo>
                    <a:lnTo>
                      <a:pt x="452" y="565"/>
                    </a:lnTo>
                    <a:lnTo>
                      <a:pt x="452" y="565"/>
                    </a:lnTo>
                    <a:lnTo>
                      <a:pt x="452" y="565"/>
                    </a:lnTo>
                    <a:lnTo>
                      <a:pt x="452" y="565"/>
                    </a:lnTo>
                    <a:lnTo>
                      <a:pt x="452" y="565"/>
                    </a:lnTo>
                    <a:lnTo>
                      <a:pt x="452" y="565"/>
                    </a:lnTo>
                    <a:lnTo>
                      <a:pt x="452" y="565"/>
                    </a:lnTo>
                    <a:lnTo>
                      <a:pt x="449" y="565"/>
                    </a:lnTo>
                    <a:lnTo>
                      <a:pt x="449" y="565"/>
                    </a:lnTo>
                    <a:lnTo>
                      <a:pt x="446" y="561"/>
                    </a:lnTo>
                    <a:lnTo>
                      <a:pt x="445" y="562"/>
                    </a:lnTo>
                    <a:close/>
                    <a:moveTo>
                      <a:pt x="438" y="552"/>
                    </a:moveTo>
                    <a:lnTo>
                      <a:pt x="438" y="552"/>
                    </a:lnTo>
                    <a:lnTo>
                      <a:pt x="438" y="552"/>
                    </a:lnTo>
                    <a:lnTo>
                      <a:pt x="438" y="552"/>
                    </a:lnTo>
                    <a:lnTo>
                      <a:pt x="439" y="553"/>
                    </a:lnTo>
                    <a:lnTo>
                      <a:pt x="439" y="553"/>
                    </a:lnTo>
                    <a:lnTo>
                      <a:pt x="442" y="558"/>
                    </a:lnTo>
                    <a:lnTo>
                      <a:pt x="443" y="556"/>
                    </a:lnTo>
                    <a:lnTo>
                      <a:pt x="443" y="556"/>
                    </a:lnTo>
                    <a:lnTo>
                      <a:pt x="442" y="553"/>
                    </a:lnTo>
                    <a:lnTo>
                      <a:pt x="442" y="553"/>
                    </a:lnTo>
                    <a:lnTo>
                      <a:pt x="441" y="551"/>
                    </a:lnTo>
                    <a:lnTo>
                      <a:pt x="441" y="551"/>
                    </a:lnTo>
                    <a:lnTo>
                      <a:pt x="438" y="549"/>
                    </a:lnTo>
                    <a:lnTo>
                      <a:pt x="436" y="549"/>
                    </a:lnTo>
                    <a:lnTo>
                      <a:pt x="438" y="552"/>
                    </a:lnTo>
                    <a:close/>
                    <a:moveTo>
                      <a:pt x="422" y="556"/>
                    </a:moveTo>
                    <a:lnTo>
                      <a:pt x="422" y="556"/>
                    </a:lnTo>
                    <a:lnTo>
                      <a:pt x="426" y="556"/>
                    </a:lnTo>
                    <a:lnTo>
                      <a:pt x="426" y="556"/>
                    </a:lnTo>
                    <a:lnTo>
                      <a:pt x="430" y="555"/>
                    </a:lnTo>
                    <a:lnTo>
                      <a:pt x="430" y="555"/>
                    </a:lnTo>
                    <a:lnTo>
                      <a:pt x="433" y="553"/>
                    </a:lnTo>
                    <a:lnTo>
                      <a:pt x="432" y="552"/>
                    </a:lnTo>
                    <a:lnTo>
                      <a:pt x="432" y="552"/>
                    </a:lnTo>
                    <a:lnTo>
                      <a:pt x="429" y="553"/>
                    </a:lnTo>
                    <a:lnTo>
                      <a:pt x="429" y="553"/>
                    </a:lnTo>
                    <a:lnTo>
                      <a:pt x="426" y="553"/>
                    </a:lnTo>
                    <a:lnTo>
                      <a:pt x="426" y="553"/>
                    </a:lnTo>
                    <a:lnTo>
                      <a:pt x="423" y="553"/>
                    </a:lnTo>
                    <a:lnTo>
                      <a:pt x="422" y="556"/>
                    </a:lnTo>
                    <a:close/>
                    <a:moveTo>
                      <a:pt x="409" y="549"/>
                    </a:moveTo>
                    <a:lnTo>
                      <a:pt x="409" y="549"/>
                    </a:lnTo>
                    <a:lnTo>
                      <a:pt x="410" y="551"/>
                    </a:lnTo>
                    <a:lnTo>
                      <a:pt x="410" y="551"/>
                    </a:lnTo>
                    <a:lnTo>
                      <a:pt x="417" y="555"/>
                    </a:lnTo>
                    <a:lnTo>
                      <a:pt x="419" y="552"/>
                    </a:lnTo>
                    <a:lnTo>
                      <a:pt x="419" y="552"/>
                    </a:lnTo>
                    <a:lnTo>
                      <a:pt x="412" y="549"/>
                    </a:lnTo>
                    <a:lnTo>
                      <a:pt x="412" y="549"/>
                    </a:lnTo>
                    <a:lnTo>
                      <a:pt x="410" y="548"/>
                    </a:lnTo>
                    <a:lnTo>
                      <a:pt x="409" y="549"/>
                    </a:lnTo>
                    <a:close/>
                    <a:moveTo>
                      <a:pt x="413" y="535"/>
                    </a:moveTo>
                    <a:lnTo>
                      <a:pt x="413" y="536"/>
                    </a:lnTo>
                    <a:lnTo>
                      <a:pt x="413" y="536"/>
                    </a:lnTo>
                    <a:lnTo>
                      <a:pt x="413" y="536"/>
                    </a:lnTo>
                    <a:lnTo>
                      <a:pt x="413" y="536"/>
                    </a:lnTo>
                    <a:lnTo>
                      <a:pt x="413" y="536"/>
                    </a:lnTo>
                    <a:lnTo>
                      <a:pt x="412" y="539"/>
                    </a:lnTo>
                    <a:lnTo>
                      <a:pt x="412" y="539"/>
                    </a:lnTo>
                    <a:lnTo>
                      <a:pt x="410" y="543"/>
                    </a:lnTo>
                    <a:lnTo>
                      <a:pt x="412" y="545"/>
                    </a:lnTo>
                    <a:lnTo>
                      <a:pt x="412" y="545"/>
                    </a:lnTo>
                    <a:lnTo>
                      <a:pt x="414" y="540"/>
                    </a:lnTo>
                    <a:lnTo>
                      <a:pt x="414" y="540"/>
                    </a:lnTo>
                    <a:lnTo>
                      <a:pt x="416" y="537"/>
                    </a:lnTo>
                    <a:lnTo>
                      <a:pt x="416" y="536"/>
                    </a:lnTo>
                    <a:lnTo>
                      <a:pt x="416" y="536"/>
                    </a:lnTo>
                    <a:lnTo>
                      <a:pt x="416" y="535"/>
                    </a:lnTo>
                    <a:lnTo>
                      <a:pt x="413" y="535"/>
                    </a:lnTo>
                    <a:close/>
                    <a:moveTo>
                      <a:pt x="406" y="523"/>
                    </a:moveTo>
                    <a:lnTo>
                      <a:pt x="406" y="523"/>
                    </a:lnTo>
                    <a:lnTo>
                      <a:pt x="412" y="530"/>
                    </a:lnTo>
                    <a:lnTo>
                      <a:pt x="413" y="529"/>
                    </a:lnTo>
                    <a:lnTo>
                      <a:pt x="413" y="529"/>
                    </a:lnTo>
                    <a:lnTo>
                      <a:pt x="407" y="522"/>
                    </a:lnTo>
                    <a:lnTo>
                      <a:pt x="406" y="523"/>
                    </a:lnTo>
                    <a:close/>
                    <a:moveTo>
                      <a:pt x="397" y="511"/>
                    </a:moveTo>
                    <a:lnTo>
                      <a:pt x="397" y="511"/>
                    </a:lnTo>
                    <a:lnTo>
                      <a:pt x="400" y="514"/>
                    </a:lnTo>
                    <a:lnTo>
                      <a:pt x="403" y="517"/>
                    </a:lnTo>
                    <a:lnTo>
                      <a:pt x="406" y="517"/>
                    </a:lnTo>
                    <a:lnTo>
                      <a:pt x="406" y="517"/>
                    </a:lnTo>
                    <a:lnTo>
                      <a:pt x="401" y="513"/>
                    </a:lnTo>
                    <a:lnTo>
                      <a:pt x="397" y="509"/>
                    </a:lnTo>
                    <a:lnTo>
                      <a:pt x="397" y="511"/>
                    </a:lnTo>
                    <a:close/>
                    <a:moveTo>
                      <a:pt x="387" y="500"/>
                    </a:moveTo>
                    <a:lnTo>
                      <a:pt x="387" y="500"/>
                    </a:lnTo>
                    <a:lnTo>
                      <a:pt x="387" y="504"/>
                    </a:lnTo>
                    <a:lnTo>
                      <a:pt x="388" y="507"/>
                    </a:lnTo>
                    <a:lnTo>
                      <a:pt x="388" y="507"/>
                    </a:lnTo>
                    <a:lnTo>
                      <a:pt x="393" y="509"/>
                    </a:lnTo>
                    <a:lnTo>
                      <a:pt x="393" y="507"/>
                    </a:lnTo>
                    <a:lnTo>
                      <a:pt x="393" y="507"/>
                    </a:lnTo>
                    <a:lnTo>
                      <a:pt x="390" y="506"/>
                    </a:lnTo>
                    <a:lnTo>
                      <a:pt x="390" y="506"/>
                    </a:lnTo>
                    <a:lnTo>
                      <a:pt x="388" y="500"/>
                    </a:lnTo>
                    <a:lnTo>
                      <a:pt x="387" y="500"/>
                    </a:lnTo>
                    <a:close/>
                    <a:moveTo>
                      <a:pt x="391" y="485"/>
                    </a:moveTo>
                    <a:lnTo>
                      <a:pt x="391" y="485"/>
                    </a:lnTo>
                    <a:lnTo>
                      <a:pt x="388" y="488"/>
                    </a:lnTo>
                    <a:lnTo>
                      <a:pt x="387" y="493"/>
                    </a:lnTo>
                    <a:lnTo>
                      <a:pt x="387" y="493"/>
                    </a:lnTo>
                    <a:lnTo>
                      <a:pt x="387" y="494"/>
                    </a:lnTo>
                    <a:lnTo>
                      <a:pt x="388" y="495"/>
                    </a:lnTo>
                    <a:lnTo>
                      <a:pt x="388" y="495"/>
                    </a:lnTo>
                    <a:lnTo>
                      <a:pt x="388" y="493"/>
                    </a:lnTo>
                    <a:lnTo>
                      <a:pt x="388" y="493"/>
                    </a:lnTo>
                    <a:lnTo>
                      <a:pt x="393" y="487"/>
                    </a:lnTo>
                    <a:lnTo>
                      <a:pt x="391" y="485"/>
                    </a:lnTo>
                    <a:close/>
                    <a:moveTo>
                      <a:pt x="400" y="474"/>
                    </a:moveTo>
                    <a:lnTo>
                      <a:pt x="400" y="474"/>
                    </a:lnTo>
                    <a:lnTo>
                      <a:pt x="394" y="481"/>
                    </a:lnTo>
                    <a:lnTo>
                      <a:pt x="396" y="482"/>
                    </a:lnTo>
                    <a:lnTo>
                      <a:pt x="396" y="482"/>
                    </a:lnTo>
                    <a:lnTo>
                      <a:pt x="403" y="475"/>
                    </a:lnTo>
                    <a:lnTo>
                      <a:pt x="400" y="474"/>
                    </a:lnTo>
                    <a:close/>
                    <a:moveTo>
                      <a:pt x="400" y="459"/>
                    </a:moveTo>
                    <a:lnTo>
                      <a:pt x="400" y="459"/>
                    </a:lnTo>
                    <a:lnTo>
                      <a:pt x="403" y="468"/>
                    </a:lnTo>
                    <a:lnTo>
                      <a:pt x="403" y="468"/>
                    </a:lnTo>
                    <a:lnTo>
                      <a:pt x="403" y="469"/>
                    </a:lnTo>
                    <a:lnTo>
                      <a:pt x="404" y="469"/>
                    </a:lnTo>
                    <a:lnTo>
                      <a:pt x="404" y="469"/>
                    </a:lnTo>
                    <a:lnTo>
                      <a:pt x="404" y="468"/>
                    </a:lnTo>
                    <a:lnTo>
                      <a:pt x="404" y="468"/>
                    </a:lnTo>
                    <a:lnTo>
                      <a:pt x="404" y="464"/>
                    </a:lnTo>
                    <a:lnTo>
                      <a:pt x="403" y="459"/>
                    </a:lnTo>
                    <a:lnTo>
                      <a:pt x="400" y="459"/>
                    </a:lnTo>
                    <a:close/>
                    <a:moveTo>
                      <a:pt x="397" y="445"/>
                    </a:moveTo>
                    <a:lnTo>
                      <a:pt x="397" y="445"/>
                    </a:lnTo>
                    <a:lnTo>
                      <a:pt x="397" y="452"/>
                    </a:lnTo>
                    <a:lnTo>
                      <a:pt x="397" y="452"/>
                    </a:lnTo>
                    <a:lnTo>
                      <a:pt x="399" y="455"/>
                    </a:lnTo>
                    <a:lnTo>
                      <a:pt x="400" y="455"/>
                    </a:lnTo>
                    <a:lnTo>
                      <a:pt x="400" y="455"/>
                    </a:lnTo>
                    <a:lnTo>
                      <a:pt x="400" y="451"/>
                    </a:lnTo>
                    <a:lnTo>
                      <a:pt x="400" y="451"/>
                    </a:lnTo>
                    <a:lnTo>
                      <a:pt x="399" y="445"/>
                    </a:lnTo>
                    <a:lnTo>
                      <a:pt x="397" y="445"/>
                    </a:lnTo>
                    <a:close/>
                    <a:moveTo>
                      <a:pt x="394" y="430"/>
                    </a:moveTo>
                    <a:lnTo>
                      <a:pt x="394" y="430"/>
                    </a:lnTo>
                    <a:lnTo>
                      <a:pt x="396" y="440"/>
                    </a:lnTo>
                    <a:lnTo>
                      <a:pt x="399" y="440"/>
                    </a:lnTo>
                    <a:lnTo>
                      <a:pt x="399" y="440"/>
                    </a:lnTo>
                    <a:lnTo>
                      <a:pt x="397" y="430"/>
                    </a:lnTo>
                    <a:lnTo>
                      <a:pt x="394" y="430"/>
                    </a:lnTo>
                    <a:close/>
                    <a:moveTo>
                      <a:pt x="387" y="429"/>
                    </a:moveTo>
                    <a:lnTo>
                      <a:pt x="387" y="429"/>
                    </a:lnTo>
                    <a:lnTo>
                      <a:pt x="390" y="426"/>
                    </a:lnTo>
                    <a:lnTo>
                      <a:pt x="390" y="426"/>
                    </a:lnTo>
                    <a:lnTo>
                      <a:pt x="393" y="426"/>
                    </a:lnTo>
                    <a:lnTo>
                      <a:pt x="394" y="426"/>
                    </a:lnTo>
                    <a:lnTo>
                      <a:pt x="396" y="424"/>
                    </a:lnTo>
                    <a:lnTo>
                      <a:pt x="396" y="424"/>
                    </a:lnTo>
                    <a:lnTo>
                      <a:pt x="393" y="423"/>
                    </a:lnTo>
                    <a:lnTo>
                      <a:pt x="393" y="423"/>
                    </a:lnTo>
                    <a:lnTo>
                      <a:pt x="390" y="424"/>
                    </a:lnTo>
                    <a:lnTo>
                      <a:pt x="390" y="424"/>
                    </a:lnTo>
                    <a:lnTo>
                      <a:pt x="385" y="427"/>
                    </a:lnTo>
                    <a:lnTo>
                      <a:pt x="387" y="429"/>
                    </a:lnTo>
                    <a:close/>
                    <a:moveTo>
                      <a:pt x="372" y="438"/>
                    </a:moveTo>
                    <a:lnTo>
                      <a:pt x="372" y="438"/>
                    </a:lnTo>
                    <a:lnTo>
                      <a:pt x="380" y="433"/>
                    </a:lnTo>
                    <a:lnTo>
                      <a:pt x="380" y="433"/>
                    </a:lnTo>
                    <a:lnTo>
                      <a:pt x="383" y="432"/>
                    </a:lnTo>
                    <a:lnTo>
                      <a:pt x="381" y="430"/>
                    </a:lnTo>
                    <a:lnTo>
                      <a:pt x="381" y="430"/>
                    </a:lnTo>
                    <a:lnTo>
                      <a:pt x="378" y="432"/>
                    </a:lnTo>
                    <a:lnTo>
                      <a:pt x="378" y="432"/>
                    </a:lnTo>
                    <a:lnTo>
                      <a:pt x="372" y="435"/>
                    </a:lnTo>
                    <a:lnTo>
                      <a:pt x="372" y="438"/>
                    </a:lnTo>
                    <a:close/>
                    <a:moveTo>
                      <a:pt x="358" y="438"/>
                    </a:moveTo>
                    <a:lnTo>
                      <a:pt x="358" y="438"/>
                    </a:lnTo>
                    <a:lnTo>
                      <a:pt x="359" y="438"/>
                    </a:lnTo>
                    <a:lnTo>
                      <a:pt x="359" y="438"/>
                    </a:lnTo>
                    <a:lnTo>
                      <a:pt x="359" y="438"/>
                    </a:lnTo>
                    <a:lnTo>
                      <a:pt x="359" y="438"/>
                    </a:lnTo>
                    <a:lnTo>
                      <a:pt x="359" y="438"/>
                    </a:lnTo>
                    <a:lnTo>
                      <a:pt x="359" y="438"/>
                    </a:lnTo>
                    <a:lnTo>
                      <a:pt x="359" y="438"/>
                    </a:lnTo>
                    <a:lnTo>
                      <a:pt x="359" y="438"/>
                    </a:lnTo>
                    <a:lnTo>
                      <a:pt x="359" y="438"/>
                    </a:lnTo>
                    <a:lnTo>
                      <a:pt x="364" y="439"/>
                    </a:lnTo>
                    <a:lnTo>
                      <a:pt x="364" y="439"/>
                    </a:lnTo>
                    <a:lnTo>
                      <a:pt x="368" y="439"/>
                    </a:lnTo>
                    <a:lnTo>
                      <a:pt x="367" y="436"/>
                    </a:lnTo>
                    <a:lnTo>
                      <a:pt x="367" y="436"/>
                    </a:lnTo>
                    <a:lnTo>
                      <a:pt x="364" y="436"/>
                    </a:lnTo>
                    <a:lnTo>
                      <a:pt x="364" y="436"/>
                    </a:lnTo>
                    <a:lnTo>
                      <a:pt x="362" y="436"/>
                    </a:lnTo>
                    <a:lnTo>
                      <a:pt x="362" y="436"/>
                    </a:lnTo>
                    <a:lnTo>
                      <a:pt x="361" y="436"/>
                    </a:lnTo>
                    <a:lnTo>
                      <a:pt x="361" y="436"/>
                    </a:lnTo>
                    <a:lnTo>
                      <a:pt x="361" y="436"/>
                    </a:lnTo>
                    <a:lnTo>
                      <a:pt x="361" y="436"/>
                    </a:lnTo>
                    <a:lnTo>
                      <a:pt x="361" y="436"/>
                    </a:lnTo>
                    <a:lnTo>
                      <a:pt x="361" y="436"/>
                    </a:lnTo>
                    <a:lnTo>
                      <a:pt x="361" y="436"/>
                    </a:lnTo>
                    <a:lnTo>
                      <a:pt x="358" y="435"/>
                    </a:lnTo>
                    <a:lnTo>
                      <a:pt x="358" y="435"/>
                    </a:lnTo>
                    <a:lnTo>
                      <a:pt x="358" y="438"/>
                    </a:lnTo>
                    <a:close/>
                    <a:moveTo>
                      <a:pt x="342" y="440"/>
                    </a:moveTo>
                    <a:lnTo>
                      <a:pt x="342" y="440"/>
                    </a:lnTo>
                    <a:lnTo>
                      <a:pt x="352" y="439"/>
                    </a:lnTo>
                    <a:lnTo>
                      <a:pt x="352" y="436"/>
                    </a:lnTo>
                    <a:lnTo>
                      <a:pt x="352" y="436"/>
                    </a:lnTo>
                    <a:lnTo>
                      <a:pt x="342" y="438"/>
                    </a:lnTo>
                    <a:lnTo>
                      <a:pt x="342" y="440"/>
                    </a:lnTo>
                    <a:close/>
                    <a:moveTo>
                      <a:pt x="328" y="440"/>
                    </a:moveTo>
                    <a:lnTo>
                      <a:pt x="328" y="440"/>
                    </a:lnTo>
                    <a:lnTo>
                      <a:pt x="328" y="440"/>
                    </a:lnTo>
                    <a:lnTo>
                      <a:pt x="338" y="440"/>
                    </a:lnTo>
                    <a:lnTo>
                      <a:pt x="338" y="438"/>
                    </a:lnTo>
                    <a:lnTo>
                      <a:pt x="338" y="438"/>
                    </a:lnTo>
                    <a:lnTo>
                      <a:pt x="328" y="438"/>
                    </a:lnTo>
                    <a:lnTo>
                      <a:pt x="328" y="438"/>
                    </a:lnTo>
                    <a:lnTo>
                      <a:pt x="328" y="440"/>
                    </a:lnTo>
                    <a:close/>
                    <a:moveTo>
                      <a:pt x="315" y="433"/>
                    </a:moveTo>
                    <a:lnTo>
                      <a:pt x="315" y="433"/>
                    </a:lnTo>
                    <a:lnTo>
                      <a:pt x="316" y="436"/>
                    </a:lnTo>
                    <a:lnTo>
                      <a:pt x="319" y="439"/>
                    </a:lnTo>
                    <a:lnTo>
                      <a:pt x="319" y="439"/>
                    </a:lnTo>
                    <a:lnTo>
                      <a:pt x="322" y="440"/>
                    </a:lnTo>
                    <a:lnTo>
                      <a:pt x="323" y="438"/>
                    </a:lnTo>
                    <a:lnTo>
                      <a:pt x="323" y="438"/>
                    </a:lnTo>
                    <a:lnTo>
                      <a:pt x="319" y="436"/>
                    </a:lnTo>
                    <a:lnTo>
                      <a:pt x="319" y="436"/>
                    </a:lnTo>
                    <a:lnTo>
                      <a:pt x="317" y="435"/>
                    </a:lnTo>
                    <a:lnTo>
                      <a:pt x="316" y="432"/>
                    </a:lnTo>
                    <a:lnTo>
                      <a:pt x="315" y="433"/>
                    </a:lnTo>
                    <a:close/>
                    <a:moveTo>
                      <a:pt x="304" y="429"/>
                    </a:moveTo>
                    <a:lnTo>
                      <a:pt x="304" y="429"/>
                    </a:lnTo>
                    <a:lnTo>
                      <a:pt x="312" y="427"/>
                    </a:lnTo>
                    <a:lnTo>
                      <a:pt x="312" y="427"/>
                    </a:lnTo>
                    <a:lnTo>
                      <a:pt x="312" y="427"/>
                    </a:lnTo>
                    <a:lnTo>
                      <a:pt x="313" y="429"/>
                    </a:lnTo>
                    <a:lnTo>
                      <a:pt x="315" y="427"/>
                    </a:lnTo>
                    <a:lnTo>
                      <a:pt x="315" y="426"/>
                    </a:lnTo>
                    <a:lnTo>
                      <a:pt x="315" y="426"/>
                    </a:lnTo>
                    <a:lnTo>
                      <a:pt x="312" y="424"/>
                    </a:lnTo>
                    <a:lnTo>
                      <a:pt x="312" y="424"/>
                    </a:lnTo>
                    <a:lnTo>
                      <a:pt x="307" y="426"/>
                    </a:lnTo>
                    <a:lnTo>
                      <a:pt x="303" y="427"/>
                    </a:lnTo>
                    <a:lnTo>
                      <a:pt x="304" y="429"/>
                    </a:lnTo>
                    <a:close/>
                    <a:moveTo>
                      <a:pt x="291" y="438"/>
                    </a:moveTo>
                    <a:lnTo>
                      <a:pt x="291" y="438"/>
                    </a:lnTo>
                    <a:lnTo>
                      <a:pt x="294" y="436"/>
                    </a:lnTo>
                    <a:lnTo>
                      <a:pt x="294" y="436"/>
                    </a:lnTo>
                    <a:lnTo>
                      <a:pt x="300" y="432"/>
                    </a:lnTo>
                    <a:lnTo>
                      <a:pt x="299" y="429"/>
                    </a:lnTo>
                    <a:lnTo>
                      <a:pt x="299" y="429"/>
                    </a:lnTo>
                    <a:lnTo>
                      <a:pt x="293" y="433"/>
                    </a:lnTo>
                    <a:lnTo>
                      <a:pt x="293" y="433"/>
                    </a:lnTo>
                    <a:lnTo>
                      <a:pt x="290" y="435"/>
                    </a:lnTo>
                    <a:lnTo>
                      <a:pt x="291" y="438"/>
                    </a:lnTo>
                    <a:close/>
                    <a:moveTo>
                      <a:pt x="277" y="440"/>
                    </a:moveTo>
                    <a:lnTo>
                      <a:pt x="277" y="440"/>
                    </a:lnTo>
                    <a:lnTo>
                      <a:pt x="281" y="440"/>
                    </a:lnTo>
                    <a:lnTo>
                      <a:pt x="281" y="440"/>
                    </a:lnTo>
                    <a:lnTo>
                      <a:pt x="287" y="439"/>
                    </a:lnTo>
                    <a:lnTo>
                      <a:pt x="286" y="438"/>
                    </a:lnTo>
                    <a:lnTo>
                      <a:pt x="286" y="438"/>
                    </a:lnTo>
                    <a:lnTo>
                      <a:pt x="281" y="438"/>
                    </a:lnTo>
                    <a:lnTo>
                      <a:pt x="281" y="438"/>
                    </a:lnTo>
                    <a:lnTo>
                      <a:pt x="277" y="438"/>
                    </a:lnTo>
                    <a:lnTo>
                      <a:pt x="277" y="440"/>
                    </a:lnTo>
                    <a:close/>
                    <a:moveTo>
                      <a:pt x="261" y="439"/>
                    </a:moveTo>
                    <a:lnTo>
                      <a:pt x="261" y="439"/>
                    </a:lnTo>
                    <a:lnTo>
                      <a:pt x="264" y="439"/>
                    </a:lnTo>
                    <a:lnTo>
                      <a:pt x="264" y="439"/>
                    </a:lnTo>
                    <a:lnTo>
                      <a:pt x="271" y="439"/>
                    </a:lnTo>
                    <a:lnTo>
                      <a:pt x="271" y="436"/>
                    </a:lnTo>
                    <a:lnTo>
                      <a:pt x="271" y="436"/>
                    </a:lnTo>
                    <a:lnTo>
                      <a:pt x="264" y="436"/>
                    </a:lnTo>
                    <a:lnTo>
                      <a:pt x="264" y="436"/>
                    </a:lnTo>
                    <a:lnTo>
                      <a:pt x="261" y="436"/>
                    </a:lnTo>
                    <a:lnTo>
                      <a:pt x="261" y="439"/>
                    </a:lnTo>
                    <a:close/>
                    <a:moveTo>
                      <a:pt x="246" y="440"/>
                    </a:moveTo>
                    <a:lnTo>
                      <a:pt x="248" y="440"/>
                    </a:lnTo>
                    <a:lnTo>
                      <a:pt x="248" y="440"/>
                    </a:lnTo>
                    <a:lnTo>
                      <a:pt x="257" y="439"/>
                    </a:lnTo>
                    <a:lnTo>
                      <a:pt x="257" y="436"/>
                    </a:lnTo>
                    <a:lnTo>
                      <a:pt x="257" y="436"/>
                    </a:lnTo>
                    <a:lnTo>
                      <a:pt x="246" y="438"/>
                    </a:lnTo>
                    <a:lnTo>
                      <a:pt x="246" y="439"/>
                    </a:lnTo>
                    <a:lnTo>
                      <a:pt x="246" y="440"/>
                    </a:lnTo>
                    <a:close/>
                    <a:moveTo>
                      <a:pt x="233" y="446"/>
                    </a:moveTo>
                    <a:lnTo>
                      <a:pt x="233" y="446"/>
                    </a:lnTo>
                    <a:lnTo>
                      <a:pt x="242" y="443"/>
                    </a:lnTo>
                    <a:lnTo>
                      <a:pt x="241" y="440"/>
                    </a:lnTo>
                    <a:lnTo>
                      <a:pt x="241" y="440"/>
                    </a:lnTo>
                    <a:lnTo>
                      <a:pt x="232" y="443"/>
                    </a:lnTo>
                    <a:lnTo>
                      <a:pt x="233" y="446"/>
                    </a:lnTo>
                    <a:close/>
                    <a:moveTo>
                      <a:pt x="217" y="448"/>
                    </a:moveTo>
                    <a:lnTo>
                      <a:pt x="217" y="448"/>
                    </a:lnTo>
                    <a:lnTo>
                      <a:pt x="222" y="449"/>
                    </a:lnTo>
                    <a:lnTo>
                      <a:pt x="222" y="449"/>
                    </a:lnTo>
                    <a:lnTo>
                      <a:pt x="223" y="449"/>
                    </a:lnTo>
                    <a:lnTo>
                      <a:pt x="223" y="449"/>
                    </a:lnTo>
                    <a:lnTo>
                      <a:pt x="228" y="448"/>
                    </a:lnTo>
                    <a:lnTo>
                      <a:pt x="228" y="445"/>
                    </a:lnTo>
                    <a:lnTo>
                      <a:pt x="228" y="445"/>
                    </a:lnTo>
                    <a:lnTo>
                      <a:pt x="223" y="446"/>
                    </a:lnTo>
                    <a:lnTo>
                      <a:pt x="222" y="446"/>
                    </a:lnTo>
                    <a:lnTo>
                      <a:pt x="222" y="446"/>
                    </a:lnTo>
                    <a:lnTo>
                      <a:pt x="217" y="446"/>
                    </a:lnTo>
                    <a:lnTo>
                      <a:pt x="217" y="448"/>
                    </a:lnTo>
                    <a:close/>
                    <a:moveTo>
                      <a:pt x="203" y="443"/>
                    </a:moveTo>
                    <a:lnTo>
                      <a:pt x="203" y="443"/>
                    </a:lnTo>
                    <a:lnTo>
                      <a:pt x="212" y="446"/>
                    </a:lnTo>
                    <a:lnTo>
                      <a:pt x="213" y="445"/>
                    </a:lnTo>
                    <a:lnTo>
                      <a:pt x="213" y="445"/>
                    </a:lnTo>
                    <a:lnTo>
                      <a:pt x="203" y="440"/>
                    </a:lnTo>
                    <a:lnTo>
                      <a:pt x="203" y="443"/>
                    </a:lnTo>
                    <a:close/>
                    <a:moveTo>
                      <a:pt x="189" y="438"/>
                    </a:moveTo>
                    <a:lnTo>
                      <a:pt x="189" y="438"/>
                    </a:lnTo>
                    <a:lnTo>
                      <a:pt x="191" y="439"/>
                    </a:lnTo>
                    <a:lnTo>
                      <a:pt x="191" y="439"/>
                    </a:lnTo>
                    <a:lnTo>
                      <a:pt x="197" y="442"/>
                    </a:lnTo>
                    <a:lnTo>
                      <a:pt x="199" y="439"/>
                    </a:lnTo>
                    <a:lnTo>
                      <a:pt x="199" y="439"/>
                    </a:lnTo>
                    <a:lnTo>
                      <a:pt x="191" y="438"/>
                    </a:lnTo>
                    <a:lnTo>
                      <a:pt x="191" y="438"/>
                    </a:lnTo>
                    <a:lnTo>
                      <a:pt x="190" y="436"/>
                    </a:lnTo>
                    <a:lnTo>
                      <a:pt x="189" y="438"/>
                    </a:lnTo>
                    <a:close/>
                    <a:moveTo>
                      <a:pt x="175" y="429"/>
                    </a:moveTo>
                    <a:lnTo>
                      <a:pt x="175" y="429"/>
                    </a:lnTo>
                    <a:lnTo>
                      <a:pt x="184" y="435"/>
                    </a:lnTo>
                    <a:lnTo>
                      <a:pt x="186" y="433"/>
                    </a:lnTo>
                    <a:lnTo>
                      <a:pt x="186" y="433"/>
                    </a:lnTo>
                    <a:lnTo>
                      <a:pt x="178" y="426"/>
                    </a:lnTo>
                    <a:lnTo>
                      <a:pt x="175" y="429"/>
                    </a:lnTo>
                    <a:close/>
                    <a:moveTo>
                      <a:pt x="165" y="417"/>
                    </a:moveTo>
                    <a:lnTo>
                      <a:pt x="165" y="417"/>
                    </a:lnTo>
                    <a:lnTo>
                      <a:pt x="170" y="422"/>
                    </a:lnTo>
                    <a:lnTo>
                      <a:pt x="170" y="422"/>
                    </a:lnTo>
                    <a:lnTo>
                      <a:pt x="173" y="424"/>
                    </a:lnTo>
                    <a:lnTo>
                      <a:pt x="174" y="423"/>
                    </a:lnTo>
                    <a:lnTo>
                      <a:pt x="174" y="423"/>
                    </a:lnTo>
                    <a:lnTo>
                      <a:pt x="171" y="420"/>
                    </a:lnTo>
                    <a:lnTo>
                      <a:pt x="171" y="420"/>
                    </a:lnTo>
                    <a:lnTo>
                      <a:pt x="167" y="416"/>
                    </a:lnTo>
                    <a:lnTo>
                      <a:pt x="165" y="417"/>
                    </a:lnTo>
                    <a:close/>
                    <a:moveTo>
                      <a:pt x="151" y="413"/>
                    </a:moveTo>
                    <a:lnTo>
                      <a:pt x="151" y="413"/>
                    </a:lnTo>
                    <a:lnTo>
                      <a:pt x="155" y="414"/>
                    </a:lnTo>
                    <a:lnTo>
                      <a:pt x="155" y="414"/>
                    </a:lnTo>
                    <a:lnTo>
                      <a:pt x="161" y="416"/>
                    </a:lnTo>
                    <a:lnTo>
                      <a:pt x="162" y="414"/>
                    </a:lnTo>
                    <a:lnTo>
                      <a:pt x="162" y="414"/>
                    </a:lnTo>
                    <a:lnTo>
                      <a:pt x="155" y="413"/>
                    </a:lnTo>
                    <a:lnTo>
                      <a:pt x="155" y="413"/>
                    </a:lnTo>
                    <a:lnTo>
                      <a:pt x="152" y="411"/>
                    </a:lnTo>
                    <a:lnTo>
                      <a:pt x="151" y="413"/>
                    </a:lnTo>
                    <a:close/>
                    <a:moveTo>
                      <a:pt x="138" y="407"/>
                    </a:moveTo>
                    <a:lnTo>
                      <a:pt x="138" y="407"/>
                    </a:lnTo>
                    <a:lnTo>
                      <a:pt x="147" y="411"/>
                    </a:lnTo>
                    <a:lnTo>
                      <a:pt x="148" y="409"/>
                    </a:lnTo>
                    <a:lnTo>
                      <a:pt x="148" y="409"/>
                    </a:lnTo>
                    <a:lnTo>
                      <a:pt x="138" y="404"/>
                    </a:lnTo>
                    <a:lnTo>
                      <a:pt x="138" y="407"/>
                    </a:lnTo>
                    <a:close/>
                    <a:moveTo>
                      <a:pt x="123" y="403"/>
                    </a:moveTo>
                    <a:lnTo>
                      <a:pt x="123" y="403"/>
                    </a:lnTo>
                    <a:lnTo>
                      <a:pt x="126" y="403"/>
                    </a:lnTo>
                    <a:lnTo>
                      <a:pt x="126" y="403"/>
                    </a:lnTo>
                    <a:lnTo>
                      <a:pt x="132" y="406"/>
                    </a:lnTo>
                    <a:lnTo>
                      <a:pt x="133" y="403"/>
                    </a:lnTo>
                    <a:lnTo>
                      <a:pt x="133" y="403"/>
                    </a:lnTo>
                    <a:lnTo>
                      <a:pt x="126" y="401"/>
                    </a:lnTo>
                    <a:lnTo>
                      <a:pt x="126" y="401"/>
                    </a:lnTo>
                    <a:lnTo>
                      <a:pt x="123" y="400"/>
                    </a:lnTo>
                    <a:lnTo>
                      <a:pt x="123" y="403"/>
                    </a:lnTo>
                    <a:close/>
                    <a:moveTo>
                      <a:pt x="109" y="397"/>
                    </a:moveTo>
                    <a:lnTo>
                      <a:pt x="109" y="397"/>
                    </a:lnTo>
                    <a:lnTo>
                      <a:pt x="118" y="401"/>
                    </a:lnTo>
                    <a:lnTo>
                      <a:pt x="119" y="398"/>
                    </a:lnTo>
                    <a:lnTo>
                      <a:pt x="119" y="398"/>
                    </a:lnTo>
                    <a:lnTo>
                      <a:pt x="110" y="394"/>
                    </a:lnTo>
                    <a:lnTo>
                      <a:pt x="109" y="397"/>
                    </a:lnTo>
                    <a:close/>
                    <a:moveTo>
                      <a:pt x="96" y="390"/>
                    </a:moveTo>
                    <a:lnTo>
                      <a:pt x="96" y="390"/>
                    </a:lnTo>
                    <a:lnTo>
                      <a:pt x="105" y="394"/>
                    </a:lnTo>
                    <a:lnTo>
                      <a:pt x="106" y="393"/>
                    </a:lnTo>
                    <a:lnTo>
                      <a:pt x="106" y="393"/>
                    </a:lnTo>
                    <a:lnTo>
                      <a:pt x="96" y="387"/>
                    </a:lnTo>
                    <a:lnTo>
                      <a:pt x="96" y="390"/>
                    </a:lnTo>
                    <a:close/>
                    <a:moveTo>
                      <a:pt x="81" y="381"/>
                    </a:moveTo>
                    <a:lnTo>
                      <a:pt x="81" y="381"/>
                    </a:lnTo>
                    <a:lnTo>
                      <a:pt x="90" y="387"/>
                    </a:lnTo>
                    <a:lnTo>
                      <a:pt x="91" y="385"/>
                    </a:lnTo>
                    <a:lnTo>
                      <a:pt x="91" y="385"/>
                    </a:lnTo>
                    <a:lnTo>
                      <a:pt x="83" y="380"/>
                    </a:lnTo>
                    <a:lnTo>
                      <a:pt x="81" y="381"/>
                    </a:lnTo>
                    <a:close/>
                    <a:moveTo>
                      <a:pt x="70" y="371"/>
                    </a:moveTo>
                    <a:lnTo>
                      <a:pt x="70" y="371"/>
                    </a:lnTo>
                    <a:lnTo>
                      <a:pt x="73" y="375"/>
                    </a:lnTo>
                    <a:lnTo>
                      <a:pt x="78" y="378"/>
                    </a:lnTo>
                    <a:lnTo>
                      <a:pt x="80" y="377"/>
                    </a:lnTo>
                    <a:lnTo>
                      <a:pt x="80" y="377"/>
                    </a:lnTo>
                    <a:lnTo>
                      <a:pt x="76" y="372"/>
                    </a:lnTo>
                    <a:lnTo>
                      <a:pt x="73" y="369"/>
                    </a:lnTo>
                    <a:lnTo>
                      <a:pt x="70" y="371"/>
                    </a:lnTo>
                    <a:close/>
                    <a:moveTo>
                      <a:pt x="74" y="358"/>
                    </a:moveTo>
                    <a:lnTo>
                      <a:pt x="74" y="358"/>
                    </a:lnTo>
                    <a:lnTo>
                      <a:pt x="74" y="361"/>
                    </a:lnTo>
                    <a:lnTo>
                      <a:pt x="74" y="361"/>
                    </a:lnTo>
                    <a:lnTo>
                      <a:pt x="74" y="365"/>
                    </a:lnTo>
                    <a:lnTo>
                      <a:pt x="74" y="365"/>
                    </a:lnTo>
                    <a:lnTo>
                      <a:pt x="74" y="365"/>
                    </a:lnTo>
                    <a:lnTo>
                      <a:pt x="74" y="365"/>
                    </a:lnTo>
                    <a:lnTo>
                      <a:pt x="74" y="365"/>
                    </a:lnTo>
                    <a:lnTo>
                      <a:pt x="74" y="365"/>
                    </a:lnTo>
                    <a:lnTo>
                      <a:pt x="74" y="365"/>
                    </a:lnTo>
                    <a:lnTo>
                      <a:pt x="74" y="365"/>
                    </a:lnTo>
                    <a:lnTo>
                      <a:pt x="73" y="365"/>
                    </a:lnTo>
                    <a:lnTo>
                      <a:pt x="74" y="368"/>
                    </a:lnTo>
                    <a:lnTo>
                      <a:pt x="74" y="368"/>
                    </a:lnTo>
                    <a:lnTo>
                      <a:pt x="74" y="368"/>
                    </a:lnTo>
                    <a:lnTo>
                      <a:pt x="76" y="367"/>
                    </a:lnTo>
                    <a:lnTo>
                      <a:pt x="76" y="367"/>
                    </a:lnTo>
                    <a:lnTo>
                      <a:pt x="77" y="364"/>
                    </a:lnTo>
                    <a:lnTo>
                      <a:pt x="77" y="361"/>
                    </a:lnTo>
                    <a:lnTo>
                      <a:pt x="77" y="361"/>
                    </a:lnTo>
                    <a:lnTo>
                      <a:pt x="77" y="358"/>
                    </a:lnTo>
                    <a:lnTo>
                      <a:pt x="74" y="358"/>
                    </a:lnTo>
                    <a:close/>
                    <a:moveTo>
                      <a:pt x="73" y="343"/>
                    </a:moveTo>
                    <a:lnTo>
                      <a:pt x="73" y="343"/>
                    </a:lnTo>
                    <a:lnTo>
                      <a:pt x="74" y="352"/>
                    </a:lnTo>
                    <a:lnTo>
                      <a:pt x="77" y="352"/>
                    </a:lnTo>
                    <a:lnTo>
                      <a:pt x="77" y="352"/>
                    </a:lnTo>
                    <a:lnTo>
                      <a:pt x="74" y="342"/>
                    </a:lnTo>
                    <a:lnTo>
                      <a:pt x="73" y="343"/>
                    </a:lnTo>
                    <a:close/>
                    <a:moveTo>
                      <a:pt x="65" y="330"/>
                    </a:moveTo>
                    <a:lnTo>
                      <a:pt x="65" y="330"/>
                    </a:lnTo>
                    <a:lnTo>
                      <a:pt x="68" y="333"/>
                    </a:lnTo>
                    <a:lnTo>
                      <a:pt x="70" y="336"/>
                    </a:lnTo>
                    <a:lnTo>
                      <a:pt x="70" y="336"/>
                    </a:lnTo>
                    <a:lnTo>
                      <a:pt x="71" y="338"/>
                    </a:lnTo>
                    <a:lnTo>
                      <a:pt x="73" y="338"/>
                    </a:lnTo>
                    <a:lnTo>
                      <a:pt x="73" y="338"/>
                    </a:lnTo>
                    <a:lnTo>
                      <a:pt x="71" y="335"/>
                    </a:lnTo>
                    <a:lnTo>
                      <a:pt x="71" y="335"/>
                    </a:lnTo>
                    <a:lnTo>
                      <a:pt x="70" y="330"/>
                    </a:lnTo>
                    <a:lnTo>
                      <a:pt x="67" y="329"/>
                    </a:lnTo>
                    <a:lnTo>
                      <a:pt x="65" y="330"/>
                    </a:lnTo>
                    <a:close/>
                    <a:moveTo>
                      <a:pt x="51" y="325"/>
                    </a:moveTo>
                    <a:lnTo>
                      <a:pt x="51" y="325"/>
                    </a:lnTo>
                    <a:lnTo>
                      <a:pt x="61" y="329"/>
                    </a:lnTo>
                    <a:lnTo>
                      <a:pt x="63" y="326"/>
                    </a:lnTo>
                    <a:lnTo>
                      <a:pt x="63" y="326"/>
                    </a:lnTo>
                    <a:lnTo>
                      <a:pt x="52" y="323"/>
                    </a:lnTo>
                    <a:lnTo>
                      <a:pt x="51" y="325"/>
                    </a:lnTo>
                    <a:close/>
                    <a:moveTo>
                      <a:pt x="51" y="312"/>
                    </a:moveTo>
                    <a:lnTo>
                      <a:pt x="51" y="312"/>
                    </a:lnTo>
                    <a:lnTo>
                      <a:pt x="49" y="316"/>
                    </a:lnTo>
                    <a:lnTo>
                      <a:pt x="49" y="316"/>
                    </a:lnTo>
                    <a:lnTo>
                      <a:pt x="48" y="320"/>
                    </a:lnTo>
                    <a:lnTo>
                      <a:pt x="51" y="320"/>
                    </a:lnTo>
                    <a:lnTo>
                      <a:pt x="51" y="320"/>
                    </a:lnTo>
                    <a:lnTo>
                      <a:pt x="52" y="317"/>
                    </a:lnTo>
                    <a:lnTo>
                      <a:pt x="52" y="317"/>
                    </a:lnTo>
                    <a:lnTo>
                      <a:pt x="54" y="312"/>
                    </a:lnTo>
                    <a:lnTo>
                      <a:pt x="51" y="312"/>
                    </a:lnTo>
                    <a:close/>
                    <a:moveTo>
                      <a:pt x="15" y="278"/>
                    </a:moveTo>
                    <a:lnTo>
                      <a:pt x="15" y="278"/>
                    </a:lnTo>
                    <a:lnTo>
                      <a:pt x="21" y="285"/>
                    </a:lnTo>
                    <a:lnTo>
                      <a:pt x="22" y="284"/>
                    </a:lnTo>
                    <a:lnTo>
                      <a:pt x="22" y="284"/>
                    </a:lnTo>
                    <a:lnTo>
                      <a:pt x="19" y="280"/>
                    </a:lnTo>
                    <a:lnTo>
                      <a:pt x="16" y="275"/>
                    </a:lnTo>
                    <a:lnTo>
                      <a:pt x="15" y="278"/>
                    </a:lnTo>
                    <a:close/>
                    <a:moveTo>
                      <a:pt x="12" y="264"/>
                    </a:moveTo>
                    <a:lnTo>
                      <a:pt x="12" y="265"/>
                    </a:lnTo>
                    <a:lnTo>
                      <a:pt x="12" y="265"/>
                    </a:lnTo>
                    <a:lnTo>
                      <a:pt x="10" y="268"/>
                    </a:lnTo>
                    <a:lnTo>
                      <a:pt x="10" y="268"/>
                    </a:lnTo>
                    <a:lnTo>
                      <a:pt x="9" y="271"/>
                    </a:lnTo>
                    <a:lnTo>
                      <a:pt x="9" y="271"/>
                    </a:lnTo>
                    <a:lnTo>
                      <a:pt x="9" y="272"/>
                    </a:lnTo>
                    <a:lnTo>
                      <a:pt x="10" y="274"/>
                    </a:lnTo>
                    <a:lnTo>
                      <a:pt x="12" y="272"/>
                    </a:lnTo>
                    <a:lnTo>
                      <a:pt x="12" y="272"/>
                    </a:lnTo>
                    <a:lnTo>
                      <a:pt x="12" y="271"/>
                    </a:lnTo>
                    <a:lnTo>
                      <a:pt x="12" y="271"/>
                    </a:lnTo>
                    <a:lnTo>
                      <a:pt x="12" y="270"/>
                    </a:lnTo>
                    <a:lnTo>
                      <a:pt x="12" y="270"/>
                    </a:lnTo>
                    <a:lnTo>
                      <a:pt x="15" y="265"/>
                    </a:lnTo>
                    <a:lnTo>
                      <a:pt x="15" y="265"/>
                    </a:lnTo>
                    <a:lnTo>
                      <a:pt x="12" y="264"/>
                    </a:lnTo>
                    <a:close/>
                    <a:moveTo>
                      <a:pt x="22" y="255"/>
                    </a:moveTo>
                    <a:lnTo>
                      <a:pt x="22" y="255"/>
                    </a:lnTo>
                    <a:lnTo>
                      <a:pt x="21" y="259"/>
                    </a:lnTo>
                    <a:lnTo>
                      <a:pt x="21" y="259"/>
                    </a:lnTo>
                    <a:lnTo>
                      <a:pt x="18" y="261"/>
                    </a:lnTo>
                    <a:lnTo>
                      <a:pt x="18" y="264"/>
                    </a:lnTo>
                    <a:lnTo>
                      <a:pt x="18" y="264"/>
                    </a:lnTo>
                    <a:lnTo>
                      <a:pt x="21" y="262"/>
                    </a:lnTo>
                    <a:lnTo>
                      <a:pt x="22" y="261"/>
                    </a:lnTo>
                    <a:lnTo>
                      <a:pt x="22" y="261"/>
                    </a:lnTo>
                    <a:lnTo>
                      <a:pt x="23" y="258"/>
                    </a:lnTo>
                    <a:lnTo>
                      <a:pt x="23" y="255"/>
                    </a:lnTo>
                    <a:lnTo>
                      <a:pt x="22" y="255"/>
                    </a:lnTo>
                    <a:close/>
                    <a:moveTo>
                      <a:pt x="19" y="241"/>
                    </a:moveTo>
                    <a:lnTo>
                      <a:pt x="19" y="241"/>
                    </a:lnTo>
                    <a:lnTo>
                      <a:pt x="21" y="243"/>
                    </a:lnTo>
                    <a:lnTo>
                      <a:pt x="21" y="243"/>
                    </a:lnTo>
                    <a:lnTo>
                      <a:pt x="22" y="249"/>
                    </a:lnTo>
                    <a:lnTo>
                      <a:pt x="23" y="249"/>
                    </a:lnTo>
                    <a:lnTo>
                      <a:pt x="23" y="249"/>
                    </a:lnTo>
                    <a:lnTo>
                      <a:pt x="22" y="242"/>
                    </a:lnTo>
                    <a:lnTo>
                      <a:pt x="22" y="242"/>
                    </a:lnTo>
                    <a:lnTo>
                      <a:pt x="21" y="239"/>
                    </a:lnTo>
                    <a:lnTo>
                      <a:pt x="19" y="241"/>
                    </a:lnTo>
                    <a:close/>
                    <a:moveTo>
                      <a:pt x="7" y="230"/>
                    </a:moveTo>
                    <a:lnTo>
                      <a:pt x="7" y="230"/>
                    </a:lnTo>
                    <a:lnTo>
                      <a:pt x="12" y="233"/>
                    </a:lnTo>
                    <a:lnTo>
                      <a:pt x="16" y="236"/>
                    </a:lnTo>
                    <a:lnTo>
                      <a:pt x="18" y="235"/>
                    </a:lnTo>
                    <a:lnTo>
                      <a:pt x="18" y="235"/>
                    </a:lnTo>
                    <a:lnTo>
                      <a:pt x="13" y="232"/>
                    </a:lnTo>
                    <a:lnTo>
                      <a:pt x="9" y="229"/>
                    </a:lnTo>
                    <a:lnTo>
                      <a:pt x="7" y="230"/>
                    </a:lnTo>
                    <a:close/>
                    <a:moveTo>
                      <a:pt x="5" y="219"/>
                    </a:moveTo>
                    <a:lnTo>
                      <a:pt x="5" y="219"/>
                    </a:lnTo>
                    <a:lnTo>
                      <a:pt x="5" y="219"/>
                    </a:lnTo>
                    <a:lnTo>
                      <a:pt x="2" y="220"/>
                    </a:lnTo>
                    <a:lnTo>
                      <a:pt x="0" y="223"/>
                    </a:lnTo>
                    <a:lnTo>
                      <a:pt x="0" y="223"/>
                    </a:lnTo>
                    <a:lnTo>
                      <a:pt x="2" y="226"/>
                    </a:lnTo>
                    <a:lnTo>
                      <a:pt x="3" y="229"/>
                    </a:lnTo>
                    <a:lnTo>
                      <a:pt x="5" y="226"/>
                    </a:lnTo>
                    <a:lnTo>
                      <a:pt x="5" y="226"/>
                    </a:lnTo>
                    <a:lnTo>
                      <a:pt x="3" y="225"/>
                    </a:lnTo>
                    <a:lnTo>
                      <a:pt x="3" y="223"/>
                    </a:lnTo>
                    <a:lnTo>
                      <a:pt x="3" y="223"/>
                    </a:lnTo>
                    <a:lnTo>
                      <a:pt x="3" y="222"/>
                    </a:lnTo>
                    <a:lnTo>
                      <a:pt x="5" y="222"/>
                    </a:lnTo>
                    <a:lnTo>
                      <a:pt x="6" y="220"/>
                    </a:lnTo>
                    <a:lnTo>
                      <a:pt x="5" y="219"/>
                    </a:lnTo>
                    <a:close/>
                    <a:moveTo>
                      <a:pt x="15" y="209"/>
                    </a:moveTo>
                    <a:lnTo>
                      <a:pt x="15" y="209"/>
                    </a:lnTo>
                    <a:lnTo>
                      <a:pt x="15" y="209"/>
                    </a:lnTo>
                    <a:lnTo>
                      <a:pt x="12" y="209"/>
                    </a:lnTo>
                    <a:lnTo>
                      <a:pt x="10" y="210"/>
                    </a:lnTo>
                    <a:lnTo>
                      <a:pt x="10" y="210"/>
                    </a:lnTo>
                    <a:lnTo>
                      <a:pt x="7" y="214"/>
                    </a:lnTo>
                    <a:lnTo>
                      <a:pt x="9" y="216"/>
                    </a:lnTo>
                    <a:lnTo>
                      <a:pt x="9" y="216"/>
                    </a:lnTo>
                    <a:lnTo>
                      <a:pt x="12" y="213"/>
                    </a:lnTo>
                    <a:lnTo>
                      <a:pt x="12" y="213"/>
                    </a:lnTo>
                    <a:lnTo>
                      <a:pt x="15" y="212"/>
                    </a:lnTo>
                    <a:lnTo>
                      <a:pt x="16" y="210"/>
                    </a:lnTo>
                    <a:lnTo>
                      <a:pt x="15" y="209"/>
                    </a:lnTo>
                    <a:close/>
                    <a:moveTo>
                      <a:pt x="26" y="200"/>
                    </a:moveTo>
                    <a:lnTo>
                      <a:pt x="26" y="200"/>
                    </a:lnTo>
                    <a:lnTo>
                      <a:pt x="23" y="204"/>
                    </a:lnTo>
                    <a:lnTo>
                      <a:pt x="23" y="204"/>
                    </a:lnTo>
                    <a:lnTo>
                      <a:pt x="21" y="207"/>
                    </a:lnTo>
                    <a:lnTo>
                      <a:pt x="21" y="210"/>
                    </a:lnTo>
                    <a:lnTo>
                      <a:pt x="21" y="210"/>
                    </a:lnTo>
                    <a:lnTo>
                      <a:pt x="25" y="206"/>
                    </a:lnTo>
                    <a:lnTo>
                      <a:pt x="25" y="206"/>
                    </a:lnTo>
                    <a:lnTo>
                      <a:pt x="28" y="203"/>
                    </a:lnTo>
                    <a:lnTo>
                      <a:pt x="26" y="200"/>
                    </a:lnTo>
                    <a:close/>
                    <a:moveTo>
                      <a:pt x="42" y="206"/>
                    </a:moveTo>
                    <a:lnTo>
                      <a:pt x="42" y="206"/>
                    </a:lnTo>
                    <a:lnTo>
                      <a:pt x="36" y="204"/>
                    </a:lnTo>
                    <a:lnTo>
                      <a:pt x="34" y="201"/>
                    </a:lnTo>
                    <a:lnTo>
                      <a:pt x="31" y="204"/>
                    </a:lnTo>
                    <a:lnTo>
                      <a:pt x="31" y="204"/>
                    </a:lnTo>
                    <a:lnTo>
                      <a:pt x="35" y="206"/>
                    </a:lnTo>
                    <a:lnTo>
                      <a:pt x="41" y="207"/>
                    </a:lnTo>
                    <a:lnTo>
                      <a:pt x="42" y="206"/>
                    </a:lnTo>
                    <a:close/>
                    <a:moveTo>
                      <a:pt x="51" y="199"/>
                    </a:moveTo>
                    <a:lnTo>
                      <a:pt x="51" y="199"/>
                    </a:lnTo>
                    <a:lnTo>
                      <a:pt x="49" y="203"/>
                    </a:lnTo>
                    <a:lnTo>
                      <a:pt x="49" y="203"/>
                    </a:lnTo>
                    <a:lnTo>
                      <a:pt x="47" y="206"/>
                    </a:lnTo>
                    <a:lnTo>
                      <a:pt x="47" y="207"/>
                    </a:lnTo>
                    <a:lnTo>
                      <a:pt x="47" y="207"/>
                    </a:lnTo>
                    <a:lnTo>
                      <a:pt x="49" y="206"/>
                    </a:lnTo>
                    <a:lnTo>
                      <a:pt x="51" y="204"/>
                    </a:lnTo>
                    <a:lnTo>
                      <a:pt x="51" y="204"/>
                    </a:lnTo>
                    <a:lnTo>
                      <a:pt x="54" y="199"/>
                    </a:lnTo>
                    <a:lnTo>
                      <a:pt x="51" y="199"/>
                    </a:lnTo>
                    <a:close/>
                    <a:moveTo>
                      <a:pt x="64" y="188"/>
                    </a:moveTo>
                    <a:lnTo>
                      <a:pt x="64" y="188"/>
                    </a:lnTo>
                    <a:lnTo>
                      <a:pt x="58" y="190"/>
                    </a:lnTo>
                    <a:lnTo>
                      <a:pt x="55" y="193"/>
                    </a:lnTo>
                    <a:lnTo>
                      <a:pt x="55" y="194"/>
                    </a:lnTo>
                    <a:lnTo>
                      <a:pt x="57" y="196"/>
                    </a:lnTo>
                    <a:lnTo>
                      <a:pt x="57" y="196"/>
                    </a:lnTo>
                    <a:lnTo>
                      <a:pt x="57" y="196"/>
                    </a:lnTo>
                    <a:lnTo>
                      <a:pt x="60" y="193"/>
                    </a:lnTo>
                    <a:lnTo>
                      <a:pt x="65" y="191"/>
                    </a:lnTo>
                    <a:lnTo>
                      <a:pt x="64" y="188"/>
                    </a:lnTo>
                    <a:close/>
                    <a:moveTo>
                      <a:pt x="78" y="183"/>
                    </a:moveTo>
                    <a:lnTo>
                      <a:pt x="78" y="183"/>
                    </a:lnTo>
                    <a:lnTo>
                      <a:pt x="74" y="185"/>
                    </a:lnTo>
                    <a:lnTo>
                      <a:pt x="74" y="185"/>
                    </a:lnTo>
                    <a:lnTo>
                      <a:pt x="68" y="187"/>
                    </a:lnTo>
                    <a:lnTo>
                      <a:pt x="70" y="188"/>
                    </a:lnTo>
                    <a:lnTo>
                      <a:pt x="70" y="188"/>
                    </a:lnTo>
                    <a:lnTo>
                      <a:pt x="76" y="187"/>
                    </a:lnTo>
                    <a:lnTo>
                      <a:pt x="76" y="187"/>
                    </a:lnTo>
                    <a:lnTo>
                      <a:pt x="80" y="185"/>
                    </a:lnTo>
                    <a:lnTo>
                      <a:pt x="78" y="183"/>
                    </a:lnTo>
                    <a:close/>
                    <a:moveTo>
                      <a:pt x="90" y="174"/>
                    </a:moveTo>
                    <a:lnTo>
                      <a:pt x="90" y="174"/>
                    </a:lnTo>
                    <a:lnTo>
                      <a:pt x="81" y="180"/>
                    </a:lnTo>
                    <a:lnTo>
                      <a:pt x="83" y="181"/>
                    </a:lnTo>
                    <a:lnTo>
                      <a:pt x="83" y="181"/>
                    </a:lnTo>
                    <a:lnTo>
                      <a:pt x="91" y="175"/>
                    </a:lnTo>
                    <a:lnTo>
                      <a:pt x="90" y="174"/>
                    </a:lnTo>
                    <a:close/>
                    <a:moveTo>
                      <a:pt x="103" y="168"/>
                    </a:moveTo>
                    <a:lnTo>
                      <a:pt x="103" y="168"/>
                    </a:lnTo>
                    <a:lnTo>
                      <a:pt x="100" y="170"/>
                    </a:lnTo>
                    <a:lnTo>
                      <a:pt x="100" y="170"/>
                    </a:lnTo>
                    <a:lnTo>
                      <a:pt x="94" y="171"/>
                    </a:lnTo>
                    <a:lnTo>
                      <a:pt x="96" y="174"/>
                    </a:lnTo>
                    <a:lnTo>
                      <a:pt x="96" y="174"/>
                    </a:lnTo>
                    <a:lnTo>
                      <a:pt x="102" y="171"/>
                    </a:lnTo>
                    <a:lnTo>
                      <a:pt x="102" y="171"/>
                    </a:lnTo>
                    <a:lnTo>
                      <a:pt x="105" y="170"/>
                    </a:lnTo>
                    <a:lnTo>
                      <a:pt x="103" y="168"/>
                    </a:lnTo>
                    <a:close/>
                    <a:moveTo>
                      <a:pt x="105" y="154"/>
                    </a:moveTo>
                    <a:lnTo>
                      <a:pt x="105" y="154"/>
                    </a:lnTo>
                    <a:lnTo>
                      <a:pt x="105" y="164"/>
                    </a:lnTo>
                    <a:lnTo>
                      <a:pt x="106" y="164"/>
                    </a:lnTo>
                    <a:lnTo>
                      <a:pt x="106" y="164"/>
                    </a:lnTo>
                    <a:lnTo>
                      <a:pt x="107" y="154"/>
                    </a:lnTo>
                    <a:lnTo>
                      <a:pt x="105" y="154"/>
                    </a:lnTo>
                    <a:close/>
                    <a:moveTo>
                      <a:pt x="110" y="139"/>
                    </a:moveTo>
                    <a:lnTo>
                      <a:pt x="110" y="139"/>
                    </a:lnTo>
                    <a:lnTo>
                      <a:pt x="110" y="145"/>
                    </a:lnTo>
                    <a:lnTo>
                      <a:pt x="110" y="145"/>
                    </a:lnTo>
                    <a:lnTo>
                      <a:pt x="109" y="146"/>
                    </a:lnTo>
                    <a:lnTo>
                      <a:pt x="109" y="146"/>
                    </a:lnTo>
                    <a:lnTo>
                      <a:pt x="109" y="146"/>
                    </a:lnTo>
                    <a:lnTo>
                      <a:pt x="109" y="146"/>
                    </a:lnTo>
                    <a:lnTo>
                      <a:pt x="109" y="146"/>
                    </a:lnTo>
                    <a:lnTo>
                      <a:pt x="109" y="146"/>
                    </a:lnTo>
                    <a:lnTo>
                      <a:pt x="109" y="146"/>
                    </a:lnTo>
                    <a:lnTo>
                      <a:pt x="109" y="146"/>
                    </a:lnTo>
                    <a:lnTo>
                      <a:pt x="109" y="146"/>
                    </a:lnTo>
                    <a:lnTo>
                      <a:pt x="109" y="146"/>
                    </a:lnTo>
                    <a:lnTo>
                      <a:pt x="109" y="146"/>
                    </a:lnTo>
                    <a:lnTo>
                      <a:pt x="109" y="146"/>
                    </a:lnTo>
                    <a:lnTo>
                      <a:pt x="109" y="146"/>
                    </a:lnTo>
                    <a:lnTo>
                      <a:pt x="107" y="148"/>
                    </a:lnTo>
                    <a:lnTo>
                      <a:pt x="109" y="149"/>
                    </a:lnTo>
                    <a:lnTo>
                      <a:pt x="109" y="149"/>
                    </a:lnTo>
                    <a:lnTo>
                      <a:pt x="110" y="148"/>
                    </a:lnTo>
                    <a:lnTo>
                      <a:pt x="110" y="148"/>
                    </a:lnTo>
                    <a:lnTo>
                      <a:pt x="112" y="146"/>
                    </a:lnTo>
                    <a:lnTo>
                      <a:pt x="112" y="146"/>
                    </a:lnTo>
                    <a:lnTo>
                      <a:pt x="113" y="143"/>
                    </a:lnTo>
                    <a:lnTo>
                      <a:pt x="113" y="139"/>
                    </a:lnTo>
                    <a:lnTo>
                      <a:pt x="110" y="139"/>
                    </a:lnTo>
                    <a:close/>
                    <a:moveTo>
                      <a:pt x="109" y="125"/>
                    </a:moveTo>
                    <a:lnTo>
                      <a:pt x="109" y="125"/>
                    </a:lnTo>
                    <a:lnTo>
                      <a:pt x="110" y="135"/>
                    </a:lnTo>
                    <a:lnTo>
                      <a:pt x="113" y="135"/>
                    </a:lnTo>
                    <a:lnTo>
                      <a:pt x="113" y="135"/>
                    </a:lnTo>
                    <a:lnTo>
                      <a:pt x="112" y="125"/>
                    </a:lnTo>
                    <a:lnTo>
                      <a:pt x="109" y="125"/>
                    </a:lnTo>
                    <a:close/>
                    <a:moveTo>
                      <a:pt x="107" y="110"/>
                    </a:moveTo>
                    <a:lnTo>
                      <a:pt x="107" y="110"/>
                    </a:lnTo>
                    <a:lnTo>
                      <a:pt x="109" y="115"/>
                    </a:lnTo>
                    <a:lnTo>
                      <a:pt x="109" y="115"/>
                    </a:lnTo>
                    <a:lnTo>
                      <a:pt x="109" y="119"/>
                    </a:lnTo>
                    <a:lnTo>
                      <a:pt x="109" y="119"/>
                    </a:lnTo>
                    <a:lnTo>
                      <a:pt x="112" y="119"/>
                    </a:lnTo>
                    <a:lnTo>
                      <a:pt x="112" y="119"/>
                    </a:lnTo>
                    <a:lnTo>
                      <a:pt x="112" y="119"/>
                    </a:lnTo>
                    <a:lnTo>
                      <a:pt x="110" y="115"/>
                    </a:lnTo>
                    <a:lnTo>
                      <a:pt x="110" y="115"/>
                    </a:lnTo>
                    <a:lnTo>
                      <a:pt x="110" y="109"/>
                    </a:lnTo>
                    <a:lnTo>
                      <a:pt x="107" y="110"/>
                    </a:lnTo>
                    <a:close/>
                    <a:moveTo>
                      <a:pt x="116" y="97"/>
                    </a:moveTo>
                    <a:lnTo>
                      <a:pt x="116" y="97"/>
                    </a:lnTo>
                    <a:lnTo>
                      <a:pt x="112" y="100"/>
                    </a:lnTo>
                    <a:lnTo>
                      <a:pt x="107" y="103"/>
                    </a:lnTo>
                    <a:lnTo>
                      <a:pt x="107" y="104"/>
                    </a:lnTo>
                    <a:lnTo>
                      <a:pt x="110" y="104"/>
                    </a:lnTo>
                    <a:lnTo>
                      <a:pt x="110" y="104"/>
                    </a:lnTo>
                    <a:lnTo>
                      <a:pt x="110" y="104"/>
                    </a:lnTo>
                    <a:lnTo>
                      <a:pt x="113" y="101"/>
                    </a:lnTo>
                    <a:lnTo>
                      <a:pt x="118" y="99"/>
                    </a:lnTo>
                    <a:lnTo>
                      <a:pt x="116" y="97"/>
                    </a:lnTo>
                    <a:close/>
                    <a:moveTo>
                      <a:pt x="131" y="93"/>
                    </a:moveTo>
                    <a:lnTo>
                      <a:pt x="131" y="93"/>
                    </a:lnTo>
                    <a:lnTo>
                      <a:pt x="131" y="93"/>
                    </a:lnTo>
                    <a:lnTo>
                      <a:pt x="125" y="93"/>
                    </a:lnTo>
                    <a:lnTo>
                      <a:pt x="125" y="93"/>
                    </a:lnTo>
                    <a:lnTo>
                      <a:pt x="120" y="94"/>
                    </a:lnTo>
                    <a:lnTo>
                      <a:pt x="122" y="96"/>
                    </a:lnTo>
                    <a:lnTo>
                      <a:pt x="122" y="96"/>
                    </a:lnTo>
                    <a:lnTo>
                      <a:pt x="125" y="94"/>
                    </a:lnTo>
                    <a:lnTo>
                      <a:pt x="125" y="94"/>
                    </a:lnTo>
                    <a:lnTo>
                      <a:pt x="131" y="94"/>
                    </a:lnTo>
                    <a:lnTo>
                      <a:pt x="131" y="94"/>
                    </a:lnTo>
                    <a:lnTo>
                      <a:pt x="131" y="93"/>
                    </a:lnTo>
                    <a:close/>
                    <a:moveTo>
                      <a:pt x="144" y="90"/>
                    </a:moveTo>
                    <a:lnTo>
                      <a:pt x="144" y="90"/>
                    </a:lnTo>
                    <a:lnTo>
                      <a:pt x="142" y="91"/>
                    </a:lnTo>
                    <a:lnTo>
                      <a:pt x="142" y="91"/>
                    </a:lnTo>
                    <a:lnTo>
                      <a:pt x="135" y="93"/>
                    </a:lnTo>
                    <a:lnTo>
                      <a:pt x="136" y="94"/>
                    </a:lnTo>
                    <a:lnTo>
                      <a:pt x="136" y="94"/>
                    </a:lnTo>
                    <a:lnTo>
                      <a:pt x="142" y="94"/>
                    </a:lnTo>
                    <a:lnTo>
                      <a:pt x="142" y="94"/>
                    </a:lnTo>
                    <a:lnTo>
                      <a:pt x="147" y="91"/>
                    </a:lnTo>
                    <a:lnTo>
                      <a:pt x="144" y="90"/>
                    </a:lnTo>
                    <a:close/>
                    <a:moveTo>
                      <a:pt x="141" y="75"/>
                    </a:moveTo>
                    <a:lnTo>
                      <a:pt x="141" y="75"/>
                    </a:lnTo>
                    <a:lnTo>
                      <a:pt x="139" y="80"/>
                    </a:lnTo>
                    <a:lnTo>
                      <a:pt x="139" y="80"/>
                    </a:lnTo>
                    <a:lnTo>
                      <a:pt x="141" y="83"/>
                    </a:lnTo>
                    <a:lnTo>
                      <a:pt x="141" y="83"/>
                    </a:lnTo>
                    <a:lnTo>
                      <a:pt x="144" y="87"/>
                    </a:lnTo>
                    <a:lnTo>
                      <a:pt x="145" y="86"/>
                    </a:lnTo>
                    <a:lnTo>
                      <a:pt x="145" y="86"/>
                    </a:lnTo>
                    <a:lnTo>
                      <a:pt x="144" y="81"/>
                    </a:lnTo>
                    <a:lnTo>
                      <a:pt x="144" y="81"/>
                    </a:lnTo>
                    <a:lnTo>
                      <a:pt x="142" y="80"/>
                    </a:lnTo>
                    <a:lnTo>
                      <a:pt x="142" y="80"/>
                    </a:lnTo>
                    <a:lnTo>
                      <a:pt x="144" y="77"/>
                    </a:lnTo>
                    <a:lnTo>
                      <a:pt x="141" y="75"/>
                    </a:lnTo>
                    <a:close/>
                    <a:moveTo>
                      <a:pt x="147" y="62"/>
                    </a:moveTo>
                    <a:lnTo>
                      <a:pt x="147" y="62"/>
                    </a:lnTo>
                    <a:lnTo>
                      <a:pt x="145" y="68"/>
                    </a:lnTo>
                    <a:lnTo>
                      <a:pt x="144" y="73"/>
                    </a:lnTo>
                    <a:lnTo>
                      <a:pt x="147" y="74"/>
                    </a:lnTo>
                    <a:lnTo>
                      <a:pt x="147" y="74"/>
                    </a:lnTo>
                    <a:lnTo>
                      <a:pt x="148" y="68"/>
                    </a:lnTo>
                    <a:lnTo>
                      <a:pt x="148" y="62"/>
                    </a:lnTo>
                    <a:lnTo>
                      <a:pt x="147" y="62"/>
                    </a:lnTo>
                    <a:close/>
                    <a:moveTo>
                      <a:pt x="157" y="54"/>
                    </a:moveTo>
                    <a:lnTo>
                      <a:pt x="157" y="54"/>
                    </a:lnTo>
                    <a:lnTo>
                      <a:pt x="155" y="52"/>
                    </a:lnTo>
                    <a:lnTo>
                      <a:pt x="154" y="52"/>
                    </a:lnTo>
                    <a:lnTo>
                      <a:pt x="154" y="52"/>
                    </a:lnTo>
                    <a:lnTo>
                      <a:pt x="151" y="54"/>
                    </a:lnTo>
                    <a:lnTo>
                      <a:pt x="151" y="54"/>
                    </a:lnTo>
                    <a:lnTo>
                      <a:pt x="148" y="57"/>
                    </a:lnTo>
                    <a:lnTo>
                      <a:pt x="148" y="58"/>
                    </a:lnTo>
                    <a:lnTo>
                      <a:pt x="149" y="58"/>
                    </a:lnTo>
                    <a:lnTo>
                      <a:pt x="151" y="58"/>
                    </a:lnTo>
                    <a:lnTo>
                      <a:pt x="151" y="58"/>
                    </a:lnTo>
                    <a:lnTo>
                      <a:pt x="152" y="55"/>
                    </a:lnTo>
                    <a:lnTo>
                      <a:pt x="152" y="55"/>
                    </a:lnTo>
                    <a:lnTo>
                      <a:pt x="154" y="55"/>
                    </a:lnTo>
                    <a:lnTo>
                      <a:pt x="154" y="55"/>
                    </a:lnTo>
                    <a:lnTo>
                      <a:pt x="155" y="55"/>
                    </a:lnTo>
                    <a:lnTo>
                      <a:pt x="157" y="54"/>
                    </a:lnTo>
                    <a:close/>
                    <a:moveTo>
                      <a:pt x="170" y="55"/>
                    </a:moveTo>
                    <a:lnTo>
                      <a:pt x="170" y="55"/>
                    </a:lnTo>
                    <a:lnTo>
                      <a:pt x="162" y="57"/>
                    </a:lnTo>
                    <a:lnTo>
                      <a:pt x="162" y="57"/>
                    </a:lnTo>
                    <a:lnTo>
                      <a:pt x="161" y="57"/>
                    </a:lnTo>
                    <a:lnTo>
                      <a:pt x="160" y="58"/>
                    </a:lnTo>
                    <a:lnTo>
                      <a:pt x="160" y="58"/>
                    </a:lnTo>
                    <a:lnTo>
                      <a:pt x="162" y="59"/>
                    </a:lnTo>
                    <a:lnTo>
                      <a:pt x="162" y="59"/>
                    </a:lnTo>
                    <a:lnTo>
                      <a:pt x="171" y="58"/>
                    </a:lnTo>
                    <a:lnTo>
                      <a:pt x="170" y="55"/>
                    </a:lnTo>
                    <a:close/>
                    <a:moveTo>
                      <a:pt x="186" y="54"/>
                    </a:moveTo>
                    <a:lnTo>
                      <a:pt x="186" y="54"/>
                    </a:lnTo>
                    <a:lnTo>
                      <a:pt x="181" y="54"/>
                    </a:lnTo>
                    <a:lnTo>
                      <a:pt x="181" y="54"/>
                    </a:lnTo>
                    <a:lnTo>
                      <a:pt x="175" y="55"/>
                    </a:lnTo>
                    <a:lnTo>
                      <a:pt x="175" y="57"/>
                    </a:lnTo>
                    <a:lnTo>
                      <a:pt x="175" y="57"/>
                    </a:lnTo>
                    <a:lnTo>
                      <a:pt x="181" y="57"/>
                    </a:lnTo>
                    <a:lnTo>
                      <a:pt x="181" y="57"/>
                    </a:lnTo>
                    <a:lnTo>
                      <a:pt x="186" y="57"/>
                    </a:lnTo>
                    <a:lnTo>
                      <a:pt x="186" y="54"/>
                    </a:lnTo>
                    <a:close/>
                    <a:moveTo>
                      <a:pt x="193" y="45"/>
                    </a:moveTo>
                    <a:lnTo>
                      <a:pt x="193" y="45"/>
                    </a:lnTo>
                    <a:lnTo>
                      <a:pt x="193" y="48"/>
                    </a:lnTo>
                    <a:lnTo>
                      <a:pt x="193" y="48"/>
                    </a:lnTo>
                    <a:lnTo>
                      <a:pt x="193" y="51"/>
                    </a:lnTo>
                    <a:lnTo>
                      <a:pt x="193" y="51"/>
                    </a:lnTo>
                    <a:lnTo>
                      <a:pt x="190" y="52"/>
                    </a:lnTo>
                    <a:lnTo>
                      <a:pt x="191" y="55"/>
                    </a:lnTo>
                    <a:lnTo>
                      <a:pt x="191" y="55"/>
                    </a:lnTo>
                    <a:lnTo>
                      <a:pt x="193" y="54"/>
                    </a:lnTo>
                    <a:lnTo>
                      <a:pt x="194" y="52"/>
                    </a:lnTo>
                    <a:lnTo>
                      <a:pt x="194" y="52"/>
                    </a:lnTo>
                    <a:lnTo>
                      <a:pt x="194" y="48"/>
                    </a:lnTo>
                    <a:lnTo>
                      <a:pt x="194" y="48"/>
                    </a:lnTo>
                    <a:lnTo>
                      <a:pt x="194" y="45"/>
                    </a:lnTo>
                    <a:lnTo>
                      <a:pt x="193" y="45"/>
                    </a:lnTo>
                    <a:close/>
                    <a:moveTo>
                      <a:pt x="191" y="29"/>
                    </a:moveTo>
                    <a:lnTo>
                      <a:pt x="191" y="29"/>
                    </a:lnTo>
                    <a:lnTo>
                      <a:pt x="191" y="29"/>
                    </a:lnTo>
                    <a:lnTo>
                      <a:pt x="191" y="32"/>
                    </a:lnTo>
                    <a:lnTo>
                      <a:pt x="191" y="32"/>
                    </a:lnTo>
                    <a:lnTo>
                      <a:pt x="191" y="41"/>
                    </a:lnTo>
                    <a:lnTo>
                      <a:pt x="194" y="39"/>
                    </a:lnTo>
                    <a:lnTo>
                      <a:pt x="194" y="39"/>
                    </a:lnTo>
                    <a:lnTo>
                      <a:pt x="194" y="32"/>
                    </a:lnTo>
                    <a:lnTo>
                      <a:pt x="194" y="32"/>
                    </a:lnTo>
                    <a:lnTo>
                      <a:pt x="194" y="31"/>
                    </a:lnTo>
                    <a:lnTo>
                      <a:pt x="194" y="31"/>
                    </a:lnTo>
                    <a:lnTo>
                      <a:pt x="194" y="31"/>
                    </a:lnTo>
                    <a:lnTo>
                      <a:pt x="191" y="29"/>
                    </a:lnTo>
                    <a:close/>
                    <a:moveTo>
                      <a:pt x="203" y="17"/>
                    </a:moveTo>
                    <a:lnTo>
                      <a:pt x="203" y="17"/>
                    </a:lnTo>
                    <a:lnTo>
                      <a:pt x="194" y="25"/>
                    </a:lnTo>
                    <a:lnTo>
                      <a:pt x="197" y="26"/>
                    </a:lnTo>
                    <a:lnTo>
                      <a:pt x="197" y="26"/>
                    </a:lnTo>
                    <a:lnTo>
                      <a:pt x="204" y="20"/>
                    </a:lnTo>
                    <a:lnTo>
                      <a:pt x="203" y="17"/>
                    </a:lnTo>
                    <a:close/>
                    <a:moveTo>
                      <a:pt x="215" y="9"/>
                    </a:moveTo>
                    <a:lnTo>
                      <a:pt x="215" y="9"/>
                    </a:lnTo>
                    <a:lnTo>
                      <a:pt x="210" y="12"/>
                    </a:lnTo>
                    <a:lnTo>
                      <a:pt x="206" y="15"/>
                    </a:lnTo>
                    <a:lnTo>
                      <a:pt x="207" y="16"/>
                    </a:lnTo>
                    <a:lnTo>
                      <a:pt x="207" y="16"/>
                    </a:lnTo>
                    <a:lnTo>
                      <a:pt x="212" y="13"/>
                    </a:lnTo>
                    <a:lnTo>
                      <a:pt x="216" y="10"/>
                    </a:lnTo>
                    <a:lnTo>
                      <a:pt x="215" y="9"/>
                    </a:lnTo>
                    <a:close/>
                    <a:moveTo>
                      <a:pt x="225" y="0"/>
                    </a:moveTo>
                    <a:lnTo>
                      <a:pt x="225" y="0"/>
                    </a:lnTo>
                    <a:lnTo>
                      <a:pt x="223" y="4"/>
                    </a:lnTo>
                    <a:lnTo>
                      <a:pt x="223" y="4"/>
                    </a:lnTo>
                    <a:lnTo>
                      <a:pt x="222" y="6"/>
                    </a:lnTo>
                    <a:lnTo>
                      <a:pt x="222" y="6"/>
                    </a:lnTo>
                    <a:lnTo>
                      <a:pt x="222" y="6"/>
                    </a:lnTo>
                    <a:lnTo>
                      <a:pt x="219" y="7"/>
                    </a:lnTo>
                    <a:lnTo>
                      <a:pt x="220" y="9"/>
                    </a:lnTo>
                    <a:lnTo>
                      <a:pt x="220" y="9"/>
                    </a:lnTo>
                    <a:lnTo>
                      <a:pt x="222" y="9"/>
                    </a:lnTo>
                    <a:lnTo>
                      <a:pt x="222" y="9"/>
                    </a:lnTo>
                    <a:lnTo>
                      <a:pt x="223" y="7"/>
                    </a:lnTo>
                    <a:lnTo>
                      <a:pt x="223" y="7"/>
                    </a:lnTo>
                    <a:lnTo>
                      <a:pt x="226" y="6"/>
                    </a:lnTo>
                    <a:lnTo>
                      <a:pt x="228" y="2"/>
                    </a:lnTo>
                    <a:lnTo>
                      <a:pt x="225"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75" name="Freeform 1720"/>
              <p:cNvSpPr>
                <a:spLocks noEditPoints="1"/>
              </p:cNvSpPr>
              <p:nvPr/>
            </p:nvSpPr>
            <p:spPr bwMode="auto">
              <a:xfrm>
                <a:off x="-2054033" y="3619957"/>
                <a:ext cx="177430" cy="142759"/>
              </a:xfrm>
              <a:custGeom>
                <a:gdLst>
                  <a:gd name="T0" fmla="*/ 35 w 87"/>
                  <a:gd name="T1" fmla="*/ 68 h 70"/>
                  <a:gd name="T2" fmla="*/ 45 w 87"/>
                  <a:gd name="T3" fmla="*/ 65 h 70"/>
                  <a:gd name="T4" fmla="*/ 55 w 87"/>
                  <a:gd name="T5" fmla="*/ 55 h 70"/>
                  <a:gd name="T6" fmla="*/ 48 w 87"/>
                  <a:gd name="T7" fmla="*/ 61 h 70"/>
                  <a:gd name="T8" fmla="*/ 55 w 87"/>
                  <a:gd name="T9" fmla="*/ 59 h 70"/>
                  <a:gd name="T10" fmla="*/ 58 w 87"/>
                  <a:gd name="T11" fmla="*/ 55 h 70"/>
                  <a:gd name="T12" fmla="*/ 65 w 87"/>
                  <a:gd name="T13" fmla="*/ 45 h 70"/>
                  <a:gd name="T14" fmla="*/ 57 w 87"/>
                  <a:gd name="T15" fmla="*/ 49 h 70"/>
                  <a:gd name="T16" fmla="*/ 60 w 87"/>
                  <a:gd name="T17" fmla="*/ 49 h 70"/>
                  <a:gd name="T18" fmla="*/ 65 w 87"/>
                  <a:gd name="T19" fmla="*/ 45 h 70"/>
                  <a:gd name="T20" fmla="*/ 71 w 87"/>
                  <a:gd name="T21" fmla="*/ 44 h 70"/>
                  <a:gd name="T22" fmla="*/ 81 w 87"/>
                  <a:gd name="T23" fmla="*/ 42 h 70"/>
                  <a:gd name="T24" fmla="*/ 83 w 87"/>
                  <a:gd name="T25" fmla="*/ 29 h 70"/>
                  <a:gd name="T26" fmla="*/ 84 w 87"/>
                  <a:gd name="T27" fmla="*/ 38 h 70"/>
                  <a:gd name="T28" fmla="*/ 87 w 87"/>
                  <a:gd name="T29" fmla="*/ 35 h 70"/>
                  <a:gd name="T30" fmla="*/ 83 w 87"/>
                  <a:gd name="T31" fmla="*/ 29 h 70"/>
                  <a:gd name="T32" fmla="*/ 78 w 87"/>
                  <a:gd name="T33" fmla="*/ 17 h 70"/>
                  <a:gd name="T34" fmla="*/ 84 w 87"/>
                  <a:gd name="T35" fmla="*/ 23 h 70"/>
                  <a:gd name="T36" fmla="*/ 81 w 87"/>
                  <a:gd name="T37" fmla="*/ 17 h 70"/>
                  <a:gd name="T38" fmla="*/ 70 w 87"/>
                  <a:gd name="T39" fmla="*/ 3 h 70"/>
                  <a:gd name="T40" fmla="*/ 76 w 87"/>
                  <a:gd name="T41" fmla="*/ 10 h 70"/>
                  <a:gd name="T42" fmla="*/ 76 w 87"/>
                  <a:gd name="T43" fmla="*/ 4 h 70"/>
                  <a:gd name="T44" fmla="*/ 61 w 87"/>
                  <a:gd name="T45" fmla="*/ 9 h 70"/>
                  <a:gd name="T46" fmla="*/ 63 w 87"/>
                  <a:gd name="T47" fmla="*/ 3 h 70"/>
                  <a:gd name="T48" fmla="*/ 64 w 87"/>
                  <a:gd name="T49" fmla="*/ 2 h 70"/>
                  <a:gd name="T50" fmla="*/ 65 w 87"/>
                  <a:gd name="T51" fmla="*/ 0 h 70"/>
                  <a:gd name="T52" fmla="*/ 61 w 87"/>
                  <a:gd name="T53" fmla="*/ 0 h 70"/>
                  <a:gd name="T54" fmla="*/ 60 w 87"/>
                  <a:gd name="T55" fmla="*/ 4 h 70"/>
                  <a:gd name="T56" fmla="*/ 47 w 87"/>
                  <a:gd name="T57" fmla="*/ 9 h 70"/>
                  <a:gd name="T58" fmla="*/ 57 w 87"/>
                  <a:gd name="T59" fmla="*/ 12 h 70"/>
                  <a:gd name="T60" fmla="*/ 47 w 87"/>
                  <a:gd name="T61" fmla="*/ 6 h 70"/>
                  <a:gd name="T62" fmla="*/ 32 w 87"/>
                  <a:gd name="T63" fmla="*/ 9 h 70"/>
                  <a:gd name="T64" fmla="*/ 38 w 87"/>
                  <a:gd name="T65" fmla="*/ 7 h 70"/>
                  <a:gd name="T66" fmla="*/ 42 w 87"/>
                  <a:gd name="T67" fmla="*/ 4 h 70"/>
                  <a:gd name="T68" fmla="*/ 38 w 87"/>
                  <a:gd name="T69" fmla="*/ 4 h 70"/>
                  <a:gd name="T70" fmla="*/ 32 w 87"/>
                  <a:gd name="T71" fmla="*/ 6 h 70"/>
                  <a:gd name="T72" fmla="*/ 18 w 87"/>
                  <a:gd name="T73" fmla="*/ 7 h 70"/>
                  <a:gd name="T74" fmla="*/ 26 w 87"/>
                  <a:gd name="T75" fmla="*/ 6 h 70"/>
                  <a:gd name="T76" fmla="*/ 16 w 87"/>
                  <a:gd name="T77" fmla="*/ 6 h 70"/>
                  <a:gd name="T78" fmla="*/ 6 w 87"/>
                  <a:gd name="T79" fmla="*/ 15 h 70"/>
                  <a:gd name="T80" fmla="*/ 12 w 87"/>
                  <a:gd name="T81" fmla="*/ 9 h 70"/>
                  <a:gd name="T82" fmla="*/ 9 w 87"/>
                  <a:gd name="T83" fmla="*/ 7 h 70"/>
                  <a:gd name="T84" fmla="*/ 6 w 87"/>
                  <a:gd name="T85" fmla="*/ 15 h 70"/>
                  <a:gd name="T86" fmla="*/ 3 w 87"/>
                  <a:gd name="T87" fmla="*/ 25 h 70"/>
                  <a:gd name="T88" fmla="*/ 2 w 87"/>
                  <a:gd name="T89" fmla="*/ 19 h 70"/>
                  <a:gd name="T90" fmla="*/ 0 w 87"/>
                  <a:gd name="T91" fmla="*/ 25 h 70"/>
                  <a:gd name="T92" fmla="*/ 6 w 87"/>
                  <a:gd name="T93" fmla="*/ 44 h 70"/>
                  <a:gd name="T94" fmla="*/ 6 w 87"/>
                  <a:gd name="T95" fmla="*/ 41 h 70"/>
                  <a:gd name="T96" fmla="*/ 3 w 87"/>
                  <a:gd name="T97" fmla="*/ 33 h 70"/>
                  <a:gd name="T98" fmla="*/ 3 w 87"/>
                  <a:gd name="T99" fmla="*/ 44 h 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87" h="70">
                    <a:moveTo>
                      <a:pt x="44" y="62"/>
                    </a:moveTo>
                    <a:lnTo>
                      <a:pt x="44" y="62"/>
                    </a:lnTo>
                    <a:lnTo>
                      <a:pt x="35" y="68"/>
                    </a:lnTo>
                    <a:lnTo>
                      <a:pt x="36" y="70"/>
                    </a:lnTo>
                    <a:lnTo>
                      <a:pt x="36" y="70"/>
                    </a:lnTo>
                    <a:lnTo>
                      <a:pt x="45" y="65"/>
                    </a:lnTo>
                    <a:lnTo>
                      <a:pt x="44" y="62"/>
                    </a:lnTo>
                    <a:close/>
                    <a:moveTo>
                      <a:pt x="55" y="55"/>
                    </a:moveTo>
                    <a:lnTo>
                      <a:pt x="55" y="55"/>
                    </a:lnTo>
                    <a:lnTo>
                      <a:pt x="54" y="57"/>
                    </a:lnTo>
                    <a:lnTo>
                      <a:pt x="54" y="57"/>
                    </a:lnTo>
                    <a:lnTo>
                      <a:pt x="48" y="61"/>
                    </a:lnTo>
                    <a:lnTo>
                      <a:pt x="50" y="62"/>
                    </a:lnTo>
                    <a:lnTo>
                      <a:pt x="50" y="62"/>
                    </a:lnTo>
                    <a:lnTo>
                      <a:pt x="55" y="59"/>
                    </a:lnTo>
                    <a:lnTo>
                      <a:pt x="55" y="59"/>
                    </a:lnTo>
                    <a:lnTo>
                      <a:pt x="57" y="58"/>
                    </a:lnTo>
                    <a:lnTo>
                      <a:pt x="58" y="55"/>
                    </a:lnTo>
                    <a:lnTo>
                      <a:pt x="55" y="55"/>
                    </a:lnTo>
                    <a:close/>
                    <a:moveTo>
                      <a:pt x="65" y="45"/>
                    </a:moveTo>
                    <a:lnTo>
                      <a:pt x="65" y="45"/>
                    </a:lnTo>
                    <a:lnTo>
                      <a:pt x="58" y="46"/>
                    </a:lnTo>
                    <a:lnTo>
                      <a:pt x="58" y="46"/>
                    </a:lnTo>
                    <a:lnTo>
                      <a:pt x="57" y="49"/>
                    </a:lnTo>
                    <a:lnTo>
                      <a:pt x="58" y="51"/>
                    </a:lnTo>
                    <a:lnTo>
                      <a:pt x="58" y="51"/>
                    </a:lnTo>
                    <a:lnTo>
                      <a:pt x="60" y="49"/>
                    </a:lnTo>
                    <a:lnTo>
                      <a:pt x="60" y="49"/>
                    </a:lnTo>
                    <a:lnTo>
                      <a:pt x="67" y="46"/>
                    </a:lnTo>
                    <a:lnTo>
                      <a:pt x="65" y="45"/>
                    </a:lnTo>
                    <a:close/>
                    <a:moveTo>
                      <a:pt x="80" y="41"/>
                    </a:moveTo>
                    <a:lnTo>
                      <a:pt x="80" y="41"/>
                    </a:lnTo>
                    <a:lnTo>
                      <a:pt x="71" y="44"/>
                    </a:lnTo>
                    <a:lnTo>
                      <a:pt x="71" y="45"/>
                    </a:lnTo>
                    <a:lnTo>
                      <a:pt x="71" y="45"/>
                    </a:lnTo>
                    <a:lnTo>
                      <a:pt x="81" y="42"/>
                    </a:lnTo>
                    <a:lnTo>
                      <a:pt x="80" y="41"/>
                    </a:lnTo>
                    <a:close/>
                    <a:moveTo>
                      <a:pt x="83" y="29"/>
                    </a:moveTo>
                    <a:lnTo>
                      <a:pt x="83" y="29"/>
                    </a:lnTo>
                    <a:lnTo>
                      <a:pt x="84" y="35"/>
                    </a:lnTo>
                    <a:lnTo>
                      <a:pt x="84" y="35"/>
                    </a:lnTo>
                    <a:lnTo>
                      <a:pt x="84" y="38"/>
                    </a:lnTo>
                    <a:lnTo>
                      <a:pt x="86" y="39"/>
                    </a:lnTo>
                    <a:lnTo>
                      <a:pt x="86" y="39"/>
                    </a:lnTo>
                    <a:lnTo>
                      <a:pt x="87" y="35"/>
                    </a:lnTo>
                    <a:lnTo>
                      <a:pt x="87" y="35"/>
                    </a:lnTo>
                    <a:lnTo>
                      <a:pt x="86" y="28"/>
                    </a:lnTo>
                    <a:lnTo>
                      <a:pt x="83" y="29"/>
                    </a:lnTo>
                    <a:close/>
                    <a:moveTo>
                      <a:pt x="77" y="15"/>
                    </a:moveTo>
                    <a:lnTo>
                      <a:pt x="77" y="15"/>
                    </a:lnTo>
                    <a:lnTo>
                      <a:pt x="78" y="17"/>
                    </a:lnTo>
                    <a:lnTo>
                      <a:pt x="78" y="17"/>
                    </a:lnTo>
                    <a:lnTo>
                      <a:pt x="81" y="25"/>
                    </a:lnTo>
                    <a:lnTo>
                      <a:pt x="84" y="23"/>
                    </a:lnTo>
                    <a:lnTo>
                      <a:pt x="84" y="23"/>
                    </a:lnTo>
                    <a:lnTo>
                      <a:pt x="81" y="17"/>
                    </a:lnTo>
                    <a:lnTo>
                      <a:pt x="81" y="17"/>
                    </a:lnTo>
                    <a:lnTo>
                      <a:pt x="80" y="15"/>
                    </a:lnTo>
                    <a:lnTo>
                      <a:pt x="77" y="15"/>
                    </a:lnTo>
                    <a:close/>
                    <a:moveTo>
                      <a:pt x="70" y="3"/>
                    </a:moveTo>
                    <a:lnTo>
                      <a:pt x="70" y="3"/>
                    </a:lnTo>
                    <a:lnTo>
                      <a:pt x="73" y="6"/>
                    </a:lnTo>
                    <a:lnTo>
                      <a:pt x="76" y="10"/>
                    </a:lnTo>
                    <a:lnTo>
                      <a:pt x="78" y="9"/>
                    </a:lnTo>
                    <a:lnTo>
                      <a:pt x="78" y="9"/>
                    </a:lnTo>
                    <a:lnTo>
                      <a:pt x="76" y="4"/>
                    </a:lnTo>
                    <a:lnTo>
                      <a:pt x="71" y="2"/>
                    </a:lnTo>
                    <a:lnTo>
                      <a:pt x="70" y="3"/>
                    </a:lnTo>
                    <a:close/>
                    <a:moveTo>
                      <a:pt x="61" y="9"/>
                    </a:moveTo>
                    <a:lnTo>
                      <a:pt x="61" y="9"/>
                    </a:lnTo>
                    <a:lnTo>
                      <a:pt x="63" y="3"/>
                    </a:lnTo>
                    <a:lnTo>
                      <a:pt x="63" y="3"/>
                    </a:lnTo>
                    <a:lnTo>
                      <a:pt x="63" y="3"/>
                    </a:lnTo>
                    <a:lnTo>
                      <a:pt x="63" y="3"/>
                    </a:lnTo>
                    <a:lnTo>
                      <a:pt x="64" y="2"/>
                    </a:lnTo>
                    <a:lnTo>
                      <a:pt x="65" y="2"/>
                    </a:lnTo>
                    <a:lnTo>
                      <a:pt x="65" y="0"/>
                    </a:lnTo>
                    <a:lnTo>
                      <a:pt x="65" y="0"/>
                    </a:lnTo>
                    <a:lnTo>
                      <a:pt x="64" y="0"/>
                    </a:lnTo>
                    <a:lnTo>
                      <a:pt x="64" y="0"/>
                    </a:lnTo>
                    <a:lnTo>
                      <a:pt x="61" y="0"/>
                    </a:lnTo>
                    <a:lnTo>
                      <a:pt x="61" y="0"/>
                    </a:lnTo>
                    <a:lnTo>
                      <a:pt x="60" y="4"/>
                    </a:lnTo>
                    <a:lnTo>
                      <a:pt x="60" y="4"/>
                    </a:lnTo>
                    <a:lnTo>
                      <a:pt x="60" y="7"/>
                    </a:lnTo>
                    <a:lnTo>
                      <a:pt x="61" y="9"/>
                    </a:lnTo>
                    <a:close/>
                    <a:moveTo>
                      <a:pt x="47" y="9"/>
                    </a:moveTo>
                    <a:lnTo>
                      <a:pt x="47" y="9"/>
                    </a:lnTo>
                    <a:lnTo>
                      <a:pt x="51" y="10"/>
                    </a:lnTo>
                    <a:lnTo>
                      <a:pt x="57" y="12"/>
                    </a:lnTo>
                    <a:lnTo>
                      <a:pt x="57" y="9"/>
                    </a:lnTo>
                    <a:lnTo>
                      <a:pt x="57" y="9"/>
                    </a:lnTo>
                    <a:lnTo>
                      <a:pt x="47" y="6"/>
                    </a:lnTo>
                    <a:lnTo>
                      <a:pt x="47" y="9"/>
                    </a:lnTo>
                    <a:close/>
                    <a:moveTo>
                      <a:pt x="32" y="9"/>
                    </a:moveTo>
                    <a:lnTo>
                      <a:pt x="32" y="9"/>
                    </a:lnTo>
                    <a:lnTo>
                      <a:pt x="35" y="7"/>
                    </a:lnTo>
                    <a:lnTo>
                      <a:pt x="35" y="7"/>
                    </a:lnTo>
                    <a:lnTo>
                      <a:pt x="38" y="7"/>
                    </a:lnTo>
                    <a:lnTo>
                      <a:pt x="38" y="7"/>
                    </a:lnTo>
                    <a:lnTo>
                      <a:pt x="42" y="7"/>
                    </a:lnTo>
                    <a:lnTo>
                      <a:pt x="42" y="4"/>
                    </a:lnTo>
                    <a:lnTo>
                      <a:pt x="42" y="4"/>
                    </a:lnTo>
                    <a:lnTo>
                      <a:pt x="38" y="4"/>
                    </a:lnTo>
                    <a:lnTo>
                      <a:pt x="38" y="4"/>
                    </a:lnTo>
                    <a:lnTo>
                      <a:pt x="35" y="6"/>
                    </a:lnTo>
                    <a:lnTo>
                      <a:pt x="35" y="6"/>
                    </a:lnTo>
                    <a:lnTo>
                      <a:pt x="32" y="6"/>
                    </a:lnTo>
                    <a:lnTo>
                      <a:pt x="32" y="9"/>
                    </a:lnTo>
                    <a:close/>
                    <a:moveTo>
                      <a:pt x="16" y="7"/>
                    </a:moveTo>
                    <a:lnTo>
                      <a:pt x="18" y="7"/>
                    </a:lnTo>
                    <a:lnTo>
                      <a:pt x="18" y="7"/>
                    </a:lnTo>
                    <a:lnTo>
                      <a:pt x="26" y="9"/>
                    </a:lnTo>
                    <a:lnTo>
                      <a:pt x="26" y="6"/>
                    </a:lnTo>
                    <a:lnTo>
                      <a:pt x="26" y="6"/>
                    </a:lnTo>
                    <a:lnTo>
                      <a:pt x="18" y="6"/>
                    </a:lnTo>
                    <a:lnTo>
                      <a:pt x="16" y="6"/>
                    </a:lnTo>
                    <a:lnTo>
                      <a:pt x="16" y="7"/>
                    </a:lnTo>
                    <a:close/>
                    <a:moveTo>
                      <a:pt x="6" y="15"/>
                    </a:moveTo>
                    <a:lnTo>
                      <a:pt x="6" y="15"/>
                    </a:lnTo>
                    <a:lnTo>
                      <a:pt x="10" y="10"/>
                    </a:lnTo>
                    <a:lnTo>
                      <a:pt x="10" y="10"/>
                    </a:lnTo>
                    <a:lnTo>
                      <a:pt x="12" y="9"/>
                    </a:lnTo>
                    <a:lnTo>
                      <a:pt x="12" y="6"/>
                    </a:lnTo>
                    <a:lnTo>
                      <a:pt x="12" y="6"/>
                    </a:lnTo>
                    <a:lnTo>
                      <a:pt x="9" y="7"/>
                    </a:lnTo>
                    <a:lnTo>
                      <a:pt x="9" y="7"/>
                    </a:lnTo>
                    <a:lnTo>
                      <a:pt x="3" y="15"/>
                    </a:lnTo>
                    <a:lnTo>
                      <a:pt x="6" y="15"/>
                    </a:lnTo>
                    <a:close/>
                    <a:moveTo>
                      <a:pt x="3" y="29"/>
                    </a:moveTo>
                    <a:lnTo>
                      <a:pt x="3" y="29"/>
                    </a:lnTo>
                    <a:lnTo>
                      <a:pt x="3" y="25"/>
                    </a:lnTo>
                    <a:lnTo>
                      <a:pt x="3" y="25"/>
                    </a:lnTo>
                    <a:lnTo>
                      <a:pt x="3" y="19"/>
                    </a:lnTo>
                    <a:lnTo>
                      <a:pt x="2" y="19"/>
                    </a:lnTo>
                    <a:lnTo>
                      <a:pt x="2" y="19"/>
                    </a:lnTo>
                    <a:lnTo>
                      <a:pt x="0" y="25"/>
                    </a:lnTo>
                    <a:lnTo>
                      <a:pt x="0" y="25"/>
                    </a:lnTo>
                    <a:lnTo>
                      <a:pt x="0" y="29"/>
                    </a:lnTo>
                    <a:lnTo>
                      <a:pt x="3" y="29"/>
                    </a:lnTo>
                    <a:close/>
                    <a:moveTo>
                      <a:pt x="6" y="44"/>
                    </a:moveTo>
                    <a:lnTo>
                      <a:pt x="6" y="44"/>
                    </a:lnTo>
                    <a:lnTo>
                      <a:pt x="6" y="41"/>
                    </a:lnTo>
                    <a:lnTo>
                      <a:pt x="6" y="41"/>
                    </a:lnTo>
                    <a:lnTo>
                      <a:pt x="5" y="33"/>
                    </a:lnTo>
                    <a:lnTo>
                      <a:pt x="3" y="33"/>
                    </a:lnTo>
                    <a:lnTo>
                      <a:pt x="3" y="33"/>
                    </a:lnTo>
                    <a:lnTo>
                      <a:pt x="3" y="41"/>
                    </a:lnTo>
                    <a:lnTo>
                      <a:pt x="3" y="41"/>
                    </a:lnTo>
                    <a:lnTo>
                      <a:pt x="3" y="44"/>
                    </a:lnTo>
                    <a:lnTo>
                      <a:pt x="6" y="44"/>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76" name="Freeform 1721"/>
              <p:cNvSpPr>
                <a:spLocks noEditPoints="1"/>
              </p:cNvSpPr>
              <p:nvPr/>
            </p:nvSpPr>
            <p:spPr bwMode="auto">
              <a:xfrm>
                <a:off x="-2049954" y="3360950"/>
                <a:ext cx="161115" cy="271243"/>
              </a:xfrm>
              <a:custGeom>
                <a:gdLst>
                  <a:gd name="T0" fmla="*/ 6 w 79"/>
                  <a:gd name="T1" fmla="*/ 8 h 133"/>
                  <a:gd name="T2" fmla="*/ 0 w 79"/>
                  <a:gd name="T3" fmla="*/ 1 h 133"/>
                  <a:gd name="T4" fmla="*/ 4 w 79"/>
                  <a:gd name="T5" fmla="*/ 10 h 133"/>
                  <a:gd name="T6" fmla="*/ 6 w 79"/>
                  <a:gd name="T7" fmla="*/ 8 h 133"/>
                  <a:gd name="T8" fmla="*/ 19 w 79"/>
                  <a:gd name="T9" fmla="*/ 16 h 133"/>
                  <a:gd name="T10" fmla="*/ 8 w 79"/>
                  <a:gd name="T11" fmla="*/ 13 h 133"/>
                  <a:gd name="T12" fmla="*/ 19 w 79"/>
                  <a:gd name="T13" fmla="*/ 17 h 133"/>
                  <a:gd name="T14" fmla="*/ 30 w 79"/>
                  <a:gd name="T15" fmla="*/ 26 h 133"/>
                  <a:gd name="T16" fmla="*/ 27 w 79"/>
                  <a:gd name="T17" fmla="*/ 18 h 133"/>
                  <a:gd name="T18" fmla="*/ 26 w 79"/>
                  <a:gd name="T19" fmla="*/ 18 h 133"/>
                  <a:gd name="T20" fmla="*/ 23 w 79"/>
                  <a:gd name="T21" fmla="*/ 17 h 133"/>
                  <a:gd name="T22" fmla="*/ 23 w 79"/>
                  <a:gd name="T23" fmla="*/ 20 h 133"/>
                  <a:gd name="T24" fmla="*/ 26 w 79"/>
                  <a:gd name="T25" fmla="*/ 18 h 133"/>
                  <a:gd name="T26" fmla="*/ 24 w 79"/>
                  <a:gd name="T27" fmla="*/ 20 h 133"/>
                  <a:gd name="T28" fmla="*/ 30 w 79"/>
                  <a:gd name="T29" fmla="*/ 26 h 133"/>
                  <a:gd name="T30" fmla="*/ 37 w 79"/>
                  <a:gd name="T31" fmla="*/ 39 h 133"/>
                  <a:gd name="T32" fmla="*/ 30 w 79"/>
                  <a:gd name="T33" fmla="*/ 31 h 133"/>
                  <a:gd name="T34" fmla="*/ 34 w 79"/>
                  <a:gd name="T35" fmla="*/ 40 h 133"/>
                  <a:gd name="T36" fmla="*/ 45 w 79"/>
                  <a:gd name="T37" fmla="*/ 52 h 133"/>
                  <a:gd name="T38" fmla="*/ 39 w 79"/>
                  <a:gd name="T39" fmla="*/ 43 h 133"/>
                  <a:gd name="T40" fmla="*/ 37 w 79"/>
                  <a:gd name="T41" fmla="*/ 45 h 133"/>
                  <a:gd name="T42" fmla="*/ 45 w 79"/>
                  <a:gd name="T43" fmla="*/ 52 h 133"/>
                  <a:gd name="T44" fmla="*/ 50 w 79"/>
                  <a:gd name="T45" fmla="*/ 66 h 133"/>
                  <a:gd name="T46" fmla="*/ 45 w 79"/>
                  <a:gd name="T47" fmla="*/ 58 h 133"/>
                  <a:gd name="T48" fmla="*/ 49 w 79"/>
                  <a:gd name="T49" fmla="*/ 68 h 133"/>
                  <a:gd name="T50" fmla="*/ 58 w 79"/>
                  <a:gd name="T51" fmla="*/ 79 h 133"/>
                  <a:gd name="T52" fmla="*/ 55 w 79"/>
                  <a:gd name="T53" fmla="*/ 73 h 133"/>
                  <a:gd name="T54" fmla="*/ 53 w 79"/>
                  <a:gd name="T55" fmla="*/ 71 h 133"/>
                  <a:gd name="T56" fmla="*/ 50 w 79"/>
                  <a:gd name="T57" fmla="*/ 72 h 133"/>
                  <a:gd name="T58" fmla="*/ 52 w 79"/>
                  <a:gd name="T59" fmla="*/ 75 h 133"/>
                  <a:gd name="T60" fmla="*/ 58 w 79"/>
                  <a:gd name="T61" fmla="*/ 79 h 133"/>
                  <a:gd name="T62" fmla="*/ 68 w 79"/>
                  <a:gd name="T63" fmla="*/ 91 h 133"/>
                  <a:gd name="T64" fmla="*/ 59 w 79"/>
                  <a:gd name="T65" fmla="*/ 85 h 133"/>
                  <a:gd name="T66" fmla="*/ 66 w 79"/>
                  <a:gd name="T67" fmla="*/ 92 h 133"/>
                  <a:gd name="T68" fmla="*/ 78 w 79"/>
                  <a:gd name="T69" fmla="*/ 102 h 133"/>
                  <a:gd name="T70" fmla="*/ 71 w 79"/>
                  <a:gd name="T71" fmla="*/ 94 h 133"/>
                  <a:gd name="T72" fmla="*/ 69 w 79"/>
                  <a:gd name="T73" fmla="*/ 97 h 133"/>
                  <a:gd name="T74" fmla="*/ 78 w 79"/>
                  <a:gd name="T75" fmla="*/ 102 h 133"/>
                  <a:gd name="T76" fmla="*/ 78 w 79"/>
                  <a:gd name="T77" fmla="*/ 118 h 133"/>
                  <a:gd name="T78" fmla="*/ 79 w 79"/>
                  <a:gd name="T79" fmla="*/ 110 h 133"/>
                  <a:gd name="T80" fmla="*/ 76 w 79"/>
                  <a:gd name="T81" fmla="*/ 108 h 133"/>
                  <a:gd name="T82" fmla="*/ 78 w 79"/>
                  <a:gd name="T83" fmla="*/ 110 h 133"/>
                  <a:gd name="T84" fmla="*/ 76 w 79"/>
                  <a:gd name="T85" fmla="*/ 117 h 133"/>
                  <a:gd name="T86" fmla="*/ 72 w 79"/>
                  <a:gd name="T87" fmla="*/ 133 h 133"/>
                  <a:gd name="T88" fmla="*/ 76 w 79"/>
                  <a:gd name="T89" fmla="*/ 123 h 133"/>
                  <a:gd name="T90" fmla="*/ 75 w 79"/>
                  <a:gd name="T91" fmla="*/ 123 h 133"/>
                  <a:gd name="T92" fmla="*/ 72 w 79"/>
                  <a:gd name="T93" fmla="*/ 133 h 1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9" h="133">
                    <a:moveTo>
                      <a:pt x="6" y="8"/>
                    </a:moveTo>
                    <a:lnTo>
                      <a:pt x="6" y="8"/>
                    </a:lnTo>
                    <a:lnTo>
                      <a:pt x="1" y="0"/>
                    </a:lnTo>
                    <a:lnTo>
                      <a:pt x="0" y="1"/>
                    </a:lnTo>
                    <a:lnTo>
                      <a:pt x="0" y="1"/>
                    </a:lnTo>
                    <a:lnTo>
                      <a:pt x="4" y="10"/>
                    </a:lnTo>
                    <a:lnTo>
                      <a:pt x="6" y="8"/>
                    </a:lnTo>
                    <a:lnTo>
                      <a:pt x="6" y="8"/>
                    </a:lnTo>
                    <a:close/>
                    <a:moveTo>
                      <a:pt x="19" y="16"/>
                    </a:moveTo>
                    <a:lnTo>
                      <a:pt x="19" y="16"/>
                    </a:lnTo>
                    <a:lnTo>
                      <a:pt x="10" y="11"/>
                    </a:lnTo>
                    <a:lnTo>
                      <a:pt x="8" y="13"/>
                    </a:lnTo>
                    <a:lnTo>
                      <a:pt x="8" y="13"/>
                    </a:lnTo>
                    <a:lnTo>
                      <a:pt x="19" y="17"/>
                    </a:lnTo>
                    <a:lnTo>
                      <a:pt x="19" y="16"/>
                    </a:lnTo>
                    <a:close/>
                    <a:moveTo>
                      <a:pt x="30" y="26"/>
                    </a:moveTo>
                    <a:lnTo>
                      <a:pt x="30" y="26"/>
                    </a:lnTo>
                    <a:lnTo>
                      <a:pt x="27" y="18"/>
                    </a:lnTo>
                    <a:lnTo>
                      <a:pt x="27" y="18"/>
                    </a:lnTo>
                    <a:lnTo>
                      <a:pt x="26" y="18"/>
                    </a:lnTo>
                    <a:lnTo>
                      <a:pt x="26" y="18"/>
                    </a:lnTo>
                    <a:lnTo>
                      <a:pt x="23" y="17"/>
                    </a:lnTo>
                    <a:lnTo>
                      <a:pt x="23" y="20"/>
                    </a:lnTo>
                    <a:lnTo>
                      <a:pt x="23" y="20"/>
                    </a:lnTo>
                    <a:lnTo>
                      <a:pt x="26" y="20"/>
                    </a:lnTo>
                    <a:lnTo>
                      <a:pt x="26" y="18"/>
                    </a:lnTo>
                    <a:lnTo>
                      <a:pt x="24" y="20"/>
                    </a:lnTo>
                    <a:lnTo>
                      <a:pt x="24" y="20"/>
                    </a:lnTo>
                    <a:lnTo>
                      <a:pt x="29" y="26"/>
                    </a:lnTo>
                    <a:lnTo>
                      <a:pt x="30" y="26"/>
                    </a:lnTo>
                    <a:close/>
                    <a:moveTo>
                      <a:pt x="37" y="39"/>
                    </a:moveTo>
                    <a:lnTo>
                      <a:pt x="37" y="39"/>
                    </a:lnTo>
                    <a:lnTo>
                      <a:pt x="33" y="30"/>
                    </a:lnTo>
                    <a:lnTo>
                      <a:pt x="30" y="31"/>
                    </a:lnTo>
                    <a:lnTo>
                      <a:pt x="30" y="31"/>
                    </a:lnTo>
                    <a:lnTo>
                      <a:pt x="34" y="40"/>
                    </a:lnTo>
                    <a:lnTo>
                      <a:pt x="37" y="39"/>
                    </a:lnTo>
                    <a:close/>
                    <a:moveTo>
                      <a:pt x="45" y="52"/>
                    </a:moveTo>
                    <a:lnTo>
                      <a:pt x="45" y="52"/>
                    </a:lnTo>
                    <a:lnTo>
                      <a:pt x="39" y="43"/>
                    </a:lnTo>
                    <a:lnTo>
                      <a:pt x="37" y="45"/>
                    </a:lnTo>
                    <a:lnTo>
                      <a:pt x="37" y="45"/>
                    </a:lnTo>
                    <a:lnTo>
                      <a:pt x="42" y="53"/>
                    </a:lnTo>
                    <a:lnTo>
                      <a:pt x="45" y="52"/>
                    </a:lnTo>
                    <a:close/>
                    <a:moveTo>
                      <a:pt x="50" y="66"/>
                    </a:moveTo>
                    <a:lnTo>
                      <a:pt x="50" y="66"/>
                    </a:lnTo>
                    <a:lnTo>
                      <a:pt x="46" y="58"/>
                    </a:lnTo>
                    <a:lnTo>
                      <a:pt x="45" y="58"/>
                    </a:lnTo>
                    <a:lnTo>
                      <a:pt x="45" y="58"/>
                    </a:lnTo>
                    <a:lnTo>
                      <a:pt x="49" y="68"/>
                    </a:lnTo>
                    <a:lnTo>
                      <a:pt x="50" y="66"/>
                    </a:lnTo>
                    <a:close/>
                    <a:moveTo>
                      <a:pt x="58" y="79"/>
                    </a:moveTo>
                    <a:lnTo>
                      <a:pt x="58" y="79"/>
                    </a:lnTo>
                    <a:lnTo>
                      <a:pt x="55" y="73"/>
                    </a:lnTo>
                    <a:lnTo>
                      <a:pt x="55" y="73"/>
                    </a:lnTo>
                    <a:lnTo>
                      <a:pt x="53" y="71"/>
                    </a:lnTo>
                    <a:lnTo>
                      <a:pt x="50" y="72"/>
                    </a:lnTo>
                    <a:lnTo>
                      <a:pt x="50" y="72"/>
                    </a:lnTo>
                    <a:lnTo>
                      <a:pt x="52" y="75"/>
                    </a:lnTo>
                    <a:lnTo>
                      <a:pt x="52" y="75"/>
                    </a:lnTo>
                    <a:lnTo>
                      <a:pt x="56" y="81"/>
                    </a:lnTo>
                    <a:lnTo>
                      <a:pt x="58" y="79"/>
                    </a:lnTo>
                    <a:close/>
                    <a:moveTo>
                      <a:pt x="68" y="91"/>
                    </a:moveTo>
                    <a:lnTo>
                      <a:pt x="68" y="91"/>
                    </a:lnTo>
                    <a:lnTo>
                      <a:pt x="61" y="84"/>
                    </a:lnTo>
                    <a:lnTo>
                      <a:pt x="59" y="85"/>
                    </a:lnTo>
                    <a:lnTo>
                      <a:pt x="59" y="85"/>
                    </a:lnTo>
                    <a:lnTo>
                      <a:pt x="66" y="92"/>
                    </a:lnTo>
                    <a:lnTo>
                      <a:pt x="68" y="91"/>
                    </a:lnTo>
                    <a:close/>
                    <a:moveTo>
                      <a:pt x="78" y="102"/>
                    </a:moveTo>
                    <a:lnTo>
                      <a:pt x="78" y="102"/>
                    </a:lnTo>
                    <a:lnTo>
                      <a:pt x="71" y="94"/>
                    </a:lnTo>
                    <a:lnTo>
                      <a:pt x="69" y="97"/>
                    </a:lnTo>
                    <a:lnTo>
                      <a:pt x="69" y="97"/>
                    </a:lnTo>
                    <a:lnTo>
                      <a:pt x="75" y="104"/>
                    </a:lnTo>
                    <a:lnTo>
                      <a:pt x="78" y="102"/>
                    </a:lnTo>
                    <a:close/>
                    <a:moveTo>
                      <a:pt x="78" y="118"/>
                    </a:moveTo>
                    <a:lnTo>
                      <a:pt x="78" y="118"/>
                    </a:lnTo>
                    <a:lnTo>
                      <a:pt x="79" y="110"/>
                    </a:lnTo>
                    <a:lnTo>
                      <a:pt x="79" y="110"/>
                    </a:lnTo>
                    <a:lnTo>
                      <a:pt x="79" y="108"/>
                    </a:lnTo>
                    <a:lnTo>
                      <a:pt x="76" y="108"/>
                    </a:lnTo>
                    <a:lnTo>
                      <a:pt x="76" y="108"/>
                    </a:lnTo>
                    <a:lnTo>
                      <a:pt x="78" y="110"/>
                    </a:lnTo>
                    <a:lnTo>
                      <a:pt x="78" y="110"/>
                    </a:lnTo>
                    <a:lnTo>
                      <a:pt x="76" y="117"/>
                    </a:lnTo>
                    <a:lnTo>
                      <a:pt x="78" y="118"/>
                    </a:lnTo>
                    <a:close/>
                    <a:moveTo>
                      <a:pt x="72" y="133"/>
                    </a:moveTo>
                    <a:lnTo>
                      <a:pt x="72" y="133"/>
                    </a:lnTo>
                    <a:lnTo>
                      <a:pt x="76" y="123"/>
                    </a:lnTo>
                    <a:lnTo>
                      <a:pt x="75" y="123"/>
                    </a:lnTo>
                    <a:lnTo>
                      <a:pt x="75" y="123"/>
                    </a:lnTo>
                    <a:lnTo>
                      <a:pt x="71" y="131"/>
                    </a:lnTo>
                    <a:lnTo>
                      <a:pt x="72" y="133"/>
                    </a:lnTo>
                    <a:lnTo>
                      <a:pt x="72" y="13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77" name="Freeform 1722"/>
              <p:cNvSpPr>
                <a:spLocks noEditPoints="1"/>
              </p:cNvSpPr>
              <p:nvPr/>
            </p:nvSpPr>
            <p:spPr bwMode="auto">
              <a:xfrm>
                <a:off x="-2211069" y="3409896"/>
                <a:ext cx="261046" cy="363017"/>
              </a:xfrm>
              <a:custGeom>
                <a:gdLst>
                  <a:gd name="T0" fmla="*/ 6 w 128"/>
                  <a:gd name="T1" fmla="*/ 178 h 178"/>
                  <a:gd name="T2" fmla="*/ 16 w 128"/>
                  <a:gd name="T3" fmla="*/ 171 h 178"/>
                  <a:gd name="T4" fmla="*/ 24 w 128"/>
                  <a:gd name="T5" fmla="*/ 148 h 178"/>
                  <a:gd name="T6" fmla="*/ 27 w 128"/>
                  <a:gd name="T7" fmla="*/ 149 h 178"/>
                  <a:gd name="T8" fmla="*/ 27 w 128"/>
                  <a:gd name="T9" fmla="*/ 139 h 178"/>
                  <a:gd name="T10" fmla="*/ 29 w 128"/>
                  <a:gd name="T11" fmla="*/ 139 h 178"/>
                  <a:gd name="T12" fmla="*/ 24 w 128"/>
                  <a:gd name="T13" fmla="*/ 119 h 178"/>
                  <a:gd name="T14" fmla="*/ 27 w 128"/>
                  <a:gd name="T15" fmla="*/ 118 h 178"/>
                  <a:gd name="T16" fmla="*/ 21 w 128"/>
                  <a:gd name="T17" fmla="*/ 109 h 178"/>
                  <a:gd name="T18" fmla="*/ 22 w 128"/>
                  <a:gd name="T19" fmla="*/ 107 h 178"/>
                  <a:gd name="T20" fmla="*/ 14 w 128"/>
                  <a:gd name="T21" fmla="*/ 91 h 178"/>
                  <a:gd name="T22" fmla="*/ 19 w 128"/>
                  <a:gd name="T23" fmla="*/ 99 h 178"/>
                  <a:gd name="T24" fmla="*/ 16 w 128"/>
                  <a:gd name="T25" fmla="*/ 76 h 178"/>
                  <a:gd name="T26" fmla="*/ 19 w 128"/>
                  <a:gd name="T27" fmla="*/ 86 h 178"/>
                  <a:gd name="T28" fmla="*/ 11 w 128"/>
                  <a:gd name="T29" fmla="*/ 63 h 178"/>
                  <a:gd name="T30" fmla="*/ 19 w 128"/>
                  <a:gd name="T31" fmla="*/ 70 h 178"/>
                  <a:gd name="T32" fmla="*/ 2 w 128"/>
                  <a:gd name="T33" fmla="*/ 51 h 178"/>
                  <a:gd name="T34" fmla="*/ 5 w 128"/>
                  <a:gd name="T35" fmla="*/ 57 h 178"/>
                  <a:gd name="T36" fmla="*/ 8 w 128"/>
                  <a:gd name="T37" fmla="*/ 55 h 178"/>
                  <a:gd name="T38" fmla="*/ 6 w 128"/>
                  <a:gd name="T39" fmla="*/ 52 h 178"/>
                  <a:gd name="T40" fmla="*/ 0 w 128"/>
                  <a:gd name="T41" fmla="*/ 36 h 178"/>
                  <a:gd name="T42" fmla="*/ 3 w 128"/>
                  <a:gd name="T43" fmla="*/ 35 h 178"/>
                  <a:gd name="T44" fmla="*/ 2 w 128"/>
                  <a:gd name="T45" fmla="*/ 29 h 178"/>
                  <a:gd name="T46" fmla="*/ 6 w 128"/>
                  <a:gd name="T47" fmla="*/ 21 h 178"/>
                  <a:gd name="T48" fmla="*/ 12 w 128"/>
                  <a:gd name="T49" fmla="*/ 18 h 178"/>
                  <a:gd name="T50" fmla="*/ 15 w 128"/>
                  <a:gd name="T51" fmla="*/ 19 h 178"/>
                  <a:gd name="T52" fmla="*/ 29 w 128"/>
                  <a:gd name="T53" fmla="*/ 0 h 178"/>
                  <a:gd name="T54" fmla="*/ 24 w 128"/>
                  <a:gd name="T55" fmla="*/ 9 h 178"/>
                  <a:gd name="T56" fmla="*/ 29 w 128"/>
                  <a:gd name="T57" fmla="*/ 0 h 178"/>
                  <a:gd name="T58" fmla="*/ 35 w 128"/>
                  <a:gd name="T59" fmla="*/ 3 h 178"/>
                  <a:gd name="T60" fmla="*/ 53 w 128"/>
                  <a:gd name="T61" fmla="*/ 19 h 178"/>
                  <a:gd name="T62" fmla="*/ 51 w 128"/>
                  <a:gd name="T63" fmla="*/ 22 h 178"/>
                  <a:gd name="T64" fmla="*/ 57 w 128"/>
                  <a:gd name="T65" fmla="*/ 29 h 178"/>
                  <a:gd name="T66" fmla="*/ 54 w 128"/>
                  <a:gd name="T67" fmla="*/ 26 h 178"/>
                  <a:gd name="T68" fmla="*/ 51 w 128"/>
                  <a:gd name="T69" fmla="*/ 49 h 178"/>
                  <a:gd name="T70" fmla="*/ 50 w 128"/>
                  <a:gd name="T71" fmla="*/ 44 h 178"/>
                  <a:gd name="T72" fmla="*/ 60 w 128"/>
                  <a:gd name="T73" fmla="*/ 47 h 178"/>
                  <a:gd name="T74" fmla="*/ 53 w 128"/>
                  <a:gd name="T75" fmla="*/ 54 h 178"/>
                  <a:gd name="T76" fmla="*/ 57 w 128"/>
                  <a:gd name="T77" fmla="*/ 52 h 178"/>
                  <a:gd name="T78" fmla="*/ 73 w 128"/>
                  <a:gd name="T79" fmla="*/ 38 h 178"/>
                  <a:gd name="T80" fmla="*/ 73 w 128"/>
                  <a:gd name="T81" fmla="*/ 38 h 178"/>
                  <a:gd name="T82" fmla="*/ 82 w 128"/>
                  <a:gd name="T83" fmla="*/ 39 h 178"/>
                  <a:gd name="T84" fmla="*/ 80 w 128"/>
                  <a:gd name="T85" fmla="*/ 42 h 178"/>
                  <a:gd name="T86" fmla="*/ 99 w 128"/>
                  <a:gd name="T87" fmla="*/ 42 h 178"/>
                  <a:gd name="T88" fmla="*/ 95 w 128"/>
                  <a:gd name="T89" fmla="*/ 38 h 178"/>
                  <a:gd name="T90" fmla="*/ 92 w 128"/>
                  <a:gd name="T91" fmla="*/ 44 h 178"/>
                  <a:gd name="T92" fmla="*/ 95 w 128"/>
                  <a:gd name="T93" fmla="*/ 41 h 178"/>
                  <a:gd name="T94" fmla="*/ 106 w 128"/>
                  <a:gd name="T95" fmla="*/ 57 h 178"/>
                  <a:gd name="T96" fmla="*/ 106 w 128"/>
                  <a:gd name="T97" fmla="*/ 57 h 178"/>
                  <a:gd name="T98" fmla="*/ 108 w 128"/>
                  <a:gd name="T99" fmla="*/ 61 h 178"/>
                  <a:gd name="T100" fmla="*/ 109 w 128"/>
                  <a:gd name="T101" fmla="*/ 71 h 178"/>
                  <a:gd name="T102" fmla="*/ 112 w 128"/>
                  <a:gd name="T103" fmla="*/ 76 h 178"/>
                  <a:gd name="T104" fmla="*/ 128 w 128"/>
                  <a:gd name="T105" fmla="*/ 96 h 178"/>
                  <a:gd name="T106" fmla="*/ 125 w 128"/>
                  <a:gd name="T107" fmla="*/ 86 h 178"/>
                  <a:gd name="T108" fmla="*/ 125 w 128"/>
                  <a:gd name="T109" fmla="*/ 93 h 178"/>
                  <a:gd name="T110" fmla="*/ 124 w 128"/>
                  <a:gd name="T111" fmla="*/ 110 h 178"/>
                  <a:gd name="T112" fmla="*/ 124 w 128"/>
                  <a:gd name="T113" fmla="*/ 110 h 1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28" h="178">
                    <a:moveTo>
                      <a:pt x="12" y="174"/>
                    </a:moveTo>
                    <a:lnTo>
                      <a:pt x="12" y="174"/>
                    </a:lnTo>
                    <a:lnTo>
                      <a:pt x="5" y="177"/>
                    </a:lnTo>
                    <a:lnTo>
                      <a:pt x="6" y="178"/>
                    </a:lnTo>
                    <a:lnTo>
                      <a:pt x="6" y="178"/>
                    </a:lnTo>
                    <a:lnTo>
                      <a:pt x="14" y="176"/>
                    </a:lnTo>
                    <a:lnTo>
                      <a:pt x="12" y="174"/>
                    </a:lnTo>
                    <a:close/>
                    <a:moveTo>
                      <a:pt x="21" y="162"/>
                    </a:moveTo>
                    <a:lnTo>
                      <a:pt x="21" y="162"/>
                    </a:lnTo>
                    <a:lnTo>
                      <a:pt x="16" y="171"/>
                    </a:lnTo>
                    <a:lnTo>
                      <a:pt x="18" y="173"/>
                    </a:lnTo>
                    <a:lnTo>
                      <a:pt x="18" y="173"/>
                    </a:lnTo>
                    <a:lnTo>
                      <a:pt x="22" y="164"/>
                    </a:lnTo>
                    <a:lnTo>
                      <a:pt x="21" y="162"/>
                    </a:lnTo>
                    <a:close/>
                    <a:moveTo>
                      <a:pt x="24" y="148"/>
                    </a:moveTo>
                    <a:lnTo>
                      <a:pt x="24" y="148"/>
                    </a:lnTo>
                    <a:lnTo>
                      <a:pt x="22" y="158"/>
                    </a:lnTo>
                    <a:lnTo>
                      <a:pt x="24" y="158"/>
                    </a:lnTo>
                    <a:lnTo>
                      <a:pt x="24" y="158"/>
                    </a:lnTo>
                    <a:lnTo>
                      <a:pt x="27" y="149"/>
                    </a:lnTo>
                    <a:lnTo>
                      <a:pt x="24" y="148"/>
                    </a:lnTo>
                    <a:close/>
                    <a:moveTo>
                      <a:pt x="27" y="133"/>
                    </a:moveTo>
                    <a:lnTo>
                      <a:pt x="27" y="135"/>
                    </a:lnTo>
                    <a:lnTo>
                      <a:pt x="27" y="135"/>
                    </a:lnTo>
                    <a:lnTo>
                      <a:pt x="27" y="139"/>
                    </a:lnTo>
                    <a:lnTo>
                      <a:pt x="27" y="139"/>
                    </a:lnTo>
                    <a:lnTo>
                      <a:pt x="25" y="144"/>
                    </a:lnTo>
                    <a:lnTo>
                      <a:pt x="28" y="144"/>
                    </a:lnTo>
                    <a:lnTo>
                      <a:pt x="28" y="144"/>
                    </a:lnTo>
                    <a:lnTo>
                      <a:pt x="29" y="139"/>
                    </a:lnTo>
                    <a:lnTo>
                      <a:pt x="29" y="139"/>
                    </a:lnTo>
                    <a:lnTo>
                      <a:pt x="29" y="135"/>
                    </a:lnTo>
                    <a:lnTo>
                      <a:pt x="29" y="133"/>
                    </a:lnTo>
                    <a:lnTo>
                      <a:pt x="27" y="133"/>
                    </a:lnTo>
                    <a:close/>
                    <a:moveTo>
                      <a:pt x="24" y="119"/>
                    </a:moveTo>
                    <a:lnTo>
                      <a:pt x="24" y="119"/>
                    </a:lnTo>
                    <a:lnTo>
                      <a:pt x="27" y="129"/>
                    </a:lnTo>
                    <a:lnTo>
                      <a:pt x="28" y="128"/>
                    </a:lnTo>
                    <a:lnTo>
                      <a:pt x="28" y="128"/>
                    </a:lnTo>
                    <a:lnTo>
                      <a:pt x="27" y="118"/>
                    </a:lnTo>
                    <a:lnTo>
                      <a:pt x="24" y="119"/>
                    </a:lnTo>
                    <a:close/>
                    <a:moveTo>
                      <a:pt x="19" y="105"/>
                    </a:moveTo>
                    <a:lnTo>
                      <a:pt x="19" y="105"/>
                    </a:lnTo>
                    <a:lnTo>
                      <a:pt x="21" y="109"/>
                    </a:lnTo>
                    <a:lnTo>
                      <a:pt x="21" y="109"/>
                    </a:lnTo>
                    <a:lnTo>
                      <a:pt x="22" y="115"/>
                    </a:lnTo>
                    <a:lnTo>
                      <a:pt x="25" y="113"/>
                    </a:lnTo>
                    <a:lnTo>
                      <a:pt x="25" y="113"/>
                    </a:lnTo>
                    <a:lnTo>
                      <a:pt x="22" y="107"/>
                    </a:lnTo>
                    <a:lnTo>
                      <a:pt x="22" y="107"/>
                    </a:lnTo>
                    <a:lnTo>
                      <a:pt x="21" y="105"/>
                    </a:lnTo>
                    <a:lnTo>
                      <a:pt x="19" y="105"/>
                    </a:lnTo>
                    <a:close/>
                    <a:moveTo>
                      <a:pt x="14" y="90"/>
                    </a:moveTo>
                    <a:lnTo>
                      <a:pt x="14" y="90"/>
                    </a:lnTo>
                    <a:lnTo>
                      <a:pt x="14" y="91"/>
                    </a:lnTo>
                    <a:lnTo>
                      <a:pt x="14" y="91"/>
                    </a:lnTo>
                    <a:lnTo>
                      <a:pt x="15" y="96"/>
                    </a:lnTo>
                    <a:lnTo>
                      <a:pt x="16" y="100"/>
                    </a:lnTo>
                    <a:lnTo>
                      <a:pt x="19" y="99"/>
                    </a:lnTo>
                    <a:lnTo>
                      <a:pt x="19" y="99"/>
                    </a:lnTo>
                    <a:lnTo>
                      <a:pt x="16" y="91"/>
                    </a:lnTo>
                    <a:lnTo>
                      <a:pt x="16" y="90"/>
                    </a:lnTo>
                    <a:lnTo>
                      <a:pt x="14" y="90"/>
                    </a:lnTo>
                    <a:close/>
                    <a:moveTo>
                      <a:pt x="16" y="76"/>
                    </a:moveTo>
                    <a:lnTo>
                      <a:pt x="16" y="76"/>
                    </a:lnTo>
                    <a:lnTo>
                      <a:pt x="16" y="80"/>
                    </a:lnTo>
                    <a:lnTo>
                      <a:pt x="16" y="80"/>
                    </a:lnTo>
                    <a:lnTo>
                      <a:pt x="16" y="86"/>
                    </a:lnTo>
                    <a:lnTo>
                      <a:pt x="19" y="86"/>
                    </a:lnTo>
                    <a:lnTo>
                      <a:pt x="19" y="86"/>
                    </a:lnTo>
                    <a:lnTo>
                      <a:pt x="19" y="80"/>
                    </a:lnTo>
                    <a:lnTo>
                      <a:pt x="19" y="80"/>
                    </a:lnTo>
                    <a:lnTo>
                      <a:pt x="19" y="76"/>
                    </a:lnTo>
                    <a:lnTo>
                      <a:pt x="16" y="76"/>
                    </a:lnTo>
                    <a:close/>
                    <a:moveTo>
                      <a:pt x="11" y="63"/>
                    </a:moveTo>
                    <a:lnTo>
                      <a:pt x="11" y="63"/>
                    </a:lnTo>
                    <a:lnTo>
                      <a:pt x="14" y="67"/>
                    </a:lnTo>
                    <a:lnTo>
                      <a:pt x="16" y="71"/>
                    </a:lnTo>
                    <a:lnTo>
                      <a:pt x="19" y="70"/>
                    </a:lnTo>
                    <a:lnTo>
                      <a:pt x="19" y="70"/>
                    </a:lnTo>
                    <a:lnTo>
                      <a:pt x="16" y="65"/>
                    </a:lnTo>
                    <a:lnTo>
                      <a:pt x="14" y="61"/>
                    </a:lnTo>
                    <a:lnTo>
                      <a:pt x="11" y="63"/>
                    </a:lnTo>
                    <a:close/>
                    <a:moveTo>
                      <a:pt x="2" y="51"/>
                    </a:moveTo>
                    <a:lnTo>
                      <a:pt x="2" y="51"/>
                    </a:lnTo>
                    <a:lnTo>
                      <a:pt x="3" y="54"/>
                    </a:lnTo>
                    <a:lnTo>
                      <a:pt x="3" y="54"/>
                    </a:lnTo>
                    <a:lnTo>
                      <a:pt x="3" y="55"/>
                    </a:lnTo>
                    <a:lnTo>
                      <a:pt x="3" y="55"/>
                    </a:lnTo>
                    <a:lnTo>
                      <a:pt x="5" y="57"/>
                    </a:lnTo>
                    <a:lnTo>
                      <a:pt x="5" y="57"/>
                    </a:lnTo>
                    <a:lnTo>
                      <a:pt x="8" y="60"/>
                    </a:lnTo>
                    <a:lnTo>
                      <a:pt x="9" y="58"/>
                    </a:lnTo>
                    <a:lnTo>
                      <a:pt x="9" y="58"/>
                    </a:lnTo>
                    <a:lnTo>
                      <a:pt x="8" y="55"/>
                    </a:lnTo>
                    <a:lnTo>
                      <a:pt x="8" y="55"/>
                    </a:lnTo>
                    <a:lnTo>
                      <a:pt x="6" y="54"/>
                    </a:lnTo>
                    <a:lnTo>
                      <a:pt x="6" y="54"/>
                    </a:lnTo>
                    <a:lnTo>
                      <a:pt x="6" y="52"/>
                    </a:lnTo>
                    <a:lnTo>
                      <a:pt x="6" y="52"/>
                    </a:lnTo>
                    <a:lnTo>
                      <a:pt x="5" y="49"/>
                    </a:lnTo>
                    <a:lnTo>
                      <a:pt x="2" y="51"/>
                    </a:lnTo>
                    <a:close/>
                    <a:moveTo>
                      <a:pt x="0" y="35"/>
                    </a:moveTo>
                    <a:lnTo>
                      <a:pt x="0" y="36"/>
                    </a:lnTo>
                    <a:lnTo>
                      <a:pt x="0" y="36"/>
                    </a:lnTo>
                    <a:lnTo>
                      <a:pt x="2" y="45"/>
                    </a:lnTo>
                    <a:lnTo>
                      <a:pt x="3" y="45"/>
                    </a:lnTo>
                    <a:lnTo>
                      <a:pt x="3" y="45"/>
                    </a:lnTo>
                    <a:lnTo>
                      <a:pt x="3" y="36"/>
                    </a:lnTo>
                    <a:lnTo>
                      <a:pt x="3" y="35"/>
                    </a:lnTo>
                    <a:lnTo>
                      <a:pt x="0" y="35"/>
                    </a:lnTo>
                    <a:close/>
                    <a:moveTo>
                      <a:pt x="6" y="21"/>
                    </a:moveTo>
                    <a:lnTo>
                      <a:pt x="6" y="21"/>
                    </a:lnTo>
                    <a:lnTo>
                      <a:pt x="3" y="25"/>
                    </a:lnTo>
                    <a:lnTo>
                      <a:pt x="2" y="29"/>
                    </a:lnTo>
                    <a:lnTo>
                      <a:pt x="3" y="31"/>
                    </a:lnTo>
                    <a:lnTo>
                      <a:pt x="3" y="31"/>
                    </a:lnTo>
                    <a:lnTo>
                      <a:pt x="6" y="26"/>
                    </a:lnTo>
                    <a:lnTo>
                      <a:pt x="9" y="22"/>
                    </a:lnTo>
                    <a:lnTo>
                      <a:pt x="6" y="21"/>
                    </a:lnTo>
                    <a:close/>
                    <a:moveTo>
                      <a:pt x="18" y="12"/>
                    </a:moveTo>
                    <a:lnTo>
                      <a:pt x="18" y="12"/>
                    </a:lnTo>
                    <a:lnTo>
                      <a:pt x="15" y="16"/>
                    </a:lnTo>
                    <a:lnTo>
                      <a:pt x="15" y="16"/>
                    </a:lnTo>
                    <a:lnTo>
                      <a:pt x="12" y="18"/>
                    </a:lnTo>
                    <a:lnTo>
                      <a:pt x="12" y="18"/>
                    </a:lnTo>
                    <a:lnTo>
                      <a:pt x="12" y="21"/>
                    </a:lnTo>
                    <a:lnTo>
                      <a:pt x="14" y="21"/>
                    </a:lnTo>
                    <a:lnTo>
                      <a:pt x="14" y="21"/>
                    </a:lnTo>
                    <a:lnTo>
                      <a:pt x="15" y="19"/>
                    </a:lnTo>
                    <a:lnTo>
                      <a:pt x="18" y="18"/>
                    </a:lnTo>
                    <a:lnTo>
                      <a:pt x="18" y="18"/>
                    </a:lnTo>
                    <a:lnTo>
                      <a:pt x="21" y="13"/>
                    </a:lnTo>
                    <a:lnTo>
                      <a:pt x="18" y="12"/>
                    </a:lnTo>
                    <a:close/>
                    <a:moveTo>
                      <a:pt x="29" y="0"/>
                    </a:moveTo>
                    <a:lnTo>
                      <a:pt x="29" y="0"/>
                    </a:lnTo>
                    <a:lnTo>
                      <a:pt x="25" y="3"/>
                    </a:lnTo>
                    <a:lnTo>
                      <a:pt x="25" y="3"/>
                    </a:lnTo>
                    <a:lnTo>
                      <a:pt x="21" y="7"/>
                    </a:lnTo>
                    <a:lnTo>
                      <a:pt x="24" y="9"/>
                    </a:lnTo>
                    <a:lnTo>
                      <a:pt x="24" y="9"/>
                    </a:lnTo>
                    <a:lnTo>
                      <a:pt x="27" y="5"/>
                    </a:lnTo>
                    <a:lnTo>
                      <a:pt x="27" y="5"/>
                    </a:lnTo>
                    <a:lnTo>
                      <a:pt x="31" y="3"/>
                    </a:lnTo>
                    <a:lnTo>
                      <a:pt x="29" y="0"/>
                    </a:lnTo>
                    <a:close/>
                    <a:moveTo>
                      <a:pt x="44" y="7"/>
                    </a:moveTo>
                    <a:lnTo>
                      <a:pt x="44" y="7"/>
                    </a:lnTo>
                    <a:lnTo>
                      <a:pt x="41" y="5"/>
                    </a:lnTo>
                    <a:lnTo>
                      <a:pt x="35" y="2"/>
                    </a:lnTo>
                    <a:lnTo>
                      <a:pt x="35" y="3"/>
                    </a:lnTo>
                    <a:lnTo>
                      <a:pt x="35" y="3"/>
                    </a:lnTo>
                    <a:lnTo>
                      <a:pt x="40" y="6"/>
                    </a:lnTo>
                    <a:lnTo>
                      <a:pt x="43" y="9"/>
                    </a:lnTo>
                    <a:lnTo>
                      <a:pt x="44" y="7"/>
                    </a:lnTo>
                    <a:close/>
                    <a:moveTo>
                      <a:pt x="53" y="19"/>
                    </a:moveTo>
                    <a:lnTo>
                      <a:pt x="53" y="19"/>
                    </a:lnTo>
                    <a:lnTo>
                      <a:pt x="47" y="12"/>
                    </a:lnTo>
                    <a:lnTo>
                      <a:pt x="44" y="13"/>
                    </a:lnTo>
                    <a:lnTo>
                      <a:pt x="44" y="13"/>
                    </a:lnTo>
                    <a:lnTo>
                      <a:pt x="51" y="22"/>
                    </a:lnTo>
                    <a:lnTo>
                      <a:pt x="53" y="19"/>
                    </a:lnTo>
                    <a:close/>
                    <a:moveTo>
                      <a:pt x="57" y="35"/>
                    </a:moveTo>
                    <a:lnTo>
                      <a:pt x="57" y="35"/>
                    </a:lnTo>
                    <a:lnTo>
                      <a:pt x="57" y="29"/>
                    </a:lnTo>
                    <a:lnTo>
                      <a:pt x="57" y="29"/>
                    </a:lnTo>
                    <a:lnTo>
                      <a:pt x="57" y="25"/>
                    </a:lnTo>
                    <a:lnTo>
                      <a:pt x="56" y="23"/>
                    </a:lnTo>
                    <a:lnTo>
                      <a:pt x="54" y="25"/>
                    </a:lnTo>
                    <a:lnTo>
                      <a:pt x="54" y="26"/>
                    </a:lnTo>
                    <a:lnTo>
                      <a:pt x="54" y="26"/>
                    </a:lnTo>
                    <a:lnTo>
                      <a:pt x="56" y="29"/>
                    </a:lnTo>
                    <a:lnTo>
                      <a:pt x="56" y="29"/>
                    </a:lnTo>
                    <a:lnTo>
                      <a:pt x="54" y="34"/>
                    </a:lnTo>
                    <a:lnTo>
                      <a:pt x="57" y="35"/>
                    </a:lnTo>
                    <a:close/>
                    <a:moveTo>
                      <a:pt x="51" y="49"/>
                    </a:moveTo>
                    <a:lnTo>
                      <a:pt x="51" y="49"/>
                    </a:lnTo>
                    <a:lnTo>
                      <a:pt x="54" y="39"/>
                    </a:lnTo>
                    <a:lnTo>
                      <a:pt x="53" y="39"/>
                    </a:lnTo>
                    <a:lnTo>
                      <a:pt x="53" y="39"/>
                    </a:lnTo>
                    <a:lnTo>
                      <a:pt x="50" y="44"/>
                    </a:lnTo>
                    <a:lnTo>
                      <a:pt x="48" y="48"/>
                    </a:lnTo>
                    <a:lnTo>
                      <a:pt x="51" y="49"/>
                    </a:lnTo>
                    <a:close/>
                    <a:moveTo>
                      <a:pt x="60" y="47"/>
                    </a:moveTo>
                    <a:lnTo>
                      <a:pt x="60" y="47"/>
                    </a:lnTo>
                    <a:lnTo>
                      <a:pt x="60" y="47"/>
                    </a:lnTo>
                    <a:lnTo>
                      <a:pt x="56" y="51"/>
                    </a:lnTo>
                    <a:lnTo>
                      <a:pt x="56" y="51"/>
                    </a:lnTo>
                    <a:lnTo>
                      <a:pt x="53" y="51"/>
                    </a:lnTo>
                    <a:lnTo>
                      <a:pt x="53" y="51"/>
                    </a:lnTo>
                    <a:lnTo>
                      <a:pt x="53" y="54"/>
                    </a:lnTo>
                    <a:lnTo>
                      <a:pt x="53" y="54"/>
                    </a:lnTo>
                    <a:lnTo>
                      <a:pt x="53" y="54"/>
                    </a:lnTo>
                    <a:lnTo>
                      <a:pt x="56" y="54"/>
                    </a:lnTo>
                    <a:lnTo>
                      <a:pt x="57" y="52"/>
                    </a:lnTo>
                    <a:lnTo>
                      <a:pt x="57" y="52"/>
                    </a:lnTo>
                    <a:lnTo>
                      <a:pt x="61" y="49"/>
                    </a:lnTo>
                    <a:lnTo>
                      <a:pt x="61" y="48"/>
                    </a:lnTo>
                    <a:lnTo>
                      <a:pt x="60" y="47"/>
                    </a:lnTo>
                    <a:close/>
                    <a:moveTo>
                      <a:pt x="73" y="38"/>
                    </a:moveTo>
                    <a:lnTo>
                      <a:pt x="73" y="38"/>
                    </a:lnTo>
                    <a:lnTo>
                      <a:pt x="64" y="44"/>
                    </a:lnTo>
                    <a:lnTo>
                      <a:pt x="66" y="45"/>
                    </a:lnTo>
                    <a:lnTo>
                      <a:pt x="66" y="45"/>
                    </a:lnTo>
                    <a:lnTo>
                      <a:pt x="74" y="39"/>
                    </a:lnTo>
                    <a:lnTo>
                      <a:pt x="73" y="38"/>
                    </a:lnTo>
                    <a:close/>
                    <a:moveTo>
                      <a:pt x="86" y="44"/>
                    </a:moveTo>
                    <a:lnTo>
                      <a:pt x="86" y="42"/>
                    </a:lnTo>
                    <a:lnTo>
                      <a:pt x="86" y="42"/>
                    </a:lnTo>
                    <a:lnTo>
                      <a:pt x="82" y="39"/>
                    </a:lnTo>
                    <a:lnTo>
                      <a:pt x="82" y="39"/>
                    </a:lnTo>
                    <a:lnTo>
                      <a:pt x="79" y="36"/>
                    </a:lnTo>
                    <a:lnTo>
                      <a:pt x="77" y="39"/>
                    </a:lnTo>
                    <a:lnTo>
                      <a:pt x="77" y="39"/>
                    </a:lnTo>
                    <a:lnTo>
                      <a:pt x="80" y="42"/>
                    </a:lnTo>
                    <a:lnTo>
                      <a:pt x="80" y="42"/>
                    </a:lnTo>
                    <a:lnTo>
                      <a:pt x="85" y="45"/>
                    </a:lnTo>
                    <a:lnTo>
                      <a:pt x="86" y="45"/>
                    </a:lnTo>
                    <a:lnTo>
                      <a:pt x="86" y="44"/>
                    </a:lnTo>
                    <a:close/>
                    <a:moveTo>
                      <a:pt x="99" y="42"/>
                    </a:moveTo>
                    <a:lnTo>
                      <a:pt x="99" y="42"/>
                    </a:lnTo>
                    <a:lnTo>
                      <a:pt x="98" y="39"/>
                    </a:lnTo>
                    <a:lnTo>
                      <a:pt x="98" y="39"/>
                    </a:lnTo>
                    <a:lnTo>
                      <a:pt x="95" y="39"/>
                    </a:lnTo>
                    <a:lnTo>
                      <a:pt x="95" y="38"/>
                    </a:lnTo>
                    <a:lnTo>
                      <a:pt x="95" y="38"/>
                    </a:lnTo>
                    <a:lnTo>
                      <a:pt x="92" y="39"/>
                    </a:lnTo>
                    <a:lnTo>
                      <a:pt x="92" y="39"/>
                    </a:lnTo>
                    <a:lnTo>
                      <a:pt x="89" y="42"/>
                    </a:lnTo>
                    <a:lnTo>
                      <a:pt x="92" y="44"/>
                    </a:lnTo>
                    <a:lnTo>
                      <a:pt x="92" y="44"/>
                    </a:lnTo>
                    <a:lnTo>
                      <a:pt x="93" y="42"/>
                    </a:lnTo>
                    <a:lnTo>
                      <a:pt x="93" y="42"/>
                    </a:lnTo>
                    <a:lnTo>
                      <a:pt x="95" y="41"/>
                    </a:lnTo>
                    <a:lnTo>
                      <a:pt x="95" y="41"/>
                    </a:lnTo>
                    <a:lnTo>
                      <a:pt x="95" y="41"/>
                    </a:lnTo>
                    <a:lnTo>
                      <a:pt x="95" y="41"/>
                    </a:lnTo>
                    <a:lnTo>
                      <a:pt x="98" y="44"/>
                    </a:lnTo>
                    <a:lnTo>
                      <a:pt x="99" y="42"/>
                    </a:lnTo>
                    <a:close/>
                    <a:moveTo>
                      <a:pt x="106" y="57"/>
                    </a:moveTo>
                    <a:lnTo>
                      <a:pt x="106" y="57"/>
                    </a:lnTo>
                    <a:lnTo>
                      <a:pt x="102" y="47"/>
                    </a:lnTo>
                    <a:lnTo>
                      <a:pt x="99" y="48"/>
                    </a:lnTo>
                    <a:lnTo>
                      <a:pt x="99" y="48"/>
                    </a:lnTo>
                    <a:lnTo>
                      <a:pt x="103" y="57"/>
                    </a:lnTo>
                    <a:lnTo>
                      <a:pt x="106" y="57"/>
                    </a:lnTo>
                    <a:close/>
                    <a:moveTo>
                      <a:pt x="112" y="70"/>
                    </a:moveTo>
                    <a:lnTo>
                      <a:pt x="112" y="70"/>
                    </a:lnTo>
                    <a:lnTo>
                      <a:pt x="111" y="68"/>
                    </a:lnTo>
                    <a:lnTo>
                      <a:pt x="111" y="68"/>
                    </a:lnTo>
                    <a:lnTo>
                      <a:pt x="108" y="61"/>
                    </a:lnTo>
                    <a:lnTo>
                      <a:pt x="106" y="61"/>
                    </a:lnTo>
                    <a:lnTo>
                      <a:pt x="106" y="61"/>
                    </a:lnTo>
                    <a:lnTo>
                      <a:pt x="109" y="70"/>
                    </a:lnTo>
                    <a:lnTo>
                      <a:pt x="109" y="70"/>
                    </a:lnTo>
                    <a:lnTo>
                      <a:pt x="109" y="71"/>
                    </a:lnTo>
                    <a:lnTo>
                      <a:pt x="112" y="70"/>
                    </a:lnTo>
                    <a:close/>
                    <a:moveTo>
                      <a:pt x="121" y="81"/>
                    </a:moveTo>
                    <a:lnTo>
                      <a:pt x="121" y="81"/>
                    </a:lnTo>
                    <a:lnTo>
                      <a:pt x="115" y="74"/>
                    </a:lnTo>
                    <a:lnTo>
                      <a:pt x="112" y="76"/>
                    </a:lnTo>
                    <a:lnTo>
                      <a:pt x="112" y="76"/>
                    </a:lnTo>
                    <a:lnTo>
                      <a:pt x="119" y="84"/>
                    </a:lnTo>
                    <a:lnTo>
                      <a:pt x="121" y="81"/>
                    </a:lnTo>
                    <a:close/>
                    <a:moveTo>
                      <a:pt x="128" y="96"/>
                    </a:moveTo>
                    <a:lnTo>
                      <a:pt x="128" y="96"/>
                    </a:lnTo>
                    <a:lnTo>
                      <a:pt x="128" y="93"/>
                    </a:lnTo>
                    <a:lnTo>
                      <a:pt x="128" y="93"/>
                    </a:lnTo>
                    <a:lnTo>
                      <a:pt x="127" y="89"/>
                    </a:lnTo>
                    <a:lnTo>
                      <a:pt x="127" y="89"/>
                    </a:lnTo>
                    <a:lnTo>
                      <a:pt x="125" y="86"/>
                    </a:lnTo>
                    <a:lnTo>
                      <a:pt x="122" y="87"/>
                    </a:lnTo>
                    <a:lnTo>
                      <a:pt x="122" y="87"/>
                    </a:lnTo>
                    <a:lnTo>
                      <a:pt x="125" y="90"/>
                    </a:lnTo>
                    <a:lnTo>
                      <a:pt x="125" y="90"/>
                    </a:lnTo>
                    <a:lnTo>
                      <a:pt x="125" y="93"/>
                    </a:lnTo>
                    <a:lnTo>
                      <a:pt x="125" y="93"/>
                    </a:lnTo>
                    <a:lnTo>
                      <a:pt x="125" y="96"/>
                    </a:lnTo>
                    <a:lnTo>
                      <a:pt x="128" y="96"/>
                    </a:lnTo>
                    <a:close/>
                    <a:moveTo>
                      <a:pt x="124" y="110"/>
                    </a:moveTo>
                    <a:lnTo>
                      <a:pt x="124" y="110"/>
                    </a:lnTo>
                    <a:lnTo>
                      <a:pt x="127" y="100"/>
                    </a:lnTo>
                    <a:lnTo>
                      <a:pt x="125" y="100"/>
                    </a:lnTo>
                    <a:lnTo>
                      <a:pt x="125" y="100"/>
                    </a:lnTo>
                    <a:lnTo>
                      <a:pt x="122" y="110"/>
                    </a:lnTo>
                    <a:lnTo>
                      <a:pt x="124" y="11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78" name="Freeform 1723"/>
              <p:cNvSpPr>
                <a:spLocks noEditPoints="1"/>
              </p:cNvSpPr>
              <p:nvPr/>
            </p:nvSpPr>
            <p:spPr bwMode="auto">
              <a:xfrm>
                <a:off x="-2141729" y="3375226"/>
                <a:ext cx="38750" cy="40788"/>
              </a:xfrm>
              <a:custGeom>
                <a:gdLst>
                  <a:gd name="T0" fmla="*/ 13 w 19"/>
                  <a:gd name="T1" fmla="*/ 10 h 20"/>
                  <a:gd name="T2" fmla="*/ 13 w 19"/>
                  <a:gd name="T3" fmla="*/ 9 h 20"/>
                  <a:gd name="T4" fmla="*/ 13 w 19"/>
                  <a:gd name="T5" fmla="*/ 9 h 20"/>
                  <a:gd name="T6" fmla="*/ 19 w 19"/>
                  <a:gd name="T7" fmla="*/ 1 h 20"/>
                  <a:gd name="T8" fmla="*/ 17 w 19"/>
                  <a:gd name="T9" fmla="*/ 0 h 20"/>
                  <a:gd name="T10" fmla="*/ 17 w 19"/>
                  <a:gd name="T11" fmla="*/ 0 h 20"/>
                  <a:gd name="T12" fmla="*/ 11 w 19"/>
                  <a:gd name="T13" fmla="*/ 7 h 20"/>
                  <a:gd name="T14" fmla="*/ 11 w 19"/>
                  <a:gd name="T15" fmla="*/ 7 h 20"/>
                  <a:gd name="T16" fmla="*/ 13 w 19"/>
                  <a:gd name="T17" fmla="*/ 10 h 20"/>
                  <a:gd name="T18" fmla="*/ 1 w 19"/>
                  <a:gd name="T19" fmla="*/ 20 h 20"/>
                  <a:gd name="T20" fmla="*/ 1 w 19"/>
                  <a:gd name="T21" fmla="*/ 20 h 20"/>
                  <a:gd name="T22" fmla="*/ 9 w 19"/>
                  <a:gd name="T23" fmla="*/ 13 h 20"/>
                  <a:gd name="T24" fmla="*/ 7 w 19"/>
                  <a:gd name="T25" fmla="*/ 11 h 20"/>
                  <a:gd name="T26" fmla="*/ 7 w 19"/>
                  <a:gd name="T27" fmla="*/ 11 h 20"/>
                  <a:gd name="T28" fmla="*/ 0 w 19"/>
                  <a:gd name="T29" fmla="*/ 19 h 20"/>
                  <a:gd name="T30" fmla="*/ 1 w 19"/>
                  <a:gd name="T31" fmla="*/ 20 h 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 h="20">
                    <a:moveTo>
                      <a:pt x="13" y="10"/>
                    </a:moveTo>
                    <a:lnTo>
                      <a:pt x="13" y="9"/>
                    </a:lnTo>
                    <a:lnTo>
                      <a:pt x="13" y="9"/>
                    </a:lnTo>
                    <a:lnTo>
                      <a:pt x="19" y="1"/>
                    </a:lnTo>
                    <a:lnTo>
                      <a:pt x="17" y="0"/>
                    </a:lnTo>
                    <a:lnTo>
                      <a:pt x="17" y="0"/>
                    </a:lnTo>
                    <a:lnTo>
                      <a:pt x="11" y="7"/>
                    </a:lnTo>
                    <a:lnTo>
                      <a:pt x="11" y="7"/>
                    </a:lnTo>
                    <a:lnTo>
                      <a:pt x="13" y="10"/>
                    </a:lnTo>
                    <a:close/>
                    <a:moveTo>
                      <a:pt x="1" y="20"/>
                    </a:moveTo>
                    <a:lnTo>
                      <a:pt x="1" y="20"/>
                    </a:lnTo>
                    <a:lnTo>
                      <a:pt x="9" y="13"/>
                    </a:lnTo>
                    <a:lnTo>
                      <a:pt x="7" y="11"/>
                    </a:lnTo>
                    <a:lnTo>
                      <a:pt x="7" y="11"/>
                    </a:lnTo>
                    <a:lnTo>
                      <a:pt x="0" y="19"/>
                    </a:lnTo>
                    <a:lnTo>
                      <a:pt x="1" y="2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79" name="Freeform 1724"/>
              <p:cNvSpPr>
                <a:spLocks noEditPoints="1"/>
              </p:cNvSpPr>
              <p:nvPr/>
            </p:nvSpPr>
            <p:spPr bwMode="auto">
              <a:xfrm>
                <a:off x="-2494548" y="3136614"/>
                <a:ext cx="97892" cy="61183"/>
              </a:xfrm>
              <a:custGeom>
                <a:gdLst>
                  <a:gd name="T0" fmla="*/ 9 w 48"/>
                  <a:gd name="T1" fmla="*/ 26 h 30"/>
                  <a:gd name="T2" fmla="*/ 9 w 48"/>
                  <a:gd name="T3" fmla="*/ 26 h 30"/>
                  <a:gd name="T4" fmla="*/ 5 w 48"/>
                  <a:gd name="T5" fmla="*/ 24 h 30"/>
                  <a:gd name="T6" fmla="*/ 2 w 48"/>
                  <a:gd name="T7" fmla="*/ 21 h 30"/>
                  <a:gd name="T8" fmla="*/ 0 w 48"/>
                  <a:gd name="T9" fmla="*/ 23 h 30"/>
                  <a:gd name="T10" fmla="*/ 0 w 48"/>
                  <a:gd name="T11" fmla="*/ 23 h 30"/>
                  <a:gd name="T12" fmla="*/ 3 w 48"/>
                  <a:gd name="T13" fmla="*/ 26 h 30"/>
                  <a:gd name="T14" fmla="*/ 9 w 48"/>
                  <a:gd name="T15" fmla="*/ 29 h 30"/>
                  <a:gd name="T16" fmla="*/ 9 w 48"/>
                  <a:gd name="T17" fmla="*/ 26 h 30"/>
                  <a:gd name="T18" fmla="*/ 24 w 48"/>
                  <a:gd name="T19" fmla="*/ 27 h 30"/>
                  <a:gd name="T20" fmla="*/ 24 w 48"/>
                  <a:gd name="T21" fmla="*/ 27 h 30"/>
                  <a:gd name="T22" fmla="*/ 15 w 48"/>
                  <a:gd name="T23" fmla="*/ 27 h 30"/>
                  <a:gd name="T24" fmla="*/ 15 w 48"/>
                  <a:gd name="T25" fmla="*/ 27 h 30"/>
                  <a:gd name="T26" fmla="*/ 13 w 48"/>
                  <a:gd name="T27" fmla="*/ 30 h 30"/>
                  <a:gd name="T28" fmla="*/ 15 w 48"/>
                  <a:gd name="T29" fmla="*/ 30 h 30"/>
                  <a:gd name="T30" fmla="*/ 15 w 48"/>
                  <a:gd name="T31" fmla="*/ 30 h 30"/>
                  <a:gd name="T32" fmla="*/ 25 w 48"/>
                  <a:gd name="T33" fmla="*/ 29 h 30"/>
                  <a:gd name="T34" fmla="*/ 24 w 48"/>
                  <a:gd name="T35" fmla="*/ 27 h 30"/>
                  <a:gd name="T36" fmla="*/ 40 w 48"/>
                  <a:gd name="T37" fmla="*/ 24 h 30"/>
                  <a:gd name="T38" fmla="*/ 40 w 48"/>
                  <a:gd name="T39" fmla="*/ 24 h 30"/>
                  <a:gd name="T40" fmla="*/ 29 w 48"/>
                  <a:gd name="T41" fmla="*/ 26 h 30"/>
                  <a:gd name="T42" fmla="*/ 29 w 48"/>
                  <a:gd name="T43" fmla="*/ 29 h 30"/>
                  <a:gd name="T44" fmla="*/ 29 w 48"/>
                  <a:gd name="T45" fmla="*/ 29 h 30"/>
                  <a:gd name="T46" fmla="*/ 40 w 48"/>
                  <a:gd name="T47" fmla="*/ 27 h 30"/>
                  <a:gd name="T48" fmla="*/ 40 w 48"/>
                  <a:gd name="T49" fmla="*/ 24 h 30"/>
                  <a:gd name="T50" fmla="*/ 45 w 48"/>
                  <a:gd name="T51" fmla="*/ 14 h 30"/>
                  <a:gd name="T52" fmla="*/ 45 w 48"/>
                  <a:gd name="T53" fmla="*/ 14 h 30"/>
                  <a:gd name="T54" fmla="*/ 45 w 48"/>
                  <a:gd name="T55" fmla="*/ 14 h 30"/>
                  <a:gd name="T56" fmla="*/ 45 w 48"/>
                  <a:gd name="T57" fmla="*/ 14 h 30"/>
                  <a:gd name="T58" fmla="*/ 45 w 48"/>
                  <a:gd name="T59" fmla="*/ 14 h 30"/>
                  <a:gd name="T60" fmla="*/ 45 w 48"/>
                  <a:gd name="T61" fmla="*/ 14 h 30"/>
                  <a:gd name="T62" fmla="*/ 45 w 48"/>
                  <a:gd name="T63" fmla="*/ 14 h 30"/>
                  <a:gd name="T64" fmla="*/ 45 w 48"/>
                  <a:gd name="T65" fmla="*/ 18 h 30"/>
                  <a:gd name="T66" fmla="*/ 42 w 48"/>
                  <a:gd name="T67" fmla="*/ 23 h 30"/>
                  <a:gd name="T68" fmla="*/ 45 w 48"/>
                  <a:gd name="T69" fmla="*/ 24 h 30"/>
                  <a:gd name="T70" fmla="*/ 45 w 48"/>
                  <a:gd name="T71" fmla="*/ 24 h 30"/>
                  <a:gd name="T72" fmla="*/ 47 w 48"/>
                  <a:gd name="T73" fmla="*/ 18 h 30"/>
                  <a:gd name="T74" fmla="*/ 48 w 48"/>
                  <a:gd name="T75" fmla="*/ 14 h 30"/>
                  <a:gd name="T76" fmla="*/ 48 w 48"/>
                  <a:gd name="T77" fmla="*/ 14 h 30"/>
                  <a:gd name="T78" fmla="*/ 45 w 48"/>
                  <a:gd name="T79" fmla="*/ 14 h 30"/>
                  <a:gd name="T80" fmla="*/ 40 w 48"/>
                  <a:gd name="T81" fmla="*/ 1 h 30"/>
                  <a:gd name="T82" fmla="*/ 40 w 48"/>
                  <a:gd name="T83" fmla="*/ 1 h 30"/>
                  <a:gd name="T84" fmla="*/ 44 w 48"/>
                  <a:gd name="T85" fmla="*/ 10 h 30"/>
                  <a:gd name="T86" fmla="*/ 47 w 48"/>
                  <a:gd name="T87" fmla="*/ 8 h 30"/>
                  <a:gd name="T88" fmla="*/ 47 w 48"/>
                  <a:gd name="T89" fmla="*/ 8 h 30"/>
                  <a:gd name="T90" fmla="*/ 41 w 48"/>
                  <a:gd name="T91" fmla="*/ 0 h 30"/>
                  <a:gd name="T92" fmla="*/ 40 w 48"/>
                  <a:gd name="T93" fmla="*/ 1 h 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48" h="30">
                    <a:moveTo>
                      <a:pt x="9" y="26"/>
                    </a:moveTo>
                    <a:lnTo>
                      <a:pt x="9" y="26"/>
                    </a:lnTo>
                    <a:lnTo>
                      <a:pt x="5" y="24"/>
                    </a:lnTo>
                    <a:lnTo>
                      <a:pt x="2" y="21"/>
                    </a:lnTo>
                    <a:lnTo>
                      <a:pt x="0" y="23"/>
                    </a:lnTo>
                    <a:lnTo>
                      <a:pt x="0" y="23"/>
                    </a:lnTo>
                    <a:lnTo>
                      <a:pt x="3" y="26"/>
                    </a:lnTo>
                    <a:lnTo>
                      <a:pt x="9" y="29"/>
                    </a:lnTo>
                    <a:lnTo>
                      <a:pt x="9" y="26"/>
                    </a:lnTo>
                    <a:close/>
                    <a:moveTo>
                      <a:pt x="24" y="27"/>
                    </a:moveTo>
                    <a:lnTo>
                      <a:pt x="24" y="27"/>
                    </a:lnTo>
                    <a:lnTo>
                      <a:pt x="15" y="27"/>
                    </a:lnTo>
                    <a:lnTo>
                      <a:pt x="15" y="27"/>
                    </a:lnTo>
                    <a:lnTo>
                      <a:pt x="13" y="30"/>
                    </a:lnTo>
                    <a:lnTo>
                      <a:pt x="15" y="30"/>
                    </a:lnTo>
                    <a:lnTo>
                      <a:pt x="15" y="30"/>
                    </a:lnTo>
                    <a:lnTo>
                      <a:pt x="25" y="29"/>
                    </a:lnTo>
                    <a:lnTo>
                      <a:pt x="24" y="27"/>
                    </a:lnTo>
                    <a:close/>
                    <a:moveTo>
                      <a:pt x="40" y="24"/>
                    </a:moveTo>
                    <a:lnTo>
                      <a:pt x="40" y="24"/>
                    </a:lnTo>
                    <a:lnTo>
                      <a:pt x="29" y="26"/>
                    </a:lnTo>
                    <a:lnTo>
                      <a:pt x="29" y="29"/>
                    </a:lnTo>
                    <a:lnTo>
                      <a:pt x="29" y="29"/>
                    </a:lnTo>
                    <a:lnTo>
                      <a:pt x="40" y="27"/>
                    </a:lnTo>
                    <a:lnTo>
                      <a:pt x="40" y="24"/>
                    </a:lnTo>
                    <a:close/>
                    <a:moveTo>
                      <a:pt x="45" y="14"/>
                    </a:moveTo>
                    <a:lnTo>
                      <a:pt x="45" y="14"/>
                    </a:lnTo>
                    <a:lnTo>
                      <a:pt x="45" y="14"/>
                    </a:lnTo>
                    <a:lnTo>
                      <a:pt x="45" y="14"/>
                    </a:lnTo>
                    <a:lnTo>
                      <a:pt x="45" y="14"/>
                    </a:lnTo>
                    <a:lnTo>
                      <a:pt x="45" y="14"/>
                    </a:lnTo>
                    <a:lnTo>
                      <a:pt x="45" y="14"/>
                    </a:lnTo>
                    <a:lnTo>
                      <a:pt x="45" y="18"/>
                    </a:lnTo>
                    <a:lnTo>
                      <a:pt x="42" y="23"/>
                    </a:lnTo>
                    <a:lnTo>
                      <a:pt x="45" y="24"/>
                    </a:lnTo>
                    <a:lnTo>
                      <a:pt x="45" y="24"/>
                    </a:lnTo>
                    <a:lnTo>
                      <a:pt x="47" y="18"/>
                    </a:lnTo>
                    <a:lnTo>
                      <a:pt x="48" y="14"/>
                    </a:lnTo>
                    <a:lnTo>
                      <a:pt x="48" y="14"/>
                    </a:lnTo>
                    <a:lnTo>
                      <a:pt x="45" y="14"/>
                    </a:lnTo>
                    <a:close/>
                    <a:moveTo>
                      <a:pt x="40" y="1"/>
                    </a:moveTo>
                    <a:lnTo>
                      <a:pt x="40" y="1"/>
                    </a:lnTo>
                    <a:lnTo>
                      <a:pt x="44" y="10"/>
                    </a:lnTo>
                    <a:lnTo>
                      <a:pt x="47" y="8"/>
                    </a:lnTo>
                    <a:lnTo>
                      <a:pt x="47" y="8"/>
                    </a:lnTo>
                    <a:lnTo>
                      <a:pt x="41" y="0"/>
                    </a:lnTo>
                    <a:lnTo>
                      <a:pt x="40" y="1"/>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80" name="Freeform 1725"/>
              <p:cNvSpPr>
                <a:spLocks noEditPoints="1"/>
              </p:cNvSpPr>
              <p:nvPr/>
            </p:nvSpPr>
            <p:spPr bwMode="auto">
              <a:xfrm>
                <a:off x="-2794343" y="3065235"/>
                <a:ext cx="285519" cy="132563"/>
              </a:xfrm>
              <a:custGeom>
                <a:gdLst>
                  <a:gd name="T0" fmla="*/ 6 w 140"/>
                  <a:gd name="T1" fmla="*/ 4 h 65"/>
                  <a:gd name="T2" fmla="*/ 4 w 140"/>
                  <a:gd name="T3" fmla="*/ 0 h 65"/>
                  <a:gd name="T4" fmla="*/ 3 w 140"/>
                  <a:gd name="T5" fmla="*/ 4 h 65"/>
                  <a:gd name="T6" fmla="*/ 3 w 140"/>
                  <a:gd name="T7" fmla="*/ 19 h 65"/>
                  <a:gd name="T8" fmla="*/ 4 w 140"/>
                  <a:gd name="T9" fmla="*/ 10 h 65"/>
                  <a:gd name="T10" fmla="*/ 1 w 140"/>
                  <a:gd name="T11" fmla="*/ 8 h 65"/>
                  <a:gd name="T12" fmla="*/ 3 w 140"/>
                  <a:gd name="T13" fmla="*/ 19 h 65"/>
                  <a:gd name="T14" fmla="*/ 11 w 140"/>
                  <a:gd name="T15" fmla="*/ 27 h 65"/>
                  <a:gd name="T16" fmla="*/ 1 w 140"/>
                  <a:gd name="T17" fmla="*/ 24 h 65"/>
                  <a:gd name="T18" fmla="*/ 11 w 140"/>
                  <a:gd name="T19" fmla="*/ 30 h 65"/>
                  <a:gd name="T20" fmla="*/ 26 w 140"/>
                  <a:gd name="T21" fmla="*/ 35 h 65"/>
                  <a:gd name="T22" fmla="*/ 16 w 140"/>
                  <a:gd name="T23" fmla="*/ 30 h 65"/>
                  <a:gd name="T24" fmla="*/ 16 w 140"/>
                  <a:gd name="T25" fmla="*/ 32 h 65"/>
                  <a:gd name="T26" fmla="*/ 26 w 140"/>
                  <a:gd name="T27" fmla="*/ 35 h 65"/>
                  <a:gd name="T28" fmla="*/ 39 w 140"/>
                  <a:gd name="T29" fmla="*/ 40 h 65"/>
                  <a:gd name="T30" fmla="*/ 29 w 140"/>
                  <a:gd name="T31" fmla="*/ 39 h 65"/>
                  <a:gd name="T32" fmla="*/ 39 w 140"/>
                  <a:gd name="T33" fmla="*/ 43 h 65"/>
                  <a:gd name="T34" fmla="*/ 53 w 140"/>
                  <a:gd name="T35" fmla="*/ 45 h 65"/>
                  <a:gd name="T36" fmla="*/ 43 w 140"/>
                  <a:gd name="T37" fmla="*/ 42 h 65"/>
                  <a:gd name="T38" fmla="*/ 43 w 140"/>
                  <a:gd name="T39" fmla="*/ 45 h 65"/>
                  <a:gd name="T40" fmla="*/ 53 w 140"/>
                  <a:gd name="T41" fmla="*/ 45 h 65"/>
                  <a:gd name="T42" fmla="*/ 68 w 140"/>
                  <a:gd name="T43" fmla="*/ 46 h 65"/>
                  <a:gd name="T44" fmla="*/ 61 w 140"/>
                  <a:gd name="T45" fmla="*/ 46 h 65"/>
                  <a:gd name="T46" fmla="*/ 59 w 140"/>
                  <a:gd name="T47" fmla="*/ 46 h 65"/>
                  <a:gd name="T48" fmla="*/ 58 w 140"/>
                  <a:gd name="T49" fmla="*/ 49 h 65"/>
                  <a:gd name="T50" fmla="*/ 61 w 140"/>
                  <a:gd name="T51" fmla="*/ 49 h 65"/>
                  <a:gd name="T52" fmla="*/ 68 w 140"/>
                  <a:gd name="T53" fmla="*/ 49 h 65"/>
                  <a:gd name="T54" fmla="*/ 82 w 140"/>
                  <a:gd name="T55" fmla="*/ 53 h 65"/>
                  <a:gd name="T56" fmla="*/ 82 w 140"/>
                  <a:gd name="T57" fmla="*/ 53 h 65"/>
                  <a:gd name="T58" fmla="*/ 72 w 140"/>
                  <a:gd name="T59" fmla="*/ 50 h 65"/>
                  <a:gd name="T60" fmla="*/ 81 w 140"/>
                  <a:gd name="T61" fmla="*/ 56 h 65"/>
                  <a:gd name="T62" fmla="*/ 82 w 140"/>
                  <a:gd name="T63" fmla="*/ 53 h 65"/>
                  <a:gd name="T64" fmla="*/ 95 w 140"/>
                  <a:gd name="T65" fmla="*/ 59 h 65"/>
                  <a:gd name="T66" fmla="*/ 85 w 140"/>
                  <a:gd name="T67" fmla="*/ 59 h 65"/>
                  <a:gd name="T68" fmla="*/ 95 w 140"/>
                  <a:gd name="T69" fmla="*/ 62 h 65"/>
                  <a:gd name="T70" fmla="*/ 110 w 140"/>
                  <a:gd name="T71" fmla="*/ 61 h 65"/>
                  <a:gd name="T72" fmla="*/ 103 w 140"/>
                  <a:gd name="T73" fmla="*/ 61 h 65"/>
                  <a:gd name="T74" fmla="*/ 100 w 140"/>
                  <a:gd name="T75" fmla="*/ 61 h 65"/>
                  <a:gd name="T76" fmla="*/ 100 w 140"/>
                  <a:gd name="T77" fmla="*/ 64 h 65"/>
                  <a:gd name="T78" fmla="*/ 103 w 140"/>
                  <a:gd name="T79" fmla="*/ 64 h 65"/>
                  <a:gd name="T80" fmla="*/ 110 w 140"/>
                  <a:gd name="T81" fmla="*/ 61 h 65"/>
                  <a:gd name="T82" fmla="*/ 126 w 140"/>
                  <a:gd name="T83" fmla="*/ 62 h 65"/>
                  <a:gd name="T84" fmla="*/ 116 w 140"/>
                  <a:gd name="T85" fmla="*/ 64 h 65"/>
                  <a:gd name="T86" fmla="*/ 126 w 140"/>
                  <a:gd name="T87" fmla="*/ 65 h 65"/>
                  <a:gd name="T88" fmla="*/ 134 w 140"/>
                  <a:gd name="T89" fmla="*/ 55 h 65"/>
                  <a:gd name="T90" fmla="*/ 132 w 140"/>
                  <a:gd name="T91" fmla="*/ 61 h 65"/>
                  <a:gd name="T92" fmla="*/ 132 w 140"/>
                  <a:gd name="T93" fmla="*/ 62 h 65"/>
                  <a:gd name="T94" fmla="*/ 132 w 140"/>
                  <a:gd name="T95" fmla="*/ 62 h 65"/>
                  <a:gd name="T96" fmla="*/ 130 w 140"/>
                  <a:gd name="T97" fmla="*/ 62 h 65"/>
                  <a:gd name="T98" fmla="*/ 132 w 140"/>
                  <a:gd name="T99" fmla="*/ 62 h 65"/>
                  <a:gd name="T100" fmla="*/ 130 w 140"/>
                  <a:gd name="T101" fmla="*/ 65 h 65"/>
                  <a:gd name="T102" fmla="*/ 132 w 140"/>
                  <a:gd name="T103" fmla="*/ 65 h 65"/>
                  <a:gd name="T104" fmla="*/ 133 w 140"/>
                  <a:gd name="T105" fmla="*/ 64 h 65"/>
                  <a:gd name="T106" fmla="*/ 134 w 140"/>
                  <a:gd name="T107" fmla="*/ 55 h 65"/>
                  <a:gd name="T108" fmla="*/ 137 w 140"/>
                  <a:gd name="T109" fmla="*/ 40 h 65"/>
                  <a:gd name="T110" fmla="*/ 137 w 140"/>
                  <a:gd name="T111" fmla="*/ 50 h 65"/>
                  <a:gd name="T112" fmla="*/ 140 w 140"/>
                  <a:gd name="T113" fmla="*/ 40 h 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40" h="65">
                    <a:moveTo>
                      <a:pt x="6" y="4"/>
                    </a:moveTo>
                    <a:lnTo>
                      <a:pt x="6" y="4"/>
                    </a:lnTo>
                    <a:lnTo>
                      <a:pt x="7" y="1"/>
                    </a:lnTo>
                    <a:lnTo>
                      <a:pt x="4" y="0"/>
                    </a:lnTo>
                    <a:lnTo>
                      <a:pt x="4" y="0"/>
                    </a:lnTo>
                    <a:lnTo>
                      <a:pt x="3" y="4"/>
                    </a:lnTo>
                    <a:lnTo>
                      <a:pt x="6" y="4"/>
                    </a:lnTo>
                    <a:close/>
                    <a:moveTo>
                      <a:pt x="3" y="19"/>
                    </a:moveTo>
                    <a:lnTo>
                      <a:pt x="3" y="19"/>
                    </a:lnTo>
                    <a:lnTo>
                      <a:pt x="4" y="10"/>
                    </a:lnTo>
                    <a:lnTo>
                      <a:pt x="1" y="8"/>
                    </a:lnTo>
                    <a:lnTo>
                      <a:pt x="1" y="8"/>
                    </a:lnTo>
                    <a:lnTo>
                      <a:pt x="0" y="19"/>
                    </a:lnTo>
                    <a:lnTo>
                      <a:pt x="3" y="19"/>
                    </a:lnTo>
                    <a:close/>
                    <a:moveTo>
                      <a:pt x="11" y="27"/>
                    </a:moveTo>
                    <a:lnTo>
                      <a:pt x="11" y="27"/>
                    </a:lnTo>
                    <a:lnTo>
                      <a:pt x="4" y="23"/>
                    </a:lnTo>
                    <a:lnTo>
                      <a:pt x="1" y="24"/>
                    </a:lnTo>
                    <a:lnTo>
                      <a:pt x="1" y="24"/>
                    </a:lnTo>
                    <a:lnTo>
                      <a:pt x="11" y="30"/>
                    </a:lnTo>
                    <a:lnTo>
                      <a:pt x="11" y="27"/>
                    </a:lnTo>
                    <a:close/>
                    <a:moveTo>
                      <a:pt x="26" y="35"/>
                    </a:moveTo>
                    <a:lnTo>
                      <a:pt x="26" y="35"/>
                    </a:lnTo>
                    <a:lnTo>
                      <a:pt x="16" y="30"/>
                    </a:lnTo>
                    <a:lnTo>
                      <a:pt x="16" y="32"/>
                    </a:lnTo>
                    <a:lnTo>
                      <a:pt x="16" y="32"/>
                    </a:lnTo>
                    <a:lnTo>
                      <a:pt x="24" y="37"/>
                    </a:lnTo>
                    <a:lnTo>
                      <a:pt x="26" y="35"/>
                    </a:lnTo>
                    <a:close/>
                    <a:moveTo>
                      <a:pt x="39" y="40"/>
                    </a:moveTo>
                    <a:lnTo>
                      <a:pt x="39" y="40"/>
                    </a:lnTo>
                    <a:lnTo>
                      <a:pt x="30" y="37"/>
                    </a:lnTo>
                    <a:lnTo>
                      <a:pt x="29" y="39"/>
                    </a:lnTo>
                    <a:lnTo>
                      <a:pt x="29" y="39"/>
                    </a:lnTo>
                    <a:lnTo>
                      <a:pt x="39" y="43"/>
                    </a:lnTo>
                    <a:lnTo>
                      <a:pt x="39" y="40"/>
                    </a:lnTo>
                    <a:close/>
                    <a:moveTo>
                      <a:pt x="53" y="45"/>
                    </a:moveTo>
                    <a:lnTo>
                      <a:pt x="53" y="45"/>
                    </a:lnTo>
                    <a:lnTo>
                      <a:pt x="43" y="42"/>
                    </a:lnTo>
                    <a:lnTo>
                      <a:pt x="43" y="45"/>
                    </a:lnTo>
                    <a:lnTo>
                      <a:pt x="43" y="45"/>
                    </a:lnTo>
                    <a:lnTo>
                      <a:pt x="53" y="48"/>
                    </a:lnTo>
                    <a:lnTo>
                      <a:pt x="53" y="45"/>
                    </a:lnTo>
                    <a:close/>
                    <a:moveTo>
                      <a:pt x="68" y="46"/>
                    </a:moveTo>
                    <a:lnTo>
                      <a:pt x="68" y="46"/>
                    </a:lnTo>
                    <a:lnTo>
                      <a:pt x="68" y="46"/>
                    </a:lnTo>
                    <a:lnTo>
                      <a:pt x="61" y="46"/>
                    </a:lnTo>
                    <a:lnTo>
                      <a:pt x="61" y="46"/>
                    </a:lnTo>
                    <a:lnTo>
                      <a:pt x="59" y="46"/>
                    </a:lnTo>
                    <a:lnTo>
                      <a:pt x="58" y="49"/>
                    </a:lnTo>
                    <a:lnTo>
                      <a:pt x="58" y="49"/>
                    </a:lnTo>
                    <a:lnTo>
                      <a:pt x="61" y="49"/>
                    </a:lnTo>
                    <a:lnTo>
                      <a:pt x="61" y="49"/>
                    </a:lnTo>
                    <a:lnTo>
                      <a:pt x="68" y="49"/>
                    </a:lnTo>
                    <a:lnTo>
                      <a:pt x="68" y="49"/>
                    </a:lnTo>
                    <a:lnTo>
                      <a:pt x="68" y="46"/>
                    </a:lnTo>
                    <a:close/>
                    <a:moveTo>
                      <a:pt x="82" y="53"/>
                    </a:moveTo>
                    <a:lnTo>
                      <a:pt x="82" y="53"/>
                    </a:lnTo>
                    <a:lnTo>
                      <a:pt x="82" y="53"/>
                    </a:lnTo>
                    <a:lnTo>
                      <a:pt x="74" y="48"/>
                    </a:lnTo>
                    <a:lnTo>
                      <a:pt x="72" y="50"/>
                    </a:lnTo>
                    <a:lnTo>
                      <a:pt x="72" y="50"/>
                    </a:lnTo>
                    <a:lnTo>
                      <a:pt x="81" y="56"/>
                    </a:lnTo>
                    <a:lnTo>
                      <a:pt x="81" y="56"/>
                    </a:lnTo>
                    <a:lnTo>
                      <a:pt x="82" y="53"/>
                    </a:lnTo>
                    <a:close/>
                    <a:moveTo>
                      <a:pt x="95" y="59"/>
                    </a:moveTo>
                    <a:lnTo>
                      <a:pt x="95" y="59"/>
                    </a:lnTo>
                    <a:lnTo>
                      <a:pt x="87" y="56"/>
                    </a:lnTo>
                    <a:lnTo>
                      <a:pt x="85" y="59"/>
                    </a:lnTo>
                    <a:lnTo>
                      <a:pt x="85" y="59"/>
                    </a:lnTo>
                    <a:lnTo>
                      <a:pt x="95" y="62"/>
                    </a:lnTo>
                    <a:lnTo>
                      <a:pt x="95" y="59"/>
                    </a:lnTo>
                    <a:close/>
                    <a:moveTo>
                      <a:pt x="110" y="61"/>
                    </a:moveTo>
                    <a:lnTo>
                      <a:pt x="110" y="61"/>
                    </a:lnTo>
                    <a:lnTo>
                      <a:pt x="103" y="61"/>
                    </a:lnTo>
                    <a:lnTo>
                      <a:pt x="103" y="61"/>
                    </a:lnTo>
                    <a:lnTo>
                      <a:pt x="100" y="61"/>
                    </a:lnTo>
                    <a:lnTo>
                      <a:pt x="100" y="64"/>
                    </a:lnTo>
                    <a:lnTo>
                      <a:pt x="100" y="64"/>
                    </a:lnTo>
                    <a:lnTo>
                      <a:pt x="103" y="64"/>
                    </a:lnTo>
                    <a:lnTo>
                      <a:pt x="103" y="64"/>
                    </a:lnTo>
                    <a:lnTo>
                      <a:pt x="110" y="64"/>
                    </a:lnTo>
                    <a:lnTo>
                      <a:pt x="110" y="61"/>
                    </a:lnTo>
                    <a:close/>
                    <a:moveTo>
                      <a:pt x="126" y="62"/>
                    </a:moveTo>
                    <a:lnTo>
                      <a:pt x="126" y="62"/>
                    </a:lnTo>
                    <a:lnTo>
                      <a:pt x="116" y="61"/>
                    </a:lnTo>
                    <a:lnTo>
                      <a:pt x="116" y="64"/>
                    </a:lnTo>
                    <a:lnTo>
                      <a:pt x="116" y="64"/>
                    </a:lnTo>
                    <a:lnTo>
                      <a:pt x="126" y="65"/>
                    </a:lnTo>
                    <a:lnTo>
                      <a:pt x="126" y="62"/>
                    </a:lnTo>
                    <a:close/>
                    <a:moveTo>
                      <a:pt x="134" y="55"/>
                    </a:moveTo>
                    <a:lnTo>
                      <a:pt x="134" y="55"/>
                    </a:lnTo>
                    <a:lnTo>
                      <a:pt x="132" y="61"/>
                    </a:lnTo>
                    <a:lnTo>
                      <a:pt x="132" y="61"/>
                    </a:lnTo>
                    <a:lnTo>
                      <a:pt x="132" y="62"/>
                    </a:lnTo>
                    <a:lnTo>
                      <a:pt x="130" y="62"/>
                    </a:lnTo>
                    <a:lnTo>
                      <a:pt x="132" y="62"/>
                    </a:lnTo>
                    <a:lnTo>
                      <a:pt x="132" y="62"/>
                    </a:lnTo>
                    <a:lnTo>
                      <a:pt x="130" y="62"/>
                    </a:lnTo>
                    <a:lnTo>
                      <a:pt x="132" y="62"/>
                    </a:lnTo>
                    <a:lnTo>
                      <a:pt x="132" y="62"/>
                    </a:lnTo>
                    <a:lnTo>
                      <a:pt x="130" y="62"/>
                    </a:lnTo>
                    <a:lnTo>
                      <a:pt x="130" y="65"/>
                    </a:lnTo>
                    <a:lnTo>
                      <a:pt x="132" y="65"/>
                    </a:lnTo>
                    <a:lnTo>
                      <a:pt x="132" y="65"/>
                    </a:lnTo>
                    <a:lnTo>
                      <a:pt x="133" y="64"/>
                    </a:lnTo>
                    <a:lnTo>
                      <a:pt x="133" y="64"/>
                    </a:lnTo>
                    <a:lnTo>
                      <a:pt x="136" y="55"/>
                    </a:lnTo>
                    <a:lnTo>
                      <a:pt x="134" y="55"/>
                    </a:lnTo>
                    <a:close/>
                    <a:moveTo>
                      <a:pt x="137" y="40"/>
                    </a:moveTo>
                    <a:lnTo>
                      <a:pt x="137" y="40"/>
                    </a:lnTo>
                    <a:lnTo>
                      <a:pt x="136" y="49"/>
                    </a:lnTo>
                    <a:lnTo>
                      <a:pt x="137" y="50"/>
                    </a:lnTo>
                    <a:lnTo>
                      <a:pt x="137" y="50"/>
                    </a:lnTo>
                    <a:lnTo>
                      <a:pt x="140" y="40"/>
                    </a:lnTo>
                    <a:lnTo>
                      <a:pt x="137" y="4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82" name="Freeform 1730"/>
              <p:cNvSpPr>
                <a:spLocks noEditPoints="1"/>
              </p:cNvSpPr>
              <p:nvPr/>
            </p:nvSpPr>
            <p:spPr bwMode="auto">
              <a:xfrm>
                <a:off x="-3061506" y="2669587"/>
                <a:ext cx="69340" cy="40788"/>
              </a:xfrm>
              <a:custGeom>
                <a:gdLst>
                  <a:gd name="T0" fmla="*/ 6 w 34"/>
                  <a:gd name="T1" fmla="*/ 4 h 20"/>
                  <a:gd name="T2" fmla="*/ 6 w 34"/>
                  <a:gd name="T3" fmla="*/ 4 h 20"/>
                  <a:gd name="T4" fmla="*/ 8 w 34"/>
                  <a:gd name="T5" fmla="*/ 1 h 20"/>
                  <a:gd name="T6" fmla="*/ 5 w 34"/>
                  <a:gd name="T7" fmla="*/ 0 h 20"/>
                  <a:gd name="T8" fmla="*/ 5 w 34"/>
                  <a:gd name="T9" fmla="*/ 0 h 20"/>
                  <a:gd name="T10" fmla="*/ 3 w 34"/>
                  <a:gd name="T11" fmla="*/ 3 h 20"/>
                  <a:gd name="T12" fmla="*/ 6 w 34"/>
                  <a:gd name="T13" fmla="*/ 4 h 20"/>
                  <a:gd name="T14" fmla="*/ 5 w 34"/>
                  <a:gd name="T15" fmla="*/ 16 h 20"/>
                  <a:gd name="T16" fmla="*/ 5 w 34"/>
                  <a:gd name="T17" fmla="*/ 16 h 20"/>
                  <a:gd name="T18" fmla="*/ 3 w 34"/>
                  <a:gd name="T19" fmla="*/ 16 h 20"/>
                  <a:gd name="T20" fmla="*/ 3 w 34"/>
                  <a:gd name="T21" fmla="*/ 14 h 20"/>
                  <a:gd name="T22" fmla="*/ 3 w 34"/>
                  <a:gd name="T23" fmla="*/ 14 h 20"/>
                  <a:gd name="T24" fmla="*/ 5 w 34"/>
                  <a:gd name="T25" fmla="*/ 8 h 20"/>
                  <a:gd name="T26" fmla="*/ 2 w 34"/>
                  <a:gd name="T27" fmla="*/ 8 h 20"/>
                  <a:gd name="T28" fmla="*/ 2 w 34"/>
                  <a:gd name="T29" fmla="*/ 8 h 20"/>
                  <a:gd name="T30" fmla="*/ 0 w 34"/>
                  <a:gd name="T31" fmla="*/ 14 h 20"/>
                  <a:gd name="T32" fmla="*/ 0 w 34"/>
                  <a:gd name="T33" fmla="*/ 16 h 20"/>
                  <a:gd name="T34" fmla="*/ 0 w 34"/>
                  <a:gd name="T35" fmla="*/ 16 h 20"/>
                  <a:gd name="T36" fmla="*/ 2 w 34"/>
                  <a:gd name="T37" fmla="*/ 17 h 20"/>
                  <a:gd name="T38" fmla="*/ 3 w 34"/>
                  <a:gd name="T39" fmla="*/ 19 h 20"/>
                  <a:gd name="T40" fmla="*/ 5 w 34"/>
                  <a:gd name="T41" fmla="*/ 16 h 20"/>
                  <a:gd name="T42" fmla="*/ 19 w 34"/>
                  <a:gd name="T43" fmla="*/ 16 h 20"/>
                  <a:gd name="T44" fmla="*/ 19 w 34"/>
                  <a:gd name="T45" fmla="*/ 16 h 20"/>
                  <a:gd name="T46" fmla="*/ 9 w 34"/>
                  <a:gd name="T47" fmla="*/ 17 h 20"/>
                  <a:gd name="T48" fmla="*/ 9 w 34"/>
                  <a:gd name="T49" fmla="*/ 17 h 20"/>
                  <a:gd name="T50" fmla="*/ 9 w 34"/>
                  <a:gd name="T51" fmla="*/ 20 h 20"/>
                  <a:gd name="T52" fmla="*/ 9 w 34"/>
                  <a:gd name="T53" fmla="*/ 20 h 20"/>
                  <a:gd name="T54" fmla="*/ 9 w 34"/>
                  <a:gd name="T55" fmla="*/ 20 h 20"/>
                  <a:gd name="T56" fmla="*/ 19 w 34"/>
                  <a:gd name="T57" fmla="*/ 19 h 20"/>
                  <a:gd name="T58" fmla="*/ 19 w 34"/>
                  <a:gd name="T59" fmla="*/ 16 h 20"/>
                  <a:gd name="T60" fmla="*/ 34 w 34"/>
                  <a:gd name="T61" fmla="*/ 13 h 20"/>
                  <a:gd name="T62" fmla="*/ 34 w 34"/>
                  <a:gd name="T63" fmla="*/ 13 h 20"/>
                  <a:gd name="T64" fmla="*/ 24 w 34"/>
                  <a:gd name="T65" fmla="*/ 16 h 20"/>
                  <a:gd name="T66" fmla="*/ 24 w 34"/>
                  <a:gd name="T67" fmla="*/ 17 h 20"/>
                  <a:gd name="T68" fmla="*/ 24 w 34"/>
                  <a:gd name="T69" fmla="*/ 17 h 20"/>
                  <a:gd name="T70" fmla="*/ 34 w 34"/>
                  <a:gd name="T71" fmla="*/ 16 h 20"/>
                  <a:gd name="T72" fmla="*/ 34 w 34"/>
                  <a:gd name="T73" fmla="*/ 13 h 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4" h="20">
                    <a:moveTo>
                      <a:pt x="6" y="4"/>
                    </a:moveTo>
                    <a:lnTo>
                      <a:pt x="6" y="4"/>
                    </a:lnTo>
                    <a:lnTo>
                      <a:pt x="8" y="1"/>
                    </a:lnTo>
                    <a:lnTo>
                      <a:pt x="5" y="0"/>
                    </a:lnTo>
                    <a:lnTo>
                      <a:pt x="5" y="0"/>
                    </a:lnTo>
                    <a:lnTo>
                      <a:pt x="3" y="3"/>
                    </a:lnTo>
                    <a:lnTo>
                      <a:pt x="6" y="4"/>
                    </a:lnTo>
                    <a:close/>
                    <a:moveTo>
                      <a:pt x="5" y="16"/>
                    </a:moveTo>
                    <a:lnTo>
                      <a:pt x="5" y="16"/>
                    </a:lnTo>
                    <a:lnTo>
                      <a:pt x="3" y="16"/>
                    </a:lnTo>
                    <a:lnTo>
                      <a:pt x="3" y="14"/>
                    </a:lnTo>
                    <a:lnTo>
                      <a:pt x="3" y="14"/>
                    </a:lnTo>
                    <a:lnTo>
                      <a:pt x="5" y="8"/>
                    </a:lnTo>
                    <a:lnTo>
                      <a:pt x="2" y="8"/>
                    </a:lnTo>
                    <a:lnTo>
                      <a:pt x="2" y="8"/>
                    </a:lnTo>
                    <a:lnTo>
                      <a:pt x="0" y="14"/>
                    </a:lnTo>
                    <a:lnTo>
                      <a:pt x="0" y="16"/>
                    </a:lnTo>
                    <a:lnTo>
                      <a:pt x="0" y="16"/>
                    </a:lnTo>
                    <a:lnTo>
                      <a:pt x="2" y="17"/>
                    </a:lnTo>
                    <a:lnTo>
                      <a:pt x="3" y="19"/>
                    </a:lnTo>
                    <a:lnTo>
                      <a:pt x="5" y="16"/>
                    </a:lnTo>
                    <a:close/>
                    <a:moveTo>
                      <a:pt x="19" y="16"/>
                    </a:moveTo>
                    <a:lnTo>
                      <a:pt x="19" y="16"/>
                    </a:lnTo>
                    <a:lnTo>
                      <a:pt x="9" y="17"/>
                    </a:lnTo>
                    <a:lnTo>
                      <a:pt x="9" y="17"/>
                    </a:lnTo>
                    <a:lnTo>
                      <a:pt x="9" y="20"/>
                    </a:lnTo>
                    <a:lnTo>
                      <a:pt x="9" y="20"/>
                    </a:lnTo>
                    <a:lnTo>
                      <a:pt x="9" y="20"/>
                    </a:lnTo>
                    <a:lnTo>
                      <a:pt x="19" y="19"/>
                    </a:lnTo>
                    <a:lnTo>
                      <a:pt x="19" y="16"/>
                    </a:lnTo>
                    <a:close/>
                    <a:moveTo>
                      <a:pt x="34" y="13"/>
                    </a:moveTo>
                    <a:lnTo>
                      <a:pt x="34" y="13"/>
                    </a:lnTo>
                    <a:lnTo>
                      <a:pt x="24" y="16"/>
                    </a:lnTo>
                    <a:lnTo>
                      <a:pt x="24" y="17"/>
                    </a:lnTo>
                    <a:lnTo>
                      <a:pt x="24" y="17"/>
                    </a:lnTo>
                    <a:lnTo>
                      <a:pt x="34" y="16"/>
                    </a:lnTo>
                    <a:lnTo>
                      <a:pt x="34" y="13"/>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83" name="Freeform 1731"/>
              <p:cNvSpPr>
                <a:spLocks noEditPoints="1"/>
              </p:cNvSpPr>
              <p:nvPr/>
            </p:nvSpPr>
            <p:spPr bwMode="auto">
              <a:xfrm>
                <a:off x="-1270896" y="2728730"/>
                <a:ext cx="71380" cy="46907"/>
              </a:xfrm>
              <a:custGeom>
                <a:gdLst>
                  <a:gd name="T0" fmla="*/ 7 w 35"/>
                  <a:gd name="T1" fmla="*/ 14 h 23"/>
                  <a:gd name="T2" fmla="*/ 7 w 35"/>
                  <a:gd name="T3" fmla="*/ 14 h 23"/>
                  <a:gd name="T4" fmla="*/ 0 w 35"/>
                  <a:gd name="T5" fmla="*/ 21 h 23"/>
                  <a:gd name="T6" fmla="*/ 2 w 35"/>
                  <a:gd name="T7" fmla="*/ 23 h 23"/>
                  <a:gd name="T8" fmla="*/ 2 w 35"/>
                  <a:gd name="T9" fmla="*/ 23 h 23"/>
                  <a:gd name="T10" fmla="*/ 9 w 35"/>
                  <a:gd name="T11" fmla="*/ 17 h 23"/>
                  <a:gd name="T12" fmla="*/ 7 w 35"/>
                  <a:gd name="T13" fmla="*/ 14 h 23"/>
                  <a:gd name="T14" fmla="*/ 22 w 35"/>
                  <a:gd name="T15" fmla="*/ 7 h 23"/>
                  <a:gd name="T16" fmla="*/ 22 w 35"/>
                  <a:gd name="T17" fmla="*/ 7 h 23"/>
                  <a:gd name="T18" fmla="*/ 17 w 35"/>
                  <a:gd name="T19" fmla="*/ 8 h 23"/>
                  <a:gd name="T20" fmla="*/ 12 w 35"/>
                  <a:gd name="T21" fmla="*/ 11 h 23"/>
                  <a:gd name="T22" fmla="*/ 13 w 35"/>
                  <a:gd name="T23" fmla="*/ 14 h 23"/>
                  <a:gd name="T24" fmla="*/ 13 w 35"/>
                  <a:gd name="T25" fmla="*/ 14 h 23"/>
                  <a:gd name="T26" fmla="*/ 22 w 35"/>
                  <a:gd name="T27" fmla="*/ 10 h 23"/>
                  <a:gd name="T28" fmla="*/ 22 w 35"/>
                  <a:gd name="T29" fmla="*/ 7 h 23"/>
                  <a:gd name="T30" fmla="*/ 33 w 35"/>
                  <a:gd name="T31" fmla="*/ 0 h 23"/>
                  <a:gd name="T32" fmla="*/ 33 w 35"/>
                  <a:gd name="T33" fmla="*/ 0 h 23"/>
                  <a:gd name="T34" fmla="*/ 26 w 35"/>
                  <a:gd name="T35" fmla="*/ 5 h 23"/>
                  <a:gd name="T36" fmla="*/ 28 w 35"/>
                  <a:gd name="T37" fmla="*/ 8 h 23"/>
                  <a:gd name="T38" fmla="*/ 28 w 35"/>
                  <a:gd name="T39" fmla="*/ 8 h 23"/>
                  <a:gd name="T40" fmla="*/ 35 w 35"/>
                  <a:gd name="T41" fmla="*/ 3 h 23"/>
                  <a:gd name="T42" fmla="*/ 33 w 35"/>
                  <a:gd name="T43" fmla="*/ 0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5" h="23">
                    <a:moveTo>
                      <a:pt x="7" y="14"/>
                    </a:moveTo>
                    <a:lnTo>
                      <a:pt x="7" y="14"/>
                    </a:lnTo>
                    <a:lnTo>
                      <a:pt x="0" y="21"/>
                    </a:lnTo>
                    <a:lnTo>
                      <a:pt x="2" y="23"/>
                    </a:lnTo>
                    <a:lnTo>
                      <a:pt x="2" y="23"/>
                    </a:lnTo>
                    <a:lnTo>
                      <a:pt x="9" y="17"/>
                    </a:lnTo>
                    <a:lnTo>
                      <a:pt x="7" y="14"/>
                    </a:lnTo>
                    <a:close/>
                    <a:moveTo>
                      <a:pt x="22" y="7"/>
                    </a:moveTo>
                    <a:lnTo>
                      <a:pt x="22" y="7"/>
                    </a:lnTo>
                    <a:lnTo>
                      <a:pt x="17" y="8"/>
                    </a:lnTo>
                    <a:lnTo>
                      <a:pt x="12" y="11"/>
                    </a:lnTo>
                    <a:lnTo>
                      <a:pt x="13" y="14"/>
                    </a:lnTo>
                    <a:lnTo>
                      <a:pt x="13" y="14"/>
                    </a:lnTo>
                    <a:lnTo>
                      <a:pt x="22" y="10"/>
                    </a:lnTo>
                    <a:lnTo>
                      <a:pt x="22" y="7"/>
                    </a:lnTo>
                    <a:close/>
                    <a:moveTo>
                      <a:pt x="33" y="0"/>
                    </a:moveTo>
                    <a:lnTo>
                      <a:pt x="33" y="0"/>
                    </a:lnTo>
                    <a:lnTo>
                      <a:pt x="26" y="5"/>
                    </a:lnTo>
                    <a:lnTo>
                      <a:pt x="28" y="8"/>
                    </a:lnTo>
                    <a:lnTo>
                      <a:pt x="28" y="8"/>
                    </a:lnTo>
                    <a:lnTo>
                      <a:pt x="35" y="3"/>
                    </a:lnTo>
                    <a:lnTo>
                      <a:pt x="33" y="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84" name="Freeform 1732"/>
              <p:cNvSpPr/>
              <p:nvPr/>
            </p:nvSpPr>
            <p:spPr bwMode="auto">
              <a:xfrm>
                <a:off x="-1140373" y="2547222"/>
                <a:ext cx="8158" cy="20394"/>
              </a:xfrm>
              <a:custGeom>
                <a:gdLst>
                  <a:gd name="T0" fmla="*/ 4 w 4"/>
                  <a:gd name="T1" fmla="*/ 10 h 10"/>
                  <a:gd name="T2" fmla="*/ 3 w 4"/>
                  <a:gd name="T3" fmla="*/ 0 h 10"/>
                  <a:gd name="T4" fmla="*/ 0 w 4"/>
                  <a:gd name="T5" fmla="*/ 0 h 10"/>
                  <a:gd name="T6" fmla="*/ 3 w 4"/>
                  <a:gd name="T7" fmla="*/ 10 h 10"/>
                  <a:gd name="T8" fmla="*/ 4 w 4"/>
                  <a:gd name="T9" fmla="*/ 10 h 10"/>
                </a:gdLst>
                <a:cxnLst>
                  <a:cxn ang="0">
                    <a:pos x="T0" y="T1"/>
                  </a:cxn>
                  <a:cxn ang="0">
                    <a:pos x="T2" y="T3"/>
                  </a:cxn>
                  <a:cxn ang="0">
                    <a:pos x="T4" y="T5"/>
                  </a:cxn>
                  <a:cxn ang="0">
                    <a:pos x="T6" y="T7"/>
                  </a:cxn>
                  <a:cxn ang="0">
                    <a:pos x="T8" y="T9"/>
                  </a:cxn>
                </a:cxnLst>
                <a:rect l="0" t="0" r="r" b="b"/>
                <a:pathLst>
                  <a:path w="4" h="10">
                    <a:moveTo>
                      <a:pt x="4" y="10"/>
                    </a:moveTo>
                    <a:lnTo>
                      <a:pt x="3" y="0"/>
                    </a:lnTo>
                    <a:lnTo>
                      <a:pt x="0" y="0"/>
                    </a:lnTo>
                    <a:lnTo>
                      <a:pt x="3" y="10"/>
                    </a:lnTo>
                    <a:lnTo>
                      <a:pt x="4" y="10"/>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85" name="Freeform 1740"/>
              <p:cNvSpPr/>
              <p:nvPr/>
            </p:nvSpPr>
            <p:spPr bwMode="auto">
              <a:xfrm>
                <a:off x="-1323921" y="4388817"/>
                <a:ext cx="14277" cy="20394"/>
              </a:xfrm>
              <a:custGeom>
                <a:gdLst>
                  <a:gd name="T0" fmla="*/ 7 w 7"/>
                  <a:gd name="T1" fmla="*/ 8 h 10"/>
                  <a:gd name="T2" fmla="*/ 7 w 7"/>
                  <a:gd name="T3" fmla="*/ 8 h 10"/>
                  <a:gd name="T4" fmla="*/ 3 w 7"/>
                  <a:gd name="T5" fmla="*/ 0 h 10"/>
                  <a:gd name="T6" fmla="*/ 0 w 7"/>
                  <a:gd name="T7" fmla="*/ 1 h 10"/>
                  <a:gd name="T8" fmla="*/ 0 w 7"/>
                  <a:gd name="T9" fmla="*/ 1 h 10"/>
                  <a:gd name="T10" fmla="*/ 6 w 7"/>
                  <a:gd name="T11" fmla="*/ 10 h 10"/>
                  <a:gd name="T12" fmla="*/ 7 w 7"/>
                  <a:gd name="T13" fmla="*/ 8 h 10"/>
                </a:gdLst>
                <a:cxnLst>
                  <a:cxn ang="0">
                    <a:pos x="T0" y="T1"/>
                  </a:cxn>
                  <a:cxn ang="0">
                    <a:pos x="T2" y="T3"/>
                  </a:cxn>
                  <a:cxn ang="0">
                    <a:pos x="T4" y="T5"/>
                  </a:cxn>
                  <a:cxn ang="0">
                    <a:pos x="T6" y="T7"/>
                  </a:cxn>
                  <a:cxn ang="0">
                    <a:pos x="T8" y="T9"/>
                  </a:cxn>
                  <a:cxn ang="0">
                    <a:pos x="T10" y="T11"/>
                  </a:cxn>
                  <a:cxn ang="0">
                    <a:pos x="T12" y="T13"/>
                  </a:cxn>
                </a:cxnLst>
                <a:rect l="0" t="0" r="r" b="b"/>
                <a:pathLst>
                  <a:path w="7" h="10">
                    <a:moveTo>
                      <a:pt x="7" y="8"/>
                    </a:moveTo>
                    <a:lnTo>
                      <a:pt x="7" y="8"/>
                    </a:lnTo>
                    <a:lnTo>
                      <a:pt x="3" y="0"/>
                    </a:lnTo>
                    <a:lnTo>
                      <a:pt x="0" y="1"/>
                    </a:lnTo>
                    <a:lnTo>
                      <a:pt x="0" y="1"/>
                    </a:lnTo>
                    <a:lnTo>
                      <a:pt x="6" y="10"/>
                    </a:lnTo>
                    <a:lnTo>
                      <a:pt x="7" y="8"/>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89" name="Freeform 1763"/>
              <p:cNvSpPr>
                <a:spLocks noEditPoints="1"/>
              </p:cNvSpPr>
              <p:nvPr/>
            </p:nvSpPr>
            <p:spPr bwMode="auto">
              <a:xfrm>
                <a:off x="-3187950" y="2867410"/>
                <a:ext cx="962606" cy="493539"/>
              </a:xfrm>
              <a:custGeom>
                <a:gdLst>
                  <a:gd name="T0" fmla="*/ 329 w 472"/>
                  <a:gd name="T1" fmla="*/ 201 h 242"/>
                  <a:gd name="T2" fmla="*/ 329 w 472"/>
                  <a:gd name="T3" fmla="*/ 197 h 242"/>
                  <a:gd name="T4" fmla="*/ 320 w 472"/>
                  <a:gd name="T5" fmla="*/ 185 h 242"/>
                  <a:gd name="T6" fmla="*/ 332 w 472"/>
                  <a:gd name="T7" fmla="*/ 178 h 242"/>
                  <a:gd name="T8" fmla="*/ 323 w 472"/>
                  <a:gd name="T9" fmla="*/ 169 h 242"/>
                  <a:gd name="T10" fmla="*/ 333 w 472"/>
                  <a:gd name="T11" fmla="*/ 163 h 242"/>
                  <a:gd name="T12" fmla="*/ 335 w 472"/>
                  <a:gd name="T13" fmla="*/ 165 h 242"/>
                  <a:gd name="T14" fmla="*/ 339 w 472"/>
                  <a:gd name="T15" fmla="*/ 162 h 242"/>
                  <a:gd name="T16" fmla="*/ 345 w 472"/>
                  <a:gd name="T17" fmla="*/ 163 h 242"/>
                  <a:gd name="T18" fmla="*/ 352 w 472"/>
                  <a:gd name="T19" fmla="*/ 175 h 242"/>
                  <a:gd name="T20" fmla="*/ 381 w 472"/>
                  <a:gd name="T21" fmla="*/ 189 h 242"/>
                  <a:gd name="T22" fmla="*/ 375 w 472"/>
                  <a:gd name="T23" fmla="*/ 191 h 242"/>
                  <a:gd name="T24" fmla="*/ 380 w 472"/>
                  <a:gd name="T25" fmla="*/ 216 h 242"/>
                  <a:gd name="T26" fmla="*/ 378 w 472"/>
                  <a:gd name="T27" fmla="*/ 218 h 242"/>
                  <a:gd name="T28" fmla="*/ 385 w 472"/>
                  <a:gd name="T29" fmla="*/ 205 h 242"/>
                  <a:gd name="T30" fmla="*/ 394 w 472"/>
                  <a:gd name="T31" fmla="*/ 230 h 242"/>
                  <a:gd name="T32" fmla="*/ 394 w 472"/>
                  <a:gd name="T33" fmla="*/ 237 h 242"/>
                  <a:gd name="T34" fmla="*/ 401 w 472"/>
                  <a:gd name="T35" fmla="*/ 220 h 242"/>
                  <a:gd name="T36" fmla="*/ 409 w 472"/>
                  <a:gd name="T37" fmla="*/ 217 h 242"/>
                  <a:gd name="T38" fmla="*/ 427 w 472"/>
                  <a:gd name="T39" fmla="*/ 188 h 242"/>
                  <a:gd name="T40" fmla="*/ 436 w 472"/>
                  <a:gd name="T41" fmla="*/ 169 h 242"/>
                  <a:gd name="T42" fmla="*/ 461 w 472"/>
                  <a:gd name="T43" fmla="*/ 143 h 242"/>
                  <a:gd name="T44" fmla="*/ 469 w 472"/>
                  <a:gd name="T45" fmla="*/ 134 h 242"/>
                  <a:gd name="T46" fmla="*/ 472 w 472"/>
                  <a:gd name="T47" fmla="*/ 132 h 242"/>
                  <a:gd name="T48" fmla="*/ 464 w 472"/>
                  <a:gd name="T49" fmla="*/ 120 h 242"/>
                  <a:gd name="T50" fmla="*/ 455 w 472"/>
                  <a:gd name="T51" fmla="*/ 110 h 242"/>
                  <a:gd name="T52" fmla="*/ 433 w 472"/>
                  <a:gd name="T53" fmla="*/ 107 h 242"/>
                  <a:gd name="T54" fmla="*/ 411 w 472"/>
                  <a:gd name="T55" fmla="*/ 116 h 242"/>
                  <a:gd name="T56" fmla="*/ 395 w 472"/>
                  <a:gd name="T57" fmla="*/ 129 h 242"/>
                  <a:gd name="T58" fmla="*/ 378 w 472"/>
                  <a:gd name="T59" fmla="*/ 133 h 242"/>
                  <a:gd name="T60" fmla="*/ 385 w 472"/>
                  <a:gd name="T61" fmla="*/ 143 h 242"/>
                  <a:gd name="T62" fmla="*/ 359 w 472"/>
                  <a:gd name="T63" fmla="*/ 149 h 242"/>
                  <a:gd name="T64" fmla="*/ 333 w 472"/>
                  <a:gd name="T65" fmla="*/ 134 h 242"/>
                  <a:gd name="T66" fmla="*/ 338 w 472"/>
                  <a:gd name="T67" fmla="*/ 143 h 242"/>
                  <a:gd name="T68" fmla="*/ 333 w 472"/>
                  <a:gd name="T69" fmla="*/ 127 h 242"/>
                  <a:gd name="T70" fmla="*/ 335 w 472"/>
                  <a:gd name="T71" fmla="*/ 126 h 242"/>
                  <a:gd name="T72" fmla="*/ 322 w 472"/>
                  <a:gd name="T73" fmla="*/ 143 h 242"/>
                  <a:gd name="T74" fmla="*/ 317 w 472"/>
                  <a:gd name="T75" fmla="*/ 147 h 242"/>
                  <a:gd name="T76" fmla="*/ 309 w 472"/>
                  <a:gd name="T77" fmla="*/ 156 h 242"/>
                  <a:gd name="T78" fmla="*/ 277 w 472"/>
                  <a:gd name="T79" fmla="*/ 150 h 242"/>
                  <a:gd name="T80" fmla="*/ 251 w 472"/>
                  <a:gd name="T81" fmla="*/ 142 h 242"/>
                  <a:gd name="T82" fmla="*/ 232 w 472"/>
                  <a:gd name="T83" fmla="*/ 134 h 242"/>
                  <a:gd name="T84" fmla="*/ 197 w 472"/>
                  <a:gd name="T85" fmla="*/ 114 h 242"/>
                  <a:gd name="T86" fmla="*/ 210 w 472"/>
                  <a:gd name="T87" fmla="*/ 90 h 242"/>
                  <a:gd name="T88" fmla="*/ 196 w 472"/>
                  <a:gd name="T89" fmla="*/ 0 h 242"/>
                  <a:gd name="T90" fmla="*/ 93 w 472"/>
                  <a:gd name="T91" fmla="*/ 91 h 242"/>
                  <a:gd name="T92" fmla="*/ 70 w 472"/>
                  <a:gd name="T93" fmla="*/ 121 h 242"/>
                  <a:gd name="T94" fmla="*/ 65 w 472"/>
                  <a:gd name="T95" fmla="*/ 124 h 242"/>
                  <a:gd name="T96" fmla="*/ 45 w 472"/>
                  <a:gd name="T97" fmla="*/ 132 h 242"/>
                  <a:gd name="T98" fmla="*/ 33 w 472"/>
                  <a:gd name="T99" fmla="*/ 140 h 242"/>
                  <a:gd name="T100" fmla="*/ 26 w 472"/>
                  <a:gd name="T101" fmla="*/ 155 h 242"/>
                  <a:gd name="T102" fmla="*/ 25 w 472"/>
                  <a:gd name="T103" fmla="*/ 155 h 242"/>
                  <a:gd name="T104" fmla="*/ 35 w 472"/>
                  <a:gd name="T105" fmla="*/ 169 h 242"/>
                  <a:gd name="T106" fmla="*/ 52 w 472"/>
                  <a:gd name="T107" fmla="*/ 194 h 242"/>
                  <a:gd name="T108" fmla="*/ 42 w 472"/>
                  <a:gd name="T109" fmla="*/ 192 h 242"/>
                  <a:gd name="T110" fmla="*/ 42 w 472"/>
                  <a:gd name="T111" fmla="*/ 189 h 242"/>
                  <a:gd name="T112" fmla="*/ 16 w 472"/>
                  <a:gd name="T113" fmla="*/ 198 h 242"/>
                  <a:gd name="T114" fmla="*/ 16 w 472"/>
                  <a:gd name="T115" fmla="*/ 191 h 242"/>
                  <a:gd name="T116" fmla="*/ 3 w 472"/>
                  <a:gd name="T117" fmla="*/ 204 h 2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72" h="241">
                    <a:moveTo>
                      <a:pt x="333" y="231"/>
                    </a:moveTo>
                    <a:lnTo>
                      <a:pt x="335" y="242"/>
                    </a:lnTo>
                    <a:lnTo>
                      <a:pt x="338" y="242"/>
                    </a:lnTo>
                    <a:lnTo>
                      <a:pt x="335" y="231"/>
                    </a:lnTo>
                    <a:lnTo>
                      <a:pt x="333" y="231"/>
                    </a:lnTo>
                    <a:close/>
                    <a:moveTo>
                      <a:pt x="330" y="217"/>
                    </a:moveTo>
                    <a:lnTo>
                      <a:pt x="332" y="227"/>
                    </a:lnTo>
                    <a:lnTo>
                      <a:pt x="335" y="227"/>
                    </a:lnTo>
                    <a:lnTo>
                      <a:pt x="332" y="217"/>
                    </a:lnTo>
                    <a:lnTo>
                      <a:pt x="330" y="217"/>
                    </a:lnTo>
                    <a:close/>
                    <a:moveTo>
                      <a:pt x="329" y="201"/>
                    </a:moveTo>
                    <a:lnTo>
                      <a:pt x="327" y="205"/>
                    </a:lnTo>
                    <a:lnTo>
                      <a:pt x="327" y="205"/>
                    </a:lnTo>
                    <a:lnTo>
                      <a:pt x="329" y="211"/>
                    </a:lnTo>
                    <a:lnTo>
                      <a:pt x="332" y="211"/>
                    </a:lnTo>
                    <a:lnTo>
                      <a:pt x="330" y="205"/>
                    </a:lnTo>
                    <a:lnTo>
                      <a:pt x="330" y="201"/>
                    </a:lnTo>
                    <a:lnTo>
                      <a:pt x="329" y="201"/>
                    </a:lnTo>
                    <a:close/>
                    <a:moveTo>
                      <a:pt x="323" y="189"/>
                    </a:moveTo>
                    <a:lnTo>
                      <a:pt x="329" y="195"/>
                    </a:lnTo>
                    <a:lnTo>
                      <a:pt x="329" y="195"/>
                    </a:lnTo>
                    <a:lnTo>
                      <a:pt x="329" y="197"/>
                    </a:lnTo>
                    <a:lnTo>
                      <a:pt x="332" y="197"/>
                    </a:lnTo>
                    <a:lnTo>
                      <a:pt x="332" y="195"/>
                    </a:lnTo>
                    <a:lnTo>
                      <a:pt x="332" y="194"/>
                    </a:lnTo>
                    <a:lnTo>
                      <a:pt x="330" y="194"/>
                    </a:lnTo>
                    <a:lnTo>
                      <a:pt x="330" y="192"/>
                    </a:lnTo>
                    <a:lnTo>
                      <a:pt x="325" y="188"/>
                    </a:lnTo>
                    <a:lnTo>
                      <a:pt x="323" y="189"/>
                    </a:lnTo>
                    <a:close/>
                    <a:moveTo>
                      <a:pt x="327" y="178"/>
                    </a:moveTo>
                    <a:lnTo>
                      <a:pt x="326" y="178"/>
                    </a:lnTo>
                    <a:lnTo>
                      <a:pt x="325" y="178"/>
                    </a:lnTo>
                    <a:lnTo>
                      <a:pt x="320" y="185"/>
                    </a:lnTo>
                    <a:lnTo>
                      <a:pt x="322" y="187"/>
                    </a:lnTo>
                    <a:lnTo>
                      <a:pt x="326" y="181"/>
                    </a:lnTo>
                    <a:lnTo>
                      <a:pt x="327" y="181"/>
                    </a:lnTo>
                    <a:lnTo>
                      <a:pt x="327" y="178"/>
                    </a:lnTo>
                    <a:close/>
                    <a:moveTo>
                      <a:pt x="327" y="172"/>
                    </a:moveTo>
                    <a:lnTo>
                      <a:pt x="330" y="174"/>
                    </a:lnTo>
                    <a:lnTo>
                      <a:pt x="330" y="174"/>
                    </a:lnTo>
                    <a:lnTo>
                      <a:pt x="332" y="178"/>
                    </a:lnTo>
                    <a:lnTo>
                      <a:pt x="332" y="178"/>
                    </a:lnTo>
                    <a:lnTo>
                      <a:pt x="332" y="178"/>
                    </a:lnTo>
                    <a:lnTo>
                      <a:pt x="332" y="178"/>
                    </a:lnTo>
                    <a:lnTo>
                      <a:pt x="333" y="179"/>
                    </a:lnTo>
                    <a:lnTo>
                      <a:pt x="333" y="178"/>
                    </a:lnTo>
                    <a:lnTo>
                      <a:pt x="333" y="178"/>
                    </a:lnTo>
                    <a:lnTo>
                      <a:pt x="333" y="172"/>
                    </a:lnTo>
                    <a:lnTo>
                      <a:pt x="332" y="171"/>
                    </a:lnTo>
                    <a:lnTo>
                      <a:pt x="332" y="171"/>
                    </a:lnTo>
                    <a:lnTo>
                      <a:pt x="327" y="171"/>
                    </a:lnTo>
                    <a:lnTo>
                      <a:pt x="327" y="172"/>
                    </a:lnTo>
                    <a:close/>
                    <a:moveTo>
                      <a:pt x="326" y="159"/>
                    </a:moveTo>
                    <a:lnTo>
                      <a:pt x="322" y="166"/>
                    </a:lnTo>
                    <a:lnTo>
                      <a:pt x="323" y="169"/>
                    </a:lnTo>
                    <a:lnTo>
                      <a:pt x="326" y="169"/>
                    </a:lnTo>
                    <a:lnTo>
                      <a:pt x="325" y="168"/>
                    </a:lnTo>
                    <a:lnTo>
                      <a:pt x="329" y="161"/>
                    </a:lnTo>
                    <a:lnTo>
                      <a:pt x="326" y="159"/>
                    </a:lnTo>
                    <a:close/>
                    <a:moveTo>
                      <a:pt x="335" y="159"/>
                    </a:moveTo>
                    <a:lnTo>
                      <a:pt x="333" y="162"/>
                    </a:lnTo>
                    <a:lnTo>
                      <a:pt x="332" y="163"/>
                    </a:lnTo>
                    <a:lnTo>
                      <a:pt x="333" y="163"/>
                    </a:lnTo>
                    <a:lnTo>
                      <a:pt x="333" y="162"/>
                    </a:lnTo>
                    <a:lnTo>
                      <a:pt x="333" y="162"/>
                    </a:lnTo>
                    <a:lnTo>
                      <a:pt x="333" y="163"/>
                    </a:lnTo>
                    <a:lnTo>
                      <a:pt x="333" y="163"/>
                    </a:lnTo>
                    <a:lnTo>
                      <a:pt x="333" y="162"/>
                    </a:lnTo>
                    <a:lnTo>
                      <a:pt x="330" y="159"/>
                    </a:lnTo>
                    <a:lnTo>
                      <a:pt x="329" y="161"/>
                    </a:lnTo>
                    <a:lnTo>
                      <a:pt x="332" y="165"/>
                    </a:lnTo>
                    <a:lnTo>
                      <a:pt x="332" y="165"/>
                    </a:lnTo>
                    <a:lnTo>
                      <a:pt x="333" y="165"/>
                    </a:lnTo>
                    <a:lnTo>
                      <a:pt x="333" y="165"/>
                    </a:lnTo>
                    <a:lnTo>
                      <a:pt x="333" y="165"/>
                    </a:lnTo>
                    <a:lnTo>
                      <a:pt x="333" y="165"/>
                    </a:lnTo>
                    <a:lnTo>
                      <a:pt x="335" y="165"/>
                    </a:lnTo>
                    <a:lnTo>
                      <a:pt x="335" y="165"/>
                    </a:lnTo>
                    <a:lnTo>
                      <a:pt x="336" y="161"/>
                    </a:lnTo>
                    <a:lnTo>
                      <a:pt x="335" y="159"/>
                    </a:lnTo>
                    <a:close/>
                    <a:moveTo>
                      <a:pt x="346" y="163"/>
                    </a:moveTo>
                    <a:lnTo>
                      <a:pt x="346" y="163"/>
                    </a:lnTo>
                    <a:lnTo>
                      <a:pt x="345" y="159"/>
                    </a:lnTo>
                    <a:lnTo>
                      <a:pt x="343" y="163"/>
                    </a:lnTo>
                    <a:lnTo>
                      <a:pt x="343" y="165"/>
                    </a:lnTo>
                    <a:lnTo>
                      <a:pt x="340" y="165"/>
                    </a:lnTo>
                    <a:lnTo>
                      <a:pt x="340" y="163"/>
                    </a:lnTo>
                    <a:lnTo>
                      <a:pt x="339" y="162"/>
                    </a:lnTo>
                    <a:lnTo>
                      <a:pt x="336" y="163"/>
                    </a:lnTo>
                    <a:lnTo>
                      <a:pt x="338" y="165"/>
                    </a:lnTo>
                    <a:lnTo>
                      <a:pt x="338" y="166"/>
                    </a:lnTo>
                    <a:lnTo>
                      <a:pt x="339" y="166"/>
                    </a:lnTo>
                    <a:lnTo>
                      <a:pt x="339" y="166"/>
                    </a:lnTo>
                    <a:lnTo>
                      <a:pt x="343" y="166"/>
                    </a:lnTo>
                    <a:lnTo>
                      <a:pt x="343" y="166"/>
                    </a:lnTo>
                    <a:lnTo>
                      <a:pt x="345" y="166"/>
                    </a:lnTo>
                    <a:lnTo>
                      <a:pt x="345" y="166"/>
                    </a:lnTo>
                    <a:lnTo>
                      <a:pt x="346" y="163"/>
                    </a:lnTo>
                    <a:lnTo>
                      <a:pt x="345" y="163"/>
                    </a:lnTo>
                    <a:lnTo>
                      <a:pt x="343" y="163"/>
                    </a:lnTo>
                    <a:lnTo>
                      <a:pt x="343" y="163"/>
                    </a:lnTo>
                    <a:lnTo>
                      <a:pt x="346" y="163"/>
                    </a:lnTo>
                    <a:close/>
                    <a:moveTo>
                      <a:pt x="352" y="175"/>
                    </a:moveTo>
                    <a:lnTo>
                      <a:pt x="349" y="172"/>
                    </a:lnTo>
                    <a:lnTo>
                      <a:pt x="348" y="168"/>
                    </a:lnTo>
                    <a:lnTo>
                      <a:pt x="345" y="169"/>
                    </a:lnTo>
                    <a:lnTo>
                      <a:pt x="346" y="174"/>
                    </a:lnTo>
                    <a:lnTo>
                      <a:pt x="346" y="174"/>
                    </a:lnTo>
                    <a:lnTo>
                      <a:pt x="351" y="178"/>
                    </a:lnTo>
                    <a:lnTo>
                      <a:pt x="352" y="175"/>
                    </a:lnTo>
                    <a:close/>
                    <a:moveTo>
                      <a:pt x="367" y="178"/>
                    </a:moveTo>
                    <a:lnTo>
                      <a:pt x="356" y="176"/>
                    </a:lnTo>
                    <a:lnTo>
                      <a:pt x="356" y="179"/>
                    </a:lnTo>
                    <a:lnTo>
                      <a:pt x="367" y="181"/>
                    </a:lnTo>
                    <a:lnTo>
                      <a:pt x="367" y="178"/>
                    </a:lnTo>
                    <a:close/>
                    <a:moveTo>
                      <a:pt x="382" y="179"/>
                    </a:moveTo>
                    <a:lnTo>
                      <a:pt x="372" y="178"/>
                    </a:lnTo>
                    <a:lnTo>
                      <a:pt x="371" y="181"/>
                    </a:lnTo>
                    <a:lnTo>
                      <a:pt x="381" y="182"/>
                    </a:lnTo>
                    <a:lnTo>
                      <a:pt x="382" y="179"/>
                    </a:lnTo>
                    <a:close/>
                    <a:moveTo>
                      <a:pt x="381" y="189"/>
                    </a:moveTo>
                    <a:lnTo>
                      <a:pt x="390" y="181"/>
                    </a:lnTo>
                    <a:lnTo>
                      <a:pt x="387" y="181"/>
                    </a:lnTo>
                    <a:lnTo>
                      <a:pt x="387" y="182"/>
                    </a:lnTo>
                    <a:lnTo>
                      <a:pt x="387" y="182"/>
                    </a:lnTo>
                    <a:lnTo>
                      <a:pt x="387" y="181"/>
                    </a:lnTo>
                    <a:lnTo>
                      <a:pt x="387" y="181"/>
                    </a:lnTo>
                    <a:lnTo>
                      <a:pt x="380" y="188"/>
                    </a:lnTo>
                    <a:lnTo>
                      <a:pt x="381" y="189"/>
                    </a:lnTo>
                    <a:close/>
                    <a:moveTo>
                      <a:pt x="371" y="201"/>
                    </a:moveTo>
                    <a:lnTo>
                      <a:pt x="378" y="192"/>
                    </a:lnTo>
                    <a:lnTo>
                      <a:pt x="375" y="191"/>
                    </a:lnTo>
                    <a:lnTo>
                      <a:pt x="369" y="198"/>
                    </a:lnTo>
                    <a:lnTo>
                      <a:pt x="371" y="201"/>
                    </a:lnTo>
                    <a:close/>
                    <a:moveTo>
                      <a:pt x="374" y="213"/>
                    </a:moveTo>
                    <a:lnTo>
                      <a:pt x="374" y="211"/>
                    </a:lnTo>
                    <a:lnTo>
                      <a:pt x="371" y="204"/>
                    </a:lnTo>
                    <a:lnTo>
                      <a:pt x="368" y="204"/>
                    </a:lnTo>
                    <a:lnTo>
                      <a:pt x="371" y="213"/>
                    </a:lnTo>
                    <a:lnTo>
                      <a:pt x="372" y="214"/>
                    </a:lnTo>
                    <a:lnTo>
                      <a:pt x="374" y="213"/>
                    </a:lnTo>
                    <a:close/>
                    <a:moveTo>
                      <a:pt x="382" y="210"/>
                    </a:moveTo>
                    <a:lnTo>
                      <a:pt x="380" y="216"/>
                    </a:lnTo>
                    <a:lnTo>
                      <a:pt x="378" y="216"/>
                    </a:lnTo>
                    <a:lnTo>
                      <a:pt x="380" y="217"/>
                    </a:lnTo>
                    <a:lnTo>
                      <a:pt x="380" y="216"/>
                    </a:lnTo>
                    <a:lnTo>
                      <a:pt x="380" y="216"/>
                    </a:lnTo>
                    <a:lnTo>
                      <a:pt x="380" y="217"/>
                    </a:lnTo>
                    <a:lnTo>
                      <a:pt x="380" y="216"/>
                    </a:lnTo>
                    <a:lnTo>
                      <a:pt x="380" y="216"/>
                    </a:lnTo>
                    <a:lnTo>
                      <a:pt x="378" y="216"/>
                    </a:lnTo>
                    <a:lnTo>
                      <a:pt x="377" y="217"/>
                    </a:lnTo>
                    <a:lnTo>
                      <a:pt x="378" y="218"/>
                    </a:lnTo>
                    <a:lnTo>
                      <a:pt x="378" y="218"/>
                    </a:lnTo>
                    <a:lnTo>
                      <a:pt x="380" y="218"/>
                    </a:lnTo>
                    <a:lnTo>
                      <a:pt x="380" y="218"/>
                    </a:lnTo>
                    <a:lnTo>
                      <a:pt x="380" y="218"/>
                    </a:lnTo>
                    <a:lnTo>
                      <a:pt x="380" y="218"/>
                    </a:lnTo>
                    <a:lnTo>
                      <a:pt x="381" y="218"/>
                    </a:lnTo>
                    <a:lnTo>
                      <a:pt x="381" y="218"/>
                    </a:lnTo>
                    <a:lnTo>
                      <a:pt x="385" y="211"/>
                    </a:lnTo>
                    <a:lnTo>
                      <a:pt x="382" y="210"/>
                    </a:lnTo>
                    <a:close/>
                    <a:moveTo>
                      <a:pt x="391" y="216"/>
                    </a:moveTo>
                    <a:lnTo>
                      <a:pt x="387" y="204"/>
                    </a:lnTo>
                    <a:lnTo>
                      <a:pt x="385" y="205"/>
                    </a:lnTo>
                    <a:lnTo>
                      <a:pt x="388" y="207"/>
                    </a:lnTo>
                    <a:lnTo>
                      <a:pt x="388" y="207"/>
                    </a:lnTo>
                    <a:lnTo>
                      <a:pt x="387" y="207"/>
                    </a:lnTo>
                    <a:lnTo>
                      <a:pt x="385" y="207"/>
                    </a:lnTo>
                    <a:lnTo>
                      <a:pt x="388" y="217"/>
                    </a:lnTo>
                    <a:lnTo>
                      <a:pt x="391" y="216"/>
                    </a:lnTo>
                    <a:close/>
                    <a:moveTo>
                      <a:pt x="394" y="230"/>
                    </a:moveTo>
                    <a:lnTo>
                      <a:pt x="393" y="221"/>
                    </a:lnTo>
                    <a:lnTo>
                      <a:pt x="390" y="221"/>
                    </a:lnTo>
                    <a:lnTo>
                      <a:pt x="393" y="231"/>
                    </a:lnTo>
                    <a:lnTo>
                      <a:pt x="394" y="230"/>
                    </a:lnTo>
                    <a:close/>
                    <a:moveTo>
                      <a:pt x="403" y="231"/>
                    </a:moveTo>
                    <a:lnTo>
                      <a:pt x="395" y="236"/>
                    </a:lnTo>
                    <a:lnTo>
                      <a:pt x="395" y="236"/>
                    </a:lnTo>
                    <a:lnTo>
                      <a:pt x="395" y="236"/>
                    </a:lnTo>
                    <a:lnTo>
                      <a:pt x="395" y="237"/>
                    </a:lnTo>
                    <a:lnTo>
                      <a:pt x="395" y="236"/>
                    </a:lnTo>
                    <a:lnTo>
                      <a:pt x="395" y="236"/>
                    </a:lnTo>
                    <a:lnTo>
                      <a:pt x="395" y="236"/>
                    </a:lnTo>
                    <a:lnTo>
                      <a:pt x="393" y="236"/>
                    </a:lnTo>
                    <a:lnTo>
                      <a:pt x="394" y="236"/>
                    </a:lnTo>
                    <a:lnTo>
                      <a:pt x="394" y="237"/>
                    </a:lnTo>
                    <a:lnTo>
                      <a:pt x="394" y="237"/>
                    </a:lnTo>
                    <a:lnTo>
                      <a:pt x="394" y="237"/>
                    </a:lnTo>
                    <a:lnTo>
                      <a:pt x="395" y="239"/>
                    </a:lnTo>
                    <a:lnTo>
                      <a:pt x="395" y="239"/>
                    </a:lnTo>
                    <a:lnTo>
                      <a:pt x="395" y="237"/>
                    </a:lnTo>
                    <a:lnTo>
                      <a:pt x="397" y="237"/>
                    </a:lnTo>
                    <a:lnTo>
                      <a:pt x="404" y="234"/>
                    </a:lnTo>
                    <a:lnTo>
                      <a:pt x="403" y="231"/>
                    </a:lnTo>
                    <a:close/>
                    <a:moveTo>
                      <a:pt x="404" y="218"/>
                    </a:moveTo>
                    <a:lnTo>
                      <a:pt x="403" y="220"/>
                    </a:lnTo>
                    <a:lnTo>
                      <a:pt x="401" y="220"/>
                    </a:lnTo>
                    <a:lnTo>
                      <a:pt x="401" y="221"/>
                    </a:lnTo>
                    <a:lnTo>
                      <a:pt x="401" y="223"/>
                    </a:lnTo>
                    <a:lnTo>
                      <a:pt x="403" y="229"/>
                    </a:lnTo>
                    <a:lnTo>
                      <a:pt x="404" y="229"/>
                    </a:lnTo>
                    <a:lnTo>
                      <a:pt x="403" y="223"/>
                    </a:lnTo>
                    <a:lnTo>
                      <a:pt x="404" y="221"/>
                    </a:lnTo>
                    <a:lnTo>
                      <a:pt x="404" y="221"/>
                    </a:lnTo>
                    <a:lnTo>
                      <a:pt x="404" y="218"/>
                    </a:lnTo>
                    <a:close/>
                    <a:moveTo>
                      <a:pt x="406" y="207"/>
                    </a:moveTo>
                    <a:lnTo>
                      <a:pt x="406" y="217"/>
                    </a:lnTo>
                    <a:lnTo>
                      <a:pt x="409" y="217"/>
                    </a:lnTo>
                    <a:lnTo>
                      <a:pt x="409" y="207"/>
                    </a:lnTo>
                    <a:lnTo>
                      <a:pt x="406" y="207"/>
                    </a:lnTo>
                    <a:close/>
                    <a:moveTo>
                      <a:pt x="420" y="200"/>
                    </a:moveTo>
                    <a:lnTo>
                      <a:pt x="410" y="203"/>
                    </a:lnTo>
                    <a:lnTo>
                      <a:pt x="411" y="205"/>
                    </a:lnTo>
                    <a:lnTo>
                      <a:pt x="422" y="203"/>
                    </a:lnTo>
                    <a:lnTo>
                      <a:pt x="420" y="200"/>
                    </a:lnTo>
                    <a:close/>
                    <a:moveTo>
                      <a:pt x="426" y="187"/>
                    </a:moveTo>
                    <a:lnTo>
                      <a:pt x="422" y="197"/>
                    </a:lnTo>
                    <a:lnTo>
                      <a:pt x="424" y="197"/>
                    </a:lnTo>
                    <a:lnTo>
                      <a:pt x="427" y="188"/>
                    </a:lnTo>
                    <a:lnTo>
                      <a:pt x="426" y="187"/>
                    </a:lnTo>
                    <a:close/>
                    <a:moveTo>
                      <a:pt x="433" y="174"/>
                    </a:moveTo>
                    <a:lnTo>
                      <a:pt x="429" y="179"/>
                    </a:lnTo>
                    <a:lnTo>
                      <a:pt x="427" y="182"/>
                    </a:lnTo>
                    <a:lnTo>
                      <a:pt x="429" y="184"/>
                    </a:lnTo>
                    <a:lnTo>
                      <a:pt x="430" y="181"/>
                    </a:lnTo>
                    <a:lnTo>
                      <a:pt x="435" y="175"/>
                    </a:lnTo>
                    <a:lnTo>
                      <a:pt x="433" y="174"/>
                    </a:lnTo>
                    <a:close/>
                    <a:moveTo>
                      <a:pt x="437" y="161"/>
                    </a:moveTo>
                    <a:lnTo>
                      <a:pt x="436" y="168"/>
                    </a:lnTo>
                    <a:lnTo>
                      <a:pt x="436" y="169"/>
                    </a:lnTo>
                    <a:lnTo>
                      <a:pt x="437" y="171"/>
                    </a:lnTo>
                    <a:lnTo>
                      <a:pt x="439" y="169"/>
                    </a:lnTo>
                    <a:lnTo>
                      <a:pt x="439" y="169"/>
                    </a:lnTo>
                    <a:lnTo>
                      <a:pt x="439" y="161"/>
                    </a:lnTo>
                    <a:lnTo>
                      <a:pt x="437" y="161"/>
                    </a:lnTo>
                    <a:close/>
                    <a:moveTo>
                      <a:pt x="446" y="149"/>
                    </a:moveTo>
                    <a:lnTo>
                      <a:pt x="439" y="155"/>
                    </a:lnTo>
                    <a:lnTo>
                      <a:pt x="440" y="156"/>
                    </a:lnTo>
                    <a:lnTo>
                      <a:pt x="448" y="150"/>
                    </a:lnTo>
                    <a:lnTo>
                      <a:pt x="446" y="149"/>
                    </a:lnTo>
                    <a:close/>
                    <a:moveTo>
                      <a:pt x="461" y="143"/>
                    </a:moveTo>
                    <a:lnTo>
                      <a:pt x="452" y="145"/>
                    </a:lnTo>
                    <a:lnTo>
                      <a:pt x="451" y="145"/>
                    </a:lnTo>
                    <a:lnTo>
                      <a:pt x="452" y="147"/>
                    </a:lnTo>
                    <a:lnTo>
                      <a:pt x="452" y="146"/>
                    </a:lnTo>
                    <a:lnTo>
                      <a:pt x="461" y="146"/>
                    </a:lnTo>
                    <a:lnTo>
                      <a:pt x="461" y="143"/>
                    </a:lnTo>
                    <a:lnTo>
                      <a:pt x="461" y="143"/>
                    </a:lnTo>
                    <a:close/>
                    <a:moveTo>
                      <a:pt x="466" y="133"/>
                    </a:moveTo>
                    <a:lnTo>
                      <a:pt x="465" y="143"/>
                    </a:lnTo>
                    <a:lnTo>
                      <a:pt x="468" y="145"/>
                    </a:lnTo>
                    <a:lnTo>
                      <a:pt x="469" y="134"/>
                    </a:lnTo>
                    <a:lnTo>
                      <a:pt x="466" y="133"/>
                    </a:lnTo>
                    <a:close/>
                    <a:moveTo>
                      <a:pt x="466" y="123"/>
                    </a:moveTo>
                    <a:lnTo>
                      <a:pt x="471" y="127"/>
                    </a:lnTo>
                    <a:lnTo>
                      <a:pt x="471" y="127"/>
                    </a:lnTo>
                    <a:lnTo>
                      <a:pt x="471" y="130"/>
                    </a:lnTo>
                    <a:lnTo>
                      <a:pt x="472" y="130"/>
                    </a:lnTo>
                    <a:lnTo>
                      <a:pt x="471" y="130"/>
                    </a:lnTo>
                    <a:lnTo>
                      <a:pt x="471" y="130"/>
                    </a:lnTo>
                    <a:lnTo>
                      <a:pt x="472" y="132"/>
                    </a:lnTo>
                    <a:lnTo>
                      <a:pt x="472" y="132"/>
                    </a:lnTo>
                    <a:lnTo>
                      <a:pt x="472" y="132"/>
                    </a:lnTo>
                    <a:lnTo>
                      <a:pt x="472" y="127"/>
                    </a:lnTo>
                    <a:lnTo>
                      <a:pt x="472" y="126"/>
                    </a:lnTo>
                    <a:lnTo>
                      <a:pt x="472" y="126"/>
                    </a:lnTo>
                    <a:lnTo>
                      <a:pt x="472" y="126"/>
                    </a:lnTo>
                    <a:lnTo>
                      <a:pt x="468" y="121"/>
                    </a:lnTo>
                    <a:lnTo>
                      <a:pt x="466" y="123"/>
                    </a:lnTo>
                    <a:close/>
                    <a:moveTo>
                      <a:pt x="455" y="117"/>
                    </a:moveTo>
                    <a:lnTo>
                      <a:pt x="455" y="120"/>
                    </a:lnTo>
                    <a:lnTo>
                      <a:pt x="453" y="120"/>
                    </a:lnTo>
                    <a:lnTo>
                      <a:pt x="462" y="121"/>
                    </a:lnTo>
                    <a:lnTo>
                      <a:pt x="464" y="120"/>
                    </a:lnTo>
                    <a:lnTo>
                      <a:pt x="456" y="118"/>
                    </a:lnTo>
                    <a:lnTo>
                      <a:pt x="456" y="117"/>
                    </a:lnTo>
                    <a:lnTo>
                      <a:pt x="455" y="117"/>
                    </a:lnTo>
                    <a:close/>
                    <a:moveTo>
                      <a:pt x="451" y="104"/>
                    </a:moveTo>
                    <a:lnTo>
                      <a:pt x="452" y="111"/>
                    </a:lnTo>
                    <a:lnTo>
                      <a:pt x="455" y="113"/>
                    </a:lnTo>
                    <a:lnTo>
                      <a:pt x="455" y="113"/>
                    </a:lnTo>
                    <a:lnTo>
                      <a:pt x="458" y="111"/>
                    </a:lnTo>
                    <a:lnTo>
                      <a:pt x="456" y="110"/>
                    </a:lnTo>
                    <a:lnTo>
                      <a:pt x="456" y="110"/>
                    </a:lnTo>
                    <a:lnTo>
                      <a:pt x="455" y="110"/>
                    </a:lnTo>
                    <a:lnTo>
                      <a:pt x="452" y="103"/>
                    </a:lnTo>
                    <a:lnTo>
                      <a:pt x="451" y="104"/>
                    </a:lnTo>
                    <a:close/>
                    <a:moveTo>
                      <a:pt x="439" y="107"/>
                    </a:moveTo>
                    <a:lnTo>
                      <a:pt x="448" y="104"/>
                    </a:lnTo>
                    <a:lnTo>
                      <a:pt x="448" y="101"/>
                    </a:lnTo>
                    <a:lnTo>
                      <a:pt x="437" y="105"/>
                    </a:lnTo>
                    <a:lnTo>
                      <a:pt x="439" y="107"/>
                    </a:lnTo>
                    <a:close/>
                    <a:moveTo>
                      <a:pt x="424" y="108"/>
                    </a:moveTo>
                    <a:lnTo>
                      <a:pt x="426" y="107"/>
                    </a:lnTo>
                    <a:lnTo>
                      <a:pt x="426" y="107"/>
                    </a:lnTo>
                    <a:lnTo>
                      <a:pt x="433" y="107"/>
                    </a:lnTo>
                    <a:lnTo>
                      <a:pt x="433" y="104"/>
                    </a:lnTo>
                    <a:lnTo>
                      <a:pt x="426" y="104"/>
                    </a:lnTo>
                    <a:lnTo>
                      <a:pt x="426" y="104"/>
                    </a:lnTo>
                    <a:lnTo>
                      <a:pt x="424" y="104"/>
                    </a:lnTo>
                    <a:lnTo>
                      <a:pt x="423" y="105"/>
                    </a:lnTo>
                    <a:lnTo>
                      <a:pt x="424" y="108"/>
                    </a:lnTo>
                    <a:lnTo>
                      <a:pt x="424" y="108"/>
                    </a:lnTo>
                    <a:close/>
                    <a:moveTo>
                      <a:pt x="413" y="117"/>
                    </a:moveTo>
                    <a:lnTo>
                      <a:pt x="420" y="111"/>
                    </a:lnTo>
                    <a:lnTo>
                      <a:pt x="419" y="110"/>
                    </a:lnTo>
                    <a:lnTo>
                      <a:pt x="411" y="116"/>
                    </a:lnTo>
                    <a:lnTo>
                      <a:pt x="413" y="117"/>
                    </a:lnTo>
                    <a:close/>
                    <a:moveTo>
                      <a:pt x="400" y="126"/>
                    </a:moveTo>
                    <a:lnTo>
                      <a:pt x="403" y="126"/>
                    </a:lnTo>
                    <a:lnTo>
                      <a:pt x="403" y="126"/>
                    </a:lnTo>
                    <a:lnTo>
                      <a:pt x="409" y="120"/>
                    </a:lnTo>
                    <a:lnTo>
                      <a:pt x="407" y="118"/>
                    </a:lnTo>
                    <a:lnTo>
                      <a:pt x="401" y="123"/>
                    </a:lnTo>
                    <a:lnTo>
                      <a:pt x="398" y="124"/>
                    </a:lnTo>
                    <a:lnTo>
                      <a:pt x="400" y="126"/>
                    </a:lnTo>
                    <a:close/>
                    <a:moveTo>
                      <a:pt x="385" y="132"/>
                    </a:moveTo>
                    <a:lnTo>
                      <a:pt x="395" y="129"/>
                    </a:lnTo>
                    <a:lnTo>
                      <a:pt x="394" y="126"/>
                    </a:lnTo>
                    <a:lnTo>
                      <a:pt x="384" y="129"/>
                    </a:lnTo>
                    <a:lnTo>
                      <a:pt x="385" y="132"/>
                    </a:lnTo>
                    <a:close/>
                    <a:moveTo>
                      <a:pt x="384" y="139"/>
                    </a:moveTo>
                    <a:lnTo>
                      <a:pt x="381" y="137"/>
                    </a:lnTo>
                    <a:lnTo>
                      <a:pt x="381" y="137"/>
                    </a:lnTo>
                    <a:lnTo>
                      <a:pt x="381" y="133"/>
                    </a:lnTo>
                    <a:lnTo>
                      <a:pt x="381" y="133"/>
                    </a:lnTo>
                    <a:lnTo>
                      <a:pt x="380" y="132"/>
                    </a:lnTo>
                    <a:lnTo>
                      <a:pt x="380" y="133"/>
                    </a:lnTo>
                    <a:lnTo>
                      <a:pt x="378" y="133"/>
                    </a:lnTo>
                    <a:lnTo>
                      <a:pt x="378" y="137"/>
                    </a:lnTo>
                    <a:lnTo>
                      <a:pt x="378" y="139"/>
                    </a:lnTo>
                    <a:lnTo>
                      <a:pt x="380" y="139"/>
                    </a:lnTo>
                    <a:lnTo>
                      <a:pt x="380" y="140"/>
                    </a:lnTo>
                    <a:lnTo>
                      <a:pt x="384" y="142"/>
                    </a:lnTo>
                    <a:lnTo>
                      <a:pt x="384" y="139"/>
                    </a:lnTo>
                    <a:close/>
                    <a:moveTo>
                      <a:pt x="380" y="149"/>
                    </a:moveTo>
                    <a:lnTo>
                      <a:pt x="384" y="149"/>
                    </a:lnTo>
                    <a:lnTo>
                      <a:pt x="385" y="149"/>
                    </a:lnTo>
                    <a:lnTo>
                      <a:pt x="387" y="143"/>
                    </a:lnTo>
                    <a:lnTo>
                      <a:pt x="385" y="143"/>
                    </a:lnTo>
                    <a:lnTo>
                      <a:pt x="384" y="146"/>
                    </a:lnTo>
                    <a:lnTo>
                      <a:pt x="380" y="147"/>
                    </a:lnTo>
                    <a:lnTo>
                      <a:pt x="380" y="149"/>
                    </a:lnTo>
                    <a:close/>
                    <a:moveTo>
                      <a:pt x="364" y="152"/>
                    </a:moveTo>
                    <a:lnTo>
                      <a:pt x="374" y="150"/>
                    </a:lnTo>
                    <a:lnTo>
                      <a:pt x="374" y="147"/>
                    </a:lnTo>
                    <a:lnTo>
                      <a:pt x="364" y="149"/>
                    </a:lnTo>
                    <a:lnTo>
                      <a:pt x="364" y="152"/>
                    </a:lnTo>
                    <a:close/>
                    <a:moveTo>
                      <a:pt x="349" y="153"/>
                    </a:moveTo>
                    <a:lnTo>
                      <a:pt x="359" y="152"/>
                    </a:lnTo>
                    <a:lnTo>
                      <a:pt x="359" y="149"/>
                    </a:lnTo>
                    <a:lnTo>
                      <a:pt x="349" y="150"/>
                    </a:lnTo>
                    <a:lnTo>
                      <a:pt x="349" y="153"/>
                    </a:lnTo>
                    <a:close/>
                    <a:moveTo>
                      <a:pt x="335" y="147"/>
                    </a:moveTo>
                    <a:lnTo>
                      <a:pt x="335" y="149"/>
                    </a:lnTo>
                    <a:lnTo>
                      <a:pt x="335" y="149"/>
                    </a:lnTo>
                    <a:lnTo>
                      <a:pt x="343" y="152"/>
                    </a:lnTo>
                    <a:lnTo>
                      <a:pt x="345" y="149"/>
                    </a:lnTo>
                    <a:lnTo>
                      <a:pt x="338" y="147"/>
                    </a:lnTo>
                    <a:lnTo>
                      <a:pt x="336" y="146"/>
                    </a:lnTo>
                    <a:lnTo>
                      <a:pt x="335" y="147"/>
                    </a:lnTo>
                    <a:close/>
                    <a:moveTo>
                      <a:pt x="333" y="134"/>
                    </a:moveTo>
                    <a:lnTo>
                      <a:pt x="333" y="139"/>
                    </a:lnTo>
                    <a:lnTo>
                      <a:pt x="333" y="140"/>
                    </a:lnTo>
                    <a:lnTo>
                      <a:pt x="336" y="142"/>
                    </a:lnTo>
                    <a:lnTo>
                      <a:pt x="336" y="142"/>
                    </a:lnTo>
                    <a:lnTo>
                      <a:pt x="338" y="142"/>
                    </a:lnTo>
                    <a:lnTo>
                      <a:pt x="336" y="140"/>
                    </a:lnTo>
                    <a:lnTo>
                      <a:pt x="336" y="142"/>
                    </a:lnTo>
                    <a:lnTo>
                      <a:pt x="335" y="142"/>
                    </a:lnTo>
                    <a:lnTo>
                      <a:pt x="338" y="143"/>
                    </a:lnTo>
                    <a:lnTo>
                      <a:pt x="338" y="143"/>
                    </a:lnTo>
                    <a:lnTo>
                      <a:pt x="338" y="143"/>
                    </a:lnTo>
                    <a:lnTo>
                      <a:pt x="339" y="142"/>
                    </a:lnTo>
                    <a:lnTo>
                      <a:pt x="339" y="140"/>
                    </a:lnTo>
                    <a:lnTo>
                      <a:pt x="338" y="140"/>
                    </a:lnTo>
                    <a:lnTo>
                      <a:pt x="338" y="139"/>
                    </a:lnTo>
                    <a:lnTo>
                      <a:pt x="335" y="139"/>
                    </a:lnTo>
                    <a:lnTo>
                      <a:pt x="335" y="134"/>
                    </a:lnTo>
                    <a:lnTo>
                      <a:pt x="333" y="134"/>
                    </a:lnTo>
                    <a:close/>
                    <a:moveTo>
                      <a:pt x="326" y="130"/>
                    </a:moveTo>
                    <a:lnTo>
                      <a:pt x="333" y="129"/>
                    </a:lnTo>
                    <a:lnTo>
                      <a:pt x="333" y="129"/>
                    </a:lnTo>
                    <a:lnTo>
                      <a:pt x="333" y="127"/>
                    </a:lnTo>
                    <a:lnTo>
                      <a:pt x="333" y="129"/>
                    </a:lnTo>
                    <a:lnTo>
                      <a:pt x="333" y="129"/>
                    </a:lnTo>
                    <a:lnTo>
                      <a:pt x="333" y="129"/>
                    </a:lnTo>
                    <a:lnTo>
                      <a:pt x="335" y="129"/>
                    </a:lnTo>
                    <a:lnTo>
                      <a:pt x="333" y="129"/>
                    </a:lnTo>
                    <a:lnTo>
                      <a:pt x="333" y="130"/>
                    </a:lnTo>
                    <a:lnTo>
                      <a:pt x="335" y="130"/>
                    </a:lnTo>
                    <a:lnTo>
                      <a:pt x="335" y="129"/>
                    </a:lnTo>
                    <a:lnTo>
                      <a:pt x="335" y="127"/>
                    </a:lnTo>
                    <a:lnTo>
                      <a:pt x="335" y="127"/>
                    </a:lnTo>
                    <a:lnTo>
                      <a:pt x="335" y="126"/>
                    </a:lnTo>
                    <a:lnTo>
                      <a:pt x="333" y="126"/>
                    </a:lnTo>
                    <a:lnTo>
                      <a:pt x="333" y="126"/>
                    </a:lnTo>
                    <a:lnTo>
                      <a:pt x="333" y="126"/>
                    </a:lnTo>
                    <a:lnTo>
                      <a:pt x="333" y="126"/>
                    </a:lnTo>
                    <a:lnTo>
                      <a:pt x="326" y="129"/>
                    </a:lnTo>
                    <a:lnTo>
                      <a:pt x="326" y="130"/>
                    </a:lnTo>
                    <a:close/>
                    <a:moveTo>
                      <a:pt x="322" y="143"/>
                    </a:moveTo>
                    <a:lnTo>
                      <a:pt x="323" y="133"/>
                    </a:lnTo>
                    <a:lnTo>
                      <a:pt x="322" y="132"/>
                    </a:lnTo>
                    <a:lnTo>
                      <a:pt x="319" y="142"/>
                    </a:lnTo>
                    <a:lnTo>
                      <a:pt x="322" y="143"/>
                    </a:lnTo>
                    <a:close/>
                    <a:moveTo>
                      <a:pt x="322" y="156"/>
                    </a:moveTo>
                    <a:lnTo>
                      <a:pt x="323" y="152"/>
                    </a:lnTo>
                    <a:lnTo>
                      <a:pt x="323" y="152"/>
                    </a:lnTo>
                    <a:lnTo>
                      <a:pt x="320" y="147"/>
                    </a:lnTo>
                    <a:lnTo>
                      <a:pt x="320" y="147"/>
                    </a:lnTo>
                    <a:lnTo>
                      <a:pt x="319" y="147"/>
                    </a:lnTo>
                    <a:lnTo>
                      <a:pt x="320" y="147"/>
                    </a:lnTo>
                    <a:lnTo>
                      <a:pt x="320" y="147"/>
                    </a:lnTo>
                    <a:lnTo>
                      <a:pt x="317" y="146"/>
                    </a:lnTo>
                    <a:lnTo>
                      <a:pt x="317" y="146"/>
                    </a:lnTo>
                    <a:lnTo>
                      <a:pt x="317" y="147"/>
                    </a:lnTo>
                    <a:lnTo>
                      <a:pt x="317" y="149"/>
                    </a:lnTo>
                    <a:lnTo>
                      <a:pt x="317" y="149"/>
                    </a:lnTo>
                    <a:lnTo>
                      <a:pt x="320" y="152"/>
                    </a:lnTo>
                    <a:lnTo>
                      <a:pt x="320" y="155"/>
                    </a:lnTo>
                    <a:lnTo>
                      <a:pt x="322" y="156"/>
                    </a:lnTo>
                    <a:close/>
                    <a:moveTo>
                      <a:pt x="306" y="159"/>
                    </a:moveTo>
                    <a:lnTo>
                      <a:pt x="309" y="159"/>
                    </a:lnTo>
                    <a:lnTo>
                      <a:pt x="309" y="159"/>
                    </a:lnTo>
                    <a:lnTo>
                      <a:pt x="317" y="158"/>
                    </a:lnTo>
                    <a:lnTo>
                      <a:pt x="316" y="156"/>
                    </a:lnTo>
                    <a:lnTo>
                      <a:pt x="309" y="156"/>
                    </a:lnTo>
                    <a:lnTo>
                      <a:pt x="307" y="156"/>
                    </a:lnTo>
                    <a:lnTo>
                      <a:pt x="306" y="159"/>
                    </a:lnTo>
                    <a:close/>
                    <a:moveTo>
                      <a:pt x="291" y="156"/>
                    </a:moveTo>
                    <a:lnTo>
                      <a:pt x="301" y="158"/>
                    </a:lnTo>
                    <a:lnTo>
                      <a:pt x="301" y="155"/>
                    </a:lnTo>
                    <a:lnTo>
                      <a:pt x="293" y="153"/>
                    </a:lnTo>
                    <a:lnTo>
                      <a:pt x="291" y="156"/>
                    </a:lnTo>
                    <a:close/>
                    <a:moveTo>
                      <a:pt x="277" y="152"/>
                    </a:moveTo>
                    <a:lnTo>
                      <a:pt x="287" y="155"/>
                    </a:lnTo>
                    <a:lnTo>
                      <a:pt x="287" y="152"/>
                    </a:lnTo>
                    <a:lnTo>
                      <a:pt x="277" y="150"/>
                    </a:lnTo>
                    <a:lnTo>
                      <a:pt x="277" y="152"/>
                    </a:lnTo>
                    <a:close/>
                    <a:moveTo>
                      <a:pt x="264" y="143"/>
                    </a:moveTo>
                    <a:lnTo>
                      <a:pt x="271" y="150"/>
                    </a:lnTo>
                    <a:lnTo>
                      <a:pt x="274" y="149"/>
                    </a:lnTo>
                    <a:lnTo>
                      <a:pt x="267" y="142"/>
                    </a:lnTo>
                    <a:lnTo>
                      <a:pt x="264" y="143"/>
                    </a:lnTo>
                    <a:close/>
                    <a:moveTo>
                      <a:pt x="251" y="142"/>
                    </a:moveTo>
                    <a:lnTo>
                      <a:pt x="261" y="142"/>
                    </a:lnTo>
                    <a:lnTo>
                      <a:pt x="261" y="139"/>
                    </a:lnTo>
                    <a:lnTo>
                      <a:pt x="251" y="139"/>
                    </a:lnTo>
                    <a:lnTo>
                      <a:pt x="251" y="142"/>
                    </a:lnTo>
                    <a:close/>
                    <a:moveTo>
                      <a:pt x="235" y="139"/>
                    </a:moveTo>
                    <a:lnTo>
                      <a:pt x="238" y="140"/>
                    </a:lnTo>
                    <a:lnTo>
                      <a:pt x="239" y="140"/>
                    </a:lnTo>
                    <a:lnTo>
                      <a:pt x="245" y="142"/>
                    </a:lnTo>
                    <a:lnTo>
                      <a:pt x="246" y="139"/>
                    </a:lnTo>
                    <a:lnTo>
                      <a:pt x="239" y="139"/>
                    </a:lnTo>
                    <a:lnTo>
                      <a:pt x="236" y="137"/>
                    </a:lnTo>
                    <a:lnTo>
                      <a:pt x="235" y="139"/>
                    </a:lnTo>
                    <a:close/>
                    <a:moveTo>
                      <a:pt x="222" y="132"/>
                    </a:moveTo>
                    <a:lnTo>
                      <a:pt x="230" y="136"/>
                    </a:lnTo>
                    <a:lnTo>
                      <a:pt x="232" y="134"/>
                    </a:lnTo>
                    <a:lnTo>
                      <a:pt x="223" y="129"/>
                    </a:lnTo>
                    <a:lnTo>
                      <a:pt x="222" y="132"/>
                    </a:lnTo>
                    <a:close/>
                    <a:moveTo>
                      <a:pt x="209" y="124"/>
                    </a:moveTo>
                    <a:lnTo>
                      <a:pt x="217" y="129"/>
                    </a:lnTo>
                    <a:lnTo>
                      <a:pt x="219" y="127"/>
                    </a:lnTo>
                    <a:lnTo>
                      <a:pt x="210" y="121"/>
                    </a:lnTo>
                    <a:lnTo>
                      <a:pt x="209" y="124"/>
                    </a:lnTo>
                    <a:close/>
                    <a:moveTo>
                      <a:pt x="196" y="116"/>
                    </a:moveTo>
                    <a:lnTo>
                      <a:pt x="204" y="121"/>
                    </a:lnTo>
                    <a:lnTo>
                      <a:pt x="206" y="118"/>
                    </a:lnTo>
                    <a:lnTo>
                      <a:pt x="197" y="114"/>
                    </a:lnTo>
                    <a:lnTo>
                      <a:pt x="196" y="116"/>
                    </a:lnTo>
                    <a:close/>
                    <a:moveTo>
                      <a:pt x="199" y="101"/>
                    </a:moveTo>
                    <a:lnTo>
                      <a:pt x="196" y="110"/>
                    </a:lnTo>
                    <a:lnTo>
                      <a:pt x="199" y="111"/>
                    </a:lnTo>
                    <a:lnTo>
                      <a:pt x="200" y="101"/>
                    </a:lnTo>
                    <a:lnTo>
                      <a:pt x="199" y="101"/>
                    </a:lnTo>
                    <a:close/>
                    <a:moveTo>
                      <a:pt x="210" y="90"/>
                    </a:moveTo>
                    <a:lnTo>
                      <a:pt x="201" y="95"/>
                    </a:lnTo>
                    <a:lnTo>
                      <a:pt x="203" y="98"/>
                    </a:lnTo>
                    <a:lnTo>
                      <a:pt x="212" y="92"/>
                    </a:lnTo>
                    <a:lnTo>
                      <a:pt x="210" y="90"/>
                    </a:lnTo>
                    <a:close/>
                    <a:moveTo>
                      <a:pt x="200" y="84"/>
                    </a:moveTo>
                    <a:lnTo>
                      <a:pt x="209" y="88"/>
                    </a:lnTo>
                    <a:lnTo>
                      <a:pt x="210" y="87"/>
                    </a:lnTo>
                    <a:lnTo>
                      <a:pt x="201" y="81"/>
                    </a:lnTo>
                    <a:lnTo>
                      <a:pt x="200" y="84"/>
                    </a:lnTo>
                    <a:close/>
                    <a:moveTo>
                      <a:pt x="187" y="75"/>
                    </a:moveTo>
                    <a:lnTo>
                      <a:pt x="196" y="81"/>
                    </a:lnTo>
                    <a:lnTo>
                      <a:pt x="197" y="78"/>
                    </a:lnTo>
                    <a:lnTo>
                      <a:pt x="188" y="74"/>
                    </a:lnTo>
                    <a:lnTo>
                      <a:pt x="187" y="75"/>
                    </a:lnTo>
                    <a:close/>
                    <a:moveTo>
                      <a:pt x="196" y="0"/>
                    </a:moveTo>
                    <a:lnTo>
                      <a:pt x="194" y="3"/>
                    </a:lnTo>
                    <a:lnTo>
                      <a:pt x="190" y="7"/>
                    </a:lnTo>
                    <a:lnTo>
                      <a:pt x="191" y="8"/>
                    </a:lnTo>
                    <a:lnTo>
                      <a:pt x="197" y="4"/>
                    </a:lnTo>
                    <a:lnTo>
                      <a:pt x="199" y="1"/>
                    </a:lnTo>
                    <a:lnTo>
                      <a:pt x="196" y="0"/>
                    </a:lnTo>
                    <a:lnTo>
                      <a:pt x="196" y="0"/>
                    </a:lnTo>
                    <a:close/>
                    <a:moveTo>
                      <a:pt x="88" y="95"/>
                    </a:moveTo>
                    <a:lnTo>
                      <a:pt x="94" y="92"/>
                    </a:lnTo>
                    <a:lnTo>
                      <a:pt x="96" y="91"/>
                    </a:lnTo>
                    <a:lnTo>
                      <a:pt x="93" y="91"/>
                    </a:lnTo>
                    <a:lnTo>
                      <a:pt x="93" y="91"/>
                    </a:lnTo>
                    <a:lnTo>
                      <a:pt x="87" y="94"/>
                    </a:lnTo>
                    <a:lnTo>
                      <a:pt x="86" y="97"/>
                    </a:lnTo>
                    <a:lnTo>
                      <a:pt x="87" y="97"/>
                    </a:lnTo>
                    <a:lnTo>
                      <a:pt x="88" y="95"/>
                    </a:lnTo>
                    <a:close/>
                    <a:moveTo>
                      <a:pt x="80" y="111"/>
                    </a:moveTo>
                    <a:lnTo>
                      <a:pt x="86" y="101"/>
                    </a:lnTo>
                    <a:lnTo>
                      <a:pt x="83" y="101"/>
                    </a:lnTo>
                    <a:lnTo>
                      <a:pt x="78" y="110"/>
                    </a:lnTo>
                    <a:lnTo>
                      <a:pt x="80" y="111"/>
                    </a:lnTo>
                    <a:close/>
                    <a:moveTo>
                      <a:pt x="70" y="121"/>
                    </a:moveTo>
                    <a:lnTo>
                      <a:pt x="71" y="117"/>
                    </a:lnTo>
                    <a:lnTo>
                      <a:pt x="75" y="114"/>
                    </a:lnTo>
                    <a:lnTo>
                      <a:pt x="74" y="113"/>
                    </a:lnTo>
                    <a:lnTo>
                      <a:pt x="70" y="116"/>
                    </a:lnTo>
                    <a:lnTo>
                      <a:pt x="67" y="120"/>
                    </a:lnTo>
                    <a:lnTo>
                      <a:pt x="70" y="121"/>
                    </a:lnTo>
                    <a:close/>
                    <a:moveTo>
                      <a:pt x="59" y="132"/>
                    </a:moveTo>
                    <a:lnTo>
                      <a:pt x="64" y="132"/>
                    </a:lnTo>
                    <a:lnTo>
                      <a:pt x="64" y="132"/>
                    </a:lnTo>
                    <a:lnTo>
                      <a:pt x="67" y="126"/>
                    </a:lnTo>
                    <a:lnTo>
                      <a:pt x="65" y="124"/>
                    </a:lnTo>
                    <a:lnTo>
                      <a:pt x="62" y="129"/>
                    </a:lnTo>
                    <a:lnTo>
                      <a:pt x="58" y="130"/>
                    </a:lnTo>
                    <a:lnTo>
                      <a:pt x="59" y="132"/>
                    </a:lnTo>
                    <a:close/>
                    <a:moveTo>
                      <a:pt x="45" y="132"/>
                    </a:moveTo>
                    <a:lnTo>
                      <a:pt x="48" y="134"/>
                    </a:lnTo>
                    <a:lnTo>
                      <a:pt x="48" y="134"/>
                    </a:lnTo>
                    <a:lnTo>
                      <a:pt x="54" y="133"/>
                    </a:lnTo>
                    <a:lnTo>
                      <a:pt x="54" y="132"/>
                    </a:lnTo>
                    <a:lnTo>
                      <a:pt x="49" y="132"/>
                    </a:lnTo>
                    <a:lnTo>
                      <a:pt x="46" y="130"/>
                    </a:lnTo>
                    <a:lnTo>
                      <a:pt x="45" y="132"/>
                    </a:lnTo>
                    <a:close/>
                    <a:moveTo>
                      <a:pt x="36" y="136"/>
                    </a:moveTo>
                    <a:lnTo>
                      <a:pt x="42" y="129"/>
                    </a:lnTo>
                    <a:lnTo>
                      <a:pt x="42" y="129"/>
                    </a:lnTo>
                    <a:lnTo>
                      <a:pt x="41" y="126"/>
                    </a:lnTo>
                    <a:lnTo>
                      <a:pt x="41" y="127"/>
                    </a:lnTo>
                    <a:lnTo>
                      <a:pt x="41" y="127"/>
                    </a:lnTo>
                    <a:lnTo>
                      <a:pt x="33" y="134"/>
                    </a:lnTo>
                    <a:lnTo>
                      <a:pt x="36" y="136"/>
                    </a:lnTo>
                    <a:close/>
                    <a:moveTo>
                      <a:pt x="28" y="147"/>
                    </a:moveTo>
                    <a:lnTo>
                      <a:pt x="28" y="146"/>
                    </a:lnTo>
                    <a:lnTo>
                      <a:pt x="33" y="140"/>
                    </a:lnTo>
                    <a:lnTo>
                      <a:pt x="31" y="139"/>
                    </a:lnTo>
                    <a:lnTo>
                      <a:pt x="26" y="145"/>
                    </a:lnTo>
                    <a:lnTo>
                      <a:pt x="25" y="147"/>
                    </a:lnTo>
                    <a:lnTo>
                      <a:pt x="28" y="147"/>
                    </a:lnTo>
                    <a:close/>
                    <a:moveTo>
                      <a:pt x="33" y="155"/>
                    </a:moveTo>
                    <a:lnTo>
                      <a:pt x="26" y="153"/>
                    </a:lnTo>
                    <a:lnTo>
                      <a:pt x="26" y="155"/>
                    </a:lnTo>
                    <a:lnTo>
                      <a:pt x="26" y="155"/>
                    </a:lnTo>
                    <a:lnTo>
                      <a:pt x="26" y="153"/>
                    </a:lnTo>
                    <a:lnTo>
                      <a:pt x="26" y="155"/>
                    </a:lnTo>
                    <a:lnTo>
                      <a:pt x="26" y="155"/>
                    </a:lnTo>
                    <a:lnTo>
                      <a:pt x="26" y="155"/>
                    </a:lnTo>
                    <a:lnTo>
                      <a:pt x="26" y="155"/>
                    </a:lnTo>
                    <a:lnTo>
                      <a:pt x="26" y="155"/>
                    </a:lnTo>
                    <a:lnTo>
                      <a:pt x="26" y="155"/>
                    </a:lnTo>
                    <a:lnTo>
                      <a:pt x="26" y="155"/>
                    </a:lnTo>
                    <a:lnTo>
                      <a:pt x="26" y="153"/>
                    </a:lnTo>
                    <a:lnTo>
                      <a:pt x="25" y="152"/>
                    </a:lnTo>
                    <a:lnTo>
                      <a:pt x="25" y="153"/>
                    </a:lnTo>
                    <a:lnTo>
                      <a:pt x="25" y="155"/>
                    </a:lnTo>
                    <a:lnTo>
                      <a:pt x="25" y="155"/>
                    </a:lnTo>
                    <a:lnTo>
                      <a:pt x="25" y="155"/>
                    </a:lnTo>
                    <a:lnTo>
                      <a:pt x="26" y="156"/>
                    </a:lnTo>
                    <a:lnTo>
                      <a:pt x="33" y="158"/>
                    </a:lnTo>
                    <a:lnTo>
                      <a:pt x="33" y="155"/>
                    </a:lnTo>
                    <a:close/>
                    <a:moveTo>
                      <a:pt x="38" y="168"/>
                    </a:moveTo>
                    <a:lnTo>
                      <a:pt x="36" y="166"/>
                    </a:lnTo>
                    <a:lnTo>
                      <a:pt x="36" y="166"/>
                    </a:lnTo>
                    <a:lnTo>
                      <a:pt x="38" y="159"/>
                    </a:lnTo>
                    <a:lnTo>
                      <a:pt x="35" y="159"/>
                    </a:lnTo>
                    <a:lnTo>
                      <a:pt x="33" y="168"/>
                    </a:lnTo>
                    <a:lnTo>
                      <a:pt x="35" y="168"/>
                    </a:lnTo>
                    <a:lnTo>
                      <a:pt x="35" y="169"/>
                    </a:lnTo>
                    <a:lnTo>
                      <a:pt x="36" y="169"/>
                    </a:lnTo>
                    <a:lnTo>
                      <a:pt x="38" y="168"/>
                    </a:lnTo>
                    <a:close/>
                    <a:moveTo>
                      <a:pt x="46" y="178"/>
                    </a:moveTo>
                    <a:lnTo>
                      <a:pt x="45" y="171"/>
                    </a:lnTo>
                    <a:lnTo>
                      <a:pt x="42" y="169"/>
                    </a:lnTo>
                    <a:lnTo>
                      <a:pt x="41" y="172"/>
                    </a:lnTo>
                    <a:lnTo>
                      <a:pt x="42" y="172"/>
                    </a:lnTo>
                    <a:lnTo>
                      <a:pt x="45" y="179"/>
                    </a:lnTo>
                    <a:lnTo>
                      <a:pt x="46" y="178"/>
                    </a:lnTo>
                    <a:close/>
                    <a:moveTo>
                      <a:pt x="51" y="194"/>
                    </a:moveTo>
                    <a:lnTo>
                      <a:pt x="52" y="194"/>
                    </a:lnTo>
                    <a:lnTo>
                      <a:pt x="52" y="194"/>
                    </a:lnTo>
                    <a:lnTo>
                      <a:pt x="49" y="184"/>
                    </a:lnTo>
                    <a:lnTo>
                      <a:pt x="46" y="184"/>
                    </a:lnTo>
                    <a:lnTo>
                      <a:pt x="49" y="192"/>
                    </a:lnTo>
                    <a:lnTo>
                      <a:pt x="51" y="192"/>
                    </a:lnTo>
                    <a:lnTo>
                      <a:pt x="51" y="191"/>
                    </a:lnTo>
                    <a:lnTo>
                      <a:pt x="49" y="191"/>
                    </a:lnTo>
                    <a:lnTo>
                      <a:pt x="51" y="194"/>
                    </a:lnTo>
                    <a:close/>
                    <a:moveTo>
                      <a:pt x="39" y="194"/>
                    </a:moveTo>
                    <a:lnTo>
                      <a:pt x="42" y="192"/>
                    </a:lnTo>
                    <a:lnTo>
                      <a:pt x="42" y="192"/>
                    </a:lnTo>
                    <a:lnTo>
                      <a:pt x="42" y="191"/>
                    </a:lnTo>
                    <a:lnTo>
                      <a:pt x="41" y="192"/>
                    </a:lnTo>
                    <a:lnTo>
                      <a:pt x="42" y="192"/>
                    </a:lnTo>
                    <a:lnTo>
                      <a:pt x="45" y="197"/>
                    </a:lnTo>
                    <a:lnTo>
                      <a:pt x="46" y="197"/>
                    </a:lnTo>
                    <a:lnTo>
                      <a:pt x="45" y="194"/>
                    </a:lnTo>
                    <a:lnTo>
                      <a:pt x="45" y="194"/>
                    </a:lnTo>
                    <a:lnTo>
                      <a:pt x="46" y="195"/>
                    </a:lnTo>
                    <a:lnTo>
                      <a:pt x="46" y="194"/>
                    </a:lnTo>
                    <a:lnTo>
                      <a:pt x="44" y="191"/>
                    </a:lnTo>
                    <a:lnTo>
                      <a:pt x="42" y="189"/>
                    </a:lnTo>
                    <a:lnTo>
                      <a:pt x="42" y="189"/>
                    </a:lnTo>
                    <a:lnTo>
                      <a:pt x="41" y="189"/>
                    </a:lnTo>
                    <a:lnTo>
                      <a:pt x="41" y="191"/>
                    </a:lnTo>
                    <a:lnTo>
                      <a:pt x="38" y="192"/>
                    </a:lnTo>
                    <a:lnTo>
                      <a:pt x="39" y="194"/>
                    </a:lnTo>
                    <a:close/>
                    <a:moveTo>
                      <a:pt x="23" y="195"/>
                    </a:moveTo>
                    <a:lnTo>
                      <a:pt x="33" y="197"/>
                    </a:lnTo>
                    <a:lnTo>
                      <a:pt x="33" y="195"/>
                    </a:lnTo>
                    <a:lnTo>
                      <a:pt x="25" y="192"/>
                    </a:lnTo>
                    <a:lnTo>
                      <a:pt x="23" y="195"/>
                    </a:lnTo>
                    <a:close/>
                    <a:moveTo>
                      <a:pt x="16" y="198"/>
                    </a:moveTo>
                    <a:lnTo>
                      <a:pt x="16" y="194"/>
                    </a:lnTo>
                    <a:lnTo>
                      <a:pt x="16" y="192"/>
                    </a:lnTo>
                    <a:lnTo>
                      <a:pt x="15" y="192"/>
                    </a:lnTo>
                    <a:lnTo>
                      <a:pt x="16" y="194"/>
                    </a:lnTo>
                    <a:lnTo>
                      <a:pt x="16" y="194"/>
                    </a:lnTo>
                    <a:lnTo>
                      <a:pt x="16" y="192"/>
                    </a:lnTo>
                    <a:lnTo>
                      <a:pt x="16" y="194"/>
                    </a:lnTo>
                    <a:lnTo>
                      <a:pt x="16" y="194"/>
                    </a:lnTo>
                    <a:lnTo>
                      <a:pt x="19" y="194"/>
                    </a:lnTo>
                    <a:lnTo>
                      <a:pt x="19" y="191"/>
                    </a:lnTo>
                    <a:lnTo>
                      <a:pt x="16" y="191"/>
                    </a:lnTo>
                    <a:lnTo>
                      <a:pt x="16" y="191"/>
                    </a:lnTo>
                    <a:lnTo>
                      <a:pt x="16" y="191"/>
                    </a:lnTo>
                    <a:lnTo>
                      <a:pt x="16" y="191"/>
                    </a:lnTo>
                    <a:lnTo>
                      <a:pt x="15" y="191"/>
                    </a:lnTo>
                    <a:lnTo>
                      <a:pt x="15" y="191"/>
                    </a:lnTo>
                    <a:lnTo>
                      <a:pt x="13" y="192"/>
                    </a:lnTo>
                    <a:lnTo>
                      <a:pt x="13" y="192"/>
                    </a:lnTo>
                    <a:lnTo>
                      <a:pt x="13" y="198"/>
                    </a:lnTo>
                    <a:lnTo>
                      <a:pt x="16" y="198"/>
                    </a:lnTo>
                    <a:close/>
                    <a:moveTo>
                      <a:pt x="2" y="204"/>
                    </a:moveTo>
                    <a:lnTo>
                      <a:pt x="3" y="204"/>
                    </a:lnTo>
                    <a:lnTo>
                      <a:pt x="7" y="201"/>
                    </a:lnTo>
                    <a:lnTo>
                      <a:pt x="10" y="201"/>
                    </a:lnTo>
                    <a:lnTo>
                      <a:pt x="10" y="198"/>
                    </a:lnTo>
                    <a:lnTo>
                      <a:pt x="6" y="198"/>
                    </a:lnTo>
                    <a:lnTo>
                      <a:pt x="6" y="198"/>
                    </a:lnTo>
                    <a:lnTo>
                      <a:pt x="0" y="203"/>
                    </a:lnTo>
                    <a:lnTo>
                      <a:pt x="0" y="203"/>
                    </a:lnTo>
                    <a:lnTo>
                      <a:pt x="2" y="204"/>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90" name="Freeform 1764"/>
              <p:cNvSpPr/>
              <p:nvPr/>
            </p:nvSpPr>
            <p:spPr bwMode="auto">
              <a:xfrm>
                <a:off x="-2508824" y="3338517"/>
                <a:ext cx="10198" cy="22434"/>
              </a:xfrm>
              <a:custGeom>
                <a:gdLst>
                  <a:gd name="T0" fmla="*/ 0 w 5"/>
                  <a:gd name="T1" fmla="*/ 0 h 11"/>
                  <a:gd name="T2" fmla="*/ 2 w 5"/>
                  <a:gd name="T3" fmla="*/ 11 h 11"/>
                  <a:gd name="T4" fmla="*/ 5 w 5"/>
                  <a:gd name="T5" fmla="*/ 11 h 11"/>
                  <a:gd name="T6" fmla="*/ 2 w 5"/>
                  <a:gd name="T7" fmla="*/ 0 h 11"/>
                  <a:gd name="T8" fmla="*/ 0 w 5"/>
                  <a:gd name="T9" fmla="*/ 0 h 11"/>
                </a:gdLst>
                <a:cxnLst>
                  <a:cxn ang="0">
                    <a:pos x="T0" y="T1"/>
                  </a:cxn>
                  <a:cxn ang="0">
                    <a:pos x="T2" y="T3"/>
                  </a:cxn>
                  <a:cxn ang="0">
                    <a:pos x="T4" y="T5"/>
                  </a:cxn>
                  <a:cxn ang="0">
                    <a:pos x="T6" y="T7"/>
                  </a:cxn>
                  <a:cxn ang="0">
                    <a:pos x="T8" y="T9"/>
                  </a:cxn>
                </a:cxnLst>
                <a:rect l="0" t="0" r="r" b="b"/>
                <a:pathLst>
                  <a:path w="5" h="11">
                    <a:moveTo>
                      <a:pt x="0" y="0"/>
                    </a:moveTo>
                    <a:lnTo>
                      <a:pt x="2" y="11"/>
                    </a:lnTo>
                    <a:lnTo>
                      <a:pt x="5" y="11"/>
                    </a:lnTo>
                    <a:lnTo>
                      <a:pt x="2" y="0"/>
                    </a:lnTo>
                    <a:lnTo>
                      <a:pt x="0"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91" name="Freeform 1765"/>
              <p:cNvSpPr/>
              <p:nvPr/>
            </p:nvSpPr>
            <p:spPr bwMode="auto">
              <a:xfrm>
                <a:off x="-2514942" y="3309965"/>
                <a:ext cx="10198" cy="20394"/>
              </a:xfrm>
              <a:custGeom>
                <a:gdLst>
                  <a:gd name="T0" fmla="*/ 0 w 5"/>
                  <a:gd name="T1" fmla="*/ 0 h 10"/>
                  <a:gd name="T2" fmla="*/ 2 w 5"/>
                  <a:gd name="T3" fmla="*/ 10 h 10"/>
                  <a:gd name="T4" fmla="*/ 5 w 5"/>
                  <a:gd name="T5" fmla="*/ 10 h 10"/>
                  <a:gd name="T6" fmla="*/ 2 w 5"/>
                  <a:gd name="T7" fmla="*/ 0 h 10"/>
                  <a:gd name="T8" fmla="*/ 0 w 5"/>
                  <a:gd name="T9" fmla="*/ 0 h 10"/>
                </a:gdLst>
                <a:cxnLst>
                  <a:cxn ang="0">
                    <a:pos x="T0" y="T1"/>
                  </a:cxn>
                  <a:cxn ang="0">
                    <a:pos x="T2" y="T3"/>
                  </a:cxn>
                  <a:cxn ang="0">
                    <a:pos x="T4" y="T5"/>
                  </a:cxn>
                  <a:cxn ang="0">
                    <a:pos x="T6" y="T7"/>
                  </a:cxn>
                  <a:cxn ang="0">
                    <a:pos x="T8" y="T9"/>
                  </a:cxn>
                </a:cxnLst>
                <a:rect l="0" t="0" r="r" b="b"/>
                <a:pathLst>
                  <a:path w="5" h="10">
                    <a:moveTo>
                      <a:pt x="0" y="0"/>
                    </a:moveTo>
                    <a:lnTo>
                      <a:pt x="2" y="10"/>
                    </a:lnTo>
                    <a:lnTo>
                      <a:pt x="5" y="10"/>
                    </a:lnTo>
                    <a:lnTo>
                      <a:pt x="2" y="0"/>
                    </a:lnTo>
                    <a:lnTo>
                      <a:pt x="0"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92" name="Freeform 1766"/>
              <p:cNvSpPr/>
              <p:nvPr/>
            </p:nvSpPr>
            <p:spPr bwMode="auto">
              <a:xfrm>
                <a:off x="-2521061" y="3277334"/>
                <a:ext cx="10198" cy="20394"/>
              </a:xfrm>
              <a:custGeom>
                <a:gdLst>
                  <a:gd name="T0" fmla="*/ 2 w 5"/>
                  <a:gd name="T1" fmla="*/ 0 h 10"/>
                  <a:gd name="T2" fmla="*/ 0 w 5"/>
                  <a:gd name="T3" fmla="*/ 4 h 10"/>
                  <a:gd name="T4" fmla="*/ 0 w 5"/>
                  <a:gd name="T5" fmla="*/ 4 h 10"/>
                  <a:gd name="T6" fmla="*/ 2 w 5"/>
                  <a:gd name="T7" fmla="*/ 10 h 10"/>
                  <a:gd name="T8" fmla="*/ 5 w 5"/>
                  <a:gd name="T9" fmla="*/ 10 h 10"/>
                  <a:gd name="T10" fmla="*/ 3 w 5"/>
                  <a:gd name="T11" fmla="*/ 4 h 10"/>
                  <a:gd name="T12" fmla="*/ 3 w 5"/>
                  <a:gd name="T13" fmla="*/ 0 h 10"/>
                  <a:gd name="T14" fmla="*/ 2 w 5"/>
                  <a:gd name="T15" fmla="*/ 0 h 1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10">
                    <a:moveTo>
                      <a:pt x="2" y="0"/>
                    </a:moveTo>
                    <a:lnTo>
                      <a:pt x="0" y="4"/>
                    </a:lnTo>
                    <a:lnTo>
                      <a:pt x="0" y="4"/>
                    </a:lnTo>
                    <a:lnTo>
                      <a:pt x="2" y="10"/>
                    </a:lnTo>
                    <a:lnTo>
                      <a:pt x="5" y="10"/>
                    </a:lnTo>
                    <a:lnTo>
                      <a:pt x="3" y="4"/>
                    </a:lnTo>
                    <a:lnTo>
                      <a:pt x="3" y="0"/>
                    </a:lnTo>
                    <a:lnTo>
                      <a:pt x="2"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93" name="Freeform 1767"/>
              <p:cNvSpPr/>
              <p:nvPr/>
            </p:nvSpPr>
            <p:spPr bwMode="auto">
              <a:xfrm>
                <a:off x="-2529218" y="3250821"/>
                <a:ext cx="18355" cy="18355"/>
              </a:xfrm>
              <a:custGeom>
                <a:gdLst>
                  <a:gd name="T0" fmla="*/ 0 w 9"/>
                  <a:gd name="T1" fmla="*/ 1 h 9"/>
                  <a:gd name="T2" fmla="*/ 6 w 9"/>
                  <a:gd name="T3" fmla="*/ 7 h 9"/>
                  <a:gd name="T4" fmla="*/ 6 w 9"/>
                  <a:gd name="T5" fmla="*/ 7 h 9"/>
                  <a:gd name="T6" fmla="*/ 6 w 9"/>
                  <a:gd name="T7" fmla="*/ 9 h 9"/>
                  <a:gd name="T8" fmla="*/ 9 w 9"/>
                  <a:gd name="T9" fmla="*/ 9 h 9"/>
                  <a:gd name="T10" fmla="*/ 9 w 9"/>
                  <a:gd name="T11" fmla="*/ 7 h 9"/>
                  <a:gd name="T12" fmla="*/ 9 w 9"/>
                  <a:gd name="T13" fmla="*/ 6 h 9"/>
                  <a:gd name="T14" fmla="*/ 7 w 9"/>
                  <a:gd name="T15" fmla="*/ 6 h 9"/>
                  <a:gd name="T16" fmla="*/ 7 w 9"/>
                  <a:gd name="T17" fmla="*/ 4 h 9"/>
                  <a:gd name="T18" fmla="*/ 2 w 9"/>
                  <a:gd name="T19" fmla="*/ 0 h 9"/>
                  <a:gd name="T20" fmla="*/ 0 w 9"/>
                  <a:gd name="T21" fmla="*/ 1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9">
                    <a:moveTo>
                      <a:pt x="0" y="1"/>
                    </a:moveTo>
                    <a:lnTo>
                      <a:pt x="6" y="7"/>
                    </a:lnTo>
                    <a:lnTo>
                      <a:pt x="6" y="7"/>
                    </a:lnTo>
                    <a:lnTo>
                      <a:pt x="6" y="9"/>
                    </a:lnTo>
                    <a:lnTo>
                      <a:pt x="9" y="9"/>
                    </a:lnTo>
                    <a:lnTo>
                      <a:pt x="9" y="7"/>
                    </a:lnTo>
                    <a:lnTo>
                      <a:pt x="9" y="6"/>
                    </a:lnTo>
                    <a:lnTo>
                      <a:pt x="7" y="6"/>
                    </a:lnTo>
                    <a:lnTo>
                      <a:pt x="7" y="4"/>
                    </a:lnTo>
                    <a:lnTo>
                      <a:pt x="2" y="0"/>
                    </a:lnTo>
                    <a:lnTo>
                      <a:pt x="0"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394" name="Freeform 1768"/>
              <p:cNvSpPr/>
              <p:nvPr/>
            </p:nvSpPr>
            <p:spPr bwMode="auto">
              <a:xfrm>
                <a:off x="-2535336" y="3230427"/>
                <a:ext cx="14277" cy="18355"/>
              </a:xfrm>
              <a:custGeom>
                <a:gdLst>
                  <a:gd name="T0" fmla="*/ 7 w 7"/>
                  <a:gd name="T1" fmla="*/ 0 h 9"/>
                  <a:gd name="T2" fmla="*/ 6 w 7"/>
                  <a:gd name="T3" fmla="*/ 0 h 9"/>
                  <a:gd name="T4" fmla="*/ 5 w 7"/>
                  <a:gd name="T5" fmla="*/ 0 h 9"/>
                  <a:gd name="T6" fmla="*/ 0 w 7"/>
                  <a:gd name="T7" fmla="*/ 7 h 9"/>
                  <a:gd name="T8" fmla="*/ 2 w 7"/>
                  <a:gd name="T9" fmla="*/ 9 h 9"/>
                  <a:gd name="T10" fmla="*/ 6 w 7"/>
                  <a:gd name="T11" fmla="*/ 3 h 9"/>
                  <a:gd name="T12" fmla="*/ 7 w 7"/>
                  <a:gd name="T13" fmla="*/ 3 h 9"/>
                  <a:gd name="T14" fmla="*/ 7 w 7"/>
                  <a:gd name="T15" fmla="*/ 0 h 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9">
                    <a:moveTo>
                      <a:pt x="7" y="0"/>
                    </a:moveTo>
                    <a:lnTo>
                      <a:pt x="6" y="0"/>
                    </a:lnTo>
                    <a:lnTo>
                      <a:pt x="5" y="0"/>
                    </a:lnTo>
                    <a:lnTo>
                      <a:pt x="0" y="7"/>
                    </a:lnTo>
                    <a:lnTo>
                      <a:pt x="2" y="9"/>
                    </a:lnTo>
                    <a:lnTo>
                      <a:pt x="6" y="3"/>
                    </a:lnTo>
                    <a:lnTo>
                      <a:pt x="7" y="3"/>
                    </a:lnTo>
                    <a:lnTo>
                      <a:pt x="7"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05" name="Freeform 1769"/>
              <p:cNvSpPr/>
              <p:nvPr/>
            </p:nvSpPr>
            <p:spPr bwMode="auto">
              <a:xfrm>
                <a:off x="-2521061" y="3216152"/>
                <a:ext cx="12237" cy="16315"/>
              </a:xfrm>
              <a:custGeom>
                <a:gdLst>
                  <a:gd name="T0" fmla="*/ 0 w 6"/>
                  <a:gd name="T1" fmla="*/ 1 h 8"/>
                  <a:gd name="T2" fmla="*/ 3 w 6"/>
                  <a:gd name="T3" fmla="*/ 3 h 8"/>
                  <a:gd name="T4" fmla="*/ 3 w 6"/>
                  <a:gd name="T5" fmla="*/ 3 h 8"/>
                  <a:gd name="T6" fmla="*/ 5 w 6"/>
                  <a:gd name="T7" fmla="*/ 7 h 8"/>
                  <a:gd name="T8" fmla="*/ 5 w 6"/>
                  <a:gd name="T9" fmla="*/ 7 h 8"/>
                  <a:gd name="T10" fmla="*/ 5 w 6"/>
                  <a:gd name="T11" fmla="*/ 7 h 8"/>
                  <a:gd name="T12" fmla="*/ 5 w 6"/>
                  <a:gd name="T13" fmla="*/ 7 h 8"/>
                  <a:gd name="T14" fmla="*/ 6 w 6"/>
                  <a:gd name="T15" fmla="*/ 8 h 8"/>
                  <a:gd name="T16" fmla="*/ 6 w 6"/>
                  <a:gd name="T17" fmla="*/ 7 h 8"/>
                  <a:gd name="T18" fmla="*/ 6 w 6"/>
                  <a:gd name="T19" fmla="*/ 7 h 8"/>
                  <a:gd name="T20" fmla="*/ 6 w 6"/>
                  <a:gd name="T21" fmla="*/ 1 h 8"/>
                  <a:gd name="T22" fmla="*/ 5 w 6"/>
                  <a:gd name="T23" fmla="*/ 0 h 8"/>
                  <a:gd name="T24" fmla="*/ 5 w 6"/>
                  <a:gd name="T25" fmla="*/ 0 h 8"/>
                  <a:gd name="T26" fmla="*/ 0 w 6"/>
                  <a:gd name="T27" fmla="*/ 0 h 8"/>
                  <a:gd name="T28" fmla="*/ 0 w 6"/>
                  <a:gd name="T29" fmla="*/ 1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 h="8">
                    <a:moveTo>
                      <a:pt x="0" y="1"/>
                    </a:moveTo>
                    <a:lnTo>
                      <a:pt x="3" y="3"/>
                    </a:lnTo>
                    <a:lnTo>
                      <a:pt x="3" y="3"/>
                    </a:lnTo>
                    <a:lnTo>
                      <a:pt x="5" y="7"/>
                    </a:lnTo>
                    <a:lnTo>
                      <a:pt x="5" y="7"/>
                    </a:lnTo>
                    <a:lnTo>
                      <a:pt x="5" y="7"/>
                    </a:lnTo>
                    <a:lnTo>
                      <a:pt x="5" y="7"/>
                    </a:lnTo>
                    <a:lnTo>
                      <a:pt x="6" y="8"/>
                    </a:lnTo>
                    <a:lnTo>
                      <a:pt x="6" y="7"/>
                    </a:lnTo>
                    <a:lnTo>
                      <a:pt x="6" y="7"/>
                    </a:lnTo>
                    <a:lnTo>
                      <a:pt x="6" y="1"/>
                    </a:lnTo>
                    <a:lnTo>
                      <a:pt x="5" y="0"/>
                    </a:lnTo>
                    <a:lnTo>
                      <a:pt x="5" y="0"/>
                    </a:lnTo>
                    <a:lnTo>
                      <a:pt x="0" y="0"/>
                    </a:lnTo>
                    <a:lnTo>
                      <a:pt x="0"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06" name="Freeform 1770"/>
              <p:cNvSpPr/>
              <p:nvPr/>
            </p:nvSpPr>
            <p:spPr bwMode="auto">
              <a:xfrm>
                <a:off x="-2531257" y="3191679"/>
                <a:ext cx="14277" cy="20394"/>
              </a:xfrm>
              <a:custGeom>
                <a:gdLst>
                  <a:gd name="T0" fmla="*/ 4 w 7"/>
                  <a:gd name="T1" fmla="*/ 0 h 10"/>
                  <a:gd name="T2" fmla="*/ 0 w 7"/>
                  <a:gd name="T3" fmla="*/ 7 h 10"/>
                  <a:gd name="T4" fmla="*/ 1 w 7"/>
                  <a:gd name="T5" fmla="*/ 10 h 10"/>
                  <a:gd name="T6" fmla="*/ 4 w 7"/>
                  <a:gd name="T7" fmla="*/ 10 h 10"/>
                  <a:gd name="T8" fmla="*/ 3 w 7"/>
                  <a:gd name="T9" fmla="*/ 9 h 10"/>
                  <a:gd name="T10" fmla="*/ 7 w 7"/>
                  <a:gd name="T11" fmla="*/ 2 h 10"/>
                  <a:gd name="T12" fmla="*/ 4 w 7"/>
                  <a:gd name="T13" fmla="*/ 0 h 10"/>
                </a:gdLst>
                <a:cxnLst>
                  <a:cxn ang="0">
                    <a:pos x="T0" y="T1"/>
                  </a:cxn>
                  <a:cxn ang="0">
                    <a:pos x="T2" y="T3"/>
                  </a:cxn>
                  <a:cxn ang="0">
                    <a:pos x="T4" y="T5"/>
                  </a:cxn>
                  <a:cxn ang="0">
                    <a:pos x="T6" y="T7"/>
                  </a:cxn>
                  <a:cxn ang="0">
                    <a:pos x="T8" y="T9"/>
                  </a:cxn>
                  <a:cxn ang="0">
                    <a:pos x="T10" y="T11"/>
                  </a:cxn>
                  <a:cxn ang="0">
                    <a:pos x="T12" y="T13"/>
                  </a:cxn>
                </a:cxnLst>
                <a:rect l="0" t="0" r="r" b="b"/>
                <a:pathLst>
                  <a:path w="7" h="10">
                    <a:moveTo>
                      <a:pt x="4" y="0"/>
                    </a:moveTo>
                    <a:lnTo>
                      <a:pt x="0" y="7"/>
                    </a:lnTo>
                    <a:lnTo>
                      <a:pt x="1" y="10"/>
                    </a:lnTo>
                    <a:lnTo>
                      <a:pt x="4" y="10"/>
                    </a:lnTo>
                    <a:lnTo>
                      <a:pt x="3" y="9"/>
                    </a:lnTo>
                    <a:lnTo>
                      <a:pt x="7" y="2"/>
                    </a:lnTo>
                    <a:lnTo>
                      <a:pt x="4"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07" name="Freeform 1771"/>
              <p:cNvSpPr/>
              <p:nvPr/>
            </p:nvSpPr>
            <p:spPr bwMode="auto">
              <a:xfrm>
                <a:off x="-2516982" y="3191679"/>
                <a:ext cx="14277" cy="12237"/>
              </a:xfrm>
              <a:custGeom>
                <a:gdLst>
                  <a:gd name="T0" fmla="*/ 6 w 7"/>
                  <a:gd name="T1" fmla="*/ 0 h 6"/>
                  <a:gd name="T2" fmla="*/ 4 w 7"/>
                  <a:gd name="T3" fmla="*/ 3 h 6"/>
                  <a:gd name="T4" fmla="*/ 3 w 7"/>
                  <a:gd name="T5" fmla="*/ 4 h 6"/>
                  <a:gd name="T6" fmla="*/ 4 w 7"/>
                  <a:gd name="T7" fmla="*/ 4 h 6"/>
                  <a:gd name="T8" fmla="*/ 4 w 7"/>
                  <a:gd name="T9" fmla="*/ 3 h 6"/>
                  <a:gd name="T10" fmla="*/ 4 w 7"/>
                  <a:gd name="T11" fmla="*/ 3 h 6"/>
                  <a:gd name="T12" fmla="*/ 4 w 7"/>
                  <a:gd name="T13" fmla="*/ 4 h 6"/>
                  <a:gd name="T14" fmla="*/ 4 w 7"/>
                  <a:gd name="T15" fmla="*/ 4 h 6"/>
                  <a:gd name="T16" fmla="*/ 4 w 7"/>
                  <a:gd name="T17" fmla="*/ 3 h 6"/>
                  <a:gd name="T18" fmla="*/ 1 w 7"/>
                  <a:gd name="T19" fmla="*/ 0 h 6"/>
                  <a:gd name="T20" fmla="*/ 0 w 7"/>
                  <a:gd name="T21" fmla="*/ 2 h 6"/>
                  <a:gd name="T22" fmla="*/ 3 w 7"/>
                  <a:gd name="T23" fmla="*/ 6 h 6"/>
                  <a:gd name="T24" fmla="*/ 3 w 7"/>
                  <a:gd name="T25" fmla="*/ 6 h 6"/>
                  <a:gd name="T26" fmla="*/ 4 w 7"/>
                  <a:gd name="T27" fmla="*/ 6 h 6"/>
                  <a:gd name="T28" fmla="*/ 4 w 7"/>
                  <a:gd name="T29" fmla="*/ 6 h 6"/>
                  <a:gd name="T30" fmla="*/ 4 w 7"/>
                  <a:gd name="T31" fmla="*/ 6 h 6"/>
                  <a:gd name="T32" fmla="*/ 4 w 7"/>
                  <a:gd name="T33" fmla="*/ 6 h 6"/>
                  <a:gd name="T34" fmla="*/ 6 w 7"/>
                  <a:gd name="T35" fmla="*/ 6 h 6"/>
                  <a:gd name="T36" fmla="*/ 6 w 7"/>
                  <a:gd name="T37" fmla="*/ 6 h 6"/>
                  <a:gd name="T38" fmla="*/ 7 w 7"/>
                  <a:gd name="T39" fmla="*/ 2 h 6"/>
                  <a:gd name="T40" fmla="*/ 6 w 7"/>
                  <a:gd name="T41" fmla="*/ 0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 h="6">
                    <a:moveTo>
                      <a:pt x="6" y="0"/>
                    </a:moveTo>
                    <a:lnTo>
                      <a:pt x="4" y="3"/>
                    </a:lnTo>
                    <a:lnTo>
                      <a:pt x="3" y="4"/>
                    </a:lnTo>
                    <a:lnTo>
                      <a:pt x="4" y="4"/>
                    </a:lnTo>
                    <a:lnTo>
                      <a:pt x="4" y="3"/>
                    </a:lnTo>
                    <a:lnTo>
                      <a:pt x="4" y="3"/>
                    </a:lnTo>
                    <a:lnTo>
                      <a:pt x="4" y="4"/>
                    </a:lnTo>
                    <a:lnTo>
                      <a:pt x="4" y="4"/>
                    </a:lnTo>
                    <a:lnTo>
                      <a:pt x="4" y="3"/>
                    </a:lnTo>
                    <a:lnTo>
                      <a:pt x="1" y="0"/>
                    </a:lnTo>
                    <a:lnTo>
                      <a:pt x="0" y="2"/>
                    </a:lnTo>
                    <a:lnTo>
                      <a:pt x="3" y="6"/>
                    </a:lnTo>
                    <a:lnTo>
                      <a:pt x="3" y="6"/>
                    </a:lnTo>
                    <a:lnTo>
                      <a:pt x="4" y="6"/>
                    </a:lnTo>
                    <a:lnTo>
                      <a:pt x="4" y="6"/>
                    </a:lnTo>
                    <a:lnTo>
                      <a:pt x="4" y="6"/>
                    </a:lnTo>
                    <a:lnTo>
                      <a:pt x="4" y="6"/>
                    </a:lnTo>
                    <a:lnTo>
                      <a:pt x="6" y="6"/>
                    </a:lnTo>
                    <a:lnTo>
                      <a:pt x="6" y="6"/>
                    </a:lnTo>
                    <a:lnTo>
                      <a:pt x="7" y="2"/>
                    </a:lnTo>
                    <a:lnTo>
                      <a:pt x="6"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08" name="Freeform 1772"/>
              <p:cNvSpPr/>
              <p:nvPr/>
            </p:nvSpPr>
            <p:spPr bwMode="auto">
              <a:xfrm>
                <a:off x="-2502705" y="3191679"/>
                <a:ext cx="20394" cy="14277"/>
              </a:xfrm>
              <a:custGeom>
                <a:gdLst>
                  <a:gd name="T0" fmla="*/ 10 w 10"/>
                  <a:gd name="T1" fmla="*/ 4 h 7"/>
                  <a:gd name="T2" fmla="*/ 10 w 10"/>
                  <a:gd name="T3" fmla="*/ 4 h 7"/>
                  <a:gd name="T4" fmla="*/ 9 w 10"/>
                  <a:gd name="T5" fmla="*/ 0 h 7"/>
                  <a:gd name="T6" fmla="*/ 7 w 10"/>
                  <a:gd name="T7" fmla="*/ 4 h 7"/>
                  <a:gd name="T8" fmla="*/ 7 w 10"/>
                  <a:gd name="T9" fmla="*/ 6 h 7"/>
                  <a:gd name="T10" fmla="*/ 4 w 10"/>
                  <a:gd name="T11" fmla="*/ 6 h 7"/>
                  <a:gd name="T12" fmla="*/ 4 w 10"/>
                  <a:gd name="T13" fmla="*/ 4 h 7"/>
                  <a:gd name="T14" fmla="*/ 3 w 10"/>
                  <a:gd name="T15" fmla="*/ 3 h 7"/>
                  <a:gd name="T16" fmla="*/ 0 w 10"/>
                  <a:gd name="T17" fmla="*/ 4 h 7"/>
                  <a:gd name="T18" fmla="*/ 2 w 10"/>
                  <a:gd name="T19" fmla="*/ 6 h 7"/>
                  <a:gd name="T20" fmla="*/ 2 w 10"/>
                  <a:gd name="T21" fmla="*/ 7 h 7"/>
                  <a:gd name="T22" fmla="*/ 3 w 10"/>
                  <a:gd name="T23" fmla="*/ 7 h 7"/>
                  <a:gd name="T24" fmla="*/ 3 w 10"/>
                  <a:gd name="T25" fmla="*/ 7 h 7"/>
                  <a:gd name="T26" fmla="*/ 7 w 10"/>
                  <a:gd name="T27" fmla="*/ 7 h 7"/>
                  <a:gd name="T28" fmla="*/ 7 w 10"/>
                  <a:gd name="T29" fmla="*/ 7 h 7"/>
                  <a:gd name="T30" fmla="*/ 9 w 10"/>
                  <a:gd name="T31" fmla="*/ 7 h 7"/>
                  <a:gd name="T32" fmla="*/ 9 w 10"/>
                  <a:gd name="T33" fmla="*/ 7 h 7"/>
                  <a:gd name="T34" fmla="*/ 10 w 10"/>
                  <a:gd name="T35" fmla="*/ 4 h 7"/>
                  <a:gd name="T36" fmla="*/ 9 w 10"/>
                  <a:gd name="T37" fmla="*/ 4 h 7"/>
                  <a:gd name="T38" fmla="*/ 7 w 10"/>
                  <a:gd name="T39" fmla="*/ 4 h 7"/>
                  <a:gd name="T40" fmla="*/ 7 w 10"/>
                  <a:gd name="T41" fmla="*/ 4 h 7"/>
                  <a:gd name="T42" fmla="*/ 10 w 10"/>
                  <a:gd name="T43" fmla="*/ 4 h 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0" h="7">
                    <a:moveTo>
                      <a:pt x="10" y="4"/>
                    </a:moveTo>
                    <a:lnTo>
                      <a:pt x="10" y="4"/>
                    </a:lnTo>
                    <a:lnTo>
                      <a:pt x="9" y="0"/>
                    </a:lnTo>
                    <a:lnTo>
                      <a:pt x="7" y="4"/>
                    </a:lnTo>
                    <a:lnTo>
                      <a:pt x="7" y="6"/>
                    </a:lnTo>
                    <a:lnTo>
                      <a:pt x="4" y="6"/>
                    </a:lnTo>
                    <a:lnTo>
                      <a:pt x="4" y="4"/>
                    </a:lnTo>
                    <a:lnTo>
                      <a:pt x="3" y="3"/>
                    </a:lnTo>
                    <a:lnTo>
                      <a:pt x="0" y="4"/>
                    </a:lnTo>
                    <a:lnTo>
                      <a:pt x="2" y="6"/>
                    </a:lnTo>
                    <a:lnTo>
                      <a:pt x="2" y="7"/>
                    </a:lnTo>
                    <a:lnTo>
                      <a:pt x="3" y="7"/>
                    </a:lnTo>
                    <a:lnTo>
                      <a:pt x="3" y="7"/>
                    </a:lnTo>
                    <a:lnTo>
                      <a:pt x="7" y="7"/>
                    </a:lnTo>
                    <a:lnTo>
                      <a:pt x="7" y="7"/>
                    </a:lnTo>
                    <a:lnTo>
                      <a:pt x="9" y="7"/>
                    </a:lnTo>
                    <a:lnTo>
                      <a:pt x="9" y="7"/>
                    </a:lnTo>
                    <a:lnTo>
                      <a:pt x="10" y="4"/>
                    </a:lnTo>
                    <a:lnTo>
                      <a:pt x="9" y="4"/>
                    </a:lnTo>
                    <a:lnTo>
                      <a:pt x="7" y="4"/>
                    </a:lnTo>
                    <a:lnTo>
                      <a:pt x="7" y="4"/>
                    </a:lnTo>
                    <a:lnTo>
                      <a:pt x="10" y="4"/>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09" name="Freeform 1773"/>
              <p:cNvSpPr/>
              <p:nvPr/>
            </p:nvSpPr>
            <p:spPr bwMode="auto">
              <a:xfrm>
                <a:off x="-2484351" y="3210033"/>
                <a:ext cx="14277" cy="20394"/>
              </a:xfrm>
              <a:custGeom>
                <a:gdLst>
                  <a:gd name="T0" fmla="*/ 7 w 7"/>
                  <a:gd name="T1" fmla="*/ 7 h 10"/>
                  <a:gd name="T2" fmla="*/ 4 w 7"/>
                  <a:gd name="T3" fmla="*/ 4 h 10"/>
                  <a:gd name="T4" fmla="*/ 3 w 7"/>
                  <a:gd name="T5" fmla="*/ 0 h 10"/>
                  <a:gd name="T6" fmla="*/ 0 w 7"/>
                  <a:gd name="T7" fmla="*/ 1 h 10"/>
                  <a:gd name="T8" fmla="*/ 1 w 7"/>
                  <a:gd name="T9" fmla="*/ 6 h 10"/>
                  <a:gd name="T10" fmla="*/ 1 w 7"/>
                  <a:gd name="T11" fmla="*/ 6 h 10"/>
                  <a:gd name="T12" fmla="*/ 6 w 7"/>
                  <a:gd name="T13" fmla="*/ 10 h 10"/>
                  <a:gd name="T14" fmla="*/ 7 w 7"/>
                  <a:gd name="T15" fmla="*/ 7 h 1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10">
                    <a:moveTo>
                      <a:pt x="7" y="7"/>
                    </a:moveTo>
                    <a:lnTo>
                      <a:pt x="4" y="4"/>
                    </a:lnTo>
                    <a:lnTo>
                      <a:pt x="3" y="0"/>
                    </a:lnTo>
                    <a:lnTo>
                      <a:pt x="0" y="1"/>
                    </a:lnTo>
                    <a:lnTo>
                      <a:pt x="1" y="6"/>
                    </a:lnTo>
                    <a:lnTo>
                      <a:pt x="1" y="6"/>
                    </a:lnTo>
                    <a:lnTo>
                      <a:pt x="6" y="10"/>
                    </a:lnTo>
                    <a:lnTo>
                      <a:pt x="7" y="7"/>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10" name="Freeform 1774"/>
              <p:cNvSpPr/>
              <p:nvPr/>
            </p:nvSpPr>
            <p:spPr bwMode="auto">
              <a:xfrm>
                <a:off x="-2461917" y="3226348"/>
                <a:ext cx="22434" cy="10198"/>
              </a:xfrm>
              <a:custGeom>
                <a:gdLst>
                  <a:gd name="T0" fmla="*/ 11 w 11"/>
                  <a:gd name="T1" fmla="*/ 2 h 5"/>
                  <a:gd name="T2" fmla="*/ 0 w 11"/>
                  <a:gd name="T3" fmla="*/ 0 h 5"/>
                  <a:gd name="T4" fmla="*/ 0 w 11"/>
                  <a:gd name="T5" fmla="*/ 3 h 5"/>
                  <a:gd name="T6" fmla="*/ 11 w 11"/>
                  <a:gd name="T7" fmla="*/ 5 h 5"/>
                  <a:gd name="T8" fmla="*/ 11 w 11"/>
                  <a:gd name="T9" fmla="*/ 2 h 5"/>
                </a:gdLst>
                <a:cxnLst>
                  <a:cxn ang="0">
                    <a:pos x="T0" y="T1"/>
                  </a:cxn>
                  <a:cxn ang="0">
                    <a:pos x="T2" y="T3"/>
                  </a:cxn>
                  <a:cxn ang="0">
                    <a:pos x="T4" y="T5"/>
                  </a:cxn>
                  <a:cxn ang="0">
                    <a:pos x="T6" y="T7"/>
                  </a:cxn>
                  <a:cxn ang="0">
                    <a:pos x="T8" y="T9"/>
                  </a:cxn>
                </a:cxnLst>
                <a:rect l="0" t="0" r="r" b="b"/>
                <a:pathLst>
                  <a:path w="11" h="5">
                    <a:moveTo>
                      <a:pt x="11" y="2"/>
                    </a:moveTo>
                    <a:lnTo>
                      <a:pt x="0" y="0"/>
                    </a:lnTo>
                    <a:lnTo>
                      <a:pt x="0" y="3"/>
                    </a:lnTo>
                    <a:lnTo>
                      <a:pt x="11" y="5"/>
                    </a:lnTo>
                    <a:lnTo>
                      <a:pt x="11" y="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11" name="Freeform 1775"/>
              <p:cNvSpPr/>
              <p:nvPr/>
            </p:nvSpPr>
            <p:spPr bwMode="auto">
              <a:xfrm>
                <a:off x="-2431326" y="3230427"/>
                <a:ext cx="22434" cy="8158"/>
              </a:xfrm>
              <a:custGeom>
                <a:gdLst>
                  <a:gd name="T0" fmla="*/ 11 w 11"/>
                  <a:gd name="T1" fmla="*/ 1 h 4"/>
                  <a:gd name="T2" fmla="*/ 1 w 11"/>
                  <a:gd name="T3" fmla="*/ 0 h 4"/>
                  <a:gd name="T4" fmla="*/ 0 w 11"/>
                  <a:gd name="T5" fmla="*/ 3 h 4"/>
                  <a:gd name="T6" fmla="*/ 10 w 11"/>
                  <a:gd name="T7" fmla="*/ 4 h 4"/>
                  <a:gd name="T8" fmla="*/ 11 w 11"/>
                  <a:gd name="T9" fmla="*/ 1 h 4"/>
                </a:gdLst>
                <a:cxnLst>
                  <a:cxn ang="0">
                    <a:pos x="T0" y="T1"/>
                  </a:cxn>
                  <a:cxn ang="0">
                    <a:pos x="T2" y="T3"/>
                  </a:cxn>
                  <a:cxn ang="0">
                    <a:pos x="T4" y="T5"/>
                  </a:cxn>
                  <a:cxn ang="0">
                    <a:pos x="T6" y="T7"/>
                  </a:cxn>
                  <a:cxn ang="0">
                    <a:pos x="T8" y="T9"/>
                  </a:cxn>
                </a:cxnLst>
                <a:rect l="0" t="0" r="r" b="b"/>
                <a:pathLst>
                  <a:path w="11" h="4">
                    <a:moveTo>
                      <a:pt x="11" y="1"/>
                    </a:moveTo>
                    <a:lnTo>
                      <a:pt x="1" y="0"/>
                    </a:lnTo>
                    <a:lnTo>
                      <a:pt x="0" y="3"/>
                    </a:lnTo>
                    <a:lnTo>
                      <a:pt x="10" y="4"/>
                    </a:lnTo>
                    <a:lnTo>
                      <a:pt x="11"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12" name="Freeform 1776"/>
              <p:cNvSpPr/>
              <p:nvPr/>
            </p:nvSpPr>
            <p:spPr bwMode="auto">
              <a:xfrm>
                <a:off x="-2412971" y="3236546"/>
                <a:ext cx="20394" cy="16315"/>
              </a:xfrm>
              <a:custGeom>
                <a:gdLst>
                  <a:gd name="T0" fmla="*/ 1 w 10"/>
                  <a:gd name="T1" fmla="*/ 8 h 8"/>
                  <a:gd name="T2" fmla="*/ 10 w 10"/>
                  <a:gd name="T3" fmla="*/ 0 h 8"/>
                  <a:gd name="T4" fmla="*/ 7 w 10"/>
                  <a:gd name="T5" fmla="*/ 0 h 8"/>
                  <a:gd name="T6" fmla="*/ 7 w 10"/>
                  <a:gd name="T7" fmla="*/ 1 h 8"/>
                  <a:gd name="T8" fmla="*/ 7 w 10"/>
                  <a:gd name="T9" fmla="*/ 1 h 8"/>
                  <a:gd name="T10" fmla="*/ 7 w 10"/>
                  <a:gd name="T11" fmla="*/ 0 h 8"/>
                  <a:gd name="T12" fmla="*/ 7 w 10"/>
                  <a:gd name="T13" fmla="*/ 0 h 8"/>
                  <a:gd name="T14" fmla="*/ 0 w 10"/>
                  <a:gd name="T15" fmla="*/ 7 h 8"/>
                  <a:gd name="T16" fmla="*/ 1 w 10"/>
                  <a:gd name="T17" fmla="*/ 8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8">
                    <a:moveTo>
                      <a:pt x="1" y="8"/>
                    </a:moveTo>
                    <a:lnTo>
                      <a:pt x="10" y="0"/>
                    </a:lnTo>
                    <a:lnTo>
                      <a:pt x="7" y="0"/>
                    </a:lnTo>
                    <a:lnTo>
                      <a:pt x="7" y="1"/>
                    </a:lnTo>
                    <a:lnTo>
                      <a:pt x="7" y="1"/>
                    </a:lnTo>
                    <a:lnTo>
                      <a:pt x="7" y="0"/>
                    </a:lnTo>
                    <a:lnTo>
                      <a:pt x="7" y="0"/>
                    </a:lnTo>
                    <a:lnTo>
                      <a:pt x="0" y="7"/>
                    </a:lnTo>
                    <a:lnTo>
                      <a:pt x="1" y="8"/>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13" name="Freeform 1777"/>
              <p:cNvSpPr/>
              <p:nvPr/>
            </p:nvSpPr>
            <p:spPr bwMode="auto">
              <a:xfrm>
                <a:off x="-2435405" y="3256940"/>
                <a:ext cx="18355" cy="20394"/>
              </a:xfrm>
              <a:custGeom>
                <a:gdLst>
                  <a:gd name="T0" fmla="*/ 2 w 9"/>
                  <a:gd name="T1" fmla="*/ 10 h 10"/>
                  <a:gd name="T2" fmla="*/ 9 w 9"/>
                  <a:gd name="T3" fmla="*/ 1 h 10"/>
                  <a:gd name="T4" fmla="*/ 6 w 9"/>
                  <a:gd name="T5" fmla="*/ 0 h 10"/>
                  <a:gd name="T6" fmla="*/ 0 w 9"/>
                  <a:gd name="T7" fmla="*/ 7 h 10"/>
                  <a:gd name="T8" fmla="*/ 2 w 9"/>
                  <a:gd name="T9" fmla="*/ 10 h 10"/>
                </a:gdLst>
                <a:cxnLst>
                  <a:cxn ang="0">
                    <a:pos x="T0" y="T1"/>
                  </a:cxn>
                  <a:cxn ang="0">
                    <a:pos x="T2" y="T3"/>
                  </a:cxn>
                  <a:cxn ang="0">
                    <a:pos x="T4" y="T5"/>
                  </a:cxn>
                  <a:cxn ang="0">
                    <a:pos x="T6" y="T7"/>
                  </a:cxn>
                  <a:cxn ang="0">
                    <a:pos x="T8" y="T9"/>
                  </a:cxn>
                </a:cxnLst>
                <a:rect l="0" t="0" r="r" b="b"/>
                <a:pathLst>
                  <a:path w="9" h="10">
                    <a:moveTo>
                      <a:pt x="2" y="10"/>
                    </a:moveTo>
                    <a:lnTo>
                      <a:pt x="9" y="1"/>
                    </a:lnTo>
                    <a:lnTo>
                      <a:pt x="6" y="0"/>
                    </a:lnTo>
                    <a:lnTo>
                      <a:pt x="0" y="7"/>
                    </a:lnTo>
                    <a:lnTo>
                      <a:pt x="2" y="1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14" name="Freeform 1778"/>
              <p:cNvSpPr/>
              <p:nvPr/>
            </p:nvSpPr>
            <p:spPr bwMode="auto">
              <a:xfrm>
                <a:off x="-2437444" y="3283452"/>
                <a:ext cx="12237" cy="20394"/>
              </a:xfrm>
              <a:custGeom>
                <a:gdLst>
                  <a:gd name="T0" fmla="*/ 6 w 6"/>
                  <a:gd name="T1" fmla="*/ 9 h 10"/>
                  <a:gd name="T2" fmla="*/ 6 w 6"/>
                  <a:gd name="T3" fmla="*/ 7 h 10"/>
                  <a:gd name="T4" fmla="*/ 3 w 6"/>
                  <a:gd name="T5" fmla="*/ 0 h 10"/>
                  <a:gd name="T6" fmla="*/ 0 w 6"/>
                  <a:gd name="T7" fmla="*/ 0 h 10"/>
                  <a:gd name="T8" fmla="*/ 3 w 6"/>
                  <a:gd name="T9" fmla="*/ 9 h 10"/>
                  <a:gd name="T10" fmla="*/ 4 w 6"/>
                  <a:gd name="T11" fmla="*/ 10 h 10"/>
                  <a:gd name="T12" fmla="*/ 6 w 6"/>
                  <a:gd name="T13" fmla="*/ 9 h 10"/>
                </a:gdLst>
                <a:cxnLst>
                  <a:cxn ang="0">
                    <a:pos x="T0" y="T1"/>
                  </a:cxn>
                  <a:cxn ang="0">
                    <a:pos x="T2" y="T3"/>
                  </a:cxn>
                  <a:cxn ang="0">
                    <a:pos x="T4" y="T5"/>
                  </a:cxn>
                  <a:cxn ang="0">
                    <a:pos x="T6" y="T7"/>
                  </a:cxn>
                  <a:cxn ang="0">
                    <a:pos x="T8" y="T9"/>
                  </a:cxn>
                  <a:cxn ang="0">
                    <a:pos x="T10" y="T11"/>
                  </a:cxn>
                  <a:cxn ang="0">
                    <a:pos x="T12" y="T13"/>
                  </a:cxn>
                </a:cxnLst>
                <a:rect l="0" t="0" r="r" b="b"/>
                <a:pathLst>
                  <a:path w="6" h="10">
                    <a:moveTo>
                      <a:pt x="6" y="9"/>
                    </a:moveTo>
                    <a:lnTo>
                      <a:pt x="6" y="7"/>
                    </a:lnTo>
                    <a:lnTo>
                      <a:pt x="3" y="0"/>
                    </a:lnTo>
                    <a:lnTo>
                      <a:pt x="0" y="0"/>
                    </a:lnTo>
                    <a:lnTo>
                      <a:pt x="3" y="9"/>
                    </a:lnTo>
                    <a:lnTo>
                      <a:pt x="4" y="10"/>
                    </a:lnTo>
                    <a:lnTo>
                      <a:pt x="6" y="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15" name="Freeform 1779"/>
              <p:cNvSpPr/>
              <p:nvPr/>
            </p:nvSpPr>
            <p:spPr bwMode="auto">
              <a:xfrm>
                <a:off x="-2419090" y="3295688"/>
                <a:ext cx="16315" cy="16315"/>
              </a:xfrm>
              <a:custGeom>
                <a:gdLst>
                  <a:gd name="T0" fmla="*/ 5 w 8"/>
                  <a:gd name="T1" fmla="*/ 0 h 8"/>
                  <a:gd name="T2" fmla="*/ 3 w 8"/>
                  <a:gd name="T3" fmla="*/ 6 h 8"/>
                  <a:gd name="T4" fmla="*/ 1 w 8"/>
                  <a:gd name="T5" fmla="*/ 6 h 8"/>
                  <a:gd name="T6" fmla="*/ 3 w 8"/>
                  <a:gd name="T7" fmla="*/ 7 h 8"/>
                  <a:gd name="T8" fmla="*/ 3 w 8"/>
                  <a:gd name="T9" fmla="*/ 6 h 8"/>
                  <a:gd name="T10" fmla="*/ 3 w 8"/>
                  <a:gd name="T11" fmla="*/ 6 h 8"/>
                  <a:gd name="T12" fmla="*/ 3 w 8"/>
                  <a:gd name="T13" fmla="*/ 7 h 8"/>
                  <a:gd name="T14" fmla="*/ 3 w 8"/>
                  <a:gd name="T15" fmla="*/ 6 h 8"/>
                  <a:gd name="T16" fmla="*/ 3 w 8"/>
                  <a:gd name="T17" fmla="*/ 6 h 8"/>
                  <a:gd name="T18" fmla="*/ 1 w 8"/>
                  <a:gd name="T19" fmla="*/ 6 h 8"/>
                  <a:gd name="T20" fmla="*/ 0 w 8"/>
                  <a:gd name="T21" fmla="*/ 7 h 8"/>
                  <a:gd name="T22" fmla="*/ 1 w 8"/>
                  <a:gd name="T23" fmla="*/ 8 h 8"/>
                  <a:gd name="T24" fmla="*/ 1 w 8"/>
                  <a:gd name="T25" fmla="*/ 8 h 8"/>
                  <a:gd name="T26" fmla="*/ 3 w 8"/>
                  <a:gd name="T27" fmla="*/ 8 h 8"/>
                  <a:gd name="T28" fmla="*/ 3 w 8"/>
                  <a:gd name="T29" fmla="*/ 8 h 8"/>
                  <a:gd name="T30" fmla="*/ 3 w 8"/>
                  <a:gd name="T31" fmla="*/ 8 h 8"/>
                  <a:gd name="T32" fmla="*/ 3 w 8"/>
                  <a:gd name="T33" fmla="*/ 8 h 8"/>
                  <a:gd name="T34" fmla="*/ 4 w 8"/>
                  <a:gd name="T35" fmla="*/ 8 h 8"/>
                  <a:gd name="T36" fmla="*/ 4 w 8"/>
                  <a:gd name="T37" fmla="*/ 8 h 8"/>
                  <a:gd name="T38" fmla="*/ 8 w 8"/>
                  <a:gd name="T39" fmla="*/ 1 h 8"/>
                  <a:gd name="T40" fmla="*/ 5 w 8"/>
                  <a:gd name="T41" fmla="*/ 0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 h="8">
                    <a:moveTo>
                      <a:pt x="5" y="0"/>
                    </a:moveTo>
                    <a:lnTo>
                      <a:pt x="3" y="6"/>
                    </a:lnTo>
                    <a:lnTo>
                      <a:pt x="1" y="6"/>
                    </a:lnTo>
                    <a:lnTo>
                      <a:pt x="3" y="7"/>
                    </a:lnTo>
                    <a:lnTo>
                      <a:pt x="3" y="6"/>
                    </a:lnTo>
                    <a:lnTo>
                      <a:pt x="3" y="6"/>
                    </a:lnTo>
                    <a:lnTo>
                      <a:pt x="3" y="7"/>
                    </a:lnTo>
                    <a:lnTo>
                      <a:pt x="3" y="6"/>
                    </a:lnTo>
                    <a:lnTo>
                      <a:pt x="3" y="6"/>
                    </a:lnTo>
                    <a:lnTo>
                      <a:pt x="1" y="6"/>
                    </a:lnTo>
                    <a:lnTo>
                      <a:pt x="0" y="7"/>
                    </a:lnTo>
                    <a:lnTo>
                      <a:pt x="1" y="8"/>
                    </a:lnTo>
                    <a:lnTo>
                      <a:pt x="1" y="8"/>
                    </a:lnTo>
                    <a:lnTo>
                      <a:pt x="3" y="8"/>
                    </a:lnTo>
                    <a:lnTo>
                      <a:pt x="3" y="8"/>
                    </a:lnTo>
                    <a:lnTo>
                      <a:pt x="3" y="8"/>
                    </a:lnTo>
                    <a:lnTo>
                      <a:pt x="3" y="8"/>
                    </a:lnTo>
                    <a:lnTo>
                      <a:pt x="4" y="8"/>
                    </a:lnTo>
                    <a:lnTo>
                      <a:pt x="4" y="8"/>
                    </a:lnTo>
                    <a:lnTo>
                      <a:pt x="8" y="1"/>
                    </a:lnTo>
                    <a:lnTo>
                      <a:pt x="5"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16" name="Freeform 1780"/>
              <p:cNvSpPr/>
              <p:nvPr/>
            </p:nvSpPr>
            <p:spPr bwMode="auto">
              <a:xfrm>
                <a:off x="-2402774" y="3283452"/>
                <a:ext cx="12237" cy="26513"/>
              </a:xfrm>
              <a:custGeom>
                <a:gdLst>
                  <a:gd name="T0" fmla="*/ 6 w 6"/>
                  <a:gd name="T1" fmla="*/ 12 h 13"/>
                  <a:gd name="T2" fmla="*/ 2 w 6"/>
                  <a:gd name="T3" fmla="*/ 0 h 13"/>
                  <a:gd name="T4" fmla="*/ 0 w 6"/>
                  <a:gd name="T5" fmla="*/ 1 h 13"/>
                  <a:gd name="T6" fmla="*/ 3 w 6"/>
                  <a:gd name="T7" fmla="*/ 3 h 13"/>
                  <a:gd name="T8" fmla="*/ 3 w 6"/>
                  <a:gd name="T9" fmla="*/ 3 h 13"/>
                  <a:gd name="T10" fmla="*/ 2 w 6"/>
                  <a:gd name="T11" fmla="*/ 3 h 13"/>
                  <a:gd name="T12" fmla="*/ 0 w 6"/>
                  <a:gd name="T13" fmla="*/ 3 h 13"/>
                  <a:gd name="T14" fmla="*/ 3 w 6"/>
                  <a:gd name="T15" fmla="*/ 13 h 13"/>
                  <a:gd name="T16" fmla="*/ 6 w 6"/>
                  <a:gd name="T17" fmla="*/ 12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3">
                    <a:moveTo>
                      <a:pt x="6" y="12"/>
                    </a:moveTo>
                    <a:lnTo>
                      <a:pt x="2" y="0"/>
                    </a:lnTo>
                    <a:lnTo>
                      <a:pt x="0" y="1"/>
                    </a:lnTo>
                    <a:lnTo>
                      <a:pt x="3" y="3"/>
                    </a:lnTo>
                    <a:lnTo>
                      <a:pt x="3" y="3"/>
                    </a:lnTo>
                    <a:lnTo>
                      <a:pt x="2" y="3"/>
                    </a:lnTo>
                    <a:lnTo>
                      <a:pt x="0" y="3"/>
                    </a:lnTo>
                    <a:lnTo>
                      <a:pt x="3" y="13"/>
                    </a:lnTo>
                    <a:lnTo>
                      <a:pt x="6" y="1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17" name="Freeform 1781"/>
              <p:cNvSpPr/>
              <p:nvPr/>
            </p:nvSpPr>
            <p:spPr bwMode="auto">
              <a:xfrm>
                <a:off x="-2392577" y="3318123"/>
                <a:ext cx="8158" cy="20394"/>
              </a:xfrm>
              <a:custGeom>
                <a:gdLst>
                  <a:gd name="T0" fmla="*/ 4 w 4"/>
                  <a:gd name="T1" fmla="*/ 9 h 10"/>
                  <a:gd name="T2" fmla="*/ 3 w 4"/>
                  <a:gd name="T3" fmla="*/ 0 h 10"/>
                  <a:gd name="T4" fmla="*/ 0 w 4"/>
                  <a:gd name="T5" fmla="*/ 0 h 10"/>
                  <a:gd name="T6" fmla="*/ 3 w 4"/>
                  <a:gd name="T7" fmla="*/ 10 h 10"/>
                  <a:gd name="T8" fmla="*/ 4 w 4"/>
                  <a:gd name="T9" fmla="*/ 9 h 10"/>
                </a:gdLst>
                <a:cxnLst>
                  <a:cxn ang="0">
                    <a:pos x="T0" y="T1"/>
                  </a:cxn>
                  <a:cxn ang="0">
                    <a:pos x="T2" y="T3"/>
                  </a:cxn>
                  <a:cxn ang="0">
                    <a:pos x="T4" y="T5"/>
                  </a:cxn>
                  <a:cxn ang="0">
                    <a:pos x="T6" y="T7"/>
                  </a:cxn>
                  <a:cxn ang="0">
                    <a:pos x="T8" y="T9"/>
                  </a:cxn>
                </a:cxnLst>
                <a:rect l="0" t="0" r="r" b="b"/>
                <a:pathLst>
                  <a:path w="4" h="10">
                    <a:moveTo>
                      <a:pt x="4" y="9"/>
                    </a:moveTo>
                    <a:lnTo>
                      <a:pt x="3" y="0"/>
                    </a:lnTo>
                    <a:lnTo>
                      <a:pt x="0" y="0"/>
                    </a:lnTo>
                    <a:lnTo>
                      <a:pt x="3" y="10"/>
                    </a:lnTo>
                    <a:lnTo>
                      <a:pt x="4" y="9"/>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18" name="Freeform 1782"/>
              <p:cNvSpPr/>
              <p:nvPr/>
            </p:nvSpPr>
            <p:spPr bwMode="auto">
              <a:xfrm>
                <a:off x="-2386459" y="3338517"/>
                <a:ext cx="22434" cy="16315"/>
              </a:xfrm>
              <a:custGeom>
                <a:gdLst>
                  <a:gd name="T0" fmla="*/ 10 w 11"/>
                  <a:gd name="T1" fmla="*/ 0 h 8"/>
                  <a:gd name="T2" fmla="*/ 2 w 11"/>
                  <a:gd name="T3" fmla="*/ 5 h 8"/>
                  <a:gd name="T4" fmla="*/ 2 w 11"/>
                  <a:gd name="T5" fmla="*/ 5 h 8"/>
                  <a:gd name="T6" fmla="*/ 2 w 11"/>
                  <a:gd name="T7" fmla="*/ 5 h 8"/>
                  <a:gd name="T8" fmla="*/ 2 w 11"/>
                  <a:gd name="T9" fmla="*/ 6 h 8"/>
                  <a:gd name="T10" fmla="*/ 2 w 11"/>
                  <a:gd name="T11" fmla="*/ 5 h 8"/>
                  <a:gd name="T12" fmla="*/ 2 w 11"/>
                  <a:gd name="T13" fmla="*/ 5 h 8"/>
                  <a:gd name="T14" fmla="*/ 2 w 11"/>
                  <a:gd name="T15" fmla="*/ 5 h 8"/>
                  <a:gd name="T16" fmla="*/ 0 w 11"/>
                  <a:gd name="T17" fmla="*/ 5 h 8"/>
                  <a:gd name="T18" fmla="*/ 1 w 11"/>
                  <a:gd name="T19" fmla="*/ 5 h 8"/>
                  <a:gd name="T20" fmla="*/ 1 w 11"/>
                  <a:gd name="T21" fmla="*/ 6 h 8"/>
                  <a:gd name="T22" fmla="*/ 1 w 11"/>
                  <a:gd name="T23" fmla="*/ 6 h 8"/>
                  <a:gd name="T24" fmla="*/ 1 w 11"/>
                  <a:gd name="T25" fmla="*/ 6 h 8"/>
                  <a:gd name="T26" fmla="*/ 2 w 11"/>
                  <a:gd name="T27" fmla="*/ 8 h 8"/>
                  <a:gd name="T28" fmla="*/ 2 w 11"/>
                  <a:gd name="T29" fmla="*/ 8 h 8"/>
                  <a:gd name="T30" fmla="*/ 2 w 11"/>
                  <a:gd name="T31" fmla="*/ 6 h 8"/>
                  <a:gd name="T32" fmla="*/ 4 w 11"/>
                  <a:gd name="T33" fmla="*/ 6 h 8"/>
                  <a:gd name="T34" fmla="*/ 11 w 11"/>
                  <a:gd name="T35" fmla="*/ 3 h 8"/>
                  <a:gd name="T36" fmla="*/ 10 w 11"/>
                  <a:gd name="T37" fmla="*/ 0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 h="8">
                    <a:moveTo>
                      <a:pt x="10" y="0"/>
                    </a:moveTo>
                    <a:lnTo>
                      <a:pt x="2" y="5"/>
                    </a:lnTo>
                    <a:lnTo>
                      <a:pt x="2" y="5"/>
                    </a:lnTo>
                    <a:lnTo>
                      <a:pt x="2" y="5"/>
                    </a:lnTo>
                    <a:lnTo>
                      <a:pt x="2" y="6"/>
                    </a:lnTo>
                    <a:lnTo>
                      <a:pt x="2" y="5"/>
                    </a:lnTo>
                    <a:lnTo>
                      <a:pt x="2" y="5"/>
                    </a:lnTo>
                    <a:lnTo>
                      <a:pt x="2" y="5"/>
                    </a:lnTo>
                    <a:lnTo>
                      <a:pt x="0" y="5"/>
                    </a:lnTo>
                    <a:lnTo>
                      <a:pt x="1" y="5"/>
                    </a:lnTo>
                    <a:lnTo>
                      <a:pt x="1" y="6"/>
                    </a:lnTo>
                    <a:lnTo>
                      <a:pt x="1" y="6"/>
                    </a:lnTo>
                    <a:lnTo>
                      <a:pt x="1" y="6"/>
                    </a:lnTo>
                    <a:lnTo>
                      <a:pt x="2" y="8"/>
                    </a:lnTo>
                    <a:lnTo>
                      <a:pt x="2" y="8"/>
                    </a:lnTo>
                    <a:lnTo>
                      <a:pt x="2" y="6"/>
                    </a:lnTo>
                    <a:lnTo>
                      <a:pt x="4" y="6"/>
                    </a:lnTo>
                    <a:lnTo>
                      <a:pt x="11" y="3"/>
                    </a:lnTo>
                    <a:lnTo>
                      <a:pt x="10"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19" name="Freeform 1783"/>
              <p:cNvSpPr/>
              <p:nvPr/>
            </p:nvSpPr>
            <p:spPr bwMode="auto">
              <a:xfrm>
                <a:off x="-2370144" y="3312004"/>
                <a:ext cx="6119" cy="22434"/>
              </a:xfrm>
              <a:custGeom>
                <a:gdLst>
                  <a:gd name="T0" fmla="*/ 3 w 3"/>
                  <a:gd name="T1" fmla="*/ 0 h 11"/>
                  <a:gd name="T2" fmla="*/ 2 w 3"/>
                  <a:gd name="T3" fmla="*/ 2 h 11"/>
                  <a:gd name="T4" fmla="*/ 0 w 3"/>
                  <a:gd name="T5" fmla="*/ 2 h 11"/>
                  <a:gd name="T6" fmla="*/ 0 w 3"/>
                  <a:gd name="T7" fmla="*/ 3 h 11"/>
                  <a:gd name="T8" fmla="*/ 0 w 3"/>
                  <a:gd name="T9" fmla="*/ 5 h 11"/>
                  <a:gd name="T10" fmla="*/ 2 w 3"/>
                  <a:gd name="T11" fmla="*/ 11 h 11"/>
                  <a:gd name="T12" fmla="*/ 3 w 3"/>
                  <a:gd name="T13" fmla="*/ 11 h 11"/>
                  <a:gd name="T14" fmla="*/ 2 w 3"/>
                  <a:gd name="T15" fmla="*/ 5 h 11"/>
                  <a:gd name="T16" fmla="*/ 3 w 3"/>
                  <a:gd name="T17" fmla="*/ 3 h 11"/>
                  <a:gd name="T18" fmla="*/ 3 w 3"/>
                  <a:gd name="T19" fmla="*/ 3 h 11"/>
                  <a:gd name="T20" fmla="*/ 3 w 3"/>
                  <a:gd name="T21" fmla="*/ 0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 h="11">
                    <a:moveTo>
                      <a:pt x="3" y="0"/>
                    </a:moveTo>
                    <a:lnTo>
                      <a:pt x="2" y="2"/>
                    </a:lnTo>
                    <a:lnTo>
                      <a:pt x="0" y="2"/>
                    </a:lnTo>
                    <a:lnTo>
                      <a:pt x="0" y="3"/>
                    </a:lnTo>
                    <a:lnTo>
                      <a:pt x="0" y="5"/>
                    </a:lnTo>
                    <a:lnTo>
                      <a:pt x="2" y="11"/>
                    </a:lnTo>
                    <a:lnTo>
                      <a:pt x="3" y="11"/>
                    </a:lnTo>
                    <a:lnTo>
                      <a:pt x="2" y="5"/>
                    </a:lnTo>
                    <a:lnTo>
                      <a:pt x="3" y="3"/>
                    </a:lnTo>
                    <a:lnTo>
                      <a:pt x="3" y="3"/>
                    </a:lnTo>
                    <a:lnTo>
                      <a:pt x="3"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20" name="Rectangle 1784"/>
              <p:cNvSpPr>
                <a:spLocks noChangeArrowheads="1"/>
              </p:cNvSpPr>
              <p:nvPr/>
            </p:nvSpPr>
            <p:spPr bwMode="auto">
              <a:xfrm>
                <a:off x="-2359946" y="3289571"/>
                <a:ext cx="6119" cy="20394"/>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21" name="Freeform 1785"/>
              <p:cNvSpPr/>
              <p:nvPr/>
            </p:nvSpPr>
            <p:spPr bwMode="auto">
              <a:xfrm>
                <a:off x="-2351788" y="3275294"/>
                <a:ext cx="24473" cy="10198"/>
              </a:xfrm>
              <a:custGeom>
                <a:gdLst>
                  <a:gd name="T0" fmla="*/ 10 w 12"/>
                  <a:gd name="T1" fmla="*/ 0 h 5"/>
                  <a:gd name="T2" fmla="*/ 0 w 12"/>
                  <a:gd name="T3" fmla="*/ 3 h 5"/>
                  <a:gd name="T4" fmla="*/ 1 w 12"/>
                  <a:gd name="T5" fmla="*/ 5 h 5"/>
                  <a:gd name="T6" fmla="*/ 12 w 12"/>
                  <a:gd name="T7" fmla="*/ 3 h 5"/>
                  <a:gd name="T8" fmla="*/ 10 w 12"/>
                  <a:gd name="T9" fmla="*/ 0 h 5"/>
                </a:gdLst>
                <a:cxnLst>
                  <a:cxn ang="0">
                    <a:pos x="T0" y="T1"/>
                  </a:cxn>
                  <a:cxn ang="0">
                    <a:pos x="T2" y="T3"/>
                  </a:cxn>
                  <a:cxn ang="0">
                    <a:pos x="T4" y="T5"/>
                  </a:cxn>
                  <a:cxn ang="0">
                    <a:pos x="T6" y="T7"/>
                  </a:cxn>
                  <a:cxn ang="0">
                    <a:pos x="T8" y="T9"/>
                  </a:cxn>
                </a:cxnLst>
                <a:rect l="0" t="0" r="r" b="b"/>
                <a:pathLst>
                  <a:path w="12" h="5">
                    <a:moveTo>
                      <a:pt x="10" y="0"/>
                    </a:moveTo>
                    <a:lnTo>
                      <a:pt x="0" y="3"/>
                    </a:lnTo>
                    <a:lnTo>
                      <a:pt x="1" y="5"/>
                    </a:lnTo>
                    <a:lnTo>
                      <a:pt x="12" y="3"/>
                    </a:lnTo>
                    <a:lnTo>
                      <a:pt x="10"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22" name="Freeform 1786"/>
              <p:cNvSpPr/>
              <p:nvPr/>
            </p:nvSpPr>
            <p:spPr bwMode="auto">
              <a:xfrm>
                <a:off x="-2327315" y="3248782"/>
                <a:ext cx="10198" cy="20394"/>
              </a:xfrm>
              <a:custGeom>
                <a:gdLst>
                  <a:gd name="T0" fmla="*/ 4 w 5"/>
                  <a:gd name="T1" fmla="*/ 0 h 10"/>
                  <a:gd name="T2" fmla="*/ 0 w 5"/>
                  <a:gd name="T3" fmla="*/ 10 h 10"/>
                  <a:gd name="T4" fmla="*/ 2 w 5"/>
                  <a:gd name="T5" fmla="*/ 10 h 10"/>
                  <a:gd name="T6" fmla="*/ 5 w 5"/>
                  <a:gd name="T7" fmla="*/ 1 h 10"/>
                  <a:gd name="T8" fmla="*/ 4 w 5"/>
                  <a:gd name="T9" fmla="*/ 0 h 10"/>
                </a:gdLst>
                <a:cxnLst>
                  <a:cxn ang="0">
                    <a:pos x="T0" y="T1"/>
                  </a:cxn>
                  <a:cxn ang="0">
                    <a:pos x="T2" y="T3"/>
                  </a:cxn>
                  <a:cxn ang="0">
                    <a:pos x="T4" y="T5"/>
                  </a:cxn>
                  <a:cxn ang="0">
                    <a:pos x="T6" y="T7"/>
                  </a:cxn>
                  <a:cxn ang="0">
                    <a:pos x="T8" y="T9"/>
                  </a:cxn>
                </a:cxnLst>
                <a:rect l="0" t="0" r="r" b="b"/>
                <a:pathLst>
                  <a:path w="5" h="10">
                    <a:moveTo>
                      <a:pt x="4" y="0"/>
                    </a:moveTo>
                    <a:lnTo>
                      <a:pt x="0" y="10"/>
                    </a:lnTo>
                    <a:lnTo>
                      <a:pt x="2" y="10"/>
                    </a:lnTo>
                    <a:lnTo>
                      <a:pt x="5" y="1"/>
                    </a:lnTo>
                    <a:lnTo>
                      <a:pt x="4"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23" name="Freeform 1787"/>
              <p:cNvSpPr/>
              <p:nvPr/>
            </p:nvSpPr>
            <p:spPr bwMode="auto">
              <a:xfrm>
                <a:off x="-2317119" y="3222269"/>
                <a:ext cx="16315" cy="20394"/>
              </a:xfrm>
              <a:custGeom>
                <a:gdLst>
                  <a:gd name="T0" fmla="*/ 6 w 8"/>
                  <a:gd name="T1" fmla="*/ 0 h 10"/>
                  <a:gd name="T2" fmla="*/ 2 w 8"/>
                  <a:gd name="T3" fmla="*/ 5 h 10"/>
                  <a:gd name="T4" fmla="*/ 0 w 8"/>
                  <a:gd name="T5" fmla="*/ 8 h 10"/>
                  <a:gd name="T6" fmla="*/ 2 w 8"/>
                  <a:gd name="T7" fmla="*/ 10 h 10"/>
                  <a:gd name="T8" fmla="*/ 3 w 8"/>
                  <a:gd name="T9" fmla="*/ 7 h 10"/>
                  <a:gd name="T10" fmla="*/ 8 w 8"/>
                  <a:gd name="T11" fmla="*/ 1 h 10"/>
                  <a:gd name="T12" fmla="*/ 6 w 8"/>
                  <a:gd name="T13" fmla="*/ 0 h 10"/>
                </a:gdLst>
                <a:cxnLst>
                  <a:cxn ang="0">
                    <a:pos x="T0" y="T1"/>
                  </a:cxn>
                  <a:cxn ang="0">
                    <a:pos x="T2" y="T3"/>
                  </a:cxn>
                  <a:cxn ang="0">
                    <a:pos x="T4" y="T5"/>
                  </a:cxn>
                  <a:cxn ang="0">
                    <a:pos x="T6" y="T7"/>
                  </a:cxn>
                  <a:cxn ang="0">
                    <a:pos x="T8" y="T9"/>
                  </a:cxn>
                  <a:cxn ang="0">
                    <a:pos x="T10" y="T11"/>
                  </a:cxn>
                  <a:cxn ang="0">
                    <a:pos x="T12" y="T13"/>
                  </a:cxn>
                </a:cxnLst>
                <a:rect l="0" t="0" r="r" b="b"/>
                <a:pathLst>
                  <a:path w="8" h="10">
                    <a:moveTo>
                      <a:pt x="6" y="0"/>
                    </a:moveTo>
                    <a:lnTo>
                      <a:pt x="2" y="5"/>
                    </a:lnTo>
                    <a:lnTo>
                      <a:pt x="0" y="8"/>
                    </a:lnTo>
                    <a:lnTo>
                      <a:pt x="2" y="10"/>
                    </a:lnTo>
                    <a:lnTo>
                      <a:pt x="3" y="7"/>
                    </a:lnTo>
                    <a:lnTo>
                      <a:pt x="8" y="1"/>
                    </a:lnTo>
                    <a:lnTo>
                      <a:pt x="6"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24" name="Freeform 1788"/>
              <p:cNvSpPr/>
              <p:nvPr/>
            </p:nvSpPr>
            <p:spPr bwMode="auto">
              <a:xfrm>
                <a:off x="-2298763" y="3195758"/>
                <a:ext cx="6119" cy="20394"/>
              </a:xfrm>
              <a:custGeom>
                <a:gdLst>
                  <a:gd name="T0" fmla="*/ 1 w 3"/>
                  <a:gd name="T1" fmla="*/ 0 h 10"/>
                  <a:gd name="T2" fmla="*/ 0 w 3"/>
                  <a:gd name="T3" fmla="*/ 7 h 10"/>
                  <a:gd name="T4" fmla="*/ 0 w 3"/>
                  <a:gd name="T5" fmla="*/ 8 h 10"/>
                  <a:gd name="T6" fmla="*/ 1 w 3"/>
                  <a:gd name="T7" fmla="*/ 10 h 10"/>
                  <a:gd name="T8" fmla="*/ 3 w 3"/>
                  <a:gd name="T9" fmla="*/ 8 h 10"/>
                  <a:gd name="T10" fmla="*/ 3 w 3"/>
                  <a:gd name="T11" fmla="*/ 8 h 10"/>
                  <a:gd name="T12" fmla="*/ 3 w 3"/>
                  <a:gd name="T13" fmla="*/ 0 h 10"/>
                  <a:gd name="T14" fmla="*/ 1 w 3"/>
                  <a:gd name="T15" fmla="*/ 0 h 1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10">
                    <a:moveTo>
                      <a:pt x="1" y="0"/>
                    </a:moveTo>
                    <a:lnTo>
                      <a:pt x="0" y="7"/>
                    </a:lnTo>
                    <a:lnTo>
                      <a:pt x="0" y="8"/>
                    </a:lnTo>
                    <a:lnTo>
                      <a:pt x="1" y="10"/>
                    </a:lnTo>
                    <a:lnTo>
                      <a:pt x="3" y="8"/>
                    </a:lnTo>
                    <a:lnTo>
                      <a:pt x="3" y="8"/>
                    </a:lnTo>
                    <a:lnTo>
                      <a:pt x="3" y="0"/>
                    </a:lnTo>
                    <a:lnTo>
                      <a:pt x="1"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25" name="Freeform 1789"/>
              <p:cNvSpPr/>
              <p:nvPr/>
            </p:nvSpPr>
            <p:spPr bwMode="auto">
              <a:xfrm>
                <a:off x="-2292646" y="3171285"/>
                <a:ext cx="18355" cy="14277"/>
              </a:xfrm>
              <a:custGeom>
                <a:gdLst>
                  <a:gd name="T0" fmla="*/ 7 w 9"/>
                  <a:gd name="T1" fmla="*/ 0 h 7"/>
                  <a:gd name="T2" fmla="*/ 0 w 9"/>
                  <a:gd name="T3" fmla="*/ 6 h 7"/>
                  <a:gd name="T4" fmla="*/ 1 w 9"/>
                  <a:gd name="T5" fmla="*/ 7 h 7"/>
                  <a:gd name="T6" fmla="*/ 9 w 9"/>
                  <a:gd name="T7" fmla="*/ 1 h 7"/>
                  <a:gd name="T8" fmla="*/ 7 w 9"/>
                  <a:gd name="T9" fmla="*/ 0 h 7"/>
                </a:gdLst>
                <a:cxnLst>
                  <a:cxn ang="0">
                    <a:pos x="T0" y="T1"/>
                  </a:cxn>
                  <a:cxn ang="0">
                    <a:pos x="T2" y="T3"/>
                  </a:cxn>
                  <a:cxn ang="0">
                    <a:pos x="T4" y="T5"/>
                  </a:cxn>
                  <a:cxn ang="0">
                    <a:pos x="T6" y="T7"/>
                  </a:cxn>
                  <a:cxn ang="0">
                    <a:pos x="T8" y="T9"/>
                  </a:cxn>
                </a:cxnLst>
                <a:rect l="0" t="0" r="r" b="b"/>
                <a:pathLst>
                  <a:path w="9" h="7">
                    <a:moveTo>
                      <a:pt x="7" y="0"/>
                    </a:moveTo>
                    <a:lnTo>
                      <a:pt x="0" y="6"/>
                    </a:lnTo>
                    <a:lnTo>
                      <a:pt x="1" y="7"/>
                    </a:lnTo>
                    <a:lnTo>
                      <a:pt x="9" y="1"/>
                    </a:lnTo>
                    <a:lnTo>
                      <a:pt x="7"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26" name="Freeform 1790"/>
              <p:cNvSpPr/>
              <p:nvPr/>
            </p:nvSpPr>
            <p:spPr bwMode="auto">
              <a:xfrm>
                <a:off x="-2268173" y="3159048"/>
                <a:ext cx="20394" cy="8158"/>
              </a:xfrm>
              <a:custGeom>
                <a:gdLst>
                  <a:gd name="T0" fmla="*/ 10 w 10"/>
                  <a:gd name="T1" fmla="*/ 0 h 4"/>
                  <a:gd name="T2" fmla="*/ 1 w 10"/>
                  <a:gd name="T3" fmla="*/ 2 h 4"/>
                  <a:gd name="T4" fmla="*/ 0 w 10"/>
                  <a:gd name="T5" fmla="*/ 2 h 4"/>
                  <a:gd name="T6" fmla="*/ 1 w 10"/>
                  <a:gd name="T7" fmla="*/ 4 h 4"/>
                  <a:gd name="T8" fmla="*/ 1 w 10"/>
                  <a:gd name="T9" fmla="*/ 3 h 4"/>
                  <a:gd name="T10" fmla="*/ 10 w 10"/>
                  <a:gd name="T11" fmla="*/ 3 h 4"/>
                  <a:gd name="T12" fmla="*/ 10 w 10"/>
                  <a:gd name="T13" fmla="*/ 0 h 4"/>
                  <a:gd name="T14" fmla="*/ 10 w 10"/>
                  <a:gd name="T15" fmla="*/ 0 h 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 h="4">
                    <a:moveTo>
                      <a:pt x="10" y="0"/>
                    </a:moveTo>
                    <a:lnTo>
                      <a:pt x="1" y="2"/>
                    </a:lnTo>
                    <a:lnTo>
                      <a:pt x="0" y="2"/>
                    </a:lnTo>
                    <a:lnTo>
                      <a:pt x="1" y="4"/>
                    </a:lnTo>
                    <a:lnTo>
                      <a:pt x="1" y="3"/>
                    </a:lnTo>
                    <a:lnTo>
                      <a:pt x="10" y="3"/>
                    </a:lnTo>
                    <a:lnTo>
                      <a:pt x="10" y="0"/>
                    </a:lnTo>
                    <a:lnTo>
                      <a:pt x="10"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27" name="Freeform 1791"/>
              <p:cNvSpPr/>
              <p:nvPr/>
            </p:nvSpPr>
            <p:spPr bwMode="auto">
              <a:xfrm>
                <a:off x="-2239621" y="3138654"/>
                <a:ext cx="8158" cy="24473"/>
              </a:xfrm>
              <a:custGeom>
                <a:gdLst>
                  <a:gd name="T0" fmla="*/ 1 w 4"/>
                  <a:gd name="T1" fmla="*/ 0 h 12"/>
                  <a:gd name="T2" fmla="*/ 0 w 4"/>
                  <a:gd name="T3" fmla="*/ 10 h 12"/>
                  <a:gd name="T4" fmla="*/ 3 w 4"/>
                  <a:gd name="T5" fmla="*/ 12 h 12"/>
                  <a:gd name="T6" fmla="*/ 4 w 4"/>
                  <a:gd name="T7" fmla="*/ 1 h 12"/>
                  <a:gd name="T8" fmla="*/ 1 w 4"/>
                  <a:gd name="T9" fmla="*/ 0 h 12"/>
                </a:gdLst>
                <a:cxnLst>
                  <a:cxn ang="0">
                    <a:pos x="T0" y="T1"/>
                  </a:cxn>
                  <a:cxn ang="0">
                    <a:pos x="T2" y="T3"/>
                  </a:cxn>
                  <a:cxn ang="0">
                    <a:pos x="T4" y="T5"/>
                  </a:cxn>
                  <a:cxn ang="0">
                    <a:pos x="T6" y="T7"/>
                  </a:cxn>
                  <a:cxn ang="0">
                    <a:pos x="T8" y="T9"/>
                  </a:cxn>
                </a:cxnLst>
                <a:rect l="0" t="0" r="r" b="b"/>
                <a:pathLst>
                  <a:path w="4" h="12">
                    <a:moveTo>
                      <a:pt x="1" y="0"/>
                    </a:moveTo>
                    <a:lnTo>
                      <a:pt x="0" y="10"/>
                    </a:lnTo>
                    <a:lnTo>
                      <a:pt x="3" y="12"/>
                    </a:lnTo>
                    <a:lnTo>
                      <a:pt x="4" y="1"/>
                    </a:lnTo>
                    <a:lnTo>
                      <a:pt x="1"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28" name="Freeform 1792"/>
              <p:cNvSpPr/>
              <p:nvPr/>
            </p:nvSpPr>
            <p:spPr bwMode="auto">
              <a:xfrm>
                <a:off x="-2237581" y="3114181"/>
                <a:ext cx="12237" cy="22434"/>
              </a:xfrm>
              <a:custGeom>
                <a:gdLst>
                  <a:gd name="T0" fmla="*/ 0 w 6"/>
                  <a:gd name="T1" fmla="*/ 2 h 11"/>
                  <a:gd name="T2" fmla="*/ 5 w 6"/>
                  <a:gd name="T3" fmla="*/ 6 h 11"/>
                  <a:gd name="T4" fmla="*/ 5 w 6"/>
                  <a:gd name="T5" fmla="*/ 6 h 11"/>
                  <a:gd name="T6" fmla="*/ 5 w 6"/>
                  <a:gd name="T7" fmla="*/ 9 h 11"/>
                  <a:gd name="T8" fmla="*/ 6 w 6"/>
                  <a:gd name="T9" fmla="*/ 9 h 11"/>
                  <a:gd name="T10" fmla="*/ 5 w 6"/>
                  <a:gd name="T11" fmla="*/ 9 h 11"/>
                  <a:gd name="T12" fmla="*/ 5 w 6"/>
                  <a:gd name="T13" fmla="*/ 9 h 11"/>
                  <a:gd name="T14" fmla="*/ 6 w 6"/>
                  <a:gd name="T15" fmla="*/ 11 h 11"/>
                  <a:gd name="T16" fmla="*/ 6 w 6"/>
                  <a:gd name="T17" fmla="*/ 11 h 11"/>
                  <a:gd name="T18" fmla="*/ 6 w 6"/>
                  <a:gd name="T19" fmla="*/ 11 h 11"/>
                  <a:gd name="T20" fmla="*/ 6 w 6"/>
                  <a:gd name="T21" fmla="*/ 6 h 11"/>
                  <a:gd name="T22" fmla="*/ 6 w 6"/>
                  <a:gd name="T23" fmla="*/ 5 h 11"/>
                  <a:gd name="T24" fmla="*/ 6 w 6"/>
                  <a:gd name="T25" fmla="*/ 5 h 11"/>
                  <a:gd name="T26" fmla="*/ 6 w 6"/>
                  <a:gd name="T27" fmla="*/ 5 h 11"/>
                  <a:gd name="T28" fmla="*/ 2 w 6"/>
                  <a:gd name="T29" fmla="*/ 0 h 11"/>
                  <a:gd name="T30" fmla="*/ 0 w 6"/>
                  <a:gd name="T31" fmla="*/ 2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 h="11">
                    <a:moveTo>
                      <a:pt x="0" y="2"/>
                    </a:moveTo>
                    <a:lnTo>
                      <a:pt x="5" y="6"/>
                    </a:lnTo>
                    <a:lnTo>
                      <a:pt x="5" y="6"/>
                    </a:lnTo>
                    <a:lnTo>
                      <a:pt x="5" y="9"/>
                    </a:lnTo>
                    <a:lnTo>
                      <a:pt x="6" y="9"/>
                    </a:lnTo>
                    <a:lnTo>
                      <a:pt x="5" y="9"/>
                    </a:lnTo>
                    <a:lnTo>
                      <a:pt x="5" y="9"/>
                    </a:lnTo>
                    <a:lnTo>
                      <a:pt x="6" y="11"/>
                    </a:lnTo>
                    <a:lnTo>
                      <a:pt x="6" y="11"/>
                    </a:lnTo>
                    <a:lnTo>
                      <a:pt x="6" y="11"/>
                    </a:lnTo>
                    <a:lnTo>
                      <a:pt x="6" y="6"/>
                    </a:lnTo>
                    <a:lnTo>
                      <a:pt x="6" y="5"/>
                    </a:lnTo>
                    <a:lnTo>
                      <a:pt x="6" y="5"/>
                    </a:lnTo>
                    <a:lnTo>
                      <a:pt x="6" y="5"/>
                    </a:lnTo>
                    <a:lnTo>
                      <a:pt x="2" y="0"/>
                    </a:lnTo>
                    <a:lnTo>
                      <a:pt x="0" y="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29" name="Freeform 1793"/>
              <p:cNvSpPr/>
              <p:nvPr/>
            </p:nvSpPr>
            <p:spPr bwMode="auto">
              <a:xfrm>
                <a:off x="-2264094" y="3106023"/>
                <a:ext cx="22434" cy="8158"/>
              </a:xfrm>
              <a:custGeom>
                <a:gdLst>
                  <a:gd name="T0" fmla="*/ 2 w 11"/>
                  <a:gd name="T1" fmla="*/ 0 h 4"/>
                  <a:gd name="T2" fmla="*/ 2 w 11"/>
                  <a:gd name="T3" fmla="*/ 3 h 4"/>
                  <a:gd name="T4" fmla="*/ 0 w 11"/>
                  <a:gd name="T5" fmla="*/ 3 h 4"/>
                  <a:gd name="T6" fmla="*/ 9 w 11"/>
                  <a:gd name="T7" fmla="*/ 4 h 4"/>
                  <a:gd name="T8" fmla="*/ 11 w 11"/>
                  <a:gd name="T9" fmla="*/ 3 h 4"/>
                  <a:gd name="T10" fmla="*/ 3 w 11"/>
                  <a:gd name="T11" fmla="*/ 1 h 4"/>
                  <a:gd name="T12" fmla="*/ 3 w 11"/>
                  <a:gd name="T13" fmla="*/ 0 h 4"/>
                  <a:gd name="T14" fmla="*/ 2 w 11"/>
                  <a:gd name="T15" fmla="*/ 0 h 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4">
                    <a:moveTo>
                      <a:pt x="2" y="0"/>
                    </a:moveTo>
                    <a:lnTo>
                      <a:pt x="2" y="3"/>
                    </a:lnTo>
                    <a:lnTo>
                      <a:pt x="0" y="3"/>
                    </a:lnTo>
                    <a:lnTo>
                      <a:pt x="9" y="4"/>
                    </a:lnTo>
                    <a:lnTo>
                      <a:pt x="11" y="3"/>
                    </a:lnTo>
                    <a:lnTo>
                      <a:pt x="3" y="1"/>
                    </a:lnTo>
                    <a:lnTo>
                      <a:pt x="3" y="0"/>
                    </a:lnTo>
                    <a:lnTo>
                      <a:pt x="2"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30" name="Freeform 1794"/>
              <p:cNvSpPr/>
              <p:nvPr/>
            </p:nvSpPr>
            <p:spPr bwMode="auto">
              <a:xfrm>
                <a:off x="-2268173" y="3077471"/>
                <a:ext cx="14277" cy="20394"/>
              </a:xfrm>
              <a:custGeom>
                <a:gdLst>
                  <a:gd name="T0" fmla="*/ 0 w 7"/>
                  <a:gd name="T1" fmla="*/ 1 h 10"/>
                  <a:gd name="T2" fmla="*/ 1 w 7"/>
                  <a:gd name="T3" fmla="*/ 8 h 10"/>
                  <a:gd name="T4" fmla="*/ 4 w 7"/>
                  <a:gd name="T5" fmla="*/ 10 h 10"/>
                  <a:gd name="T6" fmla="*/ 4 w 7"/>
                  <a:gd name="T7" fmla="*/ 10 h 10"/>
                  <a:gd name="T8" fmla="*/ 7 w 7"/>
                  <a:gd name="T9" fmla="*/ 8 h 10"/>
                  <a:gd name="T10" fmla="*/ 5 w 7"/>
                  <a:gd name="T11" fmla="*/ 7 h 10"/>
                  <a:gd name="T12" fmla="*/ 5 w 7"/>
                  <a:gd name="T13" fmla="*/ 7 h 10"/>
                  <a:gd name="T14" fmla="*/ 4 w 7"/>
                  <a:gd name="T15" fmla="*/ 7 h 10"/>
                  <a:gd name="T16" fmla="*/ 1 w 7"/>
                  <a:gd name="T17" fmla="*/ 0 h 10"/>
                  <a:gd name="T18" fmla="*/ 0 w 7"/>
                  <a:gd name="T19" fmla="*/ 1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 h="10">
                    <a:moveTo>
                      <a:pt x="0" y="1"/>
                    </a:moveTo>
                    <a:lnTo>
                      <a:pt x="1" y="8"/>
                    </a:lnTo>
                    <a:lnTo>
                      <a:pt x="4" y="10"/>
                    </a:lnTo>
                    <a:lnTo>
                      <a:pt x="4" y="10"/>
                    </a:lnTo>
                    <a:lnTo>
                      <a:pt x="7" y="8"/>
                    </a:lnTo>
                    <a:lnTo>
                      <a:pt x="5" y="7"/>
                    </a:lnTo>
                    <a:lnTo>
                      <a:pt x="5" y="7"/>
                    </a:lnTo>
                    <a:lnTo>
                      <a:pt x="4" y="7"/>
                    </a:lnTo>
                    <a:lnTo>
                      <a:pt x="1" y="0"/>
                    </a:lnTo>
                    <a:lnTo>
                      <a:pt x="0"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31" name="Freeform 1795"/>
              <p:cNvSpPr/>
              <p:nvPr/>
            </p:nvSpPr>
            <p:spPr bwMode="auto">
              <a:xfrm>
                <a:off x="-2296725" y="3073392"/>
                <a:ext cx="22434" cy="12237"/>
              </a:xfrm>
              <a:custGeom>
                <a:gdLst>
                  <a:gd name="T0" fmla="*/ 2 w 11"/>
                  <a:gd name="T1" fmla="*/ 6 h 6"/>
                  <a:gd name="T2" fmla="*/ 11 w 11"/>
                  <a:gd name="T3" fmla="*/ 3 h 6"/>
                  <a:gd name="T4" fmla="*/ 11 w 11"/>
                  <a:gd name="T5" fmla="*/ 0 h 6"/>
                  <a:gd name="T6" fmla="*/ 0 w 11"/>
                  <a:gd name="T7" fmla="*/ 4 h 6"/>
                  <a:gd name="T8" fmla="*/ 2 w 11"/>
                  <a:gd name="T9" fmla="*/ 6 h 6"/>
                </a:gdLst>
                <a:cxnLst>
                  <a:cxn ang="0">
                    <a:pos x="T0" y="T1"/>
                  </a:cxn>
                  <a:cxn ang="0">
                    <a:pos x="T2" y="T3"/>
                  </a:cxn>
                  <a:cxn ang="0">
                    <a:pos x="T4" y="T5"/>
                  </a:cxn>
                  <a:cxn ang="0">
                    <a:pos x="T6" y="T7"/>
                  </a:cxn>
                  <a:cxn ang="0">
                    <a:pos x="T8" y="T9"/>
                  </a:cxn>
                </a:cxnLst>
                <a:rect l="0" t="0" r="r" b="b"/>
                <a:pathLst>
                  <a:path w="11" h="6">
                    <a:moveTo>
                      <a:pt x="2" y="6"/>
                    </a:moveTo>
                    <a:lnTo>
                      <a:pt x="11" y="3"/>
                    </a:lnTo>
                    <a:lnTo>
                      <a:pt x="11" y="0"/>
                    </a:lnTo>
                    <a:lnTo>
                      <a:pt x="0" y="4"/>
                    </a:lnTo>
                    <a:lnTo>
                      <a:pt x="2" y="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32" name="Freeform 1796"/>
              <p:cNvSpPr/>
              <p:nvPr/>
            </p:nvSpPr>
            <p:spPr bwMode="auto">
              <a:xfrm>
                <a:off x="-2325277" y="3079510"/>
                <a:ext cx="20394" cy="8158"/>
              </a:xfrm>
              <a:custGeom>
                <a:gdLst>
                  <a:gd name="T0" fmla="*/ 1 w 10"/>
                  <a:gd name="T1" fmla="*/ 4 h 4"/>
                  <a:gd name="T2" fmla="*/ 3 w 10"/>
                  <a:gd name="T3" fmla="*/ 3 h 4"/>
                  <a:gd name="T4" fmla="*/ 3 w 10"/>
                  <a:gd name="T5" fmla="*/ 3 h 4"/>
                  <a:gd name="T6" fmla="*/ 10 w 10"/>
                  <a:gd name="T7" fmla="*/ 3 h 4"/>
                  <a:gd name="T8" fmla="*/ 10 w 10"/>
                  <a:gd name="T9" fmla="*/ 0 h 4"/>
                  <a:gd name="T10" fmla="*/ 3 w 10"/>
                  <a:gd name="T11" fmla="*/ 0 h 4"/>
                  <a:gd name="T12" fmla="*/ 3 w 10"/>
                  <a:gd name="T13" fmla="*/ 0 h 4"/>
                  <a:gd name="T14" fmla="*/ 1 w 10"/>
                  <a:gd name="T15" fmla="*/ 0 h 4"/>
                  <a:gd name="T16" fmla="*/ 0 w 10"/>
                  <a:gd name="T17" fmla="*/ 1 h 4"/>
                  <a:gd name="T18" fmla="*/ 1 w 10"/>
                  <a:gd name="T19" fmla="*/ 4 h 4"/>
                  <a:gd name="T20" fmla="*/ 1 w 10"/>
                  <a:gd name="T21" fmla="*/ 4 h 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 h="4">
                    <a:moveTo>
                      <a:pt x="1" y="4"/>
                    </a:moveTo>
                    <a:lnTo>
                      <a:pt x="3" y="3"/>
                    </a:lnTo>
                    <a:lnTo>
                      <a:pt x="3" y="3"/>
                    </a:lnTo>
                    <a:lnTo>
                      <a:pt x="10" y="3"/>
                    </a:lnTo>
                    <a:lnTo>
                      <a:pt x="10" y="0"/>
                    </a:lnTo>
                    <a:lnTo>
                      <a:pt x="3" y="0"/>
                    </a:lnTo>
                    <a:lnTo>
                      <a:pt x="3" y="0"/>
                    </a:lnTo>
                    <a:lnTo>
                      <a:pt x="1" y="0"/>
                    </a:lnTo>
                    <a:lnTo>
                      <a:pt x="0" y="1"/>
                    </a:lnTo>
                    <a:lnTo>
                      <a:pt x="1" y="4"/>
                    </a:lnTo>
                    <a:lnTo>
                      <a:pt x="1" y="4"/>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33" name="Freeform 1797"/>
              <p:cNvSpPr/>
              <p:nvPr/>
            </p:nvSpPr>
            <p:spPr bwMode="auto">
              <a:xfrm>
                <a:off x="-2349750" y="3091747"/>
                <a:ext cx="18355" cy="14277"/>
              </a:xfrm>
              <a:custGeom>
                <a:gdLst>
                  <a:gd name="T0" fmla="*/ 2 w 9"/>
                  <a:gd name="T1" fmla="*/ 7 h 7"/>
                  <a:gd name="T2" fmla="*/ 9 w 9"/>
                  <a:gd name="T3" fmla="*/ 1 h 7"/>
                  <a:gd name="T4" fmla="*/ 8 w 9"/>
                  <a:gd name="T5" fmla="*/ 0 h 7"/>
                  <a:gd name="T6" fmla="*/ 0 w 9"/>
                  <a:gd name="T7" fmla="*/ 6 h 7"/>
                  <a:gd name="T8" fmla="*/ 2 w 9"/>
                  <a:gd name="T9" fmla="*/ 7 h 7"/>
                </a:gdLst>
                <a:cxnLst>
                  <a:cxn ang="0">
                    <a:pos x="T0" y="T1"/>
                  </a:cxn>
                  <a:cxn ang="0">
                    <a:pos x="T2" y="T3"/>
                  </a:cxn>
                  <a:cxn ang="0">
                    <a:pos x="T4" y="T5"/>
                  </a:cxn>
                  <a:cxn ang="0">
                    <a:pos x="T6" y="T7"/>
                  </a:cxn>
                  <a:cxn ang="0">
                    <a:pos x="T8" y="T9"/>
                  </a:cxn>
                </a:cxnLst>
                <a:rect l="0" t="0" r="r" b="b"/>
                <a:pathLst>
                  <a:path w="9" h="7">
                    <a:moveTo>
                      <a:pt x="2" y="7"/>
                    </a:moveTo>
                    <a:lnTo>
                      <a:pt x="9" y="1"/>
                    </a:lnTo>
                    <a:lnTo>
                      <a:pt x="8" y="0"/>
                    </a:lnTo>
                    <a:lnTo>
                      <a:pt x="0" y="6"/>
                    </a:lnTo>
                    <a:lnTo>
                      <a:pt x="2" y="7"/>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34" name="Freeform 1798"/>
              <p:cNvSpPr/>
              <p:nvPr/>
            </p:nvSpPr>
            <p:spPr bwMode="auto">
              <a:xfrm>
                <a:off x="-2376261" y="3108062"/>
                <a:ext cx="22434" cy="16315"/>
              </a:xfrm>
              <a:custGeom>
                <a:gdLst>
                  <a:gd name="T0" fmla="*/ 2 w 11"/>
                  <a:gd name="T1" fmla="*/ 8 h 8"/>
                  <a:gd name="T2" fmla="*/ 5 w 11"/>
                  <a:gd name="T3" fmla="*/ 8 h 8"/>
                  <a:gd name="T4" fmla="*/ 5 w 11"/>
                  <a:gd name="T5" fmla="*/ 8 h 8"/>
                  <a:gd name="T6" fmla="*/ 11 w 11"/>
                  <a:gd name="T7" fmla="*/ 2 h 8"/>
                  <a:gd name="T8" fmla="*/ 9 w 11"/>
                  <a:gd name="T9" fmla="*/ 0 h 8"/>
                  <a:gd name="T10" fmla="*/ 3 w 11"/>
                  <a:gd name="T11" fmla="*/ 5 h 8"/>
                  <a:gd name="T12" fmla="*/ 0 w 11"/>
                  <a:gd name="T13" fmla="*/ 6 h 8"/>
                  <a:gd name="T14" fmla="*/ 2 w 11"/>
                  <a:gd name="T15" fmla="*/ 8 h 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8">
                    <a:moveTo>
                      <a:pt x="2" y="8"/>
                    </a:moveTo>
                    <a:lnTo>
                      <a:pt x="5" y="8"/>
                    </a:lnTo>
                    <a:lnTo>
                      <a:pt x="5" y="8"/>
                    </a:lnTo>
                    <a:lnTo>
                      <a:pt x="11" y="2"/>
                    </a:lnTo>
                    <a:lnTo>
                      <a:pt x="9" y="0"/>
                    </a:lnTo>
                    <a:lnTo>
                      <a:pt x="3" y="5"/>
                    </a:lnTo>
                    <a:lnTo>
                      <a:pt x="0" y="6"/>
                    </a:lnTo>
                    <a:lnTo>
                      <a:pt x="2" y="8"/>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35" name="Freeform 1799"/>
              <p:cNvSpPr/>
              <p:nvPr/>
            </p:nvSpPr>
            <p:spPr bwMode="auto">
              <a:xfrm>
                <a:off x="-2404813" y="3124377"/>
                <a:ext cx="22434" cy="12237"/>
              </a:xfrm>
              <a:custGeom>
                <a:gdLst>
                  <a:gd name="T0" fmla="*/ 1 w 11"/>
                  <a:gd name="T1" fmla="*/ 6 h 6"/>
                  <a:gd name="T2" fmla="*/ 11 w 11"/>
                  <a:gd name="T3" fmla="*/ 3 h 6"/>
                  <a:gd name="T4" fmla="*/ 10 w 11"/>
                  <a:gd name="T5" fmla="*/ 0 h 6"/>
                  <a:gd name="T6" fmla="*/ 0 w 11"/>
                  <a:gd name="T7" fmla="*/ 3 h 6"/>
                  <a:gd name="T8" fmla="*/ 1 w 11"/>
                  <a:gd name="T9" fmla="*/ 6 h 6"/>
                </a:gdLst>
                <a:cxnLst>
                  <a:cxn ang="0">
                    <a:pos x="T0" y="T1"/>
                  </a:cxn>
                  <a:cxn ang="0">
                    <a:pos x="T2" y="T3"/>
                  </a:cxn>
                  <a:cxn ang="0">
                    <a:pos x="T4" y="T5"/>
                  </a:cxn>
                  <a:cxn ang="0">
                    <a:pos x="T6" y="T7"/>
                  </a:cxn>
                  <a:cxn ang="0">
                    <a:pos x="T8" y="T9"/>
                  </a:cxn>
                </a:cxnLst>
                <a:rect l="0" t="0" r="r" b="b"/>
                <a:pathLst>
                  <a:path w="11" h="6">
                    <a:moveTo>
                      <a:pt x="1" y="6"/>
                    </a:moveTo>
                    <a:lnTo>
                      <a:pt x="11" y="3"/>
                    </a:lnTo>
                    <a:lnTo>
                      <a:pt x="10" y="0"/>
                    </a:lnTo>
                    <a:lnTo>
                      <a:pt x="0" y="3"/>
                    </a:lnTo>
                    <a:lnTo>
                      <a:pt x="1" y="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36" name="Freeform 1800"/>
              <p:cNvSpPr/>
              <p:nvPr/>
            </p:nvSpPr>
            <p:spPr bwMode="auto">
              <a:xfrm>
                <a:off x="-2417050" y="3136614"/>
                <a:ext cx="12237" cy="20394"/>
              </a:xfrm>
              <a:custGeom>
                <a:gdLst>
                  <a:gd name="T0" fmla="*/ 6 w 6"/>
                  <a:gd name="T1" fmla="*/ 7 h 10"/>
                  <a:gd name="T2" fmla="*/ 3 w 6"/>
                  <a:gd name="T3" fmla="*/ 5 h 10"/>
                  <a:gd name="T4" fmla="*/ 3 w 6"/>
                  <a:gd name="T5" fmla="*/ 5 h 10"/>
                  <a:gd name="T6" fmla="*/ 3 w 6"/>
                  <a:gd name="T7" fmla="*/ 1 h 10"/>
                  <a:gd name="T8" fmla="*/ 3 w 6"/>
                  <a:gd name="T9" fmla="*/ 1 h 10"/>
                  <a:gd name="T10" fmla="*/ 2 w 6"/>
                  <a:gd name="T11" fmla="*/ 0 h 10"/>
                  <a:gd name="T12" fmla="*/ 2 w 6"/>
                  <a:gd name="T13" fmla="*/ 1 h 10"/>
                  <a:gd name="T14" fmla="*/ 0 w 6"/>
                  <a:gd name="T15" fmla="*/ 1 h 10"/>
                  <a:gd name="T16" fmla="*/ 0 w 6"/>
                  <a:gd name="T17" fmla="*/ 5 h 10"/>
                  <a:gd name="T18" fmla="*/ 0 w 6"/>
                  <a:gd name="T19" fmla="*/ 7 h 10"/>
                  <a:gd name="T20" fmla="*/ 2 w 6"/>
                  <a:gd name="T21" fmla="*/ 7 h 10"/>
                  <a:gd name="T22" fmla="*/ 2 w 6"/>
                  <a:gd name="T23" fmla="*/ 8 h 10"/>
                  <a:gd name="T24" fmla="*/ 6 w 6"/>
                  <a:gd name="T25" fmla="*/ 10 h 10"/>
                  <a:gd name="T26" fmla="*/ 6 w 6"/>
                  <a:gd name="T27" fmla="*/ 7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 h="10">
                    <a:moveTo>
                      <a:pt x="6" y="7"/>
                    </a:moveTo>
                    <a:lnTo>
                      <a:pt x="3" y="5"/>
                    </a:lnTo>
                    <a:lnTo>
                      <a:pt x="3" y="5"/>
                    </a:lnTo>
                    <a:lnTo>
                      <a:pt x="3" y="1"/>
                    </a:lnTo>
                    <a:lnTo>
                      <a:pt x="3" y="1"/>
                    </a:lnTo>
                    <a:lnTo>
                      <a:pt x="2" y="0"/>
                    </a:lnTo>
                    <a:lnTo>
                      <a:pt x="2" y="1"/>
                    </a:lnTo>
                    <a:lnTo>
                      <a:pt x="0" y="1"/>
                    </a:lnTo>
                    <a:lnTo>
                      <a:pt x="0" y="5"/>
                    </a:lnTo>
                    <a:lnTo>
                      <a:pt x="0" y="7"/>
                    </a:lnTo>
                    <a:lnTo>
                      <a:pt x="2" y="7"/>
                    </a:lnTo>
                    <a:lnTo>
                      <a:pt x="2" y="8"/>
                    </a:lnTo>
                    <a:lnTo>
                      <a:pt x="6" y="10"/>
                    </a:lnTo>
                    <a:lnTo>
                      <a:pt x="6" y="7"/>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37" name="Freeform 1801"/>
              <p:cNvSpPr/>
              <p:nvPr/>
            </p:nvSpPr>
            <p:spPr bwMode="auto">
              <a:xfrm>
                <a:off x="-2412971" y="3159048"/>
                <a:ext cx="14277" cy="12237"/>
              </a:xfrm>
              <a:custGeom>
                <a:gdLst>
                  <a:gd name="T0" fmla="*/ 0 w 7"/>
                  <a:gd name="T1" fmla="*/ 6 h 6"/>
                  <a:gd name="T2" fmla="*/ 4 w 7"/>
                  <a:gd name="T3" fmla="*/ 6 h 6"/>
                  <a:gd name="T4" fmla="*/ 5 w 7"/>
                  <a:gd name="T5" fmla="*/ 6 h 6"/>
                  <a:gd name="T6" fmla="*/ 7 w 7"/>
                  <a:gd name="T7" fmla="*/ 0 h 6"/>
                  <a:gd name="T8" fmla="*/ 5 w 7"/>
                  <a:gd name="T9" fmla="*/ 0 h 6"/>
                  <a:gd name="T10" fmla="*/ 4 w 7"/>
                  <a:gd name="T11" fmla="*/ 3 h 6"/>
                  <a:gd name="T12" fmla="*/ 0 w 7"/>
                  <a:gd name="T13" fmla="*/ 4 h 6"/>
                  <a:gd name="T14" fmla="*/ 0 w 7"/>
                  <a:gd name="T15" fmla="*/ 6 h 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6">
                    <a:moveTo>
                      <a:pt x="0" y="6"/>
                    </a:moveTo>
                    <a:lnTo>
                      <a:pt x="4" y="6"/>
                    </a:lnTo>
                    <a:lnTo>
                      <a:pt x="5" y="6"/>
                    </a:lnTo>
                    <a:lnTo>
                      <a:pt x="7" y="0"/>
                    </a:lnTo>
                    <a:lnTo>
                      <a:pt x="5" y="0"/>
                    </a:lnTo>
                    <a:lnTo>
                      <a:pt x="4" y="3"/>
                    </a:lnTo>
                    <a:lnTo>
                      <a:pt x="0" y="4"/>
                    </a:lnTo>
                    <a:lnTo>
                      <a:pt x="0" y="6"/>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38" name="Freeform 1802"/>
              <p:cNvSpPr/>
              <p:nvPr/>
            </p:nvSpPr>
            <p:spPr bwMode="auto">
              <a:xfrm>
                <a:off x="-2445602" y="3167206"/>
                <a:ext cx="20394" cy="10198"/>
              </a:xfrm>
              <a:custGeom>
                <a:gdLst>
                  <a:gd name="T0" fmla="*/ 0 w 10"/>
                  <a:gd name="T1" fmla="*/ 5 h 5"/>
                  <a:gd name="T2" fmla="*/ 10 w 10"/>
                  <a:gd name="T3" fmla="*/ 3 h 5"/>
                  <a:gd name="T4" fmla="*/ 10 w 10"/>
                  <a:gd name="T5" fmla="*/ 0 h 5"/>
                  <a:gd name="T6" fmla="*/ 0 w 10"/>
                  <a:gd name="T7" fmla="*/ 2 h 5"/>
                  <a:gd name="T8" fmla="*/ 0 w 10"/>
                  <a:gd name="T9" fmla="*/ 5 h 5"/>
                </a:gdLst>
                <a:cxnLst>
                  <a:cxn ang="0">
                    <a:pos x="T0" y="T1"/>
                  </a:cxn>
                  <a:cxn ang="0">
                    <a:pos x="T2" y="T3"/>
                  </a:cxn>
                  <a:cxn ang="0">
                    <a:pos x="T4" y="T5"/>
                  </a:cxn>
                  <a:cxn ang="0">
                    <a:pos x="T6" y="T7"/>
                  </a:cxn>
                  <a:cxn ang="0">
                    <a:pos x="T8" y="T9"/>
                  </a:cxn>
                </a:cxnLst>
                <a:rect l="0" t="0" r="r" b="b"/>
                <a:pathLst>
                  <a:path w="10" h="5">
                    <a:moveTo>
                      <a:pt x="0" y="5"/>
                    </a:moveTo>
                    <a:lnTo>
                      <a:pt x="10" y="3"/>
                    </a:lnTo>
                    <a:lnTo>
                      <a:pt x="10" y="0"/>
                    </a:lnTo>
                    <a:lnTo>
                      <a:pt x="0" y="2"/>
                    </a:lnTo>
                    <a:lnTo>
                      <a:pt x="0" y="5"/>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39" name="Freeform 1803"/>
              <p:cNvSpPr/>
              <p:nvPr/>
            </p:nvSpPr>
            <p:spPr bwMode="auto">
              <a:xfrm>
                <a:off x="-2476194" y="3171285"/>
                <a:ext cx="20394" cy="8158"/>
              </a:xfrm>
              <a:custGeom>
                <a:gdLst>
                  <a:gd name="T0" fmla="*/ 0 w 10"/>
                  <a:gd name="T1" fmla="*/ 4 h 4"/>
                  <a:gd name="T2" fmla="*/ 10 w 10"/>
                  <a:gd name="T3" fmla="*/ 3 h 4"/>
                  <a:gd name="T4" fmla="*/ 10 w 10"/>
                  <a:gd name="T5" fmla="*/ 0 h 4"/>
                  <a:gd name="T6" fmla="*/ 0 w 10"/>
                  <a:gd name="T7" fmla="*/ 1 h 4"/>
                  <a:gd name="T8" fmla="*/ 0 w 10"/>
                  <a:gd name="T9" fmla="*/ 4 h 4"/>
                </a:gdLst>
                <a:cxnLst>
                  <a:cxn ang="0">
                    <a:pos x="T0" y="T1"/>
                  </a:cxn>
                  <a:cxn ang="0">
                    <a:pos x="T2" y="T3"/>
                  </a:cxn>
                  <a:cxn ang="0">
                    <a:pos x="T4" y="T5"/>
                  </a:cxn>
                  <a:cxn ang="0">
                    <a:pos x="T6" y="T7"/>
                  </a:cxn>
                  <a:cxn ang="0">
                    <a:pos x="T8" y="T9"/>
                  </a:cxn>
                </a:cxnLst>
                <a:rect l="0" t="0" r="r" b="b"/>
                <a:pathLst>
                  <a:path w="10" h="4">
                    <a:moveTo>
                      <a:pt x="0" y="4"/>
                    </a:moveTo>
                    <a:lnTo>
                      <a:pt x="10" y="3"/>
                    </a:lnTo>
                    <a:lnTo>
                      <a:pt x="10" y="0"/>
                    </a:lnTo>
                    <a:lnTo>
                      <a:pt x="0" y="1"/>
                    </a:lnTo>
                    <a:lnTo>
                      <a:pt x="0" y="4"/>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40" name="Freeform 1804"/>
              <p:cNvSpPr/>
              <p:nvPr/>
            </p:nvSpPr>
            <p:spPr bwMode="auto">
              <a:xfrm>
                <a:off x="-2504745" y="3165166"/>
                <a:ext cx="20394" cy="12237"/>
              </a:xfrm>
              <a:custGeom>
                <a:gdLst>
                  <a:gd name="T0" fmla="*/ 0 w 10"/>
                  <a:gd name="T1" fmla="*/ 1 h 6"/>
                  <a:gd name="T2" fmla="*/ 0 w 10"/>
                  <a:gd name="T3" fmla="*/ 3 h 6"/>
                  <a:gd name="T4" fmla="*/ 0 w 10"/>
                  <a:gd name="T5" fmla="*/ 3 h 6"/>
                  <a:gd name="T6" fmla="*/ 8 w 10"/>
                  <a:gd name="T7" fmla="*/ 6 h 6"/>
                  <a:gd name="T8" fmla="*/ 10 w 10"/>
                  <a:gd name="T9" fmla="*/ 3 h 6"/>
                  <a:gd name="T10" fmla="*/ 3 w 10"/>
                  <a:gd name="T11" fmla="*/ 1 h 6"/>
                  <a:gd name="T12" fmla="*/ 1 w 10"/>
                  <a:gd name="T13" fmla="*/ 0 h 6"/>
                  <a:gd name="T14" fmla="*/ 0 w 10"/>
                  <a:gd name="T15" fmla="*/ 1 h 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 h="6">
                    <a:moveTo>
                      <a:pt x="0" y="1"/>
                    </a:moveTo>
                    <a:lnTo>
                      <a:pt x="0" y="3"/>
                    </a:lnTo>
                    <a:lnTo>
                      <a:pt x="0" y="3"/>
                    </a:lnTo>
                    <a:lnTo>
                      <a:pt x="8" y="6"/>
                    </a:lnTo>
                    <a:lnTo>
                      <a:pt x="10" y="3"/>
                    </a:lnTo>
                    <a:lnTo>
                      <a:pt x="3" y="1"/>
                    </a:lnTo>
                    <a:lnTo>
                      <a:pt x="1" y="0"/>
                    </a:lnTo>
                    <a:lnTo>
                      <a:pt x="0"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41" name="Freeform 1805"/>
              <p:cNvSpPr/>
              <p:nvPr/>
            </p:nvSpPr>
            <p:spPr bwMode="auto">
              <a:xfrm>
                <a:off x="-2508824" y="3140693"/>
                <a:ext cx="12237" cy="18355"/>
              </a:xfrm>
              <a:custGeom>
                <a:gdLst>
                  <a:gd name="T0" fmla="*/ 0 w 6"/>
                  <a:gd name="T1" fmla="*/ 0 h 9"/>
                  <a:gd name="T2" fmla="*/ 0 w 6"/>
                  <a:gd name="T3" fmla="*/ 5 h 9"/>
                  <a:gd name="T4" fmla="*/ 0 w 6"/>
                  <a:gd name="T5" fmla="*/ 6 h 9"/>
                  <a:gd name="T6" fmla="*/ 3 w 6"/>
                  <a:gd name="T7" fmla="*/ 8 h 9"/>
                  <a:gd name="T8" fmla="*/ 3 w 6"/>
                  <a:gd name="T9" fmla="*/ 8 h 9"/>
                  <a:gd name="T10" fmla="*/ 5 w 6"/>
                  <a:gd name="T11" fmla="*/ 8 h 9"/>
                  <a:gd name="T12" fmla="*/ 3 w 6"/>
                  <a:gd name="T13" fmla="*/ 6 h 9"/>
                  <a:gd name="T14" fmla="*/ 3 w 6"/>
                  <a:gd name="T15" fmla="*/ 8 h 9"/>
                  <a:gd name="T16" fmla="*/ 2 w 6"/>
                  <a:gd name="T17" fmla="*/ 8 h 9"/>
                  <a:gd name="T18" fmla="*/ 5 w 6"/>
                  <a:gd name="T19" fmla="*/ 9 h 9"/>
                  <a:gd name="T20" fmla="*/ 5 w 6"/>
                  <a:gd name="T21" fmla="*/ 9 h 9"/>
                  <a:gd name="T22" fmla="*/ 5 w 6"/>
                  <a:gd name="T23" fmla="*/ 9 h 9"/>
                  <a:gd name="T24" fmla="*/ 6 w 6"/>
                  <a:gd name="T25" fmla="*/ 8 h 9"/>
                  <a:gd name="T26" fmla="*/ 6 w 6"/>
                  <a:gd name="T27" fmla="*/ 6 h 9"/>
                  <a:gd name="T28" fmla="*/ 5 w 6"/>
                  <a:gd name="T29" fmla="*/ 6 h 9"/>
                  <a:gd name="T30" fmla="*/ 5 w 6"/>
                  <a:gd name="T31" fmla="*/ 5 h 9"/>
                  <a:gd name="T32" fmla="*/ 2 w 6"/>
                  <a:gd name="T33" fmla="*/ 5 h 9"/>
                  <a:gd name="T34" fmla="*/ 2 w 6"/>
                  <a:gd name="T35" fmla="*/ 0 h 9"/>
                  <a:gd name="T36" fmla="*/ 0 w 6"/>
                  <a:gd name="T37" fmla="*/ 0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 h="9">
                    <a:moveTo>
                      <a:pt x="0" y="0"/>
                    </a:moveTo>
                    <a:lnTo>
                      <a:pt x="0" y="5"/>
                    </a:lnTo>
                    <a:lnTo>
                      <a:pt x="0" y="6"/>
                    </a:lnTo>
                    <a:lnTo>
                      <a:pt x="3" y="8"/>
                    </a:lnTo>
                    <a:lnTo>
                      <a:pt x="3" y="8"/>
                    </a:lnTo>
                    <a:lnTo>
                      <a:pt x="5" y="8"/>
                    </a:lnTo>
                    <a:lnTo>
                      <a:pt x="3" y="6"/>
                    </a:lnTo>
                    <a:lnTo>
                      <a:pt x="3" y="8"/>
                    </a:lnTo>
                    <a:lnTo>
                      <a:pt x="2" y="8"/>
                    </a:lnTo>
                    <a:lnTo>
                      <a:pt x="5" y="9"/>
                    </a:lnTo>
                    <a:lnTo>
                      <a:pt x="5" y="9"/>
                    </a:lnTo>
                    <a:lnTo>
                      <a:pt x="5" y="9"/>
                    </a:lnTo>
                    <a:lnTo>
                      <a:pt x="6" y="8"/>
                    </a:lnTo>
                    <a:lnTo>
                      <a:pt x="6" y="6"/>
                    </a:lnTo>
                    <a:lnTo>
                      <a:pt x="5" y="6"/>
                    </a:lnTo>
                    <a:lnTo>
                      <a:pt x="5" y="5"/>
                    </a:lnTo>
                    <a:lnTo>
                      <a:pt x="2" y="5"/>
                    </a:lnTo>
                    <a:lnTo>
                      <a:pt x="2" y="0"/>
                    </a:lnTo>
                    <a:lnTo>
                      <a:pt x="0"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42" name="Freeform 1806"/>
              <p:cNvSpPr/>
              <p:nvPr/>
            </p:nvSpPr>
            <p:spPr bwMode="auto">
              <a:xfrm>
                <a:off x="-2523100" y="3124377"/>
                <a:ext cx="18355" cy="8158"/>
              </a:xfrm>
              <a:custGeom>
                <a:gdLst>
                  <a:gd name="T0" fmla="*/ 0 w 9"/>
                  <a:gd name="T1" fmla="*/ 4 h 4"/>
                  <a:gd name="T2" fmla="*/ 7 w 9"/>
                  <a:gd name="T3" fmla="*/ 3 h 4"/>
                  <a:gd name="T4" fmla="*/ 7 w 9"/>
                  <a:gd name="T5" fmla="*/ 3 h 4"/>
                  <a:gd name="T6" fmla="*/ 7 w 9"/>
                  <a:gd name="T7" fmla="*/ 1 h 4"/>
                  <a:gd name="T8" fmla="*/ 7 w 9"/>
                  <a:gd name="T9" fmla="*/ 3 h 4"/>
                  <a:gd name="T10" fmla="*/ 7 w 9"/>
                  <a:gd name="T11" fmla="*/ 3 h 4"/>
                  <a:gd name="T12" fmla="*/ 7 w 9"/>
                  <a:gd name="T13" fmla="*/ 3 h 4"/>
                  <a:gd name="T14" fmla="*/ 9 w 9"/>
                  <a:gd name="T15" fmla="*/ 3 h 4"/>
                  <a:gd name="T16" fmla="*/ 7 w 9"/>
                  <a:gd name="T17" fmla="*/ 3 h 4"/>
                  <a:gd name="T18" fmla="*/ 7 w 9"/>
                  <a:gd name="T19" fmla="*/ 4 h 4"/>
                  <a:gd name="T20" fmla="*/ 9 w 9"/>
                  <a:gd name="T21" fmla="*/ 4 h 4"/>
                  <a:gd name="T22" fmla="*/ 9 w 9"/>
                  <a:gd name="T23" fmla="*/ 3 h 4"/>
                  <a:gd name="T24" fmla="*/ 9 w 9"/>
                  <a:gd name="T25" fmla="*/ 1 h 4"/>
                  <a:gd name="T26" fmla="*/ 9 w 9"/>
                  <a:gd name="T27" fmla="*/ 1 h 4"/>
                  <a:gd name="T28" fmla="*/ 9 w 9"/>
                  <a:gd name="T29" fmla="*/ 0 h 4"/>
                  <a:gd name="T30" fmla="*/ 7 w 9"/>
                  <a:gd name="T31" fmla="*/ 0 h 4"/>
                  <a:gd name="T32" fmla="*/ 7 w 9"/>
                  <a:gd name="T33" fmla="*/ 0 h 4"/>
                  <a:gd name="T34" fmla="*/ 7 w 9"/>
                  <a:gd name="T35" fmla="*/ 0 h 4"/>
                  <a:gd name="T36" fmla="*/ 7 w 9"/>
                  <a:gd name="T37" fmla="*/ 0 h 4"/>
                  <a:gd name="T38" fmla="*/ 0 w 9"/>
                  <a:gd name="T39" fmla="*/ 3 h 4"/>
                  <a:gd name="T40" fmla="*/ 0 w 9"/>
                  <a:gd name="T41" fmla="*/ 4 h 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 h="4">
                    <a:moveTo>
                      <a:pt x="0" y="4"/>
                    </a:moveTo>
                    <a:lnTo>
                      <a:pt x="7" y="3"/>
                    </a:lnTo>
                    <a:lnTo>
                      <a:pt x="7" y="3"/>
                    </a:lnTo>
                    <a:lnTo>
                      <a:pt x="7" y="1"/>
                    </a:lnTo>
                    <a:lnTo>
                      <a:pt x="7" y="3"/>
                    </a:lnTo>
                    <a:lnTo>
                      <a:pt x="7" y="3"/>
                    </a:lnTo>
                    <a:lnTo>
                      <a:pt x="7" y="3"/>
                    </a:lnTo>
                    <a:lnTo>
                      <a:pt x="9" y="3"/>
                    </a:lnTo>
                    <a:lnTo>
                      <a:pt x="7" y="3"/>
                    </a:lnTo>
                    <a:lnTo>
                      <a:pt x="7" y="4"/>
                    </a:lnTo>
                    <a:lnTo>
                      <a:pt x="9" y="4"/>
                    </a:lnTo>
                    <a:lnTo>
                      <a:pt x="9" y="3"/>
                    </a:lnTo>
                    <a:lnTo>
                      <a:pt x="9" y="1"/>
                    </a:lnTo>
                    <a:lnTo>
                      <a:pt x="9" y="1"/>
                    </a:lnTo>
                    <a:lnTo>
                      <a:pt x="9" y="0"/>
                    </a:lnTo>
                    <a:lnTo>
                      <a:pt x="7" y="0"/>
                    </a:lnTo>
                    <a:lnTo>
                      <a:pt x="7" y="0"/>
                    </a:lnTo>
                    <a:lnTo>
                      <a:pt x="7" y="0"/>
                    </a:lnTo>
                    <a:lnTo>
                      <a:pt x="7" y="0"/>
                    </a:lnTo>
                    <a:lnTo>
                      <a:pt x="0" y="3"/>
                    </a:lnTo>
                    <a:lnTo>
                      <a:pt x="0" y="4"/>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43" name="Freeform 1807"/>
              <p:cNvSpPr/>
              <p:nvPr/>
            </p:nvSpPr>
            <p:spPr bwMode="auto">
              <a:xfrm>
                <a:off x="-2537376" y="3136614"/>
                <a:ext cx="8158" cy="22434"/>
              </a:xfrm>
              <a:custGeom>
                <a:gdLst>
                  <a:gd name="T0" fmla="*/ 3 w 4"/>
                  <a:gd name="T1" fmla="*/ 11 h 11"/>
                  <a:gd name="T2" fmla="*/ 4 w 4"/>
                  <a:gd name="T3" fmla="*/ 1 h 11"/>
                  <a:gd name="T4" fmla="*/ 3 w 4"/>
                  <a:gd name="T5" fmla="*/ 0 h 11"/>
                  <a:gd name="T6" fmla="*/ 0 w 4"/>
                  <a:gd name="T7" fmla="*/ 10 h 11"/>
                  <a:gd name="T8" fmla="*/ 3 w 4"/>
                  <a:gd name="T9" fmla="*/ 11 h 11"/>
                </a:gdLst>
                <a:cxnLst>
                  <a:cxn ang="0">
                    <a:pos x="T0" y="T1"/>
                  </a:cxn>
                  <a:cxn ang="0">
                    <a:pos x="T2" y="T3"/>
                  </a:cxn>
                  <a:cxn ang="0">
                    <a:pos x="T4" y="T5"/>
                  </a:cxn>
                  <a:cxn ang="0">
                    <a:pos x="T6" y="T7"/>
                  </a:cxn>
                  <a:cxn ang="0">
                    <a:pos x="T8" y="T9"/>
                  </a:cxn>
                </a:cxnLst>
                <a:rect l="0" t="0" r="r" b="b"/>
                <a:pathLst>
                  <a:path w="4" h="11">
                    <a:moveTo>
                      <a:pt x="3" y="11"/>
                    </a:moveTo>
                    <a:lnTo>
                      <a:pt x="4" y="1"/>
                    </a:lnTo>
                    <a:lnTo>
                      <a:pt x="3" y="0"/>
                    </a:lnTo>
                    <a:lnTo>
                      <a:pt x="0" y="10"/>
                    </a:lnTo>
                    <a:lnTo>
                      <a:pt x="3" y="1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44" name="Freeform 1808"/>
              <p:cNvSpPr/>
              <p:nvPr/>
            </p:nvSpPr>
            <p:spPr bwMode="auto">
              <a:xfrm>
                <a:off x="-2541455" y="3165166"/>
                <a:ext cx="12237" cy="20394"/>
              </a:xfrm>
              <a:custGeom>
                <a:gdLst>
                  <a:gd name="T0" fmla="*/ 5 w 6"/>
                  <a:gd name="T1" fmla="*/ 10 h 10"/>
                  <a:gd name="T2" fmla="*/ 6 w 6"/>
                  <a:gd name="T3" fmla="*/ 6 h 10"/>
                  <a:gd name="T4" fmla="*/ 6 w 6"/>
                  <a:gd name="T5" fmla="*/ 6 h 10"/>
                  <a:gd name="T6" fmla="*/ 3 w 6"/>
                  <a:gd name="T7" fmla="*/ 1 h 10"/>
                  <a:gd name="T8" fmla="*/ 3 w 6"/>
                  <a:gd name="T9" fmla="*/ 1 h 10"/>
                  <a:gd name="T10" fmla="*/ 2 w 6"/>
                  <a:gd name="T11" fmla="*/ 1 h 10"/>
                  <a:gd name="T12" fmla="*/ 3 w 6"/>
                  <a:gd name="T13" fmla="*/ 1 h 10"/>
                  <a:gd name="T14" fmla="*/ 3 w 6"/>
                  <a:gd name="T15" fmla="*/ 1 h 10"/>
                  <a:gd name="T16" fmla="*/ 0 w 6"/>
                  <a:gd name="T17" fmla="*/ 0 h 10"/>
                  <a:gd name="T18" fmla="*/ 0 w 6"/>
                  <a:gd name="T19" fmla="*/ 0 h 10"/>
                  <a:gd name="T20" fmla="*/ 0 w 6"/>
                  <a:gd name="T21" fmla="*/ 1 h 10"/>
                  <a:gd name="T22" fmla="*/ 0 w 6"/>
                  <a:gd name="T23" fmla="*/ 3 h 10"/>
                  <a:gd name="T24" fmla="*/ 0 w 6"/>
                  <a:gd name="T25" fmla="*/ 3 h 10"/>
                  <a:gd name="T26" fmla="*/ 3 w 6"/>
                  <a:gd name="T27" fmla="*/ 6 h 10"/>
                  <a:gd name="T28" fmla="*/ 3 w 6"/>
                  <a:gd name="T29" fmla="*/ 9 h 10"/>
                  <a:gd name="T30" fmla="*/ 5 w 6"/>
                  <a:gd name="T31" fmla="*/ 10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 h="10">
                    <a:moveTo>
                      <a:pt x="5" y="10"/>
                    </a:moveTo>
                    <a:lnTo>
                      <a:pt x="6" y="6"/>
                    </a:lnTo>
                    <a:lnTo>
                      <a:pt x="6" y="6"/>
                    </a:lnTo>
                    <a:lnTo>
                      <a:pt x="3" y="1"/>
                    </a:lnTo>
                    <a:lnTo>
                      <a:pt x="3" y="1"/>
                    </a:lnTo>
                    <a:lnTo>
                      <a:pt x="2" y="1"/>
                    </a:lnTo>
                    <a:lnTo>
                      <a:pt x="3" y="1"/>
                    </a:lnTo>
                    <a:lnTo>
                      <a:pt x="3" y="1"/>
                    </a:lnTo>
                    <a:lnTo>
                      <a:pt x="0" y="0"/>
                    </a:lnTo>
                    <a:lnTo>
                      <a:pt x="0" y="0"/>
                    </a:lnTo>
                    <a:lnTo>
                      <a:pt x="0" y="1"/>
                    </a:lnTo>
                    <a:lnTo>
                      <a:pt x="0" y="3"/>
                    </a:lnTo>
                    <a:lnTo>
                      <a:pt x="0" y="3"/>
                    </a:lnTo>
                    <a:lnTo>
                      <a:pt x="3" y="6"/>
                    </a:lnTo>
                    <a:lnTo>
                      <a:pt x="3" y="9"/>
                    </a:lnTo>
                    <a:lnTo>
                      <a:pt x="5" y="1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45" name="Freeform 1809"/>
              <p:cNvSpPr/>
              <p:nvPr/>
            </p:nvSpPr>
            <p:spPr bwMode="auto">
              <a:xfrm>
                <a:off x="-2563888" y="3185560"/>
                <a:ext cx="22434" cy="6119"/>
              </a:xfrm>
              <a:custGeom>
                <a:gdLst>
                  <a:gd name="T0" fmla="*/ 0 w 11"/>
                  <a:gd name="T1" fmla="*/ 3 h 3"/>
                  <a:gd name="T2" fmla="*/ 3 w 11"/>
                  <a:gd name="T3" fmla="*/ 3 h 3"/>
                  <a:gd name="T4" fmla="*/ 3 w 11"/>
                  <a:gd name="T5" fmla="*/ 3 h 3"/>
                  <a:gd name="T6" fmla="*/ 11 w 11"/>
                  <a:gd name="T7" fmla="*/ 2 h 3"/>
                  <a:gd name="T8" fmla="*/ 10 w 11"/>
                  <a:gd name="T9" fmla="*/ 0 h 3"/>
                  <a:gd name="T10" fmla="*/ 3 w 11"/>
                  <a:gd name="T11" fmla="*/ 0 h 3"/>
                  <a:gd name="T12" fmla="*/ 1 w 11"/>
                  <a:gd name="T13" fmla="*/ 0 h 3"/>
                  <a:gd name="T14" fmla="*/ 0 w 11"/>
                  <a:gd name="T15" fmla="*/ 3 h 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3">
                    <a:moveTo>
                      <a:pt x="0" y="3"/>
                    </a:moveTo>
                    <a:lnTo>
                      <a:pt x="3" y="3"/>
                    </a:lnTo>
                    <a:lnTo>
                      <a:pt x="3" y="3"/>
                    </a:lnTo>
                    <a:lnTo>
                      <a:pt x="11" y="2"/>
                    </a:lnTo>
                    <a:lnTo>
                      <a:pt x="10" y="0"/>
                    </a:lnTo>
                    <a:lnTo>
                      <a:pt x="3" y="0"/>
                    </a:lnTo>
                    <a:lnTo>
                      <a:pt x="1" y="0"/>
                    </a:lnTo>
                    <a:lnTo>
                      <a:pt x="0" y="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46" name="Freeform 1810"/>
              <p:cNvSpPr/>
              <p:nvPr/>
            </p:nvSpPr>
            <p:spPr bwMode="auto">
              <a:xfrm>
                <a:off x="-2594480" y="3179442"/>
                <a:ext cx="20394" cy="10198"/>
              </a:xfrm>
              <a:custGeom>
                <a:gdLst>
                  <a:gd name="T0" fmla="*/ 0 w 10"/>
                  <a:gd name="T1" fmla="*/ 3 h 5"/>
                  <a:gd name="T2" fmla="*/ 10 w 10"/>
                  <a:gd name="T3" fmla="*/ 5 h 5"/>
                  <a:gd name="T4" fmla="*/ 10 w 10"/>
                  <a:gd name="T5" fmla="*/ 2 h 5"/>
                  <a:gd name="T6" fmla="*/ 2 w 10"/>
                  <a:gd name="T7" fmla="*/ 0 h 5"/>
                  <a:gd name="T8" fmla="*/ 0 w 10"/>
                  <a:gd name="T9" fmla="*/ 3 h 5"/>
                </a:gdLst>
                <a:cxnLst>
                  <a:cxn ang="0">
                    <a:pos x="T0" y="T1"/>
                  </a:cxn>
                  <a:cxn ang="0">
                    <a:pos x="T2" y="T3"/>
                  </a:cxn>
                  <a:cxn ang="0">
                    <a:pos x="T4" y="T5"/>
                  </a:cxn>
                  <a:cxn ang="0">
                    <a:pos x="T6" y="T7"/>
                  </a:cxn>
                  <a:cxn ang="0">
                    <a:pos x="T8" y="T9"/>
                  </a:cxn>
                </a:cxnLst>
                <a:rect l="0" t="0" r="r" b="b"/>
                <a:pathLst>
                  <a:path w="10" h="5">
                    <a:moveTo>
                      <a:pt x="0" y="3"/>
                    </a:moveTo>
                    <a:lnTo>
                      <a:pt x="10" y="5"/>
                    </a:lnTo>
                    <a:lnTo>
                      <a:pt x="10" y="2"/>
                    </a:lnTo>
                    <a:lnTo>
                      <a:pt x="2" y="0"/>
                    </a:lnTo>
                    <a:lnTo>
                      <a:pt x="0" y="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47" name="Freeform 1811"/>
              <p:cNvSpPr/>
              <p:nvPr/>
            </p:nvSpPr>
            <p:spPr bwMode="auto">
              <a:xfrm>
                <a:off x="-2623032" y="3173323"/>
                <a:ext cx="20394" cy="10198"/>
              </a:xfrm>
              <a:custGeom>
                <a:gdLst>
                  <a:gd name="T0" fmla="*/ 0 w 10"/>
                  <a:gd name="T1" fmla="*/ 2 h 5"/>
                  <a:gd name="T2" fmla="*/ 10 w 10"/>
                  <a:gd name="T3" fmla="*/ 5 h 5"/>
                  <a:gd name="T4" fmla="*/ 10 w 10"/>
                  <a:gd name="T5" fmla="*/ 2 h 5"/>
                  <a:gd name="T6" fmla="*/ 0 w 10"/>
                  <a:gd name="T7" fmla="*/ 0 h 5"/>
                  <a:gd name="T8" fmla="*/ 0 w 10"/>
                  <a:gd name="T9" fmla="*/ 2 h 5"/>
                </a:gdLst>
                <a:cxnLst>
                  <a:cxn ang="0">
                    <a:pos x="T0" y="T1"/>
                  </a:cxn>
                  <a:cxn ang="0">
                    <a:pos x="T2" y="T3"/>
                  </a:cxn>
                  <a:cxn ang="0">
                    <a:pos x="T4" y="T5"/>
                  </a:cxn>
                  <a:cxn ang="0">
                    <a:pos x="T6" y="T7"/>
                  </a:cxn>
                  <a:cxn ang="0">
                    <a:pos x="T8" y="T9"/>
                  </a:cxn>
                </a:cxnLst>
                <a:rect l="0" t="0" r="r" b="b"/>
                <a:pathLst>
                  <a:path w="10" h="5">
                    <a:moveTo>
                      <a:pt x="0" y="2"/>
                    </a:moveTo>
                    <a:lnTo>
                      <a:pt x="10" y="5"/>
                    </a:lnTo>
                    <a:lnTo>
                      <a:pt x="10" y="2"/>
                    </a:lnTo>
                    <a:lnTo>
                      <a:pt x="0" y="0"/>
                    </a:lnTo>
                    <a:lnTo>
                      <a:pt x="0" y="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48" name="Freeform 1812"/>
              <p:cNvSpPr/>
              <p:nvPr/>
            </p:nvSpPr>
            <p:spPr bwMode="auto">
              <a:xfrm>
                <a:off x="-2649544" y="3157008"/>
                <a:ext cx="20394" cy="16315"/>
              </a:xfrm>
              <a:custGeom>
                <a:gdLst>
                  <a:gd name="T0" fmla="*/ 0 w 10"/>
                  <a:gd name="T1" fmla="*/ 1 h 8"/>
                  <a:gd name="T2" fmla="*/ 7 w 10"/>
                  <a:gd name="T3" fmla="*/ 8 h 8"/>
                  <a:gd name="T4" fmla="*/ 10 w 10"/>
                  <a:gd name="T5" fmla="*/ 7 h 8"/>
                  <a:gd name="T6" fmla="*/ 3 w 10"/>
                  <a:gd name="T7" fmla="*/ 0 h 8"/>
                  <a:gd name="T8" fmla="*/ 0 w 10"/>
                  <a:gd name="T9" fmla="*/ 1 h 8"/>
                </a:gdLst>
                <a:cxnLst>
                  <a:cxn ang="0">
                    <a:pos x="T0" y="T1"/>
                  </a:cxn>
                  <a:cxn ang="0">
                    <a:pos x="T2" y="T3"/>
                  </a:cxn>
                  <a:cxn ang="0">
                    <a:pos x="T4" y="T5"/>
                  </a:cxn>
                  <a:cxn ang="0">
                    <a:pos x="T6" y="T7"/>
                  </a:cxn>
                  <a:cxn ang="0">
                    <a:pos x="T8" y="T9"/>
                  </a:cxn>
                </a:cxnLst>
                <a:rect l="0" t="0" r="r" b="b"/>
                <a:pathLst>
                  <a:path w="10" h="8">
                    <a:moveTo>
                      <a:pt x="0" y="1"/>
                    </a:moveTo>
                    <a:lnTo>
                      <a:pt x="7" y="8"/>
                    </a:lnTo>
                    <a:lnTo>
                      <a:pt x="10" y="7"/>
                    </a:lnTo>
                    <a:lnTo>
                      <a:pt x="3" y="0"/>
                    </a:lnTo>
                    <a:lnTo>
                      <a:pt x="0"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49" name="Rectangle 1814"/>
              <p:cNvSpPr>
                <a:spLocks noChangeArrowheads="1"/>
              </p:cNvSpPr>
              <p:nvPr/>
            </p:nvSpPr>
            <p:spPr bwMode="auto">
              <a:xfrm>
                <a:off x="-2676057" y="3150890"/>
                <a:ext cx="20394" cy="6119"/>
              </a:xfrm>
              <a:prstGeom prst="rect">
                <a:avLst/>
              </a:prstGeom>
              <a:solidFill>
                <a:schemeClr val="accent3">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50" name="Freeform 1815"/>
              <p:cNvSpPr/>
              <p:nvPr/>
            </p:nvSpPr>
            <p:spPr bwMode="auto">
              <a:xfrm>
                <a:off x="-2708687" y="3146812"/>
                <a:ext cx="22434" cy="10198"/>
              </a:xfrm>
              <a:custGeom>
                <a:gdLst>
                  <a:gd name="T0" fmla="*/ 0 w 11"/>
                  <a:gd name="T1" fmla="*/ 2 h 5"/>
                  <a:gd name="T2" fmla="*/ 3 w 11"/>
                  <a:gd name="T3" fmla="*/ 3 h 5"/>
                  <a:gd name="T4" fmla="*/ 4 w 11"/>
                  <a:gd name="T5" fmla="*/ 3 h 5"/>
                  <a:gd name="T6" fmla="*/ 10 w 11"/>
                  <a:gd name="T7" fmla="*/ 5 h 5"/>
                  <a:gd name="T8" fmla="*/ 11 w 11"/>
                  <a:gd name="T9" fmla="*/ 2 h 5"/>
                  <a:gd name="T10" fmla="*/ 4 w 11"/>
                  <a:gd name="T11" fmla="*/ 2 h 5"/>
                  <a:gd name="T12" fmla="*/ 1 w 11"/>
                  <a:gd name="T13" fmla="*/ 0 h 5"/>
                  <a:gd name="T14" fmla="*/ 0 w 11"/>
                  <a:gd name="T15" fmla="*/ 2 h 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5">
                    <a:moveTo>
                      <a:pt x="0" y="2"/>
                    </a:moveTo>
                    <a:lnTo>
                      <a:pt x="3" y="3"/>
                    </a:lnTo>
                    <a:lnTo>
                      <a:pt x="4" y="3"/>
                    </a:lnTo>
                    <a:lnTo>
                      <a:pt x="10" y="5"/>
                    </a:lnTo>
                    <a:lnTo>
                      <a:pt x="11" y="2"/>
                    </a:lnTo>
                    <a:lnTo>
                      <a:pt x="4" y="2"/>
                    </a:lnTo>
                    <a:lnTo>
                      <a:pt x="1" y="0"/>
                    </a:lnTo>
                    <a:lnTo>
                      <a:pt x="0" y="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51" name="Freeform 1816"/>
              <p:cNvSpPr/>
              <p:nvPr/>
            </p:nvSpPr>
            <p:spPr bwMode="auto">
              <a:xfrm>
                <a:off x="-2735199" y="3130496"/>
                <a:ext cx="20394" cy="14277"/>
              </a:xfrm>
              <a:custGeom>
                <a:gdLst>
                  <a:gd name="T0" fmla="*/ 0 w 10"/>
                  <a:gd name="T1" fmla="*/ 3 h 7"/>
                  <a:gd name="T2" fmla="*/ 8 w 10"/>
                  <a:gd name="T3" fmla="*/ 7 h 7"/>
                  <a:gd name="T4" fmla="*/ 10 w 10"/>
                  <a:gd name="T5" fmla="*/ 5 h 7"/>
                  <a:gd name="T6" fmla="*/ 1 w 10"/>
                  <a:gd name="T7" fmla="*/ 0 h 7"/>
                  <a:gd name="T8" fmla="*/ 0 w 10"/>
                  <a:gd name="T9" fmla="*/ 3 h 7"/>
                </a:gdLst>
                <a:cxnLst>
                  <a:cxn ang="0">
                    <a:pos x="T0" y="T1"/>
                  </a:cxn>
                  <a:cxn ang="0">
                    <a:pos x="T2" y="T3"/>
                  </a:cxn>
                  <a:cxn ang="0">
                    <a:pos x="T4" y="T5"/>
                  </a:cxn>
                  <a:cxn ang="0">
                    <a:pos x="T6" y="T7"/>
                  </a:cxn>
                  <a:cxn ang="0">
                    <a:pos x="T8" y="T9"/>
                  </a:cxn>
                </a:cxnLst>
                <a:rect l="0" t="0" r="r" b="b"/>
                <a:pathLst>
                  <a:path w="10" h="7">
                    <a:moveTo>
                      <a:pt x="0" y="3"/>
                    </a:moveTo>
                    <a:lnTo>
                      <a:pt x="8" y="7"/>
                    </a:lnTo>
                    <a:lnTo>
                      <a:pt x="10" y="5"/>
                    </a:lnTo>
                    <a:lnTo>
                      <a:pt x="1" y="0"/>
                    </a:lnTo>
                    <a:lnTo>
                      <a:pt x="0" y="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52" name="Freeform 1817"/>
              <p:cNvSpPr/>
              <p:nvPr/>
            </p:nvSpPr>
            <p:spPr bwMode="auto">
              <a:xfrm>
                <a:off x="-2761712" y="3114181"/>
                <a:ext cx="20394" cy="16315"/>
              </a:xfrm>
              <a:custGeom>
                <a:gdLst>
                  <a:gd name="T0" fmla="*/ 0 w 10"/>
                  <a:gd name="T1" fmla="*/ 3 h 8"/>
                  <a:gd name="T2" fmla="*/ 8 w 10"/>
                  <a:gd name="T3" fmla="*/ 8 h 8"/>
                  <a:gd name="T4" fmla="*/ 10 w 10"/>
                  <a:gd name="T5" fmla="*/ 6 h 8"/>
                  <a:gd name="T6" fmla="*/ 1 w 10"/>
                  <a:gd name="T7" fmla="*/ 0 h 8"/>
                  <a:gd name="T8" fmla="*/ 0 w 10"/>
                  <a:gd name="T9" fmla="*/ 3 h 8"/>
                </a:gdLst>
                <a:cxnLst>
                  <a:cxn ang="0">
                    <a:pos x="T0" y="T1"/>
                  </a:cxn>
                  <a:cxn ang="0">
                    <a:pos x="T2" y="T3"/>
                  </a:cxn>
                  <a:cxn ang="0">
                    <a:pos x="T4" y="T5"/>
                  </a:cxn>
                  <a:cxn ang="0">
                    <a:pos x="T6" y="T7"/>
                  </a:cxn>
                  <a:cxn ang="0">
                    <a:pos x="T8" y="T9"/>
                  </a:cxn>
                </a:cxnLst>
                <a:rect l="0" t="0" r="r" b="b"/>
                <a:pathLst>
                  <a:path w="10" h="8">
                    <a:moveTo>
                      <a:pt x="0" y="3"/>
                    </a:moveTo>
                    <a:lnTo>
                      <a:pt x="8" y="8"/>
                    </a:lnTo>
                    <a:lnTo>
                      <a:pt x="10" y="6"/>
                    </a:lnTo>
                    <a:lnTo>
                      <a:pt x="1" y="0"/>
                    </a:lnTo>
                    <a:lnTo>
                      <a:pt x="0" y="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53" name="Freeform 1818"/>
              <p:cNvSpPr/>
              <p:nvPr/>
            </p:nvSpPr>
            <p:spPr bwMode="auto">
              <a:xfrm>
                <a:off x="-2788224" y="3099904"/>
                <a:ext cx="20394" cy="14277"/>
              </a:xfrm>
              <a:custGeom>
                <a:gdLst>
                  <a:gd name="T0" fmla="*/ 0 w 10"/>
                  <a:gd name="T1" fmla="*/ 2 h 7"/>
                  <a:gd name="T2" fmla="*/ 8 w 10"/>
                  <a:gd name="T3" fmla="*/ 7 h 7"/>
                  <a:gd name="T4" fmla="*/ 10 w 10"/>
                  <a:gd name="T5" fmla="*/ 4 h 7"/>
                  <a:gd name="T6" fmla="*/ 1 w 10"/>
                  <a:gd name="T7" fmla="*/ 0 h 7"/>
                  <a:gd name="T8" fmla="*/ 0 w 10"/>
                  <a:gd name="T9" fmla="*/ 2 h 7"/>
                </a:gdLst>
                <a:cxnLst>
                  <a:cxn ang="0">
                    <a:pos x="T0" y="T1"/>
                  </a:cxn>
                  <a:cxn ang="0">
                    <a:pos x="T2" y="T3"/>
                  </a:cxn>
                  <a:cxn ang="0">
                    <a:pos x="T4" y="T5"/>
                  </a:cxn>
                  <a:cxn ang="0">
                    <a:pos x="T6" y="T7"/>
                  </a:cxn>
                  <a:cxn ang="0">
                    <a:pos x="T8" y="T9"/>
                  </a:cxn>
                </a:cxnLst>
                <a:rect l="0" t="0" r="r" b="b"/>
                <a:pathLst>
                  <a:path w="10" h="7">
                    <a:moveTo>
                      <a:pt x="0" y="2"/>
                    </a:moveTo>
                    <a:lnTo>
                      <a:pt x="8" y="7"/>
                    </a:lnTo>
                    <a:lnTo>
                      <a:pt x="10" y="4"/>
                    </a:lnTo>
                    <a:lnTo>
                      <a:pt x="1" y="0"/>
                    </a:lnTo>
                    <a:lnTo>
                      <a:pt x="0" y="2"/>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54" name="Freeform 1819"/>
              <p:cNvSpPr/>
              <p:nvPr/>
            </p:nvSpPr>
            <p:spPr bwMode="auto">
              <a:xfrm>
                <a:off x="-2788224" y="3073392"/>
                <a:ext cx="8158" cy="20394"/>
              </a:xfrm>
              <a:custGeom>
                <a:gdLst>
                  <a:gd name="T0" fmla="*/ 3 w 4"/>
                  <a:gd name="T1" fmla="*/ 0 h 10"/>
                  <a:gd name="T2" fmla="*/ 0 w 4"/>
                  <a:gd name="T3" fmla="*/ 9 h 10"/>
                  <a:gd name="T4" fmla="*/ 3 w 4"/>
                  <a:gd name="T5" fmla="*/ 10 h 10"/>
                  <a:gd name="T6" fmla="*/ 4 w 4"/>
                  <a:gd name="T7" fmla="*/ 0 h 10"/>
                  <a:gd name="T8" fmla="*/ 3 w 4"/>
                  <a:gd name="T9" fmla="*/ 0 h 10"/>
                </a:gdLst>
                <a:cxnLst>
                  <a:cxn ang="0">
                    <a:pos x="T0" y="T1"/>
                  </a:cxn>
                  <a:cxn ang="0">
                    <a:pos x="T2" y="T3"/>
                  </a:cxn>
                  <a:cxn ang="0">
                    <a:pos x="T4" y="T5"/>
                  </a:cxn>
                  <a:cxn ang="0">
                    <a:pos x="T6" y="T7"/>
                  </a:cxn>
                  <a:cxn ang="0">
                    <a:pos x="T8" y="T9"/>
                  </a:cxn>
                </a:cxnLst>
                <a:rect l="0" t="0" r="r" b="b"/>
                <a:pathLst>
                  <a:path w="4" h="10">
                    <a:moveTo>
                      <a:pt x="3" y="0"/>
                    </a:moveTo>
                    <a:lnTo>
                      <a:pt x="0" y="9"/>
                    </a:lnTo>
                    <a:lnTo>
                      <a:pt x="3" y="10"/>
                    </a:lnTo>
                    <a:lnTo>
                      <a:pt x="4" y="0"/>
                    </a:lnTo>
                    <a:lnTo>
                      <a:pt x="3"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55" name="Freeform 1820"/>
              <p:cNvSpPr/>
              <p:nvPr/>
            </p:nvSpPr>
            <p:spPr bwMode="auto">
              <a:xfrm>
                <a:off x="-2778028" y="3050958"/>
                <a:ext cx="22434" cy="16315"/>
              </a:xfrm>
              <a:custGeom>
                <a:gdLst>
                  <a:gd name="T0" fmla="*/ 9 w 11"/>
                  <a:gd name="T1" fmla="*/ 0 h 8"/>
                  <a:gd name="T2" fmla="*/ 0 w 11"/>
                  <a:gd name="T3" fmla="*/ 5 h 8"/>
                  <a:gd name="T4" fmla="*/ 2 w 11"/>
                  <a:gd name="T5" fmla="*/ 8 h 8"/>
                  <a:gd name="T6" fmla="*/ 11 w 11"/>
                  <a:gd name="T7" fmla="*/ 2 h 8"/>
                  <a:gd name="T8" fmla="*/ 9 w 11"/>
                  <a:gd name="T9" fmla="*/ 0 h 8"/>
                </a:gdLst>
                <a:cxnLst>
                  <a:cxn ang="0">
                    <a:pos x="T0" y="T1"/>
                  </a:cxn>
                  <a:cxn ang="0">
                    <a:pos x="T2" y="T3"/>
                  </a:cxn>
                  <a:cxn ang="0">
                    <a:pos x="T4" y="T5"/>
                  </a:cxn>
                  <a:cxn ang="0">
                    <a:pos x="T6" y="T7"/>
                  </a:cxn>
                  <a:cxn ang="0">
                    <a:pos x="T8" y="T9"/>
                  </a:cxn>
                </a:cxnLst>
                <a:rect l="0" t="0" r="r" b="b"/>
                <a:pathLst>
                  <a:path w="11" h="8">
                    <a:moveTo>
                      <a:pt x="9" y="0"/>
                    </a:moveTo>
                    <a:lnTo>
                      <a:pt x="0" y="5"/>
                    </a:lnTo>
                    <a:lnTo>
                      <a:pt x="2" y="8"/>
                    </a:lnTo>
                    <a:lnTo>
                      <a:pt x="11" y="2"/>
                    </a:lnTo>
                    <a:lnTo>
                      <a:pt x="9"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56" name="Freeform 1821"/>
              <p:cNvSpPr/>
              <p:nvPr/>
            </p:nvSpPr>
            <p:spPr bwMode="auto">
              <a:xfrm>
                <a:off x="-2780066" y="3032604"/>
                <a:ext cx="20394" cy="14277"/>
              </a:xfrm>
              <a:custGeom>
                <a:gdLst>
                  <a:gd name="T0" fmla="*/ 0 w 10"/>
                  <a:gd name="T1" fmla="*/ 3 h 7"/>
                  <a:gd name="T2" fmla="*/ 9 w 10"/>
                  <a:gd name="T3" fmla="*/ 7 h 7"/>
                  <a:gd name="T4" fmla="*/ 10 w 10"/>
                  <a:gd name="T5" fmla="*/ 6 h 7"/>
                  <a:gd name="T6" fmla="*/ 1 w 10"/>
                  <a:gd name="T7" fmla="*/ 0 h 7"/>
                  <a:gd name="T8" fmla="*/ 0 w 10"/>
                  <a:gd name="T9" fmla="*/ 3 h 7"/>
                </a:gdLst>
                <a:cxnLst>
                  <a:cxn ang="0">
                    <a:pos x="T0" y="T1"/>
                  </a:cxn>
                  <a:cxn ang="0">
                    <a:pos x="T2" y="T3"/>
                  </a:cxn>
                  <a:cxn ang="0">
                    <a:pos x="T4" y="T5"/>
                  </a:cxn>
                  <a:cxn ang="0">
                    <a:pos x="T6" y="T7"/>
                  </a:cxn>
                  <a:cxn ang="0">
                    <a:pos x="T8" y="T9"/>
                  </a:cxn>
                </a:cxnLst>
                <a:rect l="0" t="0" r="r" b="b"/>
                <a:pathLst>
                  <a:path w="10" h="7">
                    <a:moveTo>
                      <a:pt x="0" y="3"/>
                    </a:moveTo>
                    <a:lnTo>
                      <a:pt x="9" y="7"/>
                    </a:lnTo>
                    <a:lnTo>
                      <a:pt x="10" y="6"/>
                    </a:lnTo>
                    <a:lnTo>
                      <a:pt x="1" y="0"/>
                    </a:lnTo>
                    <a:lnTo>
                      <a:pt x="0" y="3"/>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57" name="Freeform 1822"/>
              <p:cNvSpPr/>
              <p:nvPr/>
            </p:nvSpPr>
            <p:spPr bwMode="auto">
              <a:xfrm>
                <a:off x="-2806579" y="3018327"/>
                <a:ext cx="20394" cy="14277"/>
              </a:xfrm>
              <a:custGeom>
                <a:gdLst>
                  <a:gd name="T0" fmla="*/ 0 w 10"/>
                  <a:gd name="T1" fmla="*/ 1 h 7"/>
                  <a:gd name="T2" fmla="*/ 9 w 10"/>
                  <a:gd name="T3" fmla="*/ 7 h 7"/>
                  <a:gd name="T4" fmla="*/ 10 w 10"/>
                  <a:gd name="T5" fmla="*/ 4 h 7"/>
                  <a:gd name="T6" fmla="*/ 1 w 10"/>
                  <a:gd name="T7" fmla="*/ 0 h 7"/>
                  <a:gd name="T8" fmla="*/ 0 w 10"/>
                  <a:gd name="T9" fmla="*/ 1 h 7"/>
                </a:gdLst>
                <a:cxnLst>
                  <a:cxn ang="0">
                    <a:pos x="T0" y="T1"/>
                  </a:cxn>
                  <a:cxn ang="0">
                    <a:pos x="T2" y="T3"/>
                  </a:cxn>
                  <a:cxn ang="0">
                    <a:pos x="T4" y="T5"/>
                  </a:cxn>
                  <a:cxn ang="0">
                    <a:pos x="T6" y="T7"/>
                  </a:cxn>
                  <a:cxn ang="0">
                    <a:pos x="T8" y="T9"/>
                  </a:cxn>
                </a:cxnLst>
                <a:rect l="0" t="0" r="r" b="b"/>
                <a:pathLst>
                  <a:path w="10" h="7">
                    <a:moveTo>
                      <a:pt x="0" y="1"/>
                    </a:moveTo>
                    <a:lnTo>
                      <a:pt x="9" y="7"/>
                    </a:lnTo>
                    <a:lnTo>
                      <a:pt x="10" y="4"/>
                    </a:lnTo>
                    <a:lnTo>
                      <a:pt x="1" y="0"/>
                    </a:lnTo>
                    <a:lnTo>
                      <a:pt x="0" y="1"/>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458" name="Freeform 1823"/>
              <p:cNvSpPr/>
              <p:nvPr/>
            </p:nvSpPr>
            <p:spPr bwMode="auto">
              <a:xfrm>
                <a:off x="-2800461" y="2867410"/>
                <a:ext cx="18355" cy="16315"/>
              </a:xfrm>
              <a:custGeom>
                <a:gdLst>
                  <a:gd name="T0" fmla="*/ 6 w 9"/>
                  <a:gd name="T1" fmla="*/ 0 h 8"/>
                  <a:gd name="T2" fmla="*/ 4 w 9"/>
                  <a:gd name="T3" fmla="*/ 3 h 8"/>
                  <a:gd name="T4" fmla="*/ 0 w 9"/>
                  <a:gd name="T5" fmla="*/ 7 h 8"/>
                  <a:gd name="T6" fmla="*/ 1 w 9"/>
                  <a:gd name="T7" fmla="*/ 8 h 8"/>
                  <a:gd name="T8" fmla="*/ 7 w 9"/>
                  <a:gd name="T9" fmla="*/ 4 h 8"/>
                  <a:gd name="T10" fmla="*/ 9 w 9"/>
                  <a:gd name="T11" fmla="*/ 1 h 8"/>
                  <a:gd name="T12" fmla="*/ 6 w 9"/>
                  <a:gd name="T13" fmla="*/ 0 h 8"/>
                  <a:gd name="T14" fmla="*/ 6 w 9"/>
                  <a:gd name="T15" fmla="*/ 0 h 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8">
                    <a:moveTo>
                      <a:pt x="6" y="0"/>
                    </a:moveTo>
                    <a:lnTo>
                      <a:pt x="4" y="3"/>
                    </a:lnTo>
                    <a:lnTo>
                      <a:pt x="0" y="7"/>
                    </a:lnTo>
                    <a:lnTo>
                      <a:pt x="1" y="8"/>
                    </a:lnTo>
                    <a:lnTo>
                      <a:pt x="7" y="4"/>
                    </a:lnTo>
                    <a:lnTo>
                      <a:pt x="9" y="1"/>
                    </a:lnTo>
                    <a:lnTo>
                      <a:pt x="6" y="0"/>
                    </a:lnTo>
                    <a:lnTo>
                      <a:pt x="6" y="0"/>
                    </a:lnTo>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sp>
            <p:nvSpPr>
              <p:cNvPr id="535" name="Freeform 1839"/>
              <p:cNvSpPr>
                <a:spLocks noEditPoints="1"/>
              </p:cNvSpPr>
              <p:nvPr/>
            </p:nvSpPr>
            <p:spPr bwMode="auto">
              <a:xfrm>
                <a:off x="-2996245" y="2830701"/>
                <a:ext cx="218219" cy="234534"/>
              </a:xfrm>
              <a:custGeom>
                <a:gdLst>
                  <a:gd name="T0" fmla="*/ 55 w 107"/>
                  <a:gd name="T1" fmla="*/ 94 h 115"/>
                  <a:gd name="T2" fmla="*/ 48 w 107"/>
                  <a:gd name="T3" fmla="*/ 103 h 115"/>
                  <a:gd name="T4" fmla="*/ 35 w 107"/>
                  <a:gd name="T5" fmla="*/ 110 h 115"/>
                  <a:gd name="T6" fmla="*/ 28 w 107"/>
                  <a:gd name="T7" fmla="*/ 112 h 115"/>
                  <a:gd name="T8" fmla="*/ 15 w 107"/>
                  <a:gd name="T9" fmla="*/ 110 h 115"/>
                  <a:gd name="T10" fmla="*/ 0 w 107"/>
                  <a:gd name="T11" fmla="*/ 110 h 115"/>
                  <a:gd name="T12" fmla="*/ 10 w 107"/>
                  <a:gd name="T13" fmla="*/ 103 h 115"/>
                  <a:gd name="T14" fmla="*/ 23 w 107"/>
                  <a:gd name="T15" fmla="*/ 96 h 115"/>
                  <a:gd name="T16" fmla="*/ 29 w 107"/>
                  <a:gd name="T17" fmla="*/ 93 h 115"/>
                  <a:gd name="T18" fmla="*/ 34 w 107"/>
                  <a:gd name="T19" fmla="*/ 84 h 115"/>
                  <a:gd name="T20" fmla="*/ 31 w 107"/>
                  <a:gd name="T21" fmla="*/ 68 h 115"/>
                  <a:gd name="T22" fmla="*/ 35 w 107"/>
                  <a:gd name="T23" fmla="*/ 68 h 115"/>
                  <a:gd name="T24" fmla="*/ 22 w 107"/>
                  <a:gd name="T25" fmla="*/ 63 h 115"/>
                  <a:gd name="T26" fmla="*/ 28 w 107"/>
                  <a:gd name="T27" fmla="*/ 54 h 115"/>
                  <a:gd name="T28" fmla="*/ 22 w 107"/>
                  <a:gd name="T29" fmla="*/ 55 h 115"/>
                  <a:gd name="T30" fmla="*/ 28 w 107"/>
                  <a:gd name="T31" fmla="*/ 54 h 115"/>
                  <a:gd name="T32" fmla="*/ 28 w 107"/>
                  <a:gd name="T33" fmla="*/ 48 h 115"/>
                  <a:gd name="T34" fmla="*/ 21 w 107"/>
                  <a:gd name="T35" fmla="*/ 31 h 115"/>
                  <a:gd name="T36" fmla="*/ 23 w 107"/>
                  <a:gd name="T37" fmla="*/ 41 h 115"/>
                  <a:gd name="T38" fmla="*/ 19 w 107"/>
                  <a:gd name="T39" fmla="*/ 32 h 115"/>
                  <a:gd name="T40" fmla="*/ 18 w 107"/>
                  <a:gd name="T41" fmla="*/ 26 h 115"/>
                  <a:gd name="T42" fmla="*/ 13 w 107"/>
                  <a:gd name="T43" fmla="*/ 19 h 115"/>
                  <a:gd name="T44" fmla="*/ 10 w 107"/>
                  <a:gd name="T45" fmla="*/ 10 h 115"/>
                  <a:gd name="T46" fmla="*/ 9 w 107"/>
                  <a:gd name="T47" fmla="*/ 10 h 115"/>
                  <a:gd name="T48" fmla="*/ 7 w 107"/>
                  <a:gd name="T49" fmla="*/ 10 h 115"/>
                  <a:gd name="T50" fmla="*/ 10 w 107"/>
                  <a:gd name="T51" fmla="*/ 9 h 115"/>
                  <a:gd name="T52" fmla="*/ 13 w 107"/>
                  <a:gd name="T53" fmla="*/ 10 h 115"/>
                  <a:gd name="T54" fmla="*/ 23 w 107"/>
                  <a:gd name="T55" fmla="*/ 0 h 115"/>
                  <a:gd name="T56" fmla="*/ 36 w 107"/>
                  <a:gd name="T57" fmla="*/ 3 h 115"/>
                  <a:gd name="T58" fmla="*/ 49 w 107"/>
                  <a:gd name="T59" fmla="*/ 9 h 115"/>
                  <a:gd name="T60" fmla="*/ 54 w 107"/>
                  <a:gd name="T61" fmla="*/ 12 h 115"/>
                  <a:gd name="T62" fmla="*/ 67 w 107"/>
                  <a:gd name="T63" fmla="*/ 24 h 115"/>
                  <a:gd name="T64" fmla="*/ 71 w 107"/>
                  <a:gd name="T65" fmla="*/ 24 h 115"/>
                  <a:gd name="T66" fmla="*/ 76 w 107"/>
                  <a:gd name="T67" fmla="*/ 25 h 115"/>
                  <a:gd name="T68" fmla="*/ 97 w 107"/>
                  <a:gd name="T69" fmla="*/ 22 h 115"/>
                  <a:gd name="T70" fmla="*/ 97 w 107"/>
                  <a:gd name="T71" fmla="*/ 19 h 115"/>
                  <a:gd name="T72" fmla="*/ 103 w 107"/>
                  <a:gd name="T73" fmla="*/ 24 h 115"/>
                  <a:gd name="T74" fmla="*/ 103 w 107"/>
                  <a:gd name="T75" fmla="*/ 21 h 115"/>
                  <a:gd name="T76" fmla="*/ 105 w 107"/>
                  <a:gd name="T77" fmla="*/ 31 h 115"/>
                  <a:gd name="T78" fmla="*/ 103 w 107"/>
                  <a:gd name="T79" fmla="*/ 35 h 115"/>
                  <a:gd name="T80" fmla="*/ 105 w 107"/>
                  <a:gd name="T81" fmla="*/ 37 h 115"/>
                  <a:gd name="T82" fmla="*/ 103 w 107"/>
                  <a:gd name="T83" fmla="*/ 52 h 115"/>
                  <a:gd name="T84" fmla="*/ 100 w 107"/>
                  <a:gd name="T85" fmla="*/ 44 h 115"/>
                  <a:gd name="T86" fmla="*/ 103 w 107"/>
                  <a:gd name="T87" fmla="*/ 52 h 115"/>
                  <a:gd name="T88" fmla="*/ 99 w 107"/>
                  <a:gd name="T89" fmla="*/ 61 h 115"/>
                  <a:gd name="T90" fmla="*/ 84 w 107"/>
                  <a:gd name="T91" fmla="*/ 68 h 115"/>
                  <a:gd name="T92" fmla="*/ 93 w 107"/>
                  <a:gd name="T93" fmla="*/ 67 h 115"/>
                  <a:gd name="T94" fmla="*/ 86 w 107"/>
                  <a:gd name="T95" fmla="*/ 70 h 115"/>
                  <a:gd name="T96" fmla="*/ 86 w 107"/>
                  <a:gd name="T97" fmla="*/ 71 h 115"/>
                  <a:gd name="T98" fmla="*/ 91 w 107"/>
                  <a:gd name="T99" fmla="*/ 87 h 115"/>
                  <a:gd name="T100" fmla="*/ 96 w 107"/>
                  <a:gd name="T101" fmla="*/ 81 h 115"/>
                  <a:gd name="T102" fmla="*/ 96 w 107"/>
                  <a:gd name="T103" fmla="*/ 90 h 115"/>
                  <a:gd name="T104" fmla="*/ 93 w 107"/>
                  <a:gd name="T105" fmla="*/ 94 h 115"/>
                  <a:gd name="T106" fmla="*/ 70 w 107"/>
                  <a:gd name="T107" fmla="*/ 92 h 1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7" h="115">
                    <a:moveTo>
                      <a:pt x="49" y="97"/>
                    </a:moveTo>
                    <a:lnTo>
                      <a:pt x="55" y="92"/>
                    </a:lnTo>
                    <a:lnTo>
                      <a:pt x="65" y="92"/>
                    </a:lnTo>
                    <a:lnTo>
                      <a:pt x="64" y="94"/>
                    </a:lnTo>
                    <a:lnTo>
                      <a:pt x="55" y="94"/>
                    </a:lnTo>
                    <a:lnTo>
                      <a:pt x="51" y="99"/>
                    </a:lnTo>
                    <a:lnTo>
                      <a:pt x="49" y="97"/>
                    </a:lnTo>
                    <a:close/>
                    <a:moveTo>
                      <a:pt x="39" y="108"/>
                    </a:moveTo>
                    <a:lnTo>
                      <a:pt x="47" y="100"/>
                    </a:lnTo>
                    <a:lnTo>
                      <a:pt x="48" y="103"/>
                    </a:lnTo>
                    <a:lnTo>
                      <a:pt x="41" y="109"/>
                    </a:lnTo>
                    <a:lnTo>
                      <a:pt x="39" y="108"/>
                    </a:lnTo>
                    <a:close/>
                    <a:moveTo>
                      <a:pt x="28" y="112"/>
                    </a:moveTo>
                    <a:lnTo>
                      <a:pt x="34" y="113"/>
                    </a:lnTo>
                    <a:lnTo>
                      <a:pt x="35" y="110"/>
                    </a:lnTo>
                    <a:lnTo>
                      <a:pt x="36" y="113"/>
                    </a:lnTo>
                    <a:lnTo>
                      <a:pt x="35" y="115"/>
                    </a:lnTo>
                    <a:lnTo>
                      <a:pt x="35" y="115"/>
                    </a:lnTo>
                    <a:lnTo>
                      <a:pt x="28" y="115"/>
                    </a:lnTo>
                    <a:lnTo>
                      <a:pt x="28" y="112"/>
                    </a:lnTo>
                    <a:close/>
                    <a:moveTo>
                      <a:pt x="15" y="110"/>
                    </a:moveTo>
                    <a:lnTo>
                      <a:pt x="23" y="112"/>
                    </a:lnTo>
                    <a:lnTo>
                      <a:pt x="23" y="115"/>
                    </a:lnTo>
                    <a:lnTo>
                      <a:pt x="13" y="113"/>
                    </a:lnTo>
                    <a:lnTo>
                      <a:pt x="15" y="110"/>
                    </a:lnTo>
                    <a:close/>
                    <a:moveTo>
                      <a:pt x="0" y="110"/>
                    </a:moveTo>
                    <a:lnTo>
                      <a:pt x="9" y="110"/>
                    </a:lnTo>
                    <a:lnTo>
                      <a:pt x="9" y="113"/>
                    </a:lnTo>
                    <a:lnTo>
                      <a:pt x="0" y="112"/>
                    </a:lnTo>
                    <a:lnTo>
                      <a:pt x="0" y="110"/>
                    </a:lnTo>
                    <a:close/>
                    <a:moveTo>
                      <a:pt x="10" y="103"/>
                    </a:moveTo>
                    <a:lnTo>
                      <a:pt x="3" y="109"/>
                    </a:lnTo>
                    <a:lnTo>
                      <a:pt x="2" y="108"/>
                    </a:lnTo>
                    <a:lnTo>
                      <a:pt x="10" y="102"/>
                    </a:lnTo>
                    <a:lnTo>
                      <a:pt x="10" y="103"/>
                    </a:lnTo>
                    <a:close/>
                    <a:moveTo>
                      <a:pt x="23" y="96"/>
                    </a:moveTo>
                    <a:lnTo>
                      <a:pt x="15" y="102"/>
                    </a:lnTo>
                    <a:lnTo>
                      <a:pt x="13" y="99"/>
                    </a:lnTo>
                    <a:lnTo>
                      <a:pt x="22" y="93"/>
                    </a:lnTo>
                    <a:lnTo>
                      <a:pt x="23" y="96"/>
                    </a:lnTo>
                    <a:close/>
                    <a:moveTo>
                      <a:pt x="34" y="89"/>
                    </a:moveTo>
                    <a:lnTo>
                      <a:pt x="31" y="96"/>
                    </a:lnTo>
                    <a:lnTo>
                      <a:pt x="26" y="96"/>
                    </a:lnTo>
                    <a:lnTo>
                      <a:pt x="26" y="93"/>
                    </a:lnTo>
                    <a:lnTo>
                      <a:pt x="29" y="93"/>
                    </a:lnTo>
                    <a:lnTo>
                      <a:pt x="32" y="89"/>
                    </a:lnTo>
                    <a:lnTo>
                      <a:pt x="34" y="89"/>
                    </a:lnTo>
                    <a:close/>
                    <a:moveTo>
                      <a:pt x="35" y="74"/>
                    </a:moveTo>
                    <a:lnTo>
                      <a:pt x="34" y="77"/>
                    </a:lnTo>
                    <a:lnTo>
                      <a:pt x="34" y="84"/>
                    </a:lnTo>
                    <a:lnTo>
                      <a:pt x="32" y="84"/>
                    </a:lnTo>
                    <a:lnTo>
                      <a:pt x="31" y="77"/>
                    </a:lnTo>
                    <a:lnTo>
                      <a:pt x="32" y="74"/>
                    </a:lnTo>
                    <a:lnTo>
                      <a:pt x="35" y="74"/>
                    </a:lnTo>
                    <a:close/>
                    <a:moveTo>
                      <a:pt x="31" y="68"/>
                    </a:moveTo>
                    <a:lnTo>
                      <a:pt x="34" y="66"/>
                    </a:lnTo>
                    <a:lnTo>
                      <a:pt x="34" y="64"/>
                    </a:lnTo>
                    <a:lnTo>
                      <a:pt x="38" y="67"/>
                    </a:lnTo>
                    <a:lnTo>
                      <a:pt x="36" y="70"/>
                    </a:lnTo>
                    <a:lnTo>
                      <a:pt x="35" y="68"/>
                    </a:lnTo>
                    <a:lnTo>
                      <a:pt x="35" y="68"/>
                    </a:lnTo>
                    <a:lnTo>
                      <a:pt x="34" y="67"/>
                    </a:lnTo>
                    <a:lnTo>
                      <a:pt x="32" y="70"/>
                    </a:lnTo>
                    <a:lnTo>
                      <a:pt x="31" y="68"/>
                    </a:lnTo>
                    <a:close/>
                    <a:moveTo>
                      <a:pt x="22" y="63"/>
                    </a:moveTo>
                    <a:lnTo>
                      <a:pt x="29" y="70"/>
                    </a:lnTo>
                    <a:lnTo>
                      <a:pt x="28" y="71"/>
                    </a:lnTo>
                    <a:lnTo>
                      <a:pt x="21" y="66"/>
                    </a:lnTo>
                    <a:lnTo>
                      <a:pt x="22" y="63"/>
                    </a:lnTo>
                    <a:close/>
                    <a:moveTo>
                      <a:pt x="28" y="54"/>
                    </a:moveTo>
                    <a:lnTo>
                      <a:pt x="23" y="55"/>
                    </a:lnTo>
                    <a:lnTo>
                      <a:pt x="23" y="55"/>
                    </a:lnTo>
                    <a:lnTo>
                      <a:pt x="22" y="60"/>
                    </a:lnTo>
                    <a:lnTo>
                      <a:pt x="21" y="60"/>
                    </a:lnTo>
                    <a:lnTo>
                      <a:pt x="22" y="55"/>
                    </a:lnTo>
                    <a:lnTo>
                      <a:pt x="28" y="48"/>
                    </a:lnTo>
                    <a:lnTo>
                      <a:pt x="22" y="54"/>
                    </a:lnTo>
                    <a:lnTo>
                      <a:pt x="22" y="54"/>
                    </a:lnTo>
                    <a:lnTo>
                      <a:pt x="26" y="51"/>
                    </a:lnTo>
                    <a:lnTo>
                      <a:pt x="28" y="54"/>
                    </a:lnTo>
                    <a:close/>
                    <a:moveTo>
                      <a:pt x="28" y="38"/>
                    </a:moveTo>
                    <a:lnTo>
                      <a:pt x="31" y="39"/>
                    </a:lnTo>
                    <a:lnTo>
                      <a:pt x="31" y="39"/>
                    </a:lnTo>
                    <a:lnTo>
                      <a:pt x="31" y="48"/>
                    </a:lnTo>
                    <a:lnTo>
                      <a:pt x="28" y="48"/>
                    </a:lnTo>
                    <a:lnTo>
                      <a:pt x="29" y="41"/>
                    </a:lnTo>
                    <a:lnTo>
                      <a:pt x="28" y="41"/>
                    </a:lnTo>
                    <a:lnTo>
                      <a:pt x="28" y="38"/>
                    </a:lnTo>
                    <a:close/>
                    <a:moveTo>
                      <a:pt x="21" y="31"/>
                    </a:moveTo>
                    <a:lnTo>
                      <a:pt x="21" y="31"/>
                    </a:lnTo>
                    <a:lnTo>
                      <a:pt x="22" y="31"/>
                    </a:lnTo>
                    <a:lnTo>
                      <a:pt x="22" y="38"/>
                    </a:lnTo>
                    <a:lnTo>
                      <a:pt x="22" y="38"/>
                    </a:lnTo>
                    <a:lnTo>
                      <a:pt x="23" y="38"/>
                    </a:lnTo>
                    <a:lnTo>
                      <a:pt x="23" y="41"/>
                    </a:lnTo>
                    <a:lnTo>
                      <a:pt x="22" y="39"/>
                    </a:lnTo>
                    <a:lnTo>
                      <a:pt x="21" y="39"/>
                    </a:lnTo>
                    <a:lnTo>
                      <a:pt x="21" y="39"/>
                    </a:lnTo>
                    <a:lnTo>
                      <a:pt x="21" y="38"/>
                    </a:lnTo>
                    <a:lnTo>
                      <a:pt x="19" y="32"/>
                    </a:lnTo>
                    <a:lnTo>
                      <a:pt x="19" y="32"/>
                    </a:lnTo>
                    <a:lnTo>
                      <a:pt x="21" y="31"/>
                    </a:lnTo>
                    <a:close/>
                    <a:moveTo>
                      <a:pt x="13" y="19"/>
                    </a:moveTo>
                    <a:lnTo>
                      <a:pt x="15" y="25"/>
                    </a:lnTo>
                    <a:lnTo>
                      <a:pt x="18" y="26"/>
                    </a:lnTo>
                    <a:lnTo>
                      <a:pt x="16" y="29"/>
                    </a:lnTo>
                    <a:lnTo>
                      <a:pt x="13" y="26"/>
                    </a:lnTo>
                    <a:lnTo>
                      <a:pt x="13" y="26"/>
                    </a:lnTo>
                    <a:lnTo>
                      <a:pt x="10" y="19"/>
                    </a:lnTo>
                    <a:lnTo>
                      <a:pt x="13" y="19"/>
                    </a:lnTo>
                    <a:close/>
                    <a:moveTo>
                      <a:pt x="15" y="10"/>
                    </a:moveTo>
                    <a:lnTo>
                      <a:pt x="15" y="12"/>
                    </a:lnTo>
                    <a:lnTo>
                      <a:pt x="15" y="13"/>
                    </a:lnTo>
                    <a:lnTo>
                      <a:pt x="10" y="10"/>
                    </a:lnTo>
                    <a:lnTo>
                      <a:pt x="10" y="10"/>
                    </a:lnTo>
                    <a:lnTo>
                      <a:pt x="10" y="10"/>
                    </a:lnTo>
                    <a:lnTo>
                      <a:pt x="10" y="10"/>
                    </a:lnTo>
                    <a:lnTo>
                      <a:pt x="10" y="10"/>
                    </a:lnTo>
                    <a:lnTo>
                      <a:pt x="10" y="12"/>
                    </a:lnTo>
                    <a:lnTo>
                      <a:pt x="9" y="10"/>
                    </a:lnTo>
                    <a:lnTo>
                      <a:pt x="10" y="10"/>
                    </a:lnTo>
                    <a:lnTo>
                      <a:pt x="12" y="15"/>
                    </a:lnTo>
                    <a:lnTo>
                      <a:pt x="9" y="15"/>
                    </a:lnTo>
                    <a:lnTo>
                      <a:pt x="7" y="12"/>
                    </a:lnTo>
                    <a:lnTo>
                      <a:pt x="7" y="10"/>
                    </a:lnTo>
                    <a:lnTo>
                      <a:pt x="9" y="10"/>
                    </a:lnTo>
                    <a:lnTo>
                      <a:pt x="9" y="9"/>
                    </a:lnTo>
                    <a:lnTo>
                      <a:pt x="9" y="9"/>
                    </a:lnTo>
                    <a:lnTo>
                      <a:pt x="10" y="9"/>
                    </a:lnTo>
                    <a:lnTo>
                      <a:pt x="10" y="9"/>
                    </a:lnTo>
                    <a:lnTo>
                      <a:pt x="10" y="9"/>
                    </a:lnTo>
                    <a:lnTo>
                      <a:pt x="15" y="10"/>
                    </a:lnTo>
                    <a:lnTo>
                      <a:pt x="13" y="10"/>
                    </a:lnTo>
                    <a:lnTo>
                      <a:pt x="13" y="10"/>
                    </a:lnTo>
                    <a:lnTo>
                      <a:pt x="13" y="10"/>
                    </a:lnTo>
                    <a:lnTo>
                      <a:pt x="15" y="10"/>
                    </a:lnTo>
                    <a:close/>
                    <a:moveTo>
                      <a:pt x="25" y="2"/>
                    </a:moveTo>
                    <a:lnTo>
                      <a:pt x="16" y="8"/>
                    </a:lnTo>
                    <a:lnTo>
                      <a:pt x="15" y="6"/>
                    </a:lnTo>
                    <a:lnTo>
                      <a:pt x="23" y="0"/>
                    </a:lnTo>
                    <a:lnTo>
                      <a:pt x="25" y="2"/>
                    </a:lnTo>
                    <a:close/>
                    <a:moveTo>
                      <a:pt x="36" y="6"/>
                    </a:moveTo>
                    <a:lnTo>
                      <a:pt x="28" y="2"/>
                    </a:lnTo>
                    <a:lnTo>
                      <a:pt x="28" y="0"/>
                    </a:lnTo>
                    <a:lnTo>
                      <a:pt x="36" y="3"/>
                    </a:lnTo>
                    <a:lnTo>
                      <a:pt x="36" y="6"/>
                    </a:lnTo>
                    <a:close/>
                    <a:moveTo>
                      <a:pt x="49" y="12"/>
                    </a:moveTo>
                    <a:lnTo>
                      <a:pt x="41" y="8"/>
                    </a:lnTo>
                    <a:lnTo>
                      <a:pt x="41" y="5"/>
                    </a:lnTo>
                    <a:lnTo>
                      <a:pt x="49" y="9"/>
                    </a:lnTo>
                    <a:lnTo>
                      <a:pt x="49" y="12"/>
                    </a:lnTo>
                    <a:close/>
                    <a:moveTo>
                      <a:pt x="58" y="21"/>
                    </a:moveTo>
                    <a:lnTo>
                      <a:pt x="58" y="19"/>
                    </a:lnTo>
                    <a:lnTo>
                      <a:pt x="52" y="13"/>
                    </a:lnTo>
                    <a:lnTo>
                      <a:pt x="54" y="12"/>
                    </a:lnTo>
                    <a:lnTo>
                      <a:pt x="60" y="16"/>
                    </a:lnTo>
                    <a:lnTo>
                      <a:pt x="61" y="19"/>
                    </a:lnTo>
                    <a:lnTo>
                      <a:pt x="58" y="21"/>
                    </a:lnTo>
                    <a:close/>
                    <a:moveTo>
                      <a:pt x="71" y="25"/>
                    </a:moveTo>
                    <a:lnTo>
                      <a:pt x="67" y="24"/>
                    </a:lnTo>
                    <a:lnTo>
                      <a:pt x="63" y="25"/>
                    </a:lnTo>
                    <a:lnTo>
                      <a:pt x="63" y="22"/>
                    </a:lnTo>
                    <a:lnTo>
                      <a:pt x="67" y="22"/>
                    </a:lnTo>
                    <a:lnTo>
                      <a:pt x="67" y="22"/>
                    </a:lnTo>
                    <a:lnTo>
                      <a:pt x="71" y="24"/>
                    </a:lnTo>
                    <a:lnTo>
                      <a:pt x="71" y="25"/>
                    </a:lnTo>
                    <a:close/>
                    <a:moveTo>
                      <a:pt x="84" y="26"/>
                    </a:moveTo>
                    <a:lnTo>
                      <a:pt x="80" y="28"/>
                    </a:lnTo>
                    <a:lnTo>
                      <a:pt x="76" y="26"/>
                    </a:lnTo>
                    <a:lnTo>
                      <a:pt x="76" y="25"/>
                    </a:lnTo>
                    <a:lnTo>
                      <a:pt x="80" y="25"/>
                    </a:lnTo>
                    <a:lnTo>
                      <a:pt x="84" y="24"/>
                    </a:lnTo>
                    <a:lnTo>
                      <a:pt x="84" y="26"/>
                    </a:lnTo>
                    <a:close/>
                    <a:moveTo>
                      <a:pt x="97" y="22"/>
                    </a:moveTo>
                    <a:lnTo>
                      <a:pt x="97" y="22"/>
                    </a:lnTo>
                    <a:lnTo>
                      <a:pt x="97" y="21"/>
                    </a:lnTo>
                    <a:lnTo>
                      <a:pt x="99" y="22"/>
                    </a:lnTo>
                    <a:lnTo>
                      <a:pt x="90" y="25"/>
                    </a:lnTo>
                    <a:lnTo>
                      <a:pt x="89" y="22"/>
                    </a:lnTo>
                    <a:lnTo>
                      <a:pt x="97" y="19"/>
                    </a:lnTo>
                    <a:lnTo>
                      <a:pt x="99" y="19"/>
                    </a:lnTo>
                    <a:lnTo>
                      <a:pt x="97" y="22"/>
                    </a:lnTo>
                    <a:close/>
                    <a:moveTo>
                      <a:pt x="105" y="31"/>
                    </a:moveTo>
                    <a:lnTo>
                      <a:pt x="105" y="31"/>
                    </a:lnTo>
                    <a:lnTo>
                      <a:pt x="103" y="24"/>
                    </a:lnTo>
                    <a:lnTo>
                      <a:pt x="103" y="24"/>
                    </a:lnTo>
                    <a:lnTo>
                      <a:pt x="102" y="24"/>
                    </a:lnTo>
                    <a:lnTo>
                      <a:pt x="103" y="21"/>
                    </a:lnTo>
                    <a:lnTo>
                      <a:pt x="103" y="21"/>
                    </a:lnTo>
                    <a:lnTo>
                      <a:pt x="103" y="21"/>
                    </a:lnTo>
                    <a:lnTo>
                      <a:pt x="105" y="22"/>
                    </a:lnTo>
                    <a:lnTo>
                      <a:pt x="105" y="22"/>
                    </a:lnTo>
                    <a:lnTo>
                      <a:pt x="107" y="31"/>
                    </a:lnTo>
                    <a:lnTo>
                      <a:pt x="106" y="32"/>
                    </a:lnTo>
                    <a:lnTo>
                      <a:pt x="105" y="31"/>
                    </a:lnTo>
                    <a:close/>
                    <a:moveTo>
                      <a:pt x="102" y="42"/>
                    </a:moveTo>
                    <a:lnTo>
                      <a:pt x="99" y="39"/>
                    </a:lnTo>
                    <a:lnTo>
                      <a:pt x="97" y="38"/>
                    </a:lnTo>
                    <a:lnTo>
                      <a:pt x="103" y="35"/>
                    </a:lnTo>
                    <a:lnTo>
                      <a:pt x="103" y="35"/>
                    </a:lnTo>
                    <a:lnTo>
                      <a:pt x="103" y="35"/>
                    </a:lnTo>
                    <a:lnTo>
                      <a:pt x="105" y="34"/>
                    </a:lnTo>
                    <a:lnTo>
                      <a:pt x="106" y="34"/>
                    </a:lnTo>
                    <a:lnTo>
                      <a:pt x="106" y="35"/>
                    </a:lnTo>
                    <a:lnTo>
                      <a:pt x="105" y="37"/>
                    </a:lnTo>
                    <a:lnTo>
                      <a:pt x="105" y="37"/>
                    </a:lnTo>
                    <a:lnTo>
                      <a:pt x="102" y="39"/>
                    </a:lnTo>
                    <a:lnTo>
                      <a:pt x="103" y="39"/>
                    </a:lnTo>
                    <a:lnTo>
                      <a:pt x="102" y="42"/>
                    </a:lnTo>
                    <a:close/>
                    <a:moveTo>
                      <a:pt x="103" y="52"/>
                    </a:moveTo>
                    <a:lnTo>
                      <a:pt x="103" y="52"/>
                    </a:lnTo>
                    <a:lnTo>
                      <a:pt x="103" y="52"/>
                    </a:lnTo>
                    <a:lnTo>
                      <a:pt x="103" y="54"/>
                    </a:lnTo>
                    <a:lnTo>
                      <a:pt x="99" y="48"/>
                    </a:lnTo>
                    <a:lnTo>
                      <a:pt x="100" y="44"/>
                    </a:lnTo>
                    <a:lnTo>
                      <a:pt x="102" y="45"/>
                    </a:lnTo>
                    <a:lnTo>
                      <a:pt x="102" y="47"/>
                    </a:lnTo>
                    <a:lnTo>
                      <a:pt x="105" y="52"/>
                    </a:lnTo>
                    <a:lnTo>
                      <a:pt x="105" y="52"/>
                    </a:lnTo>
                    <a:lnTo>
                      <a:pt x="103" y="52"/>
                    </a:lnTo>
                    <a:close/>
                    <a:moveTo>
                      <a:pt x="93" y="61"/>
                    </a:moveTo>
                    <a:lnTo>
                      <a:pt x="97" y="60"/>
                    </a:lnTo>
                    <a:lnTo>
                      <a:pt x="100" y="55"/>
                    </a:lnTo>
                    <a:lnTo>
                      <a:pt x="102" y="58"/>
                    </a:lnTo>
                    <a:lnTo>
                      <a:pt x="99" y="61"/>
                    </a:lnTo>
                    <a:lnTo>
                      <a:pt x="99" y="61"/>
                    </a:lnTo>
                    <a:lnTo>
                      <a:pt x="94" y="63"/>
                    </a:lnTo>
                    <a:lnTo>
                      <a:pt x="93" y="61"/>
                    </a:lnTo>
                    <a:close/>
                    <a:moveTo>
                      <a:pt x="83" y="68"/>
                    </a:moveTo>
                    <a:lnTo>
                      <a:pt x="84" y="68"/>
                    </a:lnTo>
                    <a:lnTo>
                      <a:pt x="84" y="67"/>
                    </a:lnTo>
                    <a:lnTo>
                      <a:pt x="91" y="67"/>
                    </a:lnTo>
                    <a:lnTo>
                      <a:pt x="91" y="67"/>
                    </a:lnTo>
                    <a:lnTo>
                      <a:pt x="91" y="66"/>
                    </a:lnTo>
                    <a:lnTo>
                      <a:pt x="93" y="67"/>
                    </a:lnTo>
                    <a:lnTo>
                      <a:pt x="93" y="67"/>
                    </a:lnTo>
                    <a:lnTo>
                      <a:pt x="93" y="67"/>
                    </a:lnTo>
                    <a:lnTo>
                      <a:pt x="93" y="68"/>
                    </a:lnTo>
                    <a:lnTo>
                      <a:pt x="91" y="68"/>
                    </a:lnTo>
                    <a:lnTo>
                      <a:pt x="86" y="70"/>
                    </a:lnTo>
                    <a:lnTo>
                      <a:pt x="86" y="70"/>
                    </a:lnTo>
                    <a:lnTo>
                      <a:pt x="83" y="68"/>
                    </a:lnTo>
                    <a:close/>
                    <a:moveTo>
                      <a:pt x="93" y="79"/>
                    </a:moveTo>
                    <a:lnTo>
                      <a:pt x="84" y="74"/>
                    </a:lnTo>
                    <a:lnTo>
                      <a:pt x="86" y="71"/>
                    </a:lnTo>
                    <a:lnTo>
                      <a:pt x="93" y="77"/>
                    </a:lnTo>
                    <a:lnTo>
                      <a:pt x="93" y="79"/>
                    </a:lnTo>
                    <a:close/>
                    <a:moveTo>
                      <a:pt x="94" y="92"/>
                    </a:moveTo>
                    <a:lnTo>
                      <a:pt x="91" y="87"/>
                    </a:lnTo>
                    <a:lnTo>
                      <a:pt x="91" y="87"/>
                    </a:lnTo>
                    <a:lnTo>
                      <a:pt x="94" y="83"/>
                    </a:lnTo>
                    <a:lnTo>
                      <a:pt x="94" y="83"/>
                    </a:lnTo>
                    <a:lnTo>
                      <a:pt x="94" y="83"/>
                    </a:lnTo>
                    <a:lnTo>
                      <a:pt x="96" y="81"/>
                    </a:lnTo>
                    <a:lnTo>
                      <a:pt x="96" y="81"/>
                    </a:lnTo>
                    <a:lnTo>
                      <a:pt x="96" y="81"/>
                    </a:lnTo>
                    <a:lnTo>
                      <a:pt x="96" y="83"/>
                    </a:lnTo>
                    <a:lnTo>
                      <a:pt x="96" y="84"/>
                    </a:lnTo>
                    <a:lnTo>
                      <a:pt x="94" y="87"/>
                    </a:lnTo>
                    <a:lnTo>
                      <a:pt x="96" y="90"/>
                    </a:lnTo>
                    <a:lnTo>
                      <a:pt x="94" y="92"/>
                    </a:lnTo>
                    <a:close/>
                    <a:moveTo>
                      <a:pt x="83" y="93"/>
                    </a:moveTo>
                    <a:lnTo>
                      <a:pt x="91" y="93"/>
                    </a:lnTo>
                    <a:lnTo>
                      <a:pt x="91" y="92"/>
                    </a:lnTo>
                    <a:lnTo>
                      <a:pt x="93" y="94"/>
                    </a:lnTo>
                    <a:lnTo>
                      <a:pt x="91" y="94"/>
                    </a:lnTo>
                    <a:lnTo>
                      <a:pt x="91" y="96"/>
                    </a:lnTo>
                    <a:lnTo>
                      <a:pt x="83" y="94"/>
                    </a:lnTo>
                    <a:lnTo>
                      <a:pt x="83" y="93"/>
                    </a:lnTo>
                    <a:close/>
                    <a:moveTo>
                      <a:pt x="70" y="92"/>
                    </a:moveTo>
                    <a:lnTo>
                      <a:pt x="78" y="93"/>
                    </a:lnTo>
                    <a:lnTo>
                      <a:pt x="78" y="94"/>
                    </a:lnTo>
                    <a:lnTo>
                      <a:pt x="70" y="94"/>
                    </a:lnTo>
                    <a:lnTo>
                      <a:pt x="70" y="92"/>
                    </a:ln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smtClean="0">
                  <a:ln>
                    <a:noFill/>
                  </a:ln>
                  <a:solidFill>
                    <a:prstClr val="black"/>
                  </a:solidFill>
                  <a:effectLst/>
                  <a:uLnTx/>
                  <a:uFillTx/>
                  <a:latin typeface="Arial"/>
                  <a:ea typeface="+mn-ea"/>
                </a:endParaRPr>
              </a:p>
            </p:txBody>
          </p:sp>
        </p:grpSp>
      </p:grpSp>
      <p:grpSp>
        <p:nvGrpSpPr>
          <p:cNvPr id="4" name="组合 3"/>
          <p:cNvGrpSpPr/>
          <p:nvPr/>
        </p:nvGrpSpPr>
        <p:grpSpPr>
          <a:xfrm>
            <a:off x="2065939" y="2203724"/>
            <a:ext cx="2099952" cy="2196507"/>
            <a:chOff x="2710173" y="2898775"/>
            <a:chExt cx="2099952" cy="2196507"/>
          </a:xfrm>
        </p:grpSpPr>
        <p:sp>
          <p:nvSpPr>
            <p:cNvPr id="522" name="椭圆 521"/>
            <p:cNvSpPr/>
            <p:nvPr/>
          </p:nvSpPr>
          <p:spPr>
            <a:xfrm>
              <a:off x="3513138" y="4084638"/>
              <a:ext cx="250825" cy="24606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500" b="1">
                  <a:solidFill>
                    <a:srgbClr val="FFFFFF"/>
                  </a:solidFill>
                  <a:latin typeface="Arial"/>
                  <a:cs typeface="Arial"/>
                </a:rPr>
                <a:t>1</a:t>
              </a:r>
              <a:endParaRPr lang="zh-CN" altLang="en-US" sz="1500" b="1">
                <a:solidFill>
                  <a:srgbClr val="FFFFFF"/>
                </a:solidFill>
                <a:latin typeface="Arial"/>
                <a:cs typeface="Arial"/>
              </a:endParaRPr>
            </a:p>
          </p:txBody>
        </p:sp>
        <p:sp>
          <p:nvSpPr>
            <p:cNvPr id="523" name="椭圆 522"/>
            <p:cNvSpPr/>
            <p:nvPr/>
          </p:nvSpPr>
          <p:spPr>
            <a:xfrm>
              <a:off x="2710173" y="4847632"/>
              <a:ext cx="252413" cy="2476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500" b="1">
                  <a:solidFill>
                    <a:srgbClr val="FFFFFF"/>
                  </a:solidFill>
                  <a:latin typeface="Arial"/>
                  <a:cs typeface="Arial"/>
                </a:rPr>
                <a:t>2</a:t>
              </a:r>
              <a:endParaRPr lang="zh-CN" altLang="en-US" sz="1500" b="1">
                <a:solidFill>
                  <a:srgbClr val="FFFFFF"/>
                </a:solidFill>
                <a:latin typeface="Arial"/>
                <a:cs typeface="Arial"/>
              </a:endParaRPr>
            </a:p>
          </p:txBody>
        </p:sp>
        <p:sp>
          <p:nvSpPr>
            <p:cNvPr id="524" name="椭圆 523"/>
            <p:cNvSpPr/>
            <p:nvPr/>
          </p:nvSpPr>
          <p:spPr>
            <a:xfrm>
              <a:off x="4557713" y="4613275"/>
              <a:ext cx="252412" cy="2476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500" b="1">
                  <a:solidFill>
                    <a:srgbClr val="FFFFFF"/>
                  </a:solidFill>
                  <a:latin typeface="Arial"/>
                  <a:cs typeface="Arial"/>
                </a:rPr>
                <a:t>3</a:t>
              </a:r>
              <a:endParaRPr lang="zh-CN" altLang="en-US" sz="1500" b="1">
                <a:solidFill>
                  <a:srgbClr val="FFFFFF"/>
                </a:solidFill>
                <a:latin typeface="Arial"/>
                <a:cs typeface="Arial"/>
              </a:endParaRPr>
            </a:p>
          </p:txBody>
        </p:sp>
        <p:sp>
          <p:nvSpPr>
            <p:cNvPr id="525" name="椭圆 524"/>
            <p:cNvSpPr/>
            <p:nvPr/>
          </p:nvSpPr>
          <p:spPr>
            <a:xfrm>
              <a:off x="2752725" y="2898775"/>
              <a:ext cx="252413" cy="2476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500" b="1">
                  <a:solidFill>
                    <a:srgbClr val="FFFFFF"/>
                  </a:solidFill>
                  <a:latin typeface="Arial"/>
                  <a:cs typeface="Arial"/>
                </a:rPr>
                <a:t>3</a:t>
              </a:r>
              <a:endParaRPr lang="zh-CN" altLang="en-US" sz="1500" b="1">
                <a:solidFill>
                  <a:srgbClr val="FFFFFF"/>
                </a:solidFill>
                <a:latin typeface="Arial"/>
                <a:cs typeface="Arial"/>
              </a:endParaRPr>
            </a:p>
          </p:txBody>
        </p:sp>
        <p:pic>
          <p:nvPicPr>
            <p:cNvPr id="237618" name="Picture 2" descr="C:\Users\jsauvageau\Desktop\1.png"/>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rot="17893193">
              <a:off x="2763556" y="4235656"/>
              <a:ext cx="690562" cy="51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7619" name="Picture 2" descr="C:\Users\jsauvageau\Desktop\1.png"/>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rot="2277965">
              <a:off x="2968625" y="3189288"/>
              <a:ext cx="701675"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7620" name="Picture 2" descr="C:\Users\jsauvageau\Desktop\1.png"/>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rot="-10394794">
              <a:off x="3798888" y="4316413"/>
              <a:ext cx="701675"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536" name="Picture 2" descr="C:\Users\jsauvageau\Desktop\1.png"/>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rot="16200000" flipV="1">
            <a:off x="2687334" y="4172330"/>
            <a:ext cx="1198887" cy="518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7" name="椭圆 536"/>
          <p:cNvSpPr/>
          <p:nvPr/>
        </p:nvSpPr>
        <p:spPr>
          <a:xfrm>
            <a:off x="3198394" y="5678007"/>
            <a:ext cx="252412" cy="2476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500" b="1">
                <a:solidFill>
                  <a:srgbClr val="FFFFFF"/>
                </a:solidFill>
                <a:latin typeface="Arial"/>
                <a:cs typeface="Arial"/>
              </a:rPr>
              <a:t>3</a:t>
            </a:r>
            <a:endParaRPr lang="zh-CN" altLang="en-US" sz="1500" b="1">
              <a:solidFill>
                <a:srgbClr val="FFFFFF"/>
              </a:solidFill>
              <a:latin typeface="Arial"/>
              <a:cs typeface="Arial"/>
            </a:endParaRPr>
          </a:p>
        </p:txBody>
      </p:sp>
    </p:spTree>
    <p:extLst>
      <p:ext uri="{BB962C8B-B14F-4D97-AF65-F5344CB8AC3E}">
        <p14:creationId xmlns:p14="http://schemas.microsoft.com/office/powerpoint/2010/main" val="2231445124"/>
      </p:ext>
    </p:extLst>
  </p:cSld>
  <p:clrMapOvr>
    <a:masterClrMapping/>
  </p:clrMapOvr>
  <p:transition spd="slow" advClick="0"/>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62" name="标题 1"/>
          <p:cNvSpPr>
            <a:spLocks noGrp="1"/>
          </p:cNvSpPr>
          <p:nvPr>
            <p:ph type="title"/>
          </p:nvPr>
        </p:nvSpPr>
        <p:spPr>
          <a:xfrm>
            <a:off x="463550" y="330200"/>
            <a:ext cx="9766300" cy="339725"/>
          </a:xfrm>
        </p:spPr>
        <p:txBody>
          <a:bodyPr/>
          <a:lstStyle/>
          <a:p>
            <a:r>
              <a:rPr lang="zh-CN" altLang="en-US" sz="2200" smtClean="0">
                <a:ea typeface="Arial Unicode MS" panose="020b0604020202020204" pitchFamily="34" charset="-122"/>
              </a:rPr>
              <a:t>战略愿景</a:t>
            </a:r>
            <a:br>
              <a:rPr lang="en-US" altLang="zh-CN" sz="2200" smtClean="0">
                <a:ea typeface="Arial Unicode MS" panose="020b0604020202020204" pitchFamily="34" charset="-122"/>
              </a:rPr>
            </a:br>
            <a:r>
              <a:rPr lang="zh-CN" altLang="en-US" sz="2200" smtClean="0">
                <a:ea typeface="Arial Unicode MS" panose="020b0604020202020204" pitchFamily="34" charset="-122"/>
              </a:rPr>
              <a:t>区域定位：凭借对本地市场的了解与渗透，成为客户专家型银行以立足东北；围绕客户精耕细作，提供全方位的服务，挖掘客户综合价值</a:t>
            </a:r>
          </a:p>
        </p:txBody>
      </p:sp>
      <p:sp>
        <p:nvSpPr>
          <p:cNvPr id="4" name="文本占位符 3"/>
          <p:cNvSpPr>
            <a:spLocks noGrp="1"/>
          </p:cNvSpPr>
          <p:nvPr>
            <p:ph type="body" sz="quarter" idx="14"/>
          </p:nvPr>
        </p:nvSpPr>
        <p:spPr>
          <a:xfrm>
            <a:off x="760413" y="7177088"/>
            <a:ext cx="6197600" cy="207962"/>
          </a:xfrm>
        </p:spPr>
        <p:txBody>
          <a:bodyPr/>
          <a:lstStyle/>
          <a:p>
            <a:pPr>
              <a:defRPr/>
            </a:pPr>
            <a:endParaRPr lang="zh-CN" altLang="en-US"/>
          </a:p>
        </p:txBody>
      </p:sp>
      <p:sp>
        <p:nvSpPr>
          <p:cNvPr id="42" name="矩形 41"/>
          <p:cNvSpPr/>
          <p:nvPr/>
        </p:nvSpPr>
        <p:spPr>
          <a:xfrm>
            <a:off x="666750" y="1931988"/>
            <a:ext cx="3167063" cy="62388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defRPr/>
            </a:pPr>
            <a:endParaRPr lang="zh-CN" altLang="en-US" sz="1600"/>
          </a:p>
        </p:txBody>
      </p:sp>
      <p:sp>
        <p:nvSpPr>
          <p:cNvPr id="43" name="矩形 42"/>
          <p:cNvSpPr/>
          <p:nvPr/>
        </p:nvSpPr>
        <p:spPr>
          <a:xfrm>
            <a:off x="666750" y="3252788"/>
            <a:ext cx="3167063" cy="62388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defRPr/>
            </a:pPr>
            <a:endParaRPr lang="zh-CN" altLang="en-US" sz="1600"/>
          </a:p>
        </p:txBody>
      </p:sp>
      <p:sp>
        <p:nvSpPr>
          <p:cNvPr id="44" name="矩形 43"/>
          <p:cNvSpPr/>
          <p:nvPr/>
        </p:nvSpPr>
        <p:spPr>
          <a:xfrm>
            <a:off x="666750" y="4435475"/>
            <a:ext cx="3167063" cy="6254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defRPr/>
            </a:pPr>
            <a:endParaRPr lang="zh-CN" altLang="en-US" sz="1600"/>
          </a:p>
        </p:txBody>
      </p:sp>
      <p:grpSp>
        <p:nvGrpSpPr>
          <p:cNvPr id="194567" name="Group 21"/>
          <p:cNvGrpSpPr/>
          <p:nvPr/>
        </p:nvGrpSpPr>
        <p:grpSpPr>
          <a:xfrm>
            <a:off x="1412875" y="1697038"/>
            <a:ext cx="7867650" cy="3883025"/>
            <a:chOff x="924681" y="1524860"/>
            <a:chExt cx="7704930" cy="1833397"/>
          </a:xfrm>
        </p:grpSpPr>
        <p:sp>
          <p:nvSpPr>
            <p:cNvPr id="46" name="Rectangle 4"/>
            <p:cNvSpPr>
              <a:spLocks noChangeArrowheads="1"/>
            </p:cNvSpPr>
            <p:nvPr/>
          </p:nvSpPr>
          <p:spPr bwMode="gray">
            <a:xfrm>
              <a:off x="924681" y="1527108"/>
              <a:ext cx="3794943" cy="293823"/>
            </a:xfrm>
            <a:prstGeom prst="rect">
              <a:avLst/>
            </a:prstGeom>
            <a:solidFill>
              <a:srgbClr val="003399"/>
            </a:solidFill>
            <a:ln w="12700" algn="ctr">
              <a:noFill/>
              <a:miter lim="800000"/>
            </a:ln>
          </p:spPr>
          <p:txBody>
            <a:bodyPr lIns="71989" tIns="71989" rIns="71989" bIns="71989" anchor="ctr" anchorCtr="1"/>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820400" eaLnBrk="1" fontAlgn="auto" hangingPunct="1">
                <a:spcBef>
                  <a:spcPct val="80000"/>
                </a:spcBef>
                <a:spcAft>
                  <a:spcPct val="0"/>
                </a:spcAft>
                <a:defRPr/>
              </a:pPr>
              <a:r>
                <a:rPr lang="zh-CN" altLang="en-US" sz="1400" b="1" kern="0">
                  <a:solidFill>
                    <a:srgbClr val="FFFFFF"/>
                  </a:solidFill>
                  <a:latin typeface="Arial"/>
                  <a:ea typeface="+mn-ea"/>
                  <a:cs typeface="Arial"/>
                </a:rPr>
                <a:t>客户专家型银行特点</a:t>
              </a:r>
              <a:endParaRPr lang="en-US" sz="1400" b="1" i="1" kern="0">
                <a:solidFill>
                  <a:srgbClr val="FFFFFF"/>
                </a:solidFill>
                <a:latin typeface="Arial"/>
                <a:ea typeface="+mn-ea"/>
                <a:cs typeface="Arial"/>
              </a:endParaRPr>
            </a:p>
          </p:txBody>
        </p:sp>
        <p:sp>
          <p:nvSpPr>
            <p:cNvPr id="47" name="Rectangle 4"/>
            <p:cNvSpPr>
              <a:spLocks noChangeArrowheads="1"/>
            </p:cNvSpPr>
            <p:nvPr/>
          </p:nvSpPr>
          <p:spPr bwMode="gray">
            <a:xfrm>
              <a:off x="4834669" y="1524860"/>
              <a:ext cx="3794942" cy="293823"/>
            </a:xfrm>
            <a:prstGeom prst="rect">
              <a:avLst/>
            </a:prstGeom>
            <a:solidFill>
              <a:srgbClr val="003399"/>
            </a:solidFill>
            <a:ln w="12700" algn="ctr">
              <a:noFill/>
              <a:miter lim="800000"/>
            </a:ln>
          </p:spPr>
          <p:txBody>
            <a:bodyPr lIns="71989" tIns="71989" rIns="71989" bIns="71989" anchor="ctr" anchorCtr="1"/>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820400" eaLnBrk="1" fontAlgn="auto" hangingPunct="1">
                <a:spcBef>
                  <a:spcPct val="80000"/>
                </a:spcBef>
                <a:spcAft>
                  <a:spcPct val="0"/>
                </a:spcAft>
                <a:defRPr/>
              </a:pPr>
              <a:r>
                <a:rPr lang="zh-CN" altLang="en-US" sz="1300" b="1" kern="0">
                  <a:solidFill>
                    <a:srgbClr val="FFFFFF"/>
                  </a:solidFill>
                  <a:latin typeface="Arial"/>
                  <a:ea typeface="+mn-ea"/>
                  <a:cs typeface="Arial"/>
                </a:rPr>
                <a:t>详细描述</a:t>
              </a:r>
              <a:endParaRPr lang="en-US" sz="1300" b="1" kern="0">
                <a:solidFill>
                  <a:srgbClr val="FFFFFF"/>
                </a:solidFill>
                <a:latin typeface="Arial"/>
                <a:ea typeface="+mn-ea"/>
                <a:cs typeface="Arial"/>
              </a:endParaRPr>
            </a:p>
          </p:txBody>
        </p:sp>
        <p:sp>
          <p:nvSpPr>
            <p:cNvPr id="50" name="Rectangle 15"/>
            <p:cNvSpPr>
              <a:spLocks noChangeArrowheads="1"/>
            </p:cNvSpPr>
            <p:nvPr/>
          </p:nvSpPr>
          <p:spPr bwMode="auto">
            <a:xfrm>
              <a:off x="4833114" y="1880896"/>
              <a:ext cx="3788724" cy="471467"/>
            </a:xfrm>
            <a:prstGeom prst="rect">
              <a:avLst/>
            </a:prstGeom>
            <a:solidFill>
              <a:srgbClr val="8099CC">
                <a:lumMod val="20000"/>
                <a:lumOff val="80000"/>
              </a:srgbClr>
            </a:solidFill>
            <a:ln w="9525">
              <a:noFill/>
              <a:miter lim="800000"/>
            </a:ln>
          </p:spPr>
          <p:txBody>
            <a:bodyPr lIns="45720" tIns="45646" rIns="45720" bIns="45646"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4625" indent="-174625" defTabSz="820269" eaLnBrk="1" fontAlgn="auto" hangingPunct="1">
                <a:spcBef>
                  <a:spcPct val="0"/>
                </a:spcBef>
                <a:spcAft>
                  <a:spcPts val="600"/>
                </a:spcAft>
                <a:buFont typeface="Arial" pitchFamily="34" charset="0"/>
                <a:buChar char="•"/>
                <a:defRPr/>
              </a:pPr>
              <a:r>
                <a:rPr lang="zh-CN" altLang="en-US" sz="1400" kern="0">
                  <a:solidFill>
                    <a:srgbClr val="000000"/>
                  </a:solidFill>
                  <a:latin typeface="Arial"/>
                  <a:ea typeface="+mn-ea"/>
                  <a:cs typeface="Arial"/>
                </a:rPr>
                <a:t>哈尔滨围绕小额信贷战略，成为全国知名的小额信贷领先银行</a:t>
              </a:r>
              <a:endParaRPr lang="en-US" altLang="zh-CN" sz="1400" kern="0">
                <a:solidFill>
                  <a:srgbClr val="000000"/>
                </a:solidFill>
                <a:latin typeface="Arial"/>
                <a:ea typeface="+mn-ea"/>
                <a:cs typeface="Arial"/>
              </a:endParaRPr>
            </a:p>
          </p:txBody>
        </p:sp>
        <p:sp>
          <p:nvSpPr>
            <p:cNvPr id="194572" name="Rectangle 27"/>
            <p:cNvSpPr>
              <a:spLocks noChangeArrowheads="1"/>
            </p:cNvSpPr>
            <p:nvPr/>
          </p:nvSpPr>
          <p:spPr bwMode="auto">
            <a:xfrm>
              <a:off x="924682" y="1880907"/>
              <a:ext cx="3789414" cy="471222"/>
            </a:xfrm>
            <a:prstGeom prst="rect">
              <a:avLst/>
            </a:prstGeom>
            <a:solidFill>
              <a:srgbClr val="4066B2"/>
            </a:solidFill>
            <a:ln>
              <a:noFill/>
            </a:ln>
            <a:extLst>
              <a:ext uri="{91240B29-F687-4F45-9708-019B960494DF}">
                <a14:hiddenLine xmlns:a14="http://schemas.microsoft.com/office/drawing/2010/main" w="25400" algn="ctr">
                  <a:solidFill>
                    <a:srgbClr val="000000"/>
                  </a:solidFill>
                  <a:miter lim="800000"/>
                  <a:headEnd/>
                  <a:tailEnd/>
                </a14:hiddenLine>
              </a:ext>
            </a:extLst>
          </p:spPr>
          <p:txBody>
            <a:bodyPr lIns="109728" tIns="45704" rIns="109728" bIns="45704"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1400" b="1">
                  <a:solidFill>
                    <a:schemeClr val="bg2"/>
                  </a:solidFill>
                  <a:ea typeface="华文楷体" pitchFamily="2" charset="-122"/>
                </a:rPr>
                <a:t>在细分市场有着鲜明特点和超强竞争力</a:t>
              </a:r>
              <a:endParaRPr lang="zh-CN" altLang="en-US" sz="1400">
                <a:solidFill>
                  <a:schemeClr val="bg2"/>
                </a:solidFill>
              </a:endParaRPr>
            </a:p>
          </p:txBody>
        </p:sp>
        <p:sp>
          <p:nvSpPr>
            <p:cNvPr id="52" name="Rectangle 15"/>
            <p:cNvSpPr>
              <a:spLocks noChangeArrowheads="1"/>
            </p:cNvSpPr>
            <p:nvPr/>
          </p:nvSpPr>
          <p:spPr bwMode="auto">
            <a:xfrm>
              <a:off x="4833114" y="2383843"/>
              <a:ext cx="3788724" cy="471466"/>
            </a:xfrm>
            <a:prstGeom prst="rect">
              <a:avLst/>
            </a:prstGeom>
            <a:solidFill>
              <a:srgbClr val="8099CC">
                <a:lumMod val="20000"/>
                <a:lumOff val="80000"/>
              </a:srgbClr>
            </a:solidFill>
            <a:ln w="9525">
              <a:noFill/>
              <a:miter lim="800000"/>
            </a:ln>
          </p:spPr>
          <p:txBody>
            <a:bodyPr lIns="45720" tIns="45646" rIns="45720" bIns="45646"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4625" indent="-174625" defTabSz="820269" eaLnBrk="1" fontAlgn="auto" hangingPunct="1">
                <a:spcBef>
                  <a:spcPct val="0"/>
                </a:spcBef>
                <a:spcAft>
                  <a:spcPts val="600"/>
                </a:spcAft>
                <a:buFont typeface="Arial" pitchFamily="34" charset="0"/>
                <a:buChar char="•"/>
                <a:defRPr/>
              </a:pPr>
              <a:r>
                <a:rPr lang="zh-CN" altLang="en-US" sz="1400" kern="0">
                  <a:solidFill>
                    <a:srgbClr val="000000"/>
                  </a:solidFill>
                  <a:latin typeface="Arial"/>
                  <a:ea typeface="华文楷体"/>
                  <a:cs typeface="Arial"/>
                </a:rPr>
                <a:t>公司客户聚焦八大重点行业，对其做到深入了解，开拓核心企业供应链上下游交易对手，设计产品满足企业日常交易及综合化金融需求</a:t>
              </a:r>
            </a:p>
          </p:txBody>
        </p:sp>
        <p:sp>
          <p:nvSpPr>
            <p:cNvPr id="194574" name="Rectangle 15"/>
            <p:cNvSpPr>
              <a:spLocks noChangeArrowheads="1"/>
            </p:cNvSpPr>
            <p:nvPr/>
          </p:nvSpPr>
          <p:spPr bwMode="auto">
            <a:xfrm>
              <a:off x="924682" y="2383971"/>
              <a:ext cx="3789414" cy="471222"/>
            </a:xfrm>
            <a:prstGeom prst="rect">
              <a:avLst/>
            </a:prstGeom>
            <a:solidFill>
              <a:srgbClr val="4066B2"/>
            </a:solidFill>
            <a:ln>
              <a:noFill/>
            </a:ln>
            <a:extLst>
              <a:ext uri="{91240B29-F687-4F45-9708-019B960494DF}">
                <a14:hiddenLine xmlns:a14="http://schemas.microsoft.com/office/drawing/2010/main" w="25400" algn="ctr">
                  <a:solidFill>
                    <a:srgbClr val="000000"/>
                  </a:solidFill>
                  <a:miter lim="800000"/>
                  <a:headEnd/>
                  <a:tailEnd/>
                </a14:hiddenLine>
              </a:ext>
            </a:extLst>
          </p:spPr>
          <p:txBody>
            <a:bodyPr lIns="109728" tIns="45704" rIns="109728" bIns="45704"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1400" b="1">
                  <a:solidFill>
                    <a:schemeClr val="bg2"/>
                  </a:solidFill>
                  <a:ea typeface="华文楷体" pitchFamily="2" charset="-122"/>
                </a:rPr>
                <a:t>对目标行业有着深入的、前瞻性的了解</a:t>
              </a:r>
              <a:endParaRPr lang="zh-CN" altLang="en-US" sz="1400">
                <a:solidFill>
                  <a:schemeClr val="bg2"/>
                </a:solidFill>
              </a:endParaRPr>
            </a:p>
          </p:txBody>
        </p:sp>
        <p:sp>
          <p:nvSpPr>
            <p:cNvPr id="54" name="Rectangle 15"/>
            <p:cNvSpPr>
              <a:spLocks noChangeArrowheads="1"/>
            </p:cNvSpPr>
            <p:nvPr/>
          </p:nvSpPr>
          <p:spPr bwMode="auto">
            <a:xfrm>
              <a:off x="4833114" y="2886790"/>
              <a:ext cx="3788724" cy="471467"/>
            </a:xfrm>
            <a:prstGeom prst="rect">
              <a:avLst/>
            </a:prstGeom>
            <a:solidFill>
              <a:srgbClr val="8099CC">
                <a:lumMod val="20000"/>
                <a:lumOff val="80000"/>
              </a:srgbClr>
            </a:solidFill>
            <a:ln w="9525">
              <a:noFill/>
              <a:miter lim="800000"/>
            </a:ln>
          </p:spPr>
          <p:txBody>
            <a:bodyPr lIns="45720" tIns="45646" rIns="45720" bIns="45646"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4625" indent="-174625" defTabSz="820269" eaLnBrk="1" fontAlgn="auto" hangingPunct="1">
                <a:spcBef>
                  <a:spcPct val="0"/>
                </a:spcBef>
                <a:spcAft>
                  <a:spcPts val="600"/>
                </a:spcAft>
                <a:buFont typeface="Arial" pitchFamily="34" charset="0"/>
                <a:buChar char="•"/>
                <a:defRPr/>
              </a:pPr>
              <a:r>
                <a:rPr lang="zh-CN" altLang="en-US" sz="1400" kern="0">
                  <a:solidFill>
                    <a:srgbClr val="000000"/>
                  </a:solidFill>
                  <a:latin typeface="Arial"/>
                  <a:ea typeface="华文楷体"/>
                  <a:cs typeface="Arial"/>
                </a:rPr>
                <a:t>针对本地优质零售客户，对其核心生活金融触点深入了解，设计产品渗透其核心生活圈，满足日常生活金融需求针对本地优质企业客户</a:t>
              </a:r>
            </a:p>
          </p:txBody>
        </p:sp>
        <p:sp>
          <p:nvSpPr>
            <p:cNvPr id="194576" name="Rectangle 15"/>
            <p:cNvSpPr>
              <a:spLocks noChangeArrowheads="1"/>
            </p:cNvSpPr>
            <p:nvPr/>
          </p:nvSpPr>
          <p:spPr bwMode="auto">
            <a:xfrm>
              <a:off x="924682" y="2887035"/>
              <a:ext cx="3789414" cy="471222"/>
            </a:xfrm>
            <a:prstGeom prst="rect">
              <a:avLst/>
            </a:prstGeom>
            <a:solidFill>
              <a:srgbClr val="4066B2"/>
            </a:solidFill>
            <a:ln>
              <a:noFill/>
            </a:ln>
            <a:extLst>
              <a:ext uri="{91240B29-F687-4F45-9708-019B960494DF}">
                <a14:hiddenLine xmlns:a14="http://schemas.microsoft.com/office/drawing/2010/main" w="25400" algn="ctr">
                  <a:solidFill>
                    <a:srgbClr val="000000"/>
                  </a:solidFill>
                  <a:miter lim="800000"/>
                  <a:headEnd/>
                  <a:tailEnd/>
                </a14:hiddenLine>
              </a:ext>
            </a:extLst>
          </p:spPr>
          <p:txBody>
            <a:bodyPr lIns="109728" tIns="45704" rIns="109728" bIns="45704"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1400" b="1">
                  <a:solidFill>
                    <a:schemeClr val="bg2"/>
                  </a:solidFill>
                  <a:ea typeface="华文楷体" pitchFamily="2" charset="-122"/>
                </a:rPr>
                <a:t>对于细分客户群需要有着全面的剖析</a:t>
              </a:r>
              <a:endParaRPr lang="zh-CN" altLang="en-US" sz="1400">
                <a:solidFill>
                  <a:schemeClr val="bg2"/>
                </a:solidFill>
              </a:endParaRPr>
            </a:p>
          </p:txBody>
        </p:sp>
      </p:grpSp>
      <p:sp>
        <p:nvSpPr>
          <p:cNvPr id="56" name="Rectangle 8"/>
          <p:cNvSpPr>
            <a:spLocks noChangeArrowheads="1"/>
          </p:cNvSpPr>
          <p:nvPr/>
        </p:nvSpPr>
        <p:spPr bwMode="auto">
          <a:xfrm>
            <a:off x="1231900" y="5994400"/>
            <a:ext cx="8229600" cy="885825"/>
          </a:xfrm>
          <a:prstGeom prst="rect">
            <a:avLst/>
          </a:prstGeom>
          <a:noFill/>
          <a:ln w="9525">
            <a:solidFill>
              <a:srgbClr val="003399"/>
            </a:solidFill>
            <a:round/>
          </a:ln>
        </p:spPr>
        <p:txBody>
          <a:bodyPr lIns="81948" tIns="40974" rIns="81948" bIns="40974"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5000"/>
              </a:lnSpc>
              <a:spcBef>
                <a:spcPct val="20000"/>
              </a:spcBef>
              <a:spcAft>
                <a:spcPct val="0"/>
              </a:spcAft>
              <a:defRPr/>
            </a:pPr>
            <a:r>
              <a:rPr lang="zh-CN" altLang="en-US" sz="1600" b="1">
                <a:solidFill>
                  <a:schemeClr val="tx2"/>
                </a:solidFill>
                <a:latin typeface="+mn-ea"/>
                <a:ea typeface="+mn-ea"/>
              </a:rPr>
              <a:t>客户专家型银行</a:t>
            </a:r>
            <a:endParaRPr lang="en-US" altLang="zh-CN" sz="1600" b="1">
              <a:solidFill>
                <a:schemeClr val="tx2"/>
              </a:solidFill>
              <a:latin typeface="+mn-ea"/>
              <a:ea typeface="+mn-ea"/>
            </a:endParaRPr>
          </a:p>
          <a:p>
            <a:pPr algn="ctr" defTabSz="914400" eaLnBrk="1" fontAlgn="auto" hangingPunct="1">
              <a:lnSpc>
                <a:spcPct val="95000"/>
              </a:lnSpc>
              <a:spcBef>
                <a:spcPct val="20000"/>
              </a:spcBef>
              <a:spcAft>
                <a:spcPct val="0"/>
              </a:spcAft>
              <a:defRPr/>
            </a:pPr>
            <a:r>
              <a:rPr lang="zh-CN" altLang="en-US" sz="1600">
                <a:solidFill>
                  <a:schemeClr val="tx2"/>
                </a:solidFill>
                <a:latin typeface="+mn-ea"/>
                <a:ea typeface="+mn-ea"/>
              </a:rPr>
              <a:t>围绕客户精耕细作，提供全方位的服务，挖掘客户综合价值</a:t>
            </a:r>
            <a:endParaRPr lang="en-US" sz="1600" kern="0">
              <a:solidFill>
                <a:schemeClr val="tx2"/>
              </a:solidFill>
              <a:latin typeface="+mn-ea"/>
              <a:ea typeface="+mn-ea"/>
              <a:cs typeface="Arial"/>
            </a:endParaRPr>
          </a:p>
        </p:txBody>
      </p:sp>
    </p:spTree>
    <p:extLst>
      <p:ext uri="{BB962C8B-B14F-4D97-AF65-F5344CB8AC3E}">
        <p14:creationId xmlns:p14="http://schemas.microsoft.com/office/powerpoint/2010/main" val="2813082448"/>
      </p:ext>
    </p:extLst>
  </p:cSld>
  <p:clrMapOvr>
    <a:masterClrMapping/>
  </p:clrMapOvr>
  <p:transition spd="slow" advClick="0"/>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0466" name="标题 1"/>
          <p:cNvSpPr>
            <a:spLocks noGrp="1"/>
          </p:cNvSpPr>
          <p:nvPr>
            <p:ph type="title"/>
          </p:nvPr>
        </p:nvSpPr>
        <p:spPr>
          <a:xfrm>
            <a:off x="463550" y="330200"/>
            <a:ext cx="9766300" cy="339725"/>
          </a:xfrm>
        </p:spPr>
        <p:txBody>
          <a:bodyPr/>
          <a:lstStyle/>
          <a:p>
            <a:r>
              <a:rPr lang="zh-CN" altLang="en-US" sz="2200" smtClean="0">
                <a:ea typeface="Arial Unicode MS" panose="020b0604020202020204" pitchFamily="34" charset="-122"/>
              </a:rPr>
              <a:t>战略愿景</a:t>
            </a:r>
            <a:br>
              <a:rPr lang="en-US" altLang="zh-CN" sz="2200" smtClean="0">
                <a:ea typeface="Arial Unicode MS" panose="020b0604020202020204" pitchFamily="34" charset="-122"/>
              </a:rPr>
            </a:br>
            <a:r>
              <a:rPr lang="zh-CN" altLang="en-US" sz="2200" smtClean="0">
                <a:ea typeface="Arial Unicode MS" panose="020b0604020202020204" pitchFamily="34" charset="-122"/>
              </a:rPr>
              <a:t>区域定位：凭借互联网及非银子公司业务先行服务全国，覆盖分行暂未设立区域，为哈尔滨银行积累优质客户资源</a:t>
            </a:r>
            <a:endParaRPr lang="zh-CN" altLang="en-US" sz="2200" smtClean="0"/>
          </a:p>
        </p:txBody>
      </p:sp>
      <p:sp>
        <p:nvSpPr>
          <p:cNvPr id="4" name="文本占位符 3"/>
          <p:cNvSpPr>
            <a:spLocks noGrp="1"/>
          </p:cNvSpPr>
          <p:nvPr>
            <p:ph type="body" sz="quarter" idx="14"/>
          </p:nvPr>
        </p:nvSpPr>
        <p:spPr>
          <a:xfrm>
            <a:off x="760413" y="7177088"/>
            <a:ext cx="6197600" cy="207962"/>
          </a:xfrm>
        </p:spPr>
        <p:txBody>
          <a:bodyPr/>
          <a:lstStyle/>
          <a:p>
            <a:pPr>
              <a:defRPr/>
            </a:pPr>
            <a:endParaRPr lang="zh-CN" altLang="en-US"/>
          </a:p>
        </p:txBody>
      </p:sp>
      <p:graphicFrame>
        <p:nvGraphicFramePr>
          <p:cNvPr id="15" name="表格 14"/>
          <p:cNvGraphicFramePr>
            <a:graphicFrameLocks noGrp="1"/>
          </p:cNvGraphicFramePr>
          <p:nvPr/>
        </p:nvGraphicFramePr>
        <p:xfrm>
          <a:off x="3155950" y="4230688"/>
          <a:ext cx="4381500" cy="25400"/>
        </p:xfrm>
        <a:graphic>
          <a:graphicData uri="http://schemas.openxmlformats.org/drawingml/2006/table">
            <a:tbl>
              <a:tblPr/>
              <a:tblGrid>
                <a:gridCol w="4381500"/>
              </a:tblGrid>
              <a:tr h="0">
                <a:tc>
                  <a:txBody>
                    <a:bodyPr vert="horz" wrap="square"/>
                    <a:lstStyle/>
                    <a:p>
                      <a:pPr algn="l">
                        <a:spcAft>
                          <a:spcPct val="0"/>
                        </a:spcAft>
                      </a:pPr>
                      <a:r>
                        <a:rPr lang="zh-TW" sz="100">
                          <a:solidFill>
                            <a:srgbClr val="000000"/>
                          </a:solidFill>
                          <a:effectLst/>
                          <a:latin typeface="MingLiU_HKSCS" panose="02020500000000000000" pitchFamily="18" charset="-120"/>
                          <a:ea typeface="MingLiU_HKSCS" panose="02020500000000000000" pitchFamily="18" charset="-120"/>
                          <a:cs typeface="MingLiU_HKSCS" panose="02020500000000000000" pitchFamily="18" charset="-120"/>
                        </a:rPr>
                        <a:t> </a:t>
                      </a:r>
                      <a:endParaRPr lang="zh-CN" sz="1200">
                        <a:solidFill>
                          <a:srgbClr val="000000"/>
                        </a:solidFill>
                        <a:effectLst/>
                        <a:latin typeface="MingLiU_HKSCS" panose="02020500000000000000" pitchFamily="18" charset="-120"/>
                        <a:ea typeface="MingLiU_HKSCS" panose="02020500000000000000" pitchFamily="18" charset="-120"/>
                        <a:cs typeface="MingLiU_HKSCS" panose="02020500000000000000" pitchFamily="18" charset="-120"/>
                      </a:endParaRPr>
                    </a:p>
                  </a:txBody>
                  <a:tcPr marL="0" marR="0" marT="0" marB="0">
                    <a:lnL>
                      <a:noFill/>
                    </a:lnL>
                    <a:lnR>
                      <a:noFill/>
                    </a:lnR>
                    <a:lnT>
                      <a:noFill/>
                    </a:lnT>
                    <a:lnB>
                      <a:noFill/>
                    </a:lnB>
                  </a:tcPr>
                </a:tc>
              </a:tr>
            </a:tbl>
          </a:graphicData>
        </a:graphic>
      </p:graphicFrame>
      <p:sp>
        <p:nvSpPr>
          <p:cNvPr id="190470" name="Rectangle 1"/>
          <p:cNvSpPr>
            <a:spLocks noChangeArrowheads="1"/>
          </p:cNvSpPr>
          <p:nvPr/>
        </p:nvSpPr>
        <p:spPr bwMode="auto">
          <a:xfrm>
            <a:off x="3155950" y="4230688"/>
            <a:ext cx="106934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br>
              <a:rPr lang="zh-CN" altLang="zh-CN"/>
            </a:br>
            <a:endParaRPr lang="zh-CN" altLang="zh-CN"/>
          </a:p>
        </p:txBody>
      </p:sp>
      <p:grpSp>
        <p:nvGrpSpPr>
          <p:cNvPr id="190471" name="组合 42"/>
          <p:cNvGrpSpPr/>
          <p:nvPr/>
        </p:nvGrpSpPr>
        <p:grpSpPr>
          <a:xfrm>
            <a:off x="698500" y="1342572"/>
            <a:ext cx="3576638" cy="360363"/>
            <a:chOff x="1458268" y="1302825"/>
            <a:chExt cx="2550942" cy="360040"/>
          </a:xfrm>
        </p:grpSpPr>
        <p:sp>
          <p:nvSpPr>
            <p:cNvPr id="6" name="矩形 5"/>
            <p:cNvSpPr/>
            <p:nvPr/>
          </p:nvSpPr>
          <p:spPr>
            <a:xfrm>
              <a:off x="1617007" y="1302825"/>
              <a:ext cx="2233463" cy="3600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400" b="1">
                  <a:solidFill>
                    <a:schemeClr val="tx1"/>
                  </a:solidFill>
                </a:rPr>
                <a:t>全国优选区域拓展</a:t>
              </a:r>
            </a:p>
          </p:txBody>
        </p:sp>
        <p:cxnSp>
          <p:nvCxnSpPr>
            <p:cNvPr id="42" name="直接连接符 41"/>
            <p:cNvCxnSpPr/>
            <p:nvPr/>
          </p:nvCxnSpPr>
          <p:spPr>
            <a:xfrm flipV="1">
              <a:off x="1458268" y="1650629"/>
              <a:ext cx="2550942" cy="0"/>
            </a:xfrm>
            <a:prstGeom prst="line">
              <a:avLst/>
            </a:prstGeom>
            <a:ln w="1905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grpSp>
      <p:sp>
        <p:nvSpPr>
          <p:cNvPr id="51" name="矩形 50"/>
          <p:cNvSpPr/>
          <p:nvPr/>
        </p:nvSpPr>
        <p:spPr>
          <a:xfrm>
            <a:off x="5476875" y="4052888"/>
            <a:ext cx="4551363" cy="3429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400" b="1">
                <a:solidFill>
                  <a:schemeClr val="bg2"/>
                </a:solidFill>
              </a:rPr>
              <a:t>在天津设置融资租赁公司，探索基金投贷结合业务</a:t>
            </a:r>
          </a:p>
        </p:txBody>
      </p:sp>
      <p:grpSp>
        <p:nvGrpSpPr>
          <p:cNvPr id="190473" name="组合 2"/>
          <p:cNvGrpSpPr/>
          <p:nvPr/>
        </p:nvGrpSpPr>
        <p:grpSpPr>
          <a:xfrm>
            <a:off x="971550" y="6278563"/>
            <a:ext cx="1646238" cy="517525"/>
            <a:chOff x="-1163459" y="4852259"/>
            <a:chExt cx="1645222" cy="517495"/>
          </a:xfrm>
        </p:grpSpPr>
        <p:sp>
          <p:nvSpPr>
            <p:cNvPr id="99" name="矩形 98"/>
            <p:cNvSpPr/>
            <p:nvPr/>
          </p:nvSpPr>
          <p:spPr>
            <a:xfrm>
              <a:off x="-1163459" y="4879244"/>
              <a:ext cx="520379" cy="1857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zh-CN" altLang="en-US"/>
            </a:p>
          </p:txBody>
        </p:sp>
        <p:sp>
          <p:nvSpPr>
            <p:cNvPr id="100" name="矩形 99"/>
            <p:cNvSpPr/>
            <p:nvPr/>
          </p:nvSpPr>
          <p:spPr>
            <a:xfrm>
              <a:off x="-617696" y="4852259"/>
              <a:ext cx="1099459" cy="2127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200">
                  <a:solidFill>
                    <a:schemeClr val="tx1"/>
                  </a:solidFill>
                </a:rPr>
                <a:t>已覆盖地域</a:t>
              </a:r>
            </a:p>
          </p:txBody>
        </p:sp>
        <p:sp>
          <p:nvSpPr>
            <p:cNvPr id="101" name="矩形 100"/>
            <p:cNvSpPr/>
            <p:nvPr/>
          </p:nvSpPr>
          <p:spPr>
            <a:xfrm>
              <a:off x="-1163459" y="5184027"/>
              <a:ext cx="520379" cy="184139"/>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zh-CN" altLang="en-US"/>
            </a:p>
          </p:txBody>
        </p:sp>
        <p:sp>
          <p:nvSpPr>
            <p:cNvPr id="102" name="矩形 101"/>
            <p:cNvSpPr/>
            <p:nvPr/>
          </p:nvSpPr>
          <p:spPr>
            <a:xfrm>
              <a:off x="-617696" y="5157041"/>
              <a:ext cx="1099459" cy="2127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200">
                  <a:solidFill>
                    <a:schemeClr val="tx1"/>
                  </a:solidFill>
                </a:rPr>
                <a:t>优先扩张区域</a:t>
              </a:r>
            </a:p>
          </p:txBody>
        </p:sp>
      </p:grpSp>
      <p:pic>
        <p:nvPicPr>
          <p:cNvPr id="190474" name="图片 4"/>
          <p:cNvPicPr>
            <a:picLocks noChangeAspect="1"/>
          </p:cNvPicPr>
          <p:nvPr/>
        </p:nvPicPr>
        <p:blipFill>
          <a:blip r:embed="rId2">
            <a:extLst>
              <a:ext uri="{28A0092B-C50C-407E-A947-70E740481C1C}">
                <a14:useLocalDpi xmlns:a14="http://schemas.microsoft.com/office/drawing/2010/main"/>
              </a:ext>
            </a:extLst>
          </a:blip>
          <a:stretch>
            <a:fillRect/>
          </a:stretch>
        </p:blipFill>
        <p:spPr bwMode="auto">
          <a:xfrm>
            <a:off x="698500" y="1893888"/>
            <a:ext cx="3576638" cy="435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90475" name="组合 102"/>
          <p:cNvGrpSpPr/>
          <p:nvPr/>
        </p:nvGrpSpPr>
        <p:grpSpPr>
          <a:xfrm>
            <a:off x="5275264" y="1328058"/>
            <a:ext cx="4752974" cy="362630"/>
            <a:chOff x="1458268" y="1288324"/>
            <a:chExt cx="2550942" cy="362305"/>
          </a:xfrm>
        </p:grpSpPr>
        <p:sp>
          <p:nvSpPr>
            <p:cNvPr id="104" name="矩形 103"/>
            <p:cNvSpPr/>
            <p:nvPr/>
          </p:nvSpPr>
          <p:spPr>
            <a:xfrm>
              <a:off x="1617007" y="1288324"/>
              <a:ext cx="2233463" cy="3600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400" b="1">
                  <a:solidFill>
                    <a:schemeClr val="tx1"/>
                  </a:solidFill>
                </a:rPr>
                <a:t>拓展方式</a:t>
              </a:r>
            </a:p>
          </p:txBody>
        </p:sp>
        <p:cxnSp>
          <p:nvCxnSpPr>
            <p:cNvPr id="105" name="直接连接符 104"/>
            <p:cNvCxnSpPr/>
            <p:nvPr/>
          </p:nvCxnSpPr>
          <p:spPr>
            <a:xfrm flipV="1">
              <a:off x="1458268" y="1650629"/>
              <a:ext cx="2550942" cy="0"/>
            </a:xfrm>
            <a:prstGeom prst="line">
              <a:avLst/>
            </a:prstGeom>
            <a:ln w="1905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grpSp>
      <p:sp>
        <p:nvSpPr>
          <p:cNvPr id="7" name="矩形 6"/>
          <p:cNvSpPr/>
          <p:nvPr/>
        </p:nvSpPr>
        <p:spPr>
          <a:xfrm>
            <a:off x="5275263" y="1920875"/>
            <a:ext cx="503237" cy="13620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400"/>
              <a:t>直销银行</a:t>
            </a:r>
          </a:p>
        </p:txBody>
      </p:sp>
      <p:sp>
        <p:nvSpPr>
          <p:cNvPr id="14" name="矩形 13"/>
          <p:cNvSpPr/>
          <p:nvPr/>
        </p:nvSpPr>
        <p:spPr>
          <a:xfrm>
            <a:off x="5778500" y="1920875"/>
            <a:ext cx="4292600" cy="13620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0000" indent="-180000">
              <a:spcAft>
                <a:spcPts val="600"/>
              </a:spcAft>
              <a:buFont typeface="Arial" pitchFamily="34" charset="0"/>
              <a:buChar char="•"/>
              <a:defRPr/>
            </a:pPr>
            <a:r>
              <a:rPr lang="zh-CN" altLang="en-US" sz="1200" b="1">
                <a:solidFill>
                  <a:schemeClr val="tx1"/>
                </a:solidFill>
              </a:rPr>
              <a:t>获客：</a:t>
            </a:r>
            <a:r>
              <a:rPr lang="en-US" altLang="zh-CN" sz="1200" spc="100">
                <a:solidFill>
                  <a:schemeClr val="tx1"/>
                </a:solidFill>
                <a:latin typeface="+mn-ea"/>
                <a:cs typeface="MingLiU" panose="02020509000000000000" pitchFamily="49" charset="-120"/>
              </a:rPr>
              <a:t>1.</a:t>
            </a:r>
            <a:r>
              <a:rPr lang="zh-CN" altLang="en-US" sz="1200" spc="100">
                <a:solidFill>
                  <a:schemeClr val="tx1"/>
                </a:solidFill>
                <a:latin typeface="+mn-ea"/>
                <a:cs typeface="MingLiU" panose="02020509000000000000" pitchFamily="49" charset="-120"/>
              </a:rPr>
              <a:t>远程视频柜员机等机具；</a:t>
            </a:r>
            <a:r>
              <a:rPr lang="en-US" altLang="zh-CN" sz="1200" b="1" spc="100">
                <a:solidFill>
                  <a:schemeClr val="tx1"/>
                </a:solidFill>
                <a:latin typeface="+mn-ea"/>
                <a:cs typeface="MingLiU" panose="02020509000000000000" pitchFamily="49" charset="-120"/>
              </a:rPr>
              <a:t>2.</a:t>
            </a:r>
            <a:r>
              <a:rPr lang="zh-CN" altLang="en-US" sz="1200" b="1" spc="100">
                <a:solidFill>
                  <a:schemeClr val="tx1"/>
                </a:solidFill>
                <a:latin typeface="+mn-ea"/>
                <a:cs typeface="MingLiU" panose="02020509000000000000" pitchFamily="49" charset="-120"/>
              </a:rPr>
              <a:t>网上银行等电子</a:t>
            </a:r>
            <a:r>
              <a:rPr lang="zh-CN" altLang="en-US" sz="1200" b="1" spc="100" smtClean="0">
                <a:solidFill>
                  <a:schemeClr val="tx1"/>
                </a:solidFill>
                <a:latin typeface="+mn-ea"/>
                <a:cs typeface="MingLiU" panose="02020509000000000000" pitchFamily="49" charset="-120"/>
              </a:rPr>
              <a:t>渠道</a:t>
            </a:r>
            <a:endParaRPr lang="en-US" altLang="zh-CN" sz="1200" b="1" spc="100">
              <a:solidFill>
                <a:schemeClr val="tx1"/>
              </a:solidFill>
              <a:latin typeface="+mn-ea"/>
              <a:cs typeface="MingLiU" panose="02020509000000000000" pitchFamily="49" charset="-120"/>
            </a:endParaRPr>
          </a:p>
          <a:p>
            <a:pPr marL="180000" indent="-180000">
              <a:spcAft>
                <a:spcPts val="600"/>
              </a:spcAft>
              <a:buFont typeface="Arial" pitchFamily="34" charset="0"/>
              <a:buChar char="•"/>
              <a:defRPr/>
            </a:pPr>
            <a:r>
              <a:rPr lang="zh-CN" altLang="en-US" sz="1200" b="1" spc="100" smtClean="0">
                <a:solidFill>
                  <a:schemeClr val="tx1"/>
                </a:solidFill>
                <a:latin typeface="+mn-ea"/>
                <a:cs typeface="MingLiU" panose="02020509000000000000" pitchFamily="49" charset="-120"/>
              </a:rPr>
              <a:t>服务</a:t>
            </a:r>
            <a:r>
              <a:rPr lang="zh-CN" altLang="en-US" sz="1200" b="1" spc="100">
                <a:solidFill>
                  <a:schemeClr val="tx1"/>
                </a:solidFill>
                <a:latin typeface="+mn-ea"/>
                <a:cs typeface="MingLiU" panose="02020509000000000000" pitchFamily="49" charset="-120"/>
              </a:rPr>
              <a:t>：</a:t>
            </a:r>
            <a:r>
              <a:rPr lang="zh-TW" altLang="zh-CN" sz="1200" spc="100">
                <a:solidFill>
                  <a:schemeClr val="tx1"/>
                </a:solidFill>
                <a:latin typeface="+mn-ea"/>
                <a:cs typeface="MingLiU" panose="02020509000000000000" pitchFamily="49" charset="-120"/>
              </a:rPr>
              <a:t>办</a:t>
            </a:r>
            <a:r>
              <a:rPr lang="zh-CN" altLang="en-US" sz="1200" spc="100">
                <a:solidFill>
                  <a:schemeClr val="tx1"/>
                </a:solidFill>
                <a:latin typeface="+mn-ea"/>
                <a:cs typeface="MingLiU" panose="02020509000000000000" pitchFamily="49" charset="-120"/>
              </a:rPr>
              <a:t>理</a:t>
            </a:r>
            <a:r>
              <a:rPr lang="zh-TW" altLang="zh-CN" sz="1200" spc="100" smtClean="0">
                <a:solidFill>
                  <a:schemeClr val="tx1"/>
                </a:solidFill>
                <a:latin typeface="+mn-ea"/>
                <a:cs typeface="MingLiU" panose="02020509000000000000" pitchFamily="49" charset="-120"/>
              </a:rPr>
              <a:t>存</a:t>
            </a:r>
            <a:r>
              <a:rPr lang="zh-CN" altLang="en-US" sz="1200" spc="100" smtClean="0">
                <a:solidFill>
                  <a:schemeClr val="tx1"/>
                </a:solidFill>
                <a:latin typeface="+mn-ea"/>
                <a:cs typeface="MingLiU" panose="02020509000000000000" pitchFamily="49" charset="-120"/>
              </a:rPr>
              <a:t>款</a:t>
            </a:r>
            <a:r>
              <a:rPr lang="zh-TW" altLang="zh-CN" sz="1200" spc="100" smtClean="0">
                <a:solidFill>
                  <a:schemeClr val="tx1"/>
                </a:solidFill>
                <a:latin typeface="+mn-ea"/>
                <a:cs typeface="MingLiU" panose="02020509000000000000" pitchFamily="49" charset="-120"/>
              </a:rPr>
              <a:t>、</a:t>
            </a:r>
            <a:r>
              <a:rPr lang="zh-TW" altLang="zh-CN" sz="1200" spc="100">
                <a:solidFill>
                  <a:schemeClr val="tx1"/>
                </a:solidFill>
                <a:latin typeface="+mn-ea"/>
                <a:cs typeface="MingLiU" panose="02020509000000000000" pitchFamily="49" charset="-120"/>
              </a:rPr>
              <a:t>购买投资</a:t>
            </a:r>
            <a:r>
              <a:rPr lang="zh-CN" altLang="en-US" sz="1200" spc="100">
                <a:solidFill>
                  <a:schemeClr val="tx1"/>
                </a:solidFill>
                <a:latin typeface="+mn-ea"/>
                <a:cs typeface="MingLiU" panose="02020509000000000000" pitchFamily="49" charset="-120"/>
              </a:rPr>
              <a:t>理</a:t>
            </a:r>
            <a:r>
              <a:rPr lang="zh-TW" altLang="zh-CN" sz="1200" spc="100">
                <a:solidFill>
                  <a:schemeClr val="tx1"/>
                </a:solidFill>
                <a:latin typeface="+mn-ea"/>
                <a:cs typeface="MingLiU" panose="02020509000000000000" pitchFamily="49" charset="-120"/>
              </a:rPr>
              <a:t>财产品、</a:t>
            </a:r>
            <a:r>
              <a:rPr lang="zh-TW" altLang="zh-CN" sz="1200" b="1" spc="100">
                <a:solidFill>
                  <a:schemeClr val="tx1"/>
                </a:solidFill>
                <a:latin typeface="+mn-ea"/>
                <a:cs typeface="MingLiU" panose="02020509000000000000" pitchFamily="49" charset="-120"/>
              </a:rPr>
              <a:t>单日10000元以内的消费</a:t>
            </a:r>
            <a:r>
              <a:rPr lang="zh-TW" altLang="zh-CN" sz="1200" spc="100">
                <a:solidFill>
                  <a:schemeClr val="tx1"/>
                </a:solidFill>
                <a:latin typeface="+mn-ea"/>
                <a:cs typeface="MingLiU" panose="02020509000000000000" pitchFamily="49" charset="-120"/>
              </a:rPr>
              <a:t>和公用</a:t>
            </a:r>
            <a:r>
              <a:rPr lang="zh-CN" altLang="en-US" sz="1200" spc="100">
                <a:solidFill>
                  <a:schemeClr val="tx1"/>
                </a:solidFill>
                <a:latin typeface="+mn-ea"/>
                <a:cs typeface="MingLiU" panose="02020509000000000000" pitchFamily="49" charset="-120"/>
              </a:rPr>
              <a:t>事</a:t>
            </a:r>
            <a:r>
              <a:rPr lang="zh-TW" altLang="zh-CN" sz="1200" spc="100">
                <a:solidFill>
                  <a:schemeClr val="tx1"/>
                </a:solidFill>
                <a:latin typeface="+mn-ea"/>
                <a:cs typeface="MingLiU" panose="02020509000000000000" pitchFamily="49" charset="-120"/>
              </a:rPr>
              <a:t>业缴费支付等</a:t>
            </a:r>
            <a:r>
              <a:rPr lang="zh-CN" altLang="en-US" sz="1200" spc="100">
                <a:solidFill>
                  <a:schemeClr val="tx1"/>
                </a:solidFill>
                <a:latin typeface="+mn-ea"/>
                <a:cs typeface="MingLiU" panose="02020509000000000000" pitchFamily="49" charset="-120"/>
              </a:rPr>
              <a:t>业</a:t>
            </a:r>
            <a:r>
              <a:rPr lang="zh-TW" altLang="zh-CN" sz="1200" spc="100" smtClean="0">
                <a:solidFill>
                  <a:schemeClr val="tx1"/>
                </a:solidFill>
                <a:latin typeface="+mn-ea"/>
                <a:cs typeface="MingLiU" panose="02020509000000000000" pitchFamily="49" charset="-120"/>
              </a:rPr>
              <a:t>务</a:t>
            </a:r>
            <a:endParaRPr lang="en-US" altLang="zh-TW" sz="1200" spc="100">
              <a:solidFill>
                <a:schemeClr val="tx1"/>
              </a:solidFill>
              <a:latin typeface="+mn-ea"/>
              <a:cs typeface="MingLiU" panose="02020509000000000000" pitchFamily="49" charset="-120"/>
            </a:endParaRPr>
          </a:p>
          <a:p>
            <a:pPr marL="180000" indent="-180000">
              <a:spcAft>
                <a:spcPts val="600"/>
              </a:spcAft>
              <a:buFont typeface="Arial" pitchFamily="34" charset="0"/>
              <a:buChar char="•"/>
              <a:defRPr/>
            </a:pPr>
            <a:r>
              <a:rPr lang="zh-CN" altLang="en-US" sz="1200" b="1" spc="100" smtClean="0">
                <a:solidFill>
                  <a:schemeClr val="tx1"/>
                </a:solidFill>
                <a:latin typeface="+mn-ea"/>
                <a:cs typeface="MingLiU" panose="02020509000000000000" pitchFamily="49" charset="-120"/>
              </a:rPr>
              <a:t>限制</a:t>
            </a:r>
            <a:r>
              <a:rPr lang="zh-CN" altLang="en-US" sz="1200" b="1" spc="100">
                <a:solidFill>
                  <a:schemeClr val="tx1"/>
                </a:solidFill>
                <a:latin typeface="+mn-ea"/>
                <a:cs typeface="MingLiU" panose="02020509000000000000" pitchFamily="49" charset="-120"/>
              </a:rPr>
              <a:t>：不能存取现金、不能向非绑定账户转账</a:t>
            </a:r>
            <a:endParaRPr lang="zh-CN" altLang="zh-CN" sz="1200" b="1" spc="100">
              <a:solidFill>
                <a:schemeClr val="tx1"/>
              </a:solidFill>
              <a:latin typeface="+mn-ea"/>
              <a:cs typeface="MingLiU" panose="02020509000000000000" pitchFamily="49" charset="-120"/>
            </a:endParaRPr>
          </a:p>
          <a:p>
            <a:pPr marL="180000" indent="-180000">
              <a:spcAft>
                <a:spcPts val="600"/>
              </a:spcAft>
              <a:defRPr/>
            </a:pPr>
            <a:r>
              <a:rPr lang="zh-CN" altLang="en-US" sz="1050" spc="100">
                <a:solidFill>
                  <a:schemeClr val="tx1"/>
                </a:solidFill>
                <a:latin typeface="+mn-ea"/>
                <a:cs typeface="MingLiU" panose="02020509000000000000" pitchFamily="49" charset="-120"/>
              </a:rPr>
              <a:t>注：上述为</a:t>
            </a:r>
            <a:r>
              <a:rPr lang="en-US" altLang="zh-CN" sz="1050" spc="100">
                <a:solidFill>
                  <a:schemeClr val="tx1"/>
                </a:solidFill>
                <a:latin typeface="+mn-ea"/>
                <a:cs typeface="MingLiU" panose="02020509000000000000" pitchFamily="49" charset="-120"/>
              </a:rPr>
              <a:t>2</a:t>
            </a:r>
            <a:r>
              <a:rPr lang="zh-CN" altLang="en-US" sz="1050" spc="100">
                <a:solidFill>
                  <a:schemeClr val="tx1"/>
                </a:solidFill>
                <a:latin typeface="+mn-ea"/>
                <a:cs typeface="MingLiU" panose="02020509000000000000" pitchFamily="49" charset="-120"/>
              </a:rPr>
              <a:t>类电子账户功能</a:t>
            </a:r>
          </a:p>
        </p:txBody>
      </p:sp>
      <p:sp>
        <p:nvSpPr>
          <p:cNvPr id="108" name="矩形 107"/>
          <p:cNvSpPr/>
          <p:nvPr/>
        </p:nvSpPr>
        <p:spPr>
          <a:xfrm>
            <a:off x="5275263" y="3543401"/>
            <a:ext cx="503237" cy="9934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400"/>
              <a:t>融资租赁</a:t>
            </a:r>
          </a:p>
        </p:txBody>
      </p:sp>
      <p:sp>
        <p:nvSpPr>
          <p:cNvPr id="109" name="矩形 108"/>
          <p:cNvSpPr/>
          <p:nvPr/>
        </p:nvSpPr>
        <p:spPr>
          <a:xfrm>
            <a:off x="5778500" y="3543401"/>
            <a:ext cx="4292600" cy="9934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0000" indent="-180000">
              <a:spcAft>
                <a:spcPts val="600"/>
              </a:spcAft>
              <a:buFont typeface="Arial" pitchFamily="34" charset="0"/>
              <a:buChar char="•"/>
              <a:defRPr/>
            </a:pPr>
            <a:r>
              <a:rPr lang="zh-CN" altLang="en-US" sz="1200" b="1">
                <a:solidFill>
                  <a:schemeClr val="tx1"/>
                </a:solidFill>
              </a:rPr>
              <a:t>获客：</a:t>
            </a:r>
            <a:r>
              <a:rPr lang="zh-CN" altLang="en-US" sz="1200" spc="100">
                <a:solidFill>
                  <a:schemeClr val="tx1"/>
                </a:solidFill>
                <a:latin typeface="+mn-ea"/>
                <a:cs typeface="MingLiU" panose="02020509000000000000" pitchFamily="49" charset="-120"/>
              </a:rPr>
              <a:t>前期由公司业务、投行业务转介客户，与当地政府合作获客</a:t>
            </a:r>
            <a:endParaRPr lang="en-US" altLang="zh-CN" sz="1200" spc="100">
              <a:solidFill>
                <a:schemeClr val="tx1"/>
              </a:solidFill>
              <a:latin typeface="+mn-ea"/>
              <a:cs typeface="MingLiU" panose="02020509000000000000" pitchFamily="49" charset="-120"/>
            </a:endParaRPr>
          </a:p>
          <a:p>
            <a:pPr marL="180000" indent="-180000">
              <a:spcAft>
                <a:spcPts val="600"/>
              </a:spcAft>
              <a:buFont typeface="Arial" pitchFamily="34" charset="0"/>
              <a:buChar char="•"/>
              <a:defRPr/>
            </a:pPr>
            <a:r>
              <a:rPr lang="zh-CN" altLang="en-US" sz="1200" b="1" spc="100">
                <a:solidFill>
                  <a:schemeClr val="tx1"/>
                </a:solidFill>
                <a:latin typeface="+mn-ea"/>
                <a:cs typeface="MingLiU" panose="02020509000000000000" pitchFamily="49" charset="-120"/>
              </a:rPr>
              <a:t>服务：在天津</a:t>
            </a:r>
            <a:r>
              <a:rPr lang="en-US" altLang="zh-CN" sz="1200" b="1" spc="100">
                <a:solidFill>
                  <a:schemeClr val="tx1"/>
                </a:solidFill>
                <a:latin typeface="+mn-ea"/>
                <a:cs typeface="MingLiU" panose="02020509000000000000" pitchFamily="49" charset="-120"/>
              </a:rPr>
              <a:t>/</a:t>
            </a:r>
            <a:r>
              <a:rPr lang="zh-CN" altLang="en-US" sz="1200" b="1" spc="100">
                <a:solidFill>
                  <a:schemeClr val="tx1"/>
                </a:solidFill>
                <a:latin typeface="+mn-ea"/>
                <a:cs typeface="MingLiU" panose="02020509000000000000" pitchFamily="49" charset="-120"/>
              </a:rPr>
              <a:t>上海自贸区设置融资租赁子公司，获得政策红利，方便开展国际融资租赁业务</a:t>
            </a:r>
            <a:endParaRPr lang="zh-CN" altLang="zh-CN" sz="1200" b="1" spc="100">
              <a:solidFill>
                <a:schemeClr val="tx1"/>
              </a:solidFill>
              <a:latin typeface="+mn-ea"/>
              <a:cs typeface="MingLiU" panose="02020509000000000000" pitchFamily="49" charset="-120"/>
            </a:endParaRPr>
          </a:p>
        </p:txBody>
      </p:sp>
      <p:sp>
        <p:nvSpPr>
          <p:cNvPr id="111" name="矩形 110"/>
          <p:cNvSpPr/>
          <p:nvPr/>
        </p:nvSpPr>
        <p:spPr>
          <a:xfrm>
            <a:off x="5275263" y="4797327"/>
            <a:ext cx="503237" cy="9934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400"/>
              <a:t>消费信贷</a:t>
            </a:r>
          </a:p>
        </p:txBody>
      </p:sp>
      <p:sp>
        <p:nvSpPr>
          <p:cNvPr id="112" name="矩形 111"/>
          <p:cNvSpPr/>
          <p:nvPr/>
        </p:nvSpPr>
        <p:spPr>
          <a:xfrm>
            <a:off x="5778500" y="4797327"/>
            <a:ext cx="4292600" cy="9934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0000" indent="-180000">
              <a:spcAft>
                <a:spcPts val="600"/>
              </a:spcAft>
              <a:buFont typeface="Arial" pitchFamily="34" charset="0"/>
              <a:buChar char="•"/>
              <a:defRPr/>
            </a:pPr>
            <a:r>
              <a:rPr lang="zh-CN" altLang="en-US" sz="1200" b="1">
                <a:solidFill>
                  <a:schemeClr val="tx1"/>
                </a:solidFill>
              </a:rPr>
              <a:t>获客：</a:t>
            </a:r>
            <a:r>
              <a:rPr lang="zh-CN" altLang="en-US" sz="1200" spc="100">
                <a:solidFill>
                  <a:schemeClr val="tx1"/>
                </a:solidFill>
                <a:latin typeface="+mn-ea"/>
                <a:cs typeface="MingLiU" panose="02020509000000000000" pitchFamily="49" charset="-120"/>
              </a:rPr>
              <a:t>前期由网上银行及直销银行代为</a:t>
            </a:r>
            <a:r>
              <a:rPr lang="zh-CN" altLang="en-US" sz="1200" spc="100" smtClean="0">
                <a:solidFill>
                  <a:schemeClr val="tx1"/>
                </a:solidFill>
                <a:latin typeface="+mn-ea"/>
                <a:cs typeface="MingLiU" panose="02020509000000000000" pitchFamily="49" charset="-120"/>
              </a:rPr>
              <a:t>发售</a:t>
            </a:r>
            <a:endParaRPr lang="en-US" altLang="zh-CN" sz="1200" spc="100">
              <a:solidFill>
                <a:schemeClr val="tx1"/>
              </a:solidFill>
              <a:latin typeface="+mn-ea"/>
              <a:cs typeface="MingLiU" panose="02020509000000000000" pitchFamily="49" charset="-120"/>
            </a:endParaRPr>
          </a:p>
          <a:p>
            <a:pPr marL="180000" indent="-180000">
              <a:spcAft>
                <a:spcPts val="600"/>
              </a:spcAft>
              <a:buFont typeface="Arial" pitchFamily="34" charset="0"/>
              <a:buChar char="•"/>
              <a:defRPr/>
            </a:pPr>
            <a:r>
              <a:rPr lang="zh-CN" altLang="en-US" sz="1200" b="1" spc="100">
                <a:solidFill>
                  <a:schemeClr val="tx1"/>
                </a:solidFill>
                <a:latin typeface="+mn-ea"/>
                <a:cs typeface="MingLiU" panose="02020509000000000000" pitchFamily="49" charset="-120"/>
              </a:rPr>
              <a:t>服务：</a:t>
            </a:r>
            <a:r>
              <a:rPr lang="zh-CN" altLang="en-US" sz="1200" spc="100">
                <a:solidFill>
                  <a:schemeClr val="tx1"/>
                </a:solidFill>
                <a:latin typeface="+mn-ea"/>
                <a:cs typeface="MingLiU" panose="02020509000000000000" pitchFamily="49" charset="-120"/>
              </a:rPr>
              <a:t>以产品的标准化及线上快速</a:t>
            </a:r>
            <a:r>
              <a:rPr lang="zh-CN" altLang="en-US" sz="1200" spc="100" smtClean="0">
                <a:solidFill>
                  <a:schemeClr val="tx1"/>
                </a:solidFill>
                <a:latin typeface="+mn-ea"/>
                <a:cs typeface="MingLiU" panose="02020509000000000000" pitchFamily="49" charset="-120"/>
              </a:rPr>
              <a:t>审批为</a:t>
            </a:r>
            <a:r>
              <a:rPr lang="zh-CN" altLang="en-US" sz="1200" spc="100">
                <a:solidFill>
                  <a:schemeClr val="tx1"/>
                </a:solidFill>
                <a:latin typeface="+mn-ea"/>
                <a:cs typeface="MingLiU" panose="02020509000000000000" pitchFamily="49" charset="-120"/>
              </a:rPr>
              <a:t>特色</a:t>
            </a:r>
            <a:endParaRPr lang="en-US" altLang="zh-CN" sz="1200" spc="100">
              <a:solidFill>
                <a:schemeClr val="tx1"/>
              </a:solidFill>
              <a:latin typeface="+mn-ea"/>
              <a:cs typeface="MingLiU" panose="02020509000000000000" pitchFamily="49" charset="-120"/>
            </a:endParaRPr>
          </a:p>
        </p:txBody>
      </p:sp>
      <p:sp>
        <p:nvSpPr>
          <p:cNvPr id="114" name="矩形 113"/>
          <p:cNvSpPr/>
          <p:nvPr/>
        </p:nvSpPr>
        <p:spPr>
          <a:xfrm>
            <a:off x="5275263" y="6051254"/>
            <a:ext cx="503237" cy="101153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400"/>
              <a:t>基金公司</a:t>
            </a:r>
          </a:p>
        </p:txBody>
      </p:sp>
      <p:sp>
        <p:nvSpPr>
          <p:cNvPr id="115" name="矩形 114"/>
          <p:cNvSpPr/>
          <p:nvPr/>
        </p:nvSpPr>
        <p:spPr>
          <a:xfrm>
            <a:off x="5778500" y="6051254"/>
            <a:ext cx="4292600" cy="1011534"/>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0000" indent="-180000">
              <a:spcAft>
                <a:spcPts val="600"/>
              </a:spcAft>
              <a:buFont typeface="Arial" pitchFamily="34" charset="0"/>
              <a:buChar char="•"/>
              <a:defRPr/>
            </a:pPr>
            <a:r>
              <a:rPr lang="zh-CN" altLang="en-US" sz="1200" b="1">
                <a:solidFill>
                  <a:schemeClr val="tx1"/>
                </a:solidFill>
              </a:rPr>
              <a:t>获客：</a:t>
            </a:r>
            <a:r>
              <a:rPr lang="zh-CN" altLang="en-US" sz="1200" b="1" spc="100">
                <a:solidFill>
                  <a:schemeClr val="tx1"/>
                </a:solidFill>
                <a:latin typeface="+mn-ea"/>
                <a:cs typeface="MingLiU" panose="02020509000000000000" pitchFamily="49" charset="-120"/>
              </a:rPr>
              <a:t>针对各地科创产业园，与当地政府合作获客</a:t>
            </a:r>
            <a:endParaRPr lang="en-US" altLang="zh-CN" sz="1200" b="1" spc="100">
              <a:solidFill>
                <a:schemeClr val="tx1"/>
              </a:solidFill>
              <a:latin typeface="+mn-ea"/>
              <a:cs typeface="MingLiU" panose="02020509000000000000" pitchFamily="49" charset="-120"/>
            </a:endParaRPr>
          </a:p>
          <a:p>
            <a:pPr marL="180000" indent="-180000">
              <a:spcAft>
                <a:spcPts val="600"/>
              </a:spcAft>
              <a:buFont typeface="Arial" pitchFamily="34" charset="0"/>
              <a:buChar char="•"/>
              <a:defRPr/>
            </a:pPr>
            <a:r>
              <a:rPr lang="zh-CN" altLang="en-US" sz="1200" b="1" spc="100">
                <a:solidFill>
                  <a:schemeClr val="tx1"/>
                </a:solidFill>
                <a:latin typeface="+mn-ea"/>
                <a:cs typeface="MingLiU" panose="02020509000000000000" pitchFamily="49" charset="-120"/>
              </a:rPr>
              <a:t>服务：</a:t>
            </a:r>
            <a:r>
              <a:rPr lang="zh-CN" altLang="en-US" sz="1200" spc="100">
                <a:solidFill>
                  <a:schemeClr val="tx1"/>
                </a:solidFill>
                <a:latin typeface="+mn-ea"/>
                <a:cs typeface="MingLiU" panose="02020509000000000000" pitchFamily="49" charset="-120"/>
              </a:rPr>
              <a:t>除传统基金业务之外，配合公司金融部开展投贷结合业务</a:t>
            </a:r>
            <a:endParaRPr lang="en-US" altLang="zh-CN" sz="1200" spc="100">
              <a:solidFill>
                <a:schemeClr val="tx1"/>
              </a:solidFill>
              <a:latin typeface="+mn-ea"/>
              <a:cs typeface="MingLiU" panose="02020509000000000000" pitchFamily="49" charset="-120"/>
            </a:endParaRPr>
          </a:p>
        </p:txBody>
      </p:sp>
    </p:spTree>
    <p:extLst>
      <p:ext uri="{BB962C8B-B14F-4D97-AF65-F5344CB8AC3E}">
        <p14:creationId xmlns:p14="http://schemas.microsoft.com/office/powerpoint/2010/main" val="1347433837"/>
      </p:ext>
    </p:extLst>
  </p:cSld>
  <p:clrMapOvr>
    <a:masterClrMapping/>
  </p:clrMapOvr>
  <p:transition spd="slow" advClick="0"/>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Placeholder 3"/>
          <p:cNvSpPr>
            <a:spLocks noGrp="1"/>
          </p:cNvSpPr>
          <p:nvPr>
            <p:ph type="body" sz="quarter" idx="14"/>
          </p:nvPr>
        </p:nvSpPr>
        <p:spPr>
          <a:xfrm>
            <a:off x="760413" y="7177088"/>
            <a:ext cx="6197600" cy="207962"/>
          </a:xfrm>
        </p:spPr>
        <p:txBody>
          <a:bodyPr/>
          <a:lstStyle/>
          <a:p>
            <a:pPr>
              <a:defRPr/>
            </a:pPr>
            <a:endParaRPr lang="en-US"/>
          </a:p>
        </p:txBody>
      </p:sp>
      <p:sp>
        <p:nvSpPr>
          <p:cNvPr id="85" name="Isosceles Triangle 5"/>
          <p:cNvSpPr/>
          <p:nvPr/>
        </p:nvSpPr>
        <p:spPr>
          <a:xfrm>
            <a:off x="1385888" y="1069157"/>
            <a:ext cx="8843962" cy="666750"/>
          </a:xfrm>
          <a:prstGeom prst="triangle">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endParaRPr lang="zh-CN" altLang="en-US" sz="1800" b="1" kern="0">
              <a:solidFill>
                <a:srgbClr val="FF0000"/>
              </a:solidFill>
              <a:latin typeface="Verdana"/>
              <a:ea typeface="华文楷体"/>
              <a:cs typeface="Arial" pitchFamily="34" charset="0"/>
            </a:endParaRPr>
          </a:p>
        </p:txBody>
      </p:sp>
      <p:sp>
        <p:nvSpPr>
          <p:cNvPr id="86" name="Rectangle 6"/>
          <p:cNvSpPr/>
          <p:nvPr>
            <p:custDataLst>
              <p:tags r:id="rId2"/>
            </p:custDataLst>
          </p:nvPr>
        </p:nvSpPr>
        <p:spPr>
          <a:xfrm>
            <a:off x="1385888" y="1781491"/>
            <a:ext cx="2884487"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客户定位</a:t>
            </a:r>
          </a:p>
        </p:txBody>
      </p:sp>
      <p:sp>
        <p:nvSpPr>
          <p:cNvPr id="87" name="Rectangle 7"/>
          <p:cNvSpPr/>
          <p:nvPr/>
        </p:nvSpPr>
        <p:spPr>
          <a:xfrm>
            <a:off x="1385888" y="4704557"/>
            <a:ext cx="2160587"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零售金融业务</a:t>
            </a:r>
            <a:endParaRPr lang="en-US" altLang="zh-CN" sz="1600" b="1" kern="0">
              <a:solidFill>
                <a:srgbClr val="FFFFFF"/>
              </a:solidFill>
              <a:latin typeface="Verdana"/>
              <a:ea typeface="华文楷体"/>
              <a:cs typeface="Arial" pitchFamily="34" charset="0"/>
            </a:endParaRPr>
          </a:p>
        </p:txBody>
      </p:sp>
      <p:sp>
        <p:nvSpPr>
          <p:cNvPr id="88" name="Rectangle 8"/>
          <p:cNvSpPr/>
          <p:nvPr/>
        </p:nvSpPr>
        <p:spPr>
          <a:xfrm>
            <a:off x="3613150" y="4704557"/>
            <a:ext cx="2160588"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公司金融业务</a:t>
            </a:r>
            <a:endParaRPr lang="en-US" altLang="zh-CN" sz="1600" b="1" kern="0">
              <a:solidFill>
                <a:srgbClr val="FFFFFF"/>
              </a:solidFill>
              <a:latin typeface="Verdana"/>
              <a:ea typeface="华文楷体"/>
              <a:cs typeface="Arial" pitchFamily="34" charset="0"/>
            </a:endParaRPr>
          </a:p>
        </p:txBody>
      </p:sp>
      <p:sp>
        <p:nvSpPr>
          <p:cNvPr id="89" name="Rectangle 9"/>
          <p:cNvSpPr/>
          <p:nvPr/>
        </p:nvSpPr>
        <p:spPr>
          <a:xfrm>
            <a:off x="5842000" y="4704557"/>
            <a:ext cx="2159000"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同业金融业务</a:t>
            </a:r>
            <a:endParaRPr lang="en-US" altLang="zh-CN" sz="1600" b="1" kern="0">
              <a:solidFill>
                <a:srgbClr val="FFFFFF"/>
              </a:solidFill>
              <a:latin typeface="Verdana"/>
              <a:ea typeface="华文楷体"/>
              <a:cs typeface="Arial" pitchFamily="34" charset="0"/>
            </a:endParaRPr>
          </a:p>
        </p:txBody>
      </p:sp>
      <p:sp>
        <p:nvSpPr>
          <p:cNvPr id="90" name="Rectangle 11"/>
          <p:cNvSpPr/>
          <p:nvPr/>
        </p:nvSpPr>
        <p:spPr>
          <a:xfrm>
            <a:off x="8069263" y="4704557"/>
            <a:ext cx="2160587"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移动金融业务</a:t>
            </a:r>
            <a:endParaRPr lang="en-US" altLang="zh-CN" sz="1600" b="1" kern="0">
              <a:solidFill>
                <a:srgbClr val="FFFFFF"/>
              </a:solidFill>
              <a:latin typeface="Verdana"/>
              <a:ea typeface="华文楷体"/>
              <a:cs typeface="Arial" pitchFamily="34" charset="0"/>
            </a:endParaRPr>
          </a:p>
        </p:txBody>
      </p:sp>
      <p:sp>
        <p:nvSpPr>
          <p:cNvPr id="91" name="Rectangle 13"/>
          <p:cNvSpPr/>
          <p:nvPr>
            <p:custDataLst>
              <p:tags r:id="rId3"/>
            </p:custDataLst>
          </p:nvPr>
        </p:nvSpPr>
        <p:spPr>
          <a:xfrm>
            <a:off x="1385888" y="4277116"/>
            <a:ext cx="8843962" cy="396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业务定位及组合</a:t>
            </a:r>
          </a:p>
        </p:txBody>
      </p:sp>
      <p:sp>
        <p:nvSpPr>
          <p:cNvPr id="92" name="Rectangle 28"/>
          <p:cNvSpPr/>
          <p:nvPr>
            <p:custDataLst>
              <p:tags r:id="rId4"/>
            </p:custDataLst>
          </p:nvPr>
        </p:nvSpPr>
        <p:spPr>
          <a:xfrm>
            <a:off x="4365625" y="1781491"/>
            <a:ext cx="2884488"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产品</a:t>
            </a:r>
            <a:r>
              <a:rPr lang="en-US" altLang="zh-CN" sz="1600" b="1" kern="0">
                <a:solidFill>
                  <a:srgbClr val="FFFFFF"/>
                </a:solidFill>
                <a:latin typeface="Verdana"/>
                <a:ea typeface="华文楷体"/>
                <a:cs typeface="Arial" pitchFamily="34" charset="0"/>
              </a:rPr>
              <a:t>/</a:t>
            </a:r>
            <a:r>
              <a:rPr lang="zh-CN" altLang="en-US" sz="1600" b="1" kern="0">
                <a:solidFill>
                  <a:srgbClr val="FFFFFF"/>
                </a:solidFill>
                <a:latin typeface="Verdana"/>
                <a:ea typeface="华文楷体"/>
                <a:cs typeface="Arial" pitchFamily="34" charset="0"/>
              </a:rPr>
              <a:t>服务定位</a:t>
            </a:r>
          </a:p>
        </p:txBody>
      </p:sp>
      <p:sp>
        <p:nvSpPr>
          <p:cNvPr id="93" name="Rectangle 29"/>
          <p:cNvSpPr/>
          <p:nvPr>
            <p:custDataLst>
              <p:tags r:id="rId5"/>
            </p:custDataLst>
          </p:nvPr>
        </p:nvSpPr>
        <p:spPr>
          <a:xfrm>
            <a:off x="7345363" y="1781491"/>
            <a:ext cx="2884487"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区域定位</a:t>
            </a:r>
          </a:p>
        </p:txBody>
      </p:sp>
      <p:sp>
        <p:nvSpPr>
          <p:cNvPr id="94" name="Rectangle 35"/>
          <p:cNvSpPr/>
          <p:nvPr>
            <p:custDataLst>
              <p:tags r:id="rId6"/>
            </p:custDataLst>
          </p:nvPr>
        </p:nvSpPr>
        <p:spPr>
          <a:xfrm>
            <a:off x="1385888" y="2259557"/>
            <a:ext cx="2884487"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金融服务场景化</a:t>
            </a:r>
          </a:p>
        </p:txBody>
      </p:sp>
      <p:sp>
        <p:nvSpPr>
          <p:cNvPr id="95" name="Rectangle 36"/>
          <p:cNvSpPr/>
          <p:nvPr>
            <p:custDataLst>
              <p:tags r:id="rId7"/>
            </p:custDataLst>
          </p:nvPr>
        </p:nvSpPr>
        <p:spPr>
          <a:xfrm>
            <a:off x="4365625" y="2259557"/>
            <a:ext cx="2884488"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多市场联动</a:t>
            </a:r>
          </a:p>
        </p:txBody>
      </p:sp>
      <p:sp>
        <p:nvSpPr>
          <p:cNvPr id="96" name="Rectangle 37"/>
          <p:cNvSpPr/>
          <p:nvPr>
            <p:custDataLst>
              <p:tags r:id="rId8"/>
            </p:custDataLst>
          </p:nvPr>
        </p:nvSpPr>
        <p:spPr>
          <a:xfrm>
            <a:off x="7345363" y="2259557"/>
            <a:ext cx="2884487"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直销银行构建</a:t>
            </a:r>
          </a:p>
        </p:txBody>
      </p:sp>
      <p:cxnSp>
        <p:nvCxnSpPr>
          <p:cNvPr id="225295" name="Straight Connector 39"/>
          <p:cNvCxnSpPr>
            <a:cxnSpLocks noChangeShapeType="1"/>
          </p:cNvCxnSpPr>
          <p:nvPr/>
        </p:nvCxnSpPr>
        <p:spPr bwMode="auto">
          <a:xfrm>
            <a:off x="463550" y="972319"/>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6" name="Straight Connector 40"/>
          <p:cNvCxnSpPr>
            <a:cxnSpLocks noChangeShapeType="1"/>
          </p:cNvCxnSpPr>
          <p:nvPr/>
        </p:nvCxnSpPr>
        <p:spPr bwMode="auto">
          <a:xfrm>
            <a:off x="463550" y="2195604"/>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7" name="Straight Connector 41"/>
          <p:cNvCxnSpPr>
            <a:cxnSpLocks noChangeShapeType="1"/>
          </p:cNvCxnSpPr>
          <p:nvPr/>
        </p:nvCxnSpPr>
        <p:spPr bwMode="auto">
          <a:xfrm>
            <a:off x="463550" y="4267754"/>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8" name="Straight Connector 42"/>
          <p:cNvCxnSpPr>
            <a:cxnSpLocks noChangeShapeType="1"/>
          </p:cNvCxnSpPr>
          <p:nvPr/>
        </p:nvCxnSpPr>
        <p:spPr bwMode="auto">
          <a:xfrm>
            <a:off x="463550" y="7126865"/>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9" name="Straight Arrow Connector 44"/>
          <p:cNvCxnSpPr>
            <a:cxnSpLocks noChangeShapeType="1"/>
          </p:cNvCxnSpPr>
          <p:nvPr/>
        </p:nvCxnSpPr>
        <p:spPr bwMode="auto">
          <a:xfrm flipH="1">
            <a:off x="593725" y="972319"/>
            <a:ext cx="0" cy="1368425"/>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2" name="TextBox 45"/>
          <p:cNvSpPr txBox="1"/>
          <p:nvPr/>
        </p:nvSpPr>
        <p:spPr>
          <a:xfrm>
            <a:off x="17463" y="1404119"/>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b="1" i="1" kern="0">
                <a:solidFill>
                  <a:srgbClr val="000000"/>
                </a:solidFill>
                <a:latin typeface="华文楷体"/>
                <a:ea typeface="华文楷体"/>
                <a:cs typeface="Arial Unicode MS"/>
              </a:rPr>
              <a:t>战略愿景</a:t>
            </a:r>
            <a:endParaRPr lang="en-US" sz="1400" b="1" i="1" kern="0">
              <a:solidFill>
                <a:srgbClr val="000000"/>
              </a:solidFill>
              <a:latin typeface="华文楷体"/>
              <a:ea typeface="华文楷体"/>
              <a:cs typeface="Arial Unicode MS"/>
            </a:endParaRPr>
          </a:p>
        </p:txBody>
      </p:sp>
      <p:cxnSp>
        <p:nvCxnSpPr>
          <p:cNvPr id="225301" name="Straight Arrow Connector 46"/>
          <p:cNvCxnSpPr>
            <a:cxnSpLocks noChangeShapeType="1"/>
          </p:cNvCxnSpPr>
          <p:nvPr/>
        </p:nvCxnSpPr>
        <p:spPr bwMode="auto">
          <a:xfrm flipH="1">
            <a:off x="593725" y="2224631"/>
            <a:ext cx="0" cy="2016000"/>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4" name="TextBox 47"/>
          <p:cNvSpPr txBox="1"/>
          <p:nvPr/>
        </p:nvSpPr>
        <p:spPr>
          <a:xfrm>
            <a:off x="17463" y="3132559"/>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b="1" i="1" kern="0">
                <a:solidFill>
                  <a:srgbClr val="000000"/>
                </a:solidFill>
                <a:latin typeface="华文楷体"/>
                <a:ea typeface="华文楷体"/>
                <a:cs typeface="Arial Unicode MS"/>
              </a:rPr>
              <a:t>总体战略</a:t>
            </a:r>
            <a:endParaRPr lang="en-US" sz="1400" b="1" i="1" kern="0">
              <a:solidFill>
                <a:srgbClr val="000000"/>
              </a:solidFill>
              <a:latin typeface="华文楷体"/>
              <a:ea typeface="华文楷体"/>
              <a:cs typeface="Arial Unicode MS"/>
            </a:endParaRPr>
          </a:p>
        </p:txBody>
      </p:sp>
      <p:cxnSp>
        <p:nvCxnSpPr>
          <p:cNvPr id="225303" name="Straight Arrow Connector 49"/>
          <p:cNvCxnSpPr>
            <a:cxnSpLocks noChangeShapeType="1"/>
          </p:cNvCxnSpPr>
          <p:nvPr/>
        </p:nvCxnSpPr>
        <p:spPr bwMode="auto">
          <a:xfrm flipH="1">
            <a:off x="593725" y="4296882"/>
            <a:ext cx="0" cy="2813050"/>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6" name="TextBox 50"/>
          <p:cNvSpPr txBox="1"/>
          <p:nvPr/>
        </p:nvSpPr>
        <p:spPr>
          <a:xfrm>
            <a:off x="17463" y="5163046"/>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b="1" i="1" kern="0">
                <a:solidFill>
                  <a:srgbClr val="000000"/>
                </a:solidFill>
                <a:latin typeface="华文楷体"/>
                <a:ea typeface="华文楷体"/>
                <a:cs typeface="Arial Unicode MS"/>
              </a:rPr>
              <a:t>业务战略</a:t>
            </a:r>
            <a:endParaRPr lang="en-US" altLang="zh-CN" sz="1400" b="1" i="1" kern="0">
              <a:solidFill>
                <a:srgbClr val="000000"/>
              </a:solidFill>
              <a:latin typeface="华文楷体"/>
              <a:ea typeface="华文楷体"/>
              <a:cs typeface="Arial Unicode MS"/>
            </a:endParaRPr>
          </a:p>
        </p:txBody>
      </p:sp>
      <p:sp>
        <p:nvSpPr>
          <p:cNvPr id="108" name="Title 1"/>
          <p:cNvSpPr txBox="1"/>
          <p:nvPr/>
        </p:nvSpPr>
        <p:spPr bwMode="auto">
          <a:xfrm>
            <a:off x="463550" y="381000"/>
            <a:ext cx="9766300" cy="339725"/>
          </a:xfrm>
          <a:prstGeom prst="rect">
            <a:avLst/>
          </a:prstGeom>
          <a:noFill/>
          <a:ln w="9525">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algn="l" defTabSz="1042988" rtl="0" eaLnBrk="0" fontAlgn="base" hangingPunct="0">
              <a:lnSpc>
                <a:spcPct val="90000"/>
              </a:lnSpc>
              <a:spcBef>
                <a:spcPct val="0"/>
              </a:spcBef>
              <a:spcAft>
                <a:spcPct val="0"/>
              </a:spcAft>
              <a:defRPr sz="2205" b="1" kern="1200">
                <a:solidFill>
                  <a:srgbClr val="002060"/>
                </a:solidFill>
                <a:latin typeface="Arial" pitchFamily="34" charset="0"/>
                <a:ea typeface="华文楷体" pitchFamily="2" charset="-122"/>
                <a:cs typeface="Arial" pitchFamily="34" charset="0"/>
              </a:defRPr>
            </a:lvl1pPr>
            <a:lvl2pPr marL="520700" indent="-63500"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2pPr>
            <a:lvl3pPr marL="1042988" indent="-128588"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3pPr>
            <a:lvl4pPr marL="1563688" indent="-192088"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4pPr>
            <a:lvl5pPr marL="2085975" indent="-257175"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5pPr>
            <a:lvl6pPr marL="527996"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6pPr>
            <a:lvl7pPr marL="1055992"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7pPr>
            <a:lvl8pPr marL="1583988"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8pPr>
            <a:lvl9pPr marL="2111983"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9pPr>
          </a:lstStyle>
          <a:p>
            <a:pPr defTabSz="914400" hangingPunct="1">
              <a:defRPr/>
            </a:pPr>
            <a:r>
              <a:rPr lang="zh-CN" altLang="en-US" sz="2200" kern="0" smtClean="0">
                <a:ea typeface="Arial Unicode MS" panose="020b0604020202020204" pitchFamily="34" charset="-122"/>
              </a:rPr>
              <a:t>哈尔滨银行整体战略体系</a:t>
            </a:r>
            <a:endParaRPr lang="en-US" altLang="zh-CN" sz="2200" kern="0">
              <a:ea typeface="Arial Unicode MS" panose="020b0604020202020204" pitchFamily="34" charset="-122"/>
            </a:endParaRPr>
          </a:p>
        </p:txBody>
      </p:sp>
      <p:sp>
        <p:nvSpPr>
          <p:cNvPr id="225306" name="Rectangle 1"/>
          <p:cNvSpPr>
            <a:spLocks noChangeArrowheads="1"/>
          </p:cNvSpPr>
          <p:nvPr/>
        </p:nvSpPr>
        <p:spPr bwMode="auto">
          <a:xfrm>
            <a:off x="1300163" y="2196453"/>
            <a:ext cx="9015412" cy="2052000"/>
          </a:xfrm>
          <a:prstGeom prst="rect">
            <a:avLst/>
          </a:prstGeom>
          <a:noFill/>
          <a:ln w="28575" algn="ctr">
            <a:solidFill>
              <a:srgbClr val="FF0000"/>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endParaRPr lang="en-US" altLang="en-US"/>
          </a:p>
        </p:txBody>
      </p:sp>
      <p:sp>
        <p:nvSpPr>
          <p:cNvPr id="27" name="Rectangle 13"/>
          <p:cNvSpPr/>
          <p:nvPr>
            <p:custDataLst>
              <p:tags r:id="rId9"/>
            </p:custDataLst>
          </p:nvPr>
        </p:nvSpPr>
        <p:spPr>
          <a:xfrm>
            <a:off x="1385888" y="3815555"/>
            <a:ext cx="8843962" cy="396000"/>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pPr>
            <a:r>
              <a:rPr lang="zh-CN" altLang="en-US" sz="1600" b="1" kern="0">
                <a:solidFill>
                  <a:srgbClr val="FFFFFF"/>
                </a:solidFill>
                <a:latin typeface="Verdana"/>
                <a:ea typeface="华文楷体"/>
                <a:cs typeface="Arial" pitchFamily="34" charset="0"/>
              </a:rPr>
              <a:t>业务协同与交叉销售</a:t>
            </a:r>
          </a:p>
        </p:txBody>
      </p:sp>
      <p:sp>
        <p:nvSpPr>
          <p:cNvPr id="28" name="Rectangle 13"/>
          <p:cNvSpPr/>
          <p:nvPr>
            <p:custDataLst>
              <p:tags r:id="rId10"/>
            </p:custDataLst>
          </p:nvPr>
        </p:nvSpPr>
        <p:spPr>
          <a:xfrm>
            <a:off x="1385888" y="6718302"/>
            <a:ext cx="8843962" cy="396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拓展综合化特色金融服务</a:t>
            </a:r>
          </a:p>
        </p:txBody>
      </p:sp>
      <p:sp>
        <p:nvSpPr>
          <p:cNvPr id="29" name="Rectangle 13"/>
          <p:cNvSpPr/>
          <p:nvPr>
            <p:custDataLst>
              <p:tags r:id="rId11"/>
            </p:custDataLst>
          </p:nvPr>
        </p:nvSpPr>
        <p:spPr>
          <a:xfrm>
            <a:off x="1385888" y="3376391"/>
            <a:ext cx="8843962" cy="396000"/>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pPr>
            <a:r>
              <a:rPr lang="zh-CN" altLang="en-US" sz="1600" b="1" kern="0" smtClean="0">
                <a:solidFill>
                  <a:srgbClr val="FFFFFF"/>
                </a:solidFill>
                <a:latin typeface="Verdana"/>
                <a:ea typeface="华文楷体"/>
                <a:cs typeface="Arial" pitchFamily="34" charset="0"/>
              </a:rPr>
              <a:t>大渠道规划与协同</a:t>
            </a:r>
            <a:endParaRPr lang="zh-CN" altLang="en-US" sz="1600" b="1" kern="0">
              <a:solidFill>
                <a:srgbClr val="FFFFFF"/>
              </a:solidFill>
              <a:latin typeface="Verdana"/>
              <a:ea typeface="华文楷体"/>
              <a:cs typeface="Arial" pitchFamily="34" charset="0"/>
            </a:endParaRPr>
          </a:p>
        </p:txBody>
      </p:sp>
      <p:sp>
        <p:nvSpPr>
          <p:cNvPr id="2" name="矩形 1"/>
          <p:cNvSpPr/>
          <p:nvPr/>
        </p:nvSpPr>
        <p:spPr>
          <a:xfrm>
            <a:off x="3100388" y="1404367"/>
            <a:ext cx="5346700" cy="321306"/>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chemeClr val="bg1"/>
                </a:solidFill>
                <a:latin typeface="Verdana"/>
                <a:ea typeface="华文楷体"/>
                <a:cs typeface="Arial" pitchFamily="34" charset="0"/>
              </a:rPr>
              <a:t>建设服务优良、特色鲜明的国际一流小额信贷银行</a:t>
            </a:r>
          </a:p>
        </p:txBody>
      </p:sp>
    </p:spTree>
    <p:extLst>
      <p:ext uri="{BB962C8B-B14F-4D97-AF65-F5344CB8AC3E}">
        <p14:creationId xmlns:p14="http://schemas.microsoft.com/office/powerpoint/2010/main" val="3019805531"/>
      </p:ext>
    </p:extLst>
  </p:cSld>
  <p:clrMapOvr>
    <a:masterClrMapping/>
  </p:clrMapOvr>
  <p:transition spd="slow" advClick="0"/>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53602" name="对象 15" hidden="1"/>
          <p:cNvGraphicFramePr>
            <a:graphicFrameLocks noChangeAspect="1"/>
          </p:cNvGraphicFramePr>
          <p:nvPr>
            <p:custDataLst>
              <p:tags r:id="rId2"/>
            </p:custDataLst>
          </p:nvPr>
        </p:nvGraphicFramePr>
        <p:xfrm>
          <a:off x="307975" y="1588"/>
          <a:ext cx="1588" cy="1587"/>
        </p:xfrm>
        <a:graphic>
          <a:graphicData uri="http://schemas.openxmlformats.org/presentationml/2006/ole">
            <mc:AlternateContent>
              <mc:Choice xmlns:v="urn:schemas-microsoft-com:vml" Requires="v">
                <p:oleObj spid="_x0000_s1078" name="think-cell Slide" r:id="rId3" imgW="38100" imgH="38100" progId="TCLayout.ActiveDocument.1">
                  <p:embed/>
                </p:oleObj>
              </mc:Choice>
              <mc:Fallback>
                <p:oleObj name="think-cell Slide" r:id="rId3" imgW="38100" imgH="3810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307975" y="1588"/>
                        <a:ext cx="1588" cy="1587"/>
                      </a:xfrm>
                      <a:prstGeom prst="rect">
                        <a:avLst/>
                      </a:prstGeom>
                      <a:noFill/>
                      <a:ln>
                        <a:noFill/>
                      </a:ln>
                    </p:spPr>
                  </p:pic>
                </p:oleObj>
              </mc:Fallback>
            </mc:AlternateContent>
          </a:graphicData>
        </a:graphic>
      </p:graphicFrame>
      <p:sp>
        <p:nvSpPr>
          <p:cNvPr id="69" name="Title 2"/>
          <p:cNvSpPr txBox="1"/>
          <p:nvPr/>
        </p:nvSpPr>
        <p:spPr bwMode="auto">
          <a:xfrm>
            <a:off x="444500" y="330200"/>
            <a:ext cx="9654728" cy="397289"/>
          </a:xfrm>
          <a:prstGeom prst="rect">
            <a:avLst/>
          </a:prstGeom>
          <a:noFill/>
          <a:ln w="9525">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algn="l" defTabSz="1042988" rtl="0" eaLnBrk="0" fontAlgn="base" hangingPunct="1">
              <a:lnSpc>
                <a:spcPct val="90000"/>
              </a:lnSpc>
              <a:spcBef>
                <a:spcPct val="0"/>
              </a:spcBef>
              <a:spcAft>
                <a:spcPct val="0"/>
              </a:spcAft>
              <a:defRPr sz="2000" b="1" kern="1200" baseline="0">
                <a:solidFill>
                  <a:srgbClr val="002060"/>
                </a:solidFill>
                <a:latin typeface="Arial" pitchFamily="34" charset="0"/>
                <a:ea typeface="华文楷体" pitchFamily="2" charset="-122"/>
                <a:cs typeface="Arial" pitchFamily="34" charset="0"/>
              </a:defRPr>
            </a:lvl1pPr>
            <a:lvl2pPr marL="520700" indent="-63500"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2pPr>
            <a:lvl3pPr marL="1042988" indent="-128588"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3pPr>
            <a:lvl4pPr marL="1563688" indent="-192088"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4pPr>
            <a:lvl5pPr marL="2085975" indent="-257175"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5pPr>
            <a:lvl6pPr marL="478908"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6pPr>
            <a:lvl7pPr marL="957816"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7pPr>
            <a:lvl8pPr marL="1436724"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8pPr>
            <a:lvl9pPr marL="1915631"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9pPr>
          </a:lstStyle>
          <a:p>
            <a:pPr defTabSz="914400">
              <a:defRPr/>
            </a:pPr>
            <a:r>
              <a:rPr lang="zh-CN" altLang="en-US" sz="2200">
                <a:ea typeface="Arial Unicode MS" panose="020b0604020202020204" pitchFamily="34" charset="-122"/>
              </a:rPr>
              <a:t>整体</a:t>
            </a:r>
            <a:r>
              <a:rPr lang="zh-CN" altLang="en-US" sz="2200" smtClean="0">
                <a:ea typeface="Arial Unicode MS" panose="020b0604020202020204" pitchFamily="34" charset="-122"/>
              </a:rPr>
              <a:t>战略</a:t>
            </a:r>
            <a:endParaRPr lang="en-US" altLang="zh-CN" sz="2200" smtClean="0">
              <a:ea typeface="Arial Unicode MS" panose="020b0604020202020204" pitchFamily="34" charset="-122"/>
            </a:endParaRPr>
          </a:p>
          <a:p>
            <a:pPr defTabSz="914400">
              <a:defRPr/>
            </a:pPr>
            <a:r>
              <a:rPr lang="zh-CN" altLang="en-US" sz="2200" smtClean="0">
                <a:ea typeface="Arial Unicode MS" panose="020b0604020202020204" pitchFamily="34" charset="-122"/>
              </a:rPr>
              <a:t>金融</a:t>
            </a:r>
            <a:r>
              <a:rPr lang="zh-CN" altLang="en-US" sz="2200">
                <a:ea typeface="Arial Unicode MS" panose="020b0604020202020204" pitchFamily="34" charset="-122"/>
              </a:rPr>
              <a:t>服务场景</a:t>
            </a:r>
            <a:r>
              <a:rPr lang="zh-CN" altLang="en-US" sz="2200" smtClean="0">
                <a:ea typeface="Arial Unicode MS" panose="020b0604020202020204" pitchFamily="34" charset="-122"/>
              </a:rPr>
              <a:t>化：</a:t>
            </a:r>
            <a:r>
              <a:rPr lang="zh-CN" altLang="en-US" sz="2200" kern="0" smtClean="0">
                <a:solidFill>
                  <a:schemeClr val="tx2"/>
                </a:solidFill>
                <a:latin typeface="Arial Unicode MS" panose="020b0604020202020204" pitchFamily="34" charset="-122"/>
                <a:ea typeface="Arial Unicode MS" panose="020b0604020202020204" pitchFamily="34" charset="-122"/>
                <a:cs typeface="Arial Unicode MS" pitchFamily="34" charset="-122"/>
              </a:rPr>
              <a:t>未来哈尔滨银行通过</a:t>
            </a:r>
            <a:r>
              <a:rPr lang="zh-CN" altLang="en-US" sz="2200" kern="0">
                <a:solidFill>
                  <a:schemeClr val="tx2"/>
                </a:solidFill>
                <a:latin typeface="Arial Unicode MS" panose="020b0604020202020204" pitchFamily="34" charset="-122"/>
                <a:ea typeface="Arial Unicode MS" panose="020b0604020202020204" pitchFamily="34" charset="-122"/>
                <a:cs typeface="Arial Unicode MS" pitchFamily="34" charset="-122"/>
              </a:rPr>
              <a:t>自建、合作等方式搭建应用场景，积极探索客户核心生活领域，捕捉客户碎片化需求</a:t>
            </a:r>
            <a:endParaRPr lang="en-US" sz="2200" kern="0">
              <a:solidFill>
                <a:schemeClr val="tx2"/>
              </a:solidFill>
              <a:latin typeface="Arial Unicode MS" panose="020b0604020202020204" pitchFamily="34" charset="-122"/>
              <a:ea typeface="Arial Unicode MS" panose="020b0604020202020204" pitchFamily="34" charset="-122"/>
              <a:cs typeface="Arial Unicode MS" pitchFamily="34" charset="-122"/>
            </a:endParaRPr>
          </a:p>
        </p:txBody>
      </p:sp>
      <p:grpSp>
        <p:nvGrpSpPr>
          <p:cNvPr id="153604" name="组合 224"/>
          <p:cNvGrpSpPr/>
          <p:nvPr/>
        </p:nvGrpSpPr>
        <p:grpSpPr>
          <a:xfrm>
            <a:off x="5861050" y="2270125"/>
            <a:ext cx="3460750" cy="500063"/>
            <a:chOff x="4790981" y="1398907"/>
            <a:chExt cx="3461372" cy="499019"/>
          </a:xfrm>
        </p:grpSpPr>
        <p:cxnSp>
          <p:nvCxnSpPr>
            <p:cNvPr id="226" name="直接箭头连接符 225"/>
            <p:cNvCxnSpPr/>
            <p:nvPr/>
          </p:nvCxnSpPr>
          <p:spPr>
            <a:xfrm flipH="1">
              <a:off x="4790981" y="1398907"/>
              <a:ext cx="473160" cy="499019"/>
            </a:xfrm>
            <a:prstGeom prst="straightConnector1">
              <a:avLst/>
            </a:prstGeom>
            <a:ln>
              <a:solidFill>
                <a:schemeClr val="bg1">
                  <a:lumMod val="65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27" name="直接连接符 226"/>
            <p:cNvCxnSpPr/>
            <p:nvPr/>
          </p:nvCxnSpPr>
          <p:spPr>
            <a:xfrm flipV="1">
              <a:off x="5264141" y="1398907"/>
              <a:ext cx="2988212" cy="1585"/>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228" name="矩形 227"/>
          <p:cNvSpPr/>
          <p:nvPr/>
        </p:nvSpPr>
        <p:spPr>
          <a:xfrm>
            <a:off x="6303963" y="2352675"/>
            <a:ext cx="2987675" cy="738188"/>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0975" indent="-180975">
              <a:buFont typeface="Wingdings" panose="05000000000000000000" pitchFamily="2" charset="2"/>
              <a:buChar char="§"/>
              <a:defRPr/>
            </a:pPr>
            <a:r>
              <a:rPr lang="zh-CN" altLang="en-US" sz="1400">
                <a:solidFill>
                  <a:schemeClr val="tx2"/>
                </a:solidFill>
                <a:latin typeface="+mn-ea"/>
                <a:ea typeface="+mn-ea"/>
                <a:cs typeface="Arial" pitchFamily="34" charset="0"/>
              </a:rPr>
              <a:t>银行可以通过自建平台和外部合作方式，主动渗入客户生活场景，接触和获取客户</a:t>
            </a:r>
            <a:endParaRPr lang="en-US" altLang="zh-CN" sz="1400">
              <a:solidFill>
                <a:schemeClr val="tx2"/>
              </a:solidFill>
              <a:latin typeface="+mn-ea"/>
              <a:ea typeface="+mn-ea"/>
              <a:cs typeface="Arial" pitchFamily="34" charset="0"/>
            </a:endParaRPr>
          </a:p>
        </p:txBody>
      </p:sp>
      <p:sp>
        <p:nvSpPr>
          <p:cNvPr id="229" name="矩形 228"/>
          <p:cNvSpPr/>
          <p:nvPr/>
        </p:nvSpPr>
        <p:spPr>
          <a:xfrm>
            <a:off x="6497638" y="3605213"/>
            <a:ext cx="1211262" cy="33813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600" b="1">
                <a:solidFill>
                  <a:schemeClr val="tx2"/>
                </a:solidFill>
                <a:latin typeface="+mn-ea"/>
                <a:ea typeface="+mn-ea"/>
                <a:cs typeface="Arial" pitchFamily="34" charset="0"/>
              </a:rPr>
              <a:t>生活领域层</a:t>
            </a:r>
          </a:p>
        </p:txBody>
      </p:sp>
      <p:sp>
        <p:nvSpPr>
          <p:cNvPr id="230" name="矩形 229"/>
          <p:cNvSpPr/>
          <p:nvPr/>
        </p:nvSpPr>
        <p:spPr>
          <a:xfrm>
            <a:off x="6394450" y="5233988"/>
            <a:ext cx="1200150" cy="33813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600" b="1">
                <a:solidFill>
                  <a:schemeClr val="tx2"/>
                </a:solidFill>
                <a:latin typeface="+mn-ea"/>
                <a:ea typeface="+mn-ea"/>
                <a:cs typeface="Arial" pitchFamily="34" charset="0"/>
              </a:rPr>
              <a:t>客户需求层</a:t>
            </a:r>
          </a:p>
        </p:txBody>
      </p:sp>
      <p:sp>
        <p:nvSpPr>
          <p:cNvPr id="231" name="矩形 230"/>
          <p:cNvSpPr/>
          <p:nvPr/>
        </p:nvSpPr>
        <p:spPr>
          <a:xfrm>
            <a:off x="6450013" y="1919288"/>
            <a:ext cx="1211262" cy="338137"/>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zh-CN" altLang="en-US" sz="1600" b="1">
                <a:solidFill>
                  <a:schemeClr val="tx2"/>
                </a:solidFill>
                <a:latin typeface="+mn-ea"/>
                <a:ea typeface="+mn-ea"/>
                <a:cs typeface="Arial" pitchFamily="34" charset="0"/>
              </a:rPr>
              <a:t>场景触点层</a:t>
            </a:r>
            <a:endParaRPr lang="en-US" altLang="zh-CN" sz="1600" b="1">
              <a:solidFill>
                <a:schemeClr val="tx2"/>
              </a:solidFill>
              <a:latin typeface="+mn-ea"/>
              <a:ea typeface="+mn-ea"/>
              <a:cs typeface="Arial" pitchFamily="34" charset="0"/>
            </a:endParaRPr>
          </a:p>
        </p:txBody>
      </p:sp>
      <p:sp>
        <p:nvSpPr>
          <p:cNvPr id="232" name="矩形 231"/>
          <p:cNvSpPr/>
          <p:nvPr/>
        </p:nvSpPr>
        <p:spPr>
          <a:xfrm>
            <a:off x="6303963" y="3952875"/>
            <a:ext cx="3036887" cy="522288"/>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0975" indent="-180975">
              <a:buFont typeface="Wingdings" panose="05000000000000000000" pitchFamily="2" charset="2"/>
              <a:buChar char="§"/>
              <a:defRPr/>
            </a:pPr>
            <a:r>
              <a:rPr lang="zh-CN" altLang="en-US" sz="1400">
                <a:solidFill>
                  <a:schemeClr val="tx2"/>
                </a:solidFill>
                <a:latin typeface="+mn-ea"/>
                <a:ea typeface="+mn-ea"/>
                <a:cs typeface="Arial" pitchFamily="34" charset="0"/>
              </a:rPr>
              <a:t>银行通过多个触点接触客户，在特定客户核心生活领域形成竞争优势</a:t>
            </a:r>
            <a:endParaRPr lang="en-US" altLang="zh-CN" sz="1400">
              <a:solidFill>
                <a:schemeClr val="tx2"/>
              </a:solidFill>
              <a:latin typeface="+mn-ea"/>
              <a:ea typeface="+mn-ea"/>
              <a:cs typeface="Arial" pitchFamily="34" charset="0"/>
            </a:endParaRPr>
          </a:p>
        </p:txBody>
      </p:sp>
      <p:sp>
        <p:nvSpPr>
          <p:cNvPr id="233" name="矩形 232"/>
          <p:cNvSpPr/>
          <p:nvPr/>
        </p:nvSpPr>
        <p:spPr>
          <a:xfrm>
            <a:off x="6303963" y="5549900"/>
            <a:ext cx="3036887" cy="739775"/>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0975" indent="-180975">
              <a:buFont typeface="Wingdings" panose="05000000000000000000" pitchFamily="2" charset="2"/>
              <a:buChar char="§"/>
              <a:defRPr/>
            </a:pPr>
            <a:r>
              <a:rPr lang="zh-CN" altLang="en-US" sz="1400">
                <a:solidFill>
                  <a:schemeClr val="tx2"/>
                </a:solidFill>
                <a:latin typeface="+mn-ea"/>
                <a:ea typeface="+mn-ea"/>
                <a:cs typeface="Arial" pitchFamily="34" charset="0"/>
              </a:rPr>
              <a:t>银行提供定制化产品和服务满足客户不同需求，包括交易需求、理财需求、贷款需求以及非金融需求</a:t>
            </a:r>
            <a:endParaRPr lang="en-US" altLang="zh-CN" sz="1400">
              <a:solidFill>
                <a:schemeClr val="tx2"/>
              </a:solidFill>
              <a:latin typeface="+mn-ea"/>
              <a:ea typeface="+mn-ea"/>
              <a:cs typeface="Arial" pitchFamily="34" charset="0"/>
            </a:endParaRPr>
          </a:p>
        </p:txBody>
      </p:sp>
      <p:grpSp>
        <p:nvGrpSpPr>
          <p:cNvPr id="153611" name="组合 233"/>
          <p:cNvGrpSpPr/>
          <p:nvPr/>
        </p:nvGrpSpPr>
        <p:grpSpPr>
          <a:xfrm>
            <a:off x="1243013" y="1763713"/>
            <a:ext cx="5083175" cy="5040312"/>
            <a:chOff x="667763" y="1402282"/>
            <a:chExt cx="5083893" cy="5040000"/>
          </a:xfrm>
        </p:grpSpPr>
        <p:sp>
          <p:nvSpPr>
            <p:cNvPr id="235" name="椭圆 234"/>
            <p:cNvSpPr/>
            <p:nvPr/>
          </p:nvSpPr>
          <p:spPr>
            <a:xfrm>
              <a:off x="712219" y="1402282"/>
              <a:ext cx="5039437" cy="5040000"/>
            </a:xfrm>
            <a:prstGeom prst="ellipse">
              <a:avLst/>
            </a:prstGeom>
            <a:solidFill>
              <a:schemeClr val="bg2">
                <a:lumMod val="95000"/>
              </a:schemeClr>
            </a:solidFill>
            <a:ln>
              <a:solidFill>
                <a:schemeClr val="bg1">
                  <a:lumMod val="6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en-US"/>
            </a:p>
          </p:txBody>
        </p:sp>
        <p:grpSp>
          <p:nvGrpSpPr>
            <p:cNvPr id="236" name="Group 76"/>
            <p:cNvGrpSpPr/>
            <p:nvPr/>
          </p:nvGrpSpPr>
          <p:grpSpPr>
            <a:xfrm>
              <a:off x="2186903" y="2840446"/>
              <a:ext cx="2123192" cy="2141699"/>
              <a:chOff x="379413" y="2273299"/>
              <a:chExt cx="2709863" cy="2722564"/>
            </a:xfrm>
            <a:solidFill>
              <a:srgbClr val="92D050"/>
            </a:solidFill>
          </p:grpSpPr>
          <p:sp>
            <p:nvSpPr>
              <p:cNvPr id="300" name="AutoShape 29"/>
              <p:cNvSpPr>
                <a:spLocks noChangeArrowheads="1"/>
              </p:cNvSpPr>
              <p:nvPr/>
            </p:nvSpPr>
            <p:spPr bwMode="gray">
              <a:xfrm flipH="1" flipV="1">
                <a:off x="728663" y="2273299"/>
                <a:ext cx="1962149" cy="874713"/>
              </a:xfrm>
              <a:custGeom>
                <a:gdLst>
                  <a:gd name="T0" fmla="*/ 2147483647 w 15607"/>
                  <a:gd name="T1" fmla="*/ 0 h 6983"/>
                  <a:gd name="T2" fmla="*/ 2147483647 w 15607"/>
                  <a:gd name="T3" fmla="*/ 2147483647 h 6983"/>
                  <a:gd name="T4" fmla="*/ 2147483647 w 15607"/>
                  <a:gd name="T5" fmla="*/ 2147483647 h 6983"/>
                  <a:gd name="T6" fmla="*/ 0 w 15607"/>
                  <a:gd name="T7" fmla="*/ 2147483647 h 6983"/>
                  <a:gd name="T8" fmla="*/ 2147483647 w 15607"/>
                  <a:gd name="T9" fmla="*/ 2147483647 h 6983"/>
                  <a:gd name="T10" fmla="*/ 2147483647 w 15607"/>
                  <a:gd name="T11" fmla="*/ 2147483647 h 6983"/>
                  <a:gd name="T12" fmla="*/ 2147483647 w 15607"/>
                  <a:gd name="T13" fmla="*/ 0 h 6983"/>
                  <a:gd name="T14" fmla="*/ 0 60000 65536"/>
                  <a:gd name="T15" fmla="*/ 0 60000 65536"/>
                  <a:gd name="T16" fmla="*/ 0 60000 65536"/>
                  <a:gd name="T17" fmla="*/ 0 60000 65536"/>
                  <a:gd name="T18" fmla="*/ 0 60000 65536"/>
                  <a:gd name="T19" fmla="*/ 0 60000 65536"/>
                  <a:gd name="T20" fmla="*/ 0 60000 65536"/>
                  <a:gd name="T21" fmla="*/ 0 w 15607"/>
                  <a:gd name="T22" fmla="*/ 0 h 6983"/>
                  <a:gd name="T23" fmla="*/ 15607 w 15607"/>
                  <a:gd name="T24" fmla="*/ 6983 h 6983"/>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15607" h="6983">
                    <a:moveTo>
                      <a:pt x="11719" y="0"/>
                    </a:moveTo>
                    <a:cubicBezTo>
                      <a:pt x="10650" y="1080"/>
                      <a:pt x="9023" y="1790"/>
                      <a:pt x="7675" y="1810"/>
                    </a:cubicBezTo>
                    <a:cubicBezTo>
                      <a:pt x="6327" y="1830"/>
                      <a:pt x="4699" y="1202"/>
                      <a:pt x="3630" y="122"/>
                    </a:cubicBezTo>
                    <a:lnTo>
                      <a:pt x="0" y="3716"/>
                    </a:lnTo>
                    <a:cubicBezTo>
                      <a:pt x="2028" y="5765"/>
                      <a:pt x="5074" y="6983"/>
                      <a:pt x="7675" y="6918"/>
                    </a:cubicBezTo>
                    <a:cubicBezTo>
                      <a:pt x="10276" y="6853"/>
                      <a:pt x="13579" y="5372"/>
                      <a:pt x="15607" y="3323"/>
                    </a:cubicBezTo>
                    <a:lnTo>
                      <a:pt x="11719" y="0"/>
                    </a:lnTo>
                    <a:close/>
                  </a:path>
                </a:pathLst>
              </a:custGeom>
              <a:grpFill/>
              <a:ln w="12700">
                <a:solidFill>
                  <a:schemeClr val="bg1"/>
                </a:solidFill>
                <a:miter lim="800000"/>
              </a:ln>
            </p:spPr>
            <p:txBody>
              <a:bodyPr rot="10800000" wrap="none"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US"/>
              </a:p>
            </p:txBody>
          </p:sp>
          <p:sp>
            <p:nvSpPr>
              <p:cNvPr id="301" name="AutoShape 30"/>
              <p:cNvSpPr>
                <a:spLocks noChangeArrowheads="1"/>
              </p:cNvSpPr>
              <p:nvPr/>
            </p:nvSpPr>
            <p:spPr bwMode="gray">
              <a:xfrm rot="5183122" flipH="1">
                <a:off x="383381" y="2286794"/>
                <a:ext cx="2703513" cy="2708275"/>
              </a:xfrm>
              <a:custGeom>
                <a:gdLst>
                  <a:gd name="T0" fmla="*/ 1388058171 w 21600"/>
                  <a:gd name="T1" fmla="*/ 2147483647 h 21600"/>
                  <a:gd name="T2" fmla="*/ 2140888289 w 21600"/>
                  <a:gd name="T3" fmla="*/ 2146566101 h 21600"/>
                  <a:gd name="T4" fmla="*/ 1388058171 w 21600"/>
                  <a:gd name="T5" fmla="*/ 2132778975 h 21600"/>
                  <a:gd name="T6" fmla="*/ 635212283 w 21600"/>
                  <a:gd name="T7" fmla="*/ 2146566101 h 21600"/>
                  <a:gd name="T8" fmla="*/ 0 60000 65536"/>
                  <a:gd name="T9" fmla="*/ 0 60000 65536"/>
                  <a:gd name="T10" fmla="*/ 0 60000 65536"/>
                  <a:gd name="T11" fmla="*/ 0 60000 65536"/>
                  <a:gd name="T12" fmla="*/ 0 w 21600"/>
                  <a:gd name="T13" fmla="*/ 0 h 21600"/>
                  <a:gd name="T14" fmla="*/ 21600 w 21600"/>
                  <a:gd name="T15" fmla="*/ 18932 h 21600"/>
                </a:gdLst>
                <a:cxnLst>
                  <a:cxn ang="T8">
                    <a:pos x="T0" y="T1"/>
                  </a:cxn>
                  <a:cxn ang="T9">
                    <a:pos x="T2" y="T3"/>
                  </a:cxn>
                  <a:cxn ang="T10">
                    <a:pos x="T4" y="T5"/>
                  </a:cxn>
                  <a:cxn ang="T11">
                    <a:pos x="T6" y="T7"/>
                  </a:cxn>
                </a:cxnLst>
                <a:rect l="T12" t="T13" r="T14" b="T15"/>
                <a:pathLst>
                  <a:path w="21600" h="21600">
                    <a:moveTo>
                      <a:pt x="14844" y="14804"/>
                    </a:moveTo>
                    <a:cubicBezTo>
                      <a:pt x="13775" y="15884"/>
                      <a:pt x="12319" y="16491"/>
                      <a:pt x="10800" y="16492"/>
                    </a:cubicBezTo>
                    <a:cubicBezTo>
                      <a:pt x="9280" y="16492"/>
                      <a:pt x="7824" y="15884"/>
                      <a:pt x="6755" y="14804"/>
                    </a:cubicBezTo>
                    <a:lnTo>
                      <a:pt x="3125" y="18398"/>
                    </a:lnTo>
                    <a:cubicBezTo>
                      <a:pt x="5153" y="20447"/>
                      <a:pt x="7917" y="21600"/>
                      <a:pt x="10800" y="21600"/>
                    </a:cubicBezTo>
                    <a:cubicBezTo>
                      <a:pt x="13682" y="21599"/>
                      <a:pt x="16446" y="20447"/>
                      <a:pt x="18474" y="18398"/>
                    </a:cubicBezTo>
                    <a:lnTo>
                      <a:pt x="14844" y="14804"/>
                    </a:lnTo>
                    <a:close/>
                  </a:path>
                </a:pathLst>
              </a:custGeom>
              <a:grpFill/>
              <a:ln w="12700">
                <a:solidFill>
                  <a:schemeClr val="bg1"/>
                </a:solidFill>
                <a:miter lim="800000"/>
              </a:ln>
            </p:spPr>
            <p:txBody>
              <a:bodyPr rot="10800000" vert="eaVert" wrap="none"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US"/>
              </a:p>
            </p:txBody>
          </p:sp>
          <p:sp>
            <p:nvSpPr>
              <p:cNvPr id="302" name="AutoShape 31"/>
              <p:cNvSpPr>
                <a:spLocks noChangeArrowheads="1"/>
              </p:cNvSpPr>
              <p:nvPr/>
            </p:nvSpPr>
            <p:spPr bwMode="gray">
              <a:xfrm rot="5183122" flipV="1">
                <a:off x="383381" y="2286793"/>
                <a:ext cx="2703513" cy="2708276"/>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0 w 21600"/>
                  <a:gd name="T13" fmla="*/ 0 h 21600"/>
                  <a:gd name="T14" fmla="*/ 21600 w 21600"/>
                  <a:gd name="T15" fmla="*/ 18932 h 21600"/>
                </a:gdLst>
                <a:cxnLst>
                  <a:cxn ang="T8">
                    <a:pos x="T0" y="T1"/>
                  </a:cxn>
                  <a:cxn ang="T9">
                    <a:pos x="T2" y="T3"/>
                  </a:cxn>
                  <a:cxn ang="T10">
                    <a:pos x="T4" y="T5"/>
                  </a:cxn>
                  <a:cxn ang="T11">
                    <a:pos x="T6" y="T7"/>
                  </a:cxn>
                </a:cxnLst>
                <a:rect l="T12" t="T13" r="T14" b="T15"/>
                <a:pathLst>
                  <a:path w="21600" h="21600">
                    <a:moveTo>
                      <a:pt x="14844" y="14804"/>
                    </a:moveTo>
                    <a:cubicBezTo>
                      <a:pt x="13775" y="15884"/>
                      <a:pt x="12319" y="16491"/>
                      <a:pt x="10800" y="16492"/>
                    </a:cubicBezTo>
                    <a:cubicBezTo>
                      <a:pt x="9280" y="16492"/>
                      <a:pt x="7824" y="15884"/>
                      <a:pt x="6755" y="14804"/>
                    </a:cubicBezTo>
                    <a:lnTo>
                      <a:pt x="3125" y="18398"/>
                    </a:lnTo>
                    <a:cubicBezTo>
                      <a:pt x="5153" y="20447"/>
                      <a:pt x="7917" y="21600"/>
                      <a:pt x="10800" y="21600"/>
                    </a:cubicBezTo>
                    <a:cubicBezTo>
                      <a:pt x="13682" y="21599"/>
                      <a:pt x="16446" y="20447"/>
                      <a:pt x="18474" y="18398"/>
                    </a:cubicBezTo>
                    <a:lnTo>
                      <a:pt x="14844" y="14804"/>
                    </a:lnTo>
                    <a:close/>
                  </a:path>
                </a:pathLst>
              </a:custGeom>
              <a:grpFill/>
              <a:ln w="12700">
                <a:solidFill>
                  <a:schemeClr val="bg1"/>
                </a:solidFill>
                <a:miter lim="800000"/>
              </a:ln>
            </p:spPr>
            <p:txBody>
              <a:bodyPr vert="eaVert" wrap="none"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US"/>
              </a:p>
            </p:txBody>
          </p:sp>
          <p:sp>
            <p:nvSpPr>
              <p:cNvPr id="303" name="AutoShape 32"/>
              <p:cNvSpPr>
                <a:spLocks noChangeArrowheads="1"/>
              </p:cNvSpPr>
              <p:nvPr/>
            </p:nvSpPr>
            <p:spPr bwMode="gray">
              <a:xfrm rot="-250269">
                <a:off x="379413" y="2290763"/>
                <a:ext cx="2706687" cy="2705100"/>
              </a:xfrm>
              <a:custGeom>
                <a:gdLst>
                  <a:gd name="T0" fmla="*/ 1392952356 w 21600"/>
                  <a:gd name="T1" fmla="*/ 2147483647 h 21600"/>
                  <a:gd name="T2" fmla="*/ 2147483647 w 21600"/>
                  <a:gd name="T3" fmla="*/ 2139026641 h 21600"/>
                  <a:gd name="T4" fmla="*/ 1392952356 w 21600"/>
                  <a:gd name="T5" fmla="*/ 2125271709 h 21600"/>
                  <a:gd name="T6" fmla="*/ 637442708 w 21600"/>
                  <a:gd name="T7" fmla="*/ 2139026641 h 21600"/>
                  <a:gd name="T8" fmla="*/ 0 60000 65536"/>
                  <a:gd name="T9" fmla="*/ 0 60000 65536"/>
                  <a:gd name="T10" fmla="*/ 0 60000 65536"/>
                  <a:gd name="T11" fmla="*/ 0 60000 65536"/>
                  <a:gd name="T12" fmla="*/ 0 w 21600"/>
                  <a:gd name="T13" fmla="*/ 0 h 21600"/>
                  <a:gd name="T14" fmla="*/ 21600 w 21600"/>
                  <a:gd name="T15" fmla="*/ 18932 h 21600"/>
                </a:gdLst>
                <a:cxnLst>
                  <a:cxn ang="T8">
                    <a:pos x="T0" y="T1"/>
                  </a:cxn>
                  <a:cxn ang="T9">
                    <a:pos x="T2" y="T3"/>
                  </a:cxn>
                  <a:cxn ang="T10">
                    <a:pos x="T4" y="T5"/>
                  </a:cxn>
                  <a:cxn ang="T11">
                    <a:pos x="T6" y="T7"/>
                  </a:cxn>
                </a:cxnLst>
                <a:rect l="T12" t="T13" r="T14" b="T15"/>
                <a:pathLst>
                  <a:path w="21600" h="21600">
                    <a:moveTo>
                      <a:pt x="14844" y="14804"/>
                    </a:moveTo>
                    <a:cubicBezTo>
                      <a:pt x="13775" y="15884"/>
                      <a:pt x="12319" y="16491"/>
                      <a:pt x="10800" y="16492"/>
                    </a:cubicBezTo>
                    <a:cubicBezTo>
                      <a:pt x="9280" y="16492"/>
                      <a:pt x="7824" y="15884"/>
                      <a:pt x="6755" y="14804"/>
                    </a:cubicBezTo>
                    <a:lnTo>
                      <a:pt x="3125" y="18398"/>
                    </a:lnTo>
                    <a:cubicBezTo>
                      <a:pt x="5153" y="20447"/>
                      <a:pt x="7917" y="21600"/>
                      <a:pt x="10800" y="21600"/>
                    </a:cubicBezTo>
                    <a:cubicBezTo>
                      <a:pt x="13682" y="21599"/>
                      <a:pt x="16446" y="20447"/>
                      <a:pt x="18474" y="18398"/>
                    </a:cubicBezTo>
                    <a:lnTo>
                      <a:pt x="14844" y="14804"/>
                    </a:lnTo>
                    <a:close/>
                  </a:path>
                </a:pathLst>
              </a:custGeom>
              <a:grpFill/>
              <a:ln w="12700">
                <a:solidFill>
                  <a:schemeClr val="bg1"/>
                </a:solidFill>
                <a:miter lim="800000"/>
              </a:ln>
            </p:spPr>
            <p:txBody>
              <a:bodyPr wrap="none"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US"/>
              </a:p>
            </p:txBody>
          </p:sp>
          <p:sp>
            <p:nvSpPr>
              <p:cNvPr id="304" name="Freeform 33"/>
              <p:cNvSpPr/>
              <p:nvPr/>
            </p:nvSpPr>
            <p:spPr bwMode="gray">
              <a:xfrm rot="2466426">
                <a:off x="700088" y="2754313"/>
                <a:ext cx="673100" cy="244475"/>
              </a:xfrm>
              <a:custGeom>
                <a:gdLst>
                  <a:gd name="T0" fmla="*/ 0 w 364"/>
                  <a:gd name="T1" fmla="*/ 2147483647 h 140"/>
                  <a:gd name="T2" fmla="*/ 2147483647 w 364"/>
                  <a:gd name="T3" fmla="*/ 0 h 140"/>
                  <a:gd name="T4" fmla="*/ 2147483647 w 364"/>
                  <a:gd name="T5" fmla="*/ 2147483647 h 140"/>
                  <a:gd name="T6" fmla="*/ 0 60000 65536"/>
                  <a:gd name="T7" fmla="*/ 0 60000 65536"/>
                  <a:gd name="T8" fmla="*/ 0 60000 65536"/>
                  <a:gd name="T9" fmla="*/ 0 w 364"/>
                  <a:gd name="T10" fmla="*/ 0 h 140"/>
                  <a:gd name="T11" fmla="*/ 364 w 364"/>
                  <a:gd name="T12" fmla="*/ 140 h 140"/>
                </a:gdLst>
                <a:cxnLst>
                  <a:cxn ang="T6">
                    <a:pos x="T0" y="T1"/>
                  </a:cxn>
                  <a:cxn ang="T7">
                    <a:pos x="T2" y="T3"/>
                  </a:cxn>
                  <a:cxn ang="T8">
                    <a:pos x="T4" y="T5"/>
                  </a:cxn>
                </a:cxnLst>
                <a:rect l="T9" t="T10" r="T11" b="T12"/>
                <a:pathLst>
                  <a:path w="364" h="140">
                    <a:moveTo>
                      <a:pt x="0" y="134"/>
                    </a:moveTo>
                    <a:lnTo>
                      <a:pt x="192" y="0"/>
                    </a:lnTo>
                    <a:lnTo>
                      <a:pt x="364" y="140"/>
                    </a:lnTo>
                  </a:path>
                </a:pathLst>
              </a:custGeom>
              <a:grpFill/>
              <a:ln w="12700">
                <a:solidFill>
                  <a:schemeClr val="bg1"/>
                </a:solidFill>
                <a:round/>
              </a:ln>
            </p:spPr>
            <p:txBody>
              <a:bodyPr wrap="none"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US"/>
              </a:p>
            </p:txBody>
          </p:sp>
          <p:sp>
            <p:nvSpPr>
              <p:cNvPr id="305" name="Freeform 34"/>
              <p:cNvSpPr/>
              <p:nvPr/>
            </p:nvSpPr>
            <p:spPr bwMode="gray">
              <a:xfrm rot="2466426" flipV="1">
                <a:off x="2105025" y="4271963"/>
                <a:ext cx="674688" cy="244475"/>
              </a:xfrm>
              <a:custGeom>
                <a:gdLst>
                  <a:gd name="T0" fmla="*/ 0 w 364"/>
                  <a:gd name="T1" fmla="*/ 2147483647 h 140"/>
                  <a:gd name="T2" fmla="*/ 2147483647 w 364"/>
                  <a:gd name="T3" fmla="*/ 0 h 140"/>
                  <a:gd name="T4" fmla="*/ 2147483647 w 364"/>
                  <a:gd name="T5" fmla="*/ 2147483647 h 140"/>
                  <a:gd name="T6" fmla="*/ 0 60000 65536"/>
                  <a:gd name="T7" fmla="*/ 0 60000 65536"/>
                  <a:gd name="T8" fmla="*/ 0 60000 65536"/>
                  <a:gd name="T9" fmla="*/ 0 w 364"/>
                  <a:gd name="T10" fmla="*/ 0 h 140"/>
                  <a:gd name="T11" fmla="*/ 364 w 364"/>
                  <a:gd name="T12" fmla="*/ 140 h 140"/>
                </a:gdLst>
                <a:cxnLst>
                  <a:cxn ang="T6">
                    <a:pos x="T0" y="T1"/>
                  </a:cxn>
                  <a:cxn ang="T7">
                    <a:pos x="T2" y="T3"/>
                  </a:cxn>
                  <a:cxn ang="T8">
                    <a:pos x="T4" y="T5"/>
                  </a:cxn>
                </a:cxnLst>
                <a:rect l="T9" t="T10" r="T11" b="T12"/>
                <a:pathLst>
                  <a:path w="364" h="140">
                    <a:moveTo>
                      <a:pt x="0" y="134"/>
                    </a:moveTo>
                    <a:lnTo>
                      <a:pt x="192" y="0"/>
                    </a:lnTo>
                    <a:lnTo>
                      <a:pt x="364" y="140"/>
                    </a:lnTo>
                  </a:path>
                </a:pathLst>
              </a:custGeom>
              <a:grpFill/>
              <a:ln w="12700">
                <a:solidFill>
                  <a:schemeClr val="bg1"/>
                </a:solidFill>
                <a:round/>
              </a:ln>
            </p:spPr>
            <p:txBody>
              <a:bodyPr wrap="none"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US"/>
              </a:p>
            </p:txBody>
          </p:sp>
          <p:sp>
            <p:nvSpPr>
              <p:cNvPr id="306" name="Freeform 35"/>
              <p:cNvSpPr/>
              <p:nvPr/>
            </p:nvSpPr>
            <p:spPr bwMode="gray">
              <a:xfrm rot="-2933574">
                <a:off x="641350" y="4222750"/>
                <a:ext cx="676275" cy="244475"/>
              </a:xfrm>
              <a:custGeom>
                <a:gdLst>
                  <a:gd name="T0" fmla="*/ 0 w 364"/>
                  <a:gd name="T1" fmla="*/ 2147483647 h 140"/>
                  <a:gd name="T2" fmla="*/ 2147483647 w 364"/>
                  <a:gd name="T3" fmla="*/ 0 h 140"/>
                  <a:gd name="T4" fmla="*/ 2147483647 w 364"/>
                  <a:gd name="T5" fmla="*/ 2147483647 h 140"/>
                  <a:gd name="T6" fmla="*/ 0 60000 65536"/>
                  <a:gd name="T7" fmla="*/ 0 60000 65536"/>
                  <a:gd name="T8" fmla="*/ 0 60000 65536"/>
                  <a:gd name="T9" fmla="*/ 0 w 364"/>
                  <a:gd name="T10" fmla="*/ 0 h 140"/>
                  <a:gd name="T11" fmla="*/ 364 w 364"/>
                  <a:gd name="T12" fmla="*/ 140 h 140"/>
                </a:gdLst>
                <a:cxnLst>
                  <a:cxn ang="T6">
                    <a:pos x="T0" y="T1"/>
                  </a:cxn>
                  <a:cxn ang="T7">
                    <a:pos x="T2" y="T3"/>
                  </a:cxn>
                  <a:cxn ang="T8">
                    <a:pos x="T4" y="T5"/>
                  </a:cxn>
                </a:cxnLst>
                <a:rect l="T9" t="T10" r="T11" b="T12"/>
                <a:pathLst>
                  <a:path w="364" h="140">
                    <a:moveTo>
                      <a:pt x="0" y="134"/>
                    </a:moveTo>
                    <a:lnTo>
                      <a:pt x="192" y="0"/>
                    </a:lnTo>
                    <a:lnTo>
                      <a:pt x="364" y="140"/>
                    </a:lnTo>
                  </a:path>
                </a:pathLst>
              </a:custGeom>
              <a:grpFill/>
              <a:ln w="12700">
                <a:solidFill>
                  <a:schemeClr val="bg1"/>
                </a:solidFill>
                <a:round/>
              </a:ln>
            </p:spPr>
            <p:txBody>
              <a:bodyPr wrap="none"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US"/>
              </a:p>
            </p:txBody>
          </p:sp>
          <p:sp>
            <p:nvSpPr>
              <p:cNvPr id="307" name="Freeform 36"/>
              <p:cNvSpPr/>
              <p:nvPr/>
            </p:nvSpPr>
            <p:spPr bwMode="gray">
              <a:xfrm rot="7866426" flipH="1">
                <a:off x="2139951" y="2801937"/>
                <a:ext cx="685800" cy="244475"/>
              </a:xfrm>
              <a:custGeom>
                <a:gdLst>
                  <a:gd name="T0" fmla="*/ 0 w 364"/>
                  <a:gd name="T1" fmla="*/ 2147483647 h 140"/>
                  <a:gd name="T2" fmla="*/ 2147483647 w 364"/>
                  <a:gd name="T3" fmla="*/ 0 h 140"/>
                  <a:gd name="T4" fmla="*/ 2147483647 w 364"/>
                  <a:gd name="T5" fmla="*/ 2147483647 h 140"/>
                  <a:gd name="T6" fmla="*/ 0 60000 65536"/>
                  <a:gd name="T7" fmla="*/ 0 60000 65536"/>
                  <a:gd name="T8" fmla="*/ 0 60000 65536"/>
                  <a:gd name="T9" fmla="*/ 0 w 364"/>
                  <a:gd name="T10" fmla="*/ 0 h 140"/>
                  <a:gd name="T11" fmla="*/ 364 w 364"/>
                  <a:gd name="T12" fmla="*/ 140 h 140"/>
                </a:gdLst>
                <a:cxnLst>
                  <a:cxn ang="T6">
                    <a:pos x="T0" y="T1"/>
                  </a:cxn>
                  <a:cxn ang="T7">
                    <a:pos x="T2" y="T3"/>
                  </a:cxn>
                  <a:cxn ang="T8">
                    <a:pos x="T4" y="T5"/>
                  </a:cxn>
                </a:cxnLst>
                <a:rect l="T9" t="T10" r="T11" b="T12"/>
                <a:pathLst>
                  <a:path w="364" h="140">
                    <a:moveTo>
                      <a:pt x="0" y="134"/>
                    </a:moveTo>
                    <a:lnTo>
                      <a:pt x="192" y="0"/>
                    </a:lnTo>
                    <a:lnTo>
                      <a:pt x="364" y="140"/>
                    </a:lnTo>
                  </a:path>
                </a:pathLst>
              </a:custGeom>
              <a:grpFill/>
              <a:ln w="12700">
                <a:solidFill>
                  <a:schemeClr val="bg1"/>
                </a:solidFill>
                <a:round/>
              </a:ln>
            </p:spPr>
            <p:txBody>
              <a:bodyPr wrap="none"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en-US"/>
              </a:p>
            </p:txBody>
          </p:sp>
          <p:sp>
            <p:nvSpPr>
              <p:cNvPr id="308" name="Rectangle 37"/>
              <p:cNvSpPr>
                <a:spLocks noChangeArrowheads="1"/>
              </p:cNvSpPr>
              <p:nvPr/>
            </p:nvSpPr>
            <p:spPr bwMode="blackWhite">
              <a:xfrm>
                <a:off x="485231" y="3314572"/>
                <a:ext cx="458292" cy="520364"/>
              </a:xfrm>
              <a:prstGeom prst="rect">
                <a:avLst/>
              </a:prstGeom>
              <a:grp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nchorCtr="1">
                <a:spAutoFit/>
              </a:bodyPr>
              <a:lstStyle>
                <a:defPPr>
                  <a:defRPr lang="zh-CN"/>
                </a:defPPr>
                <a:lvl1pPr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algn="ctr" eaLnBrk="1" hangingPunct="1">
                  <a:lnSpc>
                    <a:spcPct val="95000"/>
                  </a:lnSpc>
                  <a:buClr>
                    <a:schemeClr val="tx1"/>
                  </a:buClr>
                  <a:buFont typeface="Wingdings 2" pitchFamily="18" charset="2"/>
                  <a:buNone/>
                  <a:defRPr/>
                </a:pPr>
                <a:r>
                  <a:rPr lang="zh-CN" altLang="en-US" sz="1400" b="1">
                    <a:solidFill>
                      <a:schemeClr val="bg1"/>
                    </a:solidFill>
                    <a:latin typeface="华文楷体" panose="02010600040101010101" pitchFamily="2" charset="-122"/>
                    <a:ea typeface="华文楷体" pitchFamily="2" charset="-122"/>
                    <a:cs typeface="Arial Unicode MS" pitchFamily="34" charset="-122"/>
                  </a:rPr>
                  <a:t>交易</a:t>
                </a:r>
                <a:endParaRPr lang="en-US" altLang="zh-CN" sz="1400" b="1">
                  <a:solidFill>
                    <a:schemeClr val="bg1"/>
                  </a:solidFill>
                  <a:latin typeface="华文楷体" panose="02010600040101010101" pitchFamily="2" charset="-122"/>
                  <a:ea typeface="华文楷体" pitchFamily="2" charset="-122"/>
                  <a:cs typeface="Arial Unicode MS" pitchFamily="34" charset="-122"/>
                </a:endParaRPr>
              </a:p>
              <a:p>
                <a:pPr algn="ctr" eaLnBrk="1" hangingPunct="1">
                  <a:lnSpc>
                    <a:spcPct val="95000"/>
                  </a:lnSpc>
                  <a:buClr>
                    <a:schemeClr val="tx1"/>
                  </a:buClr>
                  <a:buFont typeface="Wingdings 2" pitchFamily="18" charset="2"/>
                  <a:buNone/>
                  <a:defRPr/>
                </a:pPr>
                <a:r>
                  <a:rPr lang="zh-CN" altLang="en-US" sz="1400" b="1">
                    <a:solidFill>
                      <a:schemeClr val="bg1"/>
                    </a:solidFill>
                    <a:latin typeface="华文楷体" panose="02010600040101010101" pitchFamily="2" charset="-122"/>
                    <a:ea typeface="华文楷体" pitchFamily="2" charset="-122"/>
                    <a:cs typeface="Arial Unicode MS" pitchFamily="34" charset="-122"/>
                  </a:rPr>
                  <a:t>需求</a:t>
                </a:r>
                <a:endParaRPr lang="en-US" altLang="en-US" sz="1400" b="1">
                  <a:solidFill>
                    <a:schemeClr val="bg1"/>
                  </a:solidFill>
                  <a:latin typeface="华文楷体" panose="02010600040101010101" pitchFamily="2" charset="-122"/>
                  <a:ea typeface="华文楷体" pitchFamily="2" charset="-122"/>
                  <a:cs typeface="Arial Unicode MS" pitchFamily="34" charset="-122"/>
                </a:endParaRPr>
              </a:p>
            </p:txBody>
          </p:sp>
          <p:sp>
            <p:nvSpPr>
              <p:cNvPr id="309" name="Rectangle 38"/>
              <p:cNvSpPr>
                <a:spLocks noChangeArrowheads="1"/>
              </p:cNvSpPr>
              <p:nvPr/>
            </p:nvSpPr>
            <p:spPr bwMode="blackWhite">
              <a:xfrm>
                <a:off x="1324633" y="2507353"/>
                <a:ext cx="916581" cy="260181"/>
              </a:xfrm>
              <a:prstGeom prst="rect">
                <a:avLst/>
              </a:prstGeom>
              <a:grp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nchorCtr="1">
                <a:spAutoFit/>
              </a:bodyPr>
              <a:lstStyle>
                <a:defPPr>
                  <a:defRPr lang="zh-CN"/>
                </a:defPPr>
                <a:lvl1pPr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algn="ctr" eaLnBrk="1" hangingPunct="1">
                  <a:lnSpc>
                    <a:spcPct val="95000"/>
                  </a:lnSpc>
                  <a:spcBef>
                    <a:spcPct val="80000"/>
                  </a:spcBef>
                  <a:buClr>
                    <a:schemeClr val="tx1"/>
                  </a:buClr>
                  <a:defRPr/>
                </a:pPr>
                <a:r>
                  <a:rPr lang="zh-CN" altLang="en-US" sz="1400" b="1">
                    <a:solidFill>
                      <a:schemeClr val="bg1"/>
                    </a:solidFill>
                    <a:latin typeface="华文楷体" panose="02010600040101010101" pitchFamily="2" charset="-122"/>
                    <a:ea typeface="华文楷体" pitchFamily="2" charset="-122"/>
                    <a:cs typeface="Arial Unicode MS" pitchFamily="34" charset="-122"/>
                  </a:rPr>
                  <a:t>理财需求</a:t>
                </a:r>
                <a:endParaRPr lang="en-US" altLang="en-US" sz="1400" b="1">
                  <a:solidFill>
                    <a:schemeClr val="bg1"/>
                  </a:solidFill>
                  <a:latin typeface="华文楷体" panose="02010600040101010101" pitchFamily="2" charset="-122"/>
                  <a:ea typeface="华文楷体" pitchFamily="2" charset="-122"/>
                  <a:cs typeface="Arial Unicode MS" pitchFamily="34" charset="-122"/>
                </a:endParaRPr>
              </a:p>
            </p:txBody>
          </p:sp>
          <p:sp>
            <p:nvSpPr>
              <p:cNvPr id="310" name="Rectangle 39"/>
              <p:cNvSpPr>
                <a:spLocks noChangeArrowheads="1"/>
              </p:cNvSpPr>
              <p:nvPr/>
            </p:nvSpPr>
            <p:spPr bwMode="blackWhite">
              <a:xfrm>
                <a:off x="1266438" y="4502435"/>
                <a:ext cx="916581" cy="260181"/>
              </a:xfrm>
              <a:prstGeom prst="rect">
                <a:avLst/>
              </a:prstGeom>
              <a:grp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nchorCtr="1">
                <a:spAutoFit/>
              </a:bodyPr>
              <a:lstStyle>
                <a:defPPr>
                  <a:defRPr lang="zh-CN"/>
                </a:defPPr>
                <a:lvl1pPr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algn="ctr" eaLnBrk="1" hangingPunct="1">
                  <a:lnSpc>
                    <a:spcPct val="95000"/>
                  </a:lnSpc>
                  <a:spcBef>
                    <a:spcPct val="80000"/>
                  </a:spcBef>
                  <a:buClr>
                    <a:schemeClr val="tx1"/>
                  </a:buClr>
                  <a:defRPr/>
                </a:pPr>
                <a:r>
                  <a:rPr lang="zh-CN" altLang="en-US" sz="1400" b="1">
                    <a:solidFill>
                      <a:schemeClr val="bg1"/>
                    </a:solidFill>
                    <a:latin typeface="华文楷体" panose="02010600040101010101" pitchFamily="2" charset="-122"/>
                    <a:ea typeface="华文楷体" pitchFamily="2" charset="-122"/>
                    <a:cs typeface="Arial Unicode MS" pitchFamily="34" charset="-122"/>
                  </a:rPr>
                  <a:t>贷款需求</a:t>
                </a:r>
                <a:endParaRPr lang="en-US" altLang="en-US" sz="1400" b="1">
                  <a:solidFill>
                    <a:schemeClr val="bg1"/>
                  </a:solidFill>
                  <a:latin typeface="华文楷体" panose="02010600040101010101" pitchFamily="2" charset="-122"/>
                  <a:ea typeface="华文楷体" pitchFamily="2" charset="-122"/>
                  <a:cs typeface="Arial Unicode MS" pitchFamily="34" charset="-122"/>
                </a:endParaRPr>
              </a:p>
            </p:txBody>
          </p:sp>
          <p:sp>
            <p:nvSpPr>
              <p:cNvPr id="311" name="Rectangle 40"/>
              <p:cNvSpPr>
                <a:spLocks noChangeArrowheads="1"/>
              </p:cNvSpPr>
              <p:nvPr/>
            </p:nvSpPr>
            <p:spPr bwMode="blackWhite">
              <a:xfrm>
                <a:off x="2449366" y="3259391"/>
                <a:ext cx="578993" cy="780545"/>
              </a:xfrm>
              <a:prstGeom prst="rect">
                <a:avLst/>
              </a:prstGeom>
              <a:grpFill/>
              <a:ln>
                <a:noFill/>
              </a:ln>
              <a:extLst>
                <a:ext uri="{91240B29-F687-4F45-9708-019B960494DF}">
                  <a14:hiddenLine xmlns:a14="http://schemas.microsoft.com/office/drawing/2010/main" w="12700">
                    <a:solidFill>
                      <a:srgbClr val="000000"/>
                    </a:solidFill>
                    <a:miter lim="800000"/>
                    <a:headEnd/>
                    <a:tailEnd/>
                  </a14:hiddenLine>
                </a:ext>
              </a:extLst>
            </p:spPr>
            <p:txBody>
              <a:bodyPr lIns="0" tIns="0" rIns="0" bIns="0" anchor="ctr" anchorCtr="1">
                <a:spAutoFit/>
              </a:bodyPr>
              <a:lstStyle>
                <a:defPPr>
                  <a:defRPr lang="zh-CN"/>
                </a:defPPr>
                <a:lvl1pPr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787400"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787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algn="ctr" eaLnBrk="1" hangingPunct="1">
                  <a:lnSpc>
                    <a:spcPct val="95000"/>
                  </a:lnSpc>
                  <a:spcBef>
                    <a:spcPct val="80000"/>
                  </a:spcBef>
                  <a:buClr>
                    <a:schemeClr val="tx1"/>
                  </a:buClr>
                  <a:buFont typeface="Wingdings 2" pitchFamily="18" charset="2"/>
                  <a:buNone/>
                  <a:defRPr/>
                </a:pPr>
                <a:r>
                  <a:rPr lang="zh-CN" altLang="en-US" sz="1400" b="1">
                    <a:solidFill>
                      <a:schemeClr val="bg1"/>
                    </a:solidFill>
                    <a:latin typeface="华文楷体" panose="02010600040101010101" pitchFamily="2" charset="-122"/>
                    <a:ea typeface="华文楷体" pitchFamily="2" charset="-122"/>
                    <a:cs typeface="Arial Unicode MS" pitchFamily="34" charset="-122"/>
                  </a:rPr>
                  <a:t>非金融需求</a:t>
                </a:r>
                <a:endParaRPr lang="en-US" altLang="en-US" sz="1400" b="1">
                  <a:solidFill>
                    <a:schemeClr val="bg1"/>
                  </a:solidFill>
                  <a:latin typeface="华文楷体" panose="02010600040101010101" pitchFamily="2" charset="-122"/>
                  <a:ea typeface="华文楷体" pitchFamily="2" charset="-122"/>
                  <a:cs typeface="Arial Unicode MS" pitchFamily="34" charset="-122"/>
                </a:endParaRPr>
              </a:p>
            </p:txBody>
          </p:sp>
        </p:grpSp>
        <p:sp>
          <p:nvSpPr>
            <p:cNvPr id="153621" name="矩形 236"/>
            <p:cNvSpPr>
              <a:spLocks noChangeArrowheads="1"/>
            </p:cNvSpPr>
            <p:nvPr/>
          </p:nvSpPr>
          <p:spPr bwMode="auto">
            <a:xfrm>
              <a:off x="2042347" y="1620237"/>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购房</a:t>
              </a:r>
            </a:p>
          </p:txBody>
        </p:sp>
        <p:sp>
          <p:nvSpPr>
            <p:cNvPr id="153622" name="矩形 237"/>
            <p:cNvSpPr>
              <a:spLocks noChangeArrowheads="1"/>
            </p:cNvSpPr>
            <p:nvPr/>
          </p:nvSpPr>
          <p:spPr bwMode="auto">
            <a:xfrm>
              <a:off x="1888800" y="1979618"/>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装修</a:t>
              </a:r>
            </a:p>
          </p:txBody>
        </p:sp>
        <p:sp>
          <p:nvSpPr>
            <p:cNvPr id="153623" name="矩形 238"/>
            <p:cNvSpPr>
              <a:spLocks noChangeArrowheads="1"/>
            </p:cNvSpPr>
            <p:nvPr/>
          </p:nvSpPr>
          <p:spPr bwMode="auto">
            <a:xfrm>
              <a:off x="2431776" y="1840347"/>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租房</a:t>
              </a:r>
            </a:p>
          </p:txBody>
        </p:sp>
        <p:sp>
          <p:nvSpPr>
            <p:cNvPr id="153624" name="矩形 239"/>
            <p:cNvSpPr>
              <a:spLocks noChangeArrowheads="1"/>
            </p:cNvSpPr>
            <p:nvPr/>
          </p:nvSpPr>
          <p:spPr bwMode="auto">
            <a:xfrm>
              <a:off x="2619416" y="1480607"/>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物业</a:t>
              </a:r>
            </a:p>
          </p:txBody>
        </p:sp>
        <p:sp>
          <p:nvSpPr>
            <p:cNvPr id="153625" name="矩形 240"/>
            <p:cNvSpPr>
              <a:spLocks noChangeArrowheads="1"/>
            </p:cNvSpPr>
            <p:nvPr/>
          </p:nvSpPr>
          <p:spPr bwMode="auto">
            <a:xfrm>
              <a:off x="3320980" y="1466733"/>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留学</a:t>
              </a:r>
            </a:p>
          </p:txBody>
        </p:sp>
        <p:sp>
          <p:nvSpPr>
            <p:cNvPr id="153626" name="矩形 241"/>
            <p:cNvSpPr>
              <a:spLocks noChangeArrowheads="1"/>
            </p:cNvSpPr>
            <p:nvPr/>
          </p:nvSpPr>
          <p:spPr bwMode="auto">
            <a:xfrm>
              <a:off x="3485494" y="1754161"/>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培训</a:t>
              </a:r>
            </a:p>
          </p:txBody>
        </p:sp>
        <p:sp>
          <p:nvSpPr>
            <p:cNvPr id="153627" name="矩形 242"/>
            <p:cNvSpPr>
              <a:spLocks noChangeArrowheads="1"/>
            </p:cNvSpPr>
            <p:nvPr/>
          </p:nvSpPr>
          <p:spPr bwMode="auto">
            <a:xfrm>
              <a:off x="3980569" y="1730779"/>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大学</a:t>
              </a:r>
            </a:p>
          </p:txBody>
        </p:sp>
        <p:sp>
          <p:nvSpPr>
            <p:cNvPr id="153628" name="矩形 243"/>
            <p:cNvSpPr>
              <a:spLocks noChangeArrowheads="1"/>
            </p:cNvSpPr>
            <p:nvPr/>
          </p:nvSpPr>
          <p:spPr bwMode="auto">
            <a:xfrm>
              <a:off x="3939394" y="2041806"/>
              <a:ext cx="800219"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幼儿教育</a:t>
              </a:r>
            </a:p>
          </p:txBody>
        </p:sp>
        <p:sp>
          <p:nvSpPr>
            <p:cNvPr id="153629" name="矩形 244"/>
            <p:cNvSpPr>
              <a:spLocks noChangeArrowheads="1"/>
            </p:cNvSpPr>
            <p:nvPr/>
          </p:nvSpPr>
          <p:spPr bwMode="auto">
            <a:xfrm>
              <a:off x="4749074" y="2530472"/>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医保</a:t>
              </a:r>
            </a:p>
          </p:txBody>
        </p:sp>
        <p:sp>
          <p:nvSpPr>
            <p:cNvPr id="153630" name="矩形 245"/>
            <p:cNvSpPr>
              <a:spLocks noChangeArrowheads="1"/>
            </p:cNvSpPr>
            <p:nvPr/>
          </p:nvSpPr>
          <p:spPr bwMode="auto">
            <a:xfrm>
              <a:off x="4832809" y="2856824"/>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生育</a:t>
              </a:r>
            </a:p>
          </p:txBody>
        </p:sp>
        <p:sp>
          <p:nvSpPr>
            <p:cNvPr id="153631" name="矩形 246"/>
            <p:cNvSpPr>
              <a:spLocks noChangeArrowheads="1"/>
            </p:cNvSpPr>
            <p:nvPr/>
          </p:nvSpPr>
          <p:spPr bwMode="auto">
            <a:xfrm>
              <a:off x="5151163" y="3183268"/>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养老</a:t>
              </a:r>
            </a:p>
          </p:txBody>
        </p:sp>
        <p:sp>
          <p:nvSpPr>
            <p:cNvPr id="153632" name="矩形 247"/>
            <p:cNvSpPr>
              <a:spLocks noChangeArrowheads="1"/>
            </p:cNvSpPr>
            <p:nvPr/>
          </p:nvSpPr>
          <p:spPr bwMode="auto">
            <a:xfrm>
              <a:off x="5106814" y="4020036"/>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购车</a:t>
              </a:r>
            </a:p>
          </p:txBody>
        </p:sp>
        <p:sp>
          <p:nvSpPr>
            <p:cNvPr id="153633" name="矩形 248"/>
            <p:cNvSpPr>
              <a:spLocks noChangeArrowheads="1"/>
            </p:cNvSpPr>
            <p:nvPr/>
          </p:nvSpPr>
          <p:spPr bwMode="auto">
            <a:xfrm>
              <a:off x="4923657" y="4341669"/>
              <a:ext cx="65208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公共</a:t>
              </a:r>
              <a:endParaRPr lang="en-US" altLang="zh-CN" sz="1200" b="1">
                <a:solidFill>
                  <a:schemeClr val="tx2"/>
                </a:solidFill>
                <a:latin typeface="华文楷体" panose="02010600040101010101" pitchFamily="2" charset="-122"/>
                <a:ea typeface="华文楷体" pitchFamily="2" charset="-122"/>
                <a:cs typeface="Arial" pitchFamily="34" charset="0"/>
              </a:endParaRPr>
            </a:p>
            <a:p>
              <a:pPr algn="ctr"/>
              <a:r>
                <a:rPr lang="zh-CN" altLang="en-US" sz="1200" b="1">
                  <a:solidFill>
                    <a:schemeClr val="tx2"/>
                  </a:solidFill>
                  <a:latin typeface="华文楷体" panose="02010600040101010101" pitchFamily="2" charset="-122"/>
                  <a:ea typeface="华文楷体" pitchFamily="2" charset="-122"/>
                  <a:cs typeface="Arial" pitchFamily="34" charset="0"/>
                </a:rPr>
                <a:t>交通</a:t>
              </a:r>
            </a:p>
          </p:txBody>
        </p:sp>
        <p:sp>
          <p:nvSpPr>
            <p:cNvPr id="153634" name="矩形 249"/>
            <p:cNvSpPr>
              <a:spLocks noChangeArrowheads="1"/>
            </p:cNvSpPr>
            <p:nvPr/>
          </p:nvSpPr>
          <p:spPr bwMode="auto">
            <a:xfrm>
              <a:off x="4590888" y="4770534"/>
              <a:ext cx="82681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汽车</a:t>
              </a:r>
              <a:endParaRPr lang="en-US" altLang="zh-CN" sz="1200" b="1">
                <a:solidFill>
                  <a:schemeClr val="tx2"/>
                </a:solidFill>
                <a:latin typeface="华文楷体" panose="02010600040101010101" pitchFamily="2" charset="-122"/>
                <a:ea typeface="华文楷体" pitchFamily="2" charset="-122"/>
                <a:cs typeface="Arial" pitchFamily="34" charset="0"/>
              </a:endParaRPr>
            </a:p>
            <a:p>
              <a:pPr algn="ctr"/>
              <a:r>
                <a:rPr lang="zh-CN" altLang="en-US" sz="1200" b="1">
                  <a:solidFill>
                    <a:schemeClr val="tx2"/>
                  </a:solidFill>
                  <a:latin typeface="华文楷体" panose="02010600040101010101" pitchFamily="2" charset="-122"/>
                  <a:ea typeface="华文楷体" pitchFamily="2" charset="-122"/>
                  <a:cs typeface="Arial" pitchFamily="34" charset="0"/>
                </a:rPr>
                <a:t>维保</a:t>
              </a:r>
            </a:p>
          </p:txBody>
        </p:sp>
        <p:sp>
          <p:nvSpPr>
            <p:cNvPr id="153635" name="矩形 250"/>
            <p:cNvSpPr>
              <a:spLocks noChangeArrowheads="1"/>
            </p:cNvSpPr>
            <p:nvPr/>
          </p:nvSpPr>
          <p:spPr bwMode="auto">
            <a:xfrm>
              <a:off x="3278891" y="5721244"/>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求职</a:t>
              </a:r>
            </a:p>
          </p:txBody>
        </p:sp>
        <p:sp>
          <p:nvSpPr>
            <p:cNvPr id="153636" name="矩形 251"/>
            <p:cNvSpPr>
              <a:spLocks noChangeArrowheads="1"/>
            </p:cNvSpPr>
            <p:nvPr/>
          </p:nvSpPr>
          <p:spPr bwMode="auto">
            <a:xfrm>
              <a:off x="3881338" y="5470106"/>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工资</a:t>
              </a:r>
            </a:p>
          </p:txBody>
        </p:sp>
        <p:sp>
          <p:nvSpPr>
            <p:cNvPr id="153637" name="矩形 252"/>
            <p:cNvSpPr>
              <a:spLocks noChangeArrowheads="1"/>
            </p:cNvSpPr>
            <p:nvPr/>
          </p:nvSpPr>
          <p:spPr bwMode="auto">
            <a:xfrm>
              <a:off x="3492538" y="5998243"/>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商旅</a:t>
              </a:r>
            </a:p>
          </p:txBody>
        </p:sp>
        <p:sp>
          <p:nvSpPr>
            <p:cNvPr id="153638" name="矩形 253"/>
            <p:cNvSpPr>
              <a:spLocks noChangeArrowheads="1"/>
            </p:cNvSpPr>
            <p:nvPr/>
          </p:nvSpPr>
          <p:spPr bwMode="auto">
            <a:xfrm>
              <a:off x="1699632" y="5433804"/>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日用品</a:t>
              </a:r>
            </a:p>
          </p:txBody>
        </p:sp>
        <p:sp>
          <p:nvSpPr>
            <p:cNvPr id="153639" name="矩形 254"/>
            <p:cNvSpPr>
              <a:spLocks noChangeArrowheads="1"/>
            </p:cNvSpPr>
            <p:nvPr/>
          </p:nvSpPr>
          <p:spPr bwMode="auto">
            <a:xfrm>
              <a:off x="706810" y="4073192"/>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餐厅</a:t>
              </a:r>
            </a:p>
          </p:txBody>
        </p:sp>
        <p:sp>
          <p:nvSpPr>
            <p:cNvPr id="153640" name="矩形 255"/>
            <p:cNvSpPr>
              <a:spLocks noChangeArrowheads="1"/>
            </p:cNvSpPr>
            <p:nvPr/>
          </p:nvSpPr>
          <p:spPr bwMode="auto">
            <a:xfrm>
              <a:off x="667763" y="3549184"/>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旅游</a:t>
              </a:r>
            </a:p>
          </p:txBody>
        </p:sp>
        <p:sp>
          <p:nvSpPr>
            <p:cNvPr id="153641" name="矩形 256"/>
            <p:cNvSpPr>
              <a:spLocks noChangeArrowheads="1"/>
            </p:cNvSpPr>
            <p:nvPr/>
          </p:nvSpPr>
          <p:spPr bwMode="auto">
            <a:xfrm>
              <a:off x="1689883" y="5727218"/>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tx2"/>
                  </a:solidFill>
                  <a:cs typeface="Arial" pitchFamily="34" charset="0"/>
                </a:rPr>
                <a:t>3C</a:t>
              </a:r>
              <a:endParaRPr lang="zh-CN" altLang="en-US" sz="1200" b="1">
                <a:solidFill>
                  <a:schemeClr val="tx2"/>
                </a:solidFill>
                <a:cs typeface="Arial" pitchFamily="34" charset="0"/>
              </a:endParaRPr>
            </a:p>
          </p:txBody>
        </p:sp>
        <p:sp>
          <p:nvSpPr>
            <p:cNvPr id="153642" name="矩形 257"/>
            <p:cNvSpPr>
              <a:spLocks noChangeArrowheads="1"/>
            </p:cNvSpPr>
            <p:nvPr/>
          </p:nvSpPr>
          <p:spPr bwMode="auto">
            <a:xfrm>
              <a:off x="2163902" y="6007462"/>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奢侈品</a:t>
              </a:r>
            </a:p>
          </p:txBody>
        </p:sp>
        <p:sp>
          <p:nvSpPr>
            <p:cNvPr id="153643" name="矩形 258"/>
            <p:cNvSpPr>
              <a:spLocks noChangeArrowheads="1"/>
            </p:cNvSpPr>
            <p:nvPr/>
          </p:nvSpPr>
          <p:spPr bwMode="auto">
            <a:xfrm>
              <a:off x="2084663" y="5730463"/>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海淘</a:t>
              </a:r>
            </a:p>
          </p:txBody>
        </p:sp>
        <p:sp>
          <p:nvSpPr>
            <p:cNvPr id="153644" name="矩形 259"/>
            <p:cNvSpPr>
              <a:spLocks noChangeArrowheads="1"/>
            </p:cNvSpPr>
            <p:nvPr/>
          </p:nvSpPr>
          <p:spPr bwMode="auto">
            <a:xfrm>
              <a:off x="850811" y="3230899"/>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电影</a:t>
              </a:r>
            </a:p>
          </p:txBody>
        </p:sp>
        <p:sp>
          <p:nvSpPr>
            <p:cNvPr id="153645" name="矩形 260"/>
            <p:cNvSpPr>
              <a:spLocks noChangeArrowheads="1"/>
            </p:cNvSpPr>
            <p:nvPr/>
          </p:nvSpPr>
          <p:spPr bwMode="auto">
            <a:xfrm>
              <a:off x="1079216" y="2625689"/>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音乐</a:t>
              </a:r>
            </a:p>
          </p:txBody>
        </p:sp>
        <p:sp>
          <p:nvSpPr>
            <p:cNvPr id="153646" name="矩形 261"/>
            <p:cNvSpPr>
              <a:spLocks noChangeArrowheads="1"/>
            </p:cNvSpPr>
            <p:nvPr/>
          </p:nvSpPr>
          <p:spPr bwMode="auto">
            <a:xfrm>
              <a:off x="704492" y="2876928"/>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健身</a:t>
              </a:r>
            </a:p>
          </p:txBody>
        </p:sp>
        <p:sp>
          <p:nvSpPr>
            <p:cNvPr id="153647" name="矩形 262"/>
            <p:cNvSpPr>
              <a:spLocks noChangeArrowheads="1"/>
            </p:cNvSpPr>
            <p:nvPr/>
          </p:nvSpPr>
          <p:spPr bwMode="auto">
            <a:xfrm>
              <a:off x="701609" y="4529151"/>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菜市场</a:t>
              </a:r>
            </a:p>
          </p:txBody>
        </p:sp>
        <p:sp>
          <p:nvSpPr>
            <p:cNvPr id="153648" name="矩形 263"/>
            <p:cNvSpPr>
              <a:spLocks noChangeArrowheads="1"/>
            </p:cNvSpPr>
            <p:nvPr/>
          </p:nvSpPr>
          <p:spPr bwMode="auto">
            <a:xfrm>
              <a:off x="1064782" y="4890187"/>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保健品</a:t>
              </a:r>
            </a:p>
          </p:txBody>
        </p:sp>
        <p:sp>
          <p:nvSpPr>
            <p:cNvPr id="153649" name="矩形 264"/>
            <p:cNvSpPr>
              <a:spLocks noChangeArrowheads="1"/>
            </p:cNvSpPr>
            <p:nvPr/>
          </p:nvSpPr>
          <p:spPr bwMode="auto">
            <a:xfrm>
              <a:off x="5065851" y="3540400"/>
              <a:ext cx="4924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殡葬</a:t>
              </a:r>
            </a:p>
          </p:txBody>
        </p:sp>
        <p:grpSp>
          <p:nvGrpSpPr>
            <p:cNvPr id="153650" name="组合 265"/>
            <p:cNvGrpSpPr/>
            <p:nvPr/>
          </p:nvGrpSpPr>
          <p:grpSpPr>
            <a:xfrm>
              <a:off x="1450816" y="2123320"/>
              <a:ext cx="3600000" cy="3600000"/>
              <a:chOff x="1450816" y="2123320"/>
              <a:chExt cx="3600000" cy="3600000"/>
            </a:xfrm>
          </p:grpSpPr>
          <p:grpSp>
            <p:nvGrpSpPr>
              <p:cNvPr id="153657" name="Group 248"/>
              <p:cNvGrpSpPr/>
              <p:nvPr/>
            </p:nvGrpSpPr>
            <p:grpSpPr>
              <a:xfrm>
                <a:off x="1450816" y="2123320"/>
                <a:ext cx="3600000" cy="3600000"/>
                <a:chOff x="2085975" y="1047750"/>
                <a:chExt cx="5321300" cy="5299075"/>
              </a:xfrm>
            </p:grpSpPr>
            <p:sp>
              <p:nvSpPr>
                <p:cNvPr id="292" name="Freeform 249"/>
                <p:cNvSpPr/>
                <p:nvPr/>
              </p:nvSpPr>
              <p:spPr>
                <a:xfrm>
                  <a:off x="4880655" y="1047223"/>
                  <a:ext cx="1673322" cy="1413642"/>
                </a:xfrm>
                <a:custGeom>
                  <a:gdLst>
                    <a:gd name="connsiteX0" fmla="*/ 0 w 1673225"/>
                    <a:gd name="connsiteY0" fmla="*/ 0 h 1412875"/>
                    <a:gd name="connsiteX1" fmla="*/ 1673225 w 1673225"/>
                    <a:gd name="connsiteY1" fmla="*/ 701675 h 1412875"/>
                    <a:gd name="connsiteX2" fmla="*/ 958850 w 1673225"/>
                    <a:gd name="connsiteY2" fmla="*/ 1412875 h 1412875"/>
                    <a:gd name="connsiteX3" fmla="*/ 6350 w 1673225"/>
                    <a:gd name="connsiteY3" fmla="*/ 1016000 h 1412875"/>
                    <a:gd name="connsiteX4" fmla="*/ 0 w 1673225"/>
                    <a:gd name="connsiteY4" fmla="*/ 0 h 141287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73225" h="1412875">
                      <a:moveTo>
                        <a:pt x="0" y="0"/>
                      </a:moveTo>
                      <a:cubicBezTo>
                        <a:pt x="541867" y="21167"/>
                        <a:pt x="1185333" y="232833"/>
                        <a:pt x="1673225" y="701675"/>
                      </a:cubicBezTo>
                      <a:lnTo>
                        <a:pt x="958850" y="1412875"/>
                      </a:lnTo>
                      <a:cubicBezTo>
                        <a:pt x="701675" y="1212320"/>
                        <a:pt x="539750" y="1074473"/>
                        <a:pt x="6350" y="1016000"/>
                      </a:cubicBezTo>
                      <a:cubicBezTo>
                        <a:pt x="5292" y="677333"/>
                        <a:pt x="4233" y="338667"/>
                        <a:pt x="0" y="0"/>
                      </a:cubicBezTo>
                      <a:close/>
                    </a:path>
                  </a:pathLst>
                </a:cu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293" name="Freeform 250"/>
                <p:cNvSpPr/>
                <p:nvPr/>
              </p:nvSpPr>
              <p:spPr>
                <a:xfrm>
                  <a:off x="6016543" y="1930458"/>
                  <a:ext cx="1389351" cy="1637956"/>
                </a:xfrm>
                <a:custGeom>
                  <a:gdLst>
                    <a:gd name="connsiteX0" fmla="*/ 720793 w 1387543"/>
                    <a:gd name="connsiteY0" fmla="*/ 0 h 1638300"/>
                    <a:gd name="connsiteX1" fmla="*/ 68 w 1387543"/>
                    <a:gd name="connsiteY1" fmla="*/ 711200 h 1638300"/>
                    <a:gd name="connsiteX2" fmla="*/ 374718 w 1387543"/>
                    <a:gd name="connsiteY2" fmla="*/ 1638300 h 1638300"/>
                    <a:gd name="connsiteX3" fmla="*/ 1387543 w 1387543"/>
                    <a:gd name="connsiteY3" fmla="*/ 1635125 h 1638300"/>
                    <a:gd name="connsiteX4" fmla="*/ 720793 w 1387543"/>
                    <a:gd name="connsiteY4" fmla="*/ 0 h 16383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87543" h="1638300">
                      <a:moveTo>
                        <a:pt x="720793" y="0"/>
                      </a:moveTo>
                      <a:cubicBezTo>
                        <a:pt x="480551" y="237067"/>
                        <a:pt x="-6563" y="702913"/>
                        <a:pt x="68" y="711200"/>
                      </a:cubicBezTo>
                      <a:cubicBezTo>
                        <a:pt x="241983" y="1013529"/>
                        <a:pt x="345085" y="1300692"/>
                        <a:pt x="374718" y="1638300"/>
                      </a:cubicBezTo>
                      <a:lnTo>
                        <a:pt x="1387543" y="1635125"/>
                      </a:lnTo>
                      <a:cubicBezTo>
                        <a:pt x="1374843" y="1039283"/>
                        <a:pt x="1092268" y="418042"/>
                        <a:pt x="720793" y="0"/>
                      </a:cubicBezTo>
                      <a:close/>
                    </a:path>
                  </a:pathLst>
                </a:cu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294" name="Freeform 251"/>
                <p:cNvSpPr/>
                <p:nvPr/>
              </p:nvSpPr>
              <p:spPr>
                <a:xfrm>
                  <a:off x="6011849" y="3823104"/>
                  <a:ext cx="1396391" cy="1647302"/>
                </a:xfrm>
                <a:custGeom>
                  <a:gdLst>
                    <a:gd name="connsiteX0" fmla="*/ 384175 w 1397000"/>
                    <a:gd name="connsiteY0" fmla="*/ 0 h 1647825"/>
                    <a:gd name="connsiteX1" fmla="*/ 1397000 w 1397000"/>
                    <a:gd name="connsiteY1" fmla="*/ 3175 h 1647825"/>
                    <a:gd name="connsiteX2" fmla="*/ 717550 w 1397000"/>
                    <a:gd name="connsiteY2" fmla="*/ 1647825 h 1647825"/>
                    <a:gd name="connsiteX3" fmla="*/ 0 w 1397000"/>
                    <a:gd name="connsiteY3" fmla="*/ 933450 h 1647825"/>
                    <a:gd name="connsiteX4" fmla="*/ 384175 w 1397000"/>
                    <a:gd name="connsiteY4" fmla="*/ 0 h 164782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97000" h="1647825">
                      <a:moveTo>
                        <a:pt x="384175" y="0"/>
                      </a:moveTo>
                      <a:lnTo>
                        <a:pt x="1397000" y="3175"/>
                      </a:lnTo>
                      <a:cubicBezTo>
                        <a:pt x="1361017" y="748242"/>
                        <a:pt x="1074208" y="1223433"/>
                        <a:pt x="717550" y="1647825"/>
                      </a:cubicBezTo>
                      <a:lnTo>
                        <a:pt x="0" y="933450"/>
                      </a:lnTo>
                      <a:cubicBezTo>
                        <a:pt x="178858" y="688975"/>
                        <a:pt x="345017" y="434975"/>
                        <a:pt x="384175" y="0"/>
                      </a:cubicBezTo>
                      <a:close/>
                    </a:path>
                  </a:pathLst>
                </a:cu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295" name="Freeform 252"/>
                <p:cNvSpPr/>
                <p:nvPr/>
              </p:nvSpPr>
              <p:spPr>
                <a:xfrm>
                  <a:off x="4887695" y="4937662"/>
                  <a:ext cx="1656895" cy="1408971"/>
                </a:xfrm>
                <a:custGeom>
                  <a:gdLst>
                    <a:gd name="connsiteX0" fmla="*/ 939800 w 1657389"/>
                    <a:gd name="connsiteY0" fmla="*/ 0 h 1409700"/>
                    <a:gd name="connsiteX1" fmla="*/ 1657350 w 1657389"/>
                    <a:gd name="connsiteY1" fmla="*/ 720725 h 1409700"/>
                    <a:gd name="connsiteX2" fmla="*/ 0 w 1657389"/>
                    <a:gd name="connsiteY2" fmla="*/ 1409700 h 1409700"/>
                    <a:gd name="connsiteX3" fmla="*/ 0 w 1657389"/>
                    <a:gd name="connsiteY3" fmla="*/ 400050 h 1409700"/>
                    <a:gd name="connsiteX4" fmla="*/ 939800 w 1657389"/>
                    <a:gd name="connsiteY4" fmla="*/ 0 h 14097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57389" h="1409700">
                      <a:moveTo>
                        <a:pt x="939800" y="0"/>
                      </a:moveTo>
                      <a:cubicBezTo>
                        <a:pt x="1178983" y="240242"/>
                        <a:pt x="1662405" y="716205"/>
                        <a:pt x="1657350" y="720725"/>
                      </a:cubicBezTo>
                      <a:cubicBezTo>
                        <a:pt x="1073406" y="1242818"/>
                        <a:pt x="555625" y="1361017"/>
                        <a:pt x="0" y="1409700"/>
                      </a:cubicBezTo>
                      <a:lnTo>
                        <a:pt x="0" y="400050"/>
                      </a:lnTo>
                      <a:cubicBezTo>
                        <a:pt x="332317" y="342900"/>
                        <a:pt x="626533" y="279400"/>
                        <a:pt x="939800" y="0"/>
                      </a:cubicBezTo>
                      <a:close/>
                    </a:path>
                  </a:pathLst>
                </a:cu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296" name="Freeform 253"/>
                <p:cNvSpPr/>
                <p:nvPr/>
              </p:nvSpPr>
              <p:spPr>
                <a:xfrm flipH="1">
                  <a:off x="2939787" y="1047223"/>
                  <a:ext cx="1673324" cy="1413642"/>
                </a:xfrm>
                <a:custGeom>
                  <a:gdLst>
                    <a:gd name="connsiteX0" fmla="*/ 0 w 1673225"/>
                    <a:gd name="connsiteY0" fmla="*/ 0 h 1412875"/>
                    <a:gd name="connsiteX1" fmla="*/ 1673225 w 1673225"/>
                    <a:gd name="connsiteY1" fmla="*/ 701675 h 1412875"/>
                    <a:gd name="connsiteX2" fmla="*/ 958850 w 1673225"/>
                    <a:gd name="connsiteY2" fmla="*/ 1412875 h 1412875"/>
                    <a:gd name="connsiteX3" fmla="*/ 6350 w 1673225"/>
                    <a:gd name="connsiteY3" fmla="*/ 1016000 h 1412875"/>
                    <a:gd name="connsiteX4" fmla="*/ 0 w 1673225"/>
                    <a:gd name="connsiteY4" fmla="*/ 0 h 141287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73225" h="1412875">
                      <a:moveTo>
                        <a:pt x="0" y="0"/>
                      </a:moveTo>
                      <a:cubicBezTo>
                        <a:pt x="541867" y="21167"/>
                        <a:pt x="1185333" y="232833"/>
                        <a:pt x="1673225" y="701675"/>
                      </a:cubicBezTo>
                      <a:lnTo>
                        <a:pt x="958850" y="1412875"/>
                      </a:lnTo>
                      <a:cubicBezTo>
                        <a:pt x="701675" y="1212320"/>
                        <a:pt x="539750" y="1074473"/>
                        <a:pt x="6350" y="1016000"/>
                      </a:cubicBezTo>
                      <a:cubicBezTo>
                        <a:pt x="5292" y="677333"/>
                        <a:pt x="4233" y="338667"/>
                        <a:pt x="0" y="0"/>
                      </a:cubicBezTo>
                      <a:close/>
                    </a:path>
                  </a:pathLst>
                </a:cu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297" name="Freeform 254"/>
                <p:cNvSpPr/>
                <p:nvPr/>
              </p:nvSpPr>
              <p:spPr>
                <a:xfrm flipH="1">
                  <a:off x="2087872" y="1930458"/>
                  <a:ext cx="1389351" cy="1637956"/>
                </a:xfrm>
                <a:custGeom>
                  <a:gdLst>
                    <a:gd name="connsiteX0" fmla="*/ 720793 w 1387543"/>
                    <a:gd name="connsiteY0" fmla="*/ 0 h 1638300"/>
                    <a:gd name="connsiteX1" fmla="*/ 68 w 1387543"/>
                    <a:gd name="connsiteY1" fmla="*/ 711200 h 1638300"/>
                    <a:gd name="connsiteX2" fmla="*/ 374718 w 1387543"/>
                    <a:gd name="connsiteY2" fmla="*/ 1638300 h 1638300"/>
                    <a:gd name="connsiteX3" fmla="*/ 1387543 w 1387543"/>
                    <a:gd name="connsiteY3" fmla="*/ 1635125 h 1638300"/>
                    <a:gd name="connsiteX4" fmla="*/ 720793 w 1387543"/>
                    <a:gd name="connsiteY4" fmla="*/ 0 h 16383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87543" h="1638300">
                      <a:moveTo>
                        <a:pt x="720793" y="0"/>
                      </a:moveTo>
                      <a:cubicBezTo>
                        <a:pt x="480551" y="237067"/>
                        <a:pt x="-6563" y="702913"/>
                        <a:pt x="68" y="711200"/>
                      </a:cubicBezTo>
                      <a:cubicBezTo>
                        <a:pt x="241983" y="1013529"/>
                        <a:pt x="345085" y="1300692"/>
                        <a:pt x="374718" y="1638300"/>
                      </a:cubicBezTo>
                      <a:lnTo>
                        <a:pt x="1387543" y="1635125"/>
                      </a:lnTo>
                      <a:cubicBezTo>
                        <a:pt x="1374843" y="1039283"/>
                        <a:pt x="1092268" y="418042"/>
                        <a:pt x="720793" y="0"/>
                      </a:cubicBezTo>
                      <a:close/>
                    </a:path>
                  </a:pathLst>
                </a:cu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298" name="Freeform 255"/>
                <p:cNvSpPr/>
                <p:nvPr/>
              </p:nvSpPr>
              <p:spPr>
                <a:xfrm flipH="1">
                  <a:off x="2085524" y="3823104"/>
                  <a:ext cx="1396392" cy="1647302"/>
                </a:xfrm>
                <a:custGeom>
                  <a:gdLst>
                    <a:gd name="connsiteX0" fmla="*/ 384175 w 1397000"/>
                    <a:gd name="connsiteY0" fmla="*/ 0 h 1647825"/>
                    <a:gd name="connsiteX1" fmla="*/ 1397000 w 1397000"/>
                    <a:gd name="connsiteY1" fmla="*/ 3175 h 1647825"/>
                    <a:gd name="connsiteX2" fmla="*/ 717550 w 1397000"/>
                    <a:gd name="connsiteY2" fmla="*/ 1647825 h 1647825"/>
                    <a:gd name="connsiteX3" fmla="*/ 0 w 1397000"/>
                    <a:gd name="connsiteY3" fmla="*/ 933450 h 1647825"/>
                    <a:gd name="connsiteX4" fmla="*/ 384175 w 1397000"/>
                    <a:gd name="connsiteY4" fmla="*/ 0 h 164782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97000" h="1647825">
                      <a:moveTo>
                        <a:pt x="384175" y="0"/>
                      </a:moveTo>
                      <a:lnTo>
                        <a:pt x="1397000" y="3175"/>
                      </a:lnTo>
                      <a:cubicBezTo>
                        <a:pt x="1361017" y="748242"/>
                        <a:pt x="1074208" y="1223433"/>
                        <a:pt x="717550" y="1647825"/>
                      </a:cubicBezTo>
                      <a:lnTo>
                        <a:pt x="0" y="933450"/>
                      </a:lnTo>
                      <a:cubicBezTo>
                        <a:pt x="178858" y="688975"/>
                        <a:pt x="345017" y="434975"/>
                        <a:pt x="384175" y="0"/>
                      </a:cubicBezTo>
                      <a:close/>
                    </a:path>
                  </a:pathLst>
                </a:cu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299" name="Freeform 256"/>
                <p:cNvSpPr/>
                <p:nvPr/>
              </p:nvSpPr>
              <p:spPr>
                <a:xfrm flipH="1">
                  <a:off x="2949175" y="4937662"/>
                  <a:ext cx="1656895" cy="1408971"/>
                </a:xfrm>
                <a:custGeom>
                  <a:gdLst>
                    <a:gd name="connsiteX0" fmla="*/ 939800 w 1657389"/>
                    <a:gd name="connsiteY0" fmla="*/ 0 h 1409700"/>
                    <a:gd name="connsiteX1" fmla="*/ 1657350 w 1657389"/>
                    <a:gd name="connsiteY1" fmla="*/ 720725 h 1409700"/>
                    <a:gd name="connsiteX2" fmla="*/ 0 w 1657389"/>
                    <a:gd name="connsiteY2" fmla="*/ 1409700 h 1409700"/>
                    <a:gd name="connsiteX3" fmla="*/ 0 w 1657389"/>
                    <a:gd name="connsiteY3" fmla="*/ 400050 h 1409700"/>
                    <a:gd name="connsiteX4" fmla="*/ 939800 w 1657389"/>
                    <a:gd name="connsiteY4" fmla="*/ 0 h 14097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57389" h="1409700">
                      <a:moveTo>
                        <a:pt x="939800" y="0"/>
                      </a:moveTo>
                      <a:cubicBezTo>
                        <a:pt x="1178983" y="240242"/>
                        <a:pt x="1662405" y="716205"/>
                        <a:pt x="1657350" y="720725"/>
                      </a:cubicBezTo>
                      <a:cubicBezTo>
                        <a:pt x="1073406" y="1242818"/>
                        <a:pt x="555625" y="1361017"/>
                        <a:pt x="0" y="1409700"/>
                      </a:cubicBezTo>
                      <a:lnTo>
                        <a:pt x="0" y="400050"/>
                      </a:lnTo>
                      <a:cubicBezTo>
                        <a:pt x="332317" y="342900"/>
                        <a:pt x="626533" y="279400"/>
                        <a:pt x="939800" y="0"/>
                      </a:cubicBezTo>
                      <a:close/>
                    </a:path>
                  </a:pathLst>
                </a:cu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sp>
            <p:nvSpPr>
              <p:cNvPr id="153658" name="矩形 273"/>
              <p:cNvSpPr>
                <a:spLocks noChangeArrowheads="1"/>
              </p:cNvSpPr>
              <p:nvPr/>
            </p:nvSpPr>
            <p:spPr bwMode="auto">
              <a:xfrm>
                <a:off x="2596242" y="2217511"/>
                <a:ext cx="54373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400" b="1">
                    <a:solidFill>
                      <a:schemeClr val="bg1"/>
                    </a:solidFill>
                    <a:latin typeface="华文楷体" panose="02010600040101010101" pitchFamily="2" charset="-122"/>
                    <a:ea typeface="华文楷体" pitchFamily="2" charset="-122"/>
                    <a:cs typeface="Arial" pitchFamily="34" charset="0"/>
                  </a:rPr>
                  <a:t>居住</a:t>
                </a:r>
              </a:p>
            </p:txBody>
          </p:sp>
          <p:sp>
            <p:nvSpPr>
              <p:cNvPr id="153659" name="矩形 274"/>
              <p:cNvSpPr>
                <a:spLocks noChangeArrowheads="1"/>
              </p:cNvSpPr>
              <p:nvPr/>
            </p:nvSpPr>
            <p:spPr bwMode="auto">
              <a:xfrm>
                <a:off x="3348910" y="2217511"/>
                <a:ext cx="54373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400" b="1">
                    <a:solidFill>
                      <a:schemeClr val="bg1"/>
                    </a:solidFill>
                    <a:latin typeface="华文楷体" panose="02010600040101010101" pitchFamily="2" charset="-122"/>
                    <a:ea typeface="华文楷体" pitchFamily="2" charset="-122"/>
                    <a:cs typeface="Arial" pitchFamily="34" charset="0"/>
                  </a:rPr>
                  <a:t>教育</a:t>
                </a:r>
              </a:p>
            </p:txBody>
          </p:sp>
          <p:sp>
            <p:nvSpPr>
              <p:cNvPr id="153660" name="矩形 275"/>
              <p:cNvSpPr>
                <a:spLocks noChangeArrowheads="1"/>
              </p:cNvSpPr>
              <p:nvPr/>
            </p:nvSpPr>
            <p:spPr bwMode="auto">
              <a:xfrm>
                <a:off x="4390085" y="3517974"/>
                <a:ext cx="550230" cy="307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400" b="1" smtClean="0">
                    <a:solidFill>
                      <a:schemeClr val="bg1"/>
                    </a:solidFill>
                    <a:latin typeface="华文楷体" panose="02010600040101010101" pitchFamily="2" charset="-122"/>
                    <a:ea typeface="华文楷体" pitchFamily="2" charset="-122"/>
                    <a:cs typeface="Arial" pitchFamily="34" charset="0"/>
                  </a:rPr>
                  <a:t>健康</a:t>
                </a:r>
                <a:endParaRPr lang="zh-CN" altLang="en-US" sz="1400" b="1">
                  <a:solidFill>
                    <a:schemeClr val="bg1"/>
                  </a:solidFill>
                  <a:latin typeface="华文楷体" panose="02010600040101010101" pitchFamily="2" charset="-122"/>
                  <a:ea typeface="华文楷体" pitchFamily="2" charset="-122"/>
                  <a:cs typeface="Arial" pitchFamily="34" charset="0"/>
                </a:endParaRPr>
              </a:p>
            </p:txBody>
          </p:sp>
          <p:sp>
            <p:nvSpPr>
              <p:cNvPr id="153661" name="矩形 276"/>
              <p:cNvSpPr>
                <a:spLocks noChangeArrowheads="1"/>
              </p:cNvSpPr>
              <p:nvPr/>
            </p:nvSpPr>
            <p:spPr bwMode="auto">
              <a:xfrm>
                <a:off x="4393332" y="4017444"/>
                <a:ext cx="54373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400" b="1">
                    <a:solidFill>
                      <a:schemeClr val="bg1"/>
                    </a:solidFill>
                    <a:latin typeface="华文楷体" panose="02010600040101010101" pitchFamily="2" charset="-122"/>
                    <a:ea typeface="华文楷体" pitchFamily="2" charset="-122"/>
                    <a:cs typeface="Arial" pitchFamily="34" charset="0"/>
                  </a:rPr>
                  <a:t>交通</a:t>
                </a:r>
              </a:p>
            </p:txBody>
          </p:sp>
          <p:sp>
            <p:nvSpPr>
              <p:cNvPr id="153662" name="矩形 277"/>
              <p:cNvSpPr>
                <a:spLocks noChangeArrowheads="1"/>
              </p:cNvSpPr>
              <p:nvPr/>
            </p:nvSpPr>
            <p:spPr bwMode="auto">
              <a:xfrm>
                <a:off x="1538739" y="3517974"/>
                <a:ext cx="54373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400" b="1">
                    <a:solidFill>
                      <a:schemeClr val="bg1"/>
                    </a:solidFill>
                    <a:latin typeface="华文楷体" panose="02010600040101010101" pitchFamily="2" charset="-122"/>
                    <a:ea typeface="华文楷体" pitchFamily="2" charset="-122"/>
                    <a:cs typeface="Arial" pitchFamily="34" charset="0"/>
                  </a:rPr>
                  <a:t>娱乐</a:t>
                </a:r>
              </a:p>
            </p:txBody>
          </p:sp>
          <p:sp>
            <p:nvSpPr>
              <p:cNvPr id="153663" name="矩形 278"/>
              <p:cNvSpPr>
                <a:spLocks noChangeArrowheads="1"/>
              </p:cNvSpPr>
              <p:nvPr/>
            </p:nvSpPr>
            <p:spPr bwMode="auto">
              <a:xfrm>
                <a:off x="1538739" y="4017444"/>
                <a:ext cx="54373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400" b="1">
                    <a:solidFill>
                      <a:schemeClr val="bg1"/>
                    </a:solidFill>
                    <a:latin typeface="华文楷体" panose="02010600040101010101" pitchFamily="2" charset="-122"/>
                    <a:ea typeface="华文楷体" pitchFamily="2" charset="-122"/>
                    <a:cs typeface="Arial" pitchFamily="34" charset="0"/>
                  </a:rPr>
                  <a:t>餐饮</a:t>
                </a:r>
              </a:p>
            </p:txBody>
          </p:sp>
          <p:sp>
            <p:nvSpPr>
              <p:cNvPr id="153664" name="矩形 279"/>
              <p:cNvSpPr>
                <a:spLocks noChangeArrowheads="1"/>
              </p:cNvSpPr>
              <p:nvPr/>
            </p:nvSpPr>
            <p:spPr bwMode="auto">
              <a:xfrm>
                <a:off x="2586018" y="5365901"/>
                <a:ext cx="54373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400" b="1">
                    <a:solidFill>
                      <a:schemeClr val="bg1"/>
                    </a:solidFill>
                    <a:latin typeface="华文楷体" panose="02010600040101010101" pitchFamily="2" charset="-122"/>
                    <a:ea typeface="华文楷体" pitchFamily="2" charset="-122"/>
                    <a:cs typeface="Arial" pitchFamily="34" charset="0"/>
                  </a:rPr>
                  <a:t>购物</a:t>
                </a:r>
              </a:p>
            </p:txBody>
          </p:sp>
          <p:sp>
            <p:nvSpPr>
              <p:cNvPr id="153665" name="矩形 280"/>
              <p:cNvSpPr>
                <a:spLocks noChangeArrowheads="1"/>
              </p:cNvSpPr>
              <p:nvPr/>
            </p:nvSpPr>
            <p:spPr bwMode="auto">
              <a:xfrm>
                <a:off x="3345224" y="5365901"/>
                <a:ext cx="54373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400" b="1">
                    <a:solidFill>
                      <a:schemeClr val="bg1"/>
                    </a:solidFill>
                    <a:latin typeface="华文楷体" panose="02010600040101010101" pitchFamily="2" charset="-122"/>
                    <a:ea typeface="华文楷体" pitchFamily="2" charset="-122"/>
                    <a:cs typeface="Arial" pitchFamily="34" charset="0"/>
                  </a:rPr>
                  <a:t>工作</a:t>
                </a:r>
              </a:p>
            </p:txBody>
          </p:sp>
          <p:pic>
            <p:nvPicPr>
              <p:cNvPr id="153666" name="Picture 9"/>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617093" y="2567378"/>
                <a:ext cx="438150" cy="200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53667" name="Group 266"/>
              <p:cNvGrpSpPr>
                <a:grpSpLocks noChangeAspect="1"/>
              </p:cNvGrpSpPr>
              <p:nvPr/>
            </p:nvGrpSpPr>
            <p:grpSpPr>
              <a:xfrm>
                <a:off x="1710906" y="3047763"/>
                <a:ext cx="468000" cy="468000"/>
                <a:chOff x="2751968" y="3355168"/>
                <a:chExt cx="365760" cy="365760"/>
              </a:xfrm>
            </p:grpSpPr>
            <p:sp>
              <p:nvSpPr>
                <p:cNvPr id="290" name="Oval 267"/>
                <p:cNvSpPr/>
                <p:nvPr/>
              </p:nvSpPr>
              <p:spPr>
                <a:xfrm>
                  <a:off x="2751962" y="3354439"/>
                  <a:ext cx="366056" cy="365981"/>
                </a:xfrm>
                <a:prstGeom prst="ellipse">
                  <a:avLst/>
                </a:prstGeom>
                <a:solidFill>
                  <a:srgbClr val="72C7E7"/>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291" name="Freeform 268"/>
                <p:cNvSpPr/>
                <p:nvPr/>
              </p:nvSpPr>
              <p:spPr>
                <a:xfrm rot="19236592">
                  <a:off x="2810283" y="3390416"/>
                  <a:ext cx="274231" cy="274176"/>
                </a:xfrm>
                <a:custGeom>
                  <a:gdLst>
                    <a:gd name="connsiteX0" fmla="*/ 869950 w 1205003"/>
                    <a:gd name="connsiteY0" fmla="*/ 523875 h 1187450"/>
                    <a:gd name="connsiteX1" fmla="*/ 796925 w 1205003"/>
                    <a:gd name="connsiteY1" fmla="*/ 434975 h 1187450"/>
                    <a:gd name="connsiteX2" fmla="*/ 749300 w 1205003"/>
                    <a:gd name="connsiteY2" fmla="*/ 365125 h 1187450"/>
                    <a:gd name="connsiteX3" fmla="*/ 666750 w 1205003"/>
                    <a:gd name="connsiteY3" fmla="*/ 257175 h 1187450"/>
                    <a:gd name="connsiteX4" fmla="*/ 615950 w 1205003"/>
                    <a:gd name="connsiteY4" fmla="*/ 184150 h 1187450"/>
                    <a:gd name="connsiteX5" fmla="*/ 504825 w 1205003"/>
                    <a:gd name="connsiteY5" fmla="*/ 41275 h 1187450"/>
                    <a:gd name="connsiteX6" fmla="*/ 428625 w 1205003"/>
                    <a:gd name="connsiteY6" fmla="*/ 0 h 1187450"/>
                    <a:gd name="connsiteX7" fmla="*/ 377825 w 1205003"/>
                    <a:gd name="connsiteY7" fmla="*/ 3175 h 1187450"/>
                    <a:gd name="connsiteX8" fmla="*/ 539750 w 1205003"/>
                    <a:gd name="connsiteY8" fmla="*/ 384175 h 1187450"/>
                    <a:gd name="connsiteX9" fmla="*/ 482600 w 1205003"/>
                    <a:gd name="connsiteY9" fmla="*/ 542925 h 1187450"/>
                    <a:gd name="connsiteX10" fmla="*/ 215900 w 1205003"/>
                    <a:gd name="connsiteY10" fmla="*/ 552450 h 1187450"/>
                    <a:gd name="connsiteX11" fmla="*/ 85725 w 1205003"/>
                    <a:gd name="connsiteY11" fmla="*/ 393700 h 1187450"/>
                    <a:gd name="connsiteX12" fmla="*/ 0 w 1205003"/>
                    <a:gd name="connsiteY12" fmla="*/ 374650 h 1187450"/>
                    <a:gd name="connsiteX13" fmla="*/ 53975 w 1205003"/>
                    <a:gd name="connsiteY13" fmla="*/ 568325 h 1187450"/>
                    <a:gd name="connsiteX14" fmla="*/ 50800 w 1205003"/>
                    <a:gd name="connsiteY14" fmla="*/ 619125 h 1187450"/>
                    <a:gd name="connsiteX15" fmla="*/ 9525 w 1205003"/>
                    <a:gd name="connsiteY15" fmla="*/ 806450 h 1187450"/>
                    <a:gd name="connsiteX16" fmla="*/ 88900 w 1205003"/>
                    <a:gd name="connsiteY16" fmla="*/ 796925 h 1187450"/>
                    <a:gd name="connsiteX17" fmla="*/ 215900 w 1205003"/>
                    <a:gd name="connsiteY17" fmla="*/ 635000 h 1187450"/>
                    <a:gd name="connsiteX18" fmla="*/ 460375 w 1205003"/>
                    <a:gd name="connsiteY18" fmla="*/ 638175 h 1187450"/>
                    <a:gd name="connsiteX19" fmla="*/ 536575 w 1205003"/>
                    <a:gd name="connsiteY19" fmla="*/ 822325 h 1187450"/>
                    <a:gd name="connsiteX20" fmla="*/ 390525 w 1205003"/>
                    <a:gd name="connsiteY20" fmla="*/ 1187450 h 1187450"/>
                    <a:gd name="connsiteX21" fmla="*/ 536575 w 1205003"/>
                    <a:gd name="connsiteY21" fmla="*/ 1111250 h 1187450"/>
                    <a:gd name="connsiteX22" fmla="*/ 612775 w 1205003"/>
                    <a:gd name="connsiteY22" fmla="*/ 996950 h 1187450"/>
                    <a:gd name="connsiteX23" fmla="*/ 663575 w 1205003"/>
                    <a:gd name="connsiteY23" fmla="*/ 930275 h 1187450"/>
                    <a:gd name="connsiteX24" fmla="*/ 746125 w 1205003"/>
                    <a:gd name="connsiteY24" fmla="*/ 815975 h 1187450"/>
                    <a:gd name="connsiteX25" fmla="*/ 803275 w 1205003"/>
                    <a:gd name="connsiteY25" fmla="*/ 749300 h 1187450"/>
                    <a:gd name="connsiteX26" fmla="*/ 869950 w 1205003"/>
                    <a:gd name="connsiteY26" fmla="*/ 650875 h 1187450"/>
                    <a:gd name="connsiteX27" fmla="*/ 1069975 w 1205003"/>
                    <a:gd name="connsiteY27" fmla="*/ 641350 h 1187450"/>
                    <a:gd name="connsiteX28" fmla="*/ 1073150 w 1205003"/>
                    <a:gd name="connsiteY28" fmla="*/ 542925 h 1187450"/>
                    <a:gd name="connsiteX29" fmla="*/ 869950 w 1205003"/>
                    <a:gd name="connsiteY29" fmla="*/ 523875 h 11874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205003" h="1187450">
                      <a:moveTo>
                        <a:pt x="869950" y="523875"/>
                      </a:moveTo>
                      <a:lnTo>
                        <a:pt x="796925" y="434975"/>
                      </a:lnTo>
                      <a:cubicBezTo>
                        <a:pt x="869950" y="383117"/>
                        <a:pt x="784225" y="353483"/>
                        <a:pt x="749300" y="365125"/>
                      </a:cubicBezTo>
                      <a:lnTo>
                        <a:pt x="666750" y="257175"/>
                      </a:lnTo>
                      <a:cubicBezTo>
                        <a:pt x="729192" y="201083"/>
                        <a:pt x="693208" y="183092"/>
                        <a:pt x="615950" y="184150"/>
                      </a:cubicBezTo>
                      <a:lnTo>
                        <a:pt x="504825" y="41275"/>
                      </a:lnTo>
                      <a:cubicBezTo>
                        <a:pt x="466725" y="5292"/>
                        <a:pt x="454025" y="13758"/>
                        <a:pt x="428625" y="0"/>
                      </a:cubicBezTo>
                      <a:lnTo>
                        <a:pt x="377825" y="3175"/>
                      </a:lnTo>
                      <a:lnTo>
                        <a:pt x="539750" y="384175"/>
                      </a:lnTo>
                      <a:cubicBezTo>
                        <a:pt x="552450" y="443442"/>
                        <a:pt x="622300" y="515408"/>
                        <a:pt x="482600" y="542925"/>
                      </a:cubicBezTo>
                      <a:lnTo>
                        <a:pt x="215900" y="552450"/>
                      </a:lnTo>
                      <a:lnTo>
                        <a:pt x="85725" y="393700"/>
                      </a:lnTo>
                      <a:lnTo>
                        <a:pt x="0" y="374650"/>
                      </a:lnTo>
                      <a:lnTo>
                        <a:pt x="53975" y="568325"/>
                      </a:lnTo>
                      <a:cubicBezTo>
                        <a:pt x="14817" y="582083"/>
                        <a:pt x="4233" y="599017"/>
                        <a:pt x="50800" y="619125"/>
                      </a:cubicBezTo>
                      <a:lnTo>
                        <a:pt x="9525" y="806450"/>
                      </a:lnTo>
                      <a:lnTo>
                        <a:pt x="88900" y="796925"/>
                      </a:lnTo>
                      <a:lnTo>
                        <a:pt x="215900" y="635000"/>
                      </a:lnTo>
                      <a:lnTo>
                        <a:pt x="460375" y="638175"/>
                      </a:lnTo>
                      <a:cubicBezTo>
                        <a:pt x="565150" y="670983"/>
                        <a:pt x="603250" y="646642"/>
                        <a:pt x="536575" y="822325"/>
                      </a:cubicBezTo>
                      <a:lnTo>
                        <a:pt x="390525" y="1187450"/>
                      </a:lnTo>
                      <a:cubicBezTo>
                        <a:pt x="439208" y="1162050"/>
                        <a:pt x="452967" y="1231900"/>
                        <a:pt x="536575" y="1111250"/>
                      </a:cubicBezTo>
                      <a:lnTo>
                        <a:pt x="612775" y="996950"/>
                      </a:lnTo>
                      <a:cubicBezTo>
                        <a:pt x="721783" y="1003300"/>
                        <a:pt x="710142" y="955675"/>
                        <a:pt x="663575" y="930275"/>
                      </a:cubicBezTo>
                      <a:lnTo>
                        <a:pt x="746125" y="815975"/>
                      </a:lnTo>
                      <a:cubicBezTo>
                        <a:pt x="838200" y="822325"/>
                        <a:pt x="841375" y="800100"/>
                        <a:pt x="803275" y="749300"/>
                      </a:cubicBezTo>
                      <a:lnTo>
                        <a:pt x="869950" y="650875"/>
                      </a:lnTo>
                      <a:cubicBezTo>
                        <a:pt x="936625" y="647700"/>
                        <a:pt x="987425" y="663575"/>
                        <a:pt x="1069975" y="641350"/>
                      </a:cubicBezTo>
                      <a:cubicBezTo>
                        <a:pt x="1305983" y="605367"/>
                        <a:pt x="1183217" y="569383"/>
                        <a:pt x="1073150" y="542925"/>
                      </a:cubicBezTo>
                      <a:cubicBezTo>
                        <a:pt x="992717" y="527050"/>
                        <a:pt x="909108" y="542925"/>
                        <a:pt x="869950" y="523875"/>
                      </a:cubicBezTo>
                      <a:close/>
                    </a:path>
                  </a:pathLst>
                </a:custGeom>
                <a:solidFill>
                  <a:schemeClr val="bg2"/>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pic>
            <p:nvPicPr>
              <p:cNvPr id="153668" name="Picture 7" descr="\\Cagmasrv1\sso$\Gestion_Deloitte\Global_Brand\- Templates\Icons\Iconography Deloitte\Icon_Stethoscope_Green.png"/>
              <p:cNvPicPr>
                <a:picLocks noChangeAspect="1" noChangeArrowheads="1"/>
              </p:cNvPicPr>
              <p:nvPr/>
            </p:nvPicPr>
            <p:blipFill>
              <a:blip r:embed="rId6">
                <a:grayscl/>
                <a:biLevel thresh="50000"/>
                <a:extLst>
                  <a:ext uri="{28A0092B-C50C-407E-A947-70E740481C1C}">
                    <a14:useLocalDpi xmlns:a14="http://schemas.microsoft.com/office/drawing/2010/main"/>
                  </a:ext>
                </a:extLst>
              </a:blip>
              <a:stretch>
                <a:fillRect/>
              </a:stretch>
            </p:blipFill>
            <p:spPr bwMode="auto">
              <a:xfrm>
                <a:off x="4387608" y="3084214"/>
                <a:ext cx="324000" cy="357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9" name="Picture 3" descr="\\Cagmasrv1\sso$\Gestion_Deloitte\Global_Brand\- Templates\Icons\Iconography Deloitte\Icon_Delivery_van_MBlue.png"/>
              <p:cNvPicPr>
                <a:picLocks noChangeAspect="1" noChangeArrowheads="1"/>
              </p:cNvPicPr>
              <p:nvPr/>
            </p:nvPicPr>
            <p:blipFill>
              <a:blip r:embed="rId7">
                <a:grayscl/>
                <a:biLevel thresh="50000"/>
                <a:extLst>
                  <a:ext uri="{28A0092B-C50C-407E-A947-70E740481C1C}">
                    <a14:useLocalDpi xmlns:a14="http://schemas.microsoft.com/office/drawing/2010/main"/>
                  </a:ext>
                </a:extLst>
              </a:blip>
              <a:stretch>
                <a:fillRect/>
              </a:stretch>
            </p:blipFill>
            <p:spPr bwMode="auto">
              <a:xfrm>
                <a:off x="4298462" y="4473119"/>
                <a:ext cx="459880" cy="23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0" name="Picture 9" descr="C:\Users\jsauvageau\Desktop\Untitled-2.png"/>
              <p:cNvPicPr>
                <a:picLocks noChangeAspect="1" noChangeArrowheads="1"/>
              </p:cNvPicPr>
              <p:nvPr/>
            </p:nvPicPr>
            <p:blipFill>
              <a:blip r:embed="rId8">
                <a:grayscl/>
                <a:biLevel thresh="50000"/>
                <a:extLst>
                  <a:ext uri="{28A0092B-C50C-407E-A947-70E740481C1C}">
                    <a14:useLocalDpi xmlns:a14="http://schemas.microsoft.com/office/drawing/2010/main"/>
                  </a:ext>
                </a:extLst>
              </a:blip>
              <a:stretch>
                <a:fillRect/>
              </a:stretch>
            </p:blipFill>
            <p:spPr bwMode="auto">
              <a:xfrm>
                <a:off x="2433676" y="2538839"/>
                <a:ext cx="360000" cy="312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1" name="Picture 10" descr="C:\Users\jsauvageau\Desktop\1.png"/>
              <p:cNvPicPr>
                <a:picLocks noChangeAspect="1" noChangeArrowheads="1"/>
              </p:cNvPicPr>
              <p:nvPr/>
            </p:nvPicPr>
            <p:blipFill>
              <a:blip r:embed="rId9">
                <a:biLevel thresh="25000"/>
                <a:extLst>
                  <a:ext uri="{28A0092B-C50C-407E-A947-70E740481C1C}">
                    <a14:useLocalDpi xmlns:a14="http://schemas.microsoft.com/office/drawing/2010/main"/>
                  </a:ext>
                </a:extLst>
              </a:blip>
              <a:stretch>
                <a:fillRect/>
              </a:stretch>
            </p:blipFill>
            <p:spPr bwMode="auto">
              <a:xfrm>
                <a:off x="2439840" y="4996702"/>
                <a:ext cx="324000" cy="321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2" name="Picture 4" descr="\\Cagmasrv1\sso$\Gestion_Deloitte\Global_Brand\- Templates\Icons\Iconography Deloitte\Icon_Piggy_bank_DarkGreen.png"/>
              <p:cNvPicPr>
                <a:picLocks noChangeAspect="1" noChangeArrowheads="1"/>
              </p:cNvPicPr>
              <p:nvPr/>
            </p:nvPicPr>
            <p:blipFill>
              <a:blip r:embed="rId10">
                <a:biLevel thresh="25000"/>
                <a:extLst>
                  <a:ext uri="{28A0092B-C50C-407E-A947-70E740481C1C}">
                    <a14:useLocalDpi xmlns:a14="http://schemas.microsoft.com/office/drawing/2010/main"/>
                  </a:ext>
                </a:extLst>
              </a:blip>
              <a:stretch>
                <a:fillRect/>
              </a:stretch>
            </p:blipFill>
            <p:spPr bwMode="auto">
              <a:xfrm>
                <a:off x="1655850" y="4436437"/>
                <a:ext cx="432000" cy="27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3" name="Picture 6" descr="\\Cagmasrv1\sso$\Gestion_Deloitte\Global_Brand\- Templates\Icons\Iconography Deloitte\Icon_Laptop_DarkGreen.png"/>
              <p:cNvPicPr>
                <a:picLocks noChangeAspect="1" noChangeArrowheads="1"/>
              </p:cNvPicPr>
              <p:nvPr/>
            </p:nvPicPr>
            <p:blipFill>
              <a:blip r:embed="rId11">
                <a:biLevel thresh="25000"/>
                <a:extLst>
                  <a:ext uri="{28A0092B-C50C-407E-A947-70E740481C1C}">
                    <a14:useLocalDpi xmlns:a14="http://schemas.microsoft.com/office/drawing/2010/main"/>
                  </a:ext>
                </a:extLst>
              </a:blip>
              <a:stretch>
                <a:fillRect/>
              </a:stretch>
            </p:blipFill>
            <p:spPr bwMode="auto">
              <a:xfrm>
                <a:off x="3644008" y="5034235"/>
                <a:ext cx="288000" cy="29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53651" name="矩形 266"/>
            <p:cNvSpPr>
              <a:spLocks noChangeArrowheads="1"/>
            </p:cNvSpPr>
            <p:nvPr/>
          </p:nvSpPr>
          <p:spPr bwMode="auto">
            <a:xfrm>
              <a:off x="3890356" y="5774780"/>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tx2"/>
                  </a:solidFill>
                  <a:cs typeface="Arial" pitchFamily="34" charset="0"/>
                </a:rPr>
                <a:t>…</a:t>
              </a:r>
              <a:endParaRPr lang="zh-CN" altLang="en-US" sz="1200" b="1">
                <a:solidFill>
                  <a:schemeClr val="tx2"/>
                </a:solidFill>
                <a:cs typeface="Arial" pitchFamily="34" charset="0"/>
              </a:endParaRPr>
            </a:p>
          </p:txBody>
        </p:sp>
        <p:sp>
          <p:nvSpPr>
            <p:cNvPr id="153652" name="矩形 267"/>
            <p:cNvSpPr>
              <a:spLocks noChangeArrowheads="1"/>
            </p:cNvSpPr>
            <p:nvPr/>
          </p:nvSpPr>
          <p:spPr bwMode="auto">
            <a:xfrm>
              <a:off x="922151" y="5144378"/>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tx2"/>
                  </a:solidFill>
                  <a:cs typeface="Arial" pitchFamily="34" charset="0"/>
                </a:rPr>
                <a:t>…</a:t>
              </a:r>
              <a:endParaRPr lang="zh-CN" altLang="en-US" sz="1200" b="1">
                <a:solidFill>
                  <a:schemeClr val="tx2"/>
                </a:solidFill>
                <a:cs typeface="Arial" pitchFamily="34" charset="0"/>
              </a:endParaRPr>
            </a:p>
          </p:txBody>
        </p:sp>
        <p:sp>
          <p:nvSpPr>
            <p:cNvPr id="153653" name="矩形 268"/>
            <p:cNvSpPr>
              <a:spLocks noChangeArrowheads="1"/>
            </p:cNvSpPr>
            <p:nvPr/>
          </p:nvSpPr>
          <p:spPr bwMode="auto">
            <a:xfrm>
              <a:off x="1351027" y="2115903"/>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tx2"/>
                  </a:solidFill>
                  <a:cs typeface="Arial" pitchFamily="34" charset="0"/>
                </a:rPr>
                <a:t>…</a:t>
              </a:r>
              <a:endParaRPr lang="zh-CN" altLang="en-US" sz="1200" b="1">
                <a:solidFill>
                  <a:schemeClr val="tx2"/>
                </a:solidFill>
                <a:cs typeface="Arial" pitchFamily="34" charset="0"/>
              </a:endParaRPr>
            </a:p>
          </p:txBody>
        </p:sp>
        <p:sp>
          <p:nvSpPr>
            <p:cNvPr id="270" name="椭圆 269"/>
            <p:cNvSpPr/>
            <p:nvPr/>
          </p:nvSpPr>
          <p:spPr>
            <a:xfrm>
              <a:off x="2690524" y="3359548"/>
              <a:ext cx="1117758" cy="111594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en-US"/>
            </a:p>
          </p:txBody>
        </p:sp>
        <p:sp>
          <p:nvSpPr>
            <p:cNvPr id="153655" name="矩形 270"/>
            <p:cNvSpPr>
              <a:spLocks noChangeArrowheads="1"/>
            </p:cNvSpPr>
            <p:nvPr/>
          </p:nvSpPr>
          <p:spPr bwMode="auto">
            <a:xfrm>
              <a:off x="2573731" y="5821779"/>
              <a:ext cx="8268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200" b="1">
                  <a:solidFill>
                    <a:schemeClr val="tx2"/>
                  </a:solidFill>
                  <a:latin typeface="华文楷体" panose="02010600040101010101" pitchFamily="2" charset="-122"/>
                  <a:ea typeface="华文楷体" pitchFamily="2" charset="-122"/>
                  <a:cs typeface="Arial" pitchFamily="34" charset="0"/>
                </a:rPr>
                <a:t>快消品</a:t>
              </a:r>
            </a:p>
          </p:txBody>
        </p:sp>
        <p:pic>
          <p:nvPicPr>
            <p:cNvPr id="153656" name="Picture 1"/>
            <p:cNvPicPr>
              <a:picLocks noChangeAspect="1"/>
            </p:cNvPicPr>
            <p:nvPr/>
          </p:nvPicPr>
          <p:blipFill>
            <a:blip r:embed="rId12">
              <a:extLst>
                <a:ext uri="{28A0092B-C50C-407E-A947-70E740481C1C}">
                  <a14:useLocalDpi xmlns:a14="http://schemas.microsoft.com/office/drawing/2010/main"/>
                </a:ext>
              </a:extLst>
            </a:blip>
            <a:stretch>
              <a:fillRect/>
            </a:stretch>
          </p:blipFill>
          <p:spPr bwMode="auto">
            <a:xfrm>
              <a:off x="2910309" y="3617275"/>
              <a:ext cx="652198" cy="607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53612" name="组合 311"/>
          <p:cNvGrpSpPr/>
          <p:nvPr/>
        </p:nvGrpSpPr>
        <p:grpSpPr>
          <a:xfrm>
            <a:off x="5645150" y="3894138"/>
            <a:ext cx="3686175" cy="536575"/>
            <a:chOff x="4557048" y="1401348"/>
            <a:chExt cx="3685780" cy="437601"/>
          </a:xfrm>
        </p:grpSpPr>
        <p:cxnSp>
          <p:nvCxnSpPr>
            <p:cNvPr id="313" name="直接箭头连接符 312"/>
            <p:cNvCxnSpPr/>
            <p:nvPr/>
          </p:nvCxnSpPr>
          <p:spPr>
            <a:xfrm flipH="1">
              <a:off x="4557048" y="1401348"/>
              <a:ext cx="700013" cy="437601"/>
            </a:xfrm>
            <a:prstGeom prst="straightConnector1">
              <a:avLst/>
            </a:prstGeom>
            <a:ln>
              <a:solidFill>
                <a:schemeClr val="bg1">
                  <a:lumMod val="65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14" name="直接连接符 313"/>
            <p:cNvCxnSpPr/>
            <p:nvPr/>
          </p:nvCxnSpPr>
          <p:spPr>
            <a:xfrm flipV="1">
              <a:off x="5255473" y="1401348"/>
              <a:ext cx="2987355" cy="1294"/>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153613" name="组合 314"/>
          <p:cNvGrpSpPr/>
          <p:nvPr/>
        </p:nvGrpSpPr>
        <p:grpSpPr>
          <a:xfrm>
            <a:off x="4546600" y="5008563"/>
            <a:ext cx="4827588" cy="557212"/>
            <a:chOff x="3544248" y="1227963"/>
            <a:chExt cx="4827191" cy="454275"/>
          </a:xfrm>
        </p:grpSpPr>
        <p:cxnSp>
          <p:nvCxnSpPr>
            <p:cNvPr id="316" name="直接箭头连接符 315"/>
            <p:cNvCxnSpPr/>
            <p:nvPr/>
          </p:nvCxnSpPr>
          <p:spPr>
            <a:xfrm flipH="1" flipV="1">
              <a:off x="3544248" y="1227963"/>
              <a:ext cx="569866" cy="441333"/>
            </a:xfrm>
            <a:prstGeom prst="straightConnector1">
              <a:avLst/>
            </a:prstGeom>
            <a:ln>
              <a:solidFill>
                <a:schemeClr val="bg1">
                  <a:lumMod val="65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17" name="直接连接符 316"/>
            <p:cNvCxnSpPr/>
            <p:nvPr/>
          </p:nvCxnSpPr>
          <p:spPr>
            <a:xfrm flipV="1">
              <a:off x="4123638" y="1680944"/>
              <a:ext cx="4247801" cy="1294"/>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80610138"/>
      </p:ext>
    </p:extLst>
  </p:cSld>
  <p:clrMapOvr>
    <a:masterClrMapping/>
  </p:clrMapOvr>
  <p:transition spd="slow" advClick="0"/>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54626" name="对象 7" hidden="1"/>
          <p:cNvGraphicFramePr>
            <a:graphicFrameLocks noChangeAspect="1"/>
          </p:cNvGraphicFramePr>
          <p:nvPr>
            <p:custDataLst>
              <p:tags r:id="rId2"/>
            </p:custDataLst>
          </p:nvPr>
        </p:nvGraphicFramePr>
        <p:xfrm>
          <a:off x="307975" y="1588"/>
          <a:ext cx="1588" cy="1587"/>
        </p:xfrm>
        <a:graphic>
          <a:graphicData uri="http://schemas.openxmlformats.org/presentationml/2006/ole">
            <mc:AlternateContent>
              <mc:Choice xmlns:v="urn:schemas-microsoft-com:vml" Requires="v">
                <p:oleObj spid="_x0000_s1079" name="think-cell Slide" r:id="rId3" imgW="38100" imgH="38100" progId="TCLayout.ActiveDocument.1">
                  <p:embed/>
                </p:oleObj>
              </mc:Choice>
              <mc:Fallback>
                <p:oleObj name="think-cell Slide" r:id="rId3" imgW="38100" imgH="3810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307975" y="1588"/>
                        <a:ext cx="1588" cy="1587"/>
                      </a:xfrm>
                      <a:prstGeom prst="rect">
                        <a:avLst/>
                      </a:prstGeom>
                      <a:noFill/>
                      <a:ln>
                        <a:noFill/>
                      </a:ln>
                    </p:spPr>
                  </p:pic>
                </p:oleObj>
              </mc:Fallback>
            </mc:AlternateContent>
          </a:graphicData>
        </a:graphic>
      </p:graphicFrame>
      <p:sp>
        <p:nvSpPr>
          <p:cNvPr id="2" name="标题 1"/>
          <p:cNvSpPr>
            <a:spLocks noGrp="1"/>
          </p:cNvSpPr>
          <p:nvPr>
            <p:ph type="title"/>
          </p:nvPr>
        </p:nvSpPr>
        <p:spPr>
          <a:xfrm>
            <a:off x="450850" y="323850"/>
            <a:ext cx="9764713" cy="339725"/>
          </a:xfrm>
        </p:spPr>
        <p:txBody>
          <a:bodyPr/>
          <a:lstStyle/>
          <a:p>
            <a:pPr>
              <a:defRPr/>
            </a:pPr>
            <a:r>
              <a:rPr lang="zh-CN" altLang="en-US" sz="2200">
                <a:ea typeface="Arial Unicode MS" panose="020b0604020202020204" pitchFamily="34" charset="-122"/>
              </a:rPr>
              <a:t>整体</a:t>
            </a:r>
            <a:r>
              <a:rPr lang="zh-CN" altLang="en-US" sz="2200" smtClean="0">
                <a:ea typeface="Arial Unicode MS" panose="020b0604020202020204" pitchFamily="34" charset="-122"/>
              </a:rPr>
              <a:t>战略</a:t>
            </a:r>
            <a:br>
              <a:rPr lang="en-US" altLang="zh-CN" sz="2200" smtClean="0">
                <a:solidFill>
                  <a:schemeClr val="tx2"/>
                </a:solidFill>
                <a:latin typeface="Arial Unicode MS" panose="020b0604020202020204" pitchFamily="34" charset="-122"/>
                <a:ea typeface="Arial Unicode MS" panose="020b0604020202020204" pitchFamily="34" charset="-122"/>
                <a:cs typeface="Arial Unicode MS" pitchFamily="34" charset="-122"/>
              </a:rPr>
            </a:br>
            <a:r>
              <a:rPr lang="zh-CN" altLang="en-US" sz="2200" smtClean="0">
                <a:ea typeface="Arial Unicode MS" panose="020b0604020202020204" pitchFamily="34" charset="-122"/>
              </a:rPr>
              <a:t>金融</a:t>
            </a:r>
            <a:r>
              <a:rPr lang="zh-CN" altLang="en-US" sz="2200">
                <a:ea typeface="Arial Unicode MS" panose="020b0604020202020204" pitchFamily="34" charset="-122"/>
              </a:rPr>
              <a:t>服务场景</a:t>
            </a:r>
            <a:r>
              <a:rPr lang="zh-CN" altLang="en-US" sz="2200" smtClean="0">
                <a:ea typeface="Arial Unicode MS" panose="020b0604020202020204" pitchFamily="34" charset="-122"/>
              </a:rPr>
              <a:t>化：</a:t>
            </a:r>
            <a:r>
              <a:rPr lang="zh-CN" altLang="en-US" sz="2200" smtClean="0">
                <a:solidFill>
                  <a:schemeClr val="tx2"/>
                </a:solidFill>
                <a:latin typeface="Arial Unicode MS" panose="020b0604020202020204" pitchFamily="34" charset="-122"/>
                <a:ea typeface="Arial Unicode MS" panose="020b0604020202020204" pitchFamily="34" charset="-122"/>
                <a:cs typeface="Arial Unicode MS" pitchFamily="34" charset="-122"/>
              </a:rPr>
              <a:t>基于</a:t>
            </a:r>
            <a:r>
              <a:rPr lang="zh-CN" altLang="en-US" sz="2200">
                <a:solidFill>
                  <a:schemeClr val="tx2"/>
                </a:solidFill>
                <a:latin typeface="Arial Unicode MS" panose="020b0604020202020204" pitchFamily="34" charset="-122"/>
                <a:ea typeface="Arial Unicode MS" panose="020b0604020202020204" pitchFamily="34" charset="-122"/>
                <a:cs typeface="Arial Unicode MS" pitchFamily="34" charset="-122"/>
              </a:rPr>
              <a:t>典型客户群需求，建议哈尔滨银行未来优先聚焦居住</a:t>
            </a:r>
            <a:r>
              <a:rPr lang="zh-CN" altLang="en-US" sz="2200" smtClean="0">
                <a:solidFill>
                  <a:schemeClr val="tx2"/>
                </a:solidFill>
                <a:latin typeface="Arial Unicode MS" panose="020b0604020202020204" pitchFamily="34" charset="-122"/>
                <a:ea typeface="Arial Unicode MS" panose="020b0604020202020204" pitchFamily="34" charset="-122"/>
                <a:cs typeface="Arial Unicode MS" pitchFamily="34" charset="-122"/>
              </a:rPr>
              <a:t>、健康、</a:t>
            </a:r>
            <a:r>
              <a:rPr lang="zh-CN" altLang="en-US" sz="2200">
                <a:solidFill>
                  <a:schemeClr val="tx2"/>
                </a:solidFill>
                <a:latin typeface="Arial Unicode MS" panose="020b0604020202020204" pitchFamily="34" charset="-122"/>
                <a:ea typeface="Arial Unicode MS" panose="020b0604020202020204" pitchFamily="34" charset="-122"/>
                <a:cs typeface="Arial Unicode MS" pitchFamily="34" charset="-122"/>
              </a:rPr>
              <a:t>教育领域，提供特色产品服务，打造核心竞争力</a:t>
            </a:r>
            <a:br>
              <a:rPr lang="en-US"/>
            </a:br>
            <a:endParaRPr lang="en-US"/>
          </a:p>
        </p:txBody>
      </p:sp>
      <p:graphicFrame>
        <p:nvGraphicFramePr>
          <p:cNvPr id="5" name="表格 4"/>
          <p:cNvGraphicFramePr>
            <a:graphicFrameLocks noGrp="1"/>
          </p:cNvGraphicFramePr>
          <p:nvPr>
            <p:extLst>
              <p:ext uri="{D42A27DB-BD31-4B8C-83A1-F6EECF244321}">
                <p14:modId xmlns:p14="http://schemas.microsoft.com/office/powerpoint/2010/main" val="3988860478"/>
              </p:ext>
            </p:extLst>
          </p:nvPr>
        </p:nvGraphicFramePr>
        <p:xfrm>
          <a:off x="749299" y="1358899"/>
          <a:ext cx="8845876" cy="5473625"/>
        </p:xfrm>
        <a:graphic>
          <a:graphicData uri="http://schemas.openxmlformats.org/drawingml/2006/table">
            <a:tbl>
              <a:tblPr firstRow="1" bandRow="1">
                <a:tableStyleId>{5C22544A-7EE6-4342-B048-85BDC9FD1C3A}</a:tableStyleId>
              </a:tblPr>
              <a:tblGrid>
                <a:gridCol w="1167971"/>
                <a:gridCol w="1528545"/>
                <a:gridCol w="945900"/>
                <a:gridCol w="1040692"/>
                <a:gridCol w="1040692"/>
                <a:gridCol w="1040692"/>
                <a:gridCol w="1040692"/>
                <a:gridCol w="1040692"/>
              </a:tblGrid>
              <a:tr h="664773">
                <a:tc>
                  <a:txBody>
                    <a:bodyPr vert="horz" wrap="square"/>
                    <a:lstStyle/>
                    <a:p>
                      <a:pPr algn="ctr"/>
                      <a:r>
                        <a:rPr lang="zh-CN" altLang="en-US" sz="1300" b="1" smtClean="0">
                          <a:solidFill>
                            <a:schemeClr val="tx2"/>
                          </a:solidFill>
                          <a:latin typeface="Arial" pitchFamily="34" charset="0"/>
                          <a:cs typeface="Arial" pitchFamily="34" charset="0"/>
                        </a:rPr>
                        <a:t>生活领域</a:t>
                      </a:r>
                      <a:endParaRPr lang="zh-CN" altLang="en-US" sz="1300" b="1">
                        <a:solidFill>
                          <a:schemeClr val="bg1"/>
                        </a:solidFill>
                        <a:latin typeface="Arial" pitchFamily="34" charset="0"/>
                        <a:cs typeface="Arial" pitchFamily="34" charset="0"/>
                      </a:endParaRPr>
                    </a:p>
                  </a:txBody>
                  <a:tcPr marL="119062" marR="119062" marT="119100" marB="119100" anchor="ctr">
                    <a:lnL w="12700" cap="flat" cmpd="sng" algn="ctr">
                      <a:noFill/>
                      <a:prstDash val="solid"/>
                      <a:round/>
                      <a:headEnd type="none" w="med" len="med"/>
                      <a:tailEnd type="none" w="med" len="med"/>
                    </a:lnL>
                    <a:lnR w="12700" cap="flat" cmpd="sng" algn="ctr">
                      <a:noFill/>
                      <a:prstDash val="sysDash"/>
                      <a:round/>
                      <a:headEnd type="none" w="med" len="med"/>
                      <a:tailEnd type="none" w="med" len="med"/>
                    </a:lnR>
                    <a:lnT w="28575" cap="flat" cmpd="sng" algn="ctr">
                      <a:no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algn="ctr"/>
                      <a:r>
                        <a:rPr lang="zh-CN" altLang="en-US" sz="1300" b="1" smtClean="0">
                          <a:solidFill>
                            <a:schemeClr val="tx2"/>
                          </a:solidFill>
                          <a:latin typeface="Arial" pitchFamily="34" charset="0"/>
                          <a:cs typeface="Arial" pitchFamily="34" charset="0"/>
                        </a:rPr>
                        <a:t>场景触点</a:t>
                      </a:r>
                      <a:endParaRPr lang="zh-CN" altLang="en-US" sz="1300" b="1">
                        <a:solidFill>
                          <a:schemeClr val="bg1"/>
                        </a:solidFill>
                        <a:latin typeface="Arial" pitchFamily="34" charset="0"/>
                        <a:cs typeface="Arial" pitchFamily="34" charset="0"/>
                      </a:endParaRPr>
                    </a:p>
                  </a:txBody>
                  <a:tcPr marL="119062" marR="119062" marT="119100" marB="119100" anchor="ctr">
                    <a:lnL w="12700" cap="flat" cmpd="sng" algn="ctr">
                      <a:noFill/>
                      <a:prstDash val="solid"/>
                      <a:round/>
                      <a:headEnd type="none" w="med" len="med"/>
                      <a:tailEnd type="none" w="med" len="med"/>
                    </a:lnL>
                    <a:lnR w="12700" cap="flat" cmpd="sng" algn="ctr">
                      <a:noFill/>
                      <a:prstDash val="sysDash"/>
                      <a:round/>
                      <a:headEnd type="none" w="med" len="med"/>
                      <a:tailEnd type="none" w="med" len="med"/>
                    </a:lnR>
                    <a:lnT w="28575" cap="flat" cmpd="sng" algn="ctr">
                      <a:noFill/>
                      <a:prstDash val="solid"/>
                      <a:round/>
                      <a:headEnd type="none" w="med" len="med"/>
                      <a:tailEnd type="none" w="med" len="med"/>
                    </a:lnT>
                    <a:lnB w="12700" cap="flat" cmpd="sng" algn="ctr">
                      <a:solidFill>
                        <a:schemeClr val="tx2"/>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p>
                      <a:pPr marL="0" indent="0" algn="ctr">
                        <a:spcAft>
                          <a:spcPts val="300"/>
                        </a:spcAft>
                        <a:buFont typeface="Arial" pitchFamily="34" charset="0"/>
                        <a:buNone/>
                      </a:pPr>
                      <a:r>
                        <a:rPr lang="zh-CN" altLang="en-US" sz="1300" b="1" smtClean="0">
                          <a:solidFill>
                            <a:schemeClr val="bg1"/>
                          </a:solidFill>
                        </a:rPr>
                        <a:t>大学生</a:t>
                      </a:r>
                    </a:p>
                  </a:txBody>
                  <a:tcPr marL="119062" marR="119062" marT="119100" marB="119100" anchor="ctr">
                    <a:lnL w="12700" cap="flat" cmpd="sng" algn="ctr">
                      <a:noFill/>
                      <a:prstDash val="sysDash"/>
                      <a:round/>
                      <a:headEnd type="none" w="med" len="med"/>
                      <a:tailEnd type="none" w="med" len="med"/>
                    </a:lnL>
                    <a:lnR w="12700" cap="flat" cmpd="sng" algn="ctr">
                      <a:solidFill>
                        <a:schemeClr val="bg2">
                          <a:lumMod val="75000"/>
                        </a:schemeClr>
                      </a:solidFill>
                      <a:prstDash val="sysDash"/>
                      <a:round/>
                      <a:headEnd type="none" w="med" len="med"/>
                      <a:tailEnd type="none" w="med" len="med"/>
                    </a:lnR>
                    <a:lnT w="28575"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tx2"/>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300" b="1" smtClean="0">
                          <a:solidFill>
                            <a:schemeClr val="bg1"/>
                          </a:solidFill>
                        </a:rPr>
                        <a:t>工薪阶层</a:t>
                      </a:r>
                    </a:p>
                  </a:txBody>
                  <a:tcPr marL="119062" marR="119062" marT="119100" marB="119100" anchor="ctr">
                    <a:lnL w="12700" cap="flat" cmpd="sng" algn="ctr">
                      <a:solidFill>
                        <a:schemeClr val="bg2">
                          <a:lumMod val="75000"/>
                        </a:schemeClr>
                      </a:solidFill>
                      <a:prstDash val="sysDash"/>
                      <a:round/>
                      <a:headEnd type="none" w="med" len="med"/>
                      <a:tailEnd type="none" w="med" len="med"/>
                    </a:lnL>
                    <a:lnR w="12700" cap="flat" cmpd="sng" algn="ctr">
                      <a:solidFill>
                        <a:schemeClr val="bg2">
                          <a:lumMod val="75000"/>
                        </a:schemeClr>
                      </a:solidFill>
                      <a:prstDash val="sysDash"/>
                      <a:round/>
                      <a:headEnd type="none" w="med" len="med"/>
                      <a:tailEnd type="none" w="med" len="med"/>
                    </a:lnR>
                    <a:lnT w="28575"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tx2"/>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300" b="1" smtClean="0">
                          <a:solidFill>
                            <a:schemeClr val="bg1"/>
                          </a:solidFill>
                        </a:rPr>
                        <a:t>养老一族</a:t>
                      </a:r>
                    </a:p>
                  </a:txBody>
                  <a:tcPr marL="119062" marR="119062" marT="119100" marB="119100" anchor="ctr">
                    <a:lnL w="12700" cap="flat" cmpd="sng" algn="ctr">
                      <a:solidFill>
                        <a:schemeClr val="bg2">
                          <a:lumMod val="75000"/>
                        </a:schemeClr>
                      </a:solidFill>
                      <a:prstDash val="sysDash"/>
                      <a:round/>
                      <a:headEnd type="none" w="med" len="med"/>
                      <a:tailEnd type="none" w="med" len="med"/>
                    </a:lnL>
                    <a:lnR w="12700" cap="flat" cmpd="sng" algn="ctr">
                      <a:solidFill>
                        <a:schemeClr val="bg2">
                          <a:lumMod val="75000"/>
                        </a:schemeClr>
                      </a:solidFill>
                      <a:prstDash val="sysDash"/>
                      <a:round/>
                      <a:headEnd type="none" w="med" len="med"/>
                      <a:tailEnd type="none" w="med" len="med"/>
                    </a:lnR>
                    <a:lnT w="28575"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tx2"/>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300" b="1" smtClean="0">
                          <a:solidFill>
                            <a:schemeClr val="bg1"/>
                          </a:solidFill>
                        </a:rPr>
                        <a:t>农村家庭</a:t>
                      </a:r>
                    </a:p>
                  </a:txBody>
                  <a:tcPr marL="119062" marR="119062" marT="119100" marB="119100" anchor="ctr">
                    <a:lnL w="12700" cap="flat" cmpd="sng" algn="ctr">
                      <a:solidFill>
                        <a:schemeClr val="bg2">
                          <a:lumMod val="75000"/>
                        </a:schemeClr>
                      </a:solidFill>
                      <a:prstDash val="sysDash"/>
                      <a:round/>
                      <a:headEnd type="none" w="med" len="med"/>
                      <a:tailEnd type="none" w="med" len="med"/>
                    </a:lnL>
                    <a:lnR w="12700" cap="flat" cmpd="sng" algn="ctr">
                      <a:solidFill>
                        <a:schemeClr val="bg2">
                          <a:lumMod val="75000"/>
                        </a:schemeClr>
                      </a:solidFill>
                      <a:prstDash val="sysDash"/>
                      <a:round/>
                      <a:headEnd type="none" w="med" len="med"/>
                      <a:tailEnd type="none" w="med" len="med"/>
                    </a:lnR>
                    <a:lnT w="28575"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tx2"/>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300" b="1" smtClean="0">
                          <a:solidFill>
                            <a:schemeClr val="bg1"/>
                          </a:solidFill>
                        </a:rPr>
                        <a:t>小微</a:t>
                      </a:r>
                      <a:endParaRPr lang="en-US" altLang="zh-CN" sz="1300" b="1" smtClean="0">
                        <a:solidFill>
                          <a:schemeClr val="bg1"/>
                        </a:solidFill>
                      </a:endParaRPr>
                    </a:p>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300" b="1" smtClean="0">
                          <a:solidFill>
                            <a:schemeClr val="bg1"/>
                          </a:solidFill>
                        </a:rPr>
                        <a:t>企业主</a:t>
                      </a:r>
                    </a:p>
                  </a:txBody>
                  <a:tcPr marL="119062" marR="119062" marT="119100" marB="119100" anchor="ctr">
                    <a:lnL w="12700" cap="flat" cmpd="sng" algn="ctr">
                      <a:solidFill>
                        <a:schemeClr val="bg2">
                          <a:lumMod val="75000"/>
                        </a:schemeClr>
                      </a:solidFill>
                      <a:prstDash val="sysDash"/>
                      <a:round/>
                      <a:headEnd type="none" w="med" len="med"/>
                      <a:tailEnd type="none" w="med" len="med"/>
                    </a:lnL>
                    <a:lnR w="12700" cap="flat" cmpd="sng" algn="ctr">
                      <a:solidFill>
                        <a:schemeClr val="bg2">
                          <a:lumMod val="75000"/>
                        </a:schemeClr>
                      </a:solidFill>
                      <a:prstDash val="sysDash"/>
                      <a:round/>
                      <a:headEnd type="none" w="med" len="med"/>
                      <a:tailEnd type="none" w="med" len="med"/>
                    </a:lnR>
                    <a:lnT w="28575"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tx2"/>
                    </a:solidFill>
                  </a:tcPr>
                </a:tc>
                <a:tc>
                  <a:txBody>
                    <a:bodyPr vert="horz" wrap="square"/>
                    <a:lstStyle/>
                    <a:p>
                      <a:pPr marL="0" indent="0" algn="ctr">
                        <a:spcAft>
                          <a:spcPts val="300"/>
                        </a:spcAft>
                        <a:buFont typeface="Arial" pitchFamily="34" charset="0"/>
                        <a:buNone/>
                      </a:pPr>
                      <a:r>
                        <a:rPr lang="zh-CN" altLang="en-US" sz="1300" b="1" smtClean="0">
                          <a:solidFill>
                            <a:schemeClr val="bg1"/>
                          </a:solidFill>
                        </a:rPr>
                        <a:t>白领一族</a:t>
                      </a:r>
                    </a:p>
                  </a:txBody>
                  <a:tcPr marL="119062" marR="119062" marT="119100" marB="119100" anchor="ctr">
                    <a:lnL w="12700" cap="flat" cmpd="sng" algn="ctr">
                      <a:solidFill>
                        <a:schemeClr val="bg2">
                          <a:lumMod val="75000"/>
                        </a:schemeClr>
                      </a:solidFill>
                      <a:prstDash val="sysDash"/>
                      <a:round/>
                      <a:headEnd type="none" w="med" len="med"/>
                      <a:tailEnd type="none" w="med" len="med"/>
                    </a:lnL>
                    <a:lnR w="12700" cap="flat" cmpd="sng" algn="ctr">
                      <a:solidFill>
                        <a:schemeClr val="bg1"/>
                      </a:solidFill>
                      <a:prstDash val="solid"/>
                      <a:round/>
                      <a:headEnd type="none" w="med" len="med"/>
                      <a:tailEnd type="none" w="med" len="med"/>
                    </a:lnR>
                    <a:lnT w="28575"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tx2"/>
                    </a:solidFill>
                  </a:tcPr>
                </a:tc>
              </a:tr>
              <a:tr h="579995">
                <a:tc>
                  <a:txBody>
                    <a:bodyPr vert="horz" wrap="square"/>
                    <a:lstStyle/>
                    <a:p>
                      <a:pPr algn="ctr"/>
                      <a:r>
                        <a:rPr lang="zh-CN" altLang="en-US" sz="1500" b="1" smtClean="0">
                          <a:solidFill>
                            <a:schemeClr val="bg2"/>
                          </a:solidFill>
                          <a:latin typeface="Arial" pitchFamily="34" charset="0"/>
                          <a:cs typeface="Arial" pitchFamily="34" charset="0"/>
                        </a:rPr>
                        <a:t>      居住</a:t>
                      </a:r>
                      <a:endParaRPr lang="zh-CN" altLang="en-US" sz="1500" b="1">
                        <a:solidFill>
                          <a:schemeClr val="bg2"/>
                        </a:solidFill>
                        <a:latin typeface="Arial" pitchFamily="34" charset="0"/>
                        <a:cs typeface="Arial" pitchFamily="34" charset="0"/>
                      </a:endParaRPr>
                    </a:p>
                  </a:txBody>
                  <a:tcPr marL="119062" marR="119062" marT="119100" marB="11910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noFill/>
                      <a:prstDash val="solid"/>
                      <a:round/>
                      <a:headEnd type="none" w="med" len="med"/>
                      <a:tailEnd type="none" w="med" len="med"/>
                    </a:lnB>
                    <a:solidFill>
                      <a:schemeClr val="accent3"/>
                    </a:solidFill>
                  </a:tcPr>
                </a:tc>
                <a:tc>
                  <a:txBody>
                    <a:bodyPr vert="horz" wrap="square"/>
                    <a:lstStyle/>
                    <a:p>
                      <a:pPr marL="0" indent="0" algn="l">
                        <a:buFont typeface="Wingdings" panose="05000000000000000000" pitchFamily="2" charset="2"/>
                        <a:buNone/>
                      </a:pPr>
                      <a:r>
                        <a:rPr lang="zh-CN" altLang="en-US" sz="1100" b="0" smtClean="0">
                          <a:solidFill>
                            <a:schemeClr val="tx1"/>
                          </a:solidFill>
                          <a:latin typeface="Arial" pitchFamily="34" charset="0"/>
                          <a:cs typeface="Arial" pitchFamily="34" charset="0"/>
                        </a:rPr>
                        <a:t>购房、装修、租房、物业管理、抵押</a:t>
                      </a:r>
                      <a:endParaRPr lang="en-US" altLang="zh-CN" sz="1100" b="0" smtClean="0">
                        <a:solidFill>
                          <a:schemeClr val="tx1"/>
                        </a:solidFill>
                        <a:latin typeface="Arial" pitchFamily="34" charset="0"/>
                        <a:cs typeface="Arial" pitchFamily="34" charset="0"/>
                      </a:endParaRPr>
                    </a:p>
                  </a:txBody>
                  <a:tcPr marL="119062" marR="119062" marT="119100" marB="119100" anchor="ct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2"/>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2700" cap="flat" cmpd="sng" algn="ctr">
                      <a:solidFill>
                        <a:schemeClr val="bg1">
                          <a:lumMod val="75000"/>
                        </a:schemeClr>
                      </a:solid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300" b="1" smtClean="0">
                          <a:solidFill>
                            <a:schemeClr val="tx1"/>
                          </a:solidFill>
                          <a:sym typeface="Wingdings" panose="05000000000000000000" pitchFamily="2" charset="2"/>
                        </a:rPr>
                        <a:t></a:t>
                      </a:r>
                      <a:endParaRPr lang="zh-CN" altLang="en-US" sz="13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r>
              <a:tr h="721978">
                <a:tc>
                  <a:txBody>
                    <a:bodyPr vert="horz" wrap="square"/>
                    <a:lstStyle/>
                    <a:p>
                      <a:pPr algn="ctr"/>
                      <a:r>
                        <a:rPr lang="zh-CN" altLang="en-US" sz="1500" b="1" smtClean="0">
                          <a:solidFill>
                            <a:schemeClr val="bg2"/>
                          </a:solidFill>
                          <a:latin typeface="Arial" pitchFamily="34" charset="0"/>
                          <a:cs typeface="Arial" pitchFamily="34" charset="0"/>
                        </a:rPr>
                        <a:t>      健康</a:t>
                      </a:r>
                      <a:endParaRPr lang="zh-CN" altLang="en-US" sz="1500" b="1">
                        <a:solidFill>
                          <a:schemeClr val="bg2"/>
                        </a:solidFill>
                        <a:latin typeface="Arial" pitchFamily="34" charset="0"/>
                        <a:cs typeface="Arial" pitchFamily="34" charset="0"/>
                      </a:endParaRPr>
                    </a:p>
                  </a:txBody>
                  <a:tcPr marL="119062" marR="119062" marT="119100" marB="11910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3"/>
                    </a:solidFill>
                  </a:tcPr>
                </a:tc>
                <a:tc>
                  <a:txBody>
                    <a:bodyPr vert="horz" wrap="square"/>
                    <a:lstStyle/>
                    <a:p>
                      <a:pPr marL="0" marR="0" lvl="0" indent="0" algn="l" defTabSz="957816" rtl="0" eaLnBrk="1" fontAlgn="auto" latinLnBrk="0" hangingPunct="1">
                        <a:lnSpc>
                          <a:spcPct val="100000"/>
                        </a:lnSpc>
                        <a:spcBef>
                          <a:spcPct val="0"/>
                        </a:spcBef>
                        <a:spcAft>
                          <a:spcPct val="0"/>
                        </a:spcAft>
                        <a:buClrTx/>
                        <a:buSzTx/>
                        <a:buFont typeface="Wingdings" panose="05000000000000000000" pitchFamily="2" charset="2"/>
                        <a:buNone/>
                        <a:defRPr/>
                      </a:pPr>
                      <a:r>
                        <a:rPr kumimoji="0" lang="zh-CN" altLang="en-US" sz="1100" b="0" i="0" u="none" strike="noStrike" kern="1200" cap="none" spc="0" normalizeH="0" baseline="0" noProof="0" smtClean="0">
                          <a:ln>
                            <a:noFill/>
                          </a:ln>
                          <a:solidFill>
                            <a:srgbClr val="000000"/>
                          </a:solidFill>
                          <a:effectLst/>
                          <a:uLnTx/>
                          <a:uFillTx/>
                          <a:latin typeface="Arial" pitchFamily="34" charset="0"/>
                          <a:ea typeface="+mn-ea"/>
                          <a:cs typeface="Arial" pitchFamily="34" charset="0"/>
                        </a:rPr>
                        <a:t>挂号、缴费、医保、生育、美容保健、诊疗、药品</a:t>
                      </a:r>
                    </a:p>
                  </a:txBody>
                  <a:tcPr marL="119062" marR="119062" marT="119100" marB="119100" anchor="ct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2"/>
                    </a:solidFill>
                  </a:tcPr>
                </a:tc>
                <a:tc>
                  <a:txBody>
                    <a:bodyPr vert="horz" wrap="square"/>
                    <a:lstStyle/>
                    <a:p>
                      <a:pPr marL="0" indent="0" algn="ctr">
                        <a:spcAft>
                          <a:spcPts val="300"/>
                        </a:spcAft>
                        <a:buFont typeface="Arial" pitchFamily="34" charset="0"/>
                        <a:buNone/>
                      </a:pPr>
                      <a:endParaRPr lang="zh-CN" altLang="en-US" sz="1500" b="0" smtClean="0">
                        <a:solidFill>
                          <a:schemeClr val="tx1"/>
                        </a:solidFill>
                      </a:endParaRPr>
                    </a:p>
                  </a:txBody>
                  <a:tcPr marL="119062" marR="119062" marT="119100" marB="119100" anchor="ctr">
                    <a:lnL w="12700" cap="flat" cmpd="sng" algn="ctr">
                      <a:solidFill>
                        <a:schemeClr val="bg1">
                          <a:lumMod val="75000"/>
                        </a:schemeClr>
                      </a:solid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r>
              <a:tr h="579995">
                <a:tc>
                  <a:txBody>
                    <a:bodyPr vert="horz" wrap="square"/>
                    <a:lstStyle/>
                    <a:p>
                      <a:pPr algn="ctr"/>
                      <a:r>
                        <a:rPr lang="zh-CN" altLang="en-US" sz="1500" b="1" smtClean="0">
                          <a:solidFill>
                            <a:schemeClr val="bg2"/>
                          </a:solidFill>
                          <a:latin typeface="Arial" pitchFamily="34" charset="0"/>
                          <a:cs typeface="Arial" pitchFamily="34" charset="0"/>
                        </a:rPr>
                        <a:t>      教育</a:t>
                      </a:r>
                      <a:endParaRPr lang="zh-CN" altLang="en-US" sz="1500" b="1">
                        <a:solidFill>
                          <a:schemeClr val="bg2"/>
                        </a:solidFill>
                        <a:latin typeface="Arial" pitchFamily="34" charset="0"/>
                        <a:cs typeface="Arial" pitchFamily="34" charset="0"/>
                      </a:endParaRPr>
                    </a:p>
                  </a:txBody>
                  <a:tcPr marL="119062" marR="119062" marT="119100" marB="11910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3"/>
                    </a:solidFill>
                  </a:tcPr>
                </a:tc>
                <a:tc>
                  <a:txBody>
                    <a:bodyPr vert="horz" wrap="square"/>
                    <a:lstStyle/>
                    <a:p>
                      <a:pPr marL="0" indent="0" algn="l">
                        <a:buFont typeface="Wingdings" panose="05000000000000000000" pitchFamily="2" charset="2"/>
                        <a:buNone/>
                      </a:pPr>
                      <a:r>
                        <a:rPr lang="zh-CN" altLang="en-US" sz="1100" b="0" smtClean="0">
                          <a:solidFill>
                            <a:schemeClr val="tx1"/>
                          </a:solidFill>
                          <a:latin typeface="Arial" pitchFamily="34" charset="0"/>
                          <a:cs typeface="Arial" pitchFamily="34" charset="0"/>
                        </a:rPr>
                        <a:t>大学、留学、培训、幼儿教育</a:t>
                      </a:r>
                      <a:endParaRPr lang="en-US" altLang="zh-CN" sz="1100" b="0" smtClean="0">
                        <a:solidFill>
                          <a:schemeClr val="tx1"/>
                        </a:solidFill>
                        <a:latin typeface="Arial" pitchFamily="34" charset="0"/>
                        <a:cs typeface="Arial" pitchFamily="34" charset="0"/>
                      </a:endParaRPr>
                    </a:p>
                  </a:txBody>
                  <a:tcPr marL="119062" marR="119062" marT="119100" marB="119100" anchor="ct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2"/>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2700" cap="flat" cmpd="sng" algn="ctr">
                      <a:solidFill>
                        <a:schemeClr val="bg1">
                          <a:lumMod val="75000"/>
                        </a:schemeClr>
                      </a:solid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indent="0" algn="ctr">
                        <a:spcAft>
                          <a:spcPts val="300"/>
                        </a:spcAft>
                        <a:buFont typeface="Arial" pitchFamily="34" charset="0"/>
                        <a:buNone/>
                      </a:pPr>
                      <a:endParaRPr lang="zh-CN" altLang="en-US" sz="1500" b="0" smtClean="0">
                        <a:solidFill>
                          <a:schemeClr val="tx1"/>
                        </a:solidFill>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2">
                        <a:lumMod val="20000"/>
                        <a:lumOff val="80000"/>
                      </a:schemeClr>
                    </a:solidFill>
                  </a:tcPr>
                </a:tc>
              </a:tr>
              <a:tr h="579995">
                <a:tc>
                  <a:txBody>
                    <a:bodyPr vert="horz" wrap="square"/>
                    <a:lstStyle/>
                    <a:p>
                      <a:pPr algn="ctr"/>
                      <a:r>
                        <a:rPr lang="zh-CN" altLang="en-US" sz="1500" b="1" smtClean="0">
                          <a:solidFill>
                            <a:schemeClr val="bg2"/>
                          </a:solidFill>
                          <a:latin typeface="Arial" pitchFamily="34" charset="0"/>
                          <a:cs typeface="Arial" pitchFamily="34" charset="0"/>
                        </a:rPr>
                        <a:t>      交通</a:t>
                      </a:r>
                      <a:endParaRPr lang="zh-CN" altLang="en-US" sz="1500" b="1">
                        <a:solidFill>
                          <a:schemeClr val="bg2"/>
                        </a:solidFill>
                        <a:latin typeface="Arial" pitchFamily="34" charset="0"/>
                        <a:cs typeface="Arial" pitchFamily="34" charset="0"/>
                      </a:endParaRPr>
                    </a:p>
                  </a:txBody>
                  <a:tcPr marL="119062" marR="119062" marT="119100" marB="11910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3"/>
                    </a:solidFill>
                  </a:tcPr>
                </a:tc>
                <a:tc>
                  <a:txBody>
                    <a:bodyPr vert="horz" wrap="square"/>
                    <a:lstStyle/>
                    <a:p>
                      <a:pPr marL="0" indent="0" algn="l">
                        <a:buFont typeface="Wingdings" panose="05000000000000000000" pitchFamily="2" charset="2"/>
                        <a:buNone/>
                      </a:pPr>
                      <a:r>
                        <a:rPr lang="zh-CN" altLang="en-US" sz="1100" b="0" smtClean="0">
                          <a:solidFill>
                            <a:schemeClr val="tx1"/>
                          </a:solidFill>
                          <a:latin typeface="Arial" pitchFamily="34" charset="0"/>
                          <a:cs typeface="Arial" pitchFamily="34" charset="0"/>
                        </a:rPr>
                        <a:t>购车、车辆维保、公共交通</a:t>
                      </a:r>
                      <a:endParaRPr lang="en-US" altLang="zh-CN" sz="1100" b="0" smtClean="0">
                        <a:solidFill>
                          <a:schemeClr val="tx1"/>
                        </a:solidFill>
                        <a:latin typeface="Arial" pitchFamily="34" charset="0"/>
                        <a:cs typeface="Arial" pitchFamily="34" charset="0"/>
                      </a:endParaRPr>
                    </a:p>
                  </a:txBody>
                  <a:tcPr marL="119062" marR="119062" marT="119100" marB="119100" anchor="ct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2"/>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2700" cap="flat" cmpd="sng" algn="ctr">
                      <a:solidFill>
                        <a:schemeClr val="bg1">
                          <a:lumMod val="75000"/>
                        </a:schemeClr>
                      </a:solid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300" b="1" smtClean="0">
                          <a:solidFill>
                            <a:schemeClr val="tx1"/>
                          </a:solidFill>
                          <a:sym typeface="Wingdings" panose="05000000000000000000" pitchFamily="2" charset="2"/>
                        </a:rPr>
                        <a:t></a:t>
                      </a:r>
                      <a:endParaRPr lang="zh-CN" altLang="en-US" sz="13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r>
              <a:tr h="579995">
                <a:tc>
                  <a:txBody>
                    <a:bodyPr vert="horz" wrap="square"/>
                    <a:lstStyle/>
                    <a:p>
                      <a:pPr algn="ctr"/>
                      <a:r>
                        <a:rPr lang="zh-CN" altLang="en-US" sz="1500" b="1" smtClean="0">
                          <a:solidFill>
                            <a:schemeClr val="bg2"/>
                          </a:solidFill>
                          <a:latin typeface="Arial" pitchFamily="34" charset="0"/>
                          <a:cs typeface="Arial" pitchFamily="34" charset="0"/>
                        </a:rPr>
                        <a:t>      餐饮</a:t>
                      </a:r>
                      <a:endParaRPr lang="zh-CN" altLang="en-US" sz="1500" b="1">
                        <a:solidFill>
                          <a:schemeClr val="bg2"/>
                        </a:solidFill>
                        <a:latin typeface="Arial" pitchFamily="34" charset="0"/>
                        <a:cs typeface="Arial" pitchFamily="34" charset="0"/>
                      </a:endParaRPr>
                    </a:p>
                  </a:txBody>
                  <a:tcPr marL="119062" marR="119062" marT="119100" marB="11910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3"/>
                    </a:solidFill>
                  </a:tcPr>
                </a:tc>
                <a:tc>
                  <a:txBody>
                    <a:bodyPr vert="horz" wrap="square"/>
                    <a:lstStyle/>
                    <a:p>
                      <a:pPr marL="0" indent="0" algn="l">
                        <a:buFont typeface="Wingdings" panose="05000000000000000000" pitchFamily="2" charset="2"/>
                        <a:buNone/>
                      </a:pPr>
                      <a:r>
                        <a:rPr lang="zh-CN" altLang="en-US" sz="1100" b="0" smtClean="0">
                          <a:solidFill>
                            <a:schemeClr val="tx1"/>
                          </a:solidFill>
                          <a:latin typeface="Arial" pitchFamily="34" charset="0"/>
                          <a:cs typeface="Arial" pitchFamily="34" charset="0"/>
                        </a:rPr>
                        <a:t>餐厅、食品饮料、菜市场</a:t>
                      </a:r>
                      <a:endParaRPr lang="en-US" altLang="zh-CN" sz="1100" b="0" smtClean="0">
                        <a:solidFill>
                          <a:schemeClr val="tx1"/>
                        </a:solidFill>
                        <a:latin typeface="Arial" pitchFamily="34" charset="0"/>
                        <a:cs typeface="Arial" pitchFamily="34" charset="0"/>
                      </a:endParaRPr>
                    </a:p>
                  </a:txBody>
                  <a:tcPr marL="119062" marR="119062" marT="119100" marB="119100" anchor="ct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2"/>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2700" cap="flat" cmpd="sng" algn="ctr">
                      <a:solidFill>
                        <a:schemeClr val="bg1">
                          <a:lumMod val="75000"/>
                        </a:schemeClr>
                      </a:solid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1" smtClean="0">
                        <a:solidFill>
                          <a:schemeClr val="tx1"/>
                        </a:solidFill>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0" kern="1200" smtClean="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300" b="1" smtClean="0">
                          <a:solidFill>
                            <a:schemeClr val="tx1"/>
                          </a:solidFill>
                          <a:sym typeface="Wingdings" panose="05000000000000000000" pitchFamily="2" charset="2"/>
                        </a:rPr>
                        <a:t></a:t>
                      </a:r>
                      <a:endParaRPr lang="zh-CN" altLang="en-US" sz="1300" b="1" smtClean="0">
                        <a:solidFill>
                          <a:schemeClr val="tx1"/>
                        </a:solidFill>
                      </a:endParaRPr>
                    </a:p>
                  </a:txBody>
                  <a:tcPr marL="119062" marR="119062" marT="119100" marB="119100" anchor="ctr">
                    <a:lnL w="1905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r>
              <a:tr h="579995">
                <a:tc>
                  <a:txBody>
                    <a:bodyPr vert="horz" wrap="square"/>
                    <a:lstStyle/>
                    <a:p>
                      <a:pPr algn="ctr"/>
                      <a:r>
                        <a:rPr lang="zh-CN" altLang="en-US" sz="1500" b="1" smtClean="0">
                          <a:solidFill>
                            <a:schemeClr val="bg2"/>
                          </a:solidFill>
                          <a:latin typeface="Arial" pitchFamily="34" charset="0"/>
                          <a:cs typeface="Arial" pitchFamily="34" charset="0"/>
                        </a:rPr>
                        <a:t>      购物</a:t>
                      </a:r>
                      <a:endParaRPr lang="zh-CN" altLang="en-US" sz="1500" b="1">
                        <a:solidFill>
                          <a:schemeClr val="bg2"/>
                        </a:solidFill>
                        <a:latin typeface="Arial" pitchFamily="34" charset="0"/>
                        <a:cs typeface="Arial" pitchFamily="34" charset="0"/>
                      </a:endParaRPr>
                    </a:p>
                  </a:txBody>
                  <a:tcPr marL="119062" marR="119062" marT="119100" marB="11910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3"/>
                    </a:solidFill>
                  </a:tcPr>
                </a:tc>
                <a:tc>
                  <a:txBody>
                    <a:bodyPr vert="horz" wrap="square"/>
                    <a:lstStyle/>
                    <a:p>
                      <a:pPr marL="0" indent="0" algn="l">
                        <a:buFont typeface="Wingdings" panose="05000000000000000000" pitchFamily="2" charset="2"/>
                        <a:buNone/>
                      </a:pPr>
                      <a:r>
                        <a:rPr lang="zh-CN" altLang="en-US" sz="1100" b="0" smtClean="0">
                          <a:solidFill>
                            <a:schemeClr val="tx1"/>
                          </a:solidFill>
                          <a:latin typeface="Arial" pitchFamily="34" charset="0"/>
                          <a:cs typeface="Arial" pitchFamily="34" charset="0"/>
                        </a:rPr>
                        <a:t>日用品、</a:t>
                      </a:r>
                      <a:r>
                        <a:rPr lang="en-US" altLang="zh-CN" sz="1100" b="0" smtClean="0">
                          <a:solidFill>
                            <a:schemeClr val="tx1"/>
                          </a:solidFill>
                          <a:latin typeface="Arial" pitchFamily="34" charset="0"/>
                          <a:cs typeface="Arial" pitchFamily="34" charset="0"/>
                        </a:rPr>
                        <a:t>3C</a:t>
                      </a:r>
                      <a:r>
                        <a:rPr lang="zh-CN" altLang="en-US" sz="1100" b="0" smtClean="0">
                          <a:solidFill>
                            <a:schemeClr val="tx1"/>
                          </a:solidFill>
                          <a:latin typeface="Arial" pitchFamily="34" charset="0"/>
                          <a:cs typeface="Arial" pitchFamily="34" charset="0"/>
                        </a:rPr>
                        <a:t>、奢侈品、海淘</a:t>
                      </a:r>
                      <a:endParaRPr lang="en-US" altLang="zh-CN" sz="1100" b="0" smtClean="0">
                        <a:solidFill>
                          <a:schemeClr val="tx1"/>
                        </a:solidFill>
                        <a:latin typeface="Arial" pitchFamily="34" charset="0"/>
                        <a:cs typeface="Arial" pitchFamily="34" charset="0"/>
                      </a:endParaRPr>
                    </a:p>
                  </a:txBody>
                  <a:tcPr marL="119062" marR="119062" marT="119100" marB="119100" anchor="ct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2"/>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1" smtClean="0">
                        <a:solidFill>
                          <a:schemeClr val="tx1"/>
                        </a:solidFill>
                      </a:endParaRPr>
                    </a:p>
                  </a:txBody>
                  <a:tcPr marL="119062" marR="119062" marT="119100" marB="119100" anchor="ctr">
                    <a:lnL w="12700" cap="flat" cmpd="sng" algn="ctr">
                      <a:solidFill>
                        <a:schemeClr val="bg1">
                          <a:lumMod val="75000"/>
                        </a:schemeClr>
                      </a:solid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r>
                        <a:rPr lang="zh-CN" altLang="en-US" sz="1500" b="1" smtClean="0">
                          <a:solidFill>
                            <a:schemeClr val="tx1"/>
                          </a:solidFill>
                          <a:sym typeface="Wingdings" panose="05000000000000000000" pitchFamily="2" charset="2"/>
                        </a:rPr>
                        <a:t></a:t>
                      </a: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300" b="1" smtClean="0">
                          <a:solidFill>
                            <a:schemeClr val="tx1"/>
                          </a:solidFill>
                          <a:sym typeface="Wingdings" panose="05000000000000000000" pitchFamily="2" charset="2"/>
                        </a:rPr>
                        <a:t></a:t>
                      </a:r>
                      <a:endParaRPr lang="zh-CN" altLang="en-US" sz="1300" b="1" smtClean="0">
                        <a:solidFill>
                          <a:schemeClr val="tx1"/>
                        </a:solidFill>
                      </a:endParaRPr>
                    </a:p>
                  </a:txBody>
                  <a:tcPr marL="119062" marR="119062" marT="119100" marB="119100" anchor="ctr">
                    <a:lnL w="1905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r>
              <a:tr h="579995">
                <a:tc>
                  <a:txBody>
                    <a:bodyPr vert="horz" wrap="square"/>
                    <a:lstStyle/>
                    <a:p>
                      <a:pPr algn="ctr"/>
                      <a:r>
                        <a:rPr lang="zh-CN" altLang="en-US" sz="1500" b="1" smtClean="0">
                          <a:solidFill>
                            <a:schemeClr val="bg2"/>
                          </a:solidFill>
                          <a:latin typeface="Arial" pitchFamily="34" charset="0"/>
                          <a:cs typeface="Arial" pitchFamily="34" charset="0"/>
                        </a:rPr>
                        <a:t>      娱乐</a:t>
                      </a:r>
                      <a:endParaRPr lang="zh-CN" altLang="en-US" sz="1500" b="1">
                        <a:solidFill>
                          <a:schemeClr val="bg2"/>
                        </a:solidFill>
                        <a:latin typeface="Arial" pitchFamily="34" charset="0"/>
                        <a:cs typeface="Arial" pitchFamily="34" charset="0"/>
                      </a:endParaRPr>
                    </a:p>
                  </a:txBody>
                  <a:tcPr marL="119062" marR="119062" marT="119100" marB="11910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3"/>
                    </a:solidFill>
                  </a:tcPr>
                </a:tc>
                <a:tc>
                  <a:txBody>
                    <a:bodyPr vert="horz" wrap="square"/>
                    <a:lstStyle/>
                    <a:p>
                      <a:pPr marL="0" indent="0" algn="l">
                        <a:buFont typeface="Wingdings" panose="05000000000000000000" pitchFamily="2" charset="2"/>
                        <a:buNone/>
                      </a:pPr>
                      <a:r>
                        <a:rPr lang="zh-CN" altLang="en-US" sz="1100" b="0" smtClean="0">
                          <a:solidFill>
                            <a:schemeClr val="tx1"/>
                          </a:solidFill>
                          <a:latin typeface="Arial" pitchFamily="34" charset="0"/>
                          <a:cs typeface="Arial" pitchFamily="34" charset="0"/>
                        </a:rPr>
                        <a:t>旅游、电影、音乐、健身</a:t>
                      </a:r>
                      <a:endParaRPr lang="en-US" altLang="zh-CN" sz="1100" b="0" smtClean="0">
                        <a:solidFill>
                          <a:schemeClr val="tx1"/>
                        </a:solidFill>
                        <a:latin typeface="Arial" pitchFamily="34" charset="0"/>
                        <a:cs typeface="Arial" pitchFamily="34" charset="0"/>
                      </a:endParaRPr>
                    </a:p>
                  </a:txBody>
                  <a:tcPr marL="119062" marR="119062" marT="119100" marB="119100" anchor="ct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2"/>
                    </a:solidFill>
                  </a:tcPr>
                </a:tc>
                <a:tc>
                  <a:txBody>
                    <a:bodyPr vert="horz" wrap="square"/>
                    <a:lstStyle/>
                    <a:p>
                      <a:pPr marL="0" indent="0" algn="ctr" defTabSz="957816" rtl="0" eaLnBrk="1" latinLnBrk="0" hangingPunct="1">
                        <a:spcAft>
                          <a:spcPts val="300"/>
                        </a:spcAft>
                        <a:buFont typeface="Arial" pitchFamily="34" charset="0"/>
                        <a:buNone/>
                      </a:pPr>
                      <a:r>
                        <a:rPr lang="zh-CN" altLang="en-US" sz="1500" b="1" smtClean="0">
                          <a:solidFill>
                            <a:schemeClr val="tx1"/>
                          </a:solidFill>
                          <a:sym typeface="Wingdings" panose="05000000000000000000" pitchFamily="2" charset="2"/>
                        </a:rPr>
                        <a:t></a:t>
                      </a: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2700" cap="flat" cmpd="sng" algn="ctr">
                      <a:solidFill>
                        <a:schemeClr val="bg1">
                          <a:lumMod val="75000"/>
                        </a:schemeClr>
                      </a:solid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endParaRPr lang="zh-CN" altLang="en-US" sz="1500" b="1" smtClean="0">
                        <a:solidFill>
                          <a:schemeClr val="tx1"/>
                        </a:solidFill>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1" smtClean="0">
                        <a:solidFill>
                          <a:schemeClr val="tx1"/>
                        </a:solidFill>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300" b="1" smtClean="0">
                          <a:solidFill>
                            <a:schemeClr val="tx1"/>
                          </a:solidFill>
                          <a:sym typeface="Wingdings" panose="05000000000000000000" pitchFamily="2" charset="2"/>
                        </a:rPr>
                        <a:t></a:t>
                      </a:r>
                      <a:endParaRPr lang="zh-CN" altLang="en-US" sz="1300" b="1" smtClean="0">
                        <a:solidFill>
                          <a:schemeClr val="tx1"/>
                        </a:solidFill>
                      </a:endParaRPr>
                    </a:p>
                  </a:txBody>
                  <a:tcPr marL="119062" marR="119062" marT="119100" marB="119100" anchor="ctr">
                    <a:lnL w="1905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r>
              <a:tr h="579995">
                <a:tc>
                  <a:txBody>
                    <a:bodyPr vert="horz" wrap="square"/>
                    <a:lstStyle/>
                    <a:p>
                      <a:pPr algn="ctr"/>
                      <a:r>
                        <a:rPr lang="zh-CN" altLang="en-US" sz="1500" b="1" smtClean="0">
                          <a:solidFill>
                            <a:schemeClr val="bg2"/>
                          </a:solidFill>
                          <a:latin typeface="Arial" pitchFamily="34" charset="0"/>
                          <a:cs typeface="Arial" pitchFamily="34" charset="0"/>
                        </a:rPr>
                        <a:t>     工作</a:t>
                      </a:r>
                      <a:endParaRPr lang="zh-CN" altLang="en-US" sz="1500" b="1">
                        <a:solidFill>
                          <a:schemeClr val="bg2"/>
                        </a:solidFill>
                        <a:latin typeface="Arial" pitchFamily="34" charset="0"/>
                        <a:cs typeface="Arial" pitchFamily="34" charset="0"/>
                      </a:endParaRPr>
                    </a:p>
                  </a:txBody>
                  <a:tcPr marL="119062" marR="119062" marT="119100" marB="119100" anchor="ctr">
                    <a:lnL w="1270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accent3"/>
                    </a:solidFill>
                  </a:tcPr>
                </a:tc>
                <a:tc>
                  <a:txBody>
                    <a:bodyPr vert="horz" wrap="square"/>
                    <a:lstStyle/>
                    <a:p>
                      <a:pPr marL="0" indent="0" algn="l">
                        <a:buFont typeface="Wingdings" panose="05000000000000000000" pitchFamily="2" charset="2"/>
                        <a:buNone/>
                      </a:pPr>
                      <a:r>
                        <a:rPr lang="zh-CN" altLang="en-US" sz="1100" b="0" smtClean="0">
                          <a:solidFill>
                            <a:schemeClr val="tx1"/>
                          </a:solidFill>
                          <a:latin typeface="Arial" pitchFamily="34" charset="0"/>
                          <a:cs typeface="Arial" pitchFamily="34" charset="0"/>
                        </a:rPr>
                        <a:t>求职、商旅、工资发放</a:t>
                      </a:r>
                      <a:endParaRPr lang="en-US" altLang="zh-CN" sz="1100" b="0" smtClean="0">
                        <a:solidFill>
                          <a:schemeClr val="tx1"/>
                        </a:solidFill>
                        <a:latin typeface="Arial" pitchFamily="34" charset="0"/>
                        <a:cs typeface="Arial" pitchFamily="34" charset="0"/>
                      </a:endParaRPr>
                    </a:p>
                  </a:txBody>
                  <a:tcPr marL="119062" marR="119062" marT="119100" marB="119100" anchor="ct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bg2"/>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2700" cap="flat" cmpd="sng" algn="ctr">
                      <a:solidFill>
                        <a:schemeClr val="bg1">
                          <a:lumMod val="75000"/>
                        </a:schemeClr>
                      </a:solid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500" b="1" smtClean="0">
                          <a:solidFill>
                            <a:schemeClr val="tx1"/>
                          </a:solidFill>
                          <a:sym typeface="Wingdings" panose="05000000000000000000" pitchFamily="2" charset="2"/>
                        </a:rPr>
                        <a:t></a:t>
                      </a:r>
                      <a:endParaRPr lang="zh-CN" altLang="en-US" sz="1500" b="1" smtClean="0">
                        <a:solidFill>
                          <a:schemeClr val="tx1"/>
                        </a:solidFill>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bg1"/>
                    </a:solidFill>
                  </a:tcPr>
                </a:tc>
                <a:tc>
                  <a:txBody>
                    <a:bodyPr vert="horz" wrap="square"/>
                    <a:lstStyle/>
                    <a:p>
                      <a:pPr marL="0" indent="0" algn="ctr" defTabSz="957816" rtl="0" eaLnBrk="1" latinLnBrk="0" hangingPunct="1">
                        <a:spcAft>
                          <a:spcPts val="300"/>
                        </a:spcAft>
                        <a:buFont typeface="Arial" pitchFamily="34" charset="0"/>
                        <a:buNone/>
                      </a:pPr>
                      <a:endParaRPr lang="zh-CN" altLang="en-US" sz="1500" b="0" kern="1200">
                        <a:solidFill>
                          <a:schemeClr val="tx1"/>
                        </a:solidFill>
                        <a:latin typeface="Arial" pitchFamily="34" charset="0"/>
                        <a:ea typeface="+mn-ea"/>
                        <a:cs typeface="Arial" pitchFamily="34" charset="0"/>
                      </a:endParaRPr>
                    </a:p>
                  </a:txBody>
                  <a:tcPr marL="119062" marR="119062" marT="119100" marB="119100" anchor="ctr">
                    <a:lnL w="19050" cap="flat" cmpd="sng" algn="ctr">
                      <a:noFill/>
                      <a:prstDash val="solid"/>
                      <a:round/>
                      <a:headEnd type="none" w="med" len="med"/>
                      <a:tailEnd type="none" w="med" len="med"/>
                    </a:lnL>
                    <a:lnR w="1905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bg1"/>
                    </a:solidFill>
                  </a:tcPr>
                </a:tc>
                <a:tc>
                  <a:txBody>
                    <a:bodyPr vert="horz" wrap="square"/>
                    <a:lstStyle/>
                    <a:p>
                      <a:pPr marL="0" marR="0" indent="0" algn="ctr" defTabSz="957816" rtl="0" eaLnBrk="1" fontAlgn="auto" latinLnBrk="0" hangingPunct="1">
                        <a:lnSpc>
                          <a:spcPct val="100000"/>
                        </a:lnSpc>
                        <a:spcBef>
                          <a:spcPct val="0"/>
                        </a:spcBef>
                        <a:spcAft>
                          <a:spcPts val="300"/>
                        </a:spcAft>
                        <a:buClrTx/>
                        <a:buSzTx/>
                        <a:buFont typeface="Arial" pitchFamily="34" charset="0"/>
                        <a:buNone/>
                        <a:defRPr/>
                      </a:pPr>
                      <a:r>
                        <a:rPr lang="zh-CN" altLang="en-US" sz="1300" b="1" smtClean="0">
                          <a:solidFill>
                            <a:schemeClr val="tx1"/>
                          </a:solidFill>
                          <a:sym typeface="Wingdings" panose="05000000000000000000" pitchFamily="2" charset="2"/>
                        </a:rPr>
                        <a:t></a:t>
                      </a:r>
                      <a:endParaRPr lang="zh-CN" altLang="en-US" sz="1300" b="1" smtClean="0">
                        <a:solidFill>
                          <a:schemeClr val="tx1"/>
                        </a:solidFill>
                      </a:endParaRPr>
                    </a:p>
                  </a:txBody>
                  <a:tcPr marL="119062" marR="119062" marT="119100" marB="119100" anchor="ctr">
                    <a:lnL w="1905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tx2"/>
                      </a:solidFill>
                      <a:prstDash val="solid"/>
                      <a:round/>
                      <a:headEnd type="none" w="med" len="med"/>
                      <a:tailEnd type="none" w="med" len="med"/>
                    </a:lnB>
                    <a:solidFill>
                      <a:schemeClr val="bg1"/>
                    </a:solidFill>
                  </a:tcPr>
                </a:tc>
              </a:tr>
            </a:tbl>
          </a:graphicData>
        </a:graphic>
      </p:graphicFrame>
      <p:sp>
        <p:nvSpPr>
          <p:cNvPr id="9" name="文本占位符 2"/>
          <p:cNvSpPr>
            <a:spLocks noGrp="1"/>
          </p:cNvSpPr>
          <p:nvPr>
            <p:ph type="body" sz="quarter" idx="4294967295"/>
          </p:nvPr>
        </p:nvSpPr>
        <p:spPr>
          <a:xfrm>
            <a:off x="749299" y="7188200"/>
            <a:ext cx="9205913" cy="373063"/>
          </a:xfrm>
        </p:spPr>
        <p:txBody>
          <a:bodyPr/>
          <a:lstStyle/>
          <a:p>
            <a:pPr marL="0" indent="0">
              <a:lnSpc>
                <a:spcPct val="106000"/>
              </a:lnSpc>
              <a:spcBef>
                <a:spcPts val="1482"/>
              </a:spcBef>
              <a:spcAft>
                <a:spcPct val="0"/>
              </a:spcAft>
              <a:buNone/>
              <a:defRPr/>
            </a:pPr>
            <a:r>
              <a:rPr lang="zh-CN" altLang="en-US" sz="1213" i="1">
                <a:solidFill>
                  <a:srgbClr val="002060"/>
                </a:solidFill>
                <a:ea typeface="华文楷体" pitchFamily="2" charset="-122"/>
                <a:cs typeface="Arial" pitchFamily="34" charset="0"/>
              </a:rPr>
              <a:t>资料来源：德勤分析</a:t>
            </a:r>
          </a:p>
        </p:txBody>
      </p:sp>
      <p:grpSp>
        <p:nvGrpSpPr>
          <p:cNvPr id="154720" name="组合 6"/>
          <p:cNvGrpSpPr/>
          <p:nvPr/>
        </p:nvGrpSpPr>
        <p:grpSpPr>
          <a:xfrm>
            <a:off x="796944" y="2169953"/>
            <a:ext cx="482600" cy="4556194"/>
            <a:chOff x="770036" y="1876164"/>
            <a:chExt cx="438150" cy="4133068"/>
          </a:xfrm>
        </p:grpSpPr>
        <p:pic>
          <p:nvPicPr>
            <p:cNvPr id="154730" name="Picture 9" descr="C:\Users\jsauvageau\Desktop\Untitled-2.png"/>
            <p:cNvPicPr>
              <a:picLocks noChangeAspect="1" noChangeArrowheads="1"/>
            </p:cNvPicPr>
            <p:nvPr/>
          </p:nvPicPr>
          <p:blipFill>
            <a:blip r:embed="rId5">
              <a:grayscl/>
              <a:biLevel thresh="50000"/>
              <a:extLst>
                <a:ext uri="{28A0092B-C50C-407E-A947-70E740481C1C}">
                  <a14:useLocalDpi xmlns:a14="http://schemas.microsoft.com/office/drawing/2010/main"/>
                </a:ext>
              </a:extLst>
            </a:blip>
            <a:stretch>
              <a:fillRect/>
            </a:stretch>
          </p:blipFill>
          <p:spPr bwMode="auto">
            <a:xfrm>
              <a:off x="809111" y="1876164"/>
              <a:ext cx="324000" cy="281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4731" name="Picture 9"/>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770036" y="3083078"/>
              <a:ext cx="438150" cy="200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4732" name="Picture 7" descr="\\Cagmasrv1\sso$\Gestion_Deloitte\Global_Brand\- Templates\Icons\Iconography Deloitte\Icon_Stethoscope_Green.png"/>
            <p:cNvPicPr>
              <a:picLocks noChangeAspect="1" noChangeArrowheads="1"/>
            </p:cNvPicPr>
            <p:nvPr/>
          </p:nvPicPr>
          <p:blipFill>
            <a:blip r:embed="rId7">
              <a:grayscl/>
              <a:biLevel thresh="50000"/>
              <a:extLst>
                <a:ext uri="{28A0092B-C50C-407E-A947-70E740481C1C}">
                  <a14:useLocalDpi xmlns:a14="http://schemas.microsoft.com/office/drawing/2010/main"/>
                </a:ext>
              </a:extLst>
            </a:blip>
            <a:stretch>
              <a:fillRect/>
            </a:stretch>
          </p:blipFill>
          <p:spPr bwMode="auto">
            <a:xfrm>
              <a:off x="856139" y="2474775"/>
              <a:ext cx="252000" cy="277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4733" name="Picture 3" descr="\\Cagmasrv1\sso$\Gestion_Deloitte\Global_Brand\- Templates\Icons\Iconography Deloitte\Icon_Delivery_van_MBlue.png"/>
            <p:cNvPicPr>
              <a:picLocks noChangeAspect="1" noChangeArrowheads="1"/>
            </p:cNvPicPr>
            <p:nvPr/>
          </p:nvPicPr>
          <p:blipFill>
            <a:blip r:embed="rId8">
              <a:grayscl/>
              <a:biLevel thresh="50000"/>
              <a:extLst>
                <a:ext uri="{28A0092B-C50C-407E-A947-70E740481C1C}">
                  <a14:useLocalDpi xmlns:a14="http://schemas.microsoft.com/office/drawing/2010/main"/>
                </a:ext>
              </a:extLst>
            </a:blip>
            <a:stretch>
              <a:fillRect/>
            </a:stretch>
          </p:blipFill>
          <p:spPr bwMode="auto">
            <a:xfrm>
              <a:off x="788199" y="3627771"/>
              <a:ext cx="396000" cy="206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4734" name="Picture 10" descr="C:\Users\jsauvageau\Desktop\1.png"/>
            <p:cNvPicPr>
              <a:picLocks noChangeAspect="1" noChangeArrowheads="1"/>
            </p:cNvPicPr>
            <p:nvPr/>
          </p:nvPicPr>
          <p:blipFill>
            <a:blip r:embed="rId9">
              <a:biLevel thresh="25000"/>
              <a:extLst>
                <a:ext uri="{28A0092B-C50C-407E-A947-70E740481C1C}">
                  <a14:useLocalDpi xmlns:a14="http://schemas.microsoft.com/office/drawing/2010/main"/>
                </a:ext>
              </a:extLst>
            </a:blip>
            <a:stretch>
              <a:fillRect/>
            </a:stretch>
          </p:blipFill>
          <p:spPr bwMode="auto">
            <a:xfrm>
              <a:off x="827111" y="4603877"/>
              <a:ext cx="288000" cy="285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4735" name="Picture 4" descr="\\Cagmasrv1\sso$\Gestion_Deloitte\Global_Brand\- Templates\Icons\Iconography Deloitte\Icon_Piggy_bank_DarkGreen.png"/>
            <p:cNvPicPr>
              <a:picLocks noChangeAspect="1" noChangeArrowheads="1"/>
            </p:cNvPicPr>
            <p:nvPr/>
          </p:nvPicPr>
          <p:blipFill>
            <a:blip r:embed="rId10">
              <a:biLevel thresh="25000"/>
              <a:extLst>
                <a:ext uri="{28A0092B-C50C-407E-A947-70E740481C1C}">
                  <a14:useLocalDpi xmlns:a14="http://schemas.microsoft.com/office/drawing/2010/main"/>
                </a:ext>
              </a:extLst>
            </a:blip>
            <a:stretch>
              <a:fillRect/>
            </a:stretch>
          </p:blipFill>
          <p:spPr bwMode="auto">
            <a:xfrm>
              <a:off x="773111" y="4129560"/>
              <a:ext cx="360000" cy="23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4736" name="Picture 6" descr="\\Cagmasrv1\sso$\Gestion_Deloitte\Global_Brand\- Templates\Icons\Iconography Deloitte\Icon_Laptop_DarkGreen.png"/>
            <p:cNvPicPr>
              <a:picLocks noChangeAspect="1" noChangeArrowheads="1"/>
            </p:cNvPicPr>
            <p:nvPr/>
          </p:nvPicPr>
          <p:blipFill>
            <a:blip r:embed="rId11">
              <a:biLevel thresh="25000"/>
              <a:extLst>
                <a:ext uri="{28A0092B-C50C-407E-A947-70E740481C1C}">
                  <a14:useLocalDpi xmlns:a14="http://schemas.microsoft.com/office/drawing/2010/main"/>
                </a:ext>
              </a:extLst>
            </a:blip>
            <a:stretch>
              <a:fillRect/>
            </a:stretch>
          </p:blipFill>
          <p:spPr bwMode="auto">
            <a:xfrm>
              <a:off x="845111" y="5713668"/>
              <a:ext cx="288000" cy="295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 name="Freeform 268"/>
            <p:cNvSpPr/>
            <p:nvPr/>
          </p:nvSpPr>
          <p:spPr bwMode="auto">
            <a:xfrm rot="19236592">
              <a:off x="813274" y="5176870"/>
              <a:ext cx="351673" cy="288014"/>
            </a:xfrm>
            <a:custGeom>
              <a:gdLst>
                <a:gd name="connsiteX0" fmla="*/ 869950 w 1205003"/>
                <a:gd name="connsiteY0" fmla="*/ 523875 h 1187450"/>
                <a:gd name="connsiteX1" fmla="*/ 796925 w 1205003"/>
                <a:gd name="connsiteY1" fmla="*/ 434975 h 1187450"/>
                <a:gd name="connsiteX2" fmla="*/ 749300 w 1205003"/>
                <a:gd name="connsiteY2" fmla="*/ 365125 h 1187450"/>
                <a:gd name="connsiteX3" fmla="*/ 666750 w 1205003"/>
                <a:gd name="connsiteY3" fmla="*/ 257175 h 1187450"/>
                <a:gd name="connsiteX4" fmla="*/ 615950 w 1205003"/>
                <a:gd name="connsiteY4" fmla="*/ 184150 h 1187450"/>
                <a:gd name="connsiteX5" fmla="*/ 504825 w 1205003"/>
                <a:gd name="connsiteY5" fmla="*/ 41275 h 1187450"/>
                <a:gd name="connsiteX6" fmla="*/ 428625 w 1205003"/>
                <a:gd name="connsiteY6" fmla="*/ 0 h 1187450"/>
                <a:gd name="connsiteX7" fmla="*/ 377825 w 1205003"/>
                <a:gd name="connsiteY7" fmla="*/ 3175 h 1187450"/>
                <a:gd name="connsiteX8" fmla="*/ 539750 w 1205003"/>
                <a:gd name="connsiteY8" fmla="*/ 384175 h 1187450"/>
                <a:gd name="connsiteX9" fmla="*/ 482600 w 1205003"/>
                <a:gd name="connsiteY9" fmla="*/ 542925 h 1187450"/>
                <a:gd name="connsiteX10" fmla="*/ 215900 w 1205003"/>
                <a:gd name="connsiteY10" fmla="*/ 552450 h 1187450"/>
                <a:gd name="connsiteX11" fmla="*/ 85725 w 1205003"/>
                <a:gd name="connsiteY11" fmla="*/ 393700 h 1187450"/>
                <a:gd name="connsiteX12" fmla="*/ 0 w 1205003"/>
                <a:gd name="connsiteY12" fmla="*/ 374650 h 1187450"/>
                <a:gd name="connsiteX13" fmla="*/ 53975 w 1205003"/>
                <a:gd name="connsiteY13" fmla="*/ 568325 h 1187450"/>
                <a:gd name="connsiteX14" fmla="*/ 50800 w 1205003"/>
                <a:gd name="connsiteY14" fmla="*/ 619125 h 1187450"/>
                <a:gd name="connsiteX15" fmla="*/ 9525 w 1205003"/>
                <a:gd name="connsiteY15" fmla="*/ 806450 h 1187450"/>
                <a:gd name="connsiteX16" fmla="*/ 88900 w 1205003"/>
                <a:gd name="connsiteY16" fmla="*/ 796925 h 1187450"/>
                <a:gd name="connsiteX17" fmla="*/ 215900 w 1205003"/>
                <a:gd name="connsiteY17" fmla="*/ 635000 h 1187450"/>
                <a:gd name="connsiteX18" fmla="*/ 460375 w 1205003"/>
                <a:gd name="connsiteY18" fmla="*/ 638175 h 1187450"/>
                <a:gd name="connsiteX19" fmla="*/ 536575 w 1205003"/>
                <a:gd name="connsiteY19" fmla="*/ 822325 h 1187450"/>
                <a:gd name="connsiteX20" fmla="*/ 390525 w 1205003"/>
                <a:gd name="connsiteY20" fmla="*/ 1187450 h 1187450"/>
                <a:gd name="connsiteX21" fmla="*/ 536575 w 1205003"/>
                <a:gd name="connsiteY21" fmla="*/ 1111250 h 1187450"/>
                <a:gd name="connsiteX22" fmla="*/ 612775 w 1205003"/>
                <a:gd name="connsiteY22" fmla="*/ 996950 h 1187450"/>
                <a:gd name="connsiteX23" fmla="*/ 663575 w 1205003"/>
                <a:gd name="connsiteY23" fmla="*/ 930275 h 1187450"/>
                <a:gd name="connsiteX24" fmla="*/ 746125 w 1205003"/>
                <a:gd name="connsiteY24" fmla="*/ 815975 h 1187450"/>
                <a:gd name="connsiteX25" fmla="*/ 803275 w 1205003"/>
                <a:gd name="connsiteY25" fmla="*/ 749300 h 1187450"/>
                <a:gd name="connsiteX26" fmla="*/ 869950 w 1205003"/>
                <a:gd name="connsiteY26" fmla="*/ 650875 h 1187450"/>
                <a:gd name="connsiteX27" fmla="*/ 1069975 w 1205003"/>
                <a:gd name="connsiteY27" fmla="*/ 641350 h 1187450"/>
                <a:gd name="connsiteX28" fmla="*/ 1073150 w 1205003"/>
                <a:gd name="connsiteY28" fmla="*/ 542925 h 1187450"/>
                <a:gd name="connsiteX29" fmla="*/ 869950 w 1205003"/>
                <a:gd name="connsiteY29" fmla="*/ 523875 h 11874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205003" h="1187450">
                  <a:moveTo>
                    <a:pt x="869950" y="523875"/>
                  </a:moveTo>
                  <a:lnTo>
                    <a:pt x="796925" y="434975"/>
                  </a:lnTo>
                  <a:cubicBezTo>
                    <a:pt x="869950" y="383117"/>
                    <a:pt x="784225" y="353483"/>
                    <a:pt x="749300" y="365125"/>
                  </a:cubicBezTo>
                  <a:lnTo>
                    <a:pt x="666750" y="257175"/>
                  </a:lnTo>
                  <a:cubicBezTo>
                    <a:pt x="729192" y="201083"/>
                    <a:pt x="693208" y="183092"/>
                    <a:pt x="615950" y="184150"/>
                  </a:cubicBezTo>
                  <a:lnTo>
                    <a:pt x="504825" y="41275"/>
                  </a:lnTo>
                  <a:cubicBezTo>
                    <a:pt x="466725" y="5292"/>
                    <a:pt x="454025" y="13758"/>
                    <a:pt x="428625" y="0"/>
                  </a:cubicBezTo>
                  <a:lnTo>
                    <a:pt x="377825" y="3175"/>
                  </a:lnTo>
                  <a:lnTo>
                    <a:pt x="539750" y="384175"/>
                  </a:lnTo>
                  <a:cubicBezTo>
                    <a:pt x="552450" y="443442"/>
                    <a:pt x="622300" y="515408"/>
                    <a:pt x="482600" y="542925"/>
                  </a:cubicBezTo>
                  <a:lnTo>
                    <a:pt x="215900" y="552450"/>
                  </a:lnTo>
                  <a:lnTo>
                    <a:pt x="85725" y="393700"/>
                  </a:lnTo>
                  <a:lnTo>
                    <a:pt x="0" y="374650"/>
                  </a:lnTo>
                  <a:lnTo>
                    <a:pt x="53975" y="568325"/>
                  </a:lnTo>
                  <a:cubicBezTo>
                    <a:pt x="14817" y="582083"/>
                    <a:pt x="4233" y="599017"/>
                    <a:pt x="50800" y="619125"/>
                  </a:cubicBezTo>
                  <a:lnTo>
                    <a:pt x="9525" y="806450"/>
                  </a:lnTo>
                  <a:lnTo>
                    <a:pt x="88900" y="796925"/>
                  </a:lnTo>
                  <a:lnTo>
                    <a:pt x="215900" y="635000"/>
                  </a:lnTo>
                  <a:lnTo>
                    <a:pt x="460375" y="638175"/>
                  </a:lnTo>
                  <a:cubicBezTo>
                    <a:pt x="565150" y="670983"/>
                    <a:pt x="603250" y="646642"/>
                    <a:pt x="536575" y="822325"/>
                  </a:cubicBezTo>
                  <a:lnTo>
                    <a:pt x="390525" y="1187450"/>
                  </a:lnTo>
                  <a:cubicBezTo>
                    <a:pt x="439208" y="1162050"/>
                    <a:pt x="452967" y="1231900"/>
                    <a:pt x="536575" y="1111250"/>
                  </a:cubicBezTo>
                  <a:lnTo>
                    <a:pt x="612775" y="996950"/>
                  </a:lnTo>
                  <a:cubicBezTo>
                    <a:pt x="721783" y="1003300"/>
                    <a:pt x="710142" y="955675"/>
                    <a:pt x="663575" y="930275"/>
                  </a:cubicBezTo>
                  <a:lnTo>
                    <a:pt x="746125" y="815975"/>
                  </a:lnTo>
                  <a:cubicBezTo>
                    <a:pt x="838200" y="822325"/>
                    <a:pt x="841375" y="800100"/>
                    <a:pt x="803275" y="749300"/>
                  </a:cubicBezTo>
                  <a:lnTo>
                    <a:pt x="869950" y="650875"/>
                  </a:lnTo>
                  <a:cubicBezTo>
                    <a:pt x="936625" y="647700"/>
                    <a:pt x="987425" y="663575"/>
                    <a:pt x="1069975" y="641350"/>
                  </a:cubicBezTo>
                  <a:cubicBezTo>
                    <a:pt x="1305983" y="605367"/>
                    <a:pt x="1183217" y="569383"/>
                    <a:pt x="1073150" y="542925"/>
                  </a:cubicBezTo>
                  <a:cubicBezTo>
                    <a:pt x="992717" y="527050"/>
                    <a:pt x="909108" y="542925"/>
                    <a:pt x="869950" y="523875"/>
                  </a:cubicBezTo>
                  <a:close/>
                </a:path>
              </a:pathLst>
            </a:custGeom>
            <a:solidFill>
              <a:schemeClr val="bg2"/>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544" err="1">
                <a:solidFill>
                  <a:schemeClr val="tx2"/>
                </a:solidFill>
              </a:endParaRPr>
            </a:p>
          </p:txBody>
        </p:sp>
      </p:grpSp>
      <p:sp>
        <p:nvSpPr>
          <p:cNvPr id="90" name="矩形 73"/>
          <p:cNvSpPr/>
          <p:nvPr/>
        </p:nvSpPr>
        <p:spPr bwMode="auto">
          <a:xfrm>
            <a:off x="1154113" y="6864350"/>
            <a:ext cx="244475" cy="242888"/>
          </a:xfrm>
          <a:prstGeom prst="rect">
            <a:avLst/>
          </a:prstGeom>
          <a:noFill/>
          <a:ln w="9525" cap="flat" cmpd="sng" algn="ctr">
            <a:noFill/>
            <a:prstDash val="solid"/>
            <a:round/>
            <a:headEnd type="none" w="med" len="med"/>
            <a:tailEnd type="none" w="med" len="med"/>
          </a:ln>
          <a:effectLst/>
        </p:spPr>
        <p:txBody>
          <a:bodyPr wrap="none" lIns="0" tIns="0" rIns="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55992">
              <a:spcAft>
                <a:spcPts val="331"/>
              </a:spcAft>
              <a:defRPr/>
            </a:pPr>
            <a:r>
              <a:rPr lang="zh-CN" altLang="en-US" sz="2315" b="1">
                <a:sym typeface="Wingdings" panose="05000000000000000000" pitchFamily="2" charset="2"/>
              </a:rPr>
              <a:t></a:t>
            </a:r>
            <a:endParaRPr lang="zh-CN" altLang="en-US" sz="2315">
              <a:cs typeface="Arial" pitchFamily="34" charset="0"/>
            </a:endParaRPr>
          </a:p>
        </p:txBody>
      </p:sp>
      <p:sp>
        <p:nvSpPr>
          <p:cNvPr id="91" name="Rectangle 131"/>
          <p:cNvSpPr/>
          <p:nvPr/>
        </p:nvSpPr>
        <p:spPr bwMode="auto">
          <a:xfrm>
            <a:off x="3038475" y="6864350"/>
            <a:ext cx="463550" cy="242888"/>
          </a:xfrm>
          <a:prstGeom prst="rect">
            <a:avLst/>
          </a:prstGeom>
          <a:solidFill>
            <a:schemeClr val="accent2">
              <a:lumMod val="20000"/>
              <a:lumOff val="80000"/>
            </a:schemeClr>
          </a:solidFill>
          <a:ln w="6350" cap="flat" cmpd="sng" algn="ctr">
            <a:noFill/>
            <a:prstDash val="solid"/>
            <a:round/>
            <a:headEnd type="none" w="med" len="med"/>
            <a:tailEnd type="none" w="med" len="med"/>
          </a:ln>
          <a:effectLst/>
        </p:spPr>
        <p:txBody>
          <a:bodyPr lIns="99229" tIns="51599" rIns="99229" bIns="51599" anchor="ctr"/>
          <a:lstStyle>
            <a:defPPr>
              <a:defRPr lang="zh-CN"/>
            </a:defPPr>
            <a:lvl1pPr algn="l" defTabSz="1008063"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08063"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08063"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08063"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08063"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43175" indent="-257175" algn="l" defTabSz="1008063"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3000375" indent="-257175" algn="l" defTabSz="1008063"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57575" indent="-257175" algn="l" defTabSz="1008063"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914775" indent="-257175" algn="l" defTabSz="1008063"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buClr>
                <a:schemeClr val="accent2"/>
              </a:buClr>
            </a:pPr>
            <a:endParaRPr lang="en-US" altLang="en-US" sz="1300" b="1">
              <a:ea typeface="Arial Unicode MS" panose="020b0604020202020204" pitchFamily="34" charset="-122"/>
            </a:endParaRPr>
          </a:p>
        </p:txBody>
      </p:sp>
      <p:sp>
        <p:nvSpPr>
          <p:cNvPr id="92" name="矩形 91"/>
          <p:cNvSpPr/>
          <p:nvPr/>
        </p:nvSpPr>
        <p:spPr>
          <a:xfrm>
            <a:off x="1400175" y="6832600"/>
            <a:ext cx="1544638" cy="296863"/>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zh-CN" altLang="en-US" sz="1323" b="1">
                <a:solidFill>
                  <a:schemeClr val="tx2"/>
                </a:solidFill>
                <a:latin typeface="华文楷体" panose="02010600040101010101" pitchFamily="2" charset="-122"/>
                <a:ea typeface="华文楷体" pitchFamily="2" charset="-122"/>
                <a:cs typeface="Arial" pitchFamily="34" charset="0"/>
              </a:rPr>
              <a:t>客户群有明显需求</a:t>
            </a:r>
            <a:endParaRPr lang="en-US" altLang="zh-CN" sz="1323" b="1">
              <a:solidFill>
                <a:schemeClr val="tx2"/>
              </a:solidFill>
              <a:latin typeface="华文楷体" panose="02010600040101010101" pitchFamily="2" charset="-122"/>
              <a:ea typeface="华文楷体" pitchFamily="2" charset="-122"/>
              <a:cs typeface="Arial" pitchFamily="34" charset="0"/>
            </a:endParaRPr>
          </a:p>
        </p:txBody>
      </p:sp>
      <p:sp>
        <p:nvSpPr>
          <p:cNvPr id="93" name="矩形 92"/>
          <p:cNvSpPr/>
          <p:nvPr/>
        </p:nvSpPr>
        <p:spPr>
          <a:xfrm>
            <a:off x="3502025" y="6835775"/>
            <a:ext cx="2393950" cy="295275"/>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zh-CN" altLang="en-US" sz="1323" b="1">
                <a:solidFill>
                  <a:schemeClr val="tx2"/>
                </a:solidFill>
                <a:latin typeface="华文楷体" panose="02010600040101010101" pitchFamily="2" charset="-122"/>
                <a:ea typeface="华文楷体" pitchFamily="2" charset="-122"/>
                <a:cs typeface="Arial" pitchFamily="34" charset="0"/>
              </a:rPr>
              <a:t>建议哈尔滨银行优先聚焦领域</a:t>
            </a:r>
            <a:endParaRPr lang="en-US" altLang="zh-CN" sz="1323" b="1">
              <a:solidFill>
                <a:schemeClr val="tx2"/>
              </a:solidFill>
              <a:latin typeface="华文楷体" panose="02010600040101010101" pitchFamily="2" charset="-122"/>
              <a:ea typeface="华文楷体" pitchFamily="2" charset="-122"/>
              <a:cs typeface="Arial" pitchFamily="34" charset="0"/>
            </a:endParaRPr>
          </a:p>
        </p:txBody>
      </p:sp>
      <p:sp>
        <p:nvSpPr>
          <p:cNvPr id="94" name="Freeform 29"/>
          <p:cNvSpPr/>
          <p:nvPr/>
        </p:nvSpPr>
        <p:spPr bwMode="gray">
          <a:xfrm>
            <a:off x="756841" y="2001614"/>
            <a:ext cx="1133475" cy="627062"/>
          </a:xfrm>
          <a:custGeom>
            <a:gdLst>
              <a:gd name="T0" fmla="*/ 297 w 3884"/>
              <a:gd name="T1" fmla="*/ 1346 h 1600"/>
              <a:gd name="T2" fmla="*/ 2310 w 3884"/>
              <a:gd name="T3" fmla="*/ 1448 h 1600"/>
              <a:gd name="T4" fmla="*/ 3810 w 3884"/>
              <a:gd name="T5" fmla="*/ 884 h 1600"/>
              <a:gd name="T6" fmla="*/ 1945 w 3884"/>
              <a:gd name="T7" fmla="*/ 137 h 1600"/>
              <a:gd name="T8" fmla="*/ 74 w 3884"/>
              <a:gd name="T9" fmla="*/ 724 h 1600"/>
              <a:gd name="T10" fmla="*/ 781 w 3884"/>
              <a:gd name="T11" fmla="*/ 1072 h 1600"/>
              <a:gd name="T12" fmla="*/ 0 w 3884"/>
              <a:gd name="T13" fmla="*/ 724 h 1600"/>
              <a:gd name="T14" fmla="*/ 1951 w 3884"/>
              <a:gd name="T15" fmla="*/ 68 h 1600"/>
              <a:gd name="T16" fmla="*/ 3878 w 3884"/>
              <a:gd name="T17" fmla="*/ 884 h 1600"/>
              <a:gd name="T18" fmla="*/ 2276 w 3884"/>
              <a:gd name="T19" fmla="*/ 1523 h 1600"/>
              <a:gd name="T20" fmla="*/ 297 w 3884"/>
              <a:gd name="T21" fmla="*/ 1346 h 16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84"/>
              <a:gd name="T34" fmla="*/ 0 h 1600"/>
              <a:gd name="T35" fmla="*/ 3884 w 3884"/>
              <a:gd name="T36" fmla="*/ 1600 h 1600"/>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84" h="1600">
                <a:moveTo>
                  <a:pt x="297" y="1346"/>
                </a:moveTo>
                <a:cubicBezTo>
                  <a:pt x="918" y="1523"/>
                  <a:pt x="1726" y="1533"/>
                  <a:pt x="2310" y="1448"/>
                </a:cubicBezTo>
                <a:cubicBezTo>
                  <a:pt x="3125" y="1334"/>
                  <a:pt x="3798" y="1192"/>
                  <a:pt x="3810" y="884"/>
                </a:cubicBezTo>
                <a:cubicBezTo>
                  <a:pt x="3822" y="576"/>
                  <a:pt x="3114" y="204"/>
                  <a:pt x="1945" y="137"/>
                </a:cubicBezTo>
                <a:cubicBezTo>
                  <a:pt x="645" y="63"/>
                  <a:pt x="74" y="564"/>
                  <a:pt x="74" y="724"/>
                </a:cubicBezTo>
                <a:cubicBezTo>
                  <a:pt x="74" y="884"/>
                  <a:pt x="394" y="1032"/>
                  <a:pt x="781" y="1072"/>
                </a:cubicBezTo>
                <a:cubicBezTo>
                  <a:pt x="280" y="1135"/>
                  <a:pt x="0" y="912"/>
                  <a:pt x="0" y="724"/>
                </a:cubicBezTo>
                <a:cubicBezTo>
                  <a:pt x="0" y="536"/>
                  <a:pt x="473" y="0"/>
                  <a:pt x="1951" y="68"/>
                </a:cubicBezTo>
                <a:cubicBezTo>
                  <a:pt x="2863" y="110"/>
                  <a:pt x="3884" y="433"/>
                  <a:pt x="3878" y="884"/>
                </a:cubicBezTo>
                <a:cubicBezTo>
                  <a:pt x="3872" y="1335"/>
                  <a:pt x="2873" y="1446"/>
                  <a:pt x="2276" y="1523"/>
                </a:cubicBezTo>
                <a:cubicBezTo>
                  <a:pt x="1679" y="1600"/>
                  <a:pt x="553" y="1580"/>
                  <a:pt x="297" y="1346"/>
                </a:cubicBezTo>
                <a:close/>
              </a:path>
            </a:pathLst>
          </a:custGeom>
          <a:solidFill>
            <a:srgbClr val="CC0000"/>
          </a:solidFill>
          <a:ln w="9525">
            <a:solidFill>
              <a:srgbClr val="CC0000"/>
            </a:solidFill>
            <a:round/>
          </a:ln>
        </p:spPr>
        <p:txBody>
          <a:bodyPr tIns="100817" bIns="100817"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zh-CN" altLang="en-US" sz="1544" b="1">
              <a:ea typeface="宋体"/>
            </a:endParaRPr>
          </a:p>
        </p:txBody>
      </p:sp>
      <p:sp>
        <p:nvSpPr>
          <p:cNvPr id="96" name="Freeform 29"/>
          <p:cNvSpPr/>
          <p:nvPr/>
        </p:nvSpPr>
        <p:spPr bwMode="gray">
          <a:xfrm>
            <a:off x="743589" y="2626605"/>
            <a:ext cx="1133475" cy="627063"/>
          </a:xfrm>
          <a:custGeom>
            <a:gdLst>
              <a:gd name="T0" fmla="*/ 297 w 3884"/>
              <a:gd name="T1" fmla="*/ 1346 h 1600"/>
              <a:gd name="T2" fmla="*/ 2310 w 3884"/>
              <a:gd name="T3" fmla="*/ 1448 h 1600"/>
              <a:gd name="T4" fmla="*/ 3810 w 3884"/>
              <a:gd name="T5" fmla="*/ 884 h 1600"/>
              <a:gd name="T6" fmla="*/ 1945 w 3884"/>
              <a:gd name="T7" fmla="*/ 137 h 1600"/>
              <a:gd name="T8" fmla="*/ 74 w 3884"/>
              <a:gd name="T9" fmla="*/ 724 h 1600"/>
              <a:gd name="T10" fmla="*/ 781 w 3884"/>
              <a:gd name="T11" fmla="*/ 1072 h 1600"/>
              <a:gd name="T12" fmla="*/ 0 w 3884"/>
              <a:gd name="T13" fmla="*/ 724 h 1600"/>
              <a:gd name="T14" fmla="*/ 1951 w 3884"/>
              <a:gd name="T15" fmla="*/ 68 h 1600"/>
              <a:gd name="T16" fmla="*/ 3878 w 3884"/>
              <a:gd name="T17" fmla="*/ 884 h 1600"/>
              <a:gd name="T18" fmla="*/ 2276 w 3884"/>
              <a:gd name="T19" fmla="*/ 1523 h 1600"/>
              <a:gd name="T20" fmla="*/ 297 w 3884"/>
              <a:gd name="T21" fmla="*/ 1346 h 16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84"/>
              <a:gd name="T34" fmla="*/ 0 h 1600"/>
              <a:gd name="T35" fmla="*/ 3884 w 3884"/>
              <a:gd name="T36" fmla="*/ 1600 h 1600"/>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84" h="1600">
                <a:moveTo>
                  <a:pt x="297" y="1346"/>
                </a:moveTo>
                <a:cubicBezTo>
                  <a:pt x="918" y="1523"/>
                  <a:pt x="1726" y="1533"/>
                  <a:pt x="2310" y="1448"/>
                </a:cubicBezTo>
                <a:cubicBezTo>
                  <a:pt x="3125" y="1334"/>
                  <a:pt x="3798" y="1192"/>
                  <a:pt x="3810" y="884"/>
                </a:cubicBezTo>
                <a:cubicBezTo>
                  <a:pt x="3822" y="576"/>
                  <a:pt x="3114" y="204"/>
                  <a:pt x="1945" y="137"/>
                </a:cubicBezTo>
                <a:cubicBezTo>
                  <a:pt x="645" y="63"/>
                  <a:pt x="74" y="564"/>
                  <a:pt x="74" y="724"/>
                </a:cubicBezTo>
                <a:cubicBezTo>
                  <a:pt x="74" y="884"/>
                  <a:pt x="394" y="1032"/>
                  <a:pt x="781" y="1072"/>
                </a:cubicBezTo>
                <a:cubicBezTo>
                  <a:pt x="280" y="1135"/>
                  <a:pt x="0" y="912"/>
                  <a:pt x="0" y="724"/>
                </a:cubicBezTo>
                <a:cubicBezTo>
                  <a:pt x="0" y="536"/>
                  <a:pt x="473" y="0"/>
                  <a:pt x="1951" y="68"/>
                </a:cubicBezTo>
                <a:cubicBezTo>
                  <a:pt x="2863" y="110"/>
                  <a:pt x="3884" y="433"/>
                  <a:pt x="3878" y="884"/>
                </a:cubicBezTo>
                <a:cubicBezTo>
                  <a:pt x="3872" y="1335"/>
                  <a:pt x="2873" y="1446"/>
                  <a:pt x="2276" y="1523"/>
                </a:cubicBezTo>
                <a:cubicBezTo>
                  <a:pt x="1679" y="1600"/>
                  <a:pt x="553" y="1580"/>
                  <a:pt x="297" y="1346"/>
                </a:cubicBezTo>
                <a:close/>
              </a:path>
            </a:pathLst>
          </a:custGeom>
          <a:solidFill>
            <a:srgbClr val="CC0000"/>
          </a:solidFill>
          <a:ln w="9525">
            <a:solidFill>
              <a:srgbClr val="CC0000"/>
            </a:solidFill>
            <a:round/>
          </a:ln>
        </p:spPr>
        <p:txBody>
          <a:bodyPr tIns="100817" bIns="100817"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zh-CN" altLang="en-US" sz="1544" b="1">
              <a:ea typeface="宋体"/>
            </a:endParaRPr>
          </a:p>
        </p:txBody>
      </p:sp>
      <p:sp>
        <p:nvSpPr>
          <p:cNvPr id="97" name="Freeform 29"/>
          <p:cNvSpPr/>
          <p:nvPr/>
        </p:nvSpPr>
        <p:spPr bwMode="gray">
          <a:xfrm>
            <a:off x="755806" y="3297584"/>
            <a:ext cx="1133475" cy="627063"/>
          </a:xfrm>
          <a:custGeom>
            <a:gdLst>
              <a:gd name="T0" fmla="*/ 297 w 3884"/>
              <a:gd name="T1" fmla="*/ 1346 h 1600"/>
              <a:gd name="T2" fmla="*/ 2310 w 3884"/>
              <a:gd name="T3" fmla="*/ 1448 h 1600"/>
              <a:gd name="T4" fmla="*/ 3810 w 3884"/>
              <a:gd name="T5" fmla="*/ 884 h 1600"/>
              <a:gd name="T6" fmla="*/ 1945 w 3884"/>
              <a:gd name="T7" fmla="*/ 137 h 1600"/>
              <a:gd name="T8" fmla="*/ 74 w 3884"/>
              <a:gd name="T9" fmla="*/ 724 h 1600"/>
              <a:gd name="T10" fmla="*/ 781 w 3884"/>
              <a:gd name="T11" fmla="*/ 1072 h 1600"/>
              <a:gd name="T12" fmla="*/ 0 w 3884"/>
              <a:gd name="T13" fmla="*/ 724 h 1600"/>
              <a:gd name="T14" fmla="*/ 1951 w 3884"/>
              <a:gd name="T15" fmla="*/ 68 h 1600"/>
              <a:gd name="T16" fmla="*/ 3878 w 3884"/>
              <a:gd name="T17" fmla="*/ 884 h 1600"/>
              <a:gd name="T18" fmla="*/ 2276 w 3884"/>
              <a:gd name="T19" fmla="*/ 1523 h 1600"/>
              <a:gd name="T20" fmla="*/ 297 w 3884"/>
              <a:gd name="T21" fmla="*/ 1346 h 16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84"/>
              <a:gd name="T34" fmla="*/ 0 h 1600"/>
              <a:gd name="T35" fmla="*/ 3884 w 3884"/>
              <a:gd name="T36" fmla="*/ 1600 h 1600"/>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84" h="1600">
                <a:moveTo>
                  <a:pt x="297" y="1346"/>
                </a:moveTo>
                <a:cubicBezTo>
                  <a:pt x="918" y="1523"/>
                  <a:pt x="1726" y="1533"/>
                  <a:pt x="2310" y="1448"/>
                </a:cubicBezTo>
                <a:cubicBezTo>
                  <a:pt x="3125" y="1334"/>
                  <a:pt x="3798" y="1192"/>
                  <a:pt x="3810" y="884"/>
                </a:cubicBezTo>
                <a:cubicBezTo>
                  <a:pt x="3822" y="576"/>
                  <a:pt x="3114" y="204"/>
                  <a:pt x="1945" y="137"/>
                </a:cubicBezTo>
                <a:cubicBezTo>
                  <a:pt x="645" y="63"/>
                  <a:pt x="74" y="564"/>
                  <a:pt x="74" y="724"/>
                </a:cubicBezTo>
                <a:cubicBezTo>
                  <a:pt x="74" y="884"/>
                  <a:pt x="394" y="1032"/>
                  <a:pt x="781" y="1072"/>
                </a:cubicBezTo>
                <a:cubicBezTo>
                  <a:pt x="280" y="1135"/>
                  <a:pt x="0" y="912"/>
                  <a:pt x="0" y="724"/>
                </a:cubicBezTo>
                <a:cubicBezTo>
                  <a:pt x="0" y="536"/>
                  <a:pt x="473" y="0"/>
                  <a:pt x="1951" y="68"/>
                </a:cubicBezTo>
                <a:cubicBezTo>
                  <a:pt x="2863" y="110"/>
                  <a:pt x="3884" y="433"/>
                  <a:pt x="3878" y="884"/>
                </a:cubicBezTo>
                <a:cubicBezTo>
                  <a:pt x="3872" y="1335"/>
                  <a:pt x="2873" y="1446"/>
                  <a:pt x="2276" y="1523"/>
                </a:cubicBezTo>
                <a:cubicBezTo>
                  <a:pt x="1679" y="1600"/>
                  <a:pt x="553" y="1580"/>
                  <a:pt x="297" y="1346"/>
                </a:cubicBezTo>
                <a:close/>
              </a:path>
            </a:pathLst>
          </a:custGeom>
          <a:solidFill>
            <a:srgbClr val="CC0000"/>
          </a:solidFill>
          <a:ln w="9525">
            <a:solidFill>
              <a:srgbClr val="CC0000"/>
            </a:solidFill>
            <a:round/>
          </a:ln>
        </p:spPr>
        <p:txBody>
          <a:bodyPr tIns="100817" bIns="100817"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zh-CN" altLang="en-US" sz="1544" b="1">
              <a:ea typeface="宋体"/>
            </a:endParaRPr>
          </a:p>
        </p:txBody>
      </p:sp>
      <p:sp>
        <p:nvSpPr>
          <p:cNvPr id="98" name="Freeform 29"/>
          <p:cNvSpPr/>
          <p:nvPr/>
        </p:nvSpPr>
        <p:spPr bwMode="gray">
          <a:xfrm>
            <a:off x="2981325" y="6834188"/>
            <a:ext cx="585788" cy="301625"/>
          </a:xfrm>
          <a:custGeom>
            <a:gdLst>
              <a:gd name="T0" fmla="*/ 297 w 3884"/>
              <a:gd name="T1" fmla="*/ 1346 h 1600"/>
              <a:gd name="T2" fmla="*/ 2310 w 3884"/>
              <a:gd name="T3" fmla="*/ 1448 h 1600"/>
              <a:gd name="T4" fmla="*/ 3810 w 3884"/>
              <a:gd name="T5" fmla="*/ 884 h 1600"/>
              <a:gd name="T6" fmla="*/ 1945 w 3884"/>
              <a:gd name="T7" fmla="*/ 137 h 1600"/>
              <a:gd name="T8" fmla="*/ 74 w 3884"/>
              <a:gd name="T9" fmla="*/ 724 h 1600"/>
              <a:gd name="T10" fmla="*/ 781 w 3884"/>
              <a:gd name="T11" fmla="*/ 1072 h 1600"/>
              <a:gd name="T12" fmla="*/ 0 w 3884"/>
              <a:gd name="T13" fmla="*/ 724 h 1600"/>
              <a:gd name="T14" fmla="*/ 1951 w 3884"/>
              <a:gd name="T15" fmla="*/ 68 h 1600"/>
              <a:gd name="T16" fmla="*/ 3878 w 3884"/>
              <a:gd name="T17" fmla="*/ 884 h 1600"/>
              <a:gd name="T18" fmla="*/ 2276 w 3884"/>
              <a:gd name="T19" fmla="*/ 1523 h 1600"/>
              <a:gd name="T20" fmla="*/ 297 w 3884"/>
              <a:gd name="T21" fmla="*/ 1346 h 16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84"/>
              <a:gd name="T34" fmla="*/ 0 h 1600"/>
              <a:gd name="T35" fmla="*/ 3884 w 3884"/>
              <a:gd name="T36" fmla="*/ 1600 h 1600"/>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84" h="1600">
                <a:moveTo>
                  <a:pt x="297" y="1346"/>
                </a:moveTo>
                <a:cubicBezTo>
                  <a:pt x="918" y="1523"/>
                  <a:pt x="1726" y="1533"/>
                  <a:pt x="2310" y="1448"/>
                </a:cubicBezTo>
                <a:cubicBezTo>
                  <a:pt x="3125" y="1334"/>
                  <a:pt x="3798" y="1192"/>
                  <a:pt x="3810" y="884"/>
                </a:cubicBezTo>
                <a:cubicBezTo>
                  <a:pt x="3822" y="576"/>
                  <a:pt x="3114" y="204"/>
                  <a:pt x="1945" y="137"/>
                </a:cubicBezTo>
                <a:cubicBezTo>
                  <a:pt x="645" y="63"/>
                  <a:pt x="74" y="564"/>
                  <a:pt x="74" y="724"/>
                </a:cubicBezTo>
                <a:cubicBezTo>
                  <a:pt x="74" y="884"/>
                  <a:pt x="394" y="1032"/>
                  <a:pt x="781" y="1072"/>
                </a:cubicBezTo>
                <a:cubicBezTo>
                  <a:pt x="280" y="1135"/>
                  <a:pt x="0" y="912"/>
                  <a:pt x="0" y="724"/>
                </a:cubicBezTo>
                <a:cubicBezTo>
                  <a:pt x="0" y="536"/>
                  <a:pt x="473" y="0"/>
                  <a:pt x="1951" y="68"/>
                </a:cubicBezTo>
                <a:cubicBezTo>
                  <a:pt x="2863" y="110"/>
                  <a:pt x="3884" y="433"/>
                  <a:pt x="3878" y="884"/>
                </a:cubicBezTo>
                <a:cubicBezTo>
                  <a:pt x="3872" y="1335"/>
                  <a:pt x="2873" y="1446"/>
                  <a:pt x="2276" y="1523"/>
                </a:cubicBezTo>
                <a:cubicBezTo>
                  <a:pt x="1679" y="1600"/>
                  <a:pt x="553" y="1580"/>
                  <a:pt x="297" y="1346"/>
                </a:cubicBezTo>
                <a:close/>
              </a:path>
            </a:pathLst>
          </a:custGeom>
          <a:solidFill>
            <a:srgbClr val="CC0000"/>
          </a:solidFill>
          <a:ln w="9525">
            <a:solidFill>
              <a:srgbClr val="CC0000"/>
            </a:solidFill>
            <a:round/>
          </a:ln>
        </p:spPr>
        <p:txBody>
          <a:bodyPr tIns="100817" bIns="100817"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endParaRPr lang="zh-CN" altLang="en-US" sz="1544" b="1">
              <a:ea typeface="宋体"/>
            </a:endParaRPr>
          </a:p>
        </p:txBody>
      </p:sp>
    </p:spTree>
    <p:extLst>
      <p:ext uri="{BB962C8B-B14F-4D97-AF65-F5344CB8AC3E}">
        <p14:creationId xmlns:p14="http://schemas.microsoft.com/office/powerpoint/2010/main" val="2609093715"/>
      </p:ext>
    </p:extLst>
  </p:cSld>
  <p:clrMapOvr>
    <a:masterClrMapping/>
  </p:clrMapOvr>
  <p:transition spd="slow" advClick="0"/>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634" name="标题 1"/>
          <p:cNvSpPr>
            <a:spLocks noGrp="1"/>
          </p:cNvSpPr>
          <p:nvPr>
            <p:ph type="title"/>
          </p:nvPr>
        </p:nvSpPr>
        <p:spPr>
          <a:xfrm>
            <a:off x="463550" y="324247"/>
            <a:ext cx="9766300" cy="339725"/>
          </a:xfrm>
        </p:spPr>
        <p:txBody>
          <a:bodyPr/>
          <a:lstStyle/>
          <a:p>
            <a:r>
              <a:rPr lang="zh-CN" altLang="en-US" sz="2200" smtClean="0">
                <a:ea typeface="Arial Unicode MS" panose="020b0604020202020204" pitchFamily="34" charset="-122"/>
              </a:rPr>
              <a:t>整体战略</a:t>
            </a:r>
            <a:br>
              <a:rPr lang="en-US" altLang="zh-CN" sz="2200" smtClean="0">
                <a:solidFill>
                  <a:schemeClr val="tx2"/>
                </a:solidFill>
                <a:ea typeface="Arial Unicode MS" panose="020b0604020202020204" pitchFamily="34" charset="-122"/>
              </a:rPr>
            </a:br>
            <a:r>
              <a:rPr lang="zh-CN" altLang="en-US" sz="2200" smtClean="0">
                <a:solidFill>
                  <a:schemeClr val="tx2"/>
                </a:solidFill>
                <a:ea typeface="Arial Unicode MS" panose="020b0604020202020204" pitchFamily="34" charset="-122"/>
              </a:rPr>
              <a:t>横跨多种金融市场：哈尔滨银行为实现多市场联动，须构建横跨多资本市场的多元化跨境投融资服务能力</a:t>
            </a:r>
            <a:endParaRPr lang="zh-CN" altLang="en-US" sz="2200" smtClean="0"/>
          </a:p>
        </p:txBody>
      </p:sp>
      <p:sp>
        <p:nvSpPr>
          <p:cNvPr id="3" name="文本占位符 2"/>
          <p:cNvSpPr>
            <a:spLocks noGrp="1"/>
          </p:cNvSpPr>
          <p:nvPr>
            <p:ph type="body" sz="quarter" idx="14"/>
          </p:nvPr>
        </p:nvSpPr>
        <p:spPr>
          <a:xfrm>
            <a:off x="760413" y="7177088"/>
            <a:ext cx="6197600" cy="207962"/>
          </a:xfrm>
        </p:spPr>
        <p:txBody>
          <a:bodyPr/>
          <a:lstStyle/>
          <a:p>
            <a:pPr>
              <a:defRPr/>
            </a:pPr>
            <a:endParaRPr lang="zh-CN" altLang="en-US"/>
          </a:p>
        </p:txBody>
      </p:sp>
      <p:grpSp>
        <p:nvGrpSpPr>
          <p:cNvPr id="197636" name="组合 6"/>
          <p:cNvGrpSpPr/>
          <p:nvPr/>
        </p:nvGrpSpPr>
        <p:grpSpPr>
          <a:xfrm>
            <a:off x="2933700" y="1692275"/>
            <a:ext cx="4826000" cy="1838325"/>
            <a:chOff x="2934432" y="2124447"/>
            <a:chExt cx="4824536" cy="1837818"/>
          </a:xfrm>
        </p:grpSpPr>
        <p:sp>
          <p:nvSpPr>
            <p:cNvPr id="5" name="矩形 4"/>
            <p:cNvSpPr/>
            <p:nvPr/>
          </p:nvSpPr>
          <p:spPr>
            <a:xfrm>
              <a:off x="2934432" y="2124447"/>
              <a:ext cx="4824536" cy="5761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a:t>横跨多种金融市场，实现多市场联动</a:t>
              </a:r>
            </a:p>
          </p:txBody>
        </p:sp>
        <p:sp>
          <p:nvSpPr>
            <p:cNvPr id="6" name="Freeform 81"/>
            <p:cNvSpPr/>
            <p:nvPr/>
          </p:nvSpPr>
          <p:spPr bwMode="gray">
            <a:xfrm>
              <a:off x="4110413" y="2700551"/>
              <a:ext cx="2472575" cy="1261714"/>
            </a:xfrm>
            <a:custGeom>
              <a:gdLst>
                <a:gd name="T0" fmla="*/ 2147483647 w 853"/>
                <a:gd name="T1" fmla="*/ 2147483647 h 918"/>
                <a:gd name="T2" fmla="*/ 0 w 853"/>
                <a:gd name="T3" fmla="*/ 2147483647 h 918"/>
                <a:gd name="T4" fmla="*/ 2147483647 w 853"/>
                <a:gd name="T5" fmla="*/ 2147483647 h 918"/>
                <a:gd name="T6" fmla="*/ 2147483647 w 853"/>
                <a:gd name="T7" fmla="*/ 2147483647 h 918"/>
                <a:gd name="T8" fmla="*/ 2147483647 w 853"/>
                <a:gd name="T9" fmla="*/ 2147483647 h 918"/>
                <a:gd name="T10" fmla="*/ 2147483647 w 853"/>
                <a:gd name="T11" fmla="*/ 2147483647 h 918"/>
                <a:gd name="T12" fmla="*/ 2147483647 w 853"/>
                <a:gd name="T13" fmla="*/ 2147483647 h 918"/>
                <a:gd name="T14" fmla="*/ 2147483647 w 853"/>
                <a:gd name="T15" fmla="*/ 2147483647 h 918"/>
                <a:gd name="T16" fmla="*/ 2147483647 w 853"/>
                <a:gd name="T17" fmla="*/ 2147483647 h 918"/>
                <a:gd name="T18" fmla="*/ 2147483647 w 853"/>
                <a:gd name="T19" fmla="*/ 2147483647 h 918"/>
                <a:gd name="T20" fmla="*/ 2147483647 w 853"/>
                <a:gd name="T21" fmla="*/ 2147483647 h 918"/>
                <a:gd name="T22" fmla="*/ 2147483647 w 853"/>
                <a:gd name="T23" fmla="*/ 2147483647 h 918"/>
                <a:gd name="T24" fmla="*/ 2147483647 w 853"/>
                <a:gd name="T25" fmla="*/ 2147483647 h 918"/>
                <a:gd name="T26" fmla="*/ 2147483647 w 853"/>
                <a:gd name="T27" fmla="*/ 2147483647 h 918"/>
                <a:gd name="T28" fmla="*/ 2147483647 w 853"/>
                <a:gd name="T29" fmla="*/ 2147483647 h 918"/>
                <a:gd name="T30" fmla="*/ 2147483647 w 853"/>
                <a:gd name="T31" fmla="*/ 2147483647 h 918"/>
                <a:gd name="T32" fmla="*/ 2147483647 w 853"/>
                <a:gd name="T33" fmla="*/ 2147483647 h 918"/>
                <a:gd name="T34" fmla="*/ 2147483647 w 853"/>
                <a:gd name="T35" fmla="*/ 2147483647 h 918"/>
                <a:gd name="T36" fmla="*/ 2147483647 w 853"/>
                <a:gd name="T37" fmla="*/ 2147483647 h 918"/>
                <a:gd name="T38" fmla="*/ 2147483647 w 853"/>
                <a:gd name="T39" fmla="*/ 2147483647 h 918"/>
                <a:gd name="T40" fmla="*/ 2147483647 w 853"/>
                <a:gd name="T41" fmla="*/ 2147483647 h 918"/>
                <a:gd name="T42" fmla="*/ 2147483647 w 853"/>
                <a:gd name="T43" fmla="*/ 2147483647 h 918"/>
                <a:gd name="T44" fmla="*/ 2147483647 w 853"/>
                <a:gd name="T45" fmla="*/ 2147483647 h 918"/>
                <a:gd name="T46" fmla="*/ 2147483647 w 853"/>
                <a:gd name="T47" fmla="*/ 2147483647 h 918"/>
                <a:gd name="T48" fmla="*/ 2147483647 w 853"/>
                <a:gd name="T49" fmla="*/ 2147483647 h 918"/>
                <a:gd name="T50" fmla="*/ 2147483647 w 853"/>
                <a:gd name="T51" fmla="*/ 2147483647 h 918"/>
                <a:gd name="T52" fmla="*/ 2147483647 w 853"/>
                <a:gd name="T53" fmla="*/ 2147483647 h 918"/>
                <a:gd name="T54" fmla="*/ 2147483647 w 853"/>
                <a:gd name="T55" fmla="*/ 2147483647 h 918"/>
                <a:gd name="T56" fmla="*/ 2147483647 w 853"/>
                <a:gd name="T57" fmla="*/ 2147483647 h 918"/>
                <a:gd name="T58" fmla="*/ 2147483647 w 853"/>
                <a:gd name="T59" fmla="*/ 2147483647 h 918"/>
                <a:gd name="T60" fmla="*/ 2147483647 w 853"/>
                <a:gd name="T61" fmla="*/ 2147483647 h 918"/>
                <a:gd name="T62" fmla="*/ 2147483647 w 853"/>
                <a:gd name="T63" fmla="*/ 2147483647 h 918"/>
                <a:gd name="T64" fmla="*/ 2147483647 w 853"/>
                <a:gd name="T65" fmla="*/ 2147483647 h 918"/>
                <a:gd name="T66" fmla="*/ 2147483647 w 853"/>
                <a:gd name="T67" fmla="*/ 2147483647 h 918"/>
                <a:gd name="T68" fmla="*/ 2147483647 w 853"/>
                <a:gd name="T69" fmla="*/ 0 h 918"/>
                <a:gd name="T70" fmla="*/ 2147483647 w 853"/>
                <a:gd name="T71" fmla="*/ 0 h 918"/>
                <a:gd name="T72" fmla="*/ 2147483647 w 853"/>
                <a:gd name="T73" fmla="*/ 2147483647 h 918"/>
                <a:gd name="T74" fmla="*/ 2147483647 w 853"/>
                <a:gd name="T75" fmla="*/ 2147483647 h 918"/>
                <a:gd name="T76" fmla="*/ 2147483647 w 853"/>
                <a:gd name="T77" fmla="*/ 2147483647 h 918"/>
                <a:gd name="T78" fmla="*/ 2147483647 w 853"/>
                <a:gd name="T79" fmla="*/ 2147483647 h 918"/>
                <a:gd name="T80" fmla="*/ 2147483647 w 853"/>
                <a:gd name="T81" fmla="*/ 2147483647 h 918"/>
                <a:gd name="T82" fmla="*/ 2147483647 w 853"/>
                <a:gd name="T83" fmla="*/ 2147483647 h 918"/>
                <a:gd name="T84" fmla="*/ 2147483647 w 853"/>
                <a:gd name="T85" fmla="*/ 2147483647 h 918"/>
                <a:gd name="T86" fmla="*/ 2147483647 w 853"/>
                <a:gd name="T87" fmla="*/ 2147483647 h 918"/>
                <a:gd name="T88" fmla="*/ 2147483647 w 853"/>
                <a:gd name="T89" fmla="*/ 2147483647 h 918"/>
                <a:gd name="T90" fmla="*/ 2147483647 w 853"/>
                <a:gd name="T91" fmla="*/ 2147483647 h 91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853"/>
                <a:gd name="T139" fmla="*/ 0 h 918"/>
                <a:gd name="T140" fmla="*/ 853 w 853"/>
                <a:gd name="T141" fmla="*/ 918 h 918"/>
              </a:gd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853" h="918">
                  <a:moveTo>
                    <a:pt x="2" y="609"/>
                  </a:moveTo>
                  <a:lnTo>
                    <a:pt x="0" y="807"/>
                  </a:lnTo>
                  <a:lnTo>
                    <a:pt x="183" y="742"/>
                  </a:lnTo>
                  <a:lnTo>
                    <a:pt x="143" y="707"/>
                  </a:lnTo>
                  <a:lnTo>
                    <a:pt x="184" y="659"/>
                  </a:lnTo>
                  <a:lnTo>
                    <a:pt x="226" y="601"/>
                  </a:lnTo>
                  <a:lnTo>
                    <a:pt x="259" y="558"/>
                  </a:lnTo>
                  <a:lnTo>
                    <a:pt x="294" y="503"/>
                  </a:lnTo>
                  <a:lnTo>
                    <a:pt x="332" y="433"/>
                  </a:lnTo>
                  <a:lnTo>
                    <a:pt x="363" y="358"/>
                  </a:lnTo>
                  <a:lnTo>
                    <a:pt x="364" y="757"/>
                  </a:lnTo>
                  <a:lnTo>
                    <a:pt x="314" y="756"/>
                  </a:lnTo>
                  <a:lnTo>
                    <a:pt x="424" y="917"/>
                  </a:lnTo>
                  <a:lnTo>
                    <a:pt x="533" y="756"/>
                  </a:lnTo>
                  <a:lnTo>
                    <a:pt x="485" y="757"/>
                  </a:lnTo>
                  <a:lnTo>
                    <a:pt x="485" y="354"/>
                  </a:lnTo>
                  <a:lnTo>
                    <a:pt x="518" y="430"/>
                  </a:lnTo>
                  <a:lnTo>
                    <a:pt x="548" y="491"/>
                  </a:lnTo>
                  <a:lnTo>
                    <a:pt x="585" y="547"/>
                  </a:lnTo>
                  <a:lnTo>
                    <a:pt x="626" y="604"/>
                  </a:lnTo>
                  <a:lnTo>
                    <a:pt x="657" y="650"/>
                  </a:lnTo>
                  <a:lnTo>
                    <a:pt x="705" y="707"/>
                  </a:lnTo>
                  <a:lnTo>
                    <a:pt x="669" y="742"/>
                  </a:lnTo>
                  <a:lnTo>
                    <a:pt x="852" y="808"/>
                  </a:lnTo>
                  <a:lnTo>
                    <a:pt x="847" y="609"/>
                  </a:lnTo>
                  <a:lnTo>
                    <a:pt x="802" y="639"/>
                  </a:lnTo>
                  <a:lnTo>
                    <a:pt x="766" y="583"/>
                  </a:lnTo>
                  <a:lnTo>
                    <a:pt x="725" y="523"/>
                  </a:lnTo>
                  <a:lnTo>
                    <a:pt x="690" y="467"/>
                  </a:lnTo>
                  <a:lnTo>
                    <a:pt x="660" y="416"/>
                  </a:lnTo>
                  <a:lnTo>
                    <a:pt x="634" y="369"/>
                  </a:lnTo>
                  <a:lnTo>
                    <a:pt x="609" y="318"/>
                  </a:lnTo>
                  <a:lnTo>
                    <a:pt x="582" y="255"/>
                  </a:lnTo>
                  <a:lnTo>
                    <a:pt x="570" y="192"/>
                  </a:lnTo>
                  <a:lnTo>
                    <a:pt x="569" y="0"/>
                  </a:lnTo>
                  <a:lnTo>
                    <a:pt x="284" y="0"/>
                  </a:lnTo>
                  <a:lnTo>
                    <a:pt x="284" y="192"/>
                  </a:lnTo>
                  <a:lnTo>
                    <a:pt x="271" y="255"/>
                  </a:lnTo>
                  <a:lnTo>
                    <a:pt x="238" y="333"/>
                  </a:lnTo>
                  <a:lnTo>
                    <a:pt x="210" y="384"/>
                  </a:lnTo>
                  <a:lnTo>
                    <a:pt x="185" y="427"/>
                  </a:lnTo>
                  <a:lnTo>
                    <a:pt x="155" y="478"/>
                  </a:lnTo>
                  <a:lnTo>
                    <a:pt x="125" y="526"/>
                  </a:lnTo>
                  <a:lnTo>
                    <a:pt x="90" y="579"/>
                  </a:lnTo>
                  <a:lnTo>
                    <a:pt x="48" y="640"/>
                  </a:lnTo>
                  <a:lnTo>
                    <a:pt x="2" y="609"/>
                  </a:lnTo>
                </a:path>
              </a:pathLst>
            </a:custGeom>
            <a:solidFill>
              <a:srgbClr val="00A1DE"/>
            </a:solidFill>
            <a:ln w="12700" cap="rnd">
              <a:solidFill>
                <a:srgbClr val="FFFFFF"/>
              </a:solidFill>
              <a:round/>
            </a:ln>
          </p:spPr>
          <p:txBody>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914400" eaLnBrk="1" fontAlgn="auto" hangingPunct="1">
                <a:spcBef>
                  <a:spcPct val="0"/>
                </a:spcBef>
                <a:spcAft>
                  <a:spcPct val="0"/>
                </a:spcAft>
                <a:defRPr/>
              </a:pPr>
              <a:endParaRPr lang="en-US" sz="1800" kern="0">
                <a:solidFill>
                  <a:sysClr val="windowText" lastClr="000000"/>
                </a:solidFill>
              </a:endParaRPr>
            </a:p>
          </p:txBody>
        </p:sp>
      </p:grpSp>
      <p:sp>
        <p:nvSpPr>
          <p:cNvPr id="8" name="矩形 7"/>
          <p:cNvSpPr/>
          <p:nvPr/>
        </p:nvSpPr>
        <p:spPr>
          <a:xfrm>
            <a:off x="1169988" y="3563938"/>
            <a:ext cx="2736850" cy="3097212"/>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800" b="1" smtClean="0">
                <a:solidFill>
                  <a:schemeClr val="tx1"/>
                </a:solidFill>
              </a:rPr>
              <a:t>货币市场</a:t>
            </a:r>
            <a:r>
              <a:rPr lang="en-US" altLang="zh-CN" sz="1800" b="1">
                <a:solidFill>
                  <a:schemeClr val="tx1"/>
                </a:solidFill>
              </a:rPr>
              <a:t>+</a:t>
            </a:r>
            <a:r>
              <a:rPr lang="zh-CN" altLang="en-US" sz="1800" b="1">
                <a:solidFill>
                  <a:schemeClr val="tx1"/>
                </a:solidFill>
              </a:rPr>
              <a:t>资本市场</a:t>
            </a:r>
            <a:endParaRPr lang="en-US" altLang="zh-CN" sz="1800" b="1">
              <a:solidFill>
                <a:schemeClr val="tx1"/>
              </a:solidFill>
            </a:endParaRPr>
          </a:p>
          <a:p>
            <a:pPr algn="ctr">
              <a:defRPr/>
            </a:pPr>
            <a:endParaRPr lang="zh-CN" altLang="en-US" sz="1800" b="1">
              <a:solidFill>
                <a:schemeClr val="tx1"/>
              </a:solidFill>
            </a:endParaRPr>
          </a:p>
          <a:p>
            <a:pPr marL="180000" indent="-180000">
              <a:spcAft>
                <a:spcPts val="600"/>
              </a:spcAft>
              <a:buFont typeface="Arial" pitchFamily="34" charset="0"/>
              <a:buChar char="•"/>
              <a:defRPr/>
            </a:pPr>
            <a:r>
              <a:rPr lang="zh-CN" altLang="en-US" sz="1400">
                <a:solidFill>
                  <a:schemeClr val="tx1"/>
                </a:solidFill>
              </a:rPr>
              <a:t>通过资产证券化，场内外自营投资，理财资金对接项目融资等业务，银行可以在规模存量不变的情况下面，扩大收入来源，既有利于银行将风险分散转移出去，又提高了投资收益</a:t>
            </a:r>
            <a:endParaRPr lang="en-US" altLang="zh-CN" sz="1400">
              <a:solidFill>
                <a:schemeClr val="tx1"/>
              </a:solidFill>
            </a:endParaRPr>
          </a:p>
          <a:p>
            <a:pPr marL="180000" indent="-180000">
              <a:spcAft>
                <a:spcPts val="600"/>
              </a:spcAft>
              <a:buFont typeface="Arial" pitchFamily="34" charset="0"/>
              <a:buChar char="•"/>
              <a:defRPr/>
            </a:pPr>
            <a:r>
              <a:rPr lang="zh-CN" altLang="en-US" sz="1400">
                <a:solidFill>
                  <a:schemeClr val="tx1"/>
                </a:solidFill>
              </a:rPr>
              <a:t>因此提升资产交易能力，提高资产周转效率，应成为银行货币市场与资本市场联动的主要目标</a:t>
            </a:r>
            <a:endParaRPr lang="zh-CN" altLang="en-US" sz="1400" b="1">
              <a:solidFill>
                <a:schemeClr val="tx1"/>
              </a:solidFill>
            </a:endParaRPr>
          </a:p>
        </p:txBody>
      </p:sp>
      <p:sp>
        <p:nvSpPr>
          <p:cNvPr id="9" name="矩形 8"/>
          <p:cNvSpPr/>
          <p:nvPr/>
        </p:nvSpPr>
        <p:spPr>
          <a:xfrm>
            <a:off x="3978275" y="3563938"/>
            <a:ext cx="2736850" cy="3097212"/>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800" b="1" smtClean="0">
                <a:solidFill>
                  <a:schemeClr val="tx1"/>
                </a:solidFill>
              </a:rPr>
              <a:t>直接融资</a:t>
            </a:r>
            <a:r>
              <a:rPr lang="en-US" altLang="zh-CN" sz="1800" b="1">
                <a:solidFill>
                  <a:schemeClr val="tx1"/>
                </a:solidFill>
              </a:rPr>
              <a:t>+</a:t>
            </a:r>
            <a:r>
              <a:rPr lang="zh-CN" altLang="en-US" sz="1800" b="1">
                <a:solidFill>
                  <a:schemeClr val="tx1"/>
                </a:solidFill>
              </a:rPr>
              <a:t>间接融资</a:t>
            </a:r>
            <a:endParaRPr lang="en-US" altLang="zh-CN" sz="1800" b="1">
              <a:solidFill>
                <a:schemeClr val="tx1"/>
              </a:solidFill>
            </a:endParaRPr>
          </a:p>
          <a:p>
            <a:pPr algn="ctr">
              <a:defRPr/>
            </a:pPr>
            <a:endParaRPr lang="en-US" altLang="zh-CN" sz="1800" b="1">
              <a:solidFill>
                <a:schemeClr val="tx1"/>
              </a:solidFill>
            </a:endParaRPr>
          </a:p>
          <a:p>
            <a:pPr marL="180000" indent="-180000">
              <a:spcAft>
                <a:spcPts val="600"/>
              </a:spcAft>
              <a:buFont typeface="Arial" pitchFamily="34" charset="0"/>
              <a:buChar char="•"/>
              <a:tabLst>
                <a:tab pos="85725"/>
              </a:tabLst>
              <a:defRPr/>
            </a:pPr>
            <a:r>
              <a:rPr lang="zh-CN" altLang="en-US" sz="1400">
                <a:solidFill>
                  <a:schemeClr val="tx1"/>
                </a:solidFill>
              </a:rPr>
              <a:t>当前客户对直接融资需求日益上升，需要通过股权融资、债权融资，及其细分市场形态的整合，为实体经济扩大融资</a:t>
            </a:r>
            <a:r>
              <a:rPr lang="zh-CN" altLang="en-US" sz="1400" smtClean="0">
                <a:solidFill>
                  <a:schemeClr val="tx1"/>
                </a:solidFill>
              </a:rPr>
              <a:t>来源</a:t>
            </a:r>
            <a:endParaRPr lang="en-US" altLang="zh-CN" sz="1400">
              <a:solidFill>
                <a:schemeClr val="tx1"/>
              </a:solidFill>
            </a:endParaRPr>
          </a:p>
          <a:p>
            <a:pPr marL="180000" indent="-180000">
              <a:spcAft>
                <a:spcPts val="600"/>
              </a:spcAft>
              <a:buFont typeface="Arial" pitchFamily="34" charset="0"/>
              <a:buChar char="•"/>
              <a:tabLst>
                <a:tab pos="85725"/>
              </a:tabLst>
              <a:defRPr/>
            </a:pPr>
            <a:r>
              <a:rPr lang="zh-CN" altLang="en-US" sz="1400">
                <a:solidFill>
                  <a:schemeClr val="tx1"/>
                </a:solidFill>
              </a:rPr>
              <a:t>积极探索</a:t>
            </a:r>
            <a:r>
              <a:rPr lang="zh-CN" altLang="en-US" sz="1400" smtClean="0">
                <a:solidFill>
                  <a:schemeClr val="tx1"/>
                </a:solidFill>
              </a:rPr>
              <a:t>服务高成长</a:t>
            </a:r>
            <a:r>
              <a:rPr lang="zh-CN" altLang="en-US" sz="1400">
                <a:solidFill>
                  <a:schemeClr val="tx1"/>
                </a:solidFill>
              </a:rPr>
              <a:t>性</a:t>
            </a:r>
            <a:r>
              <a:rPr lang="zh-CN" altLang="en-US" sz="1400" smtClean="0">
                <a:solidFill>
                  <a:schemeClr val="tx1"/>
                </a:solidFill>
              </a:rPr>
              <a:t>企业</a:t>
            </a:r>
            <a:r>
              <a:rPr lang="zh-CN" altLang="en-US" sz="1400">
                <a:solidFill>
                  <a:schemeClr val="tx1"/>
                </a:solidFill>
              </a:rPr>
              <a:t>的有效方式，以投贷结合的模式打通直接融资与间接融资市场</a:t>
            </a:r>
          </a:p>
        </p:txBody>
      </p:sp>
      <p:sp>
        <p:nvSpPr>
          <p:cNvPr id="10" name="矩形 9"/>
          <p:cNvSpPr/>
          <p:nvPr/>
        </p:nvSpPr>
        <p:spPr>
          <a:xfrm>
            <a:off x="6786563" y="3563938"/>
            <a:ext cx="2736850" cy="3097212"/>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800" b="1" smtClean="0">
                <a:solidFill>
                  <a:schemeClr val="tx1"/>
                </a:solidFill>
              </a:rPr>
              <a:t>国内</a:t>
            </a:r>
            <a:r>
              <a:rPr lang="zh-CN" altLang="en-US" sz="1800" b="1">
                <a:solidFill>
                  <a:schemeClr val="tx1"/>
                </a:solidFill>
              </a:rPr>
              <a:t>市场</a:t>
            </a:r>
            <a:r>
              <a:rPr lang="en-US" altLang="zh-CN" sz="1800" b="1">
                <a:solidFill>
                  <a:schemeClr val="tx1"/>
                </a:solidFill>
              </a:rPr>
              <a:t>+</a:t>
            </a:r>
            <a:r>
              <a:rPr lang="zh-CN" altLang="en-US" sz="1800" b="1">
                <a:solidFill>
                  <a:schemeClr val="tx1"/>
                </a:solidFill>
              </a:rPr>
              <a:t>国际市场</a:t>
            </a:r>
            <a:endParaRPr lang="en-US" altLang="zh-CN" sz="1800" b="1">
              <a:solidFill>
                <a:schemeClr val="tx1"/>
              </a:solidFill>
            </a:endParaRPr>
          </a:p>
          <a:p>
            <a:pPr algn="ctr">
              <a:defRPr/>
            </a:pPr>
            <a:endParaRPr lang="en-US" altLang="zh-CN" sz="1800" b="1">
              <a:solidFill>
                <a:schemeClr val="tx1"/>
              </a:solidFill>
            </a:endParaRPr>
          </a:p>
          <a:p>
            <a:pPr marL="180000" indent="-180000">
              <a:spcAft>
                <a:spcPts val="600"/>
              </a:spcAft>
              <a:buFont typeface="Arial" pitchFamily="34" charset="0"/>
              <a:buChar char="•"/>
              <a:tabLst>
                <a:tab pos="85725"/>
              </a:tabLst>
              <a:defRPr/>
            </a:pPr>
            <a:r>
              <a:rPr lang="zh-CN" altLang="en-US" sz="1400">
                <a:solidFill>
                  <a:schemeClr val="tx1"/>
                </a:solidFill>
              </a:rPr>
              <a:t>对俄金融业务是哈尔滨银行的特色业务之一，且中俄金融联盟的成立给哈尔滨银行带来独特的竞争力</a:t>
            </a:r>
            <a:endParaRPr lang="en-US" altLang="zh-CN" sz="1400">
              <a:solidFill>
                <a:schemeClr val="tx1"/>
              </a:solidFill>
            </a:endParaRPr>
          </a:p>
          <a:p>
            <a:pPr marL="180000" indent="-180000">
              <a:spcAft>
                <a:spcPts val="600"/>
              </a:spcAft>
              <a:buFont typeface="Arial" pitchFamily="34" charset="0"/>
              <a:buChar char="•"/>
              <a:tabLst>
                <a:tab pos="85725"/>
              </a:tabLst>
              <a:defRPr/>
            </a:pPr>
            <a:r>
              <a:rPr lang="zh-CN" altLang="en-US" sz="1400">
                <a:solidFill>
                  <a:schemeClr val="tx1"/>
                </a:solidFill>
              </a:rPr>
              <a:t>在实现国内货币、资本市场贯通的基础上，将服务覆盖至邻国，最终实现跨市场、跨国境的综合服务能力</a:t>
            </a:r>
            <a:endParaRPr lang="en-US" altLang="zh-CN" sz="1400">
              <a:solidFill>
                <a:schemeClr val="tx1"/>
              </a:solidFill>
            </a:endParaRPr>
          </a:p>
          <a:p>
            <a:pPr algn="ctr">
              <a:defRPr/>
            </a:pPr>
            <a:endParaRPr lang="en-US" altLang="zh-CN" sz="1800" b="1">
              <a:solidFill>
                <a:schemeClr val="tx1"/>
              </a:solidFill>
            </a:endParaRPr>
          </a:p>
          <a:p>
            <a:pPr algn="ctr">
              <a:defRPr/>
            </a:pPr>
            <a:endParaRPr lang="en-US" altLang="zh-CN" sz="1800" b="1">
              <a:solidFill>
                <a:schemeClr val="tx1"/>
              </a:solidFill>
            </a:endParaRPr>
          </a:p>
          <a:p>
            <a:pPr algn="ctr">
              <a:defRPr/>
            </a:pPr>
            <a:endParaRPr lang="zh-CN" altLang="en-US" sz="1800" b="1">
              <a:solidFill>
                <a:schemeClr val="tx1"/>
              </a:solidFill>
            </a:endParaRPr>
          </a:p>
        </p:txBody>
      </p:sp>
    </p:spTree>
    <p:extLst>
      <p:ext uri="{BB962C8B-B14F-4D97-AF65-F5344CB8AC3E}">
        <p14:creationId xmlns:p14="http://schemas.microsoft.com/office/powerpoint/2010/main" val="2405170810"/>
      </p:ext>
    </p:extLst>
  </p:cSld>
  <p:clrMapOvr>
    <a:masterClrMapping/>
  </p:clrMapOvr>
  <p:transition spd="slow" advClick="0"/>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98658" name="对象 61" hidden="1"/>
          <p:cNvGraphicFramePr>
            <a:graphicFrameLocks noChangeAspect="1"/>
          </p:cNvGraphicFramePr>
          <p:nvPr>
            <p:custDataLst>
              <p:tags r:id="rId3"/>
            </p:custDataLst>
          </p:nvPr>
        </p:nvGraphicFramePr>
        <p:xfrm>
          <a:off x="307975" y="1588"/>
          <a:ext cx="1588" cy="1587"/>
        </p:xfrm>
        <a:graphic>
          <a:graphicData uri="http://schemas.openxmlformats.org/presentationml/2006/ole">
            <mc:AlternateContent>
              <mc:Choice xmlns:v="urn:schemas-microsoft-com:vml" Requires="v">
                <p:oleObj spid="_x0000_s1080" name="think-cell Slide" r:id="rId4" imgW="470" imgH="469" progId="TCLayout.ActiveDocument.1">
                  <p:embed/>
                </p:oleObj>
              </mc:Choice>
              <mc:Fallback>
                <p:oleObj name="think-cell Slide" r:id="rId4" imgW="470" imgH="469"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307975" y="1588"/>
                        <a:ext cx="1588" cy="1587"/>
                      </a:xfrm>
                      <a:prstGeom prst="rect">
                        <a:avLst/>
                      </a:prstGeom>
                      <a:noFill/>
                      <a:ln>
                        <a:noFill/>
                      </a:ln>
                    </p:spPr>
                  </p:pic>
                </p:oleObj>
              </mc:Fallback>
            </mc:AlternateContent>
          </a:graphicData>
        </a:graphic>
      </p:graphicFrame>
      <p:sp>
        <p:nvSpPr>
          <p:cNvPr id="60" name="矩形 59"/>
          <p:cNvSpPr/>
          <p:nvPr/>
        </p:nvSpPr>
        <p:spPr>
          <a:xfrm>
            <a:off x="544513" y="2667000"/>
            <a:ext cx="3733800" cy="3878263"/>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900" b="1" smtClean="0">
                <a:solidFill>
                  <a:srgbClr val="000000"/>
                </a:solidFill>
                <a:latin typeface="Verdana" pitchFamily="34" charset="0"/>
                <a:ea typeface="华文楷体" pitchFamily="2" charset="-122"/>
              </a:rPr>
              <a:t>货币市场</a:t>
            </a:r>
          </a:p>
        </p:txBody>
      </p:sp>
      <p:sp>
        <p:nvSpPr>
          <p:cNvPr id="61" name="矩形 60"/>
          <p:cNvSpPr/>
          <p:nvPr/>
        </p:nvSpPr>
        <p:spPr>
          <a:xfrm>
            <a:off x="4276725" y="2667000"/>
            <a:ext cx="5856288" cy="387826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900" b="1" smtClean="0">
                <a:solidFill>
                  <a:srgbClr val="000000"/>
                </a:solidFill>
                <a:latin typeface="Verdana" pitchFamily="34" charset="0"/>
                <a:ea typeface="华文楷体" pitchFamily="2" charset="-122"/>
              </a:rPr>
              <a:t>资本市场</a:t>
            </a:r>
          </a:p>
        </p:txBody>
      </p:sp>
      <p:sp>
        <p:nvSpPr>
          <p:cNvPr id="198661" name="标题 1"/>
          <p:cNvSpPr>
            <a:spLocks noGrp="1"/>
          </p:cNvSpPr>
          <p:nvPr>
            <p:ph type="title"/>
          </p:nvPr>
        </p:nvSpPr>
        <p:spPr>
          <a:xfrm>
            <a:off x="463550" y="330200"/>
            <a:ext cx="9766300" cy="339725"/>
          </a:xfrm>
        </p:spPr>
        <p:txBody>
          <a:bodyPr/>
          <a:lstStyle/>
          <a:p>
            <a:pPr hangingPunct="1"/>
            <a:r>
              <a:rPr lang="zh-CN" altLang="en-US" sz="2200" smtClean="0">
                <a:ea typeface="Arial Unicode MS" panose="020b0604020202020204" pitchFamily="34" charset="-122"/>
              </a:rPr>
              <a:t>整体战略</a:t>
            </a:r>
            <a:br>
              <a:rPr lang="en-US" altLang="zh-CN" sz="2200" smtClean="0">
                <a:solidFill>
                  <a:schemeClr val="tx2"/>
                </a:solidFill>
                <a:ea typeface="Arial Unicode MS" panose="020b0604020202020204" pitchFamily="34" charset="-122"/>
              </a:rPr>
            </a:br>
            <a:r>
              <a:rPr lang="zh-CN" altLang="en-US" sz="2200" smtClean="0">
                <a:solidFill>
                  <a:schemeClr val="tx2"/>
                </a:solidFill>
                <a:ea typeface="Arial Unicode MS" panose="020b0604020202020204" pitchFamily="34" charset="-122"/>
              </a:rPr>
              <a:t>横跨多种金融市场：哈尔滨银行以投行、类投行业务打通货币市场、资本市场界限，形成</a:t>
            </a:r>
            <a:r>
              <a:rPr lang="zh-CN" altLang="en-US" sz="2200" smtClean="0">
                <a:ea typeface="Arial Unicode MS" panose="020b0604020202020204" pitchFamily="34" charset="-122"/>
              </a:rPr>
              <a:t>银行资产表内、表外快速流动，为哈尔滨银行贡献高额中间业务收入同时提高资产流转的效率，实现轻资本型发展</a:t>
            </a:r>
            <a:endParaRPr lang="zh-CN" altLang="en-US" sz="2200" smtClean="0">
              <a:solidFill>
                <a:schemeClr val="tx2"/>
              </a:solidFill>
              <a:ea typeface="Arial Unicode MS" panose="020b0604020202020204" pitchFamily="34" charset="-122"/>
            </a:endParaRPr>
          </a:p>
        </p:txBody>
      </p:sp>
      <p:sp>
        <p:nvSpPr>
          <p:cNvPr id="198662" name="文本占位符 3"/>
          <p:cNvSpPr>
            <a:spLocks noGrp="1"/>
          </p:cNvSpPr>
          <p:nvPr>
            <p:ph type="body" sz="quarter" idx="14"/>
          </p:nvPr>
        </p:nvSpPr>
        <p:spPr>
          <a:xfrm>
            <a:off x="760413" y="7177088"/>
            <a:ext cx="6197600" cy="207962"/>
          </a:xfrm>
        </p:spPr>
        <p:txBody>
          <a:bodyPr/>
          <a:lstStyle/>
          <a:p>
            <a:pPr>
              <a:spcBef>
                <a:spcPts val="1488"/>
              </a:spcBef>
              <a:spcAft>
                <a:spcPct val="0"/>
              </a:spcAft>
            </a:pPr>
            <a:endParaRPr kumimoji="0" lang="zh-CN" altLang="en-US" sz="1200" smtClean="0">
              <a:ea typeface="Arial Unicode MS" panose="020b0604020202020204" pitchFamily="34" charset="-122"/>
            </a:endParaRPr>
          </a:p>
        </p:txBody>
      </p:sp>
      <p:grpSp>
        <p:nvGrpSpPr>
          <p:cNvPr id="198663" name="组合 12"/>
          <p:cNvGrpSpPr/>
          <p:nvPr/>
        </p:nvGrpSpPr>
        <p:grpSpPr>
          <a:xfrm>
            <a:off x="3502025" y="2032000"/>
            <a:ext cx="3829050" cy="355600"/>
            <a:chOff x="2898535" y="1592263"/>
            <a:chExt cx="3473690" cy="322263"/>
          </a:xfrm>
        </p:grpSpPr>
        <p:sp>
          <p:nvSpPr>
            <p:cNvPr id="7" name="矩形 6"/>
            <p:cNvSpPr/>
            <p:nvPr/>
          </p:nvSpPr>
          <p:spPr>
            <a:xfrm>
              <a:off x="2961902" y="1592263"/>
              <a:ext cx="3346955" cy="3006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b="1" smtClean="0">
                  <a:solidFill>
                    <a:srgbClr val="000000"/>
                  </a:solidFill>
                  <a:latin typeface="Verdana" pitchFamily="34" charset="0"/>
                  <a:ea typeface="华文楷体" pitchFamily="2" charset="-122"/>
                </a:rPr>
                <a:t>信贷资产证券化流程示意</a:t>
              </a:r>
            </a:p>
          </p:txBody>
        </p:sp>
        <p:cxnSp>
          <p:nvCxnSpPr>
            <p:cNvPr id="10" name="直接连接符 9"/>
            <p:cNvCxnSpPr/>
            <p:nvPr/>
          </p:nvCxnSpPr>
          <p:spPr>
            <a:xfrm flipV="1">
              <a:off x="2898535" y="1914526"/>
              <a:ext cx="3473690" cy="0"/>
            </a:xfrm>
            <a:prstGeom prst="line">
              <a:avLst/>
            </a:prstGeom>
            <a:ln w="28575">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198664" name="组合 58"/>
          <p:cNvGrpSpPr/>
          <p:nvPr/>
        </p:nvGrpSpPr>
        <p:grpSpPr>
          <a:xfrm>
            <a:off x="550863" y="3803650"/>
            <a:ext cx="9574212" cy="2312988"/>
            <a:chOff x="221986" y="2626491"/>
            <a:chExt cx="8683491" cy="2097908"/>
          </a:xfrm>
        </p:grpSpPr>
        <p:sp>
          <p:nvSpPr>
            <p:cNvPr id="14" name="矩形 13"/>
            <p:cNvSpPr/>
            <p:nvPr/>
          </p:nvSpPr>
          <p:spPr>
            <a:xfrm>
              <a:off x="1945438" y="2877030"/>
              <a:ext cx="1393736" cy="7141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1700" smtClean="0">
                  <a:solidFill>
                    <a:srgbClr val="FFFFFF"/>
                  </a:solidFill>
                  <a:latin typeface="Verdana" pitchFamily="34" charset="0"/>
                  <a:ea typeface="华文楷体" pitchFamily="2" charset="-122"/>
                </a:rPr>
                <a:t>银行</a:t>
              </a:r>
              <a:endParaRPr lang="en-US" altLang="zh-CN" sz="1700" smtClean="0">
                <a:solidFill>
                  <a:srgbClr val="FFFFFF"/>
                </a:solidFill>
                <a:latin typeface="Verdana" pitchFamily="34" charset="0"/>
                <a:ea typeface="华文楷体" pitchFamily="2" charset="-122"/>
              </a:endParaRPr>
            </a:p>
            <a:p>
              <a:pPr algn="ctr" eaLnBrk="1" hangingPunct="1">
                <a:defRPr/>
              </a:pPr>
              <a:r>
                <a:rPr lang="zh-CN" altLang="en-US" sz="1700" smtClean="0">
                  <a:solidFill>
                    <a:srgbClr val="FFFFFF"/>
                  </a:solidFill>
                  <a:latin typeface="Verdana" pitchFamily="34" charset="0"/>
                  <a:ea typeface="华文楷体" pitchFamily="2" charset="-122"/>
                </a:rPr>
                <a:t>（发起机构）</a:t>
              </a:r>
            </a:p>
          </p:txBody>
        </p:sp>
        <p:sp>
          <p:nvSpPr>
            <p:cNvPr id="37" name="矩形 36"/>
            <p:cNvSpPr/>
            <p:nvPr/>
          </p:nvSpPr>
          <p:spPr>
            <a:xfrm>
              <a:off x="4493901" y="2877030"/>
              <a:ext cx="1395176" cy="7141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smtClean="0">
                  <a:solidFill>
                    <a:srgbClr val="FFFFFF"/>
                  </a:solidFill>
                  <a:latin typeface="Verdana" pitchFamily="34" charset="0"/>
                  <a:ea typeface="华文楷体" pitchFamily="2" charset="-122"/>
                </a:rPr>
                <a:t>证券发行人（受托机构）</a:t>
              </a:r>
            </a:p>
          </p:txBody>
        </p:sp>
        <p:sp>
          <p:nvSpPr>
            <p:cNvPr id="23" name="椭圆 22"/>
            <p:cNvSpPr/>
            <p:nvPr/>
          </p:nvSpPr>
          <p:spPr>
            <a:xfrm>
              <a:off x="221986" y="2877030"/>
              <a:ext cx="1196481" cy="7141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r>
                <a:rPr lang="zh-CN" altLang="en-US" sz="1764">
                  <a:solidFill>
                    <a:srgbClr val="FFFFFF"/>
                  </a:solidFill>
                </a:rPr>
                <a:t>借款人</a:t>
              </a:r>
            </a:p>
          </p:txBody>
        </p:sp>
        <p:sp>
          <p:nvSpPr>
            <p:cNvPr id="39" name="椭圆 38"/>
            <p:cNvSpPr/>
            <p:nvPr/>
          </p:nvSpPr>
          <p:spPr>
            <a:xfrm>
              <a:off x="7708996" y="2877030"/>
              <a:ext cx="1196481" cy="7141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smtClean="0">
                  <a:solidFill>
                    <a:srgbClr val="FFFFFF"/>
                  </a:solidFill>
                  <a:latin typeface="Verdana" pitchFamily="34" charset="0"/>
                  <a:ea typeface="华文楷体" pitchFamily="2" charset="-122"/>
                </a:rPr>
                <a:t>投资者</a:t>
              </a:r>
            </a:p>
          </p:txBody>
        </p:sp>
        <p:cxnSp>
          <p:nvCxnSpPr>
            <p:cNvPr id="27" name="直接箭头连接符 26"/>
            <p:cNvCxnSpPr>
              <a:stCxn id="23" idx="6"/>
              <a:endCxn id="14" idx="1"/>
            </p:cNvCxnSpPr>
            <p:nvPr/>
          </p:nvCxnSpPr>
          <p:spPr>
            <a:xfrm>
              <a:off x="1418467" y="3234121"/>
              <a:ext cx="52697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矩形 41"/>
            <p:cNvSpPr/>
            <p:nvPr/>
          </p:nvSpPr>
          <p:spPr>
            <a:xfrm>
              <a:off x="907335" y="2626491"/>
              <a:ext cx="1347662" cy="2447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300" smtClean="0">
                  <a:solidFill>
                    <a:srgbClr val="000000"/>
                  </a:solidFill>
                  <a:latin typeface="Verdana" pitchFamily="34" charset="0"/>
                  <a:ea typeface="华文楷体" pitchFamily="2" charset="-122"/>
                </a:rPr>
                <a:t>贷款付息、还本等信贷资产</a:t>
              </a:r>
            </a:p>
          </p:txBody>
        </p:sp>
        <p:cxnSp>
          <p:nvCxnSpPr>
            <p:cNvPr id="47" name="直接箭头连接符 46"/>
            <p:cNvCxnSpPr>
              <a:stCxn id="14" idx="3"/>
              <a:endCxn id="37" idx="1"/>
            </p:cNvCxnSpPr>
            <p:nvPr/>
          </p:nvCxnSpPr>
          <p:spPr>
            <a:xfrm>
              <a:off x="3339173" y="3234121"/>
              <a:ext cx="115472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直接箭头连接符 48"/>
            <p:cNvCxnSpPr>
              <a:stCxn id="37" idx="3"/>
              <a:endCxn id="39" idx="2"/>
            </p:cNvCxnSpPr>
            <p:nvPr/>
          </p:nvCxnSpPr>
          <p:spPr>
            <a:xfrm>
              <a:off x="5889076" y="3234121"/>
              <a:ext cx="18199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0" name="矩形 49"/>
            <p:cNvSpPr/>
            <p:nvPr/>
          </p:nvSpPr>
          <p:spPr>
            <a:xfrm>
              <a:off x="2898592" y="2626491"/>
              <a:ext cx="1349102" cy="2447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300" smtClean="0">
                  <a:solidFill>
                    <a:srgbClr val="000000"/>
                  </a:solidFill>
                  <a:latin typeface="Verdana" pitchFamily="34" charset="0"/>
                  <a:ea typeface="华文楷体" pitchFamily="2" charset="-122"/>
                </a:rPr>
                <a:t>信贷资产</a:t>
              </a:r>
            </a:p>
          </p:txBody>
        </p:sp>
        <p:sp>
          <p:nvSpPr>
            <p:cNvPr id="51" name="矩形 50"/>
            <p:cNvSpPr/>
            <p:nvPr/>
          </p:nvSpPr>
          <p:spPr>
            <a:xfrm>
              <a:off x="5922192" y="2954784"/>
              <a:ext cx="1347662" cy="2447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300" smtClean="0">
                  <a:solidFill>
                    <a:srgbClr val="000000"/>
                  </a:solidFill>
                  <a:latin typeface="Verdana" pitchFamily="34" charset="0"/>
                  <a:ea typeface="华文楷体" pitchFamily="2" charset="-122"/>
                </a:rPr>
                <a:t>发行</a:t>
              </a:r>
              <a:r>
                <a:rPr kumimoji="0" lang="en-US" altLang="zh-CN" sz="1300" smtClean="0">
                  <a:solidFill>
                    <a:srgbClr val="000000"/>
                  </a:solidFill>
                  <a:latin typeface="Verdana" pitchFamily="34" charset="0"/>
                  <a:ea typeface="Arial Unicode MS" panose="020b0604020202020204" pitchFamily="34" charset="-122"/>
                </a:rPr>
                <a:t>ABS</a:t>
              </a:r>
              <a:endParaRPr kumimoji="0" lang="zh-CN" altLang="en-US" sz="1300" smtClean="0">
                <a:solidFill>
                  <a:srgbClr val="000000"/>
                </a:solidFill>
                <a:latin typeface="Verdana" pitchFamily="34" charset="0"/>
                <a:ea typeface="华文楷体" pitchFamily="2" charset="-122"/>
              </a:endParaRPr>
            </a:p>
          </p:txBody>
        </p:sp>
        <p:sp>
          <p:nvSpPr>
            <p:cNvPr id="58" name="矩形 57"/>
            <p:cNvSpPr/>
            <p:nvPr/>
          </p:nvSpPr>
          <p:spPr>
            <a:xfrm>
              <a:off x="6832151" y="2626491"/>
              <a:ext cx="1349102" cy="2447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300" smtClean="0">
                  <a:solidFill>
                    <a:srgbClr val="000000"/>
                  </a:solidFill>
                  <a:latin typeface="Verdana" pitchFamily="34" charset="0"/>
                  <a:ea typeface="华文楷体" pitchFamily="2" charset="-122"/>
                </a:rPr>
                <a:t>证券承销</a:t>
              </a:r>
            </a:p>
          </p:txBody>
        </p:sp>
        <p:sp>
          <p:nvSpPr>
            <p:cNvPr id="46" name="矩形 36"/>
            <p:cNvSpPr/>
            <p:nvPr/>
          </p:nvSpPr>
          <p:spPr>
            <a:xfrm>
              <a:off x="4493901" y="4010218"/>
              <a:ext cx="1395176" cy="7141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smtClean="0">
                  <a:solidFill>
                    <a:srgbClr val="FFFFFF"/>
                  </a:solidFill>
                  <a:latin typeface="Verdana" pitchFamily="34" charset="0"/>
                  <a:ea typeface="华文楷体" pitchFamily="2" charset="-122"/>
                </a:rPr>
                <a:t>资金保管行</a:t>
              </a:r>
            </a:p>
          </p:txBody>
        </p:sp>
      </p:grpSp>
      <p:cxnSp>
        <p:nvCxnSpPr>
          <p:cNvPr id="64" name="肘形连接符 63"/>
          <p:cNvCxnSpPr>
            <a:stCxn id="14" idx="0"/>
            <a:endCxn id="39" idx="0"/>
          </p:cNvCxnSpPr>
          <p:nvPr/>
        </p:nvCxnSpPr>
        <p:spPr>
          <a:xfrm rot="5400000" flipH="1" flipV="1">
            <a:off x="6342063" y="957263"/>
            <a:ext cx="14287" cy="6243637"/>
          </a:xfrm>
          <a:prstGeom prst="bentConnector3">
            <a:avLst>
              <a:gd name="adj1" fmla="val 5238803"/>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69" name="肘形连接符 68"/>
          <p:cNvCxnSpPr>
            <a:stCxn id="39" idx="4"/>
            <a:endCxn id="14" idx="2"/>
          </p:cNvCxnSpPr>
          <p:nvPr/>
        </p:nvCxnSpPr>
        <p:spPr>
          <a:xfrm rot="5400000">
            <a:off x="6342063" y="1744663"/>
            <a:ext cx="14287" cy="6243637"/>
          </a:xfrm>
          <a:prstGeom prst="bentConnector3">
            <a:avLst>
              <a:gd name="adj1" fmla="val 10826866"/>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71" name="矩形 70"/>
          <p:cNvSpPr/>
          <p:nvPr/>
        </p:nvSpPr>
        <p:spPr>
          <a:xfrm>
            <a:off x="4625975" y="3175000"/>
            <a:ext cx="3127375" cy="3333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smtClean="0">
                <a:solidFill>
                  <a:srgbClr val="FFFFFF"/>
                </a:solidFill>
                <a:latin typeface="Verdana" pitchFamily="34" charset="0"/>
                <a:ea typeface="华文楷体" pitchFamily="2" charset="-122"/>
              </a:rPr>
              <a:t>银行表内信贷资产证券化</a:t>
            </a:r>
          </a:p>
        </p:txBody>
      </p:sp>
      <p:sp>
        <p:nvSpPr>
          <p:cNvPr id="73" name="矩形 72"/>
          <p:cNvSpPr/>
          <p:nvPr/>
        </p:nvSpPr>
        <p:spPr>
          <a:xfrm>
            <a:off x="4371975" y="6213475"/>
            <a:ext cx="3784600" cy="3349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smtClean="0">
                <a:solidFill>
                  <a:srgbClr val="FFFFFF"/>
                </a:solidFill>
                <a:latin typeface="Verdana" pitchFamily="34" charset="0"/>
                <a:ea typeface="华文楷体" pitchFamily="2" charset="-122"/>
              </a:rPr>
              <a:t>银行表外资金回流，获得中间收入</a:t>
            </a:r>
          </a:p>
        </p:txBody>
      </p:sp>
      <p:cxnSp>
        <p:nvCxnSpPr>
          <p:cNvPr id="48" name="直接箭头连接符 48"/>
          <p:cNvCxnSpPr>
            <a:stCxn id="37" idx="2"/>
            <a:endCxn id="46" idx="0"/>
          </p:cNvCxnSpPr>
          <p:nvPr/>
        </p:nvCxnSpPr>
        <p:spPr>
          <a:xfrm flipH="1">
            <a:off x="6029325" y="4867275"/>
            <a:ext cx="0" cy="4619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8634513"/>
      </p:ext>
    </p:extLst>
  </p:cSld>
  <p:clrMapOvr>
    <a:masterClrMapping/>
  </p:clrMapOvr>
  <p:transition spd="slow" advClick="0"/>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0706" name="标题 1"/>
          <p:cNvSpPr>
            <a:spLocks noGrp="1"/>
          </p:cNvSpPr>
          <p:nvPr>
            <p:ph type="title"/>
          </p:nvPr>
        </p:nvSpPr>
        <p:spPr>
          <a:xfrm>
            <a:off x="463550" y="330200"/>
            <a:ext cx="9766300" cy="339725"/>
          </a:xfrm>
        </p:spPr>
        <p:txBody>
          <a:bodyPr/>
          <a:lstStyle/>
          <a:p>
            <a:pPr>
              <a:tabLst>
                <a:tab pos="85725"/>
              </a:tabLst>
            </a:pPr>
            <a:r>
              <a:rPr lang="zh-CN" altLang="en-US" sz="2200" smtClean="0">
                <a:ea typeface="Arial Unicode MS" panose="020b0604020202020204" pitchFamily="34" charset="-122"/>
              </a:rPr>
              <a:t>整体战略</a:t>
            </a:r>
            <a:br>
              <a:rPr lang="en-US" altLang="zh-CN" sz="2200" smtClean="0">
                <a:solidFill>
                  <a:schemeClr val="tx2"/>
                </a:solidFill>
                <a:ea typeface="Arial Unicode MS" panose="020b0604020202020204" pitchFamily="34" charset="-122"/>
              </a:rPr>
            </a:br>
            <a:r>
              <a:rPr lang="zh-CN" altLang="en-US" sz="2200" smtClean="0">
                <a:solidFill>
                  <a:schemeClr val="tx2"/>
                </a:solidFill>
                <a:ea typeface="Arial Unicode MS" panose="020b0604020202020204" pitchFamily="34" charset="-122"/>
              </a:rPr>
              <a:t>横跨多种金融市场：哈尔滨银行探索以投贷结合形式服务高成长</a:t>
            </a:r>
            <a:r>
              <a:rPr lang="zh-CN" altLang="en-US" sz="2200">
                <a:solidFill>
                  <a:schemeClr val="tx2"/>
                </a:solidFill>
                <a:ea typeface="Arial Unicode MS" panose="020b0604020202020204" pitchFamily="34" charset="-122"/>
              </a:rPr>
              <a:t>性</a:t>
            </a:r>
            <a:r>
              <a:rPr lang="zh-CN" altLang="en-US" sz="2200" smtClean="0">
                <a:solidFill>
                  <a:schemeClr val="tx2"/>
                </a:solidFill>
                <a:ea typeface="Arial Unicode MS" panose="020b0604020202020204" pitchFamily="34" charset="-122"/>
              </a:rPr>
              <a:t>企业，满足其直接融资需求，实现直接融资与间接融资的联动</a:t>
            </a:r>
          </a:p>
        </p:txBody>
      </p:sp>
      <p:sp>
        <p:nvSpPr>
          <p:cNvPr id="4" name="文本占位符 3"/>
          <p:cNvSpPr>
            <a:spLocks noGrp="1"/>
          </p:cNvSpPr>
          <p:nvPr>
            <p:ph type="body" sz="quarter" idx="14"/>
          </p:nvPr>
        </p:nvSpPr>
        <p:spPr>
          <a:xfrm>
            <a:off x="760413" y="7177088"/>
            <a:ext cx="6197600" cy="207962"/>
          </a:xfrm>
        </p:spPr>
        <p:txBody>
          <a:bodyPr/>
          <a:lstStyle/>
          <a:p>
            <a:pPr>
              <a:defRPr/>
            </a:pPr>
            <a:endParaRPr lang="zh-CN" altLang="en-US"/>
          </a:p>
        </p:txBody>
      </p:sp>
      <p:grpSp>
        <p:nvGrpSpPr>
          <p:cNvPr id="200709" name="组合 28"/>
          <p:cNvGrpSpPr/>
          <p:nvPr/>
        </p:nvGrpSpPr>
        <p:grpSpPr>
          <a:xfrm>
            <a:off x="5634038" y="1655763"/>
            <a:ext cx="4213225" cy="5219700"/>
            <a:chOff x="468311" y="1474091"/>
            <a:chExt cx="3888004" cy="4646351"/>
          </a:xfrm>
        </p:grpSpPr>
        <p:sp>
          <p:nvSpPr>
            <p:cNvPr id="30" name="矩形 3"/>
            <p:cNvSpPr/>
            <p:nvPr/>
          </p:nvSpPr>
          <p:spPr>
            <a:xfrm>
              <a:off x="468311" y="1474091"/>
              <a:ext cx="3888004" cy="360346"/>
            </a:xfrm>
            <a:prstGeom prst="rect">
              <a:avLst/>
            </a:prstGeom>
            <a:solidFill>
              <a:schemeClr val="accent1"/>
            </a:solidFill>
          </p:spPr>
          <p:txBody>
            <a:bodyPr lIns="0" tIns="0" rIns="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a:spcAft>
                  <a:spcPts val="300"/>
                </a:spcAft>
                <a:defRPr/>
              </a:pPr>
              <a:r>
                <a:rPr kumimoji="1" lang="zh-CN" altLang="en-US" sz="1200" b="1">
                  <a:solidFill>
                    <a:schemeClr val="bg1"/>
                  </a:solidFill>
                  <a:ea typeface="+mn-ea"/>
                  <a:cs typeface="Arial" pitchFamily="34" charset="0"/>
                </a:rPr>
                <a:t>模式二：通过“选择权贷款”曲线联动</a:t>
              </a:r>
            </a:p>
          </p:txBody>
        </p:sp>
        <p:sp>
          <p:nvSpPr>
            <p:cNvPr id="31" name="矩形 2"/>
            <p:cNvSpPr/>
            <p:nvPr/>
          </p:nvSpPr>
          <p:spPr>
            <a:xfrm>
              <a:off x="900474" y="1891293"/>
              <a:ext cx="3455841" cy="799828"/>
            </a:xfrm>
            <a:prstGeom prst="rect">
              <a:avLst/>
            </a:prstGeom>
            <a:noFill/>
            <a:ln w="9525" algn="ctr">
              <a:noFill/>
              <a:prstDash val="sysDash"/>
              <a:round/>
            </a:ln>
          </p:spPr>
          <p:txBody>
            <a:bodyPr lIns="90000" tIns="46800" rIns="90000" bIns="468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1450" indent="-171450">
                <a:spcAft>
                  <a:spcPts val="300"/>
                </a:spcAft>
                <a:buClr>
                  <a:schemeClr val="tx2"/>
                </a:buClr>
                <a:buFont typeface="Wingdings" panose="05000000000000000000" pitchFamily="2" charset="2"/>
                <a:buChar char="§"/>
                <a:defRPr/>
              </a:pPr>
              <a:r>
                <a:rPr lang="zh-CN" altLang="zh-CN" sz="1200">
                  <a:ea typeface="+mn-ea"/>
                  <a:cs typeface="Arial" pitchFamily="34" charset="0"/>
                </a:rPr>
                <a:t>在向企业提供传统授信服务的基础上，为其提供包括但不限于投融资及财务顾问等在内的综合金融服务，并因此额外获得一定的期权选择权，通过</a:t>
              </a:r>
              <a:r>
                <a:rPr lang="zh-CN" altLang="en-US" sz="1200">
                  <a:ea typeface="+mn-ea"/>
                  <a:cs typeface="Arial" pitchFamily="34" charset="0"/>
                </a:rPr>
                <a:t>第三方</a:t>
              </a:r>
              <a:r>
                <a:rPr lang="zh-CN" altLang="zh-CN" sz="1200">
                  <a:ea typeface="+mn-ea"/>
                  <a:cs typeface="Arial" pitchFamily="34" charset="0"/>
                </a:rPr>
                <a:t>创投公司代持</a:t>
              </a:r>
              <a:endParaRPr lang="zh-CN" altLang="en-US" sz="1200">
                <a:ea typeface="+mn-ea"/>
                <a:cs typeface="Arial" pitchFamily="34" charset="0"/>
              </a:endParaRPr>
            </a:p>
          </p:txBody>
        </p:sp>
        <p:sp>
          <p:nvSpPr>
            <p:cNvPr id="32" name="Rectangle 73"/>
            <p:cNvSpPr/>
            <p:nvPr/>
          </p:nvSpPr>
          <p:spPr>
            <a:xfrm>
              <a:off x="468311" y="1917133"/>
              <a:ext cx="432163" cy="801141"/>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0" lvl="1" algn="ctr">
                <a:defRPr/>
              </a:pPr>
              <a:r>
                <a:rPr lang="zh-CN" altLang="en-US" sz="1200" b="1">
                  <a:solidFill>
                    <a:schemeClr val="tx1"/>
                  </a:solidFill>
                  <a:latin typeface="Arial" pitchFamily="34" charset="0"/>
                  <a:cs typeface="Arial" pitchFamily="34" charset="0"/>
                </a:rPr>
                <a:t>定义</a:t>
              </a:r>
              <a:endParaRPr lang="en-US" altLang="zh-CN" sz="1200">
                <a:solidFill>
                  <a:schemeClr val="tx1"/>
                </a:solidFill>
                <a:latin typeface="Arial" pitchFamily="34" charset="0"/>
                <a:cs typeface="Arial" pitchFamily="34" charset="0"/>
              </a:endParaRPr>
            </a:p>
          </p:txBody>
        </p:sp>
        <p:cxnSp>
          <p:nvCxnSpPr>
            <p:cNvPr id="33" name="直接连接符 30"/>
            <p:cNvCxnSpPr/>
            <p:nvPr/>
          </p:nvCxnSpPr>
          <p:spPr>
            <a:xfrm>
              <a:off x="1049900" y="2698732"/>
              <a:ext cx="3275651" cy="0"/>
            </a:xfrm>
            <a:prstGeom prst="line">
              <a:avLst/>
            </a:prstGeom>
            <a:ln>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34" name="Rectangle 73"/>
            <p:cNvSpPr/>
            <p:nvPr/>
          </p:nvSpPr>
          <p:spPr>
            <a:xfrm>
              <a:off x="468311" y="2901346"/>
              <a:ext cx="432163" cy="3188007"/>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0" lvl="1" algn="ctr">
                <a:defRPr/>
              </a:pPr>
              <a:r>
                <a:rPr lang="zh-CN" altLang="en-US" sz="1200" b="1">
                  <a:solidFill>
                    <a:schemeClr val="tx1"/>
                  </a:solidFill>
                  <a:latin typeface="Arial" pitchFamily="34" charset="0"/>
                  <a:cs typeface="Arial" pitchFamily="34" charset="0"/>
                </a:rPr>
                <a:t>模式</a:t>
              </a:r>
              <a:endParaRPr lang="en-US" altLang="zh-CN" sz="1200">
                <a:solidFill>
                  <a:schemeClr val="tx1"/>
                </a:solidFill>
                <a:latin typeface="Arial" pitchFamily="34" charset="0"/>
                <a:cs typeface="Arial" pitchFamily="34" charset="0"/>
              </a:endParaRPr>
            </a:p>
          </p:txBody>
        </p:sp>
        <p:sp>
          <p:nvSpPr>
            <p:cNvPr id="35" name="椭圆 8"/>
            <p:cNvSpPr/>
            <p:nvPr/>
          </p:nvSpPr>
          <p:spPr>
            <a:xfrm>
              <a:off x="1049900" y="3308326"/>
              <a:ext cx="648978" cy="647211"/>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200" b="1">
                  <a:solidFill>
                    <a:schemeClr val="bg1"/>
                  </a:solidFill>
                  <a:latin typeface="Arial" pitchFamily="34" charset="0"/>
                  <a:cs typeface="Arial" pitchFamily="34" charset="0"/>
                </a:rPr>
                <a:t>哈尔滨银行</a:t>
              </a:r>
            </a:p>
          </p:txBody>
        </p:sp>
        <p:sp>
          <p:nvSpPr>
            <p:cNvPr id="36" name="椭圆 33"/>
            <p:cNvSpPr/>
            <p:nvPr/>
          </p:nvSpPr>
          <p:spPr>
            <a:xfrm>
              <a:off x="3576956" y="3308326"/>
              <a:ext cx="647512" cy="647211"/>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200" b="1">
                  <a:solidFill>
                    <a:schemeClr val="bg1"/>
                  </a:solidFill>
                  <a:latin typeface="Arial" pitchFamily="34" charset="0"/>
                  <a:cs typeface="Arial" pitchFamily="34" charset="0"/>
                </a:rPr>
                <a:t>外部投资机构</a:t>
              </a:r>
            </a:p>
          </p:txBody>
        </p:sp>
        <p:cxnSp>
          <p:nvCxnSpPr>
            <p:cNvPr id="37" name="直接连接符 15"/>
            <p:cNvCxnSpPr>
              <a:stCxn id="35" idx="6"/>
              <a:endCxn id="36" idx="2"/>
            </p:cNvCxnSpPr>
            <p:nvPr/>
          </p:nvCxnSpPr>
          <p:spPr>
            <a:xfrm>
              <a:off x="1698877" y="3631931"/>
              <a:ext cx="187807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8" name="矩形 35"/>
            <p:cNvSpPr/>
            <p:nvPr/>
          </p:nvSpPr>
          <p:spPr>
            <a:xfrm>
              <a:off x="2128110" y="3318217"/>
              <a:ext cx="946364" cy="255776"/>
            </a:xfrm>
            <a:prstGeom prst="rect">
              <a:avLst/>
            </a:prstGeom>
            <a:noFill/>
            <a:ln w="9525" algn="ctr">
              <a:noFill/>
              <a:prstDash val="sysDash"/>
              <a:round/>
            </a:ln>
          </p:spPr>
          <p:txBody>
            <a:bodyPr lIns="90000" tIns="46800" rIns="90000" bIns="468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spcAft>
                  <a:spcPts val="300"/>
                </a:spcAft>
                <a:buClr>
                  <a:schemeClr val="tx2"/>
                </a:buClr>
                <a:defRPr/>
              </a:pPr>
              <a:r>
                <a:rPr lang="zh-CN" altLang="en-US" sz="1200">
                  <a:ea typeface="+mn-ea"/>
                  <a:cs typeface="Arial" pitchFamily="34" charset="0"/>
                </a:rPr>
                <a:t>分享收益</a:t>
              </a:r>
            </a:p>
          </p:txBody>
        </p:sp>
        <p:sp>
          <p:nvSpPr>
            <p:cNvPr id="39" name="椭圆 36"/>
            <p:cNvSpPr/>
            <p:nvPr/>
          </p:nvSpPr>
          <p:spPr>
            <a:xfrm>
              <a:off x="1049900" y="4920699"/>
              <a:ext cx="648978" cy="648624"/>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200" b="1">
                  <a:solidFill>
                    <a:schemeClr val="bg1"/>
                  </a:solidFill>
                  <a:latin typeface="Arial" pitchFamily="34" charset="0"/>
                  <a:cs typeface="Arial" pitchFamily="34" charset="0"/>
                </a:rPr>
                <a:t>借款人股东</a:t>
              </a:r>
            </a:p>
          </p:txBody>
        </p:sp>
        <p:sp>
          <p:nvSpPr>
            <p:cNvPr id="40" name="椭圆 37"/>
            <p:cNvSpPr/>
            <p:nvPr/>
          </p:nvSpPr>
          <p:spPr>
            <a:xfrm>
              <a:off x="2312695" y="5471818"/>
              <a:ext cx="648978" cy="648624"/>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200" b="1">
                  <a:solidFill>
                    <a:schemeClr val="bg1"/>
                  </a:solidFill>
                  <a:latin typeface="Arial" pitchFamily="34" charset="0"/>
                  <a:cs typeface="Arial" pitchFamily="34" charset="0"/>
                </a:rPr>
                <a:t>借款人</a:t>
              </a:r>
            </a:p>
          </p:txBody>
        </p:sp>
        <p:sp>
          <p:nvSpPr>
            <p:cNvPr id="41" name="椭圆 38"/>
            <p:cNvSpPr/>
            <p:nvPr/>
          </p:nvSpPr>
          <p:spPr>
            <a:xfrm>
              <a:off x="3576956" y="4920699"/>
              <a:ext cx="647512" cy="648624"/>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200" b="1">
                  <a:solidFill>
                    <a:schemeClr val="bg1"/>
                  </a:solidFill>
                  <a:latin typeface="Arial" pitchFamily="34" charset="0"/>
                  <a:cs typeface="Arial" pitchFamily="34" charset="0"/>
                </a:rPr>
                <a:t>公开市场</a:t>
              </a:r>
            </a:p>
          </p:txBody>
        </p:sp>
        <p:sp>
          <p:nvSpPr>
            <p:cNvPr id="42" name="椭圆 39"/>
            <p:cNvSpPr/>
            <p:nvPr/>
          </p:nvSpPr>
          <p:spPr>
            <a:xfrm>
              <a:off x="2277536" y="4077065"/>
              <a:ext cx="719296" cy="71928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200" b="1">
                  <a:solidFill>
                    <a:schemeClr val="bg1"/>
                  </a:solidFill>
                  <a:latin typeface="Arial" pitchFamily="34" charset="0"/>
                  <a:cs typeface="Arial" pitchFamily="34" charset="0"/>
                </a:rPr>
                <a:t>财团</a:t>
              </a:r>
            </a:p>
          </p:txBody>
        </p:sp>
        <p:cxnSp>
          <p:nvCxnSpPr>
            <p:cNvPr id="43" name="直接箭头连接符 34"/>
            <p:cNvCxnSpPr>
              <a:stCxn id="35" idx="5"/>
              <a:endCxn id="42" idx="1"/>
            </p:cNvCxnSpPr>
            <p:nvPr/>
          </p:nvCxnSpPr>
          <p:spPr>
            <a:xfrm>
              <a:off x="1603655" y="3860857"/>
              <a:ext cx="779359" cy="320780"/>
            </a:xfrm>
            <a:prstGeom prst="straightConnector1">
              <a:avLst/>
            </a:prstGeom>
            <a:ln>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44" name="直接箭头连接符 42"/>
            <p:cNvCxnSpPr>
              <a:stCxn id="36" idx="3"/>
              <a:endCxn id="42" idx="7"/>
            </p:cNvCxnSpPr>
            <p:nvPr/>
          </p:nvCxnSpPr>
          <p:spPr>
            <a:xfrm flipH="1">
              <a:off x="2891355" y="3860857"/>
              <a:ext cx="780823" cy="320780"/>
            </a:xfrm>
            <a:prstGeom prst="straightConnector1">
              <a:avLst/>
            </a:prstGeom>
            <a:ln>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45" name="直接箭头连接符 45"/>
            <p:cNvCxnSpPr>
              <a:stCxn id="39" idx="7"/>
              <a:endCxn id="42" idx="3"/>
            </p:cNvCxnSpPr>
            <p:nvPr/>
          </p:nvCxnSpPr>
          <p:spPr>
            <a:xfrm flipV="1">
              <a:off x="1603655" y="4691773"/>
              <a:ext cx="779359" cy="323606"/>
            </a:xfrm>
            <a:prstGeom prst="straightConnector1">
              <a:avLst/>
            </a:prstGeom>
            <a:ln>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6" name="直接箭头连接符 48"/>
            <p:cNvCxnSpPr>
              <a:stCxn id="42" idx="4"/>
              <a:endCxn id="40" idx="0"/>
            </p:cNvCxnSpPr>
            <p:nvPr/>
          </p:nvCxnSpPr>
          <p:spPr>
            <a:xfrm flipH="1">
              <a:off x="2637916" y="4796345"/>
              <a:ext cx="0" cy="675473"/>
            </a:xfrm>
            <a:prstGeom prst="straightConnector1">
              <a:avLst/>
            </a:prstGeom>
            <a:ln>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7" name="直接箭头连接符 51"/>
            <p:cNvCxnSpPr>
              <a:stCxn id="42" idx="5"/>
              <a:endCxn id="41" idx="1"/>
            </p:cNvCxnSpPr>
            <p:nvPr/>
          </p:nvCxnSpPr>
          <p:spPr>
            <a:xfrm>
              <a:off x="2891355" y="4691773"/>
              <a:ext cx="780823" cy="323606"/>
            </a:xfrm>
            <a:prstGeom prst="straightConnector1">
              <a:avLst/>
            </a:prstGeom>
            <a:ln>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48" name="矩形 59"/>
            <p:cNvSpPr/>
            <p:nvPr/>
          </p:nvSpPr>
          <p:spPr>
            <a:xfrm rot="1442407">
              <a:off x="2892819" y="4595681"/>
              <a:ext cx="946364" cy="254362"/>
            </a:xfrm>
            <a:prstGeom prst="rect">
              <a:avLst/>
            </a:prstGeom>
            <a:noFill/>
            <a:ln w="9525" algn="ctr">
              <a:noFill/>
              <a:prstDash val="sysDash"/>
              <a:round/>
            </a:ln>
          </p:spPr>
          <p:txBody>
            <a:bodyPr lIns="90000" tIns="46800" rIns="90000" bIns="468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spcAft>
                  <a:spcPts val="300"/>
                </a:spcAft>
                <a:buClr>
                  <a:schemeClr val="tx2"/>
                </a:buClr>
                <a:defRPr/>
              </a:pPr>
              <a:r>
                <a:rPr lang="zh-CN" altLang="en-US" sz="1200">
                  <a:ea typeface="+mn-ea"/>
                  <a:cs typeface="Arial" pitchFamily="34" charset="0"/>
                </a:rPr>
                <a:t>抛售股权</a:t>
              </a:r>
            </a:p>
          </p:txBody>
        </p:sp>
        <p:sp>
          <p:nvSpPr>
            <p:cNvPr id="49" name="矩形 60"/>
            <p:cNvSpPr/>
            <p:nvPr/>
          </p:nvSpPr>
          <p:spPr>
            <a:xfrm rot="20113035" flipH="1">
              <a:off x="1467414" y="4578724"/>
              <a:ext cx="944899" cy="254362"/>
            </a:xfrm>
            <a:prstGeom prst="rect">
              <a:avLst/>
            </a:prstGeom>
            <a:noFill/>
            <a:ln w="9525" algn="ctr">
              <a:noFill/>
              <a:prstDash val="sysDash"/>
              <a:round/>
            </a:ln>
          </p:spPr>
          <p:txBody>
            <a:bodyPr lIns="90000" tIns="46800" rIns="90000" bIns="468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spcAft>
                  <a:spcPts val="300"/>
                </a:spcAft>
                <a:buClr>
                  <a:schemeClr val="tx2"/>
                </a:buClr>
                <a:defRPr/>
              </a:pPr>
              <a:r>
                <a:rPr lang="zh-CN" altLang="en-US" sz="1200">
                  <a:ea typeface="+mn-ea"/>
                  <a:cs typeface="Arial" pitchFamily="34" charset="0"/>
                </a:rPr>
                <a:t>股权转让</a:t>
              </a:r>
            </a:p>
          </p:txBody>
        </p:sp>
        <p:sp>
          <p:nvSpPr>
            <p:cNvPr id="50" name="矩形 62"/>
            <p:cNvSpPr/>
            <p:nvPr/>
          </p:nvSpPr>
          <p:spPr>
            <a:xfrm>
              <a:off x="2640846" y="5045054"/>
              <a:ext cx="944900" cy="254362"/>
            </a:xfrm>
            <a:prstGeom prst="rect">
              <a:avLst/>
            </a:prstGeom>
            <a:noFill/>
            <a:ln w="9525" algn="ctr">
              <a:noFill/>
              <a:prstDash val="sysDash"/>
              <a:round/>
            </a:ln>
          </p:spPr>
          <p:txBody>
            <a:bodyPr lIns="90000" tIns="46800" rIns="90000" bIns="468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spcAft>
                  <a:spcPts val="300"/>
                </a:spcAft>
                <a:buClr>
                  <a:schemeClr val="tx2"/>
                </a:buClr>
                <a:defRPr/>
              </a:pPr>
              <a:r>
                <a:rPr lang="zh-CN" altLang="en-US" sz="1200">
                  <a:ea typeface="+mn-ea"/>
                  <a:cs typeface="Arial" pitchFamily="34" charset="0"/>
                </a:rPr>
                <a:t>行使期权</a:t>
              </a:r>
            </a:p>
          </p:txBody>
        </p:sp>
        <p:sp>
          <p:nvSpPr>
            <p:cNvPr id="51" name="矩形 71"/>
            <p:cNvSpPr/>
            <p:nvPr/>
          </p:nvSpPr>
          <p:spPr>
            <a:xfrm>
              <a:off x="1785310" y="5045054"/>
              <a:ext cx="946364" cy="254362"/>
            </a:xfrm>
            <a:prstGeom prst="rect">
              <a:avLst/>
            </a:prstGeom>
            <a:noFill/>
            <a:ln w="9525" algn="ctr">
              <a:noFill/>
              <a:prstDash val="sysDash"/>
              <a:round/>
            </a:ln>
          </p:spPr>
          <p:txBody>
            <a:bodyPr lIns="90000" tIns="46800" rIns="90000" bIns="468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spcAft>
                  <a:spcPts val="300"/>
                </a:spcAft>
                <a:buClr>
                  <a:schemeClr val="tx2"/>
                </a:buClr>
                <a:defRPr/>
              </a:pPr>
              <a:r>
                <a:rPr lang="zh-CN" altLang="en-US" sz="1200">
                  <a:ea typeface="+mn-ea"/>
                  <a:cs typeface="Arial" pitchFamily="34" charset="0"/>
                </a:rPr>
                <a:t>债权</a:t>
              </a:r>
              <a:r>
                <a:rPr lang="en-US" altLang="zh-CN" sz="1200">
                  <a:ea typeface="+mn-ea"/>
                  <a:cs typeface="Arial" pitchFamily="34" charset="0"/>
                </a:rPr>
                <a:t>+</a:t>
              </a:r>
            </a:p>
            <a:p>
              <a:pPr algn="ctr">
                <a:spcAft>
                  <a:spcPts val="300"/>
                </a:spcAft>
                <a:buClr>
                  <a:schemeClr val="tx2"/>
                </a:buClr>
                <a:defRPr/>
              </a:pPr>
              <a:r>
                <a:rPr lang="zh-CN" altLang="en-US" sz="1200">
                  <a:ea typeface="+mn-ea"/>
                  <a:cs typeface="Arial" pitchFamily="34" charset="0"/>
                </a:rPr>
                <a:t>股权期权</a:t>
              </a:r>
            </a:p>
          </p:txBody>
        </p:sp>
      </p:grpSp>
      <p:grpSp>
        <p:nvGrpSpPr>
          <p:cNvPr id="200710" name="组合 51"/>
          <p:cNvGrpSpPr/>
          <p:nvPr/>
        </p:nvGrpSpPr>
        <p:grpSpPr>
          <a:xfrm>
            <a:off x="935038" y="1655763"/>
            <a:ext cx="4211637" cy="5186362"/>
            <a:chOff x="463342" y="1535666"/>
            <a:chExt cx="3892969" cy="4688857"/>
          </a:xfrm>
        </p:grpSpPr>
        <p:sp>
          <p:nvSpPr>
            <p:cNvPr id="53" name="TextBox 21"/>
            <p:cNvSpPr txBox="1"/>
            <p:nvPr/>
          </p:nvSpPr>
          <p:spPr>
            <a:xfrm>
              <a:off x="877144" y="4882595"/>
              <a:ext cx="1022766" cy="617144"/>
            </a:xfrm>
            <a:prstGeom prst="rect">
              <a:avLst/>
            </a:prstGeom>
            <a:solidFill>
              <a:srgbClr val="00206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defTabSz="1042988" rtl="0" eaLnBrk="0" fontAlgn="base" hangingPunct="0">
                <a:spcBef>
                  <a:spcPct val="0"/>
                </a:spcBef>
                <a:spcAft>
                  <a:spcPct val="0"/>
                </a:spcAft>
                <a:defRPr sz="1200" kern="1200">
                  <a:solidFill>
                    <a:schemeClr val="tx2"/>
                  </a:solidFill>
                  <a:latin typeface="Arial" pitchFamily="34" charset="0"/>
                  <a:ea typeface="华文楷体" pitchFamily="2" charset="-122"/>
                  <a:cs typeface="Arial" pitchFamily="34" charset="0"/>
                </a:defRPr>
              </a:lvl1pPr>
              <a:lvl2pPr marL="520700" indent="-63500"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lt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lt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lt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lt1"/>
                  </a:solidFill>
                  <a:latin typeface="Arial" pitchFamily="34" charset="0"/>
                  <a:ea typeface="宋体" panose="02010600030101010101" pitchFamily="2" charset="-122"/>
                  <a:cs typeface="+mn-cs"/>
                </a:defRPr>
              </a:lvl9pPr>
            </a:lstStyle>
            <a:p>
              <a:pPr algn="ctr">
                <a:defRPr/>
              </a:pPr>
              <a:r>
                <a:rPr lang="zh-CN" altLang="en-US" b="1">
                  <a:solidFill>
                    <a:schemeClr val="bg1"/>
                  </a:solidFill>
                  <a:ea typeface="+mn-ea"/>
                </a:rPr>
                <a:t>科学技术部</a:t>
              </a:r>
              <a:r>
                <a:rPr lang="zh-CN" altLang="en-US" b="1" smtClean="0">
                  <a:solidFill>
                    <a:schemeClr val="bg1"/>
                  </a:solidFill>
                  <a:ea typeface="+mn-ea"/>
                </a:rPr>
                <a:t>、技术委员会等政府机构</a:t>
              </a:r>
              <a:endParaRPr lang="en-US" b="1">
                <a:solidFill>
                  <a:schemeClr val="bg1"/>
                </a:solidFill>
                <a:ea typeface="+mn-ea"/>
              </a:endParaRPr>
            </a:p>
          </p:txBody>
        </p:sp>
        <p:sp>
          <p:nvSpPr>
            <p:cNvPr id="54" name="TextBox 21"/>
            <p:cNvSpPr txBox="1"/>
            <p:nvPr/>
          </p:nvSpPr>
          <p:spPr>
            <a:xfrm>
              <a:off x="1770781" y="2985236"/>
              <a:ext cx="1870915" cy="354498"/>
            </a:xfrm>
            <a:prstGeom prst="rect">
              <a:avLst/>
            </a:prstGeom>
            <a:solidFill>
              <a:srgbClr val="00206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defTabSz="1042988" rtl="0" eaLnBrk="0" fontAlgn="base" hangingPunct="0">
                <a:spcBef>
                  <a:spcPct val="0"/>
                </a:spcBef>
                <a:spcAft>
                  <a:spcPct val="0"/>
                </a:spcAft>
                <a:defRPr sz="1200" kern="1200">
                  <a:solidFill>
                    <a:schemeClr val="tx2"/>
                  </a:solidFill>
                  <a:latin typeface="Arial" pitchFamily="34" charset="0"/>
                  <a:ea typeface="华文楷体" pitchFamily="2" charset="-122"/>
                  <a:cs typeface="Arial" pitchFamily="34" charset="0"/>
                </a:defRPr>
              </a:lvl1pPr>
              <a:lvl2pPr marL="520700" indent="-63500"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lt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lt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lt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lt1"/>
                  </a:solidFill>
                  <a:latin typeface="Arial" pitchFamily="34" charset="0"/>
                  <a:ea typeface="宋体" panose="02010600030101010101" pitchFamily="2" charset="-122"/>
                  <a:cs typeface="+mn-cs"/>
                </a:defRPr>
              </a:lvl9pPr>
            </a:lstStyle>
            <a:p>
              <a:pPr algn="ctr">
                <a:defRPr/>
              </a:pPr>
              <a:r>
                <a:rPr lang="zh-CN" altLang="en-US" b="1" smtClean="0">
                  <a:solidFill>
                    <a:schemeClr val="bg1"/>
                  </a:solidFill>
                  <a:ea typeface="+mn-ea"/>
                </a:rPr>
                <a:t>商业银行，政府平台</a:t>
              </a:r>
              <a:endParaRPr lang="zh-CN" altLang="en-US" b="1">
                <a:solidFill>
                  <a:schemeClr val="bg1"/>
                </a:solidFill>
                <a:ea typeface="+mn-ea"/>
              </a:endParaRPr>
            </a:p>
          </p:txBody>
        </p:sp>
        <p:sp>
          <p:nvSpPr>
            <p:cNvPr id="55" name="TextBox 21"/>
            <p:cNvSpPr txBox="1"/>
            <p:nvPr/>
          </p:nvSpPr>
          <p:spPr>
            <a:xfrm>
              <a:off x="3263110" y="4908428"/>
              <a:ext cx="1022766" cy="354498"/>
            </a:xfrm>
            <a:prstGeom prst="rect">
              <a:avLst/>
            </a:prstGeom>
            <a:solidFill>
              <a:srgbClr val="00206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defTabSz="1042988" rtl="0" eaLnBrk="0" fontAlgn="base" hangingPunct="0">
                <a:spcBef>
                  <a:spcPct val="0"/>
                </a:spcBef>
                <a:spcAft>
                  <a:spcPct val="0"/>
                </a:spcAft>
                <a:defRPr sz="1200" kern="1200">
                  <a:solidFill>
                    <a:schemeClr val="tx2"/>
                  </a:solidFill>
                  <a:latin typeface="Arial" pitchFamily="34" charset="0"/>
                  <a:ea typeface="华文楷体" pitchFamily="2" charset="-122"/>
                  <a:cs typeface="Arial" pitchFamily="34" charset="0"/>
                </a:defRPr>
              </a:lvl1pPr>
              <a:lvl2pPr marL="520700" indent="-63500"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lt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lt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lt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lt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lt1"/>
                  </a:solidFill>
                  <a:latin typeface="Arial" pitchFamily="34" charset="0"/>
                  <a:ea typeface="宋体" panose="02010600030101010101" pitchFamily="2" charset="-122"/>
                  <a:cs typeface="+mn-cs"/>
                </a:defRPr>
              </a:lvl9pPr>
            </a:lstStyle>
            <a:p>
              <a:pPr algn="ctr">
                <a:defRPr/>
              </a:pPr>
              <a:r>
                <a:rPr lang="zh-CN" altLang="en-US" b="1" smtClean="0">
                  <a:solidFill>
                    <a:schemeClr val="bg1"/>
                  </a:solidFill>
                  <a:ea typeface="+mn-ea"/>
                </a:rPr>
                <a:t>金融监管</a:t>
              </a:r>
              <a:endParaRPr lang="en-US" altLang="zh-CN" b="1" smtClean="0">
                <a:solidFill>
                  <a:schemeClr val="bg1"/>
                </a:solidFill>
                <a:ea typeface="+mn-ea"/>
              </a:endParaRPr>
            </a:p>
            <a:p>
              <a:pPr algn="ctr">
                <a:defRPr/>
              </a:pPr>
              <a:r>
                <a:rPr lang="zh-CN" altLang="en-US" b="1" smtClean="0">
                  <a:solidFill>
                    <a:schemeClr val="bg1"/>
                  </a:solidFill>
                  <a:ea typeface="+mn-ea"/>
                </a:rPr>
                <a:t>机构</a:t>
              </a:r>
              <a:endParaRPr lang="zh-CN" altLang="en-US" b="1">
                <a:solidFill>
                  <a:schemeClr val="bg1"/>
                </a:solidFill>
                <a:ea typeface="+mn-ea"/>
              </a:endParaRPr>
            </a:p>
          </p:txBody>
        </p:sp>
        <p:pic>
          <p:nvPicPr>
            <p:cNvPr id="200714" name="Picture 2" descr="\\Cagmasrv1\sso$\Gestion_Deloitte\Global_Brand\- Templates\Icons\Iconography Deloitte\Icon_People_group_Blue.png"/>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2326281" y="5299529"/>
              <a:ext cx="605837" cy="502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 name="Down Arrow 55"/>
            <p:cNvSpPr/>
            <p:nvPr/>
          </p:nvSpPr>
          <p:spPr>
            <a:xfrm>
              <a:off x="2489799" y="3369875"/>
              <a:ext cx="217173" cy="743443"/>
            </a:xfrm>
            <a:prstGeom prst="downArrow">
              <a:avLst/>
            </a:prstGeom>
            <a:solidFill>
              <a:schemeClr val="accent1">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en-US" sz="1200">
                <a:solidFill>
                  <a:srgbClr val="FFFFFF"/>
                </a:solidFill>
                <a:latin typeface="Arial" pitchFamily="34" charset="0"/>
                <a:cs typeface="Arial" pitchFamily="34" charset="0"/>
              </a:endParaRPr>
            </a:p>
          </p:txBody>
        </p:sp>
        <p:sp>
          <p:nvSpPr>
            <p:cNvPr id="58" name="TextBox 56"/>
            <p:cNvSpPr txBox="1"/>
            <p:nvPr/>
          </p:nvSpPr>
          <p:spPr>
            <a:xfrm>
              <a:off x="2099475" y="3534924"/>
              <a:ext cx="967006" cy="276998"/>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200" b="1">
                  <a:solidFill>
                    <a:srgbClr val="000000"/>
                  </a:solidFill>
                  <a:ea typeface="+mn-ea"/>
                  <a:cs typeface="Arial" pitchFamily="34" charset="0"/>
                </a:rPr>
                <a:t>投资</a:t>
              </a:r>
              <a:endParaRPr lang="en-US" sz="1200" b="1">
                <a:solidFill>
                  <a:srgbClr val="000000"/>
                </a:solidFill>
                <a:ea typeface="+mn-ea"/>
                <a:cs typeface="Arial" pitchFamily="34" charset="0"/>
              </a:endParaRPr>
            </a:p>
          </p:txBody>
        </p:sp>
        <p:sp>
          <p:nvSpPr>
            <p:cNvPr id="59" name="Down Arrow 57"/>
            <p:cNvSpPr/>
            <p:nvPr/>
          </p:nvSpPr>
          <p:spPr>
            <a:xfrm rot="14340000">
              <a:off x="1613789" y="4345736"/>
              <a:ext cx="198060" cy="597225"/>
            </a:xfrm>
            <a:prstGeom prst="downArrow">
              <a:avLst/>
            </a:prstGeom>
            <a:solidFill>
              <a:schemeClr val="accent1">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en-US" sz="1200">
                <a:solidFill>
                  <a:srgbClr val="FFFFFF"/>
                </a:solidFill>
                <a:latin typeface="Arial" pitchFamily="34" charset="0"/>
                <a:cs typeface="Arial" pitchFamily="34" charset="0"/>
              </a:endParaRPr>
            </a:p>
          </p:txBody>
        </p:sp>
        <p:sp>
          <p:nvSpPr>
            <p:cNvPr id="60" name="Down Arrow 58"/>
            <p:cNvSpPr/>
            <p:nvPr/>
          </p:nvSpPr>
          <p:spPr>
            <a:xfrm rot="7260000">
              <a:off x="3443633" y="4332802"/>
              <a:ext cx="199495" cy="598693"/>
            </a:xfrm>
            <a:prstGeom prst="downArrow">
              <a:avLst/>
            </a:prstGeom>
            <a:solidFill>
              <a:schemeClr val="accent1">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en-US" sz="1200">
                <a:solidFill>
                  <a:srgbClr val="FFFFFF"/>
                </a:solidFill>
                <a:latin typeface="Arial" pitchFamily="34" charset="0"/>
                <a:cs typeface="Arial" pitchFamily="34" charset="0"/>
              </a:endParaRPr>
            </a:p>
          </p:txBody>
        </p:sp>
        <p:sp>
          <p:nvSpPr>
            <p:cNvPr id="61" name="TextBox 59"/>
            <p:cNvSpPr txBox="1"/>
            <p:nvPr/>
          </p:nvSpPr>
          <p:spPr>
            <a:xfrm>
              <a:off x="3474414" y="4285544"/>
              <a:ext cx="752767" cy="462140"/>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200" b="1">
                  <a:solidFill>
                    <a:srgbClr val="000000"/>
                  </a:solidFill>
                  <a:ea typeface="+mn-ea"/>
                  <a:cs typeface="Arial" pitchFamily="34" charset="0"/>
                </a:rPr>
                <a:t>监督资金运作</a:t>
              </a:r>
              <a:endParaRPr lang="en-US" sz="1200" b="1">
                <a:solidFill>
                  <a:srgbClr val="000000"/>
                </a:solidFill>
                <a:ea typeface="+mn-ea"/>
                <a:cs typeface="Arial" pitchFamily="34" charset="0"/>
              </a:endParaRPr>
            </a:p>
          </p:txBody>
        </p:sp>
        <p:sp>
          <p:nvSpPr>
            <p:cNvPr id="62" name="TextBox 60"/>
            <p:cNvSpPr txBox="1"/>
            <p:nvPr/>
          </p:nvSpPr>
          <p:spPr>
            <a:xfrm>
              <a:off x="910894" y="4370221"/>
              <a:ext cx="893637" cy="276998"/>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200" b="1">
                  <a:solidFill>
                    <a:srgbClr val="000000"/>
                  </a:solidFill>
                  <a:ea typeface="+mn-ea"/>
                  <a:cs typeface="Arial" pitchFamily="34" charset="0"/>
                </a:rPr>
                <a:t>政策支持</a:t>
              </a:r>
              <a:endParaRPr lang="en-US" sz="1200" b="1">
                <a:solidFill>
                  <a:srgbClr val="000000"/>
                </a:solidFill>
                <a:ea typeface="+mn-ea"/>
                <a:cs typeface="Arial" pitchFamily="34" charset="0"/>
              </a:endParaRPr>
            </a:p>
          </p:txBody>
        </p:sp>
        <p:sp>
          <p:nvSpPr>
            <p:cNvPr id="63" name="矩形 3"/>
            <p:cNvSpPr/>
            <p:nvPr/>
          </p:nvSpPr>
          <p:spPr>
            <a:xfrm>
              <a:off x="467744" y="1535666"/>
              <a:ext cx="3888567" cy="360239"/>
            </a:xfrm>
            <a:prstGeom prst="rect">
              <a:avLst/>
            </a:prstGeom>
            <a:solidFill>
              <a:schemeClr val="accent1"/>
            </a:solidFill>
          </p:spPr>
          <p:txBody>
            <a:bodyPr lIns="0" tIns="0" rIns="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a:spcAft>
                  <a:spcPts val="300"/>
                </a:spcAft>
                <a:defRPr/>
              </a:pPr>
              <a:r>
                <a:rPr kumimoji="1" lang="zh-CN" altLang="en-US" sz="1200" b="1">
                  <a:solidFill>
                    <a:srgbClr val="FFFFFF"/>
                  </a:solidFill>
                  <a:ea typeface="+mn-ea"/>
                  <a:cs typeface="Arial" pitchFamily="34" charset="0"/>
                </a:rPr>
                <a:t>模式一：与政府组建基金参与股权投资</a:t>
              </a:r>
            </a:p>
          </p:txBody>
        </p:sp>
        <p:sp>
          <p:nvSpPr>
            <p:cNvPr id="64" name="Rectangle 73"/>
            <p:cNvSpPr/>
            <p:nvPr/>
          </p:nvSpPr>
          <p:spPr>
            <a:xfrm>
              <a:off x="463342" y="2937874"/>
              <a:ext cx="382987" cy="3286649"/>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0" lvl="1" algn="ctr">
                <a:defRPr/>
              </a:pPr>
              <a:r>
                <a:rPr lang="zh-CN" altLang="en-US" sz="1200" b="1">
                  <a:solidFill>
                    <a:srgbClr val="000000"/>
                  </a:solidFill>
                  <a:latin typeface="Arial" pitchFamily="34" charset="0"/>
                  <a:cs typeface="Arial" pitchFamily="34" charset="0"/>
                </a:rPr>
                <a:t>模式</a:t>
              </a:r>
              <a:endParaRPr lang="en-US" altLang="zh-CN" sz="1200">
                <a:solidFill>
                  <a:srgbClr val="000000"/>
                </a:solidFill>
                <a:latin typeface="Arial" pitchFamily="34" charset="0"/>
                <a:cs typeface="Arial" pitchFamily="34" charset="0"/>
              </a:endParaRPr>
            </a:p>
          </p:txBody>
        </p:sp>
        <p:sp>
          <p:nvSpPr>
            <p:cNvPr id="65" name="Rectangle 73"/>
            <p:cNvSpPr/>
            <p:nvPr/>
          </p:nvSpPr>
          <p:spPr>
            <a:xfrm>
              <a:off x="463342" y="1951879"/>
              <a:ext cx="387389" cy="813667"/>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0" lvl="1" algn="ctr">
                <a:defRPr/>
              </a:pPr>
              <a:r>
                <a:rPr lang="zh-CN" altLang="en-US" sz="1200" b="1">
                  <a:solidFill>
                    <a:srgbClr val="000000"/>
                  </a:solidFill>
                  <a:latin typeface="Arial" pitchFamily="34" charset="0"/>
                  <a:cs typeface="Arial" pitchFamily="34" charset="0"/>
                </a:rPr>
                <a:t>定义</a:t>
              </a:r>
              <a:endParaRPr lang="en-US" altLang="zh-CN" sz="1200">
                <a:solidFill>
                  <a:srgbClr val="000000"/>
                </a:solidFill>
                <a:latin typeface="Arial" pitchFamily="34" charset="0"/>
                <a:cs typeface="Arial" pitchFamily="34" charset="0"/>
              </a:endParaRPr>
            </a:p>
          </p:txBody>
        </p:sp>
        <p:sp>
          <p:nvSpPr>
            <p:cNvPr id="66" name="矩形 2"/>
            <p:cNvSpPr/>
            <p:nvPr/>
          </p:nvSpPr>
          <p:spPr>
            <a:xfrm>
              <a:off x="910894" y="1966231"/>
              <a:ext cx="3355907" cy="800852"/>
            </a:xfrm>
            <a:prstGeom prst="rect">
              <a:avLst/>
            </a:prstGeom>
            <a:noFill/>
            <a:ln w="9525" algn="ctr">
              <a:noFill/>
              <a:prstDash val="sysDash"/>
              <a:round/>
            </a:ln>
          </p:spPr>
          <p:txBody>
            <a:bodyPr lIns="90000" tIns="46800" rIns="90000" bIns="468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1450" indent="-171450">
                <a:spcAft>
                  <a:spcPts val="300"/>
                </a:spcAft>
                <a:buClr>
                  <a:srgbClr val="002776"/>
                </a:buClr>
                <a:buFont typeface="Wingdings" panose="05000000000000000000" pitchFamily="2" charset="2"/>
                <a:buChar char="§"/>
                <a:defRPr/>
              </a:pPr>
              <a:r>
                <a:rPr lang="zh-CN" altLang="en-US" sz="1200">
                  <a:solidFill>
                    <a:srgbClr val="000000"/>
                  </a:solidFill>
                  <a:ea typeface="+mn-ea"/>
                  <a:cs typeface="Arial" pitchFamily="34" charset="0"/>
                </a:rPr>
                <a:t>商业银行使用少量一级资本或发行集合投资计划资金，以股权投资基金方式间接参与中小企业股权投资，并与信贷联动，</a:t>
              </a:r>
              <a:r>
                <a:rPr lang="zh-CN" altLang="en-US" sz="1200">
                  <a:ea typeface="+mn-ea"/>
                  <a:cs typeface="Arial" pitchFamily="34" charset="0"/>
                </a:rPr>
                <a:t>充分支持小微企业发展</a:t>
              </a:r>
              <a:endParaRPr lang="zh-CN" altLang="en-US" sz="1200">
                <a:solidFill>
                  <a:srgbClr val="000000"/>
                </a:solidFill>
                <a:ea typeface="+mn-ea"/>
                <a:cs typeface="Arial" pitchFamily="34" charset="0"/>
              </a:endParaRPr>
            </a:p>
          </p:txBody>
        </p:sp>
        <p:cxnSp>
          <p:nvCxnSpPr>
            <p:cNvPr id="67" name="直接连接符 30"/>
            <p:cNvCxnSpPr/>
            <p:nvPr/>
          </p:nvCxnSpPr>
          <p:spPr>
            <a:xfrm>
              <a:off x="991600" y="2771388"/>
              <a:ext cx="3275201" cy="0"/>
            </a:xfrm>
            <a:prstGeom prst="line">
              <a:avLst/>
            </a:prstGeom>
            <a:ln>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68" name="Rectangle 85"/>
            <p:cNvSpPr/>
            <p:nvPr/>
          </p:nvSpPr>
          <p:spPr>
            <a:xfrm>
              <a:off x="1995291" y="4110447"/>
              <a:ext cx="1253146" cy="41190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200" b="1">
                  <a:latin typeface="Arial" pitchFamily="34" charset="0"/>
                  <a:cs typeface="Arial" pitchFamily="34" charset="0"/>
                </a:rPr>
                <a:t>科技中小企业发展基金</a:t>
              </a:r>
              <a:endParaRPr lang="en-US" sz="1200" b="1">
                <a:latin typeface="Arial" pitchFamily="34" charset="0"/>
                <a:cs typeface="Arial" pitchFamily="34" charset="0"/>
              </a:endParaRPr>
            </a:p>
          </p:txBody>
        </p:sp>
        <p:sp>
          <p:nvSpPr>
            <p:cNvPr id="69" name="Down Arrow 86"/>
            <p:cNvSpPr/>
            <p:nvPr/>
          </p:nvSpPr>
          <p:spPr>
            <a:xfrm>
              <a:off x="2535288" y="4536707"/>
              <a:ext cx="215705" cy="743443"/>
            </a:xfrm>
            <a:prstGeom prst="downArrow">
              <a:avLst/>
            </a:prstGeom>
            <a:solidFill>
              <a:schemeClr val="accent1">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en-US" sz="1200">
                <a:solidFill>
                  <a:srgbClr val="FFFFFF"/>
                </a:solidFill>
                <a:latin typeface="Arial" pitchFamily="34" charset="0"/>
                <a:cs typeface="Arial" pitchFamily="34" charset="0"/>
              </a:endParaRPr>
            </a:p>
          </p:txBody>
        </p:sp>
        <p:sp>
          <p:nvSpPr>
            <p:cNvPr id="70" name="TextBox 87"/>
            <p:cNvSpPr txBox="1"/>
            <p:nvPr/>
          </p:nvSpPr>
          <p:spPr>
            <a:xfrm>
              <a:off x="2143496" y="4703192"/>
              <a:ext cx="968473" cy="276998"/>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200" b="1">
                  <a:solidFill>
                    <a:srgbClr val="000000"/>
                  </a:solidFill>
                  <a:ea typeface="+mn-ea"/>
                  <a:cs typeface="Arial" pitchFamily="34" charset="0"/>
                </a:rPr>
                <a:t>投资</a:t>
              </a:r>
              <a:endParaRPr lang="en-US" sz="1200" b="1">
                <a:solidFill>
                  <a:srgbClr val="000000"/>
                </a:solidFill>
                <a:ea typeface="+mn-ea"/>
                <a:cs typeface="Arial" pitchFamily="34" charset="0"/>
              </a:endParaRPr>
            </a:p>
          </p:txBody>
        </p:sp>
        <p:sp>
          <p:nvSpPr>
            <p:cNvPr id="71" name="TextBox 88"/>
            <p:cNvSpPr txBox="1"/>
            <p:nvPr/>
          </p:nvSpPr>
          <p:spPr>
            <a:xfrm>
              <a:off x="2159638" y="5792523"/>
              <a:ext cx="967006" cy="417379"/>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200" b="1" smtClean="0">
                  <a:solidFill>
                    <a:srgbClr val="000000"/>
                  </a:solidFill>
                  <a:ea typeface="+mn-ea"/>
                  <a:cs typeface="Arial" pitchFamily="34" charset="0"/>
                </a:rPr>
                <a:t>高成长性中小企业</a:t>
              </a:r>
              <a:endParaRPr lang="en-US" sz="1200" b="1">
                <a:solidFill>
                  <a:srgbClr val="000000"/>
                </a:solidFill>
                <a:ea typeface="+mn-ea"/>
                <a:cs typeface="Arial" pitchFamily="34" charset="0"/>
              </a:endParaRPr>
            </a:p>
          </p:txBody>
        </p:sp>
      </p:grpSp>
    </p:spTree>
    <p:extLst>
      <p:ext uri="{BB962C8B-B14F-4D97-AF65-F5344CB8AC3E}">
        <p14:creationId xmlns:p14="http://schemas.microsoft.com/office/powerpoint/2010/main" val="2166055945"/>
      </p:ext>
    </p:extLst>
  </p:cSld>
  <p:clrMapOvr>
    <a:masterClrMapping/>
  </p:clrMapOvr>
  <p:transition spd="slow" advClick="0"/>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730" name="标题 1"/>
          <p:cNvSpPr>
            <a:spLocks noGrp="1"/>
          </p:cNvSpPr>
          <p:nvPr>
            <p:ph type="title"/>
          </p:nvPr>
        </p:nvSpPr>
        <p:spPr>
          <a:xfrm>
            <a:off x="463550" y="330200"/>
            <a:ext cx="9766300" cy="339725"/>
          </a:xfrm>
        </p:spPr>
        <p:txBody>
          <a:bodyPr/>
          <a:lstStyle/>
          <a:p>
            <a:pPr hangingPunct="1"/>
            <a:r>
              <a:rPr lang="zh-CN" altLang="en-US" sz="2200" smtClean="0">
                <a:ea typeface="Arial Unicode MS" panose="020b0604020202020204" pitchFamily="34" charset="-122"/>
              </a:rPr>
              <a:t>整体战略</a:t>
            </a:r>
            <a:br>
              <a:rPr lang="en-US" altLang="zh-CN" sz="2200" smtClean="0">
                <a:solidFill>
                  <a:schemeClr val="tx2"/>
                </a:solidFill>
                <a:ea typeface="Arial Unicode MS" panose="020b0604020202020204" pitchFamily="34" charset="-122"/>
              </a:rPr>
            </a:br>
            <a:r>
              <a:rPr lang="zh-CN" altLang="en-US" sz="2200" smtClean="0">
                <a:solidFill>
                  <a:schemeClr val="tx2"/>
                </a:solidFill>
                <a:ea typeface="Arial Unicode MS" panose="020b0604020202020204" pitchFamily="34" charset="-122"/>
              </a:rPr>
              <a:t>横跨多种金融市场</a:t>
            </a:r>
            <a:r>
              <a:rPr lang="zh-CN" altLang="en-US" sz="2200">
                <a:solidFill>
                  <a:schemeClr val="tx2"/>
                </a:solidFill>
                <a:ea typeface="Arial Unicode MS" panose="020b0604020202020204" pitchFamily="34" charset="-122"/>
              </a:rPr>
              <a:t>：哈尔滨银行首要形成跨多种金融市场的服务能力，其次基于中俄金融联盟，培养传统业务跨境服务能力，最终实现融通比邻的综合化服务能力</a:t>
            </a:r>
            <a:endParaRPr lang="zh-CN" altLang="en-US" sz="2200" smtClean="0">
              <a:ea typeface="Arial Unicode MS" panose="020b0604020202020204" pitchFamily="34" charset="-122"/>
            </a:endParaRPr>
          </a:p>
        </p:txBody>
      </p:sp>
      <p:sp>
        <p:nvSpPr>
          <p:cNvPr id="201731" name="文本占位符 3"/>
          <p:cNvSpPr>
            <a:spLocks noGrp="1"/>
          </p:cNvSpPr>
          <p:nvPr>
            <p:ph type="body" sz="quarter" idx="14"/>
          </p:nvPr>
        </p:nvSpPr>
        <p:spPr>
          <a:xfrm>
            <a:off x="760413" y="7177088"/>
            <a:ext cx="6197600" cy="207962"/>
          </a:xfrm>
        </p:spPr>
        <p:txBody>
          <a:bodyPr/>
          <a:lstStyle/>
          <a:p>
            <a:pPr>
              <a:spcBef>
                <a:spcPts val="1488"/>
              </a:spcBef>
              <a:spcAft>
                <a:spcPct val="0"/>
              </a:spcAft>
            </a:pPr>
            <a:endParaRPr kumimoji="0" lang="zh-CN" altLang="en-US" sz="1200" smtClean="0">
              <a:ea typeface="Arial Unicode MS" panose="020b0604020202020204" pitchFamily="34" charset="-122"/>
            </a:endParaRPr>
          </a:p>
        </p:txBody>
      </p:sp>
      <p:graphicFrame>
        <p:nvGraphicFramePr>
          <p:cNvPr id="5" name="表格 4"/>
          <p:cNvGraphicFramePr>
            <a:graphicFrameLocks noGrp="1"/>
          </p:cNvGraphicFramePr>
          <p:nvPr>
            <p:extLst/>
          </p:nvPr>
        </p:nvGraphicFramePr>
        <p:xfrm>
          <a:off x="782638" y="1776413"/>
          <a:ext cx="9039225" cy="4616451"/>
        </p:xfrm>
        <a:graphic>
          <a:graphicData uri="http://schemas.openxmlformats.org/drawingml/2006/table">
            <a:tbl>
              <a:tblPr/>
              <a:tblGrid>
                <a:gridCol w="971550"/>
                <a:gridCol w="1936328"/>
                <a:gridCol w="2016224"/>
                <a:gridCol w="1944216"/>
                <a:gridCol w="2170907"/>
              </a:tblGrid>
              <a:tr h="649476">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l" defTabSz="1055688" rtl="0" eaLnBrk="1" fontAlgn="base" latinLnBrk="0" hangingPunct="1">
                        <a:lnSpc>
                          <a:spcPct val="100000"/>
                        </a:lnSpc>
                        <a:spcBef>
                          <a:spcPct val="0"/>
                        </a:spcBef>
                        <a:spcAft>
                          <a:spcPct val="0"/>
                        </a:spcAft>
                        <a:buClrTx/>
                        <a:buSzTx/>
                        <a:buFontTx/>
                        <a:buNone/>
                      </a:pPr>
                      <a:endParaRPr kumimoji="0" lang="zh-CN" altLang="en-US" sz="2300" b="1" i="0" u="none" strike="noStrike" cap="none" normalizeH="0" baseline="0" smtClean="0">
                        <a:ln>
                          <a:noFill/>
                        </a:ln>
                        <a:solidFill>
                          <a:srgbClr val="FFFFFF"/>
                        </a:solidFill>
                        <a:effectLst/>
                        <a:latin typeface="Verdana" pitchFamily="34" charset="0"/>
                        <a:ea typeface="华文楷体" pitchFamily="2" charset="-122"/>
                        <a:cs typeface="Arial Unicode MS" pitchFamily="34" charset="-122"/>
                      </a:endParaRPr>
                    </a:p>
                  </a:txBody>
                  <a:tcPr marL="100805" marR="100805" marT="50418" marB="50418"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solidFill>
                      <a:schemeClr val="accent2"/>
                    </a:solidFill>
                  </a:tcPr>
                </a:tc>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ctr" defTabSz="1055688" rtl="0" eaLnBrk="1" fontAlgn="base" latinLnBrk="0" hangingPunct="1">
                        <a:lnSpc>
                          <a:spcPct val="100000"/>
                        </a:lnSpc>
                        <a:spcBef>
                          <a:spcPct val="0"/>
                        </a:spcBef>
                        <a:spcAft>
                          <a:spcPct val="0"/>
                        </a:spcAft>
                        <a:buClrTx/>
                        <a:buSzTx/>
                        <a:buFontTx/>
                        <a:buNone/>
                      </a:pPr>
                      <a:r>
                        <a:rPr kumimoji="0" lang="zh-CN" altLang="en-US" sz="1800" b="1" i="0" u="none" strike="noStrike" cap="none" normalizeH="0" baseline="0" smtClean="0">
                          <a:ln>
                            <a:noFill/>
                          </a:ln>
                          <a:solidFill>
                            <a:srgbClr val="FFFFFF"/>
                          </a:solidFill>
                          <a:effectLst/>
                          <a:latin typeface="Verdana" pitchFamily="34" charset="0"/>
                          <a:ea typeface="华文楷体" pitchFamily="2" charset="-122"/>
                          <a:cs typeface="Arial Unicode MS" pitchFamily="34" charset="-122"/>
                        </a:rPr>
                        <a:t>货币市场</a:t>
                      </a:r>
                    </a:p>
                  </a:txBody>
                  <a:tcPr marL="100805" marR="100805" marT="50418" marB="50418"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solidFill>
                      <a:schemeClr val="accent2"/>
                    </a:solidFill>
                  </a:tcPr>
                </a:tc>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ctr" defTabSz="1055688" rtl="0" eaLnBrk="1" fontAlgn="base" latinLnBrk="0" hangingPunct="1">
                        <a:lnSpc>
                          <a:spcPct val="100000"/>
                        </a:lnSpc>
                        <a:spcBef>
                          <a:spcPct val="0"/>
                        </a:spcBef>
                        <a:spcAft>
                          <a:spcPct val="0"/>
                        </a:spcAft>
                        <a:buClrTx/>
                        <a:buSzTx/>
                        <a:buFontTx/>
                        <a:buNone/>
                      </a:pPr>
                      <a:r>
                        <a:rPr kumimoji="0" lang="zh-CN" altLang="en-US" sz="1800" b="1" i="0" u="none" strike="noStrike" cap="none" normalizeH="0" baseline="0" smtClean="0">
                          <a:ln>
                            <a:noFill/>
                          </a:ln>
                          <a:solidFill>
                            <a:srgbClr val="FFFFFF"/>
                          </a:solidFill>
                          <a:effectLst/>
                          <a:latin typeface="Verdana" pitchFamily="34" charset="0"/>
                          <a:ea typeface="华文楷体" pitchFamily="2" charset="-122"/>
                          <a:cs typeface="Arial Unicode MS" pitchFamily="34" charset="-122"/>
                        </a:rPr>
                        <a:t>股票市场</a:t>
                      </a:r>
                    </a:p>
                  </a:txBody>
                  <a:tcPr marL="100805" marR="100805" marT="50418" marB="50418"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solidFill>
                      <a:schemeClr val="accent2"/>
                    </a:solidFill>
                  </a:tcPr>
                </a:tc>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ctr" defTabSz="1055688" rtl="0" eaLnBrk="1" fontAlgn="base" latinLnBrk="0" hangingPunct="1">
                        <a:lnSpc>
                          <a:spcPct val="100000"/>
                        </a:lnSpc>
                        <a:spcBef>
                          <a:spcPct val="0"/>
                        </a:spcBef>
                        <a:spcAft>
                          <a:spcPct val="0"/>
                        </a:spcAft>
                        <a:buClrTx/>
                        <a:buSzTx/>
                        <a:buFontTx/>
                        <a:buNone/>
                      </a:pPr>
                      <a:r>
                        <a:rPr kumimoji="0" lang="zh-CN" altLang="en-US" sz="1800" b="1" i="0" u="none" strike="noStrike" cap="none" normalizeH="0" baseline="0" smtClean="0">
                          <a:ln>
                            <a:noFill/>
                          </a:ln>
                          <a:solidFill>
                            <a:srgbClr val="FFFFFF"/>
                          </a:solidFill>
                          <a:effectLst/>
                          <a:latin typeface="Verdana" pitchFamily="34" charset="0"/>
                          <a:ea typeface="华文楷体" pitchFamily="2" charset="-122"/>
                          <a:cs typeface="Arial Unicode MS" pitchFamily="34" charset="-122"/>
                        </a:rPr>
                        <a:t>债券市场</a:t>
                      </a:r>
                    </a:p>
                  </a:txBody>
                  <a:tcPr marL="100805" marR="100805" marT="50418" marB="50418"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solidFill>
                      <a:schemeClr val="accent2"/>
                    </a:solidFill>
                  </a:tcPr>
                </a:tc>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ctr" defTabSz="1055688" rtl="0" eaLnBrk="1" fontAlgn="base" latinLnBrk="0" hangingPunct="1">
                        <a:lnSpc>
                          <a:spcPct val="100000"/>
                        </a:lnSpc>
                        <a:spcBef>
                          <a:spcPct val="0"/>
                        </a:spcBef>
                        <a:spcAft>
                          <a:spcPct val="0"/>
                        </a:spcAft>
                        <a:buClrTx/>
                        <a:buSzTx/>
                        <a:buFontTx/>
                        <a:buNone/>
                      </a:pPr>
                      <a:r>
                        <a:rPr kumimoji="0" lang="zh-CN" altLang="en-US" sz="1800" b="1" i="0" u="none" strike="noStrike" cap="none" normalizeH="0" baseline="0" smtClean="0">
                          <a:ln>
                            <a:noFill/>
                          </a:ln>
                          <a:solidFill>
                            <a:srgbClr val="FFFFFF"/>
                          </a:solidFill>
                          <a:effectLst/>
                          <a:latin typeface="Verdana" pitchFamily="34" charset="0"/>
                          <a:ea typeface="华文楷体" pitchFamily="2" charset="-122"/>
                          <a:cs typeface="Arial Unicode MS" pitchFamily="34" charset="-122"/>
                        </a:rPr>
                        <a:t>实业股权投资市场</a:t>
                      </a:r>
                    </a:p>
                  </a:txBody>
                  <a:tcPr marL="100805" marR="100805" marT="50418" marB="50418"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solidFill>
                      <a:schemeClr val="accent2"/>
                    </a:solidFill>
                  </a:tcPr>
                </a:tc>
              </a:tr>
              <a:tr h="2020792">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ctr" defTabSz="1055688" rtl="0" eaLnBrk="1" fontAlgn="base" latinLnBrk="0" hangingPunct="1">
                        <a:lnSpc>
                          <a:spcPct val="100000"/>
                        </a:lnSpc>
                        <a:spcBef>
                          <a:spcPct val="0"/>
                        </a:spcBef>
                        <a:spcAft>
                          <a:spcPct val="0"/>
                        </a:spcAft>
                        <a:buClrTx/>
                        <a:buSzTx/>
                        <a:buFontTx/>
                        <a:buNone/>
                      </a:pPr>
                      <a:r>
                        <a:rPr kumimoji="0" lang="zh-CN" altLang="en-US" sz="1800" b="1"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国际</a:t>
                      </a:r>
                    </a:p>
                  </a:txBody>
                  <a:tcPr marL="100805" marR="100805" marT="50418" marB="50418" anchor="ctr" horzOverflow="overflow">
                    <a:lnL>
                      <a:noFill/>
                    </a:lnL>
                    <a:lnR w="12700" cap="flat" cmpd="sng" algn="ctr">
                      <a:solidFill>
                        <a:srgbClr val="A6A6A6"/>
                      </a:solidFill>
                      <a:prstDash val="solid"/>
                      <a:round/>
                      <a:headEnd type="none" w="med" len="med"/>
                      <a:tailEnd type="none" w="med" len="med"/>
                    </a:lnR>
                    <a:lnT>
                      <a:noFill/>
                    </a:lnT>
                    <a:lnB w="12700" cap="flat" cmpd="sng" algn="ctr">
                      <a:solidFill>
                        <a:srgbClr val="A6A6A6"/>
                      </a:solidFill>
                      <a:prstDash val="solid"/>
                      <a:round/>
                      <a:headEnd type="none" w="med" len="med"/>
                      <a:tailEnd type="none" w="med" len="med"/>
                    </a:lnB>
                    <a:lnTlToBr>
                      <a:noFill/>
                    </a:lnTlToBr>
                    <a:lnBlToTr>
                      <a:noFill/>
                    </a:lnBlToTr>
                    <a:solidFill>
                      <a:srgbClr val="C7E9F5"/>
                    </a:solidFill>
                  </a:tcPr>
                </a:tc>
                <a:tc>
                  <a:txBody>
                    <a:bodyPr vert="horz" wrap="square"/>
                    <a:lstStyle>
                      <a:lvl1pPr marL="285750" indent="-285750" defTabSz="957263">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957263">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957263">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957263">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957263">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285750" marR="0" lvl="0" indent="-285750" algn="l" defTabSz="957263"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外汇业务</a:t>
                      </a:r>
                      <a:endParaRPr kumimoji="0" lang="en-US" altLang="zh-CN"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endParaRPr>
                    </a:p>
                    <a:p>
                      <a:pPr marL="285750" marR="0" lvl="0" indent="-285750" algn="l" defTabSz="957263"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信用证业务</a:t>
                      </a:r>
                      <a:endParaRPr kumimoji="0" lang="en-US" altLang="zh-CN"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endParaRPr>
                    </a:p>
                    <a:p>
                      <a:pPr marL="285750" marR="0" lvl="0" indent="-285750" algn="l" defTabSz="957263" rtl="0" eaLnBrk="1" fontAlgn="base" latinLnBrk="0" hangingPunct="1">
                        <a:lnSpc>
                          <a:spcPct val="100000"/>
                        </a:lnSpc>
                        <a:spcBef>
                          <a:spcPct val="0"/>
                        </a:spcBef>
                        <a:spcAft>
                          <a:spcPct val="0"/>
                        </a:spcAft>
                        <a:buClrTx/>
                        <a:buSzTx/>
                        <a:buFont typeface="Arial" pitchFamily="34" charset="0"/>
                        <a:buChar char="•"/>
                      </a:pPr>
                      <a:r>
                        <a:rPr kumimoji="0" lang="en-US" altLang="zh-CN"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a:t>
                      </a:r>
                    </a:p>
                    <a:p>
                      <a:pPr marL="285750" marR="0" lvl="0" indent="-285750" algn="l" defTabSz="957263" rtl="0" eaLnBrk="1" fontAlgn="base" latinLnBrk="0" hangingPunct="1">
                        <a:lnSpc>
                          <a:spcPct val="100000"/>
                        </a:lnSpc>
                        <a:spcBef>
                          <a:spcPct val="0"/>
                        </a:spcBef>
                        <a:spcAft>
                          <a:spcPct val="0"/>
                        </a:spcAft>
                        <a:buClrTx/>
                        <a:buSzTx/>
                        <a:buFont typeface="Arial" pitchFamily="34" charset="0"/>
                        <a:buChar char="•"/>
                      </a:pPr>
                      <a:endPar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endParaRPr>
                    </a:p>
                  </a:txBody>
                  <a:tcPr marL="100805" marR="100805" marT="50418" marB="50418" horzOverflow="overflow">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a:noFill/>
                    </a:lnT>
                    <a:lnB w="12700" cap="flat" cmpd="sng" algn="ctr">
                      <a:solidFill>
                        <a:srgbClr val="A6A6A6"/>
                      </a:solidFill>
                      <a:prstDash val="solid"/>
                      <a:round/>
                      <a:headEnd type="none" w="med" len="med"/>
                      <a:tailEnd type="none" w="med" len="med"/>
                    </a:lnB>
                    <a:lnTlToBr>
                      <a:noFill/>
                    </a:lnTlToBr>
                    <a:lnBlToTr>
                      <a:noFill/>
                    </a:lnBlToTr>
                    <a:solidFill>
                      <a:srgbClr val="C7E9F5"/>
                    </a:solidFill>
                  </a:tcPr>
                </a:tc>
                <a:tc>
                  <a:txBody>
                    <a:bodyPr vert="horz" wrap="square"/>
                    <a:lstStyle>
                      <a:lvl1pPr marL="285750" indent="-285750" defTabSz="957263">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957263">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957263">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957263">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957263">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285750" marR="0" lvl="0" indent="-285750" algn="l" defTabSz="957263"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高端理财业务</a:t>
                      </a:r>
                      <a:endParaRPr kumimoji="0" lang="en-US" altLang="zh-CN"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endParaRPr>
                    </a:p>
                    <a:p>
                      <a:pPr marL="285750" marR="0" lvl="0" indent="-285750" algn="l" defTabSz="957263"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外汇交易、衍生品交易业务</a:t>
                      </a:r>
                      <a:endParaRPr kumimoji="0" lang="zh-CN" altLang="en-US" sz="23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endParaRPr>
                    </a:p>
                  </a:txBody>
                  <a:tcPr marL="100805" marR="100805" marT="50418" marB="50418" horzOverflow="overflow">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a:noFill/>
                    </a:lnT>
                    <a:lnB w="12700" cap="flat" cmpd="sng" algn="ctr">
                      <a:solidFill>
                        <a:srgbClr val="A6A6A6"/>
                      </a:solidFill>
                      <a:prstDash val="solid"/>
                      <a:round/>
                      <a:headEnd type="none" w="med" len="med"/>
                      <a:tailEnd type="none" w="med" len="med"/>
                    </a:lnB>
                    <a:lnTlToBr>
                      <a:noFill/>
                    </a:lnTlToBr>
                    <a:lnBlToTr>
                      <a:noFill/>
                    </a:lnBlToTr>
                    <a:solidFill>
                      <a:srgbClr val="C7E9F5"/>
                    </a:solidFill>
                  </a:tcPr>
                </a:tc>
                <a:tc>
                  <a:txBody>
                    <a:bodyPr vert="horz" wrap="square"/>
                    <a:lstStyle>
                      <a:lvl1pPr marL="285750" indent="-285750" defTabSz="957263">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957263">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957263">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957263">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957263">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285750" marR="0" lvl="0" indent="-285750" algn="l" defTabSz="957263"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跨国企业提供财务顾问等业务</a:t>
                      </a:r>
                    </a:p>
                  </a:txBody>
                  <a:tcPr marL="100805" marR="100805" marT="50418" marB="50418" horzOverflow="overflow">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a:noFill/>
                    </a:lnT>
                    <a:lnB w="12700" cap="flat" cmpd="sng" algn="ctr">
                      <a:solidFill>
                        <a:srgbClr val="A6A6A6"/>
                      </a:solidFill>
                      <a:prstDash val="solid"/>
                      <a:round/>
                      <a:headEnd type="none" w="med" len="med"/>
                      <a:tailEnd type="none" w="med" len="med"/>
                    </a:lnB>
                    <a:lnTlToBr>
                      <a:noFill/>
                    </a:lnTlToBr>
                    <a:lnBlToTr>
                      <a:noFill/>
                    </a:lnBlToTr>
                    <a:solidFill>
                      <a:srgbClr val="C7E9F5"/>
                    </a:solidFill>
                  </a:tcPr>
                </a:tc>
                <a:tc>
                  <a:txBody>
                    <a:bodyPr vert="horz" wrap="square"/>
                    <a:lstStyle>
                      <a:lvl1pPr marL="285750" indent="-285750" defTabSz="957263">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957263">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957263">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957263">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957263">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957263"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285750" marR="0" lvl="0" indent="-285750" algn="l" defTabSz="957263"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收购控股外资实业、银行等资产</a:t>
                      </a:r>
                    </a:p>
                  </a:txBody>
                  <a:tcPr marL="100805" marR="100805" marT="50418" marB="50418" horzOverflow="overflow">
                    <a:lnL w="12700" cap="flat" cmpd="sng" algn="ctr">
                      <a:solidFill>
                        <a:srgbClr val="A6A6A6"/>
                      </a:solidFill>
                      <a:prstDash val="solid"/>
                      <a:round/>
                      <a:headEnd type="none" w="med" len="med"/>
                      <a:tailEnd type="none" w="med" len="med"/>
                    </a:lnL>
                    <a:lnR>
                      <a:noFill/>
                    </a:lnR>
                    <a:lnT>
                      <a:noFill/>
                    </a:lnT>
                    <a:lnB w="12700" cap="flat" cmpd="sng" algn="ctr">
                      <a:solidFill>
                        <a:srgbClr val="A6A6A6"/>
                      </a:solidFill>
                      <a:prstDash val="solid"/>
                      <a:round/>
                      <a:headEnd type="none" w="med" len="med"/>
                      <a:tailEnd type="none" w="med" len="med"/>
                    </a:lnB>
                    <a:lnTlToBr>
                      <a:noFill/>
                    </a:lnTlToBr>
                    <a:lnBlToTr>
                      <a:noFill/>
                    </a:lnBlToTr>
                    <a:solidFill>
                      <a:srgbClr val="C7E9F5"/>
                    </a:solidFill>
                  </a:tcPr>
                </a:tc>
              </a:tr>
              <a:tr h="1946183">
                <a:tc>
                  <a:txBody>
                    <a:bodyPr vert="horz" wrap="square"/>
                    <a:lstStyle>
                      <a:lvl1pPr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0" marR="0" lvl="0" indent="0" algn="ctr" defTabSz="1055688" rtl="0" eaLnBrk="1" fontAlgn="base" latinLnBrk="0" hangingPunct="1">
                        <a:lnSpc>
                          <a:spcPct val="100000"/>
                        </a:lnSpc>
                        <a:spcBef>
                          <a:spcPct val="0"/>
                        </a:spcBef>
                        <a:spcAft>
                          <a:spcPct val="0"/>
                        </a:spcAft>
                        <a:buClrTx/>
                        <a:buSzTx/>
                        <a:buFontTx/>
                        <a:buNone/>
                      </a:pPr>
                      <a:r>
                        <a:rPr kumimoji="0" lang="zh-CN" altLang="en-US" sz="1800" b="1"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国内</a:t>
                      </a:r>
                    </a:p>
                  </a:txBody>
                  <a:tcPr marL="100805" marR="100805" marT="50418" marB="50418" anchor="ctr" horzOverflow="overflow">
                    <a:lnL>
                      <a:noFill/>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a:noFill/>
                    </a:lnB>
                    <a:lnTlToBr>
                      <a:noFill/>
                    </a:lnTlToBr>
                    <a:lnBlToTr>
                      <a:noFill/>
                    </a:lnBlToTr>
                    <a:solidFill>
                      <a:srgbClr val="E7F0F9"/>
                    </a:solidFill>
                  </a:tcPr>
                </a:tc>
                <a:tc>
                  <a:txBody>
                    <a:bodyPr vert="horz" wrap="square"/>
                    <a:lstStyle>
                      <a:lvl1pPr marL="285750" indent="-285750"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285750" marR="0" lvl="0" indent="-285750" algn="l" defTabSz="1055688"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哈尔滨银行传统业务领域</a:t>
                      </a:r>
                    </a:p>
                  </a:txBody>
                  <a:tcPr marL="100805" marR="100805" marT="50418" marB="50418" anchor="ctr" horzOverflow="overflow">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a:noFill/>
                    </a:lnB>
                    <a:lnTlToBr>
                      <a:noFill/>
                    </a:lnTlToBr>
                    <a:lnBlToTr>
                      <a:noFill/>
                    </a:lnBlToTr>
                    <a:solidFill>
                      <a:srgbClr val="E7F0F9"/>
                    </a:solidFill>
                  </a:tcPr>
                </a:tc>
                <a:tc>
                  <a:txBody>
                    <a:bodyPr vert="horz" wrap="square"/>
                    <a:lstStyle>
                      <a:lvl1pPr marL="285750" indent="-285750"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285750" marR="0" lvl="0" indent="-285750" algn="l" defTabSz="1055688"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理财产品的打包设计</a:t>
                      </a:r>
                      <a:endParaRPr kumimoji="0" lang="en-US" altLang="zh-CN"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endParaRPr>
                    </a:p>
                    <a:p>
                      <a:pPr marL="285750" marR="0" lvl="0" indent="-285750" algn="l" defTabSz="1055688"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资产证券化业务</a:t>
                      </a:r>
                    </a:p>
                  </a:txBody>
                  <a:tcPr marL="100805" marR="100805" marT="50418" marB="50418" anchor="ctr" horzOverflow="overflow">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a:noFill/>
                    </a:lnB>
                    <a:lnTlToBr>
                      <a:noFill/>
                    </a:lnTlToBr>
                    <a:lnBlToTr>
                      <a:noFill/>
                    </a:lnBlToTr>
                    <a:solidFill>
                      <a:srgbClr val="E7F0F9"/>
                    </a:solidFill>
                  </a:tcPr>
                </a:tc>
                <a:tc>
                  <a:txBody>
                    <a:bodyPr vert="horz" wrap="square"/>
                    <a:lstStyle>
                      <a:lvl1pPr marL="285750" indent="-285750"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285750" marR="0" lvl="0" indent="-285750" algn="l" defTabSz="1055688"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债券承销</a:t>
                      </a:r>
                      <a:endParaRPr kumimoji="0" lang="en-US" altLang="zh-CN"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endParaRPr>
                    </a:p>
                    <a:p>
                      <a:pPr marL="285750" marR="0" lvl="0" indent="-285750" algn="l" defTabSz="1055688"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并购顾问等业务</a:t>
                      </a:r>
                    </a:p>
                  </a:txBody>
                  <a:tcPr marL="100805" marR="100805" marT="50418" marB="50418" anchor="ctr" horzOverflow="overflow">
                    <a:lnL w="12700" cap="flat" cmpd="sng" algn="ctr">
                      <a:solidFill>
                        <a:srgbClr val="A6A6A6"/>
                      </a:solidFill>
                      <a:prstDash val="solid"/>
                      <a:round/>
                      <a:headEnd type="none" w="med" len="med"/>
                      <a:tailEnd type="none" w="med" len="med"/>
                    </a:lnL>
                    <a:lnR w="12700" cap="flat" cmpd="sng" algn="ctr">
                      <a:solidFill>
                        <a:srgbClr val="A6A6A6"/>
                      </a:solidFill>
                      <a:prstDash val="solid"/>
                      <a:round/>
                      <a:headEnd type="none" w="med" len="med"/>
                      <a:tailEnd type="none" w="med" len="med"/>
                    </a:lnR>
                    <a:lnT w="12700" cap="flat" cmpd="sng" algn="ctr">
                      <a:solidFill>
                        <a:srgbClr val="A6A6A6"/>
                      </a:solidFill>
                      <a:prstDash val="solid"/>
                      <a:round/>
                      <a:headEnd type="none" w="med" len="med"/>
                      <a:tailEnd type="none" w="med" len="med"/>
                    </a:lnT>
                    <a:lnB>
                      <a:noFill/>
                    </a:lnB>
                    <a:lnTlToBr>
                      <a:noFill/>
                    </a:lnTlToBr>
                    <a:lnBlToTr>
                      <a:noFill/>
                    </a:lnBlToTr>
                    <a:solidFill>
                      <a:srgbClr val="E7F0F9"/>
                    </a:solidFill>
                  </a:tcPr>
                </a:tc>
                <a:tc>
                  <a:txBody>
                    <a:bodyPr vert="horz" wrap="square"/>
                    <a:lstStyle>
                      <a:lvl1pPr marL="285750" indent="-285750" defTabSz="1055688">
                        <a:spcBef>
                          <a:spcPct val="50000"/>
                        </a:spcBef>
                        <a:buClr>
                          <a:srgbClr val="9CD100"/>
                        </a:buClr>
                        <a:buSzPct val="120000"/>
                        <a:buFont typeface="Wingdings" panose="05000000000000000000" pitchFamily="2" charset="2"/>
                        <a:defRPr kumimoji="1" sz="1600">
                          <a:solidFill>
                            <a:schemeClr val="tx1"/>
                          </a:solidFill>
                          <a:latin typeface="Arial" pitchFamily="34" charset="0"/>
                          <a:ea typeface="Arial Unicode MS" panose="020b0604020202020204" pitchFamily="34" charset="-122"/>
                          <a:cs typeface="Arial Unicode MS" pitchFamily="34" charset="-122"/>
                        </a:defRPr>
                      </a:lvl1pPr>
                      <a:lvl2pPr marL="742950" indent="-285750" defTabSz="1055688">
                        <a:spcBef>
                          <a:spcPct val="40000"/>
                        </a:spcBef>
                        <a:buClr>
                          <a:schemeClr val="hlink"/>
                        </a:buClr>
                        <a:defRPr kumimoji="1" sz="1500">
                          <a:solidFill>
                            <a:schemeClr val="tx1"/>
                          </a:solidFill>
                          <a:latin typeface="Arial" pitchFamily="34" charset="0"/>
                          <a:ea typeface="Arial Unicode MS" panose="020b0604020202020204" pitchFamily="34" charset="-122"/>
                          <a:cs typeface="Arial Unicode MS" pitchFamily="34" charset="-122"/>
                        </a:defRPr>
                      </a:lvl2pPr>
                      <a:lvl3pPr marL="1143000" indent="-228600" defTabSz="1055688">
                        <a:spcBef>
                          <a:spcPct val="30000"/>
                        </a:spcBef>
                        <a:buClr>
                          <a:schemeClr val="tx1"/>
                        </a:buClr>
                        <a:buFont typeface="Verdana" pitchFamily="34" charset="0"/>
                        <a:defRPr kumimoji="1" sz="1400">
                          <a:solidFill>
                            <a:schemeClr val="tx1"/>
                          </a:solidFill>
                          <a:latin typeface="Arial" pitchFamily="34" charset="0"/>
                          <a:ea typeface="Arial Unicode MS" panose="020b0604020202020204" pitchFamily="34" charset="-122"/>
                          <a:cs typeface="Arial Unicode MS" pitchFamily="34" charset="-122"/>
                        </a:defRPr>
                      </a:lvl3pPr>
                      <a:lvl4pPr marL="1600200" indent="-228600" defTabSz="1055688">
                        <a:spcBef>
                          <a:spcPct val="20000"/>
                        </a:spcBef>
                        <a:buFont typeface="Wingdings" panose="05000000000000000000" pitchFamily="2" charset="2"/>
                        <a:defRPr kumimoji="1" sz="1200">
                          <a:solidFill>
                            <a:schemeClr val="tx1"/>
                          </a:solidFill>
                          <a:latin typeface="Arial" pitchFamily="34" charset="0"/>
                          <a:ea typeface="Arial Unicode MS" panose="020b0604020202020204" pitchFamily="34" charset="-122"/>
                          <a:cs typeface="Arial Unicode MS" pitchFamily="34" charset="-122"/>
                        </a:defRPr>
                      </a:lvl4pPr>
                      <a:lvl5pPr marL="2057400" indent="-228600" defTabSz="1055688">
                        <a:buSzPct val="90000"/>
                        <a:defRPr kumimoji="1" sz="1200">
                          <a:solidFill>
                            <a:schemeClr val="tx1"/>
                          </a:solidFill>
                          <a:latin typeface="Arial" pitchFamily="34" charset="0"/>
                          <a:ea typeface="Arial Unicode MS" panose="020b0604020202020204" pitchFamily="34" charset="-122"/>
                          <a:cs typeface="Arial Unicode MS" pitchFamily="34" charset="-122"/>
                        </a:defRPr>
                      </a:lvl5pPr>
                      <a:lvl6pPr marL="25146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6pPr>
                      <a:lvl7pPr marL="29718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7pPr>
                      <a:lvl8pPr marL="34290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8pPr>
                      <a:lvl9pPr marL="3886200" indent="-228600" defTabSz="1055688" eaLnBrk="0" fontAlgn="base" hangingPunct="0">
                        <a:spcBef>
                          <a:spcPct val="0"/>
                        </a:spcBef>
                        <a:spcAft>
                          <a:spcPct val="0"/>
                        </a:spcAft>
                        <a:buSzPct val="90000"/>
                        <a:defRPr kumimoji="1" sz="1200">
                          <a:solidFill>
                            <a:schemeClr val="tx1"/>
                          </a:solidFill>
                          <a:latin typeface="Arial" pitchFamily="34" charset="0"/>
                          <a:ea typeface="Arial Unicode MS" panose="020b0604020202020204" pitchFamily="34" charset="-122"/>
                          <a:cs typeface="Arial Unicode MS" pitchFamily="34" charset="-122"/>
                        </a:defRPr>
                      </a:lvl9pPr>
                    </a:lstStyle>
                    <a:p>
                      <a:pPr marL="285750" marR="0" lvl="0" indent="-285750" algn="l" defTabSz="1055688"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投贷结合业务</a:t>
                      </a:r>
                      <a:endParaRPr kumimoji="0" lang="en-US" altLang="zh-CN"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endParaRPr>
                    </a:p>
                    <a:p>
                      <a:pPr marL="285750" marR="0" lvl="0" indent="-285750" algn="l" defTabSz="1055688" rtl="0" eaLnBrk="1" fontAlgn="base" latinLnBrk="0" hangingPunct="1">
                        <a:lnSpc>
                          <a:spcPct val="100000"/>
                        </a:lnSpc>
                        <a:spcBef>
                          <a:spcPct val="0"/>
                        </a:spcBef>
                        <a:spcAft>
                          <a:spcPct val="0"/>
                        </a:spcAft>
                        <a:buClrTx/>
                        <a:buSzTx/>
                        <a:buFont typeface="Arial" pitchFamily="34" charset="0"/>
                        <a:buChar char="•"/>
                      </a:pPr>
                      <a:r>
                        <a:rPr kumimoji="0" lang="zh-CN" altLang="en-US" sz="1500" b="0" i="0" u="none" strike="noStrike" cap="none" normalizeH="0" baseline="0" smtClean="0">
                          <a:ln>
                            <a:noFill/>
                          </a:ln>
                          <a:solidFill>
                            <a:srgbClr val="000000"/>
                          </a:solidFill>
                          <a:effectLst/>
                          <a:latin typeface="Verdana" pitchFamily="34" charset="0"/>
                          <a:ea typeface="华文楷体" pitchFamily="2" charset="-122"/>
                          <a:cs typeface="Arial Unicode MS" pitchFamily="34" charset="-122"/>
                        </a:rPr>
                        <a:t>基金管理人业务</a:t>
                      </a:r>
                    </a:p>
                  </a:txBody>
                  <a:tcPr marL="100805" marR="100805" marT="50418" marB="50418" anchor="ctr" horzOverflow="overflow">
                    <a:lnL w="12700" cap="flat" cmpd="sng" algn="ctr">
                      <a:solidFill>
                        <a:srgbClr val="A6A6A6"/>
                      </a:solidFill>
                      <a:prstDash val="solid"/>
                      <a:round/>
                      <a:headEnd type="none" w="med" len="med"/>
                      <a:tailEnd type="none" w="med" len="med"/>
                    </a:lnL>
                    <a:lnR>
                      <a:noFill/>
                    </a:lnR>
                    <a:lnT w="12700" cap="flat" cmpd="sng" algn="ctr">
                      <a:solidFill>
                        <a:srgbClr val="A6A6A6"/>
                      </a:solidFill>
                      <a:prstDash val="solid"/>
                      <a:round/>
                      <a:headEnd type="none" w="med" len="med"/>
                      <a:tailEnd type="none" w="med" len="med"/>
                    </a:lnT>
                    <a:lnB>
                      <a:noFill/>
                    </a:lnB>
                    <a:lnTlToBr>
                      <a:noFill/>
                    </a:lnTlToBr>
                    <a:lnBlToTr>
                      <a:noFill/>
                    </a:lnBlToTr>
                    <a:solidFill>
                      <a:srgbClr val="E7F0F9"/>
                    </a:solidFill>
                  </a:tcPr>
                </a:tc>
              </a:tr>
            </a:tbl>
          </a:graphicData>
        </a:graphic>
      </p:graphicFrame>
      <p:sp>
        <p:nvSpPr>
          <p:cNvPr id="6" name="右箭头 5"/>
          <p:cNvSpPr/>
          <p:nvPr/>
        </p:nvSpPr>
        <p:spPr>
          <a:xfrm>
            <a:off x="2511425" y="5946775"/>
            <a:ext cx="6380163" cy="577850"/>
          </a:xfrm>
          <a:prstGeom prst="rightArrow">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endParaRPr lang="zh-CN" altLang="en-US" sz="1985">
              <a:solidFill>
                <a:srgbClr val="FFFFFF"/>
              </a:solidFill>
            </a:endParaRPr>
          </a:p>
        </p:txBody>
      </p:sp>
      <p:sp>
        <p:nvSpPr>
          <p:cNvPr id="8" name="右箭头 7"/>
          <p:cNvSpPr/>
          <p:nvPr/>
        </p:nvSpPr>
        <p:spPr>
          <a:xfrm rot="20155327">
            <a:off x="3222625" y="3729038"/>
            <a:ext cx="4357688" cy="784225"/>
          </a:xfrm>
          <a:prstGeom prst="rightArrow">
            <a:avLst/>
          </a:prstGeom>
          <a:solidFill>
            <a:srgbClr val="DAFF88"/>
          </a:solidFill>
          <a:ln>
            <a:solidFill>
              <a:srgbClr val="6D9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endParaRPr lang="zh-CN" altLang="en-US" sz="1985">
              <a:solidFill>
                <a:srgbClr val="FFFFFF"/>
              </a:solidFill>
            </a:endParaRPr>
          </a:p>
        </p:txBody>
      </p:sp>
      <p:sp>
        <p:nvSpPr>
          <p:cNvPr id="9" name="椭圆 8"/>
          <p:cNvSpPr/>
          <p:nvPr/>
        </p:nvSpPr>
        <p:spPr>
          <a:xfrm>
            <a:off x="2357438" y="6049963"/>
            <a:ext cx="409575" cy="369887"/>
          </a:xfrm>
          <a:prstGeom prst="ellipse">
            <a:avLst/>
          </a:prstGeom>
          <a:solidFill>
            <a:schemeClr val="accent2"/>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700">
                <a:solidFill>
                  <a:srgbClr val="FFFFFF"/>
                </a:solidFill>
              </a:rPr>
              <a:t>1</a:t>
            </a:r>
            <a:endParaRPr lang="zh-CN" altLang="en-US" sz="1700">
              <a:solidFill>
                <a:srgbClr val="FFFFFF"/>
              </a:solidFill>
            </a:endParaRPr>
          </a:p>
        </p:txBody>
      </p:sp>
      <p:sp>
        <p:nvSpPr>
          <p:cNvPr id="10" name="矩形 9"/>
          <p:cNvSpPr/>
          <p:nvPr/>
        </p:nvSpPr>
        <p:spPr>
          <a:xfrm>
            <a:off x="3251200" y="6003925"/>
            <a:ext cx="4017963" cy="4556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b="1" smtClean="0">
                <a:solidFill>
                  <a:srgbClr val="002776"/>
                </a:solidFill>
                <a:latin typeface="Verdana" pitchFamily="34" charset="0"/>
                <a:ea typeface="华文楷体" pitchFamily="2" charset="-122"/>
              </a:rPr>
              <a:t>形成跨多种金融市场的服务能力</a:t>
            </a:r>
            <a:endParaRPr kumimoji="0" lang="zh-CN" altLang="en-US" sz="1700" b="1" smtClean="0">
              <a:solidFill>
                <a:srgbClr val="FFFFFF"/>
              </a:solidFill>
              <a:latin typeface="Verdana" pitchFamily="34" charset="0"/>
              <a:ea typeface="华文楷体" pitchFamily="2" charset="-122"/>
            </a:endParaRPr>
          </a:p>
        </p:txBody>
      </p:sp>
      <p:sp>
        <p:nvSpPr>
          <p:cNvPr id="7" name="下箭头 6"/>
          <p:cNvSpPr/>
          <p:nvPr/>
        </p:nvSpPr>
        <p:spPr>
          <a:xfrm rot="10800000">
            <a:off x="2346325" y="3621088"/>
            <a:ext cx="739775" cy="1468437"/>
          </a:xfrm>
          <a:prstGeom prst="downArrow">
            <a:avLst/>
          </a:prstGeom>
          <a:solidFill>
            <a:srgbClr val="DAFF88"/>
          </a:solidFill>
          <a:ln>
            <a:solidFill>
              <a:srgbClr val="6D9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endParaRPr lang="zh-CN" altLang="en-US" sz="1764">
              <a:solidFill>
                <a:srgbClr val="FFFFFF"/>
              </a:solidFill>
            </a:endParaRPr>
          </a:p>
        </p:txBody>
      </p:sp>
      <p:sp>
        <p:nvSpPr>
          <p:cNvPr id="11" name="椭圆 10"/>
          <p:cNvSpPr/>
          <p:nvPr/>
        </p:nvSpPr>
        <p:spPr>
          <a:xfrm>
            <a:off x="2506663" y="4803775"/>
            <a:ext cx="409575" cy="369888"/>
          </a:xfrm>
          <a:prstGeom prst="ellipse">
            <a:avLst/>
          </a:prstGeom>
          <a:solidFill>
            <a:schemeClr val="accent2"/>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700">
                <a:solidFill>
                  <a:srgbClr val="FFFFFF"/>
                </a:solidFill>
              </a:rPr>
              <a:t>2</a:t>
            </a:r>
            <a:endParaRPr lang="zh-CN" altLang="en-US" sz="1700">
              <a:solidFill>
                <a:srgbClr val="FFFFFF"/>
              </a:solidFill>
            </a:endParaRPr>
          </a:p>
        </p:txBody>
      </p:sp>
      <p:sp>
        <p:nvSpPr>
          <p:cNvPr id="12" name="椭圆 11"/>
          <p:cNvSpPr/>
          <p:nvPr/>
        </p:nvSpPr>
        <p:spPr>
          <a:xfrm>
            <a:off x="3252788" y="4803775"/>
            <a:ext cx="409575" cy="369888"/>
          </a:xfrm>
          <a:prstGeom prst="ellipse">
            <a:avLst/>
          </a:prstGeom>
          <a:solidFill>
            <a:schemeClr val="accent2"/>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6475" eaLnBrk="1" hangingPunct="1">
              <a:defRPr/>
            </a:pPr>
            <a:r>
              <a:rPr lang="en-US" altLang="zh-CN" sz="1700">
                <a:solidFill>
                  <a:srgbClr val="FFFFFF"/>
                </a:solidFill>
              </a:rPr>
              <a:t>3</a:t>
            </a:r>
            <a:endParaRPr lang="zh-CN" altLang="en-US" sz="1700">
              <a:solidFill>
                <a:srgbClr val="FFFFFF"/>
              </a:solidFill>
            </a:endParaRPr>
          </a:p>
        </p:txBody>
      </p:sp>
      <p:sp>
        <p:nvSpPr>
          <p:cNvPr id="13" name="矩形 12"/>
          <p:cNvSpPr/>
          <p:nvPr/>
        </p:nvSpPr>
        <p:spPr>
          <a:xfrm>
            <a:off x="1347788" y="3735388"/>
            <a:ext cx="1230312" cy="137953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b="1" smtClean="0">
                <a:solidFill>
                  <a:srgbClr val="002776"/>
                </a:solidFill>
                <a:latin typeface="Verdana" pitchFamily="34" charset="0"/>
                <a:ea typeface="华文楷体" pitchFamily="2" charset="-122"/>
              </a:rPr>
              <a:t>形成传统业务跨境服务能力</a:t>
            </a:r>
            <a:endParaRPr kumimoji="0" lang="zh-CN" altLang="en-US" sz="1700" b="1" smtClean="0">
              <a:solidFill>
                <a:srgbClr val="FFFFFF"/>
              </a:solidFill>
              <a:latin typeface="Verdana" pitchFamily="34" charset="0"/>
              <a:ea typeface="华文楷体" pitchFamily="2" charset="-122"/>
            </a:endParaRPr>
          </a:p>
        </p:txBody>
      </p:sp>
      <p:sp>
        <p:nvSpPr>
          <p:cNvPr id="16" name="矩形 15"/>
          <p:cNvSpPr/>
          <p:nvPr/>
        </p:nvSpPr>
        <p:spPr>
          <a:xfrm rot="20159031">
            <a:off x="3279775" y="3889375"/>
            <a:ext cx="4222750" cy="4556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1pPr>
            <a:lvl2pPr marL="742950" indent="-28575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2pPr>
            <a:lvl3pPr marL="11430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3pPr>
            <a:lvl4pPr marL="16002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4pPr>
            <a:lvl5pPr marL="2057400" indent="-228600" algn="l" defTabSz="1006475" rtl="0" eaLnBrk="0" fontAlgn="base"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5pPr>
            <a:lvl6pPr marL="25146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6pPr>
            <a:lvl7pPr marL="29718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7pPr>
            <a:lvl8pPr marL="34290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8pPr>
            <a:lvl9pPr marL="3886200" indent="-228600" algn="l" defTabSz="1006475" rtl="0" eaLnBrk="0" fontAlgn="base" latinLnBrk="0" hangingPunct="0">
              <a:spcBef>
                <a:spcPct val="0"/>
              </a:spcBef>
              <a:spcAft>
                <a:spcPct val="0"/>
              </a:spcAft>
              <a:defRPr kumimoji="1" sz="2100" kern="1200">
                <a:solidFill>
                  <a:schemeClr val="tx1"/>
                </a:solidFill>
                <a:latin typeface="Arial" pitchFamily="34" charset="0"/>
                <a:ea typeface="宋体" panose="02010600030101010101" pitchFamily="2" charset="-122"/>
                <a:cs typeface="+mn-cs"/>
              </a:defRPr>
            </a:lvl9pPr>
          </a:lstStyle>
          <a:p>
            <a:pPr algn="ctr" eaLnBrk="1" hangingPunct="1">
              <a:defRPr/>
            </a:pPr>
            <a:r>
              <a:rPr kumimoji="0" lang="zh-CN" altLang="en-US" sz="1700" b="1" smtClean="0">
                <a:solidFill>
                  <a:srgbClr val="002776"/>
                </a:solidFill>
                <a:latin typeface="Verdana" pitchFamily="34" charset="0"/>
                <a:ea typeface="华文楷体" pitchFamily="2" charset="-122"/>
              </a:rPr>
              <a:t>形成全球资产配置与管理能力</a:t>
            </a:r>
          </a:p>
        </p:txBody>
      </p:sp>
    </p:spTree>
    <p:extLst>
      <p:ext uri="{BB962C8B-B14F-4D97-AF65-F5344CB8AC3E}">
        <p14:creationId xmlns:p14="http://schemas.microsoft.com/office/powerpoint/2010/main" val="3812885502"/>
      </p:ext>
    </p:extLst>
  </p:cSld>
  <p:clrMapOvr>
    <a:masterClrMapping/>
  </p:clrMapOvr>
  <p:transition spd="slow" advClick="0"/>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634" name="标题 1"/>
          <p:cNvSpPr>
            <a:spLocks noGrp="1"/>
          </p:cNvSpPr>
          <p:nvPr>
            <p:ph type="title"/>
          </p:nvPr>
        </p:nvSpPr>
        <p:spPr>
          <a:xfrm>
            <a:off x="463550" y="330200"/>
            <a:ext cx="9766300" cy="339725"/>
          </a:xfrm>
        </p:spPr>
        <p:txBody>
          <a:bodyPr/>
          <a:lstStyle/>
          <a:p>
            <a:r>
              <a:rPr lang="zh-CN" altLang="en-US" sz="2200" smtClean="0">
                <a:ea typeface="Arial Unicode MS" panose="020b0604020202020204" pitchFamily="34" charset="-122"/>
              </a:rPr>
              <a:t>整体战略</a:t>
            </a:r>
            <a:br>
              <a:rPr lang="en-US" altLang="zh-CN" sz="2200" smtClean="0">
                <a:ea typeface="Arial Unicode MS" panose="020b0604020202020204" pitchFamily="34" charset="-122"/>
              </a:rPr>
            </a:br>
            <a:r>
              <a:rPr lang="zh-CN" altLang="en-US" sz="2200" smtClean="0">
                <a:ea typeface="Arial Unicode MS" panose="020b0604020202020204" pitchFamily="34" charset="-122"/>
              </a:rPr>
              <a:t>直销银行构建：移动金融主要涵盖四种形态，未来应以渠道电子化为基础、以建设</a:t>
            </a:r>
            <a:r>
              <a:rPr lang="zh-CN" altLang="en-US" sz="2200">
                <a:ea typeface="Arial Unicode MS" panose="020b0604020202020204" pitchFamily="34" charset="-122"/>
              </a:rPr>
              <a:t>直销</a:t>
            </a:r>
            <a:r>
              <a:rPr lang="zh-CN" altLang="en-US" sz="2200" smtClean="0">
                <a:ea typeface="Arial Unicode MS" panose="020b0604020202020204" pitchFamily="34" charset="-122"/>
              </a:rPr>
              <a:t>银行为发展重点、酌情尝试开展非银互联网金融</a:t>
            </a:r>
            <a:br>
              <a:rPr lang="zh-CN" altLang="en-US" sz="2200" smtClean="0">
                <a:ea typeface="Arial Unicode MS" panose="020b0604020202020204" pitchFamily="34" charset="-122"/>
              </a:rPr>
            </a:br>
            <a:endParaRPr lang="zh-CN" altLang="en-US" sz="2200" smtClean="0">
              <a:ea typeface="Arial Unicode MS" panose="020b0604020202020204" pitchFamily="34" charset="-122"/>
            </a:endParaRPr>
          </a:p>
        </p:txBody>
      </p:sp>
      <p:sp>
        <p:nvSpPr>
          <p:cNvPr id="4" name="文本占位符 3"/>
          <p:cNvSpPr>
            <a:spLocks noGrp="1"/>
          </p:cNvSpPr>
          <p:nvPr>
            <p:ph type="body" sz="quarter" idx="14"/>
          </p:nvPr>
        </p:nvSpPr>
        <p:spPr>
          <a:xfrm>
            <a:off x="760413" y="7177088"/>
            <a:ext cx="6197600" cy="207962"/>
          </a:xfrm>
        </p:spPr>
        <p:txBody>
          <a:bodyPr/>
          <a:lstStyle/>
          <a:p>
            <a:pPr>
              <a:defRPr/>
            </a:pPr>
            <a:r>
              <a:rPr lang="zh-CN" altLang="en-US"/>
              <a:t>资料来源：德勤</a:t>
            </a:r>
            <a:r>
              <a:rPr lang="zh-CN" altLang="en-US" smtClean="0"/>
              <a:t>分析</a:t>
            </a:r>
            <a:endParaRPr lang="zh-CN" altLang="en-US"/>
          </a:p>
        </p:txBody>
      </p:sp>
      <p:grpSp>
        <p:nvGrpSpPr>
          <p:cNvPr id="197636" name="Group 6"/>
          <p:cNvGrpSpPr/>
          <p:nvPr/>
        </p:nvGrpSpPr>
        <p:grpSpPr>
          <a:xfrm>
            <a:off x="1039813" y="1428750"/>
            <a:ext cx="8910637" cy="5157788"/>
            <a:chOff x="681747" y="1520825"/>
            <a:chExt cx="7847013" cy="4538782"/>
          </a:xfrm>
        </p:grpSpPr>
        <p:cxnSp>
          <p:nvCxnSpPr>
            <p:cNvPr id="6" name="Straight Arrow Connector 31"/>
            <p:cNvCxnSpPr/>
            <p:nvPr/>
          </p:nvCxnSpPr>
          <p:spPr>
            <a:xfrm>
              <a:off x="681747" y="6059607"/>
              <a:ext cx="7847013" cy="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32"/>
            <p:cNvCxnSpPr/>
            <p:nvPr/>
          </p:nvCxnSpPr>
          <p:spPr>
            <a:xfrm flipH="1" flipV="1">
              <a:off x="681747" y="1520825"/>
              <a:ext cx="0" cy="4538782"/>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8" name="TextBox 22"/>
          <p:cNvSpPr txBox="1"/>
          <p:nvPr/>
        </p:nvSpPr>
        <p:spPr>
          <a:xfrm>
            <a:off x="3911600" y="6680200"/>
            <a:ext cx="3300413" cy="330200"/>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544" b="1">
                <a:solidFill>
                  <a:srgbClr val="000000"/>
                </a:solidFill>
                <a:ea typeface="+mn-ea"/>
                <a:cs typeface="Arial" pitchFamily="34" charset="0"/>
              </a:rPr>
              <a:t>线上金融服务需求的满足程度</a:t>
            </a:r>
            <a:endParaRPr lang="en-US" sz="1544" b="1">
              <a:solidFill>
                <a:srgbClr val="000000"/>
              </a:solidFill>
              <a:ea typeface="+mn-ea"/>
              <a:cs typeface="Arial" pitchFamily="34" charset="0"/>
            </a:endParaRPr>
          </a:p>
        </p:txBody>
      </p:sp>
      <p:sp>
        <p:nvSpPr>
          <p:cNvPr id="9" name="TextBox 23"/>
          <p:cNvSpPr txBox="1"/>
          <p:nvPr/>
        </p:nvSpPr>
        <p:spPr>
          <a:xfrm>
            <a:off x="1146175" y="6610350"/>
            <a:ext cx="665163" cy="295275"/>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323" i="1">
                <a:solidFill>
                  <a:srgbClr val="000000"/>
                </a:solidFill>
                <a:ea typeface="+mn-ea"/>
                <a:cs typeface="Arial" pitchFamily="34" charset="0"/>
              </a:rPr>
              <a:t>低</a:t>
            </a:r>
            <a:endParaRPr lang="en-US" sz="1323" i="1">
              <a:solidFill>
                <a:srgbClr val="000000"/>
              </a:solidFill>
              <a:ea typeface="+mn-ea"/>
              <a:cs typeface="Arial" pitchFamily="34" charset="0"/>
            </a:endParaRPr>
          </a:p>
        </p:txBody>
      </p:sp>
      <p:sp>
        <p:nvSpPr>
          <p:cNvPr id="10" name="TextBox 24"/>
          <p:cNvSpPr txBox="1"/>
          <p:nvPr/>
        </p:nvSpPr>
        <p:spPr>
          <a:xfrm>
            <a:off x="9380538" y="6586538"/>
            <a:ext cx="647700" cy="296862"/>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323" i="1">
                <a:solidFill>
                  <a:srgbClr val="000000"/>
                </a:solidFill>
                <a:ea typeface="+mn-ea"/>
                <a:cs typeface="Arial" pitchFamily="34" charset="0"/>
              </a:rPr>
              <a:t>高</a:t>
            </a:r>
            <a:endParaRPr lang="en-US" sz="1323" i="1">
              <a:solidFill>
                <a:srgbClr val="000000"/>
              </a:solidFill>
              <a:ea typeface="+mn-ea"/>
              <a:cs typeface="Arial" pitchFamily="34" charset="0"/>
            </a:endParaRPr>
          </a:p>
        </p:txBody>
      </p:sp>
      <p:sp>
        <p:nvSpPr>
          <p:cNvPr id="11" name="TextBox 25"/>
          <p:cNvSpPr txBox="1"/>
          <p:nvPr/>
        </p:nvSpPr>
        <p:spPr>
          <a:xfrm>
            <a:off x="622300" y="2455863"/>
            <a:ext cx="422275" cy="2944812"/>
          </a:xfrm>
          <a:prstGeom prst="rect">
            <a:avLst/>
          </a:prstGeom>
          <a:noFill/>
        </p:spPr>
        <p:txBody>
          <a:bodyPr vert="eaVert">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544" b="1">
                <a:solidFill>
                  <a:srgbClr val="000000"/>
                </a:solidFill>
                <a:ea typeface="+mn-ea"/>
                <a:cs typeface="Arial" pitchFamily="34" charset="0"/>
              </a:rPr>
              <a:t>与传统银行业务的关联性</a:t>
            </a:r>
            <a:endParaRPr lang="en-US" sz="1544" b="1">
              <a:solidFill>
                <a:srgbClr val="000000"/>
              </a:solidFill>
              <a:ea typeface="+mn-ea"/>
              <a:cs typeface="Arial" pitchFamily="34" charset="0"/>
            </a:endParaRPr>
          </a:p>
        </p:txBody>
      </p:sp>
      <p:sp>
        <p:nvSpPr>
          <p:cNvPr id="12" name="TextBox 26"/>
          <p:cNvSpPr txBox="1"/>
          <p:nvPr/>
        </p:nvSpPr>
        <p:spPr>
          <a:xfrm>
            <a:off x="523875" y="6048375"/>
            <a:ext cx="517525" cy="295275"/>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323" i="1">
                <a:solidFill>
                  <a:srgbClr val="000000"/>
                </a:solidFill>
                <a:ea typeface="+mn-ea"/>
                <a:cs typeface="Arial" pitchFamily="34" charset="0"/>
              </a:rPr>
              <a:t>高</a:t>
            </a:r>
            <a:endParaRPr lang="en-US" sz="1323" i="1">
              <a:solidFill>
                <a:srgbClr val="000000"/>
              </a:solidFill>
              <a:ea typeface="+mn-ea"/>
              <a:cs typeface="Arial" pitchFamily="34" charset="0"/>
            </a:endParaRPr>
          </a:p>
        </p:txBody>
      </p:sp>
      <p:sp>
        <p:nvSpPr>
          <p:cNvPr id="13" name="TextBox 27"/>
          <p:cNvSpPr txBox="1"/>
          <p:nvPr/>
        </p:nvSpPr>
        <p:spPr>
          <a:xfrm>
            <a:off x="523875" y="1484313"/>
            <a:ext cx="517525" cy="295275"/>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323" i="1">
                <a:solidFill>
                  <a:srgbClr val="000000"/>
                </a:solidFill>
                <a:ea typeface="+mn-ea"/>
                <a:cs typeface="Arial" pitchFamily="34" charset="0"/>
              </a:rPr>
              <a:t>低</a:t>
            </a:r>
            <a:endParaRPr lang="en-US" sz="1323" i="1">
              <a:solidFill>
                <a:srgbClr val="000000"/>
              </a:solidFill>
              <a:ea typeface="+mn-ea"/>
              <a:cs typeface="Arial" pitchFamily="34" charset="0"/>
            </a:endParaRPr>
          </a:p>
        </p:txBody>
      </p:sp>
      <p:sp>
        <p:nvSpPr>
          <p:cNvPr id="15" name="Rectangle 29"/>
          <p:cNvSpPr/>
          <p:nvPr/>
        </p:nvSpPr>
        <p:spPr>
          <a:xfrm>
            <a:off x="1146175" y="4006850"/>
            <a:ext cx="2024063" cy="539750"/>
          </a:xfrm>
          <a:prstGeom prst="rect">
            <a:avLst/>
          </a:prstGeom>
          <a:solidFill>
            <a:schemeClr val="accent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544" b="1">
                <a:solidFill>
                  <a:srgbClr val="FFFFFF"/>
                </a:solidFill>
                <a:latin typeface="Arial" pitchFamily="34" charset="0"/>
                <a:cs typeface="Arial" pitchFamily="34" charset="0"/>
              </a:rPr>
              <a:t>A.</a:t>
            </a:r>
            <a:r>
              <a:rPr lang="zh-CN" altLang="en-US" sz="1544" b="1">
                <a:solidFill>
                  <a:srgbClr val="FFFFFF"/>
                </a:solidFill>
                <a:latin typeface="Arial" pitchFamily="34" charset="0"/>
                <a:cs typeface="Arial" pitchFamily="34" charset="0"/>
              </a:rPr>
              <a:t>渠道电子化</a:t>
            </a:r>
          </a:p>
        </p:txBody>
      </p:sp>
      <p:sp>
        <p:nvSpPr>
          <p:cNvPr id="16" name="Rectangle 30"/>
          <p:cNvSpPr/>
          <p:nvPr/>
        </p:nvSpPr>
        <p:spPr>
          <a:xfrm>
            <a:off x="1146175" y="4573588"/>
            <a:ext cx="2024063" cy="187166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5104" indent="-175104">
              <a:spcBef>
                <a:spcPts val="566"/>
              </a:spcBef>
              <a:buFont typeface="Arial" pitchFamily="34" charset="0"/>
              <a:buChar char="•"/>
              <a:defRPr/>
            </a:pPr>
            <a:r>
              <a:rPr lang="zh-CN" altLang="en-US" sz="1400">
                <a:solidFill>
                  <a:srgbClr val="000000"/>
                </a:solidFill>
                <a:latin typeface="Arial" pitchFamily="34" charset="0"/>
                <a:cs typeface="Arial" pitchFamily="34" charset="0"/>
              </a:rPr>
              <a:t>形成对传统银行业务的有效支撑</a:t>
            </a:r>
            <a:endParaRPr lang="en-US" altLang="zh-CN" sz="1400">
              <a:solidFill>
                <a:srgbClr val="000000"/>
              </a:solidFill>
              <a:latin typeface="Arial" pitchFamily="34" charset="0"/>
              <a:cs typeface="Arial" pitchFamily="34" charset="0"/>
            </a:endParaRPr>
          </a:p>
          <a:p>
            <a:pPr marL="175104" indent="-175104">
              <a:spcBef>
                <a:spcPts val="566"/>
              </a:spcBef>
              <a:buFont typeface="Arial" pitchFamily="34" charset="0"/>
              <a:buChar char="•"/>
              <a:defRPr/>
            </a:pPr>
            <a:r>
              <a:rPr lang="zh-CN" altLang="en-US" sz="1400">
                <a:solidFill>
                  <a:srgbClr val="000000"/>
                </a:solidFill>
                <a:latin typeface="Arial" pitchFamily="34" charset="0"/>
                <a:cs typeface="Arial" pitchFamily="34" charset="0"/>
              </a:rPr>
              <a:t>构建超级账户，为客户提供资产信息的归集整合</a:t>
            </a:r>
          </a:p>
        </p:txBody>
      </p:sp>
      <p:sp>
        <p:nvSpPr>
          <p:cNvPr id="17" name="Rectangle 12"/>
          <p:cNvSpPr/>
          <p:nvPr/>
        </p:nvSpPr>
        <p:spPr>
          <a:xfrm>
            <a:off x="1243013" y="3417888"/>
            <a:ext cx="1830387" cy="358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544" b="1" u="sng">
                <a:solidFill>
                  <a:srgbClr val="000000"/>
                </a:solidFill>
                <a:latin typeface="Arial" pitchFamily="34" charset="0"/>
                <a:cs typeface="Arial" pitchFamily="34" charset="0"/>
              </a:rPr>
              <a:t>未来五年发展基础</a:t>
            </a:r>
          </a:p>
        </p:txBody>
      </p:sp>
      <p:sp>
        <p:nvSpPr>
          <p:cNvPr id="18" name="Rectangle 8"/>
          <p:cNvSpPr/>
          <p:nvPr/>
        </p:nvSpPr>
        <p:spPr>
          <a:xfrm>
            <a:off x="5561013" y="2746375"/>
            <a:ext cx="2024062" cy="539750"/>
          </a:xfrm>
          <a:prstGeom prst="rect">
            <a:avLst/>
          </a:prstGeom>
          <a:solidFill>
            <a:schemeClr val="accent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544" b="1">
                <a:solidFill>
                  <a:schemeClr val="bg1"/>
                </a:solidFill>
                <a:latin typeface="Arial" pitchFamily="34" charset="0"/>
                <a:cs typeface="Arial" pitchFamily="34" charset="0"/>
              </a:rPr>
              <a:t>C.</a:t>
            </a:r>
            <a:r>
              <a:rPr lang="zh-CN" altLang="en-US" sz="1544" b="1">
                <a:solidFill>
                  <a:schemeClr val="bg1"/>
                </a:solidFill>
                <a:latin typeface="Arial" pitchFamily="34" charset="0"/>
                <a:cs typeface="Arial" pitchFamily="34" charset="0"/>
              </a:rPr>
              <a:t>非银互联网金融</a:t>
            </a:r>
          </a:p>
        </p:txBody>
      </p:sp>
      <p:sp>
        <p:nvSpPr>
          <p:cNvPr id="19" name="Rectangle 9"/>
          <p:cNvSpPr/>
          <p:nvPr/>
        </p:nvSpPr>
        <p:spPr>
          <a:xfrm>
            <a:off x="5561013" y="3314700"/>
            <a:ext cx="2024062" cy="187166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0817" tIns="50408" rIns="100817" bIns="50408"/>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204776" indent="-204776">
              <a:spcBef>
                <a:spcPts val="662"/>
              </a:spcBef>
              <a:buFont typeface="Arial" pitchFamily="34" charset="0"/>
              <a:buChar char="•"/>
              <a:defRPr/>
            </a:pPr>
            <a:r>
              <a:rPr lang="zh-CN" altLang="en-US" sz="1323">
                <a:solidFill>
                  <a:srgbClr val="000000"/>
                </a:solidFill>
                <a:latin typeface="Arial" pitchFamily="34" charset="0"/>
                <a:cs typeface="Arial" pitchFamily="34" charset="0"/>
              </a:rPr>
              <a:t>通过互联网提供的非银行类综合金融服务</a:t>
            </a:r>
            <a:endParaRPr lang="en-US" altLang="zh-CN" sz="1323">
              <a:solidFill>
                <a:srgbClr val="000000"/>
              </a:solidFill>
              <a:latin typeface="Arial" pitchFamily="34" charset="0"/>
              <a:cs typeface="Arial" pitchFamily="34" charset="0"/>
            </a:endParaRPr>
          </a:p>
          <a:p>
            <a:pPr marL="204776" indent="-204776">
              <a:spcBef>
                <a:spcPts val="662"/>
              </a:spcBef>
              <a:buFont typeface="Arial" pitchFamily="34" charset="0"/>
              <a:buChar char="•"/>
              <a:defRPr/>
            </a:pPr>
            <a:r>
              <a:rPr lang="zh-CN" altLang="en-US" sz="1323">
                <a:solidFill>
                  <a:srgbClr val="000000"/>
                </a:solidFill>
                <a:latin typeface="Arial" pitchFamily="34" charset="0"/>
                <a:cs typeface="Arial" pitchFamily="34" charset="0"/>
              </a:rPr>
              <a:t>例如：</a:t>
            </a:r>
            <a:r>
              <a:rPr lang="en-US" altLang="zh-CN" sz="1323">
                <a:solidFill>
                  <a:srgbClr val="000000"/>
                </a:solidFill>
                <a:latin typeface="Arial" pitchFamily="34" charset="0"/>
                <a:cs typeface="Arial" pitchFamily="34" charset="0"/>
              </a:rPr>
              <a:t>P2P</a:t>
            </a:r>
            <a:r>
              <a:rPr lang="zh-CN" altLang="en-US" sz="1323">
                <a:solidFill>
                  <a:srgbClr val="000000"/>
                </a:solidFill>
                <a:latin typeface="Arial" pitchFamily="34" charset="0"/>
                <a:cs typeface="Arial" pitchFamily="34" charset="0"/>
              </a:rPr>
              <a:t>、资产交易、投资、保险等</a:t>
            </a:r>
          </a:p>
        </p:txBody>
      </p:sp>
      <p:sp>
        <p:nvSpPr>
          <p:cNvPr id="20" name="Rectangle 47"/>
          <p:cNvSpPr/>
          <p:nvPr/>
        </p:nvSpPr>
        <p:spPr>
          <a:xfrm>
            <a:off x="5657850" y="2139950"/>
            <a:ext cx="1830388" cy="36036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544" b="1" u="sng">
                <a:solidFill>
                  <a:srgbClr val="000000"/>
                </a:solidFill>
                <a:latin typeface="Arial" pitchFamily="34" charset="0"/>
                <a:cs typeface="Arial" pitchFamily="34" charset="0"/>
              </a:rPr>
              <a:t>酌情尝试对外合作</a:t>
            </a:r>
          </a:p>
        </p:txBody>
      </p:sp>
      <p:sp>
        <p:nvSpPr>
          <p:cNvPr id="21" name="Rectangle 10"/>
          <p:cNvSpPr/>
          <p:nvPr/>
        </p:nvSpPr>
        <p:spPr>
          <a:xfrm>
            <a:off x="7769225" y="2117725"/>
            <a:ext cx="2024063" cy="539750"/>
          </a:xfrm>
          <a:prstGeom prst="rect">
            <a:avLst/>
          </a:prstGeom>
          <a:solidFill>
            <a:schemeClr val="bg2">
              <a:lumMod val="6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544" b="1">
                <a:solidFill>
                  <a:schemeClr val="bg1"/>
                </a:solidFill>
                <a:latin typeface="Arial" pitchFamily="34" charset="0"/>
                <a:cs typeface="Arial" pitchFamily="34" charset="0"/>
              </a:rPr>
              <a:t>D.</a:t>
            </a:r>
            <a:r>
              <a:rPr lang="zh-CN" altLang="en-US" sz="1544" b="1">
                <a:solidFill>
                  <a:schemeClr val="bg1"/>
                </a:solidFill>
                <a:latin typeface="Arial" pitchFamily="34" charset="0"/>
                <a:cs typeface="Arial" pitchFamily="34" charset="0"/>
              </a:rPr>
              <a:t>跨业互联网服务</a:t>
            </a:r>
          </a:p>
        </p:txBody>
      </p:sp>
      <p:sp>
        <p:nvSpPr>
          <p:cNvPr id="22" name="Rectangle 11"/>
          <p:cNvSpPr/>
          <p:nvPr/>
        </p:nvSpPr>
        <p:spPr>
          <a:xfrm>
            <a:off x="7769225" y="2684463"/>
            <a:ext cx="2024063" cy="187166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0817" tIns="50408" rIns="100817" bIns="50408"/>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204776" indent="-204776">
              <a:spcBef>
                <a:spcPts val="662"/>
              </a:spcBef>
              <a:buFont typeface="Arial" pitchFamily="34" charset="0"/>
              <a:buChar char="•"/>
              <a:defRPr/>
            </a:pPr>
            <a:r>
              <a:rPr lang="zh-CN" altLang="en-US" sz="1323">
                <a:solidFill>
                  <a:srgbClr val="000000"/>
                </a:solidFill>
                <a:latin typeface="Arial" pitchFamily="34" charset="0"/>
                <a:cs typeface="Arial" pitchFamily="34" charset="0"/>
              </a:rPr>
              <a:t>渗透“衣、食、住、行、玩”等核心生活领域，提供非金融服务，捕捉客户碎片化的金融需求</a:t>
            </a:r>
            <a:endParaRPr lang="en-US" altLang="zh-CN" sz="1323">
              <a:solidFill>
                <a:srgbClr val="000000"/>
              </a:solidFill>
              <a:latin typeface="Arial" pitchFamily="34" charset="0"/>
              <a:cs typeface="Arial" pitchFamily="34" charset="0"/>
            </a:endParaRPr>
          </a:p>
          <a:p>
            <a:pPr marL="204776" indent="-204776">
              <a:spcBef>
                <a:spcPts val="662"/>
              </a:spcBef>
              <a:buFont typeface="Arial" pitchFamily="34" charset="0"/>
              <a:buChar char="•"/>
              <a:defRPr/>
            </a:pPr>
            <a:r>
              <a:rPr lang="zh-CN" altLang="en-US" sz="1323">
                <a:solidFill>
                  <a:srgbClr val="000000"/>
                </a:solidFill>
                <a:latin typeface="Arial" pitchFamily="34" charset="0"/>
                <a:cs typeface="Arial" pitchFamily="34" charset="0"/>
              </a:rPr>
              <a:t>例如：电商平台、房屋交易平台等</a:t>
            </a:r>
          </a:p>
        </p:txBody>
      </p:sp>
      <p:sp>
        <p:nvSpPr>
          <p:cNvPr id="23" name="Rectangle 48"/>
          <p:cNvSpPr/>
          <p:nvPr/>
        </p:nvSpPr>
        <p:spPr>
          <a:xfrm>
            <a:off x="7866063" y="1539875"/>
            <a:ext cx="1830387" cy="36036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544" b="1" u="sng">
                <a:solidFill>
                  <a:srgbClr val="000000"/>
                </a:solidFill>
                <a:latin typeface="Arial" pitchFamily="34" charset="0"/>
                <a:cs typeface="Arial" pitchFamily="34" charset="0"/>
              </a:rPr>
              <a:t>现阶段不考虑涉及</a:t>
            </a:r>
          </a:p>
        </p:txBody>
      </p:sp>
      <p:sp>
        <p:nvSpPr>
          <p:cNvPr id="25" name="Rectangle 29"/>
          <p:cNvSpPr/>
          <p:nvPr/>
        </p:nvSpPr>
        <p:spPr>
          <a:xfrm>
            <a:off x="3330575" y="3376613"/>
            <a:ext cx="2024063" cy="539750"/>
          </a:xfrm>
          <a:prstGeom prst="rect">
            <a:avLst/>
          </a:prstGeom>
          <a:solidFill>
            <a:schemeClr val="accent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544" b="1" smtClean="0">
                <a:solidFill>
                  <a:srgbClr val="FFFFFF"/>
                </a:solidFill>
                <a:latin typeface="Arial" pitchFamily="34" charset="0"/>
                <a:cs typeface="Arial" pitchFamily="34" charset="0"/>
              </a:rPr>
              <a:t>B.</a:t>
            </a:r>
            <a:r>
              <a:rPr lang="zh-CN" altLang="en-US" sz="1544" b="1">
                <a:solidFill>
                  <a:srgbClr val="FFFFFF"/>
                </a:solidFill>
                <a:latin typeface="Arial" pitchFamily="34" charset="0"/>
                <a:cs typeface="Arial" pitchFamily="34" charset="0"/>
              </a:rPr>
              <a:t>直销</a:t>
            </a:r>
            <a:r>
              <a:rPr lang="zh-CN" altLang="en-US" sz="1544" b="1" smtClean="0">
                <a:solidFill>
                  <a:srgbClr val="FFFFFF"/>
                </a:solidFill>
                <a:latin typeface="Arial" pitchFamily="34" charset="0"/>
                <a:cs typeface="Arial" pitchFamily="34" charset="0"/>
              </a:rPr>
              <a:t>银行</a:t>
            </a:r>
            <a:endParaRPr lang="zh-CN" altLang="en-US" sz="1544" b="1">
              <a:solidFill>
                <a:srgbClr val="FFFFFF"/>
              </a:solidFill>
              <a:latin typeface="Arial" pitchFamily="34" charset="0"/>
              <a:cs typeface="Arial" pitchFamily="34" charset="0"/>
            </a:endParaRPr>
          </a:p>
        </p:txBody>
      </p:sp>
      <p:sp>
        <p:nvSpPr>
          <p:cNvPr id="26" name="Rectangle 30"/>
          <p:cNvSpPr/>
          <p:nvPr/>
        </p:nvSpPr>
        <p:spPr>
          <a:xfrm>
            <a:off x="3330575" y="3944938"/>
            <a:ext cx="2024063" cy="187166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204776" indent="-204776">
              <a:spcBef>
                <a:spcPts val="662"/>
              </a:spcBef>
              <a:buFont typeface="Arial" pitchFamily="34" charset="0"/>
              <a:buChar char="•"/>
              <a:defRPr/>
            </a:pPr>
            <a:r>
              <a:rPr lang="zh-CN" altLang="en-US" sz="1323" smtClean="0">
                <a:solidFill>
                  <a:srgbClr val="000000"/>
                </a:solidFill>
                <a:latin typeface="Arial" pitchFamily="34" charset="0"/>
                <a:cs typeface="Arial" pitchFamily="34" charset="0"/>
              </a:rPr>
              <a:t>打通</a:t>
            </a:r>
            <a:r>
              <a:rPr lang="zh-CN" altLang="en-US" sz="1323">
                <a:solidFill>
                  <a:srgbClr val="000000"/>
                </a:solidFill>
                <a:latin typeface="Arial" pitchFamily="34" charset="0"/>
                <a:cs typeface="Arial" pitchFamily="34" charset="0"/>
              </a:rPr>
              <a:t>资产端及负债端业务，构建全</a:t>
            </a:r>
            <a:r>
              <a:rPr lang="zh-CN" altLang="en-US" sz="1323" smtClean="0">
                <a:solidFill>
                  <a:srgbClr val="000000"/>
                </a:solidFill>
                <a:latin typeface="Arial" pitchFamily="34" charset="0"/>
                <a:cs typeface="Arial" pitchFamily="34" charset="0"/>
              </a:rPr>
              <a:t>功能直销银行</a:t>
            </a:r>
            <a:r>
              <a:rPr lang="zh-CN" altLang="en-US" sz="1323">
                <a:solidFill>
                  <a:srgbClr val="000000"/>
                </a:solidFill>
                <a:latin typeface="Arial" pitchFamily="34" charset="0"/>
                <a:cs typeface="Arial" pitchFamily="34" charset="0"/>
              </a:rPr>
              <a:t>平台</a:t>
            </a:r>
            <a:endParaRPr lang="en-US" altLang="zh-CN" sz="1323">
              <a:solidFill>
                <a:srgbClr val="000000"/>
              </a:solidFill>
              <a:latin typeface="Arial" pitchFamily="34" charset="0"/>
              <a:cs typeface="Arial" pitchFamily="34" charset="0"/>
            </a:endParaRPr>
          </a:p>
          <a:p>
            <a:pPr marL="204776" indent="-204776">
              <a:spcBef>
                <a:spcPts val="662"/>
              </a:spcBef>
              <a:buFont typeface="Arial" pitchFamily="34" charset="0"/>
              <a:buChar char="•"/>
              <a:defRPr/>
            </a:pPr>
            <a:r>
              <a:rPr lang="zh-CN" altLang="en-US" sz="1323">
                <a:solidFill>
                  <a:srgbClr val="000000"/>
                </a:solidFill>
                <a:latin typeface="Arial" pitchFamily="34" charset="0"/>
                <a:cs typeface="Arial" pitchFamily="34" charset="0"/>
              </a:rPr>
              <a:t>实现对客户的维系和深耕、以及更有效的风险控制</a:t>
            </a:r>
          </a:p>
        </p:txBody>
      </p:sp>
      <p:sp>
        <p:nvSpPr>
          <p:cNvPr id="27" name="Rectangle 12"/>
          <p:cNvSpPr/>
          <p:nvPr/>
        </p:nvSpPr>
        <p:spPr>
          <a:xfrm>
            <a:off x="3427413" y="2813050"/>
            <a:ext cx="1830387" cy="36036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544" b="1" u="sng">
                <a:solidFill>
                  <a:srgbClr val="000000"/>
                </a:solidFill>
                <a:latin typeface="Arial" pitchFamily="34" charset="0"/>
                <a:cs typeface="Arial" pitchFamily="34" charset="0"/>
              </a:rPr>
              <a:t>未来五年发展重点</a:t>
            </a:r>
            <a:endParaRPr lang="en-US" altLang="zh-CN" sz="1544" b="1" u="sng">
              <a:solidFill>
                <a:srgbClr val="000000"/>
              </a:solidFill>
              <a:latin typeface="Arial" pitchFamily="34" charset="0"/>
              <a:cs typeface="Arial" pitchFamily="34" charset="0"/>
            </a:endParaRPr>
          </a:p>
        </p:txBody>
      </p:sp>
      <p:sp>
        <p:nvSpPr>
          <p:cNvPr id="28" name="Rectangle 12"/>
          <p:cNvSpPr/>
          <p:nvPr/>
        </p:nvSpPr>
        <p:spPr>
          <a:xfrm>
            <a:off x="4354513" y="1312863"/>
            <a:ext cx="2216150" cy="5238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600" b="1" u="sng">
                <a:solidFill>
                  <a:srgbClr val="000000"/>
                </a:solidFill>
                <a:latin typeface="Arial" pitchFamily="34" charset="0"/>
                <a:cs typeface="Arial" pitchFamily="34" charset="0"/>
              </a:rPr>
              <a:t>移动金融的四种形态</a:t>
            </a:r>
            <a:endParaRPr lang="en-US" altLang="zh-CN" sz="1600" b="1" u="sng">
              <a:solidFill>
                <a:srgbClr val="000000"/>
              </a:solidFill>
              <a:latin typeface="Arial" pitchFamily="34" charset="0"/>
              <a:cs typeface="Arial" pitchFamily="34" charset="0"/>
            </a:endParaRPr>
          </a:p>
        </p:txBody>
      </p:sp>
      <p:cxnSp>
        <p:nvCxnSpPr>
          <p:cNvPr id="14" name="直接箭头连接符 13"/>
          <p:cNvCxnSpPr>
            <a:stCxn id="15" idx="0"/>
            <a:endCxn id="17" idx="2"/>
          </p:cNvCxnSpPr>
          <p:nvPr/>
        </p:nvCxnSpPr>
        <p:spPr>
          <a:xfrm flipH="1" flipV="1">
            <a:off x="2159000" y="3776663"/>
            <a:ext cx="0" cy="23018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直接箭头连接符 28"/>
          <p:cNvCxnSpPr>
            <a:stCxn id="25" idx="0"/>
            <a:endCxn id="27" idx="2"/>
          </p:cNvCxnSpPr>
          <p:nvPr/>
        </p:nvCxnSpPr>
        <p:spPr>
          <a:xfrm flipH="1" flipV="1">
            <a:off x="4343400" y="3173413"/>
            <a:ext cx="0" cy="2032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直接箭头连接符 31"/>
          <p:cNvCxnSpPr>
            <a:stCxn id="18" idx="0"/>
            <a:endCxn id="20" idx="2"/>
          </p:cNvCxnSpPr>
          <p:nvPr/>
        </p:nvCxnSpPr>
        <p:spPr>
          <a:xfrm flipH="1" flipV="1">
            <a:off x="6573838" y="2500313"/>
            <a:ext cx="0" cy="24606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直接箭头连接符 34"/>
          <p:cNvCxnSpPr>
            <a:stCxn id="21" idx="0"/>
            <a:endCxn id="23" idx="2"/>
          </p:cNvCxnSpPr>
          <p:nvPr/>
        </p:nvCxnSpPr>
        <p:spPr>
          <a:xfrm flipH="1" flipV="1">
            <a:off x="8782050" y="1900238"/>
            <a:ext cx="0" cy="21748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 name="椭圆 2"/>
          <p:cNvSpPr/>
          <p:nvPr/>
        </p:nvSpPr>
        <p:spPr>
          <a:xfrm>
            <a:off x="3170238" y="3322638"/>
            <a:ext cx="2390775" cy="647700"/>
          </a:xfrm>
          <a:prstGeom prst="ellipse">
            <a:avLst/>
          </a:pr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zh-CN" altLang="en-US"/>
          </a:p>
        </p:txBody>
      </p:sp>
    </p:spTree>
    <p:extLst>
      <p:ext uri="{BB962C8B-B14F-4D97-AF65-F5344CB8AC3E}">
        <p14:creationId xmlns:p14="http://schemas.microsoft.com/office/powerpoint/2010/main" val="4108391426"/>
      </p:ext>
    </p:extLst>
  </p:cSld>
  <p:clrMapOvr>
    <a:masterClrMapping/>
  </p:clrMapOvr>
  <p:transition spd="slow" advClick="0"/>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2200">
                <a:ea typeface="Arial Unicode MS" panose="020b0604020202020204" pitchFamily="34" charset="-122"/>
              </a:rPr>
              <a:t>整体战略</a:t>
            </a:r>
            <a:br>
              <a:rPr lang="en-US" altLang="zh-CN" sz="2200">
                <a:ea typeface="Arial Unicode MS" panose="020b0604020202020204" pitchFamily="34" charset="-122"/>
              </a:rPr>
            </a:br>
            <a:r>
              <a:rPr lang="zh-CN" altLang="en-US" sz="2200">
                <a:ea typeface="Arial Unicode MS" panose="020b0604020202020204" pitchFamily="34" charset="-122"/>
              </a:rPr>
              <a:t>直销银行构建：</a:t>
            </a:r>
            <a:r>
              <a:rPr lang="zh-CN" altLang="en-US" sz="2200" smtClean="0">
                <a:ea typeface="Arial Unicode MS" panose="020b0604020202020204" pitchFamily="34" charset="-122"/>
              </a:rPr>
              <a:t>哈尔滨银行目前已在直销</a:t>
            </a:r>
            <a:r>
              <a:rPr lang="zh-CN" altLang="en-US" sz="2200">
                <a:ea typeface="Arial Unicode MS" panose="020b0604020202020204" pitchFamily="34" charset="-122"/>
              </a:rPr>
              <a:t>银行</a:t>
            </a:r>
            <a:r>
              <a:rPr lang="zh-CN" altLang="en-US" sz="2200" smtClean="0">
                <a:ea typeface="Arial Unicode MS" panose="020b0604020202020204" pitchFamily="34" charset="-122"/>
              </a:rPr>
              <a:t>业务上有所尝试并积累了一定的业务基础，未来应进一步发展</a:t>
            </a:r>
            <a:r>
              <a:rPr lang="zh-CN" altLang="en-US" sz="2200">
                <a:ea typeface="Arial Unicode MS" panose="020b0604020202020204" pitchFamily="34" charset="-122"/>
              </a:rPr>
              <a:t>、</a:t>
            </a:r>
            <a:r>
              <a:rPr lang="zh-CN" altLang="en-US" sz="2200" smtClean="0">
                <a:ea typeface="Arial Unicode MS" panose="020b0604020202020204" pitchFamily="34" charset="-122"/>
              </a:rPr>
              <a:t>构建</a:t>
            </a:r>
            <a:r>
              <a:rPr lang="zh-CN" altLang="en-US" sz="2200">
                <a:ea typeface="Arial Unicode MS" panose="020b0604020202020204" pitchFamily="34" charset="-122"/>
              </a:rPr>
              <a:t>全功能的直销银行平台</a:t>
            </a:r>
            <a:endParaRPr lang="zh-CN" altLang="en-US" sz="2200"/>
          </a:p>
        </p:txBody>
      </p:sp>
      <p:sp>
        <p:nvSpPr>
          <p:cNvPr id="4" name="文本占位符 3"/>
          <p:cNvSpPr>
            <a:spLocks noGrp="1"/>
          </p:cNvSpPr>
          <p:nvPr>
            <p:ph type="body" sz="quarter" idx="14"/>
          </p:nvPr>
        </p:nvSpPr>
        <p:spPr/>
        <p:txBody>
          <a:bodyPr/>
          <a:lstStyle/>
          <a:p>
            <a:r>
              <a:rPr lang="zh-CN" altLang="en-US"/>
              <a:t>资料来源：德勤</a:t>
            </a:r>
            <a:r>
              <a:rPr lang="zh-CN" altLang="en-US" smtClean="0"/>
              <a:t>分析</a:t>
            </a:r>
            <a:endParaRPr lang="zh-CN" altLang="en-US"/>
          </a:p>
        </p:txBody>
      </p:sp>
      <p:sp>
        <p:nvSpPr>
          <p:cNvPr id="54" name="Rectangle 29"/>
          <p:cNvSpPr/>
          <p:nvPr/>
        </p:nvSpPr>
        <p:spPr>
          <a:xfrm>
            <a:off x="1413420" y="1348814"/>
            <a:ext cx="2871542" cy="23815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600" b="1" u="sng">
                <a:solidFill>
                  <a:sysClr val="windowText" lastClr="000000"/>
                </a:solidFill>
                <a:latin typeface="Arial" pitchFamily="34" charset="0"/>
                <a:cs typeface="Arial" pitchFamily="34" charset="0"/>
              </a:rPr>
              <a:t>哈尔滨银行现有业务基础</a:t>
            </a:r>
          </a:p>
        </p:txBody>
      </p:sp>
      <p:sp>
        <p:nvSpPr>
          <p:cNvPr id="5" name="Rectangle 29"/>
          <p:cNvSpPr/>
          <p:nvPr/>
        </p:nvSpPr>
        <p:spPr>
          <a:xfrm>
            <a:off x="594172" y="1861150"/>
            <a:ext cx="4510034" cy="436608"/>
          </a:xfrm>
          <a:prstGeom prst="rect">
            <a:avLst/>
          </a:prstGeom>
          <a:solidFill>
            <a:schemeClr val="accent2"/>
          </a:solid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544" b="1">
                <a:solidFill>
                  <a:schemeClr val="bg1"/>
                </a:solidFill>
                <a:latin typeface="+mn-ea"/>
                <a:cs typeface="Arial" pitchFamily="34" charset="0"/>
              </a:rPr>
              <a:t>产品</a:t>
            </a:r>
            <a:r>
              <a:rPr lang="zh-CN" altLang="en-US" sz="1544" b="1" smtClean="0">
                <a:solidFill>
                  <a:schemeClr val="bg1"/>
                </a:solidFill>
                <a:latin typeface="+mn-ea"/>
                <a:cs typeface="Arial" pitchFamily="34" charset="0"/>
              </a:rPr>
              <a:t>模式：通过单个产品</a:t>
            </a:r>
            <a:r>
              <a:rPr lang="zh-CN" altLang="en-US" sz="1544" b="1">
                <a:solidFill>
                  <a:schemeClr val="bg1"/>
                </a:solidFill>
                <a:latin typeface="+mn-ea"/>
                <a:cs typeface="Arial" pitchFamily="34" charset="0"/>
              </a:rPr>
              <a:t>实现</a:t>
            </a:r>
            <a:r>
              <a:rPr lang="zh-CN" altLang="en-US" sz="1544" b="1" smtClean="0">
                <a:solidFill>
                  <a:schemeClr val="bg1"/>
                </a:solidFill>
                <a:latin typeface="+mn-ea"/>
                <a:cs typeface="Arial" pitchFamily="34" charset="0"/>
              </a:rPr>
              <a:t>快速扩张</a:t>
            </a:r>
            <a:endParaRPr lang="zh-CN" altLang="en-US" sz="1544" b="1">
              <a:solidFill>
                <a:schemeClr val="bg1"/>
              </a:solidFill>
              <a:latin typeface="+mn-ea"/>
              <a:cs typeface="Arial" pitchFamily="34" charset="0"/>
            </a:endParaRPr>
          </a:p>
        </p:txBody>
      </p:sp>
      <p:sp>
        <p:nvSpPr>
          <p:cNvPr id="7" name="Rectangle 29"/>
          <p:cNvSpPr/>
          <p:nvPr/>
        </p:nvSpPr>
        <p:spPr>
          <a:xfrm>
            <a:off x="5522751" y="1861150"/>
            <a:ext cx="4510034" cy="436608"/>
          </a:xfrm>
          <a:prstGeom prst="rect">
            <a:avLst/>
          </a:prstGeom>
          <a:solidFill>
            <a:schemeClr val="accent2"/>
          </a:solid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544" b="1">
                <a:solidFill>
                  <a:schemeClr val="bg1"/>
                </a:solidFill>
                <a:latin typeface="+mn-ea"/>
                <a:cs typeface="Arial" pitchFamily="34" charset="0"/>
              </a:rPr>
              <a:t>平台模式：构建全功能</a:t>
            </a:r>
            <a:r>
              <a:rPr lang="zh-CN" altLang="en-US" sz="1544" b="1" smtClean="0">
                <a:solidFill>
                  <a:schemeClr val="bg1"/>
                </a:solidFill>
                <a:latin typeface="+mn-ea"/>
                <a:cs typeface="Arial" pitchFamily="34" charset="0"/>
              </a:rPr>
              <a:t>的</a:t>
            </a:r>
            <a:r>
              <a:rPr lang="zh-CN" altLang="en-US" sz="1544" b="1">
                <a:solidFill>
                  <a:schemeClr val="bg1"/>
                </a:solidFill>
                <a:latin typeface="+mn-ea"/>
                <a:cs typeface="Arial" pitchFamily="34" charset="0"/>
              </a:rPr>
              <a:t>直销</a:t>
            </a:r>
            <a:r>
              <a:rPr lang="zh-CN" altLang="en-US" sz="1544" b="1" smtClean="0">
                <a:solidFill>
                  <a:schemeClr val="bg1"/>
                </a:solidFill>
                <a:latin typeface="+mn-ea"/>
                <a:cs typeface="Arial" pitchFamily="34" charset="0"/>
              </a:rPr>
              <a:t>银行平台</a:t>
            </a:r>
            <a:endParaRPr lang="zh-CN" altLang="en-US" sz="1544" b="1">
              <a:solidFill>
                <a:schemeClr val="bg1"/>
              </a:solidFill>
              <a:latin typeface="+mn-ea"/>
              <a:cs typeface="Arial" pitchFamily="34" charset="0"/>
            </a:endParaRPr>
          </a:p>
        </p:txBody>
      </p:sp>
      <p:cxnSp>
        <p:nvCxnSpPr>
          <p:cNvPr id="58" name="直接箭头连接符 57"/>
          <p:cNvCxnSpPr>
            <a:stCxn id="5" idx="0"/>
            <a:endCxn id="54" idx="2"/>
          </p:cNvCxnSpPr>
          <p:nvPr/>
        </p:nvCxnSpPr>
        <p:spPr>
          <a:xfrm flipV="1">
            <a:off x="2849189" y="1586964"/>
            <a:ext cx="2" cy="274186"/>
          </a:xfrm>
          <a:prstGeom prst="straightConnector1">
            <a:avLst/>
          </a:prstGeom>
          <a:ln>
            <a:solidFill>
              <a:schemeClr val="tx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10" name="Rounded Rectangle 59"/>
          <p:cNvSpPr/>
          <p:nvPr/>
        </p:nvSpPr>
        <p:spPr>
          <a:xfrm>
            <a:off x="5724128" y="3484253"/>
            <a:ext cx="1180196" cy="992292"/>
          </a:xfrm>
          <a:prstGeom prst="round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544" b="1">
                <a:solidFill>
                  <a:srgbClr val="000000"/>
                </a:solidFill>
                <a:latin typeface="+mn-ea"/>
              </a:rPr>
              <a:t>资产端</a:t>
            </a:r>
            <a:endParaRPr lang="en-US" sz="1544" b="1">
              <a:solidFill>
                <a:srgbClr val="000000"/>
              </a:solidFill>
              <a:latin typeface="+mn-ea"/>
            </a:endParaRPr>
          </a:p>
        </p:txBody>
      </p:sp>
      <p:pic>
        <p:nvPicPr>
          <p:cNvPr id="11" name="Picture 14" descr="C:\Users\jsauvageau\Desktop\3.png"/>
          <p:cNvPicPr>
            <a:picLocks noChangeAspect="1" noChangeArrowheads="1"/>
          </p:cNvPicPr>
          <p:nvPr/>
        </p:nvPicPr>
        <p:blipFill>
          <a:blip r:embed="rId2">
            <a:duotone>
              <a:prstClr val="black"/>
              <a:schemeClr val="accent2">
                <a:tint val="45000"/>
                <a:satMod val="400000"/>
              </a:schemeClr>
            </a:duotone>
            <a:extLst>
              <a:ext uri="{28A0092B-C50C-407E-A947-70E740481C1C}">
                <a14:useLocalDpi xmlns:a14="http://schemas.microsoft.com/office/drawing/2010/main"/>
              </a:ext>
            </a:extLst>
          </a:blip>
          <a:stretch>
            <a:fillRect/>
          </a:stretch>
        </p:blipFill>
        <p:spPr bwMode="auto">
          <a:xfrm>
            <a:off x="6555849" y="3361453"/>
            <a:ext cx="477721" cy="466136"/>
          </a:xfrm>
          <a:prstGeom prst="rect">
            <a:avLst/>
          </a:prstGeom>
          <a:noFill/>
          <a:extLst>
            <a:ext uri="{909E8E84-426E-40dd-AFC4-6F175D3DCCD1}">
              <a14:hiddenFill xmlns="" xmlns:a14="http://schemas.microsoft.com/office/drawing/2010/main">
                <a:solidFill>
                  <a:srgbClr val="FFFFFF"/>
                </a:solidFill>
              </a14:hiddenFill>
            </a:ext>
          </a:extLst>
        </p:spPr>
      </p:pic>
      <p:sp>
        <p:nvSpPr>
          <p:cNvPr id="13" name="Rounded Rectangle 59"/>
          <p:cNvSpPr/>
          <p:nvPr/>
        </p:nvSpPr>
        <p:spPr>
          <a:xfrm>
            <a:off x="8576689" y="3483001"/>
            <a:ext cx="1180196" cy="992292"/>
          </a:xfrm>
          <a:prstGeom prst="round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544" b="1">
                <a:solidFill>
                  <a:srgbClr val="000000"/>
                </a:solidFill>
                <a:latin typeface="+mn-ea"/>
              </a:rPr>
              <a:t>负债端</a:t>
            </a:r>
            <a:endParaRPr lang="en-US" sz="1544" b="1">
              <a:solidFill>
                <a:srgbClr val="000000"/>
              </a:solidFill>
              <a:latin typeface="+mn-ea"/>
            </a:endParaRPr>
          </a:p>
        </p:txBody>
      </p:sp>
      <p:pic>
        <p:nvPicPr>
          <p:cNvPr id="14" name="Picture 14" descr="C:\Users\jsauvageau\Desktop\3.png"/>
          <p:cNvPicPr>
            <a:picLocks noChangeAspect="1" noChangeArrowheads="1"/>
          </p:cNvPicPr>
          <p:nvPr/>
        </p:nvPicPr>
        <p:blipFill>
          <a:blip r:embed="rId2">
            <a:duotone>
              <a:prstClr val="black"/>
              <a:schemeClr val="accent2">
                <a:tint val="45000"/>
                <a:satMod val="400000"/>
              </a:schemeClr>
            </a:duotone>
            <a:extLst>
              <a:ext uri="{28A0092B-C50C-407E-A947-70E740481C1C}">
                <a14:useLocalDpi xmlns:a14="http://schemas.microsoft.com/office/drawing/2010/main"/>
              </a:ext>
            </a:extLst>
          </a:blip>
          <a:stretch>
            <a:fillRect/>
          </a:stretch>
        </p:blipFill>
        <p:spPr bwMode="auto">
          <a:xfrm>
            <a:off x="9391682" y="3360201"/>
            <a:ext cx="477721" cy="466136"/>
          </a:xfrm>
          <a:prstGeom prst="rect">
            <a:avLst/>
          </a:prstGeom>
          <a:noFill/>
          <a:extLst>
            <a:ext uri="{909E8E84-426E-40dd-AFC4-6F175D3DCCD1}">
              <a14:hiddenFill xmlns="" xmlns:a14="http://schemas.microsoft.com/office/drawing/2010/main">
                <a:solidFill>
                  <a:srgbClr val="FFFFFF"/>
                </a:solidFill>
              </a14:hiddenFill>
            </a:ext>
          </a:extLst>
        </p:spPr>
      </p:pic>
      <p:sp>
        <p:nvSpPr>
          <p:cNvPr id="16" name="Rounded Rectangle 59"/>
          <p:cNvSpPr/>
          <p:nvPr/>
        </p:nvSpPr>
        <p:spPr>
          <a:xfrm>
            <a:off x="7133680" y="3483001"/>
            <a:ext cx="1180196" cy="992292"/>
          </a:xfrm>
          <a:prstGeom prst="round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544" b="1">
                <a:solidFill>
                  <a:srgbClr val="000000"/>
                </a:solidFill>
                <a:latin typeface="+mn-ea"/>
              </a:rPr>
              <a:t>中间业务</a:t>
            </a:r>
            <a:endParaRPr lang="en-US" sz="1544" b="1">
              <a:solidFill>
                <a:srgbClr val="000000"/>
              </a:solidFill>
              <a:latin typeface="+mn-ea"/>
            </a:endParaRPr>
          </a:p>
        </p:txBody>
      </p:sp>
      <p:pic>
        <p:nvPicPr>
          <p:cNvPr id="17" name="Picture 14" descr="C:\Users\jsauvageau\Desktop\3.png"/>
          <p:cNvPicPr>
            <a:picLocks noChangeAspect="1" noChangeArrowheads="1"/>
          </p:cNvPicPr>
          <p:nvPr/>
        </p:nvPicPr>
        <p:blipFill>
          <a:blip r:embed="rId2">
            <a:duotone>
              <a:prstClr val="black"/>
              <a:schemeClr val="accent2">
                <a:tint val="45000"/>
                <a:satMod val="400000"/>
              </a:schemeClr>
            </a:duotone>
            <a:extLst>
              <a:ext uri="{28A0092B-C50C-407E-A947-70E740481C1C}">
                <a14:useLocalDpi xmlns:a14="http://schemas.microsoft.com/office/drawing/2010/main"/>
              </a:ext>
            </a:extLst>
          </a:blip>
          <a:stretch>
            <a:fillRect/>
          </a:stretch>
        </p:blipFill>
        <p:spPr bwMode="auto">
          <a:xfrm>
            <a:off x="7957036" y="3360201"/>
            <a:ext cx="477721" cy="466136"/>
          </a:xfrm>
          <a:prstGeom prst="rect">
            <a:avLst/>
          </a:prstGeom>
          <a:noFill/>
          <a:extLst>
            <a:ext uri="{909E8E84-426E-40dd-AFC4-6F175D3DCCD1}">
              <a14:hiddenFill xmlns="" xmlns:a14="http://schemas.microsoft.com/office/drawing/2010/main">
                <a:solidFill>
                  <a:srgbClr val="FFFFFF"/>
                </a:solidFill>
              </a14:hiddenFill>
            </a:ext>
          </a:extLst>
        </p:spPr>
      </p:pic>
      <p:sp>
        <p:nvSpPr>
          <p:cNvPr id="48" name="Rectangle 29"/>
          <p:cNvSpPr/>
          <p:nvPr/>
        </p:nvSpPr>
        <p:spPr>
          <a:xfrm>
            <a:off x="6565168" y="2415560"/>
            <a:ext cx="2358113" cy="2880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544" b="1" u="sng">
                <a:solidFill>
                  <a:sysClr val="windowText" lastClr="000000"/>
                </a:solidFill>
                <a:latin typeface="+mn-ea"/>
                <a:cs typeface="Arial" pitchFamily="34" charset="0"/>
              </a:rPr>
              <a:t>全</a:t>
            </a:r>
            <a:r>
              <a:rPr lang="zh-CN" altLang="en-US" sz="1544" b="1" u="sng" smtClean="0">
                <a:solidFill>
                  <a:sysClr val="windowText" lastClr="000000"/>
                </a:solidFill>
                <a:latin typeface="+mn-ea"/>
                <a:cs typeface="Arial" pitchFamily="34" charset="0"/>
              </a:rPr>
              <a:t>功能直销银行平台</a:t>
            </a:r>
            <a:endParaRPr lang="zh-CN" altLang="en-US" sz="1544" b="1" u="sng">
              <a:solidFill>
                <a:sysClr val="windowText" lastClr="000000"/>
              </a:solidFill>
              <a:latin typeface="+mn-ea"/>
              <a:cs typeface="Arial" pitchFamily="34" charset="0"/>
            </a:endParaRPr>
          </a:p>
        </p:txBody>
      </p:sp>
      <p:sp>
        <p:nvSpPr>
          <p:cNvPr id="49" name="矩形 48"/>
          <p:cNvSpPr/>
          <p:nvPr/>
        </p:nvSpPr>
        <p:spPr>
          <a:xfrm>
            <a:off x="594172" y="2297759"/>
            <a:ext cx="4510034" cy="313551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sz="2315">
              <a:latin typeface="+mn-ea"/>
            </a:endParaRPr>
          </a:p>
        </p:txBody>
      </p:sp>
      <p:sp>
        <p:nvSpPr>
          <p:cNvPr id="52" name="矩形 51"/>
          <p:cNvSpPr/>
          <p:nvPr/>
        </p:nvSpPr>
        <p:spPr>
          <a:xfrm>
            <a:off x="5522751" y="2297759"/>
            <a:ext cx="4510034" cy="313551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sz="2315">
              <a:latin typeface="+mn-ea"/>
            </a:endParaRPr>
          </a:p>
        </p:txBody>
      </p:sp>
      <p:sp>
        <p:nvSpPr>
          <p:cNvPr id="53" name="Rounded Rectangle 59"/>
          <p:cNvSpPr/>
          <p:nvPr/>
        </p:nvSpPr>
        <p:spPr>
          <a:xfrm>
            <a:off x="5715038" y="4653569"/>
            <a:ext cx="4041848" cy="508512"/>
          </a:xfrm>
          <a:prstGeom prst="round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544" b="1">
                <a:solidFill>
                  <a:srgbClr val="000000"/>
                </a:solidFill>
                <a:latin typeface="+mn-ea"/>
              </a:rPr>
              <a:t>增值服务</a:t>
            </a:r>
            <a:endParaRPr lang="en-US" sz="1544" b="1">
              <a:solidFill>
                <a:srgbClr val="000000"/>
              </a:solidFill>
              <a:latin typeface="+mn-ea"/>
            </a:endParaRPr>
          </a:p>
        </p:txBody>
      </p:sp>
      <p:sp>
        <p:nvSpPr>
          <p:cNvPr id="55" name="流程图: 手动操作 54"/>
          <p:cNvSpPr/>
          <p:nvPr/>
        </p:nvSpPr>
        <p:spPr>
          <a:xfrm flipV="1">
            <a:off x="5775921" y="2905819"/>
            <a:ext cx="3930779" cy="317533"/>
          </a:xfrm>
          <a:prstGeom prst="flowChartManualOperation">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sz="2315">
              <a:latin typeface="+mn-ea"/>
            </a:endParaRPr>
          </a:p>
        </p:txBody>
      </p:sp>
      <p:sp>
        <p:nvSpPr>
          <p:cNvPr id="63" name="Rectangle 29"/>
          <p:cNvSpPr/>
          <p:nvPr/>
        </p:nvSpPr>
        <p:spPr>
          <a:xfrm>
            <a:off x="6341997" y="1348814"/>
            <a:ext cx="2871542" cy="23815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600" b="1" u="sng" smtClean="0">
                <a:solidFill>
                  <a:sysClr val="windowText" lastClr="000000"/>
                </a:solidFill>
                <a:latin typeface="Arial" pitchFamily="34" charset="0"/>
                <a:cs typeface="Arial" pitchFamily="34" charset="0"/>
              </a:rPr>
              <a:t>未来发展</a:t>
            </a:r>
            <a:r>
              <a:rPr lang="zh-CN" altLang="en-US" sz="1600" b="1" u="sng">
                <a:solidFill>
                  <a:sysClr val="windowText" lastClr="000000"/>
                </a:solidFill>
                <a:latin typeface="Arial" pitchFamily="34" charset="0"/>
                <a:cs typeface="Arial" pitchFamily="34" charset="0"/>
              </a:rPr>
              <a:t>方向</a:t>
            </a:r>
          </a:p>
        </p:txBody>
      </p:sp>
      <p:cxnSp>
        <p:nvCxnSpPr>
          <p:cNvPr id="64" name="直接箭头连接符 63"/>
          <p:cNvCxnSpPr>
            <a:stCxn id="7" idx="0"/>
            <a:endCxn id="63" idx="2"/>
          </p:cNvCxnSpPr>
          <p:nvPr/>
        </p:nvCxnSpPr>
        <p:spPr>
          <a:xfrm flipH="1" flipV="1">
            <a:off x="7777768" y="1586964"/>
            <a:ext cx="0" cy="274186"/>
          </a:xfrm>
          <a:prstGeom prst="straightConnector1">
            <a:avLst/>
          </a:prstGeom>
          <a:ln>
            <a:solidFill>
              <a:schemeClr val="tx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nvGrpSpPr>
          <p:cNvPr id="9" name="组合 8"/>
          <p:cNvGrpSpPr/>
          <p:nvPr/>
        </p:nvGrpSpPr>
        <p:grpSpPr>
          <a:xfrm>
            <a:off x="8058308" y="7103218"/>
            <a:ext cx="2112928" cy="277813"/>
            <a:chOff x="7932773" y="7100238"/>
            <a:chExt cx="2112928" cy="277813"/>
          </a:xfrm>
        </p:grpSpPr>
        <p:pic>
          <p:nvPicPr>
            <p:cNvPr id="57" name="图片 56" descr="person-icon.png"/>
            <p:cNvPicPr>
              <a:picLocks noChangeAspect="1"/>
            </p:cNvPicPr>
            <p:nvPr/>
          </p:nvPicPr>
          <p:blipFill>
            <a:blip r:embed="rId3">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bwMode="auto">
            <a:xfrm>
              <a:off x="7932773" y="7102222"/>
              <a:ext cx="198681" cy="273844"/>
            </a:xfrm>
            <a:prstGeom prst="rect">
              <a:avLst/>
            </a:prstGeom>
          </p:spPr>
        </p:pic>
        <p:pic>
          <p:nvPicPr>
            <p:cNvPr id="60" name="图片 59" descr="money_bag.png"/>
            <p:cNvPicPr/>
            <p:nvPr/>
          </p:nvPicPr>
          <p:blipFill>
            <a:blip r:embed="rId4">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bwMode="auto">
            <a:xfrm>
              <a:off x="8982807" y="7100238"/>
              <a:ext cx="238236" cy="277813"/>
            </a:xfrm>
            <a:prstGeom prst="rect">
              <a:avLst/>
            </a:prstGeom>
          </p:spPr>
        </p:pic>
        <p:sp>
          <p:nvSpPr>
            <p:cNvPr id="61" name="TextBox 125"/>
            <p:cNvSpPr txBox="1"/>
            <p:nvPr/>
          </p:nvSpPr>
          <p:spPr bwMode="auto">
            <a:xfrm>
              <a:off x="8070851" y="7100238"/>
              <a:ext cx="900112" cy="277813"/>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en-US" altLang="zh-CN" sz="1213">
                  <a:ea typeface="+mn-ea"/>
                  <a:cs typeface="Arial" pitchFamily="34" charset="0"/>
                </a:rPr>
                <a:t>= 10</a:t>
              </a:r>
              <a:r>
                <a:rPr lang="zh-CN" altLang="en-US" sz="1213">
                  <a:ea typeface="+mn-ea"/>
                  <a:cs typeface="Arial" pitchFamily="34" charset="0"/>
                </a:rPr>
                <a:t>万人</a:t>
              </a:r>
            </a:p>
          </p:txBody>
        </p:sp>
        <p:sp>
          <p:nvSpPr>
            <p:cNvPr id="62" name="TextBox 126"/>
            <p:cNvSpPr txBox="1"/>
            <p:nvPr/>
          </p:nvSpPr>
          <p:spPr bwMode="auto">
            <a:xfrm>
              <a:off x="9145588" y="7100238"/>
              <a:ext cx="900113" cy="277813"/>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en-US" altLang="zh-CN" sz="1213">
                  <a:ea typeface="+mn-ea"/>
                  <a:cs typeface="Arial" pitchFamily="34" charset="0"/>
                </a:rPr>
                <a:t>= 10</a:t>
              </a:r>
              <a:r>
                <a:rPr lang="zh-CN" altLang="en-US" sz="1213">
                  <a:ea typeface="+mn-ea"/>
                  <a:cs typeface="Arial" pitchFamily="34" charset="0"/>
                </a:rPr>
                <a:t>亿元</a:t>
              </a:r>
            </a:p>
          </p:txBody>
        </p:sp>
      </p:grpSp>
      <p:sp>
        <p:nvSpPr>
          <p:cNvPr id="65" name="等腰三角形 64"/>
          <p:cNvSpPr/>
          <p:nvPr/>
        </p:nvSpPr>
        <p:spPr>
          <a:xfrm rot="5400000">
            <a:off x="5131023" y="1479109"/>
            <a:ext cx="539750" cy="252412"/>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zh-CN" altLang="en-US"/>
          </a:p>
        </p:txBody>
      </p:sp>
      <p:sp>
        <p:nvSpPr>
          <p:cNvPr id="112" name="Rectangle 29"/>
          <p:cNvSpPr/>
          <p:nvPr/>
        </p:nvSpPr>
        <p:spPr>
          <a:xfrm>
            <a:off x="1472253" y="2415560"/>
            <a:ext cx="2807721" cy="2880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544" b="1" u="sng" smtClean="0">
                <a:solidFill>
                  <a:sysClr val="windowText" lastClr="000000"/>
                </a:solidFill>
                <a:latin typeface="Arial" pitchFamily="34" charset="0"/>
                <a:cs typeface="Arial" pitchFamily="34" charset="0"/>
              </a:rPr>
              <a:t>2015</a:t>
            </a:r>
            <a:r>
              <a:rPr lang="zh-CN" altLang="en-US" sz="1544" b="1" u="sng" smtClean="0">
                <a:solidFill>
                  <a:sysClr val="windowText" lastClr="000000"/>
                </a:solidFill>
                <a:latin typeface="Arial" pitchFamily="34" charset="0"/>
                <a:cs typeface="Arial" pitchFamily="34" charset="0"/>
              </a:rPr>
              <a:t>年哈行互联网</a:t>
            </a:r>
            <a:r>
              <a:rPr lang="zh-CN" altLang="en-US" sz="1544" b="1" u="sng">
                <a:solidFill>
                  <a:sysClr val="windowText" lastClr="000000"/>
                </a:solidFill>
                <a:latin typeface="Arial" pitchFamily="34" charset="0"/>
                <a:cs typeface="Arial" pitchFamily="34" charset="0"/>
              </a:rPr>
              <a:t>金融事业部</a:t>
            </a:r>
          </a:p>
        </p:txBody>
      </p:sp>
      <p:pic>
        <p:nvPicPr>
          <p:cNvPr id="90" name="图片 89" descr="money_bag.png"/>
          <p:cNvPicPr/>
          <p:nvPr>
            <p:custDataLst>
              <p:tags r:id="rId6"/>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111268" y="3276733"/>
            <a:ext cx="226722" cy="207794"/>
          </a:xfrm>
          <a:prstGeom prst="rect">
            <a:avLst/>
          </a:prstGeom>
        </p:spPr>
      </p:pic>
      <p:pic>
        <p:nvPicPr>
          <p:cNvPr id="91" name="图片 90" descr="money_bag.png"/>
          <p:cNvPicPr/>
          <p:nvPr>
            <p:custDataLst>
              <p:tags r:id="rId7"/>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337991" y="3276733"/>
            <a:ext cx="226722" cy="207794"/>
          </a:xfrm>
          <a:prstGeom prst="rect">
            <a:avLst/>
          </a:prstGeom>
        </p:spPr>
      </p:pic>
      <p:pic>
        <p:nvPicPr>
          <p:cNvPr id="92" name="图片 91" descr="money_bag.png"/>
          <p:cNvPicPr/>
          <p:nvPr>
            <p:custDataLst>
              <p:tags r:id="rId8"/>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111268" y="3714799"/>
            <a:ext cx="226722" cy="207794"/>
          </a:xfrm>
          <a:prstGeom prst="rect">
            <a:avLst/>
          </a:prstGeom>
        </p:spPr>
      </p:pic>
      <p:pic>
        <p:nvPicPr>
          <p:cNvPr id="93" name="图片 92" descr="money_bag.png"/>
          <p:cNvPicPr/>
          <p:nvPr>
            <p:custDataLst>
              <p:tags r:id="rId9"/>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111268" y="4121640"/>
            <a:ext cx="226722" cy="207794"/>
          </a:xfrm>
          <a:prstGeom prst="rect">
            <a:avLst/>
          </a:prstGeom>
        </p:spPr>
      </p:pic>
      <p:grpSp>
        <p:nvGrpSpPr>
          <p:cNvPr id="94" name="组合 93"/>
          <p:cNvGrpSpPr/>
          <p:nvPr/>
        </p:nvGrpSpPr>
        <p:grpSpPr>
          <a:xfrm>
            <a:off x="2355065" y="3723117"/>
            <a:ext cx="226722" cy="207794"/>
            <a:chOff x="7579355" y="4677409"/>
            <a:chExt cx="238150" cy="272724"/>
          </a:xfrm>
        </p:grpSpPr>
        <p:pic>
          <p:nvPicPr>
            <p:cNvPr id="95" name="图片 94" descr="money_bag.png"/>
            <p:cNvPicPr/>
            <p:nvPr>
              <p:custDataLst>
                <p:tags r:id="rId11"/>
              </p:custDataLst>
            </p:nvPr>
          </p:nvPicPr>
          <p:blipFill>
            <a:blip r:embed="rId10">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7579355" y="4677409"/>
              <a:ext cx="135130" cy="272724"/>
            </a:xfrm>
            <a:prstGeom prst="rect">
              <a:avLst/>
            </a:prstGeom>
          </p:spPr>
        </p:pic>
        <p:pic>
          <p:nvPicPr>
            <p:cNvPr id="96" name="图片 95" descr="money_bag.png"/>
            <p:cNvPicPr/>
            <p:nvPr>
              <p:custDataLst>
                <p:tags r:id="rId13"/>
              </p:custDataLst>
            </p:nvPr>
          </p:nvPicPr>
          <p:blipFill>
            <a:blip r:embed="rId12">
              <a:duotone>
                <a:schemeClr val="bg2">
                  <a:shade val="45000"/>
                  <a:satMod val="135000"/>
                </a:schemeClr>
                <a:prstClr val="white"/>
              </a:duotone>
              <a:extLst>
                <a:ext uri="{28A0092B-C50C-407E-A947-70E740481C1C}">
                  <a14:useLocalDpi xmlns:a14="http://schemas.microsoft.com/office/drawing/2010/main"/>
                </a:ext>
              </a:extLst>
            </a:blip>
            <a:stretch>
              <a:fillRect/>
            </a:stretch>
          </p:blipFill>
          <p:spPr>
            <a:xfrm>
              <a:off x="7714485" y="4677409"/>
              <a:ext cx="103020" cy="272724"/>
            </a:xfrm>
            <a:prstGeom prst="rect">
              <a:avLst/>
            </a:prstGeom>
          </p:spPr>
        </p:pic>
      </p:grpSp>
      <p:sp>
        <p:nvSpPr>
          <p:cNvPr id="97" name="Rectangle 29"/>
          <p:cNvSpPr/>
          <p:nvPr/>
        </p:nvSpPr>
        <p:spPr>
          <a:xfrm>
            <a:off x="898073" y="3229849"/>
            <a:ext cx="954537" cy="347141"/>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320" b="1">
                <a:solidFill>
                  <a:srgbClr val="FFFFFF"/>
                </a:solidFill>
                <a:latin typeface="Arial" pitchFamily="34" charset="0"/>
                <a:cs typeface="Arial" pitchFamily="34" charset="0"/>
              </a:rPr>
              <a:t>流量贷</a:t>
            </a:r>
          </a:p>
        </p:txBody>
      </p:sp>
      <p:sp>
        <p:nvSpPr>
          <p:cNvPr id="98" name="Rectangle 29"/>
          <p:cNvSpPr/>
          <p:nvPr/>
        </p:nvSpPr>
        <p:spPr>
          <a:xfrm>
            <a:off x="898073" y="4094973"/>
            <a:ext cx="954537" cy="347141"/>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320" b="1">
                <a:solidFill>
                  <a:srgbClr val="FFFFFF"/>
                </a:solidFill>
                <a:latin typeface="Arial" pitchFamily="34" charset="0"/>
                <a:cs typeface="Arial" pitchFamily="34" charset="0"/>
              </a:rPr>
              <a:t>消费贷</a:t>
            </a:r>
          </a:p>
        </p:txBody>
      </p:sp>
      <p:sp>
        <p:nvSpPr>
          <p:cNvPr id="99" name="Rectangle 29"/>
          <p:cNvSpPr/>
          <p:nvPr/>
        </p:nvSpPr>
        <p:spPr>
          <a:xfrm>
            <a:off x="898073" y="3662411"/>
            <a:ext cx="954537" cy="347141"/>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320" b="1">
                <a:solidFill>
                  <a:srgbClr val="FFFFFF"/>
                </a:solidFill>
                <a:latin typeface="Arial" pitchFamily="34" charset="0"/>
                <a:cs typeface="Arial" pitchFamily="34" charset="0"/>
              </a:rPr>
              <a:t>房押贷</a:t>
            </a:r>
          </a:p>
        </p:txBody>
      </p:sp>
      <p:sp>
        <p:nvSpPr>
          <p:cNvPr id="100" name="TextBox 152"/>
          <p:cNvSpPr txBox="1"/>
          <p:nvPr/>
        </p:nvSpPr>
        <p:spPr>
          <a:xfrm>
            <a:off x="3782766" y="3253743"/>
            <a:ext cx="1059438" cy="224976"/>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en-US" altLang="zh-CN" sz="1323" b="1">
                <a:ea typeface="+mn-ea"/>
                <a:cs typeface="Arial" pitchFamily="34" charset="0"/>
              </a:rPr>
              <a:t>~21</a:t>
            </a:r>
            <a:r>
              <a:rPr lang="zh-CN" altLang="en-US" sz="1323" b="1">
                <a:ea typeface="+mn-ea"/>
                <a:cs typeface="Arial" pitchFamily="34" charset="0"/>
              </a:rPr>
              <a:t>亿元</a:t>
            </a:r>
          </a:p>
        </p:txBody>
      </p:sp>
      <p:sp>
        <p:nvSpPr>
          <p:cNvPr id="101" name="TextBox 152"/>
          <p:cNvSpPr txBox="1"/>
          <p:nvPr/>
        </p:nvSpPr>
        <p:spPr>
          <a:xfrm>
            <a:off x="3782766" y="3712164"/>
            <a:ext cx="1059438" cy="224976"/>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en-US" altLang="zh-CN" sz="1323" b="1">
                <a:ea typeface="+mn-ea"/>
                <a:cs typeface="Arial" pitchFamily="34" charset="0"/>
              </a:rPr>
              <a:t>~14</a:t>
            </a:r>
            <a:r>
              <a:rPr lang="zh-CN" altLang="en-US" sz="1323" b="1">
                <a:ea typeface="+mn-ea"/>
                <a:cs typeface="Arial" pitchFamily="34" charset="0"/>
              </a:rPr>
              <a:t>亿元</a:t>
            </a:r>
          </a:p>
        </p:txBody>
      </p:sp>
      <p:sp>
        <p:nvSpPr>
          <p:cNvPr id="102" name="TextBox 152"/>
          <p:cNvSpPr txBox="1"/>
          <p:nvPr/>
        </p:nvSpPr>
        <p:spPr>
          <a:xfrm>
            <a:off x="3782766" y="4120991"/>
            <a:ext cx="1059438" cy="226186"/>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en-US" altLang="zh-CN" sz="1323" b="1">
                <a:ea typeface="+mn-ea"/>
                <a:cs typeface="Arial" pitchFamily="34" charset="0"/>
              </a:rPr>
              <a:t>~10</a:t>
            </a:r>
            <a:r>
              <a:rPr lang="zh-CN" altLang="en-US" sz="1323" b="1">
                <a:ea typeface="+mn-ea"/>
                <a:cs typeface="Arial" pitchFamily="34" charset="0"/>
              </a:rPr>
              <a:t>亿元</a:t>
            </a:r>
          </a:p>
        </p:txBody>
      </p:sp>
      <p:pic>
        <p:nvPicPr>
          <p:cNvPr id="103" name="图片 102" descr="person-icon.png"/>
          <p:cNvPicPr>
            <a:picLocks noChangeAspect="1"/>
          </p:cNvPicPr>
          <p:nvPr/>
        </p:nvPicPr>
        <p:blipFill>
          <a:blip r:embed="rId14">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100096" y="2826189"/>
            <a:ext cx="189079" cy="199836"/>
          </a:xfrm>
          <a:prstGeom prst="rect">
            <a:avLst/>
          </a:prstGeom>
        </p:spPr>
      </p:pic>
      <p:pic>
        <p:nvPicPr>
          <p:cNvPr id="104" name="图片 103" descr="person-icon.png"/>
          <p:cNvPicPr>
            <a:picLocks noChangeAspect="1"/>
          </p:cNvPicPr>
          <p:nvPr/>
        </p:nvPicPr>
        <p:blipFill>
          <a:blip r:embed="rId14">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322213" y="2826521"/>
            <a:ext cx="189079" cy="199836"/>
          </a:xfrm>
          <a:prstGeom prst="rect">
            <a:avLst/>
          </a:prstGeom>
        </p:spPr>
      </p:pic>
      <p:grpSp>
        <p:nvGrpSpPr>
          <p:cNvPr id="105" name="组合 68"/>
          <p:cNvGrpSpPr/>
          <p:nvPr/>
        </p:nvGrpSpPr>
        <p:grpSpPr>
          <a:xfrm>
            <a:off x="2764035" y="2826785"/>
            <a:ext cx="210074" cy="198366"/>
            <a:chOff x="2713861" y="3533508"/>
            <a:chExt cx="199997" cy="236699"/>
          </a:xfrm>
        </p:grpSpPr>
        <p:pic>
          <p:nvPicPr>
            <p:cNvPr id="106" name="图片 105" descr="person-icon.png"/>
            <p:cNvPicPr>
              <a:picLocks noChangeAspect="1"/>
            </p:cNvPicPr>
            <p:nvPr/>
          </p:nvPicPr>
          <p:blipFill>
            <a:blip r:embed="rId15">
              <a:duotone>
                <a:schemeClr val="bg2">
                  <a:shade val="45000"/>
                  <a:satMod val="135000"/>
                </a:schemeClr>
                <a:prstClr val="white"/>
              </a:duotone>
              <a:extLst>
                <a:ext uri="{28A0092B-C50C-407E-A947-70E740481C1C}">
                  <a14:useLocalDpi xmlns:a14="http://schemas.microsoft.com/office/drawing/2010/main"/>
                </a:ext>
              </a:extLst>
            </a:blip>
            <a:stretch>
              <a:fillRect/>
            </a:stretch>
          </p:blipFill>
          <p:spPr>
            <a:xfrm flipH="1">
              <a:off x="2813292" y="3533508"/>
              <a:ext cx="100566" cy="236699"/>
            </a:xfrm>
            <a:prstGeom prst="rect">
              <a:avLst/>
            </a:prstGeom>
          </p:spPr>
        </p:pic>
        <p:pic>
          <p:nvPicPr>
            <p:cNvPr id="107" name="图片 106" descr="person-icon.png"/>
            <p:cNvPicPr>
              <a:picLocks noChangeAspect="1"/>
            </p:cNvPicPr>
            <p:nvPr/>
          </p:nvPicPr>
          <p:blipFill>
            <a:blip r:embed="rId1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713861" y="3533508"/>
              <a:ext cx="100566" cy="236699"/>
            </a:xfrm>
            <a:prstGeom prst="rect">
              <a:avLst/>
            </a:prstGeom>
          </p:spPr>
        </p:pic>
      </p:grpSp>
      <p:pic>
        <p:nvPicPr>
          <p:cNvPr id="108" name="图片 107" descr="person-icon.png"/>
          <p:cNvPicPr>
            <a:picLocks noChangeAspect="1"/>
          </p:cNvPicPr>
          <p:nvPr/>
        </p:nvPicPr>
        <p:blipFill>
          <a:blip r:embed="rId14">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541138" y="2826189"/>
            <a:ext cx="189079" cy="199836"/>
          </a:xfrm>
          <a:prstGeom prst="rect">
            <a:avLst/>
          </a:prstGeom>
        </p:spPr>
      </p:pic>
      <p:sp>
        <p:nvSpPr>
          <p:cNvPr id="109" name="TextBox 152"/>
          <p:cNvSpPr txBox="1"/>
          <p:nvPr/>
        </p:nvSpPr>
        <p:spPr>
          <a:xfrm>
            <a:off x="3782766" y="2815900"/>
            <a:ext cx="1059438" cy="226186"/>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en-US" altLang="zh-CN" sz="1323" b="1">
                <a:ea typeface="+mn-ea"/>
                <a:cs typeface="Arial" pitchFamily="34" charset="0"/>
              </a:rPr>
              <a:t>~35.5</a:t>
            </a:r>
            <a:r>
              <a:rPr lang="zh-CN" altLang="en-US" sz="1323" b="1">
                <a:ea typeface="+mn-ea"/>
                <a:cs typeface="Arial" pitchFamily="34" charset="0"/>
              </a:rPr>
              <a:t>万人</a:t>
            </a:r>
          </a:p>
        </p:txBody>
      </p:sp>
      <p:cxnSp>
        <p:nvCxnSpPr>
          <p:cNvPr id="110" name="直接连接符 109"/>
          <p:cNvCxnSpPr/>
          <p:nvPr/>
        </p:nvCxnSpPr>
        <p:spPr>
          <a:xfrm flipV="1">
            <a:off x="882204" y="3120120"/>
            <a:ext cx="3769980"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111" name="Rectangle 29"/>
          <p:cNvSpPr/>
          <p:nvPr/>
        </p:nvSpPr>
        <p:spPr>
          <a:xfrm>
            <a:off x="898073" y="2736069"/>
            <a:ext cx="954537" cy="348351"/>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320" b="1">
                <a:solidFill>
                  <a:sysClr val="windowText" lastClr="000000"/>
                </a:solidFill>
                <a:latin typeface="Arial" pitchFamily="34" charset="0"/>
                <a:cs typeface="Arial" pitchFamily="34" charset="0"/>
              </a:rPr>
              <a:t>总客户数</a:t>
            </a:r>
          </a:p>
        </p:txBody>
      </p:sp>
      <p:sp>
        <p:nvSpPr>
          <p:cNvPr id="113" name="Rectangle 29"/>
          <p:cNvSpPr/>
          <p:nvPr/>
        </p:nvSpPr>
        <p:spPr>
          <a:xfrm>
            <a:off x="898073" y="4612956"/>
            <a:ext cx="954537" cy="656375"/>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39692" tIns="39692" rIns="39692" bIns="39692"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320" b="1">
                <a:solidFill>
                  <a:srgbClr val="FFFFFF"/>
                </a:solidFill>
                <a:latin typeface="Arial" pitchFamily="34" charset="0"/>
                <a:cs typeface="Arial" pitchFamily="34" charset="0"/>
              </a:rPr>
              <a:t>微</a:t>
            </a:r>
            <a:r>
              <a:rPr lang="zh-CN" altLang="en-US" sz="1320" b="1" smtClean="0">
                <a:solidFill>
                  <a:srgbClr val="FFFFFF"/>
                </a:solidFill>
                <a:latin typeface="Arial" pitchFamily="34" charset="0"/>
                <a:cs typeface="Arial" pitchFamily="34" charset="0"/>
              </a:rPr>
              <a:t>信理财销售</a:t>
            </a:r>
            <a:endParaRPr lang="zh-CN" altLang="en-US" sz="1320" b="1">
              <a:solidFill>
                <a:srgbClr val="FFFFFF"/>
              </a:solidFill>
              <a:latin typeface="Arial" pitchFamily="34" charset="0"/>
              <a:cs typeface="Arial" pitchFamily="34" charset="0"/>
            </a:endParaRPr>
          </a:p>
        </p:txBody>
      </p:sp>
      <p:cxnSp>
        <p:nvCxnSpPr>
          <p:cNvPr id="114" name="直接连接符 113"/>
          <p:cNvCxnSpPr/>
          <p:nvPr/>
        </p:nvCxnSpPr>
        <p:spPr>
          <a:xfrm flipV="1">
            <a:off x="907897" y="4527536"/>
            <a:ext cx="3769980"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pic>
        <p:nvPicPr>
          <p:cNvPr id="115" name="图片 114" descr="money_bag.png"/>
          <p:cNvPicPr/>
          <p:nvPr>
            <p:custDataLst>
              <p:tags r:id="rId16"/>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102499" y="4616965"/>
            <a:ext cx="226722" cy="207794"/>
          </a:xfrm>
          <a:prstGeom prst="rect">
            <a:avLst/>
          </a:prstGeom>
        </p:spPr>
      </p:pic>
      <p:pic>
        <p:nvPicPr>
          <p:cNvPr id="116" name="图片 115" descr="money_bag.png"/>
          <p:cNvPicPr/>
          <p:nvPr>
            <p:custDataLst>
              <p:tags r:id="rId17"/>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374237" y="4616965"/>
            <a:ext cx="226722" cy="207794"/>
          </a:xfrm>
          <a:prstGeom prst="rect">
            <a:avLst/>
          </a:prstGeom>
        </p:spPr>
      </p:pic>
      <p:pic>
        <p:nvPicPr>
          <p:cNvPr id="117" name="图片 116" descr="money_bag.png"/>
          <p:cNvPicPr/>
          <p:nvPr>
            <p:custDataLst>
              <p:tags r:id="rId18"/>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645976" y="4616965"/>
            <a:ext cx="226722" cy="207794"/>
          </a:xfrm>
          <a:prstGeom prst="rect">
            <a:avLst/>
          </a:prstGeom>
        </p:spPr>
      </p:pic>
      <p:pic>
        <p:nvPicPr>
          <p:cNvPr id="118" name="图片 117" descr="money_bag.png"/>
          <p:cNvPicPr/>
          <p:nvPr>
            <p:custDataLst>
              <p:tags r:id="rId19"/>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917713" y="4616965"/>
            <a:ext cx="226722" cy="207794"/>
          </a:xfrm>
          <a:prstGeom prst="rect">
            <a:avLst/>
          </a:prstGeom>
        </p:spPr>
      </p:pic>
      <p:pic>
        <p:nvPicPr>
          <p:cNvPr id="119" name="图片 118" descr="money_bag.png"/>
          <p:cNvPicPr/>
          <p:nvPr>
            <p:custDataLst>
              <p:tags r:id="rId20"/>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3189452" y="4616965"/>
            <a:ext cx="226722" cy="207794"/>
          </a:xfrm>
          <a:prstGeom prst="rect">
            <a:avLst/>
          </a:prstGeom>
        </p:spPr>
      </p:pic>
      <p:pic>
        <p:nvPicPr>
          <p:cNvPr id="120" name="图片 119" descr="money_bag.png"/>
          <p:cNvPicPr/>
          <p:nvPr>
            <p:custDataLst>
              <p:tags r:id="rId21"/>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3461190" y="4616965"/>
            <a:ext cx="226722" cy="207794"/>
          </a:xfrm>
          <a:prstGeom prst="rect">
            <a:avLst/>
          </a:prstGeom>
        </p:spPr>
      </p:pic>
      <p:pic>
        <p:nvPicPr>
          <p:cNvPr id="121" name="图片 120" descr="money_bag.png"/>
          <p:cNvPicPr/>
          <p:nvPr>
            <p:custDataLst>
              <p:tags r:id="rId22"/>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102499" y="4825322"/>
            <a:ext cx="226722" cy="207794"/>
          </a:xfrm>
          <a:prstGeom prst="rect">
            <a:avLst/>
          </a:prstGeom>
        </p:spPr>
      </p:pic>
      <p:pic>
        <p:nvPicPr>
          <p:cNvPr id="122" name="图片 121" descr="money_bag.png"/>
          <p:cNvPicPr/>
          <p:nvPr>
            <p:custDataLst>
              <p:tags r:id="rId23"/>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374237" y="4825322"/>
            <a:ext cx="226722" cy="207794"/>
          </a:xfrm>
          <a:prstGeom prst="rect">
            <a:avLst/>
          </a:prstGeom>
        </p:spPr>
      </p:pic>
      <p:pic>
        <p:nvPicPr>
          <p:cNvPr id="123" name="图片 122" descr="money_bag.png"/>
          <p:cNvPicPr/>
          <p:nvPr>
            <p:custDataLst>
              <p:tags r:id="rId24"/>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645976" y="4825322"/>
            <a:ext cx="226722" cy="207794"/>
          </a:xfrm>
          <a:prstGeom prst="rect">
            <a:avLst/>
          </a:prstGeom>
        </p:spPr>
      </p:pic>
      <p:pic>
        <p:nvPicPr>
          <p:cNvPr id="124" name="图片 123" descr="money_bag.png"/>
          <p:cNvPicPr/>
          <p:nvPr>
            <p:custDataLst>
              <p:tags r:id="rId25"/>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917713" y="4825322"/>
            <a:ext cx="226722" cy="207794"/>
          </a:xfrm>
          <a:prstGeom prst="rect">
            <a:avLst/>
          </a:prstGeom>
        </p:spPr>
      </p:pic>
      <p:pic>
        <p:nvPicPr>
          <p:cNvPr id="125" name="图片 124" descr="money_bag.png"/>
          <p:cNvPicPr/>
          <p:nvPr>
            <p:custDataLst>
              <p:tags r:id="rId26"/>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3189452" y="4825322"/>
            <a:ext cx="226722" cy="207794"/>
          </a:xfrm>
          <a:prstGeom prst="rect">
            <a:avLst/>
          </a:prstGeom>
        </p:spPr>
      </p:pic>
      <p:pic>
        <p:nvPicPr>
          <p:cNvPr id="126" name="图片 125" descr="money_bag.png"/>
          <p:cNvPicPr/>
          <p:nvPr>
            <p:custDataLst>
              <p:tags r:id="rId27"/>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3461190" y="4825322"/>
            <a:ext cx="226722" cy="207794"/>
          </a:xfrm>
          <a:prstGeom prst="rect">
            <a:avLst/>
          </a:prstGeom>
        </p:spPr>
      </p:pic>
      <p:sp>
        <p:nvSpPr>
          <p:cNvPr id="127" name="TextBox 152"/>
          <p:cNvSpPr txBox="1"/>
          <p:nvPr/>
        </p:nvSpPr>
        <p:spPr>
          <a:xfrm>
            <a:off x="3782766" y="4791824"/>
            <a:ext cx="1059438" cy="226186"/>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lang="en-US" altLang="zh-CN" sz="1323" b="1">
                <a:ea typeface="+mn-ea"/>
                <a:cs typeface="Arial" pitchFamily="34" charset="0"/>
              </a:rPr>
              <a:t>~</a:t>
            </a:r>
            <a:r>
              <a:rPr lang="en-US" altLang="zh-CN" sz="1323" b="1" smtClean="0">
                <a:ea typeface="+mn-ea"/>
                <a:cs typeface="Arial" pitchFamily="34" charset="0"/>
              </a:rPr>
              <a:t>173</a:t>
            </a:r>
            <a:r>
              <a:rPr lang="zh-CN" altLang="en-US" sz="1323" b="1" smtClean="0">
                <a:ea typeface="+mn-ea"/>
                <a:cs typeface="Arial" pitchFamily="34" charset="0"/>
              </a:rPr>
              <a:t>亿</a:t>
            </a:r>
            <a:r>
              <a:rPr lang="zh-CN" altLang="en-US" sz="1323" b="1">
                <a:ea typeface="+mn-ea"/>
                <a:cs typeface="Arial" pitchFamily="34" charset="0"/>
              </a:rPr>
              <a:t>元</a:t>
            </a:r>
          </a:p>
        </p:txBody>
      </p:sp>
      <p:pic>
        <p:nvPicPr>
          <p:cNvPr id="128" name="图片 127" descr="money_bag.png"/>
          <p:cNvPicPr/>
          <p:nvPr>
            <p:custDataLst>
              <p:tags r:id="rId28"/>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102499" y="5061537"/>
            <a:ext cx="226722" cy="207794"/>
          </a:xfrm>
          <a:prstGeom prst="rect">
            <a:avLst/>
          </a:prstGeom>
        </p:spPr>
      </p:pic>
      <p:pic>
        <p:nvPicPr>
          <p:cNvPr id="129" name="图片 128" descr="money_bag.png"/>
          <p:cNvPicPr/>
          <p:nvPr>
            <p:custDataLst>
              <p:tags r:id="rId29"/>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374237" y="5061537"/>
            <a:ext cx="226722" cy="207794"/>
          </a:xfrm>
          <a:prstGeom prst="rect">
            <a:avLst/>
          </a:prstGeom>
        </p:spPr>
      </p:pic>
      <p:pic>
        <p:nvPicPr>
          <p:cNvPr id="130" name="图片 129" descr="money_bag.png"/>
          <p:cNvPicPr/>
          <p:nvPr>
            <p:custDataLst>
              <p:tags r:id="rId30"/>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645976" y="5061537"/>
            <a:ext cx="226722" cy="207794"/>
          </a:xfrm>
          <a:prstGeom prst="rect">
            <a:avLst/>
          </a:prstGeom>
        </p:spPr>
      </p:pic>
      <p:pic>
        <p:nvPicPr>
          <p:cNvPr id="131" name="图片 130" descr="money_bag.png"/>
          <p:cNvPicPr/>
          <p:nvPr>
            <p:custDataLst>
              <p:tags r:id="rId31"/>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917713" y="5061537"/>
            <a:ext cx="226722" cy="207794"/>
          </a:xfrm>
          <a:prstGeom prst="rect">
            <a:avLst/>
          </a:prstGeom>
        </p:spPr>
      </p:pic>
      <p:pic>
        <p:nvPicPr>
          <p:cNvPr id="132" name="图片 131" descr="money_bag.png"/>
          <p:cNvPicPr/>
          <p:nvPr>
            <p:custDataLst>
              <p:tags r:id="rId32"/>
            </p:custDataLst>
          </p:nvPr>
        </p:nvPicPr>
        <p:blipFill>
          <a:blip r:embed="rId5">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3189452" y="5061537"/>
            <a:ext cx="226722" cy="207794"/>
          </a:xfrm>
          <a:prstGeom prst="rect">
            <a:avLst/>
          </a:prstGeom>
        </p:spPr>
      </p:pic>
      <p:grpSp>
        <p:nvGrpSpPr>
          <p:cNvPr id="133" name="组合 132"/>
          <p:cNvGrpSpPr/>
          <p:nvPr/>
        </p:nvGrpSpPr>
        <p:grpSpPr>
          <a:xfrm>
            <a:off x="3461190" y="5061537"/>
            <a:ext cx="226722" cy="207794"/>
            <a:chOff x="7579355" y="4677409"/>
            <a:chExt cx="238150" cy="272724"/>
          </a:xfrm>
        </p:grpSpPr>
        <p:pic>
          <p:nvPicPr>
            <p:cNvPr id="134" name="图片 133" descr="money_bag.png"/>
            <p:cNvPicPr/>
            <p:nvPr>
              <p:custDataLst>
                <p:tags r:id="rId33"/>
              </p:custDataLst>
            </p:nvPr>
          </p:nvPicPr>
          <p:blipFill>
            <a:blip r:embed="rId10">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7579355" y="4677409"/>
              <a:ext cx="135130" cy="272724"/>
            </a:xfrm>
            <a:prstGeom prst="rect">
              <a:avLst/>
            </a:prstGeom>
          </p:spPr>
        </p:pic>
        <p:pic>
          <p:nvPicPr>
            <p:cNvPr id="135" name="图片 134" descr="money_bag.png"/>
            <p:cNvPicPr/>
            <p:nvPr>
              <p:custDataLst>
                <p:tags r:id="rId34"/>
              </p:custDataLst>
            </p:nvPr>
          </p:nvPicPr>
          <p:blipFill>
            <a:blip r:embed="rId12">
              <a:duotone>
                <a:schemeClr val="bg2">
                  <a:shade val="45000"/>
                  <a:satMod val="135000"/>
                </a:schemeClr>
                <a:prstClr val="white"/>
              </a:duotone>
              <a:extLst>
                <a:ext uri="{28A0092B-C50C-407E-A947-70E740481C1C}">
                  <a14:useLocalDpi xmlns:a14="http://schemas.microsoft.com/office/drawing/2010/main"/>
                </a:ext>
              </a:extLst>
            </a:blip>
            <a:stretch>
              <a:fillRect/>
            </a:stretch>
          </p:blipFill>
          <p:spPr>
            <a:xfrm>
              <a:off x="7714485" y="4677409"/>
              <a:ext cx="103020" cy="272724"/>
            </a:xfrm>
            <a:prstGeom prst="rect">
              <a:avLst/>
            </a:prstGeom>
          </p:spPr>
        </p:pic>
      </p:grpSp>
      <p:sp>
        <p:nvSpPr>
          <p:cNvPr id="136" name="矩形 135"/>
          <p:cNvSpPr/>
          <p:nvPr/>
        </p:nvSpPr>
        <p:spPr>
          <a:xfrm>
            <a:off x="620651" y="5641351"/>
            <a:ext cx="4510034" cy="13076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3038" indent="-173038" defTabSz="1055992" eaLnBrk="1" fontAlgn="auto" hangingPunct="1">
              <a:spcBef>
                <a:spcPct val="0"/>
              </a:spcBef>
              <a:spcAft>
                <a:spcPts val="400"/>
              </a:spcAft>
              <a:buFont typeface="Arial" pitchFamily="34" charset="0"/>
              <a:buChar char="•"/>
              <a:defRPr/>
            </a:pPr>
            <a:r>
              <a:rPr lang="zh-CN" altLang="en-US" sz="1540" smtClean="0">
                <a:solidFill>
                  <a:schemeClr val="tx1"/>
                </a:solidFill>
                <a:latin typeface="+mn-ea"/>
                <a:cs typeface="Arial" pitchFamily="34" charset="0"/>
              </a:rPr>
              <a:t>政策</a:t>
            </a:r>
            <a:r>
              <a:rPr lang="zh-CN" altLang="en-US" sz="1540">
                <a:solidFill>
                  <a:schemeClr val="tx1"/>
                </a:solidFill>
                <a:latin typeface="+mn-ea"/>
                <a:cs typeface="Arial" pitchFamily="34" charset="0"/>
              </a:rPr>
              <a:t>限制极少，具有高度的</a:t>
            </a:r>
            <a:r>
              <a:rPr lang="zh-CN" altLang="en-US" sz="1540" smtClean="0">
                <a:solidFill>
                  <a:schemeClr val="tx1"/>
                </a:solidFill>
                <a:latin typeface="+mn-ea"/>
                <a:cs typeface="Arial" pitchFamily="34" charset="0"/>
              </a:rPr>
              <a:t>灵活性</a:t>
            </a:r>
            <a:r>
              <a:rPr lang="zh-CN" altLang="en-US" sz="1540">
                <a:solidFill>
                  <a:schemeClr val="tx1"/>
                </a:solidFill>
                <a:latin typeface="+mn-ea"/>
                <a:cs typeface="Arial" pitchFamily="34" charset="0"/>
              </a:rPr>
              <a:t>；</a:t>
            </a:r>
            <a:r>
              <a:rPr lang="zh-CN" altLang="en-US" sz="1540" smtClean="0">
                <a:solidFill>
                  <a:schemeClr val="tx1"/>
                </a:solidFill>
                <a:latin typeface="+mn-ea"/>
                <a:cs typeface="Arial" pitchFamily="34" charset="0"/>
              </a:rPr>
              <a:t>能够</a:t>
            </a:r>
            <a:r>
              <a:rPr lang="zh-CN" altLang="en-US" sz="1540">
                <a:solidFill>
                  <a:schemeClr val="tx1"/>
                </a:solidFill>
                <a:latin typeface="+mn-ea"/>
                <a:cs typeface="Arial" pitchFamily="34" charset="0"/>
              </a:rPr>
              <a:t>快速突破业务规模，短期收益增速较</a:t>
            </a:r>
            <a:r>
              <a:rPr lang="zh-CN" altLang="en-US" sz="1540" smtClean="0">
                <a:solidFill>
                  <a:schemeClr val="tx1"/>
                </a:solidFill>
                <a:latin typeface="+mn-ea"/>
                <a:cs typeface="Arial" pitchFamily="34" charset="0"/>
              </a:rPr>
              <a:t>快</a:t>
            </a:r>
            <a:endParaRPr lang="en-US" altLang="zh-CN" sz="1540" smtClean="0">
              <a:solidFill>
                <a:schemeClr val="tx1"/>
              </a:solidFill>
              <a:latin typeface="+mn-ea"/>
              <a:cs typeface="Arial" pitchFamily="34" charset="0"/>
            </a:endParaRPr>
          </a:p>
          <a:p>
            <a:pPr marL="173038" indent="-173038" defTabSz="1055992" eaLnBrk="1" fontAlgn="auto" hangingPunct="1">
              <a:spcBef>
                <a:spcPct val="0"/>
              </a:spcBef>
              <a:spcAft>
                <a:spcPts val="400"/>
              </a:spcAft>
              <a:buFont typeface="Arial" pitchFamily="34" charset="0"/>
              <a:buChar char="•"/>
              <a:defRPr/>
            </a:pPr>
            <a:r>
              <a:rPr lang="zh-CN" altLang="en-US" sz="1540" smtClean="0">
                <a:solidFill>
                  <a:schemeClr val="tx1"/>
                </a:solidFill>
                <a:latin typeface="+mn-ea"/>
                <a:cs typeface="Arial" pitchFamily="34" charset="0"/>
              </a:rPr>
              <a:t>但是缺少客户管理的抓手和有效的风险</a:t>
            </a:r>
            <a:r>
              <a:rPr lang="zh-CN" altLang="en-US" sz="1540">
                <a:solidFill>
                  <a:schemeClr val="tx1"/>
                </a:solidFill>
                <a:latin typeface="+mn-ea"/>
                <a:cs typeface="Arial" pitchFamily="34" charset="0"/>
              </a:rPr>
              <a:t>控制手段，难以实现长期可持续的发展</a:t>
            </a:r>
            <a:endParaRPr lang="en-US" altLang="zh-CN" sz="1540">
              <a:solidFill>
                <a:schemeClr val="tx1"/>
              </a:solidFill>
              <a:latin typeface="+mn-ea"/>
              <a:cs typeface="Arial" pitchFamily="34" charset="0"/>
            </a:endParaRPr>
          </a:p>
        </p:txBody>
      </p:sp>
      <p:sp>
        <p:nvSpPr>
          <p:cNvPr id="137" name="矩形 136"/>
          <p:cNvSpPr/>
          <p:nvPr/>
        </p:nvSpPr>
        <p:spPr>
          <a:xfrm>
            <a:off x="5519002" y="5635528"/>
            <a:ext cx="4510034" cy="13076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3038" indent="-173038" defTabSz="1055992" eaLnBrk="1" fontAlgn="auto" hangingPunct="1">
              <a:spcBef>
                <a:spcPct val="0"/>
              </a:spcBef>
              <a:spcAft>
                <a:spcPts val="400"/>
              </a:spcAft>
              <a:buFont typeface="Arial" pitchFamily="34" charset="0"/>
              <a:buChar char="•"/>
              <a:defRPr/>
            </a:pPr>
            <a:r>
              <a:rPr lang="zh-CN" altLang="en-US" sz="1540" smtClean="0">
                <a:solidFill>
                  <a:schemeClr val="tx1"/>
                </a:solidFill>
                <a:latin typeface="+mn-ea"/>
                <a:cs typeface="Arial" pitchFamily="34" charset="0"/>
              </a:rPr>
              <a:t>管理客户账户，对客户</a:t>
            </a:r>
            <a:r>
              <a:rPr lang="zh-CN" altLang="en-US" sz="1540">
                <a:solidFill>
                  <a:schemeClr val="tx1"/>
                </a:solidFill>
                <a:latin typeface="+mn-ea"/>
                <a:cs typeface="Arial" pitchFamily="34" charset="0"/>
              </a:rPr>
              <a:t>的维系和</a:t>
            </a:r>
            <a:r>
              <a:rPr lang="zh-CN" altLang="en-US" sz="1540" smtClean="0">
                <a:solidFill>
                  <a:schemeClr val="tx1"/>
                </a:solidFill>
                <a:latin typeface="+mn-ea"/>
                <a:cs typeface="Arial" pitchFamily="34" charset="0"/>
              </a:rPr>
              <a:t>升级具有</a:t>
            </a:r>
            <a:r>
              <a:rPr lang="zh-CN" altLang="en-US" sz="1540">
                <a:solidFill>
                  <a:schemeClr val="tx1"/>
                </a:solidFill>
                <a:latin typeface="+mn-ea"/>
                <a:cs typeface="Arial" pitchFamily="34" charset="0"/>
              </a:rPr>
              <a:t>明显优势，可不断壮大基础客群</a:t>
            </a:r>
            <a:endParaRPr lang="en-US" altLang="zh-CN" sz="1540" smtClean="0">
              <a:solidFill>
                <a:schemeClr val="tx1"/>
              </a:solidFill>
              <a:latin typeface="+mn-ea"/>
              <a:cs typeface="Arial" pitchFamily="34" charset="0"/>
            </a:endParaRPr>
          </a:p>
          <a:p>
            <a:pPr marL="173038" indent="-173038" defTabSz="1055992" eaLnBrk="1" fontAlgn="auto" hangingPunct="1">
              <a:spcBef>
                <a:spcPct val="0"/>
              </a:spcBef>
              <a:spcAft>
                <a:spcPts val="400"/>
              </a:spcAft>
              <a:buFont typeface="Arial" pitchFamily="34" charset="0"/>
              <a:buChar char="•"/>
              <a:defRPr/>
            </a:pPr>
            <a:r>
              <a:rPr lang="zh-CN" altLang="en-US" sz="1540" smtClean="0">
                <a:solidFill>
                  <a:schemeClr val="tx1"/>
                </a:solidFill>
                <a:latin typeface="+mn-ea"/>
                <a:cs typeface="Arial" pitchFamily="34" charset="0"/>
              </a:rPr>
              <a:t>通过</a:t>
            </a:r>
            <a:r>
              <a:rPr lang="zh-CN" altLang="en-US" sz="1540">
                <a:solidFill>
                  <a:schemeClr val="tx1"/>
                </a:solidFill>
                <a:latin typeface="+mn-ea"/>
                <a:cs typeface="Arial" pitchFamily="34" charset="0"/>
              </a:rPr>
              <a:t>平台积累客户数据</a:t>
            </a:r>
            <a:r>
              <a:rPr lang="zh-CN" altLang="en-US" sz="1540" smtClean="0">
                <a:solidFill>
                  <a:schemeClr val="tx1"/>
                </a:solidFill>
                <a:latin typeface="+mn-ea"/>
                <a:cs typeface="Arial" pitchFamily="34" charset="0"/>
              </a:rPr>
              <a:t>用于风险评估</a:t>
            </a:r>
            <a:r>
              <a:rPr lang="zh-CN" altLang="en-US" sz="1540">
                <a:solidFill>
                  <a:schemeClr val="tx1"/>
                </a:solidFill>
                <a:latin typeface="+mn-ea"/>
                <a:cs typeface="Arial" pitchFamily="34" charset="0"/>
              </a:rPr>
              <a:t>，关联多样化的金融产品和服务增加客户违约</a:t>
            </a:r>
            <a:r>
              <a:rPr lang="zh-CN" altLang="en-US" sz="1540" smtClean="0">
                <a:solidFill>
                  <a:schemeClr val="tx1"/>
                </a:solidFill>
                <a:latin typeface="+mn-ea"/>
                <a:cs typeface="Arial" pitchFamily="34" charset="0"/>
              </a:rPr>
              <a:t>成本</a:t>
            </a:r>
            <a:endParaRPr lang="zh-CN" altLang="en-US" sz="1540">
              <a:solidFill>
                <a:schemeClr val="tx1"/>
              </a:solidFill>
              <a:latin typeface="+mn-ea"/>
              <a:cs typeface="Arial" pitchFamily="34" charset="0"/>
            </a:endParaRPr>
          </a:p>
        </p:txBody>
      </p:sp>
      <p:sp>
        <p:nvSpPr>
          <p:cNvPr id="22" name="左右箭头 21"/>
          <p:cNvSpPr/>
          <p:nvPr/>
        </p:nvSpPr>
        <p:spPr>
          <a:xfrm>
            <a:off x="5778748" y="3675768"/>
            <a:ext cx="3907571" cy="612000"/>
          </a:xfrm>
          <a:prstGeom prst="leftRightArrow">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a:p>
        </p:txBody>
      </p:sp>
    </p:spTree>
    <p:extLst>
      <p:ext uri="{BB962C8B-B14F-4D97-AF65-F5344CB8AC3E}">
        <p14:creationId xmlns:p14="http://schemas.microsoft.com/office/powerpoint/2010/main" val="2807858511"/>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2200">
                <a:ea typeface="Arial Unicode MS" panose="020b0604020202020204" pitchFamily="34" charset="-122"/>
              </a:rPr>
              <a:t>整体战略</a:t>
            </a:r>
            <a:br>
              <a:rPr lang="en-US" altLang="zh-CN" sz="2200">
                <a:ea typeface="Arial Unicode MS" panose="020b0604020202020204" pitchFamily="34" charset="-122"/>
              </a:rPr>
            </a:br>
            <a:r>
              <a:rPr lang="zh-CN" altLang="en-US" sz="2200">
                <a:ea typeface="Arial Unicode MS" panose="020b0604020202020204" pitchFamily="34" charset="-122"/>
              </a:rPr>
              <a:t>直销银行构建</a:t>
            </a:r>
            <a:r>
              <a:rPr lang="zh-CN" altLang="en-US" sz="2200" smtClean="0">
                <a:ea typeface="Arial Unicode MS" panose="020b0604020202020204" pitchFamily="34" charset="-122"/>
              </a:rPr>
              <a:t>：与单产品模式、单资产端</a:t>
            </a:r>
            <a:r>
              <a:rPr lang="en-US" altLang="zh-CN" sz="2200" smtClean="0">
                <a:ea typeface="Arial Unicode MS" panose="020b0604020202020204" pitchFamily="34" charset="-122"/>
              </a:rPr>
              <a:t>/</a:t>
            </a:r>
            <a:r>
              <a:rPr lang="zh-CN" altLang="en-US" sz="2200" smtClean="0">
                <a:ea typeface="Arial Unicode MS" panose="020b0604020202020204" pitchFamily="34" charset="-122"/>
              </a:rPr>
              <a:t>负债端模式相比，打通资产负债端的模式更能实现忠诚客户的培育</a:t>
            </a:r>
            <a:endParaRPr lang="zh-CN" altLang="en-US" sz="2200"/>
          </a:p>
        </p:txBody>
      </p:sp>
      <p:sp>
        <p:nvSpPr>
          <p:cNvPr id="4" name="文本占位符 3"/>
          <p:cNvSpPr>
            <a:spLocks noGrp="1"/>
          </p:cNvSpPr>
          <p:nvPr>
            <p:ph type="body" sz="quarter" idx="14"/>
          </p:nvPr>
        </p:nvSpPr>
        <p:spPr/>
        <p:txBody>
          <a:bodyPr/>
          <a:lstStyle/>
          <a:p>
            <a:endParaRPr lang="zh-CN" altLang="en-US"/>
          </a:p>
        </p:txBody>
      </p:sp>
      <p:pic>
        <p:nvPicPr>
          <p:cNvPr id="60" name="Picture 2"/>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4393281" y="4731603"/>
            <a:ext cx="1099469" cy="489188"/>
          </a:xfrm>
          <a:prstGeom prst="rect">
            <a:avLst/>
          </a:prstGeom>
          <a:noFill/>
          <a:ln w="9525">
            <a:noFill/>
            <a:miter lim="800000"/>
          </a:ln>
        </p:spPr>
      </p:pic>
      <p:sp>
        <p:nvSpPr>
          <p:cNvPr id="35" name="Freeform 25"/>
          <p:cNvSpPr/>
          <p:nvPr/>
        </p:nvSpPr>
        <p:spPr bwMode="invGray">
          <a:xfrm>
            <a:off x="1386260" y="1417956"/>
            <a:ext cx="2700000" cy="554917"/>
          </a:xfrm>
          <a:prstGeom prst="rect">
            <a:avLst/>
          </a:prstGeom>
          <a:solidFill>
            <a:schemeClr val="bg2">
              <a:lumMod val="95000"/>
            </a:schemeClr>
          </a:solidFill>
          <a:ln w="0" cap="flat" cmpd="sng">
            <a:solidFill>
              <a:srgbClr val="000000"/>
            </a:solidFill>
            <a:prstDash val="solid"/>
            <a:round/>
            <a:headEnd type="none" w="med" len="med"/>
            <a:tailEnd type="none" w="med" len="med"/>
          </a:ln>
          <a:extLst/>
        </p:spPr>
        <p:txBody>
          <a:bodyPr anchor="ctr" anchorCtr="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544" b="1" smtClean="0">
                <a:solidFill>
                  <a:srgbClr val="002060"/>
                </a:solidFill>
                <a:ea typeface="+mn-ea"/>
                <a:cs typeface="Arial" pitchFamily="34" charset="0"/>
              </a:rPr>
              <a:t>单产品模式</a:t>
            </a:r>
            <a:endParaRPr lang="zh-CN" altLang="en-US" sz="1544" b="1">
              <a:solidFill>
                <a:srgbClr val="002060"/>
              </a:solidFill>
              <a:ea typeface="+mn-ea"/>
              <a:cs typeface="Arial" pitchFamily="34" charset="0"/>
            </a:endParaRPr>
          </a:p>
        </p:txBody>
      </p:sp>
      <p:sp>
        <p:nvSpPr>
          <p:cNvPr id="39" name="Freeform 25"/>
          <p:cNvSpPr/>
          <p:nvPr/>
        </p:nvSpPr>
        <p:spPr bwMode="invGray">
          <a:xfrm>
            <a:off x="4333830" y="1417956"/>
            <a:ext cx="2700000" cy="554917"/>
          </a:xfrm>
          <a:prstGeom prst="rect">
            <a:avLst/>
          </a:prstGeom>
          <a:solidFill>
            <a:schemeClr val="bg2">
              <a:lumMod val="95000"/>
            </a:schemeClr>
          </a:solidFill>
          <a:ln w="0" cap="flat" cmpd="sng">
            <a:solidFill>
              <a:srgbClr val="000000"/>
            </a:solidFill>
            <a:prstDash val="solid"/>
            <a:round/>
            <a:headEnd type="none" w="med" len="med"/>
            <a:tailEnd type="none" w="med" len="med"/>
          </a:ln>
          <a:extLst/>
        </p:spPr>
        <p:txBody>
          <a:bodyPr anchor="ctr" anchorCtr="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544" b="1" smtClean="0">
                <a:solidFill>
                  <a:srgbClr val="002060"/>
                </a:solidFill>
                <a:ea typeface="+mn-ea"/>
                <a:cs typeface="Arial" pitchFamily="34" charset="0"/>
              </a:rPr>
              <a:t>单资产端</a:t>
            </a:r>
            <a:r>
              <a:rPr lang="en-US" altLang="zh-CN" sz="1544" b="1" smtClean="0">
                <a:solidFill>
                  <a:srgbClr val="002060"/>
                </a:solidFill>
                <a:ea typeface="+mn-ea"/>
                <a:cs typeface="Arial" pitchFamily="34" charset="0"/>
              </a:rPr>
              <a:t>/</a:t>
            </a:r>
            <a:r>
              <a:rPr lang="zh-CN" altLang="en-US" sz="1544" b="1" smtClean="0">
                <a:solidFill>
                  <a:srgbClr val="002060"/>
                </a:solidFill>
                <a:ea typeface="+mn-ea"/>
                <a:cs typeface="Arial" pitchFamily="34" charset="0"/>
              </a:rPr>
              <a:t>负债端模式</a:t>
            </a:r>
            <a:endParaRPr lang="zh-CN" altLang="en-US" sz="1544" b="1">
              <a:solidFill>
                <a:srgbClr val="002060"/>
              </a:solidFill>
              <a:ea typeface="+mn-ea"/>
              <a:cs typeface="Arial" pitchFamily="34" charset="0"/>
            </a:endParaRPr>
          </a:p>
        </p:txBody>
      </p:sp>
      <p:sp>
        <p:nvSpPr>
          <p:cNvPr id="43" name="Freeform 25"/>
          <p:cNvSpPr/>
          <p:nvPr/>
        </p:nvSpPr>
        <p:spPr bwMode="invGray">
          <a:xfrm>
            <a:off x="7255204" y="1417956"/>
            <a:ext cx="2700000" cy="554917"/>
          </a:xfrm>
          <a:prstGeom prst="rect">
            <a:avLst/>
          </a:prstGeom>
          <a:solidFill>
            <a:schemeClr val="bg2">
              <a:lumMod val="95000"/>
            </a:schemeClr>
          </a:solidFill>
          <a:ln w="0" cap="flat" cmpd="sng">
            <a:solidFill>
              <a:srgbClr val="000000"/>
            </a:solidFill>
            <a:prstDash val="solid"/>
            <a:round/>
            <a:headEnd type="none" w="med" len="med"/>
            <a:tailEnd type="none" w="med" len="med"/>
          </a:ln>
          <a:extLst/>
        </p:spPr>
        <p:txBody>
          <a:bodyPr anchor="ctr" anchorCtr="0"/>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544" b="1" smtClean="0">
                <a:solidFill>
                  <a:srgbClr val="002060"/>
                </a:solidFill>
                <a:ea typeface="+mn-ea"/>
                <a:cs typeface="Arial" pitchFamily="34" charset="0"/>
              </a:rPr>
              <a:t>打通资产负债端模式</a:t>
            </a:r>
            <a:endParaRPr lang="zh-CN" altLang="en-US" sz="1544" b="1">
              <a:solidFill>
                <a:srgbClr val="002060"/>
              </a:solidFill>
              <a:ea typeface="+mn-ea"/>
              <a:cs typeface="Arial" pitchFamily="34" charset="0"/>
            </a:endParaRPr>
          </a:p>
        </p:txBody>
      </p:sp>
      <p:sp>
        <p:nvSpPr>
          <p:cNvPr id="45" name="矩形 44"/>
          <p:cNvSpPr/>
          <p:nvPr/>
        </p:nvSpPr>
        <p:spPr>
          <a:xfrm>
            <a:off x="535331" y="2052495"/>
            <a:ext cx="683422" cy="504000"/>
          </a:xfrm>
          <a:prstGeom prst="rect">
            <a:avLst/>
          </a:pr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544" b="1" smtClean="0">
                <a:latin typeface="Arial" pitchFamily="34" charset="0"/>
                <a:cs typeface="Arial" pitchFamily="34" charset="0"/>
              </a:rPr>
              <a:t>核心</a:t>
            </a:r>
            <a:endParaRPr lang="zh-CN" altLang="en-US" sz="1544" b="1">
              <a:latin typeface="Arial" pitchFamily="34" charset="0"/>
              <a:cs typeface="Arial" pitchFamily="34" charset="0"/>
            </a:endParaRPr>
          </a:p>
        </p:txBody>
      </p:sp>
      <p:sp>
        <p:nvSpPr>
          <p:cNvPr id="46" name="矩形 45"/>
          <p:cNvSpPr/>
          <p:nvPr/>
        </p:nvSpPr>
        <p:spPr>
          <a:xfrm>
            <a:off x="535330" y="4060780"/>
            <a:ext cx="683422" cy="2339356"/>
          </a:xfrm>
          <a:prstGeom prst="rect">
            <a:avLst/>
          </a:pr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544" b="1" smtClean="0">
                <a:latin typeface="Arial" pitchFamily="34" charset="0"/>
                <a:cs typeface="Arial" pitchFamily="34" charset="0"/>
              </a:rPr>
              <a:t>代表机构</a:t>
            </a:r>
            <a:endParaRPr lang="zh-CN" altLang="en-US" sz="1544" b="1">
              <a:latin typeface="Arial" pitchFamily="34" charset="0"/>
              <a:cs typeface="Arial" pitchFamily="34" charset="0"/>
            </a:endParaRPr>
          </a:p>
        </p:txBody>
      </p:sp>
      <p:cxnSp>
        <p:nvCxnSpPr>
          <p:cNvPr id="47" name="直接连接符 46"/>
          <p:cNvCxnSpPr/>
          <p:nvPr/>
        </p:nvCxnSpPr>
        <p:spPr>
          <a:xfrm>
            <a:off x="1295652" y="3924647"/>
            <a:ext cx="8604000" cy="0"/>
          </a:xfrm>
          <a:prstGeom prst="line">
            <a:avLst/>
          </a:prstGeom>
          <a:ln>
            <a:solidFill>
              <a:schemeClr val="tx2"/>
            </a:solidFill>
            <a:prstDash val="dash"/>
            <a:tailEnd type="none"/>
          </a:ln>
        </p:spPr>
        <p:style>
          <a:lnRef idx="1">
            <a:schemeClr val="accent1"/>
          </a:lnRef>
          <a:fillRef idx="0">
            <a:schemeClr val="accent1"/>
          </a:fillRef>
          <a:effectRef idx="0">
            <a:schemeClr val="accent1"/>
          </a:effectRef>
          <a:fontRef idx="minor">
            <a:schemeClr val="tx1"/>
          </a:fontRef>
        </p:style>
      </p:cxnSp>
      <p:sp>
        <p:nvSpPr>
          <p:cNvPr id="52" name="Rectangle 18"/>
          <p:cNvSpPr/>
          <p:nvPr/>
        </p:nvSpPr>
        <p:spPr>
          <a:xfrm>
            <a:off x="4333830" y="2139835"/>
            <a:ext cx="2700000" cy="329321"/>
          </a:xfrm>
          <a:prstGeom prst="rect">
            <a:avLst/>
          </a:prstGeom>
          <a:no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9024" indent="-189024">
              <a:spcAft>
                <a:spcPts val="331"/>
              </a:spcAft>
              <a:buFont typeface="Arial" pitchFamily="34" charset="0"/>
              <a:buChar char="•"/>
            </a:pPr>
            <a:r>
              <a:rPr lang="zh-CN" altLang="en-US" sz="1540" b="1" smtClean="0">
                <a:solidFill>
                  <a:srgbClr val="002776"/>
                </a:solidFill>
                <a:latin typeface="Arial" pitchFamily="34" charset="0"/>
                <a:cs typeface="Arial" pitchFamily="34" charset="0"/>
              </a:rPr>
              <a:t>客户管理</a:t>
            </a:r>
            <a:endParaRPr lang="en-US" altLang="zh-CN" sz="1540" b="1">
              <a:solidFill>
                <a:srgbClr val="002776"/>
              </a:solidFill>
              <a:latin typeface="Arial" pitchFamily="34" charset="0"/>
              <a:cs typeface="Arial" pitchFamily="34" charset="0"/>
            </a:endParaRPr>
          </a:p>
        </p:txBody>
      </p:sp>
      <p:sp>
        <p:nvSpPr>
          <p:cNvPr id="53" name="右箭头 52"/>
          <p:cNvSpPr/>
          <p:nvPr/>
        </p:nvSpPr>
        <p:spPr>
          <a:xfrm>
            <a:off x="1295652" y="6510583"/>
            <a:ext cx="8712000" cy="438400"/>
          </a:xfrm>
          <a:prstGeom prst="rightArrow">
            <a:avLst/>
          </a:prstGeom>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sz="2315">
              <a:latin typeface="Arial" pitchFamily="34" charset="0"/>
              <a:cs typeface="Arial" pitchFamily="34" charset="0"/>
            </a:endParaRPr>
          </a:p>
        </p:txBody>
      </p:sp>
      <p:sp>
        <p:nvSpPr>
          <p:cNvPr id="56" name="Rectangle 18"/>
          <p:cNvSpPr/>
          <p:nvPr/>
        </p:nvSpPr>
        <p:spPr>
          <a:xfrm>
            <a:off x="1386260" y="2139835"/>
            <a:ext cx="2700000" cy="329321"/>
          </a:xfrm>
          <a:prstGeom prst="rect">
            <a:avLst/>
          </a:prstGeom>
          <a:no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9024" indent="-189024">
              <a:spcAft>
                <a:spcPts val="331"/>
              </a:spcAft>
              <a:buFont typeface="Arial" pitchFamily="34" charset="0"/>
              <a:buChar char="•"/>
            </a:pPr>
            <a:r>
              <a:rPr lang="zh-CN" altLang="en-US" sz="1540" b="1" smtClean="0">
                <a:solidFill>
                  <a:srgbClr val="002776"/>
                </a:solidFill>
                <a:latin typeface="Arial" pitchFamily="34" charset="0"/>
                <a:cs typeface="Arial" pitchFamily="34" charset="0"/>
              </a:rPr>
              <a:t>产品管理</a:t>
            </a:r>
            <a:endParaRPr lang="en-US" altLang="zh-CN" sz="1540" b="1">
              <a:solidFill>
                <a:srgbClr val="002776"/>
              </a:solidFill>
              <a:latin typeface="Arial" pitchFamily="34" charset="0"/>
              <a:cs typeface="Arial" pitchFamily="34" charset="0"/>
            </a:endParaRPr>
          </a:p>
        </p:txBody>
      </p:sp>
      <p:sp>
        <p:nvSpPr>
          <p:cNvPr id="57" name="Rectangle 18"/>
          <p:cNvSpPr/>
          <p:nvPr/>
        </p:nvSpPr>
        <p:spPr>
          <a:xfrm>
            <a:off x="7255204" y="2139835"/>
            <a:ext cx="2700000" cy="329321"/>
          </a:xfrm>
          <a:prstGeom prst="rect">
            <a:avLst/>
          </a:prstGeom>
          <a:no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9024" indent="-189024">
              <a:spcAft>
                <a:spcPts val="331"/>
              </a:spcAft>
              <a:buFont typeface="Arial" pitchFamily="34" charset="0"/>
              <a:buChar char="•"/>
            </a:pPr>
            <a:r>
              <a:rPr lang="zh-CN" altLang="en-US" sz="1540" b="1" smtClean="0">
                <a:solidFill>
                  <a:srgbClr val="002776"/>
                </a:solidFill>
                <a:latin typeface="Arial" pitchFamily="34" charset="0"/>
                <a:cs typeface="Arial" pitchFamily="34" charset="0"/>
              </a:rPr>
              <a:t>账户管理</a:t>
            </a:r>
            <a:endParaRPr lang="zh-CN" altLang="en-US" sz="1540" b="1">
              <a:solidFill>
                <a:srgbClr val="002776"/>
              </a:solidFill>
              <a:latin typeface="Arial" pitchFamily="34" charset="0"/>
              <a:cs typeface="Arial" pitchFamily="34" charset="0"/>
            </a:endParaRPr>
          </a:p>
        </p:txBody>
      </p:sp>
      <p:pic>
        <p:nvPicPr>
          <p:cNvPr id="61" name="Picture 9"/>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7573351" y="5256386"/>
            <a:ext cx="1991707" cy="356018"/>
          </a:xfrm>
          <a:prstGeom prst="rect">
            <a:avLst/>
          </a:prstGeom>
          <a:noFill/>
          <a:ln w="9525">
            <a:noFill/>
            <a:miter lim="800000"/>
          </a:ln>
        </p:spPr>
      </p:pic>
      <p:pic>
        <p:nvPicPr>
          <p:cNvPr id="62" name="Picture 13"/>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7613887" y="5809824"/>
            <a:ext cx="1910634" cy="499436"/>
          </a:xfrm>
          <a:prstGeom prst="rect">
            <a:avLst/>
          </a:prstGeom>
        </p:spPr>
      </p:pic>
      <p:pic>
        <p:nvPicPr>
          <p:cNvPr id="63" name="图片 6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7573351" y="4720701"/>
            <a:ext cx="1991707" cy="357562"/>
          </a:xfrm>
          <a:prstGeom prst="rect">
            <a:avLst/>
          </a:prstGeom>
        </p:spPr>
      </p:pic>
      <p:cxnSp>
        <p:nvCxnSpPr>
          <p:cNvPr id="65" name="直接连接符 64"/>
          <p:cNvCxnSpPr/>
          <p:nvPr/>
        </p:nvCxnSpPr>
        <p:spPr>
          <a:xfrm>
            <a:off x="1295652" y="2700511"/>
            <a:ext cx="8604000" cy="0"/>
          </a:xfrm>
          <a:prstGeom prst="line">
            <a:avLst/>
          </a:prstGeom>
          <a:ln>
            <a:solidFill>
              <a:schemeClr val="tx2"/>
            </a:solidFill>
            <a:prstDash val="dash"/>
            <a:tailEnd type="none"/>
          </a:ln>
        </p:spPr>
        <p:style>
          <a:lnRef idx="1">
            <a:schemeClr val="accent1"/>
          </a:lnRef>
          <a:fillRef idx="0">
            <a:schemeClr val="accent1"/>
          </a:fillRef>
          <a:effectRef idx="0">
            <a:schemeClr val="accent1"/>
          </a:effectRef>
          <a:fontRef idx="minor">
            <a:schemeClr val="tx1"/>
          </a:fontRef>
        </p:style>
      </p:cxnSp>
      <p:sp>
        <p:nvSpPr>
          <p:cNvPr id="70" name="矩形 69"/>
          <p:cNvSpPr/>
          <p:nvPr/>
        </p:nvSpPr>
        <p:spPr>
          <a:xfrm>
            <a:off x="535330" y="2814847"/>
            <a:ext cx="683422" cy="927311"/>
          </a:xfrm>
          <a:prstGeom prst="rect">
            <a:avLst/>
          </a:pr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544" b="1" smtClean="0">
                <a:latin typeface="Arial" pitchFamily="34" charset="0"/>
                <a:cs typeface="Arial" pitchFamily="34" charset="0"/>
              </a:rPr>
              <a:t>具体描述</a:t>
            </a:r>
            <a:endParaRPr lang="zh-CN" altLang="en-US" sz="1544" b="1">
              <a:latin typeface="Arial" pitchFamily="34" charset="0"/>
              <a:cs typeface="Arial" pitchFamily="34" charset="0"/>
            </a:endParaRPr>
          </a:p>
        </p:txBody>
      </p:sp>
      <p:sp>
        <p:nvSpPr>
          <p:cNvPr id="72" name="Rectangle 18"/>
          <p:cNvSpPr/>
          <p:nvPr/>
        </p:nvSpPr>
        <p:spPr>
          <a:xfrm>
            <a:off x="4333830" y="2835500"/>
            <a:ext cx="2700000" cy="906658"/>
          </a:xfrm>
          <a:prstGeom prst="rect">
            <a:avLst/>
          </a:prstGeom>
          <a:no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9024" indent="-189024">
              <a:spcAft>
                <a:spcPts val="331"/>
              </a:spcAft>
              <a:buFont typeface="Arial" pitchFamily="34" charset="0"/>
              <a:buChar char="•"/>
            </a:pPr>
            <a:r>
              <a:rPr lang="zh-CN" altLang="en-US" sz="1323">
                <a:solidFill>
                  <a:srgbClr val="002776"/>
                </a:solidFill>
                <a:latin typeface="Arial" pitchFamily="34" charset="0"/>
                <a:cs typeface="Arial" pitchFamily="34" charset="0"/>
              </a:rPr>
              <a:t>有机会</a:t>
            </a:r>
            <a:r>
              <a:rPr lang="zh-CN" altLang="en-US" sz="1323" smtClean="0">
                <a:solidFill>
                  <a:srgbClr val="002776"/>
                </a:solidFill>
                <a:latin typeface="Arial" pitchFamily="34" charset="0"/>
                <a:cs typeface="Arial" pitchFamily="34" charset="0"/>
              </a:rPr>
              <a:t>实现一定</a:t>
            </a:r>
            <a:r>
              <a:rPr lang="zh-CN" altLang="en-US" sz="1323">
                <a:solidFill>
                  <a:srgbClr val="002776"/>
                </a:solidFill>
                <a:latin typeface="Arial" pitchFamily="34" charset="0"/>
                <a:cs typeface="Arial" pitchFamily="34" charset="0"/>
              </a:rPr>
              <a:t>的</a:t>
            </a:r>
            <a:r>
              <a:rPr lang="zh-CN" altLang="en-US" sz="1323" smtClean="0">
                <a:solidFill>
                  <a:srgbClr val="002776"/>
                </a:solidFill>
                <a:latin typeface="Arial" pitchFamily="34" charset="0"/>
                <a:cs typeface="Arial" pitchFamily="34" charset="0"/>
              </a:rPr>
              <a:t>客户维系和升级，但是需要具备较为理想的条件，且能够取得的效果相对有限</a:t>
            </a:r>
            <a:endParaRPr lang="en-US" altLang="zh-CN" sz="1323" smtClean="0">
              <a:solidFill>
                <a:srgbClr val="002776"/>
              </a:solidFill>
              <a:latin typeface="Arial" pitchFamily="34" charset="0"/>
              <a:cs typeface="Arial" pitchFamily="34" charset="0"/>
            </a:endParaRPr>
          </a:p>
        </p:txBody>
      </p:sp>
      <p:sp>
        <p:nvSpPr>
          <p:cNvPr id="73" name="Rectangle 18"/>
          <p:cNvSpPr/>
          <p:nvPr/>
        </p:nvSpPr>
        <p:spPr>
          <a:xfrm>
            <a:off x="1386260" y="2854736"/>
            <a:ext cx="2700000" cy="703078"/>
          </a:xfrm>
          <a:prstGeom prst="rect">
            <a:avLst/>
          </a:prstGeom>
          <a:no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9024" indent="-189024">
              <a:spcAft>
                <a:spcPts val="331"/>
              </a:spcAft>
              <a:buFont typeface="Arial" pitchFamily="34" charset="0"/>
              <a:buChar char="•"/>
            </a:pPr>
            <a:r>
              <a:rPr lang="zh-CN" altLang="en-US" sz="1323" smtClean="0">
                <a:solidFill>
                  <a:srgbClr val="002776"/>
                </a:solidFill>
                <a:latin typeface="Arial" pitchFamily="34" charset="0"/>
                <a:cs typeface="Arial" pitchFamily="34" charset="0"/>
              </a:rPr>
              <a:t>客户会跟随产品收益率频繁流动，基本上难以实现客户的维护和升级</a:t>
            </a:r>
            <a:endParaRPr lang="en-US" altLang="zh-CN" sz="1323">
              <a:solidFill>
                <a:srgbClr val="002776"/>
              </a:solidFill>
              <a:latin typeface="Arial" pitchFamily="34" charset="0"/>
              <a:cs typeface="Arial" pitchFamily="34" charset="0"/>
            </a:endParaRPr>
          </a:p>
        </p:txBody>
      </p:sp>
      <p:sp>
        <p:nvSpPr>
          <p:cNvPr id="74" name="Rectangle 18"/>
          <p:cNvSpPr/>
          <p:nvPr/>
        </p:nvSpPr>
        <p:spPr>
          <a:xfrm>
            <a:off x="7255204" y="2854736"/>
            <a:ext cx="2700000" cy="906658"/>
          </a:xfrm>
          <a:prstGeom prst="rect">
            <a:avLst/>
          </a:prstGeom>
          <a:no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9024" indent="-189024">
              <a:spcAft>
                <a:spcPts val="331"/>
              </a:spcAft>
              <a:buFont typeface="Arial" pitchFamily="34" charset="0"/>
              <a:buChar char="•"/>
            </a:pPr>
            <a:r>
              <a:rPr lang="zh-CN" altLang="en-US" sz="1323" smtClean="0">
                <a:solidFill>
                  <a:srgbClr val="002776"/>
                </a:solidFill>
                <a:latin typeface="Arial" pitchFamily="34" charset="0"/>
                <a:cs typeface="Arial" pitchFamily="34" charset="0"/>
              </a:rPr>
              <a:t>提供全方位的产品服务，掌握客户的基础交易账户</a:t>
            </a:r>
            <a:r>
              <a:rPr lang="zh-CN" altLang="en-US" sz="1323">
                <a:solidFill>
                  <a:srgbClr val="002776"/>
                </a:solidFill>
                <a:latin typeface="Arial" pitchFamily="34" charset="0"/>
                <a:cs typeface="Arial" pitchFamily="34" charset="0"/>
              </a:rPr>
              <a:t>，</a:t>
            </a:r>
            <a:r>
              <a:rPr lang="zh-CN" altLang="en-US" sz="1323" smtClean="0">
                <a:solidFill>
                  <a:srgbClr val="002776"/>
                </a:solidFill>
                <a:latin typeface="Arial" pitchFamily="34" charset="0"/>
                <a:cs typeface="Arial" pitchFamily="34" charset="0"/>
              </a:rPr>
              <a:t>从而有效提高客户的使用频率、加强客户忠诚度</a:t>
            </a:r>
            <a:endParaRPr lang="zh-CN" altLang="en-US" sz="1323">
              <a:solidFill>
                <a:srgbClr val="002776"/>
              </a:solidFill>
              <a:latin typeface="Arial" pitchFamily="34" charset="0"/>
              <a:cs typeface="Arial" pitchFamily="34" charset="0"/>
            </a:endParaRPr>
          </a:p>
        </p:txBody>
      </p:sp>
      <p:sp>
        <p:nvSpPr>
          <p:cNvPr id="75" name="Rectangle 18"/>
          <p:cNvSpPr/>
          <p:nvPr/>
        </p:nvSpPr>
        <p:spPr>
          <a:xfrm>
            <a:off x="1386260" y="4034751"/>
            <a:ext cx="2700000" cy="537968"/>
          </a:xfrm>
          <a:prstGeom prst="rect">
            <a:avLst/>
          </a:prstGeom>
          <a:no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9024" indent="-189024">
              <a:spcAft>
                <a:spcPts val="331"/>
              </a:spcAft>
              <a:buFont typeface="Arial" pitchFamily="34" charset="0"/>
              <a:buChar char="•"/>
            </a:pPr>
            <a:r>
              <a:rPr lang="zh-CN" altLang="en-US" sz="1323" smtClean="0">
                <a:solidFill>
                  <a:srgbClr val="002776"/>
                </a:solidFill>
                <a:latin typeface="Arial" pitchFamily="34" charset="0"/>
                <a:cs typeface="Arial" pitchFamily="34" charset="0"/>
              </a:rPr>
              <a:t>部分国内银行</a:t>
            </a:r>
            <a:endParaRPr lang="en-US" altLang="zh-CN" sz="1323" smtClean="0">
              <a:solidFill>
                <a:srgbClr val="002776"/>
              </a:solidFill>
              <a:latin typeface="Arial" pitchFamily="34" charset="0"/>
              <a:cs typeface="Arial" pitchFamily="34" charset="0"/>
            </a:endParaRPr>
          </a:p>
          <a:p>
            <a:pPr marL="189024" indent="-189024">
              <a:spcAft>
                <a:spcPts val="331"/>
              </a:spcAft>
              <a:buFont typeface="Arial" pitchFamily="34" charset="0"/>
              <a:buChar char="•"/>
            </a:pPr>
            <a:r>
              <a:rPr lang="zh-CN" altLang="en-US" sz="1323">
                <a:solidFill>
                  <a:srgbClr val="002776"/>
                </a:solidFill>
                <a:latin typeface="Arial" pitchFamily="34" charset="0"/>
                <a:cs typeface="Arial" pitchFamily="34" charset="0"/>
              </a:rPr>
              <a:t>非银互联网金融</a:t>
            </a:r>
            <a:r>
              <a:rPr lang="zh-CN" altLang="en-US" sz="1323" smtClean="0">
                <a:solidFill>
                  <a:srgbClr val="002776"/>
                </a:solidFill>
                <a:latin typeface="Arial" pitchFamily="34" charset="0"/>
                <a:cs typeface="Arial" pitchFamily="34" charset="0"/>
              </a:rPr>
              <a:t>机构</a:t>
            </a:r>
            <a:endParaRPr lang="en-US" altLang="zh-CN" sz="1323">
              <a:solidFill>
                <a:srgbClr val="002776"/>
              </a:solidFill>
              <a:latin typeface="Arial" pitchFamily="34" charset="0"/>
              <a:cs typeface="Arial" pitchFamily="34" charset="0"/>
            </a:endParaRPr>
          </a:p>
        </p:txBody>
      </p:sp>
      <p:sp>
        <p:nvSpPr>
          <p:cNvPr id="76" name="Rectangle 18"/>
          <p:cNvSpPr/>
          <p:nvPr/>
        </p:nvSpPr>
        <p:spPr>
          <a:xfrm>
            <a:off x="4333830" y="4034751"/>
            <a:ext cx="2700000" cy="537968"/>
          </a:xfrm>
          <a:prstGeom prst="rect">
            <a:avLst/>
          </a:prstGeom>
          <a:no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9024" indent="-189024">
              <a:spcAft>
                <a:spcPts val="331"/>
              </a:spcAft>
              <a:buFont typeface="Arial" pitchFamily="34" charset="0"/>
              <a:buChar char="•"/>
            </a:pPr>
            <a:r>
              <a:rPr lang="zh-CN" altLang="en-US" sz="1323">
                <a:solidFill>
                  <a:srgbClr val="002776"/>
                </a:solidFill>
                <a:latin typeface="Arial" pitchFamily="34" charset="0"/>
                <a:cs typeface="Arial" pitchFamily="34" charset="0"/>
              </a:rPr>
              <a:t>大部分</a:t>
            </a:r>
            <a:r>
              <a:rPr lang="zh-CN" altLang="en-US" sz="1323" smtClean="0">
                <a:solidFill>
                  <a:srgbClr val="002776"/>
                </a:solidFill>
                <a:latin typeface="Arial" pitchFamily="34" charset="0"/>
                <a:cs typeface="Arial" pitchFamily="34" charset="0"/>
              </a:rPr>
              <a:t>国内已上线的直销</a:t>
            </a:r>
            <a:r>
              <a:rPr lang="zh-CN" altLang="en-US" sz="1323">
                <a:solidFill>
                  <a:srgbClr val="002776"/>
                </a:solidFill>
                <a:latin typeface="Arial" pitchFamily="34" charset="0"/>
                <a:cs typeface="Arial" pitchFamily="34" charset="0"/>
              </a:rPr>
              <a:t>银行</a:t>
            </a:r>
            <a:endParaRPr lang="en-US" altLang="zh-CN" sz="1323">
              <a:solidFill>
                <a:srgbClr val="002776"/>
              </a:solidFill>
              <a:latin typeface="Arial" pitchFamily="34" charset="0"/>
              <a:cs typeface="Arial" pitchFamily="34" charset="0"/>
            </a:endParaRPr>
          </a:p>
          <a:p>
            <a:pPr marL="189024" indent="-189024">
              <a:spcAft>
                <a:spcPts val="331"/>
              </a:spcAft>
              <a:buFont typeface="Arial" pitchFamily="34" charset="0"/>
              <a:buChar char="•"/>
            </a:pPr>
            <a:r>
              <a:rPr lang="zh-CN" altLang="en-US" sz="1323" smtClean="0">
                <a:solidFill>
                  <a:srgbClr val="002776"/>
                </a:solidFill>
                <a:latin typeface="Arial" pitchFamily="34" charset="0"/>
                <a:cs typeface="Arial" pitchFamily="34" charset="0"/>
              </a:rPr>
              <a:t>非</a:t>
            </a:r>
            <a:r>
              <a:rPr lang="zh-CN" altLang="en-US" sz="1323">
                <a:solidFill>
                  <a:srgbClr val="002776"/>
                </a:solidFill>
                <a:latin typeface="Arial" pitchFamily="34" charset="0"/>
                <a:cs typeface="Arial" pitchFamily="34" charset="0"/>
              </a:rPr>
              <a:t>银互联网金融</a:t>
            </a:r>
            <a:r>
              <a:rPr lang="zh-CN" altLang="en-US" sz="1323" smtClean="0">
                <a:solidFill>
                  <a:srgbClr val="002776"/>
                </a:solidFill>
                <a:latin typeface="Arial" pitchFamily="34" charset="0"/>
                <a:cs typeface="Arial" pitchFamily="34" charset="0"/>
              </a:rPr>
              <a:t>机构</a:t>
            </a:r>
            <a:endParaRPr lang="en-US" altLang="zh-CN" sz="1323">
              <a:solidFill>
                <a:srgbClr val="002776"/>
              </a:solidFill>
              <a:latin typeface="Arial" pitchFamily="34" charset="0"/>
              <a:cs typeface="Arial" pitchFamily="34" charset="0"/>
            </a:endParaRPr>
          </a:p>
        </p:txBody>
      </p:sp>
      <p:sp>
        <p:nvSpPr>
          <p:cNvPr id="77" name="Rectangle 18"/>
          <p:cNvSpPr/>
          <p:nvPr/>
        </p:nvSpPr>
        <p:spPr>
          <a:xfrm>
            <a:off x="7255204" y="4034751"/>
            <a:ext cx="2700000" cy="537968"/>
          </a:xfrm>
          <a:prstGeom prst="rect">
            <a:avLst/>
          </a:prstGeom>
          <a:no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89024" indent="-189024">
              <a:spcAft>
                <a:spcPts val="331"/>
              </a:spcAft>
              <a:buFont typeface="Arial" pitchFamily="34" charset="0"/>
              <a:buChar char="•"/>
            </a:pPr>
            <a:r>
              <a:rPr lang="zh-CN" altLang="en-US" sz="1323" smtClean="0">
                <a:solidFill>
                  <a:srgbClr val="002776"/>
                </a:solidFill>
                <a:latin typeface="Arial" pitchFamily="34" charset="0"/>
                <a:cs typeface="Arial" pitchFamily="34" charset="0"/>
              </a:rPr>
              <a:t>大部分国外成熟直销银行</a:t>
            </a:r>
            <a:endParaRPr lang="en-US" altLang="zh-CN" sz="1323" smtClean="0">
              <a:solidFill>
                <a:srgbClr val="002776"/>
              </a:solidFill>
              <a:latin typeface="Arial" pitchFamily="34" charset="0"/>
              <a:cs typeface="Arial" pitchFamily="34" charset="0"/>
            </a:endParaRPr>
          </a:p>
          <a:p>
            <a:pPr marL="189024" indent="-189024">
              <a:spcAft>
                <a:spcPts val="331"/>
              </a:spcAft>
              <a:buFont typeface="Arial" pitchFamily="34" charset="0"/>
              <a:buChar char="•"/>
            </a:pPr>
            <a:r>
              <a:rPr lang="zh-CN" altLang="en-US" sz="1323" smtClean="0">
                <a:solidFill>
                  <a:srgbClr val="002776"/>
                </a:solidFill>
                <a:latin typeface="Arial" pitchFamily="34" charset="0"/>
                <a:cs typeface="Arial" pitchFamily="34" charset="0"/>
              </a:rPr>
              <a:t>少数国内直销银行</a:t>
            </a:r>
            <a:endParaRPr lang="en-US" altLang="zh-CN" sz="1323">
              <a:solidFill>
                <a:srgbClr val="002776"/>
              </a:solidFill>
              <a:latin typeface="Arial" pitchFamily="34" charset="0"/>
              <a:cs typeface="Arial" pitchFamily="34" charset="0"/>
            </a:endParaRPr>
          </a:p>
        </p:txBody>
      </p:sp>
      <p:pic>
        <p:nvPicPr>
          <p:cNvPr id="78" name="图片 77"/>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4397667" y="5303367"/>
            <a:ext cx="1090994" cy="590098"/>
          </a:xfrm>
          <a:prstGeom prst="rect">
            <a:avLst/>
          </a:prstGeom>
        </p:spPr>
      </p:pic>
      <p:pic>
        <p:nvPicPr>
          <p:cNvPr id="79" name="图片 78"/>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5545409" y="4799513"/>
            <a:ext cx="1333158" cy="421278"/>
          </a:xfrm>
          <a:prstGeom prst="rect">
            <a:avLst/>
          </a:prstGeom>
        </p:spPr>
      </p:pic>
      <p:pic>
        <p:nvPicPr>
          <p:cNvPr id="80" name="图片 79"/>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4423468" y="5979490"/>
            <a:ext cx="1213946" cy="393429"/>
          </a:xfrm>
          <a:prstGeom prst="rect">
            <a:avLst/>
          </a:prstGeom>
        </p:spPr>
      </p:pic>
      <p:pic>
        <p:nvPicPr>
          <p:cNvPr id="81" name="图片 80"/>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5617417" y="6038303"/>
            <a:ext cx="1296000" cy="304398"/>
          </a:xfrm>
          <a:prstGeom prst="rect">
            <a:avLst/>
          </a:prstGeom>
        </p:spPr>
      </p:pic>
      <p:pic>
        <p:nvPicPr>
          <p:cNvPr id="82" name="图片 81"/>
          <p:cNvPicPr>
            <a:picLocks noChangeAspect="1"/>
          </p:cNvPicPr>
          <p:nvPr/>
        </p:nvPicPr>
        <p:blipFill>
          <a:blip r:embed="rId10">
            <a:extLst>
              <a:ext uri="{28A0092B-C50C-407E-A947-70E740481C1C}">
                <a14:useLocalDpi xmlns:a14="http://schemas.microsoft.com/office/drawing/2010/main"/>
              </a:ext>
            </a:extLst>
          </a:blip>
          <a:stretch>
            <a:fillRect/>
          </a:stretch>
        </p:blipFill>
        <p:spPr>
          <a:xfrm>
            <a:off x="5473401" y="5398529"/>
            <a:ext cx="1457475" cy="323362"/>
          </a:xfrm>
          <a:prstGeom prst="rect">
            <a:avLst/>
          </a:prstGeom>
        </p:spPr>
      </p:pic>
      <p:sp>
        <p:nvSpPr>
          <p:cNvPr id="85" name="椭圆 84"/>
          <p:cNvSpPr/>
          <p:nvPr/>
        </p:nvSpPr>
        <p:spPr>
          <a:xfrm>
            <a:off x="1530276" y="4673852"/>
            <a:ext cx="1065799" cy="694528"/>
          </a:xfrm>
          <a:prstGeom prst="ellipse">
            <a:avLst/>
          </a:prstGeom>
          <a:noFill/>
          <a:ln w="28575">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a:p>
        </p:txBody>
      </p:sp>
      <p:pic>
        <p:nvPicPr>
          <p:cNvPr id="86" name="图片 85"/>
          <p:cNvPicPr>
            <a:picLocks noChangeAspect="1"/>
          </p:cNvPicPr>
          <p:nvPr/>
        </p:nvPicPr>
        <p:blipFill>
          <a:blip r:embed="rId11">
            <a:extLst>
              <a:ext uri="{28A0092B-C50C-407E-A947-70E740481C1C}">
                <a14:useLocalDpi xmlns:a14="http://schemas.microsoft.com/office/drawing/2010/main"/>
              </a:ext>
            </a:extLst>
          </a:blip>
          <a:stretch>
            <a:fillRect/>
          </a:stretch>
        </p:blipFill>
        <p:spPr>
          <a:xfrm>
            <a:off x="2738558" y="4797395"/>
            <a:ext cx="876107" cy="410468"/>
          </a:xfrm>
          <a:prstGeom prst="rect">
            <a:avLst/>
          </a:prstGeom>
        </p:spPr>
      </p:pic>
      <p:pic>
        <p:nvPicPr>
          <p:cNvPr id="88" name="图片 87"/>
          <p:cNvPicPr>
            <a:picLocks noChangeAspect="1"/>
          </p:cNvPicPr>
          <p:nvPr/>
        </p:nvPicPr>
        <p:blipFill>
          <a:blip r:embed="rId12">
            <a:extLst>
              <a:ext uri="{28A0092B-C50C-407E-A947-70E740481C1C}">
                <a14:useLocalDpi xmlns:a14="http://schemas.microsoft.com/office/drawing/2010/main"/>
              </a:ext>
            </a:extLst>
          </a:blip>
          <a:stretch>
            <a:fillRect/>
          </a:stretch>
        </p:blipFill>
        <p:spPr>
          <a:xfrm>
            <a:off x="2662778" y="5508823"/>
            <a:ext cx="758095" cy="808823"/>
          </a:xfrm>
          <a:prstGeom prst="rect">
            <a:avLst/>
          </a:prstGeom>
        </p:spPr>
      </p:pic>
      <p:pic>
        <p:nvPicPr>
          <p:cNvPr id="3" name="图片 2"/>
          <p:cNvPicPr>
            <a:picLocks noChangeAspect="1"/>
          </p:cNvPicPr>
          <p:nvPr/>
        </p:nvPicPr>
        <p:blipFill>
          <a:blip r:embed="rId13">
            <a:extLst>
              <a:ext uri="{28A0092B-C50C-407E-A947-70E740481C1C}">
                <a14:useLocalDpi xmlns:a14="http://schemas.microsoft.com/office/drawing/2010/main"/>
              </a:ext>
            </a:extLst>
          </a:blip>
          <a:stretch>
            <a:fillRect/>
          </a:stretch>
        </p:blipFill>
        <p:spPr>
          <a:xfrm>
            <a:off x="1643066" y="5545474"/>
            <a:ext cx="748402" cy="804253"/>
          </a:xfrm>
          <a:prstGeom prst="rect">
            <a:avLst/>
          </a:prstGeom>
        </p:spPr>
      </p:pic>
      <p:pic>
        <p:nvPicPr>
          <p:cNvPr id="5" name="图片 4"/>
          <p:cNvPicPr>
            <a:picLocks noChangeAspect="1"/>
          </p:cNvPicPr>
          <p:nvPr/>
        </p:nvPicPr>
        <p:blipFill>
          <a:blip r:embed="rId14">
            <a:extLst>
              <a:ext uri="{28A0092B-C50C-407E-A947-70E740481C1C}">
                <a14:useLocalDpi xmlns:a14="http://schemas.microsoft.com/office/drawing/2010/main"/>
              </a:ext>
            </a:extLst>
          </a:blip>
          <a:stretch>
            <a:fillRect/>
          </a:stretch>
        </p:blipFill>
        <p:spPr>
          <a:xfrm>
            <a:off x="1672758" y="4818463"/>
            <a:ext cx="805198" cy="413480"/>
          </a:xfrm>
          <a:prstGeom prst="rect">
            <a:avLst/>
          </a:prstGeom>
        </p:spPr>
      </p:pic>
    </p:spTree>
    <p:extLst>
      <p:ext uri="{BB962C8B-B14F-4D97-AF65-F5344CB8AC3E}">
        <p14:creationId xmlns:p14="http://schemas.microsoft.com/office/powerpoint/2010/main" val="2346908891"/>
      </p:ext>
    </p:extLst>
  </p:cSld>
  <p:clrMapOvr>
    <a:masterClrMapping/>
  </p:clrMapOvr>
  <p:transition spd="slow" advClick="0"/>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730" name="标题 1"/>
          <p:cNvSpPr>
            <a:spLocks noGrp="1"/>
          </p:cNvSpPr>
          <p:nvPr>
            <p:ph type="title"/>
          </p:nvPr>
        </p:nvSpPr>
        <p:spPr>
          <a:xfrm>
            <a:off x="450850" y="330200"/>
            <a:ext cx="9405938" cy="320675"/>
          </a:xfrm>
        </p:spPr>
        <p:txBody>
          <a:bodyPr/>
          <a:lstStyle/>
          <a:p>
            <a:pPr hangingPunct="1"/>
            <a:r>
              <a:rPr lang="zh-CN" altLang="en-US" sz="2200" smtClean="0">
                <a:ea typeface="Arial Unicode MS" panose="020b0604020202020204" pitchFamily="34" charset="-122"/>
              </a:rPr>
              <a:t>整体战略</a:t>
            </a:r>
            <a:br>
              <a:rPr lang="en-US" altLang="zh-CN" sz="2200" smtClean="0">
                <a:ea typeface="Arial Unicode MS" panose="020b0604020202020204" pitchFamily="34" charset="-122"/>
              </a:rPr>
            </a:br>
            <a:r>
              <a:rPr lang="zh-CN" altLang="en-US" sz="2200" smtClean="0">
                <a:ea typeface="Arial Unicode MS" panose="020b0604020202020204" pitchFamily="34" charset="-122"/>
              </a:rPr>
              <a:t>直销银行构建：直销银行的建设能够帮助哈尔滨银行实现异地扩张、培育潜在客户、丰富产品体系、塑造全新品牌形象</a:t>
            </a:r>
          </a:p>
        </p:txBody>
      </p:sp>
      <p:sp>
        <p:nvSpPr>
          <p:cNvPr id="3" name="文本占位符 2"/>
          <p:cNvSpPr>
            <a:spLocks noGrp="1"/>
          </p:cNvSpPr>
          <p:nvPr>
            <p:ph type="body" sz="quarter" idx="14"/>
          </p:nvPr>
        </p:nvSpPr>
        <p:spPr>
          <a:xfrm>
            <a:off x="760413" y="7177088"/>
            <a:ext cx="6197600" cy="207962"/>
          </a:xfrm>
        </p:spPr>
        <p:txBody>
          <a:bodyPr/>
          <a:lstStyle/>
          <a:p>
            <a:pPr>
              <a:defRPr/>
            </a:pPr>
            <a:r>
              <a:rPr lang="zh-CN" altLang="en-US" smtClean="0"/>
              <a:t>资料来源：德勤分析</a:t>
            </a:r>
            <a:endParaRPr lang="zh-CN" altLang="en-US"/>
          </a:p>
        </p:txBody>
      </p:sp>
      <p:sp>
        <p:nvSpPr>
          <p:cNvPr id="5" name="Rectangle 4"/>
          <p:cNvSpPr/>
          <p:nvPr/>
        </p:nvSpPr>
        <p:spPr>
          <a:xfrm>
            <a:off x="2714625" y="2909888"/>
            <a:ext cx="1263650" cy="1081087"/>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800" b="1">
                <a:solidFill>
                  <a:schemeClr val="tx1"/>
                </a:solidFill>
              </a:rPr>
              <a:t>客户</a:t>
            </a:r>
          </a:p>
        </p:txBody>
      </p:sp>
      <p:sp>
        <p:nvSpPr>
          <p:cNvPr id="36" name="Rectangle 35"/>
          <p:cNvSpPr/>
          <p:nvPr/>
        </p:nvSpPr>
        <p:spPr>
          <a:xfrm>
            <a:off x="4111625" y="2908300"/>
            <a:ext cx="5988050" cy="107950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08000" rIns="108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3038" indent="-173038">
              <a:spcBef>
                <a:spcPct val="0"/>
              </a:spcBef>
              <a:spcAft>
                <a:spcPts val="600"/>
              </a:spcAft>
              <a:buFont typeface="Arial" pitchFamily="34" charset="0"/>
              <a:buChar char="•"/>
              <a:defRPr/>
            </a:pPr>
            <a:r>
              <a:rPr lang="zh-CN" altLang="en-US" sz="1600" b="1">
                <a:solidFill>
                  <a:srgbClr val="000000"/>
                </a:solidFill>
              </a:rPr>
              <a:t>培育潜在客户、新增客户：</a:t>
            </a:r>
            <a:r>
              <a:rPr lang="zh-CN" altLang="en-US" sz="1600">
                <a:solidFill>
                  <a:srgbClr val="000000"/>
                </a:solidFill>
              </a:rPr>
              <a:t>年轻客户对互联网接受程度较高，直销银行可以帮助哈尔滨银行培育未来的潜在客户群体，实现新增客户的获取</a:t>
            </a:r>
            <a:endParaRPr lang="en-US" altLang="zh-CN" sz="1600" b="1">
              <a:solidFill>
                <a:srgbClr val="000000"/>
              </a:solidFill>
            </a:endParaRPr>
          </a:p>
        </p:txBody>
      </p:sp>
      <p:sp>
        <p:nvSpPr>
          <p:cNvPr id="41" name="Rectangle 40"/>
          <p:cNvSpPr/>
          <p:nvPr/>
        </p:nvSpPr>
        <p:spPr>
          <a:xfrm>
            <a:off x="593725" y="4648200"/>
            <a:ext cx="1230313" cy="428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800" b="1">
                <a:solidFill>
                  <a:srgbClr val="FFFFFF"/>
                </a:solidFill>
              </a:rPr>
              <a:t>直销银行</a:t>
            </a:r>
          </a:p>
        </p:txBody>
      </p:sp>
      <p:sp>
        <p:nvSpPr>
          <p:cNvPr id="44" name="Rectangle 43"/>
          <p:cNvSpPr/>
          <p:nvPr/>
        </p:nvSpPr>
        <p:spPr>
          <a:xfrm>
            <a:off x="2714625" y="4244975"/>
            <a:ext cx="1263650" cy="1081088"/>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800" b="1">
                <a:solidFill>
                  <a:schemeClr val="tx1"/>
                </a:solidFill>
              </a:rPr>
              <a:t>产品</a:t>
            </a:r>
          </a:p>
        </p:txBody>
      </p:sp>
      <p:sp>
        <p:nvSpPr>
          <p:cNvPr id="45" name="Rectangle 44"/>
          <p:cNvSpPr/>
          <p:nvPr/>
        </p:nvSpPr>
        <p:spPr>
          <a:xfrm>
            <a:off x="4111625" y="4241800"/>
            <a:ext cx="5988050" cy="107950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08000" rIns="108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3038" indent="-173038">
              <a:spcBef>
                <a:spcPct val="0"/>
              </a:spcBef>
              <a:spcAft>
                <a:spcPts val="600"/>
              </a:spcAft>
              <a:buFont typeface="Arial" pitchFamily="34" charset="0"/>
              <a:buChar char="•"/>
              <a:defRPr/>
            </a:pPr>
            <a:r>
              <a:rPr lang="zh-CN" altLang="en-US" sz="1600" b="1">
                <a:solidFill>
                  <a:srgbClr val="000000"/>
                </a:solidFill>
              </a:rPr>
              <a:t>丰富产品体系、增加产品收入：</a:t>
            </a:r>
            <a:r>
              <a:rPr lang="zh-CN" altLang="en-US" sz="1600">
                <a:solidFill>
                  <a:srgbClr val="000000"/>
                </a:solidFill>
              </a:rPr>
              <a:t>在传统产品基础上，增加基础资产负债端互联网产品，丰富产品体系；高收益、操作简便的产品可以帮助哈尔滨银行快速扩大销售规模，增加产品收入</a:t>
            </a:r>
            <a:endParaRPr lang="en-US" altLang="zh-CN" sz="1600">
              <a:solidFill>
                <a:srgbClr val="000000"/>
              </a:solidFill>
            </a:endParaRPr>
          </a:p>
        </p:txBody>
      </p:sp>
      <p:sp>
        <p:nvSpPr>
          <p:cNvPr id="46" name="Rectangle 45"/>
          <p:cNvSpPr/>
          <p:nvPr/>
        </p:nvSpPr>
        <p:spPr>
          <a:xfrm>
            <a:off x="2714625" y="5581650"/>
            <a:ext cx="1263650" cy="10795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800" b="1">
                <a:solidFill>
                  <a:schemeClr val="tx1"/>
                </a:solidFill>
              </a:rPr>
              <a:t>品牌</a:t>
            </a:r>
          </a:p>
        </p:txBody>
      </p:sp>
      <p:sp>
        <p:nvSpPr>
          <p:cNvPr id="47" name="Rectangle 46"/>
          <p:cNvSpPr/>
          <p:nvPr/>
        </p:nvSpPr>
        <p:spPr>
          <a:xfrm>
            <a:off x="4111625" y="5575300"/>
            <a:ext cx="5988050" cy="107950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08000" rIns="108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3038" indent="-173038">
              <a:spcBef>
                <a:spcPct val="0"/>
              </a:spcBef>
              <a:spcAft>
                <a:spcPts val="600"/>
              </a:spcAft>
              <a:buFont typeface="Arial" pitchFamily="34" charset="0"/>
              <a:buChar char="•"/>
              <a:defRPr/>
            </a:pPr>
            <a:r>
              <a:rPr lang="zh-CN" altLang="en-US" sz="1600" b="1">
                <a:solidFill>
                  <a:srgbClr val="000000"/>
                </a:solidFill>
              </a:rPr>
              <a:t>塑造全新的品牌形象：</a:t>
            </a:r>
            <a:r>
              <a:rPr lang="zh-CN" altLang="en-US" sz="1600">
                <a:solidFill>
                  <a:srgbClr val="000000"/>
                </a:solidFill>
              </a:rPr>
              <a:t>塑造独立的直销银行品牌，打造年轻化的品牌形象、构建全国范围内的品牌影响力</a:t>
            </a:r>
            <a:endParaRPr lang="en-US" altLang="zh-CN" sz="1600">
              <a:solidFill>
                <a:srgbClr val="000000"/>
              </a:solidFill>
            </a:endParaRPr>
          </a:p>
        </p:txBody>
      </p:sp>
      <p:sp>
        <p:nvSpPr>
          <p:cNvPr id="48" name="Rectangle 47"/>
          <p:cNvSpPr/>
          <p:nvPr/>
        </p:nvSpPr>
        <p:spPr>
          <a:xfrm>
            <a:off x="2714625" y="1574800"/>
            <a:ext cx="1263650" cy="10795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800" b="1">
                <a:solidFill>
                  <a:schemeClr val="tx1"/>
                </a:solidFill>
              </a:rPr>
              <a:t>区域</a:t>
            </a:r>
          </a:p>
        </p:txBody>
      </p:sp>
      <p:sp>
        <p:nvSpPr>
          <p:cNvPr id="49" name="Rectangle 48"/>
          <p:cNvSpPr/>
          <p:nvPr/>
        </p:nvSpPr>
        <p:spPr>
          <a:xfrm>
            <a:off x="4111625" y="1574800"/>
            <a:ext cx="5988050" cy="107950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08000" rIns="10800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3038" indent="-173038">
              <a:spcBef>
                <a:spcPct val="0"/>
              </a:spcBef>
              <a:spcAft>
                <a:spcPts val="600"/>
              </a:spcAft>
              <a:buFont typeface="Arial" pitchFamily="34" charset="0"/>
              <a:buChar char="•"/>
              <a:defRPr/>
            </a:pPr>
            <a:r>
              <a:rPr lang="zh-CN" altLang="en-US" sz="1600" b="1">
                <a:solidFill>
                  <a:srgbClr val="000000"/>
                </a:solidFill>
              </a:rPr>
              <a:t>突破政策限制实现异地扩张：</a:t>
            </a:r>
            <a:r>
              <a:rPr lang="zh-CN" altLang="en-US" sz="1600">
                <a:solidFill>
                  <a:srgbClr val="000000"/>
                </a:solidFill>
              </a:rPr>
              <a:t>通过直销银行业务的线上扩张，可以帮助哈尔滨银行覆盖未设立分支机构的区域，突破城商行异地扩张受限的现状</a:t>
            </a:r>
            <a:endParaRPr lang="en-US" altLang="zh-CN" sz="1600">
              <a:solidFill>
                <a:srgbClr val="000000"/>
              </a:solidFill>
            </a:endParaRPr>
          </a:p>
        </p:txBody>
      </p:sp>
      <p:sp>
        <p:nvSpPr>
          <p:cNvPr id="53" name="梯形 77"/>
          <p:cNvSpPr/>
          <p:nvPr/>
        </p:nvSpPr>
        <p:spPr>
          <a:xfrm rot="16200000">
            <a:off x="-242093" y="3896519"/>
            <a:ext cx="4983162" cy="431800"/>
          </a:xfrm>
          <a:prstGeom prst="trapezoid">
            <a:avLst>
              <a:gd name="adj" fmla="val 407689"/>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defTabSz="1007318" eaLnBrk="1" fontAlgn="auto" hangingPunct="1">
              <a:spcBef>
                <a:spcPct val="0"/>
              </a:spcBef>
              <a:spcAft>
                <a:spcPct val="0"/>
              </a:spcAft>
              <a:defRPr/>
            </a:pPr>
            <a:endParaRPr lang="zh-CN" altLang="en-US" sz="1985">
              <a:solidFill>
                <a:srgbClr val="FFFFFF"/>
              </a:solidFill>
            </a:endParaRPr>
          </a:p>
        </p:txBody>
      </p:sp>
      <p:pic>
        <p:nvPicPr>
          <p:cNvPr id="15" name="Picture 11" descr="C:\Users\jsauvageau\Desktop\4.png"/>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a:ext>
            </a:extLst>
          </a:blip>
          <a:stretch>
            <a:fillRect/>
          </a:stretch>
        </p:blipFill>
        <p:spPr bwMode="auto">
          <a:xfrm>
            <a:off x="1355852" y="3348583"/>
            <a:ext cx="415131" cy="403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6" descr="\\Cagmasrv1\sso$\Gestion_Deloitte\Global_Brand\- Templates\Icons\Iconography Deloitte\Icon_Laptop_DarkGreen.png"/>
          <p:cNvPicPr>
            <a:picLocks noChangeAspect="1" noChangeArrowheads="1"/>
          </p:cNvPicPr>
          <p:nvPr/>
        </p:nvPicPr>
        <p:blipFill>
          <a:blip r:embed="rId4">
            <a:duotone>
              <a:schemeClr val="accent1">
                <a:shade val="45000"/>
                <a:satMod val="135000"/>
              </a:schemeClr>
              <a:prstClr val="white"/>
            </a:duotone>
            <a:extLst>
              <a:ext uri="{28A0092B-C50C-407E-A947-70E740481C1C}">
                <a14:useLocalDpi xmlns:a14="http://schemas.microsoft.com/office/drawing/2010/main"/>
              </a:ext>
            </a:extLst>
          </a:blip>
          <a:stretch>
            <a:fillRect/>
          </a:stretch>
        </p:blipFill>
        <p:spPr bwMode="auto">
          <a:xfrm>
            <a:off x="800276" y="3711725"/>
            <a:ext cx="768796" cy="78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下弧形箭头 1"/>
          <p:cNvSpPr/>
          <p:nvPr/>
        </p:nvSpPr>
        <p:spPr>
          <a:xfrm>
            <a:off x="1242244" y="3526113"/>
            <a:ext cx="664091" cy="74553"/>
          </a:xfrm>
          <a:prstGeom prst="curvedUpArrow">
            <a:avLst/>
          </a:prstGeom>
          <a:solidFill>
            <a:schemeClr val="accent3">
              <a:lumMod val="40000"/>
              <a:lumOff val="60000"/>
            </a:schemeClr>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solidFill>
                <a:schemeClr val="tx1"/>
              </a:solidFill>
            </a:endParaRPr>
          </a:p>
        </p:txBody>
      </p:sp>
    </p:spTree>
    <p:extLst>
      <p:ext uri="{BB962C8B-B14F-4D97-AF65-F5344CB8AC3E}">
        <p14:creationId xmlns:p14="http://schemas.microsoft.com/office/powerpoint/2010/main" val="866505449"/>
      </p:ext>
    </p:extLst>
  </p:cSld>
  <p:clrMapOvr>
    <a:masterClrMapping/>
  </p:clrMapOvr>
  <p:transition spd="slow" advClick="0"/>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2200">
                <a:ea typeface="Arial Unicode MS" panose="020b0604020202020204" pitchFamily="34" charset="-122"/>
              </a:rPr>
              <a:t>整体</a:t>
            </a:r>
            <a:r>
              <a:rPr lang="zh-CN" altLang="en-US" sz="2200" smtClean="0">
                <a:ea typeface="Arial Unicode MS" panose="020b0604020202020204" pitchFamily="34" charset="-122"/>
              </a:rPr>
              <a:t>战略</a:t>
            </a:r>
            <a:br>
              <a:rPr lang="en-US" altLang="zh-CN" sz="2200" smtClean="0">
                <a:ea typeface="Arial Unicode MS" panose="020b0604020202020204" pitchFamily="34" charset="-122"/>
              </a:rPr>
            </a:br>
            <a:r>
              <a:rPr lang="zh-CN" altLang="en-US" sz="2200" smtClean="0">
                <a:ea typeface="Arial Unicode MS" panose="020b0604020202020204" pitchFamily="34" charset="-122"/>
              </a:rPr>
              <a:t>大</a:t>
            </a:r>
            <a:r>
              <a:rPr lang="zh-CN" altLang="en-US" sz="2200">
                <a:ea typeface="Arial Unicode MS" panose="020b0604020202020204" pitchFamily="34" charset="-122"/>
              </a:rPr>
              <a:t>渠道规划与</a:t>
            </a:r>
            <a:r>
              <a:rPr lang="zh-CN" altLang="en-US" sz="2200" smtClean="0">
                <a:ea typeface="Arial Unicode MS" panose="020b0604020202020204" pitchFamily="34" charset="-122"/>
              </a:rPr>
              <a:t>协同</a:t>
            </a:r>
            <a:r>
              <a:rPr lang="zh-CN" altLang="en-US" sz="2200">
                <a:ea typeface="Arial Unicode MS" panose="020b0604020202020204" pitchFamily="34" charset="-122"/>
              </a:rPr>
              <a:t>：</a:t>
            </a:r>
            <a:r>
              <a:rPr lang="zh-CN" altLang="en-US" sz="2200" smtClean="0">
                <a:ea typeface="Arial Unicode MS" panose="020b0604020202020204" pitchFamily="34" charset="-122"/>
              </a:rPr>
              <a:t>以</a:t>
            </a:r>
            <a:r>
              <a:rPr lang="zh-CN" altLang="en-US" sz="2200">
                <a:ea typeface="Arial Unicode MS" panose="020b0604020202020204" pitchFamily="34" charset="-122"/>
              </a:rPr>
              <a:t>客群为</a:t>
            </a:r>
            <a:r>
              <a:rPr lang="zh-CN" altLang="en-US" sz="2200" smtClean="0">
                <a:ea typeface="Arial Unicode MS" panose="020b0604020202020204" pitchFamily="34" charset="-122"/>
              </a:rPr>
              <a:t>中心进行渠道规划，</a:t>
            </a:r>
            <a:r>
              <a:rPr lang="zh-CN" altLang="en-US" sz="2200">
                <a:ea typeface="Arial Unicode MS" panose="020b0604020202020204" pitchFamily="34" charset="-122"/>
              </a:rPr>
              <a:t>以客户关系为</a:t>
            </a:r>
            <a:r>
              <a:rPr lang="zh-CN" altLang="en-US" sz="2200" smtClean="0">
                <a:ea typeface="Arial Unicode MS" panose="020b0604020202020204" pitchFamily="34" charset="-122"/>
              </a:rPr>
              <a:t>导向制定</a:t>
            </a:r>
            <a:r>
              <a:rPr lang="zh-CN" altLang="en-US" sz="2200">
                <a:ea typeface="Arial Unicode MS" panose="020b0604020202020204" pitchFamily="34" charset="-122"/>
              </a:rPr>
              <a:t>渠道策略，基于细分客群的</a:t>
            </a:r>
            <a:r>
              <a:rPr lang="zh-CN" altLang="en-US" sz="2200" smtClean="0">
                <a:ea typeface="Arial Unicode MS" panose="020b0604020202020204" pitchFamily="34" charset="-122"/>
              </a:rPr>
              <a:t>触点设计</a:t>
            </a:r>
            <a:r>
              <a:rPr lang="zh-CN" altLang="en-US" sz="2200">
                <a:ea typeface="Arial Unicode MS" panose="020b0604020202020204" pitchFamily="34" charset="-122"/>
              </a:rPr>
              <a:t>渠道</a:t>
            </a:r>
            <a:r>
              <a:rPr lang="zh-CN" altLang="en-US" sz="2200" smtClean="0">
                <a:ea typeface="Arial Unicode MS" panose="020b0604020202020204" pitchFamily="34" charset="-122"/>
              </a:rPr>
              <a:t>布局</a:t>
            </a:r>
            <a:endParaRPr lang="zh-CN" altLang="en-US" sz="2200">
              <a:ea typeface="Arial Unicode MS" panose="020b0604020202020204" pitchFamily="34" charset="-122"/>
            </a:endParaRPr>
          </a:p>
        </p:txBody>
      </p:sp>
      <p:sp>
        <p:nvSpPr>
          <p:cNvPr id="4" name="文本占位符 3"/>
          <p:cNvSpPr>
            <a:spLocks noGrp="1"/>
          </p:cNvSpPr>
          <p:nvPr>
            <p:ph type="body" sz="quarter" idx="14"/>
          </p:nvPr>
        </p:nvSpPr>
        <p:spPr/>
        <p:txBody>
          <a:bodyPr/>
          <a:lstStyle/>
          <a:p>
            <a:endParaRPr lang="zh-CN" altLang="en-US"/>
          </a:p>
        </p:txBody>
      </p:sp>
      <p:sp>
        <p:nvSpPr>
          <p:cNvPr id="7" name="圆角矩形 6"/>
          <p:cNvSpPr/>
          <p:nvPr/>
        </p:nvSpPr>
        <p:spPr>
          <a:xfrm>
            <a:off x="7218908" y="1476375"/>
            <a:ext cx="2916000" cy="828092"/>
          </a:xfrm>
          <a:prstGeom prst="roundRect">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760" b="1" smtClean="0"/>
              <a:t>基于细分客群的触点</a:t>
            </a:r>
            <a:endParaRPr lang="en-US" altLang="zh-CN" sz="1760" b="1" smtClean="0"/>
          </a:p>
          <a:p>
            <a:pPr algn="ctr"/>
            <a:r>
              <a:rPr lang="zh-CN" altLang="en-US" sz="1760" b="1" smtClean="0"/>
              <a:t>设计渠道布局</a:t>
            </a:r>
            <a:endParaRPr lang="zh-CN" altLang="en-US" sz="1760" b="1"/>
          </a:p>
        </p:txBody>
      </p:sp>
      <p:sp>
        <p:nvSpPr>
          <p:cNvPr id="12" name="TextBox 3"/>
          <p:cNvSpPr txBox="1">
            <a:spLocks noChangeArrowheads="1"/>
          </p:cNvSpPr>
          <p:nvPr/>
        </p:nvSpPr>
        <p:spPr bwMode="auto">
          <a:xfrm>
            <a:off x="7218909" y="2511987"/>
            <a:ext cx="2915999" cy="1008000"/>
          </a:xfrm>
          <a:prstGeom prst="rect">
            <a:avLst/>
          </a:prstGeom>
          <a:solidFill>
            <a:schemeClr val="bg2">
              <a:lumMod val="95000"/>
            </a:schemeClr>
          </a:solidFill>
          <a:ln w="9525">
            <a:solidFill>
              <a:srgbClr val="000000"/>
            </a:solidFill>
            <a:miter lim="800000"/>
          </a:ln>
          <a:extLst/>
        </p:spPr>
        <p:txBody>
          <a:bodyPr wrap="square" lIns="108000" tIns="108000" rIns="108000" bIns="10800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5738" indent="-185738" eaLnBrk="1" hangingPunct="1">
              <a:spcAft>
                <a:spcPts val="600"/>
              </a:spcAft>
              <a:buFont typeface="Arial" pitchFamily="34" charset="0"/>
              <a:buChar char="•"/>
            </a:pPr>
            <a:r>
              <a:rPr lang="zh-CN" altLang="en-US" sz="1540" smtClean="0">
                <a:latin typeface="华文楷体" panose="02010600040101010101" pitchFamily="2" charset="-122"/>
                <a:ea typeface="华文楷体" pitchFamily="2" charset="-122"/>
              </a:rPr>
              <a:t>基于细分客群的属性和特征寻找合适的客户触点，并以此出发重新设计渠道布局</a:t>
            </a:r>
            <a:endParaRPr lang="en-US" altLang="zh-CN" sz="1540">
              <a:latin typeface="华文楷体" panose="02010600040101010101" pitchFamily="2" charset="-122"/>
              <a:ea typeface="华文楷体" pitchFamily="2" charset="-122"/>
            </a:endParaRPr>
          </a:p>
        </p:txBody>
      </p:sp>
      <p:sp>
        <p:nvSpPr>
          <p:cNvPr id="15" name="TextBox 3"/>
          <p:cNvSpPr txBox="1">
            <a:spLocks noChangeArrowheads="1"/>
          </p:cNvSpPr>
          <p:nvPr/>
        </p:nvSpPr>
        <p:spPr bwMode="auto">
          <a:xfrm>
            <a:off x="7218909" y="3733326"/>
            <a:ext cx="2915999" cy="2999633"/>
          </a:xfrm>
          <a:prstGeom prst="rect">
            <a:avLst/>
          </a:prstGeom>
          <a:noFill/>
          <a:ln w="9525">
            <a:solidFill>
              <a:srgbClr val="000000"/>
            </a:solidFill>
            <a:miter lim="800000"/>
          </a:ln>
          <a:extLst/>
        </p:spPr>
        <p:txBody>
          <a:bodyPr wrap="square" lIns="144000" tIns="108000" rIns="144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eaLnBrk="1" hangingPunct="1">
              <a:spcAft>
                <a:spcPts val="600"/>
              </a:spcAft>
            </a:pPr>
            <a:endParaRPr lang="en-US" altLang="zh-CN" sz="1400">
              <a:ea typeface="华文楷体" pitchFamily="2" charset="-122"/>
              <a:cs typeface="Arial" pitchFamily="34" charset="0"/>
            </a:endParaRPr>
          </a:p>
        </p:txBody>
      </p:sp>
      <p:cxnSp>
        <p:nvCxnSpPr>
          <p:cNvPr id="23" name="直接箭头连接符 22"/>
          <p:cNvCxnSpPr>
            <a:stCxn id="16" idx="3"/>
            <a:endCxn id="19" idx="1"/>
          </p:cNvCxnSpPr>
          <p:nvPr/>
        </p:nvCxnSpPr>
        <p:spPr>
          <a:xfrm>
            <a:off x="3255457" y="4075342"/>
            <a:ext cx="858643"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接箭头连接符 23"/>
          <p:cNvCxnSpPr>
            <a:stCxn id="17" idx="3"/>
            <a:endCxn id="20" idx="1"/>
          </p:cNvCxnSpPr>
          <p:nvPr/>
        </p:nvCxnSpPr>
        <p:spPr>
          <a:xfrm>
            <a:off x="3255457" y="5007269"/>
            <a:ext cx="858643"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直接箭头连接符 26"/>
          <p:cNvCxnSpPr>
            <a:stCxn id="18" idx="3"/>
            <a:endCxn id="21" idx="1"/>
          </p:cNvCxnSpPr>
          <p:nvPr/>
        </p:nvCxnSpPr>
        <p:spPr>
          <a:xfrm>
            <a:off x="3255457" y="5939196"/>
            <a:ext cx="858643"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 name="圆角矩形 2"/>
          <p:cNvSpPr/>
          <p:nvPr/>
        </p:nvSpPr>
        <p:spPr>
          <a:xfrm>
            <a:off x="536468" y="1476375"/>
            <a:ext cx="2915999" cy="828092"/>
          </a:xfrm>
          <a:prstGeom prst="roundRect">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760" b="1"/>
              <a:t>根据</a:t>
            </a:r>
            <a:r>
              <a:rPr lang="zh-CN" altLang="en-US" sz="1760" b="1" smtClean="0"/>
              <a:t>关键决策因素</a:t>
            </a:r>
            <a:endParaRPr lang="en-US" altLang="zh-CN" sz="1760" b="1" smtClean="0"/>
          </a:p>
          <a:p>
            <a:pPr algn="ctr"/>
            <a:r>
              <a:rPr lang="zh-CN" altLang="en-US" sz="1760" b="1"/>
              <a:t>划分</a:t>
            </a:r>
            <a:r>
              <a:rPr lang="zh-CN" altLang="en-US" sz="1760" b="1" smtClean="0"/>
              <a:t>客户类型</a:t>
            </a:r>
            <a:endParaRPr lang="zh-CN" altLang="en-US" sz="1760" b="1"/>
          </a:p>
        </p:txBody>
      </p:sp>
      <p:sp>
        <p:nvSpPr>
          <p:cNvPr id="10" name="TextBox 3"/>
          <p:cNvSpPr txBox="1">
            <a:spLocks noChangeArrowheads="1"/>
          </p:cNvSpPr>
          <p:nvPr/>
        </p:nvSpPr>
        <p:spPr bwMode="auto">
          <a:xfrm>
            <a:off x="536468" y="2511987"/>
            <a:ext cx="2915998" cy="1008000"/>
          </a:xfrm>
          <a:prstGeom prst="rect">
            <a:avLst/>
          </a:prstGeom>
          <a:solidFill>
            <a:schemeClr val="bg2">
              <a:lumMod val="95000"/>
            </a:schemeClr>
          </a:solidFill>
          <a:ln w="9525">
            <a:solidFill>
              <a:srgbClr val="000000"/>
            </a:solidFill>
            <a:miter lim="800000"/>
          </a:ln>
          <a:extLst/>
        </p:spPr>
        <p:txBody>
          <a:bodyPr wrap="square" lIns="108000" tIns="108000" rIns="108000" bIns="10800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5738" indent="-185738" eaLnBrk="1" hangingPunct="1">
              <a:spcAft>
                <a:spcPts val="600"/>
              </a:spcAft>
              <a:buFont typeface="Arial" pitchFamily="34" charset="0"/>
              <a:buChar char="•"/>
            </a:pPr>
            <a:r>
              <a:rPr lang="zh-CN" altLang="en-US" sz="1540" smtClean="0">
                <a:latin typeface="华文楷体" panose="02010600040101010101" pitchFamily="2" charset="-122"/>
                <a:ea typeface="华文楷体" pitchFamily="2" charset="-122"/>
              </a:rPr>
              <a:t>深入理解个人客户在购买决策时的关键影响因素，并以此划分客户类型</a:t>
            </a:r>
            <a:endParaRPr lang="en-US" altLang="zh-CN" sz="1540">
              <a:latin typeface="华文楷体" panose="02010600040101010101" pitchFamily="2" charset="-122"/>
              <a:ea typeface="华文楷体" pitchFamily="2" charset="-122"/>
            </a:endParaRPr>
          </a:p>
        </p:txBody>
      </p:sp>
      <p:sp>
        <p:nvSpPr>
          <p:cNvPr id="13" name="TextBox 3"/>
          <p:cNvSpPr txBox="1">
            <a:spLocks noChangeArrowheads="1"/>
          </p:cNvSpPr>
          <p:nvPr/>
        </p:nvSpPr>
        <p:spPr bwMode="auto">
          <a:xfrm>
            <a:off x="536467" y="3733326"/>
            <a:ext cx="2915998" cy="2999633"/>
          </a:xfrm>
          <a:prstGeom prst="rect">
            <a:avLst/>
          </a:prstGeom>
          <a:noFill/>
          <a:ln w="9525">
            <a:solidFill>
              <a:srgbClr val="000000"/>
            </a:solidFill>
            <a:miter lim="800000"/>
          </a:ln>
          <a:extLst/>
        </p:spPr>
        <p:txBody>
          <a:bodyPr wrap="square" lIns="108000" tIns="108000" rIns="108000" bIns="10800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5738" indent="-185738" eaLnBrk="1" hangingPunct="1">
              <a:spcAft>
                <a:spcPts val="600"/>
              </a:spcAft>
              <a:buFont typeface="Arial" pitchFamily="34" charset="0"/>
              <a:buChar char="•"/>
            </a:pPr>
            <a:endParaRPr lang="en-US" altLang="zh-CN" sz="1540">
              <a:latin typeface="华文楷体" panose="02010600040101010101" pitchFamily="2" charset="-122"/>
              <a:ea typeface="华文楷体" pitchFamily="2" charset="-122"/>
            </a:endParaRPr>
          </a:p>
        </p:txBody>
      </p:sp>
      <p:sp>
        <p:nvSpPr>
          <p:cNvPr id="16" name="TextBox 3"/>
          <p:cNvSpPr txBox="1">
            <a:spLocks noChangeArrowheads="1"/>
          </p:cNvSpPr>
          <p:nvPr/>
        </p:nvSpPr>
        <p:spPr bwMode="auto">
          <a:xfrm>
            <a:off x="733474" y="3877342"/>
            <a:ext cx="2521983" cy="396000"/>
          </a:xfrm>
          <a:prstGeom prst="rect">
            <a:avLst/>
          </a:prstGeom>
          <a:solidFill>
            <a:schemeClr val="bg2">
              <a:lumMod val="65000"/>
            </a:schemeClr>
          </a:solid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eaLnBrk="1" hangingPunct="1">
              <a:spcAft>
                <a:spcPts val="600"/>
              </a:spcAft>
            </a:pPr>
            <a:r>
              <a:rPr lang="zh-CN" altLang="en-US" sz="1320" b="1" smtClean="0">
                <a:latin typeface="华文楷体" panose="02010600040101010101" pitchFamily="2" charset="-122"/>
                <a:ea typeface="华文楷体" pitchFamily="2" charset="-122"/>
              </a:rPr>
              <a:t>价格导向型客户</a:t>
            </a:r>
            <a:endParaRPr lang="en-US" altLang="zh-CN" sz="1320" b="1">
              <a:latin typeface="华文楷体" panose="02010600040101010101" pitchFamily="2" charset="-122"/>
              <a:ea typeface="华文楷体" pitchFamily="2" charset="-122"/>
            </a:endParaRPr>
          </a:p>
        </p:txBody>
      </p:sp>
      <p:sp>
        <p:nvSpPr>
          <p:cNvPr id="17" name="TextBox 3"/>
          <p:cNvSpPr txBox="1">
            <a:spLocks noChangeArrowheads="1"/>
          </p:cNvSpPr>
          <p:nvPr/>
        </p:nvSpPr>
        <p:spPr bwMode="auto">
          <a:xfrm>
            <a:off x="733474" y="4809269"/>
            <a:ext cx="2521983" cy="396000"/>
          </a:xfrm>
          <a:prstGeom prst="rect">
            <a:avLst/>
          </a:prstGeom>
          <a:solidFill>
            <a:schemeClr val="bg2">
              <a:lumMod val="65000"/>
            </a:schemeClr>
          </a:solid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eaLnBrk="1" hangingPunct="1">
              <a:spcAft>
                <a:spcPts val="600"/>
              </a:spcAft>
            </a:pPr>
            <a:r>
              <a:rPr lang="zh-CN" altLang="en-US" sz="1320" b="1">
                <a:latin typeface="华文楷体" panose="02010600040101010101" pitchFamily="2" charset="-122"/>
                <a:ea typeface="华文楷体" pitchFamily="2" charset="-122"/>
              </a:rPr>
              <a:t>信赖</a:t>
            </a:r>
            <a:r>
              <a:rPr lang="zh-CN" altLang="en-US" sz="1320" b="1" smtClean="0">
                <a:latin typeface="华文楷体" panose="02010600040101010101" pitchFamily="2" charset="-122"/>
                <a:ea typeface="华文楷体" pitchFamily="2" charset="-122"/>
              </a:rPr>
              <a:t>导向型客户</a:t>
            </a:r>
            <a:endParaRPr lang="en-US" altLang="zh-CN" sz="1320" b="1">
              <a:latin typeface="华文楷体" panose="02010600040101010101" pitchFamily="2" charset="-122"/>
              <a:ea typeface="华文楷体" pitchFamily="2" charset="-122"/>
            </a:endParaRPr>
          </a:p>
        </p:txBody>
      </p:sp>
      <p:sp>
        <p:nvSpPr>
          <p:cNvPr id="18" name="TextBox 3"/>
          <p:cNvSpPr txBox="1">
            <a:spLocks noChangeArrowheads="1"/>
          </p:cNvSpPr>
          <p:nvPr/>
        </p:nvSpPr>
        <p:spPr bwMode="auto">
          <a:xfrm>
            <a:off x="733474" y="5741196"/>
            <a:ext cx="2521983" cy="396000"/>
          </a:xfrm>
          <a:prstGeom prst="rect">
            <a:avLst/>
          </a:prstGeom>
          <a:solidFill>
            <a:schemeClr val="bg2">
              <a:lumMod val="65000"/>
            </a:schemeClr>
          </a:solid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eaLnBrk="1" hangingPunct="1">
              <a:spcAft>
                <a:spcPts val="600"/>
              </a:spcAft>
            </a:pPr>
            <a:r>
              <a:rPr lang="zh-CN" altLang="en-US" sz="1320" b="1" smtClean="0">
                <a:latin typeface="华文楷体" panose="02010600040101010101" pitchFamily="2" charset="-122"/>
                <a:ea typeface="华文楷体" pitchFamily="2" charset="-122"/>
              </a:rPr>
              <a:t>便捷导向型客户</a:t>
            </a:r>
            <a:endParaRPr lang="en-US" altLang="zh-CN" sz="1320" b="1">
              <a:latin typeface="华文楷体" panose="02010600040101010101" pitchFamily="2" charset="-122"/>
              <a:ea typeface="华文楷体" pitchFamily="2" charset="-122"/>
            </a:endParaRPr>
          </a:p>
        </p:txBody>
      </p:sp>
      <p:sp>
        <p:nvSpPr>
          <p:cNvPr id="31" name="TextBox 3"/>
          <p:cNvSpPr txBox="1">
            <a:spLocks noChangeArrowheads="1"/>
          </p:cNvSpPr>
          <p:nvPr/>
        </p:nvSpPr>
        <p:spPr bwMode="auto">
          <a:xfrm>
            <a:off x="733474" y="4317743"/>
            <a:ext cx="2521983" cy="447125"/>
          </a:xfrm>
          <a:prstGeom prst="rect">
            <a:avLst/>
          </a:prstGeom>
          <a:no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6213" indent="-176213" eaLnBrk="1" hangingPunct="1">
              <a:spcAft>
                <a:spcPts val="600"/>
              </a:spcAft>
              <a:buFont typeface="Arial" pitchFamily="34" charset="0"/>
              <a:buChar char="•"/>
            </a:pPr>
            <a:r>
              <a:rPr lang="zh-CN" altLang="en-US" sz="1320">
                <a:latin typeface="华文楷体" panose="02010600040101010101" pitchFamily="2" charset="-122"/>
                <a:ea typeface="华文楷体" pitchFamily="2" charset="-122"/>
              </a:rPr>
              <a:t>持续</a:t>
            </a:r>
            <a:r>
              <a:rPr lang="zh-CN" altLang="en-US" sz="1320" smtClean="0">
                <a:latin typeface="华文楷体" panose="02010600040101010101" pitchFamily="2" charset="-122"/>
                <a:ea typeface="华文楷体" pitchFamily="2" charset="-122"/>
              </a:rPr>
              <a:t>追求最低的费用率和最高的收益率</a:t>
            </a:r>
            <a:endParaRPr lang="en-US" altLang="zh-CN" sz="1320">
              <a:latin typeface="华文楷体" panose="02010600040101010101" pitchFamily="2" charset="-122"/>
              <a:ea typeface="华文楷体" pitchFamily="2" charset="-122"/>
            </a:endParaRPr>
          </a:p>
        </p:txBody>
      </p:sp>
      <p:sp>
        <p:nvSpPr>
          <p:cNvPr id="32" name="TextBox 3"/>
          <p:cNvSpPr txBox="1">
            <a:spLocks noChangeArrowheads="1"/>
          </p:cNvSpPr>
          <p:nvPr/>
        </p:nvSpPr>
        <p:spPr bwMode="auto">
          <a:xfrm>
            <a:off x="733474" y="5249670"/>
            <a:ext cx="2521983" cy="447125"/>
          </a:xfrm>
          <a:prstGeom prst="rect">
            <a:avLst/>
          </a:prstGeom>
          <a:no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6213" indent="-176213" eaLnBrk="1" hangingPunct="1">
              <a:spcAft>
                <a:spcPts val="600"/>
              </a:spcAft>
              <a:buFont typeface="Arial" pitchFamily="34" charset="0"/>
              <a:buChar char="•"/>
            </a:pPr>
            <a:r>
              <a:rPr lang="zh-CN" altLang="en-US" sz="1320" smtClean="0">
                <a:latin typeface="华文楷体" panose="02010600040101010101" pitchFamily="2" charset="-122"/>
                <a:ea typeface="华文楷体" pitchFamily="2" charset="-122"/>
              </a:rPr>
              <a:t>愿意与银行建立长期关系，经常寻求和采纳建议</a:t>
            </a:r>
            <a:endParaRPr lang="en-US" altLang="zh-CN" sz="1320">
              <a:latin typeface="华文楷体" panose="02010600040101010101" pitchFamily="2" charset="-122"/>
              <a:ea typeface="华文楷体" pitchFamily="2" charset="-122"/>
            </a:endParaRPr>
          </a:p>
        </p:txBody>
      </p:sp>
      <p:sp>
        <p:nvSpPr>
          <p:cNvPr id="33" name="TextBox 3"/>
          <p:cNvSpPr txBox="1">
            <a:spLocks noChangeArrowheads="1"/>
          </p:cNvSpPr>
          <p:nvPr/>
        </p:nvSpPr>
        <p:spPr bwMode="auto">
          <a:xfrm>
            <a:off x="733474" y="6181598"/>
            <a:ext cx="2521983" cy="447125"/>
          </a:xfrm>
          <a:prstGeom prst="rect">
            <a:avLst/>
          </a:prstGeom>
          <a:no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6213" indent="-176213" eaLnBrk="1" hangingPunct="1">
              <a:spcAft>
                <a:spcPts val="600"/>
              </a:spcAft>
              <a:buFont typeface="Arial" pitchFamily="34" charset="0"/>
              <a:buChar char="•"/>
            </a:pPr>
            <a:r>
              <a:rPr lang="zh-CN" altLang="en-US" sz="1320" smtClean="0">
                <a:latin typeface="华文楷体" panose="02010600040101010101" pitchFamily="2" charset="-122"/>
                <a:ea typeface="华文楷体" pitchFamily="2" charset="-122"/>
              </a:rPr>
              <a:t>客户忠诚度的基础是转换成本而非个人偏好</a:t>
            </a:r>
            <a:endParaRPr lang="en-US" altLang="zh-CN" sz="1320">
              <a:latin typeface="华文楷体" panose="02010600040101010101" pitchFamily="2" charset="-122"/>
              <a:ea typeface="华文楷体" pitchFamily="2" charset="-122"/>
            </a:endParaRPr>
          </a:p>
        </p:txBody>
      </p:sp>
      <p:sp>
        <p:nvSpPr>
          <p:cNvPr id="6" name="圆角矩形 5"/>
          <p:cNvSpPr/>
          <p:nvPr/>
        </p:nvSpPr>
        <p:spPr>
          <a:xfrm>
            <a:off x="3877687" y="1476375"/>
            <a:ext cx="2916000" cy="828092"/>
          </a:xfrm>
          <a:prstGeom prst="roundRect">
            <a:avLst/>
          </a:prstGeom>
          <a:solidFill>
            <a:schemeClr val="accent2"/>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760" b="1" smtClean="0"/>
              <a:t>以客户关系为导向</a:t>
            </a:r>
            <a:endParaRPr lang="en-US" altLang="zh-CN" sz="1760" b="1" smtClean="0"/>
          </a:p>
          <a:p>
            <a:pPr algn="ctr"/>
            <a:r>
              <a:rPr lang="zh-CN" altLang="en-US" sz="1760" b="1" smtClean="0"/>
              <a:t>制定渠道策略</a:t>
            </a:r>
            <a:endParaRPr lang="zh-CN" altLang="en-US" sz="1760" b="1"/>
          </a:p>
        </p:txBody>
      </p:sp>
      <p:sp>
        <p:nvSpPr>
          <p:cNvPr id="11" name="TextBox 3"/>
          <p:cNvSpPr txBox="1">
            <a:spLocks noChangeArrowheads="1"/>
          </p:cNvSpPr>
          <p:nvPr/>
        </p:nvSpPr>
        <p:spPr bwMode="auto">
          <a:xfrm>
            <a:off x="3877688" y="2511987"/>
            <a:ext cx="2915999" cy="1008000"/>
          </a:xfrm>
          <a:prstGeom prst="rect">
            <a:avLst/>
          </a:prstGeom>
          <a:solidFill>
            <a:schemeClr val="bg2">
              <a:lumMod val="95000"/>
            </a:schemeClr>
          </a:solidFill>
          <a:ln w="9525">
            <a:solidFill>
              <a:srgbClr val="000000"/>
            </a:solidFill>
            <a:miter lim="800000"/>
          </a:ln>
          <a:extLst/>
        </p:spPr>
        <p:txBody>
          <a:bodyPr wrap="square" lIns="108000" tIns="108000" rIns="108000" bIns="10800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5738" indent="-185738" eaLnBrk="1" hangingPunct="1">
              <a:spcAft>
                <a:spcPts val="600"/>
              </a:spcAft>
              <a:buFont typeface="Arial" pitchFamily="34" charset="0"/>
              <a:buChar char="•"/>
            </a:pPr>
            <a:r>
              <a:rPr lang="zh-CN" altLang="en-US" sz="1540" smtClean="0">
                <a:latin typeface="华文楷体" panose="02010600040101010101" pitchFamily="2" charset="-122"/>
                <a:ea typeface="华文楷体" pitchFamily="2" charset="-122"/>
              </a:rPr>
              <a:t>针对不同类型客户的需求和偏好，制定有利于客户关系的差异化渠道策略</a:t>
            </a:r>
            <a:endParaRPr lang="en-US" altLang="zh-CN" sz="1540">
              <a:latin typeface="华文楷体" panose="02010600040101010101" pitchFamily="2" charset="-122"/>
              <a:ea typeface="华文楷体" pitchFamily="2" charset="-122"/>
            </a:endParaRPr>
          </a:p>
        </p:txBody>
      </p:sp>
      <p:sp>
        <p:nvSpPr>
          <p:cNvPr id="14" name="TextBox 3"/>
          <p:cNvSpPr txBox="1">
            <a:spLocks noChangeArrowheads="1"/>
          </p:cNvSpPr>
          <p:nvPr/>
        </p:nvSpPr>
        <p:spPr bwMode="auto">
          <a:xfrm>
            <a:off x="3877687" y="3733326"/>
            <a:ext cx="2915999" cy="2999633"/>
          </a:xfrm>
          <a:prstGeom prst="rect">
            <a:avLst/>
          </a:prstGeom>
          <a:noFill/>
          <a:ln w="9525">
            <a:solidFill>
              <a:srgbClr val="000000"/>
            </a:solidFill>
            <a:miter lim="800000"/>
          </a:ln>
          <a:extLst/>
        </p:spPr>
        <p:txBody>
          <a:bodyPr wrap="square" lIns="108000" tIns="108000" rIns="108000" bIns="10800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5738" indent="-185738" eaLnBrk="1" hangingPunct="1">
              <a:spcAft>
                <a:spcPts val="600"/>
              </a:spcAft>
              <a:buFont typeface="Arial" pitchFamily="34" charset="0"/>
              <a:buChar char="•"/>
            </a:pPr>
            <a:endParaRPr lang="en-US" altLang="zh-CN" sz="1540">
              <a:latin typeface="华文楷体" panose="02010600040101010101" pitchFamily="2" charset="-122"/>
              <a:ea typeface="华文楷体" pitchFamily="2" charset="-122"/>
            </a:endParaRPr>
          </a:p>
        </p:txBody>
      </p:sp>
      <p:sp>
        <p:nvSpPr>
          <p:cNvPr id="19" name="TextBox 3"/>
          <p:cNvSpPr txBox="1">
            <a:spLocks noChangeArrowheads="1"/>
          </p:cNvSpPr>
          <p:nvPr/>
        </p:nvSpPr>
        <p:spPr bwMode="auto">
          <a:xfrm>
            <a:off x="4114100" y="3877342"/>
            <a:ext cx="2521984" cy="396000"/>
          </a:xfrm>
          <a:prstGeom prst="rect">
            <a:avLst/>
          </a:prstGeom>
          <a:solidFill>
            <a:schemeClr val="bg2">
              <a:lumMod val="65000"/>
            </a:schemeClr>
          </a:solid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eaLnBrk="1" hangingPunct="1">
              <a:spcAft>
                <a:spcPts val="600"/>
              </a:spcAft>
            </a:pPr>
            <a:r>
              <a:rPr lang="zh-CN" altLang="en-US" sz="1320" b="1" smtClean="0">
                <a:latin typeface="华文楷体" panose="02010600040101010101" pitchFamily="2" charset="-122"/>
                <a:ea typeface="华文楷体" pitchFamily="2" charset="-122"/>
              </a:rPr>
              <a:t>降低服务成本</a:t>
            </a:r>
            <a:endParaRPr lang="en-US" altLang="zh-CN" sz="1320" b="1">
              <a:latin typeface="华文楷体" panose="02010600040101010101" pitchFamily="2" charset="-122"/>
              <a:ea typeface="华文楷体" pitchFamily="2" charset="-122"/>
            </a:endParaRPr>
          </a:p>
        </p:txBody>
      </p:sp>
      <p:sp>
        <p:nvSpPr>
          <p:cNvPr id="20" name="TextBox 3"/>
          <p:cNvSpPr txBox="1">
            <a:spLocks noChangeArrowheads="1"/>
          </p:cNvSpPr>
          <p:nvPr/>
        </p:nvSpPr>
        <p:spPr bwMode="auto">
          <a:xfrm>
            <a:off x="4114100" y="4809269"/>
            <a:ext cx="2521984" cy="396000"/>
          </a:xfrm>
          <a:prstGeom prst="rect">
            <a:avLst/>
          </a:prstGeom>
          <a:solidFill>
            <a:schemeClr val="bg2">
              <a:lumMod val="65000"/>
            </a:schemeClr>
          </a:solid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eaLnBrk="1" hangingPunct="1">
              <a:spcAft>
                <a:spcPts val="600"/>
              </a:spcAft>
            </a:pPr>
            <a:r>
              <a:rPr lang="zh-CN" altLang="en-US" sz="1320" b="1" smtClean="0">
                <a:latin typeface="华文楷体" panose="02010600040101010101" pitchFamily="2" charset="-122"/>
                <a:ea typeface="华文楷体" pitchFamily="2" charset="-122"/>
              </a:rPr>
              <a:t>提升钱包份额</a:t>
            </a:r>
            <a:endParaRPr lang="en-US" altLang="zh-CN" sz="1320" b="1">
              <a:latin typeface="华文楷体" panose="02010600040101010101" pitchFamily="2" charset="-122"/>
              <a:ea typeface="华文楷体" pitchFamily="2" charset="-122"/>
            </a:endParaRPr>
          </a:p>
        </p:txBody>
      </p:sp>
      <p:sp>
        <p:nvSpPr>
          <p:cNvPr id="21" name="TextBox 3"/>
          <p:cNvSpPr txBox="1">
            <a:spLocks noChangeArrowheads="1"/>
          </p:cNvSpPr>
          <p:nvPr/>
        </p:nvSpPr>
        <p:spPr bwMode="auto">
          <a:xfrm>
            <a:off x="4114100" y="5741196"/>
            <a:ext cx="2521984" cy="396000"/>
          </a:xfrm>
          <a:prstGeom prst="rect">
            <a:avLst/>
          </a:prstGeom>
          <a:solidFill>
            <a:schemeClr val="bg2">
              <a:lumMod val="65000"/>
            </a:schemeClr>
          </a:solid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eaLnBrk="1" hangingPunct="1">
              <a:spcAft>
                <a:spcPts val="600"/>
              </a:spcAft>
            </a:pPr>
            <a:r>
              <a:rPr lang="zh-CN" altLang="en-US" sz="1320" b="1" smtClean="0">
                <a:latin typeface="华文楷体" panose="02010600040101010101" pitchFamily="2" charset="-122"/>
                <a:ea typeface="华文楷体" pitchFamily="2" charset="-122"/>
              </a:rPr>
              <a:t>加强客户黏性</a:t>
            </a:r>
            <a:endParaRPr lang="en-US" altLang="zh-CN" sz="1320" b="1">
              <a:latin typeface="华文楷体" panose="02010600040101010101" pitchFamily="2" charset="-122"/>
              <a:ea typeface="华文楷体" pitchFamily="2" charset="-122"/>
            </a:endParaRPr>
          </a:p>
        </p:txBody>
      </p:sp>
      <p:sp>
        <p:nvSpPr>
          <p:cNvPr id="35" name="TextBox 3"/>
          <p:cNvSpPr txBox="1">
            <a:spLocks noChangeArrowheads="1"/>
          </p:cNvSpPr>
          <p:nvPr/>
        </p:nvSpPr>
        <p:spPr bwMode="auto">
          <a:xfrm>
            <a:off x="4114100" y="4309390"/>
            <a:ext cx="2521984" cy="447125"/>
          </a:xfrm>
          <a:prstGeom prst="rect">
            <a:avLst/>
          </a:prstGeom>
          <a:no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6213" indent="-176213" eaLnBrk="1" hangingPunct="1">
              <a:spcAft>
                <a:spcPts val="600"/>
              </a:spcAft>
              <a:buFont typeface="Arial" pitchFamily="34" charset="0"/>
              <a:buChar char="•"/>
            </a:pPr>
            <a:r>
              <a:rPr lang="zh-CN" altLang="en-US" sz="1320" smtClean="0">
                <a:latin typeface="华文楷体" panose="02010600040101010101" pitchFamily="2" charset="-122"/>
                <a:ea typeface="华文楷体" pitchFamily="2" charset="-122"/>
              </a:rPr>
              <a:t>将客户向更低成本的渠道进行迁移</a:t>
            </a:r>
            <a:endParaRPr lang="en-US" altLang="zh-CN" sz="1320">
              <a:latin typeface="华文楷体" panose="02010600040101010101" pitchFamily="2" charset="-122"/>
              <a:ea typeface="华文楷体" pitchFamily="2" charset="-122"/>
            </a:endParaRPr>
          </a:p>
        </p:txBody>
      </p:sp>
      <p:sp>
        <p:nvSpPr>
          <p:cNvPr id="36" name="TextBox 3"/>
          <p:cNvSpPr txBox="1">
            <a:spLocks noChangeArrowheads="1"/>
          </p:cNvSpPr>
          <p:nvPr/>
        </p:nvSpPr>
        <p:spPr bwMode="auto">
          <a:xfrm>
            <a:off x="4114100" y="5241317"/>
            <a:ext cx="2521984" cy="447125"/>
          </a:xfrm>
          <a:prstGeom prst="rect">
            <a:avLst/>
          </a:prstGeom>
          <a:no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6213" indent="-176213" eaLnBrk="1" hangingPunct="1">
              <a:spcAft>
                <a:spcPts val="600"/>
              </a:spcAft>
              <a:buFont typeface="Arial" pitchFamily="34" charset="0"/>
              <a:buChar char="•"/>
            </a:pPr>
            <a:r>
              <a:rPr lang="zh-CN" altLang="en-US" sz="1320" smtClean="0">
                <a:latin typeface="华文楷体" panose="02010600040101010101" pitchFamily="2" charset="-122"/>
                <a:ea typeface="华文楷体" pitchFamily="2" charset="-122"/>
              </a:rPr>
              <a:t>担任咨询方的角色，面向客户充分开展交叉销售</a:t>
            </a:r>
            <a:endParaRPr lang="en-US" altLang="zh-CN" sz="1320">
              <a:latin typeface="华文楷体" panose="02010600040101010101" pitchFamily="2" charset="-122"/>
              <a:ea typeface="华文楷体" pitchFamily="2" charset="-122"/>
            </a:endParaRPr>
          </a:p>
        </p:txBody>
      </p:sp>
      <p:sp>
        <p:nvSpPr>
          <p:cNvPr id="37" name="TextBox 3"/>
          <p:cNvSpPr txBox="1">
            <a:spLocks noChangeArrowheads="1"/>
          </p:cNvSpPr>
          <p:nvPr/>
        </p:nvSpPr>
        <p:spPr bwMode="auto">
          <a:xfrm>
            <a:off x="4114100" y="6173245"/>
            <a:ext cx="2521984" cy="447125"/>
          </a:xfrm>
          <a:prstGeom prst="rect">
            <a:avLst/>
          </a:prstGeom>
          <a:no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6213" indent="-176213" eaLnBrk="1" hangingPunct="1">
              <a:spcAft>
                <a:spcPts val="600"/>
              </a:spcAft>
              <a:buFont typeface="Arial" pitchFamily="34" charset="0"/>
              <a:buChar char="•"/>
            </a:pPr>
            <a:r>
              <a:rPr lang="zh-CN" altLang="en-US" sz="1320" smtClean="0">
                <a:latin typeface="华文楷体" panose="02010600040101010101" pitchFamily="2" charset="-122"/>
                <a:ea typeface="华文楷体" pitchFamily="2" charset="-122"/>
              </a:rPr>
              <a:t>以相对较高的价格提供最便利优质的服务</a:t>
            </a:r>
            <a:endParaRPr lang="en-US" altLang="zh-CN" sz="1320">
              <a:latin typeface="华文楷体" panose="02010600040101010101" pitchFamily="2" charset="-122"/>
              <a:ea typeface="华文楷体" pitchFamily="2" charset="-122"/>
            </a:endParaRPr>
          </a:p>
        </p:txBody>
      </p:sp>
      <p:sp>
        <p:nvSpPr>
          <p:cNvPr id="8" name="右箭头 7"/>
          <p:cNvSpPr/>
          <p:nvPr/>
        </p:nvSpPr>
        <p:spPr>
          <a:xfrm>
            <a:off x="3330540" y="1674421"/>
            <a:ext cx="648000" cy="432000"/>
          </a:xfrm>
          <a:prstGeom prst="rightArrow">
            <a:avLst/>
          </a:prstGeom>
          <a:solidFill>
            <a:schemeClr val="bg2">
              <a:lumMod val="9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sz="1760" b="1"/>
          </a:p>
        </p:txBody>
      </p:sp>
      <p:sp>
        <p:nvSpPr>
          <p:cNvPr id="9" name="右箭头 8"/>
          <p:cNvSpPr/>
          <p:nvPr/>
        </p:nvSpPr>
        <p:spPr>
          <a:xfrm>
            <a:off x="6707700" y="1674421"/>
            <a:ext cx="648000" cy="432000"/>
          </a:xfrm>
          <a:prstGeom prst="rightArrow">
            <a:avLst/>
          </a:prstGeom>
          <a:solidFill>
            <a:schemeClr val="bg2">
              <a:lumMod val="9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zh-CN" altLang="en-US" sz="1760" b="1"/>
          </a:p>
        </p:txBody>
      </p:sp>
      <p:sp>
        <p:nvSpPr>
          <p:cNvPr id="42" name="TextBox 3"/>
          <p:cNvSpPr txBox="1">
            <a:spLocks noChangeArrowheads="1"/>
          </p:cNvSpPr>
          <p:nvPr/>
        </p:nvSpPr>
        <p:spPr bwMode="auto">
          <a:xfrm>
            <a:off x="7425094" y="3877342"/>
            <a:ext cx="2521984" cy="396000"/>
          </a:xfrm>
          <a:prstGeom prst="rect">
            <a:avLst/>
          </a:prstGeom>
          <a:solidFill>
            <a:schemeClr val="bg2">
              <a:lumMod val="65000"/>
            </a:schemeClr>
          </a:solid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eaLnBrk="1" hangingPunct="1">
              <a:spcAft>
                <a:spcPts val="600"/>
              </a:spcAft>
            </a:pPr>
            <a:r>
              <a:rPr lang="en-US" altLang="zh-CN" sz="1320" b="1">
                <a:ea typeface="华文楷体" pitchFamily="2" charset="-122"/>
                <a:cs typeface="Arial" pitchFamily="34" charset="0"/>
              </a:rPr>
              <a:t>A.</a:t>
            </a:r>
            <a:r>
              <a:rPr lang="zh-CN" altLang="en-US" sz="1320" b="1">
                <a:ea typeface="华文楷体" pitchFamily="2" charset="-122"/>
                <a:cs typeface="Arial" pitchFamily="34" charset="0"/>
              </a:rPr>
              <a:t>新市场</a:t>
            </a:r>
            <a:r>
              <a:rPr lang="en-US" altLang="zh-CN" sz="1320" b="1">
                <a:ea typeface="华文楷体" pitchFamily="2" charset="-122"/>
                <a:cs typeface="Arial" pitchFamily="34" charset="0"/>
              </a:rPr>
              <a:t>/</a:t>
            </a:r>
            <a:r>
              <a:rPr lang="zh-CN" altLang="en-US" sz="1320" b="1">
                <a:ea typeface="华文楷体" pitchFamily="2" charset="-122"/>
                <a:cs typeface="Arial" pitchFamily="34" charset="0"/>
              </a:rPr>
              <a:t>新渠道</a:t>
            </a:r>
            <a:endParaRPr lang="zh-CN" altLang="en-US" sz="1320" b="1">
              <a:ea typeface="华文楷体" pitchFamily="2" charset="-122"/>
              <a:cs typeface="Arial" pitchFamily="34" charset="0"/>
            </a:endParaRPr>
          </a:p>
        </p:txBody>
      </p:sp>
      <p:sp>
        <p:nvSpPr>
          <p:cNvPr id="43" name="TextBox 3"/>
          <p:cNvSpPr txBox="1">
            <a:spLocks noChangeArrowheads="1"/>
          </p:cNvSpPr>
          <p:nvPr/>
        </p:nvSpPr>
        <p:spPr bwMode="auto">
          <a:xfrm>
            <a:off x="7425094" y="4809269"/>
            <a:ext cx="2521984" cy="396000"/>
          </a:xfrm>
          <a:prstGeom prst="rect">
            <a:avLst/>
          </a:prstGeom>
          <a:solidFill>
            <a:schemeClr val="bg2">
              <a:lumMod val="65000"/>
            </a:schemeClr>
          </a:solid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eaLnBrk="1" hangingPunct="1">
              <a:spcAft>
                <a:spcPts val="600"/>
              </a:spcAft>
            </a:pPr>
            <a:r>
              <a:rPr lang="en-US" altLang="zh-CN" sz="1320" b="1">
                <a:ea typeface="华文楷体" pitchFamily="2" charset="-122"/>
                <a:cs typeface="Arial" pitchFamily="34" charset="0"/>
              </a:rPr>
              <a:t>B.</a:t>
            </a:r>
            <a:r>
              <a:rPr lang="zh-CN" altLang="en-US" sz="1320" b="1">
                <a:ea typeface="华文楷体" pitchFamily="2" charset="-122"/>
                <a:cs typeface="Arial" pitchFamily="34" charset="0"/>
              </a:rPr>
              <a:t>已有市场</a:t>
            </a:r>
            <a:r>
              <a:rPr lang="en-US" altLang="zh-CN" sz="1320" b="1">
                <a:ea typeface="华文楷体" pitchFamily="2" charset="-122"/>
                <a:cs typeface="Arial" pitchFamily="34" charset="0"/>
              </a:rPr>
              <a:t>/</a:t>
            </a:r>
            <a:r>
              <a:rPr lang="zh-CN" altLang="en-US" sz="1320" b="1">
                <a:ea typeface="华文楷体" pitchFamily="2" charset="-122"/>
                <a:cs typeface="Arial" pitchFamily="34" charset="0"/>
              </a:rPr>
              <a:t>已有渠道</a:t>
            </a:r>
          </a:p>
        </p:txBody>
      </p:sp>
      <p:sp>
        <p:nvSpPr>
          <p:cNvPr id="45" name="TextBox 3"/>
          <p:cNvSpPr txBox="1">
            <a:spLocks noChangeArrowheads="1"/>
          </p:cNvSpPr>
          <p:nvPr/>
        </p:nvSpPr>
        <p:spPr bwMode="auto">
          <a:xfrm>
            <a:off x="7415916" y="4309389"/>
            <a:ext cx="2521984" cy="447125"/>
          </a:xfrm>
          <a:prstGeom prst="rect">
            <a:avLst/>
          </a:prstGeom>
          <a:no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6213" indent="-176213" eaLnBrk="1" hangingPunct="1">
              <a:spcAft>
                <a:spcPts val="600"/>
              </a:spcAft>
              <a:buFont typeface="Arial" pitchFamily="34" charset="0"/>
              <a:buChar char="•"/>
            </a:pPr>
            <a:r>
              <a:rPr lang="zh-CN" altLang="en-US" sz="1320">
                <a:ea typeface="华文楷体" pitchFamily="2" charset="-122"/>
                <a:cs typeface="Arial" pitchFamily="34" charset="0"/>
              </a:rPr>
              <a:t>基于目标客群寻找合适的客户触点，设计渠道布局</a:t>
            </a:r>
          </a:p>
        </p:txBody>
      </p:sp>
      <p:sp>
        <p:nvSpPr>
          <p:cNvPr id="46" name="TextBox 3"/>
          <p:cNvSpPr txBox="1">
            <a:spLocks noChangeArrowheads="1"/>
          </p:cNvSpPr>
          <p:nvPr/>
        </p:nvSpPr>
        <p:spPr bwMode="auto">
          <a:xfrm>
            <a:off x="7415916" y="5249669"/>
            <a:ext cx="2521984" cy="1155491"/>
          </a:xfrm>
          <a:prstGeom prst="rect">
            <a:avLst/>
          </a:prstGeom>
          <a:noFill/>
          <a:ln w="9525">
            <a:noFill/>
            <a:miter lim="800000"/>
          </a:ln>
          <a:extLst/>
        </p:spPr>
        <p:txBody>
          <a:bodyPr wrap="square" lIns="108000" tIns="108000" rIns="108000" bIns="108000" anchor="ctr"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4572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6213" indent="-176213" eaLnBrk="1" hangingPunct="1">
              <a:spcAft>
                <a:spcPts val="600"/>
              </a:spcAft>
              <a:buFont typeface="Arial" pitchFamily="34" charset="0"/>
              <a:buChar char="•"/>
            </a:pPr>
            <a:r>
              <a:rPr lang="zh-CN" altLang="en-US" sz="1320">
                <a:ea typeface="华文楷体" pitchFamily="2" charset="-122"/>
                <a:cs typeface="Arial" pitchFamily="34" charset="0"/>
              </a:rPr>
              <a:t>基于现有的客户基础、渠道设施和产品组合，寻找到最合适服务的目标客户群体</a:t>
            </a:r>
          </a:p>
          <a:p>
            <a:pPr marL="176213" indent="-176213" eaLnBrk="1" hangingPunct="1">
              <a:spcAft>
                <a:spcPts val="600"/>
              </a:spcAft>
              <a:buFont typeface="Arial" pitchFamily="34" charset="0"/>
              <a:buChar char="•"/>
            </a:pPr>
            <a:r>
              <a:rPr lang="zh-CN" altLang="en-US" sz="1320">
                <a:ea typeface="华文楷体" pitchFamily="2" charset="-122"/>
                <a:cs typeface="Arial" pitchFamily="34" charset="0"/>
              </a:rPr>
              <a:t>基于细分客群的触点，逐渐对现有渠道进行调整优化</a:t>
            </a:r>
          </a:p>
        </p:txBody>
      </p:sp>
    </p:spTree>
    <p:extLst>
      <p:ext uri="{BB962C8B-B14F-4D97-AF65-F5344CB8AC3E}">
        <p14:creationId xmlns:p14="http://schemas.microsoft.com/office/powerpoint/2010/main" val="324559317"/>
      </p:ext>
    </p:extLst>
  </p:cSld>
  <p:clrMapOvr>
    <a:masterClrMapping/>
  </p:clrMapOvr>
  <p:transition spd="slow" advClick="0"/>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2" name="对象 21" hidden="1"/>
          <p:cNvGraphicFramePr>
            <a:graphicFrameLocks noChangeAspect="1"/>
          </p:cNvGraphicFramePr>
          <p:nvPr>
            <p:custDataLst>
              <p:tags r:id="rId2"/>
            </p:custDataLst>
            <p:extLst>
              <p:ext uri="{D42A27DB-BD31-4B8C-83A1-F6EECF244321}">
                <p14:modId xmlns:p14="http://schemas.microsoft.com/office/powerpoint/2010/main" val="1904309550"/>
              </p:ext>
            </p:extLst>
          </p:nvPr>
        </p:nvGraphicFramePr>
        <p:xfrm>
          <a:off x="1588" y="1588"/>
          <a:ext cx="1587" cy="1587"/>
        </p:xfrm>
        <a:graphic>
          <a:graphicData uri="http://schemas.openxmlformats.org/presentationml/2006/ole">
            <mc:AlternateContent>
              <mc:Choice xmlns:v="urn:schemas-microsoft-com:vml" Requires="v">
                <p:oleObj spid="_x0000_s1081"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标题 1"/>
          <p:cNvSpPr>
            <a:spLocks noGrp="1"/>
          </p:cNvSpPr>
          <p:nvPr>
            <p:ph type="title"/>
          </p:nvPr>
        </p:nvSpPr>
        <p:spPr/>
        <p:txBody>
          <a:bodyPr/>
          <a:lstStyle/>
          <a:p>
            <a:r>
              <a:rPr lang="zh-CN" altLang="en-US" sz="2200">
                <a:ea typeface="Arial Unicode MS" panose="020b0604020202020204" pitchFamily="34" charset="-122"/>
              </a:rPr>
              <a:t>整体战略</a:t>
            </a:r>
            <a:br>
              <a:rPr lang="en-US" altLang="zh-CN" sz="2200">
                <a:ea typeface="Arial Unicode MS" panose="020b0604020202020204" pitchFamily="34" charset="-122"/>
              </a:rPr>
            </a:br>
            <a:r>
              <a:rPr lang="zh-CN" altLang="en-US" sz="2200">
                <a:ea typeface="Arial Unicode MS" panose="020b0604020202020204" pitchFamily="34" charset="-122"/>
              </a:rPr>
              <a:t>业务协同与交叉销售： </a:t>
            </a:r>
            <a:r>
              <a:rPr lang="zh-CN" altLang="en-US" sz="2200" smtClean="0">
                <a:ea typeface="Arial Unicode MS" panose="020b0604020202020204" pitchFamily="34" charset="-122"/>
              </a:rPr>
              <a:t>从信息整合、机会识别、销售实施和业绩评估等多方面</a:t>
            </a:r>
            <a:r>
              <a:rPr lang="zh-CN" altLang="en-US" sz="2200">
                <a:ea typeface="Arial Unicode MS" panose="020b0604020202020204" pitchFamily="34" charset="-122"/>
              </a:rPr>
              <a:t>，建立完善的业务协同与交叉销售</a:t>
            </a:r>
            <a:r>
              <a:rPr lang="zh-CN" altLang="en-US" sz="2200" smtClean="0">
                <a:ea typeface="Arial Unicode MS" panose="020b0604020202020204" pitchFamily="34" charset="-122"/>
              </a:rPr>
              <a:t>机制，推进整体战略实现</a:t>
            </a:r>
            <a:endParaRPr lang="en-US" sz="2200"/>
          </a:p>
        </p:txBody>
      </p:sp>
      <p:sp>
        <p:nvSpPr>
          <p:cNvPr id="4" name="文本占位符 3"/>
          <p:cNvSpPr>
            <a:spLocks noGrp="1"/>
          </p:cNvSpPr>
          <p:nvPr>
            <p:ph type="body" sz="quarter" idx="14"/>
          </p:nvPr>
        </p:nvSpPr>
        <p:spPr/>
        <p:txBody>
          <a:bodyPr/>
          <a:lstStyle/>
          <a:p>
            <a:r>
              <a:rPr lang="zh-CN" altLang="en-US"/>
              <a:t>资料来源</a:t>
            </a:r>
            <a:r>
              <a:rPr lang="zh-CN" altLang="en-US" smtClean="0"/>
              <a:t>：德勤分析</a:t>
            </a:r>
            <a:endParaRPr lang="en-US"/>
          </a:p>
        </p:txBody>
      </p:sp>
      <p:grpSp>
        <p:nvGrpSpPr>
          <p:cNvPr id="20" name="组合 19"/>
          <p:cNvGrpSpPr/>
          <p:nvPr/>
        </p:nvGrpSpPr>
        <p:grpSpPr>
          <a:xfrm>
            <a:off x="2893783" y="1821036"/>
            <a:ext cx="6629381" cy="4982685"/>
            <a:chOff x="2893783" y="1678266"/>
            <a:chExt cx="6629381" cy="4982685"/>
          </a:xfrm>
        </p:grpSpPr>
        <p:sp>
          <p:nvSpPr>
            <p:cNvPr id="10" name="矩形 9"/>
            <p:cNvSpPr/>
            <p:nvPr/>
          </p:nvSpPr>
          <p:spPr>
            <a:xfrm>
              <a:off x="2896107" y="1678266"/>
              <a:ext cx="6627057" cy="115212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4625" indent="-174625">
                <a:buFont typeface="Wingdings" panose="05000000000000000000" pitchFamily="2" charset="2"/>
                <a:buChar char="§"/>
              </a:pPr>
              <a:r>
                <a:rPr lang="zh-CN" altLang="en-US" sz="1400" b="1">
                  <a:solidFill>
                    <a:schemeClr val="tx2"/>
                  </a:solidFill>
                  <a:latin typeface="+mn-ea"/>
                </a:rPr>
                <a:t>整合</a:t>
              </a:r>
              <a:r>
                <a:rPr lang="zh-CN" altLang="en-US" sz="1400" b="1" smtClean="0">
                  <a:solidFill>
                    <a:schemeClr val="tx2"/>
                  </a:solidFill>
                  <a:latin typeface="+mn-ea"/>
                </a:rPr>
                <a:t>客户信息</a:t>
              </a:r>
              <a:r>
                <a:rPr lang="zh-CN" altLang="en-US" sz="1400" smtClean="0">
                  <a:solidFill>
                    <a:schemeClr val="tx2"/>
                  </a:solidFill>
                  <a:latin typeface="+mn-ea"/>
                </a:rPr>
                <a:t>：通过内部数据整理和外部客户调研，整合不同渠道客户信息，包括客户人口特征信息、金融产品信息、交易信息、客户行为偏好等</a:t>
              </a:r>
              <a:endParaRPr lang="en-US" altLang="zh-CN" sz="1400" b="1" smtClean="0">
                <a:solidFill>
                  <a:schemeClr val="tx2"/>
                </a:solidFill>
                <a:latin typeface="+mn-ea"/>
              </a:endParaRPr>
            </a:p>
            <a:p>
              <a:pPr marL="174625" indent="-174625">
                <a:buFont typeface="Wingdings" panose="05000000000000000000" pitchFamily="2" charset="2"/>
                <a:buChar char="§"/>
              </a:pPr>
              <a:r>
                <a:rPr lang="zh-CN" altLang="en-US" sz="1400" b="1" smtClean="0">
                  <a:solidFill>
                    <a:schemeClr val="tx2"/>
                  </a:solidFill>
                  <a:latin typeface="+mn-ea"/>
                </a:rPr>
                <a:t>建立</a:t>
              </a:r>
              <a:r>
                <a:rPr lang="zh-CN" altLang="en-US" sz="1400" b="1">
                  <a:solidFill>
                    <a:schemeClr val="tx2"/>
                  </a:solidFill>
                  <a:latin typeface="+mn-ea"/>
                </a:rPr>
                <a:t>统一</a:t>
              </a:r>
              <a:r>
                <a:rPr lang="zh-CN" altLang="en-US" sz="1400" b="1" smtClean="0">
                  <a:solidFill>
                    <a:schemeClr val="tx2"/>
                  </a:solidFill>
                  <a:latin typeface="+mn-ea"/>
                </a:rPr>
                <a:t>客户信息视图和客户数据管理机制</a:t>
              </a:r>
              <a:r>
                <a:rPr lang="zh-CN" altLang="en-US" sz="1400" smtClean="0">
                  <a:solidFill>
                    <a:schemeClr val="tx2"/>
                  </a:solidFill>
                  <a:latin typeface="+mn-ea"/>
                </a:rPr>
                <a:t>：建立统一规范的客户信息全方位视图，实现客户综合价值评价；并建立规范化客户数据管理</a:t>
              </a:r>
              <a:r>
                <a:rPr lang="zh-CN" altLang="en-US" sz="1400">
                  <a:solidFill>
                    <a:schemeClr val="tx2"/>
                  </a:solidFill>
                  <a:latin typeface="+mn-ea"/>
                </a:rPr>
                <a:t>和</a:t>
              </a:r>
              <a:r>
                <a:rPr lang="zh-CN" altLang="en-US" sz="1400" smtClean="0">
                  <a:solidFill>
                    <a:schemeClr val="tx2"/>
                  </a:solidFill>
                  <a:latin typeface="+mn-ea"/>
                </a:rPr>
                <a:t>补充机制</a:t>
              </a:r>
              <a:endParaRPr lang="en-US" sz="1400">
                <a:solidFill>
                  <a:schemeClr val="tx2"/>
                </a:solidFill>
                <a:latin typeface="+mn-ea"/>
              </a:endParaRPr>
            </a:p>
          </p:txBody>
        </p:sp>
        <p:sp>
          <p:nvSpPr>
            <p:cNvPr id="11" name="矩形 10"/>
            <p:cNvSpPr/>
            <p:nvPr/>
          </p:nvSpPr>
          <p:spPr>
            <a:xfrm>
              <a:off x="2893784" y="2955161"/>
              <a:ext cx="6629380" cy="115212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4625" indent="-174625">
                <a:buFont typeface="Wingdings" panose="05000000000000000000" pitchFamily="2" charset="2"/>
                <a:buChar char="§"/>
              </a:pPr>
              <a:r>
                <a:rPr lang="zh-CN" altLang="en-US" sz="1400" b="1" smtClean="0">
                  <a:solidFill>
                    <a:schemeClr val="tx2"/>
                  </a:solidFill>
                  <a:latin typeface="+mn-ea"/>
                </a:rPr>
                <a:t>产品信息驱动</a:t>
              </a:r>
              <a:r>
                <a:rPr lang="zh-CN" altLang="en-US" sz="1400" smtClean="0">
                  <a:solidFill>
                    <a:schemeClr val="tx2"/>
                  </a:solidFill>
                  <a:latin typeface="+mn-ea"/>
                </a:rPr>
                <a:t>：建立健全的产品体系，通过产品目标客户特征匹配客户信息数据库，识别潜在客户群，推荐匹配金融产品组合</a:t>
              </a:r>
              <a:endParaRPr lang="en-US" altLang="zh-CN" sz="1400" smtClean="0">
                <a:solidFill>
                  <a:schemeClr val="tx2"/>
                </a:solidFill>
                <a:latin typeface="+mn-ea"/>
              </a:endParaRPr>
            </a:p>
            <a:p>
              <a:pPr marL="174625" indent="-174625">
                <a:buFont typeface="Wingdings" panose="05000000000000000000" pitchFamily="2" charset="2"/>
                <a:buChar char="§"/>
              </a:pPr>
              <a:r>
                <a:rPr lang="zh-CN" altLang="en-US" sz="1400" b="1" smtClean="0">
                  <a:solidFill>
                    <a:schemeClr val="tx2"/>
                  </a:solidFill>
                  <a:latin typeface="+mn-ea"/>
                </a:rPr>
                <a:t>客户信息</a:t>
              </a:r>
              <a:r>
                <a:rPr lang="zh-CN" altLang="en-US" sz="1400" b="1">
                  <a:solidFill>
                    <a:schemeClr val="tx2"/>
                  </a:solidFill>
                  <a:latin typeface="+mn-ea"/>
                </a:rPr>
                <a:t>驱动</a:t>
              </a:r>
              <a:r>
                <a:rPr lang="zh-CN" altLang="en-US" sz="1400" smtClean="0">
                  <a:solidFill>
                    <a:schemeClr val="tx2"/>
                  </a:solidFill>
                  <a:latin typeface="+mn-ea"/>
                </a:rPr>
                <a:t>：通过分析细分客户群产品需求差异，建立产品倾向模型，基于客户特征、产品购买行为，为客户精准推荐相应的产品组合</a:t>
              </a:r>
              <a:endParaRPr lang="en-US" altLang="zh-CN" sz="1400" smtClean="0">
                <a:solidFill>
                  <a:schemeClr val="tx2"/>
                </a:solidFill>
                <a:latin typeface="+mn-ea"/>
              </a:endParaRPr>
            </a:p>
          </p:txBody>
        </p:sp>
        <p:sp>
          <p:nvSpPr>
            <p:cNvPr id="12" name="矩形 11"/>
            <p:cNvSpPr/>
            <p:nvPr/>
          </p:nvSpPr>
          <p:spPr>
            <a:xfrm>
              <a:off x="2895282" y="4232056"/>
              <a:ext cx="6627881" cy="1152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4625" indent="-174625">
                <a:buFont typeface="Wingdings" panose="05000000000000000000" pitchFamily="2" charset="2"/>
                <a:buChar char="§"/>
              </a:pPr>
              <a:r>
                <a:rPr lang="zh-CN" altLang="en-US" sz="1400" b="1" smtClean="0">
                  <a:solidFill>
                    <a:schemeClr val="tx2"/>
                  </a:solidFill>
                  <a:latin typeface="+mn-ea"/>
                </a:rPr>
                <a:t>选择合适的销售渠道</a:t>
              </a:r>
              <a:r>
                <a:rPr lang="zh-CN" altLang="en-US" sz="1400" smtClean="0">
                  <a:solidFill>
                    <a:schemeClr val="tx2"/>
                  </a:solidFill>
                  <a:latin typeface="+mn-ea"/>
                </a:rPr>
                <a:t>：对已识别的潜在交叉销售机会，根据客户群和产品不同，选择不同的交叉销售渠道如面对面、呼叫中心、直邮等</a:t>
              </a:r>
              <a:endParaRPr lang="en-US" altLang="zh-CN" sz="1400" smtClean="0">
                <a:solidFill>
                  <a:schemeClr val="tx2"/>
                </a:solidFill>
                <a:latin typeface="+mn-ea"/>
              </a:endParaRPr>
            </a:p>
            <a:p>
              <a:pPr marL="174625" indent="-174625">
                <a:buFont typeface="Wingdings" panose="05000000000000000000" pitchFamily="2" charset="2"/>
                <a:buChar char="§"/>
              </a:pPr>
              <a:r>
                <a:rPr lang="zh-CN" altLang="en-US" sz="1400" b="1" smtClean="0">
                  <a:solidFill>
                    <a:schemeClr val="tx2"/>
                  </a:solidFill>
                  <a:latin typeface="+mn-ea"/>
                </a:rPr>
                <a:t>加强一线客户经理培训</a:t>
              </a:r>
              <a:r>
                <a:rPr lang="zh-CN" altLang="en-US" sz="1400" smtClean="0">
                  <a:solidFill>
                    <a:schemeClr val="tx2"/>
                  </a:solidFill>
                  <a:latin typeface="+mn-ea"/>
                </a:rPr>
                <a:t>：建立规范化交叉销售流程，加强对一线销售员工培训，提升交叉销售技巧</a:t>
              </a:r>
              <a:endParaRPr lang="en-US" sz="1400">
                <a:solidFill>
                  <a:schemeClr val="tx2"/>
                </a:solidFill>
                <a:latin typeface="+mn-ea"/>
              </a:endParaRPr>
            </a:p>
          </p:txBody>
        </p:sp>
        <p:sp>
          <p:nvSpPr>
            <p:cNvPr id="13" name="矩形 12"/>
            <p:cNvSpPr/>
            <p:nvPr/>
          </p:nvSpPr>
          <p:spPr>
            <a:xfrm>
              <a:off x="2893783" y="5508823"/>
              <a:ext cx="6629379" cy="115212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4625" indent="-174625">
                <a:buFont typeface="Wingdings" panose="05000000000000000000" pitchFamily="2" charset="2"/>
                <a:buChar char="§"/>
              </a:pPr>
              <a:r>
                <a:rPr lang="zh-CN" altLang="en-US" sz="1400" b="1">
                  <a:solidFill>
                    <a:schemeClr val="tx2"/>
                  </a:solidFill>
                  <a:latin typeface="+mn-ea"/>
                </a:rPr>
                <a:t>客户</a:t>
              </a:r>
              <a:r>
                <a:rPr lang="zh-CN" altLang="en-US" sz="1400" b="1" smtClean="0">
                  <a:solidFill>
                    <a:schemeClr val="tx2"/>
                  </a:solidFill>
                  <a:latin typeface="+mn-ea"/>
                </a:rPr>
                <a:t>关系评估分析</a:t>
              </a:r>
              <a:r>
                <a:rPr lang="zh-CN" altLang="en-US" sz="1400" smtClean="0">
                  <a:solidFill>
                    <a:schemeClr val="tx2"/>
                  </a:solidFill>
                  <a:latin typeface="+mn-ea"/>
                </a:rPr>
                <a:t>：</a:t>
              </a:r>
              <a:r>
                <a:rPr lang="zh-CN" altLang="en-US" sz="1400">
                  <a:solidFill>
                    <a:schemeClr val="tx2"/>
                  </a:solidFill>
                  <a:latin typeface="+mn-ea"/>
                </a:rPr>
                <a:t>评估交叉销售所造成的客户行为的变化</a:t>
              </a:r>
              <a:r>
                <a:rPr lang="zh-CN" altLang="en-US" sz="1400" smtClean="0">
                  <a:solidFill>
                    <a:schemeClr val="tx2"/>
                  </a:solidFill>
                  <a:latin typeface="+mn-ea"/>
                </a:rPr>
                <a:t>，评估客户满意度，</a:t>
              </a:r>
              <a:r>
                <a:rPr lang="zh-CN" altLang="en-US" sz="1400">
                  <a:solidFill>
                    <a:schemeClr val="tx2"/>
                  </a:solidFill>
                  <a:latin typeface="+mn-ea"/>
                </a:rPr>
                <a:t>通过实施交叉销售应达到更高的客户满意，加深金融机构与现有客户之间的关系</a:t>
              </a:r>
              <a:endParaRPr lang="en-US" altLang="zh-CN" sz="1400" smtClean="0">
                <a:solidFill>
                  <a:schemeClr val="tx2"/>
                </a:solidFill>
                <a:latin typeface="+mn-ea"/>
              </a:endParaRPr>
            </a:p>
            <a:p>
              <a:pPr marL="174625" indent="-174625">
                <a:buFont typeface="Wingdings" panose="05000000000000000000" pitchFamily="2" charset="2"/>
                <a:buChar char="§"/>
              </a:pPr>
              <a:r>
                <a:rPr lang="zh-CN" altLang="en-US" sz="1400" b="1" smtClean="0">
                  <a:solidFill>
                    <a:schemeClr val="tx2"/>
                  </a:solidFill>
                  <a:latin typeface="+mn-ea"/>
                </a:rPr>
                <a:t>建立有效的绩效考核机制</a:t>
              </a:r>
              <a:r>
                <a:rPr lang="zh-CN" altLang="en-US" sz="1400" smtClean="0">
                  <a:solidFill>
                    <a:schemeClr val="tx2"/>
                  </a:solidFill>
                  <a:latin typeface="+mn-ea"/>
                </a:rPr>
                <a:t>：建立完善的交叉销售考核机制，明确内部产品定价方式，提供有效、快速、直观的绩效激励措施，提升员工交叉销售积极性</a:t>
              </a:r>
              <a:endParaRPr lang="en-US" sz="1400">
                <a:solidFill>
                  <a:schemeClr val="tx2"/>
                </a:solidFill>
                <a:latin typeface="+mn-ea"/>
              </a:endParaRPr>
            </a:p>
          </p:txBody>
        </p:sp>
      </p:grpSp>
      <p:grpSp>
        <p:nvGrpSpPr>
          <p:cNvPr id="32" name="组合 31"/>
          <p:cNvGrpSpPr/>
          <p:nvPr/>
        </p:nvGrpSpPr>
        <p:grpSpPr>
          <a:xfrm>
            <a:off x="968729" y="1845636"/>
            <a:ext cx="1858541" cy="4959331"/>
            <a:chOff x="968729" y="1702866"/>
            <a:chExt cx="1858541" cy="4959331"/>
          </a:xfrm>
        </p:grpSpPr>
        <p:sp>
          <p:nvSpPr>
            <p:cNvPr id="23" name="矩形 22"/>
            <p:cNvSpPr/>
            <p:nvPr/>
          </p:nvSpPr>
          <p:spPr>
            <a:xfrm>
              <a:off x="968729" y="2956092"/>
              <a:ext cx="1858541" cy="11511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p>
          </p:txBody>
        </p:sp>
        <p:sp>
          <p:nvSpPr>
            <p:cNvPr id="24" name="矩形 23"/>
            <p:cNvSpPr/>
            <p:nvPr/>
          </p:nvSpPr>
          <p:spPr>
            <a:xfrm>
              <a:off x="968729" y="4244761"/>
              <a:ext cx="1858541" cy="11511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p>
          </p:txBody>
        </p:sp>
        <p:sp>
          <p:nvSpPr>
            <p:cNvPr id="25" name="矩形 24"/>
            <p:cNvSpPr/>
            <p:nvPr/>
          </p:nvSpPr>
          <p:spPr>
            <a:xfrm>
              <a:off x="968729" y="5511000"/>
              <a:ext cx="1858541" cy="11511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p>
          </p:txBody>
        </p:sp>
        <p:sp>
          <p:nvSpPr>
            <p:cNvPr id="21" name="矩形 20"/>
            <p:cNvSpPr/>
            <p:nvPr/>
          </p:nvSpPr>
          <p:spPr>
            <a:xfrm>
              <a:off x="968729" y="1702866"/>
              <a:ext cx="1858541" cy="11511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p>
          </p:txBody>
        </p:sp>
        <p:sp>
          <p:nvSpPr>
            <p:cNvPr id="5" name="矩形 4"/>
            <p:cNvSpPr/>
            <p:nvPr/>
          </p:nvSpPr>
          <p:spPr>
            <a:xfrm>
              <a:off x="1320784" y="1724337"/>
              <a:ext cx="1318078" cy="369332"/>
            </a:xfrm>
            <a:prstGeom prst="rect">
              <a:avLst/>
            </a:prstGeom>
          </p:spPr>
          <p:txBody>
            <a:bodyPr wrap="squar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eaLnBrk="1" hangingPunct="1">
                <a:spcAft>
                  <a:spcPts val="600"/>
                </a:spcAft>
              </a:pPr>
              <a:r>
                <a:rPr lang="zh-CN" altLang="en-US" sz="1800" b="1" smtClean="0">
                  <a:solidFill>
                    <a:schemeClr val="bg2"/>
                  </a:solidFill>
                  <a:latin typeface="华文楷体" panose="02010600040101010101" pitchFamily="2" charset="-122"/>
                  <a:ea typeface="华文楷体" pitchFamily="2" charset="-122"/>
                  <a:sym typeface="Wingdings" panose="05000000000000000000" pitchFamily="2" charset="2"/>
                </a:rPr>
                <a:t>信息整合</a:t>
              </a:r>
              <a:endParaRPr lang="en-US" altLang="zh-CN" sz="1800" b="1">
                <a:solidFill>
                  <a:schemeClr val="bg2"/>
                </a:solidFill>
                <a:latin typeface="华文楷体" panose="02010600040101010101" pitchFamily="2" charset="-122"/>
                <a:ea typeface="华文楷体" pitchFamily="2" charset="-122"/>
                <a:sym typeface="Wingdings" panose="05000000000000000000" pitchFamily="2" charset="2"/>
              </a:endParaRPr>
            </a:p>
          </p:txBody>
        </p:sp>
        <p:sp>
          <p:nvSpPr>
            <p:cNvPr id="6" name="矩形 5"/>
            <p:cNvSpPr/>
            <p:nvPr/>
          </p:nvSpPr>
          <p:spPr>
            <a:xfrm>
              <a:off x="1320784" y="2980476"/>
              <a:ext cx="1107996" cy="369332"/>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eaLnBrk="1" hangingPunct="1">
                <a:spcAft>
                  <a:spcPts val="600"/>
                </a:spcAft>
              </a:pPr>
              <a:r>
                <a:rPr lang="zh-CN" altLang="en-US" sz="1800" b="1" smtClean="0">
                  <a:solidFill>
                    <a:schemeClr val="bg2"/>
                  </a:solidFill>
                  <a:latin typeface="华文楷体" panose="02010600040101010101" pitchFamily="2" charset="-122"/>
                  <a:ea typeface="华文楷体" pitchFamily="2" charset="-122"/>
                  <a:sym typeface="Wingdings" panose="05000000000000000000" pitchFamily="2" charset="2"/>
                </a:rPr>
                <a:t>机会</a:t>
              </a:r>
              <a:r>
                <a:rPr lang="zh-CN" altLang="en-US" sz="1800" b="1">
                  <a:solidFill>
                    <a:schemeClr val="bg2"/>
                  </a:solidFill>
                  <a:latin typeface="华文楷体" panose="02010600040101010101" pitchFamily="2" charset="-122"/>
                  <a:ea typeface="华文楷体" pitchFamily="2" charset="-122"/>
                  <a:sym typeface="Wingdings" panose="05000000000000000000" pitchFamily="2" charset="2"/>
                </a:rPr>
                <a:t>识别</a:t>
              </a:r>
              <a:endParaRPr lang="en-US" altLang="zh-CN" sz="1800" b="1">
                <a:solidFill>
                  <a:schemeClr val="bg2"/>
                </a:solidFill>
                <a:latin typeface="华文楷体" panose="02010600040101010101" pitchFamily="2" charset="-122"/>
                <a:ea typeface="华文楷体" pitchFamily="2" charset="-122"/>
                <a:sym typeface="Wingdings" panose="05000000000000000000" pitchFamily="2" charset="2"/>
              </a:endParaRPr>
            </a:p>
          </p:txBody>
        </p:sp>
        <p:sp>
          <p:nvSpPr>
            <p:cNvPr id="8" name="矩形 7"/>
            <p:cNvSpPr/>
            <p:nvPr/>
          </p:nvSpPr>
          <p:spPr>
            <a:xfrm>
              <a:off x="1320784" y="4255659"/>
              <a:ext cx="1107996" cy="369332"/>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eaLnBrk="1" hangingPunct="1">
                <a:spcAft>
                  <a:spcPts val="600"/>
                </a:spcAft>
              </a:pPr>
              <a:r>
                <a:rPr lang="zh-CN" altLang="en-US" sz="1800" b="1" smtClean="0">
                  <a:solidFill>
                    <a:schemeClr val="bg2"/>
                  </a:solidFill>
                  <a:latin typeface="华文楷体" panose="02010600040101010101" pitchFamily="2" charset="-122"/>
                  <a:ea typeface="华文楷体" pitchFamily="2" charset="-122"/>
                  <a:sym typeface="Wingdings" panose="05000000000000000000" pitchFamily="2" charset="2"/>
                </a:rPr>
                <a:t>销售</a:t>
              </a:r>
              <a:r>
                <a:rPr lang="zh-CN" altLang="en-US" sz="1800" b="1">
                  <a:solidFill>
                    <a:schemeClr val="bg2"/>
                  </a:solidFill>
                  <a:latin typeface="华文楷体" panose="02010600040101010101" pitchFamily="2" charset="-122"/>
                  <a:ea typeface="华文楷体" pitchFamily="2" charset="-122"/>
                  <a:sym typeface="Wingdings" panose="05000000000000000000" pitchFamily="2" charset="2"/>
                </a:rPr>
                <a:t>实施</a:t>
              </a:r>
              <a:endParaRPr lang="en-US" altLang="zh-CN" sz="1800" b="1">
                <a:solidFill>
                  <a:schemeClr val="bg2"/>
                </a:solidFill>
                <a:latin typeface="华文楷体" panose="02010600040101010101" pitchFamily="2" charset="-122"/>
                <a:ea typeface="华文楷体" pitchFamily="2" charset="-122"/>
                <a:sym typeface="Wingdings" panose="05000000000000000000" pitchFamily="2" charset="2"/>
              </a:endParaRPr>
            </a:p>
          </p:txBody>
        </p:sp>
        <p:sp>
          <p:nvSpPr>
            <p:cNvPr id="9" name="矩形 8"/>
            <p:cNvSpPr/>
            <p:nvPr/>
          </p:nvSpPr>
          <p:spPr>
            <a:xfrm>
              <a:off x="1320784" y="5538444"/>
              <a:ext cx="1107996" cy="369332"/>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eaLnBrk="1" hangingPunct="1">
                <a:spcAft>
                  <a:spcPts val="600"/>
                </a:spcAft>
              </a:pPr>
              <a:r>
                <a:rPr lang="zh-CN" altLang="en-US" sz="1800" b="1" smtClean="0">
                  <a:solidFill>
                    <a:schemeClr val="bg2"/>
                  </a:solidFill>
                  <a:latin typeface="华文楷体" panose="02010600040101010101" pitchFamily="2" charset="-122"/>
                  <a:ea typeface="华文楷体" pitchFamily="2" charset="-122"/>
                  <a:sym typeface="Wingdings" panose="05000000000000000000" pitchFamily="2" charset="2"/>
                </a:rPr>
                <a:t>业绩</a:t>
              </a:r>
              <a:r>
                <a:rPr lang="zh-CN" altLang="en-US" sz="1800" b="1">
                  <a:solidFill>
                    <a:schemeClr val="bg2"/>
                  </a:solidFill>
                  <a:latin typeface="华文楷体" panose="02010600040101010101" pitchFamily="2" charset="-122"/>
                  <a:ea typeface="华文楷体" pitchFamily="2" charset="-122"/>
                  <a:sym typeface="Wingdings" panose="05000000000000000000" pitchFamily="2" charset="2"/>
                </a:rPr>
                <a:t>评估</a:t>
              </a:r>
              <a:endParaRPr lang="en-US" altLang="zh-CN" sz="1800" b="1">
                <a:solidFill>
                  <a:schemeClr val="bg2"/>
                </a:solidFill>
                <a:latin typeface="华文楷体" panose="02010600040101010101" pitchFamily="2" charset="-122"/>
                <a:ea typeface="华文楷体" pitchFamily="2" charset="-122"/>
                <a:sym typeface="Wingdings" panose="05000000000000000000" pitchFamily="2" charset="2"/>
              </a:endParaRPr>
            </a:p>
          </p:txBody>
        </p:sp>
        <p:pic>
          <p:nvPicPr>
            <p:cNvPr id="26" name="Picture 17" descr="C:\Users\jsauvageau\Desktop\Untitled-2.png"/>
            <p:cNvPicPr>
              <a:picLocks noChangeAspect="1" noChangeArrowheads="1"/>
            </p:cNvPicPr>
            <p:nvPr/>
          </p:nvPicPr>
          <p:blipFill>
            <a:blip r:embed="rId5">
              <a:biLevel thresh="25000"/>
              <a:extLst>
                <a:ext uri="{28A0092B-C50C-407E-A947-70E740481C1C}">
                  <a14:useLocalDpi xmlns:a14="http://schemas.microsoft.com/office/drawing/2010/main"/>
                </a:ext>
              </a:extLst>
            </a:blip>
            <a:stretch>
              <a:fillRect/>
            </a:stretch>
          </p:blipFill>
          <p:spPr bwMode="auto">
            <a:xfrm>
              <a:off x="1512312" y="2222839"/>
              <a:ext cx="648000" cy="501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 descr="\\Cagmasrv1\sso$\Gestion_Deloitte\Global_Brand\- Templates\Icons\Iconography Deloitte\Icon_Magnifying_glass_Green.png"/>
            <p:cNvPicPr>
              <a:picLocks noChangeAspect="1" noChangeArrowheads="1"/>
            </p:cNvPicPr>
            <p:nvPr/>
          </p:nvPicPr>
          <p:blipFill>
            <a:blip r:embed="rId6">
              <a:biLevel thresh="25000"/>
              <a:extLst>
                <a:ext uri="{28A0092B-C50C-407E-A947-70E740481C1C}">
                  <a14:useLocalDpi xmlns:a14="http://schemas.microsoft.com/office/drawing/2010/main"/>
                </a:ext>
              </a:extLst>
            </a:blip>
            <a:stretch>
              <a:fillRect/>
            </a:stretch>
          </p:blipFill>
          <p:spPr bwMode="auto">
            <a:xfrm>
              <a:off x="1548312" y="3420591"/>
              <a:ext cx="576000" cy="558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5" descr="C:\Users\jsauvageau\Desktop\3.png"/>
            <p:cNvPicPr>
              <a:picLocks noChangeAspect="1" noChangeArrowheads="1"/>
            </p:cNvPicPr>
            <p:nvPr/>
          </p:nvPicPr>
          <p:blipFill>
            <a:blip r:embed="rId7">
              <a:biLevel thresh="50000"/>
              <a:extLst>
                <a:ext uri="{28A0092B-C50C-407E-A947-70E740481C1C}">
                  <a14:useLocalDpi xmlns:a14="http://schemas.microsoft.com/office/drawing/2010/main"/>
                </a:ext>
              </a:extLst>
            </a:blip>
            <a:stretch>
              <a:fillRect/>
            </a:stretch>
          </p:blipFill>
          <p:spPr bwMode="auto">
            <a:xfrm>
              <a:off x="1548312" y="5981999"/>
              <a:ext cx="576000" cy="534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Picture 4" descr="\\Cagmasrv1\sso$\Gestion_Deloitte\Global_Brand\- Templates\Icons\Iconography Deloitte\Icon_Shoppping_cart_MBlue.png"/>
            <p:cNvPicPr>
              <a:picLocks noChangeAspect="1" noChangeArrowheads="1"/>
            </p:cNvPicPr>
            <p:nvPr/>
          </p:nvPicPr>
          <p:blipFill>
            <a:blip r:embed="rId8">
              <a:biLevel thresh="25000"/>
              <a:extLst>
                <a:ext uri="{28A0092B-C50C-407E-A947-70E740481C1C}">
                  <a14:useLocalDpi xmlns:a14="http://schemas.microsoft.com/office/drawing/2010/main"/>
                </a:ext>
              </a:extLst>
            </a:blip>
            <a:stretch>
              <a:fillRect/>
            </a:stretch>
          </p:blipFill>
          <p:spPr bwMode="auto">
            <a:xfrm>
              <a:off x="1476312" y="4765299"/>
              <a:ext cx="720000" cy="52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27" name="直接连接符 26"/>
          <p:cNvCxnSpPr/>
          <p:nvPr/>
        </p:nvCxnSpPr>
        <p:spPr>
          <a:xfrm>
            <a:off x="882204" y="1564295"/>
            <a:ext cx="8532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矩形 2"/>
          <p:cNvSpPr/>
          <p:nvPr/>
        </p:nvSpPr>
        <p:spPr>
          <a:xfrm>
            <a:off x="3919021" y="1395075"/>
            <a:ext cx="2723823" cy="369332"/>
          </a:xfrm>
          <a:prstGeom prst="rect">
            <a:avLst/>
          </a:prstGeom>
          <a:solidFill>
            <a:schemeClr val="bg1"/>
          </a:solidFill>
          <a:ln>
            <a:noFill/>
          </a:ln>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800" b="1">
                <a:latin typeface="+mn-ea"/>
                <a:ea typeface="+mn-ea"/>
              </a:rPr>
              <a:t>业务协同与交叉</a:t>
            </a:r>
            <a:r>
              <a:rPr lang="zh-CN" altLang="en-US" sz="1800" b="1" smtClean="0">
                <a:latin typeface="+mn-ea"/>
                <a:ea typeface="+mn-ea"/>
              </a:rPr>
              <a:t>销售框架</a:t>
            </a:r>
            <a:endParaRPr lang="en-US" sz="2000" b="1">
              <a:latin typeface="+mn-ea"/>
              <a:ea typeface="+mn-ea"/>
            </a:endParaRPr>
          </a:p>
        </p:txBody>
      </p:sp>
    </p:spTree>
    <p:extLst>
      <p:ext uri="{BB962C8B-B14F-4D97-AF65-F5344CB8AC3E}">
        <p14:creationId xmlns:p14="http://schemas.microsoft.com/office/powerpoint/2010/main" val="3416028594"/>
      </p:ext>
    </p:extLst>
  </p:cSld>
  <p:clrMapOvr>
    <a:masterClrMapping/>
  </p:clrMapOvr>
  <p:transition spd="slow" advClick="0"/>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1252971905"/>
              </p:ext>
            </p:extLst>
          </p:nvPr>
        </p:nvGraphicFramePr>
        <p:xfrm>
          <a:off x="1588" y="1588"/>
          <a:ext cx="1587" cy="1587"/>
        </p:xfrm>
        <a:graphic>
          <a:graphicData uri="http://schemas.openxmlformats.org/presentationml/2006/ole">
            <mc:AlternateContent>
              <mc:Choice xmlns:v="urn:schemas-microsoft-com:vml" Requires="v">
                <p:oleObj spid="_x0000_s1082" name="think-cell Slide" r:id="rId3" imgW="470" imgH="469" progId="TCLayout.ActiveDocument.1">
                  <p:embed/>
                </p:oleObj>
              </mc:Choice>
              <mc:Fallback>
                <p:oleObj name="think-cell Slide" r:id="rId3" imgW="470" imgH="469"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4" name="文本占位符 3"/>
          <p:cNvSpPr>
            <a:spLocks noGrp="1"/>
          </p:cNvSpPr>
          <p:nvPr>
            <p:ph type="body" sz="quarter" idx="14"/>
          </p:nvPr>
        </p:nvSpPr>
        <p:spPr>
          <a:xfrm>
            <a:off x="947945" y="7177874"/>
            <a:ext cx="6197813" cy="207576"/>
          </a:xfrm>
        </p:spPr>
        <p:txBody>
          <a:bodyPr/>
          <a:lstStyle/>
          <a:p>
            <a:endParaRPr lang="en-US"/>
          </a:p>
        </p:txBody>
      </p:sp>
      <p:sp>
        <p:nvSpPr>
          <p:cNvPr id="5" name="标题 1"/>
          <p:cNvSpPr>
            <a:spLocks noGrp="1"/>
          </p:cNvSpPr>
          <p:nvPr>
            <p:ph type="title"/>
          </p:nvPr>
        </p:nvSpPr>
        <p:spPr/>
        <p:txBody>
          <a:bodyPr/>
          <a:lstStyle/>
          <a:p>
            <a:r>
              <a:rPr lang="zh-CN" altLang="en-US" sz="2200">
                <a:ea typeface="Arial Unicode MS" panose="020b0604020202020204" pitchFamily="34" charset="-122"/>
              </a:rPr>
              <a:t>整体战略</a:t>
            </a:r>
            <a:br>
              <a:rPr lang="en-US" altLang="zh-CN" sz="2200">
                <a:ea typeface="Arial Unicode MS" panose="020b0604020202020204" pitchFamily="34" charset="-122"/>
              </a:rPr>
            </a:br>
            <a:r>
              <a:rPr lang="zh-CN" altLang="en-US" sz="2200">
                <a:ea typeface="Arial Unicode MS" panose="020b0604020202020204" pitchFamily="34" charset="-122"/>
              </a:rPr>
              <a:t>业务协同与交叉销售： </a:t>
            </a:r>
            <a:r>
              <a:rPr lang="zh-CN" altLang="en-US" sz="2200" smtClean="0">
                <a:ea typeface="Arial Unicode MS" panose="020b0604020202020204" pitchFamily="34" charset="-122"/>
              </a:rPr>
              <a:t>明确交叉销售为整体战略重点，实现支持部门和业务部门、总行和经营单位、四大板块内部和之间的业务协同</a:t>
            </a:r>
            <a:endParaRPr lang="en-US" sz="2200"/>
          </a:p>
        </p:txBody>
      </p:sp>
      <p:grpSp>
        <p:nvGrpSpPr>
          <p:cNvPr id="7" name="Group 103"/>
          <p:cNvGrpSpPr/>
          <p:nvPr/>
        </p:nvGrpSpPr>
        <p:grpSpPr>
          <a:xfrm>
            <a:off x="3831917" y="2002374"/>
            <a:ext cx="3182937" cy="3514725"/>
            <a:chOff x="2567899" y="2489830"/>
            <a:chExt cx="3182814" cy="3514167"/>
          </a:xfrm>
        </p:grpSpPr>
        <p:sp>
          <p:nvSpPr>
            <p:cNvPr id="8" name="Rectangle 104"/>
            <p:cNvSpPr/>
            <p:nvPr/>
          </p:nvSpPr>
          <p:spPr>
            <a:xfrm rot="18913742">
              <a:off x="2779028" y="3377101"/>
              <a:ext cx="1223916" cy="1223769"/>
            </a:xfrm>
            <a:prstGeom prst="rect">
              <a:avLst/>
            </a:prstGeom>
            <a:solidFill>
              <a:srgbClr val="575757"/>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nvGrpSpPr>
            <p:cNvPr id="9" name="Group 105"/>
            <p:cNvGrpSpPr/>
            <p:nvPr/>
          </p:nvGrpSpPr>
          <p:grpSpPr>
            <a:xfrm rot="18913742">
              <a:off x="2567899" y="3087744"/>
              <a:ext cx="432048" cy="544290"/>
              <a:chOff x="6420109" y="1454894"/>
              <a:chExt cx="432048" cy="544290"/>
            </a:xfrm>
            <a:solidFill>
              <a:schemeClr val="accent6"/>
            </a:solidFill>
          </p:grpSpPr>
          <p:sp>
            <p:nvSpPr>
              <p:cNvPr id="61" name="Oval 157"/>
              <p:cNvSpPr/>
              <p:nvPr/>
            </p:nvSpPr>
            <p:spPr>
              <a:xfrm>
                <a:off x="6420109" y="1454894"/>
                <a:ext cx="432048" cy="432048"/>
              </a:xfrm>
              <a:prstGeom prst="ellipse">
                <a:avLst/>
              </a:prstGeom>
              <a:solidFill>
                <a:srgbClr val="575757"/>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62" name="Rectangle 12"/>
              <p:cNvSpPr/>
              <p:nvPr/>
            </p:nvSpPr>
            <p:spPr>
              <a:xfrm>
                <a:off x="6509968" y="1832496"/>
                <a:ext cx="252413" cy="166688"/>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solidFill>
                <a:srgbClr val="575757"/>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10" name="Group 106"/>
            <p:cNvGrpSpPr/>
            <p:nvPr/>
          </p:nvGrpSpPr>
          <p:grpSpPr>
            <a:xfrm rot="2713742">
              <a:off x="2927644" y="3966961"/>
              <a:ext cx="432048" cy="533946"/>
              <a:chOff x="6420109" y="1454894"/>
              <a:chExt cx="432048" cy="533946"/>
            </a:xfrm>
            <a:solidFill>
              <a:schemeClr val="bg2"/>
            </a:solidFill>
          </p:grpSpPr>
          <p:sp>
            <p:nvSpPr>
              <p:cNvPr id="59" name="Oval 155"/>
              <p:cNvSpPr/>
              <p:nvPr/>
            </p:nvSpPr>
            <p:spPr>
              <a:xfrm>
                <a:off x="6420109" y="1454894"/>
                <a:ext cx="432048" cy="432048"/>
              </a:xfrm>
              <a:prstGeom prst="ellipse">
                <a:avLst/>
              </a:pr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60" name="Rectangle 12"/>
              <p:cNvSpPr/>
              <p:nvPr/>
            </p:nvSpPr>
            <p:spPr>
              <a:xfrm>
                <a:off x="6509927" y="1822152"/>
                <a:ext cx="252413" cy="166688"/>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11" name="Group 107"/>
            <p:cNvGrpSpPr/>
            <p:nvPr/>
          </p:nvGrpSpPr>
          <p:grpSpPr>
            <a:xfrm rot="13513742" flipH="1">
              <a:off x="3422137" y="3476406"/>
              <a:ext cx="432048" cy="533946"/>
              <a:chOff x="6420109" y="1454894"/>
              <a:chExt cx="432048" cy="533946"/>
            </a:xfrm>
            <a:solidFill>
              <a:schemeClr val="bg2"/>
            </a:solidFill>
          </p:grpSpPr>
          <p:sp>
            <p:nvSpPr>
              <p:cNvPr id="57" name="Oval 153"/>
              <p:cNvSpPr/>
              <p:nvPr/>
            </p:nvSpPr>
            <p:spPr>
              <a:xfrm>
                <a:off x="6420109" y="1454894"/>
                <a:ext cx="432048" cy="432048"/>
              </a:xfrm>
              <a:prstGeom prst="ellipse">
                <a:avLst/>
              </a:pr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58" name="Rectangle 12"/>
              <p:cNvSpPr/>
              <p:nvPr/>
            </p:nvSpPr>
            <p:spPr>
              <a:xfrm>
                <a:off x="6509927" y="1822152"/>
                <a:ext cx="252413" cy="166688"/>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12" name="Group 108"/>
            <p:cNvGrpSpPr/>
            <p:nvPr/>
          </p:nvGrpSpPr>
          <p:grpSpPr>
            <a:xfrm rot="2732396">
              <a:off x="3635729" y="1966062"/>
              <a:ext cx="1242459" cy="2289995"/>
              <a:chOff x="5997012" y="1454894"/>
              <a:chExt cx="1242459" cy="2289995"/>
            </a:xfrm>
          </p:grpSpPr>
          <p:sp>
            <p:nvSpPr>
              <p:cNvPr id="44" name="Rectangle 140"/>
              <p:cNvSpPr/>
              <p:nvPr/>
            </p:nvSpPr>
            <p:spPr>
              <a:xfrm>
                <a:off x="6009845" y="1989960"/>
                <a:ext cx="1223768" cy="1222328"/>
              </a:xfrm>
              <a:prstGeom prst="rect">
                <a:avLst/>
              </a:prstGeom>
              <a:solidFill>
                <a:srgbClr val="00A1DE"/>
              </a:solidFill>
              <a:ln w="12700">
                <a:solidFill>
                  <a:srgbClr val="00A1DE"/>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nvGrpSpPr>
              <p:cNvPr id="45" name="Group 141"/>
              <p:cNvGrpSpPr/>
              <p:nvPr/>
            </p:nvGrpSpPr>
            <p:grpSpPr>
              <a:xfrm>
                <a:off x="6420109" y="1454894"/>
                <a:ext cx="432048" cy="533946"/>
                <a:chOff x="6420109" y="1454894"/>
                <a:chExt cx="432048" cy="533946"/>
              </a:xfrm>
            </p:grpSpPr>
            <p:sp>
              <p:nvSpPr>
                <p:cNvPr id="55" name="Oval 151"/>
                <p:cNvSpPr/>
                <p:nvPr/>
              </p:nvSpPr>
              <p:spPr>
                <a:xfrm>
                  <a:off x="6416988" y="1456797"/>
                  <a:ext cx="430144" cy="431783"/>
                </a:xfrm>
                <a:prstGeom prst="ellipse">
                  <a:avLst/>
                </a:prstGeom>
                <a:solidFill>
                  <a:srgbClr val="00A1DE"/>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56" name="Rectangle 12"/>
                <p:cNvSpPr/>
                <p:nvPr/>
              </p:nvSpPr>
              <p:spPr>
                <a:xfrm>
                  <a:off x="6506655" y="1826203"/>
                  <a:ext cx="250785" cy="166680"/>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solidFill>
                  <a:srgbClr val="00A1DE"/>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46" name="Group 142"/>
              <p:cNvGrpSpPr/>
              <p:nvPr/>
            </p:nvGrpSpPr>
            <p:grpSpPr>
              <a:xfrm flipV="1">
                <a:off x="6422080" y="3210943"/>
                <a:ext cx="432048" cy="533946"/>
                <a:chOff x="6420109" y="1454894"/>
                <a:chExt cx="432048" cy="533946"/>
              </a:xfrm>
            </p:grpSpPr>
            <p:sp>
              <p:nvSpPr>
                <p:cNvPr id="53" name="Oval 149"/>
                <p:cNvSpPr/>
                <p:nvPr/>
              </p:nvSpPr>
              <p:spPr>
                <a:xfrm>
                  <a:off x="6413194" y="1455076"/>
                  <a:ext cx="431731" cy="431783"/>
                </a:xfrm>
                <a:prstGeom prst="ellipse">
                  <a:avLst/>
                </a:prstGeom>
                <a:solidFill>
                  <a:srgbClr val="00A1DE"/>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54" name="Rectangle 12"/>
                <p:cNvSpPr/>
                <p:nvPr/>
              </p:nvSpPr>
              <p:spPr>
                <a:xfrm>
                  <a:off x="6503177" y="1818303"/>
                  <a:ext cx="250785" cy="166681"/>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solidFill>
                  <a:srgbClr val="00A1DE"/>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47" name="Group 143"/>
              <p:cNvGrpSpPr/>
              <p:nvPr/>
            </p:nvGrpSpPr>
            <p:grpSpPr>
              <a:xfrm rot="5400000">
                <a:off x="6053948" y="2327949"/>
                <a:ext cx="432048" cy="545920"/>
                <a:chOff x="6420109" y="1454894"/>
                <a:chExt cx="432048" cy="545920"/>
              </a:xfrm>
              <a:solidFill>
                <a:schemeClr val="bg2"/>
              </a:solidFill>
            </p:grpSpPr>
            <p:sp>
              <p:nvSpPr>
                <p:cNvPr id="51" name="Oval 147"/>
                <p:cNvSpPr/>
                <p:nvPr/>
              </p:nvSpPr>
              <p:spPr>
                <a:xfrm>
                  <a:off x="6420109" y="1454894"/>
                  <a:ext cx="432048" cy="432048"/>
                </a:xfrm>
                <a:prstGeom prst="ellipse">
                  <a:avLst/>
                </a:pr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52" name="Rectangle 12"/>
                <p:cNvSpPr/>
                <p:nvPr/>
              </p:nvSpPr>
              <p:spPr>
                <a:xfrm>
                  <a:off x="6510040" y="1834126"/>
                  <a:ext cx="252413" cy="166688"/>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48" name="Group 144"/>
              <p:cNvGrpSpPr/>
              <p:nvPr/>
            </p:nvGrpSpPr>
            <p:grpSpPr>
              <a:xfrm rot="16200000" flipH="1">
                <a:off x="6756474" y="2333935"/>
                <a:ext cx="432048" cy="533946"/>
                <a:chOff x="6420109" y="1454894"/>
                <a:chExt cx="432048" cy="533946"/>
              </a:xfrm>
              <a:solidFill>
                <a:schemeClr val="bg2"/>
              </a:solidFill>
            </p:grpSpPr>
            <p:sp>
              <p:nvSpPr>
                <p:cNvPr id="49" name="Oval 145"/>
                <p:cNvSpPr/>
                <p:nvPr/>
              </p:nvSpPr>
              <p:spPr>
                <a:xfrm>
                  <a:off x="6420109" y="1454894"/>
                  <a:ext cx="432048" cy="432048"/>
                </a:xfrm>
                <a:prstGeom prst="ellipse">
                  <a:avLst/>
                </a:pr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50" name="Rectangle 12"/>
                <p:cNvSpPr/>
                <p:nvPr/>
              </p:nvSpPr>
              <p:spPr>
                <a:xfrm>
                  <a:off x="6509927" y="1822152"/>
                  <a:ext cx="252413" cy="166688"/>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grpSp>
          <p:nvGrpSpPr>
            <p:cNvPr id="13" name="Group 109"/>
            <p:cNvGrpSpPr/>
            <p:nvPr/>
          </p:nvGrpSpPr>
          <p:grpSpPr>
            <a:xfrm rot="8141066">
              <a:off x="4520227" y="2848180"/>
              <a:ext cx="1230486" cy="2281014"/>
              <a:chOff x="6008985" y="1454894"/>
              <a:chExt cx="1230486" cy="2281014"/>
            </a:xfrm>
          </p:grpSpPr>
          <p:sp>
            <p:nvSpPr>
              <p:cNvPr id="31" name="Rectangle 127"/>
              <p:cNvSpPr/>
              <p:nvPr/>
            </p:nvSpPr>
            <p:spPr>
              <a:xfrm>
                <a:off x="6013260" y="1988043"/>
                <a:ext cx="1222327" cy="1225356"/>
              </a:xfrm>
              <a:prstGeom prst="rect">
                <a:avLst/>
              </a:prstGeom>
              <a:solidFill>
                <a:srgbClr val="B4B4B4"/>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nvGrpSpPr>
              <p:cNvPr id="32" name="Group 128"/>
              <p:cNvGrpSpPr/>
              <p:nvPr/>
            </p:nvGrpSpPr>
            <p:grpSpPr>
              <a:xfrm>
                <a:off x="6420109" y="1454894"/>
                <a:ext cx="432048" cy="544290"/>
                <a:chOff x="6420109" y="1454894"/>
                <a:chExt cx="432048" cy="544290"/>
              </a:xfrm>
            </p:grpSpPr>
            <p:sp>
              <p:nvSpPr>
                <p:cNvPr id="42" name="Oval 138"/>
                <p:cNvSpPr/>
                <p:nvPr/>
              </p:nvSpPr>
              <p:spPr>
                <a:xfrm>
                  <a:off x="6418743" y="1454235"/>
                  <a:ext cx="431783" cy="431732"/>
                </a:xfrm>
                <a:prstGeom prst="ellipse">
                  <a:avLst/>
                </a:prstGeom>
                <a:solidFill>
                  <a:srgbClr val="B4B4B4"/>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43" name="Rectangle 12"/>
                <p:cNvSpPr/>
                <p:nvPr/>
              </p:nvSpPr>
              <p:spPr>
                <a:xfrm>
                  <a:off x="6510288" y="1835930"/>
                  <a:ext cx="252402" cy="166661"/>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solidFill>
                  <a:srgbClr val="B4B4B4"/>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33" name="Group 129"/>
              <p:cNvGrpSpPr/>
              <p:nvPr/>
            </p:nvGrpSpPr>
            <p:grpSpPr>
              <a:xfrm flipV="1">
                <a:off x="6421972" y="3201963"/>
                <a:ext cx="432048" cy="533945"/>
                <a:chOff x="6420001" y="1463875"/>
                <a:chExt cx="432048" cy="533945"/>
              </a:xfrm>
            </p:grpSpPr>
            <p:sp>
              <p:nvSpPr>
                <p:cNvPr id="40" name="Oval 136"/>
                <p:cNvSpPr/>
                <p:nvPr/>
              </p:nvSpPr>
              <p:spPr>
                <a:xfrm>
                  <a:off x="6418639" y="1466312"/>
                  <a:ext cx="431783" cy="431731"/>
                </a:xfrm>
                <a:prstGeom prst="ellipse">
                  <a:avLst/>
                </a:prstGeom>
                <a:solidFill>
                  <a:srgbClr val="B4B4B4"/>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41" name="Rectangle 12"/>
                <p:cNvSpPr/>
                <p:nvPr/>
              </p:nvSpPr>
              <p:spPr>
                <a:xfrm>
                  <a:off x="6506915" y="1830603"/>
                  <a:ext cx="250815" cy="166661"/>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solidFill>
                  <a:srgbClr val="B4B4B4"/>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34" name="Group 130"/>
              <p:cNvGrpSpPr/>
              <p:nvPr/>
            </p:nvGrpSpPr>
            <p:grpSpPr>
              <a:xfrm rot="5400000">
                <a:off x="6059934" y="2333935"/>
                <a:ext cx="432048" cy="533946"/>
                <a:chOff x="6420109" y="1454894"/>
                <a:chExt cx="432048" cy="533946"/>
              </a:xfrm>
              <a:solidFill>
                <a:schemeClr val="bg2"/>
              </a:solidFill>
            </p:grpSpPr>
            <p:sp>
              <p:nvSpPr>
                <p:cNvPr id="38" name="Oval 134"/>
                <p:cNvSpPr/>
                <p:nvPr/>
              </p:nvSpPr>
              <p:spPr>
                <a:xfrm>
                  <a:off x="6420109" y="1454894"/>
                  <a:ext cx="432048" cy="432048"/>
                </a:xfrm>
                <a:prstGeom prst="ellipse">
                  <a:avLst/>
                </a:pr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39" name="Rectangle 12"/>
                <p:cNvSpPr/>
                <p:nvPr/>
              </p:nvSpPr>
              <p:spPr>
                <a:xfrm>
                  <a:off x="6509927" y="1822152"/>
                  <a:ext cx="252413" cy="166688"/>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35" name="Group 131"/>
              <p:cNvGrpSpPr/>
              <p:nvPr/>
            </p:nvGrpSpPr>
            <p:grpSpPr>
              <a:xfrm rot="16200000" flipH="1">
                <a:off x="6756474" y="2333935"/>
                <a:ext cx="432048" cy="533946"/>
                <a:chOff x="6420109" y="1454894"/>
                <a:chExt cx="432048" cy="533946"/>
              </a:xfrm>
              <a:solidFill>
                <a:schemeClr val="bg2"/>
              </a:solidFill>
            </p:grpSpPr>
            <p:sp>
              <p:nvSpPr>
                <p:cNvPr id="36" name="Oval 132"/>
                <p:cNvSpPr/>
                <p:nvPr/>
              </p:nvSpPr>
              <p:spPr>
                <a:xfrm>
                  <a:off x="6420109" y="1454894"/>
                  <a:ext cx="432048" cy="432048"/>
                </a:xfrm>
                <a:prstGeom prst="ellipse">
                  <a:avLst/>
                </a:pr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37" name="Rectangle 12"/>
                <p:cNvSpPr/>
                <p:nvPr/>
              </p:nvSpPr>
              <p:spPr>
                <a:xfrm>
                  <a:off x="6509927" y="1822152"/>
                  <a:ext cx="252413" cy="166688"/>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grpSp>
          <p:nvGrpSpPr>
            <p:cNvPr id="14" name="Group 110"/>
            <p:cNvGrpSpPr/>
            <p:nvPr/>
          </p:nvGrpSpPr>
          <p:grpSpPr>
            <a:xfrm rot="-8108659">
              <a:off x="3647948" y="3725639"/>
              <a:ext cx="1243524" cy="2278358"/>
              <a:chOff x="6008985" y="1442046"/>
              <a:chExt cx="1243524" cy="2278358"/>
            </a:xfrm>
          </p:grpSpPr>
          <p:sp>
            <p:nvSpPr>
              <p:cNvPr id="18" name="Rectangle 114"/>
              <p:cNvSpPr/>
              <p:nvPr/>
            </p:nvSpPr>
            <p:spPr>
              <a:xfrm>
                <a:off x="6030152" y="1974696"/>
                <a:ext cx="1225503" cy="1223769"/>
              </a:xfrm>
              <a:prstGeom prst="rect">
                <a:avLst/>
              </a:prstGeom>
              <a:solidFill>
                <a:srgbClr val="8C8C8C"/>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nvGrpSpPr>
              <p:cNvPr id="19" name="Group 115"/>
              <p:cNvGrpSpPr/>
              <p:nvPr/>
            </p:nvGrpSpPr>
            <p:grpSpPr>
              <a:xfrm>
                <a:off x="6436261" y="1442046"/>
                <a:ext cx="432048" cy="544289"/>
                <a:chOff x="6436261" y="1442046"/>
                <a:chExt cx="432048" cy="544289"/>
              </a:xfrm>
            </p:grpSpPr>
            <p:sp>
              <p:nvSpPr>
                <p:cNvPr id="29" name="Oval 125"/>
                <p:cNvSpPr/>
                <p:nvPr/>
              </p:nvSpPr>
              <p:spPr>
                <a:xfrm>
                  <a:off x="6442043" y="1435831"/>
                  <a:ext cx="433370" cy="431732"/>
                </a:xfrm>
                <a:prstGeom prst="ellipse">
                  <a:avLst/>
                </a:prstGeom>
                <a:solidFill>
                  <a:srgbClr val="8C8C8C"/>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30" name="Rectangle 12"/>
                <p:cNvSpPr/>
                <p:nvPr/>
              </p:nvSpPr>
              <p:spPr>
                <a:xfrm>
                  <a:off x="6532228" y="1817530"/>
                  <a:ext cx="253990" cy="166662"/>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solidFill>
                  <a:srgbClr val="8C8C8C"/>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20" name="Group 116"/>
              <p:cNvGrpSpPr/>
              <p:nvPr/>
            </p:nvGrpSpPr>
            <p:grpSpPr>
              <a:xfrm flipV="1">
                <a:off x="6427182" y="3186460"/>
                <a:ext cx="432048" cy="533944"/>
                <a:chOff x="6425211" y="1479379"/>
                <a:chExt cx="432048" cy="533944"/>
              </a:xfrm>
            </p:grpSpPr>
            <p:sp>
              <p:nvSpPr>
                <p:cNvPr id="27" name="Oval 123"/>
                <p:cNvSpPr/>
                <p:nvPr/>
              </p:nvSpPr>
              <p:spPr>
                <a:xfrm>
                  <a:off x="6428349" y="1483401"/>
                  <a:ext cx="431783" cy="430145"/>
                </a:xfrm>
                <a:prstGeom prst="ellipse">
                  <a:avLst/>
                </a:prstGeom>
                <a:solidFill>
                  <a:srgbClr val="8C8C8C"/>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28" name="Rectangle 12"/>
                <p:cNvSpPr/>
                <p:nvPr/>
              </p:nvSpPr>
              <p:spPr>
                <a:xfrm>
                  <a:off x="6521666" y="1848585"/>
                  <a:ext cx="250815" cy="166661"/>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solidFill>
                  <a:srgbClr val="8C8C8C"/>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21" name="Group 117"/>
              <p:cNvGrpSpPr/>
              <p:nvPr/>
            </p:nvGrpSpPr>
            <p:grpSpPr>
              <a:xfrm rot="5400000">
                <a:off x="6059934" y="2333935"/>
                <a:ext cx="432048" cy="533946"/>
                <a:chOff x="6420109" y="1454894"/>
                <a:chExt cx="432048" cy="533946"/>
              </a:xfrm>
              <a:solidFill>
                <a:schemeClr val="bg2"/>
              </a:solidFill>
            </p:grpSpPr>
            <p:sp>
              <p:nvSpPr>
                <p:cNvPr id="25" name="Oval 121"/>
                <p:cNvSpPr/>
                <p:nvPr/>
              </p:nvSpPr>
              <p:spPr>
                <a:xfrm>
                  <a:off x="6420109" y="1454894"/>
                  <a:ext cx="432048" cy="432048"/>
                </a:xfrm>
                <a:prstGeom prst="ellipse">
                  <a:avLst/>
                </a:pr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26" name="Rectangle 12"/>
                <p:cNvSpPr/>
                <p:nvPr/>
              </p:nvSpPr>
              <p:spPr>
                <a:xfrm>
                  <a:off x="6509927" y="1822152"/>
                  <a:ext cx="252413" cy="166688"/>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nvGrpSpPr>
              <p:cNvPr id="22" name="Group 118"/>
              <p:cNvGrpSpPr/>
              <p:nvPr/>
            </p:nvGrpSpPr>
            <p:grpSpPr>
              <a:xfrm rot="16200000" flipH="1">
                <a:off x="6756474" y="2333935"/>
                <a:ext cx="432048" cy="533946"/>
                <a:chOff x="6420109" y="1454894"/>
                <a:chExt cx="432048" cy="533946"/>
              </a:xfrm>
              <a:solidFill>
                <a:schemeClr val="bg2"/>
              </a:solidFill>
            </p:grpSpPr>
            <p:sp>
              <p:nvSpPr>
                <p:cNvPr id="23" name="Oval 119"/>
                <p:cNvSpPr/>
                <p:nvPr/>
              </p:nvSpPr>
              <p:spPr>
                <a:xfrm>
                  <a:off x="6420109" y="1454894"/>
                  <a:ext cx="432048" cy="432048"/>
                </a:xfrm>
                <a:prstGeom prst="ellipse">
                  <a:avLst/>
                </a:pr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24" name="Rectangle 12"/>
                <p:cNvSpPr/>
                <p:nvPr/>
              </p:nvSpPr>
              <p:spPr>
                <a:xfrm>
                  <a:off x="6509927" y="1822152"/>
                  <a:ext cx="252413" cy="166688"/>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grpSp>
          <p:nvGrpSpPr>
            <p:cNvPr id="15" name="Group 111"/>
            <p:cNvGrpSpPr/>
            <p:nvPr/>
          </p:nvGrpSpPr>
          <p:grpSpPr>
            <a:xfrm rot="18913742" flipV="1">
              <a:off x="3808839" y="4320759"/>
              <a:ext cx="432048" cy="559788"/>
              <a:chOff x="6425276" y="1438032"/>
              <a:chExt cx="432048" cy="559788"/>
            </a:xfrm>
            <a:solidFill>
              <a:schemeClr val="accent6"/>
            </a:solidFill>
          </p:grpSpPr>
          <p:sp>
            <p:nvSpPr>
              <p:cNvPr id="16" name="Oval 112"/>
              <p:cNvSpPr/>
              <p:nvPr/>
            </p:nvSpPr>
            <p:spPr>
              <a:xfrm>
                <a:off x="6425276" y="1438032"/>
                <a:ext cx="432048" cy="432048"/>
              </a:xfrm>
              <a:prstGeom prst="ellipse">
                <a:avLst/>
              </a:prstGeom>
              <a:solidFill>
                <a:srgbClr val="575757"/>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sp>
            <p:nvSpPr>
              <p:cNvPr id="17" name="Rectangle 12"/>
              <p:cNvSpPr/>
              <p:nvPr/>
            </p:nvSpPr>
            <p:spPr>
              <a:xfrm>
                <a:off x="6509820" y="1831132"/>
                <a:ext cx="252413" cy="166688"/>
              </a:xfrm>
              <a:custGeom>
                <a:gdLst>
                  <a:gd name="connsiteX0" fmla="*/ 0 w 252413"/>
                  <a:gd name="connsiteY0" fmla="*/ 0 h 166688"/>
                  <a:gd name="connsiteX1" fmla="*/ 252413 w 252413"/>
                  <a:gd name="connsiteY1" fmla="*/ 0 h 166688"/>
                  <a:gd name="connsiteX2" fmla="*/ 252413 w 252413"/>
                  <a:gd name="connsiteY2" fmla="*/ 166688 h 166688"/>
                  <a:gd name="connsiteX3" fmla="*/ 0 w 252413"/>
                  <a:gd name="connsiteY3" fmla="*/ 166688 h 166688"/>
                  <a:gd name="connsiteX4" fmla="*/ 0 w 252413"/>
                  <a:gd name="connsiteY4" fmla="*/ 0 h 16668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2412" h="166688">
                    <a:moveTo>
                      <a:pt x="0" y="0"/>
                    </a:moveTo>
                    <a:lnTo>
                      <a:pt x="252413" y="0"/>
                    </a:lnTo>
                    <a:cubicBezTo>
                      <a:pt x="195263" y="55563"/>
                      <a:pt x="216695" y="118268"/>
                      <a:pt x="252413" y="166688"/>
                    </a:cubicBezTo>
                    <a:lnTo>
                      <a:pt x="0" y="166688"/>
                    </a:lnTo>
                    <a:cubicBezTo>
                      <a:pt x="35719" y="113506"/>
                      <a:pt x="52388" y="62707"/>
                      <a:pt x="0" y="0"/>
                    </a:cubicBezTo>
                    <a:close/>
                  </a:path>
                </a:pathLst>
              </a:custGeom>
              <a:solidFill>
                <a:srgbClr val="575757"/>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endParaRPr>
              </a:p>
            </p:txBody>
          </p:sp>
        </p:grpSp>
      </p:grpSp>
      <p:sp>
        <p:nvSpPr>
          <p:cNvPr id="63" name="Rectangle 159"/>
          <p:cNvSpPr>
            <a:spLocks noChangeArrowheads="1"/>
          </p:cNvSpPr>
          <p:nvPr/>
        </p:nvSpPr>
        <p:spPr bwMode="auto">
          <a:xfrm>
            <a:off x="7527617" y="1516599"/>
            <a:ext cx="232663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eaLnBrk="1" hangingPunct="1">
              <a:spcAft>
                <a:spcPts val="600"/>
              </a:spcAft>
            </a:pPr>
            <a:r>
              <a:rPr lang="zh-CN" altLang="en-US" sz="1600" b="1">
                <a:solidFill>
                  <a:srgbClr val="313131"/>
                </a:solidFill>
                <a:latin typeface="+mn-ea"/>
                <a:ea typeface="+mn-ea"/>
                <a:cs typeface="Arial Unicode MS" pitchFamily="34" charset="-122"/>
              </a:rPr>
              <a:t>四大板块</a:t>
            </a:r>
            <a:r>
              <a:rPr lang="zh-CN" altLang="en-US" sz="1600" b="1" smtClean="0">
                <a:solidFill>
                  <a:srgbClr val="313131"/>
                </a:solidFill>
                <a:latin typeface="+mn-ea"/>
                <a:ea typeface="+mn-ea"/>
                <a:cs typeface="Arial Unicode MS" pitchFamily="34" charset="-122"/>
              </a:rPr>
              <a:t>内部业务协同</a:t>
            </a:r>
            <a:endParaRPr lang="en-US" altLang="en-US" sz="1600" b="1">
              <a:solidFill>
                <a:srgbClr val="313131"/>
              </a:solidFill>
              <a:latin typeface="+mn-ea"/>
              <a:ea typeface="+mn-ea"/>
              <a:cs typeface="Arial Unicode MS" pitchFamily="34" charset="-122"/>
            </a:endParaRPr>
          </a:p>
        </p:txBody>
      </p:sp>
      <p:cxnSp>
        <p:nvCxnSpPr>
          <p:cNvPr id="64" name="Elbow Connector 160"/>
          <p:cNvCxnSpPr/>
          <p:nvPr/>
        </p:nvCxnSpPr>
        <p:spPr>
          <a:xfrm flipV="1">
            <a:off x="5621029" y="1516599"/>
            <a:ext cx="1830388" cy="323850"/>
          </a:xfrm>
          <a:prstGeom prst="bentConnector3">
            <a:avLst>
              <a:gd name="adj1" fmla="val 46"/>
            </a:avLst>
          </a:prstGeom>
          <a:ln w="12700">
            <a:solidFill>
              <a:srgbClr val="00A1DE"/>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65" name="Elbow Connector 161"/>
          <p:cNvCxnSpPr/>
          <p:nvPr/>
        </p:nvCxnSpPr>
        <p:spPr>
          <a:xfrm rot="16200000" flipH="1">
            <a:off x="6590992" y="4158198"/>
            <a:ext cx="877888" cy="842963"/>
          </a:xfrm>
          <a:prstGeom prst="bentConnector3">
            <a:avLst>
              <a:gd name="adj1" fmla="val 100003"/>
            </a:avLst>
          </a:prstGeom>
          <a:ln w="12700">
            <a:solidFill>
              <a:srgbClr val="B4B4B4"/>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6" name="Rectangle 162"/>
          <p:cNvSpPr>
            <a:spLocks noChangeArrowheads="1"/>
          </p:cNvSpPr>
          <p:nvPr/>
        </p:nvSpPr>
        <p:spPr bwMode="auto">
          <a:xfrm>
            <a:off x="7527617" y="5018624"/>
            <a:ext cx="2614662"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eaLnBrk="1" hangingPunct="1">
              <a:spcAft>
                <a:spcPts val="600"/>
              </a:spcAft>
            </a:pPr>
            <a:r>
              <a:rPr lang="zh-CN" altLang="en-US" sz="1600" b="1">
                <a:solidFill>
                  <a:srgbClr val="313131"/>
                </a:solidFill>
                <a:latin typeface="+mn-ea"/>
                <a:ea typeface="+mn-ea"/>
                <a:cs typeface="Arial Unicode MS" pitchFamily="34" charset="-122"/>
              </a:rPr>
              <a:t>四大板块之间业务协同</a:t>
            </a:r>
            <a:endParaRPr lang="en-US" altLang="en-US" sz="1600" b="1">
              <a:solidFill>
                <a:srgbClr val="313131"/>
              </a:solidFill>
              <a:latin typeface="+mn-ea"/>
              <a:ea typeface="+mn-ea"/>
              <a:cs typeface="Arial Unicode MS" pitchFamily="34" charset="-122"/>
            </a:endParaRPr>
          </a:p>
        </p:txBody>
      </p:sp>
      <p:cxnSp>
        <p:nvCxnSpPr>
          <p:cNvPr id="67" name="Elbow Connector 163"/>
          <p:cNvCxnSpPr/>
          <p:nvPr/>
        </p:nvCxnSpPr>
        <p:spPr>
          <a:xfrm rot="10800000">
            <a:off x="2817504" y="1516599"/>
            <a:ext cx="1625600" cy="1316037"/>
          </a:xfrm>
          <a:prstGeom prst="bentConnector3">
            <a:avLst>
              <a:gd name="adj1" fmla="val -1275"/>
            </a:avLst>
          </a:prstGeom>
          <a:ln w="12700">
            <a:solidFill>
              <a:srgbClr val="575757"/>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8" name="Rectangle 164"/>
          <p:cNvSpPr>
            <a:spLocks noChangeArrowheads="1"/>
          </p:cNvSpPr>
          <p:nvPr/>
        </p:nvSpPr>
        <p:spPr bwMode="auto">
          <a:xfrm>
            <a:off x="349191" y="1553111"/>
            <a:ext cx="2468313"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algn="r" eaLnBrk="1" hangingPunct="1">
              <a:spcAft>
                <a:spcPts val="600"/>
              </a:spcAft>
            </a:pPr>
            <a:r>
              <a:rPr lang="zh-CN" altLang="en-US" sz="1600" b="1">
                <a:solidFill>
                  <a:srgbClr val="313131"/>
                </a:solidFill>
                <a:latin typeface="+mn-ea"/>
                <a:ea typeface="+mn-ea"/>
                <a:cs typeface="Arial Unicode MS" pitchFamily="34" charset="-122"/>
              </a:rPr>
              <a:t>支撑</a:t>
            </a:r>
            <a:r>
              <a:rPr lang="zh-CN" altLang="en-US" sz="1600" b="1" smtClean="0">
                <a:solidFill>
                  <a:srgbClr val="313131"/>
                </a:solidFill>
                <a:latin typeface="+mn-ea"/>
                <a:ea typeface="+mn-ea"/>
                <a:cs typeface="Arial Unicode MS" pitchFamily="34" charset="-122"/>
              </a:rPr>
              <a:t>部门和业务部门协同</a:t>
            </a:r>
            <a:endParaRPr lang="en-US" altLang="en-US" sz="1100">
              <a:solidFill>
                <a:srgbClr val="313131"/>
              </a:solidFill>
              <a:latin typeface="+mn-ea"/>
              <a:ea typeface="+mn-ea"/>
              <a:cs typeface="Arial Unicode MS" pitchFamily="34" charset="-122"/>
            </a:endParaRPr>
          </a:p>
        </p:txBody>
      </p:sp>
      <p:sp>
        <p:nvSpPr>
          <p:cNvPr id="69" name="Rectangle 165"/>
          <p:cNvSpPr>
            <a:spLocks noChangeArrowheads="1"/>
          </p:cNvSpPr>
          <p:nvPr/>
        </p:nvSpPr>
        <p:spPr bwMode="auto">
          <a:xfrm>
            <a:off x="651192" y="5018624"/>
            <a:ext cx="2166312"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1pPr>
            <a:lvl2pPr marL="742950" indent="-28575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2pPr>
            <a:lvl3pPr marL="11430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3pPr>
            <a:lvl4pPr marL="16002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4pPr>
            <a:lvl5pPr marL="2057400" indent="-228600" algn="l" defTabSz="1042988" rtl="0" eaLnBrk="0" fontAlgn="base" hangingPunct="0">
              <a:spcBef>
                <a:spcPct val="0"/>
              </a:spcBef>
              <a:spcAft>
                <a:spcPct val="0"/>
              </a:spcAft>
              <a:defRPr sz="2100" kern="1200">
                <a:solidFill>
                  <a:schemeClr val="tx1"/>
                </a:solidFill>
                <a:latin typeface="Arial"/>
                <a:ea typeface="宋体" panose="02010600030101010101" pitchFamily="2" charset="-122"/>
                <a:cs typeface="Arial"/>
              </a:defRPr>
            </a:lvl5pPr>
            <a:lvl6pPr marL="25146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6pPr>
            <a:lvl7pPr marL="29718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7pPr>
            <a:lvl8pPr marL="34290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8pPr>
            <a:lvl9pPr marL="3886200" indent="-228600" algn="l" defTabSz="914400" rtl="0" eaLnBrk="0" fontAlgn="base" latinLnBrk="0" hangingPunct="0">
              <a:spcBef>
                <a:spcPct val="0"/>
              </a:spcBef>
              <a:spcAft>
                <a:spcPct val="0"/>
              </a:spcAft>
              <a:defRPr sz="2100" kern="1200">
                <a:solidFill>
                  <a:schemeClr val="tx1"/>
                </a:solidFill>
                <a:latin typeface="Arial"/>
                <a:ea typeface="宋体" panose="02010600030101010101" pitchFamily="2" charset="-122"/>
                <a:cs typeface="Arial"/>
              </a:defRPr>
            </a:lvl9pPr>
          </a:lstStyle>
          <a:p>
            <a:pPr eaLnBrk="1" hangingPunct="1">
              <a:spcAft>
                <a:spcPts val="600"/>
              </a:spcAft>
            </a:pPr>
            <a:r>
              <a:rPr lang="zh-CN" altLang="en-US" sz="1600" b="1">
                <a:solidFill>
                  <a:srgbClr val="313131"/>
                </a:solidFill>
                <a:latin typeface="+mn-ea"/>
                <a:ea typeface="+mn-ea"/>
                <a:cs typeface="Arial Unicode MS" pitchFamily="34" charset="-122"/>
              </a:rPr>
              <a:t>总行和经营单位协同</a:t>
            </a:r>
            <a:endParaRPr lang="en-US" altLang="en-US" sz="1600" b="1">
              <a:solidFill>
                <a:srgbClr val="313131"/>
              </a:solidFill>
              <a:latin typeface="+mn-ea"/>
              <a:ea typeface="+mn-ea"/>
              <a:cs typeface="Arial Unicode MS" pitchFamily="34" charset="-122"/>
            </a:endParaRPr>
          </a:p>
        </p:txBody>
      </p:sp>
      <p:cxnSp>
        <p:nvCxnSpPr>
          <p:cNvPr id="70" name="Elbow Connector 166"/>
          <p:cNvCxnSpPr/>
          <p:nvPr/>
        </p:nvCxnSpPr>
        <p:spPr>
          <a:xfrm rot="10800000" flipV="1">
            <a:off x="2879417" y="4477286"/>
            <a:ext cx="1985962" cy="541338"/>
          </a:xfrm>
          <a:prstGeom prst="bentConnector3">
            <a:avLst>
              <a:gd name="adj1" fmla="val 100099"/>
            </a:avLst>
          </a:prstGeom>
          <a:ln w="12700">
            <a:solidFill>
              <a:srgbClr val="8C8C8C"/>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71" name="Picture 167"/>
          <p:cNvPicPr>
            <a:picLocks noChangeAspect="1"/>
          </p:cNvPicPr>
          <p:nvPr/>
        </p:nvPicPr>
        <p:blipFill>
          <a:blip r:embed="rId5">
            <a:extLst>
              <a:ext uri="{28A0092B-C50C-407E-A947-70E740481C1C}">
                <a14:useLocalDpi xmlns:a14="http://schemas.microsoft.com/office/drawing/2010/main"/>
              </a:ext>
            </a:extLst>
          </a:blip>
          <a:stretch>
            <a:fillRect/>
          </a:stretch>
        </p:blipFill>
        <p:spPr bwMode="auto">
          <a:xfrm>
            <a:off x="6903729" y="1681699"/>
            <a:ext cx="438150"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2" name="Group 170"/>
          <p:cNvGrpSpPr>
            <a:grpSpLocks noChangeAspect="1"/>
          </p:cNvGrpSpPr>
          <p:nvPr/>
        </p:nvGrpSpPr>
        <p:grpSpPr>
          <a:xfrm>
            <a:off x="2969904" y="1719799"/>
            <a:ext cx="433388" cy="404812"/>
            <a:chOff x="2751968" y="3366996"/>
            <a:chExt cx="365760" cy="342103"/>
          </a:xfrm>
        </p:grpSpPr>
        <p:sp>
          <p:nvSpPr>
            <p:cNvPr id="73" name="Oval 171"/>
            <p:cNvSpPr/>
            <p:nvPr/>
          </p:nvSpPr>
          <p:spPr>
            <a:xfrm>
              <a:off x="2751968" y="3366996"/>
              <a:ext cx="365760" cy="342103"/>
            </a:xfrm>
            <a:prstGeom prst="ellipse">
              <a:avLst/>
            </a:prstGeom>
            <a:solidFill>
              <a:srgbClr val="575757"/>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latin typeface="Arial Unicode MS" panose="020b0604020202020204" pitchFamily="34" charset="-122"/>
                <a:ea typeface="Arial Unicode MS" panose="020b0604020202020204" pitchFamily="34" charset="-122"/>
                <a:cs typeface="Arial Unicode MS" pitchFamily="34" charset="-122"/>
              </a:endParaRPr>
            </a:p>
          </p:txBody>
        </p:sp>
        <p:sp>
          <p:nvSpPr>
            <p:cNvPr id="74" name="Freeform 172"/>
            <p:cNvSpPr/>
            <p:nvPr/>
          </p:nvSpPr>
          <p:spPr>
            <a:xfrm rot="19236592">
              <a:off x="2809579" y="3405901"/>
              <a:ext cx="274654" cy="244168"/>
            </a:xfrm>
            <a:custGeom>
              <a:gdLst>
                <a:gd name="connsiteX0" fmla="*/ 869950 w 1205003"/>
                <a:gd name="connsiteY0" fmla="*/ 523875 h 1187450"/>
                <a:gd name="connsiteX1" fmla="*/ 796925 w 1205003"/>
                <a:gd name="connsiteY1" fmla="*/ 434975 h 1187450"/>
                <a:gd name="connsiteX2" fmla="*/ 749300 w 1205003"/>
                <a:gd name="connsiteY2" fmla="*/ 365125 h 1187450"/>
                <a:gd name="connsiteX3" fmla="*/ 666750 w 1205003"/>
                <a:gd name="connsiteY3" fmla="*/ 257175 h 1187450"/>
                <a:gd name="connsiteX4" fmla="*/ 615950 w 1205003"/>
                <a:gd name="connsiteY4" fmla="*/ 184150 h 1187450"/>
                <a:gd name="connsiteX5" fmla="*/ 504825 w 1205003"/>
                <a:gd name="connsiteY5" fmla="*/ 41275 h 1187450"/>
                <a:gd name="connsiteX6" fmla="*/ 428625 w 1205003"/>
                <a:gd name="connsiteY6" fmla="*/ 0 h 1187450"/>
                <a:gd name="connsiteX7" fmla="*/ 377825 w 1205003"/>
                <a:gd name="connsiteY7" fmla="*/ 3175 h 1187450"/>
                <a:gd name="connsiteX8" fmla="*/ 539750 w 1205003"/>
                <a:gd name="connsiteY8" fmla="*/ 384175 h 1187450"/>
                <a:gd name="connsiteX9" fmla="*/ 482600 w 1205003"/>
                <a:gd name="connsiteY9" fmla="*/ 542925 h 1187450"/>
                <a:gd name="connsiteX10" fmla="*/ 215900 w 1205003"/>
                <a:gd name="connsiteY10" fmla="*/ 552450 h 1187450"/>
                <a:gd name="connsiteX11" fmla="*/ 85725 w 1205003"/>
                <a:gd name="connsiteY11" fmla="*/ 393700 h 1187450"/>
                <a:gd name="connsiteX12" fmla="*/ 0 w 1205003"/>
                <a:gd name="connsiteY12" fmla="*/ 374650 h 1187450"/>
                <a:gd name="connsiteX13" fmla="*/ 53975 w 1205003"/>
                <a:gd name="connsiteY13" fmla="*/ 568325 h 1187450"/>
                <a:gd name="connsiteX14" fmla="*/ 50800 w 1205003"/>
                <a:gd name="connsiteY14" fmla="*/ 619125 h 1187450"/>
                <a:gd name="connsiteX15" fmla="*/ 9525 w 1205003"/>
                <a:gd name="connsiteY15" fmla="*/ 806450 h 1187450"/>
                <a:gd name="connsiteX16" fmla="*/ 88900 w 1205003"/>
                <a:gd name="connsiteY16" fmla="*/ 796925 h 1187450"/>
                <a:gd name="connsiteX17" fmla="*/ 215900 w 1205003"/>
                <a:gd name="connsiteY17" fmla="*/ 635000 h 1187450"/>
                <a:gd name="connsiteX18" fmla="*/ 460375 w 1205003"/>
                <a:gd name="connsiteY18" fmla="*/ 638175 h 1187450"/>
                <a:gd name="connsiteX19" fmla="*/ 536575 w 1205003"/>
                <a:gd name="connsiteY19" fmla="*/ 822325 h 1187450"/>
                <a:gd name="connsiteX20" fmla="*/ 390525 w 1205003"/>
                <a:gd name="connsiteY20" fmla="*/ 1187450 h 1187450"/>
                <a:gd name="connsiteX21" fmla="*/ 536575 w 1205003"/>
                <a:gd name="connsiteY21" fmla="*/ 1111250 h 1187450"/>
                <a:gd name="connsiteX22" fmla="*/ 612775 w 1205003"/>
                <a:gd name="connsiteY22" fmla="*/ 996950 h 1187450"/>
                <a:gd name="connsiteX23" fmla="*/ 663575 w 1205003"/>
                <a:gd name="connsiteY23" fmla="*/ 930275 h 1187450"/>
                <a:gd name="connsiteX24" fmla="*/ 746125 w 1205003"/>
                <a:gd name="connsiteY24" fmla="*/ 815975 h 1187450"/>
                <a:gd name="connsiteX25" fmla="*/ 803275 w 1205003"/>
                <a:gd name="connsiteY25" fmla="*/ 749300 h 1187450"/>
                <a:gd name="connsiteX26" fmla="*/ 869950 w 1205003"/>
                <a:gd name="connsiteY26" fmla="*/ 650875 h 1187450"/>
                <a:gd name="connsiteX27" fmla="*/ 1069975 w 1205003"/>
                <a:gd name="connsiteY27" fmla="*/ 641350 h 1187450"/>
                <a:gd name="connsiteX28" fmla="*/ 1073150 w 1205003"/>
                <a:gd name="connsiteY28" fmla="*/ 542925 h 1187450"/>
                <a:gd name="connsiteX29" fmla="*/ 869950 w 1205003"/>
                <a:gd name="connsiteY29" fmla="*/ 523875 h 11874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205003" h="1187450">
                  <a:moveTo>
                    <a:pt x="869950" y="523875"/>
                  </a:moveTo>
                  <a:lnTo>
                    <a:pt x="796925" y="434975"/>
                  </a:lnTo>
                  <a:cubicBezTo>
                    <a:pt x="869950" y="383117"/>
                    <a:pt x="784225" y="353483"/>
                    <a:pt x="749300" y="365125"/>
                  </a:cubicBezTo>
                  <a:lnTo>
                    <a:pt x="666750" y="257175"/>
                  </a:lnTo>
                  <a:cubicBezTo>
                    <a:pt x="729192" y="201083"/>
                    <a:pt x="693208" y="183092"/>
                    <a:pt x="615950" y="184150"/>
                  </a:cubicBezTo>
                  <a:lnTo>
                    <a:pt x="504825" y="41275"/>
                  </a:lnTo>
                  <a:cubicBezTo>
                    <a:pt x="466725" y="5292"/>
                    <a:pt x="454025" y="13758"/>
                    <a:pt x="428625" y="0"/>
                  </a:cubicBezTo>
                  <a:lnTo>
                    <a:pt x="377825" y="3175"/>
                  </a:lnTo>
                  <a:lnTo>
                    <a:pt x="539750" y="384175"/>
                  </a:lnTo>
                  <a:cubicBezTo>
                    <a:pt x="552450" y="443442"/>
                    <a:pt x="622300" y="515408"/>
                    <a:pt x="482600" y="542925"/>
                  </a:cubicBezTo>
                  <a:lnTo>
                    <a:pt x="215900" y="552450"/>
                  </a:lnTo>
                  <a:lnTo>
                    <a:pt x="85725" y="393700"/>
                  </a:lnTo>
                  <a:lnTo>
                    <a:pt x="0" y="374650"/>
                  </a:lnTo>
                  <a:lnTo>
                    <a:pt x="53975" y="568325"/>
                  </a:lnTo>
                  <a:cubicBezTo>
                    <a:pt x="14817" y="582083"/>
                    <a:pt x="4233" y="599017"/>
                    <a:pt x="50800" y="619125"/>
                  </a:cubicBezTo>
                  <a:lnTo>
                    <a:pt x="9525" y="806450"/>
                  </a:lnTo>
                  <a:lnTo>
                    <a:pt x="88900" y="796925"/>
                  </a:lnTo>
                  <a:lnTo>
                    <a:pt x="215900" y="635000"/>
                  </a:lnTo>
                  <a:lnTo>
                    <a:pt x="460375" y="638175"/>
                  </a:lnTo>
                  <a:cubicBezTo>
                    <a:pt x="565150" y="670983"/>
                    <a:pt x="603250" y="646642"/>
                    <a:pt x="536575" y="822325"/>
                  </a:cubicBezTo>
                  <a:lnTo>
                    <a:pt x="390525" y="1187450"/>
                  </a:lnTo>
                  <a:cubicBezTo>
                    <a:pt x="439208" y="1162050"/>
                    <a:pt x="452967" y="1231900"/>
                    <a:pt x="536575" y="1111250"/>
                  </a:cubicBezTo>
                  <a:lnTo>
                    <a:pt x="612775" y="996950"/>
                  </a:lnTo>
                  <a:cubicBezTo>
                    <a:pt x="721783" y="1003300"/>
                    <a:pt x="710142" y="955675"/>
                    <a:pt x="663575" y="930275"/>
                  </a:cubicBezTo>
                  <a:lnTo>
                    <a:pt x="746125" y="815975"/>
                  </a:lnTo>
                  <a:cubicBezTo>
                    <a:pt x="838200" y="822325"/>
                    <a:pt x="841375" y="800100"/>
                    <a:pt x="803275" y="749300"/>
                  </a:cubicBezTo>
                  <a:lnTo>
                    <a:pt x="869950" y="650875"/>
                  </a:lnTo>
                  <a:cubicBezTo>
                    <a:pt x="936625" y="647700"/>
                    <a:pt x="987425" y="663575"/>
                    <a:pt x="1069975" y="641350"/>
                  </a:cubicBezTo>
                  <a:cubicBezTo>
                    <a:pt x="1305983" y="605367"/>
                    <a:pt x="1183217" y="569383"/>
                    <a:pt x="1073150" y="542925"/>
                  </a:cubicBezTo>
                  <a:cubicBezTo>
                    <a:pt x="992717" y="527050"/>
                    <a:pt x="909108" y="542925"/>
                    <a:pt x="869950" y="523875"/>
                  </a:cubicBezTo>
                  <a:close/>
                </a:path>
              </a:pathLst>
            </a:custGeom>
            <a:solidFill>
              <a:schemeClr val="bg2"/>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latin typeface="Arial Unicode MS" panose="020b0604020202020204" pitchFamily="34" charset="-122"/>
                <a:ea typeface="Arial Unicode MS" panose="020b0604020202020204" pitchFamily="34" charset="-122"/>
                <a:cs typeface="Arial Unicode MS" pitchFamily="34" charset="-122"/>
              </a:endParaRPr>
            </a:p>
          </p:txBody>
        </p:sp>
      </p:grpSp>
      <p:sp>
        <p:nvSpPr>
          <p:cNvPr id="75" name="Oval 3"/>
          <p:cNvSpPr/>
          <p:nvPr/>
        </p:nvSpPr>
        <p:spPr>
          <a:xfrm>
            <a:off x="6903729" y="5083711"/>
            <a:ext cx="430213" cy="404813"/>
          </a:xfrm>
          <a:prstGeom prst="ellipse">
            <a:avLst/>
          </a:prstGeom>
          <a:solidFill>
            <a:srgbClr val="B4B4B4"/>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latin typeface="Arial Unicode MS" panose="020b0604020202020204" pitchFamily="34" charset="-122"/>
              <a:ea typeface="Arial Unicode MS" panose="020b0604020202020204" pitchFamily="34" charset="-122"/>
              <a:cs typeface="Arial Unicode MS" pitchFamily="34" charset="-122"/>
            </a:endParaRPr>
          </a:p>
        </p:txBody>
      </p:sp>
      <p:sp>
        <p:nvSpPr>
          <p:cNvPr id="76" name="Oval 173"/>
          <p:cNvSpPr/>
          <p:nvPr/>
        </p:nvSpPr>
        <p:spPr>
          <a:xfrm>
            <a:off x="2969904" y="5034499"/>
            <a:ext cx="428625" cy="404812"/>
          </a:xfrm>
          <a:prstGeom prst="ellipse">
            <a:avLst/>
          </a:prstGeom>
          <a:solidFill>
            <a:srgbClr val="8C8C8C"/>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anchor="ctr">
            <a:spAutoFit/>
          </a:bodyP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fontAlgn="auto">
              <a:spcBef>
                <a:spcPct val="0"/>
              </a:spcBef>
              <a:spcAft>
                <a:spcPct val="0"/>
              </a:spcAft>
              <a:defRPr/>
            </a:pPr>
            <a:endParaRPr lang="en-US" sz="1400" err="1">
              <a:solidFill>
                <a:schemeClr val="tx2"/>
              </a:solidFill>
              <a:latin typeface="Arial Unicode MS" panose="020b0604020202020204" pitchFamily="34" charset="-122"/>
              <a:ea typeface="Arial Unicode MS" panose="020b0604020202020204" pitchFamily="34" charset="-122"/>
              <a:cs typeface="Arial Unicode MS" pitchFamily="34" charset="-122"/>
            </a:endParaRPr>
          </a:p>
        </p:txBody>
      </p:sp>
      <p:pic>
        <p:nvPicPr>
          <p:cNvPr id="77" name="Picture 174" descr="33.emf"/>
          <p:cNvPicPr>
            <a:picLocks noChangeAspect="1"/>
          </p:cNvPicPr>
          <p:nvPr/>
        </p:nvPicPr>
        <p:blipFill>
          <a:blip r:embed="rId6">
            <a:grayscl/>
            <a:biLevel thresh="50000"/>
            <a:extLst>
              <a:ext uri="{28A0092B-C50C-407E-A947-70E740481C1C}">
                <a14:useLocalDpi xmlns:a14="http://schemas.microsoft.com/office/drawing/2010/main"/>
              </a:ext>
            </a:extLst>
          </a:blip>
          <a:stretch>
            <a:fillRect/>
          </a:stretch>
        </p:blipFill>
        <p:spPr bwMode="auto">
          <a:xfrm>
            <a:off x="6973579" y="5140861"/>
            <a:ext cx="30003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8" name="Group 175"/>
          <p:cNvGrpSpPr/>
          <p:nvPr/>
        </p:nvGrpSpPr>
        <p:grpSpPr>
          <a:xfrm>
            <a:off x="3030229" y="5056724"/>
            <a:ext cx="339725" cy="344487"/>
            <a:chOff x="6571610" y="3504656"/>
            <a:chExt cx="340038" cy="345060"/>
          </a:xfrm>
        </p:grpSpPr>
        <p:pic>
          <p:nvPicPr>
            <p:cNvPr id="79" name="Picture 3" descr="C:\Users\kknight\Desktop\cog icon.png"/>
            <p:cNvPicPr>
              <a:picLocks noChangeAspect="1" noChangeArrowheads="1"/>
            </p:cNvPicPr>
            <p:nvPr/>
          </p:nvPicPr>
          <p:blipFill>
            <a:blip r:embed="rId7">
              <a:extLst>
                <a:ext uri="{28A0092B-C50C-407E-A947-70E740481C1C}">
                  <a14:useLocalDpi xmlns:a14="http://schemas.microsoft.com/office/drawing/2010/main"/>
                </a:ext>
              </a:extLst>
            </a:blip>
            <a:stretch>
              <a:fillRect/>
            </a:stretch>
          </p:blipFill>
          <p:spPr bwMode="auto">
            <a:xfrm>
              <a:off x="6578336" y="3504656"/>
              <a:ext cx="231650" cy="226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 name="Picture 3" descr="C:\Users\kknight\Desktop\cog icon.png"/>
            <p:cNvPicPr>
              <a:picLocks noChangeAspect="1" noChangeArrowheads="1"/>
            </p:cNvPicPr>
            <p:nvPr/>
          </p:nvPicPr>
          <p:blipFill>
            <a:blip r:embed="rId8">
              <a:extLst>
                <a:ext uri="{28A0092B-C50C-407E-A947-70E740481C1C}">
                  <a14:useLocalDpi xmlns:a14="http://schemas.microsoft.com/office/drawing/2010/main"/>
                </a:ext>
              </a:extLst>
            </a:blip>
            <a:stretch>
              <a:fillRect/>
            </a:stretch>
          </p:blipFill>
          <p:spPr bwMode="auto">
            <a:xfrm>
              <a:off x="6571610" y="3733733"/>
              <a:ext cx="118477" cy="115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 name="Picture 3" descr="C:\Users\kknight\Desktop\cog icon.png"/>
            <p:cNvPicPr>
              <a:picLocks noChangeAspect="1" noChangeArrowheads="1"/>
            </p:cNvPicPr>
            <p:nvPr/>
          </p:nvPicPr>
          <p:blipFill>
            <a:blip r:embed="rId8">
              <a:extLst>
                <a:ext uri="{28A0092B-C50C-407E-A947-70E740481C1C}">
                  <a14:useLocalDpi xmlns:a14="http://schemas.microsoft.com/office/drawing/2010/main"/>
                </a:ext>
              </a:extLst>
            </a:blip>
            <a:stretch>
              <a:fillRect/>
            </a:stretch>
          </p:blipFill>
          <p:spPr bwMode="auto">
            <a:xfrm rot="767128">
              <a:off x="6696277" y="3713637"/>
              <a:ext cx="118477" cy="115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 name="Picture 3" descr="C:\Users\kknight\Desktop\cog icon.png"/>
            <p:cNvPicPr>
              <a:picLocks noChangeAspect="1" noChangeArrowheads="1"/>
            </p:cNvPicPr>
            <p:nvPr/>
          </p:nvPicPr>
          <p:blipFill>
            <a:blip r:embed="rId8">
              <a:extLst>
                <a:ext uri="{28A0092B-C50C-407E-A947-70E740481C1C}">
                  <a14:useLocalDpi xmlns:a14="http://schemas.microsoft.com/office/drawing/2010/main"/>
                </a:ext>
              </a:extLst>
            </a:blip>
            <a:stretch>
              <a:fillRect/>
            </a:stretch>
          </p:blipFill>
          <p:spPr bwMode="auto">
            <a:xfrm>
              <a:off x="6793171" y="3640245"/>
              <a:ext cx="118477" cy="115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84" name="矩形 83"/>
          <p:cNvSpPr/>
          <p:nvPr/>
        </p:nvSpPr>
        <p:spPr>
          <a:xfrm>
            <a:off x="451488" y="2094357"/>
            <a:ext cx="3278099" cy="19425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4625" indent="-174625">
              <a:buFont typeface="Wingdings" panose="05000000000000000000" pitchFamily="2" charset="2"/>
              <a:buChar char="§"/>
            </a:pPr>
            <a:r>
              <a:rPr lang="zh-CN" altLang="en-US" sz="1400" smtClean="0">
                <a:solidFill>
                  <a:schemeClr val="tx2"/>
                </a:solidFill>
                <a:latin typeface="+mn-ea"/>
              </a:rPr>
              <a:t>科技部门须从业务后端支持部门定位逐步转型为业务驱动部门，通过科学数据分析，驱动业务开展</a:t>
            </a:r>
            <a:endParaRPr lang="en-US" altLang="zh-CN" sz="1400" smtClean="0">
              <a:solidFill>
                <a:schemeClr val="tx2"/>
              </a:solidFill>
              <a:latin typeface="+mn-ea"/>
            </a:endParaRPr>
          </a:p>
          <a:p>
            <a:pPr marL="174625" indent="-174625">
              <a:buFont typeface="Wingdings" panose="05000000000000000000" pitchFamily="2" charset="2"/>
              <a:buChar char="§"/>
            </a:pPr>
            <a:r>
              <a:rPr lang="zh-CN" altLang="en-US" sz="1400" smtClean="0">
                <a:solidFill>
                  <a:schemeClr val="tx2"/>
                </a:solidFill>
                <a:latin typeface="+mn-ea"/>
              </a:rPr>
              <a:t>人力资源部门为推动配合交叉销售开展，进行必要的组织架构调整，人力资源匹配和绩效考核机制建立</a:t>
            </a:r>
            <a:endParaRPr lang="en-US" altLang="zh-CN" sz="1400" smtClean="0">
              <a:solidFill>
                <a:schemeClr val="tx2"/>
              </a:solidFill>
              <a:latin typeface="+mn-ea"/>
            </a:endParaRPr>
          </a:p>
          <a:p>
            <a:pPr marL="174625" indent="-174625">
              <a:buFont typeface="Wingdings" panose="05000000000000000000" pitchFamily="2" charset="2"/>
              <a:buChar char="§"/>
            </a:pPr>
            <a:r>
              <a:rPr lang="zh-CN" altLang="en-US" sz="1400" smtClean="0">
                <a:solidFill>
                  <a:schemeClr val="tx2"/>
                </a:solidFill>
                <a:latin typeface="+mn-ea"/>
              </a:rPr>
              <a:t>财务会计部门须设计科学的内部产品计价机制，推动部门间交叉销售考核</a:t>
            </a:r>
            <a:endParaRPr lang="en-US" sz="1400">
              <a:solidFill>
                <a:schemeClr val="tx2"/>
              </a:solidFill>
              <a:latin typeface="+mn-ea"/>
            </a:endParaRPr>
          </a:p>
        </p:txBody>
      </p:sp>
      <p:sp>
        <p:nvSpPr>
          <p:cNvPr id="85" name="矩形 84"/>
          <p:cNvSpPr/>
          <p:nvPr/>
        </p:nvSpPr>
        <p:spPr>
          <a:xfrm>
            <a:off x="7325186" y="2085091"/>
            <a:ext cx="2817094" cy="19425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4625" indent="-174625">
              <a:buFont typeface="Wingdings" panose="05000000000000000000" pitchFamily="2" charset="2"/>
              <a:buChar char="§"/>
            </a:pPr>
            <a:r>
              <a:rPr lang="zh-CN" altLang="en-US" sz="1400" smtClean="0">
                <a:solidFill>
                  <a:schemeClr val="tx2"/>
                </a:solidFill>
                <a:latin typeface="+mn-ea"/>
              </a:rPr>
              <a:t>四大板块内部须建立客户统一管理机制，同时不断健全产品体系建设，实现各部门间协同工作，基于客户多样化需求，匹配相应的产品组合</a:t>
            </a:r>
            <a:endParaRPr lang="en-US" sz="1400">
              <a:solidFill>
                <a:schemeClr val="tx2"/>
              </a:solidFill>
              <a:latin typeface="+mn-ea"/>
            </a:endParaRPr>
          </a:p>
        </p:txBody>
      </p:sp>
      <p:sp>
        <p:nvSpPr>
          <p:cNvPr id="86" name="矩形 85"/>
          <p:cNvSpPr/>
          <p:nvPr/>
        </p:nvSpPr>
        <p:spPr>
          <a:xfrm>
            <a:off x="7307270" y="5510517"/>
            <a:ext cx="2835010" cy="19425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4625" indent="-174625" hangingPunct="1">
              <a:buFont typeface="Wingdings" panose="05000000000000000000" pitchFamily="2" charset="2"/>
              <a:buChar char="§"/>
            </a:pPr>
            <a:r>
              <a:rPr lang="zh-CN" altLang="en-US" sz="1400" smtClean="0">
                <a:solidFill>
                  <a:schemeClr val="tx2"/>
                </a:solidFill>
                <a:latin typeface="+mn-ea"/>
              </a:rPr>
              <a:t>四大业务板块之间须明确经营边界，加强业务沟通协同；基于客户统一视图实现客户综合化经营，满足客户多样化需求；并通过切实有效的激励机制，鼓励板块间客户迁移，产品转接</a:t>
            </a:r>
            <a:endParaRPr lang="en-US" sz="1400">
              <a:solidFill>
                <a:schemeClr val="tx2"/>
              </a:solidFill>
              <a:latin typeface="+mn-ea"/>
            </a:endParaRPr>
          </a:p>
        </p:txBody>
      </p:sp>
      <p:sp>
        <p:nvSpPr>
          <p:cNvPr id="87" name="矩形 86"/>
          <p:cNvSpPr/>
          <p:nvPr/>
        </p:nvSpPr>
        <p:spPr>
          <a:xfrm>
            <a:off x="468522" y="5438509"/>
            <a:ext cx="3278099" cy="19425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marL="174625" indent="-174625">
              <a:buFont typeface="Wingdings" panose="05000000000000000000" pitchFamily="2" charset="2"/>
              <a:buChar char="§"/>
            </a:pPr>
            <a:r>
              <a:rPr lang="zh-CN" altLang="en-US" sz="1400" smtClean="0">
                <a:solidFill>
                  <a:schemeClr val="tx2"/>
                </a:solidFill>
                <a:latin typeface="+mn-ea"/>
              </a:rPr>
              <a:t>总行须加强交叉销售研究分析，建立科学规范化管理制度推动交叉销售开展，并将交叉销售作为全行战略工作重点</a:t>
            </a:r>
            <a:endParaRPr lang="en-US" altLang="zh-CN" sz="1400" smtClean="0">
              <a:solidFill>
                <a:schemeClr val="tx2"/>
              </a:solidFill>
              <a:latin typeface="+mn-ea"/>
            </a:endParaRPr>
          </a:p>
          <a:p>
            <a:pPr marL="174625" indent="-174625">
              <a:buFont typeface="Wingdings" panose="05000000000000000000" pitchFamily="2" charset="2"/>
              <a:buChar char="§"/>
            </a:pPr>
            <a:r>
              <a:rPr lang="zh-CN" altLang="en-US" sz="1400" smtClean="0">
                <a:solidFill>
                  <a:schemeClr val="tx2"/>
                </a:solidFill>
                <a:latin typeface="+mn-ea"/>
              </a:rPr>
              <a:t>分支行须积极树立交叉销售理念，提高一线员工交叉销售意识，提升交叉销售技巧</a:t>
            </a:r>
            <a:endParaRPr lang="en-US" sz="1400">
              <a:solidFill>
                <a:schemeClr val="tx2"/>
              </a:solidFill>
              <a:latin typeface="+mn-ea"/>
            </a:endParaRPr>
          </a:p>
        </p:txBody>
      </p:sp>
    </p:spTree>
    <p:extLst>
      <p:ext uri="{BB962C8B-B14F-4D97-AF65-F5344CB8AC3E}">
        <p14:creationId xmlns:p14="http://schemas.microsoft.com/office/powerpoint/2010/main" val="3984446810"/>
      </p:ext>
    </p:extLst>
  </p:cSld>
  <p:clrMapOvr>
    <a:masterClrMapping/>
  </p:clrMapOvr>
  <p:transition spd="slow" advClick="0"/>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6002" name="Picture 5" descr="G:\LL\h 哈尔滨银行\哈行新标\2015VI\PPT模板\终稿-10.jpg"/>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0" y="0"/>
            <a:ext cx="10691813" cy="755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03" name="TextBox 2"/>
          <p:cNvSpPr txBox="1">
            <a:spLocks noChangeArrowheads="1"/>
          </p:cNvSpPr>
          <p:nvPr/>
        </p:nvSpPr>
        <p:spPr bwMode="auto">
          <a:xfrm>
            <a:off x="738188" y="684213"/>
            <a:ext cx="10048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r>
              <a:rPr lang="zh-CN" altLang="en-US" sz="3200" b="1">
                <a:solidFill>
                  <a:schemeClr val="bg1"/>
                </a:solidFill>
                <a:latin typeface="华文楷体" panose="02010600040101010101" pitchFamily="2" charset="-122"/>
                <a:ea typeface="华文楷体" pitchFamily="2" charset="-122"/>
              </a:rPr>
              <a:t>目录</a:t>
            </a:r>
            <a:endParaRPr lang="zh-CN" altLang="en-US" sz="3200" b="1">
              <a:solidFill>
                <a:srgbClr val="212C4A"/>
              </a:solidFill>
              <a:latin typeface="华文楷体" panose="02010600040101010101" pitchFamily="2" charset="-122"/>
              <a:ea typeface="华文楷体" pitchFamily="2" charset="-122"/>
            </a:endParaRPr>
          </a:p>
        </p:txBody>
      </p:sp>
      <p:sp>
        <p:nvSpPr>
          <p:cNvPr id="256004" name="右箭头 6"/>
          <p:cNvSpPr>
            <a:spLocks noChangeArrowheads="1"/>
          </p:cNvSpPr>
          <p:nvPr/>
        </p:nvSpPr>
        <p:spPr bwMode="auto">
          <a:xfrm>
            <a:off x="450850" y="3302000"/>
            <a:ext cx="574675" cy="695325"/>
          </a:xfrm>
          <a:prstGeom prst="rightArrow">
            <a:avLst>
              <a:gd name="adj1" fmla="val 50000"/>
              <a:gd name="adj2" fmla="val 50000"/>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742950" indent="-28575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1430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6002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57400" indent="-2286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5146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6pPr>
            <a:lvl7pPr marL="29718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7pPr>
            <a:lvl8pPr marL="34290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8pPr>
            <a:lvl9pPr marL="3886200" indent="-228600" algn="l" defTabSz="1042988" rtl="0" eaLnBrk="0" fontAlgn="base" latinLnBrk="0"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endParaRPr lang="zh-CN" altLang="en-US"/>
          </a:p>
        </p:txBody>
      </p:sp>
      <p:graphicFrame>
        <p:nvGraphicFramePr>
          <p:cNvPr id="7" name="Group 40"/>
          <p:cNvGraphicFramePr>
            <a:graphicFrameLocks noGrp="1"/>
          </p:cNvGraphicFramePr>
          <p:nvPr/>
        </p:nvGraphicFramePr>
        <p:xfrm>
          <a:off x="1169988" y="2046288"/>
          <a:ext cx="7658100" cy="2627313"/>
        </p:xfrm>
        <a:graphic>
          <a:graphicData uri="http://schemas.openxmlformats.org/drawingml/2006/table">
            <a:tbl>
              <a:tblPr/>
              <a:tblGrid>
                <a:gridCol w="738187"/>
                <a:gridCol w="6919913"/>
              </a:tblGrid>
              <a:tr h="642938">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1800" b="0" i="0" u="none" strike="noStrike" kern="1200" cap="none" normalizeH="0" baseline="0" smtClean="0">
                          <a:ln>
                            <a:noFill/>
                          </a:ln>
                          <a:solidFill>
                            <a:srgbClr val="FFFFFF"/>
                          </a:solidFill>
                          <a:effectLst/>
                          <a:latin typeface="Arial" pitchFamily="34" charset="0"/>
                          <a:ea typeface="华文楷体" pitchFamily="2" charset="-122"/>
                          <a:cs typeface="+mn-cs"/>
                        </a:rPr>
                        <a:t> 1</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1800" b="0" i="0" u="none" strike="noStrike" kern="1200" cap="none" normalizeH="0" baseline="0" smtClean="0">
                          <a:ln>
                            <a:noFill/>
                          </a:ln>
                          <a:solidFill>
                            <a:srgbClr val="FFFFFF"/>
                          </a:solidFill>
                          <a:effectLst/>
                          <a:latin typeface="Arial" pitchFamily="34" charset="0"/>
                          <a:ea typeface="华文楷体" pitchFamily="2" charset="-122"/>
                          <a:cs typeface="+mn-cs"/>
                        </a:rPr>
                        <a:t>哈尔滨银行发展优劣势综述</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r h="642938">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1800" b="0" i="0" u="none" strike="noStrike" kern="1200" cap="none" normalizeH="0" baseline="0" smtClean="0">
                          <a:ln>
                            <a:noFill/>
                          </a:ln>
                          <a:solidFill>
                            <a:srgbClr val="FFFFFF"/>
                          </a:solidFill>
                          <a:effectLst/>
                          <a:latin typeface="Arial" pitchFamily="34" charset="0"/>
                          <a:ea typeface="华文楷体" pitchFamily="2" charset="-122"/>
                          <a:cs typeface="+mn-cs"/>
                        </a:rPr>
                        <a:t> 2</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1800" b="0" i="0" u="none" strike="noStrike" kern="1200" cap="none" normalizeH="0" baseline="0" smtClean="0">
                          <a:ln>
                            <a:noFill/>
                          </a:ln>
                          <a:solidFill>
                            <a:srgbClr val="FFFFFF"/>
                          </a:solidFill>
                          <a:effectLst/>
                          <a:latin typeface="Arial" pitchFamily="34" charset="0"/>
                          <a:ea typeface="华文楷体" pitchFamily="2" charset="-122"/>
                          <a:cs typeface="+mn-cs"/>
                        </a:rPr>
                        <a:t>战略愿景及整体战略</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r h="644525">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2400" b="1" i="0" u="none" strike="noStrike" cap="none" normalizeH="0" baseline="0" smtClean="0">
                          <a:ln>
                            <a:noFill/>
                          </a:ln>
                          <a:solidFill>
                            <a:srgbClr val="FFFFFF"/>
                          </a:solidFill>
                          <a:effectLst/>
                          <a:latin typeface="Arial" pitchFamily="34" charset="0"/>
                          <a:ea typeface="华文楷体" pitchFamily="2" charset="-122"/>
                          <a:cs typeface="Arial" pitchFamily="34" charset="0"/>
                        </a:rPr>
                        <a:t>3</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2400" b="1" i="0" u="none" strike="noStrike" cap="none" normalizeH="0" baseline="0" smtClean="0">
                          <a:ln>
                            <a:noFill/>
                          </a:ln>
                          <a:solidFill>
                            <a:srgbClr val="FFFFFF"/>
                          </a:solidFill>
                          <a:effectLst/>
                          <a:latin typeface="Arial" pitchFamily="34" charset="0"/>
                          <a:ea typeface="华文楷体" pitchFamily="2" charset="-122"/>
                        </a:rPr>
                        <a:t>各业务发展定位及业务组合建议</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r h="696912">
                <a:tc>
                  <a:txBody>
                    <a:bodyPr vert="horz" wrap="square"/>
                    <a:lstStyle>
                      <a:lvl1pPr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en-US" altLang="zh-CN" sz="1800" b="0" i="0" u="none" strike="noStrike" cap="none" normalizeH="0" baseline="0" smtClean="0">
                          <a:ln>
                            <a:noFill/>
                          </a:ln>
                          <a:solidFill>
                            <a:srgbClr val="FFFFFF"/>
                          </a:solidFill>
                          <a:effectLst/>
                          <a:latin typeface="Arial" pitchFamily="34" charset="0"/>
                          <a:ea typeface="华文楷体" pitchFamily="2" charset="-122"/>
                          <a:cs typeface="Arial" pitchFamily="34" charset="0"/>
                        </a:rPr>
                        <a:t>4</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c>
                  <a:txBody>
                    <a:bodyPr vert="horz" wrap="square"/>
                    <a:lstStyle>
                      <a:lvl1pPr marL="114300" defTabSz="7600950">
                        <a:spcBef>
                          <a:spcPct val="20000"/>
                        </a:spcBef>
                        <a:buFont typeface="Arial" pitchFamily="34" charset="0"/>
                        <a:defRPr kumimoji="1" sz="3300">
                          <a:solidFill>
                            <a:schemeClr val="tx1"/>
                          </a:solidFill>
                          <a:latin typeface="Calibri" panose="020f0502020204030204" pitchFamily="34" charset="0"/>
                          <a:ea typeface="宋体" panose="02010600030101010101" pitchFamily="2" charset="-122"/>
                        </a:defRPr>
                      </a:lvl1pPr>
                      <a:lvl2pPr marL="742950" indent="-285750" defTabSz="7600950">
                        <a:spcBef>
                          <a:spcPct val="20000"/>
                        </a:spcBef>
                        <a:buFont typeface="Arial" pitchFamily="34" charset="0"/>
                        <a:defRPr kumimoji="1" sz="2800">
                          <a:solidFill>
                            <a:schemeClr val="tx1"/>
                          </a:solidFill>
                          <a:latin typeface="Calibri" panose="020f0502020204030204" pitchFamily="34" charset="0"/>
                          <a:ea typeface="宋体" panose="02010600030101010101" pitchFamily="2" charset="-122"/>
                        </a:defRPr>
                      </a:lvl2pPr>
                      <a:lvl3pPr marL="1143000" indent="-228600" defTabSz="7600950">
                        <a:spcBef>
                          <a:spcPct val="20000"/>
                        </a:spcBef>
                        <a:buFont typeface="Arial" pitchFamily="34" charset="0"/>
                        <a:defRPr kumimoji="1" sz="2300">
                          <a:solidFill>
                            <a:schemeClr val="tx1"/>
                          </a:solidFill>
                          <a:latin typeface="Calibri" panose="020f0502020204030204" pitchFamily="34" charset="0"/>
                          <a:ea typeface="宋体" panose="02010600030101010101" pitchFamily="2" charset="-122"/>
                        </a:defRPr>
                      </a:lvl3pPr>
                      <a:lvl4pPr marL="16002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4pPr>
                      <a:lvl5pPr marL="2057400" indent="-228600" defTabSz="7600950">
                        <a:spcBef>
                          <a:spcPct val="20000"/>
                        </a:spcBef>
                        <a:buFont typeface="Arial" pitchFamily="34" charset="0"/>
                        <a:defRPr kumimoji="1" sz="2100">
                          <a:solidFill>
                            <a:schemeClr val="tx1"/>
                          </a:solidFill>
                          <a:latin typeface="Calibri" panose="020f0502020204030204" pitchFamily="34" charset="0"/>
                          <a:ea typeface="宋体" panose="02010600030101010101" pitchFamily="2" charset="-122"/>
                        </a:defRPr>
                      </a:lvl5pPr>
                      <a:lvl6pPr marL="25146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6pPr>
                      <a:lvl7pPr marL="29718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7pPr>
                      <a:lvl8pPr marL="34290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8pPr>
                      <a:lvl9pPr marL="3886200" indent="-228600" defTabSz="7600950" eaLnBrk="0" fontAlgn="base" hangingPunct="0">
                        <a:spcBef>
                          <a:spcPct val="20000"/>
                        </a:spcBef>
                        <a:spcAft>
                          <a:spcPct val="0"/>
                        </a:spcAft>
                        <a:buFont typeface="Arial" pitchFamily="34" charset="0"/>
                        <a:defRPr kumimoji="1" sz="2100">
                          <a:solidFill>
                            <a:schemeClr val="tx1"/>
                          </a:solidFill>
                          <a:latin typeface="Calibri" panose="020f0502020204030204" pitchFamily="34" charset="0"/>
                          <a:ea typeface="宋体" panose="02010600030101010101" pitchFamily="2" charset="-122"/>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pPr>
                      <a:r>
                        <a:rPr kumimoji="1" lang="zh-CN" altLang="en-US" sz="1800" b="0" i="0" u="none" strike="noStrike" cap="none" normalizeH="0" baseline="0" smtClean="0">
                          <a:ln>
                            <a:noFill/>
                          </a:ln>
                          <a:solidFill>
                            <a:srgbClr val="FFFFFF"/>
                          </a:solidFill>
                          <a:effectLst/>
                          <a:latin typeface="Arial" pitchFamily="34" charset="0"/>
                          <a:ea typeface="华文楷体" pitchFamily="2" charset="-122"/>
                        </a:rPr>
                        <a:t>战略目标及测算</a:t>
                      </a:r>
                    </a:p>
                  </a:txBody>
                  <a:tcPr marL="91447" marR="91447" marT="45714" marB="45714" anchor="ctr" horzOverflow="overflow">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Placeholder 3"/>
          <p:cNvSpPr>
            <a:spLocks noGrp="1"/>
          </p:cNvSpPr>
          <p:nvPr>
            <p:ph type="body" sz="quarter" idx="14"/>
          </p:nvPr>
        </p:nvSpPr>
        <p:spPr>
          <a:xfrm>
            <a:off x="760413" y="7177088"/>
            <a:ext cx="6197600" cy="207962"/>
          </a:xfrm>
        </p:spPr>
        <p:txBody>
          <a:bodyPr/>
          <a:lstStyle/>
          <a:p>
            <a:pPr>
              <a:defRPr/>
            </a:pPr>
            <a:endParaRPr lang="en-US"/>
          </a:p>
        </p:txBody>
      </p:sp>
      <p:sp>
        <p:nvSpPr>
          <p:cNvPr id="85" name="Isosceles Triangle 5"/>
          <p:cNvSpPr/>
          <p:nvPr/>
        </p:nvSpPr>
        <p:spPr>
          <a:xfrm>
            <a:off x="1385888" y="1069157"/>
            <a:ext cx="8843962" cy="666750"/>
          </a:xfrm>
          <a:prstGeom prst="triangle">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endParaRPr lang="zh-CN" altLang="en-US" sz="1800" b="1" kern="0">
              <a:solidFill>
                <a:srgbClr val="FF0000"/>
              </a:solidFill>
              <a:latin typeface="Verdana"/>
              <a:ea typeface="华文楷体"/>
              <a:cs typeface="Arial" pitchFamily="34" charset="0"/>
            </a:endParaRPr>
          </a:p>
        </p:txBody>
      </p:sp>
      <p:sp>
        <p:nvSpPr>
          <p:cNvPr id="86" name="Rectangle 6"/>
          <p:cNvSpPr/>
          <p:nvPr>
            <p:custDataLst>
              <p:tags r:id="rId2"/>
            </p:custDataLst>
          </p:nvPr>
        </p:nvSpPr>
        <p:spPr>
          <a:xfrm>
            <a:off x="1385888" y="1781491"/>
            <a:ext cx="2884487"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客户定位</a:t>
            </a:r>
          </a:p>
        </p:txBody>
      </p:sp>
      <p:sp>
        <p:nvSpPr>
          <p:cNvPr id="87" name="Rectangle 7"/>
          <p:cNvSpPr/>
          <p:nvPr/>
        </p:nvSpPr>
        <p:spPr>
          <a:xfrm>
            <a:off x="1385888" y="4704557"/>
            <a:ext cx="2160587"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零售金融业务</a:t>
            </a:r>
            <a:endParaRPr lang="en-US" altLang="zh-CN" sz="1600" b="1" kern="0">
              <a:solidFill>
                <a:srgbClr val="FFFFFF"/>
              </a:solidFill>
              <a:latin typeface="Verdana"/>
              <a:ea typeface="华文楷体"/>
              <a:cs typeface="Arial" pitchFamily="34" charset="0"/>
            </a:endParaRPr>
          </a:p>
        </p:txBody>
      </p:sp>
      <p:sp>
        <p:nvSpPr>
          <p:cNvPr id="88" name="Rectangle 8"/>
          <p:cNvSpPr/>
          <p:nvPr/>
        </p:nvSpPr>
        <p:spPr>
          <a:xfrm>
            <a:off x="3613150" y="4704557"/>
            <a:ext cx="2160588"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公司金融业务</a:t>
            </a:r>
            <a:endParaRPr lang="en-US" altLang="zh-CN" sz="1600" b="1" kern="0">
              <a:solidFill>
                <a:srgbClr val="FFFFFF"/>
              </a:solidFill>
              <a:latin typeface="Verdana"/>
              <a:ea typeface="华文楷体"/>
              <a:cs typeface="Arial" pitchFamily="34" charset="0"/>
            </a:endParaRPr>
          </a:p>
        </p:txBody>
      </p:sp>
      <p:sp>
        <p:nvSpPr>
          <p:cNvPr id="89" name="Rectangle 9"/>
          <p:cNvSpPr/>
          <p:nvPr/>
        </p:nvSpPr>
        <p:spPr>
          <a:xfrm>
            <a:off x="5842000" y="4704557"/>
            <a:ext cx="2159000"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同业金融业务</a:t>
            </a:r>
            <a:endParaRPr lang="en-US" altLang="zh-CN" sz="1600" b="1" kern="0">
              <a:solidFill>
                <a:srgbClr val="FFFFFF"/>
              </a:solidFill>
              <a:latin typeface="Verdana"/>
              <a:ea typeface="华文楷体"/>
              <a:cs typeface="Arial" pitchFamily="34" charset="0"/>
            </a:endParaRPr>
          </a:p>
        </p:txBody>
      </p:sp>
      <p:sp>
        <p:nvSpPr>
          <p:cNvPr id="90" name="Rectangle 11"/>
          <p:cNvSpPr/>
          <p:nvPr/>
        </p:nvSpPr>
        <p:spPr>
          <a:xfrm>
            <a:off x="8069263" y="4704557"/>
            <a:ext cx="2160587"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移动金融业务</a:t>
            </a:r>
            <a:endParaRPr lang="en-US" altLang="zh-CN" sz="1600" b="1" kern="0">
              <a:solidFill>
                <a:srgbClr val="FFFFFF"/>
              </a:solidFill>
              <a:latin typeface="Verdana"/>
              <a:ea typeface="华文楷体"/>
              <a:cs typeface="Arial" pitchFamily="34" charset="0"/>
            </a:endParaRPr>
          </a:p>
        </p:txBody>
      </p:sp>
      <p:sp>
        <p:nvSpPr>
          <p:cNvPr id="91" name="Rectangle 13"/>
          <p:cNvSpPr/>
          <p:nvPr>
            <p:custDataLst>
              <p:tags r:id="rId3"/>
            </p:custDataLst>
          </p:nvPr>
        </p:nvSpPr>
        <p:spPr>
          <a:xfrm>
            <a:off x="1385888" y="4277116"/>
            <a:ext cx="8843962" cy="396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业务定位及组合</a:t>
            </a:r>
          </a:p>
        </p:txBody>
      </p:sp>
      <p:sp>
        <p:nvSpPr>
          <p:cNvPr id="92" name="Rectangle 28"/>
          <p:cNvSpPr/>
          <p:nvPr>
            <p:custDataLst>
              <p:tags r:id="rId4"/>
            </p:custDataLst>
          </p:nvPr>
        </p:nvSpPr>
        <p:spPr>
          <a:xfrm>
            <a:off x="4365625" y="1781491"/>
            <a:ext cx="2884488"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产品</a:t>
            </a:r>
            <a:r>
              <a:rPr lang="en-US" altLang="zh-CN" sz="1600" b="1" kern="0">
                <a:solidFill>
                  <a:srgbClr val="FFFFFF"/>
                </a:solidFill>
                <a:latin typeface="Verdana"/>
                <a:ea typeface="华文楷体"/>
                <a:cs typeface="Arial" pitchFamily="34" charset="0"/>
              </a:rPr>
              <a:t>/</a:t>
            </a:r>
            <a:r>
              <a:rPr lang="zh-CN" altLang="en-US" sz="1600" b="1" kern="0">
                <a:solidFill>
                  <a:srgbClr val="FFFFFF"/>
                </a:solidFill>
                <a:latin typeface="Verdana"/>
                <a:ea typeface="华文楷体"/>
                <a:cs typeface="Arial" pitchFamily="34" charset="0"/>
              </a:rPr>
              <a:t>服务定位</a:t>
            </a:r>
          </a:p>
        </p:txBody>
      </p:sp>
      <p:sp>
        <p:nvSpPr>
          <p:cNvPr id="93" name="Rectangle 29"/>
          <p:cNvSpPr/>
          <p:nvPr>
            <p:custDataLst>
              <p:tags r:id="rId5"/>
            </p:custDataLst>
          </p:nvPr>
        </p:nvSpPr>
        <p:spPr>
          <a:xfrm>
            <a:off x="7345363" y="1781491"/>
            <a:ext cx="2884487"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区域定位</a:t>
            </a:r>
          </a:p>
        </p:txBody>
      </p:sp>
      <p:sp>
        <p:nvSpPr>
          <p:cNvPr id="94" name="Rectangle 35"/>
          <p:cNvSpPr/>
          <p:nvPr>
            <p:custDataLst>
              <p:tags r:id="rId6"/>
            </p:custDataLst>
          </p:nvPr>
        </p:nvSpPr>
        <p:spPr>
          <a:xfrm>
            <a:off x="1385888" y="2259557"/>
            <a:ext cx="2884487"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金融服务场景化</a:t>
            </a:r>
          </a:p>
        </p:txBody>
      </p:sp>
      <p:sp>
        <p:nvSpPr>
          <p:cNvPr id="95" name="Rectangle 36"/>
          <p:cNvSpPr/>
          <p:nvPr>
            <p:custDataLst>
              <p:tags r:id="rId7"/>
            </p:custDataLst>
          </p:nvPr>
        </p:nvSpPr>
        <p:spPr>
          <a:xfrm>
            <a:off x="4365625" y="2259557"/>
            <a:ext cx="2884488"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多市场联动</a:t>
            </a:r>
          </a:p>
        </p:txBody>
      </p:sp>
      <p:sp>
        <p:nvSpPr>
          <p:cNvPr id="96" name="Rectangle 37"/>
          <p:cNvSpPr/>
          <p:nvPr>
            <p:custDataLst>
              <p:tags r:id="rId8"/>
            </p:custDataLst>
          </p:nvPr>
        </p:nvSpPr>
        <p:spPr>
          <a:xfrm>
            <a:off x="7345363" y="2259557"/>
            <a:ext cx="2884487"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直销银行构建</a:t>
            </a:r>
          </a:p>
        </p:txBody>
      </p:sp>
      <p:cxnSp>
        <p:nvCxnSpPr>
          <p:cNvPr id="225295" name="Straight Connector 39"/>
          <p:cNvCxnSpPr>
            <a:cxnSpLocks noChangeShapeType="1"/>
          </p:cNvCxnSpPr>
          <p:nvPr/>
        </p:nvCxnSpPr>
        <p:spPr bwMode="auto">
          <a:xfrm>
            <a:off x="463550" y="972319"/>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6" name="Straight Connector 40"/>
          <p:cNvCxnSpPr>
            <a:cxnSpLocks noChangeShapeType="1"/>
          </p:cNvCxnSpPr>
          <p:nvPr/>
        </p:nvCxnSpPr>
        <p:spPr bwMode="auto">
          <a:xfrm>
            <a:off x="463550" y="2195604"/>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7" name="Straight Connector 41"/>
          <p:cNvCxnSpPr>
            <a:cxnSpLocks noChangeShapeType="1"/>
          </p:cNvCxnSpPr>
          <p:nvPr/>
        </p:nvCxnSpPr>
        <p:spPr bwMode="auto">
          <a:xfrm>
            <a:off x="463550" y="4267754"/>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8" name="Straight Connector 42"/>
          <p:cNvCxnSpPr>
            <a:cxnSpLocks noChangeShapeType="1"/>
          </p:cNvCxnSpPr>
          <p:nvPr/>
        </p:nvCxnSpPr>
        <p:spPr bwMode="auto">
          <a:xfrm>
            <a:off x="463550" y="7126865"/>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9" name="Straight Arrow Connector 44"/>
          <p:cNvCxnSpPr>
            <a:cxnSpLocks noChangeShapeType="1"/>
          </p:cNvCxnSpPr>
          <p:nvPr/>
        </p:nvCxnSpPr>
        <p:spPr bwMode="auto">
          <a:xfrm flipH="1">
            <a:off x="593725" y="972319"/>
            <a:ext cx="0" cy="1368425"/>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2" name="TextBox 45"/>
          <p:cNvSpPr txBox="1"/>
          <p:nvPr/>
        </p:nvSpPr>
        <p:spPr>
          <a:xfrm>
            <a:off x="17463" y="1404119"/>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b="1" i="1" kern="0">
                <a:solidFill>
                  <a:srgbClr val="000000"/>
                </a:solidFill>
                <a:latin typeface="华文楷体"/>
                <a:ea typeface="华文楷体"/>
                <a:cs typeface="Arial Unicode MS"/>
              </a:rPr>
              <a:t>战略愿景</a:t>
            </a:r>
            <a:endParaRPr lang="en-US" sz="1400" b="1" i="1" kern="0">
              <a:solidFill>
                <a:srgbClr val="000000"/>
              </a:solidFill>
              <a:latin typeface="华文楷体"/>
              <a:ea typeface="华文楷体"/>
              <a:cs typeface="Arial Unicode MS"/>
            </a:endParaRPr>
          </a:p>
        </p:txBody>
      </p:sp>
      <p:cxnSp>
        <p:nvCxnSpPr>
          <p:cNvPr id="225301" name="Straight Arrow Connector 46"/>
          <p:cNvCxnSpPr>
            <a:cxnSpLocks noChangeShapeType="1"/>
          </p:cNvCxnSpPr>
          <p:nvPr/>
        </p:nvCxnSpPr>
        <p:spPr bwMode="auto">
          <a:xfrm flipH="1">
            <a:off x="593725" y="2224631"/>
            <a:ext cx="0" cy="2016000"/>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4" name="TextBox 47"/>
          <p:cNvSpPr txBox="1"/>
          <p:nvPr/>
        </p:nvSpPr>
        <p:spPr>
          <a:xfrm>
            <a:off x="17463" y="3132559"/>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b="1" i="1" kern="0">
                <a:solidFill>
                  <a:srgbClr val="000000"/>
                </a:solidFill>
                <a:latin typeface="华文楷体"/>
                <a:ea typeface="华文楷体"/>
                <a:cs typeface="Arial Unicode MS"/>
              </a:rPr>
              <a:t>总体战略</a:t>
            </a:r>
            <a:endParaRPr lang="en-US" sz="1400" b="1" i="1" kern="0">
              <a:solidFill>
                <a:srgbClr val="000000"/>
              </a:solidFill>
              <a:latin typeface="华文楷体"/>
              <a:ea typeface="华文楷体"/>
              <a:cs typeface="Arial Unicode MS"/>
            </a:endParaRPr>
          </a:p>
        </p:txBody>
      </p:sp>
      <p:cxnSp>
        <p:nvCxnSpPr>
          <p:cNvPr id="225303" name="Straight Arrow Connector 49"/>
          <p:cNvCxnSpPr>
            <a:cxnSpLocks noChangeShapeType="1"/>
          </p:cNvCxnSpPr>
          <p:nvPr/>
        </p:nvCxnSpPr>
        <p:spPr bwMode="auto">
          <a:xfrm flipH="1">
            <a:off x="593725" y="4296882"/>
            <a:ext cx="0" cy="2813050"/>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6" name="TextBox 50"/>
          <p:cNvSpPr txBox="1"/>
          <p:nvPr/>
        </p:nvSpPr>
        <p:spPr>
          <a:xfrm>
            <a:off x="17463" y="5163046"/>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b="1" i="1" kern="0">
                <a:solidFill>
                  <a:srgbClr val="000000"/>
                </a:solidFill>
                <a:latin typeface="华文楷体"/>
                <a:ea typeface="华文楷体"/>
                <a:cs typeface="Arial Unicode MS"/>
              </a:rPr>
              <a:t>业务战略</a:t>
            </a:r>
            <a:endParaRPr lang="en-US" altLang="zh-CN" sz="1400" b="1" i="1" kern="0">
              <a:solidFill>
                <a:srgbClr val="000000"/>
              </a:solidFill>
              <a:latin typeface="华文楷体"/>
              <a:ea typeface="华文楷体"/>
              <a:cs typeface="Arial Unicode MS"/>
            </a:endParaRPr>
          </a:p>
        </p:txBody>
      </p:sp>
      <p:sp>
        <p:nvSpPr>
          <p:cNvPr id="108" name="Title 1"/>
          <p:cNvSpPr txBox="1"/>
          <p:nvPr/>
        </p:nvSpPr>
        <p:spPr bwMode="auto">
          <a:xfrm>
            <a:off x="463550" y="381000"/>
            <a:ext cx="9766300" cy="339725"/>
          </a:xfrm>
          <a:prstGeom prst="rect">
            <a:avLst/>
          </a:prstGeom>
          <a:noFill/>
          <a:ln w="9525">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algn="l" defTabSz="1042988" rtl="0" eaLnBrk="0" fontAlgn="base" hangingPunct="0">
              <a:lnSpc>
                <a:spcPct val="90000"/>
              </a:lnSpc>
              <a:spcBef>
                <a:spcPct val="0"/>
              </a:spcBef>
              <a:spcAft>
                <a:spcPct val="0"/>
              </a:spcAft>
              <a:defRPr sz="2205" b="1" kern="1200">
                <a:solidFill>
                  <a:srgbClr val="002060"/>
                </a:solidFill>
                <a:latin typeface="Arial" pitchFamily="34" charset="0"/>
                <a:ea typeface="华文楷体" pitchFamily="2" charset="-122"/>
                <a:cs typeface="Arial" pitchFamily="34" charset="0"/>
              </a:defRPr>
            </a:lvl1pPr>
            <a:lvl2pPr marL="520700" indent="-63500"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2pPr>
            <a:lvl3pPr marL="1042988" indent="-128588"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3pPr>
            <a:lvl4pPr marL="1563688" indent="-192088"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4pPr>
            <a:lvl5pPr marL="2085975" indent="-257175"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5pPr>
            <a:lvl6pPr marL="527996"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6pPr>
            <a:lvl7pPr marL="1055992"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7pPr>
            <a:lvl8pPr marL="1583988"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8pPr>
            <a:lvl9pPr marL="2111983"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9pPr>
          </a:lstStyle>
          <a:p>
            <a:pPr defTabSz="914400" hangingPunct="1">
              <a:defRPr/>
            </a:pPr>
            <a:r>
              <a:rPr lang="zh-CN" altLang="en-US" sz="2200" kern="0" smtClean="0">
                <a:ea typeface="Arial Unicode MS" panose="020b0604020202020204" pitchFamily="34" charset="-122"/>
              </a:rPr>
              <a:t>哈尔滨银行整体战略体系</a:t>
            </a:r>
            <a:endParaRPr lang="en-US" altLang="zh-CN" sz="2200" kern="0">
              <a:ea typeface="Arial Unicode MS" panose="020b0604020202020204" pitchFamily="34" charset="-122"/>
            </a:endParaRPr>
          </a:p>
        </p:txBody>
      </p:sp>
      <p:sp>
        <p:nvSpPr>
          <p:cNvPr id="225306" name="Rectangle 1"/>
          <p:cNvSpPr>
            <a:spLocks noChangeArrowheads="1"/>
          </p:cNvSpPr>
          <p:nvPr/>
        </p:nvSpPr>
        <p:spPr bwMode="auto">
          <a:xfrm>
            <a:off x="1300163" y="4248911"/>
            <a:ext cx="9015412" cy="432000"/>
          </a:xfrm>
          <a:prstGeom prst="rect">
            <a:avLst/>
          </a:prstGeom>
          <a:noFill/>
          <a:ln w="28575" algn="ctr">
            <a:solidFill>
              <a:srgbClr val="FF0000"/>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endParaRPr lang="en-US" altLang="en-US"/>
          </a:p>
        </p:txBody>
      </p:sp>
      <p:sp>
        <p:nvSpPr>
          <p:cNvPr id="27" name="Rectangle 13"/>
          <p:cNvSpPr/>
          <p:nvPr>
            <p:custDataLst>
              <p:tags r:id="rId9"/>
            </p:custDataLst>
          </p:nvPr>
        </p:nvSpPr>
        <p:spPr>
          <a:xfrm>
            <a:off x="1385888" y="3815555"/>
            <a:ext cx="8843962" cy="396000"/>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pPr>
            <a:r>
              <a:rPr lang="zh-CN" altLang="en-US" sz="1600" b="1" kern="0">
                <a:solidFill>
                  <a:srgbClr val="FFFFFF"/>
                </a:solidFill>
                <a:latin typeface="Verdana"/>
                <a:ea typeface="华文楷体"/>
                <a:cs typeface="Arial" pitchFamily="34" charset="0"/>
              </a:rPr>
              <a:t>业务协同与交叉销售</a:t>
            </a:r>
          </a:p>
        </p:txBody>
      </p:sp>
      <p:sp>
        <p:nvSpPr>
          <p:cNvPr id="28" name="Rectangle 13"/>
          <p:cNvSpPr/>
          <p:nvPr>
            <p:custDataLst>
              <p:tags r:id="rId10"/>
            </p:custDataLst>
          </p:nvPr>
        </p:nvSpPr>
        <p:spPr>
          <a:xfrm>
            <a:off x="1385888" y="6718302"/>
            <a:ext cx="8843962" cy="396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拓展综合化特色金融服务</a:t>
            </a:r>
          </a:p>
        </p:txBody>
      </p:sp>
      <p:sp>
        <p:nvSpPr>
          <p:cNvPr id="29" name="Rectangle 13"/>
          <p:cNvSpPr/>
          <p:nvPr>
            <p:custDataLst>
              <p:tags r:id="rId11"/>
            </p:custDataLst>
          </p:nvPr>
        </p:nvSpPr>
        <p:spPr>
          <a:xfrm>
            <a:off x="1385888" y="3376391"/>
            <a:ext cx="8843962" cy="396000"/>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pPr>
            <a:r>
              <a:rPr lang="zh-CN" altLang="en-US" sz="1600" b="1" kern="0">
                <a:solidFill>
                  <a:srgbClr val="FFFFFF"/>
                </a:solidFill>
                <a:latin typeface="Verdana"/>
                <a:ea typeface="华文楷体"/>
                <a:cs typeface="Arial" pitchFamily="34" charset="0"/>
              </a:rPr>
              <a:t>大渠道规划与</a:t>
            </a:r>
            <a:r>
              <a:rPr lang="zh-CN" altLang="en-US" sz="1600" b="1" kern="0" smtClean="0">
                <a:solidFill>
                  <a:srgbClr val="FFFFFF"/>
                </a:solidFill>
                <a:latin typeface="Verdana"/>
                <a:ea typeface="华文楷体"/>
                <a:cs typeface="Arial" pitchFamily="34" charset="0"/>
              </a:rPr>
              <a:t>协同</a:t>
            </a:r>
            <a:endParaRPr lang="zh-CN" altLang="en-US" sz="1600" b="1" kern="0">
              <a:solidFill>
                <a:srgbClr val="FFFFFF"/>
              </a:solidFill>
              <a:latin typeface="Verdana"/>
              <a:ea typeface="华文楷体"/>
              <a:cs typeface="Arial" pitchFamily="34" charset="0"/>
            </a:endParaRPr>
          </a:p>
        </p:txBody>
      </p:sp>
      <p:sp>
        <p:nvSpPr>
          <p:cNvPr id="2" name="矩形 1"/>
          <p:cNvSpPr/>
          <p:nvPr/>
        </p:nvSpPr>
        <p:spPr>
          <a:xfrm>
            <a:off x="3100388" y="1404367"/>
            <a:ext cx="5346700" cy="321306"/>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chemeClr val="bg1"/>
                </a:solidFill>
                <a:latin typeface="Verdana"/>
                <a:ea typeface="华文楷体"/>
                <a:cs typeface="Arial" pitchFamily="34" charset="0"/>
              </a:rPr>
              <a:t>建设服务优良、特色鲜明的国际一流小额信贷银行</a:t>
            </a:r>
          </a:p>
        </p:txBody>
      </p:sp>
    </p:spTree>
    <p:extLst>
      <p:ext uri="{BB962C8B-B14F-4D97-AF65-F5344CB8AC3E}">
        <p14:creationId xmlns:p14="http://schemas.microsoft.com/office/powerpoint/2010/main" val="239908494"/>
      </p:ext>
    </p:extLst>
  </p:cSld>
  <p:clrMapOvr>
    <a:masterClrMapping/>
  </p:clrMapOvr>
  <p:transition spd="slow" advClick="0"/>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 name="图表 5"/>
          <p:cNvGraphicFramePr/>
          <p:nvPr>
            <p:extLst>
              <p:ext uri="{D42A27DB-BD31-4B8C-83A1-F6EECF244321}">
                <p14:modId xmlns:p14="http://schemas.microsoft.com/office/powerpoint/2010/main" val="1810253113"/>
              </p:ext>
            </p:extLst>
          </p:nvPr>
        </p:nvGraphicFramePr>
        <p:xfrm>
          <a:off x="1336409" y="1277457"/>
          <a:ext cx="7919108" cy="5218571"/>
        </p:xfrm>
        <a:graphic>
          <a:graphicData uri="http://schemas.openxmlformats.org/drawingml/2006/chart">
            <c:chart xmlns:c="http://schemas.openxmlformats.org/drawingml/2006/chart" r:id="rId3"/>
          </a:graphicData>
        </a:graphic>
      </p:graphicFrame>
      <p:graphicFrame>
        <p:nvGraphicFramePr>
          <p:cNvPr id="260098" name="对象 10" hidden="1"/>
          <p:cNvGraphicFramePr>
            <a:graphicFrameLocks noChangeAspect="1"/>
          </p:cNvGraphicFramePr>
          <p:nvPr>
            <p:custDataLst>
              <p:tags r:id="rId4"/>
            </p:custDataLst>
          </p:nvPr>
        </p:nvGraphicFramePr>
        <p:xfrm>
          <a:off x="1588" y="1588"/>
          <a:ext cx="1587" cy="1587"/>
        </p:xfrm>
        <a:graphic>
          <a:graphicData uri="http://schemas.openxmlformats.org/presentationml/2006/ole">
            <mc:AlternateContent>
              <mc:Choice xmlns:v="urn:schemas-microsoft-com:vml" Requires="v">
                <p:oleObj spid="_x0000_s1083" name="think-cell Slide" r:id="rId5" imgW="470" imgH="469" progId="TCLayout.ActiveDocument.1">
                  <p:embed/>
                </p:oleObj>
              </mc:Choice>
              <mc:Fallback>
                <p:oleObj name="think-cell Slide" r:id="rId5" imgW="470" imgH="469" progId="TCLayout.ActiveDocument.1">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1588" y="1588"/>
                        <a:ext cx="1587" cy="1587"/>
                      </a:xfrm>
                      <a:prstGeom prst="rect">
                        <a:avLst/>
                      </a:prstGeom>
                      <a:noFill/>
                      <a:ln>
                        <a:noFill/>
                      </a:ln>
                    </p:spPr>
                  </p:pic>
                </p:oleObj>
              </mc:Fallback>
            </mc:AlternateContent>
          </a:graphicData>
        </a:graphic>
      </p:graphicFrame>
      <p:sp>
        <p:nvSpPr>
          <p:cNvPr id="260099" name="标题 1"/>
          <p:cNvSpPr>
            <a:spLocks noGrp="1"/>
          </p:cNvSpPr>
          <p:nvPr>
            <p:ph type="title"/>
          </p:nvPr>
        </p:nvSpPr>
        <p:spPr>
          <a:xfrm>
            <a:off x="463550" y="330200"/>
            <a:ext cx="9766300" cy="339725"/>
          </a:xfrm>
        </p:spPr>
        <p:txBody>
          <a:bodyPr/>
          <a:lstStyle/>
          <a:p>
            <a:pPr hangingPunct="1"/>
            <a:r>
              <a:rPr lang="zh-CN" altLang="en-US" sz="2200" smtClean="0">
                <a:ea typeface="Arial Unicode MS" panose="020b0604020202020204" pitchFamily="34" charset="-122"/>
              </a:rPr>
              <a:t>业务组合优化</a:t>
            </a:r>
            <a:br>
              <a:rPr lang="en-US" altLang="zh-CN" sz="2200" smtClean="0">
                <a:ea typeface="Arial Unicode MS" panose="020b0604020202020204" pitchFamily="34" charset="-122"/>
              </a:rPr>
            </a:br>
            <a:r>
              <a:rPr lang="zh-CN" altLang="en-US" sz="2200" smtClean="0">
                <a:ea typeface="Arial Unicode MS" panose="020b0604020202020204" pitchFamily="34" charset="-122"/>
              </a:rPr>
              <a:t>根据分析，哈行可以将所涉业务划分为优先发展、稳定现金流、择机选择等不同类型</a:t>
            </a:r>
          </a:p>
        </p:txBody>
      </p:sp>
      <p:sp>
        <p:nvSpPr>
          <p:cNvPr id="176132" name="文本占位符 2"/>
          <p:cNvSpPr>
            <a:spLocks noGrp="1"/>
          </p:cNvSpPr>
          <p:nvPr>
            <p:ph type="body" sz="quarter" idx="14"/>
          </p:nvPr>
        </p:nvSpPr>
        <p:spPr>
          <a:xfrm>
            <a:off x="738188" y="7164388"/>
            <a:ext cx="5842000" cy="207962"/>
          </a:xfrm>
        </p:spPr>
        <p:txBody>
          <a:bodyPr/>
          <a:lstStyle/>
          <a:p>
            <a:pPr>
              <a:defRPr/>
            </a:pPr>
            <a:r>
              <a:rPr lang="zh-CN" altLang="en-US"/>
              <a:t>资料来源：德勤分析</a:t>
            </a:r>
          </a:p>
        </p:txBody>
      </p:sp>
      <p:sp>
        <p:nvSpPr>
          <p:cNvPr id="26" name="TextBox 9"/>
          <p:cNvSpPr txBox="1"/>
          <p:nvPr/>
        </p:nvSpPr>
        <p:spPr>
          <a:xfrm>
            <a:off x="389240" y="6924734"/>
            <a:ext cx="7801469" cy="230832"/>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zh-CN" altLang="en-US" sz="900" smtClean="0">
                <a:solidFill>
                  <a:srgbClr val="000000"/>
                </a:solidFill>
                <a:latin typeface="+mj-ea"/>
                <a:ea typeface="+mj-ea"/>
              </a:rPr>
              <a:t>注</a:t>
            </a:r>
            <a:r>
              <a:rPr lang="en-US" altLang="zh-CN" sz="900" smtClean="0">
                <a:solidFill>
                  <a:srgbClr val="000000"/>
                </a:solidFill>
                <a:latin typeface="+mj-ea"/>
                <a:ea typeface="+mj-ea"/>
              </a:rPr>
              <a:t>1</a:t>
            </a:r>
            <a:r>
              <a:rPr lang="zh-CN" altLang="en-US" sz="900" smtClean="0">
                <a:solidFill>
                  <a:srgbClr val="000000"/>
                </a:solidFill>
                <a:latin typeface="+mj-ea"/>
                <a:ea typeface="+mj-ea"/>
              </a:rPr>
              <a:t>：哈尔滨银行暂未能提供准确的保理、供应链融资、直销银行及投行类业务规模数据，此处气泡大小不代表上述</a:t>
            </a:r>
            <a:r>
              <a:rPr lang="en-US" altLang="zh-CN" sz="900" smtClean="0">
                <a:solidFill>
                  <a:srgbClr val="000000"/>
                </a:solidFill>
                <a:latin typeface="+mj-ea"/>
                <a:ea typeface="+mj-ea"/>
              </a:rPr>
              <a:t>7</a:t>
            </a:r>
            <a:r>
              <a:rPr lang="zh-CN" altLang="en-US" sz="900" smtClean="0">
                <a:solidFill>
                  <a:srgbClr val="000000"/>
                </a:solidFill>
                <a:latin typeface="+mj-ea"/>
                <a:ea typeface="+mj-ea"/>
              </a:rPr>
              <a:t>类业务业务规模</a:t>
            </a:r>
            <a:endParaRPr lang="en-US" sz="900">
              <a:solidFill>
                <a:srgbClr val="000000"/>
              </a:solidFill>
              <a:latin typeface="+mj-ea"/>
              <a:ea typeface="+mj-ea"/>
            </a:endParaRPr>
          </a:p>
        </p:txBody>
      </p:sp>
      <p:sp>
        <p:nvSpPr>
          <p:cNvPr id="30" name="矩形 29"/>
          <p:cNvSpPr/>
          <p:nvPr/>
        </p:nvSpPr>
        <p:spPr>
          <a:xfrm>
            <a:off x="1386260" y="1764407"/>
            <a:ext cx="238180" cy="96499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a:solidFill>
                  <a:srgbClr val="000000"/>
                </a:solidFill>
              </a:rPr>
              <a:t>更</a:t>
            </a:r>
            <a:r>
              <a:rPr lang="zh-CN" altLang="en-US" sz="1200" b="1" smtClean="0">
                <a:solidFill>
                  <a:srgbClr val="000000"/>
                </a:solidFill>
              </a:rPr>
              <a:t>具内部价值</a:t>
            </a:r>
            <a:endParaRPr lang="zh-CN" altLang="en-US" sz="1200" b="1">
              <a:solidFill>
                <a:srgbClr val="000000"/>
              </a:solidFill>
            </a:endParaRPr>
          </a:p>
        </p:txBody>
      </p:sp>
      <p:sp>
        <p:nvSpPr>
          <p:cNvPr id="31" name="矩形 30"/>
          <p:cNvSpPr/>
          <p:nvPr/>
        </p:nvSpPr>
        <p:spPr>
          <a:xfrm>
            <a:off x="1386260" y="4886258"/>
            <a:ext cx="238180" cy="96499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000000"/>
                </a:solidFill>
              </a:rPr>
              <a:t>更具外部价值</a:t>
            </a:r>
            <a:endParaRPr lang="zh-CN" altLang="en-US" sz="1200" b="1">
              <a:solidFill>
                <a:srgbClr val="000000"/>
              </a:solidFill>
            </a:endParaRPr>
          </a:p>
        </p:txBody>
      </p:sp>
      <p:sp>
        <p:nvSpPr>
          <p:cNvPr id="36" name="矩形 35"/>
          <p:cNvSpPr/>
          <p:nvPr/>
        </p:nvSpPr>
        <p:spPr>
          <a:xfrm>
            <a:off x="1386260" y="3325332"/>
            <a:ext cx="238180" cy="96499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000000"/>
                </a:solidFill>
              </a:rPr>
              <a:t>内外部价值相近</a:t>
            </a:r>
            <a:endParaRPr lang="zh-CN" altLang="en-US" sz="1200" b="1">
              <a:solidFill>
                <a:srgbClr val="000000"/>
              </a:solidFill>
            </a:endParaRPr>
          </a:p>
        </p:txBody>
      </p:sp>
      <p:cxnSp>
        <p:nvCxnSpPr>
          <p:cNvPr id="32" name="直接连接符 31"/>
          <p:cNvCxnSpPr/>
          <p:nvPr/>
        </p:nvCxnSpPr>
        <p:spPr>
          <a:xfrm>
            <a:off x="1746300" y="4644727"/>
            <a:ext cx="7344000" cy="792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flipH="1">
            <a:off x="3656243" y="3099221"/>
            <a:ext cx="0" cy="1562674"/>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1746300" y="3074117"/>
            <a:ext cx="5148000"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flipH="1">
            <a:off x="6898217" y="1393366"/>
            <a:ext cx="0" cy="327600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5414485" y="4706613"/>
            <a:ext cx="4223" cy="1610589"/>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8" name="矩形 37"/>
          <p:cNvSpPr/>
          <p:nvPr/>
        </p:nvSpPr>
        <p:spPr>
          <a:xfrm>
            <a:off x="7205023" y="6496028"/>
            <a:ext cx="1190900" cy="257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000000"/>
                </a:solidFill>
              </a:rPr>
              <a:t>富有吸引力</a:t>
            </a:r>
            <a:endParaRPr lang="zh-CN" altLang="en-US" sz="1200" b="1">
              <a:solidFill>
                <a:srgbClr val="000000"/>
              </a:solidFill>
            </a:endParaRPr>
          </a:p>
        </p:txBody>
      </p:sp>
      <p:sp>
        <p:nvSpPr>
          <p:cNvPr id="39" name="矩形 38"/>
          <p:cNvSpPr/>
          <p:nvPr/>
        </p:nvSpPr>
        <p:spPr>
          <a:xfrm>
            <a:off x="2407496" y="6496028"/>
            <a:ext cx="1190900" cy="257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000000"/>
                </a:solidFill>
              </a:rPr>
              <a:t>缺乏吸引力</a:t>
            </a:r>
            <a:endParaRPr lang="zh-CN" altLang="en-US" sz="1200" b="1">
              <a:solidFill>
                <a:srgbClr val="000000"/>
              </a:solidFill>
            </a:endParaRPr>
          </a:p>
        </p:txBody>
      </p:sp>
      <p:sp>
        <p:nvSpPr>
          <p:cNvPr id="40" name="矩形 39"/>
          <p:cNvSpPr/>
          <p:nvPr/>
        </p:nvSpPr>
        <p:spPr>
          <a:xfrm>
            <a:off x="4006672" y="6496028"/>
            <a:ext cx="1190900" cy="257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000000"/>
                </a:solidFill>
              </a:rPr>
              <a:t>发展稳定</a:t>
            </a:r>
            <a:endParaRPr lang="zh-CN" altLang="en-US" sz="1200" b="1">
              <a:solidFill>
                <a:srgbClr val="000000"/>
              </a:solidFill>
            </a:endParaRPr>
          </a:p>
        </p:txBody>
      </p:sp>
      <p:sp>
        <p:nvSpPr>
          <p:cNvPr id="41" name="矩形 40"/>
          <p:cNvSpPr/>
          <p:nvPr/>
        </p:nvSpPr>
        <p:spPr>
          <a:xfrm>
            <a:off x="5605848" y="6496028"/>
            <a:ext cx="1190900" cy="257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a:solidFill>
                  <a:srgbClr val="000000"/>
                </a:solidFill>
              </a:rPr>
              <a:t>机会</a:t>
            </a:r>
            <a:r>
              <a:rPr lang="zh-CN" altLang="en-US" sz="1200" b="1" smtClean="0">
                <a:solidFill>
                  <a:srgbClr val="000000"/>
                </a:solidFill>
              </a:rPr>
              <a:t>风险并存</a:t>
            </a:r>
            <a:endParaRPr lang="zh-CN" altLang="en-US" sz="1200" b="1">
              <a:solidFill>
                <a:srgbClr val="000000"/>
              </a:solidFill>
            </a:endParaRPr>
          </a:p>
        </p:txBody>
      </p:sp>
      <p:sp>
        <p:nvSpPr>
          <p:cNvPr id="43" name="圆角矩形标注 42"/>
          <p:cNvSpPr/>
          <p:nvPr/>
        </p:nvSpPr>
        <p:spPr>
          <a:xfrm>
            <a:off x="536380" y="6048694"/>
            <a:ext cx="864000" cy="576000"/>
          </a:xfrm>
          <a:prstGeom prst="wedgeRoundRectCallout">
            <a:avLst>
              <a:gd name="adj1" fmla="val 309852"/>
              <a:gd name="adj2" fmla="val -290269"/>
              <a:gd name="adj3" fmla="val 16667"/>
            </a:avLst>
          </a:prstGeom>
          <a:no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000000"/>
                </a:solidFill>
              </a:rPr>
              <a:t>稳定现金流业务</a:t>
            </a:r>
            <a:endParaRPr lang="zh-CN" altLang="en-US" sz="1200" b="1">
              <a:solidFill>
                <a:srgbClr val="000000"/>
              </a:solidFill>
            </a:endParaRPr>
          </a:p>
        </p:txBody>
      </p:sp>
      <p:sp>
        <p:nvSpPr>
          <p:cNvPr id="44" name="圆角矩形标注 43"/>
          <p:cNvSpPr/>
          <p:nvPr/>
        </p:nvSpPr>
        <p:spPr>
          <a:xfrm>
            <a:off x="444084" y="1393366"/>
            <a:ext cx="864000" cy="576000"/>
          </a:xfrm>
          <a:prstGeom prst="wedgeRoundRectCallout">
            <a:avLst>
              <a:gd name="adj1" fmla="val 113343"/>
              <a:gd name="adj2" fmla="val 33540"/>
              <a:gd name="adj3" fmla="val 16667"/>
            </a:avLst>
          </a:prstGeom>
          <a:no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000000"/>
                </a:solidFill>
              </a:rPr>
              <a:t>特色性</a:t>
            </a:r>
            <a:endParaRPr lang="en-US" altLang="zh-CN" sz="1200" b="1" smtClean="0">
              <a:solidFill>
                <a:srgbClr val="000000"/>
              </a:solidFill>
            </a:endParaRPr>
          </a:p>
          <a:p>
            <a:pPr algn="ctr"/>
            <a:r>
              <a:rPr lang="zh-CN" altLang="en-US" sz="1200" b="1" smtClean="0">
                <a:solidFill>
                  <a:srgbClr val="000000"/>
                </a:solidFill>
              </a:rPr>
              <a:t>业务</a:t>
            </a:r>
            <a:endParaRPr lang="zh-CN" altLang="en-US" sz="1200" b="1">
              <a:solidFill>
                <a:srgbClr val="000000"/>
              </a:solidFill>
            </a:endParaRPr>
          </a:p>
        </p:txBody>
      </p:sp>
      <p:sp>
        <p:nvSpPr>
          <p:cNvPr id="45" name="圆角矩形标注 44"/>
          <p:cNvSpPr/>
          <p:nvPr/>
        </p:nvSpPr>
        <p:spPr>
          <a:xfrm>
            <a:off x="9163220" y="1575005"/>
            <a:ext cx="864000" cy="576000"/>
          </a:xfrm>
          <a:prstGeom prst="wedgeRoundRectCallout">
            <a:avLst>
              <a:gd name="adj1" fmla="val -100180"/>
              <a:gd name="adj2" fmla="val 44681"/>
              <a:gd name="adj3" fmla="val 16667"/>
            </a:avLst>
          </a:prstGeom>
          <a:no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000000"/>
                </a:solidFill>
              </a:rPr>
              <a:t>优先发展</a:t>
            </a:r>
            <a:endParaRPr lang="zh-CN" altLang="en-US" sz="1200" b="1">
              <a:solidFill>
                <a:srgbClr val="000000"/>
              </a:solidFill>
            </a:endParaRPr>
          </a:p>
        </p:txBody>
      </p:sp>
      <p:sp>
        <p:nvSpPr>
          <p:cNvPr id="46" name="圆角矩形标注 45"/>
          <p:cNvSpPr/>
          <p:nvPr/>
        </p:nvSpPr>
        <p:spPr>
          <a:xfrm>
            <a:off x="9163220" y="4976115"/>
            <a:ext cx="864000" cy="576000"/>
          </a:xfrm>
          <a:prstGeom prst="wedgeRoundRectCallout">
            <a:avLst>
              <a:gd name="adj1" fmla="val -100180"/>
              <a:gd name="adj2" fmla="val 44681"/>
              <a:gd name="adj3" fmla="val 16667"/>
            </a:avLst>
          </a:prstGeom>
          <a:no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r>
              <a:rPr lang="zh-CN" altLang="en-US" sz="1200" b="1" smtClean="0">
                <a:solidFill>
                  <a:srgbClr val="000000"/>
                </a:solidFill>
              </a:rPr>
              <a:t>有选择性地发展</a:t>
            </a:r>
            <a:endParaRPr lang="zh-CN" altLang="en-US" sz="1200" b="1">
              <a:solidFill>
                <a:srgbClr val="000000"/>
              </a:solidFill>
            </a:endParaRPr>
          </a:p>
        </p:txBody>
      </p:sp>
      <p:sp>
        <p:nvSpPr>
          <p:cNvPr id="47" name="Oval 5"/>
          <p:cNvSpPr/>
          <p:nvPr/>
        </p:nvSpPr>
        <p:spPr>
          <a:xfrm>
            <a:off x="7704568" y="1086995"/>
            <a:ext cx="209550" cy="209550"/>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a:solidFill>
                <a:srgbClr val="FFFFFF"/>
              </a:solidFill>
            </a:endParaRPr>
          </a:p>
        </p:txBody>
      </p:sp>
      <p:sp>
        <p:nvSpPr>
          <p:cNvPr id="48" name="TextBox 6"/>
          <p:cNvSpPr txBox="1"/>
          <p:nvPr/>
        </p:nvSpPr>
        <p:spPr>
          <a:xfrm>
            <a:off x="7976453" y="1053271"/>
            <a:ext cx="2107565" cy="276999"/>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r>
              <a:rPr lang="en-US" altLang="zh-CN" sz="1200" smtClean="0">
                <a:solidFill>
                  <a:srgbClr val="000000"/>
                </a:solidFill>
                <a:latin typeface="+mn-ea"/>
                <a:ea typeface="+mn-ea"/>
              </a:rPr>
              <a:t>2014</a:t>
            </a:r>
            <a:r>
              <a:rPr lang="zh-CN" altLang="en-US" sz="1200" smtClean="0">
                <a:solidFill>
                  <a:srgbClr val="000000"/>
                </a:solidFill>
                <a:latin typeface="+mn-ea"/>
                <a:ea typeface="+mn-ea"/>
              </a:rPr>
              <a:t>年业务规模（亿元）</a:t>
            </a:r>
            <a:endParaRPr lang="en-US" sz="1200">
              <a:solidFill>
                <a:srgbClr val="000000"/>
              </a:solidFill>
              <a:latin typeface="+mn-ea"/>
              <a:ea typeface="+mn-ea"/>
            </a:endParaRPr>
          </a:p>
        </p:txBody>
      </p:sp>
    </p:spTree>
    <p:extLst>
      <p:ext uri="{BB962C8B-B14F-4D97-AF65-F5344CB8AC3E}">
        <p14:creationId xmlns:p14="http://schemas.microsoft.com/office/powerpoint/2010/main" val="1536350896"/>
      </p:ext>
    </p:extLst>
  </p:cSld>
  <p:clrMapOvr>
    <a:masterClrMapping/>
  </p:clrMapOvr>
  <p:transition spd="slow" advClick="0"/>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Placeholder 3"/>
          <p:cNvSpPr>
            <a:spLocks noGrp="1"/>
          </p:cNvSpPr>
          <p:nvPr>
            <p:ph type="body" sz="quarter" idx="14"/>
          </p:nvPr>
        </p:nvSpPr>
        <p:spPr>
          <a:xfrm>
            <a:off x="760413" y="7177088"/>
            <a:ext cx="6197600" cy="207962"/>
          </a:xfrm>
        </p:spPr>
        <p:txBody>
          <a:bodyPr/>
          <a:lstStyle/>
          <a:p>
            <a:pPr>
              <a:defRPr/>
            </a:pPr>
            <a:endParaRPr lang="en-US"/>
          </a:p>
        </p:txBody>
      </p:sp>
      <p:sp>
        <p:nvSpPr>
          <p:cNvPr id="85" name="Isosceles Triangle 5"/>
          <p:cNvSpPr/>
          <p:nvPr/>
        </p:nvSpPr>
        <p:spPr>
          <a:xfrm>
            <a:off x="1385888" y="1069157"/>
            <a:ext cx="8843962" cy="666750"/>
          </a:xfrm>
          <a:prstGeom prst="triangle">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endParaRPr lang="zh-CN" altLang="en-US" sz="1800" b="1" kern="0">
              <a:solidFill>
                <a:srgbClr val="FF0000"/>
              </a:solidFill>
              <a:latin typeface="Verdana"/>
              <a:ea typeface="华文楷体"/>
              <a:cs typeface="Arial" pitchFamily="34" charset="0"/>
            </a:endParaRPr>
          </a:p>
        </p:txBody>
      </p:sp>
      <p:sp>
        <p:nvSpPr>
          <p:cNvPr id="86" name="Rectangle 6"/>
          <p:cNvSpPr/>
          <p:nvPr>
            <p:custDataLst>
              <p:tags r:id="rId2"/>
            </p:custDataLst>
          </p:nvPr>
        </p:nvSpPr>
        <p:spPr>
          <a:xfrm>
            <a:off x="1385888" y="1781491"/>
            <a:ext cx="2884487"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客户定位</a:t>
            </a:r>
          </a:p>
        </p:txBody>
      </p:sp>
      <p:sp>
        <p:nvSpPr>
          <p:cNvPr id="87" name="Rectangle 7"/>
          <p:cNvSpPr/>
          <p:nvPr/>
        </p:nvSpPr>
        <p:spPr>
          <a:xfrm>
            <a:off x="1385888" y="4704557"/>
            <a:ext cx="2160587"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零售金融</a:t>
            </a:r>
            <a:r>
              <a:rPr lang="zh-CN" altLang="en-US" sz="1600" b="1" kern="0" smtClean="0">
                <a:solidFill>
                  <a:srgbClr val="FFFFFF"/>
                </a:solidFill>
                <a:latin typeface="Verdana"/>
                <a:ea typeface="华文楷体"/>
                <a:cs typeface="Arial" pitchFamily="34" charset="0"/>
              </a:rPr>
              <a:t>业务</a:t>
            </a:r>
            <a:endParaRPr lang="en-US" altLang="zh-CN" sz="1600" b="1" kern="0">
              <a:solidFill>
                <a:srgbClr val="FFFFFF"/>
              </a:solidFill>
              <a:latin typeface="Verdana"/>
              <a:ea typeface="华文楷体"/>
              <a:cs typeface="Arial" pitchFamily="34" charset="0"/>
            </a:endParaRPr>
          </a:p>
        </p:txBody>
      </p:sp>
      <p:sp>
        <p:nvSpPr>
          <p:cNvPr id="88" name="Rectangle 8"/>
          <p:cNvSpPr/>
          <p:nvPr/>
        </p:nvSpPr>
        <p:spPr>
          <a:xfrm>
            <a:off x="3613150" y="4704557"/>
            <a:ext cx="2160588"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公司金融业务</a:t>
            </a:r>
            <a:endParaRPr lang="en-US" altLang="zh-CN" sz="1600" b="1" kern="0">
              <a:solidFill>
                <a:srgbClr val="FFFFFF"/>
              </a:solidFill>
              <a:latin typeface="Verdana"/>
              <a:ea typeface="华文楷体"/>
              <a:cs typeface="Arial" pitchFamily="34" charset="0"/>
            </a:endParaRPr>
          </a:p>
        </p:txBody>
      </p:sp>
      <p:sp>
        <p:nvSpPr>
          <p:cNvPr id="89" name="Rectangle 9"/>
          <p:cNvSpPr/>
          <p:nvPr/>
        </p:nvSpPr>
        <p:spPr>
          <a:xfrm>
            <a:off x="5842000" y="4704557"/>
            <a:ext cx="2159000"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同业金融业务</a:t>
            </a:r>
            <a:endParaRPr lang="en-US" altLang="zh-CN" sz="1600" b="1" kern="0">
              <a:solidFill>
                <a:srgbClr val="FFFFFF"/>
              </a:solidFill>
              <a:latin typeface="Verdana"/>
              <a:ea typeface="华文楷体"/>
              <a:cs typeface="Arial" pitchFamily="34" charset="0"/>
            </a:endParaRPr>
          </a:p>
        </p:txBody>
      </p:sp>
      <p:sp>
        <p:nvSpPr>
          <p:cNvPr id="90" name="Rectangle 11"/>
          <p:cNvSpPr/>
          <p:nvPr/>
        </p:nvSpPr>
        <p:spPr>
          <a:xfrm>
            <a:off x="8069263" y="4704557"/>
            <a:ext cx="2160587" cy="1944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移动金融业务</a:t>
            </a:r>
            <a:endParaRPr lang="en-US" altLang="zh-CN" sz="1600" b="1" kern="0">
              <a:solidFill>
                <a:srgbClr val="FFFFFF"/>
              </a:solidFill>
              <a:latin typeface="Verdana"/>
              <a:ea typeface="华文楷体"/>
              <a:cs typeface="Arial" pitchFamily="34" charset="0"/>
            </a:endParaRPr>
          </a:p>
        </p:txBody>
      </p:sp>
      <p:sp>
        <p:nvSpPr>
          <p:cNvPr id="91" name="Rectangle 13"/>
          <p:cNvSpPr/>
          <p:nvPr>
            <p:custDataLst>
              <p:tags r:id="rId3"/>
            </p:custDataLst>
          </p:nvPr>
        </p:nvSpPr>
        <p:spPr>
          <a:xfrm>
            <a:off x="1385888" y="4277116"/>
            <a:ext cx="8843962" cy="396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业务定位及组合</a:t>
            </a:r>
          </a:p>
        </p:txBody>
      </p:sp>
      <p:sp>
        <p:nvSpPr>
          <p:cNvPr id="92" name="Rectangle 28"/>
          <p:cNvSpPr/>
          <p:nvPr>
            <p:custDataLst>
              <p:tags r:id="rId4"/>
            </p:custDataLst>
          </p:nvPr>
        </p:nvSpPr>
        <p:spPr>
          <a:xfrm>
            <a:off x="4365625" y="1781491"/>
            <a:ext cx="2884488"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产品</a:t>
            </a:r>
            <a:r>
              <a:rPr lang="en-US" altLang="zh-CN" sz="1600" b="1" kern="0">
                <a:solidFill>
                  <a:srgbClr val="FFFFFF"/>
                </a:solidFill>
                <a:latin typeface="Verdana"/>
                <a:ea typeface="华文楷体"/>
                <a:cs typeface="Arial" pitchFamily="34" charset="0"/>
              </a:rPr>
              <a:t>/</a:t>
            </a:r>
            <a:r>
              <a:rPr lang="zh-CN" altLang="en-US" sz="1600" b="1" kern="0">
                <a:solidFill>
                  <a:srgbClr val="FFFFFF"/>
                </a:solidFill>
                <a:latin typeface="Verdana"/>
                <a:ea typeface="华文楷体"/>
                <a:cs typeface="Arial" pitchFamily="34" charset="0"/>
              </a:rPr>
              <a:t>服务定位</a:t>
            </a:r>
          </a:p>
        </p:txBody>
      </p:sp>
      <p:sp>
        <p:nvSpPr>
          <p:cNvPr id="93" name="Rectangle 29"/>
          <p:cNvSpPr/>
          <p:nvPr>
            <p:custDataLst>
              <p:tags r:id="rId5"/>
            </p:custDataLst>
          </p:nvPr>
        </p:nvSpPr>
        <p:spPr>
          <a:xfrm>
            <a:off x="7345363" y="1781491"/>
            <a:ext cx="2884487" cy="396000"/>
          </a:xfrm>
          <a:prstGeom prst="rect">
            <a:avLst/>
          </a:prstGeom>
          <a:solidFill>
            <a:srgbClr val="00A1DE">
              <a:lumMod val="50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区域定位</a:t>
            </a:r>
          </a:p>
        </p:txBody>
      </p:sp>
      <p:sp>
        <p:nvSpPr>
          <p:cNvPr id="94" name="Rectangle 35"/>
          <p:cNvSpPr/>
          <p:nvPr>
            <p:custDataLst>
              <p:tags r:id="rId6"/>
            </p:custDataLst>
          </p:nvPr>
        </p:nvSpPr>
        <p:spPr>
          <a:xfrm>
            <a:off x="1385888" y="2259557"/>
            <a:ext cx="2884487"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金融服务场景化</a:t>
            </a:r>
          </a:p>
        </p:txBody>
      </p:sp>
      <p:sp>
        <p:nvSpPr>
          <p:cNvPr id="95" name="Rectangle 36"/>
          <p:cNvSpPr/>
          <p:nvPr>
            <p:custDataLst>
              <p:tags r:id="rId7"/>
            </p:custDataLst>
          </p:nvPr>
        </p:nvSpPr>
        <p:spPr>
          <a:xfrm>
            <a:off x="4365625" y="2259557"/>
            <a:ext cx="2884488"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多市场联动</a:t>
            </a:r>
          </a:p>
        </p:txBody>
      </p:sp>
      <p:sp>
        <p:nvSpPr>
          <p:cNvPr id="96" name="Rectangle 37"/>
          <p:cNvSpPr/>
          <p:nvPr>
            <p:custDataLst>
              <p:tags r:id="rId8"/>
            </p:custDataLst>
          </p:nvPr>
        </p:nvSpPr>
        <p:spPr>
          <a:xfrm>
            <a:off x="7345363" y="2259557"/>
            <a:ext cx="2884487" cy="1081088"/>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直销银行构建</a:t>
            </a:r>
          </a:p>
        </p:txBody>
      </p:sp>
      <p:cxnSp>
        <p:nvCxnSpPr>
          <p:cNvPr id="225295" name="Straight Connector 39"/>
          <p:cNvCxnSpPr>
            <a:cxnSpLocks noChangeShapeType="1"/>
          </p:cNvCxnSpPr>
          <p:nvPr/>
        </p:nvCxnSpPr>
        <p:spPr bwMode="auto">
          <a:xfrm>
            <a:off x="463550" y="972319"/>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6" name="Straight Connector 40"/>
          <p:cNvCxnSpPr>
            <a:cxnSpLocks noChangeShapeType="1"/>
          </p:cNvCxnSpPr>
          <p:nvPr/>
        </p:nvCxnSpPr>
        <p:spPr bwMode="auto">
          <a:xfrm>
            <a:off x="463550" y="2195604"/>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7" name="Straight Connector 41"/>
          <p:cNvCxnSpPr>
            <a:cxnSpLocks noChangeShapeType="1"/>
          </p:cNvCxnSpPr>
          <p:nvPr/>
        </p:nvCxnSpPr>
        <p:spPr bwMode="auto">
          <a:xfrm>
            <a:off x="463550" y="4267754"/>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8" name="Straight Connector 42"/>
          <p:cNvCxnSpPr>
            <a:cxnSpLocks noChangeShapeType="1"/>
          </p:cNvCxnSpPr>
          <p:nvPr/>
        </p:nvCxnSpPr>
        <p:spPr bwMode="auto">
          <a:xfrm>
            <a:off x="463550" y="7126865"/>
            <a:ext cx="296863" cy="0"/>
          </a:xfrm>
          <a:prstGeom prst="line">
            <a:avLst/>
          </a:prstGeom>
          <a:noFill/>
          <a:ln w="38100" algn="ctr">
            <a:solidFill>
              <a:srgbClr val="002776"/>
            </a:solidFill>
            <a:round/>
          </a:ln>
          <a:extLst>
            <a:ext uri="{909E8E84-426E-40DD-AFC4-6F175D3DCCD1}">
              <a14:hiddenFill xmlns:a14="http://schemas.microsoft.com/office/drawing/2010/main">
                <a:noFill/>
              </a14:hiddenFill>
            </a:ext>
          </a:extLst>
        </p:spPr>
      </p:cxnSp>
      <p:cxnSp>
        <p:nvCxnSpPr>
          <p:cNvPr id="225299" name="Straight Arrow Connector 44"/>
          <p:cNvCxnSpPr>
            <a:cxnSpLocks noChangeShapeType="1"/>
          </p:cNvCxnSpPr>
          <p:nvPr/>
        </p:nvCxnSpPr>
        <p:spPr bwMode="auto">
          <a:xfrm flipH="1">
            <a:off x="593725" y="972319"/>
            <a:ext cx="0" cy="1368425"/>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2" name="TextBox 45"/>
          <p:cNvSpPr txBox="1"/>
          <p:nvPr/>
        </p:nvSpPr>
        <p:spPr>
          <a:xfrm>
            <a:off x="17463" y="1404119"/>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b="1" i="1" kern="0">
                <a:solidFill>
                  <a:srgbClr val="000000"/>
                </a:solidFill>
                <a:latin typeface="华文楷体"/>
                <a:ea typeface="华文楷体"/>
                <a:cs typeface="Arial Unicode MS"/>
              </a:rPr>
              <a:t>战略愿景</a:t>
            </a:r>
            <a:endParaRPr lang="en-US" sz="1400" b="1" i="1" kern="0">
              <a:solidFill>
                <a:srgbClr val="000000"/>
              </a:solidFill>
              <a:latin typeface="华文楷体"/>
              <a:ea typeface="华文楷体"/>
              <a:cs typeface="Arial Unicode MS"/>
            </a:endParaRPr>
          </a:p>
        </p:txBody>
      </p:sp>
      <p:cxnSp>
        <p:nvCxnSpPr>
          <p:cNvPr id="225301" name="Straight Arrow Connector 46"/>
          <p:cNvCxnSpPr>
            <a:cxnSpLocks noChangeShapeType="1"/>
          </p:cNvCxnSpPr>
          <p:nvPr/>
        </p:nvCxnSpPr>
        <p:spPr bwMode="auto">
          <a:xfrm flipH="1">
            <a:off x="593725" y="2224631"/>
            <a:ext cx="0" cy="2016000"/>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4" name="TextBox 47"/>
          <p:cNvSpPr txBox="1"/>
          <p:nvPr/>
        </p:nvSpPr>
        <p:spPr>
          <a:xfrm>
            <a:off x="17463" y="3132559"/>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b="1" i="1" kern="0">
                <a:solidFill>
                  <a:srgbClr val="000000"/>
                </a:solidFill>
                <a:latin typeface="华文楷体"/>
                <a:ea typeface="华文楷体"/>
                <a:cs typeface="Arial Unicode MS"/>
              </a:rPr>
              <a:t>总体战略</a:t>
            </a:r>
            <a:endParaRPr lang="en-US" sz="1400" b="1" i="1" kern="0">
              <a:solidFill>
                <a:srgbClr val="000000"/>
              </a:solidFill>
              <a:latin typeface="华文楷体"/>
              <a:ea typeface="华文楷体"/>
              <a:cs typeface="Arial Unicode MS"/>
            </a:endParaRPr>
          </a:p>
        </p:txBody>
      </p:sp>
      <p:cxnSp>
        <p:nvCxnSpPr>
          <p:cNvPr id="225303" name="Straight Arrow Connector 49"/>
          <p:cNvCxnSpPr>
            <a:cxnSpLocks noChangeShapeType="1"/>
          </p:cNvCxnSpPr>
          <p:nvPr/>
        </p:nvCxnSpPr>
        <p:spPr bwMode="auto">
          <a:xfrm flipH="1">
            <a:off x="593725" y="4296882"/>
            <a:ext cx="0" cy="2813050"/>
          </a:xfrm>
          <a:prstGeom prst="straightConnector1">
            <a:avLst/>
          </a:prstGeom>
          <a:noFill/>
          <a:ln w="9525" algn="ctr">
            <a:solidFill>
              <a:srgbClr val="002776"/>
            </a:solidFill>
            <a:round/>
            <a:headEnd type="triangle" w="med" len="med"/>
            <a:tailEnd type="triangle" w="med" len="med"/>
          </a:ln>
          <a:extLst>
            <a:ext uri="{909E8E84-426E-40DD-AFC4-6F175D3DCCD1}">
              <a14:hiddenFill xmlns:a14="http://schemas.microsoft.com/office/drawing/2010/main">
                <a:noFill/>
              </a14:hiddenFill>
            </a:ext>
          </a:extLst>
        </p:spPr>
      </p:cxnSp>
      <p:sp>
        <p:nvSpPr>
          <p:cNvPr id="106" name="TextBox 50"/>
          <p:cNvSpPr txBox="1"/>
          <p:nvPr/>
        </p:nvSpPr>
        <p:spPr>
          <a:xfrm>
            <a:off x="17463" y="5163046"/>
            <a:ext cx="1152525" cy="307975"/>
          </a:xfrm>
          <a:prstGeom prst="rect">
            <a:avLst/>
          </a:prstGeom>
          <a:solidFill>
            <a:srgbClr val="FFFFFF"/>
          </a:solidFill>
          <a:ln>
            <a:noFill/>
          </a:ln>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spcBef>
                <a:spcPct val="0"/>
              </a:spcBef>
              <a:spcAft>
                <a:spcPct val="0"/>
              </a:spcAft>
              <a:defRPr/>
            </a:pPr>
            <a:r>
              <a:rPr lang="zh-CN" altLang="en-US" sz="1400" b="1" i="1" kern="0">
                <a:solidFill>
                  <a:srgbClr val="000000"/>
                </a:solidFill>
                <a:latin typeface="华文楷体"/>
                <a:ea typeface="华文楷体"/>
                <a:cs typeface="Arial Unicode MS"/>
              </a:rPr>
              <a:t>业务战略</a:t>
            </a:r>
            <a:endParaRPr lang="en-US" altLang="zh-CN" sz="1400" b="1" i="1" kern="0">
              <a:solidFill>
                <a:srgbClr val="000000"/>
              </a:solidFill>
              <a:latin typeface="华文楷体"/>
              <a:ea typeface="华文楷体"/>
              <a:cs typeface="Arial Unicode MS"/>
            </a:endParaRPr>
          </a:p>
        </p:txBody>
      </p:sp>
      <p:sp>
        <p:nvSpPr>
          <p:cNvPr id="108" name="Title 1"/>
          <p:cNvSpPr txBox="1"/>
          <p:nvPr/>
        </p:nvSpPr>
        <p:spPr bwMode="auto">
          <a:xfrm>
            <a:off x="463550" y="381000"/>
            <a:ext cx="9766300" cy="339725"/>
          </a:xfrm>
          <a:prstGeom prst="rect">
            <a:avLst/>
          </a:prstGeom>
          <a:noFill/>
          <a:ln w="9525">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algn="l" defTabSz="1042988" rtl="0" eaLnBrk="0" fontAlgn="base" hangingPunct="0">
              <a:lnSpc>
                <a:spcPct val="90000"/>
              </a:lnSpc>
              <a:spcBef>
                <a:spcPct val="0"/>
              </a:spcBef>
              <a:spcAft>
                <a:spcPct val="0"/>
              </a:spcAft>
              <a:defRPr sz="2205" b="1" kern="1200">
                <a:solidFill>
                  <a:srgbClr val="002060"/>
                </a:solidFill>
                <a:latin typeface="Arial" pitchFamily="34" charset="0"/>
                <a:ea typeface="华文楷体" pitchFamily="2" charset="-122"/>
                <a:cs typeface="Arial" pitchFamily="34" charset="0"/>
              </a:defRPr>
            </a:lvl1pPr>
            <a:lvl2pPr marL="520700" indent="-63500"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2pPr>
            <a:lvl3pPr marL="1042988" indent="-128588"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3pPr>
            <a:lvl4pPr marL="1563688" indent="-192088"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4pPr>
            <a:lvl5pPr marL="2085975" indent="-257175"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5pPr>
            <a:lvl6pPr marL="527996"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6pPr>
            <a:lvl7pPr marL="1055992"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7pPr>
            <a:lvl8pPr marL="1583988"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8pPr>
            <a:lvl9pPr marL="2111983"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9pPr>
          </a:lstStyle>
          <a:p>
            <a:pPr defTabSz="914400" hangingPunct="1">
              <a:defRPr/>
            </a:pPr>
            <a:r>
              <a:rPr lang="zh-CN" altLang="en-US" sz="2200" kern="0" smtClean="0">
                <a:ea typeface="Arial Unicode MS" panose="020b0604020202020204" pitchFamily="34" charset="-122"/>
              </a:rPr>
              <a:t>哈尔滨银行整体战略体系</a:t>
            </a:r>
            <a:endParaRPr lang="en-US" altLang="zh-CN" sz="2200" kern="0">
              <a:ea typeface="Arial Unicode MS" panose="020b0604020202020204" pitchFamily="34" charset="-122"/>
            </a:endParaRPr>
          </a:p>
        </p:txBody>
      </p:sp>
      <p:sp>
        <p:nvSpPr>
          <p:cNvPr id="225306" name="Rectangle 1"/>
          <p:cNvSpPr>
            <a:spLocks noChangeArrowheads="1"/>
          </p:cNvSpPr>
          <p:nvPr/>
        </p:nvSpPr>
        <p:spPr bwMode="auto">
          <a:xfrm>
            <a:off x="1317096" y="4673116"/>
            <a:ext cx="2268000" cy="2016000"/>
          </a:xfrm>
          <a:prstGeom prst="rect">
            <a:avLst/>
          </a:prstGeom>
          <a:noFill/>
          <a:ln w="28575" algn="ctr">
            <a:solidFill>
              <a:srgbClr val="FF0000"/>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pPr>
            <a:endParaRPr lang="en-US" altLang="en-US"/>
          </a:p>
        </p:txBody>
      </p:sp>
      <p:sp>
        <p:nvSpPr>
          <p:cNvPr id="27" name="Rectangle 13"/>
          <p:cNvSpPr/>
          <p:nvPr>
            <p:custDataLst>
              <p:tags r:id="rId9"/>
            </p:custDataLst>
          </p:nvPr>
        </p:nvSpPr>
        <p:spPr>
          <a:xfrm>
            <a:off x="1385888" y="3815555"/>
            <a:ext cx="8843962" cy="396000"/>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pPr>
            <a:r>
              <a:rPr lang="zh-CN" altLang="en-US" sz="1600" b="1" kern="0">
                <a:solidFill>
                  <a:srgbClr val="FFFFFF"/>
                </a:solidFill>
                <a:latin typeface="Verdana"/>
                <a:ea typeface="华文楷体"/>
                <a:cs typeface="Arial" pitchFamily="34" charset="0"/>
              </a:rPr>
              <a:t>业务协同与交叉销售</a:t>
            </a:r>
          </a:p>
        </p:txBody>
      </p:sp>
      <p:sp>
        <p:nvSpPr>
          <p:cNvPr id="28" name="Rectangle 13"/>
          <p:cNvSpPr/>
          <p:nvPr>
            <p:custDataLst>
              <p:tags r:id="rId10"/>
            </p:custDataLst>
          </p:nvPr>
        </p:nvSpPr>
        <p:spPr>
          <a:xfrm>
            <a:off x="1385888" y="6718302"/>
            <a:ext cx="8843962" cy="396000"/>
          </a:xfrm>
          <a:prstGeom prst="rect">
            <a:avLst/>
          </a:prstGeom>
          <a:solidFill>
            <a:srgbClr val="00A1DE"/>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rgbClr val="FFFFFF"/>
                </a:solidFill>
                <a:latin typeface="Verdana"/>
                <a:ea typeface="华文楷体"/>
                <a:cs typeface="Arial" pitchFamily="34" charset="0"/>
              </a:rPr>
              <a:t>拓展综合化特色金融服务</a:t>
            </a:r>
          </a:p>
        </p:txBody>
      </p:sp>
      <p:sp>
        <p:nvSpPr>
          <p:cNvPr id="29" name="Rectangle 13"/>
          <p:cNvSpPr/>
          <p:nvPr>
            <p:custDataLst>
              <p:tags r:id="rId11"/>
            </p:custDataLst>
          </p:nvPr>
        </p:nvSpPr>
        <p:spPr>
          <a:xfrm>
            <a:off x="1385888" y="3376391"/>
            <a:ext cx="8843962" cy="396000"/>
          </a:xfrm>
          <a:prstGeom prst="rect">
            <a:avLst/>
          </a:prstGeom>
          <a:solidFill>
            <a:srgbClr val="00A1DE">
              <a:lumMod val="75000"/>
            </a:srgbClr>
          </a:solidFill>
          <a:ln w="9525" cap="flat" cmpd="sng" algn="ctr">
            <a:noFill/>
            <a:prstDash val="solid"/>
          </a:ln>
          <a:effectLst/>
        </p:spPr>
        <p:txBody>
          <a:bodyPr lIns="72000" tIns="0" rIns="7200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3667" eaLnBrk="1" fontAlgn="auto" hangingPunct="1">
              <a:lnSpc>
                <a:spcPct val="93000"/>
              </a:lnSpc>
              <a:spcBef>
                <a:spcPts val="300"/>
              </a:spcBef>
              <a:spcAft>
                <a:spcPct val="0"/>
              </a:spcAft>
            </a:pPr>
            <a:r>
              <a:rPr lang="zh-CN" altLang="en-US" sz="1600" b="1" kern="0">
                <a:solidFill>
                  <a:srgbClr val="FFFFFF"/>
                </a:solidFill>
                <a:latin typeface="Verdana"/>
                <a:ea typeface="华文楷体"/>
                <a:cs typeface="Arial" pitchFamily="34" charset="0"/>
              </a:rPr>
              <a:t>大渠道规划与协同</a:t>
            </a:r>
          </a:p>
        </p:txBody>
      </p:sp>
      <p:sp>
        <p:nvSpPr>
          <p:cNvPr id="2" name="矩形 1"/>
          <p:cNvSpPr/>
          <p:nvPr/>
        </p:nvSpPr>
        <p:spPr>
          <a:xfrm>
            <a:off x="3100388" y="1404367"/>
            <a:ext cx="5346700" cy="321306"/>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fontAlgn="auto" hangingPunct="1">
              <a:lnSpc>
                <a:spcPct val="93000"/>
              </a:lnSpc>
              <a:spcBef>
                <a:spcPts val="300"/>
              </a:spcBef>
              <a:spcAft>
                <a:spcPct val="0"/>
              </a:spcAft>
              <a:defRPr/>
            </a:pPr>
            <a:r>
              <a:rPr lang="zh-CN" altLang="en-US" sz="1600" b="1" kern="0">
                <a:solidFill>
                  <a:schemeClr val="bg1"/>
                </a:solidFill>
                <a:latin typeface="Verdana"/>
                <a:ea typeface="华文楷体"/>
                <a:cs typeface="Arial" pitchFamily="34" charset="0"/>
              </a:rPr>
              <a:t>建设服务优良、特色鲜明的国际一流小额信贷银行</a:t>
            </a:r>
          </a:p>
        </p:txBody>
      </p:sp>
    </p:spTree>
    <p:extLst>
      <p:ext uri="{BB962C8B-B14F-4D97-AF65-F5344CB8AC3E}">
        <p14:creationId xmlns:p14="http://schemas.microsoft.com/office/powerpoint/2010/main" val="2223863916"/>
      </p:ext>
    </p:extLst>
  </p:cSld>
  <p:clrMapOvr>
    <a:masterClrMapping/>
  </p:clrMapOvr>
  <p:transition spd="slow" advClick="0"/>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sz="quarter" idx="14"/>
          </p:nvPr>
        </p:nvSpPr>
        <p:spPr>
          <a:xfrm>
            <a:off x="666750" y="6856413"/>
            <a:ext cx="8691563" cy="309562"/>
          </a:xfrm>
        </p:spPr>
        <p:txBody>
          <a:bodyPr/>
          <a:lstStyle/>
          <a:p>
            <a:pPr defTabSz="914400">
              <a:spcBef>
                <a:spcPct val="0"/>
              </a:spcBef>
              <a:buClr>
                <a:srgbClr val="9CD100"/>
              </a:buClr>
              <a:buSzPct val="120000"/>
              <a:defRPr/>
            </a:pPr>
            <a:r>
              <a:rPr lang="en-US" altLang="zh-CN" smtClean="0"/>
              <a:t>1.</a:t>
            </a:r>
            <a:r>
              <a:rPr lang="zh-CN" altLang="en-US" smtClean="0"/>
              <a:t>哈尔滨银行</a:t>
            </a:r>
            <a:r>
              <a:rPr lang="zh-CN" altLang="en-US"/>
              <a:t>数据截止至</a:t>
            </a:r>
            <a:r>
              <a:rPr lang="en-US" altLang="zh-CN"/>
              <a:t>2014</a:t>
            </a:r>
            <a:r>
              <a:rPr lang="zh-CN" altLang="en-US"/>
              <a:t>年</a:t>
            </a:r>
            <a:r>
              <a:rPr lang="en-US" altLang="zh-CN"/>
              <a:t>12</a:t>
            </a:r>
            <a:r>
              <a:rPr lang="zh-CN" altLang="en-US"/>
              <a:t>月份，中高端客户定义为日均金融资产</a:t>
            </a:r>
            <a:r>
              <a:rPr lang="en-US" altLang="zh-CN"/>
              <a:t>30</a:t>
            </a:r>
            <a:r>
              <a:rPr lang="zh-CN" altLang="en-US"/>
              <a:t>万以上</a:t>
            </a:r>
            <a:endParaRPr lang="en-US" altLang="zh-CN"/>
          </a:p>
          <a:p>
            <a:pPr defTabSz="914400">
              <a:spcBef>
                <a:spcPct val="0"/>
              </a:spcBef>
              <a:buClr>
                <a:srgbClr val="9CD100"/>
              </a:buClr>
              <a:buSzPct val="120000"/>
              <a:defRPr/>
            </a:pPr>
            <a:r>
              <a:rPr lang="en-US" altLang="zh-CN" smtClean="0"/>
              <a:t>2.</a:t>
            </a:r>
            <a:r>
              <a:rPr lang="zh-CN" altLang="en-US" smtClean="0"/>
              <a:t>招商</a:t>
            </a:r>
            <a:r>
              <a:rPr lang="zh-CN" altLang="en-US"/>
              <a:t>银行数据截止至</a:t>
            </a:r>
            <a:r>
              <a:rPr lang="en-US" altLang="zh-CN"/>
              <a:t>2014</a:t>
            </a:r>
            <a:r>
              <a:rPr lang="zh-CN" altLang="en-US"/>
              <a:t>年</a:t>
            </a:r>
            <a:r>
              <a:rPr lang="en-US" altLang="zh-CN"/>
              <a:t>6</a:t>
            </a:r>
            <a:r>
              <a:rPr lang="zh-CN" altLang="en-US"/>
              <a:t>月份，中高端客户定义为日均金融资产</a:t>
            </a:r>
            <a:r>
              <a:rPr lang="en-US" altLang="zh-CN"/>
              <a:t>50</a:t>
            </a:r>
            <a:r>
              <a:rPr lang="zh-CN" altLang="en-US"/>
              <a:t>万以上</a:t>
            </a:r>
            <a:endParaRPr lang="en-US"/>
          </a:p>
          <a:p>
            <a:pPr>
              <a:spcBef>
                <a:spcPct val="0"/>
              </a:spcBef>
              <a:buClr>
                <a:srgbClr val="9CD100"/>
              </a:buClr>
              <a:buSzPct val="120000"/>
              <a:defRPr/>
            </a:pPr>
            <a:r>
              <a:rPr lang="zh-CN" altLang="en-US"/>
              <a:t>资料来源：银行公开资料，德勤分析</a:t>
            </a:r>
            <a:endParaRPr lang="en-US" altLang="zh-CN"/>
          </a:p>
          <a:p>
            <a:pPr>
              <a:spcBef>
                <a:spcPct val="0"/>
              </a:spcBef>
              <a:defRPr/>
            </a:pPr>
            <a:endParaRPr lang="zh-CN" altLang="en-US"/>
          </a:p>
        </p:txBody>
      </p:sp>
      <p:cxnSp>
        <p:nvCxnSpPr>
          <p:cNvPr id="265219" name="直接连接符 20"/>
          <p:cNvCxnSpPr>
            <a:cxnSpLocks noChangeShapeType="1"/>
          </p:cNvCxnSpPr>
          <p:nvPr/>
        </p:nvCxnSpPr>
        <p:spPr bwMode="auto">
          <a:xfrm>
            <a:off x="1212850" y="2070100"/>
            <a:ext cx="3660775" cy="0"/>
          </a:xfrm>
          <a:prstGeom prst="line">
            <a:avLst/>
          </a:prstGeom>
          <a:noFill/>
          <a:ln w="9525" algn="ctr">
            <a:solidFill>
              <a:schemeClr val="tx1"/>
            </a:solidFill>
            <a:round/>
          </a:ln>
          <a:extLst>
            <a:ext uri="{909E8E84-426E-40DD-AFC4-6F175D3DCCD1}">
              <a14:hiddenFill xmlns:a14="http://schemas.microsoft.com/office/drawing/2010/main">
                <a:noFill/>
              </a14:hiddenFill>
            </a:ext>
          </a:extLst>
        </p:spPr>
      </p:cxnSp>
      <p:sp>
        <p:nvSpPr>
          <p:cNvPr id="22" name="标题 1"/>
          <p:cNvSpPr txBox="1"/>
          <p:nvPr/>
        </p:nvSpPr>
        <p:spPr bwMode="auto">
          <a:xfrm>
            <a:off x="438150" y="354013"/>
            <a:ext cx="9390063"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algn="l" defTabSz="1042988" rtl="0" eaLnBrk="0" fontAlgn="base" hangingPunct="1">
              <a:lnSpc>
                <a:spcPct val="90000"/>
              </a:lnSpc>
              <a:spcBef>
                <a:spcPct val="0"/>
              </a:spcBef>
              <a:spcAft>
                <a:spcPct val="0"/>
              </a:spcAft>
              <a:defRPr sz="2100" b="1" kern="1200" baseline="0">
                <a:solidFill>
                  <a:srgbClr val="336699"/>
                </a:solidFill>
                <a:latin typeface="Arial" pitchFamily="34" charset="0"/>
                <a:ea typeface="华文楷体" pitchFamily="2" charset="-122"/>
                <a:cs typeface="+mj-cs"/>
              </a:defRPr>
            </a:lvl1pPr>
            <a:lvl2pPr marL="520700" indent="-63500"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2pPr>
            <a:lvl3pPr marL="1042988" indent="-128588"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3pPr>
            <a:lvl4pPr marL="1563688" indent="-192088"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4pPr>
            <a:lvl5pPr marL="2085975" indent="-257175"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5pPr>
            <a:lvl6pPr marL="478908"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6pPr>
            <a:lvl7pPr marL="957816"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7pPr>
            <a:lvl8pPr marL="1436724"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8pPr>
            <a:lvl9pPr marL="1915631"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9pPr>
          </a:lstStyle>
          <a:p>
            <a:pPr defTabSz="914400">
              <a:defRPr/>
            </a:pPr>
            <a:r>
              <a:rPr lang="zh-CN" altLang="en-US" sz="2200" kern="0" smtClean="0">
                <a:solidFill>
                  <a:schemeClr val="tx2"/>
                </a:solidFill>
                <a:latin typeface="Arial Unicode MS" panose="020b0604020202020204" pitchFamily="34" charset="-122"/>
                <a:ea typeface="Arial Unicode MS" panose="020b0604020202020204" pitchFamily="34" charset="-122"/>
                <a:cs typeface="Arial Unicode MS" pitchFamily="34" charset="-122"/>
              </a:rPr>
              <a:t>关键诊断</a:t>
            </a:r>
            <a:r>
              <a:rPr lang="zh-CN" altLang="en-US" sz="2200" kern="0">
                <a:solidFill>
                  <a:schemeClr val="tx2"/>
                </a:solidFill>
                <a:latin typeface="Arial Unicode MS" panose="020b0604020202020204" pitchFamily="34" charset="-122"/>
                <a:ea typeface="Arial Unicode MS" panose="020b0604020202020204" pitchFamily="34" charset="-122"/>
                <a:cs typeface="Arial Unicode MS" pitchFamily="34" charset="-122"/>
              </a:rPr>
              <a:t>发现</a:t>
            </a:r>
            <a:r>
              <a:rPr lang="zh-CN" altLang="en-US" sz="2200" kern="0" smtClean="0">
                <a:solidFill>
                  <a:schemeClr val="tx2"/>
                </a:solidFill>
                <a:latin typeface="Arial Unicode MS" panose="020b0604020202020204" pitchFamily="34" charset="-122"/>
                <a:ea typeface="Arial Unicode MS" panose="020b0604020202020204" pitchFamily="34" charset="-122"/>
                <a:cs typeface="Arial Unicode MS" pitchFamily="34" charset="-122"/>
              </a:rPr>
              <a:t>：零售客户平均持有产品数量较低；中高端客户规模和客户价值有待提高</a:t>
            </a:r>
            <a:endParaRPr lang="zh-CN" altLang="en-US" sz="2200" kern="0">
              <a:solidFill>
                <a:schemeClr val="tx2"/>
              </a:solidFill>
              <a:latin typeface="Arial Unicode MS" panose="020b0604020202020204" pitchFamily="34" charset="-122"/>
              <a:ea typeface="Arial Unicode MS" panose="020b0604020202020204" pitchFamily="34" charset="-122"/>
              <a:cs typeface="Arial Unicode MS" pitchFamily="34" charset="-122"/>
            </a:endParaRPr>
          </a:p>
        </p:txBody>
      </p:sp>
      <p:sp>
        <p:nvSpPr>
          <p:cNvPr id="23" name="Content Placeholder 2"/>
          <p:cNvSpPr txBox="1"/>
          <p:nvPr/>
        </p:nvSpPr>
        <p:spPr bwMode="auto">
          <a:xfrm>
            <a:off x="5710238" y="1801813"/>
            <a:ext cx="4551362" cy="4964112"/>
          </a:xfrm>
          <a:prstGeom prst="rect">
            <a:avLst/>
          </a:prstGeom>
          <a:noFill/>
          <a:ln w="12700">
            <a:solidFill>
              <a:srgbClr val="FFFFFF">
                <a:lumMod val="50000"/>
              </a:srgbClr>
            </a:solidFill>
            <a:miter lim="800000"/>
          </a:ln>
        </p:spPr>
        <p:txBody>
          <a:bodyPr tIns="900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3038" indent="-173038" defTabSz="762000" eaLnBrk="1" fontAlgn="auto" hangingPunct="1">
              <a:spcBef>
                <a:spcPts val="300"/>
              </a:spcBef>
              <a:spcAft>
                <a:spcPct val="0"/>
              </a:spcAft>
              <a:buClr>
                <a:srgbClr val="92D400"/>
              </a:buClr>
              <a:buFontTx/>
              <a:buChar char="•"/>
              <a:defRPr/>
            </a:pPr>
            <a:endParaRPr lang="en-AU" sz="800" kern="0">
              <a:solidFill>
                <a:srgbClr val="000000"/>
              </a:solidFill>
              <a:latin typeface="Verdana"/>
              <a:ea typeface="华文楷体"/>
              <a:cs typeface="Arial Unicode MS"/>
            </a:endParaRPr>
          </a:p>
        </p:txBody>
      </p:sp>
      <p:sp>
        <p:nvSpPr>
          <p:cNvPr id="24" name="Content Placeholder 2"/>
          <p:cNvSpPr txBox="1"/>
          <p:nvPr/>
        </p:nvSpPr>
        <p:spPr bwMode="auto">
          <a:xfrm>
            <a:off x="938213" y="1801813"/>
            <a:ext cx="4279900" cy="5003800"/>
          </a:xfrm>
          <a:prstGeom prst="rect">
            <a:avLst/>
          </a:prstGeom>
          <a:noFill/>
          <a:ln w="12700">
            <a:solidFill>
              <a:srgbClr val="FFFFFF">
                <a:lumMod val="50000"/>
              </a:srgbClr>
            </a:solidFill>
            <a:miter lim="800000"/>
          </a:ln>
        </p:spPr>
        <p:txBody>
          <a:bodyPr tIns="900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73038" indent="-173038" defTabSz="762000" eaLnBrk="1" fontAlgn="auto" hangingPunct="1">
              <a:spcBef>
                <a:spcPts val="300"/>
              </a:spcBef>
              <a:spcAft>
                <a:spcPct val="0"/>
              </a:spcAft>
              <a:buClr>
                <a:srgbClr val="92D400"/>
              </a:buClr>
              <a:buFontTx/>
              <a:buChar char="•"/>
              <a:defRPr/>
            </a:pPr>
            <a:endParaRPr lang="en-AU" sz="800" kern="0">
              <a:solidFill>
                <a:srgbClr val="000000"/>
              </a:solidFill>
              <a:latin typeface="Verdana"/>
              <a:ea typeface="华文楷体"/>
              <a:cs typeface="Arial Unicode MS"/>
            </a:endParaRPr>
          </a:p>
        </p:txBody>
      </p:sp>
      <p:sp>
        <p:nvSpPr>
          <p:cNvPr id="25" name="TextBox 2"/>
          <p:cNvSpPr txBox="1"/>
          <p:nvPr/>
        </p:nvSpPr>
        <p:spPr>
          <a:xfrm>
            <a:off x="938213" y="1481138"/>
            <a:ext cx="4279900" cy="312737"/>
          </a:xfrm>
          <a:prstGeom prst="rect">
            <a:avLst/>
          </a:prstGeom>
          <a:solidFill>
            <a:srgbClr val="92D400"/>
          </a:solidFill>
          <a:ln>
            <a:solidFill>
              <a:srgbClr val="92D400"/>
            </a:solidFill>
          </a:ln>
        </p:spPr>
        <p:txBody>
          <a:bodyPr lIns="72000" rIns="720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87313" indent="-87313" algn="ctr" defTabSz="913667" eaLnBrk="1" fontAlgn="auto" hangingPunct="1">
              <a:spcBef>
                <a:spcPct val="0"/>
              </a:spcBef>
              <a:spcAft>
                <a:spcPct val="0"/>
              </a:spcAft>
              <a:buClr>
                <a:srgbClr val="92D400"/>
              </a:buClr>
              <a:defRPr/>
            </a:pPr>
            <a:r>
              <a:rPr lang="zh-CN" altLang="en-US" sz="1600" b="1" kern="0">
                <a:solidFill>
                  <a:srgbClr val="FFFFFF"/>
                </a:solidFill>
                <a:latin typeface="Arial"/>
                <a:ea typeface="华文楷体"/>
                <a:cs typeface="Arial Unicode MS"/>
              </a:rPr>
              <a:t>个人客户的产品渗透率普遍较低</a:t>
            </a:r>
          </a:p>
        </p:txBody>
      </p:sp>
      <p:sp>
        <p:nvSpPr>
          <p:cNvPr id="26" name="TextBox 21"/>
          <p:cNvSpPr txBox="1"/>
          <p:nvPr/>
        </p:nvSpPr>
        <p:spPr>
          <a:xfrm>
            <a:off x="5710238" y="1504950"/>
            <a:ext cx="4551362" cy="296863"/>
          </a:xfrm>
          <a:prstGeom prst="rect">
            <a:avLst/>
          </a:prstGeom>
          <a:solidFill>
            <a:srgbClr val="92D400"/>
          </a:solidFill>
          <a:ln>
            <a:solidFill>
              <a:srgbClr val="92D400"/>
            </a:solidFill>
          </a:ln>
        </p:spPr>
        <p:txBody>
          <a:bodyPr lIns="72000" rIns="7200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87313" indent="-87313" algn="ctr" defTabSz="913667" eaLnBrk="1" fontAlgn="auto" hangingPunct="1">
              <a:spcBef>
                <a:spcPct val="0"/>
              </a:spcBef>
              <a:spcAft>
                <a:spcPct val="0"/>
              </a:spcAft>
              <a:buClr>
                <a:srgbClr val="92D400"/>
              </a:buClr>
              <a:defRPr/>
            </a:pPr>
            <a:r>
              <a:rPr lang="zh-CN" altLang="en-US" sz="1600" b="1" kern="0">
                <a:solidFill>
                  <a:srgbClr val="FFFFFF"/>
                </a:solidFill>
                <a:latin typeface="Arial"/>
                <a:ea typeface="华文楷体"/>
                <a:cs typeface="Arial Unicode MS"/>
              </a:rPr>
              <a:t>中高端客群规模以及客户价值仍有待提高</a:t>
            </a:r>
          </a:p>
        </p:txBody>
      </p:sp>
      <p:graphicFrame>
        <p:nvGraphicFramePr>
          <p:cNvPr id="265225" name="图表 26"/>
          <p:cNvGraphicFramePr>
            <a:graphicFrameLocks noChangeAspect="1"/>
          </p:cNvGraphicFramePr>
          <p:nvPr/>
        </p:nvGraphicFramePr>
        <p:xfrm>
          <a:off x="1031875" y="1885950"/>
          <a:ext cx="3790950" cy="4835525"/>
        </p:xfrm>
        <a:graphic>
          <a:graphicData uri="http://schemas.openxmlformats.org/presentationml/2006/ole">
            <mc:AlternateContent>
              <mc:Choice xmlns:v="urn:schemas-microsoft-com:vml" Requires="v">
                <p:oleObj spid="_x0000_s1084" name="Chart" r:id="rId2" imgW="3798137" imgH="4840644" progId="Excel.Chart.8">
                  <p:embed/>
                </p:oleObj>
              </mc:Choice>
              <mc:Fallback>
                <p:oleObj name="Chart" r:id="rId2" imgW="3798137" imgH="4840644" progId="Excel.Chart.8">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1031875" y="1885950"/>
                        <a:ext cx="3790950" cy="4835525"/>
                      </a:xfrm>
                      <a:prstGeom prst="rect">
                        <a:avLst/>
                      </a:prstGeom>
                      <a:noFill/>
                      <a:ln>
                        <a:noFill/>
                      </a:ln>
                    </p:spPr>
                  </p:pic>
                </p:oleObj>
              </mc:Fallback>
            </mc:AlternateContent>
          </a:graphicData>
        </a:graphic>
      </p:graphicFrame>
      <p:graphicFrame>
        <p:nvGraphicFramePr>
          <p:cNvPr id="28" name="表格 27"/>
          <p:cNvGraphicFramePr>
            <a:graphicFrameLocks noGrp="1"/>
          </p:cNvGraphicFramePr>
          <p:nvPr/>
        </p:nvGraphicFramePr>
        <p:xfrm>
          <a:off x="1174750" y="5648325"/>
          <a:ext cx="3328987" cy="661988"/>
        </p:xfrm>
        <a:graphic>
          <a:graphicData uri="http://schemas.openxmlformats.org/drawingml/2006/table">
            <a:tbl>
              <a:tblPr firstRow="1" bandRow="1"/>
              <a:tblGrid>
                <a:gridCol w="821773"/>
                <a:gridCol w="900296"/>
                <a:gridCol w="807323"/>
                <a:gridCol w="799595"/>
              </a:tblGrid>
              <a:tr h="661988">
                <a:tc>
                  <a:txBody>
                    <a:bodyPr vert="horz" wrap="square"/>
                    <a:lstStyle>
                      <a:lvl1pPr marL="0" algn="l" defTabSz="914400" rtl="0" eaLnBrk="1" latinLnBrk="0" hangingPunct="1">
                        <a:defRPr sz="1800" kern="1200">
                          <a:solidFill>
                            <a:schemeClr val="dk1"/>
                          </a:solidFill>
                          <a:latin typeface="Verdana"/>
                          <a:ea typeface="华文楷体"/>
                          <a:cs typeface="Arial Unicode MS"/>
                        </a:defRPr>
                      </a:lvl1pPr>
                      <a:lvl2pPr marL="457200" algn="l" defTabSz="914400" rtl="0" eaLnBrk="1" latinLnBrk="0" hangingPunct="1">
                        <a:defRPr sz="1800" kern="1200">
                          <a:solidFill>
                            <a:schemeClr val="dk1"/>
                          </a:solidFill>
                          <a:latin typeface="Verdana"/>
                          <a:ea typeface="华文楷体"/>
                          <a:cs typeface="Arial Unicode MS"/>
                        </a:defRPr>
                      </a:lvl2pPr>
                      <a:lvl3pPr marL="914400" algn="l" defTabSz="914400" rtl="0" eaLnBrk="1" latinLnBrk="0" hangingPunct="1">
                        <a:defRPr sz="1800" kern="1200">
                          <a:solidFill>
                            <a:schemeClr val="dk1"/>
                          </a:solidFill>
                          <a:latin typeface="Verdana"/>
                          <a:ea typeface="华文楷体"/>
                          <a:cs typeface="Arial Unicode MS"/>
                        </a:defRPr>
                      </a:lvl3pPr>
                      <a:lvl4pPr marL="1371600" algn="l" defTabSz="914400" rtl="0" eaLnBrk="1" latinLnBrk="0" hangingPunct="1">
                        <a:defRPr sz="1800" kern="1200">
                          <a:solidFill>
                            <a:schemeClr val="dk1"/>
                          </a:solidFill>
                          <a:latin typeface="Verdana"/>
                          <a:ea typeface="华文楷体"/>
                          <a:cs typeface="Arial Unicode MS"/>
                        </a:defRPr>
                      </a:lvl4pPr>
                      <a:lvl5pPr marL="1828800" algn="l" defTabSz="914400" rtl="0" eaLnBrk="1" latinLnBrk="0" hangingPunct="1">
                        <a:defRPr sz="1800" kern="1200">
                          <a:solidFill>
                            <a:schemeClr val="dk1"/>
                          </a:solidFill>
                          <a:latin typeface="Verdana"/>
                          <a:ea typeface="华文楷体"/>
                          <a:cs typeface="Arial Unicode MS"/>
                        </a:defRPr>
                      </a:lvl5pPr>
                      <a:lvl6pPr marL="2286000" algn="l" defTabSz="914400" rtl="0" eaLnBrk="1" latinLnBrk="0" hangingPunct="1">
                        <a:defRPr sz="1800" kern="1200">
                          <a:solidFill>
                            <a:schemeClr val="dk1"/>
                          </a:solidFill>
                          <a:latin typeface="Verdana"/>
                          <a:ea typeface="华文楷体"/>
                          <a:cs typeface="Arial Unicode MS"/>
                        </a:defRPr>
                      </a:lvl6pPr>
                      <a:lvl7pPr marL="2743200" algn="l" defTabSz="914400" rtl="0" eaLnBrk="1" latinLnBrk="0" hangingPunct="1">
                        <a:defRPr sz="1800" kern="1200">
                          <a:solidFill>
                            <a:schemeClr val="dk1"/>
                          </a:solidFill>
                          <a:latin typeface="Verdana"/>
                          <a:ea typeface="华文楷体"/>
                          <a:cs typeface="Arial Unicode MS"/>
                        </a:defRPr>
                      </a:lvl7pPr>
                      <a:lvl8pPr marL="3200400" algn="l" defTabSz="914400" rtl="0" eaLnBrk="1" latinLnBrk="0" hangingPunct="1">
                        <a:defRPr sz="1800" kern="1200">
                          <a:solidFill>
                            <a:schemeClr val="dk1"/>
                          </a:solidFill>
                          <a:latin typeface="Verdana"/>
                          <a:ea typeface="华文楷体"/>
                          <a:cs typeface="Arial Unicode MS"/>
                        </a:defRPr>
                      </a:lvl8pPr>
                      <a:lvl9pPr marL="3657600" algn="l" defTabSz="914400" rtl="0" eaLnBrk="1" latinLnBrk="0" hangingPunct="1">
                        <a:defRPr sz="1800" kern="1200">
                          <a:solidFill>
                            <a:schemeClr val="dk1"/>
                          </a:solidFill>
                          <a:latin typeface="Verdana"/>
                          <a:ea typeface="华文楷体"/>
                          <a:cs typeface="Arial Unicode MS"/>
                        </a:defRPr>
                      </a:lvl9pPr>
                    </a:lstStyle>
                    <a:p>
                      <a:pPr algn="ctr"/>
                      <a:r>
                        <a:rPr lang="zh-CN" altLang="en-US" sz="1400" smtClean="0">
                          <a:latin typeface="华文楷体" panose="02010600040101010101" pitchFamily="2" charset="-122"/>
                          <a:ea typeface="华文楷体" pitchFamily="2" charset="-122"/>
                          <a:cs typeface="Arial" pitchFamily="34" charset="0"/>
                        </a:rPr>
                        <a:t>人均产品数</a:t>
                      </a:r>
                      <a:endParaRPr lang="zh-CN" altLang="en-US" sz="1400">
                        <a:latin typeface="华文楷体" panose="02010600040101010101" pitchFamily="2" charset="-122"/>
                        <a:ea typeface="华文楷体" pitchFamily="2" charset="-122"/>
                        <a:cs typeface="Arial" pitchFamily="34" charset="0"/>
                      </a:endParaRPr>
                    </a:p>
                  </a:txBody>
                  <a:tcPr marL="72010" marR="72010" marT="45772" marB="45772"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chemeClr val="bg1"/>
                    </a:solidFill>
                  </a:tcPr>
                </a:tc>
                <a:tc>
                  <a:txBody>
                    <a:bodyPr vert="horz" wrap="square"/>
                    <a:lstStyle>
                      <a:lvl1pPr marL="0" algn="l" defTabSz="914400" rtl="0" eaLnBrk="1" latinLnBrk="0" hangingPunct="1">
                        <a:defRPr sz="1800" kern="1200">
                          <a:solidFill>
                            <a:schemeClr val="dk1"/>
                          </a:solidFill>
                          <a:latin typeface="Verdana"/>
                          <a:ea typeface="华文楷体"/>
                          <a:cs typeface="Arial Unicode MS"/>
                        </a:defRPr>
                      </a:lvl1pPr>
                      <a:lvl2pPr marL="457200" algn="l" defTabSz="914400" rtl="0" eaLnBrk="1" latinLnBrk="0" hangingPunct="1">
                        <a:defRPr sz="1800" kern="1200">
                          <a:solidFill>
                            <a:schemeClr val="dk1"/>
                          </a:solidFill>
                          <a:latin typeface="Verdana"/>
                          <a:ea typeface="华文楷体"/>
                          <a:cs typeface="Arial Unicode MS"/>
                        </a:defRPr>
                      </a:lvl2pPr>
                      <a:lvl3pPr marL="914400" algn="l" defTabSz="914400" rtl="0" eaLnBrk="1" latinLnBrk="0" hangingPunct="1">
                        <a:defRPr sz="1800" kern="1200">
                          <a:solidFill>
                            <a:schemeClr val="dk1"/>
                          </a:solidFill>
                          <a:latin typeface="Verdana"/>
                          <a:ea typeface="华文楷体"/>
                          <a:cs typeface="Arial Unicode MS"/>
                        </a:defRPr>
                      </a:lvl3pPr>
                      <a:lvl4pPr marL="1371600" algn="l" defTabSz="914400" rtl="0" eaLnBrk="1" latinLnBrk="0" hangingPunct="1">
                        <a:defRPr sz="1800" kern="1200">
                          <a:solidFill>
                            <a:schemeClr val="dk1"/>
                          </a:solidFill>
                          <a:latin typeface="Verdana"/>
                          <a:ea typeface="华文楷体"/>
                          <a:cs typeface="Arial Unicode MS"/>
                        </a:defRPr>
                      </a:lvl4pPr>
                      <a:lvl5pPr marL="1828800" algn="l" defTabSz="914400" rtl="0" eaLnBrk="1" latinLnBrk="0" hangingPunct="1">
                        <a:defRPr sz="1800" kern="1200">
                          <a:solidFill>
                            <a:schemeClr val="dk1"/>
                          </a:solidFill>
                          <a:latin typeface="Verdana"/>
                          <a:ea typeface="华文楷体"/>
                          <a:cs typeface="Arial Unicode MS"/>
                        </a:defRPr>
                      </a:lvl5pPr>
                      <a:lvl6pPr marL="2286000" algn="l" defTabSz="914400" rtl="0" eaLnBrk="1" latinLnBrk="0" hangingPunct="1">
                        <a:defRPr sz="1800" kern="1200">
                          <a:solidFill>
                            <a:schemeClr val="dk1"/>
                          </a:solidFill>
                          <a:latin typeface="Verdana"/>
                          <a:ea typeface="华文楷体"/>
                          <a:cs typeface="Arial Unicode MS"/>
                        </a:defRPr>
                      </a:lvl6pPr>
                      <a:lvl7pPr marL="2743200" algn="l" defTabSz="914400" rtl="0" eaLnBrk="1" latinLnBrk="0" hangingPunct="1">
                        <a:defRPr sz="1800" kern="1200">
                          <a:solidFill>
                            <a:schemeClr val="dk1"/>
                          </a:solidFill>
                          <a:latin typeface="Verdana"/>
                          <a:ea typeface="华文楷体"/>
                          <a:cs typeface="Arial Unicode MS"/>
                        </a:defRPr>
                      </a:lvl7pPr>
                      <a:lvl8pPr marL="3200400" algn="l" defTabSz="914400" rtl="0" eaLnBrk="1" latinLnBrk="0" hangingPunct="1">
                        <a:defRPr sz="1800" kern="1200">
                          <a:solidFill>
                            <a:schemeClr val="dk1"/>
                          </a:solidFill>
                          <a:latin typeface="Verdana"/>
                          <a:ea typeface="华文楷体"/>
                          <a:cs typeface="Arial Unicode MS"/>
                        </a:defRPr>
                      </a:lvl8pPr>
                      <a:lvl9pPr marL="3657600" algn="l" defTabSz="914400" rtl="0" eaLnBrk="1" latinLnBrk="0" hangingPunct="1">
                        <a:defRPr sz="1800" kern="1200">
                          <a:solidFill>
                            <a:schemeClr val="dk1"/>
                          </a:solidFill>
                          <a:latin typeface="Verdana"/>
                          <a:ea typeface="华文楷体"/>
                          <a:cs typeface="Arial Unicode MS"/>
                        </a:defRPr>
                      </a:lvl9pPr>
                    </a:lstStyle>
                    <a:p>
                      <a:pPr algn="ctr"/>
                      <a:r>
                        <a:rPr lang="en-US" altLang="zh-CN" sz="1400" b="1" smtClean="0">
                          <a:solidFill>
                            <a:schemeClr val="tx2"/>
                          </a:solidFill>
                          <a:latin typeface="华文楷体" panose="02010600040101010101" pitchFamily="2" charset="-122"/>
                          <a:ea typeface="华文楷体" pitchFamily="2" charset="-122"/>
                          <a:cs typeface="Arial" pitchFamily="34" charset="0"/>
                        </a:rPr>
                        <a:t>1.05</a:t>
                      </a:r>
                      <a:endParaRPr lang="zh-CN" altLang="en-US" sz="1400">
                        <a:latin typeface="华文楷体" panose="02010600040101010101" pitchFamily="2" charset="-122"/>
                        <a:ea typeface="华文楷体" pitchFamily="2" charset="-122"/>
                        <a:cs typeface="Arial" pitchFamily="34" charset="0"/>
                      </a:endParaRPr>
                    </a:p>
                  </a:txBody>
                  <a:tcPr marL="72010" marR="72010" marT="45772" marB="45772"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chemeClr val="bg1"/>
                    </a:solidFill>
                  </a:tcPr>
                </a:tc>
                <a:tc>
                  <a:txBody>
                    <a:bodyPr vert="horz" wrap="square"/>
                    <a:lstStyle>
                      <a:lvl1pPr marL="0" algn="l" defTabSz="914400" rtl="0" eaLnBrk="1" latinLnBrk="0" hangingPunct="1">
                        <a:defRPr sz="1800" kern="1200">
                          <a:solidFill>
                            <a:schemeClr val="dk1"/>
                          </a:solidFill>
                          <a:latin typeface="Verdana"/>
                          <a:ea typeface="华文楷体"/>
                          <a:cs typeface="Arial Unicode MS"/>
                        </a:defRPr>
                      </a:lvl1pPr>
                      <a:lvl2pPr marL="457200" algn="l" defTabSz="914400" rtl="0" eaLnBrk="1" latinLnBrk="0" hangingPunct="1">
                        <a:defRPr sz="1800" kern="1200">
                          <a:solidFill>
                            <a:schemeClr val="dk1"/>
                          </a:solidFill>
                          <a:latin typeface="Verdana"/>
                          <a:ea typeface="华文楷体"/>
                          <a:cs typeface="Arial Unicode MS"/>
                        </a:defRPr>
                      </a:lvl2pPr>
                      <a:lvl3pPr marL="914400" algn="l" defTabSz="914400" rtl="0" eaLnBrk="1" latinLnBrk="0" hangingPunct="1">
                        <a:defRPr sz="1800" kern="1200">
                          <a:solidFill>
                            <a:schemeClr val="dk1"/>
                          </a:solidFill>
                          <a:latin typeface="Verdana"/>
                          <a:ea typeface="华文楷体"/>
                          <a:cs typeface="Arial Unicode MS"/>
                        </a:defRPr>
                      </a:lvl3pPr>
                      <a:lvl4pPr marL="1371600" algn="l" defTabSz="914400" rtl="0" eaLnBrk="1" latinLnBrk="0" hangingPunct="1">
                        <a:defRPr sz="1800" kern="1200">
                          <a:solidFill>
                            <a:schemeClr val="dk1"/>
                          </a:solidFill>
                          <a:latin typeface="Verdana"/>
                          <a:ea typeface="华文楷体"/>
                          <a:cs typeface="Arial Unicode MS"/>
                        </a:defRPr>
                      </a:lvl4pPr>
                      <a:lvl5pPr marL="1828800" algn="l" defTabSz="914400" rtl="0" eaLnBrk="1" latinLnBrk="0" hangingPunct="1">
                        <a:defRPr sz="1800" kern="1200">
                          <a:solidFill>
                            <a:schemeClr val="dk1"/>
                          </a:solidFill>
                          <a:latin typeface="Verdana"/>
                          <a:ea typeface="华文楷体"/>
                          <a:cs typeface="Arial Unicode MS"/>
                        </a:defRPr>
                      </a:lvl5pPr>
                      <a:lvl6pPr marL="2286000" algn="l" defTabSz="914400" rtl="0" eaLnBrk="1" latinLnBrk="0" hangingPunct="1">
                        <a:defRPr sz="1800" kern="1200">
                          <a:solidFill>
                            <a:schemeClr val="dk1"/>
                          </a:solidFill>
                          <a:latin typeface="Verdana"/>
                          <a:ea typeface="华文楷体"/>
                          <a:cs typeface="Arial Unicode MS"/>
                        </a:defRPr>
                      </a:lvl6pPr>
                      <a:lvl7pPr marL="2743200" algn="l" defTabSz="914400" rtl="0" eaLnBrk="1" latinLnBrk="0" hangingPunct="1">
                        <a:defRPr sz="1800" kern="1200">
                          <a:solidFill>
                            <a:schemeClr val="dk1"/>
                          </a:solidFill>
                          <a:latin typeface="Verdana"/>
                          <a:ea typeface="华文楷体"/>
                          <a:cs typeface="Arial Unicode MS"/>
                        </a:defRPr>
                      </a:lvl7pPr>
                      <a:lvl8pPr marL="3200400" algn="l" defTabSz="914400" rtl="0" eaLnBrk="1" latinLnBrk="0" hangingPunct="1">
                        <a:defRPr sz="1800" kern="1200">
                          <a:solidFill>
                            <a:schemeClr val="dk1"/>
                          </a:solidFill>
                          <a:latin typeface="Verdana"/>
                          <a:ea typeface="华文楷体"/>
                          <a:cs typeface="Arial Unicode MS"/>
                        </a:defRPr>
                      </a:lvl8pPr>
                      <a:lvl9pPr marL="3657600" algn="l" defTabSz="914400" rtl="0" eaLnBrk="1" latinLnBrk="0" hangingPunct="1">
                        <a:defRPr sz="1800" kern="1200">
                          <a:solidFill>
                            <a:schemeClr val="dk1"/>
                          </a:solidFill>
                          <a:latin typeface="Verdana"/>
                          <a:ea typeface="华文楷体"/>
                          <a:cs typeface="Arial Unicode MS"/>
                        </a:defRPr>
                      </a:lvl9pPr>
                    </a:lstStyle>
                    <a:p>
                      <a:pPr algn="ctr"/>
                      <a:r>
                        <a:rPr lang="en-US" altLang="zh-CN" sz="1400" b="1" smtClean="0">
                          <a:solidFill>
                            <a:schemeClr val="tx2"/>
                          </a:solidFill>
                          <a:latin typeface="华文楷体" panose="02010600040101010101" pitchFamily="2" charset="-122"/>
                          <a:ea typeface="华文楷体" pitchFamily="2" charset="-122"/>
                          <a:cs typeface="Arial" pitchFamily="34" charset="0"/>
                        </a:rPr>
                        <a:t>1.50</a:t>
                      </a:r>
                      <a:endParaRPr lang="zh-CN" altLang="en-US" sz="1400">
                        <a:latin typeface="华文楷体" panose="02010600040101010101" pitchFamily="2" charset="-122"/>
                        <a:ea typeface="华文楷体" pitchFamily="2" charset="-122"/>
                        <a:cs typeface="Arial" pitchFamily="34" charset="0"/>
                      </a:endParaRPr>
                    </a:p>
                  </a:txBody>
                  <a:tcPr marL="72010" marR="72010" marT="45772" marB="45772"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chemeClr val="bg1"/>
                    </a:solidFill>
                  </a:tcPr>
                </a:tc>
                <a:tc>
                  <a:txBody>
                    <a:bodyPr vert="horz" wrap="square"/>
                    <a:lstStyle>
                      <a:lvl1pPr marL="0" algn="l" defTabSz="914400" rtl="0" eaLnBrk="1" latinLnBrk="0" hangingPunct="1">
                        <a:defRPr sz="1800" kern="1200">
                          <a:solidFill>
                            <a:schemeClr val="dk1"/>
                          </a:solidFill>
                          <a:latin typeface="Verdana"/>
                          <a:ea typeface="华文楷体"/>
                          <a:cs typeface="Arial Unicode MS"/>
                        </a:defRPr>
                      </a:lvl1pPr>
                      <a:lvl2pPr marL="457200" algn="l" defTabSz="914400" rtl="0" eaLnBrk="1" latinLnBrk="0" hangingPunct="1">
                        <a:defRPr sz="1800" kern="1200">
                          <a:solidFill>
                            <a:schemeClr val="dk1"/>
                          </a:solidFill>
                          <a:latin typeface="Verdana"/>
                          <a:ea typeface="华文楷体"/>
                          <a:cs typeface="Arial Unicode MS"/>
                        </a:defRPr>
                      </a:lvl2pPr>
                      <a:lvl3pPr marL="914400" algn="l" defTabSz="914400" rtl="0" eaLnBrk="1" latinLnBrk="0" hangingPunct="1">
                        <a:defRPr sz="1800" kern="1200">
                          <a:solidFill>
                            <a:schemeClr val="dk1"/>
                          </a:solidFill>
                          <a:latin typeface="Verdana"/>
                          <a:ea typeface="华文楷体"/>
                          <a:cs typeface="Arial Unicode MS"/>
                        </a:defRPr>
                      </a:lvl3pPr>
                      <a:lvl4pPr marL="1371600" algn="l" defTabSz="914400" rtl="0" eaLnBrk="1" latinLnBrk="0" hangingPunct="1">
                        <a:defRPr sz="1800" kern="1200">
                          <a:solidFill>
                            <a:schemeClr val="dk1"/>
                          </a:solidFill>
                          <a:latin typeface="Verdana"/>
                          <a:ea typeface="华文楷体"/>
                          <a:cs typeface="Arial Unicode MS"/>
                        </a:defRPr>
                      </a:lvl4pPr>
                      <a:lvl5pPr marL="1828800" algn="l" defTabSz="914400" rtl="0" eaLnBrk="1" latinLnBrk="0" hangingPunct="1">
                        <a:defRPr sz="1800" kern="1200">
                          <a:solidFill>
                            <a:schemeClr val="dk1"/>
                          </a:solidFill>
                          <a:latin typeface="Verdana"/>
                          <a:ea typeface="华文楷体"/>
                          <a:cs typeface="Arial Unicode MS"/>
                        </a:defRPr>
                      </a:lvl5pPr>
                      <a:lvl6pPr marL="2286000" algn="l" defTabSz="914400" rtl="0" eaLnBrk="1" latinLnBrk="0" hangingPunct="1">
                        <a:defRPr sz="1800" kern="1200">
                          <a:solidFill>
                            <a:schemeClr val="dk1"/>
                          </a:solidFill>
                          <a:latin typeface="Verdana"/>
                          <a:ea typeface="华文楷体"/>
                          <a:cs typeface="Arial Unicode MS"/>
                        </a:defRPr>
                      </a:lvl6pPr>
                      <a:lvl7pPr marL="2743200" algn="l" defTabSz="914400" rtl="0" eaLnBrk="1" latinLnBrk="0" hangingPunct="1">
                        <a:defRPr sz="1800" kern="1200">
                          <a:solidFill>
                            <a:schemeClr val="dk1"/>
                          </a:solidFill>
                          <a:latin typeface="Verdana"/>
                          <a:ea typeface="华文楷体"/>
                          <a:cs typeface="Arial Unicode MS"/>
                        </a:defRPr>
                      </a:lvl7pPr>
                      <a:lvl8pPr marL="3200400" algn="l" defTabSz="914400" rtl="0" eaLnBrk="1" latinLnBrk="0" hangingPunct="1">
                        <a:defRPr sz="1800" kern="1200">
                          <a:solidFill>
                            <a:schemeClr val="dk1"/>
                          </a:solidFill>
                          <a:latin typeface="Verdana"/>
                          <a:ea typeface="华文楷体"/>
                          <a:cs typeface="Arial Unicode MS"/>
                        </a:defRPr>
                      </a:lvl8pPr>
                      <a:lvl9pPr marL="3657600" algn="l" defTabSz="914400" rtl="0" eaLnBrk="1" latinLnBrk="0" hangingPunct="1">
                        <a:defRPr sz="1800" kern="1200">
                          <a:solidFill>
                            <a:schemeClr val="dk1"/>
                          </a:solidFill>
                          <a:latin typeface="Verdana"/>
                          <a:ea typeface="华文楷体"/>
                          <a:cs typeface="Arial Unicode MS"/>
                        </a:defRPr>
                      </a:lvl9pPr>
                    </a:lstStyle>
                    <a:p>
                      <a:pPr algn="ctr"/>
                      <a:r>
                        <a:rPr lang="en-US" altLang="zh-CN" sz="1400" b="1" smtClean="0">
                          <a:solidFill>
                            <a:schemeClr val="tx2"/>
                          </a:solidFill>
                          <a:latin typeface="华文楷体" panose="02010600040101010101" pitchFamily="2" charset="-122"/>
                          <a:ea typeface="华文楷体" pitchFamily="2" charset="-122"/>
                          <a:cs typeface="Arial" pitchFamily="34" charset="0"/>
                        </a:rPr>
                        <a:t>1.86</a:t>
                      </a:r>
                      <a:endParaRPr lang="zh-CN" altLang="en-US" sz="1400">
                        <a:latin typeface="华文楷体" panose="02010600040101010101" pitchFamily="2" charset="-122"/>
                        <a:ea typeface="华文楷体" pitchFamily="2" charset="-122"/>
                        <a:cs typeface="Arial" pitchFamily="34" charset="0"/>
                      </a:endParaRPr>
                    </a:p>
                  </a:txBody>
                  <a:tcPr marL="72010" marR="72010" marT="45772" marB="45772"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chemeClr val="bg1"/>
                    </a:solidFill>
                  </a:tcPr>
                </a:tc>
              </a:tr>
            </a:tbl>
          </a:graphicData>
        </a:graphic>
      </p:graphicFrame>
      <p:graphicFrame>
        <p:nvGraphicFramePr>
          <p:cNvPr id="265238" name="Chart 12"/>
          <p:cNvGraphicFramePr>
            <a:graphicFrameLocks noChangeAspect="1"/>
          </p:cNvGraphicFramePr>
          <p:nvPr/>
        </p:nvGraphicFramePr>
        <p:xfrm>
          <a:off x="5432425" y="4160838"/>
          <a:ext cx="2944813" cy="2441575"/>
        </p:xfrm>
        <a:graphic>
          <a:graphicData uri="http://schemas.openxmlformats.org/presentationml/2006/ole">
            <mc:AlternateContent>
              <mc:Choice xmlns:v="urn:schemas-microsoft-com:vml" Requires="v">
                <p:oleObj spid="_x0000_s1085" name="Chart" r:id="rId5" imgW="2950720" imgH="2444708" progId="Excel.Chart.8">
                  <p:embed/>
                </p:oleObj>
              </mc:Choice>
              <mc:Fallback>
                <p:oleObj name="Chart" r:id="rId5" imgW="2950720" imgH="2444708" progId="Excel.Chart.8">
                  <p:embed/>
                  <p:pic>
                    <p:nvPicPr>
                      <p:cNvPr id="0" name="OLE substitute image"/>
                      <p:cNvPicPr/>
                      <p:nvPr/>
                    </p:nvPicPr>
                    <p:blipFill>
                      <a:blip r:embed="rId7">
                        <a:extLst>
                          <a:ext uri="{28A0092B-C50C-407E-A947-70E740481C1C}">
                            <a14:useLocalDpi xmlns:a14="http://schemas.microsoft.com/office/drawing/2010/main" val="0"/>
                          </a:ext>
                        </a:extLst>
                      </a:blip>
                      <a:stretch>
                        <a:fillRect/>
                      </a:stretch>
                    </p:blipFill>
                    <p:spPr>
                      <a:xfrm>
                        <a:off x="5432425" y="4160838"/>
                        <a:ext cx="2944813" cy="2441575"/>
                      </a:xfrm>
                      <a:prstGeom prst="rect">
                        <a:avLst/>
                      </a:prstGeom>
                      <a:noFill/>
                      <a:ln>
                        <a:noFill/>
                      </a:ln>
                    </p:spPr>
                  </p:pic>
                </p:oleObj>
              </mc:Fallback>
            </mc:AlternateContent>
          </a:graphicData>
        </a:graphic>
      </p:graphicFrame>
      <p:grpSp>
        <p:nvGrpSpPr>
          <p:cNvPr id="265239" name="Group 4"/>
          <p:cNvGrpSpPr/>
          <p:nvPr/>
        </p:nvGrpSpPr>
        <p:grpSpPr>
          <a:xfrm>
            <a:off x="6164263" y="6464300"/>
            <a:ext cx="3059112" cy="173038"/>
            <a:chOff x="1560790" y="5833797"/>
            <a:chExt cx="3058510" cy="173420"/>
          </a:xfrm>
        </p:grpSpPr>
        <p:sp>
          <p:nvSpPr>
            <p:cNvPr id="31" name="Rectangle 14"/>
            <p:cNvSpPr/>
            <p:nvPr/>
          </p:nvSpPr>
          <p:spPr>
            <a:xfrm>
              <a:off x="1560790" y="5833797"/>
              <a:ext cx="284106" cy="173420"/>
            </a:xfrm>
            <a:prstGeom prst="rect">
              <a:avLst/>
            </a:prstGeom>
            <a:solidFill>
              <a:srgbClr val="00A1DE"/>
            </a:solidFill>
            <a:ln w="25400" cap="flat" cmpd="sng" algn="ctr">
              <a:noFill/>
              <a:prstDash val="solid"/>
            </a:ln>
            <a:effectLst/>
          </p:spPr>
          <p:txBody>
            <a:bodyPr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hangingPunct="1">
                <a:defRPr/>
              </a:pPr>
              <a:endParaRPr kumimoji="1" lang="en-US" sz="1200" b="1" kern="0">
                <a:solidFill>
                  <a:srgbClr val="FFFFFF"/>
                </a:solidFill>
                <a:latin typeface="华文楷体"/>
                <a:ea typeface="华文楷体"/>
                <a:cs typeface="Arial Unicode MS"/>
              </a:endParaRPr>
            </a:p>
          </p:txBody>
        </p:sp>
        <p:sp>
          <p:nvSpPr>
            <p:cNvPr id="32" name="Rectangle 15"/>
            <p:cNvSpPr/>
            <p:nvPr/>
          </p:nvSpPr>
          <p:spPr>
            <a:xfrm>
              <a:off x="1938541" y="5833797"/>
              <a:ext cx="1341173" cy="173420"/>
            </a:xfrm>
            <a:prstGeom prst="rect">
              <a:avLst/>
            </a:prstGeom>
            <a:noFill/>
            <a:ln w="25400" cap="flat" cmpd="sng" algn="ctr">
              <a:noFill/>
              <a:prstDash val="solid"/>
            </a:ln>
            <a:effectLst/>
          </p:spPr>
          <p:txBody>
            <a:bodyPr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914400" eaLnBrk="1" hangingPunct="1">
                <a:defRPr/>
              </a:pPr>
              <a:r>
                <a:rPr kumimoji="1" lang="zh-CN" altLang="en-US" sz="1200" kern="0">
                  <a:solidFill>
                    <a:srgbClr val="000000"/>
                  </a:solidFill>
                  <a:latin typeface="华文楷体"/>
                  <a:ea typeface="华文楷体"/>
                  <a:cs typeface="Arial Unicode MS"/>
                </a:rPr>
                <a:t>大众客户</a:t>
              </a:r>
              <a:endParaRPr kumimoji="1" lang="en-US" sz="1200" kern="0">
                <a:solidFill>
                  <a:srgbClr val="000000"/>
                </a:solidFill>
                <a:latin typeface="华文楷体"/>
                <a:ea typeface="华文楷体"/>
                <a:cs typeface="Arial Unicode MS"/>
              </a:endParaRPr>
            </a:p>
          </p:txBody>
        </p:sp>
        <p:sp>
          <p:nvSpPr>
            <p:cNvPr id="33" name="Rectangle 16"/>
            <p:cNvSpPr/>
            <p:nvPr/>
          </p:nvSpPr>
          <p:spPr>
            <a:xfrm>
              <a:off x="2900376" y="5833797"/>
              <a:ext cx="284106" cy="173420"/>
            </a:xfrm>
            <a:prstGeom prst="rect">
              <a:avLst/>
            </a:prstGeom>
            <a:solidFill>
              <a:srgbClr val="92D400"/>
            </a:solidFill>
            <a:ln w="25400" cap="flat" cmpd="sng" algn="ctr">
              <a:noFill/>
              <a:prstDash val="solid"/>
            </a:ln>
            <a:effectLst/>
          </p:spPr>
          <p:txBody>
            <a:bodyPr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914400" eaLnBrk="1" hangingPunct="1">
                <a:defRPr/>
              </a:pPr>
              <a:endParaRPr kumimoji="1" lang="en-US" sz="1200" b="1" kern="0">
                <a:solidFill>
                  <a:srgbClr val="FFFFFF"/>
                </a:solidFill>
                <a:latin typeface="华文楷体"/>
                <a:ea typeface="华文楷体"/>
                <a:cs typeface="Arial Unicode MS"/>
              </a:endParaRPr>
            </a:p>
          </p:txBody>
        </p:sp>
        <p:sp>
          <p:nvSpPr>
            <p:cNvPr id="41" name="Rectangle 17"/>
            <p:cNvSpPr/>
            <p:nvPr/>
          </p:nvSpPr>
          <p:spPr>
            <a:xfrm>
              <a:off x="3279714" y="5833797"/>
              <a:ext cx="1339586" cy="173420"/>
            </a:xfrm>
            <a:prstGeom prst="rect">
              <a:avLst/>
            </a:prstGeom>
            <a:noFill/>
            <a:ln w="25400" cap="flat" cmpd="sng" algn="ctr">
              <a:noFill/>
              <a:prstDash val="solid"/>
            </a:ln>
            <a:effectLst/>
          </p:spPr>
          <p:txBody>
            <a:bodyPr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914400" eaLnBrk="1" hangingPunct="1">
                <a:defRPr/>
              </a:pPr>
              <a:r>
                <a:rPr kumimoji="1" lang="zh-CN" altLang="en-US" sz="1200" kern="0">
                  <a:solidFill>
                    <a:srgbClr val="000000"/>
                  </a:solidFill>
                  <a:latin typeface="华文楷体"/>
                  <a:ea typeface="华文楷体"/>
                  <a:cs typeface="Arial Unicode MS"/>
                </a:rPr>
                <a:t>中高端客户</a:t>
              </a:r>
              <a:endParaRPr kumimoji="1" lang="en-US" sz="1200" kern="0">
                <a:solidFill>
                  <a:srgbClr val="000000"/>
                </a:solidFill>
                <a:latin typeface="华文楷体"/>
                <a:ea typeface="华文楷体"/>
                <a:cs typeface="Arial Unicode MS"/>
              </a:endParaRPr>
            </a:p>
          </p:txBody>
        </p:sp>
      </p:grpSp>
      <p:graphicFrame>
        <p:nvGraphicFramePr>
          <p:cNvPr id="265240" name="Chart 19"/>
          <p:cNvGraphicFramePr>
            <a:graphicFrameLocks noChangeAspect="1"/>
          </p:cNvGraphicFramePr>
          <p:nvPr/>
        </p:nvGraphicFramePr>
        <p:xfrm>
          <a:off x="5502275" y="2032000"/>
          <a:ext cx="2805113" cy="2414588"/>
        </p:xfrm>
        <a:graphic>
          <a:graphicData uri="http://schemas.openxmlformats.org/presentationml/2006/ole">
            <mc:AlternateContent>
              <mc:Choice xmlns:v="urn:schemas-microsoft-com:vml" Requires="v">
                <p:oleObj spid="_x0000_s1086" name="Chart" r:id="rId8" imgW="2810500" imgH="2420322" progId="Excel.Chart.8">
                  <p:embed/>
                </p:oleObj>
              </mc:Choice>
              <mc:Fallback>
                <p:oleObj name="Chart" r:id="rId8" imgW="2810500" imgH="2420322" progId="Excel.Chart.8">
                  <p:embed/>
                  <p:pic>
                    <p:nvPicPr>
                      <p:cNvPr id="0" name="OLE substitute image"/>
                      <p:cNvPicPr/>
                      <p:nvPr/>
                    </p:nvPicPr>
                    <p:blipFill>
                      <a:blip r:embed="rId10">
                        <a:extLst>
                          <a:ext uri="{28A0092B-C50C-407E-A947-70E740481C1C}">
                            <a14:useLocalDpi xmlns:a14="http://schemas.microsoft.com/office/drawing/2010/main" val="0"/>
                          </a:ext>
                        </a:extLst>
                      </a:blip>
                      <a:stretch>
                        <a:fillRect/>
                      </a:stretch>
                    </p:blipFill>
                    <p:spPr>
                      <a:xfrm>
                        <a:off x="5502275" y="2032000"/>
                        <a:ext cx="2805113" cy="2414588"/>
                      </a:xfrm>
                      <a:prstGeom prst="rect">
                        <a:avLst/>
                      </a:prstGeom>
                      <a:noFill/>
                      <a:ln>
                        <a:noFill/>
                      </a:ln>
                    </p:spPr>
                  </p:pic>
                </p:oleObj>
              </mc:Fallback>
            </mc:AlternateContent>
          </a:graphicData>
        </a:graphic>
      </p:graphicFrame>
      <p:graphicFrame>
        <p:nvGraphicFramePr>
          <p:cNvPr id="265241" name="Chart 20"/>
          <p:cNvGraphicFramePr>
            <a:graphicFrameLocks noChangeAspect="1"/>
          </p:cNvGraphicFramePr>
          <p:nvPr/>
        </p:nvGraphicFramePr>
        <p:xfrm>
          <a:off x="7048500" y="2054225"/>
          <a:ext cx="3702050" cy="2441575"/>
        </p:xfrm>
        <a:graphic>
          <a:graphicData uri="http://schemas.openxmlformats.org/presentationml/2006/ole">
            <mc:AlternateContent>
              <mc:Choice xmlns:v="urn:schemas-microsoft-com:vml" Requires="v">
                <p:oleObj spid="_x0000_s1087" name="Chart" r:id="rId11" imgW="3706689" imgH="2444708" progId="Excel.Chart.8">
                  <p:embed/>
                </p:oleObj>
              </mc:Choice>
              <mc:Fallback>
                <p:oleObj name="Chart" r:id="rId11" imgW="3706689" imgH="2444708" progId="Excel.Chart.8">
                  <p:embed/>
                  <p:pic>
                    <p:nvPicPr>
                      <p:cNvPr id="0" name="OLE substitute image"/>
                      <p:cNvPicPr/>
                      <p:nvPr/>
                    </p:nvPicPr>
                    <p:blipFill>
                      <a:blip r:embed="rId13">
                        <a:extLst>
                          <a:ext uri="{28A0092B-C50C-407E-A947-70E740481C1C}">
                            <a14:useLocalDpi xmlns:a14="http://schemas.microsoft.com/office/drawing/2010/main" val="0"/>
                          </a:ext>
                        </a:extLst>
                      </a:blip>
                      <a:stretch>
                        <a:fillRect/>
                      </a:stretch>
                    </p:blipFill>
                    <p:spPr>
                      <a:xfrm>
                        <a:off x="7048500" y="2054225"/>
                        <a:ext cx="3702050" cy="2441575"/>
                      </a:xfrm>
                      <a:prstGeom prst="rect">
                        <a:avLst/>
                      </a:prstGeom>
                      <a:noFill/>
                      <a:ln>
                        <a:noFill/>
                      </a:ln>
                    </p:spPr>
                  </p:pic>
                </p:oleObj>
              </mc:Fallback>
            </mc:AlternateContent>
          </a:graphicData>
        </a:graphic>
      </p:graphicFrame>
      <p:graphicFrame>
        <p:nvGraphicFramePr>
          <p:cNvPr id="265242" name="Chart 37"/>
          <p:cNvGraphicFramePr>
            <a:graphicFrameLocks noChangeAspect="1"/>
          </p:cNvGraphicFramePr>
          <p:nvPr/>
        </p:nvGraphicFramePr>
        <p:xfrm>
          <a:off x="7104063" y="4135438"/>
          <a:ext cx="3700462" cy="2441575"/>
        </p:xfrm>
        <a:graphic>
          <a:graphicData uri="http://schemas.openxmlformats.org/presentationml/2006/ole">
            <mc:AlternateContent>
              <mc:Choice xmlns:v="urn:schemas-microsoft-com:vml" Requires="v">
                <p:oleObj spid="_x0000_s1088" name="Chart" r:id="rId14" imgW="3706689" imgH="2444708" progId="Excel.Chart.8">
                  <p:embed/>
                </p:oleObj>
              </mc:Choice>
              <mc:Fallback>
                <p:oleObj name="Chart" r:id="rId14" imgW="3706689" imgH="2444708" progId="Excel.Chart.8">
                  <p:embed/>
                  <p:pic>
                    <p:nvPicPr>
                      <p:cNvPr id="0" name="OLE substitute image"/>
                      <p:cNvPicPr/>
                      <p:nvPr/>
                    </p:nvPicPr>
                    <p:blipFill>
                      <a:blip r:embed="rId16">
                        <a:extLst>
                          <a:ext uri="{28A0092B-C50C-407E-A947-70E740481C1C}">
                            <a14:useLocalDpi xmlns:a14="http://schemas.microsoft.com/office/drawing/2010/main" val="0"/>
                          </a:ext>
                        </a:extLst>
                      </a:blip>
                      <a:stretch>
                        <a:fillRect/>
                      </a:stretch>
                    </p:blipFill>
                    <p:spPr>
                      <a:xfrm>
                        <a:off x="7104063" y="4135438"/>
                        <a:ext cx="3700462" cy="2441575"/>
                      </a:xfrm>
                      <a:prstGeom prst="rect">
                        <a:avLst/>
                      </a:prstGeom>
                      <a:noFill/>
                      <a:ln>
                        <a:noFill/>
                      </a:ln>
                    </p:spPr>
                  </p:pic>
                </p:oleObj>
              </mc:Fallback>
            </mc:AlternateContent>
          </a:graphicData>
        </a:graphic>
      </p:graphicFrame>
      <p:sp>
        <p:nvSpPr>
          <p:cNvPr id="45" name="TextBox 11"/>
          <p:cNvSpPr txBox="1"/>
          <p:nvPr/>
        </p:nvSpPr>
        <p:spPr>
          <a:xfrm>
            <a:off x="1698625" y="1900238"/>
            <a:ext cx="2698750" cy="371475"/>
          </a:xfrm>
          <a:prstGeom prst="rect">
            <a:avLst/>
          </a:prstGeom>
          <a:solidFill>
            <a:schemeClr val="bg1"/>
          </a:solidFill>
        </p:spPr>
        <p:txBody>
          <a:bodyPr lIns="0" tIns="0" rIns="0" bIns="0" anchor="ctr"/>
          <a:lstStyle>
            <a:defPPr>
              <a:defRPr lang="en-US"/>
            </a:defPPr>
            <a:lvl1pPr algn="ctr" defTabSz="1042988" rtl="0" eaLnBrk="0" fontAlgn="base" hangingPunct="0">
              <a:spcBef>
                <a:spcPct val="0"/>
              </a:spcBef>
              <a:spcAft>
                <a:spcPct val="0"/>
              </a:spcAft>
              <a:defRPr sz="1400" b="1" kern="1200">
                <a:solidFill>
                  <a:srgbClr val="002776"/>
                </a:solidFill>
                <a:latin typeface="华文楷体" panose="02010600040101010101" pitchFamily="2" charset="-122"/>
                <a:ea typeface="华文楷体" pitchFamily="2" charset="-122"/>
                <a:cs typeface="Arial" pitchFamily="34" charset="0"/>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kumimoji="1" lang="zh-CN" altLang="en-US" kern="0" smtClean="0"/>
              <a:t>个人客户持有零售产品数量分布</a:t>
            </a:r>
            <a:endParaRPr kumimoji="1" lang="zh-CN" altLang="en-US" kern="0"/>
          </a:p>
        </p:txBody>
      </p:sp>
      <p:sp>
        <p:nvSpPr>
          <p:cNvPr id="46" name="矩形 45"/>
          <p:cNvSpPr/>
          <p:nvPr/>
        </p:nvSpPr>
        <p:spPr>
          <a:xfrm>
            <a:off x="1204913" y="2154238"/>
            <a:ext cx="473075" cy="276225"/>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kumimoji="1" lang="en-US" altLang="zh-CN" sz="1200" i="1" kern="0">
                <a:latin typeface="华文楷体" panose="02010600040101010101" pitchFamily="2" charset="-122"/>
                <a:ea typeface="华文楷体" pitchFamily="2" charset="-122"/>
              </a:rPr>
              <a:t>2014</a:t>
            </a:r>
            <a:endParaRPr lang="en-US" sz="1200" i="1">
              <a:latin typeface="华文楷体" panose="02010600040101010101" pitchFamily="2" charset="-122"/>
              <a:ea typeface="华文楷体" pitchFamily="2" charset="-122"/>
            </a:endParaRPr>
          </a:p>
        </p:txBody>
      </p:sp>
      <p:cxnSp>
        <p:nvCxnSpPr>
          <p:cNvPr id="265245" name="直接连接符 46"/>
          <p:cNvCxnSpPr>
            <a:cxnSpLocks noChangeShapeType="1"/>
          </p:cNvCxnSpPr>
          <p:nvPr/>
        </p:nvCxnSpPr>
        <p:spPr bwMode="auto">
          <a:xfrm>
            <a:off x="6053138" y="2070100"/>
            <a:ext cx="3659187" cy="0"/>
          </a:xfrm>
          <a:prstGeom prst="line">
            <a:avLst/>
          </a:prstGeom>
          <a:noFill/>
          <a:ln w="9525" algn="ctr">
            <a:solidFill>
              <a:schemeClr val="tx1"/>
            </a:solidFill>
            <a:round/>
          </a:ln>
          <a:extLst>
            <a:ext uri="{909E8E84-426E-40DD-AFC4-6F175D3DCCD1}">
              <a14:hiddenFill xmlns:a14="http://schemas.microsoft.com/office/drawing/2010/main">
                <a:noFill/>
              </a14:hiddenFill>
            </a:ext>
          </a:extLst>
        </p:spPr>
      </p:cxnSp>
      <p:sp>
        <p:nvSpPr>
          <p:cNvPr id="48" name="TextBox 11"/>
          <p:cNvSpPr txBox="1"/>
          <p:nvPr/>
        </p:nvSpPr>
        <p:spPr>
          <a:xfrm>
            <a:off x="7254875" y="1884363"/>
            <a:ext cx="1331913" cy="371475"/>
          </a:xfrm>
          <a:prstGeom prst="rect">
            <a:avLst/>
          </a:prstGeom>
          <a:solidFill>
            <a:schemeClr val="bg1"/>
          </a:solidFill>
        </p:spPr>
        <p:txBody>
          <a:bodyPr lIns="0" tIns="0" rIns="0" bIns="0" anchor="ctr"/>
          <a:lstStyle>
            <a:defPPr>
              <a:defRPr lang="en-US"/>
            </a:defPPr>
            <a:lvl1pPr algn="ctr" defTabSz="1042988" rtl="0" eaLnBrk="0" fontAlgn="base" hangingPunct="0">
              <a:spcBef>
                <a:spcPct val="0"/>
              </a:spcBef>
              <a:spcAft>
                <a:spcPct val="0"/>
              </a:spcAft>
              <a:defRPr sz="1400" b="1" kern="1200">
                <a:solidFill>
                  <a:srgbClr val="002776"/>
                </a:solidFill>
                <a:latin typeface="华文楷体" panose="02010600040101010101" pitchFamily="2" charset="-122"/>
                <a:ea typeface="华文楷体" pitchFamily="2" charset="-122"/>
                <a:cs typeface="Arial" pitchFamily="34" charset="0"/>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kumimoji="1" lang="zh-CN" altLang="en-US" kern="0" smtClean="0"/>
              <a:t>哈尔滨银行</a:t>
            </a:r>
            <a:endParaRPr kumimoji="1" lang="zh-CN" altLang="en-US" kern="0"/>
          </a:p>
        </p:txBody>
      </p:sp>
      <p:cxnSp>
        <p:nvCxnSpPr>
          <p:cNvPr id="265247" name="直接连接符 48"/>
          <p:cNvCxnSpPr>
            <a:cxnSpLocks noChangeShapeType="1"/>
          </p:cNvCxnSpPr>
          <p:nvPr/>
        </p:nvCxnSpPr>
        <p:spPr bwMode="auto">
          <a:xfrm>
            <a:off x="6132513" y="4346575"/>
            <a:ext cx="3660775" cy="0"/>
          </a:xfrm>
          <a:prstGeom prst="line">
            <a:avLst/>
          </a:prstGeom>
          <a:noFill/>
          <a:ln w="9525" algn="ctr">
            <a:solidFill>
              <a:schemeClr val="tx1"/>
            </a:solidFill>
            <a:round/>
          </a:ln>
          <a:extLst>
            <a:ext uri="{909E8E84-426E-40DD-AFC4-6F175D3DCCD1}">
              <a14:hiddenFill xmlns:a14="http://schemas.microsoft.com/office/drawing/2010/main">
                <a:noFill/>
              </a14:hiddenFill>
            </a:ext>
          </a:extLst>
        </p:spPr>
      </p:cxnSp>
      <p:sp>
        <p:nvSpPr>
          <p:cNvPr id="50" name="TextBox 11"/>
          <p:cNvSpPr txBox="1"/>
          <p:nvPr/>
        </p:nvSpPr>
        <p:spPr>
          <a:xfrm>
            <a:off x="7242175" y="4160838"/>
            <a:ext cx="1331913" cy="371475"/>
          </a:xfrm>
          <a:prstGeom prst="rect">
            <a:avLst/>
          </a:prstGeom>
          <a:solidFill>
            <a:schemeClr val="bg1"/>
          </a:solidFill>
        </p:spPr>
        <p:txBody>
          <a:bodyPr lIns="0" tIns="0" rIns="0" bIns="0" anchor="ctr"/>
          <a:lstStyle>
            <a:defPPr>
              <a:defRPr lang="en-US"/>
            </a:defPPr>
            <a:lvl1pPr algn="ctr" defTabSz="1042988" rtl="0" eaLnBrk="0" fontAlgn="base" hangingPunct="0">
              <a:spcBef>
                <a:spcPct val="0"/>
              </a:spcBef>
              <a:spcAft>
                <a:spcPct val="0"/>
              </a:spcAft>
              <a:defRPr sz="1400" b="1" kern="1200">
                <a:solidFill>
                  <a:srgbClr val="002776"/>
                </a:solidFill>
                <a:latin typeface="华文楷体" panose="02010600040101010101" pitchFamily="2" charset="-122"/>
                <a:ea typeface="华文楷体" pitchFamily="2" charset="-122"/>
                <a:cs typeface="Arial" pitchFamily="34" charset="0"/>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kumimoji="1" lang="zh-CN" altLang="en-US" kern="0"/>
              <a:t>招商银行</a:t>
            </a:r>
          </a:p>
        </p:txBody>
      </p:sp>
      <p:sp>
        <p:nvSpPr>
          <p:cNvPr id="51" name="矩形 50"/>
          <p:cNvSpPr/>
          <p:nvPr/>
        </p:nvSpPr>
        <p:spPr>
          <a:xfrm>
            <a:off x="5988050" y="2159000"/>
            <a:ext cx="473075" cy="276225"/>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kumimoji="1" lang="en-US" altLang="zh-CN" sz="1200" i="1" kern="0">
                <a:latin typeface="华文楷体" panose="02010600040101010101" pitchFamily="2" charset="-122"/>
                <a:ea typeface="华文楷体" pitchFamily="2" charset="-122"/>
              </a:rPr>
              <a:t>2014</a:t>
            </a:r>
            <a:endParaRPr lang="en-US" sz="1200" i="1">
              <a:latin typeface="华文楷体" panose="02010600040101010101" pitchFamily="2" charset="-122"/>
              <a:ea typeface="华文楷体" pitchFamily="2" charset="-122"/>
            </a:endParaRPr>
          </a:p>
        </p:txBody>
      </p:sp>
      <p:sp>
        <p:nvSpPr>
          <p:cNvPr id="52" name="矩形 51"/>
          <p:cNvSpPr/>
          <p:nvPr/>
        </p:nvSpPr>
        <p:spPr>
          <a:xfrm>
            <a:off x="5948363" y="4392613"/>
            <a:ext cx="473075" cy="277812"/>
          </a:xfrm>
          <a:prstGeom prst="rect">
            <a:avLst/>
          </a:prstGeom>
        </p:spPr>
        <p:txBody>
          <a:bodyPr wrap="none">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defRPr/>
            </a:pPr>
            <a:r>
              <a:rPr kumimoji="1" lang="en-US" altLang="zh-CN" sz="1200" i="1" kern="0">
                <a:latin typeface="华文楷体" panose="02010600040101010101" pitchFamily="2" charset="-122"/>
                <a:ea typeface="华文楷体" pitchFamily="2" charset="-122"/>
              </a:rPr>
              <a:t>2014</a:t>
            </a:r>
            <a:endParaRPr lang="en-US" sz="1200" i="1">
              <a:latin typeface="华文楷体" panose="02010600040101010101" pitchFamily="2" charset="-122"/>
              <a:ea typeface="华文楷体" pitchFamily="2" charset="-122"/>
            </a:endParaRPr>
          </a:p>
        </p:txBody>
      </p:sp>
      <p:sp>
        <p:nvSpPr>
          <p:cNvPr id="53" name="矩形 52"/>
          <p:cNvSpPr/>
          <p:nvPr/>
        </p:nvSpPr>
        <p:spPr>
          <a:xfrm>
            <a:off x="0" y="0"/>
            <a:ext cx="1600200" cy="30321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600" b="1">
                <a:latin typeface="华文楷体" panose="02010600040101010101" pitchFamily="2" charset="-122"/>
                <a:ea typeface="华文楷体" pitchFamily="2" charset="-122"/>
                <a:cs typeface="Arial" pitchFamily="34" charset="0"/>
              </a:rPr>
              <a:t>1. </a:t>
            </a:r>
            <a:r>
              <a:rPr lang="zh-CN" altLang="en-US" sz="1600" b="1">
                <a:latin typeface="华文楷体" panose="02010600040101010101" pitchFamily="2" charset="-122"/>
                <a:ea typeface="华文楷体" pitchFamily="2" charset="-122"/>
                <a:cs typeface="Arial" pitchFamily="34" charset="0"/>
              </a:rPr>
              <a:t>零售金融</a:t>
            </a:r>
            <a:endParaRPr lang="en-US" sz="1600" b="1">
              <a:latin typeface="华文楷体" panose="02010600040101010101" pitchFamily="2" charset="-122"/>
              <a:ea typeface="华文楷体" pitchFamily="2" charset="-122"/>
            </a:endParaRPr>
          </a:p>
        </p:txBody>
      </p:sp>
    </p:spTree>
    <p:extLst>
      <p:ext uri="{BB962C8B-B14F-4D97-AF65-F5344CB8AC3E}">
        <p14:creationId xmlns:p14="http://schemas.microsoft.com/office/powerpoint/2010/main" val="2732756394"/>
      </p:ext>
    </p:extLst>
  </p:cSld>
  <p:clrMapOvr>
    <a:masterClrMapping/>
  </p:clrMapOvr>
  <p:transition spd="slow" advClick="0"/>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 name="Rectangle 43"/>
          <p:cNvSpPr/>
          <p:nvPr>
            <p:custDataLst>
              <p:tags r:id="rId2"/>
            </p:custDataLst>
          </p:nvPr>
        </p:nvSpPr>
        <p:spPr>
          <a:xfrm>
            <a:off x="1212850" y="2287588"/>
            <a:ext cx="8334375" cy="817562"/>
          </a:xfrm>
          <a:prstGeom prst="rect">
            <a:avLst/>
          </a:prstGeom>
          <a:solidFill>
            <a:schemeClr val="accent4">
              <a:lumMod val="20000"/>
              <a:lumOff val="80000"/>
            </a:schemeClr>
          </a:solidFill>
          <a:ln w="12700" cmpd="sng">
            <a:no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lIns="79383" tIns="0" rIns="79383"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lnSpc>
                <a:spcPct val="93000"/>
              </a:lnSpc>
              <a:spcBef>
                <a:spcPts val="331"/>
              </a:spcBef>
              <a:defRPr/>
            </a:pPr>
            <a:r>
              <a:rPr lang="zh-CN" altLang="en-US" sz="2000" b="1">
                <a:solidFill>
                  <a:srgbClr val="256885"/>
                </a:solidFill>
                <a:cs typeface="Arial" pitchFamily="34" charset="0"/>
              </a:rPr>
              <a:t>大零售业务场景化模式：渗透客户核心生活领域，捕捉客户碎片化需求</a:t>
            </a:r>
          </a:p>
        </p:txBody>
      </p:sp>
      <p:sp>
        <p:nvSpPr>
          <p:cNvPr id="22" name="Rectangle 30"/>
          <p:cNvSpPr/>
          <p:nvPr>
            <p:custDataLst>
              <p:tags r:id="rId3"/>
            </p:custDataLst>
          </p:nvPr>
        </p:nvSpPr>
        <p:spPr>
          <a:xfrm>
            <a:off x="1193800" y="3254375"/>
            <a:ext cx="2579688" cy="3157538"/>
          </a:xfrm>
          <a:prstGeom prst="rect">
            <a:avLst/>
          </a:prstGeom>
          <a:solidFill>
            <a:schemeClr val="accent2">
              <a:lumMod val="20000"/>
              <a:lumOff val="8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238150" tIns="396917" rIns="79383" bIns="0"/>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spcBef>
                <a:spcPts val="662"/>
              </a:spcBef>
              <a:defRPr/>
            </a:pPr>
            <a:r>
              <a:rPr lang="zh-CN" altLang="en-US" sz="2000" b="1">
                <a:solidFill>
                  <a:srgbClr val="000000"/>
                </a:solidFill>
                <a:cs typeface="Arial" pitchFamily="34" charset="0"/>
              </a:rPr>
              <a:t>客户策略：</a:t>
            </a:r>
            <a:endParaRPr lang="en-US" altLang="zh-CN" sz="2000" b="1">
              <a:solidFill>
                <a:srgbClr val="000000"/>
              </a:solidFill>
              <a:cs typeface="Arial" pitchFamily="34" charset="0"/>
            </a:endParaRPr>
          </a:p>
          <a:p>
            <a:pPr marL="201276" indent="-201276" hangingPunct="1">
              <a:lnSpc>
                <a:spcPct val="93000"/>
              </a:lnSpc>
              <a:spcBef>
                <a:spcPts val="331"/>
              </a:spcBef>
              <a:buClr>
                <a:srgbClr val="000000"/>
              </a:buClr>
              <a:buSzTx/>
              <a:buFont typeface="Wingdings" panose="05000000000000000000" pitchFamily="2" charset="2"/>
              <a:buChar char="§"/>
              <a:defRPr/>
            </a:pPr>
            <a:r>
              <a:rPr lang="zh-CN" altLang="en-US" sz="1544" b="1">
                <a:solidFill>
                  <a:srgbClr val="000000"/>
                </a:solidFill>
                <a:cs typeface="Arial" pitchFamily="34" charset="0"/>
              </a:rPr>
              <a:t>客户定位</a:t>
            </a:r>
            <a:r>
              <a:rPr lang="en-US" altLang="zh-CN" sz="1544" b="1">
                <a:solidFill>
                  <a:srgbClr val="000000"/>
                </a:solidFill>
                <a:cs typeface="Arial" pitchFamily="34" charset="0"/>
              </a:rPr>
              <a:t>: </a:t>
            </a:r>
            <a:r>
              <a:rPr lang="zh-CN" altLang="en-US" sz="1544" b="1">
                <a:solidFill>
                  <a:srgbClr val="000000"/>
                </a:solidFill>
                <a:cs typeface="Arial" pitchFamily="34" charset="0"/>
              </a:rPr>
              <a:t>以中等收入客户为重点，逐渐实现客户迁移及客群构建</a:t>
            </a:r>
            <a:endParaRPr lang="en-US" altLang="zh-CN" sz="1544" b="1">
              <a:solidFill>
                <a:srgbClr val="000000"/>
              </a:solidFill>
              <a:cs typeface="Arial" pitchFamily="34" charset="0"/>
            </a:endParaRPr>
          </a:p>
          <a:p>
            <a:pPr marL="201276" indent="-201276" hangingPunct="1">
              <a:lnSpc>
                <a:spcPct val="93000"/>
              </a:lnSpc>
              <a:spcBef>
                <a:spcPts val="331"/>
              </a:spcBef>
              <a:buClr>
                <a:srgbClr val="000000"/>
              </a:buClr>
              <a:buSzTx/>
              <a:buFont typeface="Wingdings" panose="05000000000000000000" pitchFamily="2" charset="2"/>
              <a:buChar char="§"/>
              <a:defRPr/>
            </a:pPr>
            <a:r>
              <a:rPr lang="zh-CN" altLang="en-US" sz="1544" b="1">
                <a:solidFill>
                  <a:srgbClr val="000000"/>
                </a:solidFill>
                <a:cs typeface="Arial" pitchFamily="34" charset="0"/>
              </a:rPr>
              <a:t>客户分层：建立标准化、差异化的客户分层服务体系，实现客户精细化经营</a:t>
            </a:r>
            <a:endParaRPr lang="en-US" altLang="zh-CN" sz="1544" b="1">
              <a:solidFill>
                <a:srgbClr val="000000"/>
              </a:solidFill>
              <a:cs typeface="Arial" pitchFamily="34" charset="0"/>
            </a:endParaRPr>
          </a:p>
          <a:p>
            <a:pPr marL="201276" indent="-201276" hangingPunct="1">
              <a:lnSpc>
                <a:spcPct val="93000"/>
              </a:lnSpc>
              <a:spcBef>
                <a:spcPts val="331"/>
              </a:spcBef>
              <a:buClr>
                <a:srgbClr val="000000"/>
              </a:buClr>
              <a:buSzTx/>
              <a:buFont typeface="Wingdings" panose="05000000000000000000" pitchFamily="2" charset="2"/>
              <a:buChar char="§"/>
              <a:defRPr/>
            </a:pPr>
            <a:r>
              <a:rPr lang="zh-CN" altLang="en-US" sz="1544" b="1">
                <a:solidFill>
                  <a:srgbClr val="000000"/>
                </a:solidFill>
                <a:cs typeface="Arial" pitchFamily="34" charset="0"/>
              </a:rPr>
              <a:t>客户扩展：扩大客户规模，提升客户价值</a:t>
            </a:r>
          </a:p>
        </p:txBody>
      </p:sp>
      <p:sp>
        <p:nvSpPr>
          <p:cNvPr id="23" name="Rectangle 31"/>
          <p:cNvSpPr/>
          <p:nvPr>
            <p:custDataLst>
              <p:tags r:id="rId4"/>
            </p:custDataLst>
          </p:nvPr>
        </p:nvSpPr>
        <p:spPr>
          <a:xfrm>
            <a:off x="4051300" y="3254375"/>
            <a:ext cx="2579688" cy="3157538"/>
          </a:xfrm>
          <a:prstGeom prst="rect">
            <a:avLst/>
          </a:prstGeom>
          <a:solidFill>
            <a:schemeClr val="accent2">
              <a:lumMod val="20000"/>
              <a:lumOff val="8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238150" tIns="396917" rIns="79383" bIns="0"/>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buClr>
                <a:srgbClr val="000000"/>
              </a:buClr>
              <a:buSzTx/>
              <a:defRPr/>
            </a:pPr>
            <a:r>
              <a:rPr lang="zh-CN" altLang="en-US" sz="2000" b="1">
                <a:solidFill>
                  <a:srgbClr val="000000"/>
                </a:solidFill>
                <a:cs typeface="Arial" pitchFamily="34" charset="0"/>
              </a:rPr>
              <a:t>产品策略：</a:t>
            </a:r>
            <a:endParaRPr lang="en-US" altLang="zh-CN" sz="2000" b="1">
              <a:solidFill>
                <a:srgbClr val="000000"/>
              </a:solidFill>
              <a:cs typeface="Arial" pitchFamily="34" charset="0"/>
            </a:endParaRPr>
          </a:p>
          <a:p>
            <a:pPr marL="182563" indent="-182563" hangingPunct="1">
              <a:lnSpc>
                <a:spcPct val="93000"/>
              </a:lnSpc>
              <a:spcBef>
                <a:spcPts val="300"/>
              </a:spcBef>
              <a:buClr>
                <a:srgbClr val="000000"/>
              </a:buClr>
              <a:buSzTx/>
              <a:buFont typeface="Wingdings" panose="05000000000000000000" pitchFamily="2" charset="2"/>
              <a:buChar char="§"/>
              <a:defRPr/>
            </a:pPr>
            <a:r>
              <a:rPr lang="zh-CN" altLang="en-US" sz="1600" b="1">
                <a:solidFill>
                  <a:srgbClr val="000000"/>
                </a:solidFill>
                <a:cs typeface="Arial" pitchFamily="34" charset="0"/>
              </a:rPr>
              <a:t>未来优先发展房屋贷款、个人消费贷款、小微贷款、信用卡业务；建立完整零售产品体系，打造明星产品，建立完备的交叉销售机制</a:t>
            </a:r>
          </a:p>
        </p:txBody>
      </p:sp>
      <p:sp>
        <p:nvSpPr>
          <p:cNvPr id="25" name="Rectangle 32"/>
          <p:cNvSpPr/>
          <p:nvPr>
            <p:custDataLst>
              <p:tags r:id="rId5"/>
            </p:custDataLst>
          </p:nvPr>
        </p:nvSpPr>
        <p:spPr>
          <a:xfrm>
            <a:off x="6999288" y="3254375"/>
            <a:ext cx="2579687" cy="3157538"/>
          </a:xfrm>
          <a:prstGeom prst="rect">
            <a:avLst/>
          </a:prstGeom>
          <a:solidFill>
            <a:schemeClr val="accent2">
              <a:lumMod val="20000"/>
              <a:lumOff val="8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238150" tIns="396917" rIns="79383" bIns="0"/>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buClr>
                <a:srgbClr val="000000"/>
              </a:buClr>
              <a:buSzTx/>
              <a:defRPr/>
            </a:pPr>
            <a:r>
              <a:rPr lang="zh-CN" altLang="en-US" sz="2000" b="1">
                <a:solidFill>
                  <a:srgbClr val="000000"/>
                </a:solidFill>
                <a:cs typeface="Arial" pitchFamily="34" charset="0"/>
              </a:rPr>
              <a:t>渠道策略：</a:t>
            </a:r>
            <a:endParaRPr lang="en-US" altLang="zh-CN" sz="2000" b="1">
              <a:solidFill>
                <a:srgbClr val="000000"/>
              </a:solidFill>
              <a:cs typeface="Arial" pitchFamily="34" charset="0"/>
            </a:endParaRPr>
          </a:p>
          <a:p>
            <a:pPr marL="189024" lvl="1" indent="-189024">
              <a:lnSpc>
                <a:spcPct val="93000"/>
              </a:lnSpc>
              <a:spcBef>
                <a:spcPts val="331"/>
              </a:spcBef>
              <a:buClr>
                <a:srgbClr val="000000"/>
              </a:buClr>
              <a:buSzTx/>
              <a:buFont typeface="Wingdings" panose="05000000000000000000" pitchFamily="2" charset="2"/>
              <a:buChar char="§"/>
              <a:defRPr/>
            </a:pPr>
            <a:r>
              <a:rPr lang="zh-CN" altLang="en-US" sz="1544" b="1">
                <a:solidFill>
                  <a:srgbClr val="000000"/>
                </a:solidFill>
                <a:cs typeface="Arial" pitchFamily="34" charset="0"/>
              </a:rPr>
              <a:t>多渠道整合：整合线上</a:t>
            </a:r>
            <a:r>
              <a:rPr lang="en-US" altLang="zh-CN" sz="1544" b="1">
                <a:solidFill>
                  <a:srgbClr val="000000"/>
                </a:solidFill>
                <a:cs typeface="Arial" pitchFamily="34" charset="0"/>
              </a:rPr>
              <a:t>+</a:t>
            </a:r>
            <a:r>
              <a:rPr lang="zh-CN" altLang="en-US" sz="1544" b="1">
                <a:solidFill>
                  <a:srgbClr val="000000"/>
                </a:solidFill>
                <a:cs typeface="Arial" pitchFamily="34" charset="0"/>
              </a:rPr>
              <a:t>线下渠道</a:t>
            </a:r>
            <a:r>
              <a:rPr lang="zh-CN" altLang="en-US" sz="1544" b="1" smtClean="0">
                <a:solidFill>
                  <a:srgbClr val="000000"/>
                </a:solidFill>
                <a:cs typeface="Arial" pitchFamily="34" charset="0"/>
              </a:rPr>
              <a:t>，深入切合金融场景</a:t>
            </a:r>
            <a:endParaRPr lang="en-US" altLang="zh-CN" sz="1544" b="1">
              <a:solidFill>
                <a:srgbClr val="000000"/>
              </a:solidFill>
              <a:cs typeface="Arial" pitchFamily="34" charset="0"/>
            </a:endParaRPr>
          </a:p>
          <a:p>
            <a:pPr marL="189024" lvl="1" indent="-189024">
              <a:lnSpc>
                <a:spcPct val="93000"/>
              </a:lnSpc>
              <a:spcBef>
                <a:spcPts val="331"/>
              </a:spcBef>
              <a:buClr>
                <a:srgbClr val="000000"/>
              </a:buClr>
              <a:buSzTx/>
              <a:buFont typeface="Wingdings" panose="05000000000000000000" pitchFamily="2" charset="2"/>
              <a:buChar char="§"/>
              <a:defRPr/>
            </a:pPr>
            <a:r>
              <a:rPr lang="zh-CN" altLang="en-US" sz="1544" b="1">
                <a:solidFill>
                  <a:srgbClr val="000000"/>
                </a:solidFill>
                <a:cs typeface="Arial" pitchFamily="34" charset="0"/>
              </a:rPr>
              <a:t>线下网点分层管理：实行网点分层管理，实现网点功能定位的差异化</a:t>
            </a:r>
            <a:endParaRPr lang="en-US" altLang="zh-CN" sz="1544" b="1">
              <a:solidFill>
                <a:srgbClr val="000000"/>
              </a:solidFill>
              <a:cs typeface="Arial" pitchFamily="34" charset="0"/>
            </a:endParaRPr>
          </a:p>
          <a:p>
            <a:pPr marL="189024" lvl="1" indent="-189024">
              <a:lnSpc>
                <a:spcPct val="93000"/>
              </a:lnSpc>
              <a:spcBef>
                <a:spcPts val="331"/>
              </a:spcBef>
              <a:buClr>
                <a:srgbClr val="000000"/>
              </a:buClr>
              <a:buSzTx/>
              <a:buFont typeface="Wingdings" panose="05000000000000000000" pitchFamily="2" charset="2"/>
              <a:buChar char="§"/>
              <a:defRPr/>
            </a:pPr>
            <a:r>
              <a:rPr lang="zh-CN" altLang="en-US" sz="1544" b="1">
                <a:solidFill>
                  <a:srgbClr val="000000"/>
                </a:solidFill>
                <a:cs typeface="Arial" pitchFamily="34" charset="0"/>
              </a:rPr>
              <a:t>线上渠道融合：整合线上渠道，建立统一规范线上服务体系</a:t>
            </a:r>
          </a:p>
        </p:txBody>
      </p:sp>
      <p:sp>
        <p:nvSpPr>
          <p:cNvPr id="27" name="RbNavigator"/>
          <p:cNvSpPr txBox="1"/>
          <p:nvPr/>
        </p:nvSpPr>
        <p:spPr>
          <a:xfrm>
            <a:off x="1193800" y="3254375"/>
            <a:ext cx="301625" cy="303213"/>
          </a:xfrm>
          <a:prstGeom prst="rect">
            <a:avLst/>
          </a:prstGeom>
          <a:solidFill>
            <a:schemeClr val="accent3"/>
          </a:solidFill>
          <a:ln>
            <a:solidFill>
              <a:schemeClr val="bg1"/>
            </a:solidFill>
          </a:ln>
        </p:spPr>
        <p:txBody>
          <a:bodyPr wrap="none" lIns="0" tIns="0" rIns="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lnSpc>
                <a:spcPct val="93000"/>
              </a:lnSpc>
              <a:defRPr/>
            </a:pPr>
            <a:r>
              <a:rPr kumimoji="1" lang="en-US" altLang="zh-CN" sz="1433" b="1">
                <a:solidFill>
                  <a:srgbClr val="FFFFFF"/>
                </a:solidFill>
                <a:latin typeface="Arial"/>
                <a:cs typeface="Arial" pitchFamily="34" charset="0"/>
              </a:rPr>
              <a:t>1</a:t>
            </a:r>
            <a:endParaRPr kumimoji="1" lang="zh-CN" altLang="en-US" sz="1433" b="1">
              <a:solidFill>
                <a:srgbClr val="FFFFFF"/>
              </a:solidFill>
              <a:latin typeface="Arial"/>
              <a:cs typeface="Arial" pitchFamily="34" charset="0"/>
            </a:endParaRPr>
          </a:p>
        </p:txBody>
      </p:sp>
      <p:sp>
        <p:nvSpPr>
          <p:cNvPr id="28" name="RbNavigator"/>
          <p:cNvSpPr txBox="1"/>
          <p:nvPr/>
        </p:nvSpPr>
        <p:spPr>
          <a:xfrm>
            <a:off x="4051300" y="3254375"/>
            <a:ext cx="303213" cy="303213"/>
          </a:xfrm>
          <a:prstGeom prst="rect">
            <a:avLst/>
          </a:prstGeom>
          <a:solidFill>
            <a:schemeClr val="accent3"/>
          </a:solidFill>
          <a:ln>
            <a:solidFill>
              <a:schemeClr val="bg1"/>
            </a:solidFill>
          </a:ln>
        </p:spPr>
        <p:txBody>
          <a:bodyPr wrap="none" lIns="0" tIns="0" rIns="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lnSpc>
                <a:spcPct val="93000"/>
              </a:lnSpc>
              <a:defRPr/>
            </a:pPr>
            <a:r>
              <a:rPr kumimoji="1" lang="en-US" altLang="zh-CN" sz="1433" b="1">
                <a:solidFill>
                  <a:srgbClr val="FFFFFF"/>
                </a:solidFill>
                <a:latin typeface="Arial"/>
                <a:cs typeface="Arial" pitchFamily="34" charset="0"/>
              </a:rPr>
              <a:t>2</a:t>
            </a:r>
            <a:endParaRPr kumimoji="1" lang="zh-CN" altLang="en-US" sz="1433" b="1">
              <a:solidFill>
                <a:srgbClr val="FFFFFF"/>
              </a:solidFill>
              <a:latin typeface="Arial"/>
              <a:cs typeface="Arial" pitchFamily="34" charset="0"/>
            </a:endParaRPr>
          </a:p>
        </p:txBody>
      </p:sp>
      <p:sp>
        <p:nvSpPr>
          <p:cNvPr id="29" name="RbNavigator"/>
          <p:cNvSpPr txBox="1"/>
          <p:nvPr/>
        </p:nvSpPr>
        <p:spPr>
          <a:xfrm>
            <a:off x="6999288" y="3254375"/>
            <a:ext cx="301625" cy="303213"/>
          </a:xfrm>
          <a:prstGeom prst="rect">
            <a:avLst/>
          </a:prstGeom>
          <a:solidFill>
            <a:schemeClr val="accent3"/>
          </a:solidFill>
          <a:ln>
            <a:solidFill>
              <a:schemeClr val="bg1"/>
            </a:solidFill>
          </a:ln>
        </p:spPr>
        <p:txBody>
          <a:bodyPr wrap="none" lIns="0" tIns="0" rIns="0" bIns="0"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lnSpc>
                <a:spcPct val="93000"/>
              </a:lnSpc>
              <a:defRPr/>
            </a:pPr>
            <a:r>
              <a:rPr kumimoji="1" lang="en-US" altLang="zh-CN" sz="1433" b="1">
                <a:solidFill>
                  <a:srgbClr val="FFFFFF"/>
                </a:solidFill>
                <a:latin typeface="Arial"/>
                <a:cs typeface="Arial" pitchFamily="34" charset="0"/>
              </a:rPr>
              <a:t>3</a:t>
            </a:r>
            <a:endParaRPr kumimoji="1" lang="zh-CN" altLang="en-US" sz="1433" b="1">
              <a:solidFill>
                <a:srgbClr val="FFFFFF"/>
              </a:solidFill>
              <a:latin typeface="Arial"/>
              <a:cs typeface="Arial" pitchFamily="34" charset="0"/>
            </a:endParaRPr>
          </a:p>
        </p:txBody>
      </p:sp>
      <p:sp>
        <p:nvSpPr>
          <p:cNvPr id="31" name="Title 2"/>
          <p:cNvSpPr txBox="1"/>
          <p:nvPr/>
        </p:nvSpPr>
        <p:spPr bwMode="auto">
          <a:xfrm>
            <a:off x="450850" y="349250"/>
            <a:ext cx="9598025" cy="354013"/>
          </a:xfrm>
          <a:prstGeom prst="rect">
            <a:avLst/>
          </a:prstGeom>
          <a:noFill/>
          <a:ln w="9525">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algn="l" defTabSz="1042988" rtl="0" eaLnBrk="0" fontAlgn="base" hangingPunct="1">
              <a:lnSpc>
                <a:spcPct val="90000"/>
              </a:lnSpc>
              <a:spcBef>
                <a:spcPct val="0"/>
              </a:spcBef>
              <a:spcAft>
                <a:spcPct val="0"/>
              </a:spcAft>
              <a:defRPr sz="2000" b="1" kern="1200" baseline="0">
                <a:solidFill>
                  <a:srgbClr val="002060"/>
                </a:solidFill>
                <a:latin typeface="Arial" pitchFamily="34" charset="0"/>
                <a:ea typeface="华文楷体" pitchFamily="2" charset="-122"/>
                <a:cs typeface="Arial" pitchFamily="34" charset="0"/>
              </a:defRPr>
            </a:lvl1pPr>
            <a:lvl2pPr marL="520700" indent="-63500"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2pPr>
            <a:lvl3pPr marL="1042988" indent="-128588"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3pPr>
            <a:lvl4pPr marL="1563688" indent="-192088"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4pPr>
            <a:lvl5pPr marL="2085975" indent="-257175"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5pPr>
            <a:lvl6pPr marL="478908"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6pPr>
            <a:lvl7pPr marL="957816"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7pPr>
            <a:lvl8pPr marL="1436724"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8pPr>
            <a:lvl9pPr marL="1915631"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9pPr>
          </a:lstStyle>
          <a:p>
            <a:pPr defTabSz="914400">
              <a:defRPr/>
            </a:pPr>
            <a:r>
              <a:rPr lang="zh-CN" altLang="en-US" sz="2200" kern="0" smtClean="0">
                <a:solidFill>
                  <a:schemeClr val="tx2"/>
                </a:solidFill>
                <a:latin typeface="Arial Unicode MS" panose="020b0604020202020204" pitchFamily="34" charset="-122"/>
                <a:ea typeface="Arial Unicode MS" panose="020b0604020202020204" pitchFamily="34" charset="-122"/>
                <a:cs typeface="Arial Unicode MS" pitchFamily="34" charset="-122"/>
              </a:rPr>
              <a:t>零售金融业务战略</a:t>
            </a:r>
            <a:r>
              <a:rPr lang="zh-CN" altLang="en-US" sz="2200" kern="0">
                <a:solidFill>
                  <a:schemeClr val="tx2"/>
                </a:solidFill>
                <a:latin typeface="Arial Unicode MS" panose="020b0604020202020204" pitchFamily="34" charset="-122"/>
                <a:ea typeface="Arial Unicode MS" panose="020b0604020202020204" pitchFamily="34" charset="-122"/>
                <a:cs typeface="Arial Unicode MS" pitchFamily="34" charset="-122"/>
              </a:rPr>
              <a:t>愿景及战略发展重点</a:t>
            </a:r>
            <a:endParaRPr lang="en-US" sz="2200" kern="0">
              <a:solidFill>
                <a:schemeClr val="tx2"/>
              </a:solidFill>
              <a:latin typeface="Arial Unicode MS" panose="020b0604020202020204" pitchFamily="34" charset="-122"/>
              <a:ea typeface="Arial Unicode MS" panose="020b0604020202020204" pitchFamily="34" charset="-122"/>
              <a:cs typeface="Arial Unicode MS" pitchFamily="34" charset="-122"/>
            </a:endParaRPr>
          </a:p>
        </p:txBody>
      </p:sp>
      <p:grpSp>
        <p:nvGrpSpPr>
          <p:cNvPr id="267274" name="组合 3"/>
          <p:cNvGrpSpPr/>
          <p:nvPr/>
        </p:nvGrpSpPr>
        <p:grpSpPr>
          <a:xfrm>
            <a:off x="1201738" y="1217612"/>
            <a:ext cx="8335962" cy="1047751"/>
            <a:chOff x="812709" y="1116253"/>
            <a:chExt cx="7582546" cy="950971"/>
          </a:xfrm>
        </p:grpSpPr>
        <p:sp>
          <p:nvSpPr>
            <p:cNvPr id="48" name="Isosceles Triangle 40"/>
            <p:cNvSpPr/>
            <p:nvPr/>
          </p:nvSpPr>
          <p:spPr>
            <a:xfrm>
              <a:off x="812709" y="1116253"/>
              <a:ext cx="7582546" cy="887572"/>
            </a:xfrm>
            <a:prstGeom prst="triangle">
              <a:avLst/>
            </a:prstGeom>
            <a:solidFill>
              <a:schemeClr val="accent3"/>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9383" tIns="0" rIns="79383" bIns="0"/>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zh-CN" altLang="en-US" sz="2315" b="1">
                <a:solidFill>
                  <a:srgbClr val="FFFFFF"/>
                </a:solidFill>
              </a:endParaRPr>
            </a:p>
          </p:txBody>
        </p:sp>
        <p:sp>
          <p:nvSpPr>
            <p:cNvPr id="2" name="矩形 1"/>
            <p:cNvSpPr/>
            <p:nvPr/>
          </p:nvSpPr>
          <p:spPr>
            <a:xfrm>
              <a:off x="2291384" y="1424725"/>
              <a:ext cx="4573210" cy="642499"/>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2000" b="1">
                  <a:solidFill>
                    <a:srgbClr val="FFFFFF"/>
                  </a:solidFill>
                  <a:latin typeface="+mn-ea"/>
                  <a:ea typeface="+mn-ea"/>
                </a:rPr>
                <a:t>打造</a:t>
              </a:r>
              <a:r>
                <a:rPr lang="zh-CN" altLang="en-US" sz="2000" b="1" smtClean="0">
                  <a:solidFill>
                    <a:srgbClr val="FFFFFF"/>
                  </a:solidFill>
                  <a:latin typeface="+mn-ea"/>
                  <a:ea typeface="+mn-ea"/>
                </a:rPr>
                <a:t>渗透客户</a:t>
              </a:r>
              <a:r>
                <a:rPr lang="zh-CN" altLang="en-US" sz="2000" b="1">
                  <a:solidFill>
                    <a:srgbClr val="FFFFFF"/>
                  </a:solidFill>
                  <a:latin typeface="+mn-ea"/>
                  <a:ea typeface="+mn-ea"/>
                </a:rPr>
                <a:t>核心生活</a:t>
              </a:r>
              <a:r>
                <a:rPr lang="zh-CN" altLang="en-US" sz="2000" b="1" smtClean="0">
                  <a:solidFill>
                    <a:srgbClr val="FFFFFF"/>
                  </a:solidFill>
                  <a:latin typeface="+mn-ea"/>
                  <a:ea typeface="+mn-ea"/>
                </a:rPr>
                <a:t>领域</a:t>
              </a:r>
              <a:endParaRPr lang="en-US" altLang="zh-CN" sz="2000" b="1" smtClean="0">
                <a:solidFill>
                  <a:srgbClr val="FFFFFF"/>
                </a:solidFill>
                <a:latin typeface="+mn-ea"/>
                <a:ea typeface="+mn-ea"/>
              </a:endParaRPr>
            </a:p>
            <a:p>
              <a:pPr algn="ctr">
                <a:defRPr/>
              </a:pPr>
              <a:r>
                <a:rPr lang="zh-CN" altLang="en-US" sz="2000" b="1" smtClean="0">
                  <a:solidFill>
                    <a:srgbClr val="FFFFFF"/>
                  </a:solidFill>
                  <a:latin typeface="+mn-ea"/>
                  <a:ea typeface="+mn-ea"/>
                </a:rPr>
                <a:t>的零售银行</a:t>
              </a:r>
              <a:endParaRPr lang="zh-CN" altLang="en-US" sz="2000" b="1">
                <a:solidFill>
                  <a:srgbClr val="FFFFFF"/>
                </a:solidFill>
                <a:latin typeface="+mn-ea"/>
                <a:ea typeface="+mn-ea"/>
              </a:endParaRPr>
            </a:p>
          </p:txBody>
        </p:sp>
      </p:grpSp>
      <p:sp>
        <p:nvSpPr>
          <p:cNvPr id="13" name="矩形 12"/>
          <p:cNvSpPr/>
          <p:nvPr/>
        </p:nvSpPr>
        <p:spPr>
          <a:xfrm>
            <a:off x="0" y="0"/>
            <a:ext cx="1600200" cy="30321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600" b="1">
                <a:latin typeface="华文楷体" panose="02010600040101010101" pitchFamily="2" charset="-122"/>
                <a:cs typeface="Arial" pitchFamily="34" charset="0"/>
              </a:rPr>
              <a:t>1. </a:t>
            </a:r>
            <a:r>
              <a:rPr lang="zh-CN" altLang="en-US" sz="1600" b="1">
                <a:latin typeface="华文楷体" panose="02010600040101010101" pitchFamily="2" charset="-122"/>
                <a:cs typeface="Arial" pitchFamily="34" charset="0"/>
              </a:rPr>
              <a:t>零售金融</a:t>
            </a:r>
            <a:endParaRPr lang="en-US" sz="1600" b="1">
              <a:latin typeface="华文楷体" panose="02010600040101010101" pitchFamily="2" charset="-122"/>
            </a:endParaRPr>
          </a:p>
        </p:txBody>
      </p:sp>
    </p:spTree>
    <p:extLst>
      <p:ext uri="{BB962C8B-B14F-4D97-AF65-F5344CB8AC3E}">
        <p14:creationId xmlns:p14="http://schemas.microsoft.com/office/powerpoint/2010/main" val="242352487"/>
      </p:ext>
    </p:extLst>
  </p:cSld>
  <p:clrMapOvr>
    <a:masterClrMapping/>
  </p:clrMapOvr>
  <p:transition spd="slow" advClick="0"/>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 name="AutoShape 16"/>
          <p:cNvSpPr>
            <a:spLocks noChangeArrowheads="1"/>
          </p:cNvSpPr>
          <p:nvPr/>
        </p:nvSpPr>
        <p:spPr bwMode="ltGray">
          <a:xfrm>
            <a:off x="6446838" y="2906713"/>
            <a:ext cx="3371850" cy="1754187"/>
          </a:xfrm>
          <a:prstGeom prst="roundRect">
            <a:avLst>
              <a:gd name="adj" fmla="val 2259"/>
            </a:avLst>
          </a:prstGeom>
          <a:solidFill>
            <a:schemeClr val="bg2">
              <a:lumMod val="95000"/>
            </a:schemeClr>
          </a:solidFill>
          <a:ln w="28575">
            <a:noFill/>
            <a:prstDash val="sysDash"/>
            <a:round/>
          </a:ln>
          <a:effectLst>
            <a:outerShdw blurRad="50800" dist="38100" dir="2700000" algn="tl" rotWithShape="0">
              <a:prstClr val="black">
                <a:alpha val="40000"/>
              </a:prstClr>
            </a:outerShdw>
          </a:effectLst>
          <a:extLst/>
        </p:spPr>
        <p:txBody>
          <a:bodyPr lIns="119075" rIns="119075"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96025" indent="-196025">
              <a:buFont typeface="Arial" pitchFamily="34" charset="0"/>
              <a:buChar char="•"/>
              <a:defRPr/>
            </a:pPr>
            <a:r>
              <a:rPr lang="zh-CN" altLang="en-US" sz="1323">
                <a:latin typeface="华文楷体" panose="02010600040101010101" pitchFamily="2" charset="-122"/>
                <a:ea typeface="华文楷体" pitchFamily="2" charset="-122"/>
              </a:rPr>
              <a:t>丰富产品线和选择权，供客户自主配置</a:t>
            </a:r>
            <a:endParaRPr lang="en-US" altLang="zh-CN" sz="1323">
              <a:latin typeface="华文楷体" panose="02010600040101010101" pitchFamily="2" charset="-122"/>
              <a:ea typeface="华文楷体" pitchFamily="2" charset="-122"/>
            </a:endParaRPr>
          </a:p>
          <a:p>
            <a:pPr marL="196025" indent="-196025">
              <a:buFont typeface="Arial" pitchFamily="34" charset="0"/>
              <a:buChar char="•"/>
              <a:defRPr/>
            </a:pPr>
            <a:r>
              <a:rPr lang="zh-CN" altLang="en-US" sz="1323">
                <a:latin typeface="华文楷体" panose="02010600040101010101" pitchFamily="2" charset="-122"/>
                <a:ea typeface="华文楷体" pitchFamily="2" charset="-122"/>
              </a:rPr>
              <a:t>以客户经理和线上渠道为主要服务渠道</a:t>
            </a:r>
            <a:endParaRPr lang="en-US" altLang="zh-CN" sz="1323">
              <a:latin typeface="华文楷体" panose="02010600040101010101" pitchFamily="2" charset="-122"/>
              <a:ea typeface="华文楷体" pitchFamily="2" charset="-122"/>
            </a:endParaRPr>
          </a:p>
          <a:p>
            <a:pPr marL="196025" indent="-196025">
              <a:buFont typeface="Arial" pitchFamily="34" charset="0"/>
              <a:buChar char="•"/>
              <a:defRPr/>
            </a:pPr>
            <a:r>
              <a:rPr lang="zh-CN" altLang="en-US" sz="1323">
                <a:latin typeface="华文楷体" panose="02010600040101010101" pitchFamily="2" charset="-122"/>
                <a:ea typeface="华文楷体" pitchFamily="2" charset="-122"/>
              </a:rPr>
              <a:t>提供</a:t>
            </a:r>
            <a:r>
              <a:rPr lang="zh-CN" altLang="zh-CN" sz="1323">
                <a:latin typeface="华文楷体" panose="02010600040101010101" pitchFamily="2" charset="-122"/>
                <a:ea typeface="华文楷体" pitchFamily="2" charset="-122"/>
              </a:rPr>
              <a:t>理财培训</a:t>
            </a:r>
            <a:r>
              <a:rPr lang="zh-CN" altLang="en-US" sz="1323">
                <a:latin typeface="华文楷体" panose="02010600040101010101" pitchFamily="2" charset="-122"/>
                <a:ea typeface="华文楷体" pitchFamily="2" charset="-122"/>
              </a:rPr>
              <a:t>讲座等差异化服务</a:t>
            </a:r>
            <a:endParaRPr lang="en-US" altLang="zh-CN" sz="1323">
              <a:latin typeface="华文楷体" panose="02010600040101010101" pitchFamily="2" charset="-122"/>
              <a:ea typeface="华文楷体" pitchFamily="2" charset="-122"/>
            </a:endParaRPr>
          </a:p>
        </p:txBody>
      </p:sp>
      <p:sp>
        <p:nvSpPr>
          <p:cNvPr id="53" name="AutoShape 16"/>
          <p:cNvSpPr>
            <a:spLocks noChangeArrowheads="1"/>
          </p:cNvSpPr>
          <p:nvPr/>
        </p:nvSpPr>
        <p:spPr bwMode="ltGray">
          <a:xfrm>
            <a:off x="6483350" y="1812925"/>
            <a:ext cx="3338513" cy="992188"/>
          </a:xfrm>
          <a:prstGeom prst="roundRect">
            <a:avLst>
              <a:gd name="adj" fmla="val 2259"/>
            </a:avLst>
          </a:prstGeom>
          <a:solidFill>
            <a:schemeClr val="bg2">
              <a:lumMod val="95000"/>
            </a:schemeClr>
          </a:solidFill>
          <a:ln w="28575">
            <a:noFill/>
            <a:prstDash val="sysDash"/>
            <a:round/>
          </a:ln>
          <a:effectLst>
            <a:outerShdw blurRad="50800" dist="38100" dir="2700000" algn="tl" rotWithShape="0">
              <a:prstClr val="black">
                <a:alpha val="40000"/>
              </a:prstClr>
            </a:outerShdw>
          </a:effectLst>
          <a:extLst/>
        </p:spPr>
        <p:txBody>
          <a:bodyPr lIns="119075" rIns="119075"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96025" indent="-196025">
              <a:buFont typeface="Arial" pitchFamily="34" charset="0"/>
              <a:buChar char="•"/>
              <a:defRPr/>
            </a:pPr>
            <a:r>
              <a:rPr lang="zh-CN" altLang="en-US" sz="1323">
                <a:latin typeface="华文楷体" panose="02010600040101010101" pitchFamily="2" charset="-122"/>
                <a:ea typeface="华文楷体" pitchFamily="2" charset="-122"/>
              </a:rPr>
              <a:t>配置专属客户经理和理财经理</a:t>
            </a:r>
            <a:endParaRPr lang="en-US" altLang="zh-CN" sz="1323">
              <a:latin typeface="华文楷体" panose="02010600040101010101" pitchFamily="2" charset="-122"/>
              <a:ea typeface="华文楷体" pitchFamily="2" charset="-122"/>
            </a:endParaRPr>
          </a:p>
          <a:p>
            <a:pPr marL="196025" indent="-196025">
              <a:buFont typeface="Arial" pitchFamily="34" charset="0"/>
              <a:buChar char="•"/>
              <a:defRPr/>
            </a:pPr>
            <a:r>
              <a:rPr lang="zh-CN" altLang="en-US" sz="1323">
                <a:latin typeface="华文楷体" panose="02010600040101010101" pitchFamily="2" charset="-122"/>
                <a:ea typeface="华文楷体" pitchFamily="2" charset="-122"/>
              </a:rPr>
              <a:t>更多地</a:t>
            </a:r>
            <a:r>
              <a:rPr lang="zh-CN" altLang="zh-CN" sz="1323">
                <a:latin typeface="华文楷体" panose="02010600040101010101" pitchFamily="2" charset="-122"/>
                <a:ea typeface="华文楷体" pitchFamily="2" charset="-122"/>
              </a:rPr>
              <a:t>依赖线下</a:t>
            </a:r>
            <a:r>
              <a:rPr lang="zh-CN" altLang="en-US" sz="1323">
                <a:latin typeface="华文楷体" panose="02010600040101010101" pitchFamily="2" charset="-122"/>
                <a:ea typeface="华文楷体" pitchFamily="2" charset="-122"/>
              </a:rPr>
              <a:t>渠道为客户服务</a:t>
            </a:r>
            <a:endParaRPr lang="en-US" altLang="zh-CN" sz="1323">
              <a:latin typeface="华文楷体" panose="02010600040101010101" pitchFamily="2" charset="-122"/>
              <a:ea typeface="华文楷体" pitchFamily="2" charset="-122"/>
            </a:endParaRPr>
          </a:p>
          <a:p>
            <a:pPr marL="196025" indent="-196025">
              <a:buFont typeface="Arial" pitchFamily="34" charset="0"/>
              <a:buChar char="•"/>
              <a:defRPr/>
            </a:pPr>
            <a:r>
              <a:rPr lang="zh-CN" altLang="en-US" sz="1323" kern="0">
                <a:latin typeface="华文楷体" panose="02010600040101010101" pitchFamily="2" charset="-122"/>
                <a:ea typeface="华文楷体" pitchFamily="2" charset="-122"/>
                <a:cs typeface="Arial" pitchFamily="34" charset="0"/>
              </a:rPr>
              <a:t>提供为高端客户定制的专属权益</a:t>
            </a:r>
            <a:endParaRPr lang="en-US" altLang="zh-CN" sz="1323" kern="0">
              <a:latin typeface="华文楷体" panose="02010600040101010101" pitchFamily="2" charset="-122"/>
              <a:ea typeface="华文楷体" pitchFamily="2" charset="-122"/>
              <a:cs typeface="Arial" pitchFamily="34" charset="0"/>
            </a:endParaRPr>
          </a:p>
        </p:txBody>
      </p:sp>
      <p:sp>
        <p:nvSpPr>
          <p:cNvPr id="54" name="AutoShape 16"/>
          <p:cNvSpPr>
            <a:spLocks noChangeArrowheads="1"/>
          </p:cNvSpPr>
          <p:nvPr/>
        </p:nvSpPr>
        <p:spPr bwMode="ltGray">
          <a:xfrm>
            <a:off x="6446838" y="5795963"/>
            <a:ext cx="3371850" cy="1073150"/>
          </a:xfrm>
          <a:prstGeom prst="roundRect">
            <a:avLst>
              <a:gd name="adj" fmla="val 2259"/>
            </a:avLst>
          </a:prstGeom>
          <a:solidFill>
            <a:schemeClr val="bg2">
              <a:lumMod val="95000"/>
            </a:schemeClr>
          </a:solidFill>
          <a:ln w="28575">
            <a:noFill/>
            <a:prstDash val="sysDash"/>
            <a:round/>
          </a:ln>
          <a:effectLst>
            <a:outerShdw blurRad="50800" dist="38100" dir="2700000" algn="tl" rotWithShape="0">
              <a:prstClr val="black">
                <a:alpha val="40000"/>
              </a:prstClr>
            </a:outerShdw>
          </a:effectLst>
          <a:extLst/>
        </p:spPr>
        <p:txBody>
          <a:bodyPr lIns="119075" rIns="119075"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96025" indent="-196025">
              <a:buFont typeface="Arial" pitchFamily="34" charset="0"/>
              <a:buChar char="•"/>
              <a:defRPr/>
            </a:pPr>
            <a:r>
              <a:rPr lang="zh-CN" altLang="en-US" sz="1323" kern="0">
                <a:latin typeface="华文楷体" panose="02010600040101010101" pitchFamily="2" charset="-122"/>
                <a:ea typeface="华文楷体" pitchFamily="2" charset="-122"/>
                <a:cs typeface="Arial" pitchFamily="34" charset="0"/>
              </a:rPr>
              <a:t>为上门的客户提供统一的产品和服务</a:t>
            </a:r>
            <a:endParaRPr lang="en-US" altLang="zh-CN" sz="1323" kern="0">
              <a:latin typeface="华文楷体" panose="02010600040101010101" pitchFamily="2" charset="-122"/>
              <a:ea typeface="华文楷体" pitchFamily="2" charset="-122"/>
              <a:cs typeface="Arial" pitchFamily="34" charset="0"/>
            </a:endParaRPr>
          </a:p>
          <a:p>
            <a:pPr marL="196025" indent="-196025">
              <a:buFont typeface="Arial" pitchFamily="34" charset="0"/>
              <a:buChar char="•"/>
              <a:defRPr/>
            </a:pPr>
            <a:r>
              <a:rPr lang="zh-CN" altLang="en-US" sz="1323" kern="0">
                <a:latin typeface="华文楷体" panose="02010600040101010101" pitchFamily="2" charset="-122"/>
                <a:ea typeface="华文楷体" pitchFamily="2" charset="-122"/>
                <a:cs typeface="Arial" pitchFamily="34" charset="0"/>
              </a:rPr>
              <a:t>以自助渠道和线上渠道为主要服务渠道</a:t>
            </a:r>
            <a:endParaRPr lang="en-US" altLang="zh-CN" sz="1323" kern="0">
              <a:latin typeface="华文楷体" panose="02010600040101010101" pitchFamily="2" charset="-122"/>
              <a:ea typeface="华文楷体" pitchFamily="2" charset="-122"/>
              <a:cs typeface="Arial" pitchFamily="34" charset="0"/>
            </a:endParaRPr>
          </a:p>
        </p:txBody>
      </p:sp>
      <p:sp>
        <p:nvSpPr>
          <p:cNvPr id="55" name="AutoShape 16"/>
          <p:cNvSpPr>
            <a:spLocks noChangeArrowheads="1"/>
          </p:cNvSpPr>
          <p:nvPr/>
        </p:nvSpPr>
        <p:spPr bwMode="ltGray">
          <a:xfrm>
            <a:off x="6446838" y="4759325"/>
            <a:ext cx="3371850" cy="938213"/>
          </a:xfrm>
          <a:prstGeom prst="roundRect">
            <a:avLst>
              <a:gd name="adj" fmla="val 2259"/>
            </a:avLst>
          </a:prstGeom>
          <a:solidFill>
            <a:schemeClr val="bg2">
              <a:lumMod val="95000"/>
            </a:schemeClr>
          </a:solidFill>
          <a:ln w="28575">
            <a:noFill/>
            <a:prstDash val="sysDash"/>
            <a:round/>
          </a:ln>
          <a:effectLst>
            <a:outerShdw blurRad="50800" dist="38100" dir="2700000" algn="tl" rotWithShape="0">
              <a:prstClr val="black">
                <a:alpha val="40000"/>
              </a:prstClr>
            </a:outerShdw>
          </a:effectLst>
          <a:extLst/>
        </p:spPr>
        <p:txBody>
          <a:bodyPr lIns="119075" rIns="119075" anchor="ct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96025" indent="-196025">
              <a:buFont typeface="Arial" pitchFamily="34" charset="0"/>
              <a:buChar char="•"/>
              <a:defRPr/>
            </a:pPr>
            <a:r>
              <a:rPr lang="zh-CN" altLang="en-US" sz="1323">
                <a:latin typeface="华文楷体" panose="02010600040101010101" pitchFamily="2" charset="-122"/>
                <a:ea typeface="华文楷体" pitchFamily="2" charset="-122"/>
              </a:rPr>
              <a:t>少数标准化的明星主打产品吸引此类客户</a:t>
            </a:r>
            <a:endParaRPr lang="en-US" altLang="zh-CN" sz="1323">
              <a:latin typeface="华文楷体" panose="02010600040101010101" pitchFamily="2" charset="-122"/>
              <a:ea typeface="华文楷体" pitchFamily="2" charset="-122"/>
            </a:endParaRPr>
          </a:p>
          <a:p>
            <a:pPr marL="196025" indent="-196025">
              <a:buFont typeface="Arial" pitchFamily="34" charset="0"/>
              <a:buChar char="•"/>
              <a:defRPr/>
            </a:pPr>
            <a:r>
              <a:rPr lang="zh-CN" altLang="en-US" sz="1323">
                <a:latin typeface="华文楷体" panose="02010600040101010101" pitchFamily="2" charset="-122"/>
                <a:ea typeface="华文楷体" pitchFamily="2" charset="-122"/>
              </a:rPr>
              <a:t>自助及线上渠道为主要服务渠道</a:t>
            </a:r>
            <a:endParaRPr lang="en-US" altLang="zh-CN" sz="1323">
              <a:latin typeface="华文楷体" panose="02010600040101010101" pitchFamily="2" charset="-122"/>
              <a:ea typeface="华文楷体" pitchFamily="2" charset="-122"/>
            </a:endParaRPr>
          </a:p>
          <a:p>
            <a:pPr marL="196025" indent="-196025">
              <a:buFont typeface="Arial" pitchFamily="34" charset="0"/>
              <a:buChar char="•"/>
              <a:defRPr/>
            </a:pPr>
            <a:r>
              <a:rPr lang="zh-CN" altLang="en-US" sz="1323">
                <a:latin typeface="华文楷体" panose="02010600040101010101" pitchFamily="2" charset="-122"/>
                <a:ea typeface="华文楷体" pitchFamily="2" charset="-122"/>
              </a:rPr>
              <a:t>提供一些日常生活中实用小礼物</a:t>
            </a:r>
            <a:endParaRPr lang="en-US" altLang="zh-CN" sz="1323">
              <a:latin typeface="华文楷体" panose="02010600040101010101" pitchFamily="2" charset="-122"/>
              <a:ea typeface="华文楷体" pitchFamily="2" charset="-122"/>
            </a:endParaRPr>
          </a:p>
        </p:txBody>
      </p:sp>
      <p:sp>
        <p:nvSpPr>
          <p:cNvPr id="26" name="矩形 25"/>
          <p:cNvSpPr/>
          <p:nvPr/>
        </p:nvSpPr>
        <p:spPr>
          <a:xfrm>
            <a:off x="728663" y="1744663"/>
            <a:ext cx="2262187" cy="238125"/>
          </a:xfrm>
          <a:prstGeom prst="rect">
            <a:avLst/>
          </a:prstGeom>
          <a:solidFill>
            <a:schemeClr val="bg1"/>
          </a:solidFill>
        </p:spPr>
        <p:txBody>
          <a:bodyPr lIns="0" tIns="0" rIns="0" bIns="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defTabSz="1008126">
              <a:spcAft>
                <a:spcPts val="331"/>
              </a:spcAft>
              <a:defRPr/>
            </a:pPr>
            <a:endParaRPr kumimoji="1" lang="zh-CN" altLang="en-US" sz="1544" b="1" u="sng">
              <a:solidFill>
                <a:sysClr val="windowText" lastClr="000000"/>
              </a:solidFill>
              <a:latin typeface="华文楷体" panose="02010600040101010101" pitchFamily="2" charset="-122"/>
              <a:ea typeface="华文楷体" pitchFamily="2" charset="-122"/>
              <a:cs typeface="Arial" pitchFamily="34" charset="0"/>
            </a:endParaRPr>
          </a:p>
        </p:txBody>
      </p:sp>
      <p:sp>
        <p:nvSpPr>
          <p:cNvPr id="45" name="Rectangle 37"/>
          <p:cNvSpPr/>
          <p:nvPr>
            <p:custDataLst>
              <p:tags r:id="rId2"/>
            </p:custDataLst>
          </p:nvPr>
        </p:nvSpPr>
        <p:spPr>
          <a:xfrm>
            <a:off x="5332413" y="1812925"/>
            <a:ext cx="1003300" cy="992188"/>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323" b="1">
                <a:solidFill>
                  <a:schemeClr val="bg1"/>
                </a:solidFill>
                <a:latin typeface="华文楷体" panose="02010600040101010101" pitchFamily="2" charset="-122"/>
                <a:cs typeface="Arial" pitchFamily="34" charset="0"/>
              </a:rPr>
              <a:t>1+N </a:t>
            </a:r>
          </a:p>
          <a:p>
            <a:pPr algn="ctr">
              <a:defRPr/>
            </a:pPr>
            <a:r>
              <a:rPr lang="zh-CN" altLang="en-US" sz="1323" b="1">
                <a:solidFill>
                  <a:schemeClr val="bg1"/>
                </a:solidFill>
                <a:latin typeface="华文楷体" panose="02010600040101010101" pitchFamily="2" charset="-122"/>
                <a:cs typeface="Arial" pitchFamily="34" charset="0"/>
              </a:rPr>
              <a:t>管家式</a:t>
            </a:r>
            <a:endParaRPr lang="en-US" altLang="zh-CN" sz="1323" b="1">
              <a:solidFill>
                <a:schemeClr val="bg1"/>
              </a:solidFill>
              <a:latin typeface="华文楷体" panose="02010600040101010101" pitchFamily="2" charset="-122"/>
              <a:cs typeface="Arial" pitchFamily="34" charset="0"/>
            </a:endParaRPr>
          </a:p>
          <a:p>
            <a:pPr algn="ctr">
              <a:defRPr/>
            </a:pPr>
            <a:r>
              <a:rPr lang="zh-CN" altLang="en-US" sz="1323" b="1">
                <a:solidFill>
                  <a:schemeClr val="bg1"/>
                </a:solidFill>
                <a:latin typeface="华文楷体" panose="02010600040101010101" pitchFamily="2" charset="-122"/>
                <a:cs typeface="Arial" pitchFamily="34" charset="0"/>
              </a:rPr>
              <a:t>服务</a:t>
            </a:r>
            <a:endParaRPr lang="en-US" sz="1323" b="1">
              <a:solidFill>
                <a:schemeClr val="bg1"/>
              </a:solidFill>
              <a:latin typeface="华文楷体" panose="02010600040101010101" pitchFamily="2" charset="-122"/>
              <a:cs typeface="Arial" pitchFamily="34" charset="0"/>
            </a:endParaRPr>
          </a:p>
        </p:txBody>
      </p:sp>
      <p:sp>
        <p:nvSpPr>
          <p:cNvPr id="46" name="Rectangle 38"/>
          <p:cNvSpPr/>
          <p:nvPr>
            <p:custDataLst>
              <p:tags r:id="rId3"/>
            </p:custDataLst>
          </p:nvPr>
        </p:nvSpPr>
        <p:spPr>
          <a:xfrm>
            <a:off x="5335588" y="2913063"/>
            <a:ext cx="976312" cy="1779587"/>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323" b="1">
                <a:solidFill>
                  <a:schemeClr val="bg1"/>
                </a:solidFill>
                <a:latin typeface="华文楷体" panose="02010600040101010101" pitchFamily="2" charset="-122"/>
                <a:cs typeface="Arial" pitchFamily="34" charset="0"/>
              </a:rPr>
              <a:t>1+1 </a:t>
            </a:r>
          </a:p>
          <a:p>
            <a:pPr algn="ctr">
              <a:defRPr/>
            </a:pPr>
            <a:r>
              <a:rPr lang="zh-CN" altLang="en-US" sz="1323" b="1">
                <a:solidFill>
                  <a:schemeClr val="bg1"/>
                </a:solidFill>
                <a:latin typeface="华文楷体" panose="02010600040101010101" pitchFamily="2" charset="-122"/>
                <a:cs typeface="Arial" pitchFamily="34" charset="0"/>
              </a:rPr>
              <a:t>多功能综合服务</a:t>
            </a:r>
            <a:endParaRPr lang="en-US" sz="1323" b="1">
              <a:solidFill>
                <a:schemeClr val="bg1"/>
              </a:solidFill>
              <a:latin typeface="华文楷体" panose="02010600040101010101" pitchFamily="2" charset="-122"/>
              <a:cs typeface="Arial" pitchFamily="34" charset="0"/>
            </a:endParaRPr>
          </a:p>
        </p:txBody>
      </p:sp>
      <p:sp>
        <p:nvSpPr>
          <p:cNvPr id="59" name="Rectangle 40"/>
          <p:cNvSpPr/>
          <p:nvPr>
            <p:custDataLst>
              <p:tags r:id="rId4"/>
            </p:custDataLst>
          </p:nvPr>
        </p:nvSpPr>
        <p:spPr>
          <a:xfrm>
            <a:off x="5338763" y="5797550"/>
            <a:ext cx="977900" cy="1071563"/>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323" b="1">
                <a:solidFill>
                  <a:schemeClr val="bg1"/>
                </a:solidFill>
                <a:latin typeface="华文楷体" panose="02010600040101010101" pitchFamily="2" charset="-122"/>
                <a:cs typeface="Arial" pitchFamily="34" charset="0"/>
              </a:rPr>
              <a:t>N+N</a:t>
            </a:r>
          </a:p>
          <a:p>
            <a:pPr algn="ctr">
              <a:defRPr/>
            </a:pPr>
            <a:r>
              <a:rPr lang="zh-CN" altLang="en-US" sz="1323" b="1">
                <a:solidFill>
                  <a:schemeClr val="bg1"/>
                </a:solidFill>
                <a:latin typeface="华文楷体" panose="02010600040101010101" pitchFamily="2" charset="-122"/>
                <a:cs typeface="Arial" pitchFamily="34" charset="0"/>
              </a:rPr>
              <a:t>自助式</a:t>
            </a:r>
            <a:endParaRPr lang="en-US" altLang="zh-CN" sz="1323" b="1">
              <a:solidFill>
                <a:schemeClr val="bg1"/>
              </a:solidFill>
              <a:latin typeface="华文楷体" panose="02010600040101010101" pitchFamily="2" charset="-122"/>
              <a:cs typeface="Arial" pitchFamily="34" charset="0"/>
            </a:endParaRPr>
          </a:p>
          <a:p>
            <a:pPr algn="ctr">
              <a:defRPr/>
            </a:pPr>
            <a:r>
              <a:rPr lang="zh-CN" altLang="en-US" sz="1323" b="1">
                <a:solidFill>
                  <a:schemeClr val="bg1"/>
                </a:solidFill>
                <a:latin typeface="华文楷体" panose="02010600040101010101" pitchFamily="2" charset="-122"/>
                <a:cs typeface="Arial" pitchFamily="34" charset="0"/>
              </a:rPr>
              <a:t>服务</a:t>
            </a:r>
            <a:endParaRPr lang="en-US" sz="1323" b="1">
              <a:solidFill>
                <a:schemeClr val="bg1"/>
              </a:solidFill>
              <a:latin typeface="华文楷体" panose="02010600040101010101" pitchFamily="2" charset="-122"/>
              <a:cs typeface="Arial" pitchFamily="34" charset="0"/>
            </a:endParaRPr>
          </a:p>
        </p:txBody>
      </p:sp>
      <p:sp>
        <p:nvSpPr>
          <p:cNvPr id="68" name="Rectangle 38"/>
          <p:cNvSpPr/>
          <p:nvPr>
            <p:custDataLst>
              <p:tags r:id="rId5"/>
            </p:custDataLst>
          </p:nvPr>
        </p:nvSpPr>
        <p:spPr>
          <a:xfrm>
            <a:off x="5338763" y="4759325"/>
            <a:ext cx="977900" cy="97155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323" b="1">
                <a:solidFill>
                  <a:schemeClr val="bg1"/>
                </a:solidFill>
                <a:latin typeface="华文楷体" panose="02010600040101010101" pitchFamily="2" charset="-122"/>
                <a:cs typeface="Arial" pitchFamily="34" charset="0"/>
              </a:rPr>
              <a:t>N+1 </a:t>
            </a:r>
          </a:p>
          <a:p>
            <a:pPr algn="ctr">
              <a:defRPr/>
            </a:pPr>
            <a:r>
              <a:rPr lang="zh-CN" altLang="en-US" sz="1323" b="1">
                <a:solidFill>
                  <a:schemeClr val="bg1"/>
                </a:solidFill>
                <a:latin typeface="华文楷体" panose="02010600040101010101" pitchFamily="2" charset="-122"/>
                <a:cs typeface="Arial" pitchFamily="34" charset="0"/>
              </a:rPr>
              <a:t>标准化</a:t>
            </a:r>
            <a:endParaRPr lang="en-US" altLang="zh-CN" sz="1323" b="1">
              <a:solidFill>
                <a:schemeClr val="bg1"/>
              </a:solidFill>
              <a:latin typeface="华文楷体" panose="02010600040101010101" pitchFamily="2" charset="-122"/>
              <a:cs typeface="Arial" pitchFamily="34" charset="0"/>
            </a:endParaRPr>
          </a:p>
          <a:p>
            <a:pPr algn="ctr">
              <a:defRPr/>
            </a:pPr>
            <a:r>
              <a:rPr lang="zh-CN" altLang="en-US" sz="1323" b="1">
                <a:solidFill>
                  <a:schemeClr val="bg1"/>
                </a:solidFill>
                <a:latin typeface="华文楷体" panose="02010600040101010101" pitchFamily="2" charset="-122"/>
                <a:cs typeface="Arial" pitchFamily="34" charset="0"/>
              </a:rPr>
              <a:t>服务</a:t>
            </a:r>
            <a:endParaRPr lang="en-US" sz="1323" b="1">
              <a:solidFill>
                <a:schemeClr val="bg1"/>
              </a:solidFill>
              <a:latin typeface="华文楷体" panose="02010600040101010101" pitchFamily="2" charset="-122"/>
              <a:cs typeface="Arial" pitchFamily="34" charset="0"/>
            </a:endParaRPr>
          </a:p>
        </p:txBody>
      </p:sp>
      <p:sp>
        <p:nvSpPr>
          <p:cNvPr id="52" name="Isosceles Triangle 98"/>
          <p:cNvSpPr/>
          <p:nvPr/>
        </p:nvSpPr>
        <p:spPr>
          <a:xfrm>
            <a:off x="928688" y="1725613"/>
            <a:ext cx="3073400" cy="5167312"/>
          </a:xfrm>
          <a:prstGeom prst="triangle">
            <a:avLst/>
          </a:prstGeom>
          <a:solidFill>
            <a:schemeClr val="tx2"/>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endParaRPr lang="en-US" sz="1323">
              <a:solidFill>
                <a:srgbClr val="000000"/>
              </a:solidFill>
              <a:latin typeface="华文楷体" panose="02010600040101010101" pitchFamily="2" charset="-122"/>
              <a:cs typeface="Arial" pitchFamily="34" charset="0"/>
            </a:endParaRPr>
          </a:p>
        </p:txBody>
      </p:sp>
      <p:cxnSp>
        <p:nvCxnSpPr>
          <p:cNvPr id="56" name="Straight Connector 99"/>
          <p:cNvCxnSpPr/>
          <p:nvPr/>
        </p:nvCxnSpPr>
        <p:spPr>
          <a:xfrm>
            <a:off x="1677988" y="4759325"/>
            <a:ext cx="166687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Straight Connector 101"/>
          <p:cNvCxnSpPr/>
          <p:nvPr/>
        </p:nvCxnSpPr>
        <p:spPr>
          <a:xfrm>
            <a:off x="1262063" y="5797550"/>
            <a:ext cx="2381250" cy="1588"/>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70" name="TextBox 25"/>
          <p:cNvSpPr txBox="1"/>
          <p:nvPr/>
        </p:nvSpPr>
        <p:spPr>
          <a:xfrm>
            <a:off x="1941513" y="3200400"/>
            <a:ext cx="1031875" cy="500063"/>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544" b="1">
                <a:solidFill>
                  <a:schemeClr val="bg1"/>
                </a:solidFill>
                <a:latin typeface="华文楷体" panose="02010600040101010101" pitchFamily="2" charset="-122"/>
                <a:ea typeface="华文楷体" pitchFamily="2" charset="-122"/>
                <a:cs typeface="Arial" pitchFamily="34" charset="0"/>
              </a:rPr>
              <a:t>钻石</a:t>
            </a:r>
            <a:endParaRPr lang="en-US" altLang="zh-CN" sz="1544" b="1">
              <a:solidFill>
                <a:schemeClr val="bg1"/>
              </a:solidFill>
              <a:latin typeface="华文楷体" panose="02010600040101010101" pitchFamily="2" charset="-122"/>
              <a:ea typeface="华文楷体" pitchFamily="2" charset="-122"/>
              <a:cs typeface="Arial" pitchFamily="34" charset="0"/>
            </a:endParaRPr>
          </a:p>
          <a:p>
            <a:pPr algn="ctr">
              <a:defRPr/>
            </a:pPr>
            <a:r>
              <a:rPr lang="en-US" altLang="zh-CN" sz="1103" b="1">
                <a:solidFill>
                  <a:schemeClr val="bg1"/>
                </a:solidFill>
                <a:latin typeface="华文楷体" panose="02010600040101010101" pitchFamily="2" charset="-122"/>
                <a:ea typeface="华文楷体" pitchFamily="2" charset="-122"/>
                <a:cs typeface="Arial" pitchFamily="34" charset="0"/>
              </a:rPr>
              <a:t>100-600</a:t>
            </a:r>
            <a:r>
              <a:rPr lang="zh-CN" altLang="en-US" sz="1103" b="1">
                <a:solidFill>
                  <a:schemeClr val="bg1"/>
                </a:solidFill>
                <a:latin typeface="华文楷体" panose="02010600040101010101" pitchFamily="2" charset="-122"/>
                <a:ea typeface="华文楷体" pitchFamily="2" charset="-122"/>
                <a:cs typeface="Arial" pitchFamily="34" charset="0"/>
              </a:rPr>
              <a:t>万</a:t>
            </a:r>
            <a:endParaRPr lang="en-US" altLang="zh-CN" sz="1103" b="1">
              <a:solidFill>
                <a:schemeClr val="bg1"/>
              </a:solidFill>
              <a:latin typeface="华文楷体" panose="02010600040101010101" pitchFamily="2" charset="-122"/>
              <a:ea typeface="华文楷体" pitchFamily="2" charset="-122"/>
              <a:cs typeface="Arial" pitchFamily="34" charset="0"/>
            </a:endParaRPr>
          </a:p>
        </p:txBody>
      </p:sp>
      <p:sp>
        <p:nvSpPr>
          <p:cNvPr id="74" name="TextBox 33"/>
          <p:cNvSpPr txBox="1"/>
          <p:nvPr/>
        </p:nvSpPr>
        <p:spPr>
          <a:xfrm>
            <a:off x="1362075" y="6018213"/>
            <a:ext cx="2190750" cy="500062"/>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544" b="1">
                <a:solidFill>
                  <a:schemeClr val="bg1"/>
                </a:solidFill>
                <a:latin typeface="华文楷体" panose="02010600040101010101" pitchFamily="2" charset="-122"/>
                <a:ea typeface="华文楷体" pitchFamily="2" charset="-122"/>
                <a:cs typeface="Arial" pitchFamily="34" charset="0"/>
              </a:rPr>
              <a:t>大众</a:t>
            </a:r>
            <a:endParaRPr lang="en-US" altLang="zh-CN" sz="1544" b="1">
              <a:solidFill>
                <a:schemeClr val="bg1"/>
              </a:solidFill>
              <a:latin typeface="华文楷体" panose="02010600040101010101" pitchFamily="2" charset="-122"/>
              <a:ea typeface="华文楷体" pitchFamily="2" charset="-122"/>
              <a:cs typeface="Arial" pitchFamily="34" charset="0"/>
            </a:endParaRPr>
          </a:p>
          <a:p>
            <a:pPr algn="ctr">
              <a:defRPr/>
            </a:pPr>
            <a:r>
              <a:rPr lang="en-US" altLang="zh-CN" sz="1103" b="1">
                <a:solidFill>
                  <a:schemeClr val="bg1"/>
                </a:solidFill>
                <a:latin typeface="华文楷体" panose="02010600040101010101" pitchFamily="2" charset="-122"/>
                <a:ea typeface="华文楷体" pitchFamily="2" charset="-122"/>
                <a:cs typeface="Arial" pitchFamily="34" charset="0"/>
              </a:rPr>
              <a:t>0-5</a:t>
            </a:r>
            <a:r>
              <a:rPr lang="zh-CN" altLang="en-US" sz="1103" b="1">
                <a:solidFill>
                  <a:schemeClr val="bg1"/>
                </a:solidFill>
                <a:latin typeface="华文楷体" panose="02010600040101010101" pitchFamily="2" charset="-122"/>
                <a:ea typeface="华文楷体" pitchFamily="2" charset="-122"/>
                <a:cs typeface="Arial" pitchFamily="34" charset="0"/>
              </a:rPr>
              <a:t>万</a:t>
            </a:r>
            <a:endParaRPr lang="en-US" altLang="zh-CN" sz="1103" b="1">
              <a:solidFill>
                <a:schemeClr val="bg1"/>
              </a:solidFill>
              <a:latin typeface="华文楷体" panose="02010600040101010101" pitchFamily="2" charset="-122"/>
              <a:ea typeface="华文楷体" pitchFamily="2" charset="-122"/>
              <a:cs typeface="Arial" pitchFamily="34" charset="0"/>
            </a:endParaRPr>
          </a:p>
        </p:txBody>
      </p:sp>
      <p:sp>
        <p:nvSpPr>
          <p:cNvPr id="75" name="TextBox 74"/>
          <p:cNvSpPr txBox="1"/>
          <p:nvPr/>
        </p:nvSpPr>
        <p:spPr>
          <a:xfrm>
            <a:off x="1681163" y="5041900"/>
            <a:ext cx="1554162" cy="500063"/>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544" b="1">
                <a:solidFill>
                  <a:schemeClr val="bg1"/>
                </a:solidFill>
                <a:latin typeface="华文楷体" panose="02010600040101010101" pitchFamily="2" charset="-122"/>
                <a:ea typeface="华文楷体" pitchFamily="2" charset="-122"/>
                <a:cs typeface="Arial" pitchFamily="34" charset="0"/>
              </a:rPr>
              <a:t>金级</a:t>
            </a:r>
            <a:endParaRPr lang="en-US" altLang="zh-CN" sz="1544" b="1">
              <a:solidFill>
                <a:schemeClr val="bg1"/>
              </a:solidFill>
              <a:latin typeface="华文楷体" panose="02010600040101010101" pitchFamily="2" charset="-122"/>
              <a:ea typeface="华文楷体" pitchFamily="2" charset="-122"/>
              <a:cs typeface="Arial" pitchFamily="34" charset="0"/>
            </a:endParaRPr>
          </a:p>
          <a:p>
            <a:pPr algn="ctr">
              <a:defRPr/>
            </a:pPr>
            <a:r>
              <a:rPr lang="en-US" altLang="zh-CN" sz="1103" b="1">
                <a:solidFill>
                  <a:schemeClr val="bg1"/>
                </a:solidFill>
                <a:latin typeface="华文楷体" panose="02010600040101010101" pitchFamily="2" charset="-122"/>
                <a:ea typeface="华文楷体" pitchFamily="2" charset="-122"/>
                <a:cs typeface="Arial" pitchFamily="34" charset="0"/>
              </a:rPr>
              <a:t>5-30</a:t>
            </a:r>
            <a:r>
              <a:rPr lang="zh-CN" altLang="en-US" sz="1103" b="1">
                <a:solidFill>
                  <a:schemeClr val="bg1"/>
                </a:solidFill>
                <a:latin typeface="华文楷体" panose="02010600040101010101" pitchFamily="2" charset="-122"/>
                <a:ea typeface="华文楷体" pitchFamily="2" charset="-122"/>
                <a:cs typeface="Arial" pitchFamily="34" charset="0"/>
              </a:rPr>
              <a:t>万</a:t>
            </a:r>
            <a:endParaRPr lang="en-US" altLang="zh-CN" sz="1103" b="1">
              <a:solidFill>
                <a:schemeClr val="bg1"/>
              </a:solidFill>
              <a:latin typeface="华文楷体" panose="02010600040101010101" pitchFamily="2" charset="-122"/>
              <a:ea typeface="华文楷体" pitchFamily="2" charset="-122"/>
              <a:cs typeface="Arial" pitchFamily="34" charset="0"/>
            </a:endParaRPr>
          </a:p>
        </p:txBody>
      </p:sp>
      <p:sp>
        <p:nvSpPr>
          <p:cNvPr id="85" name="TextBox 24"/>
          <p:cNvSpPr txBox="1"/>
          <p:nvPr/>
        </p:nvSpPr>
        <p:spPr>
          <a:xfrm>
            <a:off x="1724025" y="4095750"/>
            <a:ext cx="1428750" cy="498475"/>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544" b="1">
                <a:solidFill>
                  <a:schemeClr val="bg1"/>
                </a:solidFill>
                <a:latin typeface="华文楷体" panose="02010600040101010101" pitchFamily="2" charset="-122"/>
                <a:ea typeface="华文楷体" pitchFamily="2" charset="-122"/>
                <a:cs typeface="Arial" pitchFamily="34" charset="0"/>
              </a:rPr>
              <a:t>白金</a:t>
            </a:r>
            <a:endParaRPr lang="en-US" altLang="zh-CN" sz="1544" b="1">
              <a:solidFill>
                <a:schemeClr val="bg1"/>
              </a:solidFill>
              <a:latin typeface="华文楷体" panose="02010600040101010101" pitchFamily="2" charset="-122"/>
              <a:ea typeface="华文楷体" pitchFamily="2" charset="-122"/>
              <a:cs typeface="Arial" pitchFamily="34" charset="0"/>
            </a:endParaRPr>
          </a:p>
          <a:p>
            <a:pPr algn="ctr">
              <a:defRPr/>
            </a:pPr>
            <a:r>
              <a:rPr lang="en-US" altLang="zh-CN" sz="1103" b="1">
                <a:solidFill>
                  <a:schemeClr val="bg1"/>
                </a:solidFill>
                <a:latin typeface="华文楷体" panose="02010600040101010101" pitchFamily="2" charset="-122"/>
                <a:ea typeface="华文楷体" pitchFamily="2" charset="-122"/>
                <a:cs typeface="Arial" pitchFamily="34" charset="0"/>
              </a:rPr>
              <a:t>30-100</a:t>
            </a:r>
            <a:r>
              <a:rPr lang="zh-CN" altLang="en-US" sz="1103" b="1">
                <a:solidFill>
                  <a:schemeClr val="bg1"/>
                </a:solidFill>
                <a:latin typeface="华文楷体" panose="02010600040101010101" pitchFamily="2" charset="-122"/>
                <a:ea typeface="华文楷体" pitchFamily="2" charset="-122"/>
                <a:cs typeface="Arial" pitchFamily="34" charset="0"/>
              </a:rPr>
              <a:t>万</a:t>
            </a:r>
            <a:endParaRPr lang="en-US" altLang="zh-CN" sz="1103" b="1">
              <a:solidFill>
                <a:schemeClr val="bg1"/>
              </a:solidFill>
              <a:latin typeface="华文楷体" panose="02010600040101010101" pitchFamily="2" charset="-122"/>
              <a:ea typeface="华文楷体" pitchFamily="2" charset="-122"/>
              <a:cs typeface="Arial" pitchFamily="34" charset="0"/>
            </a:endParaRPr>
          </a:p>
        </p:txBody>
      </p:sp>
      <p:cxnSp>
        <p:nvCxnSpPr>
          <p:cNvPr id="96" name="Straight Connector 99"/>
          <p:cNvCxnSpPr/>
          <p:nvPr/>
        </p:nvCxnSpPr>
        <p:spPr>
          <a:xfrm>
            <a:off x="1965325" y="3779838"/>
            <a:ext cx="103187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 name="Straight Connector 99"/>
          <p:cNvCxnSpPr/>
          <p:nvPr/>
        </p:nvCxnSpPr>
        <p:spPr>
          <a:xfrm>
            <a:off x="1847850" y="2886075"/>
            <a:ext cx="103187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TextBox 25"/>
          <p:cNvSpPr txBox="1"/>
          <p:nvPr/>
        </p:nvSpPr>
        <p:spPr>
          <a:xfrm>
            <a:off x="1941513" y="2411413"/>
            <a:ext cx="1101725" cy="500062"/>
          </a:xfrm>
          <a:prstGeom prst="rect">
            <a:avLst/>
          </a:prstGeom>
          <a:noFill/>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defRPr/>
            </a:pPr>
            <a:r>
              <a:rPr lang="zh-CN" altLang="en-US" sz="1544" b="1">
                <a:solidFill>
                  <a:schemeClr val="bg2"/>
                </a:solidFill>
                <a:latin typeface="华文楷体" panose="02010600040101010101" pitchFamily="2" charset="-122"/>
                <a:ea typeface="华文楷体" pitchFamily="2" charset="-122"/>
                <a:cs typeface="Arial" pitchFamily="34" charset="0"/>
              </a:rPr>
              <a:t>私行</a:t>
            </a:r>
            <a:endParaRPr lang="en-US" altLang="zh-CN" sz="1544" b="1">
              <a:solidFill>
                <a:schemeClr val="bg2"/>
              </a:solidFill>
              <a:latin typeface="华文楷体" panose="02010600040101010101" pitchFamily="2" charset="-122"/>
              <a:ea typeface="华文楷体" pitchFamily="2" charset="-122"/>
              <a:cs typeface="Arial" pitchFamily="34" charset="0"/>
            </a:endParaRPr>
          </a:p>
          <a:p>
            <a:pPr algn="ctr">
              <a:defRPr/>
            </a:pPr>
            <a:r>
              <a:rPr lang="en-US" altLang="zh-CN" sz="1103" b="1">
                <a:solidFill>
                  <a:schemeClr val="bg2"/>
                </a:solidFill>
                <a:latin typeface="华文楷体" panose="02010600040101010101" pitchFamily="2" charset="-122"/>
                <a:ea typeface="华文楷体" pitchFamily="2" charset="-122"/>
                <a:cs typeface="Arial" pitchFamily="34" charset="0"/>
              </a:rPr>
              <a:t>&gt;600</a:t>
            </a:r>
            <a:r>
              <a:rPr lang="zh-CN" altLang="en-US" sz="1103" b="1">
                <a:solidFill>
                  <a:schemeClr val="bg2"/>
                </a:solidFill>
                <a:latin typeface="华文楷体" panose="02010600040101010101" pitchFamily="2" charset="-122"/>
                <a:ea typeface="华文楷体" pitchFamily="2" charset="-122"/>
                <a:cs typeface="Arial" pitchFamily="34" charset="0"/>
              </a:rPr>
              <a:t>万</a:t>
            </a:r>
            <a:endParaRPr lang="en-US" altLang="zh-CN" sz="1103" b="1">
              <a:solidFill>
                <a:schemeClr val="bg2"/>
              </a:solidFill>
              <a:latin typeface="华文楷体" panose="02010600040101010101" pitchFamily="2" charset="-122"/>
              <a:ea typeface="华文楷体" pitchFamily="2" charset="-122"/>
              <a:cs typeface="Arial" pitchFamily="34" charset="0"/>
            </a:endParaRPr>
          </a:p>
        </p:txBody>
      </p:sp>
      <p:cxnSp>
        <p:nvCxnSpPr>
          <p:cNvPr id="5" name="Straight Arrow Connector 4"/>
          <p:cNvCxnSpPr/>
          <p:nvPr/>
        </p:nvCxnSpPr>
        <p:spPr>
          <a:xfrm>
            <a:off x="2905125" y="2886075"/>
            <a:ext cx="2379663" cy="0"/>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3184525" y="3763963"/>
            <a:ext cx="2011363" cy="0"/>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3473450" y="4759325"/>
            <a:ext cx="1763713" cy="0"/>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3748088" y="5797550"/>
            <a:ext cx="1489075" cy="0"/>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a:off x="4052888" y="6869113"/>
            <a:ext cx="1095375" cy="0"/>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sp>
        <p:nvSpPr>
          <p:cNvPr id="2" name="文本占位符 1"/>
          <p:cNvSpPr>
            <a:spLocks noGrp="1"/>
          </p:cNvSpPr>
          <p:nvPr>
            <p:ph type="body" sz="quarter" idx="14"/>
          </p:nvPr>
        </p:nvSpPr>
        <p:spPr>
          <a:xfrm>
            <a:off x="760413" y="7177088"/>
            <a:ext cx="6197600" cy="207962"/>
          </a:xfrm>
        </p:spPr>
        <p:txBody>
          <a:bodyPr/>
          <a:lstStyle/>
          <a:p>
            <a:pPr>
              <a:defRPr/>
            </a:pPr>
            <a:r>
              <a:rPr lang="zh-CN" altLang="en-US" kern="1200">
                <a:solidFill>
                  <a:srgbClr val="002776"/>
                </a:solidFill>
              </a:rPr>
              <a:t>资料来源：哈尔滨银行内部数据，德勤分析</a:t>
            </a:r>
          </a:p>
          <a:p>
            <a:pPr>
              <a:defRPr/>
            </a:pPr>
            <a:endParaRPr lang="en-US"/>
          </a:p>
        </p:txBody>
      </p:sp>
      <p:cxnSp>
        <p:nvCxnSpPr>
          <p:cNvPr id="66" name="直接连接符 65"/>
          <p:cNvCxnSpPr/>
          <p:nvPr/>
        </p:nvCxnSpPr>
        <p:spPr>
          <a:xfrm flipV="1">
            <a:off x="1006475" y="1316038"/>
            <a:ext cx="32940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7" name="矩形 66"/>
          <p:cNvSpPr/>
          <p:nvPr/>
        </p:nvSpPr>
        <p:spPr>
          <a:xfrm>
            <a:off x="1581150" y="1135063"/>
            <a:ext cx="2063750" cy="3603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544" b="1">
                <a:solidFill>
                  <a:srgbClr val="000000"/>
                </a:solidFill>
                <a:latin typeface="Arial" pitchFamily="34" charset="0"/>
                <a:cs typeface="Arial" pitchFamily="34" charset="0"/>
              </a:rPr>
              <a:t>客户分层体系</a:t>
            </a:r>
          </a:p>
        </p:txBody>
      </p:sp>
      <p:cxnSp>
        <p:nvCxnSpPr>
          <p:cNvPr id="69" name="直接连接符 68"/>
          <p:cNvCxnSpPr/>
          <p:nvPr/>
        </p:nvCxnSpPr>
        <p:spPr>
          <a:xfrm flipV="1">
            <a:off x="5335588" y="1325563"/>
            <a:ext cx="456406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1" name="矩形 70"/>
          <p:cNvSpPr/>
          <p:nvPr/>
        </p:nvSpPr>
        <p:spPr>
          <a:xfrm>
            <a:off x="6615113" y="1144588"/>
            <a:ext cx="2063750" cy="3603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zh-CN" altLang="en-US" sz="1544" b="1">
                <a:solidFill>
                  <a:srgbClr val="000000"/>
                </a:solidFill>
                <a:latin typeface="Arial" pitchFamily="34" charset="0"/>
                <a:cs typeface="Arial" pitchFamily="34" charset="0"/>
              </a:rPr>
              <a:t>主要服务策略</a:t>
            </a:r>
          </a:p>
        </p:txBody>
      </p:sp>
      <p:sp>
        <p:nvSpPr>
          <p:cNvPr id="33" name="矩形 32"/>
          <p:cNvSpPr/>
          <p:nvPr/>
        </p:nvSpPr>
        <p:spPr>
          <a:xfrm>
            <a:off x="0" y="0"/>
            <a:ext cx="1600200" cy="30321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600" b="1">
                <a:latin typeface="华文楷体" panose="02010600040101010101" pitchFamily="2" charset="-122"/>
                <a:cs typeface="Arial" pitchFamily="34" charset="0"/>
              </a:rPr>
              <a:t>1. </a:t>
            </a:r>
            <a:r>
              <a:rPr lang="zh-CN" altLang="en-US" sz="1600" b="1">
                <a:latin typeface="华文楷体" panose="02010600040101010101" pitchFamily="2" charset="-122"/>
                <a:cs typeface="Arial" pitchFamily="34" charset="0"/>
              </a:rPr>
              <a:t>零售金融</a:t>
            </a:r>
            <a:endParaRPr lang="en-US" sz="1600" b="1">
              <a:latin typeface="华文楷体" panose="02010600040101010101" pitchFamily="2" charset="-122"/>
            </a:endParaRPr>
          </a:p>
        </p:txBody>
      </p:sp>
      <p:sp>
        <p:nvSpPr>
          <p:cNvPr id="35" name="Title 2"/>
          <p:cNvSpPr txBox="1"/>
          <p:nvPr/>
        </p:nvSpPr>
        <p:spPr bwMode="auto">
          <a:xfrm>
            <a:off x="450850" y="319088"/>
            <a:ext cx="9598025" cy="352425"/>
          </a:xfrm>
          <a:prstGeom prst="rect">
            <a:avLst/>
          </a:prstGeom>
          <a:noFill/>
          <a:ln w="9525">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algn="l" defTabSz="1042988" rtl="0" eaLnBrk="0" fontAlgn="base" hangingPunct="1">
              <a:lnSpc>
                <a:spcPct val="90000"/>
              </a:lnSpc>
              <a:spcBef>
                <a:spcPct val="0"/>
              </a:spcBef>
              <a:spcAft>
                <a:spcPct val="0"/>
              </a:spcAft>
              <a:defRPr sz="2000" b="1" kern="1200" baseline="0">
                <a:solidFill>
                  <a:srgbClr val="002060"/>
                </a:solidFill>
                <a:latin typeface="Arial" pitchFamily="34" charset="0"/>
                <a:ea typeface="华文楷体" pitchFamily="2" charset="-122"/>
                <a:cs typeface="Arial" pitchFamily="34" charset="0"/>
              </a:defRPr>
            </a:lvl1pPr>
            <a:lvl2pPr marL="520700" indent="-63500"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2pPr>
            <a:lvl3pPr marL="1042988" indent="-128588"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3pPr>
            <a:lvl4pPr marL="1563688" indent="-192088"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4pPr>
            <a:lvl5pPr marL="2085975" indent="-257175" algn="l" defTabSz="1042988" rtl="0" eaLnBrk="0" fontAlgn="base" hangingPunct="0">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5pPr>
            <a:lvl6pPr marL="478908"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6pPr>
            <a:lvl7pPr marL="957816"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7pPr>
            <a:lvl8pPr marL="1436724"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8pPr>
            <a:lvl9pPr marL="1915631" algn="l" defTabSz="914400" rtl="0" eaLnBrk="1" fontAlgn="base" latinLnBrk="0" hangingPunct="1">
              <a:lnSpc>
                <a:spcPct val="90000"/>
              </a:lnSpc>
              <a:spcBef>
                <a:spcPct val="0"/>
              </a:spcBef>
              <a:spcAft>
                <a:spcPct val="0"/>
              </a:spcAft>
              <a:defRPr sz="2100" b="1" kern="1200">
                <a:solidFill>
                  <a:srgbClr val="336699"/>
                </a:solidFill>
                <a:latin typeface="Verdana" pitchFamily="34" charset="0"/>
                <a:ea typeface="华文楷体" pitchFamily="2" charset="-122"/>
                <a:cs typeface="Arial Unicode MS" pitchFamily="34" charset="-122"/>
              </a:defRPr>
            </a:lvl9pPr>
          </a:lstStyle>
          <a:p>
            <a:pPr defTabSz="914400">
              <a:defRPr/>
            </a:pPr>
            <a:r>
              <a:rPr lang="zh-CN" altLang="en-US" sz="2200" kern="0">
                <a:solidFill>
                  <a:schemeClr val="tx2"/>
                </a:solidFill>
                <a:latin typeface="Arial Unicode MS" panose="020b0604020202020204" pitchFamily="34" charset="-122"/>
                <a:ea typeface="Arial Unicode MS" panose="020b0604020202020204" pitchFamily="34" charset="-122"/>
                <a:cs typeface="Arial Unicode MS" pitchFamily="34" charset="-122"/>
              </a:rPr>
              <a:t>客户策略</a:t>
            </a:r>
            <a:endParaRPr lang="en-US" altLang="zh-CN" sz="2200" kern="0">
              <a:solidFill>
                <a:schemeClr val="tx2"/>
              </a:solidFill>
              <a:latin typeface="Arial Unicode MS" panose="020b0604020202020204" pitchFamily="34" charset="-122"/>
              <a:ea typeface="Arial Unicode MS" panose="020b0604020202020204" pitchFamily="34" charset="-122"/>
              <a:cs typeface="Arial Unicode MS" pitchFamily="34" charset="-122"/>
            </a:endParaRPr>
          </a:p>
          <a:p>
            <a:pPr defTabSz="914400">
              <a:defRPr/>
            </a:pPr>
            <a:r>
              <a:rPr lang="zh-CN" altLang="en-US" sz="2200" kern="0">
                <a:solidFill>
                  <a:schemeClr val="tx2"/>
                </a:solidFill>
                <a:latin typeface="Arial Unicode MS" panose="020b0604020202020204" pitchFamily="34" charset="-122"/>
                <a:ea typeface="Arial Unicode MS" panose="020b0604020202020204" pitchFamily="34" charset="-122"/>
                <a:cs typeface="Arial Unicode MS" pitchFamily="34" charset="-122"/>
              </a:rPr>
              <a:t>建立标准化、差异化的客户分层服务体系</a:t>
            </a:r>
            <a:endParaRPr lang="en-US" altLang="zh-CN" sz="2200" kern="0">
              <a:solidFill>
                <a:schemeClr val="tx2"/>
              </a:solidFill>
              <a:latin typeface="Arial Unicode MS" panose="020b0604020202020204" pitchFamily="34" charset="-122"/>
              <a:ea typeface="Arial Unicode MS" panose="020b0604020202020204" pitchFamily="34" charset="-122"/>
              <a:cs typeface="Arial Unicode MS" pitchFamily="34" charset="-122"/>
            </a:endParaRPr>
          </a:p>
        </p:txBody>
      </p:sp>
    </p:spTree>
    <p:extLst>
      <p:ext uri="{BB962C8B-B14F-4D97-AF65-F5344CB8AC3E}">
        <p14:creationId xmlns:p14="http://schemas.microsoft.com/office/powerpoint/2010/main" val="248617552"/>
      </p:ext>
    </p:extLst>
  </p:cSld>
  <p:clrMapOvr>
    <a:masterClrMapping/>
  </p:clrMapOvr>
  <p:transition spd="slow" advClick="0"/>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4"/>
          </p:nvPr>
        </p:nvSpPr>
        <p:spPr/>
        <p:txBody>
          <a:bodyPr/>
          <a:lstStyle/>
          <a:p>
            <a:r>
              <a:rPr lang="zh-CN" altLang="en-US" kern="1200">
                <a:solidFill>
                  <a:srgbClr val="002776"/>
                </a:solidFill>
              </a:rPr>
              <a:t>资料来源：哈尔滨银行内部数据</a:t>
            </a:r>
            <a:r>
              <a:rPr lang="en-US" altLang="zh-CN" kern="1200">
                <a:solidFill>
                  <a:srgbClr val="002776"/>
                </a:solidFill>
              </a:rPr>
              <a:t>, </a:t>
            </a:r>
            <a:r>
              <a:rPr lang="zh-CN" altLang="en-US" kern="1200">
                <a:solidFill>
                  <a:srgbClr val="002776"/>
                </a:solidFill>
              </a:rPr>
              <a:t>德勤分析</a:t>
            </a:r>
          </a:p>
        </p:txBody>
      </p:sp>
      <p:cxnSp>
        <p:nvCxnSpPr>
          <p:cNvPr id="5" name="Straight Connector 4"/>
          <p:cNvCxnSpPr/>
          <p:nvPr/>
        </p:nvCxnSpPr>
        <p:spPr>
          <a:xfrm>
            <a:off x="962342" y="2118140"/>
            <a:ext cx="4384360"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198138" y="1383660"/>
            <a:ext cx="3889744" cy="567591"/>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544" b="1">
                <a:latin typeface="+mn-ea"/>
                <a:ea typeface="+mn-ea"/>
              </a:rPr>
              <a:t>针对满足“极</a:t>
            </a:r>
            <a:r>
              <a:rPr lang="en-US" altLang="zh-CN" sz="1544" b="1">
                <a:latin typeface="+mn-ea"/>
                <a:ea typeface="+mn-ea"/>
              </a:rPr>
              <a:t>e</a:t>
            </a:r>
            <a:r>
              <a:rPr lang="zh-CN" altLang="en-US" sz="1544" b="1">
                <a:latin typeface="+mn-ea"/>
                <a:ea typeface="+mn-ea"/>
              </a:rPr>
              <a:t>贷个人房贷” 客户的</a:t>
            </a:r>
            <a:endParaRPr lang="en-US" altLang="zh-CN" sz="1544" b="1">
              <a:latin typeface="+mn-ea"/>
              <a:ea typeface="+mn-ea"/>
            </a:endParaRPr>
          </a:p>
          <a:p>
            <a:pPr algn="ctr"/>
            <a:r>
              <a:rPr lang="zh-CN" altLang="en-US" sz="1544" b="1">
                <a:latin typeface="+mn-ea"/>
                <a:ea typeface="+mn-ea"/>
              </a:rPr>
              <a:t>两大需求</a:t>
            </a:r>
            <a:endParaRPr lang="en-US" sz="1544" b="1">
              <a:latin typeface="+mn-ea"/>
              <a:ea typeface="+mn-ea"/>
            </a:endParaRPr>
          </a:p>
        </p:txBody>
      </p:sp>
      <p:pic>
        <p:nvPicPr>
          <p:cNvPr id="9" name="Picture 2" descr="\\Cagmasrv1\sso$\Gestion_Deloitte\Global_Brand\- Templates\Icons\Iconography Deloitte\Icon_People_group_Blue.png"/>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2708082" y="3208918"/>
            <a:ext cx="986660" cy="889379"/>
          </a:xfrm>
          <a:prstGeom prst="rect">
            <a:avLst/>
          </a:prstGeom>
          <a:noFill/>
          <a:extLst>
            <a:ext uri="{909E8E84-426E-40DD-AFC4-6F175D3DCCD1}">
              <a14:hiddenFill xmlns:a14="http://schemas.microsoft.com/office/drawing/2010/main">
                <a:solidFill>
                  <a:srgbClr val="FFFFFF"/>
                </a:solidFill>
              </a14:hiddenFill>
            </a:ext>
          </a:extLst>
        </p:spPr>
      </p:pic>
      <p:sp>
        <p:nvSpPr>
          <p:cNvPr id="7" name="Rounded Rectangular Callout 6"/>
          <p:cNvSpPr/>
          <p:nvPr/>
        </p:nvSpPr>
        <p:spPr>
          <a:xfrm>
            <a:off x="3787556" y="2472148"/>
            <a:ext cx="1465361" cy="736771"/>
          </a:xfrm>
          <a:prstGeom prst="wedgeRoundRectCallout">
            <a:avLst>
              <a:gd name="adj1" fmla="val -39233"/>
              <a:gd name="adj2" fmla="val 721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2315">
              <a:latin typeface="+mn-ea"/>
            </a:endParaRPr>
          </a:p>
        </p:txBody>
      </p:sp>
      <p:sp>
        <p:nvSpPr>
          <p:cNvPr id="13" name="Rounded Rectangular Callout 12"/>
          <p:cNvSpPr/>
          <p:nvPr/>
        </p:nvSpPr>
        <p:spPr>
          <a:xfrm>
            <a:off x="1134684" y="2472147"/>
            <a:ext cx="1465361" cy="736771"/>
          </a:xfrm>
          <a:prstGeom prst="wedgeRoundRectCallout">
            <a:avLst>
              <a:gd name="adj1" fmla="val 40767"/>
              <a:gd name="adj2" fmla="val 7052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2315">
              <a:latin typeface="+mn-ea"/>
            </a:endParaRPr>
          </a:p>
        </p:txBody>
      </p:sp>
      <p:pic>
        <p:nvPicPr>
          <p:cNvPr id="14" name="Picture 9" descr="C:\Users\jsauvageau\Desktop\Untitled-2.png"/>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1289336" y="2541995"/>
            <a:ext cx="555683" cy="482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5" descr="\\Cagmasrv1\sso$\Gestion_Deloitte\Global_Brand\- Templates\Icons\Iconography Deloitte\Icon_Key_Blue.png"/>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rot="5400000">
            <a:off x="1968703" y="2676822"/>
            <a:ext cx="515992" cy="298658"/>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 descr="\\Cagmasrv1\sso$\Gestion_Deloitte\Global_Brand\- Templates\Icons\Iconography Deloitte\Icon_Piggy_bank_DarkGreen.png"/>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3912131" y="2621881"/>
            <a:ext cx="714450" cy="458583"/>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5" descr="\\Cagmasrv1\sso$\Gestion_Deloitte\Global_Brand\- Templates\Icons\Iconography Deloitte\Icon_Calculator_Green.png"/>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4791587" y="2586440"/>
            <a:ext cx="317533" cy="45923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203283" y="3504388"/>
            <a:ext cx="1336579" cy="329962"/>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544" b="1">
                <a:latin typeface="+mn-ea"/>
                <a:ea typeface="+mn-ea"/>
              </a:rPr>
              <a:t>安居乐业</a:t>
            </a:r>
            <a:endParaRPr lang="en-US" sz="1544" b="1">
              <a:latin typeface="+mn-ea"/>
              <a:ea typeface="+mn-ea"/>
            </a:endParaRPr>
          </a:p>
        </p:txBody>
      </p:sp>
      <p:sp>
        <p:nvSpPr>
          <p:cNvPr id="20" name="TextBox 19"/>
          <p:cNvSpPr txBox="1"/>
          <p:nvPr/>
        </p:nvSpPr>
        <p:spPr>
          <a:xfrm>
            <a:off x="3862962" y="3486970"/>
            <a:ext cx="1336579" cy="329962"/>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544" b="1">
                <a:latin typeface="+mn-ea"/>
                <a:ea typeface="+mn-ea"/>
              </a:rPr>
              <a:t>财富增值</a:t>
            </a:r>
            <a:endParaRPr lang="en-US" sz="1544" b="1">
              <a:latin typeface="+mn-ea"/>
              <a:ea typeface="+mn-ea"/>
            </a:endParaRPr>
          </a:p>
        </p:txBody>
      </p:sp>
      <p:sp>
        <p:nvSpPr>
          <p:cNvPr id="12" name="Down Arrow 11"/>
          <p:cNvSpPr/>
          <p:nvPr/>
        </p:nvSpPr>
        <p:spPr>
          <a:xfrm>
            <a:off x="1498849" y="4546125"/>
            <a:ext cx="895071" cy="365404"/>
          </a:xfrm>
          <a:prstGeom prst="downArrow">
            <a:avLst>
              <a:gd name="adj1" fmla="val 73079"/>
              <a:gd name="adj2" fmla="val 50000"/>
            </a:avLst>
          </a:prstGeom>
          <a:solidFill>
            <a:srgbClr val="B2DF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2315">
              <a:latin typeface="+mn-ea"/>
            </a:endParaRPr>
          </a:p>
        </p:txBody>
      </p:sp>
      <p:sp>
        <p:nvSpPr>
          <p:cNvPr id="21" name="TextBox 20"/>
          <p:cNvSpPr txBox="1"/>
          <p:nvPr/>
        </p:nvSpPr>
        <p:spPr>
          <a:xfrm>
            <a:off x="1117690" y="4983071"/>
            <a:ext cx="2287156" cy="1924566"/>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323" b="1">
                <a:latin typeface="+mn-ea"/>
                <a:ea typeface="+mn-ea"/>
              </a:rPr>
              <a:t>灵活多样的房贷还款方式</a:t>
            </a:r>
            <a:endParaRPr lang="en-US" altLang="zh-CN" sz="1323" b="1">
              <a:latin typeface="+mn-ea"/>
              <a:ea typeface="+mn-ea"/>
            </a:endParaRPr>
          </a:p>
          <a:p>
            <a:pPr marL="189024" indent="-189024">
              <a:buFont typeface="Arial" pitchFamily="34" charset="0"/>
              <a:buChar char="•"/>
            </a:pPr>
            <a:r>
              <a:rPr lang="zh-CN" altLang="en-US" sz="1323">
                <a:solidFill>
                  <a:srgbClr val="002776"/>
                </a:solidFill>
                <a:latin typeface="+mn-ea"/>
                <a:ea typeface="+mn-ea"/>
                <a:cs typeface="Arial" pitchFamily="34" charset="0"/>
              </a:rPr>
              <a:t>按照客户特定需要，设计灵活的还款方案（目前已设计等额本息、等额本金、净息、金字塔等还款法），可增加更灵活的周期（如：每季、月、两周）</a:t>
            </a:r>
            <a:endParaRPr lang="en-US" altLang="zh-CN" sz="1323">
              <a:solidFill>
                <a:srgbClr val="002776"/>
              </a:solidFill>
              <a:latin typeface="+mn-ea"/>
              <a:ea typeface="+mn-ea"/>
              <a:cs typeface="Arial" pitchFamily="34" charset="0"/>
            </a:endParaRPr>
          </a:p>
          <a:p>
            <a:pPr marL="189024" indent="-189024">
              <a:buFont typeface="Arial" pitchFamily="34" charset="0"/>
              <a:buChar char="•"/>
            </a:pPr>
            <a:r>
              <a:rPr lang="zh-CN" altLang="en-US" sz="1323">
                <a:solidFill>
                  <a:srgbClr val="002776"/>
                </a:solidFill>
                <a:latin typeface="+mn-ea"/>
                <a:ea typeface="+mn-ea"/>
                <a:cs typeface="Arial" pitchFamily="34" charset="0"/>
              </a:rPr>
              <a:t>鼓励推荐省息型产品，如：存款抵消贷款</a:t>
            </a:r>
            <a:endParaRPr lang="en-US" sz="1544">
              <a:latin typeface="+mn-ea"/>
              <a:ea typeface="+mn-ea"/>
            </a:endParaRPr>
          </a:p>
        </p:txBody>
      </p:sp>
      <p:sp>
        <p:nvSpPr>
          <p:cNvPr id="22" name="TextBox 21"/>
          <p:cNvSpPr txBox="1"/>
          <p:nvPr/>
        </p:nvSpPr>
        <p:spPr>
          <a:xfrm>
            <a:off x="3562714" y="5025264"/>
            <a:ext cx="1967435" cy="1720984"/>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323" b="1">
                <a:latin typeface="+mn-ea"/>
                <a:ea typeface="+mn-ea"/>
              </a:rPr>
              <a:t>“全面、贴心、专业”的理财服务</a:t>
            </a:r>
            <a:endParaRPr lang="en-US" altLang="zh-CN" sz="1323" b="1">
              <a:latin typeface="+mn-ea"/>
              <a:ea typeface="+mn-ea"/>
            </a:endParaRPr>
          </a:p>
          <a:p>
            <a:pPr marL="189024" indent="-189024">
              <a:buFont typeface="Arial" pitchFamily="34" charset="0"/>
              <a:buChar char="•"/>
            </a:pPr>
            <a:r>
              <a:rPr lang="zh-CN" altLang="en-US" sz="1323">
                <a:solidFill>
                  <a:srgbClr val="002776"/>
                </a:solidFill>
                <a:latin typeface="+mn-ea"/>
                <a:ea typeface="+mn-ea"/>
                <a:cs typeface="Arial" pitchFamily="34" charset="0"/>
              </a:rPr>
              <a:t>挑选优质客户提供专业的个人财富规划咨询服务</a:t>
            </a:r>
            <a:endParaRPr lang="en-US" altLang="zh-CN" sz="1323">
              <a:solidFill>
                <a:srgbClr val="002776"/>
              </a:solidFill>
              <a:latin typeface="+mn-ea"/>
              <a:ea typeface="+mn-ea"/>
              <a:cs typeface="Arial" pitchFamily="34" charset="0"/>
            </a:endParaRPr>
          </a:p>
          <a:p>
            <a:pPr marL="189024" indent="-189024">
              <a:buFont typeface="Arial" pitchFamily="34" charset="0"/>
              <a:buChar char="•"/>
            </a:pPr>
            <a:r>
              <a:rPr lang="zh-CN" altLang="en-US" sz="1323">
                <a:solidFill>
                  <a:srgbClr val="002776"/>
                </a:solidFill>
                <a:latin typeface="+mn-ea"/>
                <a:ea typeface="+mn-ea"/>
                <a:cs typeface="Arial" pitchFamily="34" charset="0"/>
              </a:rPr>
              <a:t>配以多元化产品，如：存款、基金、债券、保险等</a:t>
            </a:r>
            <a:endParaRPr lang="en-US" sz="1544">
              <a:latin typeface="+mn-ea"/>
              <a:ea typeface="+mn-ea"/>
            </a:endParaRPr>
          </a:p>
        </p:txBody>
      </p:sp>
      <p:sp>
        <p:nvSpPr>
          <p:cNvPr id="23" name="TextBox 21"/>
          <p:cNvSpPr txBox="1"/>
          <p:nvPr/>
        </p:nvSpPr>
        <p:spPr>
          <a:xfrm flipH="1">
            <a:off x="720513" y="4878180"/>
            <a:ext cx="376200" cy="2043124"/>
          </a:xfrm>
          <a:prstGeom prst="rect">
            <a:avLst/>
          </a:pr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defTabSz="1042988" rtl="0" eaLnBrk="0" fontAlgn="base" hangingPunct="0">
              <a:spcBef>
                <a:spcPct val="0"/>
              </a:spcBef>
              <a:spcAft>
                <a:spcPct val="0"/>
              </a:spcAft>
              <a:defRPr kumimoji="1" sz="1400" b="1" kern="1200">
                <a:solidFill>
                  <a:srgbClr val="002776"/>
                </a:solidFill>
                <a:latin typeface="Arial" pitchFamily="34" charset="0"/>
                <a:ea typeface="华文楷体" pitchFamily="2" charset="-122"/>
                <a:cs typeface="+mn-cs"/>
              </a:defRPr>
            </a:lvl1pPr>
            <a:lvl2pPr marL="457200" indent="-63500"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9pPr>
          </a:lstStyle>
          <a:p>
            <a:r>
              <a:rPr lang="zh-CN" altLang="en-US" sz="1544">
                <a:solidFill>
                  <a:schemeClr val="bg1"/>
                </a:solidFill>
                <a:latin typeface="+mn-ea"/>
                <a:ea typeface="+mn-ea"/>
              </a:rPr>
              <a:t>产品特点</a:t>
            </a:r>
          </a:p>
        </p:txBody>
      </p:sp>
      <p:sp>
        <p:nvSpPr>
          <p:cNvPr id="24" name="Down Arrow 23"/>
          <p:cNvSpPr/>
          <p:nvPr/>
        </p:nvSpPr>
        <p:spPr>
          <a:xfrm>
            <a:off x="4098896" y="4546125"/>
            <a:ext cx="895071" cy="365404"/>
          </a:xfrm>
          <a:prstGeom prst="downArrow">
            <a:avLst>
              <a:gd name="adj1" fmla="val 73079"/>
              <a:gd name="adj2" fmla="val 50000"/>
            </a:avLst>
          </a:prstGeom>
          <a:solidFill>
            <a:srgbClr val="B2DF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endParaRPr lang="en-US" sz="2315">
              <a:latin typeface="+mn-ea"/>
            </a:endParaRPr>
          </a:p>
        </p:txBody>
      </p:sp>
      <p:sp>
        <p:nvSpPr>
          <p:cNvPr id="25" name="TextBox 21"/>
          <p:cNvSpPr txBox="1"/>
          <p:nvPr/>
        </p:nvSpPr>
        <p:spPr>
          <a:xfrm>
            <a:off x="5814380" y="1366249"/>
            <a:ext cx="3538543" cy="572213"/>
          </a:xfrm>
          <a:prstGeom prst="rect">
            <a:avLst/>
          </a:pr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defTabSz="1042988" rtl="0" eaLnBrk="0" fontAlgn="base" hangingPunct="0">
              <a:spcBef>
                <a:spcPct val="0"/>
              </a:spcBef>
              <a:spcAft>
                <a:spcPct val="0"/>
              </a:spcAft>
              <a:defRPr kumimoji="1" sz="1400" b="1" kern="1200">
                <a:solidFill>
                  <a:srgbClr val="002776"/>
                </a:solidFill>
                <a:latin typeface="Arial" pitchFamily="34" charset="0"/>
                <a:ea typeface="华文楷体" pitchFamily="2" charset="-122"/>
                <a:cs typeface="+mn-cs"/>
              </a:defRPr>
            </a:lvl1pPr>
            <a:lvl2pPr marL="457200" indent="-63500"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9pPr>
          </a:lstStyle>
          <a:p>
            <a:r>
              <a:rPr lang="zh-CN" altLang="en-US" sz="1544">
                <a:solidFill>
                  <a:schemeClr val="bg1"/>
                </a:solidFill>
                <a:latin typeface="+mn-ea"/>
                <a:ea typeface="+mn-ea"/>
              </a:rPr>
              <a:t>拓展方式</a:t>
            </a:r>
          </a:p>
        </p:txBody>
      </p:sp>
      <p:sp>
        <p:nvSpPr>
          <p:cNvPr id="26" name="AutoShape 175"/>
          <p:cNvSpPr/>
          <p:nvPr>
            <p:custDataLst>
              <p:tags r:id="rId7"/>
            </p:custDataLst>
          </p:nvPr>
        </p:nvSpPr>
        <p:spPr bwMode="auto">
          <a:xfrm>
            <a:off x="5814380" y="2201657"/>
            <a:ext cx="3538543" cy="4976216"/>
          </a:xfrm>
          <a:prstGeom prst="rect">
            <a:avLst/>
          </a:prstGeom>
          <a:noFill/>
          <a:ln w="9525">
            <a:solidFill>
              <a:schemeClr val="bg2">
                <a:lumMod val="75000"/>
              </a:schemeClr>
            </a:solidFill>
            <a:miter lim="800000"/>
            <a:tailEnd type="diamond" w="med" len="med"/>
          </a:ln>
          <a:effectLst/>
        </p:spPr>
        <p:txBody>
          <a:bodyPr wrap="square" lIns="119075" tIns="158767" rIns="119075" bIns="158767" anchor="t"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defTabSz="859038">
              <a:spcAft>
                <a:spcPts val="662"/>
              </a:spcAft>
            </a:pPr>
            <a:r>
              <a:rPr kumimoji="1" lang="zh-CN" altLang="en-US" sz="1323" b="1">
                <a:latin typeface="+mn-ea"/>
                <a:ea typeface="+mn-ea"/>
              </a:rPr>
              <a:t>营销：凭借移动客户端、移动</a:t>
            </a:r>
            <a:r>
              <a:rPr kumimoji="1" lang="en-US" altLang="zh-CN" sz="1323" b="1">
                <a:latin typeface="+mn-ea"/>
                <a:ea typeface="+mn-ea"/>
              </a:rPr>
              <a:t>Pad</a:t>
            </a:r>
            <a:r>
              <a:rPr kumimoji="1" lang="zh-CN" altLang="en-US" sz="1323" b="1">
                <a:latin typeface="+mn-ea"/>
                <a:ea typeface="+mn-ea"/>
              </a:rPr>
              <a:t>端、电脑</a:t>
            </a:r>
            <a:r>
              <a:rPr kumimoji="1" lang="en-US" altLang="zh-CN" sz="1323" b="1">
                <a:latin typeface="+mn-ea"/>
                <a:ea typeface="+mn-ea"/>
              </a:rPr>
              <a:t>PC</a:t>
            </a:r>
            <a:r>
              <a:rPr kumimoji="1" lang="zh-CN" altLang="en-US" sz="1323" b="1">
                <a:latin typeface="+mn-ea"/>
                <a:ea typeface="+mn-ea"/>
              </a:rPr>
              <a:t>端和房贷业务机构推广银行业务</a:t>
            </a:r>
            <a:endParaRPr kumimoji="1" lang="en-US" altLang="zh-CN" sz="1323" b="1">
              <a:latin typeface="+mn-ea"/>
              <a:ea typeface="+mn-ea"/>
            </a:endParaRPr>
          </a:p>
          <a:p>
            <a:pPr marL="189024" indent="-189024" defTabSz="859038">
              <a:spcAft>
                <a:spcPts val="662"/>
              </a:spcAft>
              <a:buFont typeface="Arial" pitchFamily="34" charset="0"/>
              <a:buChar char="•"/>
            </a:pPr>
            <a:r>
              <a:rPr kumimoji="1" lang="zh-CN" altLang="en-US" sz="1323">
                <a:latin typeface="+mn-ea"/>
                <a:ea typeface="+mn-ea"/>
              </a:rPr>
              <a:t>房贷产品</a:t>
            </a:r>
            <a:endParaRPr kumimoji="1" lang="en-US" altLang="zh-CN" sz="1323">
              <a:latin typeface="+mn-ea"/>
              <a:ea typeface="+mn-ea"/>
            </a:endParaRPr>
          </a:p>
          <a:p>
            <a:pPr marL="399050" indent="-199525" defTabSz="859038">
              <a:spcAft>
                <a:spcPts val="662"/>
              </a:spcAft>
            </a:pPr>
            <a:r>
              <a:rPr kumimoji="1" lang="en-US" altLang="zh-CN" sz="1323">
                <a:latin typeface="+mn-ea"/>
                <a:ea typeface="+mn-ea"/>
              </a:rPr>
              <a:t>-  </a:t>
            </a:r>
            <a:r>
              <a:rPr kumimoji="1" lang="zh-CN" altLang="en-US" sz="1323">
                <a:latin typeface="+mn-ea"/>
                <a:ea typeface="+mn-ea"/>
              </a:rPr>
              <a:t>在移动端投放哈尔滨银行的宣传广告；</a:t>
            </a:r>
            <a:endParaRPr kumimoji="1" lang="en-US" altLang="zh-CN" sz="1323">
              <a:latin typeface="+mn-ea"/>
              <a:ea typeface="+mn-ea"/>
            </a:endParaRPr>
          </a:p>
          <a:p>
            <a:pPr marL="399050" indent="-199525" defTabSz="859038">
              <a:spcAft>
                <a:spcPts val="662"/>
              </a:spcAft>
            </a:pPr>
            <a:r>
              <a:rPr kumimoji="1" lang="en-US" altLang="zh-CN" sz="1323">
                <a:latin typeface="+mn-ea"/>
                <a:ea typeface="+mn-ea"/>
              </a:rPr>
              <a:t>-  </a:t>
            </a:r>
            <a:r>
              <a:rPr kumimoji="1" lang="zh-CN" altLang="en-US" sz="1323">
                <a:latin typeface="+mn-ea"/>
                <a:ea typeface="+mn-ea"/>
              </a:rPr>
              <a:t>在楼盘资料包中加入哈尔滨银行房贷产品的宣传单张</a:t>
            </a:r>
            <a:endParaRPr kumimoji="1" lang="en-US" altLang="zh-CN" sz="1323">
              <a:latin typeface="+mn-ea"/>
              <a:ea typeface="+mn-ea"/>
            </a:endParaRPr>
          </a:p>
          <a:p>
            <a:pPr marL="189024" indent="-189024" defTabSz="859038">
              <a:spcAft>
                <a:spcPts val="662"/>
              </a:spcAft>
              <a:buFont typeface="Arial" pitchFamily="34" charset="0"/>
              <a:buChar char="•"/>
            </a:pPr>
            <a:r>
              <a:rPr kumimoji="1" lang="zh-CN" altLang="en-US" sz="1323">
                <a:latin typeface="+mn-ea"/>
                <a:ea typeface="+mn-ea"/>
              </a:rPr>
              <a:t>理财服务</a:t>
            </a:r>
            <a:endParaRPr kumimoji="1" lang="en-US" altLang="zh-CN" sz="1323">
              <a:latin typeface="+mn-ea"/>
              <a:ea typeface="+mn-ea"/>
            </a:endParaRPr>
          </a:p>
          <a:p>
            <a:pPr marL="399050" indent="-199525" defTabSz="859038">
              <a:spcAft>
                <a:spcPts val="662"/>
              </a:spcAft>
              <a:buFontTx/>
              <a:buChar char="-"/>
            </a:pPr>
            <a:r>
              <a:rPr kumimoji="1" lang="zh-CN" altLang="en-US" sz="1323">
                <a:latin typeface="+mn-ea"/>
                <a:ea typeface="+mn-ea"/>
              </a:rPr>
              <a:t>哈尔滨银行销售人员与房贷业务机构合作举办营销活动</a:t>
            </a:r>
            <a:endParaRPr kumimoji="1" lang="en-US" altLang="zh-CN" sz="1323">
              <a:latin typeface="+mn-ea"/>
              <a:ea typeface="+mn-ea"/>
            </a:endParaRPr>
          </a:p>
          <a:p>
            <a:pPr marL="199525" defTabSz="859038">
              <a:spcAft>
                <a:spcPts val="662"/>
              </a:spcAft>
            </a:pPr>
            <a:endParaRPr kumimoji="1" lang="en-US" altLang="zh-CN" sz="1323">
              <a:latin typeface="+mn-ea"/>
              <a:ea typeface="+mn-ea"/>
            </a:endParaRPr>
          </a:p>
          <a:p>
            <a:pPr>
              <a:spcAft>
                <a:spcPts val="662"/>
              </a:spcAft>
              <a:defRPr/>
            </a:pPr>
            <a:r>
              <a:rPr kumimoji="1" lang="zh-CN" altLang="en-US" sz="1323" b="1">
                <a:latin typeface="+mn-ea"/>
                <a:ea typeface="+mn-ea"/>
              </a:rPr>
              <a:t>服务：提高客户满意度，持续优化快速便捷的流程</a:t>
            </a:r>
            <a:endParaRPr kumimoji="1" lang="en-US" altLang="zh-CN" sz="1323" b="1">
              <a:latin typeface="+mn-ea"/>
              <a:ea typeface="+mn-ea"/>
            </a:endParaRPr>
          </a:p>
          <a:p>
            <a:pPr marL="189024" indent="-189024" defTabSz="859038">
              <a:spcAft>
                <a:spcPts val="662"/>
              </a:spcAft>
              <a:buFont typeface="Arial" pitchFamily="34" charset="0"/>
              <a:buChar char="•"/>
              <a:defRPr/>
            </a:pPr>
            <a:r>
              <a:rPr kumimoji="1" lang="zh-CN" altLang="en-US" sz="1323">
                <a:latin typeface="+mn-ea"/>
                <a:ea typeface="+mn-ea"/>
              </a:rPr>
              <a:t>监测客户满意度，确保哈尔滨银行所提供的服务真正提高用户体验；</a:t>
            </a:r>
            <a:endParaRPr kumimoji="1" lang="en-US" altLang="zh-CN" sz="1323">
              <a:latin typeface="+mn-ea"/>
              <a:ea typeface="+mn-ea"/>
            </a:endParaRPr>
          </a:p>
          <a:p>
            <a:pPr marL="189024" indent="-189024" defTabSz="859038">
              <a:spcAft>
                <a:spcPts val="662"/>
              </a:spcAft>
              <a:buFont typeface="Arial" pitchFamily="34" charset="0"/>
              <a:buChar char="•"/>
              <a:defRPr/>
            </a:pPr>
            <a:r>
              <a:rPr kumimoji="1" lang="zh-CN" altLang="en-US" sz="1323">
                <a:latin typeface="+mn-ea"/>
                <a:ea typeface="+mn-ea"/>
              </a:rPr>
              <a:t>专属团队处理</a:t>
            </a:r>
            <a:r>
              <a:rPr lang="zh-CN" altLang="en-US" sz="1323">
                <a:latin typeface="+mn-ea"/>
                <a:ea typeface="+mn-ea"/>
              </a:rPr>
              <a:t>“极</a:t>
            </a:r>
            <a:r>
              <a:rPr lang="en-US" altLang="zh-CN" sz="1323">
                <a:latin typeface="+mn-ea"/>
                <a:ea typeface="+mn-ea"/>
              </a:rPr>
              <a:t>e</a:t>
            </a:r>
            <a:r>
              <a:rPr lang="zh-CN" altLang="en-US" sz="1323">
                <a:latin typeface="+mn-ea"/>
                <a:ea typeface="+mn-ea"/>
              </a:rPr>
              <a:t>贷个人房贷” 客户的理财服务，确保客户可以得到便捷、卓越的服务</a:t>
            </a:r>
            <a:endParaRPr kumimoji="1" lang="en-US" altLang="zh-CN" sz="1323">
              <a:latin typeface="+mn-ea"/>
              <a:ea typeface="+mn-ea"/>
            </a:endParaRPr>
          </a:p>
          <a:p>
            <a:pPr>
              <a:spcAft>
                <a:spcPts val="662"/>
              </a:spcAft>
              <a:defRPr/>
            </a:pPr>
            <a:endParaRPr lang="en-US" altLang="zh-CN" sz="1323">
              <a:latin typeface="+mn-ea"/>
              <a:ea typeface="+mn-ea"/>
            </a:endParaRPr>
          </a:p>
          <a:p>
            <a:pPr marL="204776" indent="-204776">
              <a:spcAft>
                <a:spcPts val="662"/>
              </a:spcAft>
              <a:buFont typeface="Wingdings" panose="05000000000000000000" pitchFamily="2" charset="2"/>
              <a:buChar char="§"/>
              <a:defRPr/>
            </a:pPr>
            <a:endParaRPr lang="en-US" altLang="zh-CN" sz="1323">
              <a:solidFill>
                <a:srgbClr val="000000"/>
              </a:solidFill>
              <a:latin typeface="+mn-ea"/>
              <a:ea typeface="+mn-ea"/>
              <a:cs typeface="Arial" pitchFamily="34" charset="0"/>
            </a:endParaRPr>
          </a:p>
        </p:txBody>
      </p:sp>
      <p:sp>
        <p:nvSpPr>
          <p:cNvPr id="27" name="TextBox 26"/>
          <p:cNvSpPr txBox="1"/>
          <p:nvPr/>
        </p:nvSpPr>
        <p:spPr>
          <a:xfrm>
            <a:off x="2172606" y="4054786"/>
            <a:ext cx="2057612" cy="499496"/>
          </a:xfrm>
          <a:prstGeom prst="rect">
            <a:avLst/>
          </a:prstGeom>
          <a:noFill/>
        </p:spPr>
        <p:txBody>
          <a:bodyPr wrap="square" rtlCol="0">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algn="ctr"/>
            <a:r>
              <a:rPr lang="zh-CN" altLang="en-US" sz="1323" b="1">
                <a:latin typeface="+mn-ea"/>
                <a:ea typeface="+mn-ea"/>
              </a:rPr>
              <a:t>为“极</a:t>
            </a:r>
            <a:r>
              <a:rPr lang="en-US" altLang="zh-CN" sz="1323" b="1">
                <a:latin typeface="+mn-ea"/>
                <a:ea typeface="+mn-ea"/>
              </a:rPr>
              <a:t>e</a:t>
            </a:r>
            <a:r>
              <a:rPr lang="zh-CN" altLang="en-US" sz="1323" b="1">
                <a:latin typeface="+mn-ea"/>
                <a:ea typeface="+mn-ea"/>
              </a:rPr>
              <a:t>贷个人”房贷客户实现两大理想</a:t>
            </a:r>
            <a:endParaRPr lang="en-US" sz="1323" b="1">
              <a:latin typeface="+mn-ea"/>
              <a:ea typeface="+mn-ea"/>
            </a:endParaRPr>
          </a:p>
        </p:txBody>
      </p:sp>
      <p:sp>
        <p:nvSpPr>
          <p:cNvPr id="28" name="矩形 27"/>
          <p:cNvSpPr/>
          <p:nvPr/>
        </p:nvSpPr>
        <p:spPr>
          <a:xfrm>
            <a:off x="0" y="0"/>
            <a:ext cx="1600200" cy="30321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600" b="1">
                <a:latin typeface="华文楷体" panose="02010600040101010101" pitchFamily="2" charset="-122"/>
                <a:cs typeface="Arial" pitchFamily="34" charset="0"/>
              </a:rPr>
              <a:t>1. </a:t>
            </a:r>
            <a:r>
              <a:rPr lang="zh-CN" altLang="en-US" sz="1600" b="1">
                <a:latin typeface="华文楷体" panose="02010600040101010101" pitchFamily="2" charset="-122"/>
                <a:cs typeface="Arial" pitchFamily="34" charset="0"/>
              </a:rPr>
              <a:t>零售金融</a:t>
            </a:r>
            <a:endParaRPr lang="en-US" sz="1600" b="1">
              <a:latin typeface="华文楷体" panose="02010600040101010101" pitchFamily="2" charset="-122"/>
            </a:endParaRPr>
          </a:p>
        </p:txBody>
      </p:sp>
      <p:sp>
        <p:nvSpPr>
          <p:cNvPr id="29" name="标题 1"/>
          <p:cNvSpPr txBox="1"/>
          <p:nvPr/>
        </p:nvSpPr>
        <p:spPr bwMode="auto">
          <a:xfrm>
            <a:off x="481013" y="344488"/>
            <a:ext cx="9205912" cy="339725"/>
          </a:xfrm>
          <a:prstGeom prst="rect">
            <a:avLst/>
          </a:prstGeom>
          <a:noFill/>
          <a:ln w="9525">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defPPr>
              <a:defRPr lang="zh-CN"/>
            </a:defPPr>
            <a:lvl1pPr algn="l" defTabSz="1042988" rtl="0" eaLnBrk="0" fontAlgn="base" hangingPunct="0">
              <a:lnSpc>
                <a:spcPct val="90000"/>
              </a:lnSpc>
              <a:spcBef>
                <a:spcPct val="0"/>
              </a:spcBef>
              <a:spcAft>
                <a:spcPct val="0"/>
              </a:spcAft>
              <a:defRPr sz="2205" b="1" kern="1200">
                <a:solidFill>
                  <a:srgbClr val="002060"/>
                </a:solidFill>
                <a:latin typeface="Arial" pitchFamily="34" charset="0"/>
                <a:ea typeface="华文楷体" pitchFamily="2" charset="-122"/>
                <a:cs typeface="Arial" pitchFamily="34" charset="0"/>
              </a:defRPr>
            </a:lvl1pPr>
            <a:lvl2pPr marL="520700" indent="-63500"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2pPr>
            <a:lvl3pPr marL="1042988" indent="-128588"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3pPr>
            <a:lvl4pPr marL="1563688" indent="-192088"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4pPr>
            <a:lvl5pPr marL="2085975" indent="-257175" algn="l" defTabSz="1042988" rtl="0" eaLnBrk="0" fontAlgn="base" hangingPunct="0">
              <a:lnSpc>
                <a:spcPct val="90000"/>
              </a:lnSpc>
              <a:spcBef>
                <a:spcPct val="0"/>
              </a:spcBef>
              <a:spcAft>
                <a:spcPct val="0"/>
              </a:spcAft>
              <a:defRPr sz="2300" b="1" kern="1200">
                <a:solidFill>
                  <a:srgbClr val="336699"/>
                </a:solidFill>
                <a:latin typeface="Arial" pitchFamily="34" charset="0"/>
                <a:ea typeface="Arial Unicode MS" panose="020b0604020202020204" pitchFamily="34" charset="-122"/>
                <a:cs typeface="Arial Unicode MS" pitchFamily="34" charset="-122"/>
              </a:defRPr>
            </a:lvl5pPr>
            <a:lvl6pPr marL="527996"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6pPr>
            <a:lvl7pPr marL="1055992"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7pPr>
            <a:lvl8pPr marL="1583988"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8pPr>
            <a:lvl9pPr marL="2111983" algn="l" defTabSz="914400" rtl="0" eaLnBrk="1" fontAlgn="base" latinLnBrk="0" hangingPunct="1">
              <a:lnSpc>
                <a:spcPct val="90000"/>
              </a:lnSpc>
              <a:spcBef>
                <a:spcPct val="0"/>
              </a:spcBef>
              <a:spcAft>
                <a:spcPct val="0"/>
              </a:spcAft>
              <a:defRPr sz="2315" b="1" kern="1200">
                <a:solidFill>
                  <a:srgbClr val="336699"/>
                </a:solidFill>
                <a:latin typeface="Verdana" pitchFamily="34" charset="0"/>
                <a:ea typeface="华文楷体" pitchFamily="2" charset="-122"/>
                <a:cs typeface="Arial Unicode MS" pitchFamily="34" charset="-122"/>
              </a:defRPr>
            </a:lvl9pPr>
          </a:lstStyle>
          <a:p>
            <a:pPr defTabSz="914400" hangingPunct="1"/>
            <a:r>
              <a:rPr lang="zh-CN" altLang="en-US" sz="2200" kern="0" smtClean="0">
                <a:solidFill>
                  <a:schemeClr val="tx2"/>
                </a:solidFill>
                <a:latin typeface="Arial Unicode MS" panose="020b0604020202020204" pitchFamily="34" charset="-122"/>
                <a:ea typeface="Arial Unicode MS" panose="020b0604020202020204" pitchFamily="34" charset="-122"/>
                <a:cs typeface="Arial Unicode MS" pitchFamily="34" charset="-122"/>
              </a:rPr>
              <a:t>产品策略</a:t>
            </a:r>
            <a:br>
              <a:rPr lang="en-US" altLang="zh-CN" sz="2200" kern="0" smtClean="0">
                <a:solidFill>
                  <a:schemeClr val="tx2"/>
                </a:solidFill>
                <a:latin typeface="Arial Unicode MS" panose="020b0604020202020204" pitchFamily="34" charset="-122"/>
                <a:ea typeface="Arial Unicode MS" panose="020b0604020202020204" pitchFamily="34" charset="-122"/>
                <a:cs typeface="Arial Unicode MS" pitchFamily="34" charset="-122"/>
              </a:rPr>
            </a:br>
            <a:r>
              <a:rPr lang="zh-CN" altLang="en-US" sz="2200" kern="0">
                <a:solidFill>
                  <a:schemeClr val="tx2"/>
                </a:solidFill>
                <a:latin typeface="Arial Unicode MS" panose="020b0604020202020204" pitchFamily="34" charset="-122"/>
                <a:ea typeface="Arial Unicode MS" panose="020b0604020202020204" pitchFamily="34" charset="-122"/>
                <a:cs typeface="Arial Unicode MS" pitchFamily="34" charset="-122"/>
              </a:rPr>
              <a:t>房屋贷款：利用房贷产品增加客户粘性，衍生交叉销售机会，助客户实现安居乐业和财务增值等多元化需求</a:t>
            </a:r>
            <a:endParaRPr lang="zh-CN" altLang="en-US" sz="2200" kern="0" smtClean="0">
              <a:solidFill>
                <a:schemeClr val="tx2"/>
              </a:solidFill>
              <a:latin typeface="Arial Unicode MS" panose="020b0604020202020204" pitchFamily="34" charset="-122"/>
              <a:ea typeface="Arial Unicode MS" panose="020b0604020202020204" pitchFamily="34" charset="-122"/>
              <a:cs typeface="Arial Unicode MS" pitchFamily="34" charset="-122"/>
            </a:endParaRPr>
          </a:p>
        </p:txBody>
      </p:sp>
    </p:spTree>
    <p:extLst>
      <p:ext uri="{BB962C8B-B14F-4D97-AF65-F5344CB8AC3E}">
        <p14:creationId xmlns:p14="http://schemas.microsoft.com/office/powerpoint/2010/main" val="3619974413"/>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1362" name="Title 2"/>
          <p:cNvSpPr txBox="1"/>
          <p:nvPr/>
        </p:nvSpPr>
        <p:spPr bwMode="auto">
          <a:xfrm>
            <a:off x="450850" y="346075"/>
            <a:ext cx="9367838" cy="35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defPPr>
              <a:defRPr lang="zh-CN"/>
            </a:defPPr>
            <a:lvl1pPr algn="l" defTabSz="1042988" rtl="0" eaLnBrk="0" fontAlgn="base" hangingPunct="0">
              <a:spcBef>
                <a:spcPct val="50000"/>
              </a:spcBef>
              <a:spcAft>
                <a:spcPct val="0"/>
              </a:spcAft>
              <a:buClr>
                <a:srgbClr val="9CD100"/>
              </a:buClr>
              <a:buSzPct val="120000"/>
              <a:buFont typeface="Wingdings" panose="05000000000000000000" pitchFamily="2" charset="2"/>
              <a:buChar char="§"/>
              <a:defRPr kumimoji="1" sz="2100" kern="1200">
                <a:solidFill>
                  <a:schemeClr val="tx1"/>
                </a:solidFill>
                <a:latin typeface="Arial" pitchFamily="34" charset="0"/>
                <a:ea typeface="Arial Unicode MS" panose="020b0604020202020204" pitchFamily="34" charset="-122"/>
                <a:cs typeface="Arial Unicode MS" pitchFamily="34" charset="-122"/>
              </a:defRPr>
            </a:lvl1pPr>
            <a:lvl2pPr marL="655638" indent="-260350" algn="l" defTabSz="1042988" rtl="0" eaLnBrk="0" fontAlgn="base" hangingPunct="0">
              <a:spcBef>
                <a:spcPct val="40000"/>
              </a:spcBef>
              <a:spcAft>
                <a:spcPct val="0"/>
              </a:spcAft>
              <a:buClr>
                <a:schemeClr val="hlink"/>
              </a:buClr>
              <a:buChar char="•"/>
              <a:defRPr kumimoji="1" sz="1700" kern="1200">
                <a:solidFill>
                  <a:schemeClr val="tx1"/>
                </a:solidFill>
                <a:latin typeface="Arial" pitchFamily="34" charset="0"/>
                <a:ea typeface="Arial Unicode MS" panose="020b0604020202020204" pitchFamily="34" charset="-122"/>
                <a:cs typeface="Arial Unicode MS" pitchFamily="34" charset="-122"/>
              </a:defRPr>
            </a:lvl2pPr>
            <a:lvl3pPr marL="985838" indent="-195263" algn="l" defTabSz="1042988" rtl="0" eaLnBrk="0" fontAlgn="base" hangingPunct="0">
              <a:spcBef>
                <a:spcPct val="30000"/>
              </a:spcBef>
              <a:spcAft>
                <a:spcPct val="0"/>
              </a:spcAft>
              <a:buClr>
                <a:schemeClr val="tx1"/>
              </a:buClr>
              <a:buFont typeface="Verdana" pitchFamily="34" charset="0"/>
              <a:buChar char="–"/>
              <a:defRPr kumimoji="1" sz="1600" kern="1200">
                <a:solidFill>
                  <a:schemeClr val="tx1"/>
                </a:solidFill>
                <a:latin typeface="Arial" pitchFamily="34" charset="0"/>
                <a:ea typeface="Arial Unicode MS" panose="020b0604020202020204" pitchFamily="34" charset="-122"/>
                <a:cs typeface="Arial Unicode MS" pitchFamily="34" charset="-122"/>
              </a:defRPr>
            </a:lvl3pPr>
            <a:lvl4pPr marL="1316038" indent="-195263" algn="l" defTabSz="1042988" rtl="0" eaLnBrk="0" fontAlgn="base" hangingPunct="0">
              <a:spcBef>
                <a:spcPct val="20000"/>
              </a:spcBef>
              <a:spcAft>
                <a:spcPct val="0"/>
              </a:spcAft>
              <a:buFont typeface="Wingdings" panose="05000000000000000000" pitchFamily="2" charset="2"/>
              <a:buChar char="Ø"/>
              <a:defRPr kumimoji="1" sz="1400" kern="1200">
                <a:solidFill>
                  <a:schemeClr val="tx1"/>
                </a:solidFill>
                <a:latin typeface="Arial" pitchFamily="34" charset="0"/>
                <a:ea typeface="Arial Unicode MS" panose="020b0604020202020204" pitchFamily="34" charset="-122"/>
                <a:cs typeface="Arial Unicode MS" pitchFamily="34" charset="-122"/>
              </a:defRPr>
            </a:lvl4pPr>
            <a:lvl5pPr marL="1646238" indent="-195263" algn="l" defTabSz="1042988" rtl="0" eaLnBrk="0" fontAlgn="base" hangingPunct="0">
              <a:spcBef>
                <a:spcPct val="0"/>
              </a:spcBef>
              <a:spcAft>
                <a:spcPct val="0"/>
              </a:spcAft>
              <a:buSzPct val="90000"/>
              <a:buChar char="•"/>
              <a:defRPr kumimoji="1" sz="1400" kern="1200">
                <a:solidFill>
                  <a:schemeClr val="tx1"/>
                </a:solidFill>
                <a:latin typeface="Arial" pitchFamily="34" charset="0"/>
                <a:ea typeface="Arial Unicode MS" panose="020b0604020202020204" pitchFamily="34" charset="-122"/>
                <a:cs typeface="Arial Unicode MS" pitchFamily="34" charset="-122"/>
              </a:defRPr>
            </a:lvl5pPr>
            <a:lvl6pPr marL="2103438" indent="-195263" algn="l" defTabSz="914400" rtl="0" eaLnBrk="0" fontAlgn="base" latinLnBrk="0" hangingPunct="0">
              <a:spcBef>
                <a:spcPct val="0"/>
              </a:spcBef>
              <a:spcAft>
                <a:spcPct val="0"/>
              </a:spcAft>
              <a:buSzPct val="90000"/>
              <a:buChar char="•"/>
              <a:defRPr kumimoji="1" sz="1400" kern="1200">
                <a:solidFill>
                  <a:schemeClr val="tx1"/>
                </a:solidFill>
                <a:latin typeface="Arial" pitchFamily="34" charset="0"/>
                <a:ea typeface="Arial Unicode MS" panose="020b0604020202020204" pitchFamily="34" charset="-122"/>
                <a:cs typeface="Arial Unicode MS" pitchFamily="34" charset="-122"/>
              </a:defRPr>
            </a:lvl6pPr>
            <a:lvl7pPr marL="2560638" indent="-195263" algn="l" defTabSz="914400" rtl="0" eaLnBrk="0" fontAlgn="base" latinLnBrk="0" hangingPunct="0">
              <a:spcBef>
                <a:spcPct val="0"/>
              </a:spcBef>
              <a:spcAft>
                <a:spcPct val="0"/>
              </a:spcAft>
              <a:buSzPct val="90000"/>
              <a:buChar char="•"/>
              <a:defRPr kumimoji="1" sz="1400" kern="1200">
                <a:solidFill>
                  <a:schemeClr val="tx1"/>
                </a:solidFill>
                <a:latin typeface="Arial" pitchFamily="34" charset="0"/>
                <a:ea typeface="Arial Unicode MS" panose="020b0604020202020204" pitchFamily="34" charset="-122"/>
                <a:cs typeface="Arial Unicode MS" pitchFamily="34" charset="-122"/>
              </a:defRPr>
            </a:lvl7pPr>
            <a:lvl8pPr marL="3017838" indent="-195263" algn="l" defTabSz="914400" rtl="0" eaLnBrk="0" fontAlgn="base" latinLnBrk="0" hangingPunct="0">
              <a:spcBef>
                <a:spcPct val="0"/>
              </a:spcBef>
              <a:spcAft>
                <a:spcPct val="0"/>
              </a:spcAft>
              <a:buSzPct val="90000"/>
              <a:buChar char="•"/>
              <a:defRPr kumimoji="1" sz="1400" kern="1200">
                <a:solidFill>
                  <a:schemeClr val="tx1"/>
                </a:solidFill>
                <a:latin typeface="Arial" pitchFamily="34" charset="0"/>
                <a:ea typeface="Arial Unicode MS" panose="020b0604020202020204" pitchFamily="34" charset="-122"/>
                <a:cs typeface="Arial Unicode MS" pitchFamily="34" charset="-122"/>
              </a:defRPr>
            </a:lvl8pPr>
            <a:lvl9pPr marL="3475038" indent="-195263" algn="l" defTabSz="914400" rtl="0" eaLnBrk="0" fontAlgn="base" latinLnBrk="0" hangingPunct="0">
              <a:spcBef>
                <a:spcPct val="0"/>
              </a:spcBef>
              <a:spcAft>
                <a:spcPct val="0"/>
              </a:spcAft>
              <a:buSzPct val="90000"/>
              <a:buChar char="•"/>
              <a:defRPr kumimoji="1" sz="1400" kern="1200">
                <a:solidFill>
                  <a:schemeClr val="tx1"/>
                </a:solidFill>
                <a:latin typeface="Arial" pitchFamily="34" charset="0"/>
                <a:ea typeface="Arial Unicode MS" panose="020b0604020202020204" pitchFamily="34" charset="-122"/>
                <a:cs typeface="Arial Unicode MS" pitchFamily="34" charset="-122"/>
              </a:defRPr>
            </a:lvl9pPr>
          </a:lstStyle>
          <a:p>
            <a:pPr defTabSz="914400" hangingPunct="1">
              <a:lnSpc>
                <a:spcPct val="90000"/>
              </a:lnSpc>
              <a:spcBef>
                <a:spcPct val="0"/>
              </a:spcBef>
              <a:buClrTx/>
              <a:buSzTx/>
              <a:buFontTx/>
              <a:buNone/>
            </a:pPr>
            <a:r>
              <a:rPr kumimoji="0" lang="zh-CN" altLang="en-US" sz="2200" b="1">
                <a:solidFill>
                  <a:schemeClr val="tx2"/>
                </a:solidFill>
                <a:latin typeface="Arial Unicode MS" panose="020b0604020202020204" pitchFamily="34" charset="-122"/>
              </a:rPr>
              <a:t>产品策略</a:t>
            </a:r>
            <a:endParaRPr kumimoji="0" lang="en-US" altLang="zh-CN" sz="2200" b="1">
              <a:solidFill>
                <a:schemeClr val="tx2"/>
              </a:solidFill>
              <a:latin typeface="Arial Unicode MS" panose="020b0604020202020204" pitchFamily="34" charset="-122"/>
            </a:endParaRPr>
          </a:p>
          <a:p>
            <a:pPr defTabSz="914400" hangingPunct="1">
              <a:lnSpc>
                <a:spcPct val="90000"/>
              </a:lnSpc>
              <a:spcBef>
                <a:spcPct val="0"/>
              </a:spcBef>
              <a:buClrTx/>
              <a:buSzTx/>
              <a:buFontTx/>
              <a:buNone/>
            </a:pPr>
            <a:r>
              <a:rPr kumimoji="0" lang="zh-CN" altLang="en-US" sz="2200" b="1">
                <a:solidFill>
                  <a:schemeClr val="tx2"/>
                </a:solidFill>
                <a:latin typeface="Arial Unicode MS" panose="020b0604020202020204" pitchFamily="34" charset="-122"/>
              </a:rPr>
              <a:t>信用卡业务：将信用卡打造成为具有优势和特色的核心零售产品，并以此驱动其他负债和中间业务的发展</a:t>
            </a:r>
            <a:endParaRPr kumimoji="0" lang="en-US" altLang="zh-CN" sz="2200" b="1">
              <a:solidFill>
                <a:schemeClr val="tx2"/>
              </a:solidFill>
              <a:latin typeface="Arial Unicode MS" panose="020b0604020202020204" pitchFamily="34" charset="-122"/>
            </a:endParaRPr>
          </a:p>
          <a:p>
            <a:pPr defTabSz="914400" hangingPunct="1">
              <a:lnSpc>
                <a:spcPct val="90000"/>
              </a:lnSpc>
              <a:spcBef>
                <a:spcPct val="0"/>
              </a:spcBef>
              <a:buClrTx/>
              <a:buSzTx/>
              <a:buFontTx/>
              <a:buNone/>
            </a:pPr>
            <a:endParaRPr kumimoji="0" lang="en-US" altLang="zh-CN" sz="2200" b="1">
              <a:solidFill>
                <a:srgbClr val="002060"/>
              </a:solidFill>
              <a:ea typeface="华文楷体" pitchFamily="2" charset="-122"/>
              <a:cs typeface="Arial" pitchFamily="34" charset="0"/>
            </a:endParaRPr>
          </a:p>
        </p:txBody>
      </p:sp>
      <p:sp>
        <p:nvSpPr>
          <p:cNvPr id="27" name="Rectangle 20"/>
          <p:cNvSpPr/>
          <p:nvPr/>
        </p:nvSpPr>
        <p:spPr>
          <a:xfrm>
            <a:off x="1104900" y="1420813"/>
            <a:ext cx="1700213" cy="554037"/>
          </a:xfrm>
          <a:prstGeom prst="homePlate">
            <a:avLst>
              <a:gd name="adj" fmla="val 0"/>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9383" tIns="0" rIns="79383"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lnSpc>
                <a:spcPct val="93000"/>
              </a:lnSpc>
              <a:spcBef>
                <a:spcPts val="331"/>
              </a:spcBef>
              <a:defRPr/>
            </a:pPr>
            <a:r>
              <a:rPr lang="zh-CN" altLang="en-US" sz="1544" b="1">
                <a:solidFill>
                  <a:schemeClr val="bg1"/>
                </a:solidFill>
                <a:latin typeface="+mn-ea"/>
                <a:cs typeface="Arial" pitchFamily="34" charset="0"/>
              </a:rPr>
              <a:t>产品品牌</a:t>
            </a:r>
          </a:p>
        </p:txBody>
      </p:sp>
      <p:sp>
        <p:nvSpPr>
          <p:cNvPr id="28" name="Rectangle 47"/>
          <p:cNvSpPr/>
          <p:nvPr/>
        </p:nvSpPr>
        <p:spPr>
          <a:xfrm>
            <a:off x="3103563" y="1420813"/>
            <a:ext cx="6423025" cy="554037"/>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9024" indent="-189024" defTabSz="889227" fontAlgn="auto">
              <a:lnSpc>
                <a:spcPts val="1764"/>
              </a:lnSpc>
              <a:spcBef>
                <a:spcPts val="662"/>
              </a:spcBef>
              <a:buFont typeface="Wingdings" panose="05000000000000000000" pitchFamily="2" charset="2"/>
              <a:buChar char="§"/>
              <a:defRPr/>
            </a:pPr>
            <a:r>
              <a:rPr lang="zh-CN" altLang="en-US" sz="1544">
                <a:latin typeface="+mn-ea"/>
                <a:ea typeface="+mn-ea"/>
              </a:rPr>
              <a:t>对银行卡（包括借记卡和信用卡）品牌进行重新包装，包括：品牌形象重塑、卖点提炼、</a:t>
            </a:r>
            <a:r>
              <a:rPr lang="en-US" altLang="zh-CN" sz="1544">
                <a:latin typeface="+mn-ea"/>
                <a:ea typeface="+mn-ea"/>
              </a:rPr>
              <a:t>VI</a:t>
            </a:r>
            <a:r>
              <a:rPr lang="zh-CN" altLang="en-US" sz="1544">
                <a:latin typeface="+mn-ea"/>
                <a:ea typeface="+mn-ea"/>
              </a:rPr>
              <a:t>规范等关键性工作</a:t>
            </a:r>
            <a:endParaRPr lang="en-US" altLang="zh-CN" sz="1544">
              <a:latin typeface="+mn-ea"/>
              <a:ea typeface="+mn-ea"/>
            </a:endParaRPr>
          </a:p>
        </p:txBody>
      </p:sp>
      <p:sp>
        <p:nvSpPr>
          <p:cNvPr id="29" name="Rectangle 20"/>
          <p:cNvSpPr/>
          <p:nvPr/>
        </p:nvSpPr>
        <p:spPr>
          <a:xfrm>
            <a:off x="1104900" y="2397125"/>
            <a:ext cx="1700213" cy="554038"/>
          </a:xfrm>
          <a:prstGeom prst="homePlate">
            <a:avLst>
              <a:gd name="adj" fmla="val 0"/>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9383" tIns="0" rIns="79383"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lnSpc>
                <a:spcPct val="93000"/>
              </a:lnSpc>
              <a:spcBef>
                <a:spcPts val="331"/>
              </a:spcBef>
              <a:defRPr/>
            </a:pPr>
            <a:r>
              <a:rPr lang="zh-CN" altLang="en-US" sz="1544" b="1">
                <a:solidFill>
                  <a:schemeClr val="bg1"/>
                </a:solidFill>
                <a:latin typeface="+mn-ea"/>
                <a:cs typeface="Arial" pitchFamily="34" charset="0"/>
              </a:rPr>
              <a:t>产品开发和升级</a:t>
            </a:r>
          </a:p>
        </p:txBody>
      </p:sp>
      <p:sp>
        <p:nvSpPr>
          <p:cNvPr id="32" name="Rectangle 47"/>
          <p:cNvSpPr/>
          <p:nvPr/>
        </p:nvSpPr>
        <p:spPr>
          <a:xfrm>
            <a:off x="3103563" y="2509838"/>
            <a:ext cx="6423025" cy="322262"/>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9024" indent="-189024" defTabSz="889227" fontAlgn="auto">
              <a:lnSpc>
                <a:spcPts val="1764"/>
              </a:lnSpc>
              <a:spcBef>
                <a:spcPts val="662"/>
              </a:spcBef>
              <a:buFont typeface="Wingdings" panose="05000000000000000000" pitchFamily="2" charset="2"/>
              <a:buChar char="§"/>
              <a:defRPr/>
            </a:pPr>
            <a:r>
              <a:rPr lang="zh-CN" altLang="en-US" sz="1544">
                <a:latin typeface="+mn-ea"/>
                <a:ea typeface="+mn-ea"/>
              </a:rPr>
              <a:t>开发或升级主题卡产品，例如：车主卡、女性卡或商旅卡等</a:t>
            </a:r>
            <a:endParaRPr lang="en-US" altLang="zh-CN" sz="1544">
              <a:latin typeface="+mn-ea"/>
              <a:ea typeface="+mn-ea"/>
            </a:endParaRPr>
          </a:p>
        </p:txBody>
      </p:sp>
      <p:sp>
        <p:nvSpPr>
          <p:cNvPr id="36" name="Rectangle 20"/>
          <p:cNvSpPr/>
          <p:nvPr/>
        </p:nvSpPr>
        <p:spPr>
          <a:xfrm>
            <a:off x="1104900" y="3375025"/>
            <a:ext cx="1700213" cy="554038"/>
          </a:xfrm>
          <a:prstGeom prst="homePlate">
            <a:avLst>
              <a:gd name="adj" fmla="val 0"/>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9383" tIns="0" rIns="79383"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lnSpc>
                <a:spcPct val="93000"/>
              </a:lnSpc>
              <a:spcBef>
                <a:spcPts val="331"/>
              </a:spcBef>
              <a:defRPr/>
            </a:pPr>
            <a:r>
              <a:rPr lang="zh-CN" altLang="en-US" sz="1544" b="1">
                <a:latin typeface="+mn-ea"/>
              </a:rPr>
              <a:t>产品权益和服务</a:t>
            </a:r>
            <a:endParaRPr lang="zh-CN" altLang="en-US" sz="1544" b="1">
              <a:solidFill>
                <a:schemeClr val="bg1"/>
              </a:solidFill>
              <a:latin typeface="+mn-ea"/>
              <a:cs typeface="Arial" pitchFamily="34" charset="0"/>
            </a:endParaRPr>
          </a:p>
        </p:txBody>
      </p:sp>
      <p:sp>
        <p:nvSpPr>
          <p:cNvPr id="38" name="Rectangle 47"/>
          <p:cNvSpPr/>
          <p:nvPr/>
        </p:nvSpPr>
        <p:spPr>
          <a:xfrm>
            <a:off x="3103563" y="3360738"/>
            <a:ext cx="6423025" cy="784225"/>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9024" indent="-189024" defTabSz="889227">
              <a:lnSpc>
                <a:spcPts val="1764"/>
              </a:lnSpc>
              <a:spcBef>
                <a:spcPts val="662"/>
              </a:spcBef>
              <a:buFont typeface="Wingdings" panose="05000000000000000000" pitchFamily="2" charset="2"/>
              <a:buChar char="§"/>
              <a:defRPr/>
            </a:pPr>
            <a:r>
              <a:rPr lang="zh-CN" altLang="en-US" sz="1544">
                <a:latin typeface="+mn-ea"/>
                <a:ea typeface="+mn-ea"/>
              </a:rPr>
              <a:t>增加包括积分计划、商旅服务、境内外交易关闭、快捷支付等服务，</a:t>
            </a:r>
            <a:r>
              <a:rPr lang="zh-CN" altLang="en-US" sz="1544">
                <a:latin typeface="+mn-ea"/>
                <a:ea typeface="+mn-ea"/>
                <a:cs typeface="Arial" pitchFamily="34" charset="0"/>
              </a:rPr>
              <a:t>丰富各个卡片层级的差异化会员权益，提升客户体验，吸引客户积累相关业务</a:t>
            </a:r>
            <a:endParaRPr lang="en-US" altLang="zh-CN" sz="1544">
              <a:latin typeface="+mn-ea"/>
              <a:ea typeface="+mn-ea"/>
              <a:cs typeface="Arial" pitchFamily="34" charset="0"/>
            </a:endParaRPr>
          </a:p>
        </p:txBody>
      </p:sp>
      <p:sp>
        <p:nvSpPr>
          <p:cNvPr id="39" name="Rectangle 20"/>
          <p:cNvSpPr/>
          <p:nvPr/>
        </p:nvSpPr>
        <p:spPr>
          <a:xfrm>
            <a:off x="1104900" y="4351338"/>
            <a:ext cx="1700213" cy="554037"/>
          </a:xfrm>
          <a:prstGeom prst="homePlate">
            <a:avLst>
              <a:gd name="adj" fmla="val 0"/>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9383" tIns="0" rIns="79383"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lnSpc>
                <a:spcPct val="93000"/>
              </a:lnSpc>
              <a:spcBef>
                <a:spcPts val="331"/>
              </a:spcBef>
              <a:defRPr/>
            </a:pPr>
            <a:r>
              <a:rPr lang="zh-CN" altLang="en-US" sz="1544" b="1">
                <a:latin typeface="+mn-ea"/>
              </a:rPr>
              <a:t>产品推广</a:t>
            </a:r>
            <a:endParaRPr lang="zh-CN" altLang="en-US" sz="1544" b="1">
              <a:solidFill>
                <a:schemeClr val="bg1"/>
              </a:solidFill>
              <a:latin typeface="+mn-ea"/>
              <a:cs typeface="Arial" pitchFamily="34" charset="0"/>
            </a:endParaRPr>
          </a:p>
        </p:txBody>
      </p:sp>
      <p:sp>
        <p:nvSpPr>
          <p:cNvPr id="40" name="Rectangle 47"/>
          <p:cNvSpPr/>
          <p:nvPr/>
        </p:nvSpPr>
        <p:spPr>
          <a:xfrm>
            <a:off x="3103563" y="4365625"/>
            <a:ext cx="6423025" cy="554038"/>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9024" indent="-189024" defTabSz="889227" fontAlgn="auto">
              <a:lnSpc>
                <a:spcPts val="1764"/>
              </a:lnSpc>
              <a:spcBef>
                <a:spcPts val="662"/>
              </a:spcBef>
              <a:buFont typeface="Wingdings" panose="05000000000000000000" pitchFamily="2" charset="2"/>
              <a:buChar char="§"/>
              <a:defRPr/>
            </a:pPr>
            <a:r>
              <a:rPr lang="en-US" altLang="en-US" sz="1544" err="1">
                <a:latin typeface="+mn-ea"/>
                <a:ea typeface="+mn-ea"/>
              </a:rPr>
              <a:t>建立消费</a:t>
            </a:r>
            <a:r>
              <a:rPr lang="zh-CN" altLang="en-US" sz="1544">
                <a:latin typeface="+mn-ea"/>
                <a:ea typeface="+mn-ea"/>
              </a:rPr>
              <a:t>促动</a:t>
            </a:r>
            <a:r>
              <a:rPr lang="en-US" altLang="en-US" sz="1544" err="1">
                <a:latin typeface="+mn-ea"/>
                <a:ea typeface="+mn-ea"/>
              </a:rPr>
              <a:t>平台，尤其是特惠商</a:t>
            </a:r>
            <a:r>
              <a:rPr lang="zh-CN" altLang="en-US" sz="1544">
                <a:latin typeface="+mn-ea"/>
                <a:ea typeface="+mn-ea"/>
              </a:rPr>
              <a:t>户</a:t>
            </a:r>
            <a:r>
              <a:rPr lang="en-US" altLang="en-US" sz="1544" err="1">
                <a:latin typeface="+mn-ea"/>
                <a:ea typeface="+mn-ea"/>
              </a:rPr>
              <a:t>的开发和管理</a:t>
            </a:r>
            <a:r>
              <a:rPr lang="zh-CN" altLang="en-US" sz="1544">
                <a:latin typeface="+mn-ea"/>
                <a:ea typeface="+mn-ea"/>
              </a:rPr>
              <a:t>；</a:t>
            </a:r>
            <a:r>
              <a:rPr lang="en-US" altLang="en-US" sz="1544" err="1">
                <a:latin typeface="+mn-ea"/>
                <a:ea typeface="+mn-ea"/>
              </a:rPr>
              <a:t>策划有效的促销方法</a:t>
            </a:r>
            <a:endParaRPr lang="en-US" altLang="zh-CN" sz="1544">
              <a:latin typeface="+mn-ea"/>
              <a:ea typeface="+mn-ea"/>
            </a:endParaRPr>
          </a:p>
        </p:txBody>
      </p:sp>
      <p:sp>
        <p:nvSpPr>
          <p:cNvPr id="41" name="Rectangle 20"/>
          <p:cNvSpPr/>
          <p:nvPr/>
        </p:nvSpPr>
        <p:spPr>
          <a:xfrm>
            <a:off x="1104900" y="5329238"/>
            <a:ext cx="1700213" cy="554037"/>
          </a:xfrm>
          <a:prstGeom prst="homePlate">
            <a:avLst>
              <a:gd name="adj" fmla="val 0"/>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9383" tIns="0" rIns="79383"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lnSpc>
                <a:spcPct val="93000"/>
              </a:lnSpc>
              <a:spcBef>
                <a:spcPts val="331"/>
              </a:spcBef>
              <a:defRPr/>
            </a:pPr>
            <a:r>
              <a:rPr lang="zh-CN" altLang="en-US" sz="1544" b="1">
                <a:latin typeface="+mn-ea"/>
              </a:rPr>
              <a:t>资产组合管理</a:t>
            </a:r>
            <a:endParaRPr lang="zh-CN" altLang="en-US" sz="1544" b="1">
              <a:solidFill>
                <a:schemeClr val="bg1"/>
              </a:solidFill>
              <a:latin typeface="+mn-ea"/>
              <a:cs typeface="Arial" pitchFamily="34" charset="0"/>
            </a:endParaRPr>
          </a:p>
        </p:txBody>
      </p:sp>
      <p:sp>
        <p:nvSpPr>
          <p:cNvPr id="42" name="Rectangle 47"/>
          <p:cNvSpPr/>
          <p:nvPr/>
        </p:nvSpPr>
        <p:spPr>
          <a:xfrm>
            <a:off x="3103563" y="5443538"/>
            <a:ext cx="6423025" cy="322262"/>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9024" indent="-189024" defTabSz="889227" fontAlgn="auto">
              <a:lnSpc>
                <a:spcPts val="1764"/>
              </a:lnSpc>
              <a:spcBef>
                <a:spcPts val="662"/>
              </a:spcBef>
              <a:buFont typeface="Wingdings" panose="05000000000000000000" pitchFamily="2" charset="2"/>
              <a:buChar char="§"/>
              <a:defRPr/>
            </a:pPr>
            <a:r>
              <a:rPr lang="zh-CN" altLang="en-US" sz="1544">
                <a:latin typeface="+mn-ea"/>
                <a:ea typeface="+mn-ea"/>
              </a:rPr>
              <a:t>开展商旅预定、邮购、和额度管理工作</a:t>
            </a:r>
            <a:endParaRPr lang="en-US" altLang="zh-CN" sz="1544">
              <a:latin typeface="+mn-ea"/>
              <a:ea typeface="+mn-ea"/>
            </a:endParaRPr>
          </a:p>
        </p:txBody>
      </p:sp>
      <p:sp>
        <p:nvSpPr>
          <p:cNvPr id="43" name="Rectangle 20"/>
          <p:cNvSpPr/>
          <p:nvPr/>
        </p:nvSpPr>
        <p:spPr>
          <a:xfrm>
            <a:off x="1104900" y="6305550"/>
            <a:ext cx="1700213" cy="554038"/>
          </a:xfrm>
          <a:prstGeom prst="homePlate">
            <a:avLst>
              <a:gd name="adj" fmla="val 0"/>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9383" tIns="0" rIns="79383" bIns="0"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lnSpc>
                <a:spcPct val="93000"/>
              </a:lnSpc>
              <a:spcBef>
                <a:spcPts val="331"/>
              </a:spcBef>
              <a:defRPr/>
            </a:pPr>
            <a:r>
              <a:rPr lang="zh-CN" altLang="en-US" sz="1544" b="1">
                <a:latin typeface="+mn-ea"/>
              </a:rPr>
              <a:t>运营管理</a:t>
            </a:r>
            <a:endParaRPr lang="zh-CN" altLang="en-US" sz="1544" b="1">
              <a:solidFill>
                <a:schemeClr val="bg1"/>
              </a:solidFill>
              <a:latin typeface="+mn-ea"/>
              <a:cs typeface="Arial" pitchFamily="34" charset="0"/>
            </a:endParaRPr>
          </a:p>
        </p:txBody>
      </p:sp>
      <p:sp>
        <p:nvSpPr>
          <p:cNvPr id="44" name="Rectangle 47"/>
          <p:cNvSpPr/>
          <p:nvPr/>
        </p:nvSpPr>
        <p:spPr>
          <a:xfrm>
            <a:off x="3103563" y="6294438"/>
            <a:ext cx="6423025" cy="554037"/>
          </a:xfrm>
          <a:prstGeom prst="rect">
            <a:avLst/>
          </a:prstGeom>
        </p:spPr>
        <p:txBody>
          <a:bodyPr>
            <a:sp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189024" indent="-189024" defTabSz="889227" fontAlgn="auto">
              <a:lnSpc>
                <a:spcPts val="1764"/>
              </a:lnSpc>
              <a:spcBef>
                <a:spcPts val="662"/>
              </a:spcBef>
              <a:buFont typeface="Wingdings" panose="05000000000000000000" pitchFamily="2" charset="2"/>
              <a:buChar char="§"/>
              <a:defRPr/>
            </a:pPr>
            <a:r>
              <a:rPr lang="en-US" altLang="en-US" sz="1544" err="1">
                <a:latin typeface="+mn-ea"/>
                <a:ea typeface="+mn-ea"/>
              </a:rPr>
              <a:t>改变目前自行制卡模式和流程，把制卡和卡片配送实行外包</a:t>
            </a:r>
            <a:r>
              <a:rPr lang="zh-CN" altLang="en-US" sz="1544">
                <a:latin typeface="+mn-ea"/>
                <a:ea typeface="+mn-ea"/>
              </a:rPr>
              <a:t>；</a:t>
            </a:r>
            <a:r>
              <a:rPr lang="en-US" altLang="en-US" sz="1544">
                <a:latin typeface="+mn-ea"/>
                <a:ea typeface="+mn-ea"/>
              </a:rPr>
              <a:t> 加强账单外包商的管理，改善账单流程，提高效率，降低账单成本</a:t>
            </a:r>
            <a:endParaRPr lang="en-US" altLang="zh-CN" sz="1544">
              <a:latin typeface="+mn-ea"/>
              <a:ea typeface="+mn-ea"/>
            </a:endParaRPr>
          </a:p>
        </p:txBody>
      </p:sp>
      <p:sp>
        <p:nvSpPr>
          <p:cNvPr id="16" name="矩形 15"/>
          <p:cNvSpPr/>
          <p:nvPr/>
        </p:nvSpPr>
        <p:spPr>
          <a:xfrm>
            <a:off x="0" y="0"/>
            <a:ext cx="1600200" cy="30321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600" b="1">
                <a:latin typeface="华文楷体" panose="02010600040101010101" pitchFamily="2" charset="-122"/>
                <a:cs typeface="Arial" pitchFamily="34" charset="0"/>
              </a:rPr>
              <a:t>1. </a:t>
            </a:r>
            <a:r>
              <a:rPr lang="zh-CN" altLang="en-US" sz="1600" b="1">
                <a:latin typeface="华文楷体" panose="02010600040101010101" pitchFamily="2" charset="-122"/>
                <a:cs typeface="Arial" pitchFamily="34" charset="0"/>
              </a:rPr>
              <a:t>零售金融</a:t>
            </a:r>
            <a:endParaRPr lang="en-US" sz="1600" b="1">
              <a:latin typeface="华文楷体" panose="02010600040101010101" pitchFamily="2" charset="-122"/>
            </a:endParaRPr>
          </a:p>
        </p:txBody>
      </p:sp>
    </p:spTree>
    <p:extLst>
      <p:ext uri="{BB962C8B-B14F-4D97-AF65-F5344CB8AC3E}">
        <p14:creationId xmlns:p14="http://schemas.microsoft.com/office/powerpoint/2010/main" val="3742689829"/>
      </p:ext>
    </p:extLst>
  </p:cSld>
  <p:clrMapOvr>
    <a:masterClrMapping/>
  </p:clrMapOvr>
  <p:transition spd="slow" advClick="0"/>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64125" y="359417"/>
            <a:ext cx="9765153" cy="339338"/>
          </a:xfrm>
        </p:spPr>
        <p:txBody>
          <a:bodyPr/>
          <a:lstStyle/>
          <a:p>
            <a:pPr lvl="0" hangingPunct="1"/>
            <a:r>
              <a:rPr lang="zh-CN" altLang="en-US" sz="2200" kern="1200">
                <a:solidFill>
                  <a:schemeClr val="tx2"/>
                </a:solidFill>
                <a:latin typeface="Arial Unicode MS" panose="020b0604020202020204" pitchFamily="34" charset="-122"/>
                <a:ea typeface="Arial Unicode MS" panose="020b0604020202020204" pitchFamily="34" charset="-122"/>
                <a:cs typeface="Arial Unicode MS" pitchFamily="34" charset="-122"/>
              </a:rPr>
              <a:t>产品策略</a:t>
            </a:r>
            <a:br>
              <a:rPr lang="en-US" altLang="zh-CN" sz="2200" kern="1200">
                <a:solidFill>
                  <a:schemeClr val="tx2"/>
                </a:solidFill>
                <a:latin typeface="Arial Unicode MS" panose="020b0604020202020204" pitchFamily="34" charset="-122"/>
                <a:ea typeface="Arial Unicode MS" panose="020b0604020202020204" pitchFamily="34" charset="-122"/>
                <a:cs typeface="Arial Unicode MS" pitchFamily="34" charset="-122"/>
              </a:rPr>
            </a:br>
            <a:r>
              <a:rPr lang="zh-CN" altLang="en-US" sz="2200" kern="1200">
                <a:solidFill>
                  <a:schemeClr val="tx2"/>
                </a:solidFill>
                <a:latin typeface="Arial Unicode MS" panose="020b0604020202020204" pitchFamily="34" charset="-122"/>
                <a:ea typeface="Arial Unicode MS" panose="020b0604020202020204" pitchFamily="34" charset="-122"/>
                <a:cs typeface="Arial Unicode MS" pitchFamily="34" charset="-122"/>
              </a:rPr>
              <a:t>负债业务</a:t>
            </a:r>
            <a:r>
              <a:rPr lang="zh-CN" altLang="en-US" sz="2200" kern="1200" smtClean="0">
                <a:solidFill>
                  <a:schemeClr val="tx2"/>
                </a:solidFill>
                <a:latin typeface="Arial Unicode MS" panose="020b0604020202020204" pitchFamily="34" charset="-122"/>
                <a:ea typeface="Arial Unicode MS" panose="020b0604020202020204" pitchFamily="34" charset="-122"/>
                <a:cs typeface="Arial Unicode MS" pitchFamily="34" charset="-122"/>
              </a:rPr>
              <a:t>：通过差异化定价、构建投资账户带动负债业务，并通过轻资产业务盘活资产、释放信贷额度</a:t>
            </a:r>
            <a:br>
              <a:rPr lang="en-US" altLang="zh-CN" sz="2200" kern="1200">
                <a:solidFill>
                  <a:schemeClr val="tx2"/>
                </a:solidFill>
                <a:latin typeface="Arial Unicode MS" panose="020b0604020202020204" pitchFamily="34" charset="-122"/>
                <a:ea typeface="Arial Unicode MS" panose="020b0604020202020204" pitchFamily="34" charset="-122"/>
                <a:cs typeface="Arial Unicode MS" pitchFamily="34" charset="-122"/>
              </a:rPr>
            </a:br>
            <a:endParaRPr lang="en-US" sz="2200" kern="1200">
              <a:solidFill>
                <a:schemeClr val="tx2"/>
              </a:solidFill>
              <a:latin typeface="Arial Unicode MS" panose="020b0604020202020204" pitchFamily="34" charset="-122"/>
              <a:ea typeface="Arial Unicode MS" panose="020b0604020202020204" pitchFamily="34" charset="-122"/>
              <a:cs typeface="Arial Unicode MS" pitchFamily="34" charset="-122"/>
            </a:endParaRPr>
          </a:p>
        </p:txBody>
      </p:sp>
      <p:sp>
        <p:nvSpPr>
          <p:cNvPr id="3" name="文本占位符 2"/>
          <p:cNvSpPr>
            <a:spLocks noGrp="1"/>
          </p:cNvSpPr>
          <p:nvPr>
            <p:ph type="body" sz="quarter" idx="14"/>
          </p:nvPr>
        </p:nvSpPr>
        <p:spPr/>
        <p:txBody>
          <a:bodyPr/>
          <a:lstStyle/>
          <a:p>
            <a:endParaRPr lang="en-US"/>
          </a:p>
        </p:txBody>
      </p:sp>
      <p:sp>
        <p:nvSpPr>
          <p:cNvPr id="4" name="矩形 3"/>
          <p:cNvSpPr/>
          <p:nvPr/>
        </p:nvSpPr>
        <p:spPr>
          <a:xfrm>
            <a:off x="0" y="0"/>
            <a:ext cx="1600200" cy="30321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rgbClr val="FFFFFF"/>
                </a:solidFill>
                <a:latin typeface="Verdana"/>
                <a:ea typeface="宋体" panose="02010600030101010101" pitchFamily="2" charset="-122"/>
                <a:cs typeface="+mn-cs"/>
              </a:defRPr>
            </a:lvl5pPr>
            <a:lvl6pPr marL="2286000" algn="l" defTabSz="914400" rtl="0" eaLnBrk="1" latinLnBrk="0" hangingPunct="1">
              <a:defRPr sz="2100" kern="1200">
                <a:solidFill>
                  <a:srgbClr val="FFFFFF"/>
                </a:solidFill>
                <a:latin typeface="Verdana"/>
                <a:ea typeface="宋体" panose="02010600030101010101" pitchFamily="2" charset="-122"/>
                <a:cs typeface="+mn-cs"/>
              </a:defRPr>
            </a:lvl6pPr>
            <a:lvl7pPr marL="2743200" algn="l" defTabSz="914400" rtl="0" eaLnBrk="1" latinLnBrk="0" hangingPunct="1">
              <a:defRPr sz="2100" kern="1200">
                <a:solidFill>
                  <a:srgbClr val="FFFFFF"/>
                </a:solidFill>
                <a:latin typeface="Verdana"/>
                <a:ea typeface="宋体" panose="02010600030101010101" pitchFamily="2" charset="-122"/>
                <a:cs typeface="+mn-cs"/>
              </a:defRPr>
            </a:lvl7pPr>
            <a:lvl8pPr marL="3200400" algn="l" defTabSz="914400" rtl="0" eaLnBrk="1" latinLnBrk="0" hangingPunct="1">
              <a:defRPr sz="2100" kern="1200">
                <a:solidFill>
                  <a:srgbClr val="FFFFFF"/>
                </a:solidFill>
                <a:latin typeface="Verdana"/>
                <a:ea typeface="宋体" panose="02010600030101010101" pitchFamily="2" charset="-122"/>
                <a:cs typeface="+mn-cs"/>
              </a:defRPr>
            </a:lvl8pPr>
            <a:lvl9pPr marL="3657600" algn="l" defTabSz="914400" rtl="0" eaLnBrk="1" latinLnBrk="0" hangingPunct="1">
              <a:defRPr sz="2100" kern="1200">
                <a:solidFill>
                  <a:srgbClr val="FFFFFF"/>
                </a:solidFill>
                <a:latin typeface="Verdana"/>
                <a:ea typeface="宋体" panose="02010600030101010101" pitchFamily="2" charset="-122"/>
                <a:cs typeface="+mn-cs"/>
              </a:defRPr>
            </a:lvl9pPr>
          </a:lstStyle>
          <a:p>
            <a:pPr algn="ctr">
              <a:defRPr/>
            </a:pPr>
            <a:r>
              <a:rPr lang="en-US" altLang="zh-CN" sz="1600" b="1">
                <a:latin typeface="华文楷体" panose="02010600040101010101" pitchFamily="2" charset="-122"/>
                <a:cs typeface="Arial" pitchFamily="34" charset="0"/>
              </a:rPr>
              <a:t>1. </a:t>
            </a:r>
            <a:r>
              <a:rPr lang="zh-CN" altLang="en-US" sz="1600" b="1">
                <a:latin typeface="华文楷体" panose="02010600040101010101" pitchFamily="2" charset="-122"/>
                <a:cs typeface="Arial" pitchFamily="34" charset="0"/>
              </a:rPr>
              <a:t>零售金融</a:t>
            </a:r>
            <a:endParaRPr lang="en-US" sz="1600" b="1">
              <a:latin typeface="华文楷体" panose="02010600040101010101" pitchFamily="2" charset="-122"/>
            </a:endParaRPr>
          </a:p>
        </p:txBody>
      </p:sp>
      <p:sp>
        <p:nvSpPr>
          <p:cNvPr id="13" name="TextBox 21"/>
          <p:cNvSpPr txBox="1"/>
          <p:nvPr/>
        </p:nvSpPr>
        <p:spPr>
          <a:xfrm>
            <a:off x="1024208" y="1537460"/>
            <a:ext cx="2639827" cy="375091"/>
          </a:xfrm>
          <a:prstGeom prst="rect">
            <a:avLst/>
          </a:prstGeom>
          <a:solidFill>
            <a:srgbClr val="00206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defTabSz="1042988" rtl="0" eaLnBrk="0" fontAlgn="base" hangingPunct="0">
              <a:spcBef>
                <a:spcPct val="0"/>
              </a:spcBef>
              <a:spcAft>
                <a:spcPct val="0"/>
              </a:spcAft>
              <a:defRPr kumimoji="1" sz="1400" b="1" kern="1200">
                <a:solidFill>
                  <a:srgbClr val="002776"/>
                </a:solidFill>
                <a:latin typeface="Arial" pitchFamily="34" charset="0"/>
                <a:ea typeface="华文楷体" pitchFamily="2" charset="-122"/>
                <a:cs typeface="+mn-cs"/>
              </a:defRPr>
            </a:lvl1pPr>
            <a:lvl2pPr marL="457200" indent="-63500"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9pPr>
          </a:lstStyle>
          <a:p>
            <a:r>
              <a:rPr lang="zh-CN" altLang="en-US" smtClean="0">
                <a:solidFill>
                  <a:schemeClr val="bg1"/>
                </a:solidFill>
              </a:rPr>
              <a:t>差异化定价</a:t>
            </a:r>
            <a:endParaRPr lang="zh-CN" altLang="en-US">
              <a:solidFill>
                <a:schemeClr val="bg1"/>
              </a:solidFill>
            </a:endParaRPr>
          </a:p>
        </p:txBody>
      </p:sp>
      <p:sp>
        <p:nvSpPr>
          <p:cNvPr id="14" name="AutoShape 175"/>
          <p:cNvSpPr/>
          <p:nvPr>
            <p:custDataLst>
              <p:tags r:id="rId2"/>
            </p:custDataLst>
          </p:nvPr>
        </p:nvSpPr>
        <p:spPr bwMode="auto">
          <a:xfrm>
            <a:off x="1036036" y="2028965"/>
            <a:ext cx="2628000" cy="4608000"/>
          </a:xfrm>
          <a:prstGeom prst="rect">
            <a:avLst/>
          </a:prstGeom>
          <a:noFill/>
          <a:ln w="9525">
            <a:solidFill>
              <a:schemeClr val="bg2">
                <a:lumMod val="75000"/>
              </a:schemeClr>
            </a:solidFill>
            <a:miter lim="800000"/>
            <a:tailEnd type="diamond" w="med" len="med"/>
          </a:ln>
          <a:effectLst/>
        </p:spPr>
        <p:txBody>
          <a:bodyPr wrap="square" lIns="108000" tIns="144000" rIns="108000" bIns="144000" anchor="t"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84138" lvl="1" indent="0" eaLnBrk="0" hangingPunct="0">
              <a:spcAft>
                <a:spcPts val="600"/>
              </a:spcAft>
              <a:buNone/>
              <a:defRPr/>
            </a:pPr>
            <a:r>
              <a:rPr lang="zh-CN" altLang="en-US" sz="1300" b="1">
                <a:solidFill>
                  <a:srgbClr val="000000"/>
                </a:solidFill>
                <a:ea typeface="华文楷体" pitchFamily="2" charset="-122"/>
                <a:cs typeface="Arial" pitchFamily="34" charset="0"/>
              </a:rPr>
              <a:t>信用风险的差异化定价</a:t>
            </a:r>
            <a:endParaRPr lang="en-US" altLang="zh-CN" sz="1300" b="1">
              <a:solidFill>
                <a:srgbClr val="000000"/>
              </a:solidFill>
              <a:ea typeface="华文楷体" pitchFamily="2" charset="-122"/>
              <a:cs typeface="Arial" pitchFamily="34" charset="0"/>
            </a:endParaRPr>
          </a:p>
          <a:p>
            <a:pPr marL="361950" lvl="1" indent="-185738" eaLnBrk="0" hangingPunct="0">
              <a:spcAft>
                <a:spcPts val="600"/>
              </a:spcAft>
              <a:buFont typeface="Arial" pitchFamily="34" charset="0"/>
              <a:buChar char="•"/>
              <a:defRPr/>
            </a:pPr>
            <a:r>
              <a:rPr lang="zh-CN" altLang="en-US" sz="1300">
                <a:solidFill>
                  <a:srgbClr val="000000"/>
                </a:solidFill>
                <a:ea typeface="华文楷体" pitchFamily="2" charset="-122"/>
                <a:cs typeface="Arial" pitchFamily="34" charset="0"/>
              </a:rPr>
              <a:t>以充分体现风险差异的</a:t>
            </a:r>
            <a:r>
              <a:rPr lang="en-US" altLang="zh-CN" sz="1300">
                <a:solidFill>
                  <a:srgbClr val="000000"/>
                </a:solidFill>
                <a:ea typeface="华文楷体" pitchFamily="2" charset="-122"/>
                <a:cs typeface="Arial" pitchFamily="34" charset="0"/>
              </a:rPr>
              <a:t>RAROC</a:t>
            </a:r>
            <a:r>
              <a:rPr lang="zh-CN" altLang="en-US" sz="1300">
                <a:solidFill>
                  <a:srgbClr val="000000"/>
                </a:solidFill>
                <a:ea typeface="华文楷体" pitchFamily="2" charset="-122"/>
                <a:cs typeface="Arial" pitchFamily="34" charset="0"/>
              </a:rPr>
              <a:t>模型为基础，确定行内贷款基准利率</a:t>
            </a:r>
            <a:endParaRPr lang="en-US" altLang="zh-CN" sz="1300">
              <a:solidFill>
                <a:srgbClr val="000000"/>
              </a:solidFill>
              <a:ea typeface="华文楷体" pitchFamily="2" charset="-122"/>
              <a:cs typeface="Arial" pitchFamily="34" charset="0"/>
            </a:endParaRPr>
          </a:p>
          <a:p>
            <a:pPr marL="88900" lvl="1" indent="0" eaLnBrk="0" hangingPunct="0">
              <a:spcAft>
                <a:spcPts val="600"/>
              </a:spcAft>
              <a:buNone/>
              <a:defRPr/>
            </a:pPr>
            <a:r>
              <a:rPr lang="zh-CN" altLang="en-US" sz="1300" b="1">
                <a:solidFill>
                  <a:srgbClr val="000000"/>
                </a:solidFill>
                <a:ea typeface="华文楷体" pitchFamily="2" charset="-122"/>
                <a:cs typeface="Arial" pitchFamily="34" charset="0"/>
              </a:rPr>
              <a:t>体现客户贡献度的差异化定价</a:t>
            </a:r>
            <a:endParaRPr lang="en-US" altLang="zh-CN" sz="1300" b="1">
              <a:solidFill>
                <a:srgbClr val="000000"/>
              </a:solidFill>
              <a:ea typeface="华文楷体" pitchFamily="2" charset="-122"/>
              <a:cs typeface="Arial" pitchFamily="34" charset="0"/>
            </a:endParaRPr>
          </a:p>
          <a:p>
            <a:pPr marL="361950" lvl="1" indent="-185738" eaLnBrk="0" hangingPunct="0">
              <a:spcAft>
                <a:spcPts val="600"/>
              </a:spcAft>
              <a:buFont typeface="Arial" pitchFamily="34" charset="0"/>
              <a:buChar char="•"/>
              <a:defRPr/>
            </a:pPr>
            <a:r>
              <a:rPr lang="zh-CN" altLang="en-US" sz="1300">
                <a:solidFill>
                  <a:srgbClr val="000000"/>
                </a:solidFill>
                <a:ea typeface="华文楷体" pitchFamily="2" charset="-122"/>
                <a:cs typeface="Arial" pitchFamily="34" charset="0"/>
              </a:rPr>
              <a:t>通过客户的资产、负债、中间、表外业务进行分析，对优质客户指定具有竞争力的优惠利率</a:t>
            </a:r>
            <a:r>
              <a:rPr lang="en-US" altLang="zh-CN" sz="1300">
                <a:solidFill>
                  <a:srgbClr val="000000"/>
                </a:solidFill>
                <a:ea typeface="华文楷体" pitchFamily="2" charset="-122"/>
                <a:cs typeface="Arial" pitchFamily="34" charset="0"/>
              </a:rPr>
              <a:t>,</a:t>
            </a:r>
            <a:r>
              <a:rPr lang="zh-CN" altLang="en-US" sz="1300">
                <a:solidFill>
                  <a:srgbClr val="000000"/>
                </a:solidFill>
                <a:ea typeface="华文楷体" pitchFamily="2" charset="-122"/>
                <a:cs typeface="Arial" pitchFamily="34" charset="0"/>
              </a:rPr>
              <a:t>以体现贡献度差异</a:t>
            </a:r>
            <a:endParaRPr lang="en-US" altLang="zh-CN" sz="1300">
              <a:solidFill>
                <a:srgbClr val="000000"/>
              </a:solidFill>
              <a:ea typeface="华文楷体" pitchFamily="2" charset="-122"/>
              <a:cs typeface="Arial" pitchFamily="34" charset="0"/>
            </a:endParaRPr>
          </a:p>
          <a:p>
            <a:pPr marL="84138" lvl="1" indent="0" eaLnBrk="0" hangingPunct="0">
              <a:spcAft>
                <a:spcPts val="600"/>
              </a:spcAft>
              <a:buNone/>
              <a:defRPr/>
            </a:pPr>
            <a:r>
              <a:rPr lang="zh-CN" altLang="en-US" sz="1300" b="1">
                <a:solidFill>
                  <a:srgbClr val="000000"/>
                </a:solidFill>
                <a:ea typeface="华文楷体" pitchFamily="2" charset="-122"/>
                <a:cs typeface="Arial" pitchFamily="34" charset="0"/>
              </a:rPr>
              <a:t>体现地域区别的差异化定价</a:t>
            </a:r>
            <a:endParaRPr lang="en-US" altLang="zh-CN" sz="1300" b="1">
              <a:solidFill>
                <a:srgbClr val="000000"/>
              </a:solidFill>
              <a:ea typeface="华文楷体" pitchFamily="2" charset="-122"/>
              <a:cs typeface="Arial" pitchFamily="34" charset="0"/>
            </a:endParaRPr>
          </a:p>
          <a:p>
            <a:pPr marL="361950" lvl="1" indent="-185738" eaLnBrk="0" hangingPunct="0">
              <a:spcAft>
                <a:spcPts val="600"/>
              </a:spcAft>
              <a:buFont typeface="Arial" pitchFamily="34" charset="0"/>
              <a:buChar char="•"/>
              <a:defRPr/>
            </a:pPr>
            <a:r>
              <a:rPr lang="zh-CN" altLang="en-US" sz="1300">
                <a:solidFill>
                  <a:srgbClr val="000000"/>
                </a:solidFill>
                <a:ea typeface="华文楷体" pitchFamily="2" charset="-122"/>
                <a:cs typeface="Arial" pitchFamily="34" charset="0"/>
              </a:rPr>
              <a:t>针对不同地域的主要客群的具体情况（如：年龄、资产质量等）、所处经济发展水平、社会信用环境，设定有差异</a:t>
            </a:r>
            <a:r>
              <a:rPr lang="zh-CN" altLang="en-US" sz="1300" smtClean="0">
                <a:solidFill>
                  <a:srgbClr val="000000"/>
                </a:solidFill>
                <a:ea typeface="华文楷体" pitchFamily="2" charset="-122"/>
                <a:cs typeface="Arial" pitchFamily="34" charset="0"/>
              </a:rPr>
              <a:t>的定价</a:t>
            </a:r>
            <a:r>
              <a:rPr lang="zh-CN" altLang="en-US" sz="1300">
                <a:solidFill>
                  <a:srgbClr val="000000"/>
                </a:solidFill>
                <a:ea typeface="华文楷体" pitchFamily="2" charset="-122"/>
                <a:cs typeface="Arial" pitchFamily="34" charset="0"/>
              </a:rPr>
              <a:t>授权</a:t>
            </a:r>
            <a:endParaRPr lang="en-US" altLang="zh-CN" sz="1300">
              <a:solidFill>
                <a:srgbClr val="000000"/>
              </a:solidFill>
              <a:ea typeface="华文楷体" pitchFamily="2" charset="-122"/>
              <a:cs typeface="Arial" pitchFamily="34" charset="0"/>
            </a:endParaRPr>
          </a:p>
        </p:txBody>
      </p:sp>
      <p:sp>
        <p:nvSpPr>
          <p:cNvPr id="15" name="TextBox 21"/>
          <p:cNvSpPr txBox="1"/>
          <p:nvPr/>
        </p:nvSpPr>
        <p:spPr>
          <a:xfrm>
            <a:off x="4023935" y="1537460"/>
            <a:ext cx="2633913" cy="375091"/>
          </a:xfrm>
          <a:prstGeom prst="rect">
            <a:avLst/>
          </a:prstGeom>
          <a:solidFill>
            <a:srgbClr val="00206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defTabSz="1042988" rtl="0" eaLnBrk="0" fontAlgn="base" hangingPunct="0">
              <a:spcBef>
                <a:spcPct val="0"/>
              </a:spcBef>
              <a:spcAft>
                <a:spcPct val="0"/>
              </a:spcAft>
              <a:defRPr kumimoji="1" sz="1400" b="1" kern="1200">
                <a:solidFill>
                  <a:srgbClr val="002776"/>
                </a:solidFill>
                <a:latin typeface="Arial" pitchFamily="34" charset="0"/>
                <a:ea typeface="华文楷体" pitchFamily="2" charset="-122"/>
                <a:cs typeface="+mn-cs"/>
              </a:defRPr>
            </a:lvl1pPr>
            <a:lvl2pPr marL="457200" indent="-63500"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9pPr>
          </a:lstStyle>
          <a:p>
            <a:r>
              <a:rPr lang="zh-CN" altLang="en-US" smtClean="0">
                <a:solidFill>
                  <a:schemeClr val="bg1"/>
                </a:solidFill>
              </a:rPr>
              <a:t>资产业务带动负债业务</a:t>
            </a:r>
            <a:endParaRPr lang="zh-CN" altLang="en-US">
              <a:solidFill>
                <a:schemeClr val="bg1"/>
              </a:solidFill>
            </a:endParaRPr>
          </a:p>
        </p:txBody>
      </p:sp>
      <p:sp>
        <p:nvSpPr>
          <p:cNvPr id="16" name="AutoShape 175"/>
          <p:cNvSpPr/>
          <p:nvPr>
            <p:custDataLst>
              <p:tags r:id="rId3"/>
            </p:custDataLst>
          </p:nvPr>
        </p:nvSpPr>
        <p:spPr bwMode="auto">
          <a:xfrm>
            <a:off x="4029849" y="2028965"/>
            <a:ext cx="2628000" cy="4608000"/>
          </a:xfrm>
          <a:prstGeom prst="rect">
            <a:avLst/>
          </a:prstGeom>
          <a:noFill/>
          <a:ln w="9525">
            <a:solidFill>
              <a:schemeClr val="bg2">
                <a:lumMod val="75000"/>
              </a:schemeClr>
            </a:solidFill>
            <a:miter lim="800000"/>
            <a:tailEnd type="diamond" w="med" len="med"/>
          </a:ln>
          <a:effectLst/>
        </p:spPr>
        <p:txBody>
          <a:bodyPr wrap="square" lIns="108000" tIns="144000" rIns="108000" bIns="144000" anchor="t"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marL="87313" lvl="1" eaLnBrk="0" hangingPunct="0">
              <a:spcAft>
                <a:spcPts val="600"/>
              </a:spcAft>
              <a:defRPr/>
            </a:pPr>
            <a:r>
              <a:rPr lang="zh-CN" altLang="en-US" sz="1300" b="1">
                <a:solidFill>
                  <a:srgbClr val="000000"/>
                </a:solidFill>
                <a:ea typeface="+mn-ea"/>
                <a:cs typeface="Arial" pitchFamily="34" charset="0"/>
              </a:rPr>
              <a:t>鼓励房贷客户提前还款</a:t>
            </a:r>
            <a:endParaRPr lang="en-US" altLang="zh-CN" sz="1300" b="1">
              <a:solidFill>
                <a:srgbClr val="000000"/>
              </a:solidFill>
              <a:ea typeface="+mn-ea"/>
              <a:cs typeface="Arial" pitchFamily="34" charset="0"/>
            </a:endParaRPr>
          </a:p>
          <a:p>
            <a:pPr marL="361950" lvl="1" indent="-185738" eaLnBrk="0" hangingPunct="0">
              <a:spcAft>
                <a:spcPts val="600"/>
              </a:spcAft>
              <a:buFont typeface="Arial" pitchFamily="34" charset="0"/>
              <a:buChar char="•"/>
              <a:defRPr/>
            </a:pPr>
            <a:r>
              <a:rPr lang="zh-CN" altLang="en-US" sz="1300">
                <a:solidFill>
                  <a:srgbClr val="000000"/>
                </a:solidFill>
                <a:ea typeface="+mn-ea"/>
                <a:cs typeface="Arial" pitchFamily="34" charset="0"/>
              </a:rPr>
              <a:t>设计提前还贷方案，鼓励低利率客户提前还贷，并将低利率客户置换成高利率客户</a:t>
            </a:r>
            <a:endParaRPr lang="en-US" altLang="zh-CN" sz="1300">
              <a:solidFill>
                <a:srgbClr val="000000"/>
              </a:solidFill>
              <a:ea typeface="+mn-ea"/>
              <a:cs typeface="Arial" pitchFamily="34" charset="0"/>
            </a:endParaRPr>
          </a:p>
          <a:p>
            <a:pPr marL="361950" lvl="1" indent="-185738" eaLnBrk="0" hangingPunct="0">
              <a:spcAft>
                <a:spcPts val="600"/>
              </a:spcAft>
              <a:buFont typeface="Arial" pitchFamily="34" charset="0"/>
              <a:buChar char="•"/>
              <a:defRPr/>
            </a:pPr>
            <a:r>
              <a:rPr lang="zh-CN" altLang="en-US" sz="1300">
                <a:solidFill>
                  <a:srgbClr val="000000"/>
                </a:solidFill>
                <a:ea typeface="+mn-ea"/>
                <a:cs typeface="Arial" pitchFamily="34" charset="0"/>
              </a:rPr>
              <a:t>通过存量客户还贷释放额度</a:t>
            </a:r>
            <a:endParaRPr lang="en-US" altLang="zh-CN" sz="1300">
              <a:solidFill>
                <a:srgbClr val="000000"/>
              </a:solidFill>
              <a:ea typeface="+mn-ea"/>
              <a:cs typeface="Arial" pitchFamily="34" charset="0"/>
            </a:endParaRPr>
          </a:p>
          <a:p>
            <a:pPr marL="87313" lvl="1" eaLnBrk="0" hangingPunct="0">
              <a:spcAft>
                <a:spcPts val="600"/>
              </a:spcAft>
              <a:defRPr/>
            </a:pPr>
            <a:r>
              <a:rPr lang="zh-CN" altLang="en-US" sz="1300" b="1">
                <a:solidFill>
                  <a:srgbClr val="000000"/>
                </a:solidFill>
                <a:ea typeface="+mn-ea"/>
                <a:cs typeface="Arial" pitchFamily="34" charset="0"/>
              </a:rPr>
              <a:t>降低业务对资本的依赖和消耗</a:t>
            </a:r>
            <a:endParaRPr lang="en-US" altLang="zh-CN" sz="1300" b="1">
              <a:solidFill>
                <a:srgbClr val="000000"/>
              </a:solidFill>
              <a:ea typeface="+mn-ea"/>
              <a:cs typeface="Arial" pitchFamily="34" charset="0"/>
            </a:endParaRPr>
          </a:p>
          <a:p>
            <a:pPr marL="361950" lvl="1" indent="-185738" eaLnBrk="0" hangingPunct="0">
              <a:spcAft>
                <a:spcPts val="600"/>
              </a:spcAft>
              <a:buFont typeface="Arial" pitchFamily="34" charset="0"/>
              <a:buChar char="•"/>
              <a:defRPr/>
            </a:pPr>
            <a:r>
              <a:rPr lang="zh-CN" altLang="en-US" sz="1300">
                <a:solidFill>
                  <a:srgbClr val="000000"/>
                </a:solidFill>
                <a:ea typeface="+mn-ea"/>
                <a:cs typeface="Arial" pitchFamily="34" charset="0"/>
              </a:rPr>
              <a:t>大力发展直接融资、个人住房抵押贷款资产证券化、消费贷款资产证券化等零资本消耗业务，提高资产流动性、盘活资产、优化资本结构</a:t>
            </a:r>
            <a:endParaRPr lang="en-US" altLang="zh-CN" sz="1300">
              <a:solidFill>
                <a:srgbClr val="000000"/>
              </a:solidFill>
              <a:ea typeface="+mn-ea"/>
              <a:cs typeface="Arial" pitchFamily="34" charset="0"/>
            </a:endParaRPr>
          </a:p>
          <a:p>
            <a:pPr eaLnBrk="0" hangingPunct="0">
              <a:spcAft>
                <a:spcPts val="600"/>
              </a:spcAft>
              <a:defRPr/>
            </a:pPr>
            <a:endParaRPr lang="en-US" altLang="zh-CN" sz="1200">
              <a:solidFill>
                <a:srgbClr val="000000"/>
              </a:solidFill>
              <a:ea typeface="+mn-ea"/>
              <a:cs typeface="Arial" pitchFamily="34" charset="0"/>
            </a:endParaRPr>
          </a:p>
        </p:txBody>
      </p:sp>
      <p:pic>
        <p:nvPicPr>
          <p:cNvPr id="17" name="Picture 6"/>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1586429" y="5780114"/>
            <a:ext cx="1583931" cy="643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3"/>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7328061" y="4644727"/>
            <a:ext cx="1959591" cy="1209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 name="TextBox 21"/>
          <p:cNvSpPr txBox="1"/>
          <p:nvPr/>
        </p:nvSpPr>
        <p:spPr>
          <a:xfrm>
            <a:off x="6993857" y="1537460"/>
            <a:ext cx="2628000" cy="375091"/>
          </a:xfrm>
          <a:prstGeom prst="rect">
            <a:avLst/>
          </a:prstGeom>
          <a:solidFill>
            <a:srgbClr val="00206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ctr" defTabSz="1042988" rtl="0" eaLnBrk="0" fontAlgn="base" hangingPunct="0">
              <a:spcBef>
                <a:spcPct val="0"/>
              </a:spcBef>
              <a:spcAft>
                <a:spcPct val="0"/>
              </a:spcAft>
              <a:defRPr kumimoji="1" sz="1400" b="1" kern="1200">
                <a:solidFill>
                  <a:srgbClr val="002776"/>
                </a:solidFill>
                <a:latin typeface="Arial" pitchFamily="34" charset="0"/>
                <a:ea typeface="华文楷体" pitchFamily="2" charset="-122"/>
                <a:cs typeface="+mn-cs"/>
              </a:defRPr>
            </a:lvl1pPr>
            <a:lvl2pPr marL="457200" indent="-63500"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2pPr>
            <a:lvl3pPr marL="914400" indent="-128588"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3pPr>
            <a:lvl4pPr marL="1371600" indent="-192088"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4pPr>
            <a:lvl5pPr marL="1828800" indent="-257175" algn="l" defTabSz="1042988" rtl="0" eaLnBrk="0" fontAlgn="base" hangingPunct="0">
              <a:spcBef>
                <a:spcPct val="0"/>
              </a:spcBef>
              <a:spcAft>
                <a:spcPct val="0"/>
              </a:spcAft>
              <a:defRPr kumimoji="1" sz="1200"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umimoji="1" sz="1200" b="1" kern="1200">
                <a:solidFill>
                  <a:schemeClr val="tx1"/>
                </a:solidFill>
                <a:latin typeface="Arial" pitchFamily="34" charset="0"/>
                <a:ea typeface="宋体" panose="02010600030101010101" pitchFamily="2" charset="-122"/>
                <a:cs typeface="+mn-cs"/>
              </a:defRPr>
            </a:lvl9pPr>
          </a:lstStyle>
          <a:p>
            <a:r>
              <a:rPr lang="zh-CN" altLang="en-US" smtClean="0">
                <a:solidFill>
                  <a:schemeClr val="bg1"/>
                </a:solidFill>
              </a:rPr>
              <a:t>构建投资账户</a:t>
            </a:r>
            <a:endParaRPr lang="zh-CN" altLang="en-US">
              <a:solidFill>
                <a:schemeClr val="bg1"/>
              </a:solidFill>
            </a:endParaRPr>
          </a:p>
        </p:txBody>
      </p:sp>
      <p:sp>
        <p:nvSpPr>
          <p:cNvPr id="20" name="AutoShape 175"/>
          <p:cNvSpPr/>
          <p:nvPr>
            <p:custDataLst>
              <p:tags r:id="rId6"/>
            </p:custDataLst>
          </p:nvPr>
        </p:nvSpPr>
        <p:spPr bwMode="auto">
          <a:xfrm>
            <a:off x="6993857" y="2028965"/>
            <a:ext cx="2628000" cy="4608000"/>
          </a:xfrm>
          <a:prstGeom prst="rect">
            <a:avLst/>
          </a:prstGeom>
          <a:noFill/>
          <a:ln w="9525">
            <a:solidFill>
              <a:schemeClr val="bg2">
                <a:lumMod val="75000"/>
              </a:schemeClr>
            </a:solidFill>
            <a:miter lim="800000"/>
            <a:tailEnd type="diamond" w="med" len="med"/>
          </a:ln>
          <a:effectLst/>
        </p:spPr>
        <p:txBody>
          <a:bodyPr wrap="square" lIns="108000" tIns="144000" rIns="108000" bIns="144000" anchor="t" anchorCtr="0">
            <a:noAutofit/>
          </a:bodyPr>
          <a:lstStyle>
            <a:defPPr>
              <a:defRPr lang="zh-CN"/>
            </a:defPPr>
            <a:lvl1pPr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1pPr>
            <a:lvl2pPr marL="520700" indent="-63500"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2pPr>
            <a:lvl3pPr marL="1042988" indent="-1285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3pPr>
            <a:lvl4pPr marL="1563688" indent="-192088"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4pPr>
            <a:lvl5pPr marL="2085975" indent="-257175" algn="l" defTabSz="1042988" rtl="0" eaLnBrk="0" fontAlgn="base" hangingPunct="0">
              <a:spcBef>
                <a:spcPct val="0"/>
              </a:spcBef>
              <a:spcAft>
                <a:spcPct val="0"/>
              </a:spcAft>
              <a:defRPr sz="21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21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21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21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2100" kern="1200">
                <a:solidFill>
                  <a:schemeClr val="tx1"/>
                </a:solidFill>
                <a:latin typeface="Arial" pitchFamily="34" charset="0"/>
                <a:ea typeface="宋体" panose="02010600030101010101" pitchFamily="2" charset="-122"/>
                <a:cs typeface="+mn-cs"/>
              </a:defRPr>
            </a:lvl9pPr>
          </a:lstStyle>
          <a:p>
            <a:pPr eaLnBrk="0" hangingPunct="0">
              <a:spcAft>
                <a:spcPts val="600"/>
              </a:spcAft>
              <a:defRPr/>
            </a:pPr>
            <a:r>
              <a:rPr lang="zh-CN" altLang="en-US" sz="1300" b="1" smtClean="0">
                <a:solidFill>
                  <a:srgbClr val="000000"/>
                </a:solidFill>
                <a:ea typeface="+mn-ea"/>
                <a:cs typeface="Arial" pitchFamily="34" charset="0"/>
              </a:rPr>
              <a:t>构建投资账户，充分利用沉淀资金</a:t>
            </a:r>
            <a:endParaRPr lang="en-US" altLang="zh-CN" sz="1300" b="1" smtClean="0">
              <a:solidFill>
                <a:srgbClr val="000000"/>
              </a:solidFill>
              <a:ea typeface="+mn-ea"/>
              <a:cs typeface="Arial" pitchFamily="34" charset="0"/>
            </a:endParaRPr>
          </a:p>
          <a:p>
            <a:pPr marL="361950" lvl="1" indent="-185738" eaLnBrk="0" hangingPunct="0">
              <a:spcAft>
                <a:spcPts val="600"/>
              </a:spcAft>
              <a:buFont typeface="Arial" pitchFamily="34" charset="0"/>
              <a:buChar char="•"/>
              <a:defRPr/>
            </a:pPr>
            <a:r>
              <a:rPr lang="zh-CN" altLang="en-US" sz="1300" smtClean="0">
                <a:solidFill>
                  <a:srgbClr val="000000"/>
                </a:solidFill>
                <a:ea typeface="+mn-ea"/>
                <a:cs typeface="Arial" pitchFamily="34" charset="0"/>
              </a:rPr>
              <a:t>通过构建投资账户，吸引客户转入资金进行理财活动，并利用理财期限间隔期所沉淀的资金获取收益</a:t>
            </a:r>
            <a:endParaRPr lang="en-US" altLang="zh-CN" sz="1300" smtClean="0">
              <a:solidFill>
                <a:srgbClr val="000000"/>
              </a:solidFill>
              <a:ea typeface="+mn-ea"/>
              <a:cs typeface="Arial" pitchFamily="34" charset="0"/>
            </a:endParaRPr>
          </a:p>
          <a:p>
            <a:pPr marL="361950" lvl="1" indent="-185738" eaLnBrk="0" hangingPunct="0">
              <a:spcAft>
                <a:spcPts val="600"/>
              </a:spcAft>
              <a:buFont typeface="Arial" pitchFamily="34" charset="0"/>
              <a:buChar char="•"/>
              <a:defRPr/>
            </a:pPr>
            <a:r>
              <a:rPr lang="zh-CN" altLang="en-US" sz="1300" smtClean="0">
                <a:solidFill>
                  <a:srgbClr val="000000"/>
                </a:solidFill>
                <a:ea typeface="+mn-ea"/>
                <a:cs typeface="Arial" pitchFamily="34" charset="0"/>
              </a:rPr>
              <a:t>扩充理财产品线，进一步增强投资账户客户粘性</a:t>
            </a:r>
            <a:endParaRPr lang="en-US" altLang="zh-CN" sz="1300">
              <a:solidFill>
                <a:srgbClr val="000000"/>
              </a:solidFill>
              <a:ea typeface="+mn-ea"/>
              <a:cs typeface="Arial" pitchFamily="34" charset="0"/>
            </a:endParaRPr>
          </a:p>
          <a:p>
            <a:pPr eaLnBrk="0" hangingPunct="0">
              <a:spcAft>
                <a:spcPts val="600"/>
              </a:spcAft>
              <a:defRPr/>
            </a:pPr>
            <a:endParaRPr lang="en-US" altLang="zh-CN" sz="1200">
              <a:solidFill>
                <a:srgbClr val="000000"/>
              </a:solidFill>
              <a:cs typeface="Arial" pitchFamily="34" charset="0"/>
            </a:endParaRPr>
          </a:p>
        </p:txBody>
      </p:sp>
      <p:pic>
        <p:nvPicPr>
          <p:cNvPr id="21" name="Picture 2"/>
          <p:cNvPicPr>
            <a:picLocks noChangeAspect="1" noChangeArrowheads="1"/>
          </p:cNvPicPr>
          <p:nvPr/>
        </p:nvPicPr>
        <p:blipFill>
          <a:blip r:embed="rId7">
            <a:extLst>
              <a:ext uri="{28A0092B-C50C-407E-A947-70E740481C1C}">
                <a14:useLocalDpi xmlns:a14="http://schemas.microsoft.com/office/drawing/2010/main"/>
              </a:ext>
            </a:extLst>
          </a:blip>
          <a:stretch>
            <a:fillRect/>
          </a:stretch>
        </p:blipFill>
        <p:spPr bwMode="auto">
          <a:xfrm>
            <a:off x="4289400" y="4892932"/>
            <a:ext cx="2216466" cy="1410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77721074"/>
      </p:ext>
    </p:extLst>
  </p:cSld>
  <p:clrMapOvr>
    <a:masterClrMapping/>
  </p:clrMapOvr>
  <p:transition spd="slow" advClick="0"/>
  <p:timing/>
</p:sld>
</file>

<file path=ppt/slides/slide4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9423400" cy="6291263"/>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https://d.book118.com/546202203203010035</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THINKCELLSHAPEDONOTDELETE" val="thinkcellActiveDocDoNotDelete"/>
</p:tagLst>
</file>

<file path=ppt/tags/tag3.xml><?xml version="1.0" encoding="utf-8"?>
<p:tagLst xmlns:p="http://schemas.openxmlformats.org/presentationml/2006/main">
  <p:tag name="THINKCELLSHAPEDONOTDELETE" val="puuvqdzZ.W0W9YF2H_CFD3Q"/>
</p:tagLst>
</file>

<file path=ppt/tags/tag4.xml><?xml version="1.0" encoding="utf-8"?>
<p:tagLst xmlns:p="http://schemas.openxmlformats.org/presentationml/2006/main">
  <p:tag name="THINKCELLSHAPEDONOTDELETE" val="thinkcellActiveDocDoNotDelete"/>
</p:tagLst>
</file>

<file path=ppt/tags/tag5.xml><?xml version="1.0" encoding="utf-8"?>
<p:tagLst xmlns:p="http://schemas.openxmlformats.org/presentationml/2006/main">
  <p:tag name="THINKCELLSHAPEDONOTDELETE" val="thinkcellActiveDocDoNotDelete"/>
</p:tagLst>
</file>

<file path=ppt/tags/tag6.xml><?xml version="1.0" encoding="utf-8"?>
<p:tagLst xmlns:p="http://schemas.openxmlformats.org/presentationml/2006/main">
  <p:tag name="THINKCELLSHAPEDONOTDELETE" val="thinkcellActiveDocDoNotDelete"/>
</p:tagLst>
</file>

<file path=ppt/tags/tag7.xml><?xml version="1.0" encoding="utf-8"?>
<p:tagLst xmlns:p="http://schemas.openxmlformats.org/presentationml/2006/main">
  <p:tag name="THINKCELLSHAPEDONOTDELETE" val="thinkcellActiveDocDoNotDelete"/>
</p:tagLst>
</file>

<file path=ppt/tags/tag8.xml><?xml version="1.0" encoding="utf-8"?>
<p:tagLst xmlns:p="http://schemas.openxmlformats.org/presentationml/2006/main">
  <p:tag name="THINKCELLSHAPEDONOTDELETE" val="thinkcellActiveDocDoNotDelete"/>
</p:tagLst>
</file>

<file path=ppt/tags/tag9.xml><?xml version="1.0" encoding="utf-8"?>
<p:tagLst xmlns:p="http://schemas.openxmlformats.org/presentationml/2006/main">
  <p:tag name="THINKCELLSHAPEDONOTDELETE" val="thinkcellActiveDocDoNotDelete"/>
</p:tagLst>
</file>

<file path=ppt/tags/tag10.xml><?xml version="1.0" encoding="utf-8"?>
<p:tagLst xmlns:p="http://schemas.openxmlformats.org/presentationml/2006/main">
  <p:tag name="THINKCELLSHAPEDONOTDELETE" val="thinkcellActiveDocDoNotDelete"/>
</p:tagLst>
</file>

<file path=ppt/tags/tag11.xml><?xml version="1.0" encoding="utf-8"?>
<p:tagLst xmlns:p="http://schemas.openxmlformats.org/presentationml/2006/main">
  <p:tag name="THINKCELLSHAPEDONOTDELETE" val="thinkcellActiveDocDoNotDelete"/>
</p:tagLst>
</file>

<file path=ppt/tags/tag12.xml><?xml version="1.0" encoding="utf-8"?>
<p:tagLst xmlns:p="http://schemas.openxmlformats.org/presentationml/2006/main">
  <p:tag name="THINKCELLSHAPEDONOTDELETE" val="thinkcellActiveDocDoNotDelete"/>
</p:tagLst>
</file>

<file path=ppt/tags/tag13.xml><?xml version="1.0" encoding="utf-8"?>
<p:tagLst xmlns:p="http://schemas.openxmlformats.org/presentationml/2006/main">
  <p:tag name="THINKCELLSHAPEDONOTDELETE" val="thinkcellActiveDocDoNotDelete"/>
</p:tagLst>
</file>

<file path=ppt/tags/tag14.xml><?xml version="1.0" encoding="utf-8"?>
<p:tagLst xmlns:p="http://schemas.openxmlformats.org/presentationml/2006/main">
  <p:tag name="THINKCELLSHAPEDONOTDELETE" val="thinkcellActiveDocDoNotDelete"/>
</p:tagLst>
</file>

<file path=ppt/tags/tag15.xml><?xml version="1.0" encoding="utf-8"?>
<p:tagLst xmlns:p="http://schemas.openxmlformats.org/presentationml/2006/main">
  <p:tag name="THINKCELLSHAPEDONOTDELETE" val="thinkcellActiveDocDoNotDelete"/>
</p:tagLst>
</file>

<file path=ppt/tags/tag16.xml><?xml version="1.0" encoding="utf-8"?>
<p:tagLst xmlns:p="http://schemas.openxmlformats.org/presentationml/2006/main">
  <p:tag name="THINKCELLSHAPEDONOTDELETE" val="thinkcellActiveDocDoNotDelete"/>
</p:tagLst>
</file>

<file path=ppt/tags/tag17.xml><?xml version="1.0" encoding="utf-8"?>
<p:tagLst xmlns:p="http://schemas.openxmlformats.org/presentationml/2006/main">
  <p:tag name="THINKCELLSHAPEDONOTDELETE" val="thinkcellActiveDocDoNotDelete"/>
</p:tagLst>
</file>

<file path=ppt/tags/tag18.xml><?xml version="1.0" encoding="utf-8"?>
<p:tagLst xmlns:p="http://schemas.openxmlformats.org/presentationml/2006/main">
  <p:tag name="THINKCELLSHAPEDONOTDELETE" val="thinkcellActiveDocDoNotDelete"/>
</p:tagLst>
</file>

<file path=ppt/tags/tag19.xml><?xml version="1.0" encoding="utf-8"?>
<p:tagLst xmlns:p="http://schemas.openxmlformats.org/presentationml/2006/main">
  <p:tag name="THINKCELLSHAPEDONOTDELETE" val="puuvqdzZ.W0W9YF2H_CFD3Q"/>
</p:tagLst>
</file>

<file path=ppt/tags/tag20.xml><?xml version="1.0" encoding="utf-8"?>
<p:tagLst xmlns:p="http://schemas.openxmlformats.org/presentationml/2006/main">
  <p:tag name="THINKCELLSHAPEDONOTDELETE" val="thinkcellActiveDocDoNotDelete"/>
</p:tagLst>
</file>

<file path=ppt/tags/tag21.xml><?xml version="1.0" encoding="utf-8"?>
<p:tagLst xmlns:p="http://schemas.openxmlformats.org/presentationml/2006/main">
  <p:tag name="THINKCELLSHAPEDONOTDELETE" val="thinkcellActiveDocDoNotDelete"/>
</p:tagLst>
</file>

<file path=ppt/tags/tag22.xml><?xml version="1.0" encoding="utf-8"?>
<p:tagLst xmlns:p="http://schemas.openxmlformats.org/presentationml/2006/main">
  <p:tag name="THINKCELLSHAPEDONOTDELETE" val="thinkcellActiveDocDoNotDelete"/>
</p:tagLst>
</file>

<file path=ppt/tags/tag23.xml><?xml version="1.0" encoding="utf-8"?>
<p:tagLst xmlns:p="http://schemas.openxmlformats.org/presentationml/2006/main">
  <p:tag name="THINKCELLSHAPEDONOTDELETE" val="thinkcellActiveDocDoNotDelete"/>
</p:tagLst>
</file>

<file path=ppt/tags/tag24.xml><?xml version="1.0" encoding="utf-8"?>
<p:tagLst xmlns:p="http://schemas.openxmlformats.org/presentationml/2006/main">
  <p:tag name="THINKCELLSHAPEDONOTDELETE" val="thinkcellActiveDocDoNotDelete"/>
</p:tagLst>
</file>

<file path=ppt/tags/tag25.xml><?xml version="1.0" encoding="utf-8"?>
<p:tagLst xmlns:p="http://schemas.openxmlformats.org/presentationml/2006/main">
  <p:tag name="THINKCELLSHAPEDONOTDELETE" val="thinkcellActiveDocDoNotDelete"/>
</p:tagLst>
</file>

<file path=ppt/tags/tag26.xml><?xml version="1.0" encoding="utf-8"?>
<p:tagLst xmlns:p="http://schemas.openxmlformats.org/presentationml/2006/main">
  <p:tag name="THINKCELLSHAPEDONOTDELETE" val="thinkcellActiveDocDoNotDelete"/>
</p:tagLst>
</file>

<file path=ppt/tags/tag27.xml><?xml version="1.0" encoding="utf-8"?>
<p:tagLst xmlns:p="http://schemas.openxmlformats.org/presentationml/2006/main">
  <p:tag name="THINKCELLSHAPEDONOTDELETE" val="thinkcellActiveDocDoNotDelete"/>
</p:tagLst>
</file>

<file path=ppt/tags/tag28.xml><?xml version="1.0" encoding="utf-8"?>
<p:tagLst xmlns:p="http://schemas.openxmlformats.org/presentationml/2006/main">
  <p:tag name="THINKCELLSHAPEDONOTDELETE" val="thinkcellActiveDocDoNotDelete"/>
</p:tagLst>
</file>

<file path=ppt/tags/tag29.xml><?xml version="1.0" encoding="utf-8"?>
<p:tagLst xmlns:p="http://schemas.openxmlformats.org/presentationml/2006/main">
  <p:tag name="THINKCELLSHAPEDONOTDELETE" val="thinkcellActiveDocDoNotDelete"/>
</p:tagLst>
</file>

<file path=ppt/tags/tag30.xml><?xml version="1.0" encoding="utf-8"?>
<p:tagLst xmlns:p="http://schemas.openxmlformats.org/presentationml/2006/main">
  <p:tag name="THINKCELLSHAPEDONOTDELETE" val="thinkcellActiveDocDoNotDelete"/>
</p:tagLst>
</file>

<file path=ppt/tags/tag31.xml><?xml version="1.0" encoding="utf-8"?>
<p:tagLst xmlns:p="http://schemas.openxmlformats.org/presentationml/2006/main">
  <p:tag name="THINKCELLSHAPEDONOTDELETE" val="thinkcellActiveDocDoNotDelete"/>
</p:tagLst>
</file>

<file path=ppt/tags/tag32.xml><?xml version="1.0" encoding="utf-8"?>
<p:tagLst xmlns:p="http://schemas.openxmlformats.org/presentationml/2006/main">
  <p:tag name="THINKCELLSHAPEDONOTDELETE" val="thinkcellActiveDocDoNotDelete"/>
</p:tagLst>
</file>

<file path=ppt/tags/tag33.xml><?xml version="1.0" encoding="utf-8"?>
<p:tagLst xmlns:p="http://schemas.openxmlformats.org/presentationml/2006/main">
  <p:tag name="THINKCELLSHAPEDONOTDELETE" val="thinkcellActiveDocDoNotDelete"/>
</p:tagLst>
</file>

<file path=ppt/tags/tag34.xml><?xml version="1.0" encoding="utf-8"?>
<p:tagLst xmlns:p="http://schemas.openxmlformats.org/presentationml/2006/main">
  <p:tag name="THINKCELLSHAPEDONOTDELETE" val="thinkcellActiveDocDoNotDelete"/>
</p:tagLst>
</file>

<file path=ppt/tags/tag35.xml><?xml version="1.0" encoding="utf-8"?>
<p:tagLst xmlns:p="http://schemas.openxmlformats.org/presentationml/2006/main">
  <p:tag name="THINKCELLSHAPEDONOTDELETE" val="thinkcellActiveDocDoNotDelete"/>
</p:tagLst>
</file>

<file path=ppt/tags/tag36.xml><?xml version="1.0" encoding="utf-8"?>
<p:tagLst xmlns:p="http://schemas.openxmlformats.org/presentationml/2006/main">
  <p:tag name="THINKCELLSHAPEDONOTDELETE" val="thinkcellActiveDocDoNotDelete"/>
</p:tagLst>
</file>

<file path=ppt/tags/tag37.xml><?xml version="1.0" encoding="utf-8"?>
<p:tagLst xmlns:p="http://schemas.openxmlformats.org/presentationml/2006/main">
  <p:tag name="THINKCELLSHAPEDONOTDELETE" val="thinkcellActiveDocDoNotDelete"/>
</p:tagLst>
</file>

<file path=ppt/tags/tag38.xml><?xml version="1.0" encoding="utf-8"?>
<p:tagLst xmlns:p="http://schemas.openxmlformats.org/presentationml/2006/main">
  <p:tag name="THINKCELLSHAPEDONOTDELETE" val="thinkcellActiveDocDoNotDelete"/>
</p:tagLst>
</file>

<file path=ppt/tags/tag39.xml><?xml version="1.0" encoding="utf-8"?>
<p:tagLst xmlns:p="http://schemas.openxmlformats.org/presentationml/2006/main">
  <p:tag name="THINKCELLSHAPEDONOTDELETE" val="thinkcellActiveDocDoNotDelete"/>
</p:tagLst>
</file>

<file path=ppt/tags/tag40.xml><?xml version="1.0" encoding="utf-8"?>
<p:tagLst xmlns:p="http://schemas.openxmlformats.org/presentationml/2006/main">
  <p:tag name="THINKCELLSHAPEDONOTDELETE" val="thinkcellActiveDocDoNotDelete"/>
</p:tagLst>
</file>

<file path=ppt/tags/tag41.xml><?xml version="1.0" encoding="utf-8"?>
<p:tagLst xmlns:p="http://schemas.openxmlformats.org/presentationml/2006/main">
  <p:tag name="THINKCELLSHAPEDONOTDELETE" val="pvFq_27DtdEuULDYwZUs5Eg"/>
</p:tagLst>
</file>

<file path=ppt/tags/tag42.xml><?xml version="1.0" encoding="utf-8"?>
<p:tagLst xmlns:p="http://schemas.openxmlformats.org/presentationml/2006/main">
  <p:tag name="THINKCELLSHAPEDONOTDELETE" val="pd5wzEY6SMkyYbyRLDb_Zaw"/>
</p:tagLst>
</file>

<file path=ppt/tags/tag43.xml><?xml version="1.0" encoding="utf-8"?>
<p:tagLst xmlns:p="http://schemas.openxmlformats.org/presentationml/2006/main">
  <p:tag name="THINKCELLSHAPEDONOTDELETE" val="pSgxYDzvptkiHdi8jf.G5pQ"/>
</p:tagLst>
</file>

<file path=ppt/tags/tag44.xml><?xml version="1.0" encoding="utf-8"?>
<p:tagLst xmlns:p="http://schemas.openxmlformats.org/presentationml/2006/main">
  <p:tag name="THINKCELLSHAPEDONOTDELETE" val="pV.6f4TBRRUeZGu9X0q2Faw"/>
</p:tagLst>
</file>

<file path=ppt/tags/tag45.xml><?xml version="1.0" encoding="utf-8"?>
<p:tagLst xmlns:p="http://schemas.openxmlformats.org/presentationml/2006/main">
  <p:tag name="THINKCELLSHAPEDONOTDELETE" val="pkBap8bKq3EyGQNAb4JNXQA"/>
</p:tagLst>
</file>

<file path=ppt/tags/tag46.xml><?xml version="1.0" encoding="utf-8"?>
<p:tagLst xmlns:p="http://schemas.openxmlformats.org/presentationml/2006/main">
  <p:tag name="THINKCELLSHAPEDONOTDELETE" val="pZpOYLPXmDkGC_yooUiDZFQ"/>
</p:tagLst>
</file>

<file path=ppt/tags/tag47.xml><?xml version="1.0" encoding="utf-8"?>
<p:tagLst xmlns:p="http://schemas.openxmlformats.org/presentationml/2006/main">
  <p:tag name="THINKCELLSHAPEDONOTDELETE" val="pD5R0IfeeYUeM_bRC8lLi4g"/>
</p:tagLst>
</file>

<file path=ppt/tags/tag48.xml><?xml version="1.0" encoding="utf-8"?>
<p:tagLst xmlns:p="http://schemas.openxmlformats.org/presentationml/2006/main">
  <p:tag name="THINKCELLSHAPEDONOTDELETE" val="pGGDLaQhM.kamzX.T3Sb0ew"/>
</p:tagLst>
</file>

<file path=ppt/tags/tag49.xml><?xml version="1.0" encoding="utf-8"?>
<p:tagLst xmlns:p="http://schemas.openxmlformats.org/presentationml/2006/main">
  <p:tag name="THINKCELLSHAPEDONOTDELETE" val="pRSI0alvdvkmwX4Dr0NzjCA"/>
</p:tagLst>
</file>

<file path=ppt/tags/tag50.xml><?xml version="1.0" encoding="utf-8"?>
<p:tagLst xmlns:p="http://schemas.openxmlformats.org/presentationml/2006/main">
  <p:tag name="THINKCELLSHAPEDONOTDELETE" val="pok8CIPxNLkSoR3HaMGAbQA"/>
</p:tagLst>
</file>

<file path=ppt/tags/tag51.xml><?xml version="1.0" encoding="utf-8"?>
<p:tagLst xmlns:p="http://schemas.openxmlformats.org/presentationml/2006/main">
  <p:tag name="THINKCELLSHAPEDONOTDELETE" val="pROS_fZB_Z064LHZISGe3gg"/>
</p:tagLst>
</file>

<file path=ppt/tags/tag52.xml><?xml version="1.0" encoding="utf-8"?>
<p:tagLst xmlns:p="http://schemas.openxmlformats.org/presentationml/2006/main">
  <p:tag name="THINKCELLSHAPEDONOTDELETE" val="pV.6f4TBRRUeZGu9X0q2Faw"/>
</p:tagLst>
</file>

<file path=ppt/tags/tag53.xml><?xml version="1.0" encoding="utf-8"?>
<p:tagLst xmlns:p="http://schemas.openxmlformats.org/presentationml/2006/main">
  <p:tag name="THINKCELLSHAPEDONOTDELETE" val="pvFq_27DtdEuULDYwZUs5Eg"/>
</p:tagLst>
</file>

<file path=ppt/tags/tag54.xml><?xml version="1.0" encoding="utf-8"?>
<p:tagLst xmlns:p="http://schemas.openxmlformats.org/presentationml/2006/main">
  <p:tag name="THINKCELLSHAPEDONOTDELETE" val="puqK6Pg0h9UuRbYOYsYSqyQ"/>
</p:tagLst>
</file>

<file path=ppt/tags/tag55.xml><?xml version="1.0" encoding="utf-8"?>
<p:tagLst xmlns:p="http://schemas.openxmlformats.org/presentationml/2006/main">
  <p:tag name="THINKCELLSHAPEDONOTDELETE" val="puqK6Pg0h9UuRbYOYsYSqyQ"/>
</p:tagLst>
</file>

<file path=ppt/tags/tag56.xml><?xml version="1.0" encoding="utf-8"?>
<p:tagLst xmlns:p="http://schemas.openxmlformats.org/presentationml/2006/main">
  <p:tag name="THINKCELLSHAPEDONOTDELETE" val="pC8zTVPXrvUGeHkhyNUbp3w"/>
</p:tagLst>
</file>

<file path=ppt/tags/tag57.xml><?xml version="1.0" encoding="utf-8"?>
<p:tagLst xmlns:p="http://schemas.openxmlformats.org/presentationml/2006/main">
  <p:tag name="THINKCELLSHAPEDONOTDELETE" val="pC8zTVPXrvUGeHkhyNUbp3w"/>
</p:tagLst>
</file>

<file path=ppt/tags/tag58.xml><?xml version="1.0" encoding="utf-8"?>
<p:tagLst xmlns:p="http://schemas.openxmlformats.org/presentationml/2006/main">
  <p:tag name="THINKCELLSHAPEDONOTDELETE" val="pC8zTVPXrvUGeHkhyNUbp3w"/>
</p:tagLst>
</file>

<file path=ppt/tags/tag59.xml><?xml version="1.0" encoding="utf-8"?>
<p:tagLst xmlns:p="http://schemas.openxmlformats.org/presentationml/2006/main">
  <p:tag name="THINKCELLSHAPEDONOTDELETE" val="pC8zTVPXrvUGeHkhyNUbp3w"/>
</p:tagLst>
</file>

<file path=ppt/tags/tag60.xml><?xml version="1.0" encoding="utf-8"?>
<p:tagLst xmlns:p="http://schemas.openxmlformats.org/presentationml/2006/main">
  <p:tag name="THINKCELLSHAPEDONOTDELETE" val="ptRhj7pUuakKTp6p5dN6ZsQ"/>
</p:tagLst>
</file>

<file path=ppt/tags/tag61.xml><?xml version="1.0" encoding="utf-8"?>
<p:tagLst xmlns:p="http://schemas.openxmlformats.org/presentationml/2006/main">
  <p:tag name="THINKCELLSHAPEDONOTDELETE" val="ptRhj7pUuakKTp6p5dN6ZsQ"/>
</p:tagLst>
</file>

<file path=ppt/tags/tag62.xml><?xml version="1.0" encoding="utf-8"?>
<p:tagLst xmlns:p="http://schemas.openxmlformats.org/presentationml/2006/main">
  <p:tag name="THINKCELLSHAPEDONOTDELETE" val="paEHAWLbGfkSumWtgmjvmOQ"/>
</p:tagLst>
</file>

<file path=ppt/tags/tag63.xml><?xml version="1.0" encoding="utf-8"?>
<p:tagLst xmlns:p="http://schemas.openxmlformats.org/presentationml/2006/main">
  <p:tag name="THINKCELLSHAPEDONOTDELETE" val="paEHAWLbGfkSumWtgmjvmOQ"/>
</p:tagLst>
</file>

<file path=ppt/tags/tag64.xml><?xml version="1.0" encoding="utf-8"?>
<p:tagLst xmlns:p="http://schemas.openxmlformats.org/presentationml/2006/main">
  <p:tag name="THINKCELLSHAPEDONOTDELETE" val="thinkcellActiveDocDoNotDelete"/>
</p:tagLst>
</file>

<file path=ppt/tags/tag65.xml><?xml version="1.0" encoding="utf-8"?>
<p:tagLst xmlns:p="http://schemas.openxmlformats.org/presentationml/2006/main">
  <p:tag name="LINECOLOR" val="6"/>
</p:tagLst>
</file>

<file path=ppt/tags/tag66.xml><?xml version="1.0" encoding="utf-8"?>
<p:tagLst xmlns:p="http://schemas.openxmlformats.org/presentationml/2006/main">
  <p:tag name="LINECOLOR" val="6"/>
</p:tagLst>
</file>

<file path=ppt/tags/tag67.xml><?xml version="1.0" encoding="utf-8"?>
<p:tagLst xmlns:p="http://schemas.openxmlformats.org/presentationml/2006/main">
  <p:tag name="LINECOLOR" val="6"/>
</p:tagLst>
</file>

<file path=ppt/tags/tag68.xml><?xml version="1.0" encoding="utf-8"?>
<p:tagLst xmlns:p="http://schemas.openxmlformats.org/presentationml/2006/main">
  <p:tag name="LINECOLOR" val="6"/>
</p:tagLst>
</file>

<file path=ppt/tags/tag69.xml><?xml version="1.0" encoding="utf-8"?>
<p:tagLst xmlns:p="http://schemas.openxmlformats.org/presentationml/2006/main">
  <p:tag name="LINECOLOR" val="6"/>
</p:tagLst>
</file>

<file path=ppt/tags/tag70.xml><?xml version="1.0" encoding="utf-8"?>
<p:tagLst xmlns:p="http://schemas.openxmlformats.org/presentationml/2006/main">
  <p:tag name="LINECOLOR" val="6"/>
</p:tagLst>
</file>

<file path=ppt/tags/tag71.xml><?xml version="1.0" encoding="utf-8"?>
<p:tagLst xmlns:p="http://schemas.openxmlformats.org/presentationml/2006/main">
  <p:tag name="LINECOLOR" val="6"/>
</p:tagLst>
</file>

<file path=ppt/tags/tag72.xml><?xml version="1.0" encoding="utf-8"?>
<p:tagLst xmlns:p="http://schemas.openxmlformats.org/presentationml/2006/main">
  <p:tag name="LINECOLOR" val="6"/>
</p:tagLst>
</file>

<file path=ppt/tags/tag73.xml><?xml version="1.0" encoding="utf-8"?>
<p:tagLst xmlns:p="http://schemas.openxmlformats.org/presentationml/2006/main">
  <p:tag name="LINECOLOR" val="6"/>
</p:tagLst>
</file>

<file path=ppt/tags/tag74.xml><?xml version="1.0" encoding="utf-8"?>
<p:tagLst xmlns:p="http://schemas.openxmlformats.org/presentationml/2006/main">
  <p:tag name="LINECOLOR" val="6"/>
</p:tagLst>
</file>

<file path=ppt/tags/tag75.xml><?xml version="1.0" encoding="utf-8"?>
<p:tagLst xmlns:p="http://schemas.openxmlformats.org/presentationml/2006/main">
  <p:tag name="THINKCELLSHAPEDONOTDELETE" val="thinkcellActiveDocDoNotDelete"/>
</p:tagLst>
</file>

<file path=ppt/tags/tag76.xml><?xml version="1.0" encoding="utf-8"?>
<p:tagLst xmlns:p="http://schemas.openxmlformats.org/presentationml/2006/main">
  <p:tag name="LINECOLOR" val="7"/>
</p:tagLst>
</file>

<file path=ppt/tags/tag77.xml><?xml version="1.0" encoding="utf-8"?>
<p:tagLst xmlns:p="http://schemas.openxmlformats.org/presentationml/2006/main">
  <p:tag name="LINECOLOR" val="7"/>
</p:tagLst>
</file>

<file path=ppt/tags/tag78.xml><?xml version="1.0" encoding="utf-8"?>
<p:tagLst xmlns:p="http://schemas.openxmlformats.org/presentationml/2006/main">
  <p:tag name="LINECOLOR" val="7"/>
</p:tagLst>
</file>

<file path=ppt/tags/tag79.xml><?xml version="1.0" encoding="utf-8"?>
<p:tagLst xmlns:p="http://schemas.openxmlformats.org/presentationml/2006/main">
  <p:tag name="LINECOLOR" val="7"/>
</p:tagLst>
</file>

<file path=ppt/tags/tag80.xml><?xml version="1.0" encoding="utf-8"?>
<p:tagLst xmlns:p="http://schemas.openxmlformats.org/presentationml/2006/main">
  <p:tag name="LINECOLOR" val="7"/>
</p:tagLst>
</file>

<file path=ppt/tags/tag81.xml><?xml version="1.0" encoding="utf-8"?>
<p:tagLst xmlns:p="http://schemas.openxmlformats.org/presentationml/2006/main">
  <p:tag name="LINECOLOR" val="7"/>
</p:tagLst>
</file>

<file path=ppt/tags/tag82.xml><?xml version="1.0" encoding="utf-8"?>
<p:tagLst xmlns:p="http://schemas.openxmlformats.org/presentationml/2006/main">
  <p:tag name="LINECOLOR" val="7"/>
</p:tagLst>
</file>

<file path=ppt/tags/tag83.xml><?xml version="1.0" encoding="utf-8"?>
<p:tagLst xmlns:p="http://schemas.openxmlformats.org/presentationml/2006/main">
  <p:tag name="LINECOLOR" val="7"/>
</p:tagLst>
</file>

<file path=ppt/tags/tag84.xml><?xml version="1.0" encoding="utf-8"?>
<p:tagLst xmlns:p="http://schemas.openxmlformats.org/presentationml/2006/main">
  <p:tag name="LINECOLOR" val="7"/>
</p:tagLst>
</file>

<file path=ppt/tags/tag85.xml><?xml version="1.0" encoding="utf-8"?>
<p:tagLst xmlns:p="http://schemas.openxmlformats.org/presentationml/2006/main">
  <p:tag name="LINECOLOR" val="6"/>
</p:tagLst>
</file>

<file path=ppt/tags/tag86.xml><?xml version="1.0" encoding="utf-8"?>
<p:tagLst xmlns:p="http://schemas.openxmlformats.org/presentationml/2006/main">
  <p:tag name="LINECOLOR" val="6"/>
</p:tagLst>
</file>

<file path=ppt/tags/tag87.xml><?xml version="1.0" encoding="utf-8"?>
<p:tagLst xmlns:p="http://schemas.openxmlformats.org/presentationml/2006/main">
  <p:tag name="LINECOLOR" val="6"/>
</p:tagLst>
</file>

<file path=ppt/tags/tag88.xml><?xml version="1.0" encoding="utf-8"?>
<p:tagLst xmlns:p="http://schemas.openxmlformats.org/presentationml/2006/main">
  <p:tag name="LINECOLOR" val="6"/>
</p:tagLst>
</file>

<file path=ppt/tags/tag89.xml><?xml version="1.0" encoding="utf-8"?>
<p:tagLst xmlns:p="http://schemas.openxmlformats.org/presentationml/2006/main">
  <p:tag name="LINECOLOR" val="6"/>
</p:tagLst>
</file>

<file path=ppt/tags/tag90.xml><?xml version="1.0" encoding="utf-8"?>
<p:tagLst xmlns:p="http://schemas.openxmlformats.org/presentationml/2006/main">
  <p:tag name="LINECOLOR" val="6"/>
</p:tagLst>
</file>

<file path=ppt/tags/tag91.xml><?xml version="1.0" encoding="utf-8"?>
<p:tagLst xmlns:p="http://schemas.openxmlformats.org/presentationml/2006/main">
  <p:tag name="LINECOLOR" val="6"/>
</p:tagLst>
</file>

<file path=ppt/tags/tag92.xml><?xml version="1.0" encoding="utf-8"?>
<p:tagLst xmlns:p="http://schemas.openxmlformats.org/presentationml/2006/main">
  <p:tag name="LINECOLOR" val="6"/>
</p:tagLst>
</file>

<file path=ppt/tags/tag93.xml><?xml version="1.0" encoding="utf-8"?>
<p:tagLst xmlns:p="http://schemas.openxmlformats.org/presentationml/2006/main">
  <p:tag name="LINECOLOR" val="6"/>
</p:tagLst>
</file>

<file path=ppt/tags/tag94.xml><?xml version="1.0" encoding="utf-8"?>
<p:tagLst xmlns:p="http://schemas.openxmlformats.org/presentationml/2006/main">
  <p:tag name="LINECOLOR" val="6"/>
</p:tagLst>
</file>

<file path=ppt/tags/tag95.xml><?xml version="1.0" encoding="utf-8"?>
<p:tagLst xmlns:p="http://schemas.openxmlformats.org/presentationml/2006/main">
  <p:tag name="THINKCELLSHAPEDONOTDELETE" val="thinkcellActiveDocDoNotDelete"/>
</p:tagLst>
</file>

<file path=ppt/tags/tag96.xml><?xml version="1.0" encoding="utf-8"?>
<p:tagLst xmlns:p="http://schemas.openxmlformats.org/presentationml/2006/main">
  <p:tag name="THINKCELLSHAPEDONOTDELETE" val="thinkcellActiveDocDoNotDelete"/>
</p:tagLst>
</file>

<file path=ppt/tags/tag97.xml><?xml version="1.0" encoding="utf-8"?>
<p:tagLst xmlns:p="http://schemas.openxmlformats.org/presentationml/2006/main">
  <p:tag name="THINKCELLSHAPEDONOTDELETE" val="thinkcellActiveDocDoNotDelete"/>
</p:tagLst>
</file>

<file path=ppt/tags/tag98.xml><?xml version="1.0" encoding="utf-8"?>
<p:tagLst xmlns:p="http://schemas.openxmlformats.org/presentationml/2006/main">
  <p:tag name="THINKCELLSHAPEDONOTDELETE" val="pTD4xiFXs_E.wl7nkoxiFgg"/>
</p:tagLst>
</file>

<file path=ppt/tags/tag99.xml><?xml version="1.0" encoding="utf-8"?>
<p:tagLst xmlns:p="http://schemas.openxmlformats.org/presentationml/2006/main">
  <p:tag name="THINKCELLSHAPEDONOTDELETE" val="pyYptXjhZWECIIUxltGbubQ"/>
</p:tagLst>
</file>

<file path=ppt/tags/tag100.xml><?xml version="1.0" encoding="utf-8"?>
<p:tagLst xmlns:p="http://schemas.openxmlformats.org/presentationml/2006/main">
  <p:tag name="THINKCELLSHAPEDONOTDELETE" val="pwwapigsJ1EizkCoKuX.o3w"/>
</p:tagLst>
</file>

<file path=ppt/tags/tag101.xml><?xml version="1.0" encoding="utf-8"?>
<p:tagLst xmlns:p="http://schemas.openxmlformats.org/presentationml/2006/main">
  <p:tag name="THINKCELLSHAPEDONOTDELETE" val="pL36tqv5L.kaYi4c6KMAYkA"/>
</p:tagLst>
</file>

<file path=ppt/tags/tag102.xml><?xml version="1.0" encoding="utf-8"?>
<p:tagLst xmlns:p="http://schemas.openxmlformats.org/presentationml/2006/main">
  <p:tag name="THINKCELLSHAPEDONOTDELETE" val="pYI0BIo6rLESAzkuF8k_ADg"/>
</p:tagLst>
</file>

<file path=ppt/tags/tag103.xml><?xml version="1.0" encoding="utf-8"?>
<p:tagLst xmlns:p="http://schemas.openxmlformats.org/presentationml/2006/main">
  <p:tag name="THINKCELLSHAPEDONOTDELETE" val="pUuI4_J9T4069ef0zw1TGtg"/>
</p:tagLst>
</file>

<file path=ppt/tags/tag104.xml><?xml version="1.0" encoding="utf-8"?>
<p:tagLst xmlns:p="http://schemas.openxmlformats.org/presentationml/2006/main">
  <p:tag name="THINKCELLSHAPEDONOTDELETE" val="pL36tqv5L.kaYi4c6KMAYkA"/>
</p:tagLst>
</file>

<file path=ppt/tags/tag105.xml><?xml version="1.0" encoding="utf-8"?>
<p:tagLst xmlns:p="http://schemas.openxmlformats.org/presentationml/2006/main">
  <p:tag name="THINKCELLSHAPEDONOTDELETE" val="pL36tqv5L.kaYi4c6KMAYkA"/>
</p:tagLst>
</file>

<file path=ppt/tags/tag106.xml><?xml version="1.0" encoding="utf-8"?>
<p:tagLst xmlns:p="http://schemas.openxmlformats.org/presentationml/2006/main">
  <p:tag name="THINKCELLSHAPEDONOTDELETE" val="pL36tqv5L.kaYi4c6KMAYkA"/>
</p:tagLst>
</file>

<file path=ppt/tags/tag107.xml><?xml version="1.0" encoding="utf-8"?>
<p:tagLst xmlns:p="http://schemas.openxmlformats.org/presentationml/2006/main">
  <p:tag name="THINKCELLSHAPEDONOTDELETE" val="pL36tqv5L.kaYi4c6KMAYkA"/>
</p:tagLst>
</file>

<file path=ppt/tags/tag108.xml><?xml version="1.0" encoding="utf-8"?>
<p:tagLst xmlns:p="http://schemas.openxmlformats.org/presentationml/2006/main">
  <p:tag name="THINKCELLSHAPEDONOTDELETE" val="pL36tqv5L.kaYi4c6KMAYkA"/>
</p:tagLst>
</file>

<file path=ppt/tags/tag109.xml><?xml version="1.0" encoding="utf-8"?>
<p:tagLst xmlns:p="http://schemas.openxmlformats.org/presentationml/2006/main">
  <p:tag name="THINKCELLSHAPEDONOTDELETE" val="pL36tqv5L.kaYi4c6KMAYkA"/>
</p:tagLst>
</file>

<file path=ppt/tags/tag110.xml><?xml version="1.0" encoding="utf-8"?>
<p:tagLst xmlns:p="http://schemas.openxmlformats.org/presentationml/2006/main">
  <p:tag name="THINKCELLSHAPEDONOTDELETE" val="pL36tqv5L.kaYi4c6KMAYkA"/>
</p:tagLst>
</file>

<file path=ppt/tags/tag111.xml><?xml version="1.0" encoding="utf-8"?>
<p:tagLst xmlns:p="http://schemas.openxmlformats.org/presentationml/2006/main">
  <p:tag name="THINKCELLSHAPEDONOTDELETE" val="pL36tqv5L.kaYi4c6KMAYkA"/>
</p:tagLst>
</file>

<file path=ppt/tags/tag112.xml><?xml version="1.0" encoding="utf-8"?>
<p:tagLst xmlns:p="http://schemas.openxmlformats.org/presentationml/2006/main">
  <p:tag name="THINKCELLSHAPEDONOTDELETE" val="pL36tqv5L.kaYi4c6KMAYkA"/>
</p:tagLst>
</file>

<file path=ppt/tags/tag113.xml><?xml version="1.0" encoding="utf-8"?>
<p:tagLst xmlns:p="http://schemas.openxmlformats.org/presentationml/2006/main">
  <p:tag name="THINKCELLSHAPEDONOTDELETE" val="pL36tqv5L.kaYi4c6KMAYkA"/>
</p:tagLst>
</file>

<file path=ppt/tags/tag114.xml><?xml version="1.0" encoding="utf-8"?>
<p:tagLst xmlns:p="http://schemas.openxmlformats.org/presentationml/2006/main">
  <p:tag name="THINKCELLSHAPEDONOTDELETE" val="pL36tqv5L.kaYi4c6KMAYkA"/>
</p:tagLst>
</file>

<file path=ppt/tags/tag115.xml><?xml version="1.0" encoding="utf-8"?>
<p:tagLst xmlns:p="http://schemas.openxmlformats.org/presentationml/2006/main">
  <p:tag name="THINKCELLSHAPEDONOTDELETE" val="pL36tqv5L.kaYi4c6KMAYkA"/>
</p:tagLst>
</file>

<file path=ppt/tags/tag116.xml><?xml version="1.0" encoding="utf-8"?>
<p:tagLst xmlns:p="http://schemas.openxmlformats.org/presentationml/2006/main">
  <p:tag name="THINKCELLSHAPEDONOTDELETE" val="pL36tqv5L.kaYi4c6KMAYkA"/>
</p:tagLst>
</file>

<file path=ppt/tags/tag117.xml><?xml version="1.0" encoding="utf-8"?>
<p:tagLst xmlns:p="http://schemas.openxmlformats.org/presentationml/2006/main">
  <p:tag name="THINKCELLSHAPEDONOTDELETE" val="pL36tqv5L.kaYi4c6KMAYkA"/>
</p:tagLst>
</file>

<file path=ppt/tags/tag118.xml><?xml version="1.0" encoding="utf-8"?>
<p:tagLst xmlns:p="http://schemas.openxmlformats.org/presentationml/2006/main">
  <p:tag name="THINKCELLSHAPEDONOTDELETE" val="pL36tqv5L.kaYi4c6KMAYkA"/>
</p:tagLst>
</file>

<file path=ppt/tags/tag119.xml><?xml version="1.0" encoding="utf-8"?>
<p:tagLst xmlns:p="http://schemas.openxmlformats.org/presentationml/2006/main">
  <p:tag name="THINKCELLSHAPEDONOTDELETE" val="pL36tqv5L.kaYi4c6KMAYkA"/>
</p:tagLst>
</file>

<file path=ppt/tags/tag120.xml><?xml version="1.0" encoding="utf-8"?>
<p:tagLst xmlns:p="http://schemas.openxmlformats.org/presentationml/2006/main">
  <p:tag name="THINKCELLSHAPEDONOTDELETE" val="pL36tqv5L.kaYi4c6KMAYkA"/>
</p:tagLst>
</file>

<file path=ppt/tags/tag121.xml><?xml version="1.0" encoding="utf-8"?>
<p:tagLst xmlns:p="http://schemas.openxmlformats.org/presentationml/2006/main">
  <p:tag name="THINKCELLSHAPEDONOTDELETE" val="pYI0BIo6rLESAzkuF8k_ADg"/>
</p:tagLst>
</file>

<file path=ppt/tags/tag122.xml><?xml version="1.0" encoding="utf-8"?>
<p:tagLst xmlns:p="http://schemas.openxmlformats.org/presentationml/2006/main">
  <p:tag name="THINKCELLSHAPEDONOTDELETE" val="pUuI4_J9T4069ef0zw1TGtg"/>
</p:tagLst>
</file>

<file path=ppt/tags/tag123.xml><?xml version="1.0" encoding="utf-8"?>
<p:tagLst xmlns:p="http://schemas.openxmlformats.org/presentationml/2006/main">
  <p:tag name="THINKCELLSHAPEDONOTDELETE" val="thinkcellActiveDocDoNotDelete"/>
</p:tagLst>
</file>

<file path=ppt/tags/tag124.xml><?xml version="1.0" encoding="utf-8"?>
<p:tagLst xmlns:p="http://schemas.openxmlformats.org/presentationml/2006/main">
  <p:tag name="THINKCELLSHAPEDONOTDELETE" val="thinkcellActiveDocDoNotDelete"/>
</p:tagLst>
</file>

<file path=ppt/tags/tag125.xml><?xml version="1.0" encoding="utf-8"?>
<p:tagLst xmlns:p="http://schemas.openxmlformats.org/presentationml/2006/main">
  <p:tag name="LINECOLOR" val="6"/>
</p:tagLst>
</file>

<file path=ppt/tags/tag126.xml><?xml version="1.0" encoding="utf-8"?>
<p:tagLst xmlns:p="http://schemas.openxmlformats.org/presentationml/2006/main">
  <p:tag name="LINECOLOR" val="6"/>
</p:tagLst>
</file>

<file path=ppt/tags/tag127.xml><?xml version="1.0" encoding="utf-8"?>
<p:tagLst xmlns:p="http://schemas.openxmlformats.org/presentationml/2006/main">
  <p:tag name="LINECOLOR" val="6"/>
</p:tagLst>
</file>

<file path=ppt/tags/tag128.xml><?xml version="1.0" encoding="utf-8"?>
<p:tagLst xmlns:p="http://schemas.openxmlformats.org/presentationml/2006/main">
  <p:tag name="LINECOLOR" val="6"/>
</p:tagLst>
</file>

<file path=ppt/tags/tag129.xml><?xml version="1.0" encoding="utf-8"?>
<p:tagLst xmlns:p="http://schemas.openxmlformats.org/presentationml/2006/main">
  <p:tag name="LINECOLOR" val="6"/>
</p:tagLst>
</file>

<file path=ppt/tags/tag130.xml><?xml version="1.0" encoding="utf-8"?>
<p:tagLst xmlns:p="http://schemas.openxmlformats.org/presentationml/2006/main">
  <p:tag name="LINECOLOR" val="6"/>
</p:tagLst>
</file>

<file path=ppt/tags/tag131.xml><?xml version="1.0" encoding="utf-8"?>
<p:tagLst xmlns:p="http://schemas.openxmlformats.org/presentationml/2006/main">
  <p:tag name="LINECOLOR" val="6"/>
</p:tagLst>
</file>

<file path=ppt/tags/tag132.xml><?xml version="1.0" encoding="utf-8"?>
<p:tagLst xmlns:p="http://schemas.openxmlformats.org/presentationml/2006/main">
  <p:tag name="LINECOLOR" val="6"/>
</p:tagLst>
</file>

<file path=ppt/tags/tag133.xml><?xml version="1.0" encoding="utf-8"?>
<p:tagLst xmlns:p="http://schemas.openxmlformats.org/presentationml/2006/main">
  <p:tag name="LINECOLOR" val="6"/>
</p:tagLst>
</file>

<file path=ppt/tags/tag134.xml><?xml version="1.0" encoding="utf-8"?>
<p:tagLst xmlns:p="http://schemas.openxmlformats.org/presentationml/2006/main">
  <p:tag name="LINECOLOR" val="6"/>
</p:tagLst>
</file>

<file path=ppt/tags/tag135.xml><?xml version="1.0" encoding="utf-8"?>
<p:tagLst xmlns:p="http://schemas.openxmlformats.org/presentationml/2006/main">
  <p:tag name="THINKCELLSHAPEDONOTDELETE" val="thinkcellActiveDocDoNotDelete"/>
</p:tagLst>
</file>

<file path=ppt/tags/tag136.xml><?xml version="1.0" encoding="utf-8"?>
<p:tagLst xmlns:p="http://schemas.openxmlformats.org/presentationml/2006/main">
  <p:tag name="LINECOLOR" val="6"/>
</p:tagLst>
</file>

<file path=ppt/tags/tag137.xml><?xml version="1.0" encoding="utf-8"?>
<p:tagLst xmlns:p="http://schemas.openxmlformats.org/presentationml/2006/main">
  <p:tag name="LINECOLOR" val="6"/>
</p:tagLst>
</file>

<file path=ppt/tags/tag138.xml><?xml version="1.0" encoding="utf-8"?>
<p:tagLst xmlns:p="http://schemas.openxmlformats.org/presentationml/2006/main">
  <p:tag name="LINECOLOR" val="6"/>
</p:tagLst>
</file>

<file path=ppt/tags/tag139.xml><?xml version="1.0" encoding="utf-8"?>
<p:tagLst xmlns:p="http://schemas.openxmlformats.org/presentationml/2006/main">
  <p:tag name="LINECOLOR" val="6"/>
</p:tagLst>
</file>

<file path=ppt/tags/tag140.xml><?xml version="1.0" encoding="utf-8"?>
<p:tagLst xmlns:p="http://schemas.openxmlformats.org/presentationml/2006/main">
  <p:tag name="LINECOLOR" val="6"/>
</p:tagLst>
</file>

<file path=ppt/tags/tag141.xml><?xml version="1.0" encoding="utf-8"?>
<p:tagLst xmlns:p="http://schemas.openxmlformats.org/presentationml/2006/main">
  <p:tag name="LINECOLOR" val="6"/>
</p:tagLst>
</file>

<file path=ppt/tags/tag142.xml><?xml version="1.0" encoding="utf-8"?>
<p:tagLst xmlns:p="http://schemas.openxmlformats.org/presentationml/2006/main">
  <p:tag name="LINECOLOR" val="6"/>
</p:tagLst>
</file>

<file path=ppt/tags/tag143.xml><?xml version="1.0" encoding="utf-8"?>
<p:tagLst xmlns:p="http://schemas.openxmlformats.org/presentationml/2006/main">
  <p:tag name="LINECOLOR" val="6"/>
</p:tagLst>
</file>

<file path=ppt/tags/tag144.xml><?xml version="1.0" encoding="utf-8"?>
<p:tagLst xmlns:p="http://schemas.openxmlformats.org/presentationml/2006/main">
  <p:tag name="LINECOLOR" val="6"/>
</p:tagLst>
</file>

<file path=ppt/tags/tag145.xml><?xml version="1.0" encoding="utf-8"?>
<p:tagLst xmlns:p="http://schemas.openxmlformats.org/presentationml/2006/main">
  <p:tag name="LINECOLOR" val="6"/>
</p:tagLst>
</file>

<file path=ppt/tags/tag146.xml><?xml version="1.0" encoding="utf-8"?>
<p:tagLst xmlns:p="http://schemas.openxmlformats.org/presentationml/2006/main">
  <p:tag name="LINECOLOR" val="6"/>
</p:tagLst>
</file>

<file path=ppt/tags/tag147.xml><?xml version="1.0" encoding="utf-8"?>
<p:tagLst xmlns:p="http://schemas.openxmlformats.org/presentationml/2006/main">
  <p:tag name="LINECOLOR" val="7"/>
</p:tagLst>
</file>

<file path=ppt/tags/tag148.xml><?xml version="1.0" encoding="utf-8"?>
<p:tagLst xmlns:p="http://schemas.openxmlformats.org/presentationml/2006/main">
  <p:tag name="LINECOLOR" val="7"/>
</p:tagLst>
</file>

<file path=ppt/tags/tag149.xml><?xml version="1.0" encoding="utf-8"?>
<p:tagLst xmlns:p="http://schemas.openxmlformats.org/presentationml/2006/main">
  <p:tag name="LINECOLOR" val="7"/>
</p:tagLst>
</file>

<file path=ppt/tags/tag150.xml><?xml version="1.0" encoding="utf-8"?>
<p:tagLst xmlns:p="http://schemas.openxmlformats.org/presentationml/2006/main">
  <p:tag name="THINKCELLSHAPEDONOTDELETE" val="pzy22G.rINkacCdHqNpEVpA"/>
</p:tagLst>
</file>

<file path=ppt/tags/tag151.xml><?xml version="1.0" encoding="utf-8"?>
<p:tagLst xmlns:p="http://schemas.openxmlformats.org/presentationml/2006/main">
  <p:tag name="THINKCELLSHAPEDONOTDELETE" val="pWDmiGbh38Ea.OB3pSBRArA"/>
</p:tagLst>
</file>

<file path=ppt/tags/tag152.xml><?xml version="1.0" encoding="utf-8"?>
<p:tagLst xmlns:p="http://schemas.openxmlformats.org/presentationml/2006/main">
  <p:tag name="THINKCELLSHAPEDONOTDELETE" val="pxTuyZS8_WEKVrxEKKtuOsg"/>
</p:tagLst>
</file>

<file path=ppt/tags/tag153.xml><?xml version="1.0" encoding="utf-8"?>
<p:tagLst xmlns:p="http://schemas.openxmlformats.org/presentationml/2006/main">
  <p:tag name="THINKCELLSHAPEDONOTDELETE" val="pWDmiGbh38Ea.OB3pSBRArA"/>
</p:tagLst>
</file>

<file path=ppt/tags/tag154.xml><?xml version="1.0" encoding="utf-8"?>
<p:tagLst xmlns:p="http://schemas.openxmlformats.org/presentationml/2006/main">
  <p:tag name="THINKCELLSHAPEDONOTDELETE" val="pr6ToD7AtGk6e6YwdFkx_pg"/>
</p:tagLst>
</file>

<file path=ppt/tags/tag155.xml><?xml version="1.0" encoding="utf-8"?>
<p:tagLst xmlns:p="http://schemas.openxmlformats.org/presentationml/2006/main">
  <p:tag name="THINKCELLSHAPEDONOTDELETE" val="pr6ToD7AtGk6e6YwdFkx_pg"/>
</p:tagLst>
</file>

<file path=ppt/tags/tag156.xml><?xml version="1.0" encoding="utf-8"?>
<p:tagLst xmlns:p="http://schemas.openxmlformats.org/presentationml/2006/main">
  <p:tag name="THINKCELLSHAPEDONOTDELETE" val="pr6ToD7AtGk6e6YwdFkx_pg"/>
</p:tagLst>
</file>

<file path=ppt/tags/tag157.xml><?xml version="1.0" encoding="utf-8"?>
<p:tagLst xmlns:p="http://schemas.openxmlformats.org/presentationml/2006/main">
  <p:tag name="THINKCELLSHAPEDONOTDELETE" val="pr6ToD7AtGk6e6YwdFkx_pg"/>
</p:tagLst>
</file>

<file path=ppt/tags/tag15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哈尔滨银行PPT模板">
  <a:themeElements>
    <a:clrScheme name="哈尔滨银行PPT模板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哈尔滨银行PPT模板">
      <a:majorFont>
        <a:latin typeface="Calibri"/>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1042988" rtl="0" eaLnBrk="1" fontAlgn="base" latinLnBrk="0" hangingPunct="1">
          <a:lnSpc>
            <a:spcPct val="100000"/>
          </a:lnSpc>
          <a:spcBef>
            <a:spcPct val="0"/>
          </a:spcBef>
          <a:spcAft>
            <a:spcPct val="0"/>
          </a:spcAft>
          <a:buClrTx/>
          <a:buSzTx/>
          <a:buFont typeface="Arial" panose="020B0604020202020204" pitchFamily="34" charset="0"/>
          <a:buNone/>
          <a:tabLst/>
          <a:defRPr kumimoji="0" lang="zh-CN" altLang="zh-CN" sz="21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1042988" rtl="0" eaLnBrk="1" fontAlgn="base" latinLnBrk="0" hangingPunct="1">
          <a:lnSpc>
            <a:spcPct val="100000"/>
          </a:lnSpc>
          <a:spcBef>
            <a:spcPct val="0"/>
          </a:spcBef>
          <a:spcAft>
            <a:spcPct val="0"/>
          </a:spcAft>
          <a:buClrTx/>
          <a:buSzTx/>
          <a:buFont typeface="Arial" panose="020B0604020202020204" pitchFamily="34" charset="0"/>
          <a:buNone/>
          <a:tabLst/>
          <a:defRPr kumimoji="0" lang="zh-CN" altLang="zh-CN" sz="21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哈尔滨银行PPT模板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47_S&amp;O">
  <a:themeElements>
    <a:clrScheme name="Deloitte new">
      <a:dk1>
        <a:srgbClr val="000000"/>
      </a:dk1>
      <a:lt1>
        <a:srgbClr val="FFFFFF"/>
      </a:lt1>
      <a:dk2>
        <a:srgbClr val="002776"/>
      </a:dk2>
      <a:lt2>
        <a:srgbClr val="FFFFFF"/>
      </a:lt2>
      <a:accent1>
        <a:srgbClr val="00A1DE"/>
      </a:accent1>
      <a:accent2>
        <a:srgbClr val="92D400"/>
      </a:accent2>
      <a:accent3>
        <a:srgbClr val="72C7E7"/>
      </a:accent3>
      <a:accent4>
        <a:srgbClr val="3C8A2E"/>
      </a:accent4>
      <a:accent5>
        <a:srgbClr val="002776"/>
      </a:accent5>
      <a:accent6>
        <a:srgbClr val="C9DD03"/>
      </a:accent6>
      <a:hlink>
        <a:srgbClr val="00A1DE"/>
      </a:hlink>
      <a:folHlink>
        <a:srgbClr val="72C7E7"/>
      </a:folHlink>
    </a:clrScheme>
    <a:fontScheme name="S&amp;O">
      <a:majorFont>
        <a:latin typeface="Verdana"/>
        <a:ea typeface="华文楷体"/>
        <a:cs typeface="Arial Unicode MS"/>
      </a:majorFont>
      <a:minorFont>
        <a:latin typeface="Verdana"/>
        <a:ea typeface="华文楷体"/>
        <a:cs typeface="Arial Unicode M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amp;O 1">
        <a:dk1>
          <a:srgbClr val="000000"/>
        </a:dk1>
        <a:lt1>
          <a:srgbClr val="FFFFFF"/>
        </a:lt1>
        <a:dk2>
          <a:srgbClr val="CC2D30"/>
        </a:dk2>
        <a:lt2>
          <a:srgbClr val="969696"/>
        </a:lt2>
        <a:accent1>
          <a:srgbClr val="8096B3"/>
        </a:accent1>
        <a:accent2>
          <a:srgbClr val="527967"/>
        </a:accent2>
        <a:accent3>
          <a:srgbClr val="FFFFFF"/>
        </a:accent3>
        <a:accent4>
          <a:srgbClr val="000000"/>
        </a:accent4>
        <a:accent5>
          <a:srgbClr val="C0C9D6"/>
        </a:accent5>
        <a:accent6>
          <a:srgbClr val="496D5D"/>
        </a:accent6>
        <a:hlink>
          <a:srgbClr val="755646"/>
        </a:hlink>
        <a:folHlink>
          <a:srgbClr val="E0DDBC"/>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37_S&amp;O">
  <a:themeElements>
    <a:clrScheme name="Deloitte new">
      <a:dk1>
        <a:srgbClr val="000000"/>
      </a:dk1>
      <a:lt1>
        <a:srgbClr val="FFFFFF"/>
      </a:lt1>
      <a:dk2>
        <a:srgbClr val="002776"/>
      </a:dk2>
      <a:lt2>
        <a:srgbClr val="FFFFFF"/>
      </a:lt2>
      <a:accent1>
        <a:srgbClr val="00A1DE"/>
      </a:accent1>
      <a:accent2>
        <a:srgbClr val="92D400"/>
      </a:accent2>
      <a:accent3>
        <a:srgbClr val="72C7E7"/>
      </a:accent3>
      <a:accent4>
        <a:srgbClr val="3C8A2E"/>
      </a:accent4>
      <a:accent5>
        <a:srgbClr val="002776"/>
      </a:accent5>
      <a:accent6>
        <a:srgbClr val="C9DD03"/>
      </a:accent6>
      <a:hlink>
        <a:srgbClr val="00A1DE"/>
      </a:hlink>
      <a:folHlink>
        <a:srgbClr val="72C7E7"/>
      </a:folHlink>
    </a:clrScheme>
    <a:fontScheme name="S&amp;O">
      <a:majorFont>
        <a:latin typeface="Verdana"/>
        <a:ea typeface="华文楷体"/>
        <a:cs typeface="Arial Unicode MS"/>
      </a:majorFont>
      <a:minorFont>
        <a:latin typeface="Verdana"/>
        <a:ea typeface="华文楷体"/>
        <a:cs typeface="Arial Unicode M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amp;O 1">
        <a:dk1>
          <a:srgbClr val="000000"/>
        </a:dk1>
        <a:lt1>
          <a:srgbClr val="FFFFFF"/>
        </a:lt1>
        <a:dk2>
          <a:srgbClr val="CC2D30"/>
        </a:dk2>
        <a:lt2>
          <a:srgbClr val="969696"/>
        </a:lt2>
        <a:accent1>
          <a:srgbClr val="8096B3"/>
        </a:accent1>
        <a:accent2>
          <a:srgbClr val="527967"/>
        </a:accent2>
        <a:accent3>
          <a:srgbClr val="FFFFFF"/>
        </a:accent3>
        <a:accent4>
          <a:srgbClr val="000000"/>
        </a:accent4>
        <a:accent5>
          <a:srgbClr val="C0C9D6"/>
        </a:accent5>
        <a:accent6>
          <a:srgbClr val="496D5D"/>
        </a:accent6>
        <a:hlink>
          <a:srgbClr val="755646"/>
        </a:hlink>
        <a:folHlink>
          <a:srgbClr val="E0DDB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r="http://schemas.openxmlformats.org/officeDocument/2006/relationships" xmlns:a="http://schemas.openxmlformats.org/drawingml/2006/main" name="1_哈尔滨银行PPT模板">
  <a:themeElements>
    <a:clrScheme name="哈尔滨银行PPT模板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哈尔滨银行PPT模板">
      <a:majorFont>
        <a:latin typeface="Calibri"/>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1042988" rtl="0" eaLnBrk="1" fontAlgn="base" latinLnBrk="0" hangingPunct="1">
          <a:lnSpc>
            <a:spcPct val="100000"/>
          </a:lnSpc>
          <a:spcBef>
            <a:spcPct val="0"/>
          </a:spcBef>
          <a:spcAft>
            <a:spcPct val="0"/>
          </a:spcAft>
          <a:buClrTx/>
          <a:buSzTx/>
          <a:buFont typeface="Arial" panose="020B0604020202020204" pitchFamily="34" charset="0"/>
          <a:buNone/>
          <a:tabLst/>
          <a:defRPr kumimoji="0" lang="zh-CN" altLang="zh-CN" sz="21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1042988" rtl="0" eaLnBrk="1" fontAlgn="base" latinLnBrk="0" hangingPunct="1">
          <a:lnSpc>
            <a:spcPct val="100000"/>
          </a:lnSpc>
          <a:spcBef>
            <a:spcPct val="0"/>
          </a:spcBef>
          <a:spcAft>
            <a:spcPct val="0"/>
          </a:spcAft>
          <a:buClrTx/>
          <a:buSzTx/>
          <a:buFont typeface="Arial" panose="020B0604020202020204" pitchFamily="34" charset="0"/>
          <a:buNone/>
          <a:tabLst/>
          <a:defRPr kumimoji="0" lang="zh-CN" altLang="zh-CN" sz="21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哈尔滨银行PPT模板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834</Paragraphs>
  <Slides>49</Slides>
  <Notes>7</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49</vt:i4>
      </vt:variant>
    </vt:vector>
  </HeadingPairs>
  <TitlesOfParts>
    <vt:vector baseType="lpstr" size="64">
      <vt:lpstr>Arial</vt:lpstr>
      <vt:lpstr>Calibri</vt:lpstr>
      <vt:lpstr>宋体</vt:lpstr>
      <vt:lpstr>华文楷体</vt:lpstr>
      <vt:lpstr>Calibri Light</vt:lpstr>
      <vt:lpstr>Verdana</vt:lpstr>
      <vt:lpstr>Arial Unicode MS</vt:lpstr>
      <vt:lpstr>Wingdings</vt:lpstr>
      <vt:lpstr>Wingdings 2</vt:lpstr>
      <vt:lpstr>Times New Roman</vt:lpstr>
      <vt:lpstr>Monotype Sorts</vt:lpstr>
      <vt:lpstr>微软雅黑</vt:lpstr>
      <vt:lpstr>MingLiU_HKSCS</vt:lpstr>
      <vt:lpstr>MingLiU</vt:lpstr>
      <vt:lpstr>Office Theme</vt:lpstr>
      <vt:lpstr>PowerPoint Presentation</vt:lpstr>
      <vt:lpstr>项目组经过访谈、战略研讨、数据分析、资料研读等，制定了全行整体战略和各业务条线的战略规划，现已基本完成第一阶段的工作</vt:lpstr>
      <vt:lpstr>在此期间，项目组开展了多次面向哈尔滨银行领导及各部门负责人的访谈、头脑风暴以及战略研讨会，充分听取意见和建议</vt:lpstr>
      <vt:lpstr>同时，项目组提取了公司、零售客户样本数据，对哈尔滨银行的现有客户进行多维度分析，形成制定业务条线战略规划的重要输入</vt:lpstr>
      <vt:lpstr>PowerPoint Presentation</vt:lpstr>
      <vt:lpstr>未来五年哈尔滨银行的发展将面临机遇与挑战并存的外部环境，需要哈尔滨银行发挥优势，补齐短板打造新一代的核心竞争力</vt:lpstr>
      <vt:lpstr>外部环境分析九大机会</vt:lpstr>
      <vt:lpstr>外部环境分析机会：新生代人群的行为模式正朝着个性化、差异化、族群化的方向演变使得金融服务需求呈现“碎片化”趋势，隐藏于客户的核心生活领域</vt:lpstr>
      <vt:lpstr>外部环境分析机会：公司客户的综合化服务需求增加，横跨货币、资本与海外市场的一站式金融服务受到更多企业客户的青睐</vt:lpstr>
      <vt:lpstr>外部环境分析机会：互联网、大数据的广泛应用，给金融模式的创新带来了机遇</vt:lpstr>
      <vt:lpstr>外部环境分析七大挑战</vt:lpstr>
      <vt:lpstr>内外部环境分析通过对宏观环境，行业机遇进行剖析，并且对哈行自身优劣势进行研究，总结出共计26条的哈尔滨银行优势、劣势、机遇及挑战</vt:lpstr>
      <vt:lpstr>内外部环境分析根据哈尔滨银行优势、劣势、机遇及挑战的组合分析，得出10条对哈尔滨银行未来发展的启示</vt:lpstr>
      <vt:lpstr>基于哈尔滨银行自身的优劣势以及所面临的外部环境分析，我们形成了此次战略规划的重点共识</vt:lpstr>
      <vt:lpstr>PowerPoint Presentation</vt:lpstr>
      <vt:lpstr>整体发展方向通过对于基础客群的构建和深入理解，向具有业务特色的全国标杆银行方向演进，迅速脱离高竞争领域，树立全国范围内品牌形象，是哈尔滨银行未来的发展方向</vt:lpstr>
      <vt:lpstr>整体发展方向结合哈尔滨银行现有的发展基础及意愿，打造有业务特色的全国标杆银行是更加适合的选择</vt:lpstr>
      <vt:lpstr>PowerPoint Presentation</vt:lpstr>
      <vt:lpstr>战略愿景建设服务优良、特色鲜明的国际一流小额信贷银行</vt:lpstr>
      <vt:lpstr>战略愿景客户定位：秉承“普惠金融，和谐共富”的理念，建议哈尔滨银行在继承积累的小额信贷客户群同时，适当调整客户结构，实现客户综合价值</vt:lpstr>
      <vt:lpstr>PowerPoint Presentation</vt:lpstr>
      <vt:lpstr>战略愿景区域定位：以立足东北、服务全国、融通比邻为区域发展目标，用非银牌照（融资租赁、消费信贷等）和互联网金融在全国快速形成核心业务的重点区域布局</vt:lpstr>
      <vt:lpstr>战略愿景区域定位：凭借对本地市场的了解与渗透，成为客户专家型银行以立足东北；围绕客户精耕细作，提供全方位的服务，挖掘客户综合价值</vt:lpstr>
      <vt:lpstr>战略愿景区域定位：凭借互联网及非银子公司业务先行服务全国，覆盖分行暂未设立区域，为哈尔滨银行积累优质客户资源</vt:lpstr>
      <vt:lpstr>PowerPoint Presentation</vt:lpstr>
      <vt:lpstr>PowerPoint Presentation</vt:lpstr>
      <vt:lpstr>整体战略金融服务场景化：基于典型客户群需求，建议哈尔滨银行未来优先聚焦居住、健康、教育领域，提供特色产品服务，打造核心竞争力</vt:lpstr>
      <vt:lpstr>整体战略横跨多种金融市场：哈尔滨银行为实现多市场联动，须构建横跨多资本市场的多元化跨境投融资服务能力</vt:lpstr>
      <vt:lpstr>整体战略横跨多种金融市场：哈尔滨银行以投行、类投行业务打通货币市场、资本市场界限，形成银行资产表内、表外快速流动，为哈尔滨银行贡献高额中间业务收入同时提高资产流转的效率，实现轻资本型发展</vt:lpstr>
      <vt:lpstr>整体战略横跨多种金融市场：哈尔滨银行探索以投贷结合形式服务高成长性企业，满足其直接融资需求，实现直接融资与间接融资的联动</vt:lpstr>
      <vt:lpstr>整体战略横跨多种金融市场：哈尔滨银行首要形成跨多种金融市场的服务能力，其次基于中俄金融联盟，培养传统业务跨境服务能力，最终实现融通比邻的综合化服务能力</vt:lpstr>
      <vt:lpstr>整体战略直销银行构建：移动金融主要涵盖四种形态，未来应以渠道电子化为基础、以建设直销银行为发展重点、酌情尝试开展非银互联网金融</vt:lpstr>
      <vt:lpstr>整体战略直销银行构建：哈尔滨银行目前已在直销银行业务上有所尝试并积累了一定的业务基础，未来应进一步发展、构建全功能的直销银行平台</vt:lpstr>
      <vt:lpstr>整体战略直销银行构建：与单产品模式、单资产端/负债端模式相比，打通资产负债端的模式更能实现忠诚客户的培育</vt:lpstr>
      <vt:lpstr>整体战略直销银行构建：直销银行的建设能够帮助哈尔滨银行实现异地扩张、培育潜在客户、丰富产品体系、塑造全新品牌形象</vt:lpstr>
      <vt:lpstr>整体战略大渠道规划与协同：以客群为中心进行渠道规划，以客户关系为导向制定渠道策略，基于细分客群的触点设计渠道布局</vt:lpstr>
      <vt:lpstr>整体战略业务协同与交叉销售： 从信息整合、机会识别、销售实施和业绩评估等多方面，建立完善的业务协同与交叉销售机制，推进整体战略实现</vt:lpstr>
      <vt:lpstr>整体战略业务协同与交叉销售： 明确交叉销售为整体战略重点，实现支持部门和业务部门、总行和经营单位、四大板块内部和之间的业务协同</vt:lpstr>
      <vt:lpstr>PowerPoint Presentation</vt:lpstr>
      <vt:lpstr>PowerPoint Presentation</vt:lpstr>
      <vt:lpstr>业务组合优化根据分析，哈行可以将所涉业务划分为优先发展、稳定现金流、择机选择等不同类型</vt:lpstr>
      <vt:lpstr>PowerPoint Presentation</vt:lpstr>
      <vt:lpstr>PowerPoint Presentation</vt:lpstr>
      <vt:lpstr>PowerPoint Presentation</vt:lpstr>
      <vt:lpstr>PowerPoint Presentation</vt:lpstr>
      <vt:lpstr>PowerPoint Presentation</vt:lpstr>
      <vt:lpstr>PowerPoint Presentation</vt:lpstr>
      <vt:lpstr>产品策略负债业务：通过差异化定价、构建投资账户带动负债业务，并通过轻资产业务盘活资产、释放信贷额度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2024-09-05T18:11:16.068</cp:lastPrinted>
  <dcterms:created xsi:type="dcterms:W3CDTF">2024-09-05T10:11:16Z</dcterms:created>
  <dcterms:modified xsi:type="dcterms:W3CDTF">2024-09-05T10:11:22Z</dcterms:modified>
</cp:coreProperties>
</file>