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9F5F1DE-6532-4D40-9B2A-0003B3ADD1B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2" name="PlaceHolder 1"/>
          <p:cNvSpPr>
            <a:spLocks noGrp="1"/>
          </p:cNvSpPr>
          <p:nvPr>
            <p:ph type="sldImg"/>
          </p:nvPr>
        </p:nvSpPr>
        <p:spPr>
          <a:xfrm>
            <a:off x="685800" y="1143000"/>
            <a:ext cx="5486040" cy="3085920"/>
          </a:xfrm>
          <a:prstGeom prst="rect">
            <a:avLst/>
          </a:prstGeom>
          <a:ln w="0">
            <a:noFill/>
          </a:ln>
        </p:spPr>
      </p:sp>
      <p:sp>
        <p:nvSpPr>
          <p:cNvPr id="67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7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5" name="PlaceHolder 1"/>
          <p:cNvSpPr>
            <a:spLocks noGrp="1"/>
          </p:cNvSpPr>
          <p:nvPr>
            <p:ph type="sldImg"/>
          </p:nvPr>
        </p:nvSpPr>
        <p:spPr>
          <a:xfrm>
            <a:off x="685800" y="1143000"/>
            <a:ext cx="5486040" cy="3085920"/>
          </a:xfrm>
          <a:prstGeom prst="rect">
            <a:avLst/>
          </a:prstGeom>
          <a:ln w="0">
            <a:noFill/>
          </a:ln>
        </p:spPr>
      </p:sp>
      <p:sp>
        <p:nvSpPr>
          <p:cNvPr id="67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7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8" name="PlaceHolder 1"/>
          <p:cNvSpPr>
            <a:spLocks noGrp="1"/>
          </p:cNvSpPr>
          <p:nvPr>
            <p:ph type="sldImg"/>
          </p:nvPr>
        </p:nvSpPr>
        <p:spPr>
          <a:xfrm>
            <a:off x="685800" y="1143000"/>
            <a:ext cx="5486040" cy="3085920"/>
          </a:xfrm>
          <a:prstGeom prst="rect">
            <a:avLst/>
          </a:prstGeom>
          <a:ln w="0">
            <a:noFill/>
          </a:ln>
        </p:spPr>
      </p:sp>
      <p:sp>
        <p:nvSpPr>
          <p:cNvPr id="67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1" name="PlaceHolder 1"/>
          <p:cNvSpPr>
            <a:spLocks noGrp="1"/>
          </p:cNvSpPr>
          <p:nvPr>
            <p:ph type="sldImg"/>
          </p:nvPr>
        </p:nvSpPr>
        <p:spPr>
          <a:xfrm>
            <a:off x="685800" y="1143000"/>
            <a:ext cx="5486040" cy="3085920"/>
          </a:xfrm>
          <a:prstGeom prst="rect">
            <a:avLst/>
          </a:prstGeom>
          <a:ln w="0">
            <a:noFill/>
          </a:ln>
        </p:spPr>
      </p:sp>
      <p:sp>
        <p:nvSpPr>
          <p:cNvPr id="68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4" name="PlaceHolder 1"/>
          <p:cNvSpPr>
            <a:spLocks noGrp="1"/>
          </p:cNvSpPr>
          <p:nvPr>
            <p:ph type="sldImg"/>
          </p:nvPr>
        </p:nvSpPr>
        <p:spPr>
          <a:xfrm>
            <a:off x="685800" y="1143000"/>
            <a:ext cx="5486040" cy="3085920"/>
          </a:xfrm>
          <a:prstGeom prst="rect">
            <a:avLst/>
          </a:prstGeom>
          <a:ln w="0">
            <a:noFill/>
          </a:ln>
        </p:spPr>
      </p:sp>
      <p:sp>
        <p:nvSpPr>
          <p:cNvPr id="68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87" name="PlaceHolder 1"/>
          <p:cNvSpPr>
            <a:spLocks noGrp="1"/>
          </p:cNvSpPr>
          <p:nvPr>
            <p:ph type="sldImg"/>
          </p:nvPr>
        </p:nvSpPr>
        <p:spPr>
          <a:xfrm>
            <a:off x="685800" y="1143000"/>
            <a:ext cx="5486040" cy="3085920"/>
          </a:xfrm>
          <a:prstGeom prst="rect">
            <a:avLst/>
          </a:prstGeom>
          <a:ln w="0">
            <a:noFill/>
          </a:ln>
        </p:spPr>
      </p:sp>
      <p:sp>
        <p:nvSpPr>
          <p:cNvPr id="68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8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90" name="PlaceHolder 1"/>
          <p:cNvSpPr>
            <a:spLocks noGrp="1"/>
          </p:cNvSpPr>
          <p:nvPr>
            <p:ph type="sldImg"/>
          </p:nvPr>
        </p:nvSpPr>
        <p:spPr>
          <a:xfrm>
            <a:off x="685800" y="1143000"/>
            <a:ext cx="5486040" cy="3085920"/>
          </a:xfrm>
          <a:prstGeom prst="rect">
            <a:avLst/>
          </a:prstGeom>
          <a:ln w="0">
            <a:noFill/>
          </a:ln>
        </p:spPr>
      </p:sp>
      <p:sp>
        <p:nvSpPr>
          <p:cNvPr id="69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9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7BE4B0-8BF2-4232-BF43-731F31419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6B7A2E-9611-4F70-896A-303A76E588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450DDF-AF8A-49AD-872F-818BEF5A7E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1F8766-D73E-4E86-86E0-028E39F7F6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D059FD-8687-4951-88E5-C486E3CD42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C1EA87-8778-4C54-9DC8-40E86B12C8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75D39E-EF4E-41B8-9397-06C2D1ED67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2BD1E5-31D0-413F-8E9B-EFCD364A61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EB675D-BBA3-4AD0-9A88-E727576992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208257-308A-410D-9B11-7938FB4B2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85E657-ECCB-451E-AF75-4189DD8AAE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66F8188-7EC4-4C0E-A717-F227F342125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1840E74-03C9-4740-A0D5-C36FD98462E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9.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203022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图片 17"/>
          <p:cNvSpPr/>
          <p:nvPr/>
        </p:nvSpPr>
        <p:spPr>
          <a:xfrm>
            <a:off x="754668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4643760" y="0"/>
                </a:moveTo>
                <a:lnTo>
                  <a:pt x="4643760" y="3201124"/>
                </a:lnTo>
                <a:lnTo>
                  <a:pt x="0" y="2703413"/>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3" name="图片 14"/>
          <p:cNvSpPr/>
          <p:nvPr/>
        </p:nvSpPr>
        <p:spPr>
          <a:xfrm>
            <a:off x="144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0" y="0"/>
                </a:moveTo>
                <a:lnTo>
                  <a:pt x="4643760" y="2722748"/>
                </a:lnTo>
                <a:lnTo>
                  <a:pt x="0" y="3201124"/>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4" name="图片 11"/>
          <p:cNvSpPr/>
          <p:nvPr/>
        </p:nvSpPr>
        <p:spPr>
          <a:xfrm>
            <a:off x="1440" y="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5" name="PlaceHolder 1"/>
          <p:cNvSpPr>
            <a:spLocks noGrp="1"/>
          </p:cNvSpPr>
          <p:nvPr>
            <p:ph type="title"/>
          </p:nvPr>
        </p:nvSpPr>
        <p:spPr>
          <a:xfrm>
            <a:off x="791280" y="2278440"/>
            <a:ext cx="9798840" cy="257976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事故溺水排除培训行业安全生产规章制度培训</a:t>
            </a:r>
            <a:endParaRPr lang="en-US" sz="5400" b="0" strike="noStrike" spc="-1">
              <a:solidFill>
                <a:schemeClr val="dk1"/>
              </a:solidFill>
              <a:latin typeface="Arial"/>
            </a:endParaRPr>
          </a:p>
        </p:txBody>
      </p:sp>
      <p:sp>
        <p:nvSpPr>
          <p:cNvPr id="76"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880360" y="5605200"/>
            <a:ext cx="71654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additive="repl">
                                        <p:cTn id="7" dur="500" fill="hold"/>
                                        <p:tgtEl>
                                          <p:spTgt spid="74"/>
                                        </p:tgtEl>
                                        <p:attrNameLst>
                                          <p:attrName>ppt_x</p:attrName>
                                        </p:attrNameLst>
                                      </p:cBhvr>
                                      <p:tavLst>
                                        <p:tav tm="0">
                                          <p:val>
                                            <p:strVal val="#ppt_x"/>
                                          </p:val>
                                        </p:tav>
                                        <p:tav tm="100000">
                                          <p:val>
                                            <p:strVal val="#ppt_x"/>
                                          </p:val>
                                        </p:tav>
                                      </p:tavLst>
                                    </p:anim>
                                    <p:anim calcmode="lin" valueType="num">
                                      <p:cBhvr additive="repl">
                                        <p:cTn id="8" dur="500" fill="hold"/>
                                        <p:tgtEl>
                                          <p:spTgt spid="7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73"/>
                                        </p:tgtEl>
                                        <p:attrNameLst>
                                          <p:attrName>style.visibility</p:attrName>
                                        </p:attrNameLst>
                                      </p:cBhvr>
                                      <p:to>
                                        <p:strVal val="visible"/>
                                      </p:to>
                                    </p:set>
                                    <p:anim calcmode="lin" valueType="num">
                                      <p:cBhvr additive="repl">
                                        <p:cTn id="13" dur="500" fill="hold"/>
                                        <p:tgtEl>
                                          <p:spTgt spid="73"/>
                                        </p:tgtEl>
                                        <p:attrNameLst>
                                          <p:attrName>ppt_x</p:attrName>
                                        </p:attrNameLst>
                                      </p:cBhvr>
                                      <p:tavLst>
                                        <p:tav tm="0">
                                          <p:val>
                                            <p:strVal val="0-#ppt_w/2"/>
                                          </p:val>
                                        </p:tav>
                                        <p:tav tm="100000">
                                          <p:val>
                                            <p:strVal val="#ppt_x"/>
                                          </p:val>
                                        </p:tav>
                                      </p:tavLst>
                                    </p:anim>
                                    <p:anim calcmode="lin" valueType="num">
                                      <p:cBhvr additive="repl">
                                        <p:cTn id="14" dur="500" fill="hold"/>
                                        <p:tgtEl>
                                          <p:spTgt spid="7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72"/>
                                        </p:tgtEl>
                                        <p:attrNameLst>
                                          <p:attrName>style.visibility</p:attrName>
                                        </p:attrNameLst>
                                      </p:cBhvr>
                                      <p:to>
                                        <p:strVal val="visible"/>
                                      </p:to>
                                    </p:set>
                                    <p:anim calcmode="lin" valueType="num">
                                      <p:cBhvr additive="repl">
                                        <p:cTn id="17" dur="500" fill="hold"/>
                                        <p:tgtEl>
                                          <p:spTgt spid="72"/>
                                        </p:tgtEl>
                                        <p:attrNameLst>
                                          <p:attrName>ppt_x</p:attrName>
                                        </p:attrNameLst>
                                      </p:cBhvr>
                                      <p:tavLst>
                                        <p:tav tm="0">
                                          <p:val>
                                            <p:strVal val="1+#ppt_w/2"/>
                                          </p:val>
                                        </p:tav>
                                        <p:tav tm="100000">
                                          <p:val>
                                            <p:strVal val="#ppt_x"/>
                                          </p:val>
                                        </p:tav>
                                      </p:tavLst>
                                    </p:anim>
                                    <p:anim calcmode="lin" valueType="num">
                                      <p:cBhvr additive="repl">
                                        <p:cTn id="18" dur="500" fill="hold"/>
                                        <p:tgtEl>
                                          <p:spTgt spid="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图片 11"/>
          <p:cNvSpPr/>
          <p:nvPr/>
        </p:nvSpPr>
        <p:spPr>
          <a:xfrm>
            <a:off x="1440" y="-16200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事故溺水排除培训的重要性</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安全生产规章制度</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行业安全生产标准</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事故溺水排除培训行业发展现状</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事故溺水排除培训行业安全管理</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6</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1</a:t>
            </a:r>
            <a:r>
              <a:rPr lang="zh-CN" sz="3600" b="1" strike="noStrike" spc="299">
                <a:solidFill>
                  <a:schemeClr val="accent1"/>
                </a:solidFill>
                <a:latin typeface="Arial"/>
                <a:ea typeface="微软雅黑"/>
              </a:rPr>
              <a:t>章 事故溺水排除培训的重要性</a:t>
            </a:r>
            <a:endParaRPr lang="en-US" sz="3600" b="0" strike="noStrike" spc="-1">
              <a:solidFill>
                <a:schemeClr val="dk1"/>
              </a:solidFill>
              <a:latin typeface="Arial"/>
            </a:endParaRPr>
          </a:p>
        </p:txBody>
      </p:sp>
      <p:sp>
        <p:nvSpPr>
          <p:cNvPr id="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500" fill="hold"/>
                                        <p:tgtEl>
                                          <p:spTgt spid="83"/>
                                        </p:tgtEl>
                                        <p:attrNameLst>
                                          <p:attrName>ppt_x</p:attrName>
                                        </p:attrNameLst>
                                      </p:cBhvr>
                                      <p:tavLst>
                                        <p:tav tm="0">
                                          <p:val>
                                            <p:strVal val="#ppt_x"/>
                                          </p:val>
                                        </p:tav>
                                        <p:tav tm="100000">
                                          <p:val>
                                            <p:strVal val="#ppt_x"/>
                                          </p:val>
                                        </p:tav>
                                      </p:tavLst>
                                    </p:anim>
                                    <p:anim calcmode="lin" valueType="num">
                                      <p:cBhvr additive="repl">
                                        <p:cTn id="8" dur="500" fill="hold"/>
                                        <p:tgtEl>
                                          <p:spTgt spid="8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82"/>
                                        </p:tgtEl>
                                        <p:attrNameLst>
                                          <p:attrName>style.visibility</p:attrName>
                                        </p:attrNameLst>
                                      </p:cBhvr>
                                      <p:to>
                                        <p:strVal val="visible"/>
                                      </p:to>
                                    </p:set>
                                    <p:anim calcmode="lin" valueType="num">
                                      <p:cBhvr additive="repl">
                                        <p:cTn id="13" dur="500" fill="hold"/>
                                        <p:tgtEl>
                                          <p:spTgt spid="82"/>
                                        </p:tgtEl>
                                        <p:attrNameLst>
                                          <p:attrName>ppt_x</p:attrName>
                                        </p:attrNameLst>
                                      </p:cBhvr>
                                      <p:tavLst>
                                        <p:tav tm="0">
                                          <p:val>
                                            <p:strVal val="0-#ppt_w/2"/>
                                          </p:val>
                                        </p:tav>
                                        <p:tav tm="100000">
                                          <p:val>
                                            <p:strVal val="#ppt_x"/>
                                          </p:val>
                                        </p:tav>
                                      </p:tavLst>
                                    </p:anim>
                                    <p:anim calcmode="lin" valueType="num">
                                      <p:cBhvr additive="repl">
                                        <p:cTn id="14" dur="500" fill="hold"/>
                                        <p:tgtEl>
                                          <p:spTgt spid="8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81"/>
                                        </p:tgtEl>
                                        <p:attrNameLst>
                                          <p:attrName>style.visibility</p:attrName>
                                        </p:attrNameLst>
                                      </p:cBhvr>
                                      <p:to>
                                        <p:strVal val="visible"/>
                                      </p:to>
                                    </p:set>
                                    <p:anim calcmode="lin" valueType="num">
                                      <p:cBhvr additive="repl">
                                        <p:cTn id="17" dur="500" fill="hold"/>
                                        <p:tgtEl>
                                          <p:spTgt spid="81"/>
                                        </p:tgtEl>
                                        <p:attrNameLst>
                                          <p:attrName>ppt_x</p:attrName>
                                        </p:attrNameLst>
                                      </p:cBhvr>
                                      <p:tavLst>
                                        <p:tav tm="0">
                                          <p:val>
                                            <p:strVal val="1+#ppt_w/2"/>
                                          </p:val>
                                        </p:tav>
                                        <p:tav tm="100000">
                                          <p:val>
                                            <p:strVal val="#ppt_x"/>
                                          </p:val>
                                        </p:tav>
                                      </p:tavLst>
                                    </p:anim>
                                    <p:anim calcmode="lin" valueType="num">
                                      <p:cBhvr additive="repl">
                                        <p:cTn id="18" dur="500" fill="hold"/>
                                        <p:tgtEl>
                                          <p:spTgt spid="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7" name="组合 12"/>
          <p:cNvGrpSpPr/>
          <p:nvPr/>
        </p:nvGrpSpPr>
        <p:grpSpPr>
          <a:xfrm>
            <a:off x="-720" y="396720"/>
            <a:ext cx="12191760" cy="1449720"/>
            <a:chOff x="-720" y="396720"/>
            <a:chExt cx="12191760" cy="1449720"/>
          </a:xfrm>
        </p:grpSpPr>
        <p:sp>
          <p:nvSpPr>
            <p:cNvPr id="8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9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9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事故溺水排除培训简介</a:t>
            </a:r>
            <a:endParaRPr lang="en-US" sz="2200" b="0" strike="noStrike" spc="-1">
              <a:solidFill>
                <a:srgbClr val="000000"/>
              </a:solidFill>
              <a:latin typeface="Arial"/>
            </a:endParaRPr>
          </a:p>
        </p:txBody>
      </p:sp>
      <p:sp>
        <p:nvSpPr>
          <p:cNvPr id="9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事故溺水排除培训是指对事故现场进行水域救援的培训。其目的是提高参与者的水上救援技能和应变能力，确保在发生溺水事故时能够迅速、有效地进行排除</a:t>
            </a:r>
            <a:endParaRPr lang="en-US" sz="1400" b="0" strike="noStrike" spc="-1">
              <a:solidFill>
                <a:srgbClr val="000000"/>
              </a:solidFill>
              <a:latin typeface="Arial"/>
            </a:endParaRPr>
          </a:p>
        </p:txBody>
      </p:sp>
      <p:sp>
        <p:nvSpPr>
          <p:cNvPr id="9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additive="repl">
                                        <p:cTn id="7"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5" name="组合 5"/>
          <p:cNvGrpSpPr/>
          <p:nvPr/>
        </p:nvGrpSpPr>
        <p:grpSpPr>
          <a:xfrm>
            <a:off x="4655880" y="1123920"/>
            <a:ext cx="6864480" cy="4960080"/>
            <a:chOff x="4655880" y="1123920"/>
            <a:chExt cx="6864480" cy="4960080"/>
          </a:xfrm>
        </p:grpSpPr>
        <p:cxnSp>
          <p:nvCxnSpPr>
            <p:cNvPr id="9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97" name="iSlide"/>
            <p:cNvGrpSpPr/>
            <p:nvPr/>
          </p:nvGrpSpPr>
          <p:grpSpPr>
            <a:xfrm>
              <a:off x="4835880" y="1432800"/>
              <a:ext cx="6684480" cy="604080"/>
              <a:chOff x="4835880" y="1432800"/>
              <a:chExt cx="6684480" cy="604080"/>
            </a:xfrm>
          </p:grpSpPr>
          <p:cxnSp>
            <p:nvCxnSpPr>
              <p:cNvPr id="9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99" name="íS1ïdè"/>
              <p:cNvGrpSpPr/>
              <p:nvPr/>
            </p:nvGrpSpPr>
            <p:grpSpPr>
              <a:xfrm>
                <a:off x="4835880" y="1432800"/>
                <a:ext cx="2304360" cy="604080"/>
                <a:chOff x="4835880" y="1432800"/>
                <a:chExt cx="2304360" cy="604080"/>
              </a:xfrm>
            </p:grpSpPr>
            <p:sp>
              <p:nvSpPr>
                <p:cNvPr id="10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2" name="îṡḻïḓè"/>
            <p:cNvGrpSpPr/>
            <p:nvPr/>
          </p:nvGrpSpPr>
          <p:grpSpPr>
            <a:xfrm>
              <a:off x="4835880" y="2562120"/>
              <a:ext cx="6684480" cy="604080"/>
              <a:chOff x="4835880" y="2562120"/>
              <a:chExt cx="6684480" cy="604080"/>
            </a:xfrm>
          </p:grpSpPr>
          <p:cxnSp>
            <p:nvCxnSpPr>
              <p:cNvPr id="10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04" name="î$ḻïḓê"/>
              <p:cNvGrpSpPr/>
              <p:nvPr/>
            </p:nvGrpSpPr>
            <p:grpSpPr>
              <a:xfrm>
                <a:off x="4835880" y="2562120"/>
                <a:ext cx="2304360" cy="604080"/>
                <a:chOff x="4835880" y="2562120"/>
                <a:chExt cx="2304360" cy="604080"/>
              </a:xfrm>
            </p:grpSpPr>
            <p:sp>
              <p:nvSpPr>
                <p:cNvPr id="10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7" name="ïṥḻíḑé"/>
            <p:cNvGrpSpPr/>
            <p:nvPr/>
          </p:nvGrpSpPr>
          <p:grpSpPr>
            <a:xfrm>
              <a:off x="4835880" y="3691440"/>
              <a:ext cx="6684480" cy="604080"/>
              <a:chOff x="4835880" y="3691440"/>
              <a:chExt cx="6684480" cy="604080"/>
            </a:xfrm>
          </p:grpSpPr>
          <p:cxnSp>
            <p:nvCxnSpPr>
              <p:cNvPr id="10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09" name="ïṡlíḋê"/>
              <p:cNvGrpSpPr/>
              <p:nvPr/>
            </p:nvGrpSpPr>
            <p:grpSpPr>
              <a:xfrm>
                <a:off x="4835880" y="3691440"/>
                <a:ext cx="2304360" cy="604080"/>
                <a:chOff x="4835880" y="3691440"/>
                <a:chExt cx="2304360" cy="604080"/>
              </a:xfrm>
            </p:grpSpPr>
            <p:sp>
              <p:nvSpPr>
                <p:cNvPr id="11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12" name="ïṩḻiḑè"/>
            <p:cNvGrpSpPr/>
            <p:nvPr/>
          </p:nvGrpSpPr>
          <p:grpSpPr>
            <a:xfrm>
              <a:off x="4835880" y="4820760"/>
              <a:ext cx="6684480" cy="604080"/>
              <a:chOff x="4835880" y="4820760"/>
              <a:chExt cx="6684480" cy="604080"/>
            </a:xfrm>
          </p:grpSpPr>
          <p:cxnSp>
            <p:nvCxnSpPr>
              <p:cNvPr id="11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14" name="íŝľíḋê"/>
              <p:cNvGrpSpPr/>
              <p:nvPr/>
            </p:nvGrpSpPr>
            <p:grpSpPr>
              <a:xfrm>
                <a:off x="4835880" y="4820760"/>
                <a:ext cx="2304360" cy="604080"/>
                <a:chOff x="4835880" y="4820760"/>
                <a:chExt cx="2304360" cy="604080"/>
              </a:xfrm>
            </p:grpSpPr>
            <p:sp>
              <p:nvSpPr>
                <p:cNvPr id="11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1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溺水排除培训的意义</a:t>
            </a:r>
            <a:endParaRPr lang="en-US" sz="3600" b="0" strike="noStrike" spc="-1">
              <a:solidFill>
                <a:schemeClr val="dk1"/>
              </a:solidFill>
              <a:latin typeface="Arial"/>
            </a:endParaRPr>
          </a:p>
        </p:txBody>
      </p:sp>
      <p:sp>
        <p:nvSpPr>
          <p:cNvPr id="11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通过培训有效减少溺水事故的发生</a:t>
            </a:r>
            <a:endParaRPr lang="en-US" sz="1400" b="0" strike="noStrike" spc="-1">
              <a:solidFill>
                <a:srgbClr val="000000"/>
              </a:solidFill>
              <a:latin typeface="Arial"/>
            </a:endParaRPr>
          </a:p>
        </p:txBody>
      </p:sp>
      <p:sp>
        <p:nvSpPr>
          <p:cNvPr id="11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降低溺水事故率</a:t>
            </a:r>
            <a:endParaRPr lang="en-US" sz="1400" b="0" strike="noStrike" spc="-1">
              <a:solidFill>
                <a:srgbClr val="000000"/>
              </a:solidFill>
              <a:latin typeface="Arial"/>
            </a:endParaRPr>
          </a:p>
        </p:txBody>
      </p:sp>
      <p:sp>
        <p:nvSpPr>
          <p:cNvPr id="12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提高事故现场的救援效率和准确性</a:t>
            </a:r>
            <a:endParaRPr lang="en-US" sz="1400" b="0" strike="noStrike" spc="-1">
              <a:solidFill>
                <a:srgbClr val="000000"/>
              </a:solidFill>
              <a:latin typeface="Arial"/>
            </a:endParaRPr>
          </a:p>
        </p:txBody>
      </p:sp>
      <p:sp>
        <p:nvSpPr>
          <p:cNvPr id="12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提高救援效率</a:t>
            </a:r>
            <a:endParaRPr lang="en-US" sz="1400" b="0" strike="noStrike" spc="-1">
              <a:solidFill>
                <a:srgbClr val="000000"/>
              </a:solidFill>
              <a:latin typeface="Arial"/>
            </a:endParaRPr>
          </a:p>
        </p:txBody>
      </p:sp>
      <p:sp>
        <p:nvSpPr>
          <p:cNvPr id="12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
        <p:nvSpPr>
          <p:cNvPr id="12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5"/>
                                        </p:tgtEl>
                                        <p:attrNameLst>
                                          <p:attrName>style.visibility</p:attrName>
                                        </p:attrNameLst>
                                      </p:cBhvr>
                                      <p:to>
                                        <p:strVal val="visible"/>
                                      </p:to>
                                    </p:set>
                                    <p:anim calcmode="lin" valueType="num">
                                      <p:cBhvr additive="repl">
                                        <p:cTn id="7" dur="500" fill="hold"/>
                                        <p:tgtEl>
                                          <p:spTgt spid="95"/>
                                        </p:tgtEl>
                                        <p:attrNameLst>
                                          <p:attrName>ppt_x</p:attrName>
                                        </p:attrNameLst>
                                      </p:cBhvr>
                                      <p:tavLst>
                                        <p:tav tm="0">
                                          <p:val>
                                            <p:strVal val="#ppt_x"/>
                                          </p:val>
                                        </p:tav>
                                        <p:tav tm="100000">
                                          <p:val>
                                            <p:strVal val="#ppt_x"/>
                                          </p:val>
                                        </p:tav>
                                      </p:tavLst>
                                    </p:anim>
                                    <p:anim calcmode="lin" valueType="num">
                                      <p:cBhvr additive="repl">
                                        <p:cTn id="8" dur="500" fill="hold"/>
                                        <p:tgtEl>
                                          <p:spTgt spid="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溺水排除培训的内容</a:t>
            </a:r>
            <a:endParaRPr lang="en-US" sz="3600" b="0" strike="noStrike" spc="-1">
              <a:solidFill>
                <a:schemeClr val="dk1"/>
              </a:solidFill>
              <a:latin typeface="Arial"/>
            </a:endParaRPr>
          </a:p>
        </p:txBody>
      </p:sp>
      <p:sp>
        <p:nvSpPr>
          <p:cNvPr id="127"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包括各种救生器材的使用方法</a:t>
            </a:r>
            <a:endParaRPr lang="en-US" sz="1400" b="0" strike="noStrike" spc="-1">
              <a:solidFill>
                <a:srgbClr val="000000"/>
              </a:solidFill>
              <a:latin typeface="Arial"/>
            </a:endParaRPr>
          </a:p>
        </p:txBody>
      </p:sp>
      <p:sp>
        <p:nvSpPr>
          <p:cNvPr id="128"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水上救援技巧</a:t>
            </a:r>
            <a:endParaRPr lang="en-US" sz="2000" b="0" strike="noStrike" spc="-1">
              <a:solidFill>
                <a:srgbClr val="000000"/>
              </a:solidFill>
              <a:latin typeface="Arial"/>
            </a:endParaRPr>
          </a:p>
        </p:txBody>
      </p:sp>
      <p:sp>
        <p:nvSpPr>
          <p:cNvPr id="12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教导应对溺水事故的紧急处理措施</a:t>
            </a:r>
            <a:endParaRPr lang="en-US" sz="1400" b="0" strike="noStrike" spc="-1">
              <a:solidFill>
                <a:srgbClr val="000000"/>
              </a:solidFill>
              <a:latin typeface="Arial"/>
            </a:endParaRPr>
          </a:p>
        </p:txBody>
      </p:sp>
      <p:sp>
        <p:nvSpPr>
          <p:cNvPr id="13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应急预案</a:t>
            </a:r>
            <a:endParaRPr lang="en-US" sz="2000" b="0" strike="noStrike" spc="-1">
              <a:solidFill>
                <a:srgbClr val="000000"/>
              </a:solidFill>
              <a:latin typeface="Arial"/>
            </a:endParaRPr>
          </a:p>
        </p:txBody>
      </p:sp>
      <p:sp>
        <p:nvSpPr>
          <p:cNvPr id="1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教授参与者基本急救技能</a:t>
            </a:r>
            <a:endParaRPr lang="en-US" sz="1400" b="0" strike="noStrike" spc="-1">
              <a:solidFill>
                <a:srgbClr val="000000"/>
              </a:solidFill>
              <a:latin typeface="Arial"/>
            </a:endParaRPr>
          </a:p>
        </p:txBody>
      </p:sp>
      <p:sp>
        <p:nvSpPr>
          <p:cNvPr id="13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急救知识</a:t>
            </a:r>
            <a:endParaRPr lang="en-US" sz="2000" b="0" strike="noStrike" spc="-1">
              <a:solidFill>
                <a:srgbClr val="000000"/>
              </a:solidFill>
              <a:latin typeface="Arial"/>
            </a:endParaRPr>
          </a:p>
        </p:txBody>
      </p:sp>
      <p:grpSp>
        <p:nvGrpSpPr>
          <p:cNvPr id="136" name="组合 1"/>
          <p:cNvGrpSpPr/>
          <p:nvPr/>
        </p:nvGrpSpPr>
        <p:grpSpPr>
          <a:xfrm>
            <a:off x="7400520" y="1547280"/>
            <a:ext cx="4089960" cy="3641760"/>
            <a:chOff x="7400520" y="1547280"/>
            <a:chExt cx="4089960" cy="3641760"/>
          </a:xfrm>
        </p:grpSpPr>
        <p:sp>
          <p:nvSpPr>
            <p:cNvPr id="137"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8"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9"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40"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141" name="íś1ïḍè"/>
            <p:cNvGrpSpPr/>
            <p:nvPr/>
          </p:nvGrpSpPr>
          <p:grpSpPr>
            <a:xfrm>
              <a:off x="8902800" y="3224880"/>
              <a:ext cx="1090080" cy="699120"/>
              <a:chOff x="8902800" y="3224880"/>
              <a:chExt cx="1090080" cy="699120"/>
            </a:xfrm>
          </p:grpSpPr>
          <p:sp>
            <p:nvSpPr>
              <p:cNvPr id="142"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43"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136"/>
                                        </p:tgtEl>
                                        <p:attrNameLst>
                                          <p:attrName>style.visibility</p:attrName>
                                        </p:attrNameLst>
                                      </p:cBhvr>
                                      <p:to>
                                        <p:strVal val="visible"/>
                                      </p:to>
                                    </p:set>
                                    <p:animEffect transition="in" filter="wipe(down)">
                                      <p:cBhvr additive="repl">
                                        <p:cTn id="7" dur="500"/>
                                        <p:tgtEl>
                                          <p:spTgt spid="1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促进团队协作</a:t>
            </a:r>
            <a:endParaRPr lang="en-US" sz="1800" b="0" strike="noStrike" spc="-1">
              <a:solidFill>
                <a:srgbClr val="000000"/>
              </a:solidFill>
              <a:latin typeface="Arial"/>
            </a:endParaRPr>
          </a:p>
        </p:txBody>
      </p:sp>
      <p:sp>
        <p:nvSpPr>
          <p:cNvPr id="146"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学习协作救援，提高整体救援效率</a:t>
            </a:r>
            <a:endParaRPr lang="en-US" sz="12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49"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2"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溺水排除培训的目标</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培养应变能力</a:t>
            </a:r>
            <a:endParaRPr lang="en-US" sz="1800" b="0" strike="noStrike" spc="-1">
              <a:solidFill>
                <a:srgbClr val="000000"/>
              </a:solidFill>
              <a:latin typeface="Arial"/>
            </a:endParaRPr>
          </a:p>
        </p:txBody>
      </p:sp>
      <p:sp>
        <p:nvSpPr>
          <p:cNvPr id="156"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增强个体面对危机时的冷静应对能力</a:t>
            </a:r>
            <a:endParaRPr lang="en-US" sz="1200" b="0" strike="noStrike" spc="-1">
              <a:solidFill>
                <a:srgbClr val="000000"/>
              </a:solidFill>
              <a:latin typeface="Arial"/>
            </a:endParaRPr>
          </a:p>
        </p:txBody>
      </p:sp>
      <p:grpSp>
        <p:nvGrpSpPr>
          <p:cNvPr id="157" name="组合 4"/>
          <p:cNvGrpSpPr/>
          <p:nvPr/>
        </p:nvGrpSpPr>
        <p:grpSpPr>
          <a:xfrm>
            <a:off x="3839400" y="2049840"/>
            <a:ext cx="3803400" cy="3803400"/>
            <a:chOff x="3839400" y="2049840"/>
            <a:chExt cx="3803400" cy="3803400"/>
          </a:xfrm>
        </p:grpSpPr>
        <p:sp>
          <p:nvSpPr>
            <p:cNvPr id="158"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59"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0"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1"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2"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163"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164"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165"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166"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167"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wheel(1)">
                                      <p:cBhvr additive="repl">
                                        <p:cTn id="7" dur="2000"/>
                                        <p:tgtEl>
                                          <p:spTgt spid="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8"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9"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溺水排除培训的重要性不言而喻，通过系统的培训，可以有效提高水域救援队伍的整体素养和救援效率，避免不必要的伤亡。因此，加强事故溺水排除培训，对维护行业安全、减少损失具有重要意义。</a:t>
            </a:r>
            <a:endParaRPr lang="en-US" sz="1600" b="0" strike="noStrike" spc="-1">
              <a:solidFill>
                <a:srgbClr val="000000"/>
              </a:solidFill>
              <a:latin typeface="Arial"/>
            </a:endParaRPr>
          </a:p>
        </p:txBody>
      </p:sp>
      <p:grpSp>
        <p:nvGrpSpPr>
          <p:cNvPr id="170" name="组合 1"/>
          <p:cNvGrpSpPr/>
          <p:nvPr/>
        </p:nvGrpSpPr>
        <p:grpSpPr>
          <a:xfrm>
            <a:off x="3419640" y="1802880"/>
            <a:ext cx="8527320" cy="3303360"/>
            <a:chOff x="3419640" y="1802880"/>
            <a:chExt cx="8527320" cy="3303360"/>
          </a:xfrm>
        </p:grpSpPr>
        <p:grpSp>
          <p:nvGrpSpPr>
            <p:cNvPr id="171" name="íṩlïḑê"/>
            <p:cNvGrpSpPr/>
            <p:nvPr/>
          </p:nvGrpSpPr>
          <p:grpSpPr>
            <a:xfrm>
              <a:off x="3419640" y="3746160"/>
              <a:ext cx="2864880" cy="1360080"/>
              <a:chOff x="3419640" y="3746160"/>
              <a:chExt cx="2864880" cy="1360080"/>
            </a:xfrm>
          </p:grpSpPr>
          <p:sp>
            <p:nvSpPr>
              <p:cNvPr id="172"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173"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174"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75"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76"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7"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178" name="iṧḻídè"/>
            <p:cNvGrpSpPr/>
            <p:nvPr/>
          </p:nvGrpSpPr>
          <p:grpSpPr>
            <a:xfrm>
              <a:off x="9758880" y="2018520"/>
              <a:ext cx="1511640" cy="1511640"/>
              <a:chOff x="9758880" y="2018520"/>
              <a:chExt cx="1511640" cy="1511640"/>
            </a:xfrm>
          </p:grpSpPr>
          <p:sp>
            <p:nvSpPr>
              <p:cNvPr id="179"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181"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3"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70"/>
                                        </p:tgtEl>
                                        <p:attrNameLst>
                                          <p:attrName>style.visibility</p:attrName>
                                        </p:attrNameLst>
                                      </p:cBhvr>
                                      <p:to>
                                        <p:strVal val="visible"/>
                                      </p:to>
                                    </p:set>
                                    <p:animEffect transition="in" filter="fade">
                                      <p:cBhvr additive="repl">
                                        <p:cTn id="7" dur="1000"/>
                                        <p:tgtEl>
                                          <p:spTgt spid="170"/>
                                        </p:tgtEl>
                                      </p:cBhvr>
                                    </p:animEffect>
                                    <p:anim calcmode="lin" valueType="num">
                                      <p:cBhvr additive="repl">
                                        <p:cTn id="8" dur="1000" fill="hold"/>
                                        <p:tgtEl>
                                          <p:spTgt spid="170"/>
                                        </p:tgtEl>
                                        <p:attrNameLst>
                                          <p:attrName>ppt_x</p:attrName>
                                        </p:attrNameLst>
                                      </p:cBhvr>
                                      <p:tavLst>
                                        <p:tav tm="0">
                                          <p:val>
                                            <p:strVal val="#ppt_x"/>
                                          </p:val>
                                        </p:tav>
                                        <p:tav tm="100000">
                                          <p:val>
                                            <p:strVal val="#ppt_x"/>
                                          </p:val>
                                        </p:tav>
                                      </p:tavLst>
                                    </p:anim>
                                    <p:anim calcmode="lin" valueType="num">
                                      <p:cBhvr additive="repl">
                                        <p:cTn id="9" dur="1000" fill="hold"/>
                                        <p:tgtEl>
                                          <p:spTgt spid="17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5"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6"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8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2</a:t>
            </a:r>
            <a:r>
              <a:rPr lang="zh-CN" sz="3600" b="1" strike="noStrike" spc="299">
                <a:solidFill>
                  <a:schemeClr val="accent1"/>
                </a:solidFill>
                <a:latin typeface="Arial"/>
                <a:ea typeface="微软雅黑"/>
              </a:rPr>
              <a:t>章 安全生产规章制度</a:t>
            </a:r>
            <a:endParaRPr lang="en-US" sz="3600" b="0" strike="noStrike" spc="-1">
              <a:solidFill>
                <a:schemeClr val="dk1"/>
              </a:solidFill>
              <a:latin typeface="Arial"/>
            </a:endParaRPr>
          </a:p>
        </p:txBody>
      </p:sp>
      <p:sp>
        <p:nvSpPr>
          <p:cNvPr id="18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186"/>
                                        </p:tgtEl>
                                        <p:attrNameLst>
                                          <p:attrName>style.visibility</p:attrName>
                                        </p:attrNameLst>
                                      </p:cBhvr>
                                      <p:to>
                                        <p:strVal val="visible"/>
                                      </p:to>
                                    </p:set>
                                    <p:anim calcmode="lin" valueType="num">
                                      <p:cBhvr additive="repl">
                                        <p:cTn id="7" dur="500" fill="hold"/>
                                        <p:tgtEl>
                                          <p:spTgt spid="186"/>
                                        </p:tgtEl>
                                        <p:attrNameLst>
                                          <p:attrName>ppt_x</p:attrName>
                                        </p:attrNameLst>
                                      </p:cBhvr>
                                      <p:tavLst>
                                        <p:tav tm="0">
                                          <p:val>
                                            <p:strVal val="#ppt_x"/>
                                          </p:val>
                                        </p:tav>
                                        <p:tav tm="100000">
                                          <p:val>
                                            <p:strVal val="#ppt_x"/>
                                          </p:val>
                                        </p:tav>
                                      </p:tavLst>
                                    </p:anim>
                                    <p:anim calcmode="lin" valueType="num">
                                      <p:cBhvr additive="repl">
                                        <p:cTn id="8" dur="500" fill="hold"/>
                                        <p:tgtEl>
                                          <p:spTgt spid="186"/>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185"/>
                                        </p:tgtEl>
                                        <p:attrNameLst>
                                          <p:attrName>style.visibility</p:attrName>
                                        </p:attrNameLst>
                                      </p:cBhvr>
                                      <p:to>
                                        <p:strVal val="visible"/>
                                      </p:to>
                                    </p:set>
                                    <p:anim calcmode="lin" valueType="num">
                                      <p:cBhvr additive="repl">
                                        <p:cTn id="13" dur="500" fill="hold"/>
                                        <p:tgtEl>
                                          <p:spTgt spid="185"/>
                                        </p:tgtEl>
                                        <p:attrNameLst>
                                          <p:attrName>ppt_x</p:attrName>
                                        </p:attrNameLst>
                                      </p:cBhvr>
                                      <p:tavLst>
                                        <p:tav tm="0">
                                          <p:val>
                                            <p:strVal val="0-#ppt_w/2"/>
                                          </p:val>
                                        </p:tav>
                                        <p:tav tm="100000">
                                          <p:val>
                                            <p:strVal val="#ppt_x"/>
                                          </p:val>
                                        </p:tav>
                                      </p:tavLst>
                                    </p:anim>
                                    <p:anim calcmode="lin" valueType="num">
                                      <p:cBhvr additive="repl">
                                        <p:cTn id="14" dur="500" fill="hold"/>
                                        <p:tgtEl>
                                          <p:spTgt spid="185"/>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184"/>
                                        </p:tgtEl>
                                        <p:attrNameLst>
                                          <p:attrName>style.visibility</p:attrName>
                                        </p:attrNameLst>
                                      </p:cBhvr>
                                      <p:to>
                                        <p:strVal val="visible"/>
                                      </p:to>
                                    </p:set>
                                    <p:anim calcmode="lin" valueType="num">
                                      <p:cBhvr additive="repl">
                                        <p:cTn id="17" dur="500" fill="hold"/>
                                        <p:tgtEl>
                                          <p:spTgt spid="184"/>
                                        </p:tgtEl>
                                        <p:attrNameLst>
                                          <p:attrName>ppt_x</p:attrName>
                                        </p:attrNameLst>
                                      </p:cBhvr>
                                      <p:tavLst>
                                        <p:tav tm="0">
                                          <p:val>
                                            <p:strVal val="1+#ppt_w/2"/>
                                          </p:val>
                                        </p:tav>
                                        <p:tav tm="100000">
                                          <p:val>
                                            <p:strVal val="#ppt_x"/>
                                          </p:val>
                                        </p:tav>
                                      </p:tavLst>
                                    </p:anim>
                                    <p:anim calcmode="lin" valueType="num">
                                      <p:cBhvr additive="repl">
                                        <p:cTn id="18" dur="500" fill="hold"/>
                                        <p:tgtEl>
                                          <p:spTgt spid="18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0" name="组合 12"/>
          <p:cNvGrpSpPr/>
          <p:nvPr/>
        </p:nvGrpSpPr>
        <p:grpSpPr>
          <a:xfrm>
            <a:off x="-720" y="396720"/>
            <a:ext cx="12191760" cy="1449720"/>
            <a:chOff x="-720" y="396720"/>
            <a:chExt cx="12191760" cy="1449720"/>
          </a:xfrm>
        </p:grpSpPr>
        <p:sp>
          <p:nvSpPr>
            <p:cNvPr id="191"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2"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193"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194"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安全生产规章制度的定义</a:t>
            </a:r>
            <a:endParaRPr lang="en-US" sz="2200" b="0" strike="noStrike" spc="-1">
              <a:solidFill>
                <a:srgbClr val="000000"/>
              </a:solidFill>
              <a:latin typeface="Arial"/>
            </a:endParaRPr>
          </a:p>
        </p:txBody>
      </p:sp>
      <p:sp>
        <p:nvSpPr>
          <p:cNvPr id="196"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安全生产规章制度是指企业为保障生产安全和员工安全而制定的规章制度。通过明确规定各项安全管理措施和操作流程，规范员工的行为，从而确保生产过程中的安全稳定进行。</a:t>
            </a:r>
            <a:endParaRPr lang="en-US" sz="1400" b="0" strike="noStrike" spc="-1">
              <a:solidFill>
                <a:srgbClr val="000000"/>
              </a:solidFill>
              <a:latin typeface="Arial"/>
            </a:endParaRPr>
          </a:p>
        </p:txBody>
      </p:sp>
      <p:sp>
        <p:nvSpPr>
          <p:cNvPr id="197"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90"/>
                                        </p:tgtEl>
                                        <p:attrNameLst>
                                          <p:attrName>style.visibility</p:attrName>
                                        </p:attrNameLst>
                                      </p:cBhvr>
                                      <p:to>
                                        <p:strVal val="visible"/>
                                      </p:to>
                                    </p:set>
                                    <p:animEffect transition="in" filter="fade">
                                      <p:cBhvr additive="repl">
                                        <p:cTn id="7" dur="500"/>
                                        <p:tgtEl>
                                          <p:spTgt spid="1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8" name="组合 5"/>
          <p:cNvGrpSpPr/>
          <p:nvPr/>
        </p:nvGrpSpPr>
        <p:grpSpPr>
          <a:xfrm>
            <a:off x="4655880" y="1123920"/>
            <a:ext cx="6864480" cy="4960080"/>
            <a:chOff x="4655880" y="1123920"/>
            <a:chExt cx="6864480" cy="4960080"/>
          </a:xfrm>
        </p:grpSpPr>
        <p:cxnSp>
          <p:nvCxnSpPr>
            <p:cNvPr id="199"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00" name="iSlide"/>
            <p:cNvGrpSpPr/>
            <p:nvPr/>
          </p:nvGrpSpPr>
          <p:grpSpPr>
            <a:xfrm>
              <a:off x="4835880" y="1432800"/>
              <a:ext cx="6684480" cy="604080"/>
              <a:chOff x="4835880" y="1432800"/>
              <a:chExt cx="6684480" cy="604080"/>
            </a:xfrm>
          </p:grpSpPr>
          <p:cxnSp>
            <p:nvCxnSpPr>
              <p:cNvPr id="201"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02" name="íS1ïdè"/>
              <p:cNvGrpSpPr/>
              <p:nvPr/>
            </p:nvGrpSpPr>
            <p:grpSpPr>
              <a:xfrm>
                <a:off x="4835880" y="1432800"/>
                <a:ext cx="2304360" cy="604080"/>
                <a:chOff x="4835880" y="1432800"/>
                <a:chExt cx="2304360" cy="604080"/>
              </a:xfrm>
            </p:grpSpPr>
            <p:sp>
              <p:nvSpPr>
                <p:cNvPr id="203"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4"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05" name="îṡḻïḓè"/>
            <p:cNvGrpSpPr/>
            <p:nvPr/>
          </p:nvGrpSpPr>
          <p:grpSpPr>
            <a:xfrm>
              <a:off x="4835880" y="2562120"/>
              <a:ext cx="6684480" cy="604080"/>
              <a:chOff x="4835880" y="2562120"/>
              <a:chExt cx="6684480" cy="604080"/>
            </a:xfrm>
          </p:grpSpPr>
          <p:cxnSp>
            <p:nvCxnSpPr>
              <p:cNvPr id="206"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07" name="î$ḻïḓê"/>
              <p:cNvGrpSpPr/>
              <p:nvPr/>
            </p:nvGrpSpPr>
            <p:grpSpPr>
              <a:xfrm>
                <a:off x="4835880" y="2562120"/>
                <a:ext cx="2304360" cy="604080"/>
                <a:chOff x="4835880" y="2562120"/>
                <a:chExt cx="2304360" cy="604080"/>
              </a:xfrm>
            </p:grpSpPr>
            <p:sp>
              <p:nvSpPr>
                <p:cNvPr id="208"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9"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10" name="ïṥḻíḑé"/>
            <p:cNvGrpSpPr/>
            <p:nvPr/>
          </p:nvGrpSpPr>
          <p:grpSpPr>
            <a:xfrm>
              <a:off x="4835880" y="3691440"/>
              <a:ext cx="6684480" cy="604080"/>
              <a:chOff x="4835880" y="3691440"/>
              <a:chExt cx="6684480" cy="604080"/>
            </a:xfrm>
          </p:grpSpPr>
          <p:cxnSp>
            <p:nvCxnSpPr>
              <p:cNvPr id="211"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12" name="ïṡlíḋê"/>
              <p:cNvGrpSpPr/>
              <p:nvPr/>
            </p:nvGrpSpPr>
            <p:grpSpPr>
              <a:xfrm>
                <a:off x="4835880" y="3691440"/>
                <a:ext cx="2304360" cy="604080"/>
                <a:chOff x="4835880" y="3691440"/>
                <a:chExt cx="2304360" cy="604080"/>
              </a:xfrm>
            </p:grpSpPr>
            <p:sp>
              <p:nvSpPr>
                <p:cNvPr id="213"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4"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15" name="ïṩḻiḑè"/>
            <p:cNvGrpSpPr/>
            <p:nvPr/>
          </p:nvGrpSpPr>
          <p:grpSpPr>
            <a:xfrm>
              <a:off x="4835880" y="4820760"/>
              <a:ext cx="6684480" cy="604080"/>
              <a:chOff x="4835880" y="4820760"/>
              <a:chExt cx="6684480" cy="604080"/>
            </a:xfrm>
          </p:grpSpPr>
          <p:cxnSp>
            <p:nvCxnSpPr>
              <p:cNvPr id="216"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17" name="íŝľíḋê"/>
              <p:cNvGrpSpPr/>
              <p:nvPr/>
            </p:nvGrpSpPr>
            <p:grpSpPr>
              <a:xfrm>
                <a:off x="4835880" y="4820760"/>
                <a:ext cx="2304360" cy="604080"/>
                <a:chOff x="4835880" y="4820760"/>
                <a:chExt cx="2304360" cy="604080"/>
              </a:xfrm>
            </p:grpSpPr>
            <p:sp>
              <p:nvSpPr>
                <p:cNvPr id="218"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9"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20"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安全生产规章制度的重要性</a:t>
            </a:r>
            <a:endParaRPr lang="en-US" sz="3600" b="0" strike="noStrike" spc="-1">
              <a:solidFill>
                <a:schemeClr val="dk1"/>
              </a:solidFill>
              <a:latin typeface="Arial"/>
            </a:endParaRPr>
          </a:p>
        </p:txBody>
      </p:sp>
      <p:sp>
        <p:nvSpPr>
          <p:cNvPr id="221"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企业安全生产管理的基础</a:t>
            </a:r>
            <a:endParaRPr lang="en-US" sz="1400" b="0" strike="noStrike" spc="-1">
              <a:solidFill>
                <a:srgbClr val="000000"/>
              </a:solidFill>
              <a:latin typeface="Arial"/>
            </a:endParaRPr>
          </a:p>
        </p:txBody>
      </p:sp>
      <p:sp>
        <p:nvSpPr>
          <p:cNvPr id="222"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基础管理</a:t>
            </a:r>
            <a:endParaRPr lang="en-US" sz="1400" b="0" strike="noStrike" spc="-1">
              <a:solidFill>
                <a:srgbClr val="000000"/>
              </a:solidFill>
              <a:latin typeface="Arial"/>
            </a:endParaRPr>
          </a:p>
        </p:txBody>
      </p:sp>
      <p:sp>
        <p:nvSpPr>
          <p:cNvPr id="223"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员工安全生产意识和责任意识的重要引导</a:t>
            </a:r>
            <a:endParaRPr lang="en-US" sz="1400" b="0" strike="noStrike" spc="-1">
              <a:solidFill>
                <a:srgbClr val="000000"/>
              </a:solidFill>
              <a:latin typeface="Arial"/>
            </a:endParaRPr>
          </a:p>
        </p:txBody>
      </p:sp>
      <p:sp>
        <p:nvSpPr>
          <p:cNvPr id="224"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引导作用</a:t>
            </a:r>
            <a:endParaRPr lang="en-US" sz="1400" b="0" strike="noStrike" spc="-1">
              <a:solidFill>
                <a:srgbClr val="000000"/>
              </a:solidFill>
              <a:latin typeface="Arial"/>
            </a:endParaRPr>
          </a:p>
        </p:txBody>
      </p:sp>
      <p:sp>
        <p:nvSpPr>
          <p:cNvPr id="225"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26"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
        <p:nvSpPr>
          <p:cNvPr id="227"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28"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98"/>
                                        </p:tgtEl>
                                        <p:attrNameLst>
                                          <p:attrName>style.visibility</p:attrName>
                                        </p:attrNameLst>
                                      </p:cBhvr>
                                      <p:to>
                                        <p:strVal val="visible"/>
                                      </p:to>
                                    </p:set>
                                    <p:anim calcmode="lin" valueType="num">
                                      <p:cBhvr additive="repl">
                                        <p:cTn id="7" dur="500" fill="hold"/>
                                        <p:tgtEl>
                                          <p:spTgt spid="198"/>
                                        </p:tgtEl>
                                        <p:attrNameLst>
                                          <p:attrName>ppt_x</p:attrName>
                                        </p:attrNameLst>
                                      </p:cBhvr>
                                      <p:tavLst>
                                        <p:tav tm="0">
                                          <p:val>
                                            <p:strVal val="#ppt_x"/>
                                          </p:val>
                                        </p:tav>
                                        <p:tav tm="100000">
                                          <p:val>
                                            <p:strVal val="#ppt_x"/>
                                          </p:val>
                                        </p:tav>
                                      </p:tavLst>
                                    </p:anim>
                                    <p:anim calcmode="lin" valueType="num">
                                      <p:cBhvr additive="repl">
                                        <p:cTn id="8" dur="500" fill="hold"/>
                                        <p:tgtEl>
                                          <p:spTgt spid="1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安全生产规章制度的内容</a:t>
            </a:r>
            <a:endParaRPr lang="en-US" sz="3600" b="0" strike="noStrike" spc="-1">
              <a:solidFill>
                <a:schemeClr val="dk1"/>
              </a:solidFill>
              <a:latin typeface="Arial"/>
            </a:endParaRPr>
          </a:p>
        </p:txBody>
      </p:sp>
      <p:sp>
        <p:nvSpPr>
          <p:cNvPr id="23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23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安全责任制度</a:t>
            </a:r>
            <a:endParaRPr lang="en-US" sz="2000" b="0" strike="noStrike" spc="-1">
              <a:solidFill>
                <a:srgbClr val="000000"/>
              </a:solidFill>
              <a:latin typeface="Arial"/>
            </a:endParaRPr>
          </a:p>
        </p:txBody>
      </p:sp>
      <p:sp>
        <p:nvSpPr>
          <p:cNvPr id="23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3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3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3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事故应急预案</a:t>
            </a:r>
            <a:endParaRPr lang="en-US" sz="2000" b="0" strike="noStrike" spc="-1">
              <a:solidFill>
                <a:srgbClr val="000000"/>
              </a:solidFill>
              <a:latin typeface="Arial"/>
            </a:endParaRPr>
          </a:p>
        </p:txBody>
      </p:sp>
      <p:sp>
        <p:nvSpPr>
          <p:cNvPr id="2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3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3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安全操作规程</a:t>
            </a:r>
            <a:endParaRPr lang="en-US" sz="2000" b="0" strike="noStrike" spc="-1">
              <a:solidFill>
                <a:srgbClr val="000000"/>
              </a:solidFill>
              <a:latin typeface="Arial"/>
            </a:endParaRPr>
          </a:p>
        </p:txBody>
      </p:sp>
      <p:grpSp>
        <p:nvGrpSpPr>
          <p:cNvPr id="239" name="组合 1"/>
          <p:cNvGrpSpPr/>
          <p:nvPr/>
        </p:nvGrpSpPr>
        <p:grpSpPr>
          <a:xfrm>
            <a:off x="7400520" y="1547280"/>
            <a:ext cx="4089960" cy="3641760"/>
            <a:chOff x="7400520" y="1547280"/>
            <a:chExt cx="4089960" cy="3641760"/>
          </a:xfrm>
        </p:grpSpPr>
        <p:sp>
          <p:nvSpPr>
            <p:cNvPr id="240"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1"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42"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43"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244" name="íś1ïḍè"/>
            <p:cNvGrpSpPr/>
            <p:nvPr/>
          </p:nvGrpSpPr>
          <p:grpSpPr>
            <a:xfrm>
              <a:off x="8902800" y="3224880"/>
              <a:ext cx="1090080" cy="699120"/>
              <a:chOff x="8902800" y="3224880"/>
              <a:chExt cx="1090080" cy="699120"/>
            </a:xfrm>
          </p:grpSpPr>
          <p:sp>
            <p:nvSpPr>
              <p:cNvPr id="245"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246"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39"/>
                                        </p:tgtEl>
                                        <p:attrNameLst>
                                          <p:attrName>style.visibility</p:attrName>
                                        </p:attrNameLst>
                                      </p:cBhvr>
                                      <p:to>
                                        <p:strVal val="visible"/>
                                      </p:to>
                                    </p:set>
                                    <p:animEffect transition="in" filter="wipe(down)">
                                      <p:cBhvr additive="repl">
                                        <p:cTn id="7" dur="500"/>
                                        <p:tgtEl>
                                          <p:spTgt spid="2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8"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严格执行</a:t>
            </a:r>
            <a:endParaRPr lang="en-US" sz="1800" b="0" strike="noStrike" spc="-1">
              <a:solidFill>
                <a:srgbClr val="000000"/>
              </a:solidFill>
              <a:latin typeface="Arial"/>
            </a:endParaRPr>
          </a:p>
        </p:txBody>
      </p:sp>
      <p:sp>
        <p:nvSpPr>
          <p:cNvPr id="249"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规章制度要求严格执行，不能有漏洞</a:t>
            </a:r>
            <a:endParaRPr lang="en-US" sz="1200" b="0" strike="noStrike" spc="-1">
              <a:solidFill>
                <a:srgbClr val="000000"/>
              </a:solidFill>
              <a:latin typeface="Arial"/>
            </a:endParaRPr>
          </a:p>
        </p:txBody>
      </p:sp>
      <p:sp>
        <p:nvSpPr>
          <p:cNvPr id="25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1"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切实保障生产安全</a:t>
            </a:r>
            <a:endParaRPr lang="en-US" sz="1800" b="0" strike="noStrike" spc="-1">
              <a:solidFill>
                <a:srgbClr val="000000"/>
              </a:solidFill>
              <a:latin typeface="Arial"/>
            </a:endParaRPr>
          </a:p>
        </p:txBody>
      </p:sp>
      <p:sp>
        <p:nvSpPr>
          <p:cNvPr id="252"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安全生产规章制度的执行是为了切实保障生产安全</a:t>
            </a:r>
            <a:endParaRPr lang="en-US" sz="1200" b="0" strike="noStrike" spc="-1">
              <a:solidFill>
                <a:srgbClr val="000000"/>
              </a:solidFill>
              <a:latin typeface="Arial"/>
            </a:endParaRPr>
          </a:p>
        </p:txBody>
      </p:sp>
      <p:sp>
        <p:nvSpPr>
          <p:cNvPr id="25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4"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55"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25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安全生产规章制度的执行</a:t>
            </a:r>
            <a:endParaRPr lang="en-US" sz="3600" b="0" strike="noStrike" spc="-1">
              <a:solidFill>
                <a:schemeClr val="dk1"/>
              </a:solidFill>
              <a:latin typeface="Arial"/>
            </a:endParaRPr>
          </a:p>
        </p:txBody>
      </p:sp>
      <p:sp>
        <p:nvSpPr>
          <p:cNvPr id="25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8"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全员参与</a:t>
            </a:r>
            <a:endParaRPr lang="en-US" sz="1800" b="0" strike="noStrike" spc="-1">
              <a:solidFill>
                <a:srgbClr val="000000"/>
              </a:solidFill>
              <a:latin typeface="Arial"/>
            </a:endParaRPr>
          </a:p>
        </p:txBody>
      </p:sp>
      <p:sp>
        <p:nvSpPr>
          <p:cNvPr id="259"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所有员工都应参与安全生产规章制度的执行</a:t>
            </a:r>
            <a:endParaRPr lang="en-US" sz="1200" b="0" strike="noStrike" spc="-1">
              <a:solidFill>
                <a:srgbClr val="000000"/>
              </a:solidFill>
              <a:latin typeface="Arial"/>
            </a:endParaRPr>
          </a:p>
        </p:txBody>
      </p:sp>
      <p:grpSp>
        <p:nvGrpSpPr>
          <p:cNvPr id="260" name="组合 4"/>
          <p:cNvGrpSpPr/>
          <p:nvPr/>
        </p:nvGrpSpPr>
        <p:grpSpPr>
          <a:xfrm>
            <a:off x="3839400" y="2049840"/>
            <a:ext cx="3803400" cy="3803400"/>
            <a:chOff x="3839400" y="2049840"/>
            <a:chExt cx="3803400" cy="3803400"/>
          </a:xfrm>
        </p:grpSpPr>
        <p:sp>
          <p:nvSpPr>
            <p:cNvPr id="261"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62"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63"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64"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265"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266"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267"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268"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269"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270"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260"/>
                                        </p:tgtEl>
                                        <p:attrNameLst>
                                          <p:attrName>style.visibility</p:attrName>
                                        </p:attrNameLst>
                                      </p:cBhvr>
                                      <p:to>
                                        <p:strVal val="visible"/>
                                      </p:to>
                                    </p:set>
                                    <p:animEffect transition="in" filter="wheel(1)">
                                      <p:cBhvr additive="repl">
                                        <p:cTn id="7" dur="2000"/>
                                        <p:tgtEl>
                                          <p:spTgt spid="2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1"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272"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安全生产规章制度是企业安全生产管理的基石，对员工的安全生产意识和责任意识具有重要引导作用。企业要严格执行规章制度，确保全员参与，从而切实保障生产安全。</a:t>
            </a:r>
            <a:endParaRPr lang="en-US" sz="1600" b="0" strike="noStrike" spc="-1">
              <a:solidFill>
                <a:srgbClr val="000000"/>
              </a:solidFill>
              <a:latin typeface="Arial"/>
            </a:endParaRPr>
          </a:p>
        </p:txBody>
      </p:sp>
      <p:grpSp>
        <p:nvGrpSpPr>
          <p:cNvPr id="273" name="组合 1"/>
          <p:cNvGrpSpPr/>
          <p:nvPr/>
        </p:nvGrpSpPr>
        <p:grpSpPr>
          <a:xfrm>
            <a:off x="3419640" y="1802880"/>
            <a:ext cx="8527320" cy="3303360"/>
            <a:chOff x="3419640" y="1802880"/>
            <a:chExt cx="8527320" cy="3303360"/>
          </a:xfrm>
        </p:grpSpPr>
        <p:grpSp>
          <p:nvGrpSpPr>
            <p:cNvPr id="274" name="íṩlïḑê"/>
            <p:cNvGrpSpPr/>
            <p:nvPr/>
          </p:nvGrpSpPr>
          <p:grpSpPr>
            <a:xfrm>
              <a:off x="3419640" y="3746160"/>
              <a:ext cx="2864880" cy="1360080"/>
              <a:chOff x="3419640" y="3746160"/>
              <a:chExt cx="2864880" cy="1360080"/>
            </a:xfrm>
          </p:grpSpPr>
          <p:sp>
            <p:nvSpPr>
              <p:cNvPr id="275"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276"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277"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78"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79"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0"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281" name="iṧḻídè"/>
            <p:cNvGrpSpPr/>
            <p:nvPr/>
          </p:nvGrpSpPr>
          <p:grpSpPr>
            <a:xfrm>
              <a:off x="9758880" y="2018520"/>
              <a:ext cx="1511640" cy="1511640"/>
              <a:chOff x="9758880" y="2018520"/>
              <a:chExt cx="1511640" cy="1511640"/>
            </a:xfrm>
          </p:grpSpPr>
          <p:sp>
            <p:nvSpPr>
              <p:cNvPr id="282"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3"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284"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5"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86"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73"/>
                                        </p:tgtEl>
                                        <p:attrNameLst>
                                          <p:attrName>style.visibility</p:attrName>
                                        </p:attrNameLst>
                                      </p:cBhvr>
                                      <p:to>
                                        <p:strVal val="visible"/>
                                      </p:to>
                                    </p:set>
                                    <p:animEffect transition="in" filter="fade">
                                      <p:cBhvr additive="repl">
                                        <p:cTn id="7" dur="1000"/>
                                        <p:tgtEl>
                                          <p:spTgt spid="273"/>
                                        </p:tgtEl>
                                      </p:cBhvr>
                                    </p:animEffect>
                                    <p:anim calcmode="lin" valueType="num">
                                      <p:cBhvr additive="repl">
                                        <p:cTn id="8" dur="1000" fill="hold"/>
                                        <p:tgtEl>
                                          <p:spTgt spid="273"/>
                                        </p:tgtEl>
                                        <p:attrNameLst>
                                          <p:attrName>ppt_x</p:attrName>
                                        </p:attrNameLst>
                                      </p:cBhvr>
                                      <p:tavLst>
                                        <p:tav tm="0">
                                          <p:val>
                                            <p:strVal val="#ppt_x"/>
                                          </p:val>
                                        </p:tav>
                                        <p:tav tm="100000">
                                          <p:val>
                                            <p:strVal val="#ppt_x"/>
                                          </p:val>
                                        </p:tav>
                                      </p:tavLst>
                                    </p:anim>
                                    <p:anim calcmode="lin" valueType="num">
                                      <p:cBhvr additive="repl">
                                        <p:cTn id="9" dur="1000" fill="hold"/>
                                        <p:tgtEl>
                                          <p:spTgt spid="27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7"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88"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89"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9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9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第三章 行业安全生产标准</a:t>
            </a:r>
            <a:endParaRPr lang="en-US" sz="3600" b="0" strike="noStrike" spc="-1">
              <a:solidFill>
                <a:schemeClr val="dk1"/>
              </a:solidFill>
              <a:latin typeface="Arial"/>
            </a:endParaRPr>
          </a:p>
        </p:txBody>
      </p:sp>
      <p:sp>
        <p:nvSpPr>
          <p:cNvPr id="29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289"/>
                                        </p:tgtEl>
                                        <p:attrNameLst>
                                          <p:attrName>style.visibility</p:attrName>
                                        </p:attrNameLst>
                                      </p:cBhvr>
                                      <p:to>
                                        <p:strVal val="visible"/>
                                      </p:to>
                                    </p:set>
                                    <p:anim calcmode="lin" valueType="num">
                                      <p:cBhvr additive="repl">
                                        <p:cTn id="7" dur="500" fill="hold"/>
                                        <p:tgtEl>
                                          <p:spTgt spid="289"/>
                                        </p:tgtEl>
                                        <p:attrNameLst>
                                          <p:attrName>ppt_x</p:attrName>
                                        </p:attrNameLst>
                                      </p:cBhvr>
                                      <p:tavLst>
                                        <p:tav tm="0">
                                          <p:val>
                                            <p:strVal val="#ppt_x"/>
                                          </p:val>
                                        </p:tav>
                                        <p:tav tm="100000">
                                          <p:val>
                                            <p:strVal val="#ppt_x"/>
                                          </p:val>
                                        </p:tav>
                                      </p:tavLst>
                                    </p:anim>
                                    <p:anim calcmode="lin" valueType="num">
                                      <p:cBhvr additive="repl">
                                        <p:cTn id="8" dur="500" fill="hold"/>
                                        <p:tgtEl>
                                          <p:spTgt spid="289"/>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288"/>
                                        </p:tgtEl>
                                        <p:attrNameLst>
                                          <p:attrName>style.visibility</p:attrName>
                                        </p:attrNameLst>
                                      </p:cBhvr>
                                      <p:to>
                                        <p:strVal val="visible"/>
                                      </p:to>
                                    </p:set>
                                    <p:anim calcmode="lin" valueType="num">
                                      <p:cBhvr additive="repl">
                                        <p:cTn id="13" dur="500" fill="hold"/>
                                        <p:tgtEl>
                                          <p:spTgt spid="288"/>
                                        </p:tgtEl>
                                        <p:attrNameLst>
                                          <p:attrName>ppt_x</p:attrName>
                                        </p:attrNameLst>
                                      </p:cBhvr>
                                      <p:tavLst>
                                        <p:tav tm="0">
                                          <p:val>
                                            <p:strVal val="0-#ppt_w/2"/>
                                          </p:val>
                                        </p:tav>
                                        <p:tav tm="100000">
                                          <p:val>
                                            <p:strVal val="#ppt_x"/>
                                          </p:val>
                                        </p:tav>
                                      </p:tavLst>
                                    </p:anim>
                                    <p:anim calcmode="lin" valueType="num">
                                      <p:cBhvr additive="repl">
                                        <p:cTn id="14" dur="500" fill="hold"/>
                                        <p:tgtEl>
                                          <p:spTgt spid="288"/>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287"/>
                                        </p:tgtEl>
                                        <p:attrNameLst>
                                          <p:attrName>style.visibility</p:attrName>
                                        </p:attrNameLst>
                                      </p:cBhvr>
                                      <p:to>
                                        <p:strVal val="visible"/>
                                      </p:to>
                                    </p:set>
                                    <p:anim calcmode="lin" valueType="num">
                                      <p:cBhvr additive="repl">
                                        <p:cTn id="17" dur="500" fill="hold"/>
                                        <p:tgtEl>
                                          <p:spTgt spid="287"/>
                                        </p:tgtEl>
                                        <p:attrNameLst>
                                          <p:attrName>ppt_x</p:attrName>
                                        </p:attrNameLst>
                                      </p:cBhvr>
                                      <p:tavLst>
                                        <p:tav tm="0">
                                          <p:val>
                                            <p:strVal val="1+#ppt_w/2"/>
                                          </p:val>
                                        </p:tav>
                                        <p:tav tm="100000">
                                          <p:val>
                                            <p:strVal val="#ppt_x"/>
                                          </p:val>
                                        </p:tav>
                                      </p:tavLst>
                                    </p:anim>
                                    <p:anim calcmode="lin" valueType="num">
                                      <p:cBhvr additive="repl">
                                        <p:cTn id="18" dur="500" fill="hold"/>
                                        <p:tgtEl>
                                          <p:spTgt spid="28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3"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行业安全生产标准概述</a:t>
            </a:r>
            <a:endParaRPr lang="en-US" sz="3600" b="0" strike="noStrike" spc="-1">
              <a:solidFill>
                <a:schemeClr val="dk1"/>
              </a:solidFill>
              <a:latin typeface="Arial"/>
            </a:endParaRPr>
          </a:p>
        </p:txBody>
      </p:sp>
      <p:sp>
        <p:nvSpPr>
          <p:cNvPr id="294"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行业安全生产标准是指行业内对安全生产进行规范化管理的标准。这些标准旨在确保行业安全生产的合规性和可持续性，为员工和企业提供安全保障。</a:t>
            </a:r>
            <a:endParaRPr lang="en-US" sz="1600" b="0" strike="noStrike" spc="-1">
              <a:solidFill>
                <a:srgbClr val="000000"/>
              </a:solidFill>
              <a:latin typeface="Arial"/>
            </a:endParaRPr>
          </a:p>
        </p:txBody>
      </p:sp>
      <p:grpSp>
        <p:nvGrpSpPr>
          <p:cNvPr id="295" name="组合 1"/>
          <p:cNvGrpSpPr/>
          <p:nvPr/>
        </p:nvGrpSpPr>
        <p:grpSpPr>
          <a:xfrm>
            <a:off x="3419640" y="1802880"/>
            <a:ext cx="8527320" cy="3303360"/>
            <a:chOff x="3419640" y="1802880"/>
            <a:chExt cx="8527320" cy="3303360"/>
          </a:xfrm>
        </p:grpSpPr>
        <p:grpSp>
          <p:nvGrpSpPr>
            <p:cNvPr id="296" name="íṩlïḑê"/>
            <p:cNvGrpSpPr/>
            <p:nvPr/>
          </p:nvGrpSpPr>
          <p:grpSpPr>
            <a:xfrm>
              <a:off x="3419640" y="3746160"/>
              <a:ext cx="2864880" cy="1360080"/>
              <a:chOff x="3419640" y="3746160"/>
              <a:chExt cx="2864880" cy="1360080"/>
            </a:xfrm>
          </p:grpSpPr>
          <p:sp>
            <p:nvSpPr>
              <p:cNvPr id="297"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298"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299"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300"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301"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02"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303" name="iṧḻídè"/>
            <p:cNvGrpSpPr/>
            <p:nvPr/>
          </p:nvGrpSpPr>
          <p:grpSpPr>
            <a:xfrm>
              <a:off x="9758880" y="2018520"/>
              <a:ext cx="1511640" cy="1511640"/>
              <a:chOff x="9758880" y="2018520"/>
              <a:chExt cx="1511640" cy="1511640"/>
            </a:xfrm>
          </p:grpSpPr>
          <p:sp>
            <p:nvSpPr>
              <p:cNvPr id="304"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5"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306"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07"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308"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95"/>
                                        </p:tgtEl>
                                        <p:attrNameLst>
                                          <p:attrName>style.visibility</p:attrName>
                                        </p:attrNameLst>
                                      </p:cBhvr>
                                      <p:to>
                                        <p:strVal val="visible"/>
                                      </p:to>
                                    </p:set>
                                    <p:animEffect transition="in" filter="fade">
                                      <p:cBhvr additive="repl">
                                        <p:cTn id="7" dur="1000"/>
                                        <p:tgtEl>
                                          <p:spTgt spid="295"/>
                                        </p:tgtEl>
                                      </p:cBhvr>
                                    </p:animEffect>
                                    <p:anim calcmode="lin" valueType="num">
                                      <p:cBhvr additive="repl">
                                        <p:cTn id="8" dur="1000" fill="hold"/>
                                        <p:tgtEl>
                                          <p:spTgt spid="295"/>
                                        </p:tgtEl>
                                        <p:attrNameLst>
                                          <p:attrName>ppt_x</p:attrName>
                                        </p:attrNameLst>
                                      </p:cBhvr>
                                      <p:tavLst>
                                        <p:tav tm="0">
                                          <p:val>
                                            <p:strVal val="#ppt_x"/>
                                          </p:val>
                                        </p:tav>
                                        <p:tav tm="100000">
                                          <p:val>
                                            <p:strVal val="#ppt_x"/>
                                          </p:val>
                                        </p:tav>
                                      </p:tavLst>
                                    </p:anim>
                                    <p:anim calcmode="lin" valueType="num">
                                      <p:cBhvr additive="repl">
                                        <p:cTn id="9" dur="1000" fill="hold"/>
                                        <p:tgtEl>
                                          <p:spTgt spid="29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09" name="组合 5"/>
          <p:cNvGrpSpPr/>
          <p:nvPr/>
        </p:nvGrpSpPr>
        <p:grpSpPr>
          <a:xfrm>
            <a:off x="4655880" y="1123920"/>
            <a:ext cx="6864480" cy="4960080"/>
            <a:chOff x="4655880" y="1123920"/>
            <a:chExt cx="6864480" cy="4960080"/>
          </a:xfrm>
        </p:grpSpPr>
        <p:cxnSp>
          <p:nvCxnSpPr>
            <p:cNvPr id="310"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311" name="iSlide"/>
            <p:cNvGrpSpPr/>
            <p:nvPr/>
          </p:nvGrpSpPr>
          <p:grpSpPr>
            <a:xfrm>
              <a:off x="4835880" y="1432800"/>
              <a:ext cx="6684480" cy="604080"/>
              <a:chOff x="4835880" y="1432800"/>
              <a:chExt cx="6684480" cy="604080"/>
            </a:xfrm>
          </p:grpSpPr>
          <p:cxnSp>
            <p:nvCxnSpPr>
              <p:cNvPr id="312"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313" name="íS1ïdè"/>
              <p:cNvGrpSpPr/>
              <p:nvPr/>
            </p:nvGrpSpPr>
            <p:grpSpPr>
              <a:xfrm>
                <a:off x="4835880" y="1432800"/>
                <a:ext cx="2304360" cy="604080"/>
                <a:chOff x="4835880" y="1432800"/>
                <a:chExt cx="2304360" cy="604080"/>
              </a:xfrm>
            </p:grpSpPr>
            <p:sp>
              <p:nvSpPr>
                <p:cNvPr id="314"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15"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16" name="îṡḻïḓè"/>
            <p:cNvGrpSpPr/>
            <p:nvPr/>
          </p:nvGrpSpPr>
          <p:grpSpPr>
            <a:xfrm>
              <a:off x="4835880" y="2562120"/>
              <a:ext cx="6684480" cy="604080"/>
              <a:chOff x="4835880" y="2562120"/>
              <a:chExt cx="6684480" cy="604080"/>
            </a:xfrm>
          </p:grpSpPr>
          <p:cxnSp>
            <p:nvCxnSpPr>
              <p:cNvPr id="317"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318" name="î$ḻïḓê"/>
              <p:cNvGrpSpPr/>
              <p:nvPr/>
            </p:nvGrpSpPr>
            <p:grpSpPr>
              <a:xfrm>
                <a:off x="4835880" y="2562120"/>
                <a:ext cx="2304360" cy="604080"/>
                <a:chOff x="4835880" y="2562120"/>
                <a:chExt cx="2304360" cy="604080"/>
              </a:xfrm>
            </p:grpSpPr>
            <p:sp>
              <p:nvSpPr>
                <p:cNvPr id="319"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0"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21" name="ïṥḻíḑé"/>
            <p:cNvGrpSpPr/>
            <p:nvPr/>
          </p:nvGrpSpPr>
          <p:grpSpPr>
            <a:xfrm>
              <a:off x="4835880" y="3691440"/>
              <a:ext cx="6684480" cy="604080"/>
              <a:chOff x="4835880" y="3691440"/>
              <a:chExt cx="6684480" cy="604080"/>
            </a:xfrm>
          </p:grpSpPr>
          <p:cxnSp>
            <p:nvCxnSpPr>
              <p:cNvPr id="322"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323" name="ïṡlíḋê"/>
              <p:cNvGrpSpPr/>
              <p:nvPr/>
            </p:nvGrpSpPr>
            <p:grpSpPr>
              <a:xfrm>
                <a:off x="4835880" y="3691440"/>
                <a:ext cx="2304360" cy="604080"/>
                <a:chOff x="4835880" y="3691440"/>
                <a:chExt cx="2304360" cy="604080"/>
              </a:xfrm>
            </p:grpSpPr>
            <p:sp>
              <p:nvSpPr>
                <p:cNvPr id="324"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25"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326" name="ïṩḻiḑè"/>
            <p:cNvGrpSpPr/>
            <p:nvPr/>
          </p:nvGrpSpPr>
          <p:grpSpPr>
            <a:xfrm>
              <a:off x="4835880" y="4820760"/>
              <a:ext cx="6684480" cy="604080"/>
              <a:chOff x="4835880" y="4820760"/>
              <a:chExt cx="6684480" cy="604080"/>
            </a:xfrm>
          </p:grpSpPr>
          <p:cxnSp>
            <p:nvCxnSpPr>
              <p:cNvPr id="327"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328" name="íŝľíḋê"/>
              <p:cNvGrpSpPr/>
              <p:nvPr/>
            </p:nvGrpSpPr>
            <p:grpSpPr>
              <a:xfrm>
                <a:off x="4835880" y="4820760"/>
                <a:ext cx="2304360" cy="604080"/>
                <a:chOff x="4835880" y="4820760"/>
                <a:chExt cx="2304360" cy="604080"/>
              </a:xfrm>
            </p:grpSpPr>
            <p:sp>
              <p:nvSpPr>
                <p:cNvPr id="329"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30"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331"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行业安全生产标准的制定过程</a:t>
            </a:r>
            <a:endParaRPr lang="en-US" sz="3600" b="0" strike="noStrike" spc="-1">
              <a:solidFill>
                <a:schemeClr val="dk1"/>
              </a:solidFill>
              <a:latin typeface="Arial"/>
            </a:endParaRPr>
          </a:p>
        </p:txBody>
      </p:sp>
      <p:sp>
        <p:nvSpPr>
          <p:cNvPr id="332"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制定标准的主体</a:t>
            </a:r>
            <a:endParaRPr lang="en-US" sz="1400" b="0" strike="noStrike" spc="-1">
              <a:solidFill>
                <a:srgbClr val="000000"/>
              </a:solidFill>
              <a:latin typeface="Arial"/>
            </a:endParaRPr>
          </a:p>
        </p:txBody>
      </p:sp>
      <p:sp>
        <p:nvSpPr>
          <p:cNvPr id="333"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相关行业组织或政府部门共同制定</a:t>
            </a:r>
            <a:endParaRPr lang="en-US" sz="1400" b="0" strike="noStrike" spc="-1">
              <a:solidFill>
                <a:srgbClr val="000000"/>
              </a:solidFill>
              <a:latin typeface="Arial"/>
            </a:endParaRPr>
          </a:p>
        </p:txBody>
      </p:sp>
      <p:sp>
        <p:nvSpPr>
          <p:cNvPr id="334"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标准的审核流程</a:t>
            </a:r>
            <a:endParaRPr lang="en-US" sz="1400" b="0" strike="noStrike" spc="-1">
              <a:solidFill>
                <a:srgbClr val="000000"/>
              </a:solidFill>
              <a:latin typeface="Arial"/>
            </a:endParaRPr>
          </a:p>
        </p:txBody>
      </p:sp>
      <p:sp>
        <p:nvSpPr>
          <p:cNvPr id="335"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经过评审和发布</a:t>
            </a:r>
            <a:endParaRPr lang="en-US" sz="1400" b="0" strike="noStrike" spc="-1">
              <a:solidFill>
                <a:srgbClr val="000000"/>
              </a:solidFill>
              <a:latin typeface="Arial"/>
            </a:endParaRPr>
          </a:p>
        </p:txBody>
      </p:sp>
      <p:sp>
        <p:nvSpPr>
          <p:cNvPr id="336"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37"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
        <p:nvSpPr>
          <p:cNvPr id="338"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39"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09"/>
                                        </p:tgtEl>
                                        <p:attrNameLst>
                                          <p:attrName>style.visibility</p:attrName>
                                        </p:attrNameLst>
                                      </p:cBhvr>
                                      <p:to>
                                        <p:strVal val="visible"/>
                                      </p:to>
                                    </p:set>
                                    <p:anim calcmode="lin" valueType="num">
                                      <p:cBhvr additive="repl">
                                        <p:cTn id="7" dur="500" fill="hold"/>
                                        <p:tgtEl>
                                          <p:spTgt spid="309"/>
                                        </p:tgtEl>
                                        <p:attrNameLst>
                                          <p:attrName>ppt_x</p:attrName>
                                        </p:attrNameLst>
                                      </p:cBhvr>
                                      <p:tavLst>
                                        <p:tav tm="0">
                                          <p:val>
                                            <p:strVal val="#ppt_x"/>
                                          </p:val>
                                        </p:tav>
                                        <p:tav tm="100000">
                                          <p:val>
                                            <p:strVal val="#ppt_x"/>
                                          </p:val>
                                        </p:tav>
                                      </p:tavLst>
                                    </p:anim>
                                    <p:anim calcmode="lin" valueType="num">
                                      <p:cBhvr additive="repl">
                                        <p:cTn id="8" dur="500" fill="hold"/>
                                        <p:tgtEl>
                                          <p:spTgt spid="30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行业安全生产标准的执行</a:t>
            </a:r>
            <a:endParaRPr lang="en-US" sz="3600" b="0" strike="noStrike" spc="-1">
              <a:solidFill>
                <a:schemeClr val="dk1"/>
              </a:solidFill>
              <a:latin typeface="Arial"/>
            </a:endParaRPr>
          </a:p>
        </p:txBody>
      </p:sp>
      <p:sp>
        <p:nvSpPr>
          <p:cNvPr id="341"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确保生产安全的关键</a:t>
            </a:r>
            <a:endParaRPr lang="en-US" sz="1400" b="0" strike="noStrike" spc="-1">
              <a:solidFill>
                <a:srgbClr val="000000"/>
              </a:solidFill>
              <a:latin typeface="Arial"/>
            </a:endParaRPr>
          </a:p>
        </p:txBody>
      </p:sp>
      <p:sp>
        <p:nvSpPr>
          <p:cNvPr id="342"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严格按照标准要求执行</a:t>
            </a:r>
            <a:endParaRPr lang="en-US" sz="2000" b="0" strike="noStrike" spc="-1">
              <a:solidFill>
                <a:srgbClr val="000000"/>
              </a:solidFill>
              <a:latin typeface="Arial"/>
            </a:endParaRPr>
          </a:p>
        </p:txBody>
      </p:sp>
      <p:sp>
        <p:nvSpPr>
          <p:cNvPr id="34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4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4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4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3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4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全员参与的责任</a:t>
            </a:r>
            <a:endParaRPr lang="en-US" sz="1400" b="0" strike="noStrike" spc="-1">
              <a:solidFill>
                <a:srgbClr val="000000"/>
              </a:solidFill>
              <a:latin typeface="Arial"/>
            </a:endParaRPr>
          </a:p>
        </p:txBody>
      </p:sp>
      <p:sp>
        <p:nvSpPr>
          <p:cNvPr id="34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行业内企业需共同落实</a:t>
            </a:r>
            <a:endParaRPr lang="en-US" sz="2000" b="0" strike="noStrike" spc="-1">
              <a:solidFill>
                <a:srgbClr val="000000"/>
              </a:solidFill>
              <a:latin typeface="Arial"/>
            </a:endParaRPr>
          </a:p>
        </p:txBody>
      </p:sp>
      <p:grpSp>
        <p:nvGrpSpPr>
          <p:cNvPr id="350" name="组合 1"/>
          <p:cNvGrpSpPr/>
          <p:nvPr/>
        </p:nvGrpSpPr>
        <p:grpSpPr>
          <a:xfrm>
            <a:off x="7400520" y="1547280"/>
            <a:ext cx="4089960" cy="3641760"/>
            <a:chOff x="7400520" y="1547280"/>
            <a:chExt cx="4089960" cy="3641760"/>
          </a:xfrm>
        </p:grpSpPr>
        <p:sp>
          <p:nvSpPr>
            <p:cNvPr id="351"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52"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53"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354"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355" name="íś1ïḍè"/>
            <p:cNvGrpSpPr/>
            <p:nvPr/>
          </p:nvGrpSpPr>
          <p:grpSpPr>
            <a:xfrm>
              <a:off x="8902800" y="3224880"/>
              <a:ext cx="1090080" cy="699120"/>
              <a:chOff x="8902800" y="3224880"/>
              <a:chExt cx="1090080" cy="699120"/>
            </a:xfrm>
          </p:grpSpPr>
          <p:sp>
            <p:nvSpPr>
              <p:cNvPr id="356"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357"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350"/>
                                        </p:tgtEl>
                                        <p:attrNameLst>
                                          <p:attrName>style.visibility</p:attrName>
                                        </p:attrNameLst>
                                      </p:cBhvr>
                                      <p:to>
                                        <p:strVal val="visible"/>
                                      </p:to>
                                    </p:set>
                                    <p:animEffect transition="in" filter="wipe(down)">
                                      <p:cBhvr additive="repl">
                                        <p:cTn id="7" dur="500"/>
                                        <p:tgtEl>
                                          <p:spTgt spid="3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https://d.book118.com/546203022012010104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19</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19</vt:i4>
      </vt:variant>
    </vt:vector>
  </HeadingPairs>
  <TitlesOfParts>
    <vt:vector baseType="lpstr" size="28">
      <vt:lpstr>Arial</vt:lpstr>
      <vt:lpstr>Calibri</vt:lpstr>
      <vt:lpstr>微软雅黑</vt:lpstr>
      <vt:lpstr>Times New Roman</vt:lpstr>
      <vt:lpstr>Wingdings</vt:lpstr>
      <vt:lpstr>Symbol</vt:lpstr>
      <vt:lpstr>DejaVu Sans</vt:lpstr>
      <vt:lpstr>Impact</vt:lpstr>
      <vt:lpstr>Office Theme</vt:lpstr>
      <vt:lpstr>事故溺水排除培训行业安全生产规章制度培训</vt:lpstr>
      <vt:lpstr>目录</vt:lpstr>
      <vt:lpstr>第1章 事故溺水排除培训的重要性</vt:lpstr>
      <vt:lpstr> </vt:lpstr>
      <vt:lpstr>溺水排除培训的意义</vt:lpstr>
      <vt:lpstr>溺水排除培训的内容</vt:lpstr>
      <vt:lpstr>溺水排除培训的目标</vt:lpstr>
      <vt:lpstr>总结</vt:lpstr>
      <vt:lpstr>第2章 安全生产规章制度</vt:lpstr>
      <vt:lpstr> </vt:lpstr>
      <vt:lpstr>安全生产规章制度的重要性</vt:lpstr>
      <vt:lpstr>安全生产规章制度的内容</vt:lpstr>
      <vt:lpstr>安全生产规章制度的执行</vt:lpstr>
      <vt:lpstr>总结</vt:lpstr>
      <vt:lpstr>第三章 行业安全生产标准</vt:lpstr>
      <vt:lpstr>行业安全生产标准概述</vt:lpstr>
      <vt:lpstr>行业安全生产标准的制定过程</vt:lpstr>
      <vt:lpstr>行业安全生产标准的执行</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2024-09-29T14:27:47.201</cp:lastPrinted>
  <dcterms:created xsi:type="dcterms:W3CDTF">2024-09-29T06:27:47Z</dcterms:created>
  <dcterms:modified xsi:type="dcterms:W3CDTF">2024-09-29T06:27:49Z</dcterms:modified>
</cp:coreProperties>
</file>