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  <p:sldMasterId id="214748366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C75C5-06E5-4AE0-A4CE-EB02F526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238C6-A249-4866-9983-EA73DDCC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55A6-95E2-42CC-B021-35FC2D84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568D8-7554-48F6-B2EA-48ADEF3A8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9BABC-DE54-4B4C-BF8C-A4FF6F1A5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CD38C-8E39-4DF7-AEB3-77B6E2A2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B74B4-741A-4736-800F-81CFA95F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1EC96-7858-44D5-B7B3-956D61A1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14078-CB28-4822-9D22-11D99255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81337-4F78-4722-B87E-721251C3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D568-7E16-4E8D-AB41-82170484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D328-291A-47AC-BDFD-986BBBD9F7A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A03F8-67D8-4B14-B435-8036BD8CFE8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1" y="6589486"/>
            <a:ext cx="12192001" cy="268514"/>
          </a:xfrm>
          <a:prstGeom prst="rect">
            <a:avLst/>
          </a:prstGeom>
          <a:solidFill>
            <a:srgbClr val="0503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9" name="bookmark_76382"/>
          <p:cNvSpPr>
            <a:spLocks noChangeAspect="1"/>
          </p:cNvSpPr>
          <p:nvPr/>
        </p:nvSpPr>
        <p:spPr bwMode="auto">
          <a:xfrm>
            <a:off x="305216" y="259882"/>
            <a:ext cx="258326" cy="681343"/>
          </a:xfrm>
          <a:custGeom>
            <a:gdLst>
              <a:gd name="T0" fmla="*/ 455839 w 606244"/>
              <a:gd name="T1" fmla="*/ 455839 w 606244"/>
              <a:gd name="T2" fmla="*/ 600116 w 606244"/>
              <a:gd name="T3" fmla="*/ 600116 w 606244"/>
              <a:gd name="T4" fmla="*/ 600116 w 606244"/>
              <a:gd name="T5" fmla="*/ 600116 w 606244"/>
              <a:gd name="T6" fmla="*/ 600116 w 606244"/>
              <a:gd name="T7" fmla="*/ 600116 w 606244"/>
              <a:gd name="T8" fmla="*/ 600116 w 606244"/>
              <a:gd name="T9" fmla="*/ 600116 w 606244"/>
              <a:gd name="T10" fmla="*/ 600116 w 606244"/>
              <a:gd name="T11" fmla="*/ 600116 w 606244"/>
              <a:gd name="T12" fmla="*/ 600116 w 606244"/>
              <a:gd name="T13" fmla="*/ 600116 w 606244"/>
              <a:gd name="T14" fmla="*/ 600116 w 606244"/>
              <a:gd name="T15" fmla="*/ 600116 w 606244"/>
              <a:gd name="T16" fmla="*/ 600116 w 606244"/>
              <a:gd name="T17" fmla="*/ 600116 w 606244"/>
              <a:gd name="T18" fmla="*/ 600116 w 606244"/>
              <a:gd name="T19" fmla="*/ 600116 w 606244"/>
              <a:gd name="T20" fmla="*/ 600116 w 606244"/>
              <a:gd name="T21" fmla="*/ 600116 w 606244"/>
              <a:gd name="T22" fmla="*/ 600116 w 606244"/>
              <a:gd name="T23" fmla="*/ 600116 w 606244"/>
              <a:gd name="T24" fmla="*/ 455839 w 606244"/>
              <a:gd name="T25" fmla="*/ 455839 w 606244"/>
              <a:gd name="T26" fmla="*/ 600116 w 606244"/>
              <a:gd name="T27" fmla="*/ 600116 w 606244"/>
              <a:gd name="T28" fmla="*/ 600116 w 606244"/>
              <a:gd name="T29" fmla="*/ 600116 w 606244"/>
              <a:gd name="T30" fmla="*/ 600116 w 606244"/>
              <a:gd name="T31" fmla="*/ 600116 w 606244"/>
              <a:gd name="T32" fmla="*/ 600116 w 606244"/>
              <a:gd name="T33" fmla="*/ 600116 w 606244"/>
              <a:gd name="T34" fmla="*/ 600116 w 606244"/>
              <a:gd name="T35" fmla="*/ 600116 w 606244"/>
              <a:gd name="T36" fmla="*/ 600116 w 606244"/>
              <a:gd name="T37" fmla="*/ 600116 w 606244"/>
              <a:gd name="T38" fmla="*/ 600116 w 606244"/>
              <a:gd name="T39" fmla="*/ 600116 w 606244"/>
              <a:gd name="T40" fmla="*/ 455839 w 606244"/>
              <a:gd name="T41" fmla="*/ 455839 w 606244"/>
              <a:gd name="T42" fmla="*/ 600116 w 606244"/>
              <a:gd name="T43" fmla="*/ 600116 w 606244"/>
              <a:gd name="T44" fmla="*/ 600116 w 606244"/>
              <a:gd name="T45" fmla="*/ 600116 w 606244"/>
              <a:gd name="T46" fmla="*/ 600116 w 606244"/>
              <a:gd name="T47" fmla="*/ 600116 w 606244"/>
              <a:gd name="T48" fmla="*/ 600116 w 606244"/>
              <a:gd name="T49" fmla="*/ 600116 w 606244"/>
              <a:gd name="T50" fmla="*/ 600116 w 606244"/>
              <a:gd name="T51" fmla="*/ 600116 w 606244"/>
              <a:gd name="T52" fmla="*/ 600116 w 606244"/>
              <a:gd name="T53" fmla="*/ 600116 w 606244"/>
              <a:gd name="T54" fmla="*/ 600116 w 606244"/>
              <a:gd name="T55" fmla="*/ 600116 w 606244"/>
              <a:gd name="T56" fmla="*/ 600116 w 606244"/>
              <a:gd name="T57" fmla="*/ 600116 w 606244"/>
              <a:gd name="T58" fmla="*/ 600116 w 606244"/>
              <a:gd name="T59" fmla="*/ 600116 w 606244"/>
              <a:gd name="T60" fmla="*/ 600116 w 606244"/>
              <a:gd name="T61" fmla="*/ 600116 w 606244"/>
              <a:gd name="T62" fmla="*/ 600116 w 606244"/>
              <a:gd name="T63" fmla="*/ 600116 w 6062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467" h="3875">
                <a:moveTo>
                  <a:pt x="67" y="0"/>
                </a:moveTo>
                <a:cubicBezTo>
                  <a:pt x="30" y="0"/>
                  <a:pt x="0" y="30"/>
                  <a:pt x="0" y="67"/>
                </a:cubicBezTo>
                <a:lnTo>
                  <a:pt x="0" y="3800"/>
                </a:lnTo>
                <a:cubicBezTo>
                  <a:pt x="0" y="3837"/>
                  <a:pt x="30" y="3867"/>
                  <a:pt x="67" y="3867"/>
                </a:cubicBezTo>
                <a:cubicBezTo>
                  <a:pt x="86" y="3867"/>
                  <a:pt x="105" y="3858"/>
                  <a:pt x="118" y="3843"/>
                </a:cubicBezTo>
                <a:lnTo>
                  <a:pt x="733" y="3104"/>
                </a:lnTo>
                <a:lnTo>
                  <a:pt x="1349" y="3843"/>
                </a:lnTo>
                <a:cubicBezTo>
                  <a:pt x="1372" y="3871"/>
                  <a:pt x="1414" y="3875"/>
                  <a:pt x="1443" y="3851"/>
                </a:cubicBezTo>
                <a:cubicBezTo>
                  <a:pt x="1458" y="3839"/>
                  <a:pt x="1467" y="3820"/>
                  <a:pt x="1467" y="3800"/>
                </a:cubicBezTo>
                <a:lnTo>
                  <a:pt x="1467" y="67"/>
                </a:lnTo>
                <a:cubicBezTo>
                  <a:pt x="1467" y="30"/>
                  <a:pt x="1437" y="0"/>
                  <a:pt x="1400" y="0"/>
                </a:cubicBezTo>
                <a:lnTo>
                  <a:pt x="67" y="0"/>
                </a:lnTo>
                <a:close/>
                <a:moveTo>
                  <a:pt x="133" y="133"/>
                </a:moveTo>
                <a:lnTo>
                  <a:pt x="1333" y="133"/>
                </a:lnTo>
                <a:lnTo>
                  <a:pt x="1333" y="3616"/>
                </a:lnTo>
                <a:lnTo>
                  <a:pt x="785" y="2957"/>
                </a:lnTo>
                <a:cubicBezTo>
                  <a:pt x="761" y="2929"/>
                  <a:pt x="719" y="2925"/>
                  <a:pt x="691" y="2949"/>
                </a:cubicBezTo>
                <a:cubicBezTo>
                  <a:pt x="688" y="2951"/>
                  <a:pt x="685" y="2954"/>
                  <a:pt x="682" y="2957"/>
                </a:cubicBezTo>
                <a:lnTo>
                  <a:pt x="133" y="3616"/>
                </a:lnTo>
                <a:lnTo>
                  <a:pt x="133" y="133"/>
                </a:lnTo>
                <a:close/>
                <a:moveTo>
                  <a:pt x="267" y="233"/>
                </a:moveTo>
                <a:cubicBezTo>
                  <a:pt x="248" y="233"/>
                  <a:pt x="233" y="248"/>
                  <a:pt x="233" y="267"/>
                </a:cubicBezTo>
                <a:lnTo>
                  <a:pt x="233" y="1133"/>
                </a:lnTo>
                <a:cubicBezTo>
                  <a:pt x="233" y="1152"/>
                  <a:pt x="248" y="1167"/>
                  <a:pt x="266" y="1167"/>
                </a:cubicBezTo>
                <a:cubicBezTo>
                  <a:pt x="285" y="1167"/>
                  <a:pt x="300" y="1153"/>
                  <a:pt x="300" y="1134"/>
                </a:cubicBezTo>
                <a:lnTo>
                  <a:pt x="300" y="1133"/>
                </a:lnTo>
                <a:lnTo>
                  <a:pt x="300" y="300"/>
                </a:lnTo>
                <a:lnTo>
                  <a:pt x="733" y="300"/>
                </a:lnTo>
                <a:cubicBezTo>
                  <a:pt x="752" y="300"/>
                  <a:pt x="767" y="286"/>
                  <a:pt x="767" y="267"/>
                </a:cubicBezTo>
                <a:cubicBezTo>
                  <a:pt x="767" y="249"/>
                  <a:pt x="753" y="234"/>
                  <a:pt x="734" y="233"/>
                </a:cubicBezTo>
                <a:lnTo>
                  <a:pt x="733" y="233"/>
                </a:lnTo>
                <a:lnTo>
                  <a:pt x="267" y="233"/>
                </a:lnTo>
                <a:close/>
              </a:path>
            </a:pathLst>
          </a:custGeom>
          <a:solidFill>
            <a:srgbClr val="050305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箭头: V 形 2"/>
          <p:cNvSpPr/>
          <p:nvPr userDrawn="1"/>
        </p:nvSpPr>
        <p:spPr>
          <a:xfrm>
            <a:off x="571500" y="381000"/>
            <a:ext cx="457200" cy="457200"/>
          </a:xfrm>
          <a:prstGeom prst="chevron">
            <a:avLst/>
          </a:prstGeom>
          <a:solidFill>
            <a:srgbClr val="86081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箭头: V 形 3"/>
          <p:cNvSpPr/>
          <p:nvPr userDrawn="1"/>
        </p:nvSpPr>
        <p:spPr>
          <a:xfrm>
            <a:off x="927100" y="381000"/>
            <a:ext cx="457200" cy="457200"/>
          </a:xfrm>
          <a:prstGeom prst="chevron">
            <a:avLst/>
          </a:prstGeom>
          <a:solidFill>
            <a:srgbClr val="86081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Layout" Target="../slideLayouts/slideLayout16.xml" /><Relationship Id="rId3" Type="http://schemas.openxmlformats.org/officeDocument/2006/relationships/slideLayout" Target="../slideLayouts/slideLayout17.xml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7.wmf" /><Relationship Id="rId6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2051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64" r="32773" b="8390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组合 7"/>
          <p:cNvGrpSpPr/>
          <p:nvPr/>
        </p:nvGrpSpPr>
        <p:grpSpPr>
          <a:xfrm>
            <a:off x="908981" y="5133701"/>
            <a:ext cx="3924905" cy="318924"/>
            <a:chOff x="445479" y="4315402"/>
            <a:chExt cx="4198082" cy="468734"/>
          </a:xfrm>
        </p:grpSpPr>
        <p:sp>
          <p:nvSpPr>
            <p:cNvPr id="9" name="矩形 259"/>
            <p:cNvSpPr>
              <a:spLocks noChangeArrowheads="1"/>
            </p:cNvSpPr>
            <p:nvPr/>
          </p:nvSpPr>
          <p:spPr bwMode="auto">
            <a:xfrm>
              <a:off x="445479" y="4317855"/>
              <a:ext cx="2114790" cy="464201"/>
            </a:xfrm>
            <a:prstGeom prst="rect">
              <a:avLst/>
            </a:prstGeom>
            <a:noFill/>
            <a:ln w="9525">
              <a:solidFill>
                <a:srgbClr val="050305"/>
              </a:solidFill>
              <a:miter lim="800000"/>
            </a:ln>
            <a:effectLst/>
          </p:spPr>
          <p:txBody>
            <a:bodyPr wrap="square" lIns="36000" tIns="36000" rIns="36000" bIns="3600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lvl="0" algn="ctr" defTabSz="457200">
                <a:spcBef>
                  <a:spcPct val="0"/>
                </a:spcBef>
                <a:buNone/>
                <a:defRPr/>
              </a:pPr>
              <a:r>
                <a:rPr lang="zh-CN" altLang="en-US" sz="1600" kern="0">
                  <a:solidFill>
                    <a:srgbClr val="050305"/>
                  </a:solidFill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主讲人：</a:t>
              </a:r>
              <a:endParaRPr lang="en-US" altLang="zh-CN" sz="1600" kern="0">
                <a:solidFill>
                  <a:srgbClr val="050305"/>
                </a:solidFill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  <p:sp>
          <p:nvSpPr>
            <p:cNvPr id="10" name="矩形 259"/>
            <p:cNvSpPr>
              <a:spLocks noChangeArrowheads="1"/>
            </p:cNvSpPr>
            <p:nvPr/>
          </p:nvSpPr>
          <p:spPr bwMode="auto">
            <a:xfrm>
              <a:off x="2784412" y="4315402"/>
              <a:ext cx="1859149" cy="468734"/>
            </a:xfrm>
            <a:prstGeom prst="rect">
              <a:avLst/>
            </a:prstGeom>
            <a:noFill/>
            <a:ln w="9525">
              <a:solidFill>
                <a:srgbClr val="050305"/>
              </a:solidFill>
              <a:miter lim="800000"/>
            </a:ln>
            <a:effectLst/>
          </p:spPr>
          <p:txBody>
            <a:bodyPr wrap="square" lIns="36000" tIns="36000" rIns="36000" bIns="3600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0305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时间</a:t>
              </a:r>
              <a:r>
                <a: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srgbClr val="050305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: xxx</a:t>
              </a:r>
              <a:endParaRPr kumimoji="0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050305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753663" y="2457232"/>
            <a:ext cx="5780487" cy="1867040"/>
            <a:chOff x="4429633" y="2532726"/>
            <a:chExt cx="5780487" cy="1867040"/>
          </a:xfrm>
        </p:grpSpPr>
        <p:sp>
          <p:nvSpPr>
            <p:cNvPr id="12" name="矩形 259"/>
            <p:cNvSpPr>
              <a:spLocks noChangeArrowheads="1"/>
            </p:cNvSpPr>
            <p:nvPr/>
          </p:nvSpPr>
          <p:spPr bwMode="auto">
            <a:xfrm>
              <a:off x="4584951" y="2532726"/>
              <a:ext cx="5625169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algn="dist" defTabSz="457200">
                <a:buFont typeface="Arial" pitchFamily="34" charset="0"/>
                <a:buNone/>
              </a:pPr>
              <a:r>
                <a:rPr lang="zh-CN" altLang="en-US" sz="6600" spc="600">
                  <a:solidFill>
                    <a:srgbClr val="BF2E02"/>
                  </a:solidFill>
                  <a:latin typeface="演示斜黑体" panose="00000a08000000000000" pitchFamily="50" charset="-122"/>
                  <a:ea typeface="演示斜黑体" panose="00000a08000000000000" pitchFamily="50" charset="-122"/>
                  <a:cs typeface="Arial" pitchFamily="34" charset="0"/>
                  <a:sym typeface="Arial" pitchFamily="34" charset="0"/>
                </a:rPr>
                <a:t>四季之美</a:t>
              </a:r>
              <a:endParaRPr lang="en-US" altLang="zh-CN" sz="6600" spc="600">
                <a:solidFill>
                  <a:srgbClr val="BF2E02"/>
                </a:solidFill>
                <a:latin typeface="演示斜黑体" panose="00000a08000000000000" pitchFamily="50" charset="-122"/>
                <a:ea typeface="演示斜黑体" panose="00000a08000000000000" pitchFamily="50" charset="-122"/>
                <a:cs typeface="Arial" pitchFamily="34" charset="0"/>
                <a:sym typeface="Arial" pitchFamily="34" charset="0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4429633" y="3938101"/>
              <a:ext cx="3825086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 defTabSz="457200"/>
              <a:r>
                <a:rPr lang="zh-CN" altLang="en-US" sz="2400">
                  <a:solidFill>
                    <a:srgbClr val="050305"/>
                  </a:solidFill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语文 五年级 上册 配人教版</a:t>
              </a:r>
              <a:endParaRPr lang="zh-CN" altLang="en-US" sz="2400">
                <a:solidFill>
                  <a:srgbClr val="050305"/>
                </a:solidFill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  <p:cxnSp>
          <p:nvCxnSpPr>
            <p:cNvPr id="14" name="直接连接符 13"/>
            <p:cNvCxnSpPr/>
            <p:nvPr/>
          </p:nvCxnSpPr>
          <p:spPr>
            <a:xfrm rot="10800000">
              <a:off x="4584951" y="3815288"/>
              <a:ext cx="5473670" cy="0"/>
            </a:xfrm>
            <a:prstGeom prst="line">
              <a:avLst/>
            </a:prstGeom>
            <a:ln w="25400" cap="rnd">
              <a:gradFill flip="none" rotWithShape="1">
                <a:gsLst>
                  <a:gs pos="0">
                    <a:srgbClr val="050305">
                      <a:alpha val="0"/>
                    </a:srgbClr>
                  </a:gs>
                  <a:gs pos="100000">
                    <a:srgbClr val="050305"/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资料链接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82183" y="1833584"/>
            <a:ext cx="5711825" cy="35086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 清少纳言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（约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996-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约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1025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），清是姓，少纳言是她在宫中的官职。她是日本平安时期著名的女作家，与紫式部、和泉式部并称为平安时期的三大才女。她的随笔作品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《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枕草子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》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开拓了一个新的领域，为日本散文奠定了基础。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pic>
        <p:nvPicPr>
          <p:cNvPr id="4" name="Picture 2" descr="https://timgsa.baidu.com/timg?image&amp;quality=80&amp;size=b9999_10000&amp;sec=1569042810645&amp;di=4a4b045408d1b49d340d4dbf90aaedae&amp;imgtype=0&amp;src=http%3A%2F%2Fn.sinaimg.cn%2Ftranslate%2F20160112%2FJ-_B-fxnkkuy79394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8853" y="2481653"/>
            <a:ext cx="3893850" cy="26016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字词认读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7" name="文本框 3"/>
          <p:cNvSpPr txBox="1"/>
          <p:nvPr/>
        </p:nvSpPr>
        <p:spPr>
          <a:xfrm>
            <a:off x="888365" y="2030000"/>
            <a:ext cx="865632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黎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明    红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晕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  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漆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黑    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窠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04477" y="1569625"/>
            <a:ext cx="70237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方正舒体" panose="02010601030101010101" charset="0"/>
                <a:sym typeface="Arial" pitchFamily="34" charset="0"/>
              </a:rPr>
              <a:t>lí                yùn      qī            kē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9" name="文本框 7"/>
          <p:cNvSpPr txBox="1"/>
          <p:nvPr/>
        </p:nvSpPr>
        <p:spPr>
          <a:xfrm>
            <a:off x="977265" y="3540760"/>
            <a:ext cx="742315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心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旷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神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怡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凛 冽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 闲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逸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52842" y="3118394"/>
            <a:ext cx="81324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方正舒体" panose="02010601030101010101" charset="0"/>
                <a:sym typeface="Arial" pitchFamily="34" charset="0"/>
              </a:rPr>
              <a:t>kuàng    yí  </a:t>
            </a:r>
            <a:r>
              <a:rPr kumimoji="0" lang="en-US" altLang="zh-CN" sz="240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方正舒体" panose="02010601030101010101" charset="0"/>
                <a:sym typeface="Arial" pitchFamily="34" charset="0"/>
              </a:rPr>
              <a:t>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方正舒体" panose="02010601030101010101" charset="0"/>
                <a:sym typeface="Arial" pitchFamily="34" charset="0"/>
              </a:rPr>
              <a:t> lǐn    liè           yì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方正舒体" panose="02010601030101010101" charset="0"/>
              <a:sym typeface="Arial" pitchFamily="34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2200" y="3075150"/>
            <a:ext cx="2667000" cy="35814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字词认读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2200" y="3075150"/>
            <a:ext cx="2667000" cy="3581400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812800" y="153617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黎明：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固然：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朦胧：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心旷神怡：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凛冽：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008672" y="1553482"/>
            <a:ext cx="7798610" cy="37856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天快要亮或刚亮的时候。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表示承认甲事实，也不否认乙事实。    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月光不明。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   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旷，心境开阔；怡，愉快。心情舒畅，精神愉快。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刺骨的寒冷。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9" name="文本框 12"/>
          <p:cNvSpPr txBox="1"/>
          <p:nvPr/>
        </p:nvSpPr>
        <p:spPr>
          <a:xfrm>
            <a:off x="2793999" y="2091055"/>
            <a:ext cx="8824687" cy="1317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1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）春天最美是黎明。东方一点儿一点儿泛着鱼肚白的天空上，染上微微的红晕，飘着红紫红紫的彩云。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036188" y="3500965"/>
            <a:ext cx="3375290" cy="588816"/>
          </a:xfrm>
          <a:prstGeom prst="rect">
            <a:avLst/>
          </a:prstGeom>
          <a:noFill/>
          <a:ln w="22225">
            <a:solidFill>
              <a:srgbClr val="7030A0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说明日出时的速度很慢。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942205" y="1192168"/>
            <a:ext cx="3463925" cy="605698"/>
          </a:xfrm>
          <a:prstGeom prst="wedgeRoundRectCallout">
            <a:avLst>
              <a:gd name="adj1" fmla="val -54376"/>
              <a:gd name="adj2" fmla="val 113503"/>
              <a:gd name="adj3" fmla="val 16667"/>
            </a:avLst>
          </a:prstGeom>
          <a:solidFill>
            <a:srgbClr val="FFC0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rPr>
              <a:t>这句话在文中起什么作用？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7421880" y="2733058"/>
            <a:ext cx="204869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 15"/>
          <p:cNvSpPr/>
          <p:nvPr/>
        </p:nvSpPr>
        <p:spPr>
          <a:xfrm>
            <a:off x="8905139" y="1099101"/>
            <a:ext cx="1464674" cy="754374"/>
          </a:xfrm>
          <a:prstGeom prst="rect">
            <a:avLst/>
          </a:prstGeom>
          <a:noFill/>
          <a:ln w="22225">
            <a:noFill/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中心句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27245" y="2917371"/>
            <a:ext cx="492125" cy="449943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105785" y="3500965"/>
            <a:ext cx="3375290" cy="1142813"/>
          </a:xfrm>
          <a:prstGeom prst="rect">
            <a:avLst/>
          </a:prstGeom>
          <a:noFill/>
          <a:ln w="22225">
            <a:solidFill>
              <a:srgbClr val="7030A0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天空颜色的变化，赋予天空以动态美。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9" name="文本框 12"/>
          <p:cNvSpPr txBox="1"/>
          <p:nvPr/>
        </p:nvSpPr>
        <p:spPr>
          <a:xfrm>
            <a:off x="3776327" y="5156798"/>
            <a:ext cx="4944146" cy="702706"/>
          </a:xfrm>
          <a:prstGeom prst="snip2DiagRect">
            <a:avLst/>
          </a:prstGeom>
          <a:noFill/>
          <a:ln w="38100">
            <a:solidFill>
              <a:srgbClr val="FF66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概括描写春天黎明时的美丽景色。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751" y="2917371"/>
            <a:ext cx="4133195" cy="456947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ntr" presetSubtype="0" dur="2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70056" y="2321949"/>
            <a:ext cx="5955509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（</a:t>
            </a: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2</a:t>
            </a: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）夏天最美是夜晚。明亮的月夜固然美，漆黑漆黑的暗夜，也有无数的萤火虫翩翩飞舞。即使是蒙蒙细雨的傍晚，也有一两只萤火虫，闪着朦胧的微光在飞行，这情景着实迷人。</a:t>
            </a: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1791378" y="2856321"/>
            <a:ext cx="219134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20" name="组合 19"/>
          <p:cNvGrpSpPr/>
          <p:nvPr/>
        </p:nvGrpSpPr>
        <p:grpSpPr>
          <a:xfrm>
            <a:off x="6465458" y="1905477"/>
            <a:ext cx="5726542" cy="1007428"/>
            <a:chOff x="9264" y="3661"/>
            <a:chExt cx="7935" cy="4396"/>
          </a:xfrm>
        </p:grpSpPr>
        <p:sp>
          <p:nvSpPr>
            <p:cNvPr id="21" name="任意多边形 10"/>
            <p:cNvSpPr/>
            <p:nvPr>
              <p:custDataLst>
                <p:tags r:id="rId2"/>
              </p:custDataLst>
            </p:nvPr>
          </p:nvSpPr>
          <p:spPr>
            <a:xfrm>
              <a:off x="9264" y="3661"/>
              <a:ext cx="7057" cy="4396"/>
            </a:xfrm>
            <a:custGeom>
              <a:gdLst>
                <a:gd name="connsiteX0" fmla="*/ 5955922 w 5955922"/>
                <a:gd name="connsiteY0" fmla="*/ 0 h 699160"/>
                <a:gd name="connsiteX1" fmla="*/ 5762221 w 5955922"/>
                <a:gd name="connsiteY1" fmla="*/ 671470 h 699160"/>
                <a:gd name="connsiteX2" fmla="*/ 0 w 5955922"/>
                <a:gd name="connsiteY2" fmla="*/ 699160 h 699160"/>
                <a:gd name="connsiteX3" fmla="*/ 176842 w 5955922"/>
                <a:gd name="connsiteY3" fmla="*/ 45351 h 6991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55922" h="699160">
                  <a:moveTo>
                    <a:pt x="5955922" y="0"/>
                  </a:moveTo>
                  <a:lnTo>
                    <a:pt x="5762221" y="671470"/>
                  </a:lnTo>
                  <a:lnTo>
                    <a:pt x="0" y="699160"/>
                  </a:lnTo>
                  <a:lnTo>
                    <a:pt x="176842" y="45351"/>
                  </a:lnTo>
                  <a:close/>
                </a:path>
              </a:pathLst>
            </a:cu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9622" y="4884"/>
              <a:ext cx="7577" cy="29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微软雅黑" panose="020b0503020204020204" pitchFamily="34" charset="-122"/>
                  <a:sym typeface="Arial" pitchFamily="34" charset="0"/>
                </a:rPr>
                <a:t>夏夜三种不同情况下的美景。</a:t>
              </a: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23" name="矩形 22"/>
          <p:cNvSpPr/>
          <p:nvPr/>
        </p:nvSpPr>
        <p:spPr>
          <a:xfrm>
            <a:off x="6453601" y="3435844"/>
            <a:ext cx="4576264" cy="1563120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rPr>
              <a:t>“无数” “翩翩飞舞”写出了萤火虫很多，飞舞的动作十分轻快，在它们的点缀下夏天的夜晚更加迷人。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4296611" y="2856321"/>
            <a:ext cx="1384794" cy="0"/>
          </a:xfrm>
          <a:prstGeom prst="line">
            <a:avLst/>
          </a:prstGeom>
          <a:ln w="22225">
            <a:solidFill>
              <a:srgbClr val="02025E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1505140" y="3435844"/>
            <a:ext cx="2250758" cy="0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 flipV="1">
            <a:off x="3447810" y="3955932"/>
            <a:ext cx="2006776" cy="1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文本框 23"/>
          <p:cNvSpPr txBox="1"/>
          <p:nvPr/>
        </p:nvSpPr>
        <p:spPr>
          <a:xfrm>
            <a:off x="3376930" y="1598092"/>
            <a:ext cx="1211580" cy="605698"/>
          </a:xfrm>
          <a:prstGeom prst="wedgeRoundRectCallout">
            <a:avLst>
              <a:gd name="adj1" fmla="val -62051"/>
              <a:gd name="adj2" fmla="val 80827"/>
              <a:gd name="adj3" fmla="val 16667"/>
            </a:avLst>
          </a:prstGeom>
          <a:solidFill>
            <a:srgbClr val="FFC0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rPr>
              <a:t>中心句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4256358" y="2894645"/>
            <a:ext cx="664304" cy="51148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09637" y="3542836"/>
            <a:ext cx="1181741" cy="51148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3" name="文本框 7"/>
          <p:cNvSpPr txBox="1"/>
          <p:nvPr/>
        </p:nvSpPr>
        <p:spPr>
          <a:xfrm>
            <a:off x="889343" y="2023239"/>
            <a:ext cx="6770197" cy="286232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  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（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3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）秋天最美是黄昏。夕阳照西山时，感人的是点点归鸦急匆匆地朝窠里飞去。成群结队的大雁，在高空中比翼联飞，更是叫人感动。夕阳西沉，夜幕降临，那风声、虫鸣听起来也叫人心旷神怡。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199130" y="4709209"/>
            <a:ext cx="5793740" cy="801496"/>
          </a:xfrm>
          <a:prstGeom prst="snip2DiagRect">
            <a:avLst/>
          </a:prstGeom>
          <a:noFill/>
          <a:ln w="38100">
            <a:solidFill>
              <a:srgbClr val="FF66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概括描写秋天黄昏时的美丽景色。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36055" y="1231400"/>
            <a:ext cx="1211580" cy="605698"/>
          </a:xfrm>
          <a:prstGeom prst="wedgeRoundRectCallout">
            <a:avLst>
              <a:gd name="adj1" fmla="val -62051"/>
              <a:gd name="adj2" fmla="val 80827"/>
              <a:gd name="adj3" fmla="val 16667"/>
            </a:avLst>
          </a:prstGeom>
          <a:solidFill>
            <a:srgbClr val="FFC0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rPr>
              <a:t>中心句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2182838" y="2556031"/>
            <a:ext cx="219134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7659540" y="2232865"/>
            <a:ext cx="3375290" cy="588816"/>
          </a:xfrm>
          <a:prstGeom prst="rect">
            <a:avLst/>
          </a:prstGeom>
          <a:noFill/>
          <a:ln w="22225">
            <a:solidFill>
              <a:srgbClr val="7030A0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拟人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：乌鸦归巢的急切。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2848318" y="3073561"/>
            <a:ext cx="1287737" cy="0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8057047" y="3465119"/>
            <a:ext cx="3027737" cy="547458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微软雅黑" panose="020b0503020204020204" pitchFamily="34" charset="-122"/>
                <a:sym typeface="Arial" pitchFamily="34" charset="0"/>
              </a:rPr>
              <a:t>动静结合、有声有色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7657" y="1856521"/>
            <a:ext cx="6943935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   （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4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）冬天最美是早晨。落雪的早晨当然美，就是在遍地铺满白霜的早晨，或是在无雪无霜的凛冽清晨，生起熊熊的炭火，手捧着暖和的火盆穿过走廊时，那闲逸的心情和这寒冷的气候多么和谐！只是到了中午，寒气渐退，火盆里的木炭大都变成了一堆白灰，这未免令人有点扫兴。</a:t>
            </a: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1645702" y="2406514"/>
            <a:ext cx="2425918" cy="0"/>
          </a:xfrm>
          <a:prstGeom prst="line">
            <a:avLst/>
          </a:prstGeom>
          <a:ln w="22225">
            <a:solidFill>
              <a:srgbClr val="C0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椭圆形标注 8"/>
          <p:cNvSpPr/>
          <p:nvPr/>
        </p:nvSpPr>
        <p:spPr>
          <a:xfrm>
            <a:off x="3411298" y="1140179"/>
            <a:ext cx="1458596" cy="664542"/>
          </a:xfrm>
          <a:prstGeom prst="wedgeEllipseCallout">
            <a:avLst>
              <a:gd name="adj1" fmla="val -62064"/>
              <a:gd name="adj2" fmla="val 7316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7" name="TextBox 13"/>
          <p:cNvSpPr txBox="1"/>
          <p:nvPr/>
        </p:nvSpPr>
        <p:spPr>
          <a:xfrm>
            <a:off x="3597274" y="1323938"/>
            <a:ext cx="1731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中心句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8" name="TextBox 29"/>
          <p:cNvSpPr txBox="1"/>
          <p:nvPr/>
        </p:nvSpPr>
        <p:spPr>
          <a:xfrm>
            <a:off x="10359004" y="2733684"/>
            <a:ext cx="1646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心理描写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9" name="TextBox 30"/>
          <p:cNvSpPr txBox="1"/>
          <p:nvPr/>
        </p:nvSpPr>
        <p:spPr>
          <a:xfrm>
            <a:off x="1036558" y="5272841"/>
            <a:ext cx="9104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概括描写冬天早晨不同情况下的美丽景色。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481592" y="1856521"/>
            <a:ext cx="3948591" cy="1696811"/>
          </a:xfrm>
          <a:prstGeom prst="rect">
            <a:avLst/>
          </a:prstGeom>
          <a:noFill/>
          <a:ln w="22225">
            <a:solidFill>
              <a:srgbClr val="7030A0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冬天早晨三种不同情况下的美景。点出作者对冬天早晨美景的喜爱与赞美之情。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559085" y="3936143"/>
            <a:ext cx="3375290" cy="1142813"/>
          </a:xfrm>
          <a:prstGeom prst="rect">
            <a:avLst/>
          </a:prstGeom>
          <a:noFill/>
          <a:ln w="22225">
            <a:solidFill>
              <a:srgbClr val="7030A0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对比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：突出作者喜欢冬天早晨的与众不同。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2" name="TextBox 5"/>
          <p:cNvSpPr txBox="1"/>
          <p:nvPr/>
        </p:nvSpPr>
        <p:spPr>
          <a:xfrm>
            <a:off x="2747289" y="2023249"/>
            <a:ext cx="6179896" cy="2943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2025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春天 黎明：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天空 云彩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夏天 夜晚：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明月 萤火虫 细雨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秋天 黄昏：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夕阳 归鸦 大雁 风声 虫鸣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冬天 早晨：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雪 霜 火盆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4" name="TextBox 29"/>
          <p:cNvSpPr txBox="1"/>
          <p:nvPr/>
        </p:nvSpPr>
        <p:spPr>
          <a:xfrm>
            <a:off x="8337888" y="1976755"/>
            <a:ext cx="2227114" cy="2943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动态美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动态美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动静结合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动静结合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8" name="TextBox 11"/>
          <p:cNvSpPr txBox="1"/>
          <p:nvPr/>
        </p:nvSpPr>
        <p:spPr>
          <a:xfrm>
            <a:off x="674489" y="3335852"/>
            <a:ext cx="1842910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四季之美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0" name="TextBox 13"/>
          <p:cNvSpPr txBox="1"/>
          <p:nvPr/>
        </p:nvSpPr>
        <p:spPr>
          <a:xfrm>
            <a:off x="10011192" y="3212740"/>
            <a:ext cx="18418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热爱自然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赞美自然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2" name="左大括号 11"/>
          <p:cNvSpPr/>
          <p:nvPr/>
        </p:nvSpPr>
        <p:spPr>
          <a:xfrm>
            <a:off x="2532290" y="2264222"/>
            <a:ext cx="161169" cy="284376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4" name="右大括号 13"/>
          <p:cNvSpPr/>
          <p:nvPr/>
        </p:nvSpPr>
        <p:spPr>
          <a:xfrm>
            <a:off x="9590465" y="2264222"/>
            <a:ext cx="295128" cy="262679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句段感知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77948" y="3429000"/>
            <a:ext cx="9742451" cy="1317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    本文主要描写了每个季节最美的时候的美景，表达了作者对大自然的喜爱和赞美之情。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4" name="矩形: 圆角 3"/>
          <p:cNvSpPr/>
          <p:nvPr/>
        </p:nvSpPr>
        <p:spPr>
          <a:xfrm>
            <a:off x="5037041" y="1999614"/>
            <a:ext cx="1824264" cy="6908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课文主旨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当堂测评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6" name="矩形 19"/>
          <p:cNvSpPr/>
          <p:nvPr/>
        </p:nvSpPr>
        <p:spPr>
          <a:xfrm>
            <a:off x="1147175" y="1722825"/>
            <a:ext cx="2339102" cy="588816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一、选词填空。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7" name="Rectangle 2"/>
          <p:cNvSpPr/>
          <p:nvPr/>
        </p:nvSpPr>
        <p:spPr>
          <a:xfrm>
            <a:off x="1095839" y="2471717"/>
            <a:ext cx="8925642" cy="1696811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固然   必然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1.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这件事（       ）是他不对，难道你就没有一点错处吗？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2.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他们（       ）会经过这里，我们只要耐心等待就可以了。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8" name="圆角矩形 8"/>
          <p:cNvSpPr/>
          <p:nvPr/>
        </p:nvSpPr>
        <p:spPr>
          <a:xfrm>
            <a:off x="694874" y="1536699"/>
            <a:ext cx="9654359" cy="2917371"/>
          </a:xfrm>
          <a:prstGeom prst="roundRect">
            <a:avLst/>
          </a:prstGeom>
          <a:noFill/>
          <a:ln>
            <a:solidFill>
              <a:srgbClr val="E58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638859" y="3151703"/>
            <a:ext cx="857250" cy="36933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固然 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326558" y="3727408"/>
            <a:ext cx="857250" cy="36933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必然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74489" y="4699489"/>
            <a:ext cx="8752348" cy="10552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解析：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“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固然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”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表示承认甲事实，也不否认乙事实。</a:t>
            </a:r>
            <a:endParaRPr kumimoji="0" lang="en-US" altLang="zh-CN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      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“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必然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”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确定不移。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570" y="3109684"/>
            <a:ext cx="2667000" cy="35814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74489" y="260749"/>
            <a:ext cx="16209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阿里巴巴普惠体 M" panose="00020600040101010101" pitchFamily="18" charset="-122"/>
                <a:sym typeface="Arial" pitchFamily="34" charset="0"/>
              </a:rPr>
              <a:t>当堂测评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570" y="3109684"/>
            <a:ext cx="2667000" cy="3581400"/>
          </a:xfrm>
          <a:prstGeom prst="rect">
            <a:avLst/>
          </a:prstGeom>
        </p:spPr>
      </p:pic>
      <p:sp>
        <p:nvSpPr>
          <p:cNvPr id="13" name="矩形 19"/>
          <p:cNvSpPr/>
          <p:nvPr/>
        </p:nvSpPr>
        <p:spPr>
          <a:xfrm>
            <a:off x="1179195" y="1637772"/>
            <a:ext cx="2646878" cy="588816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二、照样子写词语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4" name="Rectangle 2"/>
          <p:cNvSpPr/>
          <p:nvPr/>
        </p:nvSpPr>
        <p:spPr>
          <a:xfrm>
            <a:off x="1179195" y="2587826"/>
            <a:ext cx="6750685" cy="1142813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急急匆匆：    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翩翩起舞：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5" name="圆角矩形 8"/>
          <p:cNvSpPr/>
          <p:nvPr/>
        </p:nvSpPr>
        <p:spPr>
          <a:xfrm>
            <a:off x="904875" y="1562100"/>
            <a:ext cx="7204710" cy="2556510"/>
          </a:xfrm>
          <a:prstGeom prst="roundRect">
            <a:avLst/>
          </a:prstGeom>
          <a:noFill/>
          <a:ln>
            <a:solidFill>
              <a:srgbClr val="E58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895055" y="2684235"/>
            <a:ext cx="1527719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隐隐约约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422775" y="2698750"/>
            <a:ext cx="1432468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轰轰烈烈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2895056" y="3292566"/>
            <a:ext cx="1637256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落落大方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479472" y="3292565"/>
            <a:ext cx="1557609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彬彬有礼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981969" y="2698750"/>
            <a:ext cx="1552892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郁郁葱葱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72899" y="3298190"/>
            <a:ext cx="1670958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黑体" panose="02010609060101010101" charset="-122"/>
                <a:sym typeface="Arial" pitchFamily="34" charset="0"/>
              </a:rPr>
              <a:t>栩栩如生 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黑体" panose="02010609060101010101" charset="-122"/>
              <a:sym typeface="Arial" pitchFamily="3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883705" y="4579092"/>
            <a:ext cx="8373745" cy="10552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解析：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解答的关键是了解词语的特点，“急急匆匆”是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AABB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结构，“翩翩起舞”是</a:t>
            </a:r>
            <a:r>
              <a:rPr kumimoji="0" lang="en-US" altLang="zh-CN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AABC</a:t>
            </a: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sym typeface="Arial" pitchFamily="34" charset="0"/>
              </a:rPr>
              <a:t>结构。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2861945" y="3159232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4422774" y="3159232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6051595" y="3159232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2885985" y="3746243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4446814" y="3746243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6075635" y="3746243"/>
            <a:ext cx="14324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64" r="32773" b="8390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pSp>
        <p:nvGrpSpPr>
          <p:cNvPr id="8" name="组合 7"/>
          <p:cNvGrpSpPr/>
          <p:nvPr/>
        </p:nvGrpSpPr>
        <p:grpSpPr>
          <a:xfrm>
            <a:off x="908981" y="5133701"/>
            <a:ext cx="3924905" cy="320593"/>
            <a:chOff x="445479" y="4315402"/>
            <a:chExt cx="4198082" cy="471187"/>
          </a:xfrm>
        </p:grpSpPr>
        <p:sp>
          <p:nvSpPr>
            <p:cNvPr id="9" name="矩形 259"/>
            <p:cNvSpPr>
              <a:spLocks noChangeArrowheads="1"/>
            </p:cNvSpPr>
            <p:nvPr/>
          </p:nvSpPr>
          <p:spPr bwMode="auto">
            <a:xfrm>
              <a:off x="445479" y="4317855"/>
              <a:ext cx="2114790" cy="464201"/>
            </a:xfrm>
            <a:prstGeom prst="rect">
              <a:avLst/>
            </a:prstGeom>
            <a:noFill/>
            <a:ln w="9525">
              <a:solidFill>
                <a:srgbClr val="050305"/>
              </a:solidFill>
              <a:miter lim="800000"/>
            </a:ln>
            <a:effectLst/>
          </p:spPr>
          <p:txBody>
            <a:bodyPr wrap="square" lIns="36000" tIns="36000" rIns="36000" bIns="3600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lvl="0" algn="ctr" defTabSz="457200">
                <a:spcBef>
                  <a:spcPct val="0"/>
                </a:spcBef>
                <a:buNone/>
                <a:defRPr/>
              </a:pPr>
              <a:r>
                <a:rPr lang="zh-CN" altLang="en-US" sz="1600" kern="0">
                  <a:solidFill>
                    <a:srgbClr val="050305"/>
                  </a:solidFill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主讲人：</a:t>
              </a:r>
              <a:endParaRPr lang="en-US" altLang="zh-CN" sz="1600" kern="0">
                <a:solidFill>
                  <a:srgbClr val="050305"/>
                </a:solidFill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  <p:sp>
          <p:nvSpPr>
            <p:cNvPr id="10" name="矩形 259"/>
            <p:cNvSpPr>
              <a:spLocks noChangeArrowheads="1"/>
            </p:cNvSpPr>
            <p:nvPr/>
          </p:nvSpPr>
          <p:spPr bwMode="auto">
            <a:xfrm>
              <a:off x="2784412" y="4315402"/>
              <a:ext cx="1859149" cy="468734"/>
            </a:xfrm>
            <a:prstGeom prst="rect">
              <a:avLst/>
            </a:prstGeom>
            <a:noFill/>
            <a:ln w="9525">
              <a:solidFill>
                <a:srgbClr val="050305"/>
              </a:solidFill>
              <a:miter lim="800000"/>
            </a:ln>
            <a:effectLst/>
          </p:spPr>
          <p:txBody>
            <a:bodyPr wrap="square" lIns="36000" tIns="36000" rIns="36000" bIns="3600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1600" b="0" i="0" u="none" strike="noStrike" kern="0" cap="none" spc="0" normalizeH="0" baseline="0" noProof="0">
                  <a:ln>
                    <a:noFill/>
                  </a:ln>
                  <a:solidFill>
                    <a:srgbClr val="050305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时间</a:t>
              </a:r>
              <a:r>
                <a: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srgbClr val="050305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: xxx</a:t>
              </a:r>
              <a:endParaRPr kumimoji="0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050305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753663" y="2533728"/>
            <a:ext cx="5780487" cy="1790544"/>
            <a:chOff x="4429633" y="2609222"/>
            <a:chExt cx="5780487" cy="1790544"/>
          </a:xfrm>
        </p:grpSpPr>
        <p:sp>
          <p:nvSpPr>
            <p:cNvPr id="12" name="矩形 259"/>
            <p:cNvSpPr>
              <a:spLocks noChangeArrowheads="1"/>
            </p:cNvSpPr>
            <p:nvPr/>
          </p:nvSpPr>
          <p:spPr bwMode="auto">
            <a:xfrm>
              <a:off x="4584951" y="2609222"/>
              <a:ext cx="5625169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Calibri" panose="020f0502020204030204" pitchFamily="34" charset="0"/>
                </a:defRPr>
              </a:lvl9pPr>
            </a:lstStyle>
            <a:p>
              <a:pPr algn="dist" defTabSz="457200">
                <a:buFont typeface="Arial" pitchFamily="34" charset="0"/>
                <a:buNone/>
              </a:pPr>
              <a:r>
                <a:rPr lang="zh-CN" altLang="en-US" sz="6600" spc="600">
                  <a:solidFill>
                    <a:srgbClr val="BF2E02"/>
                  </a:solidFill>
                  <a:latin typeface="演示斜黑体" panose="00000a08000000000000" pitchFamily="50" charset="-122"/>
                  <a:ea typeface="演示斜黑体" panose="00000a08000000000000" pitchFamily="50" charset="-122"/>
                  <a:cs typeface="Arial" pitchFamily="34" charset="0"/>
                  <a:sym typeface="Arial" pitchFamily="34" charset="0"/>
                </a:rPr>
                <a:t>感谢聆听</a:t>
              </a:r>
              <a:endParaRPr lang="en-US" altLang="zh-CN" sz="6600" spc="600">
                <a:solidFill>
                  <a:srgbClr val="BF2E02"/>
                </a:solidFill>
                <a:latin typeface="演示斜黑体" panose="00000a08000000000000" pitchFamily="50" charset="-122"/>
                <a:ea typeface="演示斜黑体" panose="00000a08000000000000" pitchFamily="50" charset="-122"/>
                <a:cs typeface="Arial" pitchFamily="34" charset="0"/>
                <a:sym typeface="Arial" pitchFamily="34" charset="0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4429633" y="3938101"/>
              <a:ext cx="3825086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 defTabSz="457200"/>
              <a:r>
                <a:rPr lang="zh-CN" altLang="en-US" sz="2400">
                  <a:solidFill>
                    <a:srgbClr val="050305"/>
                  </a:solidFill>
                  <a:latin typeface="Arial" pitchFamily="34" charset="0"/>
                  <a:ea typeface="思源黑体 CN Regular" panose="020b0500000000000000" pitchFamily="34" charset="-122"/>
                  <a:cs typeface="Arial" pitchFamily="34" charset="0"/>
                  <a:sym typeface="Arial" pitchFamily="34" charset="0"/>
                </a:rPr>
                <a:t>语文 五年级 上册 配人教版</a:t>
              </a:r>
              <a:endParaRPr lang="zh-CN" altLang="en-US" sz="2400">
                <a:solidFill>
                  <a:srgbClr val="050305"/>
                </a:solidFill>
                <a:latin typeface="Arial" pitchFamily="34" charset="0"/>
                <a:ea typeface="思源黑体 CN Regular" panose="020b0500000000000000" pitchFamily="34" charset="-122"/>
                <a:cs typeface="Arial" pitchFamily="34" charset="0"/>
                <a:sym typeface="Arial" pitchFamily="34" charset="0"/>
              </a:endParaRPr>
            </a:p>
          </p:txBody>
        </p:sp>
        <p:cxnSp>
          <p:nvCxnSpPr>
            <p:cNvPr id="14" name="直接连接符 13"/>
            <p:cNvCxnSpPr/>
            <p:nvPr/>
          </p:nvCxnSpPr>
          <p:spPr>
            <a:xfrm rot="10800000">
              <a:off x="4584951" y="3815288"/>
              <a:ext cx="5473670" cy="0"/>
            </a:xfrm>
            <a:prstGeom prst="line">
              <a:avLst/>
            </a:prstGeom>
            <a:ln w="25400" cap="rnd">
              <a:gradFill flip="none" rotWithShape="1">
                <a:gsLst>
                  <a:gs pos="0">
                    <a:srgbClr val="050305">
                      <a:alpha val="0"/>
                    </a:srgbClr>
                  </a:gs>
                  <a:gs pos="100000">
                    <a:srgbClr val="050305"/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7" r="34477" b="41529"/>
          <a:stretch>
            <a:fillRect/>
          </a:stretch>
        </p:blipFill>
        <p:spPr>
          <a:xfrm>
            <a:off x="7602882" y="-187994"/>
            <a:ext cx="4590346" cy="3544185"/>
          </a:xfrm>
          <a:custGeom>
            <a:gdLst>
              <a:gd name="connsiteX0" fmla="*/ 1251221 w 4590346"/>
              <a:gd name="connsiteY0" fmla="*/ 0 h 3544185"/>
              <a:gd name="connsiteX1" fmla="*/ 3344200 w 4590346"/>
              <a:gd name="connsiteY1" fmla="*/ 0 h 3544185"/>
              <a:gd name="connsiteX2" fmla="*/ 4590346 w 4590346"/>
              <a:gd name="connsiteY2" fmla="*/ 1277769 h 3544185"/>
              <a:gd name="connsiteX3" fmla="*/ 2266416 w 4590346"/>
              <a:gd name="connsiteY3" fmla="*/ 3544185 h 3544185"/>
              <a:gd name="connsiteX4" fmla="*/ 0 w 4590346"/>
              <a:gd name="connsiteY4" fmla="*/ 1220255 h 3544185"/>
              <a:gd name="connsiteX5" fmla="*/ 1251221 w 4590346"/>
              <a:gd name="connsiteY5" fmla="*/ 0 h 354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90346" h="3544185">
                <a:moveTo>
                  <a:pt x="1251221" y="0"/>
                </a:moveTo>
                <a:lnTo>
                  <a:pt x="3344200" y="0"/>
                </a:lnTo>
                <a:lnTo>
                  <a:pt x="4590346" y="1277769"/>
                </a:lnTo>
                <a:lnTo>
                  <a:pt x="2266416" y="3544185"/>
                </a:lnTo>
                <a:lnTo>
                  <a:pt x="0" y="1220255"/>
                </a:lnTo>
                <a:lnTo>
                  <a:pt x="1251221" y="0"/>
                </a:lnTo>
                <a:close/>
              </a:path>
            </a:pathLst>
          </a:cu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52" t="28465" r="16699" b="8046"/>
          <a:stretch>
            <a:fillRect/>
          </a:stretch>
        </p:blipFill>
        <p:spPr>
          <a:xfrm>
            <a:off x="9919472" y="1537403"/>
            <a:ext cx="3848327" cy="3848326"/>
          </a:xfrm>
          <a:custGeom>
            <a:gdLst>
              <a:gd name="connsiteX0" fmla="*/ 1948272 w 3848327"/>
              <a:gd name="connsiteY0" fmla="*/ 0 h 3848326"/>
              <a:gd name="connsiteX1" fmla="*/ 3848327 w 3848327"/>
              <a:gd name="connsiteY1" fmla="*/ 1948271 h 3848326"/>
              <a:gd name="connsiteX2" fmla="*/ 1900055 w 3848327"/>
              <a:gd name="connsiteY2" fmla="*/ 3848326 h 3848326"/>
              <a:gd name="connsiteX3" fmla="*/ 0 w 3848327"/>
              <a:gd name="connsiteY3" fmla="*/ 1900054 h 3848326"/>
              <a:gd name="connsiteX4" fmla="*/ 1948272 w 3848327"/>
              <a:gd name="connsiteY4" fmla="*/ 0 h 38483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8327" h="3848326">
                <a:moveTo>
                  <a:pt x="1948272" y="0"/>
                </a:moveTo>
                <a:lnTo>
                  <a:pt x="3848327" y="1948271"/>
                </a:lnTo>
                <a:lnTo>
                  <a:pt x="1900055" y="3848326"/>
                </a:lnTo>
                <a:lnTo>
                  <a:pt x="0" y="1900054"/>
                </a:lnTo>
                <a:lnTo>
                  <a:pt x="1948272" y="0"/>
                </a:lnTo>
                <a:close/>
              </a:path>
            </a:pathLst>
          </a:cu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" t="36511" r="55417"/>
          <a:stretch>
            <a:fillRect/>
          </a:stretch>
        </p:blipFill>
        <p:spPr>
          <a:xfrm>
            <a:off x="6490209" y="2025083"/>
            <a:ext cx="3848326" cy="3848326"/>
          </a:xfrm>
          <a:custGeom>
            <a:gdLst>
              <a:gd name="connsiteX0" fmla="*/ 1948271 w 3848326"/>
              <a:gd name="connsiteY0" fmla="*/ 0 h 3848326"/>
              <a:gd name="connsiteX1" fmla="*/ 3848326 w 3848326"/>
              <a:gd name="connsiteY1" fmla="*/ 1948271 h 3848326"/>
              <a:gd name="connsiteX2" fmla="*/ 1900054 w 3848326"/>
              <a:gd name="connsiteY2" fmla="*/ 3848326 h 3848326"/>
              <a:gd name="connsiteX3" fmla="*/ 0 w 3848326"/>
              <a:gd name="connsiteY3" fmla="*/ 1900054 h 3848326"/>
              <a:gd name="connsiteX4" fmla="*/ 1948271 w 3848326"/>
              <a:gd name="connsiteY4" fmla="*/ 0 h 38483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8326" h="3848326">
                <a:moveTo>
                  <a:pt x="1948271" y="0"/>
                </a:moveTo>
                <a:lnTo>
                  <a:pt x="3848326" y="1948271"/>
                </a:lnTo>
                <a:lnTo>
                  <a:pt x="1900054" y="3848326"/>
                </a:lnTo>
                <a:lnTo>
                  <a:pt x="0" y="1900054"/>
                </a:lnTo>
                <a:lnTo>
                  <a:pt x="1948271" y="0"/>
                </a:lnTo>
                <a:close/>
              </a:path>
            </a:pathLst>
          </a:cu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3" t="-17259" r="48546" b="100000"/>
          <a:stretch>
            <a:fillRect/>
          </a:stretch>
        </p:blipFill>
        <p:spPr>
          <a:xfrm>
            <a:off x="8854104" y="-1234155"/>
            <a:ext cx="2092979" cy="1046161"/>
          </a:xfrm>
          <a:custGeom>
            <a:gdLst>
              <a:gd name="connsiteX0" fmla="*/ 1072709 w 2092979"/>
              <a:gd name="connsiteY0" fmla="*/ 0 h 1046161"/>
              <a:gd name="connsiteX1" fmla="*/ 2092979 w 2092979"/>
              <a:gd name="connsiteY1" fmla="*/ 1046161 h 1046161"/>
              <a:gd name="connsiteX2" fmla="*/ 0 w 2092979"/>
              <a:gd name="connsiteY2" fmla="*/ 1046161 h 1046161"/>
              <a:gd name="connsiteX3" fmla="*/ 1072709 w 2092979"/>
              <a:gd name="connsiteY3" fmla="*/ 0 h 104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2979" h="1046161">
                <a:moveTo>
                  <a:pt x="1072709" y="0"/>
                </a:moveTo>
                <a:lnTo>
                  <a:pt x="2092979" y="1046161"/>
                </a:lnTo>
                <a:lnTo>
                  <a:pt x="0" y="1046161"/>
                </a:lnTo>
                <a:lnTo>
                  <a:pt x="1072709" y="0"/>
                </a:lnTo>
                <a:close/>
              </a:path>
            </a:pathLst>
          </a:custGeom>
        </p:spPr>
      </p:pic>
      <p:grpSp>
        <p:nvGrpSpPr>
          <p:cNvPr id="4" name="组合 3"/>
          <p:cNvGrpSpPr/>
          <p:nvPr/>
        </p:nvGrpSpPr>
        <p:grpSpPr>
          <a:xfrm>
            <a:off x="644142" y="2314916"/>
            <a:ext cx="5937982" cy="2641904"/>
            <a:chOff x="6147269" y="2844264"/>
            <a:chExt cx="5112385" cy="2076460"/>
          </a:xfrm>
        </p:grpSpPr>
        <p:grpSp>
          <p:nvGrpSpPr>
            <p:cNvPr id="5" name="组合 4"/>
            <p:cNvGrpSpPr/>
            <p:nvPr/>
          </p:nvGrpSpPr>
          <p:grpSpPr>
            <a:xfrm>
              <a:off x="6147269" y="3331609"/>
              <a:ext cx="5033250" cy="1589115"/>
              <a:chOff x="-4714868" y="2110674"/>
              <a:chExt cx="5033250" cy="1589115"/>
            </a:xfrm>
          </p:grpSpPr>
          <p:sp>
            <p:nvSpPr>
              <p:cNvPr id="7" name="矩形: 圆角 21"/>
              <p:cNvSpPr/>
              <p:nvPr/>
            </p:nvSpPr>
            <p:spPr>
              <a:xfrm>
                <a:off x="-4648332" y="3345066"/>
                <a:ext cx="3562392" cy="354723"/>
              </a:xfrm>
              <a:prstGeom prst="roundRect">
                <a:avLst>
                  <a:gd name="adj" fmla="val 50000"/>
                </a:avLst>
              </a:prstGeom>
              <a:solidFill>
                <a:srgbClr val="860816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rPr>
                  <a:t>讲解人：  时间：</a:t>
                </a:r>
                <a:r>
                  <a:rPr kumimoji="0" lang="en-US" altLang="zh-CN" sz="16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rPr>
                  <a:t>2020.6.1</a:t>
                </a:r>
                <a:endPara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endParaRPr>
              </a:p>
            </p:txBody>
          </p:sp>
          <p:grpSp>
            <p:nvGrpSpPr>
              <p:cNvPr id="8" name="组合 7"/>
              <p:cNvGrpSpPr/>
              <p:nvPr/>
            </p:nvGrpSpPr>
            <p:grpSpPr>
              <a:xfrm>
                <a:off x="-4714868" y="2110674"/>
                <a:ext cx="5033250" cy="944353"/>
                <a:chOff x="-4714868" y="2110674"/>
                <a:chExt cx="5033250" cy="944353"/>
              </a:xfrm>
            </p:grpSpPr>
            <p:sp>
              <p:nvSpPr>
                <p:cNvPr id="9" name="文本框 8"/>
                <p:cNvSpPr txBox="1"/>
                <p:nvPr/>
              </p:nvSpPr>
              <p:spPr>
                <a:xfrm>
                  <a:off x="-4714868" y="2808615"/>
                  <a:ext cx="5033249" cy="24641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dist" defTabSz="914400" rtl="0" eaLnBrk="1" fontAlgn="auto" latinLnBrk="0" hangingPunct="1">
                    <a:lnSpc>
                      <a:spcPct val="15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105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>
                          <a:lumMod val="50000"/>
                        </a:prstClr>
                      </a:solidFill>
                      <a:effectLst/>
                      <a:uLnTx/>
                      <a:uFillTx/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PEOPLE'S EDUCATION PRESS HIGH SCHOOL MATHEMATICS ELECTIVE 2-1</a:t>
                  </a:r>
                  <a:endParaRPr kumimoji="0" lang="en-US" altLang="zh-CN" sz="1050" b="0" i="0" u="none" strike="noStrike" kern="0" cap="none" spc="0" normalizeH="0" baseline="0" noProof="0">
                    <a:ln>
                      <a:noFill/>
                    </a:ln>
                    <a:solidFill>
                      <a:prstClr val="white">
                        <a:lumMod val="50000"/>
                      </a:prstClr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endParaRPr>
                </a:p>
              </p:txBody>
            </p:sp>
            <p:cxnSp>
              <p:nvCxnSpPr>
                <p:cNvPr id="10" name="直接连接符 9"/>
                <p:cNvCxnSpPr/>
                <p:nvPr/>
              </p:nvCxnSpPr>
              <p:spPr>
                <a:xfrm>
                  <a:off x="-4634728" y="2789746"/>
                  <a:ext cx="4953109" cy="0"/>
                </a:xfrm>
                <a:prstGeom prst="line">
                  <a:avLst/>
                </a:prstGeom>
                <a:noFill/>
                <a:ln w="6350" cap="flat" cmpd="sng" algn="ctr">
                  <a:solidFill>
                    <a:sysClr val="windowText" lastClr="000000">
                      <a:lumMod val="65000"/>
                      <a:lumOff val="35000"/>
                    </a:sysClr>
                  </a:solidFill>
                  <a:prstDash val="solid"/>
                  <a:miter lim="800000"/>
                </a:ln>
                <a:effectLst/>
              </p:spPr>
            </p:cxnSp>
            <p:sp>
              <p:nvSpPr>
                <p:cNvPr id="11" name="文本占位符 19"/>
                <p:cNvSpPr txBox="1"/>
                <p:nvPr/>
              </p:nvSpPr>
              <p:spPr>
                <a:xfrm>
                  <a:off x="-4708756" y="2110674"/>
                  <a:ext cx="5027138" cy="660203"/>
                </a:xfrm>
                <a:prstGeom prst="rect">
                  <a:avLst/>
                </a:prstGeom>
              </p:spPr>
              <p:txBody>
                <a:bodyPr/>
                <a:lstStyle>
                  <a:defPPr>
                    <a:defRPr lang="zh-CN"/>
                  </a:defPPr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lvl="0" indent="0" algn="dist">
                    <a:buNone/>
                    <a:defRPr/>
                  </a:pPr>
                  <a:r>
                    <a:rPr lang="en-US" altLang="zh-CN" sz="4400" b="1">
                      <a:solidFill>
                        <a:srgbClr val="860816"/>
                      </a:solidFill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1.1.2 </a:t>
                  </a:r>
                  <a:r>
                    <a:rPr lang="zh-CN" altLang="en-US" sz="4400" b="1">
                      <a:solidFill>
                        <a:srgbClr val="860816"/>
                      </a:solidFill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四种命题</a:t>
                  </a:r>
                  <a:endParaRPr lang="zh-CN" altLang="en-US" sz="4400" b="1">
                    <a:solidFill>
                      <a:srgbClr val="860816"/>
                    </a:solidFill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endParaRPr>
                </a:p>
              </p:txBody>
            </p:sp>
          </p:grpSp>
        </p:grpSp>
        <p:sp>
          <p:nvSpPr>
            <p:cNvPr id="6" name="文本占位符 20"/>
            <p:cNvSpPr txBox="1"/>
            <p:nvPr/>
          </p:nvSpPr>
          <p:spPr>
            <a:xfrm>
              <a:off x="6147269" y="2844264"/>
              <a:ext cx="5112385" cy="423545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  <a:defRPr/>
              </a:pPr>
              <a:r>
                <a:rPr kumimoji="0" lang="zh-CN" altLang="en-US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第</a:t>
              </a:r>
              <a:r>
                <a:rPr lang="en-US" altLang="zh-CN" noProof="0"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1</a:t>
              </a:r>
              <a:r>
                <a:rPr lang="zh-CN" altLang="en-US"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章  常用逻辑用语</a:t>
              </a:r>
              <a:endParaRPr kumimoji="0" lang="zh-CN" alt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12" name="矩形 11"/>
          <p:cNvSpPr/>
          <p:nvPr/>
        </p:nvSpPr>
        <p:spPr>
          <a:xfrm>
            <a:off x="-1797646" y="512415"/>
            <a:ext cx="4062342" cy="300975"/>
          </a:xfrm>
          <a:prstGeom prst="rect">
            <a:avLst/>
          </a:prstGeom>
          <a:solidFill>
            <a:srgbClr val="860816"/>
          </a:solidFill>
          <a:ln w="12700" cap="flat">
            <a:noFill/>
            <a:prstDash val="solid"/>
            <a:miter lim="800000"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9050"/>
          </a:effectLst>
        </p:spPr>
        <p:txBody>
          <a:bodyPr spcFirstLastPara="1" wrap="square" lIns="57592" tIns="57592" rIns="57592" bIns="5759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115189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rPr>
              <a:t>人教版高中数学选修</a:t>
            </a:r>
            <a:r>
              <a:rPr kumimoji="0" lang="en-US" altLang="zh-CN" sz="1200" b="0" i="0" u="none" strike="noStrike" kern="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rPr>
              <a:t>2-1</a:t>
            </a:r>
            <a:endParaRPr kumimoji="0" lang="zh-CN" altLang="en-US" sz="1200" b="0" i="0" u="none" strike="noStrike" kern="0" cap="none" spc="3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 rot="18943070">
            <a:off x="9643099" y="4347840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 rot="18943070">
            <a:off x="8568531" y="5418141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 rot="18943070">
            <a:off x="10696398" y="5428301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 rot="18943070">
            <a:off x="9632465" y="6482434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 rot="18943070">
            <a:off x="6652705" y="1249966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 rot="18943070">
            <a:off x="6839837" y="-777020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 rot="18943070">
            <a:off x="5603785" y="150694"/>
            <a:ext cx="1433408" cy="1433408"/>
          </a:xfrm>
          <a:prstGeom prst="rect">
            <a:avLst/>
          </a:prstGeom>
          <a:noFill/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矩形 56323"/>
          <p:cNvSpPr>
            <a:spLocks noChangeArrowheads="1"/>
          </p:cNvSpPr>
          <p:nvPr/>
        </p:nvSpPr>
        <p:spPr bwMode="auto">
          <a:xfrm>
            <a:off x="580013" y="1223848"/>
            <a:ext cx="10728899" cy="419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【教学目标】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知识与技能：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理解四种命题的概念，了解四种命题之间的相互关系，能由原命题写出其他三种命题；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过程与方法：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通过对四种命题相互关系的学习，培养学生逻辑推理能力；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情感态度与价值观：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通过学生自编命题，互相交流的学习，培养学生探索创新、合作交流的学习精神。 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【重点与难点】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重点：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四种命题之间的相互转化．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难点：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原命题与否命题、逆否命题之间的转化．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3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教学目标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2" name="文本框 58371"/>
          <p:cNvSpPr txBox="1">
            <a:spLocks noChangeArrowheads="1"/>
          </p:cNvSpPr>
          <p:nvPr/>
        </p:nvSpPr>
        <p:spPr bwMode="auto">
          <a:xfrm>
            <a:off x="549187" y="1308506"/>
            <a:ext cx="85693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请将命题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“正弦函数是周期函数”</a:t>
            </a:r>
            <a:r>
              <a:rPr lang="zh-CN" altLang="en-US" sz="2000" kern="0">
                <a:solidFill>
                  <a:srgbClr val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改写成  “                        ”的形式。</a:t>
            </a:r>
            <a:endParaRPr lang="zh-CN" altLang="en-US" sz="2000" kern="0">
              <a:solidFill>
                <a:srgbClr val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58373" name="对象 58372"/>
          <p:cNvGraphicFramePr>
            <a:graphicFrameLocks noChangeAspect="1"/>
          </p:cNvGraphicFramePr>
          <p:nvPr/>
        </p:nvGraphicFramePr>
        <p:xfrm>
          <a:off x="5779896" y="1271576"/>
          <a:ext cx="1283084" cy="4211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558165" imgH="215900" progId="Equation.DSMT4">
                  <p:embed/>
                </p:oleObj>
              </mc:Choice>
              <mc:Fallback>
                <p:oleObj r:id="rId2" imgW="558165" imgH="215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779896" y="1271576"/>
                        <a:ext cx="1283084" cy="4211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8374" name="组合 58373"/>
          <p:cNvGrpSpPr/>
          <p:nvPr/>
        </p:nvGrpSpPr>
        <p:grpSpPr>
          <a:xfrm>
            <a:off x="809766" y="2763436"/>
            <a:ext cx="1652081" cy="763673"/>
            <a:chOff x="748" y="2659"/>
            <a:chExt cx="1270" cy="545"/>
          </a:xfrm>
        </p:grpSpPr>
        <p:sp>
          <p:nvSpPr>
            <p:cNvPr id="6149" name="椭圆形标注 58374"/>
            <p:cNvSpPr>
              <a:spLocks noChangeArrowheads="1"/>
            </p:cNvSpPr>
            <p:nvPr/>
          </p:nvSpPr>
          <p:spPr bwMode="auto">
            <a:xfrm>
              <a:off x="748" y="2659"/>
              <a:ext cx="1270" cy="545"/>
            </a:xfrm>
            <a:prstGeom prst="wedgeEllipseCallout">
              <a:avLst>
                <a:gd name="adj1" fmla="val 46380"/>
                <a:gd name="adj2" fmla="val -84681"/>
              </a:avLst>
            </a:prstGeom>
            <a:solidFill>
              <a:srgbClr val="00FFFF">
                <a:alpha val="70195"/>
              </a:srgbClr>
            </a:soli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6150" name="文本框 58375"/>
            <p:cNvSpPr txBox="1">
              <a:spLocks noChangeArrowheads="1"/>
            </p:cNvSpPr>
            <p:nvPr/>
          </p:nvSpPr>
          <p:spPr bwMode="auto">
            <a:xfrm>
              <a:off x="1106" y="2790"/>
              <a:ext cx="771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条件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grpSp>
        <p:nvGrpSpPr>
          <p:cNvPr id="58377" name="组合 58376"/>
          <p:cNvGrpSpPr/>
          <p:nvPr/>
        </p:nvGrpSpPr>
        <p:grpSpPr>
          <a:xfrm>
            <a:off x="3879205" y="2748791"/>
            <a:ext cx="1536857" cy="611639"/>
            <a:chOff x="3833" y="2750"/>
            <a:chExt cx="1270" cy="545"/>
          </a:xfrm>
        </p:grpSpPr>
        <p:sp>
          <p:nvSpPr>
            <p:cNvPr id="6152" name="椭圆形标注 58377"/>
            <p:cNvSpPr>
              <a:spLocks noChangeArrowheads="1"/>
            </p:cNvSpPr>
            <p:nvPr/>
          </p:nvSpPr>
          <p:spPr bwMode="auto">
            <a:xfrm>
              <a:off x="3833" y="2750"/>
              <a:ext cx="1270" cy="545"/>
            </a:xfrm>
            <a:prstGeom prst="wedgeEllipseCallout">
              <a:avLst>
                <a:gd name="adj1" fmla="val -52361"/>
                <a:gd name="adj2" fmla="val -94588"/>
              </a:avLst>
            </a:prstGeom>
            <a:solidFill>
              <a:srgbClr val="FF99CC"/>
            </a:soli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6153" name="文本框 58378"/>
            <p:cNvSpPr txBox="1">
              <a:spLocks noChangeArrowheads="1"/>
            </p:cNvSpPr>
            <p:nvPr/>
          </p:nvSpPr>
          <p:spPr bwMode="auto">
            <a:xfrm>
              <a:off x="4170" y="2809"/>
              <a:ext cx="771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结论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sp>
        <p:nvSpPr>
          <p:cNvPr id="6154" name="文本框 58379"/>
          <p:cNvSpPr txBox="1">
            <a:spLocks noChangeArrowheads="1"/>
          </p:cNvSpPr>
          <p:nvPr/>
        </p:nvSpPr>
        <p:spPr bwMode="auto">
          <a:xfrm>
            <a:off x="1020763" y="6769031"/>
            <a:ext cx="38893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58381" name="组合 58380"/>
          <p:cNvGrpSpPr/>
          <p:nvPr/>
        </p:nvGrpSpPr>
        <p:grpSpPr>
          <a:xfrm>
            <a:off x="660400" y="1968322"/>
            <a:ext cx="4173538" cy="400050"/>
            <a:chOff x="385" y="2115"/>
            <a:chExt cx="2629" cy="252"/>
          </a:xfrm>
        </p:grpSpPr>
        <p:sp>
          <p:nvSpPr>
            <p:cNvPr id="6156" name="文本框 58381"/>
            <p:cNvSpPr txBox="1">
              <a:spLocks noChangeArrowheads="1"/>
            </p:cNvSpPr>
            <p:nvPr/>
          </p:nvSpPr>
          <p:spPr bwMode="auto">
            <a:xfrm>
              <a:off x="1716" y="2115"/>
              <a:ext cx="1298" cy="252"/>
            </a:xfrm>
            <a:prstGeom prst="rect">
              <a:avLst/>
            </a:prstGeom>
            <a:solidFill>
              <a:srgbClr val="FF9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6157" name="文本框 58382"/>
            <p:cNvSpPr txBox="1">
              <a:spLocks noChangeArrowheads="1"/>
            </p:cNvSpPr>
            <p:nvPr/>
          </p:nvSpPr>
          <p:spPr bwMode="auto">
            <a:xfrm>
              <a:off x="385" y="2115"/>
              <a:ext cx="1331" cy="252"/>
            </a:xfrm>
            <a:prstGeom prst="rect">
              <a:avLst/>
            </a:prstGeom>
            <a:solidFill>
              <a:srgbClr val="00FFFF">
                <a:alpha val="7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graphicFrame>
        <p:nvGraphicFramePr>
          <p:cNvPr id="58384" name="对象 58383"/>
          <p:cNvGraphicFramePr>
            <a:graphicFrameLocks noChangeAspect="1"/>
          </p:cNvGraphicFramePr>
          <p:nvPr/>
        </p:nvGraphicFramePr>
        <p:xfrm>
          <a:off x="660399" y="1991369"/>
          <a:ext cx="4173450" cy="3770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2498725" imgH="215900" progId="Equation.DSMT4">
                  <p:embed/>
                </p:oleObj>
              </mc:Choice>
              <mc:Fallback>
                <p:oleObj r:id="rId4" imgW="2498725" imgH="215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0399" y="1991369"/>
                        <a:ext cx="4173450" cy="3770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复习引入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8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8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8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8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2" name="文本框 17411"/>
          <p:cNvSpPr txBox="1">
            <a:spLocks noChangeArrowheads="1"/>
          </p:cNvSpPr>
          <p:nvPr/>
        </p:nvSpPr>
        <p:spPr bwMode="auto">
          <a:xfrm>
            <a:off x="466664" y="1141842"/>
            <a:ext cx="568136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1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）若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是正弦函数，则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是周期函数；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2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）若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是周期函数，则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是正弦函数；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3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）若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不是正弦函数，则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不是周期函数；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4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）若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不是周期函数，则</a:t>
            </a:r>
            <a:r>
              <a:rPr lang="en-US" altLang="zh-CN" sz="2000" i="1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f(x)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不是正弦函数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7170" name="文本框 17417"/>
          <p:cNvSpPr txBox="1">
            <a:spLocks noChangeArrowheads="1"/>
          </p:cNvSpPr>
          <p:nvPr/>
        </p:nvSpPr>
        <p:spPr bwMode="auto">
          <a:xfrm>
            <a:off x="7382155" y="295756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 i="1" kern="0">
              <a:solidFill>
                <a:schemeClr val="accent2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7446" name="云形标注 17445"/>
          <p:cNvSpPr>
            <a:spLocks noChangeArrowheads="1"/>
          </p:cNvSpPr>
          <p:nvPr/>
        </p:nvSpPr>
        <p:spPr bwMode="auto">
          <a:xfrm>
            <a:off x="4928201" y="4008006"/>
            <a:ext cx="5680884" cy="1802485"/>
          </a:xfrm>
          <a:prstGeom prst="cloudCallout">
            <a:avLst>
              <a:gd name="adj1" fmla="val -50671"/>
              <a:gd name="adj2" fmla="val -72458"/>
            </a:avLst>
          </a:prstGeom>
          <a:solidFill>
            <a:srgbClr val="CCFFCC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7447" name="文本框 17446"/>
          <p:cNvSpPr txBox="1">
            <a:spLocks noChangeArrowheads="1"/>
          </p:cNvSpPr>
          <p:nvPr/>
        </p:nvSpPr>
        <p:spPr bwMode="auto">
          <a:xfrm>
            <a:off x="6148027" y="4195655"/>
            <a:ext cx="3266918" cy="1427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命题（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1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）与命题（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2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3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4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）的条件和结论之间分别有什么关系？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32" presetID="4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1000"/>
                                        <p:tgtEl>
                                          <p:spTgt spid="17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17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46" grpId="0"/>
      <p:bldP spid="1744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https://d.book118.com/546222051132010045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26203619"/>
  <p:tag name="MH_LIBRARY" val="GRAPHIC"/>
  <p:tag name="MH_ORDER" val="Freeform 11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微软雅黑</vt:lpstr>
      <vt:lpstr>思源黑体 CN Regular</vt:lpstr>
      <vt:lpstr>演示斜黑体</vt:lpstr>
      <vt:lpstr>阿里巴巴普惠体 M</vt:lpstr>
      <vt:lpstr>黑体</vt:lpstr>
      <vt:lpstr>方正舒体</vt:lpstr>
      <vt:lpstr>思源黑体 CN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2024-09-14T08:46:54.489</cp:lastPrinted>
  <dcterms:created xsi:type="dcterms:W3CDTF">2024-09-14T00:46:54Z</dcterms:created>
  <dcterms:modified xsi:type="dcterms:W3CDTF">2024-09-14T00:46:56Z</dcterms:modified>
</cp:coreProperties>
</file>