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111EAF-D686-48A1-93D1-F0C4E1135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1B2EC5-43D6-4767-88AB-3C4B12964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53045B-BB41-4A4A-992C-B0203EB5C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6CE3D7-C9A0-4CCC-A0E1-2CCCFCB57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2FCDA0-A868-4DA6-A7AF-A9347C966A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0B1184-E0B4-44F2-8095-E3BEC1CFD1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FC207D-7505-4BFF-BE28-704F902845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22EB9-18C5-4015-91D1-9E18CBAD05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3A16B8-65B3-42C3-A42E-4E391D95AD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AD17C-B830-4686-9DCA-BA0623003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F3CC53-48BD-42F7-AC8A-BD1B2F4BA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2340402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第八章 会计电算化 会计报表管理系统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会计报表管理系统概述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会计报表管理系统的核心模块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会计报表管理系统的实施与运用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会计报表管理系统的优势与挑战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会计报表管理系统的未来发展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会计报表管理系统概述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会计报表管理系统是专门用于处理、生成、分析和汇总会计报表的软件系统。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提供自动化报表编制、数据汇总、数据分析等功能，提高报表编制效率和准确性。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企业财务部门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用于编制、管理和分析财务报表，满足内部管理和外部监管需求。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会计师事务所</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用于审计、税务申报等业务，提高工作效率和准确性。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金融机构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用于信贷审批、风险评估等业务，提供数据支持和决策依据。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会计报表管理系统的应用范围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早期阶段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会计报表管理系统起源于20世纪80年代，主要用于手工报表的自动化处理。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随着计算机技术的普及，会计报表管理系统逐渐实现数据集成、多维分析等功能。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未来趋势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云计算、大数据、人工智能等技术的发展将进一步推动会计报表管理系统的智能化和个性化。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会计报表管理系统的历史与发展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会计报表管理系统的核心模块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报表生成模块是会计报表管理系统的核心模块之一，它提供了自动生成各类会计报表的功能，如资产负债表、利润表、现金流量表等。</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该模块基于预设的报表模板和数据源，能够快速生成符合会计准则和公司需求的报表，大大提高了报表编制的效率和准确性。</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报表生成模块还支持自定义报表模板，用户可以根据实际需要自行设计报表格式和内容，以满足特定的信息披露要求。</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报表生成模块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报表分析模块</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报表分析模块能够对生成的会计报表进行多角度、多维度的分析，帮助用户深入了解公司的财务状况和经营成果。</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该模块提供了丰富的分析工具和方法，如趋势分析、比率分析、因素分析等，用户可以根据实际需求选择合适的分析工具。</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通过报表分析模块，用户可以快速识别潜在的风险和机会，为决策提供有力的数据支持。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报表审计模块负责对生成的会计报表进行审核和校验，确保报表数据的准确性和合规性。</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该模块提供了多种审计工具和功能，如数据验证、勾稽关系检查、异常值检测等，能够自动识别和提示潜在的错误和异常。</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报表审计模块还支持审计跟踪和日志记录，方便用户追溯和核实报表数据的来源和准确性。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报表审计模块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该模块支持不同层次、不同范围的报表汇总与合并，如公司内部各部门之间的报表汇总、集团公司的多层次报表合并等。</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通过报表汇总与合并模块，用户可以快速整理和组织分散在各个部门和子公司中的财务数据，提高财务报告的完整性和一致性。</a:t>
            </a:r>
          </a:p>
        </p:txBody>
      </p:sp>
      <p:cxnSp>
        <p:nvCxnSpPr>
          <p:cNvPr id="12" name="Connector 12"/>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报表汇总与合并模块支持对多个会计报表进行汇总和合并，以生成综合性的财务报告。</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报表汇总与合并模块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2198421"/>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2040632"/>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2198421"/>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2040632"/>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2198421"/>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2040632"/>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969579" y="3107709"/>
            <a:ext cx="3008046" cy="22383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报表输出与打印模块提供了多种报表输出方式，如屏幕显示、打印输出、导出为电子文件等，方便用户根据实际需求选择合适的输出方式。</a:t>
            </a:r>
          </a:p>
        </p:txBody>
      </p:sp>
      <p:sp>
        <p:nvSpPr>
          <p:cNvPr id="9" name="TextBox 9"/>
          <p:cNvSpPr txBox="1"/>
          <p:nvPr/>
        </p:nvSpPr>
        <p:spPr>
          <a:xfrm>
            <a:off x="4591977" y="3107709"/>
            <a:ext cx="3008046" cy="22383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该模块支持多种打印设备和纸张规格，用户可以根据实际情况选择合适的打印设备和纸张规格。</a:t>
            </a:r>
          </a:p>
        </p:txBody>
      </p:sp>
      <p:sp>
        <p:nvSpPr>
          <p:cNvPr id="10" name="TextBox 10"/>
          <p:cNvSpPr txBox="1"/>
          <p:nvPr/>
        </p:nvSpPr>
        <p:spPr>
          <a:xfrm>
            <a:off x="8214375" y="3107709"/>
            <a:ext cx="3008046" cy="22383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报表输出与打印模块还支持自定义输出格式和排版方式，用户可以根据实际需求自行调整报表的格式和排版，提高报表的可读性和美观度。</a:t>
            </a:r>
          </a:p>
        </p:txBody>
      </p:sp>
      <p:sp>
        <p:nvSpPr>
          <p:cNvPr id="11" name="TextBox 11"/>
          <p:cNvSpPr txBox="1"/>
          <p:nvPr/>
        </p:nvSpPr>
        <p:spPr>
          <a:xfrm>
            <a:off x="1895704" y="1022918"/>
            <a:ext cx="1155795" cy="184404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chemeClr val="accent1">
                    <a:alpha val="100000"/>
                  </a:schemeClr>
                </a:solidFill>
                <a:latin typeface="Microsoft Yahei"/>
                <a:ea typeface="Microsoft Yahei"/>
                <a:cs typeface="Microsoft Yahei"/>
              </a:rPr>
              <a:t>01</a:t>
            </a:r>
          </a:p>
        </p:txBody>
      </p:sp>
      <p:sp>
        <p:nvSpPr>
          <p:cNvPr id="12" name="TextBox 12"/>
          <p:cNvSpPr txBox="1"/>
          <p:nvPr/>
        </p:nvSpPr>
        <p:spPr>
          <a:xfrm>
            <a:off x="5481526" y="1022918"/>
            <a:ext cx="1155795" cy="184404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chemeClr val="accent1">
                    <a:alpha val="100000"/>
                  </a:schemeClr>
                </a:solidFill>
                <a:latin typeface="Microsoft Yahei"/>
                <a:ea typeface="Microsoft Yahei"/>
                <a:cs typeface="Microsoft Yahei"/>
              </a:rPr>
              <a:t>02</a:t>
            </a:r>
          </a:p>
        </p:txBody>
      </p:sp>
      <p:sp>
        <p:nvSpPr>
          <p:cNvPr id="13" name="TextBox 13"/>
          <p:cNvSpPr txBox="1"/>
          <p:nvPr/>
        </p:nvSpPr>
        <p:spPr>
          <a:xfrm>
            <a:off x="9110946" y="102291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chemeClr val="accent1">
                    <a:alpha val="100000"/>
                  </a:scheme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报表输出与打印模块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会计报表管理系统的实施与运用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初始化设置</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在实施会计报表管理系统之前，需要对系统进行初始化设置，包括设置系统参数、配置用户权限等，以确保系统的正常运行和安全性。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账套管理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账套是会计报表管理系统的基本单位，用于存储企业的财务数据。系统初始化时应建立账套，并设置账套的基本信息，如账套名称、启用日期、会计制度等。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科目设置</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根据企业会计准则和相关法规，在系统中设置相应的会计科目，并定义科目的属性、核算内容、科目级别等，以便进行财务数据的录入和报表的生成。</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系统初始化设置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报表模板定制</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对已定制的报表模板进行统一管理，以便快速生成相应的财务报表。</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模板管理</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根据企业的实际需求和财务报表的规范，设计报表模板。报表模板应包括表头、表体、表尾等基本要素，并定义报表的数据来源和计算公式。</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报表模板设计</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提供报表模板定制工具，方便用户根据实际需求调整报表格式、增加或删除报表项目、修改计算公式等。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模板定制工具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https://d.book118.com/546234040211010050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2024-09-16T05:50:43.602</cp:lastPrinted>
  <dcterms:created xsi:type="dcterms:W3CDTF">2024-09-15T21:50:43Z</dcterms:created>
  <dcterms:modified xsi:type="dcterms:W3CDTF">2024-09-15T21:50:45Z</dcterms:modified>
</cp:coreProperties>
</file>