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4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BA9E8A-CDA0-4A57-965E-5B6FB6F15B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1490D-6D93-4BF7-9E7C-C824897446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B3A4EF-68D3-4581-A468-471946349E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7940393-CF76-45FC-81E9-2179B8331E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D184E88-66EA-4BC7-BE22-F92BF12B1C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09E850D-9E57-487B-9F69-EA1F52F0F4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6530393-9A54-4B88-8575-8854AE5CC2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523AEF5-D169-4D3F-830B-4C01CA179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ADA8E-368D-4002-854C-55E4B73AA5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707661-474C-4DDB-B8D6-87A89A286C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AEF3A4-D431-42CB-B17E-776B3BD2A8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Relationship Id="rId3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546242004154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安全生产管理制度与员工福利的关系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451" y="5208092"/>
            <a:ext cx="3196742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汇报人：XX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2024-01-22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9672" y="2818600"/>
            <a:ext cx="1766929" cy="183489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员工福利概述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安全生产管理制度与员工福利的关系分析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安全生产管理制度下员工福利的优化策略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  <p:cxnSp>
        <p:nvCxnSpPr>
          <p:cNvPr id="7" name="Connector 7"/>
          <p:cNvCxnSpPr/>
          <p:nvPr/>
        </p:nvCxnSpPr>
        <p:spPr>
          <a:xfrm flipH="1"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 flipH="1"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引言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435703" y="1925288"/>
            <a:ext cx="3294412" cy="3432906"/>
            <a:chOff x="1435703" y="1925288"/>
            <a:chExt cx="3294412" cy="3432906"/>
          </a:xfrm>
        </p:grpSpPr>
        <p:sp>
          <p:nvSpPr>
            <p:cNvPr id="3" name="AutoShape 3"/>
            <p:cNvSpPr/>
            <p:nvPr/>
          </p:nvSpPr>
          <p:spPr>
            <a:xfrm>
              <a:off x="1435703" y="1925288"/>
              <a:ext cx="3294412" cy="3294412"/>
            </a:xfrm>
            <a:prstGeom prst="blockArc">
              <a:avLst/>
            </a:prstGeom>
            <a:solidFill>
              <a:schemeClr val="accent1">
                <a:lumMod val="75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 rot="10800000">
              <a:off x="1435703" y="2063782"/>
              <a:ext cx="3294412" cy="3294412"/>
            </a:xfrm>
            <a:prstGeom prst="blockArc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5" name="Freeform 5"/>
          <p:cNvSpPr/>
          <p:nvPr/>
        </p:nvSpPr>
        <p:spPr>
          <a:xfrm>
            <a:off x="2699099" y="3358880"/>
            <a:ext cx="767367" cy="703933"/>
          </a:xfrm>
          <a:custGeom>
            <a:rect l="l" t="t" r="r" b="b"/>
            <a:pathLst>
              <a:path w="986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目的和背景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84437" y="1687163"/>
            <a:ext cx="4496144" cy="565817"/>
            <a:chOff x="5784437" y="1687163"/>
            <a:chExt cx="4496144" cy="565817"/>
          </a:xfrm>
        </p:grpSpPr>
        <p:sp>
          <p:nvSpPr>
            <p:cNvPr id="29" name="AutoShape 29"/>
            <p:cNvSpPr/>
            <p:nvPr/>
          </p:nvSpPr>
          <p:spPr>
            <a:xfrm>
              <a:off x="5784437" y="1687163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5927774" y="1687163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784437" y="2262505"/>
            <a:ext cx="4496144" cy="820535"/>
            <a:chOff x="5784437" y="2262505"/>
            <a:chExt cx="4496144" cy="820535"/>
          </a:xfrm>
        </p:grpSpPr>
        <p:sp>
          <p:nvSpPr>
            <p:cNvPr id="32" name="TextBox 32"/>
            <p:cNvSpPr txBox="1"/>
            <p:nvPr/>
          </p:nvSpPr>
          <p:spPr>
            <a:xfrm>
              <a:off x="5784437" y="2262505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强调安全生产管理制度对于员工福利的重要性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84437" y="3120755"/>
            <a:ext cx="4496144" cy="565817"/>
            <a:chOff x="5784437" y="3120755"/>
            <a:chExt cx="4496144" cy="565817"/>
          </a:xfrm>
        </p:grpSpPr>
        <p:sp>
          <p:nvSpPr>
            <p:cNvPr id="34" name="AutoShape 34"/>
            <p:cNvSpPr/>
            <p:nvPr/>
          </p:nvSpPr>
          <p:spPr>
            <a:xfrm>
              <a:off x="5784437" y="3120755"/>
              <a:ext cx="4496144" cy="565817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35" name="TextBox 35"/>
          <p:cNvSpPr txBox="1"/>
          <p:nvPr/>
        </p:nvSpPr>
        <p:spPr>
          <a:xfrm>
            <a:off x="5927774" y="3120755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4437" y="3715147"/>
            <a:ext cx="4496144" cy="820535"/>
            <a:chOff x="5784437" y="3715147"/>
            <a:chExt cx="4496144" cy="820535"/>
          </a:xfrm>
        </p:grpSpPr>
        <p:sp>
          <p:nvSpPr>
            <p:cNvPr id="37" name="TextBox 37"/>
            <p:cNvSpPr txBox="1"/>
            <p:nvPr/>
          </p:nvSpPr>
          <p:spPr>
            <a:xfrm>
              <a:off x="5784437" y="3715147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分析当前安全生产管理制度与员工福利的现状及问题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84437" y="4609991"/>
            <a:ext cx="4496144" cy="565817"/>
            <a:chOff x="5784437" y="4609991"/>
            <a:chExt cx="4496144" cy="565817"/>
          </a:xfrm>
        </p:grpSpPr>
        <p:sp>
          <p:nvSpPr>
            <p:cNvPr id="39" name="AutoShape 39"/>
            <p:cNvSpPr/>
            <p:nvPr/>
          </p:nvSpPr>
          <p:spPr>
            <a:xfrm>
              <a:off x="5784437" y="4609991"/>
              <a:ext cx="4496144" cy="565817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40" name="Group 40"/>
          <p:cNvGrpSpPr/>
          <p:nvPr/>
        </p:nvGrpSpPr>
        <p:grpSpPr>
          <a:xfrm>
            <a:off x="5784437" y="5204382"/>
            <a:ext cx="4496144" cy="820535"/>
            <a:chOff x="5784437" y="5204382"/>
            <a:chExt cx="4496144" cy="820535"/>
          </a:xfrm>
        </p:grpSpPr>
        <p:sp>
          <p:nvSpPr>
            <p:cNvPr id="41" name="TextBox 41"/>
            <p:cNvSpPr txBox="1"/>
            <p:nvPr/>
          </p:nvSpPr>
          <p:spPr>
            <a:xfrm>
              <a:off x="5784437" y="5204382"/>
              <a:ext cx="4496144" cy="82053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提出完善安全生产管理制度以提高员工福利的措施和建议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45582" y="4609991"/>
            <a:ext cx="4173855" cy="561199"/>
          </a:xfrm>
          <a:prstGeom prst="rect">
            <a:avLst/>
          </a:prstGeom>
        </p:spPr>
        <p:txBody>
          <a:bodyPr vert="horz" wrap="square" lIns="91440" tIns="45720" rIns="91440" bIns="4572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 rot="19589987">
            <a:off x="4454253" y="3728811"/>
            <a:ext cx="4292624" cy="1204932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 rot="19589987">
            <a:off x="3568187" y="2529272"/>
            <a:ext cx="4270524" cy="1198728"/>
          </a:xfrm>
          <a:custGeom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 flipH="1" flipV="1">
            <a:off x="4474863" y="5012009"/>
            <a:ext cx="6452875" cy="1007532"/>
          </a:xfrm>
          <a:custGeom>
            <a:rect l="l" t="t" r="r" b="b"/>
            <a:pathLst>
              <a:path w="7024533" h="1096789">
                <a:moveTo>
                  <a:pt x="7024533" y="1096789"/>
                </a:moveTo>
                <a:lnTo>
                  <a:pt x="6730159" y="1096789"/>
                </a:lnTo>
                <a:lnTo>
                  <a:pt x="6227367" y="1096789"/>
                </a:lnTo>
                <a:lnTo>
                  <a:pt x="5932993" y="1096789"/>
                </a:lnTo>
                <a:lnTo>
                  <a:pt x="835684" y="1096789"/>
                </a:lnTo>
                <a:lnTo>
                  <a:pt x="0" y="0"/>
                </a:lnTo>
                <a:lnTo>
                  <a:pt x="255312" y="0"/>
                </a:lnTo>
                <a:lnTo>
                  <a:pt x="5094321" y="0"/>
                </a:lnTo>
                <a:lnTo>
                  <a:pt x="5388695" y="0"/>
                </a:lnTo>
                <a:lnTo>
                  <a:pt x="5891487" y="0"/>
                </a:lnTo>
                <a:lnTo>
                  <a:pt x="6185861" y="0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 flipH="1" flipV="1">
            <a:off x="3576905" y="3825188"/>
            <a:ext cx="6446549" cy="1007532"/>
          </a:xfrm>
          <a:custGeom>
            <a:rect l="l" t="t" r="r" b="b"/>
            <a:pathLst>
              <a:path w="7017646" h="1096789">
                <a:moveTo>
                  <a:pt x="7017646" y="1096789"/>
                </a:moveTo>
                <a:lnTo>
                  <a:pt x="6679144" y="1096789"/>
                </a:lnTo>
                <a:lnTo>
                  <a:pt x="6334779" y="1096789"/>
                </a:lnTo>
                <a:lnTo>
                  <a:pt x="5996278" y="1096789"/>
                </a:lnTo>
                <a:lnTo>
                  <a:pt x="835685" y="1096789"/>
                </a:lnTo>
                <a:lnTo>
                  <a:pt x="0" y="0"/>
                </a:lnTo>
                <a:lnTo>
                  <a:pt x="5157606" y="0"/>
                </a:lnTo>
                <a:lnTo>
                  <a:pt x="5496108" y="0"/>
                </a:lnTo>
                <a:lnTo>
                  <a:pt x="5840472" y="0"/>
                </a:lnTo>
                <a:lnTo>
                  <a:pt x="617897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2609211" y="1451543"/>
            <a:ext cx="5216281" cy="1007532"/>
          </a:xfrm>
          <a:custGeom>
            <a:rect l="l" t="t" r="r" b="b"/>
            <a:pathLst>
              <a:path w="5678389" h="1096789">
                <a:moveTo>
                  <a:pt x="0" y="0"/>
                </a:moveTo>
                <a:lnTo>
                  <a:pt x="3420227" y="0"/>
                </a:lnTo>
                <a:lnTo>
                  <a:pt x="4038183" y="0"/>
                </a:lnTo>
                <a:lnTo>
                  <a:pt x="4221761" y="0"/>
                </a:lnTo>
                <a:lnTo>
                  <a:pt x="4839717" y="0"/>
                </a:lnTo>
                <a:lnTo>
                  <a:pt x="5678389" y="1096789"/>
                </a:lnTo>
                <a:lnTo>
                  <a:pt x="5060433" y="1096789"/>
                </a:lnTo>
                <a:lnTo>
                  <a:pt x="4876855" y="1096789"/>
                </a:lnTo>
                <a:lnTo>
                  <a:pt x="4258899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590163" y="2638366"/>
            <a:ext cx="6130636" cy="1007532"/>
          </a:xfrm>
          <a:custGeom>
            <a:rect l="l" t="t" r="r" b="b"/>
            <a:pathLst>
              <a:path w="6673747" h="1096789">
                <a:moveTo>
                  <a:pt x="0" y="0"/>
                </a:moveTo>
                <a:lnTo>
                  <a:pt x="3420226" y="0"/>
                </a:lnTo>
                <a:lnTo>
                  <a:pt x="4221760" y="0"/>
                </a:lnTo>
                <a:lnTo>
                  <a:pt x="5152211" y="0"/>
                </a:lnTo>
                <a:lnTo>
                  <a:pt x="5835075" y="0"/>
                </a:lnTo>
                <a:lnTo>
                  <a:pt x="6673747" y="1096789"/>
                </a:lnTo>
                <a:lnTo>
                  <a:pt x="5990883" y="1096789"/>
                </a:lnTo>
                <a:lnTo>
                  <a:pt x="5060432" y="1096789"/>
                </a:lnTo>
                <a:lnTo>
                  <a:pt x="4258898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654742" y="2746306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74857" y="3898948"/>
            <a:ext cx="641522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95226" y="5119948"/>
            <a:ext cx="649537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04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1480299" y="1451543"/>
            <a:ext cx="2095069" cy="1097178"/>
          </a:xfrm>
          <a:custGeom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1480300" y="2548719"/>
            <a:ext cx="2095069" cy="1097178"/>
          </a:xfrm>
          <a:custGeom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AutoShape 13"/>
          <p:cNvSpPr/>
          <p:nvPr/>
        </p:nvSpPr>
        <p:spPr>
          <a:xfrm>
            <a:off x="2883508" y="1559483"/>
            <a:ext cx="612668" cy="79913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4595">
                <a:solidFill>
                  <a:srgbClr val="FFFFFF">
                    <a:alpha val="100000"/>
                  </a:srgbClr>
                </a:solidFill>
                <a:latin typeface="Bebas Neue Regular"/>
                <a:ea typeface="Bebas Neue Regular"/>
                <a:cs typeface="Bebas Neue Regular"/>
              </a:rPr>
              <a:t>01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汇报范围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698767" y="1450300"/>
            <a:ext cx="3702933" cy="914024"/>
            <a:chOff x="3698767" y="1450300"/>
            <a:chExt cx="3702933" cy="914024"/>
          </a:xfrm>
        </p:grpSpPr>
        <p:sp>
          <p:nvSpPr>
            <p:cNvPr id="37" name="TextBox 37"/>
            <p:cNvSpPr txBox="1"/>
            <p:nvPr/>
          </p:nvSpPr>
          <p:spPr>
            <a:xfrm>
              <a:off x="3698767" y="1450300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安全生产管理制度的基本情况和实施效果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50182" y="2644255"/>
            <a:ext cx="3702933" cy="914024"/>
            <a:chOff x="4550182" y="2644255"/>
            <a:chExt cx="3702933" cy="914024"/>
          </a:xfrm>
        </p:grpSpPr>
        <p:sp>
          <p:nvSpPr>
            <p:cNvPr id="39" name="TextBox 39"/>
            <p:cNvSpPr txBox="1"/>
            <p:nvPr/>
          </p:nvSpPr>
          <p:spPr>
            <a:xfrm>
              <a:off x="4550182" y="264425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员工福利的现状和需求分析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655481" y="3874265"/>
            <a:ext cx="3702933" cy="914024"/>
            <a:chOff x="5655481" y="3874265"/>
            <a:chExt cx="3702933" cy="914024"/>
          </a:xfrm>
        </p:grpSpPr>
        <p:sp>
          <p:nvSpPr>
            <p:cNvPr id="41" name="TextBox 41"/>
            <p:cNvSpPr txBox="1"/>
            <p:nvPr/>
          </p:nvSpPr>
          <p:spPr>
            <a:xfrm>
              <a:off x="5655481" y="3874265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安全生产管理制度与员工福利的关系探讨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01648" y="5012009"/>
            <a:ext cx="3702933" cy="914024"/>
            <a:chOff x="6401648" y="5012009"/>
            <a:chExt cx="3702933" cy="914024"/>
          </a:xfrm>
        </p:grpSpPr>
        <p:sp>
          <p:nvSpPr>
            <p:cNvPr id="43" name="TextBox 43"/>
            <p:cNvSpPr txBox="1"/>
            <p:nvPr/>
          </p:nvSpPr>
          <p:spPr>
            <a:xfrm>
              <a:off x="6401648" y="5012009"/>
              <a:ext cx="3702933" cy="91402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针对问题的解决方案和措施建议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安全生产管理制度概述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安全生产管理制度的定义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安全生产管理制度是企业为保障员工人身安全、确保生产安全顺利进行而制定的一系列规章制度。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它涵盖了企业在生产过程中应遵循的安全标准、操作规程、应急措施等方面的内容。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通过规范生产流程、提供必要的安全防护措施，降低事故发生的概率，保障员工生命安全。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3900" r="13900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保障员工生命安全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安全生产管理制度能够确保生产设备的正常运行，减少因安全事故造成的停工、维修等时间，提高生产效率。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提高生产效率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15375" r="15375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042" r="5042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安全生产是企业社会责任的重要体现，良好的安全生产管理能够提升企业形象，增强社会信任度。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维护企业形象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安全生产管理制度的重要性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71292" y="2749588"/>
            <a:ext cx="2088928" cy="2088928"/>
            <a:chOff x="1171292" y="2749588"/>
            <a:chExt cx="2088928" cy="2088928"/>
          </a:xfrm>
        </p:grpSpPr>
        <p:sp>
          <p:nvSpPr>
            <p:cNvPr id="10" name="AutoShape 10"/>
            <p:cNvSpPr/>
            <p:nvPr/>
          </p:nvSpPr>
          <p:spPr>
            <a:xfrm>
              <a:off x="1171292" y="2749588"/>
              <a:ext cx="2088928" cy="20889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2" name="Freeform 12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安全生产管理制度的体系结构</a:t>
              </a:r>
            </a:p>
          </p:txBody>
        </p:sp>
      </p:grpSp>
      <p:sp>
        <p:nvSpPr>
          <p:cNvPr id="38" name="AutoShape 38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AutoShape 39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0" name="TextBox 40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安全生产责任制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明确各级管理人员和员工在安全生产中的职责和权利，形成全员参与的安全生产氛围。</a:t>
            </a:r>
          </a:p>
        </p:txBody>
      </p:sp>
      <p:sp>
        <p:nvSpPr>
          <p:cNvPr id="42" name="AutoShape 42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AutoShape 43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4" name="TextBox 44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安全操作规程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针对各类生产设备、工艺流程和操作环节，制定详细的安全操作规程，确保员工正确、安全地操作。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AutoShape 47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8" name="TextBox 48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安全检查与隐患排查制度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定期对生产设备、作业环境等进行安全检查，及时发现并消除安全隐患。</a:t>
            </a:r>
          </a:p>
        </p:txBody>
      </p:sp>
      <p:sp>
        <p:nvSpPr>
          <p:cNvPr id="50" name="AutoShape 50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AutoShape 51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2" name="TextBox 52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应急管理制度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建立健全应急管理体系，包括应急预案制定、应急演练、应急救援等方面的内容，确保在突发情况下能够迅速、有效地应对。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员工福利概述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831" r="2831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员工福利的定义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员工福利是指企业为员工提供的除工资、奖金之外的各种形式的待遇和优惠，旨在提高员工的生活水平和工作满意度。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员工福利是企业对员工贡献的一种回报，也是吸引和留住人才的重要手段。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法定福利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包括社会保险、住房公积金等法定要求企业提供的福利。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企业自主福利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包括带薪年假、节日福利、健康检查等企业自主决定的福利。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员工个性化福利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包括旅游津贴、学习培训、子女教育补助等满足员工个性化需求的福利。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员工福利的种类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https://d.book118.com/546242004154010050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63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Microsoft Yahei</vt:lpstr>
      <vt:lpstr>Bebas Neue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2024-09-16T02:42:28.882</cp:lastPrinted>
  <dcterms:created xsi:type="dcterms:W3CDTF">2024-09-15T18:42:28Z</dcterms:created>
  <dcterms:modified xsi:type="dcterms:W3CDTF">2024-09-15T18:42:30Z</dcterms:modified>
</cp:coreProperties>
</file>