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793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70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image" Target="../media/image2.png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F73CA-EE56-420A-92F9-4253132EE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417721-E384-429C-909A-40C1D91BE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69B419-AE1A-4C2B-B394-B11D165A8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8E1758-69E0-4F2B-B720-7DEFE8067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C5C7ED-2388-4888-9EDE-5D2B4ECF3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5F70BA-045A-4D67-9C57-1BD1F9A9D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A69547-A774-4366-B640-47A93A760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E2540E-A54E-4B57-B28A-B3DFD8BA2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4FF5FE-6E24-44B8-AD6C-06EBF25C8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71CB8-FB9A-4805-9632-E4A6E648C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BFA4B2-1C79-4F36-88AE-2A246981D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4"/>
            <a:ext cx="6120000" cy="2458863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8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10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11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标题 6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7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8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215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2150" y="1282095"/>
            <a:ext cx="5157787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2150" y="1787769"/>
            <a:ext cx="5157787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82095"/>
            <a:ext cx="5183188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787769"/>
            <a:ext cx="5183188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标题 9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日期占位符 10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11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12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2150" y="360000"/>
            <a:ext cx="108026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2150" y="1296000"/>
            <a:ext cx="10807700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标题 3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62" name="文本占位符 23"/>
          <p:cNvSpPr>
            <a:spLocks noGrp="1"/>
          </p:cNvSpPr>
          <p:nvPr>
            <p:ph type="body" sz="quarter" idx="17" hasCustomPrompt="1"/>
            <p:custDataLst>
              <p:tags r:id="rId3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838200" y="1760400"/>
            <a:ext cx="6120000" cy="24588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日期占位符 11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12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13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1.xml" /><Relationship Id="rId14" Type="http://schemas.openxmlformats.org/officeDocument/2006/relationships/tags" Target="../tags/tag62.xml" /><Relationship Id="rId15" Type="http://schemas.openxmlformats.org/officeDocument/2006/relationships/tags" Target="../tags/tag63.xml" /><Relationship Id="rId16" Type="http://schemas.openxmlformats.org/officeDocument/2006/relationships/tags" Target="../tags/tag64.xml" /><Relationship Id="rId17" Type="http://schemas.openxmlformats.org/officeDocument/2006/relationships/tags" Target="../tags/tag65.xml" /><Relationship Id="rId18" Type="http://schemas.openxmlformats.org/officeDocument/2006/relationships/tags" Target="../tags/tag66.xml" /><Relationship Id="rId19" Type="http://schemas.openxmlformats.org/officeDocument/2006/relationships/tags" Target="../tags/tag67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2150" y="1271588"/>
            <a:ext cx="10807700" cy="490601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2150" y="6356350"/>
            <a:ext cx="288925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8842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7924" r:id="rId2"/>
    <p:sldLayoutId id="2147507925" r:id="rId3"/>
    <p:sldLayoutId id="2147507926" r:id="rId4"/>
    <p:sldLayoutId id="2147507927" r:id="rId5"/>
    <p:sldLayoutId id="2147507928" r:id="rId6"/>
    <p:sldLayoutId id="2147507929" r:id="rId7"/>
    <p:sldLayoutId id="2147507930" r:id="rId8"/>
    <p:sldLayoutId id="2147507931" r:id="rId9"/>
    <p:sldLayoutId id="2147507932" r:id="rId10"/>
    <p:sldLayoutId id="214750793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19" Type="http://schemas.openxmlformats.org/officeDocument/2006/relationships/tags" Target="../tags/tag87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88.xml" /><Relationship Id="rId21" Type="http://schemas.openxmlformats.org/officeDocument/2006/relationships/tags" Target="../tags/tag89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16" Type="http://schemas.openxmlformats.org/officeDocument/2006/relationships/tags" Target="../tags/tag143.xml" /><Relationship Id="rId17" Type="http://schemas.openxmlformats.org/officeDocument/2006/relationships/tags" Target="../tags/tag144.xml" /><Relationship Id="rId18" Type="http://schemas.openxmlformats.org/officeDocument/2006/relationships/tags" Target="../tags/tag145.xml" /><Relationship Id="rId19" Type="http://schemas.openxmlformats.org/officeDocument/2006/relationships/tags" Target="../tags/tag146.xml" /><Relationship Id="rId2" Type="http://schemas.openxmlformats.org/officeDocument/2006/relationships/tags" Target="../tags/tag129.xml" /><Relationship Id="rId20" Type="http://schemas.openxmlformats.org/officeDocument/2006/relationships/tags" Target="../tags/tag147.xml" /><Relationship Id="rId21" Type="http://schemas.openxmlformats.org/officeDocument/2006/relationships/tags" Target="../tags/tag148.xml" /><Relationship Id="rId22" Type="http://schemas.openxmlformats.org/officeDocument/2006/relationships/tags" Target="../tags/tag149.xml" /><Relationship Id="rId23" Type="http://schemas.openxmlformats.org/officeDocument/2006/relationships/tags" Target="../tags/tag150.xml" /><Relationship Id="rId24" Type="http://schemas.openxmlformats.org/officeDocument/2006/relationships/tags" Target="../tags/tag151.xml" /><Relationship Id="rId25" Type="http://schemas.openxmlformats.org/officeDocument/2006/relationships/tags" Target="../tags/tag152.xml" /><Relationship Id="rId26" Type="http://schemas.openxmlformats.org/officeDocument/2006/relationships/tags" Target="../tags/tag153.xml" /><Relationship Id="rId27" Type="http://schemas.openxmlformats.org/officeDocument/2006/relationships/tags" Target="../tags/tag154.xml" /><Relationship Id="rId28" Type="http://schemas.openxmlformats.org/officeDocument/2006/relationships/tags" Target="../tags/tag155.xml" /><Relationship Id="rId29" Type="http://schemas.openxmlformats.org/officeDocument/2006/relationships/tags" Target="../tags/tag156.xml" /><Relationship Id="rId3" Type="http://schemas.openxmlformats.org/officeDocument/2006/relationships/tags" Target="../tags/tag130.xml" /><Relationship Id="rId30" Type="http://schemas.openxmlformats.org/officeDocument/2006/relationships/tags" Target="../tags/tag157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17" Type="http://schemas.openxmlformats.org/officeDocument/2006/relationships/tags" Target="../tags/tag176.xml" /><Relationship Id="rId18" Type="http://schemas.openxmlformats.org/officeDocument/2006/relationships/tags" Target="../tags/tag177.xml" /><Relationship Id="rId19" Type="http://schemas.openxmlformats.org/officeDocument/2006/relationships/tags" Target="../tags/tag178.xml" /><Relationship Id="rId2" Type="http://schemas.openxmlformats.org/officeDocument/2006/relationships/tags" Target="../tags/tag161.xml" /><Relationship Id="rId20" Type="http://schemas.openxmlformats.org/officeDocument/2006/relationships/tags" Target="../tags/tag179.xml" /><Relationship Id="rId21" Type="http://schemas.openxmlformats.org/officeDocument/2006/relationships/tags" Target="../tags/tag180.xml" /><Relationship Id="rId22" Type="http://schemas.openxmlformats.org/officeDocument/2006/relationships/tags" Target="../tags/tag181.xml" /><Relationship Id="rId23" Type="http://schemas.openxmlformats.org/officeDocument/2006/relationships/tags" Target="../tags/tag182.xml" /><Relationship Id="rId24" Type="http://schemas.openxmlformats.org/officeDocument/2006/relationships/tags" Target="../tags/tag183.xml" /><Relationship Id="rId25" Type="http://schemas.openxmlformats.org/officeDocument/2006/relationships/tags" Target="../tags/tag184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14" Type="http://schemas.openxmlformats.org/officeDocument/2006/relationships/tags" Target="../tags/tag221.xml" /><Relationship Id="rId15" Type="http://schemas.openxmlformats.org/officeDocument/2006/relationships/tags" Target="../tags/tag222.xml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18" Type="http://schemas.openxmlformats.org/officeDocument/2006/relationships/tags" Target="../tags/tag225.xml" /><Relationship Id="rId19" Type="http://schemas.openxmlformats.org/officeDocument/2006/relationships/tags" Target="../tags/tag226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14" Type="http://schemas.openxmlformats.org/officeDocument/2006/relationships/tags" Target="../tags/tag242.xml" /><Relationship Id="rId15" Type="http://schemas.openxmlformats.org/officeDocument/2006/relationships/tags" Target="../tags/tag243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2.xml" /><Relationship Id="rId11" Type="http://schemas.openxmlformats.org/officeDocument/2006/relationships/tags" Target="../tags/tag253.xml" /><Relationship Id="rId12" Type="http://schemas.openxmlformats.org/officeDocument/2006/relationships/tags" Target="../tags/tag254.xml" /><Relationship Id="rId13" Type="http://schemas.openxmlformats.org/officeDocument/2006/relationships/tags" Target="../tags/tag255.xml" /><Relationship Id="rId14" Type="http://schemas.openxmlformats.org/officeDocument/2006/relationships/tags" Target="../tags/tag256.xml" /><Relationship Id="rId15" Type="http://schemas.openxmlformats.org/officeDocument/2006/relationships/tags" Target="../tags/tag257.xml" /><Relationship Id="rId16" Type="http://schemas.openxmlformats.org/officeDocument/2006/relationships/tags" Target="../tags/tag258.xml" /><Relationship Id="rId17" Type="http://schemas.openxmlformats.org/officeDocument/2006/relationships/tags" Target="../tags/tag259.xml" /><Relationship Id="rId18" Type="http://schemas.openxmlformats.org/officeDocument/2006/relationships/tags" Target="../tags/tag260.xml" /><Relationship Id="rId19" Type="http://schemas.openxmlformats.org/officeDocument/2006/relationships/tags" Target="../tags/tag261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tags" Target="../tags/tag247.xml" /><Relationship Id="rId6" Type="http://schemas.openxmlformats.org/officeDocument/2006/relationships/tags" Target="../tags/tag248.xml" /><Relationship Id="rId7" Type="http://schemas.openxmlformats.org/officeDocument/2006/relationships/tags" Target="../tags/tag249.xml" /><Relationship Id="rId8" Type="http://schemas.openxmlformats.org/officeDocument/2006/relationships/tags" Target="../tags/tag250.xml" /><Relationship Id="rId9" Type="http://schemas.openxmlformats.org/officeDocument/2006/relationships/tags" Target="../tags/tag25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Relationship Id="rId7" Type="http://schemas.openxmlformats.org/officeDocument/2006/relationships/tags" Target="../tags/tag267.xml" /><Relationship Id="rId8" Type="http://schemas.openxmlformats.org/officeDocument/2006/relationships/tags" Target="../tags/tag268.xml" /><Relationship Id="rId9" Type="http://schemas.openxmlformats.org/officeDocument/2006/relationships/tags" Target="../tags/tag26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00316320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年市场调整与适应计划书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784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786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市场现状分析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产品定位与策略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渠道建设与优化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序号"/>
          <p:cNvSpPr txBox="1"/>
          <p:nvPr>
            <p:custDataLst>
              <p:tags r:id="rId11"/>
            </p:custDataLst>
          </p:nvPr>
        </p:nvSpPr>
        <p:spPr>
          <a:xfrm>
            <a:off x="1399930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0" name="项标题"/>
          <p:cNvSpPr txBox="1"/>
          <p:nvPr>
            <p:custDataLst>
              <p:tags r:id="rId12"/>
            </p:custDataLst>
          </p:nvPr>
        </p:nvSpPr>
        <p:spPr>
          <a:xfrm>
            <a:off x="1399928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品牌传播与推广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序号"/>
          <p:cNvSpPr txBox="1"/>
          <p:nvPr>
            <p:custDataLst>
              <p:tags r:id="rId13"/>
            </p:custDataLst>
          </p:nvPr>
        </p:nvSpPr>
        <p:spPr>
          <a:xfrm>
            <a:off x="5091845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14"/>
            </p:custDataLst>
          </p:nvPr>
        </p:nvSpPr>
        <p:spPr>
          <a:xfrm>
            <a:off x="5091844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销售目标与执行计划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6" name="序号"/>
          <p:cNvSpPr txBox="1"/>
          <p:nvPr>
            <p:custDataLst>
              <p:tags r:id="rId15"/>
            </p:custDataLst>
          </p:nvPr>
        </p:nvSpPr>
        <p:spPr>
          <a:xfrm>
            <a:off x="852613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Six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16"/>
            </p:custDataLst>
          </p:nvPr>
        </p:nvSpPr>
        <p:spPr>
          <a:xfrm>
            <a:off x="8526135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风险评估与应对策略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1"/>
          <p:cNvCxnSpPr/>
          <p:nvPr>
            <p:custDataLst>
              <p:tags r:id="rId17"/>
            </p:custDataLst>
          </p:nvPr>
        </p:nvCxnSpPr>
        <p:spPr>
          <a:xfrm flipH="1" flipV="1">
            <a:off x="4468557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"/>
          <p:cNvCxnSpPr/>
          <p:nvPr>
            <p:custDataLst>
              <p:tags r:id="rId18"/>
            </p:custDataLst>
          </p:nvPr>
        </p:nvCxnSpPr>
        <p:spPr>
          <a:xfrm flipH="1" flipV="1">
            <a:off x="7974045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4"/>
          <p:cNvCxnSpPr/>
          <p:nvPr>
            <p:custDataLst>
              <p:tags r:id="rId19"/>
            </p:custDataLst>
          </p:nvPr>
        </p:nvCxnSpPr>
        <p:spPr>
          <a:xfrm flipH="1" flipV="1">
            <a:off x="4460818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7"/>
          <p:cNvCxnSpPr/>
          <p:nvPr>
            <p:custDataLst>
              <p:tags r:id="rId20"/>
            </p:custDataLst>
          </p:nvPr>
        </p:nvCxnSpPr>
        <p:spPr>
          <a:xfrm flipH="1" flipV="1">
            <a:off x="7966306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市场现状分析</a:t>
            </a:r>
            <a:endParaRPr lang="zh-CN" altLang="en-US"/>
          </a:p>
        </p:txBody>
      </p:sp>
      <p:sp>
        <p:nvSpPr>
          <p:cNvPr id="10488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行业趋势</a:t>
            </a:r>
            <a:endParaRPr lang="zh-CN" altLang="en-US"/>
          </a:p>
        </p:txBody>
      </p:sp>
      <p:sp>
        <p:nvSpPr>
          <p:cNvPr id="1048876" name="圆角矩形 26"/>
          <p:cNvSpPr/>
          <p:nvPr>
            <p:custDataLst>
              <p:tags r:id="rId2"/>
            </p:custDataLst>
          </p:nvPr>
        </p:nvSpPr>
        <p:spPr>
          <a:xfrm>
            <a:off x="692150" y="1753300"/>
            <a:ext cx="2554569" cy="394245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878" name="圆角矩形 28"/>
          <p:cNvSpPr/>
          <p:nvPr>
            <p:custDataLst>
              <p:tags r:id="rId3"/>
            </p:custDataLst>
          </p:nvPr>
        </p:nvSpPr>
        <p:spPr>
          <a:xfrm>
            <a:off x="694653" y="1753300"/>
            <a:ext cx="2549745" cy="20949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880" name="文本框 31"/>
          <p:cNvSpPr txBox="1"/>
          <p:nvPr>
            <p:custDataLst>
              <p:tags r:id="rId4"/>
            </p:custDataLst>
          </p:nvPr>
        </p:nvSpPr>
        <p:spPr>
          <a:xfrm>
            <a:off x="844847" y="2168210"/>
            <a:ext cx="2249289" cy="335504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市场饱和度：分析当前市场的饱和程度，以及未来可能的增长空间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2" name="圆角矩形 29"/>
          <p:cNvSpPr/>
          <p:nvPr>
            <p:custDataLst>
              <p:tags r:id="rId5"/>
            </p:custDataLst>
          </p:nvPr>
        </p:nvSpPr>
        <p:spPr>
          <a:xfrm>
            <a:off x="3443201" y="1753300"/>
            <a:ext cx="2554569" cy="394245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884" name="圆角矩形 32"/>
          <p:cNvSpPr/>
          <p:nvPr>
            <p:custDataLst>
              <p:tags r:id="rId6"/>
            </p:custDataLst>
          </p:nvPr>
        </p:nvSpPr>
        <p:spPr>
          <a:xfrm>
            <a:off x="3445704" y="1753300"/>
            <a:ext cx="2549745" cy="20949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886" name="文本框 34"/>
          <p:cNvSpPr txBox="1"/>
          <p:nvPr>
            <p:custDataLst>
              <p:tags r:id="rId7"/>
            </p:custDataLst>
          </p:nvPr>
        </p:nvSpPr>
        <p:spPr>
          <a:xfrm>
            <a:off x="3598401" y="2168210"/>
            <a:ext cx="2246533" cy="335636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竞争格局：分析行业内的竞争态势，包括主要竞争对手的优势和劣势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8" name="圆角矩形 3"/>
          <p:cNvSpPr/>
          <p:nvPr>
            <p:custDataLst>
              <p:tags r:id="rId8"/>
            </p:custDataLst>
          </p:nvPr>
        </p:nvSpPr>
        <p:spPr>
          <a:xfrm>
            <a:off x="6194252" y="1753300"/>
            <a:ext cx="2554569" cy="394245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890" name="圆角矩形 4"/>
          <p:cNvSpPr/>
          <p:nvPr>
            <p:custDataLst>
              <p:tags r:id="rId9"/>
            </p:custDataLst>
          </p:nvPr>
        </p:nvSpPr>
        <p:spPr>
          <a:xfrm>
            <a:off x="6196755" y="1753300"/>
            <a:ext cx="2549745" cy="20949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892" name="文本框 5"/>
          <p:cNvSpPr txBox="1"/>
          <p:nvPr>
            <p:custDataLst>
              <p:tags r:id="rId10"/>
            </p:custDataLst>
          </p:nvPr>
        </p:nvSpPr>
        <p:spPr>
          <a:xfrm>
            <a:off x="6348826" y="2168210"/>
            <a:ext cx="2246533" cy="335636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技术发展：关注行业内的技术发展趋势，以及可能带来的市场变化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4" name="圆角矩形 8"/>
          <p:cNvSpPr/>
          <p:nvPr>
            <p:custDataLst>
              <p:tags r:id="rId11"/>
            </p:custDataLst>
          </p:nvPr>
        </p:nvSpPr>
        <p:spPr>
          <a:xfrm>
            <a:off x="8945303" y="1753300"/>
            <a:ext cx="2554569" cy="394245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896" name="圆角矩形 9"/>
          <p:cNvSpPr/>
          <p:nvPr>
            <p:custDataLst>
              <p:tags r:id="rId12"/>
            </p:custDataLst>
          </p:nvPr>
        </p:nvSpPr>
        <p:spPr>
          <a:xfrm>
            <a:off x="8947806" y="1753300"/>
            <a:ext cx="2549745" cy="20949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898" name="文本框 10"/>
          <p:cNvSpPr txBox="1"/>
          <p:nvPr>
            <p:custDataLst>
              <p:tags r:id="rId13"/>
            </p:custDataLst>
          </p:nvPr>
        </p:nvSpPr>
        <p:spPr>
          <a:xfrm>
            <a:off x="9099877" y="2168210"/>
            <a:ext cx="2246533" cy="335636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政策法规：关注相关政策法规的调整，以及可能对市场带来的影响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竞争态势</a:t>
            </a:r>
            <a:endParaRPr lang="zh-CN" altLang="en-US"/>
          </a:p>
        </p:txBody>
      </p:sp>
      <p:sp>
        <p:nvSpPr>
          <p:cNvPr id="1048934" name="圆角矩形 26"/>
          <p:cNvSpPr/>
          <p:nvPr>
            <p:custDataLst>
              <p:tags r:id="rId2"/>
            </p:custDataLst>
          </p:nvPr>
        </p:nvSpPr>
        <p:spPr>
          <a:xfrm>
            <a:off x="692150" y="1753300"/>
            <a:ext cx="2554569" cy="394245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36" name="圆角矩形 28"/>
          <p:cNvSpPr/>
          <p:nvPr>
            <p:custDataLst>
              <p:tags r:id="rId3"/>
            </p:custDataLst>
          </p:nvPr>
        </p:nvSpPr>
        <p:spPr>
          <a:xfrm>
            <a:off x="694653" y="1753300"/>
            <a:ext cx="2549745" cy="20949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38" name="文本框 31"/>
          <p:cNvSpPr txBox="1"/>
          <p:nvPr>
            <p:custDataLst>
              <p:tags r:id="rId4"/>
            </p:custDataLst>
          </p:nvPr>
        </p:nvSpPr>
        <p:spPr>
          <a:xfrm>
            <a:off x="844847" y="2168210"/>
            <a:ext cx="2249289" cy="335504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市场竞争激烈，品牌众多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圆角矩形 29"/>
          <p:cNvSpPr/>
          <p:nvPr>
            <p:custDataLst>
              <p:tags r:id="rId5"/>
            </p:custDataLst>
          </p:nvPr>
        </p:nvSpPr>
        <p:spPr>
          <a:xfrm>
            <a:off x="3443201" y="1753300"/>
            <a:ext cx="2554569" cy="394245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42" name="圆角矩形 32"/>
          <p:cNvSpPr/>
          <p:nvPr>
            <p:custDataLst>
              <p:tags r:id="rId6"/>
            </p:custDataLst>
          </p:nvPr>
        </p:nvSpPr>
        <p:spPr>
          <a:xfrm>
            <a:off x="3445704" y="1753300"/>
            <a:ext cx="2549745" cy="20949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44" name="文本框 34"/>
          <p:cNvSpPr txBox="1"/>
          <p:nvPr>
            <p:custDataLst>
              <p:tags r:id="rId7"/>
            </p:custDataLst>
          </p:nvPr>
        </p:nvSpPr>
        <p:spPr>
          <a:xfrm>
            <a:off x="3598401" y="2168210"/>
            <a:ext cx="2246533" cy="335636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消费者需求多样化，个性化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圆角矩形 3"/>
          <p:cNvSpPr/>
          <p:nvPr>
            <p:custDataLst>
              <p:tags r:id="rId8"/>
            </p:custDataLst>
          </p:nvPr>
        </p:nvSpPr>
        <p:spPr>
          <a:xfrm>
            <a:off x="6194252" y="1753300"/>
            <a:ext cx="2554569" cy="394245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48" name="圆角矩形 4"/>
          <p:cNvSpPr/>
          <p:nvPr>
            <p:custDataLst>
              <p:tags r:id="rId9"/>
            </p:custDataLst>
          </p:nvPr>
        </p:nvSpPr>
        <p:spPr>
          <a:xfrm>
            <a:off x="6196755" y="1753300"/>
            <a:ext cx="2549745" cy="20949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50" name="文本框 5"/>
          <p:cNvSpPr txBox="1"/>
          <p:nvPr>
            <p:custDataLst>
              <p:tags r:id="rId10"/>
            </p:custDataLst>
          </p:nvPr>
        </p:nvSpPr>
        <p:spPr>
          <a:xfrm>
            <a:off x="6348826" y="2168210"/>
            <a:ext cx="2246533" cy="335636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价格竞争激烈，利润空间缩小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圆角矩形 8"/>
          <p:cNvSpPr/>
          <p:nvPr>
            <p:custDataLst>
              <p:tags r:id="rId11"/>
            </p:custDataLst>
          </p:nvPr>
        </p:nvSpPr>
        <p:spPr>
          <a:xfrm>
            <a:off x="8945303" y="1753300"/>
            <a:ext cx="2554569" cy="394245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54" name="圆角矩形 9"/>
          <p:cNvSpPr/>
          <p:nvPr>
            <p:custDataLst>
              <p:tags r:id="rId12"/>
            </p:custDataLst>
          </p:nvPr>
        </p:nvSpPr>
        <p:spPr>
          <a:xfrm>
            <a:off x="8947806" y="1753300"/>
            <a:ext cx="2549745" cy="20949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56" name="文本框 10"/>
          <p:cNvSpPr txBox="1"/>
          <p:nvPr>
            <p:custDataLst>
              <p:tags r:id="rId13"/>
            </p:custDataLst>
          </p:nvPr>
        </p:nvSpPr>
        <p:spPr>
          <a:xfrm>
            <a:off x="9099877" y="2168210"/>
            <a:ext cx="2246533" cy="335636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技术更新迅速，产品生命周期缩短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消费者需求变化</a:t>
            </a:r>
            <a:endParaRPr lang="zh-CN" altLang="en-US"/>
          </a:p>
        </p:txBody>
      </p:sp>
      <p:sp>
        <p:nvSpPr>
          <p:cNvPr id="1048992" name="矩形 3"/>
          <p:cNvSpPr/>
          <p:nvPr>
            <p:custDataLst>
              <p:tags r:id="rId2"/>
            </p:custDataLst>
          </p:nvPr>
        </p:nvSpPr>
        <p:spPr>
          <a:xfrm>
            <a:off x="1476652" y="1271588"/>
            <a:ext cx="9783289" cy="107564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矩形 13"/>
          <p:cNvSpPr/>
          <p:nvPr>
            <p:custDataLst>
              <p:tags r:id="rId3"/>
            </p:custDataLst>
          </p:nvPr>
        </p:nvSpPr>
        <p:spPr>
          <a:xfrm>
            <a:off x="932121" y="1271588"/>
            <a:ext cx="265320" cy="107564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文本框 4"/>
          <p:cNvSpPr txBox="1"/>
          <p:nvPr>
            <p:custDataLst>
              <p:tags r:id="rId4"/>
            </p:custDataLst>
          </p:nvPr>
        </p:nvSpPr>
        <p:spPr>
          <a:xfrm>
            <a:off x="1756771" y="1364525"/>
            <a:ext cx="9360886" cy="8898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消费者对品质的追求不断提高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矩形 39"/>
          <p:cNvSpPr/>
          <p:nvPr>
            <p:custDataLst>
              <p:tags r:id="rId5"/>
            </p:custDataLst>
          </p:nvPr>
        </p:nvSpPr>
        <p:spPr>
          <a:xfrm>
            <a:off x="1476652" y="2548486"/>
            <a:ext cx="9783289" cy="107564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矩形 5"/>
          <p:cNvSpPr/>
          <p:nvPr>
            <p:custDataLst>
              <p:tags r:id="rId6"/>
            </p:custDataLst>
          </p:nvPr>
        </p:nvSpPr>
        <p:spPr>
          <a:xfrm>
            <a:off x="932121" y="2548486"/>
            <a:ext cx="265320" cy="107564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文本框 41"/>
          <p:cNvSpPr txBox="1"/>
          <p:nvPr>
            <p:custDataLst>
              <p:tags r:id="rId7"/>
            </p:custDataLst>
          </p:nvPr>
        </p:nvSpPr>
        <p:spPr>
          <a:xfrm>
            <a:off x="1756771" y="2641423"/>
            <a:ext cx="9360886" cy="8898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消费者对个性化、定制化的需求增加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矩形 12"/>
          <p:cNvSpPr/>
          <p:nvPr>
            <p:custDataLst>
              <p:tags r:id="rId8"/>
            </p:custDataLst>
          </p:nvPr>
        </p:nvSpPr>
        <p:spPr>
          <a:xfrm>
            <a:off x="1476652" y="3825385"/>
            <a:ext cx="9783289" cy="107564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矩形 17"/>
          <p:cNvSpPr/>
          <p:nvPr>
            <p:custDataLst>
              <p:tags r:id="rId9"/>
            </p:custDataLst>
          </p:nvPr>
        </p:nvSpPr>
        <p:spPr>
          <a:xfrm>
            <a:off x="932121" y="3825385"/>
            <a:ext cx="265320" cy="107564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文本框 19"/>
          <p:cNvSpPr txBox="1"/>
          <p:nvPr>
            <p:custDataLst>
              <p:tags r:id="rId10"/>
            </p:custDataLst>
          </p:nvPr>
        </p:nvSpPr>
        <p:spPr>
          <a:xfrm>
            <a:off x="1756771" y="3918321"/>
            <a:ext cx="9360886" cy="8898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消费者对环保、健康的产品更加关注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矩形 49"/>
          <p:cNvSpPr/>
          <p:nvPr>
            <p:custDataLst>
              <p:tags r:id="rId11"/>
            </p:custDataLst>
          </p:nvPr>
        </p:nvSpPr>
        <p:spPr>
          <a:xfrm>
            <a:off x="1476652" y="5101628"/>
            <a:ext cx="9783289" cy="107564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矩形 26"/>
          <p:cNvSpPr/>
          <p:nvPr>
            <p:custDataLst>
              <p:tags r:id="rId12"/>
            </p:custDataLst>
          </p:nvPr>
        </p:nvSpPr>
        <p:spPr>
          <a:xfrm>
            <a:off x="932121" y="5101628"/>
            <a:ext cx="265320" cy="107564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文本框 27"/>
          <p:cNvSpPr txBox="1"/>
          <p:nvPr>
            <p:custDataLst>
              <p:tags r:id="rId13"/>
            </p:custDataLst>
          </p:nvPr>
        </p:nvSpPr>
        <p:spPr>
          <a:xfrm>
            <a:off x="1756771" y="5194565"/>
            <a:ext cx="9360886" cy="8898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消费者对智能、便捷的产品需求增长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市场空白与机会</a:t>
            </a:r>
            <a:endParaRPr lang="zh-CN" altLang="en-US"/>
          </a:p>
        </p:txBody>
      </p:sp>
      <p:sp>
        <p:nvSpPr>
          <p:cNvPr id="1049050" name="椭圆 262"/>
          <p:cNvSpPr/>
          <p:nvPr>
            <p:custDataLst>
              <p:tags r:id="rId2"/>
            </p:custDataLst>
          </p:nvPr>
        </p:nvSpPr>
        <p:spPr>
          <a:xfrm>
            <a:off x="2471325" y="3973151"/>
            <a:ext cx="7248848" cy="189646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2" name="椭圆 263"/>
          <p:cNvSpPr/>
          <p:nvPr>
            <p:custDataLst>
              <p:tags r:id="rId3"/>
            </p:custDataLst>
          </p:nvPr>
        </p:nvSpPr>
        <p:spPr>
          <a:xfrm>
            <a:off x="3311008" y="4052354"/>
            <a:ext cx="5495966" cy="162861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4" name="椭圆 264"/>
          <p:cNvSpPr/>
          <p:nvPr>
            <p:custDataLst>
              <p:tags r:id="rId4"/>
            </p:custDataLst>
          </p:nvPr>
        </p:nvSpPr>
        <p:spPr>
          <a:xfrm>
            <a:off x="4097245" y="4285456"/>
            <a:ext cx="3922606" cy="116238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6" name="椭圆 265"/>
          <p:cNvSpPr/>
          <p:nvPr>
            <p:custDataLst>
              <p:tags r:id="rId5"/>
            </p:custDataLst>
          </p:nvPr>
        </p:nvSpPr>
        <p:spPr>
          <a:xfrm>
            <a:off x="4761780" y="4482498"/>
            <a:ext cx="2593291" cy="76846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58" name="椭圆 266"/>
          <p:cNvSpPr/>
          <p:nvPr>
            <p:custDataLst>
              <p:tags r:id="rId6"/>
            </p:custDataLst>
          </p:nvPr>
        </p:nvSpPr>
        <p:spPr>
          <a:xfrm>
            <a:off x="5443056" y="4684048"/>
            <a:ext cx="1491674" cy="44202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0143" y="4610640"/>
            <a:ext cx="0" cy="8349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0" name="椭圆 268"/>
          <p:cNvSpPr/>
          <p:nvPr>
            <p:custDataLst>
              <p:tags r:id="rId8"/>
            </p:custDataLst>
          </p:nvPr>
        </p:nvSpPr>
        <p:spPr>
          <a:xfrm flipV="1">
            <a:off x="2829993" y="4427120"/>
            <a:ext cx="172301" cy="17229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2" name="椭圆 269"/>
          <p:cNvSpPr/>
          <p:nvPr>
            <p:custDataLst>
              <p:tags r:id="rId9"/>
            </p:custDataLst>
          </p:nvPr>
        </p:nvSpPr>
        <p:spPr>
          <a:xfrm flipV="1">
            <a:off x="2871205" y="4468976"/>
            <a:ext cx="89275" cy="89271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4" name="椭圆 270"/>
          <p:cNvSpPr/>
          <p:nvPr>
            <p:custDataLst>
              <p:tags r:id="rId10"/>
            </p:custDataLst>
          </p:nvPr>
        </p:nvSpPr>
        <p:spPr>
          <a:xfrm flipV="1">
            <a:off x="7765063" y="3624785"/>
            <a:ext cx="103723" cy="10372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7222" y="3738117"/>
            <a:ext cx="0" cy="18964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6" name="椭圆 272"/>
          <p:cNvSpPr/>
          <p:nvPr>
            <p:custDataLst>
              <p:tags r:id="rId12"/>
            </p:custDataLst>
          </p:nvPr>
        </p:nvSpPr>
        <p:spPr>
          <a:xfrm flipV="1">
            <a:off x="4043799" y="3501151"/>
            <a:ext cx="381921" cy="38191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758" y="3914553"/>
            <a:ext cx="0" cy="100208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8559" y="3606755"/>
            <a:ext cx="0" cy="8349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8" name="椭圆 275"/>
          <p:cNvSpPr/>
          <p:nvPr>
            <p:custDataLst>
              <p:tags r:id="rId15"/>
            </p:custDataLst>
          </p:nvPr>
        </p:nvSpPr>
        <p:spPr>
          <a:xfrm flipV="1">
            <a:off x="7028409" y="3423235"/>
            <a:ext cx="172301" cy="172294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0" name="椭圆 276"/>
          <p:cNvSpPr/>
          <p:nvPr>
            <p:custDataLst>
              <p:tags r:id="rId16"/>
            </p:custDataLst>
          </p:nvPr>
        </p:nvSpPr>
        <p:spPr>
          <a:xfrm flipV="1">
            <a:off x="7069620" y="3465091"/>
            <a:ext cx="89275" cy="89271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2" name="椭圆 277"/>
          <p:cNvSpPr/>
          <p:nvPr>
            <p:custDataLst>
              <p:tags r:id="rId17"/>
            </p:custDataLst>
          </p:nvPr>
        </p:nvSpPr>
        <p:spPr>
          <a:xfrm flipV="1">
            <a:off x="3795887" y="4271290"/>
            <a:ext cx="103723" cy="10372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045" y="4384621"/>
            <a:ext cx="0" cy="109657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4" name="椭圆 279"/>
          <p:cNvSpPr/>
          <p:nvPr>
            <p:custDataLst>
              <p:tags r:id="rId19"/>
            </p:custDataLst>
          </p:nvPr>
        </p:nvSpPr>
        <p:spPr>
          <a:xfrm flipV="1">
            <a:off x="8496566" y="4503748"/>
            <a:ext cx="260152" cy="2601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5352" y="4792228"/>
            <a:ext cx="0" cy="40682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6" name="椭圆 281"/>
          <p:cNvSpPr/>
          <p:nvPr>
            <p:custDataLst>
              <p:tags r:id="rId21"/>
            </p:custDataLst>
          </p:nvPr>
        </p:nvSpPr>
        <p:spPr>
          <a:xfrm flipV="1">
            <a:off x="4969125" y="4810902"/>
            <a:ext cx="322246" cy="322235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531" y="5184381"/>
            <a:ext cx="0" cy="7118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8" name="图形 15"/>
          <p:cNvSpPr/>
          <p:nvPr>
            <p:custDataLst>
              <p:tags r:id="rId23"/>
            </p:custDataLst>
          </p:nvPr>
        </p:nvSpPr>
        <p:spPr>
          <a:xfrm>
            <a:off x="5035449" y="4879802"/>
            <a:ext cx="184261" cy="179544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图形 19"/>
          <p:cNvSpPr/>
          <p:nvPr>
            <p:custDataLst>
              <p:tags r:id="rId24"/>
            </p:custDataLst>
          </p:nvPr>
        </p:nvSpPr>
        <p:spPr>
          <a:xfrm>
            <a:off x="8563535" y="4576512"/>
            <a:ext cx="126192" cy="113637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图形 27"/>
          <p:cNvSpPr/>
          <p:nvPr>
            <p:custDataLst>
              <p:tags r:id="rId25"/>
            </p:custDataLst>
          </p:nvPr>
        </p:nvSpPr>
        <p:spPr>
          <a:xfrm>
            <a:off x="4145540" y="3623497"/>
            <a:ext cx="178454" cy="137251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286"/>
          <p:cNvSpPr/>
          <p:nvPr>
            <p:custDataLst>
              <p:tags r:id="rId26"/>
            </p:custDataLst>
          </p:nvPr>
        </p:nvSpPr>
        <p:spPr>
          <a:xfrm>
            <a:off x="5434041" y="3573271"/>
            <a:ext cx="1323379" cy="132338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正文"/>
          <p:cNvSpPr txBox="1"/>
          <p:nvPr>
            <p:custDataLst>
              <p:tags r:id="rId27"/>
            </p:custDataLst>
          </p:nvPr>
        </p:nvSpPr>
        <p:spPr>
          <a:xfrm>
            <a:off x="692150" y="3644747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市场空白：当前市场上尚未被满足的需求或领域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正文"/>
          <p:cNvSpPr txBox="1"/>
          <p:nvPr>
            <p:custDataLst>
              <p:tags r:id="rId28"/>
            </p:custDataLst>
          </p:nvPr>
        </p:nvSpPr>
        <p:spPr>
          <a:xfrm>
            <a:off x="9373597" y="3644747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创新策略：根据市场需求和竞争情况，制定创新策略，抢占市场空白和机会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正文"/>
          <p:cNvSpPr txBox="1"/>
          <p:nvPr>
            <p:custDataLst>
              <p:tags r:id="rId29"/>
            </p:custDataLst>
          </p:nvPr>
        </p:nvSpPr>
        <p:spPr>
          <a:xfrm>
            <a:off x="7052234" y="1552622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竞争分析：了解竞争对手的优势和劣势，寻找市场空白和机会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正文"/>
          <p:cNvSpPr txBox="1"/>
          <p:nvPr>
            <p:custDataLst>
              <p:tags r:id="rId30"/>
            </p:custDataLst>
          </p:nvPr>
        </p:nvSpPr>
        <p:spPr>
          <a:xfrm>
            <a:off x="3013513" y="1552622"/>
            <a:ext cx="2126324" cy="79696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机会识别：通过市场调研和分析，发现潜在的市场需求和机会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产品定位与策略</a:t>
            </a:r>
            <a:endParaRPr lang="zh-CN" altLang="en-US"/>
          </a:p>
        </p:txBody>
      </p:sp>
      <p:sp>
        <p:nvSpPr>
          <p:cNvPr id="10491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产品线梳理</a:t>
            </a:r>
            <a:endParaRPr lang="zh-CN" altLang="en-US"/>
          </a:p>
        </p:txBody>
      </p:sp>
      <p:sp>
        <p:nvSpPr>
          <p:cNvPr id="1049164" name="对角圆角矩形 52"/>
          <p:cNvSpPr/>
          <p:nvPr>
            <p:custDataLst>
              <p:tags r:id="rId2"/>
            </p:custDataLst>
          </p:nvPr>
        </p:nvSpPr>
        <p:spPr>
          <a:xfrm>
            <a:off x="692150" y="1446430"/>
            <a:ext cx="5176064" cy="1260674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对角圆角矩形 53"/>
          <p:cNvSpPr/>
          <p:nvPr>
            <p:custDataLst>
              <p:tags r:id="rId3"/>
            </p:custDataLst>
          </p:nvPr>
        </p:nvSpPr>
        <p:spPr>
          <a:xfrm>
            <a:off x="692150" y="1315692"/>
            <a:ext cx="518052" cy="49433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直角三角形 54"/>
          <p:cNvSpPr/>
          <p:nvPr>
            <p:custDataLst>
              <p:tags r:id="rId4"/>
            </p:custDataLst>
          </p:nvPr>
        </p:nvSpPr>
        <p:spPr>
          <a:xfrm>
            <a:off x="1210550" y="1316342"/>
            <a:ext cx="78053" cy="130088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文本框 56"/>
          <p:cNvSpPr txBox="1"/>
          <p:nvPr>
            <p:custDataLst>
              <p:tags r:id="rId5"/>
            </p:custDataLst>
          </p:nvPr>
        </p:nvSpPr>
        <p:spPr>
          <a:xfrm>
            <a:off x="1244373" y="1499116"/>
            <a:ext cx="4421836" cy="11432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确定目标市场：分析市场需求，确定目标客户群体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对角圆角矩形 9"/>
          <p:cNvSpPr/>
          <p:nvPr>
            <p:custDataLst>
              <p:tags r:id="rId6"/>
            </p:custDataLst>
          </p:nvPr>
        </p:nvSpPr>
        <p:spPr>
          <a:xfrm>
            <a:off x="6323654" y="1446430"/>
            <a:ext cx="5176064" cy="1260674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对角圆角矩形 10"/>
          <p:cNvSpPr/>
          <p:nvPr>
            <p:custDataLst>
              <p:tags r:id="rId7"/>
            </p:custDataLst>
          </p:nvPr>
        </p:nvSpPr>
        <p:spPr>
          <a:xfrm>
            <a:off x="6323654" y="1315692"/>
            <a:ext cx="518052" cy="49433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直角三角形 11"/>
          <p:cNvSpPr/>
          <p:nvPr>
            <p:custDataLst>
              <p:tags r:id="rId8"/>
            </p:custDataLst>
          </p:nvPr>
        </p:nvSpPr>
        <p:spPr>
          <a:xfrm>
            <a:off x="6841403" y="1316342"/>
            <a:ext cx="78053" cy="130088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文本框 12"/>
          <p:cNvSpPr txBox="1"/>
          <p:nvPr>
            <p:custDataLst>
              <p:tags r:id="rId9"/>
            </p:custDataLst>
          </p:nvPr>
        </p:nvSpPr>
        <p:spPr>
          <a:xfrm>
            <a:off x="6875226" y="1505620"/>
            <a:ext cx="4421836" cy="11432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定价策略：根据成本、市场需求和竞争情况，制定合理的定价策略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对角圆角矩形 5"/>
          <p:cNvSpPr/>
          <p:nvPr>
            <p:custDataLst>
              <p:tags r:id="rId10"/>
            </p:custDataLst>
          </p:nvPr>
        </p:nvSpPr>
        <p:spPr>
          <a:xfrm>
            <a:off x="692150" y="3159688"/>
            <a:ext cx="5176064" cy="1260674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对角圆角矩形 6"/>
          <p:cNvSpPr/>
          <p:nvPr>
            <p:custDataLst>
              <p:tags r:id="rId11"/>
            </p:custDataLst>
          </p:nvPr>
        </p:nvSpPr>
        <p:spPr>
          <a:xfrm>
            <a:off x="692150" y="3028949"/>
            <a:ext cx="518052" cy="49433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直角三角形 7"/>
          <p:cNvSpPr/>
          <p:nvPr>
            <p:custDataLst>
              <p:tags r:id="rId12"/>
            </p:custDataLst>
          </p:nvPr>
        </p:nvSpPr>
        <p:spPr>
          <a:xfrm>
            <a:off x="1210550" y="3029600"/>
            <a:ext cx="78053" cy="130088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文本框 8"/>
          <p:cNvSpPr txBox="1"/>
          <p:nvPr>
            <p:custDataLst>
              <p:tags r:id="rId13"/>
            </p:custDataLst>
          </p:nvPr>
        </p:nvSpPr>
        <p:spPr>
          <a:xfrm>
            <a:off x="1244373" y="3218877"/>
            <a:ext cx="4421836" cy="11432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产品分类：根据产品特性和用途，对产品进行分类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对角圆角矩形 14"/>
          <p:cNvSpPr/>
          <p:nvPr>
            <p:custDataLst>
              <p:tags r:id="rId14"/>
            </p:custDataLst>
          </p:nvPr>
        </p:nvSpPr>
        <p:spPr>
          <a:xfrm>
            <a:off x="6323654" y="3159688"/>
            <a:ext cx="5176064" cy="1260674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对角圆角矩形 18"/>
          <p:cNvSpPr/>
          <p:nvPr>
            <p:custDataLst>
              <p:tags r:id="rId15"/>
            </p:custDataLst>
          </p:nvPr>
        </p:nvSpPr>
        <p:spPr>
          <a:xfrm>
            <a:off x="6323654" y="3028949"/>
            <a:ext cx="518052" cy="49433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2" name="直角三角形 19"/>
          <p:cNvSpPr/>
          <p:nvPr>
            <p:custDataLst>
              <p:tags r:id="rId16"/>
            </p:custDataLst>
          </p:nvPr>
        </p:nvSpPr>
        <p:spPr>
          <a:xfrm>
            <a:off x="6841403" y="3029600"/>
            <a:ext cx="78053" cy="130088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文本框 20"/>
          <p:cNvSpPr txBox="1"/>
          <p:nvPr>
            <p:custDataLst>
              <p:tags r:id="rId17"/>
            </p:custDataLst>
          </p:nvPr>
        </p:nvSpPr>
        <p:spPr>
          <a:xfrm>
            <a:off x="6875226" y="3218877"/>
            <a:ext cx="4421836" cy="11432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推广策略：制定有效的推广策略，提高产品知名度和市场份额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对角圆角矩形 15"/>
          <p:cNvSpPr/>
          <p:nvPr>
            <p:custDataLst>
              <p:tags r:id="rId18"/>
            </p:custDataLst>
          </p:nvPr>
        </p:nvSpPr>
        <p:spPr>
          <a:xfrm>
            <a:off x="692150" y="4872945"/>
            <a:ext cx="5176064" cy="1260674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对角圆角矩形 16"/>
          <p:cNvSpPr/>
          <p:nvPr>
            <p:custDataLst>
              <p:tags r:id="rId19"/>
            </p:custDataLst>
          </p:nvPr>
        </p:nvSpPr>
        <p:spPr>
          <a:xfrm>
            <a:off x="692150" y="4741556"/>
            <a:ext cx="518052" cy="49433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0" name="直角三角形 17"/>
          <p:cNvSpPr/>
          <p:nvPr>
            <p:custDataLst>
              <p:tags r:id="rId20"/>
            </p:custDataLst>
          </p:nvPr>
        </p:nvSpPr>
        <p:spPr>
          <a:xfrm>
            <a:off x="1210550" y="4737653"/>
            <a:ext cx="78053" cy="130088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文本框 27"/>
          <p:cNvSpPr txBox="1"/>
          <p:nvPr>
            <p:custDataLst>
              <p:tags r:id="rId21"/>
            </p:custDataLst>
          </p:nvPr>
        </p:nvSpPr>
        <p:spPr>
          <a:xfrm>
            <a:off x="1244373" y="4932135"/>
            <a:ext cx="4421836" cy="11432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定位策略：根据市场需求和竞争情况，确定产品的定位策略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对角圆角矩形 22"/>
          <p:cNvSpPr/>
          <p:nvPr>
            <p:custDataLst>
              <p:tags r:id="rId22"/>
            </p:custDataLst>
          </p:nvPr>
        </p:nvSpPr>
        <p:spPr>
          <a:xfrm>
            <a:off x="6323654" y="4872945"/>
            <a:ext cx="5176064" cy="1260674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对角圆角矩形 23"/>
          <p:cNvSpPr/>
          <p:nvPr>
            <p:custDataLst>
              <p:tags r:id="rId23"/>
            </p:custDataLst>
          </p:nvPr>
        </p:nvSpPr>
        <p:spPr>
          <a:xfrm>
            <a:off x="6323654" y="4741556"/>
            <a:ext cx="518052" cy="49433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直角三角形 24"/>
          <p:cNvSpPr/>
          <p:nvPr>
            <p:custDataLst>
              <p:tags r:id="rId24"/>
            </p:custDataLst>
          </p:nvPr>
        </p:nvSpPr>
        <p:spPr>
          <a:xfrm>
            <a:off x="6841403" y="4737653"/>
            <a:ext cx="78053" cy="130088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文本框 25"/>
          <p:cNvSpPr txBox="1"/>
          <p:nvPr>
            <p:custDataLst>
              <p:tags r:id="rId25"/>
            </p:custDataLst>
          </p:nvPr>
        </p:nvSpPr>
        <p:spPr>
          <a:xfrm>
            <a:off x="6875226" y="4932135"/>
            <a:ext cx="4421836" cy="11432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售后服务：提供优质的售后服务，提高客户满意度和忠诚度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核心产品定位</a:t>
            </a:r>
            <a:endParaRPr lang="zh-CN" altLang="en-US"/>
          </a:p>
        </p:txBody>
      </p:sp>
      <p:sp>
        <p:nvSpPr>
          <p:cNvPr id="1049246" name="圆角矩形 26"/>
          <p:cNvSpPr/>
          <p:nvPr>
            <p:custDataLst>
              <p:tags r:id="rId2"/>
            </p:custDataLst>
          </p:nvPr>
        </p:nvSpPr>
        <p:spPr>
          <a:xfrm>
            <a:off x="692150" y="1753300"/>
            <a:ext cx="2554569" cy="394245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8" name="圆角矩形 28"/>
          <p:cNvSpPr/>
          <p:nvPr>
            <p:custDataLst>
              <p:tags r:id="rId3"/>
            </p:custDataLst>
          </p:nvPr>
        </p:nvSpPr>
        <p:spPr>
          <a:xfrm>
            <a:off x="694653" y="1753300"/>
            <a:ext cx="2549745" cy="20949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50" name="文本框 31"/>
          <p:cNvSpPr txBox="1"/>
          <p:nvPr>
            <p:custDataLst>
              <p:tags r:id="rId4"/>
            </p:custDataLst>
          </p:nvPr>
        </p:nvSpPr>
        <p:spPr>
          <a:xfrm>
            <a:off x="844847" y="2168210"/>
            <a:ext cx="2249289" cy="335504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确定目标市场：明确产品的目标用户群体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圆角矩形 29"/>
          <p:cNvSpPr/>
          <p:nvPr>
            <p:custDataLst>
              <p:tags r:id="rId5"/>
            </p:custDataLst>
          </p:nvPr>
        </p:nvSpPr>
        <p:spPr>
          <a:xfrm>
            <a:off x="3443201" y="1753300"/>
            <a:ext cx="2554569" cy="394245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54" name="圆角矩形 32"/>
          <p:cNvSpPr/>
          <p:nvPr>
            <p:custDataLst>
              <p:tags r:id="rId6"/>
            </p:custDataLst>
          </p:nvPr>
        </p:nvSpPr>
        <p:spPr>
          <a:xfrm>
            <a:off x="3445704" y="1753300"/>
            <a:ext cx="2549745" cy="20949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56" name="文本框 34"/>
          <p:cNvSpPr txBox="1"/>
          <p:nvPr>
            <p:custDataLst>
              <p:tags r:id="rId7"/>
            </p:custDataLst>
          </p:nvPr>
        </p:nvSpPr>
        <p:spPr>
          <a:xfrm>
            <a:off x="3598401" y="2168210"/>
            <a:ext cx="2246533" cy="335636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产品差异化：突出产品的独特优势和特点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圆角矩形 3"/>
          <p:cNvSpPr/>
          <p:nvPr>
            <p:custDataLst>
              <p:tags r:id="rId8"/>
            </p:custDataLst>
          </p:nvPr>
        </p:nvSpPr>
        <p:spPr>
          <a:xfrm>
            <a:off x="6194252" y="1753300"/>
            <a:ext cx="2554569" cy="394245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0" name="圆角矩形 4"/>
          <p:cNvSpPr/>
          <p:nvPr>
            <p:custDataLst>
              <p:tags r:id="rId9"/>
            </p:custDataLst>
          </p:nvPr>
        </p:nvSpPr>
        <p:spPr>
          <a:xfrm>
            <a:off x="6196755" y="1753300"/>
            <a:ext cx="2549745" cy="20949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62" name="文本框 5"/>
          <p:cNvSpPr txBox="1"/>
          <p:nvPr>
            <p:custDataLst>
              <p:tags r:id="rId10"/>
            </p:custDataLst>
          </p:nvPr>
        </p:nvSpPr>
        <p:spPr>
          <a:xfrm>
            <a:off x="6348826" y="2168210"/>
            <a:ext cx="2246533" cy="335636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价格策略：制定合理的价格策略，吸引目标用户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圆角矩形 8"/>
          <p:cNvSpPr/>
          <p:nvPr>
            <p:custDataLst>
              <p:tags r:id="rId11"/>
            </p:custDataLst>
          </p:nvPr>
        </p:nvSpPr>
        <p:spPr>
          <a:xfrm>
            <a:off x="8945303" y="1753300"/>
            <a:ext cx="2554569" cy="394245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6" name="圆角矩形 9"/>
          <p:cNvSpPr/>
          <p:nvPr>
            <p:custDataLst>
              <p:tags r:id="rId12"/>
            </p:custDataLst>
          </p:nvPr>
        </p:nvSpPr>
        <p:spPr>
          <a:xfrm>
            <a:off x="8947806" y="1753300"/>
            <a:ext cx="2549745" cy="20949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68" name="文本框 10"/>
          <p:cNvSpPr txBox="1"/>
          <p:nvPr>
            <p:custDataLst>
              <p:tags r:id="rId13"/>
            </p:custDataLst>
          </p:nvPr>
        </p:nvSpPr>
        <p:spPr>
          <a:xfrm>
            <a:off x="9099877" y="2168210"/>
            <a:ext cx="2246533" cy="335636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营销策略：制定有效的营销策略，提高产品知名度和美誉度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产品差异化策略</a:t>
            </a:r>
            <a:endParaRPr lang="zh-CN" altLang="en-US"/>
          </a:p>
        </p:txBody>
      </p:sp>
      <p:sp>
        <p:nvSpPr>
          <p:cNvPr id="104930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213880" y="1271588"/>
            <a:ext cx="4514410" cy="230035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06" name="矩形 65"/>
          <p:cNvSpPr/>
          <p:nvPr>
            <p:custDataLst>
              <p:tags r:id="rId3"/>
            </p:custDataLst>
          </p:nvPr>
        </p:nvSpPr>
        <p:spPr>
          <a:xfrm>
            <a:off x="1097366" y="1642730"/>
            <a:ext cx="222657" cy="22265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文本框 66"/>
          <p:cNvSpPr txBox="1"/>
          <p:nvPr>
            <p:custDataLst>
              <p:tags r:id="rId4"/>
            </p:custDataLst>
          </p:nvPr>
        </p:nvSpPr>
        <p:spPr>
          <a:xfrm>
            <a:off x="1486836" y="1541271"/>
            <a:ext cx="3968508" cy="130088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确定目标市场：分析市场需求，确定目标客户群体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1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1144" y="1271588"/>
            <a:ext cx="4514410" cy="230035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矩形 69"/>
          <p:cNvSpPr/>
          <p:nvPr>
            <p:custDataLst>
              <p:tags r:id="rId6"/>
            </p:custDataLst>
          </p:nvPr>
        </p:nvSpPr>
        <p:spPr>
          <a:xfrm>
            <a:off x="6403976" y="1642730"/>
            <a:ext cx="222657" cy="22265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文本框 70"/>
          <p:cNvSpPr txBox="1"/>
          <p:nvPr>
            <p:custDataLst>
              <p:tags r:id="rId7"/>
            </p:custDataLst>
          </p:nvPr>
        </p:nvSpPr>
        <p:spPr>
          <a:xfrm>
            <a:off x="6794100" y="1541271"/>
            <a:ext cx="3968508" cy="130088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定位产品特点：突出产品独特性，满足客户需求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1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213880" y="3877436"/>
            <a:ext cx="4514410" cy="230035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18" name="文本框 74"/>
          <p:cNvSpPr txBox="1"/>
          <p:nvPr>
            <p:custDataLst>
              <p:tags r:id="rId9"/>
            </p:custDataLst>
          </p:nvPr>
        </p:nvSpPr>
        <p:spPr>
          <a:xfrm>
            <a:off x="1486836" y="4146465"/>
            <a:ext cx="3968508" cy="130088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制定价格策略：根据产品特点和市场需求，制定合适的价格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20" name="矩形 73"/>
          <p:cNvSpPr/>
          <p:nvPr>
            <p:custDataLst>
              <p:tags r:id="rId10"/>
            </p:custDataLst>
          </p:nvPr>
        </p:nvSpPr>
        <p:spPr>
          <a:xfrm>
            <a:off x="1097366" y="4248578"/>
            <a:ext cx="222657" cy="22265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0710" y="3877436"/>
            <a:ext cx="4514410" cy="230035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矩形 84"/>
          <p:cNvSpPr/>
          <p:nvPr>
            <p:custDataLst>
              <p:tags r:id="rId12"/>
            </p:custDataLst>
          </p:nvPr>
        </p:nvSpPr>
        <p:spPr>
          <a:xfrm>
            <a:off x="6464196" y="4248578"/>
            <a:ext cx="222657" cy="22265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文本框 85"/>
          <p:cNvSpPr txBox="1"/>
          <p:nvPr>
            <p:custDataLst>
              <p:tags r:id="rId13"/>
            </p:custDataLst>
          </p:nvPr>
        </p:nvSpPr>
        <p:spPr>
          <a:xfrm>
            <a:off x="6853666" y="4146465"/>
            <a:ext cx="3968508" cy="130088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推广策略：通过各种渠道宣传产品，提高产品知名度和市场份额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新品上市计划</a:t>
            </a:r>
            <a:endParaRPr lang="zh-CN" altLang="en-US"/>
          </a:p>
        </p:txBody>
      </p:sp>
      <p:sp>
        <p:nvSpPr>
          <p:cNvPr id="1049362" name="圆角矩形 26"/>
          <p:cNvSpPr/>
          <p:nvPr>
            <p:custDataLst>
              <p:tags r:id="rId2"/>
            </p:custDataLst>
          </p:nvPr>
        </p:nvSpPr>
        <p:spPr>
          <a:xfrm>
            <a:off x="692150" y="1913074"/>
            <a:ext cx="1636475" cy="362240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64" name="圆角矩形 28"/>
          <p:cNvSpPr/>
          <p:nvPr>
            <p:custDataLst>
              <p:tags r:id="rId3"/>
            </p:custDataLst>
          </p:nvPr>
        </p:nvSpPr>
        <p:spPr>
          <a:xfrm>
            <a:off x="694050" y="1913074"/>
            <a:ext cx="1633022" cy="192486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66" name="文本框 31"/>
          <p:cNvSpPr txBox="1"/>
          <p:nvPr>
            <p:custDataLst>
              <p:tags r:id="rId4"/>
            </p:custDataLst>
          </p:nvPr>
        </p:nvSpPr>
        <p:spPr>
          <a:xfrm>
            <a:off x="794725" y="2294247"/>
            <a:ext cx="1432247" cy="321020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目标市场：明确目标客户群体和需求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圆角矩形 29"/>
          <p:cNvSpPr/>
          <p:nvPr>
            <p:custDataLst>
              <p:tags r:id="rId5"/>
            </p:custDataLst>
          </p:nvPr>
        </p:nvSpPr>
        <p:spPr>
          <a:xfrm>
            <a:off x="2526464" y="1913074"/>
            <a:ext cx="1636475" cy="362240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70" name="圆角矩形 32"/>
          <p:cNvSpPr/>
          <p:nvPr>
            <p:custDataLst>
              <p:tags r:id="rId6"/>
            </p:custDataLst>
          </p:nvPr>
        </p:nvSpPr>
        <p:spPr>
          <a:xfrm>
            <a:off x="2528364" y="1913074"/>
            <a:ext cx="1633022" cy="192486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72" name="文本框 34"/>
          <p:cNvSpPr txBox="1"/>
          <p:nvPr>
            <p:custDataLst>
              <p:tags r:id="rId7"/>
            </p:custDataLst>
          </p:nvPr>
        </p:nvSpPr>
        <p:spPr>
          <a:xfrm>
            <a:off x="2629039" y="2294247"/>
            <a:ext cx="1432247" cy="32114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产品定位：确定产品的功能和特点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圆角矩形 3"/>
          <p:cNvSpPr/>
          <p:nvPr>
            <p:custDataLst>
              <p:tags r:id="rId8"/>
            </p:custDataLst>
          </p:nvPr>
        </p:nvSpPr>
        <p:spPr>
          <a:xfrm>
            <a:off x="4360778" y="1913074"/>
            <a:ext cx="1636475" cy="362240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76" name="圆角矩形 4"/>
          <p:cNvSpPr/>
          <p:nvPr>
            <p:custDataLst>
              <p:tags r:id="rId9"/>
            </p:custDataLst>
          </p:nvPr>
        </p:nvSpPr>
        <p:spPr>
          <a:xfrm>
            <a:off x="4362678" y="1913074"/>
            <a:ext cx="1633022" cy="192486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78" name="文本框 5"/>
          <p:cNvSpPr txBox="1"/>
          <p:nvPr>
            <p:custDataLst>
              <p:tags r:id="rId10"/>
            </p:custDataLst>
          </p:nvPr>
        </p:nvSpPr>
        <p:spPr>
          <a:xfrm>
            <a:off x="4463353" y="2294247"/>
            <a:ext cx="1432247" cy="32114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定价策略：制定合理的价格策略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圆角矩形 8"/>
          <p:cNvSpPr/>
          <p:nvPr>
            <p:custDataLst>
              <p:tags r:id="rId11"/>
            </p:custDataLst>
          </p:nvPr>
        </p:nvSpPr>
        <p:spPr>
          <a:xfrm>
            <a:off x="6195092" y="1913074"/>
            <a:ext cx="1636475" cy="362240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82" name="圆角矩形 9"/>
          <p:cNvSpPr/>
          <p:nvPr>
            <p:custDataLst>
              <p:tags r:id="rId12"/>
            </p:custDataLst>
          </p:nvPr>
        </p:nvSpPr>
        <p:spPr>
          <a:xfrm>
            <a:off x="6196992" y="1913074"/>
            <a:ext cx="1633022" cy="192486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84" name="文本框 10"/>
          <p:cNvSpPr txBox="1"/>
          <p:nvPr>
            <p:custDataLst>
              <p:tags r:id="rId13"/>
            </p:custDataLst>
          </p:nvPr>
        </p:nvSpPr>
        <p:spPr>
          <a:xfrm>
            <a:off x="6297667" y="2294247"/>
            <a:ext cx="1432247" cy="32114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推广策略：制定推广计划，包括广告、促销、公关等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圆角矩形 6"/>
          <p:cNvSpPr/>
          <p:nvPr>
            <p:custDataLst>
              <p:tags r:id="rId14"/>
            </p:custDataLst>
          </p:nvPr>
        </p:nvSpPr>
        <p:spPr>
          <a:xfrm>
            <a:off x="8029406" y="1914341"/>
            <a:ext cx="1636475" cy="362240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88" name="圆角矩形 7"/>
          <p:cNvSpPr/>
          <p:nvPr>
            <p:custDataLst>
              <p:tags r:id="rId15"/>
            </p:custDataLst>
          </p:nvPr>
        </p:nvSpPr>
        <p:spPr>
          <a:xfrm>
            <a:off x="8031306" y="1914341"/>
            <a:ext cx="1633022" cy="192486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90" name="文本框 11"/>
          <p:cNvSpPr txBox="1"/>
          <p:nvPr>
            <p:custDataLst>
              <p:tags r:id="rId16"/>
            </p:custDataLst>
          </p:nvPr>
        </p:nvSpPr>
        <p:spPr>
          <a:xfrm>
            <a:off x="8131981" y="2295513"/>
            <a:ext cx="1432247" cy="32114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销售渠道：选择合适的销售渠道，如线上、线下等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圆角矩形 16"/>
          <p:cNvSpPr/>
          <p:nvPr>
            <p:custDataLst>
              <p:tags r:id="rId17"/>
            </p:custDataLst>
          </p:nvPr>
        </p:nvSpPr>
        <p:spPr>
          <a:xfrm>
            <a:off x="9863720" y="1914341"/>
            <a:ext cx="1636475" cy="362240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94" name="圆角矩形 17"/>
          <p:cNvSpPr/>
          <p:nvPr>
            <p:custDataLst>
              <p:tags r:id="rId18"/>
            </p:custDataLst>
          </p:nvPr>
        </p:nvSpPr>
        <p:spPr>
          <a:xfrm>
            <a:off x="9865620" y="1914341"/>
            <a:ext cx="1633022" cy="192486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96" name="文本框 18"/>
          <p:cNvSpPr txBox="1"/>
          <p:nvPr>
            <p:custDataLst>
              <p:tags r:id="rId19"/>
            </p:custDataLst>
          </p:nvPr>
        </p:nvSpPr>
        <p:spPr>
          <a:xfrm>
            <a:off x="9966295" y="2295513"/>
            <a:ext cx="1432247" cy="32114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售后服务：提供完善的售后服务，提高客户满意度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渠道建设与优化</a:t>
            </a:r>
            <a:endParaRPr lang="zh-CN" altLang="en-US"/>
          </a:p>
        </p:txBody>
      </p:sp>
      <p:sp>
        <p:nvSpPr>
          <p:cNvPr id="10494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6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现有渠道分析</a:t>
            </a:r>
            <a:endParaRPr lang="zh-CN" altLang="en-US"/>
          </a:p>
        </p:txBody>
      </p:sp>
      <p:sp>
        <p:nvSpPr>
          <p:cNvPr id="1049468" name="弧形 58"/>
          <p:cNvSpPr/>
          <p:nvPr>
            <p:custDataLst>
              <p:tags r:id="rId2"/>
            </p:custDataLst>
          </p:nvPr>
        </p:nvSpPr>
        <p:spPr>
          <a:xfrm>
            <a:off x="8081059" y="2015199"/>
            <a:ext cx="3419582" cy="3419582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弧形 57"/>
          <p:cNvSpPr/>
          <p:nvPr>
            <p:custDataLst>
              <p:tags r:id="rId3"/>
            </p:custDataLst>
          </p:nvPr>
        </p:nvSpPr>
        <p:spPr>
          <a:xfrm>
            <a:off x="692150" y="2015199"/>
            <a:ext cx="3419582" cy="3419582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椭圆 22"/>
          <p:cNvSpPr/>
          <p:nvPr>
            <p:custDataLst>
              <p:tags r:id="rId4"/>
            </p:custDataLst>
          </p:nvPr>
        </p:nvSpPr>
        <p:spPr>
          <a:xfrm>
            <a:off x="8417213" y="2286707"/>
            <a:ext cx="2875774" cy="287577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椭圆 23"/>
          <p:cNvSpPr/>
          <p:nvPr>
            <p:custDataLst>
              <p:tags r:id="rId5"/>
            </p:custDataLst>
          </p:nvPr>
        </p:nvSpPr>
        <p:spPr>
          <a:xfrm>
            <a:off x="8797694" y="2343964"/>
            <a:ext cx="388223" cy="38822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正文"/>
          <p:cNvSpPr txBox="1"/>
          <p:nvPr>
            <p:custDataLst>
              <p:tags r:id="rId6"/>
            </p:custDataLst>
          </p:nvPr>
        </p:nvSpPr>
        <p:spPr>
          <a:xfrm>
            <a:off x="8863263" y="3116932"/>
            <a:ext cx="1983501" cy="13643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渠道销售情况：销售额、市场份额、增长率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78" name="椭圆 24"/>
          <p:cNvSpPr/>
          <p:nvPr>
            <p:custDataLst>
              <p:tags r:id="rId7"/>
            </p:custDataLst>
          </p:nvPr>
        </p:nvSpPr>
        <p:spPr>
          <a:xfrm>
            <a:off x="6020735" y="2286707"/>
            <a:ext cx="2875774" cy="287577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椭圆 25"/>
          <p:cNvSpPr/>
          <p:nvPr>
            <p:custDataLst>
              <p:tags r:id="rId8"/>
            </p:custDataLst>
          </p:nvPr>
        </p:nvSpPr>
        <p:spPr>
          <a:xfrm>
            <a:off x="6400293" y="2343964"/>
            <a:ext cx="388223" cy="38822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正文"/>
          <p:cNvSpPr txBox="1"/>
          <p:nvPr>
            <p:custDataLst>
              <p:tags r:id="rId9"/>
            </p:custDataLst>
          </p:nvPr>
        </p:nvSpPr>
        <p:spPr>
          <a:xfrm>
            <a:off x="6466785" y="3116932"/>
            <a:ext cx="1983501" cy="13643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渠道合作伙伴：经销商、代理商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椭圆 7"/>
          <p:cNvSpPr/>
          <p:nvPr>
            <p:custDataLst>
              <p:tags r:id="rId10"/>
            </p:custDataLst>
          </p:nvPr>
        </p:nvSpPr>
        <p:spPr>
          <a:xfrm>
            <a:off x="3624257" y="2286707"/>
            <a:ext cx="2875774" cy="287577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椭圆 9"/>
          <p:cNvSpPr/>
          <p:nvPr>
            <p:custDataLst>
              <p:tags r:id="rId11"/>
            </p:custDataLst>
          </p:nvPr>
        </p:nvSpPr>
        <p:spPr>
          <a:xfrm>
            <a:off x="4003815" y="2343964"/>
            <a:ext cx="388223" cy="38822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正文"/>
          <p:cNvSpPr txBox="1"/>
          <p:nvPr>
            <p:custDataLst>
              <p:tags r:id="rId12"/>
            </p:custDataLst>
          </p:nvPr>
        </p:nvSpPr>
        <p:spPr>
          <a:xfrm>
            <a:off x="4070307" y="3116932"/>
            <a:ext cx="1983501" cy="13643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渠道覆盖范围：全国、区域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90" name="椭圆 5"/>
          <p:cNvSpPr/>
          <p:nvPr>
            <p:custDataLst>
              <p:tags r:id="rId13"/>
            </p:custDataLst>
          </p:nvPr>
        </p:nvSpPr>
        <p:spPr>
          <a:xfrm>
            <a:off x="955347" y="2286707"/>
            <a:ext cx="2875774" cy="287577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椭圆 4"/>
          <p:cNvSpPr/>
          <p:nvPr>
            <p:custDataLst>
              <p:tags r:id="rId14"/>
            </p:custDataLst>
          </p:nvPr>
        </p:nvSpPr>
        <p:spPr>
          <a:xfrm>
            <a:off x="1334905" y="2343964"/>
            <a:ext cx="388223" cy="38822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正文"/>
          <p:cNvSpPr txBox="1"/>
          <p:nvPr>
            <p:custDataLst>
              <p:tags r:id="rId15"/>
            </p:custDataLst>
          </p:nvPr>
        </p:nvSpPr>
        <p:spPr>
          <a:xfrm>
            <a:off x="1401397" y="3116932"/>
            <a:ext cx="1983501" cy="13643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渠道类型：线上、线下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2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渠道拓展计划</a:t>
            </a:r>
            <a:endParaRPr lang="zh-CN" altLang="en-US"/>
          </a:p>
        </p:txBody>
      </p:sp>
      <p:sp>
        <p:nvSpPr>
          <p:cNvPr id="1049530" name="任意多边形 20"/>
          <p:cNvSpPr/>
          <p:nvPr>
            <p:custDataLst>
              <p:tags r:id="rId2"/>
            </p:custDataLst>
          </p:nvPr>
        </p:nvSpPr>
        <p:spPr>
          <a:xfrm rot="2700000">
            <a:off x="934343" y="1537643"/>
            <a:ext cx="1173880" cy="117591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92150" y="3126955"/>
            <a:ext cx="1659881" cy="27848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目标市场：明确目标市场，进行市场细分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矩形 42"/>
          <p:cNvSpPr/>
          <p:nvPr>
            <p:custDataLst>
              <p:tags r:id="rId4"/>
            </p:custDataLst>
          </p:nvPr>
        </p:nvSpPr>
        <p:spPr>
          <a:xfrm>
            <a:off x="729797" y="2781234"/>
            <a:ext cx="1583752" cy="112154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6" name="任意多边形 18"/>
          <p:cNvSpPr/>
          <p:nvPr>
            <p:custDataLst>
              <p:tags r:id="rId5"/>
            </p:custDataLst>
          </p:nvPr>
        </p:nvSpPr>
        <p:spPr>
          <a:xfrm rot="5400000">
            <a:off x="2765221" y="1537643"/>
            <a:ext cx="1173880" cy="117591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521773" y="3126955"/>
            <a:ext cx="1659881" cy="27848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合作伙伴：寻找合适的合作伙伴，建立合作关系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矩形 43"/>
          <p:cNvSpPr/>
          <p:nvPr>
            <p:custDataLst>
              <p:tags r:id="rId7"/>
            </p:custDataLst>
          </p:nvPr>
        </p:nvSpPr>
        <p:spPr>
          <a:xfrm>
            <a:off x="2559419" y="2781234"/>
            <a:ext cx="1583752" cy="112154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94216" y="1537643"/>
            <a:ext cx="1173880" cy="117591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51396" y="3126955"/>
            <a:ext cx="1659881" cy="27848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渠道策略：制定渠道策略，包括线上、线下渠道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6" name="矩形 44"/>
          <p:cNvSpPr/>
          <p:nvPr>
            <p:custDataLst>
              <p:tags r:id="rId10"/>
            </p:custDataLst>
          </p:nvPr>
        </p:nvSpPr>
        <p:spPr>
          <a:xfrm>
            <a:off x="4389042" y="2781234"/>
            <a:ext cx="1583752" cy="112154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3839" y="1537643"/>
            <a:ext cx="1173880" cy="117591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81018" y="3126955"/>
            <a:ext cx="1659881" cy="27848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营销活动：策划营销活动，提高品牌知名度和影响力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2" name="矩形 45"/>
          <p:cNvSpPr/>
          <p:nvPr>
            <p:custDataLst>
              <p:tags r:id="rId13"/>
            </p:custDataLst>
          </p:nvPr>
        </p:nvSpPr>
        <p:spPr>
          <a:xfrm>
            <a:off x="6219292" y="2781234"/>
            <a:ext cx="1583752" cy="112154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4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55344" y="1537643"/>
            <a:ext cx="1173880" cy="117591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6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11269" y="3126955"/>
            <a:ext cx="1659881" cy="27848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客户服务：提供优质的客户服务，建立良好的客户关系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8" name="矩形 46"/>
          <p:cNvSpPr/>
          <p:nvPr>
            <p:custDataLst>
              <p:tags r:id="rId16"/>
            </p:custDataLst>
          </p:nvPr>
        </p:nvSpPr>
        <p:spPr>
          <a:xfrm>
            <a:off x="8048915" y="2781234"/>
            <a:ext cx="1583752" cy="112154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0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083712" y="1537643"/>
            <a:ext cx="1173880" cy="1175919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2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40892" y="3126955"/>
            <a:ext cx="1659881" cy="27848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渠道评估：定期评估渠道效果，进行优化和调整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4" name="矩形 47"/>
          <p:cNvSpPr/>
          <p:nvPr>
            <p:custDataLst>
              <p:tags r:id="rId19"/>
            </p:custDataLst>
          </p:nvPr>
        </p:nvSpPr>
        <p:spPr>
          <a:xfrm>
            <a:off x="9879166" y="2781234"/>
            <a:ext cx="1583752" cy="112154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9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渠道合作模式优化</a:t>
            </a:r>
            <a:endParaRPr lang="zh-CN" altLang="en-US"/>
          </a:p>
        </p:txBody>
      </p:sp>
      <p:sp>
        <p:nvSpPr>
          <p:cNvPr id="1049600" name="五边形 30"/>
          <p:cNvSpPr/>
          <p:nvPr>
            <p:custDataLst>
              <p:tags r:id="rId2"/>
            </p:custDataLst>
          </p:nvPr>
        </p:nvSpPr>
        <p:spPr>
          <a:xfrm>
            <a:off x="692150" y="3156293"/>
            <a:ext cx="2864514" cy="11643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02" name="燕尾形 36"/>
          <p:cNvSpPr/>
          <p:nvPr>
            <p:custDataLst>
              <p:tags r:id="rId3"/>
            </p:custDataLst>
          </p:nvPr>
        </p:nvSpPr>
        <p:spPr>
          <a:xfrm>
            <a:off x="3265784" y="3156293"/>
            <a:ext cx="2864514" cy="11643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04" name="燕尾形 37"/>
          <p:cNvSpPr/>
          <p:nvPr>
            <p:custDataLst>
              <p:tags r:id="rId4"/>
            </p:custDataLst>
          </p:nvPr>
        </p:nvSpPr>
        <p:spPr>
          <a:xfrm>
            <a:off x="8413052" y="3156293"/>
            <a:ext cx="2864514" cy="11643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06" name="燕尾形 38"/>
          <p:cNvSpPr/>
          <p:nvPr>
            <p:custDataLst>
              <p:tags r:id="rId5"/>
            </p:custDataLst>
          </p:nvPr>
        </p:nvSpPr>
        <p:spPr>
          <a:xfrm>
            <a:off x="5839418" y="3156293"/>
            <a:ext cx="2864514" cy="11643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08" name="文本框 3"/>
          <p:cNvSpPr txBox="1"/>
          <p:nvPr>
            <p:custDataLst>
              <p:tags r:id="rId6"/>
            </p:custDataLst>
          </p:nvPr>
        </p:nvSpPr>
        <p:spPr>
          <a:xfrm>
            <a:off x="3205871" y="4569013"/>
            <a:ext cx="3089403" cy="135367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优化合作模式：根据市场变化和合作伙伴的需求，调整合作模式，提高合作效率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10" name="文本框 6"/>
          <p:cNvSpPr txBox="1"/>
          <p:nvPr>
            <p:custDataLst>
              <p:tags r:id="rId7"/>
            </p:custDataLst>
          </p:nvPr>
        </p:nvSpPr>
        <p:spPr>
          <a:xfrm>
            <a:off x="692150" y="1527367"/>
            <a:ext cx="3089403" cy="139361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建立合作伙伴关系：与供应商、分销商等建立长期合作关系，共同开拓市场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12" name="文本框 7"/>
          <p:cNvSpPr txBox="1"/>
          <p:nvPr>
            <p:custDataLst>
              <p:tags r:id="rId8"/>
            </p:custDataLst>
          </p:nvPr>
        </p:nvSpPr>
        <p:spPr>
          <a:xfrm>
            <a:off x="5837681" y="1527367"/>
            <a:ext cx="3089403" cy="139361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加强沟通与协调：与合作伙伴保持密切沟通，协调解决合作中出现的问题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14" name="文本框 8"/>
          <p:cNvSpPr txBox="1"/>
          <p:nvPr>
            <p:custDataLst>
              <p:tags r:id="rId9"/>
            </p:custDataLst>
          </p:nvPr>
        </p:nvSpPr>
        <p:spPr>
          <a:xfrm>
            <a:off x="8410447" y="4569013"/>
            <a:ext cx="3089403" cy="1353676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建立激励机制：制定合理的激励政策，激发合作伙伴的积极性和创造力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https://d.book118.com/547003163201006035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0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i*1_1"/>
  <p:tag name="KSO_WM_UNIT_INDEX" val="1_1"/>
  <p:tag name="KSO_WM_UNIT_LAYERLEVEL" val="1_1"/>
  <p:tag name="KSO_WM_UNIT_TYPE" val="l_i"/>
</p:tagLst>
</file>

<file path=ppt/tags/tag7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2"/>
  <p:tag name="KSO_WM_UNIT_INDEX" val="1_2_2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2"/>
  <p:tag name="KSO_WM_UNIT_INDEX" val="1_3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2"/>
  <p:tag name="KSO_WM_UNIT_INDEX" val="1_5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2"/>
  <p:tag name="KSO_WM_UNIT_INDEX" val="1_6_2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60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29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Calibri Light</vt:lpstr>
      <vt:lpstr>Office Theme</vt:lpstr>
      <vt:lpstr>年市场调整与适应计划书</vt:lpstr>
      <vt:lpstr>目录</vt:lpstr>
      <vt:lpstr>市场现状分析</vt:lpstr>
      <vt:lpstr>行业趋势</vt:lpstr>
      <vt:lpstr>竞争态势</vt:lpstr>
      <vt:lpstr>消费者需求变化</vt:lpstr>
      <vt:lpstr>市场空白与机会</vt:lpstr>
      <vt:lpstr>产品定位与策略</vt:lpstr>
      <vt:lpstr>产品线梳理</vt:lpstr>
      <vt:lpstr>核心产品定位</vt:lpstr>
      <vt:lpstr>产品差异化策略</vt:lpstr>
      <vt:lpstr>新品上市计划</vt:lpstr>
      <vt:lpstr>渠道建设与优化</vt:lpstr>
      <vt:lpstr>现有渠道分析</vt:lpstr>
      <vt:lpstr>渠道拓展计划</vt:lpstr>
      <vt:lpstr>渠道合作模式优化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2024-09-10T16:08:17.327</cp:lastPrinted>
  <dcterms:created xsi:type="dcterms:W3CDTF">2024-09-10T08:08:17Z</dcterms:created>
  <dcterms:modified xsi:type="dcterms:W3CDTF">2024-09-10T08:08:19Z</dcterms:modified>
</cp:coreProperties>
</file>