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wmf" ContentType="image/x-wmf"/>
  <Default Extension="emf" ContentType="image/x-emf"/>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11" r:id="rId2"/>
    <p:sldMasterId id="2147483724"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4" r:id="rId30"/>
    <p:sldId id="337" r:id="rId31"/>
    <p:sldId id="340" r:id="rId32"/>
    <p:sldId id="343" r:id="rId33"/>
    <p:sldId id="346" r:id="rId34"/>
    <p:sldId id="349" r:id="rId35"/>
    <p:sldId id="352" r:id="rId36"/>
    <p:sldId id="355" r:id="rId37"/>
    <p:sldId id="358" r:id="rId38"/>
    <p:sldId id="361" r:id="rId39"/>
    <p:sldId id="364" r:id="rId40"/>
    <p:sldId id="367" r:id="rId41"/>
    <p:sldId id="370" r:id="rId42"/>
    <p:sldId id="373" r:id="rId43"/>
    <p:sldId id="376" r:id="rId44"/>
    <p:sldId id="378" r:id="rId45"/>
  </p:sldIdLst>
  <p:sldSz cx="9906000" cy="6858000"/>
  <p:notesSz cx="6858000" cy="9144000"/>
  <p:custDataLst>
    <p:tags r:id="rId4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slide" Target="slides/slide27.xml" /><Relationship Id="rId32" Type="http://schemas.openxmlformats.org/officeDocument/2006/relationships/slide" Target="slides/slide28.xml" /><Relationship Id="rId33" Type="http://schemas.openxmlformats.org/officeDocument/2006/relationships/slide" Target="slides/slide29.xml" /><Relationship Id="rId34" Type="http://schemas.openxmlformats.org/officeDocument/2006/relationships/slide" Target="slides/slide30.xml" /><Relationship Id="rId35" Type="http://schemas.openxmlformats.org/officeDocument/2006/relationships/slide" Target="slides/slide31.xml" /><Relationship Id="rId36" Type="http://schemas.openxmlformats.org/officeDocument/2006/relationships/slide" Target="slides/slide32.xml" /><Relationship Id="rId37" Type="http://schemas.openxmlformats.org/officeDocument/2006/relationships/slide" Target="slides/slide33.xml" /><Relationship Id="rId38" Type="http://schemas.openxmlformats.org/officeDocument/2006/relationships/slide" Target="slides/slide34.xml" /><Relationship Id="rId39" Type="http://schemas.openxmlformats.org/officeDocument/2006/relationships/slide" Target="slides/slide35.xml" /><Relationship Id="rId4" Type="http://schemas.openxmlformats.org/officeDocument/2006/relationships/notesMaster" Target="notesMasters/notesMaster1.xml" /><Relationship Id="rId40" Type="http://schemas.openxmlformats.org/officeDocument/2006/relationships/slide" Target="slides/slide36.xml" /><Relationship Id="rId41" Type="http://schemas.openxmlformats.org/officeDocument/2006/relationships/slide" Target="slides/slide37.xml" /><Relationship Id="rId42" Type="http://schemas.openxmlformats.org/officeDocument/2006/relationships/slide" Target="slides/slide38.xml" /><Relationship Id="rId43" Type="http://schemas.openxmlformats.org/officeDocument/2006/relationships/slide" Target="slides/slide39.xml" /><Relationship Id="rId44" Type="http://schemas.openxmlformats.org/officeDocument/2006/relationships/slide" Target="slides/slide40.xml" /><Relationship Id="rId45" Type="http://schemas.openxmlformats.org/officeDocument/2006/relationships/slide" Target="slides/slide41.xml" /><Relationship Id="rId46" Type="http://schemas.openxmlformats.org/officeDocument/2006/relationships/tags" Target="tags/tag35.xml" /><Relationship Id="rId47" Type="http://schemas.openxmlformats.org/officeDocument/2006/relationships/presProps" Target="presProps.xml" /><Relationship Id="rId48" Type="http://schemas.openxmlformats.org/officeDocument/2006/relationships/viewProps" Target="viewProps.xml" /><Relationship Id="rId49" Type="http://schemas.openxmlformats.org/officeDocument/2006/relationships/theme" Target="theme/theme1.xml" /><Relationship Id="rId5" Type="http://schemas.openxmlformats.org/officeDocument/2006/relationships/slide" Target="slides/slide1.xml" /><Relationship Id="rId50" Type="http://schemas.openxmlformats.org/officeDocument/2006/relationships/tableStyles" Target="tableStyles.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image" Target="../media/image4.png" /><Relationship Id="rId3" Type="http://schemas.openxmlformats.org/officeDocument/2006/relationships/image" Target="../media/image5.wmf" /><Relationship Id="rId4" Type="http://schemas.openxmlformats.org/officeDocument/2006/relationships/image" Target="../media/image7.wmf" /><Relationship Id="rId5" Type="http://schemas.openxmlformats.org/officeDocument/2006/relationships/image" Target="../media/image8.emf" /></Relationships>
</file>

<file path=ppt/drawings/_rels/vmlDrawing5.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6.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7.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8.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9.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10.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11.vml.rels>&#65279;<?xml version="1.0" encoding="utf-8" standalone="yes"?><Relationships xmlns="http://schemas.openxmlformats.org/package/2006/relationships"><Relationship Id="rId1" Type="http://schemas.openxmlformats.org/officeDocument/2006/relationships/image" Target="../media/image14.emf" /></Relationships>
</file>

<file path=ppt/drawings/_rels/vmlDrawing12.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13.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14.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15.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16.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17.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18.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19.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20.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21.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22.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23.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24.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25.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26.vml.rels>&#65279;<?xml version="1.0" encoding="utf-8" standalone="yes"?><Relationships xmlns="http://schemas.openxmlformats.org/package/2006/relationships"><Relationship Id="rId1" Type="http://schemas.openxmlformats.org/officeDocument/2006/relationships/image" Target="../media/image3.emf"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2050" name="Rectangle 2"/>
          <p:cNvSpPr>
            <a:spLocks noChangeArrowheads="1" noTextEdit="1"/>
          </p:cNvSpPr>
          <p:nvPr>
            <p:ph type="sldImg" idx="2"/>
          </p:nvPr>
        </p:nvSpPr>
        <p:spPr bwMode="auto">
          <a:xfrm>
            <a:off x="922338" y="701675"/>
            <a:ext cx="5016500" cy="3475038"/>
          </a:xfrm>
          <a:prstGeom prst="rect">
            <a:avLst/>
          </a:prstGeom>
          <a:noFill/>
          <a:ln w="12699">
            <a:solidFill>
              <a:srgbClr val="000000"/>
            </a:solidFill>
            <a:miter lim="800000"/>
          </a:ln>
          <a:effectLst/>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051" name="Rectangle 3"/>
          <p:cNvSpPr>
            <a:spLocks noGrp="1" noChangeArrowheads="1"/>
          </p:cNvSpPr>
          <p:nvPr>
            <p:ph type="body" sz="quarter" idx="3"/>
          </p:nvPr>
        </p:nvSpPr>
        <p:spPr bwMode="auto">
          <a:xfrm>
            <a:off x="911225" y="4414838"/>
            <a:ext cx="5032375" cy="4184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01617" tIns="47421" rIns="101617" bIns="47421" numCol="1" anchor="t" anchorCtr="0" compatLnSpc="1">
            <a:prstTxWarp prst="textNoShape">
              <a:avLst/>
            </a:prstTxWarp>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p>
        </p:txBody>
      </p:sp>
    </p:spTree>
    <p:extLst>
      <p:ext uri="{BB962C8B-B14F-4D97-AF65-F5344CB8AC3E}">
        <p14:creationId xmlns:p14="http://schemas.microsoft.com/office/powerpoint/2010/main" val="4058670812"/>
      </p:ext>
    </p:extLst>
  </p:cSld>
  <p:clrMap bg1="lt1" tx1="dk1" bg2="lt2" tx2="dk2" accent1="accent1" accent2="accent2" accent3="accent3" accent4="accent4" accent5="accent5" accent6="accent6" hlink="hlink" folHlink="folHlink"/>
  <p:notesStyle>
    <a:lvl1pPr algn="l" rtl="0" fontAlgn="base">
      <a:spcBef>
        <a:spcPct val="100000"/>
      </a:spcBef>
      <a:spcAft>
        <a:spcPct val="0"/>
      </a:spcAft>
      <a:defRPr sz="1200" kern="1200">
        <a:solidFill>
          <a:schemeClr val="tx1"/>
        </a:solidFill>
        <a:latin typeface="Times New Roman" pitchFamily="18" charset="0"/>
        <a:ea typeface="宋体" pitchFamily="2" charset="-122"/>
        <a:cs typeface="Arial" pitchFamily="34" charset="0"/>
      </a:defRPr>
    </a:lvl1pPr>
    <a:lvl2pPr marL="457200" algn="l" rtl="0" fontAlgn="base">
      <a:spcBef>
        <a:spcPct val="100000"/>
      </a:spcBef>
      <a:spcAft>
        <a:spcPct val="0"/>
      </a:spcAft>
      <a:defRPr sz="1200" kern="1200">
        <a:solidFill>
          <a:schemeClr val="tx1"/>
        </a:solidFill>
        <a:latin typeface="Times New Roman" pitchFamily="18" charset="0"/>
        <a:ea typeface="宋体" pitchFamily="2" charset="-122"/>
        <a:cs typeface="Arial" pitchFamily="34" charset="0"/>
      </a:defRPr>
    </a:lvl2pPr>
    <a:lvl3pPr marL="914400" algn="l" rtl="0" fontAlgn="base">
      <a:spcBef>
        <a:spcPct val="100000"/>
      </a:spcBef>
      <a:spcAft>
        <a:spcPct val="0"/>
      </a:spcAft>
      <a:defRPr sz="1200" kern="1200">
        <a:solidFill>
          <a:schemeClr val="tx1"/>
        </a:solidFill>
        <a:latin typeface="Times New Roman" pitchFamily="18" charset="0"/>
        <a:ea typeface="宋体" pitchFamily="2" charset="-122"/>
        <a:cs typeface="Arial" pitchFamily="34" charset="0"/>
      </a:defRPr>
    </a:lvl3pPr>
    <a:lvl4pPr marL="1371600" algn="l" rtl="0" fontAlgn="base">
      <a:spcBef>
        <a:spcPct val="100000"/>
      </a:spcBef>
      <a:spcAft>
        <a:spcPct val="0"/>
      </a:spcAft>
      <a:defRPr sz="1200" kern="1200">
        <a:solidFill>
          <a:schemeClr val="tx1"/>
        </a:solidFill>
        <a:latin typeface="Times New Roman" pitchFamily="18" charset="0"/>
        <a:ea typeface="宋体" pitchFamily="2" charset="-122"/>
        <a:cs typeface="Arial" pitchFamily="34" charset="0"/>
      </a:defRPr>
    </a:lvl4pPr>
    <a:lvl5pPr marL="1828800" algn="l" rtl="0" fontAlgn="base">
      <a:spcBef>
        <a:spcPct val="100000"/>
      </a:spcBef>
      <a:spcAft>
        <a:spcPct val="0"/>
      </a:spcAft>
      <a:defRPr sz="1200" kern="1200">
        <a:solidFill>
          <a:schemeClr val="tx1"/>
        </a:solidFill>
        <a:latin typeface="Times New Roman" pitchFamily="18" charset="0"/>
        <a:ea typeface="宋体" pitchFamily="2" charset="-122"/>
        <a:cs typeface="Arial" pitchFamily="34"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02146" name="Rectangle 2"/>
          <p:cNvSpPr>
            <a:spLocks noChangeArrowheads="1" noTextEdit="1"/>
          </p:cNvSpPr>
          <p:nvPr>
            <p:ph type="sldImg"/>
          </p:nvPr>
        </p:nvSpPr>
        <p:spPr>
          <a:xfrm>
            <a:off x="917575" y="698500"/>
            <a:ext cx="5030788" cy="3482975"/>
          </a:xfrm>
        </p:spPr>
      </p:sp>
      <p:sp>
        <p:nvSpPr>
          <p:cNvPr id="4102147" name="Rectangle 3"/>
          <p:cNvSpPr>
            <a:spLocks noGrp="1" noChangeArrowheads="1"/>
          </p:cNvSpPr>
          <p:nvPr>
            <p:ph type="body" idx="1"/>
          </p:nvPr>
        </p:nvSpPr>
        <p:spPr>
          <a:xfrm>
            <a:off x="915988" y="4414838"/>
            <a:ext cx="5026025" cy="4183062"/>
          </a:xfrm>
        </p:spPr>
        <p:txBody>
          <a:bodyPr/>
          <a:lstStyle/>
          <a:p>
            <a:endParaRPr lang="en-GB" altLang="zh-CN"/>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95650" name="Rectangle 2"/>
          <p:cNvSpPr>
            <a:spLocks noChangeArrowheads="1" noTextEdit="1"/>
          </p:cNvSpPr>
          <p:nvPr>
            <p:ph type="sldImg"/>
          </p:nvPr>
        </p:nvSpPr>
        <p:spPr>
          <a:xfrm>
            <a:off x="911225" y="696913"/>
            <a:ext cx="5035550" cy="3486150"/>
          </a:xfrm>
        </p:spPr>
      </p:sp>
      <p:sp>
        <p:nvSpPr>
          <p:cNvPr id="3995651" name="Rectangle 3"/>
          <p:cNvSpPr>
            <a:spLocks noGrp="1" noChangeArrowheads="1"/>
          </p:cNvSpPr>
          <p:nvPr>
            <p:ph type="body" idx="1"/>
          </p:nvPr>
        </p:nvSpPr>
        <p:spPr>
          <a:xfrm>
            <a:off x="914400" y="4414838"/>
            <a:ext cx="5029200" cy="4184650"/>
          </a:xfrm>
        </p:spPr>
        <p:txBody>
          <a:bodyPr/>
          <a:lstStyle/>
          <a:p>
            <a:endParaRPr lang="zh-CN" altLang="zh-CN"/>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03842" name="Rectangle 2"/>
          <p:cNvSpPr>
            <a:spLocks noChangeArrowheads="1" noTextEdit="1"/>
          </p:cNvSpPr>
          <p:nvPr>
            <p:ph type="sldImg"/>
          </p:nvPr>
        </p:nvSpPr>
        <p:spPr>
          <a:xfrm>
            <a:off x="912813" y="696913"/>
            <a:ext cx="5035550" cy="3486150"/>
          </a:xfrm>
        </p:spPr>
      </p:sp>
      <p:sp>
        <p:nvSpPr>
          <p:cNvPr id="4003843" name="Rectangle 3"/>
          <p:cNvSpPr>
            <a:spLocks noGrp="1" noChangeArrowheads="1"/>
          </p:cNvSpPr>
          <p:nvPr>
            <p:ph type="body" idx="1"/>
          </p:nvPr>
        </p:nvSpPr>
        <p:spPr>
          <a:xfrm>
            <a:off x="687388" y="4414838"/>
            <a:ext cx="5483225" cy="4184650"/>
          </a:xfrm>
        </p:spPr>
        <p:txBody>
          <a:bodyPr/>
          <a:lstStyle/>
          <a:p>
            <a:pPr>
              <a:spcBef>
                <a:spcPct val="50000"/>
              </a:spcBef>
              <a:buClr>
                <a:srgbClr val="FF9900"/>
              </a:buClr>
              <a:buSzPct val="55000"/>
              <a:buFont typeface="Wingdings" pitchFamily="2" charset="2"/>
              <a:buNone/>
            </a:pPr>
            <a:r>
              <a:rPr lang="zh-CN" altLang="en-US"/>
              <a:t>薪酬体系设计主要包括以下四个主要工作步骤：首先，通过岗位分析明确各岗位的价值贡献方式，通过岗位评估明确不同岗位对本行运营目标达成的影响度，建立起职级体系；第二，根据薪酬策略，比对市场数据，确定全薪政策线（即各职级的标准薪酬水平），设计薪酬带；第三，根据薪酬策略，确定不同影响度和价值贡献方式下岗位的保障</a:t>
            </a:r>
            <a:r>
              <a:rPr lang="en-US" altLang="zh-CN"/>
              <a:t>/</a:t>
            </a:r>
            <a:r>
              <a:rPr lang="zh-CN" altLang="en-US"/>
              <a:t>激励薪酬组合（即固定薪</a:t>
            </a:r>
            <a:r>
              <a:rPr lang="en-US" altLang="zh-CN"/>
              <a:t>/</a:t>
            </a:r>
            <a:r>
              <a:rPr lang="zh-CN" altLang="en-US"/>
              <a:t>目标变动薪比例）；第四，设计不同岗位绩效考核结果与变动薪的挂钩方式</a:t>
            </a:r>
          </a:p>
          <a:p>
            <a:endParaRPr lang="en-US" altLang="zh-CN"/>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04546" name="Rectangle 2"/>
          <p:cNvSpPr>
            <a:spLocks noChangeArrowheads="1" noTextEdit="1"/>
          </p:cNvSpPr>
          <p:nvPr>
            <p:ph type="sldImg"/>
          </p:nvPr>
        </p:nvSpPr>
        <p:spPr>
          <a:xfrm>
            <a:off x="917575" y="698500"/>
            <a:ext cx="5030788" cy="3482975"/>
          </a:xfrm>
        </p:spPr>
      </p:sp>
      <p:sp>
        <p:nvSpPr>
          <p:cNvPr id="4204547" name="Rectangle 3"/>
          <p:cNvSpPr>
            <a:spLocks noGrp="1" noChangeArrowheads="1"/>
          </p:cNvSpPr>
          <p:nvPr>
            <p:ph type="body" idx="1"/>
          </p:nvPr>
        </p:nvSpPr>
        <p:spPr>
          <a:xfrm>
            <a:off x="915988" y="4414838"/>
            <a:ext cx="5026025" cy="4183062"/>
          </a:xfrm>
        </p:spPr>
        <p:txBody>
          <a:bodyPr/>
          <a:lstStyle/>
          <a:p>
            <a:endParaRPr lang="en-GB" altLang="zh-CN"/>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69C6A9D-EA4A-49B7-A7D8-0979ED2CDC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0FC34A-A79B-4223-80C3-2AD1936887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E4CC112-192A-4FDA-9AF8-60FD1583ED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5B299C5-82F0-4B6F-A826-9D79D99746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12C97E-65B4-4428-8699-412388BE315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169C2B8-37F0-47AF-B4C9-6A55700EE10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B2F7910-513D-49A9-B3A0-A5D6C1A3000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AD92AB-C254-4EE6-93C8-9A55B3F126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BF4092-3F9E-4936-9E3D-46F3619CE8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2C8C22-4D9A-4151-A6FD-D37E96A605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F49EED-D489-4C5E-BE7A-244ABE1B90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1_Title Slide">
    <p:spTree>
      <p:nvGrpSpPr>
        <p:cNvPr id="1" name=""/>
        <p:cNvGrpSpPr/>
        <p:nvPr/>
      </p:nvGrpSpPr>
      <p:grpSpPr>
        <a:xfrm>
          <a:off x="0" y="0"/>
          <a:ext cx="0" cy="0"/>
        </a:xfrm>
      </p:grpSpPr>
      <p:pic>
        <p:nvPicPr>
          <p:cNvPr id="4" name="Picture 6" descr="72779333_7_LR_RGB.jpg"/>
          <p:cNvPicPr>
            <a:picLocks noChangeAspect="1"/>
          </p:cNvPicPr>
          <p:nvPr/>
        </p:nvPicPr>
        <p:blipFill>
          <a:blip r:embed="rId1">
            <a:extLst>
              <a:ext uri="{28A0092B-C50C-407E-A947-70E740481C1C}">
                <a14:useLocalDpi xmlns:a14="http://schemas.microsoft.com/office/drawing/2010/main" val="0"/>
              </a:ext>
            </a:extLst>
          </a:blip>
          <a:stretch>
            <a:fillRect/>
          </a:stretch>
        </p:blipFill>
        <p:spPr bwMode="auto">
          <a:xfrm>
            <a:off x="304404" y="293688"/>
            <a:ext cx="9269677" cy="478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Box 29"/>
          <p:cNvSpPr txBox="1">
            <a:spLocks noChangeArrowheads="1"/>
          </p:cNvSpPr>
          <p:nvPr/>
        </p:nvSpPr>
        <p:spPr bwMode="auto">
          <a:xfrm>
            <a:off x="316441" y="6518275"/>
            <a:ext cx="1826782" cy="200055"/>
          </a:xfrm>
          <a:prstGeom prst="rect">
            <a:avLst/>
          </a:prstGeom>
          <a:noFill/>
          <a:ln w="9525">
            <a:noFill/>
            <a:miter lim="800000"/>
          </a:ln>
          <a:effectLst/>
        </p:spPr>
        <p:txBody>
          <a:bodyPr wrap="none" lIns="0">
            <a:spAutoFit/>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eaLnBrk="1" hangingPunct="1">
              <a:lnSpc>
                <a:spcPct val="100000"/>
              </a:lnSpc>
              <a:spcBef>
                <a:spcPct val="0"/>
              </a:spcBef>
              <a:buFontTx/>
              <a:buNone/>
              <a:defRPr/>
            </a:pPr>
            <a:r>
              <a:rPr lang="en-US" altLang="zh-CN" sz="700">
                <a:solidFill>
                  <a:srgbClr val="000000"/>
                </a:solidFill>
                <a:latin typeface="Arial"/>
                <a:ea typeface="宋体" pitchFamily="2" charset="-122"/>
              </a:rPr>
              <a:t>© 2015 Towers Watson. All rights reserved.</a:t>
            </a:r>
          </a:p>
        </p:txBody>
      </p:sp>
      <p:pic>
        <p:nvPicPr>
          <p:cNvPr id="6" name="Picture 6" descr="tw_hrz_rgb_pos_wht"/>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17758" y="6016626"/>
            <a:ext cx="3081867" cy="815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2" name="Rectangle 3"/>
          <p:cNvSpPr>
            <a:spLocks noGrp="1" noChangeArrowheads="1"/>
          </p:cNvSpPr>
          <p:nvPr>
            <p:ph type="subTitle" idx="1"/>
          </p:nvPr>
        </p:nvSpPr>
        <p:spPr bwMode="gray">
          <a:xfrm>
            <a:off x="411031" y="4464050"/>
            <a:ext cx="7923080" cy="279400"/>
          </a:xfrm>
          <a:solidFill>
            <a:srgbClr val="000000"/>
          </a:solidFill>
        </p:spPr>
        <p:txBody>
          <a:bodyPr lIns="182880" tIns="18288" bIns="18288">
            <a:spAutoFit/>
          </a:bodyPr>
          <a:lstStyle>
            <a:lvl1pPr marL="0" indent="0">
              <a:lnSpc>
                <a:spcPts val="1900"/>
              </a:lnSpc>
              <a:spcBef>
                <a:spcPct val="0"/>
              </a:spcBef>
              <a:spcAft>
                <a:spcPct val="0"/>
              </a:spcAft>
              <a:buFont typeface="Wingdings" pitchFamily="2" charset="2"/>
              <a:buNone/>
              <a:defRPr sz="1800" b="1">
                <a:solidFill>
                  <a:schemeClr val="bg1"/>
                </a:solidFill>
              </a:defRPr>
            </a:lvl1pPr>
          </a:lstStyle>
          <a:p>
            <a:r>
              <a:rPr lang="en-US" altLang="zh-CN"/>
              <a:t>Click to edit Master subtitle style</a:t>
            </a:r>
          </a:p>
        </p:txBody>
      </p:sp>
      <p:sp>
        <p:nvSpPr>
          <p:cNvPr id="17413" name="Rectangle 2"/>
          <p:cNvSpPr>
            <a:spLocks noGrp="1" noChangeArrowheads="1"/>
          </p:cNvSpPr>
          <p:nvPr>
            <p:ph type="ctrTitle"/>
          </p:nvPr>
        </p:nvSpPr>
        <p:spPr>
          <a:xfrm>
            <a:off x="411031" y="4010025"/>
            <a:ext cx="6437180" cy="376238"/>
          </a:xfrm>
          <a:solidFill>
            <a:srgbClr val="E65032"/>
          </a:solidFill>
        </p:spPr>
        <p:txBody>
          <a:bodyPr lIns="182880" tIns="27432" rIns="91440" bIns="18288" anchor="b">
            <a:spAutoFit/>
          </a:bodyPr>
          <a:lstStyle>
            <a:lvl1pPr>
              <a:lnSpc>
                <a:spcPts val="2600"/>
              </a:lnSpc>
              <a:defRPr sz="2500">
                <a:solidFill>
                  <a:schemeClr val="tx1"/>
                </a:solidFill>
              </a:defRPr>
            </a:lvl1pPr>
          </a:lstStyle>
          <a:p>
            <a:r>
              <a:rPr lang="en-US" altLang="zh-CN"/>
              <a:t>Click to edit Master title style</a:t>
            </a:r>
          </a:p>
        </p:txBody>
      </p:sp>
    </p:spTree>
    <p:extLst>
      <p:ext uri="{BB962C8B-B14F-4D97-AF65-F5344CB8AC3E}">
        <p14:creationId xmlns:p14="http://schemas.microsoft.com/office/powerpoint/2010/main" val="2389657796"/>
      </p:ext>
    </p:extLst>
  </p:cSld>
  <p:clrMapOvr>
    <a:masterClrMapping/>
  </p:clrMapOvr>
  <p:transition/>
  <p:timing/>
  <p:hf hdr="0" dt="0"/>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Click to edit Master title style</a:t>
            </a:r>
            <a:endParaRPr lang="zh-CN" altLang="en-US"/>
          </a:p>
        </p:txBody>
      </p:sp>
      <p:sp>
        <p:nvSpPr>
          <p:cNvPr id="3" name="Content Placeholder 2"/>
          <p:cNvSpPr>
            <a:spLocks noGrp="1"/>
          </p:cNvSpPr>
          <p:nvPr>
            <p:ph idx="1"/>
          </p:nvPr>
        </p:nvSpPr>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Tree>
    <p:extLst>
      <p:ext uri="{BB962C8B-B14F-4D97-AF65-F5344CB8AC3E}">
        <p14:creationId xmlns:p14="http://schemas.microsoft.com/office/powerpoint/2010/main" val="1822618227"/>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82638" y="4406900"/>
            <a:ext cx="8420100" cy="1362075"/>
          </a:xfrm>
        </p:spPr>
        <p:txBody>
          <a:bodyPr anchor="t"/>
          <a:lstStyle>
            <a:lvl1pPr algn="l">
              <a:defRPr sz="4000" b="1" cap="all"/>
            </a:lvl1pPr>
          </a:lstStyle>
          <a:p>
            <a:r>
              <a:rPr lang="en-US" altLang="zh-CN" smtClean="0"/>
              <a:t>Click to edit Master title style</a:t>
            </a:r>
            <a:endParaRPr lang="zh-CN" altLang="en-US"/>
          </a:p>
        </p:txBody>
      </p:sp>
      <p:sp>
        <p:nvSpPr>
          <p:cNvPr id="3" name="Text Placeholder 2"/>
          <p:cNvSpPr>
            <a:spLocks noGrp="1"/>
          </p:cNvSpPr>
          <p:nvPr>
            <p:ph type="body" idx="1"/>
          </p:nvPr>
        </p:nvSpPr>
        <p:spPr>
          <a:xfrm>
            <a:off x="782638" y="2906713"/>
            <a:ext cx="84201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ltLang="zh-CN" smtClean="0"/>
              <a:t>Click to edit Master text styles</a:t>
            </a:r>
          </a:p>
        </p:txBody>
      </p:sp>
    </p:spTree>
    <p:extLst>
      <p:ext uri="{BB962C8B-B14F-4D97-AF65-F5344CB8AC3E}">
        <p14:creationId xmlns:p14="http://schemas.microsoft.com/office/powerpoint/2010/main" val="1616182430"/>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Click to edit Master title style</a:t>
            </a:r>
            <a:endParaRPr lang="zh-CN" altLang="en-US"/>
          </a:p>
        </p:txBody>
      </p:sp>
      <p:sp>
        <p:nvSpPr>
          <p:cNvPr id="3" name="Content Placeholder 2"/>
          <p:cNvSpPr>
            <a:spLocks noGrp="1"/>
          </p:cNvSpPr>
          <p:nvPr>
            <p:ph sz="half" idx="1"/>
          </p:nvPr>
        </p:nvSpPr>
        <p:spPr>
          <a:xfrm>
            <a:off x="660400" y="1143000"/>
            <a:ext cx="4422775" cy="4648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4" name="Content Placeholder 3"/>
          <p:cNvSpPr>
            <a:spLocks noGrp="1"/>
          </p:cNvSpPr>
          <p:nvPr>
            <p:ph sz="half" idx="2"/>
          </p:nvPr>
        </p:nvSpPr>
        <p:spPr>
          <a:xfrm>
            <a:off x="5235575" y="1143000"/>
            <a:ext cx="4422775" cy="4648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Tree>
    <p:extLst>
      <p:ext uri="{BB962C8B-B14F-4D97-AF65-F5344CB8AC3E}">
        <p14:creationId xmlns:p14="http://schemas.microsoft.com/office/powerpoint/2010/main" val="2836485372"/>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a:xfrm>
            <a:off x="495300" y="274638"/>
            <a:ext cx="8915400" cy="1143000"/>
          </a:xfrm>
        </p:spPr>
        <p:txBody>
          <a:bodyPr/>
          <a:lstStyle>
            <a:lvl1pPr>
              <a:defRPr/>
            </a:lvl1pPr>
          </a:lstStyle>
          <a:p>
            <a:r>
              <a:rPr lang="en-US" altLang="zh-CN" smtClean="0"/>
              <a:t>Click to edit Master title style</a:t>
            </a:r>
            <a:endParaRPr lang="zh-CN" altLang="en-US"/>
          </a:p>
        </p:txBody>
      </p:sp>
      <p:sp>
        <p:nvSpPr>
          <p:cNvPr id="3" name="Text Placeholder 2"/>
          <p:cNvSpPr>
            <a:spLocks noGrp="1"/>
          </p:cNvSpPr>
          <p:nvPr>
            <p:ph type="body" idx="1"/>
          </p:nvPr>
        </p:nvSpPr>
        <p:spPr>
          <a:xfrm>
            <a:off x="495300" y="1535113"/>
            <a:ext cx="437673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smtClean="0"/>
              <a:t>Click to edit Master text styles</a:t>
            </a:r>
          </a:p>
        </p:txBody>
      </p:sp>
      <p:sp>
        <p:nvSpPr>
          <p:cNvPr id="4" name="Content Placeholder 3"/>
          <p:cNvSpPr>
            <a:spLocks noGrp="1"/>
          </p:cNvSpPr>
          <p:nvPr>
            <p:ph sz="half" idx="2"/>
          </p:nvPr>
        </p:nvSpPr>
        <p:spPr>
          <a:xfrm>
            <a:off x="495300" y="2174875"/>
            <a:ext cx="437673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5" name="Text Placeholder 4"/>
          <p:cNvSpPr>
            <a:spLocks noGrp="1"/>
          </p:cNvSpPr>
          <p:nvPr>
            <p:ph type="body" sz="quarter" idx="3"/>
          </p:nvPr>
        </p:nvSpPr>
        <p:spPr>
          <a:xfrm>
            <a:off x="5032375" y="1535113"/>
            <a:ext cx="437832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smtClean="0"/>
              <a:t>Click to edit Master text styles</a:t>
            </a:r>
          </a:p>
        </p:txBody>
      </p:sp>
      <p:sp>
        <p:nvSpPr>
          <p:cNvPr id="6" name="Content Placeholder 5"/>
          <p:cNvSpPr>
            <a:spLocks noGrp="1"/>
          </p:cNvSpPr>
          <p:nvPr>
            <p:ph sz="quarter" idx="4"/>
          </p:nvPr>
        </p:nvSpPr>
        <p:spPr>
          <a:xfrm>
            <a:off x="5032375" y="2174875"/>
            <a:ext cx="437832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Tree>
    <p:extLst>
      <p:ext uri="{BB962C8B-B14F-4D97-AF65-F5344CB8AC3E}">
        <p14:creationId xmlns:p14="http://schemas.microsoft.com/office/powerpoint/2010/main" val="1819852442"/>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Click to edit Master title style</a:t>
            </a:r>
            <a:endParaRPr lang="zh-CN" altLang="en-US"/>
          </a:p>
        </p:txBody>
      </p:sp>
    </p:spTree>
    <p:extLst>
      <p:ext uri="{BB962C8B-B14F-4D97-AF65-F5344CB8AC3E}">
        <p14:creationId xmlns:p14="http://schemas.microsoft.com/office/powerpoint/2010/main" val="557757860"/>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Tree>
    <p:extLst>
      <p:ext uri="{BB962C8B-B14F-4D97-AF65-F5344CB8AC3E}">
        <p14:creationId xmlns:p14="http://schemas.microsoft.com/office/powerpoint/2010/main" val="2211996591"/>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95300" y="273050"/>
            <a:ext cx="3259138" cy="1162050"/>
          </a:xfrm>
        </p:spPr>
        <p:txBody>
          <a:bodyPr/>
          <a:lstStyle>
            <a:lvl1pPr algn="l">
              <a:defRPr sz="2000" b="1"/>
            </a:lvl1pPr>
          </a:lstStyle>
          <a:p>
            <a:r>
              <a:rPr lang="en-US" altLang="zh-CN" smtClean="0"/>
              <a:t>Click to edit Master title style</a:t>
            </a:r>
            <a:endParaRPr lang="zh-CN" altLang="en-US"/>
          </a:p>
        </p:txBody>
      </p:sp>
      <p:sp>
        <p:nvSpPr>
          <p:cNvPr id="3" name="Content Placeholder 2"/>
          <p:cNvSpPr>
            <a:spLocks noGrp="1"/>
          </p:cNvSpPr>
          <p:nvPr>
            <p:ph idx="1"/>
          </p:nvPr>
        </p:nvSpPr>
        <p:spPr>
          <a:xfrm>
            <a:off x="3873500" y="273050"/>
            <a:ext cx="5537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4" name="Text Placeholder 3"/>
          <p:cNvSpPr>
            <a:spLocks noGrp="1"/>
          </p:cNvSpPr>
          <p:nvPr>
            <p:ph type="body" sz="half" idx="2"/>
          </p:nvPr>
        </p:nvSpPr>
        <p:spPr>
          <a:xfrm>
            <a:off x="495300" y="1435100"/>
            <a:ext cx="3259138"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ltLang="zh-CN" smtClean="0"/>
              <a:t>Click to edit Master text styles</a:t>
            </a:r>
          </a:p>
        </p:txBody>
      </p:sp>
    </p:spTree>
    <p:extLst>
      <p:ext uri="{BB962C8B-B14F-4D97-AF65-F5344CB8AC3E}">
        <p14:creationId xmlns:p14="http://schemas.microsoft.com/office/powerpoint/2010/main" val="1740096208"/>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941513" y="4800600"/>
            <a:ext cx="5943600" cy="566738"/>
          </a:xfrm>
        </p:spPr>
        <p:txBody>
          <a:bodyPr/>
          <a:lstStyle>
            <a:lvl1pPr algn="l">
              <a:defRPr sz="2000" b="1"/>
            </a:lvl1pPr>
          </a:lstStyle>
          <a:p>
            <a:r>
              <a:rPr lang="en-US" altLang="zh-CN" smtClean="0"/>
              <a:t>Click to edit Master title style</a:t>
            </a:r>
            <a:endParaRPr lang="zh-CN" altLang="en-US"/>
          </a:p>
        </p:txBody>
      </p:sp>
      <p:sp>
        <p:nvSpPr>
          <p:cNvPr id="3" name="Picture Placeholder 2"/>
          <p:cNvSpPr>
            <a:spLocks noGrp="1"/>
          </p:cNvSpPr>
          <p:nvPr>
            <p:ph type="pic" idx="1"/>
          </p:nvPr>
        </p:nvSpPr>
        <p:spPr>
          <a:xfrm>
            <a:off x="1941513" y="612775"/>
            <a:ext cx="59436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zh-CN" altLang="en-US" noProof="0" smtClean="0"/>
          </a:p>
        </p:txBody>
      </p:sp>
      <p:sp>
        <p:nvSpPr>
          <p:cNvPr id="4" name="Text Placeholder 3"/>
          <p:cNvSpPr>
            <a:spLocks noGrp="1"/>
          </p:cNvSpPr>
          <p:nvPr>
            <p:ph type="body" sz="half" idx="2"/>
          </p:nvPr>
        </p:nvSpPr>
        <p:spPr>
          <a:xfrm>
            <a:off x="1941513" y="5367338"/>
            <a:ext cx="59436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ltLang="zh-CN" smtClean="0"/>
              <a:t>Click to edit Master text styles</a:t>
            </a:r>
          </a:p>
        </p:txBody>
      </p:sp>
    </p:spTree>
    <p:extLst>
      <p:ext uri="{BB962C8B-B14F-4D97-AF65-F5344CB8AC3E}">
        <p14:creationId xmlns:p14="http://schemas.microsoft.com/office/powerpoint/2010/main" val="3191044403"/>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Click to edit Master title style</a:t>
            </a:r>
            <a:endParaRPr lang="zh-CN" altLang="en-US"/>
          </a:p>
        </p:txBody>
      </p:sp>
      <p:sp>
        <p:nvSpPr>
          <p:cNvPr id="3" name="Vertical Text Placeholder 2"/>
          <p:cNvSpPr>
            <a:spLocks noGrp="1"/>
          </p:cNvSpPr>
          <p:nvPr>
            <p:ph type="body" orient="vert" idx="1"/>
          </p:nvPr>
        </p:nvSpPr>
        <p:spPr/>
        <p:txBody>
          <a:bodyPr vert="eaVert"/>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Tree>
    <p:extLst>
      <p:ext uri="{BB962C8B-B14F-4D97-AF65-F5344CB8AC3E}">
        <p14:creationId xmlns:p14="http://schemas.microsoft.com/office/powerpoint/2010/main" val="1695352334"/>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7470775" y="0"/>
            <a:ext cx="2270125" cy="5791200"/>
          </a:xfrm>
        </p:spPr>
        <p:txBody>
          <a:bodyPr vert="eaVert"/>
          <a:lstStyle/>
          <a:p>
            <a:r>
              <a:rPr lang="en-US" altLang="zh-CN" smtClean="0"/>
              <a:t>Click to edit Master title style</a:t>
            </a:r>
            <a:endParaRPr lang="zh-CN" altLang="en-US"/>
          </a:p>
        </p:txBody>
      </p:sp>
      <p:sp>
        <p:nvSpPr>
          <p:cNvPr id="3" name="Vertical Text Placeholder 2"/>
          <p:cNvSpPr>
            <a:spLocks noGrp="1"/>
          </p:cNvSpPr>
          <p:nvPr>
            <p:ph type="body" orient="vert" idx="1"/>
          </p:nvPr>
        </p:nvSpPr>
        <p:spPr>
          <a:xfrm>
            <a:off x="660400" y="0"/>
            <a:ext cx="6657975" cy="5791200"/>
          </a:xfrm>
        </p:spPr>
        <p:txBody>
          <a:bodyPr vert="eaVert"/>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Tree>
    <p:extLst>
      <p:ext uri="{BB962C8B-B14F-4D97-AF65-F5344CB8AC3E}">
        <p14:creationId xmlns:p14="http://schemas.microsoft.com/office/powerpoint/2010/main" val="1754062399"/>
      </p:ext>
    </p:extLst>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bl" preserve="1">
  <p:cSld name="Title and Table">
    <p:spTree>
      <p:nvGrpSpPr>
        <p:cNvPr id="1" name=""/>
        <p:cNvGrpSpPr/>
        <p:nvPr/>
      </p:nvGrpSpPr>
      <p:grpSpPr>
        <a:xfrm>
          <a:off x="0" y="0"/>
          <a:ext cx="0" cy="0"/>
        </a:xfrm>
      </p:grpSpPr>
      <p:sp>
        <p:nvSpPr>
          <p:cNvPr id="2" name="Title 1"/>
          <p:cNvSpPr>
            <a:spLocks noGrp="1"/>
          </p:cNvSpPr>
          <p:nvPr>
            <p:ph type="title"/>
          </p:nvPr>
        </p:nvSpPr>
        <p:spPr>
          <a:xfrm>
            <a:off x="1155700" y="0"/>
            <a:ext cx="8585200" cy="914400"/>
          </a:xfrm>
        </p:spPr>
        <p:txBody>
          <a:bodyPr/>
          <a:lstStyle/>
          <a:p>
            <a:r>
              <a:rPr lang="en-US" altLang="zh-CN" smtClean="0"/>
              <a:t>Click to edit Master title style</a:t>
            </a:r>
            <a:endParaRPr lang="zh-CN" altLang="en-US"/>
          </a:p>
        </p:txBody>
      </p:sp>
      <p:sp>
        <p:nvSpPr>
          <p:cNvPr id="3" name="Table Placeholder 2"/>
          <p:cNvSpPr>
            <a:spLocks noGrp="1"/>
          </p:cNvSpPr>
          <p:nvPr>
            <p:ph type="tbl" idx="1"/>
          </p:nvPr>
        </p:nvSpPr>
        <p:spPr>
          <a:xfrm>
            <a:off x="660400" y="1143000"/>
            <a:ext cx="8997950" cy="4648200"/>
          </a:xfrm>
        </p:spPr>
        <p:txBody>
          <a:bodyPr/>
          <a:lstStyle/>
          <a:p>
            <a:pPr lvl="0"/>
            <a:endParaRPr lang="zh-CN" altLang="en-US" noProof="0" smtClean="0"/>
          </a:p>
        </p:txBody>
      </p:sp>
    </p:spTree>
    <p:extLst>
      <p:ext uri="{BB962C8B-B14F-4D97-AF65-F5344CB8AC3E}">
        <p14:creationId xmlns:p14="http://schemas.microsoft.com/office/powerpoint/2010/main" val="182326165"/>
      </p:ext>
    </p:extLst>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fourObj" preserve="1">
  <p:cSld name="Title and 4 Content">
    <p:spTree>
      <p:nvGrpSpPr>
        <p:cNvPr id="1" name=""/>
        <p:cNvGrpSpPr/>
        <p:nvPr/>
      </p:nvGrpSpPr>
      <p:grpSpPr>
        <a:xfrm>
          <a:off x="0" y="0"/>
          <a:ext cx="0" cy="0"/>
        </a:xfrm>
      </p:grpSpPr>
      <p:sp>
        <p:nvSpPr>
          <p:cNvPr id="2" name="Title 1"/>
          <p:cNvSpPr>
            <a:spLocks noGrp="1"/>
          </p:cNvSpPr>
          <p:nvPr>
            <p:ph type="title" sz="quarter"/>
          </p:nvPr>
        </p:nvSpPr>
        <p:spPr>
          <a:xfrm>
            <a:off x="1155700" y="0"/>
            <a:ext cx="8585200" cy="914400"/>
          </a:xfrm>
        </p:spPr>
        <p:txBody>
          <a:bodyPr/>
          <a:lstStyle/>
          <a:p>
            <a:r>
              <a:rPr lang="en-US" altLang="zh-CN" smtClean="0"/>
              <a:t>Click to edit Master title style</a:t>
            </a:r>
            <a:endParaRPr lang="zh-CN" altLang="en-US"/>
          </a:p>
        </p:txBody>
      </p:sp>
      <p:sp>
        <p:nvSpPr>
          <p:cNvPr id="3" name="Content Placeholder 2"/>
          <p:cNvSpPr>
            <a:spLocks noGrp="1"/>
          </p:cNvSpPr>
          <p:nvPr>
            <p:ph sz="quarter" idx="1"/>
          </p:nvPr>
        </p:nvSpPr>
        <p:spPr>
          <a:xfrm>
            <a:off x="660400" y="1143000"/>
            <a:ext cx="4422775" cy="2247900"/>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4" name="Content Placeholder 3"/>
          <p:cNvSpPr>
            <a:spLocks noGrp="1"/>
          </p:cNvSpPr>
          <p:nvPr>
            <p:ph sz="quarter" idx="2"/>
          </p:nvPr>
        </p:nvSpPr>
        <p:spPr>
          <a:xfrm>
            <a:off x="5235575" y="1143000"/>
            <a:ext cx="4422775" cy="2247900"/>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5" name="Content Placeholder 4"/>
          <p:cNvSpPr>
            <a:spLocks noGrp="1"/>
          </p:cNvSpPr>
          <p:nvPr>
            <p:ph sz="quarter" idx="3"/>
          </p:nvPr>
        </p:nvSpPr>
        <p:spPr>
          <a:xfrm>
            <a:off x="660400" y="3543300"/>
            <a:ext cx="4422775" cy="2247900"/>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6" name="Content Placeholder 5"/>
          <p:cNvSpPr>
            <a:spLocks noGrp="1"/>
          </p:cNvSpPr>
          <p:nvPr>
            <p:ph sz="quarter" idx="4"/>
          </p:nvPr>
        </p:nvSpPr>
        <p:spPr>
          <a:xfrm>
            <a:off x="5235575" y="3543300"/>
            <a:ext cx="4422775" cy="2247900"/>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Tree>
    <p:extLst>
      <p:ext uri="{BB962C8B-B14F-4D97-AF65-F5344CB8AC3E}">
        <p14:creationId xmlns:p14="http://schemas.microsoft.com/office/powerpoint/2010/main" val="269071048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AndObj" preserve="1">
  <p:cSld name="Title, 2 Content and Content">
    <p:spTree>
      <p:nvGrpSpPr>
        <p:cNvPr id="1" name=""/>
        <p:cNvGrpSpPr/>
        <p:nvPr/>
      </p:nvGrpSpPr>
      <p:grpSpPr>
        <a:xfrm>
          <a:off x="0" y="0"/>
          <a:ext cx="0" cy="0"/>
        </a:xfrm>
      </p:grpSpPr>
      <p:sp>
        <p:nvSpPr>
          <p:cNvPr id="2" name="Title 1"/>
          <p:cNvSpPr>
            <a:spLocks noGrp="1"/>
          </p:cNvSpPr>
          <p:nvPr>
            <p:ph type="title"/>
          </p:nvPr>
        </p:nvSpPr>
        <p:spPr>
          <a:xfrm>
            <a:off x="1155700" y="0"/>
            <a:ext cx="8585200" cy="914400"/>
          </a:xfrm>
        </p:spPr>
        <p:txBody>
          <a:bodyPr/>
          <a:lstStyle/>
          <a:p>
            <a:r>
              <a:rPr lang="en-US" altLang="zh-CN" smtClean="0"/>
              <a:t>Click to edit Master title style</a:t>
            </a:r>
            <a:endParaRPr lang="zh-CN" altLang="en-US"/>
          </a:p>
        </p:txBody>
      </p:sp>
      <p:sp>
        <p:nvSpPr>
          <p:cNvPr id="3" name="Content Placeholder 2"/>
          <p:cNvSpPr>
            <a:spLocks noGrp="1"/>
          </p:cNvSpPr>
          <p:nvPr>
            <p:ph sz="quarter" idx="1"/>
          </p:nvPr>
        </p:nvSpPr>
        <p:spPr>
          <a:xfrm>
            <a:off x="660400" y="1143000"/>
            <a:ext cx="4422775" cy="2247900"/>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4" name="Content Placeholder 3"/>
          <p:cNvSpPr>
            <a:spLocks noGrp="1"/>
          </p:cNvSpPr>
          <p:nvPr>
            <p:ph sz="quarter" idx="2"/>
          </p:nvPr>
        </p:nvSpPr>
        <p:spPr>
          <a:xfrm>
            <a:off x="660400" y="3543300"/>
            <a:ext cx="4422775" cy="2247900"/>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5" name="Content Placeholder 4"/>
          <p:cNvSpPr>
            <a:spLocks noGrp="1"/>
          </p:cNvSpPr>
          <p:nvPr>
            <p:ph sz="half" idx="3"/>
          </p:nvPr>
        </p:nvSpPr>
        <p:spPr>
          <a:xfrm>
            <a:off x="5235575" y="1143000"/>
            <a:ext cx="4422775" cy="4648200"/>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Tree>
    <p:extLst>
      <p:ext uri="{BB962C8B-B14F-4D97-AF65-F5344CB8AC3E}">
        <p14:creationId xmlns:p14="http://schemas.microsoft.com/office/powerpoint/2010/main" val="3631939053"/>
      </p:ext>
    </p:extLst>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灯片编号占位符 3"/>
          <p:cNvSpPr>
            <a:spLocks noGrp="1"/>
          </p:cNvSpPr>
          <p:nvPr>
            <p:ph type="sldNum" sz="quarter" idx="10"/>
          </p:nvPr>
        </p:nvSpPr>
        <p:spPr/>
        <p:txBody>
          <a:bodyPr/>
          <a:lstStyle>
            <a:lvl1pPr algn="r">
              <a:defRPr/>
            </a:lvl1pPr>
          </a:lstStyle>
          <a:p>
            <a:fld id="{081F142E-6020-4ECF-8D70-E2A608A8F81B}" type="slidenum">
              <a:rPr lang="en-US" altLang="zh-CN" smtClean="0"/>
              <a:t>‹#›</a:t>
            </a:fld>
            <a:endParaRPr lang="zh-CN" altLang="en-US"/>
          </a:p>
        </p:txBody>
      </p:sp>
    </p:spTree>
    <p:extLst>
      <p:ext uri="{BB962C8B-B14F-4D97-AF65-F5344CB8AC3E}">
        <p14:creationId xmlns:p14="http://schemas.microsoft.com/office/powerpoint/2010/main" val="1972261895"/>
      </p:ext>
    </p:extLst>
  </p:cSld>
  <p:clrMapOvr>
    <a:masterClrMapping/>
  </p:clrMapOvr>
  <p:transition spd="slow"/>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82638" y="4406900"/>
            <a:ext cx="84201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82638" y="2906713"/>
            <a:ext cx="84201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
        <p:nvSpPr>
          <p:cNvPr id="4" name="灯片编号占位符 3"/>
          <p:cNvSpPr>
            <a:spLocks noGrp="1"/>
          </p:cNvSpPr>
          <p:nvPr>
            <p:ph type="sldNum" sz="quarter" idx="10"/>
          </p:nvPr>
        </p:nvSpPr>
        <p:spPr/>
        <p:txBody>
          <a:bodyPr/>
          <a:lstStyle>
            <a:lvl1pPr algn="r">
              <a:defRPr/>
            </a:lvl1pPr>
          </a:lstStyle>
          <a:p>
            <a:fld id="{D01FE0FD-D08C-4CE5-A969-D7924E722C1A}" type="slidenum">
              <a:rPr lang="en-US" altLang="zh-CN" smtClean="0"/>
              <a:t>‹#›</a:t>
            </a:fld>
            <a:endParaRPr lang="zh-CN" altLang="en-US"/>
          </a:p>
        </p:txBody>
      </p:sp>
    </p:spTree>
    <p:extLst>
      <p:ext uri="{BB962C8B-B14F-4D97-AF65-F5344CB8AC3E}">
        <p14:creationId xmlns:p14="http://schemas.microsoft.com/office/powerpoint/2010/main" val="1377886451"/>
      </p:ext>
    </p:extLst>
  </p:cSld>
  <p:clrMapOvr>
    <a:masterClrMapping/>
  </p:clrMapOvr>
  <p:transition spd="slow"/>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660400" y="1143000"/>
            <a:ext cx="4422775" cy="4648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5235575" y="1143000"/>
            <a:ext cx="4422775" cy="4648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灯片编号占位符 4"/>
          <p:cNvSpPr>
            <a:spLocks noGrp="1"/>
          </p:cNvSpPr>
          <p:nvPr>
            <p:ph type="sldNum" sz="quarter" idx="10"/>
          </p:nvPr>
        </p:nvSpPr>
        <p:spPr/>
        <p:txBody>
          <a:bodyPr/>
          <a:lstStyle>
            <a:lvl1pPr algn="r">
              <a:defRPr/>
            </a:lvl1pPr>
          </a:lstStyle>
          <a:p>
            <a:fld id="{46AB3032-1E36-45C5-B96E-05E18A30DA37}" type="slidenum">
              <a:rPr lang="en-US" altLang="zh-CN" smtClean="0"/>
              <a:t>‹#›</a:t>
            </a:fld>
            <a:endParaRPr lang="zh-CN" altLang="en-US"/>
          </a:p>
        </p:txBody>
      </p:sp>
    </p:spTree>
    <p:extLst>
      <p:ext uri="{BB962C8B-B14F-4D97-AF65-F5344CB8AC3E}">
        <p14:creationId xmlns:p14="http://schemas.microsoft.com/office/powerpoint/2010/main" val="2851689495"/>
      </p:ext>
    </p:extLst>
  </p:cSld>
  <p:clrMapOvr>
    <a:masterClrMapping/>
  </p:clrMapOvr>
  <p:transition spd="slow"/>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95300" y="274638"/>
            <a:ext cx="8915400" cy="1143000"/>
          </a:xfr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95300" y="1535113"/>
            <a:ext cx="437673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95300" y="2174875"/>
            <a:ext cx="437673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5032375" y="1535113"/>
            <a:ext cx="437832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5032375" y="2174875"/>
            <a:ext cx="437832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灯片编号占位符 6"/>
          <p:cNvSpPr>
            <a:spLocks noGrp="1"/>
          </p:cNvSpPr>
          <p:nvPr>
            <p:ph type="sldNum" sz="quarter" idx="10"/>
          </p:nvPr>
        </p:nvSpPr>
        <p:spPr/>
        <p:txBody>
          <a:bodyPr/>
          <a:lstStyle>
            <a:lvl1pPr algn="r">
              <a:defRPr/>
            </a:lvl1pPr>
          </a:lstStyle>
          <a:p>
            <a:fld id="{CED9D8F7-54B9-4244-A081-97692CEBF01F}" type="slidenum">
              <a:rPr lang="en-US" altLang="zh-CN" smtClean="0"/>
              <a:t>‹#›</a:t>
            </a:fld>
            <a:endParaRPr lang="zh-CN" altLang="en-US"/>
          </a:p>
        </p:txBody>
      </p:sp>
    </p:spTree>
    <p:extLst>
      <p:ext uri="{BB962C8B-B14F-4D97-AF65-F5344CB8AC3E}">
        <p14:creationId xmlns:p14="http://schemas.microsoft.com/office/powerpoint/2010/main" val="2644952110"/>
      </p:ext>
    </p:extLst>
  </p:cSld>
  <p:clrMapOvr>
    <a:masterClrMapping/>
  </p:clrMapOvr>
  <p:transition spd="slow"/>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灯片编号占位符 2"/>
          <p:cNvSpPr>
            <a:spLocks noGrp="1"/>
          </p:cNvSpPr>
          <p:nvPr>
            <p:ph type="sldNum" sz="quarter" idx="10"/>
          </p:nvPr>
        </p:nvSpPr>
        <p:spPr/>
        <p:txBody>
          <a:bodyPr/>
          <a:lstStyle>
            <a:lvl1pPr algn="r">
              <a:defRPr/>
            </a:lvl1pPr>
          </a:lstStyle>
          <a:p>
            <a:fld id="{149D0F72-C480-45EC-8D06-63B922F5C7D2}" type="slidenum">
              <a:rPr lang="en-US" altLang="zh-CN" smtClean="0"/>
              <a:t>‹#›</a:t>
            </a:fld>
            <a:endParaRPr lang="zh-CN" altLang="en-US"/>
          </a:p>
        </p:txBody>
      </p:sp>
    </p:spTree>
    <p:extLst>
      <p:ext uri="{BB962C8B-B14F-4D97-AF65-F5344CB8AC3E}">
        <p14:creationId xmlns:p14="http://schemas.microsoft.com/office/powerpoint/2010/main" val="1669003996"/>
      </p:ext>
    </p:extLst>
  </p:cSld>
  <p:clrMapOvr>
    <a:masterClrMapping/>
  </p:clrMapOvr>
  <p:transition spd="slow"/>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灯片编号占位符 1"/>
          <p:cNvSpPr>
            <a:spLocks noGrp="1"/>
          </p:cNvSpPr>
          <p:nvPr>
            <p:ph type="sldNum" sz="quarter" idx="10"/>
          </p:nvPr>
        </p:nvSpPr>
        <p:spPr/>
        <p:txBody>
          <a:bodyPr/>
          <a:lstStyle>
            <a:lvl1pPr algn="r">
              <a:defRPr/>
            </a:lvl1pPr>
          </a:lstStyle>
          <a:p>
            <a:fld id="{52DF21FC-1F87-460C-8FBF-5DCFC1A44E3B}" type="slidenum">
              <a:rPr lang="en-US" altLang="zh-CN" smtClean="0"/>
              <a:t>‹#›</a:t>
            </a:fld>
            <a:endParaRPr lang="zh-CN" altLang="en-US"/>
          </a:p>
        </p:txBody>
      </p:sp>
    </p:spTree>
    <p:extLst>
      <p:ext uri="{BB962C8B-B14F-4D97-AF65-F5344CB8AC3E}">
        <p14:creationId xmlns:p14="http://schemas.microsoft.com/office/powerpoint/2010/main" val="3836830899"/>
      </p:ext>
    </p:extLst>
  </p:cSld>
  <p:clrMapOvr>
    <a:masterClrMapping/>
  </p:clrMapOvr>
  <p:transition spd="slow"/>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95300" y="273050"/>
            <a:ext cx="3259138" cy="1162050"/>
          </a:xfrm>
        </p:spPr>
        <p:txBody>
          <a:bodyPr/>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873500" y="273050"/>
            <a:ext cx="5537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95300" y="1435100"/>
            <a:ext cx="3259138"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灯片编号占位符 4"/>
          <p:cNvSpPr>
            <a:spLocks noGrp="1"/>
          </p:cNvSpPr>
          <p:nvPr>
            <p:ph type="sldNum" sz="quarter" idx="10"/>
          </p:nvPr>
        </p:nvSpPr>
        <p:spPr/>
        <p:txBody>
          <a:bodyPr/>
          <a:lstStyle>
            <a:lvl1pPr algn="r">
              <a:defRPr/>
            </a:lvl1pPr>
          </a:lstStyle>
          <a:p>
            <a:fld id="{D2DFE27A-1A46-43EF-805D-AB8812715DD8}" type="slidenum">
              <a:rPr lang="en-US" altLang="zh-CN" smtClean="0"/>
              <a:t>‹#›</a:t>
            </a:fld>
            <a:endParaRPr lang="zh-CN" altLang="en-US"/>
          </a:p>
        </p:txBody>
      </p:sp>
    </p:spTree>
    <p:extLst>
      <p:ext uri="{BB962C8B-B14F-4D97-AF65-F5344CB8AC3E}">
        <p14:creationId xmlns:p14="http://schemas.microsoft.com/office/powerpoint/2010/main" val="1907447076"/>
      </p:ext>
    </p:extLst>
  </p:cSld>
  <p:clrMapOvr>
    <a:masterClrMapping/>
  </p:clrMapOvr>
  <p:transition spd="slow"/>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941513" y="4800600"/>
            <a:ext cx="5943600" cy="566738"/>
          </a:xfrm>
        </p:spPr>
        <p:txBody>
          <a:bodyPr/>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941513" y="612775"/>
            <a:ext cx="59436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1941513" y="5367338"/>
            <a:ext cx="59436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灯片编号占位符 4"/>
          <p:cNvSpPr>
            <a:spLocks noGrp="1"/>
          </p:cNvSpPr>
          <p:nvPr>
            <p:ph type="sldNum" sz="quarter" idx="10"/>
          </p:nvPr>
        </p:nvSpPr>
        <p:spPr/>
        <p:txBody>
          <a:bodyPr/>
          <a:lstStyle>
            <a:lvl1pPr algn="r">
              <a:defRPr/>
            </a:lvl1pPr>
          </a:lstStyle>
          <a:p>
            <a:fld id="{A0E849F7-ED4B-4FC1-86E2-81071EA79EC8}" type="slidenum">
              <a:rPr lang="en-US" altLang="zh-CN" smtClean="0"/>
              <a:t>‹#›</a:t>
            </a:fld>
            <a:endParaRPr lang="zh-CN" altLang="en-US"/>
          </a:p>
        </p:txBody>
      </p:sp>
    </p:spTree>
    <p:extLst>
      <p:ext uri="{BB962C8B-B14F-4D97-AF65-F5344CB8AC3E}">
        <p14:creationId xmlns:p14="http://schemas.microsoft.com/office/powerpoint/2010/main" val="1785256034"/>
      </p:ext>
    </p:extLst>
  </p:cSld>
  <p:clrMapOvr>
    <a:masterClrMapping/>
  </p:clrMapOvr>
  <p:transition spd="slow"/>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灯片编号占位符 3"/>
          <p:cNvSpPr>
            <a:spLocks noGrp="1"/>
          </p:cNvSpPr>
          <p:nvPr>
            <p:ph type="sldNum" sz="quarter" idx="10"/>
          </p:nvPr>
        </p:nvSpPr>
        <p:spPr/>
        <p:txBody>
          <a:bodyPr/>
          <a:lstStyle>
            <a:lvl1pPr algn="r">
              <a:defRPr/>
            </a:lvl1pPr>
          </a:lstStyle>
          <a:p>
            <a:fld id="{8B67465C-E3EB-4FC9-9FEC-139D0BA916CE}" type="slidenum">
              <a:rPr lang="en-US" altLang="zh-CN" smtClean="0"/>
              <a:t>‹#›</a:t>
            </a:fld>
            <a:endParaRPr lang="zh-CN" altLang="en-US"/>
          </a:p>
        </p:txBody>
      </p:sp>
    </p:spTree>
    <p:extLst>
      <p:ext uri="{BB962C8B-B14F-4D97-AF65-F5344CB8AC3E}">
        <p14:creationId xmlns:p14="http://schemas.microsoft.com/office/powerpoint/2010/main" val="1580489361"/>
      </p:ext>
    </p:extLst>
  </p:cSld>
  <p:clrMapOvr>
    <a:masterClrMapping/>
  </p:clrMapOvr>
  <p:transition spd="slow"/>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7470775" y="0"/>
            <a:ext cx="2270125" cy="57912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660400" y="0"/>
            <a:ext cx="6657975" cy="579120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灯片编号占位符 3"/>
          <p:cNvSpPr>
            <a:spLocks noGrp="1"/>
          </p:cNvSpPr>
          <p:nvPr>
            <p:ph type="sldNum" sz="quarter" idx="10"/>
          </p:nvPr>
        </p:nvSpPr>
        <p:spPr/>
        <p:txBody>
          <a:bodyPr/>
          <a:lstStyle>
            <a:lvl1pPr algn="r">
              <a:defRPr/>
            </a:lvl1pPr>
          </a:lstStyle>
          <a:p>
            <a:fld id="{9564E831-0838-4664-906B-BC8AC941DDA9}" type="slidenum">
              <a:rPr lang="en-US" altLang="zh-CN" smtClean="0"/>
              <a:t>‹#›</a:t>
            </a:fld>
            <a:endParaRPr lang="zh-CN" altLang="en-US"/>
          </a:p>
        </p:txBody>
      </p:sp>
    </p:spTree>
    <p:extLst>
      <p:ext uri="{BB962C8B-B14F-4D97-AF65-F5344CB8AC3E}">
        <p14:creationId xmlns:p14="http://schemas.microsoft.com/office/powerpoint/2010/main" val="3603179876"/>
      </p:ext>
    </p:extLst>
  </p:cSld>
  <p:clrMapOvr>
    <a:masterClrMapping/>
  </p:clrMapOvr>
  <p:transition spd="slow"/>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bl" preserve="1">
  <p:cSld name="标题和表格">
    <p:spTree>
      <p:nvGrpSpPr>
        <p:cNvPr id="1" name=""/>
        <p:cNvGrpSpPr/>
        <p:nvPr/>
      </p:nvGrpSpPr>
      <p:grpSpPr>
        <a:xfrm>
          <a:off x="0" y="0"/>
          <a:ext cx="0" cy="0"/>
        </a:xfrm>
      </p:grpSpPr>
      <p:sp>
        <p:nvSpPr>
          <p:cNvPr id="2" name="标题 1"/>
          <p:cNvSpPr>
            <a:spLocks noGrp="1"/>
          </p:cNvSpPr>
          <p:nvPr>
            <p:ph type="title"/>
          </p:nvPr>
        </p:nvSpPr>
        <p:spPr>
          <a:xfrm>
            <a:off x="1155700" y="0"/>
            <a:ext cx="8585200" cy="914400"/>
          </a:xfrm>
        </p:spPr>
        <p:txBody>
          <a:bodyPr/>
          <a:lstStyle/>
          <a:p>
            <a:r>
              <a:rPr lang="zh-CN" altLang="en-US" smtClean="0"/>
              <a:t>单击此处编辑母版标题样式</a:t>
            </a:r>
            <a:endParaRPr lang="zh-CN" altLang="en-US"/>
          </a:p>
        </p:txBody>
      </p:sp>
      <p:sp>
        <p:nvSpPr>
          <p:cNvPr id="3" name="表格占位符 2"/>
          <p:cNvSpPr>
            <a:spLocks noGrp="1"/>
          </p:cNvSpPr>
          <p:nvPr>
            <p:ph type="tbl" idx="1"/>
          </p:nvPr>
        </p:nvSpPr>
        <p:spPr>
          <a:xfrm>
            <a:off x="660400" y="1143000"/>
            <a:ext cx="8997950" cy="4648200"/>
          </a:xfrm>
        </p:spPr>
        <p:txBody>
          <a:bodyPr/>
          <a:lstStyle/>
          <a:p>
            <a:endParaRPr lang="zh-CN" altLang="en-US"/>
          </a:p>
        </p:txBody>
      </p:sp>
      <p:sp>
        <p:nvSpPr>
          <p:cNvPr id="4" name="灯片编号占位符 3"/>
          <p:cNvSpPr>
            <a:spLocks noGrp="1"/>
          </p:cNvSpPr>
          <p:nvPr>
            <p:ph type="sldNum" sz="quarter" idx="10"/>
          </p:nvPr>
        </p:nvSpPr>
        <p:spPr>
          <a:xfrm>
            <a:off x="8502650" y="6451600"/>
            <a:ext cx="1238250" cy="381000"/>
          </a:xfrm>
        </p:spPr>
        <p:txBody>
          <a:bodyPr/>
          <a:lstStyle>
            <a:lvl1pPr algn="r">
              <a:defRPr/>
            </a:lvl1pPr>
          </a:lstStyle>
          <a:p>
            <a:fld id="{5CDC2A20-004F-461D-9A67-23C0AB5C6368}" type="slidenum">
              <a:rPr lang="en-US" altLang="zh-CN" smtClean="0"/>
              <a:t>‹#›</a:t>
            </a:fld>
            <a:endParaRPr lang="zh-CN" altLang="en-US"/>
          </a:p>
        </p:txBody>
      </p:sp>
    </p:spTree>
    <p:extLst>
      <p:ext uri="{BB962C8B-B14F-4D97-AF65-F5344CB8AC3E}">
        <p14:creationId xmlns:p14="http://schemas.microsoft.com/office/powerpoint/2010/main" val="460063203"/>
      </p:ext>
    </p:extLst>
  </p:cSld>
  <p:clrMapOvr>
    <a:masterClrMapping/>
  </p:clrMapOvr>
  <p:transition spd="slow"/>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Obj" preserve="1">
  <p:cSld name="标题，文本与内容">
    <p:spTree>
      <p:nvGrpSpPr>
        <p:cNvPr id="1" name=""/>
        <p:cNvGrpSpPr/>
        <p:nvPr/>
      </p:nvGrpSpPr>
      <p:grpSpPr>
        <a:xfrm>
          <a:off x="0" y="0"/>
          <a:ext cx="0" cy="0"/>
        </a:xfrm>
      </p:grpSpPr>
      <p:sp>
        <p:nvSpPr>
          <p:cNvPr id="2" name="标题 1"/>
          <p:cNvSpPr>
            <a:spLocks noGrp="1"/>
          </p:cNvSpPr>
          <p:nvPr>
            <p:ph type="title"/>
          </p:nvPr>
        </p:nvSpPr>
        <p:spPr>
          <a:xfrm>
            <a:off x="1155700" y="0"/>
            <a:ext cx="8585200" cy="914400"/>
          </a:xfrm>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660400" y="1143000"/>
            <a:ext cx="4422775" cy="4648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5235575" y="1143000"/>
            <a:ext cx="4422775" cy="4648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灯片编号占位符 4"/>
          <p:cNvSpPr>
            <a:spLocks noGrp="1"/>
          </p:cNvSpPr>
          <p:nvPr>
            <p:ph type="sldNum" sz="quarter" idx="10"/>
          </p:nvPr>
        </p:nvSpPr>
        <p:spPr>
          <a:xfrm>
            <a:off x="8502650" y="6451600"/>
            <a:ext cx="1238250" cy="381000"/>
          </a:xfrm>
        </p:spPr>
        <p:txBody>
          <a:bodyPr/>
          <a:lstStyle>
            <a:lvl1pPr algn="r">
              <a:defRPr/>
            </a:lvl1pPr>
          </a:lstStyle>
          <a:p>
            <a:fld id="{9EDEA524-94D9-4DF3-8BCC-CA8C1FF1F2CD}" type="slidenum">
              <a:rPr lang="en-US" altLang="zh-CN" smtClean="0"/>
              <a:t>‹#›</a:t>
            </a:fld>
            <a:endParaRPr lang="zh-CN" altLang="en-US"/>
          </a:p>
        </p:txBody>
      </p:sp>
    </p:spTree>
    <p:extLst>
      <p:ext uri="{BB962C8B-B14F-4D97-AF65-F5344CB8AC3E}">
        <p14:creationId xmlns:p14="http://schemas.microsoft.com/office/powerpoint/2010/main" val="345590363"/>
      </p:ext>
    </p:extLst>
  </p:cSld>
  <p:clrMapOvr>
    <a:masterClrMapping/>
  </p:clrMapOvr>
  <p:transition spd="slow"/>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ags" Target="../tags/tag1.xml" /><Relationship Id="rId16" Type="http://schemas.openxmlformats.org/officeDocument/2006/relationships/oleObject" Target="../embeddings/oleObject2.bin" TargetMode="Internal" /><Relationship Id="rId17" Type="http://schemas.openxmlformats.org/officeDocument/2006/relationships/image" Target="../media/image3.emf" /><Relationship Id="rId18" Type="http://schemas.openxmlformats.org/officeDocument/2006/relationships/vmlDrawing" Target="../drawings/vmlDrawing1.vml" /><Relationship Id="rId19"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6.xml" /><Relationship Id="rId10" Type="http://schemas.openxmlformats.org/officeDocument/2006/relationships/slideLayout" Target="../slideLayouts/slideLayout35.xml" /><Relationship Id="rId11" Type="http://schemas.openxmlformats.org/officeDocument/2006/relationships/slideLayout" Target="../slideLayouts/slideLayout36.xml" /><Relationship Id="rId12" Type="http://schemas.openxmlformats.org/officeDocument/2006/relationships/slideLayout" Target="../slideLayouts/slideLayout37.xml" /><Relationship Id="rId13" Type="http://schemas.openxmlformats.org/officeDocument/2006/relationships/tags" Target="../tags/tag2.xml" /><Relationship Id="rId14" Type="http://schemas.openxmlformats.org/officeDocument/2006/relationships/oleObject" Target="../embeddings/oleObject1.bin" TargetMode="Internal" /><Relationship Id="rId15" Type="http://schemas.openxmlformats.org/officeDocument/2006/relationships/image" Target="../media/image3.emf" /><Relationship Id="rId16" Type="http://schemas.openxmlformats.org/officeDocument/2006/relationships/vmlDrawing" Target="../drawings/vmlDrawing2.vml" /><Relationship Id="rId17" Type="http://schemas.openxmlformats.org/officeDocument/2006/relationships/theme" Target="../theme/theme3.xml" /><Relationship Id="rId2" Type="http://schemas.openxmlformats.org/officeDocument/2006/relationships/slideLayout" Target="../slideLayouts/slideLayout27.xml" /><Relationship Id="rId3" Type="http://schemas.openxmlformats.org/officeDocument/2006/relationships/slideLayout" Target="../slideLayouts/slideLayout28.xml" /><Relationship Id="rId4" Type="http://schemas.openxmlformats.org/officeDocument/2006/relationships/slideLayout" Target="../slideLayouts/slideLayout29.xml" /><Relationship Id="rId5" Type="http://schemas.openxmlformats.org/officeDocument/2006/relationships/slideLayout" Target="../slideLayouts/slideLayout30.xml" /><Relationship Id="rId6" Type="http://schemas.openxmlformats.org/officeDocument/2006/relationships/slideLayout" Target="../slideLayouts/slideLayout31.xml" /><Relationship Id="rId7" Type="http://schemas.openxmlformats.org/officeDocument/2006/relationships/slideLayout" Target="../slideLayouts/slideLayout32.xml" /><Relationship Id="rId8" Type="http://schemas.openxmlformats.org/officeDocument/2006/relationships/slideLayout" Target="../slideLayouts/slideLayout33.xml" /><Relationship Id="rId9" Type="http://schemas.openxmlformats.org/officeDocument/2006/relationships/slideLayout" Target="../slideLayouts/slideLayout34.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graphicFrame>
        <p:nvGraphicFramePr>
          <p:cNvPr id="2" name="对象 1" hidden="1"/>
          <p:cNvGraphicFramePr>
            <a:graphicFrameLocks noChangeAspect="1"/>
          </p:cNvGraphicFramePr>
          <p:nvPr userDrawn="1">
            <p:custDataLst>
              <p:tags r:id="rId15"/>
            </p:custDataLst>
            <p:extLst>
              <p:ext uri="{D42A27DB-BD31-4B8C-83A1-F6EECF244321}">
                <p14:modId xmlns:p14="http://schemas.microsoft.com/office/powerpoint/2010/main" val="1611011855"/>
              </p:ext>
            </p:extLst>
          </p:nvPr>
        </p:nvGraphicFramePr>
        <p:xfrm>
          <a:off x="1588" y="1588"/>
          <a:ext cx="1588" cy="1588"/>
        </p:xfrm>
        <a:graphic>
          <a:graphicData uri="http://schemas.openxmlformats.org/presentationml/2006/ole">
            <mc:AlternateContent>
              <mc:Choice xmlns:v="urn:schemas-microsoft-com:vml" Requires="v">
                <p:oleObj spid="_x0000_s1038" name="think-cell Slide" r:id="rId16" imgW="395" imgH="392" progId="TCLayout.ActiveDocument.1">
                  <p:embed/>
                </p:oleObj>
              </mc:Choice>
              <mc:Fallback>
                <p:oleObj name="think-cell Slide" r:id="rId16" imgW="395" imgH="392" progId="TCLayout.ActiveDocument.1">
                  <p:embed/>
                  <p:pic>
                    <p:nvPicPr>
                      <p:cNvPr id="0" name="OLE substitute image"/>
                      <p:cNvPicPr/>
                      <p:nvPr/>
                    </p:nvPicPr>
                    <p:blipFill>
                      <a:blip r:embed="rId17"/>
                      <a:stretch>
                        <a:fillRect/>
                      </a:stretch>
                    </p:blipFill>
                    <p:spPr>
                      <a:xfrm>
                        <a:off x="1588" y="1588"/>
                        <a:ext cx="1588" cy="1588"/>
                      </a:xfrm>
                      <a:prstGeom prst="rect">
                        <a:avLst/>
                      </a:prstGeom>
                    </p:spPr>
                  </p:pic>
                </p:oleObj>
              </mc:Fallback>
            </mc:AlternateContent>
          </a:graphicData>
        </a:graphic>
      </p:graphicFrame>
      <p:sp>
        <p:nvSpPr>
          <p:cNvPr id="2741250" name="Rectangle 2"/>
          <p:cNvSpPr>
            <a:spLocks noChangeArrowheads="1"/>
          </p:cNvSpPr>
          <p:nvPr/>
        </p:nvSpPr>
        <p:spPr bwMode="auto">
          <a:xfrm>
            <a:off x="1073150" y="0"/>
            <a:ext cx="8832850" cy="990600"/>
          </a:xfrm>
          <a:prstGeom prst="rect">
            <a:avLst/>
          </a:prstGeom>
          <a:solidFill>
            <a:schemeClr val="bg1"/>
          </a:solidFill>
          <a:ln w="9525">
            <a:noFill/>
            <a:miter lim="800000"/>
          </a:ln>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ctr" eaLnBrk="1" hangingPunct="1">
              <a:lnSpc>
                <a:spcPct val="100000"/>
              </a:lnSpc>
              <a:spcBef>
                <a:spcPct val="0"/>
              </a:spcBef>
              <a:buFontTx/>
              <a:buNone/>
              <a:defRPr/>
            </a:pPr>
            <a:endParaRPr lang="zh-CN" altLang="en-US" sz="1800" b="1">
              <a:solidFill>
                <a:srgbClr val="000000"/>
              </a:solidFill>
              <a:ea typeface="宋体" pitchFamily="2" charset="-122"/>
            </a:endParaRPr>
          </a:p>
        </p:txBody>
      </p:sp>
      <p:sp>
        <p:nvSpPr>
          <p:cNvPr id="1028" name="Rectangle 3"/>
          <p:cNvSpPr>
            <a:spLocks noGrp="1" noChangeArrowheads="1"/>
          </p:cNvSpPr>
          <p:nvPr>
            <p:ph type="title"/>
          </p:nvPr>
        </p:nvSpPr>
        <p:spPr bwMode="auto">
          <a:xfrm>
            <a:off x="1155700" y="0"/>
            <a:ext cx="85852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zh-CN" altLang="en-US" smtClean="0"/>
              <a:t>单击此处编辑母版标题样式</a:t>
            </a:r>
          </a:p>
        </p:txBody>
      </p:sp>
      <p:sp>
        <p:nvSpPr>
          <p:cNvPr id="1029" name="Rectangle 4"/>
          <p:cNvSpPr>
            <a:spLocks noGrp="1" noChangeArrowheads="1"/>
          </p:cNvSpPr>
          <p:nvPr>
            <p:ph type="body" idx="1"/>
          </p:nvPr>
        </p:nvSpPr>
        <p:spPr bwMode="auto">
          <a:xfrm>
            <a:off x="660400" y="1143000"/>
            <a:ext cx="8997950" cy="464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p>
        </p:txBody>
      </p:sp>
      <p:sp>
        <p:nvSpPr>
          <p:cNvPr id="2741254" name="Rectangle 6"/>
          <p:cNvSpPr>
            <a:spLocks noChangeArrowheads="1"/>
          </p:cNvSpPr>
          <p:nvPr/>
        </p:nvSpPr>
        <p:spPr bwMode="auto">
          <a:xfrm>
            <a:off x="0" y="0"/>
            <a:ext cx="825500" cy="990600"/>
          </a:xfrm>
          <a:prstGeom prst="rect">
            <a:avLst/>
          </a:prstGeom>
          <a:solidFill>
            <a:srgbClr val="E65032"/>
          </a:solidFill>
          <a:ln w="9525">
            <a:noFill/>
            <a:miter lim="800000"/>
          </a:ln>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defRPr/>
            </a:pPr>
            <a:endParaRPr lang="zh-CN" altLang="en-US">
              <a:solidFill>
                <a:srgbClr val="000000"/>
              </a:solidFill>
            </a:endParaRPr>
          </a:p>
        </p:txBody>
      </p:sp>
      <p:sp>
        <p:nvSpPr>
          <p:cNvPr id="2741255" name="Rectangle 7"/>
          <p:cNvSpPr>
            <a:spLocks noChangeArrowheads="1"/>
          </p:cNvSpPr>
          <p:nvPr/>
        </p:nvSpPr>
        <p:spPr bwMode="auto">
          <a:xfrm>
            <a:off x="908050" y="0"/>
            <a:ext cx="82550" cy="990600"/>
          </a:xfrm>
          <a:prstGeom prst="rect">
            <a:avLst/>
          </a:prstGeom>
          <a:solidFill>
            <a:srgbClr val="CC3300"/>
          </a:solidFill>
          <a:ln w="9525">
            <a:noFill/>
            <a:miter lim="800000"/>
          </a:ln>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defRPr/>
            </a:pPr>
            <a:endParaRPr lang="zh-CN" altLang="en-US">
              <a:solidFill>
                <a:srgbClr val="000000"/>
              </a:solidFill>
            </a:endParaRPr>
          </a:p>
        </p:txBody>
      </p:sp>
      <p:sp>
        <p:nvSpPr>
          <p:cNvPr id="2741261" name="Text Box 13"/>
          <p:cNvSpPr txBox="1">
            <a:spLocks noChangeArrowheads="1"/>
          </p:cNvSpPr>
          <p:nvPr/>
        </p:nvSpPr>
        <p:spPr bwMode="auto">
          <a:xfrm>
            <a:off x="2779713" y="6520090"/>
            <a:ext cx="3869970" cy="215444"/>
          </a:xfrm>
          <a:prstGeom prst="rect">
            <a:avLst/>
          </a:prstGeom>
          <a:noFill/>
          <a:ln w="12700" algn="ctr">
            <a:noFill/>
            <a:miter lim="800000"/>
          </a:ln>
          <a:effectLst/>
        </p:spPr>
        <p:txBody>
          <a:bodyPr wrap="none" anchor="ctr">
            <a:spAutoFit/>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defRPr/>
            </a:pPr>
            <a:r>
              <a:rPr lang="en-US" altLang="zh-CN" sz="1000">
                <a:solidFill>
                  <a:srgbClr val="000000"/>
                </a:solidFill>
              </a:rPr>
              <a:t>Copyright © 2015  Watson Wyatt Worldwide. All Rights Reserved</a:t>
            </a:r>
          </a:p>
        </p:txBody>
      </p:sp>
      <p:sp>
        <p:nvSpPr>
          <p:cNvPr id="12298" name="Slide Number Placeholder 2"/>
          <p:cNvSpPr txBox="1">
            <a:spLocks noGrp="1"/>
          </p:cNvSpPr>
          <p:nvPr userDrawn="1"/>
        </p:nvSpPr>
        <p:spPr bwMode="auto">
          <a:xfrm>
            <a:off x="8502650" y="6437312"/>
            <a:ext cx="1238250" cy="381000"/>
          </a:xfrm>
          <a:prstGeom prst="rect">
            <a:avLst/>
          </a:prstGeom>
          <a:noFill/>
          <a:ln w="9525">
            <a:noFill/>
            <a:miter lim="800000"/>
          </a:ln>
        </p:spPr>
        <p:txBody>
          <a:bodyPr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r" eaLnBrk="1" hangingPunct="1">
              <a:lnSpc>
                <a:spcPct val="100000"/>
              </a:lnSpc>
              <a:spcBef>
                <a:spcPct val="0"/>
              </a:spcBef>
              <a:buFontTx/>
              <a:buNone/>
              <a:defRPr/>
            </a:pPr>
            <a:fld id="{F8FBABB8-2CCF-4A72-A9DB-C3BA96E496D1}" type="slidenum">
              <a:rPr lang="zh-CN" altLang="en-US" sz="1050">
                <a:solidFill>
                  <a:srgbClr val="000000"/>
                </a:solidFill>
                <a:ea typeface="宋体" pitchFamily="2" charset="-122"/>
              </a:rPr>
              <a:pPr algn="r" eaLnBrk="1" hangingPunct="1">
                <a:lnSpc>
                  <a:spcPct val="100000"/>
                </a:lnSpc>
                <a:spcBef>
                  <a:spcPct val="0"/>
                </a:spcBef>
                <a:buFontTx/>
                <a:buNone/>
                <a:defRPr/>
              </a:pPr>
              <a:t>‹#›</a:t>
            </a:fld>
            <a:endParaRPr lang="en-US" altLang="zh-CN" sz="1050">
              <a:solidFill>
                <a:srgbClr val="000000"/>
              </a:solidFill>
              <a:ea typeface="宋体" pitchFamily="2" charset="-122"/>
            </a:endParaRPr>
          </a:p>
        </p:txBody>
      </p:sp>
    </p:spTree>
    <p:extLst>
      <p:ext uri="{BB962C8B-B14F-4D97-AF65-F5344CB8AC3E}">
        <p14:creationId xmlns:p14="http://schemas.microsoft.com/office/powerpoint/2010/main" val="3355626475"/>
      </p:ext>
    </p:extLst>
  </p:cSld>
  <p:clrMap bg1="lt1" tx1="dk1" bg2="lt2" tx2="dk2" accent1="accent1" accent2="accent2" accent3="accent3" accent4="accent4" accent5="accent5" accent6="accent6" hlink="hlink" folHlink="folHlink"/>
  <p:sldLayoutIdLst>
    <p:sldLayoutId id="2147483660"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Lst>
  <p:transition/>
  <p:timing/>
  <p:hf hdr="0" ftr="0" dt="0"/>
  <p:txStyles>
    <p:titleStyle>
      <a:lvl1pPr algn="l" rtl="0" eaLnBrk="0" fontAlgn="base" hangingPunct="0">
        <a:spcBef>
          <a:spcPct val="0"/>
        </a:spcBef>
        <a:spcAft>
          <a:spcPct val="0"/>
        </a:spcAft>
        <a:defRPr sz="2200" b="1">
          <a:solidFill>
            <a:schemeClr val="tx1"/>
          </a:solidFill>
          <a:latin typeface="+mj-lt"/>
          <a:ea typeface="+mj-ea"/>
          <a:cs typeface="+mj-cs"/>
        </a:defRPr>
      </a:lvl1pPr>
      <a:lvl2pPr algn="l" rtl="0" eaLnBrk="0" fontAlgn="base" hangingPunct="0">
        <a:spcBef>
          <a:spcPct val="0"/>
        </a:spcBef>
        <a:spcAft>
          <a:spcPct val="0"/>
        </a:spcAft>
        <a:defRPr sz="2200" b="1">
          <a:solidFill>
            <a:schemeClr val="bg1"/>
          </a:solidFill>
          <a:latin typeface="Arial" pitchFamily="34" charset="0"/>
          <a:ea typeface="楷体_GB2312" pitchFamily="49" charset="-122"/>
          <a:cs typeface="Arial" pitchFamily="34" charset="0"/>
        </a:defRPr>
      </a:lvl2pPr>
      <a:lvl3pPr algn="l" rtl="0" eaLnBrk="0" fontAlgn="base" hangingPunct="0">
        <a:spcBef>
          <a:spcPct val="0"/>
        </a:spcBef>
        <a:spcAft>
          <a:spcPct val="0"/>
        </a:spcAft>
        <a:defRPr sz="2200" b="1">
          <a:solidFill>
            <a:schemeClr val="bg1"/>
          </a:solidFill>
          <a:latin typeface="Arial" pitchFamily="34" charset="0"/>
          <a:ea typeface="楷体_GB2312" pitchFamily="49" charset="-122"/>
          <a:cs typeface="Arial" pitchFamily="34" charset="0"/>
        </a:defRPr>
      </a:lvl3pPr>
      <a:lvl4pPr algn="l" rtl="0" eaLnBrk="0" fontAlgn="base" hangingPunct="0">
        <a:spcBef>
          <a:spcPct val="0"/>
        </a:spcBef>
        <a:spcAft>
          <a:spcPct val="0"/>
        </a:spcAft>
        <a:defRPr sz="2200" b="1">
          <a:solidFill>
            <a:schemeClr val="bg1"/>
          </a:solidFill>
          <a:latin typeface="Arial" pitchFamily="34" charset="0"/>
          <a:ea typeface="楷体_GB2312" pitchFamily="49" charset="-122"/>
          <a:cs typeface="Arial" pitchFamily="34" charset="0"/>
        </a:defRPr>
      </a:lvl4pPr>
      <a:lvl5pPr algn="l" rtl="0" eaLnBrk="0" fontAlgn="base" hangingPunct="0">
        <a:spcBef>
          <a:spcPct val="0"/>
        </a:spcBef>
        <a:spcAft>
          <a:spcPct val="0"/>
        </a:spcAft>
        <a:defRPr sz="2200" b="1">
          <a:solidFill>
            <a:schemeClr val="bg1"/>
          </a:solidFill>
          <a:latin typeface="Arial" pitchFamily="34" charset="0"/>
          <a:ea typeface="楷体_GB2312" pitchFamily="49" charset="-122"/>
          <a:cs typeface="Arial" pitchFamily="34" charset="0"/>
        </a:defRPr>
      </a:lvl5pPr>
      <a:lvl6pPr marL="457200" algn="l" rtl="0" fontAlgn="base">
        <a:spcBef>
          <a:spcPct val="0"/>
        </a:spcBef>
        <a:spcAft>
          <a:spcPct val="0"/>
        </a:spcAft>
        <a:defRPr sz="2200" b="1">
          <a:solidFill>
            <a:schemeClr val="bg1"/>
          </a:solidFill>
          <a:latin typeface="Arial" pitchFamily="34" charset="0"/>
          <a:ea typeface="楷体_GB2312" pitchFamily="49" charset="-122"/>
          <a:cs typeface="Arial" pitchFamily="34" charset="0"/>
        </a:defRPr>
      </a:lvl6pPr>
      <a:lvl7pPr marL="914400" algn="l" rtl="0" fontAlgn="base">
        <a:spcBef>
          <a:spcPct val="0"/>
        </a:spcBef>
        <a:spcAft>
          <a:spcPct val="0"/>
        </a:spcAft>
        <a:defRPr sz="2200" b="1">
          <a:solidFill>
            <a:schemeClr val="bg1"/>
          </a:solidFill>
          <a:latin typeface="Arial" pitchFamily="34" charset="0"/>
          <a:ea typeface="楷体_GB2312" pitchFamily="49" charset="-122"/>
          <a:cs typeface="Arial" pitchFamily="34" charset="0"/>
        </a:defRPr>
      </a:lvl7pPr>
      <a:lvl8pPr marL="1371600" algn="l" rtl="0" fontAlgn="base">
        <a:spcBef>
          <a:spcPct val="0"/>
        </a:spcBef>
        <a:spcAft>
          <a:spcPct val="0"/>
        </a:spcAft>
        <a:defRPr sz="2200" b="1">
          <a:solidFill>
            <a:schemeClr val="bg1"/>
          </a:solidFill>
          <a:latin typeface="Arial" pitchFamily="34" charset="0"/>
          <a:ea typeface="楷体_GB2312" pitchFamily="49" charset="-122"/>
          <a:cs typeface="Arial" pitchFamily="34" charset="0"/>
        </a:defRPr>
      </a:lvl8pPr>
      <a:lvl9pPr marL="1828800" algn="l" rtl="0" fontAlgn="base">
        <a:spcBef>
          <a:spcPct val="0"/>
        </a:spcBef>
        <a:spcAft>
          <a:spcPct val="0"/>
        </a:spcAft>
        <a:defRPr sz="2200" b="1">
          <a:solidFill>
            <a:schemeClr val="bg1"/>
          </a:solidFill>
          <a:latin typeface="Arial" pitchFamily="34" charset="0"/>
          <a:ea typeface="楷体_GB2312" pitchFamily="49" charset="-122"/>
          <a:cs typeface="Arial" pitchFamily="34" charset="0"/>
        </a:defRPr>
      </a:lvl9pPr>
    </p:titleStyle>
    <p:bodyStyle>
      <a:lvl1pPr marL="342900" indent="-342900" algn="l" rtl="0" eaLnBrk="0" fontAlgn="base" hangingPunct="0">
        <a:spcBef>
          <a:spcPct val="20000"/>
        </a:spcBef>
        <a:spcAft>
          <a:spcPct val="0"/>
        </a:spcAft>
        <a:buClr>
          <a:srgbClr val="E65032"/>
        </a:buClr>
        <a:buSzPct val="140000"/>
        <a:buChar char="•"/>
        <a:defRPr sz="2000">
          <a:solidFill>
            <a:schemeClr val="tx1"/>
          </a:solidFill>
          <a:latin typeface="+mn-lt"/>
          <a:ea typeface="+mn-ea"/>
          <a:cs typeface="+mn-cs"/>
        </a:defRPr>
      </a:lvl1pPr>
      <a:lvl2pPr marL="742950" indent="-285750" algn="l" rtl="0" eaLnBrk="0" fontAlgn="base" hangingPunct="0">
        <a:spcBef>
          <a:spcPct val="20000"/>
        </a:spcBef>
        <a:spcAft>
          <a:spcPct val="0"/>
        </a:spcAft>
        <a:buClr>
          <a:srgbClr val="E65032"/>
        </a:buClr>
        <a:buFont typeface="Arial" pitchFamily="34" charset="0"/>
        <a:buChar char="–"/>
        <a:defRPr>
          <a:solidFill>
            <a:schemeClr val="tx1"/>
          </a:solidFill>
          <a:latin typeface="+mn-lt"/>
          <a:ea typeface="+mn-ea"/>
          <a:cs typeface="+mn-cs"/>
        </a:defRPr>
      </a:lvl2pPr>
      <a:lvl3pPr marL="1143000" indent="-228600" algn="l" rtl="0" eaLnBrk="0" fontAlgn="base" hangingPunct="0">
        <a:spcBef>
          <a:spcPct val="20000"/>
        </a:spcBef>
        <a:spcAft>
          <a:spcPct val="0"/>
        </a:spcAft>
        <a:buClr>
          <a:srgbClr val="E65032"/>
        </a:buClr>
        <a:buSzPct val="140000"/>
        <a:buChar char="•"/>
        <a:defRPr sz="1600">
          <a:solidFill>
            <a:schemeClr val="tx1"/>
          </a:solidFill>
          <a:latin typeface="+mn-lt"/>
          <a:ea typeface="+mn-ea"/>
          <a:cs typeface="+mn-cs"/>
        </a:defRPr>
      </a:lvl3pPr>
      <a:lvl4pPr marL="1600200" indent="-228600" algn="l" rtl="0" eaLnBrk="0" fontAlgn="base" hangingPunct="0">
        <a:spcBef>
          <a:spcPct val="20000"/>
        </a:spcBef>
        <a:spcAft>
          <a:spcPct val="0"/>
        </a:spcAft>
        <a:buClr>
          <a:srgbClr val="E65032"/>
        </a:buClr>
        <a:buFont typeface="Arial" pitchFamily="34" charset="0"/>
        <a:buChar char="–"/>
        <a:defRPr sz="1400">
          <a:solidFill>
            <a:schemeClr val="tx1"/>
          </a:solidFill>
          <a:latin typeface="+mn-lt"/>
          <a:ea typeface="+mn-ea"/>
          <a:cs typeface="+mn-cs"/>
        </a:defRPr>
      </a:lvl4pPr>
      <a:lvl5pPr marL="2057400" indent="-228600" algn="l" rtl="0" eaLnBrk="0" fontAlgn="base" hangingPunct="0">
        <a:spcBef>
          <a:spcPct val="20000"/>
        </a:spcBef>
        <a:spcAft>
          <a:spcPct val="0"/>
        </a:spcAft>
        <a:buClr>
          <a:srgbClr val="E65032"/>
        </a:buClr>
        <a:buFont typeface="Arial" pitchFamily="34" charset="0"/>
        <a:buChar char="»"/>
        <a:defRPr sz="1400">
          <a:solidFill>
            <a:schemeClr val="tx1"/>
          </a:solidFill>
          <a:latin typeface="+mn-lt"/>
          <a:ea typeface="+mn-ea"/>
          <a:cs typeface="+mn-cs"/>
        </a:defRPr>
      </a:lvl5pPr>
      <a:lvl6pPr marL="2514600" indent="-228600" algn="l" rtl="0" fontAlgn="base">
        <a:spcBef>
          <a:spcPct val="20000"/>
        </a:spcBef>
        <a:spcAft>
          <a:spcPct val="0"/>
        </a:spcAft>
        <a:buClr>
          <a:srgbClr val="FF9900"/>
        </a:buClr>
        <a:buFont typeface="Arial" pitchFamily="34" charset="0"/>
        <a:buChar char="»"/>
        <a:defRPr sz="1400">
          <a:solidFill>
            <a:schemeClr val="tx1"/>
          </a:solidFill>
          <a:latin typeface="+mn-lt"/>
          <a:ea typeface="+mn-ea"/>
          <a:cs typeface="+mn-cs"/>
        </a:defRPr>
      </a:lvl6pPr>
      <a:lvl7pPr marL="2971800" indent="-228600" algn="l" rtl="0" fontAlgn="base">
        <a:spcBef>
          <a:spcPct val="20000"/>
        </a:spcBef>
        <a:spcAft>
          <a:spcPct val="0"/>
        </a:spcAft>
        <a:buClr>
          <a:srgbClr val="FF9900"/>
        </a:buClr>
        <a:buFont typeface="Arial" pitchFamily="34" charset="0"/>
        <a:buChar char="»"/>
        <a:defRPr sz="1400">
          <a:solidFill>
            <a:schemeClr val="tx1"/>
          </a:solidFill>
          <a:latin typeface="+mn-lt"/>
          <a:ea typeface="+mn-ea"/>
          <a:cs typeface="+mn-cs"/>
        </a:defRPr>
      </a:lvl7pPr>
      <a:lvl8pPr marL="3429000" indent="-228600" algn="l" rtl="0" fontAlgn="base">
        <a:spcBef>
          <a:spcPct val="20000"/>
        </a:spcBef>
        <a:spcAft>
          <a:spcPct val="0"/>
        </a:spcAft>
        <a:buClr>
          <a:srgbClr val="FF9900"/>
        </a:buClr>
        <a:buFont typeface="Arial" pitchFamily="34" charset="0"/>
        <a:buChar char="»"/>
        <a:defRPr sz="1400">
          <a:solidFill>
            <a:schemeClr val="tx1"/>
          </a:solidFill>
          <a:latin typeface="+mn-lt"/>
          <a:ea typeface="+mn-ea"/>
          <a:cs typeface="+mn-cs"/>
        </a:defRPr>
      </a:lvl8pPr>
      <a:lvl9pPr marL="3886200" indent="-228600" algn="l" rtl="0" fontAlgn="base">
        <a:spcBef>
          <a:spcPct val="20000"/>
        </a:spcBef>
        <a:spcAft>
          <a:spcPct val="0"/>
        </a:spcAft>
        <a:buClr>
          <a:srgbClr val="FF9900"/>
        </a:buClr>
        <a:buFont typeface="Arial" pitchFamily="34" charset="0"/>
        <a:buChar char="»"/>
        <a:defRPr sz="14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graphicFrame>
        <p:nvGraphicFramePr>
          <p:cNvPr id="2" name="对象 1" hidden="1"/>
          <p:cNvGraphicFramePr>
            <a:graphicFrameLocks noChangeAspect="1"/>
          </p:cNvGraphicFramePr>
          <p:nvPr userDrawn="1">
            <p:custDataLst>
              <p:tags r:id="rId13"/>
            </p:custDataLst>
            <p:extLst>
              <p:ext uri="{D42A27DB-BD31-4B8C-83A1-F6EECF244321}">
                <p14:modId xmlns:p14="http://schemas.microsoft.com/office/powerpoint/2010/main" val="2088858004"/>
              </p:ext>
            </p:extLst>
          </p:nvPr>
        </p:nvGraphicFramePr>
        <p:xfrm>
          <a:off x="1588" y="1588"/>
          <a:ext cx="1588" cy="1588"/>
        </p:xfrm>
        <a:graphic>
          <a:graphicData uri="http://schemas.openxmlformats.org/presentationml/2006/ole">
            <mc:AlternateContent>
              <mc:Choice xmlns:v="urn:schemas-microsoft-com:vml" Requires="v">
                <p:oleObj spid="_x0000_s1039" name="think-cell Slide" r:id="rId14" imgW="395" imgH="392" progId="TCLayout.ActiveDocument.1">
                  <p:embed/>
                </p:oleObj>
              </mc:Choice>
              <mc:Fallback>
                <p:oleObj name="think-cell Slide" r:id="rId14" imgW="395" imgH="392" progId="TCLayout.ActiveDocument.1">
                  <p:embed/>
                  <p:pic>
                    <p:nvPicPr>
                      <p:cNvPr id="0" name="OLE substitute image"/>
                      <p:cNvPicPr/>
                      <p:nvPr/>
                    </p:nvPicPr>
                    <p:blipFill>
                      <a:blip r:embed="rId15"/>
                      <a:stretch>
                        <a:fillRect/>
                      </a:stretch>
                    </p:blipFill>
                    <p:spPr>
                      <a:xfrm>
                        <a:off x="1588" y="1588"/>
                        <a:ext cx="1588" cy="1588"/>
                      </a:xfrm>
                      <a:prstGeom prst="rect">
                        <a:avLst/>
                      </a:prstGeom>
                    </p:spPr>
                  </p:pic>
                </p:oleObj>
              </mc:Fallback>
            </mc:AlternateContent>
          </a:graphicData>
        </a:graphic>
      </p:graphicFrame>
      <p:sp>
        <p:nvSpPr>
          <p:cNvPr id="2741250" name="Rectangle 2"/>
          <p:cNvSpPr>
            <a:spLocks noChangeArrowheads="1"/>
          </p:cNvSpPr>
          <p:nvPr/>
        </p:nvSpPr>
        <p:spPr bwMode="auto">
          <a:xfrm>
            <a:off x="1073150" y="0"/>
            <a:ext cx="8832850" cy="990600"/>
          </a:xfrm>
          <a:prstGeom prst="rect">
            <a:avLst/>
          </a:prstGeom>
          <a:noFill/>
          <a:ln>
            <a:noFill/>
          </a:ln>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ctr" eaLnBrk="1" hangingPunct="1">
              <a:lnSpc>
                <a:spcPct val="100000"/>
              </a:lnSpc>
              <a:spcBef>
                <a:spcPct val="0"/>
              </a:spcBef>
              <a:buFontTx/>
              <a:buNone/>
            </a:pPr>
            <a:endParaRPr lang="zh-CN" altLang="en-US" sz="1800" b="1">
              <a:ea typeface="宋体" pitchFamily="2" charset="-122"/>
              <a:cs typeface="Arial" pitchFamily="34" charset="0"/>
            </a:endParaRPr>
          </a:p>
        </p:txBody>
      </p:sp>
      <p:sp>
        <p:nvSpPr>
          <p:cNvPr id="2741251" name="Rectangle 3"/>
          <p:cNvSpPr>
            <a:spLocks noGrp="1" noChangeArrowheads="1"/>
          </p:cNvSpPr>
          <p:nvPr>
            <p:ph type="title"/>
          </p:nvPr>
        </p:nvSpPr>
        <p:spPr bwMode="auto">
          <a:xfrm>
            <a:off x="1155700" y="0"/>
            <a:ext cx="8585200"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p>
            <a:pPr lvl="0"/>
            <a:r>
              <a:rPr lang="zh-CN" altLang="en-US" smtClean="0"/>
              <a:t>单击此处编辑母版标题样式</a:t>
            </a:r>
          </a:p>
        </p:txBody>
      </p:sp>
      <p:sp>
        <p:nvSpPr>
          <p:cNvPr id="2741252" name="Rectangle 4"/>
          <p:cNvSpPr>
            <a:spLocks noGrp="1" noChangeArrowheads="1"/>
          </p:cNvSpPr>
          <p:nvPr>
            <p:ph type="body" idx="1"/>
          </p:nvPr>
        </p:nvSpPr>
        <p:spPr bwMode="auto">
          <a:xfrm>
            <a:off x="660400" y="1143000"/>
            <a:ext cx="8997950" cy="464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p>
        </p:txBody>
      </p:sp>
      <p:sp>
        <p:nvSpPr>
          <p:cNvPr id="2741253" name="Rectangle 5"/>
          <p:cNvSpPr>
            <a:spLocks noGrp="1" noChangeArrowheads="1"/>
          </p:cNvSpPr>
          <p:nvPr>
            <p:ph type="sldNum" sz="quarter" idx="4"/>
          </p:nvPr>
        </p:nvSpPr>
        <p:spPr bwMode="auto">
          <a:xfrm>
            <a:off x="8502650" y="6451600"/>
            <a:ext cx="1238250" cy="381000"/>
          </a:xfrm>
          <a:prstGeom prst="rect">
            <a:avLst/>
          </a:prstGeom>
          <a:noFill/>
          <a:ln w="9525">
            <a:noFill/>
            <a:miter lim="800000"/>
          </a:ln>
        </p:spPr>
        <p:txBody>
          <a:bodyPr anchor="ctr"/>
          <a:lstStyle>
            <a:defPPr>
              <a:defRPr lang="en-US"/>
            </a:defPPr>
            <a:lvl1pPr algn="l" rtl="0" eaLnBrk="0" fontAlgn="base" hangingPunct="0">
              <a:lnSpc>
                <a:spcPct val="80000"/>
              </a:lnSpc>
              <a:spcBef>
                <a:spcPct val="50000"/>
              </a:spcBef>
              <a:spcAft>
                <a:spcPct val="0"/>
              </a:spcAft>
              <a:buFont typeface="Monotype Sorts" pitchFamily="2" charset="2"/>
              <a:defRPr lang="zh-CN" altLang="en-US" sz="1050" kern="1200">
                <a:solidFill>
                  <a:srgbClr val="000000"/>
                </a:solidFill>
                <a:latin typeface="Arial" pitchFamily="34" charset="0"/>
                <a:ea typeface="宋体" pitchFamily="2"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r" eaLnBrk="1" hangingPunct="1">
              <a:lnSpc>
                <a:spcPct val="100000"/>
              </a:lnSpc>
              <a:spcBef>
                <a:spcPct val="0"/>
              </a:spcBef>
              <a:buFontTx/>
              <a:buNone/>
            </a:pPr>
            <a:fld id="{07D4FCFE-74EB-430F-A0AB-41324A8D696C}" type="slidenum">
              <a:rPr lang="en-US" altLang="zh-CN" smtClean="0"/>
              <a:pPr algn="r" eaLnBrk="1" hangingPunct="1">
                <a:lnSpc>
                  <a:spcPct val="100000"/>
                </a:lnSpc>
                <a:spcBef>
                  <a:spcPct val="0"/>
                </a:spcBef>
                <a:buFontTx/>
                <a:buNone/>
              </a:pPr>
              <a:t>‹#›</a:t>
            </a:fld>
            <a:endParaRPr lang="en-US"/>
          </a:p>
        </p:txBody>
      </p:sp>
      <p:sp>
        <p:nvSpPr>
          <p:cNvPr id="2741254" name="Rectangle 6"/>
          <p:cNvSpPr>
            <a:spLocks noChangeArrowheads="1"/>
          </p:cNvSpPr>
          <p:nvPr/>
        </p:nvSpPr>
        <p:spPr bwMode="auto">
          <a:xfrm>
            <a:off x="0" y="0"/>
            <a:ext cx="825500" cy="990600"/>
          </a:xfrm>
          <a:prstGeom prst="rect">
            <a:avLst/>
          </a:prstGeom>
          <a:solidFill>
            <a:srgbClr val="E65032"/>
          </a:solidFill>
          <a:ln w="9525">
            <a:noFill/>
            <a:miter lim="800000"/>
          </a:ln>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lvl="0"/>
            <a:endParaRPr lang="zh-CN" altLang="en-US">
              <a:solidFill>
                <a:srgbClr val="000000"/>
              </a:solidFill>
            </a:endParaRPr>
          </a:p>
        </p:txBody>
      </p:sp>
      <p:sp>
        <p:nvSpPr>
          <p:cNvPr id="2741255" name="Rectangle 7"/>
          <p:cNvSpPr>
            <a:spLocks noChangeArrowheads="1"/>
          </p:cNvSpPr>
          <p:nvPr/>
        </p:nvSpPr>
        <p:spPr bwMode="auto">
          <a:xfrm>
            <a:off x="908050" y="0"/>
            <a:ext cx="82550" cy="990600"/>
          </a:xfrm>
          <a:prstGeom prst="rect">
            <a:avLst/>
          </a:prstGeom>
          <a:solidFill>
            <a:srgbClr val="CC3300"/>
          </a:solidFill>
          <a:ln w="9525">
            <a:noFill/>
            <a:miter lim="800000"/>
          </a:ln>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lvl="0"/>
            <a:endParaRPr lang="zh-CN" altLang="en-US">
              <a:solidFill>
                <a:srgbClr val="000000"/>
              </a:solidFill>
            </a:endParaRPr>
          </a:p>
        </p:txBody>
      </p:sp>
      <p:sp>
        <p:nvSpPr>
          <p:cNvPr id="13" name="Text Box 13"/>
          <p:cNvSpPr txBox="1">
            <a:spLocks noChangeArrowheads="1"/>
          </p:cNvSpPr>
          <p:nvPr userDrawn="1"/>
        </p:nvSpPr>
        <p:spPr bwMode="auto">
          <a:xfrm>
            <a:off x="2779713" y="6520090"/>
            <a:ext cx="3869970" cy="215444"/>
          </a:xfrm>
          <a:prstGeom prst="rect">
            <a:avLst/>
          </a:prstGeom>
          <a:noFill/>
          <a:ln w="12700" algn="ctr">
            <a:noFill/>
            <a:miter lim="800000"/>
          </a:ln>
          <a:effectLst/>
        </p:spPr>
        <p:txBody>
          <a:bodyPr wrap="none" anchor="ctr">
            <a:spAutoFit/>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defRPr/>
            </a:pPr>
            <a:r>
              <a:rPr lang="en-US" altLang="zh-CN" sz="1000">
                <a:solidFill>
                  <a:srgbClr val="000000"/>
                </a:solidFill>
              </a:rPr>
              <a:t>Copyright © 2015  Watson Wyatt Worldwide. All Rights Reserved</a:t>
            </a:r>
          </a:p>
        </p:txBody>
      </p:sp>
    </p:spTree>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Lst>
  <p:transition spd="slow"/>
  <p:timing/>
  <p:hf hdr="0" ftr="0" dt="0"/>
  <p:txStyles>
    <p:titleStyle>
      <a:lvl1pPr algn="l" rtl="0" fontAlgn="base">
        <a:spcBef>
          <a:spcPct val="0"/>
        </a:spcBef>
        <a:spcAft>
          <a:spcPct val="0"/>
        </a:spcAft>
        <a:defRPr sz="2200" b="1">
          <a:solidFill>
            <a:schemeClr val="tx1"/>
          </a:solidFill>
          <a:latin typeface="+mj-lt"/>
          <a:ea typeface="+mj-ea"/>
          <a:cs typeface="+mj-cs"/>
        </a:defRPr>
      </a:lvl1pPr>
      <a:lvl2pPr algn="l" rtl="0" fontAlgn="base">
        <a:spcBef>
          <a:spcPct val="0"/>
        </a:spcBef>
        <a:spcAft>
          <a:spcPct val="0"/>
        </a:spcAft>
        <a:defRPr sz="2200" b="1">
          <a:solidFill>
            <a:schemeClr val="bg1"/>
          </a:solidFill>
          <a:latin typeface="Arial" pitchFamily="34" charset="0"/>
          <a:ea typeface="楷体_GB2312" pitchFamily="49" charset="-122"/>
          <a:cs typeface="Arial" pitchFamily="34" charset="0"/>
        </a:defRPr>
      </a:lvl2pPr>
      <a:lvl3pPr algn="l" rtl="0" fontAlgn="base">
        <a:spcBef>
          <a:spcPct val="0"/>
        </a:spcBef>
        <a:spcAft>
          <a:spcPct val="0"/>
        </a:spcAft>
        <a:defRPr sz="2200" b="1">
          <a:solidFill>
            <a:schemeClr val="bg1"/>
          </a:solidFill>
          <a:latin typeface="Arial" pitchFamily="34" charset="0"/>
          <a:ea typeface="楷体_GB2312" pitchFamily="49" charset="-122"/>
          <a:cs typeface="Arial" pitchFamily="34" charset="0"/>
        </a:defRPr>
      </a:lvl3pPr>
      <a:lvl4pPr algn="l" rtl="0" fontAlgn="base">
        <a:spcBef>
          <a:spcPct val="0"/>
        </a:spcBef>
        <a:spcAft>
          <a:spcPct val="0"/>
        </a:spcAft>
        <a:defRPr sz="2200" b="1">
          <a:solidFill>
            <a:schemeClr val="bg1"/>
          </a:solidFill>
          <a:latin typeface="Arial" pitchFamily="34" charset="0"/>
          <a:ea typeface="楷体_GB2312" pitchFamily="49" charset="-122"/>
          <a:cs typeface="Arial" pitchFamily="34" charset="0"/>
        </a:defRPr>
      </a:lvl4pPr>
      <a:lvl5pPr algn="l" rtl="0" fontAlgn="base">
        <a:spcBef>
          <a:spcPct val="0"/>
        </a:spcBef>
        <a:spcAft>
          <a:spcPct val="0"/>
        </a:spcAft>
        <a:defRPr sz="2200" b="1">
          <a:solidFill>
            <a:schemeClr val="bg1"/>
          </a:solidFill>
          <a:latin typeface="Arial" pitchFamily="34" charset="0"/>
          <a:ea typeface="楷体_GB2312" pitchFamily="49" charset="-122"/>
          <a:cs typeface="Arial" pitchFamily="34" charset="0"/>
        </a:defRPr>
      </a:lvl5pPr>
      <a:lvl6pPr marL="457200" algn="l" rtl="0" fontAlgn="base">
        <a:spcBef>
          <a:spcPct val="0"/>
        </a:spcBef>
        <a:spcAft>
          <a:spcPct val="0"/>
        </a:spcAft>
        <a:defRPr sz="2200" b="1">
          <a:solidFill>
            <a:schemeClr val="bg1"/>
          </a:solidFill>
          <a:latin typeface="Arial" pitchFamily="34" charset="0"/>
          <a:ea typeface="楷体_GB2312" pitchFamily="49" charset="-122"/>
          <a:cs typeface="Arial" pitchFamily="34" charset="0"/>
        </a:defRPr>
      </a:lvl6pPr>
      <a:lvl7pPr marL="914400" algn="l" rtl="0" fontAlgn="base">
        <a:spcBef>
          <a:spcPct val="0"/>
        </a:spcBef>
        <a:spcAft>
          <a:spcPct val="0"/>
        </a:spcAft>
        <a:defRPr sz="2200" b="1">
          <a:solidFill>
            <a:schemeClr val="bg1"/>
          </a:solidFill>
          <a:latin typeface="Arial" pitchFamily="34" charset="0"/>
          <a:ea typeface="楷体_GB2312" pitchFamily="49" charset="-122"/>
          <a:cs typeface="Arial" pitchFamily="34" charset="0"/>
        </a:defRPr>
      </a:lvl7pPr>
      <a:lvl8pPr marL="1371600" algn="l" rtl="0" fontAlgn="base">
        <a:spcBef>
          <a:spcPct val="0"/>
        </a:spcBef>
        <a:spcAft>
          <a:spcPct val="0"/>
        </a:spcAft>
        <a:defRPr sz="2200" b="1">
          <a:solidFill>
            <a:schemeClr val="bg1"/>
          </a:solidFill>
          <a:latin typeface="Arial" pitchFamily="34" charset="0"/>
          <a:ea typeface="楷体_GB2312" pitchFamily="49" charset="-122"/>
          <a:cs typeface="Arial" pitchFamily="34" charset="0"/>
        </a:defRPr>
      </a:lvl8pPr>
      <a:lvl9pPr marL="1828800" algn="l" rtl="0" fontAlgn="base">
        <a:spcBef>
          <a:spcPct val="0"/>
        </a:spcBef>
        <a:spcAft>
          <a:spcPct val="0"/>
        </a:spcAft>
        <a:defRPr sz="2200" b="1">
          <a:solidFill>
            <a:schemeClr val="bg1"/>
          </a:solidFill>
          <a:latin typeface="Arial" pitchFamily="34" charset="0"/>
          <a:ea typeface="楷体_GB2312" pitchFamily="49" charset="-122"/>
          <a:cs typeface="Arial" pitchFamily="34" charset="0"/>
        </a:defRPr>
      </a:lvl9pPr>
    </p:titleStyle>
    <p:bodyStyle>
      <a:lvl1pPr marL="342900" indent="-342900" algn="l" rtl="0" fontAlgn="base">
        <a:spcBef>
          <a:spcPct val="20000"/>
        </a:spcBef>
        <a:spcAft>
          <a:spcPct val="0"/>
        </a:spcAft>
        <a:buClr>
          <a:srgbClr val="FF0000"/>
        </a:buClr>
        <a:buSzPct val="140000"/>
        <a:buChar char="•"/>
        <a:defRPr sz="2000">
          <a:solidFill>
            <a:schemeClr val="tx1"/>
          </a:solidFill>
          <a:latin typeface="+mn-lt"/>
          <a:ea typeface="+mn-ea"/>
          <a:cs typeface="+mn-cs"/>
        </a:defRPr>
      </a:lvl1pPr>
      <a:lvl2pPr marL="742950" indent="-285750" algn="l" rtl="0" fontAlgn="base">
        <a:spcBef>
          <a:spcPct val="20000"/>
        </a:spcBef>
        <a:spcAft>
          <a:spcPct val="0"/>
        </a:spcAft>
        <a:buClr>
          <a:srgbClr val="FF0000"/>
        </a:buClr>
        <a:buFont typeface="Arial" pitchFamily="34" charset="0"/>
        <a:buChar char="–"/>
        <a:defRPr>
          <a:solidFill>
            <a:schemeClr val="tx1"/>
          </a:solidFill>
          <a:latin typeface="+mn-lt"/>
          <a:ea typeface="+mn-ea"/>
          <a:cs typeface="+mn-cs"/>
        </a:defRPr>
      </a:lvl2pPr>
      <a:lvl3pPr marL="1143000" indent="-228600" algn="l" rtl="0" fontAlgn="base">
        <a:spcBef>
          <a:spcPct val="20000"/>
        </a:spcBef>
        <a:spcAft>
          <a:spcPct val="0"/>
        </a:spcAft>
        <a:buClr>
          <a:srgbClr val="FF0000"/>
        </a:buClr>
        <a:buSzPct val="140000"/>
        <a:buChar char="•"/>
        <a:defRPr sz="1600">
          <a:solidFill>
            <a:schemeClr val="tx1"/>
          </a:solidFill>
          <a:latin typeface="+mn-lt"/>
          <a:ea typeface="+mn-ea"/>
          <a:cs typeface="+mn-cs"/>
        </a:defRPr>
      </a:lvl3pPr>
      <a:lvl4pPr marL="1600200" indent="-228600" algn="l" rtl="0" fontAlgn="base">
        <a:spcBef>
          <a:spcPct val="20000"/>
        </a:spcBef>
        <a:spcAft>
          <a:spcPct val="0"/>
        </a:spcAft>
        <a:buClr>
          <a:srgbClr val="FF0000"/>
        </a:buClr>
        <a:buFont typeface="Arial" pitchFamily="34" charset="0"/>
        <a:buChar char="–"/>
        <a:defRPr sz="1400">
          <a:solidFill>
            <a:schemeClr val="tx1"/>
          </a:solidFill>
          <a:latin typeface="+mn-lt"/>
          <a:ea typeface="+mn-ea"/>
          <a:cs typeface="+mn-cs"/>
        </a:defRPr>
      </a:lvl4pPr>
      <a:lvl5pPr marL="2057400" indent="-228600" algn="l" rtl="0" fontAlgn="base">
        <a:spcBef>
          <a:spcPct val="20000"/>
        </a:spcBef>
        <a:spcAft>
          <a:spcPct val="0"/>
        </a:spcAft>
        <a:buClr>
          <a:srgbClr val="FF0000"/>
        </a:buClr>
        <a:buFont typeface="Arial" pitchFamily="34" charset="0"/>
        <a:buChar char="»"/>
        <a:defRPr sz="1400">
          <a:solidFill>
            <a:schemeClr val="tx1"/>
          </a:solidFill>
          <a:latin typeface="+mn-lt"/>
          <a:ea typeface="+mn-ea"/>
          <a:cs typeface="+mn-cs"/>
        </a:defRPr>
      </a:lvl5pPr>
      <a:lvl6pPr marL="2514600" indent="-228600" algn="l" rtl="0" fontAlgn="base">
        <a:spcBef>
          <a:spcPct val="20000"/>
        </a:spcBef>
        <a:spcAft>
          <a:spcPct val="0"/>
        </a:spcAft>
        <a:buClr>
          <a:srgbClr val="FF9900"/>
        </a:buClr>
        <a:buFont typeface="Arial" pitchFamily="34" charset="0"/>
        <a:buChar char="»"/>
        <a:defRPr sz="1400">
          <a:solidFill>
            <a:schemeClr val="tx1"/>
          </a:solidFill>
          <a:latin typeface="+mn-lt"/>
          <a:ea typeface="+mn-ea"/>
          <a:cs typeface="+mn-cs"/>
        </a:defRPr>
      </a:lvl6pPr>
      <a:lvl7pPr marL="2971800" indent="-228600" algn="l" rtl="0" fontAlgn="base">
        <a:spcBef>
          <a:spcPct val="20000"/>
        </a:spcBef>
        <a:spcAft>
          <a:spcPct val="0"/>
        </a:spcAft>
        <a:buClr>
          <a:srgbClr val="FF9900"/>
        </a:buClr>
        <a:buFont typeface="Arial" pitchFamily="34" charset="0"/>
        <a:buChar char="»"/>
        <a:defRPr sz="1400">
          <a:solidFill>
            <a:schemeClr val="tx1"/>
          </a:solidFill>
          <a:latin typeface="+mn-lt"/>
          <a:ea typeface="+mn-ea"/>
          <a:cs typeface="+mn-cs"/>
        </a:defRPr>
      </a:lvl7pPr>
      <a:lvl8pPr marL="3429000" indent="-228600" algn="l" rtl="0" fontAlgn="base">
        <a:spcBef>
          <a:spcPct val="20000"/>
        </a:spcBef>
        <a:spcAft>
          <a:spcPct val="0"/>
        </a:spcAft>
        <a:buClr>
          <a:srgbClr val="FF9900"/>
        </a:buClr>
        <a:buFont typeface="Arial" pitchFamily="34" charset="0"/>
        <a:buChar char="»"/>
        <a:defRPr sz="1400">
          <a:solidFill>
            <a:schemeClr val="tx1"/>
          </a:solidFill>
          <a:latin typeface="+mn-lt"/>
          <a:ea typeface="+mn-ea"/>
          <a:cs typeface="+mn-cs"/>
        </a:defRPr>
      </a:lvl8pPr>
      <a:lvl9pPr marL="3886200" indent="-228600" algn="l" rtl="0" fontAlgn="base">
        <a:spcBef>
          <a:spcPct val="20000"/>
        </a:spcBef>
        <a:spcAft>
          <a:spcPct val="0"/>
        </a:spcAft>
        <a:buClr>
          <a:srgbClr val="FF9900"/>
        </a:buClr>
        <a:buFont typeface="Arial" pitchFamily="34" charset="0"/>
        <a:buChar char="»"/>
        <a:defRPr sz="14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3.xml" /><Relationship Id="rId3" Type="http://schemas.openxmlformats.org/officeDocument/2006/relationships/oleObject" Target="../embeddings/oleObject3.bin" TargetMode="Internal" /><Relationship Id="rId4" Type="http://schemas.openxmlformats.org/officeDocument/2006/relationships/image" Target="../media/image3.emf" /><Relationship Id="rId5" Type="http://schemas.openxmlformats.org/officeDocument/2006/relationships/vmlDrawing" Target="../drawings/vmlDrawing3.v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3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6.xml" /><Relationship Id="rId10" Type="http://schemas.openxmlformats.org/officeDocument/2006/relationships/hyperlink" Target="http://creative.gettyimages.com/source/search/ImageEnlarge.aspx?MasterID=AA053813&amp;s=ImageDetailSearchState|3|5|0|15|2|1|0|0|1|49|60|2ed3.d7c5.03ff.e000.002f.76f0|3|0|%22chair%22||1|0&amp;pk=6" TargetMode="External" /><Relationship Id="rId11" Type="http://schemas.openxmlformats.org/officeDocument/2006/relationships/oleObject" Target="../embeddings/oleObject7.bin" TargetMode="Internal" /><Relationship Id="rId12" Type="http://schemas.openxmlformats.org/officeDocument/2006/relationships/image" Target="../media/image7.wmf" /><Relationship Id="rId13" Type="http://schemas.openxmlformats.org/officeDocument/2006/relationships/oleObject" Target="../embeddings/oleObject8.bin" TargetMode="Internal" /><Relationship Id="rId14" Type="http://schemas.openxmlformats.org/officeDocument/2006/relationships/image" Target="../media/image8.emf" /><Relationship Id="rId15" Type="http://schemas.openxmlformats.org/officeDocument/2006/relationships/image" Target="../media/image9.jpeg" /><Relationship Id="rId16" Type="http://schemas.openxmlformats.org/officeDocument/2006/relationships/hyperlink" Target="http://creative.gettyimages.com/source/search/ImageEnlarge.aspx?MasterID=lyubnb0020c&amp;s=ImageDetailSearchState|3|5|0|15|2|1|0|0|1|13|60|2ed3.d7c5.03ff.e000.002f.0ef0|10|0|%22Motivation%3aConcepts%22||1|0&amp;pk=6" TargetMode="External" /><Relationship Id="rId17" Type="http://schemas.openxmlformats.org/officeDocument/2006/relationships/oleObject" Target="../embeddings/oleObject9.bin" TargetMode="Internal" /><Relationship Id="rId18" Type="http://schemas.openxmlformats.org/officeDocument/2006/relationships/image" Target="../media/image10.jpeg" /><Relationship Id="rId19" Type="http://schemas.openxmlformats.org/officeDocument/2006/relationships/image" Target="../media/image11.jpeg" /><Relationship Id="rId2" Type="http://schemas.openxmlformats.org/officeDocument/2006/relationships/tags" Target="../tags/tag4.xml" /><Relationship Id="rId20" Type="http://schemas.openxmlformats.org/officeDocument/2006/relationships/vmlDrawing" Target="../drawings/vmlDrawing4.vml" /><Relationship Id="rId3" Type="http://schemas.openxmlformats.org/officeDocument/2006/relationships/oleObject" Target="../embeddings/oleObject4.bin" TargetMode="Internal" /><Relationship Id="rId4" Type="http://schemas.openxmlformats.org/officeDocument/2006/relationships/image" Target="../media/image3.emf" /><Relationship Id="rId5" Type="http://schemas.openxmlformats.org/officeDocument/2006/relationships/oleObject" Target="../embeddings/oleObject5.bin" TargetMode="Internal" /><Relationship Id="rId6" Type="http://schemas.openxmlformats.org/officeDocument/2006/relationships/image" Target="../media/image4.png" /><Relationship Id="rId7" Type="http://schemas.openxmlformats.org/officeDocument/2006/relationships/oleObject" Target="../embeddings/oleObject6.bin" TargetMode="Internal" /><Relationship Id="rId8" Type="http://schemas.openxmlformats.org/officeDocument/2006/relationships/image" Target="../media/image5.wmf" /><Relationship Id="rId9" Type="http://schemas.openxmlformats.org/officeDocument/2006/relationships/image" Target="../media/image6.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notesSlide" Target="../notesSlides/notesSlide1.xml" /><Relationship Id="rId3" Type="http://schemas.openxmlformats.org/officeDocument/2006/relationships/image" Target="../media/image12.wmf"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3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30.xml" /><Relationship Id="rId2" Type="http://schemas.openxmlformats.org/officeDocument/2006/relationships/notesSlide" Target="../notesSlides/notesSlide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notesSlide" Target="../notesSlides/notesSlide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notesSlide" Target="../notesSlides/notesSlide4.xml" /><Relationship Id="rId3" Type="http://schemas.openxmlformats.org/officeDocument/2006/relationships/image" Target="../media/image12.wmf"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13.emf"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3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3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31.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31.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31.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xml" /><Relationship Id="rId3" Type="http://schemas.openxmlformats.org/officeDocument/2006/relationships/oleObject" Target="../embeddings/oleObject10.bin" TargetMode="Internal" /><Relationship Id="rId4" Type="http://schemas.openxmlformats.org/officeDocument/2006/relationships/image" Target="../media/image3.emf" /><Relationship Id="rId5" Type="http://schemas.openxmlformats.org/officeDocument/2006/relationships/tags" Target="../tags/tag6.xml" /><Relationship Id="rId6" Type="http://schemas.openxmlformats.org/officeDocument/2006/relationships/vmlDrawing" Target="../drawings/vmlDrawing5.v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7.xml" /><Relationship Id="rId3" Type="http://schemas.openxmlformats.org/officeDocument/2006/relationships/oleObject" Target="../embeddings/oleObject11.bin" TargetMode="Internal" /><Relationship Id="rId4" Type="http://schemas.openxmlformats.org/officeDocument/2006/relationships/image" Target="../media/image3.emf" /><Relationship Id="rId5" Type="http://schemas.openxmlformats.org/officeDocument/2006/relationships/vmlDrawing" Target="../drawings/vmlDrawing6.v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8.xml" /><Relationship Id="rId3" Type="http://schemas.openxmlformats.org/officeDocument/2006/relationships/oleObject" Target="../embeddings/oleObject12.bin" TargetMode="Internal" /><Relationship Id="rId4" Type="http://schemas.openxmlformats.org/officeDocument/2006/relationships/image" Target="../media/image3.emf" /><Relationship Id="rId5" Type="http://schemas.openxmlformats.org/officeDocument/2006/relationships/vmlDrawing" Target="../drawings/vmlDrawing7.v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9.xml" /><Relationship Id="rId3" Type="http://schemas.openxmlformats.org/officeDocument/2006/relationships/oleObject" Target="../embeddings/oleObject13.bin" TargetMode="Internal" /><Relationship Id="rId4" Type="http://schemas.openxmlformats.org/officeDocument/2006/relationships/image" Target="../media/image3.emf" /><Relationship Id="rId5" Type="http://schemas.openxmlformats.org/officeDocument/2006/relationships/vmlDrawing" Target="../drawings/vmlDrawing8.v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10.xml" /><Relationship Id="rId3" Type="http://schemas.openxmlformats.org/officeDocument/2006/relationships/oleObject" Target="../embeddings/oleObject14.bin" TargetMode="Internal" /><Relationship Id="rId4" Type="http://schemas.openxmlformats.org/officeDocument/2006/relationships/image" Target="../media/image3.emf" /><Relationship Id="rId5" Type="http://schemas.openxmlformats.org/officeDocument/2006/relationships/vmlDrawing" Target="../drawings/vmlDrawing9.v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11.xml" /><Relationship Id="rId3" Type="http://schemas.openxmlformats.org/officeDocument/2006/relationships/oleObject" Target="../embeddings/oleObject15.bin" TargetMode="Internal" /><Relationship Id="rId4" Type="http://schemas.openxmlformats.org/officeDocument/2006/relationships/image" Target="../media/image3.emf" /><Relationship Id="rId5" Type="http://schemas.openxmlformats.org/officeDocument/2006/relationships/vmlDrawing" Target="../drawings/vmlDrawing10.v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oleObject" Target="../embeddings/oleObject16.bin" TargetMode="Internal" /><Relationship Id="rId3" Type="http://schemas.openxmlformats.org/officeDocument/2006/relationships/image" Target="../media/image14.emf" /><Relationship Id="rId4" Type="http://schemas.openxmlformats.org/officeDocument/2006/relationships/image" Target="../media/image15.emf" /><Relationship Id="rId5" Type="http://schemas.openxmlformats.org/officeDocument/2006/relationships/vmlDrawing" Target="../drawings/vmlDrawing11.v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36.xml" /><Relationship Id="rId2" Type="http://schemas.openxmlformats.org/officeDocument/2006/relationships/tags" Target="../tags/tag12.xml" /><Relationship Id="rId3" Type="http://schemas.openxmlformats.org/officeDocument/2006/relationships/oleObject" Target="../embeddings/oleObject17.bin" TargetMode="Internal" /><Relationship Id="rId4" Type="http://schemas.openxmlformats.org/officeDocument/2006/relationships/image" Target="../media/image3.emf" /><Relationship Id="rId5" Type="http://schemas.openxmlformats.org/officeDocument/2006/relationships/tags" Target="../tags/tag13.xml" /><Relationship Id="rId6" Type="http://schemas.openxmlformats.org/officeDocument/2006/relationships/vmlDrawing" Target="../drawings/vmlDrawing12.v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36.xml" /><Relationship Id="rId2" Type="http://schemas.openxmlformats.org/officeDocument/2006/relationships/tags" Target="../tags/tag14.xml" /><Relationship Id="rId3" Type="http://schemas.openxmlformats.org/officeDocument/2006/relationships/oleObject" Target="../embeddings/oleObject18.bin" TargetMode="Internal" /><Relationship Id="rId4" Type="http://schemas.openxmlformats.org/officeDocument/2006/relationships/image" Target="../media/image3.emf" /><Relationship Id="rId5" Type="http://schemas.openxmlformats.org/officeDocument/2006/relationships/tags" Target="../tags/tag15.xml" /><Relationship Id="rId6" Type="http://schemas.openxmlformats.org/officeDocument/2006/relationships/vmlDrawing" Target="../drawings/vmlDrawing13.v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36.xml" /><Relationship Id="rId2" Type="http://schemas.openxmlformats.org/officeDocument/2006/relationships/tags" Target="../tags/tag16.xml" /><Relationship Id="rId3" Type="http://schemas.openxmlformats.org/officeDocument/2006/relationships/oleObject" Target="../embeddings/oleObject19.bin" TargetMode="Internal" /><Relationship Id="rId4" Type="http://schemas.openxmlformats.org/officeDocument/2006/relationships/image" Target="../media/image3.emf" /><Relationship Id="rId5" Type="http://schemas.openxmlformats.org/officeDocument/2006/relationships/tags" Target="../tags/tag17.xml" /><Relationship Id="rId6" Type="http://schemas.openxmlformats.org/officeDocument/2006/relationships/vmlDrawing" Target="../drawings/vmlDrawing14.v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36.xml" /><Relationship Id="rId2" Type="http://schemas.openxmlformats.org/officeDocument/2006/relationships/tags" Target="../tags/tag18.xml" /><Relationship Id="rId3" Type="http://schemas.openxmlformats.org/officeDocument/2006/relationships/oleObject" Target="../embeddings/oleObject20.bin" TargetMode="Internal" /><Relationship Id="rId4" Type="http://schemas.openxmlformats.org/officeDocument/2006/relationships/image" Target="../media/image3.emf" /><Relationship Id="rId5" Type="http://schemas.openxmlformats.org/officeDocument/2006/relationships/tags" Target="../tags/tag19.xml" /><Relationship Id="rId6" Type="http://schemas.openxmlformats.org/officeDocument/2006/relationships/vmlDrawing" Target="../drawings/vmlDrawing15.v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20.xml" /><Relationship Id="rId3" Type="http://schemas.openxmlformats.org/officeDocument/2006/relationships/oleObject" Target="../embeddings/oleObject21.bin" TargetMode="Internal" /><Relationship Id="rId4" Type="http://schemas.openxmlformats.org/officeDocument/2006/relationships/image" Target="../media/image3.emf" /><Relationship Id="rId5" Type="http://schemas.openxmlformats.org/officeDocument/2006/relationships/image" Target="../media/image16.wmf" /><Relationship Id="rId6" Type="http://schemas.openxmlformats.org/officeDocument/2006/relationships/vmlDrawing" Target="../drawings/vmlDrawing16.v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21.xml" /><Relationship Id="rId3" Type="http://schemas.openxmlformats.org/officeDocument/2006/relationships/oleObject" Target="../embeddings/oleObject22.bin" TargetMode="Internal" /><Relationship Id="rId4" Type="http://schemas.openxmlformats.org/officeDocument/2006/relationships/image" Target="../media/image3.emf" /><Relationship Id="rId5" Type="http://schemas.openxmlformats.org/officeDocument/2006/relationships/vmlDrawing" Target="../drawings/vmlDrawing17.v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22.xml" /><Relationship Id="rId3" Type="http://schemas.openxmlformats.org/officeDocument/2006/relationships/oleObject" Target="../embeddings/oleObject23.bin" TargetMode="Internal" /><Relationship Id="rId4" Type="http://schemas.openxmlformats.org/officeDocument/2006/relationships/image" Target="../media/image3.emf" /><Relationship Id="rId5" Type="http://schemas.openxmlformats.org/officeDocument/2006/relationships/tags" Target="../tags/tag23.xml" /><Relationship Id="rId6" Type="http://schemas.openxmlformats.org/officeDocument/2006/relationships/vmlDrawing" Target="../drawings/vmlDrawing18.v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24.xml" /><Relationship Id="rId3" Type="http://schemas.openxmlformats.org/officeDocument/2006/relationships/oleObject" Target="../embeddings/oleObject24.bin" TargetMode="Internal" /><Relationship Id="rId4" Type="http://schemas.openxmlformats.org/officeDocument/2006/relationships/image" Target="../media/image3.emf" /><Relationship Id="rId5" Type="http://schemas.openxmlformats.org/officeDocument/2006/relationships/image" Target="../media/image17.wmf" /><Relationship Id="rId6" Type="http://schemas.openxmlformats.org/officeDocument/2006/relationships/vmlDrawing" Target="../drawings/vmlDrawing19.v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25.xml" /><Relationship Id="rId3" Type="http://schemas.openxmlformats.org/officeDocument/2006/relationships/oleObject" Target="../embeddings/oleObject25.bin" TargetMode="Internal" /><Relationship Id="rId4" Type="http://schemas.openxmlformats.org/officeDocument/2006/relationships/image" Target="../media/image3.emf" /><Relationship Id="rId5" Type="http://schemas.openxmlformats.org/officeDocument/2006/relationships/vmlDrawing" Target="../drawings/vmlDrawing20.v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26.xml" /><Relationship Id="rId3" Type="http://schemas.openxmlformats.org/officeDocument/2006/relationships/oleObject" Target="../embeddings/oleObject26.bin" TargetMode="Internal" /><Relationship Id="rId4" Type="http://schemas.openxmlformats.org/officeDocument/2006/relationships/image" Target="../media/image3.emf" /><Relationship Id="rId5" Type="http://schemas.openxmlformats.org/officeDocument/2006/relationships/tags" Target="../tags/tag27.xml" /><Relationship Id="rId6" Type="http://schemas.openxmlformats.org/officeDocument/2006/relationships/vmlDrawing" Target="../drawings/vmlDrawing21.v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28.xml" /><Relationship Id="rId3" Type="http://schemas.openxmlformats.org/officeDocument/2006/relationships/oleObject" Target="../embeddings/oleObject27.bin" TargetMode="Internal" /><Relationship Id="rId4" Type="http://schemas.openxmlformats.org/officeDocument/2006/relationships/image" Target="../media/image3.emf" /><Relationship Id="rId5" Type="http://schemas.openxmlformats.org/officeDocument/2006/relationships/image" Target="../media/image18.wmf" /><Relationship Id="rId6" Type="http://schemas.openxmlformats.org/officeDocument/2006/relationships/vmlDrawing" Target="../drawings/vmlDrawing22.v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29.xml" /><Relationship Id="rId3" Type="http://schemas.openxmlformats.org/officeDocument/2006/relationships/oleObject" Target="../embeddings/oleObject28.bin" TargetMode="Internal" /><Relationship Id="rId4" Type="http://schemas.openxmlformats.org/officeDocument/2006/relationships/image" Target="../media/image3.emf" /><Relationship Id="rId5" Type="http://schemas.openxmlformats.org/officeDocument/2006/relationships/vmlDrawing" Target="../drawings/vmlDrawing23.v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30.xml" /><Relationship Id="rId3" Type="http://schemas.openxmlformats.org/officeDocument/2006/relationships/oleObject" Target="../embeddings/oleObject29.bin" TargetMode="Internal" /><Relationship Id="rId4" Type="http://schemas.openxmlformats.org/officeDocument/2006/relationships/image" Target="../media/image3.emf" /><Relationship Id="rId5" Type="http://schemas.openxmlformats.org/officeDocument/2006/relationships/tags" Target="../tags/tag31.xml" /><Relationship Id="rId6" Type="http://schemas.openxmlformats.org/officeDocument/2006/relationships/vmlDrawing" Target="../drawings/vmlDrawing24.v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32.xml" /><Relationship Id="rId3" Type="http://schemas.openxmlformats.org/officeDocument/2006/relationships/oleObject" Target="../embeddings/oleObject30.bin" TargetMode="Internal" /><Relationship Id="rId4" Type="http://schemas.openxmlformats.org/officeDocument/2006/relationships/image" Target="../media/image3.emf" /><Relationship Id="rId5" Type="http://schemas.openxmlformats.org/officeDocument/2006/relationships/vmlDrawing" Target="../drawings/vmlDrawing25.v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33.xml" /><Relationship Id="rId3" Type="http://schemas.openxmlformats.org/officeDocument/2006/relationships/oleObject" Target="../embeddings/oleObject31.bin" TargetMode="Internal" /><Relationship Id="rId4" Type="http://schemas.openxmlformats.org/officeDocument/2006/relationships/image" Target="../media/image3.emf" /><Relationship Id="rId5" Type="http://schemas.openxmlformats.org/officeDocument/2006/relationships/tags" Target="../tags/tag34.xml" /><Relationship Id="rId6" Type="http://schemas.openxmlformats.org/officeDocument/2006/relationships/vmlDrawing" Target="../drawings/vmlDrawing26.vml"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36.xml"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701012313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4" name="对象 3" hidden="1"/>
          <p:cNvGraphicFramePr>
            <a:graphicFrameLocks noChangeAspect="1"/>
          </p:cNvGraphicFramePr>
          <p:nvPr>
            <p:custDataLst>
              <p:tags r:id="rId2"/>
            </p:custDataLst>
            <p:extLst>
              <p:ext uri="{D42A27DB-BD31-4B8C-83A1-F6EECF244321}">
                <p14:modId xmlns:p14="http://schemas.microsoft.com/office/powerpoint/2010/main" val="3467733033"/>
              </p:ext>
            </p:extLst>
          </p:nvPr>
        </p:nvGraphicFramePr>
        <p:xfrm>
          <a:off x="1588" y="1588"/>
          <a:ext cx="1588" cy="1588"/>
        </p:xfrm>
        <a:graphic>
          <a:graphicData uri="http://schemas.openxmlformats.org/presentationml/2006/ole">
            <mc:AlternateContent>
              <mc:Choice xmlns:v="urn:schemas-microsoft-com:vml" Requires="v">
                <p:oleObj spid="_x0000_s1040" name="think-cell Slide" r:id="rId3" imgW="395" imgH="392" progId="TCLayout.ActiveDocument.1">
                  <p:embed/>
                </p:oleObj>
              </mc:Choice>
              <mc:Fallback>
                <p:oleObj name="think-cell Slide" r:id="rId3" imgW="395" imgH="392" progId="TCLayout.ActiveDocument.1">
                  <p:embed/>
                  <p:pic>
                    <p:nvPicPr>
                      <p:cNvPr id="0" name="OLE substitute imag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副标题 1"/>
          <p:cNvSpPr>
            <a:spLocks noGrp="1"/>
          </p:cNvSpPr>
          <p:nvPr>
            <p:ph type="subTitle" idx="1"/>
          </p:nvPr>
        </p:nvSpPr>
        <p:spPr>
          <a:xfrm>
            <a:off x="411031" y="4464050"/>
            <a:ext cx="7923080" cy="280590"/>
          </a:xfrm>
        </p:spPr>
        <p:txBody>
          <a:bodyPr/>
          <a:lstStyle/>
          <a:p>
            <a:r>
              <a:rPr lang="zh-CN" altLang="en-US"/>
              <a:t>宁波银行薪酬管理体系设计方案（初稿</a:t>
            </a:r>
            <a:r>
              <a:rPr lang="zh-CN" altLang="en-US" smtClean="0"/>
              <a:t>）</a:t>
            </a:r>
            <a:endParaRPr lang="zh-CN" altLang="en-US"/>
          </a:p>
        </p:txBody>
      </p:sp>
      <p:sp>
        <p:nvSpPr>
          <p:cNvPr id="3" name="标题 2"/>
          <p:cNvSpPr>
            <a:spLocks noGrp="1"/>
          </p:cNvSpPr>
          <p:nvPr>
            <p:ph type="ctrTitle"/>
          </p:nvPr>
        </p:nvSpPr>
        <p:spPr>
          <a:xfrm>
            <a:off x="411031" y="4006672"/>
            <a:ext cx="6437180" cy="379591"/>
          </a:xfrm>
        </p:spPr>
        <p:txBody>
          <a:bodyPr/>
          <a:lstStyle/>
          <a:p>
            <a:r>
              <a:rPr lang="zh-CN" altLang="en-US" sz="2200" smtClean="0"/>
              <a:t>强化</a:t>
            </a:r>
            <a:r>
              <a:rPr lang="zh-CN" altLang="en-US" sz="2200"/>
              <a:t>组织和人力资源管理，提升银行核心</a:t>
            </a:r>
            <a:r>
              <a:rPr lang="zh-CN" altLang="en-US" sz="2200" smtClean="0"/>
              <a:t>竞争力</a:t>
            </a:r>
            <a:endParaRPr lang="zh-CN" altLang="en-US" sz="2200"/>
          </a:p>
        </p:txBody>
      </p:sp>
      <p:sp>
        <p:nvSpPr>
          <p:cNvPr id="6" name="Rectangle 5"/>
          <p:cNvSpPr>
            <a:spLocks noChangeArrowheads="1"/>
          </p:cNvSpPr>
          <p:nvPr/>
        </p:nvSpPr>
        <p:spPr bwMode="auto">
          <a:xfrm>
            <a:off x="471488" y="5173663"/>
            <a:ext cx="5886450" cy="955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lIns="72000" tIns="43200" rIns="72000" bIns="44450">
            <a:spAutoFit/>
          </a:bodyPr>
          <a:lstStyle>
            <a:defPPr>
              <a:defRPr lang="en-US"/>
            </a:defPPr>
            <a:lvl1pPr marL="358775" indent="-358775"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742950" indent="-28575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1143000" indent="-228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600200" indent="-228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2057400" indent="-228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514600" indent="-228600" algn="l" defTabSz="914400" rtl="0" eaLnBrk="0" fontAlgn="base" latinLnBrk="0" hangingPunct="0">
              <a:spcBef>
                <a:spcPct val="0"/>
              </a:spcBef>
              <a:spcAft>
                <a:spcPct val="0"/>
              </a:spcAft>
              <a:defRPr sz="1600" kern="1200">
                <a:solidFill>
                  <a:schemeClr val="tx1"/>
                </a:solidFill>
                <a:latin typeface="Arial" pitchFamily="34" charset="0"/>
                <a:ea typeface="楷体_GB2312" pitchFamily="49" charset="-122"/>
                <a:cs typeface="+mn-cs"/>
              </a:defRPr>
            </a:lvl6pPr>
            <a:lvl7pPr marL="2971800" indent="-228600" algn="l" defTabSz="914400" rtl="0" eaLnBrk="0" fontAlgn="base" latinLnBrk="0" hangingPunct="0">
              <a:spcBef>
                <a:spcPct val="0"/>
              </a:spcBef>
              <a:spcAft>
                <a:spcPct val="0"/>
              </a:spcAft>
              <a:defRPr sz="1600" kern="1200">
                <a:solidFill>
                  <a:schemeClr val="tx1"/>
                </a:solidFill>
                <a:latin typeface="Arial" pitchFamily="34" charset="0"/>
                <a:ea typeface="楷体_GB2312" pitchFamily="49" charset="-122"/>
                <a:cs typeface="+mn-cs"/>
              </a:defRPr>
            </a:lvl7pPr>
            <a:lvl8pPr marL="3429000" indent="-228600" algn="l" defTabSz="914400" rtl="0" eaLnBrk="0" fontAlgn="base" latinLnBrk="0" hangingPunct="0">
              <a:spcBef>
                <a:spcPct val="0"/>
              </a:spcBef>
              <a:spcAft>
                <a:spcPct val="0"/>
              </a:spcAft>
              <a:defRPr sz="1600" kern="1200">
                <a:solidFill>
                  <a:schemeClr val="tx1"/>
                </a:solidFill>
                <a:latin typeface="Arial" pitchFamily="34" charset="0"/>
                <a:ea typeface="楷体_GB2312" pitchFamily="49" charset="-122"/>
                <a:cs typeface="+mn-cs"/>
              </a:defRPr>
            </a:lvl8pPr>
            <a:lvl9pPr marL="3886200" indent="-228600" algn="l" defTabSz="914400" rtl="0" eaLnBrk="0" fontAlgn="base" latinLnBrk="0" hangingPunct="0">
              <a:spcBef>
                <a:spcPct val="0"/>
              </a:spcBef>
              <a:spcAft>
                <a:spcPct val="0"/>
              </a:spcAft>
              <a:defRPr sz="1600" kern="1200">
                <a:solidFill>
                  <a:schemeClr val="tx1"/>
                </a:solidFill>
                <a:latin typeface="Arial" pitchFamily="34" charset="0"/>
                <a:ea typeface="楷体_GB2312" pitchFamily="49" charset="-122"/>
                <a:cs typeface="+mn-cs"/>
              </a:defRPr>
            </a:lvl9pPr>
          </a:lstStyle>
          <a:p>
            <a:pPr eaLnBrk="1" hangingPunct="1">
              <a:lnSpc>
                <a:spcPct val="100000"/>
              </a:lnSpc>
              <a:spcBef>
                <a:spcPct val="20000"/>
              </a:spcBef>
              <a:buClr>
                <a:srgbClr val="F1BB46"/>
              </a:buClr>
              <a:buSzPct val="90000"/>
              <a:buFont typeface="Wingdings 2" pitchFamily="18" charset="2"/>
              <a:buNone/>
            </a:pPr>
            <a:r>
              <a:rPr lang="zh-CN" altLang="en-US">
                <a:solidFill>
                  <a:srgbClr val="000000"/>
                </a:solidFill>
              </a:rPr>
              <a:t>韬睿惠悦咨询公司     </a:t>
            </a:r>
            <a:endParaRPr lang="en-US" altLang="zh-CN">
              <a:solidFill>
                <a:srgbClr val="000000"/>
              </a:solidFill>
            </a:endParaRPr>
          </a:p>
          <a:p>
            <a:pPr eaLnBrk="1" hangingPunct="1">
              <a:lnSpc>
                <a:spcPct val="100000"/>
              </a:lnSpc>
              <a:spcBef>
                <a:spcPct val="20000"/>
              </a:spcBef>
              <a:buClr>
                <a:srgbClr val="F1BB46"/>
              </a:buClr>
              <a:buSzPct val="90000"/>
              <a:buFont typeface="Wingdings 2" pitchFamily="18" charset="2"/>
              <a:buNone/>
            </a:pPr>
            <a:r>
              <a:rPr lang="en-US" altLang="en-US" smtClean="0">
                <a:solidFill>
                  <a:srgbClr val="000000"/>
                </a:solidFill>
              </a:rPr>
              <a:t>201</a:t>
            </a:r>
            <a:r>
              <a:rPr lang="en-US" altLang="zh-CN" smtClean="0">
                <a:solidFill>
                  <a:srgbClr val="000000"/>
                </a:solidFill>
              </a:rPr>
              <a:t>5</a:t>
            </a:r>
            <a:r>
              <a:rPr lang="en-US" altLang="en-US" smtClean="0">
                <a:solidFill>
                  <a:srgbClr val="000000"/>
                </a:solidFill>
              </a:rPr>
              <a:t>年9月</a:t>
            </a:r>
            <a:endParaRPr lang="zh-CN" altLang="en-US">
              <a:solidFill>
                <a:srgbClr val="000000"/>
              </a:solidFill>
            </a:endParaRPr>
          </a:p>
          <a:p>
            <a:pPr eaLnBrk="1" hangingPunct="1">
              <a:lnSpc>
                <a:spcPct val="100000"/>
              </a:lnSpc>
              <a:spcBef>
                <a:spcPct val="20000"/>
              </a:spcBef>
              <a:buClr>
                <a:srgbClr val="F1BB46"/>
              </a:buClr>
              <a:buSzPct val="90000"/>
              <a:buFont typeface="Wingdings 2" pitchFamily="18" charset="2"/>
              <a:buNone/>
            </a:pPr>
            <a:endParaRPr lang="zh-CN" altLang="en-US" i="1">
              <a:solidFill>
                <a:srgbClr val="000000"/>
              </a:solidFill>
            </a:endParaRPr>
          </a:p>
        </p:txBody>
      </p:sp>
    </p:spTree>
    <p:extLst>
      <p:ext uri="{BB962C8B-B14F-4D97-AF65-F5344CB8AC3E}">
        <p14:creationId xmlns:p14="http://schemas.microsoft.com/office/powerpoint/2010/main" val="112552874"/>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 name="灯片编号占位符 1"/>
          <p:cNvSpPr>
            <a:spLocks noGrp="1"/>
          </p:cNvSpPr>
          <p:nvPr>
            <p:ph type="sldNum" sz="quarter" idx="10"/>
          </p:nvPr>
        </p:nvSpPr>
        <p:spPr/>
        <p:txBody>
          <a:bodyPr/>
          <a:lstStyle/>
          <a:p>
            <a:fld id="{A2C0D4E6-B1AE-4B45-A328-3DA89E14CDBD}" type="slidenum">
              <a:rPr lang="zh-CN" altLang="en-US"/>
              <a:t>2</a:t>
            </a:fld>
            <a:endParaRPr lang="en-US" altLang="zh-CN"/>
          </a:p>
        </p:txBody>
      </p:sp>
      <p:sp>
        <p:nvSpPr>
          <p:cNvPr id="4200451" name="Rectangle 4"/>
          <p:cNvSpPr>
            <a:spLocks noGrp="1" noChangeArrowheads="1"/>
          </p:cNvSpPr>
          <p:nvPr>
            <p:ph type="title" idx="4294967295"/>
          </p:nvPr>
        </p:nvSpPr>
        <p:spPr>
          <a:xfrm>
            <a:off x="1155700" y="0"/>
            <a:ext cx="8585200" cy="914400"/>
          </a:xfrm>
        </p:spPr>
        <p:txBody>
          <a:bodyPr/>
          <a:lstStyle/>
          <a:p>
            <a:r>
              <a:rPr lang="zh-CN" altLang="en-US"/>
              <a:t>项目进程回顾</a:t>
            </a:r>
          </a:p>
        </p:txBody>
      </p:sp>
      <p:sp>
        <p:nvSpPr>
          <p:cNvPr id="2978908" name="AutoShape 92"/>
          <p:cNvSpPr>
            <a:spLocks noChangeArrowheads="1"/>
          </p:cNvSpPr>
          <p:nvPr/>
        </p:nvSpPr>
        <p:spPr bwMode="auto">
          <a:xfrm>
            <a:off x="1617663" y="1355725"/>
            <a:ext cx="7634287" cy="230188"/>
          </a:xfrm>
          <a:prstGeom prst="homePlate">
            <a:avLst>
              <a:gd name="adj" fmla="val 128670"/>
            </a:avLst>
          </a:prstGeom>
          <a:gradFill rotWithShape="1">
            <a:gsLst>
              <a:gs pos="0">
                <a:srgbClr val="FF9933">
                  <a:gamma/>
                  <a:shade val="46275"/>
                  <a:invGamma/>
                </a:srgbClr>
              </a:gs>
              <a:gs pos="100000">
                <a:srgbClr val="FF9933"/>
              </a:gs>
            </a:gsLst>
            <a:lin ang="0" scaled="1"/>
          </a:gradFill>
          <a:ln w="12700" algn="ctr">
            <a:solidFill>
              <a:schemeClr val="bg1"/>
            </a:solidFill>
            <a:miter lim="800000"/>
          </a:ln>
          <a:effectLst>
            <a:outerShdw dist="71842" dir="2700000" algn="ctr" rotWithShape="0">
              <a:srgbClr val="5F5F5F">
                <a:alpha val="50000"/>
              </a:srgbClr>
            </a:outerShdw>
          </a:effectLst>
        </p:spPr>
        <p:txBody>
          <a:bodyPr lIns="90488" tIns="43200" rIns="90488" bIns="44450"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ctr">
              <a:lnSpc>
                <a:spcPct val="100000"/>
              </a:lnSpc>
              <a:spcBef>
                <a:spcPct val="0"/>
              </a:spcBef>
              <a:buFontTx/>
              <a:buNone/>
              <a:defRPr/>
            </a:pPr>
            <a:r>
              <a:rPr lang="en-US" altLang="zh-CN" sz="1500" b="1">
                <a:solidFill>
                  <a:schemeClr val="bg1"/>
                </a:solidFill>
              </a:rPr>
              <a:t>9 </a:t>
            </a:r>
            <a:r>
              <a:rPr lang="zh-CN" altLang="en-US" sz="1500" b="1">
                <a:solidFill>
                  <a:schemeClr val="bg1"/>
                </a:solidFill>
              </a:rPr>
              <a:t>沟通与变革管理</a:t>
            </a:r>
            <a:endParaRPr lang="en-US" altLang="zh-CN" sz="1500" b="1">
              <a:solidFill>
                <a:schemeClr val="bg1"/>
              </a:solidFill>
            </a:endParaRPr>
          </a:p>
        </p:txBody>
      </p:sp>
      <p:sp>
        <p:nvSpPr>
          <p:cNvPr id="2978909" name="AutoShape 93"/>
          <p:cNvSpPr>
            <a:spLocks noChangeArrowheads="1"/>
          </p:cNvSpPr>
          <p:nvPr/>
        </p:nvSpPr>
        <p:spPr bwMode="auto">
          <a:xfrm>
            <a:off x="6038850" y="2095500"/>
            <a:ext cx="3103563" cy="512763"/>
          </a:xfrm>
          <a:prstGeom prst="homePlate">
            <a:avLst>
              <a:gd name="adj" fmla="val 43685"/>
            </a:avLst>
          </a:prstGeom>
          <a:gradFill rotWithShape="1">
            <a:gsLst>
              <a:gs pos="0">
                <a:srgbClr val="002F76"/>
              </a:gs>
              <a:gs pos="100000">
                <a:srgbClr val="0066FF"/>
              </a:gs>
            </a:gsLst>
            <a:lin ang="0" scaled="1"/>
          </a:gradFill>
          <a:ln w="12700" algn="ctr">
            <a:solidFill>
              <a:schemeClr val="bg1"/>
            </a:solidFill>
            <a:miter lim="800000"/>
          </a:ln>
          <a:effectLst>
            <a:outerShdw dist="71842" dir="2700000" algn="ctr" rotWithShape="0">
              <a:srgbClr val="5F5F5F">
                <a:alpha val="50000"/>
              </a:srgbClr>
            </a:outerShdw>
          </a:effectLst>
        </p:spPr>
        <p:txBody>
          <a:bodyPr lIns="90488" tIns="43200" rIns="90488" bIns="44450"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marL="269875" algn="ctr">
              <a:lnSpc>
                <a:spcPct val="90000"/>
              </a:lnSpc>
              <a:spcBef>
                <a:spcPct val="0"/>
              </a:spcBef>
              <a:buFontTx/>
              <a:buNone/>
              <a:defRPr/>
            </a:pPr>
            <a:r>
              <a:rPr lang="en-US" altLang="zh-CN" sz="1500" b="1">
                <a:solidFill>
                  <a:schemeClr val="bg1"/>
                </a:solidFill>
              </a:rPr>
              <a:t>7 </a:t>
            </a:r>
            <a:r>
              <a:rPr lang="zh-CN" altLang="zh-CN" sz="1500" b="1">
                <a:solidFill>
                  <a:schemeClr val="bg1"/>
                </a:solidFill>
              </a:rPr>
              <a:t>绩效管理体系的梳理与构建</a:t>
            </a:r>
            <a:endParaRPr lang="en-US" altLang="zh-CN" sz="1500" b="1">
              <a:solidFill>
                <a:schemeClr val="bg1"/>
              </a:solidFill>
            </a:endParaRPr>
          </a:p>
        </p:txBody>
      </p:sp>
      <p:sp>
        <p:nvSpPr>
          <p:cNvPr id="2978910" name="AutoShape 94"/>
          <p:cNvSpPr>
            <a:spLocks noChangeArrowheads="1"/>
          </p:cNvSpPr>
          <p:nvPr/>
        </p:nvSpPr>
        <p:spPr bwMode="auto">
          <a:xfrm>
            <a:off x="6011863" y="1606550"/>
            <a:ext cx="3184525" cy="457200"/>
          </a:xfrm>
          <a:prstGeom prst="homePlate">
            <a:avLst>
              <a:gd name="adj" fmla="val 56948"/>
            </a:avLst>
          </a:prstGeom>
          <a:gradFill rotWithShape="1">
            <a:gsLst>
              <a:gs pos="0">
                <a:srgbClr val="002F76"/>
              </a:gs>
              <a:gs pos="100000">
                <a:srgbClr val="0066FF"/>
              </a:gs>
            </a:gsLst>
            <a:lin ang="0" scaled="1"/>
          </a:gradFill>
          <a:ln w="12700" algn="ctr">
            <a:solidFill>
              <a:schemeClr val="bg1"/>
            </a:solidFill>
            <a:miter lim="800000"/>
          </a:ln>
          <a:effectLst>
            <a:outerShdw dist="71842" dir="2700000" algn="ctr" rotWithShape="0">
              <a:srgbClr val="5F5F5F">
                <a:alpha val="50000"/>
              </a:srgbClr>
            </a:outerShdw>
          </a:effectLst>
        </p:spPr>
        <p:txBody>
          <a:bodyPr lIns="90488" tIns="43200" rIns="90488" bIns="44450"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marL="269875" algn="ctr">
              <a:lnSpc>
                <a:spcPct val="90000"/>
              </a:lnSpc>
              <a:spcBef>
                <a:spcPct val="0"/>
              </a:spcBef>
              <a:buFontTx/>
              <a:buNone/>
              <a:defRPr/>
            </a:pPr>
            <a:r>
              <a:rPr lang="en-US" altLang="zh-CN" sz="1500" b="1">
                <a:solidFill>
                  <a:schemeClr val="bg1"/>
                </a:solidFill>
              </a:rPr>
              <a:t>    6  </a:t>
            </a:r>
            <a:r>
              <a:rPr lang="zh-CN" altLang="en-US" sz="1500" b="1">
                <a:solidFill>
                  <a:schemeClr val="bg1"/>
                </a:solidFill>
              </a:rPr>
              <a:t>薪酬体系的梳理与构建</a:t>
            </a:r>
          </a:p>
        </p:txBody>
      </p:sp>
      <p:sp>
        <p:nvSpPr>
          <p:cNvPr id="2978911" name="AutoShape 95"/>
          <p:cNvSpPr>
            <a:spLocks noChangeArrowheads="1"/>
          </p:cNvSpPr>
          <p:nvPr/>
        </p:nvSpPr>
        <p:spPr bwMode="auto">
          <a:xfrm>
            <a:off x="6013450" y="2603500"/>
            <a:ext cx="3154363" cy="436563"/>
          </a:xfrm>
          <a:prstGeom prst="homePlate">
            <a:avLst>
              <a:gd name="adj" fmla="val 52150"/>
            </a:avLst>
          </a:prstGeom>
          <a:solidFill>
            <a:srgbClr val="B2B2B2"/>
          </a:solidFill>
          <a:ln w="12700" algn="ctr">
            <a:solidFill>
              <a:schemeClr val="bg1"/>
            </a:solidFill>
            <a:miter lim="800000"/>
          </a:ln>
          <a:effectLst>
            <a:outerShdw dist="71842" dir="2700000" algn="ctr" rotWithShape="0">
              <a:srgbClr val="5F5F5F">
                <a:alpha val="50000"/>
              </a:srgbClr>
            </a:outerShdw>
          </a:effectLst>
        </p:spPr>
        <p:txBody>
          <a:bodyPr lIns="90488" tIns="43200" rIns="90488" bIns="44450" anchor="ctr"/>
          <a:lstStyle>
            <a:defPPr>
              <a:defRPr lang="en-US"/>
            </a:defPPr>
            <a:lvl1pPr marL="1778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1pPr>
            <a:lvl2pPr marL="742950" indent="-28575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2pPr>
            <a:lvl3pPr marL="1143000" indent="-2286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3pPr>
            <a:lvl4pPr marL="1600200" indent="-2286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4pPr>
            <a:lvl5pPr marL="2057400" indent="-2286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5pPr>
            <a:lvl6pPr marL="25146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6pPr>
            <a:lvl7pPr marL="29718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7pPr>
            <a:lvl8pPr marL="34290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8pPr>
            <a:lvl9pPr marL="38862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9pPr>
          </a:lstStyle>
          <a:p>
            <a:pPr algn="ctr">
              <a:lnSpc>
                <a:spcPct val="100000"/>
              </a:lnSpc>
              <a:buFontTx/>
              <a:buNone/>
            </a:pPr>
            <a:r>
              <a:rPr lang="en-US" altLang="zh-CN" sz="1500" b="1">
                <a:solidFill>
                  <a:schemeClr val="bg1"/>
                </a:solidFill>
                <a:latin typeface="Arial" pitchFamily="34" charset="0"/>
                <a:ea typeface="楷体_GB2312" pitchFamily="49" charset="-122"/>
              </a:rPr>
              <a:t>8 </a:t>
            </a:r>
            <a:r>
              <a:rPr lang="zh-CN" altLang="en-US" sz="1500" b="1">
                <a:solidFill>
                  <a:schemeClr val="bg1"/>
                </a:solidFill>
                <a:latin typeface="Arial" pitchFamily="34" charset="0"/>
                <a:ea typeface="楷体_GB2312" pitchFamily="49" charset="-122"/>
              </a:rPr>
              <a:t>员工职业生涯设计</a:t>
            </a:r>
            <a:endParaRPr lang="en-US" altLang="zh-CN" sz="1500" b="1">
              <a:solidFill>
                <a:schemeClr val="bg1"/>
              </a:solidFill>
              <a:latin typeface="Arial" pitchFamily="34" charset="0"/>
              <a:ea typeface="楷体_GB2312" pitchFamily="49" charset="-122"/>
            </a:endParaRPr>
          </a:p>
        </p:txBody>
      </p:sp>
      <p:sp>
        <p:nvSpPr>
          <p:cNvPr id="2978912" name="AutoShape 96"/>
          <p:cNvSpPr>
            <a:spLocks noChangeArrowheads="1"/>
          </p:cNvSpPr>
          <p:nvPr/>
        </p:nvSpPr>
        <p:spPr bwMode="auto">
          <a:xfrm>
            <a:off x="4583113" y="1600200"/>
            <a:ext cx="1571625" cy="742950"/>
          </a:xfrm>
          <a:prstGeom prst="homePlate">
            <a:avLst>
              <a:gd name="adj" fmla="val 17942"/>
            </a:avLst>
          </a:prstGeom>
          <a:gradFill rotWithShape="1">
            <a:gsLst>
              <a:gs pos="0">
                <a:srgbClr val="002F76"/>
              </a:gs>
              <a:gs pos="100000">
                <a:srgbClr val="0066FF"/>
              </a:gs>
            </a:gsLst>
            <a:lin ang="0" scaled="1"/>
          </a:gradFill>
          <a:ln w="12700" algn="ctr">
            <a:solidFill>
              <a:schemeClr val="bg1"/>
            </a:solidFill>
            <a:miter lim="800000"/>
          </a:ln>
          <a:effectLst>
            <a:outerShdw dist="71842" dir="2700000" algn="ctr" rotWithShape="0">
              <a:srgbClr val="5F5F5F">
                <a:alpha val="50000"/>
              </a:srgbClr>
            </a:outerShdw>
          </a:effectLst>
        </p:spPr>
        <p:txBody>
          <a:bodyPr lIns="90488" tIns="43200" rIns="90488" bIns="44450"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marL="269875" algn="ctr">
              <a:lnSpc>
                <a:spcPct val="90000"/>
              </a:lnSpc>
              <a:spcBef>
                <a:spcPct val="0"/>
              </a:spcBef>
              <a:buFontTx/>
              <a:buNone/>
              <a:defRPr/>
            </a:pPr>
            <a:r>
              <a:rPr lang="en-US" altLang="zh-CN" sz="1500" b="1">
                <a:solidFill>
                  <a:schemeClr val="bg1"/>
                </a:solidFill>
              </a:rPr>
              <a:t>4 </a:t>
            </a:r>
            <a:r>
              <a:rPr lang="zh-CN" altLang="en-US" sz="1500" b="1">
                <a:solidFill>
                  <a:schemeClr val="bg1"/>
                </a:solidFill>
              </a:rPr>
              <a:t>职位评估</a:t>
            </a:r>
            <a:endParaRPr lang="en-US" altLang="zh-CN" sz="1500" b="1">
              <a:solidFill>
                <a:schemeClr val="bg1"/>
              </a:solidFill>
            </a:endParaRPr>
          </a:p>
        </p:txBody>
      </p:sp>
      <p:sp>
        <p:nvSpPr>
          <p:cNvPr id="2978913" name="AutoShape 97"/>
          <p:cNvSpPr>
            <a:spLocks noChangeArrowheads="1"/>
          </p:cNvSpPr>
          <p:nvPr/>
        </p:nvSpPr>
        <p:spPr bwMode="auto">
          <a:xfrm>
            <a:off x="2913063" y="1601788"/>
            <a:ext cx="1857375" cy="741362"/>
          </a:xfrm>
          <a:prstGeom prst="homePlate">
            <a:avLst>
              <a:gd name="adj" fmla="val 19254"/>
            </a:avLst>
          </a:prstGeom>
          <a:gradFill rotWithShape="1">
            <a:gsLst>
              <a:gs pos="0">
                <a:srgbClr val="002F76"/>
              </a:gs>
              <a:gs pos="100000">
                <a:srgbClr val="0066FF"/>
              </a:gs>
            </a:gsLst>
            <a:lin ang="0" scaled="1"/>
          </a:gradFill>
          <a:ln w="12700" algn="ctr">
            <a:solidFill>
              <a:schemeClr val="bg1"/>
            </a:solidFill>
            <a:miter lim="800000"/>
          </a:ln>
          <a:effectLst>
            <a:outerShdw dist="71842" dir="2700000" algn="ctr" rotWithShape="0">
              <a:srgbClr val="5F5F5F">
                <a:alpha val="50000"/>
              </a:srgbClr>
            </a:outerShdw>
          </a:effectLst>
        </p:spPr>
        <p:txBody>
          <a:bodyPr lIns="90488" tIns="43200" rIns="90488" bIns="44450"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marL="269875" algn="ctr">
              <a:lnSpc>
                <a:spcPct val="90000"/>
              </a:lnSpc>
              <a:spcBef>
                <a:spcPct val="0"/>
              </a:spcBef>
              <a:buFontTx/>
              <a:buNone/>
              <a:defRPr/>
            </a:pPr>
            <a:r>
              <a:rPr lang="en-US" altLang="zh-CN" sz="1500" b="1">
                <a:solidFill>
                  <a:schemeClr val="bg1"/>
                </a:solidFill>
              </a:rPr>
              <a:t>3 </a:t>
            </a:r>
            <a:r>
              <a:rPr lang="zh-CN" altLang="zh-CN" sz="1500" b="1">
                <a:solidFill>
                  <a:schemeClr val="bg1"/>
                </a:solidFill>
              </a:rPr>
              <a:t>职位体系的梳理与构建</a:t>
            </a:r>
            <a:endParaRPr lang="en-US" altLang="zh-CN" sz="1500" b="1">
              <a:solidFill>
                <a:schemeClr val="bg1"/>
              </a:solidFill>
            </a:endParaRPr>
          </a:p>
        </p:txBody>
      </p:sp>
      <p:sp>
        <p:nvSpPr>
          <p:cNvPr id="2978914" name="AutoShape 98"/>
          <p:cNvSpPr>
            <a:spLocks noChangeArrowheads="1"/>
          </p:cNvSpPr>
          <p:nvPr/>
        </p:nvSpPr>
        <p:spPr bwMode="auto">
          <a:xfrm>
            <a:off x="3014663" y="2354263"/>
            <a:ext cx="3254375" cy="685800"/>
          </a:xfrm>
          <a:prstGeom prst="homePlate">
            <a:avLst>
              <a:gd name="adj" fmla="val 36469"/>
            </a:avLst>
          </a:prstGeom>
          <a:solidFill>
            <a:srgbClr val="B2B2B2"/>
          </a:solidFill>
          <a:ln w="12700" algn="ctr">
            <a:solidFill>
              <a:schemeClr val="bg1"/>
            </a:solidFill>
            <a:miter lim="800000"/>
          </a:ln>
          <a:effectLst>
            <a:outerShdw dist="71842" dir="2700000" algn="ctr" rotWithShape="0">
              <a:srgbClr val="5F5F5F">
                <a:alpha val="50000"/>
              </a:srgbClr>
            </a:outerShdw>
          </a:effectLst>
        </p:spPr>
        <p:txBody>
          <a:bodyPr lIns="90488" tIns="43200" rIns="90488" bIns="44450" anchor="ctr"/>
          <a:lstStyle>
            <a:defPPr>
              <a:defRPr lang="en-US"/>
            </a:defPPr>
            <a:lvl1pPr marL="1778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1pPr>
            <a:lvl2pPr marL="742950" indent="-28575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2pPr>
            <a:lvl3pPr marL="1143000" indent="-2286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3pPr>
            <a:lvl4pPr marL="1600200" indent="-2286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4pPr>
            <a:lvl5pPr marL="2057400" indent="-2286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5pPr>
            <a:lvl6pPr marL="25146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6pPr>
            <a:lvl7pPr marL="29718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7pPr>
            <a:lvl8pPr marL="34290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8pPr>
            <a:lvl9pPr marL="38862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9pPr>
          </a:lstStyle>
          <a:p>
            <a:pPr algn="ctr">
              <a:lnSpc>
                <a:spcPct val="100000"/>
              </a:lnSpc>
              <a:buFontTx/>
              <a:buNone/>
            </a:pPr>
            <a:r>
              <a:rPr lang="en-US" altLang="zh-CN" sz="1500" b="1">
                <a:solidFill>
                  <a:schemeClr val="bg1"/>
                </a:solidFill>
                <a:latin typeface="Arial" pitchFamily="34" charset="0"/>
                <a:ea typeface="楷体_GB2312" pitchFamily="49" charset="-122"/>
              </a:rPr>
              <a:t>5 </a:t>
            </a:r>
            <a:r>
              <a:rPr lang="zh-CN" altLang="zh-CN" sz="1500" b="1">
                <a:solidFill>
                  <a:schemeClr val="bg1"/>
                </a:solidFill>
                <a:latin typeface="Arial" pitchFamily="34" charset="0"/>
                <a:ea typeface="楷体_GB2312" pitchFamily="49" charset="-122"/>
              </a:rPr>
              <a:t>能力素质模型</a:t>
            </a:r>
            <a:endParaRPr lang="en-US" altLang="zh-CN" sz="1500" b="1">
              <a:solidFill>
                <a:schemeClr val="bg1"/>
              </a:solidFill>
              <a:latin typeface="Arial" pitchFamily="34" charset="0"/>
              <a:ea typeface="楷体_GB2312" pitchFamily="49" charset="-122"/>
            </a:endParaRPr>
          </a:p>
        </p:txBody>
      </p:sp>
      <p:sp>
        <p:nvSpPr>
          <p:cNvPr id="2978915" name="AutoShape 99"/>
          <p:cNvSpPr>
            <a:spLocks noChangeArrowheads="1"/>
          </p:cNvSpPr>
          <p:nvPr/>
        </p:nvSpPr>
        <p:spPr bwMode="auto">
          <a:xfrm>
            <a:off x="1617663" y="1606550"/>
            <a:ext cx="1527175" cy="1438275"/>
          </a:xfrm>
          <a:prstGeom prst="homePlate">
            <a:avLst>
              <a:gd name="adj" fmla="val 8160"/>
            </a:avLst>
          </a:prstGeom>
          <a:gradFill rotWithShape="1">
            <a:gsLst>
              <a:gs pos="0">
                <a:srgbClr val="0066FF">
                  <a:gamma/>
                  <a:shade val="46275"/>
                  <a:invGamma/>
                </a:srgbClr>
              </a:gs>
              <a:gs pos="100000">
                <a:srgbClr val="0066FF"/>
              </a:gs>
            </a:gsLst>
            <a:lin ang="0" scaled="1"/>
          </a:gradFill>
          <a:ln w="12700" algn="ctr">
            <a:solidFill>
              <a:schemeClr val="bg1"/>
            </a:solidFill>
            <a:miter lim="800000"/>
          </a:ln>
          <a:effectLst>
            <a:outerShdw dist="71842" dir="2700000" algn="ctr" rotWithShape="0">
              <a:srgbClr val="5F5F5F">
                <a:alpha val="50000"/>
              </a:srgbClr>
            </a:outerShdw>
          </a:effectLst>
        </p:spPr>
        <p:txBody>
          <a:bodyPr lIns="90488" tIns="43200" rIns="90488" bIns="44450"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marL="269875" algn="ctr">
              <a:lnSpc>
                <a:spcPct val="90000"/>
              </a:lnSpc>
              <a:spcBef>
                <a:spcPct val="0"/>
              </a:spcBef>
              <a:buFontTx/>
              <a:buNone/>
              <a:defRPr/>
            </a:pPr>
            <a:r>
              <a:rPr lang="en-US" altLang="zh-CN" sz="1500" b="1">
                <a:solidFill>
                  <a:schemeClr val="bg1"/>
                </a:solidFill>
              </a:rPr>
              <a:t>2 </a:t>
            </a:r>
            <a:r>
              <a:rPr lang="zh-CN" altLang="en-US" sz="1500" b="1">
                <a:solidFill>
                  <a:schemeClr val="bg1"/>
                </a:solidFill>
              </a:rPr>
              <a:t>战略厘清与现状分析</a:t>
            </a:r>
            <a:endParaRPr lang="en-US" altLang="zh-CN" sz="1500" b="1">
              <a:solidFill>
                <a:schemeClr val="bg1"/>
              </a:solidFill>
            </a:endParaRPr>
          </a:p>
        </p:txBody>
      </p:sp>
      <p:sp>
        <p:nvSpPr>
          <p:cNvPr id="2978916" name="AutoShape 100"/>
          <p:cNvSpPr>
            <a:spLocks noChangeArrowheads="1"/>
          </p:cNvSpPr>
          <p:nvPr/>
        </p:nvSpPr>
        <p:spPr bwMode="auto">
          <a:xfrm>
            <a:off x="960438" y="1357313"/>
            <a:ext cx="779462" cy="1685925"/>
          </a:xfrm>
          <a:prstGeom prst="homePlate">
            <a:avLst>
              <a:gd name="adj" fmla="val 13264"/>
            </a:avLst>
          </a:prstGeom>
          <a:gradFill rotWithShape="1">
            <a:gsLst>
              <a:gs pos="0">
                <a:srgbClr val="0066FF">
                  <a:gamma/>
                  <a:shade val="46275"/>
                  <a:invGamma/>
                </a:srgbClr>
              </a:gs>
              <a:gs pos="100000">
                <a:srgbClr val="0066FF"/>
              </a:gs>
            </a:gsLst>
            <a:lin ang="0" scaled="1"/>
          </a:gradFill>
          <a:ln w="12700" algn="ctr">
            <a:solidFill>
              <a:schemeClr val="bg1"/>
            </a:solidFill>
            <a:miter lim="800000"/>
          </a:ln>
          <a:effectLst>
            <a:outerShdw dist="71842" dir="2700000" algn="ctr" rotWithShape="0">
              <a:srgbClr val="5F5F5F">
                <a:alpha val="50000"/>
              </a:srgbClr>
            </a:outerShdw>
          </a:effectLst>
        </p:spPr>
        <p:txBody>
          <a:bodyPr lIns="90488" tIns="43200" rIns="90488" bIns="44450" anchor="ctr"/>
          <a:lstStyle>
            <a:defPPr>
              <a:defRPr lang="en-US"/>
            </a:defPPr>
            <a:lvl1pPr marL="269875"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1pPr>
            <a:lvl2pPr marL="742950" indent="-28575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2pPr>
            <a:lvl3pPr marL="1143000" indent="-2286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3pPr>
            <a:lvl4pPr marL="1600200" indent="-2286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4pPr>
            <a:lvl5pPr marL="2057400" indent="-2286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5pPr>
            <a:lvl6pPr marL="25146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6pPr>
            <a:lvl7pPr marL="29718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7pPr>
            <a:lvl8pPr marL="34290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8pPr>
            <a:lvl9pPr marL="38862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9pPr>
          </a:lstStyle>
          <a:p>
            <a:pPr algn="ctr">
              <a:lnSpc>
                <a:spcPct val="90000"/>
              </a:lnSpc>
              <a:buFontTx/>
              <a:buNone/>
            </a:pPr>
            <a:r>
              <a:rPr lang="en-US" altLang="zh-CN" sz="1500" b="1">
                <a:solidFill>
                  <a:schemeClr val="bg1"/>
                </a:solidFill>
                <a:latin typeface="Arial" pitchFamily="34" charset="0"/>
                <a:ea typeface="楷体_GB2312" pitchFamily="49" charset="-122"/>
              </a:rPr>
              <a:t>1 </a:t>
            </a:r>
            <a:r>
              <a:rPr lang="zh-CN" altLang="en-US" sz="1500" b="1">
                <a:solidFill>
                  <a:schemeClr val="bg1"/>
                </a:solidFill>
                <a:latin typeface="Arial" pitchFamily="34" charset="0"/>
                <a:ea typeface="楷体_GB2312" pitchFamily="49" charset="-122"/>
              </a:rPr>
              <a:t>项目准备</a:t>
            </a:r>
            <a:endParaRPr lang="en-US" altLang="zh-CN" sz="1500" b="1">
              <a:solidFill>
                <a:schemeClr val="bg1"/>
              </a:solidFill>
              <a:latin typeface="Arial" pitchFamily="34" charset="0"/>
              <a:ea typeface="楷体_GB2312" pitchFamily="49" charset="-122"/>
            </a:endParaRPr>
          </a:p>
        </p:txBody>
      </p:sp>
      <p:sp>
        <p:nvSpPr>
          <p:cNvPr id="4200462" name="Text Box 14"/>
          <p:cNvSpPr txBox="1">
            <a:spLocks noChangeArrowheads="1"/>
          </p:cNvSpPr>
          <p:nvPr/>
        </p:nvSpPr>
        <p:spPr bwMode="auto">
          <a:xfrm>
            <a:off x="376238" y="1350963"/>
            <a:ext cx="403225" cy="1670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lgn="ctr">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spAutoFit/>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r>
              <a:rPr lang="zh-CN" altLang="en-US" sz="1800" b="1"/>
              <a:t>本阶段工作内容</a:t>
            </a:r>
            <a:endParaRPr lang="en-US" altLang="zh-CN" sz="1800" b="1"/>
          </a:p>
        </p:txBody>
      </p:sp>
      <p:sp>
        <p:nvSpPr>
          <p:cNvPr id="4200468" name="Rectangle 20"/>
          <p:cNvSpPr>
            <a:spLocks noChangeArrowheads="1"/>
          </p:cNvSpPr>
          <p:nvPr/>
        </p:nvSpPr>
        <p:spPr bwMode="auto">
          <a:xfrm>
            <a:off x="6007100" y="1355725"/>
            <a:ext cx="3262313" cy="1241425"/>
          </a:xfrm>
          <a:prstGeom prst="rect">
            <a:avLst/>
          </a:prstGeom>
          <a:noFill/>
          <a:ln w="28575" algn="ctr">
            <a:solidFill>
              <a:srgbClr val="FF0000"/>
            </a:solidFill>
            <a:miter lim="800000"/>
          </a:ln>
          <a:effectLst/>
          <a:extLst>
            <a:ext uri="{909E8E84-426E-40DD-AFC4-6F175D3DCCD1}">
              <a14:hiddenFill xmlns:a14="http://schemas.microsoft.com/office/drawing/2010/main">
                <a:solidFill>
                  <a:srgbClr val="FF99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4200469" name="Rectangle 2"/>
          <p:cNvSpPr>
            <a:spLocks noChangeArrowheads="1"/>
          </p:cNvSpPr>
          <p:nvPr/>
        </p:nvSpPr>
        <p:spPr bwMode="auto">
          <a:xfrm>
            <a:off x="4899025" y="3452813"/>
            <a:ext cx="3841750" cy="2390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000000"/>
                </a:solidFill>
                <a:miter lim="800000"/>
                <a:headEnd/>
                <a:tailEnd/>
              </a14:hiddenLine>
            </a:ext>
          </a:extLst>
        </p:spPr>
        <p:txBody>
          <a:bodyPr lIns="84819" tIns="42407" rIns="84819" bIns="42407">
            <a:spAutoFit/>
          </a:bodyPr>
          <a:lstStyle>
            <a:defPPr>
              <a:defRPr lang="en-US"/>
            </a:defPPr>
            <a:lvl1pPr marL="177800" indent="-177800" algn="l" defTabSz="849313"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1pPr>
            <a:lvl2pPr marL="642938" indent="-285750" algn="l" defTabSz="849313"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2pPr>
            <a:lvl3pPr marL="1228725" indent="-228600" algn="l" defTabSz="849313"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3pPr>
            <a:lvl4pPr marL="1636713" indent="-228600" algn="l" defTabSz="849313"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4pPr>
            <a:lvl5pPr marL="2057400" indent="-228600" algn="l" defTabSz="849313"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5pPr>
            <a:lvl6pPr marL="2514600" indent="-228600" algn="l" defTabSz="849313"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6pPr>
            <a:lvl7pPr marL="2971800" indent="-228600" algn="l" defTabSz="849313"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7pPr>
            <a:lvl8pPr marL="3429000" indent="-228600" algn="l" defTabSz="849313"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8pPr>
            <a:lvl9pPr marL="3886200" indent="-228600" algn="l" defTabSz="849313"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9pPr>
          </a:lstStyle>
          <a:p>
            <a:pPr>
              <a:lnSpc>
                <a:spcPct val="90000"/>
              </a:lnSpc>
              <a:spcBef>
                <a:spcPct val="50000"/>
              </a:spcBef>
              <a:buFont typeface="Wingdings" pitchFamily="2" charset="2"/>
              <a:buNone/>
            </a:pPr>
            <a:r>
              <a:rPr lang="zh-CN" altLang="en-US" sz="1800" b="1">
                <a:latin typeface="Arial" pitchFamily="34" charset="0"/>
                <a:ea typeface="楷体_GB2312" pitchFamily="49" charset="-122"/>
              </a:rPr>
              <a:t>本阶段工作成果</a:t>
            </a:r>
            <a:r>
              <a:rPr lang="en-US" altLang="zh-CN" sz="1800" b="1">
                <a:latin typeface="Arial" pitchFamily="34" charset="0"/>
                <a:ea typeface="楷体_GB2312" pitchFamily="49" charset="-122"/>
              </a:rPr>
              <a:t>——</a:t>
            </a:r>
            <a:endParaRPr lang="en-US" altLang="zh-CN" sz="1800">
              <a:latin typeface="楷体_GB2312" pitchFamily="49" charset="-122"/>
              <a:ea typeface="楷体_GB2312" pitchFamily="49" charset="-122"/>
            </a:endParaRPr>
          </a:p>
          <a:p>
            <a:pPr lvl="1">
              <a:lnSpc>
                <a:spcPct val="90000"/>
              </a:lnSpc>
              <a:spcBef>
                <a:spcPct val="50000"/>
              </a:spcBef>
              <a:buFont typeface="Wingdings" pitchFamily="2" charset="2"/>
              <a:buChar char="§"/>
            </a:pPr>
            <a:r>
              <a:rPr lang="zh-CN" altLang="en-US" sz="1600" b="1">
                <a:latin typeface="Arial" pitchFamily="34" charset="0"/>
                <a:ea typeface="楷体_GB2312" pitchFamily="49" charset="-122"/>
              </a:rPr>
              <a:t>薪酬管理体系设计报告</a:t>
            </a:r>
          </a:p>
          <a:p>
            <a:pPr lvl="1">
              <a:lnSpc>
                <a:spcPct val="90000"/>
              </a:lnSpc>
              <a:spcBef>
                <a:spcPct val="50000"/>
              </a:spcBef>
              <a:buFont typeface="Wingdings" pitchFamily="2" charset="2"/>
              <a:buChar char="§"/>
            </a:pPr>
            <a:r>
              <a:rPr lang="zh-CN" altLang="en-US" sz="1600" b="1">
                <a:latin typeface="Arial" pitchFamily="34" charset="0"/>
                <a:ea typeface="楷体_GB2312" pitchFamily="49" charset="-122"/>
              </a:rPr>
              <a:t>薪资表（不同类别的岗位群）</a:t>
            </a:r>
          </a:p>
          <a:p>
            <a:pPr lvl="1">
              <a:lnSpc>
                <a:spcPct val="90000"/>
              </a:lnSpc>
              <a:spcBef>
                <a:spcPct val="50000"/>
              </a:spcBef>
              <a:buFont typeface="Wingdings" pitchFamily="2" charset="2"/>
              <a:buChar char="§"/>
            </a:pPr>
            <a:r>
              <a:rPr lang="zh-CN" altLang="en-US" sz="1600" b="1">
                <a:latin typeface="Arial" pitchFamily="34" charset="0"/>
                <a:ea typeface="楷体_GB2312" pitchFamily="49" charset="-122"/>
              </a:rPr>
              <a:t>薪酬管理办法</a:t>
            </a:r>
          </a:p>
          <a:p>
            <a:pPr lvl="1">
              <a:lnSpc>
                <a:spcPct val="90000"/>
              </a:lnSpc>
              <a:spcBef>
                <a:spcPct val="50000"/>
              </a:spcBef>
              <a:buFont typeface="Wingdings" pitchFamily="2" charset="2"/>
              <a:buChar char="§"/>
            </a:pPr>
            <a:r>
              <a:rPr lang="zh-CN" altLang="en-US" sz="1600">
                <a:solidFill>
                  <a:schemeClr val="bg2"/>
                </a:solidFill>
                <a:latin typeface="Arial" pitchFamily="34" charset="0"/>
                <a:ea typeface="楷体_GB2312" pitchFamily="49" charset="-122"/>
              </a:rPr>
              <a:t>绩效管理体系设计报告</a:t>
            </a:r>
          </a:p>
          <a:p>
            <a:pPr lvl="1">
              <a:lnSpc>
                <a:spcPct val="90000"/>
              </a:lnSpc>
              <a:spcBef>
                <a:spcPct val="50000"/>
              </a:spcBef>
              <a:buFont typeface="Wingdings" pitchFamily="2" charset="2"/>
              <a:buChar char="§"/>
            </a:pPr>
            <a:r>
              <a:rPr lang="zh-CN" altLang="en-US" sz="1600">
                <a:solidFill>
                  <a:schemeClr val="bg2"/>
                </a:solidFill>
                <a:latin typeface="Arial" pitchFamily="34" charset="0"/>
                <a:ea typeface="楷体_GB2312" pitchFamily="49" charset="-122"/>
              </a:rPr>
              <a:t>部门</a:t>
            </a:r>
            <a:r>
              <a:rPr lang="en-US" altLang="zh-CN" sz="1600">
                <a:solidFill>
                  <a:schemeClr val="bg2"/>
                </a:solidFill>
                <a:latin typeface="Arial" pitchFamily="34" charset="0"/>
                <a:ea typeface="楷体_GB2312" pitchFamily="49" charset="-122"/>
              </a:rPr>
              <a:t>/</a:t>
            </a:r>
            <a:r>
              <a:rPr lang="zh-CN" altLang="en-US" sz="1600">
                <a:solidFill>
                  <a:schemeClr val="bg2"/>
                </a:solidFill>
                <a:latin typeface="Arial" pitchFamily="34" charset="0"/>
                <a:ea typeface="楷体_GB2312" pitchFamily="49" charset="-122"/>
              </a:rPr>
              <a:t>分支行绩效考核指标</a:t>
            </a:r>
          </a:p>
          <a:p>
            <a:pPr lvl="1">
              <a:lnSpc>
                <a:spcPct val="90000"/>
              </a:lnSpc>
              <a:spcBef>
                <a:spcPct val="50000"/>
              </a:spcBef>
              <a:buFont typeface="Wingdings" pitchFamily="2" charset="2"/>
              <a:buChar char="§"/>
            </a:pPr>
            <a:r>
              <a:rPr lang="zh-CN" altLang="en-US" sz="1600">
                <a:solidFill>
                  <a:schemeClr val="bg2"/>
                </a:solidFill>
                <a:latin typeface="Arial" pitchFamily="34" charset="0"/>
                <a:ea typeface="楷体_GB2312" pitchFamily="49" charset="-122"/>
              </a:rPr>
              <a:t>绩效管理办法</a:t>
            </a:r>
          </a:p>
        </p:txBody>
      </p:sp>
      <p:sp>
        <p:nvSpPr>
          <p:cNvPr id="4200470" name="Oval 22"/>
          <p:cNvSpPr>
            <a:spLocks noChangeArrowheads="1"/>
          </p:cNvSpPr>
          <p:nvPr/>
        </p:nvSpPr>
        <p:spPr bwMode="auto">
          <a:xfrm>
            <a:off x="1533525" y="3784600"/>
            <a:ext cx="2471738" cy="792163"/>
          </a:xfrm>
          <a:prstGeom prst="ellipse">
            <a:avLst/>
          </a:prstGeom>
          <a:solidFill>
            <a:srgbClr val="C22E00"/>
          </a:solidFill>
          <a:ln>
            <a:noFill/>
          </a:ln>
          <a:effectLst/>
          <a:extLst>
            <a:ext uri="{91240B29-F687-4F45-9708-019B960494DF}">
              <a14:hiddenLine xmlns:a14="http://schemas.microsoft.com/office/drawing/2010/main" w="12700" algn="ctr">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ctr"/>
            <a:r>
              <a:rPr lang="en-US" altLang="zh-CN">
                <a:solidFill>
                  <a:schemeClr val="bg1"/>
                </a:solidFill>
              </a:rPr>
              <a:t>5</a:t>
            </a:r>
            <a:r>
              <a:rPr lang="zh-CN" altLang="en-US">
                <a:solidFill>
                  <a:schemeClr val="bg1"/>
                </a:solidFill>
              </a:rPr>
              <a:t>、</a:t>
            </a:r>
            <a:r>
              <a:rPr lang="en-US" altLang="zh-CN">
                <a:solidFill>
                  <a:schemeClr val="bg1"/>
                </a:solidFill>
              </a:rPr>
              <a:t>8</a:t>
            </a:r>
            <a:r>
              <a:rPr lang="zh-CN" altLang="en-US">
                <a:solidFill>
                  <a:schemeClr val="bg1"/>
                </a:solidFill>
              </a:rPr>
              <a:t>完成情况</a:t>
            </a:r>
          </a:p>
        </p:txBody>
      </p:sp>
      <p:sp>
        <p:nvSpPr>
          <p:cNvPr id="4200471" name="Rectangle 2"/>
          <p:cNvSpPr>
            <a:spLocks noChangeArrowheads="1"/>
          </p:cNvSpPr>
          <p:nvPr/>
        </p:nvSpPr>
        <p:spPr bwMode="auto">
          <a:xfrm>
            <a:off x="927100" y="4641850"/>
            <a:ext cx="3841750" cy="1201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000000"/>
                </a:solidFill>
                <a:miter lim="800000"/>
                <a:headEnd/>
                <a:tailEnd/>
              </a14:hiddenLine>
            </a:ext>
          </a:extLst>
        </p:spPr>
        <p:txBody>
          <a:bodyPr lIns="84819" tIns="42407" rIns="84819" bIns="42407">
            <a:spAutoFit/>
          </a:bodyPr>
          <a:lstStyle>
            <a:defPPr>
              <a:defRPr lang="en-US"/>
            </a:defPPr>
            <a:lvl1pPr marL="177800" indent="-177800" algn="l" defTabSz="849313"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1pPr>
            <a:lvl2pPr marL="642938" indent="-285750" algn="l" defTabSz="849313"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2pPr>
            <a:lvl3pPr marL="1228725" indent="-228600" algn="l" defTabSz="849313"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3pPr>
            <a:lvl4pPr marL="1636713" indent="-228600" algn="l" defTabSz="849313"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4pPr>
            <a:lvl5pPr marL="2057400" indent="-228600" algn="l" defTabSz="849313"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5pPr>
            <a:lvl6pPr marL="2514600" indent="-228600" algn="l" defTabSz="849313"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6pPr>
            <a:lvl7pPr marL="2971800" indent="-228600" algn="l" defTabSz="849313"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7pPr>
            <a:lvl8pPr marL="3429000" indent="-228600" algn="l" defTabSz="849313"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8pPr>
            <a:lvl9pPr marL="3886200" indent="-228600" algn="l" defTabSz="849313"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9pPr>
          </a:lstStyle>
          <a:p>
            <a:pPr>
              <a:lnSpc>
                <a:spcPct val="90000"/>
              </a:lnSpc>
              <a:spcBef>
                <a:spcPct val="50000"/>
              </a:spcBef>
              <a:buFont typeface="Wingdings" pitchFamily="2" charset="2"/>
              <a:buNone/>
            </a:pPr>
            <a:r>
              <a:rPr lang="zh-CN" altLang="en-US" sz="1600">
                <a:latin typeface="Arial" pitchFamily="34" charset="0"/>
                <a:ea typeface="楷体_GB2312" pitchFamily="49" charset="-122"/>
              </a:rPr>
              <a:t>注：人才管理模块进度</a:t>
            </a:r>
            <a:r>
              <a:rPr lang="en-US" altLang="zh-CN" sz="1600">
                <a:latin typeface="Arial" pitchFamily="34" charset="0"/>
                <a:ea typeface="楷体_GB2312" pitchFamily="49" charset="-122"/>
              </a:rPr>
              <a:t>——</a:t>
            </a:r>
            <a:endParaRPr lang="en-US" altLang="zh-CN" sz="1600">
              <a:latin typeface="楷体_GB2312" pitchFamily="49" charset="-122"/>
              <a:ea typeface="楷体_GB2312" pitchFamily="49" charset="-122"/>
            </a:endParaRPr>
          </a:p>
          <a:p>
            <a:pPr lvl="1">
              <a:lnSpc>
                <a:spcPct val="90000"/>
              </a:lnSpc>
              <a:spcBef>
                <a:spcPct val="50000"/>
              </a:spcBef>
              <a:buFont typeface="Wingdings" pitchFamily="2" charset="2"/>
              <a:buChar char="§"/>
            </a:pPr>
            <a:r>
              <a:rPr lang="zh-CN" altLang="en-US" sz="1400">
                <a:latin typeface="Arial" pitchFamily="34" charset="0"/>
                <a:ea typeface="楷体_GB2312" pitchFamily="49" charset="-122"/>
              </a:rPr>
              <a:t>已完成</a:t>
            </a:r>
            <a:r>
              <a:rPr lang="en-US" altLang="zh-CN" sz="1400">
                <a:latin typeface="Arial" pitchFamily="34" charset="0"/>
                <a:ea typeface="楷体_GB2312" pitchFamily="49" charset="-122"/>
              </a:rPr>
              <a:t>……</a:t>
            </a:r>
          </a:p>
          <a:p>
            <a:pPr lvl="1">
              <a:lnSpc>
                <a:spcPct val="90000"/>
              </a:lnSpc>
              <a:spcBef>
                <a:spcPct val="50000"/>
              </a:spcBef>
              <a:buFont typeface="Wingdings" pitchFamily="2" charset="2"/>
              <a:buChar char="§"/>
            </a:pPr>
            <a:r>
              <a:rPr lang="zh-CN" altLang="en-US" sz="1400">
                <a:latin typeface="Arial" pitchFamily="34" charset="0"/>
                <a:ea typeface="楷体_GB2312" pitchFamily="49" charset="-122"/>
              </a:rPr>
              <a:t>待完成</a:t>
            </a:r>
            <a:r>
              <a:rPr lang="en-US" altLang="zh-CN" sz="1400">
                <a:latin typeface="Arial" pitchFamily="34" charset="0"/>
                <a:ea typeface="楷体_GB2312" pitchFamily="49" charset="-122"/>
              </a:rPr>
              <a:t>……</a:t>
            </a:r>
          </a:p>
          <a:p>
            <a:pPr lvl="1">
              <a:lnSpc>
                <a:spcPct val="90000"/>
              </a:lnSpc>
              <a:spcBef>
                <a:spcPct val="50000"/>
              </a:spcBef>
              <a:buFont typeface="Wingdings" pitchFamily="2" charset="2"/>
              <a:buChar char="§"/>
            </a:pPr>
            <a:r>
              <a:rPr lang="zh-CN" altLang="en-US" sz="1400">
                <a:latin typeface="Arial" pitchFamily="34" charset="0"/>
                <a:ea typeface="楷体_GB2312" pitchFamily="49" charset="-122"/>
              </a:rPr>
              <a:t>计划</a:t>
            </a:r>
            <a:r>
              <a:rPr lang="en-US" altLang="zh-CN" sz="1400">
                <a:latin typeface="Arial" pitchFamily="34" charset="0"/>
                <a:ea typeface="楷体_GB2312" pitchFamily="49" charset="-122"/>
              </a:rPr>
              <a:t>……</a:t>
            </a:r>
            <a:r>
              <a:rPr lang="zh-CN" altLang="en-US" sz="1400">
                <a:latin typeface="Arial" pitchFamily="34" charset="0"/>
                <a:ea typeface="楷体_GB2312" pitchFamily="49" charset="-122"/>
              </a:rPr>
              <a:t>时间全部完成</a:t>
            </a:r>
            <a:endParaRPr lang="en-US" altLang="zh-CN" sz="1400">
              <a:solidFill>
                <a:schemeClr val="bg2"/>
              </a:solidFill>
              <a:latin typeface="Arial" pitchFamily="34" charset="0"/>
              <a:ea typeface="楷体_GB2312" pitchFamily="49" charset="-122"/>
            </a:endParaRPr>
          </a:p>
        </p:txBody>
      </p:sp>
    </p:spTree>
  </p:cSld>
  <p:clrMapOvr>
    <a:masterClrMapping/>
  </p:clrMapOvr>
  <p:transition spd="slow"/>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对象 2" hidden="1"/>
          <p:cNvGraphicFramePr>
            <a:graphicFrameLocks noChangeAspect="1"/>
          </p:cNvGraphicFramePr>
          <p:nvPr>
            <p:custDataLst>
              <p:tags r:id="rId2"/>
            </p:custDataLst>
            <p:extLst>
              <p:ext uri="{D42A27DB-BD31-4B8C-83A1-F6EECF244321}">
                <p14:modId xmlns:p14="http://schemas.microsoft.com/office/powerpoint/2010/main" val="1134035372"/>
              </p:ext>
            </p:extLst>
          </p:nvPr>
        </p:nvGraphicFramePr>
        <p:xfrm>
          <a:off x="1588" y="1588"/>
          <a:ext cx="1588" cy="1588"/>
        </p:xfrm>
        <a:graphic>
          <a:graphicData uri="http://schemas.openxmlformats.org/presentationml/2006/ole">
            <mc:AlternateContent>
              <mc:Choice xmlns:v="urn:schemas-microsoft-com:vml" Requires="v">
                <p:oleObj spid="_x0000_s1041" name="think-cell Slide" r:id="rId3" imgW="395" imgH="392" progId="TCLayout.ActiveDocument.1">
                  <p:embed/>
                </p:oleObj>
              </mc:Choice>
              <mc:Fallback>
                <p:oleObj name="think-cell Slide" r:id="rId3" imgW="395" imgH="392" progId="TCLayout.ActiveDocument.1">
                  <p:embed/>
                  <p:pic>
                    <p:nvPicPr>
                      <p:cNvPr id="0" name="OLE substitute imag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88" name="灯片编号占位符 3"/>
          <p:cNvSpPr>
            <a:spLocks noGrp="1"/>
          </p:cNvSpPr>
          <p:nvPr>
            <p:ph type="sldNum" sz="quarter" idx="10"/>
          </p:nvPr>
        </p:nvSpPr>
        <p:spPr/>
        <p:txBody>
          <a:bodyPr/>
          <a:lstStyle/>
          <a:p>
            <a:fld id="{EC476266-0DAE-410E-8FDA-E72851542A5D}" type="slidenum">
              <a:rPr lang="zh-CN" altLang="en-US"/>
              <a:t>3</a:t>
            </a:fld>
            <a:endParaRPr lang="en-US" altLang="zh-CN"/>
          </a:p>
        </p:txBody>
      </p:sp>
      <p:sp>
        <p:nvSpPr>
          <p:cNvPr id="3989506" name="Rectangle 2"/>
          <p:cNvSpPr>
            <a:spLocks noGrp="1" noChangeArrowheads="1"/>
          </p:cNvSpPr>
          <p:nvPr>
            <p:ph type="title"/>
          </p:nvPr>
        </p:nvSpPr>
        <p:spPr>
          <a:xfrm>
            <a:off x="1122363" y="90488"/>
            <a:ext cx="8331200" cy="788987"/>
          </a:xfrm>
          <a:noFill/>
          <a:extLst>
            <a:ext uri="{91240B29-F687-4F45-9708-019B960494DF}">
              <a14:hiddenLine xmlns:a14="http://schemas.microsoft.com/office/drawing/2010/main" w="12700" cap="flat" cmpd="sng" algn="ctr">
                <a:solidFill>
                  <a:schemeClr val="tx1"/>
                </a:solidFill>
                <a:prstDash val="solid"/>
                <a:miter lim="800000"/>
                <a:headEnd/>
                <a:tailEnd/>
              </a14:hiddenLine>
            </a:ext>
          </a:extLst>
        </p:spPr>
        <p:txBody>
          <a:bodyPr lIns="0" tIns="0" rIns="0" bIns="0"/>
          <a:lstStyle/>
          <a:p>
            <a:pPr eaLnBrk="0" hangingPunct="0">
              <a:spcBef>
                <a:spcPct val="50000"/>
              </a:spcBef>
            </a:pPr>
            <a:r>
              <a:rPr lang="zh-CN" altLang="en-US" sz="2000" smtClean="0"/>
              <a:t>韬睿惠悦薪</a:t>
            </a:r>
            <a:r>
              <a:rPr lang="zh-CN" altLang="en-US" sz="2000"/>
              <a:t>酬体系设计流程</a:t>
            </a:r>
          </a:p>
        </p:txBody>
      </p:sp>
      <p:sp>
        <p:nvSpPr>
          <p:cNvPr id="3989507" name="Rectangle 3"/>
          <p:cNvSpPr>
            <a:spLocks noChangeArrowheads="1"/>
          </p:cNvSpPr>
          <p:nvPr/>
        </p:nvSpPr>
        <p:spPr bwMode="auto">
          <a:xfrm>
            <a:off x="4562332" y="1625457"/>
            <a:ext cx="1168400" cy="873125"/>
          </a:xfrm>
          <a:prstGeom prst="rect">
            <a:avLst/>
          </a:prstGeom>
          <a:solidFill>
            <a:srgbClr val="FFFFCC"/>
          </a:solidFill>
          <a:ln w="38100">
            <a:solidFill>
              <a:srgbClr val="E65032"/>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graphicFrame>
        <p:nvGraphicFramePr>
          <p:cNvPr id="3989508" name="Object 4"/>
          <p:cNvGraphicFramePr>
            <a:graphicFrameLocks noChangeAspect="1"/>
          </p:cNvGraphicFramePr>
          <p:nvPr>
            <p:extLst>
              <p:ext uri="{D42A27DB-BD31-4B8C-83A1-F6EECF244321}">
                <p14:modId xmlns:p14="http://schemas.microsoft.com/office/powerpoint/2010/main" val="3604781226"/>
              </p:ext>
            </p:extLst>
          </p:nvPr>
        </p:nvGraphicFramePr>
        <p:xfrm>
          <a:off x="4809982" y="1646094"/>
          <a:ext cx="671512" cy="596900"/>
        </p:xfrm>
        <a:graphic>
          <a:graphicData uri="http://schemas.openxmlformats.org/presentationml/2006/ole">
            <mc:AlternateContent>
              <mc:Choice xmlns:v="urn:schemas-microsoft-com:vml" Requires="v">
                <p:oleObj spid="_x0000_s1042" name="點陣圖影像" r:id="rId5" imgW="714286" imgH="961905" progId="Paint.Picture">
                  <p:embed/>
                </p:oleObj>
              </mc:Choice>
              <mc:Fallback>
                <p:oleObj name="點陣圖影像" r:id="rId5" imgW="714286" imgH="961905" progId="Paint.Picture">
                  <p:embed/>
                  <p:pic>
                    <p:nvPicPr>
                      <p:cNvPr id="0" name="OLE substitute image"/>
                      <p:cNvPicPr/>
                      <p:nvPr/>
                    </p:nvPicPr>
                    <p:blipFill>
                      <a:blip r:embed="rId6">
                        <a:extLst>
                          <a:ext uri="{28A0092B-C50C-407E-A947-70E740481C1C}">
                            <a14:useLocalDpi xmlns:a14="http://schemas.microsoft.com/office/drawing/2010/main" val="0"/>
                          </a:ext>
                        </a:extLst>
                      </a:blip>
                      <a:stretch>
                        <a:fillRect/>
                      </a:stretch>
                    </p:blipFill>
                    <p:spPr>
                      <a:xfrm>
                        <a:off x="4809982" y="1646094"/>
                        <a:ext cx="671512" cy="596900"/>
                      </a:xfrm>
                      <a:prstGeom prst="rect">
                        <a:avLst/>
                      </a:prstGeom>
                      <a:noFill/>
                      <a:ln>
                        <a:noFill/>
                      </a:ln>
                      <a:effectLst/>
                    </p:spPr>
                  </p:pic>
                </p:oleObj>
              </mc:Fallback>
            </mc:AlternateContent>
          </a:graphicData>
        </a:graphic>
      </p:graphicFrame>
      <p:graphicFrame>
        <p:nvGraphicFramePr>
          <p:cNvPr id="3989509" name="Object 5"/>
          <p:cNvGraphicFramePr>
            <a:graphicFrameLocks noChangeAspect="1"/>
          </p:cNvGraphicFramePr>
          <p:nvPr>
            <p:extLst>
              <p:ext uri="{D42A27DB-BD31-4B8C-83A1-F6EECF244321}">
                <p14:modId xmlns:p14="http://schemas.microsoft.com/office/powerpoint/2010/main" val="2264760317"/>
              </p:ext>
            </p:extLst>
          </p:nvPr>
        </p:nvGraphicFramePr>
        <p:xfrm>
          <a:off x="6316519" y="2014394"/>
          <a:ext cx="1054100" cy="612775"/>
        </p:xfrm>
        <a:graphic>
          <a:graphicData uri="http://schemas.openxmlformats.org/presentationml/2006/ole">
            <mc:AlternateContent>
              <mc:Choice xmlns:v="urn:schemas-microsoft-com:vml" Requires="v">
                <p:oleObj spid="_x0000_s1043" name="Clip" r:id="rId7" imgW="4021200" imgH="4671360" progId="MS_ClipArt_Gallery.5">
                  <p:embed/>
                </p:oleObj>
              </mc:Choice>
              <mc:Fallback>
                <p:oleObj name="Clip" r:id="rId7" imgW="4021200" imgH="4671360" progId="MS_ClipArt_Gallery.5">
                  <p:embed/>
                  <p:pic>
                    <p:nvPicPr>
                      <p:cNvPr id="0" name="OLE substitute image"/>
                      <p:cNvPicPr/>
                      <p:nvPr/>
                    </p:nvPicPr>
                    <p:blipFill>
                      <a:blip r:embed="rId8">
                        <a:extLst>
                          <a:ext uri="{28A0092B-C50C-407E-A947-70E740481C1C}">
                            <a14:useLocalDpi xmlns:a14="http://schemas.microsoft.com/office/drawing/2010/main" val="0"/>
                          </a:ext>
                        </a:extLst>
                      </a:blip>
                      <a:stretch>
                        <a:fillRect/>
                      </a:stretch>
                    </p:blipFill>
                    <p:spPr>
                      <a:xfrm>
                        <a:off x="6316519" y="2014394"/>
                        <a:ext cx="1054100" cy="612775"/>
                      </a:xfrm>
                      <a:prstGeom prst="rect">
                        <a:avLst/>
                      </a:prstGeom>
                      <a:noFill/>
                      <a:ln>
                        <a:noFill/>
                      </a:ln>
                      <a:effectLst/>
                    </p:spPr>
                  </p:pic>
                </p:oleObj>
              </mc:Fallback>
            </mc:AlternateContent>
          </a:graphicData>
        </a:graphic>
      </p:graphicFrame>
      <p:sp>
        <p:nvSpPr>
          <p:cNvPr id="3989510" name="AutoShape 6"/>
          <p:cNvSpPr>
            <a:spLocks noChangeArrowheads="1"/>
          </p:cNvSpPr>
          <p:nvPr/>
        </p:nvSpPr>
        <p:spPr bwMode="auto">
          <a:xfrm>
            <a:off x="4651232" y="1638157"/>
            <a:ext cx="992187" cy="776287"/>
          </a:xfrm>
          <a:prstGeom prst="foldedCorner">
            <a:avLst>
              <a:gd name="adj" fmla="val 21139"/>
            </a:avLst>
          </a:prstGeom>
          <a:noFill/>
          <a:ln w="38100">
            <a:solidFill>
              <a:srgbClr val="E65032"/>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pic>
        <p:nvPicPr>
          <p:cNvPr id="3989511" name="Picture 7" descr="AA053813">
            <a:hlinkClick r:id="rId10"/>
          </p:cNvPr>
          <p:cNvPicPr>
            <a:picLocks noChangeAspect="1" noChangeArrowheads="1"/>
          </p:cNvPicPr>
          <p:nvPr/>
        </p:nvPicPr>
        <p:blipFill>
          <a:blip r:embed="rId9">
            <a:extLst>
              <a:ext uri="{28A0092B-C50C-407E-A947-70E740481C1C}">
                <a14:useLocalDpi xmlns:a14="http://schemas.microsoft.com/office/drawing/2010/main" val="0"/>
              </a:ext>
            </a:extLst>
          </a:blip>
          <a:stretch>
            <a:fillRect/>
          </a:stretch>
        </p:blipFill>
        <p:spPr bwMode="auto">
          <a:xfrm>
            <a:off x="2793857" y="1654032"/>
            <a:ext cx="963612" cy="803275"/>
          </a:xfrm>
          <a:prstGeom prst="rect">
            <a:avLst/>
          </a:prstGeom>
          <a:noFill/>
          <a:extLst>
            <a:ext uri="{909E8E84-426E-40DD-AFC4-6F175D3DCCD1}">
              <a14:hiddenFill xmlns:a14="http://schemas.microsoft.com/office/drawing/2010/main">
                <a:solidFill>
                  <a:srgbClr val="FFFFFF"/>
                </a:solidFill>
              </a14:hiddenFill>
            </a:ext>
          </a:extLst>
        </p:spPr>
      </p:pic>
      <p:grpSp>
        <p:nvGrpSpPr>
          <p:cNvPr id="3989512" name="Group 8"/>
          <p:cNvGrpSpPr/>
          <p:nvPr/>
        </p:nvGrpSpPr>
        <p:grpSpPr>
          <a:xfrm>
            <a:off x="2287444" y="1690544"/>
            <a:ext cx="1709738" cy="1039813"/>
            <a:chOff x="1008" y="1632"/>
            <a:chExt cx="2005" cy="1933"/>
          </a:xfrm>
        </p:grpSpPr>
        <p:sp>
          <p:nvSpPr>
            <p:cNvPr id="3989513" name="Freeform 9"/>
            <p:cNvSpPr/>
            <p:nvPr/>
          </p:nvSpPr>
          <p:spPr bwMode="auto">
            <a:xfrm>
              <a:off x="1300" y="1632"/>
              <a:ext cx="1713" cy="1714"/>
            </a:xfrm>
            <a:custGeom>
              <a:gdLst>
                <a:gd name="T0" fmla="*/ 723 w 1233"/>
                <a:gd name="T1" fmla="*/ 92 h 1234"/>
                <a:gd name="T2" fmla="*/ 871 w 1233"/>
                <a:gd name="T3" fmla="*/ 146 h 1234"/>
                <a:gd name="T4" fmla="*/ 994 w 1233"/>
                <a:gd name="T5" fmla="*/ 239 h 1234"/>
                <a:gd name="T6" fmla="*/ 1087 w 1233"/>
                <a:gd name="T7" fmla="*/ 362 h 1234"/>
                <a:gd name="T8" fmla="*/ 1141 w 1233"/>
                <a:gd name="T9" fmla="*/ 510 h 1234"/>
                <a:gd name="T10" fmla="*/ 1150 w 1233"/>
                <a:gd name="T11" fmla="*/ 672 h 1234"/>
                <a:gd name="T12" fmla="*/ 1110 w 1233"/>
                <a:gd name="T13" fmla="*/ 826 h 1234"/>
                <a:gd name="T14" fmla="*/ 1029 w 1233"/>
                <a:gd name="T15" fmla="*/ 959 h 1234"/>
                <a:gd name="T16" fmla="*/ 915 w 1233"/>
                <a:gd name="T17" fmla="*/ 1061 h 1234"/>
                <a:gd name="T18" fmla="*/ 775 w 1233"/>
                <a:gd name="T19" fmla="*/ 1130 h 1234"/>
                <a:gd name="T20" fmla="*/ 615 w 1233"/>
                <a:gd name="T21" fmla="*/ 1153 h 1234"/>
                <a:gd name="T22" fmla="*/ 457 w 1233"/>
                <a:gd name="T23" fmla="*/ 1130 h 1234"/>
                <a:gd name="T24" fmla="*/ 316 w 1233"/>
                <a:gd name="T25" fmla="*/ 1061 h 1234"/>
                <a:gd name="T26" fmla="*/ 203 w 1233"/>
                <a:gd name="T27" fmla="*/ 959 h 1234"/>
                <a:gd name="T28" fmla="*/ 122 w 1233"/>
                <a:gd name="T29" fmla="*/ 826 h 1234"/>
                <a:gd name="T30" fmla="*/ 83 w 1233"/>
                <a:gd name="T31" fmla="*/ 672 h 1234"/>
                <a:gd name="T32" fmla="*/ 91 w 1233"/>
                <a:gd name="T33" fmla="*/ 510 h 1234"/>
                <a:gd name="T34" fmla="*/ 145 w 1233"/>
                <a:gd name="T35" fmla="*/ 362 h 1234"/>
                <a:gd name="T36" fmla="*/ 237 w 1233"/>
                <a:gd name="T37" fmla="*/ 239 h 1234"/>
                <a:gd name="T38" fmla="*/ 359 w 1233"/>
                <a:gd name="T39" fmla="*/ 146 h 1234"/>
                <a:gd name="T40" fmla="*/ 507 w 1233"/>
                <a:gd name="T41" fmla="*/ 92 h 1234"/>
                <a:gd name="T42" fmla="*/ 615 w 1233"/>
                <a:gd name="T43" fmla="*/ 0 h 1234"/>
                <a:gd name="T44" fmla="*/ 432 w 1233"/>
                <a:gd name="T45" fmla="*/ 27 h 1234"/>
                <a:gd name="T46" fmla="*/ 270 w 1233"/>
                <a:gd name="T47" fmla="*/ 106 h 1234"/>
                <a:gd name="T48" fmla="*/ 139 w 1233"/>
                <a:gd name="T49" fmla="*/ 225 h 1234"/>
                <a:gd name="T50" fmla="*/ 47 w 1233"/>
                <a:gd name="T51" fmla="*/ 377 h 1234"/>
                <a:gd name="T52" fmla="*/ 4 w 1233"/>
                <a:gd name="T53" fmla="*/ 556 h 1234"/>
                <a:gd name="T54" fmla="*/ 12 w 1233"/>
                <a:gd name="T55" fmla="*/ 743 h 1234"/>
                <a:gd name="T56" fmla="*/ 75 w 1233"/>
                <a:gd name="T57" fmla="*/ 911 h 1234"/>
                <a:gd name="T58" fmla="*/ 181 w 1233"/>
                <a:gd name="T59" fmla="*/ 1053 h 1234"/>
                <a:gd name="T60" fmla="*/ 322 w 1233"/>
                <a:gd name="T61" fmla="*/ 1159 h 1234"/>
                <a:gd name="T62" fmla="*/ 490 w 1233"/>
                <a:gd name="T63" fmla="*/ 1221 h 1234"/>
                <a:gd name="T64" fmla="*/ 678 w 1233"/>
                <a:gd name="T65" fmla="*/ 1230 h 1234"/>
                <a:gd name="T66" fmla="*/ 857 w 1233"/>
                <a:gd name="T67" fmla="*/ 1186 h 1234"/>
                <a:gd name="T68" fmla="*/ 1008 w 1233"/>
                <a:gd name="T69" fmla="*/ 1094 h 1234"/>
                <a:gd name="T70" fmla="*/ 1127 w 1233"/>
                <a:gd name="T71" fmla="*/ 963 h 1234"/>
                <a:gd name="T72" fmla="*/ 1206 w 1233"/>
                <a:gd name="T73" fmla="*/ 801 h 1234"/>
                <a:gd name="T74" fmla="*/ 1233 w 1233"/>
                <a:gd name="T75" fmla="*/ 618 h 1234"/>
                <a:gd name="T76" fmla="*/ 1206 w 1233"/>
                <a:gd name="T77" fmla="*/ 435 h 1234"/>
                <a:gd name="T78" fmla="*/ 1127 w 1233"/>
                <a:gd name="T79" fmla="*/ 273 h 1234"/>
                <a:gd name="T80" fmla="*/ 1008 w 1233"/>
                <a:gd name="T81" fmla="*/ 141 h 1234"/>
                <a:gd name="T82" fmla="*/ 857 w 1233"/>
                <a:gd name="T83" fmla="*/ 48 h 1234"/>
                <a:gd name="T84" fmla="*/ 678 w 1233"/>
                <a:gd name="T85" fmla="*/ 4 h 12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233" h="1234">
                  <a:moveTo>
                    <a:pt x="615" y="81"/>
                  </a:moveTo>
                  <a:lnTo>
                    <a:pt x="669" y="83"/>
                  </a:lnTo>
                  <a:lnTo>
                    <a:pt x="723" y="92"/>
                  </a:lnTo>
                  <a:lnTo>
                    <a:pt x="775" y="106"/>
                  </a:lnTo>
                  <a:lnTo>
                    <a:pt x="823" y="123"/>
                  </a:lnTo>
                  <a:lnTo>
                    <a:pt x="871" y="146"/>
                  </a:lnTo>
                  <a:lnTo>
                    <a:pt x="915" y="173"/>
                  </a:lnTo>
                  <a:lnTo>
                    <a:pt x="956" y="204"/>
                  </a:lnTo>
                  <a:lnTo>
                    <a:pt x="994" y="239"/>
                  </a:lnTo>
                  <a:lnTo>
                    <a:pt x="1029" y="277"/>
                  </a:lnTo>
                  <a:lnTo>
                    <a:pt x="1060" y="318"/>
                  </a:lnTo>
                  <a:lnTo>
                    <a:pt x="1087" y="362"/>
                  </a:lnTo>
                  <a:lnTo>
                    <a:pt x="1110" y="410"/>
                  </a:lnTo>
                  <a:lnTo>
                    <a:pt x="1127" y="458"/>
                  </a:lnTo>
                  <a:lnTo>
                    <a:pt x="1141" y="510"/>
                  </a:lnTo>
                  <a:lnTo>
                    <a:pt x="1150" y="564"/>
                  </a:lnTo>
                  <a:lnTo>
                    <a:pt x="1152" y="618"/>
                  </a:lnTo>
                  <a:lnTo>
                    <a:pt x="1150" y="672"/>
                  </a:lnTo>
                  <a:lnTo>
                    <a:pt x="1141" y="726"/>
                  </a:lnTo>
                  <a:lnTo>
                    <a:pt x="1127" y="778"/>
                  </a:lnTo>
                  <a:lnTo>
                    <a:pt x="1110" y="826"/>
                  </a:lnTo>
                  <a:lnTo>
                    <a:pt x="1087" y="874"/>
                  </a:lnTo>
                  <a:lnTo>
                    <a:pt x="1060" y="918"/>
                  </a:lnTo>
                  <a:lnTo>
                    <a:pt x="1029" y="959"/>
                  </a:lnTo>
                  <a:lnTo>
                    <a:pt x="994" y="997"/>
                  </a:lnTo>
                  <a:lnTo>
                    <a:pt x="956" y="1032"/>
                  </a:lnTo>
                  <a:lnTo>
                    <a:pt x="915" y="1061"/>
                  </a:lnTo>
                  <a:lnTo>
                    <a:pt x="871" y="1088"/>
                  </a:lnTo>
                  <a:lnTo>
                    <a:pt x="823" y="1111"/>
                  </a:lnTo>
                  <a:lnTo>
                    <a:pt x="775" y="1130"/>
                  </a:lnTo>
                  <a:lnTo>
                    <a:pt x="723" y="1142"/>
                  </a:lnTo>
                  <a:lnTo>
                    <a:pt x="669" y="1151"/>
                  </a:lnTo>
                  <a:lnTo>
                    <a:pt x="615" y="1153"/>
                  </a:lnTo>
                  <a:lnTo>
                    <a:pt x="561" y="1151"/>
                  </a:lnTo>
                  <a:lnTo>
                    <a:pt x="507" y="1142"/>
                  </a:lnTo>
                  <a:lnTo>
                    <a:pt x="457" y="1130"/>
                  </a:lnTo>
                  <a:lnTo>
                    <a:pt x="407" y="1111"/>
                  </a:lnTo>
                  <a:lnTo>
                    <a:pt x="359" y="1088"/>
                  </a:lnTo>
                  <a:lnTo>
                    <a:pt x="316" y="1061"/>
                  </a:lnTo>
                  <a:lnTo>
                    <a:pt x="274" y="1032"/>
                  </a:lnTo>
                  <a:lnTo>
                    <a:pt x="237" y="997"/>
                  </a:lnTo>
                  <a:lnTo>
                    <a:pt x="203" y="959"/>
                  </a:lnTo>
                  <a:lnTo>
                    <a:pt x="172" y="918"/>
                  </a:lnTo>
                  <a:lnTo>
                    <a:pt x="145" y="874"/>
                  </a:lnTo>
                  <a:lnTo>
                    <a:pt x="122" y="826"/>
                  </a:lnTo>
                  <a:lnTo>
                    <a:pt x="106" y="778"/>
                  </a:lnTo>
                  <a:lnTo>
                    <a:pt x="91" y="726"/>
                  </a:lnTo>
                  <a:lnTo>
                    <a:pt x="83" y="672"/>
                  </a:lnTo>
                  <a:lnTo>
                    <a:pt x="81" y="618"/>
                  </a:lnTo>
                  <a:lnTo>
                    <a:pt x="83" y="564"/>
                  </a:lnTo>
                  <a:lnTo>
                    <a:pt x="91" y="510"/>
                  </a:lnTo>
                  <a:lnTo>
                    <a:pt x="106" y="458"/>
                  </a:lnTo>
                  <a:lnTo>
                    <a:pt x="122" y="410"/>
                  </a:lnTo>
                  <a:lnTo>
                    <a:pt x="145" y="362"/>
                  </a:lnTo>
                  <a:lnTo>
                    <a:pt x="172" y="318"/>
                  </a:lnTo>
                  <a:lnTo>
                    <a:pt x="203" y="277"/>
                  </a:lnTo>
                  <a:lnTo>
                    <a:pt x="237" y="239"/>
                  </a:lnTo>
                  <a:lnTo>
                    <a:pt x="274" y="204"/>
                  </a:lnTo>
                  <a:lnTo>
                    <a:pt x="316" y="173"/>
                  </a:lnTo>
                  <a:lnTo>
                    <a:pt x="359" y="146"/>
                  </a:lnTo>
                  <a:lnTo>
                    <a:pt x="407" y="123"/>
                  </a:lnTo>
                  <a:lnTo>
                    <a:pt x="457" y="106"/>
                  </a:lnTo>
                  <a:lnTo>
                    <a:pt x="507" y="92"/>
                  </a:lnTo>
                  <a:lnTo>
                    <a:pt x="561" y="83"/>
                  </a:lnTo>
                  <a:lnTo>
                    <a:pt x="615" y="81"/>
                  </a:lnTo>
                  <a:lnTo>
                    <a:pt x="615" y="0"/>
                  </a:lnTo>
                  <a:lnTo>
                    <a:pt x="553" y="4"/>
                  </a:lnTo>
                  <a:lnTo>
                    <a:pt x="490" y="12"/>
                  </a:lnTo>
                  <a:lnTo>
                    <a:pt x="432" y="27"/>
                  </a:lnTo>
                  <a:lnTo>
                    <a:pt x="376" y="48"/>
                  </a:lnTo>
                  <a:lnTo>
                    <a:pt x="322" y="75"/>
                  </a:lnTo>
                  <a:lnTo>
                    <a:pt x="270" y="106"/>
                  </a:lnTo>
                  <a:lnTo>
                    <a:pt x="222" y="141"/>
                  </a:lnTo>
                  <a:lnTo>
                    <a:pt x="181" y="181"/>
                  </a:lnTo>
                  <a:lnTo>
                    <a:pt x="139" y="225"/>
                  </a:lnTo>
                  <a:lnTo>
                    <a:pt x="104" y="273"/>
                  </a:lnTo>
                  <a:lnTo>
                    <a:pt x="75" y="323"/>
                  </a:lnTo>
                  <a:lnTo>
                    <a:pt x="47" y="377"/>
                  </a:lnTo>
                  <a:lnTo>
                    <a:pt x="27" y="435"/>
                  </a:lnTo>
                  <a:lnTo>
                    <a:pt x="12" y="493"/>
                  </a:lnTo>
                  <a:lnTo>
                    <a:pt x="4" y="556"/>
                  </a:lnTo>
                  <a:lnTo>
                    <a:pt x="0" y="618"/>
                  </a:lnTo>
                  <a:lnTo>
                    <a:pt x="4" y="680"/>
                  </a:lnTo>
                  <a:lnTo>
                    <a:pt x="12" y="743"/>
                  </a:lnTo>
                  <a:lnTo>
                    <a:pt x="27" y="801"/>
                  </a:lnTo>
                  <a:lnTo>
                    <a:pt x="47" y="857"/>
                  </a:lnTo>
                  <a:lnTo>
                    <a:pt x="75" y="911"/>
                  </a:lnTo>
                  <a:lnTo>
                    <a:pt x="104" y="963"/>
                  </a:lnTo>
                  <a:lnTo>
                    <a:pt x="139" y="1011"/>
                  </a:lnTo>
                  <a:lnTo>
                    <a:pt x="181" y="1053"/>
                  </a:lnTo>
                  <a:lnTo>
                    <a:pt x="222" y="1094"/>
                  </a:lnTo>
                  <a:lnTo>
                    <a:pt x="270" y="1130"/>
                  </a:lnTo>
                  <a:lnTo>
                    <a:pt x="322" y="1159"/>
                  </a:lnTo>
                  <a:lnTo>
                    <a:pt x="376" y="1186"/>
                  </a:lnTo>
                  <a:lnTo>
                    <a:pt x="432" y="1207"/>
                  </a:lnTo>
                  <a:lnTo>
                    <a:pt x="490" y="1221"/>
                  </a:lnTo>
                  <a:lnTo>
                    <a:pt x="553" y="1230"/>
                  </a:lnTo>
                  <a:lnTo>
                    <a:pt x="615" y="1234"/>
                  </a:lnTo>
                  <a:lnTo>
                    <a:pt x="678" y="1230"/>
                  </a:lnTo>
                  <a:lnTo>
                    <a:pt x="740" y="1221"/>
                  </a:lnTo>
                  <a:lnTo>
                    <a:pt x="798" y="1207"/>
                  </a:lnTo>
                  <a:lnTo>
                    <a:pt x="857" y="1186"/>
                  </a:lnTo>
                  <a:lnTo>
                    <a:pt x="911" y="1159"/>
                  </a:lnTo>
                  <a:lnTo>
                    <a:pt x="961" y="1130"/>
                  </a:lnTo>
                  <a:lnTo>
                    <a:pt x="1008" y="1094"/>
                  </a:lnTo>
                  <a:lnTo>
                    <a:pt x="1052" y="1053"/>
                  </a:lnTo>
                  <a:lnTo>
                    <a:pt x="1092" y="1011"/>
                  </a:lnTo>
                  <a:lnTo>
                    <a:pt x="1127" y="963"/>
                  </a:lnTo>
                  <a:lnTo>
                    <a:pt x="1158" y="911"/>
                  </a:lnTo>
                  <a:lnTo>
                    <a:pt x="1185" y="857"/>
                  </a:lnTo>
                  <a:lnTo>
                    <a:pt x="1206" y="801"/>
                  </a:lnTo>
                  <a:lnTo>
                    <a:pt x="1221" y="743"/>
                  </a:lnTo>
                  <a:lnTo>
                    <a:pt x="1229" y="680"/>
                  </a:lnTo>
                  <a:lnTo>
                    <a:pt x="1233" y="618"/>
                  </a:lnTo>
                  <a:lnTo>
                    <a:pt x="1229" y="556"/>
                  </a:lnTo>
                  <a:lnTo>
                    <a:pt x="1221" y="493"/>
                  </a:lnTo>
                  <a:lnTo>
                    <a:pt x="1206" y="435"/>
                  </a:lnTo>
                  <a:lnTo>
                    <a:pt x="1185" y="377"/>
                  </a:lnTo>
                  <a:lnTo>
                    <a:pt x="1158" y="323"/>
                  </a:lnTo>
                  <a:lnTo>
                    <a:pt x="1127" y="273"/>
                  </a:lnTo>
                  <a:lnTo>
                    <a:pt x="1092" y="225"/>
                  </a:lnTo>
                  <a:lnTo>
                    <a:pt x="1052" y="181"/>
                  </a:lnTo>
                  <a:lnTo>
                    <a:pt x="1008" y="141"/>
                  </a:lnTo>
                  <a:lnTo>
                    <a:pt x="961" y="106"/>
                  </a:lnTo>
                  <a:lnTo>
                    <a:pt x="911" y="75"/>
                  </a:lnTo>
                  <a:lnTo>
                    <a:pt x="857" y="48"/>
                  </a:lnTo>
                  <a:lnTo>
                    <a:pt x="798" y="27"/>
                  </a:lnTo>
                  <a:lnTo>
                    <a:pt x="740" y="12"/>
                  </a:lnTo>
                  <a:lnTo>
                    <a:pt x="678" y="4"/>
                  </a:lnTo>
                  <a:lnTo>
                    <a:pt x="615" y="0"/>
                  </a:lnTo>
                  <a:lnTo>
                    <a:pt x="615" y="81"/>
                  </a:lnTo>
                  <a:close/>
                </a:path>
              </a:pathLst>
            </a:custGeom>
            <a:solidFill>
              <a:srgbClr val="E65032"/>
            </a:solidFill>
            <a:ln w="9525">
              <a:noFill/>
              <a:round/>
            </a:ln>
          </p:spPr>
          <p:txBody>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14" name="Freeform 10"/>
            <p:cNvSpPr/>
            <p:nvPr/>
          </p:nvSpPr>
          <p:spPr bwMode="auto">
            <a:xfrm>
              <a:off x="1009" y="3090"/>
              <a:ext cx="505" cy="475"/>
            </a:xfrm>
            <a:custGeom>
              <a:gdLst>
                <a:gd name="T0" fmla="*/ 780 w 928"/>
                <a:gd name="T1" fmla="*/ 0 h 874"/>
                <a:gd name="T2" fmla="*/ 0 w 928"/>
                <a:gd name="T3" fmla="*/ 710 h 874"/>
                <a:gd name="T4" fmla="*/ 148 w 928"/>
                <a:gd name="T5" fmla="*/ 874 h 874"/>
                <a:gd name="T6" fmla="*/ 928 w 928"/>
                <a:gd name="T7" fmla="*/ 162 h 874"/>
                <a:gd name="T8" fmla="*/ 780 w 928"/>
                <a:gd name="T9" fmla="*/ 0 h 874"/>
              </a:gdLst>
              <a:cxnLst>
                <a:cxn ang="0">
                  <a:pos x="T0" y="T1"/>
                </a:cxn>
                <a:cxn ang="0">
                  <a:pos x="T2" y="T3"/>
                </a:cxn>
                <a:cxn ang="0">
                  <a:pos x="T4" y="T5"/>
                </a:cxn>
                <a:cxn ang="0">
                  <a:pos x="T6" y="T7"/>
                </a:cxn>
                <a:cxn ang="0">
                  <a:pos x="T8" y="T9"/>
                </a:cxn>
              </a:cxnLst>
              <a:rect l="0" t="0" r="r" b="b"/>
              <a:pathLst>
                <a:path w="926" h="874">
                  <a:moveTo>
                    <a:pt x="780" y="0"/>
                  </a:moveTo>
                  <a:lnTo>
                    <a:pt x="0" y="710"/>
                  </a:lnTo>
                  <a:lnTo>
                    <a:pt x="148" y="874"/>
                  </a:lnTo>
                  <a:lnTo>
                    <a:pt x="928" y="162"/>
                  </a:lnTo>
                  <a:lnTo>
                    <a:pt x="78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15" name="Freeform 11"/>
            <p:cNvSpPr/>
            <p:nvPr/>
          </p:nvSpPr>
          <p:spPr bwMode="auto">
            <a:xfrm>
              <a:off x="1009" y="3090"/>
              <a:ext cx="505" cy="475"/>
            </a:xfrm>
            <a:custGeom>
              <a:gdLst>
                <a:gd name="T0" fmla="*/ 780 w 928"/>
                <a:gd name="T1" fmla="*/ 0 h 874"/>
                <a:gd name="T2" fmla="*/ 0 w 928"/>
                <a:gd name="T3" fmla="*/ 710 h 874"/>
                <a:gd name="T4" fmla="*/ 148 w 928"/>
                <a:gd name="T5" fmla="*/ 874 h 874"/>
                <a:gd name="T6" fmla="*/ 928 w 928"/>
                <a:gd name="T7" fmla="*/ 162 h 874"/>
                <a:gd name="T8" fmla="*/ 780 w 928"/>
                <a:gd name="T9" fmla="*/ 0 h 874"/>
              </a:gdLst>
              <a:cxnLst>
                <a:cxn ang="0">
                  <a:pos x="T0" y="T1"/>
                </a:cxn>
                <a:cxn ang="0">
                  <a:pos x="T2" y="T3"/>
                </a:cxn>
                <a:cxn ang="0">
                  <a:pos x="T4" y="T5"/>
                </a:cxn>
                <a:cxn ang="0">
                  <a:pos x="T6" y="T7"/>
                </a:cxn>
                <a:cxn ang="0">
                  <a:pos x="T8" y="T9"/>
                </a:cxn>
              </a:cxnLst>
              <a:rect l="0" t="0" r="r" b="b"/>
              <a:pathLst>
                <a:path w="926" h="874">
                  <a:moveTo>
                    <a:pt x="780" y="0"/>
                  </a:moveTo>
                  <a:lnTo>
                    <a:pt x="0" y="710"/>
                  </a:lnTo>
                  <a:lnTo>
                    <a:pt x="148" y="874"/>
                  </a:lnTo>
                  <a:lnTo>
                    <a:pt x="928" y="162"/>
                  </a:lnTo>
                  <a:lnTo>
                    <a:pt x="780" y="0"/>
                  </a:lnTo>
                </a:path>
              </a:pathLst>
            </a:custGeom>
            <a:solidFill>
              <a:srgbClr val="E65032"/>
            </a:solidFill>
            <a:ln w="0">
              <a:noFill/>
              <a:prstDash val="solid"/>
              <a:round/>
            </a:ln>
          </p:spPr>
          <p:txBody>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16" name="Freeform 12"/>
            <p:cNvSpPr/>
            <p:nvPr/>
          </p:nvSpPr>
          <p:spPr bwMode="auto">
            <a:xfrm>
              <a:off x="1441" y="3031"/>
              <a:ext cx="135" cy="141"/>
            </a:xfrm>
            <a:custGeom>
              <a:gdLst>
                <a:gd name="T0" fmla="*/ 191 w 247"/>
                <a:gd name="T1" fmla="*/ 66 h 260"/>
                <a:gd name="T2" fmla="*/ 168 w 247"/>
                <a:gd name="T3" fmla="*/ 46 h 260"/>
                <a:gd name="T4" fmla="*/ 145 w 247"/>
                <a:gd name="T5" fmla="*/ 29 h 260"/>
                <a:gd name="T6" fmla="*/ 122 w 247"/>
                <a:gd name="T7" fmla="*/ 14 h 260"/>
                <a:gd name="T8" fmla="*/ 99 w 247"/>
                <a:gd name="T9" fmla="*/ 6 h 260"/>
                <a:gd name="T10" fmla="*/ 76 w 247"/>
                <a:gd name="T11" fmla="*/ 0 h 260"/>
                <a:gd name="T12" fmla="*/ 56 w 247"/>
                <a:gd name="T13" fmla="*/ 0 h 260"/>
                <a:gd name="T14" fmla="*/ 37 w 247"/>
                <a:gd name="T15" fmla="*/ 6 h 260"/>
                <a:gd name="T16" fmla="*/ 20 w 247"/>
                <a:gd name="T17" fmla="*/ 17 h 260"/>
                <a:gd name="T18" fmla="*/ 8 w 247"/>
                <a:gd name="T19" fmla="*/ 31 h 260"/>
                <a:gd name="T20" fmla="*/ 2 w 247"/>
                <a:gd name="T21" fmla="*/ 50 h 260"/>
                <a:gd name="T22" fmla="*/ 0 w 247"/>
                <a:gd name="T23" fmla="*/ 71 h 260"/>
                <a:gd name="T24" fmla="*/ 2 w 247"/>
                <a:gd name="T25" fmla="*/ 94 h 260"/>
                <a:gd name="T26" fmla="*/ 8 w 247"/>
                <a:gd name="T27" fmla="*/ 116 h 260"/>
                <a:gd name="T28" fmla="*/ 20 w 247"/>
                <a:gd name="T29" fmla="*/ 141 h 260"/>
                <a:gd name="T30" fmla="*/ 35 w 247"/>
                <a:gd name="T31" fmla="*/ 166 h 260"/>
                <a:gd name="T32" fmla="*/ 56 w 247"/>
                <a:gd name="T33" fmla="*/ 191 h 260"/>
                <a:gd name="T34" fmla="*/ 79 w 247"/>
                <a:gd name="T35" fmla="*/ 214 h 260"/>
                <a:gd name="T36" fmla="*/ 101 w 247"/>
                <a:gd name="T37" fmla="*/ 231 h 260"/>
                <a:gd name="T38" fmla="*/ 126 w 247"/>
                <a:gd name="T39" fmla="*/ 245 h 260"/>
                <a:gd name="T40" fmla="*/ 149 w 247"/>
                <a:gd name="T41" fmla="*/ 256 h 260"/>
                <a:gd name="T42" fmla="*/ 172 w 247"/>
                <a:gd name="T43" fmla="*/ 260 h 260"/>
                <a:gd name="T44" fmla="*/ 193 w 247"/>
                <a:gd name="T45" fmla="*/ 260 h 260"/>
                <a:gd name="T46" fmla="*/ 210 w 247"/>
                <a:gd name="T47" fmla="*/ 256 h 260"/>
                <a:gd name="T48" fmla="*/ 226 w 247"/>
                <a:gd name="T49" fmla="*/ 245 h 260"/>
                <a:gd name="T50" fmla="*/ 239 w 247"/>
                <a:gd name="T51" fmla="*/ 231 h 260"/>
                <a:gd name="T52" fmla="*/ 245 w 247"/>
                <a:gd name="T53" fmla="*/ 212 h 260"/>
                <a:gd name="T54" fmla="*/ 247 w 247"/>
                <a:gd name="T55" fmla="*/ 189 h 260"/>
                <a:gd name="T56" fmla="*/ 245 w 247"/>
                <a:gd name="T57" fmla="*/ 166 h 260"/>
                <a:gd name="T58" fmla="*/ 239 w 247"/>
                <a:gd name="T59" fmla="*/ 141 h 260"/>
                <a:gd name="T60" fmla="*/ 226 w 247"/>
                <a:gd name="T61" fmla="*/ 116 h 260"/>
                <a:gd name="T62" fmla="*/ 212 w 247"/>
                <a:gd name="T63" fmla="*/ 91 h 260"/>
                <a:gd name="T64" fmla="*/ 191 w 247"/>
                <a:gd name="T65" fmla="*/ 66 h 2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46" h="260">
                  <a:moveTo>
                    <a:pt x="191" y="66"/>
                  </a:moveTo>
                  <a:lnTo>
                    <a:pt x="168" y="46"/>
                  </a:lnTo>
                  <a:lnTo>
                    <a:pt x="145" y="29"/>
                  </a:lnTo>
                  <a:lnTo>
                    <a:pt x="122" y="14"/>
                  </a:lnTo>
                  <a:lnTo>
                    <a:pt x="99" y="6"/>
                  </a:lnTo>
                  <a:lnTo>
                    <a:pt x="76" y="0"/>
                  </a:lnTo>
                  <a:lnTo>
                    <a:pt x="56" y="0"/>
                  </a:lnTo>
                  <a:lnTo>
                    <a:pt x="37" y="6"/>
                  </a:lnTo>
                  <a:lnTo>
                    <a:pt x="20" y="17"/>
                  </a:lnTo>
                  <a:lnTo>
                    <a:pt x="8" y="31"/>
                  </a:lnTo>
                  <a:lnTo>
                    <a:pt x="2" y="50"/>
                  </a:lnTo>
                  <a:lnTo>
                    <a:pt x="0" y="71"/>
                  </a:lnTo>
                  <a:lnTo>
                    <a:pt x="2" y="94"/>
                  </a:lnTo>
                  <a:lnTo>
                    <a:pt x="8" y="116"/>
                  </a:lnTo>
                  <a:lnTo>
                    <a:pt x="20" y="141"/>
                  </a:lnTo>
                  <a:lnTo>
                    <a:pt x="35" y="166"/>
                  </a:lnTo>
                  <a:lnTo>
                    <a:pt x="56" y="191"/>
                  </a:lnTo>
                  <a:lnTo>
                    <a:pt x="79" y="214"/>
                  </a:lnTo>
                  <a:lnTo>
                    <a:pt x="101" y="231"/>
                  </a:lnTo>
                  <a:lnTo>
                    <a:pt x="126" y="245"/>
                  </a:lnTo>
                  <a:lnTo>
                    <a:pt x="149" y="256"/>
                  </a:lnTo>
                  <a:lnTo>
                    <a:pt x="172" y="260"/>
                  </a:lnTo>
                  <a:lnTo>
                    <a:pt x="193" y="260"/>
                  </a:lnTo>
                  <a:lnTo>
                    <a:pt x="210" y="256"/>
                  </a:lnTo>
                  <a:lnTo>
                    <a:pt x="226" y="245"/>
                  </a:lnTo>
                  <a:lnTo>
                    <a:pt x="239" y="231"/>
                  </a:lnTo>
                  <a:lnTo>
                    <a:pt x="245" y="212"/>
                  </a:lnTo>
                  <a:lnTo>
                    <a:pt x="247" y="189"/>
                  </a:lnTo>
                  <a:lnTo>
                    <a:pt x="245" y="166"/>
                  </a:lnTo>
                  <a:lnTo>
                    <a:pt x="239" y="141"/>
                  </a:lnTo>
                  <a:lnTo>
                    <a:pt x="226" y="116"/>
                  </a:lnTo>
                  <a:lnTo>
                    <a:pt x="212" y="91"/>
                  </a:lnTo>
                  <a:lnTo>
                    <a:pt x="191" y="6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17" name="Freeform 13"/>
            <p:cNvSpPr/>
            <p:nvPr/>
          </p:nvSpPr>
          <p:spPr bwMode="auto">
            <a:xfrm>
              <a:off x="1448" y="3024"/>
              <a:ext cx="103" cy="48"/>
            </a:xfrm>
            <a:custGeom>
              <a:gdLst>
                <a:gd name="T0" fmla="*/ 17 w 189"/>
                <a:gd name="T1" fmla="*/ 40 h 88"/>
                <a:gd name="T2" fmla="*/ 17 w 189"/>
                <a:gd name="T3" fmla="*/ 40 h 88"/>
                <a:gd name="T4" fmla="*/ 29 w 189"/>
                <a:gd name="T5" fmla="*/ 32 h 88"/>
                <a:gd name="T6" fmla="*/ 46 w 189"/>
                <a:gd name="T7" fmla="*/ 25 h 88"/>
                <a:gd name="T8" fmla="*/ 64 w 189"/>
                <a:gd name="T9" fmla="*/ 25 h 88"/>
                <a:gd name="T10" fmla="*/ 83 w 189"/>
                <a:gd name="T11" fmla="*/ 32 h 88"/>
                <a:gd name="T12" fmla="*/ 104 w 189"/>
                <a:gd name="T13" fmla="*/ 40 h 88"/>
                <a:gd name="T14" fmla="*/ 127 w 189"/>
                <a:gd name="T15" fmla="*/ 52 h 88"/>
                <a:gd name="T16" fmla="*/ 148 w 189"/>
                <a:gd name="T17" fmla="*/ 69 h 88"/>
                <a:gd name="T18" fmla="*/ 168 w 189"/>
                <a:gd name="T19" fmla="*/ 88 h 88"/>
                <a:gd name="T20" fmla="*/ 189 w 189"/>
                <a:gd name="T21" fmla="*/ 71 h 88"/>
                <a:gd name="T22" fmla="*/ 164 w 189"/>
                <a:gd name="T23" fmla="*/ 48 h 88"/>
                <a:gd name="T24" fmla="*/ 139 w 189"/>
                <a:gd name="T25" fmla="*/ 32 h 88"/>
                <a:gd name="T26" fmla="*/ 116 w 189"/>
                <a:gd name="T27" fmla="*/ 15 h 88"/>
                <a:gd name="T28" fmla="*/ 92 w 189"/>
                <a:gd name="T29" fmla="*/ 7 h 88"/>
                <a:gd name="T30" fmla="*/ 64 w 189"/>
                <a:gd name="T31" fmla="*/ 0 h 88"/>
                <a:gd name="T32" fmla="*/ 42 w 189"/>
                <a:gd name="T33" fmla="*/ 0 h 88"/>
                <a:gd name="T34" fmla="*/ 21 w 189"/>
                <a:gd name="T35" fmla="*/ 7 h 88"/>
                <a:gd name="T36" fmla="*/ 0 w 189"/>
                <a:gd name="T37" fmla="*/ 19 h 88"/>
                <a:gd name="T38" fmla="*/ 0 w 189"/>
                <a:gd name="T39" fmla="*/ 19 h 88"/>
                <a:gd name="T40" fmla="*/ 17 w 189"/>
                <a:gd name="T41" fmla="*/ 40 h 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89" h="88">
                  <a:moveTo>
                    <a:pt x="17" y="40"/>
                  </a:moveTo>
                  <a:lnTo>
                    <a:pt x="17" y="40"/>
                  </a:lnTo>
                  <a:lnTo>
                    <a:pt x="29" y="32"/>
                  </a:lnTo>
                  <a:lnTo>
                    <a:pt x="46" y="25"/>
                  </a:lnTo>
                  <a:lnTo>
                    <a:pt x="64" y="25"/>
                  </a:lnTo>
                  <a:lnTo>
                    <a:pt x="83" y="32"/>
                  </a:lnTo>
                  <a:lnTo>
                    <a:pt x="104" y="40"/>
                  </a:lnTo>
                  <a:lnTo>
                    <a:pt x="127" y="52"/>
                  </a:lnTo>
                  <a:lnTo>
                    <a:pt x="148" y="69"/>
                  </a:lnTo>
                  <a:lnTo>
                    <a:pt x="168" y="88"/>
                  </a:lnTo>
                  <a:lnTo>
                    <a:pt x="189" y="71"/>
                  </a:lnTo>
                  <a:lnTo>
                    <a:pt x="164" y="48"/>
                  </a:lnTo>
                  <a:lnTo>
                    <a:pt x="139" y="32"/>
                  </a:lnTo>
                  <a:lnTo>
                    <a:pt x="116" y="15"/>
                  </a:lnTo>
                  <a:lnTo>
                    <a:pt x="92" y="7"/>
                  </a:lnTo>
                  <a:lnTo>
                    <a:pt x="64" y="0"/>
                  </a:lnTo>
                  <a:lnTo>
                    <a:pt x="42" y="0"/>
                  </a:lnTo>
                  <a:lnTo>
                    <a:pt x="21" y="7"/>
                  </a:lnTo>
                  <a:lnTo>
                    <a:pt x="0" y="19"/>
                  </a:lnTo>
                  <a:lnTo>
                    <a:pt x="0" y="19"/>
                  </a:lnTo>
                  <a:lnTo>
                    <a:pt x="17" y="4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18" name="Freeform 14"/>
            <p:cNvSpPr/>
            <p:nvPr/>
          </p:nvSpPr>
          <p:spPr bwMode="auto">
            <a:xfrm>
              <a:off x="1433" y="3034"/>
              <a:ext cx="44" cy="106"/>
            </a:xfrm>
            <a:custGeom>
              <a:gdLst>
                <a:gd name="T0" fmla="*/ 81 w 81"/>
                <a:gd name="T1" fmla="*/ 177 h 194"/>
                <a:gd name="T2" fmla="*/ 81 w 81"/>
                <a:gd name="T3" fmla="*/ 177 h 194"/>
                <a:gd name="T4" fmla="*/ 60 w 81"/>
                <a:gd name="T5" fmla="*/ 152 h 194"/>
                <a:gd name="T6" fmla="*/ 48 w 81"/>
                <a:gd name="T7" fmla="*/ 129 h 194"/>
                <a:gd name="T8" fmla="*/ 35 w 81"/>
                <a:gd name="T9" fmla="*/ 106 h 194"/>
                <a:gd name="T10" fmla="*/ 29 w 81"/>
                <a:gd name="T11" fmla="*/ 85 h 194"/>
                <a:gd name="T12" fmla="*/ 29 w 81"/>
                <a:gd name="T13" fmla="*/ 65 h 194"/>
                <a:gd name="T14" fmla="*/ 29 w 81"/>
                <a:gd name="T15" fmla="*/ 46 h 194"/>
                <a:gd name="T16" fmla="*/ 35 w 81"/>
                <a:gd name="T17" fmla="*/ 31 h 194"/>
                <a:gd name="T18" fmla="*/ 44 w 81"/>
                <a:gd name="T19" fmla="*/ 21 h 194"/>
                <a:gd name="T20" fmla="*/ 27 w 81"/>
                <a:gd name="T21" fmla="*/ 0 h 194"/>
                <a:gd name="T22" fmla="*/ 10 w 81"/>
                <a:gd name="T23" fmla="*/ 19 h 194"/>
                <a:gd name="T24" fmla="*/ 4 w 81"/>
                <a:gd name="T25" fmla="*/ 42 h 194"/>
                <a:gd name="T26" fmla="*/ 0 w 81"/>
                <a:gd name="T27" fmla="*/ 65 h 194"/>
                <a:gd name="T28" fmla="*/ 4 w 81"/>
                <a:gd name="T29" fmla="*/ 90 h 194"/>
                <a:gd name="T30" fmla="*/ 10 w 81"/>
                <a:gd name="T31" fmla="*/ 115 h 194"/>
                <a:gd name="T32" fmla="*/ 23 w 81"/>
                <a:gd name="T33" fmla="*/ 142 h 194"/>
                <a:gd name="T34" fmla="*/ 39 w 81"/>
                <a:gd name="T35" fmla="*/ 169 h 194"/>
                <a:gd name="T36" fmla="*/ 60 w 81"/>
                <a:gd name="T37" fmla="*/ 194 h 194"/>
                <a:gd name="T38" fmla="*/ 60 w 81"/>
                <a:gd name="T39" fmla="*/ 194 h 194"/>
                <a:gd name="T40" fmla="*/ 81 w 81"/>
                <a:gd name="T41" fmla="*/ 177 h 19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1" h="194">
                  <a:moveTo>
                    <a:pt x="81" y="177"/>
                  </a:moveTo>
                  <a:lnTo>
                    <a:pt x="81" y="177"/>
                  </a:lnTo>
                  <a:lnTo>
                    <a:pt x="60" y="152"/>
                  </a:lnTo>
                  <a:lnTo>
                    <a:pt x="48" y="129"/>
                  </a:lnTo>
                  <a:lnTo>
                    <a:pt x="35" y="106"/>
                  </a:lnTo>
                  <a:lnTo>
                    <a:pt x="29" y="85"/>
                  </a:lnTo>
                  <a:lnTo>
                    <a:pt x="29" y="65"/>
                  </a:lnTo>
                  <a:lnTo>
                    <a:pt x="29" y="46"/>
                  </a:lnTo>
                  <a:lnTo>
                    <a:pt x="35" y="31"/>
                  </a:lnTo>
                  <a:lnTo>
                    <a:pt x="44" y="21"/>
                  </a:lnTo>
                  <a:lnTo>
                    <a:pt x="27" y="0"/>
                  </a:lnTo>
                  <a:lnTo>
                    <a:pt x="10" y="19"/>
                  </a:lnTo>
                  <a:lnTo>
                    <a:pt x="4" y="42"/>
                  </a:lnTo>
                  <a:lnTo>
                    <a:pt x="0" y="65"/>
                  </a:lnTo>
                  <a:lnTo>
                    <a:pt x="4" y="90"/>
                  </a:lnTo>
                  <a:lnTo>
                    <a:pt x="10" y="115"/>
                  </a:lnTo>
                  <a:lnTo>
                    <a:pt x="23" y="142"/>
                  </a:lnTo>
                  <a:lnTo>
                    <a:pt x="39" y="169"/>
                  </a:lnTo>
                  <a:lnTo>
                    <a:pt x="60" y="194"/>
                  </a:lnTo>
                  <a:lnTo>
                    <a:pt x="60" y="194"/>
                  </a:lnTo>
                  <a:lnTo>
                    <a:pt x="81" y="17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19" name="Freeform 15"/>
            <p:cNvSpPr/>
            <p:nvPr/>
          </p:nvSpPr>
          <p:spPr bwMode="auto">
            <a:xfrm>
              <a:off x="1466" y="3131"/>
              <a:ext cx="103" cy="48"/>
            </a:xfrm>
            <a:custGeom>
              <a:gdLst>
                <a:gd name="T0" fmla="*/ 173 w 190"/>
                <a:gd name="T1" fmla="*/ 52 h 89"/>
                <a:gd name="T2" fmla="*/ 173 w 190"/>
                <a:gd name="T3" fmla="*/ 52 h 89"/>
                <a:gd name="T4" fmla="*/ 160 w 190"/>
                <a:gd name="T5" fmla="*/ 60 h 89"/>
                <a:gd name="T6" fmla="*/ 148 w 190"/>
                <a:gd name="T7" fmla="*/ 65 h 89"/>
                <a:gd name="T8" fmla="*/ 127 w 190"/>
                <a:gd name="T9" fmla="*/ 65 h 89"/>
                <a:gd name="T10" fmla="*/ 108 w 190"/>
                <a:gd name="T11" fmla="*/ 60 h 89"/>
                <a:gd name="T12" fmla="*/ 88 w 190"/>
                <a:gd name="T13" fmla="*/ 50 h 89"/>
                <a:gd name="T14" fmla="*/ 63 w 190"/>
                <a:gd name="T15" fmla="*/ 37 h 89"/>
                <a:gd name="T16" fmla="*/ 42 w 190"/>
                <a:gd name="T17" fmla="*/ 21 h 89"/>
                <a:gd name="T18" fmla="*/ 21 w 190"/>
                <a:gd name="T19" fmla="*/ 0 h 89"/>
                <a:gd name="T20" fmla="*/ 0 w 190"/>
                <a:gd name="T21" fmla="*/ 17 h 89"/>
                <a:gd name="T22" fmla="*/ 25 w 190"/>
                <a:gd name="T23" fmla="*/ 42 h 89"/>
                <a:gd name="T24" fmla="*/ 50 w 190"/>
                <a:gd name="T25" fmla="*/ 58 h 89"/>
                <a:gd name="T26" fmla="*/ 75 w 190"/>
                <a:gd name="T27" fmla="*/ 75 h 89"/>
                <a:gd name="T28" fmla="*/ 100 w 190"/>
                <a:gd name="T29" fmla="*/ 85 h 89"/>
                <a:gd name="T30" fmla="*/ 127 w 190"/>
                <a:gd name="T31" fmla="*/ 89 h 89"/>
                <a:gd name="T32" fmla="*/ 148 w 190"/>
                <a:gd name="T33" fmla="*/ 89 h 89"/>
                <a:gd name="T34" fmla="*/ 169 w 190"/>
                <a:gd name="T35" fmla="*/ 85 h 89"/>
                <a:gd name="T36" fmla="*/ 190 w 190"/>
                <a:gd name="T37" fmla="*/ 73 h 89"/>
                <a:gd name="T38" fmla="*/ 190 w 190"/>
                <a:gd name="T39" fmla="*/ 73 h 89"/>
                <a:gd name="T40" fmla="*/ 173 w 190"/>
                <a:gd name="T41" fmla="*/ 52 h 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90" h="89">
                  <a:moveTo>
                    <a:pt x="173" y="52"/>
                  </a:moveTo>
                  <a:lnTo>
                    <a:pt x="173" y="52"/>
                  </a:lnTo>
                  <a:lnTo>
                    <a:pt x="160" y="60"/>
                  </a:lnTo>
                  <a:lnTo>
                    <a:pt x="148" y="65"/>
                  </a:lnTo>
                  <a:lnTo>
                    <a:pt x="127" y="65"/>
                  </a:lnTo>
                  <a:lnTo>
                    <a:pt x="108" y="60"/>
                  </a:lnTo>
                  <a:lnTo>
                    <a:pt x="88" y="50"/>
                  </a:lnTo>
                  <a:lnTo>
                    <a:pt x="63" y="37"/>
                  </a:lnTo>
                  <a:lnTo>
                    <a:pt x="42" y="21"/>
                  </a:lnTo>
                  <a:lnTo>
                    <a:pt x="21" y="0"/>
                  </a:lnTo>
                  <a:lnTo>
                    <a:pt x="0" y="17"/>
                  </a:lnTo>
                  <a:lnTo>
                    <a:pt x="25" y="42"/>
                  </a:lnTo>
                  <a:lnTo>
                    <a:pt x="50" y="58"/>
                  </a:lnTo>
                  <a:lnTo>
                    <a:pt x="75" y="75"/>
                  </a:lnTo>
                  <a:lnTo>
                    <a:pt x="100" y="85"/>
                  </a:lnTo>
                  <a:lnTo>
                    <a:pt x="127" y="89"/>
                  </a:lnTo>
                  <a:lnTo>
                    <a:pt x="148" y="89"/>
                  </a:lnTo>
                  <a:lnTo>
                    <a:pt x="169" y="85"/>
                  </a:lnTo>
                  <a:lnTo>
                    <a:pt x="190" y="73"/>
                  </a:lnTo>
                  <a:lnTo>
                    <a:pt x="190" y="73"/>
                  </a:lnTo>
                  <a:lnTo>
                    <a:pt x="173" y="5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20" name="Freeform 16"/>
            <p:cNvSpPr/>
            <p:nvPr/>
          </p:nvSpPr>
          <p:spPr bwMode="auto">
            <a:xfrm>
              <a:off x="1539" y="3063"/>
              <a:ext cx="45" cy="107"/>
            </a:xfrm>
            <a:custGeom>
              <a:gdLst>
                <a:gd name="T0" fmla="*/ 0 w 82"/>
                <a:gd name="T1" fmla="*/ 17 h 198"/>
                <a:gd name="T2" fmla="*/ 0 w 82"/>
                <a:gd name="T3" fmla="*/ 17 h 198"/>
                <a:gd name="T4" fmla="*/ 21 w 82"/>
                <a:gd name="T5" fmla="*/ 42 h 198"/>
                <a:gd name="T6" fmla="*/ 34 w 82"/>
                <a:gd name="T7" fmla="*/ 65 h 198"/>
                <a:gd name="T8" fmla="*/ 46 w 82"/>
                <a:gd name="T9" fmla="*/ 88 h 198"/>
                <a:gd name="T10" fmla="*/ 52 w 82"/>
                <a:gd name="T11" fmla="*/ 110 h 198"/>
                <a:gd name="T12" fmla="*/ 52 w 82"/>
                <a:gd name="T13" fmla="*/ 131 h 198"/>
                <a:gd name="T14" fmla="*/ 52 w 82"/>
                <a:gd name="T15" fmla="*/ 152 h 198"/>
                <a:gd name="T16" fmla="*/ 46 w 82"/>
                <a:gd name="T17" fmla="*/ 167 h 198"/>
                <a:gd name="T18" fmla="*/ 38 w 82"/>
                <a:gd name="T19" fmla="*/ 177 h 198"/>
                <a:gd name="T20" fmla="*/ 55 w 82"/>
                <a:gd name="T21" fmla="*/ 198 h 198"/>
                <a:gd name="T22" fmla="*/ 71 w 82"/>
                <a:gd name="T23" fmla="*/ 179 h 198"/>
                <a:gd name="T24" fmla="*/ 77 w 82"/>
                <a:gd name="T25" fmla="*/ 156 h 198"/>
                <a:gd name="T26" fmla="*/ 82 w 82"/>
                <a:gd name="T27" fmla="*/ 131 h 198"/>
                <a:gd name="T28" fmla="*/ 77 w 82"/>
                <a:gd name="T29" fmla="*/ 106 h 198"/>
                <a:gd name="T30" fmla="*/ 71 w 82"/>
                <a:gd name="T31" fmla="*/ 79 h 198"/>
                <a:gd name="T32" fmla="*/ 59 w 82"/>
                <a:gd name="T33" fmla="*/ 52 h 198"/>
                <a:gd name="T34" fmla="*/ 42 w 82"/>
                <a:gd name="T35" fmla="*/ 25 h 198"/>
                <a:gd name="T36" fmla="*/ 21 w 82"/>
                <a:gd name="T37" fmla="*/ 0 h 198"/>
                <a:gd name="T38" fmla="*/ 21 w 82"/>
                <a:gd name="T39" fmla="*/ 0 h 198"/>
                <a:gd name="T40" fmla="*/ 0 w 82"/>
                <a:gd name="T41" fmla="*/ 17 h 19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2" h="198">
                  <a:moveTo>
                    <a:pt x="0" y="17"/>
                  </a:moveTo>
                  <a:lnTo>
                    <a:pt x="0" y="17"/>
                  </a:lnTo>
                  <a:lnTo>
                    <a:pt x="21" y="42"/>
                  </a:lnTo>
                  <a:lnTo>
                    <a:pt x="34" y="65"/>
                  </a:lnTo>
                  <a:lnTo>
                    <a:pt x="46" y="88"/>
                  </a:lnTo>
                  <a:lnTo>
                    <a:pt x="52" y="110"/>
                  </a:lnTo>
                  <a:lnTo>
                    <a:pt x="52" y="131"/>
                  </a:lnTo>
                  <a:lnTo>
                    <a:pt x="52" y="152"/>
                  </a:lnTo>
                  <a:lnTo>
                    <a:pt x="46" y="167"/>
                  </a:lnTo>
                  <a:lnTo>
                    <a:pt x="38" y="177"/>
                  </a:lnTo>
                  <a:lnTo>
                    <a:pt x="55" y="198"/>
                  </a:lnTo>
                  <a:lnTo>
                    <a:pt x="71" y="179"/>
                  </a:lnTo>
                  <a:lnTo>
                    <a:pt x="77" y="156"/>
                  </a:lnTo>
                  <a:lnTo>
                    <a:pt x="82" y="131"/>
                  </a:lnTo>
                  <a:lnTo>
                    <a:pt x="77" y="106"/>
                  </a:lnTo>
                  <a:lnTo>
                    <a:pt x="71" y="79"/>
                  </a:lnTo>
                  <a:lnTo>
                    <a:pt x="59" y="52"/>
                  </a:lnTo>
                  <a:lnTo>
                    <a:pt x="42" y="25"/>
                  </a:lnTo>
                  <a:lnTo>
                    <a:pt x="21" y="0"/>
                  </a:lnTo>
                  <a:lnTo>
                    <a:pt x="21" y="0"/>
                  </a:lnTo>
                  <a:lnTo>
                    <a:pt x="0"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21" name="Freeform 17"/>
            <p:cNvSpPr/>
            <p:nvPr/>
          </p:nvSpPr>
          <p:spPr bwMode="auto">
            <a:xfrm>
              <a:off x="1018" y="3090"/>
              <a:ext cx="456" cy="422"/>
            </a:xfrm>
            <a:custGeom>
              <a:gdLst>
                <a:gd name="T0" fmla="*/ 763 w 838"/>
                <a:gd name="T1" fmla="*/ 0 h 776"/>
                <a:gd name="T2" fmla="*/ 0 w 838"/>
                <a:gd name="T3" fmla="*/ 695 h 776"/>
                <a:gd name="T4" fmla="*/ 72 w 838"/>
                <a:gd name="T5" fmla="*/ 776 h 776"/>
                <a:gd name="T6" fmla="*/ 838 w 838"/>
                <a:gd name="T7" fmla="*/ 81 h 776"/>
                <a:gd name="T8" fmla="*/ 763 w 838"/>
                <a:gd name="T9" fmla="*/ 0 h 776"/>
              </a:gdLst>
              <a:cxnLst>
                <a:cxn ang="0">
                  <a:pos x="T0" y="T1"/>
                </a:cxn>
                <a:cxn ang="0">
                  <a:pos x="T2" y="T3"/>
                </a:cxn>
                <a:cxn ang="0">
                  <a:pos x="T4" y="T5"/>
                </a:cxn>
                <a:cxn ang="0">
                  <a:pos x="T6" y="T7"/>
                </a:cxn>
                <a:cxn ang="0">
                  <a:pos x="T8" y="T9"/>
                </a:cxn>
              </a:cxnLst>
              <a:rect l="0" t="0" r="r" b="b"/>
              <a:pathLst>
                <a:path w="838" h="776">
                  <a:moveTo>
                    <a:pt x="763" y="0"/>
                  </a:moveTo>
                  <a:lnTo>
                    <a:pt x="0" y="695"/>
                  </a:lnTo>
                  <a:lnTo>
                    <a:pt x="72" y="776"/>
                  </a:lnTo>
                  <a:lnTo>
                    <a:pt x="838" y="81"/>
                  </a:lnTo>
                  <a:lnTo>
                    <a:pt x="76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22" name="Freeform 18"/>
            <p:cNvSpPr/>
            <p:nvPr/>
          </p:nvSpPr>
          <p:spPr bwMode="auto">
            <a:xfrm>
              <a:off x="1008" y="3084"/>
              <a:ext cx="430" cy="389"/>
            </a:xfrm>
            <a:custGeom>
              <a:gdLst>
                <a:gd name="T0" fmla="*/ 29 w 790"/>
                <a:gd name="T1" fmla="*/ 697 h 715"/>
                <a:gd name="T2" fmla="*/ 27 w 790"/>
                <a:gd name="T3" fmla="*/ 715 h 715"/>
                <a:gd name="T4" fmla="*/ 790 w 790"/>
                <a:gd name="T5" fmla="*/ 20 h 715"/>
                <a:gd name="T6" fmla="*/ 774 w 790"/>
                <a:gd name="T7" fmla="*/ 0 h 715"/>
                <a:gd name="T8" fmla="*/ 10 w 790"/>
                <a:gd name="T9" fmla="*/ 695 h 715"/>
                <a:gd name="T10" fmla="*/ 8 w 790"/>
                <a:gd name="T11" fmla="*/ 713 h 715"/>
                <a:gd name="T12" fmla="*/ 10 w 790"/>
                <a:gd name="T13" fmla="*/ 695 h 715"/>
                <a:gd name="T14" fmla="*/ 0 w 790"/>
                <a:gd name="T15" fmla="*/ 705 h 715"/>
                <a:gd name="T16" fmla="*/ 8 w 790"/>
                <a:gd name="T17" fmla="*/ 713 h 715"/>
                <a:gd name="T18" fmla="*/ 29 w 790"/>
                <a:gd name="T19" fmla="*/ 697 h 71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90" h="715">
                  <a:moveTo>
                    <a:pt x="29" y="697"/>
                  </a:moveTo>
                  <a:lnTo>
                    <a:pt x="27" y="715"/>
                  </a:lnTo>
                  <a:lnTo>
                    <a:pt x="790" y="20"/>
                  </a:lnTo>
                  <a:lnTo>
                    <a:pt x="774" y="0"/>
                  </a:lnTo>
                  <a:lnTo>
                    <a:pt x="10" y="695"/>
                  </a:lnTo>
                  <a:lnTo>
                    <a:pt x="8" y="713"/>
                  </a:lnTo>
                  <a:lnTo>
                    <a:pt x="10" y="695"/>
                  </a:lnTo>
                  <a:lnTo>
                    <a:pt x="0" y="705"/>
                  </a:lnTo>
                  <a:lnTo>
                    <a:pt x="8" y="713"/>
                  </a:lnTo>
                  <a:lnTo>
                    <a:pt x="29" y="697"/>
                  </a:lnTo>
                  <a:close/>
                </a:path>
              </a:pathLst>
            </a:custGeom>
            <a:solidFill>
              <a:srgbClr val="E65032"/>
            </a:solidFill>
            <a:ln w="9525">
              <a:noFill/>
              <a:round/>
            </a:ln>
          </p:spPr>
          <p:txBody>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23" name="Freeform 19"/>
            <p:cNvSpPr/>
            <p:nvPr/>
          </p:nvSpPr>
          <p:spPr bwMode="auto">
            <a:xfrm>
              <a:off x="1012" y="3463"/>
              <a:ext cx="51" cy="59"/>
            </a:xfrm>
            <a:custGeom>
              <a:gdLst>
                <a:gd name="T0" fmla="*/ 75 w 94"/>
                <a:gd name="T1" fmla="*/ 79 h 108"/>
                <a:gd name="T2" fmla="*/ 94 w 94"/>
                <a:gd name="T3" fmla="*/ 81 h 108"/>
                <a:gd name="T4" fmla="*/ 21 w 94"/>
                <a:gd name="T5" fmla="*/ 0 h 108"/>
                <a:gd name="T6" fmla="*/ 0 w 94"/>
                <a:gd name="T7" fmla="*/ 16 h 108"/>
                <a:gd name="T8" fmla="*/ 73 w 94"/>
                <a:gd name="T9" fmla="*/ 98 h 108"/>
                <a:gd name="T10" fmla="*/ 92 w 94"/>
                <a:gd name="T11" fmla="*/ 100 h 108"/>
                <a:gd name="T12" fmla="*/ 73 w 94"/>
                <a:gd name="T13" fmla="*/ 98 h 108"/>
                <a:gd name="T14" fmla="*/ 83 w 94"/>
                <a:gd name="T15" fmla="*/ 108 h 108"/>
                <a:gd name="T16" fmla="*/ 92 w 94"/>
                <a:gd name="T17" fmla="*/ 100 h 108"/>
                <a:gd name="T18" fmla="*/ 75 w 94"/>
                <a:gd name="T19" fmla="*/ 79 h 10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4" h="108">
                  <a:moveTo>
                    <a:pt x="75" y="79"/>
                  </a:moveTo>
                  <a:lnTo>
                    <a:pt x="94" y="81"/>
                  </a:lnTo>
                  <a:lnTo>
                    <a:pt x="21" y="0"/>
                  </a:lnTo>
                  <a:lnTo>
                    <a:pt x="0" y="16"/>
                  </a:lnTo>
                  <a:lnTo>
                    <a:pt x="73" y="98"/>
                  </a:lnTo>
                  <a:lnTo>
                    <a:pt x="92" y="100"/>
                  </a:lnTo>
                  <a:lnTo>
                    <a:pt x="73" y="98"/>
                  </a:lnTo>
                  <a:lnTo>
                    <a:pt x="83" y="108"/>
                  </a:lnTo>
                  <a:lnTo>
                    <a:pt x="92" y="100"/>
                  </a:lnTo>
                  <a:lnTo>
                    <a:pt x="75" y="7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24" name="Freeform 20"/>
            <p:cNvSpPr/>
            <p:nvPr/>
          </p:nvSpPr>
          <p:spPr bwMode="auto">
            <a:xfrm>
              <a:off x="1053" y="3128"/>
              <a:ext cx="431" cy="390"/>
            </a:xfrm>
            <a:custGeom>
              <a:gdLst>
                <a:gd name="T0" fmla="*/ 763 w 793"/>
                <a:gd name="T1" fmla="*/ 19 h 716"/>
                <a:gd name="T2" fmla="*/ 766 w 793"/>
                <a:gd name="T3" fmla="*/ 0 h 716"/>
                <a:gd name="T4" fmla="*/ 0 w 793"/>
                <a:gd name="T5" fmla="*/ 695 h 716"/>
                <a:gd name="T6" fmla="*/ 17 w 793"/>
                <a:gd name="T7" fmla="*/ 716 h 716"/>
                <a:gd name="T8" fmla="*/ 782 w 793"/>
                <a:gd name="T9" fmla="*/ 21 h 716"/>
                <a:gd name="T10" fmla="*/ 784 w 793"/>
                <a:gd name="T11" fmla="*/ 2 h 716"/>
                <a:gd name="T12" fmla="*/ 782 w 793"/>
                <a:gd name="T13" fmla="*/ 21 h 716"/>
                <a:gd name="T14" fmla="*/ 793 w 793"/>
                <a:gd name="T15" fmla="*/ 10 h 716"/>
                <a:gd name="T16" fmla="*/ 784 w 793"/>
                <a:gd name="T17" fmla="*/ 2 h 716"/>
                <a:gd name="T18" fmla="*/ 763 w 793"/>
                <a:gd name="T19" fmla="*/ 19 h 7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93" h="716">
                  <a:moveTo>
                    <a:pt x="763" y="19"/>
                  </a:moveTo>
                  <a:lnTo>
                    <a:pt x="766" y="0"/>
                  </a:lnTo>
                  <a:lnTo>
                    <a:pt x="0" y="695"/>
                  </a:lnTo>
                  <a:lnTo>
                    <a:pt x="17" y="716"/>
                  </a:lnTo>
                  <a:lnTo>
                    <a:pt x="782" y="21"/>
                  </a:lnTo>
                  <a:lnTo>
                    <a:pt x="784" y="2"/>
                  </a:lnTo>
                  <a:lnTo>
                    <a:pt x="782" y="21"/>
                  </a:lnTo>
                  <a:lnTo>
                    <a:pt x="793" y="10"/>
                  </a:lnTo>
                  <a:lnTo>
                    <a:pt x="784" y="2"/>
                  </a:lnTo>
                  <a:lnTo>
                    <a:pt x="763" y="19"/>
                  </a:lnTo>
                  <a:close/>
                </a:path>
              </a:pathLst>
            </a:custGeom>
            <a:solidFill>
              <a:srgbClr val="E65032"/>
            </a:solidFill>
            <a:ln w="9525">
              <a:solidFill>
                <a:srgbClr val="000000"/>
              </a:solidFill>
              <a:round/>
            </a:ln>
          </p:spPr>
          <p:txBody>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25" name="Freeform 21"/>
            <p:cNvSpPr/>
            <p:nvPr/>
          </p:nvSpPr>
          <p:spPr bwMode="auto">
            <a:xfrm>
              <a:off x="1428" y="3079"/>
              <a:ext cx="52" cy="60"/>
            </a:xfrm>
            <a:custGeom>
              <a:gdLst>
                <a:gd name="T0" fmla="*/ 18 w 95"/>
                <a:gd name="T1" fmla="*/ 29 h 109"/>
                <a:gd name="T2" fmla="*/ 0 w 95"/>
                <a:gd name="T3" fmla="*/ 27 h 109"/>
                <a:gd name="T4" fmla="*/ 74 w 95"/>
                <a:gd name="T5" fmla="*/ 109 h 109"/>
                <a:gd name="T6" fmla="*/ 95 w 95"/>
                <a:gd name="T7" fmla="*/ 92 h 109"/>
                <a:gd name="T8" fmla="*/ 20 w 95"/>
                <a:gd name="T9" fmla="*/ 11 h 109"/>
                <a:gd name="T10" fmla="*/ 2 w 95"/>
                <a:gd name="T11" fmla="*/ 9 h 109"/>
                <a:gd name="T12" fmla="*/ 20 w 95"/>
                <a:gd name="T13" fmla="*/ 11 h 109"/>
                <a:gd name="T14" fmla="*/ 10 w 95"/>
                <a:gd name="T15" fmla="*/ 0 h 109"/>
                <a:gd name="T16" fmla="*/ 2 w 95"/>
                <a:gd name="T17" fmla="*/ 9 h 109"/>
                <a:gd name="T18" fmla="*/ 18 w 95"/>
                <a:gd name="T19" fmla="*/ 29 h 1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5" h="109">
                  <a:moveTo>
                    <a:pt x="18" y="29"/>
                  </a:moveTo>
                  <a:lnTo>
                    <a:pt x="0" y="27"/>
                  </a:lnTo>
                  <a:lnTo>
                    <a:pt x="74" y="109"/>
                  </a:lnTo>
                  <a:lnTo>
                    <a:pt x="95" y="92"/>
                  </a:lnTo>
                  <a:lnTo>
                    <a:pt x="20" y="11"/>
                  </a:lnTo>
                  <a:lnTo>
                    <a:pt x="2" y="9"/>
                  </a:lnTo>
                  <a:lnTo>
                    <a:pt x="20" y="11"/>
                  </a:lnTo>
                  <a:lnTo>
                    <a:pt x="10" y="0"/>
                  </a:lnTo>
                  <a:lnTo>
                    <a:pt x="2" y="9"/>
                  </a:lnTo>
                  <a:lnTo>
                    <a:pt x="18" y="2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grpSp>
      <p:graphicFrame>
        <p:nvGraphicFramePr>
          <p:cNvPr id="3989526" name="Object 22"/>
          <p:cNvGraphicFramePr>
            <a:graphicFrameLocks noChangeAspect="1"/>
          </p:cNvGraphicFramePr>
          <p:nvPr>
            <p:extLst>
              <p:ext uri="{D42A27DB-BD31-4B8C-83A1-F6EECF244321}">
                <p14:modId xmlns:p14="http://schemas.microsoft.com/office/powerpoint/2010/main" val="1816169739"/>
              </p:ext>
            </p:extLst>
          </p:nvPr>
        </p:nvGraphicFramePr>
        <p:xfrm>
          <a:off x="590407" y="1665144"/>
          <a:ext cx="1508125" cy="885825"/>
        </p:xfrm>
        <a:graphic>
          <a:graphicData uri="http://schemas.openxmlformats.org/presentationml/2006/ole">
            <mc:AlternateContent>
              <mc:Choice xmlns:v="urn:schemas-microsoft-com:vml" Requires="v">
                <p:oleObj spid="_x0000_s1044" name="MS Org Chart" r:id="rId11" imgW="3098520" imgH="3174840" progId="OrgPlusWOPX.4">
                  <p:embed/>
                </p:oleObj>
              </mc:Choice>
              <mc:Fallback>
                <p:oleObj name="MS Org Chart" r:id="rId11" imgW="3098520" imgH="3174840" progId="OrgPlusWOPX.4">
                  <p:embed/>
                  <p:pic>
                    <p:nvPicPr>
                      <p:cNvPr id="0" name="OLE substitute image"/>
                      <p:cNvPicPr/>
                      <p:nvPr/>
                    </p:nvPicPr>
                    <p:blipFill>
                      <a:blip r:embed="rId12">
                        <a:extLst>
                          <a:ext uri="{28A0092B-C50C-407E-A947-70E740481C1C}">
                            <a14:useLocalDpi xmlns:a14="http://schemas.microsoft.com/office/drawing/2010/main" val="0"/>
                          </a:ext>
                        </a:extLst>
                      </a:blip>
                      <a:srcRect l="12840"/>
                      <a:stretch>
                        <a:fillRect/>
                      </a:stretch>
                    </p:blipFill>
                    <p:spPr>
                      <a:xfrm>
                        <a:off x="590407" y="1665144"/>
                        <a:ext cx="1508125" cy="885825"/>
                      </a:xfrm>
                      <a:prstGeom prst="rect">
                        <a:avLst/>
                      </a:prstGeom>
                      <a:noFill/>
                      <a:ln>
                        <a:noFill/>
                      </a:ln>
                      <a:effectLst/>
                    </p:spPr>
                  </p:pic>
                </p:oleObj>
              </mc:Fallback>
            </mc:AlternateContent>
          </a:graphicData>
        </a:graphic>
      </p:graphicFrame>
      <p:sp>
        <p:nvSpPr>
          <p:cNvPr id="3989527" name="AutoShape 23"/>
          <p:cNvSpPr>
            <a:spLocks noChangeArrowheads="1"/>
          </p:cNvSpPr>
          <p:nvPr/>
        </p:nvSpPr>
        <p:spPr bwMode="auto">
          <a:xfrm>
            <a:off x="1928669" y="2173144"/>
            <a:ext cx="522288" cy="225425"/>
          </a:xfrm>
          <a:prstGeom prst="rightArrow">
            <a:avLst>
              <a:gd name="adj1" fmla="val 50000"/>
              <a:gd name="adj2" fmla="val 115877"/>
            </a:avLst>
          </a:prstGeom>
          <a:solidFill>
            <a:srgbClr val="E65032"/>
          </a:solidFill>
          <a:ln>
            <a:noFill/>
          </a:ln>
          <a:effectLst>
            <a:outerShdw dist="45791" dir="2021404" algn="ctr" rotWithShape="0">
              <a:schemeClr val="tx1">
                <a:alpha val="50000"/>
              </a:schemeClr>
            </a:outerShdw>
          </a:effectLst>
        </p:spPr>
        <p:txBody>
          <a:bodyPr rot="10800000" vert="eaVert"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28" name="AutoShape 24"/>
          <p:cNvSpPr>
            <a:spLocks noChangeArrowheads="1"/>
          </p:cNvSpPr>
          <p:nvPr/>
        </p:nvSpPr>
        <p:spPr bwMode="auto">
          <a:xfrm>
            <a:off x="3974957" y="2173144"/>
            <a:ext cx="525462" cy="225425"/>
          </a:xfrm>
          <a:prstGeom prst="rightArrow">
            <a:avLst>
              <a:gd name="adj1" fmla="val 50000"/>
              <a:gd name="adj2" fmla="val 116582"/>
            </a:avLst>
          </a:prstGeom>
          <a:solidFill>
            <a:srgbClr val="E65032"/>
          </a:solidFill>
          <a:ln>
            <a:noFill/>
          </a:ln>
          <a:effectLst>
            <a:outerShdw dist="45791" dir="2021404" algn="ctr" rotWithShape="0">
              <a:schemeClr val="tx1">
                <a:alpha val="50000"/>
              </a:schemeClr>
            </a:outerShdw>
          </a:effectLst>
        </p:spPr>
        <p:txBody>
          <a:bodyPr rot="10800000" vert="eaVert"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29" name="AutoShape 25"/>
          <p:cNvSpPr>
            <a:spLocks noChangeArrowheads="1"/>
          </p:cNvSpPr>
          <p:nvPr/>
        </p:nvSpPr>
        <p:spPr bwMode="auto">
          <a:xfrm>
            <a:off x="5822807" y="2171557"/>
            <a:ext cx="525462" cy="225425"/>
          </a:xfrm>
          <a:prstGeom prst="rightArrow">
            <a:avLst>
              <a:gd name="adj1" fmla="val 50000"/>
              <a:gd name="adj2" fmla="val 116582"/>
            </a:avLst>
          </a:prstGeom>
          <a:solidFill>
            <a:srgbClr val="E65032"/>
          </a:solidFill>
          <a:ln>
            <a:noFill/>
          </a:ln>
          <a:effectLst>
            <a:outerShdw dist="45791" dir="2021404" algn="ctr" rotWithShape="0">
              <a:schemeClr val="tx1">
                <a:alpha val="50000"/>
              </a:schemeClr>
            </a:outerShdw>
          </a:effectLst>
        </p:spPr>
        <p:txBody>
          <a:bodyPr rot="10800000" vert="eaVert"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graphicFrame>
        <p:nvGraphicFramePr>
          <p:cNvPr id="3989530" name="Object 26"/>
          <p:cNvGraphicFramePr>
            <a:graphicFrameLocks noChangeAspect="1"/>
          </p:cNvGraphicFramePr>
          <p:nvPr>
            <p:extLst>
              <p:ext uri="{D42A27DB-BD31-4B8C-83A1-F6EECF244321}">
                <p14:modId xmlns:p14="http://schemas.microsoft.com/office/powerpoint/2010/main" val="4072591716"/>
              </p:ext>
            </p:extLst>
          </p:nvPr>
        </p:nvGraphicFramePr>
        <p:xfrm>
          <a:off x="7992919" y="1641332"/>
          <a:ext cx="1344613" cy="971550"/>
        </p:xfrm>
        <a:graphic>
          <a:graphicData uri="http://schemas.openxmlformats.org/presentationml/2006/ole">
            <mc:AlternateContent>
              <mc:Choice xmlns:v="urn:schemas-microsoft-com:vml" Requires="v">
                <p:oleObj spid="_x0000_s1045" name="Clip" r:id="rId13" imgW="1064160" imgH="1163880" progId="MS_ClipArt_Gallery.5">
                  <p:embed/>
                </p:oleObj>
              </mc:Choice>
              <mc:Fallback>
                <p:oleObj name="Clip" r:id="rId13" imgW="1064160" imgH="1163880" progId="MS_ClipArt_Gallery.5">
                  <p:embed/>
                  <p:pic>
                    <p:nvPicPr>
                      <p:cNvPr id="0" name="OLE substitute image"/>
                      <p:cNvPicPr/>
                      <p:nvPr/>
                    </p:nvPicPr>
                    <p:blipFill>
                      <a:blip r:embed="rId14">
                        <a:lum contrast="-6000"/>
                        <a:extLst>
                          <a:ext uri="{28A0092B-C50C-407E-A947-70E740481C1C}">
                            <a14:useLocalDpi xmlns:a14="http://schemas.microsoft.com/office/drawing/2010/main" val="0"/>
                          </a:ext>
                        </a:extLst>
                      </a:blip>
                      <a:stretch>
                        <a:fillRect/>
                      </a:stretch>
                    </p:blipFill>
                    <p:spPr>
                      <a:xfrm>
                        <a:off x="7992919" y="1641332"/>
                        <a:ext cx="1344613" cy="971550"/>
                      </a:xfrm>
                      <a:prstGeom prst="rect">
                        <a:avLst/>
                      </a:prstGeom>
                      <a:noFill/>
                      <a:ln>
                        <a:noFill/>
                      </a:ln>
                      <a:effectLst/>
                    </p:spPr>
                  </p:pic>
                </p:oleObj>
              </mc:Fallback>
            </mc:AlternateContent>
          </a:graphicData>
        </a:graphic>
      </p:graphicFrame>
      <p:sp>
        <p:nvSpPr>
          <p:cNvPr id="3989531" name="Rectangle 27"/>
          <p:cNvSpPr>
            <a:spLocks noChangeArrowheads="1"/>
          </p:cNvSpPr>
          <p:nvPr/>
        </p:nvSpPr>
        <p:spPr bwMode="auto">
          <a:xfrm>
            <a:off x="458644" y="2868469"/>
            <a:ext cx="1485900" cy="274638"/>
          </a:xfrm>
          <a:prstGeom prst="rect">
            <a:avLst/>
          </a:prstGeom>
          <a:solidFill>
            <a:srgbClr val="CCECFF"/>
          </a:solidFill>
          <a:ln>
            <a:noFill/>
          </a:ln>
          <a:effectLst>
            <a:outerShdw dist="107763" dir="2700000" algn="ctr" rotWithShape="0">
              <a:srgbClr val="C0C0C0"/>
            </a:outerShdw>
          </a:effectLst>
          <a:extLst>
            <a:ext uri="{91240B29-F687-4F45-9708-019B960494DF}">
              <a14:hiddenLine xmlns:a14="http://schemas.microsoft.com/office/drawing/2010/main" w="28575">
                <a:solidFill>
                  <a:srgbClr val="B5B5FF"/>
                </a:solidFill>
                <a:miter lim="800000"/>
                <a:headEnd/>
                <a:tailEnd/>
              </a14:hiddenLine>
            </a:ext>
          </a:extLst>
        </p:spPr>
        <p:txBody>
          <a:bodyPr wrap="none" lIns="80962" tIns="39688" rIns="80962" bIns="39688" anchor="ctr"/>
          <a:lstStyle>
            <a:defPPr>
              <a:defRPr lang="en-US"/>
            </a:defPPr>
            <a:lvl1pPr marL="174625" indent="-174625"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1pPr>
            <a:lvl2pPr marL="1085850" indent="-457200"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2pPr>
            <a:lvl3pPr marL="1722438" indent="-457200"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3pPr>
            <a:lvl4pPr marL="2359025" indent="-457200"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4pPr>
            <a:lvl5pPr marL="2995613" indent="-457200"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5pPr>
            <a:lvl6pPr marL="3452813" indent="-457200" algn="l" defTabSz="7112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6pPr>
            <a:lvl7pPr marL="3910013" indent="-457200" algn="l" defTabSz="7112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7pPr>
            <a:lvl8pPr marL="4367213" indent="-457200" algn="l" defTabSz="7112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8pPr>
            <a:lvl9pPr marL="4824413" indent="-457200" algn="l" defTabSz="7112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9pPr>
          </a:lstStyle>
          <a:p>
            <a:pPr algn="ctr">
              <a:lnSpc>
                <a:spcPct val="100000"/>
              </a:lnSpc>
              <a:buFontTx/>
              <a:buNone/>
            </a:pPr>
            <a:r>
              <a:rPr lang="zh-CN" altLang="en-US" sz="1600" b="1">
                <a:solidFill>
                  <a:schemeClr val="tx2"/>
                </a:solidFill>
                <a:latin typeface="Arial" pitchFamily="34" charset="0"/>
                <a:ea typeface="楷体_GB2312" pitchFamily="49" charset="-122"/>
              </a:rPr>
              <a:t>澄清</a:t>
            </a:r>
            <a:r>
              <a:rPr lang="zh-CN" altLang="zh-TW" sz="1600" b="1">
                <a:solidFill>
                  <a:schemeClr val="tx2"/>
                </a:solidFill>
                <a:latin typeface="Arial" pitchFamily="34" charset="0"/>
                <a:ea typeface="楷体_GB2312" pitchFamily="49" charset="-122"/>
              </a:rPr>
              <a:t>组织架构</a:t>
            </a:r>
          </a:p>
        </p:txBody>
      </p:sp>
      <p:sp>
        <p:nvSpPr>
          <p:cNvPr id="3989532" name="Rectangle 28"/>
          <p:cNvSpPr>
            <a:spLocks noChangeArrowheads="1"/>
          </p:cNvSpPr>
          <p:nvPr/>
        </p:nvSpPr>
        <p:spPr bwMode="auto">
          <a:xfrm>
            <a:off x="2501757" y="2868469"/>
            <a:ext cx="1485900" cy="274638"/>
          </a:xfrm>
          <a:prstGeom prst="rect">
            <a:avLst/>
          </a:prstGeom>
          <a:solidFill>
            <a:srgbClr val="CCECFF"/>
          </a:solidFill>
          <a:ln>
            <a:noFill/>
          </a:ln>
          <a:effectLst>
            <a:outerShdw dist="107763" dir="2700000" algn="ctr" rotWithShape="0">
              <a:srgbClr val="C0C0C0"/>
            </a:outerShdw>
          </a:effectLst>
          <a:extLst>
            <a:ext uri="{91240B29-F687-4F45-9708-019B960494DF}">
              <a14:hiddenLine xmlns:a14="http://schemas.microsoft.com/office/drawing/2010/main" w="28575" algn="ctr">
                <a:solidFill>
                  <a:srgbClr val="B5B5FF"/>
                </a:solidFill>
                <a:miter lim="800000"/>
                <a:headEnd/>
                <a:tailEnd/>
              </a14:hiddenLine>
            </a:ext>
          </a:extLst>
        </p:spPr>
        <p:txBody>
          <a:bodyPr wrap="none" lIns="80962" tIns="39688" rIns="80962" bIns="39688" anchor="ctr"/>
          <a:lstStyle>
            <a:defPPr>
              <a:defRPr lang="en-US"/>
            </a:defPPr>
            <a:lvl1pPr marL="261938" indent="-261938"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1pPr>
            <a:lvl2pPr marL="1085850" indent="-457200"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2pPr>
            <a:lvl3pPr marL="1722438" indent="-457200"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3pPr>
            <a:lvl4pPr marL="2359025" indent="-457200"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4pPr>
            <a:lvl5pPr marL="2995613" indent="-457200"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5pPr>
            <a:lvl6pPr marL="3452813" indent="-457200" algn="l" defTabSz="7112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6pPr>
            <a:lvl7pPr marL="3910013" indent="-457200" algn="l" defTabSz="7112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7pPr>
            <a:lvl8pPr marL="4367213" indent="-457200" algn="l" defTabSz="7112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8pPr>
            <a:lvl9pPr marL="4824413" indent="-457200" algn="l" defTabSz="7112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9pPr>
          </a:lstStyle>
          <a:p>
            <a:pPr algn="ctr">
              <a:lnSpc>
                <a:spcPct val="100000"/>
              </a:lnSpc>
              <a:buFontTx/>
              <a:buNone/>
            </a:pPr>
            <a:r>
              <a:rPr lang="zh-TW" altLang="en-US" sz="1600" b="1">
                <a:solidFill>
                  <a:schemeClr val="tx2"/>
                </a:solidFill>
                <a:latin typeface="Arial" pitchFamily="34" charset="0"/>
                <a:ea typeface="楷体_GB2312" pitchFamily="49" charset="-122"/>
              </a:rPr>
              <a:t>职位</a:t>
            </a:r>
            <a:r>
              <a:rPr lang="zh-CN" altLang="en-US" sz="1600" b="1">
                <a:solidFill>
                  <a:schemeClr val="tx2"/>
                </a:solidFill>
                <a:latin typeface="Arial" pitchFamily="34" charset="0"/>
                <a:ea typeface="楷体_GB2312" pitchFamily="49" charset="-122"/>
              </a:rPr>
              <a:t>分析</a:t>
            </a:r>
          </a:p>
        </p:txBody>
      </p:sp>
      <p:sp>
        <p:nvSpPr>
          <p:cNvPr id="3989533" name="Rectangle 29"/>
          <p:cNvSpPr>
            <a:spLocks noChangeArrowheads="1"/>
          </p:cNvSpPr>
          <p:nvPr/>
        </p:nvSpPr>
        <p:spPr bwMode="auto">
          <a:xfrm>
            <a:off x="4343257" y="2868469"/>
            <a:ext cx="1485900" cy="274638"/>
          </a:xfrm>
          <a:prstGeom prst="rect">
            <a:avLst/>
          </a:prstGeom>
          <a:solidFill>
            <a:srgbClr val="CCECFF"/>
          </a:solidFill>
          <a:ln>
            <a:noFill/>
          </a:ln>
          <a:effectLst>
            <a:outerShdw dist="107763" dir="2700000" algn="ctr" rotWithShape="0">
              <a:srgbClr val="C0C0C0"/>
            </a:outerShdw>
          </a:effectLst>
          <a:extLst>
            <a:ext uri="{91240B29-F687-4F45-9708-019B960494DF}">
              <a14:hiddenLine xmlns:a14="http://schemas.microsoft.com/office/drawing/2010/main" w="28575" algn="ctr">
                <a:solidFill>
                  <a:srgbClr val="B5B5FF"/>
                </a:solidFill>
                <a:miter lim="800000"/>
                <a:headEnd/>
                <a:tailEnd/>
              </a14:hiddenLine>
            </a:ext>
          </a:extLst>
        </p:spPr>
        <p:txBody>
          <a:bodyPr wrap="none" lIns="80962" tIns="39688" rIns="80962" bIns="39688" anchor="ctr"/>
          <a:lstStyle>
            <a:defPPr>
              <a:defRPr lang="en-US"/>
            </a:defPPr>
            <a:lvl1pPr marL="261938" indent="-261938"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1pPr>
            <a:lvl2pPr marL="1085850" indent="-457200"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2pPr>
            <a:lvl3pPr marL="1722438" indent="-457200"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3pPr>
            <a:lvl4pPr marL="2359025" indent="-457200"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4pPr>
            <a:lvl5pPr marL="2995613" indent="-457200"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5pPr>
            <a:lvl6pPr marL="3452813" indent="-457200" algn="l" defTabSz="7112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6pPr>
            <a:lvl7pPr marL="3910013" indent="-457200" algn="l" defTabSz="7112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7pPr>
            <a:lvl8pPr marL="4367213" indent="-457200" algn="l" defTabSz="7112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8pPr>
            <a:lvl9pPr marL="4824413" indent="-457200" algn="l" defTabSz="7112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9pPr>
          </a:lstStyle>
          <a:p>
            <a:pPr algn="ctr">
              <a:lnSpc>
                <a:spcPct val="100000"/>
              </a:lnSpc>
              <a:buFontTx/>
              <a:buNone/>
            </a:pPr>
            <a:r>
              <a:rPr lang="zh-CN" altLang="en-US" sz="1600" b="1">
                <a:solidFill>
                  <a:schemeClr val="tx2"/>
                </a:solidFill>
                <a:latin typeface="Arial" pitchFamily="34" charset="0"/>
                <a:ea typeface="楷体_GB2312" pitchFamily="49" charset="-122"/>
              </a:rPr>
              <a:t>职位说明书</a:t>
            </a:r>
            <a:endParaRPr lang="zh-TW" altLang="en-US" sz="1600" b="1">
              <a:solidFill>
                <a:schemeClr val="tx2"/>
              </a:solidFill>
              <a:latin typeface="Arial" pitchFamily="34" charset="0"/>
              <a:ea typeface="楷体_GB2312" pitchFamily="49" charset="-122"/>
            </a:endParaRPr>
          </a:p>
        </p:txBody>
      </p:sp>
      <p:sp>
        <p:nvSpPr>
          <p:cNvPr id="3989534" name="Rectangle 30"/>
          <p:cNvSpPr>
            <a:spLocks noChangeArrowheads="1"/>
          </p:cNvSpPr>
          <p:nvPr/>
        </p:nvSpPr>
        <p:spPr bwMode="auto">
          <a:xfrm>
            <a:off x="6157769" y="2868469"/>
            <a:ext cx="1485900" cy="274638"/>
          </a:xfrm>
          <a:prstGeom prst="rect">
            <a:avLst/>
          </a:prstGeom>
          <a:solidFill>
            <a:srgbClr val="CCECFF"/>
          </a:solidFill>
          <a:ln>
            <a:noFill/>
          </a:ln>
          <a:effectLst>
            <a:outerShdw dist="107763" dir="2700000" algn="ctr" rotWithShape="0">
              <a:srgbClr val="C0C0C0"/>
            </a:outerShdw>
          </a:effectLst>
          <a:extLst>
            <a:ext uri="{91240B29-F687-4F45-9708-019B960494DF}">
              <a14:hiddenLine xmlns:a14="http://schemas.microsoft.com/office/drawing/2010/main" w="28575" algn="ctr">
                <a:solidFill>
                  <a:srgbClr val="B5B5FF"/>
                </a:solidFill>
                <a:miter lim="800000"/>
                <a:headEnd/>
                <a:tailEnd/>
              </a14:hiddenLine>
            </a:ext>
          </a:extLst>
        </p:spPr>
        <p:txBody>
          <a:bodyPr wrap="none" lIns="80962" tIns="39688" rIns="80962" bIns="39688" anchor="ctr"/>
          <a:lstStyle>
            <a:defPPr>
              <a:defRPr lang="en-US"/>
            </a:defPPr>
            <a:lvl1pPr marL="261938" indent="-261938"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1pPr>
            <a:lvl2pPr marL="1085850" indent="-457200"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2pPr>
            <a:lvl3pPr marL="1722438" indent="-457200"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3pPr>
            <a:lvl4pPr marL="2359025" indent="-457200"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4pPr>
            <a:lvl5pPr marL="2995613" indent="-457200"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5pPr>
            <a:lvl6pPr marL="3452813" indent="-457200" algn="l" defTabSz="7112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6pPr>
            <a:lvl7pPr marL="3910013" indent="-457200" algn="l" defTabSz="7112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7pPr>
            <a:lvl8pPr marL="4367213" indent="-457200" algn="l" defTabSz="7112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8pPr>
            <a:lvl9pPr marL="4824413" indent="-457200" algn="l" defTabSz="7112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9pPr>
          </a:lstStyle>
          <a:p>
            <a:pPr algn="ctr">
              <a:lnSpc>
                <a:spcPct val="100000"/>
              </a:lnSpc>
              <a:buFontTx/>
              <a:buNone/>
            </a:pPr>
            <a:r>
              <a:rPr lang="zh-TW" altLang="en-US" sz="1600" b="1">
                <a:solidFill>
                  <a:schemeClr val="tx2"/>
                </a:solidFill>
                <a:latin typeface="Arial" pitchFamily="34" charset="0"/>
                <a:ea typeface="楷体_GB2312" pitchFamily="49" charset="-122"/>
              </a:rPr>
              <a:t>职位评估</a:t>
            </a:r>
          </a:p>
        </p:txBody>
      </p:sp>
      <p:sp>
        <p:nvSpPr>
          <p:cNvPr id="3989535" name="Rectangle 31"/>
          <p:cNvSpPr>
            <a:spLocks noChangeArrowheads="1"/>
          </p:cNvSpPr>
          <p:nvPr/>
        </p:nvSpPr>
        <p:spPr bwMode="auto">
          <a:xfrm>
            <a:off x="7946882" y="2868469"/>
            <a:ext cx="1485900" cy="274638"/>
          </a:xfrm>
          <a:prstGeom prst="rect">
            <a:avLst/>
          </a:prstGeom>
          <a:solidFill>
            <a:srgbClr val="CCECFF"/>
          </a:solidFill>
          <a:ln>
            <a:noFill/>
          </a:ln>
          <a:effectLst>
            <a:outerShdw dist="107763" dir="2700000" algn="ctr" rotWithShape="0">
              <a:srgbClr val="C0C0C0"/>
            </a:outerShdw>
          </a:effectLst>
          <a:extLst>
            <a:ext uri="{91240B29-F687-4F45-9708-019B960494DF}">
              <a14:hiddenLine xmlns:a14="http://schemas.microsoft.com/office/drawing/2010/main" w="28575" algn="ctr">
                <a:solidFill>
                  <a:srgbClr val="B5B5FF"/>
                </a:solidFill>
                <a:miter lim="800000"/>
                <a:headEnd/>
                <a:tailEnd/>
              </a14:hiddenLine>
            </a:ext>
          </a:extLst>
        </p:spPr>
        <p:txBody>
          <a:bodyPr wrap="none" lIns="80962" tIns="39688" rIns="80962" bIns="39688" anchor="ctr"/>
          <a:lstStyle>
            <a:defPPr>
              <a:defRPr lang="en-US"/>
            </a:defPPr>
            <a:lvl1pPr marL="261938" indent="-261938"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1pPr>
            <a:lvl2pPr marL="1085850" indent="-457200"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2pPr>
            <a:lvl3pPr marL="1722438" indent="-457200"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3pPr>
            <a:lvl4pPr marL="2359025" indent="-457200"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4pPr>
            <a:lvl5pPr marL="2995613" indent="-457200"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5pPr>
            <a:lvl6pPr marL="3452813" indent="-457200" algn="l" defTabSz="7112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6pPr>
            <a:lvl7pPr marL="3910013" indent="-457200" algn="l" defTabSz="7112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7pPr>
            <a:lvl8pPr marL="4367213" indent="-457200" algn="l" defTabSz="7112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8pPr>
            <a:lvl9pPr marL="4824413" indent="-457200" algn="l" defTabSz="7112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9pPr>
          </a:lstStyle>
          <a:p>
            <a:pPr algn="ctr">
              <a:lnSpc>
                <a:spcPct val="100000"/>
              </a:lnSpc>
              <a:buFontTx/>
              <a:buNone/>
            </a:pPr>
            <a:r>
              <a:rPr lang="zh-CN" altLang="en-US" sz="1600" b="1">
                <a:solidFill>
                  <a:schemeClr val="tx2"/>
                </a:solidFill>
                <a:latin typeface="Arial" pitchFamily="34" charset="0"/>
                <a:ea typeface="楷体_GB2312" pitchFamily="49" charset="-122"/>
              </a:rPr>
              <a:t>职等架构</a:t>
            </a:r>
          </a:p>
        </p:txBody>
      </p:sp>
      <p:sp>
        <p:nvSpPr>
          <p:cNvPr id="3989536" name="AutoShape 32"/>
          <p:cNvSpPr>
            <a:spLocks noChangeArrowheads="1"/>
          </p:cNvSpPr>
          <p:nvPr/>
        </p:nvSpPr>
        <p:spPr bwMode="auto">
          <a:xfrm>
            <a:off x="7354744" y="2171557"/>
            <a:ext cx="530225" cy="225425"/>
          </a:xfrm>
          <a:prstGeom prst="rightArrow">
            <a:avLst>
              <a:gd name="adj1" fmla="val 50000"/>
              <a:gd name="adj2" fmla="val 117638"/>
            </a:avLst>
          </a:prstGeom>
          <a:solidFill>
            <a:srgbClr val="E65032"/>
          </a:solidFill>
          <a:ln>
            <a:noFill/>
          </a:ln>
          <a:effectLst>
            <a:outerShdw dist="45791" dir="2021404" algn="ctr" rotWithShape="0">
              <a:schemeClr val="tx1">
                <a:alpha val="50000"/>
              </a:schemeClr>
            </a:outerShdw>
          </a:effectLst>
        </p:spPr>
        <p:txBody>
          <a:bodyPr rot="10800000" vert="eaVert"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grpSp>
        <p:nvGrpSpPr>
          <p:cNvPr id="3989537" name="Group 33"/>
          <p:cNvGrpSpPr/>
          <p:nvPr/>
        </p:nvGrpSpPr>
        <p:grpSpPr>
          <a:xfrm>
            <a:off x="1385744" y="4462035"/>
            <a:ext cx="1263650" cy="1284288"/>
            <a:chOff x="720" y="2784"/>
            <a:chExt cx="1152" cy="1150"/>
          </a:xfrm>
        </p:grpSpPr>
        <p:sp>
          <p:nvSpPr>
            <p:cNvPr id="3989538" name="Rectangle 34"/>
            <p:cNvSpPr>
              <a:spLocks noChangeArrowheads="1"/>
            </p:cNvSpPr>
            <p:nvPr/>
          </p:nvSpPr>
          <p:spPr bwMode="auto">
            <a:xfrm>
              <a:off x="1812" y="3826"/>
              <a:ext cx="60" cy="1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39" name="Freeform 35"/>
            <p:cNvSpPr/>
            <p:nvPr/>
          </p:nvSpPr>
          <p:spPr bwMode="auto">
            <a:xfrm>
              <a:off x="832" y="2787"/>
              <a:ext cx="1016" cy="1022"/>
            </a:xfrm>
            <a:custGeom>
              <a:gdLst>
                <a:gd name="T0" fmla="*/ 0 w 2156"/>
                <a:gd name="T1" fmla="*/ 0 h 1387"/>
                <a:gd name="T2" fmla="*/ 2155 w 2156"/>
                <a:gd name="T3" fmla="*/ 0 h 1387"/>
                <a:gd name="T4" fmla="*/ 2155 w 2156"/>
                <a:gd name="T5" fmla="*/ 1386 h 1387"/>
                <a:gd name="T6" fmla="*/ 0 w 2156"/>
                <a:gd name="T7" fmla="*/ 1386 h 1387"/>
                <a:gd name="T8" fmla="*/ 0 w 2156"/>
                <a:gd name="T9" fmla="*/ 0 h 1387"/>
              </a:gdLst>
              <a:cxnLst>
                <a:cxn ang="0">
                  <a:pos x="T0" y="T1"/>
                </a:cxn>
                <a:cxn ang="0">
                  <a:pos x="T2" y="T3"/>
                </a:cxn>
                <a:cxn ang="0">
                  <a:pos x="T4" y="T5"/>
                </a:cxn>
                <a:cxn ang="0">
                  <a:pos x="T6" y="T7"/>
                </a:cxn>
                <a:cxn ang="0">
                  <a:pos x="T8" y="T9"/>
                </a:cxn>
              </a:cxnLst>
              <a:rect l="0" t="0" r="r" b="b"/>
              <a:pathLst>
                <a:path w="2156" h="1387">
                  <a:moveTo>
                    <a:pt x="0" y="0"/>
                  </a:moveTo>
                  <a:lnTo>
                    <a:pt x="2155" y="0"/>
                  </a:lnTo>
                  <a:lnTo>
                    <a:pt x="2155" y="1386"/>
                  </a:lnTo>
                  <a:lnTo>
                    <a:pt x="0" y="1386"/>
                  </a:lnTo>
                  <a:lnTo>
                    <a:pt x="0" y="0"/>
                  </a:lnTo>
                </a:path>
              </a:pathLst>
            </a:custGeom>
            <a:solidFill>
              <a:srgbClr val="E3E3E3"/>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40" name="Line 36"/>
            <p:cNvSpPr>
              <a:spLocks noChangeShapeType="1"/>
            </p:cNvSpPr>
            <p:nvPr/>
          </p:nvSpPr>
          <p:spPr bwMode="auto">
            <a:xfrm>
              <a:off x="828" y="3666"/>
              <a:ext cx="1014" cy="0"/>
            </a:xfrm>
            <a:prstGeom prst="line">
              <a:avLst/>
            </a:prstGeom>
            <a:noFill/>
            <a:ln w="12700">
              <a:solidFill>
                <a:srgbClr val="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41" name="Line 37"/>
            <p:cNvSpPr>
              <a:spLocks noChangeShapeType="1"/>
            </p:cNvSpPr>
            <p:nvPr/>
          </p:nvSpPr>
          <p:spPr bwMode="auto">
            <a:xfrm>
              <a:off x="828" y="3521"/>
              <a:ext cx="1014" cy="0"/>
            </a:xfrm>
            <a:prstGeom prst="line">
              <a:avLst/>
            </a:prstGeom>
            <a:noFill/>
            <a:ln w="12700">
              <a:solidFill>
                <a:srgbClr val="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42" name="Line 38"/>
            <p:cNvSpPr>
              <a:spLocks noChangeShapeType="1"/>
            </p:cNvSpPr>
            <p:nvPr/>
          </p:nvSpPr>
          <p:spPr bwMode="auto">
            <a:xfrm>
              <a:off x="828" y="3374"/>
              <a:ext cx="1014" cy="0"/>
            </a:xfrm>
            <a:prstGeom prst="line">
              <a:avLst/>
            </a:prstGeom>
            <a:noFill/>
            <a:ln w="12700">
              <a:solidFill>
                <a:srgbClr val="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43" name="Line 39"/>
            <p:cNvSpPr>
              <a:spLocks noChangeShapeType="1"/>
            </p:cNvSpPr>
            <p:nvPr/>
          </p:nvSpPr>
          <p:spPr bwMode="auto">
            <a:xfrm>
              <a:off x="828" y="3225"/>
              <a:ext cx="1014" cy="0"/>
            </a:xfrm>
            <a:prstGeom prst="line">
              <a:avLst/>
            </a:prstGeom>
            <a:noFill/>
            <a:ln w="12700">
              <a:solidFill>
                <a:srgbClr val="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44" name="Line 40"/>
            <p:cNvSpPr>
              <a:spLocks noChangeShapeType="1"/>
            </p:cNvSpPr>
            <p:nvPr/>
          </p:nvSpPr>
          <p:spPr bwMode="auto">
            <a:xfrm>
              <a:off x="828" y="3079"/>
              <a:ext cx="1014" cy="0"/>
            </a:xfrm>
            <a:prstGeom prst="line">
              <a:avLst/>
            </a:prstGeom>
            <a:noFill/>
            <a:ln w="12700">
              <a:solidFill>
                <a:srgbClr val="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45" name="Line 41"/>
            <p:cNvSpPr>
              <a:spLocks noChangeShapeType="1"/>
            </p:cNvSpPr>
            <p:nvPr/>
          </p:nvSpPr>
          <p:spPr bwMode="auto">
            <a:xfrm>
              <a:off x="828" y="2934"/>
              <a:ext cx="1014" cy="0"/>
            </a:xfrm>
            <a:prstGeom prst="line">
              <a:avLst/>
            </a:prstGeom>
            <a:noFill/>
            <a:ln w="12700">
              <a:solidFill>
                <a:srgbClr val="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46" name="Freeform 42"/>
            <p:cNvSpPr/>
            <p:nvPr/>
          </p:nvSpPr>
          <p:spPr bwMode="auto">
            <a:xfrm>
              <a:off x="830" y="2787"/>
              <a:ext cx="1018" cy="1026"/>
            </a:xfrm>
            <a:custGeom>
              <a:gdLst>
                <a:gd name="T0" fmla="*/ 0 w 2161"/>
                <a:gd name="T1" fmla="*/ 0 h 1393"/>
                <a:gd name="T2" fmla="*/ 2160 w 2161"/>
                <a:gd name="T3" fmla="*/ 0 h 1393"/>
                <a:gd name="T4" fmla="*/ 2160 w 2161"/>
                <a:gd name="T5" fmla="*/ 1392 h 1393"/>
                <a:gd name="T6" fmla="*/ 0 w 2161"/>
                <a:gd name="T7" fmla="*/ 1392 h 1393"/>
                <a:gd name="T8" fmla="*/ 0 w 2161"/>
                <a:gd name="T9" fmla="*/ 0 h 1393"/>
              </a:gdLst>
              <a:cxnLst>
                <a:cxn ang="0">
                  <a:pos x="T0" y="T1"/>
                </a:cxn>
                <a:cxn ang="0">
                  <a:pos x="T2" y="T3"/>
                </a:cxn>
                <a:cxn ang="0">
                  <a:pos x="T4" y="T5"/>
                </a:cxn>
                <a:cxn ang="0">
                  <a:pos x="T6" y="T7"/>
                </a:cxn>
                <a:cxn ang="0">
                  <a:pos x="T8" y="T9"/>
                </a:cxn>
              </a:cxnLst>
              <a:rect l="0" t="0" r="r" b="b"/>
              <a:pathLst>
                <a:path w="2161" h="1393">
                  <a:moveTo>
                    <a:pt x="0" y="0"/>
                  </a:moveTo>
                  <a:lnTo>
                    <a:pt x="2160" y="0"/>
                  </a:lnTo>
                  <a:lnTo>
                    <a:pt x="2160" y="1392"/>
                  </a:lnTo>
                  <a:lnTo>
                    <a:pt x="0" y="1392"/>
                  </a:lnTo>
                  <a:lnTo>
                    <a:pt x="0" y="0"/>
                  </a:lnTo>
                </a:path>
              </a:pathLst>
            </a:custGeom>
            <a:noFill/>
            <a:ln w="12700" cap="rnd" cmpd="sng">
              <a:solidFill>
                <a:srgbClr val="80808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47" name="Line 43"/>
            <p:cNvSpPr>
              <a:spLocks noChangeShapeType="1"/>
            </p:cNvSpPr>
            <p:nvPr/>
          </p:nvSpPr>
          <p:spPr bwMode="auto">
            <a:xfrm>
              <a:off x="863" y="3225"/>
              <a:ext cx="6" cy="0"/>
            </a:xfrm>
            <a:prstGeom prst="line">
              <a:avLst/>
            </a:prstGeom>
            <a:noFill/>
            <a:ln w="12700">
              <a:solidFill>
                <a:srgbClr val="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48" name="Line 44"/>
            <p:cNvSpPr>
              <a:spLocks noChangeShapeType="1"/>
            </p:cNvSpPr>
            <p:nvPr/>
          </p:nvSpPr>
          <p:spPr bwMode="auto">
            <a:xfrm>
              <a:off x="863" y="3079"/>
              <a:ext cx="6" cy="0"/>
            </a:xfrm>
            <a:prstGeom prst="line">
              <a:avLst/>
            </a:prstGeom>
            <a:noFill/>
            <a:ln w="12700">
              <a:solidFill>
                <a:srgbClr val="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49" name="Line 45"/>
            <p:cNvSpPr>
              <a:spLocks noChangeShapeType="1"/>
            </p:cNvSpPr>
            <p:nvPr/>
          </p:nvSpPr>
          <p:spPr bwMode="auto">
            <a:xfrm>
              <a:off x="828" y="3813"/>
              <a:ext cx="1014" cy="0"/>
            </a:xfrm>
            <a:prstGeom prst="line">
              <a:avLst/>
            </a:prstGeom>
            <a:noFill/>
            <a:ln w="12700">
              <a:solidFill>
                <a:srgbClr val="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50" name="Line 46"/>
            <p:cNvSpPr>
              <a:spLocks noChangeShapeType="1"/>
            </p:cNvSpPr>
            <p:nvPr/>
          </p:nvSpPr>
          <p:spPr bwMode="auto">
            <a:xfrm flipH="1" flipV="1">
              <a:off x="1138" y="3791"/>
              <a:ext cx="0" cy="25"/>
            </a:xfrm>
            <a:prstGeom prst="line">
              <a:avLst/>
            </a:prstGeom>
            <a:noFill/>
            <a:ln w="12700">
              <a:solidFill>
                <a:srgbClr val="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51" name="Line 47"/>
            <p:cNvSpPr>
              <a:spLocks noChangeShapeType="1"/>
            </p:cNvSpPr>
            <p:nvPr/>
          </p:nvSpPr>
          <p:spPr bwMode="auto">
            <a:xfrm flipH="1" flipV="1">
              <a:off x="1284" y="3791"/>
              <a:ext cx="0" cy="25"/>
            </a:xfrm>
            <a:prstGeom prst="line">
              <a:avLst/>
            </a:prstGeom>
            <a:noFill/>
            <a:ln w="12700">
              <a:solidFill>
                <a:srgbClr val="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52" name="Line 48"/>
            <p:cNvSpPr>
              <a:spLocks noChangeShapeType="1"/>
            </p:cNvSpPr>
            <p:nvPr/>
          </p:nvSpPr>
          <p:spPr bwMode="auto">
            <a:xfrm flipH="1" flipV="1">
              <a:off x="1429" y="3791"/>
              <a:ext cx="0" cy="25"/>
            </a:xfrm>
            <a:prstGeom prst="line">
              <a:avLst/>
            </a:prstGeom>
            <a:noFill/>
            <a:ln w="12700">
              <a:solidFill>
                <a:srgbClr val="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53" name="Line 49"/>
            <p:cNvSpPr>
              <a:spLocks noChangeShapeType="1"/>
            </p:cNvSpPr>
            <p:nvPr/>
          </p:nvSpPr>
          <p:spPr bwMode="auto">
            <a:xfrm flipH="1" flipV="1">
              <a:off x="1575" y="3791"/>
              <a:ext cx="0" cy="25"/>
            </a:xfrm>
            <a:prstGeom prst="line">
              <a:avLst/>
            </a:prstGeom>
            <a:noFill/>
            <a:ln w="12700">
              <a:solidFill>
                <a:srgbClr val="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54" name="Line 50"/>
            <p:cNvSpPr>
              <a:spLocks noChangeShapeType="1"/>
            </p:cNvSpPr>
            <p:nvPr/>
          </p:nvSpPr>
          <p:spPr bwMode="auto">
            <a:xfrm flipH="1" flipV="1">
              <a:off x="1844" y="3791"/>
              <a:ext cx="0" cy="25"/>
            </a:xfrm>
            <a:prstGeom prst="line">
              <a:avLst/>
            </a:prstGeom>
            <a:noFill/>
            <a:ln w="12700">
              <a:solidFill>
                <a:srgbClr val="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grpSp>
          <p:nvGrpSpPr>
            <p:cNvPr id="3989555" name="Group 51"/>
            <p:cNvGrpSpPr/>
            <p:nvPr/>
          </p:nvGrpSpPr>
          <p:grpSpPr>
            <a:xfrm>
              <a:off x="966" y="2784"/>
              <a:ext cx="690" cy="852"/>
              <a:chOff x="3528" y="2012"/>
              <a:chExt cx="1354" cy="680"/>
            </a:xfrm>
          </p:grpSpPr>
          <p:sp>
            <p:nvSpPr>
              <p:cNvPr id="3989556" name="Freeform 52"/>
              <p:cNvSpPr/>
              <p:nvPr/>
            </p:nvSpPr>
            <p:spPr bwMode="auto">
              <a:xfrm>
                <a:off x="3831" y="2428"/>
                <a:ext cx="29" cy="33"/>
              </a:xfrm>
              <a:custGeom>
                <a:gdLst>
                  <a:gd name="T0" fmla="*/ 14 w 29"/>
                  <a:gd name="T1" fmla="*/ 0 h 33"/>
                  <a:gd name="T2" fmla="*/ 28 w 29"/>
                  <a:gd name="T3" fmla="*/ 16 h 33"/>
                  <a:gd name="T4" fmla="*/ 14 w 29"/>
                  <a:gd name="T5" fmla="*/ 32 h 33"/>
                  <a:gd name="T6" fmla="*/ 0 w 29"/>
                  <a:gd name="T7" fmla="*/ 16 h 33"/>
                  <a:gd name="T8" fmla="*/ 14 w 29"/>
                  <a:gd name="T9" fmla="*/ 0 h 33"/>
                </a:gdLst>
                <a:cxnLst>
                  <a:cxn ang="0">
                    <a:pos x="T0" y="T1"/>
                  </a:cxn>
                  <a:cxn ang="0">
                    <a:pos x="T2" y="T3"/>
                  </a:cxn>
                  <a:cxn ang="0">
                    <a:pos x="T4" y="T5"/>
                  </a:cxn>
                  <a:cxn ang="0">
                    <a:pos x="T6" y="T7"/>
                  </a:cxn>
                  <a:cxn ang="0">
                    <a:pos x="T8" y="T9"/>
                  </a:cxn>
                </a:cxnLst>
                <a:rect l="0" t="0" r="r" b="b"/>
                <a:pathLst>
                  <a:path w="28" h="33">
                    <a:moveTo>
                      <a:pt x="14" y="0"/>
                    </a:moveTo>
                    <a:lnTo>
                      <a:pt x="28" y="16"/>
                    </a:lnTo>
                    <a:lnTo>
                      <a:pt x="14" y="32"/>
                    </a:lnTo>
                    <a:lnTo>
                      <a:pt x="0" y="16"/>
                    </a:lnTo>
                    <a:lnTo>
                      <a:pt x="14" y="0"/>
                    </a:lnTo>
                  </a:path>
                </a:pathLst>
              </a:custGeom>
              <a:solidFill>
                <a:srgbClr val="FF0000"/>
              </a:solidFill>
              <a:ln w="12700" cap="rnd"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57" name="Freeform 53"/>
              <p:cNvSpPr/>
              <p:nvPr/>
            </p:nvSpPr>
            <p:spPr bwMode="auto">
              <a:xfrm>
                <a:off x="4139" y="2315"/>
                <a:ext cx="29" cy="32"/>
              </a:xfrm>
              <a:custGeom>
                <a:gdLst>
                  <a:gd name="T0" fmla="*/ 14 w 29"/>
                  <a:gd name="T1" fmla="*/ 0 h 32"/>
                  <a:gd name="T2" fmla="*/ 28 w 29"/>
                  <a:gd name="T3" fmla="*/ 15 h 32"/>
                  <a:gd name="T4" fmla="*/ 14 w 29"/>
                  <a:gd name="T5" fmla="*/ 31 h 32"/>
                  <a:gd name="T6" fmla="*/ 0 w 29"/>
                  <a:gd name="T7" fmla="*/ 15 h 32"/>
                  <a:gd name="T8" fmla="*/ 14 w 29"/>
                  <a:gd name="T9" fmla="*/ 0 h 32"/>
                </a:gdLst>
                <a:cxnLst>
                  <a:cxn ang="0">
                    <a:pos x="T0" y="T1"/>
                  </a:cxn>
                  <a:cxn ang="0">
                    <a:pos x="T2" y="T3"/>
                  </a:cxn>
                  <a:cxn ang="0">
                    <a:pos x="T4" y="T5"/>
                  </a:cxn>
                  <a:cxn ang="0">
                    <a:pos x="T6" y="T7"/>
                  </a:cxn>
                  <a:cxn ang="0">
                    <a:pos x="T8" y="T9"/>
                  </a:cxn>
                </a:cxnLst>
                <a:rect l="0" t="0" r="r" b="b"/>
                <a:pathLst>
                  <a:path w="28" h="32">
                    <a:moveTo>
                      <a:pt x="14" y="0"/>
                    </a:moveTo>
                    <a:lnTo>
                      <a:pt x="28" y="15"/>
                    </a:lnTo>
                    <a:lnTo>
                      <a:pt x="14" y="31"/>
                    </a:lnTo>
                    <a:lnTo>
                      <a:pt x="0" y="15"/>
                    </a:lnTo>
                    <a:lnTo>
                      <a:pt x="14" y="0"/>
                    </a:lnTo>
                  </a:path>
                </a:pathLst>
              </a:custGeom>
              <a:solidFill>
                <a:srgbClr val="FF0000"/>
              </a:solidFill>
              <a:ln w="12700" cap="rnd"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58" name="Freeform 54"/>
              <p:cNvSpPr/>
              <p:nvPr/>
            </p:nvSpPr>
            <p:spPr bwMode="auto">
              <a:xfrm>
                <a:off x="4448" y="2177"/>
                <a:ext cx="29" cy="34"/>
              </a:xfrm>
              <a:custGeom>
                <a:gdLst>
                  <a:gd name="T0" fmla="*/ 14 w 29"/>
                  <a:gd name="T1" fmla="*/ 0 h 34"/>
                  <a:gd name="T2" fmla="*/ 28 w 29"/>
                  <a:gd name="T3" fmla="*/ 17 h 34"/>
                  <a:gd name="T4" fmla="*/ 14 w 29"/>
                  <a:gd name="T5" fmla="*/ 33 h 34"/>
                  <a:gd name="T6" fmla="*/ 0 w 29"/>
                  <a:gd name="T7" fmla="*/ 17 h 34"/>
                  <a:gd name="T8" fmla="*/ 14 w 29"/>
                  <a:gd name="T9" fmla="*/ 0 h 34"/>
                </a:gdLst>
                <a:cxnLst>
                  <a:cxn ang="0">
                    <a:pos x="T0" y="T1"/>
                  </a:cxn>
                  <a:cxn ang="0">
                    <a:pos x="T2" y="T3"/>
                  </a:cxn>
                  <a:cxn ang="0">
                    <a:pos x="T4" y="T5"/>
                  </a:cxn>
                  <a:cxn ang="0">
                    <a:pos x="T6" y="T7"/>
                  </a:cxn>
                  <a:cxn ang="0">
                    <a:pos x="T8" y="T9"/>
                  </a:cxn>
                </a:cxnLst>
                <a:rect l="0" t="0" r="r" b="b"/>
                <a:pathLst>
                  <a:path w="28" h="34">
                    <a:moveTo>
                      <a:pt x="14" y="0"/>
                    </a:moveTo>
                    <a:lnTo>
                      <a:pt x="28" y="17"/>
                    </a:lnTo>
                    <a:lnTo>
                      <a:pt x="14" y="33"/>
                    </a:lnTo>
                    <a:lnTo>
                      <a:pt x="0" y="17"/>
                    </a:lnTo>
                    <a:lnTo>
                      <a:pt x="14" y="0"/>
                    </a:lnTo>
                  </a:path>
                </a:pathLst>
              </a:custGeom>
              <a:solidFill>
                <a:srgbClr val="FF0000"/>
              </a:solidFill>
              <a:ln w="12700" cap="rnd"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59" name="Freeform 55"/>
              <p:cNvSpPr/>
              <p:nvPr/>
            </p:nvSpPr>
            <p:spPr bwMode="auto">
              <a:xfrm>
                <a:off x="4756" y="2012"/>
                <a:ext cx="28" cy="35"/>
              </a:xfrm>
              <a:custGeom>
                <a:gdLst>
                  <a:gd name="T0" fmla="*/ 14 w 28"/>
                  <a:gd name="T1" fmla="*/ 0 h 35"/>
                  <a:gd name="T2" fmla="*/ 27 w 28"/>
                  <a:gd name="T3" fmla="*/ 17 h 35"/>
                  <a:gd name="T4" fmla="*/ 14 w 28"/>
                  <a:gd name="T5" fmla="*/ 34 h 35"/>
                  <a:gd name="T6" fmla="*/ 0 w 28"/>
                  <a:gd name="T7" fmla="*/ 17 h 35"/>
                  <a:gd name="T8" fmla="*/ 14 w 28"/>
                  <a:gd name="T9" fmla="*/ 0 h 35"/>
                </a:gdLst>
                <a:cxnLst>
                  <a:cxn ang="0">
                    <a:pos x="T0" y="T1"/>
                  </a:cxn>
                  <a:cxn ang="0">
                    <a:pos x="T2" y="T3"/>
                  </a:cxn>
                  <a:cxn ang="0">
                    <a:pos x="T4" y="T5"/>
                  </a:cxn>
                  <a:cxn ang="0">
                    <a:pos x="T6" y="T7"/>
                  </a:cxn>
                  <a:cxn ang="0">
                    <a:pos x="T8" y="T9"/>
                  </a:cxn>
                </a:cxnLst>
                <a:rect l="0" t="0" r="r" b="b"/>
                <a:pathLst>
                  <a:path w="28" h="35">
                    <a:moveTo>
                      <a:pt x="14" y="0"/>
                    </a:moveTo>
                    <a:lnTo>
                      <a:pt x="27" y="17"/>
                    </a:lnTo>
                    <a:lnTo>
                      <a:pt x="14" y="34"/>
                    </a:lnTo>
                    <a:lnTo>
                      <a:pt x="0" y="17"/>
                    </a:lnTo>
                    <a:lnTo>
                      <a:pt x="14" y="0"/>
                    </a:lnTo>
                  </a:path>
                </a:pathLst>
              </a:custGeom>
              <a:solidFill>
                <a:srgbClr val="FF0000"/>
              </a:solidFill>
              <a:ln w="12700" cap="rnd"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60" name="Rectangle 56"/>
              <p:cNvSpPr>
                <a:spLocks noChangeArrowheads="1"/>
              </p:cNvSpPr>
              <p:nvPr/>
            </p:nvSpPr>
            <p:spPr bwMode="auto">
              <a:xfrm>
                <a:off x="3834" y="2672"/>
                <a:ext cx="16" cy="20"/>
              </a:xfrm>
              <a:prstGeom prst="rect">
                <a:avLst/>
              </a:prstGeom>
              <a:solidFill>
                <a:srgbClr val="624FAC"/>
              </a:solidFill>
              <a:ln w="12700">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61" name="Rectangle 57"/>
              <p:cNvSpPr>
                <a:spLocks noChangeArrowheads="1"/>
              </p:cNvSpPr>
              <p:nvPr/>
            </p:nvSpPr>
            <p:spPr bwMode="auto">
              <a:xfrm>
                <a:off x="4142" y="2595"/>
                <a:ext cx="16" cy="21"/>
              </a:xfrm>
              <a:prstGeom prst="rect">
                <a:avLst/>
              </a:prstGeom>
              <a:solidFill>
                <a:srgbClr val="624FAC"/>
              </a:solidFill>
              <a:ln w="12700">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62" name="Rectangle 58"/>
              <p:cNvSpPr>
                <a:spLocks noChangeArrowheads="1"/>
              </p:cNvSpPr>
              <p:nvPr/>
            </p:nvSpPr>
            <p:spPr bwMode="auto">
              <a:xfrm>
                <a:off x="4450" y="2502"/>
                <a:ext cx="17" cy="24"/>
              </a:xfrm>
              <a:prstGeom prst="rect">
                <a:avLst/>
              </a:prstGeom>
              <a:solidFill>
                <a:srgbClr val="624FAC"/>
              </a:solidFill>
              <a:ln w="12700">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63" name="Rectangle 59"/>
              <p:cNvSpPr>
                <a:spLocks noChangeArrowheads="1"/>
              </p:cNvSpPr>
              <p:nvPr/>
            </p:nvSpPr>
            <p:spPr bwMode="auto">
              <a:xfrm>
                <a:off x="4759" y="2396"/>
                <a:ext cx="17" cy="20"/>
              </a:xfrm>
              <a:prstGeom prst="rect">
                <a:avLst/>
              </a:prstGeom>
              <a:solidFill>
                <a:srgbClr val="624FAC"/>
              </a:solidFill>
              <a:ln w="12700">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64" name="Freeform 60"/>
              <p:cNvSpPr/>
              <p:nvPr/>
            </p:nvSpPr>
            <p:spPr bwMode="auto">
              <a:xfrm>
                <a:off x="3831" y="2553"/>
                <a:ext cx="29" cy="34"/>
              </a:xfrm>
              <a:custGeom>
                <a:gdLst>
                  <a:gd name="T0" fmla="*/ 14 w 29"/>
                  <a:gd name="T1" fmla="*/ 0 h 34"/>
                  <a:gd name="T2" fmla="*/ 28 w 29"/>
                  <a:gd name="T3" fmla="*/ 33 h 34"/>
                  <a:gd name="T4" fmla="*/ 0 w 29"/>
                  <a:gd name="T5" fmla="*/ 33 h 34"/>
                  <a:gd name="T6" fmla="*/ 14 w 29"/>
                  <a:gd name="T7" fmla="*/ 0 h 34"/>
                </a:gdLst>
                <a:cxnLst>
                  <a:cxn ang="0">
                    <a:pos x="T0" y="T1"/>
                  </a:cxn>
                  <a:cxn ang="0">
                    <a:pos x="T2" y="T3"/>
                  </a:cxn>
                  <a:cxn ang="0">
                    <a:pos x="T4" y="T5"/>
                  </a:cxn>
                  <a:cxn ang="0">
                    <a:pos x="T6" y="T7"/>
                  </a:cxn>
                </a:cxnLst>
                <a:rect l="0" t="0" r="r" b="b"/>
                <a:pathLst>
                  <a:path w="28" h="34">
                    <a:moveTo>
                      <a:pt x="14" y="0"/>
                    </a:moveTo>
                    <a:lnTo>
                      <a:pt x="28" y="33"/>
                    </a:lnTo>
                    <a:lnTo>
                      <a:pt x="0" y="33"/>
                    </a:lnTo>
                    <a:lnTo>
                      <a:pt x="14" y="0"/>
                    </a:lnTo>
                  </a:path>
                </a:pathLst>
              </a:custGeom>
              <a:solidFill>
                <a:srgbClr val="FFFF00"/>
              </a:solidFill>
              <a:ln w="12700" cap="rnd"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65" name="Freeform 61"/>
              <p:cNvSpPr/>
              <p:nvPr/>
            </p:nvSpPr>
            <p:spPr bwMode="auto">
              <a:xfrm>
                <a:off x="4139" y="2454"/>
                <a:ext cx="29" cy="31"/>
              </a:xfrm>
              <a:custGeom>
                <a:gdLst>
                  <a:gd name="T0" fmla="*/ 14 w 29"/>
                  <a:gd name="T1" fmla="*/ 0 h 31"/>
                  <a:gd name="T2" fmla="*/ 28 w 29"/>
                  <a:gd name="T3" fmla="*/ 30 h 31"/>
                  <a:gd name="T4" fmla="*/ 0 w 29"/>
                  <a:gd name="T5" fmla="*/ 30 h 31"/>
                  <a:gd name="T6" fmla="*/ 14 w 29"/>
                  <a:gd name="T7" fmla="*/ 0 h 31"/>
                </a:gdLst>
                <a:cxnLst>
                  <a:cxn ang="0">
                    <a:pos x="T0" y="T1"/>
                  </a:cxn>
                  <a:cxn ang="0">
                    <a:pos x="T2" y="T3"/>
                  </a:cxn>
                  <a:cxn ang="0">
                    <a:pos x="T4" y="T5"/>
                  </a:cxn>
                  <a:cxn ang="0">
                    <a:pos x="T6" y="T7"/>
                  </a:cxn>
                </a:cxnLst>
                <a:rect l="0" t="0" r="r" b="b"/>
                <a:pathLst>
                  <a:path w="28" h="31">
                    <a:moveTo>
                      <a:pt x="14" y="0"/>
                    </a:moveTo>
                    <a:lnTo>
                      <a:pt x="28" y="30"/>
                    </a:lnTo>
                    <a:lnTo>
                      <a:pt x="0" y="30"/>
                    </a:lnTo>
                    <a:lnTo>
                      <a:pt x="14" y="0"/>
                    </a:lnTo>
                  </a:path>
                </a:pathLst>
              </a:custGeom>
              <a:solidFill>
                <a:srgbClr val="FFFF00"/>
              </a:solidFill>
              <a:ln w="12700" cap="rnd"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66" name="Freeform 62"/>
              <p:cNvSpPr/>
              <p:nvPr/>
            </p:nvSpPr>
            <p:spPr bwMode="auto">
              <a:xfrm>
                <a:off x="4448" y="2338"/>
                <a:ext cx="29" cy="33"/>
              </a:xfrm>
              <a:custGeom>
                <a:gdLst>
                  <a:gd name="T0" fmla="*/ 14 w 29"/>
                  <a:gd name="T1" fmla="*/ 0 h 33"/>
                  <a:gd name="T2" fmla="*/ 28 w 29"/>
                  <a:gd name="T3" fmla="*/ 32 h 33"/>
                  <a:gd name="T4" fmla="*/ 0 w 29"/>
                  <a:gd name="T5" fmla="*/ 32 h 33"/>
                  <a:gd name="T6" fmla="*/ 14 w 29"/>
                  <a:gd name="T7" fmla="*/ 0 h 33"/>
                </a:gdLst>
                <a:cxnLst>
                  <a:cxn ang="0">
                    <a:pos x="T0" y="T1"/>
                  </a:cxn>
                  <a:cxn ang="0">
                    <a:pos x="T2" y="T3"/>
                  </a:cxn>
                  <a:cxn ang="0">
                    <a:pos x="T4" y="T5"/>
                  </a:cxn>
                  <a:cxn ang="0">
                    <a:pos x="T6" y="T7"/>
                  </a:cxn>
                </a:cxnLst>
                <a:rect l="0" t="0" r="r" b="b"/>
                <a:pathLst>
                  <a:path w="28" h="33">
                    <a:moveTo>
                      <a:pt x="14" y="0"/>
                    </a:moveTo>
                    <a:lnTo>
                      <a:pt x="28" y="32"/>
                    </a:lnTo>
                    <a:lnTo>
                      <a:pt x="0" y="32"/>
                    </a:lnTo>
                    <a:lnTo>
                      <a:pt x="14" y="0"/>
                    </a:lnTo>
                  </a:path>
                </a:pathLst>
              </a:custGeom>
              <a:solidFill>
                <a:srgbClr val="FFFF00"/>
              </a:solidFill>
              <a:ln w="12700" cap="rnd"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67" name="Freeform 63"/>
              <p:cNvSpPr/>
              <p:nvPr/>
            </p:nvSpPr>
            <p:spPr bwMode="auto">
              <a:xfrm>
                <a:off x="4756" y="2206"/>
                <a:ext cx="28" cy="29"/>
              </a:xfrm>
              <a:custGeom>
                <a:gdLst>
                  <a:gd name="T0" fmla="*/ 14 w 28"/>
                  <a:gd name="T1" fmla="*/ 0 h 29"/>
                  <a:gd name="T2" fmla="*/ 27 w 28"/>
                  <a:gd name="T3" fmla="*/ 28 h 29"/>
                  <a:gd name="T4" fmla="*/ 0 w 28"/>
                  <a:gd name="T5" fmla="*/ 28 h 29"/>
                  <a:gd name="T6" fmla="*/ 14 w 28"/>
                  <a:gd name="T7" fmla="*/ 0 h 29"/>
                </a:gdLst>
                <a:cxnLst>
                  <a:cxn ang="0">
                    <a:pos x="T0" y="T1"/>
                  </a:cxn>
                  <a:cxn ang="0">
                    <a:pos x="T2" y="T3"/>
                  </a:cxn>
                  <a:cxn ang="0">
                    <a:pos x="T4" y="T5"/>
                  </a:cxn>
                  <a:cxn ang="0">
                    <a:pos x="T6" y="T7"/>
                  </a:cxn>
                </a:cxnLst>
                <a:rect l="0" t="0" r="r" b="b"/>
                <a:pathLst>
                  <a:path w="28" h="28">
                    <a:moveTo>
                      <a:pt x="14" y="0"/>
                    </a:moveTo>
                    <a:lnTo>
                      <a:pt x="27" y="28"/>
                    </a:lnTo>
                    <a:lnTo>
                      <a:pt x="0" y="28"/>
                    </a:lnTo>
                    <a:lnTo>
                      <a:pt x="14" y="0"/>
                    </a:lnTo>
                  </a:path>
                </a:pathLst>
              </a:custGeom>
              <a:solidFill>
                <a:srgbClr val="FFFF00"/>
              </a:solidFill>
              <a:ln w="12700" cap="rnd"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68" name="Freeform 64"/>
              <p:cNvSpPr/>
              <p:nvPr/>
            </p:nvSpPr>
            <p:spPr bwMode="auto">
              <a:xfrm>
                <a:off x="3528" y="2586"/>
                <a:ext cx="305" cy="87"/>
              </a:xfrm>
              <a:custGeom>
                <a:gdLst>
                  <a:gd name="T0" fmla="*/ 0 w 305"/>
                  <a:gd name="T1" fmla="*/ 86 h 87"/>
                  <a:gd name="T2" fmla="*/ 153 w 305"/>
                  <a:gd name="T3" fmla="*/ 45 h 87"/>
                  <a:gd name="T4" fmla="*/ 304 w 305"/>
                  <a:gd name="T5" fmla="*/ 0 h 87"/>
                </a:gdLst>
                <a:cxnLst>
                  <a:cxn ang="0">
                    <a:pos x="T0" y="T1"/>
                  </a:cxn>
                  <a:cxn ang="0">
                    <a:pos x="T2" y="T3"/>
                  </a:cxn>
                  <a:cxn ang="0">
                    <a:pos x="T4" y="T5"/>
                  </a:cxn>
                </a:cxnLst>
                <a:rect l="0" t="0" r="r" b="b"/>
                <a:pathLst>
                  <a:path w="305" h="87">
                    <a:moveTo>
                      <a:pt x="0" y="86"/>
                    </a:moveTo>
                    <a:lnTo>
                      <a:pt x="153" y="45"/>
                    </a:lnTo>
                    <a:lnTo>
                      <a:pt x="304" y="0"/>
                    </a:lnTo>
                  </a:path>
                </a:pathLst>
              </a:custGeom>
              <a:noFill/>
              <a:ln w="12700" cap="rnd" cmpd="sng">
                <a:solidFill>
                  <a:schemeClr val="tx1"/>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69" name="Freeform 65"/>
              <p:cNvSpPr/>
              <p:nvPr/>
            </p:nvSpPr>
            <p:spPr bwMode="auto">
              <a:xfrm>
                <a:off x="3832" y="2479"/>
                <a:ext cx="311" cy="108"/>
              </a:xfrm>
              <a:custGeom>
                <a:gdLst>
                  <a:gd name="T0" fmla="*/ 0 w 311"/>
                  <a:gd name="T1" fmla="*/ 107 h 108"/>
                  <a:gd name="T2" fmla="*/ 154 w 311"/>
                  <a:gd name="T3" fmla="*/ 56 h 108"/>
                  <a:gd name="T4" fmla="*/ 310 w 311"/>
                  <a:gd name="T5" fmla="*/ 0 h 108"/>
                </a:gdLst>
                <a:cxnLst>
                  <a:cxn ang="0">
                    <a:pos x="T0" y="T1"/>
                  </a:cxn>
                  <a:cxn ang="0">
                    <a:pos x="T2" y="T3"/>
                  </a:cxn>
                  <a:cxn ang="0">
                    <a:pos x="T4" y="T5"/>
                  </a:cxn>
                </a:cxnLst>
                <a:rect l="0" t="0" r="r" b="b"/>
                <a:pathLst>
                  <a:path w="311" h="108">
                    <a:moveTo>
                      <a:pt x="0" y="107"/>
                    </a:moveTo>
                    <a:lnTo>
                      <a:pt x="154" y="56"/>
                    </a:lnTo>
                    <a:lnTo>
                      <a:pt x="310" y="0"/>
                    </a:lnTo>
                  </a:path>
                </a:pathLst>
              </a:custGeom>
              <a:noFill/>
              <a:ln w="12700" cap="rnd" cmpd="sng">
                <a:solidFill>
                  <a:schemeClr val="tx1"/>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70" name="Freeform 66"/>
              <p:cNvSpPr/>
              <p:nvPr/>
            </p:nvSpPr>
            <p:spPr bwMode="auto">
              <a:xfrm>
                <a:off x="4142" y="2359"/>
                <a:ext cx="305" cy="121"/>
              </a:xfrm>
              <a:custGeom>
                <a:gdLst>
                  <a:gd name="T0" fmla="*/ 0 w 305"/>
                  <a:gd name="T1" fmla="*/ 120 h 121"/>
                  <a:gd name="T2" fmla="*/ 151 w 305"/>
                  <a:gd name="T3" fmla="*/ 62 h 121"/>
                  <a:gd name="T4" fmla="*/ 304 w 305"/>
                  <a:gd name="T5" fmla="*/ 0 h 121"/>
                </a:gdLst>
                <a:cxnLst>
                  <a:cxn ang="0">
                    <a:pos x="T0" y="T1"/>
                  </a:cxn>
                  <a:cxn ang="0">
                    <a:pos x="T2" y="T3"/>
                  </a:cxn>
                  <a:cxn ang="0">
                    <a:pos x="T4" y="T5"/>
                  </a:cxn>
                </a:cxnLst>
                <a:rect l="0" t="0" r="r" b="b"/>
                <a:pathLst>
                  <a:path w="305" h="120">
                    <a:moveTo>
                      <a:pt x="0" y="120"/>
                    </a:moveTo>
                    <a:lnTo>
                      <a:pt x="151" y="62"/>
                    </a:lnTo>
                    <a:lnTo>
                      <a:pt x="304" y="0"/>
                    </a:lnTo>
                  </a:path>
                </a:pathLst>
              </a:custGeom>
              <a:noFill/>
              <a:ln w="12700" cap="rnd" cmpd="sng">
                <a:solidFill>
                  <a:schemeClr val="tx1"/>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71" name="Freeform 67"/>
              <p:cNvSpPr/>
              <p:nvPr/>
            </p:nvSpPr>
            <p:spPr bwMode="auto">
              <a:xfrm>
                <a:off x="4446" y="2215"/>
                <a:ext cx="310" cy="145"/>
              </a:xfrm>
              <a:custGeom>
                <a:gdLst>
                  <a:gd name="T0" fmla="*/ 0 w 310"/>
                  <a:gd name="T1" fmla="*/ 144 h 145"/>
                  <a:gd name="T2" fmla="*/ 155 w 310"/>
                  <a:gd name="T3" fmla="*/ 76 h 145"/>
                  <a:gd name="T4" fmla="*/ 309 w 310"/>
                  <a:gd name="T5" fmla="*/ 0 h 145"/>
                </a:gdLst>
                <a:cxnLst>
                  <a:cxn ang="0">
                    <a:pos x="T0" y="T1"/>
                  </a:cxn>
                  <a:cxn ang="0">
                    <a:pos x="T2" y="T3"/>
                  </a:cxn>
                  <a:cxn ang="0">
                    <a:pos x="T4" y="T5"/>
                  </a:cxn>
                </a:cxnLst>
                <a:rect l="0" t="0" r="r" b="b"/>
                <a:pathLst>
                  <a:path w="310" h="145">
                    <a:moveTo>
                      <a:pt x="0" y="144"/>
                    </a:moveTo>
                    <a:lnTo>
                      <a:pt x="155" y="76"/>
                    </a:lnTo>
                    <a:lnTo>
                      <a:pt x="309" y="0"/>
                    </a:lnTo>
                  </a:path>
                </a:pathLst>
              </a:custGeom>
              <a:noFill/>
              <a:ln w="12700" cap="rnd" cmpd="sng">
                <a:solidFill>
                  <a:schemeClr val="tx1"/>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72" name="Rectangle 68"/>
              <p:cNvSpPr>
                <a:spLocks noChangeArrowheads="1"/>
              </p:cNvSpPr>
              <p:nvPr/>
            </p:nvSpPr>
            <p:spPr bwMode="auto">
              <a:xfrm>
                <a:off x="3734" y="2458"/>
                <a:ext cx="223" cy="208"/>
              </a:xfrm>
              <a:prstGeom prst="rect">
                <a:avLst/>
              </a:prstGeom>
              <a:noFill/>
              <a:ln w="12700">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73" name="Rectangle 69"/>
              <p:cNvSpPr>
                <a:spLocks noChangeArrowheads="1"/>
              </p:cNvSpPr>
              <p:nvPr/>
            </p:nvSpPr>
            <p:spPr bwMode="auto">
              <a:xfrm>
                <a:off x="4043" y="2347"/>
                <a:ext cx="221" cy="250"/>
              </a:xfrm>
              <a:prstGeom prst="rect">
                <a:avLst/>
              </a:prstGeom>
              <a:noFill/>
              <a:ln w="12700">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74" name="Rectangle 70"/>
              <p:cNvSpPr>
                <a:spLocks noChangeArrowheads="1"/>
              </p:cNvSpPr>
              <p:nvPr/>
            </p:nvSpPr>
            <p:spPr bwMode="auto">
              <a:xfrm>
                <a:off x="4349" y="2203"/>
                <a:ext cx="221" cy="318"/>
              </a:xfrm>
              <a:prstGeom prst="rect">
                <a:avLst/>
              </a:prstGeom>
              <a:noFill/>
              <a:ln w="12700">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75" name="Rectangle 71"/>
              <p:cNvSpPr>
                <a:spLocks noChangeArrowheads="1"/>
              </p:cNvSpPr>
              <p:nvPr/>
            </p:nvSpPr>
            <p:spPr bwMode="auto">
              <a:xfrm>
                <a:off x="4656" y="2016"/>
                <a:ext cx="226" cy="391"/>
              </a:xfrm>
              <a:prstGeom prst="rect">
                <a:avLst/>
              </a:prstGeom>
              <a:noFill/>
              <a:ln w="12700">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grpSp>
        <p:sp>
          <p:nvSpPr>
            <p:cNvPr id="3989576" name="Freeform 72"/>
            <p:cNvSpPr/>
            <p:nvPr/>
          </p:nvSpPr>
          <p:spPr bwMode="auto">
            <a:xfrm>
              <a:off x="720" y="3146"/>
              <a:ext cx="87" cy="246"/>
            </a:xfrm>
            <a:custGeom>
              <a:gdLst>
                <a:gd name="T0" fmla="*/ 276 w 718"/>
                <a:gd name="T1" fmla="*/ 146 h 1500"/>
                <a:gd name="T2" fmla="*/ 445 w 718"/>
                <a:gd name="T3" fmla="*/ 146 h 1500"/>
                <a:gd name="T4" fmla="*/ 445 w 718"/>
                <a:gd name="T5" fmla="*/ 0 h 1500"/>
                <a:gd name="T6" fmla="*/ 529 w 718"/>
                <a:gd name="T7" fmla="*/ 0 h 1500"/>
                <a:gd name="T8" fmla="*/ 529 w 718"/>
                <a:gd name="T9" fmla="*/ 146 h 1500"/>
                <a:gd name="T10" fmla="*/ 718 w 718"/>
                <a:gd name="T11" fmla="*/ 333 h 1500"/>
                <a:gd name="T12" fmla="*/ 718 w 718"/>
                <a:gd name="T13" fmla="*/ 542 h 1500"/>
                <a:gd name="T14" fmla="*/ 485 w 718"/>
                <a:gd name="T15" fmla="*/ 542 h 1500"/>
                <a:gd name="T16" fmla="*/ 485 w 718"/>
                <a:gd name="T17" fmla="*/ 374 h 1500"/>
                <a:gd name="T18" fmla="*/ 255 w 718"/>
                <a:gd name="T19" fmla="*/ 374 h 1500"/>
                <a:gd name="T20" fmla="*/ 255 w 718"/>
                <a:gd name="T21" fmla="*/ 646 h 1500"/>
                <a:gd name="T22" fmla="*/ 550 w 718"/>
                <a:gd name="T23" fmla="*/ 646 h 1500"/>
                <a:gd name="T24" fmla="*/ 718 w 718"/>
                <a:gd name="T25" fmla="*/ 813 h 1500"/>
                <a:gd name="T26" fmla="*/ 718 w 718"/>
                <a:gd name="T27" fmla="*/ 1167 h 1500"/>
                <a:gd name="T28" fmla="*/ 529 w 718"/>
                <a:gd name="T29" fmla="*/ 1354 h 1500"/>
                <a:gd name="T30" fmla="*/ 529 w 718"/>
                <a:gd name="T31" fmla="*/ 1500 h 1500"/>
                <a:gd name="T32" fmla="*/ 445 w 718"/>
                <a:gd name="T33" fmla="*/ 1500 h 1500"/>
                <a:gd name="T34" fmla="*/ 445 w 718"/>
                <a:gd name="T35" fmla="*/ 1354 h 1500"/>
                <a:gd name="T36" fmla="*/ 276 w 718"/>
                <a:gd name="T37" fmla="*/ 1354 h 1500"/>
                <a:gd name="T38" fmla="*/ 276 w 718"/>
                <a:gd name="T39" fmla="*/ 1500 h 1500"/>
                <a:gd name="T40" fmla="*/ 190 w 718"/>
                <a:gd name="T41" fmla="*/ 1500 h 1500"/>
                <a:gd name="T42" fmla="*/ 190 w 718"/>
                <a:gd name="T43" fmla="*/ 1354 h 1500"/>
                <a:gd name="T44" fmla="*/ 0 w 718"/>
                <a:gd name="T45" fmla="*/ 1167 h 1500"/>
                <a:gd name="T46" fmla="*/ 0 w 718"/>
                <a:gd name="T47" fmla="*/ 999 h 1500"/>
                <a:gd name="T48" fmla="*/ 255 w 718"/>
                <a:gd name="T49" fmla="*/ 999 h 1500"/>
                <a:gd name="T50" fmla="*/ 255 w 718"/>
                <a:gd name="T51" fmla="*/ 1146 h 1500"/>
                <a:gd name="T52" fmla="*/ 485 w 718"/>
                <a:gd name="T53" fmla="*/ 1146 h 1500"/>
                <a:gd name="T54" fmla="*/ 485 w 718"/>
                <a:gd name="T55" fmla="*/ 875 h 1500"/>
                <a:gd name="T56" fmla="*/ 190 w 718"/>
                <a:gd name="T57" fmla="*/ 875 h 1500"/>
                <a:gd name="T58" fmla="*/ 0 w 718"/>
                <a:gd name="T59" fmla="*/ 689 h 1500"/>
                <a:gd name="T60" fmla="*/ 0 w 718"/>
                <a:gd name="T61" fmla="*/ 333 h 1500"/>
                <a:gd name="T62" fmla="*/ 190 w 718"/>
                <a:gd name="T63" fmla="*/ 146 h 1500"/>
                <a:gd name="T64" fmla="*/ 190 w 718"/>
                <a:gd name="T65" fmla="*/ 0 h 1500"/>
                <a:gd name="T66" fmla="*/ 276 w 718"/>
                <a:gd name="T67" fmla="*/ 0 h 1500"/>
                <a:gd name="T68" fmla="*/ 276 w 718"/>
                <a:gd name="T69" fmla="*/ 146 h 150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718" h="1500">
                  <a:moveTo>
                    <a:pt x="276" y="146"/>
                  </a:moveTo>
                  <a:lnTo>
                    <a:pt x="445" y="146"/>
                  </a:lnTo>
                  <a:lnTo>
                    <a:pt x="445" y="0"/>
                  </a:lnTo>
                  <a:lnTo>
                    <a:pt x="529" y="0"/>
                  </a:lnTo>
                  <a:lnTo>
                    <a:pt x="529" y="146"/>
                  </a:lnTo>
                  <a:lnTo>
                    <a:pt x="718" y="333"/>
                  </a:lnTo>
                  <a:lnTo>
                    <a:pt x="718" y="542"/>
                  </a:lnTo>
                  <a:lnTo>
                    <a:pt x="485" y="542"/>
                  </a:lnTo>
                  <a:lnTo>
                    <a:pt x="485" y="374"/>
                  </a:lnTo>
                  <a:lnTo>
                    <a:pt x="255" y="374"/>
                  </a:lnTo>
                  <a:lnTo>
                    <a:pt x="255" y="646"/>
                  </a:lnTo>
                  <a:lnTo>
                    <a:pt x="550" y="646"/>
                  </a:lnTo>
                  <a:lnTo>
                    <a:pt x="718" y="813"/>
                  </a:lnTo>
                  <a:lnTo>
                    <a:pt x="718" y="1167"/>
                  </a:lnTo>
                  <a:lnTo>
                    <a:pt x="529" y="1354"/>
                  </a:lnTo>
                  <a:lnTo>
                    <a:pt x="529" y="1500"/>
                  </a:lnTo>
                  <a:lnTo>
                    <a:pt x="445" y="1500"/>
                  </a:lnTo>
                  <a:lnTo>
                    <a:pt x="445" y="1354"/>
                  </a:lnTo>
                  <a:lnTo>
                    <a:pt x="276" y="1354"/>
                  </a:lnTo>
                  <a:lnTo>
                    <a:pt x="276" y="1500"/>
                  </a:lnTo>
                  <a:lnTo>
                    <a:pt x="190" y="1500"/>
                  </a:lnTo>
                  <a:lnTo>
                    <a:pt x="190" y="1354"/>
                  </a:lnTo>
                  <a:lnTo>
                    <a:pt x="0" y="1167"/>
                  </a:lnTo>
                  <a:lnTo>
                    <a:pt x="0" y="999"/>
                  </a:lnTo>
                  <a:lnTo>
                    <a:pt x="255" y="999"/>
                  </a:lnTo>
                  <a:lnTo>
                    <a:pt x="255" y="1146"/>
                  </a:lnTo>
                  <a:lnTo>
                    <a:pt x="485" y="1146"/>
                  </a:lnTo>
                  <a:lnTo>
                    <a:pt x="485" y="875"/>
                  </a:lnTo>
                  <a:lnTo>
                    <a:pt x="190" y="875"/>
                  </a:lnTo>
                  <a:lnTo>
                    <a:pt x="0" y="689"/>
                  </a:lnTo>
                  <a:lnTo>
                    <a:pt x="0" y="333"/>
                  </a:lnTo>
                  <a:lnTo>
                    <a:pt x="190" y="146"/>
                  </a:lnTo>
                  <a:lnTo>
                    <a:pt x="190" y="0"/>
                  </a:lnTo>
                  <a:lnTo>
                    <a:pt x="276" y="0"/>
                  </a:lnTo>
                  <a:lnTo>
                    <a:pt x="276" y="146"/>
                  </a:lnTo>
                  <a:close/>
                </a:path>
              </a:pathLst>
            </a:custGeom>
            <a:solidFill>
              <a:srgbClr val="CC990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grpSp>
      <p:sp>
        <p:nvSpPr>
          <p:cNvPr id="3989577" name="AutoShape 73"/>
          <p:cNvSpPr>
            <a:spLocks noChangeArrowheads="1"/>
          </p:cNvSpPr>
          <p:nvPr/>
        </p:nvSpPr>
        <p:spPr bwMode="auto">
          <a:xfrm rot="10800000">
            <a:off x="6595668" y="5004960"/>
            <a:ext cx="540000" cy="223838"/>
          </a:xfrm>
          <a:prstGeom prst="rightArrow">
            <a:avLst>
              <a:gd name="adj1" fmla="val 50000"/>
              <a:gd name="adj2" fmla="val 141174"/>
            </a:avLst>
          </a:prstGeom>
          <a:solidFill>
            <a:srgbClr val="E65032"/>
          </a:solidFill>
          <a:ln>
            <a:noFill/>
          </a:ln>
          <a:effectLst>
            <a:outerShdw dist="45791" dir="2021404" algn="ctr" rotWithShape="0">
              <a:schemeClr val="tx1">
                <a:alpha val="50000"/>
              </a:schemeClr>
            </a:outerShdw>
          </a:effectLst>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79" name="Rectangle 75"/>
          <p:cNvSpPr>
            <a:spLocks noChangeArrowheads="1"/>
          </p:cNvSpPr>
          <p:nvPr/>
        </p:nvSpPr>
        <p:spPr bwMode="auto">
          <a:xfrm>
            <a:off x="1257157" y="5811410"/>
            <a:ext cx="1485900" cy="274638"/>
          </a:xfrm>
          <a:prstGeom prst="rect">
            <a:avLst/>
          </a:prstGeom>
          <a:solidFill>
            <a:srgbClr val="CCECFF"/>
          </a:solidFill>
          <a:ln>
            <a:noFill/>
          </a:ln>
          <a:effectLst>
            <a:outerShdw dist="107763" dir="2700000" algn="ctr" rotWithShape="0">
              <a:srgbClr val="C0C0C0"/>
            </a:outerShdw>
          </a:effectLst>
          <a:extLst>
            <a:ext uri="{91240B29-F687-4F45-9708-019B960494DF}">
              <a14:hiddenLine xmlns:a14="http://schemas.microsoft.com/office/drawing/2010/main" w="28575" algn="ctr">
                <a:solidFill>
                  <a:srgbClr val="B5B5FF"/>
                </a:solidFill>
                <a:miter lim="800000"/>
                <a:headEnd/>
                <a:tailEnd/>
              </a14:hiddenLine>
            </a:ext>
          </a:extLst>
        </p:spPr>
        <p:txBody>
          <a:bodyPr wrap="none" lIns="80962" tIns="39688" rIns="80962" bIns="39688" anchor="ctr"/>
          <a:lstStyle>
            <a:defPPr>
              <a:defRPr lang="en-US"/>
            </a:defPPr>
            <a:lvl1pPr marL="261938" indent="-261938"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1pPr>
            <a:lvl2pPr marL="1085850" indent="-457200"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2pPr>
            <a:lvl3pPr marL="1722438" indent="-457200"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3pPr>
            <a:lvl4pPr marL="2359025" indent="-457200"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4pPr>
            <a:lvl5pPr marL="2995613" indent="-457200"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5pPr>
            <a:lvl6pPr marL="3452813" indent="-457200" algn="l" defTabSz="7112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6pPr>
            <a:lvl7pPr marL="3910013" indent="-457200" algn="l" defTabSz="7112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7pPr>
            <a:lvl8pPr marL="4367213" indent="-457200" algn="l" defTabSz="7112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8pPr>
            <a:lvl9pPr marL="4824413" indent="-457200" algn="l" defTabSz="7112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9pPr>
          </a:lstStyle>
          <a:p>
            <a:pPr algn="ctr">
              <a:lnSpc>
                <a:spcPct val="100000"/>
              </a:lnSpc>
              <a:buFontTx/>
              <a:buNone/>
            </a:pPr>
            <a:r>
              <a:rPr lang="zh-CN" altLang="en-US" sz="1600" b="1">
                <a:solidFill>
                  <a:schemeClr val="tx2"/>
                </a:solidFill>
                <a:latin typeface="Arial" pitchFamily="34" charset="0"/>
                <a:ea typeface="楷体_GB2312" pitchFamily="49" charset="-122"/>
              </a:rPr>
              <a:t>薪酬体系设计</a:t>
            </a:r>
          </a:p>
        </p:txBody>
      </p:sp>
      <p:pic>
        <p:nvPicPr>
          <p:cNvPr id="3989580" name="Picture 76" descr="lyubnb0020c">
            <a:hlinkClick r:id="rId16"/>
          </p:cNvPr>
          <p:cNvPicPr>
            <a:picLocks noChangeAspect="1" noChangeArrowheads="1"/>
          </p:cNvPicPr>
          <p:nvPr/>
        </p:nvPicPr>
        <p:blipFill>
          <a:blip r:embed="rId15">
            <a:extLst>
              <a:ext uri="{28A0092B-C50C-407E-A947-70E740481C1C}">
                <a14:useLocalDpi xmlns:a14="http://schemas.microsoft.com/office/drawing/2010/main" val="0"/>
              </a:ext>
            </a:extLst>
          </a:blip>
          <a:stretch>
            <a:fillRect/>
          </a:stretch>
        </p:blipFill>
        <p:spPr bwMode="auto">
          <a:xfrm>
            <a:off x="7135669" y="4446160"/>
            <a:ext cx="1609725" cy="1116013"/>
          </a:xfrm>
          <a:prstGeom prst="rect">
            <a:avLst/>
          </a:prstGeom>
          <a:noFill/>
          <a:extLst>
            <a:ext uri="{909E8E84-426E-40DD-AFC4-6F175D3DCCD1}">
              <a14:hiddenFill xmlns:a14="http://schemas.microsoft.com/office/drawing/2010/main">
                <a:solidFill>
                  <a:srgbClr val="FFFFFF"/>
                </a:solidFill>
              </a14:hiddenFill>
            </a:ext>
          </a:extLst>
        </p:spPr>
      </p:pic>
      <p:sp>
        <p:nvSpPr>
          <p:cNvPr id="3989581" name="Rectangle 77"/>
          <p:cNvSpPr>
            <a:spLocks noChangeArrowheads="1"/>
          </p:cNvSpPr>
          <p:nvPr/>
        </p:nvSpPr>
        <p:spPr bwMode="auto">
          <a:xfrm>
            <a:off x="7213457" y="5811410"/>
            <a:ext cx="1485900" cy="274638"/>
          </a:xfrm>
          <a:prstGeom prst="rect">
            <a:avLst/>
          </a:prstGeom>
          <a:solidFill>
            <a:srgbClr val="CCECFF"/>
          </a:solidFill>
          <a:ln>
            <a:noFill/>
          </a:ln>
          <a:effectLst>
            <a:outerShdw dist="107763" dir="2700000" algn="ctr" rotWithShape="0">
              <a:srgbClr val="C0C0C0"/>
            </a:outerShdw>
          </a:effectLst>
          <a:extLst>
            <a:ext uri="{91240B29-F687-4F45-9708-019B960494DF}">
              <a14:hiddenLine xmlns:a14="http://schemas.microsoft.com/office/drawing/2010/main" w="28575" algn="ctr">
                <a:solidFill>
                  <a:srgbClr val="B5B5FF"/>
                </a:solidFill>
                <a:miter lim="800000"/>
                <a:headEnd/>
                <a:tailEnd/>
              </a14:hiddenLine>
            </a:ext>
          </a:extLst>
        </p:spPr>
        <p:txBody>
          <a:bodyPr wrap="none" lIns="80962" tIns="39688" rIns="80962" bIns="39688" anchor="ctr"/>
          <a:lstStyle>
            <a:defPPr>
              <a:defRPr lang="en-US"/>
            </a:defPPr>
            <a:lvl1pPr marL="261938" indent="-261938"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1pPr>
            <a:lvl2pPr marL="1085850" indent="-457200"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2pPr>
            <a:lvl3pPr marL="1722438" indent="-457200"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3pPr>
            <a:lvl4pPr marL="2359025" indent="-457200"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4pPr>
            <a:lvl5pPr marL="2995613" indent="-457200"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5pPr>
            <a:lvl6pPr marL="3452813" indent="-457200" algn="l" defTabSz="7112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6pPr>
            <a:lvl7pPr marL="3910013" indent="-457200" algn="l" defTabSz="7112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7pPr>
            <a:lvl8pPr marL="4367213" indent="-457200" algn="l" defTabSz="7112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8pPr>
            <a:lvl9pPr marL="4824413" indent="-457200" algn="l" defTabSz="7112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9pPr>
          </a:lstStyle>
          <a:p>
            <a:pPr algn="ctr">
              <a:lnSpc>
                <a:spcPct val="100000"/>
              </a:lnSpc>
              <a:buFontTx/>
              <a:buNone/>
            </a:pPr>
            <a:r>
              <a:rPr lang="zh-CN" altLang="en-US" sz="1600" b="1">
                <a:solidFill>
                  <a:schemeClr val="tx2"/>
                </a:solidFill>
                <a:latin typeface="Arial" pitchFamily="34" charset="0"/>
                <a:ea typeface="楷体_GB2312" pitchFamily="49" charset="-122"/>
              </a:rPr>
              <a:t>薪酬现状检视</a:t>
            </a:r>
          </a:p>
        </p:txBody>
      </p:sp>
      <p:sp>
        <p:nvSpPr>
          <p:cNvPr id="3989582" name="AutoShape 78"/>
          <p:cNvSpPr>
            <a:spLocks noChangeArrowheads="1"/>
          </p:cNvSpPr>
          <p:nvPr/>
        </p:nvSpPr>
        <p:spPr bwMode="auto">
          <a:xfrm rot="10800000">
            <a:off x="4600182" y="5006548"/>
            <a:ext cx="540000" cy="223837"/>
          </a:xfrm>
          <a:prstGeom prst="rightArrow">
            <a:avLst>
              <a:gd name="adj1" fmla="val 50000"/>
              <a:gd name="adj2" fmla="val 111024"/>
            </a:avLst>
          </a:prstGeom>
          <a:solidFill>
            <a:srgbClr val="E65032"/>
          </a:solidFill>
          <a:ln>
            <a:noFill/>
          </a:ln>
          <a:effectLst>
            <a:outerShdw dist="45791" dir="2021404" algn="ctr" rotWithShape="0">
              <a:schemeClr val="tx1">
                <a:alpha val="50000"/>
              </a:schemeClr>
            </a:outerShdw>
          </a:effectLst>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85" name="AutoShape 81"/>
          <p:cNvSpPr>
            <a:spLocks noChangeArrowheads="1"/>
          </p:cNvSpPr>
          <p:nvPr/>
        </p:nvSpPr>
        <p:spPr bwMode="auto">
          <a:xfrm rot="16200000" flipH="1" flipV="1">
            <a:off x="8514987" y="3403674"/>
            <a:ext cx="1005326" cy="830263"/>
          </a:xfrm>
          <a:custGeom>
            <a:gdLst>
              <a:gd name="G0" fmla="+- -438522 0 0"/>
              <a:gd name="G1" fmla="+- -11274709 0 0"/>
              <a:gd name="G2" fmla="+- -438522 0 -11274709"/>
              <a:gd name="G3" fmla="+- 10800 0 0"/>
              <a:gd name="G4" fmla="+- 0 0 -438522"/>
              <a:gd name="T0" fmla="*/ 360 256 1"/>
              <a:gd name="T1" fmla="*/ 0 256 1"/>
              <a:gd name="G5" fmla="+- G2 T0 T1"/>
              <a:gd name="G6" fmla="?: G2 G2 G5"/>
              <a:gd name="G7" fmla="+- 0 0 G6"/>
              <a:gd name="G8" fmla="+- 6325 0 0"/>
              <a:gd name="G9" fmla="+- 0 0 -11274709"/>
              <a:gd name="G10" fmla="+- 6325 0 2700"/>
              <a:gd name="G11" fmla="cos G10 -438522"/>
              <a:gd name="G12" fmla="sin G10 -438522"/>
              <a:gd name="G13" fmla="cos 13500 -438522"/>
              <a:gd name="G14" fmla="sin 13500 -438522"/>
              <a:gd name="G15" fmla="+- G11 10800 0"/>
              <a:gd name="G16" fmla="+- G12 10800 0"/>
              <a:gd name="G17" fmla="+- G13 10800 0"/>
              <a:gd name="G18" fmla="+- G14 10800 0"/>
              <a:gd name="G19" fmla="*/ 6325 1 2"/>
              <a:gd name="G20" fmla="+- G19 5400 0"/>
              <a:gd name="G21" fmla="cos G20 -438522"/>
              <a:gd name="G22" fmla="sin G20 -438522"/>
              <a:gd name="G23" fmla="+- G21 10800 0"/>
              <a:gd name="G24" fmla="+- G12 G23 G22"/>
              <a:gd name="G25" fmla="+- G22 G23 G11"/>
              <a:gd name="G26" fmla="cos 10800 -438522"/>
              <a:gd name="G27" fmla="sin 10800 -438522"/>
              <a:gd name="G28" fmla="cos 6325 -438522"/>
              <a:gd name="G29" fmla="sin 6325 -438522"/>
              <a:gd name="G30" fmla="+- G26 10800 0"/>
              <a:gd name="G31" fmla="+- G27 10800 0"/>
              <a:gd name="G32" fmla="+- G28 10800 0"/>
              <a:gd name="G33" fmla="+- G29 10800 0"/>
              <a:gd name="G34" fmla="+- G19 5400 0"/>
              <a:gd name="G35" fmla="cos G34 -11274709"/>
              <a:gd name="G36" fmla="sin G34 -11274709"/>
              <a:gd name="G37" fmla="+/ -11274709 -438522 2"/>
              <a:gd name="T2" fmla="*/ 180 256 1"/>
              <a:gd name="T3" fmla="*/ 0 256 1"/>
              <a:gd name="G38" fmla="+- G37 T2 T3"/>
              <a:gd name="G39" fmla="?: G2 G37 G38"/>
              <a:gd name="G40" fmla="cos 10800 G39"/>
              <a:gd name="G41" fmla="sin 10800 G39"/>
              <a:gd name="G42" fmla="cos 6325 G39"/>
              <a:gd name="G43" fmla="sin 6325 G39"/>
              <a:gd name="G44" fmla="+- G40 10800 0"/>
              <a:gd name="G45" fmla="+- G41 10800 0"/>
              <a:gd name="G46" fmla="+- G42 10800 0"/>
              <a:gd name="G47" fmla="+- G43 10800 0"/>
              <a:gd name="G48" fmla="+- G35 10800 0"/>
              <a:gd name="G49" fmla="+- G36 10800 0"/>
              <a:gd name="T4" fmla="*/ 10919 w 21600"/>
              <a:gd name="T5" fmla="*/ 0 h 21600"/>
              <a:gd name="T6" fmla="*/ 2319 w 21600"/>
              <a:gd name="T7" fmla="*/ 9613 h 21600"/>
              <a:gd name="T8" fmla="*/ 10870 w 21600"/>
              <a:gd name="T9" fmla="*/ 4475 h 21600"/>
              <a:gd name="T10" fmla="*/ 24208 w 21600"/>
              <a:gd name="T11" fmla="*/ 9226 h 21600"/>
              <a:gd name="T12" fmla="*/ 19879 w 21600"/>
              <a:gd name="T13" fmla="*/ 14706 h 21600"/>
              <a:gd name="T14" fmla="*/ 14400 w 21600"/>
              <a:gd name="T15" fmla="*/ 10377 h 21600"/>
              <a:gd name="T16" fmla="*/ 3163 w 21600"/>
              <a:gd name="T17" fmla="*/ 3163 h 21600"/>
              <a:gd name="T18" fmla="*/ 18437 w 21600"/>
              <a:gd name="T19" fmla="*/ 18437 h 21600"/>
            </a:gdLst>
            <a:cxnLst>
              <a:cxn ang="0">
                <a:pos x="T4" y="T5"/>
              </a:cxn>
              <a:cxn ang="0">
                <a:pos x="T6" y="T7"/>
              </a:cxn>
              <a:cxn ang="0">
                <a:pos x="T8" y="T9"/>
              </a:cxn>
              <a:cxn ang="0">
                <a:pos x="T10" y="T11"/>
              </a:cxn>
              <a:cxn ang="0">
                <a:pos x="T12" y="T13"/>
              </a:cxn>
              <a:cxn ang="0">
                <a:pos x="T14" y="T15"/>
              </a:cxn>
            </a:cxnLst>
            <a:rect l="T16" t="T17" r="T18" b="T19"/>
            <a:pathLst>
              <a:path w="21600" h="21600">
                <a:moveTo>
                  <a:pt x="17081" y="10063"/>
                </a:moveTo>
                <a:cubicBezTo>
                  <a:pt x="16708" y="6876"/>
                  <a:pt x="14008" y="4475"/>
                  <a:pt x="10800" y="4475"/>
                </a:cubicBezTo>
                <a:cubicBezTo>
                  <a:pt x="7645" y="4474"/>
                  <a:pt x="4972" y="6799"/>
                  <a:pt x="4535" y="9923"/>
                </a:cubicBezTo>
                <a:lnTo>
                  <a:pt x="104" y="9304"/>
                </a:lnTo>
                <a:cubicBezTo>
                  <a:pt x="850" y="3969"/>
                  <a:pt x="5413" y="-1"/>
                  <a:pt x="10800" y="0"/>
                </a:cubicBezTo>
                <a:cubicBezTo>
                  <a:pt x="16277" y="0"/>
                  <a:pt x="20888" y="4101"/>
                  <a:pt x="21526" y="9541"/>
                </a:cubicBezTo>
                <a:lnTo>
                  <a:pt x="24208" y="9226"/>
                </a:lnTo>
                <a:lnTo>
                  <a:pt x="19879" y="14706"/>
                </a:lnTo>
                <a:lnTo>
                  <a:pt x="14400" y="10377"/>
                </a:lnTo>
                <a:lnTo>
                  <a:pt x="17081" y="10063"/>
                </a:lnTo>
                <a:close/>
              </a:path>
            </a:pathLst>
          </a:custGeom>
          <a:solidFill>
            <a:srgbClr val="E65032"/>
          </a:solidFill>
          <a:ln>
            <a:noFill/>
          </a:ln>
          <a:effectLst>
            <a:outerShdw dist="45791" dir="2021404" algn="ctr" rotWithShape="0">
              <a:schemeClr val="tx1">
                <a:alpha val="50000"/>
              </a:schemeClr>
            </a:outerShdw>
          </a:effectLst>
        </p:spPr>
        <p:txBody>
          <a:bodyPr rot="10800000" vert="eaVert"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ctr">
              <a:lnSpc>
                <a:spcPct val="100000"/>
              </a:lnSpc>
              <a:spcBef>
                <a:spcPct val="0"/>
              </a:spcBef>
              <a:buFontTx/>
              <a:buNone/>
            </a:pPr>
            <a:endParaRPr lang="zh-CN" altLang="zh-CN" sz="1800" b="1">
              <a:solidFill>
                <a:schemeClr val="accent2"/>
              </a:solidFill>
              <a:effectLst>
                <a:outerShdw blurRad="38100" dist="38100" dir="2700000" algn="tl">
                  <a:srgbClr val="000000"/>
                </a:outerShdw>
              </a:effectLst>
              <a:ea typeface="華康特粗圓體" pitchFamily="49" charset="-120"/>
            </a:endParaRPr>
          </a:p>
        </p:txBody>
      </p:sp>
      <p:graphicFrame>
        <p:nvGraphicFramePr>
          <p:cNvPr id="3989586" name="Object 82"/>
          <p:cNvGraphicFramePr>
            <a:graphicFrameLocks noChangeAspect="1"/>
          </p:cNvGraphicFramePr>
          <p:nvPr>
            <p:extLst>
              <p:ext uri="{D42A27DB-BD31-4B8C-83A1-F6EECF244321}">
                <p14:modId xmlns:p14="http://schemas.microsoft.com/office/powerpoint/2010/main" val="202864697"/>
              </p:ext>
            </p:extLst>
          </p:nvPr>
        </p:nvGraphicFramePr>
        <p:xfrm>
          <a:off x="6497494" y="1484169"/>
          <a:ext cx="706438" cy="560388"/>
        </p:xfrm>
        <a:graphic>
          <a:graphicData uri="http://schemas.openxmlformats.org/presentationml/2006/ole">
            <mc:AlternateContent>
              <mc:Choice xmlns:v="urn:schemas-microsoft-com:vml" Requires="v">
                <p:oleObj spid="_x0000_s1046" name="點陣圖影像" r:id="rId17" imgW="714286" imgH="961905" progId="Paint.Picture">
                  <p:embed/>
                </p:oleObj>
              </mc:Choice>
              <mc:Fallback>
                <p:oleObj name="點陣圖影像" r:id="rId17" imgW="714286" imgH="961905" progId="Paint.Picture">
                  <p:embed/>
                  <p:pic>
                    <p:nvPicPr>
                      <p:cNvPr id="0" name="OLE substitute image"/>
                      <p:cNvPicPr/>
                      <p:nvPr/>
                    </p:nvPicPr>
                    <p:blipFill>
                      <a:blip r:embed="rId6">
                        <a:extLst>
                          <a:ext uri="{28A0092B-C50C-407E-A947-70E740481C1C}">
                            <a14:useLocalDpi xmlns:a14="http://schemas.microsoft.com/office/drawing/2010/main" val="0"/>
                          </a:ext>
                        </a:extLst>
                      </a:blip>
                      <a:stretch>
                        <a:fillRect/>
                      </a:stretch>
                    </p:blipFill>
                    <p:spPr>
                      <a:xfrm>
                        <a:off x="6497494" y="1484169"/>
                        <a:ext cx="706438" cy="560388"/>
                      </a:xfrm>
                      <a:prstGeom prst="rect">
                        <a:avLst/>
                      </a:prstGeom>
                      <a:noFill/>
                      <a:ln>
                        <a:noFill/>
                      </a:ln>
                      <a:effectLst/>
                    </p:spPr>
                  </p:pic>
                </p:oleObj>
              </mc:Fallback>
            </mc:AlternateContent>
          </a:graphicData>
        </a:graphic>
      </p:graphicFrame>
      <p:pic>
        <p:nvPicPr>
          <p:cNvPr id="3989587" name="Picture 83" descr="lyubnb0020c">
            <a:hlinkClick r:id="rId16"/>
          </p:cNvPr>
          <p:cNvPicPr>
            <a:picLocks noChangeAspect="1" noChangeArrowheads="1"/>
          </p:cNvPicPr>
          <p:nvPr/>
        </p:nvPicPr>
        <p:blipFill>
          <a:blip r:embed="rId15">
            <a:extLst>
              <a:ext uri="{28A0092B-C50C-407E-A947-70E740481C1C}">
                <a14:useLocalDpi xmlns:a14="http://schemas.microsoft.com/office/drawing/2010/main" val="0"/>
              </a:ext>
            </a:extLst>
          </a:blip>
          <a:stretch>
            <a:fillRect/>
          </a:stretch>
        </p:blipFill>
        <p:spPr bwMode="auto">
          <a:xfrm>
            <a:off x="7259494" y="4585860"/>
            <a:ext cx="1428750" cy="1116013"/>
          </a:xfrm>
          <a:prstGeom prst="rect">
            <a:avLst/>
          </a:prstGeom>
          <a:noFill/>
          <a:extLst>
            <a:ext uri="{909E8E84-426E-40DD-AFC4-6F175D3DCCD1}">
              <a14:hiddenFill xmlns:a14="http://schemas.microsoft.com/office/drawing/2010/main">
                <a:solidFill>
                  <a:srgbClr val="FFFFFF"/>
                </a:solidFill>
              </a14:hiddenFill>
            </a:ext>
          </a:extLst>
        </p:spPr>
      </p:pic>
      <p:pic>
        <p:nvPicPr>
          <p:cNvPr id="3989588" name="Picture 84" descr="35017"/>
          <p:cNvPicPr>
            <a:picLocks noChangeAspect="1" noChangeArrowheads="1"/>
          </p:cNvPicPr>
          <p:nvPr/>
        </p:nvPicPr>
        <p:blipFill>
          <a:blip r:embed="rId18">
            <a:extLst>
              <a:ext uri="{28A0092B-C50C-407E-A947-70E740481C1C}">
                <a14:useLocalDpi xmlns:a14="http://schemas.microsoft.com/office/drawing/2010/main" val="0"/>
              </a:ext>
            </a:extLst>
          </a:blip>
          <a:stretch>
            <a:fillRect/>
          </a:stretch>
        </p:blipFill>
        <p:spPr bwMode="auto">
          <a:xfrm>
            <a:off x="5329094" y="4473148"/>
            <a:ext cx="1246188" cy="1208087"/>
          </a:xfrm>
          <a:prstGeom prst="rect">
            <a:avLst/>
          </a:prstGeom>
          <a:noFill/>
          <a:extLst>
            <a:ext uri="{909E8E84-426E-40DD-AFC4-6F175D3DCCD1}">
              <a14:hiddenFill xmlns:a14="http://schemas.microsoft.com/office/drawing/2010/main">
                <a:solidFill>
                  <a:srgbClr val="FFFFFF"/>
                </a:solidFill>
              </a14:hiddenFill>
            </a:ext>
          </a:extLst>
        </p:spPr>
      </p:pic>
      <p:sp>
        <p:nvSpPr>
          <p:cNvPr id="3989589" name="AutoShape 85"/>
          <p:cNvSpPr>
            <a:spLocks noChangeArrowheads="1"/>
          </p:cNvSpPr>
          <p:nvPr/>
        </p:nvSpPr>
        <p:spPr bwMode="auto">
          <a:xfrm rot="10800000">
            <a:off x="2698356" y="5004960"/>
            <a:ext cx="540000" cy="223838"/>
          </a:xfrm>
          <a:prstGeom prst="rightArrow">
            <a:avLst>
              <a:gd name="adj1" fmla="val 50000"/>
              <a:gd name="adj2" fmla="val 141174"/>
            </a:avLst>
          </a:prstGeom>
          <a:solidFill>
            <a:srgbClr val="E65032"/>
          </a:solidFill>
          <a:ln>
            <a:noFill/>
          </a:ln>
          <a:effectLst>
            <a:outerShdw dist="45791" dir="2021404" algn="ctr" rotWithShape="0">
              <a:schemeClr val="tx1">
                <a:alpha val="50000"/>
              </a:schemeClr>
            </a:outerShdw>
          </a:effectLst>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89590" name="Rectangle 86"/>
          <p:cNvSpPr>
            <a:spLocks noChangeArrowheads="1"/>
          </p:cNvSpPr>
          <p:nvPr/>
        </p:nvSpPr>
        <p:spPr bwMode="auto">
          <a:xfrm>
            <a:off x="5257657" y="5811410"/>
            <a:ext cx="1485900" cy="274638"/>
          </a:xfrm>
          <a:prstGeom prst="rect">
            <a:avLst/>
          </a:prstGeom>
          <a:solidFill>
            <a:srgbClr val="CCECFF"/>
          </a:solidFill>
          <a:ln>
            <a:noFill/>
          </a:ln>
          <a:effectLst>
            <a:outerShdw dist="107763" dir="2700000" algn="ctr" rotWithShape="0">
              <a:srgbClr val="C0C0C0"/>
            </a:outerShdw>
          </a:effectLst>
          <a:extLst>
            <a:ext uri="{91240B29-F687-4F45-9708-019B960494DF}">
              <a14:hiddenLine xmlns:a14="http://schemas.microsoft.com/office/drawing/2010/main" w="28575" algn="ctr">
                <a:solidFill>
                  <a:srgbClr val="B5B5FF"/>
                </a:solidFill>
                <a:miter lim="800000"/>
                <a:headEnd/>
                <a:tailEnd/>
              </a14:hiddenLine>
            </a:ext>
          </a:extLst>
        </p:spPr>
        <p:txBody>
          <a:bodyPr wrap="none" lIns="80962" tIns="39688" rIns="80962" bIns="39688" anchor="ctr"/>
          <a:lstStyle>
            <a:defPPr>
              <a:defRPr lang="en-US"/>
            </a:defPPr>
            <a:lvl1pPr marL="261938" indent="-261938"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1pPr>
            <a:lvl2pPr marL="1085850" indent="-457200"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2pPr>
            <a:lvl3pPr marL="1722438" indent="-457200"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3pPr>
            <a:lvl4pPr marL="2359025" indent="-457200"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4pPr>
            <a:lvl5pPr marL="2995613" indent="-457200"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5pPr>
            <a:lvl6pPr marL="3452813" indent="-457200" algn="l" defTabSz="7112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6pPr>
            <a:lvl7pPr marL="3910013" indent="-457200" algn="l" defTabSz="7112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7pPr>
            <a:lvl8pPr marL="4367213" indent="-457200" algn="l" defTabSz="7112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8pPr>
            <a:lvl9pPr marL="4824413" indent="-457200" algn="l" defTabSz="7112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9pPr>
          </a:lstStyle>
          <a:p>
            <a:pPr algn="ctr">
              <a:lnSpc>
                <a:spcPct val="100000"/>
              </a:lnSpc>
              <a:buFontTx/>
              <a:buNone/>
            </a:pPr>
            <a:r>
              <a:rPr lang="zh-CN" altLang="en-US" sz="1600" b="1">
                <a:solidFill>
                  <a:schemeClr val="tx2"/>
                </a:solidFill>
                <a:latin typeface="Arial" pitchFamily="34" charset="0"/>
                <a:ea typeface="楷体_GB2312" pitchFamily="49" charset="-122"/>
              </a:rPr>
              <a:t>薪酬策略</a:t>
            </a:r>
          </a:p>
        </p:txBody>
      </p:sp>
      <p:sp>
        <p:nvSpPr>
          <p:cNvPr id="3989591" name="Rectangle 87"/>
          <p:cNvSpPr>
            <a:spLocks noChangeArrowheads="1"/>
          </p:cNvSpPr>
          <p:nvPr/>
        </p:nvSpPr>
        <p:spPr bwMode="auto">
          <a:xfrm>
            <a:off x="3216132" y="5811410"/>
            <a:ext cx="1485900" cy="274638"/>
          </a:xfrm>
          <a:prstGeom prst="rect">
            <a:avLst/>
          </a:prstGeom>
          <a:solidFill>
            <a:srgbClr val="CCECFF"/>
          </a:solidFill>
          <a:ln>
            <a:noFill/>
          </a:ln>
          <a:effectLst>
            <a:outerShdw dist="107763" dir="2700000" algn="ctr" rotWithShape="0">
              <a:srgbClr val="C0C0C0"/>
            </a:outerShdw>
          </a:effectLst>
          <a:extLst>
            <a:ext uri="{91240B29-F687-4F45-9708-019B960494DF}">
              <a14:hiddenLine xmlns:a14="http://schemas.microsoft.com/office/drawing/2010/main" w="28575" algn="ctr">
                <a:solidFill>
                  <a:srgbClr val="B5B5FF"/>
                </a:solidFill>
                <a:miter lim="800000"/>
                <a:headEnd/>
                <a:tailEnd/>
              </a14:hiddenLine>
            </a:ext>
          </a:extLst>
        </p:spPr>
        <p:txBody>
          <a:bodyPr wrap="none" lIns="80962" tIns="39688" rIns="80962" bIns="39688" anchor="ctr"/>
          <a:lstStyle>
            <a:defPPr>
              <a:defRPr lang="en-US"/>
            </a:defPPr>
            <a:lvl1pPr marL="261938" indent="-261938"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1pPr>
            <a:lvl2pPr marL="1085850" indent="-457200"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2pPr>
            <a:lvl3pPr marL="1722438" indent="-457200"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3pPr>
            <a:lvl4pPr marL="2359025" indent="-457200"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4pPr>
            <a:lvl5pPr marL="2995613" indent="-457200" algn="l" defTabSz="711200"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5pPr>
            <a:lvl6pPr marL="3452813" indent="-457200" algn="l" defTabSz="7112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6pPr>
            <a:lvl7pPr marL="3910013" indent="-457200" algn="l" defTabSz="7112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7pPr>
            <a:lvl8pPr marL="4367213" indent="-457200" algn="l" defTabSz="7112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8pPr>
            <a:lvl9pPr marL="4824413" indent="-457200" algn="l" defTabSz="7112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9pPr>
          </a:lstStyle>
          <a:p>
            <a:pPr algn="ctr">
              <a:lnSpc>
                <a:spcPct val="100000"/>
              </a:lnSpc>
              <a:buFontTx/>
              <a:buNone/>
            </a:pPr>
            <a:r>
              <a:rPr lang="zh-CN" altLang="en-US" sz="1600" b="1">
                <a:solidFill>
                  <a:schemeClr val="tx2"/>
                </a:solidFill>
                <a:latin typeface="Arial" pitchFamily="34" charset="0"/>
                <a:ea typeface="楷体_GB2312" pitchFamily="49" charset="-122"/>
              </a:rPr>
              <a:t>全薪市场定位</a:t>
            </a:r>
          </a:p>
        </p:txBody>
      </p:sp>
      <p:grpSp>
        <p:nvGrpSpPr>
          <p:cNvPr id="3989592" name="Group 88"/>
          <p:cNvGrpSpPr/>
          <p:nvPr/>
        </p:nvGrpSpPr>
        <p:grpSpPr>
          <a:xfrm>
            <a:off x="3355832" y="4481085"/>
            <a:ext cx="1204912" cy="1169988"/>
            <a:chOff x="3288" y="1832"/>
            <a:chExt cx="2381" cy="1588"/>
          </a:xfrm>
        </p:grpSpPr>
        <p:sp>
          <p:nvSpPr>
            <p:cNvPr id="3989593" name="AutoShape 89"/>
            <p:cNvSpPr>
              <a:spLocks noChangeArrowheads="1"/>
            </p:cNvSpPr>
            <p:nvPr/>
          </p:nvSpPr>
          <p:spPr bwMode="auto">
            <a:xfrm>
              <a:off x="3288" y="1832"/>
              <a:ext cx="2381" cy="1588"/>
            </a:xfrm>
            <a:prstGeom prst="bevel">
              <a:avLst>
                <a:gd name="adj" fmla="val 1921"/>
              </a:avLst>
            </a:prstGeom>
            <a:solidFill>
              <a:srgbClr val="FF9900"/>
            </a:solidFill>
            <a:ln>
              <a:noFill/>
            </a:ln>
            <a:effectLst/>
            <a:extLst>
              <a:ext uri="{91240B29-F687-4F45-9708-019B960494DF}">
                <a14:hiddenLine xmlns:a14="http://schemas.microsoft.com/office/drawing/2010/main" w="25400">
                  <a:solidFill>
                    <a:srgbClr val="FF66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pic>
          <p:nvPicPr>
            <p:cNvPr id="3989594" name="Picture 90" descr="Image number: 10161530"/>
            <p:cNvPicPr>
              <a:picLocks noChangeAspect="1" noChangeArrowheads="1"/>
            </p:cNvPicPr>
            <p:nvPr/>
          </p:nvPicPr>
          <p:blipFill>
            <a:blip r:embed="rId19">
              <a:extLst>
                <a:ext uri="{28A0092B-C50C-407E-A947-70E740481C1C}">
                  <a14:useLocalDpi xmlns:a14="http://schemas.microsoft.com/office/drawing/2010/main" val="0"/>
                </a:ext>
              </a:extLst>
            </a:blip>
            <a:stretch>
              <a:fillRect/>
            </a:stretch>
          </p:blipFill>
          <p:spPr bwMode="auto">
            <a:xfrm>
              <a:off x="3325" y="1863"/>
              <a:ext cx="2291" cy="15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ransition spd="slow"/>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灯片编号占位符 3"/>
          <p:cNvSpPr>
            <a:spLocks noGrp="1"/>
          </p:cNvSpPr>
          <p:nvPr>
            <p:ph type="sldNum" sz="quarter" idx="10"/>
          </p:nvPr>
        </p:nvSpPr>
        <p:spPr/>
        <p:txBody>
          <a:bodyPr/>
          <a:lstStyle/>
          <a:p>
            <a:fld id="{26488692-B759-40AD-9D1F-3C8B607FC849}" type="slidenum">
              <a:rPr lang="zh-CN" altLang="en-US"/>
              <a:t>4</a:t>
            </a:fld>
            <a:endParaRPr lang="en-US" altLang="zh-CN"/>
          </a:p>
        </p:txBody>
      </p:sp>
      <p:sp>
        <p:nvSpPr>
          <p:cNvPr id="4101122" name="Rectangle 2"/>
          <p:cNvSpPr>
            <a:spLocks noChangeArrowheads="1"/>
          </p:cNvSpPr>
          <p:nvPr/>
        </p:nvSpPr>
        <p:spPr bwMode="auto">
          <a:xfrm>
            <a:off x="3833813" y="2516188"/>
            <a:ext cx="5067300" cy="593725"/>
          </a:xfrm>
          <a:prstGeom prst="rect">
            <a:avLst/>
          </a:prstGeom>
          <a:solidFill>
            <a:schemeClr val="bg1"/>
          </a:solidFill>
          <a:ln w="9525" algn="ctr">
            <a:solidFill>
              <a:schemeClr val="tx1"/>
            </a:solidFill>
            <a:miter lim="800000"/>
          </a:ln>
          <a:effectLst>
            <a:outerShdw dist="71842" dir="2700000" algn="ctr" rotWithShape="0">
              <a:schemeClr val="bg2">
                <a:alpha val="50000"/>
              </a:schemeClr>
            </a:outerShdw>
          </a:effectLst>
        </p:spPr>
        <p:txBody>
          <a:bodyPr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ctr" eaLnBrk="1" hangingPunct="1">
              <a:lnSpc>
                <a:spcPct val="100000"/>
              </a:lnSpc>
              <a:spcBef>
                <a:spcPct val="0"/>
              </a:spcBef>
              <a:buFontTx/>
              <a:buNone/>
            </a:pPr>
            <a:r>
              <a:rPr kumimoji="1" lang="zh-CN" altLang="en-US" sz="2000" b="1"/>
              <a:t>薪酬水平定位及薪档设计</a:t>
            </a:r>
          </a:p>
        </p:txBody>
      </p:sp>
      <p:sp>
        <p:nvSpPr>
          <p:cNvPr id="4101123" name="Rectangle 3"/>
          <p:cNvSpPr>
            <a:spLocks noGrp="1" noChangeArrowheads="1"/>
          </p:cNvSpPr>
          <p:nvPr>
            <p:ph type="title"/>
          </p:nvPr>
        </p:nvSpPr>
        <p:spPr>
          <a:xfrm>
            <a:off x="1190625" y="42863"/>
            <a:ext cx="8253413" cy="836612"/>
          </a:xfrm>
          <a:noFill/>
          <a:extLst>
            <a:ext uri="{91240B29-F687-4F45-9708-019B960494DF}">
              <a14:hiddenLine xmlns:a14="http://schemas.microsoft.com/office/drawing/2010/main" w="12700" cap="flat" cmpd="sng" algn="ctr">
                <a:solidFill>
                  <a:schemeClr val="tx1"/>
                </a:solidFill>
                <a:prstDash val="solid"/>
                <a:miter lim="800000"/>
                <a:headEnd/>
                <a:tailEnd/>
              </a14:hiddenLine>
            </a:ext>
          </a:extLst>
        </p:spPr>
        <p:txBody>
          <a:bodyPr lIns="0" tIns="0" rIns="0" bIns="0"/>
          <a:lstStyle/>
          <a:p>
            <a:pPr eaLnBrk="0" hangingPunct="0">
              <a:spcBef>
                <a:spcPct val="50000"/>
              </a:spcBef>
            </a:pPr>
            <a:r>
              <a:rPr lang="zh-CN" altLang="en-US" sz="2000"/>
              <a:t>目录</a:t>
            </a:r>
          </a:p>
        </p:txBody>
      </p:sp>
      <p:pic>
        <p:nvPicPr>
          <p:cNvPr id="4101124" name="Picture 4"/>
          <p:cNvPicPr>
            <a:picLocks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900113" y="1441450"/>
            <a:ext cx="2525712" cy="4411663"/>
          </a:xfrm>
          <a:noFill/>
          <a:extLst>
            <a:ext uri="{909E8E84-426E-40DD-AFC4-6F175D3DCCD1}">
              <a14:hiddenFill xmlns:a14="http://schemas.microsoft.com/office/drawing/2010/main">
                <a:solidFill>
                  <a:srgbClr val="72C7E7"/>
                </a:solidFill>
              </a14:hiddenFill>
            </a:ext>
            <a:ext uri="{AF507438-7753-43E0-B8FC-AC1667EBCBE1}">
              <a14:hiddenEffects xmlns:a14="http://schemas.microsoft.com/office/drawing/2010/main">
                <a:effectLst>
                  <a:outerShdw dist="38099" dir="2700000" algn="ctr" rotWithShape="0">
                    <a:schemeClr val="bg2">
                      <a:alpha val="74998"/>
                    </a:schemeClr>
                  </a:outerShdw>
                </a:effectLst>
              </a14:hiddenEffects>
            </a:ext>
          </a:extLst>
        </p:spPr>
      </p:pic>
      <p:sp>
        <p:nvSpPr>
          <p:cNvPr id="4101125" name="Rectangle 5"/>
          <p:cNvSpPr>
            <a:spLocks noChangeArrowheads="1"/>
          </p:cNvSpPr>
          <p:nvPr/>
        </p:nvSpPr>
        <p:spPr bwMode="auto">
          <a:xfrm>
            <a:off x="3833813" y="5138738"/>
            <a:ext cx="5067300" cy="593725"/>
          </a:xfrm>
          <a:prstGeom prst="rect">
            <a:avLst/>
          </a:prstGeom>
          <a:solidFill>
            <a:schemeClr val="bg1"/>
          </a:solidFill>
          <a:ln w="9525" algn="ctr">
            <a:solidFill>
              <a:schemeClr val="tx1"/>
            </a:solidFill>
            <a:miter lim="800000"/>
          </a:ln>
          <a:effectLst>
            <a:outerShdw dist="71842" dir="2700000" algn="ctr" rotWithShape="0">
              <a:schemeClr val="bg2">
                <a:alpha val="50000"/>
              </a:schemeClr>
            </a:outerShdw>
          </a:effectLst>
        </p:spPr>
        <p:txBody>
          <a:bodyPr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ctr" eaLnBrk="1" hangingPunct="1">
              <a:lnSpc>
                <a:spcPct val="100000"/>
              </a:lnSpc>
              <a:spcBef>
                <a:spcPct val="0"/>
              </a:spcBef>
              <a:buFontTx/>
              <a:buNone/>
            </a:pPr>
            <a:r>
              <a:rPr kumimoji="1" lang="zh-CN" altLang="en-US" sz="2000" b="1"/>
              <a:t>薪酬套改原则与动态调薪</a:t>
            </a:r>
          </a:p>
        </p:txBody>
      </p:sp>
      <p:sp>
        <p:nvSpPr>
          <p:cNvPr id="4101126" name="Rectangle 6"/>
          <p:cNvSpPr>
            <a:spLocks noChangeArrowheads="1"/>
          </p:cNvSpPr>
          <p:nvPr/>
        </p:nvSpPr>
        <p:spPr bwMode="auto">
          <a:xfrm>
            <a:off x="3833813" y="1643063"/>
            <a:ext cx="5067300" cy="593725"/>
          </a:xfrm>
          <a:prstGeom prst="rect">
            <a:avLst/>
          </a:prstGeom>
          <a:solidFill>
            <a:srgbClr val="E65032"/>
          </a:solidFill>
          <a:ln>
            <a:noFill/>
          </a:ln>
          <a:effectLst>
            <a:outerShdw dist="71842" dir="2700000" algn="ctr" rotWithShape="0">
              <a:schemeClr val="bg2">
                <a:alpha val="50000"/>
              </a:schemeClr>
            </a:outerShdw>
          </a:effectLst>
        </p:spPr>
        <p:txBody>
          <a:bodyPr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ctr" eaLnBrk="1" hangingPunct="1">
              <a:lnSpc>
                <a:spcPct val="100000"/>
              </a:lnSpc>
              <a:spcBef>
                <a:spcPct val="0"/>
              </a:spcBef>
              <a:buFontTx/>
              <a:buNone/>
            </a:pPr>
            <a:r>
              <a:rPr kumimoji="1" lang="zh-CN" altLang="en-US" sz="2000" b="1">
                <a:solidFill>
                  <a:schemeClr val="bg1"/>
                </a:solidFill>
              </a:rPr>
              <a:t>薪酬体系设计原则与基本思路</a:t>
            </a:r>
          </a:p>
        </p:txBody>
      </p:sp>
      <p:sp>
        <p:nvSpPr>
          <p:cNvPr id="4101127" name="Rectangle 7"/>
          <p:cNvSpPr>
            <a:spLocks noChangeArrowheads="1"/>
          </p:cNvSpPr>
          <p:nvPr/>
        </p:nvSpPr>
        <p:spPr bwMode="auto">
          <a:xfrm>
            <a:off x="3833813" y="3390900"/>
            <a:ext cx="5067300" cy="593725"/>
          </a:xfrm>
          <a:prstGeom prst="rect">
            <a:avLst/>
          </a:prstGeom>
          <a:solidFill>
            <a:schemeClr val="bg1"/>
          </a:solidFill>
          <a:ln w="9525" algn="ctr">
            <a:solidFill>
              <a:schemeClr val="tx1"/>
            </a:solidFill>
            <a:miter lim="800000"/>
          </a:ln>
          <a:effectLst>
            <a:outerShdw dist="71842" dir="2700000" algn="ctr" rotWithShape="0">
              <a:schemeClr val="bg2">
                <a:alpha val="50000"/>
              </a:schemeClr>
            </a:outerShdw>
          </a:effectLst>
        </p:spPr>
        <p:txBody>
          <a:bodyPr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ctr" eaLnBrk="1" hangingPunct="1">
              <a:lnSpc>
                <a:spcPct val="100000"/>
              </a:lnSpc>
              <a:spcBef>
                <a:spcPct val="0"/>
              </a:spcBef>
              <a:buFontTx/>
              <a:buNone/>
            </a:pPr>
            <a:r>
              <a:rPr kumimoji="1" lang="zh-CN" altLang="en-US" sz="2000" b="1"/>
              <a:t>薪酬构成及固浮比设计</a:t>
            </a:r>
          </a:p>
        </p:txBody>
      </p:sp>
      <p:sp>
        <p:nvSpPr>
          <p:cNvPr id="4101128" name="Rectangle 8"/>
          <p:cNvSpPr>
            <a:spLocks noChangeArrowheads="1"/>
          </p:cNvSpPr>
          <p:nvPr/>
        </p:nvSpPr>
        <p:spPr bwMode="auto">
          <a:xfrm>
            <a:off x="3833813" y="4264025"/>
            <a:ext cx="5067300" cy="593725"/>
          </a:xfrm>
          <a:prstGeom prst="rect">
            <a:avLst/>
          </a:prstGeom>
          <a:solidFill>
            <a:schemeClr val="bg1"/>
          </a:solidFill>
          <a:ln w="9525" algn="ctr">
            <a:solidFill>
              <a:schemeClr val="tx1"/>
            </a:solidFill>
            <a:miter lim="800000"/>
          </a:ln>
          <a:effectLst>
            <a:outerShdw dist="71842" dir="2700000" algn="ctr" rotWithShape="0">
              <a:schemeClr val="bg2">
                <a:alpha val="50000"/>
              </a:schemeClr>
            </a:outerShdw>
          </a:effectLst>
        </p:spPr>
        <p:txBody>
          <a:bodyPr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ctr" eaLnBrk="1" hangingPunct="1">
              <a:lnSpc>
                <a:spcPct val="100000"/>
              </a:lnSpc>
              <a:spcBef>
                <a:spcPct val="0"/>
              </a:spcBef>
              <a:buFontTx/>
              <a:buNone/>
            </a:pPr>
            <a:r>
              <a:rPr kumimoji="1" lang="zh-CN" altLang="en-US" sz="2000" b="1"/>
              <a:t>变动薪酬分配方案设计</a:t>
            </a:r>
          </a:p>
        </p:txBody>
      </p:sp>
    </p:spTree>
  </p:cSld>
  <p:clrMapOvr>
    <a:masterClrMapping/>
  </p:clrMapOvr>
  <p:transition spd="slow"/>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 name="灯片编号占位符 3"/>
          <p:cNvSpPr>
            <a:spLocks noGrp="1"/>
          </p:cNvSpPr>
          <p:nvPr>
            <p:ph type="sldNum" sz="quarter" idx="10"/>
          </p:nvPr>
        </p:nvSpPr>
        <p:spPr/>
        <p:txBody>
          <a:bodyPr/>
          <a:lstStyle/>
          <a:p>
            <a:fld id="{88FF4B4A-CDC1-433C-880D-C3A210F7CAE0}" type="slidenum">
              <a:rPr lang="zh-CN" altLang="en-US"/>
              <a:t>5</a:t>
            </a:fld>
            <a:endParaRPr lang="en-US" altLang="zh-CN"/>
          </a:p>
        </p:txBody>
      </p:sp>
      <p:sp>
        <p:nvSpPr>
          <p:cNvPr id="3993602" name="Rectangle 2"/>
          <p:cNvSpPr>
            <a:spLocks noChangeArrowheads="1"/>
          </p:cNvSpPr>
          <p:nvPr/>
        </p:nvSpPr>
        <p:spPr bwMode="auto">
          <a:xfrm>
            <a:off x="1209675" y="1357313"/>
            <a:ext cx="7486650" cy="504825"/>
          </a:xfrm>
          <a:prstGeom prst="rect">
            <a:avLst/>
          </a:prstGeom>
          <a:solidFill>
            <a:srgbClr val="E65032"/>
          </a:solidFill>
          <a:ln w="9525" algn="ctr">
            <a:noFill/>
            <a:miter lim="800000"/>
          </a:ln>
          <a:effectLst/>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ctr" eaLnBrk="1" hangingPunct="1">
              <a:lnSpc>
                <a:spcPct val="100000"/>
              </a:lnSpc>
              <a:spcBef>
                <a:spcPct val="0"/>
              </a:spcBef>
              <a:buFontTx/>
              <a:buNone/>
            </a:pPr>
            <a:r>
              <a:rPr kumimoji="1" lang="zh-CN" altLang="en-US" sz="1800" b="1">
                <a:solidFill>
                  <a:schemeClr val="bg1"/>
                </a:solidFill>
                <a:cs typeface="Arial" pitchFamily="34" charset="0"/>
              </a:rPr>
              <a:t>薪酬：是企业按照一定的规则向员工提供的劳动报酬</a:t>
            </a:r>
          </a:p>
        </p:txBody>
      </p:sp>
      <p:sp>
        <p:nvSpPr>
          <p:cNvPr id="3993603" name="Text Box 3"/>
          <p:cNvSpPr txBox="1">
            <a:spLocks noChangeArrowheads="1"/>
          </p:cNvSpPr>
          <p:nvPr/>
        </p:nvSpPr>
        <p:spPr bwMode="auto">
          <a:xfrm>
            <a:off x="4094163" y="4525963"/>
            <a:ext cx="1819275" cy="9429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17961" dir="2700000" algn="ctr" rotWithShape="0">
                    <a:schemeClr val="bg1">
                      <a:gamma/>
                      <a:shade val="60000"/>
                      <a:invGamma/>
                    </a:schemeClr>
                  </a:outerShdw>
                </a:effectLst>
              </a14:hiddenEffects>
            </a:ext>
          </a:extLst>
        </p:spPr>
        <p:txBody>
          <a:bodyPr>
            <a:spAutoFit/>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eaLnBrk="1" hangingPunct="1">
              <a:lnSpc>
                <a:spcPct val="100000"/>
              </a:lnSpc>
              <a:spcBef>
                <a:spcPct val="0"/>
              </a:spcBef>
              <a:buFontTx/>
              <a:buNone/>
            </a:pPr>
            <a:r>
              <a:rPr kumimoji="1" lang="zh-CN" altLang="en-US" sz="1400">
                <a:solidFill>
                  <a:schemeClr val="tx2"/>
                </a:solidFill>
                <a:cs typeface="Arial" pitchFamily="34" charset="0"/>
              </a:rPr>
              <a:t>企业内与企业外类似岗位的薪酬进行比较时，应当具有相对的竞争力</a:t>
            </a:r>
          </a:p>
        </p:txBody>
      </p:sp>
      <p:sp>
        <p:nvSpPr>
          <p:cNvPr id="3993604" name="Text Box 4"/>
          <p:cNvSpPr txBox="1">
            <a:spLocks noChangeArrowheads="1"/>
          </p:cNvSpPr>
          <p:nvPr/>
        </p:nvSpPr>
        <p:spPr bwMode="auto">
          <a:xfrm>
            <a:off x="1676400" y="4525963"/>
            <a:ext cx="1817688" cy="9429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17961" dir="2700000" algn="ctr" rotWithShape="0">
                    <a:schemeClr val="bg1">
                      <a:gamma/>
                      <a:shade val="60000"/>
                      <a:invGamma/>
                    </a:schemeClr>
                  </a:outerShdw>
                </a:effectLst>
              </a14:hiddenEffects>
            </a:ext>
          </a:extLst>
        </p:spPr>
        <p:txBody>
          <a:bodyPr>
            <a:spAutoFit/>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eaLnBrk="1" hangingPunct="1">
              <a:lnSpc>
                <a:spcPct val="100000"/>
              </a:lnSpc>
              <a:spcBef>
                <a:spcPct val="0"/>
              </a:spcBef>
              <a:buFontTx/>
              <a:buNone/>
            </a:pPr>
            <a:r>
              <a:rPr kumimoji="1" lang="zh-CN" altLang="en-US" sz="1400">
                <a:solidFill>
                  <a:schemeClr val="tx2"/>
                </a:solidFill>
                <a:cs typeface="Arial" pitchFamily="34" charset="0"/>
              </a:rPr>
              <a:t>企业内部各岗位的薪酬应该与该岗位承担的职责、工作的难度、价值贡献相匹配</a:t>
            </a:r>
          </a:p>
        </p:txBody>
      </p:sp>
      <p:sp>
        <p:nvSpPr>
          <p:cNvPr id="3993605" name="Text Box 5"/>
          <p:cNvSpPr txBox="1">
            <a:spLocks noChangeArrowheads="1"/>
          </p:cNvSpPr>
          <p:nvPr/>
        </p:nvSpPr>
        <p:spPr bwMode="auto">
          <a:xfrm>
            <a:off x="6446838" y="4525963"/>
            <a:ext cx="1819275" cy="73025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17961" dir="2700000" algn="ctr" rotWithShape="0">
                    <a:schemeClr val="bg1">
                      <a:gamma/>
                      <a:shade val="60000"/>
                      <a:invGamma/>
                    </a:schemeClr>
                  </a:outerShdw>
                </a:effectLst>
              </a14:hiddenEffects>
            </a:ext>
          </a:extLst>
        </p:spPr>
        <p:txBody>
          <a:bodyPr>
            <a:spAutoFit/>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eaLnBrk="1" hangingPunct="1">
              <a:lnSpc>
                <a:spcPct val="100000"/>
              </a:lnSpc>
              <a:spcBef>
                <a:spcPct val="0"/>
              </a:spcBef>
              <a:buFontTx/>
              <a:buNone/>
            </a:pPr>
            <a:r>
              <a:rPr kumimoji="1" lang="zh-CN" altLang="en-US" sz="1400">
                <a:solidFill>
                  <a:schemeClr val="tx2"/>
                </a:solidFill>
                <a:cs typeface="Arial" pitchFamily="34" charset="0"/>
              </a:rPr>
              <a:t>岗位任职者的实得薪酬应该与其绩效表现相匹配</a:t>
            </a:r>
          </a:p>
        </p:txBody>
      </p:sp>
      <p:sp>
        <p:nvSpPr>
          <p:cNvPr id="3993606" name="Rectangle 6"/>
          <p:cNvSpPr>
            <a:spLocks noChangeArrowheads="1"/>
          </p:cNvSpPr>
          <p:nvPr/>
        </p:nvSpPr>
        <p:spPr bwMode="auto">
          <a:xfrm>
            <a:off x="1209675" y="4452938"/>
            <a:ext cx="7332663" cy="1585912"/>
          </a:xfrm>
          <a:prstGeom prst="rect">
            <a:avLst/>
          </a:prstGeom>
          <a:noFill/>
          <a:ln w="9525" algn="ctr">
            <a:solidFill>
              <a:schemeClr val="tx1"/>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17961" dir="2700000" algn="ctr" rotWithShape="0">
                    <a:schemeClr val="tx1">
                      <a:gamma/>
                      <a:shade val="60000"/>
                      <a:invGamma/>
                    </a:schemeClr>
                  </a:outerShdw>
                </a:effectLst>
              </a14:hiddenEffects>
            </a:ext>
          </a:extLst>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93607" name="Rectangle 7"/>
          <p:cNvSpPr>
            <a:spLocks noChangeArrowheads="1"/>
          </p:cNvSpPr>
          <p:nvPr/>
        </p:nvSpPr>
        <p:spPr bwMode="auto">
          <a:xfrm>
            <a:off x="1363663" y="5549900"/>
            <a:ext cx="7021512" cy="360363"/>
          </a:xfrm>
          <a:prstGeom prst="rect">
            <a:avLst/>
          </a:prstGeom>
          <a:solidFill>
            <a:srgbClr val="E65032"/>
          </a:solidFill>
          <a:ln w="9525" algn="ctr">
            <a:noFill/>
            <a:miter lim="800000"/>
          </a:ln>
          <a:effectLst/>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ctr" eaLnBrk="1" hangingPunct="1">
              <a:lnSpc>
                <a:spcPct val="100000"/>
              </a:lnSpc>
              <a:spcBef>
                <a:spcPct val="0"/>
              </a:spcBef>
              <a:buFontTx/>
              <a:buNone/>
            </a:pPr>
            <a:r>
              <a:rPr kumimoji="1" lang="zh-CN" altLang="en-US" b="1">
                <a:solidFill>
                  <a:schemeClr val="bg1"/>
                </a:solidFill>
                <a:cs typeface="Arial" pitchFamily="34" charset="0"/>
              </a:rPr>
              <a:t>三大公平建立在企业的支付能力的基础上</a:t>
            </a:r>
          </a:p>
        </p:txBody>
      </p:sp>
      <p:sp>
        <p:nvSpPr>
          <p:cNvPr id="3993611" name="Rectangle 11"/>
          <p:cNvSpPr>
            <a:spLocks noChangeArrowheads="1"/>
          </p:cNvSpPr>
          <p:nvPr/>
        </p:nvSpPr>
        <p:spPr bwMode="auto">
          <a:xfrm rot="-2700000">
            <a:off x="2224088" y="2617788"/>
            <a:ext cx="1062037" cy="1062037"/>
          </a:xfrm>
          <a:prstGeom prst="rect">
            <a:avLst/>
          </a:prstGeom>
          <a:solidFill>
            <a:srgbClr val="FFFF99"/>
          </a:solidFill>
          <a:ln w="6350" algn="ctr">
            <a:solidFill>
              <a:schemeClr val="tx1"/>
            </a:solidFill>
            <a:miter lim="800000"/>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en-US"/>
            </a:defPPr>
            <a:lvl1pPr marL="381000" indent="-3810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1pPr>
            <a:lvl2pPr marL="4572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2pPr>
            <a:lvl3pPr marL="9144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3pPr>
            <a:lvl4pPr marL="13716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4pPr>
            <a:lvl5pPr marL="18288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5pPr>
            <a:lvl6pPr marL="22860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6pPr>
            <a:lvl7pPr marL="27432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7pPr>
            <a:lvl8pPr marL="32004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8pPr>
            <a:lvl9pPr marL="3657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9pPr>
          </a:lstStyle>
          <a:p>
            <a:pPr algn="ctr" eaLnBrk="1" hangingPunct="1">
              <a:lnSpc>
                <a:spcPct val="120000"/>
              </a:lnSpc>
              <a:buFontTx/>
              <a:buNone/>
            </a:pPr>
            <a:endParaRPr kumimoji="1" lang="zh-CN" altLang="zh-CN" sz="1400">
              <a:latin typeface="Arial" pitchFamily="34" charset="0"/>
              <a:ea typeface="楷体_GB2312" pitchFamily="49" charset="-122"/>
              <a:cs typeface="Arial" pitchFamily="34" charset="0"/>
            </a:endParaRPr>
          </a:p>
        </p:txBody>
      </p:sp>
      <p:sp>
        <p:nvSpPr>
          <p:cNvPr id="3993612" name="Rectangle 12"/>
          <p:cNvSpPr>
            <a:spLocks noChangeArrowheads="1"/>
          </p:cNvSpPr>
          <p:nvPr/>
        </p:nvSpPr>
        <p:spPr bwMode="auto">
          <a:xfrm rot="-2700000">
            <a:off x="4367213" y="2617788"/>
            <a:ext cx="1062037" cy="1062037"/>
          </a:xfrm>
          <a:prstGeom prst="rect">
            <a:avLst/>
          </a:prstGeom>
          <a:solidFill>
            <a:srgbClr val="FFFF99"/>
          </a:solidFill>
          <a:ln w="6350" algn="ctr">
            <a:solidFill>
              <a:schemeClr val="tx1"/>
            </a:solidFill>
            <a:miter lim="800000"/>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93613" name="Rectangle 13"/>
          <p:cNvSpPr>
            <a:spLocks noChangeArrowheads="1"/>
          </p:cNvSpPr>
          <p:nvPr/>
        </p:nvSpPr>
        <p:spPr bwMode="auto">
          <a:xfrm rot="-2700000">
            <a:off x="6532563" y="2617788"/>
            <a:ext cx="1063625" cy="1062037"/>
          </a:xfrm>
          <a:prstGeom prst="rect">
            <a:avLst/>
          </a:prstGeom>
          <a:solidFill>
            <a:srgbClr val="FFFF99"/>
          </a:solidFill>
          <a:ln w="6350" algn="ctr">
            <a:solidFill>
              <a:schemeClr val="tx1"/>
            </a:solidFill>
            <a:miter lim="800000"/>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93614" name="Rectangle 14"/>
          <p:cNvSpPr>
            <a:spLocks noChangeArrowheads="1"/>
          </p:cNvSpPr>
          <p:nvPr/>
        </p:nvSpPr>
        <p:spPr bwMode="auto">
          <a:xfrm rot="-2700000">
            <a:off x="2651125" y="2559050"/>
            <a:ext cx="200025" cy="200025"/>
          </a:xfrm>
          <a:prstGeom prst="rect">
            <a:avLst/>
          </a:prstGeom>
          <a:solidFill>
            <a:srgbClr val="FFFFFF"/>
          </a:solidFill>
          <a:ln>
            <a:noFill/>
          </a:ln>
          <a:effectLst/>
          <a:extLs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93615" name="Rectangle 15"/>
          <p:cNvSpPr>
            <a:spLocks noChangeArrowheads="1"/>
          </p:cNvSpPr>
          <p:nvPr/>
        </p:nvSpPr>
        <p:spPr bwMode="auto">
          <a:xfrm rot="-2700000">
            <a:off x="4797425" y="2559050"/>
            <a:ext cx="200025" cy="200025"/>
          </a:xfrm>
          <a:prstGeom prst="rect">
            <a:avLst/>
          </a:prstGeom>
          <a:solidFill>
            <a:srgbClr val="FFFFFF"/>
          </a:solidFill>
          <a:ln>
            <a:noFill/>
          </a:ln>
          <a:effectLst/>
          <a:extLs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93616" name="Rectangle 16"/>
          <p:cNvSpPr>
            <a:spLocks noChangeArrowheads="1"/>
          </p:cNvSpPr>
          <p:nvPr/>
        </p:nvSpPr>
        <p:spPr bwMode="auto">
          <a:xfrm rot="-2700000">
            <a:off x="6964363" y="2559050"/>
            <a:ext cx="200025" cy="200025"/>
          </a:xfrm>
          <a:prstGeom prst="rect">
            <a:avLst/>
          </a:prstGeom>
          <a:solidFill>
            <a:srgbClr val="FFFFFF"/>
          </a:solidFill>
          <a:ln>
            <a:noFill/>
          </a:ln>
          <a:effectLst/>
          <a:extLs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93617" name="Text Box 17"/>
          <p:cNvSpPr txBox="1">
            <a:spLocks noChangeArrowheads="1"/>
          </p:cNvSpPr>
          <p:nvPr/>
        </p:nvSpPr>
        <p:spPr bwMode="auto">
          <a:xfrm>
            <a:off x="2692400" y="2562225"/>
            <a:ext cx="92075" cy="1984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spAutoFit/>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ctr">
              <a:lnSpc>
                <a:spcPct val="100000"/>
              </a:lnSpc>
              <a:spcBef>
                <a:spcPct val="0"/>
              </a:spcBef>
              <a:buFontTx/>
              <a:buNone/>
            </a:pPr>
            <a:r>
              <a:rPr lang="en-US" altLang="zh-CN" sz="1300" b="1">
                <a:solidFill>
                  <a:srgbClr val="000000"/>
                </a:solidFill>
                <a:cs typeface="Arial" pitchFamily="34" charset="0"/>
              </a:rPr>
              <a:t>1</a:t>
            </a:r>
          </a:p>
        </p:txBody>
      </p:sp>
      <p:sp>
        <p:nvSpPr>
          <p:cNvPr id="3993618" name="Text Box 18"/>
          <p:cNvSpPr txBox="1">
            <a:spLocks noChangeArrowheads="1"/>
          </p:cNvSpPr>
          <p:nvPr/>
        </p:nvSpPr>
        <p:spPr bwMode="auto">
          <a:xfrm>
            <a:off x="4849813" y="2562225"/>
            <a:ext cx="92075" cy="1984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spAutoFit/>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ctr">
              <a:lnSpc>
                <a:spcPct val="100000"/>
              </a:lnSpc>
              <a:spcBef>
                <a:spcPct val="0"/>
              </a:spcBef>
              <a:buFontTx/>
              <a:buNone/>
            </a:pPr>
            <a:r>
              <a:rPr lang="en-US" altLang="zh-CN" sz="1300" b="1">
                <a:solidFill>
                  <a:srgbClr val="000000"/>
                </a:solidFill>
                <a:cs typeface="Arial" pitchFamily="34" charset="0"/>
              </a:rPr>
              <a:t>2</a:t>
            </a:r>
          </a:p>
        </p:txBody>
      </p:sp>
      <p:sp>
        <p:nvSpPr>
          <p:cNvPr id="3993619" name="Text Box 19"/>
          <p:cNvSpPr txBox="1">
            <a:spLocks noChangeArrowheads="1"/>
          </p:cNvSpPr>
          <p:nvPr/>
        </p:nvSpPr>
        <p:spPr bwMode="auto">
          <a:xfrm>
            <a:off x="7016750" y="2562225"/>
            <a:ext cx="92075" cy="1984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spAutoFit/>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ctr">
              <a:lnSpc>
                <a:spcPct val="100000"/>
              </a:lnSpc>
              <a:spcBef>
                <a:spcPct val="0"/>
              </a:spcBef>
              <a:buFontTx/>
              <a:buNone/>
            </a:pPr>
            <a:r>
              <a:rPr lang="en-US" altLang="zh-CN" sz="1300" b="1">
                <a:solidFill>
                  <a:srgbClr val="000000"/>
                </a:solidFill>
                <a:cs typeface="Arial" pitchFamily="34" charset="0"/>
              </a:rPr>
              <a:t>3</a:t>
            </a:r>
          </a:p>
        </p:txBody>
      </p:sp>
      <p:sp>
        <p:nvSpPr>
          <p:cNvPr id="3993620" name="Text Box 20"/>
          <p:cNvSpPr txBox="1">
            <a:spLocks noChangeArrowheads="1"/>
          </p:cNvSpPr>
          <p:nvPr/>
        </p:nvSpPr>
        <p:spPr bwMode="auto">
          <a:xfrm>
            <a:off x="4411663" y="3014663"/>
            <a:ext cx="969962"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ctr">
            <a:spAutoFit/>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ctr">
              <a:lnSpc>
                <a:spcPct val="100000"/>
              </a:lnSpc>
              <a:spcBef>
                <a:spcPct val="0"/>
              </a:spcBef>
              <a:buFontTx/>
              <a:buNone/>
            </a:pPr>
            <a:r>
              <a:rPr lang="zh-CN" altLang="en-US" b="1">
                <a:cs typeface="Arial" pitchFamily="34" charset="0"/>
              </a:rPr>
              <a:t>外部公平</a:t>
            </a:r>
          </a:p>
        </p:txBody>
      </p:sp>
      <p:sp>
        <p:nvSpPr>
          <p:cNvPr id="3993621" name="Text Box 21"/>
          <p:cNvSpPr txBox="1">
            <a:spLocks noChangeArrowheads="1"/>
          </p:cNvSpPr>
          <p:nvPr/>
        </p:nvSpPr>
        <p:spPr bwMode="auto">
          <a:xfrm>
            <a:off x="2306638" y="3014663"/>
            <a:ext cx="971550"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ctr">
            <a:spAutoFit/>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ctr">
              <a:lnSpc>
                <a:spcPct val="100000"/>
              </a:lnSpc>
              <a:spcBef>
                <a:spcPct val="0"/>
              </a:spcBef>
              <a:buFontTx/>
              <a:buNone/>
            </a:pPr>
            <a:r>
              <a:rPr lang="zh-CN" altLang="en-US" b="1">
                <a:cs typeface="Arial" pitchFamily="34" charset="0"/>
              </a:rPr>
              <a:t>内部公平</a:t>
            </a:r>
          </a:p>
        </p:txBody>
      </p:sp>
      <p:sp>
        <p:nvSpPr>
          <p:cNvPr id="3993622" name="Text Box 22"/>
          <p:cNvSpPr txBox="1">
            <a:spLocks noChangeArrowheads="1"/>
          </p:cNvSpPr>
          <p:nvPr/>
        </p:nvSpPr>
        <p:spPr bwMode="auto">
          <a:xfrm>
            <a:off x="6577013" y="3014663"/>
            <a:ext cx="973137"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ctr">
            <a:spAutoFit/>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ctr">
              <a:lnSpc>
                <a:spcPct val="100000"/>
              </a:lnSpc>
              <a:spcBef>
                <a:spcPct val="0"/>
              </a:spcBef>
              <a:buFontTx/>
              <a:buNone/>
            </a:pPr>
            <a:r>
              <a:rPr lang="zh-CN" altLang="en-US" b="1">
                <a:cs typeface="Arial" pitchFamily="34" charset="0"/>
              </a:rPr>
              <a:t>自我公平</a:t>
            </a:r>
          </a:p>
        </p:txBody>
      </p:sp>
      <p:sp>
        <p:nvSpPr>
          <p:cNvPr id="3993623" name="Rectangle 23"/>
          <p:cNvSpPr>
            <a:spLocks noGrp="1" noChangeArrowheads="1"/>
          </p:cNvSpPr>
          <p:nvPr>
            <p:ph type="title"/>
          </p:nvPr>
        </p:nvSpPr>
        <p:spPr>
          <a:xfrm>
            <a:off x="1177925" y="123825"/>
            <a:ext cx="8420100" cy="744538"/>
          </a:xfrm>
          <a:noFill/>
          <a:extLst>
            <a:ext uri="{91240B29-F687-4F45-9708-019B960494DF}">
              <a14:hiddenLine xmlns:a14="http://schemas.microsoft.com/office/drawing/2010/main" w="12700" cap="flat" cmpd="sng" algn="ctr">
                <a:solidFill>
                  <a:schemeClr val="tx1"/>
                </a:solidFill>
                <a:prstDash val="solid"/>
                <a:miter lim="800000"/>
                <a:headEnd/>
                <a:tailEnd/>
              </a14:hiddenLine>
            </a:ext>
          </a:extLst>
        </p:spPr>
        <p:txBody>
          <a:bodyPr lIns="0" tIns="0" rIns="0" bIns="0"/>
          <a:lstStyle/>
          <a:p>
            <a:pPr eaLnBrk="0" hangingPunct="0">
              <a:spcBef>
                <a:spcPct val="50000"/>
              </a:spcBef>
            </a:pPr>
            <a:r>
              <a:rPr lang="zh-CN" altLang="en-US" sz="2000"/>
              <a:t>科学、合理的薪酬管理体系要体现三大公平：内部公平、外部公平和自我公平</a:t>
            </a:r>
          </a:p>
        </p:txBody>
      </p:sp>
      <p:grpSp>
        <p:nvGrpSpPr>
          <p:cNvPr id="3993624" name="Group 24"/>
          <p:cNvGrpSpPr/>
          <p:nvPr/>
        </p:nvGrpSpPr>
        <p:grpSpPr>
          <a:xfrm>
            <a:off x="1711325" y="2100263"/>
            <a:ext cx="6396038" cy="2135187"/>
            <a:chOff x="1865" y="1977"/>
            <a:chExt cx="2437" cy="814"/>
          </a:xfrm>
        </p:grpSpPr>
        <p:sp>
          <p:nvSpPr>
            <p:cNvPr id="3993625" name="Freeform 25"/>
            <p:cNvSpPr/>
            <p:nvPr/>
          </p:nvSpPr>
          <p:spPr bwMode="auto">
            <a:xfrm>
              <a:off x="1865" y="1977"/>
              <a:ext cx="1558" cy="814"/>
            </a:xfrm>
            <a:custGeom>
              <a:gdLst>
                <a:gd name="T0" fmla="*/ 1558 w 1558"/>
                <a:gd name="T1" fmla="*/ 337 h 814"/>
                <a:gd name="T2" fmla="*/ 1221 w 1558"/>
                <a:gd name="T3" fmla="*/ 0 h 814"/>
                <a:gd name="T4" fmla="*/ 407 w 1558"/>
                <a:gd name="T5" fmla="*/ 814 h 814"/>
                <a:gd name="T6" fmla="*/ 0 w 1558"/>
                <a:gd name="T7" fmla="*/ 407 h 814"/>
                <a:gd name="T8" fmla="*/ 402 w 1558"/>
                <a:gd name="T9" fmla="*/ 5 h 814"/>
                <a:gd name="T10" fmla="*/ 734 w 1558"/>
                <a:gd name="T11" fmla="*/ 337 h 814"/>
              </a:gdLst>
              <a:cxnLst>
                <a:cxn ang="0">
                  <a:pos x="T0" y="T1"/>
                </a:cxn>
                <a:cxn ang="0">
                  <a:pos x="T2" y="T3"/>
                </a:cxn>
                <a:cxn ang="0">
                  <a:pos x="T4" y="T5"/>
                </a:cxn>
                <a:cxn ang="0">
                  <a:pos x="T6" y="T7"/>
                </a:cxn>
                <a:cxn ang="0">
                  <a:pos x="T8" y="T9"/>
                </a:cxn>
                <a:cxn ang="0">
                  <a:pos x="T10" y="T11"/>
                </a:cxn>
              </a:cxnLst>
              <a:rect l="0" t="0" r="r" b="b"/>
              <a:pathLst>
                <a:path w="1558" h="814">
                  <a:moveTo>
                    <a:pt x="1558" y="337"/>
                  </a:moveTo>
                  <a:lnTo>
                    <a:pt x="1221" y="0"/>
                  </a:lnTo>
                  <a:lnTo>
                    <a:pt x="407" y="814"/>
                  </a:lnTo>
                  <a:lnTo>
                    <a:pt x="0" y="407"/>
                  </a:lnTo>
                  <a:lnTo>
                    <a:pt x="402" y="5"/>
                  </a:lnTo>
                  <a:lnTo>
                    <a:pt x="734" y="337"/>
                  </a:lnTo>
                </a:path>
              </a:pathLst>
            </a:custGeom>
            <a:noFill/>
            <a:ln w="25400" cap="flat" cmpd="sng">
              <a:solidFill>
                <a:schemeClr val="tx1"/>
              </a:solidFill>
              <a:prstDash val="solid"/>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93626" name="Freeform 26"/>
            <p:cNvSpPr/>
            <p:nvPr/>
          </p:nvSpPr>
          <p:spPr bwMode="auto">
            <a:xfrm flipH="1" flipV="1">
              <a:off x="2744" y="1977"/>
              <a:ext cx="1558" cy="814"/>
            </a:xfrm>
            <a:custGeom>
              <a:gdLst>
                <a:gd name="T0" fmla="*/ 1558 w 1558"/>
                <a:gd name="T1" fmla="*/ 337 h 814"/>
                <a:gd name="T2" fmla="*/ 1221 w 1558"/>
                <a:gd name="T3" fmla="*/ 0 h 814"/>
                <a:gd name="T4" fmla="*/ 407 w 1558"/>
                <a:gd name="T5" fmla="*/ 814 h 814"/>
                <a:gd name="T6" fmla="*/ 0 w 1558"/>
                <a:gd name="T7" fmla="*/ 407 h 814"/>
                <a:gd name="T8" fmla="*/ 402 w 1558"/>
                <a:gd name="T9" fmla="*/ 5 h 814"/>
                <a:gd name="T10" fmla="*/ 734 w 1558"/>
                <a:gd name="T11" fmla="*/ 337 h 814"/>
              </a:gdLst>
              <a:cxnLst>
                <a:cxn ang="0">
                  <a:pos x="T0" y="T1"/>
                </a:cxn>
                <a:cxn ang="0">
                  <a:pos x="T2" y="T3"/>
                </a:cxn>
                <a:cxn ang="0">
                  <a:pos x="T4" y="T5"/>
                </a:cxn>
                <a:cxn ang="0">
                  <a:pos x="T6" y="T7"/>
                </a:cxn>
                <a:cxn ang="0">
                  <a:pos x="T8" y="T9"/>
                </a:cxn>
                <a:cxn ang="0">
                  <a:pos x="T10" y="T11"/>
                </a:cxn>
              </a:cxnLst>
              <a:rect l="0" t="0" r="r" b="b"/>
              <a:pathLst>
                <a:path w="1558" h="814">
                  <a:moveTo>
                    <a:pt x="1558" y="337"/>
                  </a:moveTo>
                  <a:lnTo>
                    <a:pt x="1221" y="0"/>
                  </a:lnTo>
                  <a:lnTo>
                    <a:pt x="407" y="814"/>
                  </a:lnTo>
                  <a:lnTo>
                    <a:pt x="0" y="407"/>
                  </a:lnTo>
                  <a:lnTo>
                    <a:pt x="402" y="5"/>
                  </a:lnTo>
                  <a:lnTo>
                    <a:pt x="734" y="337"/>
                  </a:lnTo>
                </a:path>
              </a:pathLst>
            </a:custGeom>
            <a:noFill/>
            <a:ln w="25400" cap="flat" cmpd="sng">
              <a:solidFill>
                <a:schemeClr val="tx1"/>
              </a:solidFill>
              <a:prstDash val="solid"/>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grpSp>
    </p:spTree>
  </p:cSld>
  <p:clrMapOvr>
    <a:masterClrMapping/>
  </p:clrMapOvr>
  <p:transition spd="slow"/>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灯片编号占位符 2"/>
          <p:cNvSpPr>
            <a:spLocks noGrp="1"/>
          </p:cNvSpPr>
          <p:nvPr>
            <p:ph type="sldNum" sz="quarter" idx="10"/>
          </p:nvPr>
        </p:nvSpPr>
        <p:spPr/>
        <p:txBody>
          <a:bodyPr/>
          <a:lstStyle/>
          <a:p>
            <a:fld id="{CC05544C-EC83-4217-8880-A2D02B1D7BB5}" type="slidenum">
              <a:rPr lang="zh-CN" altLang="en-US"/>
              <a:t>6</a:t>
            </a:fld>
            <a:endParaRPr lang="en-US" altLang="zh-CN"/>
          </a:p>
        </p:txBody>
      </p:sp>
      <p:sp>
        <p:nvSpPr>
          <p:cNvPr id="3992581" name="AutoShape 5"/>
          <p:cNvSpPr>
            <a:spLocks noChangeArrowheads="1"/>
          </p:cNvSpPr>
          <p:nvPr/>
        </p:nvSpPr>
        <p:spPr bwMode="auto">
          <a:xfrm rot="5400000">
            <a:off x="3870325" y="3721100"/>
            <a:ext cx="2336800" cy="279400"/>
          </a:xfrm>
          <a:prstGeom prst="triangle">
            <a:avLst>
              <a:gd name="adj" fmla="val 50000"/>
            </a:avLst>
          </a:prstGeom>
          <a:solidFill>
            <a:srgbClr val="E65032"/>
          </a:solidFill>
          <a:ln>
            <a:noFill/>
          </a:ln>
          <a:effectLst/>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ctr">
              <a:lnSpc>
                <a:spcPct val="100000"/>
              </a:lnSpc>
              <a:spcBef>
                <a:spcPct val="0"/>
              </a:spcBef>
              <a:buFontTx/>
              <a:buNone/>
            </a:pPr>
            <a:endParaRPr lang="zh-CN" altLang="en-US" sz="1800" b="1">
              <a:solidFill>
                <a:schemeClr val="bg1"/>
              </a:solidFill>
              <a:latin typeface="Helvetica" pitchFamily="34" charset="0"/>
            </a:endParaRPr>
          </a:p>
        </p:txBody>
      </p:sp>
      <p:sp>
        <p:nvSpPr>
          <p:cNvPr id="3992582" name="Rectangle 6"/>
          <p:cNvSpPr>
            <a:spLocks noGrp="1" noChangeArrowheads="1"/>
          </p:cNvSpPr>
          <p:nvPr>
            <p:ph type="title"/>
          </p:nvPr>
        </p:nvSpPr>
        <p:spPr>
          <a:xfrm>
            <a:off x="1154113" y="42863"/>
            <a:ext cx="8458200" cy="847725"/>
          </a:xfrm>
          <a:noFill/>
          <a:extLst>
            <a:ext uri="{91240B29-F687-4F45-9708-019B960494DF}">
              <a14:hiddenLine xmlns:a14="http://schemas.microsoft.com/office/drawing/2010/main" w="12700" cap="flat" cmpd="sng" algn="ctr">
                <a:solidFill>
                  <a:schemeClr val="tx1"/>
                </a:solidFill>
                <a:prstDash val="solid"/>
                <a:miter lim="800000"/>
                <a:headEnd/>
                <a:tailEnd/>
              </a14:hiddenLine>
            </a:ext>
          </a:extLst>
        </p:spPr>
        <p:txBody>
          <a:bodyPr lIns="0" tIns="0" rIns="0" bIns="0"/>
          <a:lstStyle/>
          <a:p>
            <a:pPr eaLnBrk="0" hangingPunct="0">
              <a:spcBef>
                <a:spcPct val="50000"/>
              </a:spcBef>
            </a:pPr>
            <a:r>
              <a:rPr lang="zh-CN" altLang="en-US" sz="2000"/>
              <a:t>宁波银行薪酬改革的优化方向是调整薪酬结构，逐步提高核心关键岗位薪酬水平，以吸引市场一流的金融人才</a:t>
            </a:r>
          </a:p>
        </p:txBody>
      </p:sp>
      <p:sp>
        <p:nvSpPr>
          <p:cNvPr id="3992583" name="Text Box 7"/>
          <p:cNvSpPr txBox="1">
            <a:spLocks noChangeArrowheads="1"/>
          </p:cNvSpPr>
          <p:nvPr/>
        </p:nvSpPr>
        <p:spPr bwMode="auto">
          <a:xfrm>
            <a:off x="765175" y="1939925"/>
            <a:ext cx="3775075" cy="3933825"/>
          </a:xfrm>
          <a:prstGeom prst="rect">
            <a:avLst/>
          </a:prstGeom>
          <a:solidFill>
            <a:srgbClr val="CCECFF"/>
          </a:solidFill>
          <a:ln>
            <a:noFill/>
          </a:ln>
          <a:effectLst>
            <a:prstShdw prst="shdw17" dist="17961" dir="2700000">
              <a:srgbClr val="CCECFF">
                <a:gamma/>
                <a:shade val="60000"/>
                <a:invGamma/>
              </a:srgbClr>
            </a:prstShdw>
          </a:effectLst>
          <a:extLst>
            <a:ext uri="{91240B29-F687-4F45-9708-019B960494DF}">
              <a14:hiddenLine xmlns:a14="http://schemas.microsoft.com/office/drawing/2010/main" w="12700" algn="ctr">
                <a:solidFill>
                  <a:srgbClr val="808080"/>
                </a:solidFill>
                <a:miter lim="800000"/>
                <a:headEnd/>
                <a:tailEnd/>
              </a14:hiddenLine>
            </a:ext>
          </a:extLst>
        </p:spPr>
        <p:txBody>
          <a:bodyPr tIns="118800"/>
          <a:lstStyle>
            <a:defPPr>
              <a:defRPr lang="en-US"/>
            </a:defPPr>
            <a:lvl1pPr marL="273050" indent="-27305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1pPr>
            <a:lvl2pPr marL="1270000" indent="-4572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2pPr>
            <a:lvl3pPr marL="1906588" indent="-4572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3pPr>
            <a:lvl4pPr marL="2543175" indent="-4572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4pPr>
            <a:lvl5pPr marL="3179763" indent="-4572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5pPr>
            <a:lvl6pPr marL="3636963" indent="-4572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6pPr>
            <a:lvl7pPr marL="4094163" indent="-4572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7pPr>
            <a:lvl8pPr marL="4551363" indent="-4572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8pPr>
            <a:lvl9pPr marL="5008563" indent="-4572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9pPr>
          </a:lstStyle>
          <a:p>
            <a:pPr>
              <a:lnSpc>
                <a:spcPct val="100000"/>
              </a:lnSpc>
              <a:spcBef>
                <a:spcPct val="25000"/>
              </a:spcBef>
              <a:buClr>
                <a:schemeClr val="tx1"/>
              </a:buClr>
              <a:buFont typeface="Webdings" pitchFamily="18" charset="2"/>
              <a:buAutoNum type="arabicPeriod"/>
            </a:pPr>
            <a:r>
              <a:rPr lang="zh-CN" altLang="en-US" sz="1500">
                <a:latin typeface="Helvetica" pitchFamily="34" charset="0"/>
                <a:ea typeface="楷体_GB2312" pitchFamily="49" charset="-122"/>
              </a:rPr>
              <a:t>员工薪酬水平取决于所在的办事员等级，即资历高低，但岗位价值没有得到充分体现</a:t>
            </a:r>
          </a:p>
          <a:p>
            <a:pPr>
              <a:lnSpc>
                <a:spcPct val="100000"/>
              </a:lnSpc>
              <a:spcBef>
                <a:spcPct val="25000"/>
              </a:spcBef>
              <a:buClr>
                <a:schemeClr val="tx1"/>
              </a:buClr>
              <a:buFont typeface="Webdings" pitchFamily="18" charset="2"/>
              <a:buAutoNum type="arabicPeriod"/>
            </a:pPr>
            <a:r>
              <a:rPr lang="zh-CN" altLang="en-US" sz="1500">
                <a:latin typeface="Helvetica" pitchFamily="34" charset="0"/>
                <a:ea typeface="楷体_GB2312" pitchFamily="49" charset="-122"/>
              </a:rPr>
              <a:t>薪酬水平与二线城市市场平均水平基本持平，但与一线城市有较大差距，不利于异地分行的人才吸引与保留</a:t>
            </a:r>
          </a:p>
          <a:p>
            <a:pPr>
              <a:lnSpc>
                <a:spcPct val="100000"/>
              </a:lnSpc>
              <a:spcBef>
                <a:spcPct val="25000"/>
              </a:spcBef>
              <a:buClr>
                <a:schemeClr val="tx1"/>
              </a:buClr>
              <a:buFont typeface="Webdings" pitchFamily="18" charset="2"/>
              <a:buAutoNum type="arabicPeriod"/>
            </a:pPr>
            <a:r>
              <a:rPr lang="zh-CN" altLang="en-US" sz="1500">
                <a:latin typeface="Helvetica" pitchFamily="34" charset="0"/>
                <a:ea typeface="楷体_GB2312" pitchFamily="49" charset="-122"/>
              </a:rPr>
              <a:t>操作类岗位（</a:t>
            </a:r>
            <a:r>
              <a:rPr lang="en-US" altLang="zh-CN" sz="1500">
                <a:latin typeface="Helvetica" pitchFamily="34" charset="0"/>
                <a:ea typeface="楷体_GB2312" pitchFamily="49" charset="-122"/>
              </a:rPr>
              <a:t>G4-7</a:t>
            </a:r>
            <a:r>
              <a:rPr lang="zh-CN" altLang="en-US" sz="1500">
                <a:latin typeface="Helvetica" pitchFamily="34" charset="0"/>
                <a:ea typeface="楷体_GB2312" pitchFamily="49" charset="-122"/>
              </a:rPr>
              <a:t>）薪酬与市场水平差距较小，核心技术岗及基层管理岗（</a:t>
            </a:r>
            <a:r>
              <a:rPr lang="en-US" altLang="zh-CN" sz="1500">
                <a:latin typeface="Helvetica" pitchFamily="34" charset="0"/>
                <a:ea typeface="楷体_GB2312" pitchFamily="49" charset="-122"/>
              </a:rPr>
              <a:t>G8-12</a:t>
            </a:r>
            <a:r>
              <a:rPr lang="zh-CN" altLang="en-US" sz="1500">
                <a:latin typeface="Helvetica" pitchFamily="34" charset="0"/>
                <a:ea typeface="楷体_GB2312" pitchFamily="49" charset="-122"/>
              </a:rPr>
              <a:t>）薪酬与市场水平差距较大</a:t>
            </a:r>
          </a:p>
          <a:p>
            <a:pPr>
              <a:lnSpc>
                <a:spcPct val="100000"/>
              </a:lnSpc>
              <a:spcBef>
                <a:spcPct val="25000"/>
              </a:spcBef>
              <a:buClr>
                <a:schemeClr val="tx1"/>
              </a:buClr>
              <a:buFont typeface="Webdings" pitchFamily="18" charset="2"/>
              <a:buAutoNum type="arabicPeriod"/>
            </a:pPr>
            <a:r>
              <a:rPr lang="zh-CN" altLang="en-US" sz="1500">
                <a:latin typeface="Helvetica" pitchFamily="34" charset="0"/>
                <a:ea typeface="楷体_GB2312" pitchFamily="49" charset="-122"/>
              </a:rPr>
              <a:t>行政管理岗按照行政等级高低一岗一薪，无法体现任职人员的能力和经验积累的差异</a:t>
            </a:r>
          </a:p>
          <a:p>
            <a:pPr>
              <a:lnSpc>
                <a:spcPct val="100000"/>
              </a:lnSpc>
              <a:spcBef>
                <a:spcPct val="25000"/>
              </a:spcBef>
              <a:buClr>
                <a:schemeClr val="tx1"/>
              </a:buClr>
              <a:buFont typeface="Webdings" pitchFamily="18" charset="2"/>
              <a:buAutoNum type="arabicPeriod"/>
            </a:pPr>
            <a:r>
              <a:rPr lang="zh-CN" altLang="en-US" sz="1500">
                <a:latin typeface="Helvetica" pitchFamily="34" charset="0"/>
                <a:ea typeface="楷体_GB2312" pitchFamily="49" charset="-122"/>
              </a:rPr>
              <a:t>薪酬结构与市场做法不符，变动奖金占比未体现岗位特征的差异化</a:t>
            </a:r>
          </a:p>
          <a:p>
            <a:pPr>
              <a:lnSpc>
                <a:spcPct val="100000"/>
              </a:lnSpc>
              <a:spcBef>
                <a:spcPct val="25000"/>
              </a:spcBef>
              <a:buClr>
                <a:schemeClr val="tx1"/>
              </a:buClr>
              <a:buFont typeface="Webdings" pitchFamily="18" charset="2"/>
              <a:buAutoNum type="arabicPeriod"/>
            </a:pPr>
            <a:r>
              <a:rPr lang="zh-CN" altLang="en-US" sz="1500">
                <a:latin typeface="Helvetica" pitchFamily="34" charset="0"/>
                <a:ea typeface="楷体_GB2312" pitchFamily="49" charset="-122"/>
              </a:rPr>
              <a:t>缺乏薪酬的动态调整机制</a:t>
            </a:r>
          </a:p>
        </p:txBody>
      </p:sp>
      <p:sp>
        <p:nvSpPr>
          <p:cNvPr id="3992584" name="Rectangle 8"/>
          <p:cNvSpPr>
            <a:spLocks noChangeArrowheads="1"/>
          </p:cNvSpPr>
          <p:nvPr/>
        </p:nvSpPr>
        <p:spPr bwMode="auto">
          <a:xfrm>
            <a:off x="763588" y="1346200"/>
            <a:ext cx="3775075" cy="431800"/>
          </a:xfrm>
          <a:prstGeom prst="rect">
            <a:avLst/>
          </a:prstGeom>
          <a:solidFill>
            <a:srgbClr val="E65032"/>
          </a:solidFill>
          <a:ln>
            <a:noFill/>
          </a:ln>
          <a:effectLst/>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ctr">
              <a:lnSpc>
                <a:spcPct val="100000"/>
              </a:lnSpc>
              <a:spcBef>
                <a:spcPct val="0"/>
              </a:spcBef>
              <a:buFontTx/>
              <a:buNone/>
            </a:pPr>
            <a:r>
              <a:rPr lang="zh-CN" altLang="en-US" sz="1800" b="1">
                <a:solidFill>
                  <a:schemeClr val="bg1"/>
                </a:solidFill>
                <a:latin typeface="Helvetica" pitchFamily="34" charset="0"/>
              </a:rPr>
              <a:t>宁波银行薪酬现状</a:t>
            </a:r>
          </a:p>
        </p:txBody>
      </p:sp>
      <p:sp>
        <p:nvSpPr>
          <p:cNvPr id="3992585" name="Rectangle 9"/>
          <p:cNvSpPr>
            <a:spLocks noChangeArrowheads="1"/>
          </p:cNvSpPr>
          <p:nvPr/>
        </p:nvSpPr>
        <p:spPr bwMode="auto">
          <a:xfrm>
            <a:off x="5405438" y="1346200"/>
            <a:ext cx="3775075" cy="431800"/>
          </a:xfrm>
          <a:prstGeom prst="rect">
            <a:avLst/>
          </a:prstGeom>
          <a:solidFill>
            <a:srgbClr val="E65032"/>
          </a:solidFill>
          <a:ln>
            <a:noFill/>
          </a:ln>
          <a:effectLst/>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ctr">
              <a:lnSpc>
                <a:spcPct val="100000"/>
              </a:lnSpc>
              <a:spcBef>
                <a:spcPct val="0"/>
              </a:spcBef>
              <a:buFontTx/>
              <a:buNone/>
            </a:pPr>
            <a:r>
              <a:rPr lang="zh-CN" altLang="en-US" sz="1800" b="1">
                <a:solidFill>
                  <a:schemeClr val="bg1"/>
                </a:solidFill>
                <a:latin typeface="Helvetica" pitchFamily="34" charset="0"/>
              </a:rPr>
              <a:t>薪酬体系优化方向建议</a:t>
            </a:r>
          </a:p>
        </p:txBody>
      </p:sp>
      <p:sp>
        <p:nvSpPr>
          <p:cNvPr id="3992586" name="Text Box 10"/>
          <p:cNvSpPr txBox="1">
            <a:spLocks noChangeArrowheads="1"/>
          </p:cNvSpPr>
          <p:nvPr/>
        </p:nvSpPr>
        <p:spPr bwMode="auto">
          <a:xfrm>
            <a:off x="5405438" y="1939925"/>
            <a:ext cx="3775075" cy="3933825"/>
          </a:xfrm>
          <a:prstGeom prst="rect">
            <a:avLst/>
          </a:prstGeom>
          <a:solidFill>
            <a:srgbClr val="FFFFC1"/>
          </a:solidFill>
          <a:ln>
            <a:noFill/>
          </a:ln>
          <a:effectLst>
            <a:outerShdw dist="35921" dir="2700000" algn="ctr" rotWithShape="0">
              <a:srgbClr val="808080"/>
            </a:outerShdw>
          </a:effectLst>
          <a:extLst>
            <a:ext uri="{91240B29-F687-4F45-9708-019B960494DF}">
              <a14:hiddenLine xmlns:a14="http://schemas.microsoft.com/office/drawing/2010/main" w="9525" algn="ctr">
                <a:solidFill>
                  <a:schemeClr val="tx1"/>
                </a:solidFill>
                <a:miter lim="800000"/>
                <a:headEnd/>
                <a:tailEnd/>
              </a14:hiddenLine>
            </a:ext>
          </a:extLst>
        </p:spPr>
        <p:txBody>
          <a:bodyPr tIns="118800"/>
          <a:lstStyle>
            <a:defPPr>
              <a:defRPr lang="en-US"/>
            </a:defPPr>
            <a:lvl1pPr marL="273050" indent="-27305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1pPr>
            <a:lvl2pPr marL="1087438" indent="-4572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2pPr>
            <a:lvl3pPr marL="1724025" indent="-4572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3pPr>
            <a:lvl4pPr marL="2360613" indent="-4572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4pPr>
            <a:lvl5pPr marL="2997200" indent="-4572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5pPr>
            <a:lvl6pPr marL="3454400" indent="-4572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6pPr>
            <a:lvl7pPr marL="3911600" indent="-4572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7pPr>
            <a:lvl8pPr marL="4368800" indent="-4572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8pPr>
            <a:lvl9pPr marL="4826000" indent="-4572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9pPr>
          </a:lstStyle>
          <a:p>
            <a:pPr>
              <a:lnSpc>
                <a:spcPct val="110000"/>
              </a:lnSpc>
              <a:spcBef>
                <a:spcPct val="50000"/>
              </a:spcBef>
              <a:buFont typeface="Wingdings" pitchFamily="2" charset="2"/>
              <a:buChar char="§"/>
            </a:pPr>
            <a:r>
              <a:rPr lang="zh-CN" altLang="en-US" sz="1500">
                <a:latin typeface="Arial" pitchFamily="34" charset="0"/>
                <a:ea typeface="楷体_GB2312" pitchFamily="49" charset="-122"/>
                <a:cs typeface="Arial" pitchFamily="34" charset="0"/>
              </a:rPr>
              <a:t>通过岗位评估体现岗位价值差异化</a:t>
            </a:r>
          </a:p>
          <a:p>
            <a:pPr>
              <a:lnSpc>
                <a:spcPct val="110000"/>
              </a:lnSpc>
              <a:spcBef>
                <a:spcPct val="50000"/>
              </a:spcBef>
              <a:buFont typeface="Wingdings" pitchFamily="2" charset="2"/>
              <a:buChar char="§"/>
            </a:pPr>
            <a:r>
              <a:rPr lang="zh-CN" altLang="en-US" sz="1500">
                <a:latin typeface="Arial" pitchFamily="34" charset="0"/>
                <a:ea typeface="楷体_GB2312" pitchFamily="49" charset="-122"/>
                <a:cs typeface="Arial" pitchFamily="34" charset="0"/>
              </a:rPr>
              <a:t>根据岗位职等和市场数据确定各岗位的薪酬水平定位</a:t>
            </a:r>
          </a:p>
          <a:p>
            <a:pPr>
              <a:lnSpc>
                <a:spcPct val="110000"/>
              </a:lnSpc>
              <a:spcBef>
                <a:spcPct val="50000"/>
              </a:spcBef>
              <a:buFont typeface="Wingdings" pitchFamily="2" charset="2"/>
              <a:buChar char="§"/>
            </a:pPr>
            <a:r>
              <a:rPr lang="zh-CN" altLang="en-US" sz="1500">
                <a:latin typeface="Arial" pitchFamily="34" charset="0"/>
                <a:ea typeface="楷体_GB2312" pitchFamily="49" charset="-122"/>
                <a:cs typeface="Arial" pitchFamily="34" charset="0"/>
              </a:rPr>
              <a:t>提高所有岗位薪酬的市场竞争力，侧重于基层管理岗及核心技术岗的薪酬调整</a:t>
            </a:r>
          </a:p>
          <a:p>
            <a:pPr>
              <a:lnSpc>
                <a:spcPct val="110000"/>
              </a:lnSpc>
              <a:spcBef>
                <a:spcPct val="50000"/>
              </a:spcBef>
              <a:buFont typeface="Wingdings" pitchFamily="2" charset="2"/>
              <a:buChar char="§"/>
            </a:pPr>
            <a:r>
              <a:rPr lang="zh-CN" altLang="en-US" sz="1500">
                <a:latin typeface="Arial" pitchFamily="34" charset="0"/>
                <a:ea typeface="楷体_GB2312" pitchFamily="49" charset="-122"/>
                <a:cs typeface="Arial" pitchFamily="34" charset="0"/>
              </a:rPr>
              <a:t>设计薪酬带宽，体现任职人员能力差异，匹配双通道职业发展</a:t>
            </a:r>
          </a:p>
          <a:p>
            <a:pPr>
              <a:lnSpc>
                <a:spcPct val="110000"/>
              </a:lnSpc>
              <a:spcBef>
                <a:spcPct val="50000"/>
              </a:spcBef>
              <a:buFont typeface="Wingdings" pitchFamily="2" charset="2"/>
              <a:buChar char="§"/>
            </a:pPr>
            <a:r>
              <a:rPr lang="zh-CN" altLang="en-US" sz="1500">
                <a:latin typeface="Arial" pitchFamily="34" charset="0"/>
                <a:ea typeface="楷体_GB2312" pitchFamily="49" charset="-122"/>
                <a:cs typeface="Arial" pitchFamily="34" charset="0"/>
              </a:rPr>
              <a:t>根据岗位层级与性质的不同，调整固定薪酬与变动薪酬的比例</a:t>
            </a:r>
          </a:p>
          <a:p>
            <a:pPr>
              <a:lnSpc>
                <a:spcPct val="110000"/>
              </a:lnSpc>
              <a:spcBef>
                <a:spcPct val="50000"/>
              </a:spcBef>
              <a:buFont typeface="Wingdings" pitchFamily="2" charset="2"/>
              <a:buChar char="§"/>
            </a:pPr>
            <a:r>
              <a:rPr lang="zh-CN" altLang="en-US" sz="1500">
                <a:latin typeface="Arial" pitchFamily="34" charset="0"/>
                <a:ea typeface="楷体_GB2312" pitchFamily="49" charset="-122"/>
                <a:cs typeface="Arial" pitchFamily="34" charset="0"/>
              </a:rPr>
              <a:t>建立薪酬动态调整机制，尽可能保持与市场接轨，在合理控制薪酬总成本前提下，更好地激励员工</a:t>
            </a:r>
          </a:p>
        </p:txBody>
      </p:sp>
    </p:spTree>
  </p:cSld>
  <p:clrMapOvr>
    <a:masterClrMapping/>
  </p:clrMapOvr>
  <p:transition spd="slow"/>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灯片编号占位符 2"/>
          <p:cNvSpPr>
            <a:spLocks noGrp="1"/>
          </p:cNvSpPr>
          <p:nvPr>
            <p:ph type="sldNum" sz="quarter" idx="10"/>
          </p:nvPr>
        </p:nvSpPr>
        <p:spPr/>
        <p:txBody>
          <a:bodyPr/>
          <a:lstStyle/>
          <a:p>
            <a:fld id="{076E39D8-F7C0-4AD1-80B7-817F4F4936C5}" type="slidenum">
              <a:rPr lang="zh-CN" altLang="en-US"/>
              <a:t>7</a:t>
            </a:fld>
            <a:endParaRPr lang="en-US" altLang="zh-CN"/>
          </a:p>
        </p:txBody>
      </p:sp>
      <p:sp>
        <p:nvSpPr>
          <p:cNvPr id="3994626" name="Rectangle 2"/>
          <p:cNvSpPr>
            <a:spLocks noChangeArrowheads="1"/>
          </p:cNvSpPr>
          <p:nvPr/>
        </p:nvSpPr>
        <p:spPr bwMode="auto">
          <a:xfrm>
            <a:off x="1068388" y="1520825"/>
            <a:ext cx="7748587" cy="4356100"/>
          </a:xfrm>
          <a:prstGeom prst="rect">
            <a:avLst/>
          </a:prstGeom>
          <a:solidFill>
            <a:schemeClr val="bg1"/>
          </a:solidFill>
          <a:ln w="9525">
            <a:solidFill>
              <a:schemeClr val="tx1"/>
            </a:solidFill>
            <a:miter lim="800000"/>
          </a:ln>
          <a:effectLst>
            <a:outerShdw dist="107763" dir="2700000" algn="ctr" rotWithShape="0">
              <a:schemeClr val="bg2">
                <a:alpha val="50000"/>
              </a:schemeClr>
            </a:outerShdw>
          </a:effectLst>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3994627" name="Text Box 3"/>
          <p:cNvSpPr txBox="1">
            <a:spLocks noChangeArrowheads="1"/>
          </p:cNvSpPr>
          <p:nvPr/>
        </p:nvSpPr>
        <p:spPr bwMode="auto">
          <a:xfrm>
            <a:off x="1301750" y="1638300"/>
            <a:ext cx="7281863" cy="3959225"/>
          </a:xfrm>
          <a:prstGeom prst="rect">
            <a:avLst/>
          </a:prstGeom>
          <a:noFill/>
          <a:ln>
            <a:noFill/>
          </a:ln>
          <a:effectLst/>
          <a:extLst>
            <a:ext uri="{909E8E84-426E-40DD-AFC4-6F175D3DCCD1}">
              <a14:hiddenFill xmlns:a14="http://schemas.microsoft.com/office/drawing/2010/main">
                <a:solidFill>
                  <a:srgbClr val="85AE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7" tIns="45713" rIns="91427" bIns="45713">
            <a:spAutoFit/>
          </a:bodyPr>
          <a:lstStyle>
            <a:defPPr>
              <a:defRPr lang="en-US"/>
            </a:defPPr>
            <a:lvl1pPr marL="2235200" indent="-22352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1pPr>
            <a:lvl2pPr marL="2414588"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2pPr>
            <a:lvl3pPr marL="2593975"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3pPr>
            <a:lvl4pPr marL="2773363"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4pPr>
            <a:lvl5pPr marL="295275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5pPr>
            <a:lvl6pPr marL="340995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6pPr>
            <a:lvl7pPr marL="386715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7pPr>
            <a:lvl8pPr marL="432435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8pPr>
            <a:lvl9pPr marL="478155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9pPr>
          </a:lstStyle>
          <a:p>
            <a:pPr eaLnBrk="1" hangingPunct="1">
              <a:lnSpc>
                <a:spcPct val="120000"/>
              </a:lnSpc>
              <a:spcBef>
                <a:spcPct val="25000"/>
              </a:spcBef>
              <a:buFontTx/>
              <a:buNone/>
            </a:pPr>
            <a:r>
              <a:rPr lang="zh-CN" altLang="en-US" sz="1600" b="1">
                <a:latin typeface="楷体_GB2312" pitchFamily="49" charset="-122"/>
                <a:ea typeface="楷体_GB2312" pitchFamily="49" charset="-122"/>
              </a:rPr>
              <a:t>以岗位价值定薪酬等级</a:t>
            </a:r>
            <a:r>
              <a:rPr lang="en-US" altLang="zh-CN" sz="1600" b="1">
                <a:latin typeface="宋体"/>
                <a:ea typeface="楷体_GB2312" pitchFamily="49" charset="-122"/>
              </a:rPr>
              <a:t>——</a:t>
            </a:r>
            <a:r>
              <a:rPr lang="zh-CN" altLang="en-US" sz="1600" b="1">
                <a:latin typeface="楷体_GB2312" pitchFamily="49" charset="-122"/>
                <a:ea typeface="楷体_GB2312" pitchFamily="49" charset="-122"/>
              </a:rPr>
              <a:t>主要付酬要素是岗位价值</a:t>
            </a:r>
          </a:p>
          <a:p>
            <a:pPr eaLnBrk="1" hangingPunct="1">
              <a:lnSpc>
                <a:spcPct val="120000"/>
              </a:lnSpc>
              <a:spcBef>
                <a:spcPct val="25000"/>
              </a:spcBef>
              <a:buFontTx/>
              <a:buNone/>
            </a:pPr>
            <a:r>
              <a:rPr lang="zh-CN" altLang="en-US" sz="1600" b="1">
                <a:latin typeface="楷体_GB2312" pitchFamily="49" charset="-122"/>
                <a:ea typeface="楷体_GB2312" pitchFamily="49" charset="-122"/>
              </a:rPr>
              <a:t>                     </a:t>
            </a:r>
            <a:r>
              <a:rPr lang="zh-CN" altLang="en-US" sz="1400">
                <a:latin typeface="楷体_GB2312" pitchFamily="49" charset="-122"/>
                <a:ea typeface="楷体_GB2312" pitchFamily="49" charset="-122"/>
              </a:rPr>
              <a:t>根据岗位评估结果确定不同岗位的职等</a:t>
            </a:r>
          </a:p>
          <a:p>
            <a:pPr eaLnBrk="1" hangingPunct="1">
              <a:lnSpc>
                <a:spcPct val="120000"/>
              </a:lnSpc>
              <a:spcBef>
                <a:spcPct val="25000"/>
              </a:spcBef>
              <a:buFontTx/>
              <a:buNone/>
            </a:pPr>
            <a:r>
              <a:rPr lang="zh-CN" altLang="en-US" sz="1600" b="1">
                <a:latin typeface="楷体_GB2312" pitchFamily="49" charset="-122"/>
                <a:ea typeface="楷体_GB2312" pitchFamily="49" charset="-122"/>
              </a:rPr>
              <a:t>以能力高低定薪酬档次</a:t>
            </a:r>
            <a:r>
              <a:rPr lang="en-US" altLang="zh-CN" sz="1600" b="1">
                <a:latin typeface="宋体"/>
                <a:ea typeface="楷体_GB2312" pitchFamily="49" charset="-122"/>
              </a:rPr>
              <a:t>——</a:t>
            </a:r>
            <a:r>
              <a:rPr lang="zh-CN" altLang="en-US" sz="1600" b="1">
                <a:latin typeface="楷体_GB2312" pitchFamily="49" charset="-122"/>
                <a:ea typeface="楷体_GB2312" pitchFamily="49" charset="-122"/>
              </a:rPr>
              <a:t>兼顾人员能力的不同</a:t>
            </a:r>
          </a:p>
          <a:p>
            <a:pPr eaLnBrk="1" hangingPunct="1">
              <a:lnSpc>
                <a:spcPct val="120000"/>
              </a:lnSpc>
              <a:spcBef>
                <a:spcPct val="25000"/>
              </a:spcBef>
              <a:buFontTx/>
              <a:buNone/>
            </a:pPr>
            <a:r>
              <a:rPr lang="zh-CN" altLang="en-US" sz="1600" b="1">
                <a:latin typeface="楷体_GB2312" pitchFamily="49" charset="-122"/>
                <a:ea typeface="楷体_GB2312" pitchFamily="49" charset="-122"/>
              </a:rPr>
              <a:t>                     </a:t>
            </a:r>
            <a:r>
              <a:rPr lang="zh-CN" altLang="en-US" sz="1400">
                <a:latin typeface="楷体_GB2312" pitchFamily="49" charset="-122"/>
                <a:ea typeface="楷体_GB2312" pitchFamily="49" charset="-122"/>
              </a:rPr>
              <a:t>设置薪酬带宽以保证能力的提升有相应的回报</a:t>
            </a:r>
          </a:p>
          <a:p>
            <a:pPr eaLnBrk="1" hangingPunct="1">
              <a:lnSpc>
                <a:spcPct val="120000"/>
              </a:lnSpc>
              <a:spcBef>
                <a:spcPct val="25000"/>
              </a:spcBef>
              <a:buFontTx/>
              <a:buNone/>
            </a:pPr>
            <a:r>
              <a:rPr lang="zh-CN" altLang="en-US" sz="1600" b="1">
                <a:latin typeface="楷体_GB2312" pitchFamily="49" charset="-122"/>
                <a:ea typeface="楷体_GB2312" pitchFamily="49" charset="-122"/>
              </a:rPr>
              <a:t>以岗位类别定薪酬结构比例</a:t>
            </a:r>
            <a:r>
              <a:rPr lang="en-US" altLang="zh-CN" sz="1600" b="1">
                <a:latin typeface="宋体"/>
                <a:ea typeface="楷体_GB2312" pitchFamily="49" charset="-122"/>
              </a:rPr>
              <a:t>——</a:t>
            </a:r>
            <a:r>
              <a:rPr lang="zh-CN" altLang="en-US" sz="1600" b="1">
                <a:latin typeface="楷体_GB2312" pitchFamily="49" charset="-122"/>
                <a:ea typeface="楷体_GB2312" pitchFamily="49" charset="-122"/>
              </a:rPr>
              <a:t>考虑岗位的业务和风险特征</a:t>
            </a:r>
          </a:p>
          <a:p>
            <a:pPr eaLnBrk="1" hangingPunct="1">
              <a:lnSpc>
                <a:spcPct val="120000"/>
              </a:lnSpc>
              <a:spcBef>
                <a:spcPct val="25000"/>
              </a:spcBef>
              <a:buFontTx/>
              <a:buNone/>
            </a:pPr>
            <a:r>
              <a:rPr lang="zh-CN" altLang="en-US" sz="1400">
                <a:latin typeface="楷体_GB2312" pitchFamily="49" charset="-122"/>
                <a:ea typeface="楷体_GB2312" pitchFamily="49" charset="-122"/>
              </a:rPr>
              <a:t>                         根据岗位类别和层级的不同设置不同的浮动薪酬比例</a:t>
            </a:r>
          </a:p>
          <a:p>
            <a:pPr eaLnBrk="1" hangingPunct="1">
              <a:lnSpc>
                <a:spcPct val="120000"/>
              </a:lnSpc>
              <a:spcBef>
                <a:spcPct val="25000"/>
              </a:spcBef>
              <a:buFontTx/>
              <a:buNone/>
            </a:pPr>
            <a:r>
              <a:rPr lang="zh-CN" altLang="en-US" sz="1600" b="1">
                <a:latin typeface="楷体_GB2312" pitchFamily="49" charset="-122"/>
                <a:ea typeface="楷体_GB2312" pitchFamily="49" charset="-122"/>
              </a:rPr>
              <a:t>以绩效结果定实得浮动薪酬</a:t>
            </a:r>
            <a:r>
              <a:rPr lang="en-US" altLang="zh-CN" sz="1600" b="1">
                <a:latin typeface="宋体"/>
                <a:ea typeface="楷体_GB2312" pitchFamily="49" charset="-122"/>
              </a:rPr>
              <a:t>——</a:t>
            </a:r>
            <a:r>
              <a:rPr lang="zh-CN" altLang="en-US" sz="1600" b="1">
                <a:latin typeface="楷体_GB2312" pitchFamily="49" charset="-122"/>
                <a:ea typeface="楷体_GB2312" pitchFamily="49" charset="-122"/>
              </a:rPr>
              <a:t>突出薪酬给付的业绩导向</a:t>
            </a:r>
          </a:p>
          <a:p>
            <a:pPr eaLnBrk="1" hangingPunct="1">
              <a:lnSpc>
                <a:spcPct val="120000"/>
              </a:lnSpc>
              <a:spcBef>
                <a:spcPct val="25000"/>
              </a:spcBef>
              <a:buFontTx/>
              <a:buNone/>
            </a:pPr>
            <a:r>
              <a:rPr lang="zh-CN" altLang="en-US" sz="1400">
                <a:latin typeface="楷体_GB2312" pitchFamily="49" charset="-122"/>
                <a:ea typeface="楷体_GB2312" pitchFamily="49" charset="-122"/>
              </a:rPr>
              <a:t>                         基于业绩给付奖金，不同的岗位类别使用不同的绩效挂钩方法（年薪制、考核奖金等）</a:t>
            </a:r>
          </a:p>
          <a:p>
            <a:pPr eaLnBrk="1" hangingPunct="1">
              <a:lnSpc>
                <a:spcPct val="120000"/>
              </a:lnSpc>
              <a:spcBef>
                <a:spcPct val="25000"/>
              </a:spcBef>
              <a:buFontTx/>
              <a:buNone/>
            </a:pPr>
            <a:r>
              <a:rPr lang="zh-CN" altLang="en-US" sz="1600" b="1">
                <a:latin typeface="楷体_GB2312" pitchFamily="49" charset="-122"/>
                <a:ea typeface="楷体_GB2312" pitchFamily="49" charset="-122"/>
              </a:rPr>
              <a:t>以市场稀缺度定薪酬模式</a:t>
            </a:r>
            <a:r>
              <a:rPr lang="en-US" altLang="zh-CN" sz="1600" b="1">
                <a:latin typeface="宋体"/>
                <a:ea typeface="楷体_GB2312" pitchFamily="49" charset="-122"/>
              </a:rPr>
              <a:t>——</a:t>
            </a:r>
            <a:r>
              <a:rPr lang="zh-CN" altLang="en-US" sz="1600" b="1">
                <a:latin typeface="楷体_GB2312" pitchFamily="49" charset="-122"/>
                <a:ea typeface="楷体_GB2312" pitchFamily="49" charset="-122"/>
              </a:rPr>
              <a:t>保证薪酬体系的灵活性和适应性</a:t>
            </a:r>
          </a:p>
          <a:p>
            <a:pPr eaLnBrk="1" hangingPunct="1">
              <a:lnSpc>
                <a:spcPct val="120000"/>
              </a:lnSpc>
              <a:spcBef>
                <a:spcPct val="25000"/>
              </a:spcBef>
              <a:buFontTx/>
              <a:buNone/>
            </a:pPr>
            <a:r>
              <a:rPr lang="zh-CN" altLang="en-US" sz="1400">
                <a:latin typeface="楷体_GB2312" pitchFamily="49" charset="-122"/>
                <a:ea typeface="楷体_GB2312" pitchFamily="49" charset="-122"/>
              </a:rPr>
              <a:t>                         对于一般岗位建立上述以岗定薪的主流薪酬模式，对于市场稀缺度较高的高端人才使用协议薪酬模式</a:t>
            </a:r>
          </a:p>
        </p:txBody>
      </p:sp>
      <p:sp>
        <p:nvSpPr>
          <p:cNvPr id="3994628" name="Rectangle 4"/>
          <p:cNvSpPr>
            <a:spLocks noGrp="1" noChangeArrowheads="1"/>
          </p:cNvSpPr>
          <p:nvPr>
            <p:ph type="title"/>
          </p:nvPr>
        </p:nvSpPr>
        <p:spPr>
          <a:xfrm>
            <a:off x="1166813" y="76200"/>
            <a:ext cx="8328025" cy="836613"/>
          </a:xfrm>
          <a:noFill/>
          <a:extLst>
            <a:ext uri="{91240B29-F687-4F45-9708-019B960494DF}">
              <a14:hiddenLine xmlns:a14="http://schemas.microsoft.com/office/drawing/2010/main" w="12700" cap="flat" cmpd="sng" algn="ctr">
                <a:solidFill>
                  <a:schemeClr val="tx1"/>
                </a:solidFill>
                <a:prstDash val="solid"/>
                <a:miter lim="800000"/>
                <a:headEnd/>
                <a:tailEnd/>
              </a14:hiddenLine>
            </a:ext>
          </a:extLst>
        </p:spPr>
        <p:txBody>
          <a:bodyPr lIns="0" tIns="0" rIns="0" bIns="0"/>
          <a:lstStyle/>
          <a:p>
            <a:pPr eaLnBrk="0" hangingPunct="0">
              <a:spcBef>
                <a:spcPct val="50000"/>
              </a:spcBef>
            </a:pPr>
            <a:r>
              <a:rPr lang="zh-CN" altLang="en-US" sz="2000"/>
              <a:t>宁波银行薪酬体系优化的主要原则</a:t>
            </a:r>
          </a:p>
        </p:txBody>
      </p:sp>
    </p:spTree>
  </p:cSld>
  <p:clrMapOvr>
    <a:masterClrMapping/>
  </p:clrMapOvr>
  <p:transition spd="slow"/>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灯片编号占位符 3"/>
          <p:cNvSpPr>
            <a:spLocks noGrp="1"/>
          </p:cNvSpPr>
          <p:nvPr>
            <p:ph type="sldNum" sz="quarter" idx="10"/>
          </p:nvPr>
        </p:nvSpPr>
        <p:spPr/>
        <p:txBody>
          <a:bodyPr/>
          <a:lstStyle/>
          <a:p>
            <a:fld id="{349FB8A8-8713-4CD4-954F-CB047BEC7D93}" type="slidenum">
              <a:rPr lang="zh-CN" altLang="en-US"/>
              <a:t>8</a:t>
            </a:fld>
            <a:endParaRPr lang="en-US" altLang="zh-CN"/>
          </a:p>
        </p:txBody>
      </p:sp>
      <p:sp>
        <p:nvSpPr>
          <p:cNvPr id="3998722" name="Rectangle 2"/>
          <p:cNvSpPr>
            <a:spLocks noGrp="1" noChangeArrowheads="1"/>
          </p:cNvSpPr>
          <p:nvPr>
            <p:ph type="title"/>
          </p:nvPr>
        </p:nvSpPr>
        <p:spPr>
          <a:xfrm>
            <a:off x="1166813" y="53975"/>
            <a:ext cx="8431212" cy="847725"/>
          </a:xfrm>
          <a:noFill/>
          <a:extLst>
            <a:ext uri="{91240B29-F687-4F45-9708-019B960494DF}">
              <a14:hiddenLine xmlns:a14="http://schemas.microsoft.com/office/drawing/2010/main" w="12700" cap="flat" cmpd="sng" algn="ctr">
                <a:solidFill>
                  <a:schemeClr val="tx1"/>
                </a:solidFill>
                <a:prstDash val="solid"/>
                <a:miter lim="800000"/>
                <a:headEnd/>
                <a:tailEnd/>
              </a14:hiddenLine>
            </a:ext>
          </a:extLst>
        </p:spPr>
        <p:txBody>
          <a:bodyPr lIns="0" tIns="0" rIns="0" bIns="0"/>
          <a:lstStyle/>
          <a:p>
            <a:pPr eaLnBrk="0" hangingPunct="0">
              <a:spcBef>
                <a:spcPct val="50000"/>
              </a:spcBef>
            </a:pPr>
            <a:r>
              <a:rPr lang="zh-CN" altLang="en-US" sz="2000"/>
              <a:t>建立以“固定薪酬 </a:t>
            </a:r>
            <a:r>
              <a:rPr lang="en-US" altLang="zh-CN" sz="2000"/>
              <a:t>+ </a:t>
            </a:r>
            <a:r>
              <a:rPr lang="zh-CN" altLang="en-US" sz="2000"/>
              <a:t>变动薪酬”为基础的宁波银行统一的薪酬模式</a:t>
            </a:r>
          </a:p>
        </p:txBody>
      </p:sp>
      <p:sp>
        <p:nvSpPr>
          <p:cNvPr id="3998723" name="Rectangle 3"/>
          <p:cNvSpPr>
            <a:spLocks noChangeArrowheads="1"/>
          </p:cNvSpPr>
          <p:nvPr/>
        </p:nvSpPr>
        <p:spPr bwMode="auto">
          <a:xfrm>
            <a:off x="754063" y="1303338"/>
            <a:ext cx="8464550" cy="4584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31" tIns="45715" rIns="91431" bIns="45715"/>
          <a:lstStyle>
            <a:defPPr>
              <a:defRPr lang="en-US"/>
            </a:defPPr>
            <a:lvl1pPr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1pPr>
            <a:lvl2pPr marL="450850" indent="-271463"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2pPr>
            <a:lvl3pPr marL="900113" indent="-269875"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3pPr>
            <a:lvl4pPr marL="2349500" indent="-4572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4pPr>
            <a:lvl5pPr marL="2997200" indent="-4572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5pPr>
            <a:lvl6pPr marL="3454400" indent="-4572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6pPr>
            <a:lvl7pPr marL="3911600" indent="-4572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7pPr>
            <a:lvl8pPr marL="4368800" indent="-4572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8pPr>
            <a:lvl9pPr marL="4826000" indent="-4572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9pPr>
          </a:lstStyle>
          <a:p>
            <a:pPr eaLnBrk="1" hangingPunct="1">
              <a:lnSpc>
                <a:spcPct val="120000"/>
              </a:lnSpc>
              <a:spcBef>
                <a:spcPct val="50000"/>
              </a:spcBef>
              <a:buClr>
                <a:schemeClr val="hlink"/>
              </a:buClr>
              <a:buSzPct val="110000"/>
              <a:buFont typeface="Wingdings" pitchFamily="2" charset="2"/>
              <a:buNone/>
            </a:pPr>
            <a:r>
              <a:rPr kumimoji="1" lang="zh-CN" altLang="en-US" sz="1800" b="1">
                <a:latin typeface="Arial" pitchFamily="34" charset="0"/>
                <a:ea typeface="楷体_GB2312" pitchFamily="49" charset="-122"/>
                <a:cs typeface="Arial" pitchFamily="34" charset="0"/>
              </a:rPr>
              <a:t>我们建议采用以“岗位</a:t>
            </a:r>
            <a:r>
              <a:rPr kumimoji="1" lang="en-US" altLang="zh-CN" sz="1800" b="1">
                <a:latin typeface="Arial" pitchFamily="34" charset="0"/>
                <a:ea typeface="楷体_GB2312" pitchFamily="49" charset="-122"/>
                <a:cs typeface="Arial" pitchFamily="34" charset="0"/>
              </a:rPr>
              <a:t>+</a:t>
            </a:r>
            <a:r>
              <a:rPr kumimoji="1" lang="zh-CN" altLang="en-US" sz="1800" b="1">
                <a:latin typeface="Arial" pitchFamily="34" charset="0"/>
                <a:ea typeface="楷体_GB2312" pitchFamily="49" charset="-122"/>
                <a:cs typeface="Arial" pitchFamily="34" charset="0"/>
              </a:rPr>
              <a:t>绩效”为主要付薪要素的统一的薪酬模式，对于高端稀缺人才可以采用特例做法</a:t>
            </a:r>
            <a:r>
              <a:rPr kumimoji="1" lang="en-US" altLang="zh-CN" sz="1800" b="1">
                <a:latin typeface="Arial" pitchFamily="34" charset="0"/>
                <a:ea typeface="楷体_GB2312" pitchFamily="49" charset="-122"/>
                <a:cs typeface="Arial" pitchFamily="34" charset="0"/>
              </a:rPr>
              <a:t>——</a:t>
            </a:r>
          </a:p>
          <a:p>
            <a:pPr lvl="1" eaLnBrk="1" hangingPunct="1">
              <a:lnSpc>
                <a:spcPct val="120000"/>
              </a:lnSpc>
              <a:spcBef>
                <a:spcPct val="50000"/>
              </a:spcBef>
              <a:buClr>
                <a:schemeClr val="tx1"/>
              </a:buClr>
              <a:buFont typeface="Wingdings" pitchFamily="2" charset="2"/>
              <a:buChar char="§"/>
            </a:pPr>
            <a:r>
              <a:rPr kumimoji="1" lang="zh-CN" altLang="en-US" sz="1600">
                <a:latin typeface="Arial" pitchFamily="34" charset="0"/>
                <a:ea typeface="楷体_GB2312" pitchFamily="49" charset="-122"/>
                <a:cs typeface="Arial" pitchFamily="34" charset="0"/>
              </a:rPr>
              <a:t>岗位绩效薪酬模式：适用于宁波银行大多数的、人力市场供应不紧缺的成熟岗位</a:t>
            </a:r>
          </a:p>
          <a:p>
            <a:pPr lvl="2" eaLnBrk="1" hangingPunct="1">
              <a:lnSpc>
                <a:spcPct val="120000"/>
              </a:lnSpc>
              <a:spcBef>
                <a:spcPct val="50000"/>
              </a:spcBef>
              <a:buClr>
                <a:schemeClr val="tx1"/>
              </a:buClr>
              <a:buFont typeface="Symbol" pitchFamily="18" charset="2"/>
              <a:buChar char="-"/>
            </a:pPr>
            <a:r>
              <a:rPr kumimoji="1" lang="zh-CN" altLang="en-US" sz="1600">
                <a:latin typeface="Arial" pitchFamily="34" charset="0"/>
                <a:ea typeface="楷体_GB2312" pitchFamily="49" charset="-122"/>
                <a:cs typeface="Arial" pitchFamily="34" charset="0"/>
              </a:rPr>
              <a:t>思路：确定全行岗位的薪酬水平定位，根据市场薪酬数据</a:t>
            </a:r>
            <a:r>
              <a:rPr kumimoji="1" lang="zh-CN" altLang="en-US" sz="1600">
                <a:latin typeface="Arial" pitchFamily="34" charset="0"/>
                <a:ea typeface="楷体_GB2312" pitchFamily="49" charset="-122"/>
              </a:rPr>
              <a:t>测算出各职等的现金总收入，也叫目标全薪；进一步根据设定的固浮薪酬比例推算出各职等的固定薪酬和目标变动薪酬</a:t>
            </a:r>
          </a:p>
          <a:p>
            <a:pPr lvl="2" eaLnBrk="1" hangingPunct="1">
              <a:lnSpc>
                <a:spcPct val="120000"/>
              </a:lnSpc>
              <a:spcBef>
                <a:spcPct val="50000"/>
              </a:spcBef>
              <a:buClr>
                <a:schemeClr val="tx1"/>
              </a:buClr>
              <a:buFont typeface="Symbol" pitchFamily="18" charset="2"/>
              <a:buChar char="-"/>
            </a:pPr>
            <a:r>
              <a:rPr kumimoji="1" lang="zh-CN" altLang="en-US" sz="1600">
                <a:latin typeface="Arial" pitchFamily="34" charset="0"/>
                <a:ea typeface="楷体_GB2312" pitchFamily="49" charset="-122"/>
              </a:rPr>
              <a:t>特点：能够严格控制各岗位的目标全薪调整至合理的范围；薪酬构成比例符合业务特征和本行薪酬激励文化的导向；全行人工总成本较易控制</a:t>
            </a:r>
          </a:p>
          <a:p>
            <a:pPr lvl="1" eaLnBrk="1" hangingPunct="1">
              <a:lnSpc>
                <a:spcPct val="120000"/>
              </a:lnSpc>
              <a:spcBef>
                <a:spcPct val="50000"/>
              </a:spcBef>
              <a:buClr>
                <a:schemeClr val="tx1"/>
              </a:buClr>
              <a:buFont typeface="Wingdings" pitchFamily="2" charset="2"/>
              <a:buChar char="§"/>
            </a:pPr>
            <a:r>
              <a:rPr kumimoji="1" lang="zh-CN" altLang="en-US" sz="1600">
                <a:latin typeface="Arial" pitchFamily="34" charset="0"/>
                <a:ea typeface="楷体_GB2312" pitchFamily="49" charset="-122"/>
              </a:rPr>
              <a:t>特例处理：对于人才稀缺度较高的高端技术与管理岗位（如：金融市场业务高级管理人才等），可采用协议薪酬。对于协议薪酬要严格控制，对涉及到的高端稀缺人才要建立严格的资质审查和审批流程</a:t>
            </a:r>
          </a:p>
        </p:txBody>
      </p:sp>
    </p:spTree>
  </p:cSld>
  <p:clrMapOvr>
    <a:masterClrMapping/>
  </p:clrMapOvr>
  <p:transition spd="slow"/>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灯片编号占位符 3"/>
          <p:cNvSpPr>
            <a:spLocks noGrp="1"/>
          </p:cNvSpPr>
          <p:nvPr>
            <p:ph type="sldNum" sz="quarter" idx="10"/>
          </p:nvPr>
        </p:nvSpPr>
        <p:spPr/>
        <p:txBody>
          <a:bodyPr/>
          <a:lstStyle/>
          <a:p>
            <a:fld id="{D8CB021D-59CB-4687-A847-FCF5C42B17BF}" type="slidenum">
              <a:rPr lang="zh-CN" altLang="en-US"/>
              <a:t>9</a:t>
            </a:fld>
            <a:endParaRPr lang="en-US" altLang="zh-CN"/>
          </a:p>
        </p:txBody>
      </p:sp>
      <p:sp>
        <p:nvSpPr>
          <p:cNvPr id="4001794" name="Rectangle 2"/>
          <p:cNvSpPr>
            <a:spLocks noChangeArrowheads="1"/>
          </p:cNvSpPr>
          <p:nvPr/>
        </p:nvSpPr>
        <p:spPr bwMode="auto">
          <a:xfrm>
            <a:off x="603250" y="1377950"/>
            <a:ext cx="8750300" cy="1600200"/>
          </a:xfrm>
          <a:prstGeom prst="rect">
            <a:avLst/>
          </a:prstGeom>
          <a:solidFill>
            <a:srgbClr val="FFFFCC"/>
          </a:solidFill>
          <a:ln w="12700" algn="ctr">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4001795" name="Rectangle 3"/>
          <p:cNvSpPr>
            <a:spLocks noChangeArrowheads="1"/>
          </p:cNvSpPr>
          <p:nvPr/>
        </p:nvSpPr>
        <p:spPr bwMode="auto">
          <a:xfrm>
            <a:off x="1090613" y="1870075"/>
            <a:ext cx="1900237" cy="609600"/>
          </a:xfrm>
          <a:prstGeom prst="rect">
            <a:avLst/>
          </a:prstGeom>
          <a:solidFill>
            <a:schemeClr val="hlink"/>
          </a:solidFill>
          <a:ln>
            <a:noFill/>
          </a:ln>
          <a:effectLst/>
          <a:extLs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lIns="0" tIns="0" rIns="0" bIns="0"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ctr">
              <a:lnSpc>
                <a:spcPct val="100000"/>
              </a:lnSpc>
              <a:spcBef>
                <a:spcPct val="0"/>
              </a:spcBef>
              <a:buFontTx/>
              <a:buNone/>
            </a:pPr>
            <a:r>
              <a:rPr lang="zh-CN" altLang="en-US" b="1">
                <a:solidFill>
                  <a:schemeClr val="bg1"/>
                </a:solidFill>
                <a:latin typeface="楷体_GB2312" pitchFamily="49" charset="-122"/>
              </a:rPr>
              <a:t>固定薪酬</a:t>
            </a:r>
          </a:p>
        </p:txBody>
      </p:sp>
      <p:sp>
        <p:nvSpPr>
          <p:cNvPr id="4001796" name="Rectangle 4"/>
          <p:cNvSpPr>
            <a:spLocks noChangeArrowheads="1"/>
          </p:cNvSpPr>
          <p:nvPr/>
        </p:nvSpPr>
        <p:spPr bwMode="auto">
          <a:xfrm>
            <a:off x="4049713" y="1870075"/>
            <a:ext cx="1828800" cy="609600"/>
          </a:xfrm>
          <a:prstGeom prst="rect">
            <a:avLst/>
          </a:prstGeom>
          <a:solidFill>
            <a:schemeClr val="accent1"/>
          </a:solidFill>
          <a:ln>
            <a:noFill/>
          </a:ln>
          <a:effectLst/>
          <a:extLs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lIns="0" tIns="0" rIns="0" bIns="0"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ctr">
              <a:lnSpc>
                <a:spcPct val="100000"/>
              </a:lnSpc>
              <a:spcBef>
                <a:spcPct val="0"/>
              </a:spcBef>
              <a:buFontTx/>
              <a:buNone/>
            </a:pPr>
            <a:r>
              <a:rPr lang="zh-CN" altLang="en-US" b="1">
                <a:solidFill>
                  <a:schemeClr val="tx2"/>
                </a:solidFill>
                <a:latin typeface="楷体_GB2312" pitchFamily="49" charset="-122"/>
              </a:rPr>
              <a:t>目标变动薪酬</a:t>
            </a:r>
          </a:p>
        </p:txBody>
      </p:sp>
      <p:sp>
        <p:nvSpPr>
          <p:cNvPr id="4001797" name="Text Box 5"/>
          <p:cNvSpPr txBox="1">
            <a:spLocks noChangeArrowheads="1"/>
          </p:cNvSpPr>
          <p:nvPr/>
        </p:nvSpPr>
        <p:spPr bwMode="auto">
          <a:xfrm>
            <a:off x="3165475" y="1885950"/>
            <a:ext cx="642938"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ctr" eaLnBrk="1" hangingPunct="1">
              <a:lnSpc>
                <a:spcPct val="100000"/>
              </a:lnSpc>
              <a:buFontTx/>
              <a:buNone/>
            </a:pPr>
            <a:r>
              <a:rPr lang="en-US" altLang="zh-CN" sz="3200" b="1">
                <a:latin typeface="宋体" pitchFamily="2" charset="-122"/>
                <a:ea typeface="宋体" pitchFamily="2" charset="-122"/>
              </a:rPr>
              <a:t>+</a:t>
            </a:r>
          </a:p>
        </p:txBody>
      </p:sp>
      <p:sp>
        <p:nvSpPr>
          <p:cNvPr id="4001798" name="Text Box 6"/>
          <p:cNvSpPr txBox="1">
            <a:spLocks noChangeArrowheads="1"/>
          </p:cNvSpPr>
          <p:nvPr/>
        </p:nvSpPr>
        <p:spPr bwMode="auto">
          <a:xfrm>
            <a:off x="6086475" y="1885950"/>
            <a:ext cx="59372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ctr" eaLnBrk="1" hangingPunct="1">
              <a:lnSpc>
                <a:spcPct val="100000"/>
              </a:lnSpc>
              <a:buFontTx/>
              <a:buNone/>
            </a:pPr>
            <a:r>
              <a:rPr lang="en-US" altLang="zh-CN" sz="3200" b="1">
                <a:latin typeface="宋体" pitchFamily="2" charset="-122"/>
                <a:ea typeface="宋体" pitchFamily="2" charset="-122"/>
              </a:rPr>
              <a:t>=</a:t>
            </a:r>
          </a:p>
        </p:txBody>
      </p:sp>
      <p:sp>
        <p:nvSpPr>
          <p:cNvPr id="4001799" name="Rectangle 7"/>
          <p:cNvSpPr>
            <a:spLocks noChangeArrowheads="1"/>
          </p:cNvSpPr>
          <p:nvPr/>
        </p:nvSpPr>
        <p:spPr bwMode="auto">
          <a:xfrm>
            <a:off x="6938963" y="1870075"/>
            <a:ext cx="1828800" cy="609600"/>
          </a:xfrm>
          <a:prstGeom prst="rect">
            <a:avLst/>
          </a:prstGeom>
          <a:solidFill>
            <a:srgbClr val="E65032"/>
          </a:solidFill>
          <a:ln>
            <a:noFill/>
          </a:ln>
          <a:effectLst/>
        </p:spPr>
        <p:txBody>
          <a:bodyPr lIns="0" tIns="0" rIns="0" bIns="0"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ctr">
              <a:lnSpc>
                <a:spcPct val="100000"/>
              </a:lnSpc>
              <a:spcBef>
                <a:spcPct val="0"/>
              </a:spcBef>
              <a:buFontTx/>
              <a:buNone/>
            </a:pPr>
            <a:r>
              <a:rPr lang="zh-CN" altLang="en-US" b="1">
                <a:solidFill>
                  <a:schemeClr val="bg1"/>
                </a:solidFill>
                <a:latin typeface="楷体_GB2312" pitchFamily="49" charset="-122"/>
              </a:rPr>
              <a:t>目标全薪</a:t>
            </a:r>
          </a:p>
        </p:txBody>
      </p:sp>
      <p:sp>
        <p:nvSpPr>
          <p:cNvPr id="4001800" name="Rectangle 8"/>
          <p:cNvSpPr>
            <a:spLocks noChangeArrowheads="1"/>
          </p:cNvSpPr>
          <p:nvPr/>
        </p:nvSpPr>
        <p:spPr bwMode="auto">
          <a:xfrm>
            <a:off x="520700" y="3205163"/>
            <a:ext cx="8891588" cy="2755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228600" indent="-2286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1pPr>
            <a:lvl2pPr marL="4572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2pPr>
            <a:lvl3pPr marL="9144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3pPr>
            <a:lvl4pPr marL="13716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4pPr>
            <a:lvl5pPr marL="18288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5pPr>
            <a:lvl6pPr marL="22860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6pPr>
            <a:lvl7pPr marL="27432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7pPr>
            <a:lvl8pPr marL="32004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8pPr>
            <a:lvl9pPr marL="3657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9pPr>
          </a:lstStyle>
          <a:p>
            <a:pPr eaLnBrk="1" hangingPunct="1">
              <a:lnSpc>
                <a:spcPct val="105000"/>
              </a:lnSpc>
              <a:spcBef>
                <a:spcPct val="50000"/>
              </a:spcBef>
              <a:buClr>
                <a:srgbClr val="FF9900"/>
              </a:buClr>
              <a:buSzPct val="55000"/>
              <a:buFont typeface="Wingdings" pitchFamily="2" charset="2"/>
              <a:buChar char="n"/>
            </a:pPr>
            <a:r>
              <a:rPr lang="zh-CN" altLang="en-US" sz="1400" b="1">
                <a:latin typeface="宋体" pitchFamily="2" charset="-122"/>
                <a:ea typeface="楷体_GB2312" pitchFamily="49" charset="-122"/>
                <a:cs typeface="Arial" pitchFamily="34" charset="0"/>
              </a:rPr>
              <a:t>固定薪酬</a:t>
            </a:r>
            <a:br>
              <a:rPr lang="zh-CN" altLang="en-US" sz="1400" b="1">
                <a:latin typeface="宋体" pitchFamily="2" charset="-122"/>
                <a:ea typeface="楷体_GB2312" pitchFamily="49" charset="-122"/>
                <a:cs typeface="Arial" pitchFamily="34" charset="0"/>
              </a:rPr>
            </a:br>
            <a:r>
              <a:rPr lang="zh-CN" altLang="en-US" sz="1400">
                <a:latin typeface="宋体" pitchFamily="2" charset="-122"/>
                <a:ea typeface="楷体_GB2312" pitchFamily="49" charset="-122"/>
                <a:cs typeface="Arial" pitchFamily="34" charset="0"/>
              </a:rPr>
              <a:t>固定薪酬是目标全薪中的固定部分，它基于任职者的岗位职责和工作技能给付，体现了岗位价值本身以及任职者的能力</a:t>
            </a:r>
            <a:r>
              <a:rPr lang="en-US" altLang="zh-CN" sz="1400">
                <a:latin typeface="宋体" pitchFamily="2" charset="-122"/>
                <a:ea typeface="楷体_GB2312" pitchFamily="49" charset="-122"/>
                <a:cs typeface="Arial" pitchFamily="34" charset="0"/>
              </a:rPr>
              <a:t>/</a:t>
            </a:r>
            <a:r>
              <a:rPr lang="zh-CN" altLang="en-US" sz="1400">
                <a:latin typeface="宋体" pitchFamily="2" charset="-122"/>
                <a:ea typeface="楷体_GB2312" pitchFamily="49" charset="-122"/>
                <a:cs typeface="Arial" pitchFamily="34" charset="0"/>
              </a:rPr>
              <a:t>经验积累给与任职者的薪酬回报；如需要，可在实际操作时将其拆分为基本工资、岗位津贴、各项补贴等组分</a:t>
            </a:r>
          </a:p>
          <a:p>
            <a:pPr eaLnBrk="1" hangingPunct="1">
              <a:lnSpc>
                <a:spcPct val="105000"/>
              </a:lnSpc>
              <a:spcBef>
                <a:spcPct val="50000"/>
              </a:spcBef>
              <a:buClr>
                <a:srgbClr val="FF9900"/>
              </a:buClr>
              <a:buSzPct val="55000"/>
              <a:buFont typeface="Wingdings" pitchFamily="2" charset="2"/>
              <a:buChar char="n"/>
            </a:pPr>
            <a:r>
              <a:rPr lang="zh-CN" altLang="en-US" sz="1400" b="1">
                <a:latin typeface="楷体_GB2312" pitchFamily="49" charset="-122"/>
                <a:ea typeface="楷体_GB2312" pitchFamily="49" charset="-122"/>
                <a:cs typeface="Arial" pitchFamily="34" charset="0"/>
              </a:rPr>
              <a:t>目标变动薪酬</a:t>
            </a:r>
          </a:p>
          <a:p>
            <a:pPr eaLnBrk="1" hangingPunct="1">
              <a:lnSpc>
                <a:spcPct val="105000"/>
              </a:lnSpc>
              <a:spcBef>
                <a:spcPct val="50000"/>
              </a:spcBef>
              <a:buClr>
                <a:srgbClr val="FF9900"/>
              </a:buClr>
              <a:buSzPct val="55000"/>
              <a:buFont typeface="Wingdings" pitchFamily="2" charset="2"/>
              <a:buNone/>
            </a:pPr>
            <a:r>
              <a:rPr lang="zh-CN" altLang="en-US" sz="1400">
                <a:latin typeface="楷体_GB2312" pitchFamily="49" charset="-122"/>
                <a:ea typeface="楷体_GB2312" pitchFamily="49" charset="-122"/>
                <a:cs typeface="Arial" pitchFamily="34" charset="0"/>
              </a:rPr>
              <a:t>	目标变动薪酬是目标全薪的变动部分，是完成岗位本身所预期的目标时获得的薪酬回报，和固定薪酬一起构成了该岗位所对应的现金总收入，根据设定的固定</a:t>
            </a:r>
            <a:r>
              <a:rPr lang="en-US" altLang="zh-CN" sz="1400">
                <a:latin typeface="楷体_GB2312" pitchFamily="49" charset="-122"/>
                <a:ea typeface="楷体_GB2312" pitchFamily="49" charset="-122"/>
                <a:cs typeface="Arial" pitchFamily="34" charset="0"/>
              </a:rPr>
              <a:t>/</a:t>
            </a:r>
            <a:r>
              <a:rPr lang="zh-CN" altLang="en-US" sz="1400">
                <a:latin typeface="楷体_GB2312" pitchFamily="49" charset="-122"/>
                <a:ea typeface="楷体_GB2312" pitchFamily="49" charset="-122"/>
                <a:cs typeface="Arial" pitchFamily="34" charset="0"/>
              </a:rPr>
              <a:t>浮动比例得到。任职者实际获得的变动薪酬取决于个人的绩效目标达成情况</a:t>
            </a:r>
          </a:p>
          <a:p>
            <a:pPr eaLnBrk="1" hangingPunct="1">
              <a:lnSpc>
                <a:spcPct val="105000"/>
              </a:lnSpc>
              <a:spcBef>
                <a:spcPct val="50000"/>
              </a:spcBef>
              <a:buClr>
                <a:srgbClr val="FF9900"/>
              </a:buClr>
              <a:buSzPct val="55000"/>
              <a:buFont typeface="Wingdings" pitchFamily="2" charset="2"/>
              <a:buChar char="n"/>
            </a:pPr>
            <a:r>
              <a:rPr lang="zh-CN" altLang="en-US" sz="1400" b="1">
                <a:latin typeface="楷体_GB2312" pitchFamily="49" charset="-122"/>
                <a:ea typeface="楷体_GB2312" pitchFamily="49" charset="-122"/>
                <a:cs typeface="Arial" pitchFamily="34" charset="0"/>
              </a:rPr>
              <a:t>目标全薪（现金总收入）</a:t>
            </a:r>
          </a:p>
          <a:p>
            <a:pPr eaLnBrk="1" hangingPunct="1">
              <a:lnSpc>
                <a:spcPct val="105000"/>
              </a:lnSpc>
              <a:spcBef>
                <a:spcPct val="50000"/>
              </a:spcBef>
              <a:buClr>
                <a:srgbClr val="FF9900"/>
              </a:buClr>
              <a:buSzPct val="55000"/>
              <a:buFont typeface="Wingdings" pitchFamily="2" charset="2"/>
              <a:buNone/>
            </a:pPr>
            <a:r>
              <a:rPr lang="zh-CN" altLang="en-US" sz="1400">
                <a:latin typeface="楷体_GB2312" pitchFamily="49" charset="-122"/>
                <a:ea typeface="楷体_GB2312" pitchFamily="49" charset="-122"/>
                <a:cs typeface="Arial" pitchFamily="34" charset="0"/>
              </a:rPr>
              <a:t>	目标全薪即固定薪酬和目标变动薪酬的总和，是本次薪酬设计的基础</a:t>
            </a:r>
          </a:p>
        </p:txBody>
      </p:sp>
      <p:sp>
        <p:nvSpPr>
          <p:cNvPr id="4001802" name="Rectangle 10"/>
          <p:cNvSpPr>
            <a:spLocks noGrp="1" noChangeArrowheads="1"/>
          </p:cNvSpPr>
          <p:nvPr>
            <p:ph type="title"/>
          </p:nvPr>
        </p:nvSpPr>
        <p:spPr>
          <a:xfrm>
            <a:off x="1166813" y="79375"/>
            <a:ext cx="8342312" cy="800100"/>
          </a:xfrm>
          <a:noFill/>
          <a:extLst>
            <a:ext uri="{91240B29-F687-4F45-9708-019B960494DF}">
              <a14:hiddenLine xmlns:a14="http://schemas.microsoft.com/office/drawing/2010/main" w="12700" cap="flat" cmpd="sng" algn="ctr">
                <a:solidFill>
                  <a:schemeClr val="tx1"/>
                </a:solidFill>
                <a:prstDash val="solid"/>
                <a:miter lim="800000"/>
                <a:headEnd/>
                <a:tailEnd/>
              </a14:hiddenLine>
            </a:ext>
          </a:extLst>
        </p:spPr>
        <p:txBody>
          <a:bodyPr lIns="0" tIns="0" rIns="0" bIns="0"/>
          <a:lstStyle/>
          <a:p>
            <a:pPr eaLnBrk="0" hangingPunct="0">
              <a:spcBef>
                <a:spcPct val="50000"/>
              </a:spcBef>
            </a:pPr>
            <a:r>
              <a:rPr lang="en-US" altLang="zh-CN" sz="2000"/>
              <a:t>“</a:t>
            </a:r>
            <a:r>
              <a:rPr lang="zh-CN" altLang="en-US" sz="2000"/>
              <a:t>固定薪酬 </a:t>
            </a:r>
            <a:r>
              <a:rPr lang="en-US" altLang="zh-CN" sz="2000"/>
              <a:t>+ </a:t>
            </a:r>
            <a:r>
              <a:rPr lang="zh-CN" altLang="en-US" sz="2000"/>
              <a:t>变动薪酬”是宁波银行主流的薪酬构成模式</a:t>
            </a:r>
            <a:r>
              <a:rPr lang="zh-CN" altLang="zh-CN" sz="2000"/>
              <a:t>，目标全薪是设计基础</a:t>
            </a:r>
            <a:endParaRPr lang="zh-CN" altLang="en-US" sz="2000"/>
          </a:p>
        </p:txBody>
      </p:sp>
    </p:spTree>
  </p:cSld>
  <p:clrMapOvr>
    <a:masterClrMapping/>
  </p:clrMapOvr>
  <p:transition spd="slow"/>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 name="灯片编号占位符 3"/>
          <p:cNvSpPr>
            <a:spLocks noGrp="1"/>
          </p:cNvSpPr>
          <p:nvPr>
            <p:ph type="sldNum" sz="quarter" idx="10"/>
          </p:nvPr>
        </p:nvSpPr>
        <p:spPr/>
        <p:txBody>
          <a:bodyPr/>
          <a:lstStyle/>
          <a:p>
            <a:fld id="{DD8E5EDC-5CD6-49C4-A9B3-EBD6B6BD78FE}" type="slidenum">
              <a:rPr lang="zh-CN" altLang="en-US"/>
              <a:t>10</a:t>
            </a:fld>
            <a:endParaRPr lang="en-US" altLang="zh-CN"/>
          </a:p>
        </p:txBody>
      </p:sp>
      <p:sp>
        <p:nvSpPr>
          <p:cNvPr id="4002818" name="AutoShape 2"/>
          <p:cNvSpPr>
            <a:spLocks noChangeArrowheads="1"/>
          </p:cNvSpPr>
          <p:nvPr/>
        </p:nvSpPr>
        <p:spPr bwMode="ltGray">
          <a:xfrm>
            <a:off x="6986588" y="2941638"/>
            <a:ext cx="2176462" cy="695325"/>
          </a:xfrm>
          <a:prstGeom prst="homePlate">
            <a:avLst>
              <a:gd name="adj" fmla="val 28823"/>
            </a:avLst>
          </a:prstGeom>
          <a:solidFill>
            <a:schemeClr val="accent1"/>
          </a:solidFill>
          <a:ln w="28575" algn="ctr">
            <a:solidFill>
              <a:srgbClr val="FFFFFF"/>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ctr" eaLnBrk="1" latinLnBrk="1" hangingPunct="1">
              <a:lnSpc>
                <a:spcPct val="90000"/>
              </a:lnSpc>
              <a:buFontTx/>
              <a:buNone/>
            </a:pPr>
            <a:r>
              <a:rPr kumimoji="1" lang="zh-CN" altLang="en-US" b="1">
                <a:cs typeface="Arial" pitchFamily="34" charset="0"/>
              </a:rPr>
              <a:t>绩效奖金分配</a:t>
            </a:r>
            <a:br>
              <a:rPr kumimoji="1" lang="zh-CN" altLang="en-US" b="1">
                <a:cs typeface="Arial" pitchFamily="34" charset="0"/>
              </a:rPr>
            </a:br>
            <a:r>
              <a:rPr kumimoji="1" lang="zh-CN" altLang="en-US" b="1">
                <a:cs typeface="Arial" pitchFamily="34" charset="0"/>
              </a:rPr>
              <a:t>方案设计</a:t>
            </a:r>
          </a:p>
        </p:txBody>
      </p:sp>
      <p:sp>
        <p:nvSpPr>
          <p:cNvPr id="4002819" name="AutoShape 3"/>
          <p:cNvSpPr>
            <a:spLocks noChangeArrowheads="1"/>
          </p:cNvSpPr>
          <p:nvPr/>
        </p:nvSpPr>
        <p:spPr bwMode="ltGray">
          <a:xfrm>
            <a:off x="5005388" y="2581275"/>
            <a:ext cx="2176462" cy="695325"/>
          </a:xfrm>
          <a:prstGeom prst="homePlate">
            <a:avLst>
              <a:gd name="adj" fmla="val 28823"/>
            </a:avLst>
          </a:prstGeom>
          <a:solidFill>
            <a:schemeClr val="accent1"/>
          </a:solidFill>
          <a:ln w="28575" algn="ctr">
            <a:solidFill>
              <a:srgbClr val="FFFFFF"/>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ctr" eaLnBrk="1" latinLnBrk="1" hangingPunct="1">
              <a:lnSpc>
                <a:spcPct val="90000"/>
              </a:lnSpc>
              <a:buFontTx/>
              <a:buNone/>
            </a:pPr>
            <a:r>
              <a:rPr kumimoji="1" lang="zh-CN" altLang="en-US" b="1">
                <a:cs typeface="Arial" pitchFamily="34" charset="0"/>
              </a:rPr>
              <a:t>薪酬构成及</a:t>
            </a:r>
            <a:br>
              <a:rPr kumimoji="1" lang="zh-CN" altLang="en-US" b="1">
                <a:cs typeface="Arial" pitchFamily="34" charset="0"/>
              </a:rPr>
            </a:br>
            <a:r>
              <a:rPr kumimoji="1" lang="zh-CN" altLang="en-US" b="1">
                <a:cs typeface="Arial" pitchFamily="34" charset="0"/>
              </a:rPr>
              <a:t>固浮比设计</a:t>
            </a:r>
          </a:p>
        </p:txBody>
      </p:sp>
      <p:sp>
        <p:nvSpPr>
          <p:cNvPr id="4002820" name="Rectangle 4"/>
          <p:cNvSpPr>
            <a:spLocks noGrp="1" noChangeArrowheads="1"/>
          </p:cNvSpPr>
          <p:nvPr>
            <p:ph type="title"/>
          </p:nvPr>
        </p:nvSpPr>
        <p:spPr>
          <a:xfrm>
            <a:off x="1177925" y="79375"/>
            <a:ext cx="8278813" cy="800100"/>
          </a:xfrm>
          <a:noFill/>
          <a:extLst>
            <a:ext uri="{91240B29-F687-4F45-9708-019B960494DF}">
              <a14:hiddenLine xmlns:a14="http://schemas.microsoft.com/office/drawing/2010/main" w="12700" cap="flat" cmpd="sng" algn="ctr">
                <a:solidFill>
                  <a:schemeClr val="tx1"/>
                </a:solidFill>
                <a:prstDash val="solid"/>
                <a:miter lim="800000"/>
                <a:headEnd/>
                <a:tailEnd/>
              </a14:hiddenLine>
            </a:ext>
          </a:extLst>
        </p:spPr>
        <p:txBody>
          <a:bodyPr lIns="0" tIns="0" rIns="0" bIns="0"/>
          <a:lstStyle/>
          <a:p>
            <a:pPr eaLnBrk="0" hangingPunct="0">
              <a:spcBef>
                <a:spcPct val="50000"/>
              </a:spcBef>
            </a:pPr>
            <a:r>
              <a:rPr lang="zh-CN" altLang="en-US" sz="2000"/>
              <a:t>宁波银行薪酬体系优化设计流程</a:t>
            </a:r>
          </a:p>
        </p:txBody>
      </p:sp>
      <p:sp>
        <p:nvSpPr>
          <p:cNvPr id="4002821" name="Rectangle 5"/>
          <p:cNvSpPr>
            <a:spLocks noChangeArrowheads="1"/>
          </p:cNvSpPr>
          <p:nvPr/>
        </p:nvSpPr>
        <p:spPr bwMode="auto">
          <a:xfrm>
            <a:off x="1166813" y="2682875"/>
            <a:ext cx="1781175" cy="2193925"/>
          </a:xfrm>
          <a:prstGeom prst="rect">
            <a:avLst/>
          </a:prstGeom>
          <a:solidFill>
            <a:schemeClr val="bg1"/>
          </a:solidFill>
          <a:ln w="38100">
            <a:solidFill>
              <a:schemeClr val="accent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tIns="91440" bIns="91440"/>
          <a:lstStyle>
            <a:defPPr>
              <a:defRPr lang="en-US"/>
            </a:defPPr>
            <a:lvl1pPr algn="l" defTabSz="330200" rtl="0" eaLnBrk="0" fontAlgn="base" hangingPunct="0">
              <a:lnSpc>
                <a:spcPct val="80000"/>
              </a:lnSpc>
              <a:spcBef>
                <a:spcPct val="20000"/>
              </a:spcBef>
              <a:spcAft>
                <a:spcPct val="0"/>
              </a:spcAft>
              <a:buClr>
                <a:srgbClr val="FF9900"/>
              </a:buClr>
              <a:buSzPct val="140000"/>
              <a:buFont typeface="Monotype Sorts" pitchFamily="2" charset="2"/>
              <a:buChar char="•"/>
              <a:tabLst>
                <a:tab pos="8521700" algn="r"/>
              </a:tabLst>
              <a:defRPr sz="2000" kern="1200">
                <a:solidFill>
                  <a:schemeClr val="tx1"/>
                </a:solidFill>
                <a:latin typeface="Arial" pitchFamily="34" charset="0"/>
                <a:ea typeface="楷体_GB2312" pitchFamily="49" charset="-122"/>
                <a:cs typeface="Arial" pitchFamily="34" charset="0"/>
              </a:defRPr>
            </a:lvl1pPr>
            <a:lvl2pPr marL="190500" indent="-188913" algn="l" defTabSz="330200" rtl="0" eaLnBrk="0" fontAlgn="base" hangingPunct="0">
              <a:lnSpc>
                <a:spcPct val="80000"/>
              </a:lnSpc>
              <a:spcBef>
                <a:spcPct val="20000"/>
              </a:spcBef>
              <a:spcAft>
                <a:spcPct val="0"/>
              </a:spcAft>
              <a:buClr>
                <a:srgbClr val="FF9900"/>
              </a:buClr>
              <a:buFont typeface="Arial" pitchFamily="34" charset="0"/>
              <a:buChar char="–"/>
              <a:tabLst>
                <a:tab pos="8521700" algn="r"/>
              </a:tabLst>
              <a:defRPr sz="1600" kern="1200">
                <a:solidFill>
                  <a:schemeClr val="tx1"/>
                </a:solidFill>
                <a:latin typeface="Arial" pitchFamily="34" charset="0"/>
                <a:ea typeface="楷体_GB2312" pitchFamily="49" charset="-122"/>
                <a:cs typeface="Arial" pitchFamily="34" charset="0"/>
              </a:defRPr>
            </a:lvl2pPr>
            <a:lvl3pPr marL="371475" indent="-179388" algn="l" defTabSz="330200" rtl="0" eaLnBrk="0" fontAlgn="base" hangingPunct="0">
              <a:lnSpc>
                <a:spcPct val="80000"/>
              </a:lnSpc>
              <a:spcBef>
                <a:spcPct val="20000"/>
              </a:spcBef>
              <a:spcAft>
                <a:spcPct val="0"/>
              </a:spcAft>
              <a:buClr>
                <a:srgbClr val="FF9900"/>
              </a:buClr>
              <a:buSzPct val="140000"/>
              <a:buFont typeface="Monotype Sorts" pitchFamily="2" charset="2"/>
              <a:buChar char="•"/>
              <a:tabLst>
                <a:tab pos="8521700" algn="r"/>
              </a:tabLst>
              <a:defRPr sz="1600" kern="1200">
                <a:solidFill>
                  <a:schemeClr val="tx1"/>
                </a:solidFill>
                <a:latin typeface="Arial" pitchFamily="34" charset="0"/>
                <a:ea typeface="楷体_GB2312" pitchFamily="49" charset="-122"/>
                <a:cs typeface="Arial" pitchFamily="34" charset="0"/>
              </a:defRPr>
            </a:lvl3pPr>
            <a:lvl4pPr marL="547688" indent="-174625" algn="l" defTabSz="330200" rtl="0" eaLnBrk="0" fontAlgn="base" hangingPunct="0">
              <a:lnSpc>
                <a:spcPct val="80000"/>
              </a:lnSpc>
              <a:spcBef>
                <a:spcPct val="20000"/>
              </a:spcBef>
              <a:spcAft>
                <a:spcPct val="0"/>
              </a:spcAft>
              <a:buClr>
                <a:srgbClr val="FF9900"/>
              </a:buClr>
              <a:buFont typeface="Arial" pitchFamily="34" charset="0"/>
              <a:buChar char="–"/>
              <a:tabLst>
                <a:tab pos="8521700" algn="r"/>
              </a:tabLst>
              <a:defRPr sz="1400" kern="1200">
                <a:solidFill>
                  <a:schemeClr val="tx1"/>
                </a:solidFill>
                <a:latin typeface="Arial" pitchFamily="34" charset="0"/>
                <a:ea typeface="楷体_GB2312" pitchFamily="49" charset="-122"/>
                <a:cs typeface="Arial" pitchFamily="34" charset="0"/>
              </a:defRPr>
            </a:lvl4pPr>
            <a:lvl5pPr marL="1511300" indent="-328613" algn="l" defTabSz="330200" rtl="0" eaLnBrk="0" fontAlgn="base" hangingPunct="0">
              <a:lnSpc>
                <a:spcPct val="80000"/>
              </a:lnSpc>
              <a:spcBef>
                <a:spcPct val="20000"/>
              </a:spcBef>
              <a:spcAft>
                <a:spcPct val="0"/>
              </a:spcAft>
              <a:buClr>
                <a:srgbClr val="FF9900"/>
              </a:buClr>
              <a:buFont typeface="Arial" pitchFamily="34" charset="0"/>
              <a:buChar char="»"/>
              <a:tabLst>
                <a:tab pos="8521700" algn="r"/>
              </a:tabLst>
              <a:defRPr sz="1400" kern="1200">
                <a:solidFill>
                  <a:schemeClr val="tx1"/>
                </a:solidFill>
                <a:latin typeface="Arial" pitchFamily="34" charset="0"/>
                <a:ea typeface="楷体_GB2312" pitchFamily="49" charset="-122"/>
                <a:cs typeface="Arial" pitchFamily="34" charset="0"/>
              </a:defRPr>
            </a:lvl5pPr>
            <a:lvl6pPr marL="1968500" indent="-328613" algn="l" defTabSz="330200" rtl="0" eaLnBrk="1" fontAlgn="base" latinLnBrk="0" hangingPunct="1">
              <a:spcBef>
                <a:spcPct val="20000"/>
              </a:spcBef>
              <a:spcAft>
                <a:spcPct val="0"/>
              </a:spcAft>
              <a:buClr>
                <a:srgbClr val="FF9900"/>
              </a:buClr>
              <a:buFont typeface="Arial" pitchFamily="34" charset="0"/>
              <a:buChar char="»"/>
              <a:tabLst>
                <a:tab pos="8521700" algn="r"/>
              </a:tabLst>
              <a:defRPr sz="1400" kern="1200">
                <a:solidFill>
                  <a:schemeClr val="tx1"/>
                </a:solidFill>
                <a:latin typeface="Arial" pitchFamily="34" charset="0"/>
                <a:ea typeface="楷体_GB2312" pitchFamily="49" charset="-122"/>
                <a:cs typeface="Arial" pitchFamily="34" charset="0"/>
              </a:defRPr>
            </a:lvl6pPr>
            <a:lvl7pPr marL="2425700" indent="-328613" algn="l" defTabSz="330200" rtl="0" eaLnBrk="1" fontAlgn="base" latinLnBrk="0" hangingPunct="1">
              <a:spcBef>
                <a:spcPct val="20000"/>
              </a:spcBef>
              <a:spcAft>
                <a:spcPct val="0"/>
              </a:spcAft>
              <a:buClr>
                <a:srgbClr val="FF9900"/>
              </a:buClr>
              <a:buFont typeface="Arial" pitchFamily="34" charset="0"/>
              <a:buChar char="»"/>
              <a:tabLst>
                <a:tab pos="8521700" algn="r"/>
              </a:tabLst>
              <a:defRPr sz="1400" kern="1200">
                <a:solidFill>
                  <a:schemeClr val="tx1"/>
                </a:solidFill>
                <a:latin typeface="Arial" pitchFamily="34" charset="0"/>
                <a:ea typeface="楷体_GB2312" pitchFamily="49" charset="-122"/>
                <a:cs typeface="Arial" pitchFamily="34" charset="0"/>
              </a:defRPr>
            </a:lvl7pPr>
            <a:lvl8pPr marL="2882900" indent="-328613" algn="l" defTabSz="330200" rtl="0" eaLnBrk="1" fontAlgn="base" latinLnBrk="0" hangingPunct="1">
              <a:spcBef>
                <a:spcPct val="20000"/>
              </a:spcBef>
              <a:spcAft>
                <a:spcPct val="0"/>
              </a:spcAft>
              <a:buClr>
                <a:srgbClr val="FF9900"/>
              </a:buClr>
              <a:buFont typeface="Arial" pitchFamily="34" charset="0"/>
              <a:buChar char="»"/>
              <a:tabLst>
                <a:tab pos="8521700" algn="r"/>
              </a:tabLst>
              <a:defRPr sz="1400" kern="1200">
                <a:solidFill>
                  <a:schemeClr val="tx1"/>
                </a:solidFill>
                <a:latin typeface="Arial" pitchFamily="34" charset="0"/>
                <a:ea typeface="楷体_GB2312" pitchFamily="49" charset="-122"/>
                <a:cs typeface="Arial" pitchFamily="34" charset="0"/>
              </a:defRPr>
            </a:lvl8pPr>
            <a:lvl9pPr marL="3340100" indent="-328613" algn="l" defTabSz="330200" rtl="0" eaLnBrk="1" fontAlgn="base" latinLnBrk="0" hangingPunct="1">
              <a:spcBef>
                <a:spcPct val="20000"/>
              </a:spcBef>
              <a:spcAft>
                <a:spcPct val="0"/>
              </a:spcAft>
              <a:buClr>
                <a:srgbClr val="FF9900"/>
              </a:buClr>
              <a:buFont typeface="Arial" pitchFamily="34" charset="0"/>
              <a:buChar char="»"/>
              <a:tabLst>
                <a:tab pos="8521700" algn="r"/>
              </a:tabLst>
              <a:defRPr sz="1400" kern="1200">
                <a:solidFill>
                  <a:schemeClr val="tx1"/>
                </a:solidFill>
                <a:latin typeface="Arial" pitchFamily="34" charset="0"/>
                <a:ea typeface="楷体_GB2312" pitchFamily="49" charset="-122"/>
                <a:cs typeface="Arial" pitchFamily="34" charset="0"/>
              </a:defRPr>
            </a:lvl9pPr>
          </a:lstStyle>
          <a:p>
            <a:pPr lvl="1" eaLnBrk="1" hangingPunct="1">
              <a:lnSpc>
                <a:spcPct val="100000"/>
              </a:lnSpc>
              <a:spcBef>
                <a:spcPct val="50000"/>
              </a:spcBef>
              <a:buSzPct val="55000"/>
              <a:buFont typeface="Wingdings" pitchFamily="2" charset="2"/>
              <a:buChar char="n"/>
            </a:pPr>
            <a:r>
              <a:rPr lang="zh-CN" altLang="de-DE" sz="1200"/>
              <a:t>岗位分析</a:t>
            </a:r>
          </a:p>
          <a:p>
            <a:pPr lvl="1" eaLnBrk="1" hangingPunct="1">
              <a:lnSpc>
                <a:spcPct val="100000"/>
              </a:lnSpc>
              <a:spcBef>
                <a:spcPct val="50000"/>
              </a:spcBef>
              <a:buSzPct val="55000"/>
              <a:buFont typeface="Wingdings" pitchFamily="2" charset="2"/>
              <a:buChar char="n"/>
            </a:pPr>
            <a:r>
              <a:rPr lang="zh-CN" altLang="de-DE" sz="1200"/>
              <a:t>岗位评估</a:t>
            </a:r>
          </a:p>
          <a:p>
            <a:pPr lvl="1" eaLnBrk="1" hangingPunct="1">
              <a:lnSpc>
                <a:spcPct val="100000"/>
              </a:lnSpc>
              <a:spcBef>
                <a:spcPct val="50000"/>
              </a:spcBef>
              <a:buSzPct val="55000"/>
              <a:buFont typeface="Wingdings" pitchFamily="2" charset="2"/>
              <a:buChar char="n"/>
            </a:pPr>
            <a:r>
              <a:rPr lang="zh-CN" altLang="de-DE" sz="1200"/>
              <a:t>职级体系建立（包括：职等、岗位序列、岗位层级</a:t>
            </a:r>
            <a:r>
              <a:rPr lang="de-DE" altLang="zh-CN" sz="1200"/>
              <a:t>+</a:t>
            </a:r>
            <a:r>
              <a:rPr lang="zh-CN" altLang="de-DE" sz="1200"/>
              <a:t>岗位性质等内容）</a:t>
            </a:r>
          </a:p>
        </p:txBody>
      </p:sp>
      <p:sp>
        <p:nvSpPr>
          <p:cNvPr id="4002822" name="Rectangle 6"/>
          <p:cNvSpPr>
            <a:spLocks noChangeArrowheads="1"/>
          </p:cNvSpPr>
          <p:nvPr/>
        </p:nvSpPr>
        <p:spPr bwMode="auto">
          <a:xfrm>
            <a:off x="3357563" y="2027238"/>
            <a:ext cx="244475" cy="225425"/>
          </a:xfrm>
          <a:prstGeom prst="rect">
            <a:avLst/>
          </a:prstGeom>
          <a:solidFill>
            <a:srgbClr val="E65032"/>
          </a:solidFill>
          <a:ln>
            <a:noFill/>
          </a:ln>
          <a:effectLst/>
        </p:spPr>
        <p:txBody>
          <a:bodyPr lIns="0" tIns="0" rIns="0" bIns="0" anchor="ctr" anchorCtr="1"/>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ctr">
              <a:lnSpc>
                <a:spcPct val="100000"/>
              </a:lnSpc>
              <a:spcBef>
                <a:spcPct val="0"/>
              </a:spcBef>
              <a:buFontTx/>
              <a:buNone/>
            </a:pPr>
            <a:r>
              <a:rPr kumimoji="1" lang="en-US" altLang="zh-CN" sz="1400" b="1">
                <a:solidFill>
                  <a:schemeClr val="bg1"/>
                </a:solidFill>
                <a:cs typeface="Arial" pitchFamily="34" charset="0"/>
              </a:rPr>
              <a:t>2</a:t>
            </a:r>
            <a:endParaRPr kumimoji="1" lang="en-US" altLang="zh-CN" sz="1400" b="1">
              <a:solidFill>
                <a:srgbClr val="000000"/>
              </a:solidFill>
              <a:cs typeface="Arial" pitchFamily="34" charset="0"/>
            </a:endParaRPr>
          </a:p>
        </p:txBody>
      </p:sp>
      <p:sp>
        <p:nvSpPr>
          <p:cNvPr id="4002823" name="Rectangle 7"/>
          <p:cNvSpPr>
            <a:spLocks noChangeArrowheads="1"/>
          </p:cNvSpPr>
          <p:nvPr/>
        </p:nvSpPr>
        <p:spPr bwMode="auto">
          <a:xfrm>
            <a:off x="5170488" y="2332038"/>
            <a:ext cx="242887" cy="225425"/>
          </a:xfrm>
          <a:prstGeom prst="rect">
            <a:avLst/>
          </a:prstGeom>
          <a:solidFill>
            <a:srgbClr val="E65032"/>
          </a:solidFill>
          <a:ln>
            <a:noFill/>
          </a:ln>
          <a:effectLst/>
        </p:spPr>
        <p:txBody>
          <a:bodyPr lIns="0" tIns="0" rIns="0" bIns="0" anchor="ctr" anchorCtr="1"/>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ctr">
              <a:lnSpc>
                <a:spcPct val="100000"/>
              </a:lnSpc>
              <a:spcBef>
                <a:spcPct val="0"/>
              </a:spcBef>
              <a:buFontTx/>
              <a:buNone/>
            </a:pPr>
            <a:r>
              <a:rPr kumimoji="1" lang="en-US" altLang="zh-CN" sz="1400" b="1">
                <a:solidFill>
                  <a:schemeClr val="bg1"/>
                </a:solidFill>
                <a:cs typeface="Arial" pitchFamily="34" charset="0"/>
              </a:rPr>
              <a:t>3</a:t>
            </a:r>
            <a:endParaRPr kumimoji="1" lang="en-US" altLang="zh-CN" sz="1400" b="1">
              <a:solidFill>
                <a:srgbClr val="000000"/>
              </a:solidFill>
              <a:cs typeface="Arial" pitchFamily="34" charset="0"/>
            </a:endParaRPr>
          </a:p>
        </p:txBody>
      </p:sp>
      <p:sp>
        <p:nvSpPr>
          <p:cNvPr id="4002824" name="Rectangle 8"/>
          <p:cNvSpPr>
            <a:spLocks noChangeArrowheads="1"/>
          </p:cNvSpPr>
          <p:nvPr/>
        </p:nvSpPr>
        <p:spPr bwMode="auto">
          <a:xfrm>
            <a:off x="3106738" y="3032125"/>
            <a:ext cx="1781175" cy="2193925"/>
          </a:xfrm>
          <a:prstGeom prst="rect">
            <a:avLst/>
          </a:prstGeom>
          <a:solidFill>
            <a:schemeClr val="bg1"/>
          </a:solidFill>
          <a:ln w="38100">
            <a:solidFill>
              <a:schemeClr val="accent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tIns="91440" bIns="91440"/>
          <a:lstStyle>
            <a:defPPr>
              <a:defRPr lang="en-US"/>
            </a:defPPr>
            <a:lvl1pPr algn="l" defTabSz="330200" rtl="0" eaLnBrk="0" fontAlgn="base" hangingPunct="0">
              <a:lnSpc>
                <a:spcPct val="80000"/>
              </a:lnSpc>
              <a:spcBef>
                <a:spcPct val="20000"/>
              </a:spcBef>
              <a:spcAft>
                <a:spcPct val="0"/>
              </a:spcAft>
              <a:buClr>
                <a:srgbClr val="FF9900"/>
              </a:buClr>
              <a:buSzPct val="140000"/>
              <a:buFont typeface="Monotype Sorts" pitchFamily="2" charset="2"/>
              <a:buChar char="•"/>
              <a:tabLst>
                <a:tab pos="8521700" algn="r"/>
              </a:tabLst>
              <a:defRPr sz="2000" kern="1200">
                <a:solidFill>
                  <a:schemeClr val="tx1"/>
                </a:solidFill>
                <a:latin typeface="Arial" pitchFamily="34" charset="0"/>
                <a:ea typeface="楷体_GB2312" pitchFamily="49" charset="-122"/>
                <a:cs typeface="Arial" pitchFamily="34" charset="0"/>
              </a:defRPr>
            </a:lvl1pPr>
            <a:lvl2pPr marL="357188" indent="-177800" algn="l" defTabSz="330200" rtl="0" eaLnBrk="0" fontAlgn="base" hangingPunct="0">
              <a:lnSpc>
                <a:spcPct val="80000"/>
              </a:lnSpc>
              <a:spcBef>
                <a:spcPct val="20000"/>
              </a:spcBef>
              <a:spcAft>
                <a:spcPct val="0"/>
              </a:spcAft>
              <a:buClr>
                <a:srgbClr val="FF9900"/>
              </a:buClr>
              <a:buFont typeface="Arial" pitchFamily="34" charset="0"/>
              <a:buChar char="–"/>
              <a:tabLst>
                <a:tab pos="8521700" algn="r"/>
              </a:tabLst>
              <a:defRPr sz="1600" kern="1200">
                <a:solidFill>
                  <a:schemeClr val="tx1"/>
                </a:solidFill>
                <a:latin typeface="Arial" pitchFamily="34" charset="0"/>
                <a:ea typeface="楷体_GB2312" pitchFamily="49" charset="-122"/>
                <a:cs typeface="Arial" pitchFamily="34" charset="0"/>
              </a:defRPr>
            </a:lvl2pPr>
            <a:lvl3pPr marL="939800" indent="-179388" algn="l" defTabSz="330200" rtl="0" eaLnBrk="0" fontAlgn="base" hangingPunct="0">
              <a:lnSpc>
                <a:spcPct val="80000"/>
              </a:lnSpc>
              <a:spcBef>
                <a:spcPct val="20000"/>
              </a:spcBef>
              <a:spcAft>
                <a:spcPct val="0"/>
              </a:spcAft>
              <a:buClr>
                <a:srgbClr val="FF9900"/>
              </a:buClr>
              <a:buSzPct val="140000"/>
              <a:buFont typeface="Monotype Sorts" pitchFamily="2" charset="2"/>
              <a:buChar char="•"/>
              <a:tabLst>
                <a:tab pos="8521700" algn="r"/>
              </a:tabLst>
              <a:defRPr sz="1600" kern="1200">
                <a:solidFill>
                  <a:schemeClr val="tx1"/>
                </a:solidFill>
                <a:latin typeface="Arial" pitchFamily="34" charset="0"/>
                <a:ea typeface="楷体_GB2312" pitchFamily="49" charset="-122"/>
                <a:cs typeface="Arial" pitchFamily="34" charset="0"/>
              </a:defRPr>
            </a:lvl3pPr>
            <a:lvl4pPr marL="1228725" indent="-174625" algn="l" defTabSz="330200" rtl="0" eaLnBrk="0" fontAlgn="base" hangingPunct="0">
              <a:lnSpc>
                <a:spcPct val="80000"/>
              </a:lnSpc>
              <a:spcBef>
                <a:spcPct val="20000"/>
              </a:spcBef>
              <a:spcAft>
                <a:spcPct val="0"/>
              </a:spcAft>
              <a:buClr>
                <a:srgbClr val="FF9900"/>
              </a:buClr>
              <a:buFont typeface="Arial" pitchFamily="34" charset="0"/>
              <a:buChar char="–"/>
              <a:tabLst>
                <a:tab pos="8521700" algn="r"/>
              </a:tabLst>
              <a:defRPr sz="1400" kern="1200">
                <a:solidFill>
                  <a:schemeClr val="tx1"/>
                </a:solidFill>
                <a:latin typeface="Arial" pitchFamily="34" charset="0"/>
                <a:ea typeface="楷体_GB2312" pitchFamily="49" charset="-122"/>
                <a:cs typeface="Arial" pitchFamily="34" charset="0"/>
              </a:defRPr>
            </a:lvl4pPr>
            <a:lvl5pPr marL="1671638" indent="-328613" algn="l" defTabSz="330200" rtl="0" eaLnBrk="0" fontAlgn="base" hangingPunct="0">
              <a:lnSpc>
                <a:spcPct val="80000"/>
              </a:lnSpc>
              <a:spcBef>
                <a:spcPct val="20000"/>
              </a:spcBef>
              <a:spcAft>
                <a:spcPct val="0"/>
              </a:spcAft>
              <a:buClr>
                <a:srgbClr val="FF9900"/>
              </a:buClr>
              <a:buFont typeface="Arial" pitchFamily="34" charset="0"/>
              <a:buChar char="»"/>
              <a:tabLst>
                <a:tab pos="8521700" algn="r"/>
              </a:tabLst>
              <a:defRPr sz="1400" kern="1200">
                <a:solidFill>
                  <a:schemeClr val="tx1"/>
                </a:solidFill>
                <a:latin typeface="Arial" pitchFamily="34" charset="0"/>
                <a:ea typeface="楷体_GB2312" pitchFamily="49" charset="-122"/>
                <a:cs typeface="Arial" pitchFamily="34" charset="0"/>
              </a:defRPr>
            </a:lvl5pPr>
            <a:lvl6pPr marL="2128838" indent="-328613" algn="l" defTabSz="330200" rtl="0" eaLnBrk="1" fontAlgn="base" latinLnBrk="0" hangingPunct="1">
              <a:spcBef>
                <a:spcPct val="20000"/>
              </a:spcBef>
              <a:spcAft>
                <a:spcPct val="0"/>
              </a:spcAft>
              <a:buClr>
                <a:srgbClr val="FF9900"/>
              </a:buClr>
              <a:buFont typeface="Arial" pitchFamily="34" charset="0"/>
              <a:buChar char="»"/>
              <a:tabLst>
                <a:tab pos="8521700" algn="r"/>
              </a:tabLst>
              <a:defRPr sz="1400" kern="1200">
                <a:solidFill>
                  <a:schemeClr val="tx1"/>
                </a:solidFill>
                <a:latin typeface="Arial" pitchFamily="34" charset="0"/>
                <a:ea typeface="楷体_GB2312" pitchFamily="49" charset="-122"/>
                <a:cs typeface="Arial" pitchFamily="34" charset="0"/>
              </a:defRPr>
            </a:lvl6pPr>
            <a:lvl7pPr marL="2586038" indent="-328613" algn="l" defTabSz="330200" rtl="0" eaLnBrk="1" fontAlgn="base" latinLnBrk="0" hangingPunct="1">
              <a:spcBef>
                <a:spcPct val="20000"/>
              </a:spcBef>
              <a:spcAft>
                <a:spcPct val="0"/>
              </a:spcAft>
              <a:buClr>
                <a:srgbClr val="FF9900"/>
              </a:buClr>
              <a:buFont typeface="Arial" pitchFamily="34" charset="0"/>
              <a:buChar char="»"/>
              <a:tabLst>
                <a:tab pos="8521700" algn="r"/>
              </a:tabLst>
              <a:defRPr sz="1400" kern="1200">
                <a:solidFill>
                  <a:schemeClr val="tx1"/>
                </a:solidFill>
                <a:latin typeface="Arial" pitchFamily="34" charset="0"/>
                <a:ea typeface="楷体_GB2312" pitchFamily="49" charset="-122"/>
                <a:cs typeface="Arial" pitchFamily="34" charset="0"/>
              </a:defRPr>
            </a:lvl7pPr>
            <a:lvl8pPr marL="3043238" indent="-328613" algn="l" defTabSz="330200" rtl="0" eaLnBrk="1" fontAlgn="base" latinLnBrk="0" hangingPunct="1">
              <a:spcBef>
                <a:spcPct val="20000"/>
              </a:spcBef>
              <a:spcAft>
                <a:spcPct val="0"/>
              </a:spcAft>
              <a:buClr>
                <a:srgbClr val="FF9900"/>
              </a:buClr>
              <a:buFont typeface="Arial" pitchFamily="34" charset="0"/>
              <a:buChar char="»"/>
              <a:tabLst>
                <a:tab pos="8521700" algn="r"/>
              </a:tabLst>
              <a:defRPr sz="1400" kern="1200">
                <a:solidFill>
                  <a:schemeClr val="tx1"/>
                </a:solidFill>
                <a:latin typeface="Arial" pitchFamily="34" charset="0"/>
                <a:ea typeface="楷体_GB2312" pitchFamily="49" charset="-122"/>
                <a:cs typeface="Arial" pitchFamily="34" charset="0"/>
              </a:defRPr>
            </a:lvl8pPr>
            <a:lvl9pPr marL="3500438" indent="-328613" algn="l" defTabSz="330200" rtl="0" eaLnBrk="1" fontAlgn="base" latinLnBrk="0" hangingPunct="1">
              <a:spcBef>
                <a:spcPct val="20000"/>
              </a:spcBef>
              <a:spcAft>
                <a:spcPct val="0"/>
              </a:spcAft>
              <a:buClr>
                <a:srgbClr val="FF9900"/>
              </a:buClr>
              <a:buFont typeface="Arial" pitchFamily="34" charset="0"/>
              <a:buChar char="»"/>
              <a:tabLst>
                <a:tab pos="8521700" algn="r"/>
              </a:tabLst>
              <a:defRPr sz="1400" kern="1200">
                <a:solidFill>
                  <a:schemeClr val="tx1"/>
                </a:solidFill>
                <a:latin typeface="Arial" pitchFamily="34" charset="0"/>
                <a:ea typeface="楷体_GB2312" pitchFamily="49" charset="-122"/>
                <a:cs typeface="Arial" pitchFamily="34" charset="0"/>
              </a:defRPr>
            </a:lvl9pPr>
          </a:lstStyle>
          <a:p>
            <a:pPr eaLnBrk="1" hangingPunct="1">
              <a:lnSpc>
                <a:spcPct val="100000"/>
              </a:lnSpc>
              <a:spcBef>
                <a:spcPct val="50000"/>
              </a:spcBef>
              <a:buSzPct val="55000"/>
              <a:buFont typeface="Wingdings" pitchFamily="2" charset="2"/>
              <a:buNone/>
            </a:pPr>
            <a:r>
              <a:rPr lang="zh-CN" altLang="de-DE" sz="1200"/>
              <a:t>按</a:t>
            </a:r>
            <a:r>
              <a:rPr lang="zh-CN" altLang="de-DE" sz="1200" u="sng">
                <a:solidFill>
                  <a:srgbClr val="C22E00"/>
                </a:solidFill>
              </a:rPr>
              <a:t>岗位序列</a:t>
            </a:r>
            <a:r>
              <a:rPr lang="zh-CN" altLang="de-DE" sz="1200"/>
              <a:t>分别设计：</a:t>
            </a:r>
          </a:p>
          <a:p>
            <a:pPr lvl="1" eaLnBrk="1" hangingPunct="1">
              <a:lnSpc>
                <a:spcPct val="100000"/>
              </a:lnSpc>
              <a:spcBef>
                <a:spcPct val="50000"/>
              </a:spcBef>
              <a:buSzPct val="55000"/>
              <a:buFont typeface="Wingdings" pitchFamily="2" charset="2"/>
              <a:buChar char="n"/>
            </a:pPr>
            <a:r>
              <a:rPr lang="zh-CN" altLang="de-DE" sz="1200"/>
              <a:t>薪酬水平定位</a:t>
            </a:r>
          </a:p>
          <a:p>
            <a:pPr lvl="1" eaLnBrk="1" hangingPunct="1">
              <a:lnSpc>
                <a:spcPct val="100000"/>
              </a:lnSpc>
              <a:spcBef>
                <a:spcPct val="50000"/>
              </a:spcBef>
              <a:buSzPct val="55000"/>
              <a:buFont typeface="Wingdings" pitchFamily="2" charset="2"/>
              <a:buChar char="n"/>
            </a:pPr>
            <a:r>
              <a:rPr lang="zh-CN" altLang="de-DE" sz="1200"/>
              <a:t>确定薪酬中位线</a:t>
            </a:r>
          </a:p>
          <a:p>
            <a:pPr lvl="1" eaLnBrk="1" hangingPunct="1">
              <a:lnSpc>
                <a:spcPct val="100000"/>
              </a:lnSpc>
              <a:spcBef>
                <a:spcPct val="50000"/>
              </a:spcBef>
              <a:buSzPct val="55000"/>
              <a:buFont typeface="Wingdings" pitchFamily="2" charset="2"/>
              <a:buChar char="n"/>
            </a:pPr>
            <a:r>
              <a:rPr lang="zh-CN" altLang="de-DE" sz="1200"/>
              <a:t>设计薪酬带宽</a:t>
            </a:r>
          </a:p>
          <a:p>
            <a:pPr lvl="1" eaLnBrk="1" hangingPunct="1">
              <a:lnSpc>
                <a:spcPct val="100000"/>
              </a:lnSpc>
              <a:spcBef>
                <a:spcPct val="50000"/>
              </a:spcBef>
              <a:buSzPct val="55000"/>
              <a:buFont typeface="Wingdings" pitchFamily="2" charset="2"/>
              <a:buChar char="n"/>
            </a:pPr>
            <a:r>
              <a:rPr lang="zh-CN" altLang="de-DE" sz="1200"/>
              <a:t>划分薪档</a:t>
            </a:r>
          </a:p>
          <a:p>
            <a:pPr lvl="1" eaLnBrk="1" hangingPunct="1">
              <a:lnSpc>
                <a:spcPct val="100000"/>
              </a:lnSpc>
              <a:spcBef>
                <a:spcPct val="50000"/>
              </a:spcBef>
              <a:buSzPct val="55000"/>
              <a:buFont typeface="Wingdings" pitchFamily="2" charset="2"/>
              <a:buChar char="n"/>
            </a:pPr>
            <a:r>
              <a:rPr lang="zh-CN" altLang="de-DE" sz="1200"/>
              <a:t>薪酬套改原则</a:t>
            </a:r>
          </a:p>
          <a:p>
            <a:pPr lvl="1" eaLnBrk="1" hangingPunct="1">
              <a:lnSpc>
                <a:spcPct val="100000"/>
              </a:lnSpc>
              <a:spcBef>
                <a:spcPct val="50000"/>
              </a:spcBef>
              <a:buSzPct val="55000"/>
              <a:buFont typeface="Wingdings" pitchFamily="2" charset="2"/>
              <a:buChar char="n"/>
            </a:pPr>
            <a:r>
              <a:rPr lang="zh-CN" altLang="de-DE" sz="1200"/>
              <a:t>动态调薪</a:t>
            </a:r>
          </a:p>
        </p:txBody>
      </p:sp>
      <p:sp>
        <p:nvSpPr>
          <p:cNvPr id="4002825" name="Rectangle 9"/>
          <p:cNvSpPr>
            <a:spLocks noChangeArrowheads="1"/>
          </p:cNvSpPr>
          <p:nvPr/>
        </p:nvSpPr>
        <p:spPr bwMode="auto">
          <a:xfrm>
            <a:off x="5087938" y="3352800"/>
            <a:ext cx="1781175" cy="2193925"/>
          </a:xfrm>
          <a:prstGeom prst="rect">
            <a:avLst/>
          </a:prstGeom>
          <a:solidFill>
            <a:schemeClr val="bg1"/>
          </a:solidFill>
          <a:ln w="38100">
            <a:solidFill>
              <a:schemeClr val="accent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tIns="91440" bIns="91440"/>
          <a:lstStyle>
            <a:defPPr>
              <a:defRPr lang="en-US"/>
            </a:defPPr>
            <a:lvl1pPr algn="l" defTabSz="330200" rtl="0" eaLnBrk="0" fontAlgn="base" hangingPunct="0">
              <a:lnSpc>
                <a:spcPct val="80000"/>
              </a:lnSpc>
              <a:spcBef>
                <a:spcPct val="20000"/>
              </a:spcBef>
              <a:spcAft>
                <a:spcPct val="0"/>
              </a:spcAft>
              <a:buClr>
                <a:srgbClr val="FF9900"/>
              </a:buClr>
              <a:buSzPct val="140000"/>
              <a:buFont typeface="Monotype Sorts" pitchFamily="2" charset="2"/>
              <a:buChar char="•"/>
              <a:tabLst>
                <a:tab pos="8521700" algn="r"/>
              </a:tabLst>
              <a:defRPr sz="2000" kern="1200">
                <a:solidFill>
                  <a:schemeClr val="tx1"/>
                </a:solidFill>
                <a:latin typeface="Arial" pitchFamily="34" charset="0"/>
                <a:ea typeface="楷体_GB2312" pitchFamily="49" charset="-122"/>
                <a:cs typeface="Arial" pitchFamily="34" charset="0"/>
              </a:defRPr>
            </a:lvl1pPr>
            <a:lvl2pPr marL="227013" indent="-225425" algn="l" defTabSz="330200" rtl="0" eaLnBrk="0" fontAlgn="base" hangingPunct="0">
              <a:lnSpc>
                <a:spcPct val="80000"/>
              </a:lnSpc>
              <a:spcBef>
                <a:spcPct val="20000"/>
              </a:spcBef>
              <a:spcAft>
                <a:spcPct val="0"/>
              </a:spcAft>
              <a:buClr>
                <a:srgbClr val="FF9900"/>
              </a:buClr>
              <a:buFont typeface="Arial" pitchFamily="34" charset="0"/>
              <a:buChar char="–"/>
              <a:tabLst>
                <a:tab pos="8521700" algn="r"/>
              </a:tabLst>
              <a:defRPr sz="1600" kern="1200">
                <a:solidFill>
                  <a:schemeClr val="tx1"/>
                </a:solidFill>
                <a:latin typeface="Arial" pitchFamily="34" charset="0"/>
                <a:ea typeface="楷体_GB2312" pitchFamily="49" charset="-122"/>
                <a:cs typeface="Arial" pitchFamily="34" charset="0"/>
              </a:defRPr>
            </a:lvl2pPr>
            <a:lvl3pPr marL="522288" indent="-179388" algn="l" defTabSz="330200" rtl="0" eaLnBrk="0" fontAlgn="base" hangingPunct="0">
              <a:lnSpc>
                <a:spcPct val="80000"/>
              </a:lnSpc>
              <a:spcBef>
                <a:spcPct val="20000"/>
              </a:spcBef>
              <a:spcAft>
                <a:spcPct val="0"/>
              </a:spcAft>
              <a:buClr>
                <a:srgbClr val="FF9900"/>
              </a:buClr>
              <a:buSzPct val="140000"/>
              <a:buFont typeface="Monotype Sorts" pitchFamily="2" charset="2"/>
              <a:buChar char="•"/>
              <a:tabLst>
                <a:tab pos="8521700" algn="r"/>
              </a:tabLst>
              <a:defRPr sz="1600" kern="1200">
                <a:solidFill>
                  <a:schemeClr val="tx1"/>
                </a:solidFill>
                <a:latin typeface="Arial" pitchFamily="34" charset="0"/>
                <a:ea typeface="楷体_GB2312" pitchFamily="49" charset="-122"/>
                <a:cs typeface="Arial" pitchFamily="34" charset="0"/>
              </a:defRPr>
            </a:lvl3pPr>
            <a:lvl4pPr marL="811213" indent="-174625" algn="l" defTabSz="330200" rtl="0" eaLnBrk="0" fontAlgn="base" hangingPunct="0">
              <a:lnSpc>
                <a:spcPct val="80000"/>
              </a:lnSpc>
              <a:spcBef>
                <a:spcPct val="20000"/>
              </a:spcBef>
              <a:spcAft>
                <a:spcPct val="0"/>
              </a:spcAft>
              <a:buClr>
                <a:srgbClr val="FF9900"/>
              </a:buClr>
              <a:buFont typeface="Arial" pitchFamily="34" charset="0"/>
              <a:buChar char="–"/>
              <a:tabLst>
                <a:tab pos="8521700" algn="r"/>
              </a:tabLst>
              <a:defRPr sz="1400" kern="1200">
                <a:solidFill>
                  <a:schemeClr val="tx1"/>
                </a:solidFill>
                <a:latin typeface="Arial" pitchFamily="34" charset="0"/>
                <a:ea typeface="楷体_GB2312" pitchFamily="49" charset="-122"/>
                <a:cs typeface="Arial" pitchFamily="34" charset="0"/>
              </a:defRPr>
            </a:lvl4pPr>
            <a:lvl5pPr marL="1511300" indent="-328613" algn="l" defTabSz="330200" rtl="0" eaLnBrk="0" fontAlgn="base" hangingPunct="0">
              <a:lnSpc>
                <a:spcPct val="80000"/>
              </a:lnSpc>
              <a:spcBef>
                <a:spcPct val="20000"/>
              </a:spcBef>
              <a:spcAft>
                <a:spcPct val="0"/>
              </a:spcAft>
              <a:buClr>
                <a:srgbClr val="FF9900"/>
              </a:buClr>
              <a:buFont typeface="Arial" pitchFamily="34" charset="0"/>
              <a:buChar char="»"/>
              <a:tabLst>
                <a:tab pos="8521700" algn="r"/>
              </a:tabLst>
              <a:defRPr sz="1400" kern="1200">
                <a:solidFill>
                  <a:schemeClr val="tx1"/>
                </a:solidFill>
                <a:latin typeface="Arial" pitchFamily="34" charset="0"/>
                <a:ea typeface="楷体_GB2312" pitchFamily="49" charset="-122"/>
                <a:cs typeface="Arial" pitchFamily="34" charset="0"/>
              </a:defRPr>
            </a:lvl5pPr>
            <a:lvl6pPr marL="1968500" indent="-328613" algn="l" defTabSz="330200" rtl="0" eaLnBrk="1" fontAlgn="base" latinLnBrk="0" hangingPunct="1">
              <a:spcBef>
                <a:spcPct val="20000"/>
              </a:spcBef>
              <a:spcAft>
                <a:spcPct val="0"/>
              </a:spcAft>
              <a:buClr>
                <a:srgbClr val="FF9900"/>
              </a:buClr>
              <a:buFont typeface="Arial" pitchFamily="34" charset="0"/>
              <a:buChar char="»"/>
              <a:tabLst>
                <a:tab pos="8521700" algn="r"/>
              </a:tabLst>
              <a:defRPr sz="1400" kern="1200">
                <a:solidFill>
                  <a:schemeClr val="tx1"/>
                </a:solidFill>
                <a:latin typeface="Arial" pitchFamily="34" charset="0"/>
                <a:ea typeface="楷体_GB2312" pitchFamily="49" charset="-122"/>
                <a:cs typeface="Arial" pitchFamily="34" charset="0"/>
              </a:defRPr>
            </a:lvl6pPr>
            <a:lvl7pPr marL="2425700" indent="-328613" algn="l" defTabSz="330200" rtl="0" eaLnBrk="1" fontAlgn="base" latinLnBrk="0" hangingPunct="1">
              <a:spcBef>
                <a:spcPct val="20000"/>
              </a:spcBef>
              <a:spcAft>
                <a:spcPct val="0"/>
              </a:spcAft>
              <a:buClr>
                <a:srgbClr val="FF9900"/>
              </a:buClr>
              <a:buFont typeface="Arial" pitchFamily="34" charset="0"/>
              <a:buChar char="»"/>
              <a:tabLst>
                <a:tab pos="8521700" algn="r"/>
              </a:tabLst>
              <a:defRPr sz="1400" kern="1200">
                <a:solidFill>
                  <a:schemeClr val="tx1"/>
                </a:solidFill>
                <a:latin typeface="Arial" pitchFamily="34" charset="0"/>
                <a:ea typeface="楷体_GB2312" pitchFamily="49" charset="-122"/>
                <a:cs typeface="Arial" pitchFamily="34" charset="0"/>
              </a:defRPr>
            </a:lvl7pPr>
            <a:lvl8pPr marL="2882900" indent="-328613" algn="l" defTabSz="330200" rtl="0" eaLnBrk="1" fontAlgn="base" latinLnBrk="0" hangingPunct="1">
              <a:spcBef>
                <a:spcPct val="20000"/>
              </a:spcBef>
              <a:spcAft>
                <a:spcPct val="0"/>
              </a:spcAft>
              <a:buClr>
                <a:srgbClr val="FF9900"/>
              </a:buClr>
              <a:buFont typeface="Arial" pitchFamily="34" charset="0"/>
              <a:buChar char="»"/>
              <a:tabLst>
                <a:tab pos="8521700" algn="r"/>
              </a:tabLst>
              <a:defRPr sz="1400" kern="1200">
                <a:solidFill>
                  <a:schemeClr val="tx1"/>
                </a:solidFill>
                <a:latin typeface="Arial" pitchFamily="34" charset="0"/>
                <a:ea typeface="楷体_GB2312" pitchFamily="49" charset="-122"/>
                <a:cs typeface="Arial" pitchFamily="34" charset="0"/>
              </a:defRPr>
            </a:lvl8pPr>
            <a:lvl9pPr marL="3340100" indent="-328613" algn="l" defTabSz="330200" rtl="0" eaLnBrk="1" fontAlgn="base" latinLnBrk="0" hangingPunct="1">
              <a:spcBef>
                <a:spcPct val="20000"/>
              </a:spcBef>
              <a:spcAft>
                <a:spcPct val="0"/>
              </a:spcAft>
              <a:buClr>
                <a:srgbClr val="FF9900"/>
              </a:buClr>
              <a:buFont typeface="Arial" pitchFamily="34" charset="0"/>
              <a:buChar char="»"/>
              <a:tabLst>
                <a:tab pos="8521700" algn="r"/>
              </a:tabLst>
              <a:defRPr sz="1400" kern="1200">
                <a:solidFill>
                  <a:schemeClr val="tx1"/>
                </a:solidFill>
                <a:latin typeface="Arial" pitchFamily="34" charset="0"/>
                <a:ea typeface="楷体_GB2312" pitchFamily="49" charset="-122"/>
                <a:cs typeface="Arial" pitchFamily="34" charset="0"/>
              </a:defRPr>
            </a:lvl9pPr>
          </a:lstStyle>
          <a:p>
            <a:pPr>
              <a:lnSpc>
                <a:spcPct val="100000"/>
              </a:lnSpc>
              <a:spcBef>
                <a:spcPct val="0"/>
              </a:spcBef>
              <a:buClrTx/>
              <a:buSzTx/>
              <a:buFontTx/>
              <a:buNone/>
            </a:pPr>
            <a:r>
              <a:rPr lang="zh-CN" altLang="de-DE" sz="1200"/>
              <a:t>根据</a:t>
            </a:r>
            <a:r>
              <a:rPr lang="zh-CN" altLang="de-DE" sz="1200" u="sng">
                <a:solidFill>
                  <a:srgbClr val="A50021"/>
                </a:solidFill>
              </a:rPr>
              <a:t>岗位层级及岗位性质</a:t>
            </a:r>
            <a:r>
              <a:rPr lang="zh-CN" altLang="de-DE" sz="1200"/>
              <a:t>，分别设计不同岗位类别的：</a:t>
            </a:r>
          </a:p>
          <a:p>
            <a:pPr lvl="1" eaLnBrk="1" hangingPunct="1">
              <a:lnSpc>
                <a:spcPct val="100000"/>
              </a:lnSpc>
              <a:spcBef>
                <a:spcPct val="50000"/>
              </a:spcBef>
              <a:buSzPct val="55000"/>
              <a:buFont typeface="Wingdings" pitchFamily="2" charset="2"/>
              <a:buChar char="n"/>
            </a:pPr>
            <a:r>
              <a:rPr lang="zh-CN" altLang="de-DE" sz="1200"/>
              <a:t>固定薪酬</a:t>
            </a:r>
            <a:r>
              <a:rPr lang="de-DE" altLang="zh-CN" sz="1200"/>
              <a:t>/</a:t>
            </a:r>
            <a:r>
              <a:rPr lang="zh-CN" altLang="de-DE" sz="1200"/>
              <a:t>目标变动薪酬比例</a:t>
            </a:r>
          </a:p>
        </p:txBody>
      </p:sp>
      <p:sp>
        <p:nvSpPr>
          <p:cNvPr id="4002826" name="AutoShape 10"/>
          <p:cNvSpPr>
            <a:spLocks noChangeArrowheads="1"/>
          </p:cNvSpPr>
          <p:nvPr/>
        </p:nvSpPr>
        <p:spPr bwMode="ltGray">
          <a:xfrm>
            <a:off x="3024188" y="2246313"/>
            <a:ext cx="2176462" cy="695325"/>
          </a:xfrm>
          <a:prstGeom prst="homePlate">
            <a:avLst>
              <a:gd name="adj" fmla="val 28823"/>
            </a:avLst>
          </a:prstGeom>
          <a:solidFill>
            <a:schemeClr val="accent1"/>
          </a:solidFill>
          <a:ln w="28575" algn="ctr">
            <a:solidFill>
              <a:srgbClr val="FFFFFF"/>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ctr" eaLnBrk="1" latinLnBrk="1" hangingPunct="1">
              <a:lnSpc>
                <a:spcPct val="90000"/>
              </a:lnSpc>
              <a:buFontTx/>
              <a:buNone/>
            </a:pPr>
            <a:r>
              <a:rPr kumimoji="1" lang="zh-CN" altLang="en-US" b="1">
                <a:cs typeface="Arial" pitchFamily="34" charset="0"/>
              </a:rPr>
              <a:t>薪酬水平定位</a:t>
            </a:r>
            <a:br>
              <a:rPr kumimoji="1" lang="zh-CN" altLang="en-US" b="1">
                <a:cs typeface="Arial" pitchFamily="34" charset="0"/>
              </a:rPr>
            </a:br>
            <a:r>
              <a:rPr kumimoji="1" lang="zh-CN" altLang="en-US" b="1">
                <a:cs typeface="Arial" pitchFamily="34" charset="0"/>
              </a:rPr>
              <a:t>及薪档设计</a:t>
            </a:r>
          </a:p>
        </p:txBody>
      </p:sp>
      <p:sp>
        <p:nvSpPr>
          <p:cNvPr id="4002827" name="AutoShape 11"/>
          <p:cNvSpPr>
            <a:spLocks noChangeArrowheads="1"/>
          </p:cNvSpPr>
          <p:nvPr/>
        </p:nvSpPr>
        <p:spPr bwMode="ltGray">
          <a:xfrm>
            <a:off x="1155700" y="1903413"/>
            <a:ext cx="2106613" cy="695325"/>
          </a:xfrm>
          <a:prstGeom prst="homePlate">
            <a:avLst>
              <a:gd name="adj" fmla="val 37029"/>
            </a:avLst>
          </a:prstGeom>
          <a:solidFill>
            <a:schemeClr val="accent1"/>
          </a:solidFill>
          <a:ln w="28575" algn="ctr">
            <a:solidFill>
              <a:srgbClr val="FFFFFF"/>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ctr" eaLnBrk="1" latinLnBrk="1" hangingPunct="1">
              <a:lnSpc>
                <a:spcPct val="90000"/>
              </a:lnSpc>
              <a:buFontTx/>
              <a:buNone/>
            </a:pPr>
            <a:r>
              <a:rPr kumimoji="1" lang="zh-CN" altLang="en-US" b="1">
                <a:cs typeface="Arial" pitchFamily="34" charset="0"/>
              </a:rPr>
              <a:t>建立职级体系</a:t>
            </a:r>
            <a:r>
              <a:rPr kumimoji="1" lang="zh-CN" altLang="en-US" b="1">
                <a:solidFill>
                  <a:srgbClr val="C22E00"/>
                </a:solidFill>
                <a:cs typeface="Arial" pitchFamily="34" charset="0"/>
              </a:rPr>
              <a:t>*</a:t>
            </a:r>
          </a:p>
        </p:txBody>
      </p:sp>
      <p:sp>
        <p:nvSpPr>
          <p:cNvPr id="4002828" name="Rectangle 12"/>
          <p:cNvSpPr>
            <a:spLocks noChangeArrowheads="1"/>
          </p:cNvSpPr>
          <p:nvPr/>
        </p:nvSpPr>
        <p:spPr bwMode="auto">
          <a:xfrm>
            <a:off x="1169988" y="1687513"/>
            <a:ext cx="244475" cy="225425"/>
          </a:xfrm>
          <a:prstGeom prst="rect">
            <a:avLst/>
          </a:prstGeom>
          <a:solidFill>
            <a:srgbClr val="E65032"/>
          </a:solidFill>
          <a:ln>
            <a:noFill/>
          </a:ln>
          <a:effectLst/>
        </p:spPr>
        <p:txBody>
          <a:bodyPr lIns="0" tIns="0" rIns="0" bIns="0" anchor="ctr" anchorCtr="1"/>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ctr">
              <a:lnSpc>
                <a:spcPct val="100000"/>
              </a:lnSpc>
              <a:spcBef>
                <a:spcPct val="0"/>
              </a:spcBef>
              <a:buFontTx/>
              <a:buNone/>
            </a:pPr>
            <a:r>
              <a:rPr kumimoji="1" lang="en-US" altLang="zh-CN" sz="1400" b="1">
                <a:solidFill>
                  <a:schemeClr val="bg1"/>
                </a:solidFill>
                <a:cs typeface="Arial" pitchFamily="34" charset="0"/>
              </a:rPr>
              <a:t>1</a:t>
            </a:r>
            <a:endParaRPr kumimoji="1" lang="en-US" altLang="zh-CN" sz="1400" b="1">
              <a:solidFill>
                <a:srgbClr val="000000"/>
              </a:solidFill>
              <a:cs typeface="Arial" pitchFamily="34" charset="0"/>
            </a:endParaRPr>
          </a:p>
        </p:txBody>
      </p:sp>
      <p:sp>
        <p:nvSpPr>
          <p:cNvPr id="4002829" name="Rectangle 13"/>
          <p:cNvSpPr>
            <a:spLocks noChangeArrowheads="1"/>
          </p:cNvSpPr>
          <p:nvPr/>
        </p:nvSpPr>
        <p:spPr bwMode="auto">
          <a:xfrm>
            <a:off x="7234238" y="2713038"/>
            <a:ext cx="242887" cy="225425"/>
          </a:xfrm>
          <a:prstGeom prst="rect">
            <a:avLst/>
          </a:prstGeom>
          <a:solidFill>
            <a:srgbClr val="E65032"/>
          </a:solidFill>
          <a:ln>
            <a:noFill/>
          </a:ln>
          <a:effectLst/>
        </p:spPr>
        <p:txBody>
          <a:bodyPr lIns="0" tIns="0" rIns="0" bIns="0" anchor="ctr" anchorCtr="1"/>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ctr">
              <a:lnSpc>
                <a:spcPct val="100000"/>
              </a:lnSpc>
              <a:spcBef>
                <a:spcPct val="0"/>
              </a:spcBef>
              <a:buFontTx/>
              <a:buNone/>
            </a:pPr>
            <a:r>
              <a:rPr kumimoji="1" lang="en-US" altLang="zh-CN" sz="1400" b="1">
                <a:solidFill>
                  <a:schemeClr val="bg1"/>
                </a:solidFill>
                <a:cs typeface="Arial" pitchFamily="34" charset="0"/>
              </a:rPr>
              <a:t>4</a:t>
            </a:r>
            <a:endParaRPr kumimoji="1" lang="en-US" altLang="zh-CN" sz="1400" b="1">
              <a:solidFill>
                <a:srgbClr val="000000"/>
              </a:solidFill>
              <a:cs typeface="Arial" pitchFamily="34" charset="0"/>
            </a:endParaRPr>
          </a:p>
        </p:txBody>
      </p:sp>
      <p:sp>
        <p:nvSpPr>
          <p:cNvPr id="4002830" name="Rectangle 14"/>
          <p:cNvSpPr>
            <a:spLocks noChangeArrowheads="1"/>
          </p:cNvSpPr>
          <p:nvPr/>
        </p:nvSpPr>
        <p:spPr bwMode="auto">
          <a:xfrm>
            <a:off x="1022350" y="1079500"/>
            <a:ext cx="86360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eaLnBrk="1" hangingPunct="1">
              <a:lnSpc>
                <a:spcPct val="100000"/>
              </a:lnSpc>
              <a:buClr>
                <a:srgbClr val="FF9900"/>
              </a:buClr>
              <a:buSzPct val="55000"/>
              <a:buFont typeface="Wingdings" pitchFamily="2" charset="2"/>
              <a:buNone/>
            </a:pPr>
            <a:endParaRPr lang="zh-CN" altLang="zh-CN" sz="1400">
              <a:latin typeface="楷体_GB2312" pitchFamily="49" charset="-122"/>
            </a:endParaRPr>
          </a:p>
        </p:txBody>
      </p:sp>
      <p:sp>
        <p:nvSpPr>
          <p:cNvPr id="4002831" name="Text Box 15"/>
          <p:cNvSpPr txBox="1">
            <a:spLocks noChangeArrowheads="1"/>
          </p:cNvSpPr>
          <p:nvPr/>
        </p:nvSpPr>
        <p:spPr bwMode="auto">
          <a:xfrm>
            <a:off x="990600" y="1111250"/>
            <a:ext cx="5283200" cy="336550"/>
          </a:xfrm>
          <a:prstGeom prst="rect">
            <a:avLst/>
          </a:prstGeom>
          <a:noFill/>
          <a:ln>
            <a:noFill/>
          </a:ln>
          <a:effectLst/>
          <a:extLst>
            <a:ext uri="{909E8E84-426E-40DD-AFC4-6F175D3DCCD1}">
              <a14:hiddenFill xmlns:a14="http://schemas.microsoft.com/office/drawing/2010/main">
                <a:solidFill>
                  <a:srgbClr val="FF00FF"/>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nSpc>
                <a:spcPct val="100000"/>
              </a:lnSpc>
              <a:buFontTx/>
              <a:buNone/>
            </a:pPr>
            <a:r>
              <a:rPr lang="zh-CN" altLang="en-US" b="1">
                <a:latin typeface="宋体" pitchFamily="2" charset="-122"/>
                <a:cs typeface="Arial" pitchFamily="34" charset="0"/>
              </a:rPr>
              <a:t>薪酬体系设计主要包括以下四个主要工作步骤：</a:t>
            </a:r>
          </a:p>
        </p:txBody>
      </p:sp>
      <p:sp>
        <p:nvSpPr>
          <p:cNvPr id="4002832" name="Rectangle 16"/>
          <p:cNvSpPr>
            <a:spLocks noChangeArrowheads="1"/>
          </p:cNvSpPr>
          <p:nvPr/>
        </p:nvSpPr>
        <p:spPr bwMode="auto">
          <a:xfrm>
            <a:off x="7102475" y="3673475"/>
            <a:ext cx="1782763" cy="2193925"/>
          </a:xfrm>
          <a:prstGeom prst="rect">
            <a:avLst/>
          </a:prstGeom>
          <a:solidFill>
            <a:schemeClr val="bg1"/>
          </a:solidFill>
          <a:ln w="38100">
            <a:solidFill>
              <a:schemeClr val="accent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tIns="91440" bIns="91440"/>
          <a:lstStyle>
            <a:defPPr>
              <a:defRPr lang="en-US"/>
            </a:defPPr>
            <a:lvl1pPr algn="l" defTabSz="330200" rtl="0" eaLnBrk="0" fontAlgn="base" hangingPunct="0">
              <a:lnSpc>
                <a:spcPct val="80000"/>
              </a:lnSpc>
              <a:spcBef>
                <a:spcPct val="20000"/>
              </a:spcBef>
              <a:spcAft>
                <a:spcPct val="0"/>
              </a:spcAft>
              <a:buClr>
                <a:srgbClr val="FF9900"/>
              </a:buClr>
              <a:buSzPct val="140000"/>
              <a:buFont typeface="Monotype Sorts" pitchFamily="2" charset="2"/>
              <a:buChar char="•"/>
              <a:tabLst>
                <a:tab pos="8521700" algn="r"/>
              </a:tabLst>
              <a:defRPr sz="2000" kern="1200">
                <a:solidFill>
                  <a:schemeClr val="tx1"/>
                </a:solidFill>
                <a:latin typeface="Arial" pitchFamily="34" charset="0"/>
                <a:ea typeface="楷体_GB2312" pitchFamily="49" charset="-122"/>
                <a:cs typeface="Arial" pitchFamily="34" charset="0"/>
              </a:defRPr>
            </a:lvl1pPr>
            <a:lvl2pPr marL="227013" indent="-225425" algn="l" defTabSz="330200" rtl="0" eaLnBrk="0" fontAlgn="base" hangingPunct="0">
              <a:lnSpc>
                <a:spcPct val="80000"/>
              </a:lnSpc>
              <a:spcBef>
                <a:spcPct val="20000"/>
              </a:spcBef>
              <a:spcAft>
                <a:spcPct val="0"/>
              </a:spcAft>
              <a:buClr>
                <a:srgbClr val="FF9900"/>
              </a:buClr>
              <a:buFont typeface="Arial" pitchFamily="34" charset="0"/>
              <a:buChar char="–"/>
              <a:tabLst>
                <a:tab pos="8521700" algn="r"/>
              </a:tabLst>
              <a:defRPr sz="1600" kern="1200">
                <a:solidFill>
                  <a:schemeClr val="tx1"/>
                </a:solidFill>
                <a:latin typeface="Arial" pitchFamily="34" charset="0"/>
                <a:ea typeface="楷体_GB2312" pitchFamily="49" charset="-122"/>
                <a:cs typeface="Arial" pitchFamily="34" charset="0"/>
              </a:defRPr>
            </a:lvl2pPr>
            <a:lvl3pPr marL="522288" indent="-179388" algn="l" defTabSz="330200" rtl="0" eaLnBrk="0" fontAlgn="base" hangingPunct="0">
              <a:lnSpc>
                <a:spcPct val="80000"/>
              </a:lnSpc>
              <a:spcBef>
                <a:spcPct val="20000"/>
              </a:spcBef>
              <a:spcAft>
                <a:spcPct val="0"/>
              </a:spcAft>
              <a:buClr>
                <a:srgbClr val="FF9900"/>
              </a:buClr>
              <a:buSzPct val="140000"/>
              <a:buFont typeface="Monotype Sorts" pitchFamily="2" charset="2"/>
              <a:buChar char="•"/>
              <a:tabLst>
                <a:tab pos="8521700" algn="r"/>
              </a:tabLst>
              <a:defRPr sz="1600" kern="1200">
                <a:solidFill>
                  <a:schemeClr val="tx1"/>
                </a:solidFill>
                <a:latin typeface="Arial" pitchFamily="34" charset="0"/>
                <a:ea typeface="楷体_GB2312" pitchFamily="49" charset="-122"/>
                <a:cs typeface="Arial" pitchFamily="34" charset="0"/>
              </a:defRPr>
            </a:lvl3pPr>
            <a:lvl4pPr marL="811213" indent="-174625" algn="l" defTabSz="330200" rtl="0" eaLnBrk="0" fontAlgn="base" hangingPunct="0">
              <a:lnSpc>
                <a:spcPct val="80000"/>
              </a:lnSpc>
              <a:spcBef>
                <a:spcPct val="20000"/>
              </a:spcBef>
              <a:spcAft>
                <a:spcPct val="0"/>
              </a:spcAft>
              <a:buClr>
                <a:srgbClr val="FF9900"/>
              </a:buClr>
              <a:buFont typeface="Arial" pitchFamily="34" charset="0"/>
              <a:buChar char="–"/>
              <a:tabLst>
                <a:tab pos="8521700" algn="r"/>
              </a:tabLst>
              <a:defRPr sz="1400" kern="1200">
                <a:solidFill>
                  <a:schemeClr val="tx1"/>
                </a:solidFill>
                <a:latin typeface="Arial" pitchFamily="34" charset="0"/>
                <a:ea typeface="楷体_GB2312" pitchFamily="49" charset="-122"/>
                <a:cs typeface="Arial" pitchFamily="34" charset="0"/>
              </a:defRPr>
            </a:lvl4pPr>
            <a:lvl5pPr marL="1511300" indent="-328613" algn="l" defTabSz="330200" rtl="0" eaLnBrk="0" fontAlgn="base" hangingPunct="0">
              <a:lnSpc>
                <a:spcPct val="80000"/>
              </a:lnSpc>
              <a:spcBef>
                <a:spcPct val="20000"/>
              </a:spcBef>
              <a:spcAft>
                <a:spcPct val="0"/>
              </a:spcAft>
              <a:buClr>
                <a:srgbClr val="FF9900"/>
              </a:buClr>
              <a:buFont typeface="Arial" pitchFamily="34" charset="0"/>
              <a:buChar char="»"/>
              <a:tabLst>
                <a:tab pos="8521700" algn="r"/>
              </a:tabLst>
              <a:defRPr sz="1400" kern="1200">
                <a:solidFill>
                  <a:schemeClr val="tx1"/>
                </a:solidFill>
                <a:latin typeface="Arial" pitchFamily="34" charset="0"/>
                <a:ea typeface="楷体_GB2312" pitchFamily="49" charset="-122"/>
                <a:cs typeface="Arial" pitchFamily="34" charset="0"/>
              </a:defRPr>
            </a:lvl5pPr>
            <a:lvl6pPr marL="1968500" indent="-328613" algn="l" defTabSz="330200" rtl="0" eaLnBrk="1" fontAlgn="base" latinLnBrk="0" hangingPunct="1">
              <a:spcBef>
                <a:spcPct val="20000"/>
              </a:spcBef>
              <a:spcAft>
                <a:spcPct val="0"/>
              </a:spcAft>
              <a:buClr>
                <a:srgbClr val="FF9900"/>
              </a:buClr>
              <a:buFont typeface="Arial" pitchFamily="34" charset="0"/>
              <a:buChar char="»"/>
              <a:tabLst>
                <a:tab pos="8521700" algn="r"/>
              </a:tabLst>
              <a:defRPr sz="1400" kern="1200">
                <a:solidFill>
                  <a:schemeClr val="tx1"/>
                </a:solidFill>
                <a:latin typeface="Arial" pitchFamily="34" charset="0"/>
                <a:ea typeface="楷体_GB2312" pitchFamily="49" charset="-122"/>
                <a:cs typeface="Arial" pitchFamily="34" charset="0"/>
              </a:defRPr>
            </a:lvl6pPr>
            <a:lvl7pPr marL="2425700" indent="-328613" algn="l" defTabSz="330200" rtl="0" eaLnBrk="1" fontAlgn="base" latinLnBrk="0" hangingPunct="1">
              <a:spcBef>
                <a:spcPct val="20000"/>
              </a:spcBef>
              <a:spcAft>
                <a:spcPct val="0"/>
              </a:spcAft>
              <a:buClr>
                <a:srgbClr val="FF9900"/>
              </a:buClr>
              <a:buFont typeface="Arial" pitchFamily="34" charset="0"/>
              <a:buChar char="»"/>
              <a:tabLst>
                <a:tab pos="8521700" algn="r"/>
              </a:tabLst>
              <a:defRPr sz="1400" kern="1200">
                <a:solidFill>
                  <a:schemeClr val="tx1"/>
                </a:solidFill>
                <a:latin typeface="Arial" pitchFamily="34" charset="0"/>
                <a:ea typeface="楷体_GB2312" pitchFamily="49" charset="-122"/>
                <a:cs typeface="Arial" pitchFamily="34" charset="0"/>
              </a:defRPr>
            </a:lvl7pPr>
            <a:lvl8pPr marL="2882900" indent="-328613" algn="l" defTabSz="330200" rtl="0" eaLnBrk="1" fontAlgn="base" latinLnBrk="0" hangingPunct="1">
              <a:spcBef>
                <a:spcPct val="20000"/>
              </a:spcBef>
              <a:spcAft>
                <a:spcPct val="0"/>
              </a:spcAft>
              <a:buClr>
                <a:srgbClr val="FF9900"/>
              </a:buClr>
              <a:buFont typeface="Arial" pitchFamily="34" charset="0"/>
              <a:buChar char="»"/>
              <a:tabLst>
                <a:tab pos="8521700" algn="r"/>
              </a:tabLst>
              <a:defRPr sz="1400" kern="1200">
                <a:solidFill>
                  <a:schemeClr val="tx1"/>
                </a:solidFill>
                <a:latin typeface="Arial" pitchFamily="34" charset="0"/>
                <a:ea typeface="楷体_GB2312" pitchFamily="49" charset="-122"/>
                <a:cs typeface="Arial" pitchFamily="34" charset="0"/>
              </a:defRPr>
            </a:lvl8pPr>
            <a:lvl9pPr marL="3340100" indent="-328613" algn="l" defTabSz="330200" rtl="0" eaLnBrk="1" fontAlgn="base" latinLnBrk="0" hangingPunct="1">
              <a:spcBef>
                <a:spcPct val="20000"/>
              </a:spcBef>
              <a:spcAft>
                <a:spcPct val="0"/>
              </a:spcAft>
              <a:buClr>
                <a:srgbClr val="FF9900"/>
              </a:buClr>
              <a:buFont typeface="Arial" pitchFamily="34" charset="0"/>
              <a:buChar char="»"/>
              <a:tabLst>
                <a:tab pos="8521700" algn="r"/>
              </a:tabLst>
              <a:defRPr sz="1400" kern="1200">
                <a:solidFill>
                  <a:schemeClr val="tx1"/>
                </a:solidFill>
                <a:latin typeface="Arial" pitchFamily="34" charset="0"/>
                <a:ea typeface="楷体_GB2312" pitchFamily="49" charset="-122"/>
                <a:cs typeface="Arial" pitchFamily="34" charset="0"/>
              </a:defRPr>
            </a:lvl9pPr>
          </a:lstStyle>
          <a:p>
            <a:pPr>
              <a:lnSpc>
                <a:spcPct val="100000"/>
              </a:lnSpc>
              <a:spcBef>
                <a:spcPct val="0"/>
              </a:spcBef>
              <a:buClrTx/>
              <a:buSzTx/>
              <a:buFontTx/>
              <a:buNone/>
            </a:pPr>
            <a:r>
              <a:rPr lang="zh-CN" altLang="de-DE" sz="1200"/>
              <a:t>根据业务特征以及</a:t>
            </a:r>
            <a:r>
              <a:rPr lang="zh-CN" altLang="de-DE" sz="1200" u="sng">
                <a:solidFill>
                  <a:srgbClr val="A50021"/>
                </a:solidFill>
              </a:rPr>
              <a:t>绩效考核方式的不同</a:t>
            </a:r>
            <a:r>
              <a:rPr lang="zh-CN" altLang="de-DE" sz="1200"/>
              <a:t>，分别设计总行各部门、各利润中心、分支行的：</a:t>
            </a:r>
          </a:p>
          <a:p>
            <a:pPr lvl="1" eaLnBrk="1" hangingPunct="1">
              <a:lnSpc>
                <a:spcPct val="100000"/>
              </a:lnSpc>
              <a:spcBef>
                <a:spcPct val="50000"/>
              </a:spcBef>
              <a:buSzPct val="55000"/>
              <a:buFont typeface="Wingdings" pitchFamily="2" charset="2"/>
              <a:buChar char="n"/>
            </a:pPr>
            <a:r>
              <a:rPr lang="zh-CN" altLang="de-DE" sz="1200"/>
              <a:t>绩效奖金分配方案</a:t>
            </a:r>
          </a:p>
          <a:p>
            <a:pPr lvl="1" eaLnBrk="1" hangingPunct="1">
              <a:lnSpc>
                <a:spcPct val="100000"/>
              </a:lnSpc>
              <a:spcBef>
                <a:spcPct val="50000"/>
              </a:spcBef>
              <a:buSzPct val="55000"/>
              <a:buFont typeface="Wingdings" pitchFamily="2" charset="2"/>
              <a:buChar char="n"/>
            </a:pPr>
            <a:r>
              <a:rPr lang="zh-CN" altLang="de-DE" sz="1200"/>
              <a:t>超额奖励方案</a:t>
            </a:r>
          </a:p>
          <a:p>
            <a:pPr lvl="1" eaLnBrk="1" hangingPunct="1">
              <a:lnSpc>
                <a:spcPct val="100000"/>
              </a:lnSpc>
              <a:spcBef>
                <a:spcPct val="50000"/>
              </a:spcBef>
              <a:buSzPct val="55000"/>
              <a:buFont typeface="Wingdings" pitchFamily="2" charset="2"/>
              <a:buChar char="n"/>
            </a:pPr>
            <a:r>
              <a:rPr lang="zh-CN" altLang="de-DE" sz="1200"/>
              <a:t>佣金提成方案</a:t>
            </a:r>
          </a:p>
        </p:txBody>
      </p:sp>
      <p:sp>
        <p:nvSpPr>
          <p:cNvPr id="4002833" name="Text Box 17"/>
          <p:cNvSpPr txBox="1">
            <a:spLocks noChangeArrowheads="1"/>
          </p:cNvSpPr>
          <p:nvPr/>
        </p:nvSpPr>
        <p:spPr bwMode="auto">
          <a:xfrm>
            <a:off x="487363" y="5800725"/>
            <a:ext cx="5391150" cy="304800"/>
          </a:xfrm>
          <a:prstGeom prst="rect">
            <a:avLst/>
          </a:prstGeom>
          <a:noFill/>
          <a:ln>
            <a:noFill/>
          </a:ln>
          <a:effectLst/>
          <a:extLst>
            <a:ext uri="{909E8E84-426E-40DD-AFC4-6F175D3DCCD1}">
              <a14:hiddenFill xmlns:a14="http://schemas.microsoft.com/office/drawing/2010/main">
                <a:solidFill>
                  <a:srgbClr val="FF00FF"/>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nSpc>
                <a:spcPct val="100000"/>
              </a:lnSpc>
              <a:buFontTx/>
              <a:buNone/>
            </a:pPr>
            <a:r>
              <a:rPr lang="zh-CN" altLang="en-US" sz="1400">
                <a:solidFill>
                  <a:srgbClr val="C22E00"/>
                </a:solidFill>
                <a:latin typeface="宋体" pitchFamily="2" charset="-122"/>
                <a:cs typeface="Arial" pitchFamily="34" charset="0"/>
              </a:rPr>
              <a:t>*注：本部分内容详见</a:t>
            </a:r>
            <a:r>
              <a:rPr lang="en-US" altLang="zh-CN" sz="1400">
                <a:solidFill>
                  <a:srgbClr val="C22E00"/>
                </a:solidFill>
                <a:latin typeface="宋体" pitchFamily="2" charset="-122"/>
                <a:cs typeface="Arial" pitchFamily="34" charset="0"/>
              </a:rPr>
              <a:t>《</a:t>
            </a:r>
            <a:r>
              <a:rPr lang="zh-CN" altLang="zh-CN" sz="1400">
                <a:solidFill>
                  <a:srgbClr val="C22E00"/>
                </a:solidFill>
                <a:latin typeface="宋体" pitchFamily="2" charset="-122"/>
                <a:cs typeface="Arial" pitchFamily="34" charset="0"/>
              </a:rPr>
              <a:t>宁波银行_岗位价值评估及职等架构</a:t>
            </a:r>
            <a:r>
              <a:rPr lang="en-US" altLang="zh-CN" sz="1400">
                <a:solidFill>
                  <a:srgbClr val="C22E00"/>
                </a:solidFill>
                <a:latin typeface="宋体" pitchFamily="2" charset="-122"/>
                <a:cs typeface="Arial" pitchFamily="34" charset="0"/>
              </a:rPr>
              <a:t>》</a:t>
            </a:r>
          </a:p>
        </p:txBody>
      </p:sp>
    </p:spTree>
  </p:cSld>
  <p:clrMapOvr>
    <a:masterClrMapping/>
  </p:clrMapOvr>
  <p:transition spd="slow"/>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灯片编号占位符 3"/>
          <p:cNvSpPr>
            <a:spLocks noGrp="1"/>
          </p:cNvSpPr>
          <p:nvPr>
            <p:ph type="sldNum" sz="quarter" idx="10"/>
          </p:nvPr>
        </p:nvSpPr>
        <p:spPr/>
        <p:txBody>
          <a:bodyPr/>
          <a:lstStyle/>
          <a:p>
            <a:fld id="{814A358B-ED9F-455F-9CAA-23C3DBC0ED63}" type="slidenum">
              <a:rPr lang="zh-CN" altLang="en-US"/>
              <a:t>11</a:t>
            </a:fld>
            <a:endParaRPr lang="en-US" altLang="zh-CN"/>
          </a:p>
        </p:txBody>
      </p:sp>
      <p:sp>
        <p:nvSpPr>
          <p:cNvPr id="4203522" name="Rectangle 2"/>
          <p:cNvSpPr>
            <a:spLocks noChangeArrowheads="1"/>
          </p:cNvSpPr>
          <p:nvPr/>
        </p:nvSpPr>
        <p:spPr bwMode="auto">
          <a:xfrm>
            <a:off x="3833813" y="2516188"/>
            <a:ext cx="5067300" cy="593725"/>
          </a:xfrm>
          <a:prstGeom prst="rect">
            <a:avLst/>
          </a:prstGeom>
          <a:solidFill>
            <a:srgbClr val="E65032"/>
          </a:solidFill>
          <a:ln>
            <a:noFill/>
          </a:ln>
          <a:effectLst>
            <a:outerShdw dist="71842" dir="2700000" algn="ctr" rotWithShape="0">
              <a:schemeClr val="bg2">
                <a:alpha val="50000"/>
              </a:schemeClr>
            </a:outerShdw>
          </a:effectLst>
        </p:spPr>
        <p:txBody>
          <a:bodyPr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ctr" eaLnBrk="1" hangingPunct="1">
              <a:lnSpc>
                <a:spcPct val="100000"/>
              </a:lnSpc>
              <a:spcBef>
                <a:spcPct val="0"/>
              </a:spcBef>
              <a:buFontTx/>
              <a:buNone/>
            </a:pPr>
            <a:r>
              <a:rPr kumimoji="1" lang="zh-CN" altLang="en-US" sz="2000" b="1">
                <a:solidFill>
                  <a:schemeClr val="bg1"/>
                </a:solidFill>
              </a:rPr>
              <a:t>薪酬水平定位及薪档设计</a:t>
            </a:r>
          </a:p>
        </p:txBody>
      </p:sp>
      <p:sp>
        <p:nvSpPr>
          <p:cNvPr id="4203523" name="Rectangle 3"/>
          <p:cNvSpPr>
            <a:spLocks noGrp="1" noChangeArrowheads="1"/>
          </p:cNvSpPr>
          <p:nvPr>
            <p:ph type="title"/>
          </p:nvPr>
        </p:nvSpPr>
        <p:spPr>
          <a:xfrm>
            <a:off x="1190625" y="42863"/>
            <a:ext cx="8253413" cy="836612"/>
          </a:xfrm>
          <a:noFill/>
          <a:extLst>
            <a:ext uri="{91240B29-F687-4F45-9708-019B960494DF}">
              <a14:hiddenLine xmlns:a14="http://schemas.microsoft.com/office/drawing/2010/main" w="12700" cap="flat" cmpd="sng" algn="ctr">
                <a:solidFill>
                  <a:schemeClr val="tx1"/>
                </a:solidFill>
                <a:prstDash val="solid"/>
                <a:miter lim="800000"/>
                <a:headEnd/>
                <a:tailEnd/>
              </a14:hiddenLine>
            </a:ext>
          </a:extLst>
        </p:spPr>
        <p:txBody>
          <a:bodyPr lIns="0" tIns="0" rIns="0" bIns="0"/>
          <a:lstStyle/>
          <a:p>
            <a:pPr eaLnBrk="0" hangingPunct="0">
              <a:spcBef>
                <a:spcPct val="50000"/>
              </a:spcBef>
            </a:pPr>
            <a:r>
              <a:rPr lang="zh-CN" altLang="en-US" sz="2000"/>
              <a:t>目录</a:t>
            </a:r>
          </a:p>
        </p:txBody>
      </p:sp>
      <p:pic>
        <p:nvPicPr>
          <p:cNvPr id="4203524" name="Picture 4"/>
          <p:cNvPicPr>
            <a:picLocks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900113" y="1441450"/>
            <a:ext cx="2525712" cy="4411663"/>
          </a:xfrm>
          <a:noFill/>
          <a:extLst>
            <a:ext uri="{909E8E84-426E-40DD-AFC4-6F175D3DCCD1}">
              <a14:hiddenFill xmlns:a14="http://schemas.microsoft.com/office/drawing/2010/main">
                <a:solidFill>
                  <a:srgbClr val="72C7E7"/>
                </a:solidFill>
              </a14:hiddenFill>
            </a:ext>
            <a:ext uri="{AF507438-7753-43E0-B8FC-AC1667EBCBE1}">
              <a14:hiddenEffects xmlns:a14="http://schemas.microsoft.com/office/drawing/2010/main">
                <a:effectLst>
                  <a:outerShdw dist="38099" dir="2700000" algn="ctr" rotWithShape="0">
                    <a:schemeClr val="bg2">
                      <a:alpha val="74998"/>
                    </a:schemeClr>
                  </a:outerShdw>
                </a:effectLst>
              </a14:hiddenEffects>
            </a:ext>
          </a:extLst>
        </p:spPr>
      </p:pic>
      <p:sp>
        <p:nvSpPr>
          <p:cNvPr id="4203525" name="Rectangle 5"/>
          <p:cNvSpPr>
            <a:spLocks noChangeArrowheads="1"/>
          </p:cNvSpPr>
          <p:nvPr/>
        </p:nvSpPr>
        <p:spPr bwMode="auto">
          <a:xfrm>
            <a:off x="3833813" y="5138738"/>
            <a:ext cx="5067300" cy="593725"/>
          </a:xfrm>
          <a:prstGeom prst="rect">
            <a:avLst/>
          </a:prstGeom>
          <a:solidFill>
            <a:schemeClr val="bg1"/>
          </a:solidFill>
          <a:ln w="9525" algn="ctr">
            <a:solidFill>
              <a:schemeClr val="tx1"/>
            </a:solidFill>
            <a:miter lim="800000"/>
          </a:ln>
          <a:effectLst>
            <a:outerShdw dist="71842" dir="2700000" algn="ctr" rotWithShape="0">
              <a:schemeClr val="bg2">
                <a:alpha val="50000"/>
              </a:schemeClr>
            </a:outerShdw>
          </a:effectLst>
        </p:spPr>
        <p:txBody>
          <a:bodyPr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ctr" eaLnBrk="1" hangingPunct="1">
              <a:lnSpc>
                <a:spcPct val="100000"/>
              </a:lnSpc>
              <a:spcBef>
                <a:spcPct val="0"/>
              </a:spcBef>
              <a:buFontTx/>
              <a:buNone/>
            </a:pPr>
            <a:r>
              <a:rPr kumimoji="1" lang="zh-CN" altLang="en-US" sz="2000" b="1"/>
              <a:t>薪酬套改原则与动态调薪</a:t>
            </a:r>
          </a:p>
        </p:txBody>
      </p:sp>
      <p:sp>
        <p:nvSpPr>
          <p:cNvPr id="4203526" name="Rectangle 6"/>
          <p:cNvSpPr>
            <a:spLocks noChangeArrowheads="1"/>
          </p:cNvSpPr>
          <p:nvPr/>
        </p:nvSpPr>
        <p:spPr bwMode="auto">
          <a:xfrm>
            <a:off x="3833813" y="1643063"/>
            <a:ext cx="5067300" cy="593725"/>
          </a:xfrm>
          <a:prstGeom prst="rect">
            <a:avLst/>
          </a:prstGeom>
          <a:solidFill>
            <a:schemeClr val="bg1"/>
          </a:solidFill>
          <a:ln w="9525" algn="ctr">
            <a:solidFill>
              <a:schemeClr val="tx1"/>
            </a:solidFill>
            <a:miter lim="800000"/>
          </a:ln>
          <a:effectLst>
            <a:outerShdw dist="71842" dir="2700000" algn="ctr" rotWithShape="0">
              <a:schemeClr val="bg2">
                <a:alpha val="50000"/>
              </a:schemeClr>
            </a:outerShdw>
          </a:effectLst>
        </p:spPr>
        <p:txBody>
          <a:bodyPr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ctr" eaLnBrk="1" hangingPunct="1">
              <a:lnSpc>
                <a:spcPct val="100000"/>
              </a:lnSpc>
              <a:spcBef>
                <a:spcPct val="0"/>
              </a:spcBef>
              <a:buFontTx/>
              <a:buNone/>
            </a:pPr>
            <a:r>
              <a:rPr kumimoji="1" lang="zh-CN" altLang="en-US" sz="2000" b="1"/>
              <a:t>薪酬体系设计原则与基本思路</a:t>
            </a:r>
          </a:p>
        </p:txBody>
      </p:sp>
      <p:sp>
        <p:nvSpPr>
          <p:cNvPr id="4203527" name="Rectangle 7"/>
          <p:cNvSpPr>
            <a:spLocks noChangeArrowheads="1"/>
          </p:cNvSpPr>
          <p:nvPr/>
        </p:nvSpPr>
        <p:spPr bwMode="auto">
          <a:xfrm>
            <a:off x="3833813" y="3390900"/>
            <a:ext cx="5067300" cy="593725"/>
          </a:xfrm>
          <a:prstGeom prst="rect">
            <a:avLst/>
          </a:prstGeom>
          <a:solidFill>
            <a:schemeClr val="bg1"/>
          </a:solidFill>
          <a:ln w="9525" algn="ctr">
            <a:solidFill>
              <a:schemeClr val="tx1"/>
            </a:solidFill>
            <a:miter lim="800000"/>
          </a:ln>
          <a:effectLst>
            <a:outerShdw dist="71842" dir="2700000" algn="ctr" rotWithShape="0">
              <a:schemeClr val="bg2">
                <a:alpha val="50000"/>
              </a:schemeClr>
            </a:outerShdw>
          </a:effectLst>
        </p:spPr>
        <p:txBody>
          <a:bodyPr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ctr" eaLnBrk="1" hangingPunct="1">
              <a:lnSpc>
                <a:spcPct val="100000"/>
              </a:lnSpc>
              <a:spcBef>
                <a:spcPct val="0"/>
              </a:spcBef>
              <a:buFontTx/>
              <a:buNone/>
            </a:pPr>
            <a:r>
              <a:rPr kumimoji="1" lang="zh-CN" altLang="en-US" sz="2000" b="1"/>
              <a:t>薪酬构成及固浮比设计</a:t>
            </a:r>
          </a:p>
        </p:txBody>
      </p:sp>
      <p:sp>
        <p:nvSpPr>
          <p:cNvPr id="4203528" name="Rectangle 8"/>
          <p:cNvSpPr>
            <a:spLocks noChangeArrowheads="1"/>
          </p:cNvSpPr>
          <p:nvPr/>
        </p:nvSpPr>
        <p:spPr bwMode="auto">
          <a:xfrm>
            <a:off x="3833813" y="4264025"/>
            <a:ext cx="5067300" cy="593725"/>
          </a:xfrm>
          <a:prstGeom prst="rect">
            <a:avLst/>
          </a:prstGeom>
          <a:solidFill>
            <a:schemeClr val="bg1"/>
          </a:solidFill>
          <a:ln w="9525" algn="ctr">
            <a:solidFill>
              <a:schemeClr val="tx1"/>
            </a:solidFill>
            <a:miter lim="800000"/>
          </a:ln>
          <a:effectLst>
            <a:outerShdw dist="71842" dir="2700000" algn="ctr" rotWithShape="0">
              <a:schemeClr val="bg2">
                <a:alpha val="50000"/>
              </a:schemeClr>
            </a:outerShdw>
          </a:effectLst>
        </p:spPr>
        <p:txBody>
          <a:bodyPr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ctr" eaLnBrk="1" hangingPunct="1">
              <a:lnSpc>
                <a:spcPct val="100000"/>
              </a:lnSpc>
              <a:spcBef>
                <a:spcPct val="0"/>
              </a:spcBef>
              <a:buFontTx/>
              <a:buNone/>
            </a:pPr>
            <a:r>
              <a:rPr kumimoji="1" lang="zh-CN" altLang="en-US" sz="2000" b="1"/>
              <a:t>变动薪酬分配方案设计</a:t>
            </a:r>
          </a:p>
        </p:txBody>
      </p:sp>
    </p:spTree>
  </p:cSld>
  <p:clrMapOvr>
    <a:masterClrMapping/>
  </p:clrMapOvr>
  <p:transition spd="slow"/>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灯片编号占位符 3"/>
          <p:cNvSpPr>
            <a:spLocks noGrp="1"/>
          </p:cNvSpPr>
          <p:nvPr>
            <p:ph type="sldNum" sz="quarter" idx="10"/>
          </p:nvPr>
        </p:nvSpPr>
        <p:spPr/>
        <p:txBody>
          <a:bodyPr/>
          <a:lstStyle/>
          <a:p>
            <a:fld id="{ED491BC6-6FBA-4076-9F0E-A72C477D3554}" type="slidenum">
              <a:rPr lang="zh-CN" altLang="en-US"/>
              <a:t>12</a:t>
            </a:fld>
            <a:endParaRPr lang="en-US" altLang="zh-CN"/>
          </a:p>
        </p:txBody>
      </p:sp>
      <p:sp>
        <p:nvSpPr>
          <p:cNvPr id="4018178" name="Rectangle 2"/>
          <p:cNvSpPr>
            <a:spLocks noGrp="1" noChangeArrowheads="1"/>
          </p:cNvSpPr>
          <p:nvPr>
            <p:ph type="title"/>
          </p:nvPr>
        </p:nvSpPr>
        <p:spPr/>
        <p:txBody>
          <a:bodyPr/>
          <a:lstStyle/>
          <a:p>
            <a:r>
              <a:rPr lang="zh-CN" altLang="en-US"/>
              <a:t>职级体系是薪酬体系优化设计的前提和基础</a:t>
            </a:r>
            <a:br>
              <a:rPr lang="zh-CN" altLang="en-US"/>
            </a:br>
            <a:r>
              <a:rPr lang="zh-CN" altLang="en-US"/>
              <a:t>宁波银行岗位标准职等（局部示例：按岗位所在部门）</a:t>
            </a:r>
          </a:p>
        </p:txBody>
      </p:sp>
      <p:pic>
        <p:nvPicPr>
          <p:cNvPr id="4018180" name="Picture 4"/>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39750" y="927100"/>
            <a:ext cx="8804275" cy="5873750"/>
          </a:xfrm>
          <a:prstGeom prst="rect">
            <a:avLst/>
          </a:prstGeom>
          <a:noFill/>
          <a:ln>
            <a:noFill/>
          </a:ln>
          <a:effectLst/>
          <a:extLst>
            <a:ext uri="{909E8E84-426E-40DD-AFC4-6F175D3DCCD1}">
              <a14:hiddenFill xmlns:a14="http://schemas.microsoft.com/office/drawing/2010/main">
                <a:solidFill>
                  <a:srgbClr val="FF99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slow"/>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灯片编号占位符 1"/>
          <p:cNvSpPr>
            <a:spLocks noGrp="1"/>
          </p:cNvSpPr>
          <p:nvPr>
            <p:ph type="sldNum" sz="quarter" idx="10"/>
          </p:nvPr>
        </p:nvSpPr>
        <p:spPr/>
        <p:txBody>
          <a:bodyPr/>
          <a:lstStyle/>
          <a:p>
            <a:fld id="{0011EEBF-0BFC-4581-A975-F2CC3CEB6D23}" type="slidenum">
              <a:rPr lang="zh-CN" altLang="en-US"/>
              <a:t>13</a:t>
            </a:fld>
            <a:endParaRPr lang="en-US" altLang="zh-CN"/>
          </a:p>
        </p:txBody>
      </p:sp>
      <p:sp>
        <p:nvSpPr>
          <p:cNvPr id="4025346" name="Title 1"/>
          <p:cNvSpPr>
            <a:spLocks noGrp="1"/>
          </p:cNvSpPr>
          <p:nvPr>
            <p:ph type="title" idx="4294967295"/>
          </p:nvPr>
        </p:nvSpPr>
        <p:spPr>
          <a:xfrm>
            <a:off x="1155700" y="0"/>
            <a:ext cx="8585200" cy="914400"/>
          </a:xfrm>
        </p:spPr>
        <p:txBody>
          <a:bodyPr/>
          <a:lstStyle/>
          <a:p>
            <a:r>
              <a:rPr lang="zh-CN" altLang="en-US"/>
              <a:t>薪酬水平竞争力分析说明（</a:t>
            </a:r>
            <a:r>
              <a:rPr lang="en-US" altLang="zh-CN"/>
              <a:t>1/3</a:t>
            </a:r>
            <a:r>
              <a:rPr lang="zh-CN" altLang="en-US"/>
              <a:t>） </a:t>
            </a:r>
            <a:r>
              <a:rPr lang="zh-CN" altLang="zh-CN"/>
              <a:t> </a:t>
            </a:r>
            <a:endParaRPr lang="zh-CN" altLang="en-US"/>
          </a:p>
        </p:txBody>
      </p:sp>
      <p:sp>
        <p:nvSpPr>
          <p:cNvPr id="4025347" name="Content Placeholder 2"/>
          <p:cNvSpPr>
            <a:spLocks noGrp="1"/>
          </p:cNvSpPr>
          <p:nvPr>
            <p:ph idx="4294967295"/>
          </p:nvPr>
        </p:nvSpPr>
        <p:spPr>
          <a:xfrm>
            <a:off x="487363" y="1079500"/>
            <a:ext cx="9075737" cy="2354263"/>
          </a:xfrm>
        </p:spPr>
        <p:txBody>
          <a:bodyPr/>
          <a:lstStyle/>
          <a:p>
            <a:pPr marL="228600" indent="-228600">
              <a:buFontTx/>
              <a:buNone/>
            </a:pPr>
            <a:r>
              <a:rPr lang="zh-CN" altLang="en-US" sz="1800" b="1" i="1" u="sng"/>
              <a:t>与市场数据对比的基础：</a:t>
            </a:r>
            <a:endParaRPr lang="zh-CN" altLang="en-US" sz="1800"/>
          </a:p>
          <a:p>
            <a:pPr marL="228600" indent="-228600">
              <a:buFontTx/>
              <a:buNone/>
            </a:pPr>
            <a:r>
              <a:rPr lang="zh-CN" altLang="en-US" sz="1600"/>
              <a:t>	在本次宁波银行薪酬竞争力分析和初步建议之前，我们</a:t>
            </a:r>
            <a:r>
              <a:rPr lang="zh-CN" altLang="en-US" sz="1600" smtClean="0"/>
              <a:t>利用韬睿惠悦的</a:t>
            </a:r>
            <a:r>
              <a:rPr lang="zh-CN" altLang="en-US" sz="1600"/>
              <a:t>职位评估工具</a:t>
            </a:r>
            <a:r>
              <a:rPr lang="en-US" altLang="zh-CN" sz="1600"/>
              <a:t>GGS</a:t>
            </a:r>
            <a:r>
              <a:rPr lang="zh-CN" altLang="en-US" sz="1600"/>
              <a:t>，对于宁波银行现有岗位的价值进行评估，得到相应的职位等级，以使宁波银行的薪酬数据能够</a:t>
            </a:r>
            <a:r>
              <a:rPr lang="zh-CN" altLang="en-US" sz="1600" smtClean="0"/>
              <a:t>与韬睿惠悦薪</a:t>
            </a:r>
            <a:r>
              <a:rPr lang="zh-CN" altLang="en-US" sz="1600"/>
              <a:t>酬调研市场数据相对比</a:t>
            </a:r>
          </a:p>
          <a:p>
            <a:pPr marL="228600" indent="-228600">
              <a:buFontTx/>
              <a:buNone/>
            </a:pPr>
            <a:endParaRPr lang="zh-CN" altLang="en-US" sz="1600" b="1" i="1" u="sng"/>
          </a:p>
          <a:p>
            <a:pPr marL="228600" indent="-228600">
              <a:buFontTx/>
              <a:buNone/>
            </a:pPr>
            <a:r>
              <a:rPr lang="zh-CN" altLang="en-US" sz="1800" b="1" i="1" u="sng"/>
              <a:t>宁波银行数据：</a:t>
            </a:r>
            <a:endParaRPr lang="zh-CN" altLang="en-US" sz="1800"/>
          </a:p>
          <a:p>
            <a:pPr marL="228600" indent="-228600">
              <a:buFontTx/>
              <a:buNone/>
            </a:pPr>
            <a:r>
              <a:rPr lang="zh-CN" altLang="en-US" sz="1600"/>
              <a:t>	宁波银行共提供薪酬数据</a:t>
            </a:r>
            <a:r>
              <a:rPr lang="en-US" altLang="zh-CN" sz="1600"/>
              <a:t>1805</a:t>
            </a:r>
            <a:r>
              <a:rPr lang="zh-CN" altLang="en-US" sz="1600"/>
              <a:t>笔，其中用于薪酬竞争力分析的有效数据</a:t>
            </a:r>
            <a:r>
              <a:rPr lang="en-US" altLang="zh-CN" sz="1600"/>
              <a:t>1656</a:t>
            </a:r>
            <a:r>
              <a:rPr lang="zh-CN" altLang="en-US" sz="1600"/>
              <a:t>笔</a:t>
            </a:r>
          </a:p>
          <a:p>
            <a:pPr marL="228600" indent="-228600">
              <a:buFontTx/>
              <a:buNone/>
            </a:pPr>
            <a:endParaRPr lang="zh-CN" altLang="en-US" sz="1600"/>
          </a:p>
          <a:p>
            <a:pPr marL="228600" indent="-228600">
              <a:buFontTx/>
              <a:buNone/>
            </a:pPr>
            <a:r>
              <a:rPr lang="zh-CN" altLang="en-US" sz="1800" b="1" i="1" u="sng"/>
              <a:t>银行业市场薪酬数据：</a:t>
            </a:r>
            <a:endParaRPr lang="zh-CN" altLang="en-US" sz="1800"/>
          </a:p>
          <a:p>
            <a:pPr marL="228600" indent="-228600">
              <a:buFontTx/>
              <a:buNone/>
            </a:pPr>
            <a:r>
              <a:rPr lang="zh-CN" altLang="en-US" sz="1600"/>
              <a:t>    竞争力分析以及薪酬体系设计</a:t>
            </a:r>
            <a:r>
              <a:rPr lang="zh-CN" altLang="en-US" sz="1600" smtClean="0"/>
              <a:t>采用韬睿惠悦</a:t>
            </a:r>
            <a:r>
              <a:rPr lang="en-US" altLang="zh-CN" sz="1600" smtClean="0"/>
              <a:t>2014</a:t>
            </a:r>
            <a:r>
              <a:rPr lang="zh-CN" altLang="en-US" sz="1600" smtClean="0"/>
              <a:t>年度</a:t>
            </a:r>
            <a:r>
              <a:rPr lang="zh-CN" altLang="en-US" sz="1600"/>
              <a:t>外资银行薪酬市场调研数据作为比对依据， 内资银行数据作为对比参考：</a:t>
            </a:r>
          </a:p>
          <a:p>
            <a:pPr lvl="1">
              <a:spcBef>
                <a:spcPct val="35000"/>
              </a:spcBef>
            </a:pPr>
            <a:r>
              <a:rPr lang="zh-CN" altLang="en-US" sz="1600" b="1"/>
              <a:t>外资银行一线城市数据报告（北京、上海、广州）</a:t>
            </a:r>
          </a:p>
          <a:p>
            <a:pPr lvl="1">
              <a:spcBef>
                <a:spcPct val="35000"/>
              </a:spcBef>
            </a:pPr>
            <a:r>
              <a:rPr lang="zh-CN" altLang="en-US" sz="1600" b="1"/>
              <a:t>外资银行二线城市数据报告（苏州、南京、杭州、无锡）</a:t>
            </a:r>
          </a:p>
          <a:p>
            <a:pPr lvl="1">
              <a:spcBef>
                <a:spcPct val="35000"/>
              </a:spcBef>
            </a:pPr>
            <a:r>
              <a:rPr lang="zh-CN" altLang="en-US" sz="1600">
                <a:solidFill>
                  <a:schemeClr val="bg2"/>
                </a:solidFill>
              </a:rPr>
              <a:t>内资银行一线城市数据报告（</a:t>
            </a:r>
            <a:r>
              <a:rPr lang="zh-CN" altLang="zh-CN" sz="1600">
                <a:solidFill>
                  <a:schemeClr val="bg2"/>
                </a:solidFill>
              </a:rPr>
              <a:t>上海、北京、深圳、广州</a:t>
            </a:r>
            <a:r>
              <a:rPr lang="zh-CN" altLang="en-US" sz="1600">
                <a:solidFill>
                  <a:schemeClr val="bg2"/>
                </a:solidFill>
              </a:rPr>
              <a:t>）</a:t>
            </a:r>
          </a:p>
        </p:txBody>
      </p:sp>
    </p:spTree>
  </p:cSld>
  <p:clrMapOvr>
    <a:masterClrMapping/>
  </p:clrMapOvr>
  <p:transition spd="slow"/>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灯片编号占位符 1"/>
          <p:cNvSpPr>
            <a:spLocks noGrp="1"/>
          </p:cNvSpPr>
          <p:nvPr>
            <p:ph type="sldNum" sz="quarter" idx="10"/>
          </p:nvPr>
        </p:nvSpPr>
        <p:spPr/>
        <p:txBody>
          <a:bodyPr/>
          <a:lstStyle/>
          <a:p>
            <a:fld id="{9420BCDD-1FE8-4FFE-B5D6-7BCD011381F8}" type="slidenum">
              <a:rPr lang="zh-CN" altLang="en-US"/>
              <a:t>14</a:t>
            </a:fld>
            <a:endParaRPr lang="en-US" altLang="zh-CN"/>
          </a:p>
        </p:txBody>
      </p:sp>
      <p:sp>
        <p:nvSpPr>
          <p:cNvPr id="4114434" name="Title 1"/>
          <p:cNvSpPr>
            <a:spLocks noGrp="1"/>
          </p:cNvSpPr>
          <p:nvPr>
            <p:ph type="title" idx="4294967295"/>
          </p:nvPr>
        </p:nvSpPr>
        <p:spPr>
          <a:xfrm>
            <a:off x="1155700" y="0"/>
            <a:ext cx="8585200" cy="914400"/>
          </a:xfrm>
        </p:spPr>
        <p:txBody>
          <a:bodyPr/>
          <a:lstStyle/>
          <a:p>
            <a:r>
              <a:rPr lang="zh-CN" altLang="en-US"/>
              <a:t>薪酬水平竞争力分析说明（</a:t>
            </a:r>
            <a:r>
              <a:rPr lang="en-US" altLang="zh-CN"/>
              <a:t>2/3</a:t>
            </a:r>
            <a:r>
              <a:rPr lang="zh-CN" altLang="en-US"/>
              <a:t>）</a:t>
            </a:r>
          </a:p>
        </p:txBody>
      </p:sp>
      <p:sp>
        <p:nvSpPr>
          <p:cNvPr id="4114435" name="Content Placeholder 2"/>
          <p:cNvSpPr>
            <a:spLocks noGrp="1"/>
          </p:cNvSpPr>
          <p:nvPr>
            <p:ph idx="4294967295"/>
          </p:nvPr>
        </p:nvSpPr>
        <p:spPr>
          <a:xfrm>
            <a:off x="595313" y="1095375"/>
            <a:ext cx="8740775" cy="3643313"/>
          </a:xfrm>
        </p:spPr>
        <p:txBody>
          <a:bodyPr/>
          <a:lstStyle/>
          <a:p>
            <a:pPr marL="228600" indent="-228600">
              <a:spcBef>
                <a:spcPct val="35000"/>
              </a:spcBef>
            </a:pPr>
            <a:r>
              <a:rPr lang="zh-CN" altLang="en-US" sz="1600" smtClean="0"/>
              <a:t>参加</a:t>
            </a:r>
            <a:r>
              <a:rPr lang="zh-CN" altLang="en-US" sz="1600" u="sng" smtClean="0"/>
              <a:t>韬睿惠悦</a:t>
            </a:r>
            <a:r>
              <a:rPr lang="en-US" altLang="zh-CN" sz="1600" u="sng" smtClean="0"/>
              <a:t>2014</a:t>
            </a:r>
            <a:r>
              <a:rPr lang="zh-CN" altLang="en-US" sz="1600" u="sng" smtClean="0"/>
              <a:t>年度</a:t>
            </a:r>
            <a:r>
              <a:rPr lang="zh-CN" altLang="en-US" sz="1600" u="sng"/>
              <a:t>薪酬调研</a:t>
            </a:r>
            <a:r>
              <a:rPr lang="zh-CN" altLang="en-US" sz="1600"/>
              <a:t>的外资银行有（一线城市数据报告：北京、上海、广州）</a:t>
            </a:r>
          </a:p>
          <a:p>
            <a:pPr marL="685800" lvl="1" indent="-228600">
              <a:spcBef>
                <a:spcPct val="15000"/>
              </a:spcBef>
            </a:pPr>
            <a:r>
              <a:rPr lang="zh-CN" altLang="en-US" sz="1200"/>
              <a:t>汇丰银行（中国）有限公司</a:t>
            </a:r>
          </a:p>
          <a:p>
            <a:pPr marL="685800" lvl="1" indent="-228600">
              <a:spcBef>
                <a:spcPct val="15000"/>
              </a:spcBef>
            </a:pPr>
            <a:r>
              <a:rPr lang="zh-CN" altLang="en-US" sz="1200"/>
              <a:t>花旗银行（中国）有限公司</a:t>
            </a:r>
          </a:p>
          <a:p>
            <a:pPr marL="685800" lvl="1" indent="-228600">
              <a:spcBef>
                <a:spcPct val="15000"/>
              </a:spcBef>
            </a:pPr>
            <a:r>
              <a:rPr lang="zh-CN" altLang="en-US" sz="1200"/>
              <a:t>渣打银行（中国）有限公司</a:t>
            </a:r>
          </a:p>
          <a:p>
            <a:pPr marL="685800" lvl="1" indent="-228600">
              <a:spcBef>
                <a:spcPct val="15000"/>
              </a:spcBef>
            </a:pPr>
            <a:r>
              <a:rPr lang="zh-CN" altLang="en-US" sz="1200"/>
              <a:t>德意志银行</a:t>
            </a:r>
          </a:p>
          <a:p>
            <a:pPr marL="685800" lvl="1" indent="-228600">
              <a:spcBef>
                <a:spcPct val="15000"/>
              </a:spcBef>
            </a:pPr>
            <a:r>
              <a:rPr lang="zh-CN" altLang="en-US" sz="1200"/>
              <a:t>法国兴业银行有限公司</a:t>
            </a:r>
          </a:p>
          <a:p>
            <a:pPr marL="685800" lvl="1" indent="-228600">
              <a:spcBef>
                <a:spcPct val="15000"/>
              </a:spcBef>
            </a:pPr>
            <a:r>
              <a:rPr lang="zh-CN" altLang="en-US" sz="1200"/>
              <a:t>美国运通股份有限公司</a:t>
            </a:r>
          </a:p>
          <a:p>
            <a:pPr marL="685800" lvl="1" indent="-228600">
              <a:spcBef>
                <a:spcPct val="15000"/>
              </a:spcBef>
            </a:pPr>
            <a:r>
              <a:rPr lang="zh-CN" altLang="en-US" sz="1200"/>
              <a:t>美国银行有限公司</a:t>
            </a:r>
          </a:p>
          <a:p>
            <a:pPr marL="685800" lvl="1" indent="-228600">
              <a:spcBef>
                <a:spcPct val="15000"/>
              </a:spcBef>
            </a:pPr>
            <a:r>
              <a:rPr lang="zh-CN" altLang="en-US" sz="1200"/>
              <a:t>美国摩根大通银行</a:t>
            </a:r>
          </a:p>
          <a:p>
            <a:pPr marL="685800" lvl="1" indent="-228600">
              <a:spcBef>
                <a:spcPct val="15000"/>
              </a:spcBef>
            </a:pPr>
            <a:r>
              <a:rPr lang="zh-CN" altLang="en-US" sz="1200"/>
              <a:t>摩根士丹利国际银行（中国）有限公司</a:t>
            </a:r>
          </a:p>
          <a:p>
            <a:pPr marL="685800" lvl="1" indent="-228600">
              <a:spcBef>
                <a:spcPct val="15000"/>
              </a:spcBef>
            </a:pPr>
            <a:r>
              <a:rPr lang="zh-CN" altLang="en-US" sz="1200"/>
              <a:t>德累斯登银行上海分行</a:t>
            </a:r>
          </a:p>
          <a:p>
            <a:pPr marL="685800" lvl="1" indent="-228600">
              <a:spcBef>
                <a:spcPct val="15000"/>
              </a:spcBef>
            </a:pPr>
            <a:r>
              <a:rPr lang="zh-CN" altLang="en-US" sz="1200"/>
              <a:t>德累斯登银行北京分行</a:t>
            </a:r>
          </a:p>
          <a:p>
            <a:pPr marL="685800" lvl="1" indent="-228600">
              <a:spcBef>
                <a:spcPct val="15000"/>
              </a:spcBef>
            </a:pPr>
            <a:r>
              <a:rPr lang="zh-CN" altLang="en-US" sz="1200"/>
              <a:t>法国巴黎银行（中国）有限公司 </a:t>
            </a:r>
          </a:p>
          <a:p>
            <a:pPr marL="685800" lvl="1" indent="-228600">
              <a:spcBef>
                <a:spcPct val="15000"/>
              </a:spcBef>
            </a:pPr>
            <a:r>
              <a:rPr lang="zh-CN" altLang="en-US" sz="1200"/>
              <a:t>荷兰银行有限公司上海分行 </a:t>
            </a:r>
          </a:p>
          <a:p>
            <a:pPr marL="685800" lvl="1" indent="-228600">
              <a:spcBef>
                <a:spcPct val="15000"/>
              </a:spcBef>
            </a:pPr>
            <a:r>
              <a:rPr lang="zh-CN" altLang="en-US" sz="1200"/>
              <a:t>美联银行</a:t>
            </a:r>
          </a:p>
          <a:p>
            <a:pPr marL="685800" lvl="1" indent="-228600">
              <a:spcBef>
                <a:spcPct val="15000"/>
              </a:spcBef>
            </a:pPr>
            <a:r>
              <a:rPr lang="zh-CN" altLang="en-US" sz="1200"/>
              <a:t>德国商业银行股份有限公司上海分行</a:t>
            </a:r>
          </a:p>
          <a:p>
            <a:pPr marL="685800" lvl="1" indent="-228600">
              <a:spcBef>
                <a:spcPct val="15000"/>
              </a:spcBef>
            </a:pPr>
            <a:r>
              <a:rPr lang="zh-CN" altLang="en-US" sz="1200"/>
              <a:t>德国北德意志州银行上海分行</a:t>
            </a:r>
          </a:p>
          <a:p>
            <a:pPr marL="685800" lvl="1" indent="-228600">
              <a:spcBef>
                <a:spcPct val="15000"/>
              </a:spcBef>
            </a:pPr>
            <a:r>
              <a:rPr lang="zh-CN" altLang="en-US" sz="1200"/>
              <a:t>西德银行上海分行</a:t>
            </a:r>
          </a:p>
          <a:p>
            <a:pPr marL="685800" lvl="1" indent="-228600">
              <a:spcBef>
                <a:spcPct val="15000"/>
              </a:spcBef>
            </a:pPr>
            <a:r>
              <a:rPr lang="zh-CN" altLang="en-US" sz="1200"/>
              <a:t>澳大利亚和新西兰银行集团有限公司上海分行 </a:t>
            </a:r>
          </a:p>
          <a:p>
            <a:pPr marL="685800" lvl="1" indent="-228600">
              <a:spcBef>
                <a:spcPct val="15000"/>
              </a:spcBef>
            </a:pPr>
            <a:r>
              <a:rPr lang="zh-CN" altLang="en-US" sz="1200"/>
              <a:t>荷兰合作银行有限公司上海分行</a:t>
            </a:r>
          </a:p>
          <a:p>
            <a:pPr marL="685800" lvl="1" indent="-228600">
              <a:spcBef>
                <a:spcPct val="15000"/>
              </a:spcBef>
            </a:pPr>
            <a:r>
              <a:rPr lang="zh-CN" altLang="en-US" sz="1200"/>
              <a:t>法国东方汇理银行股份有限公司上海分行</a:t>
            </a:r>
          </a:p>
          <a:p>
            <a:pPr marL="685800" lvl="1" indent="-228600">
              <a:spcBef>
                <a:spcPct val="15000"/>
              </a:spcBef>
            </a:pPr>
            <a:r>
              <a:rPr lang="zh-CN" altLang="en-US" sz="1200"/>
              <a:t>比利时富通银行有限公司上海分行</a:t>
            </a:r>
          </a:p>
          <a:p>
            <a:pPr marL="685800" lvl="1" indent="-228600">
              <a:spcBef>
                <a:spcPct val="15000"/>
              </a:spcBef>
            </a:pPr>
            <a:r>
              <a:rPr lang="zh-CN" altLang="en-US" sz="1200"/>
              <a:t>加拿大皇家银行有限公司北京分行</a:t>
            </a:r>
          </a:p>
        </p:txBody>
      </p:sp>
      <p:sp>
        <p:nvSpPr>
          <p:cNvPr id="4114437" name="Content Placeholder 2"/>
          <p:cNvSpPr/>
          <p:nvPr/>
        </p:nvSpPr>
        <p:spPr bwMode="auto">
          <a:xfrm>
            <a:off x="4308475" y="1395413"/>
            <a:ext cx="5016500" cy="3643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marL="228600" indent="-228600" algn="l" rtl="0" eaLnBrk="0" fontAlgn="base" hangingPunct="0">
              <a:lnSpc>
                <a:spcPct val="80000"/>
              </a:lnSpc>
              <a:spcBef>
                <a:spcPct val="20000"/>
              </a:spcBef>
              <a:spcAft>
                <a:spcPct val="0"/>
              </a:spcAft>
              <a:buClr>
                <a:srgbClr val="FF9900"/>
              </a:buClr>
              <a:buSzPct val="140000"/>
              <a:buFont typeface="Monotype Sorts" pitchFamily="2" charset="2"/>
              <a:buChar char="•"/>
              <a:defRPr sz="2000" kern="1200">
                <a:solidFill>
                  <a:schemeClr val="tx1"/>
                </a:solidFill>
                <a:latin typeface="Arial" pitchFamily="34" charset="0"/>
                <a:ea typeface="楷体_GB2312" pitchFamily="49" charset="-122"/>
                <a:cs typeface="Arial" pitchFamily="34" charset="0"/>
              </a:defRPr>
            </a:lvl1pPr>
            <a:lvl2pPr marL="685800" indent="-228600" algn="l" rtl="0" eaLnBrk="0" fontAlgn="base" hangingPunct="0">
              <a:lnSpc>
                <a:spcPct val="80000"/>
              </a:lnSpc>
              <a:spcBef>
                <a:spcPct val="20000"/>
              </a:spcBef>
              <a:spcAft>
                <a:spcPct val="0"/>
              </a:spcAft>
              <a:buClr>
                <a:srgbClr val="FF9900"/>
              </a:buClr>
              <a:buFont typeface="Arial" pitchFamily="34" charset="0"/>
              <a:buChar char="–"/>
              <a:defRPr sz="1600" kern="1200">
                <a:solidFill>
                  <a:schemeClr val="tx1"/>
                </a:solidFill>
                <a:latin typeface="Arial" pitchFamily="34" charset="0"/>
                <a:ea typeface="楷体_GB2312" pitchFamily="49" charset="-122"/>
                <a:cs typeface="Arial" pitchFamily="34" charset="0"/>
              </a:defRPr>
            </a:lvl2pPr>
            <a:lvl3pPr marL="1143000" indent="-228600" algn="l" rtl="0" eaLnBrk="0" fontAlgn="base" hangingPunct="0">
              <a:lnSpc>
                <a:spcPct val="80000"/>
              </a:lnSpc>
              <a:spcBef>
                <a:spcPct val="20000"/>
              </a:spcBef>
              <a:spcAft>
                <a:spcPct val="0"/>
              </a:spcAft>
              <a:buClr>
                <a:srgbClr val="FF9900"/>
              </a:buClr>
              <a:buSzPct val="140000"/>
              <a:buFont typeface="Monotype Sorts" pitchFamily="2" charset="2"/>
              <a:buChar char="•"/>
              <a:defRPr sz="1600" kern="1200">
                <a:solidFill>
                  <a:schemeClr val="tx1"/>
                </a:solidFill>
                <a:latin typeface="Arial" pitchFamily="34" charset="0"/>
                <a:ea typeface="楷体_GB2312" pitchFamily="49" charset="-122"/>
                <a:cs typeface="Arial" pitchFamily="34" charset="0"/>
              </a:defRPr>
            </a:lvl3pPr>
            <a:lvl4pPr marL="1600200" indent="-228600" algn="l" rtl="0" eaLnBrk="0" fontAlgn="base" hangingPunct="0">
              <a:lnSpc>
                <a:spcPct val="80000"/>
              </a:lnSpc>
              <a:spcBef>
                <a:spcPct val="20000"/>
              </a:spcBef>
              <a:spcAft>
                <a:spcPct val="0"/>
              </a:spcAft>
              <a:buClr>
                <a:srgbClr val="FF9900"/>
              </a:buClr>
              <a:buFont typeface="Arial" pitchFamily="34" charset="0"/>
              <a:buChar char="–"/>
              <a:defRPr sz="1400" kern="1200">
                <a:solidFill>
                  <a:schemeClr val="tx1"/>
                </a:solidFill>
                <a:latin typeface="Arial" pitchFamily="34" charset="0"/>
                <a:ea typeface="楷体_GB2312" pitchFamily="49" charset="-122"/>
                <a:cs typeface="Arial" pitchFamily="34" charset="0"/>
              </a:defRPr>
            </a:lvl4pPr>
            <a:lvl5pPr marL="2057400" indent="-228600" algn="l" rtl="0" eaLnBrk="0" fontAlgn="base" hangingPunct="0">
              <a:lnSpc>
                <a:spcPct val="80000"/>
              </a:lnSpc>
              <a:spcBef>
                <a:spcPct val="20000"/>
              </a:spcBef>
              <a:spcAft>
                <a:spcPct val="0"/>
              </a:spcAft>
              <a:buClr>
                <a:srgbClr val="FF9900"/>
              </a:buClr>
              <a:buFont typeface="Arial" pitchFamily="34" charset="0"/>
              <a:buChar char="»"/>
              <a:defRPr sz="1400" kern="1200">
                <a:solidFill>
                  <a:schemeClr val="tx1"/>
                </a:solidFill>
                <a:latin typeface="Arial" pitchFamily="34" charset="0"/>
                <a:ea typeface="楷体_GB2312" pitchFamily="49" charset="-122"/>
                <a:cs typeface="Arial" pitchFamily="34" charset="0"/>
              </a:defRPr>
            </a:lvl5pPr>
            <a:lvl6pPr marL="2514600" indent="-228600" algn="l" defTabSz="914400" rtl="0" eaLnBrk="1" fontAlgn="base" latinLnBrk="0" hangingPunct="1">
              <a:spcBef>
                <a:spcPct val="20000"/>
              </a:spcBef>
              <a:spcAft>
                <a:spcPct val="0"/>
              </a:spcAft>
              <a:buClr>
                <a:srgbClr val="FF9900"/>
              </a:buClr>
              <a:buFont typeface="Arial" pitchFamily="34" charset="0"/>
              <a:buChar char="»"/>
              <a:defRPr sz="1400" kern="1200">
                <a:solidFill>
                  <a:schemeClr val="tx1"/>
                </a:solidFill>
                <a:latin typeface="Arial" pitchFamily="34" charset="0"/>
                <a:ea typeface="楷体_GB2312" pitchFamily="49" charset="-122"/>
                <a:cs typeface="Arial" pitchFamily="34" charset="0"/>
              </a:defRPr>
            </a:lvl6pPr>
            <a:lvl7pPr marL="2971800" indent="-228600" algn="l" defTabSz="914400" rtl="0" eaLnBrk="1" fontAlgn="base" latinLnBrk="0" hangingPunct="1">
              <a:spcBef>
                <a:spcPct val="20000"/>
              </a:spcBef>
              <a:spcAft>
                <a:spcPct val="0"/>
              </a:spcAft>
              <a:buClr>
                <a:srgbClr val="FF9900"/>
              </a:buClr>
              <a:buFont typeface="Arial" pitchFamily="34" charset="0"/>
              <a:buChar char="»"/>
              <a:defRPr sz="1400" kern="1200">
                <a:solidFill>
                  <a:schemeClr val="tx1"/>
                </a:solidFill>
                <a:latin typeface="Arial" pitchFamily="34" charset="0"/>
                <a:ea typeface="楷体_GB2312" pitchFamily="49" charset="-122"/>
                <a:cs typeface="Arial" pitchFamily="34" charset="0"/>
              </a:defRPr>
            </a:lvl7pPr>
            <a:lvl8pPr marL="3429000" indent="-228600" algn="l" defTabSz="914400" rtl="0" eaLnBrk="1" fontAlgn="base" latinLnBrk="0" hangingPunct="1">
              <a:spcBef>
                <a:spcPct val="20000"/>
              </a:spcBef>
              <a:spcAft>
                <a:spcPct val="0"/>
              </a:spcAft>
              <a:buClr>
                <a:srgbClr val="FF9900"/>
              </a:buClr>
              <a:buFont typeface="Arial" pitchFamily="34" charset="0"/>
              <a:buChar char="»"/>
              <a:defRPr sz="1400" kern="1200">
                <a:solidFill>
                  <a:schemeClr val="tx1"/>
                </a:solidFill>
                <a:latin typeface="Arial" pitchFamily="34" charset="0"/>
                <a:ea typeface="楷体_GB2312" pitchFamily="49" charset="-122"/>
                <a:cs typeface="Arial" pitchFamily="34" charset="0"/>
              </a:defRPr>
            </a:lvl8pPr>
            <a:lvl9pPr marL="3886200" indent="-228600" algn="l" defTabSz="914400" rtl="0" eaLnBrk="1" fontAlgn="base" latinLnBrk="0" hangingPunct="1">
              <a:spcBef>
                <a:spcPct val="20000"/>
              </a:spcBef>
              <a:spcAft>
                <a:spcPct val="0"/>
              </a:spcAft>
              <a:buClr>
                <a:srgbClr val="FF9900"/>
              </a:buClr>
              <a:buFont typeface="Arial" pitchFamily="34" charset="0"/>
              <a:buChar char="»"/>
              <a:defRPr sz="1400" kern="1200">
                <a:solidFill>
                  <a:schemeClr val="tx1"/>
                </a:solidFill>
                <a:latin typeface="Arial" pitchFamily="34" charset="0"/>
                <a:ea typeface="楷体_GB2312" pitchFamily="49" charset="-122"/>
                <a:cs typeface="Arial" pitchFamily="34" charset="0"/>
              </a:defRPr>
            </a:lvl9pPr>
          </a:lstStyle>
          <a:p>
            <a:pPr lvl="1" eaLnBrk="1" hangingPunct="1">
              <a:lnSpc>
                <a:spcPct val="100000"/>
              </a:lnSpc>
              <a:spcBef>
                <a:spcPct val="15000"/>
              </a:spcBef>
            </a:pPr>
            <a:r>
              <a:rPr lang="zh-CN" altLang="en-US" sz="1200"/>
              <a:t>北欧银行瑞典有限公司上海分行</a:t>
            </a:r>
          </a:p>
          <a:p>
            <a:pPr lvl="1" eaLnBrk="1" hangingPunct="1">
              <a:lnSpc>
                <a:spcPct val="100000"/>
              </a:lnSpc>
              <a:spcBef>
                <a:spcPct val="15000"/>
              </a:spcBef>
            </a:pPr>
            <a:r>
              <a:rPr lang="zh-CN" altLang="en-US" sz="1200"/>
              <a:t>维萨信息系统（上海）有限公司</a:t>
            </a:r>
          </a:p>
          <a:p>
            <a:pPr lvl="1" eaLnBrk="1" hangingPunct="1">
              <a:lnSpc>
                <a:spcPct val="100000"/>
              </a:lnSpc>
              <a:spcBef>
                <a:spcPct val="15000"/>
              </a:spcBef>
            </a:pPr>
            <a:r>
              <a:rPr lang="zh-CN" altLang="en-US" sz="1200"/>
              <a:t>三井住友银行</a:t>
            </a:r>
            <a:r>
              <a:rPr lang="en-US" altLang="zh-CN" sz="1200"/>
              <a:t>(</a:t>
            </a:r>
            <a:r>
              <a:rPr lang="zh-CN" altLang="en-US" sz="1200"/>
              <a:t>中国</a:t>
            </a:r>
            <a:r>
              <a:rPr lang="en-US" altLang="zh-CN" sz="1200"/>
              <a:t>)</a:t>
            </a:r>
            <a:r>
              <a:rPr lang="zh-CN" altLang="en-US" sz="1200"/>
              <a:t>有限公司</a:t>
            </a:r>
          </a:p>
          <a:p>
            <a:pPr lvl="1" eaLnBrk="1" hangingPunct="1">
              <a:lnSpc>
                <a:spcPct val="100000"/>
              </a:lnSpc>
              <a:spcBef>
                <a:spcPct val="15000"/>
              </a:spcBef>
            </a:pPr>
            <a:r>
              <a:rPr lang="zh-CN" altLang="en-US" sz="1200"/>
              <a:t>日本瑞穗实业银行（中国）有限公司</a:t>
            </a:r>
          </a:p>
          <a:p>
            <a:pPr lvl="1" eaLnBrk="1" hangingPunct="1">
              <a:lnSpc>
                <a:spcPct val="100000"/>
              </a:lnSpc>
              <a:spcBef>
                <a:spcPct val="15000"/>
              </a:spcBef>
            </a:pPr>
            <a:r>
              <a:rPr lang="zh-CN" altLang="en-US" sz="1200"/>
              <a:t>日本三菱东京日联银行股份有限公司上海分行</a:t>
            </a:r>
          </a:p>
          <a:p>
            <a:pPr lvl="1" eaLnBrk="1" hangingPunct="1">
              <a:lnSpc>
                <a:spcPct val="100000"/>
              </a:lnSpc>
              <a:spcBef>
                <a:spcPct val="15000"/>
              </a:spcBef>
            </a:pPr>
            <a:r>
              <a:rPr lang="zh-CN" altLang="en-US" sz="1200"/>
              <a:t>日本三菱东京日联银行股份有限公司北京分行</a:t>
            </a:r>
          </a:p>
          <a:p>
            <a:pPr lvl="1" eaLnBrk="1" hangingPunct="1">
              <a:lnSpc>
                <a:spcPct val="100000"/>
              </a:lnSpc>
              <a:spcBef>
                <a:spcPct val="15000"/>
              </a:spcBef>
            </a:pPr>
            <a:r>
              <a:rPr lang="zh-CN" altLang="en-US" sz="1200"/>
              <a:t>日本三菱东京日联银行股份有限公司广州分行</a:t>
            </a:r>
          </a:p>
          <a:p>
            <a:pPr lvl="1" eaLnBrk="1" hangingPunct="1">
              <a:lnSpc>
                <a:spcPct val="100000"/>
              </a:lnSpc>
              <a:spcBef>
                <a:spcPct val="15000"/>
              </a:spcBef>
            </a:pPr>
            <a:r>
              <a:rPr lang="zh-CN" altLang="en-US" sz="1200"/>
              <a:t>日本三菱东京日联银行股份有限公司深圳分行</a:t>
            </a:r>
          </a:p>
          <a:p>
            <a:pPr lvl="1" eaLnBrk="1" hangingPunct="1">
              <a:lnSpc>
                <a:spcPct val="100000"/>
              </a:lnSpc>
              <a:spcBef>
                <a:spcPct val="15000"/>
              </a:spcBef>
            </a:pPr>
            <a:r>
              <a:rPr lang="zh-CN" altLang="en-US" sz="1200"/>
              <a:t>东亚银行（中国）有限公司</a:t>
            </a:r>
          </a:p>
          <a:p>
            <a:pPr lvl="1" eaLnBrk="1" hangingPunct="1">
              <a:lnSpc>
                <a:spcPct val="100000"/>
              </a:lnSpc>
              <a:spcBef>
                <a:spcPct val="15000"/>
              </a:spcBef>
            </a:pPr>
            <a:r>
              <a:rPr lang="zh-CN" altLang="en-US" sz="1200"/>
              <a:t>华侨银行（中国）有限公司</a:t>
            </a:r>
          </a:p>
          <a:p>
            <a:pPr lvl="1" eaLnBrk="1" hangingPunct="1">
              <a:lnSpc>
                <a:spcPct val="100000"/>
              </a:lnSpc>
              <a:spcBef>
                <a:spcPct val="15000"/>
              </a:spcBef>
            </a:pPr>
            <a:r>
              <a:rPr lang="zh-CN" altLang="en-US" sz="1200"/>
              <a:t>星展银行（中国）有限公司</a:t>
            </a:r>
          </a:p>
          <a:p>
            <a:pPr lvl="1" eaLnBrk="1" hangingPunct="1">
              <a:lnSpc>
                <a:spcPct val="100000"/>
              </a:lnSpc>
              <a:spcBef>
                <a:spcPct val="15000"/>
              </a:spcBef>
            </a:pPr>
            <a:r>
              <a:rPr lang="zh-CN" altLang="en-US" sz="1200"/>
              <a:t>大华银行（中国）有限公司</a:t>
            </a:r>
          </a:p>
          <a:p>
            <a:pPr lvl="1" eaLnBrk="1" hangingPunct="1">
              <a:lnSpc>
                <a:spcPct val="100000"/>
              </a:lnSpc>
              <a:spcBef>
                <a:spcPct val="15000"/>
              </a:spcBef>
            </a:pPr>
            <a:r>
              <a:rPr lang="zh-CN" altLang="en-US" sz="1200"/>
              <a:t>恒生银行有限公司</a:t>
            </a:r>
          </a:p>
          <a:p>
            <a:pPr lvl="1" eaLnBrk="1" hangingPunct="1">
              <a:lnSpc>
                <a:spcPct val="100000"/>
              </a:lnSpc>
              <a:spcBef>
                <a:spcPct val="15000"/>
              </a:spcBef>
            </a:pPr>
            <a:r>
              <a:rPr lang="zh-CN" altLang="en-US" sz="1200"/>
              <a:t>永亨银行</a:t>
            </a:r>
          </a:p>
          <a:p>
            <a:pPr lvl="1" eaLnBrk="1" hangingPunct="1">
              <a:lnSpc>
                <a:spcPct val="100000"/>
              </a:lnSpc>
              <a:spcBef>
                <a:spcPct val="15000"/>
              </a:spcBef>
            </a:pPr>
            <a:r>
              <a:rPr lang="zh-CN" altLang="en-US" sz="1200"/>
              <a:t>大新银行</a:t>
            </a:r>
          </a:p>
          <a:p>
            <a:pPr lvl="1" eaLnBrk="1" hangingPunct="1">
              <a:lnSpc>
                <a:spcPct val="100000"/>
              </a:lnSpc>
              <a:spcBef>
                <a:spcPct val="15000"/>
              </a:spcBef>
            </a:pPr>
            <a:r>
              <a:rPr lang="zh-CN" altLang="en-US" sz="1200"/>
              <a:t>永隆银行</a:t>
            </a:r>
          </a:p>
          <a:p>
            <a:pPr lvl="1" eaLnBrk="1" hangingPunct="1">
              <a:lnSpc>
                <a:spcPct val="100000"/>
              </a:lnSpc>
              <a:spcBef>
                <a:spcPct val="15000"/>
              </a:spcBef>
            </a:pPr>
            <a:r>
              <a:rPr lang="zh-CN" altLang="en-US" sz="1200"/>
              <a:t>华一银行 </a:t>
            </a:r>
          </a:p>
          <a:p>
            <a:pPr lvl="1" eaLnBrk="1" hangingPunct="1">
              <a:lnSpc>
                <a:spcPct val="100000"/>
              </a:lnSpc>
              <a:spcBef>
                <a:spcPct val="15000"/>
              </a:spcBef>
            </a:pPr>
            <a:r>
              <a:rPr lang="zh-CN" altLang="en-US" sz="1200"/>
              <a:t>中信嘉华银行</a:t>
            </a:r>
          </a:p>
          <a:p>
            <a:pPr lvl="1" eaLnBrk="1" hangingPunct="1">
              <a:lnSpc>
                <a:spcPct val="100000"/>
              </a:lnSpc>
              <a:spcBef>
                <a:spcPct val="15000"/>
              </a:spcBef>
            </a:pPr>
            <a:r>
              <a:rPr lang="zh-CN" altLang="en-US" sz="1200"/>
              <a:t>联合银行（中国）有限公司</a:t>
            </a:r>
          </a:p>
          <a:p>
            <a:pPr lvl="1" eaLnBrk="1" hangingPunct="1">
              <a:lnSpc>
                <a:spcPct val="100000"/>
              </a:lnSpc>
              <a:spcBef>
                <a:spcPct val="15000"/>
              </a:spcBef>
            </a:pPr>
            <a:r>
              <a:rPr lang="zh-CN" altLang="en-US" sz="1200"/>
              <a:t>康银管理咨询（上海）有限公司</a:t>
            </a:r>
          </a:p>
          <a:p>
            <a:pPr lvl="1" eaLnBrk="1" hangingPunct="1">
              <a:lnSpc>
                <a:spcPct val="100000"/>
              </a:lnSpc>
              <a:spcBef>
                <a:spcPct val="15000"/>
              </a:spcBef>
            </a:pPr>
            <a:r>
              <a:rPr lang="zh-CN" altLang="en-US" sz="1200"/>
              <a:t>友利银行中国有限公司</a:t>
            </a:r>
          </a:p>
        </p:txBody>
      </p:sp>
    </p:spTree>
  </p:cSld>
  <p:clrMapOvr>
    <a:masterClrMapping/>
  </p:clrMapOvr>
  <p:transition spd="slow"/>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灯片编号占位符 1"/>
          <p:cNvSpPr>
            <a:spLocks noGrp="1"/>
          </p:cNvSpPr>
          <p:nvPr>
            <p:ph type="sldNum" sz="quarter" idx="10"/>
          </p:nvPr>
        </p:nvSpPr>
        <p:spPr/>
        <p:txBody>
          <a:bodyPr/>
          <a:lstStyle/>
          <a:p>
            <a:fld id="{CE56E3C9-B0C2-4BF9-B059-F286FFD24FBE}" type="slidenum">
              <a:rPr lang="zh-CN" altLang="en-US"/>
              <a:t>15</a:t>
            </a:fld>
            <a:endParaRPr lang="en-US" altLang="zh-CN"/>
          </a:p>
        </p:txBody>
      </p:sp>
      <p:sp>
        <p:nvSpPr>
          <p:cNvPr id="4116482" name="Title 1"/>
          <p:cNvSpPr>
            <a:spLocks noGrp="1"/>
          </p:cNvSpPr>
          <p:nvPr>
            <p:ph type="title" idx="4294967295"/>
          </p:nvPr>
        </p:nvSpPr>
        <p:spPr>
          <a:xfrm>
            <a:off x="1155700" y="0"/>
            <a:ext cx="8585200" cy="914400"/>
          </a:xfrm>
        </p:spPr>
        <p:txBody>
          <a:bodyPr/>
          <a:lstStyle/>
          <a:p>
            <a:r>
              <a:rPr lang="zh-CN" altLang="en-US"/>
              <a:t>薪酬水平竞争力分析说明（</a:t>
            </a:r>
            <a:r>
              <a:rPr lang="en-US" altLang="zh-CN"/>
              <a:t>3/3</a:t>
            </a:r>
            <a:r>
              <a:rPr lang="zh-CN" altLang="en-US"/>
              <a:t>）</a:t>
            </a:r>
          </a:p>
        </p:txBody>
      </p:sp>
      <p:sp>
        <p:nvSpPr>
          <p:cNvPr id="4116483" name="Content Placeholder 2"/>
          <p:cNvSpPr>
            <a:spLocks noGrp="1"/>
          </p:cNvSpPr>
          <p:nvPr>
            <p:ph idx="4294967295"/>
          </p:nvPr>
        </p:nvSpPr>
        <p:spPr>
          <a:xfrm>
            <a:off x="309563" y="1069975"/>
            <a:ext cx="9310687" cy="3643313"/>
          </a:xfrm>
        </p:spPr>
        <p:txBody>
          <a:bodyPr/>
          <a:lstStyle/>
          <a:p>
            <a:pPr marL="228600" indent="-228600">
              <a:spcBef>
                <a:spcPct val="35000"/>
              </a:spcBef>
            </a:pPr>
            <a:r>
              <a:rPr lang="zh-CN" altLang="en-US" sz="1600" smtClean="0"/>
              <a:t>参加</a:t>
            </a:r>
            <a:r>
              <a:rPr lang="zh-CN" altLang="en-US" sz="1600" u="sng" smtClean="0"/>
              <a:t>韬睿惠悦</a:t>
            </a:r>
            <a:r>
              <a:rPr lang="en-US" altLang="zh-CN" sz="1600" u="sng" smtClean="0"/>
              <a:t>2014</a:t>
            </a:r>
            <a:r>
              <a:rPr lang="zh-CN" altLang="en-US" sz="1600" u="sng" smtClean="0"/>
              <a:t>年度</a:t>
            </a:r>
            <a:r>
              <a:rPr lang="zh-CN" altLang="en-US" sz="1600" u="sng"/>
              <a:t>薪酬调研</a:t>
            </a:r>
            <a:r>
              <a:rPr lang="zh-CN" altLang="en-US" sz="1600"/>
              <a:t>的外资银行有（二线城市数据报告：苏州、南京、杭州、无锡）</a:t>
            </a:r>
          </a:p>
          <a:p>
            <a:pPr marL="685800" lvl="1" indent="-228600">
              <a:spcBef>
                <a:spcPct val="15000"/>
              </a:spcBef>
            </a:pPr>
            <a:r>
              <a:rPr lang="zh-CN" altLang="en-US" sz="1400"/>
              <a:t>汇丰银行（中国）有限公司</a:t>
            </a:r>
          </a:p>
          <a:p>
            <a:pPr marL="685800" lvl="1" indent="-228600">
              <a:spcBef>
                <a:spcPct val="15000"/>
              </a:spcBef>
            </a:pPr>
            <a:r>
              <a:rPr lang="zh-CN" altLang="en-US" sz="1400"/>
              <a:t>花旗银行（中国）有限公司</a:t>
            </a:r>
          </a:p>
          <a:p>
            <a:pPr marL="685800" lvl="1" indent="-228600">
              <a:spcBef>
                <a:spcPct val="15000"/>
              </a:spcBef>
            </a:pPr>
            <a:r>
              <a:rPr lang="zh-CN" altLang="en-US" sz="1400"/>
              <a:t>渣打银行（中国）有限公司</a:t>
            </a:r>
          </a:p>
          <a:p>
            <a:pPr marL="685800" lvl="1" indent="-228600">
              <a:spcBef>
                <a:spcPct val="15000"/>
              </a:spcBef>
            </a:pPr>
            <a:r>
              <a:rPr lang="zh-CN" altLang="en-US" sz="1400"/>
              <a:t>东亚银行（中国）有限公司</a:t>
            </a:r>
          </a:p>
          <a:p>
            <a:pPr marL="685800" lvl="1" indent="-228600">
              <a:spcBef>
                <a:spcPct val="15000"/>
              </a:spcBef>
            </a:pPr>
            <a:r>
              <a:rPr lang="zh-CN" altLang="en-US" sz="1400"/>
              <a:t>恒生银行有限公司</a:t>
            </a:r>
          </a:p>
          <a:p>
            <a:pPr marL="685800" lvl="1" indent="-228600">
              <a:spcBef>
                <a:spcPct val="15000"/>
              </a:spcBef>
            </a:pPr>
            <a:r>
              <a:rPr lang="zh-CN" altLang="en-US" sz="1400"/>
              <a:t>星展银行（中国）有限公司</a:t>
            </a:r>
          </a:p>
          <a:p>
            <a:pPr marL="685800" lvl="1" indent="-228600">
              <a:spcBef>
                <a:spcPct val="15000"/>
              </a:spcBef>
            </a:pPr>
            <a:r>
              <a:rPr lang="zh-CN" altLang="en-US" sz="1400"/>
              <a:t>华一银行 </a:t>
            </a:r>
          </a:p>
          <a:p>
            <a:pPr marL="685800" lvl="1" indent="-228600">
              <a:spcBef>
                <a:spcPct val="15000"/>
              </a:spcBef>
            </a:pPr>
            <a:r>
              <a:rPr lang="zh-CN" altLang="en-US" sz="1400"/>
              <a:t>三井住友银行</a:t>
            </a:r>
            <a:r>
              <a:rPr lang="en-US" altLang="zh-CN" sz="1400"/>
              <a:t>(</a:t>
            </a:r>
            <a:r>
              <a:rPr lang="zh-CN" altLang="en-US" sz="1400"/>
              <a:t>中国</a:t>
            </a:r>
            <a:r>
              <a:rPr lang="en-US" altLang="zh-CN" sz="1400"/>
              <a:t>)</a:t>
            </a:r>
            <a:r>
              <a:rPr lang="zh-CN" altLang="en-US" sz="1400"/>
              <a:t>有限公司</a:t>
            </a:r>
          </a:p>
          <a:p>
            <a:pPr marL="685800" lvl="1" indent="-228600">
              <a:spcBef>
                <a:spcPct val="15000"/>
              </a:spcBef>
            </a:pPr>
            <a:r>
              <a:rPr lang="zh-CN" altLang="en-US" sz="1400"/>
              <a:t>日本瑞穗实业银行（中国）有限公司</a:t>
            </a:r>
          </a:p>
          <a:p>
            <a:pPr marL="685800" lvl="1" indent="-228600">
              <a:spcBef>
                <a:spcPct val="15000"/>
              </a:spcBef>
            </a:pPr>
            <a:r>
              <a:rPr lang="zh-CN" altLang="en-US" sz="1400"/>
              <a:t>日本三菱东京日联银行股份有限公司</a:t>
            </a:r>
          </a:p>
          <a:p>
            <a:pPr marL="228600" indent="-228600">
              <a:spcBef>
                <a:spcPct val="35000"/>
              </a:spcBef>
            </a:pPr>
            <a:endParaRPr lang="zh-CN" altLang="en-US" sz="900"/>
          </a:p>
          <a:p>
            <a:pPr marL="228600" indent="-228600">
              <a:spcBef>
                <a:spcPct val="35000"/>
              </a:spcBef>
            </a:pPr>
            <a:r>
              <a:rPr lang="zh-CN" altLang="en-US" sz="1600" smtClean="0"/>
              <a:t>参加</a:t>
            </a:r>
            <a:r>
              <a:rPr lang="zh-CN" altLang="en-US" sz="1600" u="sng" smtClean="0"/>
              <a:t>韬睿惠悦</a:t>
            </a:r>
            <a:r>
              <a:rPr lang="en-US" altLang="zh-CN" sz="1600" u="sng" smtClean="0"/>
              <a:t>2014</a:t>
            </a:r>
            <a:r>
              <a:rPr lang="zh-CN" altLang="en-US" sz="1600" u="sng" smtClean="0"/>
              <a:t>年度</a:t>
            </a:r>
            <a:r>
              <a:rPr lang="zh-CN" altLang="en-US" sz="1600" u="sng"/>
              <a:t>薪酬调研</a:t>
            </a:r>
            <a:r>
              <a:rPr lang="zh-CN" altLang="en-US" sz="1600"/>
              <a:t>的内资银行有（一线城市数据报告：北京、上海、广州、深圳）</a:t>
            </a:r>
          </a:p>
          <a:p>
            <a:pPr marL="685800" lvl="1" indent="-228600">
              <a:spcBef>
                <a:spcPct val="35000"/>
              </a:spcBef>
            </a:pPr>
            <a:r>
              <a:rPr lang="zh-CN" altLang="en-US" sz="1400"/>
              <a:t>中国民生银行股份有限公司</a:t>
            </a:r>
          </a:p>
          <a:p>
            <a:pPr marL="685800" lvl="1" indent="-228600">
              <a:spcBef>
                <a:spcPct val="35000"/>
              </a:spcBef>
            </a:pPr>
            <a:r>
              <a:rPr lang="zh-CN" altLang="en-US" sz="1400"/>
              <a:t>深圳发展银行股份有限公司</a:t>
            </a:r>
          </a:p>
          <a:p>
            <a:pPr marL="685800" lvl="1" indent="-228600">
              <a:spcBef>
                <a:spcPct val="35000"/>
              </a:spcBef>
            </a:pPr>
            <a:r>
              <a:rPr lang="zh-CN" altLang="en-US" sz="1400"/>
              <a:t>深圳平安银行股份有限公司</a:t>
            </a:r>
          </a:p>
          <a:p>
            <a:pPr marL="685800" lvl="1" indent="-228600">
              <a:spcBef>
                <a:spcPct val="35000"/>
              </a:spcBef>
            </a:pPr>
            <a:r>
              <a:rPr lang="zh-CN" altLang="en-US" sz="1400"/>
              <a:t>交通银行股份有限公司</a:t>
            </a:r>
          </a:p>
          <a:p>
            <a:pPr marL="685800" lvl="1" indent="-228600">
              <a:spcBef>
                <a:spcPct val="35000"/>
              </a:spcBef>
            </a:pPr>
            <a:r>
              <a:rPr lang="zh-CN" altLang="en-US" sz="1400"/>
              <a:t>兴业银行股份有限公司</a:t>
            </a:r>
          </a:p>
          <a:p>
            <a:pPr marL="685800" lvl="1" indent="-228600">
              <a:spcBef>
                <a:spcPct val="35000"/>
              </a:spcBef>
            </a:pPr>
            <a:r>
              <a:rPr lang="zh-CN" altLang="en-US" sz="1400"/>
              <a:t>中国银行（香港）股份有限公司</a:t>
            </a:r>
          </a:p>
        </p:txBody>
      </p:sp>
      <p:sp>
        <p:nvSpPr>
          <p:cNvPr id="4116484" name="Content Placeholder 2"/>
          <p:cNvSpPr/>
          <p:nvPr/>
        </p:nvSpPr>
        <p:spPr bwMode="auto">
          <a:xfrm>
            <a:off x="3663950" y="4324350"/>
            <a:ext cx="3848100" cy="2025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marL="228600" indent="-228600" algn="l" rtl="0" eaLnBrk="0" fontAlgn="base" hangingPunct="0">
              <a:lnSpc>
                <a:spcPct val="80000"/>
              </a:lnSpc>
              <a:spcBef>
                <a:spcPct val="20000"/>
              </a:spcBef>
              <a:spcAft>
                <a:spcPct val="0"/>
              </a:spcAft>
              <a:buClr>
                <a:srgbClr val="FF9900"/>
              </a:buClr>
              <a:buSzPct val="140000"/>
              <a:buFont typeface="Monotype Sorts" pitchFamily="2" charset="2"/>
              <a:buChar char="•"/>
              <a:defRPr sz="2000" kern="1200">
                <a:solidFill>
                  <a:schemeClr val="tx1"/>
                </a:solidFill>
                <a:latin typeface="Arial" pitchFamily="34" charset="0"/>
                <a:ea typeface="楷体_GB2312" pitchFamily="49" charset="-122"/>
                <a:cs typeface="Arial" pitchFamily="34" charset="0"/>
              </a:defRPr>
            </a:lvl1pPr>
            <a:lvl2pPr marL="685800" indent="-228600" algn="l" rtl="0" eaLnBrk="0" fontAlgn="base" hangingPunct="0">
              <a:lnSpc>
                <a:spcPct val="80000"/>
              </a:lnSpc>
              <a:spcBef>
                <a:spcPct val="20000"/>
              </a:spcBef>
              <a:spcAft>
                <a:spcPct val="0"/>
              </a:spcAft>
              <a:buClr>
                <a:srgbClr val="FF9900"/>
              </a:buClr>
              <a:buFont typeface="Arial" pitchFamily="34" charset="0"/>
              <a:buChar char="–"/>
              <a:defRPr sz="1600" kern="1200">
                <a:solidFill>
                  <a:schemeClr val="tx1"/>
                </a:solidFill>
                <a:latin typeface="Arial" pitchFamily="34" charset="0"/>
                <a:ea typeface="楷体_GB2312" pitchFamily="49" charset="-122"/>
                <a:cs typeface="Arial" pitchFamily="34" charset="0"/>
              </a:defRPr>
            </a:lvl2pPr>
            <a:lvl3pPr marL="1143000" indent="-228600" algn="l" rtl="0" eaLnBrk="0" fontAlgn="base" hangingPunct="0">
              <a:lnSpc>
                <a:spcPct val="80000"/>
              </a:lnSpc>
              <a:spcBef>
                <a:spcPct val="20000"/>
              </a:spcBef>
              <a:spcAft>
                <a:spcPct val="0"/>
              </a:spcAft>
              <a:buClr>
                <a:srgbClr val="FF9900"/>
              </a:buClr>
              <a:buSzPct val="140000"/>
              <a:buFont typeface="Monotype Sorts" pitchFamily="2" charset="2"/>
              <a:buChar char="•"/>
              <a:defRPr sz="1600" kern="1200">
                <a:solidFill>
                  <a:schemeClr val="tx1"/>
                </a:solidFill>
                <a:latin typeface="Arial" pitchFamily="34" charset="0"/>
                <a:ea typeface="楷体_GB2312" pitchFamily="49" charset="-122"/>
                <a:cs typeface="Arial" pitchFamily="34" charset="0"/>
              </a:defRPr>
            </a:lvl3pPr>
            <a:lvl4pPr marL="1600200" indent="-228600" algn="l" rtl="0" eaLnBrk="0" fontAlgn="base" hangingPunct="0">
              <a:lnSpc>
                <a:spcPct val="80000"/>
              </a:lnSpc>
              <a:spcBef>
                <a:spcPct val="20000"/>
              </a:spcBef>
              <a:spcAft>
                <a:spcPct val="0"/>
              </a:spcAft>
              <a:buClr>
                <a:srgbClr val="FF9900"/>
              </a:buClr>
              <a:buFont typeface="Arial" pitchFamily="34" charset="0"/>
              <a:buChar char="–"/>
              <a:defRPr sz="1400" kern="1200">
                <a:solidFill>
                  <a:schemeClr val="tx1"/>
                </a:solidFill>
                <a:latin typeface="Arial" pitchFamily="34" charset="0"/>
                <a:ea typeface="楷体_GB2312" pitchFamily="49" charset="-122"/>
                <a:cs typeface="Arial" pitchFamily="34" charset="0"/>
              </a:defRPr>
            </a:lvl4pPr>
            <a:lvl5pPr marL="2057400" indent="-228600" algn="l" rtl="0" eaLnBrk="0" fontAlgn="base" hangingPunct="0">
              <a:lnSpc>
                <a:spcPct val="80000"/>
              </a:lnSpc>
              <a:spcBef>
                <a:spcPct val="20000"/>
              </a:spcBef>
              <a:spcAft>
                <a:spcPct val="0"/>
              </a:spcAft>
              <a:buClr>
                <a:srgbClr val="FF9900"/>
              </a:buClr>
              <a:buFont typeface="Arial" pitchFamily="34" charset="0"/>
              <a:buChar char="»"/>
              <a:defRPr sz="1400" kern="1200">
                <a:solidFill>
                  <a:schemeClr val="tx1"/>
                </a:solidFill>
                <a:latin typeface="Arial" pitchFamily="34" charset="0"/>
                <a:ea typeface="楷体_GB2312" pitchFamily="49" charset="-122"/>
                <a:cs typeface="Arial" pitchFamily="34" charset="0"/>
              </a:defRPr>
            </a:lvl5pPr>
            <a:lvl6pPr marL="2514600" indent="-228600" algn="l" defTabSz="914400" rtl="0" eaLnBrk="1" fontAlgn="base" latinLnBrk="0" hangingPunct="1">
              <a:spcBef>
                <a:spcPct val="20000"/>
              </a:spcBef>
              <a:spcAft>
                <a:spcPct val="0"/>
              </a:spcAft>
              <a:buClr>
                <a:srgbClr val="FF9900"/>
              </a:buClr>
              <a:buFont typeface="Arial" pitchFamily="34" charset="0"/>
              <a:buChar char="»"/>
              <a:defRPr sz="1400" kern="1200">
                <a:solidFill>
                  <a:schemeClr val="tx1"/>
                </a:solidFill>
                <a:latin typeface="Arial" pitchFamily="34" charset="0"/>
                <a:ea typeface="楷体_GB2312" pitchFamily="49" charset="-122"/>
                <a:cs typeface="Arial" pitchFamily="34" charset="0"/>
              </a:defRPr>
            </a:lvl6pPr>
            <a:lvl7pPr marL="2971800" indent="-228600" algn="l" defTabSz="914400" rtl="0" eaLnBrk="1" fontAlgn="base" latinLnBrk="0" hangingPunct="1">
              <a:spcBef>
                <a:spcPct val="20000"/>
              </a:spcBef>
              <a:spcAft>
                <a:spcPct val="0"/>
              </a:spcAft>
              <a:buClr>
                <a:srgbClr val="FF9900"/>
              </a:buClr>
              <a:buFont typeface="Arial" pitchFamily="34" charset="0"/>
              <a:buChar char="»"/>
              <a:defRPr sz="1400" kern="1200">
                <a:solidFill>
                  <a:schemeClr val="tx1"/>
                </a:solidFill>
                <a:latin typeface="Arial" pitchFamily="34" charset="0"/>
                <a:ea typeface="楷体_GB2312" pitchFamily="49" charset="-122"/>
                <a:cs typeface="Arial" pitchFamily="34" charset="0"/>
              </a:defRPr>
            </a:lvl7pPr>
            <a:lvl8pPr marL="3429000" indent="-228600" algn="l" defTabSz="914400" rtl="0" eaLnBrk="1" fontAlgn="base" latinLnBrk="0" hangingPunct="1">
              <a:spcBef>
                <a:spcPct val="20000"/>
              </a:spcBef>
              <a:spcAft>
                <a:spcPct val="0"/>
              </a:spcAft>
              <a:buClr>
                <a:srgbClr val="FF9900"/>
              </a:buClr>
              <a:buFont typeface="Arial" pitchFamily="34" charset="0"/>
              <a:buChar char="»"/>
              <a:defRPr sz="1400" kern="1200">
                <a:solidFill>
                  <a:schemeClr val="tx1"/>
                </a:solidFill>
                <a:latin typeface="Arial" pitchFamily="34" charset="0"/>
                <a:ea typeface="楷体_GB2312" pitchFamily="49" charset="-122"/>
                <a:cs typeface="Arial" pitchFamily="34" charset="0"/>
              </a:defRPr>
            </a:lvl8pPr>
            <a:lvl9pPr marL="3886200" indent="-228600" algn="l" defTabSz="914400" rtl="0" eaLnBrk="1" fontAlgn="base" latinLnBrk="0" hangingPunct="1">
              <a:spcBef>
                <a:spcPct val="20000"/>
              </a:spcBef>
              <a:spcAft>
                <a:spcPct val="0"/>
              </a:spcAft>
              <a:buClr>
                <a:srgbClr val="FF9900"/>
              </a:buClr>
              <a:buFont typeface="Arial" pitchFamily="34" charset="0"/>
              <a:buChar char="»"/>
              <a:defRPr sz="1400" kern="1200">
                <a:solidFill>
                  <a:schemeClr val="tx1"/>
                </a:solidFill>
                <a:latin typeface="Arial" pitchFamily="34" charset="0"/>
                <a:ea typeface="楷体_GB2312" pitchFamily="49" charset="-122"/>
                <a:cs typeface="Arial" pitchFamily="34" charset="0"/>
              </a:defRPr>
            </a:lvl9pPr>
          </a:lstStyle>
          <a:p>
            <a:pPr lvl="1" eaLnBrk="1" hangingPunct="1">
              <a:lnSpc>
                <a:spcPct val="100000"/>
              </a:lnSpc>
              <a:spcBef>
                <a:spcPct val="35000"/>
              </a:spcBef>
            </a:pPr>
            <a:r>
              <a:rPr lang="zh-CN" altLang="en-US" sz="1400"/>
              <a:t>上海浦东发展银行信用卡中心</a:t>
            </a:r>
          </a:p>
          <a:p>
            <a:pPr lvl="1" eaLnBrk="1" hangingPunct="1">
              <a:lnSpc>
                <a:spcPct val="100000"/>
              </a:lnSpc>
              <a:spcBef>
                <a:spcPct val="35000"/>
              </a:spcBef>
            </a:pPr>
            <a:r>
              <a:rPr lang="zh-CN" altLang="en-US" sz="1400"/>
              <a:t>北京银行股份有限公司</a:t>
            </a:r>
          </a:p>
          <a:p>
            <a:pPr lvl="1" eaLnBrk="1" hangingPunct="1">
              <a:lnSpc>
                <a:spcPct val="100000"/>
              </a:lnSpc>
              <a:spcBef>
                <a:spcPct val="35000"/>
              </a:spcBef>
            </a:pPr>
            <a:r>
              <a:rPr lang="zh-CN" altLang="en-US" sz="1400"/>
              <a:t>大连银行股份有限公司</a:t>
            </a:r>
          </a:p>
          <a:p>
            <a:pPr lvl="1" eaLnBrk="1" hangingPunct="1">
              <a:lnSpc>
                <a:spcPct val="100000"/>
              </a:lnSpc>
              <a:spcBef>
                <a:spcPct val="35000"/>
              </a:spcBef>
            </a:pPr>
            <a:r>
              <a:rPr lang="zh-CN" altLang="en-US" sz="1400"/>
              <a:t>华一银行股份有限公司</a:t>
            </a:r>
          </a:p>
          <a:p>
            <a:pPr lvl="1" eaLnBrk="1" hangingPunct="1">
              <a:lnSpc>
                <a:spcPct val="100000"/>
              </a:lnSpc>
              <a:spcBef>
                <a:spcPct val="35000"/>
              </a:spcBef>
            </a:pPr>
            <a:r>
              <a:rPr lang="zh-CN" altLang="en-US" sz="1400"/>
              <a:t>汉口银行股份有限公司</a:t>
            </a:r>
          </a:p>
        </p:txBody>
      </p:sp>
    </p:spTree>
  </p:cSld>
  <p:clrMapOvr>
    <a:masterClrMapping/>
  </p:clrMapOvr>
  <p:transition spd="slow"/>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灯片编号占位符 1"/>
          <p:cNvSpPr>
            <a:spLocks noGrp="1"/>
          </p:cNvSpPr>
          <p:nvPr>
            <p:ph type="sldNum" sz="quarter" idx="10"/>
          </p:nvPr>
        </p:nvSpPr>
        <p:spPr/>
        <p:txBody>
          <a:bodyPr/>
          <a:lstStyle/>
          <a:p>
            <a:fld id="{ECE1BFBA-CCB3-4EED-9A4B-3A6C1886BC52}" type="slidenum">
              <a:rPr lang="zh-CN" altLang="en-US"/>
              <a:t>16</a:t>
            </a:fld>
            <a:endParaRPr lang="en-US" altLang="zh-CN"/>
          </a:p>
        </p:txBody>
      </p:sp>
      <p:sp>
        <p:nvSpPr>
          <p:cNvPr id="4028418" name="Title 1"/>
          <p:cNvSpPr>
            <a:spLocks noGrp="1"/>
          </p:cNvSpPr>
          <p:nvPr>
            <p:ph type="title" idx="4294967295"/>
          </p:nvPr>
        </p:nvSpPr>
        <p:spPr>
          <a:xfrm>
            <a:off x="1155700" y="0"/>
            <a:ext cx="8585200" cy="914400"/>
          </a:xfrm>
        </p:spPr>
        <p:txBody>
          <a:bodyPr/>
          <a:lstStyle/>
          <a:p>
            <a:r>
              <a:rPr lang="zh-CN" altLang="en-US"/>
              <a:t>宁波银行薪酬水平市场定位建议（</a:t>
            </a:r>
            <a:r>
              <a:rPr lang="en-US" altLang="zh-CN"/>
              <a:t>1/2</a:t>
            </a:r>
            <a:r>
              <a:rPr lang="zh-CN" altLang="en-US"/>
              <a:t>）</a:t>
            </a:r>
          </a:p>
        </p:txBody>
      </p:sp>
      <p:sp>
        <p:nvSpPr>
          <p:cNvPr id="26" name="AutoShape 4"/>
          <p:cNvSpPr>
            <a:spLocks noChangeArrowheads="1"/>
          </p:cNvSpPr>
          <p:nvPr/>
        </p:nvSpPr>
        <p:spPr bwMode="auto">
          <a:xfrm>
            <a:off x="603250" y="4146550"/>
            <a:ext cx="1468438" cy="828675"/>
          </a:xfrm>
          <a:prstGeom prst="homePlate">
            <a:avLst>
              <a:gd name="adj" fmla="val 26158"/>
            </a:avLst>
          </a:prstGeom>
          <a:solidFill>
            <a:srgbClr val="E65032"/>
          </a:solidFill>
          <a:ln w="12700" algn="ctr">
            <a:noFill/>
            <a:miter lim="800000"/>
          </a:ln>
          <a:effectLst/>
        </p:spPr>
        <p:txBody>
          <a:bodyPr lIns="0" tIns="0" rIns="0" bIns="0" anchor="ctr"/>
          <a:lstStyle>
            <a:defPPr>
              <a:defRPr lang="en-US"/>
            </a:defPPr>
            <a:lvl1pPr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1pPr>
            <a:lvl2pPr marL="742950" indent="-28575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2pPr>
            <a:lvl3pPr marL="1143000" indent="-2286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3pPr>
            <a:lvl4pPr marL="1600200" indent="-2286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4pPr>
            <a:lvl5pPr marL="2057400" indent="-2286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5pPr>
            <a:lvl6pPr marL="25146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6pPr>
            <a:lvl7pPr marL="29718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7pPr>
            <a:lvl8pPr marL="34290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8pPr>
            <a:lvl9pPr marL="38862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9pPr>
          </a:lstStyle>
          <a:p>
            <a:pPr algn="ctr">
              <a:lnSpc>
                <a:spcPct val="100000"/>
              </a:lnSpc>
              <a:spcBef>
                <a:spcPct val="50000"/>
              </a:spcBef>
              <a:buClr>
                <a:schemeClr val="tx1"/>
              </a:buClr>
              <a:buSzPct val="75000"/>
            </a:pPr>
            <a:r>
              <a:rPr lang="zh-CN" altLang="en-US" sz="1600" b="1">
                <a:solidFill>
                  <a:schemeClr val="bg1"/>
                </a:solidFill>
                <a:latin typeface="Arial" pitchFamily="34" charset="0"/>
                <a:ea typeface="楷体_GB2312" pitchFamily="49" charset="-122"/>
                <a:cs typeface="Arial" pitchFamily="34" charset="0"/>
              </a:rPr>
              <a:t>对标数据选择及定位选择</a:t>
            </a:r>
          </a:p>
        </p:txBody>
      </p:sp>
      <p:sp>
        <p:nvSpPr>
          <p:cNvPr id="4028420" name="TextBox 27"/>
          <p:cNvSpPr txBox="1">
            <a:spLocks noChangeArrowheads="1"/>
          </p:cNvSpPr>
          <p:nvPr/>
        </p:nvSpPr>
        <p:spPr bwMode="auto">
          <a:xfrm>
            <a:off x="2179638" y="3828474"/>
            <a:ext cx="7119937" cy="1314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1pPr>
            <a:lvl2pPr marL="531813" indent="-258763"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2pPr>
            <a:lvl3pPr marL="1146175" indent="-2286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3pPr>
            <a:lvl4pPr marL="1600200" indent="-2286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4pPr>
            <a:lvl5pPr marL="2057400" indent="-2286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5pPr>
            <a:lvl6pPr marL="25146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6pPr>
            <a:lvl7pPr marL="29718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7pPr>
            <a:lvl8pPr marL="34290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8pPr>
            <a:lvl9pPr marL="38862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9pPr>
          </a:lstStyle>
          <a:p>
            <a:pPr>
              <a:lnSpc>
                <a:spcPct val="100000"/>
              </a:lnSpc>
              <a:spcBef>
                <a:spcPct val="50000"/>
              </a:spcBef>
              <a:buClr>
                <a:srgbClr val="FF0000"/>
              </a:buClr>
              <a:buSzPct val="70000"/>
            </a:pPr>
            <a:r>
              <a:rPr lang="en-US" altLang="zh-CN" sz="1800" b="1">
                <a:latin typeface="Arial" pitchFamily="34" charset="0"/>
                <a:ea typeface="楷体_GB2312" pitchFamily="49" charset="-122"/>
              </a:rPr>
              <a:t>1</a:t>
            </a:r>
            <a:r>
              <a:rPr lang="zh-CN" altLang="en-US" sz="1800" b="1">
                <a:latin typeface="Arial" pitchFamily="34" charset="0"/>
                <a:ea typeface="楷体_GB2312" pitchFamily="49" charset="-122"/>
              </a:rPr>
              <a:t>、宁波地区的总行及支行</a:t>
            </a:r>
          </a:p>
          <a:p>
            <a:pPr lvl="1" eaLnBrk="1" hangingPunct="1">
              <a:lnSpc>
                <a:spcPct val="105000"/>
              </a:lnSpc>
              <a:spcBef>
                <a:spcPct val="50000"/>
              </a:spcBef>
              <a:buClr>
                <a:schemeClr val="tx1"/>
              </a:buClr>
              <a:buFont typeface="Wingdings" pitchFamily="2" charset="2"/>
              <a:buChar char="§"/>
            </a:pPr>
            <a:r>
              <a:rPr lang="zh-CN" altLang="en-US" sz="1500">
                <a:latin typeface="Arial" pitchFamily="34" charset="0"/>
                <a:ea typeface="楷体_GB2312" pitchFamily="49" charset="-122"/>
                <a:cs typeface="Arial" pitchFamily="34" charset="0"/>
              </a:rPr>
              <a:t>采取外资银行</a:t>
            </a:r>
            <a:r>
              <a:rPr lang="zh-CN" altLang="en-US" sz="1500" b="1" u="sng">
                <a:solidFill>
                  <a:srgbClr val="C22E00"/>
                </a:solidFill>
                <a:latin typeface="Arial" pitchFamily="34" charset="0"/>
                <a:ea typeface="楷体_GB2312" pitchFamily="49" charset="-122"/>
                <a:cs typeface="Arial" pitchFamily="34" charset="0"/>
              </a:rPr>
              <a:t>二线城市</a:t>
            </a:r>
            <a:r>
              <a:rPr lang="zh-CN" altLang="en-US" sz="1500">
                <a:latin typeface="Arial" pitchFamily="34" charset="0"/>
                <a:ea typeface="楷体_GB2312" pitchFamily="49" charset="-122"/>
                <a:cs typeface="Arial" pitchFamily="34" charset="0"/>
              </a:rPr>
              <a:t>薪酬数据作为比对依据</a:t>
            </a:r>
          </a:p>
          <a:p>
            <a:pPr lvl="1" eaLnBrk="1" hangingPunct="1">
              <a:lnSpc>
                <a:spcPct val="105000"/>
              </a:lnSpc>
              <a:spcBef>
                <a:spcPct val="50000"/>
              </a:spcBef>
              <a:buClr>
                <a:schemeClr val="tx1"/>
              </a:buClr>
              <a:buFont typeface="Wingdings" pitchFamily="2" charset="2"/>
              <a:buChar char="§"/>
            </a:pPr>
            <a:r>
              <a:rPr lang="zh-CN" altLang="en-US" sz="1500">
                <a:latin typeface="Arial" pitchFamily="34" charset="0"/>
                <a:ea typeface="楷体_GB2312" pitchFamily="49" charset="-122"/>
                <a:cs typeface="Arial" pitchFamily="34" charset="0"/>
              </a:rPr>
              <a:t>所有岗位薪酬水平均定位于</a:t>
            </a:r>
            <a:r>
              <a:rPr lang="zh-CN" altLang="en-US" sz="1500" b="1" u="sng">
                <a:solidFill>
                  <a:srgbClr val="C22E00"/>
                </a:solidFill>
                <a:latin typeface="Arial" pitchFamily="34" charset="0"/>
                <a:ea typeface="楷体_GB2312" pitchFamily="49" charset="-122"/>
                <a:cs typeface="Arial" pitchFamily="34" charset="0"/>
              </a:rPr>
              <a:t>市场</a:t>
            </a:r>
            <a:r>
              <a:rPr lang="en-US" altLang="zh-CN" sz="1500" b="1" u="sng">
                <a:solidFill>
                  <a:srgbClr val="C22E00"/>
                </a:solidFill>
                <a:latin typeface="Arial" pitchFamily="34" charset="0"/>
                <a:ea typeface="楷体_GB2312" pitchFamily="49" charset="-122"/>
                <a:cs typeface="Arial" pitchFamily="34" charset="0"/>
              </a:rPr>
              <a:t>P60</a:t>
            </a:r>
            <a:r>
              <a:rPr lang="zh-CN" altLang="en-US" sz="1500">
                <a:latin typeface="Arial" pitchFamily="34" charset="0"/>
                <a:ea typeface="楷体_GB2312" pitchFamily="49" charset="-122"/>
                <a:cs typeface="Arial" pitchFamily="34" charset="0"/>
              </a:rPr>
              <a:t>，以保持相对市场竞争优势，吸引关键人才的加盟并有效保留与激励</a:t>
            </a:r>
          </a:p>
        </p:txBody>
      </p:sp>
      <p:sp>
        <p:nvSpPr>
          <p:cNvPr id="4028421" name="Rectangle 24"/>
          <p:cNvSpPr>
            <a:spLocks noChangeArrowheads="1"/>
          </p:cNvSpPr>
          <p:nvPr/>
        </p:nvSpPr>
        <p:spPr bwMode="auto">
          <a:xfrm>
            <a:off x="2224088" y="1544638"/>
            <a:ext cx="7327900" cy="1362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marL="273050" indent="-27305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1pPr>
            <a:lvl2pPr marL="742950" indent="-28575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2pPr>
            <a:lvl3pPr marL="1146175" indent="-2286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3pPr>
            <a:lvl4pPr marL="1600200" indent="-2286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4pPr>
            <a:lvl5pPr marL="2057400" indent="-2286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5pPr>
            <a:lvl6pPr marL="25146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6pPr>
            <a:lvl7pPr marL="29718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7pPr>
            <a:lvl8pPr marL="34290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8pPr>
            <a:lvl9pPr marL="38862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9pPr>
          </a:lstStyle>
          <a:p>
            <a:pPr>
              <a:lnSpc>
                <a:spcPct val="130000"/>
              </a:lnSpc>
              <a:buClr>
                <a:srgbClr val="FF0000"/>
              </a:buClr>
              <a:buSzPct val="70000"/>
              <a:buFont typeface="Monotype Sorts" pitchFamily="2" charset="2"/>
              <a:buChar char="u"/>
            </a:pPr>
            <a:r>
              <a:rPr lang="zh-CN" altLang="en-US" sz="1600">
                <a:latin typeface="Arial" pitchFamily="34" charset="0"/>
                <a:ea typeface="楷体_GB2312" pitchFamily="49" charset="-122"/>
                <a:cs typeface="Arial" pitchFamily="34" charset="0"/>
              </a:rPr>
              <a:t>薪酬水平市场定位选择体现了本行的薪酬导向，做薪酬的市场追随者（ </a:t>
            </a:r>
            <a:r>
              <a:rPr lang="en-US" altLang="zh-CN" sz="1600">
                <a:latin typeface="Arial" pitchFamily="34" charset="0"/>
                <a:ea typeface="楷体_GB2312" pitchFamily="49" charset="-122"/>
                <a:cs typeface="Arial" pitchFamily="34" charset="0"/>
              </a:rPr>
              <a:t>P25</a:t>
            </a:r>
            <a:r>
              <a:rPr lang="zh-CN" altLang="en-US" sz="1600">
                <a:latin typeface="Arial" pitchFamily="34" charset="0"/>
                <a:ea typeface="楷体_GB2312" pitchFamily="49" charset="-122"/>
                <a:cs typeface="Arial" pitchFamily="34" charset="0"/>
              </a:rPr>
              <a:t>及以下）、市场主流（ </a:t>
            </a:r>
            <a:r>
              <a:rPr lang="en-US" altLang="zh-CN" sz="1600">
                <a:latin typeface="Arial" pitchFamily="34" charset="0"/>
                <a:ea typeface="楷体_GB2312" pitchFamily="49" charset="-122"/>
                <a:cs typeface="Arial" pitchFamily="34" charset="0"/>
              </a:rPr>
              <a:t>P50</a:t>
            </a:r>
            <a:r>
              <a:rPr lang="zh-CN" altLang="en-US" sz="1600">
                <a:latin typeface="Arial" pitchFamily="34" charset="0"/>
                <a:ea typeface="楷体_GB2312" pitchFamily="49" charset="-122"/>
                <a:cs typeface="Arial" pitchFamily="34" charset="0"/>
              </a:rPr>
              <a:t>左右）还是市场领跑者（</a:t>
            </a:r>
            <a:r>
              <a:rPr lang="en-US" altLang="zh-CN" sz="1600">
                <a:latin typeface="Arial" pitchFamily="34" charset="0"/>
                <a:ea typeface="楷体_GB2312" pitchFamily="49" charset="-122"/>
                <a:cs typeface="Arial" pitchFamily="34" charset="0"/>
              </a:rPr>
              <a:t>P75</a:t>
            </a:r>
            <a:r>
              <a:rPr lang="zh-CN" altLang="en-US" sz="1600">
                <a:latin typeface="Arial" pitchFamily="34" charset="0"/>
                <a:ea typeface="楷体_GB2312" pitchFamily="49" charset="-122"/>
                <a:cs typeface="Arial" pitchFamily="34" charset="0"/>
              </a:rPr>
              <a:t>及以上）</a:t>
            </a:r>
          </a:p>
          <a:p>
            <a:pPr>
              <a:lnSpc>
                <a:spcPct val="130000"/>
              </a:lnSpc>
              <a:buClr>
                <a:srgbClr val="FF0000"/>
              </a:buClr>
              <a:buSzPct val="70000"/>
              <a:buFont typeface="Monotype Sorts" pitchFamily="2" charset="2"/>
              <a:buChar char="u"/>
            </a:pPr>
            <a:r>
              <a:rPr lang="zh-CN" altLang="en-US" sz="1600">
                <a:latin typeface="Arial" pitchFamily="34" charset="0"/>
                <a:ea typeface="楷体_GB2312" pitchFamily="49" charset="-122"/>
                <a:cs typeface="Arial" pitchFamily="34" charset="0"/>
              </a:rPr>
              <a:t>全薪市场定位选择既要考虑薪酬水平是否具有足够的竞争力吸引市场上的优秀人才、激励与保留行内的关键人才，还要考虑本行的整体薪酬成本</a:t>
            </a:r>
          </a:p>
        </p:txBody>
      </p:sp>
      <p:sp>
        <p:nvSpPr>
          <p:cNvPr id="33" name="AutoShape 4"/>
          <p:cNvSpPr>
            <a:spLocks noChangeArrowheads="1"/>
          </p:cNvSpPr>
          <p:nvPr/>
        </p:nvSpPr>
        <p:spPr bwMode="auto">
          <a:xfrm>
            <a:off x="603250" y="1841500"/>
            <a:ext cx="1468438" cy="828675"/>
          </a:xfrm>
          <a:prstGeom prst="homePlate">
            <a:avLst>
              <a:gd name="adj" fmla="val 26158"/>
            </a:avLst>
          </a:prstGeom>
          <a:solidFill>
            <a:srgbClr val="E65032"/>
          </a:solidFill>
          <a:ln w="12700" algn="ctr">
            <a:noFill/>
            <a:miter lim="800000"/>
          </a:ln>
          <a:effectLst/>
        </p:spPr>
        <p:txBody>
          <a:bodyPr lIns="0" tIns="0" rIns="0" bIns="0" anchor="ctr"/>
          <a:lstStyle>
            <a:defPPr>
              <a:defRPr lang="en-US"/>
            </a:defPPr>
            <a:lvl1pPr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1pPr>
            <a:lvl2pPr marL="742950" indent="-28575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2pPr>
            <a:lvl3pPr marL="1143000" indent="-2286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3pPr>
            <a:lvl4pPr marL="1600200" indent="-2286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4pPr>
            <a:lvl5pPr marL="2057400" indent="-2286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5pPr>
            <a:lvl6pPr marL="25146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6pPr>
            <a:lvl7pPr marL="29718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7pPr>
            <a:lvl8pPr marL="34290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8pPr>
            <a:lvl9pPr marL="38862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9pPr>
          </a:lstStyle>
          <a:p>
            <a:pPr algn="ctr">
              <a:lnSpc>
                <a:spcPct val="100000"/>
              </a:lnSpc>
              <a:spcBef>
                <a:spcPct val="50000"/>
              </a:spcBef>
              <a:buClr>
                <a:schemeClr val="tx1"/>
              </a:buClr>
              <a:buSzPct val="75000"/>
            </a:pPr>
            <a:r>
              <a:rPr lang="zh-CN" altLang="en-US" sz="1600" b="1">
                <a:solidFill>
                  <a:schemeClr val="bg1"/>
                </a:solidFill>
                <a:latin typeface="Arial" pitchFamily="34" charset="0"/>
                <a:ea typeface="楷体_GB2312" pitchFamily="49" charset="-122"/>
                <a:cs typeface="Arial" pitchFamily="34" charset="0"/>
              </a:rPr>
              <a:t>设计原则</a:t>
            </a:r>
          </a:p>
        </p:txBody>
      </p:sp>
      <p:sp>
        <p:nvSpPr>
          <p:cNvPr id="4028423" name="Isosceles Triangle 33"/>
          <p:cNvSpPr>
            <a:spLocks noChangeArrowheads="1"/>
          </p:cNvSpPr>
          <p:nvPr/>
        </p:nvSpPr>
        <p:spPr bwMode="auto">
          <a:xfrm flipV="1">
            <a:off x="4000499" y="3174995"/>
            <a:ext cx="2587337" cy="296863"/>
          </a:xfrm>
          <a:prstGeom prst="triangle">
            <a:avLst>
              <a:gd name="adj" fmla="val 50000"/>
            </a:avLst>
          </a:prstGeom>
          <a:solidFill>
            <a:schemeClr val="bg1">
              <a:lumMod val="50000"/>
            </a:schemeClr>
          </a:solidFill>
          <a:ln>
            <a:noFill/>
          </a:ln>
        </p:spPr>
        <p:txBody>
          <a:bodyPr rot="10800000"/>
          <a:lstStyle>
            <a:defPPr>
              <a:defRPr lang="en-US"/>
            </a:defPPr>
            <a:lvl1pPr marL="234950" indent="-23495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1pPr>
            <a:lvl2pPr marL="742950" indent="-28575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2pPr>
            <a:lvl3pPr marL="1143000" indent="-22860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3pPr>
            <a:lvl4pPr marL="1600200" indent="-22860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4pPr>
            <a:lvl5pPr marL="2057400" indent="-22860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5pPr>
            <a:lvl6pPr marL="25146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6pPr>
            <a:lvl7pPr marL="29718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7pPr>
            <a:lvl8pPr marL="34290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8pPr>
            <a:lvl9pPr marL="38862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9pPr>
          </a:lstStyle>
          <a:p>
            <a:pPr>
              <a:lnSpc>
                <a:spcPct val="100000"/>
              </a:lnSpc>
              <a:spcBef>
                <a:spcPct val="50000"/>
              </a:spcBef>
              <a:buClr>
                <a:srgbClr val="FF0000"/>
              </a:buClr>
              <a:buSzPct val="70000"/>
              <a:buFont typeface="Monotype Sorts" pitchFamily="2" charset="2"/>
              <a:buChar char="u"/>
            </a:pPr>
            <a:endParaRPr lang="zh-CN" altLang="zh-CN" sz="1600">
              <a:latin typeface="Arial" pitchFamily="34" charset="0"/>
              <a:ea typeface="楷体_GB2312" pitchFamily="49" charset="-122"/>
              <a:cs typeface="Arial" pitchFamily="34" charset="0"/>
            </a:endParaRPr>
          </a:p>
        </p:txBody>
      </p:sp>
    </p:spTree>
  </p:cSld>
  <p:clrMapOvr>
    <a:masterClrMapping/>
  </p:clrMapOvr>
  <p:transition spd="slow"/>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灯片编号占位符 1"/>
          <p:cNvSpPr>
            <a:spLocks noGrp="1"/>
          </p:cNvSpPr>
          <p:nvPr>
            <p:ph type="sldNum" sz="quarter" idx="10"/>
          </p:nvPr>
        </p:nvSpPr>
        <p:spPr/>
        <p:txBody>
          <a:bodyPr/>
          <a:lstStyle/>
          <a:p>
            <a:fld id="{77A44569-55C1-4E0C-8976-DA076C8098DF}" type="slidenum">
              <a:rPr lang="zh-CN" altLang="en-US"/>
              <a:t>17</a:t>
            </a:fld>
            <a:endParaRPr lang="en-US" altLang="zh-CN"/>
          </a:p>
        </p:txBody>
      </p:sp>
      <p:sp>
        <p:nvSpPr>
          <p:cNvPr id="4029442" name="Rectangle 2"/>
          <p:cNvSpPr>
            <a:spLocks noGrp="1" noChangeArrowheads="1"/>
          </p:cNvSpPr>
          <p:nvPr>
            <p:ph type="title" idx="4294967295"/>
          </p:nvPr>
        </p:nvSpPr>
        <p:spPr>
          <a:xfrm>
            <a:off x="1155700" y="0"/>
            <a:ext cx="8585200" cy="914400"/>
          </a:xfrm>
        </p:spPr>
        <p:txBody>
          <a:bodyPr/>
          <a:lstStyle/>
          <a:p>
            <a:r>
              <a:rPr lang="zh-CN" altLang="en-US"/>
              <a:t>宁波银行薪酬水平市场定位建议（</a:t>
            </a:r>
            <a:r>
              <a:rPr lang="en-US" altLang="zh-CN"/>
              <a:t>2/2</a:t>
            </a:r>
            <a:r>
              <a:rPr lang="zh-CN" altLang="en-US"/>
              <a:t>）</a:t>
            </a:r>
          </a:p>
        </p:txBody>
      </p:sp>
      <p:sp>
        <p:nvSpPr>
          <p:cNvPr id="4029443" name="Rectangle 3"/>
          <p:cNvSpPr>
            <a:spLocks noGrp="1" noChangeArrowheads="1"/>
          </p:cNvSpPr>
          <p:nvPr>
            <p:ph type="body" idx="4294967295"/>
          </p:nvPr>
        </p:nvSpPr>
        <p:spPr>
          <a:xfrm>
            <a:off x="487363" y="1123950"/>
            <a:ext cx="8982075" cy="5129213"/>
          </a:xfrm>
        </p:spPr>
        <p:txBody>
          <a:bodyPr/>
          <a:lstStyle/>
          <a:p>
            <a:pPr marL="381000" indent="-381000">
              <a:lnSpc>
                <a:spcPct val="105000"/>
              </a:lnSpc>
              <a:spcBef>
                <a:spcPct val="50000"/>
              </a:spcBef>
              <a:buClr>
                <a:schemeClr val="tx1"/>
              </a:buClr>
              <a:buSzTx/>
              <a:buFontTx/>
              <a:buAutoNum type="arabicPeriod" startAt="2"/>
            </a:pPr>
            <a:r>
              <a:rPr lang="zh-CN" altLang="en-US" sz="1800" b="1"/>
              <a:t>上海地区总行相关部门</a:t>
            </a:r>
          </a:p>
          <a:p>
            <a:pPr marL="800100" lvl="1" indent="-342900">
              <a:lnSpc>
                <a:spcPct val="105000"/>
              </a:lnSpc>
              <a:spcBef>
                <a:spcPct val="50000"/>
              </a:spcBef>
              <a:buClr>
                <a:schemeClr val="tx1"/>
              </a:buClr>
              <a:buFont typeface="Wingdings" pitchFamily="2" charset="2"/>
              <a:buChar char="§"/>
            </a:pPr>
            <a:r>
              <a:rPr lang="zh-CN" altLang="en-US" sz="1500"/>
              <a:t>采取外资银行的</a:t>
            </a:r>
            <a:r>
              <a:rPr lang="zh-CN" altLang="en-US" sz="1500" b="1" u="sng">
                <a:solidFill>
                  <a:srgbClr val="C22E00"/>
                </a:solidFill>
              </a:rPr>
              <a:t>一线城市</a:t>
            </a:r>
            <a:r>
              <a:rPr lang="zh-CN" altLang="en-US" sz="1500"/>
              <a:t>薪酬数据作为比对依据</a:t>
            </a:r>
          </a:p>
          <a:p>
            <a:pPr marL="800100" lvl="1" indent="-342900">
              <a:lnSpc>
                <a:spcPct val="105000"/>
              </a:lnSpc>
              <a:spcBef>
                <a:spcPct val="50000"/>
              </a:spcBef>
              <a:buClr>
                <a:schemeClr val="tx1"/>
              </a:buClr>
              <a:buFont typeface="Wingdings" pitchFamily="2" charset="2"/>
              <a:buChar char="§"/>
            </a:pPr>
            <a:r>
              <a:rPr lang="zh-CN" altLang="en-US" sz="1500"/>
              <a:t>所有岗位薪酬水平均定位于</a:t>
            </a:r>
            <a:r>
              <a:rPr lang="zh-CN" altLang="en-US" sz="1500" b="1" u="sng">
                <a:solidFill>
                  <a:srgbClr val="C22E00"/>
                </a:solidFill>
              </a:rPr>
              <a:t>市场</a:t>
            </a:r>
            <a:r>
              <a:rPr lang="en-US" altLang="zh-CN" sz="1500" b="1" u="sng">
                <a:solidFill>
                  <a:srgbClr val="C22E00"/>
                </a:solidFill>
              </a:rPr>
              <a:t>P50</a:t>
            </a:r>
            <a:r>
              <a:rPr lang="zh-CN" altLang="en-US" sz="1500"/>
              <a:t>，以保持相对市场竞争优势，吸引关键人才的加盟并有效保留与激励</a:t>
            </a:r>
            <a:endParaRPr lang="zh-CN" altLang="en-US" sz="1500" i="1" u="sng"/>
          </a:p>
          <a:p>
            <a:pPr marL="381000" indent="-381000">
              <a:lnSpc>
                <a:spcPct val="105000"/>
              </a:lnSpc>
              <a:spcBef>
                <a:spcPct val="50000"/>
              </a:spcBef>
              <a:buClr>
                <a:schemeClr val="tx1"/>
              </a:buClr>
              <a:buSzTx/>
              <a:buFontTx/>
              <a:buAutoNum type="arabicPeriod" startAt="2"/>
            </a:pPr>
            <a:r>
              <a:rPr lang="zh-CN" altLang="en-US" sz="1800" b="1"/>
              <a:t>一线城市的分行，如北京、上海、深圳、广州</a:t>
            </a:r>
          </a:p>
          <a:p>
            <a:pPr marL="800100" lvl="1" indent="-342900">
              <a:lnSpc>
                <a:spcPct val="105000"/>
              </a:lnSpc>
              <a:spcBef>
                <a:spcPct val="50000"/>
              </a:spcBef>
              <a:buClr>
                <a:schemeClr val="tx1"/>
              </a:buClr>
              <a:buFont typeface="Wingdings" pitchFamily="2" charset="2"/>
              <a:buChar char="§"/>
            </a:pPr>
            <a:r>
              <a:rPr lang="zh-CN" altLang="en-US" sz="1500"/>
              <a:t>采取外资银行的</a:t>
            </a:r>
            <a:r>
              <a:rPr lang="zh-CN" altLang="en-US" sz="1500" b="1" u="sng">
                <a:solidFill>
                  <a:srgbClr val="C22E00"/>
                </a:solidFill>
              </a:rPr>
              <a:t>一线城市</a:t>
            </a:r>
            <a:r>
              <a:rPr lang="zh-CN" altLang="en-US" sz="1500"/>
              <a:t>薪酬数据作为比对依据</a:t>
            </a:r>
          </a:p>
          <a:p>
            <a:pPr marL="800100" lvl="1" indent="-342900">
              <a:lnSpc>
                <a:spcPct val="105000"/>
              </a:lnSpc>
              <a:spcBef>
                <a:spcPct val="50000"/>
              </a:spcBef>
              <a:buClr>
                <a:schemeClr val="tx1"/>
              </a:buClr>
              <a:buFont typeface="Wingdings" pitchFamily="2" charset="2"/>
              <a:buChar char="§"/>
            </a:pPr>
            <a:r>
              <a:rPr lang="zh-CN" altLang="en-US" sz="1500"/>
              <a:t>所有岗位薪酬水平均定位于</a:t>
            </a:r>
            <a:r>
              <a:rPr lang="zh-CN" altLang="en-US" sz="1500" b="1" u="sng">
                <a:solidFill>
                  <a:srgbClr val="C22E00"/>
                </a:solidFill>
              </a:rPr>
              <a:t>市场</a:t>
            </a:r>
            <a:r>
              <a:rPr lang="en-US" altLang="zh-CN" sz="1500" b="1" u="sng">
                <a:solidFill>
                  <a:srgbClr val="C22E00"/>
                </a:solidFill>
              </a:rPr>
              <a:t>P50</a:t>
            </a:r>
            <a:r>
              <a:rPr lang="zh-CN" altLang="en-US" sz="1500"/>
              <a:t>，以保持相对市场竞争优势，吸引关键人才的加盟并有效保留与激励</a:t>
            </a:r>
          </a:p>
          <a:p>
            <a:pPr marL="381000" indent="-381000">
              <a:lnSpc>
                <a:spcPct val="105000"/>
              </a:lnSpc>
              <a:spcBef>
                <a:spcPct val="50000"/>
              </a:spcBef>
              <a:buClr>
                <a:schemeClr val="tx1"/>
              </a:buClr>
              <a:buSzTx/>
              <a:buFontTx/>
              <a:buAutoNum type="arabicPeriod" startAt="2"/>
            </a:pPr>
            <a:r>
              <a:rPr lang="zh-CN" altLang="en-US" sz="1800" b="1"/>
              <a:t>二线城市的分行，如苏州、杭州、南京分行以及其他未来新增分行</a:t>
            </a:r>
          </a:p>
          <a:p>
            <a:pPr marL="800100" lvl="1" indent="-342900">
              <a:lnSpc>
                <a:spcPct val="105000"/>
              </a:lnSpc>
              <a:spcBef>
                <a:spcPct val="50000"/>
              </a:spcBef>
              <a:buClr>
                <a:schemeClr val="tx1"/>
              </a:buClr>
              <a:buFont typeface="Wingdings" pitchFamily="2" charset="2"/>
              <a:buChar char="§"/>
            </a:pPr>
            <a:r>
              <a:rPr lang="zh-CN" altLang="en-US" sz="1500"/>
              <a:t>分行领导班子：采用外资银行的</a:t>
            </a:r>
            <a:r>
              <a:rPr lang="zh-CN" altLang="en-US" sz="1500" b="1" u="sng">
                <a:solidFill>
                  <a:srgbClr val="C22E00"/>
                </a:solidFill>
              </a:rPr>
              <a:t>二线城市</a:t>
            </a:r>
            <a:r>
              <a:rPr lang="zh-CN" altLang="en-US" sz="1500"/>
              <a:t>薪酬数据的</a:t>
            </a:r>
            <a:r>
              <a:rPr lang="zh-CN" altLang="en-US" sz="1500" b="1" u="sng">
                <a:solidFill>
                  <a:srgbClr val="C22E00"/>
                </a:solidFill>
              </a:rPr>
              <a:t>市场</a:t>
            </a:r>
            <a:r>
              <a:rPr lang="en-US" altLang="zh-CN" sz="1500" b="1" u="sng">
                <a:solidFill>
                  <a:srgbClr val="C22E00"/>
                </a:solidFill>
              </a:rPr>
              <a:t>P60</a:t>
            </a:r>
            <a:endParaRPr lang="zh-CN" altLang="en-US" sz="1500"/>
          </a:p>
          <a:p>
            <a:pPr marL="800100" lvl="1" indent="-342900">
              <a:lnSpc>
                <a:spcPct val="105000"/>
              </a:lnSpc>
              <a:spcBef>
                <a:spcPct val="50000"/>
              </a:spcBef>
              <a:buClr>
                <a:schemeClr val="tx1"/>
              </a:buClr>
              <a:buFont typeface="Wingdings" pitchFamily="2" charset="2"/>
              <a:buChar char="§"/>
            </a:pPr>
            <a:r>
              <a:rPr lang="zh-CN" altLang="en-US" sz="1500"/>
              <a:t>其它岗位：</a:t>
            </a:r>
          </a:p>
          <a:p>
            <a:pPr marL="1219200" lvl="2" indent="-304800">
              <a:lnSpc>
                <a:spcPct val="105000"/>
              </a:lnSpc>
              <a:spcBef>
                <a:spcPct val="50000"/>
              </a:spcBef>
              <a:buClr>
                <a:schemeClr val="tx1"/>
              </a:buClr>
              <a:buFont typeface="Symbol" pitchFamily="18" charset="2"/>
              <a:buChar char="-"/>
            </a:pPr>
            <a:r>
              <a:rPr lang="zh-CN" altLang="en-US" sz="1500"/>
              <a:t>苏州、杭州、南京分行直接采用外资银行</a:t>
            </a:r>
            <a:r>
              <a:rPr lang="zh-CN" altLang="en-US" sz="1500" b="1" u="sng">
                <a:solidFill>
                  <a:srgbClr val="C22E00"/>
                </a:solidFill>
              </a:rPr>
              <a:t>二线城市</a:t>
            </a:r>
            <a:r>
              <a:rPr lang="zh-CN" altLang="en-US" sz="1500"/>
              <a:t>薪酬数据</a:t>
            </a:r>
            <a:r>
              <a:rPr lang="zh-CN" altLang="en-US" sz="1500" b="1" u="sng">
                <a:solidFill>
                  <a:srgbClr val="C22E00"/>
                </a:solidFill>
              </a:rPr>
              <a:t>市场</a:t>
            </a:r>
            <a:r>
              <a:rPr lang="en-US" altLang="zh-CN" sz="1500" b="1" u="sng">
                <a:solidFill>
                  <a:srgbClr val="C22E00"/>
                </a:solidFill>
              </a:rPr>
              <a:t>P60</a:t>
            </a:r>
            <a:r>
              <a:rPr lang="zh-CN" altLang="en-US" sz="1500"/>
              <a:t>作为比对依据</a:t>
            </a:r>
          </a:p>
          <a:p>
            <a:pPr marL="1219200" lvl="2" indent="-304800">
              <a:lnSpc>
                <a:spcPct val="105000"/>
              </a:lnSpc>
              <a:spcBef>
                <a:spcPct val="50000"/>
              </a:spcBef>
              <a:buClr>
                <a:schemeClr val="tx1"/>
              </a:buClr>
              <a:buFont typeface="Symbol" pitchFamily="18" charset="2"/>
              <a:buChar char="-"/>
            </a:pPr>
            <a:r>
              <a:rPr lang="zh-CN" altLang="en-US" sz="1500"/>
              <a:t>其他新设分行以宁波总行薪酬数据为基础（苏南杭锡四地城市系数均值</a:t>
            </a:r>
            <a:r>
              <a:rPr lang="en-US" altLang="zh-CN" sz="1500"/>
              <a:t>=87</a:t>
            </a:r>
            <a:r>
              <a:rPr lang="zh-CN" altLang="en-US" sz="1500"/>
              <a:t>），采用</a:t>
            </a:r>
            <a:r>
              <a:rPr lang="zh-CN" altLang="en-US" sz="1500" b="1" u="sng">
                <a:solidFill>
                  <a:srgbClr val="C22E00"/>
                </a:solidFill>
              </a:rPr>
              <a:t>城市系数</a:t>
            </a:r>
            <a:r>
              <a:rPr lang="zh-CN" altLang="en-US" sz="1500" u="sng"/>
              <a:t>（见后页</a:t>
            </a:r>
            <a:r>
              <a:rPr lang="zh-CN" altLang="en-US" sz="1500" u="sng" smtClean="0"/>
              <a:t>：</a:t>
            </a:r>
            <a:r>
              <a:rPr lang="en-US" altLang="zh-CN" sz="1500" u="sng" smtClean="0"/>
              <a:t>2014 </a:t>
            </a:r>
            <a:r>
              <a:rPr lang="zh-CN" altLang="en-US" sz="1500" u="sng"/>
              <a:t>城市薪酬系数表）</a:t>
            </a:r>
            <a:r>
              <a:rPr lang="zh-CN" altLang="en-US" sz="1500"/>
              <a:t>加以调节，亦定位于</a:t>
            </a:r>
            <a:r>
              <a:rPr lang="zh-CN" altLang="en-US" sz="1500" b="1" u="sng">
                <a:solidFill>
                  <a:srgbClr val="C22E00"/>
                </a:solidFill>
              </a:rPr>
              <a:t>市场</a:t>
            </a:r>
            <a:r>
              <a:rPr lang="en-US" altLang="zh-CN" sz="1500" b="1" u="sng">
                <a:solidFill>
                  <a:srgbClr val="C22E00"/>
                </a:solidFill>
              </a:rPr>
              <a:t>P60</a:t>
            </a:r>
            <a:endParaRPr lang="zh-CN" altLang="en-US" sz="1500" b="1" u="sng">
              <a:solidFill>
                <a:srgbClr val="C22E00"/>
              </a:solidFill>
            </a:endParaRPr>
          </a:p>
        </p:txBody>
      </p:sp>
    </p:spTree>
  </p:cSld>
  <p:clrMapOvr>
    <a:masterClrMapping/>
  </p:clrMapOvr>
  <p:transition spd="slow"/>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对象 2" hidden="1"/>
          <p:cNvGraphicFramePr>
            <a:graphicFrameLocks noChangeAspect="1"/>
          </p:cNvGraphicFramePr>
          <p:nvPr>
            <p:custDataLst>
              <p:tags r:id="rId2"/>
            </p:custDataLst>
            <p:extLst>
              <p:ext uri="{D42A27DB-BD31-4B8C-83A1-F6EECF244321}">
                <p14:modId xmlns:p14="http://schemas.microsoft.com/office/powerpoint/2010/main" val="3601455309"/>
              </p:ext>
            </p:extLst>
          </p:nvPr>
        </p:nvGraphicFramePr>
        <p:xfrm>
          <a:off x="1588" y="1588"/>
          <a:ext cx="1588" cy="1588"/>
        </p:xfrm>
        <a:graphic>
          <a:graphicData uri="http://schemas.openxmlformats.org/presentationml/2006/ole">
            <mc:AlternateContent>
              <mc:Choice xmlns:v="urn:schemas-microsoft-com:vml" Requires="v">
                <p:oleObj spid="_x0000_s1047" name="think-cell Slide" r:id="rId3" imgW="395" imgH="392" progId="TCLayout.ActiveDocument.1">
                  <p:embed/>
                </p:oleObj>
              </mc:Choice>
              <mc:Fallback>
                <p:oleObj name="think-cell Slide" r:id="rId3" imgW="395" imgH="392" progId="TCLayout.ActiveDocument.1">
                  <p:embed/>
                  <p:pic>
                    <p:nvPicPr>
                      <p:cNvPr id="0" name="OLE substitute imag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矩形 1" hidden="1"/>
          <p:cNvSpPr/>
          <p:nvPr>
            <p:custDataLst>
              <p:tags r:id="rId5"/>
            </p:custDataLst>
          </p:nvPr>
        </p:nvSpPr>
        <p:spPr bwMode="auto">
          <a:xfrm>
            <a:off x="0" y="0"/>
            <a:ext cx="184731" cy="2893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flat" cmpd="sng" algn="ctr">
                <a:solidFill>
                  <a:srgbClr val="80808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none" lIns="0" tIns="0" rIns="0" bIns="0" numCol="1" rtlCol="0" anchor="t" anchorCtr="0" compatLnSpc="1">
            <a:prstTxWarp prst="textNoShape">
              <a:avLst/>
            </a:prstTxWarp>
            <a:noAutofit/>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nSpc>
                <a:spcPct val="100000"/>
              </a:lnSpc>
              <a:spcBef>
                <a:spcPct val="0"/>
              </a:spcBef>
            </a:pPr>
            <a:endParaRPr kumimoji="0" lang="en-US" altLang="zh-CN" sz="2200" b="1" u="none" strike="noStrike" cap="none" normalizeH="0" smtClean="0">
              <a:ln>
                <a:noFill/>
              </a:ln>
              <a:solidFill>
                <a:schemeClr val="tx1"/>
              </a:solidFill>
              <a:effectLst/>
              <a:latin typeface="Arial"/>
              <a:ea typeface="楷体_GB2312"/>
              <a:cs typeface="Arial"/>
              <a:sym typeface="Arial"/>
            </a:endParaRPr>
          </a:p>
        </p:txBody>
      </p:sp>
      <p:sp>
        <p:nvSpPr>
          <p:cNvPr id="9" name="灯片编号占位符 1"/>
          <p:cNvSpPr>
            <a:spLocks noGrp="1"/>
          </p:cNvSpPr>
          <p:nvPr>
            <p:ph type="sldNum" sz="quarter" idx="10"/>
          </p:nvPr>
        </p:nvSpPr>
        <p:spPr/>
        <p:txBody>
          <a:bodyPr/>
          <a:lstStyle/>
          <a:p>
            <a:fld id="{41EE1FE7-6850-4DE2-814C-6A9BD387E6F1}" type="slidenum">
              <a:rPr lang="zh-CN" altLang="en-US"/>
              <a:t>18</a:t>
            </a:fld>
            <a:endParaRPr lang="en-US" altLang="zh-CN"/>
          </a:p>
        </p:txBody>
      </p:sp>
      <p:sp>
        <p:nvSpPr>
          <p:cNvPr id="4034562" name="Rectangle 2"/>
          <p:cNvSpPr>
            <a:spLocks noGrp="1" noChangeArrowheads="1"/>
          </p:cNvSpPr>
          <p:nvPr>
            <p:ph type="title" idx="4294967295"/>
          </p:nvPr>
        </p:nvSpPr>
        <p:spPr>
          <a:xfrm>
            <a:off x="1047750" y="0"/>
            <a:ext cx="8420100" cy="863600"/>
          </a:xfrm>
        </p:spPr>
        <p:txBody>
          <a:bodyPr/>
          <a:lstStyle/>
          <a:p>
            <a:r>
              <a:rPr lang="zh-CN" altLang="en-US"/>
              <a:t>参考</a:t>
            </a:r>
            <a:r>
              <a:rPr lang="zh-CN" altLang="en-US" smtClean="0"/>
              <a:t>：</a:t>
            </a:r>
            <a:r>
              <a:rPr lang="en-US" altLang="zh-CN" smtClean="0"/>
              <a:t>2014 </a:t>
            </a:r>
            <a:r>
              <a:rPr lang="zh-CN" altLang="en-US"/>
              <a:t>城市薪酬系数表</a:t>
            </a:r>
          </a:p>
        </p:txBody>
      </p:sp>
      <p:graphicFrame>
        <p:nvGraphicFramePr>
          <p:cNvPr id="4034738" name="Group 178"/>
          <p:cNvGraphicFramePr>
            <a:graphicFrameLocks noGrp="1"/>
          </p:cNvGraphicFramePr>
          <p:nvPr>
            <p:ph sz="half" idx="4294967295"/>
            <p:extLst>
              <p:ext uri="{D42A27DB-BD31-4B8C-83A1-F6EECF244321}">
                <p14:modId xmlns:p14="http://schemas.microsoft.com/office/powerpoint/2010/main" val="547435583"/>
              </p:ext>
            </p:extLst>
          </p:nvPr>
        </p:nvGraphicFramePr>
        <p:xfrm>
          <a:off x="457200" y="1279238"/>
          <a:ext cx="4268788" cy="5089843"/>
        </p:xfrm>
        <a:graphic>
          <a:graphicData uri="http://schemas.openxmlformats.org/drawingml/2006/table">
            <a:tbl>
              <a:tblPr/>
              <a:tblGrid>
                <a:gridCol w="1273175"/>
                <a:gridCol w="1503363"/>
                <a:gridCol w="1492250"/>
              </a:tblGrid>
              <a:tr h="334963">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ctr"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区域</a:t>
                      </a:r>
                    </a:p>
                  </a:txBody>
                  <a:tcPr anchor="b" horzOverflow="overflow">
                    <a:lnL w="12700" cap="flat" cmpd="sng" algn="ctr">
                      <a:solidFill>
                        <a:srgbClr val="003366"/>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3366"/>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E65032"/>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MS PGothic" pitchFamily="34" charset="-128"/>
                          <a:cs typeface="Arial" pitchFamily="34" charset="0"/>
                        </a:rPr>
                        <a:t> </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城市</a:t>
                      </a:r>
                    </a:p>
                  </a:txBody>
                  <a:tcPr anchor="b"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3366"/>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E65032"/>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ctr"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城市薪资系数</a:t>
                      </a:r>
                      <a:endParaRPr kumimoji="0" lang="zh-CN" altLang="en-US" sz="28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anchor="b" horzOverflow="overflow">
                    <a:lnL w="12700" cap="flat" cmpd="sng" algn="ctr">
                      <a:solidFill>
                        <a:srgbClr val="FFFFFF"/>
                      </a:solidFill>
                      <a:prstDash val="solid"/>
                      <a:round/>
                      <a:headEnd type="none" w="med" len="med"/>
                      <a:tailEnd type="none" w="med" len="med"/>
                    </a:lnL>
                    <a:lnR w="12700" cap="flat" cmpd="sng" algn="ctr">
                      <a:solidFill>
                        <a:srgbClr val="003366"/>
                      </a:solidFill>
                      <a:prstDash val="solid"/>
                      <a:round/>
                      <a:headEnd type="none" w="med" len="med"/>
                      <a:tailEnd type="none" w="med" len="med"/>
                    </a:lnR>
                    <a:lnT w="12700" cap="flat" cmpd="sng" algn="ctr">
                      <a:solidFill>
                        <a:srgbClr val="003366"/>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E65032"/>
                    </a:solidFill>
                  </a:tcPr>
                </a:tc>
              </a:tr>
              <a:tr h="177800">
                <a:tc rowSpan="4">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b"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3366"/>
                          </a:solidFill>
                          <a:effectLst/>
                          <a:latin typeface="Arial" pitchFamily="34" charset="0"/>
                          <a:ea typeface="MS PGothic" pitchFamily="34" charset="-128"/>
                          <a:cs typeface="Arial" pitchFamily="34" charset="0"/>
                        </a:rPr>
                        <a:t>1st Tier City</a:t>
                      </a:r>
                    </a:p>
                    <a:p>
                      <a:pPr marL="358775" marR="0" lvl="0" indent="-358775" algn="ctr" defTabSz="914400" rtl="0" eaLnBrk="1" fontAlgn="b"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0B2265"/>
                          </a:solidFill>
                          <a:effectLst/>
                          <a:latin typeface="Arial" pitchFamily="34" charset="0"/>
                          <a:ea typeface="楷体_GB2312" pitchFamily="49" charset="-122"/>
                          <a:cs typeface="Arial" pitchFamily="34" charset="0"/>
                        </a:rPr>
                        <a:t>一线城市</a:t>
                      </a:r>
                    </a:p>
                  </a:txBody>
                  <a:tcPr marL="45720" marR="45720" anchor="ctr" horzOverflow="overflow">
                    <a:lnL w="12700" cap="flat" cmpd="sng" algn="ctr">
                      <a:solidFill>
                        <a:srgbClr val="003366"/>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9DF78"/>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l" defTabSz="914400" rtl="0" eaLnBrk="1" fontAlgn="ctr" latinLnBrk="0" hangingPunct="1">
                        <a:lnSpc>
                          <a:spcPct val="80000"/>
                        </a:lnSpc>
                        <a:spcBef>
                          <a:spcPct val="0"/>
                        </a:spcBef>
                        <a:spcAft>
                          <a:spcPct val="0"/>
                        </a:spcAft>
                        <a:buClrTx/>
                        <a:buSzTx/>
                        <a:buFontTx/>
                        <a:buNone/>
                      </a:pPr>
                      <a:r>
                        <a:rPr kumimoji="0" lang="en-US" altLang="zh-CN"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Shanghai </a:t>
                      </a:r>
                      <a:r>
                        <a:rPr kumimoji="0" lang="zh-CN" altLang="en-US"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上海</a:t>
                      </a:r>
                      <a:endParaRPr kumimoji="0" lang="zh-CN" altLang="en-US"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9DF78"/>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ctr" latinLnBrk="0" hangingPunct="1">
                        <a:lnSpc>
                          <a:spcPct val="80000"/>
                        </a:lnSpc>
                        <a:spcBef>
                          <a:spcPct val="0"/>
                        </a:spcBef>
                        <a:spcAft>
                          <a:spcPct val="0"/>
                        </a:spcAft>
                        <a:buClrTx/>
                        <a:buSzTx/>
                        <a:buFontTx/>
                        <a:buNone/>
                      </a:pPr>
                      <a:r>
                        <a:rPr kumimoji="0" lang="en-US" altLang="zh-CN"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100</a:t>
                      </a:r>
                      <a:endParaRPr kumimoji="0" lang="en-US" altLang="zh-CN"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003366"/>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9DF78"/>
                    </a:solidFill>
                  </a:tcPr>
                </a:tc>
              </a:tr>
              <a:tr h="163513">
                <a:tc vMerge="1">
                  <a:txBody>
                    <a:bodyPr vert="horz" wrap="square"/>
                    <a:lstStyle/>
                    <a:p>
                      <a:endParaRPr lang="zh-CN" altLang="en-US"/>
                    </a:p>
                  </a:txBody>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l" defTabSz="914400" rtl="0" eaLnBrk="1" fontAlgn="ctr" latinLnBrk="0" hangingPunct="1">
                        <a:lnSpc>
                          <a:spcPct val="80000"/>
                        </a:lnSpc>
                        <a:spcBef>
                          <a:spcPct val="0"/>
                        </a:spcBef>
                        <a:spcAft>
                          <a:spcPct val="0"/>
                        </a:spcAft>
                        <a:buClrTx/>
                        <a:buSzTx/>
                        <a:buFontTx/>
                        <a:buNone/>
                      </a:pPr>
                      <a:r>
                        <a:rPr kumimoji="0" lang="en-US" altLang="zh-CN"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Beijing </a:t>
                      </a:r>
                      <a:r>
                        <a:rPr kumimoji="0" lang="zh-CN" altLang="en-US"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北京 </a:t>
                      </a:r>
                      <a:endParaRPr kumimoji="0" lang="zh-CN" altLang="en-US"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9DF78"/>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ctr" latinLnBrk="0" hangingPunct="1">
                        <a:lnSpc>
                          <a:spcPct val="80000"/>
                        </a:lnSpc>
                        <a:spcBef>
                          <a:spcPct val="0"/>
                        </a:spcBef>
                        <a:spcAft>
                          <a:spcPct val="0"/>
                        </a:spcAft>
                        <a:buClrTx/>
                        <a:buSzTx/>
                        <a:buFontTx/>
                        <a:buNone/>
                      </a:pPr>
                      <a:r>
                        <a:rPr kumimoji="0" lang="en-US" altLang="zh-CN"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100</a:t>
                      </a:r>
                      <a:endParaRPr kumimoji="0" lang="en-US" altLang="zh-CN"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003366"/>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9DF78"/>
                    </a:solidFill>
                  </a:tcPr>
                </a:tc>
              </a:tr>
              <a:tr h="163513">
                <a:tc vMerge="1">
                  <a:txBody>
                    <a:bodyPr vert="horz" wrap="square"/>
                    <a:lstStyle/>
                    <a:p>
                      <a:endParaRPr lang="zh-CN" altLang="en-US"/>
                    </a:p>
                  </a:txBody>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l" defTabSz="914400" rtl="0" eaLnBrk="1" fontAlgn="ctr" latinLnBrk="0" hangingPunct="1">
                        <a:lnSpc>
                          <a:spcPct val="80000"/>
                        </a:lnSpc>
                        <a:spcBef>
                          <a:spcPct val="0"/>
                        </a:spcBef>
                        <a:spcAft>
                          <a:spcPct val="0"/>
                        </a:spcAft>
                        <a:buClrTx/>
                        <a:buSzTx/>
                        <a:buFontTx/>
                        <a:buNone/>
                      </a:pPr>
                      <a:r>
                        <a:rPr kumimoji="0" lang="en-US" altLang="zh-CN"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Guangzhou </a:t>
                      </a:r>
                      <a:r>
                        <a:rPr kumimoji="0" lang="zh-CN" altLang="en-US"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广州 </a:t>
                      </a:r>
                      <a:endParaRPr kumimoji="0" lang="zh-CN" altLang="en-US"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9DF78"/>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ctr" latinLnBrk="0" hangingPunct="1">
                        <a:lnSpc>
                          <a:spcPct val="80000"/>
                        </a:lnSpc>
                        <a:spcBef>
                          <a:spcPct val="0"/>
                        </a:spcBef>
                        <a:spcAft>
                          <a:spcPct val="0"/>
                        </a:spcAft>
                        <a:buClrTx/>
                        <a:buSzTx/>
                        <a:buFontTx/>
                        <a:buNone/>
                      </a:pPr>
                      <a:r>
                        <a:rPr kumimoji="0" lang="en-US" altLang="zh-CN"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100</a:t>
                      </a:r>
                      <a:endParaRPr kumimoji="0" lang="en-US" altLang="zh-CN"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003366"/>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9DF78"/>
                    </a:solidFill>
                  </a:tcPr>
                </a:tc>
              </a:tr>
              <a:tr h="163513">
                <a:tc vMerge="1">
                  <a:txBody>
                    <a:bodyPr vert="horz" wrap="square"/>
                    <a:lstStyle/>
                    <a:p>
                      <a:endParaRPr lang="zh-CN" altLang="en-US"/>
                    </a:p>
                  </a:txBody>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l" defTabSz="914400" rtl="0" eaLnBrk="1" fontAlgn="ctr" latinLnBrk="0" hangingPunct="1">
                        <a:lnSpc>
                          <a:spcPct val="80000"/>
                        </a:lnSpc>
                        <a:spcBef>
                          <a:spcPct val="0"/>
                        </a:spcBef>
                        <a:spcAft>
                          <a:spcPct val="0"/>
                        </a:spcAft>
                        <a:buClrTx/>
                        <a:buSzTx/>
                        <a:buFontTx/>
                        <a:buNone/>
                      </a:pPr>
                      <a:r>
                        <a:rPr kumimoji="0" lang="en-US" altLang="zh-CN"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Shenzhen </a:t>
                      </a:r>
                      <a:r>
                        <a:rPr kumimoji="0" lang="zh-CN" altLang="en-US"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深圳 </a:t>
                      </a:r>
                      <a:endParaRPr kumimoji="0" lang="zh-CN" altLang="en-US"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9DF78"/>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ctr" latinLnBrk="0" hangingPunct="1">
                        <a:lnSpc>
                          <a:spcPct val="80000"/>
                        </a:lnSpc>
                        <a:spcBef>
                          <a:spcPct val="0"/>
                        </a:spcBef>
                        <a:spcAft>
                          <a:spcPct val="0"/>
                        </a:spcAft>
                        <a:buClrTx/>
                        <a:buSzTx/>
                        <a:buFontTx/>
                        <a:buNone/>
                      </a:pPr>
                      <a:r>
                        <a:rPr kumimoji="0" lang="en-US" altLang="zh-CN"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100</a:t>
                      </a:r>
                      <a:endParaRPr kumimoji="0" lang="en-US" altLang="zh-CN"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003366"/>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9DF78"/>
                    </a:solidFill>
                  </a:tcPr>
                </a:tc>
              </a:tr>
              <a:tr h="161925">
                <a:tc rowSpan="10">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b"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3366"/>
                          </a:solidFill>
                          <a:effectLst/>
                          <a:latin typeface="Arial" pitchFamily="34" charset="0"/>
                          <a:ea typeface="MS PGothic" pitchFamily="34" charset="-128"/>
                          <a:cs typeface="Arial" pitchFamily="34" charset="0"/>
                        </a:rPr>
                        <a:t>East China</a:t>
                      </a:r>
                    </a:p>
                    <a:p>
                      <a:pPr marL="358775" marR="0" lvl="0" indent="-358775" algn="ctr" defTabSz="914400" rtl="0" eaLnBrk="1" fontAlgn="b"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华东</a:t>
                      </a:r>
                    </a:p>
                  </a:txBody>
                  <a:tcPr marL="45720" marR="45720" anchor="ctr" horzOverflow="overflow">
                    <a:lnL w="12700" cap="flat" cmpd="sng" algn="ctr">
                      <a:solidFill>
                        <a:srgbClr val="003366"/>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accent1"/>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l" defTabSz="914400" rtl="0" eaLnBrk="1" fontAlgn="ctr" latinLnBrk="0" hangingPunct="1">
                        <a:lnSpc>
                          <a:spcPct val="80000"/>
                        </a:lnSpc>
                        <a:spcBef>
                          <a:spcPct val="0"/>
                        </a:spcBef>
                        <a:spcAft>
                          <a:spcPct val="0"/>
                        </a:spcAft>
                        <a:buClrTx/>
                        <a:buSzTx/>
                        <a:buFontTx/>
                        <a:buNone/>
                      </a:pPr>
                      <a:r>
                        <a:rPr kumimoji="0" lang="en-US" altLang="zh-CN"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Huangzhou </a:t>
                      </a:r>
                      <a:r>
                        <a:rPr kumimoji="0" lang="zh-CN" altLang="en-US"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杭州 </a:t>
                      </a:r>
                      <a:endParaRPr kumimoji="0" lang="zh-CN" altLang="en-US"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accent1"/>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ctr" latinLnBrk="0" hangingPunct="1">
                        <a:lnSpc>
                          <a:spcPct val="80000"/>
                        </a:lnSpc>
                        <a:spcBef>
                          <a:spcPct val="0"/>
                        </a:spcBef>
                        <a:spcAft>
                          <a:spcPct val="0"/>
                        </a:spcAft>
                        <a:buClrTx/>
                        <a:buSzTx/>
                        <a:buFontTx/>
                        <a:buNone/>
                      </a:pPr>
                      <a:r>
                        <a:rPr kumimoji="0" lang="en-US" altLang="zh-CN"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88</a:t>
                      </a:r>
                      <a:endParaRPr kumimoji="0" lang="en-US" altLang="zh-CN" sz="1200" b="0" i="0" u="none" strike="noStrike" cap="none" normalizeH="0" baseline="0" smtClean="0">
                        <a:ln>
                          <a:noFill/>
                        </a:ln>
                        <a:solidFill>
                          <a:schemeClr val="tx1"/>
                        </a:solidFill>
                        <a:effectLst/>
                        <a:latin typeface="Helvetica" pitchFamily="34" charset="0"/>
                        <a:ea typeface="MS PGothic" pitchFamily="34" charset="-128"/>
                        <a:cs typeface="Arial" pitchFamily="34" charset="0"/>
                      </a:endParaRP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003366"/>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accent1"/>
                    </a:solidFill>
                  </a:tcPr>
                </a:tc>
              </a:tr>
              <a:tr h="163513">
                <a:tc vMerge="1">
                  <a:txBody>
                    <a:bodyPr vert="horz" wrap="square"/>
                    <a:lstStyle/>
                    <a:p>
                      <a:endParaRPr lang="zh-CN" altLang="en-US"/>
                    </a:p>
                  </a:txBody>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l" defTabSz="914400" rtl="0" eaLnBrk="1" fontAlgn="ctr" latinLnBrk="0" hangingPunct="1">
                        <a:lnSpc>
                          <a:spcPct val="80000"/>
                        </a:lnSpc>
                        <a:spcBef>
                          <a:spcPct val="0"/>
                        </a:spcBef>
                        <a:spcAft>
                          <a:spcPct val="0"/>
                        </a:spcAft>
                        <a:buClrTx/>
                        <a:buSzTx/>
                        <a:buFontTx/>
                        <a:buNone/>
                      </a:pPr>
                      <a:r>
                        <a:rPr kumimoji="0" lang="en-US" altLang="zh-CN"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Suzhou </a:t>
                      </a:r>
                      <a:r>
                        <a:rPr kumimoji="0" lang="zh-CN" altLang="en-US"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苏州 </a:t>
                      </a:r>
                      <a:endParaRPr kumimoji="0" lang="zh-CN" altLang="en-US"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accent1"/>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ctr" latinLnBrk="0" hangingPunct="1">
                        <a:lnSpc>
                          <a:spcPct val="80000"/>
                        </a:lnSpc>
                        <a:spcBef>
                          <a:spcPct val="0"/>
                        </a:spcBef>
                        <a:spcAft>
                          <a:spcPct val="0"/>
                        </a:spcAft>
                        <a:buClrTx/>
                        <a:buSzTx/>
                        <a:buFontTx/>
                        <a:buNone/>
                      </a:pPr>
                      <a:r>
                        <a:rPr kumimoji="0" lang="en-US" altLang="zh-CN"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90</a:t>
                      </a:r>
                      <a:endParaRPr kumimoji="0" lang="en-US" altLang="zh-CN"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003366"/>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accent1"/>
                    </a:solidFill>
                  </a:tcPr>
                </a:tc>
              </a:tr>
              <a:tr h="163513">
                <a:tc vMerge="1">
                  <a:txBody>
                    <a:bodyPr vert="horz" wrap="square"/>
                    <a:lstStyle/>
                    <a:p>
                      <a:endParaRPr lang="zh-CN" altLang="en-US"/>
                    </a:p>
                  </a:txBody>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l" defTabSz="914400" rtl="0" eaLnBrk="1" fontAlgn="ctr" latinLnBrk="0" hangingPunct="1">
                        <a:lnSpc>
                          <a:spcPct val="80000"/>
                        </a:lnSpc>
                        <a:spcBef>
                          <a:spcPct val="0"/>
                        </a:spcBef>
                        <a:spcAft>
                          <a:spcPct val="0"/>
                        </a:spcAft>
                        <a:buClrTx/>
                        <a:buSzTx/>
                        <a:buFontTx/>
                        <a:buNone/>
                      </a:pPr>
                      <a:r>
                        <a:rPr kumimoji="0" lang="en-US" altLang="zh-CN"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Nanjing </a:t>
                      </a:r>
                      <a:r>
                        <a:rPr kumimoji="0" lang="zh-CN" altLang="en-US"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南京 </a:t>
                      </a:r>
                      <a:endParaRPr kumimoji="0" lang="zh-CN" altLang="en-US"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accent1"/>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ctr" latinLnBrk="0" hangingPunct="1">
                        <a:lnSpc>
                          <a:spcPct val="80000"/>
                        </a:lnSpc>
                        <a:spcBef>
                          <a:spcPct val="0"/>
                        </a:spcBef>
                        <a:spcAft>
                          <a:spcPct val="0"/>
                        </a:spcAft>
                        <a:buClrTx/>
                        <a:buSzTx/>
                        <a:buFontTx/>
                        <a:buNone/>
                      </a:pPr>
                      <a:r>
                        <a:rPr kumimoji="0" lang="en-US" altLang="zh-CN"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85</a:t>
                      </a:r>
                      <a:endParaRPr kumimoji="0" lang="en-US" altLang="zh-CN"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003366"/>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accent1"/>
                    </a:solidFill>
                  </a:tcPr>
                </a:tc>
              </a:tr>
              <a:tr h="161925">
                <a:tc vMerge="1">
                  <a:txBody>
                    <a:bodyPr vert="horz" wrap="square"/>
                    <a:lstStyle/>
                    <a:p>
                      <a:endParaRPr lang="zh-CN" altLang="en-US"/>
                    </a:p>
                  </a:txBody>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l" defTabSz="914400" rtl="0" eaLnBrk="1" fontAlgn="ctr" latinLnBrk="0" hangingPunct="1">
                        <a:lnSpc>
                          <a:spcPct val="80000"/>
                        </a:lnSpc>
                        <a:spcBef>
                          <a:spcPct val="0"/>
                        </a:spcBef>
                        <a:spcAft>
                          <a:spcPct val="0"/>
                        </a:spcAft>
                        <a:buClrTx/>
                        <a:buSzTx/>
                        <a:buFontTx/>
                        <a:buNone/>
                      </a:pPr>
                      <a:r>
                        <a:rPr kumimoji="0" lang="en-US" altLang="zh-CN"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Wuxi </a:t>
                      </a:r>
                      <a:r>
                        <a:rPr kumimoji="0" lang="zh-CN" altLang="en-US"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无锡 </a:t>
                      </a:r>
                      <a:endParaRPr kumimoji="0" lang="zh-CN" altLang="en-US"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accent1"/>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ctr" latinLnBrk="0" hangingPunct="1">
                        <a:lnSpc>
                          <a:spcPct val="80000"/>
                        </a:lnSpc>
                        <a:spcBef>
                          <a:spcPct val="0"/>
                        </a:spcBef>
                        <a:spcAft>
                          <a:spcPct val="0"/>
                        </a:spcAft>
                        <a:buClrTx/>
                        <a:buSzTx/>
                        <a:buFontTx/>
                        <a:buNone/>
                      </a:pPr>
                      <a:r>
                        <a:rPr kumimoji="0" lang="en-US" altLang="zh-CN"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84</a:t>
                      </a:r>
                      <a:endParaRPr kumimoji="0" lang="en-US" altLang="zh-CN"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003366"/>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accent1"/>
                    </a:solidFill>
                  </a:tcPr>
                </a:tc>
              </a:tr>
              <a:tr h="212725">
                <a:tc vMerge="1">
                  <a:txBody>
                    <a:bodyPr vert="horz" wrap="square"/>
                    <a:lstStyle/>
                    <a:p>
                      <a:endParaRPr lang="zh-CN" altLang="en-US"/>
                    </a:p>
                  </a:txBody>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l" defTabSz="914400" rtl="0" eaLnBrk="1" fontAlgn="b" latinLnBrk="0" hangingPunct="1">
                        <a:lnSpc>
                          <a:spcPct val="80000"/>
                        </a:lnSpc>
                        <a:spcBef>
                          <a:spcPct val="0"/>
                        </a:spcBef>
                        <a:spcAft>
                          <a:spcPct val="0"/>
                        </a:spcAft>
                        <a:buClrTx/>
                        <a:buSzTx/>
                        <a:buFontTx/>
                        <a:buNone/>
                      </a:pPr>
                      <a:r>
                        <a:rPr kumimoji="0" lang="en-US" altLang="zh-CN" sz="1200" b="0" i="0" u="none" strike="noStrike" cap="none" normalizeH="0" baseline="0" smtClean="0">
                          <a:ln>
                            <a:noFill/>
                          </a:ln>
                          <a:solidFill>
                            <a:srgbClr val="003366"/>
                          </a:solidFill>
                          <a:effectLst/>
                          <a:latin typeface="Arial" pitchFamily="34" charset="0"/>
                          <a:ea typeface="MS PGothic" pitchFamily="34" charset="-128"/>
                          <a:cs typeface="Arial" pitchFamily="34" charset="0"/>
                        </a:rPr>
                        <a:t>Nantong </a:t>
                      </a:r>
                      <a:r>
                        <a:rPr kumimoji="0" lang="zh-CN" altLang="en-US"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南通</a:t>
                      </a:r>
                      <a:endParaRPr kumimoji="0" lang="zh-CN" altLang="en-US"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accent1"/>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b" latinLnBrk="0" hangingPunct="1">
                        <a:lnSpc>
                          <a:spcPct val="80000"/>
                        </a:lnSpc>
                        <a:spcBef>
                          <a:spcPct val="0"/>
                        </a:spcBef>
                        <a:spcAft>
                          <a:spcPct val="0"/>
                        </a:spcAft>
                        <a:buClrTx/>
                        <a:buSzTx/>
                        <a:buFontTx/>
                        <a:buNone/>
                      </a:pPr>
                      <a:r>
                        <a:rPr kumimoji="0" lang="en-US" altLang="zh-CN" sz="1200" b="0" i="0" u="none" strike="noStrike" cap="none" normalizeH="0" baseline="0" smtClean="0">
                          <a:ln>
                            <a:noFill/>
                          </a:ln>
                          <a:solidFill>
                            <a:srgbClr val="003366"/>
                          </a:solidFill>
                          <a:effectLst/>
                          <a:latin typeface="Arial" pitchFamily="34" charset="0"/>
                          <a:ea typeface="MS PGothic" pitchFamily="34" charset="-128"/>
                          <a:cs typeface="Arial" pitchFamily="34" charset="0"/>
                        </a:rPr>
                        <a:t>76</a:t>
                      </a:r>
                      <a:endParaRPr kumimoji="0" lang="en-US" altLang="zh-CN"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003366"/>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accent1"/>
                    </a:solidFill>
                  </a:tcPr>
                </a:tc>
              </a:tr>
              <a:tr h="206375">
                <a:tc vMerge="1">
                  <a:txBody>
                    <a:bodyPr vert="horz" wrap="square"/>
                    <a:lstStyle/>
                    <a:p>
                      <a:endParaRPr lang="zh-CN" altLang="en-US"/>
                    </a:p>
                  </a:txBody>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l" defTabSz="914400" rtl="0" eaLnBrk="1" fontAlgn="ctr" latinLnBrk="0" hangingPunct="1">
                        <a:lnSpc>
                          <a:spcPct val="80000"/>
                        </a:lnSpc>
                        <a:spcBef>
                          <a:spcPct val="0"/>
                        </a:spcBef>
                        <a:spcAft>
                          <a:spcPct val="0"/>
                        </a:spcAft>
                        <a:buClrTx/>
                        <a:buSzTx/>
                        <a:buFontTx/>
                        <a:buNone/>
                      </a:pPr>
                      <a:r>
                        <a:rPr kumimoji="0" lang="en-US" altLang="zh-CN"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Xuzhou </a:t>
                      </a:r>
                      <a:r>
                        <a:rPr kumimoji="0" lang="zh-CN" altLang="en-US"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徐州</a:t>
                      </a:r>
                      <a:endParaRPr kumimoji="0" lang="zh-CN" altLang="en-US"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accent1"/>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ctr" latinLnBrk="0" hangingPunct="1">
                        <a:lnSpc>
                          <a:spcPct val="80000"/>
                        </a:lnSpc>
                        <a:spcBef>
                          <a:spcPct val="0"/>
                        </a:spcBef>
                        <a:spcAft>
                          <a:spcPct val="0"/>
                        </a:spcAft>
                        <a:buClrTx/>
                        <a:buSzTx/>
                        <a:buFontTx/>
                        <a:buNone/>
                      </a:pPr>
                      <a:r>
                        <a:rPr kumimoji="0" lang="en-US" altLang="zh-CN"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75</a:t>
                      </a:r>
                      <a:endParaRPr kumimoji="0" lang="en-US" altLang="zh-CN"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003366"/>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accent1"/>
                    </a:solidFill>
                  </a:tcPr>
                </a:tc>
              </a:tr>
              <a:tr h="212725">
                <a:tc vMerge="1">
                  <a:txBody>
                    <a:bodyPr vert="horz" wrap="square"/>
                    <a:lstStyle/>
                    <a:p>
                      <a:endParaRPr lang="zh-CN" altLang="en-US"/>
                    </a:p>
                  </a:txBody>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l" defTabSz="914400" rtl="0" eaLnBrk="1" fontAlgn="b" latinLnBrk="0" hangingPunct="1">
                        <a:lnSpc>
                          <a:spcPct val="80000"/>
                        </a:lnSpc>
                        <a:spcBef>
                          <a:spcPct val="0"/>
                        </a:spcBef>
                        <a:spcAft>
                          <a:spcPct val="0"/>
                        </a:spcAft>
                        <a:buClrTx/>
                        <a:buSzTx/>
                        <a:buFontTx/>
                        <a:buNone/>
                      </a:pPr>
                      <a:r>
                        <a:rPr kumimoji="0" lang="en-US" altLang="zh-CN" sz="1200" b="0" i="0" u="none" strike="noStrike" cap="none" normalizeH="0" baseline="0" smtClean="0">
                          <a:ln>
                            <a:noFill/>
                          </a:ln>
                          <a:solidFill>
                            <a:srgbClr val="003366"/>
                          </a:solidFill>
                          <a:effectLst/>
                          <a:latin typeface="Arial" pitchFamily="34" charset="0"/>
                          <a:ea typeface="MS PGothic" pitchFamily="34" charset="-128"/>
                          <a:cs typeface="Arial" pitchFamily="34" charset="0"/>
                        </a:rPr>
                        <a:t>Changzhou </a:t>
                      </a:r>
                      <a:r>
                        <a:rPr kumimoji="0" lang="zh-CN" altLang="en-US"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常州</a:t>
                      </a:r>
                      <a:endParaRPr kumimoji="0" lang="zh-CN" altLang="en-US"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accent1"/>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ctr" latinLnBrk="0" hangingPunct="1">
                        <a:lnSpc>
                          <a:spcPct val="80000"/>
                        </a:lnSpc>
                        <a:spcBef>
                          <a:spcPct val="0"/>
                        </a:spcBef>
                        <a:spcAft>
                          <a:spcPct val="0"/>
                        </a:spcAft>
                        <a:buClrTx/>
                        <a:buSzTx/>
                        <a:buFontTx/>
                        <a:buNone/>
                      </a:pPr>
                      <a:r>
                        <a:rPr kumimoji="0" lang="en-US" altLang="zh-CN"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80</a:t>
                      </a:r>
                      <a:endParaRPr kumimoji="0" lang="en-US" altLang="zh-CN"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003366"/>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accent1"/>
                    </a:solidFill>
                  </a:tcPr>
                </a:tc>
              </a:tr>
              <a:tr h="163513">
                <a:tc vMerge="1">
                  <a:txBody>
                    <a:bodyPr vert="horz" wrap="square"/>
                    <a:lstStyle/>
                    <a:p>
                      <a:endParaRPr lang="zh-CN" altLang="en-US"/>
                    </a:p>
                  </a:txBody>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l" defTabSz="914400" rtl="0" eaLnBrk="1" fontAlgn="b" latinLnBrk="0" hangingPunct="1">
                        <a:lnSpc>
                          <a:spcPct val="80000"/>
                        </a:lnSpc>
                        <a:spcBef>
                          <a:spcPct val="0"/>
                        </a:spcBef>
                        <a:spcAft>
                          <a:spcPct val="0"/>
                        </a:spcAft>
                        <a:buClrTx/>
                        <a:buSzTx/>
                        <a:buFontTx/>
                        <a:buNone/>
                      </a:pPr>
                      <a:r>
                        <a:rPr kumimoji="0" lang="en-US" altLang="zh-CN" sz="1200" b="0" i="0" u="none" strike="noStrike" cap="none" normalizeH="0" baseline="0" smtClean="0">
                          <a:ln>
                            <a:noFill/>
                          </a:ln>
                          <a:solidFill>
                            <a:srgbClr val="003366"/>
                          </a:solidFill>
                          <a:effectLst/>
                          <a:latin typeface="Arial" pitchFamily="34" charset="0"/>
                          <a:ea typeface="MS PGothic" pitchFamily="34" charset="-128"/>
                          <a:cs typeface="Arial" pitchFamily="34" charset="0"/>
                        </a:rPr>
                        <a:t>Taizhou </a:t>
                      </a:r>
                      <a:r>
                        <a:rPr kumimoji="0" lang="zh-CN" altLang="en-US"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台州</a:t>
                      </a:r>
                      <a:endParaRPr kumimoji="0" lang="zh-CN" altLang="en-US"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accent1"/>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ctr" latinLnBrk="0" hangingPunct="1">
                        <a:lnSpc>
                          <a:spcPct val="80000"/>
                        </a:lnSpc>
                        <a:spcBef>
                          <a:spcPct val="0"/>
                        </a:spcBef>
                        <a:spcAft>
                          <a:spcPct val="0"/>
                        </a:spcAft>
                        <a:buClrTx/>
                        <a:buSzTx/>
                        <a:buFontTx/>
                        <a:buNone/>
                      </a:pPr>
                      <a:r>
                        <a:rPr kumimoji="0" lang="en-US" altLang="zh-CN"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80</a:t>
                      </a:r>
                      <a:endParaRPr kumimoji="0" lang="en-US" altLang="zh-CN"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003366"/>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accent1"/>
                    </a:solidFill>
                  </a:tcPr>
                </a:tc>
              </a:tr>
              <a:tr h="163513">
                <a:tc vMerge="1">
                  <a:txBody>
                    <a:bodyPr vert="horz" wrap="square"/>
                    <a:lstStyle/>
                    <a:p>
                      <a:endParaRPr lang="zh-CN" altLang="en-US"/>
                    </a:p>
                  </a:txBody>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l" defTabSz="914400" rtl="0" eaLnBrk="1" fontAlgn="b" latinLnBrk="0" hangingPunct="1">
                        <a:lnSpc>
                          <a:spcPct val="80000"/>
                        </a:lnSpc>
                        <a:spcBef>
                          <a:spcPct val="0"/>
                        </a:spcBef>
                        <a:spcAft>
                          <a:spcPct val="0"/>
                        </a:spcAft>
                        <a:buClrTx/>
                        <a:buSzTx/>
                        <a:buFontTx/>
                        <a:buNone/>
                      </a:pPr>
                      <a:r>
                        <a:rPr kumimoji="0" lang="en-US" altLang="zh-CN" sz="1200" b="0" i="0" u="none" strike="noStrike" cap="none" normalizeH="0" baseline="0" smtClean="0">
                          <a:ln>
                            <a:noFill/>
                          </a:ln>
                          <a:solidFill>
                            <a:srgbClr val="003366"/>
                          </a:solidFill>
                          <a:effectLst/>
                          <a:latin typeface="Arial" pitchFamily="34" charset="0"/>
                          <a:ea typeface="MS PGothic" pitchFamily="34" charset="-128"/>
                          <a:cs typeface="Arial" pitchFamily="34" charset="0"/>
                        </a:rPr>
                        <a:t>Jinhua</a:t>
                      </a:r>
                      <a:r>
                        <a:rPr kumimoji="0" lang="en-US" altLang="zh-CN"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 </a:t>
                      </a:r>
                      <a:r>
                        <a:rPr kumimoji="0" lang="zh-CN" altLang="en-US"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金华</a:t>
                      </a:r>
                      <a:endParaRPr kumimoji="0" lang="zh-CN" altLang="en-US"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accent1"/>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ctr" latinLnBrk="0" hangingPunct="1">
                        <a:lnSpc>
                          <a:spcPct val="80000"/>
                        </a:lnSpc>
                        <a:spcBef>
                          <a:spcPct val="0"/>
                        </a:spcBef>
                        <a:spcAft>
                          <a:spcPct val="0"/>
                        </a:spcAft>
                        <a:buClrTx/>
                        <a:buSzTx/>
                        <a:buFontTx/>
                        <a:buNone/>
                      </a:pPr>
                      <a:r>
                        <a:rPr kumimoji="0" lang="en-US" altLang="zh-CN"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78</a:t>
                      </a:r>
                      <a:endParaRPr kumimoji="0" lang="en-US" altLang="zh-CN"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003366"/>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accent1"/>
                    </a:solidFill>
                  </a:tcPr>
                </a:tc>
              </a:tr>
              <a:tr h="163513">
                <a:tc vMerge="1">
                  <a:txBody>
                    <a:bodyPr vert="horz" wrap="square"/>
                    <a:lstStyle/>
                    <a:p>
                      <a:endParaRPr lang="zh-CN" altLang="en-US"/>
                    </a:p>
                  </a:txBody>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l" defTabSz="914400" rtl="0" eaLnBrk="1" fontAlgn="ctr" latinLnBrk="0" hangingPunct="1">
                        <a:lnSpc>
                          <a:spcPct val="80000"/>
                        </a:lnSpc>
                        <a:spcBef>
                          <a:spcPct val="0"/>
                        </a:spcBef>
                        <a:spcAft>
                          <a:spcPct val="0"/>
                        </a:spcAft>
                        <a:buClrTx/>
                        <a:buSzTx/>
                        <a:buFontTx/>
                        <a:buNone/>
                      </a:pPr>
                      <a:r>
                        <a:rPr kumimoji="0" lang="en-US" altLang="zh-CN"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Wenzhou </a:t>
                      </a:r>
                      <a:r>
                        <a:rPr kumimoji="0" lang="zh-CN" altLang="en-US"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温州</a:t>
                      </a:r>
                      <a:endParaRPr kumimoji="0" lang="zh-CN" altLang="en-US"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accent1"/>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ctr" latinLnBrk="0" hangingPunct="1">
                        <a:lnSpc>
                          <a:spcPct val="80000"/>
                        </a:lnSpc>
                        <a:spcBef>
                          <a:spcPct val="0"/>
                        </a:spcBef>
                        <a:spcAft>
                          <a:spcPct val="0"/>
                        </a:spcAft>
                        <a:buClrTx/>
                        <a:buSzTx/>
                        <a:buFontTx/>
                        <a:buNone/>
                      </a:pPr>
                      <a:r>
                        <a:rPr kumimoji="0" lang="en-US" altLang="zh-CN"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82</a:t>
                      </a:r>
                      <a:endParaRPr kumimoji="0" lang="en-US" altLang="zh-CN"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003366"/>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accent1"/>
                    </a:solidFill>
                  </a:tcPr>
                </a:tc>
              </a:tr>
              <a:tr h="161925">
                <a:tc rowSpan="6">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b"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3366"/>
                          </a:solidFill>
                          <a:effectLst/>
                          <a:latin typeface="Arial" pitchFamily="34" charset="0"/>
                          <a:ea typeface="MS PGothic" pitchFamily="34" charset="-128"/>
                          <a:cs typeface="Arial" pitchFamily="34" charset="0"/>
                        </a:rPr>
                        <a:t>South China</a:t>
                      </a:r>
                    </a:p>
                    <a:p>
                      <a:pPr marL="358775" marR="0" lvl="0" indent="-358775" algn="ctr" defTabSz="914400" rtl="0" eaLnBrk="1" fontAlgn="b"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华南</a:t>
                      </a:r>
                    </a:p>
                  </a:txBody>
                  <a:tcPr marL="45720" marR="45720" anchor="ctr" horzOverflow="overflow">
                    <a:lnL w="12700" cap="flat" cmpd="sng" algn="ctr">
                      <a:solidFill>
                        <a:srgbClr val="003366"/>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003366"/>
                      </a:solidFill>
                      <a:prstDash val="solid"/>
                      <a:round/>
                      <a:headEnd type="none" w="med" len="med"/>
                      <a:tailEnd type="none" w="med" len="med"/>
                    </a:lnB>
                    <a:lnTlToBr>
                      <a:noFill/>
                    </a:lnTlToBr>
                    <a:lnBlToTr>
                      <a:noFill/>
                    </a:lnBlToTr>
                    <a:solidFill>
                      <a:srgbClr val="F9DF78"/>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l" defTabSz="914400" rtl="0" eaLnBrk="1" fontAlgn="b" latinLnBrk="0" hangingPunct="1">
                        <a:lnSpc>
                          <a:spcPct val="80000"/>
                        </a:lnSpc>
                        <a:spcBef>
                          <a:spcPct val="0"/>
                        </a:spcBef>
                        <a:spcAft>
                          <a:spcPct val="0"/>
                        </a:spcAft>
                        <a:buClrTx/>
                        <a:buSzTx/>
                        <a:buFontTx/>
                        <a:buNone/>
                      </a:pPr>
                      <a:r>
                        <a:rPr kumimoji="0" lang="en-US" altLang="zh-CN" sz="1200" b="0" i="0" u="none" strike="noStrike" cap="none" normalizeH="0" baseline="0" smtClean="0">
                          <a:ln>
                            <a:noFill/>
                          </a:ln>
                          <a:solidFill>
                            <a:srgbClr val="003366"/>
                          </a:solidFill>
                          <a:effectLst/>
                          <a:latin typeface="Arial" pitchFamily="34" charset="0"/>
                          <a:ea typeface="MS PGothic" pitchFamily="34" charset="-128"/>
                          <a:cs typeface="Arial" pitchFamily="34" charset="0"/>
                        </a:rPr>
                        <a:t>Xiamen</a:t>
                      </a:r>
                      <a:r>
                        <a:rPr kumimoji="0" lang="en-US" altLang="zh-CN"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 </a:t>
                      </a:r>
                      <a:r>
                        <a:rPr kumimoji="0" lang="zh-CN" altLang="en-US"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厦门</a:t>
                      </a:r>
                      <a:endParaRPr kumimoji="0" lang="zh-CN" altLang="en-US"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9DF78"/>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b" latinLnBrk="0" hangingPunct="1">
                        <a:lnSpc>
                          <a:spcPct val="80000"/>
                        </a:lnSpc>
                        <a:spcBef>
                          <a:spcPct val="0"/>
                        </a:spcBef>
                        <a:spcAft>
                          <a:spcPct val="0"/>
                        </a:spcAft>
                        <a:buClrTx/>
                        <a:buSzTx/>
                        <a:buFontTx/>
                        <a:buNone/>
                      </a:pPr>
                      <a:r>
                        <a:rPr kumimoji="0" lang="en-US" altLang="zh-CN" sz="1200" b="0" i="0" u="none" strike="noStrike" cap="none" normalizeH="0" baseline="0" smtClean="0">
                          <a:ln>
                            <a:noFill/>
                          </a:ln>
                          <a:solidFill>
                            <a:srgbClr val="003366"/>
                          </a:solidFill>
                          <a:effectLst/>
                          <a:latin typeface="Arial" pitchFamily="34" charset="0"/>
                          <a:ea typeface="MS PGothic" pitchFamily="34" charset="-128"/>
                          <a:cs typeface="Arial" pitchFamily="34" charset="0"/>
                        </a:rPr>
                        <a:t>87</a:t>
                      </a: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003366"/>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9DF78"/>
                    </a:solidFill>
                  </a:tcPr>
                </a:tc>
              </a:tr>
              <a:tr h="163513">
                <a:tc vMerge="1">
                  <a:txBody>
                    <a:bodyPr vert="horz" wrap="square"/>
                    <a:lstStyle/>
                    <a:p>
                      <a:endParaRPr lang="zh-CN" altLang="en-US"/>
                    </a:p>
                  </a:txBody>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l" defTabSz="914400" rtl="0" eaLnBrk="1" fontAlgn="b" latinLnBrk="0" hangingPunct="1">
                        <a:lnSpc>
                          <a:spcPct val="80000"/>
                        </a:lnSpc>
                        <a:spcBef>
                          <a:spcPct val="0"/>
                        </a:spcBef>
                        <a:spcAft>
                          <a:spcPct val="0"/>
                        </a:spcAft>
                        <a:buClrTx/>
                        <a:buSzTx/>
                        <a:buFontTx/>
                        <a:buNone/>
                      </a:pPr>
                      <a:r>
                        <a:rPr kumimoji="0" lang="en-US" altLang="zh-CN" sz="1200" b="0" i="0" u="none" strike="noStrike" cap="none" normalizeH="0" baseline="0" smtClean="0">
                          <a:ln>
                            <a:noFill/>
                          </a:ln>
                          <a:solidFill>
                            <a:srgbClr val="003366"/>
                          </a:solidFill>
                          <a:effectLst/>
                          <a:latin typeface="Arial" pitchFamily="34" charset="0"/>
                          <a:ea typeface="MS PGothic" pitchFamily="34" charset="-128"/>
                          <a:cs typeface="Arial" pitchFamily="34" charset="0"/>
                        </a:rPr>
                        <a:t>Fuzhou </a:t>
                      </a:r>
                      <a:r>
                        <a:rPr kumimoji="0" lang="zh-CN" altLang="en-US"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福州</a:t>
                      </a:r>
                      <a:endParaRPr kumimoji="0" lang="zh-CN" altLang="en-US"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9DF78"/>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b" latinLnBrk="0" hangingPunct="1">
                        <a:lnSpc>
                          <a:spcPct val="80000"/>
                        </a:lnSpc>
                        <a:spcBef>
                          <a:spcPct val="0"/>
                        </a:spcBef>
                        <a:spcAft>
                          <a:spcPct val="0"/>
                        </a:spcAft>
                        <a:buClrTx/>
                        <a:buSzTx/>
                        <a:buFontTx/>
                        <a:buNone/>
                      </a:pPr>
                      <a:r>
                        <a:rPr kumimoji="0" lang="en-US" altLang="zh-CN" sz="1200" b="0" i="0" u="none" strike="noStrike" cap="none" normalizeH="0" baseline="0" smtClean="0">
                          <a:ln>
                            <a:noFill/>
                          </a:ln>
                          <a:solidFill>
                            <a:srgbClr val="003366"/>
                          </a:solidFill>
                          <a:effectLst/>
                          <a:latin typeface="Arial" pitchFamily="34" charset="0"/>
                          <a:ea typeface="MS PGothic" pitchFamily="34" charset="-128"/>
                          <a:cs typeface="Arial" pitchFamily="34" charset="0"/>
                        </a:rPr>
                        <a:t>82</a:t>
                      </a: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003366"/>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9DF78"/>
                    </a:solidFill>
                  </a:tcPr>
                </a:tc>
              </a:tr>
              <a:tr h="166688">
                <a:tc vMerge="1">
                  <a:txBody>
                    <a:bodyPr vert="horz" wrap="square"/>
                    <a:lstStyle/>
                    <a:p>
                      <a:endParaRPr lang="zh-CN" altLang="en-US"/>
                    </a:p>
                  </a:txBody>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l" defTabSz="914400" rtl="0" eaLnBrk="1" fontAlgn="b" latinLnBrk="0" hangingPunct="1">
                        <a:lnSpc>
                          <a:spcPct val="80000"/>
                        </a:lnSpc>
                        <a:spcBef>
                          <a:spcPct val="0"/>
                        </a:spcBef>
                        <a:spcAft>
                          <a:spcPct val="0"/>
                        </a:spcAft>
                        <a:buClrTx/>
                        <a:buSzTx/>
                        <a:buFontTx/>
                        <a:buNone/>
                      </a:pPr>
                      <a:r>
                        <a:rPr kumimoji="0" lang="en-US" altLang="zh-CN" sz="1200" b="0" i="0" u="none" strike="noStrike" cap="none" normalizeH="0" baseline="0" smtClean="0">
                          <a:ln>
                            <a:noFill/>
                          </a:ln>
                          <a:solidFill>
                            <a:srgbClr val="003366"/>
                          </a:solidFill>
                          <a:effectLst/>
                          <a:latin typeface="Arial" pitchFamily="34" charset="0"/>
                          <a:ea typeface="MS PGothic" pitchFamily="34" charset="-128"/>
                          <a:cs typeface="Arial" pitchFamily="34" charset="0"/>
                        </a:rPr>
                        <a:t>Zhuhai</a:t>
                      </a:r>
                      <a:r>
                        <a:rPr kumimoji="0" lang="en-US" altLang="zh-CN"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 </a:t>
                      </a:r>
                      <a:r>
                        <a:rPr kumimoji="0" lang="zh-CN" altLang="en-US"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珠海</a:t>
                      </a:r>
                      <a:endParaRPr kumimoji="0" lang="zh-CN" altLang="en-US"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9DF78"/>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b" latinLnBrk="0" hangingPunct="1">
                        <a:lnSpc>
                          <a:spcPct val="80000"/>
                        </a:lnSpc>
                        <a:spcBef>
                          <a:spcPct val="0"/>
                        </a:spcBef>
                        <a:spcAft>
                          <a:spcPct val="0"/>
                        </a:spcAft>
                        <a:buClrTx/>
                        <a:buSzTx/>
                        <a:buFontTx/>
                        <a:buNone/>
                      </a:pPr>
                      <a:r>
                        <a:rPr kumimoji="0" lang="en-US" altLang="zh-CN" sz="1200" b="0" i="0" u="none" strike="noStrike" cap="none" normalizeH="0" baseline="0" smtClean="0">
                          <a:ln>
                            <a:noFill/>
                          </a:ln>
                          <a:solidFill>
                            <a:srgbClr val="003366"/>
                          </a:solidFill>
                          <a:effectLst/>
                          <a:latin typeface="Arial" pitchFamily="34" charset="0"/>
                          <a:ea typeface="MS PGothic" pitchFamily="34" charset="-128"/>
                          <a:cs typeface="Arial" pitchFamily="34" charset="0"/>
                        </a:rPr>
                        <a:t>85</a:t>
                      </a: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003366"/>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9DF78"/>
                    </a:solidFill>
                  </a:tcPr>
                </a:tc>
              </a:tr>
              <a:tr h="212725">
                <a:tc vMerge="1">
                  <a:txBody>
                    <a:bodyPr vert="horz" wrap="square"/>
                    <a:lstStyle/>
                    <a:p>
                      <a:endParaRPr lang="zh-CN" altLang="en-US"/>
                    </a:p>
                  </a:txBody>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l" defTabSz="914400" rtl="0" eaLnBrk="1" fontAlgn="b" latinLnBrk="0" hangingPunct="1">
                        <a:lnSpc>
                          <a:spcPct val="80000"/>
                        </a:lnSpc>
                        <a:spcBef>
                          <a:spcPct val="0"/>
                        </a:spcBef>
                        <a:spcAft>
                          <a:spcPct val="0"/>
                        </a:spcAft>
                        <a:buClrTx/>
                        <a:buSzTx/>
                        <a:buFontTx/>
                        <a:buNone/>
                      </a:pPr>
                      <a:r>
                        <a:rPr kumimoji="0" lang="en-US" altLang="zh-CN" sz="1200" b="0" i="0" u="none" strike="noStrike" cap="none" normalizeH="0" baseline="0" smtClean="0">
                          <a:ln>
                            <a:noFill/>
                          </a:ln>
                          <a:solidFill>
                            <a:srgbClr val="003366"/>
                          </a:solidFill>
                          <a:effectLst/>
                          <a:latin typeface="Arial" pitchFamily="34" charset="0"/>
                          <a:ea typeface="MS PGothic" pitchFamily="34" charset="-128"/>
                          <a:cs typeface="Arial" pitchFamily="34" charset="0"/>
                        </a:rPr>
                        <a:t>Dongguan </a:t>
                      </a:r>
                      <a:r>
                        <a:rPr kumimoji="0" lang="zh-CN" altLang="en-US"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东莞</a:t>
                      </a:r>
                      <a:endParaRPr kumimoji="0" lang="zh-CN" altLang="en-US"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9DF78"/>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b" latinLnBrk="0" hangingPunct="1">
                        <a:lnSpc>
                          <a:spcPct val="80000"/>
                        </a:lnSpc>
                        <a:spcBef>
                          <a:spcPct val="0"/>
                        </a:spcBef>
                        <a:spcAft>
                          <a:spcPct val="0"/>
                        </a:spcAft>
                        <a:buClrTx/>
                        <a:buSzTx/>
                        <a:buFontTx/>
                        <a:buNone/>
                      </a:pPr>
                      <a:r>
                        <a:rPr kumimoji="0" lang="en-US" altLang="zh-CN" sz="1200" b="0" i="0" u="none" strike="noStrike" cap="none" normalizeH="0" baseline="0" smtClean="0">
                          <a:ln>
                            <a:noFill/>
                          </a:ln>
                          <a:solidFill>
                            <a:srgbClr val="003366"/>
                          </a:solidFill>
                          <a:effectLst/>
                          <a:latin typeface="Arial" pitchFamily="34" charset="0"/>
                          <a:ea typeface="MS PGothic" pitchFamily="34" charset="-128"/>
                          <a:cs typeface="Arial" pitchFamily="34" charset="0"/>
                        </a:rPr>
                        <a:t>87</a:t>
                      </a: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003366"/>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9DF78"/>
                    </a:solidFill>
                  </a:tcPr>
                </a:tc>
              </a:tr>
              <a:tr h="212725">
                <a:tc vMerge="1">
                  <a:txBody>
                    <a:bodyPr vert="horz" wrap="square"/>
                    <a:lstStyle/>
                    <a:p>
                      <a:endParaRPr lang="zh-CN" altLang="en-US"/>
                    </a:p>
                  </a:txBody>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l" defTabSz="914400" rtl="0" eaLnBrk="1" fontAlgn="b" latinLnBrk="0" hangingPunct="1">
                        <a:lnSpc>
                          <a:spcPct val="80000"/>
                        </a:lnSpc>
                        <a:spcBef>
                          <a:spcPct val="0"/>
                        </a:spcBef>
                        <a:spcAft>
                          <a:spcPct val="0"/>
                        </a:spcAft>
                        <a:buClrTx/>
                        <a:buSzTx/>
                        <a:buFontTx/>
                        <a:buNone/>
                      </a:pPr>
                      <a:r>
                        <a:rPr kumimoji="0" lang="en-US" altLang="zh-CN" sz="1200" b="0" i="0" u="none" strike="noStrike" cap="none" normalizeH="0" baseline="0" smtClean="0">
                          <a:ln>
                            <a:noFill/>
                          </a:ln>
                          <a:solidFill>
                            <a:srgbClr val="003366"/>
                          </a:solidFill>
                          <a:effectLst/>
                          <a:latin typeface="Arial" pitchFamily="34" charset="0"/>
                          <a:ea typeface="MS PGothic" pitchFamily="34" charset="-128"/>
                          <a:cs typeface="Arial" pitchFamily="34" charset="0"/>
                        </a:rPr>
                        <a:t>Quanzhou</a:t>
                      </a:r>
                      <a:r>
                        <a:rPr kumimoji="0" lang="en-US" altLang="zh-CN"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 </a:t>
                      </a:r>
                      <a:r>
                        <a:rPr kumimoji="0" lang="zh-CN" altLang="en-US"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泉州</a:t>
                      </a:r>
                      <a:endParaRPr kumimoji="0" lang="zh-CN" altLang="en-US"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9DF78"/>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b" latinLnBrk="0" hangingPunct="1">
                        <a:lnSpc>
                          <a:spcPct val="80000"/>
                        </a:lnSpc>
                        <a:spcBef>
                          <a:spcPct val="0"/>
                        </a:spcBef>
                        <a:spcAft>
                          <a:spcPct val="0"/>
                        </a:spcAft>
                        <a:buClrTx/>
                        <a:buSzTx/>
                        <a:buFontTx/>
                        <a:buNone/>
                      </a:pPr>
                      <a:r>
                        <a:rPr kumimoji="0" lang="en-US" altLang="zh-CN" sz="1200" b="0" i="0" u="none" strike="noStrike" cap="none" normalizeH="0" baseline="0" smtClean="0">
                          <a:ln>
                            <a:noFill/>
                          </a:ln>
                          <a:solidFill>
                            <a:srgbClr val="003366"/>
                          </a:solidFill>
                          <a:effectLst/>
                          <a:latin typeface="Arial" pitchFamily="34" charset="0"/>
                          <a:ea typeface="MS PGothic" pitchFamily="34" charset="-128"/>
                          <a:cs typeface="Arial" pitchFamily="34" charset="0"/>
                        </a:rPr>
                        <a:t>83</a:t>
                      </a: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003366"/>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9DF78"/>
                    </a:solidFill>
                  </a:tcPr>
                </a:tc>
              </a:tr>
              <a:tr h="212725">
                <a:tc vMerge="1">
                  <a:txBody>
                    <a:bodyPr vert="horz" wrap="square"/>
                    <a:lstStyle/>
                    <a:p>
                      <a:endParaRPr lang="zh-CN" altLang="en-US"/>
                    </a:p>
                  </a:txBody>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l" defTabSz="914400" rtl="0" eaLnBrk="1" fontAlgn="b" latinLnBrk="0" hangingPunct="1">
                        <a:lnSpc>
                          <a:spcPct val="80000"/>
                        </a:lnSpc>
                        <a:spcBef>
                          <a:spcPct val="0"/>
                        </a:spcBef>
                        <a:spcAft>
                          <a:spcPct val="0"/>
                        </a:spcAft>
                        <a:buClrTx/>
                        <a:buSzTx/>
                        <a:buFontTx/>
                        <a:buNone/>
                      </a:pPr>
                      <a:r>
                        <a:rPr kumimoji="0" lang="en-US" altLang="zh-CN" sz="1200" b="0" i="0" u="none" strike="noStrike" cap="none" normalizeH="0" baseline="0" smtClean="0">
                          <a:ln>
                            <a:noFill/>
                          </a:ln>
                          <a:solidFill>
                            <a:srgbClr val="003366"/>
                          </a:solidFill>
                          <a:effectLst/>
                          <a:latin typeface="Arial" pitchFamily="34" charset="0"/>
                          <a:ea typeface="MS PGothic" pitchFamily="34" charset="-128"/>
                          <a:cs typeface="Arial" pitchFamily="34" charset="0"/>
                        </a:rPr>
                        <a:t>Haikou</a:t>
                      </a:r>
                      <a:r>
                        <a:rPr kumimoji="0" lang="en-US" altLang="zh-CN"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 </a:t>
                      </a:r>
                      <a:r>
                        <a:rPr kumimoji="0" lang="zh-CN" altLang="en-US" sz="1200" b="0" i="0" u="none" strike="noStrike" cap="none" normalizeH="0" baseline="0" smtClean="0">
                          <a:ln>
                            <a:noFill/>
                          </a:ln>
                          <a:solidFill>
                            <a:srgbClr val="003366"/>
                          </a:solidFill>
                          <a:effectLst/>
                          <a:latin typeface="Arial" pitchFamily="34" charset="0"/>
                          <a:ea typeface="楷体_GB2312" pitchFamily="49" charset="-122"/>
                          <a:cs typeface="Arial" pitchFamily="34" charset="0"/>
                        </a:rPr>
                        <a:t>海口</a:t>
                      </a:r>
                      <a:endParaRPr kumimoji="0" lang="zh-CN" altLang="en-US"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003366"/>
                      </a:solidFill>
                      <a:prstDash val="solid"/>
                      <a:round/>
                      <a:headEnd type="none" w="med" len="med"/>
                      <a:tailEnd type="none" w="med" len="med"/>
                    </a:lnB>
                    <a:lnTlToBr>
                      <a:noFill/>
                    </a:lnTlToBr>
                    <a:lnBlToTr>
                      <a:noFill/>
                    </a:lnBlToTr>
                    <a:solidFill>
                      <a:srgbClr val="F9DF78"/>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b" latinLnBrk="0" hangingPunct="1">
                        <a:lnSpc>
                          <a:spcPct val="80000"/>
                        </a:lnSpc>
                        <a:spcBef>
                          <a:spcPct val="0"/>
                        </a:spcBef>
                        <a:spcAft>
                          <a:spcPct val="0"/>
                        </a:spcAft>
                        <a:buClrTx/>
                        <a:buSzTx/>
                        <a:buFontTx/>
                        <a:buNone/>
                      </a:pPr>
                      <a:r>
                        <a:rPr kumimoji="0" lang="en-US" altLang="zh-CN" sz="1200" b="0" i="0" u="none" strike="noStrike" cap="none" normalizeH="0" baseline="0" smtClean="0">
                          <a:ln>
                            <a:noFill/>
                          </a:ln>
                          <a:solidFill>
                            <a:srgbClr val="003366"/>
                          </a:solidFill>
                          <a:effectLst/>
                          <a:latin typeface="Arial" pitchFamily="34" charset="0"/>
                          <a:ea typeface="MS PGothic" pitchFamily="34" charset="-128"/>
                          <a:cs typeface="Arial" pitchFamily="34" charset="0"/>
                        </a:rPr>
                        <a:t>78</a:t>
                      </a:r>
                    </a:p>
                  </a:txBody>
                  <a:tcPr marL="45720" marR="45720" anchor="ctr" horzOverflow="overflow">
                    <a:lnL w="12700" cap="flat" cmpd="sng" algn="ctr">
                      <a:solidFill>
                        <a:srgbClr val="FFFFFF"/>
                      </a:solidFill>
                      <a:prstDash val="solid"/>
                      <a:round/>
                      <a:headEnd type="none" w="med" len="med"/>
                      <a:tailEnd type="none" w="med" len="med"/>
                    </a:lnL>
                    <a:lnR w="12700" cap="flat" cmpd="sng" algn="ctr">
                      <a:solidFill>
                        <a:srgbClr val="003366"/>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003366"/>
                      </a:solidFill>
                      <a:prstDash val="solid"/>
                      <a:round/>
                      <a:headEnd type="none" w="med" len="med"/>
                      <a:tailEnd type="none" w="med" len="med"/>
                    </a:lnB>
                    <a:lnTlToBr>
                      <a:noFill/>
                    </a:lnTlToBr>
                    <a:lnBlToTr>
                      <a:noFill/>
                    </a:lnBlToTr>
                    <a:solidFill>
                      <a:srgbClr val="F9DF78"/>
                    </a:solidFill>
                  </a:tcPr>
                </a:tc>
              </a:tr>
            </a:tbl>
          </a:graphicData>
        </a:graphic>
      </p:graphicFrame>
      <p:sp>
        <p:nvSpPr>
          <p:cNvPr id="4034645" name="Line 70"/>
          <p:cNvSpPr>
            <a:spLocks noChangeShapeType="1"/>
          </p:cNvSpPr>
          <p:nvPr/>
        </p:nvSpPr>
        <p:spPr bwMode="auto">
          <a:xfrm flipH="1">
            <a:off x="2903538" y="5459847"/>
            <a:ext cx="0" cy="0"/>
          </a:xfrm>
          <a:prstGeom prst="line">
            <a:avLst/>
          </a:prstGeom>
          <a:noFill/>
          <a:ln w="12700" cap="rnd">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4034646" name="Line 71"/>
          <p:cNvSpPr>
            <a:spLocks noChangeShapeType="1"/>
          </p:cNvSpPr>
          <p:nvPr/>
        </p:nvSpPr>
        <p:spPr bwMode="auto">
          <a:xfrm flipH="1">
            <a:off x="2903538" y="5459847"/>
            <a:ext cx="0" cy="0"/>
          </a:xfrm>
          <a:prstGeom prst="line">
            <a:avLst/>
          </a:prstGeom>
          <a:noFill/>
          <a:ln w="12700" cap="rnd">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4034647" name="Line 72"/>
          <p:cNvSpPr>
            <a:spLocks noChangeShapeType="1"/>
          </p:cNvSpPr>
          <p:nvPr/>
        </p:nvSpPr>
        <p:spPr bwMode="auto">
          <a:xfrm flipH="1">
            <a:off x="2776538" y="5093135"/>
            <a:ext cx="0" cy="0"/>
          </a:xfrm>
          <a:prstGeom prst="line">
            <a:avLst/>
          </a:prstGeom>
          <a:noFill/>
          <a:ln w="12700" cap="rnd">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4034648" name="Text Box 73"/>
          <p:cNvSpPr txBox="1">
            <a:spLocks noChangeArrowheads="1"/>
          </p:cNvSpPr>
          <p:nvPr/>
        </p:nvSpPr>
        <p:spPr bwMode="auto">
          <a:xfrm>
            <a:off x="413761" y="6334918"/>
            <a:ext cx="4410075" cy="274638"/>
          </a:xfrm>
          <a:prstGeom prst="rect">
            <a:avLst/>
          </a:prstGeom>
          <a:noFill/>
          <a:ln>
            <a:noFill/>
          </a:ln>
        </p:spPr>
        <p:txBody>
          <a:bodyPr>
            <a:spAutoFit/>
          </a:bodyPr>
          <a:lstStyle>
            <a:defPPr>
              <a:defRPr lang="en-US"/>
            </a:defPPr>
            <a:lvl1pPr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1pPr>
            <a:lvl2pPr marL="742950" indent="-28575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2pPr>
            <a:lvl3pPr marL="1143000" indent="-2286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3pPr>
            <a:lvl4pPr marL="1600200" indent="-2286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4pPr>
            <a:lvl5pPr marL="2057400" indent="-2286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5pPr>
            <a:lvl6pPr marL="25146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6pPr>
            <a:lvl7pPr marL="29718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7pPr>
            <a:lvl8pPr marL="34290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8pPr>
            <a:lvl9pPr marL="38862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9pPr>
          </a:lstStyle>
          <a:p>
            <a:pPr>
              <a:lnSpc>
                <a:spcPct val="100000"/>
              </a:lnSpc>
              <a:spcBef>
                <a:spcPct val="50000"/>
              </a:spcBef>
              <a:buFontTx/>
              <a:buNone/>
            </a:pPr>
            <a:r>
              <a:rPr lang="zh-CN" altLang="en-US" sz="1200">
                <a:solidFill>
                  <a:srgbClr val="0B2265"/>
                </a:solidFill>
                <a:latin typeface="楷体_GB2312" pitchFamily="49" charset="-122"/>
                <a:ea typeface="楷体_GB2312" pitchFamily="49" charset="-122"/>
              </a:rPr>
              <a:t>数据</a:t>
            </a:r>
            <a:r>
              <a:rPr lang="zh-CN" altLang="en-US" sz="1200" smtClean="0">
                <a:solidFill>
                  <a:srgbClr val="0B2265"/>
                </a:solidFill>
                <a:latin typeface="楷体_GB2312" pitchFamily="49" charset="-122"/>
                <a:ea typeface="楷体_GB2312" pitchFamily="49" charset="-122"/>
              </a:rPr>
              <a:t>来源于韬睿惠悦全行业</a:t>
            </a:r>
            <a:r>
              <a:rPr lang="zh-CN" altLang="en-US" sz="1200">
                <a:solidFill>
                  <a:srgbClr val="0B2265"/>
                </a:solidFill>
                <a:latin typeface="楷体_GB2312" pitchFamily="49" charset="-122"/>
                <a:ea typeface="楷体_GB2312" pitchFamily="49" charset="-122"/>
              </a:rPr>
              <a:t>薪酬指数政策的汇总分析</a:t>
            </a:r>
          </a:p>
        </p:txBody>
      </p:sp>
      <p:graphicFrame>
        <p:nvGraphicFramePr>
          <p:cNvPr id="4034739" name="Group 179"/>
          <p:cNvGraphicFramePr>
            <a:graphicFrameLocks noGrp="1"/>
          </p:cNvGraphicFramePr>
          <p:nvPr>
            <p:ph sz="half" idx="4294967295"/>
            <p:extLst>
              <p:ext uri="{D42A27DB-BD31-4B8C-83A1-F6EECF244321}">
                <p14:modId xmlns:p14="http://schemas.microsoft.com/office/powerpoint/2010/main" val="4260225368"/>
              </p:ext>
            </p:extLst>
          </p:nvPr>
        </p:nvGraphicFramePr>
        <p:xfrm>
          <a:off x="4897870" y="1279238"/>
          <a:ext cx="4554538" cy="5072380"/>
        </p:xfrm>
        <a:graphic>
          <a:graphicData uri="http://schemas.openxmlformats.org/drawingml/2006/table">
            <a:tbl>
              <a:tblPr/>
              <a:tblGrid>
                <a:gridCol w="1512888"/>
                <a:gridCol w="1652587"/>
                <a:gridCol w="1389063"/>
              </a:tblGrid>
              <a:tr h="317500">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区域</a:t>
                      </a:r>
                    </a:p>
                  </a:txBody>
                  <a:tcPr marL="45720" marR="45720" anchor="b" horzOverflow="overflow">
                    <a:lnL w="12700" cap="flat" cmpd="sng" algn="ctr">
                      <a:solidFill>
                        <a:srgbClr val="003366"/>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3366"/>
                      </a:solidFill>
                      <a:prstDash val="solid"/>
                      <a:round/>
                      <a:headEnd type="none" w="med" len="med"/>
                      <a:tailEnd type="none" w="med" len="med"/>
                    </a:lnT>
                    <a:lnB>
                      <a:noFill/>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城市</a:t>
                      </a:r>
                    </a:p>
                  </a:txBody>
                  <a:tcPr marL="45720" marR="45720" anchor="b"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3366"/>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城市薪资系数</a:t>
                      </a:r>
                      <a:endParaRPr kumimoji="0" lang="zh-CN" altLang="en-US" sz="28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b" horzOverflow="overflow">
                    <a:lnL w="12700" cap="flat" cmpd="sng" algn="ctr">
                      <a:solidFill>
                        <a:srgbClr val="FFFFFF"/>
                      </a:solidFill>
                      <a:prstDash val="solid"/>
                      <a:round/>
                      <a:headEnd type="none" w="med" len="med"/>
                      <a:tailEnd type="none" w="med" len="med"/>
                    </a:lnL>
                    <a:lnR w="12700" cap="flat" cmpd="sng" algn="ctr">
                      <a:solidFill>
                        <a:srgbClr val="003366"/>
                      </a:solidFill>
                      <a:prstDash val="solid"/>
                      <a:round/>
                      <a:headEnd type="none" w="med" len="med"/>
                      <a:tailEnd type="none" w="med" len="med"/>
                    </a:lnR>
                    <a:lnT w="12700" cap="flat" cmpd="sng" algn="ctr">
                      <a:solidFill>
                        <a:srgbClr val="003366"/>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E65032"/>
                    </a:solidFill>
                  </a:tcPr>
                </a:tc>
              </a:tr>
              <a:tr h="179388">
                <a:tc rowSpan="9">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b" latinLnBrk="0" hangingPunct="1">
                        <a:lnSpc>
                          <a:spcPct val="80000"/>
                        </a:lnSpc>
                        <a:spcBef>
                          <a:spcPct val="0"/>
                        </a:spcBef>
                        <a:spcAft>
                          <a:spcPct val="0"/>
                        </a:spcAft>
                        <a:buClrTx/>
                        <a:buSzTx/>
                        <a:buFontTx/>
                        <a:buNone/>
                      </a:pPr>
                      <a:r>
                        <a:rPr kumimoji="0" lang="en-US" altLang="zh-CN" sz="1400" b="1" i="0" u="none" strike="noStrike" cap="none" normalizeH="0" baseline="0" smtClean="0">
                          <a:ln>
                            <a:noFill/>
                          </a:ln>
                          <a:solidFill>
                            <a:srgbClr val="003366"/>
                          </a:solidFill>
                          <a:effectLst/>
                          <a:latin typeface="Arial" pitchFamily="34" charset="0"/>
                          <a:ea typeface="MS PGothic" pitchFamily="34" charset="-128"/>
                          <a:cs typeface="Arial" pitchFamily="34" charset="0"/>
                        </a:rPr>
                        <a:t>North China</a:t>
                      </a:r>
                    </a:p>
                    <a:p>
                      <a:pPr marL="358775" marR="0" lvl="0" indent="-358775" algn="ctr" defTabSz="914400" rtl="0" eaLnBrk="1" fontAlgn="b" latinLnBrk="0" hangingPunct="1">
                        <a:lnSpc>
                          <a:spcPct val="80000"/>
                        </a:lnSpc>
                        <a:spcBef>
                          <a:spcPct val="0"/>
                        </a:spcBef>
                        <a:spcAft>
                          <a:spcPct val="0"/>
                        </a:spcAft>
                        <a:buClrTx/>
                        <a:buSzTx/>
                        <a:buFontTx/>
                        <a:buNone/>
                      </a:pPr>
                      <a:r>
                        <a:rPr kumimoji="0" lang="zh-CN" altLang="en-US" sz="14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华北</a:t>
                      </a:r>
                    </a:p>
                  </a:txBody>
                  <a:tcPr marL="45720" marR="45720" anchor="ctr" anchorCtr="1" horzOverflow="overflow">
                    <a:lnL w="12700" cap="flat" cmpd="sng" algn="ctr">
                      <a:solidFill>
                        <a:srgbClr val="003366"/>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a:noFill/>
                    </a:lnB>
                    <a:lnTlToBr>
                      <a:noFill/>
                    </a:lnTlToBr>
                    <a:lnBlToTr>
                      <a:noFill/>
                    </a:lnBlToTr>
                    <a:solidFill>
                      <a:srgbClr val="F9DF78"/>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l" defTabSz="914400" rtl="0" eaLnBrk="1" fontAlgn="ctr" latinLnBrk="0" hangingPunct="1">
                        <a:lnSpc>
                          <a:spcPct val="80000"/>
                        </a:lnSpc>
                        <a:spcBef>
                          <a:spcPct val="0"/>
                        </a:spcBef>
                        <a:spcAft>
                          <a:spcPct val="0"/>
                        </a:spcAft>
                        <a:buClrTx/>
                        <a:buSzTx/>
                        <a:buFontTx/>
                        <a:buNone/>
                      </a:pPr>
                      <a:r>
                        <a:rPr kumimoji="0" lang="en-US" altLang="zh-CN"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Tianjin </a:t>
                      </a:r>
                      <a:r>
                        <a:rPr kumimoji="0" lang="zh-CN" altLang="en-US"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天津</a:t>
                      </a:r>
                      <a:endParaRPr kumimoji="0" lang="zh-CN" altLang="en-US"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b"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9DF78"/>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ctr" latinLnBrk="0" hangingPunct="1">
                        <a:lnSpc>
                          <a:spcPct val="80000"/>
                        </a:lnSpc>
                        <a:spcBef>
                          <a:spcPct val="0"/>
                        </a:spcBef>
                        <a:spcAft>
                          <a:spcPct val="0"/>
                        </a:spcAft>
                        <a:buClrTx/>
                        <a:buSzTx/>
                        <a:buFontTx/>
                        <a:buNone/>
                      </a:pPr>
                      <a:r>
                        <a:rPr kumimoji="0" lang="en-US" altLang="zh-CN"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88</a:t>
                      </a:r>
                      <a:endParaRPr kumimoji="0" lang="en-US" altLang="zh-CN"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b" horzOverflow="overflow">
                    <a:lnL w="12700" cap="flat" cmpd="sng" algn="ctr">
                      <a:solidFill>
                        <a:srgbClr val="FFFFFF"/>
                      </a:solidFill>
                      <a:prstDash val="solid"/>
                      <a:round/>
                      <a:headEnd type="none" w="med" len="med"/>
                      <a:tailEnd type="none" w="med" len="med"/>
                    </a:lnL>
                    <a:lnR w="12700" cap="flat" cmpd="sng" algn="ctr">
                      <a:solidFill>
                        <a:srgbClr val="003366"/>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9DF78"/>
                    </a:solidFill>
                  </a:tcPr>
                </a:tc>
              </a:tr>
              <a:tr h="180975">
                <a:tc vMerge="1">
                  <a:txBody>
                    <a:bodyPr vert="horz" wrap="square"/>
                    <a:lstStyle/>
                    <a:p>
                      <a:endParaRPr lang="zh-CN" altLang="en-US"/>
                    </a:p>
                  </a:txBody>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l" defTabSz="914400" rtl="0" eaLnBrk="1" fontAlgn="ctr" latinLnBrk="0" hangingPunct="1">
                        <a:lnSpc>
                          <a:spcPct val="80000"/>
                        </a:lnSpc>
                        <a:spcBef>
                          <a:spcPct val="0"/>
                        </a:spcBef>
                        <a:spcAft>
                          <a:spcPct val="0"/>
                        </a:spcAft>
                        <a:buClrTx/>
                        <a:buSzTx/>
                        <a:buFontTx/>
                        <a:buNone/>
                      </a:pPr>
                      <a:r>
                        <a:rPr kumimoji="0" lang="en-US" altLang="zh-CN"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Dalian </a:t>
                      </a:r>
                      <a:r>
                        <a:rPr kumimoji="0" lang="zh-CN" altLang="en-US"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大连</a:t>
                      </a:r>
                      <a:endParaRPr kumimoji="0" lang="zh-CN" altLang="en-US"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b"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9DF78"/>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ctr" latinLnBrk="0" hangingPunct="1">
                        <a:lnSpc>
                          <a:spcPct val="80000"/>
                        </a:lnSpc>
                        <a:spcBef>
                          <a:spcPct val="0"/>
                        </a:spcBef>
                        <a:spcAft>
                          <a:spcPct val="0"/>
                        </a:spcAft>
                        <a:buClrTx/>
                        <a:buSzTx/>
                        <a:buFontTx/>
                        <a:buNone/>
                      </a:pPr>
                      <a:r>
                        <a:rPr kumimoji="0" lang="en-US" altLang="zh-CN"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83</a:t>
                      </a:r>
                      <a:endParaRPr kumimoji="0" lang="en-US" altLang="zh-CN"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b" horzOverflow="overflow">
                    <a:lnL w="12700" cap="flat" cmpd="sng" algn="ctr">
                      <a:solidFill>
                        <a:srgbClr val="FFFFFF"/>
                      </a:solidFill>
                      <a:prstDash val="solid"/>
                      <a:round/>
                      <a:headEnd type="none" w="med" len="med"/>
                      <a:tailEnd type="none" w="med" len="med"/>
                    </a:lnL>
                    <a:lnR w="12700" cap="flat" cmpd="sng" algn="ctr">
                      <a:solidFill>
                        <a:srgbClr val="003366"/>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9DF78"/>
                    </a:solidFill>
                  </a:tcPr>
                </a:tc>
              </a:tr>
              <a:tr h="185738">
                <a:tc vMerge="1">
                  <a:txBody>
                    <a:bodyPr vert="horz" wrap="square"/>
                    <a:lstStyle/>
                    <a:p>
                      <a:endParaRPr lang="zh-CN" altLang="en-US"/>
                    </a:p>
                  </a:txBody>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l" defTabSz="914400" rtl="0" eaLnBrk="1" fontAlgn="ctr" latinLnBrk="0" hangingPunct="1">
                        <a:lnSpc>
                          <a:spcPct val="80000"/>
                        </a:lnSpc>
                        <a:spcBef>
                          <a:spcPct val="0"/>
                        </a:spcBef>
                        <a:spcAft>
                          <a:spcPct val="0"/>
                        </a:spcAft>
                        <a:buClrTx/>
                        <a:buSzTx/>
                        <a:buFontTx/>
                        <a:buNone/>
                      </a:pPr>
                      <a:r>
                        <a:rPr kumimoji="0" lang="en-US" altLang="zh-CN"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Qingdao </a:t>
                      </a:r>
                      <a:r>
                        <a:rPr kumimoji="0" lang="zh-CN" altLang="en-US"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青岛</a:t>
                      </a:r>
                      <a:endParaRPr kumimoji="0" lang="zh-CN" altLang="en-US"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b"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9DF78"/>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ctr" latinLnBrk="0" hangingPunct="1">
                        <a:lnSpc>
                          <a:spcPct val="80000"/>
                        </a:lnSpc>
                        <a:spcBef>
                          <a:spcPct val="0"/>
                        </a:spcBef>
                        <a:spcAft>
                          <a:spcPct val="0"/>
                        </a:spcAft>
                        <a:buClrTx/>
                        <a:buSzTx/>
                        <a:buFontTx/>
                        <a:buNone/>
                      </a:pPr>
                      <a:r>
                        <a:rPr kumimoji="0" lang="en-US" altLang="zh-CN"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83</a:t>
                      </a:r>
                      <a:endParaRPr kumimoji="0" lang="en-US" altLang="zh-CN"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b" horzOverflow="overflow">
                    <a:lnL w="12700" cap="flat" cmpd="sng" algn="ctr">
                      <a:solidFill>
                        <a:srgbClr val="FFFFFF"/>
                      </a:solidFill>
                      <a:prstDash val="solid"/>
                      <a:round/>
                      <a:headEnd type="none" w="med" len="med"/>
                      <a:tailEnd type="none" w="med" len="med"/>
                    </a:lnL>
                    <a:lnR w="12700" cap="flat" cmpd="sng" algn="ctr">
                      <a:solidFill>
                        <a:srgbClr val="003366"/>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9DF78"/>
                    </a:solidFill>
                  </a:tcPr>
                </a:tc>
              </a:tr>
              <a:tr h="180975">
                <a:tc vMerge="1">
                  <a:txBody>
                    <a:bodyPr vert="horz" wrap="square"/>
                    <a:lstStyle/>
                    <a:p>
                      <a:endParaRPr lang="zh-CN" altLang="en-US"/>
                    </a:p>
                  </a:txBody>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l" defTabSz="914400" rtl="0" eaLnBrk="1" fontAlgn="ctr" latinLnBrk="0" hangingPunct="1">
                        <a:lnSpc>
                          <a:spcPct val="80000"/>
                        </a:lnSpc>
                        <a:spcBef>
                          <a:spcPct val="0"/>
                        </a:spcBef>
                        <a:spcAft>
                          <a:spcPct val="0"/>
                        </a:spcAft>
                        <a:buClrTx/>
                        <a:buSzTx/>
                        <a:buFontTx/>
                        <a:buNone/>
                      </a:pPr>
                      <a:r>
                        <a:rPr kumimoji="0" lang="en-US" altLang="zh-CN"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Ji’nan </a:t>
                      </a:r>
                      <a:r>
                        <a:rPr kumimoji="0" lang="zh-CN" altLang="en-US"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济南</a:t>
                      </a:r>
                      <a:endParaRPr kumimoji="0" lang="zh-CN" altLang="en-US"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b"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9DF78"/>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ctr" latinLnBrk="0" hangingPunct="1">
                        <a:lnSpc>
                          <a:spcPct val="80000"/>
                        </a:lnSpc>
                        <a:spcBef>
                          <a:spcPct val="0"/>
                        </a:spcBef>
                        <a:spcAft>
                          <a:spcPct val="0"/>
                        </a:spcAft>
                        <a:buClrTx/>
                        <a:buSzTx/>
                        <a:buFontTx/>
                        <a:buNone/>
                      </a:pPr>
                      <a:r>
                        <a:rPr kumimoji="0" lang="en-US" altLang="zh-CN"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79</a:t>
                      </a:r>
                      <a:endParaRPr kumimoji="0" lang="en-US" altLang="zh-CN"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b" horzOverflow="overflow">
                    <a:lnL w="12700" cap="flat" cmpd="sng" algn="ctr">
                      <a:solidFill>
                        <a:srgbClr val="FFFFFF"/>
                      </a:solidFill>
                      <a:prstDash val="solid"/>
                      <a:round/>
                      <a:headEnd type="none" w="med" len="med"/>
                      <a:tailEnd type="none" w="med" len="med"/>
                    </a:lnL>
                    <a:lnR w="12700" cap="flat" cmpd="sng" algn="ctr">
                      <a:solidFill>
                        <a:srgbClr val="003366"/>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9DF78"/>
                    </a:solidFill>
                  </a:tcPr>
                </a:tc>
              </a:tr>
              <a:tr h="179388">
                <a:tc vMerge="1">
                  <a:txBody>
                    <a:bodyPr vert="horz" wrap="square"/>
                    <a:lstStyle/>
                    <a:p>
                      <a:endParaRPr lang="zh-CN" altLang="en-US"/>
                    </a:p>
                  </a:txBody>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l" defTabSz="914400" rtl="0" eaLnBrk="1" fontAlgn="b" latinLnBrk="0" hangingPunct="1">
                        <a:lnSpc>
                          <a:spcPct val="80000"/>
                        </a:lnSpc>
                        <a:spcBef>
                          <a:spcPct val="0"/>
                        </a:spcBef>
                        <a:spcAft>
                          <a:spcPct val="0"/>
                        </a:spcAft>
                        <a:buClrTx/>
                        <a:buSzTx/>
                        <a:buFontTx/>
                        <a:buNone/>
                      </a:pPr>
                      <a:r>
                        <a:rPr kumimoji="0" lang="en-US" altLang="zh-CN" sz="1200" b="1" i="0" u="none" strike="noStrike" cap="none" normalizeH="0" baseline="0" smtClean="0">
                          <a:ln>
                            <a:noFill/>
                          </a:ln>
                          <a:solidFill>
                            <a:srgbClr val="003366"/>
                          </a:solidFill>
                          <a:effectLst/>
                          <a:latin typeface="Arial" pitchFamily="34" charset="0"/>
                          <a:ea typeface="MS PGothic" pitchFamily="34" charset="-128"/>
                          <a:cs typeface="Arial" pitchFamily="34" charset="0"/>
                        </a:rPr>
                        <a:t>Yantai </a:t>
                      </a:r>
                      <a:r>
                        <a:rPr kumimoji="0" lang="zh-CN" altLang="en-US"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烟台</a:t>
                      </a:r>
                      <a:endParaRPr kumimoji="0" lang="zh-CN" altLang="en-US"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b"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9DF78"/>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ctr" latinLnBrk="0" hangingPunct="1">
                        <a:lnSpc>
                          <a:spcPct val="80000"/>
                        </a:lnSpc>
                        <a:spcBef>
                          <a:spcPct val="0"/>
                        </a:spcBef>
                        <a:spcAft>
                          <a:spcPct val="0"/>
                        </a:spcAft>
                        <a:buClrTx/>
                        <a:buSzTx/>
                        <a:buFontTx/>
                        <a:buNone/>
                      </a:pPr>
                      <a:r>
                        <a:rPr kumimoji="0" lang="en-US" altLang="zh-CN"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80</a:t>
                      </a:r>
                      <a:endParaRPr kumimoji="0" lang="en-US" altLang="zh-CN"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b" horzOverflow="overflow">
                    <a:lnL w="12700" cap="flat" cmpd="sng" algn="ctr">
                      <a:solidFill>
                        <a:srgbClr val="FFFFFF"/>
                      </a:solidFill>
                      <a:prstDash val="solid"/>
                      <a:round/>
                      <a:headEnd type="none" w="med" len="med"/>
                      <a:tailEnd type="none" w="med" len="med"/>
                    </a:lnL>
                    <a:lnR w="12700" cap="flat" cmpd="sng" algn="ctr">
                      <a:solidFill>
                        <a:srgbClr val="003366"/>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9DF78"/>
                    </a:solidFill>
                  </a:tcPr>
                </a:tc>
              </a:tr>
              <a:tr h="180975">
                <a:tc vMerge="1">
                  <a:txBody>
                    <a:bodyPr vert="horz" wrap="square"/>
                    <a:lstStyle/>
                    <a:p>
                      <a:endParaRPr lang="zh-CN" altLang="en-US"/>
                    </a:p>
                  </a:txBody>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l" defTabSz="914400" rtl="0" eaLnBrk="1" fontAlgn="ctr" latinLnBrk="0" hangingPunct="1">
                        <a:lnSpc>
                          <a:spcPct val="80000"/>
                        </a:lnSpc>
                        <a:spcBef>
                          <a:spcPct val="0"/>
                        </a:spcBef>
                        <a:spcAft>
                          <a:spcPct val="0"/>
                        </a:spcAft>
                        <a:buClrTx/>
                        <a:buSzTx/>
                        <a:buFontTx/>
                        <a:buNone/>
                      </a:pPr>
                      <a:r>
                        <a:rPr kumimoji="0" lang="en-US" altLang="zh-CN"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Shenyang </a:t>
                      </a:r>
                      <a:r>
                        <a:rPr kumimoji="0" lang="zh-CN" altLang="en-US"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沈阳</a:t>
                      </a:r>
                      <a:endParaRPr kumimoji="0" lang="zh-CN" altLang="en-US"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b"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9DF78"/>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ctr" latinLnBrk="0" hangingPunct="1">
                        <a:lnSpc>
                          <a:spcPct val="80000"/>
                        </a:lnSpc>
                        <a:spcBef>
                          <a:spcPct val="0"/>
                        </a:spcBef>
                        <a:spcAft>
                          <a:spcPct val="0"/>
                        </a:spcAft>
                        <a:buClrTx/>
                        <a:buSzTx/>
                        <a:buFontTx/>
                        <a:buNone/>
                      </a:pPr>
                      <a:r>
                        <a:rPr kumimoji="0" lang="en-US" altLang="zh-CN"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78</a:t>
                      </a:r>
                      <a:endParaRPr kumimoji="0" lang="en-US" altLang="zh-CN"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b" horzOverflow="overflow">
                    <a:lnL w="12700" cap="flat" cmpd="sng" algn="ctr">
                      <a:solidFill>
                        <a:srgbClr val="FFFFFF"/>
                      </a:solidFill>
                      <a:prstDash val="solid"/>
                      <a:round/>
                      <a:headEnd type="none" w="med" len="med"/>
                      <a:tailEnd type="none" w="med" len="med"/>
                    </a:lnL>
                    <a:lnR w="12700" cap="flat" cmpd="sng" algn="ctr">
                      <a:solidFill>
                        <a:srgbClr val="003366"/>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9DF78"/>
                    </a:solidFill>
                  </a:tcPr>
                </a:tc>
              </a:tr>
              <a:tr h="180975">
                <a:tc vMerge="1">
                  <a:txBody>
                    <a:bodyPr vert="horz" wrap="square"/>
                    <a:lstStyle/>
                    <a:p>
                      <a:endParaRPr lang="zh-CN" altLang="en-US"/>
                    </a:p>
                  </a:txBody>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l" defTabSz="914400" rtl="0" eaLnBrk="1" fontAlgn="b" latinLnBrk="0" hangingPunct="1">
                        <a:lnSpc>
                          <a:spcPct val="80000"/>
                        </a:lnSpc>
                        <a:spcBef>
                          <a:spcPct val="0"/>
                        </a:spcBef>
                        <a:spcAft>
                          <a:spcPct val="0"/>
                        </a:spcAft>
                        <a:buClrTx/>
                        <a:buSzTx/>
                        <a:buFontTx/>
                        <a:buNone/>
                      </a:pPr>
                      <a:r>
                        <a:rPr kumimoji="0" lang="en-US" altLang="zh-CN" sz="1200" b="1" i="0" u="none" strike="noStrike" cap="none" normalizeH="0" baseline="0" smtClean="0">
                          <a:ln>
                            <a:noFill/>
                          </a:ln>
                          <a:solidFill>
                            <a:srgbClr val="003366"/>
                          </a:solidFill>
                          <a:effectLst/>
                          <a:latin typeface="Arial" pitchFamily="34" charset="0"/>
                          <a:ea typeface="MS PGothic" pitchFamily="34" charset="-128"/>
                          <a:cs typeface="Arial" pitchFamily="34" charset="0"/>
                        </a:rPr>
                        <a:t>Zhengzhou </a:t>
                      </a:r>
                      <a:r>
                        <a:rPr kumimoji="0" lang="zh-CN" altLang="en-US"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郑州</a:t>
                      </a:r>
                      <a:endParaRPr kumimoji="0" lang="zh-CN" altLang="en-US"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b"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9DF78"/>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b" latinLnBrk="0" hangingPunct="1">
                        <a:lnSpc>
                          <a:spcPct val="80000"/>
                        </a:lnSpc>
                        <a:spcBef>
                          <a:spcPct val="0"/>
                        </a:spcBef>
                        <a:spcAft>
                          <a:spcPct val="0"/>
                        </a:spcAft>
                        <a:buClrTx/>
                        <a:buSzTx/>
                        <a:buFontTx/>
                        <a:buNone/>
                      </a:pPr>
                      <a:r>
                        <a:rPr kumimoji="0" lang="en-US" altLang="zh-CN" sz="1200" b="1" i="0" u="none" strike="noStrike" cap="none" normalizeH="0" baseline="0" smtClean="0">
                          <a:ln>
                            <a:noFill/>
                          </a:ln>
                          <a:solidFill>
                            <a:srgbClr val="003366"/>
                          </a:solidFill>
                          <a:effectLst/>
                          <a:latin typeface="Arial" pitchFamily="34" charset="0"/>
                          <a:ea typeface="MS PGothic" pitchFamily="34" charset="-128"/>
                          <a:cs typeface="Arial" pitchFamily="34" charset="0"/>
                        </a:rPr>
                        <a:t>75</a:t>
                      </a:r>
                      <a:endParaRPr kumimoji="0" lang="en-US" altLang="zh-CN"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b" horzOverflow="overflow">
                    <a:lnL w="12700" cap="flat" cmpd="sng" algn="ctr">
                      <a:solidFill>
                        <a:srgbClr val="FFFFFF"/>
                      </a:solidFill>
                      <a:prstDash val="solid"/>
                      <a:round/>
                      <a:headEnd type="none" w="med" len="med"/>
                      <a:tailEnd type="none" w="med" len="med"/>
                    </a:lnL>
                    <a:lnR w="12700" cap="flat" cmpd="sng" algn="ctr">
                      <a:solidFill>
                        <a:srgbClr val="003366"/>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9DF78"/>
                    </a:solidFill>
                  </a:tcPr>
                </a:tc>
              </a:tr>
              <a:tr h="207963">
                <a:tc vMerge="1">
                  <a:txBody>
                    <a:bodyPr vert="horz" wrap="square"/>
                    <a:lstStyle/>
                    <a:p>
                      <a:endParaRPr lang="zh-CN" altLang="en-US"/>
                    </a:p>
                  </a:txBody>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l" defTabSz="914400" rtl="0" eaLnBrk="1" fontAlgn="ctr" latinLnBrk="0" hangingPunct="1">
                        <a:lnSpc>
                          <a:spcPct val="80000"/>
                        </a:lnSpc>
                        <a:spcBef>
                          <a:spcPct val="0"/>
                        </a:spcBef>
                        <a:spcAft>
                          <a:spcPct val="0"/>
                        </a:spcAft>
                        <a:buClrTx/>
                        <a:buSzTx/>
                        <a:buFontTx/>
                        <a:buNone/>
                      </a:pPr>
                      <a:r>
                        <a:rPr kumimoji="0" lang="en-US" altLang="zh-CN"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Shijiazhuang </a:t>
                      </a:r>
                      <a:r>
                        <a:rPr kumimoji="0" lang="zh-CN" altLang="en-US"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石家庄</a:t>
                      </a:r>
                      <a:endParaRPr kumimoji="0" lang="zh-CN" altLang="en-US"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b"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9DF78"/>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ctr" latinLnBrk="0" hangingPunct="1">
                        <a:lnSpc>
                          <a:spcPct val="80000"/>
                        </a:lnSpc>
                        <a:spcBef>
                          <a:spcPct val="0"/>
                        </a:spcBef>
                        <a:spcAft>
                          <a:spcPct val="0"/>
                        </a:spcAft>
                        <a:buClrTx/>
                        <a:buSzTx/>
                        <a:buFontTx/>
                        <a:buNone/>
                      </a:pPr>
                      <a:r>
                        <a:rPr kumimoji="0" lang="en-US" altLang="zh-CN"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76</a:t>
                      </a:r>
                      <a:endParaRPr kumimoji="0" lang="en-US" altLang="zh-CN"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b" horzOverflow="overflow">
                    <a:lnL w="12700" cap="flat" cmpd="sng" algn="ctr">
                      <a:solidFill>
                        <a:srgbClr val="FFFFFF"/>
                      </a:solidFill>
                      <a:prstDash val="solid"/>
                      <a:round/>
                      <a:headEnd type="none" w="med" len="med"/>
                      <a:tailEnd type="none" w="med" len="med"/>
                    </a:lnL>
                    <a:lnR w="12700" cap="flat" cmpd="sng" algn="ctr">
                      <a:solidFill>
                        <a:srgbClr val="003366"/>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9DF78"/>
                    </a:solidFill>
                  </a:tcPr>
                </a:tc>
              </a:tr>
              <a:tr h="179388">
                <a:tc vMerge="1">
                  <a:txBody>
                    <a:bodyPr vert="horz" wrap="square"/>
                    <a:lstStyle/>
                    <a:p>
                      <a:endParaRPr lang="zh-CN" altLang="en-US"/>
                    </a:p>
                  </a:txBody>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l" defTabSz="914400" rtl="0" eaLnBrk="1" fontAlgn="b" latinLnBrk="0" hangingPunct="1">
                        <a:lnSpc>
                          <a:spcPct val="80000"/>
                        </a:lnSpc>
                        <a:spcBef>
                          <a:spcPct val="0"/>
                        </a:spcBef>
                        <a:spcAft>
                          <a:spcPct val="0"/>
                        </a:spcAft>
                        <a:buClrTx/>
                        <a:buSzTx/>
                        <a:buFontTx/>
                        <a:buNone/>
                      </a:pPr>
                      <a:r>
                        <a:rPr kumimoji="0" lang="en-US" altLang="zh-CN" sz="1200" b="1" i="0" u="none" strike="noStrike" cap="none" normalizeH="0" baseline="0" smtClean="0">
                          <a:ln>
                            <a:noFill/>
                          </a:ln>
                          <a:solidFill>
                            <a:srgbClr val="003366"/>
                          </a:solidFill>
                          <a:effectLst/>
                          <a:latin typeface="Arial" pitchFamily="34" charset="0"/>
                          <a:ea typeface="MS PGothic" pitchFamily="34" charset="-128"/>
                          <a:cs typeface="Arial" pitchFamily="34" charset="0"/>
                        </a:rPr>
                        <a:t>Taiyuan </a:t>
                      </a:r>
                      <a:r>
                        <a:rPr kumimoji="0" lang="zh-CN" altLang="en-US"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太原</a:t>
                      </a:r>
                      <a:endParaRPr kumimoji="0" lang="zh-CN" altLang="en-US"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b"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9DF78"/>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b" latinLnBrk="0" hangingPunct="1">
                        <a:lnSpc>
                          <a:spcPct val="80000"/>
                        </a:lnSpc>
                        <a:spcBef>
                          <a:spcPct val="0"/>
                        </a:spcBef>
                        <a:spcAft>
                          <a:spcPct val="0"/>
                        </a:spcAft>
                        <a:buClrTx/>
                        <a:buSzTx/>
                        <a:buFontTx/>
                        <a:buNone/>
                      </a:pPr>
                      <a:r>
                        <a:rPr kumimoji="0" lang="en-US" altLang="zh-CN" sz="1200" b="1" i="0" u="none" strike="noStrike" cap="none" normalizeH="0" baseline="0" smtClean="0">
                          <a:ln>
                            <a:noFill/>
                          </a:ln>
                          <a:solidFill>
                            <a:srgbClr val="003366"/>
                          </a:solidFill>
                          <a:effectLst/>
                          <a:latin typeface="Arial" pitchFamily="34" charset="0"/>
                          <a:ea typeface="MS PGothic" pitchFamily="34" charset="-128"/>
                          <a:cs typeface="Arial" pitchFamily="34" charset="0"/>
                        </a:rPr>
                        <a:t>75</a:t>
                      </a:r>
                      <a:endParaRPr kumimoji="0" lang="en-US" altLang="zh-CN"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b" horzOverflow="overflow">
                    <a:lnL w="12700" cap="flat" cmpd="sng" algn="ctr">
                      <a:solidFill>
                        <a:srgbClr val="FFFFFF"/>
                      </a:solidFill>
                      <a:prstDash val="solid"/>
                      <a:round/>
                      <a:headEnd type="none" w="med" len="med"/>
                      <a:tailEnd type="none" w="med" len="med"/>
                    </a:lnL>
                    <a:lnR w="12700" cap="flat" cmpd="sng" algn="ctr">
                      <a:solidFill>
                        <a:srgbClr val="003366"/>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9DF78"/>
                    </a:solidFill>
                  </a:tcPr>
                </a:tc>
              </a:tr>
              <a:tr h="180975">
                <a:tc rowSpan="11">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ctr" latinLnBrk="0" hangingPunct="1">
                        <a:lnSpc>
                          <a:spcPct val="80000"/>
                        </a:lnSpc>
                        <a:spcBef>
                          <a:spcPct val="0"/>
                        </a:spcBef>
                        <a:spcAft>
                          <a:spcPct val="0"/>
                        </a:spcAft>
                        <a:buClrTx/>
                        <a:buSzTx/>
                        <a:buFontTx/>
                        <a:buNone/>
                      </a:pPr>
                      <a:r>
                        <a:rPr kumimoji="0" lang="en-US" altLang="zh-CN" sz="1400" b="1" i="0" u="none" strike="noStrike" cap="none" normalizeH="0" baseline="0" smtClean="0">
                          <a:ln>
                            <a:noFill/>
                          </a:ln>
                          <a:solidFill>
                            <a:srgbClr val="003366"/>
                          </a:solidFill>
                          <a:effectLst/>
                          <a:latin typeface="Arial" pitchFamily="34" charset="0"/>
                          <a:ea typeface="MS PGothic" pitchFamily="34" charset="-128"/>
                          <a:cs typeface="Arial" pitchFamily="34" charset="0"/>
                        </a:rPr>
                        <a:t>West &amp; Central </a:t>
                      </a:r>
                    </a:p>
                    <a:p>
                      <a:pPr marL="358775" marR="0" lvl="0" indent="-358775" algn="ctr" defTabSz="914400" rtl="0" eaLnBrk="1" fontAlgn="ctr" latinLnBrk="0" hangingPunct="1">
                        <a:lnSpc>
                          <a:spcPct val="80000"/>
                        </a:lnSpc>
                        <a:spcBef>
                          <a:spcPct val="0"/>
                        </a:spcBef>
                        <a:spcAft>
                          <a:spcPct val="0"/>
                        </a:spcAft>
                        <a:buClrTx/>
                        <a:buSzTx/>
                        <a:buFontTx/>
                        <a:buNone/>
                      </a:pPr>
                      <a:r>
                        <a:rPr kumimoji="0" lang="en-US" altLang="zh-CN" sz="1400" b="1" i="0" u="none" strike="noStrike" cap="none" normalizeH="0" baseline="0" smtClean="0">
                          <a:ln>
                            <a:noFill/>
                          </a:ln>
                          <a:solidFill>
                            <a:srgbClr val="003366"/>
                          </a:solidFill>
                          <a:effectLst/>
                          <a:latin typeface="Arial" pitchFamily="34" charset="0"/>
                          <a:ea typeface="MS PGothic" pitchFamily="34" charset="-128"/>
                          <a:cs typeface="Arial" pitchFamily="34" charset="0"/>
                        </a:rPr>
                        <a:t>China</a:t>
                      </a:r>
                    </a:p>
                    <a:p>
                      <a:pPr marL="358775" marR="0" lvl="0" indent="-358775" algn="ctr" defTabSz="914400" rtl="0" eaLnBrk="1" fontAlgn="ctr" latinLnBrk="0" hangingPunct="1">
                        <a:lnSpc>
                          <a:spcPct val="80000"/>
                        </a:lnSpc>
                        <a:spcBef>
                          <a:spcPct val="0"/>
                        </a:spcBef>
                        <a:spcAft>
                          <a:spcPct val="0"/>
                        </a:spcAft>
                        <a:buClrTx/>
                        <a:buSzTx/>
                        <a:buFontTx/>
                        <a:buNone/>
                      </a:pPr>
                      <a:r>
                        <a:rPr kumimoji="0" lang="zh-CN" altLang="en-US" sz="14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中西部</a:t>
                      </a:r>
                    </a:p>
                  </a:txBody>
                  <a:tcPr marL="45720" marR="45720" anchor="ctr" anchorCtr="1" horzOverflow="overflow">
                    <a:lnL w="12700" cap="flat" cmpd="sng" algn="ctr">
                      <a:solidFill>
                        <a:srgbClr val="003366"/>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w="12700" cap="flat" cmpd="sng" algn="ctr">
                      <a:solidFill>
                        <a:srgbClr val="003366"/>
                      </a:solidFill>
                      <a:prstDash val="solid"/>
                      <a:round/>
                      <a:headEnd type="none" w="med" len="med"/>
                      <a:tailEnd type="none" w="med" len="med"/>
                    </a:lnB>
                    <a:lnTlToBr>
                      <a:noFill/>
                    </a:lnTlToBr>
                    <a:lnBlToTr>
                      <a:noFill/>
                    </a:lnBlToTr>
                    <a:solidFill>
                      <a:schemeClr val="accent1"/>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l" defTabSz="914400" rtl="0" eaLnBrk="1" fontAlgn="ctr" latinLnBrk="0" hangingPunct="1">
                        <a:lnSpc>
                          <a:spcPct val="80000"/>
                        </a:lnSpc>
                        <a:spcBef>
                          <a:spcPct val="0"/>
                        </a:spcBef>
                        <a:spcAft>
                          <a:spcPct val="0"/>
                        </a:spcAft>
                        <a:buClrTx/>
                        <a:buSzTx/>
                        <a:buFontTx/>
                        <a:buNone/>
                      </a:pPr>
                      <a:r>
                        <a:rPr kumimoji="0" lang="en-US" altLang="zh-CN"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Chengdu </a:t>
                      </a:r>
                      <a:r>
                        <a:rPr kumimoji="0" lang="zh-CN" altLang="en-US"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成都</a:t>
                      </a:r>
                      <a:endParaRPr kumimoji="0" lang="zh-CN" altLang="en-US"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b"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accent1"/>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ctr" latinLnBrk="0" hangingPunct="1">
                        <a:lnSpc>
                          <a:spcPct val="80000"/>
                        </a:lnSpc>
                        <a:spcBef>
                          <a:spcPct val="0"/>
                        </a:spcBef>
                        <a:spcAft>
                          <a:spcPct val="0"/>
                        </a:spcAft>
                        <a:buClrTx/>
                        <a:buSzTx/>
                        <a:buFontTx/>
                        <a:buNone/>
                      </a:pPr>
                      <a:r>
                        <a:rPr kumimoji="0" lang="en-US" altLang="zh-CN"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82</a:t>
                      </a:r>
                      <a:endParaRPr kumimoji="0" lang="en-US" altLang="zh-CN"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b" horzOverflow="overflow">
                    <a:lnL w="12700" cap="flat" cmpd="sng" algn="ctr">
                      <a:solidFill>
                        <a:srgbClr val="FFFFFF"/>
                      </a:solidFill>
                      <a:prstDash val="solid"/>
                      <a:round/>
                      <a:headEnd type="none" w="med" len="med"/>
                      <a:tailEnd type="none" w="med" len="med"/>
                    </a:lnL>
                    <a:lnR w="12700" cap="flat" cmpd="sng" algn="ctr">
                      <a:solidFill>
                        <a:srgbClr val="003366"/>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accent1"/>
                    </a:solidFill>
                  </a:tcPr>
                </a:tc>
              </a:tr>
              <a:tr h="180975">
                <a:tc vMerge="1">
                  <a:txBody>
                    <a:bodyPr vert="horz" wrap="square"/>
                    <a:lstStyle/>
                    <a:p>
                      <a:endParaRPr lang="zh-CN" altLang="en-US"/>
                    </a:p>
                  </a:txBody>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l" defTabSz="914400" rtl="0" eaLnBrk="1" fontAlgn="ctr" latinLnBrk="0" hangingPunct="1">
                        <a:lnSpc>
                          <a:spcPct val="80000"/>
                        </a:lnSpc>
                        <a:spcBef>
                          <a:spcPct val="0"/>
                        </a:spcBef>
                        <a:spcAft>
                          <a:spcPct val="0"/>
                        </a:spcAft>
                        <a:buClrTx/>
                        <a:buSzTx/>
                        <a:buFontTx/>
                        <a:buNone/>
                      </a:pPr>
                      <a:r>
                        <a:rPr kumimoji="0" lang="en-US" altLang="zh-CN"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Chongqing </a:t>
                      </a:r>
                      <a:r>
                        <a:rPr kumimoji="0" lang="zh-CN" altLang="en-US"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重庆 </a:t>
                      </a:r>
                      <a:endParaRPr kumimoji="0" lang="zh-CN" altLang="en-US"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b"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accent1"/>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ctr" latinLnBrk="0" hangingPunct="1">
                        <a:lnSpc>
                          <a:spcPct val="80000"/>
                        </a:lnSpc>
                        <a:spcBef>
                          <a:spcPct val="0"/>
                        </a:spcBef>
                        <a:spcAft>
                          <a:spcPct val="0"/>
                        </a:spcAft>
                        <a:buClrTx/>
                        <a:buSzTx/>
                        <a:buFontTx/>
                        <a:buNone/>
                      </a:pPr>
                      <a:r>
                        <a:rPr kumimoji="0" lang="en-US" altLang="zh-CN"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81</a:t>
                      </a:r>
                      <a:endParaRPr kumimoji="0" lang="en-US" altLang="zh-CN"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b" horzOverflow="overflow">
                    <a:lnL w="12700" cap="flat" cmpd="sng" algn="ctr">
                      <a:solidFill>
                        <a:srgbClr val="FFFFFF"/>
                      </a:solidFill>
                      <a:prstDash val="solid"/>
                      <a:round/>
                      <a:headEnd type="none" w="med" len="med"/>
                      <a:tailEnd type="none" w="med" len="med"/>
                    </a:lnL>
                    <a:lnR w="12700" cap="flat" cmpd="sng" algn="ctr">
                      <a:solidFill>
                        <a:srgbClr val="003366"/>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accent1"/>
                    </a:solidFill>
                  </a:tcPr>
                </a:tc>
              </a:tr>
              <a:tr h="179388">
                <a:tc vMerge="1">
                  <a:txBody>
                    <a:bodyPr vert="horz" wrap="square"/>
                    <a:lstStyle/>
                    <a:p>
                      <a:endParaRPr lang="zh-CN" altLang="en-US"/>
                    </a:p>
                  </a:txBody>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l" defTabSz="914400" rtl="0" eaLnBrk="1" fontAlgn="ctr" latinLnBrk="0" hangingPunct="1">
                        <a:lnSpc>
                          <a:spcPct val="80000"/>
                        </a:lnSpc>
                        <a:spcBef>
                          <a:spcPct val="0"/>
                        </a:spcBef>
                        <a:spcAft>
                          <a:spcPct val="0"/>
                        </a:spcAft>
                        <a:buClrTx/>
                        <a:buSzTx/>
                        <a:buFontTx/>
                        <a:buNone/>
                      </a:pPr>
                      <a:r>
                        <a:rPr kumimoji="0" lang="en-US" altLang="zh-CN"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Wuhan </a:t>
                      </a:r>
                      <a:r>
                        <a:rPr kumimoji="0" lang="zh-CN" altLang="en-US"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武汉 </a:t>
                      </a:r>
                      <a:endParaRPr kumimoji="0" lang="zh-CN" altLang="en-US"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b"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accent1"/>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ctr" latinLnBrk="0" hangingPunct="1">
                        <a:lnSpc>
                          <a:spcPct val="80000"/>
                        </a:lnSpc>
                        <a:spcBef>
                          <a:spcPct val="0"/>
                        </a:spcBef>
                        <a:spcAft>
                          <a:spcPct val="0"/>
                        </a:spcAft>
                        <a:buClrTx/>
                        <a:buSzTx/>
                        <a:buFontTx/>
                        <a:buNone/>
                      </a:pPr>
                      <a:r>
                        <a:rPr kumimoji="0" lang="en-US" altLang="zh-CN"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80</a:t>
                      </a:r>
                      <a:endParaRPr kumimoji="0" lang="en-US" altLang="zh-CN"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b" horzOverflow="overflow">
                    <a:lnL w="12700" cap="flat" cmpd="sng" algn="ctr">
                      <a:solidFill>
                        <a:srgbClr val="FFFFFF"/>
                      </a:solidFill>
                      <a:prstDash val="solid"/>
                      <a:round/>
                      <a:headEnd type="none" w="med" len="med"/>
                      <a:tailEnd type="none" w="med" len="med"/>
                    </a:lnL>
                    <a:lnR w="12700" cap="flat" cmpd="sng" algn="ctr">
                      <a:solidFill>
                        <a:srgbClr val="003366"/>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accent1"/>
                    </a:solidFill>
                  </a:tcPr>
                </a:tc>
              </a:tr>
              <a:tr h="212725">
                <a:tc vMerge="1">
                  <a:txBody>
                    <a:bodyPr vert="horz" wrap="square"/>
                    <a:lstStyle/>
                    <a:p>
                      <a:endParaRPr lang="zh-CN" altLang="en-US"/>
                    </a:p>
                  </a:txBody>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l" defTabSz="914400" rtl="0" eaLnBrk="1" fontAlgn="ctr" latinLnBrk="0" hangingPunct="1">
                        <a:lnSpc>
                          <a:spcPct val="80000"/>
                        </a:lnSpc>
                        <a:spcBef>
                          <a:spcPct val="0"/>
                        </a:spcBef>
                        <a:spcAft>
                          <a:spcPct val="0"/>
                        </a:spcAft>
                        <a:buClrTx/>
                        <a:buSzTx/>
                        <a:buFontTx/>
                        <a:buNone/>
                      </a:pPr>
                      <a:r>
                        <a:rPr kumimoji="0" lang="en-US" altLang="zh-CN"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Xi'an </a:t>
                      </a:r>
                      <a:r>
                        <a:rPr kumimoji="0" lang="zh-CN" altLang="en-US"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西安 </a:t>
                      </a:r>
                      <a:endParaRPr kumimoji="0" lang="zh-CN" altLang="en-US"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b"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accent1"/>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ctr" latinLnBrk="0" hangingPunct="1">
                        <a:lnSpc>
                          <a:spcPct val="80000"/>
                        </a:lnSpc>
                        <a:spcBef>
                          <a:spcPct val="0"/>
                        </a:spcBef>
                        <a:spcAft>
                          <a:spcPct val="0"/>
                        </a:spcAft>
                        <a:buClrTx/>
                        <a:buSzTx/>
                        <a:buFontTx/>
                        <a:buNone/>
                      </a:pPr>
                      <a:r>
                        <a:rPr kumimoji="0" lang="en-US" altLang="zh-CN"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77</a:t>
                      </a:r>
                      <a:endParaRPr kumimoji="0" lang="en-US" altLang="zh-CN"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b" horzOverflow="overflow">
                    <a:lnL w="12700" cap="flat" cmpd="sng" algn="ctr">
                      <a:solidFill>
                        <a:srgbClr val="FFFFFF"/>
                      </a:solidFill>
                      <a:prstDash val="solid"/>
                      <a:round/>
                      <a:headEnd type="none" w="med" len="med"/>
                      <a:tailEnd type="none" w="med" len="med"/>
                    </a:lnL>
                    <a:lnR w="12700" cap="flat" cmpd="sng" algn="ctr">
                      <a:solidFill>
                        <a:srgbClr val="003366"/>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accent1"/>
                    </a:solidFill>
                  </a:tcPr>
                </a:tc>
              </a:tr>
              <a:tr h="133350">
                <a:tc vMerge="1">
                  <a:txBody>
                    <a:bodyPr vert="horz" wrap="square"/>
                    <a:lstStyle/>
                    <a:p>
                      <a:endParaRPr lang="zh-CN" altLang="en-US"/>
                    </a:p>
                  </a:txBody>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l" defTabSz="914400" rtl="0" eaLnBrk="1" fontAlgn="ctr" latinLnBrk="0" hangingPunct="1">
                        <a:lnSpc>
                          <a:spcPct val="80000"/>
                        </a:lnSpc>
                        <a:spcBef>
                          <a:spcPct val="0"/>
                        </a:spcBef>
                        <a:spcAft>
                          <a:spcPct val="0"/>
                        </a:spcAft>
                        <a:buClrTx/>
                        <a:buSzTx/>
                        <a:buFontTx/>
                        <a:buNone/>
                      </a:pPr>
                      <a:r>
                        <a:rPr kumimoji="0" lang="en-US" altLang="zh-CN"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Changsha </a:t>
                      </a:r>
                      <a:r>
                        <a:rPr kumimoji="0" lang="zh-CN" altLang="en-US"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长沙</a:t>
                      </a:r>
                      <a:endParaRPr kumimoji="0" lang="zh-CN" altLang="en-US"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b"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accent1"/>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ctr" latinLnBrk="0" hangingPunct="1">
                        <a:lnSpc>
                          <a:spcPct val="80000"/>
                        </a:lnSpc>
                        <a:spcBef>
                          <a:spcPct val="0"/>
                        </a:spcBef>
                        <a:spcAft>
                          <a:spcPct val="0"/>
                        </a:spcAft>
                        <a:buClrTx/>
                        <a:buSzTx/>
                        <a:buFontTx/>
                        <a:buNone/>
                      </a:pPr>
                      <a:r>
                        <a:rPr kumimoji="0" lang="en-US" altLang="zh-CN"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77</a:t>
                      </a:r>
                      <a:endParaRPr kumimoji="0" lang="en-US" altLang="zh-CN"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b" horzOverflow="overflow">
                    <a:lnL w="12700" cap="flat" cmpd="sng" algn="ctr">
                      <a:solidFill>
                        <a:srgbClr val="FFFFFF"/>
                      </a:solidFill>
                      <a:prstDash val="solid"/>
                      <a:round/>
                      <a:headEnd type="none" w="med" len="med"/>
                      <a:tailEnd type="none" w="med" len="med"/>
                    </a:lnL>
                    <a:lnR w="12700" cap="flat" cmpd="sng" algn="ctr">
                      <a:solidFill>
                        <a:srgbClr val="003366"/>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accent1"/>
                    </a:solidFill>
                  </a:tcPr>
                </a:tc>
              </a:tr>
              <a:tr h="184150">
                <a:tc vMerge="1">
                  <a:txBody>
                    <a:bodyPr vert="horz" wrap="square"/>
                    <a:lstStyle/>
                    <a:p>
                      <a:endParaRPr lang="zh-CN" altLang="en-US"/>
                    </a:p>
                  </a:txBody>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l" defTabSz="914400" rtl="0" eaLnBrk="1" fontAlgn="b" latinLnBrk="0" hangingPunct="1">
                        <a:lnSpc>
                          <a:spcPct val="80000"/>
                        </a:lnSpc>
                        <a:spcBef>
                          <a:spcPct val="0"/>
                        </a:spcBef>
                        <a:spcAft>
                          <a:spcPct val="0"/>
                        </a:spcAft>
                        <a:buClrTx/>
                        <a:buSzTx/>
                        <a:buFontTx/>
                        <a:buNone/>
                      </a:pPr>
                      <a:r>
                        <a:rPr kumimoji="0" lang="en-US" altLang="zh-CN" sz="1200" b="1" i="0" u="none" strike="noStrike" cap="none" normalizeH="0" baseline="0" smtClean="0">
                          <a:ln>
                            <a:noFill/>
                          </a:ln>
                          <a:solidFill>
                            <a:srgbClr val="003366"/>
                          </a:solidFill>
                          <a:effectLst/>
                          <a:latin typeface="Arial" pitchFamily="34" charset="0"/>
                          <a:ea typeface="MS PGothic" pitchFamily="34" charset="-128"/>
                          <a:cs typeface="Arial" pitchFamily="34" charset="0"/>
                        </a:rPr>
                        <a:t>Hefei </a:t>
                      </a:r>
                      <a:r>
                        <a:rPr kumimoji="0" lang="zh-CN" altLang="en-US"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合肥</a:t>
                      </a:r>
                      <a:endParaRPr kumimoji="0" lang="zh-CN" altLang="en-US"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b"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accent1"/>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ctr" latinLnBrk="0" hangingPunct="1">
                        <a:lnSpc>
                          <a:spcPct val="80000"/>
                        </a:lnSpc>
                        <a:spcBef>
                          <a:spcPct val="0"/>
                        </a:spcBef>
                        <a:spcAft>
                          <a:spcPct val="0"/>
                        </a:spcAft>
                        <a:buClrTx/>
                        <a:buSzTx/>
                        <a:buFontTx/>
                        <a:buNone/>
                      </a:pPr>
                      <a:r>
                        <a:rPr kumimoji="0" lang="en-US" altLang="zh-CN"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78</a:t>
                      </a:r>
                      <a:endParaRPr kumimoji="0" lang="en-US" altLang="zh-CN"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b" horzOverflow="overflow">
                    <a:lnL w="12700" cap="flat" cmpd="sng" algn="ctr">
                      <a:solidFill>
                        <a:srgbClr val="FFFFFF"/>
                      </a:solidFill>
                      <a:prstDash val="solid"/>
                      <a:round/>
                      <a:headEnd type="none" w="med" len="med"/>
                      <a:tailEnd type="none" w="med" len="med"/>
                    </a:lnL>
                    <a:lnR w="12700" cap="flat" cmpd="sng" algn="ctr">
                      <a:solidFill>
                        <a:srgbClr val="003366"/>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accent1"/>
                    </a:solidFill>
                  </a:tcPr>
                </a:tc>
              </a:tr>
              <a:tr h="133350">
                <a:tc vMerge="1">
                  <a:txBody>
                    <a:bodyPr vert="horz" wrap="square"/>
                    <a:lstStyle/>
                    <a:p>
                      <a:endParaRPr lang="zh-CN" altLang="en-US"/>
                    </a:p>
                  </a:txBody>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l" defTabSz="914400" rtl="0" eaLnBrk="1" fontAlgn="b" latinLnBrk="0" hangingPunct="1">
                        <a:lnSpc>
                          <a:spcPct val="80000"/>
                        </a:lnSpc>
                        <a:spcBef>
                          <a:spcPct val="0"/>
                        </a:spcBef>
                        <a:spcAft>
                          <a:spcPct val="0"/>
                        </a:spcAft>
                        <a:buClrTx/>
                        <a:buSzTx/>
                        <a:buFontTx/>
                        <a:buNone/>
                      </a:pPr>
                      <a:r>
                        <a:rPr kumimoji="0" lang="en-US" altLang="zh-CN" sz="1200" b="1" i="0" u="none" strike="noStrike" cap="none" normalizeH="0" baseline="0" smtClean="0">
                          <a:ln>
                            <a:noFill/>
                          </a:ln>
                          <a:solidFill>
                            <a:srgbClr val="003366"/>
                          </a:solidFill>
                          <a:effectLst/>
                          <a:latin typeface="Arial" pitchFamily="34" charset="0"/>
                          <a:ea typeface="MS PGothic" pitchFamily="34" charset="-128"/>
                          <a:cs typeface="Arial" pitchFamily="34" charset="0"/>
                        </a:rPr>
                        <a:t>Nanchang </a:t>
                      </a:r>
                      <a:r>
                        <a:rPr kumimoji="0" lang="zh-CN" altLang="en-US"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南昌</a:t>
                      </a:r>
                      <a:endParaRPr kumimoji="0" lang="zh-CN" altLang="en-US"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b"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accent1"/>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b" latinLnBrk="0" hangingPunct="1">
                        <a:lnSpc>
                          <a:spcPct val="80000"/>
                        </a:lnSpc>
                        <a:spcBef>
                          <a:spcPct val="0"/>
                        </a:spcBef>
                        <a:spcAft>
                          <a:spcPct val="0"/>
                        </a:spcAft>
                        <a:buClrTx/>
                        <a:buSzTx/>
                        <a:buFontTx/>
                        <a:buNone/>
                      </a:pPr>
                      <a:r>
                        <a:rPr kumimoji="0" lang="en-US" altLang="zh-CN" sz="1200" b="1" i="0" u="none" strike="noStrike" cap="none" normalizeH="0" baseline="0" smtClean="0">
                          <a:ln>
                            <a:noFill/>
                          </a:ln>
                          <a:solidFill>
                            <a:srgbClr val="003366"/>
                          </a:solidFill>
                          <a:effectLst/>
                          <a:latin typeface="Arial" pitchFamily="34" charset="0"/>
                          <a:ea typeface="MS PGothic" pitchFamily="34" charset="-128"/>
                          <a:cs typeface="Arial" pitchFamily="34" charset="0"/>
                        </a:rPr>
                        <a:t>78</a:t>
                      </a:r>
                      <a:endParaRPr kumimoji="0" lang="en-US" altLang="zh-CN"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b" horzOverflow="overflow">
                    <a:lnL w="12700" cap="flat" cmpd="sng" algn="ctr">
                      <a:solidFill>
                        <a:srgbClr val="FFFFFF"/>
                      </a:solidFill>
                      <a:prstDash val="solid"/>
                      <a:round/>
                      <a:headEnd type="none" w="med" len="med"/>
                      <a:tailEnd type="none" w="med" len="med"/>
                    </a:lnL>
                    <a:lnR w="12700" cap="flat" cmpd="sng" algn="ctr">
                      <a:solidFill>
                        <a:srgbClr val="003366"/>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accent1"/>
                    </a:solidFill>
                  </a:tcPr>
                </a:tc>
              </a:tr>
              <a:tr h="134938">
                <a:tc vMerge="1">
                  <a:txBody>
                    <a:bodyPr vert="horz" wrap="square"/>
                    <a:lstStyle/>
                    <a:p>
                      <a:endParaRPr lang="zh-CN" altLang="en-US"/>
                    </a:p>
                  </a:txBody>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l" defTabSz="914400" rtl="0" eaLnBrk="1" fontAlgn="b" latinLnBrk="0" hangingPunct="1">
                        <a:lnSpc>
                          <a:spcPct val="80000"/>
                        </a:lnSpc>
                        <a:spcBef>
                          <a:spcPct val="0"/>
                        </a:spcBef>
                        <a:spcAft>
                          <a:spcPct val="0"/>
                        </a:spcAft>
                        <a:buClrTx/>
                        <a:buSzTx/>
                        <a:buFontTx/>
                        <a:buNone/>
                      </a:pPr>
                      <a:r>
                        <a:rPr kumimoji="0" lang="en-US" altLang="zh-CN" sz="1200" b="1" i="0" u="none" strike="noStrike" cap="none" normalizeH="0" baseline="0" smtClean="0">
                          <a:ln>
                            <a:noFill/>
                          </a:ln>
                          <a:solidFill>
                            <a:srgbClr val="003366"/>
                          </a:solidFill>
                          <a:effectLst/>
                          <a:latin typeface="Arial" pitchFamily="34" charset="0"/>
                          <a:ea typeface="MS PGothic" pitchFamily="34" charset="-128"/>
                          <a:cs typeface="Arial" pitchFamily="34" charset="0"/>
                        </a:rPr>
                        <a:t>Kunming </a:t>
                      </a:r>
                      <a:r>
                        <a:rPr kumimoji="0" lang="zh-CN" altLang="en-US"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昆明</a:t>
                      </a:r>
                      <a:endParaRPr kumimoji="0" lang="zh-CN" altLang="en-US"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b"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accent1"/>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b" latinLnBrk="0" hangingPunct="1">
                        <a:lnSpc>
                          <a:spcPct val="80000"/>
                        </a:lnSpc>
                        <a:spcBef>
                          <a:spcPct val="0"/>
                        </a:spcBef>
                        <a:spcAft>
                          <a:spcPct val="0"/>
                        </a:spcAft>
                        <a:buClrTx/>
                        <a:buSzTx/>
                        <a:buFontTx/>
                        <a:buNone/>
                      </a:pPr>
                      <a:r>
                        <a:rPr kumimoji="0" lang="en-US" altLang="zh-CN" sz="1200" b="1" i="0" u="none" strike="noStrike" cap="none" normalizeH="0" baseline="0" smtClean="0">
                          <a:ln>
                            <a:noFill/>
                          </a:ln>
                          <a:solidFill>
                            <a:srgbClr val="003366"/>
                          </a:solidFill>
                          <a:effectLst/>
                          <a:latin typeface="Arial" pitchFamily="34" charset="0"/>
                          <a:ea typeface="MS PGothic" pitchFamily="34" charset="-128"/>
                          <a:cs typeface="Arial" pitchFamily="34" charset="0"/>
                        </a:rPr>
                        <a:t>80</a:t>
                      </a:r>
                      <a:endParaRPr kumimoji="0" lang="en-US" altLang="zh-CN"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b" horzOverflow="overflow">
                    <a:lnL w="12700" cap="flat" cmpd="sng" algn="ctr">
                      <a:solidFill>
                        <a:srgbClr val="FFFFFF"/>
                      </a:solidFill>
                      <a:prstDash val="solid"/>
                      <a:round/>
                      <a:headEnd type="none" w="med" len="med"/>
                      <a:tailEnd type="none" w="med" len="med"/>
                    </a:lnL>
                    <a:lnR w="12700" cap="flat" cmpd="sng" algn="ctr">
                      <a:solidFill>
                        <a:srgbClr val="003366"/>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accent1"/>
                    </a:solidFill>
                  </a:tcPr>
                </a:tc>
              </a:tr>
              <a:tr h="212725">
                <a:tc vMerge="1">
                  <a:txBody>
                    <a:bodyPr vert="horz" wrap="square"/>
                    <a:lstStyle/>
                    <a:p>
                      <a:endParaRPr lang="zh-CN" altLang="en-US"/>
                    </a:p>
                  </a:txBody>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l" defTabSz="914400" rtl="0" eaLnBrk="1" fontAlgn="b" latinLnBrk="0" hangingPunct="1">
                        <a:lnSpc>
                          <a:spcPct val="80000"/>
                        </a:lnSpc>
                        <a:spcBef>
                          <a:spcPct val="0"/>
                        </a:spcBef>
                        <a:spcAft>
                          <a:spcPct val="0"/>
                        </a:spcAft>
                        <a:buClrTx/>
                        <a:buSzTx/>
                        <a:buFontTx/>
                        <a:buNone/>
                      </a:pPr>
                      <a:r>
                        <a:rPr kumimoji="0" lang="en-US" altLang="zh-CN" sz="1200" b="1" i="0" u="none" strike="noStrike" cap="none" normalizeH="0" baseline="0" smtClean="0">
                          <a:ln>
                            <a:noFill/>
                          </a:ln>
                          <a:solidFill>
                            <a:srgbClr val="003366"/>
                          </a:solidFill>
                          <a:effectLst/>
                          <a:latin typeface="Arial" pitchFamily="34" charset="0"/>
                          <a:ea typeface="MS PGothic" pitchFamily="34" charset="-128"/>
                          <a:cs typeface="Arial" pitchFamily="34" charset="0"/>
                        </a:rPr>
                        <a:t>Guiyang </a:t>
                      </a:r>
                      <a:r>
                        <a:rPr kumimoji="0" lang="zh-CN" altLang="en-US"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贵阳</a:t>
                      </a:r>
                      <a:endParaRPr kumimoji="0" lang="zh-CN" altLang="en-US"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b"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accent1"/>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b" latinLnBrk="0" hangingPunct="1">
                        <a:lnSpc>
                          <a:spcPct val="80000"/>
                        </a:lnSpc>
                        <a:spcBef>
                          <a:spcPct val="0"/>
                        </a:spcBef>
                        <a:spcAft>
                          <a:spcPct val="0"/>
                        </a:spcAft>
                        <a:buClrTx/>
                        <a:buSzTx/>
                        <a:buFontTx/>
                        <a:buNone/>
                      </a:pPr>
                      <a:r>
                        <a:rPr kumimoji="0" lang="en-US" altLang="zh-CN" sz="1200" b="1" i="0" u="none" strike="noStrike" cap="none" normalizeH="0" baseline="0" smtClean="0">
                          <a:ln>
                            <a:noFill/>
                          </a:ln>
                          <a:solidFill>
                            <a:srgbClr val="003366"/>
                          </a:solidFill>
                          <a:effectLst/>
                          <a:latin typeface="Arial" pitchFamily="34" charset="0"/>
                          <a:ea typeface="MS PGothic" pitchFamily="34" charset="-128"/>
                          <a:cs typeface="Arial" pitchFamily="34" charset="0"/>
                        </a:rPr>
                        <a:t>75</a:t>
                      </a:r>
                      <a:endParaRPr kumimoji="0" lang="en-US" altLang="zh-CN"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b" horzOverflow="overflow">
                    <a:lnL w="12700" cap="flat" cmpd="sng" algn="ctr">
                      <a:solidFill>
                        <a:srgbClr val="FFFFFF"/>
                      </a:solidFill>
                      <a:prstDash val="solid"/>
                      <a:round/>
                      <a:headEnd type="none" w="med" len="med"/>
                      <a:tailEnd type="none" w="med" len="med"/>
                    </a:lnL>
                    <a:lnR w="12700" cap="flat" cmpd="sng" algn="ctr">
                      <a:solidFill>
                        <a:srgbClr val="003366"/>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accent1"/>
                    </a:solidFill>
                  </a:tcPr>
                </a:tc>
              </a:tr>
              <a:tr h="212725">
                <a:tc vMerge="1">
                  <a:txBody>
                    <a:bodyPr vert="horz" wrap="square"/>
                    <a:lstStyle/>
                    <a:p>
                      <a:endParaRPr lang="zh-CN" altLang="en-US"/>
                    </a:p>
                  </a:txBody>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l" defTabSz="914400" rtl="0" eaLnBrk="1" fontAlgn="b" latinLnBrk="0" hangingPunct="1">
                        <a:lnSpc>
                          <a:spcPct val="80000"/>
                        </a:lnSpc>
                        <a:spcBef>
                          <a:spcPct val="0"/>
                        </a:spcBef>
                        <a:spcAft>
                          <a:spcPct val="0"/>
                        </a:spcAft>
                        <a:buClrTx/>
                        <a:buSzTx/>
                        <a:buFontTx/>
                        <a:buNone/>
                      </a:pPr>
                      <a:r>
                        <a:rPr kumimoji="0" lang="en-US" altLang="zh-CN" sz="1200" b="1" i="0" u="none" strike="noStrike" cap="none" normalizeH="0" baseline="0" smtClean="0">
                          <a:ln>
                            <a:noFill/>
                          </a:ln>
                          <a:solidFill>
                            <a:srgbClr val="003366"/>
                          </a:solidFill>
                          <a:effectLst/>
                          <a:latin typeface="Arial" pitchFamily="34" charset="0"/>
                          <a:ea typeface="MS PGothic" pitchFamily="34" charset="-128"/>
                          <a:cs typeface="Arial" pitchFamily="34" charset="0"/>
                        </a:rPr>
                        <a:t>Lanzhou</a:t>
                      </a:r>
                      <a:r>
                        <a:rPr kumimoji="0" lang="en-US" altLang="zh-CN"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 </a:t>
                      </a:r>
                      <a:r>
                        <a:rPr kumimoji="0" lang="zh-CN" altLang="en-US"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兰州</a:t>
                      </a:r>
                      <a:endParaRPr kumimoji="0" lang="zh-CN" altLang="en-US"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b"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accent1"/>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b" latinLnBrk="0" hangingPunct="1">
                        <a:lnSpc>
                          <a:spcPct val="80000"/>
                        </a:lnSpc>
                        <a:spcBef>
                          <a:spcPct val="0"/>
                        </a:spcBef>
                        <a:spcAft>
                          <a:spcPct val="0"/>
                        </a:spcAft>
                        <a:buClrTx/>
                        <a:buSzTx/>
                        <a:buFontTx/>
                        <a:buNone/>
                      </a:pPr>
                      <a:r>
                        <a:rPr kumimoji="0" lang="en-US" altLang="zh-CN" sz="1200" b="1" i="0" u="none" strike="noStrike" cap="none" normalizeH="0" baseline="0" smtClean="0">
                          <a:ln>
                            <a:noFill/>
                          </a:ln>
                          <a:solidFill>
                            <a:srgbClr val="003366"/>
                          </a:solidFill>
                          <a:effectLst/>
                          <a:latin typeface="Arial" pitchFamily="34" charset="0"/>
                          <a:ea typeface="MS PGothic" pitchFamily="34" charset="-128"/>
                          <a:cs typeface="Arial" pitchFamily="34" charset="0"/>
                        </a:rPr>
                        <a:t>74</a:t>
                      </a:r>
                      <a:endParaRPr kumimoji="0" lang="en-US" altLang="zh-CN"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b" horzOverflow="overflow">
                    <a:lnL w="12700" cap="flat" cmpd="sng" algn="ctr">
                      <a:solidFill>
                        <a:srgbClr val="FFFFFF"/>
                      </a:solidFill>
                      <a:prstDash val="solid"/>
                      <a:round/>
                      <a:headEnd type="none" w="med" len="med"/>
                      <a:tailEnd type="none" w="med" len="med"/>
                    </a:lnL>
                    <a:lnR w="12700" cap="flat" cmpd="sng" algn="ctr">
                      <a:solidFill>
                        <a:srgbClr val="003366"/>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accent1"/>
                    </a:solidFill>
                  </a:tcPr>
                </a:tc>
              </a:tr>
              <a:tr h="133350">
                <a:tc vMerge="1">
                  <a:txBody>
                    <a:bodyPr vert="horz" wrap="square"/>
                    <a:lstStyle/>
                    <a:p>
                      <a:endParaRPr lang="zh-CN" altLang="en-US"/>
                    </a:p>
                  </a:txBody>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l" defTabSz="914400" rtl="0" eaLnBrk="1" fontAlgn="b" latinLnBrk="0" hangingPunct="1">
                        <a:lnSpc>
                          <a:spcPct val="80000"/>
                        </a:lnSpc>
                        <a:spcBef>
                          <a:spcPct val="0"/>
                        </a:spcBef>
                        <a:spcAft>
                          <a:spcPct val="0"/>
                        </a:spcAft>
                        <a:buClrTx/>
                        <a:buSzTx/>
                        <a:buFontTx/>
                        <a:buNone/>
                      </a:pPr>
                      <a:r>
                        <a:rPr kumimoji="0" lang="en-US" altLang="zh-CN" sz="1200" b="1" i="0" u="none" strike="noStrike" cap="none" normalizeH="0" baseline="0" smtClean="0">
                          <a:ln>
                            <a:noFill/>
                          </a:ln>
                          <a:solidFill>
                            <a:srgbClr val="003366"/>
                          </a:solidFill>
                          <a:effectLst/>
                          <a:latin typeface="Arial" pitchFamily="34" charset="0"/>
                          <a:ea typeface="MS PGothic" pitchFamily="34" charset="-128"/>
                          <a:cs typeface="Arial" pitchFamily="34" charset="0"/>
                        </a:rPr>
                        <a:t>Yinchuan </a:t>
                      </a:r>
                      <a:r>
                        <a:rPr kumimoji="0" lang="zh-CN" altLang="en-US" sz="1200" b="1" i="0" u="none" strike="noStrike" cap="none" normalizeH="0" baseline="0" smtClean="0">
                          <a:ln>
                            <a:noFill/>
                          </a:ln>
                          <a:solidFill>
                            <a:srgbClr val="003366"/>
                          </a:solidFill>
                          <a:effectLst/>
                          <a:latin typeface="Arial" pitchFamily="34" charset="0"/>
                          <a:ea typeface="楷体_GB2312" pitchFamily="49" charset="-122"/>
                          <a:cs typeface="Arial" pitchFamily="34" charset="0"/>
                        </a:rPr>
                        <a:t>银川</a:t>
                      </a:r>
                      <a:endParaRPr kumimoji="0" lang="zh-CN" altLang="en-US"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b"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003366"/>
                      </a:solidFill>
                      <a:prstDash val="solid"/>
                      <a:round/>
                      <a:headEnd type="none" w="med" len="med"/>
                      <a:tailEnd type="none" w="med" len="med"/>
                    </a:lnB>
                    <a:lnTlToBr>
                      <a:noFill/>
                    </a:lnTlToBr>
                    <a:lnBlToTr>
                      <a:noFill/>
                    </a:lnBlToTr>
                    <a:solidFill>
                      <a:schemeClr val="accent1"/>
                    </a:solidFill>
                  </a:tcPr>
                </a:tc>
                <a:tc>
                  <a:txBody>
                    <a:bodyPr vert="horz" wrap="square"/>
                    <a:lstStyle>
                      <a:lvl1pPr marL="358775" indent="-358775">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358775" marR="0" lvl="0" indent="-358775" algn="ctr" defTabSz="914400" rtl="0" eaLnBrk="1" fontAlgn="b" latinLnBrk="0" hangingPunct="1">
                        <a:lnSpc>
                          <a:spcPct val="80000"/>
                        </a:lnSpc>
                        <a:spcBef>
                          <a:spcPct val="0"/>
                        </a:spcBef>
                        <a:spcAft>
                          <a:spcPct val="0"/>
                        </a:spcAft>
                        <a:buClrTx/>
                        <a:buSzTx/>
                        <a:buFontTx/>
                        <a:buNone/>
                      </a:pPr>
                      <a:r>
                        <a:rPr kumimoji="0" lang="en-US" altLang="zh-CN" sz="1200" b="1" i="0" u="none" strike="noStrike" cap="none" normalizeH="0" baseline="0" smtClean="0">
                          <a:ln>
                            <a:noFill/>
                          </a:ln>
                          <a:solidFill>
                            <a:srgbClr val="003366"/>
                          </a:solidFill>
                          <a:effectLst/>
                          <a:latin typeface="Arial" pitchFamily="34" charset="0"/>
                          <a:ea typeface="MS PGothic" pitchFamily="34" charset="-128"/>
                          <a:cs typeface="Arial" pitchFamily="34" charset="0"/>
                        </a:rPr>
                        <a:t>68</a:t>
                      </a:r>
                      <a:endParaRPr kumimoji="0" lang="en-US" altLang="zh-CN" sz="1200" b="0" i="0" u="none" strike="noStrike" cap="none" normalizeH="0" baseline="0" smtClean="0">
                        <a:ln>
                          <a:noFill/>
                        </a:ln>
                        <a:solidFill>
                          <a:schemeClr val="tx1"/>
                        </a:solidFill>
                        <a:effectLst/>
                        <a:latin typeface="Arial" pitchFamily="34" charset="0"/>
                        <a:ea typeface="MS PGothic" pitchFamily="34" charset="-128"/>
                        <a:cs typeface="Arial" pitchFamily="34" charset="0"/>
                      </a:endParaRPr>
                    </a:p>
                  </a:txBody>
                  <a:tcPr marL="45720" marR="45720" anchor="b" horzOverflow="overflow">
                    <a:lnL w="12700" cap="flat" cmpd="sng" algn="ctr">
                      <a:solidFill>
                        <a:srgbClr val="FFFFFF"/>
                      </a:solidFill>
                      <a:prstDash val="solid"/>
                      <a:round/>
                      <a:headEnd type="none" w="med" len="med"/>
                      <a:tailEnd type="none" w="med" len="med"/>
                    </a:lnL>
                    <a:lnR w="12700" cap="flat" cmpd="sng" algn="ctr">
                      <a:solidFill>
                        <a:srgbClr val="003366"/>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003366"/>
                      </a:solidFill>
                      <a:prstDash val="solid"/>
                      <a:round/>
                      <a:headEnd type="none" w="med" len="med"/>
                      <a:tailEnd type="none" w="med" len="med"/>
                    </a:lnB>
                    <a:lnTlToBr>
                      <a:noFill/>
                    </a:lnTlToBr>
                    <a:lnBlToTr>
                      <a:noFill/>
                    </a:lnBlToTr>
                    <a:solidFill>
                      <a:schemeClr val="accent1"/>
                    </a:solidFill>
                  </a:tcPr>
                </a:tc>
              </a:tr>
            </a:tbl>
          </a:graphicData>
        </a:graphic>
      </p:graphicFrame>
    </p:spTree>
  </p:cSld>
  <p:clrMapOvr>
    <a:masterClrMapping/>
  </p:clrMapOvr>
  <p:transition spd="slow"/>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对象 1" hidden="1"/>
          <p:cNvGraphicFramePr>
            <a:graphicFrameLocks noChangeAspect="1"/>
          </p:cNvGraphicFramePr>
          <p:nvPr>
            <p:custDataLst>
              <p:tags r:id="rId2"/>
            </p:custDataLst>
            <p:extLst>
              <p:ext uri="{D42A27DB-BD31-4B8C-83A1-F6EECF244321}">
                <p14:modId xmlns:p14="http://schemas.microsoft.com/office/powerpoint/2010/main" val="3284129385"/>
              </p:ext>
            </p:extLst>
          </p:nvPr>
        </p:nvGraphicFramePr>
        <p:xfrm>
          <a:off x="1588" y="1588"/>
          <a:ext cx="1588" cy="1588"/>
        </p:xfrm>
        <a:graphic>
          <a:graphicData uri="http://schemas.openxmlformats.org/presentationml/2006/ole">
            <mc:AlternateContent>
              <mc:Choice xmlns:v="urn:schemas-microsoft-com:vml" Requires="v">
                <p:oleObj spid="_x0000_s1048" name="think-cell Slide" r:id="rId3" imgW="395" imgH="392" progId="TCLayout.ActiveDocument.1">
                  <p:embed/>
                </p:oleObj>
              </mc:Choice>
              <mc:Fallback>
                <p:oleObj name="think-cell Slide" r:id="rId3" imgW="395" imgH="392" progId="TCLayout.ActiveDocument.1">
                  <p:embed/>
                  <p:pic>
                    <p:nvPicPr>
                      <p:cNvPr id="0" name="OLE substitute imag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9" name="灯片编号占位符 1"/>
          <p:cNvSpPr>
            <a:spLocks noGrp="1"/>
          </p:cNvSpPr>
          <p:nvPr>
            <p:ph type="sldNum" sz="quarter" idx="10"/>
          </p:nvPr>
        </p:nvSpPr>
        <p:spPr/>
        <p:txBody>
          <a:bodyPr/>
          <a:lstStyle/>
          <a:p>
            <a:fld id="{92AACBA4-3FE6-4BD4-BED6-7719C0D47304}" type="slidenum">
              <a:rPr lang="zh-CN" altLang="en-US"/>
              <a:t>19</a:t>
            </a:fld>
            <a:endParaRPr lang="en-US" altLang="zh-CN"/>
          </a:p>
        </p:txBody>
      </p:sp>
      <p:sp>
        <p:nvSpPr>
          <p:cNvPr id="4276226" name="Rectangle 1614"/>
          <p:cNvSpPr>
            <a:spLocks noGrp="1" noChangeArrowheads="1"/>
          </p:cNvSpPr>
          <p:nvPr>
            <p:ph type="title" idx="4294967295"/>
          </p:nvPr>
        </p:nvSpPr>
        <p:spPr>
          <a:xfrm>
            <a:off x="1155700" y="0"/>
            <a:ext cx="8585200" cy="914400"/>
          </a:xfrm>
          <a:noFill/>
        </p:spPr>
        <p:txBody>
          <a:bodyPr lIns="0" tIns="0" rIns="0" bIns="0"/>
          <a:lstStyle/>
          <a:p>
            <a:pPr>
              <a:spcBef>
                <a:spcPct val="50000"/>
              </a:spcBef>
            </a:pPr>
            <a:r>
              <a:rPr lang="zh-CN" altLang="en-US"/>
              <a:t>薪酬水平检视与建议</a:t>
            </a:r>
            <a:br>
              <a:rPr lang="zh-CN" altLang="en-US"/>
            </a:br>
            <a:r>
              <a:rPr lang="en-US" altLang="zh-CN" sz="2000"/>
              <a:t>1</a:t>
            </a:r>
            <a:r>
              <a:rPr lang="zh-CN" altLang="en-US" sz="2000"/>
              <a:t>、基于上述市场定位建议，</a:t>
            </a:r>
            <a:r>
              <a:rPr lang="zh-CN" altLang="en-US" sz="2000">
                <a:solidFill>
                  <a:srgbClr val="E65032"/>
                </a:solidFill>
              </a:rPr>
              <a:t>宁波地区总行及支行</a:t>
            </a:r>
            <a:r>
              <a:rPr lang="zh-CN" altLang="en-US" sz="2000"/>
              <a:t>岗位的薪酬水平</a:t>
            </a:r>
          </a:p>
        </p:txBody>
      </p:sp>
      <p:graphicFrame>
        <p:nvGraphicFramePr>
          <p:cNvPr id="4276340" name="Group 116"/>
          <p:cNvGraphicFramePr>
            <a:graphicFrameLocks noGrp="1"/>
          </p:cNvGraphicFramePr>
          <p:nvPr>
            <p:extLst>
              <p:ext uri="{D42A27DB-BD31-4B8C-83A1-F6EECF244321}">
                <p14:modId xmlns:p14="http://schemas.microsoft.com/office/powerpoint/2010/main" val="1944029146"/>
              </p:ext>
            </p:extLst>
          </p:nvPr>
        </p:nvGraphicFramePr>
        <p:xfrm>
          <a:off x="922338" y="1382713"/>
          <a:ext cx="8016875" cy="4419603"/>
        </p:xfrm>
        <a:graphic>
          <a:graphicData uri="http://schemas.openxmlformats.org/drawingml/2006/table">
            <a:tbl>
              <a:tblPr/>
              <a:tblGrid>
                <a:gridCol w="2179637"/>
                <a:gridCol w="1076325"/>
                <a:gridCol w="2400300"/>
                <a:gridCol w="2360613"/>
              </a:tblGrid>
              <a:tr h="555625">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职位等级</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GGS </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建议：市场数据</a:t>
                      </a:r>
                      <a:b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b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（二线外资</a:t>
                      </a: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P60</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参考</a:t>
                      </a: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a:t>
                      </a:r>
                      <a:r>
                        <a:rPr kumimoji="0" lang="zh-CN" altLang="en-US"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市场数据</a:t>
                      </a:r>
                    </a:p>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a:t>
                      </a:r>
                      <a:r>
                        <a:rPr kumimoji="0" lang="zh-CN" altLang="en-US"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一线内资</a:t>
                      </a: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P50)</a:t>
                      </a:r>
                      <a:endParaRPr kumimoji="0" lang="zh-CN" altLang="en-US"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3050">
                <a:tc rowSpan="5">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GGS3-GGS7</a:t>
                      </a:r>
                    </a:p>
                    <a:p>
                      <a:pPr marL="0" marR="0" lvl="0" indent="0" algn="ctr" defTabSz="914400" rtl="0" eaLnBrk="1" fontAlgn="ctr"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（作业岗）</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3</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41,181</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54,492</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1463">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4</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54,255</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69,173</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1463">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5</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71,480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87,810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3050">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6</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94,174</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111,467</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1463">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7</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124,073</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141,499</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3050">
                <a:tc rowSpan="5">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GGS8-GGS12</a:t>
                      </a:r>
                    </a:p>
                    <a:p>
                      <a:pPr marL="0" marR="0" lvl="0" indent="0" algn="ctr" defTabSz="914400" rtl="0" eaLnBrk="1" fontAlgn="ctr"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（核心专业岗、总行二级部高级经理） </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8</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163,464</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179,622</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3050">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9</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215,361</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228,016</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1463">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10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283,736</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289,448</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3050">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11</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373,818</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367,432</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1463">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12</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492,499</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466,426</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3050">
                <a:tc rowSpan="4">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GGS13-GGS16</a:t>
                      </a:r>
                      <a:r>
                        <a:rPr kumimoji="0" lang="zh-CN" altLang="en-US"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（分支行班子、总行中层管理岗）</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13</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ct val="0"/>
                        </a:spcAft>
                        <a:buClr>
                          <a:srgbClr val="FF9900"/>
                        </a:buClr>
                        <a:buSzPct val="140000"/>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648,861</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592,091</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r>
              <a:tr h="271463">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14</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ct val="0"/>
                        </a:spcAft>
                        <a:buClr>
                          <a:srgbClr val="FF9900"/>
                        </a:buClr>
                        <a:buSzPct val="140000"/>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854,865</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751,613</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r>
              <a:tr h="273050">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15</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ct val="0"/>
                        </a:spcAft>
                        <a:buClr>
                          <a:srgbClr val="FF9900"/>
                        </a:buClr>
                        <a:buSzPct val="140000"/>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1,128,422</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954,114</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r>
              <a:tr h="323850">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16</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ct val="0"/>
                        </a:spcAft>
                        <a:buClr>
                          <a:srgbClr val="FF9900"/>
                        </a:buClr>
                        <a:buSzPct val="140000"/>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1,489,517</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1,211,172</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bl>
          </a:graphicData>
        </a:graphic>
      </p:graphicFrame>
    </p:spTree>
  </p:cSld>
  <p:clrMapOvr>
    <a:masterClrMapping/>
  </p:clrMapOvr>
  <p:transition spd="slow"/>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对象 1" hidden="1"/>
          <p:cNvGraphicFramePr>
            <a:graphicFrameLocks noChangeAspect="1"/>
          </p:cNvGraphicFramePr>
          <p:nvPr>
            <p:custDataLst>
              <p:tags r:id="rId2"/>
            </p:custDataLst>
            <p:extLst>
              <p:ext uri="{D42A27DB-BD31-4B8C-83A1-F6EECF244321}">
                <p14:modId xmlns:p14="http://schemas.microsoft.com/office/powerpoint/2010/main" val="3614704403"/>
              </p:ext>
            </p:extLst>
          </p:nvPr>
        </p:nvGraphicFramePr>
        <p:xfrm>
          <a:off x="1588" y="1588"/>
          <a:ext cx="1588" cy="1588"/>
        </p:xfrm>
        <a:graphic>
          <a:graphicData uri="http://schemas.openxmlformats.org/presentationml/2006/ole">
            <mc:AlternateContent>
              <mc:Choice xmlns:v="urn:schemas-microsoft-com:vml" Requires="v">
                <p:oleObj spid="_x0000_s1049" name="think-cell Slide" r:id="rId3" imgW="395" imgH="392" progId="TCLayout.ActiveDocument.1">
                  <p:embed/>
                </p:oleObj>
              </mc:Choice>
              <mc:Fallback>
                <p:oleObj name="think-cell Slide" r:id="rId3" imgW="395" imgH="392" progId="TCLayout.ActiveDocument.1">
                  <p:embed/>
                  <p:pic>
                    <p:nvPicPr>
                      <p:cNvPr id="0" name="OLE substitute imag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9" name="灯片编号占位符 1"/>
          <p:cNvSpPr>
            <a:spLocks noGrp="1"/>
          </p:cNvSpPr>
          <p:nvPr>
            <p:ph type="sldNum" sz="quarter" idx="10"/>
          </p:nvPr>
        </p:nvSpPr>
        <p:spPr/>
        <p:txBody>
          <a:bodyPr/>
          <a:lstStyle/>
          <a:p>
            <a:fld id="{3D5FF5C8-C85E-4FB4-BC18-07F8CC09AF82}" type="slidenum">
              <a:rPr lang="zh-CN" altLang="en-US"/>
              <a:t>20</a:t>
            </a:fld>
            <a:endParaRPr lang="en-US" altLang="zh-CN"/>
          </a:p>
        </p:txBody>
      </p:sp>
      <p:sp>
        <p:nvSpPr>
          <p:cNvPr id="4277250" name="Rectangle 1614"/>
          <p:cNvSpPr>
            <a:spLocks noGrp="1" noChangeArrowheads="1"/>
          </p:cNvSpPr>
          <p:nvPr>
            <p:ph type="title" idx="4294967295"/>
          </p:nvPr>
        </p:nvSpPr>
        <p:spPr>
          <a:xfrm>
            <a:off x="1155700" y="0"/>
            <a:ext cx="8585200" cy="914400"/>
          </a:xfrm>
          <a:noFill/>
        </p:spPr>
        <p:txBody>
          <a:bodyPr lIns="0" tIns="0" rIns="0" bIns="0"/>
          <a:lstStyle/>
          <a:p>
            <a:pPr>
              <a:spcBef>
                <a:spcPct val="50000"/>
              </a:spcBef>
            </a:pPr>
            <a:r>
              <a:rPr lang="zh-CN" altLang="en-US"/>
              <a:t>薪酬水平检视与建议</a:t>
            </a:r>
            <a:br>
              <a:rPr lang="zh-CN" altLang="en-US"/>
            </a:br>
            <a:r>
              <a:rPr lang="en-US" altLang="zh-CN" sz="2000"/>
              <a:t>2</a:t>
            </a:r>
            <a:r>
              <a:rPr lang="zh-CN" altLang="en-US" sz="2000"/>
              <a:t>、基于上述市场定位建议，</a:t>
            </a:r>
            <a:r>
              <a:rPr lang="zh-CN" altLang="en-US" sz="2000">
                <a:solidFill>
                  <a:srgbClr val="E65032"/>
                </a:solidFill>
              </a:rPr>
              <a:t>上海地区总行部门</a:t>
            </a:r>
            <a:r>
              <a:rPr lang="zh-CN" altLang="en-US" sz="2000"/>
              <a:t>岗位的薪酬水平</a:t>
            </a:r>
            <a:endParaRPr lang="zh-CN" altLang="en-US" sz="1600"/>
          </a:p>
        </p:txBody>
      </p:sp>
      <p:graphicFrame>
        <p:nvGraphicFramePr>
          <p:cNvPr id="4277437" name="Group 189"/>
          <p:cNvGraphicFramePr>
            <a:graphicFrameLocks noGrp="1"/>
          </p:cNvGraphicFramePr>
          <p:nvPr>
            <p:extLst>
              <p:ext uri="{D42A27DB-BD31-4B8C-83A1-F6EECF244321}">
                <p14:modId xmlns:p14="http://schemas.microsoft.com/office/powerpoint/2010/main" val="1480590343"/>
              </p:ext>
            </p:extLst>
          </p:nvPr>
        </p:nvGraphicFramePr>
        <p:xfrm>
          <a:off x="922338" y="1382713"/>
          <a:ext cx="8016875" cy="4419603"/>
        </p:xfrm>
        <a:graphic>
          <a:graphicData uri="http://schemas.openxmlformats.org/drawingml/2006/table">
            <a:tbl>
              <a:tblPr/>
              <a:tblGrid>
                <a:gridCol w="2179637"/>
                <a:gridCol w="1076325"/>
                <a:gridCol w="2400300"/>
                <a:gridCol w="2360613"/>
              </a:tblGrid>
              <a:tr h="555625">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职位等级</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GGS </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建议：市场数据</a:t>
                      </a:r>
                    </a:p>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一线外资</a:t>
                      </a: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P50)</a:t>
                      </a:r>
                      <a:endPar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参考</a:t>
                      </a: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a:t>
                      </a:r>
                      <a:r>
                        <a:rPr kumimoji="0" lang="zh-CN" altLang="en-US"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市场数据</a:t>
                      </a:r>
                    </a:p>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a:t>
                      </a:r>
                      <a:r>
                        <a:rPr kumimoji="0" lang="zh-CN" altLang="en-US"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一线内资</a:t>
                      </a: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P50)</a:t>
                      </a:r>
                      <a:endParaRPr kumimoji="0" lang="zh-CN" altLang="en-US"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3050">
                <a:tc rowSpan="5">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GGS3-GGS7</a:t>
                      </a:r>
                    </a:p>
                    <a:p>
                      <a:pPr marL="0" marR="0" lvl="0" indent="0" algn="ctr" defTabSz="914400" rtl="0" eaLnBrk="1" fontAlgn="ctr"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（作业岗）</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3</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ct val="0"/>
                        </a:spcAft>
                        <a:buClr>
                          <a:srgbClr val="FF9900"/>
                        </a:buClr>
                        <a:buSzPct val="140000"/>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47,082</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54,492</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1463">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4</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62,131</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69,173</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1463">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5</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81,991</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87,810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3050">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6</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108,199</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111,467</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1463">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7</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142,784</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141,499</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3050">
                <a:tc rowSpan="5">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GGS8-GGS12</a:t>
                      </a:r>
                    </a:p>
                    <a:p>
                      <a:pPr marL="0" marR="0" lvl="0" indent="0" algn="ctr" defTabSz="914400" rtl="0" eaLnBrk="1" fontAlgn="ctr"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（核心专业岗、总行二级部高级经理） </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8</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188,423</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179,622</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3050">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9</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248,651</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228,016</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1463">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10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328,131</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289,448</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3050">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11</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433,015</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367,432</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1463">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12</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571,425</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466,426</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3050">
                <a:tc rowSpan="4">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GGS13-GGS16</a:t>
                      </a:r>
                      <a:r>
                        <a:rPr kumimoji="0" lang="zh-CN" altLang="en-US"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（分支行班子、总行中层管理岗）</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13</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754,077</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592,091</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r>
              <a:tr h="271463">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14</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995,111</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751,613</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r>
              <a:tr h="273050">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15</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1,313,191</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954,114</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r>
              <a:tr h="323850">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16</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1,732,943</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1,211,172</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bl>
          </a:graphicData>
        </a:graphic>
      </p:graphicFrame>
    </p:spTree>
  </p:cSld>
  <p:clrMapOvr>
    <a:masterClrMapping/>
  </p:clrMapOvr>
  <p:transition spd="slow"/>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对象 1" hidden="1"/>
          <p:cNvGraphicFramePr>
            <a:graphicFrameLocks noChangeAspect="1"/>
          </p:cNvGraphicFramePr>
          <p:nvPr>
            <p:custDataLst>
              <p:tags r:id="rId2"/>
            </p:custDataLst>
            <p:extLst>
              <p:ext uri="{D42A27DB-BD31-4B8C-83A1-F6EECF244321}">
                <p14:modId xmlns:p14="http://schemas.microsoft.com/office/powerpoint/2010/main" val="1606960680"/>
              </p:ext>
            </p:extLst>
          </p:nvPr>
        </p:nvGraphicFramePr>
        <p:xfrm>
          <a:off x="1588" y="1588"/>
          <a:ext cx="1588" cy="1588"/>
        </p:xfrm>
        <a:graphic>
          <a:graphicData uri="http://schemas.openxmlformats.org/presentationml/2006/ole">
            <mc:AlternateContent>
              <mc:Choice xmlns:v="urn:schemas-microsoft-com:vml" Requires="v">
                <p:oleObj spid="_x0000_s1050" name="think-cell Slide" r:id="rId3" imgW="395" imgH="392" progId="TCLayout.ActiveDocument.1">
                  <p:embed/>
                </p:oleObj>
              </mc:Choice>
              <mc:Fallback>
                <p:oleObj name="think-cell Slide" r:id="rId3" imgW="395" imgH="392" progId="TCLayout.ActiveDocument.1">
                  <p:embed/>
                  <p:pic>
                    <p:nvPicPr>
                      <p:cNvPr id="0" name="OLE substitute imag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9" name="灯片编号占位符 1"/>
          <p:cNvSpPr>
            <a:spLocks noGrp="1"/>
          </p:cNvSpPr>
          <p:nvPr>
            <p:ph type="sldNum" sz="quarter" idx="10"/>
          </p:nvPr>
        </p:nvSpPr>
        <p:spPr/>
        <p:txBody>
          <a:bodyPr/>
          <a:lstStyle/>
          <a:p>
            <a:fld id="{1CC425C6-7479-45BF-91B6-6FF1F0B6721A}" type="slidenum">
              <a:rPr lang="zh-CN" altLang="en-US"/>
              <a:t>21</a:t>
            </a:fld>
            <a:endParaRPr lang="en-US" altLang="zh-CN"/>
          </a:p>
        </p:txBody>
      </p:sp>
      <p:sp>
        <p:nvSpPr>
          <p:cNvPr id="4278274" name="Rectangle 1614"/>
          <p:cNvSpPr>
            <a:spLocks noGrp="1" noChangeArrowheads="1"/>
          </p:cNvSpPr>
          <p:nvPr>
            <p:ph type="title" idx="4294967295"/>
          </p:nvPr>
        </p:nvSpPr>
        <p:spPr>
          <a:xfrm>
            <a:off x="1155700" y="0"/>
            <a:ext cx="8585200" cy="914400"/>
          </a:xfrm>
          <a:noFill/>
        </p:spPr>
        <p:txBody>
          <a:bodyPr lIns="0" tIns="0" rIns="0" bIns="0"/>
          <a:lstStyle/>
          <a:p>
            <a:pPr>
              <a:spcBef>
                <a:spcPct val="50000"/>
              </a:spcBef>
            </a:pPr>
            <a:r>
              <a:rPr lang="zh-CN" altLang="en-US"/>
              <a:t>薪酬水平检视与建议</a:t>
            </a:r>
            <a:br>
              <a:rPr lang="zh-CN" altLang="en-US"/>
            </a:br>
            <a:r>
              <a:rPr lang="en-US" altLang="zh-CN" sz="2000"/>
              <a:t>3</a:t>
            </a:r>
            <a:r>
              <a:rPr lang="zh-CN" altLang="en-US" sz="2000"/>
              <a:t>、基于上述市场定位建议，</a:t>
            </a:r>
            <a:r>
              <a:rPr lang="zh-CN" altLang="en-US" sz="2000">
                <a:solidFill>
                  <a:srgbClr val="E65032"/>
                </a:solidFill>
              </a:rPr>
              <a:t>一线城市分行</a:t>
            </a:r>
            <a:r>
              <a:rPr lang="zh-CN" altLang="en-US" sz="2000"/>
              <a:t>岗位的薪酬水平</a:t>
            </a:r>
          </a:p>
        </p:txBody>
      </p:sp>
      <p:graphicFrame>
        <p:nvGraphicFramePr>
          <p:cNvPr id="4278461" name="Group 189"/>
          <p:cNvGraphicFramePr>
            <a:graphicFrameLocks noGrp="1"/>
          </p:cNvGraphicFramePr>
          <p:nvPr>
            <p:extLst>
              <p:ext uri="{D42A27DB-BD31-4B8C-83A1-F6EECF244321}">
                <p14:modId xmlns:p14="http://schemas.microsoft.com/office/powerpoint/2010/main" val="1923677385"/>
              </p:ext>
            </p:extLst>
          </p:nvPr>
        </p:nvGraphicFramePr>
        <p:xfrm>
          <a:off x="922338" y="1382713"/>
          <a:ext cx="8016875" cy="4419603"/>
        </p:xfrm>
        <a:graphic>
          <a:graphicData uri="http://schemas.openxmlformats.org/drawingml/2006/table">
            <a:tbl>
              <a:tblPr/>
              <a:tblGrid>
                <a:gridCol w="2179637"/>
                <a:gridCol w="1076325"/>
                <a:gridCol w="2400300"/>
                <a:gridCol w="2360613"/>
              </a:tblGrid>
              <a:tr h="555625">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职位等级</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GGS </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建议：市场数据</a:t>
                      </a:r>
                    </a:p>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一线外资</a:t>
                      </a: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P50)</a:t>
                      </a:r>
                      <a:endPar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参考</a:t>
                      </a: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a:t>
                      </a:r>
                      <a:r>
                        <a:rPr kumimoji="0" lang="zh-CN" altLang="en-US"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市场数据</a:t>
                      </a:r>
                    </a:p>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a:t>
                      </a:r>
                      <a:r>
                        <a:rPr kumimoji="0" lang="zh-CN" altLang="en-US"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一线内资</a:t>
                      </a: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P50)</a:t>
                      </a:r>
                      <a:endParaRPr kumimoji="0" lang="zh-CN" altLang="en-US"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3050">
                <a:tc rowSpan="5">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GGS3-GGS7</a:t>
                      </a:r>
                    </a:p>
                    <a:p>
                      <a:pPr marL="0" marR="0" lvl="0" indent="0" algn="ctr" defTabSz="914400" rtl="0" eaLnBrk="1" fontAlgn="ctr"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（作业岗）</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3</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ct val="0"/>
                        </a:spcAft>
                        <a:buClr>
                          <a:srgbClr val="FF9900"/>
                        </a:buClr>
                        <a:buSzPct val="140000"/>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47,082</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54,492</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1463">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4</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62,131</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69,173</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1463">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5</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81,991</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87,810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3050">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6</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108,199</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111,467</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1463">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7</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142,784</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141,499</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3050">
                <a:tc rowSpan="5">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GGS8-GGS12</a:t>
                      </a:r>
                    </a:p>
                    <a:p>
                      <a:pPr marL="0" marR="0" lvl="0" indent="0" algn="ctr" defTabSz="914400" rtl="0" eaLnBrk="1" fontAlgn="ctr"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（核心专业岗、总行二级部高级经理） </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8</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188,423</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179,622</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3050">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9</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248,651</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228,016</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1463">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10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328,131</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289,448</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3050">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11</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433,015</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367,432</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1463">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12</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571,425</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466,426</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3050">
                <a:tc rowSpan="4">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GGS13-GGS16</a:t>
                      </a:r>
                      <a:r>
                        <a:rPr kumimoji="0" lang="zh-CN" altLang="en-US"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（分支行班子、总行中层管理岗）</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13</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754,077</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592,091</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r>
              <a:tr h="271463">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14</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995,111</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751,613</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r>
              <a:tr h="273050">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15</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1,313,191</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954,114</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r>
              <a:tr h="323850">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16</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1,732,943</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1,211,172</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bl>
          </a:graphicData>
        </a:graphic>
      </p:graphicFrame>
    </p:spTree>
  </p:cSld>
  <p:clrMapOvr>
    <a:masterClrMapping/>
  </p:clrMapOvr>
  <p:transition spd="slow"/>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对象 1" hidden="1"/>
          <p:cNvGraphicFramePr>
            <a:graphicFrameLocks noChangeAspect="1"/>
          </p:cNvGraphicFramePr>
          <p:nvPr>
            <p:custDataLst>
              <p:tags r:id="rId2"/>
            </p:custDataLst>
            <p:extLst>
              <p:ext uri="{D42A27DB-BD31-4B8C-83A1-F6EECF244321}">
                <p14:modId xmlns:p14="http://schemas.microsoft.com/office/powerpoint/2010/main" val="2357462393"/>
              </p:ext>
            </p:extLst>
          </p:nvPr>
        </p:nvGraphicFramePr>
        <p:xfrm>
          <a:off x="1588" y="1588"/>
          <a:ext cx="1588" cy="1588"/>
        </p:xfrm>
        <a:graphic>
          <a:graphicData uri="http://schemas.openxmlformats.org/presentationml/2006/ole">
            <mc:AlternateContent>
              <mc:Choice xmlns:v="urn:schemas-microsoft-com:vml" Requires="v">
                <p:oleObj spid="_x0000_s1051" name="think-cell Slide" r:id="rId3" imgW="395" imgH="392" progId="TCLayout.ActiveDocument.1">
                  <p:embed/>
                </p:oleObj>
              </mc:Choice>
              <mc:Fallback>
                <p:oleObj name="think-cell Slide" r:id="rId3" imgW="395" imgH="392" progId="TCLayout.ActiveDocument.1">
                  <p:embed/>
                  <p:pic>
                    <p:nvPicPr>
                      <p:cNvPr id="0" name="OLE substitute imag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9" name="灯片编号占位符 1"/>
          <p:cNvSpPr>
            <a:spLocks noGrp="1"/>
          </p:cNvSpPr>
          <p:nvPr>
            <p:ph type="sldNum" sz="quarter" idx="10"/>
          </p:nvPr>
        </p:nvSpPr>
        <p:spPr/>
        <p:txBody>
          <a:bodyPr/>
          <a:lstStyle/>
          <a:p>
            <a:fld id="{B78F9C17-D449-49A5-A77B-2B62859A375A}" type="slidenum">
              <a:rPr lang="zh-CN" altLang="en-US"/>
              <a:t>22</a:t>
            </a:fld>
            <a:endParaRPr lang="en-US" altLang="zh-CN"/>
          </a:p>
        </p:txBody>
      </p:sp>
      <p:sp>
        <p:nvSpPr>
          <p:cNvPr id="4279298" name="Rectangle 1614"/>
          <p:cNvSpPr>
            <a:spLocks noGrp="1" noChangeArrowheads="1"/>
          </p:cNvSpPr>
          <p:nvPr>
            <p:ph type="title" idx="4294967295"/>
          </p:nvPr>
        </p:nvSpPr>
        <p:spPr>
          <a:xfrm>
            <a:off x="1155700" y="0"/>
            <a:ext cx="8585200" cy="914400"/>
          </a:xfrm>
          <a:noFill/>
        </p:spPr>
        <p:txBody>
          <a:bodyPr lIns="0" tIns="0" rIns="0" bIns="0"/>
          <a:lstStyle/>
          <a:p>
            <a:pPr>
              <a:spcBef>
                <a:spcPct val="50000"/>
              </a:spcBef>
            </a:pPr>
            <a:r>
              <a:rPr lang="zh-CN" altLang="en-US"/>
              <a:t>薪酬水平检视与建议</a:t>
            </a:r>
            <a:br>
              <a:rPr lang="zh-CN" altLang="en-US"/>
            </a:br>
            <a:r>
              <a:rPr lang="en-US" altLang="zh-CN" sz="2000"/>
              <a:t>4</a:t>
            </a:r>
            <a:r>
              <a:rPr lang="zh-CN" altLang="en-US" sz="2000"/>
              <a:t>、基于上述市场定位建议，</a:t>
            </a:r>
            <a:r>
              <a:rPr lang="zh-CN" altLang="en-US" sz="2000">
                <a:solidFill>
                  <a:srgbClr val="E65032"/>
                </a:solidFill>
              </a:rPr>
              <a:t>苏南杭二线城市分行</a:t>
            </a:r>
            <a:r>
              <a:rPr lang="zh-CN" altLang="en-US" sz="2000"/>
              <a:t>岗位的薪酬水平</a:t>
            </a:r>
          </a:p>
        </p:txBody>
      </p:sp>
      <p:graphicFrame>
        <p:nvGraphicFramePr>
          <p:cNvPr id="4279483" name="Group 187"/>
          <p:cNvGraphicFramePr>
            <a:graphicFrameLocks noGrp="1"/>
          </p:cNvGraphicFramePr>
          <p:nvPr>
            <p:extLst>
              <p:ext uri="{D42A27DB-BD31-4B8C-83A1-F6EECF244321}">
                <p14:modId xmlns:p14="http://schemas.microsoft.com/office/powerpoint/2010/main" val="4023610860"/>
              </p:ext>
            </p:extLst>
          </p:nvPr>
        </p:nvGraphicFramePr>
        <p:xfrm>
          <a:off x="922338" y="1382713"/>
          <a:ext cx="8016875" cy="4419603"/>
        </p:xfrm>
        <a:graphic>
          <a:graphicData uri="http://schemas.openxmlformats.org/drawingml/2006/table">
            <a:tbl>
              <a:tblPr/>
              <a:tblGrid>
                <a:gridCol w="2179637"/>
                <a:gridCol w="1076325"/>
                <a:gridCol w="2400300"/>
                <a:gridCol w="2360613"/>
              </a:tblGrid>
              <a:tr h="555625">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职位等级</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GGS </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建议：市场数据</a:t>
                      </a:r>
                      <a:b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b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（二线外资</a:t>
                      </a: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P60</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参考</a:t>
                      </a: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a:t>
                      </a:r>
                      <a:r>
                        <a:rPr kumimoji="0" lang="zh-CN" altLang="en-US"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市场数据</a:t>
                      </a:r>
                    </a:p>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a:t>
                      </a:r>
                      <a:r>
                        <a:rPr kumimoji="0" lang="zh-CN" altLang="en-US"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一线内资</a:t>
                      </a: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P50)</a:t>
                      </a:r>
                      <a:endParaRPr kumimoji="0" lang="zh-CN" altLang="en-US"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3050">
                <a:tc rowSpan="5">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GGS3-GGS7</a:t>
                      </a:r>
                    </a:p>
                    <a:p>
                      <a:pPr marL="0" marR="0" lvl="0" indent="0" algn="ctr" defTabSz="914400" rtl="0" eaLnBrk="1" fontAlgn="ctr"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（作业岗）</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3</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41,181</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54,492</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1463">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4</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54,255</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69,173</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1463">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5</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71,480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87,810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3050">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6</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94,174</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111,467</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1463">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7</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124,073</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141,499</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3050">
                <a:tc rowSpan="5">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GGS8-GGS12</a:t>
                      </a:r>
                    </a:p>
                    <a:p>
                      <a:pPr marL="0" marR="0" lvl="0" indent="0" algn="ctr" defTabSz="914400" rtl="0" eaLnBrk="1" fontAlgn="ctr"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（核心专业岗、总行二级部高级经理） </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8</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163,464</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179,622</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3050">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9</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215,361</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228,016</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1463">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10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283,736</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289,448</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3050">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11</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373,818</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367,432</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1463">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12</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492,499</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466,426</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r h="273050">
                <a:tc rowSpan="4">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GGS13-GGS16</a:t>
                      </a:r>
                      <a:r>
                        <a:rPr kumimoji="0" lang="zh-CN" altLang="en-US"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（分支行班子、总行中层管理岗）</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13</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ct val="0"/>
                        </a:spcAft>
                        <a:buClr>
                          <a:srgbClr val="FF9900"/>
                        </a:buClr>
                        <a:buSzPct val="140000"/>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648,861</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592,091</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r>
              <a:tr h="271463">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14</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ct val="0"/>
                        </a:spcAft>
                        <a:buClr>
                          <a:srgbClr val="FF9900"/>
                        </a:buClr>
                        <a:buSzPct val="140000"/>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854,865</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751,613</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r>
              <a:tr h="273050">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15</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ct val="0"/>
                        </a:spcAft>
                        <a:buClr>
                          <a:srgbClr val="FF9900"/>
                        </a:buClr>
                        <a:buSzPct val="140000"/>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1,128,422</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954,114</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r>
              <a:tr h="323850">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16</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ct val="0"/>
                        </a:spcAft>
                        <a:buClr>
                          <a:srgbClr val="FF9900"/>
                        </a:buClr>
                        <a:buSzPct val="140000"/>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1,489,517</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4D4D4D"/>
                          </a:solidFill>
                          <a:effectLst/>
                          <a:latin typeface="Arial" pitchFamily="34" charset="0"/>
                          <a:ea typeface="楷体_GB2312" pitchFamily="49" charset="-122"/>
                          <a:cs typeface="Arial" pitchFamily="34" charset="0"/>
                        </a:rPr>
                        <a:t>1,211,172</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DDDDD"/>
                    </a:solidFill>
                  </a:tcPr>
                </a:tc>
              </a:tr>
            </a:tbl>
          </a:graphicData>
        </a:graphic>
      </p:graphicFrame>
    </p:spTree>
  </p:cSld>
  <p:clrMapOvr>
    <a:masterClrMapping/>
  </p:clrMapOvr>
  <p:transition spd="slow"/>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对象 1" hidden="1"/>
          <p:cNvGraphicFramePr>
            <a:graphicFrameLocks noChangeAspect="1"/>
          </p:cNvGraphicFramePr>
          <p:nvPr>
            <p:custDataLst>
              <p:tags r:id="rId2"/>
            </p:custDataLst>
            <p:extLst>
              <p:ext uri="{D42A27DB-BD31-4B8C-83A1-F6EECF244321}">
                <p14:modId xmlns:p14="http://schemas.microsoft.com/office/powerpoint/2010/main" val="3329634601"/>
              </p:ext>
            </p:extLst>
          </p:nvPr>
        </p:nvGraphicFramePr>
        <p:xfrm>
          <a:off x="1588" y="1588"/>
          <a:ext cx="1588" cy="1588"/>
        </p:xfrm>
        <a:graphic>
          <a:graphicData uri="http://schemas.openxmlformats.org/presentationml/2006/ole">
            <mc:AlternateContent>
              <mc:Choice xmlns:v="urn:schemas-microsoft-com:vml" Requires="v">
                <p:oleObj spid="_x0000_s1052" name="think-cell Slide" r:id="rId3" imgW="395" imgH="392" progId="TCLayout.ActiveDocument.1">
                  <p:embed/>
                </p:oleObj>
              </mc:Choice>
              <mc:Fallback>
                <p:oleObj name="think-cell Slide" r:id="rId3" imgW="395" imgH="392" progId="TCLayout.ActiveDocument.1">
                  <p:embed/>
                  <p:pic>
                    <p:nvPicPr>
                      <p:cNvPr id="0" name="OLE substitute imag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4" name="灯片编号占位符 1"/>
          <p:cNvSpPr>
            <a:spLocks noGrp="1"/>
          </p:cNvSpPr>
          <p:nvPr>
            <p:ph type="sldNum" sz="quarter" idx="10"/>
          </p:nvPr>
        </p:nvSpPr>
        <p:spPr/>
        <p:txBody>
          <a:bodyPr/>
          <a:lstStyle/>
          <a:p>
            <a:fld id="{F14E6B1C-26D8-45AC-B09A-BC74534549F2}" type="slidenum">
              <a:rPr lang="zh-CN" altLang="en-US"/>
              <a:t>23</a:t>
            </a:fld>
            <a:endParaRPr lang="en-US" altLang="zh-CN"/>
          </a:p>
        </p:txBody>
      </p:sp>
      <p:graphicFrame>
        <p:nvGraphicFramePr>
          <p:cNvPr id="4280390" name="Group 70"/>
          <p:cNvGraphicFramePr>
            <a:graphicFrameLocks noGrp="1"/>
          </p:cNvGraphicFramePr>
          <p:nvPr>
            <p:extLst>
              <p:ext uri="{D42A27DB-BD31-4B8C-83A1-F6EECF244321}">
                <p14:modId xmlns:p14="http://schemas.microsoft.com/office/powerpoint/2010/main" val="4177851241"/>
              </p:ext>
            </p:extLst>
          </p:nvPr>
        </p:nvGraphicFramePr>
        <p:xfrm>
          <a:off x="925513" y="1386899"/>
          <a:ext cx="8316912" cy="4736789"/>
        </p:xfrm>
        <a:graphic>
          <a:graphicData uri="http://schemas.openxmlformats.org/drawingml/2006/table">
            <a:tbl>
              <a:tblPr/>
              <a:tblGrid>
                <a:gridCol w="1490662"/>
                <a:gridCol w="2470150"/>
                <a:gridCol w="858838"/>
                <a:gridCol w="3497262"/>
              </a:tblGrid>
              <a:tr h="358775">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20574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5146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9718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4290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8862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职位等级</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20574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5146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9718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4290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8862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市场定位</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20574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5146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9718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4290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8862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GGS </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20574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5146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9718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4290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8862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建议：市场数据</a:t>
                      </a:r>
                      <a:b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b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（二线外资</a:t>
                      </a: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P50*</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城市系数</a:t>
                      </a: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,12</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级以上</a:t>
                      </a: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P60</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r>
              <a:tr h="280988">
                <a:tc rowSpan="10">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20574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5146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9718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4290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8862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GGS3-GGS12</a:t>
                      </a:r>
                    </a:p>
                    <a:p>
                      <a:pPr marL="0" marR="0" lvl="0" indent="0" algn="ctr" defTabSz="914400" rtl="0" eaLnBrk="1" fontAlgn="ctr"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a:t>
                      </a:r>
                      <a:r>
                        <a:rPr kumimoji="0" lang="zh-CN" altLang="en-US"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分行行领导以下其他岗位</a:t>
                      </a:r>
                      <a:r>
                        <a:rPr kumimoji="0" lang="zh-CN" altLang="en-US"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rowSpan="10">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20574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5146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9718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4290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8862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外资银行</a:t>
                      </a:r>
                    </a:p>
                    <a:p>
                      <a:pPr marL="0" marR="0" lvl="0" indent="0" algn="ctr" defTabSz="914400" rtl="0" eaLnBrk="1" fontAlgn="ctr"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二线城市市场</a:t>
                      </a: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P60</a:t>
                      </a:r>
                    </a:p>
                    <a:p>
                      <a:pPr marL="0" marR="0" lvl="0" indent="0" algn="ctr" defTabSz="914400" rtl="0" eaLnBrk="1" fontAlgn="ctr" latinLnBrk="0" hangingPunct="1">
                        <a:lnSpc>
                          <a:spcPct val="100000"/>
                        </a:lnSpc>
                        <a:spcBef>
                          <a:spcPct val="0"/>
                        </a:spcBef>
                        <a:spcAft>
                          <a:spcPct val="0"/>
                        </a:spcAft>
                        <a:buClrTx/>
                        <a:buSzTx/>
                        <a:buFontTx/>
                        <a:buNone/>
                      </a:pPr>
                      <a:r>
                        <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（宁波地区薪酬数据</a:t>
                      </a:r>
                      <a:r>
                        <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a:t>
                      </a:r>
                      <a:r>
                        <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折算系数，其中：折算系数</a:t>
                      </a:r>
                      <a:r>
                        <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a:t>
                      </a:r>
                      <a:r>
                        <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某城市薪酬系数</a:t>
                      </a:r>
                      <a:r>
                        <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/87</a:t>
                      </a:r>
                      <a:r>
                        <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。苏南杭锡四地城市系数均值</a:t>
                      </a:r>
                      <a:r>
                        <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=87</a:t>
                      </a:r>
                      <a:r>
                        <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，城市薪酬系数详见</a:t>
                      </a:r>
                      <a:r>
                        <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a:t>
                      </a:r>
                      <a:r>
                        <a:rPr kumimoji="0" lang="en-US"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2014 城市薪酬系数表</a:t>
                      </a:r>
                      <a:r>
                        <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a:t>
                      </a:r>
                      <a:r>
                        <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a:t>
                      </a:r>
                      <a:r>
                        <a:rPr kumimoji="0" lang="zh-CN" altLang="en-US" sz="1400" b="1" i="0" u="none" strike="noStrike" cap="none" normalizeH="0" baseline="0" smtClean="0">
                          <a:ln>
                            <a:noFill/>
                          </a:ln>
                          <a:solidFill>
                            <a:srgbClr val="C22E00"/>
                          </a:solidFill>
                          <a:effectLst/>
                          <a:latin typeface="Arial" pitchFamily="34" charset="0"/>
                          <a:ea typeface="楷体_GB2312" pitchFamily="49" charset="-122"/>
                          <a:cs typeface="Arial" pitchFamily="34" charset="0"/>
                        </a:rPr>
                        <a:t>如：温州分行折算系数</a:t>
                      </a:r>
                      <a:r>
                        <a:rPr kumimoji="0" lang="en-US" altLang="zh-CN" sz="1400" b="1" i="0" u="none" strike="noStrike" cap="none" normalizeH="0" baseline="0" smtClean="0">
                          <a:ln>
                            <a:noFill/>
                          </a:ln>
                          <a:solidFill>
                            <a:srgbClr val="C22E00"/>
                          </a:solidFill>
                          <a:effectLst/>
                          <a:latin typeface="Arial" pitchFamily="34" charset="0"/>
                          <a:ea typeface="楷体_GB2312" pitchFamily="49" charset="-122"/>
                          <a:cs typeface="Arial" pitchFamily="34" charset="0"/>
                        </a:rPr>
                        <a:t>=82/87=94.3%</a:t>
                      </a:r>
                      <a:r>
                        <a:rPr kumimoji="0" lang="zh-CN" altLang="en-US" sz="1400" b="1" i="0" u="none" strike="noStrike" cap="none" normalizeH="0" baseline="0" smtClean="0">
                          <a:ln>
                            <a:noFill/>
                          </a:ln>
                          <a:solidFill>
                            <a:srgbClr val="C22E00"/>
                          </a:solidFill>
                          <a:effectLst/>
                          <a:latin typeface="Arial" pitchFamily="34" charset="0"/>
                          <a:ea typeface="楷体_GB2312" pitchFamily="49" charset="-122"/>
                          <a:cs typeface="Arial" pitchFamily="34" charset="0"/>
                        </a:rPr>
                        <a:t>）</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20574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5146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9718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4290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8862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3</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20574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5146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9718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4290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8862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ct val="0"/>
                        </a:spcAft>
                        <a:buClr>
                          <a:srgbClr val="FF9900"/>
                        </a:buClr>
                        <a:buSzPct val="140000"/>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38,834</a:t>
                      </a:r>
                      <a:endParaRPr kumimoji="0" lang="zh-CN" altLang="en-US" sz="1400" b="1"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r>
              <a:tr h="280988">
                <a:tc vMerge="1">
                  <a:txBody>
                    <a:bodyPr vert="horz" wrap="square"/>
                    <a:lstStyle/>
                    <a:p>
                      <a:endParaRPr lang="zh-CN" altLang="en-US"/>
                    </a:p>
                  </a:txBody>
                  <a:tcPr/>
                </a:tc>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20574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5146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9718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4290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8862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4</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20574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5146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9718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4290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8862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ct val="0"/>
                        </a:spcAft>
                        <a:buClr>
                          <a:srgbClr val="FF9900"/>
                        </a:buClr>
                        <a:buSzPct val="140000"/>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51,162</a:t>
                      </a:r>
                      <a:endParaRPr kumimoji="0" lang="zh-CN" altLang="en-US" sz="1400" b="1"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r>
              <a:tr h="288925">
                <a:tc vMerge="1">
                  <a:txBody>
                    <a:bodyPr vert="horz" wrap="square"/>
                    <a:lstStyle/>
                    <a:p>
                      <a:endParaRPr lang="zh-CN" altLang="en-US"/>
                    </a:p>
                  </a:txBody>
                  <a:tcPr/>
                </a:tc>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20574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5146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9718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4290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8862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5</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20574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5146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9718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4290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8862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ct val="0"/>
                        </a:spcAft>
                        <a:buClr>
                          <a:srgbClr val="FF9900"/>
                        </a:buClr>
                        <a:buSzPct val="140000"/>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67,406</a:t>
                      </a:r>
                      <a:endParaRPr kumimoji="0" lang="zh-CN" altLang="en-US" sz="1400" b="1"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r>
              <a:tr h="280988">
                <a:tc vMerge="1">
                  <a:txBody>
                    <a:bodyPr vert="horz" wrap="square"/>
                    <a:lstStyle/>
                    <a:p>
                      <a:endParaRPr lang="zh-CN" altLang="en-US"/>
                    </a:p>
                  </a:txBody>
                  <a:tcPr/>
                </a:tc>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20574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5146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9718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4290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8862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6</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20574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5146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9718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4290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8862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ct val="0"/>
                        </a:spcAft>
                        <a:buClr>
                          <a:srgbClr val="FF9900"/>
                        </a:buClr>
                        <a:buSzPct val="140000"/>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88,806</a:t>
                      </a:r>
                      <a:endParaRPr kumimoji="0" lang="zh-CN" altLang="en-US" sz="1400" b="1"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r>
              <a:tr h="280988">
                <a:tc vMerge="1">
                  <a:txBody>
                    <a:bodyPr vert="horz" wrap="square"/>
                    <a:lstStyle/>
                    <a:p>
                      <a:endParaRPr lang="zh-CN" altLang="en-US"/>
                    </a:p>
                  </a:txBody>
                  <a:tcPr/>
                </a:tc>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20574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5146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9718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4290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8862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7</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20574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5146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9718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4290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8862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ct val="0"/>
                        </a:spcAft>
                        <a:buClr>
                          <a:srgbClr val="FF9900"/>
                        </a:buClr>
                        <a:buSzPct val="140000"/>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117,001</a:t>
                      </a:r>
                      <a:endParaRPr kumimoji="0" lang="zh-CN" altLang="en-US" sz="1400" b="1"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r>
              <a:tr h="280988">
                <a:tc vMerge="1">
                  <a:txBody>
                    <a:bodyPr vert="horz" wrap="square"/>
                    <a:lstStyle/>
                    <a:p>
                      <a:endParaRPr lang="zh-CN" altLang="en-US"/>
                    </a:p>
                  </a:txBody>
                  <a:tcPr/>
                </a:tc>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20574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5146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9718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4290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8862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8</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20574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5146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9718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4290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8862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ct val="0"/>
                        </a:spcAft>
                        <a:buClr>
                          <a:srgbClr val="FF9900"/>
                        </a:buClr>
                        <a:buSzPct val="140000"/>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154,147</a:t>
                      </a:r>
                      <a:endParaRPr kumimoji="0" lang="zh-CN" altLang="en-US" sz="1400" b="1"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r>
              <a:tr h="280988">
                <a:tc vMerge="1">
                  <a:txBody>
                    <a:bodyPr vert="horz" wrap="square"/>
                    <a:lstStyle/>
                    <a:p>
                      <a:endParaRPr lang="zh-CN" altLang="en-US"/>
                    </a:p>
                  </a:txBody>
                  <a:tcPr/>
                </a:tc>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20574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5146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9718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4290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8862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9</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20574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5146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9718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4290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8862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ct val="0"/>
                        </a:spcAft>
                        <a:buClr>
                          <a:srgbClr val="FF9900"/>
                        </a:buClr>
                        <a:buSzPct val="140000"/>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203,085</a:t>
                      </a:r>
                      <a:endParaRPr kumimoji="0" lang="zh-CN" altLang="en-US" sz="1400" b="1"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r>
              <a:tr h="280988">
                <a:tc vMerge="1">
                  <a:txBody>
                    <a:bodyPr vert="horz" wrap="square"/>
                    <a:lstStyle/>
                    <a:p>
                      <a:endParaRPr lang="zh-CN" altLang="en-US"/>
                    </a:p>
                  </a:txBody>
                  <a:tcPr/>
                </a:tc>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20574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5146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9718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4290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8862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10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20574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5146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9718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4290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8862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ct val="0"/>
                        </a:spcAft>
                        <a:buClr>
                          <a:srgbClr val="FF9900"/>
                        </a:buClr>
                        <a:buSzPct val="140000"/>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267,563</a:t>
                      </a:r>
                      <a:endParaRPr kumimoji="0" lang="zh-CN" altLang="en-US" sz="1400" b="1"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r>
              <a:tr h="280988">
                <a:tc vMerge="1">
                  <a:txBody>
                    <a:bodyPr vert="horz" wrap="square"/>
                    <a:lstStyle/>
                    <a:p>
                      <a:endParaRPr lang="zh-CN" altLang="en-US"/>
                    </a:p>
                  </a:txBody>
                  <a:tcPr/>
                </a:tc>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20574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5146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9718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4290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8862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11</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20574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5146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9718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4290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8862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ct val="0"/>
                        </a:spcAft>
                        <a:buClr>
                          <a:srgbClr val="FF9900"/>
                        </a:buClr>
                        <a:buSzPct val="140000"/>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352,510</a:t>
                      </a:r>
                      <a:endParaRPr kumimoji="0" lang="zh-CN" altLang="en-US" sz="1400" b="1"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r>
              <a:tr h="280988">
                <a:tc vMerge="1">
                  <a:txBody>
                    <a:bodyPr vert="horz" wrap="square"/>
                    <a:lstStyle/>
                    <a:p>
                      <a:endParaRPr lang="zh-CN" altLang="en-US"/>
                    </a:p>
                  </a:txBody>
                  <a:tcPr/>
                </a:tc>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20574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5146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9718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4290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8862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12</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20574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5146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9718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4290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8862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ct val="0"/>
                        </a:spcAft>
                        <a:buClr>
                          <a:srgbClr val="FF9900"/>
                        </a:buClr>
                        <a:buSzPct val="140000"/>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464,427</a:t>
                      </a:r>
                      <a:endParaRPr kumimoji="0" lang="zh-CN" altLang="en-US" sz="1400" b="1"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r>
              <a:tr h="373063">
                <a:tc rowSpan="4">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20574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5146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9718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4290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8862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GGS13-GGS16</a:t>
                      </a:r>
                    </a:p>
                    <a:p>
                      <a:pPr marL="0" marR="0" lvl="0" indent="0" algn="ctr" defTabSz="914400" rtl="0" eaLnBrk="1" fontAlgn="ctr"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a:t>
                      </a:r>
                      <a:r>
                        <a:rPr kumimoji="0" lang="zh-CN" altLang="en-US"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分行行领导</a:t>
                      </a:r>
                      <a:r>
                        <a:rPr kumimoji="0" lang="zh-CN" altLang="en-US" sz="1400" b="1" i="0" u="none" strike="noStrike" cap="none" normalizeH="0" baseline="0" smtClean="0">
                          <a:ln>
                            <a:noFill/>
                          </a:ln>
                          <a:solidFill>
                            <a:srgbClr val="000000"/>
                          </a:solidFill>
                          <a:effectLst/>
                          <a:latin typeface="Arial" pitchFamily="34" charset="0"/>
                          <a:ea typeface="楷体_GB2312" pitchFamily="49" charset="-122"/>
                          <a:cs typeface="Arial" pitchFamily="34" charset="0"/>
                        </a:rPr>
                        <a:t>）</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rowSpan="4">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20574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5146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9718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4290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8862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外资银行</a:t>
                      </a:r>
                    </a:p>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二线城市市场</a:t>
                      </a: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P60</a:t>
                      </a:r>
                      <a:endParaRPr kumimoji="0" lang="zh-CN" altLang="en-US" sz="1400" b="1"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可根据行内业务发展的战略重心以及分行的发展阶段，设计调节系数以使具体的薪酬水平增高或下降</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20574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5146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9718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4290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8862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13</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20574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5146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9718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4290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8862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ct val="0"/>
                        </a:spcAft>
                        <a:buClr>
                          <a:srgbClr val="FF9900"/>
                        </a:buClr>
                        <a:buSzPct val="140000"/>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648,861</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r>
              <a:tr h="373063">
                <a:tc vMerge="1">
                  <a:txBody>
                    <a:bodyPr vert="horz" wrap="square"/>
                    <a:lstStyle/>
                    <a:p>
                      <a:endParaRPr lang="zh-CN" altLang="en-US"/>
                    </a:p>
                  </a:txBody>
                  <a:tcPr/>
                </a:tc>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20574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5146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9718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4290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8862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14</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20574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5146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9718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4290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8862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ct val="0"/>
                        </a:spcAft>
                        <a:buClr>
                          <a:srgbClr val="FF9900"/>
                        </a:buClr>
                        <a:buSzPct val="140000"/>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854,865</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r>
              <a:tr h="373063">
                <a:tc vMerge="1">
                  <a:txBody>
                    <a:bodyPr vert="horz" wrap="square"/>
                    <a:lstStyle/>
                    <a:p>
                      <a:endParaRPr lang="zh-CN" altLang="en-US"/>
                    </a:p>
                  </a:txBody>
                  <a:tcPr/>
                </a:tc>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20574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5146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9718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4290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8862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15</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20574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5146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9718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4290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8862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ct val="0"/>
                        </a:spcAft>
                        <a:buClr>
                          <a:srgbClr val="FF9900"/>
                        </a:buClr>
                        <a:buSzPct val="140000"/>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1,128,422</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r>
              <a:tr h="373063">
                <a:tc vMerge="1">
                  <a:txBody>
                    <a:bodyPr vert="horz" wrap="square"/>
                    <a:lstStyle/>
                    <a:p>
                      <a:endParaRPr lang="zh-CN" altLang="en-US"/>
                    </a:p>
                  </a:txBody>
                  <a:tcPr/>
                </a:tc>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20574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5146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9718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4290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8862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ctr" latinLnBrk="0" hangingPunct="1">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16</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742950" indent="-285750">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1143000" indent="-228600">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6002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2057400" indent="-22860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5146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9718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4290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886200" indent="-22860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1" fontAlgn="base" latinLnBrk="0" hangingPunct="1">
                        <a:lnSpc>
                          <a:spcPct val="100000"/>
                        </a:lnSpc>
                        <a:spcBef>
                          <a:spcPct val="20000"/>
                        </a:spcBef>
                        <a:spcAft>
                          <a:spcPct val="0"/>
                        </a:spcAft>
                        <a:buClr>
                          <a:srgbClr val="FF9900"/>
                        </a:buClr>
                        <a:buSzPct val="140000"/>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1,489,517</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r>
            </a:tbl>
          </a:graphicData>
        </a:graphic>
      </p:graphicFrame>
      <p:sp>
        <p:nvSpPr>
          <p:cNvPr id="4280380" name="Rectangle 1614"/>
          <p:cNvSpPr>
            <a:spLocks noGrp="1" noChangeArrowheads="1"/>
          </p:cNvSpPr>
          <p:nvPr>
            <p:ph type="title" idx="4294967295"/>
          </p:nvPr>
        </p:nvSpPr>
        <p:spPr>
          <a:xfrm>
            <a:off x="1155700" y="0"/>
            <a:ext cx="8585200" cy="914400"/>
          </a:xfrm>
          <a:noFill/>
        </p:spPr>
        <p:txBody>
          <a:bodyPr lIns="0" tIns="0" rIns="0" bIns="0"/>
          <a:lstStyle/>
          <a:p>
            <a:pPr>
              <a:spcBef>
                <a:spcPct val="50000"/>
              </a:spcBef>
            </a:pPr>
            <a:r>
              <a:rPr lang="zh-CN" altLang="en-US"/>
              <a:t>薪酬水平检视与建议</a:t>
            </a:r>
            <a:br>
              <a:rPr lang="zh-CN" altLang="en-US"/>
            </a:br>
            <a:r>
              <a:rPr lang="en-US" altLang="zh-CN" sz="2000"/>
              <a:t>4</a:t>
            </a:r>
            <a:r>
              <a:rPr lang="zh-CN" altLang="en-US" sz="2000"/>
              <a:t>、基于上述市场定位建议，</a:t>
            </a:r>
            <a:r>
              <a:rPr lang="zh-CN" altLang="en-US" sz="2000">
                <a:solidFill>
                  <a:srgbClr val="E65032"/>
                </a:solidFill>
              </a:rPr>
              <a:t>苏南杭以外二线城市分行</a:t>
            </a:r>
            <a:r>
              <a:rPr lang="zh-CN" altLang="en-US" sz="2000"/>
              <a:t>岗位的薪酬水平</a:t>
            </a:r>
          </a:p>
        </p:txBody>
      </p:sp>
    </p:spTree>
  </p:cSld>
  <p:clrMapOvr>
    <a:masterClrMapping/>
  </p:clrMapOvr>
  <p:transition spd="slow"/>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9" name="灯片编号占位符 3"/>
          <p:cNvSpPr>
            <a:spLocks noGrp="1"/>
          </p:cNvSpPr>
          <p:nvPr>
            <p:ph type="sldNum" sz="quarter" idx="10"/>
          </p:nvPr>
        </p:nvSpPr>
        <p:spPr/>
        <p:txBody>
          <a:bodyPr/>
          <a:lstStyle/>
          <a:p>
            <a:fld id="{18A19103-EDEE-43BF-98D2-6A65D26DFA3D}" type="slidenum">
              <a:rPr lang="zh-CN" altLang="en-US"/>
              <a:t>24</a:t>
            </a:fld>
            <a:endParaRPr lang="en-US" altLang="zh-CN"/>
          </a:p>
        </p:txBody>
      </p:sp>
      <p:grpSp>
        <p:nvGrpSpPr>
          <p:cNvPr id="4281346" name="Group 2"/>
          <p:cNvGrpSpPr/>
          <p:nvPr/>
        </p:nvGrpSpPr>
        <p:grpSpPr>
          <a:xfrm>
            <a:off x="4484688" y="2892425"/>
            <a:ext cx="5024437" cy="3124200"/>
            <a:chOff x="1091" y="1539"/>
            <a:chExt cx="3552" cy="2208"/>
          </a:xfrm>
        </p:grpSpPr>
        <p:sp>
          <p:nvSpPr>
            <p:cNvPr id="4281347" name="Rectangle 3"/>
            <p:cNvSpPr>
              <a:spLocks noChangeArrowheads="1"/>
            </p:cNvSpPr>
            <p:nvPr/>
          </p:nvSpPr>
          <p:spPr bwMode="auto">
            <a:xfrm>
              <a:off x="1091" y="1539"/>
              <a:ext cx="3552" cy="2208"/>
            </a:xfrm>
            <a:prstGeom prst="rect">
              <a:avLst/>
            </a:prstGeom>
            <a:solidFill>
              <a:srgbClr val="EAEAEA"/>
            </a:solidFill>
            <a:ln w="12700" algn="ctr">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graphicFrame>
          <p:nvGraphicFramePr>
            <p:cNvPr id="4281348" name="Object 4"/>
            <p:cNvGraphicFramePr>
              <a:graphicFrameLocks noChangeAspect="1"/>
            </p:cNvGraphicFramePr>
            <p:nvPr/>
          </p:nvGraphicFramePr>
          <p:xfrm>
            <a:off x="1110" y="1570"/>
            <a:ext cx="3522" cy="2149"/>
          </p:xfrm>
          <a:graphic>
            <a:graphicData uri="http://schemas.openxmlformats.org/presentationml/2006/ole">
              <mc:AlternateContent>
                <mc:Choice xmlns:v="urn:schemas-microsoft-com:vml" Requires="v">
                  <p:oleObj spid="_x0000_s1053" name="Chart" r:id="rId2" imgW="5829300" imgH="3438449" progId="Excel.Chart.8">
                    <p:embed/>
                  </p:oleObj>
                </mc:Choice>
                <mc:Fallback>
                  <p:oleObj name="Chart" r:id="rId2" imgW="5829300" imgH="3438449" progId="Excel.Chart.8">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1110" y="1570"/>
                          <a:ext cx="3522" cy="2149"/>
                        </a:xfrm>
                        <a:prstGeom prst="rect">
                          <a:avLst/>
                        </a:prstGeom>
                        <a:noFill/>
                        <a:ln>
                          <a:noFill/>
                        </a:ln>
                        <a:effectLst/>
                      </p:spPr>
                    </p:pic>
                  </p:oleObj>
                </mc:Fallback>
              </mc:AlternateContent>
            </a:graphicData>
          </a:graphic>
        </p:graphicFrame>
      </p:grpSp>
      <p:sp>
        <p:nvSpPr>
          <p:cNvPr id="4281349" name="Rectangle 5"/>
          <p:cNvSpPr>
            <a:spLocks noGrp="1" noChangeArrowheads="1"/>
          </p:cNvSpPr>
          <p:nvPr>
            <p:ph type="title"/>
          </p:nvPr>
        </p:nvSpPr>
        <p:spPr/>
        <p:txBody>
          <a:bodyPr/>
          <a:lstStyle/>
          <a:p>
            <a:r>
              <a:rPr lang="zh-CN" altLang="en-US" sz="2000"/>
              <a:t>在确定薪酬中位值的基础上，通过带宽及薪档的设计，反映岗位上不同任职者的能力差异，并为每个岗位的薪酬留出调整和上升的空间</a:t>
            </a:r>
          </a:p>
        </p:txBody>
      </p:sp>
      <p:sp>
        <p:nvSpPr>
          <p:cNvPr id="4281350" name="Line 6"/>
          <p:cNvSpPr>
            <a:spLocks noChangeShapeType="1"/>
          </p:cNvSpPr>
          <p:nvPr/>
        </p:nvSpPr>
        <p:spPr bwMode="auto">
          <a:xfrm>
            <a:off x="3624263" y="1176338"/>
            <a:ext cx="269875" cy="0"/>
          </a:xfrm>
          <a:prstGeom prst="line">
            <a:avLst/>
          </a:prstGeom>
          <a:noFill/>
          <a:ln w="9525">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4281351" name="Line 7"/>
          <p:cNvSpPr>
            <a:spLocks noChangeShapeType="1"/>
          </p:cNvSpPr>
          <p:nvPr/>
        </p:nvSpPr>
        <p:spPr bwMode="auto">
          <a:xfrm>
            <a:off x="3624263" y="3375025"/>
            <a:ext cx="269875" cy="0"/>
          </a:xfrm>
          <a:prstGeom prst="line">
            <a:avLst/>
          </a:prstGeom>
          <a:noFill/>
          <a:ln w="9525">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4281352" name="Line 8"/>
          <p:cNvSpPr>
            <a:spLocks noChangeShapeType="1"/>
          </p:cNvSpPr>
          <p:nvPr/>
        </p:nvSpPr>
        <p:spPr bwMode="auto">
          <a:xfrm flipH="1" flipV="1">
            <a:off x="3759200" y="1176338"/>
            <a:ext cx="0" cy="863600"/>
          </a:xfrm>
          <a:prstGeom prst="line">
            <a:avLst/>
          </a:prstGeom>
          <a:noFill/>
          <a:ln w="9525">
            <a:solidFill>
              <a:schemeClr val="tx1"/>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4281353" name="Line 9"/>
          <p:cNvSpPr>
            <a:spLocks noChangeShapeType="1"/>
          </p:cNvSpPr>
          <p:nvPr/>
        </p:nvSpPr>
        <p:spPr bwMode="auto">
          <a:xfrm flipH="1">
            <a:off x="3759200" y="2487613"/>
            <a:ext cx="0" cy="866775"/>
          </a:xfrm>
          <a:prstGeom prst="line">
            <a:avLst/>
          </a:prstGeom>
          <a:noFill/>
          <a:ln w="9525">
            <a:solidFill>
              <a:schemeClr val="tx1"/>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4281354" name="Text Box 10"/>
          <p:cNvSpPr txBox="1">
            <a:spLocks noChangeArrowheads="1"/>
          </p:cNvSpPr>
          <p:nvPr/>
        </p:nvSpPr>
        <p:spPr bwMode="auto">
          <a:xfrm>
            <a:off x="3594100" y="2132013"/>
            <a:ext cx="539750" cy="212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nSpc>
                <a:spcPct val="100000"/>
              </a:lnSpc>
              <a:buFontTx/>
              <a:buNone/>
            </a:pPr>
            <a:r>
              <a:rPr lang="zh-CN" altLang="en-US" sz="1400" b="1">
                <a:cs typeface="Arial" pitchFamily="34" charset="0"/>
              </a:rPr>
              <a:t>带宽</a:t>
            </a:r>
            <a:endParaRPr lang="zh-CN" altLang="en-US" sz="1400">
              <a:cs typeface="Arial" pitchFamily="34" charset="0"/>
            </a:endParaRPr>
          </a:p>
        </p:txBody>
      </p:sp>
      <p:sp>
        <p:nvSpPr>
          <p:cNvPr id="4281355" name="Text Box 11"/>
          <p:cNvSpPr txBox="1">
            <a:spLocks noChangeArrowheads="1"/>
          </p:cNvSpPr>
          <p:nvPr/>
        </p:nvSpPr>
        <p:spPr bwMode="auto">
          <a:xfrm>
            <a:off x="2433638" y="3794125"/>
            <a:ext cx="1728787" cy="638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nSpc>
                <a:spcPct val="100000"/>
              </a:lnSpc>
              <a:buFontTx/>
              <a:buNone/>
            </a:pPr>
            <a:r>
              <a:rPr lang="zh-CN" altLang="en-US" sz="1400" b="1">
                <a:cs typeface="Arial" pitchFamily="34" charset="0"/>
              </a:rPr>
              <a:t>级差</a:t>
            </a:r>
            <a:r>
              <a:rPr lang="zh-CN" altLang="en-US" sz="1400">
                <a:cs typeface="Arial" pitchFamily="34" charset="0"/>
              </a:rPr>
              <a:t>＝相邻两级的中位点之差与低职等中位值的比</a:t>
            </a:r>
          </a:p>
        </p:txBody>
      </p:sp>
      <p:sp>
        <p:nvSpPr>
          <p:cNvPr id="4281356" name="Text Box 12"/>
          <p:cNvSpPr txBox="1">
            <a:spLocks noChangeArrowheads="1"/>
          </p:cNvSpPr>
          <p:nvPr/>
        </p:nvSpPr>
        <p:spPr bwMode="auto">
          <a:xfrm>
            <a:off x="1039813" y="1989138"/>
            <a:ext cx="1243012" cy="212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ctr">
              <a:lnSpc>
                <a:spcPct val="100000"/>
              </a:lnSpc>
              <a:buFontTx/>
              <a:buNone/>
            </a:pPr>
            <a:r>
              <a:rPr lang="zh-CN" altLang="en-US" sz="1400" b="1">
                <a:cs typeface="Arial" pitchFamily="34" charset="0"/>
              </a:rPr>
              <a:t>薪酬带宽</a:t>
            </a:r>
          </a:p>
        </p:txBody>
      </p:sp>
      <p:sp>
        <p:nvSpPr>
          <p:cNvPr id="4281357" name="Text Box 13"/>
          <p:cNvSpPr txBox="1">
            <a:spLocks noChangeArrowheads="1"/>
          </p:cNvSpPr>
          <p:nvPr/>
        </p:nvSpPr>
        <p:spPr bwMode="auto">
          <a:xfrm>
            <a:off x="-901700" y="4367213"/>
            <a:ext cx="2181225" cy="182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r">
              <a:lnSpc>
                <a:spcPct val="100000"/>
              </a:lnSpc>
              <a:buFontTx/>
              <a:buNone/>
            </a:pPr>
            <a:r>
              <a:rPr lang="en-US" altLang="en-US" sz="1200">
                <a:cs typeface="Arial" pitchFamily="34" charset="0"/>
              </a:rPr>
              <a:t>最小值</a:t>
            </a:r>
            <a:r>
              <a:rPr lang="zh-CN" altLang="en-US" sz="1200">
                <a:cs typeface="Arial" pitchFamily="34" charset="0"/>
              </a:rPr>
              <a:t>： </a:t>
            </a:r>
            <a:r>
              <a:rPr lang="en-US" altLang="zh-CN" sz="1200">
                <a:cs typeface="Arial" pitchFamily="34" charset="0"/>
              </a:rPr>
              <a:t>1</a:t>
            </a:r>
            <a:r>
              <a:rPr lang="en-US" altLang="en-US" sz="1200">
                <a:cs typeface="Arial" pitchFamily="34" charset="0"/>
              </a:rPr>
              <a:t>档：</a:t>
            </a:r>
          </a:p>
        </p:txBody>
      </p:sp>
      <p:sp>
        <p:nvSpPr>
          <p:cNvPr id="4281358" name="Text Box 14"/>
          <p:cNvSpPr txBox="1">
            <a:spLocks noChangeArrowheads="1"/>
          </p:cNvSpPr>
          <p:nvPr/>
        </p:nvSpPr>
        <p:spPr bwMode="auto">
          <a:xfrm>
            <a:off x="-914400" y="2189163"/>
            <a:ext cx="2193925" cy="182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r">
              <a:lnSpc>
                <a:spcPct val="100000"/>
              </a:lnSpc>
              <a:buFontTx/>
              <a:buNone/>
            </a:pPr>
            <a:r>
              <a:rPr lang="zh-CN" altLang="en-US" sz="1200">
                <a:cs typeface="Arial" pitchFamily="34" charset="0"/>
              </a:rPr>
              <a:t>最大值：</a:t>
            </a:r>
            <a:r>
              <a:rPr lang="en-US" altLang="zh-CN" sz="1200">
                <a:cs typeface="Arial" pitchFamily="34" charset="0"/>
              </a:rPr>
              <a:t>5</a:t>
            </a:r>
            <a:r>
              <a:rPr lang="zh-CN" altLang="en-US" sz="1200">
                <a:cs typeface="Arial" pitchFamily="34" charset="0"/>
              </a:rPr>
              <a:t>档：</a:t>
            </a:r>
          </a:p>
        </p:txBody>
      </p:sp>
      <p:graphicFrame>
        <p:nvGraphicFramePr>
          <p:cNvPr id="4281359" name="Group 15"/>
          <p:cNvGraphicFramePr>
            <a:graphicFrameLocks noGrp="1"/>
          </p:cNvGraphicFramePr>
          <p:nvPr/>
        </p:nvGraphicFramePr>
        <p:xfrm>
          <a:off x="2536825" y="1168400"/>
          <a:ext cx="723900" cy="2205039"/>
        </p:xfrm>
        <a:graphic>
          <a:graphicData uri="http://schemas.openxmlformats.org/drawingml/2006/table">
            <a:tbl>
              <a:tblPr/>
              <a:tblGrid>
                <a:gridCol w="723900"/>
              </a:tblGrid>
              <a:tr h="5508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534988">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942975">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439863">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184785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30505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76225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21945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67665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l" defTabSz="914400" rtl="0" eaLnBrk="1" fontAlgn="base" latinLnBrk="0" hangingPunct="1">
                        <a:lnSpc>
                          <a:spcPct val="0"/>
                        </a:lnSpc>
                        <a:spcBef>
                          <a:spcPct val="0"/>
                        </a:spcBef>
                        <a:spcAft>
                          <a:spcPct val="0"/>
                        </a:spcAft>
                        <a:buClr>
                          <a:srgbClr val="FF9900"/>
                        </a:buClr>
                        <a:buSzPct val="140000"/>
                        <a:buFontTx/>
                        <a:buNone/>
                      </a:pPr>
                      <a:endParaRPr kumimoji="0" lang="zh-CN" altLang="en-US" sz="7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2700" cap="flat" cmpd="sng" algn="ctr">
                      <a:solidFill>
                        <a:schemeClr val="tx1"/>
                      </a:solidFill>
                      <a:prstDash val="dash"/>
                      <a:round/>
                      <a:headEnd type="none" w="med" len="med"/>
                      <a:tailEnd type="none" w="med" len="med"/>
                    </a:lnB>
                    <a:lnTlToBr>
                      <a:noFill/>
                    </a:lnTlToBr>
                    <a:lnBlToTr>
                      <a:noFill/>
                    </a:lnBlToTr>
                    <a:solidFill>
                      <a:srgbClr val="6699FF"/>
                    </a:solidFill>
                  </a:tcPr>
                </a:tc>
              </a:tr>
              <a:tr h="552450">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534988">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942975">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439863">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184785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30505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76225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21945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67665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l" defTabSz="914400" rtl="0" eaLnBrk="1" fontAlgn="base" latinLnBrk="0" hangingPunct="1">
                        <a:lnSpc>
                          <a:spcPct val="0"/>
                        </a:lnSpc>
                        <a:spcBef>
                          <a:spcPct val="0"/>
                        </a:spcBef>
                        <a:spcAft>
                          <a:spcPct val="0"/>
                        </a:spcAft>
                        <a:buClr>
                          <a:srgbClr val="FF9900"/>
                        </a:buClr>
                        <a:buSzPct val="140000"/>
                        <a:buFontTx/>
                        <a:buNone/>
                      </a:pPr>
                      <a:endParaRPr kumimoji="0" lang="zh-CN" altLang="en-US" sz="7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2700" cap="flat" cmpd="sng" algn="ctr">
                      <a:solidFill>
                        <a:schemeClr val="tx1"/>
                      </a:solidFill>
                      <a:prstDash val="dash"/>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6699FF"/>
                    </a:solidFill>
                  </a:tcPr>
                </a:tc>
              </a:tr>
              <a:tr h="5508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534988">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942975">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439863">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184785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30505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76225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21945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67665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l" defTabSz="914400" rtl="0" eaLnBrk="1" fontAlgn="base" latinLnBrk="0" hangingPunct="1">
                        <a:lnSpc>
                          <a:spcPct val="0"/>
                        </a:lnSpc>
                        <a:spcBef>
                          <a:spcPct val="0"/>
                        </a:spcBef>
                        <a:spcAft>
                          <a:spcPct val="0"/>
                        </a:spcAft>
                        <a:buClr>
                          <a:srgbClr val="FF9900"/>
                        </a:buClr>
                        <a:buSzPct val="140000"/>
                        <a:buFontTx/>
                        <a:buNone/>
                      </a:pPr>
                      <a:endParaRPr kumimoji="0" lang="zh-CN" altLang="en-US" sz="7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dash"/>
                      <a:round/>
                      <a:headEnd type="none" w="med" len="med"/>
                      <a:tailEnd type="none" w="med" len="med"/>
                    </a:lnB>
                    <a:lnTlToBr>
                      <a:noFill/>
                    </a:lnTlToBr>
                    <a:lnBlToTr>
                      <a:noFill/>
                    </a:lnBlToTr>
                    <a:solidFill>
                      <a:srgbClr val="CCFFCC"/>
                    </a:solidFill>
                  </a:tcPr>
                </a:tc>
              </a:tr>
              <a:tr h="5508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534988">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942975">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439863">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184785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30505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76225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21945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67665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l" defTabSz="914400" rtl="0" eaLnBrk="1" fontAlgn="base" latinLnBrk="0" hangingPunct="1">
                        <a:lnSpc>
                          <a:spcPct val="0"/>
                        </a:lnSpc>
                        <a:spcBef>
                          <a:spcPct val="0"/>
                        </a:spcBef>
                        <a:spcAft>
                          <a:spcPct val="0"/>
                        </a:spcAft>
                        <a:buClr>
                          <a:srgbClr val="FF9900"/>
                        </a:buClr>
                        <a:buSzPct val="140000"/>
                        <a:buFontTx/>
                        <a:buNone/>
                      </a:pPr>
                      <a:endParaRPr kumimoji="0" lang="zh-CN" altLang="en-US" sz="7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2700" cap="flat" cmpd="sng" algn="ctr">
                      <a:solidFill>
                        <a:schemeClr val="tx1"/>
                      </a:solidFill>
                      <a:prstDash val="dash"/>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solidFill>
                      <a:srgbClr val="CCFFCC"/>
                    </a:solidFill>
                  </a:tcPr>
                </a:tc>
              </a:tr>
            </a:tbl>
          </a:graphicData>
        </a:graphic>
      </p:graphicFrame>
      <p:graphicFrame>
        <p:nvGraphicFramePr>
          <p:cNvPr id="4281371" name="Group 27"/>
          <p:cNvGraphicFramePr>
            <a:graphicFrameLocks noGrp="1"/>
          </p:cNvGraphicFramePr>
          <p:nvPr/>
        </p:nvGraphicFramePr>
        <p:xfrm>
          <a:off x="1250950" y="2259013"/>
          <a:ext cx="808038" cy="2235200"/>
        </p:xfrm>
        <a:graphic>
          <a:graphicData uri="http://schemas.openxmlformats.org/drawingml/2006/table">
            <a:tbl>
              <a:tblPr/>
              <a:tblGrid>
                <a:gridCol w="808038"/>
              </a:tblGrid>
              <a:tr h="558800">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534988">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942975">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439863">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184785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30505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76225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21945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67665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l" defTabSz="914400" rtl="0" eaLnBrk="1" fontAlgn="base" latinLnBrk="0" hangingPunct="1">
                        <a:lnSpc>
                          <a:spcPct val="0"/>
                        </a:lnSpc>
                        <a:spcBef>
                          <a:spcPct val="0"/>
                        </a:spcBef>
                        <a:spcAft>
                          <a:spcPct val="0"/>
                        </a:spcAft>
                        <a:buClr>
                          <a:srgbClr val="FF9900"/>
                        </a:buClr>
                        <a:buSzPct val="140000"/>
                        <a:buFontTx/>
                        <a:buNone/>
                      </a:pPr>
                      <a:endParaRPr kumimoji="0" lang="zh-CN" altLang="en-US" sz="7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2700" cap="flat" cmpd="sng" algn="ctr">
                      <a:solidFill>
                        <a:schemeClr val="tx1"/>
                      </a:solidFill>
                      <a:prstDash val="dash"/>
                      <a:round/>
                      <a:headEnd type="none" w="med" len="med"/>
                      <a:tailEnd type="none" w="med" len="med"/>
                    </a:lnB>
                    <a:lnTlToBr>
                      <a:noFill/>
                    </a:lnTlToBr>
                    <a:lnBlToTr>
                      <a:noFill/>
                    </a:lnBlToTr>
                    <a:solidFill>
                      <a:srgbClr val="6699FF"/>
                    </a:solidFill>
                  </a:tcPr>
                </a:tc>
              </a:tr>
              <a:tr h="558800">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534988">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942975">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439863">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184785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30505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76225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21945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67665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l" defTabSz="914400" rtl="0" eaLnBrk="1" fontAlgn="base" latinLnBrk="0" hangingPunct="1">
                        <a:lnSpc>
                          <a:spcPct val="0"/>
                        </a:lnSpc>
                        <a:spcBef>
                          <a:spcPct val="0"/>
                        </a:spcBef>
                        <a:spcAft>
                          <a:spcPct val="0"/>
                        </a:spcAft>
                        <a:buClr>
                          <a:srgbClr val="FF9900"/>
                        </a:buClr>
                        <a:buSzPct val="140000"/>
                        <a:buFontTx/>
                        <a:buNone/>
                      </a:pPr>
                      <a:endParaRPr kumimoji="0" lang="zh-CN" altLang="en-US" sz="7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2700" cap="flat" cmpd="sng" algn="ctr">
                      <a:solidFill>
                        <a:schemeClr val="tx1"/>
                      </a:solidFill>
                      <a:prstDash val="dash"/>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6699FF"/>
                    </a:solidFill>
                  </a:tcPr>
                </a:tc>
              </a:tr>
              <a:tr h="558800">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534988">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942975">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439863">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184785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30505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76225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21945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67665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l" defTabSz="914400" rtl="0" eaLnBrk="1" fontAlgn="base" latinLnBrk="0" hangingPunct="1">
                        <a:lnSpc>
                          <a:spcPct val="0"/>
                        </a:lnSpc>
                        <a:spcBef>
                          <a:spcPct val="0"/>
                        </a:spcBef>
                        <a:spcAft>
                          <a:spcPct val="0"/>
                        </a:spcAft>
                        <a:buClr>
                          <a:srgbClr val="FF9900"/>
                        </a:buClr>
                        <a:buSzPct val="140000"/>
                        <a:buFontTx/>
                        <a:buNone/>
                      </a:pPr>
                      <a:endParaRPr kumimoji="0" lang="zh-CN" altLang="en-US" sz="7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dash"/>
                      <a:round/>
                      <a:headEnd type="none" w="med" len="med"/>
                      <a:tailEnd type="none" w="med" len="med"/>
                    </a:lnB>
                    <a:lnTlToBr>
                      <a:noFill/>
                    </a:lnTlToBr>
                    <a:lnBlToTr>
                      <a:noFill/>
                    </a:lnBlToTr>
                    <a:solidFill>
                      <a:srgbClr val="CCFFCC"/>
                    </a:solidFill>
                  </a:tcPr>
                </a:tc>
              </a:tr>
              <a:tr h="558800">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marL="534988">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marL="942975">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marL="1439863">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marL="1847850">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marL="230505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marL="276225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marL="321945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marL="3676650"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l" defTabSz="914400" rtl="0" eaLnBrk="1" fontAlgn="base" latinLnBrk="0" hangingPunct="1">
                        <a:lnSpc>
                          <a:spcPct val="0"/>
                        </a:lnSpc>
                        <a:spcBef>
                          <a:spcPct val="0"/>
                        </a:spcBef>
                        <a:spcAft>
                          <a:spcPct val="0"/>
                        </a:spcAft>
                        <a:buClr>
                          <a:srgbClr val="FF9900"/>
                        </a:buClr>
                        <a:buSzPct val="140000"/>
                        <a:buFontTx/>
                        <a:buNone/>
                      </a:pPr>
                      <a:endParaRPr kumimoji="0" lang="zh-CN" altLang="en-US" sz="7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2700" cap="flat" cmpd="sng" algn="ctr">
                      <a:solidFill>
                        <a:schemeClr val="tx1"/>
                      </a:solidFill>
                      <a:prstDash val="dash"/>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solidFill>
                      <a:srgbClr val="CCFFCC"/>
                    </a:solidFill>
                  </a:tcPr>
                </a:tc>
              </a:tr>
            </a:tbl>
          </a:graphicData>
        </a:graphic>
      </p:graphicFrame>
      <p:sp>
        <p:nvSpPr>
          <p:cNvPr id="4281383" name="Text Box 39"/>
          <p:cNvSpPr txBox="1">
            <a:spLocks noChangeArrowheads="1"/>
          </p:cNvSpPr>
          <p:nvPr/>
        </p:nvSpPr>
        <p:spPr bwMode="auto">
          <a:xfrm>
            <a:off x="-774700" y="3276600"/>
            <a:ext cx="2054225" cy="182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r">
              <a:lnSpc>
                <a:spcPct val="100000"/>
              </a:lnSpc>
              <a:buFontTx/>
              <a:buNone/>
            </a:pPr>
            <a:r>
              <a:rPr lang="en-US" altLang="zh-CN" sz="1200">
                <a:cs typeface="Arial" pitchFamily="34" charset="0"/>
              </a:rPr>
              <a:t>3</a:t>
            </a:r>
            <a:r>
              <a:rPr lang="zh-CN" altLang="en-US" sz="1200">
                <a:cs typeface="Arial" pitchFamily="34" charset="0"/>
              </a:rPr>
              <a:t>档：</a:t>
            </a:r>
          </a:p>
        </p:txBody>
      </p:sp>
      <p:sp>
        <p:nvSpPr>
          <p:cNvPr id="4281384" name="Text Box 40"/>
          <p:cNvSpPr txBox="1">
            <a:spLocks noChangeArrowheads="1"/>
          </p:cNvSpPr>
          <p:nvPr/>
        </p:nvSpPr>
        <p:spPr bwMode="auto">
          <a:xfrm>
            <a:off x="-750888" y="3821113"/>
            <a:ext cx="2030413" cy="182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r">
              <a:lnSpc>
                <a:spcPct val="100000"/>
              </a:lnSpc>
              <a:buFontTx/>
              <a:buNone/>
            </a:pPr>
            <a:r>
              <a:rPr lang="en-US" altLang="zh-CN" sz="1200">
                <a:cs typeface="Arial" pitchFamily="34" charset="0"/>
              </a:rPr>
              <a:t>2</a:t>
            </a:r>
            <a:r>
              <a:rPr lang="zh-CN" altLang="en-US" sz="1200">
                <a:cs typeface="Arial" pitchFamily="34" charset="0"/>
              </a:rPr>
              <a:t>档：</a:t>
            </a:r>
          </a:p>
        </p:txBody>
      </p:sp>
      <p:sp>
        <p:nvSpPr>
          <p:cNvPr id="4281385" name="Line 41"/>
          <p:cNvSpPr>
            <a:spLocks noChangeShapeType="1"/>
          </p:cNvSpPr>
          <p:nvPr/>
        </p:nvSpPr>
        <p:spPr bwMode="auto">
          <a:xfrm>
            <a:off x="2162175" y="2263775"/>
            <a:ext cx="431800" cy="0"/>
          </a:xfrm>
          <a:prstGeom prst="line">
            <a:avLst/>
          </a:prstGeom>
          <a:noFill/>
          <a:ln w="9525">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4281386" name="Line 42"/>
          <p:cNvSpPr>
            <a:spLocks noChangeShapeType="1"/>
          </p:cNvSpPr>
          <p:nvPr/>
        </p:nvSpPr>
        <p:spPr bwMode="auto">
          <a:xfrm>
            <a:off x="2047875" y="3370263"/>
            <a:ext cx="431800" cy="0"/>
          </a:xfrm>
          <a:prstGeom prst="line">
            <a:avLst/>
          </a:prstGeom>
          <a:noFill/>
          <a:ln w="9525">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4281387" name="Text Box 43"/>
          <p:cNvSpPr txBox="1">
            <a:spLocks noChangeArrowheads="1"/>
          </p:cNvSpPr>
          <p:nvPr/>
        </p:nvSpPr>
        <p:spPr bwMode="auto">
          <a:xfrm>
            <a:off x="-774700" y="2717800"/>
            <a:ext cx="2054225" cy="182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gn="r">
              <a:lnSpc>
                <a:spcPct val="100000"/>
              </a:lnSpc>
              <a:buFontTx/>
              <a:buNone/>
            </a:pPr>
            <a:r>
              <a:rPr lang="en-US" altLang="zh-CN" sz="1200">
                <a:cs typeface="Arial" pitchFamily="34" charset="0"/>
              </a:rPr>
              <a:t>4</a:t>
            </a:r>
            <a:r>
              <a:rPr lang="zh-CN" altLang="en-US" sz="1200">
                <a:cs typeface="Arial" pitchFamily="34" charset="0"/>
              </a:rPr>
              <a:t>档：</a:t>
            </a:r>
          </a:p>
        </p:txBody>
      </p:sp>
      <p:sp>
        <p:nvSpPr>
          <p:cNvPr id="4281388" name="Line 44"/>
          <p:cNvSpPr>
            <a:spLocks noChangeShapeType="1"/>
          </p:cNvSpPr>
          <p:nvPr/>
        </p:nvSpPr>
        <p:spPr bwMode="white">
          <a:xfrm flipH="1">
            <a:off x="2301875" y="2257425"/>
            <a:ext cx="0" cy="1119188"/>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b"/>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4281389" name="Line 45"/>
          <p:cNvSpPr>
            <a:spLocks noChangeShapeType="1"/>
          </p:cNvSpPr>
          <p:nvPr/>
        </p:nvSpPr>
        <p:spPr bwMode="auto">
          <a:xfrm flipH="1" flipV="1">
            <a:off x="2398713" y="2738438"/>
            <a:ext cx="374650" cy="1008062"/>
          </a:xfrm>
          <a:prstGeom prst="line">
            <a:avLst/>
          </a:prstGeom>
          <a:noFill/>
          <a:ln w="9525">
            <a:solidFill>
              <a:schemeClr val="tx1"/>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endParaRPr lang="zh-CN" altLang="en-US"/>
          </a:p>
        </p:txBody>
      </p:sp>
      <p:sp>
        <p:nvSpPr>
          <p:cNvPr id="4281390" name="Rectangle 46"/>
          <p:cNvSpPr>
            <a:spLocks noChangeArrowheads="1"/>
          </p:cNvSpPr>
          <p:nvPr/>
        </p:nvSpPr>
        <p:spPr bwMode="auto">
          <a:xfrm>
            <a:off x="4305300" y="1208088"/>
            <a:ext cx="5002213" cy="14366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9999"/>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228600" indent="-2286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1pPr>
            <a:lvl2pPr marL="4572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2pPr>
            <a:lvl3pPr marL="9144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3pPr>
            <a:lvl4pPr marL="13716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4pPr>
            <a:lvl5pPr marL="18288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5pPr>
            <a:lvl6pPr marL="22860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6pPr>
            <a:lvl7pPr marL="27432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7pPr>
            <a:lvl8pPr marL="32004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8pPr>
            <a:lvl9pPr marL="3657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9pPr>
          </a:lstStyle>
          <a:p>
            <a:pPr eaLnBrk="1" hangingPunct="1">
              <a:lnSpc>
                <a:spcPct val="100000"/>
              </a:lnSpc>
              <a:spcBef>
                <a:spcPct val="50000"/>
              </a:spcBef>
              <a:buFontTx/>
              <a:buChar char="•"/>
            </a:pPr>
            <a:r>
              <a:rPr kumimoji="1" lang="zh-CN" altLang="en-US" sz="1600" b="1">
                <a:latin typeface="Arial" pitchFamily="34" charset="0"/>
                <a:ea typeface="楷体_GB2312" pitchFamily="49" charset="-122"/>
                <a:cs typeface="Arial" pitchFamily="34" charset="0"/>
              </a:rPr>
              <a:t>带宽</a:t>
            </a:r>
            <a:r>
              <a:rPr kumimoji="1" lang="zh-CN" altLang="en-US" sz="1600">
                <a:latin typeface="Arial" pitchFamily="34" charset="0"/>
                <a:ea typeface="楷体_GB2312" pitchFamily="49" charset="-122"/>
                <a:cs typeface="Arial" pitchFamily="34" charset="0"/>
              </a:rPr>
              <a:t>指每一职等的薪酬区间宽度，反映同一职等的在职员工因岗位价值差异、对本行直接影响的程度不同和能力素质要求高低而在薪酬上的差异；</a:t>
            </a:r>
          </a:p>
          <a:p>
            <a:pPr eaLnBrk="1" hangingPunct="1">
              <a:lnSpc>
                <a:spcPct val="100000"/>
              </a:lnSpc>
              <a:spcBef>
                <a:spcPct val="50000"/>
              </a:spcBef>
              <a:buFontTx/>
              <a:buChar char="•"/>
            </a:pPr>
            <a:r>
              <a:rPr kumimoji="1" lang="zh-CN" altLang="en-US" sz="1600">
                <a:latin typeface="Arial" pitchFamily="34" charset="0"/>
                <a:ea typeface="楷体_GB2312" pitchFamily="49" charset="-122"/>
                <a:cs typeface="Arial" pitchFamily="34" charset="0"/>
              </a:rPr>
              <a:t>带宽设计两种思路：等带宽或者带宽随着职等的提高而增加。</a:t>
            </a:r>
            <a:r>
              <a:rPr kumimoji="1" lang="zh-CN" altLang="en-US" sz="1600" b="1">
                <a:latin typeface="Arial" pitchFamily="34" charset="0"/>
                <a:ea typeface="楷体_GB2312" pitchFamily="49" charset="-122"/>
                <a:cs typeface="Arial" pitchFamily="34" charset="0"/>
              </a:rPr>
              <a:t>带宽一般可设定为</a:t>
            </a:r>
            <a:r>
              <a:rPr kumimoji="1" lang="en-US" altLang="zh-CN" sz="1600" b="1">
                <a:latin typeface="Arial" pitchFamily="34" charset="0"/>
                <a:ea typeface="楷体_GB2312" pitchFamily="49" charset="-122"/>
                <a:cs typeface="Arial" pitchFamily="34" charset="0"/>
              </a:rPr>
              <a:t>15%~75%</a:t>
            </a:r>
            <a:endParaRPr kumimoji="1" lang="zh-CN" altLang="en-US" sz="1600" b="1">
              <a:latin typeface="Arial" pitchFamily="34" charset="0"/>
              <a:ea typeface="楷体_GB2312" pitchFamily="49" charset="-122"/>
              <a:cs typeface="Arial" pitchFamily="34" charset="0"/>
            </a:endParaRPr>
          </a:p>
        </p:txBody>
      </p:sp>
      <p:pic>
        <p:nvPicPr>
          <p:cNvPr id="4281391" name="Picture 47"/>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50863" y="4660900"/>
            <a:ext cx="3562350" cy="1444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lgn="ctr">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4281392" name="Text Box 48"/>
          <p:cNvSpPr txBox="1">
            <a:spLocks noChangeArrowheads="1"/>
          </p:cNvSpPr>
          <p:nvPr/>
        </p:nvSpPr>
        <p:spPr bwMode="auto">
          <a:xfrm>
            <a:off x="5337175" y="3125788"/>
            <a:ext cx="650875" cy="287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lgn="ctr">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r>
              <a:rPr lang="zh-CN" altLang="en-US" b="1" u="sng">
                <a:solidFill>
                  <a:srgbClr val="C22E00"/>
                </a:solidFill>
              </a:rPr>
              <a:t>示 例</a:t>
            </a:r>
          </a:p>
        </p:txBody>
      </p:sp>
    </p:spTree>
  </p:cSld>
  <p:clrMapOvr>
    <a:masterClrMapping/>
  </p:clrMapOvr>
  <p:transition spd="slow"/>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对象 2" hidden="1"/>
          <p:cNvGraphicFramePr>
            <a:graphicFrameLocks noChangeAspect="1"/>
          </p:cNvGraphicFramePr>
          <p:nvPr>
            <p:custDataLst>
              <p:tags r:id="rId2"/>
            </p:custDataLst>
            <p:extLst>
              <p:ext uri="{D42A27DB-BD31-4B8C-83A1-F6EECF244321}">
                <p14:modId xmlns:p14="http://schemas.microsoft.com/office/powerpoint/2010/main" val="2105565553"/>
              </p:ext>
            </p:extLst>
          </p:nvPr>
        </p:nvGraphicFramePr>
        <p:xfrm>
          <a:off x="1588" y="1588"/>
          <a:ext cx="1588" cy="1588"/>
        </p:xfrm>
        <a:graphic>
          <a:graphicData uri="http://schemas.openxmlformats.org/presentationml/2006/ole">
            <mc:AlternateContent>
              <mc:Choice xmlns:v="urn:schemas-microsoft-com:vml" Requires="v">
                <p:oleObj spid="_x0000_s1054" name="think-cell Slide" r:id="rId3" imgW="395" imgH="392" progId="TCLayout.ActiveDocument.1">
                  <p:embed/>
                </p:oleObj>
              </mc:Choice>
              <mc:Fallback>
                <p:oleObj name="think-cell Slide" r:id="rId3" imgW="395" imgH="392" progId="TCLayout.ActiveDocument.1">
                  <p:embed/>
                  <p:pic>
                    <p:nvPicPr>
                      <p:cNvPr id="0" name="OLE substitute imag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矩形 1" hidden="1"/>
          <p:cNvSpPr/>
          <p:nvPr>
            <p:custDataLst>
              <p:tags r:id="rId5"/>
            </p:custDataLst>
          </p:nvPr>
        </p:nvSpPr>
        <p:spPr bwMode="auto">
          <a:xfrm>
            <a:off x="0" y="0"/>
            <a:ext cx="184731" cy="2893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flat" cmpd="sng" algn="ctr">
                <a:solidFill>
                  <a:srgbClr val="80808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none" lIns="0" tIns="0" rIns="0" bIns="0" numCol="1" rtlCol="0" anchor="t" anchorCtr="0" compatLnSpc="1">
            <a:prstTxWarp prst="textNoShape">
              <a:avLst/>
            </a:prstTxWarp>
            <a:noAutofit/>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nSpc>
                <a:spcPct val="100000"/>
              </a:lnSpc>
              <a:spcBef>
                <a:spcPct val="0"/>
              </a:spcBef>
            </a:pPr>
            <a:endParaRPr kumimoji="0" lang="zh-CN" altLang="en-US" sz="2200" b="1" u="none" strike="noStrike" cap="none" normalizeH="0" smtClean="0">
              <a:ln>
                <a:noFill/>
              </a:ln>
              <a:solidFill>
                <a:schemeClr val="tx1"/>
              </a:solidFill>
              <a:effectLst/>
              <a:latin typeface="Arial"/>
              <a:ea typeface="楷体_GB2312"/>
              <a:cs typeface="Arial"/>
              <a:sym typeface="Arial"/>
            </a:endParaRPr>
          </a:p>
        </p:txBody>
      </p:sp>
      <p:sp>
        <p:nvSpPr>
          <p:cNvPr id="133" name="灯片编号占位符 3"/>
          <p:cNvSpPr>
            <a:spLocks noGrp="1"/>
          </p:cNvSpPr>
          <p:nvPr>
            <p:ph type="sldNum" sz="quarter" idx="10"/>
          </p:nvPr>
        </p:nvSpPr>
        <p:spPr/>
        <p:txBody>
          <a:bodyPr/>
          <a:lstStyle/>
          <a:p>
            <a:fld id="{B59BDEEC-2C39-4FFB-BF5F-A11178FA123B}" type="slidenum">
              <a:rPr lang="zh-CN" altLang="en-US"/>
              <a:t>25</a:t>
            </a:fld>
            <a:endParaRPr lang="en-US" altLang="zh-CN"/>
          </a:p>
        </p:txBody>
      </p:sp>
      <p:sp>
        <p:nvSpPr>
          <p:cNvPr id="4305922" name="Rectangle 2"/>
          <p:cNvSpPr>
            <a:spLocks noGrp="1" noChangeArrowheads="1"/>
          </p:cNvSpPr>
          <p:nvPr>
            <p:ph type="title"/>
          </p:nvPr>
        </p:nvSpPr>
        <p:spPr/>
        <p:txBody>
          <a:bodyPr/>
          <a:lstStyle/>
          <a:p>
            <a:r>
              <a:rPr lang="zh-CN" altLang="en-US"/>
              <a:t>薪档划分及薪资表</a:t>
            </a:r>
            <a:br>
              <a:rPr lang="zh-CN" altLang="en-US"/>
            </a:br>
            <a:r>
              <a:rPr lang="zh-CN" altLang="en-US"/>
              <a:t> </a:t>
            </a:r>
            <a:r>
              <a:rPr lang="en-US" altLang="zh-CN" sz="2000">
                <a:solidFill>
                  <a:srgbClr val="E65032"/>
                </a:solidFill>
              </a:rPr>
              <a:t>——</a:t>
            </a:r>
            <a:r>
              <a:rPr lang="zh-CN" altLang="en-US" sz="2000">
                <a:solidFill>
                  <a:srgbClr val="E65032"/>
                </a:solidFill>
              </a:rPr>
              <a:t>宁波地区总行及支行岗位</a:t>
            </a:r>
            <a:r>
              <a:rPr lang="en-US" altLang="zh-CN" sz="2000">
                <a:solidFill>
                  <a:srgbClr val="E65032"/>
                </a:solidFill>
              </a:rPr>
              <a:t>(</a:t>
            </a:r>
            <a:r>
              <a:rPr lang="zh-CN" altLang="en-US" sz="2000">
                <a:solidFill>
                  <a:srgbClr val="E65032"/>
                </a:solidFill>
              </a:rPr>
              <a:t>二线外资</a:t>
            </a:r>
            <a:r>
              <a:rPr lang="en-US" altLang="zh-CN" sz="2000">
                <a:solidFill>
                  <a:srgbClr val="E65032"/>
                </a:solidFill>
              </a:rPr>
              <a:t>P60)</a:t>
            </a:r>
            <a:endParaRPr lang="zh-CN" altLang="en-US" sz="2000">
              <a:solidFill>
                <a:srgbClr val="E65032"/>
              </a:solidFill>
            </a:endParaRPr>
          </a:p>
        </p:txBody>
      </p:sp>
      <p:graphicFrame>
        <p:nvGraphicFramePr>
          <p:cNvPr id="4306038" name="Group 118"/>
          <p:cNvGraphicFramePr>
            <a:graphicFrameLocks noGrp="1"/>
          </p:cNvGraphicFramePr>
          <p:nvPr>
            <p:ph idx="1"/>
            <p:extLst>
              <p:ext uri="{D42A27DB-BD31-4B8C-83A1-F6EECF244321}">
                <p14:modId xmlns:p14="http://schemas.microsoft.com/office/powerpoint/2010/main" val="3592874506"/>
              </p:ext>
            </p:extLst>
          </p:nvPr>
        </p:nvGraphicFramePr>
        <p:xfrm>
          <a:off x="461963" y="1284288"/>
          <a:ext cx="8993187" cy="4650364"/>
        </p:xfrm>
        <a:graphic>
          <a:graphicData uri="http://schemas.openxmlformats.org/drawingml/2006/table">
            <a:tbl>
              <a:tblPr/>
              <a:tblGrid>
                <a:gridCol w="1174750"/>
                <a:gridCol w="1600200"/>
                <a:gridCol w="927100"/>
                <a:gridCol w="1597025"/>
                <a:gridCol w="922337"/>
                <a:gridCol w="1597025"/>
                <a:gridCol w="1174750"/>
              </a:tblGrid>
              <a:tr h="295275">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GGS</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1</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档（最小值）</a:t>
                      </a: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808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2</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808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3</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档（中位值）</a:t>
                      </a: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4</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5</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档（最大值）</a:t>
                      </a: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808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带宽</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r>
              <a:tr h="309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宋体" pitchFamily="2" charset="-122"/>
                          <a:cs typeface="Arial" pitchFamily="34" charset="0"/>
                        </a:rPr>
                        <a:t>3</a:t>
                      </a:r>
                      <a:endParaRPr kumimoji="0" lang="en-US" altLang="zh-CN" sz="3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32,944</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37,063</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41,181</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45,299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49,417</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09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宋体" pitchFamily="2" charset="-122"/>
                          <a:cs typeface="Arial" pitchFamily="34" charset="0"/>
                        </a:rPr>
                        <a:t>4</a:t>
                      </a:r>
                      <a:endParaRPr kumimoji="0" lang="en-US" altLang="zh-CN" sz="3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43,404</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48,829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54,255</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59,680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65,106</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09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宋体" pitchFamily="2" charset="-122"/>
                          <a:cs typeface="Arial" pitchFamily="34" charset="0"/>
                        </a:rPr>
                        <a:t>5</a:t>
                      </a:r>
                      <a:endParaRPr kumimoji="0" lang="en-US" altLang="zh-CN" sz="3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57,184</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64,332</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71,480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78,628</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85,776</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11150">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宋体" pitchFamily="2" charset="-122"/>
                          <a:cs typeface="Arial" pitchFamily="34" charset="0"/>
                        </a:rPr>
                        <a:t>6</a:t>
                      </a:r>
                      <a:endParaRPr kumimoji="0" lang="en-US" altLang="zh-CN" sz="3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75,339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84,756</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94,174</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103,591</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113,009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11150">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宋体" pitchFamily="2" charset="-122"/>
                          <a:cs typeface="Arial" pitchFamily="34" charset="0"/>
                        </a:rPr>
                        <a:t>7</a:t>
                      </a:r>
                      <a:endParaRPr kumimoji="0" lang="en-US" altLang="zh-CN" sz="3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99,258</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111,665</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124,073</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136,480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148,887</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09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宋体" pitchFamily="2" charset="-122"/>
                          <a:cs typeface="Arial" pitchFamily="34" charset="0"/>
                        </a:rPr>
                        <a:t>8</a:t>
                      </a:r>
                      <a:endParaRPr kumimoji="0" lang="en-US" altLang="zh-CN" sz="3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130,771</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147,118</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163,464</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179,810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196,157</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11150">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宋体" pitchFamily="2" charset="-122"/>
                          <a:cs typeface="Arial" pitchFamily="34" charset="0"/>
                        </a:rPr>
                        <a:t>9</a:t>
                      </a:r>
                      <a:endParaRPr kumimoji="0" lang="en-US" altLang="zh-CN" sz="3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172,289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193,825</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215,361</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236,898</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258,434</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09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宋体" pitchFamily="2" charset="-122"/>
                          <a:cs typeface="Arial" pitchFamily="34" charset="0"/>
                        </a:rPr>
                        <a:t>10</a:t>
                      </a:r>
                      <a:endParaRPr kumimoji="0" lang="en-US" altLang="zh-CN" sz="3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226,988</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255,362</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283,736</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312,109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340,483</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11150">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宋体" pitchFamily="2" charset="-122"/>
                          <a:cs typeface="Arial" pitchFamily="34" charset="0"/>
                        </a:rPr>
                        <a:t>11</a:t>
                      </a:r>
                      <a:endParaRPr kumimoji="0" lang="en-US" altLang="zh-CN" sz="3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299,054</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336,436</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373,818</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411,199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448,581</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09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宋体" pitchFamily="2" charset="-122"/>
                          <a:cs typeface="Arial" pitchFamily="34" charset="0"/>
                        </a:rPr>
                        <a:t>12</a:t>
                      </a:r>
                      <a:endParaRPr kumimoji="0" lang="en-US" altLang="zh-CN" sz="3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393,999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443,249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492,499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541,749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590,999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09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宋体" pitchFamily="2" charset="-122"/>
                          <a:cs typeface="Arial" pitchFamily="34" charset="0"/>
                        </a:rPr>
                        <a:t>13</a:t>
                      </a:r>
                      <a:endParaRPr kumimoji="0" lang="en-US" altLang="zh-CN" sz="3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519,089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583,975</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648,861</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713,747</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778,633</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11150">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宋体" pitchFamily="2" charset="-122"/>
                          <a:cs typeface="Arial" pitchFamily="34" charset="0"/>
                        </a:rPr>
                        <a:t>14</a:t>
                      </a:r>
                      <a:endParaRPr kumimoji="0" lang="en-US" altLang="zh-CN" sz="3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683,892</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769,378</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854,865</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940,351</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1,025,838</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09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宋体" pitchFamily="2" charset="-122"/>
                          <a:cs typeface="Arial" pitchFamily="34" charset="0"/>
                        </a:rPr>
                        <a:t>15</a:t>
                      </a:r>
                      <a:endParaRPr kumimoji="0" lang="en-US" altLang="zh-CN" sz="3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902,737</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1,015,580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1,128,422</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1,241,264</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1,354,106</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11150">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宋体" pitchFamily="2" charset="-122"/>
                          <a:cs typeface="Arial" pitchFamily="34" charset="0"/>
                        </a:rPr>
                        <a:t>16</a:t>
                      </a:r>
                      <a:endParaRPr kumimoji="0" lang="en-US" altLang="zh-CN" sz="3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1,191,613</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1,340,565</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1,489,517</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1,638,468</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1,787,420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bl>
          </a:graphicData>
        </a:graphic>
      </p:graphicFrame>
    </p:spTree>
  </p:cSld>
  <p:clrMapOvr>
    <a:masterClrMapping/>
  </p:clrMapOvr>
  <p:transition spd="slow"/>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对象 2" hidden="1"/>
          <p:cNvGraphicFramePr>
            <a:graphicFrameLocks noChangeAspect="1"/>
          </p:cNvGraphicFramePr>
          <p:nvPr>
            <p:custDataLst>
              <p:tags r:id="rId2"/>
            </p:custDataLst>
            <p:extLst>
              <p:ext uri="{D42A27DB-BD31-4B8C-83A1-F6EECF244321}">
                <p14:modId xmlns:p14="http://schemas.microsoft.com/office/powerpoint/2010/main" val="4167465393"/>
              </p:ext>
            </p:extLst>
          </p:nvPr>
        </p:nvGraphicFramePr>
        <p:xfrm>
          <a:off x="1588" y="1588"/>
          <a:ext cx="1588" cy="1588"/>
        </p:xfrm>
        <a:graphic>
          <a:graphicData uri="http://schemas.openxmlformats.org/presentationml/2006/ole">
            <mc:AlternateContent>
              <mc:Choice xmlns:v="urn:schemas-microsoft-com:vml" Requires="v">
                <p:oleObj spid="_x0000_s1055" name="think-cell Slide" r:id="rId3" imgW="395" imgH="392" progId="TCLayout.ActiveDocument.1">
                  <p:embed/>
                </p:oleObj>
              </mc:Choice>
              <mc:Fallback>
                <p:oleObj name="think-cell Slide" r:id="rId3" imgW="395" imgH="392" progId="TCLayout.ActiveDocument.1">
                  <p:embed/>
                  <p:pic>
                    <p:nvPicPr>
                      <p:cNvPr id="0" name="OLE substitute imag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矩形 1" hidden="1"/>
          <p:cNvSpPr/>
          <p:nvPr>
            <p:custDataLst>
              <p:tags r:id="rId5"/>
            </p:custDataLst>
          </p:nvPr>
        </p:nvSpPr>
        <p:spPr bwMode="auto">
          <a:xfrm>
            <a:off x="0" y="0"/>
            <a:ext cx="184731" cy="2893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flat" cmpd="sng" algn="ctr">
                <a:solidFill>
                  <a:srgbClr val="80808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none" lIns="0" tIns="0" rIns="0" bIns="0" numCol="1" rtlCol="0" anchor="t" anchorCtr="0" compatLnSpc="1">
            <a:prstTxWarp prst="textNoShape">
              <a:avLst/>
            </a:prstTxWarp>
            <a:noAutofit/>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nSpc>
                <a:spcPct val="100000"/>
              </a:lnSpc>
              <a:spcBef>
                <a:spcPct val="0"/>
              </a:spcBef>
            </a:pPr>
            <a:endParaRPr kumimoji="0" lang="zh-CN" altLang="en-US" sz="2200" b="1" u="none" strike="noStrike" cap="none" normalizeH="0" smtClean="0">
              <a:ln>
                <a:noFill/>
              </a:ln>
              <a:solidFill>
                <a:schemeClr val="tx1"/>
              </a:solidFill>
              <a:effectLst/>
              <a:latin typeface="Arial"/>
              <a:ea typeface="楷体_GB2312"/>
              <a:cs typeface="Arial"/>
              <a:sym typeface="Arial"/>
            </a:endParaRPr>
          </a:p>
        </p:txBody>
      </p:sp>
      <p:sp>
        <p:nvSpPr>
          <p:cNvPr id="133" name="灯片编号占位符 3"/>
          <p:cNvSpPr>
            <a:spLocks noGrp="1"/>
          </p:cNvSpPr>
          <p:nvPr>
            <p:ph type="sldNum" sz="quarter" idx="10"/>
          </p:nvPr>
        </p:nvSpPr>
        <p:spPr/>
        <p:txBody>
          <a:bodyPr/>
          <a:lstStyle/>
          <a:p>
            <a:fld id="{EA318E08-E591-4908-AAB2-35F18F87F8B7}" type="slidenum">
              <a:rPr lang="zh-CN" altLang="en-US"/>
              <a:t>26</a:t>
            </a:fld>
            <a:endParaRPr lang="en-US" altLang="zh-CN"/>
          </a:p>
        </p:txBody>
      </p:sp>
      <p:sp>
        <p:nvSpPr>
          <p:cNvPr id="4284418" name="Rectangle 2"/>
          <p:cNvSpPr>
            <a:spLocks noGrp="1" noChangeArrowheads="1"/>
          </p:cNvSpPr>
          <p:nvPr>
            <p:ph type="title"/>
          </p:nvPr>
        </p:nvSpPr>
        <p:spPr/>
        <p:txBody>
          <a:bodyPr/>
          <a:lstStyle/>
          <a:p>
            <a:r>
              <a:rPr lang="zh-CN" altLang="en-US"/>
              <a:t>薪档划分及薪资表</a:t>
            </a:r>
            <a:br>
              <a:rPr lang="zh-CN" altLang="en-US"/>
            </a:br>
            <a:r>
              <a:rPr lang="zh-CN" altLang="en-US"/>
              <a:t> </a:t>
            </a:r>
            <a:r>
              <a:rPr lang="en-US" altLang="zh-CN" sz="2000">
                <a:solidFill>
                  <a:srgbClr val="E65032"/>
                </a:solidFill>
              </a:rPr>
              <a:t>——</a:t>
            </a:r>
            <a:r>
              <a:rPr lang="zh-CN" altLang="en-US" sz="2000">
                <a:solidFill>
                  <a:srgbClr val="E65032"/>
                </a:solidFill>
              </a:rPr>
              <a:t>上海地区总行部门岗位</a:t>
            </a:r>
            <a:r>
              <a:rPr lang="en-US" altLang="zh-CN" sz="2000">
                <a:solidFill>
                  <a:srgbClr val="E65032"/>
                </a:solidFill>
              </a:rPr>
              <a:t>(</a:t>
            </a:r>
            <a:r>
              <a:rPr lang="zh-CN" altLang="en-US" sz="2000">
                <a:solidFill>
                  <a:srgbClr val="E65032"/>
                </a:solidFill>
              </a:rPr>
              <a:t>一线外资</a:t>
            </a:r>
            <a:r>
              <a:rPr lang="en-US" altLang="zh-CN" sz="2000">
                <a:solidFill>
                  <a:srgbClr val="E65032"/>
                </a:solidFill>
              </a:rPr>
              <a:t>P50)</a:t>
            </a:r>
            <a:endParaRPr lang="zh-CN" altLang="en-US" sz="2000">
              <a:solidFill>
                <a:srgbClr val="E65032"/>
              </a:solidFill>
            </a:endParaRPr>
          </a:p>
        </p:txBody>
      </p:sp>
      <p:graphicFrame>
        <p:nvGraphicFramePr>
          <p:cNvPr id="4284419" name="Group 3"/>
          <p:cNvGraphicFramePr>
            <a:graphicFrameLocks noGrp="1"/>
          </p:cNvGraphicFramePr>
          <p:nvPr>
            <p:ph idx="1"/>
            <p:extLst>
              <p:ext uri="{D42A27DB-BD31-4B8C-83A1-F6EECF244321}">
                <p14:modId xmlns:p14="http://schemas.microsoft.com/office/powerpoint/2010/main" val="1396397387"/>
              </p:ext>
            </p:extLst>
          </p:nvPr>
        </p:nvGraphicFramePr>
        <p:xfrm>
          <a:off x="461963" y="1284288"/>
          <a:ext cx="8993187" cy="4659886"/>
        </p:xfrm>
        <a:graphic>
          <a:graphicData uri="http://schemas.openxmlformats.org/drawingml/2006/table">
            <a:tbl>
              <a:tblPr/>
              <a:tblGrid>
                <a:gridCol w="1174750"/>
                <a:gridCol w="1600200"/>
                <a:gridCol w="927100"/>
                <a:gridCol w="1597025"/>
                <a:gridCol w="922337"/>
                <a:gridCol w="1597025"/>
                <a:gridCol w="1174750"/>
              </a:tblGrid>
              <a:tr h="295275">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GGS</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1</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档（最小值）</a:t>
                      </a: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808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2</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808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3</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档（中位值）</a:t>
                      </a: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4</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5</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档（最大值）</a:t>
                      </a: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808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带宽</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r>
              <a:tr h="311150">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宋体" pitchFamily="2" charset="-122"/>
                          <a:cs typeface="Arial" pitchFamily="34" charset="0"/>
                        </a:rPr>
                        <a:t>3</a:t>
                      </a:r>
                      <a:endParaRPr kumimoji="0" lang="en-US" altLang="zh-CN" sz="3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37,666</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42,374</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47,082</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51,790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56,498</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09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宋体" pitchFamily="2" charset="-122"/>
                          <a:cs typeface="Arial" pitchFamily="34" charset="0"/>
                        </a:rPr>
                        <a:t>4</a:t>
                      </a:r>
                      <a:endParaRPr kumimoji="0" lang="en-US" altLang="zh-CN" sz="3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49,705</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55,918</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62,131</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68,344</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74,557</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11150">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宋体" pitchFamily="2" charset="-122"/>
                          <a:cs typeface="Arial" pitchFamily="34" charset="0"/>
                        </a:rPr>
                        <a:t>5</a:t>
                      </a:r>
                      <a:endParaRPr kumimoji="0" lang="en-US" altLang="zh-CN" sz="3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65,593</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73,792</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81,991</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90,190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98,389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11150">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宋体" pitchFamily="2" charset="-122"/>
                          <a:cs typeface="Arial" pitchFamily="34" charset="0"/>
                        </a:rPr>
                        <a:t>6</a:t>
                      </a:r>
                      <a:endParaRPr kumimoji="0" lang="en-US" altLang="zh-CN" sz="3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86,559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97,379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108,199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119,019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129,839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11150">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宋体" pitchFamily="2" charset="-122"/>
                          <a:cs typeface="Arial" pitchFamily="34" charset="0"/>
                        </a:rPr>
                        <a:t>7</a:t>
                      </a:r>
                      <a:endParaRPr kumimoji="0" lang="en-US" altLang="zh-CN" sz="3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114,227</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128,506</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142,784</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157,062</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171,341</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11150">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宋体" pitchFamily="2" charset="-122"/>
                          <a:cs typeface="Arial" pitchFamily="34" charset="0"/>
                        </a:rPr>
                        <a:t>8</a:t>
                      </a:r>
                      <a:endParaRPr kumimoji="0" lang="en-US" altLang="zh-CN" sz="3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150,738</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169,581</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188,423</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207,265</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226,108</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11150">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宋体" pitchFamily="2" charset="-122"/>
                          <a:cs typeface="Arial" pitchFamily="34" charset="0"/>
                        </a:rPr>
                        <a:t>9</a:t>
                      </a:r>
                      <a:endParaRPr kumimoji="0" lang="en-US" altLang="zh-CN" sz="3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198,921</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223,786</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248,651</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273,516</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298,381</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11150">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宋体" pitchFamily="2" charset="-122"/>
                          <a:cs typeface="Arial" pitchFamily="34" charset="0"/>
                        </a:rPr>
                        <a:t>10</a:t>
                      </a:r>
                      <a:endParaRPr kumimoji="0" lang="en-US" altLang="zh-CN" sz="3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262,505</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295,318</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328,131</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360,944</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393,757</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11150">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宋体" pitchFamily="2" charset="-122"/>
                          <a:cs typeface="Arial" pitchFamily="34" charset="0"/>
                        </a:rPr>
                        <a:t>11</a:t>
                      </a:r>
                      <a:endParaRPr kumimoji="0" lang="en-US" altLang="zh-CN" sz="3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346,412</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389,714</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433,015</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476,317</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519,618</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09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宋体" pitchFamily="2" charset="-122"/>
                          <a:cs typeface="Arial" pitchFamily="34" charset="0"/>
                        </a:rPr>
                        <a:t>12</a:t>
                      </a:r>
                      <a:endParaRPr kumimoji="0" lang="en-US" altLang="zh-CN" sz="3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457,140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514,283</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571,425</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628,568</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685,710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11150">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宋体" pitchFamily="2" charset="-122"/>
                          <a:cs typeface="Arial" pitchFamily="34" charset="0"/>
                        </a:rPr>
                        <a:t>13</a:t>
                      </a:r>
                      <a:endParaRPr kumimoji="0" lang="en-US" altLang="zh-CN" sz="3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603,262</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678,669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754,077</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829,485</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904,892</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11150">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宋体" pitchFamily="2" charset="-122"/>
                          <a:cs typeface="Arial" pitchFamily="34" charset="0"/>
                        </a:rPr>
                        <a:t>14</a:t>
                      </a:r>
                      <a:endParaRPr kumimoji="0" lang="en-US" altLang="zh-CN" sz="3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796,089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895,600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995,111</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1,094,622</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1,194,133</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11150">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宋体" pitchFamily="2" charset="-122"/>
                          <a:cs typeface="Arial" pitchFamily="34" charset="0"/>
                        </a:rPr>
                        <a:t>15</a:t>
                      </a:r>
                      <a:endParaRPr kumimoji="0" lang="en-US" altLang="zh-CN" sz="3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1,050,553</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1,181,872</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1,313,191</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1,444,510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1,575,829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11150">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宋体" pitchFamily="2" charset="-122"/>
                          <a:cs typeface="Arial" pitchFamily="34" charset="0"/>
                        </a:rPr>
                        <a:t>16</a:t>
                      </a:r>
                      <a:endParaRPr kumimoji="0" lang="en-US" altLang="zh-CN" sz="3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1,386,354</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1,559,649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1,732,943</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1,906,237</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2,079,532</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bl>
          </a:graphicData>
        </a:graphic>
      </p:graphicFrame>
    </p:spTree>
  </p:cSld>
  <p:clrMapOvr>
    <a:masterClrMapping/>
  </p:clrMapOvr>
  <p:transition spd="slow"/>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对象 2" hidden="1"/>
          <p:cNvGraphicFramePr>
            <a:graphicFrameLocks noChangeAspect="1"/>
          </p:cNvGraphicFramePr>
          <p:nvPr>
            <p:custDataLst>
              <p:tags r:id="rId2"/>
            </p:custDataLst>
            <p:extLst>
              <p:ext uri="{D42A27DB-BD31-4B8C-83A1-F6EECF244321}">
                <p14:modId xmlns:p14="http://schemas.microsoft.com/office/powerpoint/2010/main" val="2936860186"/>
              </p:ext>
            </p:extLst>
          </p:nvPr>
        </p:nvGraphicFramePr>
        <p:xfrm>
          <a:off x="1588" y="1588"/>
          <a:ext cx="1588" cy="1588"/>
        </p:xfrm>
        <a:graphic>
          <a:graphicData uri="http://schemas.openxmlformats.org/presentationml/2006/ole">
            <mc:AlternateContent>
              <mc:Choice xmlns:v="urn:schemas-microsoft-com:vml" Requires="v">
                <p:oleObj spid="_x0000_s1056" name="think-cell Slide" r:id="rId3" imgW="395" imgH="392" progId="TCLayout.ActiveDocument.1">
                  <p:embed/>
                </p:oleObj>
              </mc:Choice>
              <mc:Fallback>
                <p:oleObj name="think-cell Slide" r:id="rId3" imgW="395" imgH="392" progId="TCLayout.ActiveDocument.1">
                  <p:embed/>
                  <p:pic>
                    <p:nvPicPr>
                      <p:cNvPr id="0" name="OLE substitute imag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矩形 1" hidden="1"/>
          <p:cNvSpPr/>
          <p:nvPr>
            <p:custDataLst>
              <p:tags r:id="rId5"/>
            </p:custDataLst>
          </p:nvPr>
        </p:nvSpPr>
        <p:spPr bwMode="auto">
          <a:xfrm>
            <a:off x="0" y="0"/>
            <a:ext cx="184731" cy="2893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flat" cmpd="sng" algn="ctr">
                <a:solidFill>
                  <a:srgbClr val="80808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none" lIns="0" tIns="0" rIns="0" bIns="0" numCol="1" rtlCol="0" anchor="t" anchorCtr="0" compatLnSpc="1">
            <a:prstTxWarp prst="textNoShape">
              <a:avLst/>
            </a:prstTxWarp>
            <a:noAutofit/>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nSpc>
                <a:spcPct val="100000"/>
              </a:lnSpc>
              <a:spcBef>
                <a:spcPct val="0"/>
              </a:spcBef>
            </a:pPr>
            <a:endParaRPr kumimoji="0" lang="zh-CN" altLang="en-US" sz="2200" b="1" u="none" strike="noStrike" cap="none" normalizeH="0" smtClean="0">
              <a:ln>
                <a:noFill/>
              </a:ln>
              <a:solidFill>
                <a:schemeClr val="tx1"/>
              </a:solidFill>
              <a:effectLst/>
              <a:latin typeface="Arial"/>
              <a:ea typeface="楷体_GB2312"/>
              <a:cs typeface="Arial"/>
              <a:sym typeface="Arial"/>
            </a:endParaRPr>
          </a:p>
        </p:txBody>
      </p:sp>
      <p:sp>
        <p:nvSpPr>
          <p:cNvPr id="133" name="灯片编号占位符 3"/>
          <p:cNvSpPr>
            <a:spLocks noGrp="1"/>
          </p:cNvSpPr>
          <p:nvPr>
            <p:ph type="sldNum" sz="quarter" idx="10"/>
          </p:nvPr>
        </p:nvSpPr>
        <p:spPr/>
        <p:txBody>
          <a:bodyPr/>
          <a:lstStyle/>
          <a:p>
            <a:fld id="{A57787D9-240F-45B3-AB27-56AE9C37FE2C}" type="slidenum">
              <a:rPr lang="zh-CN" altLang="en-US"/>
              <a:t>27</a:t>
            </a:fld>
            <a:endParaRPr lang="en-US" altLang="zh-CN"/>
          </a:p>
        </p:txBody>
      </p:sp>
      <p:sp>
        <p:nvSpPr>
          <p:cNvPr id="4286466" name="Rectangle 2"/>
          <p:cNvSpPr>
            <a:spLocks noGrp="1" noChangeArrowheads="1"/>
          </p:cNvSpPr>
          <p:nvPr>
            <p:ph type="title"/>
          </p:nvPr>
        </p:nvSpPr>
        <p:spPr/>
        <p:txBody>
          <a:bodyPr/>
          <a:lstStyle/>
          <a:p>
            <a:r>
              <a:rPr lang="zh-CN" altLang="en-US"/>
              <a:t>薪档划分及薪资表</a:t>
            </a:r>
            <a:br>
              <a:rPr lang="zh-CN" altLang="en-US"/>
            </a:br>
            <a:r>
              <a:rPr lang="zh-CN" altLang="en-US"/>
              <a:t> </a:t>
            </a:r>
            <a:r>
              <a:rPr lang="en-US" altLang="zh-CN" sz="2000">
                <a:solidFill>
                  <a:srgbClr val="E65032"/>
                </a:solidFill>
              </a:rPr>
              <a:t>——</a:t>
            </a:r>
            <a:r>
              <a:rPr lang="zh-CN" altLang="en-US" sz="2000">
                <a:solidFill>
                  <a:srgbClr val="E65032"/>
                </a:solidFill>
              </a:rPr>
              <a:t>一线城市分行岗位</a:t>
            </a:r>
            <a:r>
              <a:rPr lang="en-US" altLang="zh-CN" sz="2000">
                <a:solidFill>
                  <a:srgbClr val="E65032"/>
                </a:solidFill>
              </a:rPr>
              <a:t>(</a:t>
            </a:r>
            <a:r>
              <a:rPr lang="zh-CN" altLang="en-US" sz="2000">
                <a:solidFill>
                  <a:srgbClr val="E65032"/>
                </a:solidFill>
              </a:rPr>
              <a:t>一线外资</a:t>
            </a:r>
            <a:r>
              <a:rPr lang="en-US" altLang="zh-CN" sz="2000">
                <a:solidFill>
                  <a:srgbClr val="E65032"/>
                </a:solidFill>
              </a:rPr>
              <a:t>P50)</a:t>
            </a:r>
            <a:endParaRPr lang="zh-CN" altLang="en-US" sz="2000">
              <a:solidFill>
                <a:srgbClr val="E65032"/>
              </a:solidFill>
            </a:endParaRPr>
          </a:p>
        </p:txBody>
      </p:sp>
      <p:graphicFrame>
        <p:nvGraphicFramePr>
          <p:cNvPr id="4286467" name="Group 3"/>
          <p:cNvGraphicFramePr>
            <a:graphicFrameLocks noGrp="1"/>
          </p:cNvGraphicFramePr>
          <p:nvPr>
            <p:ph idx="1"/>
            <p:extLst>
              <p:ext uri="{D42A27DB-BD31-4B8C-83A1-F6EECF244321}">
                <p14:modId xmlns:p14="http://schemas.microsoft.com/office/powerpoint/2010/main" val="4181567848"/>
              </p:ext>
            </p:extLst>
          </p:nvPr>
        </p:nvGraphicFramePr>
        <p:xfrm>
          <a:off x="461963" y="1284288"/>
          <a:ext cx="8997950" cy="4650364"/>
        </p:xfrm>
        <a:graphic>
          <a:graphicData uri="http://schemas.openxmlformats.org/drawingml/2006/table">
            <a:tbl>
              <a:tblPr/>
              <a:tblGrid>
                <a:gridCol w="1174750"/>
                <a:gridCol w="1601787"/>
                <a:gridCol w="927100"/>
                <a:gridCol w="1598613"/>
                <a:gridCol w="922337"/>
                <a:gridCol w="1598613"/>
                <a:gridCol w="1174750"/>
              </a:tblGrid>
              <a:tr h="295275">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GGS</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1</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档（最小值）</a:t>
                      </a: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808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2</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808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3</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档（中位值）</a:t>
                      </a: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4</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5</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档（最大值）</a:t>
                      </a: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808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带宽</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r>
              <a:tr h="309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宋体" pitchFamily="2" charset="-122"/>
                          <a:cs typeface="Arial" pitchFamily="34" charset="0"/>
                        </a:rPr>
                        <a:t>3</a:t>
                      </a:r>
                      <a:endParaRPr kumimoji="0" lang="en-US" altLang="zh-CN" sz="3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37,666</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42,374</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47,082</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51,790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56,498</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09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宋体" pitchFamily="2" charset="-122"/>
                          <a:cs typeface="Arial" pitchFamily="34" charset="0"/>
                        </a:rPr>
                        <a:t>4</a:t>
                      </a:r>
                      <a:endParaRPr kumimoji="0" lang="en-US" altLang="zh-CN" sz="3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49,705</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55,918</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62,131</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68,344</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74,557</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09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宋体" pitchFamily="2" charset="-122"/>
                          <a:cs typeface="Arial" pitchFamily="34" charset="0"/>
                        </a:rPr>
                        <a:t>5</a:t>
                      </a:r>
                      <a:endParaRPr kumimoji="0" lang="en-US" altLang="zh-CN" sz="3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65,593</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73,792</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81,991</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90,190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98,389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11150">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宋体" pitchFamily="2" charset="-122"/>
                          <a:cs typeface="Arial" pitchFamily="34" charset="0"/>
                        </a:rPr>
                        <a:t>6</a:t>
                      </a:r>
                      <a:endParaRPr kumimoji="0" lang="en-US" altLang="zh-CN" sz="3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86,559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97,379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108,199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119,019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129,839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11150">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宋体" pitchFamily="2" charset="-122"/>
                          <a:cs typeface="Arial" pitchFamily="34" charset="0"/>
                        </a:rPr>
                        <a:t>7</a:t>
                      </a:r>
                      <a:endParaRPr kumimoji="0" lang="en-US" altLang="zh-CN" sz="3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114,227</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128,506</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142,784</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157,062</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171,341</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09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宋体" pitchFamily="2" charset="-122"/>
                          <a:cs typeface="Arial" pitchFamily="34" charset="0"/>
                        </a:rPr>
                        <a:t>8</a:t>
                      </a:r>
                      <a:endParaRPr kumimoji="0" lang="en-US" altLang="zh-CN" sz="3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150,738</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169,581</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188,423</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207,265</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226,108</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11150">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宋体" pitchFamily="2" charset="-122"/>
                          <a:cs typeface="Arial" pitchFamily="34" charset="0"/>
                        </a:rPr>
                        <a:t>9</a:t>
                      </a:r>
                      <a:endParaRPr kumimoji="0" lang="en-US" altLang="zh-CN" sz="3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198,921</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223,786</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248,651</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273,516</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298,381</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09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宋体" pitchFamily="2" charset="-122"/>
                          <a:cs typeface="Arial" pitchFamily="34" charset="0"/>
                        </a:rPr>
                        <a:t>10</a:t>
                      </a:r>
                      <a:endParaRPr kumimoji="0" lang="en-US" altLang="zh-CN" sz="3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262,505</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295,318</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328,131</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360,944</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393,757</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11150">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宋体" pitchFamily="2" charset="-122"/>
                          <a:cs typeface="Arial" pitchFamily="34" charset="0"/>
                        </a:rPr>
                        <a:t>11</a:t>
                      </a:r>
                      <a:endParaRPr kumimoji="0" lang="en-US" altLang="zh-CN" sz="3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346,412</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389,714</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433,015</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476,317</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519,618</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09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宋体" pitchFamily="2" charset="-122"/>
                          <a:cs typeface="Arial" pitchFamily="34" charset="0"/>
                        </a:rPr>
                        <a:t>12</a:t>
                      </a:r>
                      <a:endParaRPr kumimoji="0" lang="en-US" altLang="zh-CN" sz="3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457,140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514,283</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571,425</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628,568</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685,710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09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宋体" pitchFamily="2" charset="-122"/>
                          <a:cs typeface="Arial" pitchFamily="34" charset="0"/>
                        </a:rPr>
                        <a:t>13</a:t>
                      </a:r>
                      <a:endParaRPr kumimoji="0" lang="en-US" altLang="zh-CN" sz="3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603,262</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678,669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754,077</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829,485</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904,892</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11150">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宋体" pitchFamily="2" charset="-122"/>
                          <a:cs typeface="Arial" pitchFamily="34" charset="0"/>
                        </a:rPr>
                        <a:t>14</a:t>
                      </a:r>
                      <a:endParaRPr kumimoji="0" lang="en-US" altLang="zh-CN" sz="3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796,089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895,600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995,111</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1,094,622</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1,194,133</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09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宋体" pitchFamily="2" charset="-122"/>
                          <a:cs typeface="Arial" pitchFamily="34" charset="0"/>
                        </a:rPr>
                        <a:t>15</a:t>
                      </a:r>
                      <a:endParaRPr kumimoji="0" lang="en-US" altLang="zh-CN" sz="3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1,050,553</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1,181,872</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1,313,191</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1,444,510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1,575,829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11150">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宋体" pitchFamily="2" charset="-122"/>
                          <a:cs typeface="Arial" pitchFamily="34" charset="0"/>
                        </a:rPr>
                        <a:t>16</a:t>
                      </a:r>
                      <a:endParaRPr kumimoji="0" lang="en-US" altLang="zh-CN" sz="3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1,386,354</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1,559,649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1,732,943</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1,906,237</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2,079,532</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bl>
          </a:graphicData>
        </a:graphic>
      </p:graphicFrame>
    </p:spTree>
  </p:cSld>
  <p:clrMapOvr>
    <a:masterClrMapping/>
  </p:clrMapOvr>
  <p:transition spd="slow"/>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对象 2" hidden="1"/>
          <p:cNvGraphicFramePr>
            <a:graphicFrameLocks noChangeAspect="1"/>
          </p:cNvGraphicFramePr>
          <p:nvPr>
            <p:custDataLst>
              <p:tags r:id="rId2"/>
            </p:custDataLst>
            <p:extLst>
              <p:ext uri="{D42A27DB-BD31-4B8C-83A1-F6EECF244321}">
                <p14:modId xmlns:p14="http://schemas.microsoft.com/office/powerpoint/2010/main" val="2010374437"/>
              </p:ext>
            </p:extLst>
          </p:nvPr>
        </p:nvGraphicFramePr>
        <p:xfrm>
          <a:off x="1588" y="1588"/>
          <a:ext cx="1588" cy="1588"/>
        </p:xfrm>
        <a:graphic>
          <a:graphicData uri="http://schemas.openxmlformats.org/presentationml/2006/ole">
            <mc:AlternateContent>
              <mc:Choice xmlns:v="urn:schemas-microsoft-com:vml" Requires="v">
                <p:oleObj spid="_x0000_s1057" name="think-cell Slide" r:id="rId3" imgW="395" imgH="392" progId="TCLayout.ActiveDocument.1">
                  <p:embed/>
                </p:oleObj>
              </mc:Choice>
              <mc:Fallback>
                <p:oleObj name="think-cell Slide" r:id="rId3" imgW="395" imgH="392" progId="TCLayout.ActiveDocument.1">
                  <p:embed/>
                  <p:pic>
                    <p:nvPicPr>
                      <p:cNvPr id="0" name="OLE substitute imag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矩形 1" hidden="1"/>
          <p:cNvSpPr/>
          <p:nvPr>
            <p:custDataLst>
              <p:tags r:id="rId5"/>
            </p:custDataLst>
          </p:nvPr>
        </p:nvSpPr>
        <p:spPr bwMode="auto">
          <a:xfrm>
            <a:off x="0" y="0"/>
            <a:ext cx="184731" cy="2893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flat" cmpd="sng" algn="ctr">
                <a:solidFill>
                  <a:srgbClr val="80808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none" lIns="0" tIns="0" rIns="0" bIns="0" numCol="1" rtlCol="0" anchor="t" anchorCtr="0" compatLnSpc="1">
            <a:prstTxWarp prst="textNoShape">
              <a:avLst/>
            </a:prstTxWarp>
            <a:noAutofit/>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nSpc>
                <a:spcPct val="100000"/>
              </a:lnSpc>
              <a:spcBef>
                <a:spcPct val="0"/>
              </a:spcBef>
            </a:pPr>
            <a:endParaRPr kumimoji="0" lang="zh-CN" altLang="en-US" sz="2400" b="1" u="none" strike="noStrike" cap="none" normalizeH="0" smtClean="0">
              <a:ln>
                <a:noFill/>
              </a:ln>
              <a:solidFill>
                <a:schemeClr val="tx1"/>
              </a:solidFill>
              <a:effectLst/>
              <a:latin typeface="Arial"/>
              <a:ea typeface="楷体_GB2312"/>
              <a:cs typeface="Arial"/>
              <a:sym typeface="Arial"/>
            </a:endParaRPr>
          </a:p>
        </p:txBody>
      </p:sp>
      <p:sp>
        <p:nvSpPr>
          <p:cNvPr id="117" name="灯片编号占位符 3"/>
          <p:cNvSpPr>
            <a:spLocks noGrp="1"/>
          </p:cNvSpPr>
          <p:nvPr>
            <p:ph type="sldNum" sz="quarter" idx="10"/>
          </p:nvPr>
        </p:nvSpPr>
        <p:spPr/>
        <p:txBody>
          <a:bodyPr/>
          <a:lstStyle/>
          <a:p>
            <a:fld id="{5533271F-7D01-4994-842E-74718F73E7BB}" type="slidenum">
              <a:rPr lang="zh-CN" altLang="en-US"/>
              <a:t>28</a:t>
            </a:fld>
            <a:endParaRPr lang="en-US" altLang="zh-CN"/>
          </a:p>
        </p:txBody>
      </p:sp>
      <p:sp>
        <p:nvSpPr>
          <p:cNvPr id="4288514" name="Rectangle 2"/>
          <p:cNvSpPr>
            <a:spLocks noGrp="1" noChangeArrowheads="1"/>
          </p:cNvSpPr>
          <p:nvPr>
            <p:ph type="title"/>
          </p:nvPr>
        </p:nvSpPr>
        <p:spPr/>
        <p:txBody>
          <a:bodyPr/>
          <a:lstStyle/>
          <a:p>
            <a:r>
              <a:rPr lang="zh-CN" altLang="en-US"/>
              <a:t>薪档划分及薪资表</a:t>
            </a:r>
            <a:br>
              <a:rPr lang="zh-CN" altLang="en-US"/>
            </a:br>
            <a:r>
              <a:rPr lang="zh-CN" altLang="en-US" sz="2400"/>
              <a:t> </a:t>
            </a:r>
            <a:r>
              <a:rPr lang="en-US" altLang="zh-CN" sz="2000">
                <a:solidFill>
                  <a:srgbClr val="E65032"/>
                </a:solidFill>
              </a:rPr>
              <a:t>——</a:t>
            </a:r>
            <a:r>
              <a:rPr lang="zh-CN" altLang="en-US" sz="2000">
                <a:solidFill>
                  <a:srgbClr val="E65032"/>
                </a:solidFill>
              </a:rPr>
              <a:t>二线城市分行岗位（二线外资</a:t>
            </a:r>
            <a:r>
              <a:rPr lang="zh-CN" altLang="zh-CN" sz="2000">
                <a:solidFill>
                  <a:srgbClr val="E65032"/>
                </a:solidFill>
              </a:rPr>
              <a:t>P60）</a:t>
            </a:r>
            <a:endParaRPr lang="en-US" altLang="zh-CN" sz="2000">
              <a:solidFill>
                <a:srgbClr val="E65032"/>
              </a:solidFill>
            </a:endParaRPr>
          </a:p>
        </p:txBody>
      </p:sp>
      <p:graphicFrame>
        <p:nvGraphicFramePr>
          <p:cNvPr id="4288515" name="Group 3"/>
          <p:cNvGraphicFramePr>
            <a:graphicFrameLocks noGrp="1"/>
          </p:cNvGraphicFramePr>
          <p:nvPr>
            <p:ph idx="1"/>
            <p:extLst>
              <p:ext uri="{D42A27DB-BD31-4B8C-83A1-F6EECF244321}">
                <p14:modId xmlns:p14="http://schemas.microsoft.com/office/powerpoint/2010/main" val="879908256"/>
              </p:ext>
            </p:extLst>
          </p:nvPr>
        </p:nvGraphicFramePr>
        <p:xfrm>
          <a:off x="461963" y="1284288"/>
          <a:ext cx="8997950" cy="4648203"/>
        </p:xfrm>
        <a:graphic>
          <a:graphicData uri="http://schemas.openxmlformats.org/drawingml/2006/table">
            <a:tbl>
              <a:tblPr/>
              <a:tblGrid>
                <a:gridCol w="755650"/>
                <a:gridCol w="1647825"/>
                <a:gridCol w="1649412"/>
                <a:gridCol w="1647825"/>
                <a:gridCol w="1649413"/>
                <a:gridCol w="1647825"/>
              </a:tblGrid>
              <a:tr h="32861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GGS</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1</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档（最小值）</a:t>
                      </a: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808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2</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808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3</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a:t>
                      </a: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P60</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a:t>
                      </a: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4</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5</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档（最大值）</a:t>
                      </a: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8080"/>
                    </a:solidFill>
                  </a:tcPr>
                </a:tc>
              </a:tr>
              <a:tr h="309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宋体" pitchFamily="2" charset="-122"/>
                          <a:cs typeface="Arial" pitchFamily="34" charset="0"/>
                        </a:rPr>
                        <a:t>3</a:t>
                      </a:r>
                      <a:endParaRPr kumimoji="0" lang="en-US" altLang="zh-CN" sz="12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32,944</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37,063</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41,181</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45,299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49,417</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07975">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宋体" pitchFamily="2" charset="-122"/>
                          <a:cs typeface="Arial" pitchFamily="34" charset="0"/>
                        </a:rPr>
                        <a:t>4</a:t>
                      </a:r>
                      <a:endParaRPr kumimoji="0" lang="en-US" altLang="zh-CN" sz="12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43,404</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48,829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54,255</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59,680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65,106</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07975">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宋体" pitchFamily="2" charset="-122"/>
                          <a:cs typeface="Arial" pitchFamily="34" charset="0"/>
                        </a:rPr>
                        <a:t>5</a:t>
                      </a:r>
                      <a:endParaRPr kumimoji="0" lang="en-US" altLang="zh-CN" sz="12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57,184</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64,332</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71,480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78,628</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85,776</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07975">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宋体" pitchFamily="2" charset="-122"/>
                          <a:cs typeface="Arial" pitchFamily="34" charset="0"/>
                        </a:rPr>
                        <a:t>6</a:t>
                      </a:r>
                      <a:endParaRPr kumimoji="0" lang="en-US" altLang="zh-CN" sz="12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75,339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84,756</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94,174</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103,591</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113,009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09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宋体" pitchFamily="2" charset="-122"/>
                          <a:cs typeface="Arial" pitchFamily="34" charset="0"/>
                        </a:rPr>
                        <a:t>7</a:t>
                      </a:r>
                      <a:endParaRPr kumimoji="0" lang="en-US" altLang="zh-CN" sz="12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99,258</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111,665</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124,073</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136,480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148,887</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07975">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宋体" pitchFamily="2" charset="-122"/>
                          <a:cs typeface="Arial" pitchFamily="34" charset="0"/>
                        </a:rPr>
                        <a:t>8</a:t>
                      </a:r>
                      <a:endParaRPr kumimoji="0" lang="en-US" altLang="zh-CN" sz="12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130,771</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147,118</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163,464</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179,810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196,157</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09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宋体" pitchFamily="2" charset="-122"/>
                          <a:cs typeface="Arial" pitchFamily="34" charset="0"/>
                        </a:rPr>
                        <a:t>9</a:t>
                      </a:r>
                      <a:endParaRPr kumimoji="0" lang="en-US" altLang="zh-CN" sz="12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172,289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193,825</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215,361</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236,898</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258,434</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07975">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宋体" pitchFamily="2" charset="-122"/>
                          <a:cs typeface="Arial" pitchFamily="34" charset="0"/>
                        </a:rPr>
                        <a:t>10</a:t>
                      </a:r>
                      <a:endParaRPr kumimoji="0" lang="en-US" altLang="zh-CN" sz="12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226,988</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255,362</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283,736</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312,109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340,483</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09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宋体" pitchFamily="2" charset="-122"/>
                          <a:cs typeface="Arial" pitchFamily="34" charset="0"/>
                        </a:rPr>
                        <a:t>11</a:t>
                      </a:r>
                      <a:endParaRPr kumimoji="0" lang="en-US" altLang="zh-CN" sz="12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299,054</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336,436</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373,818</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411,199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448,581</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07975">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宋体" pitchFamily="2" charset="-122"/>
                          <a:cs typeface="Arial" pitchFamily="34" charset="0"/>
                        </a:rPr>
                        <a:t>12</a:t>
                      </a:r>
                      <a:endParaRPr kumimoji="0" lang="en-US" altLang="zh-CN" sz="12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393,999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443,249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492,499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541,749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590,999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07975">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宋体" pitchFamily="2" charset="-122"/>
                          <a:cs typeface="Arial" pitchFamily="34" charset="0"/>
                        </a:rPr>
                        <a:t>13</a:t>
                      </a:r>
                      <a:endParaRPr kumimoji="0" lang="en-US" altLang="zh-CN" sz="12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519,089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583,975</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648,861</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713,747</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778,633</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07975">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宋体" pitchFamily="2" charset="-122"/>
                          <a:cs typeface="Arial" pitchFamily="34" charset="0"/>
                        </a:rPr>
                        <a:t>14</a:t>
                      </a:r>
                      <a:endParaRPr kumimoji="0" lang="en-US" altLang="zh-CN" sz="12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683,892</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769,378</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854,865</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940,351</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1,025,838</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09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宋体" pitchFamily="2" charset="-122"/>
                          <a:cs typeface="Arial" pitchFamily="34" charset="0"/>
                        </a:rPr>
                        <a:t>15</a:t>
                      </a:r>
                      <a:endParaRPr kumimoji="0" lang="en-US" altLang="zh-CN" sz="12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902,737</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1,015,580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1,128,422</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1,241,264</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1,354,106</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307975">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宋体" pitchFamily="2" charset="-122"/>
                          <a:cs typeface="Arial" pitchFamily="34" charset="0"/>
                        </a:rPr>
                        <a:t>16</a:t>
                      </a:r>
                      <a:endParaRPr kumimoji="0" lang="en-US" altLang="zh-CN" sz="12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1,191,613</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1,340,565</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1,489,517</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1,638,468</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1,787,420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bl>
          </a:graphicData>
        </a:graphic>
      </p:graphicFrame>
    </p:spTree>
  </p:cSld>
  <p:clrMapOvr>
    <a:masterClrMapping/>
  </p:clrMapOvr>
  <p:transition spd="slow"/>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对象 2" hidden="1"/>
          <p:cNvGraphicFramePr>
            <a:graphicFrameLocks noChangeAspect="1"/>
          </p:cNvGraphicFramePr>
          <p:nvPr>
            <p:custDataLst>
              <p:tags r:id="rId2"/>
            </p:custDataLst>
            <p:extLst>
              <p:ext uri="{D42A27DB-BD31-4B8C-83A1-F6EECF244321}">
                <p14:modId xmlns:p14="http://schemas.microsoft.com/office/powerpoint/2010/main" val="3704621784"/>
              </p:ext>
            </p:extLst>
          </p:nvPr>
        </p:nvGraphicFramePr>
        <p:xfrm>
          <a:off x="1588" y="1588"/>
          <a:ext cx="1588" cy="1588"/>
        </p:xfrm>
        <a:graphic>
          <a:graphicData uri="http://schemas.openxmlformats.org/presentationml/2006/ole">
            <mc:AlternateContent>
              <mc:Choice xmlns:v="urn:schemas-microsoft-com:vml" Requires="v">
                <p:oleObj spid="_x0000_s1058" name="think-cell Slide" r:id="rId3" imgW="395" imgH="392" progId="TCLayout.ActiveDocument.1">
                  <p:embed/>
                </p:oleObj>
              </mc:Choice>
              <mc:Fallback>
                <p:oleObj name="think-cell Slide" r:id="rId3" imgW="395" imgH="392" progId="TCLayout.ActiveDocument.1">
                  <p:embed/>
                  <p:pic>
                    <p:nvPicPr>
                      <p:cNvPr id="0" name="OLE substitute imag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8" name="灯片编号占位符 1"/>
          <p:cNvSpPr>
            <a:spLocks noGrp="1"/>
          </p:cNvSpPr>
          <p:nvPr>
            <p:ph type="sldNum" sz="quarter" idx="10"/>
          </p:nvPr>
        </p:nvSpPr>
        <p:spPr/>
        <p:txBody>
          <a:bodyPr/>
          <a:lstStyle/>
          <a:p>
            <a:fld id="{52B7C46B-1F52-4CBF-9FBA-C9FE6B19D9F7}" type="slidenum">
              <a:rPr lang="zh-CN" altLang="en-US"/>
              <a:t>29</a:t>
            </a:fld>
            <a:endParaRPr lang="en-US" altLang="zh-CN"/>
          </a:p>
        </p:txBody>
      </p:sp>
      <p:sp>
        <p:nvSpPr>
          <p:cNvPr id="4290562" name="Title 1"/>
          <p:cNvSpPr>
            <a:spLocks noGrp="1"/>
          </p:cNvSpPr>
          <p:nvPr>
            <p:ph type="title" idx="4294967295"/>
          </p:nvPr>
        </p:nvSpPr>
        <p:spPr>
          <a:xfrm>
            <a:off x="1155700" y="0"/>
            <a:ext cx="8585200" cy="914400"/>
          </a:xfrm>
        </p:spPr>
        <p:txBody>
          <a:bodyPr/>
          <a:lstStyle/>
          <a:p>
            <a:r>
              <a:rPr lang="zh-CN" altLang="en-US"/>
              <a:t>对于行内某些特殊的岗位族群，如柜员、客户经理、交易员等，采集相应岗位的市场数据作为对标依据</a:t>
            </a:r>
            <a:r>
              <a:rPr lang="en-US" altLang="zh-CN"/>
              <a:t>——</a:t>
            </a:r>
            <a:r>
              <a:rPr lang="zh-CN" altLang="en-US">
                <a:solidFill>
                  <a:srgbClr val="E65032"/>
                </a:solidFill>
              </a:rPr>
              <a:t>柜员</a:t>
            </a:r>
          </a:p>
        </p:txBody>
      </p:sp>
      <p:sp>
        <p:nvSpPr>
          <p:cNvPr id="4290563" name="TextBox 37"/>
          <p:cNvSpPr txBox="1">
            <a:spLocks noChangeArrowheads="1"/>
          </p:cNvSpPr>
          <p:nvPr/>
        </p:nvSpPr>
        <p:spPr bwMode="auto">
          <a:xfrm>
            <a:off x="445293" y="5268191"/>
            <a:ext cx="9009857" cy="10387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marL="177800" indent="-1778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1pPr>
            <a:lvl2pPr marL="742950" indent="-28575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2pPr>
            <a:lvl3pPr marL="1143000" indent="-2286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3pPr>
            <a:lvl4pPr marL="1600200" indent="-2286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4pPr>
            <a:lvl5pPr marL="2057400" indent="-2286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5pPr>
            <a:lvl6pPr marL="25146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6pPr>
            <a:lvl7pPr marL="29718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7pPr>
            <a:lvl8pPr marL="34290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8pPr>
            <a:lvl9pPr marL="38862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9pPr>
          </a:lstStyle>
          <a:p>
            <a:pPr>
              <a:lnSpc>
                <a:spcPct val="100000"/>
              </a:lnSpc>
              <a:spcBef>
                <a:spcPts val="500"/>
              </a:spcBef>
              <a:buClr>
                <a:srgbClr val="FF0000"/>
              </a:buClr>
              <a:buSzPct val="70000"/>
            </a:pPr>
            <a:r>
              <a:rPr lang="zh-CN" altLang="en-US" sz="1300" b="1">
                <a:latin typeface="Arial" pitchFamily="34" charset="0"/>
                <a:ea typeface="楷体_GB2312" pitchFamily="49" charset="-122"/>
                <a:cs typeface="Arial" pitchFamily="34" charset="0"/>
              </a:rPr>
              <a:t>水平分析： </a:t>
            </a:r>
          </a:p>
          <a:p>
            <a:pPr>
              <a:lnSpc>
                <a:spcPct val="100000"/>
              </a:lnSpc>
              <a:spcBef>
                <a:spcPts val="500"/>
              </a:spcBef>
              <a:buClr>
                <a:srgbClr val="FF0000"/>
              </a:buClr>
              <a:buSzPct val="70000"/>
              <a:buFont typeface="Monotype Sorts" pitchFamily="2" charset="2"/>
              <a:buChar char="u"/>
            </a:pPr>
            <a:r>
              <a:rPr lang="zh-CN" altLang="en-US" sz="1200">
                <a:latin typeface="Arial" pitchFamily="34" charset="0"/>
                <a:ea typeface="楷体_GB2312" pitchFamily="49" charset="-122"/>
                <a:cs typeface="Arial" pitchFamily="34" charset="0"/>
              </a:rPr>
              <a:t>宁波银行柜员群体的总薪酬在二线外资市场中处于高位（</a:t>
            </a:r>
            <a:r>
              <a:rPr lang="en-US" altLang="zh-CN" sz="1200">
                <a:latin typeface="Arial" pitchFamily="34" charset="0"/>
                <a:ea typeface="楷体_GB2312" pitchFamily="49" charset="-122"/>
                <a:cs typeface="Arial" pitchFamily="34" charset="0"/>
              </a:rPr>
              <a:t>90</a:t>
            </a:r>
            <a:r>
              <a:rPr lang="zh-CN" altLang="en-US" sz="1200">
                <a:latin typeface="Arial" pitchFamily="34" charset="0"/>
                <a:ea typeface="楷体_GB2312" pitchFamily="49" charset="-122"/>
                <a:cs typeface="Arial" pitchFamily="34" charset="0"/>
              </a:rPr>
              <a:t>分位）以上，该薪酬在二线城市市场具备相当的竞争力</a:t>
            </a:r>
          </a:p>
          <a:p>
            <a:pPr>
              <a:lnSpc>
                <a:spcPct val="100000"/>
              </a:lnSpc>
              <a:spcBef>
                <a:spcPts val="500"/>
              </a:spcBef>
              <a:buClr>
                <a:srgbClr val="FF0000"/>
              </a:buClr>
              <a:buSzPct val="70000"/>
              <a:buFont typeface="Monotype Sorts" pitchFamily="2" charset="2"/>
              <a:buChar char="u"/>
            </a:pPr>
            <a:r>
              <a:rPr lang="zh-CN" altLang="en-US" sz="1200">
                <a:latin typeface="Arial" pitchFamily="34" charset="0"/>
                <a:ea typeface="楷体_GB2312" pitchFamily="49" charset="-122"/>
                <a:cs typeface="Arial" pitchFamily="34" charset="0"/>
              </a:rPr>
              <a:t>宁波银行柜员群体的总薪酬在一线城市内资市场中处于低位（</a:t>
            </a:r>
            <a:r>
              <a:rPr lang="en-US" altLang="zh-CN" sz="1200">
                <a:latin typeface="Arial" pitchFamily="34" charset="0"/>
                <a:ea typeface="楷体_GB2312" pitchFamily="49" charset="-122"/>
                <a:cs typeface="Arial" pitchFamily="34" charset="0"/>
              </a:rPr>
              <a:t>25</a:t>
            </a:r>
            <a:r>
              <a:rPr lang="zh-CN" altLang="en-US" sz="1200">
                <a:latin typeface="Arial" pitchFamily="34" charset="0"/>
                <a:ea typeface="楷体_GB2312" pitchFamily="49" charset="-122"/>
                <a:cs typeface="Arial" pitchFamily="34" charset="0"/>
              </a:rPr>
              <a:t>分位）以下，竞争力较弱</a:t>
            </a:r>
          </a:p>
          <a:p>
            <a:pPr>
              <a:lnSpc>
                <a:spcPct val="100000"/>
              </a:lnSpc>
              <a:spcBef>
                <a:spcPts val="500"/>
              </a:spcBef>
              <a:buClr>
                <a:srgbClr val="FF0000"/>
              </a:buClr>
              <a:buSzPct val="70000"/>
              <a:buFont typeface="Monotype Sorts" pitchFamily="2" charset="2"/>
              <a:buChar char="u"/>
            </a:pPr>
            <a:r>
              <a:rPr lang="zh-CN" altLang="en-US" sz="1200">
                <a:latin typeface="Arial" pitchFamily="34" charset="0"/>
                <a:ea typeface="楷体_GB2312" pitchFamily="49" charset="-122"/>
                <a:cs typeface="Arial" pitchFamily="34" charset="0"/>
              </a:rPr>
              <a:t>宁波银行柜员群体的总薪酬在一线城市外资市场中处于中位（</a:t>
            </a:r>
            <a:r>
              <a:rPr lang="en-US" altLang="zh-CN" sz="1200">
                <a:latin typeface="Arial" pitchFamily="34" charset="0"/>
                <a:ea typeface="楷体_GB2312" pitchFamily="49" charset="-122"/>
                <a:cs typeface="Arial" pitchFamily="34" charset="0"/>
              </a:rPr>
              <a:t>50</a:t>
            </a:r>
            <a:r>
              <a:rPr lang="zh-CN" altLang="en-US" sz="1200">
                <a:latin typeface="Arial" pitchFamily="34" charset="0"/>
                <a:ea typeface="楷体_GB2312" pitchFamily="49" charset="-122"/>
                <a:cs typeface="Arial" pitchFamily="34" charset="0"/>
              </a:rPr>
              <a:t>分位）左右，有一定的竞争力</a:t>
            </a:r>
          </a:p>
        </p:txBody>
      </p:sp>
      <p:sp>
        <p:nvSpPr>
          <p:cNvPr id="4290564" name="Rectangle 41"/>
          <p:cNvSpPr>
            <a:spLocks noChangeArrowheads="1"/>
          </p:cNvSpPr>
          <p:nvPr/>
        </p:nvSpPr>
        <p:spPr bwMode="auto">
          <a:xfrm>
            <a:off x="1622425" y="1035050"/>
            <a:ext cx="6707188" cy="239713"/>
          </a:xfrm>
          <a:prstGeom prst="rect">
            <a:avLst/>
          </a:prstGeom>
          <a:solidFill>
            <a:srgbClr val="E65032"/>
          </a:solidFill>
          <a:ln w="12700" algn="ctr">
            <a:noFill/>
            <a:round/>
          </a:ln>
        </p:spPr>
        <p:txBody>
          <a:bodyPr anchor="ctr"/>
          <a:lstStyle>
            <a:defPPr>
              <a:defRPr lang="en-US"/>
            </a:defPPr>
            <a:lvl1pPr marL="234950" indent="-23495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1pPr>
            <a:lvl2pPr marL="742950" indent="-28575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2pPr>
            <a:lvl3pPr marL="1143000" indent="-22860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3pPr>
            <a:lvl4pPr marL="1600200" indent="-22860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4pPr>
            <a:lvl5pPr marL="2057400" indent="-22860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5pPr>
            <a:lvl6pPr marL="25146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6pPr>
            <a:lvl7pPr marL="29718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7pPr>
            <a:lvl8pPr marL="34290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8pPr>
            <a:lvl9pPr marL="38862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9pPr>
          </a:lstStyle>
          <a:p>
            <a:pPr algn="ctr">
              <a:lnSpc>
                <a:spcPct val="100000"/>
              </a:lnSpc>
              <a:buClr>
                <a:srgbClr val="FF0000"/>
              </a:buClr>
              <a:buSzPct val="70000"/>
            </a:pPr>
            <a:r>
              <a:rPr lang="zh-CN" altLang="en-US" sz="1600" b="1">
                <a:solidFill>
                  <a:schemeClr val="bg1"/>
                </a:solidFill>
                <a:latin typeface="Arial" pitchFamily="34" charset="0"/>
                <a:ea typeface="楷体_GB2312" pitchFamily="49" charset="-122"/>
                <a:cs typeface="Arial" pitchFamily="34" charset="0"/>
              </a:rPr>
              <a:t>宁波银行柜员薪酬水平与市场对比</a:t>
            </a:r>
          </a:p>
        </p:txBody>
      </p:sp>
      <p:grpSp>
        <p:nvGrpSpPr>
          <p:cNvPr id="4290565" name="Group 5"/>
          <p:cNvGrpSpPr/>
          <p:nvPr/>
        </p:nvGrpSpPr>
        <p:grpSpPr>
          <a:xfrm>
            <a:off x="1035050" y="1309688"/>
            <a:ext cx="7781925" cy="3819525"/>
            <a:chOff x="652" y="825"/>
            <a:chExt cx="4902" cy="2406"/>
          </a:xfrm>
        </p:grpSpPr>
        <p:pic>
          <p:nvPicPr>
            <p:cNvPr id="4290566" name="Picture 6"/>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52" y="825"/>
              <a:ext cx="4902" cy="2406"/>
            </a:xfrm>
            <a:prstGeom prst="rect">
              <a:avLst/>
            </a:prstGeom>
            <a:noFill/>
            <a:ln w="12700" algn="ctr">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cxnSp>
          <p:nvCxnSpPr>
            <p:cNvPr id="4290567" name="Straight Connector 65"/>
            <p:cNvCxnSpPr>
              <a:cxnSpLocks noChangeShapeType="1"/>
            </p:cNvCxnSpPr>
            <p:nvPr/>
          </p:nvCxnSpPr>
          <p:spPr bwMode="auto">
            <a:xfrm>
              <a:off x="1424" y="1957"/>
              <a:ext cx="3655" cy="7"/>
            </a:xfrm>
            <a:prstGeom prst="line">
              <a:avLst/>
            </a:prstGeom>
            <a:noFill/>
            <a:ln w="25400" algn="ctr">
              <a:solidFill>
                <a:srgbClr val="FF0000"/>
              </a:solidFill>
              <a:round/>
            </a:ln>
            <a:extLst>
              <a:ext uri="{909E8E84-426E-40DD-AFC4-6F175D3DCCD1}">
                <a14:hiddenFill xmlns:a14="http://schemas.microsoft.com/office/drawing/2010/main">
                  <a:noFill/>
                </a14:hiddenFill>
              </a:ext>
            </a:extLst>
          </p:spPr>
        </p:cxnSp>
      </p:grpSp>
    </p:spTree>
  </p:cSld>
  <p:clrMapOvr>
    <a:masterClrMapping/>
  </p:clrMapOvr>
  <p:transition spd="slow"/>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对象 1" hidden="1"/>
          <p:cNvGraphicFramePr>
            <a:graphicFrameLocks noChangeAspect="1"/>
          </p:cNvGraphicFramePr>
          <p:nvPr>
            <p:custDataLst>
              <p:tags r:id="rId2"/>
            </p:custDataLst>
            <p:extLst>
              <p:ext uri="{D42A27DB-BD31-4B8C-83A1-F6EECF244321}">
                <p14:modId xmlns:p14="http://schemas.microsoft.com/office/powerpoint/2010/main" val="1434924941"/>
              </p:ext>
            </p:extLst>
          </p:nvPr>
        </p:nvGraphicFramePr>
        <p:xfrm>
          <a:off x="1588" y="1588"/>
          <a:ext cx="1588" cy="1588"/>
        </p:xfrm>
        <a:graphic>
          <a:graphicData uri="http://schemas.openxmlformats.org/presentationml/2006/ole">
            <mc:AlternateContent>
              <mc:Choice xmlns:v="urn:schemas-microsoft-com:vml" Requires="v">
                <p:oleObj spid="_x0000_s1059" name="think-cell Slide" r:id="rId3" imgW="395" imgH="392" progId="TCLayout.ActiveDocument.1">
                  <p:embed/>
                </p:oleObj>
              </mc:Choice>
              <mc:Fallback>
                <p:oleObj name="think-cell Slide" r:id="rId3" imgW="395" imgH="392" progId="TCLayout.ActiveDocument.1">
                  <p:embed/>
                  <p:pic>
                    <p:nvPicPr>
                      <p:cNvPr id="0" name="OLE substitute imag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36" name="灯片编号占位符 1"/>
          <p:cNvSpPr>
            <a:spLocks noGrp="1"/>
          </p:cNvSpPr>
          <p:nvPr>
            <p:ph type="sldNum" sz="quarter" idx="10"/>
          </p:nvPr>
        </p:nvSpPr>
        <p:spPr/>
        <p:txBody>
          <a:bodyPr/>
          <a:lstStyle/>
          <a:p>
            <a:fld id="{64B84F7E-6079-4B56-B833-D311F99AAD41}" type="slidenum">
              <a:rPr lang="zh-CN" altLang="en-US"/>
              <a:t>30</a:t>
            </a:fld>
            <a:endParaRPr lang="en-US" altLang="zh-CN"/>
          </a:p>
        </p:txBody>
      </p:sp>
      <p:sp>
        <p:nvSpPr>
          <p:cNvPr id="4291586" name="Title 1"/>
          <p:cNvSpPr>
            <a:spLocks noGrp="1"/>
          </p:cNvSpPr>
          <p:nvPr>
            <p:ph type="title" idx="4294967295"/>
          </p:nvPr>
        </p:nvSpPr>
        <p:spPr>
          <a:xfrm>
            <a:off x="1155700" y="0"/>
            <a:ext cx="8585200" cy="914400"/>
          </a:xfrm>
        </p:spPr>
        <p:txBody>
          <a:bodyPr/>
          <a:lstStyle/>
          <a:p>
            <a:r>
              <a:rPr lang="zh-CN" altLang="en-US"/>
              <a:t>对于行内某些特殊的岗位族群，如柜员、客户经理、交易员等，采集相应岗位的市场数据作为对标依据</a:t>
            </a:r>
            <a:r>
              <a:rPr lang="en-US" altLang="zh-CN" sz="1800"/>
              <a:t>——</a:t>
            </a:r>
            <a:r>
              <a:rPr lang="zh-CN" altLang="en-US">
                <a:solidFill>
                  <a:srgbClr val="E65032"/>
                </a:solidFill>
              </a:rPr>
              <a:t>柜员</a:t>
            </a:r>
          </a:p>
        </p:txBody>
      </p:sp>
      <p:sp>
        <p:nvSpPr>
          <p:cNvPr id="4291587" name="Rectangle 4"/>
          <p:cNvSpPr>
            <a:spLocks noChangeArrowheads="1"/>
          </p:cNvSpPr>
          <p:nvPr/>
        </p:nvSpPr>
        <p:spPr bwMode="auto">
          <a:xfrm>
            <a:off x="820738" y="1171575"/>
            <a:ext cx="8112125" cy="361950"/>
          </a:xfrm>
          <a:prstGeom prst="rect">
            <a:avLst/>
          </a:prstGeom>
          <a:solidFill>
            <a:srgbClr val="E65032"/>
          </a:solidFill>
          <a:ln w="12700" algn="ctr">
            <a:noFill/>
            <a:round/>
          </a:ln>
        </p:spPr>
        <p:txBody>
          <a:bodyPr/>
          <a:lstStyle>
            <a:defPPr>
              <a:defRPr lang="en-US"/>
            </a:defPPr>
            <a:lvl1pPr marL="234950" indent="-23495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1pPr>
            <a:lvl2pPr marL="742950" indent="-28575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2pPr>
            <a:lvl3pPr marL="1143000" indent="-22860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3pPr>
            <a:lvl4pPr marL="1600200" indent="-22860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4pPr>
            <a:lvl5pPr marL="2057400" indent="-22860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5pPr>
            <a:lvl6pPr marL="25146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6pPr>
            <a:lvl7pPr marL="29718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7pPr>
            <a:lvl8pPr marL="34290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8pPr>
            <a:lvl9pPr marL="38862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9pPr>
          </a:lstStyle>
          <a:p>
            <a:pPr algn="ctr">
              <a:lnSpc>
                <a:spcPct val="100000"/>
              </a:lnSpc>
              <a:spcBef>
                <a:spcPct val="50000"/>
              </a:spcBef>
              <a:buClr>
                <a:srgbClr val="FF0000"/>
              </a:buClr>
              <a:buSzPct val="70000"/>
            </a:pPr>
            <a:r>
              <a:rPr lang="zh-CN" altLang="en-US" sz="1600" b="1">
                <a:solidFill>
                  <a:schemeClr val="bg1"/>
                </a:solidFill>
                <a:latin typeface="Arial" pitchFamily="34" charset="0"/>
                <a:ea typeface="楷体_GB2312" pitchFamily="49" charset="-122"/>
                <a:cs typeface="Arial" pitchFamily="34" charset="0"/>
              </a:rPr>
              <a:t>柜员薪酬市场情况</a:t>
            </a:r>
          </a:p>
        </p:txBody>
      </p:sp>
      <p:graphicFrame>
        <p:nvGraphicFramePr>
          <p:cNvPr id="4291772" name="Group 188"/>
          <p:cNvGraphicFramePr>
            <a:graphicFrameLocks noGrp="1"/>
          </p:cNvGraphicFramePr>
          <p:nvPr>
            <p:extLst>
              <p:ext uri="{D42A27DB-BD31-4B8C-83A1-F6EECF244321}">
                <p14:modId xmlns:p14="http://schemas.microsoft.com/office/powerpoint/2010/main" val="1855672729"/>
              </p:ext>
            </p:extLst>
          </p:nvPr>
        </p:nvGraphicFramePr>
        <p:xfrm>
          <a:off x="812800" y="1735138"/>
          <a:ext cx="8113713" cy="1105920"/>
        </p:xfrm>
        <a:graphic>
          <a:graphicData uri="http://schemas.openxmlformats.org/drawingml/2006/table">
            <a:tbl>
              <a:tblPr/>
              <a:tblGrid>
                <a:gridCol w="800100"/>
                <a:gridCol w="977900"/>
                <a:gridCol w="1079500"/>
                <a:gridCol w="1168400"/>
                <a:gridCol w="1233488"/>
                <a:gridCol w="1077912"/>
                <a:gridCol w="939800"/>
                <a:gridCol w="836613"/>
              </a:tblGrid>
              <a:tr h="244475">
                <a:tc rowSpan="4">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1" i="0" u="none" strike="noStrike" cap="none" normalizeH="0" baseline="0" smtClean="0">
                          <a:ln>
                            <a:noFill/>
                          </a:ln>
                          <a:solidFill>
                            <a:schemeClr val="bg1"/>
                          </a:solidFill>
                          <a:effectLst/>
                          <a:latin typeface="Arial" pitchFamily="34" charset="0"/>
                          <a:ea typeface="楷体_GB2312" pitchFamily="49" charset="-122"/>
                          <a:cs typeface="Arial" pitchFamily="34" charset="0"/>
                        </a:rPr>
                        <a:t>一线外资</a:t>
                      </a:r>
                      <a:endParaRPr kumimoji="0" lang="zh-CN" altLang="en-US" sz="2800" b="0" i="0" u="none" strike="noStrike" cap="none" normalizeH="0" baseline="0" smtClean="0">
                        <a:ln>
                          <a:noFill/>
                        </a:ln>
                        <a:solidFill>
                          <a:schemeClr val="bg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GGS</a:t>
                      </a:r>
                      <a:endPar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P25</a:t>
                      </a:r>
                      <a:endPar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P50</a:t>
                      </a:r>
                      <a:endPar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P75</a:t>
                      </a:r>
                      <a:endPar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P90</a:t>
                      </a:r>
                      <a:endPar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NBB-TC</a:t>
                      </a:r>
                      <a:endPar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薪酬级差 </a:t>
                      </a:r>
                      <a:endPar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r>
              <a:tr h="244475">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4</a:t>
                      </a:r>
                      <a:endParaRPr kumimoji="0" lang="en-US" altLang="zh-CN" sz="2800" b="1"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45,847 </a:t>
                      </a:r>
                      <a:endParaRPr kumimoji="0" lang="en-US" altLang="zh-CN" sz="28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49,880 </a:t>
                      </a:r>
                      <a:endParaRPr kumimoji="0" lang="en-US" altLang="zh-CN" sz="28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57,609 </a:t>
                      </a:r>
                      <a:endParaRPr kumimoji="0" lang="en-US" altLang="zh-CN" sz="28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64,991 </a:t>
                      </a:r>
                      <a:endParaRPr kumimoji="0" lang="en-US" altLang="zh-CN" sz="28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68,768 </a:t>
                      </a:r>
                      <a:endParaRPr kumimoji="0" lang="en-US" altLang="zh-CN" sz="28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33%</a:t>
                      </a:r>
                      <a:endParaRPr kumimoji="0" lang="en-US" altLang="zh-CN" sz="28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42888">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5</a:t>
                      </a:r>
                      <a:endParaRPr kumimoji="0" lang="en-US" altLang="zh-CN" sz="2800" b="1"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60,976 </a:t>
                      </a:r>
                      <a:endParaRPr kumimoji="0" lang="en-US" altLang="zh-CN" sz="28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66,341 </a:t>
                      </a:r>
                      <a:endParaRPr kumimoji="0" lang="en-US" altLang="zh-CN" sz="28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76,620 </a:t>
                      </a:r>
                      <a:endParaRPr kumimoji="0" lang="en-US" altLang="zh-CN" sz="28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86,438 </a:t>
                      </a:r>
                      <a:endParaRPr kumimoji="0" lang="en-US" altLang="zh-CN" sz="28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68,768 </a:t>
                      </a:r>
                      <a:endParaRPr kumimoji="0" lang="en-US" altLang="zh-CN" sz="28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33%</a:t>
                      </a:r>
                      <a:endParaRPr kumimoji="0" lang="en-US" altLang="zh-CN" sz="28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44475">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6</a:t>
                      </a:r>
                      <a:endParaRPr kumimoji="0" lang="en-US" altLang="zh-CN" sz="2800" b="1"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81,098 </a:t>
                      </a:r>
                      <a:endParaRPr kumimoji="0" lang="en-US" altLang="zh-CN" sz="28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88,234 </a:t>
                      </a:r>
                      <a:endParaRPr kumimoji="0" lang="en-US" altLang="zh-CN" sz="28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101,905 </a:t>
                      </a:r>
                      <a:endParaRPr kumimoji="0" lang="en-US" altLang="zh-CN" sz="28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114,962 </a:t>
                      </a:r>
                      <a:endParaRPr kumimoji="0" lang="en-US" altLang="zh-CN" sz="28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68,768 </a:t>
                      </a:r>
                      <a:endParaRPr kumimoji="0" lang="en-US" altLang="zh-CN" sz="28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33%</a:t>
                      </a:r>
                      <a:endParaRPr kumimoji="0" lang="en-US" altLang="zh-CN" sz="28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graphicFrame>
        <p:nvGraphicFramePr>
          <p:cNvPr id="4291769" name="Group 185"/>
          <p:cNvGraphicFramePr>
            <a:graphicFrameLocks noGrp="1"/>
          </p:cNvGraphicFramePr>
          <p:nvPr>
            <p:extLst>
              <p:ext uri="{D42A27DB-BD31-4B8C-83A1-F6EECF244321}">
                <p14:modId xmlns:p14="http://schemas.microsoft.com/office/powerpoint/2010/main" val="638659005"/>
              </p:ext>
            </p:extLst>
          </p:nvPr>
        </p:nvGraphicFramePr>
        <p:xfrm>
          <a:off x="823913" y="3173413"/>
          <a:ext cx="8120062" cy="1105920"/>
        </p:xfrm>
        <a:graphic>
          <a:graphicData uri="http://schemas.openxmlformats.org/drawingml/2006/table">
            <a:tbl>
              <a:tblPr/>
              <a:tblGrid>
                <a:gridCol w="793750"/>
                <a:gridCol w="968375"/>
                <a:gridCol w="1095375"/>
                <a:gridCol w="1185862"/>
                <a:gridCol w="1184275"/>
                <a:gridCol w="1095375"/>
                <a:gridCol w="960438"/>
                <a:gridCol w="836612"/>
              </a:tblGrid>
              <a:tr h="244475">
                <a:tc rowSpan="4">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1" i="0" u="none" strike="noStrike" cap="none" normalizeH="0" baseline="0" smtClean="0">
                          <a:ln>
                            <a:noFill/>
                          </a:ln>
                          <a:solidFill>
                            <a:schemeClr val="bg1"/>
                          </a:solidFill>
                          <a:effectLst/>
                          <a:latin typeface="Arial" pitchFamily="34" charset="0"/>
                          <a:ea typeface="楷体_GB2312" pitchFamily="49" charset="-122"/>
                          <a:cs typeface="Arial" pitchFamily="34" charset="0"/>
                        </a:rPr>
                        <a:t>二线外资</a:t>
                      </a:r>
                      <a:endParaRPr kumimoji="0" lang="zh-CN" altLang="en-US" sz="2800" b="0" i="0" u="none" strike="noStrike" cap="none" normalizeH="0" baseline="0" smtClean="0">
                        <a:ln>
                          <a:noFill/>
                        </a:ln>
                        <a:solidFill>
                          <a:schemeClr val="bg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GGS</a:t>
                      </a:r>
                      <a:endParaRPr kumimoji="0" lang="en-US" altLang="zh-CN" sz="28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P25</a:t>
                      </a:r>
                      <a:endParaRPr kumimoji="0" lang="en-US" altLang="zh-CN" sz="28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P50</a:t>
                      </a:r>
                      <a:endParaRPr kumimoji="0" lang="en-US" altLang="zh-CN" sz="28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P75</a:t>
                      </a:r>
                      <a:endParaRPr kumimoji="0" lang="en-US" altLang="zh-CN" sz="28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P90</a:t>
                      </a:r>
                      <a:endParaRPr kumimoji="0" lang="en-US" altLang="zh-CN" sz="28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NBB-TC</a:t>
                      </a:r>
                      <a:endParaRPr kumimoji="0" lang="en-US" altLang="zh-CN" sz="28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薪酬级差 </a:t>
                      </a:r>
                      <a:endParaRPr kumimoji="0" lang="zh-CN" altLang="en-US" sz="28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r>
              <a:tr h="244475">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4</a:t>
                      </a:r>
                      <a:endParaRPr kumimoji="0" lang="en-US" altLang="zh-CN" sz="2800" b="1"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41,255 </a:t>
                      </a:r>
                      <a:endParaRPr kumimoji="0" lang="en-US" altLang="zh-CN" sz="28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44,589 </a:t>
                      </a:r>
                      <a:endParaRPr kumimoji="0" lang="en-US" altLang="zh-CN" sz="28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47,727 </a:t>
                      </a:r>
                      <a:endParaRPr kumimoji="0" lang="en-US" altLang="zh-CN" sz="28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49,217 </a:t>
                      </a:r>
                      <a:endParaRPr kumimoji="0" lang="en-US" altLang="zh-CN" sz="28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68,768 </a:t>
                      </a:r>
                      <a:endParaRPr kumimoji="0" lang="en-US" altLang="zh-CN" sz="28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32%</a:t>
                      </a:r>
                      <a:endParaRPr kumimoji="0" lang="en-US" altLang="zh-CN" sz="28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44475">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5</a:t>
                      </a:r>
                      <a:endParaRPr kumimoji="0" lang="en-US" altLang="zh-CN" sz="2800" b="1"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54,457 </a:t>
                      </a:r>
                      <a:endParaRPr kumimoji="0" lang="en-US" altLang="zh-CN" sz="28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58,858 </a:t>
                      </a:r>
                      <a:endParaRPr kumimoji="0" lang="en-US" altLang="zh-CN" sz="28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63,000 </a:t>
                      </a:r>
                      <a:endParaRPr kumimoji="0" lang="en-US" altLang="zh-CN" sz="28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64,966 </a:t>
                      </a:r>
                      <a:endParaRPr kumimoji="0" lang="en-US" altLang="zh-CN" sz="28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68,768 </a:t>
                      </a:r>
                      <a:endParaRPr kumimoji="0" lang="en-US" altLang="zh-CN" sz="28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32%</a:t>
                      </a:r>
                      <a:endParaRPr kumimoji="0" lang="en-US" altLang="zh-CN" sz="28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44475">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6</a:t>
                      </a:r>
                      <a:endParaRPr kumimoji="0" lang="en-US" altLang="zh-CN" sz="2800" b="1"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71,883 </a:t>
                      </a:r>
                      <a:endParaRPr kumimoji="0" lang="en-US" altLang="zh-CN" sz="28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77,692 </a:t>
                      </a:r>
                      <a:endParaRPr kumimoji="0" lang="en-US" altLang="zh-CN" sz="28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83,160 </a:t>
                      </a:r>
                      <a:endParaRPr kumimoji="0" lang="en-US" altLang="zh-CN" sz="28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85,755 </a:t>
                      </a:r>
                      <a:endParaRPr kumimoji="0" lang="en-US" altLang="zh-CN" sz="28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68,768 </a:t>
                      </a:r>
                      <a:endParaRPr kumimoji="0" lang="en-US" altLang="zh-CN" sz="28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32%</a:t>
                      </a:r>
                      <a:endParaRPr kumimoji="0" lang="en-US" altLang="zh-CN" sz="28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graphicFrame>
        <p:nvGraphicFramePr>
          <p:cNvPr id="4291723" name="Group 139"/>
          <p:cNvGraphicFramePr>
            <a:graphicFrameLocks noGrp="1"/>
          </p:cNvGraphicFramePr>
          <p:nvPr/>
        </p:nvGraphicFramePr>
        <p:xfrm>
          <a:off x="823913" y="4624388"/>
          <a:ext cx="8116887" cy="1105920"/>
        </p:xfrm>
        <a:graphic>
          <a:graphicData uri="http://schemas.openxmlformats.org/drawingml/2006/table">
            <a:tbl>
              <a:tblPr/>
              <a:tblGrid>
                <a:gridCol w="793750"/>
                <a:gridCol w="966787"/>
                <a:gridCol w="1095375"/>
                <a:gridCol w="1184275"/>
                <a:gridCol w="1187450"/>
                <a:gridCol w="1093788"/>
                <a:gridCol w="958850"/>
                <a:gridCol w="836612"/>
              </a:tblGrid>
              <a:tr h="244475">
                <a:tc rowSpan="4">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1" i="0" u="none" strike="noStrike" cap="none" normalizeH="0" baseline="0" smtClean="0">
                          <a:ln>
                            <a:noFill/>
                          </a:ln>
                          <a:solidFill>
                            <a:schemeClr val="bg2"/>
                          </a:solidFill>
                          <a:effectLst/>
                          <a:latin typeface="Arial" pitchFamily="34" charset="0"/>
                          <a:ea typeface="楷体_GB2312" pitchFamily="49" charset="-122"/>
                          <a:cs typeface="Arial" pitchFamily="34" charset="0"/>
                        </a:rPr>
                        <a:t>一线内资</a:t>
                      </a:r>
                      <a:endParaRPr kumimoji="0" lang="zh-CN" altLang="en-US" sz="28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bg2"/>
                          </a:solidFill>
                          <a:effectLst/>
                          <a:latin typeface="Arial" pitchFamily="34" charset="0"/>
                          <a:ea typeface="楷体_GB2312" pitchFamily="49" charset="-122"/>
                          <a:cs typeface="Arial" pitchFamily="34" charset="0"/>
                        </a:rPr>
                        <a:t>GGS</a:t>
                      </a:r>
                      <a:endParaRPr kumimoji="0" lang="en-US" altLang="zh-CN" sz="28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bg2"/>
                          </a:solidFill>
                          <a:effectLst/>
                          <a:latin typeface="Arial" pitchFamily="34" charset="0"/>
                          <a:ea typeface="楷体_GB2312" pitchFamily="49" charset="-122"/>
                          <a:cs typeface="Arial" pitchFamily="34" charset="0"/>
                        </a:rPr>
                        <a:t>P25</a:t>
                      </a:r>
                      <a:endParaRPr kumimoji="0" lang="en-US" altLang="zh-CN" sz="28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bg2"/>
                          </a:solidFill>
                          <a:effectLst/>
                          <a:latin typeface="Arial" pitchFamily="34" charset="0"/>
                          <a:ea typeface="楷体_GB2312" pitchFamily="49" charset="-122"/>
                          <a:cs typeface="Arial" pitchFamily="34" charset="0"/>
                        </a:rPr>
                        <a:t>P50</a:t>
                      </a:r>
                      <a:endParaRPr kumimoji="0" lang="en-US" altLang="zh-CN" sz="28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bg2"/>
                          </a:solidFill>
                          <a:effectLst/>
                          <a:latin typeface="Arial" pitchFamily="34" charset="0"/>
                          <a:ea typeface="楷体_GB2312" pitchFamily="49" charset="-122"/>
                          <a:cs typeface="Arial" pitchFamily="34" charset="0"/>
                        </a:rPr>
                        <a:t>P75</a:t>
                      </a:r>
                      <a:endParaRPr kumimoji="0" lang="en-US" altLang="zh-CN" sz="28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bg2"/>
                          </a:solidFill>
                          <a:effectLst/>
                          <a:latin typeface="Arial" pitchFamily="34" charset="0"/>
                          <a:ea typeface="楷体_GB2312" pitchFamily="49" charset="-122"/>
                          <a:cs typeface="Arial" pitchFamily="34" charset="0"/>
                        </a:rPr>
                        <a:t>P90</a:t>
                      </a:r>
                      <a:endParaRPr kumimoji="0" lang="en-US" altLang="zh-CN" sz="28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bg2"/>
                          </a:solidFill>
                          <a:effectLst/>
                          <a:latin typeface="Arial" pitchFamily="34" charset="0"/>
                          <a:ea typeface="楷体_GB2312" pitchFamily="49" charset="-122"/>
                          <a:cs typeface="Arial" pitchFamily="34" charset="0"/>
                        </a:rPr>
                        <a:t>NBB-TC</a:t>
                      </a:r>
                      <a:endParaRPr kumimoji="0" lang="en-US" altLang="zh-CN" sz="28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1" i="0" u="none" strike="noStrike" cap="none" normalizeH="0" baseline="0" smtClean="0">
                          <a:ln>
                            <a:noFill/>
                          </a:ln>
                          <a:solidFill>
                            <a:schemeClr val="bg2"/>
                          </a:solidFill>
                          <a:effectLst/>
                          <a:latin typeface="Arial" pitchFamily="34" charset="0"/>
                          <a:ea typeface="楷体_GB2312" pitchFamily="49" charset="-122"/>
                          <a:cs typeface="Arial" pitchFamily="34" charset="0"/>
                        </a:rPr>
                        <a:t>薪酬级差 </a:t>
                      </a:r>
                      <a:endParaRPr kumimoji="0" lang="zh-CN" altLang="en-US" sz="28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r>
              <a:tr h="244475">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bg2"/>
                          </a:solidFill>
                          <a:effectLst/>
                          <a:latin typeface="Arial" pitchFamily="34" charset="0"/>
                          <a:ea typeface="楷体_GB2312" pitchFamily="49" charset="-122"/>
                          <a:cs typeface="Arial" pitchFamily="34" charset="0"/>
                        </a:rPr>
                        <a:t>4</a:t>
                      </a:r>
                      <a:endParaRPr kumimoji="0" lang="en-US" altLang="zh-CN" sz="2800" b="1"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59,221 </a:t>
                      </a:r>
                      <a:endParaRPr kumimoji="0" lang="en-US" altLang="zh-CN" sz="28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70,826 </a:t>
                      </a:r>
                      <a:endParaRPr kumimoji="0" lang="en-US" altLang="zh-CN" sz="28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83,922 </a:t>
                      </a:r>
                      <a:endParaRPr kumimoji="0" lang="en-US" altLang="zh-CN" sz="28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101,862 </a:t>
                      </a:r>
                      <a:endParaRPr kumimoji="0" lang="en-US" altLang="zh-CN" sz="28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68,768 </a:t>
                      </a:r>
                      <a:endParaRPr kumimoji="0" lang="en-US" altLang="zh-CN" sz="28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27%</a:t>
                      </a:r>
                      <a:endParaRPr kumimoji="0" lang="en-US" altLang="zh-CN" sz="28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44475">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bg2"/>
                          </a:solidFill>
                          <a:effectLst/>
                          <a:latin typeface="Arial" pitchFamily="34" charset="0"/>
                          <a:ea typeface="楷体_GB2312" pitchFamily="49" charset="-122"/>
                          <a:cs typeface="Arial" pitchFamily="34" charset="0"/>
                        </a:rPr>
                        <a:t>5</a:t>
                      </a:r>
                      <a:endParaRPr kumimoji="0" lang="en-US" altLang="zh-CN" sz="2800" b="1"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75,210 </a:t>
                      </a:r>
                      <a:endParaRPr kumimoji="0" lang="en-US" altLang="zh-CN" sz="28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89,949 </a:t>
                      </a:r>
                      <a:endParaRPr kumimoji="0" lang="en-US" altLang="zh-CN" sz="28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106,581 </a:t>
                      </a:r>
                      <a:endParaRPr kumimoji="0" lang="en-US" altLang="zh-CN" sz="28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129,365 </a:t>
                      </a:r>
                      <a:endParaRPr kumimoji="0" lang="en-US" altLang="zh-CN" sz="28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68,768 </a:t>
                      </a:r>
                      <a:endParaRPr kumimoji="0" lang="en-US" altLang="zh-CN" sz="28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27%</a:t>
                      </a:r>
                      <a:endParaRPr kumimoji="0" lang="en-US" altLang="zh-CN" sz="28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44475">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bg2"/>
                          </a:solidFill>
                          <a:effectLst/>
                          <a:latin typeface="Arial" pitchFamily="34" charset="0"/>
                          <a:ea typeface="楷体_GB2312" pitchFamily="49" charset="-122"/>
                          <a:cs typeface="Arial" pitchFamily="34" charset="0"/>
                        </a:rPr>
                        <a:t>6</a:t>
                      </a:r>
                      <a:endParaRPr kumimoji="0" lang="en-US" altLang="zh-CN" sz="2800" b="1"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95,517 </a:t>
                      </a:r>
                      <a:endParaRPr kumimoji="0" lang="en-US" altLang="zh-CN" sz="28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114,235 </a:t>
                      </a:r>
                      <a:endParaRPr kumimoji="0" lang="en-US" altLang="zh-CN" sz="28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135,358 </a:t>
                      </a:r>
                      <a:endParaRPr kumimoji="0" lang="en-US" altLang="zh-CN" sz="28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164,293 </a:t>
                      </a:r>
                      <a:endParaRPr kumimoji="0" lang="en-US" altLang="zh-CN" sz="28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68,768 </a:t>
                      </a:r>
                      <a:endParaRPr kumimoji="0" lang="en-US" altLang="zh-CN" sz="28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27%</a:t>
                      </a:r>
                      <a:endParaRPr kumimoji="0" lang="en-US" altLang="zh-CN" sz="28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spd="slow"/>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对象 2" hidden="1"/>
          <p:cNvGraphicFramePr>
            <a:graphicFrameLocks noChangeAspect="1"/>
          </p:cNvGraphicFramePr>
          <p:nvPr>
            <p:custDataLst>
              <p:tags r:id="rId2"/>
            </p:custDataLst>
            <p:extLst>
              <p:ext uri="{D42A27DB-BD31-4B8C-83A1-F6EECF244321}">
                <p14:modId xmlns:p14="http://schemas.microsoft.com/office/powerpoint/2010/main" val="3413343434"/>
              </p:ext>
            </p:extLst>
          </p:nvPr>
        </p:nvGraphicFramePr>
        <p:xfrm>
          <a:off x="1588" y="1588"/>
          <a:ext cx="1588" cy="1588"/>
        </p:xfrm>
        <a:graphic>
          <a:graphicData uri="http://schemas.openxmlformats.org/presentationml/2006/ole">
            <mc:AlternateContent>
              <mc:Choice xmlns:v="urn:schemas-microsoft-com:vml" Requires="v">
                <p:oleObj spid="_x0000_s1060" name="think-cell Slide" r:id="rId3" imgW="395" imgH="392" progId="TCLayout.ActiveDocument.1">
                  <p:embed/>
                </p:oleObj>
              </mc:Choice>
              <mc:Fallback>
                <p:oleObj name="think-cell Slide" r:id="rId3" imgW="395" imgH="392" progId="TCLayout.ActiveDocument.1">
                  <p:embed/>
                  <p:pic>
                    <p:nvPicPr>
                      <p:cNvPr id="0" name="OLE substitute imag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矩形 1" hidden="1"/>
          <p:cNvSpPr/>
          <p:nvPr>
            <p:custDataLst>
              <p:tags r:id="rId5"/>
            </p:custDataLst>
          </p:nvPr>
        </p:nvSpPr>
        <p:spPr bwMode="auto">
          <a:xfrm>
            <a:off x="0" y="0"/>
            <a:ext cx="184731" cy="2893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flat" cmpd="sng" algn="ctr">
                <a:solidFill>
                  <a:srgbClr val="80808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none" lIns="0" tIns="0" rIns="0" bIns="0" numCol="1" rtlCol="0" anchor="t" anchorCtr="0" compatLnSpc="1">
            <a:prstTxWarp prst="textNoShape">
              <a:avLst/>
            </a:prstTxWarp>
            <a:noAutofit/>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nSpc>
                <a:spcPct val="100000"/>
              </a:lnSpc>
              <a:spcBef>
                <a:spcPct val="0"/>
              </a:spcBef>
            </a:pPr>
            <a:endParaRPr kumimoji="0" lang="zh-CN" altLang="en-US" sz="2200" b="1" u="none" strike="noStrike" cap="none" normalizeH="0" smtClean="0">
              <a:ln>
                <a:noFill/>
              </a:ln>
              <a:solidFill>
                <a:schemeClr val="tx1"/>
              </a:solidFill>
              <a:effectLst/>
              <a:latin typeface="Arial"/>
              <a:ea typeface="楷体_GB2312"/>
              <a:cs typeface="Arial"/>
              <a:sym typeface="Arial"/>
            </a:endParaRPr>
          </a:p>
        </p:txBody>
      </p:sp>
      <p:sp>
        <p:nvSpPr>
          <p:cNvPr id="89" name="灯片编号占位符 1"/>
          <p:cNvSpPr>
            <a:spLocks noGrp="1"/>
          </p:cNvSpPr>
          <p:nvPr>
            <p:ph type="sldNum" sz="quarter" idx="10"/>
          </p:nvPr>
        </p:nvSpPr>
        <p:spPr/>
        <p:txBody>
          <a:bodyPr/>
          <a:lstStyle/>
          <a:p>
            <a:fld id="{74CAF17C-2A04-405C-AFF9-573889DB3D4B}" type="slidenum">
              <a:rPr lang="zh-CN" altLang="en-US"/>
              <a:t>31</a:t>
            </a:fld>
            <a:endParaRPr lang="en-US" altLang="zh-CN"/>
          </a:p>
        </p:txBody>
      </p:sp>
      <p:sp>
        <p:nvSpPr>
          <p:cNvPr id="4324354" name="Title 1"/>
          <p:cNvSpPr>
            <a:spLocks noGrp="1"/>
          </p:cNvSpPr>
          <p:nvPr>
            <p:ph type="title" idx="4294967295"/>
          </p:nvPr>
        </p:nvSpPr>
        <p:spPr>
          <a:xfrm>
            <a:off x="1155700" y="0"/>
            <a:ext cx="8585200" cy="914400"/>
          </a:xfrm>
        </p:spPr>
        <p:txBody>
          <a:bodyPr/>
          <a:lstStyle/>
          <a:p>
            <a:r>
              <a:rPr lang="zh-CN" altLang="en-US"/>
              <a:t>薪档划分及薪资表</a:t>
            </a:r>
            <a:br>
              <a:rPr lang="zh-CN" altLang="en-US"/>
            </a:br>
            <a:r>
              <a:rPr lang="zh-CN" altLang="en-US"/>
              <a:t> </a:t>
            </a:r>
            <a:r>
              <a:rPr lang="en-US" altLang="zh-CN" sz="2000">
                <a:solidFill>
                  <a:srgbClr val="E65032"/>
                </a:solidFill>
              </a:rPr>
              <a:t>——</a:t>
            </a:r>
            <a:r>
              <a:rPr lang="zh-CN" altLang="en-US">
                <a:solidFill>
                  <a:srgbClr val="E65032"/>
                </a:solidFill>
              </a:rPr>
              <a:t>柜员</a:t>
            </a:r>
          </a:p>
        </p:txBody>
      </p:sp>
      <p:graphicFrame>
        <p:nvGraphicFramePr>
          <p:cNvPr id="4324355" name="Group 3"/>
          <p:cNvGraphicFramePr>
            <a:graphicFrameLocks noGrp="1"/>
          </p:cNvGraphicFramePr>
          <p:nvPr>
            <p:extLst>
              <p:ext uri="{D42A27DB-BD31-4B8C-83A1-F6EECF244321}">
                <p14:modId xmlns:p14="http://schemas.microsoft.com/office/powerpoint/2010/main" val="47706697"/>
              </p:ext>
            </p:extLst>
          </p:nvPr>
        </p:nvGraphicFramePr>
        <p:xfrm>
          <a:off x="1108075" y="1487488"/>
          <a:ext cx="7350125" cy="1778002"/>
        </p:xfrm>
        <a:graphic>
          <a:graphicData uri="http://schemas.openxmlformats.org/drawingml/2006/table">
            <a:tbl>
              <a:tblPr/>
              <a:tblGrid>
                <a:gridCol w="889000"/>
                <a:gridCol w="1349375"/>
                <a:gridCol w="647700"/>
                <a:gridCol w="1454150"/>
                <a:gridCol w="838200"/>
                <a:gridCol w="1371600"/>
                <a:gridCol w="800100"/>
              </a:tblGrid>
              <a:tr h="46831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GGS</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1</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档（最小值）</a:t>
                      </a:r>
                    </a:p>
                  </a:txBody>
                  <a:tcPr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808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2</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808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3</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档（中位值）</a:t>
                      </a:r>
                    </a:p>
                  </a:txBody>
                  <a:tcPr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4</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5</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档（最大值）</a:t>
                      </a:r>
                    </a:p>
                  </a:txBody>
                  <a:tcPr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808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带宽</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r>
              <a:tr h="436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宋体" pitchFamily="2" charset="-122"/>
                          <a:cs typeface="Arial" pitchFamily="34" charset="0"/>
                        </a:rPr>
                        <a:t>4</a:t>
                      </a:r>
                      <a:endParaRPr kumimoji="0" lang="en-US" altLang="zh-CN" sz="12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39,904</a:t>
                      </a: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44,892</a:t>
                      </a: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49,880</a:t>
                      </a: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54,868</a:t>
                      </a: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59,856</a:t>
                      </a: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50%</a:t>
                      </a: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436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宋体" pitchFamily="2" charset="-122"/>
                          <a:cs typeface="Arial" pitchFamily="34" charset="0"/>
                        </a:rPr>
                        <a:t>5</a:t>
                      </a:r>
                      <a:endParaRPr kumimoji="0" lang="en-US" altLang="zh-CN" sz="12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53,073</a:t>
                      </a: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59,707</a:t>
                      </a: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66,341</a:t>
                      </a: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72,975</a:t>
                      </a: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79,609</a:t>
                      </a: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50%</a:t>
                      </a: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436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宋体" pitchFamily="2" charset="-122"/>
                          <a:cs typeface="Arial" pitchFamily="34" charset="0"/>
                        </a:rPr>
                        <a:t>6</a:t>
                      </a:r>
                      <a:endParaRPr kumimoji="0" lang="en-US" altLang="zh-CN" sz="12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70,587</a:t>
                      </a: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79,411</a:t>
                      </a: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88,234</a:t>
                      </a: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97,057</a:t>
                      </a: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105,881</a:t>
                      </a: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50%</a:t>
                      </a: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bl>
          </a:graphicData>
        </a:graphic>
      </p:graphicFrame>
      <p:sp>
        <p:nvSpPr>
          <p:cNvPr id="4324397" name="Rectangle 45"/>
          <p:cNvSpPr>
            <a:spLocks noChangeArrowheads="1"/>
          </p:cNvSpPr>
          <p:nvPr/>
        </p:nvSpPr>
        <p:spPr bwMode="auto">
          <a:xfrm>
            <a:off x="1749425" y="1114425"/>
            <a:ext cx="5949950" cy="287338"/>
          </a:xfrm>
          <a:prstGeom prst="rect">
            <a:avLst/>
          </a:prstGeom>
          <a:solidFill>
            <a:srgbClr val="E65032"/>
          </a:solidFill>
          <a:ln w="12700" algn="ctr">
            <a:noFill/>
            <a:miter lim="800000"/>
          </a:ln>
          <a:effectLst/>
        </p:spPr>
        <p:txBody>
          <a:bodyPr/>
          <a:lstStyle>
            <a:defPPr>
              <a:defRPr lang="en-US"/>
            </a:defPPr>
            <a:lvl1pPr marL="234950" indent="-23495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1pPr>
            <a:lvl2pPr marL="742950" indent="-28575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2pPr>
            <a:lvl3pPr marL="1143000" indent="-22860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3pPr>
            <a:lvl4pPr marL="1600200" indent="-22860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4pPr>
            <a:lvl5pPr marL="2057400" indent="-22860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5pPr>
            <a:lvl6pPr marL="25146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6pPr>
            <a:lvl7pPr marL="29718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7pPr>
            <a:lvl8pPr marL="34290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8pPr>
            <a:lvl9pPr marL="38862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9pPr>
          </a:lstStyle>
          <a:p>
            <a:pPr algn="ctr">
              <a:lnSpc>
                <a:spcPct val="100000"/>
              </a:lnSpc>
              <a:spcBef>
                <a:spcPct val="50000"/>
              </a:spcBef>
              <a:buClr>
                <a:srgbClr val="FF0000"/>
              </a:buClr>
              <a:buSzPct val="70000"/>
            </a:pPr>
            <a:r>
              <a:rPr lang="zh-CN" altLang="en-US" sz="1600" b="1">
                <a:solidFill>
                  <a:schemeClr val="bg1"/>
                </a:solidFill>
                <a:latin typeface="Arial" pitchFamily="34" charset="0"/>
                <a:ea typeface="楷体_GB2312" pitchFamily="49" charset="-122"/>
                <a:cs typeface="Arial" pitchFamily="34" charset="0"/>
              </a:rPr>
              <a:t>一线城市（上海、深圳、北京）分支行柜员</a:t>
            </a:r>
          </a:p>
        </p:txBody>
      </p:sp>
      <p:graphicFrame>
        <p:nvGraphicFramePr>
          <p:cNvPr id="4324398" name="Group 46"/>
          <p:cNvGraphicFramePr>
            <a:graphicFrameLocks noGrp="1"/>
          </p:cNvGraphicFramePr>
          <p:nvPr>
            <p:extLst>
              <p:ext uri="{D42A27DB-BD31-4B8C-83A1-F6EECF244321}">
                <p14:modId xmlns:p14="http://schemas.microsoft.com/office/powerpoint/2010/main" val="985338524"/>
              </p:ext>
            </p:extLst>
          </p:nvPr>
        </p:nvGraphicFramePr>
        <p:xfrm>
          <a:off x="1082675" y="4002088"/>
          <a:ext cx="7350125" cy="1778002"/>
        </p:xfrm>
        <a:graphic>
          <a:graphicData uri="http://schemas.openxmlformats.org/drawingml/2006/table">
            <a:tbl>
              <a:tblPr/>
              <a:tblGrid>
                <a:gridCol w="889000"/>
                <a:gridCol w="1349375"/>
                <a:gridCol w="647700"/>
                <a:gridCol w="1454150"/>
                <a:gridCol w="838200"/>
                <a:gridCol w="1371600"/>
                <a:gridCol w="800100"/>
              </a:tblGrid>
              <a:tr h="46831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GGS</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1</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档（最小值）</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808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2</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808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3</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档（中位值）</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4</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5</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档（最大值）</a:t>
                      </a:r>
                    </a:p>
                  </a:txBody>
                  <a:tcPr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808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带宽</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r>
              <a:tr h="436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宋体" pitchFamily="2" charset="-122"/>
                          <a:cs typeface="Arial" pitchFamily="34" charset="0"/>
                        </a:rPr>
                        <a:t>4</a:t>
                      </a:r>
                      <a:endParaRPr kumimoji="0" lang="en-US" altLang="zh-CN" sz="12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35,671</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40,130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44,589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49,048</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53,507</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50%</a:t>
                      </a: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436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宋体" pitchFamily="2" charset="-122"/>
                          <a:cs typeface="Arial" pitchFamily="34" charset="0"/>
                        </a:rPr>
                        <a:t>5</a:t>
                      </a:r>
                      <a:endParaRPr kumimoji="0" lang="en-US" altLang="zh-CN" sz="12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47,086</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52,972</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58,858</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64,744</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70,630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50%</a:t>
                      </a: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436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宋体" pitchFamily="2" charset="-122"/>
                          <a:cs typeface="Arial" pitchFamily="34" charset="0"/>
                        </a:rPr>
                        <a:t>6</a:t>
                      </a:r>
                      <a:endParaRPr kumimoji="0" lang="en-US" altLang="zh-CN" sz="12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62,154</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69,923</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77,692</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85,461</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93,230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50%</a:t>
                      </a:r>
                    </a:p>
                  </a:txBody>
                  <a:tcPr marL="90000" marR="90000" marT="46800" marB="4680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bl>
          </a:graphicData>
        </a:graphic>
      </p:graphicFrame>
      <p:sp>
        <p:nvSpPr>
          <p:cNvPr id="4324440" name="Rectangle 88"/>
          <p:cNvSpPr>
            <a:spLocks noChangeArrowheads="1"/>
          </p:cNvSpPr>
          <p:nvPr/>
        </p:nvSpPr>
        <p:spPr bwMode="auto">
          <a:xfrm>
            <a:off x="1698625" y="3527425"/>
            <a:ext cx="5949950" cy="287338"/>
          </a:xfrm>
          <a:prstGeom prst="rect">
            <a:avLst/>
          </a:prstGeom>
          <a:solidFill>
            <a:srgbClr val="E65032"/>
          </a:solidFill>
          <a:ln w="12700" algn="ctr">
            <a:noFill/>
            <a:miter lim="800000"/>
          </a:ln>
          <a:effectLst/>
        </p:spPr>
        <p:txBody>
          <a:bodyPr/>
          <a:lstStyle>
            <a:defPPr>
              <a:defRPr lang="en-US"/>
            </a:defPPr>
            <a:lvl1pPr marL="234950" indent="-23495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1pPr>
            <a:lvl2pPr marL="742950" indent="-28575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2pPr>
            <a:lvl3pPr marL="1143000" indent="-22860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3pPr>
            <a:lvl4pPr marL="1600200" indent="-22860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4pPr>
            <a:lvl5pPr marL="2057400" indent="-22860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5pPr>
            <a:lvl6pPr marL="25146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6pPr>
            <a:lvl7pPr marL="29718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7pPr>
            <a:lvl8pPr marL="34290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8pPr>
            <a:lvl9pPr marL="38862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9pPr>
          </a:lstStyle>
          <a:p>
            <a:pPr algn="ctr">
              <a:lnSpc>
                <a:spcPct val="100000"/>
              </a:lnSpc>
              <a:spcBef>
                <a:spcPct val="50000"/>
              </a:spcBef>
              <a:buClr>
                <a:srgbClr val="FF0000"/>
              </a:buClr>
              <a:buSzPct val="70000"/>
            </a:pPr>
            <a:r>
              <a:rPr lang="zh-CN" altLang="en-US" sz="1600" b="1">
                <a:solidFill>
                  <a:schemeClr val="bg1"/>
                </a:solidFill>
                <a:latin typeface="Arial" pitchFamily="34" charset="0"/>
                <a:ea typeface="楷体_GB2312" pitchFamily="49" charset="-122"/>
                <a:cs typeface="Arial" pitchFamily="34" charset="0"/>
              </a:rPr>
              <a:t>二线城市（苏州、南京、杭州、宁波）分支行柜员</a:t>
            </a:r>
          </a:p>
        </p:txBody>
      </p:sp>
    </p:spTree>
  </p:cSld>
  <p:clrMapOvr>
    <a:masterClrMapping/>
  </p:clrMapOvr>
  <p:transition spd="slow"/>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对象 1" hidden="1"/>
          <p:cNvGraphicFramePr>
            <a:graphicFrameLocks noChangeAspect="1"/>
          </p:cNvGraphicFramePr>
          <p:nvPr>
            <p:custDataLst>
              <p:tags r:id="rId2"/>
            </p:custDataLst>
            <p:extLst>
              <p:ext uri="{D42A27DB-BD31-4B8C-83A1-F6EECF244321}">
                <p14:modId xmlns:p14="http://schemas.microsoft.com/office/powerpoint/2010/main" val="3164851121"/>
              </p:ext>
            </p:extLst>
          </p:nvPr>
        </p:nvGraphicFramePr>
        <p:xfrm>
          <a:off x="1588" y="1588"/>
          <a:ext cx="1588" cy="1588"/>
        </p:xfrm>
        <a:graphic>
          <a:graphicData uri="http://schemas.openxmlformats.org/presentationml/2006/ole">
            <mc:AlternateContent>
              <mc:Choice xmlns:v="urn:schemas-microsoft-com:vml" Requires="v">
                <p:oleObj spid="_x0000_s1061" name="think-cell Slide" r:id="rId3" imgW="395" imgH="392" progId="TCLayout.ActiveDocument.1">
                  <p:embed/>
                </p:oleObj>
              </mc:Choice>
              <mc:Fallback>
                <p:oleObj name="think-cell Slide" r:id="rId3" imgW="395" imgH="392" progId="TCLayout.ActiveDocument.1">
                  <p:embed/>
                  <p:pic>
                    <p:nvPicPr>
                      <p:cNvPr id="0" name="OLE substitute imag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7" name="灯片编号占位符 1"/>
          <p:cNvSpPr>
            <a:spLocks noGrp="1"/>
          </p:cNvSpPr>
          <p:nvPr>
            <p:ph type="sldNum" sz="quarter" idx="10"/>
          </p:nvPr>
        </p:nvSpPr>
        <p:spPr/>
        <p:txBody>
          <a:bodyPr/>
          <a:lstStyle/>
          <a:p>
            <a:fld id="{62802246-C0DB-4353-B461-DE4F6F8A6077}" type="slidenum">
              <a:rPr lang="zh-CN" altLang="en-US"/>
              <a:t>32</a:t>
            </a:fld>
            <a:endParaRPr lang="en-US" altLang="zh-CN"/>
          </a:p>
        </p:txBody>
      </p:sp>
      <p:pic>
        <p:nvPicPr>
          <p:cNvPr id="4292610" name="Picture 2"/>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1052513" y="1344613"/>
            <a:ext cx="7631112" cy="3810000"/>
          </a:xfrm>
          <a:prstGeom prst="rect">
            <a:avLst/>
          </a:prstGeom>
          <a:noFill/>
          <a:ln w="12700" algn="ctr">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4292611" name="Title 1"/>
          <p:cNvSpPr>
            <a:spLocks noGrp="1"/>
          </p:cNvSpPr>
          <p:nvPr>
            <p:ph type="title" idx="4294967295"/>
          </p:nvPr>
        </p:nvSpPr>
        <p:spPr>
          <a:xfrm>
            <a:off x="1155700" y="0"/>
            <a:ext cx="8585200" cy="914400"/>
          </a:xfrm>
        </p:spPr>
        <p:txBody>
          <a:bodyPr/>
          <a:lstStyle/>
          <a:p>
            <a:r>
              <a:rPr lang="zh-CN" altLang="en-US" sz="2000"/>
              <a:t>对于行内某些特殊的岗位族群，如柜员、客户经理、交易员等，采集相应岗位的市场数据作为对标依据</a:t>
            </a:r>
            <a:r>
              <a:rPr lang="en-US" altLang="zh-CN" sz="1600"/>
              <a:t>——</a:t>
            </a:r>
            <a:r>
              <a:rPr lang="zh-CN" altLang="en-US" sz="2000">
                <a:solidFill>
                  <a:srgbClr val="E65032"/>
                </a:solidFill>
              </a:rPr>
              <a:t>客户经理（公司银行）</a:t>
            </a:r>
          </a:p>
        </p:txBody>
      </p:sp>
      <p:sp>
        <p:nvSpPr>
          <p:cNvPr id="4292612" name="Rectangle 25"/>
          <p:cNvSpPr>
            <a:spLocks noChangeArrowheads="1"/>
          </p:cNvSpPr>
          <p:nvPr/>
        </p:nvSpPr>
        <p:spPr bwMode="auto">
          <a:xfrm>
            <a:off x="1458913" y="1009650"/>
            <a:ext cx="6654800" cy="296863"/>
          </a:xfrm>
          <a:prstGeom prst="rect">
            <a:avLst/>
          </a:prstGeom>
          <a:solidFill>
            <a:srgbClr val="E65032"/>
          </a:solidFill>
          <a:ln w="12700" algn="ctr">
            <a:noFill/>
            <a:round/>
          </a:ln>
        </p:spPr>
        <p:txBody>
          <a:bodyPr anchor="ctr"/>
          <a:lstStyle>
            <a:defPPr>
              <a:defRPr lang="en-US"/>
            </a:defPPr>
            <a:lvl1pPr marL="234950" indent="-23495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1pPr>
            <a:lvl2pPr marL="742950" indent="-28575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2pPr>
            <a:lvl3pPr marL="1143000" indent="-22860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3pPr>
            <a:lvl4pPr marL="1600200" indent="-22860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4pPr>
            <a:lvl5pPr marL="2057400" indent="-22860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5pPr>
            <a:lvl6pPr marL="25146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6pPr>
            <a:lvl7pPr marL="29718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7pPr>
            <a:lvl8pPr marL="34290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8pPr>
            <a:lvl9pPr marL="38862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9pPr>
          </a:lstStyle>
          <a:p>
            <a:pPr algn="ctr">
              <a:lnSpc>
                <a:spcPct val="100000"/>
              </a:lnSpc>
              <a:buClr>
                <a:srgbClr val="FF0000"/>
              </a:buClr>
              <a:buSzPct val="70000"/>
            </a:pPr>
            <a:r>
              <a:rPr lang="zh-CN" altLang="en-US" sz="1600" b="1">
                <a:solidFill>
                  <a:schemeClr val="bg1"/>
                </a:solidFill>
                <a:latin typeface="Arial" pitchFamily="34" charset="0"/>
                <a:ea typeface="楷体_GB2312" pitchFamily="49" charset="-122"/>
                <a:cs typeface="Arial" pitchFamily="34" charset="0"/>
              </a:rPr>
              <a:t>宁波银行客经薪酬水平与市场对比（企金）</a:t>
            </a:r>
          </a:p>
        </p:txBody>
      </p:sp>
      <p:sp>
        <p:nvSpPr>
          <p:cNvPr id="4292613" name="TextBox 32"/>
          <p:cNvSpPr txBox="1">
            <a:spLocks noChangeArrowheads="1"/>
          </p:cNvSpPr>
          <p:nvPr/>
        </p:nvSpPr>
        <p:spPr bwMode="auto">
          <a:xfrm>
            <a:off x="428625" y="5103813"/>
            <a:ext cx="8955088" cy="113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marL="177800" indent="-1778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1pPr>
            <a:lvl2pPr marL="742950" indent="-28575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2pPr>
            <a:lvl3pPr marL="1143000" indent="-2286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3pPr>
            <a:lvl4pPr marL="1600200" indent="-2286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4pPr>
            <a:lvl5pPr marL="2057400" indent="-2286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5pPr>
            <a:lvl6pPr marL="25146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6pPr>
            <a:lvl7pPr marL="29718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7pPr>
            <a:lvl8pPr marL="34290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8pPr>
            <a:lvl9pPr marL="38862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9pPr>
          </a:lstStyle>
          <a:p>
            <a:pPr>
              <a:lnSpc>
                <a:spcPct val="100000"/>
              </a:lnSpc>
              <a:spcBef>
                <a:spcPts val="500"/>
              </a:spcBef>
              <a:buClr>
                <a:srgbClr val="FF0000"/>
              </a:buClr>
              <a:buSzPct val="70000"/>
            </a:pPr>
            <a:r>
              <a:rPr lang="zh-CN" altLang="en-US" sz="1400" b="1">
                <a:latin typeface="Arial" pitchFamily="34" charset="0"/>
                <a:ea typeface="楷体_GB2312" pitchFamily="49" charset="-122"/>
                <a:cs typeface="Arial" pitchFamily="34" charset="0"/>
              </a:rPr>
              <a:t>水平分析： </a:t>
            </a:r>
          </a:p>
          <a:p>
            <a:pPr>
              <a:lnSpc>
                <a:spcPct val="100000"/>
              </a:lnSpc>
              <a:spcBef>
                <a:spcPts val="500"/>
              </a:spcBef>
              <a:buClr>
                <a:srgbClr val="FF0000"/>
              </a:buClr>
              <a:buSzPct val="70000"/>
              <a:buFont typeface="Monotype Sorts" pitchFamily="2" charset="2"/>
              <a:buChar char="u"/>
            </a:pPr>
            <a:r>
              <a:rPr lang="zh-CN" altLang="en-US" sz="1400">
                <a:latin typeface="Arial" pitchFamily="34" charset="0"/>
                <a:ea typeface="楷体_GB2312" pitchFamily="49" charset="-122"/>
                <a:cs typeface="Arial" pitchFamily="34" charset="0"/>
              </a:rPr>
              <a:t>宁波银行公司条线客户经理的总薪酬水平处于二线城市外资市场高等水平（高于</a:t>
            </a:r>
            <a:r>
              <a:rPr lang="en-US" altLang="zh-CN" sz="1400">
                <a:latin typeface="Arial" pitchFamily="34" charset="0"/>
                <a:ea typeface="楷体_GB2312" pitchFamily="49" charset="-122"/>
                <a:cs typeface="Arial" pitchFamily="34" charset="0"/>
              </a:rPr>
              <a:t>75</a:t>
            </a:r>
            <a:r>
              <a:rPr lang="zh-CN" altLang="en-US" sz="1400">
                <a:latin typeface="Arial" pitchFamily="34" charset="0"/>
                <a:ea typeface="楷体_GB2312" pitchFamily="49" charset="-122"/>
                <a:cs typeface="Arial" pitchFamily="34" charset="0"/>
              </a:rPr>
              <a:t>分位），竞争力较高</a:t>
            </a:r>
          </a:p>
          <a:p>
            <a:pPr>
              <a:lnSpc>
                <a:spcPct val="100000"/>
              </a:lnSpc>
              <a:spcBef>
                <a:spcPts val="500"/>
              </a:spcBef>
              <a:buClr>
                <a:srgbClr val="FF0000"/>
              </a:buClr>
              <a:buSzPct val="70000"/>
              <a:buFont typeface="Monotype Sorts" pitchFamily="2" charset="2"/>
              <a:buChar char="u"/>
            </a:pPr>
            <a:r>
              <a:rPr lang="zh-CN" altLang="en-US" sz="1400">
                <a:latin typeface="Arial" pitchFamily="34" charset="0"/>
                <a:ea typeface="楷体_GB2312" pitchFamily="49" charset="-122"/>
                <a:cs typeface="Arial" pitchFamily="34" charset="0"/>
              </a:rPr>
              <a:t>宁波银行公司条线客户经理的总薪酬水平处于一线城市内资市场中等水平（</a:t>
            </a:r>
            <a:r>
              <a:rPr lang="en-US" altLang="zh-CN" sz="1400">
                <a:latin typeface="Arial" pitchFamily="34" charset="0"/>
                <a:ea typeface="楷体_GB2312" pitchFamily="49" charset="-122"/>
                <a:cs typeface="Arial" pitchFamily="34" charset="0"/>
              </a:rPr>
              <a:t>50</a:t>
            </a:r>
            <a:r>
              <a:rPr lang="zh-CN" altLang="en-US" sz="1400">
                <a:latin typeface="Arial" pitchFamily="34" charset="0"/>
                <a:ea typeface="楷体_GB2312" pitchFamily="49" charset="-122"/>
                <a:cs typeface="Arial" pitchFamily="34" charset="0"/>
              </a:rPr>
              <a:t>分位左右），竞争力一般</a:t>
            </a:r>
          </a:p>
          <a:p>
            <a:pPr>
              <a:lnSpc>
                <a:spcPct val="100000"/>
              </a:lnSpc>
              <a:spcBef>
                <a:spcPts val="500"/>
              </a:spcBef>
              <a:buClr>
                <a:srgbClr val="FF0000"/>
              </a:buClr>
              <a:buSzPct val="70000"/>
              <a:buFont typeface="Monotype Sorts" pitchFamily="2" charset="2"/>
              <a:buChar char="u"/>
            </a:pPr>
            <a:r>
              <a:rPr lang="zh-CN" altLang="en-US" sz="1400">
                <a:latin typeface="Arial" pitchFamily="34" charset="0"/>
                <a:ea typeface="楷体_GB2312" pitchFamily="49" charset="-122"/>
                <a:cs typeface="Arial" pitchFamily="34" charset="0"/>
              </a:rPr>
              <a:t>宁波银行公司条线客户经理的总薪酬水平处于一线城市外资市场高等水平（高于</a:t>
            </a:r>
            <a:r>
              <a:rPr lang="en-US" altLang="zh-CN" sz="1400">
                <a:latin typeface="Arial" pitchFamily="34" charset="0"/>
                <a:ea typeface="楷体_GB2312" pitchFamily="49" charset="-122"/>
                <a:cs typeface="Arial" pitchFamily="34" charset="0"/>
              </a:rPr>
              <a:t>90</a:t>
            </a:r>
            <a:r>
              <a:rPr lang="zh-CN" altLang="en-US" sz="1400">
                <a:latin typeface="Arial" pitchFamily="34" charset="0"/>
                <a:ea typeface="楷体_GB2312" pitchFamily="49" charset="-122"/>
                <a:cs typeface="Arial" pitchFamily="34" charset="0"/>
              </a:rPr>
              <a:t>分位），竞争力极强</a:t>
            </a:r>
          </a:p>
        </p:txBody>
      </p:sp>
      <p:cxnSp>
        <p:nvCxnSpPr>
          <p:cNvPr id="4292614" name="Straight Connector 33"/>
          <p:cNvCxnSpPr>
            <a:cxnSpLocks noChangeShapeType="1"/>
          </p:cNvCxnSpPr>
          <p:nvPr/>
        </p:nvCxnSpPr>
        <p:spPr bwMode="auto">
          <a:xfrm>
            <a:off x="2274888" y="2827338"/>
            <a:ext cx="5792787" cy="0"/>
          </a:xfrm>
          <a:prstGeom prst="line">
            <a:avLst/>
          </a:prstGeom>
          <a:noFill/>
          <a:ln w="25400" algn="ctr">
            <a:solidFill>
              <a:srgbClr val="FF0000"/>
            </a:solidFill>
            <a:round/>
          </a:ln>
          <a:extLst>
            <a:ext uri="{909E8E84-426E-40DD-AFC4-6F175D3DCCD1}">
              <a14:hiddenFill xmlns:a14="http://schemas.microsoft.com/office/drawing/2010/main">
                <a:noFill/>
              </a14:hiddenFill>
            </a:ext>
          </a:extLst>
        </p:spPr>
      </p:cxnSp>
    </p:spTree>
  </p:cSld>
  <p:clrMapOvr>
    <a:masterClrMapping/>
  </p:clrMapOvr>
  <p:transition spd="slow"/>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对象 1" hidden="1"/>
          <p:cNvGraphicFramePr>
            <a:graphicFrameLocks noChangeAspect="1"/>
          </p:cNvGraphicFramePr>
          <p:nvPr>
            <p:custDataLst>
              <p:tags r:id="rId2"/>
            </p:custDataLst>
            <p:extLst>
              <p:ext uri="{D42A27DB-BD31-4B8C-83A1-F6EECF244321}">
                <p14:modId xmlns:p14="http://schemas.microsoft.com/office/powerpoint/2010/main" val="3128048752"/>
              </p:ext>
            </p:extLst>
          </p:nvPr>
        </p:nvGraphicFramePr>
        <p:xfrm>
          <a:off x="1588" y="1588"/>
          <a:ext cx="1588" cy="1588"/>
        </p:xfrm>
        <a:graphic>
          <a:graphicData uri="http://schemas.openxmlformats.org/presentationml/2006/ole">
            <mc:AlternateContent>
              <mc:Choice xmlns:v="urn:schemas-microsoft-com:vml" Requires="v">
                <p:oleObj spid="_x0000_s1062" name="think-cell Slide" r:id="rId3" imgW="395" imgH="392" progId="TCLayout.ActiveDocument.1">
                  <p:embed/>
                </p:oleObj>
              </mc:Choice>
              <mc:Fallback>
                <p:oleObj name="think-cell Slide" r:id="rId3" imgW="395" imgH="392" progId="TCLayout.ActiveDocument.1">
                  <p:embed/>
                  <p:pic>
                    <p:nvPicPr>
                      <p:cNvPr id="0" name="OLE substitute imag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54" name="灯片编号占位符 1"/>
          <p:cNvSpPr>
            <a:spLocks noGrp="1"/>
          </p:cNvSpPr>
          <p:nvPr>
            <p:ph type="sldNum" sz="quarter" idx="10"/>
          </p:nvPr>
        </p:nvSpPr>
        <p:spPr/>
        <p:txBody>
          <a:bodyPr/>
          <a:lstStyle/>
          <a:p>
            <a:fld id="{24C5F51C-0109-4267-AD1B-F1B5ADEA35E8}" type="slidenum">
              <a:rPr lang="zh-CN" altLang="en-US"/>
              <a:t>33</a:t>
            </a:fld>
            <a:endParaRPr lang="en-US" altLang="zh-CN"/>
          </a:p>
        </p:txBody>
      </p:sp>
      <p:sp>
        <p:nvSpPr>
          <p:cNvPr id="4293634" name="Title 1"/>
          <p:cNvSpPr>
            <a:spLocks noGrp="1"/>
          </p:cNvSpPr>
          <p:nvPr>
            <p:ph type="title" idx="4294967295"/>
          </p:nvPr>
        </p:nvSpPr>
        <p:spPr>
          <a:xfrm>
            <a:off x="1155700" y="0"/>
            <a:ext cx="8585200" cy="914400"/>
          </a:xfrm>
        </p:spPr>
        <p:txBody>
          <a:bodyPr/>
          <a:lstStyle/>
          <a:p>
            <a:r>
              <a:rPr lang="zh-CN" altLang="en-US" sz="2000"/>
              <a:t>对于行内某些特殊的岗位族群，如柜员、客户经理、交易员等，采集相应岗位的市场数据作为对标依据</a:t>
            </a:r>
            <a:r>
              <a:rPr lang="en-US" altLang="zh-CN" sz="1600"/>
              <a:t>——</a:t>
            </a:r>
            <a:r>
              <a:rPr lang="zh-CN" altLang="en-US" sz="2000">
                <a:solidFill>
                  <a:srgbClr val="E65032"/>
                </a:solidFill>
              </a:rPr>
              <a:t>客户经理（公司银行）</a:t>
            </a:r>
          </a:p>
        </p:txBody>
      </p:sp>
      <p:sp>
        <p:nvSpPr>
          <p:cNvPr id="4293635" name="Rectangle 4"/>
          <p:cNvSpPr>
            <a:spLocks noChangeArrowheads="1"/>
          </p:cNvSpPr>
          <p:nvPr/>
        </p:nvSpPr>
        <p:spPr bwMode="auto">
          <a:xfrm>
            <a:off x="1052513" y="1158875"/>
            <a:ext cx="7853362" cy="385763"/>
          </a:xfrm>
          <a:prstGeom prst="rect">
            <a:avLst/>
          </a:prstGeom>
          <a:solidFill>
            <a:srgbClr val="E65032"/>
          </a:solidFill>
          <a:ln w="12700" algn="ctr">
            <a:noFill/>
            <a:round/>
          </a:ln>
        </p:spPr>
        <p:txBody>
          <a:bodyPr/>
          <a:lstStyle>
            <a:defPPr>
              <a:defRPr lang="en-US"/>
            </a:defPPr>
            <a:lvl1pPr marL="234950" indent="-23495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1pPr>
            <a:lvl2pPr marL="742950" indent="-28575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2pPr>
            <a:lvl3pPr marL="1143000" indent="-22860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3pPr>
            <a:lvl4pPr marL="1600200" indent="-22860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4pPr>
            <a:lvl5pPr marL="2057400" indent="-22860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5pPr>
            <a:lvl6pPr marL="25146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6pPr>
            <a:lvl7pPr marL="29718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7pPr>
            <a:lvl8pPr marL="34290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8pPr>
            <a:lvl9pPr marL="38862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9pPr>
          </a:lstStyle>
          <a:p>
            <a:pPr algn="ctr">
              <a:lnSpc>
                <a:spcPct val="100000"/>
              </a:lnSpc>
              <a:spcBef>
                <a:spcPct val="50000"/>
              </a:spcBef>
              <a:buClr>
                <a:srgbClr val="FF0000"/>
              </a:buClr>
              <a:buSzPct val="70000"/>
            </a:pPr>
            <a:r>
              <a:rPr lang="zh-CN" altLang="en-US" sz="1600" b="1">
                <a:solidFill>
                  <a:schemeClr val="bg1"/>
                </a:solidFill>
                <a:latin typeface="Arial" pitchFamily="34" charset="0"/>
                <a:ea typeface="楷体_GB2312" pitchFamily="49" charset="-122"/>
                <a:cs typeface="Arial" pitchFamily="34" charset="0"/>
              </a:rPr>
              <a:t>公司客户经理薪酬市场情况</a:t>
            </a:r>
          </a:p>
        </p:txBody>
      </p:sp>
      <p:graphicFrame>
        <p:nvGraphicFramePr>
          <p:cNvPr id="4293789" name="Group 157"/>
          <p:cNvGraphicFramePr>
            <a:graphicFrameLocks noGrp="1"/>
          </p:cNvGraphicFramePr>
          <p:nvPr>
            <p:extLst>
              <p:ext uri="{D42A27DB-BD31-4B8C-83A1-F6EECF244321}">
                <p14:modId xmlns:p14="http://schemas.microsoft.com/office/powerpoint/2010/main" val="3427572891"/>
              </p:ext>
            </p:extLst>
          </p:nvPr>
        </p:nvGraphicFramePr>
        <p:xfrm>
          <a:off x="1039813" y="1738313"/>
          <a:ext cx="7899400" cy="4089084"/>
        </p:xfrm>
        <a:graphic>
          <a:graphicData uri="http://schemas.openxmlformats.org/drawingml/2006/table">
            <a:tbl>
              <a:tblPr/>
              <a:tblGrid>
                <a:gridCol w="857250"/>
                <a:gridCol w="930275"/>
                <a:gridCol w="1050925"/>
                <a:gridCol w="1136650"/>
                <a:gridCol w="1138237"/>
                <a:gridCol w="1050925"/>
                <a:gridCol w="833438"/>
                <a:gridCol w="901700"/>
              </a:tblGrid>
              <a:tr h="263525">
                <a:tc rowSpan="4">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1" i="0" u="none" strike="noStrike" cap="none" normalizeH="0" baseline="0" smtClean="0">
                          <a:ln>
                            <a:noFill/>
                          </a:ln>
                          <a:solidFill>
                            <a:schemeClr val="bg1"/>
                          </a:solidFill>
                          <a:effectLst/>
                          <a:latin typeface="Arial" pitchFamily="34" charset="0"/>
                          <a:ea typeface="楷体_GB2312" pitchFamily="49" charset="-122"/>
                          <a:cs typeface="Arial" pitchFamily="34" charset="0"/>
                        </a:rPr>
                        <a:t>一线外资</a:t>
                      </a:r>
                      <a:endParaRPr kumimoji="0" lang="zh-CN" altLang="en-US" sz="1200" b="0" i="0" u="none" strike="noStrike" cap="none" normalizeH="0" baseline="0" smtClean="0">
                        <a:ln>
                          <a:noFill/>
                        </a:ln>
                        <a:solidFill>
                          <a:schemeClr val="bg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GGS</a:t>
                      </a:r>
                      <a:endPar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P25</a:t>
                      </a:r>
                      <a:endPar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P50</a:t>
                      </a:r>
                      <a:endPar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P75</a:t>
                      </a:r>
                      <a:endPar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P90</a:t>
                      </a:r>
                      <a:endPar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NBB-TC</a:t>
                      </a:r>
                      <a:endPar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薪酬级差 </a:t>
                      </a:r>
                      <a:endPar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r>
              <a:tr h="265113">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7</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122,104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137,421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150,660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158,955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224,337</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33%</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63525">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8</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162,399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182,770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200,378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211,410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224,337</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33%</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80988">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9</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215,990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243,084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266,502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281,175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224,337</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33%</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95288">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l" defTabSz="914400" rtl="0" eaLnBrk="1" fontAlgn="base" latinLnBrk="0" hangingPunct="1">
                        <a:lnSpc>
                          <a:spcPct val="100000"/>
                        </a:lnSpc>
                        <a:spcBef>
                          <a:spcPct val="20000"/>
                        </a:spcBef>
                        <a:spcAft>
                          <a:spcPct val="0"/>
                        </a:spcAft>
                        <a:buClr>
                          <a:srgbClr val="FF9900"/>
                        </a:buClr>
                        <a:buSzPct val="140000"/>
                        <a:buFontTx/>
                        <a:buNone/>
                      </a:pPr>
                      <a:endPar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cap="flat">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l" defTabSz="914400" rtl="0" eaLnBrk="1" fontAlgn="base" latinLnBrk="0" hangingPunct="1">
                        <a:lnSpc>
                          <a:spcPct val="100000"/>
                        </a:lnSpc>
                        <a:spcBef>
                          <a:spcPct val="20000"/>
                        </a:spcBef>
                        <a:spcAft>
                          <a:spcPct val="0"/>
                        </a:spcAft>
                        <a:buClr>
                          <a:srgbClr val="FF9900"/>
                        </a:buClr>
                        <a:buSzPct val="140000"/>
                        <a:buFontTx/>
                        <a:buNone/>
                      </a:pPr>
                      <a:endPar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l" defTabSz="914400" rtl="0" eaLnBrk="1" fontAlgn="base" latinLnBrk="0" hangingPunct="1">
                        <a:lnSpc>
                          <a:spcPct val="100000"/>
                        </a:lnSpc>
                        <a:spcBef>
                          <a:spcPct val="20000"/>
                        </a:spcBef>
                        <a:spcAft>
                          <a:spcPct val="0"/>
                        </a:spcAft>
                        <a:buClr>
                          <a:srgbClr val="FF9900"/>
                        </a:buClr>
                        <a:buSzPct val="140000"/>
                        <a:buFontTx/>
                        <a:buNone/>
                      </a:pPr>
                      <a:endPar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l" defTabSz="914400" rtl="0" eaLnBrk="1" fontAlgn="base" latinLnBrk="0" hangingPunct="1">
                        <a:lnSpc>
                          <a:spcPct val="100000"/>
                        </a:lnSpc>
                        <a:spcBef>
                          <a:spcPct val="20000"/>
                        </a:spcBef>
                        <a:spcAft>
                          <a:spcPct val="0"/>
                        </a:spcAft>
                        <a:buClr>
                          <a:srgbClr val="FF9900"/>
                        </a:buClr>
                        <a:buSzPct val="140000"/>
                        <a:buFontTx/>
                        <a:buNone/>
                      </a:pPr>
                      <a:endPar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l" defTabSz="914400" rtl="0" eaLnBrk="1" fontAlgn="base" latinLnBrk="0" hangingPunct="1">
                        <a:lnSpc>
                          <a:spcPct val="100000"/>
                        </a:lnSpc>
                        <a:spcBef>
                          <a:spcPct val="20000"/>
                        </a:spcBef>
                        <a:spcAft>
                          <a:spcPct val="0"/>
                        </a:spcAft>
                        <a:buClr>
                          <a:srgbClr val="FF9900"/>
                        </a:buClr>
                        <a:buSzPct val="140000"/>
                        <a:buFontTx/>
                        <a:buNone/>
                      </a:pPr>
                      <a:endPar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l" defTabSz="914400" rtl="0" eaLnBrk="1" fontAlgn="base" latinLnBrk="0" hangingPunct="1">
                        <a:lnSpc>
                          <a:spcPct val="100000"/>
                        </a:lnSpc>
                        <a:spcBef>
                          <a:spcPct val="20000"/>
                        </a:spcBef>
                        <a:spcAft>
                          <a:spcPct val="0"/>
                        </a:spcAft>
                        <a:buClr>
                          <a:srgbClr val="FF9900"/>
                        </a:buClr>
                        <a:buSzPct val="140000"/>
                        <a:buFontTx/>
                        <a:buNone/>
                      </a:pPr>
                      <a:endPar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l" defTabSz="914400" rtl="0" eaLnBrk="1" fontAlgn="base" latinLnBrk="0" hangingPunct="1">
                        <a:lnSpc>
                          <a:spcPct val="100000"/>
                        </a:lnSpc>
                        <a:spcBef>
                          <a:spcPct val="20000"/>
                        </a:spcBef>
                        <a:spcAft>
                          <a:spcPct val="0"/>
                        </a:spcAft>
                        <a:buClr>
                          <a:srgbClr val="FF9900"/>
                        </a:buClr>
                        <a:buSzPct val="140000"/>
                        <a:buFontTx/>
                        <a:buNone/>
                      </a:pPr>
                      <a:endPar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l" defTabSz="914400" rtl="0" eaLnBrk="1" fontAlgn="base" latinLnBrk="0" hangingPunct="1">
                        <a:lnSpc>
                          <a:spcPct val="100000"/>
                        </a:lnSpc>
                        <a:spcBef>
                          <a:spcPct val="20000"/>
                        </a:spcBef>
                        <a:spcAft>
                          <a:spcPct val="0"/>
                        </a:spcAft>
                        <a:buClr>
                          <a:srgbClr val="FF9900"/>
                        </a:buClr>
                        <a:buSzPct val="140000"/>
                        <a:buFontTx/>
                        <a:buNone/>
                      </a:pPr>
                      <a:endPar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a:noFill/>
                    </a:lnL>
                    <a:lnR cap="flat">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63525">
                <a:tc rowSpan="4">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1" i="0" u="none" strike="noStrike" cap="none" normalizeH="0" baseline="0" smtClean="0">
                          <a:ln>
                            <a:noFill/>
                          </a:ln>
                          <a:solidFill>
                            <a:schemeClr val="bg1"/>
                          </a:solidFill>
                          <a:effectLst/>
                          <a:latin typeface="Arial" pitchFamily="34" charset="0"/>
                          <a:ea typeface="楷体_GB2312" pitchFamily="49" charset="-122"/>
                          <a:cs typeface="Arial" pitchFamily="34" charset="0"/>
                        </a:rPr>
                        <a:t>二线外资</a:t>
                      </a:r>
                      <a:endParaRPr kumimoji="0" lang="zh-CN" altLang="en-US" sz="1200" b="0" i="0" u="none" strike="noStrike" cap="none" normalizeH="0" baseline="0" smtClean="0">
                        <a:ln>
                          <a:noFill/>
                        </a:ln>
                        <a:solidFill>
                          <a:schemeClr val="bg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GGS</a:t>
                      </a:r>
                      <a:endPar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P25</a:t>
                      </a:r>
                      <a:endPar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P50</a:t>
                      </a:r>
                      <a:endPar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P75</a:t>
                      </a:r>
                      <a:endPar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P90</a:t>
                      </a:r>
                      <a:endPar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NBB-TC</a:t>
                      </a:r>
                      <a:endPar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薪酬级差 </a:t>
                      </a:r>
                      <a:endPar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r>
              <a:tr h="263525">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7</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105,862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126,136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142,992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224,337</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32%</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65113">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8</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139,738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166,500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188,750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224,337</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32%</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63525">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9</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184,454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219,780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249,150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224,337</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32%</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95288">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l" defTabSz="914400" rtl="0" eaLnBrk="1" fontAlgn="base" latinLnBrk="0" hangingPunct="1">
                        <a:lnSpc>
                          <a:spcPct val="100000"/>
                        </a:lnSpc>
                        <a:spcBef>
                          <a:spcPct val="20000"/>
                        </a:spcBef>
                        <a:spcAft>
                          <a:spcPct val="0"/>
                        </a:spcAft>
                        <a:buClr>
                          <a:srgbClr val="FF9900"/>
                        </a:buClr>
                        <a:buSzPct val="140000"/>
                        <a:buFontTx/>
                        <a:buNone/>
                      </a:pPr>
                      <a:endPar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cap="flat">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l" defTabSz="914400" rtl="0" eaLnBrk="1" fontAlgn="base" latinLnBrk="0" hangingPunct="1">
                        <a:lnSpc>
                          <a:spcPct val="100000"/>
                        </a:lnSpc>
                        <a:spcBef>
                          <a:spcPct val="20000"/>
                        </a:spcBef>
                        <a:spcAft>
                          <a:spcPct val="0"/>
                        </a:spcAft>
                        <a:buClr>
                          <a:srgbClr val="FF9900"/>
                        </a:buClr>
                        <a:buSzPct val="140000"/>
                        <a:buFontTx/>
                        <a:buNone/>
                      </a:pPr>
                      <a:endPar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l" defTabSz="914400" rtl="0" eaLnBrk="1" fontAlgn="base" latinLnBrk="0" hangingPunct="1">
                        <a:lnSpc>
                          <a:spcPct val="100000"/>
                        </a:lnSpc>
                        <a:spcBef>
                          <a:spcPct val="20000"/>
                        </a:spcBef>
                        <a:spcAft>
                          <a:spcPct val="0"/>
                        </a:spcAft>
                        <a:buClr>
                          <a:srgbClr val="FF9900"/>
                        </a:buClr>
                        <a:buSzPct val="140000"/>
                        <a:buFontTx/>
                        <a:buNone/>
                      </a:pPr>
                      <a:endPar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l" defTabSz="914400" rtl="0" eaLnBrk="1" fontAlgn="base" latinLnBrk="0" hangingPunct="1">
                        <a:lnSpc>
                          <a:spcPct val="100000"/>
                        </a:lnSpc>
                        <a:spcBef>
                          <a:spcPct val="20000"/>
                        </a:spcBef>
                        <a:spcAft>
                          <a:spcPct val="0"/>
                        </a:spcAft>
                        <a:buClr>
                          <a:srgbClr val="FF9900"/>
                        </a:buClr>
                        <a:buSzPct val="140000"/>
                        <a:buFontTx/>
                        <a:buNone/>
                      </a:pPr>
                      <a:endPar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l" defTabSz="914400" rtl="0" eaLnBrk="1" fontAlgn="base" latinLnBrk="0" hangingPunct="1">
                        <a:lnSpc>
                          <a:spcPct val="100000"/>
                        </a:lnSpc>
                        <a:spcBef>
                          <a:spcPct val="20000"/>
                        </a:spcBef>
                        <a:spcAft>
                          <a:spcPct val="0"/>
                        </a:spcAft>
                        <a:buClr>
                          <a:srgbClr val="FF9900"/>
                        </a:buClr>
                        <a:buSzPct val="140000"/>
                        <a:buFontTx/>
                        <a:buNone/>
                      </a:pPr>
                      <a:endPar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l" defTabSz="914400" rtl="0" eaLnBrk="1" fontAlgn="base" latinLnBrk="0" hangingPunct="1">
                        <a:lnSpc>
                          <a:spcPct val="100000"/>
                        </a:lnSpc>
                        <a:spcBef>
                          <a:spcPct val="20000"/>
                        </a:spcBef>
                        <a:spcAft>
                          <a:spcPct val="0"/>
                        </a:spcAft>
                        <a:buClr>
                          <a:srgbClr val="FF9900"/>
                        </a:buClr>
                        <a:buSzPct val="140000"/>
                        <a:buFontTx/>
                        <a:buNone/>
                      </a:pPr>
                      <a:endPar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l" defTabSz="914400" rtl="0" eaLnBrk="1" fontAlgn="base" latinLnBrk="0" hangingPunct="1">
                        <a:lnSpc>
                          <a:spcPct val="100000"/>
                        </a:lnSpc>
                        <a:spcBef>
                          <a:spcPct val="20000"/>
                        </a:spcBef>
                        <a:spcAft>
                          <a:spcPct val="0"/>
                        </a:spcAft>
                        <a:buClr>
                          <a:srgbClr val="FF9900"/>
                        </a:buClr>
                        <a:buSzPct val="140000"/>
                        <a:buFontTx/>
                        <a:buNone/>
                      </a:pPr>
                      <a:endPar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l" defTabSz="914400" rtl="0" eaLnBrk="1" fontAlgn="base" latinLnBrk="0" hangingPunct="1">
                        <a:lnSpc>
                          <a:spcPct val="100000"/>
                        </a:lnSpc>
                        <a:spcBef>
                          <a:spcPct val="20000"/>
                        </a:spcBef>
                        <a:spcAft>
                          <a:spcPct val="0"/>
                        </a:spcAft>
                        <a:buClr>
                          <a:srgbClr val="FF9900"/>
                        </a:buClr>
                        <a:buSzPct val="140000"/>
                        <a:buFontTx/>
                        <a:buNone/>
                      </a:pPr>
                      <a:endPar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a:noFill/>
                    </a:lnL>
                    <a:lnR cap="flat">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63525">
                <a:tc rowSpan="4">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1" i="0" u="none" strike="noStrike" cap="none" normalizeH="0" baseline="0" smtClean="0">
                          <a:ln>
                            <a:noFill/>
                          </a:ln>
                          <a:solidFill>
                            <a:schemeClr val="bg2"/>
                          </a:solidFill>
                          <a:effectLst/>
                          <a:latin typeface="Arial" pitchFamily="34" charset="0"/>
                          <a:ea typeface="楷体_GB2312" pitchFamily="49" charset="-122"/>
                          <a:cs typeface="Arial" pitchFamily="34" charset="0"/>
                        </a:rPr>
                        <a:t>一线内资</a:t>
                      </a:r>
                      <a:endParaRPr kumimoji="0" lang="zh-CN" altLang="en-US" sz="12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bg2"/>
                          </a:solidFill>
                          <a:effectLst/>
                          <a:latin typeface="Arial" pitchFamily="34" charset="0"/>
                          <a:ea typeface="楷体_GB2312" pitchFamily="49" charset="-122"/>
                          <a:cs typeface="Arial" pitchFamily="34" charset="0"/>
                        </a:rPr>
                        <a:t>GGS</a:t>
                      </a:r>
                      <a:endPar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bg2"/>
                          </a:solidFill>
                          <a:effectLst/>
                          <a:latin typeface="Arial" pitchFamily="34" charset="0"/>
                          <a:ea typeface="楷体_GB2312" pitchFamily="49" charset="-122"/>
                          <a:cs typeface="Arial" pitchFamily="34" charset="0"/>
                        </a:rPr>
                        <a:t>P25</a:t>
                      </a:r>
                      <a:endPar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bg2"/>
                          </a:solidFill>
                          <a:effectLst/>
                          <a:latin typeface="Arial" pitchFamily="34" charset="0"/>
                          <a:ea typeface="楷体_GB2312" pitchFamily="49" charset="-122"/>
                          <a:cs typeface="Arial" pitchFamily="34" charset="0"/>
                        </a:rPr>
                        <a:t>P50</a:t>
                      </a:r>
                      <a:endPar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bg2"/>
                          </a:solidFill>
                          <a:effectLst/>
                          <a:latin typeface="Arial" pitchFamily="34" charset="0"/>
                          <a:ea typeface="楷体_GB2312" pitchFamily="49" charset="-122"/>
                          <a:cs typeface="Arial" pitchFamily="34" charset="0"/>
                        </a:rPr>
                        <a:t>P75</a:t>
                      </a:r>
                      <a:endPar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bg2"/>
                          </a:solidFill>
                          <a:effectLst/>
                          <a:latin typeface="Arial" pitchFamily="34" charset="0"/>
                          <a:ea typeface="楷体_GB2312" pitchFamily="49" charset="-122"/>
                          <a:cs typeface="Arial" pitchFamily="34" charset="0"/>
                        </a:rPr>
                        <a:t>P90</a:t>
                      </a:r>
                      <a:endPar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bg2"/>
                          </a:solidFill>
                          <a:effectLst/>
                          <a:latin typeface="Arial" pitchFamily="34" charset="0"/>
                          <a:ea typeface="楷体_GB2312" pitchFamily="49" charset="-122"/>
                          <a:cs typeface="Arial" pitchFamily="34" charset="0"/>
                        </a:rPr>
                        <a:t>NBB-TC</a:t>
                      </a:r>
                      <a:endPar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1" i="0" u="none" strike="noStrike" cap="none" normalizeH="0" baseline="0" smtClean="0">
                          <a:ln>
                            <a:noFill/>
                          </a:ln>
                          <a:solidFill>
                            <a:schemeClr val="bg2"/>
                          </a:solidFill>
                          <a:effectLst/>
                          <a:latin typeface="Arial" pitchFamily="34" charset="0"/>
                          <a:ea typeface="楷体_GB2312" pitchFamily="49" charset="-122"/>
                          <a:cs typeface="Arial" pitchFamily="34" charset="0"/>
                        </a:rPr>
                        <a:t>薪酬级差 </a:t>
                      </a:r>
                      <a:endParaRPr kumimoji="0" lang="zh-CN" altLang="en-US" sz="12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r>
              <a:tr h="263525">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7</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117,686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179,478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220,228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255,186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224,337</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27%</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65113">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8</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149,461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227,937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279,689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324,086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224,337</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27%</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63525">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9</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189,816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289,480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355,205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411,589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224,337</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27%</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spd="slow"/>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对象 2" hidden="1"/>
          <p:cNvGraphicFramePr>
            <a:graphicFrameLocks noChangeAspect="1"/>
          </p:cNvGraphicFramePr>
          <p:nvPr>
            <p:custDataLst>
              <p:tags r:id="rId2"/>
            </p:custDataLst>
            <p:extLst>
              <p:ext uri="{D42A27DB-BD31-4B8C-83A1-F6EECF244321}">
                <p14:modId xmlns:p14="http://schemas.microsoft.com/office/powerpoint/2010/main" val="871715671"/>
              </p:ext>
            </p:extLst>
          </p:nvPr>
        </p:nvGraphicFramePr>
        <p:xfrm>
          <a:off x="1588" y="1588"/>
          <a:ext cx="1588" cy="1588"/>
        </p:xfrm>
        <a:graphic>
          <a:graphicData uri="http://schemas.openxmlformats.org/presentationml/2006/ole">
            <mc:AlternateContent>
              <mc:Choice xmlns:v="urn:schemas-microsoft-com:vml" Requires="v">
                <p:oleObj spid="_x0000_s1063" name="think-cell Slide" r:id="rId3" imgW="395" imgH="392" progId="TCLayout.ActiveDocument.1">
                  <p:embed/>
                </p:oleObj>
              </mc:Choice>
              <mc:Fallback>
                <p:oleObj name="think-cell Slide" r:id="rId3" imgW="395" imgH="392" progId="TCLayout.ActiveDocument.1">
                  <p:embed/>
                  <p:pic>
                    <p:nvPicPr>
                      <p:cNvPr id="0" name="OLE substitute imag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矩形 1" hidden="1"/>
          <p:cNvSpPr/>
          <p:nvPr>
            <p:custDataLst>
              <p:tags r:id="rId5"/>
            </p:custDataLst>
          </p:nvPr>
        </p:nvSpPr>
        <p:spPr bwMode="auto">
          <a:xfrm>
            <a:off x="0" y="0"/>
            <a:ext cx="184731" cy="2893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flat" cmpd="sng" algn="ctr">
                <a:solidFill>
                  <a:srgbClr val="80808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none" lIns="0" tIns="0" rIns="0" bIns="0" numCol="1" rtlCol="0" anchor="t" anchorCtr="0" compatLnSpc="1">
            <a:prstTxWarp prst="textNoShape">
              <a:avLst/>
            </a:prstTxWarp>
            <a:noAutofit/>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nSpc>
                <a:spcPct val="100000"/>
              </a:lnSpc>
              <a:spcBef>
                <a:spcPct val="0"/>
              </a:spcBef>
            </a:pPr>
            <a:endParaRPr kumimoji="0" lang="zh-CN" altLang="en-US" sz="2200" b="1" u="none" strike="noStrike" cap="none" normalizeH="0" smtClean="0">
              <a:ln>
                <a:noFill/>
              </a:ln>
              <a:solidFill>
                <a:schemeClr val="tx1"/>
              </a:solidFill>
              <a:effectLst/>
              <a:latin typeface="Arial"/>
              <a:ea typeface="楷体_GB2312"/>
              <a:cs typeface="Arial"/>
              <a:sym typeface="Arial"/>
            </a:endParaRPr>
          </a:p>
        </p:txBody>
      </p:sp>
      <p:sp>
        <p:nvSpPr>
          <p:cNvPr id="89" name="灯片编号占位符 1"/>
          <p:cNvSpPr>
            <a:spLocks noGrp="1"/>
          </p:cNvSpPr>
          <p:nvPr>
            <p:ph type="sldNum" sz="quarter" idx="10"/>
          </p:nvPr>
        </p:nvSpPr>
        <p:spPr/>
        <p:txBody>
          <a:bodyPr/>
          <a:lstStyle/>
          <a:p>
            <a:fld id="{B2457468-8634-450E-A242-C386772FEDCC}" type="slidenum">
              <a:rPr lang="zh-CN" altLang="en-US"/>
              <a:t>34</a:t>
            </a:fld>
            <a:endParaRPr lang="en-US" altLang="zh-CN"/>
          </a:p>
        </p:txBody>
      </p:sp>
      <p:sp>
        <p:nvSpPr>
          <p:cNvPr id="4325378" name="Title 1"/>
          <p:cNvSpPr>
            <a:spLocks noGrp="1"/>
          </p:cNvSpPr>
          <p:nvPr>
            <p:ph type="title" idx="4294967295"/>
          </p:nvPr>
        </p:nvSpPr>
        <p:spPr>
          <a:xfrm>
            <a:off x="1155700" y="0"/>
            <a:ext cx="8585200" cy="914400"/>
          </a:xfrm>
        </p:spPr>
        <p:txBody>
          <a:bodyPr/>
          <a:lstStyle/>
          <a:p>
            <a:r>
              <a:rPr lang="zh-CN" altLang="en-US"/>
              <a:t>薪档划分及薪资表</a:t>
            </a:r>
            <a:br>
              <a:rPr lang="zh-CN" altLang="en-US"/>
            </a:br>
            <a:r>
              <a:rPr lang="zh-CN" altLang="en-US"/>
              <a:t> </a:t>
            </a:r>
            <a:r>
              <a:rPr lang="en-US" altLang="zh-CN" sz="2000">
                <a:solidFill>
                  <a:srgbClr val="E65032"/>
                </a:solidFill>
              </a:rPr>
              <a:t>——</a:t>
            </a:r>
            <a:r>
              <a:rPr lang="zh-CN" altLang="en-US" sz="2000">
                <a:solidFill>
                  <a:srgbClr val="E65032"/>
                </a:solidFill>
              </a:rPr>
              <a:t>客户经理（公司银行）</a:t>
            </a:r>
          </a:p>
        </p:txBody>
      </p:sp>
      <p:graphicFrame>
        <p:nvGraphicFramePr>
          <p:cNvPr id="4325379" name="Group 3"/>
          <p:cNvGraphicFramePr>
            <a:graphicFrameLocks noGrp="1"/>
          </p:cNvGraphicFramePr>
          <p:nvPr>
            <p:extLst>
              <p:ext uri="{D42A27DB-BD31-4B8C-83A1-F6EECF244321}">
                <p14:modId xmlns:p14="http://schemas.microsoft.com/office/powerpoint/2010/main" val="1323069810"/>
              </p:ext>
            </p:extLst>
          </p:nvPr>
        </p:nvGraphicFramePr>
        <p:xfrm>
          <a:off x="1108075" y="1487488"/>
          <a:ext cx="7350125" cy="1778002"/>
        </p:xfrm>
        <a:graphic>
          <a:graphicData uri="http://schemas.openxmlformats.org/drawingml/2006/table">
            <a:tbl>
              <a:tblPr/>
              <a:tblGrid>
                <a:gridCol w="889000"/>
                <a:gridCol w="1349375"/>
                <a:gridCol w="647700"/>
                <a:gridCol w="1454150"/>
                <a:gridCol w="838200"/>
                <a:gridCol w="1371600"/>
                <a:gridCol w="800100"/>
              </a:tblGrid>
              <a:tr h="46831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GGS</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1</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档（最小值）</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808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2</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808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3</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档（中位值）</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4</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5</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档（最大值）</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808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带宽</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r>
              <a:tr h="436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宋体" pitchFamily="2" charset="-122"/>
                          <a:cs typeface="Arial" pitchFamily="34" charset="0"/>
                        </a:rPr>
                        <a:t>7</a:t>
                      </a:r>
                      <a:endPar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109,937</a:t>
                      </a: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123,679</a:t>
                      </a: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137,421</a:t>
                      </a: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151,163</a:t>
                      </a: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164,905</a:t>
                      </a: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50%</a:t>
                      </a: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436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宋体" pitchFamily="2" charset="-122"/>
                          <a:cs typeface="Arial" pitchFamily="34" charset="0"/>
                        </a:rPr>
                        <a:t>8</a:t>
                      </a:r>
                      <a:endPar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146,216</a:t>
                      </a: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164,493</a:t>
                      </a: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182,770</a:t>
                      </a: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201,047</a:t>
                      </a: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219,324</a:t>
                      </a: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50%</a:t>
                      </a: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436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宋体" pitchFamily="2" charset="-122"/>
                          <a:cs typeface="Arial" pitchFamily="34" charset="0"/>
                        </a:rPr>
                        <a:t>9</a:t>
                      </a:r>
                      <a:endPar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194,467</a:t>
                      </a: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218,776</a:t>
                      </a: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243,084</a:t>
                      </a: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267,392</a:t>
                      </a: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291,701</a:t>
                      </a: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50%</a:t>
                      </a: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bl>
          </a:graphicData>
        </a:graphic>
      </p:graphicFrame>
      <p:sp>
        <p:nvSpPr>
          <p:cNvPr id="4325421" name="Rectangle 45"/>
          <p:cNvSpPr>
            <a:spLocks noChangeArrowheads="1"/>
          </p:cNvSpPr>
          <p:nvPr/>
        </p:nvSpPr>
        <p:spPr bwMode="auto">
          <a:xfrm>
            <a:off x="1749425" y="1114425"/>
            <a:ext cx="5949950" cy="287338"/>
          </a:xfrm>
          <a:prstGeom prst="rect">
            <a:avLst/>
          </a:prstGeom>
          <a:solidFill>
            <a:srgbClr val="E65032"/>
          </a:solidFill>
          <a:ln w="12700" algn="ctr">
            <a:noFill/>
            <a:miter lim="800000"/>
          </a:ln>
          <a:effectLst/>
        </p:spPr>
        <p:txBody>
          <a:bodyPr/>
          <a:lstStyle>
            <a:defPPr>
              <a:defRPr lang="en-US"/>
            </a:defPPr>
            <a:lvl1pPr marL="234950" indent="-23495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1pPr>
            <a:lvl2pPr marL="742950" indent="-28575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2pPr>
            <a:lvl3pPr marL="1143000" indent="-22860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3pPr>
            <a:lvl4pPr marL="1600200" indent="-22860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4pPr>
            <a:lvl5pPr marL="2057400" indent="-22860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5pPr>
            <a:lvl6pPr marL="25146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6pPr>
            <a:lvl7pPr marL="29718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7pPr>
            <a:lvl8pPr marL="34290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8pPr>
            <a:lvl9pPr marL="38862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9pPr>
          </a:lstStyle>
          <a:p>
            <a:pPr algn="ctr">
              <a:lnSpc>
                <a:spcPct val="100000"/>
              </a:lnSpc>
              <a:spcBef>
                <a:spcPct val="50000"/>
              </a:spcBef>
              <a:buClr>
                <a:srgbClr val="FF0000"/>
              </a:buClr>
              <a:buSzPct val="70000"/>
            </a:pPr>
            <a:r>
              <a:rPr lang="zh-CN" altLang="en-US" sz="1600" b="1">
                <a:solidFill>
                  <a:schemeClr val="bg1"/>
                </a:solidFill>
                <a:latin typeface="Arial" pitchFamily="34" charset="0"/>
                <a:ea typeface="楷体_GB2312" pitchFamily="49" charset="-122"/>
                <a:cs typeface="Arial" pitchFamily="34" charset="0"/>
              </a:rPr>
              <a:t>一线城市（上海、深圳、北京）客户经理（公司银行）</a:t>
            </a:r>
          </a:p>
        </p:txBody>
      </p:sp>
      <p:graphicFrame>
        <p:nvGraphicFramePr>
          <p:cNvPr id="4325422" name="Group 46"/>
          <p:cNvGraphicFramePr>
            <a:graphicFrameLocks noGrp="1"/>
          </p:cNvGraphicFramePr>
          <p:nvPr>
            <p:extLst>
              <p:ext uri="{D42A27DB-BD31-4B8C-83A1-F6EECF244321}">
                <p14:modId xmlns:p14="http://schemas.microsoft.com/office/powerpoint/2010/main" val="3746039862"/>
              </p:ext>
            </p:extLst>
          </p:nvPr>
        </p:nvGraphicFramePr>
        <p:xfrm>
          <a:off x="1082675" y="3963988"/>
          <a:ext cx="7350125" cy="1778002"/>
        </p:xfrm>
        <a:graphic>
          <a:graphicData uri="http://schemas.openxmlformats.org/drawingml/2006/table">
            <a:tbl>
              <a:tblPr/>
              <a:tblGrid>
                <a:gridCol w="889000"/>
                <a:gridCol w="1349375"/>
                <a:gridCol w="647700"/>
                <a:gridCol w="1454150"/>
                <a:gridCol w="838200"/>
                <a:gridCol w="1371600"/>
                <a:gridCol w="800100"/>
              </a:tblGrid>
              <a:tr h="46831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GGS</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1</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档（最小值）</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808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2</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808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3</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档（中位值）</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4</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5</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档（最大值）</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808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带宽</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r>
              <a:tr h="436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宋体" pitchFamily="2" charset="-122"/>
                          <a:cs typeface="Arial" pitchFamily="34" charset="0"/>
                        </a:rPr>
                        <a:t>7</a:t>
                      </a:r>
                      <a:endPar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100,909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113,522</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126,136</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138,750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151,363</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50%</a:t>
                      </a: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436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宋体" pitchFamily="2" charset="-122"/>
                          <a:cs typeface="Arial" pitchFamily="34" charset="0"/>
                        </a:rPr>
                        <a:t>8</a:t>
                      </a:r>
                      <a:endPar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133,200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149,850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166,500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183,150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199,800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50%</a:t>
                      </a: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436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宋体" pitchFamily="2" charset="-122"/>
                          <a:cs typeface="Arial" pitchFamily="34" charset="0"/>
                        </a:rPr>
                        <a:t>9</a:t>
                      </a:r>
                      <a:endPar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175,824</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197,802</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219,780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241,758</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263,736</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50%</a:t>
                      </a: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bl>
          </a:graphicData>
        </a:graphic>
      </p:graphicFrame>
      <p:sp>
        <p:nvSpPr>
          <p:cNvPr id="4325464" name="Rectangle 88"/>
          <p:cNvSpPr>
            <a:spLocks noChangeArrowheads="1"/>
          </p:cNvSpPr>
          <p:nvPr/>
        </p:nvSpPr>
        <p:spPr bwMode="auto">
          <a:xfrm>
            <a:off x="1698625" y="3565525"/>
            <a:ext cx="5949950" cy="287338"/>
          </a:xfrm>
          <a:prstGeom prst="rect">
            <a:avLst/>
          </a:prstGeom>
          <a:solidFill>
            <a:srgbClr val="E65032"/>
          </a:solidFill>
          <a:ln w="12700" algn="ctr">
            <a:noFill/>
            <a:miter lim="800000"/>
          </a:ln>
          <a:effectLst/>
        </p:spPr>
        <p:txBody>
          <a:bodyPr/>
          <a:lstStyle>
            <a:defPPr>
              <a:defRPr lang="en-US"/>
            </a:defPPr>
            <a:lvl1pPr marL="234950" indent="-23495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1pPr>
            <a:lvl2pPr marL="742950" indent="-28575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2pPr>
            <a:lvl3pPr marL="1143000" indent="-22860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3pPr>
            <a:lvl4pPr marL="1600200" indent="-22860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4pPr>
            <a:lvl5pPr marL="2057400" indent="-22860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5pPr>
            <a:lvl6pPr marL="25146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6pPr>
            <a:lvl7pPr marL="29718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7pPr>
            <a:lvl8pPr marL="34290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8pPr>
            <a:lvl9pPr marL="38862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9pPr>
          </a:lstStyle>
          <a:p>
            <a:pPr algn="ctr">
              <a:lnSpc>
                <a:spcPct val="100000"/>
              </a:lnSpc>
              <a:spcBef>
                <a:spcPct val="50000"/>
              </a:spcBef>
              <a:buClr>
                <a:srgbClr val="FF0000"/>
              </a:buClr>
              <a:buSzPct val="70000"/>
            </a:pPr>
            <a:r>
              <a:rPr lang="zh-CN" altLang="en-US" sz="1600" b="1">
                <a:solidFill>
                  <a:schemeClr val="bg1"/>
                </a:solidFill>
                <a:latin typeface="Arial" pitchFamily="34" charset="0"/>
                <a:ea typeface="楷体_GB2312" pitchFamily="49" charset="-122"/>
                <a:cs typeface="Arial" pitchFamily="34" charset="0"/>
              </a:rPr>
              <a:t>二线城市（苏州、南京、杭州、宁波）客户经理（公司银行）</a:t>
            </a:r>
          </a:p>
        </p:txBody>
      </p:sp>
    </p:spTree>
  </p:cSld>
  <p:clrMapOvr>
    <a:masterClrMapping/>
  </p:clrMapOvr>
  <p:transition spd="slow"/>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对象 1" hidden="1"/>
          <p:cNvGraphicFramePr>
            <a:graphicFrameLocks noChangeAspect="1"/>
          </p:cNvGraphicFramePr>
          <p:nvPr>
            <p:custDataLst>
              <p:tags r:id="rId2"/>
            </p:custDataLst>
            <p:extLst>
              <p:ext uri="{D42A27DB-BD31-4B8C-83A1-F6EECF244321}">
                <p14:modId xmlns:p14="http://schemas.microsoft.com/office/powerpoint/2010/main" val="1525191179"/>
              </p:ext>
            </p:extLst>
          </p:nvPr>
        </p:nvGraphicFramePr>
        <p:xfrm>
          <a:off x="1588" y="1588"/>
          <a:ext cx="1588" cy="1588"/>
        </p:xfrm>
        <a:graphic>
          <a:graphicData uri="http://schemas.openxmlformats.org/presentationml/2006/ole">
            <mc:AlternateContent>
              <mc:Choice xmlns:v="urn:schemas-microsoft-com:vml" Requires="v">
                <p:oleObj spid="_x0000_s1064" name="think-cell Slide" r:id="rId3" imgW="395" imgH="392" progId="TCLayout.ActiveDocument.1">
                  <p:embed/>
                </p:oleObj>
              </mc:Choice>
              <mc:Fallback>
                <p:oleObj name="think-cell Slide" r:id="rId3" imgW="395" imgH="392" progId="TCLayout.ActiveDocument.1">
                  <p:embed/>
                  <p:pic>
                    <p:nvPicPr>
                      <p:cNvPr id="0" name="OLE substitute imag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8" name="灯片编号占位符 1"/>
          <p:cNvSpPr>
            <a:spLocks noGrp="1"/>
          </p:cNvSpPr>
          <p:nvPr>
            <p:ph type="sldNum" sz="quarter" idx="10"/>
          </p:nvPr>
        </p:nvSpPr>
        <p:spPr/>
        <p:txBody>
          <a:bodyPr/>
          <a:lstStyle/>
          <a:p>
            <a:fld id="{E1B12D24-51D0-4202-9E39-8F2D349AC19F}" type="slidenum">
              <a:rPr lang="zh-CN" altLang="en-US"/>
              <a:t>35</a:t>
            </a:fld>
            <a:endParaRPr lang="en-US" altLang="zh-CN"/>
          </a:p>
        </p:txBody>
      </p:sp>
      <p:pic>
        <p:nvPicPr>
          <p:cNvPr id="4294658" name="Picture 2"/>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1039813" y="1384300"/>
            <a:ext cx="7481887" cy="3708400"/>
          </a:xfrm>
          <a:prstGeom prst="rect">
            <a:avLst/>
          </a:prstGeom>
          <a:noFill/>
          <a:ln w="12700" algn="ctr">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4294659" name="Title 1"/>
          <p:cNvSpPr>
            <a:spLocks noGrp="1"/>
          </p:cNvSpPr>
          <p:nvPr>
            <p:ph type="title" idx="4294967295"/>
          </p:nvPr>
        </p:nvSpPr>
        <p:spPr>
          <a:xfrm>
            <a:off x="1155700" y="0"/>
            <a:ext cx="8585200" cy="914400"/>
          </a:xfrm>
        </p:spPr>
        <p:txBody>
          <a:bodyPr/>
          <a:lstStyle/>
          <a:p>
            <a:r>
              <a:rPr lang="zh-CN" altLang="en-US" sz="2000"/>
              <a:t>对于行内某些特殊的岗位族群，如柜员、客户经理、交易员等，采集相应岗位的市场数据作为对标依据</a:t>
            </a:r>
            <a:r>
              <a:rPr lang="en-US" altLang="zh-CN" sz="1600"/>
              <a:t>——</a:t>
            </a:r>
            <a:r>
              <a:rPr lang="zh-CN" altLang="en-US" sz="2000">
                <a:solidFill>
                  <a:srgbClr val="E65032"/>
                </a:solidFill>
              </a:rPr>
              <a:t>客户经理（个人银行及零售公司）</a:t>
            </a:r>
          </a:p>
        </p:txBody>
      </p:sp>
      <p:sp>
        <p:nvSpPr>
          <p:cNvPr id="4294660" name="Rectangle 26"/>
          <p:cNvSpPr>
            <a:spLocks noChangeArrowheads="1"/>
          </p:cNvSpPr>
          <p:nvPr/>
        </p:nvSpPr>
        <p:spPr bwMode="auto">
          <a:xfrm>
            <a:off x="1509713" y="1060450"/>
            <a:ext cx="6554787" cy="279400"/>
          </a:xfrm>
          <a:prstGeom prst="rect">
            <a:avLst/>
          </a:prstGeom>
          <a:solidFill>
            <a:srgbClr val="E65032"/>
          </a:solidFill>
          <a:ln w="12700" algn="ctr">
            <a:noFill/>
            <a:round/>
          </a:ln>
        </p:spPr>
        <p:txBody>
          <a:bodyPr anchor="ctr"/>
          <a:lstStyle>
            <a:defPPr>
              <a:defRPr lang="en-US"/>
            </a:defPPr>
            <a:lvl1pPr marL="234950" indent="-23495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1pPr>
            <a:lvl2pPr marL="742950" indent="-28575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2pPr>
            <a:lvl3pPr marL="1143000" indent="-22860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3pPr>
            <a:lvl4pPr marL="1600200" indent="-22860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4pPr>
            <a:lvl5pPr marL="2057400" indent="-22860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5pPr>
            <a:lvl6pPr marL="25146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6pPr>
            <a:lvl7pPr marL="29718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7pPr>
            <a:lvl8pPr marL="34290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8pPr>
            <a:lvl9pPr marL="38862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9pPr>
          </a:lstStyle>
          <a:p>
            <a:pPr algn="ctr">
              <a:lnSpc>
                <a:spcPct val="100000"/>
              </a:lnSpc>
              <a:buClr>
                <a:srgbClr val="FF0000"/>
              </a:buClr>
              <a:buSzPct val="70000"/>
            </a:pPr>
            <a:r>
              <a:rPr lang="zh-CN" altLang="en-US" sz="1600" b="1">
                <a:solidFill>
                  <a:schemeClr val="bg1"/>
                </a:solidFill>
                <a:latin typeface="Arial" pitchFamily="34" charset="0"/>
                <a:ea typeface="楷体_GB2312" pitchFamily="49" charset="-122"/>
                <a:cs typeface="Arial" pitchFamily="34" charset="0"/>
              </a:rPr>
              <a:t>宁波银行客经薪酬水平与市场对比（个金、零售）</a:t>
            </a:r>
          </a:p>
        </p:txBody>
      </p:sp>
      <p:sp>
        <p:nvSpPr>
          <p:cNvPr id="4294661" name="TextBox 36"/>
          <p:cNvSpPr txBox="1">
            <a:spLocks noChangeArrowheads="1"/>
          </p:cNvSpPr>
          <p:nvPr/>
        </p:nvSpPr>
        <p:spPr bwMode="auto">
          <a:xfrm>
            <a:off x="454603" y="5294890"/>
            <a:ext cx="8928100" cy="1069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marL="177800" indent="-1778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1pPr>
            <a:lvl2pPr marL="742950" indent="-28575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2pPr>
            <a:lvl3pPr marL="1143000" indent="-2286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3pPr>
            <a:lvl4pPr marL="1600200" indent="-2286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4pPr>
            <a:lvl5pPr marL="2057400" indent="-228600" algn="l" rtl="0" eaLnBrk="0" fontAlgn="base" hangingPunct="0">
              <a:lnSpc>
                <a:spcPct val="80000"/>
              </a:lnSpc>
              <a:spcBef>
                <a:spcPct val="0"/>
              </a:spcBef>
              <a:spcAft>
                <a:spcPct val="0"/>
              </a:spcAft>
              <a:buFont typeface="Monotype Sorts" pitchFamily="2" charset="2"/>
              <a:defRPr sz="2400" kern="1200">
                <a:solidFill>
                  <a:schemeClr val="tx1"/>
                </a:solidFill>
                <a:latin typeface="Times New Roman" pitchFamily="18" charset="0"/>
                <a:ea typeface="宋体" pitchFamily="2" charset="-122"/>
                <a:cs typeface="+mn-cs"/>
              </a:defRPr>
            </a:lvl5pPr>
            <a:lvl6pPr marL="25146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6pPr>
            <a:lvl7pPr marL="29718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7pPr>
            <a:lvl8pPr marL="34290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8pPr>
            <a:lvl9pPr marL="3886200" indent="-228600" algn="l" defTabSz="914400" rtl="0" eaLnBrk="0" fontAlgn="base" latinLnBrk="0" hangingPunct="0">
              <a:spcBef>
                <a:spcPct val="0"/>
              </a:spcBef>
              <a:spcAft>
                <a:spcPct val="0"/>
              </a:spcAft>
              <a:defRPr sz="2400" kern="1200">
                <a:solidFill>
                  <a:schemeClr val="tx1"/>
                </a:solidFill>
                <a:latin typeface="Times New Roman" pitchFamily="18" charset="0"/>
                <a:ea typeface="宋体" pitchFamily="2" charset="-122"/>
                <a:cs typeface="+mn-cs"/>
              </a:defRPr>
            </a:lvl9pPr>
          </a:lstStyle>
          <a:p>
            <a:pPr>
              <a:lnSpc>
                <a:spcPct val="100000"/>
              </a:lnSpc>
              <a:spcBef>
                <a:spcPts val="500"/>
              </a:spcBef>
              <a:buClr>
                <a:srgbClr val="FF0000"/>
              </a:buClr>
              <a:buSzPct val="70000"/>
            </a:pPr>
            <a:r>
              <a:rPr lang="zh-CN" altLang="en-US" sz="1400" b="1">
                <a:latin typeface="Arial" pitchFamily="34" charset="0"/>
                <a:ea typeface="楷体_GB2312" pitchFamily="49" charset="-122"/>
                <a:cs typeface="Arial" pitchFamily="34" charset="0"/>
              </a:rPr>
              <a:t>水平分析： </a:t>
            </a:r>
          </a:p>
          <a:p>
            <a:pPr>
              <a:lnSpc>
                <a:spcPct val="100000"/>
              </a:lnSpc>
              <a:spcBef>
                <a:spcPts val="500"/>
              </a:spcBef>
              <a:buClr>
                <a:srgbClr val="FF0000"/>
              </a:buClr>
              <a:buSzPct val="70000"/>
              <a:buFont typeface="Monotype Sorts" pitchFamily="2" charset="2"/>
              <a:buChar char="u"/>
            </a:pPr>
            <a:r>
              <a:rPr lang="zh-CN" altLang="en-US" sz="1400">
                <a:latin typeface="Arial" pitchFamily="34" charset="0"/>
                <a:ea typeface="楷体_GB2312" pitchFamily="49" charset="-122"/>
                <a:cs typeface="Arial" pitchFamily="34" charset="0"/>
              </a:rPr>
              <a:t>个人和零售客经群体的付薪水平处于一线城市内资市场低位值以下（</a:t>
            </a:r>
            <a:r>
              <a:rPr lang="en-US" altLang="zh-CN" sz="1400">
                <a:latin typeface="Arial" pitchFamily="34" charset="0"/>
                <a:ea typeface="楷体_GB2312" pitchFamily="49" charset="-122"/>
                <a:cs typeface="Arial" pitchFamily="34" charset="0"/>
              </a:rPr>
              <a:t>25</a:t>
            </a:r>
            <a:r>
              <a:rPr lang="zh-CN" altLang="en-US" sz="1400">
                <a:latin typeface="Arial" pitchFamily="34" charset="0"/>
                <a:ea typeface="楷体_GB2312" pitchFamily="49" charset="-122"/>
                <a:cs typeface="Arial" pitchFamily="34" charset="0"/>
              </a:rPr>
              <a:t>分位以下），在一线城市的竞争力很弱</a:t>
            </a:r>
          </a:p>
          <a:p>
            <a:pPr>
              <a:lnSpc>
                <a:spcPct val="100000"/>
              </a:lnSpc>
              <a:spcBef>
                <a:spcPts val="500"/>
              </a:spcBef>
              <a:buClr>
                <a:srgbClr val="FF0000"/>
              </a:buClr>
              <a:buSzPct val="70000"/>
              <a:buFont typeface="Monotype Sorts" pitchFamily="2" charset="2"/>
              <a:buChar char="u"/>
            </a:pPr>
            <a:r>
              <a:rPr lang="zh-CN" altLang="en-US" sz="1400">
                <a:latin typeface="Arial" pitchFamily="34" charset="0"/>
                <a:ea typeface="楷体_GB2312" pitchFamily="49" charset="-122"/>
                <a:cs typeface="Arial" pitchFamily="34" charset="0"/>
              </a:rPr>
              <a:t>个人和零售客经群体的付薪水平处于一线城市外资市场低位值以下（</a:t>
            </a:r>
            <a:r>
              <a:rPr lang="en-US" altLang="zh-CN" sz="1400">
                <a:latin typeface="Arial" pitchFamily="34" charset="0"/>
                <a:ea typeface="楷体_GB2312" pitchFamily="49" charset="-122"/>
                <a:cs typeface="Arial" pitchFamily="34" charset="0"/>
              </a:rPr>
              <a:t>50</a:t>
            </a:r>
            <a:r>
              <a:rPr lang="zh-CN" altLang="en-US" sz="1400">
                <a:latin typeface="Arial" pitchFamily="34" charset="0"/>
                <a:ea typeface="楷体_GB2312" pitchFamily="49" charset="-122"/>
                <a:cs typeface="Arial" pitchFamily="34" charset="0"/>
              </a:rPr>
              <a:t>分位以下），在一线城市外资市场的竞争力偏低</a:t>
            </a:r>
          </a:p>
        </p:txBody>
      </p:sp>
      <p:cxnSp>
        <p:nvCxnSpPr>
          <p:cNvPr id="4294662" name="Straight Connector 39"/>
          <p:cNvCxnSpPr>
            <a:cxnSpLocks noChangeShapeType="1"/>
          </p:cNvCxnSpPr>
          <p:nvPr/>
        </p:nvCxnSpPr>
        <p:spPr bwMode="auto">
          <a:xfrm rot="5400000">
            <a:off x="2167731" y="2942432"/>
            <a:ext cx="2201863" cy="0"/>
          </a:xfrm>
          <a:prstGeom prst="line">
            <a:avLst/>
          </a:prstGeom>
          <a:noFill/>
          <a:ln w="12700" algn="ctr">
            <a:solidFill>
              <a:schemeClr val="tx1"/>
            </a:solidFill>
            <a:prstDash val="dashDot"/>
            <a:round/>
          </a:ln>
          <a:extLst>
            <a:ext uri="{909E8E84-426E-40DD-AFC4-6F175D3DCCD1}">
              <a14:hiddenFill xmlns:a14="http://schemas.microsoft.com/office/drawing/2010/main">
                <a:noFill/>
              </a14:hiddenFill>
            </a:ext>
          </a:extLst>
        </p:spPr>
      </p:cxnSp>
      <p:cxnSp>
        <p:nvCxnSpPr>
          <p:cNvPr id="4294663" name="Straight Connector 33"/>
          <p:cNvCxnSpPr>
            <a:cxnSpLocks noChangeShapeType="1"/>
          </p:cNvCxnSpPr>
          <p:nvPr/>
        </p:nvCxnSpPr>
        <p:spPr bwMode="auto">
          <a:xfrm>
            <a:off x="2274888" y="3436938"/>
            <a:ext cx="5792787" cy="0"/>
          </a:xfrm>
          <a:prstGeom prst="line">
            <a:avLst/>
          </a:prstGeom>
          <a:noFill/>
          <a:ln w="25400" algn="ctr">
            <a:solidFill>
              <a:srgbClr val="FF0000"/>
            </a:solidFill>
            <a:round/>
          </a:ln>
          <a:extLst>
            <a:ext uri="{909E8E84-426E-40DD-AFC4-6F175D3DCCD1}">
              <a14:hiddenFill xmlns:a14="http://schemas.microsoft.com/office/drawing/2010/main">
                <a:noFill/>
              </a14:hiddenFill>
            </a:ext>
          </a:extLst>
        </p:spPr>
      </p:cxnSp>
    </p:spTree>
  </p:cSld>
  <p:clrMapOvr>
    <a:masterClrMapping/>
  </p:clrMapOvr>
  <p:transition spd="slow"/>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对象 1" hidden="1"/>
          <p:cNvGraphicFramePr>
            <a:graphicFrameLocks noChangeAspect="1"/>
          </p:cNvGraphicFramePr>
          <p:nvPr>
            <p:custDataLst>
              <p:tags r:id="rId2"/>
            </p:custDataLst>
            <p:extLst>
              <p:ext uri="{D42A27DB-BD31-4B8C-83A1-F6EECF244321}">
                <p14:modId xmlns:p14="http://schemas.microsoft.com/office/powerpoint/2010/main" val="1122446708"/>
              </p:ext>
            </p:extLst>
          </p:nvPr>
        </p:nvGraphicFramePr>
        <p:xfrm>
          <a:off x="1588" y="1588"/>
          <a:ext cx="1588" cy="1588"/>
        </p:xfrm>
        <a:graphic>
          <a:graphicData uri="http://schemas.openxmlformats.org/presentationml/2006/ole">
            <mc:AlternateContent>
              <mc:Choice xmlns:v="urn:schemas-microsoft-com:vml" Requires="v">
                <p:oleObj spid="_x0000_s1065" name="think-cell Slide" r:id="rId3" imgW="395" imgH="392" progId="TCLayout.ActiveDocument.1">
                  <p:embed/>
                </p:oleObj>
              </mc:Choice>
              <mc:Fallback>
                <p:oleObj name="think-cell Slide" r:id="rId3" imgW="395" imgH="392" progId="TCLayout.ActiveDocument.1">
                  <p:embed/>
                  <p:pic>
                    <p:nvPicPr>
                      <p:cNvPr id="0" name="OLE substitute imag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01" name="灯片编号占位符 1"/>
          <p:cNvSpPr>
            <a:spLocks noGrp="1"/>
          </p:cNvSpPr>
          <p:nvPr>
            <p:ph type="sldNum" sz="quarter" idx="10"/>
          </p:nvPr>
        </p:nvSpPr>
        <p:spPr/>
        <p:txBody>
          <a:bodyPr/>
          <a:lstStyle/>
          <a:p>
            <a:fld id="{5365E307-F2AF-43EB-AEB8-868585D4E8EE}" type="slidenum">
              <a:rPr lang="zh-CN" altLang="en-US"/>
              <a:t>36</a:t>
            </a:fld>
            <a:endParaRPr lang="en-US" altLang="zh-CN"/>
          </a:p>
        </p:txBody>
      </p:sp>
      <p:sp>
        <p:nvSpPr>
          <p:cNvPr id="4295682" name="Title 1"/>
          <p:cNvSpPr>
            <a:spLocks noGrp="1"/>
          </p:cNvSpPr>
          <p:nvPr>
            <p:ph type="title" idx="4294967295"/>
          </p:nvPr>
        </p:nvSpPr>
        <p:spPr>
          <a:xfrm>
            <a:off x="1155700" y="0"/>
            <a:ext cx="8585200" cy="914400"/>
          </a:xfrm>
        </p:spPr>
        <p:txBody>
          <a:bodyPr/>
          <a:lstStyle/>
          <a:p>
            <a:r>
              <a:rPr lang="zh-CN" altLang="en-US" sz="2000"/>
              <a:t>对于行内某些特殊的岗位族群，如柜员、客户经理、交易员等，采集相应岗位的市场数据作为对标依据</a:t>
            </a:r>
            <a:r>
              <a:rPr lang="en-US" altLang="zh-CN" sz="1600"/>
              <a:t>——</a:t>
            </a:r>
            <a:r>
              <a:rPr lang="zh-CN" altLang="en-US" sz="2000">
                <a:solidFill>
                  <a:srgbClr val="E65032"/>
                </a:solidFill>
              </a:rPr>
              <a:t>客户经理（个人银行及零售公司）</a:t>
            </a:r>
          </a:p>
        </p:txBody>
      </p:sp>
      <p:sp>
        <p:nvSpPr>
          <p:cNvPr id="4295683" name="Rectangle 4"/>
          <p:cNvSpPr>
            <a:spLocks noChangeArrowheads="1"/>
          </p:cNvSpPr>
          <p:nvPr/>
        </p:nvSpPr>
        <p:spPr bwMode="auto">
          <a:xfrm>
            <a:off x="798513" y="1133475"/>
            <a:ext cx="8128000" cy="385763"/>
          </a:xfrm>
          <a:prstGeom prst="rect">
            <a:avLst/>
          </a:prstGeom>
          <a:solidFill>
            <a:srgbClr val="E65032"/>
          </a:solidFill>
          <a:ln w="12700" algn="ctr">
            <a:noFill/>
            <a:round/>
          </a:ln>
        </p:spPr>
        <p:txBody>
          <a:bodyPr/>
          <a:lstStyle>
            <a:defPPr>
              <a:defRPr lang="en-US"/>
            </a:defPPr>
            <a:lvl1pPr marL="234950" indent="-23495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1pPr>
            <a:lvl2pPr marL="742950" indent="-28575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2pPr>
            <a:lvl3pPr marL="1143000" indent="-22860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3pPr>
            <a:lvl4pPr marL="1600200" indent="-22860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4pPr>
            <a:lvl5pPr marL="2057400" indent="-22860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5pPr>
            <a:lvl6pPr marL="25146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6pPr>
            <a:lvl7pPr marL="29718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7pPr>
            <a:lvl8pPr marL="34290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8pPr>
            <a:lvl9pPr marL="38862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9pPr>
          </a:lstStyle>
          <a:p>
            <a:pPr algn="ctr">
              <a:lnSpc>
                <a:spcPct val="100000"/>
              </a:lnSpc>
              <a:spcBef>
                <a:spcPct val="50000"/>
              </a:spcBef>
              <a:buClr>
                <a:srgbClr val="FF0000"/>
              </a:buClr>
              <a:buSzPct val="70000"/>
            </a:pPr>
            <a:r>
              <a:rPr lang="zh-CN" altLang="en-US" sz="1600" b="1">
                <a:solidFill>
                  <a:schemeClr val="bg1"/>
                </a:solidFill>
                <a:latin typeface="Arial" pitchFamily="34" charset="0"/>
                <a:ea typeface="楷体_GB2312" pitchFamily="49" charset="-122"/>
                <a:cs typeface="Arial" pitchFamily="34" charset="0"/>
              </a:rPr>
              <a:t>个人、零售客户经理薪酬市场情况</a:t>
            </a:r>
          </a:p>
        </p:txBody>
      </p:sp>
      <p:graphicFrame>
        <p:nvGraphicFramePr>
          <p:cNvPr id="4295785" name="Group 105"/>
          <p:cNvGraphicFramePr>
            <a:graphicFrameLocks noGrp="1"/>
          </p:cNvGraphicFramePr>
          <p:nvPr>
            <p:extLst>
              <p:ext uri="{D42A27DB-BD31-4B8C-83A1-F6EECF244321}">
                <p14:modId xmlns:p14="http://schemas.microsoft.com/office/powerpoint/2010/main" val="3048229379"/>
              </p:ext>
            </p:extLst>
          </p:nvPr>
        </p:nvGraphicFramePr>
        <p:xfrm>
          <a:off x="798513" y="1738313"/>
          <a:ext cx="8128000" cy="3138490"/>
        </p:xfrm>
        <a:graphic>
          <a:graphicData uri="http://schemas.openxmlformats.org/drawingml/2006/table">
            <a:tbl>
              <a:tblPr/>
              <a:tblGrid>
                <a:gridCol w="882650"/>
                <a:gridCol w="955675"/>
                <a:gridCol w="1081087"/>
                <a:gridCol w="1171575"/>
                <a:gridCol w="1169988"/>
                <a:gridCol w="1081087"/>
                <a:gridCol w="858838"/>
                <a:gridCol w="927100"/>
              </a:tblGrid>
              <a:tr h="327025">
                <a:tc rowSpan="4">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1" i="0" u="none" strike="noStrike" cap="none" normalizeH="0" baseline="0" smtClean="0">
                          <a:ln>
                            <a:noFill/>
                          </a:ln>
                          <a:solidFill>
                            <a:schemeClr val="bg1"/>
                          </a:solidFill>
                          <a:effectLst/>
                          <a:latin typeface="Arial" pitchFamily="34" charset="0"/>
                          <a:ea typeface="楷体_GB2312" pitchFamily="49" charset="-122"/>
                          <a:cs typeface="Arial" pitchFamily="34" charset="0"/>
                        </a:rPr>
                        <a:t>一线外资</a:t>
                      </a:r>
                      <a:endParaRPr kumimoji="0" lang="zh-CN" altLang="en-US" sz="1200" b="0" i="0" u="none" strike="noStrike" cap="none" normalizeH="0" baseline="0" smtClean="0">
                        <a:ln>
                          <a:noFill/>
                        </a:ln>
                        <a:solidFill>
                          <a:schemeClr val="bg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GGS</a:t>
                      </a:r>
                      <a:endPar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P25</a:t>
                      </a:r>
                      <a:endPar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P50</a:t>
                      </a:r>
                      <a:endPar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P75</a:t>
                      </a:r>
                      <a:endPar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P90</a:t>
                      </a:r>
                      <a:endPar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NBB-TC</a:t>
                      </a:r>
                      <a:endPar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薪酬级差 </a:t>
                      </a:r>
                      <a:endPar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r>
              <a:tr h="328613">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6</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50,535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92,256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107,736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161,855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224,337</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33%</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27025">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7</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67,212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122,700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143,289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215,267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224,337</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33%</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28613">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8</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89,392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163,191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190,574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286,306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224,337</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33%</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15938">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l" defTabSz="914400" rtl="0" eaLnBrk="1" fontAlgn="base" latinLnBrk="0" hangingPunct="1">
                        <a:lnSpc>
                          <a:spcPct val="100000"/>
                        </a:lnSpc>
                        <a:spcBef>
                          <a:spcPct val="20000"/>
                        </a:spcBef>
                        <a:spcAft>
                          <a:spcPct val="0"/>
                        </a:spcAft>
                        <a:buClr>
                          <a:srgbClr val="FF9900"/>
                        </a:buClr>
                        <a:buSzPct val="140000"/>
                        <a:buFontTx/>
                        <a:buNone/>
                      </a:pPr>
                      <a:endPar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cap="flat">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l" defTabSz="914400" rtl="0" eaLnBrk="1" fontAlgn="base" latinLnBrk="0" hangingPunct="1">
                        <a:lnSpc>
                          <a:spcPct val="100000"/>
                        </a:lnSpc>
                        <a:spcBef>
                          <a:spcPct val="20000"/>
                        </a:spcBef>
                        <a:spcAft>
                          <a:spcPct val="0"/>
                        </a:spcAft>
                        <a:buClr>
                          <a:srgbClr val="FF9900"/>
                        </a:buClr>
                        <a:buSzPct val="140000"/>
                        <a:buFontTx/>
                        <a:buNone/>
                      </a:pPr>
                      <a:endPar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l" defTabSz="914400" rtl="0" eaLnBrk="1" fontAlgn="base" latinLnBrk="0" hangingPunct="1">
                        <a:lnSpc>
                          <a:spcPct val="100000"/>
                        </a:lnSpc>
                        <a:spcBef>
                          <a:spcPct val="20000"/>
                        </a:spcBef>
                        <a:spcAft>
                          <a:spcPct val="0"/>
                        </a:spcAft>
                        <a:buClr>
                          <a:srgbClr val="FF9900"/>
                        </a:buClr>
                        <a:buSzPct val="140000"/>
                        <a:buFontTx/>
                        <a:buNone/>
                      </a:pPr>
                      <a:endPar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l" defTabSz="914400" rtl="0" eaLnBrk="1" fontAlgn="base" latinLnBrk="0" hangingPunct="1">
                        <a:lnSpc>
                          <a:spcPct val="100000"/>
                        </a:lnSpc>
                        <a:spcBef>
                          <a:spcPct val="20000"/>
                        </a:spcBef>
                        <a:spcAft>
                          <a:spcPct val="0"/>
                        </a:spcAft>
                        <a:buClr>
                          <a:srgbClr val="FF9900"/>
                        </a:buClr>
                        <a:buSzPct val="140000"/>
                        <a:buFontTx/>
                        <a:buNone/>
                      </a:pPr>
                      <a:endPar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l" defTabSz="914400" rtl="0" eaLnBrk="1" fontAlgn="base" latinLnBrk="0" hangingPunct="1">
                        <a:lnSpc>
                          <a:spcPct val="100000"/>
                        </a:lnSpc>
                        <a:spcBef>
                          <a:spcPct val="20000"/>
                        </a:spcBef>
                        <a:spcAft>
                          <a:spcPct val="0"/>
                        </a:spcAft>
                        <a:buClr>
                          <a:srgbClr val="FF9900"/>
                        </a:buClr>
                        <a:buSzPct val="140000"/>
                        <a:buFontTx/>
                        <a:buNone/>
                      </a:pPr>
                      <a:endPar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l" defTabSz="914400" rtl="0" eaLnBrk="1" fontAlgn="base" latinLnBrk="0" hangingPunct="1">
                        <a:lnSpc>
                          <a:spcPct val="100000"/>
                        </a:lnSpc>
                        <a:spcBef>
                          <a:spcPct val="20000"/>
                        </a:spcBef>
                        <a:spcAft>
                          <a:spcPct val="0"/>
                        </a:spcAft>
                        <a:buClr>
                          <a:srgbClr val="FF9900"/>
                        </a:buClr>
                        <a:buSzPct val="140000"/>
                        <a:buFontTx/>
                        <a:buNone/>
                      </a:pPr>
                      <a:endPar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l" defTabSz="914400" rtl="0" eaLnBrk="1" fontAlgn="base" latinLnBrk="0" hangingPunct="1">
                        <a:lnSpc>
                          <a:spcPct val="100000"/>
                        </a:lnSpc>
                        <a:spcBef>
                          <a:spcPct val="20000"/>
                        </a:spcBef>
                        <a:spcAft>
                          <a:spcPct val="0"/>
                        </a:spcAft>
                        <a:buClr>
                          <a:srgbClr val="FF9900"/>
                        </a:buClr>
                        <a:buSzPct val="140000"/>
                        <a:buFontTx/>
                        <a:buNone/>
                      </a:pPr>
                      <a:endPar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l" defTabSz="914400" rtl="0" eaLnBrk="1" fontAlgn="base" latinLnBrk="0" hangingPunct="1">
                        <a:lnSpc>
                          <a:spcPct val="100000"/>
                        </a:lnSpc>
                        <a:spcBef>
                          <a:spcPct val="20000"/>
                        </a:spcBef>
                        <a:spcAft>
                          <a:spcPct val="0"/>
                        </a:spcAft>
                        <a:buClr>
                          <a:srgbClr val="FF9900"/>
                        </a:buClr>
                        <a:buSzPct val="140000"/>
                        <a:buFontTx/>
                        <a:buNone/>
                      </a:pPr>
                      <a:endPar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a:noFill/>
                    </a:lnL>
                    <a:lnR cap="flat">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28613">
                <a:tc rowSpan="4">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1" i="0" u="none" strike="noStrike" cap="none" normalizeH="0" baseline="0" smtClean="0">
                          <a:ln>
                            <a:noFill/>
                          </a:ln>
                          <a:solidFill>
                            <a:schemeClr val="bg2"/>
                          </a:solidFill>
                          <a:effectLst/>
                          <a:latin typeface="Arial" pitchFamily="34" charset="0"/>
                          <a:ea typeface="楷体_GB2312" pitchFamily="49" charset="-122"/>
                          <a:cs typeface="Arial" pitchFamily="34" charset="0"/>
                        </a:rPr>
                        <a:t>一线内资</a:t>
                      </a:r>
                      <a:endParaRPr kumimoji="0" lang="zh-CN" altLang="en-US" sz="12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bg2"/>
                          </a:solidFill>
                          <a:effectLst/>
                          <a:latin typeface="Arial" pitchFamily="34" charset="0"/>
                          <a:ea typeface="楷体_GB2312" pitchFamily="49" charset="-122"/>
                          <a:cs typeface="Arial" pitchFamily="34" charset="0"/>
                        </a:rPr>
                        <a:t>GGS</a:t>
                      </a:r>
                      <a:endPar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bg2"/>
                          </a:solidFill>
                          <a:effectLst/>
                          <a:latin typeface="Arial" pitchFamily="34" charset="0"/>
                          <a:ea typeface="楷体_GB2312" pitchFamily="49" charset="-122"/>
                          <a:cs typeface="Arial" pitchFamily="34" charset="0"/>
                        </a:rPr>
                        <a:t>P25</a:t>
                      </a:r>
                      <a:endPar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bg2"/>
                          </a:solidFill>
                          <a:effectLst/>
                          <a:latin typeface="Arial" pitchFamily="34" charset="0"/>
                          <a:ea typeface="楷体_GB2312" pitchFamily="49" charset="-122"/>
                          <a:cs typeface="Arial" pitchFamily="34" charset="0"/>
                        </a:rPr>
                        <a:t>P50</a:t>
                      </a:r>
                      <a:endPar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bg2"/>
                          </a:solidFill>
                          <a:effectLst/>
                          <a:latin typeface="Arial" pitchFamily="34" charset="0"/>
                          <a:ea typeface="楷体_GB2312" pitchFamily="49" charset="-122"/>
                          <a:cs typeface="Arial" pitchFamily="34" charset="0"/>
                        </a:rPr>
                        <a:t>P75</a:t>
                      </a:r>
                      <a:endPar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bg2"/>
                          </a:solidFill>
                          <a:effectLst/>
                          <a:latin typeface="Arial" pitchFamily="34" charset="0"/>
                          <a:ea typeface="楷体_GB2312" pitchFamily="49" charset="-122"/>
                          <a:cs typeface="Arial" pitchFamily="34" charset="0"/>
                        </a:rPr>
                        <a:t>P90</a:t>
                      </a:r>
                      <a:endPar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bg2"/>
                          </a:solidFill>
                          <a:effectLst/>
                          <a:latin typeface="Arial" pitchFamily="34" charset="0"/>
                          <a:ea typeface="楷体_GB2312" pitchFamily="49" charset="-122"/>
                          <a:cs typeface="Arial" pitchFamily="34" charset="0"/>
                        </a:rPr>
                        <a:t>NBB-TC</a:t>
                      </a:r>
                      <a:endPar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1" i="0" u="none" strike="noStrike" cap="none" normalizeH="0" baseline="0" smtClean="0">
                          <a:ln>
                            <a:noFill/>
                          </a:ln>
                          <a:solidFill>
                            <a:schemeClr val="bg2"/>
                          </a:solidFill>
                          <a:effectLst/>
                          <a:latin typeface="Arial" pitchFamily="34" charset="0"/>
                          <a:ea typeface="楷体_GB2312" pitchFamily="49" charset="-122"/>
                          <a:cs typeface="Arial" pitchFamily="34" charset="0"/>
                        </a:rPr>
                        <a:t>薪酬级差 </a:t>
                      </a:r>
                      <a:endParaRPr kumimoji="0" lang="zh-CN" altLang="en-US" sz="12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r>
              <a:tr h="327025">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6</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109,464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141,545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180,777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186,609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224,337</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27%</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28613">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7</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139,019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179,762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229,587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236,994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224,337</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27%</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27025">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8</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176,554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228,298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291,575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300,982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224,337</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27%</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spd="slow"/>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对象 2" hidden="1"/>
          <p:cNvGraphicFramePr>
            <a:graphicFrameLocks noChangeAspect="1"/>
          </p:cNvGraphicFramePr>
          <p:nvPr>
            <p:custDataLst>
              <p:tags r:id="rId2"/>
            </p:custDataLst>
            <p:extLst>
              <p:ext uri="{D42A27DB-BD31-4B8C-83A1-F6EECF244321}">
                <p14:modId xmlns:p14="http://schemas.microsoft.com/office/powerpoint/2010/main" val="3537106377"/>
              </p:ext>
            </p:extLst>
          </p:nvPr>
        </p:nvGraphicFramePr>
        <p:xfrm>
          <a:off x="1588" y="1588"/>
          <a:ext cx="1588" cy="1588"/>
        </p:xfrm>
        <a:graphic>
          <a:graphicData uri="http://schemas.openxmlformats.org/presentationml/2006/ole">
            <mc:AlternateContent>
              <mc:Choice xmlns:v="urn:schemas-microsoft-com:vml" Requires="v">
                <p:oleObj spid="_x0000_s1066" name="think-cell Slide" r:id="rId3" imgW="395" imgH="392" progId="TCLayout.ActiveDocument.1">
                  <p:embed/>
                </p:oleObj>
              </mc:Choice>
              <mc:Fallback>
                <p:oleObj name="think-cell Slide" r:id="rId3" imgW="395" imgH="392" progId="TCLayout.ActiveDocument.1">
                  <p:embed/>
                  <p:pic>
                    <p:nvPicPr>
                      <p:cNvPr id="0" name="OLE substitute imag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矩形 1" hidden="1"/>
          <p:cNvSpPr/>
          <p:nvPr>
            <p:custDataLst>
              <p:tags r:id="rId5"/>
            </p:custDataLst>
          </p:nvPr>
        </p:nvSpPr>
        <p:spPr bwMode="auto">
          <a:xfrm>
            <a:off x="0" y="0"/>
            <a:ext cx="184731" cy="2893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flat" cmpd="sng" algn="ctr">
                <a:solidFill>
                  <a:srgbClr val="80808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none" lIns="0" tIns="0" rIns="0" bIns="0" numCol="1" rtlCol="0" anchor="t" anchorCtr="0" compatLnSpc="1">
            <a:prstTxWarp prst="textNoShape">
              <a:avLst/>
            </a:prstTxWarp>
            <a:noAutofit/>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nSpc>
                <a:spcPct val="100000"/>
              </a:lnSpc>
              <a:spcBef>
                <a:spcPct val="0"/>
              </a:spcBef>
            </a:pPr>
            <a:endParaRPr kumimoji="0" lang="zh-CN" altLang="en-US" sz="2200" b="1" u="none" strike="noStrike" cap="none" normalizeH="0" smtClean="0">
              <a:ln>
                <a:noFill/>
              </a:ln>
              <a:solidFill>
                <a:schemeClr val="tx1"/>
              </a:solidFill>
              <a:effectLst/>
              <a:latin typeface="Arial"/>
              <a:ea typeface="楷体_GB2312"/>
              <a:cs typeface="Arial"/>
              <a:sym typeface="Arial"/>
            </a:endParaRPr>
          </a:p>
        </p:txBody>
      </p:sp>
      <p:sp>
        <p:nvSpPr>
          <p:cNvPr id="89" name="灯片编号占位符 1"/>
          <p:cNvSpPr>
            <a:spLocks noGrp="1"/>
          </p:cNvSpPr>
          <p:nvPr>
            <p:ph type="sldNum" sz="quarter" idx="10"/>
          </p:nvPr>
        </p:nvSpPr>
        <p:spPr/>
        <p:txBody>
          <a:bodyPr/>
          <a:lstStyle/>
          <a:p>
            <a:fld id="{032AA866-D85B-418A-B588-5970394C24B1}" type="slidenum">
              <a:rPr lang="zh-CN" altLang="en-US"/>
              <a:t>37</a:t>
            </a:fld>
            <a:endParaRPr lang="en-US" altLang="zh-CN"/>
          </a:p>
        </p:txBody>
      </p:sp>
      <p:sp>
        <p:nvSpPr>
          <p:cNvPr id="4326402" name="Title 1"/>
          <p:cNvSpPr>
            <a:spLocks noGrp="1"/>
          </p:cNvSpPr>
          <p:nvPr>
            <p:ph type="title" idx="4294967295"/>
          </p:nvPr>
        </p:nvSpPr>
        <p:spPr>
          <a:xfrm>
            <a:off x="1155700" y="0"/>
            <a:ext cx="8585200" cy="914400"/>
          </a:xfrm>
        </p:spPr>
        <p:txBody>
          <a:bodyPr/>
          <a:lstStyle/>
          <a:p>
            <a:r>
              <a:rPr lang="zh-CN" altLang="en-US"/>
              <a:t>薪档划分及薪资表</a:t>
            </a:r>
            <a:br>
              <a:rPr lang="zh-CN" altLang="en-US"/>
            </a:br>
            <a:r>
              <a:rPr lang="zh-CN" altLang="en-US"/>
              <a:t> </a:t>
            </a:r>
            <a:r>
              <a:rPr lang="en-US" altLang="zh-CN" sz="2000">
                <a:solidFill>
                  <a:srgbClr val="E65032"/>
                </a:solidFill>
              </a:rPr>
              <a:t>——</a:t>
            </a:r>
            <a:r>
              <a:rPr lang="zh-CN" altLang="en-US" sz="2000">
                <a:solidFill>
                  <a:srgbClr val="E65032"/>
                </a:solidFill>
              </a:rPr>
              <a:t>一线城市（上海、深圳、北京）客户经理（个人银行及零售公司）</a:t>
            </a:r>
          </a:p>
        </p:txBody>
      </p:sp>
      <p:graphicFrame>
        <p:nvGraphicFramePr>
          <p:cNvPr id="4326403" name="Group 3"/>
          <p:cNvGraphicFramePr>
            <a:graphicFrameLocks noGrp="1"/>
          </p:cNvGraphicFramePr>
          <p:nvPr>
            <p:extLst>
              <p:ext uri="{D42A27DB-BD31-4B8C-83A1-F6EECF244321}">
                <p14:modId xmlns:p14="http://schemas.microsoft.com/office/powerpoint/2010/main" val="1715580621"/>
              </p:ext>
            </p:extLst>
          </p:nvPr>
        </p:nvGraphicFramePr>
        <p:xfrm>
          <a:off x="1108075" y="1487488"/>
          <a:ext cx="7350125" cy="1778002"/>
        </p:xfrm>
        <a:graphic>
          <a:graphicData uri="http://schemas.openxmlformats.org/drawingml/2006/table">
            <a:tbl>
              <a:tblPr/>
              <a:tblGrid>
                <a:gridCol w="889000"/>
                <a:gridCol w="1349375"/>
                <a:gridCol w="647700"/>
                <a:gridCol w="1454150"/>
                <a:gridCol w="838200"/>
                <a:gridCol w="1371600"/>
                <a:gridCol w="800100"/>
              </a:tblGrid>
              <a:tr h="46831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GGS</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1</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档（最小值）</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808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2</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808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3</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档（中位值）</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4</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5</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档（最大值）</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808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带宽</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r>
              <a:tr h="436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宋体" pitchFamily="2" charset="-122"/>
                          <a:cs typeface="Arial" pitchFamily="34" charset="0"/>
                        </a:rPr>
                        <a:t>7</a:t>
                      </a:r>
                      <a:endPar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73,805</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83,030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92,256</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101,482</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110,707</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50%</a:t>
                      </a: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436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宋体" pitchFamily="2" charset="-122"/>
                          <a:cs typeface="Arial" pitchFamily="34" charset="0"/>
                        </a:rPr>
                        <a:t>8</a:t>
                      </a:r>
                      <a:endPar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98,160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110,430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122,700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134,970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147,240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50%</a:t>
                      </a: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436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宋体" pitchFamily="2" charset="-122"/>
                          <a:cs typeface="Arial" pitchFamily="34" charset="0"/>
                        </a:rPr>
                        <a:t>9</a:t>
                      </a:r>
                      <a:endPar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130,553</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146,872</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163,191</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179,510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195,829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50%</a:t>
                      </a: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bl>
          </a:graphicData>
        </a:graphic>
      </p:graphicFrame>
      <p:sp>
        <p:nvSpPr>
          <p:cNvPr id="4326445" name="Rectangle 45"/>
          <p:cNvSpPr>
            <a:spLocks noChangeArrowheads="1"/>
          </p:cNvSpPr>
          <p:nvPr/>
        </p:nvSpPr>
        <p:spPr bwMode="auto">
          <a:xfrm>
            <a:off x="1635125" y="1114425"/>
            <a:ext cx="6318250" cy="287338"/>
          </a:xfrm>
          <a:prstGeom prst="rect">
            <a:avLst/>
          </a:prstGeom>
          <a:solidFill>
            <a:srgbClr val="E65032"/>
          </a:solidFill>
          <a:ln w="12700" algn="ctr">
            <a:noFill/>
            <a:miter lim="800000"/>
          </a:ln>
          <a:effectLst/>
        </p:spPr>
        <p:txBody>
          <a:bodyPr/>
          <a:lstStyle>
            <a:defPPr>
              <a:defRPr lang="en-US"/>
            </a:defPPr>
            <a:lvl1pPr marL="234950" indent="-23495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1pPr>
            <a:lvl2pPr marL="742950" indent="-28575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2pPr>
            <a:lvl3pPr marL="1143000" indent="-22860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3pPr>
            <a:lvl4pPr marL="1600200" indent="-22860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4pPr>
            <a:lvl5pPr marL="2057400" indent="-22860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5pPr>
            <a:lvl6pPr marL="25146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6pPr>
            <a:lvl7pPr marL="29718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7pPr>
            <a:lvl8pPr marL="34290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8pPr>
            <a:lvl9pPr marL="38862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9pPr>
          </a:lstStyle>
          <a:p>
            <a:pPr algn="ctr">
              <a:lnSpc>
                <a:spcPct val="100000"/>
              </a:lnSpc>
              <a:spcBef>
                <a:spcPct val="50000"/>
              </a:spcBef>
              <a:buClr>
                <a:srgbClr val="FF0000"/>
              </a:buClr>
              <a:buSzPct val="70000"/>
            </a:pPr>
            <a:r>
              <a:rPr lang="zh-CN" altLang="en-US" sz="1600" b="1">
                <a:solidFill>
                  <a:schemeClr val="bg1"/>
                </a:solidFill>
                <a:latin typeface="Arial" pitchFamily="34" charset="0"/>
                <a:ea typeface="楷体_GB2312" pitchFamily="49" charset="-122"/>
                <a:cs typeface="Arial" pitchFamily="34" charset="0"/>
              </a:rPr>
              <a:t>一线城市（上海、深圳、北京）客户经理（个人银行及零售公司）</a:t>
            </a:r>
          </a:p>
        </p:txBody>
      </p:sp>
      <p:sp>
        <p:nvSpPr>
          <p:cNvPr id="4326446" name="Rectangle 46"/>
          <p:cNvSpPr>
            <a:spLocks noChangeArrowheads="1"/>
          </p:cNvSpPr>
          <p:nvPr/>
        </p:nvSpPr>
        <p:spPr bwMode="auto">
          <a:xfrm>
            <a:off x="1419225" y="3578225"/>
            <a:ext cx="6750050" cy="287338"/>
          </a:xfrm>
          <a:prstGeom prst="rect">
            <a:avLst/>
          </a:prstGeom>
          <a:solidFill>
            <a:srgbClr val="E65032"/>
          </a:solidFill>
          <a:ln w="12700" algn="ctr">
            <a:noFill/>
            <a:miter lim="800000"/>
          </a:ln>
          <a:effectLst/>
        </p:spPr>
        <p:txBody>
          <a:bodyPr/>
          <a:lstStyle>
            <a:defPPr>
              <a:defRPr lang="en-US"/>
            </a:defPPr>
            <a:lvl1pPr marL="234950" indent="-23495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1pPr>
            <a:lvl2pPr marL="742950" indent="-28575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2pPr>
            <a:lvl3pPr marL="1143000" indent="-22860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3pPr>
            <a:lvl4pPr marL="1600200" indent="-22860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4pPr>
            <a:lvl5pPr marL="2057400" indent="-22860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5pPr>
            <a:lvl6pPr marL="25146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6pPr>
            <a:lvl7pPr marL="29718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7pPr>
            <a:lvl8pPr marL="34290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8pPr>
            <a:lvl9pPr marL="38862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9pPr>
          </a:lstStyle>
          <a:p>
            <a:pPr algn="ctr">
              <a:lnSpc>
                <a:spcPct val="100000"/>
              </a:lnSpc>
              <a:spcBef>
                <a:spcPct val="50000"/>
              </a:spcBef>
              <a:buClr>
                <a:srgbClr val="FF0000"/>
              </a:buClr>
              <a:buSzPct val="70000"/>
            </a:pPr>
            <a:r>
              <a:rPr lang="zh-CN" altLang="en-US" sz="1600" b="1">
                <a:solidFill>
                  <a:schemeClr val="bg1"/>
                </a:solidFill>
                <a:latin typeface="Arial" pitchFamily="34" charset="0"/>
                <a:ea typeface="楷体_GB2312" pitchFamily="49" charset="-122"/>
                <a:cs typeface="Arial" pitchFamily="34" charset="0"/>
              </a:rPr>
              <a:t>二线城市（苏州、南京、杭州、宁波）客户经理（个人银行及零售公司）</a:t>
            </a:r>
          </a:p>
        </p:txBody>
      </p:sp>
      <p:graphicFrame>
        <p:nvGraphicFramePr>
          <p:cNvPr id="4326447" name="Group 47"/>
          <p:cNvGraphicFramePr>
            <a:graphicFrameLocks noGrp="1"/>
          </p:cNvGraphicFramePr>
          <p:nvPr>
            <p:extLst>
              <p:ext uri="{D42A27DB-BD31-4B8C-83A1-F6EECF244321}">
                <p14:modId xmlns:p14="http://schemas.microsoft.com/office/powerpoint/2010/main" val="1762928031"/>
              </p:ext>
            </p:extLst>
          </p:nvPr>
        </p:nvGraphicFramePr>
        <p:xfrm>
          <a:off x="1120775" y="3951288"/>
          <a:ext cx="7350125" cy="1778002"/>
        </p:xfrm>
        <a:graphic>
          <a:graphicData uri="http://schemas.openxmlformats.org/drawingml/2006/table">
            <a:tbl>
              <a:tblPr/>
              <a:tblGrid>
                <a:gridCol w="889000"/>
                <a:gridCol w="1349375"/>
                <a:gridCol w="647700"/>
                <a:gridCol w="1454150"/>
                <a:gridCol w="838200"/>
                <a:gridCol w="1371600"/>
                <a:gridCol w="800100"/>
              </a:tblGrid>
              <a:tr h="46831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GGS</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1</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档（最小值）</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808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2</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808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3</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档（中位值）</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4</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5</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档（最大值）</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带宽</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r>
              <a:tr h="436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宋体" pitchFamily="2" charset="-122"/>
                          <a:cs typeface="Arial" pitchFamily="34" charset="0"/>
                        </a:rPr>
                        <a:t>7</a:t>
                      </a:r>
                      <a:endPar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70,767</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79,612</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88,458</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97,304</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106,150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50%</a:t>
                      </a: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436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宋体" pitchFamily="2" charset="-122"/>
                          <a:cs typeface="Arial" pitchFamily="34" charset="0"/>
                        </a:rPr>
                        <a:t>8</a:t>
                      </a:r>
                      <a:endPar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89,166</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100,312</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111,457</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122,603</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133,749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50%</a:t>
                      </a: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436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宋体" pitchFamily="2" charset="-122"/>
                          <a:cs typeface="Arial" pitchFamily="34" charset="0"/>
                        </a:rPr>
                        <a:t>9</a:t>
                      </a:r>
                      <a:endPar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112,349</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126,393</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140,436</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154,480</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168,524</a:t>
                      </a:r>
                      <a:endParaRPr kumimoji="0" lang="en-US" altLang="zh-CN" sz="24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50%</a:t>
                      </a: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bl>
          </a:graphicData>
        </a:graphic>
      </p:graphicFrame>
    </p:spTree>
  </p:cSld>
  <p:clrMapOvr>
    <a:masterClrMapping/>
  </p:clrMapOvr>
  <p:transition spd="slow"/>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对象 1" hidden="1"/>
          <p:cNvGraphicFramePr>
            <a:graphicFrameLocks noChangeAspect="1"/>
          </p:cNvGraphicFramePr>
          <p:nvPr>
            <p:custDataLst>
              <p:tags r:id="rId2"/>
            </p:custDataLst>
            <p:extLst>
              <p:ext uri="{D42A27DB-BD31-4B8C-83A1-F6EECF244321}">
                <p14:modId xmlns:p14="http://schemas.microsoft.com/office/powerpoint/2010/main" val="232135205"/>
              </p:ext>
            </p:extLst>
          </p:nvPr>
        </p:nvGraphicFramePr>
        <p:xfrm>
          <a:off x="1588" y="1588"/>
          <a:ext cx="1588" cy="1588"/>
        </p:xfrm>
        <a:graphic>
          <a:graphicData uri="http://schemas.openxmlformats.org/presentationml/2006/ole">
            <mc:AlternateContent>
              <mc:Choice xmlns:v="urn:schemas-microsoft-com:vml" Requires="v">
                <p:oleObj spid="_x0000_s1067" name="think-cell Slide" r:id="rId3" imgW="395" imgH="392" progId="TCLayout.ActiveDocument.1">
                  <p:embed/>
                </p:oleObj>
              </mc:Choice>
              <mc:Fallback>
                <p:oleObj name="think-cell Slide" r:id="rId3" imgW="395" imgH="392" progId="TCLayout.ActiveDocument.1">
                  <p:embed/>
                  <p:pic>
                    <p:nvPicPr>
                      <p:cNvPr id="0" name="OLE substitute imag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101" name="灯片编号占位符 1"/>
          <p:cNvSpPr>
            <a:spLocks noGrp="1"/>
          </p:cNvSpPr>
          <p:nvPr>
            <p:ph type="sldNum" sz="quarter" idx="10"/>
          </p:nvPr>
        </p:nvSpPr>
        <p:spPr/>
        <p:txBody>
          <a:bodyPr/>
          <a:lstStyle/>
          <a:p>
            <a:fld id="{90C74236-8CB8-495B-B02E-9B6C0164C089}" type="slidenum">
              <a:rPr lang="zh-CN" altLang="en-US"/>
              <a:t>38</a:t>
            </a:fld>
            <a:endParaRPr lang="en-US" altLang="zh-CN"/>
          </a:p>
        </p:txBody>
      </p:sp>
      <p:sp>
        <p:nvSpPr>
          <p:cNvPr id="4296706" name="Title 1"/>
          <p:cNvSpPr>
            <a:spLocks noGrp="1"/>
          </p:cNvSpPr>
          <p:nvPr>
            <p:ph type="title" idx="4294967295"/>
          </p:nvPr>
        </p:nvSpPr>
        <p:spPr>
          <a:xfrm>
            <a:off x="1155700" y="0"/>
            <a:ext cx="8585200" cy="914400"/>
          </a:xfrm>
        </p:spPr>
        <p:txBody>
          <a:bodyPr/>
          <a:lstStyle/>
          <a:p>
            <a:r>
              <a:rPr lang="zh-CN" altLang="en-US"/>
              <a:t>对于行内某些特殊的岗位族群，如柜员、客户经理、交易员等，采集相应岗位的市场数据作为对标依据</a:t>
            </a:r>
            <a:r>
              <a:rPr lang="en-US" altLang="zh-CN" sz="1800"/>
              <a:t>——</a:t>
            </a:r>
            <a:r>
              <a:rPr lang="zh-CN" altLang="en-US" sz="2000">
                <a:solidFill>
                  <a:srgbClr val="E65032"/>
                </a:solidFill>
              </a:rPr>
              <a:t>交易员</a:t>
            </a:r>
            <a:endParaRPr lang="zh-CN" altLang="en-US" sz="2600">
              <a:solidFill>
                <a:srgbClr val="E65032"/>
              </a:solidFill>
            </a:endParaRPr>
          </a:p>
        </p:txBody>
      </p:sp>
      <p:sp>
        <p:nvSpPr>
          <p:cNvPr id="4296707" name="Rectangle 4"/>
          <p:cNvSpPr>
            <a:spLocks noChangeArrowheads="1"/>
          </p:cNvSpPr>
          <p:nvPr/>
        </p:nvSpPr>
        <p:spPr bwMode="auto">
          <a:xfrm>
            <a:off x="812800" y="1184275"/>
            <a:ext cx="8097838" cy="385763"/>
          </a:xfrm>
          <a:prstGeom prst="rect">
            <a:avLst/>
          </a:prstGeom>
          <a:solidFill>
            <a:srgbClr val="E65032"/>
          </a:solidFill>
          <a:ln w="12700" algn="ctr">
            <a:noFill/>
            <a:round/>
          </a:ln>
        </p:spPr>
        <p:txBody>
          <a:bodyPr/>
          <a:lstStyle>
            <a:defPPr>
              <a:defRPr lang="en-US"/>
            </a:defPPr>
            <a:lvl1pPr marL="234950" indent="-23495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1pPr>
            <a:lvl2pPr marL="742950" indent="-28575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2pPr>
            <a:lvl3pPr marL="1143000" indent="-22860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3pPr>
            <a:lvl4pPr marL="1600200" indent="-22860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4pPr>
            <a:lvl5pPr marL="2057400" indent="-228600" algn="l" rtl="0" eaLnBrk="0" fontAlgn="base" hangingPunct="0">
              <a:lnSpc>
                <a:spcPct val="80000"/>
              </a:lnSpc>
              <a:spcBef>
                <a:spcPct val="0"/>
              </a:spcBef>
              <a:spcAft>
                <a:spcPct val="0"/>
              </a:spcAft>
              <a:buFont typeface="Monotype Sorts" pitchFamily="2" charset="2"/>
              <a:tabLst>
                <a:tab pos="912813"/>
              </a:tabLst>
              <a:defRPr sz="2400" kern="1200">
                <a:solidFill>
                  <a:schemeClr val="tx1"/>
                </a:solidFill>
                <a:latin typeface="Times New Roman" pitchFamily="18" charset="0"/>
                <a:ea typeface="宋体" pitchFamily="2" charset="-122"/>
                <a:cs typeface="+mn-cs"/>
              </a:defRPr>
            </a:lvl5pPr>
            <a:lvl6pPr marL="25146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6pPr>
            <a:lvl7pPr marL="29718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7pPr>
            <a:lvl8pPr marL="34290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8pPr>
            <a:lvl9pPr marL="3886200" indent="-228600" algn="l" defTabSz="914400" rtl="0" eaLnBrk="0" fontAlgn="base" latinLnBrk="0" hangingPunct="0">
              <a:spcBef>
                <a:spcPct val="0"/>
              </a:spcBef>
              <a:spcAft>
                <a:spcPct val="0"/>
              </a:spcAft>
              <a:tabLst>
                <a:tab pos="912813"/>
              </a:tabLst>
              <a:defRPr sz="2400" kern="1200">
                <a:solidFill>
                  <a:schemeClr val="tx1"/>
                </a:solidFill>
                <a:latin typeface="Times New Roman" pitchFamily="18" charset="0"/>
                <a:ea typeface="宋体" pitchFamily="2" charset="-122"/>
                <a:cs typeface="+mn-cs"/>
              </a:defRPr>
            </a:lvl9pPr>
          </a:lstStyle>
          <a:p>
            <a:pPr algn="ctr">
              <a:lnSpc>
                <a:spcPct val="100000"/>
              </a:lnSpc>
              <a:spcBef>
                <a:spcPct val="50000"/>
              </a:spcBef>
              <a:buClr>
                <a:srgbClr val="FF0000"/>
              </a:buClr>
              <a:buSzPct val="70000"/>
            </a:pPr>
            <a:r>
              <a:rPr lang="zh-CN" altLang="en-US" sz="1600" b="1">
                <a:solidFill>
                  <a:schemeClr val="bg1"/>
                </a:solidFill>
                <a:latin typeface="Arial" pitchFamily="34" charset="0"/>
                <a:ea typeface="楷体_GB2312" pitchFamily="49" charset="-122"/>
                <a:cs typeface="Arial" pitchFamily="34" charset="0"/>
              </a:rPr>
              <a:t>交易员薪酬市场情况</a:t>
            </a:r>
          </a:p>
        </p:txBody>
      </p:sp>
      <p:graphicFrame>
        <p:nvGraphicFramePr>
          <p:cNvPr id="4296809" name="Group 105"/>
          <p:cNvGraphicFramePr>
            <a:graphicFrameLocks noGrp="1"/>
          </p:cNvGraphicFramePr>
          <p:nvPr>
            <p:extLst>
              <p:ext uri="{D42A27DB-BD31-4B8C-83A1-F6EECF244321}">
                <p14:modId xmlns:p14="http://schemas.microsoft.com/office/powerpoint/2010/main" val="337684706"/>
              </p:ext>
            </p:extLst>
          </p:nvPr>
        </p:nvGraphicFramePr>
        <p:xfrm>
          <a:off x="798513" y="1738313"/>
          <a:ext cx="8128000" cy="2851153"/>
        </p:xfrm>
        <a:graphic>
          <a:graphicData uri="http://schemas.openxmlformats.org/drawingml/2006/table">
            <a:tbl>
              <a:tblPr/>
              <a:tblGrid>
                <a:gridCol w="928687"/>
                <a:gridCol w="1003300"/>
                <a:gridCol w="1004888"/>
                <a:gridCol w="1106487"/>
                <a:gridCol w="1106488"/>
                <a:gridCol w="1101725"/>
                <a:gridCol w="901700"/>
                <a:gridCol w="974725"/>
              </a:tblGrid>
              <a:tr h="300038">
                <a:tc rowSpan="4">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1" i="0" u="none" strike="noStrike" cap="none" normalizeH="0" baseline="0" smtClean="0">
                          <a:ln>
                            <a:noFill/>
                          </a:ln>
                          <a:solidFill>
                            <a:schemeClr val="bg1"/>
                          </a:solidFill>
                          <a:effectLst/>
                          <a:latin typeface="Arial" pitchFamily="34" charset="0"/>
                          <a:ea typeface="楷体_GB2312" pitchFamily="49" charset="-122"/>
                          <a:cs typeface="Arial" pitchFamily="34" charset="0"/>
                        </a:rPr>
                        <a:t>一线外资</a:t>
                      </a:r>
                      <a:endParaRPr kumimoji="0" lang="zh-CN" altLang="en-US" sz="1200" b="0" i="0" u="none" strike="noStrike" cap="none" normalizeH="0" baseline="0" smtClean="0">
                        <a:ln>
                          <a:noFill/>
                        </a:ln>
                        <a:solidFill>
                          <a:schemeClr val="bg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GGS</a:t>
                      </a:r>
                      <a:endPar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P25</a:t>
                      </a:r>
                      <a:endPar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P50</a:t>
                      </a:r>
                      <a:endPar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P75</a:t>
                      </a:r>
                      <a:endPar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P90</a:t>
                      </a:r>
                      <a:endPar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NBB-TC</a:t>
                      </a:r>
                      <a:endPar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薪酬级差 </a:t>
                      </a:r>
                      <a:endPar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r>
              <a:tr h="300038">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8</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214,258</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243,759</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381,832</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endPar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33%</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01625">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9</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284,963</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324,200</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507,837</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endPar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33%</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00038">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10</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379,001</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431,186</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675,423</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   </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endPar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33%</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47675">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l" defTabSz="914400" rtl="0" eaLnBrk="1" fontAlgn="base" latinLnBrk="0" hangingPunct="1">
                        <a:lnSpc>
                          <a:spcPct val="100000"/>
                        </a:lnSpc>
                        <a:spcBef>
                          <a:spcPct val="20000"/>
                        </a:spcBef>
                        <a:spcAft>
                          <a:spcPct val="0"/>
                        </a:spcAft>
                        <a:buClr>
                          <a:srgbClr val="FF9900"/>
                        </a:buClr>
                        <a:buSzPct val="140000"/>
                        <a:buFontTx/>
                        <a:buNone/>
                      </a:pPr>
                      <a:endPar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b" horzOverflow="overflow">
                    <a:lnL cap="flat">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l" defTabSz="914400" rtl="0" eaLnBrk="1" fontAlgn="base" latinLnBrk="0" hangingPunct="1">
                        <a:lnSpc>
                          <a:spcPct val="100000"/>
                        </a:lnSpc>
                        <a:spcBef>
                          <a:spcPct val="20000"/>
                        </a:spcBef>
                        <a:spcAft>
                          <a:spcPct val="0"/>
                        </a:spcAft>
                        <a:buClr>
                          <a:srgbClr val="FF9900"/>
                        </a:buClr>
                        <a:buSzPct val="140000"/>
                        <a:buFontTx/>
                        <a:buNone/>
                      </a:pPr>
                      <a:endPar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b"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l" defTabSz="914400" rtl="0" eaLnBrk="1" fontAlgn="base" latinLnBrk="0" hangingPunct="1">
                        <a:lnSpc>
                          <a:spcPct val="100000"/>
                        </a:lnSpc>
                        <a:spcBef>
                          <a:spcPct val="20000"/>
                        </a:spcBef>
                        <a:spcAft>
                          <a:spcPct val="0"/>
                        </a:spcAft>
                        <a:buClr>
                          <a:srgbClr val="FF9900"/>
                        </a:buClr>
                        <a:buSzPct val="140000"/>
                        <a:buFontTx/>
                        <a:buNone/>
                      </a:pPr>
                      <a:endPar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b"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l" defTabSz="914400" rtl="0" eaLnBrk="1" fontAlgn="base" latinLnBrk="0" hangingPunct="1">
                        <a:lnSpc>
                          <a:spcPct val="100000"/>
                        </a:lnSpc>
                        <a:spcBef>
                          <a:spcPct val="20000"/>
                        </a:spcBef>
                        <a:spcAft>
                          <a:spcPct val="0"/>
                        </a:spcAft>
                        <a:buClr>
                          <a:srgbClr val="FF9900"/>
                        </a:buClr>
                        <a:buSzPct val="140000"/>
                        <a:buFontTx/>
                        <a:buNone/>
                      </a:pPr>
                      <a:endPar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b"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l" defTabSz="914400" rtl="0" eaLnBrk="1" fontAlgn="base" latinLnBrk="0" hangingPunct="1">
                        <a:lnSpc>
                          <a:spcPct val="100000"/>
                        </a:lnSpc>
                        <a:spcBef>
                          <a:spcPct val="20000"/>
                        </a:spcBef>
                        <a:spcAft>
                          <a:spcPct val="0"/>
                        </a:spcAft>
                        <a:buClr>
                          <a:srgbClr val="FF9900"/>
                        </a:buClr>
                        <a:buSzPct val="140000"/>
                        <a:buFontTx/>
                        <a:buNone/>
                      </a:pPr>
                      <a:endPar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b"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l" defTabSz="914400" rtl="0" eaLnBrk="1" fontAlgn="base" latinLnBrk="0" hangingPunct="1">
                        <a:lnSpc>
                          <a:spcPct val="100000"/>
                        </a:lnSpc>
                        <a:spcBef>
                          <a:spcPct val="20000"/>
                        </a:spcBef>
                        <a:spcAft>
                          <a:spcPct val="0"/>
                        </a:spcAft>
                        <a:buClr>
                          <a:srgbClr val="FF9900"/>
                        </a:buClr>
                        <a:buSzPct val="140000"/>
                        <a:buFontTx/>
                        <a:buNone/>
                      </a:pPr>
                      <a:endPar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b"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l" defTabSz="914400" rtl="0" eaLnBrk="1" fontAlgn="base" latinLnBrk="0" hangingPunct="1">
                        <a:lnSpc>
                          <a:spcPct val="100000"/>
                        </a:lnSpc>
                        <a:spcBef>
                          <a:spcPct val="20000"/>
                        </a:spcBef>
                        <a:spcAft>
                          <a:spcPct val="0"/>
                        </a:spcAft>
                        <a:buClr>
                          <a:srgbClr val="FF9900"/>
                        </a:buClr>
                        <a:buSzPct val="140000"/>
                        <a:buFontTx/>
                        <a:buNone/>
                      </a:pPr>
                      <a:endPar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b"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l" defTabSz="914400" rtl="0" eaLnBrk="1" fontAlgn="base" latinLnBrk="0" hangingPunct="1">
                        <a:lnSpc>
                          <a:spcPct val="100000"/>
                        </a:lnSpc>
                        <a:spcBef>
                          <a:spcPct val="20000"/>
                        </a:spcBef>
                        <a:spcAft>
                          <a:spcPct val="0"/>
                        </a:spcAft>
                        <a:buClr>
                          <a:srgbClr val="FF9900"/>
                        </a:buClr>
                        <a:buSzPct val="140000"/>
                        <a:buFontTx/>
                        <a:buNone/>
                      </a:pPr>
                      <a:endParaRPr kumimoji="0" lang="zh-CN" altLang="en-US" sz="12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b" horzOverflow="overflow">
                    <a:lnL>
                      <a:noFill/>
                    </a:lnL>
                    <a:lnR cap="flat">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00038">
                <a:tc rowSpan="4">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1" i="0" u="none" strike="noStrike" cap="none" normalizeH="0" baseline="0" smtClean="0">
                          <a:ln>
                            <a:noFill/>
                          </a:ln>
                          <a:solidFill>
                            <a:schemeClr val="bg2"/>
                          </a:solidFill>
                          <a:effectLst/>
                          <a:latin typeface="Arial" pitchFamily="34" charset="0"/>
                          <a:ea typeface="楷体_GB2312" pitchFamily="49" charset="-122"/>
                          <a:cs typeface="Arial" pitchFamily="34" charset="0"/>
                        </a:rPr>
                        <a:t>一线内资</a:t>
                      </a:r>
                      <a:endParaRPr kumimoji="0" lang="zh-CN" altLang="en-US" sz="12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bg2"/>
                          </a:solidFill>
                          <a:effectLst/>
                          <a:latin typeface="Arial" pitchFamily="34" charset="0"/>
                          <a:ea typeface="楷体_GB2312" pitchFamily="49" charset="-122"/>
                          <a:cs typeface="Arial" pitchFamily="34" charset="0"/>
                        </a:rPr>
                        <a:t>GGS</a:t>
                      </a:r>
                      <a:endPar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bg2"/>
                          </a:solidFill>
                          <a:effectLst/>
                          <a:latin typeface="Arial" pitchFamily="34" charset="0"/>
                          <a:ea typeface="楷体_GB2312" pitchFamily="49" charset="-122"/>
                          <a:cs typeface="Arial" pitchFamily="34" charset="0"/>
                        </a:rPr>
                        <a:t>P25</a:t>
                      </a:r>
                      <a:endPar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bg2"/>
                          </a:solidFill>
                          <a:effectLst/>
                          <a:latin typeface="Arial" pitchFamily="34" charset="0"/>
                          <a:ea typeface="楷体_GB2312" pitchFamily="49" charset="-122"/>
                          <a:cs typeface="Arial" pitchFamily="34" charset="0"/>
                        </a:rPr>
                        <a:t>P50</a:t>
                      </a:r>
                      <a:endPar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bg2"/>
                          </a:solidFill>
                          <a:effectLst/>
                          <a:latin typeface="Arial" pitchFamily="34" charset="0"/>
                          <a:ea typeface="楷体_GB2312" pitchFamily="49" charset="-122"/>
                          <a:cs typeface="Arial" pitchFamily="34" charset="0"/>
                        </a:rPr>
                        <a:t>P75</a:t>
                      </a:r>
                      <a:endPar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bg2"/>
                          </a:solidFill>
                          <a:effectLst/>
                          <a:latin typeface="Arial" pitchFamily="34" charset="0"/>
                          <a:ea typeface="楷体_GB2312" pitchFamily="49" charset="-122"/>
                          <a:cs typeface="Arial" pitchFamily="34" charset="0"/>
                        </a:rPr>
                        <a:t>P90</a:t>
                      </a:r>
                      <a:endPar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bg2"/>
                          </a:solidFill>
                          <a:effectLst/>
                          <a:latin typeface="Arial" pitchFamily="34" charset="0"/>
                          <a:ea typeface="楷体_GB2312" pitchFamily="49" charset="-122"/>
                          <a:cs typeface="Arial" pitchFamily="34" charset="0"/>
                        </a:rPr>
                        <a:t>NBB-TC</a:t>
                      </a:r>
                      <a:endPar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200" b="1" i="0" u="none" strike="noStrike" cap="none" normalizeH="0" baseline="0" smtClean="0">
                          <a:ln>
                            <a:noFill/>
                          </a:ln>
                          <a:solidFill>
                            <a:schemeClr val="bg2"/>
                          </a:solidFill>
                          <a:effectLst/>
                          <a:latin typeface="Arial" pitchFamily="34" charset="0"/>
                          <a:ea typeface="楷体_GB2312" pitchFamily="49" charset="-122"/>
                          <a:cs typeface="Arial" pitchFamily="34" charset="0"/>
                        </a:rPr>
                        <a:t>薪酬级差 </a:t>
                      </a:r>
                      <a:endParaRPr kumimoji="0" lang="zh-CN" altLang="en-US" sz="12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r>
              <a:tr h="301625">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8</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231,131</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273,949</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294,047</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305,213</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endPar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27%</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00038">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9</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293,536</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347,915</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373,440</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387,620</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endPar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27%</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00038">
                <a:tc vMerge="1">
                  <a:txBody>
                    <a:bodyPr vert="horz" wrap="square"/>
                    <a:lstStyle/>
                    <a:p>
                      <a:endParaRPr lang="zh-CN" altLang="en-US"/>
                    </a:p>
                  </a:txBody>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10</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372,791</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441,852</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474,269</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492,277</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endPar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bg2"/>
                          </a:solidFill>
                          <a:effectLst/>
                          <a:latin typeface="Arial" pitchFamily="34" charset="0"/>
                          <a:ea typeface="楷体_GB2312" pitchFamily="49" charset="-122"/>
                          <a:cs typeface="Arial" pitchFamily="34" charset="0"/>
                        </a:rPr>
                        <a:t>27%</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spd="slow"/>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对象 2" hidden="1"/>
          <p:cNvGraphicFramePr>
            <a:graphicFrameLocks noChangeAspect="1"/>
          </p:cNvGraphicFramePr>
          <p:nvPr>
            <p:custDataLst>
              <p:tags r:id="rId2"/>
            </p:custDataLst>
            <p:extLst>
              <p:ext uri="{D42A27DB-BD31-4B8C-83A1-F6EECF244321}">
                <p14:modId xmlns:p14="http://schemas.microsoft.com/office/powerpoint/2010/main" val="1545971734"/>
              </p:ext>
            </p:extLst>
          </p:nvPr>
        </p:nvGraphicFramePr>
        <p:xfrm>
          <a:off x="1588" y="1588"/>
          <a:ext cx="1588" cy="1588"/>
        </p:xfrm>
        <a:graphic>
          <a:graphicData uri="http://schemas.openxmlformats.org/presentationml/2006/ole">
            <mc:AlternateContent>
              <mc:Choice xmlns:v="urn:schemas-microsoft-com:vml" Requires="v">
                <p:oleObj spid="_x0000_s1068" name="think-cell Slide" r:id="rId3" imgW="395" imgH="392" progId="TCLayout.ActiveDocument.1">
                  <p:embed/>
                </p:oleObj>
              </mc:Choice>
              <mc:Fallback>
                <p:oleObj name="think-cell Slide" r:id="rId3" imgW="395" imgH="392" progId="TCLayout.ActiveDocument.1">
                  <p:embed/>
                  <p:pic>
                    <p:nvPicPr>
                      <p:cNvPr id="0" name="OLE substitute imag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矩形 1" hidden="1"/>
          <p:cNvSpPr/>
          <p:nvPr>
            <p:custDataLst>
              <p:tags r:id="rId5"/>
            </p:custDataLst>
          </p:nvPr>
        </p:nvSpPr>
        <p:spPr bwMode="auto">
          <a:xfrm>
            <a:off x="0" y="0"/>
            <a:ext cx="184731" cy="2893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flat" cmpd="sng" algn="ctr">
                <a:solidFill>
                  <a:srgbClr val="80808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none" lIns="0" tIns="0" rIns="0" bIns="0" numCol="1" rtlCol="0" anchor="t" anchorCtr="0" compatLnSpc="1">
            <a:prstTxWarp prst="textNoShape">
              <a:avLst/>
            </a:prstTxWarp>
            <a:noAutofit/>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nSpc>
                <a:spcPct val="100000"/>
              </a:lnSpc>
              <a:spcBef>
                <a:spcPct val="0"/>
              </a:spcBef>
            </a:pPr>
            <a:endParaRPr kumimoji="0" lang="zh-CN" altLang="en-US" sz="2200" b="1" u="none" strike="noStrike" cap="none" normalizeH="0" smtClean="0">
              <a:ln>
                <a:noFill/>
              </a:ln>
              <a:solidFill>
                <a:schemeClr val="tx1"/>
              </a:solidFill>
              <a:effectLst/>
              <a:latin typeface="Arial"/>
              <a:ea typeface="楷体_GB2312"/>
              <a:cs typeface="Arial"/>
              <a:sym typeface="Arial"/>
            </a:endParaRPr>
          </a:p>
        </p:txBody>
      </p:sp>
      <p:sp>
        <p:nvSpPr>
          <p:cNvPr id="45" name="灯片编号占位符 1"/>
          <p:cNvSpPr>
            <a:spLocks noGrp="1"/>
          </p:cNvSpPr>
          <p:nvPr>
            <p:ph type="sldNum" sz="quarter" idx="10"/>
          </p:nvPr>
        </p:nvSpPr>
        <p:spPr/>
        <p:txBody>
          <a:bodyPr/>
          <a:lstStyle/>
          <a:p>
            <a:fld id="{470CE045-6A67-4445-B79E-17B8D9000CCC}" type="slidenum">
              <a:rPr lang="zh-CN" altLang="en-US"/>
              <a:t>39</a:t>
            </a:fld>
            <a:endParaRPr lang="en-US" altLang="zh-CN"/>
          </a:p>
        </p:txBody>
      </p:sp>
      <p:sp>
        <p:nvSpPr>
          <p:cNvPr id="4327426" name="Title 1"/>
          <p:cNvSpPr>
            <a:spLocks noGrp="1"/>
          </p:cNvSpPr>
          <p:nvPr>
            <p:ph type="title" idx="4294967295"/>
          </p:nvPr>
        </p:nvSpPr>
        <p:spPr>
          <a:xfrm>
            <a:off x="1155700" y="0"/>
            <a:ext cx="8585200" cy="914400"/>
          </a:xfrm>
        </p:spPr>
        <p:txBody>
          <a:bodyPr/>
          <a:lstStyle/>
          <a:p>
            <a:r>
              <a:rPr lang="zh-CN" altLang="en-US"/>
              <a:t>薪档划分及薪资表</a:t>
            </a:r>
            <a:br>
              <a:rPr lang="zh-CN" altLang="en-US"/>
            </a:br>
            <a:r>
              <a:rPr lang="zh-CN" altLang="en-US"/>
              <a:t> </a:t>
            </a:r>
            <a:r>
              <a:rPr lang="en-US" altLang="zh-CN" sz="2000">
                <a:solidFill>
                  <a:srgbClr val="E65032"/>
                </a:solidFill>
              </a:rPr>
              <a:t>——</a:t>
            </a:r>
            <a:r>
              <a:rPr lang="zh-CN" altLang="en-US" sz="2000">
                <a:solidFill>
                  <a:srgbClr val="E65032"/>
                </a:solidFill>
              </a:rPr>
              <a:t>交易员</a:t>
            </a:r>
          </a:p>
        </p:txBody>
      </p:sp>
      <p:graphicFrame>
        <p:nvGraphicFramePr>
          <p:cNvPr id="4327427" name="Group 3"/>
          <p:cNvGraphicFramePr>
            <a:graphicFrameLocks noGrp="1"/>
          </p:cNvGraphicFramePr>
          <p:nvPr>
            <p:extLst>
              <p:ext uri="{D42A27DB-BD31-4B8C-83A1-F6EECF244321}">
                <p14:modId xmlns:p14="http://schemas.microsoft.com/office/powerpoint/2010/main" val="3487370179"/>
              </p:ext>
            </p:extLst>
          </p:nvPr>
        </p:nvGraphicFramePr>
        <p:xfrm>
          <a:off x="1108075" y="1487488"/>
          <a:ext cx="7350125" cy="1778002"/>
        </p:xfrm>
        <a:graphic>
          <a:graphicData uri="http://schemas.openxmlformats.org/drawingml/2006/table">
            <a:tbl>
              <a:tblPr/>
              <a:tblGrid>
                <a:gridCol w="889000"/>
                <a:gridCol w="1349375"/>
                <a:gridCol w="647700"/>
                <a:gridCol w="1454150"/>
                <a:gridCol w="838200"/>
                <a:gridCol w="1371600"/>
                <a:gridCol w="800100"/>
              </a:tblGrid>
              <a:tr h="46831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GGS</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1</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档（最小值）</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808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2</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808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3</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档（中位值）</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4</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5</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档（最大值）</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8080"/>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带宽</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r>
              <a:tr h="436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宋体" pitchFamily="2" charset="-122"/>
                          <a:cs typeface="Arial" pitchFamily="34" charset="0"/>
                        </a:rPr>
                        <a:t>8</a:t>
                      </a:r>
                      <a:endParaRPr kumimoji="0" lang="en-US" altLang="zh-CN" sz="1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195,007</a:t>
                      </a:r>
                      <a:endParaRPr kumimoji="0" lang="en-US" altLang="zh-CN" sz="12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219,383</a:t>
                      </a:r>
                      <a:endParaRPr kumimoji="0" lang="en-US" altLang="zh-CN" sz="12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243,759</a:t>
                      </a:r>
                      <a:endParaRPr kumimoji="0" lang="en-US" altLang="zh-CN" sz="12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268,135</a:t>
                      </a:r>
                      <a:endParaRPr kumimoji="0" lang="en-US" altLang="zh-CN" sz="12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292,511</a:t>
                      </a:r>
                      <a:endParaRPr kumimoji="0" lang="en-US" altLang="zh-CN" sz="12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50%</a:t>
                      </a: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436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宋体" pitchFamily="2" charset="-122"/>
                          <a:cs typeface="Arial" pitchFamily="34" charset="0"/>
                        </a:rPr>
                        <a:t>9</a:t>
                      </a:r>
                      <a:endParaRPr kumimoji="0" lang="en-US" altLang="zh-CN" sz="1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259,360</a:t>
                      </a:r>
                      <a:endParaRPr kumimoji="0" lang="en-US" altLang="zh-CN" sz="12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291,780</a:t>
                      </a:r>
                      <a:endParaRPr kumimoji="0" lang="en-US" altLang="zh-CN" sz="12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324,200</a:t>
                      </a:r>
                      <a:endParaRPr kumimoji="0" lang="en-US" altLang="zh-CN" sz="12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356,620</a:t>
                      </a:r>
                      <a:endParaRPr kumimoji="0" lang="en-US" altLang="zh-CN" sz="12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389,040</a:t>
                      </a:r>
                      <a:endParaRPr kumimoji="0" lang="en-US" altLang="zh-CN" sz="12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50%</a:t>
                      </a: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r h="4365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200" b="1" i="0" u="none" strike="noStrike" cap="none" normalizeH="0" baseline="0" smtClean="0">
                          <a:ln>
                            <a:noFill/>
                          </a:ln>
                          <a:solidFill>
                            <a:schemeClr val="tx1"/>
                          </a:solidFill>
                          <a:effectLst/>
                          <a:latin typeface="Arial" pitchFamily="34" charset="0"/>
                          <a:ea typeface="宋体" pitchFamily="2" charset="-122"/>
                          <a:cs typeface="Arial" pitchFamily="34" charset="0"/>
                        </a:rPr>
                        <a:t>10</a:t>
                      </a:r>
                      <a:endParaRPr kumimoji="0" lang="en-US" altLang="zh-CN" sz="1200" b="1"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344,949</a:t>
                      </a:r>
                      <a:endParaRPr kumimoji="0" lang="en-US" altLang="zh-CN" sz="12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388,067</a:t>
                      </a:r>
                      <a:endParaRPr kumimoji="0" lang="en-US" altLang="zh-CN" sz="12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431,186</a:t>
                      </a:r>
                      <a:endParaRPr kumimoji="0" lang="en-US" altLang="zh-CN" sz="12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474,305</a:t>
                      </a:r>
                      <a:endParaRPr kumimoji="0" lang="en-US" altLang="zh-CN" sz="12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r" defTabSz="914400" rtl="0" eaLnBrk="0" fontAlgn="ctr"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宋体" pitchFamily="2" charset="-122"/>
                          <a:cs typeface="Arial" pitchFamily="34" charset="0"/>
                        </a:rPr>
                        <a:t>517,423</a:t>
                      </a:r>
                      <a:endParaRPr kumimoji="0" lang="en-US" altLang="zh-CN" sz="1200" b="0" i="0" u="none" strike="noStrike" cap="none" normalizeH="0" baseline="0" smtClean="0">
                        <a:ln>
                          <a:noFill/>
                        </a:ln>
                        <a:solidFill>
                          <a:schemeClr val="tx1"/>
                        </a:solidFill>
                        <a:effectLst/>
                        <a:latin typeface="Times New Roman" pitchFamily="18" charset="0"/>
                        <a:ea typeface="宋体" pitchFamily="2" charset="-122"/>
                        <a:cs typeface="Arial" pitchFamily="34" charset="0"/>
                      </a:endParaRP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b" latinLnBrk="0" hangingPunct="0">
                        <a:lnSpc>
                          <a:spcPct val="100000"/>
                        </a:lnSpc>
                        <a:spcBef>
                          <a:spcPct val="0"/>
                        </a:spcBef>
                        <a:spcAft>
                          <a:spcPct val="0"/>
                        </a:spcAft>
                        <a:buClrTx/>
                        <a:buSzTx/>
                        <a:buFontTx/>
                        <a:buNone/>
                      </a:pPr>
                      <a:r>
                        <a:rPr kumimoji="0" lang="en-US" altLang="zh-CN" sz="1200" b="0" i="0" u="none" strike="noStrike" cap="none" normalizeH="0" baseline="0" smtClean="0">
                          <a:ln>
                            <a:noFill/>
                          </a:ln>
                          <a:solidFill>
                            <a:schemeClr val="tx1"/>
                          </a:solidFill>
                          <a:effectLst/>
                          <a:latin typeface="Arial" pitchFamily="34" charset="0"/>
                          <a:ea typeface="楷体_GB2312" pitchFamily="49" charset="-122"/>
                          <a:cs typeface="Arial" pitchFamily="34" charset="0"/>
                        </a:rPr>
                        <a:t>50%</a:t>
                      </a:r>
                    </a:p>
                  </a:txBody>
                  <a:tcPr marL="0" marR="0" marT="0" marB="0" anchor="ctr" anchorCtr="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r>
            </a:tbl>
          </a:graphicData>
        </a:graphic>
      </p:graphicFrame>
    </p:spTree>
  </p:cSld>
  <p:clrMapOvr>
    <a:masterClrMapping/>
  </p:clrMapOvr>
  <p:transition spd="slow"/>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2" name="灯片编号占位符 3"/>
          <p:cNvSpPr>
            <a:spLocks noGrp="1"/>
          </p:cNvSpPr>
          <p:nvPr>
            <p:ph type="sldNum" sz="quarter" idx="10"/>
          </p:nvPr>
        </p:nvSpPr>
        <p:spPr/>
        <p:txBody>
          <a:bodyPr/>
          <a:lstStyle/>
          <a:p>
            <a:fld id="{6206B8CD-F982-474B-83B8-B2F9F114AF42}" type="slidenum">
              <a:rPr lang="zh-CN" altLang="en-US"/>
              <a:t>40</a:t>
            </a:fld>
            <a:endParaRPr lang="en-US" altLang="zh-CN"/>
          </a:p>
        </p:txBody>
      </p:sp>
      <p:sp>
        <p:nvSpPr>
          <p:cNvPr id="4302850" name="Rectangle 2"/>
          <p:cNvSpPr>
            <a:spLocks noGrp="1" noChangeArrowheads="1"/>
          </p:cNvSpPr>
          <p:nvPr>
            <p:ph type="title"/>
          </p:nvPr>
        </p:nvSpPr>
        <p:spPr/>
        <p:txBody>
          <a:bodyPr/>
          <a:lstStyle/>
          <a:p>
            <a:r>
              <a:rPr lang="zh-CN" altLang="en-US"/>
              <a:t>典型岗位薪酬测算变化情况</a:t>
            </a:r>
            <a:r>
              <a:rPr lang="en-US" altLang="zh-CN"/>
              <a:t>(1/3)</a:t>
            </a:r>
          </a:p>
        </p:txBody>
      </p:sp>
      <p:sp>
        <p:nvSpPr>
          <p:cNvPr id="4302851" name="Rectangle 3"/>
          <p:cNvSpPr>
            <a:spLocks noChangeArrowheads="1"/>
          </p:cNvSpPr>
          <p:nvPr/>
        </p:nvSpPr>
        <p:spPr bwMode="auto">
          <a:xfrm>
            <a:off x="481013" y="5630863"/>
            <a:ext cx="5605462" cy="452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lgn="ctr">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defPPr>
              <a:defRPr lang="en-US"/>
            </a:defPPr>
            <a:lvl1pPr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1pPr>
            <a:lvl2pPr marL="4572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2pPr>
            <a:lvl3pPr marL="9144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3pPr>
            <a:lvl4pPr marL="13716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4pPr>
            <a:lvl5pPr marL="1828800" algn="l" rtl="0" eaLnBrk="0" fontAlgn="base" hangingPunct="0">
              <a:lnSpc>
                <a:spcPct val="80000"/>
              </a:lnSpc>
              <a:spcBef>
                <a:spcPct val="50000"/>
              </a:spcBef>
              <a:spcAft>
                <a:spcPct val="0"/>
              </a:spcAft>
              <a:buFont typeface="Monotype Sorts" pitchFamily="2" charset="2"/>
              <a:defRPr sz="1600" kern="1200">
                <a:solidFill>
                  <a:schemeClr val="tx1"/>
                </a:solidFill>
                <a:latin typeface="Arial" pitchFamily="34" charset="0"/>
                <a:ea typeface="楷体_GB2312" pitchFamily="49" charset="-122"/>
                <a:cs typeface="+mn-cs"/>
              </a:defRPr>
            </a:lvl5pPr>
            <a:lvl6pPr marL="2286000" algn="l" defTabSz="914400" rtl="0" eaLnBrk="1" latinLnBrk="0" hangingPunct="1">
              <a:defRPr sz="1600" kern="1200">
                <a:solidFill>
                  <a:schemeClr val="tx1"/>
                </a:solidFill>
                <a:latin typeface="Arial" pitchFamily="34" charset="0"/>
                <a:ea typeface="楷体_GB2312" pitchFamily="49" charset="-122"/>
                <a:cs typeface="+mn-cs"/>
              </a:defRPr>
            </a:lvl6pPr>
            <a:lvl7pPr marL="2743200" algn="l" defTabSz="914400" rtl="0" eaLnBrk="1" latinLnBrk="0" hangingPunct="1">
              <a:defRPr sz="1600" kern="1200">
                <a:solidFill>
                  <a:schemeClr val="tx1"/>
                </a:solidFill>
                <a:latin typeface="Arial" pitchFamily="34" charset="0"/>
                <a:ea typeface="楷体_GB2312" pitchFamily="49" charset="-122"/>
                <a:cs typeface="+mn-cs"/>
              </a:defRPr>
            </a:lvl7pPr>
            <a:lvl8pPr marL="3200400" algn="l" defTabSz="914400" rtl="0" eaLnBrk="1" latinLnBrk="0" hangingPunct="1">
              <a:defRPr sz="1600" kern="1200">
                <a:solidFill>
                  <a:schemeClr val="tx1"/>
                </a:solidFill>
                <a:latin typeface="Arial" pitchFamily="34" charset="0"/>
                <a:ea typeface="楷体_GB2312" pitchFamily="49" charset="-122"/>
                <a:cs typeface="+mn-cs"/>
              </a:defRPr>
            </a:lvl8pPr>
            <a:lvl9pPr marL="3657600" algn="l" defTabSz="914400" rtl="0" eaLnBrk="1" latinLnBrk="0" hangingPunct="1">
              <a:defRPr sz="1600" kern="1200">
                <a:solidFill>
                  <a:schemeClr val="tx1"/>
                </a:solidFill>
                <a:latin typeface="Arial" pitchFamily="34" charset="0"/>
                <a:ea typeface="楷体_GB2312" pitchFamily="49" charset="-122"/>
                <a:cs typeface="+mn-cs"/>
              </a:defRPr>
            </a:lvl9pPr>
          </a:lstStyle>
          <a:p>
            <a:pPr>
              <a:lnSpc>
                <a:spcPct val="60000"/>
              </a:lnSpc>
            </a:pPr>
            <a:r>
              <a:rPr lang="zh-CN" altLang="en-US" sz="1400" i="1">
                <a:solidFill>
                  <a:srgbClr val="C22E00"/>
                </a:solidFill>
              </a:rPr>
              <a:t>注：</a:t>
            </a:r>
            <a:r>
              <a:rPr lang="en-US" altLang="zh-CN" sz="1400" i="1">
                <a:solidFill>
                  <a:srgbClr val="C22E00"/>
                </a:solidFill>
              </a:rPr>
              <a:t>1</a:t>
            </a:r>
            <a:r>
              <a:rPr lang="zh-CN" altLang="en-US" sz="1400" i="1">
                <a:solidFill>
                  <a:srgbClr val="C22E00"/>
                </a:solidFill>
              </a:rPr>
              <a:t>。现有数据未涵盖所有部门</a:t>
            </a:r>
          </a:p>
          <a:p>
            <a:pPr>
              <a:lnSpc>
                <a:spcPct val="60000"/>
              </a:lnSpc>
            </a:pPr>
            <a:r>
              <a:rPr lang="en-US" altLang="zh-CN" sz="1400" i="1">
                <a:solidFill>
                  <a:srgbClr val="C22E00"/>
                </a:solidFill>
              </a:rPr>
              <a:t>       2</a:t>
            </a:r>
            <a:r>
              <a:rPr lang="zh-CN" altLang="en-US" sz="1400" i="1">
                <a:solidFill>
                  <a:srgbClr val="C22E00"/>
                </a:solidFill>
              </a:rPr>
              <a:t>。黄色部分采用一线外资数据对比，白色部分采用二线外资数据</a:t>
            </a:r>
          </a:p>
        </p:txBody>
      </p:sp>
      <p:graphicFrame>
        <p:nvGraphicFramePr>
          <p:cNvPr id="4302981" name="Group 133"/>
          <p:cNvGraphicFramePr>
            <a:graphicFrameLocks noGrp="1"/>
          </p:cNvGraphicFramePr>
          <p:nvPr>
            <p:ph type="tbl" idx="1"/>
            <p:extLst>
              <p:ext uri="{D42A27DB-BD31-4B8C-83A1-F6EECF244321}">
                <p14:modId xmlns:p14="http://schemas.microsoft.com/office/powerpoint/2010/main" val="2506536825"/>
              </p:ext>
            </p:extLst>
          </p:nvPr>
        </p:nvGraphicFramePr>
        <p:xfrm>
          <a:off x="461964" y="1288473"/>
          <a:ext cx="8993185" cy="4243677"/>
        </p:xfrm>
        <a:graphic>
          <a:graphicData uri="http://schemas.openxmlformats.org/drawingml/2006/table">
            <a:tbl>
              <a:tblPr/>
              <a:tblGrid>
                <a:gridCol w="1222424"/>
                <a:gridCol w="830166"/>
                <a:gridCol w="747319"/>
                <a:gridCol w="1110834"/>
                <a:gridCol w="1386428"/>
                <a:gridCol w="1158174"/>
                <a:gridCol w="1386428"/>
                <a:gridCol w="1151412"/>
              </a:tblGrid>
              <a:tr h="586077">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部门</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岗位</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GGS</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TC</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现状</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TC</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建议</a:t>
                      </a:r>
                    </a:p>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（最小值）</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TC</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建议</a:t>
                      </a:r>
                    </a:p>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（中值）</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TC</a:t>
                      </a: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建议</a:t>
                      </a:r>
                    </a:p>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（最大值）</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rgbClr val="FFFFFF"/>
                          </a:solidFill>
                          <a:effectLst/>
                          <a:latin typeface="Arial" pitchFamily="34" charset="0"/>
                          <a:ea typeface="楷体_GB2312" pitchFamily="49" charset="-122"/>
                          <a:cs typeface="Arial" pitchFamily="34" charset="0"/>
                        </a:rPr>
                        <a:t>变化</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E65032"/>
                    </a:solidFill>
                  </a:tcPr>
                </a:tc>
              </a:tr>
              <a:tr h="2841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财务会计部</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总经理</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16</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1,141,858</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1,386,354</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1,732,943</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2,079,531</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52%</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r>
              <a:tr h="282575">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风险管理部</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总经理</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16</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1,073,788</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1,386,354</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1,732,943</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2,079,531</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61%</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r>
              <a:tr h="2841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金融市场部</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总经理</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16</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1,027,774</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1,386,354</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1,732,943</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2,079,531</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69%</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r>
              <a:tr h="282575">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个人银行部</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总经理</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16</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1,162,815</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1,386,354</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1,732,943</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2,079,531</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49%</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r>
              <a:tr h="2841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信用卡中心</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总经理</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16</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1,127,756</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1,386,354</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1,732,943</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2,079,531</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54%</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r>
              <a:tr h="282575">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合规部</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总经理</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15</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969,192</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902,737</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1,128,422</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1,354,106</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16%</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841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稽核部</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总经理</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15</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737,432</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902,737</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1,128,422</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1,354,106</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53%</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82575">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监察保卫部</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总经理</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14</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850,292</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683,892</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854,865</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1,025,838</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841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国际结算部</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总经理</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15</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992,517</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902,737</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1,128,422</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1,354,106</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14%</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82575">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科技部</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总经理</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15</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1,176,930</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902,737</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1,128,422</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1,354,106</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-4%</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84163">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复核中心</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总经理</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14</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835,418</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683,892</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854,865</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1,025,838</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2%</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82575">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运营部</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总经理</a:t>
                      </a:r>
                      <a:endParaRPr kumimoji="0" lang="zh-CN" altLang="en-US"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15</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1,125,836</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902,737</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1,128,422</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1,354,106</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spcBef>
                          <a:spcPct val="20000"/>
                        </a:spcBef>
                        <a:buClr>
                          <a:srgbClr val="FF9900"/>
                        </a:buClr>
                        <a:buSzPct val="140000"/>
                        <a:defRPr>
                          <a:solidFill>
                            <a:schemeClr val="tx1"/>
                          </a:solidFill>
                          <a:latin typeface="Arial" pitchFamily="34" charset="0"/>
                          <a:ea typeface="楷体_GB2312" pitchFamily="49" charset="-122"/>
                          <a:cs typeface="Arial" pitchFamily="34" charset="0"/>
                        </a:defRPr>
                      </a:lvl1pPr>
                      <a:lvl2pPr>
                        <a:spcBef>
                          <a:spcPct val="20000"/>
                        </a:spcBef>
                        <a:buClr>
                          <a:srgbClr val="FF9900"/>
                        </a:buClr>
                        <a:buFont typeface="Arial" pitchFamily="34" charset="0"/>
                        <a:defRPr sz="1600">
                          <a:solidFill>
                            <a:schemeClr val="tx1"/>
                          </a:solidFill>
                          <a:latin typeface="Arial" pitchFamily="34" charset="0"/>
                          <a:ea typeface="楷体_GB2312" pitchFamily="49" charset="-122"/>
                          <a:cs typeface="Arial" pitchFamily="34" charset="0"/>
                        </a:defRPr>
                      </a:lvl2pPr>
                      <a:lvl3pPr>
                        <a:spcBef>
                          <a:spcPct val="20000"/>
                        </a:spcBef>
                        <a:buClr>
                          <a:srgbClr val="FF9900"/>
                        </a:buClr>
                        <a:buSzPct val="140000"/>
                        <a:defRPr sz="1400">
                          <a:solidFill>
                            <a:schemeClr val="tx1"/>
                          </a:solidFill>
                          <a:latin typeface="Arial" pitchFamily="34" charset="0"/>
                          <a:ea typeface="楷体_GB2312" pitchFamily="49" charset="-122"/>
                          <a:cs typeface="Arial" pitchFamily="34" charset="0"/>
                        </a:defRPr>
                      </a:lvl3pPr>
                      <a:lvl4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4pPr>
                      <a:lvl5pPr>
                        <a:spcBef>
                          <a:spcPct val="20000"/>
                        </a:spcBef>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5pPr>
                      <a:lvl6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6pPr>
                      <a:lvl7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7pPr>
                      <a:lvl8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8pPr>
                      <a:lvl9pPr fontAlgn="base">
                        <a:spcBef>
                          <a:spcPct val="20000"/>
                        </a:spcBef>
                        <a:spcAft>
                          <a:spcPct val="0"/>
                        </a:spcAft>
                        <a:buClr>
                          <a:srgbClr val="FF9900"/>
                        </a:buClr>
                        <a:buFont typeface="Arial" pitchFamily="34" charset="0"/>
                        <a:defRPr sz="1200">
                          <a:solidFill>
                            <a:schemeClr val="tx1"/>
                          </a:solidFill>
                          <a:latin typeface="Arial" pitchFamily="34" charset="0"/>
                          <a:ea typeface="楷体_GB2312" pitchFamily="49" charset="-122"/>
                          <a:cs typeface="Arial" pitchFamily="34" charset="0"/>
                        </a:defRPr>
                      </a:lvl9pPr>
                    </a:lstStyle>
                    <a:p>
                      <a:pPr marL="0" marR="0" lvl="0" indent="0" algn="ctr" defTabSz="914400" rtl="0" eaLnBrk="0" fontAlgn="ctr" latinLnBrk="0" hangingPunct="0">
                        <a:lnSpc>
                          <a:spcPct val="100000"/>
                        </a:lnSpc>
                        <a:spcBef>
                          <a:spcPct val="0"/>
                        </a:spcBef>
                        <a:spcAft>
                          <a:spcPct val="0"/>
                        </a:spcAft>
                        <a:buClrTx/>
                        <a:buSzTx/>
                        <a:buFontTx/>
                        <a:buNone/>
                      </a:pPr>
                      <a:r>
                        <a:rPr kumimoji="0" lang="en-US" altLang="zh-CN" sz="1400" b="1" i="0" u="none" strike="noStrike" cap="none" normalizeH="0" baseline="0" smtClean="0">
                          <a:ln>
                            <a:noFill/>
                          </a:ln>
                          <a:solidFill>
                            <a:schemeClr val="tx1"/>
                          </a:solidFill>
                          <a:effectLst/>
                          <a:latin typeface="Arial" pitchFamily="34" charset="0"/>
                          <a:ea typeface="楷体_GB2312" pitchFamily="49" charset="-122"/>
                          <a:cs typeface="Arial" pitchFamily="34" charset="0"/>
                        </a:rPr>
                        <a:t>0%</a:t>
                      </a:r>
                      <a:endParaRPr kumimoji="0" lang="en-US" altLang="zh-CN" sz="1400" b="0" i="0" u="none" strike="noStrike" cap="none" normalizeH="0" baseline="0" smtClean="0">
                        <a:ln>
                          <a:noFill/>
                        </a:ln>
                        <a:solidFill>
                          <a:schemeClr val="tx1"/>
                        </a:solidFill>
                        <a:effectLst/>
                        <a:latin typeface="Arial" pitchFamily="34" charset="0"/>
                        <a:ea typeface="楷体_GB2312" pitchFamily="49" charset="-122"/>
                        <a:cs typeface="Arial"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spd="slow"/>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636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https://d.book118.com/547010123136006032</a:t>
            </a:r>
          </a:p>
        </p:txBody>
      </p:sp>
    </p:spTree>
  </p:cSld>
  <p:clrMapOvr>
    <a:masterClrMapping/>
  </p:clrMapOvr>
  <p:transition/>
  <p:timing/>
</p:sld>
</file>

<file path=ppt/tags/tag1.xml><?xml version="1.0" encoding="utf-8"?>
<p:tagLst xmlns:p="http://schemas.openxmlformats.org/presentationml/2006/main">
  <p:tag name="THINKCELLSHAPEDONOTDELETE" val="thinkcellActiveDocDoNotDelete"/>
</p:tagLst>
</file>

<file path=ppt/tags/tag2.xml><?xml version="1.0" encoding="utf-8"?>
<p:tagLst xmlns:p="http://schemas.openxmlformats.org/presentationml/2006/main">
  <p:tag name="THINKCELLSHAPEDONOTDELETE" val="thinkcellActiveDocDoNotDelete"/>
</p:tagLst>
</file>

<file path=ppt/tags/tag3.xml><?xml version="1.0" encoding="utf-8"?>
<p:tagLst xmlns:p="http://schemas.openxmlformats.org/presentationml/2006/main">
  <p:tag name="THINKCELLSHAPEDONOTDELETE" val="thinkcellActiveDocDoNotDelete"/>
</p:tagLst>
</file>

<file path=ppt/tags/tag4.xml><?xml version="1.0" encoding="utf-8"?>
<p:tagLst xmlns:p="http://schemas.openxmlformats.org/presentationml/2006/main">
  <p:tag name="THINKCELLSHAPEDONOTDELETE" val="thinkcellActiveDocDoNotDelete"/>
</p:tagLst>
</file>

<file path=ppt/tags/tag5.xml><?xml version="1.0" encoding="utf-8"?>
<p:tagLst xmlns:p="http://schemas.openxmlformats.org/presentationml/2006/main">
  <p:tag name="THINKCELLSHAPEDONOTDELETE" val="thinkcellActiveDocDoNotDelete"/>
</p:tagLst>
</file>

<file path=ppt/tags/tag6.xml><?xml version="1.0" encoding="utf-8"?>
<p:tagLst xmlns:p="http://schemas.openxmlformats.org/presentationml/2006/main">
  <p:tag name="THINKCELLSHAPEDONOTDELETE" val="tgMYaUzxyQ6mjJT5_QzmGpg"/>
</p:tagLst>
</file>

<file path=ppt/tags/tag7.xml><?xml version="1.0" encoding="utf-8"?>
<p:tagLst xmlns:p="http://schemas.openxmlformats.org/presentationml/2006/main">
  <p:tag name="THINKCELLSHAPEDONOTDELETE" val="thinkcellActiveDocDoNotDelete"/>
</p:tagLst>
</file>

<file path=ppt/tags/tag8.xml><?xml version="1.0" encoding="utf-8"?>
<p:tagLst xmlns:p="http://schemas.openxmlformats.org/presentationml/2006/main">
  <p:tag name="THINKCELLSHAPEDONOTDELETE" val="thinkcellActiveDocDoNotDelete"/>
</p:tagLst>
</file>

<file path=ppt/tags/tag9.xml><?xml version="1.0" encoding="utf-8"?>
<p:tagLst xmlns:p="http://schemas.openxmlformats.org/presentationml/2006/main">
  <p:tag name="THINKCELLSHAPEDONOTDELETE" val="thinkcellActiveDocDoNotDelete"/>
</p:tagLst>
</file>

<file path=ppt/tags/tag10.xml><?xml version="1.0" encoding="utf-8"?>
<p:tagLst xmlns:p="http://schemas.openxmlformats.org/presentationml/2006/main">
  <p:tag name="THINKCELLSHAPEDONOTDELETE" val="thinkcellActiveDocDoNotDelete"/>
</p:tagLst>
</file>

<file path=ppt/tags/tag11.xml><?xml version="1.0" encoding="utf-8"?>
<p:tagLst xmlns:p="http://schemas.openxmlformats.org/presentationml/2006/main">
  <p:tag name="THINKCELLSHAPEDONOTDELETE" val="thinkcellActiveDocDoNotDelete"/>
</p:tagLst>
</file>

<file path=ppt/tags/tag12.xml><?xml version="1.0" encoding="utf-8"?>
<p:tagLst xmlns:p="http://schemas.openxmlformats.org/presentationml/2006/main">
  <p:tag name="THINKCELLSHAPEDONOTDELETE" val="thinkcellActiveDocDoNotDelete"/>
</p:tagLst>
</file>

<file path=ppt/tags/tag13.xml><?xml version="1.0" encoding="utf-8"?>
<p:tagLst xmlns:p="http://schemas.openxmlformats.org/presentationml/2006/main">
  <p:tag name="THINKCELLSHAPEDONOTDELETE" val="tW4z6EBuwSaG8aqyVvKrMRQ"/>
</p:tagLst>
</file>

<file path=ppt/tags/tag14.xml><?xml version="1.0" encoding="utf-8"?>
<p:tagLst xmlns:p="http://schemas.openxmlformats.org/presentationml/2006/main">
  <p:tag name="THINKCELLSHAPEDONOTDELETE" val="thinkcellActiveDocDoNotDelete"/>
</p:tagLst>
</file>

<file path=ppt/tags/tag15.xml><?xml version="1.0" encoding="utf-8"?>
<p:tagLst xmlns:p="http://schemas.openxmlformats.org/presentationml/2006/main">
  <p:tag name="THINKCELLSHAPEDONOTDELETE" val="thsPDRT1SR_qj574HlPZxMQ"/>
</p:tagLst>
</file>

<file path=ppt/tags/tag16.xml><?xml version="1.0" encoding="utf-8"?>
<p:tagLst xmlns:p="http://schemas.openxmlformats.org/presentationml/2006/main">
  <p:tag name="THINKCELLSHAPEDONOTDELETE" val="thinkcellActiveDocDoNotDelete"/>
</p:tagLst>
</file>

<file path=ppt/tags/tag17.xml><?xml version="1.0" encoding="utf-8"?>
<p:tagLst xmlns:p="http://schemas.openxmlformats.org/presentationml/2006/main">
  <p:tag name="THINKCELLSHAPEDONOTDELETE" val="tMFdH5B81QVyFgHFE9W_B_A"/>
</p:tagLst>
</file>

<file path=ppt/tags/tag18.xml><?xml version="1.0" encoding="utf-8"?>
<p:tagLst xmlns:p="http://schemas.openxmlformats.org/presentationml/2006/main">
  <p:tag name="THINKCELLSHAPEDONOTDELETE" val="thinkcellActiveDocDoNotDelete"/>
</p:tagLst>
</file>

<file path=ppt/tags/tag19.xml><?xml version="1.0" encoding="utf-8"?>
<p:tagLst xmlns:p="http://schemas.openxmlformats.org/presentationml/2006/main">
  <p:tag name="THINKCELLSHAPEDONOTDELETE" val="tDbMNcmWSTyuesaSY53hAaA"/>
</p:tagLst>
</file>

<file path=ppt/tags/tag20.xml><?xml version="1.0" encoding="utf-8"?>
<p:tagLst xmlns:p="http://schemas.openxmlformats.org/presentationml/2006/main">
  <p:tag name="THINKCELLSHAPEDONOTDELETE" val="thinkcellActiveDocDoNotDelete"/>
</p:tagLst>
</file>

<file path=ppt/tags/tag21.xml><?xml version="1.0" encoding="utf-8"?>
<p:tagLst xmlns:p="http://schemas.openxmlformats.org/presentationml/2006/main">
  <p:tag name="THINKCELLSHAPEDONOTDELETE" val="thinkcellActiveDocDoNotDelete"/>
</p:tagLst>
</file>

<file path=ppt/tags/tag22.xml><?xml version="1.0" encoding="utf-8"?>
<p:tagLst xmlns:p="http://schemas.openxmlformats.org/presentationml/2006/main">
  <p:tag name="THINKCELLSHAPEDONOTDELETE" val="thinkcellActiveDocDoNotDelete"/>
</p:tagLst>
</file>

<file path=ppt/tags/tag23.xml><?xml version="1.0" encoding="utf-8"?>
<p:tagLst xmlns:p="http://schemas.openxmlformats.org/presentationml/2006/main">
  <p:tag name="THINKCELLSHAPEDONOTDELETE" val="tU.S0CIteTzO2BnEiM8VnZA"/>
</p:tagLst>
</file>

<file path=ppt/tags/tag24.xml><?xml version="1.0" encoding="utf-8"?>
<p:tagLst xmlns:p="http://schemas.openxmlformats.org/presentationml/2006/main">
  <p:tag name="THINKCELLSHAPEDONOTDELETE" val="thinkcellActiveDocDoNotDelete"/>
</p:tagLst>
</file>

<file path=ppt/tags/tag25.xml><?xml version="1.0" encoding="utf-8"?>
<p:tagLst xmlns:p="http://schemas.openxmlformats.org/presentationml/2006/main">
  <p:tag name="THINKCELLSHAPEDONOTDELETE" val="thinkcellActiveDocDoNotDelete"/>
</p:tagLst>
</file>

<file path=ppt/tags/tag26.xml><?xml version="1.0" encoding="utf-8"?>
<p:tagLst xmlns:p="http://schemas.openxmlformats.org/presentationml/2006/main">
  <p:tag name="THINKCELLSHAPEDONOTDELETE" val="thinkcellActiveDocDoNotDelete"/>
</p:tagLst>
</file>

<file path=ppt/tags/tag27.xml><?xml version="1.0" encoding="utf-8"?>
<p:tagLst xmlns:p="http://schemas.openxmlformats.org/presentationml/2006/main">
  <p:tag name="THINKCELLSHAPEDONOTDELETE" val="trallExVLTS2fIuNva4QoQQ"/>
</p:tagLst>
</file>

<file path=ppt/tags/tag28.xml><?xml version="1.0" encoding="utf-8"?>
<p:tagLst xmlns:p="http://schemas.openxmlformats.org/presentationml/2006/main">
  <p:tag name="THINKCELLSHAPEDONOTDELETE" val="thinkcellActiveDocDoNotDelete"/>
</p:tagLst>
</file>

<file path=ppt/tags/tag29.xml><?xml version="1.0" encoding="utf-8"?>
<p:tagLst xmlns:p="http://schemas.openxmlformats.org/presentationml/2006/main">
  <p:tag name="THINKCELLSHAPEDONOTDELETE" val="thinkcellActiveDocDoNotDelete"/>
</p:tagLst>
</file>

<file path=ppt/tags/tag30.xml><?xml version="1.0" encoding="utf-8"?>
<p:tagLst xmlns:p="http://schemas.openxmlformats.org/presentationml/2006/main">
  <p:tag name="THINKCELLSHAPEDONOTDELETE" val="thinkcellActiveDocDoNotDelete"/>
</p:tagLst>
</file>

<file path=ppt/tags/tag31.xml><?xml version="1.0" encoding="utf-8"?>
<p:tagLst xmlns:p="http://schemas.openxmlformats.org/presentationml/2006/main">
  <p:tag name="THINKCELLSHAPEDONOTDELETE" val="tzgXeVCRbSZGhpr_VE4AXTw"/>
</p:tagLst>
</file>

<file path=ppt/tags/tag32.xml><?xml version="1.0" encoding="utf-8"?>
<p:tagLst xmlns:p="http://schemas.openxmlformats.org/presentationml/2006/main">
  <p:tag name="THINKCELLSHAPEDONOTDELETE" val="thinkcellActiveDocDoNotDelete"/>
</p:tagLst>
</file>

<file path=ppt/tags/tag33.xml><?xml version="1.0" encoding="utf-8"?>
<p:tagLst xmlns:p="http://schemas.openxmlformats.org/presentationml/2006/main">
  <p:tag name="THINKCELLSHAPEDONOTDELETE" val="thinkcellActiveDocDoNotDelete"/>
</p:tagLst>
</file>

<file path=ppt/tags/tag34.xml><?xml version="1.0" encoding="utf-8"?>
<p:tagLst xmlns:p="http://schemas.openxmlformats.org/presentationml/2006/main">
  <p:tag name="THINKCELLSHAPEDONOTDELETE" val="tLWOnNPTMT4ii.kATaOBR8Q"/>
</p:tagLst>
</file>

<file path=ppt/tags/tag3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宁波银行">
  <a:themeElements>
    <a:clrScheme name="广发行_00准备__Presentation文件模版_20080220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广发行_00准备__Presentation文件模版_20080220">
      <a:majorFont>
        <a:latin typeface="Arial"/>
        <a:ea typeface="楷体_GB2312"/>
        <a:cs typeface="Arial"/>
      </a:majorFont>
      <a:minorFont>
        <a:latin typeface="Arial"/>
        <a:ea typeface="楷体_GB2312"/>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12700" cap="flat" cmpd="sng" algn="ctr">
          <a:noFill/>
          <a:prstDash val="solid"/>
          <a:round/>
          <a:headEnd type="none" w="med" len="med"/>
          <a:tailEnd type="none" w="med" len="med"/>
        </a:ln>
        <a:effectLst/>
      </a:spPr>
      <a:bodyPr vert="horz" wrap="none" lIns="91440" tIns="45720" rIns="91440" bIns="45720" numCol="1" anchor="t" anchorCtr="0" compatLnSpc="1">
        <a:prstTxWarp prst="textNoShape">
          <a:avLst/>
        </a:prstTxWarp>
        <a:spAutoFit/>
      </a:bodyPr>
      <a:lstStyle>
        <a:defPPr marL="0" marR="0" indent="0" algn="l" defTabSz="914400" rtl="0" eaLnBrk="0" fontAlgn="base" latinLnBrk="0" hangingPunct="0">
          <a:lnSpc>
            <a:spcPct val="80000"/>
          </a:lnSpc>
          <a:spcBef>
            <a:spcPct val="50000"/>
          </a:spcBef>
          <a:spcAft>
            <a:spcPct val="0"/>
          </a:spcAft>
          <a:buClrTx/>
          <a:buSzTx/>
          <a:buFont typeface="Monotype Sorts" pitchFamily="2" charset="2"/>
          <a:buNone/>
          <a:tabLst/>
          <a:defRPr kumimoji="0" lang="en-US" sz="1600" b="0" i="0" u="none" strike="noStrike" cap="none" normalizeH="0" baseline="0" smtClean="0">
            <a:ln>
              <a:noFill/>
            </a:ln>
            <a:solidFill>
              <a:schemeClr val="tx1"/>
            </a:solidFill>
            <a:effectLst/>
            <a:latin typeface="Arial" pitchFamily="34" charset="0"/>
            <a:ea typeface="楷体_GB2312" pitchFamily="49" charset="-122"/>
          </a:defRPr>
        </a:defPPr>
      </a:lstStyle>
    </a:spDef>
    <a:lnDef>
      <a:spPr bwMode="auto">
        <a:xfrm>
          <a:off x="0" y="0"/>
          <a:ext cx="1" cy="1"/>
        </a:xfrm>
        <a:custGeom>
          <a:avLst/>
          <a:gdLst/>
          <a:ahLst/>
          <a:cxnLst/>
          <a:rect l="0" t="0" r="0" b="0"/>
          <a:pathLst/>
        </a:custGeom>
        <a:noFill/>
        <a:ln w="12700" cap="flat" cmpd="sng" algn="ctr">
          <a:noFill/>
          <a:prstDash val="solid"/>
          <a:round/>
          <a:headEnd type="none" w="med" len="med"/>
          <a:tailEnd type="none" w="med" len="med"/>
        </a:ln>
        <a:effectLst/>
      </a:spPr>
      <a:bodyPr vert="horz" wrap="none" lIns="91440" tIns="45720" rIns="91440" bIns="45720" numCol="1" anchor="t" anchorCtr="0" compatLnSpc="1">
        <a:prstTxWarp prst="textNoShape">
          <a:avLst/>
        </a:prstTxWarp>
        <a:spAutoFit/>
      </a:bodyPr>
      <a:lstStyle>
        <a:defPPr marL="0" marR="0" indent="0" algn="l" defTabSz="914400" rtl="0" eaLnBrk="0" fontAlgn="base" latinLnBrk="0" hangingPunct="0">
          <a:lnSpc>
            <a:spcPct val="80000"/>
          </a:lnSpc>
          <a:spcBef>
            <a:spcPct val="50000"/>
          </a:spcBef>
          <a:spcAft>
            <a:spcPct val="0"/>
          </a:spcAft>
          <a:buClrTx/>
          <a:buSzTx/>
          <a:buFont typeface="Monotype Sorts" pitchFamily="2" charset="2"/>
          <a:buNone/>
          <a:tabLst/>
          <a:defRPr kumimoji="0" lang="en-US" sz="1600" b="0" i="0" u="none" strike="noStrike" cap="none" normalizeH="0" baseline="0" smtClean="0">
            <a:ln>
              <a:noFill/>
            </a:ln>
            <a:solidFill>
              <a:schemeClr val="tx1"/>
            </a:solidFill>
            <a:effectLst/>
            <a:latin typeface="Arial" pitchFamily="34" charset="0"/>
            <a:ea typeface="楷体_GB2312" pitchFamily="49" charset="-122"/>
          </a:defRPr>
        </a:defPPr>
      </a:lstStyle>
    </a:lnDef>
  </a:objectDefaults>
  <a:extraClrSchemeLst>
    <a:extraClrScheme>
      <a:clrScheme name="广发行_00准备__Presentation文件模版_20080220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广发行_00准备__Presentation文件模版_20080220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广发行_00准备__Presentation文件模版_20080220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广发行_00准备__Presentation文件模版_20080220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广发行_00准备__Presentation文件模版_20080220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广发行_00准备__Presentation文件模版_20080220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广发行_00准备__Presentation文件模版_20080220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广发行_00准备__Presentation文件模版_20080220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广发行_00准备__Presentation文件模版_20080220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广发行_00准备__Presentation文件模版_20080220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广发行_00准备__Presentation文件模版_20080220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广发行_00准备__Presentation文件模版_20080220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r="http://schemas.openxmlformats.org/officeDocument/2006/relationships" xmlns:a="http://schemas.openxmlformats.org/drawingml/2006/main" name="广发行_00准备__Presentation文件模版_20080220">
  <a:themeElements>
    <a:clrScheme name="广发行_00准备__Presentation文件模版_20080220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广发行_00准备__Presentation文件模版_20080220">
      <a:majorFont>
        <a:latin typeface="Arial"/>
        <a:ea typeface="楷体_GB2312"/>
        <a:cs typeface="Arial"/>
      </a:majorFont>
      <a:minorFont>
        <a:latin typeface="Arial"/>
        <a:ea typeface="楷体_GB2312"/>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flat" cmpd="sng" algn="ctr">
              <a:solidFill>
                <a:srgbClr val="80808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a:spPr>
      <a:bodyPr vert="horz" wrap="none" lIns="91440" tIns="45720" rIns="91440" bIns="45720" numCol="1" anchor="t" anchorCtr="0" compatLnSpc="1">
        <a:prstTxWarp prst="textNoShape">
          <a:avLst/>
        </a:prstTxWarp>
        <a:spAutoFit/>
      </a:bodyPr>
      <a:lstStyle>
        <a:defPPr marL="0" marR="0" indent="0" algn="l" defTabSz="914400" rtl="0" eaLnBrk="0" fontAlgn="base" latinLnBrk="0" hangingPunct="0">
          <a:lnSpc>
            <a:spcPct val="80000"/>
          </a:lnSpc>
          <a:spcBef>
            <a:spcPct val="50000"/>
          </a:spcBef>
          <a:spcAft>
            <a:spcPct val="0"/>
          </a:spcAft>
          <a:buClrTx/>
          <a:buSzTx/>
          <a:buFont typeface="Monotype Sorts" pitchFamily="2" charset="2"/>
          <a:buNone/>
          <a:tabLst/>
          <a:defRPr kumimoji="0" lang="en-US" altLang="zh-CN" sz="1600" b="0" i="0" u="none" strike="noStrike" cap="none" normalizeH="0" baseline="0" smtClean="0">
            <a:ln>
              <a:noFill/>
            </a:ln>
            <a:solidFill>
              <a:schemeClr val="tx1"/>
            </a:solidFill>
            <a:effectLst/>
            <a:latin typeface="Arial" pitchFamily="34" charset="0"/>
            <a:ea typeface="楷体_GB2312" pitchFamily="49" charset="-122"/>
          </a:defRPr>
        </a:defPPr>
      </a:lstStyle>
    </a:spDef>
    <a:ln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flat" cmpd="sng" algn="ctr">
              <a:solidFill>
                <a:srgbClr val="80808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a:spPr>
      <a:bodyPr vert="horz" wrap="none" lIns="91440" tIns="45720" rIns="91440" bIns="45720" numCol="1" anchor="t" anchorCtr="0" compatLnSpc="1">
        <a:prstTxWarp prst="textNoShape">
          <a:avLst/>
        </a:prstTxWarp>
        <a:spAutoFit/>
      </a:bodyPr>
      <a:lstStyle>
        <a:defPPr marL="0" marR="0" indent="0" algn="l" defTabSz="914400" rtl="0" eaLnBrk="0" fontAlgn="base" latinLnBrk="0" hangingPunct="0">
          <a:lnSpc>
            <a:spcPct val="80000"/>
          </a:lnSpc>
          <a:spcBef>
            <a:spcPct val="50000"/>
          </a:spcBef>
          <a:spcAft>
            <a:spcPct val="0"/>
          </a:spcAft>
          <a:buClrTx/>
          <a:buSzTx/>
          <a:buFont typeface="Monotype Sorts" pitchFamily="2" charset="2"/>
          <a:buNone/>
          <a:tabLst/>
          <a:defRPr kumimoji="0" lang="en-US" altLang="zh-CN" sz="1600" b="0" i="0" u="none" strike="noStrike" cap="none" normalizeH="0" baseline="0" smtClean="0">
            <a:ln>
              <a:noFill/>
            </a:ln>
            <a:solidFill>
              <a:schemeClr val="tx1"/>
            </a:solidFill>
            <a:effectLst/>
            <a:latin typeface="Arial" pitchFamily="34" charset="0"/>
            <a:ea typeface="楷体_GB2312" pitchFamily="49" charset="-122"/>
          </a:defRPr>
        </a:defPPr>
      </a:lstStyle>
    </a:lnDef>
  </a:objectDefaults>
  <a:extraClrSchemeLst>
    <a:extraClrScheme>
      <a:clrScheme name="广发行_00准备__Presentation文件模版_20080220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广发行_00准备__Presentation文件模版_20080220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广发行_00准备__Presentation文件模版_20080220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广发行_00准备__Presentation文件模版_20080220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广发行_00准备__Presentation文件模版_20080220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广发行_00准备__Presentation文件模版_20080220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广发行_00准备__Presentation文件模版_20080220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广发行_00准备__Presentation文件模版_20080220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广发行_00准备__Presentation文件模版_20080220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广发行_00准备__Presentation文件模版_20080220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广发行_00准备__Presentation文件模版_20080220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广发行_00准备__Presentation文件模版_20080220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r="http://schemas.openxmlformats.org/officeDocument/2006/relationships" xmlns:a="http://schemas.openxmlformats.org/drawingml/2006/main" name="Office 主题​​">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332</Paragraphs>
  <Slides>41</Slides>
  <Notes>4</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41</vt:i4>
      </vt:variant>
    </vt:vector>
  </HeadingPairs>
  <TitlesOfParts>
    <vt:vector baseType="lpstr" size="55">
      <vt:lpstr>Arial</vt:lpstr>
      <vt:lpstr>Calibri</vt:lpstr>
      <vt:lpstr>楷体_GB2312</vt:lpstr>
      <vt:lpstr>宋体</vt:lpstr>
      <vt:lpstr>Wingdings</vt:lpstr>
      <vt:lpstr>Monotype Sorts</vt:lpstr>
      <vt:lpstr>Wingdings 2</vt:lpstr>
      <vt:lpstr>Times New Roman</vt:lpstr>
      <vt:lpstr>華康特粗圓體</vt:lpstr>
      <vt:lpstr>Helvetica</vt:lpstr>
      <vt:lpstr>Webdings</vt:lpstr>
      <vt:lpstr>Symbol</vt:lpstr>
      <vt:lpstr>MS PGothic</vt:lpstr>
      <vt:lpstr>Office Theme</vt:lpstr>
      <vt:lpstr>强化组织和人力资源管理，提升银行核心竞争力</vt:lpstr>
      <vt:lpstr>项目进程回顾</vt:lpstr>
      <vt:lpstr>韬睿惠悦薪酬体系设计流程</vt:lpstr>
      <vt:lpstr>目录</vt:lpstr>
      <vt:lpstr>科学、合理的薪酬管理体系要体现三大公平：内部公平、外部公平和自我公平</vt:lpstr>
      <vt:lpstr>宁波银行薪酬改革的优化方向是调整薪酬结构，逐步提高核心关键岗位薪酬水平，以吸引市场一流的金融人才</vt:lpstr>
      <vt:lpstr>宁波银行薪酬体系优化的主要原则</vt:lpstr>
      <vt:lpstr>建立以“固定薪酬 + 变动薪酬”为基础的宁波银行统一的薪酬模式</vt:lpstr>
      <vt:lpstr>“固定薪酬 + 变动薪酬”是宁波银行主流的薪酬构成模式，目标全薪是设计基础</vt:lpstr>
      <vt:lpstr>宁波银行薪酬体系优化设计流程</vt:lpstr>
      <vt:lpstr>目录</vt:lpstr>
      <vt:lpstr>职级体系是薪酬体系优化设计的前提和基础宁波银行岗位标准职等（局部示例：按岗位所在部门）</vt:lpstr>
      <vt:lpstr>薪酬水平竞争力分析说明（1/3）  </vt:lpstr>
      <vt:lpstr>薪酬水平竞争力分析说明（2/3）</vt:lpstr>
      <vt:lpstr>薪酬水平竞争力分析说明（3/3）</vt:lpstr>
      <vt:lpstr>宁波银行薪酬水平市场定位建议（1/2）</vt:lpstr>
      <vt:lpstr>宁波银行薪酬水平市场定位建议（2/2）</vt:lpstr>
      <vt:lpstr>参考：2014 城市薪酬系数表</vt:lpstr>
      <vt:lpstr>薪酬水平检视与建议1、基于上述市场定位建议，宁波地区总行及支行岗位的薪酬水平</vt:lpstr>
      <vt:lpstr>薪酬水平检视与建议2、基于上述市场定位建议，上海地区总行部门岗位的薪酬水平</vt:lpstr>
      <vt:lpstr>薪酬水平检视与建议3、基于上述市场定位建议，一线城市分行岗位的薪酬水平</vt:lpstr>
      <vt:lpstr>薪酬水平检视与建议4、基于上述市场定位建议，苏南杭二线城市分行岗位的薪酬水平</vt:lpstr>
      <vt:lpstr>薪酬水平检视与建议4、基于上述市场定位建议，苏南杭以外二线城市分行岗位的薪酬水平</vt:lpstr>
      <vt:lpstr>在确定薪酬中位值的基础上，通过带宽及薪档的设计，反映岗位上不同任职者的能力差异，并为每个岗位的薪酬留出调整和上升的空间</vt:lpstr>
      <vt:lpstr>薪档划分及薪资表 ——宁波地区总行及支行岗位(二线外资P60)</vt:lpstr>
      <vt:lpstr>薪档划分及薪资表 ——上海地区总行部门岗位(一线外资P50)</vt:lpstr>
      <vt:lpstr>薪档划分及薪资表 ——一线城市分行岗位(一线外资P50)</vt:lpstr>
      <vt:lpstr>薪档划分及薪资表 ——二线城市分行岗位（二线外资P60）</vt:lpstr>
      <vt:lpstr>对于行内某些特殊的岗位族群，如柜员、客户经理、交易员等，采集相应岗位的市场数据作为对标依据——柜员</vt:lpstr>
      <vt:lpstr>对于行内某些特殊的岗位族群，如柜员、客户经理、交易员等，采集相应岗位的市场数据作为对标依据——柜员</vt:lpstr>
      <vt:lpstr>薪档划分及薪资表 ——柜员</vt:lpstr>
      <vt:lpstr>对于行内某些特殊的岗位族群，如柜员、客户经理、交易员等，采集相应岗位的市场数据作为对标依据——客户经理（公司银行）</vt:lpstr>
      <vt:lpstr>对于行内某些特殊的岗位族群，如柜员、客户经理、交易员等，采集相应岗位的市场数据作为对标依据——客户经理（公司银行）</vt:lpstr>
      <vt:lpstr>薪档划分及薪资表 ——客户经理（公司银行）</vt:lpstr>
      <vt:lpstr>对于行内某些特殊的岗位族群，如柜员、客户经理、交易员等，采集相应岗位的市场数据作为对标依据——客户经理（个人银行及零售公司）</vt:lpstr>
      <vt:lpstr>对于行内某些特殊的岗位族群，如柜员、客户经理、交易员等，采集相应岗位的市场数据作为对标依据——客户经理（个人银行及零售公司）</vt:lpstr>
      <vt:lpstr>薪档划分及薪资表 ——一线城市（上海、深圳、北京）客户经理（个人银行及零售公司）</vt:lpstr>
      <vt:lpstr>对于行内某些特殊的岗位族群，如柜员、客户经理、交易员等，采集相应岗位的市场数据作为对标依据——交易员</vt:lpstr>
      <vt:lpstr>薪档划分及薪资表 ——交易员</vt:lpstr>
      <vt:lpstr>典型岗位薪酬测算变化情况(1/3)</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2024-09-05T18:15:01.689</cp:lastPrinted>
  <dcterms:created xsi:type="dcterms:W3CDTF">2024-09-05T10:15:01Z</dcterms:created>
  <dcterms:modified xsi:type="dcterms:W3CDTF">2024-09-05T10:15:08Z</dcterms:modified>
</cp:coreProperties>
</file>