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64AF9AA-8C87-4C11-BB19-64C86D10E6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70D1DD-643B-4971-A1F1-B403A2908F1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1283DE-2593-4899-9264-9221DC0BE2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037C968-08FE-45A9-9584-BB66BDB5DC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66AD012-9599-4ADA-805A-3254333FEF3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C3889DD-A4BA-4855-8FA1-8D9985F4321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263251F5-FFF6-4DD9-9A69-A4595D33C88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1063601-40F4-47C8-A84D-366918C43F7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468DBF4-9710-431A-8E44-CCBA380B7E7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D853FEE-D237-465A-9973-85F9237152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BBCCA6E-DBEE-40A6-AEE3-5F18891A1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47025033026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057400" y="2041982"/>
            <a:ext cx="8077200" cy="20002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495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现代农业示范园区大数据应用平台综合解决方案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526541" y="6029318"/>
            <a:ext cx="2343150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869779" y="6029318"/>
            <a:ext cx="2790825" cy="5048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2023-12-10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61950" y="115331"/>
            <a:ext cx="1851660" cy="114584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700" b="1">
                <a:solidFill>
                  <a:srgbClr val="FFFFFF"/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649067" y="1768211"/>
            <a:ext cx="4792980" cy="4692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数据平台架构设计与技术选型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数据采集、存储与治理方案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智能分析与决策支持系统构建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平台运营维护与持续升级计划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项目实施计划、预算与效益评估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项目背景与目标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农业生产模式转型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由传统农业向现代农业转变，注重高效、生态和可持续发展。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农业科技创新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引入智能农业设备、物联网技术等，提高农业生产效率和质量。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产业链完善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构建农业全产业链，涵盖生产、加工、销售等多个环节，提升农业附加值。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现代农业示范园区发展现状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l="16211" r="16211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农业资源优化配置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通过大数据分析，优化土地、水资源等农业资源配置，提高资源利用效率。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数据驱动决策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运用大数据技术，实时监测分析农作物生长环境、病虫害等信息，为农业生产提供科学决策依据。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智能管理与服务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借助大数据和人工智能技术，实现农业生产过程的自动化、智能化管理，提高农业生产效益。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大数据技术在农业领域应用趋势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164019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33268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102515" y="2833673"/>
            <a:ext cx="1616136" cy="16161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7571764" y="2833673"/>
            <a:ext cx="1616136" cy="1616136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3487002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A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956251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B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6425498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C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7894747" y="3175240"/>
            <a:ext cx="970170" cy="94057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551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D</a:t>
            </a:r>
            <a:endParaRPr lang="en-US" sz="1100"/>
          </a:p>
        </p:txBody>
      </p: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项目目标与预期成果</a:t>
              </a:r>
            </a:p>
          </p:txBody>
        </p:sp>
      </p:grpSp>
      <p:grpSp>
        <p:nvGrpSpPr>
          <p:cNvPr id="32" name="Group 32"/>
          <p:cNvGrpSpPr/>
          <p:nvPr/>
        </p:nvGrpSpPr>
        <p:grpSpPr>
          <a:xfrm>
            <a:off x="768919" y="1491953"/>
            <a:ext cx="4011236" cy="490334"/>
            <a:chOff x="768919" y="1491953"/>
            <a:chExt cx="4011236" cy="490334"/>
          </a:xfrm>
        </p:grpSpPr>
        <p:sp>
          <p:nvSpPr>
            <p:cNvPr id="33" name="TextBox 33"/>
            <p:cNvSpPr txBox="1"/>
            <p:nvPr/>
          </p:nvSpPr>
          <p:spPr>
            <a:xfrm>
              <a:off x="768919" y="1491953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建立大数据平台</a:t>
              </a:r>
            </a:p>
          </p:txBody>
        </p:sp>
      </p:grpSp>
      <p:grpSp>
        <p:nvGrpSpPr>
          <p:cNvPr id="34" name="Group 34"/>
          <p:cNvGrpSpPr/>
          <p:nvPr/>
        </p:nvGrpSpPr>
        <p:grpSpPr>
          <a:xfrm>
            <a:off x="644725" y="1982286"/>
            <a:ext cx="4133850" cy="851387"/>
            <a:chOff x="644725" y="1982286"/>
            <a:chExt cx="4133850" cy="851387"/>
          </a:xfrm>
        </p:grpSpPr>
        <p:sp>
          <p:nvSpPr>
            <p:cNvPr id="35" name="TextBox 35"/>
            <p:cNvSpPr txBox="1"/>
            <p:nvPr/>
          </p:nvSpPr>
          <p:spPr>
            <a:xfrm>
              <a:off x="64472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构建现代农业示范园区大数据应用平台，实现数据汇集、存储、分析和可视化。</a:t>
              </a:r>
            </a:p>
          </p:txBody>
        </p:sp>
      </p:grpSp>
      <p:grpSp>
        <p:nvGrpSpPr>
          <p:cNvPr id="36" name="Group 36"/>
          <p:cNvGrpSpPr/>
          <p:nvPr/>
        </p:nvGrpSpPr>
        <p:grpSpPr>
          <a:xfrm>
            <a:off x="6102515" y="1491953"/>
            <a:ext cx="4010978" cy="490334"/>
            <a:chOff x="6102515" y="1491953"/>
            <a:chExt cx="4010978" cy="490334"/>
          </a:xfrm>
        </p:grpSpPr>
        <p:sp>
          <p:nvSpPr>
            <p:cNvPr id="37" name="TextBox 37"/>
            <p:cNvSpPr txBox="1"/>
            <p:nvPr/>
          </p:nvSpPr>
          <p:spPr>
            <a:xfrm>
              <a:off x="6102515" y="1491953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促进农业科技创新</a:t>
              </a:r>
            </a:p>
          </p:txBody>
        </p:sp>
      </p:grpSp>
      <p:grpSp>
        <p:nvGrpSpPr>
          <p:cNvPr id="38" name="Group 38"/>
          <p:cNvGrpSpPr/>
          <p:nvPr/>
        </p:nvGrpSpPr>
        <p:grpSpPr>
          <a:xfrm>
            <a:off x="6102515" y="1982286"/>
            <a:ext cx="4133850" cy="851387"/>
            <a:chOff x="6102515" y="1982286"/>
            <a:chExt cx="4133850" cy="851387"/>
          </a:xfrm>
        </p:grpSpPr>
        <p:sp>
          <p:nvSpPr>
            <p:cNvPr id="39" name="TextBox 39"/>
            <p:cNvSpPr txBox="1"/>
            <p:nvPr/>
          </p:nvSpPr>
          <p:spPr>
            <a:xfrm>
              <a:off x="6102515" y="1982286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推动智能农业设备、物联网技术等在农业生产中的应用，加速农业科技创新成果转化。</a:t>
              </a:r>
            </a:p>
          </p:txBody>
        </p:sp>
      </p:grpSp>
      <p:grpSp>
        <p:nvGrpSpPr>
          <p:cNvPr id="40" name="Group 40"/>
          <p:cNvGrpSpPr/>
          <p:nvPr/>
        </p:nvGrpSpPr>
        <p:grpSpPr>
          <a:xfrm>
            <a:off x="2297292" y="4606720"/>
            <a:ext cx="4011236" cy="490334"/>
            <a:chOff x="2297292" y="4606720"/>
            <a:chExt cx="4011236" cy="490334"/>
          </a:xfrm>
        </p:grpSpPr>
        <p:sp>
          <p:nvSpPr>
            <p:cNvPr id="41" name="TextBox 41"/>
            <p:cNvSpPr txBox="1"/>
            <p:nvPr/>
          </p:nvSpPr>
          <p:spPr>
            <a:xfrm>
              <a:off x="2297292" y="4606720"/>
              <a:ext cx="401123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提升农业生产效益</a:t>
              </a:r>
            </a:p>
          </p:txBody>
        </p:sp>
      </p:grpSp>
      <p:grpSp>
        <p:nvGrpSpPr>
          <p:cNvPr id="42" name="Group 42"/>
          <p:cNvGrpSpPr/>
          <p:nvPr/>
        </p:nvGrpSpPr>
        <p:grpSpPr>
          <a:xfrm>
            <a:off x="2173097" y="5097054"/>
            <a:ext cx="4133850" cy="851387"/>
            <a:chOff x="2173097" y="5097054"/>
            <a:chExt cx="4133850" cy="851387"/>
          </a:xfrm>
        </p:grpSpPr>
        <p:sp>
          <p:nvSpPr>
            <p:cNvPr id="43" name="TextBox 43"/>
            <p:cNvSpPr txBox="1"/>
            <p:nvPr/>
          </p:nvSpPr>
          <p:spPr>
            <a:xfrm>
              <a:off x="217309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r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利用大数据技术优化农业生产过程，提高产量和质量，降低成本。</a:t>
              </a:r>
            </a:p>
          </p:txBody>
        </p:sp>
      </p:grpSp>
      <p:grpSp>
        <p:nvGrpSpPr>
          <p:cNvPr id="44" name="Group 44"/>
          <p:cNvGrpSpPr/>
          <p:nvPr/>
        </p:nvGrpSpPr>
        <p:grpSpPr>
          <a:xfrm>
            <a:off x="7630887" y="4606720"/>
            <a:ext cx="4010978" cy="490334"/>
            <a:chOff x="7630887" y="4606720"/>
            <a:chExt cx="4010978" cy="490334"/>
          </a:xfrm>
        </p:grpSpPr>
        <p:sp>
          <p:nvSpPr>
            <p:cNvPr id="45" name="TextBox 45"/>
            <p:cNvSpPr txBox="1"/>
            <p:nvPr/>
          </p:nvSpPr>
          <p:spPr>
            <a:xfrm>
              <a:off x="7630887" y="4606720"/>
              <a:ext cx="4010978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增强农业抗风险能力</a:t>
              </a:r>
            </a:p>
          </p:txBody>
        </p:sp>
      </p:grpSp>
      <p:grpSp>
        <p:nvGrpSpPr>
          <p:cNvPr id="46" name="Group 46"/>
          <p:cNvGrpSpPr/>
          <p:nvPr/>
        </p:nvGrpSpPr>
        <p:grpSpPr>
          <a:xfrm>
            <a:off x="7630887" y="5097054"/>
            <a:ext cx="4133850" cy="851387"/>
            <a:chOff x="7630887" y="5097054"/>
            <a:chExt cx="4133850" cy="851387"/>
          </a:xfrm>
        </p:grpSpPr>
        <p:sp>
          <p:nvSpPr>
            <p:cNvPr id="47" name="TextBox 47"/>
            <p:cNvSpPr txBox="1"/>
            <p:nvPr/>
          </p:nvSpPr>
          <p:spPr>
            <a:xfrm>
              <a:off x="7630887" y="5097054"/>
              <a:ext cx="4133850" cy="851387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运用大数据技术预测和应对自然灾害、市场风险等，提高农业抗风险能力。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数据平台架构设计与技术选型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分层架构设计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采用分层架构设计，包括数据采集层、数据存储层、数据处理层和应用层，实现数据的全流程管理和应用。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模块化设计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通过模块化设计，实现各功能模块之间的解耦，提高系统的可扩展性和可维护性。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微服务架构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采用微服务架构，将应用拆分为一系列小型服务，提高系统的灵活性和可伸缩性。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整体架构设计思路及特点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数据挖掘与机器学习技术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应用数据挖掘和机器学习技术，对农业数据进行深度挖掘和价值挖掘，为农业生产提供决策支持。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物联网技术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利用物联网技术，实现对农业设施、设备等物联网设备的接入和数据采集，为农业生产提供实时监控和预警。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大数据处理技术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/>
                  </a:solidFill>
                  <a:latin typeface="Microsoft Yahei"/>
                  <a:ea typeface="Microsoft Yahei"/>
                  <a:cs typeface="Microsoft Yahei"/>
                </a:rPr>
                <a:t>选用Hadoop、Spark等大数据处理技术，实现对海量数据的存储、计算和分析。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关键技术选型及原因阐述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数据加密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采用数据加密技术，对重要数据进行加密存储和传输，确保数据的安全性。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访问控制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</a:schemeClr>
                </a:solidFill>
                <a:latin typeface="Microsoft Yahei"/>
                <a:ea typeface="Microsoft Yahei"/>
                <a:cs typeface="Microsoft Yahei"/>
              </a:rPr>
              <a:t>实施严格的访问控制策略，对不同用户进行权限管理，防止未经授权的访问和操作。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数据备份与恢复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建立数据备份与恢复机制，定期对重要数据进行备份，确保数据的可靠性和完整性。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数据安全保障措施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2393306" y="1622307"/>
            <a:ext cx="7405389" cy="1138956"/>
            <a:chOff x="2393306" y="1622307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2393306" y="1622307"/>
              <a:ext cx="7405389" cy="1138956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5700" b="1">
                  <a:solidFill>
                    <a:schemeClr val="l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2373212" y="2609673"/>
            <a:ext cx="7450455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603200"/>
                </a:solidFill>
                <a:latin typeface="Microsoft Yahei"/>
                <a:ea typeface="Microsoft Yahei"/>
                <a:cs typeface="Microsoft Yahei"/>
              </a:rPr>
              <a:t>数据采集、存储与治理方案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传感器数据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通过无线传感器网络，实时采集土壤、气象、作物生长等数据。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 w="lg" len="lg"/>
            <a:tailEnd type="triangle" w="lg" len="lg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农机作业数据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通过农机设备上的传感器和GPS设备，采集农机作业轨迹、作业状态等数据。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农业物联网平台数据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从农业物联网平台获取设备状态、环境监控等数据。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外部公开数据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从政府公开数据、科研机构等获取农业相关政策、科研成果等数据。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数据来源途径和采集方式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6200000">
            <a:off x="5121002" y="3748675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6200000">
            <a:off x="3159972" y="3731423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 rot="16200000">
            <a:off x="6883508" y="3751691"/>
            <a:ext cx="246696" cy="256569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3229398" y="347138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10800000" flipH="1">
            <a:off x="5171197" y="405439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940564" y="3495943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776120" y="185031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939991" y="2224546"/>
            <a:ext cx="2733221" cy="984874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采用云存储服务，实现海量数据的可扩展、高可靠存储，确保数据安全和可访问性。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1776120" y="185878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云存储服务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 rot="16200000">
            <a:off x="8874284" y="3756025"/>
            <a:ext cx="246696" cy="256571"/>
          </a:xfrm>
          <a:prstGeom prst="ellipse">
            <a:avLst/>
          </a:prstGeom>
          <a:ln w="19050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8876855" y="4074877"/>
            <a:ext cx="125459" cy="218933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  <a:ln w="9525">
            <a:solidFill>
              <a:schemeClr val="accent1">
                <a:lumMod val="75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62080" y="1509228"/>
            <a:ext cx="638737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5476375" y="1849873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640019" y="2224546"/>
            <a:ext cx="2733675" cy="92964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选用关系型数据库存储结构化数据，保障数据一致性和查询性能。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5476375" y="1858344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关系型数据库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8162335" y="1508787"/>
            <a:ext cx="654344" cy="638737"/>
          </a:xfrm>
          <a:prstGeom prst="ellipse">
            <a:avLst/>
          </a:prstGeom>
          <a:solidFill>
            <a:schemeClr val="accent1">
              <a:lumMod val="60000"/>
              <a:lumOff val="4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730156" y="4603200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3893800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使用分布式文件系统存储非结构化数据，如图片、视频等，提高数据存储和访问效率。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3730156" y="4611670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分布式文件系统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6416118" y="4262112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7485508" y="4602456"/>
            <a:ext cx="3060963" cy="1418088"/>
          </a:xfrm>
          <a:prstGeom prst="rect">
            <a:avLst/>
          </a:prstGeom>
          <a:ln w="28575">
            <a:solidFill>
              <a:schemeClr val="accent1">
                <a:alpha val="100000"/>
              </a:schemeClr>
            </a:solidFill>
            <a:prstDash val="solid"/>
          </a:ln>
          <a:effectLst>
            <a:outerShdw blurRad="177800" dist="63500" dir="2700000">
              <a:srgbClr val="000000">
                <a:alpha val="19000"/>
              </a:srgbClr>
            </a:outerShdw>
          </a:effectLst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23" name="AutoShape 23"/>
          <p:cNvSpPr/>
          <p:nvPr/>
        </p:nvSpPr>
        <p:spPr>
          <a:xfrm>
            <a:off x="7649152" y="4965685"/>
            <a:ext cx="2733675" cy="988928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采用时序数据库存储时间序列数据，满足高效查询和数据分析需求。</a:t>
            </a:r>
            <a:endParaRPr lang="en-US" sz="1100"/>
          </a:p>
        </p:txBody>
      </p:sp>
      <p:sp>
        <p:nvSpPr>
          <p:cNvPr id="24" name="AutoShape 24"/>
          <p:cNvSpPr/>
          <p:nvPr/>
        </p:nvSpPr>
        <p:spPr>
          <a:xfrm>
            <a:off x="7485508" y="4610926"/>
            <a:ext cx="3060963" cy="337185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时序数据库</a:t>
            </a:r>
            <a:endParaRPr lang="en-US" sz="1100"/>
          </a:p>
        </p:txBody>
      </p:sp>
      <p:sp>
        <p:nvSpPr>
          <p:cNvPr id="25" name="AutoShape 25"/>
          <p:cNvSpPr/>
          <p:nvPr/>
        </p:nvSpPr>
        <p:spPr>
          <a:xfrm>
            <a:off x="10171470" y="4261369"/>
            <a:ext cx="638737" cy="638737"/>
          </a:xfrm>
          <a:prstGeom prst="ellipse">
            <a:avLst/>
          </a:prstGeom>
          <a:solidFill>
            <a:schemeClr val="accent1">
              <a:lumMod val="40000"/>
              <a:lumOff val="60000"/>
              <a:alpha val="100000"/>
            </a:schemeClr>
          </a:solidFill>
          <a:ln w="54769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BF9F7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cxnSp>
        <p:nvCxnSpPr>
          <p:cNvPr id="26" name="Connector 26"/>
          <p:cNvCxnSpPr/>
          <p:nvPr/>
        </p:nvCxnSpPr>
        <p:spPr>
          <a:xfrm>
            <a:off x="836547" y="3827070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7" name="Connector 27"/>
          <p:cNvCxnSpPr/>
          <p:nvPr/>
        </p:nvCxnSpPr>
        <p:spPr>
          <a:xfrm>
            <a:off x="836547" y="3893745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8" name="Connector 28"/>
          <p:cNvCxnSpPr/>
          <p:nvPr/>
        </p:nvCxnSpPr>
        <p:spPr>
          <a:xfrm>
            <a:off x="9127179" y="3859707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29" name="Connector 29"/>
          <p:cNvCxnSpPr/>
          <p:nvPr/>
        </p:nvCxnSpPr>
        <p:spPr>
          <a:xfrm>
            <a:off x="9127179" y="3926382"/>
            <a:ext cx="230980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0" name="Connector 30"/>
          <p:cNvCxnSpPr/>
          <p:nvPr/>
        </p:nvCxnSpPr>
        <p:spPr>
          <a:xfrm>
            <a:off x="3411605" y="38388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1" name="Connector 31"/>
          <p:cNvCxnSpPr/>
          <p:nvPr/>
        </p:nvCxnSpPr>
        <p:spPr>
          <a:xfrm>
            <a:off x="3411605" y="3915060"/>
            <a:ext cx="168553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2" name="Connector 32"/>
          <p:cNvCxnSpPr/>
          <p:nvPr/>
        </p:nvCxnSpPr>
        <p:spPr>
          <a:xfrm>
            <a:off x="5372634" y="3837831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3" name="Connector 33"/>
          <p:cNvCxnSpPr/>
          <p:nvPr/>
        </p:nvCxnSpPr>
        <p:spPr>
          <a:xfrm>
            <a:off x="5363109" y="3915060"/>
            <a:ext cx="1513856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4" name="Connector 34"/>
          <p:cNvCxnSpPr/>
          <p:nvPr/>
        </p:nvCxnSpPr>
        <p:spPr>
          <a:xfrm>
            <a:off x="7136996" y="3857910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5" name="Connector 35"/>
          <p:cNvCxnSpPr/>
          <p:nvPr/>
        </p:nvCxnSpPr>
        <p:spPr>
          <a:xfrm>
            <a:off x="7125616" y="3924585"/>
            <a:ext cx="1732350" cy="0"/>
          </a:xfrm>
          <a:prstGeom prst="line">
            <a:avLst/>
          </a:prstGeom>
          <a:ln w="19050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6" name="TextBox 36"/>
          <p:cNvSpPr txBox="1"/>
          <p:nvPr/>
        </p:nvSpPr>
        <p:spPr>
          <a:xfrm>
            <a:off x="4490655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8191578" y="1566471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449074" y="432888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10210420" y="4311430"/>
            <a:ext cx="963930" cy="5295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27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40" name="Group 4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41" name="AutoShape 4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6" name="AutoShape 5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7" name="AutoShape 5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BF9F7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TextBox 6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数据存储策略及选型依据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https://d.book118.com/547025033026006025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633301"/>
      </a:dk1>
      <a:lt1>
        <a:srgbClr val="FBF9F7"/>
      </a:lt1>
      <a:dk2>
        <a:srgbClr val="333333"/>
      </a:dk2>
      <a:lt2>
        <a:srgbClr val="F1EFEE"/>
      </a:lt2>
      <a:accent1>
        <a:srgbClr val="9A6930"/>
      </a:accent1>
      <a:accent2>
        <a:srgbClr val="B3954D"/>
      </a:accent2>
      <a:accent3>
        <a:srgbClr val="D3A67C"/>
      </a:accent3>
      <a:accent4>
        <a:srgbClr val="DC9C51"/>
      </a:accent4>
      <a:accent5>
        <a:srgbClr val="D17A6E"/>
      </a:accent5>
      <a:accent6>
        <a:srgbClr val="8C857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93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2024-08-29T14:07:23.395</cp:lastPrinted>
  <dcterms:created xsi:type="dcterms:W3CDTF">2024-08-29T06:07:23Z</dcterms:created>
  <dcterms:modified xsi:type="dcterms:W3CDTF">2024-08-29T06:07:25Z</dcterms:modified>
</cp:coreProperties>
</file>