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0F22A9B-8CC9-4CC7-94B9-9B3F6E8C3F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C26CF6F-6053-4F23-8E75-3C1158522B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B0CAA46-237A-4FBF-8A3D-663D95B55B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FB2F9C8-1E86-41FE-A6AD-F9CAFF9E10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B86BC15-E0DB-415D-9E9E-B107F9910A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EB66938-CB1C-447C-89EA-1E00C7E8F1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EEC2CFA-779A-43B6-9E07-582AFA8B7C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CB112ED-5C06-44FC-92AA-72909221B3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BCFEF51-E210-43BD-9689-923334A5C0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35FDD37-4FC1-47BE-852B-FFD0E2F962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8FD04A7-52A5-4D7A-82F0-9543203EBF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png" /><Relationship Id="rId3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png" /><Relationship Id="rId3" Type="http://schemas.openxmlformats.org/officeDocument/2006/relationships/image" Target="../media/image16.jpeg" /><Relationship Id="rId4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47031162142006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42747" y="1226293"/>
            <a:ext cx="9106507" cy="19062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氯气中毒科普讲座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2739291" y="3540703"/>
            <a:ext cx="6713418" cy="489827"/>
            <a:chOff x="2739291" y="3540703"/>
            <a:chExt cx="6713418" cy="489827"/>
          </a:xfrm>
        </p:grpSpPr>
        <p:sp>
          <p:nvSpPr>
            <p:cNvPr id="4" name="AutoShape 4"/>
            <p:cNvSpPr/>
            <p:nvPr/>
          </p:nvSpPr>
          <p:spPr>
            <a:xfrm>
              <a:off x="2739291" y="3540703"/>
              <a:ext cx="3401434" cy="489827"/>
            </a:xfrm>
            <a:prstGeom prst="rect">
              <a:avLst/>
            </a:prstGeom>
            <a:noFill/>
          </p:spPr>
          <p:txBody>
            <a:bodyPr vert="horz" wrap="square" lIns="85725" tIns="85725" rIns="47625" bIns="85725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375"/>
                </a:spcBef>
                <a:defRPr/>
              </a:pPr>
              <a:endParaRPr lang="en-US" sz="1100"/>
            </a:p>
          </p:txBody>
        </p:sp>
        <p:sp>
          <p:nvSpPr>
            <p:cNvPr id="5" name="AutoShape 5"/>
            <p:cNvSpPr/>
            <p:nvPr/>
          </p:nvSpPr>
          <p:spPr>
            <a:xfrm>
              <a:off x="6140725" y="3540703"/>
              <a:ext cx="3311984" cy="489827"/>
            </a:xfrm>
            <a:prstGeom prst="rect">
              <a:avLst/>
            </a:prstGeom>
            <a:noFill/>
          </p:spPr>
          <p:txBody>
            <a:bodyPr vert="horz" wrap="square" lIns="85725" tIns="85725" rIns="47625" bIns="85725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375"/>
                </a:spcBef>
                <a:defRPr/>
              </a:pPr>
              <a:r>
                <a:rPr lang="en-US" sz="2025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2024-02-01</a:t>
              </a:r>
              <a:endParaRPr lang="en-US" sz="1100"/>
            </a:p>
          </p:txBody>
        </p:sp>
      </p:grp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59520" y="535260"/>
            <a:ext cx="10672960" cy="57691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35260"/>
            <a:ext cx="5567207" cy="6839712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6276259" y="861481"/>
            <a:ext cx="3746772" cy="597533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6083808" y="1823759"/>
            <a:ext cx="4638675" cy="44577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氯气中毒基本概念及危害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氯气中毒临床表现及诊断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氯气中毒现场急救措施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医院治疗原则及方法选择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氯气泄漏事故防范与应急处置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法律法规与政策支持解读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氯气中毒基本概念及危害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110" r="32110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氯气中毒是指人体在短时间内接触较大量氯气后，引起的以急性呼吸系统损害为主的全身性疾病。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根据中毒程度不同，氯气中毒可分为轻度、中度和重度中毒。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氯气中毒定义与分类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轻度中毒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主要表现为支气管炎或支气管周围炎，有咳嗽、咳少量痰、胸闷等症状。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t="7417" b="7417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中度中毒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表现为支气管肺炎、间质性肺水肿或局限的肺泡性肺水肿，眼及上呼吸道刺激症状加重，胸闷、呼吸困难、阵发性呛咳、咳痰，有时咳粉红色泡沫痰或痰中带血，伴有头痛、乏力及恶心、食欲不振、腹痛、腹胀等胃肠道反应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重度中毒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可表现为肺水肿，喉头、支气管痉挛或水肿，造成严重窒息、休克及中度、深度昏迷。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氯气中毒危害程度评估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421" b="542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氯气中毒的易感人群包括老年人、儿童、孕妇以及患有呼吸系统疾病的人群。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氯气中毒的高风险环境主要包括氯碱工业、造纸工业、印染工业以及医院、游泳池等公共场所。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易感人群及高风险环境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高风险环境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易感人群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3917" r="13917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加强安全教育，完善操作规程，防止跑、冒、滴、漏，加强通风等。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预防措施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氯气中毒是一种严重的职业病，预防措施的落实对于保障工人健康、提高生产效率具有重要意义。同时，对于普通民众来说，了解氯气中毒的危害及预防措施，也有助于在日常生活中避免类似事故的发生。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重要性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预防措施与重要性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氯气中毒临床表现及诊断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1209188" y="1082466"/>
            <a:ext cx="0" cy="5775534"/>
          </a:xfrm>
          <a:prstGeom prst="line">
            <a:avLst/>
          </a:prstGeom>
          <a:ln w="19050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873196" y="1332346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88282" y="1447432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52036" y="1308906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-5400000">
            <a:off x="1919801" y="147390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152036" y="306732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-5400000">
            <a:off x="1919801" y="323232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2152036" y="482574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-5400000">
            <a:off x="1919801" y="4990741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2272111" y="1332346"/>
            <a:ext cx="8763000" cy="554392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8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轻度中毒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60628" y="2068171"/>
            <a:ext cx="8972550" cy="76378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主要表现为支气管炎或支气管周围炎，有咳嗽、咳少量痰、胸闷等症状。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92537" y="3112406"/>
            <a:ext cx="8763000" cy="554392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8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中度中毒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60628" y="3840062"/>
            <a:ext cx="8972550" cy="763538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表现为支气管肺炎、间质性肺水肿或局限的肺泡性肺水肿，眼部及上呼吸道刺激症状加重，胸闷、呼吸困难、阵发性呛咳、咳痰，有时咳粉红色泡沫痰或痰中带血，伴有头痛、乏力及恶心、食欲不振、腹痛、腹胀等胃肠道反应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329113" y="4825747"/>
            <a:ext cx="8766979" cy="644550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8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重度中毒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260628" y="5562499"/>
            <a:ext cx="8972550" cy="764985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可表现为肺水肿，喉头、支气管痉挛或水肿，造成严重窒息、休克及中度、深度昏迷。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873196" y="306732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88282" y="318241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873196" y="482574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88282" y="494083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急性氯气中毒症状与体征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52605" y="2972012"/>
            <a:ext cx="2353053" cy="1956378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主要表现为神经衰弱综合征，如头痛、头晕、失眠、多梦、记忆力减退等。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8684852" y="1462164"/>
            <a:ext cx="2382848" cy="1991137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出现咳嗽、咳痰、胸闷、气短等呼吸道症状，并逐渐加重。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8684852" y="4394429"/>
            <a:ext cx="2382848" cy="196256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可能导致慢性支气管炎、支气管哮喘、肺气肿等疾病，甚至引起肺间质纤维化，严重影响呼吸功能。</a:t>
            </a:r>
            <a:endParaRPr lang="en-US" sz="1100"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>
            <a:alphaModFix amt="75000"/>
          </a:blip>
          <a:srcRect l="31868" t="13068" r="31502" b="30114"/>
          <a:stretch>
            <a:fillRect/>
          </a:stretch>
        </p:blipFill>
        <p:spPr>
          <a:xfrm>
            <a:off x="4217947" y="1384382"/>
            <a:ext cx="3545264" cy="5454568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29536" r="29536"/>
          <a:stretch>
            <a:fillRect/>
          </a:stretch>
        </p:blipFill>
        <p:spPr>
          <a:xfrm>
            <a:off x="4495323" y="1838813"/>
            <a:ext cx="2952950" cy="4810026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3239789" y="3141586"/>
            <a:ext cx="1463040" cy="146304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8" name="Group 8"/>
          <p:cNvGrpSpPr/>
          <p:nvPr/>
        </p:nvGrpSpPr>
        <p:grpSpPr>
          <a:xfrm>
            <a:off x="3612771" y="3559447"/>
            <a:ext cx="702092" cy="584684"/>
            <a:chOff x="3612771" y="3559447"/>
            <a:chExt cx="702092" cy="584684"/>
          </a:xfrm>
        </p:grpSpPr>
        <p:sp>
          <p:nvSpPr>
            <p:cNvPr id="9" name="Freeform 9"/>
            <p:cNvSpPr/>
            <p:nvPr/>
          </p:nvSpPr>
          <p:spPr>
            <a:xfrm>
              <a:off x="3612771" y="4122895"/>
              <a:ext cx="702092" cy="21236"/>
            </a:xfrm>
            <a:custGeom>
              <a:rect l="l" t="t" r="r" b="b"/>
              <a:pathLst>
                <a:path w="76" h="2">
                  <a:moveTo>
                    <a:pt x="2" y="2"/>
                  </a:moveTo>
                  <a:cubicBezTo>
                    <a:pt x="1" y="2"/>
                    <a:pt x="0" y="2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5" y="0"/>
                    <a:pt x="76" y="0"/>
                    <a:pt x="76" y="1"/>
                  </a:cubicBezTo>
                  <a:cubicBezTo>
                    <a:pt x="76" y="2"/>
                    <a:pt x="75" y="2"/>
                    <a:pt x="75" y="2"/>
                  </a:cubicBezTo>
                  <a:lnTo>
                    <a:pt x="2" y="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3702447" y="3690774"/>
              <a:ext cx="101383" cy="37274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3850662" y="3559447"/>
              <a:ext cx="101383" cy="504071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3998877" y="3720392"/>
              <a:ext cx="101383" cy="34312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147092" y="3830623"/>
              <a:ext cx="101383" cy="23303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6924196" y="1127033"/>
            <a:ext cx="1463040" cy="1463040"/>
            <a:chOff x="6924196" y="1127033"/>
            <a:chExt cx="1463040" cy="1463040"/>
          </a:xfrm>
        </p:grpSpPr>
        <p:sp>
          <p:nvSpPr>
            <p:cNvPr id="15" name="Freeform 15"/>
            <p:cNvSpPr/>
            <p:nvPr/>
          </p:nvSpPr>
          <p:spPr>
            <a:xfrm>
              <a:off x="7364596" y="1565888"/>
              <a:ext cx="575749" cy="390208"/>
            </a:xfrm>
            <a:custGeom>
              <a:rect l="l" t="t" r="r" b="b"/>
              <a:pathLst>
                <a:path w="56" h="35">
                  <a:moveTo>
                    <a:pt x="52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3"/>
                    <a:pt x="2" y="35"/>
                    <a:pt x="4" y="35"/>
                  </a:cubicBezTo>
                  <a:cubicBezTo>
                    <a:pt x="52" y="35"/>
                    <a:pt x="52" y="35"/>
                    <a:pt x="52" y="35"/>
                  </a:cubicBezTo>
                  <a:cubicBezTo>
                    <a:pt x="54" y="35"/>
                    <a:pt x="56" y="33"/>
                    <a:pt x="56" y="31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2"/>
                    <a:pt x="54" y="0"/>
                    <a:pt x="52" y="0"/>
                  </a:cubicBezTo>
                  <a:close/>
                  <a:moveTo>
                    <a:pt x="49" y="27"/>
                  </a:moveTo>
                  <a:cubicBezTo>
                    <a:pt x="49" y="29"/>
                    <a:pt x="48" y="30"/>
                    <a:pt x="46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7" y="30"/>
                    <a:pt x="6" y="29"/>
                    <a:pt x="6" y="2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6"/>
                    <a:pt x="7" y="5"/>
                    <a:pt x="9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5"/>
                    <a:pt x="49" y="6"/>
                    <a:pt x="49" y="8"/>
                  </a:cubicBezTo>
                  <a:lnTo>
                    <a:pt x="49" y="27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7273763" y="1974818"/>
              <a:ext cx="748924" cy="211520"/>
            </a:xfrm>
            <a:custGeom>
              <a:rect l="l" t="t" r="r" b="b"/>
              <a:pathLst>
                <a:path w="73" h="19">
                  <a:moveTo>
                    <a:pt x="67" y="3"/>
                  </a:moveTo>
                  <a:cubicBezTo>
                    <a:pt x="66" y="1"/>
                    <a:pt x="65" y="0"/>
                    <a:pt x="63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8" y="0"/>
                    <a:pt x="7" y="2"/>
                    <a:pt x="7" y="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73" y="13"/>
                    <a:pt x="73" y="13"/>
                    <a:pt x="73" y="13"/>
                  </a:cubicBezTo>
                  <a:lnTo>
                    <a:pt x="67" y="3"/>
                  </a:lnTo>
                  <a:close/>
                  <a:moveTo>
                    <a:pt x="25" y="12"/>
                  </a:moveTo>
                  <a:cubicBezTo>
                    <a:pt x="27" y="9"/>
                    <a:pt x="27" y="9"/>
                    <a:pt x="2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8" y="12"/>
                    <a:pt x="48" y="12"/>
                    <a:pt x="48" y="12"/>
                  </a:cubicBezTo>
                  <a:lnTo>
                    <a:pt x="25" y="12"/>
                  </a:lnTo>
                  <a:close/>
                  <a:moveTo>
                    <a:pt x="62" y="7"/>
                  </a:moveTo>
                  <a:cubicBezTo>
                    <a:pt x="12" y="7"/>
                    <a:pt x="12" y="7"/>
                    <a:pt x="12" y="7"/>
                  </a:cubicBezTo>
                  <a:cubicBezTo>
                    <a:pt x="9" y="7"/>
                    <a:pt x="9" y="6"/>
                    <a:pt x="9" y="6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3"/>
                    <a:pt x="11" y="2"/>
                    <a:pt x="13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2" y="2"/>
                    <a:pt x="63" y="3"/>
                    <a:pt x="63" y="3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5" y="6"/>
                    <a:pt x="65" y="7"/>
                    <a:pt x="62" y="7"/>
                  </a:cubicBezTo>
                  <a:close/>
                  <a:moveTo>
                    <a:pt x="0" y="15"/>
                  </a:moveTo>
                  <a:cubicBezTo>
                    <a:pt x="0" y="16"/>
                    <a:pt x="2" y="17"/>
                    <a:pt x="3" y="19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2" y="17"/>
                    <a:pt x="73" y="16"/>
                    <a:pt x="73" y="15"/>
                  </a:cubicBezTo>
                  <a:lnTo>
                    <a:pt x="0" y="1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924196" y="1127033"/>
              <a:ext cx="1463040" cy="146304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7364596" y="1565888"/>
              <a:ext cx="575749" cy="390208"/>
            </a:xfrm>
            <a:custGeom>
              <a:rect l="l" t="t" r="r" b="b"/>
              <a:pathLst>
                <a:path w="56" h="35">
                  <a:moveTo>
                    <a:pt x="52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3"/>
                    <a:pt x="2" y="35"/>
                    <a:pt x="4" y="35"/>
                  </a:cubicBezTo>
                  <a:cubicBezTo>
                    <a:pt x="52" y="35"/>
                    <a:pt x="52" y="35"/>
                    <a:pt x="52" y="35"/>
                  </a:cubicBezTo>
                  <a:cubicBezTo>
                    <a:pt x="54" y="35"/>
                    <a:pt x="56" y="33"/>
                    <a:pt x="56" y="31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2"/>
                    <a:pt x="54" y="0"/>
                    <a:pt x="52" y="0"/>
                  </a:cubicBezTo>
                  <a:close/>
                  <a:moveTo>
                    <a:pt x="49" y="27"/>
                  </a:moveTo>
                  <a:cubicBezTo>
                    <a:pt x="49" y="29"/>
                    <a:pt x="48" y="30"/>
                    <a:pt x="46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7" y="30"/>
                    <a:pt x="6" y="29"/>
                    <a:pt x="6" y="2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6"/>
                    <a:pt x="7" y="5"/>
                    <a:pt x="9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5"/>
                    <a:pt x="49" y="6"/>
                    <a:pt x="49" y="8"/>
                  </a:cubicBezTo>
                  <a:lnTo>
                    <a:pt x="49" y="27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7273763" y="1974818"/>
              <a:ext cx="748924" cy="211520"/>
            </a:xfrm>
            <a:custGeom>
              <a:rect l="l" t="t" r="r" b="b"/>
              <a:pathLst>
                <a:path w="73" h="19">
                  <a:moveTo>
                    <a:pt x="67" y="3"/>
                  </a:moveTo>
                  <a:cubicBezTo>
                    <a:pt x="66" y="1"/>
                    <a:pt x="65" y="0"/>
                    <a:pt x="63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8" y="0"/>
                    <a:pt x="7" y="2"/>
                    <a:pt x="7" y="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73" y="13"/>
                    <a:pt x="73" y="13"/>
                    <a:pt x="73" y="13"/>
                  </a:cubicBezTo>
                  <a:lnTo>
                    <a:pt x="67" y="3"/>
                  </a:lnTo>
                  <a:close/>
                  <a:moveTo>
                    <a:pt x="25" y="12"/>
                  </a:moveTo>
                  <a:cubicBezTo>
                    <a:pt x="27" y="9"/>
                    <a:pt x="27" y="9"/>
                    <a:pt x="2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8" y="12"/>
                    <a:pt x="48" y="12"/>
                    <a:pt x="48" y="12"/>
                  </a:cubicBezTo>
                  <a:lnTo>
                    <a:pt x="25" y="12"/>
                  </a:lnTo>
                  <a:close/>
                  <a:moveTo>
                    <a:pt x="62" y="7"/>
                  </a:moveTo>
                  <a:cubicBezTo>
                    <a:pt x="12" y="7"/>
                    <a:pt x="12" y="7"/>
                    <a:pt x="12" y="7"/>
                  </a:cubicBezTo>
                  <a:cubicBezTo>
                    <a:pt x="9" y="7"/>
                    <a:pt x="9" y="6"/>
                    <a:pt x="9" y="6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3"/>
                    <a:pt x="11" y="2"/>
                    <a:pt x="13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2" y="2"/>
                    <a:pt x="63" y="3"/>
                    <a:pt x="63" y="3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5" y="6"/>
                    <a:pt x="65" y="7"/>
                    <a:pt x="62" y="7"/>
                  </a:cubicBezTo>
                  <a:close/>
                  <a:moveTo>
                    <a:pt x="0" y="15"/>
                  </a:moveTo>
                  <a:cubicBezTo>
                    <a:pt x="0" y="16"/>
                    <a:pt x="2" y="17"/>
                    <a:pt x="3" y="19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2" y="17"/>
                    <a:pt x="73" y="16"/>
                    <a:pt x="73" y="15"/>
                  </a:cubicBezTo>
                  <a:lnTo>
                    <a:pt x="0" y="1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6924196" y="4151964"/>
            <a:ext cx="1463040" cy="1463040"/>
            <a:chOff x="6924196" y="4151964"/>
            <a:chExt cx="1463040" cy="1463040"/>
          </a:xfrm>
        </p:grpSpPr>
        <p:sp>
          <p:nvSpPr>
            <p:cNvPr id="21" name="AutoShape 21"/>
            <p:cNvSpPr/>
            <p:nvPr/>
          </p:nvSpPr>
          <p:spPr>
            <a:xfrm>
              <a:off x="7285470" y="4642335"/>
              <a:ext cx="725508" cy="572110"/>
            </a:xfrm>
            <a:prstGeom prst="wedgeEllipseCallou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924196" y="4151964"/>
              <a:ext cx="1463040" cy="146304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285470" y="4642335"/>
              <a:ext cx="725508" cy="572110"/>
            </a:xfrm>
            <a:prstGeom prst="wedgeEllipseCallou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4" name="AutoShape 24"/>
          <p:cNvSpPr/>
          <p:nvPr/>
        </p:nvSpPr>
        <p:spPr>
          <a:xfrm>
            <a:off x="455981" y="2535936"/>
            <a:ext cx="2746302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早期症状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8503125" y="1054893"/>
            <a:ext cx="2746302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进一步发展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8503125" y="4009655"/>
            <a:ext cx="2746302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严重后果</a:t>
            </a:r>
            <a:endParaRPr lang="en-US" sz="1100"/>
          </a:p>
        </p:txBody>
      </p:sp>
      <p:grpSp>
        <p:nvGrpSpPr>
          <p:cNvPr id="27" name="Group 2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8" name="AutoShape 2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TextBox 4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慢性氯气中毒发展过程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诊断标准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根据短期内吸入大量氯气后迅速发病，结合临床症状、体征、胸部X线表现综合分析，排除其他原因引起的呼吸系统疾病，可作出诊断。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鉴别诊断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主要与氨气、二氧化硫等其他刺激性气体中毒相鉴别，同时排除心源性肺水肿等疾病。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诊断标准与鉴别诊断方法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9975" y="1234972"/>
            <a:ext cx="4812942" cy="4812942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6563746" y="1358224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63746" y="2706482"/>
            <a:ext cx="369902" cy="369902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563746" y="3981427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563746" y="5334806"/>
            <a:ext cx="369902" cy="369902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114336" y="1667166"/>
            <a:ext cx="3618828" cy="79547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检查白细胞计数是否升高，以判断有无感染或炎症反应。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114336" y="2929889"/>
            <a:ext cx="3618828" cy="771122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检查尿蛋白、尿糖等指标，以评估肾脏功能是否受损。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114336" y="4263654"/>
            <a:ext cx="3618828" cy="78329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包括肝功能、肾功能、电解质等，以全面了解患者身体状况。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7114336" y="5567038"/>
            <a:ext cx="3618828" cy="807651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了解患者是否存在低氧血症、呼吸衰竭等情况。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114336" y="1259356"/>
            <a:ext cx="3514429" cy="44718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血常规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114336" y="2608945"/>
            <a:ext cx="3514429" cy="44718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尿常规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7114336" y="3908275"/>
            <a:ext cx="3514429" cy="44718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生化检查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7114336" y="5229577"/>
            <a:ext cx="3514429" cy="44718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动脉血气分析</a:t>
            </a:r>
            <a:endParaRPr lang="en-US" sz="1100"/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实验室检查项目介绍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氯气中毒现场急救措施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133" y="2130657"/>
            <a:ext cx="4066829" cy="3122624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7891" b="7891"/>
          <a:stretch>
            <a:fillRect/>
          </a:stretch>
        </p:blipFill>
        <p:spPr>
          <a:xfrm>
            <a:off x="1278694" y="2308435"/>
            <a:ext cx="3735703" cy="2097441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6252917" y="2077612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252917" y="3173862"/>
            <a:ext cx="369902" cy="369902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252917" y="4318644"/>
            <a:ext cx="369902" cy="3699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03507" y="1856835"/>
            <a:ext cx="3618828" cy="79547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立即将患者移离氯气泄漏现场至空气新鲜处，解开衣领，保持呼吸道通畅。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803507" y="2973254"/>
            <a:ext cx="3618828" cy="771122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迅速报警并拨打急救电话，向专业人员求助。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803507" y="4099755"/>
            <a:ext cx="3618828" cy="783299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在救援人员到来之前，采取措施阻止氯气继续泄漏，如关闭阀门、开窗通风等。</a:t>
            </a:r>
            <a:endParaRPr lang="en-US" sz="1100"/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迅速脱离污染源并报警求助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80108" y="1287672"/>
            <a:ext cx="7377949" cy="135630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025751" y="1468427"/>
            <a:ext cx="6286664" cy="994791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对于轻度中毒者，可让其静卧休息，给予吸氧和保暖措施。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999470" y="1050728"/>
            <a:ext cx="2132497" cy="1830189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480108" y="3069093"/>
            <a:ext cx="7377949" cy="135630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2773369" y="3249848"/>
            <a:ext cx="6286500" cy="9715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对于中度和重度中毒者，应密切观察呼吸和心跳情况，如出现呼吸困难或心跳停止，应立即进行心肺复苏术（CPR）。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9060033" y="2832149"/>
            <a:ext cx="2132497" cy="1830189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2480108" y="4850514"/>
            <a:ext cx="7377949" cy="135630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025751" y="5031268"/>
            <a:ext cx="6286664" cy="994791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保持患者呼吸道通畅，及时清除口鼻分泌物和呕吐物，防止窒息发生。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999470" y="4613570"/>
            <a:ext cx="2132497" cy="1830189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2"/>
          <a:srcRect l="11645" r="11645"/>
          <a:stretch>
            <a:fillRect/>
          </a:stretch>
        </p:blipFill>
        <p:spPr>
          <a:xfrm>
            <a:off x="1099415" y="1124574"/>
            <a:ext cx="1926336" cy="1682496"/>
          </a:xfrm>
          <a:prstGeom prst="hexagon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rcRect l="12265" r="12265"/>
          <a:stretch>
            <a:fillRect/>
          </a:stretch>
        </p:blipFill>
        <p:spPr>
          <a:xfrm>
            <a:off x="9163113" y="2905301"/>
            <a:ext cx="1926336" cy="1682496"/>
          </a:xfrm>
          <a:prstGeom prst="hexagon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4"/>
          <a:srcRect l="11836" r="11836"/>
          <a:stretch>
            <a:fillRect/>
          </a:stretch>
        </p:blipFill>
        <p:spPr>
          <a:xfrm>
            <a:off x="1099415" y="4686721"/>
            <a:ext cx="1926336" cy="1682496"/>
          </a:xfrm>
          <a:prstGeom prst="hexagon">
            <a:avLst/>
          </a:prstGeom>
        </p:spPr>
      </p:pic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保持呼吸道通畅，防止窒息发生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09907" y="1752617"/>
            <a:ext cx="2486863" cy="199711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判断患者意识和呼吸情况，如无意识且无呼吸或仅有喘息，应立即开始CPR。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1209907" y="4415688"/>
            <a:ext cx="2486863" cy="2040376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按照30:2的比例进行胸外按压和人工呼吸，即每按压30次后进行2次人工呼吸。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8604932" y="1738195"/>
            <a:ext cx="2486863" cy="201153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将患者仰卧于平坦地面上，施救者位于其一侧，双手重叠放在患者胸骨下半部。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615101" y="4415687"/>
            <a:ext cx="2486863" cy="201153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持续进行CPR直至患者恢复自主呼吸和心跳或专业救援人员到达现场。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1185523" y="1345347"/>
            <a:ext cx="2746435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9字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8604932" y="1345347"/>
            <a:ext cx="2746435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9字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1209907" y="4068105"/>
            <a:ext cx="2746435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9字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604932" y="4068105"/>
            <a:ext cx="2746435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9字</a:t>
            </a:r>
            <a:endParaRPr lang="en-US" sz="1100"/>
          </a:p>
        </p:txBody>
      </p:sp>
      <p:grpSp>
        <p:nvGrpSpPr>
          <p:cNvPr id="10" name="Group 10"/>
          <p:cNvGrpSpPr/>
          <p:nvPr/>
        </p:nvGrpSpPr>
        <p:grpSpPr>
          <a:xfrm>
            <a:off x="5916290" y="3502689"/>
            <a:ext cx="683469" cy="657344"/>
            <a:chOff x="5916290" y="3502689"/>
            <a:chExt cx="683469" cy="657344"/>
          </a:xfrm>
        </p:grpSpPr>
        <p:sp>
          <p:nvSpPr>
            <p:cNvPr id="11" name="AutoShape 11"/>
            <p:cNvSpPr/>
            <p:nvPr/>
          </p:nvSpPr>
          <p:spPr>
            <a:xfrm>
              <a:off x="6104223" y="3502689"/>
              <a:ext cx="307603" cy="31139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5916290" y="3862753"/>
              <a:ext cx="683469" cy="297280"/>
            </a:xfrm>
            <a:custGeom>
              <a:rect l="l" t="t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Freeform 13"/>
          <p:cNvSpPr/>
          <p:nvPr/>
        </p:nvSpPr>
        <p:spPr>
          <a:xfrm>
            <a:off x="4295485" y="2826350"/>
            <a:ext cx="1248461" cy="1771741"/>
          </a:xfrm>
          <a:custGeom>
            <a:rect l="l" t="t" r="r" b="b"/>
            <a:pathLst>
              <a:path w="629" h="893">
                <a:moveTo>
                  <a:pt x="187" y="77"/>
                </a:moveTo>
                <a:cubicBezTo>
                  <a:pt x="187" y="99"/>
                  <a:pt x="207" y="143"/>
                  <a:pt x="207" y="143"/>
                </a:cubicBezTo>
                <a:cubicBezTo>
                  <a:pt x="219" y="170"/>
                  <a:pt x="204" y="192"/>
                  <a:pt x="174" y="192"/>
                </a:cubicBezTo>
                <a:cubicBezTo>
                  <a:pt x="0" y="192"/>
                  <a:pt x="0" y="192"/>
                  <a:pt x="0" y="192"/>
                </a:cubicBezTo>
                <a:cubicBezTo>
                  <a:pt x="0" y="892"/>
                  <a:pt x="0" y="892"/>
                  <a:pt x="0" y="892"/>
                </a:cubicBezTo>
                <a:cubicBezTo>
                  <a:pt x="174" y="892"/>
                  <a:pt x="174" y="892"/>
                  <a:pt x="174" y="892"/>
                </a:cubicBezTo>
                <a:cubicBezTo>
                  <a:pt x="204" y="892"/>
                  <a:pt x="219" y="870"/>
                  <a:pt x="207" y="844"/>
                </a:cubicBezTo>
                <a:cubicBezTo>
                  <a:pt x="207" y="844"/>
                  <a:pt x="187" y="800"/>
                  <a:pt x="187" y="778"/>
                </a:cubicBezTo>
                <a:cubicBezTo>
                  <a:pt x="187" y="735"/>
                  <a:pt x="222" y="701"/>
                  <a:pt x="266" y="701"/>
                </a:cubicBezTo>
                <a:cubicBezTo>
                  <a:pt x="310" y="701"/>
                  <a:pt x="346" y="735"/>
                  <a:pt x="346" y="778"/>
                </a:cubicBezTo>
                <a:cubicBezTo>
                  <a:pt x="346" y="800"/>
                  <a:pt x="326" y="844"/>
                  <a:pt x="326" y="844"/>
                </a:cubicBezTo>
                <a:cubicBezTo>
                  <a:pt x="314" y="870"/>
                  <a:pt x="328" y="892"/>
                  <a:pt x="359" y="892"/>
                </a:cubicBezTo>
                <a:cubicBezTo>
                  <a:pt x="574" y="892"/>
                  <a:pt x="574" y="892"/>
                  <a:pt x="574" y="892"/>
                </a:cubicBezTo>
                <a:cubicBezTo>
                  <a:pt x="578" y="892"/>
                  <a:pt x="582" y="893"/>
                  <a:pt x="585" y="893"/>
                </a:cubicBezTo>
                <a:cubicBezTo>
                  <a:pt x="629" y="893"/>
                  <a:pt x="629" y="893"/>
                  <a:pt x="629" y="893"/>
                </a:cubicBezTo>
                <a:cubicBezTo>
                  <a:pt x="629" y="840"/>
                  <a:pt x="629" y="840"/>
                  <a:pt x="629" y="840"/>
                </a:cubicBezTo>
                <a:cubicBezTo>
                  <a:pt x="629" y="632"/>
                  <a:pt x="629" y="632"/>
                  <a:pt x="629" y="632"/>
                </a:cubicBezTo>
                <a:cubicBezTo>
                  <a:pt x="629" y="603"/>
                  <a:pt x="602" y="596"/>
                  <a:pt x="574" y="608"/>
                </a:cubicBezTo>
                <a:cubicBezTo>
                  <a:pt x="574" y="608"/>
                  <a:pt x="533" y="619"/>
                  <a:pt x="510" y="619"/>
                </a:cubicBezTo>
                <a:cubicBezTo>
                  <a:pt x="467" y="619"/>
                  <a:pt x="431" y="585"/>
                  <a:pt x="431" y="542"/>
                </a:cubicBezTo>
                <a:cubicBezTo>
                  <a:pt x="431" y="500"/>
                  <a:pt x="467" y="466"/>
                  <a:pt x="510" y="466"/>
                </a:cubicBezTo>
                <a:cubicBezTo>
                  <a:pt x="533" y="466"/>
                  <a:pt x="579" y="485"/>
                  <a:pt x="579" y="485"/>
                </a:cubicBezTo>
                <a:cubicBezTo>
                  <a:pt x="606" y="497"/>
                  <a:pt x="629" y="482"/>
                  <a:pt x="629" y="453"/>
                </a:cubicBezTo>
                <a:cubicBezTo>
                  <a:pt x="629" y="245"/>
                  <a:pt x="629" y="245"/>
                  <a:pt x="629" y="245"/>
                </a:cubicBezTo>
                <a:cubicBezTo>
                  <a:pt x="629" y="192"/>
                  <a:pt x="629" y="192"/>
                  <a:pt x="629" y="192"/>
                </a:cubicBezTo>
                <a:cubicBezTo>
                  <a:pt x="574" y="192"/>
                  <a:pt x="574" y="192"/>
                  <a:pt x="574" y="192"/>
                </a:cubicBezTo>
                <a:cubicBezTo>
                  <a:pt x="359" y="192"/>
                  <a:pt x="359" y="192"/>
                  <a:pt x="359" y="192"/>
                </a:cubicBezTo>
                <a:cubicBezTo>
                  <a:pt x="328" y="192"/>
                  <a:pt x="314" y="170"/>
                  <a:pt x="326" y="143"/>
                </a:cubicBezTo>
                <a:cubicBezTo>
                  <a:pt x="326" y="143"/>
                  <a:pt x="346" y="99"/>
                  <a:pt x="346" y="77"/>
                </a:cubicBezTo>
                <a:cubicBezTo>
                  <a:pt x="346" y="34"/>
                  <a:pt x="310" y="0"/>
                  <a:pt x="266" y="0"/>
                </a:cubicBezTo>
                <a:cubicBezTo>
                  <a:pt x="222" y="0"/>
                  <a:pt x="187" y="34"/>
                  <a:pt x="187" y="77"/>
                </a:cubicBezTo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4" name="Group 14"/>
          <p:cNvGrpSpPr/>
          <p:nvPr/>
        </p:nvGrpSpPr>
        <p:grpSpPr>
          <a:xfrm>
            <a:off x="4555907" y="3608710"/>
            <a:ext cx="400995" cy="304800"/>
            <a:chOff x="4555907" y="3608710"/>
            <a:chExt cx="400995" cy="304800"/>
          </a:xfrm>
        </p:grpSpPr>
        <p:sp>
          <p:nvSpPr>
            <p:cNvPr id="15" name="Freeform 15"/>
            <p:cNvSpPr/>
            <p:nvPr/>
          </p:nvSpPr>
          <p:spPr>
            <a:xfrm>
              <a:off x="4555907" y="3649553"/>
              <a:ext cx="265908" cy="263957"/>
            </a:xfrm>
            <a:custGeom>
              <a:rect l="l" t="t" r="r" b="b"/>
              <a:pathLst>
                <a:path w="229" h="226">
                  <a:moveTo>
                    <a:pt x="229" y="128"/>
                  </a:moveTo>
                  <a:cubicBezTo>
                    <a:pt x="229" y="98"/>
                    <a:pt x="229" y="98"/>
                    <a:pt x="229" y="98"/>
                  </a:cubicBezTo>
                  <a:cubicBezTo>
                    <a:pt x="206" y="93"/>
                    <a:pt x="206" y="93"/>
                    <a:pt x="206" y="93"/>
                  </a:cubicBezTo>
                  <a:cubicBezTo>
                    <a:pt x="204" y="87"/>
                    <a:pt x="202" y="81"/>
                    <a:pt x="200" y="76"/>
                  </a:cubicBezTo>
                  <a:cubicBezTo>
                    <a:pt x="216" y="58"/>
                    <a:pt x="216" y="58"/>
                    <a:pt x="216" y="58"/>
                  </a:cubicBezTo>
                  <a:cubicBezTo>
                    <a:pt x="198" y="34"/>
                    <a:pt x="198" y="34"/>
                    <a:pt x="198" y="34"/>
                  </a:cubicBezTo>
                  <a:cubicBezTo>
                    <a:pt x="176" y="44"/>
                    <a:pt x="176" y="44"/>
                    <a:pt x="176" y="44"/>
                  </a:cubicBezTo>
                  <a:cubicBezTo>
                    <a:pt x="172" y="39"/>
                    <a:pt x="167" y="36"/>
                    <a:pt x="161" y="33"/>
                  </a:cubicBezTo>
                  <a:cubicBezTo>
                    <a:pt x="164" y="9"/>
                    <a:pt x="164" y="9"/>
                    <a:pt x="164" y="9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23" y="20"/>
                    <a:pt x="123" y="20"/>
                    <a:pt x="123" y="20"/>
                  </a:cubicBezTo>
                  <a:cubicBezTo>
                    <a:pt x="120" y="20"/>
                    <a:pt x="117" y="20"/>
                    <a:pt x="114" y="20"/>
                  </a:cubicBezTo>
                  <a:cubicBezTo>
                    <a:pt x="111" y="20"/>
                    <a:pt x="108" y="20"/>
                    <a:pt x="105" y="2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67" y="33"/>
                    <a:pt x="67" y="33"/>
                    <a:pt x="67" y="33"/>
                  </a:cubicBezTo>
                  <a:cubicBezTo>
                    <a:pt x="62" y="36"/>
                    <a:pt x="57" y="39"/>
                    <a:pt x="52" y="44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29" y="76"/>
                    <a:pt x="29" y="76"/>
                    <a:pt x="29" y="76"/>
                  </a:cubicBezTo>
                  <a:cubicBezTo>
                    <a:pt x="26" y="81"/>
                    <a:pt x="24" y="87"/>
                    <a:pt x="23" y="94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23" y="133"/>
                    <a:pt x="23" y="133"/>
                    <a:pt x="23" y="133"/>
                  </a:cubicBezTo>
                  <a:cubicBezTo>
                    <a:pt x="24" y="139"/>
                    <a:pt x="26" y="145"/>
                    <a:pt x="29" y="151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31" y="193"/>
                    <a:pt x="31" y="193"/>
                    <a:pt x="31" y="193"/>
                  </a:cubicBezTo>
                  <a:cubicBezTo>
                    <a:pt x="52" y="183"/>
                    <a:pt x="52" y="183"/>
                    <a:pt x="52" y="183"/>
                  </a:cubicBezTo>
                  <a:cubicBezTo>
                    <a:pt x="57" y="187"/>
                    <a:pt x="62" y="191"/>
                    <a:pt x="67" y="194"/>
                  </a:cubicBezTo>
                  <a:cubicBezTo>
                    <a:pt x="65" y="218"/>
                    <a:pt x="65" y="218"/>
                    <a:pt x="65" y="218"/>
                  </a:cubicBezTo>
                  <a:cubicBezTo>
                    <a:pt x="93" y="227"/>
                    <a:pt x="93" y="227"/>
                    <a:pt x="93" y="227"/>
                  </a:cubicBezTo>
                  <a:cubicBezTo>
                    <a:pt x="105" y="206"/>
                    <a:pt x="105" y="206"/>
                    <a:pt x="105" y="206"/>
                  </a:cubicBezTo>
                  <a:cubicBezTo>
                    <a:pt x="108" y="207"/>
                    <a:pt x="111" y="207"/>
                    <a:pt x="114" y="207"/>
                  </a:cubicBezTo>
                  <a:cubicBezTo>
                    <a:pt x="117" y="207"/>
                    <a:pt x="121" y="207"/>
                    <a:pt x="124" y="206"/>
                  </a:cubicBezTo>
                  <a:cubicBezTo>
                    <a:pt x="135" y="227"/>
                    <a:pt x="135" y="227"/>
                    <a:pt x="135" y="227"/>
                  </a:cubicBezTo>
                  <a:cubicBezTo>
                    <a:pt x="164" y="217"/>
                    <a:pt x="164" y="217"/>
                    <a:pt x="164" y="217"/>
                  </a:cubicBezTo>
                  <a:cubicBezTo>
                    <a:pt x="161" y="194"/>
                    <a:pt x="161" y="194"/>
                    <a:pt x="161" y="194"/>
                  </a:cubicBezTo>
                  <a:cubicBezTo>
                    <a:pt x="167" y="191"/>
                    <a:pt x="172" y="187"/>
                    <a:pt x="176" y="183"/>
                  </a:cubicBezTo>
                  <a:cubicBezTo>
                    <a:pt x="198" y="193"/>
                    <a:pt x="198" y="193"/>
                    <a:pt x="198" y="193"/>
                  </a:cubicBezTo>
                  <a:cubicBezTo>
                    <a:pt x="216" y="168"/>
                    <a:pt x="216" y="168"/>
                    <a:pt x="216" y="168"/>
                  </a:cubicBezTo>
                  <a:cubicBezTo>
                    <a:pt x="200" y="151"/>
                    <a:pt x="200" y="151"/>
                    <a:pt x="200" y="151"/>
                  </a:cubicBezTo>
                  <a:cubicBezTo>
                    <a:pt x="202" y="145"/>
                    <a:pt x="204" y="139"/>
                    <a:pt x="206" y="133"/>
                  </a:cubicBezTo>
                  <a:lnTo>
                    <a:pt x="229" y="128"/>
                  </a:lnTo>
                  <a:close/>
                  <a:moveTo>
                    <a:pt x="114" y="180"/>
                  </a:moveTo>
                  <a:cubicBezTo>
                    <a:pt x="77" y="180"/>
                    <a:pt x="47" y="150"/>
                    <a:pt x="47" y="113"/>
                  </a:cubicBezTo>
                  <a:cubicBezTo>
                    <a:pt x="47" y="76"/>
                    <a:pt x="77" y="46"/>
                    <a:pt x="114" y="46"/>
                  </a:cubicBezTo>
                  <a:cubicBezTo>
                    <a:pt x="151" y="46"/>
                    <a:pt x="181" y="76"/>
                    <a:pt x="181" y="113"/>
                  </a:cubicBezTo>
                  <a:cubicBezTo>
                    <a:pt x="181" y="150"/>
                    <a:pt x="151" y="180"/>
                    <a:pt x="114" y="18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4799625" y="3608710"/>
              <a:ext cx="157277" cy="157277"/>
            </a:xfrm>
            <a:custGeom>
              <a:rect l="l" t="t" r="r" b="b"/>
              <a:pathLst>
                <a:path w="135" h="135">
                  <a:moveTo>
                    <a:pt x="135" y="76"/>
                  </a:moveTo>
                  <a:cubicBezTo>
                    <a:pt x="135" y="58"/>
                    <a:pt x="135" y="58"/>
                    <a:pt x="135" y="58"/>
                  </a:cubicBezTo>
                  <a:cubicBezTo>
                    <a:pt x="122" y="55"/>
                    <a:pt x="122" y="55"/>
                    <a:pt x="122" y="55"/>
                  </a:cubicBezTo>
                  <a:cubicBezTo>
                    <a:pt x="121" y="52"/>
                    <a:pt x="120" y="48"/>
                    <a:pt x="118" y="45"/>
                  </a:cubicBezTo>
                  <a:cubicBezTo>
                    <a:pt x="128" y="34"/>
                    <a:pt x="128" y="34"/>
                    <a:pt x="128" y="34"/>
                  </a:cubicBezTo>
                  <a:cubicBezTo>
                    <a:pt x="117" y="20"/>
                    <a:pt x="117" y="20"/>
                    <a:pt x="117" y="20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2" y="23"/>
                    <a:pt x="99" y="21"/>
                    <a:pt x="96" y="19"/>
                  </a:cubicBezTo>
                  <a:cubicBezTo>
                    <a:pt x="97" y="5"/>
                    <a:pt x="97" y="5"/>
                    <a:pt x="97" y="5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73" y="12"/>
                    <a:pt x="73" y="12"/>
                    <a:pt x="73" y="12"/>
                  </a:cubicBezTo>
                  <a:cubicBezTo>
                    <a:pt x="71" y="12"/>
                    <a:pt x="69" y="12"/>
                    <a:pt x="67" y="12"/>
                  </a:cubicBezTo>
                  <a:cubicBezTo>
                    <a:pt x="66" y="12"/>
                    <a:pt x="64" y="12"/>
                    <a:pt x="62" y="12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6" y="21"/>
                    <a:pt x="33" y="23"/>
                    <a:pt x="30" y="26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15" y="48"/>
                    <a:pt x="14" y="52"/>
                    <a:pt x="13" y="55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3" y="79"/>
                    <a:pt x="13" y="79"/>
                    <a:pt x="13" y="79"/>
                  </a:cubicBezTo>
                  <a:cubicBezTo>
                    <a:pt x="14" y="83"/>
                    <a:pt x="15" y="86"/>
                    <a:pt x="17" y="90"/>
                  </a:cubicBezTo>
                  <a:cubicBezTo>
                    <a:pt x="7" y="100"/>
                    <a:pt x="7" y="100"/>
                    <a:pt x="7" y="100"/>
                  </a:cubicBezTo>
                  <a:cubicBezTo>
                    <a:pt x="18" y="114"/>
                    <a:pt x="18" y="114"/>
                    <a:pt x="18" y="114"/>
                  </a:cubicBezTo>
                  <a:cubicBezTo>
                    <a:pt x="31" y="109"/>
                    <a:pt x="31" y="109"/>
                    <a:pt x="31" y="109"/>
                  </a:cubicBezTo>
                  <a:cubicBezTo>
                    <a:pt x="33" y="111"/>
                    <a:pt x="36" y="113"/>
                    <a:pt x="39" y="115"/>
                  </a:cubicBezTo>
                  <a:cubicBezTo>
                    <a:pt x="38" y="129"/>
                    <a:pt x="38" y="129"/>
                    <a:pt x="38" y="129"/>
                  </a:cubicBezTo>
                  <a:cubicBezTo>
                    <a:pt x="55" y="135"/>
                    <a:pt x="55" y="135"/>
                    <a:pt x="55" y="135"/>
                  </a:cubicBezTo>
                  <a:cubicBezTo>
                    <a:pt x="62" y="122"/>
                    <a:pt x="62" y="122"/>
                    <a:pt x="62" y="122"/>
                  </a:cubicBezTo>
                  <a:cubicBezTo>
                    <a:pt x="64" y="123"/>
                    <a:pt x="66" y="123"/>
                    <a:pt x="68" y="123"/>
                  </a:cubicBezTo>
                  <a:cubicBezTo>
                    <a:pt x="69" y="123"/>
                    <a:pt x="71" y="123"/>
                    <a:pt x="73" y="122"/>
                  </a:cubicBezTo>
                  <a:cubicBezTo>
                    <a:pt x="80" y="135"/>
                    <a:pt x="80" y="135"/>
                    <a:pt x="80" y="135"/>
                  </a:cubicBezTo>
                  <a:cubicBezTo>
                    <a:pt x="97" y="129"/>
                    <a:pt x="97" y="129"/>
                    <a:pt x="97" y="129"/>
                  </a:cubicBezTo>
                  <a:cubicBezTo>
                    <a:pt x="96" y="115"/>
                    <a:pt x="96" y="115"/>
                    <a:pt x="96" y="115"/>
                  </a:cubicBezTo>
                  <a:cubicBezTo>
                    <a:pt x="99" y="113"/>
                    <a:pt x="102" y="111"/>
                    <a:pt x="104" y="109"/>
                  </a:cubicBezTo>
                  <a:cubicBezTo>
                    <a:pt x="117" y="114"/>
                    <a:pt x="117" y="114"/>
                    <a:pt x="117" y="114"/>
                  </a:cubicBezTo>
                  <a:cubicBezTo>
                    <a:pt x="128" y="100"/>
                    <a:pt x="128" y="100"/>
                    <a:pt x="128" y="100"/>
                  </a:cubicBezTo>
                  <a:cubicBezTo>
                    <a:pt x="118" y="89"/>
                    <a:pt x="118" y="89"/>
                    <a:pt x="118" y="89"/>
                  </a:cubicBezTo>
                  <a:cubicBezTo>
                    <a:pt x="120" y="86"/>
                    <a:pt x="121" y="83"/>
                    <a:pt x="122" y="79"/>
                  </a:cubicBezTo>
                  <a:lnTo>
                    <a:pt x="135" y="76"/>
                  </a:lnTo>
                  <a:close/>
                  <a:moveTo>
                    <a:pt x="67" y="107"/>
                  </a:moveTo>
                  <a:cubicBezTo>
                    <a:pt x="46" y="107"/>
                    <a:pt x="28" y="89"/>
                    <a:pt x="28" y="67"/>
                  </a:cubicBezTo>
                  <a:cubicBezTo>
                    <a:pt x="28" y="45"/>
                    <a:pt x="46" y="27"/>
                    <a:pt x="67" y="27"/>
                  </a:cubicBezTo>
                  <a:cubicBezTo>
                    <a:pt x="89" y="27"/>
                    <a:pt x="107" y="45"/>
                    <a:pt x="107" y="67"/>
                  </a:cubicBezTo>
                  <a:cubicBezTo>
                    <a:pt x="107" y="89"/>
                    <a:pt x="89" y="107"/>
                    <a:pt x="67" y="10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7" name="Freeform 17"/>
          <p:cNvSpPr/>
          <p:nvPr/>
        </p:nvSpPr>
        <p:spPr>
          <a:xfrm>
            <a:off x="6976140" y="3205277"/>
            <a:ext cx="1250168" cy="1773448"/>
          </a:xfrm>
          <a:custGeom>
            <a:rect l="l" t="t" r="r" b="b"/>
            <a:pathLst>
              <a:path w="630" h="894">
                <a:moveTo>
                  <a:pt x="455" y="0"/>
                </a:moveTo>
                <a:cubicBezTo>
                  <a:pt x="425" y="0"/>
                  <a:pt x="410" y="22"/>
                  <a:pt x="422" y="49"/>
                </a:cubicBezTo>
                <a:cubicBezTo>
                  <a:pt x="422" y="49"/>
                  <a:pt x="442" y="93"/>
                  <a:pt x="442" y="115"/>
                </a:cubicBezTo>
                <a:cubicBezTo>
                  <a:pt x="442" y="157"/>
                  <a:pt x="407" y="192"/>
                  <a:pt x="363" y="192"/>
                </a:cubicBezTo>
                <a:cubicBezTo>
                  <a:pt x="319" y="192"/>
                  <a:pt x="284" y="157"/>
                  <a:pt x="284" y="115"/>
                </a:cubicBezTo>
                <a:cubicBezTo>
                  <a:pt x="284" y="93"/>
                  <a:pt x="303" y="49"/>
                  <a:pt x="303" y="49"/>
                </a:cubicBezTo>
                <a:cubicBezTo>
                  <a:pt x="316" y="22"/>
                  <a:pt x="301" y="0"/>
                  <a:pt x="271" y="0"/>
                </a:cubicBezTo>
                <a:cubicBezTo>
                  <a:pt x="55" y="0"/>
                  <a:pt x="55" y="0"/>
                  <a:pt x="55" y="0"/>
                </a:cubicBezTo>
                <a:cubicBezTo>
                  <a:pt x="1" y="0"/>
                  <a:pt x="1" y="0"/>
                  <a:pt x="1" y="0"/>
                </a:cubicBezTo>
                <a:cubicBezTo>
                  <a:pt x="3" y="40"/>
                  <a:pt x="3" y="40"/>
                  <a:pt x="3" y="40"/>
                </a:cubicBezTo>
                <a:cubicBezTo>
                  <a:pt x="4" y="44"/>
                  <a:pt x="3" y="50"/>
                  <a:pt x="3" y="54"/>
                </a:cubicBezTo>
                <a:cubicBezTo>
                  <a:pt x="2" y="262"/>
                  <a:pt x="2" y="262"/>
                  <a:pt x="2" y="262"/>
                </a:cubicBezTo>
                <a:cubicBezTo>
                  <a:pt x="2" y="291"/>
                  <a:pt x="24" y="305"/>
                  <a:pt x="52" y="294"/>
                </a:cubicBezTo>
                <a:cubicBezTo>
                  <a:pt x="52" y="294"/>
                  <a:pt x="97" y="274"/>
                  <a:pt x="120" y="274"/>
                </a:cubicBezTo>
                <a:cubicBezTo>
                  <a:pt x="164" y="274"/>
                  <a:pt x="199" y="309"/>
                  <a:pt x="199" y="351"/>
                </a:cubicBezTo>
                <a:cubicBezTo>
                  <a:pt x="199" y="394"/>
                  <a:pt x="164" y="428"/>
                  <a:pt x="120" y="428"/>
                </a:cubicBezTo>
                <a:cubicBezTo>
                  <a:pt x="97" y="428"/>
                  <a:pt x="52" y="409"/>
                  <a:pt x="52" y="409"/>
                </a:cubicBezTo>
                <a:cubicBezTo>
                  <a:pt x="24" y="397"/>
                  <a:pt x="2" y="411"/>
                  <a:pt x="2" y="441"/>
                </a:cubicBezTo>
                <a:cubicBezTo>
                  <a:pt x="2" y="649"/>
                  <a:pt x="2" y="649"/>
                  <a:pt x="2" y="649"/>
                </a:cubicBezTo>
                <a:cubicBezTo>
                  <a:pt x="2" y="653"/>
                  <a:pt x="1" y="656"/>
                  <a:pt x="0" y="660"/>
                </a:cubicBezTo>
                <a:cubicBezTo>
                  <a:pt x="0" y="702"/>
                  <a:pt x="0" y="702"/>
                  <a:pt x="0" y="702"/>
                </a:cubicBezTo>
                <a:cubicBezTo>
                  <a:pt x="55" y="702"/>
                  <a:pt x="55" y="702"/>
                  <a:pt x="55" y="702"/>
                </a:cubicBezTo>
                <a:cubicBezTo>
                  <a:pt x="55" y="702"/>
                  <a:pt x="55" y="702"/>
                  <a:pt x="55" y="702"/>
                </a:cubicBezTo>
                <a:cubicBezTo>
                  <a:pt x="271" y="702"/>
                  <a:pt x="271" y="702"/>
                  <a:pt x="271" y="702"/>
                </a:cubicBezTo>
                <a:cubicBezTo>
                  <a:pt x="301" y="702"/>
                  <a:pt x="315" y="724"/>
                  <a:pt x="303" y="751"/>
                </a:cubicBezTo>
                <a:cubicBezTo>
                  <a:pt x="303" y="751"/>
                  <a:pt x="303" y="751"/>
                  <a:pt x="303" y="751"/>
                </a:cubicBezTo>
                <a:cubicBezTo>
                  <a:pt x="302" y="754"/>
                  <a:pt x="284" y="796"/>
                  <a:pt x="284" y="817"/>
                </a:cubicBezTo>
                <a:cubicBezTo>
                  <a:pt x="284" y="831"/>
                  <a:pt x="288" y="845"/>
                  <a:pt x="295" y="857"/>
                </a:cubicBezTo>
                <a:cubicBezTo>
                  <a:pt x="296" y="858"/>
                  <a:pt x="296" y="859"/>
                  <a:pt x="297" y="860"/>
                </a:cubicBezTo>
                <a:cubicBezTo>
                  <a:pt x="311" y="880"/>
                  <a:pt x="335" y="894"/>
                  <a:pt x="363" y="894"/>
                </a:cubicBezTo>
                <a:cubicBezTo>
                  <a:pt x="390" y="894"/>
                  <a:pt x="414" y="880"/>
                  <a:pt x="429" y="860"/>
                </a:cubicBezTo>
                <a:cubicBezTo>
                  <a:pt x="429" y="859"/>
                  <a:pt x="430" y="858"/>
                  <a:pt x="431" y="857"/>
                </a:cubicBezTo>
                <a:cubicBezTo>
                  <a:pt x="438" y="845"/>
                  <a:pt x="442" y="831"/>
                  <a:pt x="442" y="817"/>
                </a:cubicBezTo>
                <a:cubicBezTo>
                  <a:pt x="442" y="796"/>
                  <a:pt x="424" y="754"/>
                  <a:pt x="422" y="751"/>
                </a:cubicBezTo>
                <a:cubicBezTo>
                  <a:pt x="422" y="751"/>
                  <a:pt x="422" y="751"/>
                  <a:pt x="422" y="751"/>
                </a:cubicBezTo>
                <a:cubicBezTo>
                  <a:pt x="410" y="724"/>
                  <a:pt x="425" y="702"/>
                  <a:pt x="455" y="702"/>
                </a:cubicBezTo>
                <a:cubicBezTo>
                  <a:pt x="630" y="702"/>
                  <a:pt x="630" y="702"/>
                  <a:pt x="630" y="702"/>
                </a:cubicBezTo>
                <a:cubicBezTo>
                  <a:pt x="630" y="0"/>
                  <a:pt x="630" y="0"/>
                  <a:pt x="630" y="0"/>
                </a:cubicBezTo>
                <a:lnTo>
                  <a:pt x="455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8" name="Group 18"/>
          <p:cNvGrpSpPr/>
          <p:nvPr/>
        </p:nvGrpSpPr>
        <p:grpSpPr>
          <a:xfrm>
            <a:off x="7583912" y="3902171"/>
            <a:ext cx="260543" cy="257862"/>
            <a:chOff x="7583912" y="3902171"/>
            <a:chExt cx="260543" cy="257862"/>
          </a:xfrm>
        </p:grpSpPr>
        <p:sp>
          <p:nvSpPr>
            <p:cNvPr id="19" name="Freeform 19"/>
            <p:cNvSpPr/>
            <p:nvPr/>
          </p:nvSpPr>
          <p:spPr>
            <a:xfrm>
              <a:off x="7583912" y="4046647"/>
              <a:ext cx="260543" cy="113386"/>
            </a:xfrm>
            <a:custGeom>
              <a:rect l="l" t="t" r="r" b="b"/>
              <a:pathLst>
                <a:path w="205" h="89">
                  <a:moveTo>
                    <a:pt x="103" y="19"/>
                  </a:moveTo>
                  <a:cubicBezTo>
                    <a:pt x="82" y="19"/>
                    <a:pt x="62" y="12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9"/>
                    <a:pt x="10" y="89"/>
                    <a:pt x="22" y="89"/>
                  </a:cubicBezTo>
                  <a:cubicBezTo>
                    <a:pt x="183" y="89"/>
                    <a:pt x="183" y="89"/>
                    <a:pt x="183" y="89"/>
                  </a:cubicBezTo>
                  <a:cubicBezTo>
                    <a:pt x="195" y="89"/>
                    <a:pt x="205" y="79"/>
                    <a:pt x="205" y="67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43" y="12"/>
                    <a:pt x="124" y="19"/>
                    <a:pt x="103" y="19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7583912" y="3902171"/>
              <a:ext cx="260543" cy="149840"/>
            </a:xfrm>
            <a:custGeom>
              <a:rect l="l" t="t" r="r" b="b"/>
              <a:pathLst>
                <a:path w="205" h="118">
                  <a:moveTo>
                    <a:pt x="183" y="42"/>
                  </a:moveTo>
                  <a:cubicBezTo>
                    <a:pt x="180" y="42"/>
                    <a:pt x="180" y="42"/>
                    <a:pt x="180" y="42"/>
                  </a:cubicBezTo>
                  <a:cubicBezTo>
                    <a:pt x="154" y="42"/>
                    <a:pt x="154" y="42"/>
                    <a:pt x="154" y="42"/>
                  </a:cubicBezTo>
                  <a:cubicBezTo>
                    <a:pt x="154" y="22"/>
                    <a:pt x="154" y="22"/>
                    <a:pt x="154" y="22"/>
                  </a:cubicBezTo>
                  <a:cubicBezTo>
                    <a:pt x="154" y="10"/>
                    <a:pt x="144" y="0"/>
                    <a:pt x="132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61" y="0"/>
                    <a:pt x="51" y="10"/>
                    <a:pt x="51" y="2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10" y="42"/>
                    <a:pt x="0" y="52"/>
                    <a:pt x="0" y="64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54" y="101"/>
                    <a:pt x="54" y="101"/>
                    <a:pt x="54" y="101"/>
                  </a:cubicBezTo>
                  <a:cubicBezTo>
                    <a:pt x="67" y="112"/>
                    <a:pt x="84" y="118"/>
                    <a:pt x="103" y="118"/>
                  </a:cubicBezTo>
                  <a:cubicBezTo>
                    <a:pt x="121" y="118"/>
                    <a:pt x="138" y="112"/>
                    <a:pt x="151" y="101"/>
                  </a:cubicBezTo>
                  <a:cubicBezTo>
                    <a:pt x="205" y="101"/>
                    <a:pt x="205" y="101"/>
                    <a:pt x="205" y="101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205" y="52"/>
                    <a:pt x="195" y="42"/>
                    <a:pt x="183" y="42"/>
                  </a:cubicBezTo>
                  <a:close/>
                  <a:moveTo>
                    <a:pt x="67" y="26"/>
                  </a:moveTo>
                  <a:cubicBezTo>
                    <a:pt x="67" y="22"/>
                    <a:pt x="67" y="22"/>
                    <a:pt x="67" y="22"/>
                  </a:cubicBezTo>
                  <a:cubicBezTo>
                    <a:pt x="67" y="19"/>
                    <a:pt x="70" y="17"/>
                    <a:pt x="73" y="17"/>
                  </a:cubicBezTo>
                  <a:cubicBezTo>
                    <a:pt x="132" y="17"/>
                    <a:pt x="132" y="17"/>
                    <a:pt x="132" y="17"/>
                  </a:cubicBezTo>
                  <a:cubicBezTo>
                    <a:pt x="135" y="17"/>
                    <a:pt x="138" y="19"/>
                    <a:pt x="138" y="22"/>
                  </a:cubicBezTo>
                  <a:cubicBezTo>
                    <a:pt x="138" y="26"/>
                    <a:pt x="138" y="26"/>
                    <a:pt x="138" y="26"/>
                  </a:cubicBezTo>
                  <a:cubicBezTo>
                    <a:pt x="138" y="42"/>
                    <a:pt x="138" y="42"/>
                    <a:pt x="138" y="42"/>
                  </a:cubicBezTo>
                  <a:cubicBezTo>
                    <a:pt x="67" y="42"/>
                    <a:pt x="67" y="42"/>
                    <a:pt x="67" y="42"/>
                  </a:cubicBezTo>
                  <a:lnTo>
                    <a:pt x="67" y="26"/>
                  </a:lnTo>
                  <a:close/>
                  <a:moveTo>
                    <a:pt x="101" y="101"/>
                  </a:moveTo>
                  <a:cubicBezTo>
                    <a:pt x="92" y="101"/>
                    <a:pt x="85" y="94"/>
                    <a:pt x="85" y="86"/>
                  </a:cubicBezTo>
                  <a:cubicBezTo>
                    <a:pt x="85" y="77"/>
                    <a:pt x="92" y="70"/>
                    <a:pt x="101" y="70"/>
                  </a:cubicBezTo>
                  <a:cubicBezTo>
                    <a:pt x="110" y="70"/>
                    <a:pt x="117" y="77"/>
                    <a:pt x="117" y="86"/>
                  </a:cubicBezTo>
                  <a:cubicBezTo>
                    <a:pt x="117" y="94"/>
                    <a:pt x="110" y="101"/>
                    <a:pt x="101" y="101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Freeform 21"/>
          <p:cNvSpPr/>
          <p:nvPr/>
        </p:nvSpPr>
        <p:spPr>
          <a:xfrm>
            <a:off x="5162580" y="4614062"/>
            <a:ext cx="1827947" cy="1227491"/>
          </a:xfrm>
          <a:custGeom>
            <a:rect l="l" t="t" r="r" b="b"/>
            <a:pathLst>
              <a:path w="921" h="619">
                <a:moveTo>
                  <a:pt x="866" y="0"/>
                </a:moveTo>
                <a:cubicBezTo>
                  <a:pt x="651" y="0"/>
                  <a:pt x="651" y="0"/>
                  <a:pt x="651" y="0"/>
                </a:cubicBezTo>
                <a:cubicBezTo>
                  <a:pt x="621" y="0"/>
                  <a:pt x="606" y="22"/>
                  <a:pt x="618" y="48"/>
                </a:cubicBezTo>
                <a:cubicBezTo>
                  <a:pt x="618" y="48"/>
                  <a:pt x="638" y="92"/>
                  <a:pt x="638" y="114"/>
                </a:cubicBezTo>
                <a:cubicBezTo>
                  <a:pt x="638" y="156"/>
                  <a:pt x="603" y="191"/>
                  <a:pt x="559" y="191"/>
                </a:cubicBezTo>
                <a:cubicBezTo>
                  <a:pt x="515" y="191"/>
                  <a:pt x="480" y="156"/>
                  <a:pt x="480" y="114"/>
                </a:cubicBezTo>
                <a:cubicBezTo>
                  <a:pt x="480" y="92"/>
                  <a:pt x="500" y="48"/>
                  <a:pt x="500" y="48"/>
                </a:cubicBezTo>
                <a:cubicBezTo>
                  <a:pt x="512" y="22"/>
                  <a:pt x="497" y="0"/>
                  <a:pt x="467" y="0"/>
                </a:cubicBezTo>
                <a:cubicBezTo>
                  <a:pt x="252" y="0"/>
                  <a:pt x="252" y="0"/>
                  <a:pt x="252" y="0"/>
                </a:cubicBezTo>
                <a:cubicBezTo>
                  <a:pt x="197" y="0"/>
                  <a:pt x="197" y="0"/>
                  <a:pt x="197" y="0"/>
                </a:cubicBezTo>
                <a:cubicBezTo>
                  <a:pt x="197" y="53"/>
                  <a:pt x="197" y="53"/>
                  <a:pt x="197" y="53"/>
                </a:cubicBezTo>
                <a:cubicBezTo>
                  <a:pt x="197" y="261"/>
                  <a:pt x="197" y="261"/>
                  <a:pt x="197" y="261"/>
                </a:cubicBezTo>
                <a:cubicBezTo>
                  <a:pt x="197" y="290"/>
                  <a:pt x="174" y="304"/>
                  <a:pt x="147" y="293"/>
                </a:cubicBezTo>
                <a:cubicBezTo>
                  <a:pt x="147" y="293"/>
                  <a:pt x="101" y="273"/>
                  <a:pt x="79" y="273"/>
                </a:cubicBezTo>
                <a:cubicBezTo>
                  <a:pt x="35" y="273"/>
                  <a:pt x="0" y="308"/>
                  <a:pt x="0" y="350"/>
                </a:cubicBezTo>
                <a:cubicBezTo>
                  <a:pt x="0" y="392"/>
                  <a:pt x="35" y="427"/>
                  <a:pt x="79" y="427"/>
                </a:cubicBezTo>
                <a:cubicBezTo>
                  <a:pt x="101" y="427"/>
                  <a:pt x="147" y="407"/>
                  <a:pt x="147" y="407"/>
                </a:cubicBezTo>
                <a:cubicBezTo>
                  <a:pt x="174" y="396"/>
                  <a:pt x="197" y="410"/>
                  <a:pt x="197" y="439"/>
                </a:cubicBezTo>
                <a:cubicBezTo>
                  <a:pt x="197" y="619"/>
                  <a:pt x="197" y="619"/>
                  <a:pt x="197" y="619"/>
                </a:cubicBezTo>
                <a:cubicBezTo>
                  <a:pt x="920" y="619"/>
                  <a:pt x="920" y="619"/>
                  <a:pt x="920" y="619"/>
                </a:cubicBezTo>
                <a:cubicBezTo>
                  <a:pt x="920" y="439"/>
                  <a:pt x="920" y="439"/>
                  <a:pt x="920" y="439"/>
                </a:cubicBezTo>
                <a:cubicBezTo>
                  <a:pt x="920" y="410"/>
                  <a:pt x="897" y="396"/>
                  <a:pt x="870" y="407"/>
                </a:cubicBezTo>
                <a:cubicBezTo>
                  <a:pt x="870" y="407"/>
                  <a:pt x="824" y="427"/>
                  <a:pt x="802" y="427"/>
                </a:cubicBezTo>
                <a:cubicBezTo>
                  <a:pt x="758" y="427"/>
                  <a:pt x="722" y="392"/>
                  <a:pt x="722" y="350"/>
                </a:cubicBezTo>
                <a:cubicBezTo>
                  <a:pt x="722" y="308"/>
                  <a:pt x="758" y="273"/>
                  <a:pt x="802" y="273"/>
                </a:cubicBezTo>
                <a:cubicBezTo>
                  <a:pt x="824" y="273"/>
                  <a:pt x="870" y="293"/>
                  <a:pt x="870" y="293"/>
                </a:cubicBezTo>
                <a:cubicBezTo>
                  <a:pt x="897" y="304"/>
                  <a:pt x="920" y="290"/>
                  <a:pt x="920" y="261"/>
                </a:cubicBezTo>
                <a:cubicBezTo>
                  <a:pt x="920" y="53"/>
                  <a:pt x="920" y="53"/>
                  <a:pt x="920" y="53"/>
                </a:cubicBezTo>
                <a:cubicBezTo>
                  <a:pt x="920" y="49"/>
                  <a:pt x="920" y="45"/>
                  <a:pt x="921" y="42"/>
                </a:cubicBezTo>
                <a:cubicBezTo>
                  <a:pt x="921" y="0"/>
                  <a:pt x="921" y="0"/>
                  <a:pt x="921" y="0"/>
                </a:cubicBezTo>
                <a:lnTo>
                  <a:pt x="866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5916290" y="5247193"/>
            <a:ext cx="268224" cy="256642"/>
            <a:chOff x="5916290" y="5247193"/>
            <a:chExt cx="268224" cy="256642"/>
          </a:xfrm>
        </p:grpSpPr>
        <p:sp>
          <p:nvSpPr>
            <p:cNvPr id="23" name="Freeform 23"/>
            <p:cNvSpPr/>
            <p:nvPr/>
          </p:nvSpPr>
          <p:spPr>
            <a:xfrm>
              <a:off x="6014557" y="5431658"/>
              <a:ext cx="72177" cy="72177"/>
            </a:xfrm>
            <a:custGeom>
              <a:rect l="l" t="t" r="r" b="b"/>
              <a:pathLst>
                <a:path w="412" h="412">
                  <a:moveTo>
                    <a:pt x="206" y="413"/>
                  </a:moveTo>
                  <a:lnTo>
                    <a:pt x="0" y="0"/>
                  </a:lnTo>
                  <a:lnTo>
                    <a:pt x="413" y="0"/>
                  </a:lnTo>
                  <a:lnTo>
                    <a:pt x="206" y="41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5916290" y="5247193"/>
              <a:ext cx="268224" cy="195194"/>
            </a:xfrm>
            <a:custGeom>
              <a:rect l="l" t="t" r="r" b="b"/>
              <a:pathLst>
                <a:path w="2438400" h="1774825">
                  <a:moveTo>
                    <a:pt x="290196" y="0"/>
                  </a:moveTo>
                  <a:cubicBezTo>
                    <a:pt x="2151973" y="0"/>
                    <a:pt x="2151973" y="0"/>
                    <a:pt x="2151973" y="0"/>
                  </a:cubicBezTo>
                  <a:cubicBezTo>
                    <a:pt x="2310262" y="0"/>
                    <a:pt x="2438400" y="128119"/>
                    <a:pt x="2438400" y="286384"/>
                  </a:cubicBezTo>
                  <a:lnTo>
                    <a:pt x="2438400" y="1484673"/>
                  </a:lnTo>
                  <a:cubicBezTo>
                    <a:pt x="2438400" y="1646706"/>
                    <a:pt x="2310262" y="1774825"/>
                    <a:pt x="2151973" y="1774825"/>
                  </a:cubicBezTo>
                  <a:cubicBezTo>
                    <a:pt x="290196" y="1774825"/>
                    <a:pt x="290196" y="1774825"/>
                    <a:pt x="290196" y="1774825"/>
                  </a:cubicBezTo>
                  <a:cubicBezTo>
                    <a:pt x="131907" y="1774825"/>
                    <a:pt x="0" y="1646706"/>
                    <a:pt x="0" y="1484673"/>
                  </a:cubicBezTo>
                  <a:cubicBezTo>
                    <a:pt x="0" y="286384"/>
                    <a:pt x="0" y="286384"/>
                    <a:pt x="0" y="286384"/>
                  </a:cubicBezTo>
                  <a:cubicBezTo>
                    <a:pt x="0" y="128119"/>
                    <a:pt x="131907" y="0"/>
                    <a:pt x="290196" y="0"/>
                  </a:cubicBezTo>
                  <a:close/>
                  <a:moveTo>
                    <a:pt x="471488" y="425450"/>
                  </a:moveTo>
                  <a:lnTo>
                    <a:pt x="471488" y="598488"/>
                  </a:lnTo>
                  <a:lnTo>
                    <a:pt x="1971676" y="598488"/>
                  </a:lnTo>
                  <a:lnTo>
                    <a:pt x="1971676" y="425450"/>
                  </a:lnTo>
                  <a:lnTo>
                    <a:pt x="471488" y="425450"/>
                  </a:lnTo>
                  <a:close/>
                  <a:moveTo>
                    <a:pt x="471488" y="801688"/>
                  </a:moveTo>
                  <a:lnTo>
                    <a:pt x="471488" y="971551"/>
                  </a:lnTo>
                  <a:lnTo>
                    <a:pt x="1971676" y="971551"/>
                  </a:lnTo>
                  <a:lnTo>
                    <a:pt x="1971676" y="801688"/>
                  </a:lnTo>
                  <a:lnTo>
                    <a:pt x="471488" y="801688"/>
                  </a:lnTo>
                  <a:close/>
                  <a:moveTo>
                    <a:pt x="471488" y="1174750"/>
                  </a:moveTo>
                  <a:lnTo>
                    <a:pt x="471488" y="1347788"/>
                  </a:lnTo>
                  <a:lnTo>
                    <a:pt x="1971676" y="1347788"/>
                  </a:lnTo>
                  <a:lnTo>
                    <a:pt x="1971676" y="1174750"/>
                  </a:lnTo>
                  <a:lnTo>
                    <a:pt x="471488" y="11747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5" name="Freeform 25"/>
          <p:cNvSpPr/>
          <p:nvPr/>
        </p:nvSpPr>
        <p:spPr>
          <a:xfrm>
            <a:off x="5544068" y="1905731"/>
            <a:ext cx="1831238" cy="1299667"/>
          </a:xfrm>
          <a:custGeom>
            <a:rect l="l" t="t" r="r" b="b"/>
            <a:pathLst>
              <a:path w="923" h="655">
                <a:moveTo>
                  <a:pt x="1" y="0"/>
                </a:moveTo>
                <a:cubicBezTo>
                  <a:pt x="1" y="2"/>
                  <a:pt x="1" y="4"/>
                  <a:pt x="1" y="6"/>
                </a:cubicBezTo>
                <a:cubicBezTo>
                  <a:pt x="1" y="215"/>
                  <a:pt x="1" y="215"/>
                  <a:pt x="1" y="215"/>
                </a:cubicBezTo>
                <a:cubicBezTo>
                  <a:pt x="1" y="244"/>
                  <a:pt x="24" y="258"/>
                  <a:pt x="52" y="247"/>
                </a:cubicBezTo>
                <a:cubicBezTo>
                  <a:pt x="52" y="247"/>
                  <a:pt x="97" y="227"/>
                  <a:pt x="120" y="227"/>
                </a:cubicBezTo>
                <a:cubicBezTo>
                  <a:pt x="163" y="227"/>
                  <a:pt x="199" y="262"/>
                  <a:pt x="199" y="304"/>
                </a:cubicBezTo>
                <a:cubicBezTo>
                  <a:pt x="199" y="347"/>
                  <a:pt x="163" y="381"/>
                  <a:pt x="120" y="381"/>
                </a:cubicBezTo>
                <a:cubicBezTo>
                  <a:pt x="97" y="381"/>
                  <a:pt x="52" y="362"/>
                  <a:pt x="52" y="362"/>
                </a:cubicBezTo>
                <a:cubicBezTo>
                  <a:pt x="24" y="350"/>
                  <a:pt x="1" y="364"/>
                  <a:pt x="1" y="394"/>
                </a:cubicBezTo>
                <a:cubicBezTo>
                  <a:pt x="1" y="602"/>
                  <a:pt x="1" y="602"/>
                  <a:pt x="1" y="602"/>
                </a:cubicBezTo>
                <a:cubicBezTo>
                  <a:pt x="1" y="606"/>
                  <a:pt x="1" y="610"/>
                  <a:pt x="0" y="613"/>
                </a:cubicBezTo>
                <a:cubicBezTo>
                  <a:pt x="0" y="655"/>
                  <a:pt x="0" y="655"/>
                  <a:pt x="0" y="655"/>
                </a:cubicBezTo>
                <a:cubicBezTo>
                  <a:pt x="55" y="655"/>
                  <a:pt x="55" y="655"/>
                  <a:pt x="55" y="655"/>
                </a:cubicBezTo>
                <a:cubicBezTo>
                  <a:pt x="270" y="655"/>
                  <a:pt x="270" y="655"/>
                  <a:pt x="270" y="655"/>
                </a:cubicBezTo>
                <a:cubicBezTo>
                  <a:pt x="300" y="655"/>
                  <a:pt x="315" y="633"/>
                  <a:pt x="303" y="607"/>
                </a:cubicBezTo>
                <a:cubicBezTo>
                  <a:pt x="303" y="607"/>
                  <a:pt x="283" y="563"/>
                  <a:pt x="283" y="541"/>
                </a:cubicBezTo>
                <a:cubicBezTo>
                  <a:pt x="283" y="498"/>
                  <a:pt x="319" y="464"/>
                  <a:pt x="363" y="464"/>
                </a:cubicBezTo>
                <a:cubicBezTo>
                  <a:pt x="406" y="464"/>
                  <a:pt x="442" y="498"/>
                  <a:pt x="442" y="541"/>
                </a:cubicBezTo>
                <a:cubicBezTo>
                  <a:pt x="442" y="563"/>
                  <a:pt x="422" y="607"/>
                  <a:pt x="422" y="607"/>
                </a:cubicBezTo>
                <a:cubicBezTo>
                  <a:pt x="410" y="633"/>
                  <a:pt x="425" y="655"/>
                  <a:pt x="455" y="655"/>
                </a:cubicBezTo>
                <a:cubicBezTo>
                  <a:pt x="670" y="655"/>
                  <a:pt x="670" y="655"/>
                  <a:pt x="670" y="655"/>
                </a:cubicBezTo>
                <a:cubicBezTo>
                  <a:pt x="725" y="655"/>
                  <a:pt x="725" y="655"/>
                  <a:pt x="725" y="655"/>
                </a:cubicBezTo>
                <a:cubicBezTo>
                  <a:pt x="725" y="602"/>
                  <a:pt x="725" y="602"/>
                  <a:pt x="725" y="602"/>
                </a:cubicBezTo>
                <a:cubicBezTo>
                  <a:pt x="725" y="394"/>
                  <a:pt x="725" y="394"/>
                  <a:pt x="725" y="394"/>
                </a:cubicBezTo>
                <a:cubicBezTo>
                  <a:pt x="725" y="364"/>
                  <a:pt x="748" y="350"/>
                  <a:pt x="775" y="362"/>
                </a:cubicBezTo>
                <a:cubicBezTo>
                  <a:pt x="775" y="362"/>
                  <a:pt x="821" y="381"/>
                  <a:pt x="844" y="381"/>
                </a:cubicBezTo>
                <a:cubicBezTo>
                  <a:pt x="887" y="381"/>
                  <a:pt x="923" y="347"/>
                  <a:pt x="923" y="304"/>
                </a:cubicBezTo>
                <a:cubicBezTo>
                  <a:pt x="923" y="262"/>
                  <a:pt x="887" y="227"/>
                  <a:pt x="844" y="227"/>
                </a:cubicBezTo>
                <a:cubicBezTo>
                  <a:pt x="821" y="227"/>
                  <a:pt x="775" y="247"/>
                  <a:pt x="775" y="247"/>
                </a:cubicBezTo>
                <a:cubicBezTo>
                  <a:pt x="748" y="258"/>
                  <a:pt x="725" y="244"/>
                  <a:pt x="725" y="215"/>
                </a:cubicBezTo>
                <a:cubicBezTo>
                  <a:pt x="725" y="6"/>
                  <a:pt x="725" y="6"/>
                  <a:pt x="725" y="6"/>
                </a:cubicBezTo>
                <a:cubicBezTo>
                  <a:pt x="725" y="0"/>
                  <a:pt x="725" y="0"/>
                  <a:pt x="725" y="0"/>
                </a:cubicBezTo>
                <a:lnTo>
                  <a:pt x="1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6" name="Group 26"/>
          <p:cNvGrpSpPr/>
          <p:nvPr/>
        </p:nvGrpSpPr>
        <p:grpSpPr>
          <a:xfrm>
            <a:off x="6239256" y="2201509"/>
            <a:ext cx="427086" cy="359908"/>
            <a:chOff x="6239256" y="2201509"/>
            <a:chExt cx="427086" cy="359908"/>
          </a:xfrm>
        </p:grpSpPr>
        <p:sp>
          <p:nvSpPr>
            <p:cNvPr id="27" name="Freeform 27"/>
            <p:cNvSpPr/>
            <p:nvPr/>
          </p:nvSpPr>
          <p:spPr>
            <a:xfrm>
              <a:off x="6239256" y="2260153"/>
              <a:ext cx="282854" cy="190073"/>
            </a:xfrm>
            <a:custGeom>
              <a:rect l="l" t="t" r="r" b="b"/>
              <a:pathLst>
                <a:path w="594" h="399">
                  <a:moveTo>
                    <a:pt x="594" y="0"/>
                  </a:moveTo>
                  <a:lnTo>
                    <a:pt x="0" y="82"/>
                  </a:lnTo>
                  <a:lnTo>
                    <a:pt x="59" y="399"/>
                  </a:lnTo>
                  <a:lnTo>
                    <a:pt x="454" y="399"/>
                  </a:lnTo>
                  <a:lnTo>
                    <a:pt x="594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6272053" y="2201509"/>
              <a:ext cx="394289" cy="291389"/>
            </a:xfrm>
            <a:custGeom>
              <a:rect l="l" t="t" r="r" b="b"/>
              <a:pathLst>
                <a:path w="350" h="259">
                  <a:moveTo>
                    <a:pt x="339" y="0"/>
                  </a:moveTo>
                  <a:cubicBezTo>
                    <a:pt x="271" y="0"/>
                    <a:pt x="271" y="0"/>
                    <a:pt x="271" y="0"/>
                  </a:cubicBezTo>
                  <a:cubicBezTo>
                    <a:pt x="271" y="0"/>
                    <a:pt x="271" y="0"/>
                    <a:pt x="271" y="0"/>
                  </a:cubicBezTo>
                  <a:cubicBezTo>
                    <a:pt x="270" y="0"/>
                    <a:pt x="269" y="1"/>
                    <a:pt x="269" y="1"/>
                  </a:cubicBezTo>
                  <a:cubicBezTo>
                    <a:pt x="268" y="1"/>
                    <a:pt x="267" y="1"/>
                    <a:pt x="267" y="1"/>
                  </a:cubicBezTo>
                  <a:cubicBezTo>
                    <a:pt x="266" y="1"/>
                    <a:pt x="266" y="2"/>
                    <a:pt x="265" y="2"/>
                  </a:cubicBezTo>
                  <a:cubicBezTo>
                    <a:pt x="265" y="3"/>
                    <a:pt x="264" y="3"/>
                    <a:pt x="264" y="3"/>
                  </a:cubicBezTo>
                  <a:cubicBezTo>
                    <a:pt x="263" y="4"/>
                    <a:pt x="263" y="4"/>
                    <a:pt x="263" y="5"/>
                  </a:cubicBezTo>
                  <a:cubicBezTo>
                    <a:pt x="262" y="6"/>
                    <a:pt x="262" y="6"/>
                    <a:pt x="261" y="7"/>
                  </a:cubicBezTo>
                  <a:cubicBezTo>
                    <a:pt x="261" y="7"/>
                    <a:pt x="261" y="7"/>
                    <a:pt x="261" y="7"/>
                  </a:cubicBezTo>
                  <a:cubicBezTo>
                    <a:pt x="176" y="238"/>
                    <a:pt x="176" y="238"/>
                    <a:pt x="176" y="238"/>
                  </a:cubicBezTo>
                  <a:cubicBezTo>
                    <a:pt x="10" y="238"/>
                    <a:pt x="10" y="238"/>
                    <a:pt x="10" y="238"/>
                  </a:cubicBezTo>
                  <a:cubicBezTo>
                    <a:pt x="4" y="238"/>
                    <a:pt x="0" y="243"/>
                    <a:pt x="0" y="248"/>
                  </a:cubicBezTo>
                  <a:cubicBezTo>
                    <a:pt x="0" y="254"/>
                    <a:pt x="4" y="259"/>
                    <a:pt x="10" y="259"/>
                  </a:cubicBezTo>
                  <a:cubicBezTo>
                    <a:pt x="184" y="259"/>
                    <a:pt x="184" y="259"/>
                    <a:pt x="184" y="259"/>
                  </a:cubicBezTo>
                  <a:cubicBezTo>
                    <a:pt x="185" y="259"/>
                    <a:pt x="186" y="259"/>
                    <a:pt x="187" y="258"/>
                  </a:cubicBezTo>
                  <a:cubicBezTo>
                    <a:pt x="188" y="258"/>
                    <a:pt x="188" y="258"/>
                    <a:pt x="188" y="258"/>
                  </a:cubicBezTo>
                  <a:cubicBezTo>
                    <a:pt x="189" y="257"/>
                    <a:pt x="190" y="257"/>
                    <a:pt x="191" y="256"/>
                  </a:cubicBezTo>
                  <a:cubicBezTo>
                    <a:pt x="191" y="256"/>
                    <a:pt x="191" y="256"/>
                    <a:pt x="191" y="255"/>
                  </a:cubicBezTo>
                  <a:cubicBezTo>
                    <a:pt x="192" y="255"/>
                    <a:pt x="193" y="254"/>
                    <a:pt x="193" y="253"/>
                  </a:cubicBezTo>
                  <a:cubicBezTo>
                    <a:pt x="193" y="253"/>
                    <a:pt x="193" y="253"/>
                    <a:pt x="194" y="252"/>
                  </a:cubicBezTo>
                  <a:cubicBezTo>
                    <a:pt x="194" y="252"/>
                    <a:pt x="194" y="252"/>
                    <a:pt x="194" y="252"/>
                  </a:cubicBezTo>
                  <a:cubicBezTo>
                    <a:pt x="279" y="21"/>
                    <a:pt x="279" y="21"/>
                    <a:pt x="279" y="21"/>
                  </a:cubicBezTo>
                  <a:cubicBezTo>
                    <a:pt x="339" y="21"/>
                    <a:pt x="339" y="21"/>
                    <a:pt x="339" y="21"/>
                  </a:cubicBezTo>
                  <a:cubicBezTo>
                    <a:pt x="345" y="21"/>
                    <a:pt x="350" y="17"/>
                    <a:pt x="350" y="11"/>
                  </a:cubicBezTo>
                  <a:cubicBezTo>
                    <a:pt x="350" y="5"/>
                    <a:pt x="345" y="0"/>
                    <a:pt x="339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285342" y="2507650"/>
              <a:ext cx="54254" cy="53767"/>
            </a:xfrm>
            <a:prstGeom prst="ellipse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427379" y="2507650"/>
              <a:ext cx="54254" cy="53767"/>
            </a:xfrm>
            <a:prstGeom prst="ellipse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" name="Group 3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2" name="AutoShape 3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TextBox 5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心肺复苏术（CPR）操作要点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https://d.book118.com/547031162142006044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83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2024-09-19T07:44:22.798</cp:lastPrinted>
  <dcterms:created xsi:type="dcterms:W3CDTF">2024-09-18T23:44:22Z</dcterms:created>
  <dcterms:modified xsi:type="dcterms:W3CDTF">2024-09-18T23:44:25Z</dcterms:modified>
</cp:coreProperties>
</file>