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0095" cy="685927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93862-AA52-4F0A-9306-6F248AB94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90C90-C073-48AE-B978-551CD5260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C77F6-BB60-4A9C-BA77-FD6A33BAA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F75058-0C52-4047-90E1-F815CAC74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CDCD2B-7A28-42BE-BE7B-329B046F4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F3348A-AFC4-4630-955C-3519CD54D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00B0FE-3E09-49DF-9A7B-F6CB764AB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4B32D-1AE5-4B22-A72C-F47DC86D6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0360FD-4688-416A-97C4-EB042B092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A0B5B-C327-4E7D-87FB-6B9D3AA50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5151C-B8D4-4779-B6A9-3BB6858B9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1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2_空白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8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42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 userDrawn="1"/>
        </p:nvGrpSpPr>
        <p:grpSpPr>
          <a:xfrm>
            <a:off x="546043" y="0"/>
            <a:ext cx="914401" cy="621482"/>
            <a:chOff x="640911" y="3594847"/>
            <a:chExt cx="914401" cy="621482"/>
          </a:xfrm>
        </p:grpSpPr>
        <p:sp>
          <p:nvSpPr>
            <p:cNvPr id="6" name="矩形 5"/>
            <p:cNvSpPr/>
            <p:nvPr/>
          </p:nvSpPr>
          <p:spPr>
            <a:xfrm>
              <a:off x="640911" y="3594847"/>
              <a:ext cx="914401" cy="621482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defTabSz="914400" fontAlgn="auto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1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/>
              </a:endParaRPr>
            </a:p>
          </p:txBody>
        </p:sp>
        <p:sp>
          <p:nvSpPr>
            <p:cNvPr id="7" name="文本框 6"/>
            <p:cNvSpPr txBox="1"/>
            <p:nvPr/>
          </p:nvSpPr>
          <p:spPr>
            <a:xfrm>
              <a:off x="808094" y="3765075"/>
              <a:ext cx="580034" cy="281025"/>
            </a:xfrm>
            <a:custGeom>
              <a:rect l="l" t="t" r="r" b="b"/>
              <a:pathLst>
                <a:path w="580034" h="281025">
                  <a:moveTo>
                    <a:pt x="196291" y="222809"/>
                  </a:moveTo>
                  <a:lnTo>
                    <a:pt x="223723" y="254813"/>
                  </a:lnTo>
                  <a:lnTo>
                    <a:pt x="223723" y="273101"/>
                  </a:lnTo>
                  <a:lnTo>
                    <a:pt x="195986" y="281025"/>
                  </a:lnTo>
                  <a:close/>
                  <a:moveTo>
                    <a:pt x="49073" y="192938"/>
                  </a:moveTo>
                  <a:lnTo>
                    <a:pt x="46329" y="205130"/>
                  </a:lnTo>
                  <a:cubicBezTo>
                    <a:pt x="41453" y="223012"/>
                    <a:pt x="35357" y="237947"/>
                    <a:pt x="28041" y="249936"/>
                  </a:cubicBezTo>
                  <a:cubicBezTo>
                    <a:pt x="20726" y="261925"/>
                    <a:pt x="13513" y="270459"/>
                    <a:pt x="6401" y="275539"/>
                  </a:cubicBezTo>
                  <a:lnTo>
                    <a:pt x="0" y="272186"/>
                  </a:lnTo>
                  <a:cubicBezTo>
                    <a:pt x="8941" y="249631"/>
                    <a:pt x="15646" y="225349"/>
                    <a:pt x="20117" y="199339"/>
                  </a:cubicBezTo>
                  <a:close/>
                  <a:moveTo>
                    <a:pt x="98145" y="185013"/>
                  </a:moveTo>
                  <a:lnTo>
                    <a:pt x="98145" y="230733"/>
                  </a:lnTo>
                  <a:lnTo>
                    <a:pt x="70104" y="238658"/>
                  </a:lnTo>
                  <a:lnTo>
                    <a:pt x="70409" y="191109"/>
                  </a:lnTo>
                  <a:close/>
                  <a:moveTo>
                    <a:pt x="65227" y="139293"/>
                  </a:moveTo>
                  <a:lnTo>
                    <a:pt x="58826" y="140208"/>
                  </a:lnTo>
                  <a:lnTo>
                    <a:pt x="58826" y="142646"/>
                  </a:lnTo>
                  <a:lnTo>
                    <a:pt x="54559" y="143865"/>
                  </a:lnTo>
                  <a:cubicBezTo>
                    <a:pt x="54153" y="151587"/>
                    <a:pt x="53746" y="157378"/>
                    <a:pt x="53340" y="161239"/>
                  </a:cubicBezTo>
                  <a:cubicBezTo>
                    <a:pt x="55575" y="161239"/>
                    <a:pt x="59537" y="161036"/>
                    <a:pt x="65227" y="160629"/>
                  </a:cubicBezTo>
                  <a:close/>
                  <a:moveTo>
                    <a:pt x="111252" y="135636"/>
                  </a:moveTo>
                  <a:lnTo>
                    <a:pt x="92964" y="136550"/>
                  </a:lnTo>
                  <a:lnTo>
                    <a:pt x="92964" y="158191"/>
                  </a:lnTo>
                  <a:cubicBezTo>
                    <a:pt x="101701" y="156769"/>
                    <a:pt x="107696" y="155753"/>
                    <a:pt x="110947" y="155143"/>
                  </a:cubicBezTo>
                  <a:cubicBezTo>
                    <a:pt x="111150" y="150673"/>
                    <a:pt x="111252" y="144170"/>
                    <a:pt x="111252" y="135636"/>
                  </a:cubicBezTo>
                  <a:close/>
                  <a:moveTo>
                    <a:pt x="65227" y="135331"/>
                  </a:moveTo>
                  <a:lnTo>
                    <a:pt x="59131" y="137160"/>
                  </a:lnTo>
                  <a:cubicBezTo>
                    <a:pt x="59131" y="138379"/>
                    <a:pt x="59029" y="139192"/>
                    <a:pt x="58826" y="139598"/>
                  </a:cubicBezTo>
                  <a:lnTo>
                    <a:pt x="65227" y="137769"/>
                  </a:lnTo>
                  <a:close/>
                  <a:moveTo>
                    <a:pt x="111252" y="121615"/>
                  </a:moveTo>
                  <a:lnTo>
                    <a:pt x="93878" y="126797"/>
                  </a:lnTo>
                  <a:lnTo>
                    <a:pt x="93878" y="129235"/>
                  </a:lnTo>
                  <a:lnTo>
                    <a:pt x="111252" y="124053"/>
                  </a:lnTo>
                  <a:lnTo>
                    <a:pt x="111252" y="121920"/>
                  </a:lnTo>
                  <a:close/>
                  <a:moveTo>
                    <a:pt x="64617" y="93573"/>
                  </a:moveTo>
                  <a:lnTo>
                    <a:pt x="60045" y="94793"/>
                  </a:lnTo>
                  <a:lnTo>
                    <a:pt x="59741" y="118872"/>
                  </a:lnTo>
                  <a:lnTo>
                    <a:pt x="66141" y="118567"/>
                  </a:lnTo>
                  <a:cubicBezTo>
                    <a:pt x="66141" y="109829"/>
                    <a:pt x="66040" y="104648"/>
                    <a:pt x="65837" y="103022"/>
                  </a:cubicBezTo>
                  <a:cubicBezTo>
                    <a:pt x="65430" y="98552"/>
                    <a:pt x="65024" y="95402"/>
                    <a:pt x="64617" y="93573"/>
                  </a:cubicBezTo>
                  <a:close/>
                  <a:moveTo>
                    <a:pt x="110642" y="87782"/>
                  </a:moveTo>
                  <a:lnTo>
                    <a:pt x="93269" y="89611"/>
                  </a:lnTo>
                  <a:lnTo>
                    <a:pt x="93269" y="100279"/>
                  </a:lnTo>
                  <a:lnTo>
                    <a:pt x="85344" y="91135"/>
                  </a:lnTo>
                  <a:lnTo>
                    <a:pt x="84734" y="91135"/>
                  </a:lnTo>
                  <a:lnTo>
                    <a:pt x="93878" y="101803"/>
                  </a:lnTo>
                  <a:lnTo>
                    <a:pt x="93878" y="115824"/>
                  </a:lnTo>
                  <a:lnTo>
                    <a:pt x="105461" y="113995"/>
                  </a:lnTo>
                  <a:lnTo>
                    <a:pt x="107289" y="116129"/>
                  </a:lnTo>
                  <a:cubicBezTo>
                    <a:pt x="108915" y="115722"/>
                    <a:pt x="110236" y="115519"/>
                    <a:pt x="111252" y="115519"/>
                  </a:cubicBezTo>
                  <a:cubicBezTo>
                    <a:pt x="111252" y="103530"/>
                    <a:pt x="111150" y="95301"/>
                    <a:pt x="110947" y="90830"/>
                  </a:cubicBezTo>
                  <a:cubicBezTo>
                    <a:pt x="110947" y="89408"/>
                    <a:pt x="110845" y="88392"/>
                    <a:pt x="110642" y="87782"/>
                  </a:cubicBezTo>
                  <a:close/>
                  <a:moveTo>
                    <a:pt x="308762" y="78333"/>
                  </a:moveTo>
                  <a:lnTo>
                    <a:pt x="312115" y="78333"/>
                  </a:lnTo>
                  <a:lnTo>
                    <a:pt x="312725" y="83820"/>
                  </a:lnTo>
                  <a:close/>
                  <a:moveTo>
                    <a:pt x="391058" y="67665"/>
                  </a:moveTo>
                  <a:lnTo>
                    <a:pt x="391058" y="68885"/>
                  </a:lnTo>
                  <a:cubicBezTo>
                    <a:pt x="391871" y="68885"/>
                    <a:pt x="392481" y="68783"/>
                    <a:pt x="392887" y="68580"/>
                  </a:cubicBezTo>
                  <a:lnTo>
                    <a:pt x="393497" y="68580"/>
                  </a:lnTo>
                  <a:close/>
                  <a:moveTo>
                    <a:pt x="99365" y="37185"/>
                  </a:moveTo>
                  <a:cubicBezTo>
                    <a:pt x="84328" y="38405"/>
                    <a:pt x="71729" y="40437"/>
                    <a:pt x="61569" y="43281"/>
                  </a:cubicBezTo>
                  <a:lnTo>
                    <a:pt x="52730" y="55473"/>
                  </a:lnTo>
                  <a:lnTo>
                    <a:pt x="50901" y="53340"/>
                  </a:lnTo>
                  <a:cubicBezTo>
                    <a:pt x="47447" y="58217"/>
                    <a:pt x="43078" y="63601"/>
                    <a:pt x="37795" y="69494"/>
                  </a:cubicBezTo>
                  <a:cubicBezTo>
                    <a:pt x="43485" y="71120"/>
                    <a:pt x="48971" y="72847"/>
                    <a:pt x="54254" y="74676"/>
                  </a:cubicBezTo>
                  <a:lnTo>
                    <a:pt x="69494" y="72542"/>
                  </a:lnTo>
                  <a:lnTo>
                    <a:pt x="70713" y="74066"/>
                  </a:lnTo>
                  <a:lnTo>
                    <a:pt x="71628" y="73761"/>
                  </a:lnTo>
                  <a:cubicBezTo>
                    <a:pt x="83007" y="61773"/>
                    <a:pt x="92253" y="49581"/>
                    <a:pt x="99365" y="37185"/>
                  </a:cubicBezTo>
                  <a:close/>
                  <a:moveTo>
                    <a:pt x="238963" y="14935"/>
                  </a:moveTo>
                  <a:lnTo>
                    <a:pt x="238963" y="15240"/>
                  </a:lnTo>
                  <a:lnTo>
                    <a:pt x="240487" y="17069"/>
                  </a:lnTo>
                  <a:lnTo>
                    <a:pt x="242925" y="15849"/>
                  </a:lnTo>
                  <a:lnTo>
                    <a:pt x="262737" y="30785"/>
                  </a:lnTo>
                  <a:lnTo>
                    <a:pt x="259385" y="37795"/>
                  </a:lnTo>
                  <a:lnTo>
                    <a:pt x="263347" y="38709"/>
                  </a:lnTo>
                  <a:lnTo>
                    <a:pt x="263347" y="39014"/>
                  </a:lnTo>
                  <a:cubicBezTo>
                    <a:pt x="263347" y="39217"/>
                    <a:pt x="262991" y="42011"/>
                    <a:pt x="262280" y="47396"/>
                  </a:cubicBezTo>
                  <a:cubicBezTo>
                    <a:pt x="261569" y="52781"/>
                    <a:pt x="260401" y="65024"/>
                    <a:pt x="258775" y="84125"/>
                  </a:cubicBezTo>
                  <a:lnTo>
                    <a:pt x="258775" y="85344"/>
                  </a:lnTo>
                  <a:lnTo>
                    <a:pt x="252679" y="87173"/>
                  </a:lnTo>
                  <a:cubicBezTo>
                    <a:pt x="249428" y="101803"/>
                    <a:pt x="240081" y="110439"/>
                    <a:pt x="224637" y="113081"/>
                  </a:cubicBezTo>
                  <a:lnTo>
                    <a:pt x="219456" y="113690"/>
                  </a:lnTo>
                  <a:lnTo>
                    <a:pt x="219151" y="113690"/>
                  </a:lnTo>
                  <a:lnTo>
                    <a:pt x="219151" y="113385"/>
                  </a:lnTo>
                  <a:cubicBezTo>
                    <a:pt x="216103" y="108102"/>
                    <a:pt x="211125" y="102616"/>
                    <a:pt x="204216" y="96926"/>
                  </a:cubicBezTo>
                  <a:lnTo>
                    <a:pt x="204825" y="96621"/>
                  </a:lnTo>
                  <a:lnTo>
                    <a:pt x="202387" y="95097"/>
                  </a:lnTo>
                  <a:lnTo>
                    <a:pt x="201777" y="95097"/>
                  </a:lnTo>
                  <a:lnTo>
                    <a:pt x="203606" y="90221"/>
                  </a:lnTo>
                  <a:lnTo>
                    <a:pt x="214884" y="91745"/>
                  </a:lnTo>
                  <a:cubicBezTo>
                    <a:pt x="218135" y="91948"/>
                    <a:pt x="221081" y="91287"/>
                    <a:pt x="223723" y="89763"/>
                  </a:cubicBezTo>
                  <a:cubicBezTo>
                    <a:pt x="226365" y="88239"/>
                    <a:pt x="227990" y="85649"/>
                    <a:pt x="228600" y="81991"/>
                  </a:cubicBezTo>
                  <a:cubicBezTo>
                    <a:pt x="230835" y="68173"/>
                    <a:pt x="232257" y="56794"/>
                    <a:pt x="232867" y="47853"/>
                  </a:cubicBezTo>
                  <a:cubicBezTo>
                    <a:pt x="232867" y="44399"/>
                    <a:pt x="231953" y="41046"/>
                    <a:pt x="230124" y="37795"/>
                  </a:cubicBezTo>
                  <a:cubicBezTo>
                    <a:pt x="218338" y="38201"/>
                    <a:pt x="207975" y="39014"/>
                    <a:pt x="199034" y="40233"/>
                  </a:cubicBezTo>
                  <a:lnTo>
                    <a:pt x="213055" y="47853"/>
                  </a:lnTo>
                  <a:lnTo>
                    <a:pt x="212445" y="48158"/>
                  </a:lnTo>
                  <a:cubicBezTo>
                    <a:pt x="212445" y="49174"/>
                    <a:pt x="210159" y="53797"/>
                    <a:pt x="205587" y="62027"/>
                  </a:cubicBezTo>
                  <a:cubicBezTo>
                    <a:pt x="201015" y="70256"/>
                    <a:pt x="194767" y="79146"/>
                    <a:pt x="186842" y="88697"/>
                  </a:cubicBezTo>
                  <a:cubicBezTo>
                    <a:pt x="178917" y="98247"/>
                    <a:pt x="169570" y="106273"/>
                    <a:pt x="158801" y="112776"/>
                  </a:cubicBezTo>
                  <a:lnTo>
                    <a:pt x="149047" y="115824"/>
                  </a:lnTo>
                  <a:lnTo>
                    <a:pt x="147828" y="116129"/>
                  </a:lnTo>
                  <a:lnTo>
                    <a:pt x="147523" y="116433"/>
                  </a:lnTo>
                  <a:lnTo>
                    <a:pt x="147218" y="116129"/>
                  </a:lnTo>
                  <a:lnTo>
                    <a:pt x="146304" y="116433"/>
                  </a:lnTo>
                  <a:lnTo>
                    <a:pt x="142341" y="112471"/>
                  </a:lnTo>
                  <a:lnTo>
                    <a:pt x="142646" y="112166"/>
                  </a:lnTo>
                  <a:cubicBezTo>
                    <a:pt x="150571" y="103022"/>
                    <a:pt x="158140" y="93116"/>
                    <a:pt x="165354" y="82448"/>
                  </a:cubicBezTo>
                  <a:cubicBezTo>
                    <a:pt x="172567" y="71780"/>
                    <a:pt x="177800" y="62585"/>
                    <a:pt x="181051" y="54864"/>
                  </a:cubicBezTo>
                  <a:cubicBezTo>
                    <a:pt x="182880" y="50393"/>
                    <a:pt x="183794" y="46329"/>
                    <a:pt x="183794" y="42672"/>
                  </a:cubicBezTo>
                  <a:cubicBezTo>
                    <a:pt x="181762" y="43078"/>
                    <a:pt x="178968" y="43586"/>
                    <a:pt x="175412" y="44196"/>
                  </a:cubicBezTo>
                  <a:cubicBezTo>
                    <a:pt x="171856" y="44805"/>
                    <a:pt x="168351" y="45313"/>
                    <a:pt x="164897" y="45720"/>
                  </a:cubicBezTo>
                  <a:lnTo>
                    <a:pt x="150876" y="24689"/>
                  </a:lnTo>
                  <a:cubicBezTo>
                    <a:pt x="151689" y="24689"/>
                    <a:pt x="157023" y="24790"/>
                    <a:pt x="166878" y="24993"/>
                  </a:cubicBezTo>
                  <a:cubicBezTo>
                    <a:pt x="176733" y="25197"/>
                    <a:pt x="200355" y="21945"/>
                    <a:pt x="237744" y="15240"/>
                  </a:cubicBezTo>
                  <a:close/>
                  <a:moveTo>
                    <a:pt x="527304" y="6096"/>
                  </a:moveTo>
                  <a:lnTo>
                    <a:pt x="520598" y="36271"/>
                  </a:lnTo>
                  <a:cubicBezTo>
                    <a:pt x="506374" y="40132"/>
                    <a:pt x="491541" y="42570"/>
                    <a:pt x="476097" y="43586"/>
                  </a:cubicBezTo>
                  <a:cubicBezTo>
                    <a:pt x="477317" y="64109"/>
                    <a:pt x="477825" y="81483"/>
                    <a:pt x="477621" y="95707"/>
                  </a:cubicBezTo>
                  <a:cubicBezTo>
                    <a:pt x="490626" y="94488"/>
                    <a:pt x="502717" y="93167"/>
                    <a:pt x="513893" y="91745"/>
                  </a:cubicBezTo>
                  <a:lnTo>
                    <a:pt x="514197" y="90525"/>
                  </a:lnTo>
                  <a:cubicBezTo>
                    <a:pt x="526796" y="88900"/>
                    <a:pt x="542239" y="86563"/>
                    <a:pt x="560527" y="83515"/>
                  </a:cubicBezTo>
                  <a:lnTo>
                    <a:pt x="562051" y="83515"/>
                  </a:lnTo>
                  <a:lnTo>
                    <a:pt x="580034" y="105461"/>
                  </a:lnTo>
                  <a:lnTo>
                    <a:pt x="575767" y="105765"/>
                  </a:lnTo>
                  <a:cubicBezTo>
                    <a:pt x="559105" y="105969"/>
                    <a:pt x="543052" y="106781"/>
                    <a:pt x="527609" y="108204"/>
                  </a:cubicBezTo>
                  <a:lnTo>
                    <a:pt x="540410" y="112166"/>
                  </a:lnTo>
                  <a:lnTo>
                    <a:pt x="540410" y="120091"/>
                  </a:lnTo>
                  <a:lnTo>
                    <a:pt x="540715" y="120091"/>
                  </a:lnTo>
                  <a:lnTo>
                    <a:pt x="540715" y="262737"/>
                  </a:lnTo>
                  <a:lnTo>
                    <a:pt x="512673" y="271272"/>
                  </a:lnTo>
                  <a:lnTo>
                    <a:pt x="512673" y="270662"/>
                  </a:lnTo>
                  <a:lnTo>
                    <a:pt x="512978" y="169469"/>
                  </a:lnTo>
                  <a:cubicBezTo>
                    <a:pt x="512978" y="144069"/>
                    <a:pt x="512877" y="129845"/>
                    <a:pt x="512673" y="126797"/>
                  </a:cubicBezTo>
                  <a:cubicBezTo>
                    <a:pt x="512470" y="123342"/>
                    <a:pt x="511657" y="118465"/>
                    <a:pt x="510235" y="112166"/>
                  </a:cubicBezTo>
                  <a:lnTo>
                    <a:pt x="509625" y="114605"/>
                  </a:lnTo>
                  <a:lnTo>
                    <a:pt x="508101" y="110642"/>
                  </a:lnTo>
                  <a:lnTo>
                    <a:pt x="507187" y="110337"/>
                  </a:lnTo>
                  <a:cubicBezTo>
                    <a:pt x="502107" y="111150"/>
                    <a:pt x="492353" y="112776"/>
                    <a:pt x="477926" y="115214"/>
                  </a:cubicBezTo>
                  <a:cubicBezTo>
                    <a:pt x="477113" y="144069"/>
                    <a:pt x="473557" y="169265"/>
                    <a:pt x="467258" y="190805"/>
                  </a:cubicBezTo>
                  <a:cubicBezTo>
                    <a:pt x="461365" y="211531"/>
                    <a:pt x="454050" y="228143"/>
                    <a:pt x="445313" y="240639"/>
                  </a:cubicBezTo>
                  <a:cubicBezTo>
                    <a:pt x="436575" y="253136"/>
                    <a:pt x="428244" y="262280"/>
                    <a:pt x="420319" y="268071"/>
                  </a:cubicBezTo>
                  <a:cubicBezTo>
                    <a:pt x="412394" y="273863"/>
                    <a:pt x="408432" y="276250"/>
                    <a:pt x="408432" y="275234"/>
                  </a:cubicBezTo>
                  <a:lnTo>
                    <a:pt x="402641" y="270967"/>
                  </a:lnTo>
                  <a:cubicBezTo>
                    <a:pt x="434543" y="239471"/>
                    <a:pt x="450494" y="187147"/>
                    <a:pt x="450494" y="113995"/>
                  </a:cubicBezTo>
                  <a:cubicBezTo>
                    <a:pt x="450494" y="107696"/>
                    <a:pt x="450291" y="99060"/>
                    <a:pt x="449885" y="88087"/>
                  </a:cubicBezTo>
                  <a:lnTo>
                    <a:pt x="468477" y="95402"/>
                  </a:lnTo>
                  <a:cubicBezTo>
                    <a:pt x="468884" y="95199"/>
                    <a:pt x="469595" y="95097"/>
                    <a:pt x="470611" y="95097"/>
                  </a:cubicBezTo>
                  <a:lnTo>
                    <a:pt x="449275" y="86868"/>
                  </a:lnTo>
                  <a:lnTo>
                    <a:pt x="448361" y="66446"/>
                  </a:lnTo>
                  <a:lnTo>
                    <a:pt x="447446" y="48158"/>
                  </a:lnTo>
                  <a:lnTo>
                    <a:pt x="447446" y="46634"/>
                  </a:lnTo>
                  <a:lnTo>
                    <a:pt x="447446" y="44196"/>
                  </a:lnTo>
                  <a:lnTo>
                    <a:pt x="446532" y="44196"/>
                  </a:lnTo>
                  <a:lnTo>
                    <a:pt x="445617" y="36271"/>
                  </a:lnTo>
                  <a:lnTo>
                    <a:pt x="446532" y="36271"/>
                  </a:lnTo>
                  <a:cubicBezTo>
                    <a:pt x="445516" y="31394"/>
                    <a:pt x="443992" y="28143"/>
                    <a:pt x="441960" y="26517"/>
                  </a:cubicBezTo>
                  <a:lnTo>
                    <a:pt x="441655" y="26213"/>
                  </a:lnTo>
                  <a:lnTo>
                    <a:pt x="445617" y="20726"/>
                  </a:lnTo>
                  <a:lnTo>
                    <a:pt x="445922" y="20726"/>
                  </a:lnTo>
                  <a:lnTo>
                    <a:pt x="472135" y="30785"/>
                  </a:lnTo>
                  <a:cubicBezTo>
                    <a:pt x="496113" y="24689"/>
                    <a:pt x="514502" y="16459"/>
                    <a:pt x="527304" y="6096"/>
                  </a:cubicBezTo>
                  <a:close/>
                  <a:moveTo>
                    <a:pt x="365455" y="5181"/>
                  </a:moveTo>
                  <a:lnTo>
                    <a:pt x="365760" y="5181"/>
                  </a:lnTo>
                  <a:lnTo>
                    <a:pt x="396240" y="14630"/>
                  </a:lnTo>
                  <a:lnTo>
                    <a:pt x="396240" y="67970"/>
                  </a:lnTo>
                  <a:cubicBezTo>
                    <a:pt x="405587" y="66141"/>
                    <a:pt x="412191" y="64414"/>
                    <a:pt x="416052" y="62789"/>
                  </a:cubicBezTo>
                  <a:lnTo>
                    <a:pt x="430987" y="83210"/>
                  </a:lnTo>
                  <a:lnTo>
                    <a:pt x="431901" y="83515"/>
                  </a:lnTo>
                  <a:lnTo>
                    <a:pt x="432511" y="84429"/>
                  </a:lnTo>
                  <a:cubicBezTo>
                    <a:pt x="420725" y="84633"/>
                    <a:pt x="406908" y="85344"/>
                    <a:pt x="391058" y="86563"/>
                  </a:cubicBezTo>
                  <a:lnTo>
                    <a:pt x="391058" y="93878"/>
                  </a:lnTo>
                  <a:lnTo>
                    <a:pt x="392277" y="92964"/>
                  </a:lnTo>
                  <a:cubicBezTo>
                    <a:pt x="396951" y="96825"/>
                    <a:pt x="402590" y="102463"/>
                    <a:pt x="409194" y="109880"/>
                  </a:cubicBezTo>
                  <a:cubicBezTo>
                    <a:pt x="415798" y="117297"/>
                    <a:pt x="422656" y="126085"/>
                    <a:pt x="429768" y="136245"/>
                  </a:cubicBezTo>
                  <a:lnTo>
                    <a:pt x="404469" y="151181"/>
                  </a:lnTo>
                  <a:cubicBezTo>
                    <a:pt x="399186" y="136550"/>
                    <a:pt x="394716" y="125069"/>
                    <a:pt x="391058" y="116738"/>
                  </a:cubicBezTo>
                  <a:lnTo>
                    <a:pt x="391058" y="268529"/>
                  </a:lnTo>
                  <a:lnTo>
                    <a:pt x="362712" y="277063"/>
                  </a:lnTo>
                  <a:lnTo>
                    <a:pt x="362712" y="276453"/>
                  </a:lnTo>
                  <a:cubicBezTo>
                    <a:pt x="362712" y="235001"/>
                    <a:pt x="362813" y="193853"/>
                    <a:pt x="363017" y="153009"/>
                  </a:cubicBezTo>
                  <a:cubicBezTo>
                    <a:pt x="356311" y="173329"/>
                    <a:pt x="347878" y="192532"/>
                    <a:pt x="337718" y="210617"/>
                  </a:cubicBezTo>
                  <a:lnTo>
                    <a:pt x="338328" y="214274"/>
                  </a:lnTo>
                  <a:cubicBezTo>
                    <a:pt x="331622" y="224841"/>
                    <a:pt x="326390" y="232257"/>
                    <a:pt x="322631" y="236525"/>
                  </a:cubicBezTo>
                  <a:cubicBezTo>
                    <a:pt x="318871" y="240792"/>
                    <a:pt x="316890" y="243027"/>
                    <a:pt x="316687" y="243230"/>
                  </a:cubicBezTo>
                  <a:lnTo>
                    <a:pt x="316382" y="243230"/>
                  </a:lnTo>
                  <a:lnTo>
                    <a:pt x="311505" y="239573"/>
                  </a:lnTo>
                  <a:lnTo>
                    <a:pt x="311810" y="239268"/>
                  </a:lnTo>
                  <a:cubicBezTo>
                    <a:pt x="320548" y="219354"/>
                    <a:pt x="326949" y="203403"/>
                    <a:pt x="331013" y="191414"/>
                  </a:cubicBezTo>
                  <a:lnTo>
                    <a:pt x="330098" y="184709"/>
                  </a:lnTo>
                  <a:cubicBezTo>
                    <a:pt x="335991" y="167437"/>
                    <a:pt x="339953" y="153314"/>
                    <a:pt x="341985" y="142341"/>
                  </a:cubicBezTo>
                  <a:cubicBezTo>
                    <a:pt x="344017" y="131369"/>
                    <a:pt x="346049" y="117043"/>
                    <a:pt x="348081" y="99365"/>
                  </a:cubicBezTo>
                  <a:cubicBezTo>
                    <a:pt x="348285" y="97536"/>
                    <a:pt x="348386" y="95097"/>
                    <a:pt x="348386" y="92049"/>
                  </a:cubicBezTo>
                  <a:cubicBezTo>
                    <a:pt x="339649" y="93675"/>
                    <a:pt x="332638" y="95097"/>
                    <a:pt x="327355" y="96317"/>
                  </a:cubicBezTo>
                  <a:lnTo>
                    <a:pt x="315468" y="80772"/>
                  </a:lnTo>
                  <a:lnTo>
                    <a:pt x="314858" y="75285"/>
                  </a:lnTo>
                  <a:cubicBezTo>
                    <a:pt x="335381" y="74473"/>
                    <a:pt x="351434" y="73558"/>
                    <a:pt x="363017" y="72542"/>
                  </a:cubicBezTo>
                  <a:lnTo>
                    <a:pt x="363017" y="53949"/>
                  </a:lnTo>
                  <a:lnTo>
                    <a:pt x="368198" y="55778"/>
                  </a:lnTo>
                  <a:cubicBezTo>
                    <a:pt x="368198" y="48057"/>
                    <a:pt x="368147" y="42469"/>
                    <a:pt x="368046" y="39014"/>
                  </a:cubicBezTo>
                  <a:cubicBezTo>
                    <a:pt x="367944" y="35560"/>
                    <a:pt x="367893" y="33426"/>
                    <a:pt x="367893" y="32613"/>
                  </a:cubicBezTo>
                  <a:cubicBezTo>
                    <a:pt x="367487" y="24079"/>
                    <a:pt x="365557" y="16459"/>
                    <a:pt x="362102" y="9753"/>
                  </a:cubicBezTo>
                  <a:lnTo>
                    <a:pt x="361797" y="9449"/>
                  </a:lnTo>
                  <a:close/>
                  <a:moveTo>
                    <a:pt x="49682" y="609"/>
                  </a:moveTo>
                  <a:lnTo>
                    <a:pt x="49987" y="609"/>
                  </a:lnTo>
                  <a:lnTo>
                    <a:pt x="76809" y="17069"/>
                  </a:lnTo>
                  <a:lnTo>
                    <a:pt x="73761" y="23165"/>
                  </a:lnTo>
                  <a:cubicBezTo>
                    <a:pt x="86766" y="20726"/>
                    <a:pt x="97637" y="18085"/>
                    <a:pt x="106375" y="15240"/>
                  </a:cubicBezTo>
                  <a:lnTo>
                    <a:pt x="110337" y="13716"/>
                  </a:lnTo>
                  <a:lnTo>
                    <a:pt x="125882" y="35357"/>
                  </a:lnTo>
                  <a:lnTo>
                    <a:pt x="124358" y="35357"/>
                  </a:lnTo>
                  <a:lnTo>
                    <a:pt x="127101" y="38405"/>
                  </a:lnTo>
                  <a:cubicBezTo>
                    <a:pt x="125273" y="42672"/>
                    <a:pt x="122123" y="47396"/>
                    <a:pt x="117653" y="52578"/>
                  </a:cubicBezTo>
                  <a:cubicBezTo>
                    <a:pt x="113182" y="57759"/>
                    <a:pt x="107493" y="62890"/>
                    <a:pt x="100584" y="67970"/>
                  </a:cubicBezTo>
                  <a:lnTo>
                    <a:pt x="121310" y="58521"/>
                  </a:lnTo>
                  <a:lnTo>
                    <a:pt x="140817" y="73457"/>
                  </a:lnTo>
                  <a:lnTo>
                    <a:pt x="138989" y="77419"/>
                  </a:lnTo>
                  <a:lnTo>
                    <a:pt x="138989" y="113385"/>
                  </a:lnTo>
                  <a:lnTo>
                    <a:pt x="124663" y="117653"/>
                  </a:lnTo>
                  <a:lnTo>
                    <a:pt x="126187" y="119786"/>
                  </a:lnTo>
                  <a:lnTo>
                    <a:pt x="139903" y="115519"/>
                  </a:lnTo>
                  <a:lnTo>
                    <a:pt x="139903" y="155448"/>
                  </a:lnTo>
                  <a:lnTo>
                    <a:pt x="138989" y="154229"/>
                  </a:lnTo>
                  <a:lnTo>
                    <a:pt x="138989" y="172212"/>
                  </a:lnTo>
                  <a:lnTo>
                    <a:pt x="134721" y="173126"/>
                  </a:lnTo>
                  <a:lnTo>
                    <a:pt x="134721" y="173431"/>
                  </a:lnTo>
                  <a:lnTo>
                    <a:pt x="141427" y="171907"/>
                  </a:lnTo>
                  <a:lnTo>
                    <a:pt x="141427" y="173126"/>
                  </a:lnTo>
                  <a:lnTo>
                    <a:pt x="144170" y="166116"/>
                  </a:lnTo>
                  <a:lnTo>
                    <a:pt x="143865" y="165811"/>
                  </a:lnTo>
                  <a:cubicBezTo>
                    <a:pt x="148336" y="153009"/>
                    <a:pt x="150571" y="141935"/>
                    <a:pt x="150571" y="132588"/>
                  </a:cubicBezTo>
                  <a:cubicBezTo>
                    <a:pt x="150571" y="128930"/>
                    <a:pt x="150317" y="125984"/>
                    <a:pt x="149809" y="123749"/>
                  </a:cubicBezTo>
                  <a:cubicBezTo>
                    <a:pt x="149301" y="121513"/>
                    <a:pt x="148844" y="120193"/>
                    <a:pt x="148437" y="119786"/>
                  </a:cubicBezTo>
                  <a:lnTo>
                    <a:pt x="148437" y="119177"/>
                  </a:lnTo>
                  <a:lnTo>
                    <a:pt x="151181" y="115824"/>
                  </a:lnTo>
                  <a:lnTo>
                    <a:pt x="151485" y="115824"/>
                  </a:lnTo>
                  <a:lnTo>
                    <a:pt x="180441" y="125882"/>
                  </a:lnTo>
                  <a:lnTo>
                    <a:pt x="180441" y="126187"/>
                  </a:lnTo>
                  <a:cubicBezTo>
                    <a:pt x="180035" y="129845"/>
                    <a:pt x="179019" y="134213"/>
                    <a:pt x="177393" y="139293"/>
                  </a:cubicBezTo>
                  <a:lnTo>
                    <a:pt x="194767" y="138379"/>
                  </a:lnTo>
                  <a:cubicBezTo>
                    <a:pt x="194564" y="136957"/>
                    <a:pt x="194462" y="135331"/>
                    <a:pt x="194462" y="133502"/>
                  </a:cubicBezTo>
                  <a:cubicBezTo>
                    <a:pt x="193853" y="124968"/>
                    <a:pt x="191821" y="117348"/>
                    <a:pt x="188366" y="110642"/>
                  </a:cubicBezTo>
                  <a:lnTo>
                    <a:pt x="188061" y="110337"/>
                  </a:lnTo>
                  <a:lnTo>
                    <a:pt x="192024" y="105765"/>
                  </a:lnTo>
                  <a:lnTo>
                    <a:pt x="192329" y="105765"/>
                  </a:lnTo>
                  <a:lnTo>
                    <a:pt x="222199" y="115519"/>
                  </a:lnTo>
                  <a:lnTo>
                    <a:pt x="222199" y="135636"/>
                  </a:lnTo>
                  <a:cubicBezTo>
                    <a:pt x="236017" y="133401"/>
                    <a:pt x="245567" y="131673"/>
                    <a:pt x="250850" y="130454"/>
                  </a:cubicBezTo>
                  <a:lnTo>
                    <a:pt x="261213" y="145694"/>
                  </a:lnTo>
                  <a:lnTo>
                    <a:pt x="262737" y="145389"/>
                  </a:lnTo>
                  <a:lnTo>
                    <a:pt x="264871" y="148742"/>
                  </a:lnTo>
                  <a:lnTo>
                    <a:pt x="263347" y="148742"/>
                  </a:lnTo>
                  <a:lnTo>
                    <a:pt x="263652" y="149352"/>
                  </a:lnTo>
                  <a:lnTo>
                    <a:pt x="247193" y="153009"/>
                  </a:lnTo>
                  <a:cubicBezTo>
                    <a:pt x="236017" y="153416"/>
                    <a:pt x="227685" y="153822"/>
                    <a:pt x="222199" y="154229"/>
                  </a:cubicBezTo>
                  <a:lnTo>
                    <a:pt x="222199" y="155143"/>
                  </a:lnTo>
                  <a:lnTo>
                    <a:pt x="223113" y="154838"/>
                  </a:lnTo>
                  <a:lnTo>
                    <a:pt x="223113" y="186233"/>
                  </a:lnTo>
                  <a:cubicBezTo>
                    <a:pt x="240792" y="184607"/>
                    <a:pt x="255829" y="182473"/>
                    <a:pt x="268224" y="179832"/>
                  </a:cubicBezTo>
                  <a:lnTo>
                    <a:pt x="283464" y="201777"/>
                  </a:lnTo>
                  <a:cubicBezTo>
                    <a:pt x="262737" y="201777"/>
                    <a:pt x="242621" y="202590"/>
                    <a:pt x="223113" y="204216"/>
                  </a:cubicBezTo>
                  <a:lnTo>
                    <a:pt x="223113" y="249631"/>
                  </a:lnTo>
                  <a:lnTo>
                    <a:pt x="195681" y="217627"/>
                  </a:lnTo>
                  <a:lnTo>
                    <a:pt x="195681" y="206654"/>
                  </a:lnTo>
                  <a:lnTo>
                    <a:pt x="190195" y="207264"/>
                  </a:lnTo>
                  <a:lnTo>
                    <a:pt x="174345" y="188976"/>
                  </a:lnTo>
                  <a:lnTo>
                    <a:pt x="195681" y="188061"/>
                  </a:lnTo>
                  <a:lnTo>
                    <a:pt x="195681" y="163677"/>
                  </a:lnTo>
                  <a:lnTo>
                    <a:pt x="194767" y="163982"/>
                  </a:lnTo>
                  <a:lnTo>
                    <a:pt x="194767" y="156667"/>
                  </a:lnTo>
                  <a:cubicBezTo>
                    <a:pt x="183591" y="157886"/>
                    <a:pt x="174752" y="159207"/>
                    <a:pt x="168249" y="160629"/>
                  </a:cubicBezTo>
                  <a:lnTo>
                    <a:pt x="167945" y="159715"/>
                  </a:lnTo>
                  <a:cubicBezTo>
                    <a:pt x="166319" y="162763"/>
                    <a:pt x="164084" y="166217"/>
                    <a:pt x="161239" y="170078"/>
                  </a:cubicBezTo>
                  <a:cubicBezTo>
                    <a:pt x="160020" y="171907"/>
                    <a:pt x="157886" y="174549"/>
                    <a:pt x="154838" y="178003"/>
                  </a:cubicBezTo>
                  <a:lnTo>
                    <a:pt x="150571" y="172821"/>
                  </a:lnTo>
                  <a:lnTo>
                    <a:pt x="149961" y="172821"/>
                  </a:lnTo>
                  <a:lnTo>
                    <a:pt x="149657" y="172517"/>
                  </a:lnTo>
                  <a:lnTo>
                    <a:pt x="141427" y="174650"/>
                  </a:lnTo>
                  <a:lnTo>
                    <a:pt x="149961" y="172821"/>
                  </a:lnTo>
                  <a:lnTo>
                    <a:pt x="154533" y="178308"/>
                  </a:lnTo>
                  <a:cubicBezTo>
                    <a:pt x="150876" y="182372"/>
                    <a:pt x="147117" y="186029"/>
                    <a:pt x="143256" y="189281"/>
                  </a:cubicBezTo>
                  <a:lnTo>
                    <a:pt x="141427" y="188061"/>
                  </a:lnTo>
                  <a:lnTo>
                    <a:pt x="141427" y="191414"/>
                  </a:lnTo>
                  <a:lnTo>
                    <a:pt x="168554" y="190805"/>
                  </a:lnTo>
                  <a:lnTo>
                    <a:pt x="184404" y="209093"/>
                  </a:lnTo>
                  <a:cubicBezTo>
                    <a:pt x="172212" y="210515"/>
                    <a:pt x="161747" y="211836"/>
                    <a:pt x="153009" y="213055"/>
                  </a:cubicBezTo>
                  <a:lnTo>
                    <a:pt x="141427" y="196901"/>
                  </a:lnTo>
                  <a:lnTo>
                    <a:pt x="141427" y="237134"/>
                  </a:lnTo>
                  <a:cubicBezTo>
                    <a:pt x="141427" y="250545"/>
                    <a:pt x="136957" y="259994"/>
                    <a:pt x="128016" y="265481"/>
                  </a:cubicBezTo>
                  <a:cubicBezTo>
                    <a:pt x="122529" y="268935"/>
                    <a:pt x="115824" y="270662"/>
                    <a:pt x="107899" y="270662"/>
                  </a:cubicBezTo>
                  <a:lnTo>
                    <a:pt x="104546" y="270662"/>
                  </a:lnTo>
                  <a:lnTo>
                    <a:pt x="104241" y="270357"/>
                  </a:lnTo>
                  <a:cubicBezTo>
                    <a:pt x="101397" y="262839"/>
                    <a:pt x="97637" y="257099"/>
                    <a:pt x="92964" y="253136"/>
                  </a:cubicBezTo>
                  <a:cubicBezTo>
                    <a:pt x="88290" y="249174"/>
                    <a:pt x="85852" y="247091"/>
                    <a:pt x="85649" y="246888"/>
                  </a:cubicBezTo>
                  <a:lnTo>
                    <a:pt x="87782" y="242316"/>
                  </a:lnTo>
                  <a:lnTo>
                    <a:pt x="101498" y="244145"/>
                  </a:lnTo>
                  <a:cubicBezTo>
                    <a:pt x="104546" y="244145"/>
                    <a:pt x="107239" y="243383"/>
                    <a:pt x="109575" y="241859"/>
                  </a:cubicBezTo>
                  <a:cubicBezTo>
                    <a:pt x="111912" y="240335"/>
                    <a:pt x="113081" y="237541"/>
                    <a:pt x="113081" y="233477"/>
                  </a:cubicBezTo>
                  <a:lnTo>
                    <a:pt x="113385" y="178003"/>
                  </a:lnTo>
                  <a:lnTo>
                    <a:pt x="124053" y="175565"/>
                  </a:lnTo>
                  <a:lnTo>
                    <a:pt x="122834" y="175565"/>
                  </a:lnTo>
                  <a:lnTo>
                    <a:pt x="110947" y="178308"/>
                  </a:lnTo>
                  <a:lnTo>
                    <a:pt x="110947" y="175565"/>
                  </a:lnTo>
                  <a:cubicBezTo>
                    <a:pt x="102819" y="175971"/>
                    <a:pt x="96825" y="176377"/>
                    <a:pt x="92964" y="176784"/>
                  </a:cubicBezTo>
                  <a:lnTo>
                    <a:pt x="92964" y="182270"/>
                  </a:lnTo>
                  <a:lnTo>
                    <a:pt x="65227" y="188366"/>
                  </a:lnTo>
                  <a:lnTo>
                    <a:pt x="65227" y="179527"/>
                  </a:lnTo>
                  <a:cubicBezTo>
                    <a:pt x="60960" y="179933"/>
                    <a:pt x="56286" y="180645"/>
                    <a:pt x="51206" y="181661"/>
                  </a:cubicBezTo>
                  <a:lnTo>
                    <a:pt x="49377" y="192633"/>
                  </a:lnTo>
                  <a:lnTo>
                    <a:pt x="20421" y="199034"/>
                  </a:lnTo>
                  <a:cubicBezTo>
                    <a:pt x="23469" y="180949"/>
                    <a:pt x="25298" y="163982"/>
                    <a:pt x="25908" y="148133"/>
                  </a:cubicBezTo>
                  <a:lnTo>
                    <a:pt x="30480" y="146913"/>
                  </a:lnTo>
                  <a:cubicBezTo>
                    <a:pt x="30886" y="140208"/>
                    <a:pt x="31089" y="131165"/>
                    <a:pt x="31089" y="119786"/>
                  </a:cubicBezTo>
                  <a:lnTo>
                    <a:pt x="30785" y="119177"/>
                  </a:lnTo>
                  <a:lnTo>
                    <a:pt x="31089" y="119177"/>
                  </a:lnTo>
                  <a:cubicBezTo>
                    <a:pt x="31089" y="111861"/>
                    <a:pt x="30937" y="105257"/>
                    <a:pt x="30632" y="99365"/>
                  </a:cubicBezTo>
                  <a:cubicBezTo>
                    <a:pt x="30327" y="93472"/>
                    <a:pt x="30175" y="89713"/>
                    <a:pt x="30175" y="88087"/>
                  </a:cubicBezTo>
                  <a:cubicBezTo>
                    <a:pt x="30175" y="84633"/>
                    <a:pt x="29769" y="81280"/>
                    <a:pt x="28956" y="78029"/>
                  </a:cubicBezTo>
                  <a:cubicBezTo>
                    <a:pt x="21234" y="84734"/>
                    <a:pt x="13919" y="89611"/>
                    <a:pt x="7010" y="92659"/>
                  </a:cubicBezTo>
                  <a:lnTo>
                    <a:pt x="6705" y="92659"/>
                  </a:lnTo>
                  <a:lnTo>
                    <a:pt x="1219" y="86868"/>
                  </a:lnTo>
                  <a:lnTo>
                    <a:pt x="1524" y="86563"/>
                  </a:lnTo>
                  <a:cubicBezTo>
                    <a:pt x="6197" y="81077"/>
                    <a:pt x="12090" y="73203"/>
                    <a:pt x="19202" y="62941"/>
                  </a:cubicBezTo>
                  <a:cubicBezTo>
                    <a:pt x="26314" y="52679"/>
                    <a:pt x="32410" y="43078"/>
                    <a:pt x="37490" y="34137"/>
                  </a:cubicBezTo>
                  <a:lnTo>
                    <a:pt x="39014" y="35966"/>
                  </a:lnTo>
                  <a:lnTo>
                    <a:pt x="43281" y="27737"/>
                  </a:lnTo>
                  <a:lnTo>
                    <a:pt x="42977" y="26517"/>
                  </a:lnTo>
                  <a:lnTo>
                    <a:pt x="43891" y="26517"/>
                  </a:lnTo>
                  <a:lnTo>
                    <a:pt x="45415" y="22860"/>
                  </a:lnTo>
                  <a:cubicBezTo>
                    <a:pt x="47041" y="18796"/>
                    <a:pt x="47853" y="14935"/>
                    <a:pt x="47853" y="11277"/>
                  </a:cubicBezTo>
                  <a:cubicBezTo>
                    <a:pt x="47853" y="8433"/>
                    <a:pt x="47447" y="5994"/>
                    <a:pt x="46634" y="3962"/>
                  </a:cubicBezTo>
                  <a:lnTo>
                    <a:pt x="46329" y="3048"/>
                  </a:lnTo>
                  <a:close/>
                  <a:moveTo>
                    <a:pt x="541934" y="0"/>
                  </a:moveTo>
                  <a:lnTo>
                    <a:pt x="560527" y="25603"/>
                  </a:lnTo>
                  <a:lnTo>
                    <a:pt x="559917" y="25908"/>
                  </a:lnTo>
                  <a:cubicBezTo>
                    <a:pt x="550570" y="30378"/>
                    <a:pt x="540004" y="34137"/>
                    <a:pt x="528218" y="37185"/>
                  </a:cubicBezTo>
                  <a:lnTo>
                    <a:pt x="534924" y="7010"/>
                  </a:lnTo>
                  <a:cubicBezTo>
                    <a:pt x="536956" y="5181"/>
                    <a:pt x="538531" y="3708"/>
                    <a:pt x="539648" y="2591"/>
                  </a:cubicBezTo>
                  <a:cubicBezTo>
                    <a:pt x="540766" y="1473"/>
                    <a:pt x="541426" y="711"/>
                    <a:pt x="541629" y="305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zihun159hao-gukesong" pitchFamily="2" charset="-122"/>
                <a:ea typeface="zihun159hao-gukesong" pitchFamily="2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27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5059588"/>
            <a:ext cx="12190413" cy="180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grpSp>
        <p:nvGrpSpPr>
          <p:cNvPr id="3" name="组合 2"/>
          <p:cNvGrpSpPr/>
          <p:nvPr userDrawn="1"/>
        </p:nvGrpSpPr>
        <p:grpSpPr>
          <a:xfrm>
            <a:off x="550590" y="5059588"/>
            <a:ext cx="914401" cy="414999"/>
            <a:chOff x="645458" y="3594847"/>
            <a:chExt cx="914401" cy="414999"/>
          </a:xfrm>
        </p:grpSpPr>
        <p:sp>
          <p:nvSpPr>
            <p:cNvPr id="4" name="矩形 3"/>
            <p:cNvSpPr/>
            <p:nvPr/>
          </p:nvSpPr>
          <p:spPr>
            <a:xfrm>
              <a:off x="645458" y="3594847"/>
              <a:ext cx="914401" cy="414999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defTabSz="914400" fontAlgn="auto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1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/>
              </a:endParaRPr>
            </a:p>
          </p:txBody>
        </p:sp>
        <p:sp>
          <p:nvSpPr>
            <p:cNvPr id="5" name="文本框 4"/>
            <p:cNvSpPr txBox="1"/>
            <p:nvPr/>
          </p:nvSpPr>
          <p:spPr>
            <a:xfrm>
              <a:off x="808095" y="3667060"/>
              <a:ext cx="580034" cy="281025"/>
            </a:xfrm>
            <a:custGeom>
              <a:rect l="l" t="t" r="r" b="b"/>
              <a:pathLst>
                <a:path w="580034" h="281025">
                  <a:moveTo>
                    <a:pt x="196291" y="222809"/>
                  </a:moveTo>
                  <a:lnTo>
                    <a:pt x="223723" y="254813"/>
                  </a:lnTo>
                  <a:lnTo>
                    <a:pt x="223723" y="273101"/>
                  </a:lnTo>
                  <a:lnTo>
                    <a:pt x="195986" y="281025"/>
                  </a:lnTo>
                  <a:close/>
                  <a:moveTo>
                    <a:pt x="49073" y="192938"/>
                  </a:moveTo>
                  <a:lnTo>
                    <a:pt x="46329" y="205130"/>
                  </a:lnTo>
                  <a:cubicBezTo>
                    <a:pt x="41453" y="223012"/>
                    <a:pt x="35357" y="237947"/>
                    <a:pt x="28041" y="249936"/>
                  </a:cubicBezTo>
                  <a:cubicBezTo>
                    <a:pt x="20726" y="261925"/>
                    <a:pt x="13513" y="270459"/>
                    <a:pt x="6401" y="275539"/>
                  </a:cubicBezTo>
                  <a:lnTo>
                    <a:pt x="0" y="272186"/>
                  </a:lnTo>
                  <a:cubicBezTo>
                    <a:pt x="8941" y="249631"/>
                    <a:pt x="15646" y="225349"/>
                    <a:pt x="20117" y="199339"/>
                  </a:cubicBezTo>
                  <a:close/>
                  <a:moveTo>
                    <a:pt x="98145" y="185013"/>
                  </a:moveTo>
                  <a:lnTo>
                    <a:pt x="98145" y="230733"/>
                  </a:lnTo>
                  <a:lnTo>
                    <a:pt x="70104" y="238658"/>
                  </a:lnTo>
                  <a:lnTo>
                    <a:pt x="70409" y="191109"/>
                  </a:lnTo>
                  <a:close/>
                  <a:moveTo>
                    <a:pt x="65227" y="139293"/>
                  </a:moveTo>
                  <a:lnTo>
                    <a:pt x="58826" y="140208"/>
                  </a:lnTo>
                  <a:lnTo>
                    <a:pt x="58826" y="142646"/>
                  </a:lnTo>
                  <a:lnTo>
                    <a:pt x="54559" y="143865"/>
                  </a:lnTo>
                  <a:cubicBezTo>
                    <a:pt x="54153" y="151587"/>
                    <a:pt x="53746" y="157378"/>
                    <a:pt x="53340" y="161239"/>
                  </a:cubicBezTo>
                  <a:cubicBezTo>
                    <a:pt x="55575" y="161239"/>
                    <a:pt x="59537" y="161036"/>
                    <a:pt x="65227" y="160629"/>
                  </a:cubicBezTo>
                  <a:close/>
                  <a:moveTo>
                    <a:pt x="111252" y="135636"/>
                  </a:moveTo>
                  <a:lnTo>
                    <a:pt x="92964" y="136550"/>
                  </a:lnTo>
                  <a:lnTo>
                    <a:pt x="92964" y="158191"/>
                  </a:lnTo>
                  <a:cubicBezTo>
                    <a:pt x="101701" y="156769"/>
                    <a:pt x="107696" y="155753"/>
                    <a:pt x="110947" y="155143"/>
                  </a:cubicBezTo>
                  <a:cubicBezTo>
                    <a:pt x="111150" y="150673"/>
                    <a:pt x="111252" y="144170"/>
                    <a:pt x="111252" y="135636"/>
                  </a:cubicBezTo>
                  <a:close/>
                  <a:moveTo>
                    <a:pt x="65227" y="135331"/>
                  </a:moveTo>
                  <a:lnTo>
                    <a:pt x="59131" y="137160"/>
                  </a:lnTo>
                  <a:cubicBezTo>
                    <a:pt x="59131" y="138379"/>
                    <a:pt x="59029" y="139192"/>
                    <a:pt x="58826" y="139598"/>
                  </a:cubicBezTo>
                  <a:lnTo>
                    <a:pt x="65227" y="137769"/>
                  </a:lnTo>
                  <a:close/>
                  <a:moveTo>
                    <a:pt x="111252" y="121615"/>
                  </a:moveTo>
                  <a:lnTo>
                    <a:pt x="93878" y="126797"/>
                  </a:lnTo>
                  <a:lnTo>
                    <a:pt x="93878" y="129235"/>
                  </a:lnTo>
                  <a:lnTo>
                    <a:pt x="111252" y="124053"/>
                  </a:lnTo>
                  <a:lnTo>
                    <a:pt x="111252" y="121920"/>
                  </a:lnTo>
                  <a:close/>
                  <a:moveTo>
                    <a:pt x="64617" y="93573"/>
                  </a:moveTo>
                  <a:lnTo>
                    <a:pt x="60045" y="94793"/>
                  </a:lnTo>
                  <a:lnTo>
                    <a:pt x="59741" y="118872"/>
                  </a:lnTo>
                  <a:lnTo>
                    <a:pt x="66141" y="118567"/>
                  </a:lnTo>
                  <a:cubicBezTo>
                    <a:pt x="66141" y="109829"/>
                    <a:pt x="66040" y="104648"/>
                    <a:pt x="65837" y="103022"/>
                  </a:cubicBezTo>
                  <a:cubicBezTo>
                    <a:pt x="65430" y="98552"/>
                    <a:pt x="65024" y="95402"/>
                    <a:pt x="64617" y="93573"/>
                  </a:cubicBezTo>
                  <a:close/>
                  <a:moveTo>
                    <a:pt x="110642" y="87782"/>
                  </a:moveTo>
                  <a:lnTo>
                    <a:pt x="93269" y="89611"/>
                  </a:lnTo>
                  <a:lnTo>
                    <a:pt x="93269" y="100279"/>
                  </a:lnTo>
                  <a:lnTo>
                    <a:pt x="85344" y="91135"/>
                  </a:lnTo>
                  <a:lnTo>
                    <a:pt x="84734" y="91135"/>
                  </a:lnTo>
                  <a:lnTo>
                    <a:pt x="93878" y="101803"/>
                  </a:lnTo>
                  <a:lnTo>
                    <a:pt x="93878" y="115824"/>
                  </a:lnTo>
                  <a:lnTo>
                    <a:pt x="105461" y="113995"/>
                  </a:lnTo>
                  <a:lnTo>
                    <a:pt x="107289" y="116129"/>
                  </a:lnTo>
                  <a:cubicBezTo>
                    <a:pt x="108915" y="115722"/>
                    <a:pt x="110236" y="115519"/>
                    <a:pt x="111252" y="115519"/>
                  </a:cubicBezTo>
                  <a:cubicBezTo>
                    <a:pt x="111252" y="103530"/>
                    <a:pt x="111150" y="95301"/>
                    <a:pt x="110947" y="90830"/>
                  </a:cubicBezTo>
                  <a:cubicBezTo>
                    <a:pt x="110947" y="89408"/>
                    <a:pt x="110845" y="88392"/>
                    <a:pt x="110642" y="87782"/>
                  </a:cubicBezTo>
                  <a:close/>
                  <a:moveTo>
                    <a:pt x="308762" y="78333"/>
                  </a:moveTo>
                  <a:lnTo>
                    <a:pt x="312115" y="78333"/>
                  </a:lnTo>
                  <a:lnTo>
                    <a:pt x="312725" y="83820"/>
                  </a:lnTo>
                  <a:close/>
                  <a:moveTo>
                    <a:pt x="391058" y="67665"/>
                  </a:moveTo>
                  <a:lnTo>
                    <a:pt x="391058" y="68885"/>
                  </a:lnTo>
                  <a:cubicBezTo>
                    <a:pt x="391871" y="68885"/>
                    <a:pt x="392481" y="68783"/>
                    <a:pt x="392887" y="68580"/>
                  </a:cubicBezTo>
                  <a:lnTo>
                    <a:pt x="393497" y="68580"/>
                  </a:lnTo>
                  <a:close/>
                  <a:moveTo>
                    <a:pt x="99365" y="37185"/>
                  </a:moveTo>
                  <a:cubicBezTo>
                    <a:pt x="84328" y="38405"/>
                    <a:pt x="71729" y="40437"/>
                    <a:pt x="61569" y="43281"/>
                  </a:cubicBezTo>
                  <a:lnTo>
                    <a:pt x="52730" y="55473"/>
                  </a:lnTo>
                  <a:lnTo>
                    <a:pt x="50901" y="53340"/>
                  </a:lnTo>
                  <a:cubicBezTo>
                    <a:pt x="47447" y="58217"/>
                    <a:pt x="43078" y="63601"/>
                    <a:pt x="37795" y="69494"/>
                  </a:cubicBezTo>
                  <a:cubicBezTo>
                    <a:pt x="43485" y="71120"/>
                    <a:pt x="48971" y="72847"/>
                    <a:pt x="54254" y="74676"/>
                  </a:cubicBezTo>
                  <a:lnTo>
                    <a:pt x="69494" y="72542"/>
                  </a:lnTo>
                  <a:lnTo>
                    <a:pt x="70713" y="74066"/>
                  </a:lnTo>
                  <a:lnTo>
                    <a:pt x="71628" y="73761"/>
                  </a:lnTo>
                  <a:cubicBezTo>
                    <a:pt x="83007" y="61773"/>
                    <a:pt x="92253" y="49581"/>
                    <a:pt x="99365" y="37185"/>
                  </a:cubicBezTo>
                  <a:close/>
                  <a:moveTo>
                    <a:pt x="238963" y="14935"/>
                  </a:moveTo>
                  <a:lnTo>
                    <a:pt x="238963" y="15240"/>
                  </a:lnTo>
                  <a:lnTo>
                    <a:pt x="240487" y="17069"/>
                  </a:lnTo>
                  <a:lnTo>
                    <a:pt x="242925" y="15849"/>
                  </a:lnTo>
                  <a:lnTo>
                    <a:pt x="262737" y="30785"/>
                  </a:lnTo>
                  <a:lnTo>
                    <a:pt x="259385" y="37795"/>
                  </a:lnTo>
                  <a:lnTo>
                    <a:pt x="263347" y="38709"/>
                  </a:lnTo>
                  <a:lnTo>
                    <a:pt x="263347" y="39014"/>
                  </a:lnTo>
                  <a:cubicBezTo>
                    <a:pt x="263347" y="39217"/>
                    <a:pt x="262991" y="42011"/>
                    <a:pt x="262280" y="47396"/>
                  </a:cubicBezTo>
                  <a:cubicBezTo>
                    <a:pt x="261569" y="52781"/>
                    <a:pt x="260401" y="65024"/>
                    <a:pt x="258775" y="84125"/>
                  </a:cubicBezTo>
                  <a:lnTo>
                    <a:pt x="258775" y="85344"/>
                  </a:lnTo>
                  <a:lnTo>
                    <a:pt x="252679" y="87173"/>
                  </a:lnTo>
                  <a:cubicBezTo>
                    <a:pt x="249428" y="101803"/>
                    <a:pt x="240081" y="110439"/>
                    <a:pt x="224637" y="113081"/>
                  </a:cubicBezTo>
                  <a:lnTo>
                    <a:pt x="219456" y="113690"/>
                  </a:lnTo>
                  <a:lnTo>
                    <a:pt x="219151" y="113690"/>
                  </a:lnTo>
                  <a:lnTo>
                    <a:pt x="219151" y="113385"/>
                  </a:lnTo>
                  <a:cubicBezTo>
                    <a:pt x="216103" y="108102"/>
                    <a:pt x="211125" y="102616"/>
                    <a:pt x="204216" y="96926"/>
                  </a:cubicBezTo>
                  <a:lnTo>
                    <a:pt x="204825" y="96621"/>
                  </a:lnTo>
                  <a:lnTo>
                    <a:pt x="202387" y="95097"/>
                  </a:lnTo>
                  <a:lnTo>
                    <a:pt x="201777" y="95097"/>
                  </a:lnTo>
                  <a:lnTo>
                    <a:pt x="203606" y="90221"/>
                  </a:lnTo>
                  <a:lnTo>
                    <a:pt x="214884" y="91745"/>
                  </a:lnTo>
                  <a:cubicBezTo>
                    <a:pt x="218135" y="91948"/>
                    <a:pt x="221081" y="91287"/>
                    <a:pt x="223723" y="89763"/>
                  </a:cubicBezTo>
                  <a:cubicBezTo>
                    <a:pt x="226365" y="88239"/>
                    <a:pt x="227990" y="85649"/>
                    <a:pt x="228600" y="81991"/>
                  </a:cubicBezTo>
                  <a:cubicBezTo>
                    <a:pt x="230835" y="68173"/>
                    <a:pt x="232257" y="56794"/>
                    <a:pt x="232867" y="47853"/>
                  </a:cubicBezTo>
                  <a:cubicBezTo>
                    <a:pt x="232867" y="44399"/>
                    <a:pt x="231953" y="41046"/>
                    <a:pt x="230124" y="37795"/>
                  </a:cubicBezTo>
                  <a:cubicBezTo>
                    <a:pt x="218338" y="38201"/>
                    <a:pt x="207975" y="39014"/>
                    <a:pt x="199034" y="40233"/>
                  </a:cubicBezTo>
                  <a:lnTo>
                    <a:pt x="213055" y="47853"/>
                  </a:lnTo>
                  <a:lnTo>
                    <a:pt x="212445" y="48158"/>
                  </a:lnTo>
                  <a:cubicBezTo>
                    <a:pt x="212445" y="49174"/>
                    <a:pt x="210159" y="53797"/>
                    <a:pt x="205587" y="62027"/>
                  </a:cubicBezTo>
                  <a:cubicBezTo>
                    <a:pt x="201015" y="70256"/>
                    <a:pt x="194767" y="79146"/>
                    <a:pt x="186842" y="88697"/>
                  </a:cubicBezTo>
                  <a:cubicBezTo>
                    <a:pt x="178917" y="98247"/>
                    <a:pt x="169570" y="106273"/>
                    <a:pt x="158801" y="112776"/>
                  </a:cubicBezTo>
                  <a:lnTo>
                    <a:pt x="149047" y="115824"/>
                  </a:lnTo>
                  <a:lnTo>
                    <a:pt x="147828" y="116129"/>
                  </a:lnTo>
                  <a:lnTo>
                    <a:pt x="147523" y="116433"/>
                  </a:lnTo>
                  <a:lnTo>
                    <a:pt x="147218" y="116129"/>
                  </a:lnTo>
                  <a:lnTo>
                    <a:pt x="146304" y="116433"/>
                  </a:lnTo>
                  <a:lnTo>
                    <a:pt x="142341" y="112471"/>
                  </a:lnTo>
                  <a:lnTo>
                    <a:pt x="142646" y="112166"/>
                  </a:lnTo>
                  <a:cubicBezTo>
                    <a:pt x="150571" y="103022"/>
                    <a:pt x="158140" y="93116"/>
                    <a:pt x="165354" y="82448"/>
                  </a:cubicBezTo>
                  <a:cubicBezTo>
                    <a:pt x="172567" y="71780"/>
                    <a:pt x="177800" y="62585"/>
                    <a:pt x="181051" y="54864"/>
                  </a:cubicBezTo>
                  <a:cubicBezTo>
                    <a:pt x="182880" y="50393"/>
                    <a:pt x="183794" y="46329"/>
                    <a:pt x="183794" y="42672"/>
                  </a:cubicBezTo>
                  <a:cubicBezTo>
                    <a:pt x="181762" y="43078"/>
                    <a:pt x="178968" y="43586"/>
                    <a:pt x="175412" y="44196"/>
                  </a:cubicBezTo>
                  <a:cubicBezTo>
                    <a:pt x="171856" y="44805"/>
                    <a:pt x="168351" y="45313"/>
                    <a:pt x="164897" y="45720"/>
                  </a:cubicBezTo>
                  <a:lnTo>
                    <a:pt x="150876" y="24689"/>
                  </a:lnTo>
                  <a:cubicBezTo>
                    <a:pt x="151689" y="24689"/>
                    <a:pt x="157023" y="24790"/>
                    <a:pt x="166878" y="24993"/>
                  </a:cubicBezTo>
                  <a:cubicBezTo>
                    <a:pt x="176733" y="25197"/>
                    <a:pt x="200355" y="21945"/>
                    <a:pt x="237744" y="15240"/>
                  </a:cubicBezTo>
                  <a:close/>
                  <a:moveTo>
                    <a:pt x="527304" y="6096"/>
                  </a:moveTo>
                  <a:lnTo>
                    <a:pt x="520598" y="36271"/>
                  </a:lnTo>
                  <a:cubicBezTo>
                    <a:pt x="506374" y="40132"/>
                    <a:pt x="491541" y="42570"/>
                    <a:pt x="476097" y="43586"/>
                  </a:cubicBezTo>
                  <a:cubicBezTo>
                    <a:pt x="477317" y="64109"/>
                    <a:pt x="477825" y="81483"/>
                    <a:pt x="477621" y="95707"/>
                  </a:cubicBezTo>
                  <a:cubicBezTo>
                    <a:pt x="490626" y="94488"/>
                    <a:pt x="502717" y="93167"/>
                    <a:pt x="513893" y="91745"/>
                  </a:cubicBezTo>
                  <a:lnTo>
                    <a:pt x="514197" y="90525"/>
                  </a:lnTo>
                  <a:cubicBezTo>
                    <a:pt x="526796" y="88900"/>
                    <a:pt x="542239" y="86563"/>
                    <a:pt x="560527" y="83515"/>
                  </a:cubicBezTo>
                  <a:lnTo>
                    <a:pt x="562051" y="83515"/>
                  </a:lnTo>
                  <a:lnTo>
                    <a:pt x="580034" y="105461"/>
                  </a:lnTo>
                  <a:lnTo>
                    <a:pt x="575767" y="105765"/>
                  </a:lnTo>
                  <a:cubicBezTo>
                    <a:pt x="559105" y="105969"/>
                    <a:pt x="543052" y="106781"/>
                    <a:pt x="527609" y="108204"/>
                  </a:cubicBezTo>
                  <a:lnTo>
                    <a:pt x="540410" y="112166"/>
                  </a:lnTo>
                  <a:lnTo>
                    <a:pt x="540410" y="120091"/>
                  </a:lnTo>
                  <a:lnTo>
                    <a:pt x="540715" y="120091"/>
                  </a:lnTo>
                  <a:lnTo>
                    <a:pt x="540715" y="262737"/>
                  </a:lnTo>
                  <a:lnTo>
                    <a:pt x="512673" y="271272"/>
                  </a:lnTo>
                  <a:lnTo>
                    <a:pt x="512673" y="270662"/>
                  </a:lnTo>
                  <a:lnTo>
                    <a:pt x="512978" y="169469"/>
                  </a:lnTo>
                  <a:cubicBezTo>
                    <a:pt x="512978" y="144069"/>
                    <a:pt x="512877" y="129845"/>
                    <a:pt x="512673" y="126797"/>
                  </a:cubicBezTo>
                  <a:cubicBezTo>
                    <a:pt x="512470" y="123342"/>
                    <a:pt x="511657" y="118465"/>
                    <a:pt x="510235" y="112166"/>
                  </a:cubicBezTo>
                  <a:lnTo>
                    <a:pt x="509625" y="114605"/>
                  </a:lnTo>
                  <a:lnTo>
                    <a:pt x="508101" y="110642"/>
                  </a:lnTo>
                  <a:lnTo>
                    <a:pt x="507187" y="110337"/>
                  </a:lnTo>
                  <a:cubicBezTo>
                    <a:pt x="502107" y="111150"/>
                    <a:pt x="492353" y="112776"/>
                    <a:pt x="477926" y="115214"/>
                  </a:cubicBezTo>
                  <a:cubicBezTo>
                    <a:pt x="477113" y="144069"/>
                    <a:pt x="473557" y="169265"/>
                    <a:pt x="467258" y="190805"/>
                  </a:cubicBezTo>
                  <a:cubicBezTo>
                    <a:pt x="461365" y="211531"/>
                    <a:pt x="454050" y="228143"/>
                    <a:pt x="445313" y="240639"/>
                  </a:cubicBezTo>
                  <a:cubicBezTo>
                    <a:pt x="436575" y="253136"/>
                    <a:pt x="428244" y="262280"/>
                    <a:pt x="420319" y="268071"/>
                  </a:cubicBezTo>
                  <a:cubicBezTo>
                    <a:pt x="412394" y="273863"/>
                    <a:pt x="408432" y="276250"/>
                    <a:pt x="408432" y="275234"/>
                  </a:cubicBezTo>
                  <a:lnTo>
                    <a:pt x="402641" y="270967"/>
                  </a:lnTo>
                  <a:cubicBezTo>
                    <a:pt x="434543" y="239471"/>
                    <a:pt x="450494" y="187147"/>
                    <a:pt x="450494" y="113995"/>
                  </a:cubicBezTo>
                  <a:cubicBezTo>
                    <a:pt x="450494" y="107696"/>
                    <a:pt x="450291" y="99060"/>
                    <a:pt x="449885" y="88087"/>
                  </a:cubicBezTo>
                  <a:lnTo>
                    <a:pt x="468477" y="95402"/>
                  </a:lnTo>
                  <a:cubicBezTo>
                    <a:pt x="468884" y="95199"/>
                    <a:pt x="469595" y="95097"/>
                    <a:pt x="470611" y="95097"/>
                  </a:cubicBezTo>
                  <a:lnTo>
                    <a:pt x="449275" y="86868"/>
                  </a:lnTo>
                  <a:lnTo>
                    <a:pt x="448361" y="66446"/>
                  </a:lnTo>
                  <a:lnTo>
                    <a:pt x="447446" y="48158"/>
                  </a:lnTo>
                  <a:lnTo>
                    <a:pt x="447446" y="46634"/>
                  </a:lnTo>
                  <a:lnTo>
                    <a:pt x="447446" y="44196"/>
                  </a:lnTo>
                  <a:lnTo>
                    <a:pt x="446532" y="44196"/>
                  </a:lnTo>
                  <a:lnTo>
                    <a:pt x="445617" y="36271"/>
                  </a:lnTo>
                  <a:lnTo>
                    <a:pt x="446532" y="36271"/>
                  </a:lnTo>
                  <a:cubicBezTo>
                    <a:pt x="445516" y="31394"/>
                    <a:pt x="443992" y="28143"/>
                    <a:pt x="441960" y="26517"/>
                  </a:cubicBezTo>
                  <a:lnTo>
                    <a:pt x="441655" y="26213"/>
                  </a:lnTo>
                  <a:lnTo>
                    <a:pt x="445617" y="20726"/>
                  </a:lnTo>
                  <a:lnTo>
                    <a:pt x="445922" y="20726"/>
                  </a:lnTo>
                  <a:lnTo>
                    <a:pt x="472135" y="30785"/>
                  </a:lnTo>
                  <a:cubicBezTo>
                    <a:pt x="496113" y="24689"/>
                    <a:pt x="514502" y="16459"/>
                    <a:pt x="527304" y="6096"/>
                  </a:cubicBezTo>
                  <a:close/>
                  <a:moveTo>
                    <a:pt x="365455" y="5181"/>
                  </a:moveTo>
                  <a:lnTo>
                    <a:pt x="365760" y="5181"/>
                  </a:lnTo>
                  <a:lnTo>
                    <a:pt x="396240" y="14630"/>
                  </a:lnTo>
                  <a:lnTo>
                    <a:pt x="396240" y="67970"/>
                  </a:lnTo>
                  <a:cubicBezTo>
                    <a:pt x="405587" y="66141"/>
                    <a:pt x="412191" y="64414"/>
                    <a:pt x="416052" y="62789"/>
                  </a:cubicBezTo>
                  <a:lnTo>
                    <a:pt x="430987" y="83210"/>
                  </a:lnTo>
                  <a:lnTo>
                    <a:pt x="431901" y="83515"/>
                  </a:lnTo>
                  <a:lnTo>
                    <a:pt x="432511" y="84429"/>
                  </a:lnTo>
                  <a:cubicBezTo>
                    <a:pt x="420725" y="84633"/>
                    <a:pt x="406908" y="85344"/>
                    <a:pt x="391058" y="86563"/>
                  </a:cubicBezTo>
                  <a:lnTo>
                    <a:pt x="391058" y="93878"/>
                  </a:lnTo>
                  <a:lnTo>
                    <a:pt x="392277" y="92964"/>
                  </a:lnTo>
                  <a:cubicBezTo>
                    <a:pt x="396951" y="96825"/>
                    <a:pt x="402590" y="102463"/>
                    <a:pt x="409194" y="109880"/>
                  </a:cubicBezTo>
                  <a:cubicBezTo>
                    <a:pt x="415798" y="117297"/>
                    <a:pt x="422656" y="126085"/>
                    <a:pt x="429768" y="136245"/>
                  </a:cubicBezTo>
                  <a:lnTo>
                    <a:pt x="404469" y="151181"/>
                  </a:lnTo>
                  <a:cubicBezTo>
                    <a:pt x="399186" y="136550"/>
                    <a:pt x="394716" y="125069"/>
                    <a:pt x="391058" y="116738"/>
                  </a:cubicBezTo>
                  <a:lnTo>
                    <a:pt x="391058" y="268529"/>
                  </a:lnTo>
                  <a:lnTo>
                    <a:pt x="362712" y="277063"/>
                  </a:lnTo>
                  <a:lnTo>
                    <a:pt x="362712" y="276453"/>
                  </a:lnTo>
                  <a:cubicBezTo>
                    <a:pt x="362712" y="235001"/>
                    <a:pt x="362813" y="193853"/>
                    <a:pt x="363017" y="153009"/>
                  </a:cubicBezTo>
                  <a:cubicBezTo>
                    <a:pt x="356311" y="173329"/>
                    <a:pt x="347878" y="192532"/>
                    <a:pt x="337718" y="210617"/>
                  </a:cubicBezTo>
                  <a:lnTo>
                    <a:pt x="338328" y="214274"/>
                  </a:lnTo>
                  <a:cubicBezTo>
                    <a:pt x="331622" y="224841"/>
                    <a:pt x="326390" y="232257"/>
                    <a:pt x="322631" y="236525"/>
                  </a:cubicBezTo>
                  <a:cubicBezTo>
                    <a:pt x="318871" y="240792"/>
                    <a:pt x="316890" y="243027"/>
                    <a:pt x="316687" y="243230"/>
                  </a:cubicBezTo>
                  <a:lnTo>
                    <a:pt x="316382" y="243230"/>
                  </a:lnTo>
                  <a:lnTo>
                    <a:pt x="311505" y="239573"/>
                  </a:lnTo>
                  <a:lnTo>
                    <a:pt x="311810" y="239268"/>
                  </a:lnTo>
                  <a:cubicBezTo>
                    <a:pt x="320548" y="219354"/>
                    <a:pt x="326949" y="203403"/>
                    <a:pt x="331013" y="191414"/>
                  </a:cubicBezTo>
                  <a:lnTo>
                    <a:pt x="330098" y="184709"/>
                  </a:lnTo>
                  <a:cubicBezTo>
                    <a:pt x="335991" y="167437"/>
                    <a:pt x="339953" y="153314"/>
                    <a:pt x="341985" y="142341"/>
                  </a:cubicBezTo>
                  <a:cubicBezTo>
                    <a:pt x="344017" y="131369"/>
                    <a:pt x="346049" y="117043"/>
                    <a:pt x="348081" y="99365"/>
                  </a:cubicBezTo>
                  <a:cubicBezTo>
                    <a:pt x="348285" y="97536"/>
                    <a:pt x="348386" y="95097"/>
                    <a:pt x="348386" y="92049"/>
                  </a:cubicBezTo>
                  <a:cubicBezTo>
                    <a:pt x="339649" y="93675"/>
                    <a:pt x="332638" y="95097"/>
                    <a:pt x="327355" y="96317"/>
                  </a:cubicBezTo>
                  <a:lnTo>
                    <a:pt x="315468" y="80772"/>
                  </a:lnTo>
                  <a:lnTo>
                    <a:pt x="314858" y="75285"/>
                  </a:lnTo>
                  <a:cubicBezTo>
                    <a:pt x="335381" y="74473"/>
                    <a:pt x="351434" y="73558"/>
                    <a:pt x="363017" y="72542"/>
                  </a:cubicBezTo>
                  <a:lnTo>
                    <a:pt x="363017" y="53949"/>
                  </a:lnTo>
                  <a:lnTo>
                    <a:pt x="368198" y="55778"/>
                  </a:lnTo>
                  <a:cubicBezTo>
                    <a:pt x="368198" y="48057"/>
                    <a:pt x="368147" y="42469"/>
                    <a:pt x="368046" y="39014"/>
                  </a:cubicBezTo>
                  <a:cubicBezTo>
                    <a:pt x="367944" y="35560"/>
                    <a:pt x="367893" y="33426"/>
                    <a:pt x="367893" y="32613"/>
                  </a:cubicBezTo>
                  <a:cubicBezTo>
                    <a:pt x="367487" y="24079"/>
                    <a:pt x="365557" y="16459"/>
                    <a:pt x="362102" y="9753"/>
                  </a:cubicBezTo>
                  <a:lnTo>
                    <a:pt x="361797" y="9449"/>
                  </a:lnTo>
                  <a:close/>
                  <a:moveTo>
                    <a:pt x="49682" y="609"/>
                  </a:moveTo>
                  <a:lnTo>
                    <a:pt x="49987" y="609"/>
                  </a:lnTo>
                  <a:lnTo>
                    <a:pt x="76809" y="17069"/>
                  </a:lnTo>
                  <a:lnTo>
                    <a:pt x="73761" y="23165"/>
                  </a:lnTo>
                  <a:cubicBezTo>
                    <a:pt x="86766" y="20726"/>
                    <a:pt x="97637" y="18085"/>
                    <a:pt x="106375" y="15240"/>
                  </a:cubicBezTo>
                  <a:lnTo>
                    <a:pt x="110337" y="13716"/>
                  </a:lnTo>
                  <a:lnTo>
                    <a:pt x="125882" y="35357"/>
                  </a:lnTo>
                  <a:lnTo>
                    <a:pt x="124358" y="35357"/>
                  </a:lnTo>
                  <a:lnTo>
                    <a:pt x="127101" y="38405"/>
                  </a:lnTo>
                  <a:cubicBezTo>
                    <a:pt x="125273" y="42672"/>
                    <a:pt x="122123" y="47396"/>
                    <a:pt x="117653" y="52578"/>
                  </a:cubicBezTo>
                  <a:cubicBezTo>
                    <a:pt x="113182" y="57759"/>
                    <a:pt x="107493" y="62890"/>
                    <a:pt x="100584" y="67970"/>
                  </a:cubicBezTo>
                  <a:lnTo>
                    <a:pt x="121310" y="58521"/>
                  </a:lnTo>
                  <a:lnTo>
                    <a:pt x="140817" y="73457"/>
                  </a:lnTo>
                  <a:lnTo>
                    <a:pt x="138989" y="77419"/>
                  </a:lnTo>
                  <a:lnTo>
                    <a:pt x="138989" y="113385"/>
                  </a:lnTo>
                  <a:lnTo>
                    <a:pt x="124663" y="117653"/>
                  </a:lnTo>
                  <a:lnTo>
                    <a:pt x="126187" y="119786"/>
                  </a:lnTo>
                  <a:lnTo>
                    <a:pt x="139903" y="115519"/>
                  </a:lnTo>
                  <a:lnTo>
                    <a:pt x="139903" y="155448"/>
                  </a:lnTo>
                  <a:lnTo>
                    <a:pt x="138989" y="154229"/>
                  </a:lnTo>
                  <a:lnTo>
                    <a:pt x="138989" y="172212"/>
                  </a:lnTo>
                  <a:lnTo>
                    <a:pt x="134721" y="173126"/>
                  </a:lnTo>
                  <a:lnTo>
                    <a:pt x="134721" y="173431"/>
                  </a:lnTo>
                  <a:lnTo>
                    <a:pt x="141427" y="171907"/>
                  </a:lnTo>
                  <a:lnTo>
                    <a:pt x="141427" y="173126"/>
                  </a:lnTo>
                  <a:lnTo>
                    <a:pt x="144170" y="166116"/>
                  </a:lnTo>
                  <a:lnTo>
                    <a:pt x="143865" y="165811"/>
                  </a:lnTo>
                  <a:cubicBezTo>
                    <a:pt x="148336" y="153009"/>
                    <a:pt x="150571" y="141935"/>
                    <a:pt x="150571" y="132588"/>
                  </a:cubicBezTo>
                  <a:cubicBezTo>
                    <a:pt x="150571" y="128930"/>
                    <a:pt x="150317" y="125984"/>
                    <a:pt x="149809" y="123749"/>
                  </a:cubicBezTo>
                  <a:cubicBezTo>
                    <a:pt x="149301" y="121513"/>
                    <a:pt x="148844" y="120193"/>
                    <a:pt x="148437" y="119786"/>
                  </a:cubicBezTo>
                  <a:lnTo>
                    <a:pt x="148437" y="119177"/>
                  </a:lnTo>
                  <a:lnTo>
                    <a:pt x="151181" y="115824"/>
                  </a:lnTo>
                  <a:lnTo>
                    <a:pt x="151485" y="115824"/>
                  </a:lnTo>
                  <a:lnTo>
                    <a:pt x="180441" y="125882"/>
                  </a:lnTo>
                  <a:lnTo>
                    <a:pt x="180441" y="126187"/>
                  </a:lnTo>
                  <a:cubicBezTo>
                    <a:pt x="180035" y="129845"/>
                    <a:pt x="179019" y="134213"/>
                    <a:pt x="177393" y="139293"/>
                  </a:cubicBezTo>
                  <a:lnTo>
                    <a:pt x="194767" y="138379"/>
                  </a:lnTo>
                  <a:cubicBezTo>
                    <a:pt x="194564" y="136957"/>
                    <a:pt x="194462" y="135331"/>
                    <a:pt x="194462" y="133502"/>
                  </a:cubicBezTo>
                  <a:cubicBezTo>
                    <a:pt x="193853" y="124968"/>
                    <a:pt x="191821" y="117348"/>
                    <a:pt x="188366" y="110642"/>
                  </a:cubicBezTo>
                  <a:lnTo>
                    <a:pt x="188061" y="110337"/>
                  </a:lnTo>
                  <a:lnTo>
                    <a:pt x="192024" y="105765"/>
                  </a:lnTo>
                  <a:lnTo>
                    <a:pt x="192329" y="105765"/>
                  </a:lnTo>
                  <a:lnTo>
                    <a:pt x="222199" y="115519"/>
                  </a:lnTo>
                  <a:lnTo>
                    <a:pt x="222199" y="135636"/>
                  </a:lnTo>
                  <a:cubicBezTo>
                    <a:pt x="236017" y="133401"/>
                    <a:pt x="245567" y="131673"/>
                    <a:pt x="250850" y="130454"/>
                  </a:cubicBezTo>
                  <a:lnTo>
                    <a:pt x="261213" y="145694"/>
                  </a:lnTo>
                  <a:lnTo>
                    <a:pt x="262737" y="145389"/>
                  </a:lnTo>
                  <a:lnTo>
                    <a:pt x="264871" y="148742"/>
                  </a:lnTo>
                  <a:lnTo>
                    <a:pt x="263347" y="148742"/>
                  </a:lnTo>
                  <a:lnTo>
                    <a:pt x="263652" y="149352"/>
                  </a:lnTo>
                  <a:lnTo>
                    <a:pt x="247193" y="153009"/>
                  </a:lnTo>
                  <a:cubicBezTo>
                    <a:pt x="236017" y="153416"/>
                    <a:pt x="227685" y="153822"/>
                    <a:pt x="222199" y="154229"/>
                  </a:cubicBezTo>
                  <a:lnTo>
                    <a:pt x="222199" y="155143"/>
                  </a:lnTo>
                  <a:lnTo>
                    <a:pt x="223113" y="154838"/>
                  </a:lnTo>
                  <a:lnTo>
                    <a:pt x="223113" y="186233"/>
                  </a:lnTo>
                  <a:cubicBezTo>
                    <a:pt x="240792" y="184607"/>
                    <a:pt x="255829" y="182473"/>
                    <a:pt x="268224" y="179832"/>
                  </a:cubicBezTo>
                  <a:lnTo>
                    <a:pt x="283464" y="201777"/>
                  </a:lnTo>
                  <a:cubicBezTo>
                    <a:pt x="262737" y="201777"/>
                    <a:pt x="242621" y="202590"/>
                    <a:pt x="223113" y="204216"/>
                  </a:cubicBezTo>
                  <a:lnTo>
                    <a:pt x="223113" y="249631"/>
                  </a:lnTo>
                  <a:lnTo>
                    <a:pt x="195681" y="217627"/>
                  </a:lnTo>
                  <a:lnTo>
                    <a:pt x="195681" y="206654"/>
                  </a:lnTo>
                  <a:lnTo>
                    <a:pt x="190195" y="207264"/>
                  </a:lnTo>
                  <a:lnTo>
                    <a:pt x="174345" y="188976"/>
                  </a:lnTo>
                  <a:lnTo>
                    <a:pt x="195681" y="188061"/>
                  </a:lnTo>
                  <a:lnTo>
                    <a:pt x="195681" y="163677"/>
                  </a:lnTo>
                  <a:lnTo>
                    <a:pt x="194767" y="163982"/>
                  </a:lnTo>
                  <a:lnTo>
                    <a:pt x="194767" y="156667"/>
                  </a:lnTo>
                  <a:cubicBezTo>
                    <a:pt x="183591" y="157886"/>
                    <a:pt x="174752" y="159207"/>
                    <a:pt x="168249" y="160629"/>
                  </a:cubicBezTo>
                  <a:lnTo>
                    <a:pt x="167945" y="159715"/>
                  </a:lnTo>
                  <a:cubicBezTo>
                    <a:pt x="166319" y="162763"/>
                    <a:pt x="164084" y="166217"/>
                    <a:pt x="161239" y="170078"/>
                  </a:cubicBezTo>
                  <a:cubicBezTo>
                    <a:pt x="160020" y="171907"/>
                    <a:pt x="157886" y="174549"/>
                    <a:pt x="154838" y="178003"/>
                  </a:cubicBezTo>
                  <a:lnTo>
                    <a:pt x="150571" y="172821"/>
                  </a:lnTo>
                  <a:lnTo>
                    <a:pt x="149961" y="172821"/>
                  </a:lnTo>
                  <a:lnTo>
                    <a:pt x="149657" y="172517"/>
                  </a:lnTo>
                  <a:lnTo>
                    <a:pt x="141427" y="174650"/>
                  </a:lnTo>
                  <a:lnTo>
                    <a:pt x="149961" y="172821"/>
                  </a:lnTo>
                  <a:lnTo>
                    <a:pt x="154533" y="178308"/>
                  </a:lnTo>
                  <a:cubicBezTo>
                    <a:pt x="150876" y="182372"/>
                    <a:pt x="147117" y="186029"/>
                    <a:pt x="143256" y="189281"/>
                  </a:cubicBezTo>
                  <a:lnTo>
                    <a:pt x="141427" y="188061"/>
                  </a:lnTo>
                  <a:lnTo>
                    <a:pt x="141427" y="191414"/>
                  </a:lnTo>
                  <a:lnTo>
                    <a:pt x="168554" y="190805"/>
                  </a:lnTo>
                  <a:lnTo>
                    <a:pt x="184404" y="209093"/>
                  </a:lnTo>
                  <a:cubicBezTo>
                    <a:pt x="172212" y="210515"/>
                    <a:pt x="161747" y="211836"/>
                    <a:pt x="153009" y="213055"/>
                  </a:cubicBezTo>
                  <a:lnTo>
                    <a:pt x="141427" y="196901"/>
                  </a:lnTo>
                  <a:lnTo>
                    <a:pt x="141427" y="237134"/>
                  </a:lnTo>
                  <a:cubicBezTo>
                    <a:pt x="141427" y="250545"/>
                    <a:pt x="136957" y="259994"/>
                    <a:pt x="128016" y="265481"/>
                  </a:cubicBezTo>
                  <a:cubicBezTo>
                    <a:pt x="122529" y="268935"/>
                    <a:pt x="115824" y="270662"/>
                    <a:pt x="107899" y="270662"/>
                  </a:cubicBezTo>
                  <a:lnTo>
                    <a:pt x="104546" y="270662"/>
                  </a:lnTo>
                  <a:lnTo>
                    <a:pt x="104241" y="270357"/>
                  </a:lnTo>
                  <a:cubicBezTo>
                    <a:pt x="101397" y="262839"/>
                    <a:pt x="97637" y="257099"/>
                    <a:pt x="92964" y="253136"/>
                  </a:cubicBezTo>
                  <a:cubicBezTo>
                    <a:pt x="88290" y="249174"/>
                    <a:pt x="85852" y="247091"/>
                    <a:pt x="85649" y="246888"/>
                  </a:cubicBezTo>
                  <a:lnTo>
                    <a:pt x="87782" y="242316"/>
                  </a:lnTo>
                  <a:lnTo>
                    <a:pt x="101498" y="244145"/>
                  </a:lnTo>
                  <a:cubicBezTo>
                    <a:pt x="104546" y="244145"/>
                    <a:pt x="107239" y="243383"/>
                    <a:pt x="109575" y="241859"/>
                  </a:cubicBezTo>
                  <a:cubicBezTo>
                    <a:pt x="111912" y="240335"/>
                    <a:pt x="113081" y="237541"/>
                    <a:pt x="113081" y="233477"/>
                  </a:cubicBezTo>
                  <a:lnTo>
                    <a:pt x="113385" y="178003"/>
                  </a:lnTo>
                  <a:lnTo>
                    <a:pt x="124053" y="175565"/>
                  </a:lnTo>
                  <a:lnTo>
                    <a:pt x="122834" y="175565"/>
                  </a:lnTo>
                  <a:lnTo>
                    <a:pt x="110947" y="178308"/>
                  </a:lnTo>
                  <a:lnTo>
                    <a:pt x="110947" y="175565"/>
                  </a:lnTo>
                  <a:cubicBezTo>
                    <a:pt x="102819" y="175971"/>
                    <a:pt x="96825" y="176377"/>
                    <a:pt x="92964" y="176784"/>
                  </a:cubicBezTo>
                  <a:lnTo>
                    <a:pt x="92964" y="182270"/>
                  </a:lnTo>
                  <a:lnTo>
                    <a:pt x="65227" y="188366"/>
                  </a:lnTo>
                  <a:lnTo>
                    <a:pt x="65227" y="179527"/>
                  </a:lnTo>
                  <a:cubicBezTo>
                    <a:pt x="60960" y="179933"/>
                    <a:pt x="56286" y="180645"/>
                    <a:pt x="51206" y="181661"/>
                  </a:cubicBezTo>
                  <a:lnTo>
                    <a:pt x="49377" y="192633"/>
                  </a:lnTo>
                  <a:lnTo>
                    <a:pt x="20421" y="199034"/>
                  </a:lnTo>
                  <a:cubicBezTo>
                    <a:pt x="23469" y="180949"/>
                    <a:pt x="25298" y="163982"/>
                    <a:pt x="25908" y="148133"/>
                  </a:cubicBezTo>
                  <a:lnTo>
                    <a:pt x="30480" y="146913"/>
                  </a:lnTo>
                  <a:cubicBezTo>
                    <a:pt x="30886" y="140208"/>
                    <a:pt x="31089" y="131165"/>
                    <a:pt x="31089" y="119786"/>
                  </a:cubicBezTo>
                  <a:lnTo>
                    <a:pt x="30785" y="119177"/>
                  </a:lnTo>
                  <a:lnTo>
                    <a:pt x="31089" y="119177"/>
                  </a:lnTo>
                  <a:cubicBezTo>
                    <a:pt x="31089" y="111861"/>
                    <a:pt x="30937" y="105257"/>
                    <a:pt x="30632" y="99365"/>
                  </a:cubicBezTo>
                  <a:cubicBezTo>
                    <a:pt x="30327" y="93472"/>
                    <a:pt x="30175" y="89713"/>
                    <a:pt x="30175" y="88087"/>
                  </a:cubicBezTo>
                  <a:cubicBezTo>
                    <a:pt x="30175" y="84633"/>
                    <a:pt x="29769" y="81280"/>
                    <a:pt x="28956" y="78029"/>
                  </a:cubicBezTo>
                  <a:cubicBezTo>
                    <a:pt x="21234" y="84734"/>
                    <a:pt x="13919" y="89611"/>
                    <a:pt x="7010" y="92659"/>
                  </a:cubicBezTo>
                  <a:lnTo>
                    <a:pt x="6705" y="92659"/>
                  </a:lnTo>
                  <a:lnTo>
                    <a:pt x="1219" y="86868"/>
                  </a:lnTo>
                  <a:lnTo>
                    <a:pt x="1524" y="86563"/>
                  </a:lnTo>
                  <a:cubicBezTo>
                    <a:pt x="6197" y="81077"/>
                    <a:pt x="12090" y="73203"/>
                    <a:pt x="19202" y="62941"/>
                  </a:cubicBezTo>
                  <a:cubicBezTo>
                    <a:pt x="26314" y="52679"/>
                    <a:pt x="32410" y="43078"/>
                    <a:pt x="37490" y="34137"/>
                  </a:cubicBezTo>
                  <a:lnTo>
                    <a:pt x="39014" y="35966"/>
                  </a:lnTo>
                  <a:lnTo>
                    <a:pt x="43281" y="27737"/>
                  </a:lnTo>
                  <a:lnTo>
                    <a:pt x="42977" y="26517"/>
                  </a:lnTo>
                  <a:lnTo>
                    <a:pt x="43891" y="26517"/>
                  </a:lnTo>
                  <a:lnTo>
                    <a:pt x="45415" y="22860"/>
                  </a:lnTo>
                  <a:cubicBezTo>
                    <a:pt x="47041" y="18796"/>
                    <a:pt x="47853" y="14935"/>
                    <a:pt x="47853" y="11277"/>
                  </a:cubicBezTo>
                  <a:cubicBezTo>
                    <a:pt x="47853" y="8433"/>
                    <a:pt x="47447" y="5994"/>
                    <a:pt x="46634" y="3962"/>
                  </a:cubicBezTo>
                  <a:lnTo>
                    <a:pt x="46329" y="3048"/>
                  </a:lnTo>
                  <a:close/>
                  <a:moveTo>
                    <a:pt x="541934" y="0"/>
                  </a:moveTo>
                  <a:lnTo>
                    <a:pt x="560527" y="25603"/>
                  </a:lnTo>
                  <a:lnTo>
                    <a:pt x="559917" y="25908"/>
                  </a:lnTo>
                  <a:cubicBezTo>
                    <a:pt x="550570" y="30378"/>
                    <a:pt x="540004" y="34137"/>
                    <a:pt x="528218" y="37185"/>
                  </a:cubicBezTo>
                  <a:lnTo>
                    <a:pt x="534924" y="7010"/>
                  </a:lnTo>
                  <a:cubicBezTo>
                    <a:pt x="536956" y="5181"/>
                    <a:pt x="538531" y="3708"/>
                    <a:pt x="539648" y="2591"/>
                  </a:cubicBezTo>
                  <a:cubicBezTo>
                    <a:pt x="540766" y="1473"/>
                    <a:pt x="541426" y="711"/>
                    <a:pt x="541629" y="305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zihun159hao-gukesong" pitchFamily="2" charset="-122"/>
                <a:ea typeface="zihun159hao-gukesong" pitchFamily="2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空白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5.png" /><Relationship Id="rId11" Type="http://schemas.openxmlformats.org/officeDocument/2006/relationships/image" Target="../media/image6.png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image" Target="../media/image3.png" /><Relationship Id="rId8" Type="http://schemas.microsoft.com/office/2007/relationships/hdphoto" Target="../media/image4.wdp" /><Relationship Id="rId9" Type="http://schemas.openxmlformats.org/officeDocument/2006/relationships/image" Target="file:///D:\qq&#25991;&#20214;\712321467\Image\C2C\Image2\%7b75232B38-A165-1FB7-499C-2E1C792CACB5%7d.png" TargetMode="Externa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/>
        </p:nvPicPr>
        <p:blipFill>
          <a:blip r:embed="rId7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3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矩形 3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alpha val="5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" name="图片 1073743875" descr="学科网 zxxk.com"/>
          <p:cNvPicPr>
            <a:picLocks noChangeAspect="1"/>
          </p:cNvPicPr>
          <p:nvPr/>
        </p:nvPicPr>
        <p:blipFill>
          <a:blip r:embed="rId10" r:link="rId9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6" name="图片 1073743875" descr="学科网 zxxk.com" title=""/>
          <p:cNvPicPr>
            <a:picLocks noChangeAspect="1"/>
          </p:cNvPicPr>
          <p:nvPr/>
        </p:nvPicPr>
        <p:blipFill>
          <a:blip r:embed="rId11" r:link="rId9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7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410651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9" name="直接连接符 28" title=""/>
          <p:cNvCxnSpPr/>
          <p:nvPr/>
        </p:nvCxnSpPr>
        <p:spPr>
          <a:xfrm flipH="1">
            <a:off x="11755557" y="486893"/>
            <a:ext cx="0" cy="590465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矩形 9" title=""/>
          <p:cNvSpPr/>
          <p:nvPr/>
        </p:nvSpPr>
        <p:spPr>
          <a:xfrm>
            <a:off x="440661" y="2073376"/>
            <a:ext cx="11309090" cy="3008922"/>
          </a:xfrm>
          <a:prstGeom prst="rect">
            <a:avLst/>
          </a:prstGeom>
          <a:blipFill dpi="0" rotWithShape="1">
            <a:blip r:embed="rId2">
              <a:alphaModFix amt="70000"/>
            </a:blip>
            <a:stretch>
              <a:fillRect/>
            </a:stretch>
          </a:blip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/>
          </a:p>
        </p:txBody>
      </p:sp>
      <p:pic>
        <p:nvPicPr>
          <p:cNvPr id="19" name="图片 18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11236" y="379324"/>
            <a:ext cx="2056722" cy="1708241"/>
          </a:xfrm>
          <a:prstGeom prst="rect">
            <a:avLst/>
          </a:prstGeom>
        </p:spPr>
      </p:pic>
      <p:cxnSp>
        <p:nvCxnSpPr>
          <p:cNvPr id="22" name="直接连接符 21" title=""/>
          <p:cNvCxnSpPr/>
          <p:nvPr/>
        </p:nvCxnSpPr>
        <p:spPr>
          <a:xfrm flipH="1">
            <a:off x="450301" y="486893"/>
            <a:ext cx="0" cy="590465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直接连接符 23" title=""/>
          <p:cNvCxnSpPr/>
          <p:nvPr/>
        </p:nvCxnSpPr>
        <p:spPr>
          <a:xfrm>
            <a:off x="450301" y="6391549"/>
            <a:ext cx="113052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直接连接符 24" title=""/>
          <p:cNvCxnSpPr/>
          <p:nvPr/>
        </p:nvCxnSpPr>
        <p:spPr>
          <a:xfrm>
            <a:off x="450301" y="486893"/>
            <a:ext cx="388321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直接连接符 26" title=""/>
          <p:cNvCxnSpPr/>
          <p:nvPr/>
        </p:nvCxnSpPr>
        <p:spPr>
          <a:xfrm>
            <a:off x="1990750" y="486893"/>
            <a:ext cx="9764807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矩形 15" title=""/>
          <p:cNvSpPr/>
          <p:nvPr/>
        </p:nvSpPr>
        <p:spPr>
          <a:xfrm>
            <a:off x="1026106" y="2461891"/>
            <a:ext cx="10138201" cy="922020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kern="10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ea"/>
                <a:ea typeface="+mj-ea"/>
                <a:cs typeface="华文黑体" panose="02010600040101010101" pitchFamily="2" charset="-122"/>
              </a:rPr>
              <a:t>病句辨析修改</a:t>
            </a:r>
            <a:endParaRPr lang="zh-CN" altLang="en-US" sz="5400" b="1" kern="10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ea"/>
              <a:ea typeface="+mj-ea"/>
              <a:cs typeface="华文黑体" panose="020106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7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title=""/>
          <p:cNvSpPr/>
          <p:nvPr/>
        </p:nvSpPr>
        <p:spPr>
          <a:xfrm>
            <a:off x="550590" y="1485578"/>
            <a:ext cx="10945216" cy="28799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endParaRPr lang="zh-CN" altLang="en-US" sz="1800">
              <a:solidFill>
                <a:prstClr val="white"/>
              </a:solidFill>
              <a:cs typeface="+mn-ea"/>
              <a:sym typeface="+mn-lt"/>
            </a:endParaRPr>
          </a:p>
        </p:txBody>
      </p:sp>
      <p:sp>
        <p:nvSpPr>
          <p:cNvPr id="9" name="矩形 8" title=""/>
          <p:cNvSpPr/>
          <p:nvPr/>
        </p:nvSpPr>
        <p:spPr>
          <a:xfrm>
            <a:off x="0" y="1629406"/>
            <a:ext cx="11351790" cy="2592110"/>
          </a:xfrm>
          <a:prstGeom prst="rect">
            <a:avLst/>
          </a:prstGeom>
          <a:noFill/>
          <a:ln w="190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endParaRPr lang="zh-CN" altLang="en-US" sz="1800">
              <a:solidFill>
                <a:prstClr val="white"/>
              </a:solidFill>
              <a:cs typeface="+mn-ea"/>
              <a:sym typeface="+mn-lt"/>
            </a:endParaRPr>
          </a:p>
        </p:txBody>
      </p:sp>
      <p:sp>
        <p:nvSpPr>
          <p:cNvPr id="8" name="矩形 7" title=""/>
          <p:cNvSpPr/>
          <p:nvPr/>
        </p:nvSpPr>
        <p:spPr>
          <a:xfrm>
            <a:off x="550590" y="1779153"/>
            <a:ext cx="10585176" cy="2292616"/>
          </a:xfrm>
          <a:prstGeom prst="rect">
            <a:avLst/>
          </a:prstGeom>
          <a:solidFill>
            <a:schemeClr val="accent6">
              <a:lumMod val="50000"/>
              <a:alpha val="5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r>
              <a:rPr lang="zh-CN" altLang="en-US" sz="6600">
                <a:ln w="28575"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黑_GBK" panose="03000509000000000000" pitchFamily="65" charset="-122"/>
                <a:ea typeface="方正大黑_GBK" panose="03000509000000000000" pitchFamily="65" charset="-122"/>
              </a:rPr>
              <a:t>考点 </a:t>
            </a:r>
            <a:r>
              <a:rPr lang="en-US" altLang="zh-CN" sz="6600" b="1" kern="100">
                <a:latin typeface="+mj-ea"/>
                <a:cs typeface="华文黑体" panose="02010600040101010101" pitchFamily="2" charset="-122"/>
              </a:rPr>
              <a:t>· </a:t>
            </a:r>
            <a:r>
              <a:rPr lang="zh-CN" altLang="en-US" sz="6600">
                <a:ln w="28575"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大黑_GBK" panose="03000509000000000000" pitchFamily="65" charset="-122"/>
                <a:ea typeface="方正大黑_GBK" panose="03000509000000000000" pitchFamily="65" charset="-122"/>
              </a:rPr>
              <a:t>突破有方</a:t>
            </a:r>
            <a:endParaRPr lang="zh-CN" altLang="en-US" sz="660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 title=""/>
          <p:cNvSpPr/>
          <p:nvPr/>
        </p:nvSpPr>
        <p:spPr>
          <a:xfrm>
            <a:off x="389206" y="1485578"/>
            <a:ext cx="11412000" cy="1989175"/>
          </a:xfrm>
          <a:prstGeom prst="rect">
            <a:avLst/>
          </a:prstGeom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所谓病句，是指那些语言表达有语病的句子，即不符合现代汉语的表达规则，或违反客观事理的句子。前者是就语法方面而言的，后者则是就逻辑方面而言的。</a:t>
            </a:r>
            <a:endParaRPr lang="zh-CN" altLang="zh-CN" sz="1050" kern="100"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 title=""/>
          <p:cNvSpPr/>
          <p:nvPr/>
        </p:nvSpPr>
        <p:spPr>
          <a:xfrm>
            <a:off x="389206" y="1485578"/>
            <a:ext cx="11412000" cy="1989175"/>
          </a:xfrm>
          <a:prstGeom prst="rect">
            <a:avLst/>
          </a:prstGeom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修改病句应以改正确、改通顺为原则，力求做到：</a:t>
            </a:r>
            <a:r>
              <a:rPr lang="en-US" altLang="zh-CN" sz="2800" kern="100">
                <a:latin typeface="宋体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①</a:t>
            </a:r>
            <a:r>
              <a:rPr lang="zh-CN" altLang="zh-CN" sz="2800" kern="10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对症下药，有针对性；</a:t>
            </a:r>
            <a:r>
              <a:rPr lang="en-US" altLang="zh-CN" sz="2800" kern="100">
                <a:latin typeface="宋体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②</a:t>
            </a:r>
            <a:r>
              <a:rPr lang="zh-CN" altLang="zh-CN" sz="2800" kern="10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要尽量保持句子的原意；</a:t>
            </a:r>
            <a:r>
              <a:rPr lang="en-US" altLang="zh-CN" sz="2800" kern="100">
                <a:latin typeface="宋体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③</a:t>
            </a:r>
            <a:r>
              <a:rPr lang="zh-CN" altLang="zh-CN" sz="2800" kern="10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注意句子的简洁；</a:t>
            </a:r>
            <a:r>
              <a:rPr lang="en-US" altLang="zh-CN" sz="2800" kern="100">
                <a:latin typeface="宋体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④</a:t>
            </a:r>
            <a:r>
              <a:rPr lang="zh-CN" altLang="zh-CN" sz="2800" kern="10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尽量保持句式或陈述对象一致。</a:t>
            </a:r>
            <a:endParaRPr lang="zh-CN" altLang="zh-CN" sz="1050" kern="100"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9" name="矩形 8" title=""/>
          <p:cNvSpPr/>
          <p:nvPr/>
        </p:nvSpPr>
        <p:spPr>
          <a:xfrm flipV="1">
            <a:off x="0" y="0"/>
            <a:ext cx="2206774" cy="684742"/>
          </a:xfrm>
          <a:prstGeom prst="rect">
            <a:avLst/>
          </a:prstGeom>
          <a:solidFill>
            <a:srgbClr val="A40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1" name="直接连接符 10" title=""/>
          <p:cNvCxnSpPr/>
          <p:nvPr/>
        </p:nvCxnSpPr>
        <p:spPr bwMode="auto">
          <a:xfrm flipV="1">
            <a:off x="0" y="685500"/>
            <a:ext cx="2206774" cy="11611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矩形 12" title=""/>
          <p:cNvSpPr/>
          <p:nvPr/>
        </p:nvSpPr>
        <p:spPr>
          <a:xfrm flipV="1">
            <a:off x="2270543" y="0"/>
            <a:ext cx="9919869" cy="68474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 title=""/>
          <p:cNvSpPr/>
          <p:nvPr/>
        </p:nvSpPr>
        <p:spPr>
          <a:xfrm>
            <a:off x="223502" y="64380"/>
            <a:ext cx="1747490" cy="523220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800" b="1" kern="1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/>
                <a:ea typeface="+mj-ea"/>
                <a:cs typeface="Times New Roman" panose="02020603050405020304"/>
              </a:rPr>
              <a:t>一</a:t>
            </a:r>
            <a:endParaRPr lang="zh-CN" altLang="zh-CN" sz="2800" b="1" kern="1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/>
              <a:ea typeface="+mj-ea"/>
              <a:cs typeface="Times New Roman" panose="02020603050405020304"/>
            </a:endParaRPr>
          </a:p>
        </p:txBody>
      </p:sp>
      <p:sp>
        <p:nvSpPr>
          <p:cNvPr id="16" name="矩形 15" title=""/>
          <p:cNvSpPr/>
          <p:nvPr/>
        </p:nvSpPr>
        <p:spPr>
          <a:xfrm>
            <a:off x="2630584" y="81617"/>
            <a:ext cx="9479582" cy="553998"/>
          </a:xfrm>
          <a:prstGeom prst="rect">
            <a:avLst/>
          </a:prstGeom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zh-CN" sz="3000" b="1" kern="100">
                <a:latin typeface="Times New Roman" panose="02020603050405020304"/>
                <a:ea typeface="+mj-ea"/>
                <a:cs typeface="Times New Roman" panose="02020603050405020304"/>
              </a:rPr>
              <a:t>修改病句的原则</a:t>
            </a:r>
            <a:endParaRPr lang="zh-CN" altLang="zh-CN" sz="3000" b="1" kern="100">
              <a:latin typeface="Times New Roman" panose="02020603050405020304"/>
              <a:ea typeface="+mj-ea"/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 title=""/>
          <p:cNvSpPr/>
          <p:nvPr/>
        </p:nvSpPr>
        <p:spPr>
          <a:xfrm flipV="1">
            <a:off x="0" y="0"/>
            <a:ext cx="2206774" cy="684742"/>
          </a:xfrm>
          <a:prstGeom prst="rect">
            <a:avLst/>
          </a:prstGeom>
          <a:solidFill>
            <a:srgbClr val="A40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4" name="直接连接符 13" title=""/>
          <p:cNvCxnSpPr/>
          <p:nvPr/>
        </p:nvCxnSpPr>
        <p:spPr bwMode="auto">
          <a:xfrm flipV="1">
            <a:off x="0" y="685500"/>
            <a:ext cx="2206774" cy="11611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8" name="矩形 17" title=""/>
          <p:cNvSpPr/>
          <p:nvPr/>
        </p:nvSpPr>
        <p:spPr>
          <a:xfrm flipV="1">
            <a:off x="2270543" y="0"/>
            <a:ext cx="9919869" cy="68474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矩形 18" title=""/>
          <p:cNvSpPr/>
          <p:nvPr/>
        </p:nvSpPr>
        <p:spPr>
          <a:xfrm>
            <a:off x="223502" y="64380"/>
            <a:ext cx="1747490" cy="523220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800" b="1" kern="1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/>
                <a:ea typeface="+mj-ea"/>
                <a:cs typeface="Times New Roman" panose="02020603050405020304"/>
              </a:rPr>
              <a:t>二</a:t>
            </a:r>
            <a:endParaRPr lang="zh-CN" altLang="zh-CN" sz="2800" b="1" kern="1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/>
              <a:ea typeface="+mj-ea"/>
              <a:cs typeface="Times New Roman" panose="02020603050405020304"/>
            </a:endParaRPr>
          </a:p>
        </p:txBody>
      </p:sp>
      <p:sp>
        <p:nvSpPr>
          <p:cNvPr id="8" name="矩形 7" title=""/>
          <p:cNvSpPr/>
          <p:nvPr/>
        </p:nvSpPr>
        <p:spPr>
          <a:xfrm>
            <a:off x="2630584" y="81617"/>
            <a:ext cx="9479582" cy="553998"/>
          </a:xfrm>
          <a:prstGeom prst="rect">
            <a:avLst/>
          </a:prstGeom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zh-CN" sz="3000" b="1" kern="100">
                <a:latin typeface="Times New Roman" panose="02020603050405020304"/>
                <a:ea typeface="+mj-ea"/>
                <a:cs typeface="Times New Roman" panose="02020603050405020304"/>
              </a:rPr>
              <a:t>病句的类型</a:t>
            </a:r>
            <a:endParaRPr lang="zh-CN" altLang="zh-CN" sz="3000" b="1" kern="100">
              <a:latin typeface="Times New Roman" panose="02020603050405020304"/>
              <a:ea typeface="+mj-ea"/>
              <a:cs typeface="Times New Roman" panose="02020603050405020304"/>
            </a:endParaRPr>
          </a:p>
        </p:txBody>
      </p:sp>
      <p:graphicFrame>
        <p:nvGraphicFramePr>
          <p:cNvPr id="3" name="表格 2" title=""/>
          <p:cNvGraphicFramePr>
            <a:graphicFrameLocks noGrp="1"/>
          </p:cNvGraphicFramePr>
          <p:nvPr/>
        </p:nvGraphicFramePr>
        <p:xfrm>
          <a:off x="406" y="1125538"/>
          <a:ext cx="12189600" cy="4896000"/>
        </p:xfrm>
        <a:graphic>
          <a:graphicData uri="http://schemas.openxmlformats.org/drawingml/2006/table">
            <a:tbl>
              <a:tblPr/>
              <a:tblGrid>
                <a:gridCol w="910224"/>
                <a:gridCol w="1296144"/>
                <a:gridCol w="3888432"/>
                <a:gridCol w="6094800"/>
              </a:tblGrid>
              <a:tr h="720000">
                <a:tc gridSpan="2"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类型</a:t>
                      </a:r>
                      <a:endParaRPr lang="zh-CN" sz="28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示例</a:t>
                      </a:r>
                      <a:endParaRPr lang="zh-CN" sz="28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修改</a:t>
                      </a:r>
                      <a:endParaRPr lang="zh-CN" sz="28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1440000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语序不当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定语位置不当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许多附近的妇女、老人和孩子都跑来看他们。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表数量的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许多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应紧靠中心短语。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3600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状语位置不当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那位失主为表谢意在电视台昨天又诚挚地为他点了一首歌。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状语排列顺序：目的或原因＋时间＋处所＋副词</a:t>
                      </a:r>
                      <a:r>
                        <a:rPr lang="en-US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Courier New" panose="02070309020205020404" pitchFamily="49" charset="0"/>
                        </a:rPr>
                        <a:t>(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表范围或频率</a:t>
                      </a:r>
                      <a:r>
                        <a:rPr lang="en-US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Courier New" panose="02070309020205020404" pitchFamily="49" charset="0"/>
                        </a:rPr>
                        <a:t>)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＋形容词或动词</a:t>
                      </a:r>
                      <a:r>
                        <a:rPr lang="en-US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Courier New" panose="02070309020205020404" pitchFamily="49" charset="0"/>
                        </a:rPr>
                        <a:t>(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表情态</a:t>
                      </a:r>
                      <a:r>
                        <a:rPr lang="en-US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Courier New" panose="02070309020205020404" pitchFamily="49" charset="0"/>
                        </a:rPr>
                        <a:t>)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＋对象。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在电视台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和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昨天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应互换位置。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 title=""/>
          <p:cNvSpPr/>
          <p:nvPr/>
        </p:nvSpPr>
        <p:spPr>
          <a:xfrm flipV="1">
            <a:off x="0" y="0"/>
            <a:ext cx="2206774" cy="68474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1" name="直接连接符 10" title=""/>
          <p:cNvCxnSpPr/>
          <p:nvPr/>
        </p:nvCxnSpPr>
        <p:spPr bwMode="auto">
          <a:xfrm flipV="1">
            <a:off x="0" y="685500"/>
            <a:ext cx="2206774" cy="11611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矩形 12" title=""/>
          <p:cNvSpPr/>
          <p:nvPr/>
        </p:nvSpPr>
        <p:spPr>
          <a:xfrm flipV="1">
            <a:off x="2270543" y="0"/>
            <a:ext cx="9919869" cy="68474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 title=""/>
          <p:cNvSpPr/>
          <p:nvPr/>
        </p:nvSpPr>
        <p:spPr>
          <a:xfrm>
            <a:off x="223502" y="64380"/>
            <a:ext cx="1747490" cy="523220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800" b="1" kern="1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/>
                <a:ea typeface="+mj-ea"/>
                <a:cs typeface="Times New Roman" panose="02020603050405020304"/>
              </a:rPr>
              <a:t>二</a:t>
            </a:r>
            <a:endParaRPr lang="zh-CN" altLang="zh-CN" sz="2800" b="1" kern="1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/>
              <a:ea typeface="+mj-ea"/>
              <a:cs typeface="Times New Roman" panose="02020603050405020304"/>
            </a:endParaRPr>
          </a:p>
        </p:txBody>
      </p:sp>
      <p:sp>
        <p:nvSpPr>
          <p:cNvPr id="12" name="矩形 11" title=""/>
          <p:cNvSpPr/>
          <p:nvPr/>
        </p:nvSpPr>
        <p:spPr>
          <a:xfrm>
            <a:off x="2630584" y="81617"/>
            <a:ext cx="9479582" cy="553998"/>
          </a:xfrm>
          <a:prstGeom prst="rect">
            <a:avLst/>
          </a:prstGeom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zh-CN" sz="3000" b="1" kern="100">
                <a:latin typeface="Times New Roman" panose="02020603050405020304"/>
                <a:ea typeface="+mj-ea"/>
                <a:cs typeface="Times New Roman" panose="02020603050405020304"/>
              </a:rPr>
              <a:t>病句的类型</a:t>
            </a:r>
            <a:endParaRPr lang="zh-CN" altLang="zh-CN" sz="3000" b="1" kern="100">
              <a:latin typeface="Times New Roman" panose="02020603050405020304"/>
              <a:ea typeface="+mj-ea"/>
              <a:cs typeface="Times New Roman" panose="02020603050405020304"/>
            </a:endParaRPr>
          </a:p>
        </p:txBody>
      </p:sp>
      <p:graphicFrame>
        <p:nvGraphicFramePr>
          <p:cNvPr id="14" name="表格 13" title=""/>
          <p:cNvGraphicFramePr>
            <a:graphicFrameLocks noGrp="1"/>
          </p:cNvGraphicFramePr>
          <p:nvPr/>
        </p:nvGraphicFramePr>
        <p:xfrm>
          <a:off x="406" y="1197546"/>
          <a:ext cx="12189600" cy="4680000"/>
        </p:xfrm>
        <a:graphic>
          <a:graphicData uri="http://schemas.openxmlformats.org/drawingml/2006/table">
            <a:tbl>
              <a:tblPr/>
              <a:tblGrid>
                <a:gridCol w="910224"/>
                <a:gridCol w="2880320"/>
                <a:gridCol w="4392488"/>
                <a:gridCol w="4006568"/>
              </a:tblGrid>
              <a:tr h="720000">
                <a:tc gridSpan="2"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类型</a:t>
                      </a:r>
                      <a:endParaRPr lang="zh-CN" sz="28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示例</a:t>
                      </a:r>
                      <a:endParaRPr lang="zh-CN" sz="28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修改</a:t>
                      </a:r>
                      <a:endParaRPr lang="zh-CN" sz="28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1980000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语序不当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定语、状语混淆，顺序不当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渔民们满怀丰收的喜悦，一筐一筐地抬着鲜鱼，走回村子。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改为：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抬着一筐一筐的鲜鱼，走回村子。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8000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副词位置不当</a:t>
                      </a:r>
                      <a:r>
                        <a:rPr lang="en-US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Courier New" panose="02070309020205020404" pitchFamily="49" charset="0"/>
                        </a:rPr>
                        <a:t>(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否定词</a:t>
                      </a:r>
                      <a:r>
                        <a:rPr lang="en-US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Courier New" panose="02070309020205020404" pitchFamily="49" charset="0"/>
                        </a:rPr>
                        <a:t>)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我们如果把自己国内的事情不努力搞好，那么在国际上就很难有发言权了。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把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字句，否定副词应放在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把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字之前。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 title=""/>
          <p:cNvSpPr/>
          <p:nvPr/>
        </p:nvSpPr>
        <p:spPr>
          <a:xfrm flipV="1">
            <a:off x="0" y="0"/>
            <a:ext cx="2206774" cy="68474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1" name="直接连接符 10" title=""/>
          <p:cNvCxnSpPr/>
          <p:nvPr/>
        </p:nvCxnSpPr>
        <p:spPr bwMode="auto">
          <a:xfrm flipV="1">
            <a:off x="0" y="685500"/>
            <a:ext cx="2206774" cy="11611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矩形 12" title=""/>
          <p:cNvSpPr/>
          <p:nvPr/>
        </p:nvSpPr>
        <p:spPr>
          <a:xfrm flipV="1">
            <a:off x="2270543" y="0"/>
            <a:ext cx="9919869" cy="68474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 title=""/>
          <p:cNvSpPr/>
          <p:nvPr/>
        </p:nvSpPr>
        <p:spPr>
          <a:xfrm>
            <a:off x="223502" y="64380"/>
            <a:ext cx="1747490" cy="523220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800" b="1" kern="1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/>
                <a:ea typeface="+mj-ea"/>
                <a:cs typeface="Times New Roman" panose="02020603050405020304"/>
              </a:rPr>
              <a:t>二</a:t>
            </a:r>
            <a:endParaRPr lang="zh-CN" altLang="zh-CN" sz="2800" b="1" kern="1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/>
              <a:ea typeface="+mj-ea"/>
              <a:cs typeface="Times New Roman" panose="02020603050405020304"/>
            </a:endParaRPr>
          </a:p>
        </p:txBody>
      </p:sp>
      <p:sp>
        <p:nvSpPr>
          <p:cNvPr id="12" name="矩形 11" title=""/>
          <p:cNvSpPr/>
          <p:nvPr/>
        </p:nvSpPr>
        <p:spPr>
          <a:xfrm>
            <a:off x="2630584" y="81617"/>
            <a:ext cx="9479582" cy="553998"/>
          </a:xfrm>
          <a:prstGeom prst="rect">
            <a:avLst/>
          </a:prstGeom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zh-CN" sz="3000" b="1" kern="100">
                <a:latin typeface="Times New Roman" panose="02020603050405020304"/>
                <a:ea typeface="+mj-ea"/>
                <a:cs typeface="Times New Roman" panose="02020603050405020304"/>
              </a:rPr>
              <a:t>病句的类型</a:t>
            </a:r>
            <a:endParaRPr lang="zh-CN" altLang="zh-CN" sz="3000" b="1" kern="100">
              <a:latin typeface="Times New Roman" panose="02020603050405020304"/>
              <a:ea typeface="+mj-ea"/>
              <a:cs typeface="Times New Roman" panose="02020603050405020304"/>
            </a:endParaRPr>
          </a:p>
        </p:txBody>
      </p:sp>
      <p:graphicFrame>
        <p:nvGraphicFramePr>
          <p:cNvPr id="14" name="表格 13" title=""/>
          <p:cNvGraphicFramePr>
            <a:graphicFrameLocks noGrp="1"/>
          </p:cNvGraphicFramePr>
          <p:nvPr/>
        </p:nvGraphicFramePr>
        <p:xfrm>
          <a:off x="406" y="909514"/>
          <a:ext cx="12189600" cy="5724000"/>
        </p:xfrm>
        <a:graphic>
          <a:graphicData uri="http://schemas.openxmlformats.org/drawingml/2006/table">
            <a:tbl>
              <a:tblPr/>
              <a:tblGrid>
                <a:gridCol w="766208"/>
                <a:gridCol w="1296144"/>
                <a:gridCol w="2952328"/>
                <a:gridCol w="7174920"/>
              </a:tblGrid>
              <a:tr h="612000">
                <a:tc gridSpan="2"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6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类型</a:t>
                      </a:r>
                      <a:endParaRPr lang="zh-CN" sz="26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6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示例</a:t>
                      </a:r>
                      <a:endParaRPr lang="zh-CN" sz="26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6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修改</a:t>
                      </a:r>
                      <a:endParaRPr lang="zh-CN" sz="26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2268000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语</a:t>
                      </a:r>
                      <a:endParaRPr lang="en-US" altLang="zh-CN" sz="2600" kern="100">
                        <a:effectLst/>
                        <a:latin typeface="Times New Roman" panose="02020603050405020304" pitchFamily="18" charset="0"/>
                        <a:ea typeface="等线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序</a:t>
                      </a:r>
                      <a:endParaRPr lang="en-US" altLang="zh-CN" sz="2600" kern="100">
                        <a:effectLst/>
                        <a:latin typeface="Times New Roman" panose="02020603050405020304" pitchFamily="18" charset="0"/>
                        <a:ea typeface="等线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不</a:t>
                      </a:r>
                      <a:endParaRPr lang="en-US" altLang="zh-CN" sz="2600" kern="100">
                        <a:effectLst/>
                        <a:latin typeface="Times New Roman" panose="02020603050405020304" pitchFamily="18" charset="0"/>
                        <a:ea typeface="等线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当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关联词语位置不当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如果人们连续看上四五个小时的电视节目，就会感到十分疲劳。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复句中，两个分句共用一个主语时，关联词语应在主语后面；两个分句主语不同时，关联词语应在主语前面。此处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如果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应放在主语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人们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的后面。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4400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主客体颠倒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焦裕禄这个名字对于青年人可能还有些陌生，可对四十岁以上的人却是很熟悉的。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句子陈述的主体应是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青年人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和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四十岁以上的人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，而不是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焦裕禄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，这个句子的语病就在于主客体颠倒，可改为：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青年人对焦裕禄这个名字可能还有些陌生，可四十岁以上的人却是很熟悉的。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 title=""/>
          <p:cNvSpPr/>
          <p:nvPr/>
        </p:nvSpPr>
        <p:spPr>
          <a:xfrm flipV="1">
            <a:off x="0" y="0"/>
            <a:ext cx="2206774" cy="68474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1" name="直接连接符 10" title=""/>
          <p:cNvCxnSpPr/>
          <p:nvPr/>
        </p:nvCxnSpPr>
        <p:spPr bwMode="auto">
          <a:xfrm flipV="1">
            <a:off x="0" y="685500"/>
            <a:ext cx="2206774" cy="11611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矩形 12" title=""/>
          <p:cNvSpPr/>
          <p:nvPr/>
        </p:nvSpPr>
        <p:spPr>
          <a:xfrm flipV="1">
            <a:off x="2270543" y="0"/>
            <a:ext cx="9919869" cy="68474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 title=""/>
          <p:cNvSpPr/>
          <p:nvPr/>
        </p:nvSpPr>
        <p:spPr>
          <a:xfrm>
            <a:off x="223502" y="64380"/>
            <a:ext cx="1747490" cy="523220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800" b="1" kern="1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/>
                <a:ea typeface="+mj-ea"/>
                <a:cs typeface="Times New Roman" panose="02020603050405020304"/>
              </a:rPr>
              <a:t>二</a:t>
            </a:r>
            <a:endParaRPr lang="zh-CN" altLang="zh-CN" sz="2800" b="1" kern="1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/>
              <a:ea typeface="+mj-ea"/>
              <a:cs typeface="Times New Roman" panose="02020603050405020304"/>
            </a:endParaRPr>
          </a:p>
        </p:txBody>
      </p:sp>
      <p:sp>
        <p:nvSpPr>
          <p:cNvPr id="12" name="矩形 11" title=""/>
          <p:cNvSpPr/>
          <p:nvPr/>
        </p:nvSpPr>
        <p:spPr>
          <a:xfrm>
            <a:off x="2630584" y="81617"/>
            <a:ext cx="9479582" cy="553998"/>
          </a:xfrm>
          <a:prstGeom prst="rect">
            <a:avLst/>
          </a:prstGeom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zh-CN" sz="3000" b="1" kern="100">
                <a:latin typeface="Times New Roman" panose="02020603050405020304"/>
                <a:ea typeface="+mj-ea"/>
                <a:cs typeface="Times New Roman" panose="02020603050405020304"/>
              </a:rPr>
              <a:t>病句的类型</a:t>
            </a:r>
            <a:endParaRPr lang="zh-CN" altLang="zh-CN" sz="3000" b="1" kern="100">
              <a:latin typeface="Times New Roman" panose="02020603050405020304"/>
              <a:ea typeface="+mj-ea"/>
              <a:cs typeface="Times New Roman" panose="02020603050405020304"/>
            </a:endParaRPr>
          </a:p>
        </p:txBody>
      </p:sp>
      <p:graphicFrame>
        <p:nvGraphicFramePr>
          <p:cNvPr id="14" name="表格 13" title=""/>
          <p:cNvGraphicFramePr>
            <a:graphicFrameLocks noGrp="1"/>
          </p:cNvGraphicFramePr>
          <p:nvPr/>
        </p:nvGraphicFramePr>
        <p:xfrm>
          <a:off x="406" y="856556"/>
          <a:ext cx="12189600" cy="5796000"/>
        </p:xfrm>
        <a:graphic>
          <a:graphicData uri="http://schemas.openxmlformats.org/drawingml/2006/table">
            <a:tbl>
              <a:tblPr/>
              <a:tblGrid>
                <a:gridCol w="694200"/>
                <a:gridCol w="1656184"/>
                <a:gridCol w="2664296"/>
                <a:gridCol w="7174920"/>
              </a:tblGrid>
              <a:tr h="648000">
                <a:tc gridSpan="2"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6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类型</a:t>
                      </a:r>
                      <a:endParaRPr lang="zh-CN" sz="26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6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示例</a:t>
                      </a:r>
                      <a:endParaRPr lang="zh-CN" sz="26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6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修改</a:t>
                      </a:r>
                      <a:endParaRPr lang="zh-CN" sz="26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2304000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语</a:t>
                      </a:r>
                      <a:endParaRPr lang="en-US" altLang="zh-CN" sz="2600" kern="100">
                        <a:effectLst/>
                        <a:latin typeface="Times New Roman" panose="02020603050405020304" pitchFamily="18" charset="0"/>
                        <a:ea typeface="等线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序</a:t>
                      </a:r>
                      <a:endParaRPr lang="en-US" altLang="zh-CN" sz="2600" kern="100">
                        <a:effectLst/>
                        <a:latin typeface="Times New Roman" panose="02020603050405020304" pitchFamily="18" charset="0"/>
                        <a:ea typeface="等线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不</a:t>
                      </a:r>
                      <a:endParaRPr lang="en-US" altLang="zh-CN" sz="2600" kern="100">
                        <a:effectLst/>
                        <a:latin typeface="Times New Roman" panose="02020603050405020304" pitchFamily="18" charset="0"/>
                        <a:ea typeface="等线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当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并列词语排列顺序不当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牧女们骑着骏马，健美的身姿映衬在蓝天、绿草和雪山之间。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人们观察事物一般是由上到下的顺序，应将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绿草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和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雪山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调换位置。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4400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 spc="4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分句间次序不当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他跳下池塘，来到池边，很快就游过去了。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在承接、递进、因果复句中，分句之间的次序分别有先后、轻重、因果关系；如果颠倒了，就造成分句间次序不当。所以，应将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跳下池塘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与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来到池边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互换位置。因为这两个分句的动作有先后关系，不能颠倒。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 title=""/>
          <p:cNvSpPr/>
          <p:nvPr/>
        </p:nvSpPr>
        <p:spPr>
          <a:xfrm flipV="1">
            <a:off x="0" y="0"/>
            <a:ext cx="2206774" cy="68474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1" name="直接连接符 10" title=""/>
          <p:cNvCxnSpPr/>
          <p:nvPr/>
        </p:nvCxnSpPr>
        <p:spPr bwMode="auto">
          <a:xfrm flipV="1">
            <a:off x="0" y="685500"/>
            <a:ext cx="2206774" cy="11611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矩形 12" title=""/>
          <p:cNvSpPr/>
          <p:nvPr/>
        </p:nvSpPr>
        <p:spPr>
          <a:xfrm flipV="1">
            <a:off x="2270543" y="0"/>
            <a:ext cx="9919869" cy="68474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 title=""/>
          <p:cNvSpPr/>
          <p:nvPr/>
        </p:nvSpPr>
        <p:spPr>
          <a:xfrm>
            <a:off x="223502" y="64380"/>
            <a:ext cx="1747490" cy="523220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800" b="1" kern="1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/>
                <a:ea typeface="+mj-ea"/>
                <a:cs typeface="Times New Roman" panose="02020603050405020304"/>
              </a:rPr>
              <a:t>二</a:t>
            </a:r>
            <a:endParaRPr lang="zh-CN" altLang="zh-CN" sz="2800" b="1" kern="1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/>
              <a:ea typeface="+mj-ea"/>
              <a:cs typeface="Times New Roman" panose="02020603050405020304"/>
            </a:endParaRPr>
          </a:p>
        </p:txBody>
      </p:sp>
      <p:sp>
        <p:nvSpPr>
          <p:cNvPr id="12" name="矩形 11" title=""/>
          <p:cNvSpPr/>
          <p:nvPr/>
        </p:nvSpPr>
        <p:spPr>
          <a:xfrm>
            <a:off x="2630584" y="81617"/>
            <a:ext cx="9479582" cy="553998"/>
          </a:xfrm>
          <a:prstGeom prst="rect">
            <a:avLst/>
          </a:prstGeom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zh-CN" sz="3000" b="1" kern="100">
                <a:latin typeface="Times New Roman" panose="02020603050405020304"/>
                <a:ea typeface="+mj-ea"/>
                <a:cs typeface="Times New Roman" panose="02020603050405020304"/>
              </a:rPr>
              <a:t>病句的类型</a:t>
            </a:r>
            <a:endParaRPr lang="zh-CN" altLang="zh-CN" sz="3000" b="1" kern="100">
              <a:latin typeface="Times New Roman" panose="02020603050405020304"/>
              <a:ea typeface="+mj-ea"/>
              <a:cs typeface="Times New Roman" panose="02020603050405020304"/>
            </a:endParaRPr>
          </a:p>
        </p:txBody>
      </p:sp>
      <p:graphicFrame>
        <p:nvGraphicFramePr>
          <p:cNvPr id="14" name="表格 13" title=""/>
          <p:cNvGraphicFramePr>
            <a:graphicFrameLocks noGrp="1"/>
          </p:cNvGraphicFramePr>
          <p:nvPr/>
        </p:nvGraphicFramePr>
        <p:xfrm>
          <a:off x="406" y="1125538"/>
          <a:ext cx="12189600" cy="5040000"/>
        </p:xfrm>
        <a:graphic>
          <a:graphicData uri="http://schemas.openxmlformats.org/drawingml/2006/table">
            <a:tbl>
              <a:tblPr/>
              <a:tblGrid>
                <a:gridCol w="910224"/>
                <a:gridCol w="2448272"/>
                <a:gridCol w="3672408"/>
                <a:gridCol w="5158696"/>
              </a:tblGrid>
              <a:tr h="720000">
                <a:tc gridSpan="2"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类型</a:t>
                      </a:r>
                      <a:endParaRPr lang="zh-CN" sz="28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示例</a:t>
                      </a:r>
                      <a:endParaRPr lang="zh-CN" sz="28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修改</a:t>
                      </a:r>
                      <a:endParaRPr lang="zh-CN" sz="28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1440000">
                <a:tc rowSpan="3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搭配不当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主语、谓语搭配不当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人民的生活水平正在不断地改善。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水平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不能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改善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，可把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改善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改为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提高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4000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谓语、宾语搭配不当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一部分同学端正了学习目的。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目的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不能与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端正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搭配，可改为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端正了学习态度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4000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修饰语与中心语搭配不当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他受到了群众的亲切欢迎。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亲切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与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欢迎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不搭配，可改为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热烈欢迎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 title=""/>
          <p:cNvSpPr/>
          <p:nvPr/>
        </p:nvSpPr>
        <p:spPr>
          <a:xfrm flipV="1">
            <a:off x="0" y="0"/>
            <a:ext cx="2206774" cy="68474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1" name="直接连接符 10" title=""/>
          <p:cNvCxnSpPr/>
          <p:nvPr/>
        </p:nvCxnSpPr>
        <p:spPr bwMode="auto">
          <a:xfrm flipV="1">
            <a:off x="0" y="685500"/>
            <a:ext cx="2206774" cy="11611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矩形 12" title=""/>
          <p:cNvSpPr/>
          <p:nvPr/>
        </p:nvSpPr>
        <p:spPr>
          <a:xfrm flipV="1">
            <a:off x="2270543" y="0"/>
            <a:ext cx="9919869" cy="68474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 title=""/>
          <p:cNvSpPr/>
          <p:nvPr/>
        </p:nvSpPr>
        <p:spPr>
          <a:xfrm>
            <a:off x="223502" y="64380"/>
            <a:ext cx="1747490" cy="523220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800" b="1" kern="1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/>
                <a:ea typeface="+mj-ea"/>
                <a:cs typeface="Times New Roman" panose="02020603050405020304"/>
              </a:rPr>
              <a:t>二</a:t>
            </a:r>
            <a:endParaRPr lang="zh-CN" altLang="zh-CN" sz="2800" b="1" kern="1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/>
              <a:ea typeface="+mj-ea"/>
              <a:cs typeface="Times New Roman" panose="02020603050405020304"/>
            </a:endParaRPr>
          </a:p>
        </p:txBody>
      </p:sp>
      <p:sp>
        <p:nvSpPr>
          <p:cNvPr id="12" name="矩形 11" title=""/>
          <p:cNvSpPr/>
          <p:nvPr/>
        </p:nvSpPr>
        <p:spPr>
          <a:xfrm>
            <a:off x="2630584" y="81617"/>
            <a:ext cx="9479582" cy="553998"/>
          </a:xfrm>
          <a:prstGeom prst="rect">
            <a:avLst/>
          </a:prstGeom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zh-CN" sz="3000" b="1" kern="100">
                <a:latin typeface="Times New Roman" panose="02020603050405020304"/>
                <a:ea typeface="+mj-ea"/>
                <a:cs typeface="Times New Roman" panose="02020603050405020304"/>
              </a:rPr>
              <a:t>病句的类型</a:t>
            </a:r>
            <a:endParaRPr lang="zh-CN" altLang="zh-CN" sz="3000" b="1" kern="100">
              <a:latin typeface="Times New Roman" panose="02020603050405020304"/>
              <a:ea typeface="+mj-ea"/>
              <a:cs typeface="Times New Roman" panose="02020603050405020304"/>
            </a:endParaRPr>
          </a:p>
        </p:txBody>
      </p:sp>
      <p:graphicFrame>
        <p:nvGraphicFramePr>
          <p:cNvPr id="14" name="表格 13" title=""/>
          <p:cNvGraphicFramePr>
            <a:graphicFrameLocks noGrp="1"/>
          </p:cNvGraphicFramePr>
          <p:nvPr/>
        </p:nvGraphicFramePr>
        <p:xfrm>
          <a:off x="406" y="1197546"/>
          <a:ext cx="12189600" cy="4680000"/>
        </p:xfrm>
        <a:graphic>
          <a:graphicData uri="http://schemas.openxmlformats.org/drawingml/2006/table">
            <a:tbl>
              <a:tblPr/>
              <a:tblGrid>
                <a:gridCol w="910224"/>
                <a:gridCol w="2448272"/>
                <a:gridCol w="3672408"/>
                <a:gridCol w="5158696"/>
              </a:tblGrid>
              <a:tr h="720000">
                <a:tc gridSpan="2"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类型</a:t>
                      </a:r>
                      <a:endParaRPr lang="zh-CN" sz="28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示例</a:t>
                      </a:r>
                      <a:endParaRPr lang="zh-CN" sz="28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修改</a:t>
                      </a:r>
                      <a:endParaRPr lang="zh-CN" sz="28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1980000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搭配不当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主语和宾语意义上不能搭配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秋天的香山是个旅游的好季节。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香山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与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季节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不搭配，可把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秋天的香山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改成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香山的秋天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8000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一面与两面搭配不当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能否推进素质教育是保证青少年健康成长的条件之一。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前面的主语是正反两面的意思，后面的宾语只有正面一面的意思，前后不呼应。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1239500" y="112141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 title=""/>
          <p:cNvSpPr/>
          <p:nvPr/>
        </p:nvSpPr>
        <p:spPr>
          <a:xfrm flipV="1">
            <a:off x="0" y="0"/>
            <a:ext cx="2206774" cy="68474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1" name="直接连接符 10" title=""/>
          <p:cNvCxnSpPr/>
          <p:nvPr/>
        </p:nvCxnSpPr>
        <p:spPr bwMode="auto">
          <a:xfrm flipV="1">
            <a:off x="0" y="685500"/>
            <a:ext cx="2206774" cy="11611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矩形 12" title=""/>
          <p:cNvSpPr/>
          <p:nvPr/>
        </p:nvSpPr>
        <p:spPr>
          <a:xfrm flipV="1">
            <a:off x="2270543" y="0"/>
            <a:ext cx="9919869" cy="68474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 title=""/>
          <p:cNvSpPr/>
          <p:nvPr/>
        </p:nvSpPr>
        <p:spPr>
          <a:xfrm>
            <a:off x="223502" y="64380"/>
            <a:ext cx="1747490" cy="523220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800" b="1" kern="1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/>
                <a:ea typeface="+mj-ea"/>
                <a:cs typeface="Times New Roman" panose="02020603050405020304"/>
              </a:rPr>
              <a:t>二</a:t>
            </a:r>
            <a:endParaRPr lang="zh-CN" altLang="zh-CN" sz="2800" b="1" kern="1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/>
              <a:ea typeface="+mj-ea"/>
              <a:cs typeface="Times New Roman" panose="02020603050405020304"/>
            </a:endParaRPr>
          </a:p>
        </p:txBody>
      </p:sp>
      <p:sp>
        <p:nvSpPr>
          <p:cNvPr id="12" name="矩形 11" title=""/>
          <p:cNvSpPr/>
          <p:nvPr/>
        </p:nvSpPr>
        <p:spPr>
          <a:xfrm>
            <a:off x="2630584" y="81617"/>
            <a:ext cx="9479582" cy="553998"/>
          </a:xfrm>
          <a:prstGeom prst="rect">
            <a:avLst/>
          </a:prstGeom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zh-CN" sz="3000" b="1" kern="100">
                <a:latin typeface="Times New Roman" panose="02020603050405020304"/>
                <a:ea typeface="+mj-ea"/>
                <a:cs typeface="Times New Roman" panose="02020603050405020304"/>
              </a:rPr>
              <a:t>病句的类型</a:t>
            </a:r>
            <a:endParaRPr lang="zh-CN" altLang="zh-CN" sz="3000" b="1" kern="100">
              <a:latin typeface="Times New Roman" panose="02020603050405020304"/>
              <a:ea typeface="+mj-ea"/>
              <a:cs typeface="Times New Roman" panose="02020603050405020304"/>
            </a:endParaRPr>
          </a:p>
        </p:txBody>
      </p:sp>
      <p:graphicFrame>
        <p:nvGraphicFramePr>
          <p:cNvPr id="14" name="表格 13" title=""/>
          <p:cNvGraphicFramePr>
            <a:graphicFrameLocks noGrp="1"/>
          </p:cNvGraphicFramePr>
          <p:nvPr/>
        </p:nvGraphicFramePr>
        <p:xfrm>
          <a:off x="406" y="909514"/>
          <a:ext cx="12189600" cy="5688000"/>
        </p:xfrm>
        <a:graphic>
          <a:graphicData uri="http://schemas.openxmlformats.org/drawingml/2006/table">
            <a:tbl>
              <a:tblPr/>
              <a:tblGrid>
                <a:gridCol w="766208"/>
                <a:gridCol w="1440160"/>
                <a:gridCol w="5040560"/>
                <a:gridCol w="4942672"/>
              </a:tblGrid>
              <a:tr h="648000">
                <a:tc gridSpan="2"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类型</a:t>
                      </a:r>
                      <a:endParaRPr lang="zh-CN" sz="28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示例</a:t>
                      </a:r>
                      <a:endParaRPr lang="zh-CN" sz="28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修改</a:t>
                      </a:r>
                      <a:endParaRPr lang="zh-CN" sz="28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1260000">
                <a:tc rowSpan="4">
                  <a:txBody>
                    <a:bodyPr vert="horz" wrap="square"/>
                    <a:lstStyle/>
                    <a:p>
                      <a:pPr algn="ctr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成</a:t>
                      </a:r>
                      <a:endParaRPr lang="en-US" altLang="zh-CN" sz="2800" kern="100">
                        <a:effectLst/>
                        <a:latin typeface="Times New Roman" panose="02020603050405020304" pitchFamily="18" charset="0"/>
                        <a:ea typeface="等线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分</a:t>
                      </a:r>
                      <a:endParaRPr lang="en-US" altLang="zh-CN" sz="2800" kern="100">
                        <a:effectLst/>
                        <a:latin typeface="Times New Roman" panose="02020603050405020304" pitchFamily="18" charset="0"/>
                        <a:ea typeface="等线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残</a:t>
                      </a:r>
                      <a:endParaRPr lang="en-US" altLang="zh-CN" sz="2800" kern="100">
                        <a:effectLst/>
                        <a:latin typeface="Times New Roman" panose="02020603050405020304" pitchFamily="18" charset="0"/>
                        <a:ea typeface="等线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缺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主语</a:t>
                      </a:r>
                      <a:endParaRPr lang="en-US" altLang="zh-CN" sz="2800" kern="100">
                        <a:effectLst/>
                        <a:latin typeface="Times New Roman" panose="02020603050405020304" pitchFamily="18" charset="0"/>
                        <a:ea typeface="等线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残缺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通过这次社会实践活动，使我们磨炼了意志，增长了见识。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缺少主语，应删掉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通过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或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使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6000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谓语</a:t>
                      </a:r>
                      <a:endParaRPr lang="en-US" altLang="zh-CN" sz="2800" kern="100">
                        <a:effectLst/>
                        <a:latin typeface="Times New Roman" panose="02020603050405020304" pitchFamily="18" charset="0"/>
                        <a:ea typeface="等线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残缺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旧社会里，劳动人民吃不饱、穿不暖的生活。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缺少谓语，应删掉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的生活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，或在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吃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前加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过着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6000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宾语</a:t>
                      </a:r>
                      <a:endParaRPr lang="en-US" altLang="zh-CN" sz="2800" kern="100">
                        <a:effectLst/>
                        <a:latin typeface="Times New Roman" panose="02020603050405020304" pitchFamily="18" charset="0"/>
                        <a:ea typeface="等线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残缺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他出生在农民家庭，从小就养成爱劳动。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缺少宾语，在结尾处加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的好习惯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6000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附加成分残缺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要想取得优异成绩，必须付出劳动。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4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应在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劳动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前加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付出艰辛的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 title=""/>
          <p:cNvSpPr/>
          <p:nvPr/>
        </p:nvSpPr>
        <p:spPr>
          <a:xfrm flipV="1">
            <a:off x="0" y="0"/>
            <a:ext cx="2206774" cy="68474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1" name="直接连接符 10" title=""/>
          <p:cNvCxnSpPr/>
          <p:nvPr/>
        </p:nvCxnSpPr>
        <p:spPr bwMode="auto">
          <a:xfrm flipV="1">
            <a:off x="0" y="685500"/>
            <a:ext cx="2206774" cy="11611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矩形 12" title=""/>
          <p:cNvSpPr/>
          <p:nvPr/>
        </p:nvSpPr>
        <p:spPr>
          <a:xfrm flipV="1">
            <a:off x="2270543" y="0"/>
            <a:ext cx="9919869" cy="68474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 title=""/>
          <p:cNvSpPr/>
          <p:nvPr/>
        </p:nvSpPr>
        <p:spPr>
          <a:xfrm>
            <a:off x="223502" y="64380"/>
            <a:ext cx="1747490" cy="523220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800" b="1" kern="1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/>
                <a:ea typeface="+mj-ea"/>
                <a:cs typeface="Times New Roman" panose="02020603050405020304"/>
              </a:rPr>
              <a:t>二</a:t>
            </a:r>
            <a:endParaRPr lang="zh-CN" altLang="zh-CN" sz="2800" b="1" kern="1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/>
              <a:ea typeface="+mj-ea"/>
              <a:cs typeface="Times New Roman" panose="02020603050405020304"/>
            </a:endParaRPr>
          </a:p>
        </p:txBody>
      </p:sp>
      <p:sp>
        <p:nvSpPr>
          <p:cNvPr id="12" name="矩形 11" title=""/>
          <p:cNvSpPr/>
          <p:nvPr/>
        </p:nvSpPr>
        <p:spPr>
          <a:xfrm>
            <a:off x="2630584" y="81617"/>
            <a:ext cx="9479582" cy="553998"/>
          </a:xfrm>
          <a:prstGeom prst="rect">
            <a:avLst/>
          </a:prstGeom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zh-CN" sz="3000" b="1" kern="100">
                <a:latin typeface="Times New Roman" panose="02020603050405020304"/>
                <a:ea typeface="+mj-ea"/>
                <a:cs typeface="Times New Roman" panose="02020603050405020304"/>
              </a:rPr>
              <a:t>病句的类型</a:t>
            </a:r>
            <a:endParaRPr lang="zh-CN" altLang="zh-CN" sz="3000" b="1" kern="100">
              <a:latin typeface="Times New Roman" panose="02020603050405020304"/>
              <a:ea typeface="+mj-ea"/>
              <a:cs typeface="Times New Roman" panose="02020603050405020304"/>
            </a:endParaRPr>
          </a:p>
        </p:txBody>
      </p:sp>
      <p:graphicFrame>
        <p:nvGraphicFramePr>
          <p:cNvPr id="14" name="表格 13" title=""/>
          <p:cNvGraphicFramePr>
            <a:graphicFrameLocks noGrp="1"/>
          </p:cNvGraphicFramePr>
          <p:nvPr/>
        </p:nvGraphicFramePr>
        <p:xfrm>
          <a:off x="406" y="1197546"/>
          <a:ext cx="12189600" cy="4788000"/>
        </p:xfrm>
        <a:graphic>
          <a:graphicData uri="http://schemas.openxmlformats.org/drawingml/2006/table">
            <a:tbl>
              <a:tblPr/>
              <a:tblGrid>
                <a:gridCol w="766208"/>
                <a:gridCol w="1080120"/>
                <a:gridCol w="6480720"/>
                <a:gridCol w="3862552"/>
              </a:tblGrid>
              <a:tr h="648000">
                <a:tc gridSpan="2"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类型</a:t>
                      </a:r>
                      <a:endParaRPr lang="zh-CN" sz="28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示例</a:t>
                      </a:r>
                      <a:endParaRPr lang="zh-CN" sz="28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修改</a:t>
                      </a:r>
                      <a:endParaRPr lang="zh-CN" sz="28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1440000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成分赘余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主语赘余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我们的革命前辈，为了人民的利益，他们流了多少血，献出了多少宝贵的生命？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前面有了主语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革命前辈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他们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多余。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0000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谓语赘余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荞麦具有降低毛细血管脆性、改善微循环、增加免疫力的作用，可用于高血压、高血脂、冠心病、中风发作等疾病的辅助治疗。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句中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发作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属于多余的谓语，应删掉。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 title=""/>
          <p:cNvSpPr/>
          <p:nvPr/>
        </p:nvSpPr>
        <p:spPr>
          <a:xfrm flipV="1">
            <a:off x="0" y="0"/>
            <a:ext cx="2206774" cy="68474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1" name="直接连接符 10" title=""/>
          <p:cNvCxnSpPr/>
          <p:nvPr/>
        </p:nvCxnSpPr>
        <p:spPr bwMode="auto">
          <a:xfrm flipV="1">
            <a:off x="0" y="685500"/>
            <a:ext cx="2206774" cy="11611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矩形 12" title=""/>
          <p:cNvSpPr/>
          <p:nvPr/>
        </p:nvSpPr>
        <p:spPr>
          <a:xfrm flipV="1">
            <a:off x="2270543" y="0"/>
            <a:ext cx="9919869" cy="68474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 title=""/>
          <p:cNvSpPr/>
          <p:nvPr/>
        </p:nvSpPr>
        <p:spPr>
          <a:xfrm>
            <a:off x="223502" y="64380"/>
            <a:ext cx="1747490" cy="523220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800" b="1" kern="1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/>
                <a:ea typeface="+mj-ea"/>
                <a:cs typeface="Times New Roman" panose="02020603050405020304"/>
              </a:rPr>
              <a:t>二</a:t>
            </a:r>
            <a:endParaRPr lang="zh-CN" altLang="zh-CN" sz="2800" b="1" kern="1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/>
              <a:ea typeface="+mj-ea"/>
              <a:cs typeface="Times New Roman" panose="02020603050405020304"/>
            </a:endParaRPr>
          </a:p>
        </p:txBody>
      </p:sp>
      <p:sp>
        <p:nvSpPr>
          <p:cNvPr id="12" name="矩形 11" title=""/>
          <p:cNvSpPr/>
          <p:nvPr/>
        </p:nvSpPr>
        <p:spPr>
          <a:xfrm>
            <a:off x="2630584" y="81617"/>
            <a:ext cx="9479582" cy="553998"/>
          </a:xfrm>
          <a:prstGeom prst="rect">
            <a:avLst/>
          </a:prstGeom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zh-CN" sz="3000" b="1" kern="100">
                <a:latin typeface="Times New Roman" panose="02020603050405020304"/>
                <a:ea typeface="+mj-ea"/>
                <a:cs typeface="Times New Roman" panose="02020603050405020304"/>
              </a:rPr>
              <a:t>病句的类型</a:t>
            </a:r>
            <a:endParaRPr lang="zh-CN" altLang="zh-CN" sz="3000" b="1" kern="100">
              <a:latin typeface="Times New Roman" panose="02020603050405020304"/>
              <a:ea typeface="+mj-ea"/>
              <a:cs typeface="Times New Roman" panose="02020603050405020304"/>
            </a:endParaRPr>
          </a:p>
        </p:txBody>
      </p:sp>
      <p:graphicFrame>
        <p:nvGraphicFramePr>
          <p:cNvPr id="14" name="表格 13" title=""/>
          <p:cNvGraphicFramePr>
            <a:graphicFrameLocks noGrp="1"/>
          </p:cNvGraphicFramePr>
          <p:nvPr/>
        </p:nvGraphicFramePr>
        <p:xfrm>
          <a:off x="406" y="1197546"/>
          <a:ext cx="12189600" cy="4608000"/>
        </p:xfrm>
        <a:graphic>
          <a:graphicData uri="http://schemas.openxmlformats.org/drawingml/2006/table">
            <a:tbl>
              <a:tblPr/>
              <a:tblGrid>
                <a:gridCol w="766208"/>
                <a:gridCol w="2016224"/>
                <a:gridCol w="5544616"/>
                <a:gridCol w="3862552"/>
              </a:tblGrid>
              <a:tr h="648000">
                <a:tc gridSpan="2"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类型</a:t>
                      </a:r>
                      <a:endParaRPr lang="zh-CN" sz="28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示例</a:t>
                      </a:r>
                      <a:endParaRPr lang="zh-CN" sz="28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修改</a:t>
                      </a:r>
                      <a:endParaRPr lang="zh-CN" sz="28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1980000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成分赘余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宾语赘余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来自全国各地的捐款已经达到</a:t>
                      </a:r>
                      <a:r>
                        <a:rPr lang="en-US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Courier New" panose="02070309020205020404" pitchFamily="49" charset="0"/>
                        </a:rPr>
                        <a:t>20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万元，这笔善款将全部用于这个孩子的生理以及心理康复的治疗费用。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费用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多余，应将</a:t>
                      </a:r>
                      <a:endParaRPr lang="en-US" altLang="zh-CN" sz="2800" kern="100">
                        <a:effectLst/>
                        <a:latin typeface="Times New Roman" panose="02020603050405020304" pitchFamily="18" charset="0"/>
                        <a:ea typeface="等线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费用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删掉。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8000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虚词或修饰成分赘余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为了防止这类交通事故不再发生，我们加强了安全教育并制定了交通安全管理措施。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防止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有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不再使其发生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的意思，应把后面的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不再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删掉。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 title=""/>
          <p:cNvSpPr/>
          <p:nvPr/>
        </p:nvSpPr>
        <p:spPr>
          <a:xfrm flipV="1">
            <a:off x="0" y="0"/>
            <a:ext cx="2206774" cy="68474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1" name="直接连接符 10" title=""/>
          <p:cNvCxnSpPr/>
          <p:nvPr/>
        </p:nvCxnSpPr>
        <p:spPr bwMode="auto">
          <a:xfrm flipV="1">
            <a:off x="0" y="685500"/>
            <a:ext cx="2206774" cy="11611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矩形 12" title=""/>
          <p:cNvSpPr/>
          <p:nvPr/>
        </p:nvSpPr>
        <p:spPr>
          <a:xfrm flipV="1">
            <a:off x="2270543" y="0"/>
            <a:ext cx="9919869" cy="68474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 title=""/>
          <p:cNvSpPr/>
          <p:nvPr/>
        </p:nvSpPr>
        <p:spPr>
          <a:xfrm>
            <a:off x="223502" y="64380"/>
            <a:ext cx="1747490" cy="523220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800" b="1" kern="1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/>
                <a:ea typeface="+mj-ea"/>
                <a:cs typeface="Times New Roman" panose="02020603050405020304"/>
              </a:rPr>
              <a:t>二</a:t>
            </a:r>
            <a:endParaRPr lang="zh-CN" altLang="zh-CN" sz="2800" b="1" kern="1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/>
              <a:ea typeface="+mj-ea"/>
              <a:cs typeface="Times New Roman" panose="02020603050405020304"/>
            </a:endParaRPr>
          </a:p>
        </p:txBody>
      </p:sp>
      <p:sp>
        <p:nvSpPr>
          <p:cNvPr id="12" name="矩形 11" title=""/>
          <p:cNvSpPr/>
          <p:nvPr/>
        </p:nvSpPr>
        <p:spPr>
          <a:xfrm>
            <a:off x="2630584" y="81617"/>
            <a:ext cx="9479582" cy="553998"/>
          </a:xfrm>
          <a:prstGeom prst="rect">
            <a:avLst/>
          </a:prstGeom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zh-CN" sz="3000" b="1" kern="100">
                <a:latin typeface="Times New Roman" panose="02020603050405020304"/>
                <a:ea typeface="+mj-ea"/>
                <a:cs typeface="Times New Roman" panose="02020603050405020304"/>
              </a:rPr>
              <a:t>病句的类型</a:t>
            </a:r>
            <a:endParaRPr lang="zh-CN" altLang="zh-CN" sz="3000" b="1" kern="100">
              <a:latin typeface="Times New Roman" panose="02020603050405020304"/>
              <a:ea typeface="+mj-ea"/>
              <a:cs typeface="Times New Roman" panose="02020603050405020304"/>
            </a:endParaRPr>
          </a:p>
        </p:txBody>
      </p:sp>
      <p:graphicFrame>
        <p:nvGraphicFramePr>
          <p:cNvPr id="14" name="表格 13" title=""/>
          <p:cNvGraphicFramePr>
            <a:graphicFrameLocks noGrp="1"/>
          </p:cNvGraphicFramePr>
          <p:nvPr/>
        </p:nvGraphicFramePr>
        <p:xfrm>
          <a:off x="406" y="1377866"/>
          <a:ext cx="12189600" cy="2700000"/>
        </p:xfrm>
        <a:graphic>
          <a:graphicData uri="http://schemas.openxmlformats.org/drawingml/2006/table">
            <a:tbl>
              <a:tblPr/>
              <a:tblGrid>
                <a:gridCol w="1198256"/>
                <a:gridCol w="1728192"/>
                <a:gridCol w="5688632"/>
                <a:gridCol w="3574520"/>
              </a:tblGrid>
              <a:tr h="720000">
                <a:tc gridSpan="2"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类型</a:t>
                      </a:r>
                      <a:endParaRPr lang="zh-CN" sz="28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示例</a:t>
                      </a:r>
                      <a:endParaRPr lang="zh-CN" sz="28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修改</a:t>
                      </a:r>
                      <a:endParaRPr lang="zh-CN" sz="28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198000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成分赘余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隐性词语造成同义重复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时光的流逝不能让我淡忘对故乡浓浓的思念，反之，随着年龄的增长，对故乡的思念愈发日久弥坚。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成分赘余，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愈发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与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弥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重复，应删掉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愈发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 title=""/>
          <p:cNvSpPr/>
          <p:nvPr/>
        </p:nvSpPr>
        <p:spPr>
          <a:xfrm flipV="1">
            <a:off x="0" y="0"/>
            <a:ext cx="2206774" cy="68474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1" name="直接连接符 10" title=""/>
          <p:cNvCxnSpPr/>
          <p:nvPr/>
        </p:nvCxnSpPr>
        <p:spPr bwMode="auto">
          <a:xfrm flipV="1">
            <a:off x="0" y="685500"/>
            <a:ext cx="2206774" cy="11611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矩形 12" title=""/>
          <p:cNvSpPr/>
          <p:nvPr/>
        </p:nvSpPr>
        <p:spPr>
          <a:xfrm flipV="1">
            <a:off x="2270543" y="0"/>
            <a:ext cx="9919869" cy="68474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 title=""/>
          <p:cNvSpPr/>
          <p:nvPr/>
        </p:nvSpPr>
        <p:spPr>
          <a:xfrm>
            <a:off x="223502" y="64380"/>
            <a:ext cx="1747490" cy="523220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800" b="1" kern="1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/>
                <a:ea typeface="+mj-ea"/>
                <a:cs typeface="Times New Roman" panose="02020603050405020304"/>
              </a:rPr>
              <a:t>二</a:t>
            </a:r>
            <a:endParaRPr lang="zh-CN" altLang="zh-CN" sz="2800" b="1" kern="1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/>
              <a:ea typeface="+mj-ea"/>
              <a:cs typeface="Times New Roman" panose="02020603050405020304"/>
            </a:endParaRPr>
          </a:p>
        </p:txBody>
      </p:sp>
      <p:sp>
        <p:nvSpPr>
          <p:cNvPr id="12" name="矩形 11" title=""/>
          <p:cNvSpPr/>
          <p:nvPr/>
        </p:nvSpPr>
        <p:spPr>
          <a:xfrm>
            <a:off x="2630584" y="81617"/>
            <a:ext cx="9479582" cy="553998"/>
          </a:xfrm>
          <a:prstGeom prst="rect">
            <a:avLst/>
          </a:prstGeom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zh-CN" sz="3000" b="1" kern="100">
                <a:latin typeface="Times New Roman" panose="02020603050405020304"/>
                <a:ea typeface="+mj-ea"/>
                <a:cs typeface="Times New Roman" panose="02020603050405020304"/>
              </a:rPr>
              <a:t>病句的类型</a:t>
            </a:r>
            <a:endParaRPr lang="zh-CN" altLang="zh-CN" sz="3000" b="1" kern="100">
              <a:latin typeface="Times New Roman" panose="02020603050405020304"/>
              <a:ea typeface="+mj-ea"/>
              <a:cs typeface="Times New Roman" panose="02020603050405020304"/>
            </a:endParaRPr>
          </a:p>
        </p:txBody>
      </p:sp>
      <p:graphicFrame>
        <p:nvGraphicFramePr>
          <p:cNvPr id="14" name="表格 13" title=""/>
          <p:cNvGraphicFramePr>
            <a:graphicFrameLocks noGrp="1"/>
          </p:cNvGraphicFramePr>
          <p:nvPr/>
        </p:nvGraphicFramePr>
        <p:xfrm>
          <a:off x="406" y="975810"/>
          <a:ext cx="12189600" cy="5472000"/>
        </p:xfrm>
        <a:graphic>
          <a:graphicData uri="http://schemas.openxmlformats.org/drawingml/2006/table">
            <a:tbl>
              <a:tblPr/>
              <a:tblGrid>
                <a:gridCol w="622192"/>
                <a:gridCol w="1872208"/>
                <a:gridCol w="5832648"/>
                <a:gridCol w="3862552"/>
              </a:tblGrid>
              <a:tr h="648000">
                <a:tc gridSpan="2"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类型</a:t>
                      </a:r>
                      <a:endParaRPr lang="zh-CN" sz="26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示例</a:t>
                      </a:r>
                      <a:endParaRPr lang="zh-CN" sz="26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修改</a:t>
                      </a:r>
                      <a:endParaRPr lang="zh-CN" sz="26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2412000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alt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句式杂糅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 spc="4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本着</a:t>
                      </a:r>
                      <a:r>
                        <a:rPr lang="en-US" sz="2600" kern="100" spc="4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……</a:t>
                      </a:r>
                      <a:r>
                        <a:rPr lang="zh-CN" sz="2600" kern="100" spc="4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为原则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如今中俄已建立紧密的战略合作关系，本着互利共赢为原则，中俄双方是有巨大的能源合作空间的，只要双方抱着真</a:t>
                      </a:r>
                      <a:r>
                        <a:rPr lang="zh-CN" sz="2600" kern="100" spc="-50" baseline="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诚的合作态度，中俄能源合作大有可为。</a:t>
                      </a:r>
                      <a:endParaRPr lang="zh-CN" sz="2600" kern="100" spc="-50" baseline="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本着互利共赢为原则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句式杂糅，应改为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本着互利共赢的原则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或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以互利共赢为原则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1200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是因为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……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的原因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600" kern="100" spc="-50" baseline="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《史记》被称为</a:t>
                      </a:r>
                      <a:r>
                        <a:rPr lang="en-US" sz="2600" kern="100" spc="-50" baseline="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600" kern="100" spc="-50" baseline="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百科全书式的通史</a:t>
                      </a:r>
                      <a:r>
                        <a:rPr lang="en-US" sz="2600" kern="100" spc="-50" baseline="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600" kern="100" spc="-50" baseline="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主要是因为它是研究古代典章制度、人文历史、自然科学、经济文化的重要史料的原因。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因为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……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的原因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是常见的句式杂糅形式，可删掉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的原因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6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 title=""/>
          <p:cNvSpPr/>
          <p:nvPr/>
        </p:nvSpPr>
        <p:spPr>
          <a:xfrm flipV="1">
            <a:off x="0" y="0"/>
            <a:ext cx="2206774" cy="68474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1" name="直接连接符 10" title=""/>
          <p:cNvCxnSpPr/>
          <p:nvPr/>
        </p:nvCxnSpPr>
        <p:spPr bwMode="auto">
          <a:xfrm flipV="1">
            <a:off x="0" y="685500"/>
            <a:ext cx="2206774" cy="11611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矩形 12" title=""/>
          <p:cNvSpPr/>
          <p:nvPr/>
        </p:nvSpPr>
        <p:spPr>
          <a:xfrm flipV="1">
            <a:off x="2270543" y="0"/>
            <a:ext cx="9919869" cy="68474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 title=""/>
          <p:cNvSpPr/>
          <p:nvPr/>
        </p:nvSpPr>
        <p:spPr>
          <a:xfrm>
            <a:off x="223502" y="64380"/>
            <a:ext cx="1747490" cy="523220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800" b="1" kern="1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/>
                <a:ea typeface="+mj-ea"/>
                <a:cs typeface="Times New Roman" panose="02020603050405020304"/>
              </a:rPr>
              <a:t>二</a:t>
            </a:r>
            <a:endParaRPr lang="zh-CN" altLang="zh-CN" sz="2800" b="1" kern="1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/>
              <a:ea typeface="+mj-ea"/>
              <a:cs typeface="Times New Roman" panose="02020603050405020304"/>
            </a:endParaRPr>
          </a:p>
        </p:txBody>
      </p:sp>
      <p:sp>
        <p:nvSpPr>
          <p:cNvPr id="12" name="矩形 11" title=""/>
          <p:cNvSpPr/>
          <p:nvPr/>
        </p:nvSpPr>
        <p:spPr>
          <a:xfrm>
            <a:off x="2630584" y="81617"/>
            <a:ext cx="9479582" cy="553998"/>
          </a:xfrm>
          <a:prstGeom prst="rect">
            <a:avLst/>
          </a:prstGeom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zh-CN" sz="3000" b="1" kern="100">
                <a:latin typeface="Times New Roman" panose="02020603050405020304"/>
                <a:ea typeface="+mj-ea"/>
                <a:cs typeface="Times New Roman" panose="02020603050405020304"/>
              </a:rPr>
              <a:t>病句的类型</a:t>
            </a:r>
            <a:endParaRPr lang="zh-CN" altLang="zh-CN" sz="3000" b="1" kern="100">
              <a:latin typeface="Times New Roman" panose="02020603050405020304"/>
              <a:ea typeface="+mj-ea"/>
              <a:cs typeface="Times New Roman" panose="02020603050405020304"/>
            </a:endParaRPr>
          </a:p>
        </p:txBody>
      </p:sp>
      <p:graphicFrame>
        <p:nvGraphicFramePr>
          <p:cNvPr id="14" name="表格 13" title=""/>
          <p:cNvGraphicFramePr>
            <a:graphicFrameLocks noGrp="1"/>
          </p:cNvGraphicFramePr>
          <p:nvPr/>
        </p:nvGraphicFramePr>
        <p:xfrm>
          <a:off x="406" y="1197546"/>
          <a:ext cx="12189600" cy="4140000"/>
        </p:xfrm>
        <a:graphic>
          <a:graphicData uri="http://schemas.openxmlformats.org/drawingml/2006/table">
            <a:tbl>
              <a:tblPr/>
              <a:tblGrid>
                <a:gridCol w="766208"/>
                <a:gridCol w="1656184"/>
                <a:gridCol w="3960440"/>
                <a:gridCol w="5806768"/>
              </a:tblGrid>
              <a:tr h="720000">
                <a:tc gridSpan="2"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类型</a:t>
                      </a:r>
                      <a:endParaRPr lang="zh-CN" sz="28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示例</a:t>
                      </a:r>
                      <a:endParaRPr lang="zh-CN" sz="28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修改</a:t>
                      </a:r>
                      <a:endParaRPr lang="zh-CN" sz="28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1440000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词语误用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范围大小不当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我家总共有五个人口。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人口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范围太大，应改为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人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8000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感情色彩不当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他那刻苦认真的学习精神，值得我们每个同学效尤。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效尤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是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照坏样子去做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，是贬义词，使用不恰当，应改为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学习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 title=""/>
          <p:cNvSpPr/>
          <p:nvPr/>
        </p:nvSpPr>
        <p:spPr>
          <a:xfrm flipV="1">
            <a:off x="0" y="0"/>
            <a:ext cx="2206774" cy="68474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1" name="直接连接符 10" title=""/>
          <p:cNvCxnSpPr/>
          <p:nvPr/>
        </p:nvCxnSpPr>
        <p:spPr bwMode="auto">
          <a:xfrm flipV="1">
            <a:off x="0" y="685500"/>
            <a:ext cx="2206774" cy="11611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矩形 12" title=""/>
          <p:cNvSpPr/>
          <p:nvPr/>
        </p:nvSpPr>
        <p:spPr>
          <a:xfrm flipV="1">
            <a:off x="2270543" y="0"/>
            <a:ext cx="9919869" cy="68474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 title=""/>
          <p:cNvSpPr/>
          <p:nvPr/>
        </p:nvSpPr>
        <p:spPr>
          <a:xfrm>
            <a:off x="223502" y="64380"/>
            <a:ext cx="1747490" cy="523220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800" b="1" kern="1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/>
                <a:ea typeface="+mj-ea"/>
                <a:cs typeface="Times New Roman" panose="02020603050405020304"/>
              </a:rPr>
              <a:t>二</a:t>
            </a:r>
            <a:endParaRPr lang="zh-CN" altLang="zh-CN" sz="2800" b="1" kern="1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/>
              <a:ea typeface="+mj-ea"/>
              <a:cs typeface="Times New Roman" panose="02020603050405020304"/>
            </a:endParaRPr>
          </a:p>
        </p:txBody>
      </p:sp>
      <p:sp>
        <p:nvSpPr>
          <p:cNvPr id="12" name="矩形 11" title=""/>
          <p:cNvSpPr/>
          <p:nvPr/>
        </p:nvSpPr>
        <p:spPr>
          <a:xfrm>
            <a:off x="2630584" y="81617"/>
            <a:ext cx="9479582" cy="553998"/>
          </a:xfrm>
          <a:prstGeom prst="rect">
            <a:avLst/>
          </a:prstGeom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zh-CN" sz="3000" b="1" kern="100">
                <a:latin typeface="Times New Roman" panose="02020603050405020304"/>
                <a:ea typeface="+mj-ea"/>
                <a:cs typeface="Times New Roman" panose="02020603050405020304"/>
              </a:rPr>
              <a:t>病句的类型</a:t>
            </a:r>
            <a:endParaRPr lang="zh-CN" altLang="zh-CN" sz="3000" b="1" kern="100">
              <a:latin typeface="Times New Roman" panose="02020603050405020304"/>
              <a:ea typeface="+mj-ea"/>
              <a:cs typeface="Times New Roman" panose="02020603050405020304"/>
            </a:endParaRPr>
          </a:p>
        </p:txBody>
      </p:sp>
      <p:graphicFrame>
        <p:nvGraphicFramePr>
          <p:cNvPr id="14" name="表格 13" title=""/>
          <p:cNvGraphicFramePr>
            <a:graphicFrameLocks noGrp="1"/>
          </p:cNvGraphicFramePr>
          <p:nvPr/>
        </p:nvGraphicFramePr>
        <p:xfrm>
          <a:off x="406" y="1197546"/>
          <a:ext cx="12189600" cy="4680000"/>
        </p:xfrm>
        <a:graphic>
          <a:graphicData uri="http://schemas.openxmlformats.org/drawingml/2006/table">
            <a:tbl>
              <a:tblPr/>
              <a:tblGrid>
                <a:gridCol w="766208"/>
                <a:gridCol w="1656184"/>
                <a:gridCol w="3960440"/>
                <a:gridCol w="5806768"/>
              </a:tblGrid>
              <a:tr h="720000">
                <a:tc gridSpan="2"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类型</a:t>
                      </a:r>
                      <a:endParaRPr lang="zh-CN" sz="28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示例</a:t>
                      </a:r>
                      <a:endParaRPr lang="zh-CN" sz="28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修改</a:t>
                      </a:r>
                      <a:endParaRPr lang="zh-CN" sz="28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96000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词语误用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适用对象不当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翘首西望，海面托着的就是披着银发的苍山。苍山如屏，洱海如镜，真是巧夺天工。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巧夺天工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适用于陈述人工制作的东西，指人工的技艺极其精巧，胜过自然。这里陈述的对象是自然界中的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苍山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和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洱海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，强调的是大自然艺术技巧的高超，非人力所能达到，应改为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鬼斧神工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 title=""/>
          <p:cNvSpPr/>
          <p:nvPr/>
        </p:nvSpPr>
        <p:spPr>
          <a:xfrm flipV="1">
            <a:off x="0" y="0"/>
            <a:ext cx="2206774" cy="68474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1" name="直接连接符 10" title=""/>
          <p:cNvCxnSpPr/>
          <p:nvPr/>
        </p:nvCxnSpPr>
        <p:spPr bwMode="auto">
          <a:xfrm flipV="1">
            <a:off x="0" y="685500"/>
            <a:ext cx="2206774" cy="11611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矩形 12" title=""/>
          <p:cNvSpPr/>
          <p:nvPr/>
        </p:nvSpPr>
        <p:spPr>
          <a:xfrm flipV="1">
            <a:off x="2270543" y="0"/>
            <a:ext cx="9919869" cy="68474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 title=""/>
          <p:cNvSpPr/>
          <p:nvPr/>
        </p:nvSpPr>
        <p:spPr>
          <a:xfrm>
            <a:off x="223502" y="64380"/>
            <a:ext cx="1747490" cy="523220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800" b="1" kern="1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/>
                <a:ea typeface="+mj-ea"/>
                <a:cs typeface="Times New Roman" panose="02020603050405020304"/>
              </a:rPr>
              <a:t>二</a:t>
            </a:r>
            <a:endParaRPr lang="zh-CN" altLang="zh-CN" sz="2800" b="1" kern="1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/>
              <a:ea typeface="+mj-ea"/>
              <a:cs typeface="Times New Roman" panose="02020603050405020304"/>
            </a:endParaRPr>
          </a:p>
        </p:txBody>
      </p:sp>
      <p:sp>
        <p:nvSpPr>
          <p:cNvPr id="12" name="矩形 11" title=""/>
          <p:cNvSpPr/>
          <p:nvPr/>
        </p:nvSpPr>
        <p:spPr>
          <a:xfrm>
            <a:off x="2630584" y="81617"/>
            <a:ext cx="9479582" cy="553998"/>
          </a:xfrm>
          <a:prstGeom prst="rect">
            <a:avLst/>
          </a:prstGeom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zh-CN" sz="3000" b="1" kern="100">
                <a:latin typeface="Times New Roman" panose="02020603050405020304"/>
                <a:ea typeface="+mj-ea"/>
                <a:cs typeface="Times New Roman" panose="02020603050405020304"/>
              </a:rPr>
              <a:t>病句的类型</a:t>
            </a:r>
            <a:endParaRPr lang="zh-CN" altLang="zh-CN" sz="3000" b="1" kern="100">
              <a:latin typeface="Times New Roman" panose="02020603050405020304"/>
              <a:ea typeface="+mj-ea"/>
              <a:cs typeface="Times New Roman" panose="02020603050405020304"/>
            </a:endParaRPr>
          </a:p>
        </p:txBody>
      </p:sp>
      <p:graphicFrame>
        <p:nvGraphicFramePr>
          <p:cNvPr id="14" name="表格 13" title=""/>
          <p:cNvGraphicFramePr>
            <a:graphicFrameLocks noGrp="1"/>
          </p:cNvGraphicFramePr>
          <p:nvPr/>
        </p:nvGraphicFramePr>
        <p:xfrm>
          <a:off x="406" y="1197546"/>
          <a:ext cx="12189600" cy="4140000"/>
        </p:xfrm>
        <a:graphic>
          <a:graphicData uri="http://schemas.openxmlformats.org/drawingml/2006/table">
            <a:tbl>
              <a:tblPr/>
              <a:tblGrid>
                <a:gridCol w="766208"/>
                <a:gridCol w="1656184"/>
                <a:gridCol w="3528392"/>
                <a:gridCol w="6238816"/>
              </a:tblGrid>
              <a:tr h="720000">
                <a:tc gridSpan="2"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类型</a:t>
                      </a:r>
                      <a:endParaRPr lang="zh-CN" sz="28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示例</a:t>
                      </a:r>
                      <a:endParaRPr lang="zh-CN" sz="28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12192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ea"/>
                          <a:ea typeface="+mn-ea"/>
                          <a:cs typeface="Times New Roman" panose="02020603050405020304" pitchFamily="18" charset="0"/>
                        </a:rPr>
                        <a:t>修改</a:t>
                      </a:r>
                      <a:endParaRPr lang="zh-CN" sz="2800" b="1" kern="1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ea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7434" marR="274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1980000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词语误用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词义轻重不当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李老师很爱戴学生。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爱戴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一般用于下对上，表示尊敬，词义太重。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爱护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一般用于上对下，表示爱惜、保护。可改为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爱护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4000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spc="4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关联词使用不当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因为我喜欢养花，而且养了许多花。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因为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表原因，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而且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表递进。二者不搭配，可删掉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而且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等线" panose="02010600030101010101" pitchFamily="2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095" cy="558927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https://d.book118.com/547041065114006051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8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基本">
      <a:majorFont>
        <a:latin typeface="Arial Black"/>
        <a:ea typeface="微软雅黑"/>
        <a:cs typeface="Arial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32">
      <vt:lpstr>Arial</vt:lpstr>
      <vt:lpstr>Calibri</vt:lpstr>
      <vt:lpstr>Arial Black</vt:lpstr>
      <vt:lpstr>微软雅黑</vt:lpstr>
      <vt:lpstr>黑体</vt:lpstr>
      <vt:lpstr>zihun159hao-gukesong</vt:lpstr>
      <vt:lpstr>华文黑体</vt:lpstr>
      <vt:lpstr>方正大黑_GBK</vt:lpstr>
      <vt:lpstr>Times New Roman</vt:lpstr>
      <vt:lpstr>等线</vt:lpstr>
      <vt:lpstr>宋体</vt:lpstr>
      <vt:lpstr>Courier New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2024-09-24T18:20:30.017</cp:lastPrinted>
  <dcterms:created xsi:type="dcterms:W3CDTF">2024-09-24T10:20:30Z</dcterms:created>
  <dcterms:modified xsi:type="dcterms:W3CDTF">2024-09-24T10:20:31Z</dcterms:modified>
</cp:coreProperties>
</file>