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210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013AC1-81B8-4FF2-86C5-0F2288C006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D6E103-DAA3-443F-ABF4-E51663E58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29A2ED-B4FC-4656-A69A-76B3F231A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6BC74D-B1CA-4A92-B1EB-378BB63CD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8250D6-7216-4D76-B995-05D8DFD37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AD9B81-B614-4D57-A44C-AECD402AF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D99801-E79E-4773-AAE8-8ED886568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8F7094-91AA-468A-A20B-FD89D4A132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7C4C7A-5ADD-4D35-A92E-5ACD0BDB2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13BEFD-69B9-4069-B9EC-629ED9D7EC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EB931E-9429-42B5-966C-79A100622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23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28000">
                <a:schemeClr val="accent2"/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26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28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29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0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1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3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27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85000">
                    <a:schemeClr val="accent2">
                      <a:alpha val="5000"/>
                    </a:schemeClr>
                  </a:gs>
                  <a:gs pos="0">
                    <a:schemeClr val="accent2">
                      <a:alpha val="70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35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19000">
                <a:schemeClr val="accent2">
                  <a:alpha val="95000"/>
                </a:schemeClr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5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28000">
                <a:schemeClr val="accent2"/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17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55000">
                <a:schemeClr val="accent2">
                  <a:alpha val="95000"/>
                </a:schemeClr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64000">
                <a:schemeClr val="bg2">
                  <a:lumMod val="90000"/>
                  <a:lumOff val="10000"/>
                  <a:alpha val="53000"/>
                </a:schemeClr>
              </a:gs>
              <a:gs pos="18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64000">
                <a:schemeClr val="bg2">
                  <a:lumMod val="90000"/>
                  <a:lumOff val="10000"/>
                  <a:alpha val="53000"/>
                </a:schemeClr>
              </a:gs>
              <a:gs pos="18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28000">
                <a:schemeClr val="accent2"/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19000">
                <a:schemeClr val="accent2">
                  <a:alpha val="95000"/>
                </a:schemeClr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1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18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20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1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2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3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4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5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19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85000">
                  <a:schemeClr val="accent2">
                    <a:alpha val="5000"/>
                  </a:schemeClr>
                </a:gs>
                <a:gs pos="0">
                  <a:schemeClr val="accent2">
                    <a:alpha val="70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64000">
                <a:schemeClr val="bg2">
                  <a:lumMod val="90000"/>
                  <a:lumOff val="10000"/>
                  <a:alpha val="53000"/>
                </a:schemeClr>
              </a:gs>
              <a:gs pos="18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100000">
                <a:schemeClr val="accent2">
                  <a:alpha val="0"/>
                </a:schemeClr>
              </a:gs>
              <a:gs pos="28000">
                <a:schemeClr val="accent2"/>
              </a:gs>
              <a:gs pos="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100000">
                <a:schemeClr val="accent1"/>
              </a:gs>
              <a:gs pos="48000">
                <a:schemeClr val="accent2">
                  <a:alpha val="7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17" Type="http://schemas.openxmlformats.org/officeDocument/2006/relationships/tags" Target="../tags/tag146.xml" /><Relationship Id="rId18" Type="http://schemas.openxmlformats.org/officeDocument/2006/relationships/tags" Target="../tags/tag147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14" Type="http://schemas.openxmlformats.org/officeDocument/2006/relationships/tags" Target="../tags/tag160.xml" /><Relationship Id="rId15" Type="http://schemas.openxmlformats.org/officeDocument/2006/relationships/tags" Target="../tags/tag161.xml" /><Relationship Id="rId16" Type="http://schemas.openxmlformats.org/officeDocument/2006/relationships/tags" Target="../tags/tag162.xml" /><Relationship Id="rId17" Type="http://schemas.openxmlformats.org/officeDocument/2006/relationships/tags" Target="../tags/tag163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2.xml" /><Relationship Id="rId11" Type="http://schemas.openxmlformats.org/officeDocument/2006/relationships/tags" Target="../tags/tag173.xml" /><Relationship Id="rId12" Type="http://schemas.openxmlformats.org/officeDocument/2006/relationships/tags" Target="../tags/tag174.xml" /><Relationship Id="rId13" Type="http://schemas.openxmlformats.org/officeDocument/2006/relationships/tags" Target="../tags/tag175.xml" /><Relationship Id="rId14" Type="http://schemas.openxmlformats.org/officeDocument/2006/relationships/tags" Target="../tags/tag176.xml" /><Relationship Id="rId15" Type="http://schemas.openxmlformats.org/officeDocument/2006/relationships/tags" Target="../tags/tag177.xml" /><Relationship Id="rId16" Type="http://schemas.openxmlformats.org/officeDocument/2006/relationships/tags" Target="../tags/tag178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14" Type="http://schemas.openxmlformats.org/officeDocument/2006/relationships/tags" Target="../tags/tag194.xml" /><Relationship Id="rId15" Type="http://schemas.openxmlformats.org/officeDocument/2006/relationships/tags" Target="../tags/tag195.xml" /><Relationship Id="rId16" Type="http://schemas.openxmlformats.org/officeDocument/2006/relationships/tags" Target="../tags/tag196.xml" /><Relationship Id="rId17" Type="http://schemas.openxmlformats.org/officeDocument/2006/relationships/tags" Target="../tags/tag197.xml" /><Relationship Id="rId18" Type="http://schemas.openxmlformats.org/officeDocument/2006/relationships/tags" Target="../tags/tag198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04403113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社交媒体对人际关系和交流方式的影响研究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xxx,a click to unlimited possibilites</a:t>
            </a:r>
            <a:endParaRPr lang="en-US" altLang="zh-CN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5" name="序号"/>
          <p:cNvSpPr txBox="1"/>
          <p:nvPr>
            <p:custDataLst>
              <p:tags r:id="rId4"/>
            </p:custDataLst>
          </p:nvPr>
        </p:nvSpPr>
        <p:spPr>
          <a:xfrm>
            <a:off x="5474970" y="1788795"/>
            <a:ext cx="1568767" cy="8087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6" name="项标题"/>
          <p:cNvSpPr txBox="1"/>
          <p:nvPr>
            <p:custDataLst>
              <p:tags r:id="rId5"/>
            </p:custDataLst>
          </p:nvPr>
        </p:nvSpPr>
        <p:spPr>
          <a:xfrm>
            <a:off x="5493247" y="2160717"/>
            <a:ext cx="3803938" cy="40287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kern="0" spc="100">
                <a:effectLst/>
                <a:uFillTx/>
                <a:latin typeface="+中文标题" charset="0"/>
                <a:ea typeface="+mj-ea"/>
              </a:rPr>
              <a:t>社交媒体的普及和发展</a:t>
            </a:r>
            <a:endParaRPr lang="zh-CN" altLang="en-US" sz="14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37" name="直接箭头连接符 36"/>
          <p:cNvCxnSpPr/>
          <p:nvPr>
            <p:custDataLst>
              <p:tags r:id="rId6"/>
            </p:custDataLst>
          </p:nvPr>
        </p:nvCxnSpPr>
        <p:spPr>
          <a:xfrm>
            <a:off x="5530308" y="2623970"/>
            <a:ext cx="399705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序号"/>
          <p:cNvSpPr txBox="1"/>
          <p:nvPr>
            <p:custDataLst>
              <p:tags r:id="rId7"/>
            </p:custDataLst>
          </p:nvPr>
        </p:nvSpPr>
        <p:spPr>
          <a:xfrm>
            <a:off x="6087137" y="2616327"/>
            <a:ext cx="1568808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3" name="项标题"/>
          <p:cNvSpPr txBox="1"/>
          <p:nvPr>
            <p:custDataLst>
              <p:tags r:id="rId8"/>
            </p:custDataLst>
          </p:nvPr>
        </p:nvSpPr>
        <p:spPr>
          <a:xfrm>
            <a:off x="6096275" y="3024918"/>
            <a:ext cx="3804037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kern="0" spc="100">
                <a:effectLst/>
                <a:uFillTx/>
                <a:latin typeface="+中文标题" charset="0"/>
                <a:ea typeface="+mj-ea"/>
              </a:rPr>
              <a:t>社交媒体对人际关系的影响</a:t>
            </a:r>
            <a:endParaRPr lang="zh-CN" altLang="en-US" sz="14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34" name="直接箭头连接符 33"/>
          <p:cNvCxnSpPr/>
          <p:nvPr>
            <p:custDataLst>
              <p:tags r:id="rId9"/>
            </p:custDataLst>
          </p:nvPr>
        </p:nvCxnSpPr>
        <p:spPr>
          <a:xfrm>
            <a:off x="6133338" y="3488327"/>
            <a:ext cx="3997161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序号"/>
          <p:cNvSpPr txBox="1"/>
          <p:nvPr>
            <p:custDataLst>
              <p:tags r:id="rId10"/>
            </p:custDataLst>
          </p:nvPr>
        </p:nvSpPr>
        <p:spPr>
          <a:xfrm>
            <a:off x="6657613" y="3473736"/>
            <a:ext cx="1568579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0" name="项标题"/>
          <p:cNvSpPr txBox="1"/>
          <p:nvPr>
            <p:custDataLst>
              <p:tags r:id="rId11"/>
            </p:custDataLst>
          </p:nvPr>
        </p:nvSpPr>
        <p:spPr>
          <a:xfrm>
            <a:off x="6657613" y="3882327"/>
            <a:ext cx="3803482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kern="0" spc="100">
                <a:effectLst/>
                <a:uFillTx/>
                <a:latin typeface="+中文标题" charset="0"/>
                <a:ea typeface="+mj-ea"/>
              </a:rPr>
              <a:t>社交媒体对交流方式的影响</a:t>
            </a:r>
            <a:endParaRPr lang="zh-CN" altLang="en-US" sz="14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31" name="直接箭头连接符 30"/>
          <p:cNvCxnSpPr/>
          <p:nvPr>
            <p:custDataLst>
              <p:tags r:id="rId12"/>
            </p:custDataLst>
          </p:nvPr>
        </p:nvCxnSpPr>
        <p:spPr>
          <a:xfrm>
            <a:off x="6694670" y="4345736"/>
            <a:ext cx="399657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序号"/>
          <p:cNvSpPr txBox="1"/>
          <p:nvPr>
            <p:custDataLst>
              <p:tags r:id="rId13"/>
            </p:custDataLst>
          </p:nvPr>
        </p:nvSpPr>
        <p:spPr>
          <a:xfrm>
            <a:off x="7237818" y="4331840"/>
            <a:ext cx="1568579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7" name="项标题"/>
          <p:cNvSpPr txBox="1"/>
          <p:nvPr>
            <p:custDataLst>
              <p:tags r:id="rId14"/>
            </p:custDataLst>
          </p:nvPr>
        </p:nvSpPr>
        <p:spPr>
          <a:xfrm>
            <a:off x="7237818" y="4740431"/>
            <a:ext cx="3803482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uFillTx/>
                <a:latin typeface="+中文标题" charset="0"/>
                <a:ea typeface="+mj-ea"/>
              </a:rPr>
              <a:t>社交媒体对人际关系和交流方式的综合影响</a:t>
            </a:r>
            <a:endParaRPr lang="zh-CN" altLang="en-US" sz="28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28" name="直接箭头连接符 27"/>
          <p:cNvCxnSpPr/>
          <p:nvPr>
            <p:custDataLst>
              <p:tags r:id="rId15"/>
            </p:custDataLst>
          </p:nvPr>
        </p:nvCxnSpPr>
        <p:spPr>
          <a:xfrm>
            <a:off x="7274875" y="5203840"/>
            <a:ext cx="399657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序号"/>
          <p:cNvSpPr txBox="1"/>
          <p:nvPr>
            <p:custDataLst>
              <p:tags r:id="rId16"/>
            </p:custDataLst>
          </p:nvPr>
        </p:nvSpPr>
        <p:spPr>
          <a:xfrm>
            <a:off x="7870136" y="5246919"/>
            <a:ext cx="1568579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5" name="项标题"/>
          <p:cNvSpPr txBox="1"/>
          <p:nvPr>
            <p:custDataLst>
              <p:tags r:id="rId17"/>
            </p:custDataLst>
          </p:nvPr>
        </p:nvSpPr>
        <p:spPr>
          <a:xfrm>
            <a:off x="7870136" y="5655510"/>
            <a:ext cx="3803482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400" b="1" kern="0" spc="100">
                <a:effectLst/>
                <a:uFillTx/>
                <a:latin typeface="+中文标题" charset="0"/>
                <a:ea typeface="+mj-ea"/>
              </a:rPr>
              <a:t>结论和建议</a:t>
            </a:r>
            <a:endParaRPr lang="zh-CN" altLang="en-US" sz="14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19" name="直接箭头连接符 18"/>
          <p:cNvCxnSpPr/>
          <p:nvPr>
            <p:custDataLst>
              <p:tags r:id="rId18"/>
            </p:custDataLst>
          </p:nvPr>
        </p:nvCxnSpPr>
        <p:spPr>
          <a:xfrm>
            <a:off x="7907193" y="6118919"/>
            <a:ext cx="399657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社交媒体的普及和发展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社交媒体的现状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社交媒体的功能多样化：除了基本的社交功能外，还提供了购物、支付、游戏等多种功能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全球范围内的普及：社交媒体已成为人们日常生活中不可或缺的一部分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用户数量的增长：社交媒体平台拥有数亿用户，且用户数量逐年增长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社交媒体对人们生活的影响：改变了人们的交流方式、信息获取方式、购物方式等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社交媒体的演变过程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社交媒体的普及程度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社交媒体的起源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社交媒体的发展阶段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社交媒体对人际关系和交流方式的影响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社交媒体的发展趋势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920199" y="1653480"/>
            <a:ext cx="4971415" cy="1255048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551935" y="1653480"/>
            <a:ext cx="179594" cy="125504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110167" y="1761755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移动化：智能手机普及，移动社交媒体成为主流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920199" y="3143394"/>
            <a:ext cx="4971415" cy="1255048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551935" y="3143394"/>
            <a:ext cx="179594" cy="125504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110167" y="3251669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短视频化：短视频平台崛起，成为社交媒体新宠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920199" y="4633309"/>
            <a:ext cx="4971415" cy="1255048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551935" y="4633309"/>
            <a:ext cx="179594" cy="125504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110167" y="4741584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社交电商化：社交媒体与电商融合，购物体验更加便捷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6668496" y="1653480"/>
            <a:ext cx="4971415" cy="1255048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6300231" y="1653480"/>
            <a:ext cx="179594" cy="1255048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6858463" y="1761755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虚拟现实化：VR/AR技术应用，社交媒体体验更加沉浸式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5" name="矩形 64"/>
          <p:cNvSpPr/>
          <p:nvPr>
            <p:custDataLst>
              <p:tags r:id="rId14"/>
            </p:custDataLst>
          </p:nvPr>
        </p:nvSpPr>
        <p:spPr>
          <a:xfrm>
            <a:off x="6668496" y="3143394"/>
            <a:ext cx="4971415" cy="1255048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6" name="矩形 65"/>
          <p:cNvSpPr/>
          <p:nvPr>
            <p:custDataLst>
              <p:tags r:id="rId15"/>
            </p:custDataLst>
          </p:nvPr>
        </p:nvSpPr>
        <p:spPr>
          <a:xfrm>
            <a:off x="6300231" y="3143394"/>
            <a:ext cx="179594" cy="1255048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6"/>
            </p:custDataLst>
          </p:nvPr>
        </p:nvSpPr>
        <p:spPr>
          <a:xfrm>
            <a:off x="6858463" y="3251669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人工智能化：AI技术应用，社交媒体更加智能化和个性化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社交媒体对人际关系的影响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社交媒体对人际关系的积极影响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促进人际支持和互助：社交媒体上有很多社交群体和互助组织，人们可以在这些群体中寻求帮助和支持，增强彼此之间的信任和互助。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拓展人际关系网络：社交媒体提供了更广泛的社交平台，人们可以结识更多的朋友和志同道合的人，拓展自己的人脉。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增强人际互动和沟通：社交媒体上的互动和沟通更加便捷和高效，人们可以随时随地保持联系，分享彼此的生活和心情。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提升个人形象和自信心：通过社交媒体展示自己的生活和才艺，人们可以提升个人形象和自信心，增强自我认同感和自尊心。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社交媒体对人际关系的负面影响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551935" y="3187953"/>
            <a:ext cx="2938840" cy="1194600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192348" y="3187953"/>
            <a:ext cx="2938840" cy="11946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73173" y="3187953"/>
            <a:ext cx="2938840" cy="11946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761" y="3187953"/>
            <a:ext cx="2938840" cy="1194600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3088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社交比较：社交媒体上的信息可能导致人们产生社交比较，从而产生焦虑、抑郁等负面情绪。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551935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社交媒体成瘾：过度使用社交媒体可能导致成瘾，影响日常生活和人际关系。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979" y="1516761"/>
            <a:ext cx="3169564" cy="14297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隐私泄露：社交媒体上的信息可能被泄露，导致个人隐私受到侵犯，影响人际关系。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70501" y="4637330"/>
            <a:ext cx="3169564" cy="138880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社交孤立：过度依赖社交媒体可能导致人们缺乏面对面交流的机会，从而产生社交孤立。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社交媒体对交流方式的影响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https://d.book118.com/547044031130006050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2"/>
  <p:tag name="KSO_WM_UNIT_TEXT_FILL_TYPE" val="1"/>
  <p:tag name="KSO_WM_UNIT_TEXT_FORE_SCHEMECOLOR_INDEX" val="6"/>
  <p:tag name="KSO_WM_UNIT_TEXT_LINE_FILL_TYPE" val="2"/>
  <p:tag name="KSO_WM_UNIT_TYPE" val="a"/>
  <p:tag name="KSO_WM_UNIT_USESOURCEFORMAT_APPLY" val="0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" val="5"/>
  <p:tag name="KSO_WM_UNIT_TEXT_LINE_FILL_TYPE" val="2"/>
  <p:tag name="KSO_WM_UNIT_TYPE" val="b"/>
  <p:tag name="KSO_WM_UNIT_USESOURCEFORMAT_APPLY" val="0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1_1"/>
  <p:tag name="KSO_WM_UNIT_INDEX" val="1_1_1"/>
  <p:tag name="KSO_WM_UNIT_LAYERLEVEL" val="1_1_1"/>
  <p:tag name="KSO_WM_UNIT_PRESET_TEXT" val="01"/>
  <p:tag name="KSO_WM_UNIT_SUBTYPE" val="d"/>
  <p:tag name="KSO_WM_UNIT_TEXT_FILL_FORE_SCHEMECOLOR_INDEX" val="5"/>
  <p:tag name="KSO_WM_UNIT_TEXT_FILL_TYPE" val="1"/>
  <p:tag name="KSO_WM_UNIT_TEXT_FORE_SCHEMECOLOR_INDEX" val="5"/>
  <p:tag name="KSO_WM_UNIT_TEXT_LINE_FILL_TYPE" val="2"/>
  <p:tag name="KSO_WM_UNIT_TEXT_SHADOW_SCHEMECOLOR_INDEX" val="5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1_2"/>
  <p:tag name="KSO_WM_UNIT_INDEX" val="1_1_2"/>
  <p:tag name="KSO_WM_UNIT_LAYERLEVEL" val="1_1_1"/>
  <p:tag name="KSO_WM_UNIT_LINE_FILL_TYPE" val="2"/>
  <p:tag name="KSO_WM_UNIT_LINE_FORE_SCHEMECOLOR_INDEX" val="6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2_1"/>
  <p:tag name="KSO_WM_UNIT_INDEX" val="1_2_1"/>
  <p:tag name="KSO_WM_UNIT_LAYERLEVEL" val="1_1_1"/>
  <p:tag name="KSO_WM_UNIT_PRESET_TEXT" val="02"/>
  <p:tag name="KSO_WM_UNIT_SUBTYPE" val="d"/>
  <p:tag name="KSO_WM_UNIT_TEXT_FILL_FORE_SCHEMECOLOR_INDEX" val="5"/>
  <p:tag name="KSO_WM_UNIT_TEXT_FILL_TYPE" val="1"/>
  <p:tag name="KSO_WM_UNIT_TEXT_FORE_SCHEMECOLOR_INDEX" val="5"/>
  <p:tag name="KSO_WM_UNIT_TEXT_LINE_FILL_TYPE" val="2"/>
  <p:tag name="KSO_WM_UNIT_TEXT_SHADOW_SCHEMECOLOR_INDEX" val="5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2_2"/>
  <p:tag name="KSO_WM_UNIT_INDEX" val="1_2_2"/>
  <p:tag name="KSO_WM_UNIT_LAYERLEVEL" val="1_1_1"/>
  <p:tag name="KSO_WM_UNIT_LINE_FILL_TYPE" val="2"/>
  <p:tag name="KSO_WM_UNIT_LINE_FORE_SCHEMECOLOR_INDEX" val="6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3_1"/>
  <p:tag name="KSO_WM_UNIT_INDEX" val="1_3_1"/>
  <p:tag name="KSO_WM_UNIT_LAYERLEVEL" val="1_1_1"/>
  <p:tag name="KSO_WM_UNIT_PRESET_TEXT" val="03"/>
  <p:tag name="KSO_WM_UNIT_SUBTYPE" val="d"/>
  <p:tag name="KSO_WM_UNIT_TEXT_FILL_FORE_SCHEMECOLOR_INDEX" val="5"/>
  <p:tag name="KSO_WM_UNIT_TEXT_FILL_TYPE" val="1"/>
  <p:tag name="KSO_WM_UNIT_TEXT_FORE_SCHEMECOLOR_INDEX" val="5"/>
  <p:tag name="KSO_WM_UNIT_TEXT_LINE_FILL_TYPE" val="2"/>
  <p:tag name="KSO_WM_UNIT_TEXT_SHADOW_SCHEMECOLOR_INDEX" val="5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3_2"/>
  <p:tag name="KSO_WM_UNIT_INDEX" val="1_3_2"/>
  <p:tag name="KSO_WM_UNIT_LAYERLEVEL" val="1_1_1"/>
  <p:tag name="KSO_WM_UNIT_LINE_FILL_TYPE" val="2"/>
  <p:tag name="KSO_WM_UNIT_LINE_FORE_SCHEMECOLOR_INDEX" val="6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4_1"/>
  <p:tag name="KSO_WM_UNIT_INDEX" val="1_4_1"/>
  <p:tag name="KSO_WM_UNIT_LAYERLEVEL" val="1_1_1"/>
  <p:tag name="KSO_WM_UNIT_PRESET_TEXT" val="04"/>
  <p:tag name="KSO_WM_UNIT_SUBTYPE" val="d"/>
  <p:tag name="KSO_WM_UNIT_TEXT_FILL_FORE_SCHEMECOLOR_INDEX" val="5"/>
  <p:tag name="KSO_WM_UNIT_TEXT_FILL_TYPE" val="1"/>
  <p:tag name="KSO_WM_UNIT_TEXT_FORE_SCHEMECOLOR_INDEX" val="5"/>
  <p:tag name="KSO_WM_UNIT_TEXT_LINE_FILL_TYPE" val="2"/>
  <p:tag name="KSO_WM_UNIT_TEXT_SHADOW_SCHEMECOLOR_INDEX" val="5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4_2"/>
  <p:tag name="KSO_WM_UNIT_INDEX" val="1_4_2"/>
  <p:tag name="KSO_WM_UNIT_LAYERLEVEL" val="1_1_1"/>
  <p:tag name="KSO_WM_UNIT_LINE_FILL_TYPE" val="2"/>
  <p:tag name="KSO_WM_UNIT_LINE_FORE_SCHEMECOLOR_INDEX" val="6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5_1"/>
  <p:tag name="KSO_WM_UNIT_INDEX" val="1_5_1"/>
  <p:tag name="KSO_WM_UNIT_LAYERLEVEL" val="1_1_1"/>
  <p:tag name="KSO_WM_UNIT_PRESET_TEXT" val="05"/>
  <p:tag name="KSO_WM_UNIT_SUBTYPE" val="d"/>
  <p:tag name="KSO_WM_UNIT_TEXT_FILL_FORE_SCHEMECOLOR_INDEX" val="5"/>
  <p:tag name="KSO_WM_UNIT_TEXT_FILL_TYPE" val="1"/>
  <p:tag name="KSO_WM_UNIT_TEXT_FORE_SCHEMECOLOR_INDEX" val="5"/>
  <p:tag name="KSO_WM_UNIT_TEXT_LINE_FILL_TYPE" val="2"/>
  <p:tag name="KSO_WM_UNIT_TEXT_SHADOW_SCHEMECOLOR_INDEX" val="5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5_2"/>
  <p:tag name="KSO_WM_UNIT_INDEX" val="1_5_2"/>
  <p:tag name="KSO_WM_UNIT_LAYERLEVEL" val="1_1_1"/>
  <p:tag name="KSO_WM_UNIT_LINE_FILL_TYPE" val="2"/>
  <p:tag name="KSO_WM_UNIT_LINE_FORE_SCHEMECOLOR_INDEX" val="6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0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7.xml><?xml version="1.0" encoding="utf-8"?>
<p:tagLst xmlns:p="http://schemas.openxmlformats.org/presentationml/2006/main">
  <p:tag name="KSO_WM_TEMPLATE_CATEGORY" val="custom"/>
  <p:tag name="KSO_WM_TEMPLATE_INDEX" val="2023099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4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4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4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4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4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4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4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4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20_4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20_4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81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98.xml><?xml version="1.0" encoding="utf-8"?>
<p:tagLst xmlns:p="http://schemas.openxmlformats.org/presentationml/2006/main">
  <p:tag name="KSO_WM_TEMPLATE_CATEGORY" val="custom"/>
  <p:tag name="KSO_WM_TEMPLATE_INDEX" val="2023099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209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1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100000">
              <a:schemeClr val="accent1"/>
            </a:gs>
            <a:gs pos="48000">
              <a:schemeClr val="accent2">
                <a:alpha val="70000"/>
              </a:schemeClr>
            </a:gs>
          </a:gsLst>
          <a:lin ang="1080000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微软雅黑</vt:lpstr>
      <vt:lpstr>+中文标题</vt:lpstr>
      <vt:lpstr>Office Theme</vt:lpstr>
      <vt:lpstr>社交媒体对人际关系和交流方式的影响研究</vt:lpstr>
      <vt:lpstr>目录</vt:lpstr>
      <vt:lpstr>社交媒体的普及和发展</vt:lpstr>
      <vt:lpstr>社交媒体的现状</vt:lpstr>
      <vt:lpstr>社交媒体的演变过程</vt:lpstr>
      <vt:lpstr>社交媒体的发展趋势</vt:lpstr>
      <vt:lpstr>社交媒体对人际关系的影响</vt:lpstr>
      <vt:lpstr>社交媒体对人际关系的积极影响</vt:lpstr>
      <vt:lpstr>社交媒体对人际关系的负面影响</vt:lpstr>
      <vt:lpstr>社交媒体对交流方式的影响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2024-09-23T07:30:37.758</cp:lastPrinted>
  <dcterms:created xsi:type="dcterms:W3CDTF">2024-09-22T23:30:37Z</dcterms:created>
  <dcterms:modified xsi:type="dcterms:W3CDTF">2024-09-22T23:30:39Z</dcterms:modified>
</cp:coreProperties>
</file>