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56825F-8BFA-42C3-A541-FE566BAEC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BC24D5-F71B-47F4-B28C-D89869EFD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2F3C0-0971-43A6-BE29-F63BB15C8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B97976-832E-4001-9F22-7533B0909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80032F-6D34-473B-9141-4EC6ED6DB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BF7229-49DE-4E67-AE2A-65C9B9944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67F193-E304-4C0C-B5C5-81F22745F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03145C-60F1-456F-BEC8-E5ED18179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F300AF-16A4-47CD-B464-FD8456B09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5BD27F-D174-41C5-A61D-374EE8068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6CE800-F506-4541-8D33-9151044D5A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610500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危化品运输安全培训培养责任心守护家园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危化品运输安全概述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培养责任心在危化品运输中重要性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危化品运输安全操作规范及注意事项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检查与维护保养在危化品运输中作用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案例分析：成功避免事故经验分享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危化品运输安全概述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危化品分类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危化品定义与分类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根据危险性质不同，危化品可分为爆炸品、压缩气体和液化气体、易燃液体、易燃固体、自燃物品和遇湿易燃物品、氧化剂和有机过氧化物、毒害品和感染性物品、放射性物品、腐蚀品等。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指具有易燃、易爆、有毒、有害和放射性等物质，在运输、储存、使用等过程中，容易造成人身伤亡、财产损毁或环境污染而需要特别防护的物质。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包装破损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非法运输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667" r="5667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运输过程中潜在风险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运输车辆发生交通事故，可能导致危化品泄漏、燃烧、爆炸等，造成人员伤亡和环境污染。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危化品包装不符合要求或破损，容易导致泄漏和污染。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未经许可或违反规定进行危化品运输，增加事故风险。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11" b="11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法规与标准要求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国家法规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国家制定了一系列危化品运输安全法规，如《危险化学品安全管理条例》等，对危化品的生产、储存、运输等方面进行了严格规定。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国际公约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国际上也制定了相关公约和标准，如《联合国关于危险货物运输的建议书》等，对危化品的分类、包装、标记和运输等方面进行了规范。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各危化品运输企业也需制定内部安全管理制度和操作规程，确保运输过程中的安全。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培养责任心在危化品运输中重要性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员工责任心直接关系到危化品运输过程中的安全性。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缺乏责任心的员工可能会忽视安全操作规程，增加事故风险。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责任心强的员工会更加关注细节，严格遵守安全规定，从而降低事故发生的概率。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722" r="5722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员工责任心对安全影响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营造安全文化氛围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在企业内部营造关注安全、重视责任的文化氛围，使员工在潜移默化中增强责任心。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加强安全教育和培训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通过定期的安全教育和培训，提高员工对危化品运输安全的认识和重视程度。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建立完善的奖惩制度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通过合理的奖励和惩罚措施，引导员工树立正确的安全责任观。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提高员工责任心途径和方法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企业文化是员工责任心的精神支柱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积极健康的企业文化能够激发员工的归属感和使命感，从而增强责任心。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企业文化对员工行为具有导向作用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良好的企业文化能够引导员工树立正确的价值观和职业观，自觉遵守安全规定。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企业文化能够凝聚员工力量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强大的企业文化能够将员工紧密团结在一起，共同为企业的安全和发展贡献力量。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企业文化在培养责任心中作用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危化品运输安全操作规范及注意事项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27430" y="421747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严格遵守危化品装载和卸载的操作规程，确保人员安全。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45234" y="1976904"/>
            <a:ext cx="2591506" cy="144257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使用专用设备和工具进行装载和卸载，防止泄漏、遗撒。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30720" y="421747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对装载和卸载区域进行安全检查，确保无安全隐患。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39860" y="1960294"/>
            <a:ext cx="2590800" cy="18478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在装载和卸载过程中，保持与危化品安全距离，避免发生意外。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装载与卸载操作规范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434792" y="2507653"/>
            <a:ext cx="3322416" cy="3322417"/>
            <a:chOff x="4434792" y="2507653"/>
            <a:chExt cx="3322416" cy="3322417"/>
          </a:xfrm>
        </p:grpSpPr>
        <p:sp>
          <p:nvSpPr>
            <p:cNvPr id="3" name="Freeform 3"/>
            <p:cNvSpPr/>
            <p:nvPr/>
          </p:nvSpPr>
          <p:spPr>
            <a:xfrm>
              <a:off x="5298153" y="3371015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434792" y="2507653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6159720" y="4232582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6159720" y="2507653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4434792" y="4232582"/>
              <a:ext cx="1597488" cy="1597488"/>
            </a:xfrm>
            <a:custGeom>
              <a:rect l="l" t="t" r="r" b="b"/>
              <a:pathLst>
                <a:path w="890" h="890">
                  <a:moveTo>
                    <a:pt x="0" y="445"/>
                  </a:moveTo>
                  <a:lnTo>
                    <a:pt x="445" y="0"/>
                  </a:lnTo>
                  <a:lnTo>
                    <a:pt x="890" y="445"/>
                  </a:lnTo>
                  <a:lnTo>
                    <a:pt x="445" y="890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  <a:ln w="14288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4988632" y="3127092"/>
              <a:ext cx="489808" cy="358610"/>
            </a:xfrm>
            <a:custGeom>
              <a:rect l="l" t="t" r="r" b="b"/>
              <a:pathLst>
                <a:path w="142" h="104">
                  <a:moveTo>
                    <a:pt x="0" y="104"/>
                  </a:moveTo>
                  <a:cubicBezTo>
                    <a:pt x="142" y="104"/>
                    <a:pt x="142" y="104"/>
                    <a:pt x="142" y="104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4"/>
                  </a:lnTo>
                  <a:close/>
                  <a:moveTo>
                    <a:pt x="98" y="11"/>
                  </a:moveTo>
                  <a:cubicBezTo>
                    <a:pt x="127" y="11"/>
                    <a:pt x="127" y="11"/>
                    <a:pt x="127" y="11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98" y="29"/>
                    <a:pt x="98" y="29"/>
                    <a:pt x="98" y="29"/>
                  </a:cubicBezTo>
                  <a:lnTo>
                    <a:pt x="98" y="11"/>
                  </a:lnTo>
                  <a:close/>
                  <a:moveTo>
                    <a:pt x="12" y="52"/>
                  </a:moveTo>
                  <a:cubicBezTo>
                    <a:pt x="12" y="50"/>
                    <a:pt x="13" y="49"/>
                    <a:pt x="13" y="48"/>
                  </a:cubicBezTo>
                  <a:cubicBezTo>
                    <a:pt x="13" y="46"/>
                    <a:pt x="13" y="45"/>
                    <a:pt x="13" y="44"/>
                  </a:cubicBezTo>
                  <a:cubicBezTo>
                    <a:pt x="14" y="41"/>
                    <a:pt x="15" y="38"/>
                    <a:pt x="16" y="36"/>
                  </a:cubicBezTo>
                  <a:cubicBezTo>
                    <a:pt x="16" y="35"/>
                    <a:pt x="17" y="34"/>
                    <a:pt x="17" y="32"/>
                  </a:cubicBezTo>
                  <a:cubicBezTo>
                    <a:pt x="18" y="31"/>
                    <a:pt x="19" y="30"/>
                    <a:pt x="19" y="29"/>
                  </a:cubicBezTo>
                  <a:cubicBezTo>
                    <a:pt x="20" y="28"/>
                    <a:pt x="21" y="27"/>
                    <a:pt x="22" y="26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31" y="16"/>
                    <a:pt x="42" y="11"/>
                    <a:pt x="53" y="11"/>
                  </a:cubicBezTo>
                  <a:cubicBezTo>
                    <a:pt x="65" y="11"/>
                    <a:pt x="76" y="16"/>
                    <a:pt x="83" y="24"/>
                  </a:cubicBezTo>
                  <a:cubicBezTo>
                    <a:pt x="85" y="26"/>
                    <a:pt x="86" y="27"/>
                    <a:pt x="87" y="29"/>
                  </a:cubicBezTo>
                  <a:cubicBezTo>
                    <a:pt x="88" y="30"/>
                    <a:pt x="88" y="31"/>
                    <a:pt x="89" y="32"/>
                  </a:cubicBezTo>
                  <a:cubicBezTo>
                    <a:pt x="90" y="34"/>
                    <a:pt x="90" y="35"/>
                    <a:pt x="91" y="36"/>
                  </a:cubicBezTo>
                  <a:cubicBezTo>
                    <a:pt x="92" y="38"/>
                    <a:pt x="93" y="41"/>
                    <a:pt x="93" y="44"/>
                  </a:cubicBezTo>
                  <a:cubicBezTo>
                    <a:pt x="93" y="45"/>
                    <a:pt x="94" y="46"/>
                    <a:pt x="94" y="48"/>
                  </a:cubicBezTo>
                  <a:cubicBezTo>
                    <a:pt x="94" y="49"/>
                    <a:pt x="94" y="50"/>
                    <a:pt x="94" y="52"/>
                  </a:cubicBezTo>
                  <a:cubicBezTo>
                    <a:pt x="94" y="57"/>
                    <a:pt x="93" y="62"/>
                    <a:pt x="91" y="66"/>
                  </a:cubicBezTo>
                  <a:cubicBezTo>
                    <a:pt x="90" y="69"/>
                    <a:pt x="89" y="72"/>
                    <a:pt x="87" y="75"/>
                  </a:cubicBezTo>
                  <a:cubicBezTo>
                    <a:pt x="86" y="76"/>
                    <a:pt x="85" y="78"/>
                    <a:pt x="83" y="79"/>
                  </a:cubicBezTo>
                  <a:cubicBezTo>
                    <a:pt x="76" y="87"/>
                    <a:pt x="65" y="93"/>
                    <a:pt x="53" y="93"/>
                  </a:cubicBezTo>
                  <a:cubicBezTo>
                    <a:pt x="49" y="93"/>
                    <a:pt x="45" y="92"/>
                    <a:pt x="41" y="91"/>
                  </a:cubicBezTo>
                  <a:cubicBezTo>
                    <a:pt x="38" y="90"/>
                    <a:pt x="35" y="88"/>
                    <a:pt x="32" y="87"/>
                  </a:cubicBezTo>
                  <a:cubicBezTo>
                    <a:pt x="31" y="86"/>
                    <a:pt x="30" y="85"/>
                    <a:pt x="29" y="85"/>
                  </a:cubicBezTo>
                  <a:cubicBezTo>
                    <a:pt x="28" y="84"/>
                    <a:pt x="28" y="84"/>
                    <a:pt x="27" y="83"/>
                  </a:cubicBezTo>
                  <a:cubicBezTo>
                    <a:pt x="26" y="82"/>
                    <a:pt x="25" y="82"/>
                    <a:pt x="24" y="81"/>
                  </a:cubicBezTo>
                  <a:cubicBezTo>
                    <a:pt x="24" y="80"/>
                    <a:pt x="23" y="79"/>
                    <a:pt x="22" y="78"/>
                  </a:cubicBezTo>
                  <a:cubicBezTo>
                    <a:pt x="22" y="78"/>
                    <a:pt x="21" y="77"/>
                    <a:pt x="21" y="77"/>
                  </a:cubicBezTo>
                  <a:cubicBezTo>
                    <a:pt x="20" y="76"/>
                    <a:pt x="20" y="75"/>
                    <a:pt x="19" y="75"/>
                  </a:cubicBezTo>
                  <a:cubicBezTo>
                    <a:pt x="19" y="74"/>
                    <a:pt x="18" y="72"/>
                    <a:pt x="17" y="71"/>
                  </a:cubicBezTo>
                  <a:cubicBezTo>
                    <a:pt x="16" y="70"/>
                    <a:pt x="16" y="68"/>
                    <a:pt x="15" y="66"/>
                  </a:cubicBezTo>
                  <a:cubicBezTo>
                    <a:pt x="13" y="62"/>
                    <a:pt x="12" y="57"/>
                    <a:pt x="12" y="52"/>
                  </a:cubicBezTo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707799" y="4779038"/>
              <a:ext cx="501330" cy="504577"/>
            </a:xfrm>
            <a:custGeom>
              <a:rect l="l" t="t" r="r" b="b"/>
              <a:pathLst>
                <a:path w="196" h="197">
                  <a:moveTo>
                    <a:pt x="98" y="197"/>
                  </a:moveTo>
                  <a:cubicBezTo>
                    <a:pt x="152" y="197"/>
                    <a:pt x="196" y="153"/>
                    <a:pt x="196" y="99"/>
                  </a:cubicBezTo>
                  <a:cubicBezTo>
                    <a:pt x="196" y="44"/>
                    <a:pt x="152" y="0"/>
                    <a:pt x="98" y="0"/>
                  </a:cubicBezTo>
                  <a:cubicBezTo>
                    <a:pt x="43" y="0"/>
                    <a:pt x="0" y="44"/>
                    <a:pt x="0" y="99"/>
                  </a:cubicBezTo>
                  <a:cubicBezTo>
                    <a:pt x="0" y="153"/>
                    <a:pt x="43" y="197"/>
                    <a:pt x="98" y="197"/>
                  </a:cubicBezTo>
                  <a:moveTo>
                    <a:pt x="38" y="166"/>
                  </a:moveTo>
                  <a:cubicBezTo>
                    <a:pt x="30" y="158"/>
                    <a:pt x="30" y="158"/>
                    <a:pt x="30" y="158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7" y="148"/>
                    <a:pt x="57" y="148"/>
                    <a:pt x="57" y="148"/>
                  </a:cubicBezTo>
                  <a:lnTo>
                    <a:pt x="38" y="166"/>
                  </a:lnTo>
                  <a:close/>
                  <a:moveTo>
                    <a:pt x="103" y="188"/>
                  </a:moveTo>
                  <a:cubicBezTo>
                    <a:pt x="92" y="188"/>
                    <a:pt x="92" y="188"/>
                    <a:pt x="92" y="188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103" y="162"/>
                    <a:pt x="103" y="162"/>
                    <a:pt x="103" y="162"/>
                  </a:cubicBezTo>
                  <a:lnTo>
                    <a:pt x="103" y="188"/>
                  </a:lnTo>
                  <a:close/>
                  <a:moveTo>
                    <a:pt x="188" y="104"/>
                  </a:moveTo>
                  <a:cubicBezTo>
                    <a:pt x="161" y="104"/>
                    <a:pt x="161" y="104"/>
                    <a:pt x="161" y="10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88" y="93"/>
                    <a:pt x="188" y="93"/>
                    <a:pt x="188" y="93"/>
                  </a:cubicBezTo>
                  <a:lnTo>
                    <a:pt x="188" y="104"/>
                  </a:lnTo>
                  <a:close/>
                  <a:moveTo>
                    <a:pt x="157" y="31"/>
                  </a:moveTo>
                  <a:cubicBezTo>
                    <a:pt x="165" y="39"/>
                    <a:pt x="165" y="39"/>
                    <a:pt x="165" y="39"/>
                  </a:cubicBezTo>
                  <a:cubicBezTo>
                    <a:pt x="147" y="58"/>
                    <a:pt x="147" y="58"/>
                    <a:pt x="147" y="58"/>
                  </a:cubicBezTo>
                  <a:cubicBezTo>
                    <a:pt x="139" y="50"/>
                    <a:pt x="139" y="50"/>
                    <a:pt x="139" y="50"/>
                  </a:cubicBezTo>
                  <a:lnTo>
                    <a:pt x="157" y="31"/>
                  </a:lnTo>
                  <a:close/>
                  <a:moveTo>
                    <a:pt x="147" y="140"/>
                  </a:moveTo>
                  <a:cubicBezTo>
                    <a:pt x="165" y="158"/>
                    <a:pt x="165" y="158"/>
                    <a:pt x="165" y="158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39" y="148"/>
                    <a:pt x="139" y="148"/>
                    <a:pt x="139" y="148"/>
                  </a:cubicBezTo>
                  <a:lnTo>
                    <a:pt x="147" y="140"/>
                  </a:lnTo>
                  <a:close/>
                  <a:moveTo>
                    <a:pt x="92" y="9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92" y="35"/>
                    <a:pt x="92" y="35"/>
                    <a:pt x="92" y="35"/>
                  </a:cubicBezTo>
                  <a:lnTo>
                    <a:pt x="92" y="9"/>
                  </a:lnTo>
                  <a:close/>
                  <a:moveTo>
                    <a:pt x="82" y="76"/>
                  </a:moveTo>
                  <a:cubicBezTo>
                    <a:pt x="99" y="92"/>
                    <a:pt x="99" y="92"/>
                    <a:pt x="99" y="92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74" y="84"/>
                    <a:pt x="74" y="84"/>
                    <a:pt x="74" y="84"/>
                  </a:cubicBezTo>
                  <a:lnTo>
                    <a:pt x="82" y="76"/>
                  </a:lnTo>
                  <a:close/>
                  <a:moveTo>
                    <a:pt x="38" y="31"/>
                  </a:moveTo>
                  <a:cubicBezTo>
                    <a:pt x="57" y="50"/>
                    <a:pt x="57" y="50"/>
                    <a:pt x="57" y="50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0" y="39"/>
                    <a:pt x="30" y="39"/>
                    <a:pt x="30" y="39"/>
                  </a:cubicBezTo>
                  <a:lnTo>
                    <a:pt x="38" y="31"/>
                  </a:lnTo>
                  <a:close/>
                  <a:moveTo>
                    <a:pt x="34" y="104"/>
                  </a:moveTo>
                  <a:cubicBezTo>
                    <a:pt x="8" y="104"/>
                    <a:pt x="8" y="104"/>
                    <a:pt x="8" y="10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34" y="93"/>
                    <a:pt x="34" y="93"/>
                    <a:pt x="34" y="93"/>
                  </a:cubicBezTo>
                  <a:lnTo>
                    <a:pt x="34" y="104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695413" y="3086347"/>
              <a:ext cx="531662" cy="459548"/>
            </a:xfrm>
            <a:custGeom>
              <a:rect l="l" t="t" r="r" b="b"/>
              <a:pathLst>
                <a:path w="184" h="159">
                  <a:moveTo>
                    <a:pt x="132" y="124"/>
                  </a:moveTo>
                  <a:cubicBezTo>
                    <a:pt x="165" y="159"/>
                    <a:pt x="165" y="159"/>
                    <a:pt x="165" y="159"/>
                  </a:cubicBezTo>
                  <a:cubicBezTo>
                    <a:pt x="165" y="124"/>
                    <a:pt x="165" y="124"/>
                    <a:pt x="165" y="124"/>
                  </a:cubicBezTo>
                  <a:cubicBezTo>
                    <a:pt x="184" y="124"/>
                    <a:pt x="184" y="124"/>
                    <a:pt x="184" y="124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15" y="124"/>
                    <a:pt x="115" y="124"/>
                    <a:pt x="115" y="124"/>
                  </a:cubicBezTo>
                  <a:lnTo>
                    <a:pt x="132" y="124"/>
                  </a:lnTo>
                  <a:close/>
                  <a:moveTo>
                    <a:pt x="154" y="49"/>
                  </a:moveTo>
                  <a:cubicBezTo>
                    <a:pt x="162" y="49"/>
                    <a:pt x="168" y="56"/>
                    <a:pt x="168" y="63"/>
                  </a:cubicBezTo>
                  <a:cubicBezTo>
                    <a:pt x="168" y="71"/>
                    <a:pt x="162" y="77"/>
                    <a:pt x="154" y="77"/>
                  </a:cubicBezTo>
                  <a:cubicBezTo>
                    <a:pt x="146" y="77"/>
                    <a:pt x="140" y="71"/>
                    <a:pt x="140" y="63"/>
                  </a:cubicBezTo>
                  <a:cubicBezTo>
                    <a:pt x="140" y="56"/>
                    <a:pt x="146" y="49"/>
                    <a:pt x="154" y="49"/>
                  </a:cubicBezTo>
                  <a:moveTo>
                    <a:pt x="36" y="77"/>
                  </a:moveTo>
                  <a:cubicBezTo>
                    <a:pt x="28" y="77"/>
                    <a:pt x="22" y="71"/>
                    <a:pt x="22" y="63"/>
                  </a:cubicBezTo>
                  <a:cubicBezTo>
                    <a:pt x="22" y="56"/>
                    <a:pt x="28" y="49"/>
                    <a:pt x="36" y="49"/>
                  </a:cubicBezTo>
                  <a:cubicBezTo>
                    <a:pt x="44" y="49"/>
                    <a:pt x="50" y="56"/>
                    <a:pt x="50" y="63"/>
                  </a:cubicBezTo>
                  <a:cubicBezTo>
                    <a:pt x="50" y="71"/>
                    <a:pt x="44" y="77"/>
                    <a:pt x="36" y="77"/>
                  </a:cubicBezTo>
                  <a:moveTo>
                    <a:pt x="75" y="77"/>
                  </a:moveTo>
                  <a:cubicBezTo>
                    <a:pt x="67" y="77"/>
                    <a:pt x="61" y="71"/>
                    <a:pt x="61" y="63"/>
                  </a:cubicBezTo>
                  <a:cubicBezTo>
                    <a:pt x="61" y="56"/>
                    <a:pt x="67" y="49"/>
                    <a:pt x="75" y="49"/>
                  </a:cubicBezTo>
                  <a:cubicBezTo>
                    <a:pt x="83" y="49"/>
                    <a:pt x="89" y="56"/>
                    <a:pt x="89" y="63"/>
                  </a:cubicBezTo>
                  <a:cubicBezTo>
                    <a:pt x="89" y="71"/>
                    <a:pt x="83" y="77"/>
                    <a:pt x="75" y="77"/>
                  </a:cubicBezTo>
                  <a:moveTo>
                    <a:pt x="115" y="77"/>
                  </a:moveTo>
                  <a:cubicBezTo>
                    <a:pt x="107" y="77"/>
                    <a:pt x="100" y="71"/>
                    <a:pt x="100" y="63"/>
                  </a:cubicBezTo>
                  <a:cubicBezTo>
                    <a:pt x="100" y="56"/>
                    <a:pt x="107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23" y="50"/>
                    <a:pt x="129" y="56"/>
                    <a:pt x="129" y="63"/>
                  </a:cubicBezTo>
                  <a:cubicBezTo>
                    <a:pt x="129" y="71"/>
                    <a:pt x="123" y="77"/>
                    <a:pt x="115" y="77"/>
                  </a:cubicBez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运输途中安全防范措施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7947252" y="126810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在运输过程中，保持车速稳定，避免急刹车、急转弯等行为。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1610" y="126810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驾驶员和押运员需经过专业培训，了解危化品特性和应急处理措施。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947252" y="4314241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定期对运输车辆进行安全检查和维护，确保车辆状态良好。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21610" y="4314241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确保危化品包装完好、标识清晰，防止混淆和误用。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https://d.book118.com/547061050042006040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2024-09-12T14:16:06.078</cp:lastPrinted>
  <dcterms:created xsi:type="dcterms:W3CDTF">2024-09-12T06:16:06Z</dcterms:created>
  <dcterms:modified xsi:type="dcterms:W3CDTF">2024-09-12T06:16:08Z</dcterms:modified>
</cp:coreProperties>
</file>