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A7A728-ABE4-463A-98C7-6F16CBD619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B9AC95-0559-4582-92F6-C987678316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2D357A-BC25-4DBF-A8C1-C86F9E6938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C1B750-A320-4C22-BC0D-DBC7BF95D9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123FE6-0BD0-4442-B60D-AE56E6CE63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A39F87-7D80-4B88-886E-690BF7FA19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CA07B1-5772-4D69-8FDD-D9CCA95B86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B28F53-04A1-4781-AD7F-24F507970D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2830F3-A062-48BB-A7A5-2943A89D4D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FD2EB3-B497-4D1C-B789-396DA08ED0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912353-1C00-411A-9723-DB500D7D36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4294967295"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6"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 Id="rId3"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 Id="rId3" Type="http://schemas.openxmlformats.org/officeDocument/2006/relationships/image" Target="../media/image1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06615502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民法》自然人课件\n## 1.民法基本概念及其自然人主体\n### 1.1民法的定义与调整对象\n### 1.2自然人的定义与民事权利能力\n### 1.3自然人的民事行为能力与民事主体资格\n## 2.自然人的民事权利与义务\n### 2.1自然人的财产权利\n### 2.2自然人的人身权利\n### 2.3自然人的民事责任与义务\n## 3.自然人的婚姻家庭与继承\n### 3.1自然人的结婚与离婚\n### 3.2自然人的家庭关系与子女抚养\n### 3.3自然人的遗产继承与遗嘱\n## 4.自然人的民事行为能力与监护\n### 4.1自然人的民事行为能力分类与认定\n### 4.2自然人的监护制度与职责\n### 4.3自然人的监护人变更与终止\n## 5.自然人的个人信息保护与人格权\n### 5.1自然人的个人信息保护\n### 5.2自然人的名誉权与荣誉权\n### 5.3自然人的隐私权与肖像权\n## 6.自然人的侵权责任与纠纷解决\n### 6.1自然人的侵权行为与侵权责任\n### 6.2自然人的合同纠纷与纠纷解决\n### 6.3自然人的侵权纠纷与纠纷解决途径\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1695" y="5553433"/>
            <a:ext cx="9931400" cy="914400"/>
          </a:xfrm>
        </p:spPr>
        <p:txBody>
          <a:bodyPr vert="horz" wrap="square" lIns="91440" tIns="45720" rIns="91440" bIns="45720" anchor="t">
            <a:spAutoFit/>
          </a:bodyPr>
          <a:lstStyle/>
          <a:p>
            <a:pPr>
              <a:buNone/>
            </a:pPr>
            <a:r>
              <a:rPr lang="zh-CN"/>
              <a:t>《民法》自然人课件</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1614571" y="6098501"/>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3"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民法基本概念及其自然人主体</a:t>
            </a:r>
            <a:endParaRPr/>
          </a:p>
        </p:txBody>
      </p:sp>
      <p:sp>
        <p:nvSpPr>
          <p:cNvPr id="124"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15"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民法的定义与调整对象</a:t>
            </a:r>
            <a:endParaRPr lang="en-US" sz="3600" b="1">
              <a:latin typeface="微软雅黑"/>
              <a:ea typeface="微软雅黑"/>
            </a:endParaRPr>
          </a:p>
        </p:txBody>
      </p:sp>
      <p:sp>
        <p:nvSpPr>
          <p:cNvPr id="216"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民法是调整民事关系的法律</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民事关系是平等主体之间的财产关系和人身关系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民法保障民事主体的合法权益</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民法的主要调整对象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财产关系：如合同、担保、知识产权等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人身关系：如婚姻、家庭、继承等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民法的基本原则</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平等原则：民事主体地位平等，享有平等权利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自愿原则：民事主体意思自治，依法行使权利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公平原则：民事权益公平分配，合理承担义务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诚实信用原则：民事主体诚实守信，维护民事秩序</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公序良俗原则：民事活动遵守公序良俗，维护国家利益和公共利益</a:t>
            </a:r>
            <a:endParaRPr/>
          </a:p>
        </p:txBody>
      </p:sp>
      <p:cxnSp>
        <p:nvCxnSpPr>
          <p:cNvPr id="217"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18"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2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2" name="Group 598"/>
            <p:cNvGrpSpPr/>
            <p:nvPr/>
          </p:nvGrpSpPr>
          <p:grpSpPr>
            <a:xfrm>
              <a:off x="763829" y="1414808"/>
              <a:ext cx="6972294" cy="2337649"/>
              <a:chOff x="763829" y="1414808"/>
              <a:chExt cx="6972294" cy="2337649"/>
            </a:xfrm>
          </p:grpSpPr>
          <p:sp>
            <p:nvSpPr>
              <p:cNvPr id="22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自然人的定义</a:t>
                </a:r>
                <a:endParaRPr/>
              </a:p>
            </p:txBody>
          </p:sp>
          <p:sp>
            <p:nvSpPr>
              <p:cNvPr id="22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自然人是指具有完全民事权利能力和完全民事行为能力的个人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自然人包括公民、外国人和无国籍人</a:t>
                </a:r>
                <a:endParaRPr/>
              </a:p>
            </p:txBody>
          </p:sp>
          <p:sp>
            <p:nvSpPr>
              <p:cNvPr id="22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9" name="Group 591"/>
            <p:cNvGrpSpPr/>
            <p:nvPr/>
          </p:nvGrpSpPr>
          <p:grpSpPr>
            <a:xfrm>
              <a:off x="689593" y="3949139"/>
              <a:ext cx="7078256" cy="2128975"/>
              <a:chOff x="689593" y="3949139"/>
              <a:chExt cx="7078256" cy="2128975"/>
            </a:xfrm>
          </p:grpSpPr>
          <p:sp>
            <p:nvSpPr>
              <p:cNvPr id="23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自然人的民事权利能力</a:t>
                </a:r>
                <a:endParaRPr/>
              </a:p>
            </p:txBody>
          </p:sp>
          <p:sp>
            <p:nvSpPr>
              <p:cNvPr id="23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民事权利能力是指自然人享有民事权利和承担民事义务的能力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自然人的民事权利能力始于出生，终于死亡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自然人的民事权利能力一律平等，不受性别、年龄、民族、宗教等因素的限制</a:t>
                </a:r>
                <a:endParaRPr/>
              </a:p>
            </p:txBody>
          </p:sp>
          <p:sp>
            <p:nvSpPr>
              <p:cNvPr id="23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自然人的定义与民事权利能力</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3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自然人的民事行为能力与民事主体资格</a:t>
            </a:r>
            <a:endParaRPr lang="en-US" altLang="zh-CN" sz="2800" b="1">
              <a:latin typeface="+mj-ea"/>
              <a:ea typeface="+mj-ea"/>
            </a:endParaRPr>
          </a:p>
        </p:txBody>
      </p:sp>
      <p:grpSp>
        <p:nvGrpSpPr>
          <p:cNvPr id="239" name="组合 238"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40" name="组合 239"/>
            <p:cNvGrpSpPr/>
            <p:nvPr/>
          </p:nvGrpSpPr>
          <p:grpSpPr>
            <a:xfrm>
              <a:off x="660399" y="2074672"/>
              <a:ext cx="5100082" cy="4536540"/>
              <a:chOff x="660399" y="2074672"/>
              <a:chExt cx="5100082" cy="4536540"/>
            </a:xfrm>
          </p:grpSpPr>
          <p:sp>
            <p:nvSpPr>
              <p:cNvPr id="24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自然人的民事行为能力</a:t>
                </a:r>
                <a:endParaRPr lang="en-US" altLang="zh-CN" sz="2000" b="1">
                  <a:latin typeface="Microsoft YaHei" panose="020b0503020204020204" pitchFamily="34" charset="-122"/>
                  <a:ea typeface="Microsoft YaHei" panose="020b0503020204020204" pitchFamily="34" charset="-122"/>
                </a:endParaRPr>
              </a:p>
            </p:txBody>
          </p:sp>
          <p:sp>
            <p:nvSpPr>
              <p:cNvPr id="24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民事行为能力是指自然人通过自己的行为依法行使民事权利和承担民事义务的能力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自然人的民事行为能力分为完全民事行为能力、限制民事行为能力和无民事行为能力</a:t>
                </a:r>
                <a:endParaRPr/>
              </a:p>
            </p:txBody>
          </p:sp>
          <p:pic>
            <p:nvPicPr>
              <p:cNvPr id="244"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45" name="组合 244"/>
            <p:cNvGrpSpPr/>
            <p:nvPr/>
          </p:nvGrpSpPr>
          <p:grpSpPr>
            <a:xfrm>
              <a:off x="6431519" y="2074672"/>
              <a:ext cx="5100082" cy="4536540"/>
              <a:chOff x="660399" y="2074672"/>
              <a:chExt cx="5100082" cy="4536540"/>
            </a:xfrm>
          </p:grpSpPr>
          <p:sp>
            <p:nvSpPr>
              <p:cNvPr id="24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自然人的民事主体资格</a:t>
                </a:r>
                <a:endParaRPr lang="en-US" altLang="zh-CN" sz="2000" b="1">
                  <a:latin typeface="Microsoft YaHei" panose="020b0503020204020204" pitchFamily="34" charset="-122"/>
                  <a:ea typeface="Microsoft YaHei" panose="020b0503020204020204" pitchFamily="34" charset="-122"/>
                </a:endParaRPr>
              </a:p>
            </p:txBody>
          </p:sp>
          <p:sp>
            <p:nvSpPr>
              <p:cNvPr id="24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民事主体资格是指自然人依法享有民事权利和承担民事义务的地位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自然人具有完全民事主体资格，享有民事权利和承担民事义务</a:t>
                </a:r>
                <a:endParaRPr/>
              </a:p>
            </p:txBody>
          </p:sp>
          <p:pic>
            <p:nvPicPr>
              <p:cNvPr id="249"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51"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自然人的民事权利与义务</a:t>
            </a:r>
            <a:endParaRPr/>
          </a:p>
        </p:txBody>
      </p:sp>
      <p:sp>
        <p:nvSpPr>
          <p:cNvPr id="252"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5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6" name="Group 598"/>
            <p:cNvGrpSpPr/>
            <p:nvPr/>
          </p:nvGrpSpPr>
          <p:grpSpPr>
            <a:xfrm>
              <a:off x="763829" y="1414808"/>
              <a:ext cx="6972294" cy="2337649"/>
              <a:chOff x="763829" y="1414808"/>
              <a:chExt cx="6972294" cy="2337649"/>
            </a:xfrm>
          </p:grpSpPr>
          <p:sp>
            <p:nvSpPr>
              <p:cNvPr id="25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自然人的财产权利</a:t>
                </a:r>
                <a:endParaRPr/>
              </a:p>
            </p:txBody>
          </p:sp>
          <p:sp>
            <p:nvSpPr>
              <p:cNvPr id="25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财产权利是指自然人对其财产享有的占有、使用、收益和处分的权利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自然人的财产权利包括物权、债权、知识产权等</a:t>
                </a:r>
                <a:endParaRPr/>
              </a:p>
            </p:txBody>
          </p:sp>
          <p:sp>
            <p:nvSpPr>
              <p:cNvPr id="25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3" name="Group 591"/>
            <p:cNvGrpSpPr/>
            <p:nvPr/>
          </p:nvGrpSpPr>
          <p:grpSpPr>
            <a:xfrm>
              <a:off x="689593" y="3949139"/>
              <a:ext cx="7078256" cy="2128975"/>
              <a:chOff x="689593" y="3949139"/>
              <a:chExt cx="7078256" cy="2128975"/>
            </a:xfrm>
          </p:grpSpPr>
          <p:sp>
            <p:nvSpPr>
              <p:cNvPr id="26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自然人的财产范围</a:t>
                </a:r>
                <a:endParaRPr/>
              </a:p>
            </p:txBody>
          </p:sp>
          <p:sp>
            <p:nvSpPr>
              <p:cNvPr id="26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自然人的财产包括个人财产和共同财产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个人财产包括合法收入、房产、车辆、存款、投资等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共同财产包括夫妻共同所有的财产和家庭共同所有的财产</a:t>
                </a:r>
                <a:endParaRPr/>
              </a:p>
            </p:txBody>
          </p:sp>
          <p:sp>
            <p:nvSpPr>
              <p:cNvPr id="26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自然人的财产权利</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7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自然人的人身权利</a:t>
            </a:r>
            <a:endParaRPr lang="en-US" altLang="zh-CN" sz="2800" b="1">
              <a:latin typeface="+mj-ea"/>
              <a:ea typeface="+mj-ea"/>
            </a:endParaRPr>
          </a:p>
        </p:txBody>
      </p:sp>
      <p:grpSp>
        <p:nvGrpSpPr>
          <p:cNvPr id="273" name="组合 272"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74" name="组合 273"/>
            <p:cNvGrpSpPr/>
            <p:nvPr/>
          </p:nvGrpSpPr>
          <p:grpSpPr>
            <a:xfrm>
              <a:off x="660399" y="2074672"/>
              <a:ext cx="5100082" cy="4536540"/>
              <a:chOff x="660399" y="2074672"/>
              <a:chExt cx="5100082" cy="4536540"/>
            </a:xfrm>
          </p:grpSpPr>
          <p:sp>
            <p:nvSpPr>
              <p:cNvPr id="27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自然人人身权利</a:t>
                </a:r>
                <a:endParaRPr lang="en-US" altLang="zh-CN" sz="2000" b="1">
                  <a:latin typeface="Microsoft YaHei" panose="020b0503020204020204" pitchFamily="34" charset="-122"/>
                  <a:ea typeface="Microsoft YaHei" panose="020b0503020204020204" pitchFamily="34" charset="-122"/>
                </a:endParaRPr>
              </a:p>
            </p:txBody>
          </p:sp>
          <p:sp>
            <p:nvSpPr>
              <p:cNvPr id="27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人身权利是指自然人享有的与人身不可分离的权利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人身权利包括人格权、身份权等</a:t>
                </a:r>
                <a:endParaRPr/>
              </a:p>
            </p:txBody>
          </p:sp>
          <p:pic>
            <p:nvPicPr>
              <p:cNvPr id="27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79" name="组合 278"/>
            <p:cNvGrpSpPr/>
            <p:nvPr/>
          </p:nvGrpSpPr>
          <p:grpSpPr>
            <a:xfrm>
              <a:off x="6431519" y="2074672"/>
              <a:ext cx="5100082" cy="4536540"/>
              <a:chOff x="660399" y="2074672"/>
              <a:chExt cx="5100082" cy="4536540"/>
            </a:xfrm>
          </p:grpSpPr>
          <p:sp>
            <p:nvSpPr>
              <p:cNvPr id="28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自然人人身权利的保护</a:t>
                </a:r>
                <a:endParaRPr lang="en-US" altLang="zh-CN" sz="2000" b="1">
                  <a:latin typeface="Microsoft YaHei" panose="020b0503020204020204" pitchFamily="34" charset="-122"/>
                  <a:ea typeface="Microsoft YaHei" panose="020b0503020204020204" pitchFamily="34" charset="-122"/>
                </a:endParaRPr>
              </a:p>
            </p:txBody>
          </p:sp>
          <p:sp>
            <p:nvSpPr>
              <p:cNvPr id="28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自然人的人身权利受法律保护，任何人不得侵犯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侵犯自然人的人身权利应当承担相应的法律责任</a:t>
                </a:r>
                <a:endParaRPr/>
              </a:p>
            </p:txBody>
          </p:sp>
          <p:pic>
            <p:nvPicPr>
              <p:cNvPr id="28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8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自然人的民事责任与义务</a:t>
            </a:r>
            <a:endParaRPr lang="en-US" altLang="zh-CN" sz="2800" b="1">
              <a:latin typeface="+mj-ea"/>
              <a:ea typeface="+mj-ea"/>
            </a:endParaRPr>
          </a:p>
        </p:txBody>
      </p:sp>
      <p:grpSp>
        <p:nvGrpSpPr>
          <p:cNvPr id="286" name="组合 285"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87" name="组合 286"/>
            <p:cNvGrpSpPr/>
            <p:nvPr/>
          </p:nvGrpSpPr>
          <p:grpSpPr>
            <a:xfrm>
              <a:off x="660399" y="2074672"/>
              <a:ext cx="5100082" cy="4536540"/>
              <a:chOff x="660399" y="2074672"/>
              <a:chExt cx="5100082" cy="4536540"/>
            </a:xfrm>
          </p:grpSpPr>
          <p:sp>
            <p:nvSpPr>
              <p:cNvPr id="28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自然人的民事责任</a:t>
                </a:r>
                <a:endParaRPr lang="en-US" altLang="zh-CN" sz="2000" b="1">
                  <a:latin typeface="Microsoft YaHei" panose="020b0503020204020204" pitchFamily="34" charset="-122"/>
                  <a:ea typeface="Microsoft YaHei" panose="020b0503020204020204" pitchFamily="34" charset="-122"/>
                </a:endParaRPr>
              </a:p>
            </p:txBody>
          </p:sp>
          <p:sp>
            <p:nvSpPr>
              <p:cNvPr id="29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民事责任是指自然人因违反民事法律规范而应当承担的法律责任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自然人的民事责任包括违约责任和侵权责任</a:t>
                </a:r>
                <a:endParaRPr/>
              </a:p>
            </p:txBody>
          </p:sp>
          <p:pic>
            <p:nvPicPr>
              <p:cNvPr id="29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92" name="组合 291"/>
            <p:cNvGrpSpPr/>
            <p:nvPr/>
          </p:nvGrpSpPr>
          <p:grpSpPr>
            <a:xfrm>
              <a:off x="6431519" y="2074672"/>
              <a:ext cx="5100082" cy="4536540"/>
              <a:chOff x="660399" y="2074672"/>
              <a:chExt cx="5100082" cy="4536540"/>
            </a:xfrm>
          </p:grpSpPr>
          <p:sp>
            <p:nvSpPr>
              <p:cNvPr id="29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9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自然人的民事义务</a:t>
                </a:r>
                <a:endParaRPr lang="en-US" altLang="zh-CN" sz="2000" b="1">
                  <a:latin typeface="Microsoft YaHei" panose="020b0503020204020204" pitchFamily="34" charset="-122"/>
                  <a:ea typeface="Microsoft YaHei" panose="020b0503020204020204" pitchFamily="34" charset="-122"/>
                </a:endParaRPr>
              </a:p>
            </p:txBody>
          </p:sp>
          <p:sp>
            <p:nvSpPr>
              <p:cNvPr id="29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民事义务是指自然人依法应当履行的民事法律义务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自然人的民事义务包括财产性义务和非财产性义务</a:t>
                </a:r>
                <a:endParaRPr/>
              </a:p>
            </p:txBody>
          </p:sp>
          <p:pic>
            <p:nvPicPr>
              <p:cNvPr id="29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自然人的婚姻家庭与继承</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自然人的结婚</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结婚是指自然人之间依照法定条件和程序建立的婚姻关系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结婚必须男女双方完全自愿，达到法定年龄，符合法定条件</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自然人的离婚</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离婚是指依法解除婚姻关系的行为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离婚必须依照法定条件和程序进行，双方当事人自愿协议离婚或者通过法院判决离婚</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自然人的结婚与离婚</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1" name="Group 598"/>
            <p:cNvGrpSpPr/>
            <p:nvPr/>
          </p:nvGrpSpPr>
          <p:grpSpPr>
            <a:xfrm>
              <a:off x="763829" y="1414808"/>
              <a:ext cx="6972294" cy="2337649"/>
              <a:chOff x="763829" y="1414808"/>
              <a:chExt cx="6972294" cy="2337649"/>
            </a:xfrm>
          </p:grpSpPr>
          <p:sp>
            <p:nvSpPr>
              <p:cNvPr id="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自然人的家庭关系</a:t>
                </a:r>
                <a:endParaRPr/>
              </a:p>
            </p:txBody>
          </p:sp>
          <p:sp>
            <p:nvSpPr>
              <p:cNvPr id="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家庭关系是指家庭成员之间依法享有的权利和承担的义务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家庭关系包括夫妻关系、父母子女关系、兄弟姐妹关系等</a:t>
                </a:r>
                <a:endParaRPr/>
              </a:p>
            </p:txBody>
          </p:sp>
          <p:sp>
            <p:nvSpPr>
              <p:cNvPr id="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8" name="Group 591"/>
            <p:cNvGrpSpPr/>
            <p:nvPr/>
          </p:nvGrpSpPr>
          <p:grpSpPr>
            <a:xfrm>
              <a:off x="689593" y="3949139"/>
              <a:ext cx="7078256" cy="2128975"/>
              <a:chOff x="689593" y="3949139"/>
              <a:chExt cx="7078256" cy="2128975"/>
            </a:xfrm>
          </p:grpSpPr>
          <p:sp>
            <p:nvSpPr>
              <p:cNvPr id="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自然人的子女抚养</a:t>
                </a:r>
                <a:endParaRPr/>
              </a:p>
            </p:txBody>
          </p:sp>
          <p:sp>
            <p:nvSpPr>
              <p:cNvPr id="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子女抚养是指父母对未成年子女的抚养教育义务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父母有义务保障子女的合法权益，抚养教育子女</a:t>
                </a:r>
                <a:endParaRPr/>
              </a:p>
            </p:txBody>
          </p:sp>
          <p:sp>
            <p:nvSpPr>
              <p:cNvPr id="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自然人的家庭关系与子女抚养</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4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自然人的遗产继承与遗嘱</a:t>
            </a:r>
            <a:endParaRPr lang="en-US" altLang="zh-CN" sz="2800" b="1">
              <a:latin typeface="+mj-ea"/>
              <a:ea typeface="+mj-ea"/>
            </a:endParaRPr>
          </a:p>
        </p:txBody>
      </p:sp>
      <p:grpSp>
        <p:nvGrpSpPr>
          <p:cNvPr id="48" name="组合 47"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49" name="组合 48"/>
            <p:cNvGrpSpPr/>
            <p:nvPr/>
          </p:nvGrpSpPr>
          <p:grpSpPr>
            <a:xfrm>
              <a:off x="660399" y="2074672"/>
              <a:ext cx="5100082" cy="4536540"/>
              <a:chOff x="660399" y="2074672"/>
              <a:chExt cx="5100082" cy="4536540"/>
            </a:xfrm>
          </p:grpSpPr>
          <p:sp>
            <p:nvSpPr>
              <p:cNvPr id="5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自然人的遗产继承</a:t>
                </a:r>
                <a:endParaRPr lang="en-US" altLang="zh-CN" sz="2000" b="1">
                  <a:latin typeface="Microsoft YaHei" panose="020b0503020204020204" pitchFamily="34" charset="-122"/>
                  <a:ea typeface="Microsoft YaHei" panose="020b0503020204020204" pitchFamily="34" charset="-122"/>
                </a:endParaRPr>
              </a:p>
            </p:txBody>
          </p:sp>
          <p:sp>
            <p:nvSpPr>
              <p:cNvPr id="5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遗产继承是指自然人死亡后，其遗产按照法定顺序由其继承人继承</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遗产继承包括法定继承和遗嘱继承</a:t>
                </a:r>
                <a:endParaRPr/>
              </a:p>
            </p:txBody>
          </p:sp>
          <p:pic>
            <p:nvPicPr>
              <p:cNvPr id="5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54" name="组合 53"/>
            <p:cNvGrpSpPr/>
            <p:nvPr/>
          </p:nvGrpSpPr>
          <p:grpSpPr>
            <a:xfrm>
              <a:off x="6431519" y="2074672"/>
              <a:ext cx="5100082" cy="4536540"/>
              <a:chOff x="660399" y="2074672"/>
              <a:chExt cx="5100082" cy="4536540"/>
            </a:xfrm>
          </p:grpSpPr>
          <p:sp>
            <p:nvSpPr>
              <p:cNvPr id="5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自然人的遗嘱</a:t>
                </a:r>
                <a:endParaRPr lang="en-US" altLang="zh-CN" sz="2000" b="1">
                  <a:latin typeface="Microsoft YaHei" panose="020b0503020204020204" pitchFamily="34" charset="-122"/>
                  <a:ea typeface="Microsoft YaHei" panose="020b0503020204020204" pitchFamily="34" charset="-122"/>
                </a:endParaRPr>
              </a:p>
            </p:txBody>
          </p:sp>
          <p:sp>
            <p:nvSpPr>
              <p:cNvPr id="5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遗嘱是指自然人在生前依法处分其遗产的意思表示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遗嘱应当有遗嘱人亲笔书写、签名、注明日期，并经公证机关公证</a:t>
                </a:r>
                <a:endParaRPr/>
              </a:p>
            </p:txBody>
          </p:sp>
          <p:pic>
            <p:nvPicPr>
              <p:cNvPr id="58"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https://d.book118.com/547066155024006043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《民法》自然人课件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2024-09-16T20:41:40.105</cp:lastPrinted>
  <dcterms:created xsi:type="dcterms:W3CDTF">2024-09-16T12:41:40Z</dcterms:created>
  <dcterms:modified xsi:type="dcterms:W3CDTF">2024-09-16T12:41:42Z</dcterms:modified>
</cp:coreProperties>
</file>