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MODEFE+MS-UIGothic"/>
      <p:regular r:id="rId18"/>
    </p:embeddedFont>
    <p:embeddedFont>
      <p:font typeface="JUJKUC+AOJGOT+ArialMT"/>
      <p:regular r:id="rId19"/>
    </p:embeddedFont>
    <p:embeddedFont>
      <p:font typeface="JHSMHN+SSKPJQ+Arial-BoldMT"/>
      <p:regular r:id="rId20"/>
    </p:embeddedFont>
    <p:embeddedFont>
      <p:font typeface="KWPBDL+SRNKKQ+MicrosoftYaHei"/>
      <p:regular r:id="rId21"/>
    </p:embeddedFont>
    <p:embeddedFont>
      <p:font typeface="QPGQTM+PCAHCB+MicrosoftYaHei-Bold"/>
      <p:regular r:id="rId22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9BD7F-8AE1-438B-B439-403051E17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1A947-F16D-4537-9CFB-7E9F96BF6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BDD04-3909-4D26-AB38-DB36BC4A4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AE4439-5AF8-427A-B889-F2C6259AB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AAD1EC-DF26-44FA-992E-06E4DA776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1FE767-A18A-4560-83EE-29EA6C888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2D202E-FB90-413B-96B8-343C48668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9ACC6-C23D-4F2D-9AA0-610E8EC17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D9A1B-A3C1-4829-B7CD-10779CD78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A62B3-24BC-47CF-B5F7-DDE324993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6D255-9243-40C9-9E47-0AFC86465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0420100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31850" y="1782980"/>
            <a:ext cx="6213475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-669">
                <a:solidFill>
                  <a:srgbClr val="0084FF"/>
                </a:solidFill>
                <a:latin typeface="MODEFE+MS-UIGothic"/>
                <a:cs typeface="MODEFE+MS-UIGothic"/>
              </a:rPr>
              <a:t>卒中患者家庭康复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-2292">
                <a:solidFill>
                  <a:srgbClr val="0084FF"/>
                </a:solidFill>
                <a:latin typeface="MODEFE+MS-UIGothic"/>
                <a:cs typeface="MODEFE+MS-UIGothic"/>
              </a:rPr>
              <a:t>手册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JUJKUC+AOJGOT+ArialMT"/>
                <a:cs typeface="JUJKUC+AOJGOT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脑</a:t>
            </a:r>
            <a:r>
              <a:rPr sz="2400">
                <a:solidFill>
                  <a:srgbClr val="0084FF"/>
                </a:solidFill>
                <a:latin typeface="MODEFE+MS-UIGothic"/>
                <a:cs typeface="MODEFE+MS-UIGothic"/>
              </a:rPr>
              <a:t>卒中概述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3738821" cy="242955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JUJKUC+AOJGOT+ArialMT"/>
                <a:cs typeface="JUJKUC+AOJGOT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MODEFE+MS-UIGothic"/>
                <a:cs typeface="MODEFE+MS-UIGothic"/>
              </a:rPr>
              <a:t>家庭康复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训练</a:t>
            </a:r>
            <a:r>
              <a:rPr sz="2400">
                <a:solidFill>
                  <a:srgbClr val="0084FF"/>
                </a:solidFill>
                <a:latin typeface="MODEFE+MS-UIGothic"/>
                <a:cs typeface="MODEFE+MS-UIGothic"/>
              </a:rPr>
              <a:t>的重要性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JUJKUC+AOJGOT+ArialMT"/>
                <a:cs typeface="JUJKUC+AOJGOT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MODEFE+MS-UIGothic"/>
                <a:cs typeface="MODEFE+MS-UIGothic"/>
              </a:rPr>
              <a:t>家庭康复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训练</a:t>
            </a:r>
            <a:r>
              <a:rPr sz="2400">
                <a:solidFill>
                  <a:srgbClr val="0084FF"/>
                </a:solidFill>
                <a:latin typeface="MODEFE+MS-UIGothic"/>
                <a:cs typeface="MODEFE+MS-UIGothic"/>
              </a:rPr>
              <a:t>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JUJKUC+AOJGOT+ArialMT"/>
                <a:cs typeface="JUJKUC+AOJGOT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MODEFE+MS-UIGothic"/>
                <a:cs typeface="MODEFE+MS-UIGothic"/>
              </a:rPr>
              <a:t>康复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过</a:t>
            </a:r>
            <a:r>
              <a:rPr sz="2400">
                <a:solidFill>
                  <a:srgbClr val="0084FF"/>
                </a:solidFill>
                <a:latin typeface="MODEFE+MS-UIGothic"/>
                <a:cs typeface="MODEFE+MS-UIGothic"/>
              </a:rPr>
              <a:t>程中的注意事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JUJKUC+AOJGOT+ArialMT"/>
                <a:cs typeface="JUJKUC+AOJGOT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MODEFE+MS-UIGothic"/>
                <a:cs typeface="MODEFE+MS-UIGothic"/>
              </a:rPr>
              <a:t>常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0084FF"/>
                </a:solidFill>
                <a:latin typeface="MODEFE+MS-UIGothic"/>
                <a:cs typeface="MODEFE+MS-UIGothic"/>
              </a:rPr>
              <a:t>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359727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-1364">
                <a:solidFill>
                  <a:srgbClr val="0084FF"/>
                </a:solidFill>
                <a:latin typeface="MODEFE+MS-UIGothic"/>
                <a:cs typeface="MODEFE+MS-UIGothic"/>
              </a:rPr>
              <a:t>卒中概述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JHSMHN+SSKPJQ+Arial-BoldMT"/>
                <a:cs typeface="JHSMHN+SSKPJQ+Arial-BoldMT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MODEFE+MS-UIGothic"/>
                <a:cs typeface="MODEFE+MS-UIGothic"/>
              </a:rPr>
              <a:t>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84FF"/>
                </a:solidFill>
                <a:latin typeface="MODEFE+MS-UIGothic"/>
                <a:cs typeface="MODEFE+MS-UIGothic"/>
              </a:rPr>
              <a:t>与分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MODEFE+MS-UIGothic"/>
                <a:cs typeface="MODEFE+MS-UIGothic"/>
              </a:rPr>
              <a:t>定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8561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卒中是一种急性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血管疾病，由于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部血管阻塞或破裂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脑组织损伤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MODEFE+MS-UIGothic"/>
                <a:cs typeface="MODEFE+MS-UIGothic"/>
              </a:rPr>
              <a:t>分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ODEFE+MS-UIGothic"/>
                <a:cs typeface="MODEFE+MS-UIGothic"/>
              </a:rPr>
              <a:t>根据病因和病理生理机制，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FFFFFF"/>
                </a:solidFill>
                <a:latin typeface="MODEFE+MS-UIGothic"/>
                <a:cs typeface="MODEFE+MS-UIGothic"/>
              </a:rPr>
              <a:t>卒中可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ODEFE+MS-UIGothic"/>
                <a:cs typeface="MODEFE+MS-UIGothic"/>
              </a:rPr>
              <a:t>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MODEFE+MS-UIGothic"/>
                <a:cs typeface="MODEFE+MS-UIGothic"/>
              </a:rPr>
              <a:t>缺血性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FFFFFF"/>
                </a:solidFill>
                <a:latin typeface="MODEFE+MS-UIGothic"/>
                <a:cs typeface="MODEFE+MS-UIGothic"/>
              </a:rPr>
              <a:t>卒中和出血性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FFFFFF"/>
                </a:solidFill>
                <a:latin typeface="MODEFE+MS-UIGothic"/>
                <a:cs typeface="MODEFE+MS-UIGothic"/>
              </a:rPr>
              <a:t>卒中两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ODEFE+MS-UIGothic"/>
                <a:cs typeface="MODEFE+MS-UIGothic"/>
              </a:rPr>
              <a:t>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MODEFE+MS-UIGothic"/>
                <a:cs typeface="MODEF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MODEFE+MS-UIGothic"/>
                <a:cs typeface="MODEFE+MS-UIGothic"/>
              </a:rPr>
              <a:t>病因与症状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84FF"/>
                </a:solidFill>
                <a:latin typeface="MODEFE+MS-UIGothic"/>
                <a:cs typeface="MODEFE+MS-UIGothic"/>
              </a:rPr>
              <a:t>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2764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卒中的常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病因包括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脉粥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硬化、高血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、糖尿病、高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2654788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血脂等。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84FF"/>
                </a:solidFill>
                <a:latin typeface="MODEFE+MS-UIGothic"/>
                <a:cs typeface="MODEFE+MS-UIGothic"/>
              </a:rPr>
              <a:t>症状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85559" y="4766163"/>
            <a:ext cx="4861411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卒中患者可能出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现头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痛、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心、呕吐、肢体无力、言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不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清等症状，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可出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障碍和昏迷。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0084FF"/>
                </a:solidFill>
                <a:latin typeface="MODEFE+MS-UIGothic"/>
                <a:cs typeface="MODEFE+MS-UIGothic"/>
              </a:rPr>
              <a:t>断与治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诊</a:t>
            </a:r>
            <a:r>
              <a:rPr sz="2000">
                <a:solidFill>
                  <a:srgbClr val="0084FF"/>
                </a:solidFill>
                <a:latin typeface="MODEFE+MS-UIGothic"/>
                <a:cs typeface="MODEFE+MS-UIGothic"/>
              </a:rPr>
              <a:t>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2518783"/>
            <a:ext cx="3505200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卒中的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断主要依靠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床表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和影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像学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，如</a:t>
            </a:r>
            <a:r>
              <a:rPr sz="1500">
                <a:solidFill>
                  <a:srgbClr val="000000"/>
                </a:solidFill>
                <a:latin typeface="KWPBDL+SRNKKQ+MicrosoftYaHei"/>
                <a:cs typeface="KWPBDL+SRNKKQ+MicrosoftYaHei"/>
              </a:rPr>
              <a:t>CT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和</a:t>
            </a:r>
            <a:r>
              <a:rPr sz="1500">
                <a:solidFill>
                  <a:srgbClr val="000000"/>
                </a:solidFill>
                <a:latin typeface="KWPBDL+SRNKKQ+MicrosoftYaHei"/>
                <a:cs typeface="KWPBDL+SRNKKQ+MicrosoftYaHei"/>
              </a:rPr>
              <a:t>MRI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MODEFE+MS-UIGothic"/>
                <a:cs typeface="MODEFE+MS-UIGothic"/>
              </a:rPr>
              <a:t>治</a:t>
            </a:r>
            <a:r>
              <a:rPr sz="2000">
                <a:solidFill>
                  <a:srgbClr val="0084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772397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卒中的治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物治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、手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和康复治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，其中康复治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疗对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于患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者的功能恢复至关重要。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4905375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-365">
                <a:solidFill>
                  <a:srgbClr val="0084FF"/>
                </a:solidFill>
                <a:latin typeface="MODEFE+MS-UIGothic"/>
                <a:cs typeface="MODEFE+MS-UIGothic"/>
              </a:rPr>
              <a:t>家庭康复的重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MODEFE+MS-UIGothic"/>
                <a:cs typeface="MODEFE+MS-UIGothic"/>
              </a:rPr>
              <a:t>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JHSMHN+SSKPJQ+Arial-BoldMT"/>
                <a:cs typeface="JHSMHN+SSKPJQ+Arial-BoldMT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MODEFE+MS-UIGothic"/>
                <a:cs typeface="MODEFE+MS-UIGothic"/>
              </a:rPr>
              <a:t>康复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训练对脑</a:t>
            </a:r>
            <a:r>
              <a:rPr sz="3000">
                <a:solidFill>
                  <a:srgbClr val="0084FF"/>
                </a:solidFill>
                <a:latin typeface="MODEFE+MS-UIGothic"/>
                <a:cs typeface="MODEFE+MS-UIGothic"/>
              </a:rPr>
              <a:t>卒中患者的影响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PGQTM+PCAHCB+MicrosoftYaHei-Bold"/>
                <a:cs typeface="QPGQTM+PCAHC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PGQTM+PCAHCB+MicrosoftYaHei-Bold"/>
                <a:cs typeface="QPGQTM+PCAHCB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PGQTM+PCAHCB+MicrosoftYaHei-Bold"/>
                <a:cs typeface="QPGQTM+PCAHCB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MODEFE+MS-UIGothic"/>
                <a:cs typeface="MODEFE+MS-UIGothic"/>
              </a:rPr>
              <a:t>改善肢体功能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MODEFE+MS-UIGothic"/>
                <a:cs typeface="MODEFE+MS-UIGothic"/>
              </a:rPr>
              <a:t>降低并</a:t>
            </a: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0084FF"/>
                </a:solidFill>
                <a:latin typeface="MODEFE+MS-UIGothic"/>
                <a:cs typeface="MODEFE+MS-UIGothic"/>
              </a:rPr>
              <a:t>症</a:t>
            </a: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MODEFE+MS-UIGothic"/>
                <a:cs typeface="MODEFE+MS-UIGothic"/>
              </a:rPr>
              <a:t>提高生活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质</a:t>
            </a:r>
            <a:r>
              <a:rPr sz="2000">
                <a:solidFill>
                  <a:srgbClr val="0084FF"/>
                </a:solidFill>
                <a:latin typeface="MODEFE+MS-UIGothic"/>
                <a:cs typeface="MODEFE+MS-UIGothic"/>
              </a:rPr>
              <a:t>量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康复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，可以促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卒中患者的肢体功能恢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复，提高日常生活能力。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早期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行康复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有助于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降低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卒中患者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生肌肉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、关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僵硬等并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症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康复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卒中患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者能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更好地适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日常生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活和工作，提高生活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MODEFE+MS-UIGothic"/>
                <a:cs typeface="MODEFE+MS-UIGothic"/>
              </a:rPr>
              <a:t>家庭康复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训练</a:t>
            </a:r>
            <a:r>
              <a:rPr sz="3000">
                <a:solidFill>
                  <a:srgbClr val="0084FF"/>
                </a:solidFill>
                <a:latin typeface="MODEFE+MS-UIGothic"/>
                <a:cs typeface="MODEFE+MS-UIGothic"/>
              </a:rPr>
              <a:t>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MODEFE+MS-UIGothic"/>
                <a:cs typeface="MODEFE+MS-UIGothic"/>
              </a:rPr>
              <a:t>方便易行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亲</a:t>
            </a:r>
            <a:r>
              <a:rPr sz="2300" spc="25">
                <a:solidFill>
                  <a:srgbClr val="0084FF"/>
                </a:solidFill>
                <a:latin typeface="MODEFE+MS-UIGothic"/>
                <a:cs typeface="MODEFE+MS-UIGothic"/>
              </a:rPr>
              <a:t>情支持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节</a:t>
            </a:r>
            <a:r>
              <a:rPr sz="2300" spc="25">
                <a:solidFill>
                  <a:srgbClr val="0084FF"/>
                </a:solidFill>
                <a:latin typeface="MODEFE+MS-UIGothic"/>
                <a:cs typeface="MODEFE+MS-UIGothic"/>
              </a:rPr>
              <a:t>省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费</a:t>
            </a:r>
            <a:r>
              <a:rPr sz="2300">
                <a:solidFill>
                  <a:srgbClr val="0084FF"/>
                </a:solidFill>
                <a:latin typeface="MODEFE+MS-UIGothic"/>
                <a:cs typeface="MODEFE+MS-UIGothic"/>
              </a:rPr>
              <a:t>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家庭康复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不受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地点的限制，患者可以在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家中随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时进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，方便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易行。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家庭成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可以陪伴患者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行康复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情支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持，有助于提高患者的康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复信心和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极性。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家庭康复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省患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者的康复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用，减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轻经济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MODEFE+MS-UIGothic"/>
                <a:cs typeface="MODEFE+MS-UIGothic"/>
              </a:rPr>
              <a:t>如何制定家庭康复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训练计</a:t>
            </a:r>
            <a:r>
              <a:rPr sz="3000">
                <a:solidFill>
                  <a:srgbClr val="0084FF"/>
                </a:solidFill>
                <a:latin typeface="MODEFE+MS-UIGothic"/>
                <a:cs typeface="MODEFE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30375" y="178180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600">
                <a:solidFill>
                  <a:srgbClr val="FFFFFF"/>
                </a:solidFill>
                <a:latin typeface="MODEFE+MS-UIGothic"/>
                <a:cs typeface="MODEFE+MS-UIGothic"/>
              </a:rPr>
              <a:t>估患者情况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30520" y="1781175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MODEFE+MS-UIGothic"/>
                <a:cs typeface="MODEFE+MS-UIGothic"/>
              </a:rPr>
              <a:t>制定个性化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600">
                <a:solidFill>
                  <a:srgbClr val="FFFFFF"/>
                </a:solidFill>
                <a:latin typeface="MODEFE+MS-UIGothic"/>
                <a:cs typeface="MODEFE+MS-UIGothic"/>
              </a:rPr>
              <a:t>划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54747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在制定家庭康复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训练计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划前，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患者的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病情、肢体功能、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知情况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行全面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估。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果，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患者制定个性化的家庭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康复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训练计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划，包括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、内容、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度等。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39900" y="433577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MODEFE+MS-UIGothic"/>
                <a:cs typeface="MODEFE+MS-UIGothic"/>
              </a:rPr>
              <a:t>定期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600">
                <a:solidFill>
                  <a:srgbClr val="FFFFFF"/>
                </a:solidFill>
                <a:latin typeface="MODEFE+MS-UIGothic"/>
                <a:cs typeface="MODEFE+MS-UIGothic"/>
              </a:rPr>
              <a:t>整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600">
                <a:solidFill>
                  <a:srgbClr val="FFFFFF"/>
                </a:solidFill>
                <a:latin typeface="MODEFE+MS-UIGothic"/>
                <a:cs typeface="MODEFE+MS-UIGothic"/>
              </a:rPr>
              <a:t>划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532754" y="433577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寻</a:t>
            </a:r>
            <a:r>
              <a:rPr sz="1600">
                <a:solidFill>
                  <a:srgbClr val="FFFFFF"/>
                </a:solidFill>
                <a:latin typeface="MODEFE+MS-UIGothic"/>
                <a:cs typeface="MODEFE+MS-UIGothic"/>
              </a:rPr>
              <a:t>求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600">
                <a:solidFill>
                  <a:srgbClr val="FFFFFF"/>
                </a:solidFill>
                <a:latin typeface="MODEFE+MS-UIGothic"/>
                <a:cs typeface="MODEFE+MS-UIGothic"/>
              </a:rPr>
              <a:t>指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随着患者病情的好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和肢体功能的恢复，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定期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整家庭康复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训练计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划，以适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患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者的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化。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827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在制定和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施家庭康复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训练计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程中，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康复医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或治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疗师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的指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以确保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350">
                <a:solidFill>
                  <a:srgbClr val="000000"/>
                </a:solidFill>
                <a:latin typeface="MODEFE+MS-UIGothic"/>
                <a:cs typeface="MODEFE+MS-UIGothic"/>
              </a:rPr>
              <a:t>的科学性和有效性。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4263751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0084FF"/>
                </a:solidFill>
                <a:latin typeface="MODEFE+MS-UIGothic"/>
                <a:cs typeface="MODEFE+MS-UIGothic"/>
              </a:rPr>
              <a:t>家庭康复法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JHSMHN+SSKPJQ+Arial-BoldMT"/>
                <a:cs typeface="JHSMHN+SSKPJQ+Arial-BoldMT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MODEFE+MS-UIGothic"/>
                <a:cs typeface="MODEFE+MS-UIGothic"/>
              </a:rPr>
              <a:t>日常生活活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动训练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训练</a:t>
            </a:r>
            <a:r>
              <a:rPr sz="2300" spc="25">
                <a:solidFill>
                  <a:srgbClr val="0084FF"/>
                </a:solidFill>
                <a:latin typeface="MODEFE+MS-UIGothic"/>
                <a:cs typeface="MODEFE+MS-UIGothic"/>
              </a:rPr>
              <a:t>内容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306192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包括穿衣、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食、洗漱、如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厕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、洗澡等基本生活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技能，以及家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务劳动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物等日常生活活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训练</a:t>
            </a:r>
            <a:r>
              <a:rPr sz="2300" spc="25">
                <a:solidFill>
                  <a:srgbClr val="0084FF"/>
                </a:solidFill>
                <a:latin typeface="MODEFE+MS-UIGothic"/>
                <a:cs typeface="MODEFE+MS-UIGothic"/>
              </a:rPr>
              <a:t>方法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59886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采用逐步引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、重复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练习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、反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馈纠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正等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方法，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帮助患者逐步恢复日常生活活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能力。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MODEFE+MS-UIGothic"/>
                <a:cs typeface="MODEFE+MS-UIGothic"/>
              </a:rPr>
              <a:t>注意事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45269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根据患者的具体情况制定个性化的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训练计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划，注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意安全防范，避免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度疲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MODEFE+MS-UIGothic"/>
                <a:cs typeface="MODEFE+MS-UIGothic"/>
              </a:rPr>
              <a:t>运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84FF"/>
                </a:solidFill>
                <a:latin typeface="MODEFE+MS-UIGothic"/>
                <a:cs typeface="MODEFE+MS-UIGothic"/>
              </a:rPr>
              <a:t>功能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训练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训练</a:t>
            </a:r>
            <a:r>
              <a:rPr sz="2300" spc="25">
                <a:solidFill>
                  <a:srgbClr val="0084FF"/>
                </a:solidFill>
                <a:latin typeface="MODEFE+MS-UIGothic"/>
                <a:cs typeface="MODEFE+MS-UIGothic"/>
              </a:rPr>
              <a:t>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采用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渐进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抗阻、主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动训练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、平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衡板、步行器等工具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训练</a:t>
            </a:r>
            <a:r>
              <a:rPr sz="2300" spc="25">
                <a:solidFill>
                  <a:srgbClr val="0084FF"/>
                </a:solidFill>
                <a:latin typeface="MODEFE+MS-UIGothic"/>
                <a:cs typeface="MODEFE+MS-UIGothic"/>
              </a:rPr>
              <a:t>内容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包括肌力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、关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、</a:t>
            </a:r>
          </a:p>
          <a:p>
            <a:pPr marL="7619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平衡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、步行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MODEFE+MS-UIGothic"/>
                <a:cs typeface="MODEFE+MS-UIGothic"/>
              </a:rPr>
              <a:t>注意事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861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根据患者的具体情况制定个性化的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训练计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划，注意运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动强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度和量的适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度，避免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度疲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000000"/>
                </a:solidFill>
                <a:latin typeface="MODEFE+MS-UIGothic"/>
                <a:cs typeface="MODEF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https://d.book118.com/547104201001006045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MODEFE+MS-UIGothic</vt:lpstr>
      <vt:lpstr>JUJKUC+AOJGOT+ArialMT</vt:lpstr>
      <vt:lpstr>Times New Roman</vt:lpstr>
      <vt:lpstr>SimSun</vt:lpstr>
      <vt:lpstr>JHSMHN+SSKPJQ+Arial-BoldMT</vt:lpstr>
      <vt:lpstr>KWPBDL+SRNKKQ+MicrosoftYaHei</vt:lpstr>
      <vt:lpstr>QPGQTM+PCAHCB+MicrosoftYaHei-Bold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2024-09-19T14:55:57.605</cp:lastPrinted>
  <dcterms:created xsi:type="dcterms:W3CDTF">2024-09-19T06:55:57Z</dcterms:created>
  <dcterms:modified xsi:type="dcterms:W3CDTF">2024-09-19T06:55:58Z</dcterms:modified>
</cp:coreProperties>
</file>