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HLKEHV+MS-UIGothic"/>
      <p:regular r:id="rId20"/>
    </p:embeddedFont>
    <p:embeddedFont>
      <p:font typeface="WBEHOS+GHTLJU+MicrosoftYaHei-Bold"/>
      <p:regular r:id="rId21"/>
    </p:embeddedFont>
    <p:embeddedFont>
      <p:font typeface="VTQGEL+WJJBUQ+MicrosoftYaHei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00205-682B-48A6-A16F-DB7A467DF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7E48B-2963-45E7-9182-0903982D4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810C8-1C4E-48CF-BE3B-DAD21FF58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0ED3E-7566-45D1-A00E-4C8C51EFA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D6369A-4EBD-4871-8045-44F2ED8AE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07478-7A94-4DD0-B1BD-E246A3F5D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561FA9-3D87-48E9-B4AD-68F3C8045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FD8A5-FA82-44AD-A7EB-5AD69AD0D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09D26-91C5-4B2E-A6B2-E4A8911AE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20A97-7C2C-4226-ADA8-C6BF237CE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1CFF6-25F7-4683-87E0-02E335DCA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24002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47975" y="273573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3600">
                <a:solidFill>
                  <a:srgbClr val="FFFFFF"/>
                </a:solidFill>
                <a:latin typeface="HLKEHV+MS-UIGothic"/>
                <a:cs typeface="HLKEHV+MS-UIGothic"/>
              </a:rPr>
              <a:t>徒制工作教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导课</a:t>
            </a:r>
            <a:r>
              <a:rPr sz="3600">
                <a:solidFill>
                  <a:srgbClr val="FFFFFF"/>
                </a:solidFill>
                <a:latin typeface="HLKEHV+MS-UIGothic"/>
                <a:cs typeface="HLKEHV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WBEHOS+GHTLJU+MicrosoftYaHei-Bold"/>
                <a:cs typeface="WBEHOS+GHTLJU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WBEHOS+GHTLJU+MicrosoftYaHei-Bold"/>
                <a:cs typeface="WBEHOS+GHTLJU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HLKEHV+MS-UIGothic"/>
                <a:cs typeface="HLKEHV+MS-UIGothic"/>
              </a:rPr>
              <a:t>目</a:t>
            </a:r>
          </a:p>
        </p:txBody>
      </p:sp>
      <p:sp>
        <p:nvSpPr>
          <p:cNvPr id="3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WBEHOS+GHTLJU+MicrosoftYaHei-Bold"/>
                <a:cs typeface="WBEHOS+GHTLJ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师</a:t>
            </a:r>
            <a:r>
              <a:rPr sz="4500">
                <a:solidFill>
                  <a:srgbClr val="59AE93"/>
                </a:solidFill>
                <a:latin typeface="HLKEHV+MS-UIGothic"/>
                <a:cs typeface="HLKEHV+MS-UIGothic"/>
              </a:rPr>
              <a:t>徒制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59AE93"/>
                </a:solidFill>
                <a:latin typeface="HLKEHV+MS-UIGothic"/>
                <a:cs typeface="HLKEHV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徒制的定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徒制是一种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的技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艺传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承方式，通常是一位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丰富的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带领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一名或多名徒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弟，通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心授、手把手地指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，使徒弟掌握某种技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或技能。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徒制中，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傅和徒弟之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是教与学的关系，更是一种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密的合作关系，共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了一个共同的目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而努力。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徒制的核心理念是</a:t>
            </a:r>
            <a:r>
              <a:rPr sz="1500">
                <a:solidFill>
                  <a:srgbClr val="FFFFFF"/>
                </a:solidFill>
                <a:latin typeface="VTQGEL+WJJBUQ+MicrosoftYaHei"/>
                <a:cs typeface="VTQGEL+WJJBUQ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因材施教</a:t>
            </a:r>
            <a:r>
              <a:rPr sz="1500">
                <a:solidFill>
                  <a:srgbClr val="FFFFFF"/>
                </a:solidFill>
                <a:latin typeface="VTQGEL+WJJBUQ+MicrosoftYaHei"/>
                <a:cs typeface="VTQGEL+WJJBUQ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，根据每个人的特点、能力和需求，制定个性化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的教学方案，使徒弟能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充分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自己的潜力，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自我价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徒制的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史与文化背景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徒制起源于古代中国，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历经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漫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史演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，逐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形成了具有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深刻社会意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和文化内涵的教育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制度。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在古代，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徒制广泛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用于各个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文化中，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承被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一种崇高的精神追求，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情感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纽带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任意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深深地植根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于人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的心中。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域，如医学、武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为传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秀文化、推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步的重要力量。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徒制的重要性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3435" y="4799703"/>
            <a:ext cx="3650679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徒制有利于技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展。在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徒制中，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傅将自己的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和技能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授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徒弟，不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培养了新一代的人才，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的延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发扬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光大了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6279" y="4799703"/>
            <a:ext cx="76603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徒制注重个性化教育，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每个人的</a:t>
            </a:r>
            <a:r>
              <a:rPr sz="1500" spc="15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徒制加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了人与人之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的情感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系和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特点和需求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行教学，有利于激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徒弟</a:t>
            </a:r>
            <a:r>
              <a:rPr sz="1500" spc="15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信任，有助于社会和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定。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83529" y="5348343"/>
            <a:ext cx="1745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的潜能和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造力。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12430" y="5348343"/>
            <a:ext cx="36506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的深厚情感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纽带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相互支持、共</a:t>
            </a:r>
          </a:p>
          <a:p>
            <a:pPr marL="1238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WBEHOS+GHTLJU+MicrosoftYaHei-Bold"/>
                <a:cs typeface="WBEHOS+GHTLJ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师</a:t>
            </a:r>
            <a:r>
              <a:rPr sz="4500">
                <a:solidFill>
                  <a:srgbClr val="59AE93"/>
                </a:solidFill>
                <a:latin typeface="HLKEHV+MS-UIGothic"/>
                <a:cs typeface="HLKEHV+MS-UIGothic"/>
              </a:rPr>
              <a:t>徒制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4500">
                <a:solidFill>
                  <a:srgbClr val="59AE93"/>
                </a:solidFill>
                <a:latin typeface="HLKEHV+MS-UIGothic"/>
                <a:cs typeface="HLKEHV+MS-UIGothic"/>
              </a:rPr>
              <a:t>施步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确定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傅和徒弟的角色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师</a:t>
            </a:r>
            <a:r>
              <a:rPr sz="2300" spc="25">
                <a:solidFill>
                  <a:srgbClr val="59AE93"/>
                </a:solidFill>
                <a:latin typeface="HLKEHV+MS-UIGothic"/>
                <a:cs typeface="HLKEHV+MS-UIGothic"/>
              </a:rPr>
              <a:t>傅角色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傅通常是具有丰富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和技能的工作人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和教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徒弟。他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需要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良好的沟通技巧和教学能力，能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有效地将知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和技能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HLKEHV+MS-UIGothic"/>
                <a:cs typeface="HLKEHV+MS-UIGothic"/>
              </a:rPr>
              <a:t>徒弟角色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徒弟通常是新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工或缺乏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的工作人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需要虚心学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，尊重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傅，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极参与到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HLKEHV+MS-UIGothic"/>
                <a:cs typeface="HLKEHV+MS-UIGothic"/>
              </a:rPr>
              <a:t>徒制中。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制定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徒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协议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协议</a:t>
            </a:r>
            <a:r>
              <a:rPr sz="1550" spc="25">
                <a:solidFill>
                  <a:srgbClr val="59AE93"/>
                </a:solidFill>
                <a:latin typeface="HLKEHV+MS-UIGothic"/>
                <a:cs typeface="HLKEHV+MS-UIGothic"/>
              </a:rPr>
              <a:t>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徒制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施的重要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，包括学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、学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习计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划、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双方的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利和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、学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习时间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内容。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协议</a:t>
            </a:r>
            <a:r>
              <a:rPr sz="1550" spc="25">
                <a:solidFill>
                  <a:srgbClr val="59AE93"/>
                </a:solidFill>
                <a:latin typeface="HLKEHV+MS-UIGothic"/>
                <a:cs typeface="HLKEHV+MS-UIGothic"/>
              </a:rPr>
              <a:t>制定方式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傅和徒弟可以共同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商并制定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，确保双方明确自己的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任和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也可以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徒弟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感受到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傅的重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和关心。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确定学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习计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划和目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HLKEHV+MS-UIGothic"/>
                <a:cs typeface="HLKEHV+MS-UIGothic"/>
              </a:rPr>
              <a:t>学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习计</a:t>
            </a:r>
            <a:r>
              <a:rPr sz="1550">
                <a:solidFill>
                  <a:srgbClr val="59AE93"/>
                </a:solidFill>
                <a:latin typeface="HLKEHV+MS-UIGothic"/>
                <a:cs typeface="HLKEHV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习计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划是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徒制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施的关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键环节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包括学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内容、学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方式、学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习时间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傅需要根据徒弟的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情况和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需求，制定个性化的学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习计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划。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HLKEHV+MS-UIGothic"/>
                <a:cs typeface="HLKEHV+MS-UIGothic"/>
              </a:rPr>
              <a:t>学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50" spc="25">
                <a:solidFill>
                  <a:srgbClr val="FFFFFF"/>
                </a:solidFill>
                <a:latin typeface="HLKEHV+MS-UIGothic"/>
                <a:cs typeface="HLKEHV+MS-UIGothic"/>
              </a:rPr>
              <a:t>目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徒制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施的重要指引，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包括短期目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、中期目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期目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徒弟需要明确自己的学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，并在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傅的指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下不断努力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施学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习计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FFFFFF"/>
                </a:solidFill>
                <a:latin typeface="HLKEHV+MS-UIGothic"/>
                <a:cs typeface="HLKEHV+MS-UIGothic"/>
              </a:rPr>
              <a:t>划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2300">
                <a:solidFill>
                  <a:srgbClr val="FFFFFF"/>
                </a:solidFill>
                <a:latin typeface="HLKEHV+MS-UIGothic"/>
                <a:cs typeface="HLKEHV+MS-UIGothic"/>
              </a:rPr>
              <a:t>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傅需要根据学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习计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划，逐步向徒弟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授知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和技能，同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徒弟也需要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真学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努力掌握所学内容。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HLKEHV+MS-UIGothic"/>
                <a:cs typeface="HLKEHV+MS-UIGothic"/>
              </a:rPr>
              <a:t>反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2300" spc="25">
                <a:solidFill>
                  <a:srgbClr val="FFFFFF"/>
                </a:solidFill>
                <a:latin typeface="HLKEHV+MS-UIGothic"/>
                <a:cs typeface="HLKEHV+MS-UIGothic"/>
              </a:rPr>
              <a:t>与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FFFFFF"/>
                </a:solidFill>
                <a:latin typeface="HLKEHV+MS-UIGothic"/>
                <a:cs typeface="HLKEHV+MS-UIGothic"/>
              </a:rPr>
              <a:t>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徒制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程中，需要及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时进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行反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整。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傅需要关注徒弟的学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情况，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发现问题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并及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时纠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正，同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徒弟也需要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极向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教和学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HLKEHV+MS-UIGothic"/>
                <a:cs typeface="HLKEH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WBEHOS+GHTLJU+MicrosoftYaHei-Bold"/>
                <a:cs typeface="WBEHOS+GHTLJ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师</a:t>
            </a:r>
            <a:r>
              <a:rPr sz="4500">
                <a:solidFill>
                  <a:srgbClr val="59AE93"/>
                </a:solidFill>
                <a:latin typeface="HLKEHV+MS-UIGothic"/>
                <a:cs typeface="HLKEHV+MS-UIGothic"/>
              </a:rPr>
              <a:t>徒制工作教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4500">
                <a:solidFill>
                  <a:srgbClr val="59AE93"/>
                </a:solidFill>
                <a:latin typeface="HLKEHV+MS-UIGothic"/>
                <a:cs typeface="HLKEHV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现场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3219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地考察，手把手教学，使徒弟能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地掌握工作技能。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HLKEHV+MS-UIGothic"/>
                <a:cs typeface="HLKEH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带领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徒弟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摩、操作演示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等方式，使徒弟能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地了解和掌握工作技能，同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时师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傅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可以根据徒弟的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操作情况，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性的指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授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论讲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解，使徒弟能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地掌握相关知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HLKEHV+MS-UIGothic"/>
                <a:cs typeface="HLKEHV+MS-UIGothic"/>
              </a:rPr>
              <a:t>和技能。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HLKEHV+MS-UIGothic"/>
                <a:cs typeface="HLKEH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2B584A"/>
                </a:solidFill>
                <a:latin typeface="HLKEHV+MS-UIGothic"/>
                <a:cs typeface="HLKEHV+MS-UIGothic"/>
              </a:rPr>
              <a:t>傅通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过课</a:t>
            </a:r>
            <a:r>
              <a:rPr sz="1500">
                <a:solidFill>
                  <a:srgbClr val="2B584A"/>
                </a:solidFill>
                <a:latin typeface="HLKEHV+MS-UIGothic"/>
                <a:cs typeface="HLKEHV+MS-UIGothic"/>
              </a:rPr>
              <a:t>堂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B584A"/>
                </a:solidFill>
                <a:latin typeface="HLKEHV+MS-UIGothic"/>
                <a:cs typeface="HLKEHV+MS-UIGothic"/>
              </a:rPr>
              <a:t>解、教材学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2B584A"/>
                </a:solidFill>
                <a:latin typeface="HLKEHV+MS-UIGothic"/>
                <a:cs typeface="HLKEHV+MS-UIGothic"/>
              </a:rPr>
              <a:t>等方式，向徒弟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2B584A"/>
                </a:solidFill>
                <a:latin typeface="HLKEHV+MS-UIGothic"/>
                <a:cs typeface="HLKEHV+MS-UIGothic"/>
              </a:rPr>
              <a:t>授相关的工作知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2B584A"/>
                </a:solidFill>
                <a:latin typeface="HLKEHV+MS-UIGothic"/>
                <a:cs typeface="HLKEHV+MS-UIGothic"/>
              </a:rPr>
              <a:t>和技能，使徒弟能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2B584A"/>
                </a:solidFill>
                <a:latin typeface="HLKEHV+MS-UIGothic"/>
                <a:cs typeface="HLKEHV+MS-UIGothic"/>
              </a:rPr>
              <a:t>系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B584A"/>
                </a:solidFill>
                <a:latin typeface="HLKEHV+MS-UIGothic"/>
                <a:cs typeface="HLKEHV+MS-UIGothic"/>
              </a:rPr>
              <a:t>地了解和掌握相关理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2B584A"/>
                </a:solidFill>
                <a:latin typeface="HLKEHV+MS-UIGothic"/>
                <a:cs typeface="HLKEHV+MS-UIGothic"/>
              </a:rPr>
              <a:t>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2B584A"/>
                </a:solidFill>
                <a:latin typeface="HLKEHV+MS-UIGothic"/>
                <a:cs typeface="HLKEHV+MS-UIGothic"/>
              </a:rPr>
              <a:t>践操作。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经验</a:t>
            </a:r>
            <a:r>
              <a:rPr sz="3000">
                <a:solidFill>
                  <a:srgbClr val="59AE93"/>
                </a:solidFill>
                <a:latin typeface="HLKEHV+MS-UIGothic"/>
                <a:cs typeface="HLKEHV+MS-UIGothic"/>
              </a:rPr>
              <a:t>分享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558538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过经验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分享，使徒弟能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更好地适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境和提升工作效率。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HLKEHV+MS-UIGothic"/>
                <a:cs typeface="HLKEH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傅可以分享自己的工作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和技巧，以及工作中需要注意的事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，帮助徒弟更好地适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境和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20800" y="498396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KEHV+MS-UIGothic"/>
                <a:cs typeface="HLKEHV+MS-UIGothic"/>
              </a:rPr>
              <a:t>提高工作效率。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https://d.book118.com/547124002110006046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SimSun</vt:lpstr>
      <vt:lpstr>HLKEHV+MS-UIGothic</vt:lpstr>
      <vt:lpstr>WBEHOS+GHTLJU+MicrosoftYaHei-Bold</vt:lpstr>
      <vt:lpstr>VTQGEL+WJJBUQ+MicrosoftYaHei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2024-09-21T16:37:40.080</cp:lastPrinted>
  <dcterms:created xsi:type="dcterms:W3CDTF">2024-09-21T08:37:40Z</dcterms:created>
  <dcterms:modified xsi:type="dcterms:W3CDTF">2024-09-21T08:37:41Z</dcterms:modified>
</cp:coreProperties>
</file>