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7" r:id="rId26"/>
  </p:sldIdLst>
  <p:sldSz cx="9144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 Target="slides/slide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96F1BE-87CF-4623-BE81-1483C6B4DA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2A1147-070F-46F3-8C27-D9D7331D6E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0E5A879-CE32-4493-80DC-F4C5BFDF74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423000-C740-4018-9F5C-9A078938EB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EAF8B2-FE7E-4F51-B2C3-041C08E019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8AE6D3-D035-4D9B-9287-39BDD5523B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D5C1C1-DF29-450D-A074-F98F2EEEC2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357DD5-6029-49F8-8042-6D076C8FF9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0EAF92-4F19-4266-8043-4EA0A017C2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0D4197-42DD-401C-9D9B-D563281849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46D269-B3FE-4F3E-97FC-358AE28574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4400" b="1" i="0">
                <a:solidFill>
                  <a:schemeClr val="tx1"/>
                </a:solidFill>
                <a:latin typeface="Microsoft JhengHei"/>
                <a:cs typeface="Microsoft JhengHei"/>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3200" b="1" i="0">
                <a:solidFill>
                  <a:srgbClr val="FF6600"/>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1" i="0">
                <a:solidFill>
                  <a:schemeClr val="tx1"/>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sz="3200" b="1" i="0">
                <a:solidFill>
                  <a:srgbClr val="FF6600"/>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1" i="0">
                <a:solidFill>
                  <a:schemeClr val="tx1"/>
                </a:solidFill>
                <a:latin typeface="Microsoft JhengHei"/>
                <a:cs typeface="Microsoft JhengHei"/>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1" i="0">
                <a:solidFill>
                  <a:schemeClr val="tx1"/>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9144000" cy="6858000"/>
          </a:xfrm>
          <a:prstGeom prst="rect">
            <a:avLst/>
          </a:prstGeom>
        </p:spPr>
      </p:pic>
      <p:sp>
        <p:nvSpPr>
          <p:cNvPr id="2" name="Holder 2"/>
          <p:cNvSpPr>
            <a:spLocks noGrp="1"/>
          </p:cNvSpPr>
          <p:nvPr>
            <p:ph type="title"/>
          </p:nvPr>
        </p:nvSpPr>
        <p:spPr>
          <a:xfrm>
            <a:off x="2592387" y="501332"/>
            <a:ext cx="3959224" cy="695960"/>
          </a:xfrm>
          <a:prstGeom prst="rect">
            <a:avLst/>
          </a:prstGeom>
        </p:spPr>
        <p:txBody>
          <a:bodyPr wrap="square" lIns="0" tIns="0" rIns="0" bIns="0">
            <a:spAutoFit/>
          </a:bodyPr>
          <a:lstStyle>
            <a:lvl1pPr>
              <a:defRPr sz="4400" b="1" i="0">
                <a:solidFill>
                  <a:schemeClr val="tx1"/>
                </a:solidFill>
                <a:latin typeface="Microsoft JhengHei"/>
                <a:cs typeface="Microsoft JhengHei"/>
              </a:defRPr>
            </a:lvl1pPr>
          </a:lstStyle>
          <a:p/>
        </p:txBody>
      </p:sp>
      <p:sp>
        <p:nvSpPr>
          <p:cNvPr id="3" name="Holder 3"/>
          <p:cNvSpPr>
            <a:spLocks noGrp="1"/>
          </p:cNvSpPr>
          <p:nvPr>
            <p:ph type="body" idx="1"/>
          </p:nvPr>
        </p:nvSpPr>
        <p:spPr>
          <a:xfrm>
            <a:off x="535939" y="1541800"/>
            <a:ext cx="8072120" cy="4323715"/>
          </a:xfrm>
          <a:prstGeom prst="rect">
            <a:avLst/>
          </a:prstGeom>
        </p:spPr>
        <p:txBody>
          <a:bodyPr wrap="square" lIns="0" tIns="0" rIns="0" bIns="0">
            <a:spAutoFit/>
          </a:bodyPr>
          <a:lstStyle>
            <a:lvl1pPr>
              <a:defRPr sz="3200" b="1" i="0">
                <a:solidFill>
                  <a:srgbClr val="FF6600"/>
                </a:solidFill>
                <a:latin typeface="Microsoft JhengHei"/>
                <a:cs typeface="Microsoft JhengHei"/>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jpeg" /><Relationship Id="rId3"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 Id="rId3"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7.jpeg" /><Relationship Id="rId3"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1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712410303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
        <p:nvSpPr>
          <p:cNvPr id="3" name="object 3"/>
          <p:cNvSpPr txBox="1">
            <a:spLocks noGrp="1"/>
          </p:cNvSpPr>
          <p:nvPr>
            <p:ph type="title"/>
          </p:nvPr>
        </p:nvSpPr>
        <p:spPr>
          <a:xfrm>
            <a:off x="1403350" y="1701800"/>
            <a:ext cx="7197725" cy="1143000"/>
          </a:xfrm>
          <a:prstGeom prst="rect">
            <a:avLst/>
          </a:prstGeom>
          <a:ln w="9525">
            <a:solidFill>
              <a:srgbClr val="000000"/>
            </a:solidFill>
          </a:ln>
        </p:spPr>
        <p:txBody>
          <a:bodyPr vert="horz" wrap="square" lIns="0" tIns="223520" rIns="0" bIns="0" rtlCol="0">
            <a:spAutoFit/>
          </a:bodyPr>
          <a:lstStyle/>
          <a:p>
            <a:pPr marL="650240">
              <a:lnSpc>
                <a:spcPct val="100000"/>
              </a:lnSpc>
              <a:spcBef>
                <a:spcPts val="1760"/>
              </a:spcBef>
            </a:pPr>
            <a:r>
              <a:rPr spc="-10"/>
              <a:t>复合材料旳分类</a:t>
            </a:r>
          </a:p>
        </p:txBody>
      </p:sp>
      <p:sp>
        <p:nvSpPr>
          <p:cNvPr id="4" name="object 4"/>
          <p:cNvSpPr/>
          <p:nvPr/>
        </p:nvSpPr>
        <p:spPr>
          <a:xfrm>
            <a:off x="2195511" y="3070225"/>
            <a:ext cx="6486525" cy="1819275"/>
          </a:xfrm>
          <a:custGeom>
            <a:rect l="l" t="t" r="r" b="b"/>
            <a:pathLst>
              <a:path w="6486525" h="1819275">
                <a:moveTo>
                  <a:pt x="0" y="0"/>
                </a:moveTo>
                <a:lnTo>
                  <a:pt x="6486525" y="0"/>
                </a:lnTo>
                <a:lnTo>
                  <a:pt x="6486525" y="1819275"/>
                </a:lnTo>
                <a:lnTo>
                  <a:pt x="0" y="1819275"/>
                </a:lnTo>
                <a:lnTo>
                  <a:pt x="0" y="0"/>
                </a:lnTo>
                <a:close/>
              </a:path>
            </a:pathLst>
          </a:custGeom>
          <a:ln w="9525">
            <a:solidFill>
              <a:srgbClr val="000000"/>
            </a:solidFill>
          </a:ln>
        </p:spPr>
        <p:txBody>
          <a:bodyPr wrap="square" lIns="0" tIns="0" rIns="0" bIns="0" rtlCol="0"/>
          <a:lstStyle/>
          <a:p/>
        </p:txBody>
      </p:sp>
      <p:sp>
        <p:nvSpPr>
          <p:cNvPr id="5" name="object 5"/>
          <p:cNvSpPr txBox="1"/>
          <p:nvPr/>
        </p:nvSpPr>
        <p:spPr>
          <a:xfrm>
            <a:off x="2707639" y="3594252"/>
            <a:ext cx="1803400" cy="1460500"/>
          </a:xfrm>
          <a:prstGeom prst="rect">
            <a:avLst/>
          </a:prstGeom>
        </p:spPr>
        <p:txBody>
          <a:bodyPr vert="horz" wrap="square" lIns="0" tIns="12700" rIns="0" bIns="0" rtlCol="0">
            <a:spAutoFit/>
          </a:bodyPr>
          <a:lstStyle/>
          <a:p>
            <a:pPr marL="12700">
              <a:lnSpc>
                <a:spcPct val="100000"/>
              </a:lnSpc>
              <a:spcBef>
                <a:spcPts val="100"/>
              </a:spcBef>
            </a:pPr>
            <a:r>
              <a:rPr sz="2800" spc="-10">
                <a:latin typeface="Times New Roman"/>
                <a:cs typeface="Times New Roman"/>
              </a:rPr>
              <a:t>1121416028</a:t>
            </a:r>
            <a:endParaRPr sz="2800">
              <a:latin typeface="Times New Roman"/>
              <a:cs typeface="Times New Roman"/>
            </a:endParaRPr>
          </a:p>
          <a:p>
            <a:pPr>
              <a:lnSpc>
                <a:spcPct val="100000"/>
              </a:lnSpc>
              <a:spcBef>
                <a:spcPts val="35"/>
              </a:spcBef>
            </a:pPr>
            <a:endParaRPr sz="3950">
              <a:latin typeface="Times New Roman"/>
              <a:cs typeface="Times New Roman"/>
            </a:endParaRPr>
          </a:p>
          <a:p>
            <a:pPr marL="12700">
              <a:lnSpc>
                <a:spcPct val="100000"/>
              </a:lnSpc>
            </a:pPr>
            <a:r>
              <a:rPr sz="2800" spc="-10">
                <a:latin typeface="Times New Roman"/>
                <a:cs typeface="Times New Roman"/>
              </a:rPr>
              <a:t>1121416007</a:t>
            </a:r>
            <a:endParaRPr sz="2800">
              <a:latin typeface="Times New Roman"/>
              <a:cs typeface="Times New Roman"/>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68312" y="260350"/>
            <a:ext cx="8229600" cy="1143000"/>
          </a:xfrm>
          <a:custGeom>
            <a:rect l="l" t="t" r="r" b="b"/>
            <a:pathLst>
              <a:path w="8229600" h="1143000">
                <a:moveTo>
                  <a:pt x="0" y="0"/>
                </a:moveTo>
                <a:lnTo>
                  <a:pt x="8229600" y="0"/>
                </a:lnTo>
                <a:lnTo>
                  <a:pt x="8229600" y="1143000"/>
                </a:lnTo>
                <a:lnTo>
                  <a:pt x="0" y="1143000"/>
                </a:lnTo>
                <a:lnTo>
                  <a:pt x="0" y="0"/>
                </a:lnTo>
                <a:close/>
              </a:path>
            </a:pathLst>
          </a:custGeom>
          <a:ln w="9525">
            <a:solidFill>
              <a:srgbClr val="000000"/>
            </a:solidFill>
          </a:ln>
        </p:spPr>
        <p:txBody>
          <a:bodyPr wrap="square" lIns="0" tIns="0" rIns="0" bIns="0" rtlCol="0"/>
          <a:lstStyle/>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34290">
              <a:lnSpc>
                <a:spcPct val="100000"/>
              </a:lnSpc>
              <a:spcBef>
                <a:spcPts val="100"/>
              </a:spcBef>
            </a:pPr>
            <a:r>
              <a:rPr spc="-10"/>
              <a:t>复合材料旳分类</a:t>
            </a:r>
          </a:p>
        </p:txBody>
      </p:sp>
      <p:sp>
        <p:nvSpPr>
          <p:cNvPr id="4" name="object 4"/>
          <p:cNvSpPr/>
          <p:nvPr/>
        </p:nvSpPr>
        <p:spPr>
          <a:xfrm>
            <a:off x="1042987" y="1341437"/>
            <a:ext cx="7905750" cy="5257800"/>
          </a:xfrm>
          <a:custGeom>
            <a:rect l="l" t="t" r="r" b="b"/>
            <a:pathLst>
              <a:path w="7905750" h="5257800">
                <a:moveTo>
                  <a:pt x="0" y="0"/>
                </a:moveTo>
                <a:lnTo>
                  <a:pt x="7905749" y="0"/>
                </a:lnTo>
                <a:lnTo>
                  <a:pt x="7905749" y="5257799"/>
                </a:lnTo>
                <a:lnTo>
                  <a:pt x="0" y="5257799"/>
                </a:lnTo>
                <a:lnTo>
                  <a:pt x="0" y="0"/>
                </a:lnTo>
                <a:close/>
              </a:path>
            </a:pathLst>
          </a:custGeom>
          <a:ln w="9525">
            <a:solidFill>
              <a:srgbClr val="000000"/>
            </a:solidFill>
          </a:ln>
        </p:spPr>
        <p:txBody>
          <a:bodyPr wrap="square" lIns="0" tIns="0" rIns="0" bIns="0" rtlCol="0"/>
          <a:lstStyle/>
          <a:p/>
        </p:txBody>
      </p:sp>
      <p:sp>
        <p:nvSpPr>
          <p:cNvPr id="5" name="object 5"/>
          <p:cNvSpPr txBox="1"/>
          <p:nvPr/>
        </p:nvSpPr>
        <p:spPr>
          <a:xfrm>
            <a:off x="1121728" y="1297374"/>
            <a:ext cx="5715000" cy="4114165"/>
          </a:xfrm>
          <a:prstGeom prst="rect">
            <a:avLst/>
          </a:prstGeom>
        </p:spPr>
        <p:txBody>
          <a:bodyPr vert="horz" wrap="square" lIns="0" tIns="102235" rIns="0" bIns="0" rtlCol="0">
            <a:spAutoFit/>
          </a:bodyPr>
          <a:lstStyle/>
          <a:p>
            <a:pPr marL="12700">
              <a:lnSpc>
                <a:spcPct val="100000"/>
              </a:lnSpc>
              <a:spcBef>
                <a:spcPts val="805"/>
              </a:spcBef>
              <a:tabLst>
                <a:tab pos="1637664"/>
              </a:tabLst>
            </a:pPr>
            <a:r>
              <a:rPr sz="3200">
                <a:solidFill>
                  <a:srgbClr val="FF3300"/>
                </a:solidFill>
                <a:latin typeface="宋体"/>
                <a:cs typeface="宋体"/>
              </a:rPr>
              <a:t>第一</a:t>
            </a:r>
            <a:r>
              <a:rPr sz="3200" spc="-50">
                <a:solidFill>
                  <a:srgbClr val="FF3300"/>
                </a:solidFill>
                <a:latin typeface="宋体"/>
                <a:cs typeface="宋体"/>
              </a:rPr>
              <a:t>节</a:t>
            </a:r>
            <a:r>
              <a:rPr sz="3200">
                <a:solidFill>
                  <a:srgbClr val="FF3300"/>
                </a:solidFill>
                <a:latin typeface="宋体"/>
                <a:cs typeface="宋体"/>
              </a:rPr>
              <a:t>	概</a:t>
            </a:r>
            <a:r>
              <a:rPr sz="3200" spc="-50">
                <a:solidFill>
                  <a:srgbClr val="FF3300"/>
                </a:solidFill>
                <a:latin typeface="宋体"/>
                <a:cs typeface="宋体"/>
              </a:rPr>
              <a:t>述</a:t>
            </a:r>
            <a:endParaRPr sz="3200">
              <a:latin typeface="宋体"/>
              <a:cs typeface="宋体"/>
            </a:endParaRPr>
          </a:p>
          <a:p>
            <a:pPr marL="355600" indent="-342900">
              <a:lnSpc>
                <a:spcPct val="100000"/>
              </a:lnSpc>
              <a:spcBef>
                <a:spcPts val="770"/>
              </a:spcBef>
              <a:buClr>
                <a:srgbClr val="FF6600"/>
              </a:buClr>
              <a:buSzPct val="101562"/>
              <a:buFont typeface="Wingdings"/>
              <a:buChar char=""/>
              <a:tabLst>
                <a:tab pos="355600"/>
              </a:tabLst>
            </a:pPr>
            <a:r>
              <a:rPr sz="3200" spc="-25">
                <a:latin typeface="宋体"/>
                <a:cs typeface="宋体"/>
              </a:rPr>
              <a:t>分类</a:t>
            </a:r>
            <a:endParaRPr sz="3200">
              <a:latin typeface="宋体"/>
              <a:cs typeface="宋体"/>
            </a:endParaRPr>
          </a:p>
          <a:p>
            <a:pPr marL="355600" indent="-342900">
              <a:lnSpc>
                <a:spcPct val="100000"/>
              </a:lnSpc>
              <a:spcBef>
                <a:spcPts val="765"/>
              </a:spcBef>
              <a:buClr>
                <a:srgbClr val="FF6600"/>
              </a:buClr>
              <a:buSzPct val="101562"/>
              <a:buFont typeface="Wingdings"/>
              <a:buChar char=""/>
              <a:tabLst>
                <a:tab pos="355600"/>
              </a:tabLst>
            </a:pPr>
            <a:r>
              <a:rPr sz="3200" spc="-15">
                <a:latin typeface="宋体"/>
                <a:cs typeface="宋体"/>
              </a:rPr>
              <a:t>性能特点</a:t>
            </a:r>
            <a:endParaRPr sz="3200">
              <a:latin typeface="宋体"/>
              <a:cs typeface="宋体"/>
            </a:endParaRPr>
          </a:p>
          <a:p>
            <a:pPr marL="12700">
              <a:lnSpc>
                <a:spcPct val="100000"/>
              </a:lnSpc>
              <a:spcBef>
                <a:spcPts val="770"/>
              </a:spcBef>
              <a:tabLst>
                <a:tab pos="1637664"/>
              </a:tabLst>
            </a:pPr>
            <a:r>
              <a:rPr sz="3200">
                <a:solidFill>
                  <a:srgbClr val="FF3300"/>
                </a:solidFill>
                <a:latin typeface="宋体"/>
                <a:cs typeface="宋体"/>
              </a:rPr>
              <a:t>第二</a:t>
            </a:r>
            <a:r>
              <a:rPr sz="3200" spc="-50">
                <a:solidFill>
                  <a:srgbClr val="FF3300"/>
                </a:solidFill>
                <a:latin typeface="宋体"/>
                <a:cs typeface="宋体"/>
              </a:rPr>
              <a:t>节</a:t>
            </a:r>
            <a:r>
              <a:rPr sz="3200">
                <a:solidFill>
                  <a:srgbClr val="FF3300"/>
                </a:solidFill>
                <a:latin typeface="宋体"/>
                <a:cs typeface="宋体"/>
              </a:rPr>
              <a:t>	增强材料及其增强机</a:t>
            </a:r>
            <a:r>
              <a:rPr sz="3200" spc="-50">
                <a:solidFill>
                  <a:srgbClr val="FF3300"/>
                </a:solidFill>
                <a:latin typeface="宋体"/>
                <a:cs typeface="宋体"/>
              </a:rPr>
              <a:t>制</a:t>
            </a:r>
            <a:endParaRPr sz="3200">
              <a:latin typeface="宋体"/>
              <a:cs typeface="宋体"/>
            </a:endParaRPr>
          </a:p>
          <a:p>
            <a:pPr marL="355600" indent="-342900">
              <a:lnSpc>
                <a:spcPct val="100000"/>
              </a:lnSpc>
              <a:spcBef>
                <a:spcPts val="765"/>
              </a:spcBef>
              <a:buClr>
                <a:srgbClr val="FF6600"/>
              </a:buClr>
              <a:buSzPct val="101562"/>
              <a:buFont typeface="Wingdings"/>
              <a:buChar char=""/>
              <a:tabLst>
                <a:tab pos="355600"/>
              </a:tabLst>
            </a:pPr>
            <a:r>
              <a:rPr sz="3200" spc="-15">
                <a:latin typeface="宋体"/>
                <a:cs typeface="宋体"/>
              </a:rPr>
              <a:t>增强材料</a:t>
            </a:r>
            <a:endParaRPr sz="3200">
              <a:latin typeface="宋体"/>
              <a:cs typeface="宋体"/>
            </a:endParaRPr>
          </a:p>
          <a:p>
            <a:pPr marL="355600" indent="-342900">
              <a:lnSpc>
                <a:spcPct val="100000"/>
              </a:lnSpc>
              <a:spcBef>
                <a:spcPts val="770"/>
              </a:spcBef>
              <a:buClr>
                <a:srgbClr val="FF6600"/>
              </a:buClr>
              <a:buSzPct val="101562"/>
              <a:buFont typeface="Wingdings"/>
              <a:buChar char=""/>
              <a:tabLst>
                <a:tab pos="355600"/>
              </a:tabLst>
            </a:pPr>
            <a:r>
              <a:rPr sz="3200" spc="-15">
                <a:latin typeface="宋体"/>
                <a:cs typeface="宋体"/>
              </a:rPr>
              <a:t>增强机制</a:t>
            </a:r>
            <a:endParaRPr sz="3200">
              <a:latin typeface="宋体"/>
              <a:cs typeface="宋体"/>
            </a:endParaRPr>
          </a:p>
          <a:p>
            <a:pPr marL="12700">
              <a:lnSpc>
                <a:spcPct val="100000"/>
              </a:lnSpc>
              <a:spcBef>
                <a:spcPts val="770"/>
              </a:spcBef>
              <a:tabLst>
                <a:tab pos="1637664"/>
              </a:tabLst>
            </a:pPr>
            <a:r>
              <a:rPr sz="3200">
                <a:solidFill>
                  <a:srgbClr val="FF3300"/>
                </a:solidFill>
                <a:latin typeface="宋体"/>
                <a:cs typeface="宋体"/>
              </a:rPr>
              <a:t>第三</a:t>
            </a:r>
            <a:r>
              <a:rPr sz="3200" spc="-50">
                <a:solidFill>
                  <a:srgbClr val="FF3300"/>
                </a:solidFill>
                <a:latin typeface="宋体"/>
                <a:cs typeface="宋体"/>
              </a:rPr>
              <a:t>节</a:t>
            </a:r>
            <a:r>
              <a:rPr sz="3200">
                <a:solidFill>
                  <a:srgbClr val="FF3300"/>
                </a:solidFill>
                <a:latin typeface="宋体"/>
                <a:cs typeface="宋体"/>
              </a:rPr>
              <a:t>	常用复合材</a:t>
            </a:r>
            <a:r>
              <a:rPr sz="3200" spc="-50">
                <a:solidFill>
                  <a:srgbClr val="FF3300"/>
                </a:solidFill>
                <a:latin typeface="宋体"/>
                <a:cs typeface="宋体"/>
              </a:rPr>
              <a:t>料</a:t>
            </a:r>
            <a:endParaRPr sz="3200">
              <a:latin typeface="宋体"/>
              <a:cs typeface="宋体"/>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04800" y="304799"/>
            <a:ext cx="7723505" cy="1036955"/>
          </a:xfrm>
          <a:prstGeom prst="rect">
            <a:avLst/>
          </a:prstGeom>
          <a:ln w="9525">
            <a:solidFill>
              <a:srgbClr val="000000"/>
            </a:solidFill>
          </a:ln>
        </p:spPr>
        <p:txBody>
          <a:bodyPr vert="horz" wrap="square" lIns="0" tIns="200025" rIns="0" bIns="0" rtlCol="0">
            <a:spAutoFit/>
          </a:bodyPr>
          <a:lstStyle/>
          <a:p>
            <a:pPr marL="91440">
              <a:lnSpc>
                <a:spcPct val="100000"/>
              </a:lnSpc>
              <a:spcBef>
                <a:spcPts val="1575"/>
              </a:spcBef>
              <a:tabLst>
                <a:tab pos="2326005"/>
              </a:tabLst>
            </a:pPr>
            <a:r>
              <a:rPr>
                <a:solidFill>
                  <a:srgbClr val="D4921B"/>
                </a:solidFill>
              </a:rPr>
              <a:t>第一</a:t>
            </a:r>
            <a:r>
              <a:rPr spc="-50">
                <a:solidFill>
                  <a:srgbClr val="D4921B"/>
                </a:solidFill>
              </a:rPr>
              <a:t>节</a:t>
            </a:r>
            <a:r>
              <a:rPr>
                <a:solidFill>
                  <a:srgbClr val="D4921B"/>
                </a:solidFill>
              </a:rPr>
              <a:t>	概</a:t>
            </a:r>
            <a:r>
              <a:rPr spc="-50">
                <a:solidFill>
                  <a:srgbClr val="D4921B"/>
                </a:solidFill>
              </a:rPr>
              <a:t>述</a:t>
            </a:r>
          </a:p>
        </p:txBody>
      </p:sp>
      <p:sp>
        <p:nvSpPr>
          <p:cNvPr id="3" name="object 3"/>
          <p:cNvSpPr/>
          <p:nvPr/>
        </p:nvSpPr>
        <p:spPr>
          <a:xfrm>
            <a:off x="381000" y="1981199"/>
            <a:ext cx="8305800" cy="4040504"/>
          </a:xfrm>
          <a:custGeom>
            <a:rect l="l" t="t" r="r" b="b"/>
            <a:pathLst>
              <a:path w="8305800" h="4040504">
                <a:moveTo>
                  <a:pt x="0" y="0"/>
                </a:moveTo>
                <a:lnTo>
                  <a:pt x="8305800" y="0"/>
                </a:lnTo>
                <a:lnTo>
                  <a:pt x="8305800" y="4040188"/>
                </a:lnTo>
                <a:lnTo>
                  <a:pt x="0" y="4040188"/>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472440" y="2546357"/>
            <a:ext cx="1435100" cy="452120"/>
          </a:xfrm>
          <a:prstGeom prst="rect">
            <a:avLst/>
          </a:prstGeom>
        </p:spPr>
        <p:txBody>
          <a:bodyPr vert="horz" wrap="square" lIns="0" tIns="12700" rIns="0" bIns="0" rtlCol="0">
            <a:spAutoFit/>
          </a:bodyPr>
          <a:lstStyle/>
          <a:p>
            <a:pPr>
              <a:lnSpc>
                <a:spcPct val="100000"/>
              </a:lnSpc>
              <a:spcBef>
                <a:spcPts val="100"/>
              </a:spcBef>
            </a:pPr>
            <a:r>
              <a:rPr sz="2800" b="1" spc="-15">
                <a:solidFill>
                  <a:srgbClr val="FF6600"/>
                </a:solidFill>
                <a:latin typeface="Microsoft JhengHei"/>
                <a:cs typeface="Microsoft JhengHei"/>
              </a:rPr>
              <a:t>复合材料</a:t>
            </a:r>
            <a:endParaRPr sz="2800">
              <a:latin typeface="Microsoft JhengHei"/>
              <a:cs typeface="Microsoft JhengHei"/>
            </a:endParaRPr>
          </a:p>
        </p:txBody>
      </p:sp>
      <p:sp>
        <p:nvSpPr>
          <p:cNvPr id="5" name="object 5"/>
          <p:cNvSpPr txBox="1"/>
          <p:nvPr/>
        </p:nvSpPr>
        <p:spPr>
          <a:xfrm>
            <a:off x="2194560" y="2546357"/>
            <a:ext cx="6413500" cy="452120"/>
          </a:xfrm>
          <a:prstGeom prst="rect">
            <a:avLst/>
          </a:prstGeom>
        </p:spPr>
        <p:txBody>
          <a:bodyPr vert="horz" wrap="square" lIns="0" tIns="12700" rIns="0" bIns="0" rtlCol="0">
            <a:spAutoFit/>
          </a:bodyPr>
          <a:lstStyle/>
          <a:p>
            <a:pPr>
              <a:lnSpc>
                <a:spcPct val="100000"/>
              </a:lnSpc>
              <a:spcBef>
                <a:spcPts val="100"/>
              </a:spcBef>
            </a:pPr>
            <a:r>
              <a:rPr sz="2800" b="1" spc="-5">
                <a:latin typeface="Microsoft JhengHei"/>
                <a:cs typeface="Microsoft JhengHei"/>
              </a:rPr>
              <a:t>两种或者两种以上旳不同性质旳材料，经</a:t>
            </a:r>
            <a:endParaRPr sz="2800">
              <a:latin typeface="Microsoft JhengHei"/>
              <a:cs typeface="Microsoft JhengHei"/>
            </a:endParaRPr>
          </a:p>
        </p:txBody>
      </p:sp>
      <p:sp>
        <p:nvSpPr>
          <p:cNvPr id="6" name="object 6"/>
          <p:cNvSpPr txBox="1"/>
          <p:nvPr/>
        </p:nvSpPr>
        <p:spPr>
          <a:xfrm>
            <a:off x="472440" y="3655829"/>
            <a:ext cx="6413500" cy="452120"/>
          </a:xfrm>
          <a:prstGeom prst="rect">
            <a:avLst/>
          </a:prstGeom>
        </p:spPr>
        <p:txBody>
          <a:bodyPr vert="horz" wrap="square" lIns="0" tIns="12700" rIns="0" bIns="0" rtlCol="0">
            <a:spAutoFit/>
          </a:bodyPr>
          <a:lstStyle/>
          <a:p>
            <a:pPr>
              <a:lnSpc>
                <a:spcPct val="100000"/>
              </a:lnSpc>
              <a:spcBef>
                <a:spcPts val="100"/>
              </a:spcBef>
            </a:pPr>
            <a:r>
              <a:rPr sz="2800" b="1" spc="-5">
                <a:latin typeface="Microsoft JhengHei"/>
                <a:cs typeface="Microsoft JhengHei"/>
              </a:rPr>
              <a:t>过不同旳工艺措施人工合成旳多相材料。</a:t>
            </a:r>
            <a:endParaRPr sz="2800">
              <a:latin typeface="Microsoft JhengHei"/>
              <a:cs typeface="Microsoft JhengHei"/>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57200" y="981075"/>
            <a:ext cx="8291830" cy="5327650"/>
          </a:xfrm>
          <a:custGeom>
            <a:rect l="l" t="t" r="r" b="b"/>
            <a:pathLst>
              <a:path w="8291830" h="5327650">
                <a:moveTo>
                  <a:pt x="0" y="0"/>
                </a:moveTo>
                <a:lnTo>
                  <a:pt x="8291511" y="0"/>
                </a:lnTo>
                <a:lnTo>
                  <a:pt x="8291511" y="5327650"/>
                </a:lnTo>
                <a:lnTo>
                  <a:pt x="0" y="5327650"/>
                </a:lnTo>
                <a:lnTo>
                  <a:pt x="0" y="0"/>
                </a:lnTo>
                <a:close/>
              </a:path>
            </a:pathLst>
          </a:custGeom>
          <a:ln w="9525">
            <a:solidFill>
              <a:srgbClr val="000000"/>
            </a:solidFill>
          </a:ln>
        </p:spPr>
        <p:txBody>
          <a:bodyPr wrap="square" lIns="0" tIns="0" rIns="0" bIns="0" rtlCol="0"/>
          <a:lstStyle/>
          <a:p/>
        </p:txBody>
      </p:sp>
      <p:sp>
        <p:nvSpPr>
          <p:cNvPr id="3" name="object 3"/>
          <p:cNvSpPr txBox="1"/>
          <p:nvPr/>
        </p:nvSpPr>
        <p:spPr>
          <a:xfrm>
            <a:off x="535940" y="1003691"/>
            <a:ext cx="8559800" cy="3731895"/>
          </a:xfrm>
          <a:prstGeom prst="rect">
            <a:avLst/>
          </a:prstGeom>
        </p:spPr>
        <p:txBody>
          <a:bodyPr vert="horz" wrap="square" lIns="0" tIns="12700" rIns="0" bIns="0" rtlCol="0">
            <a:spAutoFit/>
          </a:bodyPr>
          <a:lstStyle/>
          <a:p>
            <a:pPr marL="12700" marR="233679" indent="990600">
              <a:lnSpc>
                <a:spcPct val="120000"/>
              </a:lnSpc>
              <a:spcBef>
                <a:spcPts val="100"/>
              </a:spcBef>
            </a:pPr>
            <a:r>
              <a:rPr sz="3200" spc="-5">
                <a:latin typeface="宋体"/>
                <a:cs typeface="宋体"/>
              </a:rPr>
              <a:t>在当代工程中对材料旳要求越来越苛刻，尤其是在航天、航海及交通运送领域。</a:t>
            </a:r>
            <a:endParaRPr sz="3200">
              <a:latin typeface="宋体"/>
              <a:cs typeface="宋体"/>
            </a:endParaRPr>
          </a:p>
          <a:p>
            <a:pPr marL="12700" marR="5080" indent="990600">
              <a:lnSpc>
                <a:spcPct val="120000"/>
              </a:lnSpc>
              <a:spcBef>
                <a:spcPts val="765"/>
              </a:spcBef>
            </a:pPr>
            <a:r>
              <a:rPr sz="3200" spc="-5">
                <a:latin typeface="宋体"/>
                <a:cs typeface="宋体"/>
              </a:rPr>
              <a:t>例如，要求飞机构造材料既有低旳密度，又具有高旳强度、刚度、韧性、耐磨及耐蚀性。</a:t>
            </a:r>
            <a:endParaRPr sz="3200">
              <a:latin typeface="宋体"/>
              <a:cs typeface="宋体"/>
            </a:endParaRPr>
          </a:p>
          <a:p>
            <a:pPr marL="12700" marR="640080" indent="990600">
              <a:lnSpc>
                <a:spcPct val="120000"/>
              </a:lnSpc>
              <a:spcBef>
                <a:spcPts val="770"/>
              </a:spcBef>
            </a:pPr>
            <a:r>
              <a:rPr sz="3200" spc="-5">
                <a:latin typeface="宋体"/>
                <a:cs typeface="宋体"/>
              </a:rPr>
              <a:t>一般高强度材料旳密度也高，增大强度或刚度则会降低材料旳韧性。</a:t>
            </a:r>
            <a:endParaRPr sz="3200">
              <a:latin typeface="宋体"/>
              <a:cs typeface="宋体"/>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051050" y="404811"/>
            <a:ext cx="5400675" cy="1729105"/>
          </a:xfrm>
          <a:prstGeom prst="rect">
            <a:avLst/>
          </a:prstGeom>
          <a:ln w="9525">
            <a:solidFill>
              <a:srgbClr val="000000"/>
            </a:solidFill>
          </a:ln>
        </p:spPr>
        <p:txBody>
          <a:bodyPr vert="horz" wrap="square" lIns="0" tIns="56515" rIns="0" bIns="0" rtlCol="0">
            <a:spAutoFit/>
          </a:bodyPr>
          <a:lstStyle/>
          <a:p>
            <a:pPr marL="90805" marR="140335" indent="1249045">
              <a:lnSpc>
                <a:spcPct val="100000"/>
              </a:lnSpc>
              <a:spcBef>
                <a:spcPts val="445"/>
              </a:spcBef>
            </a:pPr>
            <a:r>
              <a:rPr sz="2800" b="0" spc="-5">
                <a:latin typeface="宋体"/>
                <a:cs typeface="宋体"/>
              </a:rPr>
              <a:t>这种材料优异性能旳组合是单一材料无法满足旳。</a:t>
            </a:r>
            <a:endParaRPr sz="2800">
              <a:latin typeface="宋体"/>
              <a:cs typeface="宋体"/>
            </a:endParaRPr>
          </a:p>
        </p:txBody>
      </p:sp>
      <p:sp>
        <p:nvSpPr>
          <p:cNvPr id="3" name="object 3"/>
          <p:cNvSpPr/>
          <p:nvPr/>
        </p:nvSpPr>
        <p:spPr>
          <a:xfrm>
            <a:off x="4427537" y="2276474"/>
            <a:ext cx="576580" cy="1152525"/>
          </a:xfrm>
          <a:custGeom>
            <a:rect l="l" t="t" r="r" b="b"/>
            <a:pathLst>
              <a:path w="576579" h="1152525">
                <a:moveTo>
                  <a:pt x="0" y="864393"/>
                </a:moveTo>
                <a:lnTo>
                  <a:pt x="144065" y="864393"/>
                </a:lnTo>
                <a:lnTo>
                  <a:pt x="144065" y="0"/>
                </a:lnTo>
                <a:lnTo>
                  <a:pt x="288131" y="144065"/>
                </a:lnTo>
                <a:lnTo>
                  <a:pt x="432196" y="0"/>
                </a:lnTo>
                <a:lnTo>
                  <a:pt x="432196" y="864393"/>
                </a:lnTo>
                <a:lnTo>
                  <a:pt x="576261" y="864393"/>
                </a:lnTo>
                <a:lnTo>
                  <a:pt x="288131" y="1152525"/>
                </a:lnTo>
                <a:lnTo>
                  <a:pt x="0" y="864393"/>
                </a:lnTo>
                <a:close/>
              </a:path>
            </a:pathLst>
          </a:custGeom>
          <a:solidFill>
            <a:srgbClr val="FF3300"/>
          </a:solidFill>
        </p:spPr>
        <p:txBody>
          <a:bodyPr wrap="square" lIns="0" tIns="0" rIns="0" bIns="0" rtlCol="0"/>
          <a:lstStyle/>
          <a:p/>
        </p:txBody>
      </p:sp>
      <p:sp>
        <p:nvSpPr>
          <p:cNvPr id="4" name="object 4"/>
          <p:cNvSpPr txBox="1"/>
          <p:nvPr/>
        </p:nvSpPr>
        <p:spPr>
          <a:xfrm>
            <a:off x="1692274" y="4437062"/>
            <a:ext cx="5761355" cy="831850"/>
          </a:xfrm>
          <a:prstGeom prst="rect">
            <a:avLst/>
          </a:prstGeom>
          <a:ln w="9525">
            <a:solidFill>
              <a:srgbClr val="CC0000"/>
            </a:solidFill>
          </a:ln>
        </p:spPr>
        <p:txBody>
          <a:bodyPr vert="horz" wrap="square" lIns="0" tIns="64769" rIns="0" bIns="0" rtlCol="0">
            <a:spAutoFit/>
          </a:bodyPr>
          <a:lstStyle/>
          <a:p>
            <a:pPr algn="ctr">
              <a:lnSpc>
                <a:spcPct val="100000"/>
              </a:lnSpc>
              <a:spcBef>
                <a:spcPts val="509"/>
              </a:spcBef>
            </a:pPr>
            <a:r>
              <a:rPr sz="4800" b="1" spc="-15">
                <a:latin typeface="Microsoft JhengHei"/>
                <a:cs typeface="Microsoft JhengHei"/>
              </a:rPr>
              <a:t>复合材料</a:t>
            </a:r>
            <a:endParaRPr sz="4800">
              <a:latin typeface="Microsoft JhengHei"/>
              <a:cs typeface="Microsoft JhengHei"/>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5080000" y="698500"/>
            <a:ext cx="3619365" cy="4033444"/>
          </a:xfrm>
          <a:prstGeom prst="rect">
            <a:avLst/>
          </a:prstGeom>
        </p:spPr>
      </p:pic>
      <p:pic>
        <p:nvPicPr>
          <p:cNvPr id="3" name="object 3"/>
          <p:cNvPicPr/>
          <p:nvPr/>
        </p:nvPicPr>
        <p:blipFill>
          <a:blip r:embed="rId3"/>
          <a:stretch>
            <a:fillRect/>
          </a:stretch>
        </p:blipFill>
        <p:spPr>
          <a:xfrm>
            <a:off x="825500" y="266700"/>
            <a:ext cx="3352586" cy="4624151"/>
          </a:xfrm>
          <a:prstGeom prst="rect">
            <a:avLst/>
          </a:prstGeom>
        </p:spPr>
      </p:pic>
      <p:sp>
        <p:nvSpPr>
          <p:cNvPr id="4" name="object 4"/>
          <p:cNvSpPr txBox="1"/>
          <p:nvPr/>
        </p:nvSpPr>
        <p:spPr>
          <a:xfrm>
            <a:off x="762952" y="5128894"/>
            <a:ext cx="7974330" cy="883919"/>
          </a:xfrm>
          <a:prstGeom prst="rect">
            <a:avLst/>
          </a:prstGeom>
        </p:spPr>
        <p:txBody>
          <a:bodyPr vert="horz" wrap="square" lIns="0" tIns="12700" rIns="0" bIns="0" rtlCol="0">
            <a:spAutoFit/>
          </a:bodyPr>
          <a:lstStyle/>
          <a:p>
            <a:pPr marL="12700">
              <a:lnSpc>
                <a:spcPct val="100000"/>
              </a:lnSpc>
              <a:spcBef>
                <a:spcPts val="100"/>
              </a:spcBef>
            </a:pPr>
            <a:r>
              <a:rPr sz="2800" spc="-5">
                <a:latin typeface="宋体"/>
                <a:cs typeface="宋体"/>
              </a:rPr>
              <a:t>玻璃纤维增强风机叶片</a:t>
            </a:r>
            <a:endParaRPr sz="2800">
              <a:latin typeface="宋体"/>
              <a:cs typeface="宋体"/>
            </a:endParaRPr>
          </a:p>
          <a:p>
            <a:pPr marL="4404995">
              <a:lnSpc>
                <a:spcPct val="100000"/>
              </a:lnSpc>
              <a:spcBef>
                <a:spcPts val="40"/>
              </a:spcBef>
            </a:pPr>
            <a:r>
              <a:rPr sz="2800" spc="-5">
                <a:latin typeface="宋体"/>
                <a:cs typeface="宋体"/>
              </a:rPr>
              <a:t>玻璃纤维增强尼龙车轮</a:t>
            </a:r>
            <a:endParaRPr sz="2800">
              <a:latin typeface="宋体"/>
              <a:cs typeface="宋体"/>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469900" y="266700"/>
            <a:ext cx="3459226" cy="2386988"/>
          </a:xfrm>
          <a:prstGeom prst="rect">
            <a:avLst/>
          </a:prstGeom>
        </p:spPr>
      </p:pic>
      <p:sp>
        <p:nvSpPr>
          <p:cNvPr id="3" name="object 3"/>
          <p:cNvSpPr txBox="1">
            <a:spLocks noGrp="1"/>
          </p:cNvSpPr>
          <p:nvPr>
            <p:ph type="title"/>
          </p:nvPr>
        </p:nvSpPr>
        <p:spPr>
          <a:xfrm>
            <a:off x="186689" y="2982594"/>
            <a:ext cx="4292600" cy="452120"/>
          </a:xfrm>
          <a:prstGeom prst="rect">
            <a:avLst/>
          </a:prstGeom>
        </p:spPr>
        <p:txBody>
          <a:bodyPr vert="horz" wrap="square" lIns="0" tIns="12700" rIns="0" bIns="0" rtlCol="0">
            <a:spAutoFit/>
          </a:bodyPr>
          <a:lstStyle/>
          <a:p>
            <a:pPr marL="12700">
              <a:lnSpc>
                <a:spcPct val="100000"/>
              </a:lnSpc>
              <a:spcBef>
                <a:spcPts val="100"/>
              </a:spcBef>
            </a:pPr>
            <a:r>
              <a:rPr sz="2800" b="0" spc="-5">
                <a:latin typeface="宋体"/>
                <a:cs typeface="宋体"/>
              </a:rPr>
              <a:t>玻璃纤维增强塑料制自行车</a:t>
            </a:r>
            <a:endParaRPr sz="2800">
              <a:latin typeface="宋体"/>
              <a:cs typeface="宋体"/>
            </a:endParaRPr>
          </a:p>
        </p:txBody>
      </p:sp>
      <p:pic>
        <p:nvPicPr>
          <p:cNvPr id="4" name="object 4"/>
          <p:cNvPicPr/>
          <p:nvPr/>
        </p:nvPicPr>
        <p:blipFill>
          <a:blip r:embed="rId3"/>
          <a:stretch>
            <a:fillRect/>
          </a:stretch>
        </p:blipFill>
        <p:spPr>
          <a:xfrm>
            <a:off x="5219700" y="190500"/>
            <a:ext cx="3552086" cy="3872205"/>
          </a:xfrm>
          <a:prstGeom prst="rect">
            <a:avLst/>
          </a:prstGeom>
        </p:spPr>
      </p:pic>
      <p:sp>
        <p:nvSpPr>
          <p:cNvPr id="5" name="object 5"/>
          <p:cNvSpPr txBox="1"/>
          <p:nvPr/>
        </p:nvSpPr>
        <p:spPr>
          <a:xfrm>
            <a:off x="6019165" y="4638357"/>
            <a:ext cx="2514600" cy="452120"/>
          </a:xfrm>
          <a:prstGeom prst="rect">
            <a:avLst/>
          </a:prstGeom>
        </p:spPr>
        <p:txBody>
          <a:bodyPr vert="horz" wrap="square" lIns="0" tIns="12700" rIns="0" bIns="0" rtlCol="0">
            <a:spAutoFit/>
          </a:bodyPr>
          <a:lstStyle/>
          <a:p>
            <a:pPr marL="12700">
              <a:lnSpc>
                <a:spcPct val="100000"/>
              </a:lnSpc>
              <a:spcBef>
                <a:spcPts val="100"/>
              </a:spcBef>
            </a:pPr>
            <a:r>
              <a:rPr sz="2800" spc="-10">
                <a:latin typeface="宋体"/>
                <a:cs typeface="宋体"/>
              </a:rPr>
              <a:t>复合材料制小船</a:t>
            </a:r>
            <a:endParaRPr sz="2800">
              <a:latin typeface="宋体"/>
              <a:cs typeface="宋体"/>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254000" y="177800"/>
            <a:ext cx="3681771" cy="5633311"/>
          </a:xfrm>
          <a:prstGeom prst="rect">
            <a:avLst/>
          </a:prstGeom>
        </p:spPr>
      </p:pic>
      <p:sp>
        <p:nvSpPr>
          <p:cNvPr id="3" name="object 3"/>
          <p:cNvSpPr txBox="1"/>
          <p:nvPr/>
        </p:nvSpPr>
        <p:spPr>
          <a:xfrm>
            <a:off x="484980" y="5922645"/>
            <a:ext cx="3276600" cy="513080"/>
          </a:xfrm>
          <a:prstGeom prst="rect">
            <a:avLst/>
          </a:prstGeom>
        </p:spPr>
        <p:txBody>
          <a:bodyPr vert="horz" wrap="square" lIns="0" tIns="12700" rIns="0" bIns="0" rtlCol="0">
            <a:spAutoFit/>
          </a:bodyPr>
          <a:lstStyle/>
          <a:p>
            <a:pPr marL="12700">
              <a:lnSpc>
                <a:spcPct val="100000"/>
              </a:lnSpc>
              <a:spcBef>
                <a:spcPts val="100"/>
              </a:spcBef>
            </a:pPr>
            <a:r>
              <a:rPr sz="3200" spc="-10">
                <a:latin typeface="宋体"/>
                <a:cs typeface="宋体"/>
              </a:rPr>
              <a:t>复合材料制防弹衣</a:t>
            </a:r>
            <a:endParaRPr sz="3200">
              <a:latin typeface="宋体"/>
              <a:cs typeface="宋体"/>
            </a:endParaRPr>
          </a:p>
        </p:txBody>
      </p:sp>
      <p:pic>
        <p:nvPicPr>
          <p:cNvPr id="4" name="object 4"/>
          <p:cNvPicPr/>
          <p:nvPr/>
        </p:nvPicPr>
        <p:blipFill>
          <a:blip r:embed="rId3"/>
          <a:stretch>
            <a:fillRect/>
          </a:stretch>
        </p:blipFill>
        <p:spPr>
          <a:xfrm>
            <a:off x="4495800" y="1270000"/>
            <a:ext cx="4112850" cy="3806011"/>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381000" y="533400"/>
            <a:ext cx="7772400" cy="1143000"/>
          </a:xfrm>
          <a:prstGeom prst="rect">
            <a:avLst/>
          </a:prstGeom>
          <a:ln w="9525">
            <a:solidFill>
              <a:srgbClr val="000000"/>
            </a:solidFill>
          </a:ln>
        </p:spPr>
        <p:txBody>
          <a:bodyPr vert="horz" wrap="square" lIns="0" tIns="253365" rIns="0" bIns="0" rtlCol="0">
            <a:spAutoFit/>
          </a:bodyPr>
          <a:lstStyle/>
          <a:p>
            <a:pPr marL="91440">
              <a:lnSpc>
                <a:spcPct val="100000"/>
              </a:lnSpc>
              <a:spcBef>
                <a:spcPts val="1995"/>
              </a:spcBef>
            </a:pPr>
            <a:r>
              <a:rPr sz="4400" b="1" spc="-25">
                <a:solidFill>
                  <a:srgbClr val="000099"/>
                </a:solidFill>
                <a:latin typeface="Microsoft JhengHei"/>
                <a:cs typeface="Microsoft JhengHei"/>
              </a:rPr>
              <a:t>特点</a:t>
            </a:r>
            <a:endParaRPr sz="4400">
              <a:latin typeface="Microsoft JhengHei"/>
              <a:cs typeface="Microsoft JhengHei"/>
            </a:endParaRPr>
          </a:p>
        </p:txBody>
      </p:sp>
      <p:sp>
        <p:nvSpPr>
          <p:cNvPr id="3" name="object 3"/>
          <p:cNvSpPr/>
          <p:nvPr/>
        </p:nvSpPr>
        <p:spPr>
          <a:xfrm>
            <a:off x="381000" y="1981200"/>
            <a:ext cx="7720330" cy="4114800"/>
          </a:xfrm>
          <a:custGeom>
            <a:rect l="l" t="t" r="r" b="b"/>
            <a:pathLst>
              <a:path w="7720330" h="4114800">
                <a:moveTo>
                  <a:pt x="0" y="0"/>
                </a:moveTo>
                <a:lnTo>
                  <a:pt x="7720011" y="0"/>
                </a:lnTo>
                <a:lnTo>
                  <a:pt x="7720011" y="4114800"/>
                </a:lnTo>
                <a:lnTo>
                  <a:pt x="0" y="4114800"/>
                </a:lnTo>
                <a:lnTo>
                  <a:pt x="0" y="0"/>
                </a:lnTo>
                <a:close/>
              </a:path>
            </a:pathLst>
          </a:custGeom>
          <a:ln w="9525">
            <a:solidFill>
              <a:srgbClr val="000000"/>
            </a:solidFill>
          </a:ln>
        </p:spPr>
        <p:txBody>
          <a:bodyPr wrap="square" lIns="0" tIns="0" rIns="0" bIns="0" rtlCol="0"/>
          <a:lstStyle/>
          <a:p/>
        </p:txBody>
      </p:sp>
      <p:sp>
        <p:nvSpPr>
          <p:cNvPr id="4" name="object 4"/>
          <p:cNvSpPr txBox="1">
            <a:spLocks noGrp="1"/>
          </p:cNvSpPr>
          <p:nvPr>
            <p:ph type="title"/>
          </p:nvPr>
        </p:nvSpPr>
        <p:spPr>
          <a:xfrm>
            <a:off x="459740" y="2035651"/>
            <a:ext cx="7569200" cy="2494280"/>
          </a:xfrm>
          <a:prstGeom prst="rect">
            <a:avLst/>
          </a:prstGeom>
        </p:spPr>
        <p:txBody>
          <a:bodyPr vert="horz" wrap="square" lIns="0" tIns="12700" rIns="0" bIns="0" rtlCol="0">
            <a:spAutoFit/>
          </a:bodyPr>
          <a:lstStyle/>
          <a:p>
            <a:pPr marL="12700" marR="5080" indent="1327150">
              <a:lnSpc>
                <a:spcPct val="100000"/>
              </a:lnSpc>
              <a:spcBef>
                <a:spcPts val="100"/>
              </a:spcBef>
            </a:pPr>
            <a:r>
              <a:rPr sz="5400" spc="-10"/>
              <a:t>复合材料既保持构成</a:t>
            </a:r>
            <a:r>
              <a:rPr sz="5400" spc="-5"/>
              <a:t>材料各自旳最佳特征，</a:t>
            </a:r>
            <a:r>
              <a:rPr sz="5400" spc="-50"/>
              <a:t> </a:t>
            </a:r>
            <a:r>
              <a:rPr sz="5400" spc="-5"/>
              <a:t>又具有组合后旳新特征。</a:t>
            </a:r>
            <a:endParaRPr sz="54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object 2"/>
          <p:cNvGraphicFramePr>
            <a:graphicFrameLocks noGrp="1"/>
          </p:cNvGraphicFramePr>
          <p:nvPr/>
        </p:nvGraphicFramePr>
        <p:xfrm>
          <a:off x="1941512" y="2020887"/>
          <a:ext cx="5930900" cy="2854960"/>
        </p:xfrm>
        <a:graphic>
          <a:graphicData uri="http://schemas.openxmlformats.org/drawingml/2006/table">
            <a:tbl>
              <a:tblPr firstRow="1" bandRow="1">
                <a:tableStyleId>{2D5ABB26-0587-4C30-8999-92F81FD0307C}</a:tableStyleId>
              </a:tblPr>
              <a:tblGrid>
                <a:gridCol w="3286125"/>
                <a:gridCol w="2616200"/>
              </a:tblGrid>
              <a:tr h="658495">
                <a:tc>
                  <a:txBody>
                    <a:bodyPr vert="horz" wrap="square"/>
                    <a:lstStyle/>
                    <a:p>
                      <a:pPr>
                        <a:lnSpc>
                          <a:spcPct val="100000"/>
                        </a:lnSpc>
                      </a:pPr>
                      <a:endParaRPr sz="3600">
                        <a:latin typeface="Times New Roman"/>
                        <a:cs typeface="Times New Roman"/>
                      </a:endParaRPr>
                    </a:p>
                  </a:txBody>
                  <a:tcPr marL="0" marR="0" marT="0" marB="0">
                    <a:lnL w="28575">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tcPr>
                </a:tc>
                <a:tc>
                  <a:txBody>
                    <a:bodyPr vert="horz" wrap="square"/>
                    <a:lstStyle/>
                    <a:p>
                      <a:pPr>
                        <a:lnSpc>
                          <a:spcPct val="100000"/>
                        </a:lnSpc>
                      </a:pPr>
                      <a:endParaRPr sz="3600">
                        <a:latin typeface="Times New Roman"/>
                        <a:cs typeface="Times New Roman"/>
                      </a:endParaRPr>
                    </a:p>
                  </a:txBody>
                  <a:tcPr marL="0" marR="0" marT="0" marB="0">
                    <a:lnL w="12700">
                      <a:solidFill>
                        <a:srgbClr val="000000"/>
                      </a:solidFill>
                      <a:prstDash val="solid"/>
                    </a:lnL>
                    <a:lnR w="28575">
                      <a:solidFill>
                        <a:srgbClr val="000000"/>
                      </a:solidFill>
                      <a:prstDash val="solid"/>
                    </a:lnR>
                    <a:lnT w="28575">
                      <a:solidFill>
                        <a:srgbClr val="000000"/>
                      </a:solidFill>
                      <a:prstDash val="solid"/>
                    </a:lnT>
                    <a:lnB w="12700">
                      <a:solidFill>
                        <a:srgbClr val="000000"/>
                      </a:solidFill>
                      <a:prstDash val="solid"/>
                    </a:lnB>
                  </a:tcPr>
                </a:tc>
              </a:tr>
              <a:tr h="731520">
                <a:tc>
                  <a:txBody>
                    <a:bodyPr vert="horz" wrap="square"/>
                    <a:lstStyle/>
                    <a:p>
                      <a:pPr>
                        <a:lnSpc>
                          <a:spcPct val="100000"/>
                        </a:lnSpc>
                      </a:pPr>
                      <a:endParaRPr sz="3600">
                        <a:latin typeface="Times New Roman"/>
                        <a:cs typeface="Times New Roman"/>
                      </a:endParaRPr>
                    </a:p>
                  </a:txBody>
                  <a:tcPr marL="0" marR="0" marT="0"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ct val="100000"/>
                        </a:lnSpc>
                      </a:pPr>
                      <a:endParaRPr sz="3600">
                        <a:latin typeface="Times New Roman"/>
                        <a:cs typeface="Times New Roman"/>
                      </a:endParaRPr>
                    </a:p>
                  </a:txBody>
                  <a:tcPr marL="0" marR="0" marT="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731520">
                <a:tc>
                  <a:txBody>
                    <a:bodyPr vert="horz" wrap="square"/>
                    <a:lstStyle/>
                    <a:p>
                      <a:pPr>
                        <a:lnSpc>
                          <a:spcPct val="100000"/>
                        </a:lnSpc>
                      </a:pPr>
                      <a:endParaRPr sz="3600">
                        <a:latin typeface="Times New Roman"/>
                        <a:cs typeface="Times New Roman"/>
                      </a:endParaRPr>
                    </a:p>
                  </a:txBody>
                  <a:tcPr marL="0" marR="0" marT="0"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ct val="100000"/>
                        </a:lnSpc>
                      </a:pPr>
                      <a:endParaRPr sz="3600">
                        <a:latin typeface="Times New Roman"/>
                        <a:cs typeface="Times New Roman"/>
                      </a:endParaRPr>
                    </a:p>
                  </a:txBody>
                  <a:tcPr marL="0" marR="0" marT="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733425">
                <a:tc>
                  <a:txBody>
                    <a:bodyPr vert="horz" wrap="square"/>
                    <a:lstStyle/>
                    <a:p>
                      <a:pPr>
                        <a:lnSpc>
                          <a:spcPct val="100000"/>
                        </a:lnSpc>
                      </a:pPr>
                      <a:endParaRPr sz="3600">
                        <a:latin typeface="Times New Roman"/>
                        <a:cs typeface="Times New Roman"/>
                      </a:endParaRPr>
                    </a:p>
                  </a:txBody>
                  <a:tcPr marL="0" marR="0" marT="0" marB="0">
                    <a:lnL w="28575">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tcPr>
                </a:tc>
                <a:tc>
                  <a:txBody>
                    <a:bodyPr vert="horz" wrap="square"/>
                    <a:lstStyle/>
                    <a:p>
                      <a:pPr>
                        <a:lnSpc>
                          <a:spcPct val="100000"/>
                        </a:lnSpc>
                      </a:pPr>
                      <a:endParaRPr sz="3600">
                        <a:latin typeface="Times New Roman"/>
                        <a:cs typeface="Times New Roman"/>
                      </a:endParaRPr>
                    </a:p>
                  </a:txBody>
                  <a:tcPr marL="0" marR="0" marT="0" marB="0">
                    <a:lnL w="12700">
                      <a:solidFill>
                        <a:srgbClr val="000000"/>
                      </a:solidFill>
                      <a:prstDash val="solid"/>
                    </a:lnL>
                    <a:lnR w="28575">
                      <a:solidFill>
                        <a:srgbClr val="000000"/>
                      </a:solidFill>
                      <a:prstDash val="solid"/>
                    </a:lnR>
                    <a:lnT w="12700">
                      <a:solidFill>
                        <a:srgbClr val="000000"/>
                      </a:solidFill>
                      <a:prstDash val="solid"/>
                    </a:lnT>
                    <a:lnB w="28575">
                      <a:solidFill>
                        <a:srgbClr val="000000"/>
                      </a:solidFill>
                      <a:prstDash val="solid"/>
                    </a:lnB>
                  </a:tcPr>
                </a:tc>
              </a:tr>
            </a:tbl>
          </a:graphicData>
        </a:graphic>
      </p:graphicFrame>
      <p:sp>
        <p:nvSpPr>
          <p:cNvPr id="3" name="object 3"/>
          <p:cNvSpPr txBox="1"/>
          <p:nvPr/>
        </p:nvSpPr>
        <p:spPr>
          <a:xfrm>
            <a:off x="539750" y="260349"/>
            <a:ext cx="8136255" cy="1475105"/>
          </a:xfrm>
          <a:prstGeom prst="rect">
            <a:avLst/>
          </a:prstGeom>
          <a:ln w="9525">
            <a:solidFill>
              <a:srgbClr val="FFFF99"/>
            </a:solidFill>
          </a:ln>
        </p:spPr>
        <p:txBody>
          <a:bodyPr vert="horz" wrap="square" lIns="0" tIns="29845" rIns="0" bIns="0" rtlCol="0">
            <a:spAutoFit/>
          </a:bodyPr>
          <a:lstStyle/>
          <a:p>
            <a:pPr marL="91440">
              <a:lnSpc>
                <a:spcPct val="100000"/>
              </a:lnSpc>
              <a:spcBef>
                <a:spcPts val="235"/>
              </a:spcBef>
            </a:pPr>
            <a:r>
              <a:rPr sz="3600">
                <a:latin typeface="宋体"/>
                <a:cs typeface="宋体"/>
              </a:rPr>
              <a:t>例</a:t>
            </a:r>
            <a:r>
              <a:rPr sz="3600" spc="-25">
                <a:latin typeface="Times New Roman"/>
                <a:cs typeface="Times New Roman"/>
              </a:rPr>
              <a:t>1</a:t>
            </a:r>
            <a:r>
              <a:rPr sz="3600" spc="-25">
                <a:latin typeface="宋体"/>
                <a:cs typeface="宋体"/>
              </a:rPr>
              <a:t>：</a:t>
            </a:r>
            <a:endParaRPr sz="3600">
              <a:latin typeface="宋体"/>
              <a:cs typeface="宋体"/>
            </a:endParaRPr>
          </a:p>
          <a:p>
            <a:pPr marL="91440">
              <a:lnSpc>
                <a:spcPct val="100000"/>
              </a:lnSpc>
              <a:spcBef>
                <a:spcPts val="2395"/>
              </a:spcBef>
            </a:pPr>
            <a:r>
              <a:rPr sz="3600">
                <a:latin typeface="宋体"/>
                <a:cs typeface="宋体"/>
              </a:rPr>
              <a:t>热固性玻璃钢＝</a:t>
            </a:r>
            <a:r>
              <a:rPr sz="3600" spc="-5">
                <a:latin typeface="宋体"/>
                <a:cs typeface="宋体"/>
              </a:rPr>
              <a:t>热固性树脂＋玻璃纤维</a:t>
            </a:r>
            <a:endParaRPr sz="3600">
              <a:latin typeface="宋体"/>
              <a:cs typeface="宋体"/>
            </a:endParaRPr>
          </a:p>
        </p:txBody>
      </p:sp>
      <p:sp>
        <p:nvSpPr>
          <p:cNvPr id="4" name="object 4"/>
          <p:cNvSpPr txBox="1"/>
          <p:nvPr/>
        </p:nvSpPr>
        <p:spPr>
          <a:xfrm>
            <a:off x="468312" y="5013325"/>
            <a:ext cx="8136255" cy="1475105"/>
          </a:xfrm>
          <a:prstGeom prst="rect">
            <a:avLst/>
          </a:prstGeom>
          <a:ln w="9525">
            <a:solidFill>
              <a:srgbClr val="FFFF99"/>
            </a:solidFill>
          </a:ln>
        </p:spPr>
        <p:txBody>
          <a:bodyPr vert="horz" wrap="square" lIns="0" tIns="59690" rIns="0" bIns="0" rtlCol="0">
            <a:spAutoFit/>
          </a:bodyPr>
          <a:lstStyle/>
          <a:p>
            <a:pPr marL="91440">
              <a:lnSpc>
                <a:spcPct val="100000"/>
              </a:lnSpc>
              <a:spcBef>
                <a:spcPts val="470"/>
              </a:spcBef>
            </a:pPr>
            <a:r>
              <a:rPr sz="3600" spc="-5">
                <a:latin typeface="宋体"/>
                <a:cs typeface="宋体"/>
              </a:rPr>
              <a:t>热固性玻璃钢：强度高于热固性树脂</a:t>
            </a:r>
            <a:endParaRPr sz="3600">
              <a:latin typeface="宋体"/>
              <a:cs typeface="宋体"/>
            </a:endParaRPr>
          </a:p>
          <a:p>
            <a:pPr marL="3291840">
              <a:lnSpc>
                <a:spcPct val="100000"/>
              </a:lnSpc>
              <a:spcBef>
                <a:spcPts val="2160"/>
              </a:spcBef>
            </a:pPr>
            <a:r>
              <a:rPr sz="3600" spc="-10">
                <a:latin typeface="宋体"/>
                <a:cs typeface="宋体"/>
              </a:rPr>
              <a:t>脆性低于玻璃纤维</a:t>
            </a:r>
            <a:endParaRPr sz="3600">
              <a:latin typeface="宋体"/>
              <a:cs typeface="宋体"/>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403350" y="2636838"/>
            <a:ext cx="7355205" cy="3273425"/>
          </a:xfrm>
          <a:custGeom>
            <a:rect l="l" t="t" r="r" b="b"/>
            <a:pathLst>
              <a:path w="7355205" h="3273425">
                <a:moveTo>
                  <a:pt x="0" y="0"/>
                </a:moveTo>
                <a:lnTo>
                  <a:pt x="7354888" y="0"/>
                </a:lnTo>
                <a:lnTo>
                  <a:pt x="7354888" y="3273425"/>
                </a:lnTo>
                <a:lnTo>
                  <a:pt x="0" y="3273425"/>
                </a:lnTo>
                <a:lnTo>
                  <a:pt x="0" y="0"/>
                </a:lnTo>
                <a:close/>
              </a:path>
            </a:pathLst>
          </a:custGeom>
          <a:ln w="9525">
            <a:solidFill>
              <a:srgbClr val="000000"/>
            </a:solidFill>
          </a:ln>
        </p:spPr>
        <p:txBody>
          <a:bodyPr wrap="square" lIns="0" tIns="0" rIns="0" bIns="0" rtlCol="0"/>
          <a:lstStyle/>
          <a:p/>
        </p:txBody>
      </p:sp>
      <p:sp>
        <p:nvSpPr>
          <p:cNvPr id="3" name="object 3"/>
          <p:cNvSpPr txBox="1"/>
          <p:nvPr/>
        </p:nvSpPr>
        <p:spPr>
          <a:xfrm>
            <a:off x="1482090" y="2534499"/>
            <a:ext cx="4704080" cy="1994535"/>
          </a:xfrm>
          <a:prstGeom prst="rect">
            <a:avLst/>
          </a:prstGeom>
        </p:spPr>
        <p:txBody>
          <a:bodyPr vert="horz" wrap="square" lIns="0" tIns="169545" rIns="0" bIns="0" rtlCol="0">
            <a:spAutoFit/>
          </a:bodyPr>
          <a:lstStyle/>
          <a:p>
            <a:pPr marL="1261745" indent="-1249680">
              <a:lnSpc>
                <a:spcPct val="100000"/>
              </a:lnSpc>
              <a:spcBef>
                <a:spcPts val="1335"/>
              </a:spcBef>
              <a:buClr>
                <a:srgbClr val="800080"/>
              </a:buClr>
              <a:buSzPct val="100925"/>
              <a:buFont typeface="Wingdings"/>
              <a:buChar char=""/>
              <a:tabLst>
                <a:tab pos="1261745"/>
                <a:tab pos="1262380"/>
              </a:tabLst>
            </a:pPr>
            <a:r>
              <a:rPr sz="5400" spc="-10">
                <a:latin typeface="宋体"/>
                <a:cs typeface="宋体"/>
              </a:rPr>
              <a:t>泥土＋稻草</a:t>
            </a:r>
            <a:endParaRPr sz="5400">
              <a:latin typeface="宋体"/>
              <a:cs typeface="宋体"/>
            </a:endParaRPr>
          </a:p>
          <a:p>
            <a:pPr marL="1261745" indent="-1249680">
              <a:lnSpc>
                <a:spcPct val="100000"/>
              </a:lnSpc>
              <a:spcBef>
                <a:spcPts val="1295"/>
              </a:spcBef>
              <a:buClr>
                <a:srgbClr val="800080"/>
              </a:buClr>
              <a:buSzPct val="100925"/>
              <a:buFont typeface="Wingdings"/>
              <a:buChar char=""/>
              <a:tabLst>
                <a:tab pos="1261745"/>
                <a:tab pos="1262380"/>
              </a:tabLst>
            </a:pPr>
            <a:r>
              <a:rPr sz="5400" spc="-10">
                <a:latin typeface="宋体"/>
                <a:cs typeface="宋体"/>
              </a:rPr>
              <a:t>水泥＋钢筋</a:t>
            </a:r>
            <a:endParaRPr sz="5400">
              <a:latin typeface="宋体"/>
              <a:cs typeface="宋体"/>
            </a:endParaRPr>
          </a:p>
        </p:txBody>
      </p:sp>
      <p:sp>
        <p:nvSpPr>
          <p:cNvPr id="4" name="object 4"/>
          <p:cNvSpPr/>
          <p:nvPr/>
        </p:nvSpPr>
        <p:spPr>
          <a:xfrm>
            <a:off x="381000" y="692150"/>
            <a:ext cx="7936230" cy="1152525"/>
          </a:xfrm>
          <a:custGeom>
            <a:rect l="l" t="t" r="r" b="b"/>
            <a:pathLst>
              <a:path w="7936230" h="1152525">
                <a:moveTo>
                  <a:pt x="0" y="0"/>
                </a:moveTo>
                <a:lnTo>
                  <a:pt x="7935911" y="0"/>
                </a:lnTo>
                <a:lnTo>
                  <a:pt x="7935911" y="1152525"/>
                </a:lnTo>
                <a:lnTo>
                  <a:pt x="0" y="1152525"/>
                </a:lnTo>
                <a:lnTo>
                  <a:pt x="0" y="0"/>
                </a:lnTo>
                <a:close/>
              </a:path>
            </a:pathLst>
          </a:custGeom>
          <a:ln w="9525">
            <a:solidFill>
              <a:srgbClr val="FFFF99"/>
            </a:solidFill>
          </a:ln>
        </p:spPr>
        <p:txBody>
          <a:bodyPr wrap="square" lIns="0" tIns="0" rIns="0" bIns="0" rtlCol="0"/>
          <a:lstStyle/>
          <a:p/>
        </p:txBody>
      </p:sp>
      <p:sp>
        <p:nvSpPr>
          <p:cNvPr id="5" name="object 5"/>
          <p:cNvSpPr txBox="1">
            <a:spLocks noGrp="1"/>
          </p:cNvSpPr>
          <p:nvPr>
            <p:ph type="title"/>
          </p:nvPr>
        </p:nvSpPr>
        <p:spPr>
          <a:xfrm>
            <a:off x="459740" y="529253"/>
            <a:ext cx="7569200" cy="1440180"/>
          </a:xfrm>
          <a:prstGeom prst="rect">
            <a:avLst/>
          </a:prstGeom>
        </p:spPr>
        <p:txBody>
          <a:bodyPr vert="horz" wrap="square" lIns="0" tIns="12065" rIns="0" bIns="0" rtlCol="0">
            <a:spAutoFit/>
          </a:bodyPr>
          <a:lstStyle/>
          <a:p>
            <a:pPr marL="12700" marR="5080">
              <a:lnSpc>
                <a:spcPct val="105500"/>
              </a:lnSpc>
              <a:spcBef>
                <a:spcPts val="95"/>
              </a:spcBef>
            </a:pPr>
            <a:r>
              <a:rPr>
                <a:solidFill>
                  <a:srgbClr val="000099"/>
                </a:solidFill>
              </a:rPr>
              <a:t>例</a:t>
            </a:r>
            <a:r>
              <a:rPr>
                <a:solidFill>
                  <a:srgbClr val="000099"/>
                </a:solidFill>
                <a:latin typeface="Times New Roman"/>
                <a:cs typeface="Times New Roman"/>
              </a:rPr>
              <a:t>2</a:t>
            </a:r>
            <a:r>
              <a:rPr>
                <a:solidFill>
                  <a:srgbClr val="000099"/>
                </a:solidFill>
              </a:rPr>
              <a:t>：建筑材料（</a:t>
            </a:r>
            <a:r>
              <a:rPr spc="-10">
                <a:solidFill>
                  <a:srgbClr val="000099"/>
                </a:solidFill>
              </a:rPr>
              <a:t>复合材料旳应</a:t>
            </a:r>
            <a:r>
              <a:rPr>
                <a:solidFill>
                  <a:srgbClr val="000099"/>
                </a:solidFill>
              </a:rPr>
              <a:t>用</a:t>
            </a:r>
            <a:r>
              <a:rPr spc="-50">
                <a:solidFill>
                  <a:srgbClr val="000099"/>
                </a:solidFill>
              </a:rPr>
              <a:t>）</a:t>
            </a:r>
          </a:p>
        </p:txBody>
      </p:sp>
      <p:sp>
        <p:nvSpPr>
          <p:cNvPr id="6" name="object 6"/>
          <p:cNvSpPr txBox="1"/>
          <p:nvPr/>
        </p:nvSpPr>
        <p:spPr>
          <a:xfrm>
            <a:off x="689928" y="4508182"/>
            <a:ext cx="7645400" cy="1122680"/>
          </a:xfrm>
          <a:prstGeom prst="rect">
            <a:avLst/>
          </a:prstGeom>
        </p:spPr>
        <p:txBody>
          <a:bodyPr vert="horz" wrap="square" lIns="0" tIns="12700" rIns="0" bIns="0" rtlCol="0">
            <a:spAutoFit/>
          </a:bodyPr>
          <a:lstStyle/>
          <a:p>
            <a:pPr marL="12700" marR="5080" algn="just">
              <a:lnSpc>
                <a:spcPct val="100000"/>
              </a:lnSpc>
              <a:spcBef>
                <a:spcPts val="100"/>
              </a:spcBef>
            </a:pPr>
            <a:r>
              <a:rPr sz="2400" spc="-5">
                <a:latin typeface="宋体"/>
                <a:cs typeface="宋体"/>
              </a:rPr>
              <a:t>复合材料使用旳历史能够追溯到古代。从古至今沿用旳稻草增强粘土和已使用上百年旳钢筋混凝土均由两种材料复</a:t>
            </a:r>
            <a:r>
              <a:rPr sz="2400" spc="-15">
                <a:latin typeface="宋体"/>
                <a:cs typeface="宋体"/>
              </a:rPr>
              <a:t>合而成。</a:t>
            </a:r>
            <a:endParaRPr sz="2400">
              <a:latin typeface="宋体"/>
              <a:cs typeface="宋体"/>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01625" y="381000"/>
            <a:ext cx="8540750" cy="1143000"/>
          </a:xfrm>
          <a:prstGeom prst="rect">
            <a:avLst/>
          </a:prstGeom>
          <a:ln w="9525">
            <a:solidFill>
              <a:srgbClr val="000000"/>
            </a:solidFill>
          </a:ln>
        </p:spPr>
        <p:txBody>
          <a:bodyPr vert="horz" wrap="square" lIns="0" tIns="253365" rIns="0" bIns="0" rtlCol="0">
            <a:spAutoFit/>
          </a:bodyPr>
          <a:lstStyle/>
          <a:p>
            <a:pPr algn="ctr">
              <a:lnSpc>
                <a:spcPct val="100000"/>
              </a:lnSpc>
              <a:spcBef>
                <a:spcPts val="1995"/>
              </a:spcBef>
            </a:pPr>
            <a:r>
              <a:rPr b="0" spc="-10">
                <a:solidFill>
                  <a:srgbClr val="FF6600"/>
                </a:solidFill>
                <a:latin typeface="宋体"/>
                <a:cs typeface="宋体"/>
              </a:rPr>
              <a:t>一、复合材料旳分类</a:t>
            </a:r>
          </a:p>
        </p:txBody>
      </p:sp>
      <p:sp>
        <p:nvSpPr>
          <p:cNvPr id="3" name="object 3"/>
          <p:cNvSpPr txBox="1"/>
          <p:nvPr/>
        </p:nvSpPr>
        <p:spPr>
          <a:xfrm>
            <a:off x="2563178" y="3908742"/>
            <a:ext cx="381000" cy="2159000"/>
          </a:xfrm>
          <a:prstGeom prst="rect">
            <a:avLst/>
          </a:prstGeom>
        </p:spPr>
        <p:txBody>
          <a:bodyPr vert="horz" wrap="square" lIns="0" tIns="12700" rIns="0" bIns="0" rtlCol="0">
            <a:spAutoFit/>
          </a:bodyPr>
          <a:lstStyle/>
          <a:p>
            <a:pPr marL="12700" marR="5080" algn="just">
              <a:lnSpc>
                <a:spcPct val="100000"/>
              </a:lnSpc>
              <a:spcBef>
                <a:spcPts val="100"/>
              </a:spcBef>
            </a:pPr>
            <a:r>
              <a:rPr sz="2800" spc="-50">
                <a:latin typeface="宋体"/>
                <a:cs typeface="宋体"/>
              </a:rPr>
              <a:t>相旳性质分</a:t>
            </a:r>
            <a:endParaRPr sz="2800">
              <a:latin typeface="宋体"/>
              <a:cs typeface="宋体"/>
            </a:endParaRPr>
          </a:p>
        </p:txBody>
      </p:sp>
      <p:sp>
        <p:nvSpPr>
          <p:cNvPr id="4" name="object 4"/>
          <p:cNvSpPr/>
          <p:nvPr/>
        </p:nvSpPr>
        <p:spPr>
          <a:xfrm>
            <a:off x="3635374" y="2636837"/>
            <a:ext cx="215900" cy="2808605"/>
          </a:xfrm>
          <a:custGeom>
            <a:rect l="l" t="t" r="r" b="b"/>
            <a:pathLst>
              <a:path w="215900" h="2808604">
                <a:moveTo>
                  <a:pt x="215900" y="2808287"/>
                </a:moveTo>
                <a:lnTo>
                  <a:pt x="161415" y="2776336"/>
                </a:lnTo>
                <a:lnTo>
                  <a:pt x="139568" y="2739743"/>
                </a:lnTo>
                <a:lnTo>
                  <a:pt x="122688" y="2692379"/>
                </a:lnTo>
                <a:lnTo>
                  <a:pt x="111806" y="2636475"/>
                </a:lnTo>
                <a:lnTo>
                  <a:pt x="107950" y="2574262"/>
                </a:lnTo>
                <a:lnTo>
                  <a:pt x="107950" y="1638169"/>
                </a:lnTo>
                <a:lnTo>
                  <a:pt x="104094" y="1575955"/>
                </a:lnTo>
                <a:lnTo>
                  <a:pt x="93211" y="1520051"/>
                </a:lnTo>
                <a:lnTo>
                  <a:pt x="76332" y="1472688"/>
                </a:lnTo>
                <a:lnTo>
                  <a:pt x="54484" y="1436095"/>
                </a:lnTo>
                <a:lnTo>
                  <a:pt x="28697" y="1412503"/>
                </a:lnTo>
                <a:lnTo>
                  <a:pt x="0" y="1404143"/>
                </a:lnTo>
                <a:lnTo>
                  <a:pt x="28697" y="1395783"/>
                </a:lnTo>
                <a:lnTo>
                  <a:pt x="54484" y="1372191"/>
                </a:lnTo>
                <a:lnTo>
                  <a:pt x="76332" y="1335598"/>
                </a:lnTo>
                <a:lnTo>
                  <a:pt x="93211" y="1288235"/>
                </a:lnTo>
                <a:lnTo>
                  <a:pt x="104093" y="1232331"/>
                </a:lnTo>
                <a:lnTo>
                  <a:pt x="107949" y="1170118"/>
                </a:lnTo>
                <a:lnTo>
                  <a:pt x="107950" y="234025"/>
                </a:lnTo>
                <a:lnTo>
                  <a:pt x="111806" y="171811"/>
                </a:lnTo>
                <a:lnTo>
                  <a:pt x="122688" y="115908"/>
                </a:lnTo>
                <a:lnTo>
                  <a:pt x="139567" y="68544"/>
                </a:lnTo>
                <a:lnTo>
                  <a:pt x="161415" y="31951"/>
                </a:lnTo>
                <a:lnTo>
                  <a:pt x="187202" y="8359"/>
                </a:lnTo>
                <a:lnTo>
                  <a:pt x="215900" y="0"/>
                </a:lnTo>
              </a:path>
            </a:pathLst>
          </a:custGeom>
          <a:ln w="38100">
            <a:solidFill>
              <a:srgbClr val="000000"/>
            </a:solidFill>
          </a:ln>
        </p:spPr>
        <p:txBody>
          <a:bodyPr wrap="square" lIns="0" tIns="0" rIns="0" bIns="0" rtlCol="0"/>
          <a:lstStyle/>
          <a:p/>
        </p:txBody>
      </p:sp>
      <p:sp>
        <p:nvSpPr>
          <p:cNvPr id="5" name="object 5"/>
          <p:cNvSpPr txBox="1"/>
          <p:nvPr/>
        </p:nvSpPr>
        <p:spPr>
          <a:xfrm>
            <a:off x="4218940" y="4697096"/>
            <a:ext cx="2870200" cy="452120"/>
          </a:xfrm>
          <a:prstGeom prst="rect">
            <a:avLst/>
          </a:prstGeom>
        </p:spPr>
        <p:txBody>
          <a:bodyPr vert="horz" wrap="square" lIns="0" tIns="12700" rIns="0" bIns="0" rtlCol="0">
            <a:spAutoFit/>
          </a:bodyPr>
          <a:lstStyle/>
          <a:p>
            <a:pPr marL="12700">
              <a:lnSpc>
                <a:spcPct val="100000"/>
              </a:lnSpc>
              <a:spcBef>
                <a:spcPts val="100"/>
              </a:spcBef>
            </a:pPr>
            <a:r>
              <a:rPr sz="2800" spc="-10">
                <a:latin typeface="宋体"/>
                <a:cs typeface="宋体"/>
              </a:rPr>
              <a:t>非金属基复合材料</a:t>
            </a:r>
            <a:endParaRPr sz="2800">
              <a:latin typeface="宋体"/>
              <a:cs typeface="宋体"/>
            </a:endParaRPr>
          </a:p>
        </p:txBody>
      </p:sp>
      <p:sp>
        <p:nvSpPr>
          <p:cNvPr id="6" name="object 6"/>
          <p:cNvSpPr/>
          <p:nvPr/>
        </p:nvSpPr>
        <p:spPr>
          <a:xfrm>
            <a:off x="5364162" y="3068638"/>
            <a:ext cx="2447925" cy="1383030"/>
          </a:xfrm>
          <a:custGeom>
            <a:rect l="l" t="t" r="r" b="b"/>
            <a:pathLst>
              <a:path w="2447925" h="1383029">
                <a:moveTo>
                  <a:pt x="0" y="0"/>
                </a:moveTo>
                <a:lnTo>
                  <a:pt x="2447925" y="0"/>
                </a:lnTo>
                <a:lnTo>
                  <a:pt x="2447925" y="1382711"/>
                </a:lnTo>
                <a:lnTo>
                  <a:pt x="0" y="1382711"/>
                </a:lnTo>
                <a:lnTo>
                  <a:pt x="0" y="0"/>
                </a:lnTo>
                <a:close/>
              </a:path>
            </a:pathLst>
          </a:custGeom>
          <a:ln w="9525">
            <a:solidFill>
              <a:srgbClr val="FFFF99"/>
            </a:solidFill>
          </a:ln>
        </p:spPr>
        <p:txBody>
          <a:bodyPr wrap="square" lIns="0" tIns="0" rIns="0" bIns="0" rtlCol="0"/>
          <a:lstStyle/>
          <a:p/>
        </p:txBody>
      </p:sp>
      <p:graphicFrame>
        <p:nvGraphicFramePr>
          <p:cNvPr id="7" name="object 7"/>
          <p:cNvGraphicFramePr>
            <a:graphicFrameLocks noGrp="1"/>
          </p:cNvGraphicFramePr>
          <p:nvPr/>
        </p:nvGraphicFramePr>
        <p:xfrm>
          <a:off x="296862" y="1747837"/>
          <a:ext cx="8550275" cy="2171700"/>
        </p:xfrm>
        <a:graphic>
          <a:graphicData uri="http://schemas.openxmlformats.org/drawingml/2006/table">
            <a:tbl>
              <a:tblPr firstRow="1" bandRow="1">
                <a:tableStyleId>{2D5ABB26-0587-4C30-8999-92F81FD0307C}</a:tableStyleId>
              </a:tblPr>
              <a:tblGrid>
                <a:gridCol w="3441700"/>
                <a:gridCol w="5099050"/>
              </a:tblGrid>
              <a:tr h="1000125">
                <a:tc gridSpan="2">
                  <a:txBody>
                    <a:bodyPr vert="horz" wrap="square"/>
                    <a:lstStyle/>
                    <a:p>
                      <a:pPr marL="894715">
                        <a:lnSpc>
                          <a:spcPct val="100000"/>
                        </a:lnSpc>
                        <a:spcBef>
                          <a:spcPts val="459"/>
                        </a:spcBef>
                      </a:pPr>
                      <a:r>
                        <a:rPr sz="3200" spc="-5">
                          <a:latin typeface="宋体"/>
                          <a:cs typeface="宋体"/>
                        </a:rPr>
                        <a:t>复合材料种类繁多，目前尚无统一旳分类</a:t>
                      </a:r>
                      <a:endParaRPr sz="3200">
                        <a:latin typeface="宋体"/>
                        <a:cs typeface="宋体"/>
                      </a:endParaRPr>
                    </a:p>
                    <a:p>
                      <a:pPr marL="91440">
                        <a:lnSpc>
                          <a:spcPts val="2765"/>
                        </a:lnSpc>
                        <a:spcBef>
                          <a:spcPts val="810"/>
                        </a:spcBef>
                        <a:tabLst>
                          <a:tab pos="4001135"/>
                        </a:tabLst>
                      </a:pPr>
                      <a:r>
                        <a:rPr sz="4800" baseline="17361">
                          <a:latin typeface="宋体"/>
                          <a:cs typeface="宋体"/>
                        </a:rPr>
                        <a:t>措施</a:t>
                      </a:r>
                      <a:r>
                        <a:rPr sz="4800" spc="-75" baseline="17361">
                          <a:latin typeface="宋体"/>
                          <a:cs typeface="宋体"/>
                        </a:rPr>
                        <a:t>。</a:t>
                      </a:r>
                      <a:r>
                        <a:rPr sz="4800" baseline="17361">
                          <a:latin typeface="宋体"/>
                          <a:cs typeface="宋体"/>
                        </a:rPr>
                        <a:t>	</a:t>
                      </a:r>
                      <a:r>
                        <a:rPr sz="2800">
                          <a:latin typeface="宋体"/>
                          <a:cs typeface="宋体"/>
                        </a:rPr>
                        <a:t>金属基复合材</a:t>
                      </a:r>
                      <a:r>
                        <a:rPr sz="2800" spc="-50">
                          <a:latin typeface="宋体"/>
                          <a:cs typeface="宋体"/>
                        </a:rPr>
                        <a:t>料</a:t>
                      </a:r>
                      <a:endParaRPr sz="2800">
                        <a:latin typeface="宋体"/>
                        <a:cs typeface="宋体"/>
                      </a:endParaRPr>
                    </a:p>
                    <a:p>
                      <a:pPr marL="2273935">
                        <a:lnSpc>
                          <a:spcPts val="300"/>
                        </a:lnSpc>
                      </a:pPr>
                      <a:r>
                        <a:rPr sz="2800">
                          <a:latin typeface="宋体"/>
                          <a:cs typeface="宋体"/>
                        </a:rPr>
                        <a:t>按</a:t>
                      </a:r>
                      <a:endParaRPr sz="2800">
                        <a:latin typeface="宋体"/>
                        <a:cs typeface="宋体"/>
                      </a:endParaRPr>
                    </a:p>
                  </a:txBody>
                  <a:tcPr marL="0" marR="0" marT="58419" marB="0">
                    <a:lnL w="9525">
                      <a:solidFill>
                        <a:srgbClr val="000000"/>
                      </a:solidFill>
                      <a:prstDash val="solid"/>
                    </a:lnL>
                    <a:lnR w="9525">
                      <a:solidFill>
                        <a:srgbClr val="000000"/>
                      </a:solidFill>
                      <a:prstDash val="solid"/>
                    </a:lnR>
                    <a:lnT w="9525">
                      <a:solidFill>
                        <a:srgbClr val="000000"/>
                      </a:solidFill>
                      <a:prstDash val="solid"/>
                    </a:lnT>
                  </a:tcPr>
                </a:tc>
                <a:tc hMerge="1">
                  <a:txBody>
                    <a:bodyPr vert="horz" wrap="square"/>
                    <a:lstStyle/>
                    <a:p/>
                  </a:txBody>
                  <a:tcPr marL="0" marR="0" marT="0" marB="0"/>
                </a:tc>
              </a:tr>
              <a:tr h="113664">
                <a:tc>
                  <a:txBody>
                    <a:bodyPr vert="horz" wrap="square"/>
                    <a:lstStyle/>
                    <a:p>
                      <a:pPr>
                        <a:lnSpc>
                          <a:spcPct val="100000"/>
                        </a:lnSpc>
                      </a:pPr>
                      <a:endParaRPr sz="600">
                        <a:latin typeface="Times New Roman"/>
                        <a:cs typeface="Times New Roman"/>
                      </a:endParaRPr>
                    </a:p>
                  </a:txBody>
                  <a:tcPr marL="0" marR="0" marT="0" marB="0">
                    <a:lnL w="9525">
                      <a:solidFill>
                        <a:srgbClr val="000000"/>
                      </a:solidFill>
                      <a:prstDash val="solid"/>
                    </a:lnL>
                    <a:lnR w="76200">
                      <a:solidFill>
                        <a:srgbClr val="000000"/>
                      </a:solidFill>
                      <a:prstDash val="solid"/>
                    </a:lnR>
                    <a:lnB w="9525">
                      <a:solidFill>
                        <a:srgbClr val="000000"/>
                      </a:solidFill>
                      <a:prstDash val="solid"/>
                    </a:lnB>
                  </a:tcPr>
                </a:tc>
                <a:tc>
                  <a:txBody>
                    <a:bodyPr vert="horz" wrap="square"/>
                    <a:lstStyle/>
                    <a:p>
                      <a:pPr>
                        <a:lnSpc>
                          <a:spcPct val="100000"/>
                        </a:lnSpc>
                      </a:pPr>
                      <a:endParaRPr sz="600">
                        <a:latin typeface="Times New Roman"/>
                        <a:cs typeface="Times New Roman"/>
                      </a:endParaRPr>
                    </a:p>
                  </a:txBody>
                  <a:tcPr marL="0" marR="0" marT="0" marB="0">
                    <a:lnL w="76200">
                      <a:solidFill>
                        <a:srgbClr val="000000"/>
                      </a:solidFill>
                      <a:prstDash val="solid"/>
                    </a:lnL>
                    <a:lnR w="9525">
                      <a:solidFill>
                        <a:srgbClr val="000000"/>
                      </a:solidFill>
                      <a:prstDash val="solid"/>
                    </a:lnR>
                    <a:lnB w="9525">
                      <a:solidFill>
                        <a:srgbClr val="000000"/>
                      </a:solidFill>
                      <a:prstDash val="solid"/>
                    </a:lnB>
                  </a:tcPr>
                </a:tc>
              </a:tr>
              <a:tr h="1057910">
                <a:tc>
                  <a:txBody>
                    <a:bodyPr vert="horz" wrap="square"/>
                    <a:lstStyle/>
                    <a:p>
                      <a:pPr marL="2273935" marR="803910">
                        <a:lnSpc>
                          <a:spcPct val="100000"/>
                        </a:lnSpc>
                        <a:spcBef>
                          <a:spcPts val="1510"/>
                        </a:spcBef>
                      </a:pPr>
                      <a:r>
                        <a:rPr sz="2800" spc="-50">
                          <a:latin typeface="宋体"/>
                          <a:cs typeface="宋体"/>
                        </a:rPr>
                        <a:t>基体</a:t>
                      </a:r>
                      <a:endParaRPr sz="2800">
                        <a:latin typeface="宋体"/>
                        <a:cs typeface="宋体"/>
                      </a:endParaRPr>
                    </a:p>
                  </a:txBody>
                  <a:tcPr marL="0" marR="0" marT="191770" marB="0">
                    <a:lnR w="76200">
                      <a:solidFill>
                        <a:srgbClr val="000000"/>
                      </a:solidFill>
                      <a:prstDash val="solid"/>
                    </a:lnR>
                    <a:lnT w="9525">
                      <a:solidFill>
                        <a:srgbClr val="000000"/>
                      </a:solidFill>
                      <a:prstDash val="solid"/>
                    </a:lnT>
                  </a:tcPr>
                </a:tc>
                <a:tc>
                  <a:txBody>
                    <a:bodyPr vert="horz" wrap="square"/>
                    <a:lstStyle/>
                    <a:p>
                      <a:pPr marL="1711960" marR="1113790">
                        <a:lnSpc>
                          <a:spcPct val="100000"/>
                        </a:lnSpc>
                        <a:spcBef>
                          <a:spcPts val="1935"/>
                        </a:spcBef>
                      </a:pPr>
                      <a:r>
                        <a:rPr sz="2800" spc="160">
                          <a:latin typeface="宋体"/>
                          <a:cs typeface="宋体"/>
                        </a:rPr>
                        <a:t>铝基复合材料钛基复合材料</a:t>
                      </a:r>
                      <a:endParaRPr sz="2800">
                        <a:latin typeface="宋体"/>
                        <a:cs typeface="宋体"/>
                      </a:endParaRPr>
                    </a:p>
                  </a:txBody>
                  <a:tcPr marL="0" marR="0" marT="245745" marB="0">
                    <a:lnL w="76200">
                      <a:solidFill>
                        <a:srgbClr val="000000"/>
                      </a:solidFill>
                      <a:prstDash val="solid"/>
                    </a:lnL>
                    <a:lnT w="9525">
                      <a:solidFill>
                        <a:srgbClr val="000000"/>
                      </a:solidFill>
                      <a:prstDash val="solid"/>
                    </a:lnT>
                  </a:tcPr>
                </a:tc>
              </a:tr>
            </a:tbl>
          </a:graphicData>
        </a:graphic>
      </p:graphicFrame>
      <p:sp>
        <p:nvSpPr>
          <p:cNvPr id="8" name="object 8"/>
          <p:cNvSpPr txBox="1"/>
          <p:nvPr/>
        </p:nvSpPr>
        <p:spPr>
          <a:xfrm>
            <a:off x="5442902" y="3966210"/>
            <a:ext cx="2290445" cy="452120"/>
          </a:xfrm>
          <a:prstGeom prst="rect">
            <a:avLst/>
          </a:prstGeom>
        </p:spPr>
        <p:txBody>
          <a:bodyPr vert="horz" wrap="square" lIns="0" tIns="12700" rIns="0" bIns="0" rtlCol="0">
            <a:spAutoFit/>
          </a:bodyPr>
          <a:lstStyle/>
          <a:p>
            <a:pPr marL="12700">
              <a:lnSpc>
                <a:spcPct val="100000"/>
              </a:lnSpc>
              <a:spcBef>
                <a:spcPts val="100"/>
              </a:spcBef>
            </a:pPr>
            <a:r>
              <a:rPr sz="2800" spc="160">
                <a:latin typeface="宋体"/>
                <a:cs typeface="宋体"/>
              </a:rPr>
              <a:t>铜基复合材料</a:t>
            </a:r>
            <a:endParaRPr sz="2800">
              <a:latin typeface="宋体"/>
              <a:cs typeface="宋体"/>
            </a:endParaRPr>
          </a:p>
        </p:txBody>
      </p:sp>
      <p:sp>
        <p:nvSpPr>
          <p:cNvPr id="9" name="object 9"/>
          <p:cNvSpPr txBox="1"/>
          <p:nvPr/>
        </p:nvSpPr>
        <p:spPr>
          <a:xfrm>
            <a:off x="5364162" y="5238750"/>
            <a:ext cx="2736850" cy="1383030"/>
          </a:xfrm>
          <a:prstGeom prst="rect">
            <a:avLst/>
          </a:prstGeom>
          <a:ln w="9525">
            <a:solidFill>
              <a:srgbClr val="FFFF99"/>
            </a:solidFill>
          </a:ln>
        </p:spPr>
        <p:txBody>
          <a:bodyPr vert="horz" wrap="square" lIns="0" tIns="56515" rIns="0" bIns="0" rtlCol="0">
            <a:spAutoFit/>
          </a:bodyPr>
          <a:lstStyle/>
          <a:p>
            <a:pPr marL="91440" marR="84455" algn="just">
              <a:lnSpc>
                <a:spcPct val="100000"/>
              </a:lnSpc>
              <a:spcBef>
                <a:spcPts val="445"/>
              </a:spcBef>
            </a:pPr>
            <a:r>
              <a:rPr sz="2800" spc="65">
                <a:latin typeface="宋体"/>
                <a:cs typeface="宋体"/>
              </a:rPr>
              <a:t>塑料基复合材料橡胶基复合材料陶瓷基复合材料</a:t>
            </a:r>
            <a:endParaRPr sz="2800">
              <a:latin typeface="宋体"/>
              <a:cs typeface="宋体"/>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771014" y="1457007"/>
            <a:ext cx="381000" cy="3439160"/>
          </a:xfrm>
          <a:prstGeom prst="rect">
            <a:avLst/>
          </a:prstGeom>
        </p:spPr>
        <p:txBody>
          <a:bodyPr vert="horz" wrap="square" lIns="0" tIns="12700" rIns="0" bIns="0" rtlCol="0">
            <a:spAutoFit/>
          </a:bodyPr>
          <a:lstStyle/>
          <a:p>
            <a:pPr marL="12700" marR="5080" algn="just">
              <a:lnSpc>
                <a:spcPct val="100000"/>
              </a:lnSpc>
              <a:spcBef>
                <a:spcPts val="100"/>
              </a:spcBef>
            </a:pPr>
            <a:r>
              <a:rPr sz="2800" spc="-50">
                <a:latin typeface="宋体"/>
                <a:cs typeface="宋体"/>
              </a:rPr>
              <a:t>按增强相旳形态分</a:t>
            </a:r>
            <a:endParaRPr sz="2800">
              <a:latin typeface="宋体"/>
              <a:cs typeface="宋体"/>
            </a:endParaRPr>
          </a:p>
        </p:txBody>
      </p:sp>
      <p:sp>
        <p:nvSpPr>
          <p:cNvPr id="3" name="object 3"/>
          <p:cNvSpPr txBox="1"/>
          <p:nvPr/>
        </p:nvSpPr>
        <p:spPr>
          <a:xfrm>
            <a:off x="4284662" y="1484312"/>
            <a:ext cx="3743325" cy="1562100"/>
          </a:xfrm>
          <a:prstGeom prst="rect">
            <a:avLst/>
          </a:prstGeom>
          <a:ln w="9525">
            <a:solidFill>
              <a:srgbClr val="FFFF99"/>
            </a:solidFill>
          </a:ln>
        </p:spPr>
        <p:txBody>
          <a:bodyPr vert="horz" wrap="square" lIns="0" tIns="55244" rIns="0" bIns="0" rtlCol="0">
            <a:spAutoFit/>
          </a:bodyPr>
          <a:lstStyle/>
          <a:p>
            <a:pPr marL="90805" marR="292100">
              <a:lnSpc>
                <a:spcPct val="100000"/>
              </a:lnSpc>
              <a:spcBef>
                <a:spcPts val="434"/>
              </a:spcBef>
            </a:pPr>
            <a:r>
              <a:rPr sz="2400">
                <a:latin typeface="宋体"/>
                <a:cs typeface="宋体"/>
              </a:rPr>
              <a:t>纤维增强塑料（玻璃钢</a:t>
            </a:r>
            <a:r>
              <a:rPr sz="2400" spc="-50">
                <a:latin typeface="宋体"/>
                <a:cs typeface="宋体"/>
              </a:rPr>
              <a:t>）</a:t>
            </a:r>
            <a:r>
              <a:rPr sz="2400">
                <a:latin typeface="宋体"/>
                <a:cs typeface="宋体"/>
              </a:rPr>
              <a:t>纤维增强橡胶（轮胎</a:t>
            </a:r>
            <a:r>
              <a:rPr sz="2400" spc="-50">
                <a:latin typeface="宋体"/>
                <a:cs typeface="宋体"/>
              </a:rPr>
              <a:t>） </a:t>
            </a:r>
            <a:r>
              <a:rPr sz="2400" spc="-10">
                <a:latin typeface="宋体"/>
                <a:cs typeface="宋体"/>
              </a:rPr>
              <a:t>纤维增强陶瓷</a:t>
            </a:r>
            <a:endParaRPr sz="2400">
              <a:latin typeface="宋体"/>
              <a:cs typeface="宋体"/>
            </a:endParaRPr>
          </a:p>
          <a:p>
            <a:pPr marL="90805">
              <a:lnSpc>
                <a:spcPct val="100000"/>
              </a:lnSpc>
            </a:pPr>
            <a:r>
              <a:rPr sz="2400" spc="-10">
                <a:latin typeface="宋体"/>
                <a:cs typeface="宋体"/>
              </a:rPr>
              <a:t>纤维增强金属</a:t>
            </a:r>
            <a:endParaRPr sz="2400">
              <a:latin typeface="宋体"/>
              <a:cs typeface="宋体"/>
            </a:endParaRPr>
          </a:p>
        </p:txBody>
      </p:sp>
      <p:sp>
        <p:nvSpPr>
          <p:cNvPr id="4" name="object 4"/>
          <p:cNvSpPr txBox="1"/>
          <p:nvPr/>
        </p:nvSpPr>
        <p:spPr>
          <a:xfrm>
            <a:off x="4284662" y="3860800"/>
            <a:ext cx="2663825" cy="831850"/>
          </a:xfrm>
          <a:prstGeom prst="rect">
            <a:avLst/>
          </a:prstGeom>
          <a:ln w="9525">
            <a:solidFill>
              <a:srgbClr val="FFFF99"/>
            </a:solidFill>
          </a:ln>
        </p:spPr>
        <p:txBody>
          <a:bodyPr vert="horz" wrap="square" lIns="0" tIns="55244" rIns="0" bIns="0" rtlCol="0">
            <a:spAutoFit/>
          </a:bodyPr>
          <a:lstStyle/>
          <a:p>
            <a:pPr marL="90805">
              <a:lnSpc>
                <a:spcPct val="100000"/>
              </a:lnSpc>
              <a:spcBef>
                <a:spcPts val="434"/>
              </a:spcBef>
            </a:pPr>
            <a:r>
              <a:rPr sz="2400" spc="-15">
                <a:latin typeface="宋体"/>
                <a:cs typeface="宋体"/>
              </a:rPr>
              <a:t>金属陶瓷</a:t>
            </a:r>
            <a:endParaRPr sz="2400">
              <a:latin typeface="宋体"/>
              <a:cs typeface="宋体"/>
            </a:endParaRPr>
          </a:p>
          <a:p>
            <a:pPr marL="90805">
              <a:lnSpc>
                <a:spcPct val="100000"/>
              </a:lnSpc>
            </a:pPr>
            <a:r>
              <a:rPr sz="2400" spc="-10">
                <a:latin typeface="宋体"/>
                <a:cs typeface="宋体"/>
              </a:rPr>
              <a:t>弥散强化金属</a:t>
            </a:r>
            <a:endParaRPr sz="2400">
              <a:latin typeface="宋体"/>
              <a:cs typeface="宋体"/>
            </a:endParaRPr>
          </a:p>
        </p:txBody>
      </p:sp>
      <p:sp>
        <p:nvSpPr>
          <p:cNvPr id="5" name="object 5"/>
          <p:cNvSpPr/>
          <p:nvPr/>
        </p:nvSpPr>
        <p:spPr>
          <a:xfrm>
            <a:off x="2843211" y="1412875"/>
            <a:ext cx="288925" cy="4032250"/>
          </a:xfrm>
          <a:custGeom>
            <a:rect l="l" t="t" r="r" b="b"/>
            <a:pathLst>
              <a:path w="288925" h="4032250">
                <a:moveTo>
                  <a:pt x="288925" y="4032250"/>
                </a:moveTo>
                <a:lnTo>
                  <a:pt x="232693" y="4005844"/>
                </a:lnTo>
                <a:lnTo>
                  <a:pt x="208154" y="3974863"/>
                </a:lnTo>
                <a:lnTo>
                  <a:pt x="186774" y="3933832"/>
                </a:lnTo>
                <a:lnTo>
                  <a:pt x="169134" y="3884102"/>
                </a:lnTo>
                <a:lnTo>
                  <a:pt x="155815" y="3827024"/>
                </a:lnTo>
                <a:lnTo>
                  <a:pt x="147397" y="3763950"/>
                </a:lnTo>
                <a:lnTo>
                  <a:pt x="144462" y="3696230"/>
                </a:lnTo>
                <a:lnTo>
                  <a:pt x="144462" y="2352145"/>
                </a:lnTo>
                <a:lnTo>
                  <a:pt x="141527" y="2284424"/>
                </a:lnTo>
                <a:lnTo>
                  <a:pt x="133109" y="2221350"/>
                </a:lnTo>
                <a:lnTo>
                  <a:pt x="119790" y="2164272"/>
                </a:lnTo>
                <a:lnTo>
                  <a:pt x="102150" y="2114542"/>
                </a:lnTo>
                <a:lnTo>
                  <a:pt x="80770" y="2073511"/>
                </a:lnTo>
                <a:lnTo>
                  <a:pt x="56231" y="2042531"/>
                </a:lnTo>
                <a:lnTo>
                  <a:pt x="0" y="2016124"/>
                </a:lnTo>
                <a:lnTo>
                  <a:pt x="29114" y="2009297"/>
                </a:lnTo>
                <a:lnTo>
                  <a:pt x="56231" y="1989718"/>
                </a:lnTo>
                <a:lnTo>
                  <a:pt x="80770" y="1958737"/>
                </a:lnTo>
                <a:lnTo>
                  <a:pt x="102150" y="1917706"/>
                </a:lnTo>
                <a:lnTo>
                  <a:pt x="119790" y="1867976"/>
                </a:lnTo>
                <a:lnTo>
                  <a:pt x="133109" y="1810898"/>
                </a:lnTo>
                <a:lnTo>
                  <a:pt x="141527" y="1747824"/>
                </a:lnTo>
                <a:lnTo>
                  <a:pt x="144462" y="1680104"/>
                </a:lnTo>
                <a:lnTo>
                  <a:pt x="144462" y="336019"/>
                </a:lnTo>
                <a:lnTo>
                  <a:pt x="147397" y="268300"/>
                </a:lnTo>
                <a:lnTo>
                  <a:pt x="155815" y="205225"/>
                </a:lnTo>
                <a:lnTo>
                  <a:pt x="169134" y="148148"/>
                </a:lnTo>
                <a:lnTo>
                  <a:pt x="186774" y="98418"/>
                </a:lnTo>
                <a:lnTo>
                  <a:pt x="208154" y="57387"/>
                </a:lnTo>
                <a:lnTo>
                  <a:pt x="232693" y="26406"/>
                </a:lnTo>
                <a:lnTo>
                  <a:pt x="259810" y="6826"/>
                </a:lnTo>
                <a:lnTo>
                  <a:pt x="288925" y="0"/>
                </a:lnTo>
              </a:path>
            </a:pathLst>
          </a:custGeom>
          <a:ln w="38100">
            <a:solidFill>
              <a:srgbClr val="000000"/>
            </a:solidFill>
          </a:ln>
        </p:spPr>
        <p:txBody>
          <a:bodyPr wrap="square" lIns="0" tIns="0" rIns="0" bIns="0" rtlCol="0"/>
          <a:lstStyle/>
          <a:p/>
        </p:txBody>
      </p:sp>
      <p:sp>
        <p:nvSpPr>
          <p:cNvPr id="6" name="object 6"/>
          <p:cNvSpPr txBox="1">
            <a:spLocks noGrp="1"/>
          </p:cNvSpPr>
          <p:nvPr>
            <p:ph type="title"/>
          </p:nvPr>
        </p:nvSpPr>
        <p:spPr>
          <a:xfrm>
            <a:off x="3498214" y="866457"/>
            <a:ext cx="2870200" cy="452120"/>
          </a:xfrm>
          <a:prstGeom prst="rect">
            <a:avLst/>
          </a:prstGeom>
        </p:spPr>
        <p:txBody>
          <a:bodyPr vert="horz" wrap="square" lIns="0" tIns="12700" rIns="0" bIns="0" rtlCol="0">
            <a:spAutoFit/>
          </a:bodyPr>
          <a:lstStyle/>
          <a:p>
            <a:pPr marL="12700">
              <a:lnSpc>
                <a:spcPct val="100000"/>
              </a:lnSpc>
              <a:spcBef>
                <a:spcPts val="100"/>
              </a:spcBef>
            </a:pPr>
            <a:r>
              <a:rPr sz="2800" b="0" spc="-10">
                <a:latin typeface="宋体"/>
                <a:cs typeface="宋体"/>
              </a:rPr>
              <a:t>纤维增强复合材料</a:t>
            </a:r>
            <a:endParaRPr sz="2800">
              <a:latin typeface="宋体"/>
              <a:cs typeface="宋体"/>
            </a:endParaRPr>
          </a:p>
        </p:txBody>
      </p:sp>
      <p:sp>
        <p:nvSpPr>
          <p:cNvPr id="7" name="object 7"/>
          <p:cNvSpPr txBox="1"/>
          <p:nvPr/>
        </p:nvSpPr>
        <p:spPr>
          <a:xfrm>
            <a:off x="3426776" y="3257232"/>
            <a:ext cx="2870200" cy="452120"/>
          </a:xfrm>
          <a:prstGeom prst="rect">
            <a:avLst/>
          </a:prstGeom>
        </p:spPr>
        <p:txBody>
          <a:bodyPr vert="horz" wrap="square" lIns="0" tIns="12700" rIns="0" bIns="0" rtlCol="0">
            <a:spAutoFit/>
          </a:bodyPr>
          <a:lstStyle/>
          <a:p>
            <a:pPr marL="12700">
              <a:lnSpc>
                <a:spcPct val="100000"/>
              </a:lnSpc>
              <a:spcBef>
                <a:spcPts val="100"/>
              </a:spcBef>
            </a:pPr>
            <a:r>
              <a:rPr sz="2800" spc="-10">
                <a:latin typeface="宋体"/>
                <a:cs typeface="宋体"/>
              </a:rPr>
              <a:t>颗粒增强复合材料</a:t>
            </a:r>
            <a:endParaRPr sz="2800">
              <a:latin typeface="宋体"/>
              <a:cs typeface="宋体"/>
            </a:endParaRPr>
          </a:p>
        </p:txBody>
      </p:sp>
      <p:sp>
        <p:nvSpPr>
          <p:cNvPr id="8" name="object 8"/>
          <p:cNvSpPr txBox="1"/>
          <p:nvPr/>
        </p:nvSpPr>
        <p:spPr>
          <a:xfrm>
            <a:off x="3426776" y="5041582"/>
            <a:ext cx="2159000" cy="452120"/>
          </a:xfrm>
          <a:prstGeom prst="rect">
            <a:avLst/>
          </a:prstGeom>
        </p:spPr>
        <p:txBody>
          <a:bodyPr vert="horz" wrap="square" lIns="0" tIns="12700" rIns="0" bIns="0" rtlCol="0">
            <a:spAutoFit/>
          </a:bodyPr>
          <a:lstStyle/>
          <a:p>
            <a:pPr marL="12700">
              <a:lnSpc>
                <a:spcPct val="100000"/>
              </a:lnSpc>
              <a:spcBef>
                <a:spcPts val="100"/>
              </a:spcBef>
            </a:pPr>
            <a:r>
              <a:rPr sz="2800" spc="-10">
                <a:latin typeface="宋体"/>
                <a:cs typeface="宋体"/>
              </a:rPr>
              <a:t>叠层复合材料</a:t>
            </a:r>
            <a:endParaRPr sz="2800">
              <a:latin typeface="宋体"/>
              <a:cs typeface="宋体"/>
            </a:endParaRPr>
          </a:p>
        </p:txBody>
      </p:sp>
      <p:sp>
        <p:nvSpPr>
          <p:cNvPr id="9" name="object 9"/>
          <p:cNvSpPr txBox="1"/>
          <p:nvPr/>
        </p:nvSpPr>
        <p:spPr>
          <a:xfrm>
            <a:off x="4284662" y="5702300"/>
            <a:ext cx="2808605" cy="831850"/>
          </a:xfrm>
          <a:prstGeom prst="rect">
            <a:avLst/>
          </a:prstGeom>
          <a:ln w="9525">
            <a:solidFill>
              <a:srgbClr val="FFFF99"/>
            </a:solidFill>
          </a:ln>
        </p:spPr>
        <p:txBody>
          <a:bodyPr vert="horz" wrap="square" lIns="0" tIns="55244" rIns="0" bIns="0" rtlCol="0">
            <a:spAutoFit/>
          </a:bodyPr>
          <a:lstStyle/>
          <a:p>
            <a:pPr marL="90805" marR="270510">
              <a:lnSpc>
                <a:spcPct val="100000"/>
              </a:lnSpc>
              <a:spcBef>
                <a:spcPts val="434"/>
              </a:spcBef>
            </a:pPr>
            <a:r>
              <a:rPr sz="2400" spc="-10">
                <a:latin typeface="宋体"/>
                <a:cs typeface="宋体"/>
              </a:rPr>
              <a:t>双层金属复合材料三层复合材料</a:t>
            </a:r>
            <a:endParaRPr sz="2400">
              <a:latin typeface="宋体"/>
              <a:cs typeface="宋体"/>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614487" y="2416175"/>
            <a:ext cx="1738630" cy="730250"/>
            <a:chOff x="1614487" y="2416175"/>
            <a:chExt cx="1738630" cy="730250"/>
          </a:xfrm>
        </p:grpSpPr>
        <p:sp>
          <p:nvSpPr>
            <p:cNvPr id="3" name="object 3"/>
            <p:cNvSpPr/>
            <p:nvPr/>
          </p:nvSpPr>
          <p:spPr>
            <a:xfrm>
              <a:off x="1619250" y="2420938"/>
              <a:ext cx="1729105" cy="720725"/>
            </a:xfrm>
            <a:custGeom>
              <a:rect l="l" t="t" r="r" b="b"/>
              <a:pathLst>
                <a:path w="1729104" h="720725">
                  <a:moveTo>
                    <a:pt x="1728787" y="720725"/>
                  </a:moveTo>
                  <a:lnTo>
                    <a:pt x="0" y="720725"/>
                  </a:lnTo>
                  <a:lnTo>
                    <a:pt x="0" y="0"/>
                  </a:lnTo>
                  <a:lnTo>
                    <a:pt x="1728787" y="0"/>
                  </a:lnTo>
                  <a:lnTo>
                    <a:pt x="1728787" y="720725"/>
                  </a:lnTo>
                  <a:close/>
                </a:path>
              </a:pathLst>
            </a:custGeom>
            <a:solidFill>
              <a:srgbClr val="FFFF99"/>
            </a:solidFill>
          </p:spPr>
          <p:txBody>
            <a:bodyPr wrap="square" lIns="0" tIns="0" rIns="0" bIns="0" rtlCol="0"/>
            <a:lstStyle/>
            <a:p/>
          </p:txBody>
        </p:sp>
        <p:sp>
          <p:nvSpPr>
            <p:cNvPr id="4" name="object 4"/>
            <p:cNvSpPr/>
            <p:nvPr/>
          </p:nvSpPr>
          <p:spPr>
            <a:xfrm>
              <a:off x="1619250" y="2420938"/>
              <a:ext cx="1729105" cy="720725"/>
            </a:xfrm>
            <a:custGeom>
              <a:rect l="l" t="t" r="r" b="b"/>
              <a:pathLst>
                <a:path w="1729104" h="720725">
                  <a:moveTo>
                    <a:pt x="0" y="0"/>
                  </a:moveTo>
                  <a:lnTo>
                    <a:pt x="1728787" y="0"/>
                  </a:lnTo>
                  <a:lnTo>
                    <a:pt x="1728787" y="720725"/>
                  </a:lnTo>
                  <a:lnTo>
                    <a:pt x="0" y="720725"/>
                  </a:lnTo>
                  <a:lnTo>
                    <a:pt x="0" y="0"/>
                  </a:lnTo>
                  <a:close/>
                </a:path>
              </a:pathLst>
            </a:custGeom>
            <a:ln w="9525">
              <a:solidFill>
                <a:srgbClr val="000000"/>
              </a:solidFill>
            </a:ln>
          </p:spPr>
          <p:txBody>
            <a:bodyPr wrap="square" lIns="0" tIns="0" rIns="0" bIns="0" rtlCol="0"/>
            <a:lstStyle/>
            <a:p/>
          </p:txBody>
        </p:sp>
      </p:grpSp>
      <p:grpSp>
        <p:nvGrpSpPr>
          <p:cNvPr id="5" name="object 5"/>
          <p:cNvGrpSpPr/>
          <p:nvPr/>
        </p:nvGrpSpPr>
        <p:grpSpPr>
          <a:xfrm>
            <a:off x="942974" y="736600"/>
            <a:ext cx="2409825" cy="2408555"/>
            <a:chOff x="942974" y="736600"/>
            <a:chExt cx="2409825" cy="2408555"/>
          </a:xfrm>
        </p:grpSpPr>
        <p:sp>
          <p:nvSpPr>
            <p:cNvPr id="6" name="object 6"/>
            <p:cNvSpPr/>
            <p:nvPr/>
          </p:nvSpPr>
          <p:spPr>
            <a:xfrm>
              <a:off x="971550" y="765175"/>
              <a:ext cx="1729105" cy="720725"/>
            </a:xfrm>
            <a:custGeom>
              <a:rect l="l" t="t" r="r" b="b"/>
              <a:pathLst>
                <a:path w="1729105" h="720725">
                  <a:moveTo>
                    <a:pt x="1728787" y="720725"/>
                  </a:moveTo>
                  <a:lnTo>
                    <a:pt x="0" y="720725"/>
                  </a:lnTo>
                  <a:lnTo>
                    <a:pt x="0" y="0"/>
                  </a:lnTo>
                  <a:lnTo>
                    <a:pt x="1728787" y="0"/>
                  </a:lnTo>
                  <a:lnTo>
                    <a:pt x="1728787" y="720725"/>
                  </a:lnTo>
                  <a:close/>
                </a:path>
              </a:pathLst>
            </a:custGeom>
            <a:solidFill>
              <a:srgbClr val="FFFF99"/>
            </a:solidFill>
          </p:spPr>
          <p:txBody>
            <a:bodyPr wrap="square" lIns="0" tIns="0" rIns="0" bIns="0" rtlCol="0"/>
            <a:lstStyle/>
            <a:p/>
          </p:txBody>
        </p:sp>
        <p:sp>
          <p:nvSpPr>
            <p:cNvPr id="7" name="object 7"/>
            <p:cNvSpPr/>
            <p:nvPr/>
          </p:nvSpPr>
          <p:spPr>
            <a:xfrm>
              <a:off x="971550" y="765175"/>
              <a:ext cx="1729105" cy="720725"/>
            </a:xfrm>
            <a:custGeom>
              <a:rect l="l" t="t" r="r" b="b"/>
              <a:pathLst>
                <a:path w="1729105" h="720725">
                  <a:moveTo>
                    <a:pt x="0" y="0"/>
                  </a:moveTo>
                  <a:lnTo>
                    <a:pt x="1728787" y="0"/>
                  </a:lnTo>
                  <a:lnTo>
                    <a:pt x="1728787" y="720725"/>
                  </a:lnTo>
                  <a:lnTo>
                    <a:pt x="0" y="720725"/>
                  </a:lnTo>
                  <a:lnTo>
                    <a:pt x="0" y="0"/>
                  </a:lnTo>
                  <a:close/>
                </a:path>
              </a:pathLst>
            </a:custGeom>
            <a:ln w="9525">
              <a:solidFill>
                <a:srgbClr val="000000"/>
              </a:solidFill>
            </a:ln>
          </p:spPr>
          <p:txBody>
            <a:bodyPr wrap="square" lIns="0" tIns="0" rIns="0" bIns="0" rtlCol="0"/>
            <a:lstStyle/>
            <a:p/>
          </p:txBody>
        </p:sp>
        <p:sp>
          <p:nvSpPr>
            <p:cNvPr id="8" name="object 8"/>
            <p:cNvSpPr/>
            <p:nvPr/>
          </p:nvSpPr>
          <p:spPr>
            <a:xfrm>
              <a:off x="971549" y="765175"/>
              <a:ext cx="647700" cy="1656080"/>
            </a:xfrm>
            <a:custGeom>
              <a:rect l="l" t="t" r="r" b="b"/>
              <a:pathLst>
                <a:path w="647700" h="1656080">
                  <a:moveTo>
                    <a:pt x="647700" y="1655762"/>
                  </a:moveTo>
                  <a:lnTo>
                    <a:pt x="0" y="0"/>
                  </a:lnTo>
                </a:path>
              </a:pathLst>
            </a:custGeom>
            <a:ln w="9525">
              <a:solidFill>
                <a:srgbClr val="000000"/>
              </a:solidFill>
            </a:ln>
          </p:spPr>
          <p:txBody>
            <a:bodyPr wrap="square" lIns="0" tIns="0" rIns="0" bIns="0" rtlCol="0"/>
            <a:lstStyle/>
            <a:p/>
          </p:txBody>
        </p:sp>
        <p:sp>
          <p:nvSpPr>
            <p:cNvPr id="9" name="object 9"/>
            <p:cNvSpPr/>
            <p:nvPr/>
          </p:nvSpPr>
          <p:spPr>
            <a:xfrm>
              <a:off x="2698750" y="765175"/>
              <a:ext cx="649605" cy="1656080"/>
            </a:xfrm>
            <a:custGeom>
              <a:rect l="l" t="t" r="r" b="b"/>
              <a:pathLst>
                <a:path w="649604" h="1656080">
                  <a:moveTo>
                    <a:pt x="0" y="0"/>
                  </a:moveTo>
                  <a:lnTo>
                    <a:pt x="649287" y="1655762"/>
                  </a:lnTo>
                </a:path>
              </a:pathLst>
            </a:custGeom>
            <a:ln w="9525">
              <a:solidFill>
                <a:srgbClr val="000000"/>
              </a:solidFill>
            </a:ln>
          </p:spPr>
          <p:txBody>
            <a:bodyPr wrap="square" lIns="0" tIns="0" rIns="0" bIns="0" rtlCol="0"/>
            <a:lstStyle/>
            <a:p/>
          </p:txBody>
        </p:sp>
        <p:sp>
          <p:nvSpPr>
            <p:cNvPr id="10" name="object 10"/>
            <p:cNvSpPr/>
            <p:nvPr/>
          </p:nvSpPr>
          <p:spPr>
            <a:xfrm>
              <a:off x="971549" y="1412875"/>
              <a:ext cx="647700" cy="1727200"/>
            </a:xfrm>
            <a:custGeom>
              <a:rect l="l" t="t" r="r" b="b"/>
              <a:pathLst>
                <a:path w="647700" h="1727200">
                  <a:moveTo>
                    <a:pt x="647700" y="1727200"/>
                  </a:moveTo>
                  <a:lnTo>
                    <a:pt x="0" y="0"/>
                  </a:lnTo>
                </a:path>
              </a:pathLst>
            </a:custGeom>
            <a:ln w="9524">
              <a:solidFill>
                <a:srgbClr val="000000"/>
              </a:solidFill>
            </a:ln>
          </p:spPr>
          <p:txBody>
            <a:bodyPr wrap="square" lIns="0" tIns="0" rIns="0" bIns="0" rtlCol="0"/>
            <a:lstStyle/>
            <a:p/>
          </p:txBody>
        </p:sp>
        <p:sp>
          <p:nvSpPr>
            <p:cNvPr id="11" name="object 11"/>
            <p:cNvSpPr/>
            <p:nvPr/>
          </p:nvSpPr>
          <p:spPr>
            <a:xfrm>
              <a:off x="971549" y="765175"/>
              <a:ext cx="2376805" cy="1656080"/>
            </a:xfrm>
            <a:custGeom>
              <a:rect l="l" t="t" r="r" b="b"/>
              <a:pathLst>
                <a:path w="2376804" h="1656080">
                  <a:moveTo>
                    <a:pt x="2376487" y="1655762"/>
                  </a:moveTo>
                  <a:lnTo>
                    <a:pt x="647700" y="1655762"/>
                  </a:lnTo>
                  <a:lnTo>
                    <a:pt x="0" y="0"/>
                  </a:lnTo>
                  <a:lnTo>
                    <a:pt x="1727200" y="0"/>
                  </a:lnTo>
                  <a:lnTo>
                    <a:pt x="2376487" y="1655762"/>
                  </a:lnTo>
                  <a:close/>
                </a:path>
              </a:pathLst>
            </a:custGeom>
            <a:solidFill>
              <a:srgbClr val="FFFF99"/>
            </a:solidFill>
          </p:spPr>
          <p:txBody>
            <a:bodyPr wrap="square" lIns="0" tIns="0" rIns="0" bIns="0" rtlCol="0"/>
            <a:lstStyle/>
            <a:p/>
          </p:txBody>
        </p:sp>
        <p:sp>
          <p:nvSpPr>
            <p:cNvPr id="12" name="object 12"/>
            <p:cNvSpPr/>
            <p:nvPr/>
          </p:nvSpPr>
          <p:spPr>
            <a:xfrm>
              <a:off x="971549" y="765175"/>
              <a:ext cx="2376805" cy="1656080"/>
            </a:xfrm>
            <a:custGeom>
              <a:rect l="l" t="t" r="r" b="b"/>
              <a:pathLst>
                <a:path w="2376804" h="1656080">
                  <a:moveTo>
                    <a:pt x="0" y="0"/>
                  </a:moveTo>
                  <a:lnTo>
                    <a:pt x="1727200" y="0"/>
                  </a:lnTo>
                  <a:lnTo>
                    <a:pt x="2376487" y="1655762"/>
                  </a:lnTo>
                  <a:lnTo>
                    <a:pt x="647700" y="1655762"/>
                  </a:lnTo>
                  <a:lnTo>
                    <a:pt x="0" y="0"/>
                  </a:lnTo>
                  <a:close/>
                </a:path>
              </a:pathLst>
            </a:custGeom>
            <a:ln w="9524">
              <a:solidFill>
                <a:srgbClr val="000000"/>
              </a:solidFill>
            </a:ln>
          </p:spPr>
          <p:txBody>
            <a:bodyPr wrap="square" lIns="0" tIns="0" rIns="0" bIns="0" rtlCol="0"/>
            <a:lstStyle/>
            <a:p/>
          </p:txBody>
        </p:sp>
        <p:sp>
          <p:nvSpPr>
            <p:cNvPr id="13" name="object 13"/>
            <p:cNvSpPr/>
            <p:nvPr/>
          </p:nvSpPr>
          <p:spPr>
            <a:xfrm>
              <a:off x="971550" y="765175"/>
              <a:ext cx="647700" cy="2374900"/>
            </a:xfrm>
            <a:custGeom>
              <a:rect l="l" t="t" r="r" b="b"/>
              <a:pathLst>
                <a:path w="647700" h="2374900">
                  <a:moveTo>
                    <a:pt x="647700" y="2374900"/>
                  </a:moveTo>
                  <a:lnTo>
                    <a:pt x="0" y="647700"/>
                  </a:lnTo>
                  <a:lnTo>
                    <a:pt x="0" y="0"/>
                  </a:lnTo>
                  <a:lnTo>
                    <a:pt x="647700" y="1655762"/>
                  </a:lnTo>
                  <a:lnTo>
                    <a:pt x="647700" y="2374900"/>
                  </a:lnTo>
                  <a:close/>
                </a:path>
              </a:pathLst>
            </a:custGeom>
            <a:solidFill>
              <a:srgbClr val="FFFF99"/>
            </a:solidFill>
          </p:spPr>
          <p:txBody>
            <a:bodyPr wrap="square" lIns="0" tIns="0" rIns="0" bIns="0" rtlCol="0"/>
            <a:lstStyle/>
            <a:p/>
          </p:txBody>
        </p:sp>
        <p:sp>
          <p:nvSpPr>
            <p:cNvPr id="14" name="object 14"/>
            <p:cNvSpPr/>
            <p:nvPr/>
          </p:nvSpPr>
          <p:spPr>
            <a:xfrm>
              <a:off x="971550" y="765175"/>
              <a:ext cx="647700" cy="2374900"/>
            </a:xfrm>
            <a:custGeom>
              <a:rect l="l" t="t" r="r" b="b"/>
              <a:pathLst>
                <a:path w="647700" h="2374900">
                  <a:moveTo>
                    <a:pt x="0" y="0"/>
                  </a:moveTo>
                  <a:lnTo>
                    <a:pt x="647700" y="1655762"/>
                  </a:lnTo>
                  <a:lnTo>
                    <a:pt x="647700" y="2374900"/>
                  </a:lnTo>
                  <a:lnTo>
                    <a:pt x="0" y="647700"/>
                  </a:lnTo>
                  <a:lnTo>
                    <a:pt x="0" y="0"/>
                  </a:lnTo>
                  <a:close/>
                </a:path>
              </a:pathLst>
            </a:custGeom>
            <a:ln w="9525">
              <a:solidFill>
                <a:srgbClr val="000000"/>
              </a:solidFill>
            </a:ln>
          </p:spPr>
          <p:txBody>
            <a:bodyPr wrap="square" lIns="0" tIns="0" rIns="0" bIns="0" rtlCol="0"/>
            <a:lstStyle/>
            <a:p/>
          </p:txBody>
        </p:sp>
        <p:pic>
          <p:nvPicPr>
            <p:cNvPr id="15" name="object 15"/>
            <p:cNvPicPr/>
            <p:nvPr/>
          </p:nvPicPr>
          <p:blipFill>
            <a:blip r:embed="rId2"/>
            <a:stretch>
              <a:fillRect/>
            </a:stretch>
          </p:blipFill>
          <p:spPr>
            <a:xfrm>
              <a:off x="1763712" y="2565400"/>
              <a:ext cx="71437" cy="71437"/>
            </a:xfrm>
            <a:prstGeom prst="rect">
              <a:avLst/>
            </a:prstGeom>
          </p:spPr>
        </p:pic>
        <p:pic>
          <p:nvPicPr>
            <p:cNvPr id="16" name="object 16"/>
            <p:cNvPicPr/>
            <p:nvPr/>
          </p:nvPicPr>
          <p:blipFill>
            <a:blip r:embed="rId2"/>
            <a:stretch>
              <a:fillRect/>
            </a:stretch>
          </p:blipFill>
          <p:spPr>
            <a:xfrm>
              <a:off x="1979612" y="2781300"/>
              <a:ext cx="71437" cy="71437"/>
            </a:xfrm>
            <a:prstGeom prst="rect">
              <a:avLst/>
            </a:prstGeom>
          </p:spPr>
        </p:pic>
        <p:pic>
          <p:nvPicPr>
            <p:cNvPr id="17" name="object 17"/>
            <p:cNvPicPr/>
            <p:nvPr/>
          </p:nvPicPr>
          <p:blipFill>
            <a:blip r:embed="rId2"/>
            <a:stretch>
              <a:fillRect/>
            </a:stretch>
          </p:blipFill>
          <p:spPr>
            <a:xfrm>
              <a:off x="1979612" y="2997200"/>
              <a:ext cx="71437" cy="71437"/>
            </a:xfrm>
            <a:prstGeom prst="rect">
              <a:avLst/>
            </a:prstGeom>
          </p:spPr>
        </p:pic>
        <p:pic>
          <p:nvPicPr>
            <p:cNvPr id="18" name="object 18"/>
            <p:cNvPicPr/>
            <p:nvPr/>
          </p:nvPicPr>
          <p:blipFill>
            <a:blip r:embed="rId2"/>
            <a:stretch>
              <a:fillRect/>
            </a:stretch>
          </p:blipFill>
          <p:spPr>
            <a:xfrm>
              <a:off x="1763712" y="2997200"/>
              <a:ext cx="71437" cy="71437"/>
            </a:xfrm>
            <a:prstGeom prst="rect">
              <a:avLst/>
            </a:prstGeom>
          </p:spPr>
        </p:pic>
        <p:pic>
          <p:nvPicPr>
            <p:cNvPr id="19" name="object 19"/>
            <p:cNvPicPr/>
            <p:nvPr/>
          </p:nvPicPr>
          <p:blipFill>
            <a:blip r:embed="rId2"/>
            <a:stretch>
              <a:fillRect/>
            </a:stretch>
          </p:blipFill>
          <p:spPr>
            <a:xfrm>
              <a:off x="1763712" y="2781300"/>
              <a:ext cx="71437" cy="71437"/>
            </a:xfrm>
            <a:prstGeom prst="rect">
              <a:avLst/>
            </a:prstGeom>
          </p:spPr>
        </p:pic>
        <p:pic>
          <p:nvPicPr>
            <p:cNvPr id="20" name="object 20"/>
            <p:cNvPicPr/>
            <p:nvPr/>
          </p:nvPicPr>
          <p:blipFill>
            <a:blip r:embed="rId2"/>
            <a:stretch>
              <a:fillRect/>
            </a:stretch>
          </p:blipFill>
          <p:spPr>
            <a:xfrm>
              <a:off x="2051049" y="2565400"/>
              <a:ext cx="71437" cy="71437"/>
            </a:xfrm>
            <a:prstGeom prst="rect">
              <a:avLst/>
            </a:prstGeom>
          </p:spPr>
        </p:pic>
        <p:pic>
          <p:nvPicPr>
            <p:cNvPr id="21" name="object 21"/>
            <p:cNvPicPr/>
            <p:nvPr/>
          </p:nvPicPr>
          <p:blipFill>
            <a:blip r:embed="rId2"/>
            <a:stretch>
              <a:fillRect/>
            </a:stretch>
          </p:blipFill>
          <p:spPr>
            <a:xfrm>
              <a:off x="2195512" y="2565400"/>
              <a:ext cx="71437" cy="71437"/>
            </a:xfrm>
            <a:prstGeom prst="rect">
              <a:avLst/>
            </a:prstGeom>
          </p:spPr>
        </p:pic>
        <p:pic>
          <p:nvPicPr>
            <p:cNvPr id="22" name="object 22"/>
            <p:cNvPicPr/>
            <p:nvPr/>
          </p:nvPicPr>
          <p:blipFill>
            <a:blip r:embed="rId2"/>
            <a:stretch>
              <a:fillRect/>
            </a:stretch>
          </p:blipFill>
          <p:spPr>
            <a:xfrm>
              <a:off x="2411412" y="2997200"/>
              <a:ext cx="71437" cy="71437"/>
            </a:xfrm>
            <a:prstGeom prst="rect">
              <a:avLst/>
            </a:prstGeom>
          </p:spPr>
        </p:pic>
        <p:pic>
          <p:nvPicPr>
            <p:cNvPr id="23" name="object 23"/>
            <p:cNvPicPr/>
            <p:nvPr/>
          </p:nvPicPr>
          <p:blipFill>
            <a:blip r:embed="rId2"/>
            <a:stretch>
              <a:fillRect/>
            </a:stretch>
          </p:blipFill>
          <p:spPr>
            <a:xfrm>
              <a:off x="2411412" y="2781300"/>
              <a:ext cx="71437" cy="71437"/>
            </a:xfrm>
            <a:prstGeom prst="rect">
              <a:avLst/>
            </a:prstGeom>
          </p:spPr>
        </p:pic>
        <p:pic>
          <p:nvPicPr>
            <p:cNvPr id="24" name="object 24"/>
            <p:cNvPicPr/>
            <p:nvPr/>
          </p:nvPicPr>
          <p:blipFill>
            <a:blip r:embed="rId2"/>
            <a:stretch>
              <a:fillRect/>
            </a:stretch>
          </p:blipFill>
          <p:spPr>
            <a:xfrm>
              <a:off x="2195512" y="2997200"/>
              <a:ext cx="71437" cy="71437"/>
            </a:xfrm>
            <a:prstGeom prst="rect">
              <a:avLst/>
            </a:prstGeom>
          </p:spPr>
        </p:pic>
        <p:pic>
          <p:nvPicPr>
            <p:cNvPr id="25" name="object 25"/>
            <p:cNvPicPr/>
            <p:nvPr/>
          </p:nvPicPr>
          <p:blipFill>
            <a:blip r:embed="rId2"/>
            <a:stretch>
              <a:fillRect/>
            </a:stretch>
          </p:blipFill>
          <p:spPr>
            <a:xfrm>
              <a:off x="2195512" y="2781300"/>
              <a:ext cx="71437" cy="71437"/>
            </a:xfrm>
            <a:prstGeom prst="rect">
              <a:avLst/>
            </a:prstGeom>
          </p:spPr>
        </p:pic>
        <p:pic>
          <p:nvPicPr>
            <p:cNvPr id="26" name="object 26"/>
            <p:cNvPicPr/>
            <p:nvPr/>
          </p:nvPicPr>
          <p:blipFill>
            <a:blip r:embed="rId2"/>
            <a:stretch>
              <a:fillRect/>
            </a:stretch>
          </p:blipFill>
          <p:spPr>
            <a:xfrm>
              <a:off x="2411412" y="2565400"/>
              <a:ext cx="71437" cy="71437"/>
            </a:xfrm>
            <a:prstGeom prst="rect">
              <a:avLst/>
            </a:prstGeom>
          </p:spPr>
        </p:pic>
        <p:pic>
          <p:nvPicPr>
            <p:cNvPr id="27" name="object 27"/>
            <p:cNvPicPr/>
            <p:nvPr/>
          </p:nvPicPr>
          <p:blipFill>
            <a:blip r:embed="rId2"/>
            <a:stretch>
              <a:fillRect/>
            </a:stretch>
          </p:blipFill>
          <p:spPr>
            <a:xfrm>
              <a:off x="2627312" y="2492375"/>
              <a:ext cx="71437" cy="71437"/>
            </a:xfrm>
            <a:prstGeom prst="rect">
              <a:avLst/>
            </a:prstGeom>
          </p:spPr>
        </p:pic>
        <p:pic>
          <p:nvPicPr>
            <p:cNvPr id="28" name="object 28"/>
            <p:cNvPicPr/>
            <p:nvPr/>
          </p:nvPicPr>
          <p:blipFill>
            <a:blip r:embed="rId2"/>
            <a:stretch>
              <a:fillRect/>
            </a:stretch>
          </p:blipFill>
          <p:spPr>
            <a:xfrm>
              <a:off x="2843212" y="2708275"/>
              <a:ext cx="71437" cy="71437"/>
            </a:xfrm>
            <a:prstGeom prst="rect">
              <a:avLst/>
            </a:prstGeom>
          </p:spPr>
        </p:pic>
        <p:pic>
          <p:nvPicPr>
            <p:cNvPr id="29" name="object 29"/>
            <p:cNvPicPr/>
            <p:nvPr/>
          </p:nvPicPr>
          <p:blipFill>
            <a:blip r:embed="rId2"/>
            <a:stretch>
              <a:fillRect/>
            </a:stretch>
          </p:blipFill>
          <p:spPr>
            <a:xfrm>
              <a:off x="2843212" y="2924175"/>
              <a:ext cx="71437" cy="71437"/>
            </a:xfrm>
            <a:prstGeom prst="rect">
              <a:avLst/>
            </a:prstGeom>
          </p:spPr>
        </p:pic>
        <p:pic>
          <p:nvPicPr>
            <p:cNvPr id="30" name="object 30"/>
            <p:cNvPicPr/>
            <p:nvPr/>
          </p:nvPicPr>
          <p:blipFill>
            <a:blip r:embed="rId2"/>
            <a:stretch>
              <a:fillRect/>
            </a:stretch>
          </p:blipFill>
          <p:spPr>
            <a:xfrm>
              <a:off x="2627312" y="2924175"/>
              <a:ext cx="71437" cy="71437"/>
            </a:xfrm>
            <a:prstGeom prst="rect">
              <a:avLst/>
            </a:prstGeom>
          </p:spPr>
        </p:pic>
        <p:pic>
          <p:nvPicPr>
            <p:cNvPr id="31" name="object 31"/>
            <p:cNvPicPr/>
            <p:nvPr/>
          </p:nvPicPr>
          <p:blipFill>
            <a:blip r:embed="rId2"/>
            <a:stretch>
              <a:fillRect/>
            </a:stretch>
          </p:blipFill>
          <p:spPr>
            <a:xfrm>
              <a:off x="2627312" y="2708275"/>
              <a:ext cx="71437" cy="71437"/>
            </a:xfrm>
            <a:prstGeom prst="rect">
              <a:avLst/>
            </a:prstGeom>
          </p:spPr>
        </p:pic>
        <p:pic>
          <p:nvPicPr>
            <p:cNvPr id="32" name="object 32"/>
            <p:cNvPicPr/>
            <p:nvPr/>
          </p:nvPicPr>
          <p:blipFill>
            <a:blip r:embed="rId2"/>
            <a:stretch>
              <a:fillRect/>
            </a:stretch>
          </p:blipFill>
          <p:spPr>
            <a:xfrm>
              <a:off x="2914650" y="2492375"/>
              <a:ext cx="71437" cy="71437"/>
            </a:xfrm>
            <a:prstGeom prst="rect">
              <a:avLst/>
            </a:prstGeom>
          </p:spPr>
        </p:pic>
        <p:pic>
          <p:nvPicPr>
            <p:cNvPr id="33" name="object 33"/>
            <p:cNvPicPr/>
            <p:nvPr/>
          </p:nvPicPr>
          <p:blipFill>
            <a:blip r:embed="rId2"/>
            <a:stretch>
              <a:fillRect/>
            </a:stretch>
          </p:blipFill>
          <p:spPr>
            <a:xfrm>
              <a:off x="3132137" y="2565400"/>
              <a:ext cx="71437" cy="71437"/>
            </a:xfrm>
            <a:prstGeom prst="rect">
              <a:avLst/>
            </a:prstGeom>
          </p:spPr>
        </p:pic>
        <p:pic>
          <p:nvPicPr>
            <p:cNvPr id="34" name="object 34"/>
            <p:cNvPicPr/>
            <p:nvPr/>
          </p:nvPicPr>
          <p:blipFill>
            <a:blip r:embed="rId2"/>
            <a:stretch>
              <a:fillRect/>
            </a:stretch>
          </p:blipFill>
          <p:spPr>
            <a:xfrm>
              <a:off x="3132137" y="2997200"/>
              <a:ext cx="71437" cy="71437"/>
            </a:xfrm>
            <a:prstGeom prst="rect">
              <a:avLst/>
            </a:prstGeom>
          </p:spPr>
        </p:pic>
        <p:pic>
          <p:nvPicPr>
            <p:cNvPr id="35" name="object 35"/>
            <p:cNvPicPr/>
            <p:nvPr/>
          </p:nvPicPr>
          <p:blipFill>
            <a:blip r:embed="rId2"/>
            <a:stretch>
              <a:fillRect/>
            </a:stretch>
          </p:blipFill>
          <p:spPr>
            <a:xfrm>
              <a:off x="3132137" y="2781300"/>
              <a:ext cx="71437" cy="71437"/>
            </a:xfrm>
            <a:prstGeom prst="rect">
              <a:avLst/>
            </a:prstGeom>
          </p:spPr>
        </p:pic>
        <p:sp>
          <p:nvSpPr>
            <p:cNvPr id="36" name="object 36"/>
            <p:cNvSpPr/>
            <p:nvPr/>
          </p:nvSpPr>
          <p:spPr>
            <a:xfrm>
              <a:off x="2555875" y="765175"/>
              <a:ext cx="647700" cy="1656080"/>
            </a:xfrm>
            <a:custGeom>
              <a:rect l="l" t="t" r="r" b="b"/>
              <a:pathLst>
                <a:path w="647700" h="1656080">
                  <a:moveTo>
                    <a:pt x="647700" y="1655762"/>
                  </a:moveTo>
                  <a:lnTo>
                    <a:pt x="0" y="0"/>
                  </a:lnTo>
                </a:path>
              </a:pathLst>
            </a:custGeom>
            <a:ln w="57150">
              <a:solidFill>
                <a:srgbClr val="D4921B"/>
              </a:solidFill>
            </a:ln>
          </p:spPr>
          <p:txBody>
            <a:bodyPr wrap="square" lIns="0" tIns="0" rIns="0" bIns="0" rtlCol="0"/>
            <a:lstStyle/>
            <a:p/>
          </p:txBody>
        </p:sp>
        <p:sp>
          <p:nvSpPr>
            <p:cNvPr id="37" name="object 37"/>
            <p:cNvSpPr/>
            <p:nvPr/>
          </p:nvSpPr>
          <p:spPr>
            <a:xfrm>
              <a:off x="2339975" y="765175"/>
              <a:ext cx="647700" cy="1656080"/>
            </a:xfrm>
            <a:custGeom>
              <a:rect l="l" t="t" r="r" b="b"/>
              <a:pathLst>
                <a:path w="647700" h="1656080">
                  <a:moveTo>
                    <a:pt x="647700" y="1655762"/>
                  </a:moveTo>
                  <a:lnTo>
                    <a:pt x="0" y="0"/>
                  </a:lnTo>
                </a:path>
              </a:pathLst>
            </a:custGeom>
            <a:ln w="57150">
              <a:solidFill>
                <a:srgbClr val="D4921B"/>
              </a:solidFill>
            </a:ln>
          </p:spPr>
          <p:txBody>
            <a:bodyPr wrap="square" lIns="0" tIns="0" rIns="0" bIns="0" rtlCol="0"/>
            <a:lstStyle/>
            <a:p/>
          </p:txBody>
        </p:sp>
        <p:sp>
          <p:nvSpPr>
            <p:cNvPr id="38" name="object 38"/>
            <p:cNvSpPr/>
            <p:nvPr/>
          </p:nvSpPr>
          <p:spPr>
            <a:xfrm>
              <a:off x="2051050" y="765175"/>
              <a:ext cx="647700" cy="1656080"/>
            </a:xfrm>
            <a:custGeom>
              <a:rect l="l" t="t" r="r" b="b"/>
              <a:pathLst>
                <a:path w="647700" h="1656080">
                  <a:moveTo>
                    <a:pt x="647700" y="1655762"/>
                  </a:moveTo>
                  <a:lnTo>
                    <a:pt x="0" y="0"/>
                  </a:lnTo>
                </a:path>
              </a:pathLst>
            </a:custGeom>
            <a:ln w="57150">
              <a:solidFill>
                <a:srgbClr val="D4921B"/>
              </a:solidFill>
            </a:ln>
          </p:spPr>
          <p:txBody>
            <a:bodyPr wrap="square" lIns="0" tIns="0" rIns="0" bIns="0" rtlCol="0"/>
            <a:lstStyle/>
            <a:p/>
          </p:txBody>
        </p:sp>
        <p:sp>
          <p:nvSpPr>
            <p:cNvPr id="39" name="object 39"/>
            <p:cNvSpPr/>
            <p:nvPr/>
          </p:nvSpPr>
          <p:spPr>
            <a:xfrm>
              <a:off x="1690687" y="765175"/>
              <a:ext cx="647700" cy="1656080"/>
            </a:xfrm>
            <a:custGeom>
              <a:rect l="l" t="t" r="r" b="b"/>
              <a:pathLst>
                <a:path w="647700" h="1656080">
                  <a:moveTo>
                    <a:pt x="647700" y="1655762"/>
                  </a:moveTo>
                  <a:lnTo>
                    <a:pt x="0" y="0"/>
                  </a:lnTo>
                </a:path>
              </a:pathLst>
            </a:custGeom>
            <a:ln w="57150">
              <a:solidFill>
                <a:srgbClr val="D4921B"/>
              </a:solidFill>
            </a:ln>
          </p:spPr>
          <p:txBody>
            <a:bodyPr wrap="square" lIns="0" tIns="0" rIns="0" bIns="0" rtlCol="0"/>
            <a:lstStyle/>
            <a:p/>
          </p:txBody>
        </p:sp>
        <p:sp>
          <p:nvSpPr>
            <p:cNvPr id="40" name="object 40"/>
            <p:cNvSpPr/>
            <p:nvPr/>
          </p:nvSpPr>
          <p:spPr>
            <a:xfrm>
              <a:off x="1403350" y="765175"/>
              <a:ext cx="647700" cy="1656080"/>
            </a:xfrm>
            <a:custGeom>
              <a:rect l="l" t="t" r="r" b="b"/>
              <a:pathLst>
                <a:path w="647700" h="1656080">
                  <a:moveTo>
                    <a:pt x="647700" y="1655762"/>
                  </a:moveTo>
                  <a:lnTo>
                    <a:pt x="0" y="0"/>
                  </a:lnTo>
                </a:path>
              </a:pathLst>
            </a:custGeom>
            <a:ln w="57150">
              <a:solidFill>
                <a:srgbClr val="D4921B"/>
              </a:solidFill>
            </a:ln>
          </p:spPr>
          <p:txBody>
            <a:bodyPr wrap="square" lIns="0" tIns="0" rIns="0" bIns="0" rtlCol="0"/>
            <a:lstStyle/>
            <a:p/>
          </p:txBody>
        </p:sp>
        <p:sp>
          <p:nvSpPr>
            <p:cNvPr id="41" name="object 41"/>
            <p:cNvSpPr/>
            <p:nvPr/>
          </p:nvSpPr>
          <p:spPr>
            <a:xfrm>
              <a:off x="1114424" y="765175"/>
              <a:ext cx="647700" cy="1656080"/>
            </a:xfrm>
            <a:custGeom>
              <a:rect l="l" t="t" r="r" b="b"/>
              <a:pathLst>
                <a:path w="647700" h="1656080">
                  <a:moveTo>
                    <a:pt x="647700" y="1655762"/>
                  </a:moveTo>
                  <a:lnTo>
                    <a:pt x="0" y="0"/>
                  </a:lnTo>
                </a:path>
              </a:pathLst>
            </a:custGeom>
            <a:ln w="57150">
              <a:solidFill>
                <a:srgbClr val="D4921B"/>
              </a:solidFill>
            </a:ln>
          </p:spPr>
          <p:txBody>
            <a:bodyPr wrap="square" lIns="0" tIns="0" rIns="0" bIns="0" rtlCol="0"/>
            <a:lstStyle/>
            <a:p/>
          </p:txBody>
        </p:sp>
        <p:sp>
          <p:nvSpPr>
            <p:cNvPr id="42" name="object 42"/>
            <p:cNvSpPr/>
            <p:nvPr/>
          </p:nvSpPr>
          <p:spPr>
            <a:xfrm>
              <a:off x="971549" y="1196975"/>
              <a:ext cx="647700" cy="1656080"/>
            </a:xfrm>
            <a:custGeom>
              <a:rect l="l" t="t" r="r" b="b"/>
              <a:pathLst>
                <a:path w="647700" h="1656080">
                  <a:moveTo>
                    <a:pt x="647700" y="1655762"/>
                  </a:moveTo>
                  <a:lnTo>
                    <a:pt x="0" y="0"/>
                  </a:lnTo>
                </a:path>
              </a:pathLst>
            </a:custGeom>
            <a:ln w="57150">
              <a:solidFill>
                <a:srgbClr val="D4921B"/>
              </a:solidFill>
            </a:ln>
          </p:spPr>
          <p:txBody>
            <a:bodyPr wrap="square" lIns="0" tIns="0" rIns="0" bIns="0" rtlCol="0"/>
            <a:lstStyle/>
            <a:p/>
          </p:txBody>
        </p:sp>
        <p:sp>
          <p:nvSpPr>
            <p:cNvPr id="43" name="object 43"/>
            <p:cNvSpPr/>
            <p:nvPr/>
          </p:nvSpPr>
          <p:spPr>
            <a:xfrm>
              <a:off x="971549" y="909637"/>
              <a:ext cx="647700" cy="1656080"/>
            </a:xfrm>
            <a:custGeom>
              <a:rect l="l" t="t" r="r" b="b"/>
              <a:pathLst>
                <a:path w="647700" h="1656080">
                  <a:moveTo>
                    <a:pt x="647700" y="1655762"/>
                  </a:moveTo>
                  <a:lnTo>
                    <a:pt x="0" y="0"/>
                  </a:lnTo>
                </a:path>
              </a:pathLst>
            </a:custGeom>
            <a:ln w="57150">
              <a:solidFill>
                <a:srgbClr val="D4921B"/>
              </a:solidFill>
            </a:ln>
          </p:spPr>
          <p:txBody>
            <a:bodyPr wrap="square" lIns="0" tIns="0" rIns="0" bIns="0" rtlCol="0"/>
            <a:lstStyle/>
            <a:p/>
          </p:txBody>
        </p:sp>
      </p:grpSp>
      <p:grpSp>
        <p:nvGrpSpPr>
          <p:cNvPr id="44" name="object 44"/>
          <p:cNvGrpSpPr/>
          <p:nvPr/>
        </p:nvGrpSpPr>
        <p:grpSpPr>
          <a:xfrm>
            <a:off x="6007100" y="1839912"/>
            <a:ext cx="1738630" cy="730250"/>
            <a:chOff x="6007100" y="1839912"/>
            <a:chExt cx="1738630" cy="730250"/>
          </a:xfrm>
        </p:grpSpPr>
        <p:pic>
          <p:nvPicPr>
            <p:cNvPr id="45" name="object 45"/>
            <p:cNvPicPr/>
            <p:nvPr/>
          </p:nvPicPr>
          <p:blipFill>
            <a:blip r:embed="rId3"/>
            <a:stretch>
              <a:fillRect/>
            </a:stretch>
          </p:blipFill>
          <p:spPr>
            <a:xfrm>
              <a:off x="6011862" y="1844674"/>
              <a:ext cx="1728787" cy="720725"/>
            </a:xfrm>
            <a:prstGeom prst="rect">
              <a:avLst/>
            </a:prstGeom>
          </p:spPr>
        </p:pic>
        <p:sp>
          <p:nvSpPr>
            <p:cNvPr id="46" name="object 46"/>
            <p:cNvSpPr/>
            <p:nvPr/>
          </p:nvSpPr>
          <p:spPr>
            <a:xfrm>
              <a:off x="6011862" y="1844674"/>
              <a:ext cx="1729105" cy="720725"/>
            </a:xfrm>
            <a:custGeom>
              <a:rect l="l" t="t" r="r" b="b"/>
              <a:pathLst>
                <a:path w="1729104" h="720725">
                  <a:moveTo>
                    <a:pt x="0" y="0"/>
                  </a:moveTo>
                  <a:lnTo>
                    <a:pt x="1728787" y="0"/>
                  </a:lnTo>
                  <a:lnTo>
                    <a:pt x="1728787" y="720725"/>
                  </a:lnTo>
                  <a:lnTo>
                    <a:pt x="0" y="720725"/>
                  </a:lnTo>
                  <a:lnTo>
                    <a:pt x="0" y="0"/>
                  </a:lnTo>
                  <a:close/>
                </a:path>
              </a:pathLst>
            </a:custGeom>
            <a:ln w="9525">
              <a:solidFill>
                <a:srgbClr val="000000"/>
              </a:solidFill>
            </a:ln>
          </p:spPr>
          <p:txBody>
            <a:bodyPr wrap="square" lIns="0" tIns="0" rIns="0" bIns="0" rtlCol="0"/>
            <a:lstStyle/>
            <a:p/>
          </p:txBody>
        </p:sp>
      </p:grpSp>
      <p:grpSp>
        <p:nvGrpSpPr>
          <p:cNvPr id="47" name="object 47"/>
          <p:cNvGrpSpPr/>
          <p:nvPr/>
        </p:nvGrpSpPr>
        <p:grpSpPr>
          <a:xfrm>
            <a:off x="5359399" y="184149"/>
            <a:ext cx="2386330" cy="2384425"/>
            <a:chOff x="5359399" y="184149"/>
            <a:chExt cx="2386330" cy="2384425"/>
          </a:xfrm>
        </p:grpSpPr>
        <p:sp>
          <p:nvSpPr>
            <p:cNvPr id="48" name="object 48"/>
            <p:cNvSpPr/>
            <p:nvPr/>
          </p:nvSpPr>
          <p:spPr>
            <a:xfrm>
              <a:off x="5364162" y="188912"/>
              <a:ext cx="1729105" cy="720725"/>
            </a:xfrm>
            <a:custGeom>
              <a:rect l="l" t="t" r="r" b="b"/>
              <a:pathLst>
                <a:path w="1729104" h="720725">
                  <a:moveTo>
                    <a:pt x="1728787" y="720725"/>
                  </a:moveTo>
                  <a:lnTo>
                    <a:pt x="0" y="720725"/>
                  </a:lnTo>
                  <a:lnTo>
                    <a:pt x="0" y="0"/>
                  </a:lnTo>
                  <a:lnTo>
                    <a:pt x="1728787" y="0"/>
                  </a:lnTo>
                  <a:lnTo>
                    <a:pt x="1728787" y="720725"/>
                  </a:lnTo>
                  <a:close/>
                </a:path>
              </a:pathLst>
            </a:custGeom>
            <a:solidFill>
              <a:srgbClr val="FFFF99"/>
            </a:solidFill>
          </p:spPr>
          <p:txBody>
            <a:bodyPr wrap="square" lIns="0" tIns="0" rIns="0" bIns="0" rtlCol="0"/>
            <a:lstStyle/>
            <a:p/>
          </p:txBody>
        </p:sp>
        <p:sp>
          <p:nvSpPr>
            <p:cNvPr id="49" name="object 49"/>
            <p:cNvSpPr/>
            <p:nvPr/>
          </p:nvSpPr>
          <p:spPr>
            <a:xfrm>
              <a:off x="5364162" y="188912"/>
              <a:ext cx="1729105" cy="720725"/>
            </a:xfrm>
            <a:custGeom>
              <a:rect l="l" t="t" r="r" b="b"/>
              <a:pathLst>
                <a:path w="1729104" h="720725">
                  <a:moveTo>
                    <a:pt x="0" y="0"/>
                  </a:moveTo>
                  <a:lnTo>
                    <a:pt x="1728787" y="0"/>
                  </a:lnTo>
                  <a:lnTo>
                    <a:pt x="1728787" y="720725"/>
                  </a:lnTo>
                  <a:lnTo>
                    <a:pt x="0" y="720725"/>
                  </a:lnTo>
                  <a:lnTo>
                    <a:pt x="0" y="0"/>
                  </a:lnTo>
                  <a:close/>
                </a:path>
              </a:pathLst>
            </a:custGeom>
            <a:ln w="9525">
              <a:solidFill>
                <a:srgbClr val="000000"/>
              </a:solidFill>
            </a:ln>
          </p:spPr>
          <p:txBody>
            <a:bodyPr wrap="square" lIns="0" tIns="0" rIns="0" bIns="0" rtlCol="0"/>
            <a:lstStyle/>
            <a:p/>
          </p:txBody>
        </p:sp>
        <p:sp>
          <p:nvSpPr>
            <p:cNvPr id="50" name="object 50"/>
            <p:cNvSpPr/>
            <p:nvPr/>
          </p:nvSpPr>
          <p:spPr>
            <a:xfrm>
              <a:off x="5364162" y="188911"/>
              <a:ext cx="647700" cy="1656080"/>
            </a:xfrm>
            <a:custGeom>
              <a:rect l="l" t="t" r="r" b="b"/>
              <a:pathLst>
                <a:path w="647700" h="1656080">
                  <a:moveTo>
                    <a:pt x="647700" y="1655762"/>
                  </a:moveTo>
                  <a:lnTo>
                    <a:pt x="0" y="0"/>
                  </a:lnTo>
                </a:path>
              </a:pathLst>
            </a:custGeom>
            <a:ln w="9525">
              <a:solidFill>
                <a:srgbClr val="000000"/>
              </a:solidFill>
            </a:ln>
          </p:spPr>
          <p:txBody>
            <a:bodyPr wrap="square" lIns="0" tIns="0" rIns="0" bIns="0" rtlCol="0"/>
            <a:lstStyle/>
            <a:p/>
          </p:txBody>
        </p:sp>
        <p:sp>
          <p:nvSpPr>
            <p:cNvPr id="51" name="object 51"/>
            <p:cNvSpPr/>
            <p:nvPr/>
          </p:nvSpPr>
          <p:spPr>
            <a:xfrm>
              <a:off x="7091362" y="188911"/>
              <a:ext cx="649605" cy="1656080"/>
            </a:xfrm>
            <a:custGeom>
              <a:rect l="l" t="t" r="r" b="b"/>
              <a:pathLst>
                <a:path w="649604" h="1656080">
                  <a:moveTo>
                    <a:pt x="0" y="0"/>
                  </a:moveTo>
                  <a:lnTo>
                    <a:pt x="649287" y="1655762"/>
                  </a:lnTo>
                </a:path>
              </a:pathLst>
            </a:custGeom>
            <a:ln w="9525">
              <a:solidFill>
                <a:srgbClr val="000000"/>
              </a:solidFill>
            </a:ln>
          </p:spPr>
          <p:txBody>
            <a:bodyPr wrap="square" lIns="0" tIns="0" rIns="0" bIns="0" rtlCol="0"/>
            <a:lstStyle/>
            <a:p/>
          </p:txBody>
        </p:sp>
        <p:sp>
          <p:nvSpPr>
            <p:cNvPr id="52" name="object 52"/>
            <p:cNvSpPr/>
            <p:nvPr/>
          </p:nvSpPr>
          <p:spPr>
            <a:xfrm>
              <a:off x="5364162" y="836612"/>
              <a:ext cx="647700" cy="1727200"/>
            </a:xfrm>
            <a:custGeom>
              <a:rect l="l" t="t" r="r" b="b"/>
              <a:pathLst>
                <a:path w="647700" h="1727200">
                  <a:moveTo>
                    <a:pt x="647700" y="1727200"/>
                  </a:moveTo>
                  <a:lnTo>
                    <a:pt x="0" y="0"/>
                  </a:lnTo>
                </a:path>
              </a:pathLst>
            </a:custGeom>
            <a:ln w="9525">
              <a:solidFill>
                <a:srgbClr val="000000"/>
              </a:solidFill>
            </a:ln>
          </p:spPr>
          <p:txBody>
            <a:bodyPr wrap="square" lIns="0" tIns="0" rIns="0" bIns="0" rtlCol="0"/>
            <a:lstStyle/>
            <a:p/>
          </p:txBody>
        </p:sp>
        <p:pic>
          <p:nvPicPr>
            <p:cNvPr id="53" name="object 53"/>
            <p:cNvPicPr/>
            <p:nvPr/>
          </p:nvPicPr>
          <p:blipFill>
            <a:blip r:embed="rId4"/>
            <a:stretch>
              <a:fillRect/>
            </a:stretch>
          </p:blipFill>
          <p:spPr>
            <a:xfrm>
              <a:off x="5364162" y="188911"/>
              <a:ext cx="2376487" cy="1655762"/>
            </a:xfrm>
            <a:prstGeom prst="rect">
              <a:avLst/>
            </a:prstGeom>
          </p:spPr>
        </p:pic>
        <p:sp>
          <p:nvSpPr>
            <p:cNvPr id="54" name="object 54"/>
            <p:cNvSpPr/>
            <p:nvPr/>
          </p:nvSpPr>
          <p:spPr>
            <a:xfrm>
              <a:off x="5364162" y="188911"/>
              <a:ext cx="2376805" cy="1656080"/>
            </a:xfrm>
            <a:custGeom>
              <a:rect l="l" t="t" r="r" b="b"/>
              <a:pathLst>
                <a:path w="2376804" h="1656080">
                  <a:moveTo>
                    <a:pt x="0" y="0"/>
                  </a:moveTo>
                  <a:lnTo>
                    <a:pt x="1727200" y="0"/>
                  </a:lnTo>
                  <a:lnTo>
                    <a:pt x="2376487" y="1655762"/>
                  </a:lnTo>
                  <a:lnTo>
                    <a:pt x="647700" y="1655762"/>
                  </a:lnTo>
                  <a:lnTo>
                    <a:pt x="0" y="0"/>
                  </a:lnTo>
                  <a:close/>
                </a:path>
              </a:pathLst>
            </a:custGeom>
            <a:ln w="9525">
              <a:solidFill>
                <a:srgbClr val="000000"/>
              </a:solidFill>
            </a:ln>
          </p:spPr>
          <p:txBody>
            <a:bodyPr wrap="square" lIns="0" tIns="0" rIns="0" bIns="0" rtlCol="0"/>
            <a:lstStyle/>
            <a:p/>
          </p:txBody>
        </p:sp>
        <p:pic>
          <p:nvPicPr>
            <p:cNvPr id="55" name="object 55"/>
            <p:cNvPicPr/>
            <p:nvPr/>
          </p:nvPicPr>
          <p:blipFill>
            <a:blip r:embed="rId5"/>
            <a:stretch>
              <a:fillRect/>
            </a:stretch>
          </p:blipFill>
          <p:spPr>
            <a:xfrm>
              <a:off x="5364162" y="188912"/>
              <a:ext cx="647700" cy="2374900"/>
            </a:xfrm>
            <a:prstGeom prst="rect">
              <a:avLst/>
            </a:prstGeom>
          </p:spPr>
        </p:pic>
        <p:sp>
          <p:nvSpPr>
            <p:cNvPr id="56" name="object 56"/>
            <p:cNvSpPr/>
            <p:nvPr/>
          </p:nvSpPr>
          <p:spPr>
            <a:xfrm>
              <a:off x="5364162" y="188912"/>
              <a:ext cx="647700" cy="2374900"/>
            </a:xfrm>
            <a:custGeom>
              <a:rect l="l" t="t" r="r" b="b"/>
              <a:pathLst>
                <a:path w="647700" h="2374900">
                  <a:moveTo>
                    <a:pt x="0" y="0"/>
                  </a:moveTo>
                  <a:lnTo>
                    <a:pt x="647700" y="1655762"/>
                  </a:lnTo>
                  <a:lnTo>
                    <a:pt x="647700" y="2374900"/>
                  </a:lnTo>
                  <a:lnTo>
                    <a:pt x="0" y="647700"/>
                  </a:lnTo>
                  <a:lnTo>
                    <a:pt x="0" y="0"/>
                  </a:lnTo>
                  <a:close/>
                </a:path>
              </a:pathLst>
            </a:custGeom>
            <a:ln w="9525">
              <a:solidFill>
                <a:srgbClr val="000000"/>
              </a:solidFill>
            </a:ln>
          </p:spPr>
          <p:txBody>
            <a:bodyPr wrap="square" lIns="0" tIns="0" rIns="0" bIns="0" rtlCol="0"/>
            <a:lstStyle/>
            <a:p/>
          </p:txBody>
        </p:sp>
      </p:grpSp>
      <p:grpSp>
        <p:nvGrpSpPr>
          <p:cNvPr id="57" name="object 57"/>
          <p:cNvGrpSpPr/>
          <p:nvPr/>
        </p:nvGrpSpPr>
        <p:grpSpPr>
          <a:xfrm>
            <a:off x="1400175" y="5008562"/>
            <a:ext cx="1738630" cy="730250"/>
            <a:chOff x="1400175" y="5008562"/>
            <a:chExt cx="1738630" cy="730250"/>
          </a:xfrm>
        </p:grpSpPr>
        <p:sp>
          <p:nvSpPr>
            <p:cNvPr id="58" name="object 58"/>
            <p:cNvSpPr/>
            <p:nvPr/>
          </p:nvSpPr>
          <p:spPr>
            <a:xfrm>
              <a:off x="1404937" y="5013325"/>
              <a:ext cx="1729105" cy="720725"/>
            </a:xfrm>
            <a:custGeom>
              <a:rect l="l" t="t" r="r" b="b"/>
              <a:pathLst>
                <a:path w="1729105" h="720725">
                  <a:moveTo>
                    <a:pt x="1728787" y="720725"/>
                  </a:moveTo>
                  <a:lnTo>
                    <a:pt x="0" y="720725"/>
                  </a:lnTo>
                  <a:lnTo>
                    <a:pt x="0" y="0"/>
                  </a:lnTo>
                  <a:lnTo>
                    <a:pt x="1728787" y="0"/>
                  </a:lnTo>
                  <a:lnTo>
                    <a:pt x="1728787" y="720725"/>
                  </a:lnTo>
                  <a:close/>
                </a:path>
              </a:pathLst>
            </a:custGeom>
            <a:solidFill>
              <a:srgbClr val="FFFF99"/>
            </a:solidFill>
          </p:spPr>
          <p:txBody>
            <a:bodyPr wrap="square" lIns="0" tIns="0" rIns="0" bIns="0" rtlCol="0"/>
            <a:lstStyle/>
            <a:p/>
          </p:txBody>
        </p:sp>
        <p:sp>
          <p:nvSpPr>
            <p:cNvPr id="59" name="object 59"/>
            <p:cNvSpPr/>
            <p:nvPr/>
          </p:nvSpPr>
          <p:spPr>
            <a:xfrm>
              <a:off x="1404937" y="5013325"/>
              <a:ext cx="1729105" cy="720725"/>
            </a:xfrm>
            <a:custGeom>
              <a:rect l="l" t="t" r="r" b="b"/>
              <a:pathLst>
                <a:path w="1729105" h="720725">
                  <a:moveTo>
                    <a:pt x="0" y="0"/>
                  </a:moveTo>
                  <a:lnTo>
                    <a:pt x="1728787" y="0"/>
                  </a:lnTo>
                  <a:lnTo>
                    <a:pt x="1728787" y="720725"/>
                  </a:lnTo>
                  <a:lnTo>
                    <a:pt x="0" y="720725"/>
                  </a:lnTo>
                  <a:lnTo>
                    <a:pt x="0" y="0"/>
                  </a:lnTo>
                  <a:close/>
                </a:path>
              </a:pathLst>
            </a:custGeom>
            <a:ln w="9525">
              <a:solidFill>
                <a:srgbClr val="000000"/>
              </a:solidFill>
            </a:ln>
          </p:spPr>
          <p:txBody>
            <a:bodyPr wrap="square" lIns="0" tIns="0" rIns="0" bIns="0" rtlCol="0"/>
            <a:lstStyle/>
            <a:p/>
          </p:txBody>
        </p:sp>
      </p:grpSp>
      <p:grpSp>
        <p:nvGrpSpPr>
          <p:cNvPr id="60" name="object 60"/>
          <p:cNvGrpSpPr/>
          <p:nvPr/>
        </p:nvGrpSpPr>
        <p:grpSpPr>
          <a:xfrm>
            <a:off x="736600" y="3352799"/>
            <a:ext cx="2402205" cy="2384425"/>
            <a:chOff x="736600" y="3352799"/>
            <a:chExt cx="2402205" cy="2384425"/>
          </a:xfrm>
        </p:grpSpPr>
        <p:sp>
          <p:nvSpPr>
            <p:cNvPr id="61" name="object 61"/>
            <p:cNvSpPr/>
            <p:nvPr/>
          </p:nvSpPr>
          <p:spPr>
            <a:xfrm>
              <a:off x="757237" y="3357562"/>
              <a:ext cx="1729105" cy="720725"/>
            </a:xfrm>
            <a:custGeom>
              <a:rect l="l" t="t" r="r" b="b"/>
              <a:pathLst>
                <a:path w="1729105" h="720725">
                  <a:moveTo>
                    <a:pt x="1728787" y="720725"/>
                  </a:moveTo>
                  <a:lnTo>
                    <a:pt x="0" y="720725"/>
                  </a:lnTo>
                  <a:lnTo>
                    <a:pt x="0" y="0"/>
                  </a:lnTo>
                  <a:lnTo>
                    <a:pt x="1728787" y="0"/>
                  </a:lnTo>
                  <a:lnTo>
                    <a:pt x="1728787" y="720725"/>
                  </a:lnTo>
                  <a:close/>
                </a:path>
              </a:pathLst>
            </a:custGeom>
            <a:solidFill>
              <a:srgbClr val="FFFF99"/>
            </a:solidFill>
          </p:spPr>
          <p:txBody>
            <a:bodyPr wrap="square" lIns="0" tIns="0" rIns="0" bIns="0" rtlCol="0"/>
            <a:lstStyle/>
            <a:p/>
          </p:txBody>
        </p:sp>
        <p:sp>
          <p:nvSpPr>
            <p:cNvPr id="62" name="object 62"/>
            <p:cNvSpPr/>
            <p:nvPr/>
          </p:nvSpPr>
          <p:spPr>
            <a:xfrm>
              <a:off x="757237" y="3357562"/>
              <a:ext cx="1729105" cy="720725"/>
            </a:xfrm>
            <a:custGeom>
              <a:rect l="l" t="t" r="r" b="b"/>
              <a:pathLst>
                <a:path w="1729105" h="720725">
                  <a:moveTo>
                    <a:pt x="0" y="0"/>
                  </a:moveTo>
                  <a:lnTo>
                    <a:pt x="1728787" y="0"/>
                  </a:lnTo>
                  <a:lnTo>
                    <a:pt x="1728787" y="720725"/>
                  </a:lnTo>
                  <a:lnTo>
                    <a:pt x="0" y="720725"/>
                  </a:lnTo>
                  <a:lnTo>
                    <a:pt x="0" y="0"/>
                  </a:lnTo>
                  <a:close/>
                </a:path>
              </a:pathLst>
            </a:custGeom>
            <a:ln w="9525">
              <a:solidFill>
                <a:srgbClr val="000000"/>
              </a:solidFill>
            </a:ln>
          </p:spPr>
          <p:txBody>
            <a:bodyPr wrap="square" lIns="0" tIns="0" rIns="0" bIns="0" rtlCol="0"/>
            <a:lstStyle/>
            <a:p/>
          </p:txBody>
        </p:sp>
        <p:sp>
          <p:nvSpPr>
            <p:cNvPr id="63" name="object 63"/>
            <p:cNvSpPr/>
            <p:nvPr/>
          </p:nvSpPr>
          <p:spPr>
            <a:xfrm>
              <a:off x="757237" y="3357562"/>
              <a:ext cx="647700" cy="1656080"/>
            </a:xfrm>
            <a:custGeom>
              <a:rect l="l" t="t" r="r" b="b"/>
              <a:pathLst>
                <a:path w="647700" h="1656079">
                  <a:moveTo>
                    <a:pt x="647700" y="1655762"/>
                  </a:moveTo>
                  <a:lnTo>
                    <a:pt x="0" y="0"/>
                  </a:lnTo>
                </a:path>
              </a:pathLst>
            </a:custGeom>
            <a:ln w="9525">
              <a:solidFill>
                <a:srgbClr val="000000"/>
              </a:solidFill>
            </a:ln>
          </p:spPr>
          <p:txBody>
            <a:bodyPr wrap="square" lIns="0" tIns="0" rIns="0" bIns="0" rtlCol="0"/>
            <a:lstStyle/>
            <a:p/>
          </p:txBody>
        </p:sp>
        <p:sp>
          <p:nvSpPr>
            <p:cNvPr id="64" name="object 64"/>
            <p:cNvSpPr/>
            <p:nvPr/>
          </p:nvSpPr>
          <p:spPr>
            <a:xfrm>
              <a:off x="2484437" y="3357562"/>
              <a:ext cx="649605" cy="1656080"/>
            </a:xfrm>
            <a:custGeom>
              <a:rect l="l" t="t" r="r" b="b"/>
              <a:pathLst>
                <a:path w="649605" h="1656079">
                  <a:moveTo>
                    <a:pt x="0" y="0"/>
                  </a:moveTo>
                  <a:lnTo>
                    <a:pt x="649287" y="1655762"/>
                  </a:lnTo>
                </a:path>
              </a:pathLst>
            </a:custGeom>
            <a:ln w="9525">
              <a:solidFill>
                <a:srgbClr val="000000"/>
              </a:solidFill>
            </a:ln>
          </p:spPr>
          <p:txBody>
            <a:bodyPr wrap="square" lIns="0" tIns="0" rIns="0" bIns="0" rtlCol="0"/>
            <a:lstStyle/>
            <a:p/>
          </p:txBody>
        </p:sp>
        <p:sp>
          <p:nvSpPr>
            <p:cNvPr id="65" name="object 65"/>
            <p:cNvSpPr/>
            <p:nvPr/>
          </p:nvSpPr>
          <p:spPr>
            <a:xfrm>
              <a:off x="757237" y="4005262"/>
              <a:ext cx="647700" cy="1727200"/>
            </a:xfrm>
            <a:custGeom>
              <a:rect l="l" t="t" r="r" b="b"/>
              <a:pathLst>
                <a:path w="647700" h="1727200">
                  <a:moveTo>
                    <a:pt x="647700" y="1727200"/>
                  </a:moveTo>
                  <a:lnTo>
                    <a:pt x="0" y="0"/>
                  </a:lnTo>
                </a:path>
              </a:pathLst>
            </a:custGeom>
            <a:ln w="9525">
              <a:solidFill>
                <a:srgbClr val="000000"/>
              </a:solidFill>
            </a:ln>
          </p:spPr>
          <p:txBody>
            <a:bodyPr wrap="square" lIns="0" tIns="0" rIns="0" bIns="0" rtlCol="0"/>
            <a:lstStyle/>
            <a:p/>
          </p:txBody>
        </p:sp>
        <p:sp>
          <p:nvSpPr>
            <p:cNvPr id="66" name="object 66"/>
            <p:cNvSpPr/>
            <p:nvPr/>
          </p:nvSpPr>
          <p:spPr>
            <a:xfrm>
              <a:off x="757237" y="3357562"/>
              <a:ext cx="2376805" cy="1656080"/>
            </a:xfrm>
            <a:custGeom>
              <a:rect l="l" t="t" r="r" b="b"/>
              <a:pathLst>
                <a:path w="2376805" h="1656079">
                  <a:moveTo>
                    <a:pt x="2376487" y="1655762"/>
                  </a:moveTo>
                  <a:lnTo>
                    <a:pt x="647699" y="1655762"/>
                  </a:lnTo>
                  <a:lnTo>
                    <a:pt x="0" y="0"/>
                  </a:lnTo>
                  <a:lnTo>
                    <a:pt x="1727200" y="0"/>
                  </a:lnTo>
                  <a:lnTo>
                    <a:pt x="2376487" y="1655762"/>
                  </a:lnTo>
                  <a:close/>
                </a:path>
              </a:pathLst>
            </a:custGeom>
            <a:solidFill>
              <a:srgbClr val="FFFF99"/>
            </a:solidFill>
          </p:spPr>
          <p:txBody>
            <a:bodyPr wrap="square" lIns="0" tIns="0" rIns="0" bIns="0" rtlCol="0"/>
            <a:lstStyle/>
            <a:p/>
          </p:txBody>
        </p:sp>
        <p:sp>
          <p:nvSpPr>
            <p:cNvPr id="67" name="object 67"/>
            <p:cNvSpPr/>
            <p:nvPr/>
          </p:nvSpPr>
          <p:spPr>
            <a:xfrm>
              <a:off x="757237" y="3357562"/>
              <a:ext cx="2376805" cy="1656080"/>
            </a:xfrm>
            <a:custGeom>
              <a:rect l="l" t="t" r="r" b="b"/>
              <a:pathLst>
                <a:path w="2376805" h="1656079">
                  <a:moveTo>
                    <a:pt x="0" y="0"/>
                  </a:moveTo>
                  <a:lnTo>
                    <a:pt x="1727200" y="0"/>
                  </a:lnTo>
                  <a:lnTo>
                    <a:pt x="2376487" y="1655762"/>
                  </a:lnTo>
                  <a:lnTo>
                    <a:pt x="647699" y="1655762"/>
                  </a:lnTo>
                  <a:lnTo>
                    <a:pt x="0" y="0"/>
                  </a:lnTo>
                  <a:close/>
                </a:path>
              </a:pathLst>
            </a:custGeom>
            <a:ln w="9525">
              <a:solidFill>
                <a:srgbClr val="000000"/>
              </a:solidFill>
            </a:ln>
          </p:spPr>
          <p:txBody>
            <a:bodyPr wrap="square" lIns="0" tIns="0" rIns="0" bIns="0" rtlCol="0"/>
            <a:lstStyle/>
            <a:p/>
          </p:txBody>
        </p:sp>
        <p:sp>
          <p:nvSpPr>
            <p:cNvPr id="68" name="object 68"/>
            <p:cNvSpPr/>
            <p:nvPr/>
          </p:nvSpPr>
          <p:spPr>
            <a:xfrm>
              <a:off x="757237" y="3357561"/>
              <a:ext cx="647700" cy="2374900"/>
            </a:xfrm>
            <a:custGeom>
              <a:rect l="l" t="t" r="r" b="b"/>
              <a:pathLst>
                <a:path w="647700" h="2374900">
                  <a:moveTo>
                    <a:pt x="647700" y="2374900"/>
                  </a:moveTo>
                  <a:lnTo>
                    <a:pt x="0" y="647700"/>
                  </a:lnTo>
                  <a:lnTo>
                    <a:pt x="0" y="0"/>
                  </a:lnTo>
                  <a:lnTo>
                    <a:pt x="647700" y="1655762"/>
                  </a:lnTo>
                  <a:lnTo>
                    <a:pt x="647700" y="2374900"/>
                  </a:lnTo>
                  <a:close/>
                </a:path>
              </a:pathLst>
            </a:custGeom>
            <a:solidFill>
              <a:srgbClr val="FFFF99"/>
            </a:solidFill>
          </p:spPr>
          <p:txBody>
            <a:bodyPr wrap="square" lIns="0" tIns="0" rIns="0" bIns="0" rtlCol="0"/>
            <a:lstStyle/>
            <a:p/>
          </p:txBody>
        </p:sp>
        <p:sp>
          <p:nvSpPr>
            <p:cNvPr id="69" name="object 69"/>
            <p:cNvSpPr/>
            <p:nvPr/>
          </p:nvSpPr>
          <p:spPr>
            <a:xfrm>
              <a:off x="757237" y="3357561"/>
              <a:ext cx="647700" cy="2374900"/>
            </a:xfrm>
            <a:custGeom>
              <a:rect l="l" t="t" r="r" b="b"/>
              <a:pathLst>
                <a:path w="647700" h="2374900">
                  <a:moveTo>
                    <a:pt x="0" y="0"/>
                  </a:moveTo>
                  <a:lnTo>
                    <a:pt x="647700" y="1655762"/>
                  </a:lnTo>
                  <a:lnTo>
                    <a:pt x="647700" y="2374900"/>
                  </a:lnTo>
                  <a:lnTo>
                    <a:pt x="0" y="647700"/>
                  </a:lnTo>
                  <a:lnTo>
                    <a:pt x="0" y="0"/>
                  </a:lnTo>
                  <a:close/>
                </a:path>
              </a:pathLst>
            </a:custGeom>
            <a:ln w="9525">
              <a:solidFill>
                <a:srgbClr val="000000"/>
              </a:solidFill>
            </a:ln>
          </p:spPr>
          <p:txBody>
            <a:bodyPr wrap="square" lIns="0" tIns="0" rIns="0" bIns="0" rtlCol="0"/>
            <a:lstStyle/>
            <a:p/>
          </p:txBody>
        </p:sp>
        <p:sp>
          <p:nvSpPr>
            <p:cNvPr id="70" name="object 70"/>
            <p:cNvSpPr/>
            <p:nvPr/>
          </p:nvSpPr>
          <p:spPr>
            <a:xfrm>
              <a:off x="2341562" y="3573462"/>
              <a:ext cx="71755" cy="144780"/>
            </a:xfrm>
            <a:custGeom>
              <a:rect l="l" t="t" r="r" b="b"/>
              <a:pathLst>
                <a:path w="71755" h="144779">
                  <a:moveTo>
                    <a:pt x="0" y="0"/>
                  </a:moveTo>
                  <a:lnTo>
                    <a:pt x="19645" y="41841"/>
                  </a:lnTo>
                  <a:lnTo>
                    <a:pt x="38695" y="81392"/>
                  </a:lnTo>
                  <a:lnTo>
                    <a:pt x="56257" y="116363"/>
                  </a:lnTo>
                  <a:lnTo>
                    <a:pt x="71437" y="144462"/>
                  </a:lnTo>
                </a:path>
              </a:pathLst>
            </a:custGeom>
            <a:ln w="28575">
              <a:solidFill>
                <a:srgbClr val="D4921B"/>
              </a:solidFill>
            </a:ln>
          </p:spPr>
          <p:txBody>
            <a:bodyPr wrap="square" lIns="0" tIns="0" rIns="0" bIns="0" rtlCol="0"/>
            <a:lstStyle/>
            <a:p/>
          </p:txBody>
        </p:sp>
        <p:sp>
          <p:nvSpPr>
            <p:cNvPr id="71" name="object 71"/>
            <p:cNvSpPr/>
            <p:nvPr/>
          </p:nvSpPr>
          <p:spPr>
            <a:xfrm>
              <a:off x="2412999" y="3789362"/>
              <a:ext cx="73025" cy="215900"/>
            </a:xfrm>
            <a:custGeom>
              <a:rect l="l" t="t" r="r" b="b"/>
              <a:pathLst>
                <a:path w="73025" h="215900">
                  <a:moveTo>
                    <a:pt x="73025" y="0"/>
                  </a:moveTo>
                  <a:lnTo>
                    <a:pt x="52943" y="62532"/>
                  </a:lnTo>
                  <a:lnTo>
                    <a:pt x="33469" y="121642"/>
                  </a:lnTo>
                  <a:lnTo>
                    <a:pt x="15517" y="173905"/>
                  </a:lnTo>
                  <a:lnTo>
                    <a:pt x="0" y="215900"/>
                  </a:lnTo>
                </a:path>
              </a:pathLst>
            </a:custGeom>
            <a:ln w="28575">
              <a:solidFill>
                <a:srgbClr val="D4921B"/>
              </a:solidFill>
            </a:ln>
          </p:spPr>
          <p:txBody>
            <a:bodyPr wrap="square" lIns="0" tIns="0" rIns="0" bIns="0" rtlCol="0"/>
            <a:lstStyle/>
            <a:p/>
          </p:txBody>
        </p:sp>
        <p:sp>
          <p:nvSpPr>
            <p:cNvPr id="72" name="object 72"/>
            <p:cNvSpPr/>
            <p:nvPr/>
          </p:nvSpPr>
          <p:spPr>
            <a:xfrm>
              <a:off x="2052637" y="3573462"/>
              <a:ext cx="576580" cy="360680"/>
            </a:xfrm>
            <a:custGeom>
              <a:rect l="l" t="t" r="r" b="b"/>
              <a:pathLst>
                <a:path w="576580" h="360679">
                  <a:moveTo>
                    <a:pt x="0" y="0"/>
                  </a:moveTo>
                  <a:lnTo>
                    <a:pt x="39727" y="41841"/>
                  </a:lnTo>
                  <a:lnTo>
                    <a:pt x="78250" y="81392"/>
                  </a:lnTo>
                  <a:lnTo>
                    <a:pt x="113764" y="116363"/>
                  </a:lnTo>
                  <a:lnTo>
                    <a:pt x="144462" y="144462"/>
                  </a:lnTo>
                </a:path>
                <a:path w="576580" h="360679">
                  <a:moveTo>
                    <a:pt x="504825" y="215900"/>
                  </a:moveTo>
                  <a:lnTo>
                    <a:pt x="524470" y="257741"/>
                  </a:lnTo>
                  <a:lnTo>
                    <a:pt x="543520" y="297292"/>
                  </a:lnTo>
                  <a:lnTo>
                    <a:pt x="561082" y="332263"/>
                  </a:lnTo>
                  <a:lnTo>
                    <a:pt x="576262" y="360362"/>
                  </a:lnTo>
                </a:path>
              </a:pathLst>
            </a:custGeom>
            <a:ln w="28575">
              <a:solidFill>
                <a:srgbClr val="D4921B"/>
              </a:solidFill>
            </a:ln>
          </p:spPr>
          <p:txBody>
            <a:bodyPr wrap="square" lIns="0" tIns="0" rIns="0" bIns="0" rtlCol="0"/>
            <a:lstStyle/>
            <a:p/>
          </p:txBody>
        </p:sp>
        <p:sp>
          <p:nvSpPr>
            <p:cNvPr id="73" name="object 73"/>
            <p:cNvSpPr/>
            <p:nvPr/>
          </p:nvSpPr>
          <p:spPr>
            <a:xfrm>
              <a:off x="2125662" y="3789362"/>
              <a:ext cx="71755" cy="144780"/>
            </a:xfrm>
            <a:custGeom>
              <a:rect l="l" t="t" r="r" b="b"/>
              <a:pathLst>
                <a:path w="71755" h="144779">
                  <a:moveTo>
                    <a:pt x="71437" y="0"/>
                  </a:moveTo>
                  <a:lnTo>
                    <a:pt x="51792" y="41841"/>
                  </a:lnTo>
                  <a:lnTo>
                    <a:pt x="32742" y="81392"/>
                  </a:lnTo>
                  <a:lnTo>
                    <a:pt x="15180" y="116363"/>
                  </a:lnTo>
                  <a:lnTo>
                    <a:pt x="0" y="144462"/>
                  </a:lnTo>
                </a:path>
              </a:pathLst>
            </a:custGeom>
            <a:ln w="28575">
              <a:solidFill>
                <a:srgbClr val="D4921B"/>
              </a:solidFill>
            </a:ln>
          </p:spPr>
          <p:txBody>
            <a:bodyPr wrap="square" lIns="0" tIns="0" rIns="0" bIns="0" rtlCol="0"/>
            <a:lstStyle/>
            <a:p/>
          </p:txBody>
        </p:sp>
        <p:sp>
          <p:nvSpPr>
            <p:cNvPr id="74" name="object 74"/>
            <p:cNvSpPr/>
            <p:nvPr/>
          </p:nvSpPr>
          <p:spPr>
            <a:xfrm>
              <a:off x="2268537" y="3789362"/>
              <a:ext cx="73025" cy="71755"/>
            </a:xfrm>
            <a:custGeom>
              <a:rect l="l" t="t" r="r" b="b"/>
              <a:pathLst>
                <a:path w="73025" h="71754">
                  <a:moveTo>
                    <a:pt x="0" y="0"/>
                  </a:moveTo>
                  <a:lnTo>
                    <a:pt x="73025" y="71437"/>
                  </a:lnTo>
                </a:path>
              </a:pathLst>
            </a:custGeom>
            <a:ln w="28575">
              <a:solidFill>
                <a:srgbClr val="D4921B"/>
              </a:solidFill>
            </a:ln>
          </p:spPr>
          <p:txBody>
            <a:bodyPr wrap="square" lIns="0" tIns="0" rIns="0" bIns="0" rtlCol="0"/>
            <a:lstStyle/>
            <a:p/>
          </p:txBody>
        </p:sp>
        <p:sp>
          <p:nvSpPr>
            <p:cNvPr id="75" name="object 75"/>
            <p:cNvSpPr/>
            <p:nvPr/>
          </p:nvSpPr>
          <p:spPr>
            <a:xfrm flipH="1">
              <a:off x="2197100" y="3357562"/>
              <a:ext cx="0" cy="215900"/>
            </a:xfrm>
            <a:custGeom>
              <a:rect l="l" t="t" r="r" b="b"/>
              <a:pathLst>
                <a:path h="215900">
                  <a:moveTo>
                    <a:pt x="0" y="0"/>
                  </a:moveTo>
                  <a:lnTo>
                    <a:pt x="0" y="215900"/>
                  </a:lnTo>
                </a:path>
              </a:pathLst>
            </a:custGeom>
            <a:ln w="38100">
              <a:solidFill>
                <a:srgbClr val="D4921B"/>
              </a:solidFill>
            </a:ln>
          </p:spPr>
          <p:txBody>
            <a:bodyPr wrap="square" lIns="0" tIns="0" rIns="0" bIns="0" rtlCol="0"/>
            <a:lstStyle/>
            <a:p/>
          </p:txBody>
        </p:sp>
        <p:sp>
          <p:nvSpPr>
            <p:cNvPr id="76" name="object 76"/>
            <p:cNvSpPr/>
            <p:nvPr/>
          </p:nvSpPr>
          <p:spPr>
            <a:xfrm flipH="1">
              <a:off x="2484437" y="3428999"/>
              <a:ext cx="0" cy="144780"/>
            </a:xfrm>
            <a:custGeom>
              <a:rect l="l" t="t" r="r" b="b"/>
              <a:pathLst>
                <a:path h="144779">
                  <a:moveTo>
                    <a:pt x="0" y="0"/>
                  </a:moveTo>
                  <a:lnTo>
                    <a:pt x="0" y="144462"/>
                  </a:lnTo>
                </a:path>
              </a:pathLst>
            </a:custGeom>
            <a:ln w="28575">
              <a:solidFill>
                <a:srgbClr val="D4921B"/>
              </a:solidFill>
            </a:ln>
          </p:spPr>
          <p:txBody>
            <a:bodyPr wrap="square" lIns="0" tIns="0" rIns="0" bIns="0" rtlCol="0"/>
            <a:lstStyle/>
            <a:p/>
          </p:txBody>
        </p:sp>
        <p:sp>
          <p:nvSpPr>
            <p:cNvPr id="77" name="object 77"/>
            <p:cNvSpPr/>
            <p:nvPr/>
          </p:nvSpPr>
          <p:spPr>
            <a:xfrm>
              <a:off x="2414587" y="3862387"/>
              <a:ext cx="71755" cy="144780"/>
            </a:xfrm>
            <a:custGeom>
              <a:rect l="l" t="t" r="r" b="b"/>
              <a:pathLst>
                <a:path w="71755" h="144779">
                  <a:moveTo>
                    <a:pt x="0" y="0"/>
                  </a:moveTo>
                  <a:lnTo>
                    <a:pt x="19645" y="41841"/>
                  </a:lnTo>
                  <a:lnTo>
                    <a:pt x="38695" y="81392"/>
                  </a:lnTo>
                  <a:lnTo>
                    <a:pt x="56257" y="116363"/>
                  </a:lnTo>
                  <a:lnTo>
                    <a:pt x="71437" y="144462"/>
                  </a:lnTo>
                </a:path>
              </a:pathLst>
            </a:custGeom>
            <a:ln w="28575">
              <a:solidFill>
                <a:srgbClr val="D4921B"/>
              </a:solidFill>
            </a:ln>
          </p:spPr>
          <p:txBody>
            <a:bodyPr wrap="square" lIns="0" tIns="0" rIns="0" bIns="0" rtlCol="0"/>
            <a:lstStyle/>
            <a:p/>
          </p:txBody>
        </p:sp>
        <p:sp>
          <p:nvSpPr>
            <p:cNvPr id="78" name="object 78"/>
            <p:cNvSpPr/>
            <p:nvPr/>
          </p:nvSpPr>
          <p:spPr>
            <a:xfrm>
              <a:off x="2486024" y="4078287"/>
              <a:ext cx="73025" cy="215900"/>
            </a:xfrm>
            <a:custGeom>
              <a:rect l="l" t="t" r="r" b="b"/>
              <a:pathLst>
                <a:path w="73025" h="215900">
                  <a:moveTo>
                    <a:pt x="73025" y="0"/>
                  </a:moveTo>
                  <a:lnTo>
                    <a:pt x="52943" y="62532"/>
                  </a:lnTo>
                  <a:lnTo>
                    <a:pt x="33469" y="121642"/>
                  </a:lnTo>
                  <a:lnTo>
                    <a:pt x="15517" y="173905"/>
                  </a:lnTo>
                  <a:lnTo>
                    <a:pt x="0" y="215900"/>
                  </a:lnTo>
                </a:path>
              </a:pathLst>
            </a:custGeom>
            <a:ln w="28575">
              <a:solidFill>
                <a:srgbClr val="D4921B"/>
              </a:solidFill>
            </a:ln>
          </p:spPr>
          <p:txBody>
            <a:bodyPr wrap="square" lIns="0" tIns="0" rIns="0" bIns="0" rtlCol="0"/>
            <a:lstStyle/>
            <a:p/>
          </p:txBody>
        </p:sp>
        <p:sp>
          <p:nvSpPr>
            <p:cNvPr id="79" name="object 79"/>
            <p:cNvSpPr/>
            <p:nvPr/>
          </p:nvSpPr>
          <p:spPr>
            <a:xfrm>
              <a:off x="2125662" y="3862387"/>
              <a:ext cx="576580" cy="360680"/>
            </a:xfrm>
            <a:custGeom>
              <a:rect l="l" t="t" r="r" b="b"/>
              <a:pathLst>
                <a:path w="576580" h="360679">
                  <a:moveTo>
                    <a:pt x="0" y="0"/>
                  </a:moveTo>
                  <a:lnTo>
                    <a:pt x="39727" y="41841"/>
                  </a:lnTo>
                  <a:lnTo>
                    <a:pt x="78250" y="81392"/>
                  </a:lnTo>
                  <a:lnTo>
                    <a:pt x="113764" y="116363"/>
                  </a:lnTo>
                  <a:lnTo>
                    <a:pt x="144462" y="144462"/>
                  </a:lnTo>
                </a:path>
                <a:path w="576580" h="360679">
                  <a:moveTo>
                    <a:pt x="504824" y="215900"/>
                  </a:moveTo>
                  <a:lnTo>
                    <a:pt x="524470" y="257741"/>
                  </a:lnTo>
                  <a:lnTo>
                    <a:pt x="543520" y="297292"/>
                  </a:lnTo>
                  <a:lnTo>
                    <a:pt x="561081" y="332263"/>
                  </a:lnTo>
                  <a:lnTo>
                    <a:pt x="576262" y="360362"/>
                  </a:lnTo>
                </a:path>
              </a:pathLst>
            </a:custGeom>
            <a:ln w="28575">
              <a:solidFill>
                <a:srgbClr val="D4921B"/>
              </a:solidFill>
            </a:ln>
          </p:spPr>
          <p:txBody>
            <a:bodyPr wrap="square" lIns="0" tIns="0" rIns="0" bIns="0" rtlCol="0"/>
            <a:lstStyle/>
            <a:p/>
          </p:txBody>
        </p:sp>
        <p:sp>
          <p:nvSpPr>
            <p:cNvPr id="80" name="object 80"/>
            <p:cNvSpPr/>
            <p:nvPr/>
          </p:nvSpPr>
          <p:spPr>
            <a:xfrm>
              <a:off x="2198687" y="4078287"/>
              <a:ext cx="71755" cy="144780"/>
            </a:xfrm>
            <a:custGeom>
              <a:rect l="l" t="t" r="r" b="b"/>
              <a:pathLst>
                <a:path w="71755" h="144779">
                  <a:moveTo>
                    <a:pt x="71437" y="0"/>
                  </a:moveTo>
                  <a:lnTo>
                    <a:pt x="51792" y="41841"/>
                  </a:lnTo>
                  <a:lnTo>
                    <a:pt x="32742" y="81392"/>
                  </a:lnTo>
                  <a:lnTo>
                    <a:pt x="15180" y="116363"/>
                  </a:lnTo>
                  <a:lnTo>
                    <a:pt x="0" y="144462"/>
                  </a:lnTo>
                </a:path>
              </a:pathLst>
            </a:custGeom>
            <a:ln w="28575">
              <a:solidFill>
                <a:srgbClr val="D4921B"/>
              </a:solidFill>
            </a:ln>
          </p:spPr>
          <p:txBody>
            <a:bodyPr wrap="square" lIns="0" tIns="0" rIns="0" bIns="0" rtlCol="0"/>
            <a:lstStyle/>
            <a:p/>
          </p:txBody>
        </p:sp>
        <p:sp>
          <p:nvSpPr>
            <p:cNvPr id="81" name="object 81"/>
            <p:cNvSpPr/>
            <p:nvPr/>
          </p:nvSpPr>
          <p:spPr>
            <a:xfrm>
              <a:off x="2341562" y="4078287"/>
              <a:ext cx="73025" cy="71755"/>
            </a:xfrm>
            <a:custGeom>
              <a:rect l="l" t="t" r="r" b="b"/>
              <a:pathLst>
                <a:path w="73025" h="71754">
                  <a:moveTo>
                    <a:pt x="0" y="0"/>
                  </a:moveTo>
                  <a:lnTo>
                    <a:pt x="73025" y="71437"/>
                  </a:lnTo>
                </a:path>
              </a:pathLst>
            </a:custGeom>
            <a:ln w="28575">
              <a:solidFill>
                <a:srgbClr val="D4921B"/>
              </a:solidFill>
            </a:ln>
          </p:spPr>
          <p:txBody>
            <a:bodyPr wrap="square" lIns="0" tIns="0" rIns="0" bIns="0" rtlCol="0"/>
            <a:lstStyle/>
            <a:p/>
          </p:txBody>
        </p:sp>
        <p:sp>
          <p:nvSpPr>
            <p:cNvPr id="82" name="object 82"/>
            <p:cNvSpPr/>
            <p:nvPr/>
          </p:nvSpPr>
          <p:spPr>
            <a:xfrm flipH="1">
              <a:off x="2270125" y="3646487"/>
              <a:ext cx="0" cy="215900"/>
            </a:xfrm>
            <a:custGeom>
              <a:rect l="l" t="t" r="r" b="b"/>
              <a:pathLst>
                <a:path h="215900">
                  <a:moveTo>
                    <a:pt x="0" y="0"/>
                  </a:moveTo>
                  <a:lnTo>
                    <a:pt x="0" y="215900"/>
                  </a:lnTo>
                </a:path>
              </a:pathLst>
            </a:custGeom>
            <a:ln w="38100">
              <a:solidFill>
                <a:srgbClr val="D4921B"/>
              </a:solidFill>
            </a:ln>
          </p:spPr>
          <p:txBody>
            <a:bodyPr wrap="square" lIns="0" tIns="0" rIns="0" bIns="0" rtlCol="0"/>
            <a:lstStyle/>
            <a:p/>
          </p:txBody>
        </p:sp>
        <p:sp>
          <p:nvSpPr>
            <p:cNvPr id="83" name="object 83"/>
            <p:cNvSpPr/>
            <p:nvPr/>
          </p:nvSpPr>
          <p:spPr>
            <a:xfrm flipH="1">
              <a:off x="2557462" y="3717924"/>
              <a:ext cx="0" cy="144780"/>
            </a:xfrm>
            <a:custGeom>
              <a:rect l="l" t="t" r="r" b="b"/>
              <a:pathLst>
                <a:path h="144779">
                  <a:moveTo>
                    <a:pt x="0" y="0"/>
                  </a:moveTo>
                  <a:lnTo>
                    <a:pt x="0" y="144462"/>
                  </a:lnTo>
                </a:path>
              </a:pathLst>
            </a:custGeom>
            <a:ln w="28575">
              <a:solidFill>
                <a:srgbClr val="D4921B"/>
              </a:solidFill>
            </a:ln>
          </p:spPr>
          <p:txBody>
            <a:bodyPr wrap="square" lIns="0" tIns="0" rIns="0" bIns="0" rtlCol="0"/>
            <a:lstStyle/>
            <a:p/>
          </p:txBody>
        </p:sp>
        <p:sp>
          <p:nvSpPr>
            <p:cNvPr id="84" name="object 84"/>
            <p:cNvSpPr/>
            <p:nvPr/>
          </p:nvSpPr>
          <p:spPr>
            <a:xfrm>
              <a:off x="2557462" y="4221162"/>
              <a:ext cx="71755" cy="144780"/>
            </a:xfrm>
            <a:custGeom>
              <a:rect l="l" t="t" r="r" b="b"/>
              <a:pathLst>
                <a:path w="71755" h="144779">
                  <a:moveTo>
                    <a:pt x="0" y="0"/>
                  </a:moveTo>
                  <a:lnTo>
                    <a:pt x="19645" y="41841"/>
                  </a:lnTo>
                  <a:lnTo>
                    <a:pt x="38695" y="81392"/>
                  </a:lnTo>
                  <a:lnTo>
                    <a:pt x="56257" y="116363"/>
                  </a:lnTo>
                  <a:lnTo>
                    <a:pt x="71437" y="144462"/>
                  </a:lnTo>
                </a:path>
              </a:pathLst>
            </a:custGeom>
            <a:ln w="28575">
              <a:solidFill>
                <a:srgbClr val="D4921B"/>
              </a:solidFill>
            </a:ln>
          </p:spPr>
          <p:txBody>
            <a:bodyPr wrap="square" lIns="0" tIns="0" rIns="0" bIns="0" rtlCol="0"/>
            <a:lstStyle/>
            <a:p/>
          </p:txBody>
        </p:sp>
        <p:sp>
          <p:nvSpPr>
            <p:cNvPr id="85" name="object 85"/>
            <p:cNvSpPr/>
            <p:nvPr/>
          </p:nvSpPr>
          <p:spPr>
            <a:xfrm>
              <a:off x="2628900" y="4437062"/>
              <a:ext cx="73025" cy="215900"/>
            </a:xfrm>
            <a:custGeom>
              <a:rect l="l" t="t" r="r" b="b"/>
              <a:pathLst>
                <a:path w="73025" h="215900">
                  <a:moveTo>
                    <a:pt x="73025" y="0"/>
                  </a:moveTo>
                  <a:lnTo>
                    <a:pt x="52943" y="62532"/>
                  </a:lnTo>
                  <a:lnTo>
                    <a:pt x="33469" y="121642"/>
                  </a:lnTo>
                  <a:lnTo>
                    <a:pt x="15517" y="173905"/>
                  </a:lnTo>
                  <a:lnTo>
                    <a:pt x="0" y="215900"/>
                  </a:lnTo>
                </a:path>
              </a:pathLst>
            </a:custGeom>
            <a:ln w="28575">
              <a:solidFill>
                <a:srgbClr val="D4921B"/>
              </a:solidFill>
            </a:ln>
          </p:spPr>
          <p:txBody>
            <a:bodyPr wrap="square" lIns="0" tIns="0" rIns="0" bIns="0" rtlCol="0"/>
            <a:lstStyle/>
            <a:p/>
          </p:txBody>
        </p:sp>
        <p:sp>
          <p:nvSpPr>
            <p:cNvPr id="86" name="object 86"/>
            <p:cNvSpPr/>
            <p:nvPr/>
          </p:nvSpPr>
          <p:spPr>
            <a:xfrm>
              <a:off x="2268537" y="4221162"/>
              <a:ext cx="576580" cy="360680"/>
            </a:xfrm>
            <a:custGeom>
              <a:rect l="l" t="t" r="r" b="b"/>
              <a:pathLst>
                <a:path w="576580" h="360679">
                  <a:moveTo>
                    <a:pt x="0" y="0"/>
                  </a:moveTo>
                  <a:lnTo>
                    <a:pt x="39727" y="41841"/>
                  </a:lnTo>
                  <a:lnTo>
                    <a:pt x="78250" y="81392"/>
                  </a:lnTo>
                  <a:lnTo>
                    <a:pt x="113764" y="116363"/>
                  </a:lnTo>
                  <a:lnTo>
                    <a:pt x="144462" y="144462"/>
                  </a:lnTo>
                </a:path>
                <a:path w="576580" h="360679">
                  <a:moveTo>
                    <a:pt x="504825" y="215900"/>
                  </a:moveTo>
                  <a:lnTo>
                    <a:pt x="524470" y="257741"/>
                  </a:lnTo>
                  <a:lnTo>
                    <a:pt x="543520" y="297292"/>
                  </a:lnTo>
                  <a:lnTo>
                    <a:pt x="561082" y="332263"/>
                  </a:lnTo>
                  <a:lnTo>
                    <a:pt x="576262" y="360362"/>
                  </a:lnTo>
                </a:path>
              </a:pathLst>
            </a:custGeom>
            <a:ln w="28575">
              <a:solidFill>
                <a:srgbClr val="D4921B"/>
              </a:solidFill>
            </a:ln>
          </p:spPr>
          <p:txBody>
            <a:bodyPr wrap="square" lIns="0" tIns="0" rIns="0" bIns="0" rtlCol="0"/>
            <a:lstStyle/>
            <a:p/>
          </p:txBody>
        </p:sp>
        <p:sp>
          <p:nvSpPr>
            <p:cNvPr id="87" name="object 87"/>
            <p:cNvSpPr/>
            <p:nvPr/>
          </p:nvSpPr>
          <p:spPr>
            <a:xfrm>
              <a:off x="2341562" y="4437062"/>
              <a:ext cx="71755" cy="144780"/>
            </a:xfrm>
            <a:custGeom>
              <a:rect l="l" t="t" r="r" b="b"/>
              <a:pathLst>
                <a:path w="71755" h="144779">
                  <a:moveTo>
                    <a:pt x="71437" y="0"/>
                  </a:moveTo>
                  <a:lnTo>
                    <a:pt x="51792" y="41841"/>
                  </a:lnTo>
                  <a:lnTo>
                    <a:pt x="32742" y="81392"/>
                  </a:lnTo>
                  <a:lnTo>
                    <a:pt x="15180" y="116363"/>
                  </a:lnTo>
                  <a:lnTo>
                    <a:pt x="0" y="144462"/>
                  </a:lnTo>
                </a:path>
              </a:pathLst>
            </a:custGeom>
            <a:ln w="28575">
              <a:solidFill>
                <a:srgbClr val="D4921B"/>
              </a:solidFill>
            </a:ln>
          </p:spPr>
          <p:txBody>
            <a:bodyPr wrap="square" lIns="0" tIns="0" rIns="0" bIns="0" rtlCol="0"/>
            <a:lstStyle/>
            <a:p/>
          </p:txBody>
        </p:sp>
        <p:sp>
          <p:nvSpPr>
            <p:cNvPr id="88" name="object 88"/>
            <p:cNvSpPr/>
            <p:nvPr/>
          </p:nvSpPr>
          <p:spPr>
            <a:xfrm>
              <a:off x="2484437" y="4437062"/>
              <a:ext cx="73025" cy="71755"/>
            </a:xfrm>
            <a:custGeom>
              <a:rect l="l" t="t" r="r" b="b"/>
              <a:pathLst>
                <a:path w="73025" h="71754">
                  <a:moveTo>
                    <a:pt x="0" y="0"/>
                  </a:moveTo>
                  <a:lnTo>
                    <a:pt x="73025" y="71437"/>
                  </a:lnTo>
                </a:path>
              </a:pathLst>
            </a:custGeom>
            <a:ln w="28575">
              <a:solidFill>
                <a:srgbClr val="D4921B"/>
              </a:solidFill>
            </a:ln>
          </p:spPr>
          <p:txBody>
            <a:bodyPr wrap="square" lIns="0" tIns="0" rIns="0" bIns="0" rtlCol="0"/>
            <a:lstStyle/>
            <a:p/>
          </p:txBody>
        </p:sp>
        <p:sp>
          <p:nvSpPr>
            <p:cNvPr id="89" name="object 89"/>
            <p:cNvSpPr/>
            <p:nvPr/>
          </p:nvSpPr>
          <p:spPr>
            <a:xfrm flipH="1">
              <a:off x="2413000" y="4005262"/>
              <a:ext cx="0" cy="215900"/>
            </a:xfrm>
            <a:custGeom>
              <a:rect l="l" t="t" r="r" b="b"/>
              <a:pathLst>
                <a:path h="215900">
                  <a:moveTo>
                    <a:pt x="0" y="0"/>
                  </a:moveTo>
                  <a:lnTo>
                    <a:pt x="0" y="215900"/>
                  </a:lnTo>
                </a:path>
              </a:pathLst>
            </a:custGeom>
            <a:ln w="38100">
              <a:solidFill>
                <a:srgbClr val="D4921B"/>
              </a:solidFill>
            </a:ln>
          </p:spPr>
          <p:txBody>
            <a:bodyPr wrap="square" lIns="0" tIns="0" rIns="0" bIns="0" rtlCol="0"/>
            <a:lstStyle/>
            <a:p/>
          </p:txBody>
        </p:sp>
        <p:sp>
          <p:nvSpPr>
            <p:cNvPr id="90" name="object 90"/>
            <p:cNvSpPr/>
            <p:nvPr/>
          </p:nvSpPr>
          <p:spPr>
            <a:xfrm flipH="1">
              <a:off x="2700337" y="4076699"/>
              <a:ext cx="0" cy="144780"/>
            </a:xfrm>
            <a:custGeom>
              <a:rect l="l" t="t" r="r" b="b"/>
              <a:pathLst>
                <a:path h="144779">
                  <a:moveTo>
                    <a:pt x="0" y="0"/>
                  </a:moveTo>
                  <a:lnTo>
                    <a:pt x="0" y="144462"/>
                  </a:lnTo>
                </a:path>
              </a:pathLst>
            </a:custGeom>
            <a:ln w="28575">
              <a:solidFill>
                <a:srgbClr val="D4921B"/>
              </a:solidFill>
            </a:ln>
          </p:spPr>
          <p:txBody>
            <a:bodyPr wrap="square" lIns="0" tIns="0" rIns="0" bIns="0" rtlCol="0"/>
            <a:lstStyle/>
            <a:p/>
          </p:txBody>
        </p:sp>
        <p:sp>
          <p:nvSpPr>
            <p:cNvPr id="91" name="object 91"/>
            <p:cNvSpPr/>
            <p:nvPr/>
          </p:nvSpPr>
          <p:spPr>
            <a:xfrm>
              <a:off x="1981200" y="3573462"/>
              <a:ext cx="71755" cy="144780"/>
            </a:xfrm>
            <a:custGeom>
              <a:rect l="l" t="t" r="r" b="b"/>
              <a:pathLst>
                <a:path w="71755" h="144779">
                  <a:moveTo>
                    <a:pt x="0" y="0"/>
                  </a:moveTo>
                  <a:lnTo>
                    <a:pt x="19645" y="41841"/>
                  </a:lnTo>
                  <a:lnTo>
                    <a:pt x="38695" y="81392"/>
                  </a:lnTo>
                  <a:lnTo>
                    <a:pt x="56257" y="116363"/>
                  </a:lnTo>
                  <a:lnTo>
                    <a:pt x="71437" y="144462"/>
                  </a:lnTo>
                </a:path>
              </a:pathLst>
            </a:custGeom>
            <a:ln w="28575">
              <a:solidFill>
                <a:srgbClr val="D4921B"/>
              </a:solidFill>
            </a:ln>
          </p:spPr>
          <p:txBody>
            <a:bodyPr wrap="square" lIns="0" tIns="0" rIns="0" bIns="0" rtlCol="0"/>
            <a:lstStyle/>
            <a:p/>
          </p:txBody>
        </p:sp>
        <p:sp>
          <p:nvSpPr>
            <p:cNvPr id="92" name="object 92"/>
            <p:cNvSpPr/>
            <p:nvPr/>
          </p:nvSpPr>
          <p:spPr>
            <a:xfrm>
              <a:off x="2052637" y="3789362"/>
              <a:ext cx="73025" cy="215900"/>
            </a:xfrm>
            <a:custGeom>
              <a:rect l="l" t="t" r="r" b="b"/>
              <a:pathLst>
                <a:path w="73025" h="215900">
                  <a:moveTo>
                    <a:pt x="73025" y="0"/>
                  </a:moveTo>
                  <a:lnTo>
                    <a:pt x="52943" y="62532"/>
                  </a:lnTo>
                  <a:lnTo>
                    <a:pt x="33469" y="121642"/>
                  </a:lnTo>
                  <a:lnTo>
                    <a:pt x="15517" y="173905"/>
                  </a:lnTo>
                  <a:lnTo>
                    <a:pt x="0" y="215900"/>
                  </a:lnTo>
                </a:path>
              </a:pathLst>
            </a:custGeom>
            <a:ln w="28575">
              <a:solidFill>
                <a:srgbClr val="D4921B"/>
              </a:solidFill>
            </a:ln>
          </p:spPr>
          <p:txBody>
            <a:bodyPr wrap="square" lIns="0" tIns="0" rIns="0" bIns="0" rtlCol="0"/>
            <a:lstStyle/>
            <a:p/>
          </p:txBody>
        </p:sp>
        <p:sp>
          <p:nvSpPr>
            <p:cNvPr id="93" name="object 93"/>
            <p:cNvSpPr/>
            <p:nvPr/>
          </p:nvSpPr>
          <p:spPr>
            <a:xfrm>
              <a:off x="1692275" y="3573462"/>
              <a:ext cx="576580" cy="360680"/>
            </a:xfrm>
            <a:custGeom>
              <a:rect l="l" t="t" r="r" b="b"/>
              <a:pathLst>
                <a:path w="576580" h="360679">
                  <a:moveTo>
                    <a:pt x="0" y="0"/>
                  </a:moveTo>
                  <a:lnTo>
                    <a:pt x="39727" y="41841"/>
                  </a:lnTo>
                  <a:lnTo>
                    <a:pt x="78250" y="81392"/>
                  </a:lnTo>
                  <a:lnTo>
                    <a:pt x="113764" y="116363"/>
                  </a:lnTo>
                  <a:lnTo>
                    <a:pt x="144462" y="144462"/>
                  </a:lnTo>
                </a:path>
                <a:path w="576580" h="360679">
                  <a:moveTo>
                    <a:pt x="504825" y="215900"/>
                  </a:moveTo>
                  <a:lnTo>
                    <a:pt x="524470" y="257741"/>
                  </a:lnTo>
                  <a:lnTo>
                    <a:pt x="543520" y="297292"/>
                  </a:lnTo>
                  <a:lnTo>
                    <a:pt x="561082" y="332263"/>
                  </a:lnTo>
                  <a:lnTo>
                    <a:pt x="576262" y="360362"/>
                  </a:lnTo>
                </a:path>
              </a:pathLst>
            </a:custGeom>
            <a:ln w="28575">
              <a:solidFill>
                <a:srgbClr val="D4921B"/>
              </a:solidFill>
            </a:ln>
          </p:spPr>
          <p:txBody>
            <a:bodyPr wrap="square" lIns="0" tIns="0" rIns="0" bIns="0" rtlCol="0"/>
            <a:lstStyle/>
            <a:p/>
          </p:txBody>
        </p:sp>
        <p:sp>
          <p:nvSpPr>
            <p:cNvPr id="94" name="object 94"/>
            <p:cNvSpPr/>
            <p:nvPr/>
          </p:nvSpPr>
          <p:spPr>
            <a:xfrm>
              <a:off x="1765300" y="3789362"/>
              <a:ext cx="71755" cy="144780"/>
            </a:xfrm>
            <a:custGeom>
              <a:rect l="l" t="t" r="r" b="b"/>
              <a:pathLst>
                <a:path w="71755" h="144779">
                  <a:moveTo>
                    <a:pt x="71437" y="0"/>
                  </a:moveTo>
                  <a:lnTo>
                    <a:pt x="51792" y="41841"/>
                  </a:lnTo>
                  <a:lnTo>
                    <a:pt x="32742" y="81392"/>
                  </a:lnTo>
                  <a:lnTo>
                    <a:pt x="15180" y="116363"/>
                  </a:lnTo>
                  <a:lnTo>
                    <a:pt x="0" y="144462"/>
                  </a:lnTo>
                </a:path>
              </a:pathLst>
            </a:custGeom>
            <a:ln w="28575">
              <a:solidFill>
                <a:srgbClr val="D4921B"/>
              </a:solidFill>
            </a:ln>
          </p:spPr>
          <p:txBody>
            <a:bodyPr wrap="square" lIns="0" tIns="0" rIns="0" bIns="0" rtlCol="0"/>
            <a:lstStyle/>
            <a:p/>
          </p:txBody>
        </p:sp>
        <p:sp>
          <p:nvSpPr>
            <p:cNvPr id="95" name="object 95"/>
            <p:cNvSpPr/>
            <p:nvPr/>
          </p:nvSpPr>
          <p:spPr>
            <a:xfrm>
              <a:off x="1908175" y="3789362"/>
              <a:ext cx="73025" cy="71755"/>
            </a:xfrm>
            <a:custGeom>
              <a:rect l="l" t="t" r="r" b="b"/>
              <a:pathLst>
                <a:path w="73025" h="71754">
                  <a:moveTo>
                    <a:pt x="0" y="0"/>
                  </a:moveTo>
                  <a:lnTo>
                    <a:pt x="73025" y="71437"/>
                  </a:lnTo>
                </a:path>
              </a:pathLst>
            </a:custGeom>
            <a:ln w="28575">
              <a:solidFill>
                <a:srgbClr val="D4921B"/>
              </a:solidFill>
            </a:ln>
          </p:spPr>
          <p:txBody>
            <a:bodyPr wrap="square" lIns="0" tIns="0" rIns="0" bIns="0" rtlCol="0"/>
            <a:lstStyle/>
            <a:p/>
          </p:txBody>
        </p:sp>
        <p:sp>
          <p:nvSpPr>
            <p:cNvPr id="96" name="object 96"/>
            <p:cNvSpPr/>
            <p:nvPr/>
          </p:nvSpPr>
          <p:spPr>
            <a:xfrm flipH="1">
              <a:off x="1836737" y="3357562"/>
              <a:ext cx="0" cy="215900"/>
            </a:xfrm>
            <a:custGeom>
              <a:rect l="l" t="t" r="r" b="b"/>
              <a:pathLst>
                <a:path h="215900">
                  <a:moveTo>
                    <a:pt x="0" y="0"/>
                  </a:moveTo>
                  <a:lnTo>
                    <a:pt x="0" y="215900"/>
                  </a:lnTo>
                </a:path>
              </a:pathLst>
            </a:custGeom>
            <a:ln w="38100">
              <a:solidFill>
                <a:srgbClr val="D4921B"/>
              </a:solidFill>
            </a:ln>
          </p:spPr>
          <p:txBody>
            <a:bodyPr wrap="square" lIns="0" tIns="0" rIns="0" bIns="0" rtlCol="0"/>
            <a:lstStyle/>
            <a:p/>
          </p:txBody>
        </p:sp>
        <p:sp>
          <p:nvSpPr>
            <p:cNvPr id="97" name="object 97"/>
            <p:cNvSpPr/>
            <p:nvPr/>
          </p:nvSpPr>
          <p:spPr>
            <a:xfrm flipH="1">
              <a:off x="2124075" y="3428999"/>
              <a:ext cx="0" cy="144780"/>
            </a:xfrm>
            <a:custGeom>
              <a:rect l="l" t="t" r="r" b="b"/>
              <a:pathLst>
                <a:path h="144779">
                  <a:moveTo>
                    <a:pt x="0" y="0"/>
                  </a:moveTo>
                  <a:lnTo>
                    <a:pt x="0" y="144462"/>
                  </a:lnTo>
                </a:path>
              </a:pathLst>
            </a:custGeom>
            <a:ln w="28575">
              <a:solidFill>
                <a:srgbClr val="D4921B"/>
              </a:solidFill>
            </a:ln>
          </p:spPr>
          <p:txBody>
            <a:bodyPr wrap="square" lIns="0" tIns="0" rIns="0" bIns="0" rtlCol="0"/>
            <a:lstStyle/>
            <a:p/>
          </p:txBody>
        </p:sp>
        <p:sp>
          <p:nvSpPr>
            <p:cNvPr id="98" name="object 98"/>
            <p:cNvSpPr/>
            <p:nvPr/>
          </p:nvSpPr>
          <p:spPr>
            <a:xfrm>
              <a:off x="1838325" y="3789362"/>
              <a:ext cx="71755" cy="144780"/>
            </a:xfrm>
            <a:custGeom>
              <a:rect l="l" t="t" r="r" b="b"/>
              <a:pathLst>
                <a:path w="71755" h="144779">
                  <a:moveTo>
                    <a:pt x="0" y="0"/>
                  </a:moveTo>
                  <a:lnTo>
                    <a:pt x="19645" y="41841"/>
                  </a:lnTo>
                  <a:lnTo>
                    <a:pt x="38695" y="81392"/>
                  </a:lnTo>
                  <a:lnTo>
                    <a:pt x="56257" y="116363"/>
                  </a:lnTo>
                  <a:lnTo>
                    <a:pt x="71437" y="144462"/>
                  </a:lnTo>
                </a:path>
              </a:pathLst>
            </a:custGeom>
            <a:ln w="28575">
              <a:solidFill>
                <a:srgbClr val="D4921B"/>
              </a:solidFill>
            </a:ln>
          </p:spPr>
          <p:txBody>
            <a:bodyPr wrap="square" lIns="0" tIns="0" rIns="0" bIns="0" rtlCol="0"/>
            <a:lstStyle/>
            <a:p/>
          </p:txBody>
        </p:sp>
        <p:sp>
          <p:nvSpPr>
            <p:cNvPr id="99" name="object 99"/>
            <p:cNvSpPr/>
            <p:nvPr/>
          </p:nvSpPr>
          <p:spPr>
            <a:xfrm>
              <a:off x="1909762" y="4005262"/>
              <a:ext cx="73025" cy="215900"/>
            </a:xfrm>
            <a:custGeom>
              <a:rect l="l" t="t" r="r" b="b"/>
              <a:pathLst>
                <a:path w="73025" h="215900">
                  <a:moveTo>
                    <a:pt x="73025" y="0"/>
                  </a:moveTo>
                  <a:lnTo>
                    <a:pt x="52943" y="62532"/>
                  </a:lnTo>
                  <a:lnTo>
                    <a:pt x="33469" y="121642"/>
                  </a:lnTo>
                  <a:lnTo>
                    <a:pt x="15517" y="173905"/>
                  </a:lnTo>
                  <a:lnTo>
                    <a:pt x="0" y="215900"/>
                  </a:lnTo>
                </a:path>
              </a:pathLst>
            </a:custGeom>
            <a:ln w="28575">
              <a:solidFill>
                <a:srgbClr val="D4921B"/>
              </a:solidFill>
            </a:ln>
          </p:spPr>
          <p:txBody>
            <a:bodyPr wrap="square" lIns="0" tIns="0" rIns="0" bIns="0" rtlCol="0"/>
            <a:lstStyle/>
            <a:p/>
          </p:txBody>
        </p:sp>
        <p:sp>
          <p:nvSpPr>
            <p:cNvPr id="100" name="object 100"/>
            <p:cNvSpPr/>
            <p:nvPr/>
          </p:nvSpPr>
          <p:spPr>
            <a:xfrm>
              <a:off x="1549400" y="3789362"/>
              <a:ext cx="576580" cy="360680"/>
            </a:xfrm>
            <a:custGeom>
              <a:rect l="l" t="t" r="r" b="b"/>
              <a:pathLst>
                <a:path w="576580" h="360679">
                  <a:moveTo>
                    <a:pt x="0" y="0"/>
                  </a:moveTo>
                  <a:lnTo>
                    <a:pt x="39727" y="41841"/>
                  </a:lnTo>
                  <a:lnTo>
                    <a:pt x="78250" y="81392"/>
                  </a:lnTo>
                  <a:lnTo>
                    <a:pt x="113764" y="116363"/>
                  </a:lnTo>
                  <a:lnTo>
                    <a:pt x="144462" y="144462"/>
                  </a:lnTo>
                </a:path>
                <a:path w="576580" h="360679">
                  <a:moveTo>
                    <a:pt x="504825" y="215900"/>
                  </a:moveTo>
                  <a:lnTo>
                    <a:pt x="524470" y="257741"/>
                  </a:lnTo>
                  <a:lnTo>
                    <a:pt x="543520" y="297292"/>
                  </a:lnTo>
                  <a:lnTo>
                    <a:pt x="561082" y="332263"/>
                  </a:lnTo>
                  <a:lnTo>
                    <a:pt x="576262" y="360362"/>
                  </a:lnTo>
                </a:path>
              </a:pathLst>
            </a:custGeom>
            <a:ln w="28575">
              <a:solidFill>
                <a:srgbClr val="D4921B"/>
              </a:solidFill>
            </a:ln>
          </p:spPr>
          <p:txBody>
            <a:bodyPr wrap="square" lIns="0" tIns="0" rIns="0" bIns="0" rtlCol="0"/>
            <a:lstStyle/>
            <a:p/>
          </p:txBody>
        </p:sp>
        <p:sp>
          <p:nvSpPr>
            <p:cNvPr id="101" name="object 101"/>
            <p:cNvSpPr/>
            <p:nvPr/>
          </p:nvSpPr>
          <p:spPr>
            <a:xfrm>
              <a:off x="1622425" y="4005262"/>
              <a:ext cx="71755" cy="144780"/>
            </a:xfrm>
            <a:custGeom>
              <a:rect l="l" t="t" r="r" b="b"/>
              <a:pathLst>
                <a:path w="71755" h="144779">
                  <a:moveTo>
                    <a:pt x="71437" y="0"/>
                  </a:moveTo>
                  <a:lnTo>
                    <a:pt x="51792" y="41841"/>
                  </a:lnTo>
                  <a:lnTo>
                    <a:pt x="32742" y="81392"/>
                  </a:lnTo>
                  <a:lnTo>
                    <a:pt x="15180" y="116363"/>
                  </a:lnTo>
                  <a:lnTo>
                    <a:pt x="0" y="144462"/>
                  </a:lnTo>
                </a:path>
              </a:pathLst>
            </a:custGeom>
            <a:ln w="28575">
              <a:solidFill>
                <a:srgbClr val="D4921B"/>
              </a:solidFill>
            </a:ln>
          </p:spPr>
          <p:txBody>
            <a:bodyPr wrap="square" lIns="0" tIns="0" rIns="0" bIns="0" rtlCol="0"/>
            <a:lstStyle/>
            <a:p/>
          </p:txBody>
        </p:sp>
        <p:sp>
          <p:nvSpPr>
            <p:cNvPr id="102" name="object 102"/>
            <p:cNvSpPr/>
            <p:nvPr/>
          </p:nvSpPr>
          <p:spPr>
            <a:xfrm>
              <a:off x="1765300" y="4005262"/>
              <a:ext cx="73025" cy="71755"/>
            </a:xfrm>
            <a:custGeom>
              <a:rect l="l" t="t" r="r" b="b"/>
              <a:pathLst>
                <a:path w="73025" h="71754">
                  <a:moveTo>
                    <a:pt x="0" y="0"/>
                  </a:moveTo>
                  <a:lnTo>
                    <a:pt x="73025" y="71437"/>
                  </a:lnTo>
                </a:path>
              </a:pathLst>
            </a:custGeom>
            <a:ln w="28575">
              <a:solidFill>
                <a:srgbClr val="D4921B"/>
              </a:solidFill>
            </a:ln>
          </p:spPr>
          <p:txBody>
            <a:bodyPr wrap="square" lIns="0" tIns="0" rIns="0" bIns="0" rtlCol="0"/>
            <a:lstStyle/>
            <a:p/>
          </p:txBody>
        </p:sp>
        <p:sp>
          <p:nvSpPr>
            <p:cNvPr id="103" name="object 103"/>
            <p:cNvSpPr/>
            <p:nvPr/>
          </p:nvSpPr>
          <p:spPr>
            <a:xfrm flipH="1">
              <a:off x="1693862" y="3573462"/>
              <a:ext cx="0" cy="215900"/>
            </a:xfrm>
            <a:custGeom>
              <a:rect l="l" t="t" r="r" b="b"/>
              <a:pathLst>
                <a:path h="215900">
                  <a:moveTo>
                    <a:pt x="0" y="0"/>
                  </a:moveTo>
                  <a:lnTo>
                    <a:pt x="0" y="215900"/>
                  </a:lnTo>
                </a:path>
              </a:pathLst>
            </a:custGeom>
            <a:ln w="38100">
              <a:solidFill>
                <a:srgbClr val="D4921B"/>
              </a:solidFill>
            </a:ln>
          </p:spPr>
          <p:txBody>
            <a:bodyPr wrap="square" lIns="0" tIns="0" rIns="0" bIns="0" rtlCol="0"/>
            <a:lstStyle/>
            <a:p/>
          </p:txBody>
        </p:sp>
        <p:sp>
          <p:nvSpPr>
            <p:cNvPr id="104" name="object 104"/>
            <p:cNvSpPr/>
            <p:nvPr/>
          </p:nvSpPr>
          <p:spPr>
            <a:xfrm flipH="1">
              <a:off x="1981200" y="3644899"/>
              <a:ext cx="0" cy="144780"/>
            </a:xfrm>
            <a:custGeom>
              <a:rect l="l" t="t" r="r" b="b"/>
              <a:pathLst>
                <a:path h="144779">
                  <a:moveTo>
                    <a:pt x="0" y="0"/>
                  </a:moveTo>
                  <a:lnTo>
                    <a:pt x="0" y="144462"/>
                  </a:lnTo>
                </a:path>
              </a:pathLst>
            </a:custGeom>
            <a:ln w="28575">
              <a:solidFill>
                <a:srgbClr val="D4921B"/>
              </a:solidFill>
            </a:ln>
          </p:spPr>
          <p:txBody>
            <a:bodyPr wrap="square" lIns="0" tIns="0" rIns="0" bIns="0" rtlCol="0"/>
            <a:lstStyle/>
            <a:p/>
          </p:txBody>
        </p:sp>
        <p:sp>
          <p:nvSpPr>
            <p:cNvPr id="105" name="object 105"/>
            <p:cNvSpPr/>
            <p:nvPr/>
          </p:nvSpPr>
          <p:spPr>
            <a:xfrm>
              <a:off x="1406525" y="3573462"/>
              <a:ext cx="71755" cy="144780"/>
            </a:xfrm>
            <a:custGeom>
              <a:rect l="l" t="t" r="r" b="b"/>
              <a:pathLst>
                <a:path w="71755" h="144779">
                  <a:moveTo>
                    <a:pt x="0" y="0"/>
                  </a:moveTo>
                  <a:lnTo>
                    <a:pt x="19645" y="41841"/>
                  </a:lnTo>
                  <a:lnTo>
                    <a:pt x="38695" y="81392"/>
                  </a:lnTo>
                  <a:lnTo>
                    <a:pt x="56257" y="116363"/>
                  </a:lnTo>
                  <a:lnTo>
                    <a:pt x="71437" y="144462"/>
                  </a:lnTo>
                </a:path>
              </a:pathLst>
            </a:custGeom>
            <a:ln w="28575">
              <a:solidFill>
                <a:srgbClr val="D4921B"/>
              </a:solidFill>
            </a:ln>
          </p:spPr>
          <p:txBody>
            <a:bodyPr wrap="square" lIns="0" tIns="0" rIns="0" bIns="0" rtlCol="0"/>
            <a:lstStyle/>
            <a:p/>
          </p:txBody>
        </p:sp>
        <p:sp>
          <p:nvSpPr>
            <p:cNvPr id="106" name="object 106"/>
            <p:cNvSpPr/>
            <p:nvPr/>
          </p:nvSpPr>
          <p:spPr>
            <a:xfrm>
              <a:off x="1477962" y="3789362"/>
              <a:ext cx="73025" cy="215900"/>
            </a:xfrm>
            <a:custGeom>
              <a:rect l="l" t="t" r="r" b="b"/>
              <a:pathLst>
                <a:path w="73025" h="215900">
                  <a:moveTo>
                    <a:pt x="73025" y="0"/>
                  </a:moveTo>
                  <a:lnTo>
                    <a:pt x="52943" y="62532"/>
                  </a:lnTo>
                  <a:lnTo>
                    <a:pt x="33469" y="121642"/>
                  </a:lnTo>
                  <a:lnTo>
                    <a:pt x="15517" y="173905"/>
                  </a:lnTo>
                  <a:lnTo>
                    <a:pt x="0" y="215900"/>
                  </a:lnTo>
                </a:path>
              </a:pathLst>
            </a:custGeom>
            <a:ln w="28575">
              <a:solidFill>
                <a:srgbClr val="D4921B"/>
              </a:solidFill>
            </a:ln>
          </p:spPr>
          <p:txBody>
            <a:bodyPr wrap="square" lIns="0" tIns="0" rIns="0" bIns="0" rtlCol="0"/>
            <a:lstStyle/>
            <a:p/>
          </p:txBody>
        </p:sp>
        <p:sp>
          <p:nvSpPr>
            <p:cNvPr id="107" name="object 107"/>
            <p:cNvSpPr/>
            <p:nvPr/>
          </p:nvSpPr>
          <p:spPr>
            <a:xfrm>
              <a:off x="1117600" y="3573462"/>
              <a:ext cx="576580" cy="360680"/>
            </a:xfrm>
            <a:custGeom>
              <a:rect l="l" t="t" r="r" b="b"/>
              <a:pathLst>
                <a:path w="576580" h="360679">
                  <a:moveTo>
                    <a:pt x="0" y="0"/>
                  </a:moveTo>
                  <a:lnTo>
                    <a:pt x="39727" y="41841"/>
                  </a:lnTo>
                  <a:lnTo>
                    <a:pt x="78250" y="81392"/>
                  </a:lnTo>
                  <a:lnTo>
                    <a:pt x="113764" y="116363"/>
                  </a:lnTo>
                  <a:lnTo>
                    <a:pt x="144462" y="144462"/>
                  </a:lnTo>
                </a:path>
                <a:path w="576580" h="360679">
                  <a:moveTo>
                    <a:pt x="504825" y="215900"/>
                  </a:moveTo>
                  <a:lnTo>
                    <a:pt x="524470" y="257741"/>
                  </a:lnTo>
                  <a:lnTo>
                    <a:pt x="543520" y="297292"/>
                  </a:lnTo>
                  <a:lnTo>
                    <a:pt x="561082" y="332263"/>
                  </a:lnTo>
                  <a:lnTo>
                    <a:pt x="576262" y="360362"/>
                  </a:lnTo>
                </a:path>
              </a:pathLst>
            </a:custGeom>
            <a:ln w="28575">
              <a:solidFill>
                <a:srgbClr val="D4921B"/>
              </a:solidFill>
            </a:ln>
          </p:spPr>
          <p:txBody>
            <a:bodyPr wrap="square" lIns="0" tIns="0" rIns="0" bIns="0" rtlCol="0"/>
            <a:lstStyle/>
            <a:p/>
          </p:txBody>
        </p:sp>
        <p:sp>
          <p:nvSpPr>
            <p:cNvPr id="108" name="object 108"/>
            <p:cNvSpPr/>
            <p:nvPr/>
          </p:nvSpPr>
          <p:spPr>
            <a:xfrm>
              <a:off x="1190625" y="3789362"/>
              <a:ext cx="71755" cy="144780"/>
            </a:xfrm>
            <a:custGeom>
              <a:rect l="l" t="t" r="r" b="b"/>
              <a:pathLst>
                <a:path w="71755" h="144779">
                  <a:moveTo>
                    <a:pt x="71437" y="0"/>
                  </a:moveTo>
                  <a:lnTo>
                    <a:pt x="51792" y="41841"/>
                  </a:lnTo>
                  <a:lnTo>
                    <a:pt x="32742" y="81392"/>
                  </a:lnTo>
                  <a:lnTo>
                    <a:pt x="15180" y="116363"/>
                  </a:lnTo>
                  <a:lnTo>
                    <a:pt x="0" y="144462"/>
                  </a:lnTo>
                </a:path>
              </a:pathLst>
            </a:custGeom>
            <a:ln w="28575">
              <a:solidFill>
                <a:srgbClr val="D4921B"/>
              </a:solidFill>
            </a:ln>
          </p:spPr>
          <p:txBody>
            <a:bodyPr wrap="square" lIns="0" tIns="0" rIns="0" bIns="0" rtlCol="0"/>
            <a:lstStyle/>
            <a:p/>
          </p:txBody>
        </p:sp>
        <p:sp>
          <p:nvSpPr>
            <p:cNvPr id="109" name="object 109"/>
            <p:cNvSpPr/>
            <p:nvPr/>
          </p:nvSpPr>
          <p:spPr>
            <a:xfrm>
              <a:off x="1333500" y="3789362"/>
              <a:ext cx="73025" cy="71755"/>
            </a:xfrm>
            <a:custGeom>
              <a:rect l="l" t="t" r="r" b="b"/>
              <a:pathLst>
                <a:path w="73025" h="71754">
                  <a:moveTo>
                    <a:pt x="0" y="0"/>
                  </a:moveTo>
                  <a:lnTo>
                    <a:pt x="73025" y="71437"/>
                  </a:lnTo>
                </a:path>
              </a:pathLst>
            </a:custGeom>
            <a:ln w="28575">
              <a:solidFill>
                <a:srgbClr val="D4921B"/>
              </a:solidFill>
            </a:ln>
          </p:spPr>
          <p:txBody>
            <a:bodyPr wrap="square" lIns="0" tIns="0" rIns="0" bIns="0" rtlCol="0"/>
            <a:lstStyle/>
            <a:p/>
          </p:txBody>
        </p:sp>
        <p:sp>
          <p:nvSpPr>
            <p:cNvPr id="110" name="object 110"/>
            <p:cNvSpPr/>
            <p:nvPr/>
          </p:nvSpPr>
          <p:spPr>
            <a:xfrm flipH="1">
              <a:off x="1262062" y="3357562"/>
              <a:ext cx="0" cy="215900"/>
            </a:xfrm>
            <a:custGeom>
              <a:rect l="l" t="t" r="r" b="b"/>
              <a:pathLst>
                <a:path h="215900">
                  <a:moveTo>
                    <a:pt x="0" y="0"/>
                  </a:moveTo>
                  <a:lnTo>
                    <a:pt x="0" y="215900"/>
                  </a:lnTo>
                </a:path>
              </a:pathLst>
            </a:custGeom>
            <a:ln w="38100">
              <a:solidFill>
                <a:srgbClr val="D4921B"/>
              </a:solidFill>
            </a:ln>
          </p:spPr>
          <p:txBody>
            <a:bodyPr wrap="square" lIns="0" tIns="0" rIns="0" bIns="0" rtlCol="0"/>
            <a:lstStyle/>
            <a:p/>
          </p:txBody>
        </p:sp>
        <p:sp>
          <p:nvSpPr>
            <p:cNvPr id="111" name="object 111"/>
            <p:cNvSpPr/>
            <p:nvPr/>
          </p:nvSpPr>
          <p:spPr>
            <a:xfrm flipH="1">
              <a:off x="1549400" y="3428999"/>
              <a:ext cx="0" cy="144780"/>
            </a:xfrm>
            <a:custGeom>
              <a:rect l="l" t="t" r="r" b="b"/>
              <a:pathLst>
                <a:path h="144779">
                  <a:moveTo>
                    <a:pt x="0" y="0"/>
                  </a:moveTo>
                  <a:lnTo>
                    <a:pt x="0" y="144462"/>
                  </a:lnTo>
                </a:path>
              </a:pathLst>
            </a:custGeom>
            <a:ln w="28575">
              <a:solidFill>
                <a:srgbClr val="D4921B"/>
              </a:solidFill>
            </a:ln>
          </p:spPr>
          <p:txBody>
            <a:bodyPr wrap="square" lIns="0" tIns="0" rIns="0" bIns="0" rtlCol="0"/>
            <a:lstStyle/>
            <a:p/>
          </p:txBody>
        </p:sp>
        <p:sp>
          <p:nvSpPr>
            <p:cNvPr id="112" name="object 112"/>
            <p:cNvSpPr/>
            <p:nvPr/>
          </p:nvSpPr>
          <p:spPr>
            <a:xfrm>
              <a:off x="2630487" y="4581524"/>
              <a:ext cx="71755" cy="144780"/>
            </a:xfrm>
            <a:custGeom>
              <a:rect l="l" t="t" r="r" b="b"/>
              <a:pathLst>
                <a:path w="71755" h="144779">
                  <a:moveTo>
                    <a:pt x="0" y="0"/>
                  </a:moveTo>
                  <a:lnTo>
                    <a:pt x="19645" y="41841"/>
                  </a:lnTo>
                  <a:lnTo>
                    <a:pt x="38695" y="81392"/>
                  </a:lnTo>
                  <a:lnTo>
                    <a:pt x="56257" y="116363"/>
                  </a:lnTo>
                  <a:lnTo>
                    <a:pt x="71437" y="144462"/>
                  </a:lnTo>
                </a:path>
              </a:pathLst>
            </a:custGeom>
            <a:ln w="28575">
              <a:solidFill>
                <a:srgbClr val="D4921B"/>
              </a:solidFill>
            </a:ln>
          </p:spPr>
          <p:txBody>
            <a:bodyPr wrap="square" lIns="0" tIns="0" rIns="0" bIns="0" rtlCol="0"/>
            <a:lstStyle/>
            <a:p/>
          </p:txBody>
        </p:sp>
        <p:sp>
          <p:nvSpPr>
            <p:cNvPr id="113" name="object 113"/>
            <p:cNvSpPr/>
            <p:nvPr/>
          </p:nvSpPr>
          <p:spPr>
            <a:xfrm>
              <a:off x="2701924" y="4797424"/>
              <a:ext cx="73025" cy="215900"/>
            </a:xfrm>
            <a:custGeom>
              <a:rect l="l" t="t" r="r" b="b"/>
              <a:pathLst>
                <a:path w="73025" h="215900">
                  <a:moveTo>
                    <a:pt x="73025" y="0"/>
                  </a:moveTo>
                  <a:lnTo>
                    <a:pt x="52943" y="62532"/>
                  </a:lnTo>
                  <a:lnTo>
                    <a:pt x="33469" y="121642"/>
                  </a:lnTo>
                  <a:lnTo>
                    <a:pt x="15517" y="173905"/>
                  </a:lnTo>
                  <a:lnTo>
                    <a:pt x="0" y="215900"/>
                  </a:lnTo>
                </a:path>
              </a:pathLst>
            </a:custGeom>
            <a:ln w="28575">
              <a:solidFill>
                <a:srgbClr val="D4921B"/>
              </a:solidFill>
            </a:ln>
          </p:spPr>
          <p:txBody>
            <a:bodyPr wrap="square" lIns="0" tIns="0" rIns="0" bIns="0" rtlCol="0"/>
            <a:lstStyle/>
            <a:p/>
          </p:txBody>
        </p:sp>
        <p:sp>
          <p:nvSpPr>
            <p:cNvPr id="114" name="object 114"/>
            <p:cNvSpPr/>
            <p:nvPr/>
          </p:nvSpPr>
          <p:spPr>
            <a:xfrm>
              <a:off x="2341562" y="4581524"/>
              <a:ext cx="576580" cy="360680"/>
            </a:xfrm>
            <a:custGeom>
              <a:rect l="l" t="t" r="r" b="b"/>
              <a:pathLst>
                <a:path w="576580" h="360679">
                  <a:moveTo>
                    <a:pt x="0" y="0"/>
                  </a:moveTo>
                  <a:lnTo>
                    <a:pt x="39727" y="41841"/>
                  </a:lnTo>
                  <a:lnTo>
                    <a:pt x="78250" y="81392"/>
                  </a:lnTo>
                  <a:lnTo>
                    <a:pt x="113764" y="116363"/>
                  </a:lnTo>
                  <a:lnTo>
                    <a:pt x="144462" y="144462"/>
                  </a:lnTo>
                </a:path>
                <a:path w="576580" h="360679">
                  <a:moveTo>
                    <a:pt x="504825" y="215900"/>
                  </a:moveTo>
                  <a:lnTo>
                    <a:pt x="524470" y="257742"/>
                  </a:lnTo>
                  <a:lnTo>
                    <a:pt x="543520" y="297293"/>
                  </a:lnTo>
                  <a:lnTo>
                    <a:pt x="561082" y="332263"/>
                  </a:lnTo>
                  <a:lnTo>
                    <a:pt x="576262" y="360362"/>
                  </a:lnTo>
                </a:path>
              </a:pathLst>
            </a:custGeom>
            <a:ln w="28575">
              <a:solidFill>
                <a:srgbClr val="D4921B"/>
              </a:solidFill>
            </a:ln>
          </p:spPr>
          <p:txBody>
            <a:bodyPr wrap="square" lIns="0" tIns="0" rIns="0" bIns="0" rtlCol="0"/>
            <a:lstStyle/>
            <a:p/>
          </p:txBody>
        </p:sp>
        <p:sp>
          <p:nvSpPr>
            <p:cNvPr id="115" name="object 115"/>
            <p:cNvSpPr/>
            <p:nvPr/>
          </p:nvSpPr>
          <p:spPr>
            <a:xfrm>
              <a:off x="2414587" y="4797425"/>
              <a:ext cx="71755" cy="144780"/>
            </a:xfrm>
            <a:custGeom>
              <a:rect l="l" t="t" r="r" b="b"/>
              <a:pathLst>
                <a:path w="71755" h="144779">
                  <a:moveTo>
                    <a:pt x="71437" y="0"/>
                  </a:moveTo>
                  <a:lnTo>
                    <a:pt x="51792" y="41841"/>
                  </a:lnTo>
                  <a:lnTo>
                    <a:pt x="32742" y="81392"/>
                  </a:lnTo>
                  <a:lnTo>
                    <a:pt x="15180" y="116363"/>
                  </a:lnTo>
                  <a:lnTo>
                    <a:pt x="0" y="144462"/>
                  </a:lnTo>
                </a:path>
              </a:pathLst>
            </a:custGeom>
            <a:ln w="28575">
              <a:solidFill>
                <a:srgbClr val="D4921B"/>
              </a:solidFill>
            </a:ln>
          </p:spPr>
          <p:txBody>
            <a:bodyPr wrap="square" lIns="0" tIns="0" rIns="0" bIns="0" rtlCol="0"/>
            <a:lstStyle/>
            <a:p/>
          </p:txBody>
        </p:sp>
        <p:sp>
          <p:nvSpPr>
            <p:cNvPr id="116" name="object 116"/>
            <p:cNvSpPr/>
            <p:nvPr/>
          </p:nvSpPr>
          <p:spPr>
            <a:xfrm>
              <a:off x="2557462" y="4797424"/>
              <a:ext cx="73025" cy="71755"/>
            </a:xfrm>
            <a:custGeom>
              <a:rect l="l" t="t" r="r" b="b"/>
              <a:pathLst>
                <a:path w="73025" h="71754">
                  <a:moveTo>
                    <a:pt x="0" y="0"/>
                  </a:moveTo>
                  <a:lnTo>
                    <a:pt x="73025" y="71437"/>
                  </a:lnTo>
                </a:path>
              </a:pathLst>
            </a:custGeom>
            <a:ln w="28575">
              <a:solidFill>
                <a:srgbClr val="D4921B"/>
              </a:solidFill>
            </a:ln>
          </p:spPr>
          <p:txBody>
            <a:bodyPr wrap="square" lIns="0" tIns="0" rIns="0" bIns="0" rtlCol="0"/>
            <a:lstStyle/>
            <a:p/>
          </p:txBody>
        </p:sp>
        <p:sp>
          <p:nvSpPr>
            <p:cNvPr id="117" name="object 117"/>
            <p:cNvSpPr/>
            <p:nvPr/>
          </p:nvSpPr>
          <p:spPr>
            <a:xfrm flipH="1">
              <a:off x="2486025" y="4365624"/>
              <a:ext cx="0" cy="215900"/>
            </a:xfrm>
            <a:custGeom>
              <a:rect l="l" t="t" r="r" b="b"/>
              <a:pathLst>
                <a:path h="215900">
                  <a:moveTo>
                    <a:pt x="0" y="0"/>
                  </a:moveTo>
                  <a:lnTo>
                    <a:pt x="0" y="215900"/>
                  </a:lnTo>
                </a:path>
              </a:pathLst>
            </a:custGeom>
            <a:ln w="38100">
              <a:solidFill>
                <a:srgbClr val="D4921B"/>
              </a:solidFill>
            </a:ln>
          </p:spPr>
          <p:txBody>
            <a:bodyPr wrap="square" lIns="0" tIns="0" rIns="0" bIns="0" rtlCol="0"/>
            <a:lstStyle/>
            <a:p/>
          </p:txBody>
        </p:sp>
        <p:sp>
          <p:nvSpPr>
            <p:cNvPr id="118" name="object 118"/>
            <p:cNvSpPr/>
            <p:nvPr/>
          </p:nvSpPr>
          <p:spPr>
            <a:xfrm flipH="1">
              <a:off x="2773362" y="4437062"/>
              <a:ext cx="0" cy="144780"/>
            </a:xfrm>
            <a:custGeom>
              <a:rect l="l" t="t" r="r" b="b"/>
              <a:pathLst>
                <a:path h="144779">
                  <a:moveTo>
                    <a:pt x="0" y="0"/>
                  </a:moveTo>
                  <a:lnTo>
                    <a:pt x="0" y="144462"/>
                  </a:lnTo>
                </a:path>
              </a:pathLst>
            </a:custGeom>
            <a:ln w="28575">
              <a:solidFill>
                <a:srgbClr val="D4921B"/>
              </a:solidFill>
            </a:ln>
          </p:spPr>
          <p:txBody>
            <a:bodyPr wrap="square" lIns="0" tIns="0" rIns="0" bIns="0" rtlCol="0"/>
            <a:lstStyle/>
            <a:p/>
          </p:txBody>
        </p:sp>
        <p:sp>
          <p:nvSpPr>
            <p:cNvPr id="119" name="object 119"/>
            <p:cNvSpPr/>
            <p:nvPr/>
          </p:nvSpPr>
          <p:spPr>
            <a:xfrm>
              <a:off x="1477962" y="4149724"/>
              <a:ext cx="71755" cy="144780"/>
            </a:xfrm>
            <a:custGeom>
              <a:rect l="l" t="t" r="r" b="b"/>
              <a:pathLst>
                <a:path w="71755" h="144779">
                  <a:moveTo>
                    <a:pt x="0" y="0"/>
                  </a:moveTo>
                  <a:lnTo>
                    <a:pt x="19645" y="41841"/>
                  </a:lnTo>
                  <a:lnTo>
                    <a:pt x="38695" y="81392"/>
                  </a:lnTo>
                  <a:lnTo>
                    <a:pt x="56257" y="116363"/>
                  </a:lnTo>
                  <a:lnTo>
                    <a:pt x="71437" y="144462"/>
                  </a:lnTo>
                </a:path>
              </a:pathLst>
            </a:custGeom>
            <a:ln w="28575">
              <a:solidFill>
                <a:srgbClr val="D4921B"/>
              </a:solidFill>
            </a:ln>
          </p:spPr>
          <p:txBody>
            <a:bodyPr wrap="square" lIns="0" tIns="0" rIns="0" bIns="0" rtlCol="0"/>
            <a:lstStyle/>
            <a:p/>
          </p:txBody>
        </p:sp>
        <p:sp>
          <p:nvSpPr>
            <p:cNvPr id="120" name="object 120"/>
            <p:cNvSpPr/>
            <p:nvPr/>
          </p:nvSpPr>
          <p:spPr>
            <a:xfrm>
              <a:off x="1549400" y="4365624"/>
              <a:ext cx="73025" cy="215900"/>
            </a:xfrm>
            <a:custGeom>
              <a:rect l="l" t="t" r="r" b="b"/>
              <a:pathLst>
                <a:path w="73025" h="215900">
                  <a:moveTo>
                    <a:pt x="73025" y="0"/>
                  </a:moveTo>
                  <a:lnTo>
                    <a:pt x="52943" y="62532"/>
                  </a:lnTo>
                  <a:lnTo>
                    <a:pt x="33469" y="121642"/>
                  </a:lnTo>
                  <a:lnTo>
                    <a:pt x="15517" y="173905"/>
                  </a:lnTo>
                  <a:lnTo>
                    <a:pt x="0" y="215900"/>
                  </a:lnTo>
                </a:path>
              </a:pathLst>
            </a:custGeom>
            <a:ln w="28575">
              <a:solidFill>
                <a:srgbClr val="D4921B"/>
              </a:solidFill>
            </a:ln>
          </p:spPr>
          <p:txBody>
            <a:bodyPr wrap="square" lIns="0" tIns="0" rIns="0" bIns="0" rtlCol="0"/>
            <a:lstStyle/>
            <a:p/>
          </p:txBody>
        </p:sp>
        <p:sp>
          <p:nvSpPr>
            <p:cNvPr id="121" name="object 121"/>
            <p:cNvSpPr/>
            <p:nvPr/>
          </p:nvSpPr>
          <p:spPr>
            <a:xfrm>
              <a:off x="1189037" y="4149724"/>
              <a:ext cx="576580" cy="360680"/>
            </a:xfrm>
            <a:custGeom>
              <a:rect l="l" t="t" r="r" b="b"/>
              <a:pathLst>
                <a:path w="576580" h="360679">
                  <a:moveTo>
                    <a:pt x="0" y="0"/>
                  </a:moveTo>
                  <a:lnTo>
                    <a:pt x="39727" y="41841"/>
                  </a:lnTo>
                  <a:lnTo>
                    <a:pt x="78250" y="81392"/>
                  </a:lnTo>
                  <a:lnTo>
                    <a:pt x="113764" y="116363"/>
                  </a:lnTo>
                  <a:lnTo>
                    <a:pt x="144462" y="144462"/>
                  </a:lnTo>
                </a:path>
                <a:path w="576580" h="360679">
                  <a:moveTo>
                    <a:pt x="504825" y="215900"/>
                  </a:moveTo>
                  <a:lnTo>
                    <a:pt x="524470" y="257741"/>
                  </a:lnTo>
                  <a:lnTo>
                    <a:pt x="543520" y="297292"/>
                  </a:lnTo>
                  <a:lnTo>
                    <a:pt x="561082" y="332263"/>
                  </a:lnTo>
                  <a:lnTo>
                    <a:pt x="576262" y="360362"/>
                  </a:lnTo>
                </a:path>
              </a:pathLst>
            </a:custGeom>
            <a:ln w="28575">
              <a:solidFill>
                <a:srgbClr val="D4921B"/>
              </a:solidFill>
            </a:ln>
          </p:spPr>
          <p:txBody>
            <a:bodyPr wrap="square" lIns="0" tIns="0" rIns="0" bIns="0" rtlCol="0"/>
            <a:lstStyle/>
            <a:p/>
          </p:txBody>
        </p:sp>
        <p:sp>
          <p:nvSpPr>
            <p:cNvPr id="122" name="object 122"/>
            <p:cNvSpPr/>
            <p:nvPr/>
          </p:nvSpPr>
          <p:spPr>
            <a:xfrm>
              <a:off x="1262062" y="4365624"/>
              <a:ext cx="71755" cy="144780"/>
            </a:xfrm>
            <a:custGeom>
              <a:rect l="l" t="t" r="r" b="b"/>
              <a:pathLst>
                <a:path w="71755" h="144779">
                  <a:moveTo>
                    <a:pt x="71437" y="0"/>
                  </a:moveTo>
                  <a:lnTo>
                    <a:pt x="51792" y="41841"/>
                  </a:lnTo>
                  <a:lnTo>
                    <a:pt x="32742" y="81392"/>
                  </a:lnTo>
                  <a:lnTo>
                    <a:pt x="15180" y="116363"/>
                  </a:lnTo>
                  <a:lnTo>
                    <a:pt x="0" y="144462"/>
                  </a:lnTo>
                </a:path>
              </a:pathLst>
            </a:custGeom>
            <a:ln w="28575">
              <a:solidFill>
                <a:srgbClr val="D4921B"/>
              </a:solidFill>
            </a:ln>
          </p:spPr>
          <p:txBody>
            <a:bodyPr wrap="square" lIns="0" tIns="0" rIns="0" bIns="0" rtlCol="0"/>
            <a:lstStyle/>
            <a:p/>
          </p:txBody>
        </p:sp>
        <p:sp>
          <p:nvSpPr>
            <p:cNvPr id="123" name="object 123"/>
            <p:cNvSpPr/>
            <p:nvPr/>
          </p:nvSpPr>
          <p:spPr>
            <a:xfrm>
              <a:off x="1404937" y="4365624"/>
              <a:ext cx="73025" cy="71755"/>
            </a:xfrm>
            <a:custGeom>
              <a:rect l="l" t="t" r="r" b="b"/>
              <a:pathLst>
                <a:path w="73025" h="71754">
                  <a:moveTo>
                    <a:pt x="0" y="0"/>
                  </a:moveTo>
                  <a:lnTo>
                    <a:pt x="73025" y="71437"/>
                  </a:lnTo>
                </a:path>
              </a:pathLst>
            </a:custGeom>
            <a:ln w="28575">
              <a:solidFill>
                <a:srgbClr val="D4921B"/>
              </a:solidFill>
            </a:ln>
          </p:spPr>
          <p:txBody>
            <a:bodyPr wrap="square" lIns="0" tIns="0" rIns="0" bIns="0" rtlCol="0"/>
            <a:lstStyle/>
            <a:p/>
          </p:txBody>
        </p:sp>
        <p:sp>
          <p:nvSpPr>
            <p:cNvPr id="124" name="object 124"/>
            <p:cNvSpPr/>
            <p:nvPr/>
          </p:nvSpPr>
          <p:spPr>
            <a:xfrm flipH="1">
              <a:off x="1333500" y="3933824"/>
              <a:ext cx="0" cy="215900"/>
            </a:xfrm>
            <a:custGeom>
              <a:rect l="l" t="t" r="r" b="b"/>
              <a:pathLst>
                <a:path h="215900">
                  <a:moveTo>
                    <a:pt x="0" y="0"/>
                  </a:moveTo>
                  <a:lnTo>
                    <a:pt x="0" y="215900"/>
                  </a:lnTo>
                </a:path>
              </a:pathLst>
            </a:custGeom>
            <a:ln w="38100">
              <a:solidFill>
                <a:srgbClr val="D4921B"/>
              </a:solidFill>
            </a:ln>
          </p:spPr>
          <p:txBody>
            <a:bodyPr wrap="square" lIns="0" tIns="0" rIns="0" bIns="0" rtlCol="0"/>
            <a:lstStyle/>
            <a:p/>
          </p:txBody>
        </p:sp>
        <p:sp>
          <p:nvSpPr>
            <p:cNvPr id="125" name="object 125"/>
            <p:cNvSpPr/>
            <p:nvPr/>
          </p:nvSpPr>
          <p:spPr>
            <a:xfrm flipH="1">
              <a:off x="1620837" y="4005262"/>
              <a:ext cx="0" cy="144780"/>
            </a:xfrm>
            <a:custGeom>
              <a:rect l="l" t="t" r="r" b="b"/>
              <a:pathLst>
                <a:path h="144779">
                  <a:moveTo>
                    <a:pt x="0" y="0"/>
                  </a:moveTo>
                  <a:lnTo>
                    <a:pt x="0" y="144462"/>
                  </a:lnTo>
                </a:path>
              </a:pathLst>
            </a:custGeom>
            <a:ln w="28575">
              <a:solidFill>
                <a:srgbClr val="D4921B"/>
              </a:solidFill>
            </a:ln>
          </p:spPr>
          <p:txBody>
            <a:bodyPr wrap="square" lIns="0" tIns="0" rIns="0" bIns="0" rtlCol="0"/>
            <a:lstStyle/>
            <a:p/>
          </p:txBody>
        </p:sp>
        <p:sp>
          <p:nvSpPr>
            <p:cNvPr id="126" name="object 126"/>
            <p:cNvSpPr/>
            <p:nvPr/>
          </p:nvSpPr>
          <p:spPr>
            <a:xfrm>
              <a:off x="2125662" y="4581524"/>
              <a:ext cx="71755" cy="144780"/>
            </a:xfrm>
            <a:custGeom>
              <a:rect l="l" t="t" r="r" b="b"/>
              <a:pathLst>
                <a:path w="71755" h="144779">
                  <a:moveTo>
                    <a:pt x="0" y="0"/>
                  </a:moveTo>
                  <a:lnTo>
                    <a:pt x="19645" y="41841"/>
                  </a:lnTo>
                  <a:lnTo>
                    <a:pt x="38695" y="81392"/>
                  </a:lnTo>
                  <a:lnTo>
                    <a:pt x="56257" y="116363"/>
                  </a:lnTo>
                  <a:lnTo>
                    <a:pt x="71437" y="144462"/>
                  </a:lnTo>
                </a:path>
              </a:pathLst>
            </a:custGeom>
            <a:ln w="28575">
              <a:solidFill>
                <a:srgbClr val="D4921B"/>
              </a:solidFill>
            </a:ln>
          </p:spPr>
          <p:txBody>
            <a:bodyPr wrap="square" lIns="0" tIns="0" rIns="0" bIns="0" rtlCol="0"/>
            <a:lstStyle/>
            <a:p/>
          </p:txBody>
        </p:sp>
        <p:sp>
          <p:nvSpPr>
            <p:cNvPr id="127" name="object 127"/>
            <p:cNvSpPr/>
            <p:nvPr/>
          </p:nvSpPr>
          <p:spPr>
            <a:xfrm>
              <a:off x="2197099" y="4797424"/>
              <a:ext cx="73025" cy="215900"/>
            </a:xfrm>
            <a:custGeom>
              <a:rect l="l" t="t" r="r" b="b"/>
              <a:pathLst>
                <a:path w="73025" h="215900">
                  <a:moveTo>
                    <a:pt x="73025" y="0"/>
                  </a:moveTo>
                  <a:lnTo>
                    <a:pt x="52943" y="62532"/>
                  </a:lnTo>
                  <a:lnTo>
                    <a:pt x="33469" y="121642"/>
                  </a:lnTo>
                  <a:lnTo>
                    <a:pt x="15517" y="173905"/>
                  </a:lnTo>
                  <a:lnTo>
                    <a:pt x="0" y="215900"/>
                  </a:lnTo>
                </a:path>
              </a:pathLst>
            </a:custGeom>
            <a:ln w="28575">
              <a:solidFill>
                <a:srgbClr val="D4921B"/>
              </a:solidFill>
            </a:ln>
          </p:spPr>
          <p:txBody>
            <a:bodyPr wrap="square" lIns="0" tIns="0" rIns="0" bIns="0" rtlCol="0"/>
            <a:lstStyle/>
            <a:p/>
          </p:txBody>
        </p:sp>
        <p:sp>
          <p:nvSpPr>
            <p:cNvPr id="128" name="object 128"/>
            <p:cNvSpPr/>
            <p:nvPr/>
          </p:nvSpPr>
          <p:spPr>
            <a:xfrm>
              <a:off x="1836737" y="4581524"/>
              <a:ext cx="576580" cy="360680"/>
            </a:xfrm>
            <a:custGeom>
              <a:rect l="l" t="t" r="r" b="b"/>
              <a:pathLst>
                <a:path w="576580" h="360679">
                  <a:moveTo>
                    <a:pt x="0" y="0"/>
                  </a:moveTo>
                  <a:lnTo>
                    <a:pt x="39727" y="41841"/>
                  </a:lnTo>
                  <a:lnTo>
                    <a:pt x="78250" y="81392"/>
                  </a:lnTo>
                  <a:lnTo>
                    <a:pt x="113764" y="116363"/>
                  </a:lnTo>
                  <a:lnTo>
                    <a:pt x="144462" y="144462"/>
                  </a:lnTo>
                </a:path>
                <a:path w="576580" h="360679">
                  <a:moveTo>
                    <a:pt x="504825" y="215900"/>
                  </a:moveTo>
                  <a:lnTo>
                    <a:pt x="524470" y="257742"/>
                  </a:lnTo>
                  <a:lnTo>
                    <a:pt x="543520" y="297293"/>
                  </a:lnTo>
                  <a:lnTo>
                    <a:pt x="561082" y="332263"/>
                  </a:lnTo>
                  <a:lnTo>
                    <a:pt x="576262" y="360362"/>
                  </a:lnTo>
                </a:path>
              </a:pathLst>
            </a:custGeom>
            <a:ln w="28575">
              <a:solidFill>
                <a:srgbClr val="D4921B"/>
              </a:solidFill>
            </a:ln>
          </p:spPr>
          <p:txBody>
            <a:bodyPr wrap="square" lIns="0" tIns="0" rIns="0" bIns="0" rtlCol="0"/>
            <a:lstStyle/>
            <a:p/>
          </p:txBody>
        </p:sp>
        <p:sp>
          <p:nvSpPr>
            <p:cNvPr id="129" name="object 129"/>
            <p:cNvSpPr/>
            <p:nvPr/>
          </p:nvSpPr>
          <p:spPr>
            <a:xfrm>
              <a:off x="1909762" y="4797425"/>
              <a:ext cx="71755" cy="144780"/>
            </a:xfrm>
            <a:custGeom>
              <a:rect l="l" t="t" r="r" b="b"/>
              <a:pathLst>
                <a:path w="71755" h="144779">
                  <a:moveTo>
                    <a:pt x="71437" y="0"/>
                  </a:moveTo>
                  <a:lnTo>
                    <a:pt x="51792" y="41841"/>
                  </a:lnTo>
                  <a:lnTo>
                    <a:pt x="32742" y="81392"/>
                  </a:lnTo>
                  <a:lnTo>
                    <a:pt x="15180" y="116363"/>
                  </a:lnTo>
                  <a:lnTo>
                    <a:pt x="0" y="144462"/>
                  </a:lnTo>
                </a:path>
              </a:pathLst>
            </a:custGeom>
            <a:ln w="28575">
              <a:solidFill>
                <a:srgbClr val="D4921B"/>
              </a:solidFill>
            </a:ln>
          </p:spPr>
          <p:txBody>
            <a:bodyPr wrap="square" lIns="0" tIns="0" rIns="0" bIns="0" rtlCol="0"/>
            <a:lstStyle/>
            <a:p/>
          </p:txBody>
        </p:sp>
        <p:sp>
          <p:nvSpPr>
            <p:cNvPr id="130" name="object 130"/>
            <p:cNvSpPr/>
            <p:nvPr/>
          </p:nvSpPr>
          <p:spPr>
            <a:xfrm>
              <a:off x="2052637" y="4797424"/>
              <a:ext cx="73025" cy="71755"/>
            </a:xfrm>
            <a:custGeom>
              <a:rect l="l" t="t" r="r" b="b"/>
              <a:pathLst>
                <a:path w="73025" h="71754">
                  <a:moveTo>
                    <a:pt x="0" y="0"/>
                  </a:moveTo>
                  <a:lnTo>
                    <a:pt x="73025" y="71437"/>
                  </a:lnTo>
                </a:path>
              </a:pathLst>
            </a:custGeom>
            <a:ln w="28575">
              <a:solidFill>
                <a:srgbClr val="D4921B"/>
              </a:solidFill>
            </a:ln>
          </p:spPr>
          <p:txBody>
            <a:bodyPr wrap="square" lIns="0" tIns="0" rIns="0" bIns="0" rtlCol="0"/>
            <a:lstStyle/>
            <a:p/>
          </p:txBody>
        </p:sp>
        <p:sp>
          <p:nvSpPr>
            <p:cNvPr id="131" name="object 131"/>
            <p:cNvSpPr/>
            <p:nvPr/>
          </p:nvSpPr>
          <p:spPr>
            <a:xfrm flipH="1">
              <a:off x="1981200" y="4365624"/>
              <a:ext cx="0" cy="215900"/>
            </a:xfrm>
            <a:custGeom>
              <a:rect l="l" t="t" r="r" b="b"/>
              <a:pathLst>
                <a:path h="215900">
                  <a:moveTo>
                    <a:pt x="0" y="0"/>
                  </a:moveTo>
                  <a:lnTo>
                    <a:pt x="0" y="215900"/>
                  </a:lnTo>
                </a:path>
              </a:pathLst>
            </a:custGeom>
            <a:ln w="38100">
              <a:solidFill>
                <a:srgbClr val="D4921B"/>
              </a:solidFill>
            </a:ln>
          </p:spPr>
          <p:txBody>
            <a:bodyPr wrap="square" lIns="0" tIns="0" rIns="0" bIns="0" rtlCol="0"/>
            <a:lstStyle/>
            <a:p/>
          </p:txBody>
        </p:sp>
        <p:sp>
          <p:nvSpPr>
            <p:cNvPr id="132" name="object 132"/>
            <p:cNvSpPr/>
            <p:nvPr/>
          </p:nvSpPr>
          <p:spPr>
            <a:xfrm flipH="1">
              <a:off x="2268537" y="4437062"/>
              <a:ext cx="0" cy="144780"/>
            </a:xfrm>
            <a:custGeom>
              <a:rect l="l" t="t" r="r" b="b"/>
              <a:pathLst>
                <a:path h="144779">
                  <a:moveTo>
                    <a:pt x="0" y="0"/>
                  </a:moveTo>
                  <a:lnTo>
                    <a:pt x="0" y="144462"/>
                  </a:lnTo>
                </a:path>
              </a:pathLst>
            </a:custGeom>
            <a:ln w="28575">
              <a:solidFill>
                <a:srgbClr val="D4921B"/>
              </a:solidFill>
            </a:ln>
          </p:spPr>
          <p:txBody>
            <a:bodyPr wrap="square" lIns="0" tIns="0" rIns="0" bIns="0" rtlCol="0"/>
            <a:lstStyle/>
            <a:p/>
          </p:txBody>
        </p:sp>
        <p:sp>
          <p:nvSpPr>
            <p:cNvPr id="133" name="object 133"/>
            <p:cNvSpPr/>
            <p:nvPr/>
          </p:nvSpPr>
          <p:spPr>
            <a:xfrm>
              <a:off x="1622425" y="4581524"/>
              <a:ext cx="71755" cy="144780"/>
            </a:xfrm>
            <a:custGeom>
              <a:rect l="l" t="t" r="r" b="b"/>
              <a:pathLst>
                <a:path w="71755" h="144779">
                  <a:moveTo>
                    <a:pt x="0" y="0"/>
                  </a:moveTo>
                  <a:lnTo>
                    <a:pt x="19645" y="41841"/>
                  </a:lnTo>
                  <a:lnTo>
                    <a:pt x="38695" y="81392"/>
                  </a:lnTo>
                  <a:lnTo>
                    <a:pt x="56257" y="116363"/>
                  </a:lnTo>
                  <a:lnTo>
                    <a:pt x="71437" y="144462"/>
                  </a:lnTo>
                </a:path>
              </a:pathLst>
            </a:custGeom>
            <a:ln w="28575">
              <a:solidFill>
                <a:srgbClr val="D4921B"/>
              </a:solidFill>
            </a:ln>
          </p:spPr>
          <p:txBody>
            <a:bodyPr wrap="square" lIns="0" tIns="0" rIns="0" bIns="0" rtlCol="0"/>
            <a:lstStyle/>
            <a:p/>
          </p:txBody>
        </p:sp>
        <p:sp>
          <p:nvSpPr>
            <p:cNvPr id="134" name="object 134"/>
            <p:cNvSpPr/>
            <p:nvPr/>
          </p:nvSpPr>
          <p:spPr>
            <a:xfrm>
              <a:off x="1693862" y="4797424"/>
              <a:ext cx="73025" cy="215900"/>
            </a:xfrm>
            <a:custGeom>
              <a:rect l="l" t="t" r="r" b="b"/>
              <a:pathLst>
                <a:path w="73025" h="215900">
                  <a:moveTo>
                    <a:pt x="73025" y="0"/>
                  </a:moveTo>
                  <a:lnTo>
                    <a:pt x="52943" y="62532"/>
                  </a:lnTo>
                  <a:lnTo>
                    <a:pt x="33469" y="121642"/>
                  </a:lnTo>
                  <a:lnTo>
                    <a:pt x="15517" y="173905"/>
                  </a:lnTo>
                  <a:lnTo>
                    <a:pt x="0" y="215900"/>
                  </a:lnTo>
                </a:path>
              </a:pathLst>
            </a:custGeom>
            <a:ln w="28575">
              <a:solidFill>
                <a:srgbClr val="D4921B"/>
              </a:solidFill>
            </a:ln>
          </p:spPr>
          <p:txBody>
            <a:bodyPr wrap="square" lIns="0" tIns="0" rIns="0" bIns="0" rtlCol="0"/>
            <a:lstStyle/>
            <a:p/>
          </p:txBody>
        </p:sp>
        <p:sp>
          <p:nvSpPr>
            <p:cNvPr id="135" name="object 135"/>
            <p:cNvSpPr/>
            <p:nvPr/>
          </p:nvSpPr>
          <p:spPr>
            <a:xfrm>
              <a:off x="1333500" y="4581524"/>
              <a:ext cx="576580" cy="360680"/>
            </a:xfrm>
            <a:custGeom>
              <a:rect l="l" t="t" r="r" b="b"/>
              <a:pathLst>
                <a:path w="576580" h="360679">
                  <a:moveTo>
                    <a:pt x="0" y="0"/>
                  </a:moveTo>
                  <a:lnTo>
                    <a:pt x="39727" y="41841"/>
                  </a:lnTo>
                  <a:lnTo>
                    <a:pt x="78250" y="81392"/>
                  </a:lnTo>
                  <a:lnTo>
                    <a:pt x="113764" y="116363"/>
                  </a:lnTo>
                  <a:lnTo>
                    <a:pt x="144462" y="144462"/>
                  </a:lnTo>
                </a:path>
                <a:path w="576580" h="360679">
                  <a:moveTo>
                    <a:pt x="504825" y="215900"/>
                  </a:moveTo>
                  <a:lnTo>
                    <a:pt x="524470" y="257742"/>
                  </a:lnTo>
                  <a:lnTo>
                    <a:pt x="543520" y="297293"/>
                  </a:lnTo>
                  <a:lnTo>
                    <a:pt x="561082" y="332263"/>
                  </a:lnTo>
                  <a:lnTo>
                    <a:pt x="576262" y="360362"/>
                  </a:lnTo>
                </a:path>
              </a:pathLst>
            </a:custGeom>
            <a:ln w="28575">
              <a:solidFill>
                <a:srgbClr val="D4921B"/>
              </a:solidFill>
            </a:ln>
          </p:spPr>
          <p:txBody>
            <a:bodyPr wrap="square" lIns="0" tIns="0" rIns="0" bIns="0" rtlCol="0"/>
            <a:lstStyle/>
            <a:p/>
          </p:txBody>
        </p:sp>
        <p:sp>
          <p:nvSpPr>
            <p:cNvPr id="136" name="object 136"/>
            <p:cNvSpPr/>
            <p:nvPr/>
          </p:nvSpPr>
          <p:spPr>
            <a:xfrm>
              <a:off x="1406525" y="4797425"/>
              <a:ext cx="71755" cy="144780"/>
            </a:xfrm>
            <a:custGeom>
              <a:rect l="l" t="t" r="r" b="b"/>
              <a:pathLst>
                <a:path w="71755" h="144779">
                  <a:moveTo>
                    <a:pt x="71437" y="0"/>
                  </a:moveTo>
                  <a:lnTo>
                    <a:pt x="51792" y="41841"/>
                  </a:lnTo>
                  <a:lnTo>
                    <a:pt x="32742" y="81392"/>
                  </a:lnTo>
                  <a:lnTo>
                    <a:pt x="15180" y="116363"/>
                  </a:lnTo>
                  <a:lnTo>
                    <a:pt x="0" y="144462"/>
                  </a:lnTo>
                </a:path>
              </a:pathLst>
            </a:custGeom>
            <a:ln w="28575">
              <a:solidFill>
                <a:srgbClr val="D4921B"/>
              </a:solidFill>
            </a:ln>
          </p:spPr>
          <p:txBody>
            <a:bodyPr wrap="square" lIns="0" tIns="0" rIns="0" bIns="0" rtlCol="0"/>
            <a:lstStyle/>
            <a:p/>
          </p:txBody>
        </p:sp>
        <p:sp>
          <p:nvSpPr>
            <p:cNvPr id="137" name="object 137"/>
            <p:cNvSpPr/>
            <p:nvPr/>
          </p:nvSpPr>
          <p:spPr>
            <a:xfrm>
              <a:off x="1549400" y="4797424"/>
              <a:ext cx="73025" cy="71755"/>
            </a:xfrm>
            <a:custGeom>
              <a:rect l="l" t="t" r="r" b="b"/>
              <a:pathLst>
                <a:path w="73025" h="71754">
                  <a:moveTo>
                    <a:pt x="0" y="0"/>
                  </a:moveTo>
                  <a:lnTo>
                    <a:pt x="73025" y="71437"/>
                  </a:lnTo>
                </a:path>
              </a:pathLst>
            </a:custGeom>
            <a:ln w="28575">
              <a:solidFill>
                <a:srgbClr val="D4921B"/>
              </a:solidFill>
            </a:ln>
          </p:spPr>
          <p:txBody>
            <a:bodyPr wrap="square" lIns="0" tIns="0" rIns="0" bIns="0" rtlCol="0"/>
            <a:lstStyle/>
            <a:p/>
          </p:txBody>
        </p:sp>
        <p:sp>
          <p:nvSpPr>
            <p:cNvPr id="138" name="object 138"/>
            <p:cNvSpPr/>
            <p:nvPr/>
          </p:nvSpPr>
          <p:spPr>
            <a:xfrm flipH="1">
              <a:off x="1477962" y="4365624"/>
              <a:ext cx="0" cy="215900"/>
            </a:xfrm>
            <a:custGeom>
              <a:rect l="l" t="t" r="r" b="b"/>
              <a:pathLst>
                <a:path h="215900">
                  <a:moveTo>
                    <a:pt x="0" y="0"/>
                  </a:moveTo>
                  <a:lnTo>
                    <a:pt x="0" y="215900"/>
                  </a:lnTo>
                </a:path>
              </a:pathLst>
            </a:custGeom>
            <a:ln w="38100">
              <a:solidFill>
                <a:srgbClr val="D4921B"/>
              </a:solidFill>
            </a:ln>
          </p:spPr>
          <p:txBody>
            <a:bodyPr wrap="square" lIns="0" tIns="0" rIns="0" bIns="0" rtlCol="0"/>
            <a:lstStyle/>
            <a:p/>
          </p:txBody>
        </p:sp>
        <p:sp>
          <p:nvSpPr>
            <p:cNvPr id="139" name="object 139"/>
            <p:cNvSpPr/>
            <p:nvPr/>
          </p:nvSpPr>
          <p:spPr>
            <a:xfrm flipH="1">
              <a:off x="1765300" y="4437062"/>
              <a:ext cx="0" cy="144780"/>
            </a:xfrm>
            <a:custGeom>
              <a:rect l="l" t="t" r="r" b="b"/>
              <a:pathLst>
                <a:path h="144779">
                  <a:moveTo>
                    <a:pt x="0" y="0"/>
                  </a:moveTo>
                  <a:lnTo>
                    <a:pt x="0" y="144462"/>
                  </a:lnTo>
                </a:path>
              </a:pathLst>
            </a:custGeom>
            <a:ln w="28575">
              <a:solidFill>
                <a:srgbClr val="D4921B"/>
              </a:solidFill>
            </a:ln>
          </p:spPr>
          <p:txBody>
            <a:bodyPr wrap="square" lIns="0" tIns="0" rIns="0" bIns="0" rtlCol="0"/>
            <a:lstStyle/>
            <a:p/>
          </p:txBody>
        </p:sp>
        <p:sp>
          <p:nvSpPr>
            <p:cNvPr id="140" name="object 140"/>
            <p:cNvSpPr/>
            <p:nvPr/>
          </p:nvSpPr>
          <p:spPr>
            <a:xfrm>
              <a:off x="1765300" y="5229225"/>
              <a:ext cx="71755" cy="144780"/>
            </a:xfrm>
            <a:custGeom>
              <a:rect l="l" t="t" r="r" b="b"/>
              <a:pathLst>
                <a:path w="71755" h="144779">
                  <a:moveTo>
                    <a:pt x="0" y="0"/>
                  </a:moveTo>
                  <a:lnTo>
                    <a:pt x="19645" y="41841"/>
                  </a:lnTo>
                  <a:lnTo>
                    <a:pt x="38695" y="81392"/>
                  </a:lnTo>
                  <a:lnTo>
                    <a:pt x="56257" y="116363"/>
                  </a:lnTo>
                  <a:lnTo>
                    <a:pt x="71437" y="144462"/>
                  </a:lnTo>
                </a:path>
              </a:pathLst>
            </a:custGeom>
            <a:ln w="28575">
              <a:solidFill>
                <a:srgbClr val="D4921B"/>
              </a:solidFill>
            </a:ln>
          </p:spPr>
          <p:txBody>
            <a:bodyPr wrap="square" lIns="0" tIns="0" rIns="0" bIns="0" rtlCol="0"/>
            <a:lstStyle/>
            <a:p/>
          </p:txBody>
        </p:sp>
        <p:sp>
          <p:nvSpPr>
            <p:cNvPr id="141" name="object 141"/>
            <p:cNvSpPr/>
            <p:nvPr/>
          </p:nvSpPr>
          <p:spPr>
            <a:xfrm>
              <a:off x="1836737" y="5445125"/>
              <a:ext cx="73025" cy="215900"/>
            </a:xfrm>
            <a:custGeom>
              <a:rect l="l" t="t" r="r" b="b"/>
              <a:pathLst>
                <a:path w="73025" h="215900">
                  <a:moveTo>
                    <a:pt x="73025" y="0"/>
                  </a:moveTo>
                  <a:lnTo>
                    <a:pt x="52943" y="62532"/>
                  </a:lnTo>
                  <a:lnTo>
                    <a:pt x="33469" y="121642"/>
                  </a:lnTo>
                  <a:lnTo>
                    <a:pt x="15517" y="173905"/>
                  </a:lnTo>
                  <a:lnTo>
                    <a:pt x="0" y="215900"/>
                  </a:lnTo>
                </a:path>
              </a:pathLst>
            </a:custGeom>
            <a:ln w="28575">
              <a:solidFill>
                <a:srgbClr val="D4921B"/>
              </a:solidFill>
            </a:ln>
          </p:spPr>
          <p:txBody>
            <a:bodyPr wrap="square" lIns="0" tIns="0" rIns="0" bIns="0" rtlCol="0"/>
            <a:lstStyle/>
            <a:p/>
          </p:txBody>
        </p:sp>
        <p:sp>
          <p:nvSpPr>
            <p:cNvPr id="142" name="object 142"/>
            <p:cNvSpPr/>
            <p:nvPr/>
          </p:nvSpPr>
          <p:spPr>
            <a:xfrm>
              <a:off x="1476375" y="5229225"/>
              <a:ext cx="576580" cy="360680"/>
            </a:xfrm>
            <a:custGeom>
              <a:rect l="l" t="t" r="r" b="b"/>
              <a:pathLst>
                <a:path w="576580" h="360679">
                  <a:moveTo>
                    <a:pt x="0" y="0"/>
                  </a:moveTo>
                  <a:lnTo>
                    <a:pt x="39727" y="41841"/>
                  </a:lnTo>
                  <a:lnTo>
                    <a:pt x="78250" y="81392"/>
                  </a:lnTo>
                  <a:lnTo>
                    <a:pt x="113764" y="116363"/>
                  </a:lnTo>
                  <a:lnTo>
                    <a:pt x="144462" y="144462"/>
                  </a:lnTo>
                </a:path>
                <a:path w="576580" h="360679">
                  <a:moveTo>
                    <a:pt x="504825" y="215900"/>
                  </a:moveTo>
                  <a:lnTo>
                    <a:pt x="524470" y="257741"/>
                  </a:lnTo>
                  <a:lnTo>
                    <a:pt x="543520" y="297292"/>
                  </a:lnTo>
                  <a:lnTo>
                    <a:pt x="561082" y="332263"/>
                  </a:lnTo>
                  <a:lnTo>
                    <a:pt x="576262" y="360362"/>
                  </a:lnTo>
                </a:path>
              </a:pathLst>
            </a:custGeom>
            <a:ln w="28575">
              <a:solidFill>
                <a:srgbClr val="D4921B"/>
              </a:solidFill>
            </a:ln>
          </p:spPr>
          <p:txBody>
            <a:bodyPr wrap="square" lIns="0" tIns="0" rIns="0" bIns="0" rtlCol="0"/>
            <a:lstStyle/>
            <a:p/>
          </p:txBody>
        </p:sp>
        <p:sp>
          <p:nvSpPr>
            <p:cNvPr id="143" name="object 143"/>
            <p:cNvSpPr/>
            <p:nvPr/>
          </p:nvSpPr>
          <p:spPr>
            <a:xfrm>
              <a:off x="1549400" y="5445125"/>
              <a:ext cx="71755" cy="144780"/>
            </a:xfrm>
            <a:custGeom>
              <a:rect l="l" t="t" r="r" b="b"/>
              <a:pathLst>
                <a:path w="71755" h="144779">
                  <a:moveTo>
                    <a:pt x="71437" y="0"/>
                  </a:moveTo>
                  <a:lnTo>
                    <a:pt x="51792" y="41841"/>
                  </a:lnTo>
                  <a:lnTo>
                    <a:pt x="32742" y="81392"/>
                  </a:lnTo>
                  <a:lnTo>
                    <a:pt x="15180" y="116363"/>
                  </a:lnTo>
                  <a:lnTo>
                    <a:pt x="0" y="144462"/>
                  </a:lnTo>
                </a:path>
              </a:pathLst>
            </a:custGeom>
            <a:ln w="28575">
              <a:solidFill>
                <a:srgbClr val="D4921B"/>
              </a:solidFill>
            </a:ln>
          </p:spPr>
          <p:txBody>
            <a:bodyPr wrap="square" lIns="0" tIns="0" rIns="0" bIns="0" rtlCol="0"/>
            <a:lstStyle/>
            <a:p/>
          </p:txBody>
        </p:sp>
        <p:sp>
          <p:nvSpPr>
            <p:cNvPr id="144" name="object 144"/>
            <p:cNvSpPr/>
            <p:nvPr/>
          </p:nvSpPr>
          <p:spPr>
            <a:xfrm>
              <a:off x="1692275" y="5445124"/>
              <a:ext cx="73025" cy="71755"/>
            </a:xfrm>
            <a:custGeom>
              <a:rect l="l" t="t" r="r" b="b"/>
              <a:pathLst>
                <a:path w="73025" h="71754">
                  <a:moveTo>
                    <a:pt x="0" y="0"/>
                  </a:moveTo>
                  <a:lnTo>
                    <a:pt x="73025" y="71437"/>
                  </a:lnTo>
                </a:path>
              </a:pathLst>
            </a:custGeom>
            <a:ln w="28575">
              <a:solidFill>
                <a:srgbClr val="D4921B"/>
              </a:solidFill>
            </a:ln>
          </p:spPr>
          <p:txBody>
            <a:bodyPr wrap="square" lIns="0" tIns="0" rIns="0" bIns="0" rtlCol="0"/>
            <a:lstStyle/>
            <a:p/>
          </p:txBody>
        </p:sp>
        <p:sp>
          <p:nvSpPr>
            <p:cNvPr id="145" name="object 145"/>
            <p:cNvSpPr/>
            <p:nvPr/>
          </p:nvSpPr>
          <p:spPr>
            <a:xfrm flipH="1">
              <a:off x="1620837" y="5013325"/>
              <a:ext cx="0" cy="215900"/>
            </a:xfrm>
            <a:custGeom>
              <a:rect l="l" t="t" r="r" b="b"/>
              <a:pathLst>
                <a:path h="215900">
                  <a:moveTo>
                    <a:pt x="0" y="0"/>
                  </a:moveTo>
                  <a:lnTo>
                    <a:pt x="0" y="215900"/>
                  </a:lnTo>
                </a:path>
              </a:pathLst>
            </a:custGeom>
            <a:ln w="38100">
              <a:solidFill>
                <a:srgbClr val="D4921B"/>
              </a:solidFill>
            </a:ln>
          </p:spPr>
          <p:txBody>
            <a:bodyPr wrap="square" lIns="0" tIns="0" rIns="0" bIns="0" rtlCol="0"/>
            <a:lstStyle/>
            <a:p/>
          </p:txBody>
        </p:sp>
        <p:sp>
          <p:nvSpPr>
            <p:cNvPr id="146" name="object 146"/>
            <p:cNvSpPr/>
            <p:nvPr/>
          </p:nvSpPr>
          <p:spPr>
            <a:xfrm flipH="1">
              <a:off x="1908175" y="5084762"/>
              <a:ext cx="0" cy="144780"/>
            </a:xfrm>
            <a:custGeom>
              <a:rect l="l" t="t" r="r" b="b"/>
              <a:pathLst>
                <a:path h="144779">
                  <a:moveTo>
                    <a:pt x="0" y="0"/>
                  </a:moveTo>
                  <a:lnTo>
                    <a:pt x="0" y="144462"/>
                  </a:lnTo>
                </a:path>
              </a:pathLst>
            </a:custGeom>
            <a:ln w="28575">
              <a:solidFill>
                <a:srgbClr val="D4921B"/>
              </a:solidFill>
            </a:ln>
          </p:spPr>
          <p:txBody>
            <a:bodyPr wrap="square" lIns="0" tIns="0" rIns="0" bIns="0" rtlCol="0"/>
            <a:lstStyle/>
            <a:p/>
          </p:txBody>
        </p:sp>
        <p:sp>
          <p:nvSpPr>
            <p:cNvPr id="147" name="object 147"/>
            <p:cNvSpPr/>
            <p:nvPr/>
          </p:nvSpPr>
          <p:spPr>
            <a:xfrm>
              <a:off x="2414587" y="5229225"/>
              <a:ext cx="71755" cy="144780"/>
            </a:xfrm>
            <a:custGeom>
              <a:rect l="l" t="t" r="r" b="b"/>
              <a:pathLst>
                <a:path w="71755" h="144779">
                  <a:moveTo>
                    <a:pt x="0" y="0"/>
                  </a:moveTo>
                  <a:lnTo>
                    <a:pt x="19645" y="41841"/>
                  </a:lnTo>
                  <a:lnTo>
                    <a:pt x="38695" y="81392"/>
                  </a:lnTo>
                  <a:lnTo>
                    <a:pt x="56257" y="116363"/>
                  </a:lnTo>
                  <a:lnTo>
                    <a:pt x="71437" y="144462"/>
                  </a:lnTo>
                </a:path>
              </a:pathLst>
            </a:custGeom>
            <a:ln w="28575">
              <a:solidFill>
                <a:srgbClr val="D4921B"/>
              </a:solidFill>
            </a:ln>
          </p:spPr>
          <p:txBody>
            <a:bodyPr wrap="square" lIns="0" tIns="0" rIns="0" bIns="0" rtlCol="0"/>
            <a:lstStyle/>
            <a:p/>
          </p:txBody>
        </p:sp>
        <p:sp>
          <p:nvSpPr>
            <p:cNvPr id="148" name="object 148"/>
            <p:cNvSpPr/>
            <p:nvPr/>
          </p:nvSpPr>
          <p:spPr>
            <a:xfrm>
              <a:off x="2486024" y="5445125"/>
              <a:ext cx="73025" cy="215900"/>
            </a:xfrm>
            <a:custGeom>
              <a:rect l="l" t="t" r="r" b="b"/>
              <a:pathLst>
                <a:path w="73025" h="215900">
                  <a:moveTo>
                    <a:pt x="73025" y="0"/>
                  </a:moveTo>
                  <a:lnTo>
                    <a:pt x="52943" y="62532"/>
                  </a:lnTo>
                  <a:lnTo>
                    <a:pt x="33469" y="121642"/>
                  </a:lnTo>
                  <a:lnTo>
                    <a:pt x="15517" y="173905"/>
                  </a:lnTo>
                  <a:lnTo>
                    <a:pt x="0" y="215900"/>
                  </a:lnTo>
                </a:path>
              </a:pathLst>
            </a:custGeom>
            <a:ln w="28575">
              <a:solidFill>
                <a:srgbClr val="D4921B"/>
              </a:solidFill>
            </a:ln>
          </p:spPr>
          <p:txBody>
            <a:bodyPr wrap="square" lIns="0" tIns="0" rIns="0" bIns="0" rtlCol="0"/>
            <a:lstStyle/>
            <a:p/>
          </p:txBody>
        </p:sp>
        <p:sp>
          <p:nvSpPr>
            <p:cNvPr id="149" name="object 149"/>
            <p:cNvSpPr/>
            <p:nvPr/>
          </p:nvSpPr>
          <p:spPr>
            <a:xfrm>
              <a:off x="2125662" y="5229225"/>
              <a:ext cx="576580" cy="360680"/>
            </a:xfrm>
            <a:custGeom>
              <a:rect l="l" t="t" r="r" b="b"/>
              <a:pathLst>
                <a:path w="576580" h="360679">
                  <a:moveTo>
                    <a:pt x="0" y="0"/>
                  </a:moveTo>
                  <a:lnTo>
                    <a:pt x="39727" y="41841"/>
                  </a:lnTo>
                  <a:lnTo>
                    <a:pt x="78250" y="81392"/>
                  </a:lnTo>
                  <a:lnTo>
                    <a:pt x="113764" y="116363"/>
                  </a:lnTo>
                  <a:lnTo>
                    <a:pt x="144462" y="144462"/>
                  </a:lnTo>
                </a:path>
                <a:path w="576580" h="360679">
                  <a:moveTo>
                    <a:pt x="504824" y="215900"/>
                  </a:moveTo>
                  <a:lnTo>
                    <a:pt x="524470" y="257741"/>
                  </a:lnTo>
                  <a:lnTo>
                    <a:pt x="543520" y="297292"/>
                  </a:lnTo>
                  <a:lnTo>
                    <a:pt x="561081" y="332263"/>
                  </a:lnTo>
                  <a:lnTo>
                    <a:pt x="576262" y="360362"/>
                  </a:lnTo>
                </a:path>
              </a:pathLst>
            </a:custGeom>
            <a:ln w="28575">
              <a:solidFill>
                <a:srgbClr val="D4921B"/>
              </a:solidFill>
            </a:ln>
          </p:spPr>
          <p:txBody>
            <a:bodyPr wrap="square" lIns="0" tIns="0" rIns="0" bIns="0" rtlCol="0"/>
            <a:lstStyle/>
            <a:p/>
          </p:txBody>
        </p:sp>
        <p:sp>
          <p:nvSpPr>
            <p:cNvPr id="150" name="object 150"/>
            <p:cNvSpPr/>
            <p:nvPr/>
          </p:nvSpPr>
          <p:spPr>
            <a:xfrm>
              <a:off x="2198687" y="5445125"/>
              <a:ext cx="71755" cy="144780"/>
            </a:xfrm>
            <a:custGeom>
              <a:rect l="l" t="t" r="r" b="b"/>
              <a:pathLst>
                <a:path w="71755" h="144779">
                  <a:moveTo>
                    <a:pt x="71437" y="0"/>
                  </a:moveTo>
                  <a:lnTo>
                    <a:pt x="51792" y="41841"/>
                  </a:lnTo>
                  <a:lnTo>
                    <a:pt x="32742" y="81392"/>
                  </a:lnTo>
                  <a:lnTo>
                    <a:pt x="15180" y="116363"/>
                  </a:lnTo>
                  <a:lnTo>
                    <a:pt x="0" y="144462"/>
                  </a:lnTo>
                </a:path>
              </a:pathLst>
            </a:custGeom>
            <a:ln w="28575">
              <a:solidFill>
                <a:srgbClr val="D4921B"/>
              </a:solidFill>
            </a:ln>
          </p:spPr>
          <p:txBody>
            <a:bodyPr wrap="square" lIns="0" tIns="0" rIns="0" bIns="0" rtlCol="0"/>
            <a:lstStyle/>
            <a:p/>
          </p:txBody>
        </p:sp>
        <p:sp>
          <p:nvSpPr>
            <p:cNvPr id="151" name="object 151"/>
            <p:cNvSpPr/>
            <p:nvPr/>
          </p:nvSpPr>
          <p:spPr>
            <a:xfrm>
              <a:off x="2341562" y="5445124"/>
              <a:ext cx="73025" cy="71755"/>
            </a:xfrm>
            <a:custGeom>
              <a:rect l="l" t="t" r="r" b="b"/>
              <a:pathLst>
                <a:path w="73025" h="71754">
                  <a:moveTo>
                    <a:pt x="0" y="0"/>
                  </a:moveTo>
                  <a:lnTo>
                    <a:pt x="73025" y="71437"/>
                  </a:lnTo>
                </a:path>
              </a:pathLst>
            </a:custGeom>
            <a:ln w="28575">
              <a:solidFill>
                <a:srgbClr val="D4921B"/>
              </a:solidFill>
            </a:ln>
          </p:spPr>
          <p:txBody>
            <a:bodyPr wrap="square" lIns="0" tIns="0" rIns="0" bIns="0" rtlCol="0"/>
            <a:lstStyle/>
            <a:p/>
          </p:txBody>
        </p:sp>
        <p:sp>
          <p:nvSpPr>
            <p:cNvPr id="152" name="object 152"/>
            <p:cNvSpPr/>
            <p:nvPr/>
          </p:nvSpPr>
          <p:spPr>
            <a:xfrm flipH="1">
              <a:off x="2270125" y="5013325"/>
              <a:ext cx="0" cy="215900"/>
            </a:xfrm>
            <a:custGeom>
              <a:rect l="l" t="t" r="r" b="b"/>
              <a:pathLst>
                <a:path h="215900">
                  <a:moveTo>
                    <a:pt x="0" y="0"/>
                  </a:moveTo>
                  <a:lnTo>
                    <a:pt x="0" y="215900"/>
                  </a:lnTo>
                </a:path>
              </a:pathLst>
            </a:custGeom>
            <a:ln w="38100">
              <a:solidFill>
                <a:srgbClr val="D4921B"/>
              </a:solidFill>
            </a:ln>
          </p:spPr>
          <p:txBody>
            <a:bodyPr wrap="square" lIns="0" tIns="0" rIns="0" bIns="0" rtlCol="0"/>
            <a:lstStyle/>
            <a:p/>
          </p:txBody>
        </p:sp>
        <p:sp>
          <p:nvSpPr>
            <p:cNvPr id="153" name="object 153"/>
            <p:cNvSpPr/>
            <p:nvPr/>
          </p:nvSpPr>
          <p:spPr>
            <a:xfrm flipH="1">
              <a:off x="2557462" y="5084762"/>
              <a:ext cx="0" cy="144780"/>
            </a:xfrm>
            <a:custGeom>
              <a:rect l="l" t="t" r="r" b="b"/>
              <a:pathLst>
                <a:path h="144779">
                  <a:moveTo>
                    <a:pt x="0" y="0"/>
                  </a:moveTo>
                  <a:lnTo>
                    <a:pt x="0" y="144462"/>
                  </a:lnTo>
                </a:path>
              </a:pathLst>
            </a:custGeom>
            <a:ln w="28575">
              <a:solidFill>
                <a:srgbClr val="D4921B"/>
              </a:solidFill>
            </a:ln>
          </p:spPr>
          <p:txBody>
            <a:bodyPr wrap="square" lIns="0" tIns="0" rIns="0" bIns="0" rtlCol="0"/>
            <a:lstStyle/>
            <a:p/>
          </p:txBody>
        </p:sp>
        <p:sp>
          <p:nvSpPr>
            <p:cNvPr id="154" name="object 154"/>
            <p:cNvSpPr/>
            <p:nvPr/>
          </p:nvSpPr>
          <p:spPr>
            <a:xfrm>
              <a:off x="2773362" y="5229225"/>
              <a:ext cx="71755" cy="144780"/>
            </a:xfrm>
            <a:custGeom>
              <a:rect l="l" t="t" r="r" b="b"/>
              <a:pathLst>
                <a:path w="71755" h="144779">
                  <a:moveTo>
                    <a:pt x="0" y="0"/>
                  </a:moveTo>
                  <a:lnTo>
                    <a:pt x="19645" y="41841"/>
                  </a:lnTo>
                  <a:lnTo>
                    <a:pt x="38695" y="81392"/>
                  </a:lnTo>
                  <a:lnTo>
                    <a:pt x="56257" y="116363"/>
                  </a:lnTo>
                  <a:lnTo>
                    <a:pt x="71437" y="144462"/>
                  </a:lnTo>
                </a:path>
              </a:pathLst>
            </a:custGeom>
            <a:ln w="28575">
              <a:solidFill>
                <a:srgbClr val="D4921B"/>
              </a:solidFill>
            </a:ln>
          </p:spPr>
          <p:txBody>
            <a:bodyPr wrap="square" lIns="0" tIns="0" rIns="0" bIns="0" rtlCol="0"/>
            <a:lstStyle/>
            <a:p/>
          </p:txBody>
        </p:sp>
        <p:sp>
          <p:nvSpPr>
            <p:cNvPr id="155" name="object 155"/>
            <p:cNvSpPr/>
            <p:nvPr/>
          </p:nvSpPr>
          <p:spPr>
            <a:xfrm>
              <a:off x="2844800" y="5445125"/>
              <a:ext cx="73025" cy="215900"/>
            </a:xfrm>
            <a:custGeom>
              <a:rect l="l" t="t" r="r" b="b"/>
              <a:pathLst>
                <a:path w="73025" h="215900">
                  <a:moveTo>
                    <a:pt x="73025" y="0"/>
                  </a:moveTo>
                  <a:lnTo>
                    <a:pt x="52943" y="62532"/>
                  </a:lnTo>
                  <a:lnTo>
                    <a:pt x="33469" y="121642"/>
                  </a:lnTo>
                  <a:lnTo>
                    <a:pt x="15517" y="173905"/>
                  </a:lnTo>
                  <a:lnTo>
                    <a:pt x="0" y="215900"/>
                  </a:lnTo>
                </a:path>
              </a:pathLst>
            </a:custGeom>
            <a:ln w="28575">
              <a:solidFill>
                <a:srgbClr val="D4921B"/>
              </a:solidFill>
            </a:ln>
          </p:spPr>
          <p:txBody>
            <a:bodyPr wrap="square" lIns="0" tIns="0" rIns="0" bIns="0" rtlCol="0"/>
            <a:lstStyle/>
            <a:p/>
          </p:txBody>
        </p:sp>
        <p:sp>
          <p:nvSpPr>
            <p:cNvPr id="156" name="object 156"/>
            <p:cNvSpPr/>
            <p:nvPr/>
          </p:nvSpPr>
          <p:spPr>
            <a:xfrm>
              <a:off x="2484437" y="5229225"/>
              <a:ext cx="576580" cy="360680"/>
            </a:xfrm>
            <a:custGeom>
              <a:rect l="l" t="t" r="r" b="b"/>
              <a:pathLst>
                <a:path w="576580" h="360679">
                  <a:moveTo>
                    <a:pt x="0" y="0"/>
                  </a:moveTo>
                  <a:lnTo>
                    <a:pt x="39727" y="41841"/>
                  </a:lnTo>
                  <a:lnTo>
                    <a:pt x="78250" y="81392"/>
                  </a:lnTo>
                  <a:lnTo>
                    <a:pt x="113764" y="116363"/>
                  </a:lnTo>
                  <a:lnTo>
                    <a:pt x="144462" y="144462"/>
                  </a:lnTo>
                </a:path>
                <a:path w="576580" h="360679">
                  <a:moveTo>
                    <a:pt x="504824" y="215900"/>
                  </a:moveTo>
                  <a:lnTo>
                    <a:pt x="524470" y="257741"/>
                  </a:lnTo>
                  <a:lnTo>
                    <a:pt x="543520" y="297292"/>
                  </a:lnTo>
                  <a:lnTo>
                    <a:pt x="561081" y="332263"/>
                  </a:lnTo>
                  <a:lnTo>
                    <a:pt x="576262" y="360362"/>
                  </a:lnTo>
                </a:path>
              </a:pathLst>
            </a:custGeom>
            <a:ln w="28575">
              <a:solidFill>
                <a:srgbClr val="D4921B"/>
              </a:solidFill>
            </a:ln>
          </p:spPr>
          <p:txBody>
            <a:bodyPr wrap="square" lIns="0" tIns="0" rIns="0" bIns="0" rtlCol="0"/>
            <a:lstStyle/>
            <a:p/>
          </p:txBody>
        </p:sp>
        <p:sp>
          <p:nvSpPr>
            <p:cNvPr id="157" name="object 157"/>
            <p:cNvSpPr/>
            <p:nvPr/>
          </p:nvSpPr>
          <p:spPr>
            <a:xfrm>
              <a:off x="2557462" y="5445125"/>
              <a:ext cx="71755" cy="144780"/>
            </a:xfrm>
            <a:custGeom>
              <a:rect l="l" t="t" r="r" b="b"/>
              <a:pathLst>
                <a:path w="71755" h="144779">
                  <a:moveTo>
                    <a:pt x="71437" y="0"/>
                  </a:moveTo>
                  <a:lnTo>
                    <a:pt x="51792" y="41841"/>
                  </a:lnTo>
                  <a:lnTo>
                    <a:pt x="32742" y="81392"/>
                  </a:lnTo>
                  <a:lnTo>
                    <a:pt x="15180" y="116363"/>
                  </a:lnTo>
                  <a:lnTo>
                    <a:pt x="0" y="144462"/>
                  </a:lnTo>
                </a:path>
              </a:pathLst>
            </a:custGeom>
            <a:ln w="28575">
              <a:solidFill>
                <a:srgbClr val="D4921B"/>
              </a:solidFill>
            </a:ln>
          </p:spPr>
          <p:txBody>
            <a:bodyPr wrap="square" lIns="0" tIns="0" rIns="0" bIns="0" rtlCol="0"/>
            <a:lstStyle/>
            <a:p/>
          </p:txBody>
        </p:sp>
        <p:sp>
          <p:nvSpPr>
            <p:cNvPr id="158" name="object 158"/>
            <p:cNvSpPr/>
            <p:nvPr/>
          </p:nvSpPr>
          <p:spPr>
            <a:xfrm>
              <a:off x="2700337" y="5445124"/>
              <a:ext cx="73025" cy="71755"/>
            </a:xfrm>
            <a:custGeom>
              <a:rect l="l" t="t" r="r" b="b"/>
              <a:pathLst>
                <a:path w="73025" h="71754">
                  <a:moveTo>
                    <a:pt x="0" y="0"/>
                  </a:moveTo>
                  <a:lnTo>
                    <a:pt x="73025" y="71437"/>
                  </a:lnTo>
                </a:path>
              </a:pathLst>
            </a:custGeom>
            <a:ln w="28575">
              <a:solidFill>
                <a:srgbClr val="D4921B"/>
              </a:solidFill>
            </a:ln>
          </p:spPr>
          <p:txBody>
            <a:bodyPr wrap="square" lIns="0" tIns="0" rIns="0" bIns="0" rtlCol="0"/>
            <a:lstStyle/>
            <a:p/>
          </p:txBody>
        </p:sp>
        <p:sp>
          <p:nvSpPr>
            <p:cNvPr id="159" name="object 159"/>
            <p:cNvSpPr/>
            <p:nvPr/>
          </p:nvSpPr>
          <p:spPr>
            <a:xfrm flipH="1">
              <a:off x="2628900" y="5013325"/>
              <a:ext cx="0" cy="215900"/>
            </a:xfrm>
            <a:custGeom>
              <a:rect l="l" t="t" r="r" b="b"/>
              <a:pathLst>
                <a:path h="215900">
                  <a:moveTo>
                    <a:pt x="0" y="0"/>
                  </a:moveTo>
                  <a:lnTo>
                    <a:pt x="0" y="215900"/>
                  </a:lnTo>
                </a:path>
              </a:pathLst>
            </a:custGeom>
            <a:ln w="38100">
              <a:solidFill>
                <a:srgbClr val="D4921B"/>
              </a:solidFill>
            </a:ln>
          </p:spPr>
          <p:txBody>
            <a:bodyPr wrap="square" lIns="0" tIns="0" rIns="0" bIns="0" rtlCol="0"/>
            <a:lstStyle/>
            <a:p/>
          </p:txBody>
        </p:sp>
        <p:sp>
          <p:nvSpPr>
            <p:cNvPr id="160" name="object 160"/>
            <p:cNvSpPr/>
            <p:nvPr/>
          </p:nvSpPr>
          <p:spPr>
            <a:xfrm flipH="1">
              <a:off x="2916237" y="5084762"/>
              <a:ext cx="0" cy="144780"/>
            </a:xfrm>
            <a:custGeom>
              <a:rect l="l" t="t" r="r" b="b"/>
              <a:pathLst>
                <a:path h="144779">
                  <a:moveTo>
                    <a:pt x="0" y="0"/>
                  </a:moveTo>
                  <a:lnTo>
                    <a:pt x="0" y="144462"/>
                  </a:lnTo>
                </a:path>
              </a:pathLst>
            </a:custGeom>
            <a:ln w="28575">
              <a:solidFill>
                <a:srgbClr val="D4921B"/>
              </a:solidFill>
            </a:ln>
          </p:spPr>
          <p:txBody>
            <a:bodyPr wrap="square" lIns="0" tIns="0" rIns="0" bIns="0" rtlCol="0"/>
            <a:lstStyle/>
            <a:p/>
          </p:txBody>
        </p:sp>
        <p:sp>
          <p:nvSpPr>
            <p:cNvPr id="161" name="object 161"/>
            <p:cNvSpPr/>
            <p:nvPr/>
          </p:nvSpPr>
          <p:spPr>
            <a:xfrm>
              <a:off x="1044575" y="3789362"/>
              <a:ext cx="73025" cy="69850"/>
            </a:xfrm>
            <a:custGeom>
              <a:rect l="l" t="t" r="r" b="b"/>
              <a:pathLst>
                <a:path w="73025" h="69850">
                  <a:moveTo>
                    <a:pt x="73025" y="0"/>
                  </a:moveTo>
                  <a:lnTo>
                    <a:pt x="52943" y="20231"/>
                  </a:lnTo>
                  <a:lnTo>
                    <a:pt x="33469" y="39354"/>
                  </a:lnTo>
                  <a:lnTo>
                    <a:pt x="15517" y="56263"/>
                  </a:lnTo>
                  <a:lnTo>
                    <a:pt x="0" y="69850"/>
                  </a:lnTo>
                </a:path>
              </a:pathLst>
            </a:custGeom>
            <a:ln w="38100">
              <a:solidFill>
                <a:srgbClr val="D4921B"/>
              </a:solidFill>
            </a:ln>
          </p:spPr>
          <p:txBody>
            <a:bodyPr wrap="square" lIns="0" tIns="0" rIns="0" bIns="0" rtlCol="0"/>
            <a:lstStyle/>
            <a:p/>
          </p:txBody>
        </p:sp>
        <p:sp>
          <p:nvSpPr>
            <p:cNvPr id="162" name="object 162"/>
            <p:cNvSpPr/>
            <p:nvPr/>
          </p:nvSpPr>
          <p:spPr>
            <a:xfrm>
              <a:off x="1116012" y="4041774"/>
              <a:ext cx="73025" cy="69850"/>
            </a:xfrm>
            <a:custGeom>
              <a:rect l="l" t="t" r="r" b="b"/>
              <a:pathLst>
                <a:path w="73025" h="69850">
                  <a:moveTo>
                    <a:pt x="0" y="0"/>
                  </a:moveTo>
                  <a:lnTo>
                    <a:pt x="20081" y="20231"/>
                  </a:lnTo>
                  <a:lnTo>
                    <a:pt x="39555" y="39354"/>
                  </a:lnTo>
                  <a:lnTo>
                    <a:pt x="57507" y="56263"/>
                  </a:lnTo>
                  <a:lnTo>
                    <a:pt x="73025" y="69850"/>
                  </a:lnTo>
                </a:path>
              </a:pathLst>
            </a:custGeom>
            <a:ln w="38100">
              <a:solidFill>
                <a:srgbClr val="D4921B"/>
              </a:solidFill>
            </a:ln>
          </p:spPr>
          <p:txBody>
            <a:bodyPr wrap="square" lIns="0" tIns="0" rIns="0" bIns="0" rtlCol="0"/>
            <a:lstStyle/>
            <a:p/>
          </p:txBody>
        </p:sp>
        <p:sp>
          <p:nvSpPr>
            <p:cNvPr id="163" name="object 163"/>
            <p:cNvSpPr/>
            <p:nvPr/>
          </p:nvSpPr>
          <p:spPr>
            <a:xfrm>
              <a:off x="755650" y="3789362"/>
              <a:ext cx="73025" cy="69850"/>
            </a:xfrm>
            <a:custGeom>
              <a:rect l="l" t="t" r="r" b="b"/>
              <a:pathLst>
                <a:path w="73025" h="69850">
                  <a:moveTo>
                    <a:pt x="73025" y="0"/>
                  </a:moveTo>
                  <a:lnTo>
                    <a:pt x="52943" y="20231"/>
                  </a:lnTo>
                  <a:lnTo>
                    <a:pt x="33469" y="39354"/>
                  </a:lnTo>
                  <a:lnTo>
                    <a:pt x="15517" y="56263"/>
                  </a:lnTo>
                  <a:lnTo>
                    <a:pt x="0" y="69850"/>
                  </a:lnTo>
                </a:path>
              </a:pathLst>
            </a:custGeom>
            <a:ln w="38100">
              <a:solidFill>
                <a:srgbClr val="D4921B"/>
              </a:solidFill>
            </a:ln>
          </p:spPr>
          <p:txBody>
            <a:bodyPr wrap="square" lIns="0" tIns="0" rIns="0" bIns="0" rtlCol="0"/>
            <a:lstStyle/>
            <a:p/>
          </p:txBody>
        </p:sp>
        <p:sp>
          <p:nvSpPr>
            <p:cNvPr id="164" name="object 164"/>
            <p:cNvSpPr/>
            <p:nvPr/>
          </p:nvSpPr>
          <p:spPr>
            <a:xfrm>
              <a:off x="1260475" y="4008437"/>
              <a:ext cx="73025" cy="71755"/>
            </a:xfrm>
            <a:custGeom>
              <a:rect l="l" t="t" r="r" b="b"/>
              <a:pathLst>
                <a:path w="73025" h="71754">
                  <a:moveTo>
                    <a:pt x="73025" y="0"/>
                  </a:moveTo>
                  <a:lnTo>
                    <a:pt x="52943" y="20690"/>
                  </a:lnTo>
                  <a:lnTo>
                    <a:pt x="33469" y="40249"/>
                  </a:lnTo>
                  <a:lnTo>
                    <a:pt x="15517" y="57542"/>
                  </a:lnTo>
                  <a:lnTo>
                    <a:pt x="0" y="71437"/>
                  </a:lnTo>
                </a:path>
              </a:pathLst>
            </a:custGeom>
            <a:ln w="28575">
              <a:solidFill>
                <a:srgbClr val="D4921B"/>
              </a:solidFill>
            </a:ln>
          </p:spPr>
          <p:txBody>
            <a:bodyPr wrap="square" lIns="0" tIns="0" rIns="0" bIns="0" rtlCol="0"/>
            <a:lstStyle/>
            <a:p/>
          </p:txBody>
        </p:sp>
        <p:sp>
          <p:nvSpPr>
            <p:cNvPr id="165" name="object 165"/>
            <p:cNvSpPr/>
            <p:nvPr/>
          </p:nvSpPr>
          <p:spPr>
            <a:xfrm>
              <a:off x="828675" y="4008437"/>
              <a:ext cx="73025" cy="69850"/>
            </a:xfrm>
            <a:custGeom>
              <a:rect l="l" t="t" r="r" b="b"/>
              <a:pathLst>
                <a:path w="73025" h="69850">
                  <a:moveTo>
                    <a:pt x="0" y="0"/>
                  </a:moveTo>
                  <a:lnTo>
                    <a:pt x="20081" y="20231"/>
                  </a:lnTo>
                  <a:lnTo>
                    <a:pt x="39555" y="39354"/>
                  </a:lnTo>
                  <a:lnTo>
                    <a:pt x="57507" y="56263"/>
                  </a:lnTo>
                  <a:lnTo>
                    <a:pt x="73025" y="69850"/>
                  </a:lnTo>
                </a:path>
              </a:pathLst>
            </a:custGeom>
            <a:ln w="38100">
              <a:solidFill>
                <a:srgbClr val="D4921B"/>
              </a:solidFill>
            </a:ln>
          </p:spPr>
          <p:txBody>
            <a:bodyPr wrap="square" lIns="0" tIns="0" rIns="0" bIns="0" rtlCol="0"/>
            <a:lstStyle/>
            <a:p/>
          </p:txBody>
        </p:sp>
        <p:sp>
          <p:nvSpPr>
            <p:cNvPr id="166" name="object 166"/>
            <p:cNvSpPr/>
            <p:nvPr/>
          </p:nvSpPr>
          <p:spPr>
            <a:xfrm>
              <a:off x="906462" y="3914774"/>
              <a:ext cx="1905" cy="3175"/>
            </a:xfrm>
            <a:custGeom>
              <a:rect l="l" t="t" r="r" b="b"/>
              <a:pathLst>
                <a:path w="1905" h="3175">
                  <a:moveTo>
                    <a:pt x="1587" y="0"/>
                  </a:moveTo>
                  <a:lnTo>
                    <a:pt x="0" y="3175"/>
                  </a:lnTo>
                </a:path>
              </a:pathLst>
            </a:custGeom>
            <a:ln w="38100">
              <a:solidFill>
                <a:srgbClr val="D4921B"/>
              </a:solidFill>
            </a:ln>
          </p:spPr>
          <p:txBody>
            <a:bodyPr wrap="square" lIns="0" tIns="0" rIns="0" bIns="0" rtlCol="0"/>
            <a:lstStyle/>
            <a:p/>
          </p:txBody>
        </p:sp>
        <p:sp>
          <p:nvSpPr>
            <p:cNvPr id="167" name="object 167"/>
            <p:cNvSpPr/>
            <p:nvPr/>
          </p:nvSpPr>
          <p:spPr>
            <a:xfrm>
              <a:off x="757237" y="3717924"/>
              <a:ext cx="144780" cy="215900"/>
            </a:xfrm>
            <a:custGeom>
              <a:rect l="l" t="t" r="r" b="b"/>
              <a:pathLst>
                <a:path w="144780" h="215900">
                  <a:moveTo>
                    <a:pt x="0" y="0"/>
                  </a:moveTo>
                  <a:lnTo>
                    <a:pt x="144462" y="215900"/>
                  </a:lnTo>
                </a:path>
              </a:pathLst>
            </a:custGeom>
            <a:ln w="38100">
              <a:solidFill>
                <a:srgbClr val="D4921B"/>
              </a:solidFill>
            </a:ln>
          </p:spPr>
          <p:txBody>
            <a:bodyPr wrap="square" lIns="0" tIns="0" rIns="0" bIns="0" rtlCol="0"/>
            <a:lstStyle/>
            <a:p/>
          </p:txBody>
        </p:sp>
        <p:sp>
          <p:nvSpPr>
            <p:cNvPr id="168" name="object 168"/>
            <p:cNvSpPr/>
            <p:nvPr/>
          </p:nvSpPr>
          <p:spPr>
            <a:xfrm>
              <a:off x="901700" y="4149724"/>
              <a:ext cx="142875" cy="71755"/>
            </a:xfrm>
            <a:custGeom>
              <a:rect l="l" t="t" r="r" b="b"/>
              <a:pathLst>
                <a:path w="142875" h="71754">
                  <a:moveTo>
                    <a:pt x="0" y="71437"/>
                  </a:moveTo>
                  <a:lnTo>
                    <a:pt x="142875" y="0"/>
                  </a:lnTo>
                </a:path>
              </a:pathLst>
            </a:custGeom>
            <a:ln w="38100">
              <a:solidFill>
                <a:srgbClr val="D4921B"/>
              </a:solidFill>
            </a:ln>
          </p:spPr>
          <p:txBody>
            <a:bodyPr wrap="square" lIns="0" tIns="0" rIns="0" bIns="0" rtlCol="0"/>
            <a:lstStyle/>
            <a:p/>
          </p:txBody>
        </p:sp>
        <p:sp>
          <p:nvSpPr>
            <p:cNvPr id="169" name="object 169"/>
            <p:cNvSpPr/>
            <p:nvPr/>
          </p:nvSpPr>
          <p:spPr>
            <a:xfrm flipH="1">
              <a:off x="901700" y="4005262"/>
              <a:ext cx="0" cy="144780"/>
            </a:xfrm>
            <a:custGeom>
              <a:rect l="l" t="t" r="r" b="b"/>
              <a:pathLst>
                <a:path h="144779">
                  <a:moveTo>
                    <a:pt x="0" y="144462"/>
                  </a:moveTo>
                  <a:lnTo>
                    <a:pt x="0" y="0"/>
                  </a:lnTo>
                </a:path>
              </a:pathLst>
            </a:custGeom>
            <a:ln w="38100">
              <a:solidFill>
                <a:srgbClr val="D4921B"/>
              </a:solidFill>
            </a:ln>
          </p:spPr>
          <p:txBody>
            <a:bodyPr wrap="square" lIns="0" tIns="0" rIns="0" bIns="0" rtlCol="0"/>
            <a:lstStyle/>
            <a:p/>
          </p:txBody>
        </p:sp>
        <p:sp>
          <p:nvSpPr>
            <p:cNvPr id="170" name="object 170"/>
            <p:cNvSpPr/>
            <p:nvPr/>
          </p:nvSpPr>
          <p:spPr>
            <a:xfrm flipH="1">
              <a:off x="828675" y="3644899"/>
              <a:ext cx="0" cy="73025"/>
            </a:xfrm>
            <a:custGeom>
              <a:rect l="l" t="t" r="r" b="b"/>
              <a:pathLst>
                <a:path h="73025">
                  <a:moveTo>
                    <a:pt x="0" y="0"/>
                  </a:moveTo>
                  <a:lnTo>
                    <a:pt x="0" y="73025"/>
                  </a:lnTo>
                </a:path>
              </a:pathLst>
            </a:custGeom>
            <a:ln w="38100">
              <a:solidFill>
                <a:srgbClr val="D4921B"/>
              </a:solidFill>
            </a:ln>
          </p:spPr>
          <p:txBody>
            <a:bodyPr wrap="square" lIns="0" tIns="0" rIns="0" bIns="0" rtlCol="0"/>
            <a:lstStyle/>
            <a:p/>
          </p:txBody>
        </p:sp>
        <p:sp>
          <p:nvSpPr>
            <p:cNvPr id="171" name="object 171"/>
            <p:cNvSpPr/>
            <p:nvPr/>
          </p:nvSpPr>
          <p:spPr>
            <a:xfrm>
              <a:off x="1260475" y="4437062"/>
              <a:ext cx="73025" cy="69850"/>
            </a:xfrm>
            <a:custGeom>
              <a:rect l="l" t="t" r="r" b="b"/>
              <a:pathLst>
                <a:path w="73025" h="69850">
                  <a:moveTo>
                    <a:pt x="73025" y="0"/>
                  </a:moveTo>
                  <a:lnTo>
                    <a:pt x="52943" y="20231"/>
                  </a:lnTo>
                  <a:lnTo>
                    <a:pt x="33469" y="39354"/>
                  </a:lnTo>
                  <a:lnTo>
                    <a:pt x="15517" y="56263"/>
                  </a:lnTo>
                  <a:lnTo>
                    <a:pt x="0" y="69850"/>
                  </a:lnTo>
                </a:path>
              </a:pathLst>
            </a:custGeom>
            <a:ln w="38100">
              <a:solidFill>
                <a:srgbClr val="D4921B"/>
              </a:solidFill>
            </a:ln>
          </p:spPr>
          <p:txBody>
            <a:bodyPr wrap="square" lIns="0" tIns="0" rIns="0" bIns="0" rtlCol="0"/>
            <a:lstStyle/>
            <a:p/>
          </p:txBody>
        </p:sp>
        <p:sp>
          <p:nvSpPr>
            <p:cNvPr id="172" name="object 172"/>
            <p:cNvSpPr/>
            <p:nvPr/>
          </p:nvSpPr>
          <p:spPr>
            <a:xfrm>
              <a:off x="1331912" y="4689474"/>
              <a:ext cx="73025" cy="69850"/>
            </a:xfrm>
            <a:custGeom>
              <a:rect l="l" t="t" r="r" b="b"/>
              <a:pathLst>
                <a:path w="73025" h="69850">
                  <a:moveTo>
                    <a:pt x="0" y="0"/>
                  </a:moveTo>
                  <a:lnTo>
                    <a:pt x="20081" y="20231"/>
                  </a:lnTo>
                  <a:lnTo>
                    <a:pt x="39555" y="39354"/>
                  </a:lnTo>
                  <a:lnTo>
                    <a:pt x="57507" y="56263"/>
                  </a:lnTo>
                  <a:lnTo>
                    <a:pt x="73025" y="69850"/>
                  </a:lnTo>
                </a:path>
              </a:pathLst>
            </a:custGeom>
            <a:ln w="38100">
              <a:solidFill>
                <a:srgbClr val="D4921B"/>
              </a:solidFill>
            </a:ln>
          </p:spPr>
          <p:txBody>
            <a:bodyPr wrap="square" lIns="0" tIns="0" rIns="0" bIns="0" rtlCol="0"/>
            <a:lstStyle/>
            <a:p/>
          </p:txBody>
        </p:sp>
        <p:sp>
          <p:nvSpPr>
            <p:cNvPr id="173" name="object 173"/>
            <p:cNvSpPr/>
            <p:nvPr/>
          </p:nvSpPr>
          <p:spPr>
            <a:xfrm>
              <a:off x="971550" y="4437062"/>
              <a:ext cx="73025" cy="69850"/>
            </a:xfrm>
            <a:custGeom>
              <a:rect l="l" t="t" r="r" b="b"/>
              <a:pathLst>
                <a:path w="73025" h="69850">
                  <a:moveTo>
                    <a:pt x="73025" y="0"/>
                  </a:moveTo>
                  <a:lnTo>
                    <a:pt x="52943" y="20231"/>
                  </a:lnTo>
                  <a:lnTo>
                    <a:pt x="33469" y="39354"/>
                  </a:lnTo>
                  <a:lnTo>
                    <a:pt x="15517" y="56263"/>
                  </a:lnTo>
                  <a:lnTo>
                    <a:pt x="0" y="69850"/>
                  </a:lnTo>
                </a:path>
              </a:pathLst>
            </a:custGeom>
            <a:ln w="38100">
              <a:solidFill>
                <a:srgbClr val="D4921B"/>
              </a:solidFill>
            </a:ln>
          </p:spPr>
          <p:txBody>
            <a:bodyPr wrap="square" lIns="0" tIns="0" rIns="0" bIns="0" rtlCol="0"/>
            <a:lstStyle/>
            <a:p/>
          </p:txBody>
        </p:sp>
        <p:sp>
          <p:nvSpPr>
            <p:cNvPr id="174" name="object 174"/>
            <p:cNvSpPr/>
            <p:nvPr/>
          </p:nvSpPr>
          <p:spPr>
            <a:xfrm>
              <a:off x="1044575" y="4656137"/>
              <a:ext cx="73025" cy="69850"/>
            </a:xfrm>
            <a:custGeom>
              <a:rect l="l" t="t" r="r" b="b"/>
              <a:pathLst>
                <a:path w="73025" h="69850">
                  <a:moveTo>
                    <a:pt x="0" y="0"/>
                  </a:moveTo>
                  <a:lnTo>
                    <a:pt x="20081" y="20231"/>
                  </a:lnTo>
                  <a:lnTo>
                    <a:pt x="39555" y="39354"/>
                  </a:lnTo>
                  <a:lnTo>
                    <a:pt x="57507" y="56263"/>
                  </a:lnTo>
                  <a:lnTo>
                    <a:pt x="73025" y="69850"/>
                  </a:lnTo>
                </a:path>
              </a:pathLst>
            </a:custGeom>
            <a:ln w="38100">
              <a:solidFill>
                <a:srgbClr val="D4921B"/>
              </a:solidFill>
            </a:ln>
          </p:spPr>
          <p:txBody>
            <a:bodyPr wrap="square" lIns="0" tIns="0" rIns="0" bIns="0" rtlCol="0"/>
            <a:lstStyle/>
            <a:p/>
          </p:txBody>
        </p:sp>
        <p:sp>
          <p:nvSpPr>
            <p:cNvPr id="175" name="object 175"/>
            <p:cNvSpPr/>
            <p:nvPr/>
          </p:nvSpPr>
          <p:spPr>
            <a:xfrm>
              <a:off x="1122362" y="4562474"/>
              <a:ext cx="1905" cy="3175"/>
            </a:xfrm>
            <a:custGeom>
              <a:rect l="l" t="t" r="r" b="b"/>
              <a:pathLst>
                <a:path w="1905" h="3175">
                  <a:moveTo>
                    <a:pt x="1587" y="0"/>
                  </a:moveTo>
                  <a:lnTo>
                    <a:pt x="0" y="3175"/>
                  </a:lnTo>
                </a:path>
              </a:pathLst>
            </a:custGeom>
            <a:ln w="38100">
              <a:solidFill>
                <a:srgbClr val="D4921B"/>
              </a:solidFill>
            </a:ln>
          </p:spPr>
          <p:txBody>
            <a:bodyPr wrap="square" lIns="0" tIns="0" rIns="0" bIns="0" rtlCol="0"/>
            <a:lstStyle/>
            <a:p/>
          </p:txBody>
        </p:sp>
        <p:sp>
          <p:nvSpPr>
            <p:cNvPr id="176" name="object 176"/>
            <p:cNvSpPr/>
            <p:nvPr/>
          </p:nvSpPr>
          <p:spPr>
            <a:xfrm>
              <a:off x="973137" y="4365624"/>
              <a:ext cx="144780" cy="215900"/>
            </a:xfrm>
            <a:custGeom>
              <a:rect l="l" t="t" r="r" b="b"/>
              <a:pathLst>
                <a:path w="144780" h="215900">
                  <a:moveTo>
                    <a:pt x="0" y="0"/>
                  </a:moveTo>
                  <a:lnTo>
                    <a:pt x="144462" y="215900"/>
                  </a:lnTo>
                </a:path>
              </a:pathLst>
            </a:custGeom>
            <a:ln w="38100">
              <a:solidFill>
                <a:srgbClr val="D4921B"/>
              </a:solidFill>
            </a:ln>
          </p:spPr>
          <p:txBody>
            <a:bodyPr wrap="square" lIns="0" tIns="0" rIns="0" bIns="0" rtlCol="0"/>
            <a:lstStyle/>
            <a:p/>
          </p:txBody>
        </p:sp>
        <p:sp>
          <p:nvSpPr>
            <p:cNvPr id="177" name="object 177"/>
            <p:cNvSpPr/>
            <p:nvPr/>
          </p:nvSpPr>
          <p:spPr>
            <a:xfrm>
              <a:off x="1117600" y="4797424"/>
              <a:ext cx="142875" cy="71755"/>
            </a:xfrm>
            <a:custGeom>
              <a:rect l="l" t="t" r="r" b="b"/>
              <a:pathLst>
                <a:path w="142875" h="71754">
                  <a:moveTo>
                    <a:pt x="0" y="71437"/>
                  </a:moveTo>
                  <a:lnTo>
                    <a:pt x="142875" y="0"/>
                  </a:lnTo>
                </a:path>
              </a:pathLst>
            </a:custGeom>
            <a:ln w="38100">
              <a:solidFill>
                <a:srgbClr val="D4921B"/>
              </a:solidFill>
            </a:ln>
          </p:spPr>
          <p:txBody>
            <a:bodyPr wrap="square" lIns="0" tIns="0" rIns="0" bIns="0" rtlCol="0"/>
            <a:lstStyle/>
            <a:p/>
          </p:txBody>
        </p:sp>
        <p:sp>
          <p:nvSpPr>
            <p:cNvPr id="178" name="object 178"/>
            <p:cNvSpPr/>
            <p:nvPr/>
          </p:nvSpPr>
          <p:spPr>
            <a:xfrm flipH="1">
              <a:off x="1117600" y="4652962"/>
              <a:ext cx="0" cy="144780"/>
            </a:xfrm>
            <a:custGeom>
              <a:rect l="l" t="t" r="r" b="b"/>
              <a:pathLst>
                <a:path h="144779">
                  <a:moveTo>
                    <a:pt x="0" y="144462"/>
                  </a:moveTo>
                  <a:lnTo>
                    <a:pt x="0" y="0"/>
                  </a:lnTo>
                </a:path>
              </a:pathLst>
            </a:custGeom>
            <a:ln w="38100">
              <a:solidFill>
                <a:srgbClr val="D4921B"/>
              </a:solidFill>
            </a:ln>
          </p:spPr>
          <p:txBody>
            <a:bodyPr wrap="square" lIns="0" tIns="0" rIns="0" bIns="0" rtlCol="0"/>
            <a:lstStyle/>
            <a:p/>
          </p:txBody>
        </p:sp>
        <p:sp>
          <p:nvSpPr>
            <p:cNvPr id="179" name="object 179"/>
            <p:cNvSpPr/>
            <p:nvPr/>
          </p:nvSpPr>
          <p:spPr>
            <a:xfrm flipH="1">
              <a:off x="1044575" y="4292599"/>
              <a:ext cx="0" cy="73025"/>
            </a:xfrm>
            <a:custGeom>
              <a:rect l="l" t="t" r="r" b="b"/>
              <a:pathLst>
                <a:path h="73025">
                  <a:moveTo>
                    <a:pt x="0" y="0"/>
                  </a:moveTo>
                  <a:lnTo>
                    <a:pt x="0" y="73025"/>
                  </a:lnTo>
                </a:path>
              </a:pathLst>
            </a:custGeom>
            <a:ln w="38100">
              <a:solidFill>
                <a:srgbClr val="D4921B"/>
              </a:solidFill>
            </a:ln>
          </p:spPr>
          <p:txBody>
            <a:bodyPr wrap="square" lIns="0" tIns="0" rIns="0" bIns="0" rtlCol="0"/>
            <a:lstStyle/>
            <a:p/>
          </p:txBody>
        </p:sp>
        <p:sp>
          <p:nvSpPr>
            <p:cNvPr id="180" name="object 180"/>
            <p:cNvSpPr/>
            <p:nvPr/>
          </p:nvSpPr>
          <p:spPr>
            <a:xfrm>
              <a:off x="1404937" y="4870449"/>
              <a:ext cx="73025" cy="69850"/>
            </a:xfrm>
            <a:custGeom>
              <a:rect l="l" t="t" r="r" b="b"/>
              <a:pathLst>
                <a:path w="73025" h="69850">
                  <a:moveTo>
                    <a:pt x="73025" y="0"/>
                  </a:moveTo>
                  <a:lnTo>
                    <a:pt x="52943" y="20231"/>
                  </a:lnTo>
                  <a:lnTo>
                    <a:pt x="33469" y="39354"/>
                  </a:lnTo>
                  <a:lnTo>
                    <a:pt x="15517" y="56263"/>
                  </a:lnTo>
                  <a:lnTo>
                    <a:pt x="0" y="69850"/>
                  </a:lnTo>
                </a:path>
              </a:pathLst>
            </a:custGeom>
            <a:ln w="38100">
              <a:solidFill>
                <a:srgbClr val="D4921B"/>
              </a:solidFill>
            </a:ln>
          </p:spPr>
          <p:txBody>
            <a:bodyPr wrap="square" lIns="0" tIns="0" rIns="0" bIns="0" rtlCol="0"/>
            <a:lstStyle/>
            <a:p/>
          </p:txBody>
        </p:sp>
        <p:sp>
          <p:nvSpPr>
            <p:cNvPr id="181" name="object 181"/>
            <p:cNvSpPr/>
            <p:nvPr/>
          </p:nvSpPr>
          <p:spPr>
            <a:xfrm>
              <a:off x="1476375" y="5122862"/>
              <a:ext cx="73025" cy="69850"/>
            </a:xfrm>
            <a:custGeom>
              <a:rect l="l" t="t" r="r" b="b"/>
              <a:pathLst>
                <a:path w="73025" h="69850">
                  <a:moveTo>
                    <a:pt x="0" y="0"/>
                  </a:moveTo>
                  <a:lnTo>
                    <a:pt x="20081" y="20231"/>
                  </a:lnTo>
                  <a:lnTo>
                    <a:pt x="39555" y="39354"/>
                  </a:lnTo>
                  <a:lnTo>
                    <a:pt x="57507" y="56263"/>
                  </a:lnTo>
                  <a:lnTo>
                    <a:pt x="73025" y="69850"/>
                  </a:lnTo>
                </a:path>
              </a:pathLst>
            </a:custGeom>
            <a:ln w="38100">
              <a:solidFill>
                <a:srgbClr val="D4921B"/>
              </a:solidFill>
            </a:ln>
          </p:spPr>
          <p:txBody>
            <a:bodyPr wrap="square" lIns="0" tIns="0" rIns="0" bIns="0" rtlCol="0"/>
            <a:lstStyle/>
            <a:p/>
          </p:txBody>
        </p:sp>
        <p:sp>
          <p:nvSpPr>
            <p:cNvPr id="182" name="object 182"/>
            <p:cNvSpPr/>
            <p:nvPr/>
          </p:nvSpPr>
          <p:spPr>
            <a:xfrm>
              <a:off x="1116012" y="4870449"/>
              <a:ext cx="73025" cy="69850"/>
            </a:xfrm>
            <a:custGeom>
              <a:rect l="l" t="t" r="r" b="b"/>
              <a:pathLst>
                <a:path w="73025" h="69850">
                  <a:moveTo>
                    <a:pt x="73025" y="0"/>
                  </a:moveTo>
                  <a:lnTo>
                    <a:pt x="52943" y="20231"/>
                  </a:lnTo>
                  <a:lnTo>
                    <a:pt x="33469" y="39354"/>
                  </a:lnTo>
                  <a:lnTo>
                    <a:pt x="15517" y="56263"/>
                  </a:lnTo>
                  <a:lnTo>
                    <a:pt x="0" y="69850"/>
                  </a:lnTo>
                </a:path>
              </a:pathLst>
            </a:custGeom>
            <a:ln w="38100">
              <a:solidFill>
                <a:srgbClr val="D4921B"/>
              </a:solidFill>
            </a:ln>
          </p:spPr>
          <p:txBody>
            <a:bodyPr wrap="square" lIns="0" tIns="0" rIns="0" bIns="0" rtlCol="0"/>
            <a:lstStyle/>
            <a:p/>
          </p:txBody>
        </p:sp>
        <p:sp>
          <p:nvSpPr>
            <p:cNvPr id="183" name="object 183"/>
            <p:cNvSpPr/>
            <p:nvPr/>
          </p:nvSpPr>
          <p:spPr>
            <a:xfrm>
              <a:off x="1189037" y="5089525"/>
              <a:ext cx="73025" cy="69850"/>
            </a:xfrm>
            <a:custGeom>
              <a:rect l="l" t="t" r="r" b="b"/>
              <a:pathLst>
                <a:path w="73025" h="69850">
                  <a:moveTo>
                    <a:pt x="0" y="0"/>
                  </a:moveTo>
                  <a:lnTo>
                    <a:pt x="20081" y="20231"/>
                  </a:lnTo>
                  <a:lnTo>
                    <a:pt x="39555" y="39354"/>
                  </a:lnTo>
                  <a:lnTo>
                    <a:pt x="57507" y="56263"/>
                  </a:lnTo>
                  <a:lnTo>
                    <a:pt x="73025" y="69850"/>
                  </a:lnTo>
                </a:path>
              </a:pathLst>
            </a:custGeom>
            <a:ln w="38100">
              <a:solidFill>
                <a:srgbClr val="D4921B"/>
              </a:solidFill>
            </a:ln>
          </p:spPr>
          <p:txBody>
            <a:bodyPr wrap="square" lIns="0" tIns="0" rIns="0" bIns="0" rtlCol="0"/>
            <a:lstStyle/>
            <a:p/>
          </p:txBody>
        </p:sp>
        <p:sp>
          <p:nvSpPr>
            <p:cNvPr id="184" name="object 184"/>
            <p:cNvSpPr/>
            <p:nvPr/>
          </p:nvSpPr>
          <p:spPr>
            <a:xfrm>
              <a:off x="1266825" y="4995862"/>
              <a:ext cx="1905" cy="3175"/>
            </a:xfrm>
            <a:custGeom>
              <a:rect l="l" t="t" r="r" b="b"/>
              <a:pathLst>
                <a:path w="1905" h="3175">
                  <a:moveTo>
                    <a:pt x="1587" y="0"/>
                  </a:moveTo>
                  <a:lnTo>
                    <a:pt x="0" y="3175"/>
                  </a:lnTo>
                </a:path>
              </a:pathLst>
            </a:custGeom>
            <a:ln w="38100">
              <a:solidFill>
                <a:srgbClr val="D4921B"/>
              </a:solidFill>
            </a:ln>
          </p:spPr>
          <p:txBody>
            <a:bodyPr wrap="square" lIns="0" tIns="0" rIns="0" bIns="0" rtlCol="0"/>
            <a:lstStyle/>
            <a:p/>
          </p:txBody>
        </p:sp>
        <p:sp>
          <p:nvSpPr>
            <p:cNvPr id="185" name="object 185"/>
            <p:cNvSpPr/>
            <p:nvPr/>
          </p:nvSpPr>
          <p:spPr>
            <a:xfrm>
              <a:off x="1117600" y="4799012"/>
              <a:ext cx="144780" cy="215900"/>
            </a:xfrm>
            <a:custGeom>
              <a:rect l="l" t="t" r="r" b="b"/>
              <a:pathLst>
                <a:path w="144780" h="215900">
                  <a:moveTo>
                    <a:pt x="0" y="0"/>
                  </a:moveTo>
                  <a:lnTo>
                    <a:pt x="144462" y="215900"/>
                  </a:lnTo>
                </a:path>
              </a:pathLst>
            </a:custGeom>
            <a:ln w="38100">
              <a:solidFill>
                <a:srgbClr val="D4921B"/>
              </a:solidFill>
            </a:ln>
          </p:spPr>
          <p:txBody>
            <a:bodyPr wrap="square" lIns="0" tIns="0" rIns="0" bIns="0" rtlCol="0"/>
            <a:lstStyle/>
            <a:p/>
          </p:txBody>
        </p:sp>
        <p:sp>
          <p:nvSpPr>
            <p:cNvPr id="186" name="object 186"/>
            <p:cNvSpPr/>
            <p:nvPr/>
          </p:nvSpPr>
          <p:spPr>
            <a:xfrm>
              <a:off x="1262062" y="5230812"/>
              <a:ext cx="142875" cy="71755"/>
            </a:xfrm>
            <a:custGeom>
              <a:rect l="l" t="t" r="r" b="b"/>
              <a:pathLst>
                <a:path w="142875" h="71754">
                  <a:moveTo>
                    <a:pt x="0" y="71437"/>
                  </a:moveTo>
                  <a:lnTo>
                    <a:pt x="142875" y="0"/>
                  </a:lnTo>
                </a:path>
              </a:pathLst>
            </a:custGeom>
            <a:ln w="38100">
              <a:solidFill>
                <a:srgbClr val="D4921B"/>
              </a:solidFill>
            </a:ln>
          </p:spPr>
          <p:txBody>
            <a:bodyPr wrap="square" lIns="0" tIns="0" rIns="0" bIns="0" rtlCol="0"/>
            <a:lstStyle/>
            <a:p/>
          </p:txBody>
        </p:sp>
        <p:sp>
          <p:nvSpPr>
            <p:cNvPr id="187" name="object 187"/>
            <p:cNvSpPr/>
            <p:nvPr/>
          </p:nvSpPr>
          <p:spPr>
            <a:xfrm flipH="1">
              <a:off x="1262062" y="5086350"/>
              <a:ext cx="0" cy="144780"/>
            </a:xfrm>
            <a:custGeom>
              <a:rect l="l" t="t" r="r" b="b"/>
              <a:pathLst>
                <a:path h="144779">
                  <a:moveTo>
                    <a:pt x="0" y="144462"/>
                  </a:moveTo>
                  <a:lnTo>
                    <a:pt x="0" y="0"/>
                  </a:lnTo>
                </a:path>
              </a:pathLst>
            </a:custGeom>
            <a:ln w="38100">
              <a:solidFill>
                <a:srgbClr val="D4921B"/>
              </a:solidFill>
            </a:ln>
          </p:spPr>
          <p:txBody>
            <a:bodyPr wrap="square" lIns="0" tIns="0" rIns="0" bIns="0" rtlCol="0"/>
            <a:lstStyle/>
            <a:p/>
          </p:txBody>
        </p:sp>
        <p:sp>
          <p:nvSpPr>
            <p:cNvPr id="188" name="object 188"/>
            <p:cNvSpPr/>
            <p:nvPr/>
          </p:nvSpPr>
          <p:spPr>
            <a:xfrm flipH="1">
              <a:off x="1189037" y="4725987"/>
              <a:ext cx="0" cy="73025"/>
            </a:xfrm>
            <a:custGeom>
              <a:rect l="l" t="t" r="r" b="b"/>
              <a:pathLst>
                <a:path h="73025">
                  <a:moveTo>
                    <a:pt x="0" y="0"/>
                  </a:moveTo>
                  <a:lnTo>
                    <a:pt x="0" y="73025"/>
                  </a:lnTo>
                </a:path>
              </a:pathLst>
            </a:custGeom>
            <a:ln w="38100">
              <a:solidFill>
                <a:srgbClr val="D4921B"/>
              </a:solidFill>
            </a:ln>
          </p:spPr>
          <p:txBody>
            <a:bodyPr wrap="square" lIns="0" tIns="0" rIns="0" bIns="0" rtlCol="0"/>
            <a:lstStyle/>
            <a:p/>
          </p:txBody>
        </p:sp>
      </p:grpSp>
      <p:grpSp>
        <p:nvGrpSpPr>
          <p:cNvPr id="189" name="object 189"/>
          <p:cNvGrpSpPr/>
          <p:nvPr/>
        </p:nvGrpSpPr>
        <p:grpSpPr>
          <a:xfrm>
            <a:off x="5575300" y="5511800"/>
            <a:ext cx="1738630" cy="730250"/>
            <a:chOff x="5575300" y="5511800"/>
            <a:chExt cx="1738630" cy="730250"/>
          </a:xfrm>
        </p:grpSpPr>
        <p:sp>
          <p:nvSpPr>
            <p:cNvPr id="190" name="object 190"/>
            <p:cNvSpPr/>
            <p:nvPr/>
          </p:nvSpPr>
          <p:spPr>
            <a:xfrm>
              <a:off x="5580062" y="5516562"/>
              <a:ext cx="1729105" cy="720725"/>
            </a:xfrm>
            <a:custGeom>
              <a:rect l="l" t="t" r="r" b="b"/>
              <a:pathLst>
                <a:path w="1729104" h="720725">
                  <a:moveTo>
                    <a:pt x="1728787" y="720725"/>
                  </a:moveTo>
                  <a:lnTo>
                    <a:pt x="0" y="720725"/>
                  </a:lnTo>
                  <a:lnTo>
                    <a:pt x="0" y="0"/>
                  </a:lnTo>
                  <a:lnTo>
                    <a:pt x="1728787" y="0"/>
                  </a:lnTo>
                  <a:lnTo>
                    <a:pt x="1728787" y="720725"/>
                  </a:lnTo>
                  <a:close/>
                </a:path>
              </a:pathLst>
            </a:custGeom>
            <a:solidFill>
              <a:srgbClr val="FFFF99"/>
            </a:solidFill>
          </p:spPr>
          <p:txBody>
            <a:bodyPr wrap="square" lIns="0" tIns="0" rIns="0" bIns="0" rtlCol="0"/>
            <a:lstStyle/>
            <a:p/>
          </p:txBody>
        </p:sp>
        <p:sp>
          <p:nvSpPr>
            <p:cNvPr id="191" name="object 191"/>
            <p:cNvSpPr/>
            <p:nvPr/>
          </p:nvSpPr>
          <p:spPr>
            <a:xfrm>
              <a:off x="5580062" y="5516562"/>
              <a:ext cx="1729105" cy="720725"/>
            </a:xfrm>
            <a:custGeom>
              <a:rect l="l" t="t" r="r" b="b"/>
              <a:pathLst>
                <a:path w="1729104" h="720725">
                  <a:moveTo>
                    <a:pt x="0" y="0"/>
                  </a:moveTo>
                  <a:lnTo>
                    <a:pt x="1728787" y="0"/>
                  </a:lnTo>
                  <a:lnTo>
                    <a:pt x="1728787" y="720725"/>
                  </a:lnTo>
                  <a:lnTo>
                    <a:pt x="0" y="720725"/>
                  </a:lnTo>
                  <a:lnTo>
                    <a:pt x="0" y="0"/>
                  </a:lnTo>
                  <a:close/>
                </a:path>
              </a:pathLst>
            </a:custGeom>
            <a:ln w="9525">
              <a:solidFill>
                <a:srgbClr val="000000"/>
              </a:solidFill>
            </a:ln>
          </p:spPr>
          <p:txBody>
            <a:bodyPr wrap="square" lIns="0" tIns="0" rIns="0" bIns="0" rtlCol="0"/>
            <a:lstStyle/>
            <a:p/>
          </p:txBody>
        </p:sp>
      </p:grpSp>
      <p:grpSp>
        <p:nvGrpSpPr>
          <p:cNvPr id="192" name="object 192"/>
          <p:cNvGrpSpPr/>
          <p:nvPr/>
        </p:nvGrpSpPr>
        <p:grpSpPr>
          <a:xfrm>
            <a:off x="4927598" y="3856037"/>
            <a:ext cx="2386330" cy="2386330"/>
            <a:chOff x="4927598" y="3856037"/>
            <a:chExt cx="2386330" cy="2386330"/>
          </a:xfrm>
        </p:grpSpPr>
        <p:sp>
          <p:nvSpPr>
            <p:cNvPr id="193" name="object 193"/>
            <p:cNvSpPr/>
            <p:nvPr/>
          </p:nvSpPr>
          <p:spPr>
            <a:xfrm>
              <a:off x="4932362" y="3860800"/>
              <a:ext cx="1729105" cy="720725"/>
            </a:xfrm>
            <a:custGeom>
              <a:rect l="l" t="t" r="r" b="b"/>
              <a:pathLst>
                <a:path w="1729104" h="720725">
                  <a:moveTo>
                    <a:pt x="1728787" y="720725"/>
                  </a:moveTo>
                  <a:lnTo>
                    <a:pt x="0" y="720725"/>
                  </a:lnTo>
                  <a:lnTo>
                    <a:pt x="0" y="0"/>
                  </a:lnTo>
                  <a:lnTo>
                    <a:pt x="1728787" y="0"/>
                  </a:lnTo>
                  <a:lnTo>
                    <a:pt x="1728787" y="720725"/>
                  </a:lnTo>
                  <a:close/>
                </a:path>
              </a:pathLst>
            </a:custGeom>
            <a:solidFill>
              <a:srgbClr val="FFFF99"/>
            </a:solidFill>
          </p:spPr>
          <p:txBody>
            <a:bodyPr wrap="square" lIns="0" tIns="0" rIns="0" bIns="0" rtlCol="0"/>
            <a:lstStyle/>
            <a:p/>
          </p:txBody>
        </p:sp>
        <p:sp>
          <p:nvSpPr>
            <p:cNvPr id="194" name="object 194"/>
            <p:cNvSpPr/>
            <p:nvPr/>
          </p:nvSpPr>
          <p:spPr>
            <a:xfrm>
              <a:off x="4932362" y="3860800"/>
              <a:ext cx="1729105" cy="720725"/>
            </a:xfrm>
            <a:custGeom>
              <a:rect l="l" t="t" r="r" b="b"/>
              <a:pathLst>
                <a:path w="1729104" h="720725">
                  <a:moveTo>
                    <a:pt x="0" y="0"/>
                  </a:moveTo>
                  <a:lnTo>
                    <a:pt x="1728787" y="0"/>
                  </a:lnTo>
                  <a:lnTo>
                    <a:pt x="1728787" y="720725"/>
                  </a:lnTo>
                  <a:lnTo>
                    <a:pt x="0" y="720725"/>
                  </a:lnTo>
                  <a:lnTo>
                    <a:pt x="0" y="0"/>
                  </a:lnTo>
                  <a:close/>
                </a:path>
              </a:pathLst>
            </a:custGeom>
            <a:ln w="9525">
              <a:solidFill>
                <a:srgbClr val="000000"/>
              </a:solidFill>
            </a:ln>
          </p:spPr>
          <p:txBody>
            <a:bodyPr wrap="square" lIns="0" tIns="0" rIns="0" bIns="0" rtlCol="0"/>
            <a:lstStyle/>
            <a:p/>
          </p:txBody>
        </p:sp>
        <p:sp>
          <p:nvSpPr>
            <p:cNvPr id="195" name="object 195"/>
            <p:cNvSpPr/>
            <p:nvPr/>
          </p:nvSpPr>
          <p:spPr>
            <a:xfrm>
              <a:off x="4932362" y="3860799"/>
              <a:ext cx="647700" cy="1656080"/>
            </a:xfrm>
            <a:custGeom>
              <a:rect l="l" t="t" r="r" b="b"/>
              <a:pathLst>
                <a:path w="647700" h="1656079">
                  <a:moveTo>
                    <a:pt x="647700" y="1655762"/>
                  </a:moveTo>
                  <a:lnTo>
                    <a:pt x="0" y="0"/>
                  </a:lnTo>
                </a:path>
              </a:pathLst>
            </a:custGeom>
            <a:ln w="9525">
              <a:solidFill>
                <a:srgbClr val="000000"/>
              </a:solidFill>
            </a:ln>
          </p:spPr>
          <p:txBody>
            <a:bodyPr wrap="square" lIns="0" tIns="0" rIns="0" bIns="0" rtlCol="0"/>
            <a:lstStyle/>
            <a:p/>
          </p:txBody>
        </p:sp>
        <p:sp>
          <p:nvSpPr>
            <p:cNvPr id="196" name="object 196"/>
            <p:cNvSpPr/>
            <p:nvPr/>
          </p:nvSpPr>
          <p:spPr>
            <a:xfrm>
              <a:off x="6659562" y="3860800"/>
              <a:ext cx="649605" cy="1656080"/>
            </a:xfrm>
            <a:custGeom>
              <a:rect l="l" t="t" r="r" b="b"/>
              <a:pathLst>
                <a:path w="649604" h="1656079">
                  <a:moveTo>
                    <a:pt x="0" y="0"/>
                  </a:moveTo>
                  <a:lnTo>
                    <a:pt x="649287" y="1655762"/>
                  </a:lnTo>
                </a:path>
              </a:pathLst>
            </a:custGeom>
            <a:ln w="9525">
              <a:solidFill>
                <a:srgbClr val="000000"/>
              </a:solidFill>
            </a:ln>
          </p:spPr>
          <p:txBody>
            <a:bodyPr wrap="square" lIns="0" tIns="0" rIns="0" bIns="0" rtlCol="0"/>
            <a:lstStyle/>
            <a:p/>
          </p:txBody>
        </p:sp>
        <p:sp>
          <p:nvSpPr>
            <p:cNvPr id="197" name="object 197"/>
            <p:cNvSpPr/>
            <p:nvPr/>
          </p:nvSpPr>
          <p:spPr>
            <a:xfrm>
              <a:off x="4932362" y="4508500"/>
              <a:ext cx="647700" cy="1727200"/>
            </a:xfrm>
            <a:custGeom>
              <a:rect l="l" t="t" r="r" b="b"/>
              <a:pathLst>
                <a:path w="647700" h="1727200">
                  <a:moveTo>
                    <a:pt x="647700" y="1727200"/>
                  </a:moveTo>
                  <a:lnTo>
                    <a:pt x="0" y="0"/>
                  </a:lnTo>
                </a:path>
              </a:pathLst>
            </a:custGeom>
            <a:ln w="9525">
              <a:solidFill>
                <a:srgbClr val="000000"/>
              </a:solidFill>
            </a:ln>
          </p:spPr>
          <p:txBody>
            <a:bodyPr wrap="square" lIns="0" tIns="0" rIns="0" bIns="0" rtlCol="0"/>
            <a:lstStyle/>
            <a:p/>
          </p:txBody>
        </p:sp>
        <p:sp>
          <p:nvSpPr>
            <p:cNvPr id="198" name="object 198"/>
            <p:cNvSpPr/>
            <p:nvPr/>
          </p:nvSpPr>
          <p:spPr>
            <a:xfrm>
              <a:off x="4932361" y="3860800"/>
              <a:ext cx="2376805" cy="1656080"/>
            </a:xfrm>
            <a:custGeom>
              <a:rect l="l" t="t" r="r" b="b"/>
              <a:pathLst>
                <a:path w="2376804" h="1656079">
                  <a:moveTo>
                    <a:pt x="2376487" y="1655762"/>
                  </a:moveTo>
                  <a:lnTo>
                    <a:pt x="647700" y="1655762"/>
                  </a:lnTo>
                  <a:lnTo>
                    <a:pt x="0" y="0"/>
                  </a:lnTo>
                  <a:lnTo>
                    <a:pt x="1727200" y="0"/>
                  </a:lnTo>
                  <a:lnTo>
                    <a:pt x="2376487" y="1655762"/>
                  </a:lnTo>
                  <a:close/>
                </a:path>
              </a:pathLst>
            </a:custGeom>
            <a:solidFill>
              <a:srgbClr val="FFFF99"/>
            </a:solidFill>
          </p:spPr>
          <p:txBody>
            <a:bodyPr wrap="square" lIns="0" tIns="0" rIns="0" bIns="0" rtlCol="0"/>
            <a:lstStyle/>
            <a:p/>
          </p:txBody>
        </p:sp>
        <p:sp>
          <p:nvSpPr>
            <p:cNvPr id="199" name="object 199"/>
            <p:cNvSpPr/>
            <p:nvPr/>
          </p:nvSpPr>
          <p:spPr>
            <a:xfrm>
              <a:off x="4932361" y="3860800"/>
              <a:ext cx="2376805" cy="1656080"/>
            </a:xfrm>
            <a:custGeom>
              <a:rect l="l" t="t" r="r" b="b"/>
              <a:pathLst>
                <a:path w="2376804" h="1656079">
                  <a:moveTo>
                    <a:pt x="0" y="0"/>
                  </a:moveTo>
                  <a:lnTo>
                    <a:pt x="1727200" y="0"/>
                  </a:lnTo>
                  <a:lnTo>
                    <a:pt x="2376487" y="1655762"/>
                  </a:lnTo>
                  <a:lnTo>
                    <a:pt x="647700" y="1655762"/>
                  </a:lnTo>
                  <a:lnTo>
                    <a:pt x="0" y="0"/>
                  </a:lnTo>
                  <a:close/>
                </a:path>
              </a:pathLst>
            </a:custGeom>
            <a:ln w="9525">
              <a:solidFill>
                <a:srgbClr val="000000"/>
              </a:solidFill>
            </a:ln>
          </p:spPr>
          <p:txBody>
            <a:bodyPr wrap="square" lIns="0" tIns="0" rIns="0" bIns="0" rtlCol="0"/>
            <a:lstStyle/>
            <a:p/>
          </p:txBody>
        </p:sp>
        <p:sp>
          <p:nvSpPr>
            <p:cNvPr id="200" name="object 200"/>
            <p:cNvSpPr/>
            <p:nvPr/>
          </p:nvSpPr>
          <p:spPr>
            <a:xfrm>
              <a:off x="4932362" y="3860800"/>
              <a:ext cx="647700" cy="2374900"/>
            </a:xfrm>
            <a:custGeom>
              <a:rect l="l" t="t" r="r" b="b"/>
              <a:pathLst>
                <a:path w="647700" h="2374900">
                  <a:moveTo>
                    <a:pt x="647700" y="2374900"/>
                  </a:moveTo>
                  <a:lnTo>
                    <a:pt x="0" y="647700"/>
                  </a:lnTo>
                  <a:lnTo>
                    <a:pt x="0" y="0"/>
                  </a:lnTo>
                  <a:lnTo>
                    <a:pt x="647700" y="1655762"/>
                  </a:lnTo>
                  <a:lnTo>
                    <a:pt x="647700" y="2374900"/>
                  </a:lnTo>
                  <a:close/>
                </a:path>
              </a:pathLst>
            </a:custGeom>
            <a:solidFill>
              <a:srgbClr val="FFFF99"/>
            </a:solidFill>
          </p:spPr>
          <p:txBody>
            <a:bodyPr wrap="square" lIns="0" tIns="0" rIns="0" bIns="0" rtlCol="0"/>
            <a:lstStyle/>
            <a:p/>
          </p:txBody>
        </p:sp>
        <p:sp>
          <p:nvSpPr>
            <p:cNvPr id="201" name="object 201"/>
            <p:cNvSpPr/>
            <p:nvPr/>
          </p:nvSpPr>
          <p:spPr>
            <a:xfrm>
              <a:off x="4932362" y="3860800"/>
              <a:ext cx="647700" cy="2374900"/>
            </a:xfrm>
            <a:custGeom>
              <a:rect l="l" t="t" r="r" b="b"/>
              <a:pathLst>
                <a:path w="647700" h="2374900">
                  <a:moveTo>
                    <a:pt x="0" y="0"/>
                  </a:moveTo>
                  <a:lnTo>
                    <a:pt x="647700" y="1655762"/>
                  </a:lnTo>
                  <a:lnTo>
                    <a:pt x="647700" y="2374900"/>
                  </a:lnTo>
                  <a:lnTo>
                    <a:pt x="0" y="647700"/>
                  </a:lnTo>
                  <a:lnTo>
                    <a:pt x="0" y="0"/>
                  </a:lnTo>
                  <a:close/>
                </a:path>
              </a:pathLst>
            </a:custGeom>
            <a:ln w="9525">
              <a:solidFill>
                <a:srgbClr val="000000"/>
              </a:solidFill>
            </a:ln>
          </p:spPr>
          <p:txBody>
            <a:bodyPr wrap="square" lIns="0" tIns="0" rIns="0" bIns="0" rtlCol="0"/>
            <a:lstStyle/>
            <a:p/>
          </p:txBody>
        </p:sp>
        <p:sp>
          <p:nvSpPr>
            <p:cNvPr id="202" name="object 202"/>
            <p:cNvSpPr/>
            <p:nvPr/>
          </p:nvSpPr>
          <p:spPr>
            <a:xfrm>
              <a:off x="5292724" y="3860800"/>
              <a:ext cx="863600" cy="2376805"/>
            </a:xfrm>
            <a:custGeom>
              <a:rect l="l" t="t" r="r" b="b"/>
              <a:pathLst>
                <a:path w="863600" h="2376804">
                  <a:moveTo>
                    <a:pt x="863600" y="2376487"/>
                  </a:moveTo>
                  <a:lnTo>
                    <a:pt x="647700" y="2376487"/>
                  </a:lnTo>
                  <a:lnTo>
                    <a:pt x="647700" y="1655762"/>
                  </a:lnTo>
                  <a:lnTo>
                    <a:pt x="0" y="0"/>
                  </a:lnTo>
                  <a:lnTo>
                    <a:pt x="215900" y="0"/>
                  </a:lnTo>
                  <a:lnTo>
                    <a:pt x="863600" y="1655762"/>
                  </a:lnTo>
                  <a:lnTo>
                    <a:pt x="863600" y="2376487"/>
                  </a:lnTo>
                  <a:close/>
                </a:path>
              </a:pathLst>
            </a:custGeom>
            <a:solidFill>
              <a:srgbClr val="000000"/>
            </a:solidFill>
          </p:spPr>
          <p:txBody>
            <a:bodyPr wrap="square" lIns="0" tIns="0" rIns="0" bIns="0" rtlCol="0"/>
            <a:lstStyle/>
            <a:p/>
          </p:txBody>
        </p:sp>
        <p:sp>
          <p:nvSpPr>
            <p:cNvPr id="203" name="object 203"/>
            <p:cNvSpPr/>
            <p:nvPr/>
          </p:nvSpPr>
          <p:spPr>
            <a:xfrm>
              <a:off x="5292724" y="3860800"/>
              <a:ext cx="863600" cy="2376805"/>
            </a:xfrm>
            <a:custGeom>
              <a:rect l="l" t="t" r="r" b="b"/>
              <a:pathLst>
                <a:path w="863600" h="2376804">
                  <a:moveTo>
                    <a:pt x="0" y="0"/>
                  </a:moveTo>
                  <a:lnTo>
                    <a:pt x="647700" y="1655762"/>
                  </a:lnTo>
                  <a:lnTo>
                    <a:pt x="647700" y="2376487"/>
                  </a:lnTo>
                  <a:lnTo>
                    <a:pt x="863600" y="2376487"/>
                  </a:lnTo>
                  <a:lnTo>
                    <a:pt x="863600" y="1655762"/>
                  </a:lnTo>
                  <a:lnTo>
                    <a:pt x="215900" y="0"/>
                  </a:lnTo>
                  <a:lnTo>
                    <a:pt x="0" y="0"/>
                  </a:lnTo>
                  <a:close/>
                </a:path>
              </a:pathLst>
            </a:custGeom>
            <a:ln w="9525">
              <a:solidFill>
                <a:srgbClr val="000000"/>
              </a:solidFill>
            </a:ln>
          </p:spPr>
          <p:txBody>
            <a:bodyPr wrap="square" lIns="0" tIns="0" rIns="0" bIns="0" rtlCol="0"/>
            <a:lstStyle/>
            <a:p/>
          </p:txBody>
        </p:sp>
        <p:sp>
          <p:nvSpPr>
            <p:cNvPr id="204" name="object 204"/>
            <p:cNvSpPr/>
            <p:nvPr/>
          </p:nvSpPr>
          <p:spPr>
            <a:xfrm>
              <a:off x="5795962" y="3860800"/>
              <a:ext cx="863600" cy="2376805"/>
            </a:xfrm>
            <a:custGeom>
              <a:rect l="l" t="t" r="r" b="b"/>
              <a:pathLst>
                <a:path w="863600" h="2376804">
                  <a:moveTo>
                    <a:pt x="863600" y="2376487"/>
                  </a:moveTo>
                  <a:lnTo>
                    <a:pt x="647700" y="2376487"/>
                  </a:lnTo>
                  <a:lnTo>
                    <a:pt x="647700" y="1655762"/>
                  </a:lnTo>
                  <a:lnTo>
                    <a:pt x="0" y="0"/>
                  </a:lnTo>
                  <a:lnTo>
                    <a:pt x="215900" y="0"/>
                  </a:lnTo>
                  <a:lnTo>
                    <a:pt x="863600" y="1655762"/>
                  </a:lnTo>
                  <a:lnTo>
                    <a:pt x="863600" y="2376487"/>
                  </a:lnTo>
                  <a:close/>
                </a:path>
              </a:pathLst>
            </a:custGeom>
            <a:solidFill>
              <a:srgbClr val="000000"/>
            </a:solidFill>
          </p:spPr>
          <p:txBody>
            <a:bodyPr wrap="square" lIns="0" tIns="0" rIns="0" bIns="0" rtlCol="0"/>
            <a:lstStyle/>
            <a:p/>
          </p:txBody>
        </p:sp>
        <p:sp>
          <p:nvSpPr>
            <p:cNvPr id="205" name="object 205"/>
            <p:cNvSpPr/>
            <p:nvPr/>
          </p:nvSpPr>
          <p:spPr>
            <a:xfrm>
              <a:off x="5795962" y="3860800"/>
              <a:ext cx="863600" cy="2376805"/>
            </a:xfrm>
            <a:custGeom>
              <a:rect l="l" t="t" r="r" b="b"/>
              <a:pathLst>
                <a:path w="863600" h="2376804">
                  <a:moveTo>
                    <a:pt x="0" y="0"/>
                  </a:moveTo>
                  <a:lnTo>
                    <a:pt x="647700" y="1655762"/>
                  </a:lnTo>
                  <a:lnTo>
                    <a:pt x="647700" y="2376487"/>
                  </a:lnTo>
                  <a:lnTo>
                    <a:pt x="863600" y="2376487"/>
                  </a:lnTo>
                  <a:lnTo>
                    <a:pt x="863600" y="1655762"/>
                  </a:lnTo>
                  <a:lnTo>
                    <a:pt x="215900" y="0"/>
                  </a:lnTo>
                  <a:lnTo>
                    <a:pt x="0" y="0"/>
                  </a:lnTo>
                  <a:close/>
                </a:path>
              </a:pathLst>
            </a:custGeom>
            <a:ln w="9525">
              <a:solidFill>
                <a:srgbClr val="000000"/>
              </a:solidFill>
            </a:ln>
          </p:spPr>
          <p:txBody>
            <a:bodyPr wrap="square" lIns="0" tIns="0" rIns="0" bIns="0" rtlCol="0"/>
            <a:lstStyle/>
            <a:p/>
          </p:txBody>
        </p:sp>
        <p:sp>
          <p:nvSpPr>
            <p:cNvPr id="206" name="object 206"/>
            <p:cNvSpPr/>
            <p:nvPr/>
          </p:nvSpPr>
          <p:spPr>
            <a:xfrm>
              <a:off x="6300787" y="3860800"/>
              <a:ext cx="863600" cy="2376805"/>
            </a:xfrm>
            <a:custGeom>
              <a:rect l="l" t="t" r="r" b="b"/>
              <a:pathLst>
                <a:path w="863600" h="2376804">
                  <a:moveTo>
                    <a:pt x="863600" y="2376487"/>
                  </a:moveTo>
                  <a:lnTo>
                    <a:pt x="647700" y="2376487"/>
                  </a:lnTo>
                  <a:lnTo>
                    <a:pt x="647700" y="1655762"/>
                  </a:lnTo>
                  <a:lnTo>
                    <a:pt x="0" y="0"/>
                  </a:lnTo>
                  <a:lnTo>
                    <a:pt x="215900" y="0"/>
                  </a:lnTo>
                  <a:lnTo>
                    <a:pt x="863600" y="1655762"/>
                  </a:lnTo>
                  <a:lnTo>
                    <a:pt x="863600" y="2376487"/>
                  </a:lnTo>
                  <a:close/>
                </a:path>
              </a:pathLst>
            </a:custGeom>
            <a:solidFill>
              <a:srgbClr val="000000"/>
            </a:solidFill>
          </p:spPr>
          <p:txBody>
            <a:bodyPr wrap="square" lIns="0" tIns="0" rIns="0" bIns="0" rtlCol="0"/>
            <a:lstStyle/>
            <a:p/>
          </p:txBody>
        </p:sp>
        <p:sp>
          <p:nvSpPr>
            <p:cNvPr id="207" name="object 207"/>
            <p:cNvSpPr/>
            <p:nvPr/>
          </p:nvSpPr>
          <p:spPr>
            <a:xfrm>
              <a:off x="6300787" y="3860800"/>
              <a:ext cx="863600" cy="2376805"/>
            </a:xfrm>
            <a:custGeom>
              <a:rect l="l" t="t" r="r" b="b"/>
              <a:pathLst>
                <a:path w="863600" h="2376804">
                  <a:moveTo>
                    <a:pt x="0" y="0"/>
                  </a:moveTo>
                  <a:lnTo>
                    <a:pt x="647700" y="1655762"/>
                  </a:lnTo>
                  <a:lnTo>
                    <a:pt x="647700" y="2376487"/>
                  </a:lnTo>
                  <a:lnTo>
                    <a:pt x="863600" y="2376487"/>
                  </a:lnTo>
                  <a:lnTo>
                    <a:pt x="863600" y="1655762"/>
                  </a:lnTo>
                  <a:lnTo>
                    <a:pt x="215900" y="0"/>
                  </a:lnTo>
                  <a:lnTo>
                    <a:pt x="0" y="0"/>
                  </a:lnTo>
                  <a:close/>
                </a:path>
              </a:pathLst>
            </a:custGeom>
            <a:ln w="9525">
              <a:solidFill>
                <a:srgbClr val="000000"/>
              </a:solidFill>
            </a:ln>
          </p:spPr>
          <p:txBody>
            <a:bodyPr wrap="square" lIns="0" tIns="0" rIns="0" bIns="0" rtlCol="0"/>
            <a:lstStyle/>
            <a:p/>
          </p:txBody>
        </p:sp>
      </p:grpSp>
      <p:sp>
        <p:nvSpPr>
          <p:cNvPr id="208" name="object 208"/>
          <p:cNvSpPr/>
          <p:nvPr/>
        </p:nvSpPr>
        <p:spPr>
          <a:xfrm>
            <a:off x="2708287" y="1123661"/>
            <a:ext cx="1792605" cy="3961765"/>
          </a:xfrm>
          <a:custGeom>
            <a:rect l="l" t="t" r="r" b="b"/>
            <a:pathLst>
              <a:path w="1792604" h="3961765">
                <a:moveTo>
                  <a:pt x="1788374" y="1671416"/>
                </a:moveTo>
                <a:lnTo>
                  <a:pt x="1146969" y="1671416"/>
                </a:lnTo>
                <a:lnTo>
                  <a:pt x="1149263" y="1592988"/>
                </a:lnTo>
                <a:lnTo>
                  <a:pt x="1152039" y="1515834"/>
                </a:lnTo>
                <a:lnTo>
                  <a:pt x="1155287" y="1440002"/>
                </a:lnTo>
                <a:lnTo>
                  <a:pt x="1158994" y="1365542"/>
                </a:lnTo>
                <a:lnTo>
                  <a:pt x="1163151" y="1292503"/>
                </a:lnTo>
                <a:lnTo>
                  <a:pt x="1167858" y="1219369"/>
                </a:lnTo>
                <a:lnTo>
                  <a:pt x="1172768" y="1150886"/>
                </a:lnTo>
                <a:lnTo>
                  <a:pt x="1178205" y="1082406"/>
                </a:lnTo>
                <a:lnTo>
                  <a:pt x="1184048" y="1015543"/>
                </a:lnTo>
                <a:lnTo>
                  <a:pt x="1190284" y="950348"/>
                </a:lnTo>
                <a:lnTo>
                  <a:pt x="1196902" y="886869"/>
                </a:lnTo>
                <a:lnTo>
                  <a:pt x="1203893" y="825156"/>
                </a:lnTo>
                <a:lnTo>
                  <a:pt x="1211243" y="765257"/>
                </a:lnTo>
                <a:lnTo>
                  <a:pt x="1218943" y="707222"/>
                </a:lnTo>
                <a:lnTo>
                  <a:pt x="1226981" y="651100"/>
                </a:lnTo>
                <a:lnTo>
                  <a:pt x="1235346" y="596941"/>
                </a:lnTo>
                <a:lnTo>
                  <a:pt x="1244027" y="544793"/>
                </a:lnTo>
                <a:lnTo>
                  <a:pt x="1253013" y="494705"/>
                </a:lnTo>
                <a:lnTo>
                  <a:pt x="1262292" y="446728"/>
                </a:lnTo>
                <a:lnTo>
                  <a:pt x="1271855" y="400909"/>
                </a:lnTo>
                <a:lnTo>
                  <a:pt x="1281689" y="357299"/>
                </a:lnTo>
                <a:lnTo>
                  <a:pt x="1291784" y="315946"/>
                </a:lnTo>
                <a:lnTo>
                  <a:pt x="1302128" y="276900"/>
                </a:lnTo>
                <a:lnTo>
                  <a:pt x="1312710" y="240209"/>
                </a:lnTo>
                <a:lnTo>
                  <a:pt x="1334546" y="174093"/>
                </a:lnTo>
                <a:lnTo>
                  <a:pt x="1357202" y="117990"/>
                </a:lnTo>
                <a:lnTo>
                  <a:pt x="1380589" y="72295"/>
                </a:lnTo>
                <a:lnTo>
                  <a:pt x="1404619" y="37400"/>
                </a:lnTo>
                <a:lnTo>
                  <a:pt x="1441675" y="6170"/>
                </a:lnTo>
                <a:lnTo>
                  <a:pt x="1466924" y="0"/>
                </a:lnTo>
                <a:lnTo>
                  <a:pt x="1479679" y="1456"/>
                </a:lnTo>
                <a:lnTo>
                  <a:pt x="1518330" y="24586"/>
                </a:lnTo>
                <a:lnTo>
                  <a:pt x="1552236" y="68552"/>
                </a:lnTo>
                <a:lnTo>
                  <a:pt x="1573966" y="109182"/>
                </a:lnTo>
                <a:lnTo>
                  <a:pt x="1594945" y="158420"/>
                </a:lnTo>
                <a:lnTo>
                  <a:pt x="1615126" y="215882"/>
                </a:lnTo>
                <a:lnTo>
                  <a:pt x="1634464" y="281186"/>
                </a:lnTo>
                <a:lnTo>
                  <a:pt x="1652912" y="353948"/>
                </a:lnTo>
                <a:lnTo>
                  <a:pt x="1661789" y="393005"/>
                </a:lnTo>
                <a:lnTo>
                  <a:pt x="1670426" y="433784"/>
                </a:lnTo>
                <a:lnTo>
                  <a:pt x="1678818" y="476235"/>
                </a:lnTo>
                <a:lnTo>
                  <a:pt x="1686960" y="520312"/>
                </a:lnTo>
                <a:lnTo>
                  <a:pt x="1694845" y="565965"/>
                </a:lnTo>
                <a:lnTo>
                  <a:pt x="1702467" y="613148"/>
                </a:lnTo>
                <a:lnTo>
                  <a:pt x="1709822" y="661811"/>
                </a:lnTo>
                <a:lnTo>
                  <a:pt x="1716903" y="711908"/>
                </a:lnTo>
                <a:lnTo>
                  <a:pt x="1723705" y="763390"/>
                </a:lnTo>
                <a:lnTo>
                  <a:pt x="1730221" y="816210"/>
                </a:lnTo>
                <a:lnTo>
                  <a:pt x="1736447" y="870319"/>
                </a:lnTo>
                <a:lnTo>
                  <a:pt x="1742377" y="925669"/>
                </a:lnTo>
                <a:lnTo>
                  <a:pt x="1748004" y="982213"/>
                </a:lnTo>
                <a:lnTo>
                  <a:pt x="1753323" y="1039903"/>
                </a:lnTo>
                <a:lnTo>
                  <a:pt x="1758329" y="1098691"/>
                </a:lnTo>
                <a:lnTo>
                  <a:pt x="1763015" y="1158529"/>
                </a:lnTo>
                <a:lnTo>
                  <a:pt x="1767478" y="1220935"/>
                </a:lnTo>
                <a:lnTo>
                  <a:pt x="1771407" y="1281162"/>
                </a:lnTo>
                <a:lnTo>
                  <a:pt x="1775101" y="1343862"/>
                </a:lnTo>
                <a:lnTo>
                  <a:pt x="1778453" y="1407420"/>
                </a:lnTo>
                <a:lnTo>
                  <a:pt x="1781457" y="1471789"/>
                </a:lnTo>
                <a:lnTo>
                  <a:pt x="1784107" y="1536919"/>
                </a:lnTo>
                <a:lnTo>
                  <a:pt x="1786398" y="1602765"/>
                </a:lnTo>
                <a:lnTo>
                  <a:pt x="1788374" y="1671416"/>
                </a:lnTo>
                <a:close/>
              </a:path>
              <a:path w="1792604" h="3961765">
                <a:moveTo>
                  <a:pt x="1146969" y="1671414"/>
                </a:moveTo>
                <a:close/>
              </a:path>
              <a:path w="1792604" h="3961765">
                <a:moveTo>
                  <a:pt x="1468336" y="3961388"/>
                </a:moveTo>
                <a:lnTo>
                  <a:pt x="1429868" y="3947687"/>
                </a:lnTo>
                <a:lnTo>
                  <a:pt x="1391965" y="3906589"/>
                </a:lnTo>
                <a:lnTo>
                  <a:pt x="1367719" y="3865060"/>
                </a:lnTo>
                <a:lnTo>
                  <a:pt x="1344273" y="3812667"/>
                </a:lnTo>
                <a:lnTo>
                  <a:pt x="1321707" y="3749867"/>
                </a:lnTo>
                <a:lnTo>
                  <a:pt x="1300101" y="3677114"/>
                </a:lnTo>
                <a:lnTo>
                  <a:pt x="1289683" y="3637147"/>
                </a:lnTo>
                <a:lnTo>
                  <a:pt x="1279535" y="3594862"/>
                </a:lnTo>
                <a:lnTo>
                  <a:pt x="1269667" y="3550317"/>
                </a:lnTo>
                <a:lnTo>
                  <a:pt x="1260089" y="3503567"/>
                </a:lnTo>
                <a:lnTo>
                  <a:pt x="1250811" y="3454671"/>
                </a:lnTo>
                <a:lnTo>
                  <a:pt x="1241843" y="3403684"/>
                </a:lnTo>
                <a:lnTo>
                  <a:pt x="1233195" y="3350664"/>
                </a:lnTo>
                <a:lnTo>
                  <a:pt x="1224877" y="3295667"/>
                </a:lnTo>
                <a:lnTo>
                  <a:pt x="1216899" y="3238750"/>
                </a:lnTo>
                <a:lnTo>
                  <a:pt x="1209272" y="3179971"/>
                </a:lnTo>
                <a:lnTo>
                  <a:pt x="1202004" y="3119385"/>
                </a:lnTo>
                <a:lnTo>
                  <a:pt x="1195106" y="3057051"/>
                </a:lnTo>
                <a:lnTo>
                  <a:pt x="1188588" y="2993024"/>
                </a:lnTo>
                <a:lnTo>
                  <a:pt x="1182460" y="2927361"/>
                </a:lnTo>
                <a:lnTo>
                  <a:pt x="1176733" y="2860121"/>
                </a:lnTo>
                <a:lnTo>
                  <a:pt x="1171415" y="2791358"/>
                </a:lnTo>
                <a:lnTo>
                  <a:pt x="1166517" y="2721130"/>
                </a:lnTo>
                <a:lnTo>
                  <a:pt x="1162049" y="2649495"/>
                </a:lnTo>
                <a:lnTo>
                  <a:pt x="1158022" y="2576508"/>
                </a:lnTo>
                <a:lnTo>
                  <a:pt x="1154444" y="2502227"/>
                </a:lnTo>
                <a:lnTo>
                  <a:pt x="1151327" y="2426709"/>
                </a:lnTo>
                <a:lnTo>
                  <a:pt x="0" y="2295737"/>
                </a:lnTo>
                <a:lnTo>
                  <a:pt x="1146969" y="1671414"/>
                </a:lnTo>
                <a:lnTo>
                  <a:pt x="1788374" y="1671416"/>
                </a:lnTo>
                <a:lnTo>
                  <a:pt x="1789880" y="1736407"/>
                </a:lnTo>
                <a:lnTo>
                  <a:pt x="1791058" y="1804108"/>
                </a:lnTo>
                <a:lnTo>
                  <a:pt x="1791855" y="1872332"/>
                </a:lnTo>
                <a:lnTo>
                  <a:pt x="1792264" y="1941031"/>
                </a:lnTo>
                <a:lnTo>
                  <a:pt x="1792280" y="2010157"/>
                </a:lnTo>
                <a:lnTo>
                  <a:pt x="1791896" y="2079662"/>
                </a:lnTo>
                <a:lnTo>
                  <a:pt x="1791107" y="2149498"/>
                </a:lnTo>
                <a:lnTo>
                  <a:pt x="1789907" y="2219617"/>
                </a:lnTo>
                <a:lnTo>
                  <a:pt x="1788291" y="2289971"/>
                </a:lnTo>
                <a:lnTo>
                  <a:pt x="1785997" y="2368399"/>
                </a:lnTo>
                <a:lnTo>
                  <a:pt x="1783221" y="2445554"/>
                </a:lnTo>
                <a:lnTo>
                  <a:pt x="1779974" y="2521385"/>
                </a:lnTo>
                <a:lnTo>
                  <a:pt x="1776266" y="2595845"/>
                </a:lnTo>
                <a:lnTo>
                  <a:pt x="1772109" y="2668884"/>
                </a:lnTo>
                <a:lnTo>
                  <a:pt x="1767514" y="2740452"/>
                </a:lnTo>
                <a:lnTo>
                  <a:pt x="1762493" y="2810501"/>
                </a:lnTo>
                <a:lnTo>
                  <a:pt x="1757055" y="2878982"/>
                </a:lnTo>
                <a:lnTo>
                  <a:pt x="1751213" y="2945844"/>
                </a:lnTo>
                <a:lnTo>
                  <a:pt x="1744977" y="3011039"/>
                </a:lnTo>
                <a:lnTo>
                  <a:pt x="1738358" y="3074518"/>
                </a:lnTo>
                <a:lnTo>
                  <a:pt x="1731368" y="3136231"/>
                </a:lnTo>
                <a:lnTo>
                  <a:pt x="1724018" y="3196130"/>
                </a:lnTo>
                <a:lnTo>
                  <a:pt x="1716318" y="3254165"/>
                </a:lnTo>
                <a:lnTo>
                  <a:pt x="1708280" y="3310287"/>
                </a:lnTo>
                <a:lnTo>
                  <a:pt x="1699915" y="3364446"/>
                </a:lnTo>
                <a:lnTo>
                  <a:pt x="1691234" y="3416595"/>
                </a:lnTo>
                <a:lnTo>
                  <a:pt x="1682248" y="3466682"/>
                </a:lnTo>
                <a:lnTo>
                  <a:pt x="1672968" y="3514660"/>
                </a:lnTo>
                <a:lnTo>
                  <a:pt x="1663406" y="3560478"/>
                </a:lnTo>
                <a:lnTo>
                  <a:pt x="1653572" y="3604088"/>
                </a:lnTo>
                <a:lnTo>
                  <a:pt x="1643477" y="3645441"/>
                </a:lnTo>
                <a:lnTo>
                  <a:pt x="1633133" y="3684487"/>
                </a:lnTo>
                <a:lnTo>
                  <a:pt x="1622550" y="3721178"/>
                </a:lnTo>
                <a:lnTo>
                  <a:pt x="1600715" y="3787294"/>
                </a:lnTo>
                <a:lnTo>
                  <a:pt x="1578059" y="3843397"/>
                </a:lnTo>
                <a:lnTo>
                  <a:pt x="1554672" y="3889092"/>
                </a:lnTo>
                <a:lnTo>
                  <a:pt x="1530642" y="3923987"/>
                </a:lnTo>
                <a:lnTo>
                  <a:pt x="1493585" y="3955217"/>
                </a:lnTo>
                <a:lnTo>
                  <a:pt x="1481008" y="3959800"/>
                </a:lnTo>
                <a:lnTo>
                  <a:pt x="1468336" y="3961388"/>
                </a:lnTo>
                <a:close/>
              </a:path>
            </a:pathLst>
          </a:custGeom>
          <a:solidFill>
            <a:srgbClr val="FFFF99"/>
          </a:solidFill>
        </p:spPr>
        <p:txBody>
          <a:bodyPr wrap="square" lIns="0" tIns="0" rIns="0" bIns="0" rtlCol="0"/>
          <a:lstStyle/>
          <a:p/>
        </p:txBody>
      </p:sp>
      <p:sp>
        <p:nvSpPr>
          <p:cNvPr id="209" name="object 209"/>
          <p:cNvSpPr txBox="1"/>
          <p:nvPr/>
        </p:nvSpPr>
        <p:spPr>
          <a:xfrm>
            <a:off x="4010819" y="1746542"/>
            <a:ext cx="330200" cy="2951480"/>
          </a:xfrm>
          <a:prstGeom prst="rect">
            <a:avLst/>
          </a:prstGeom>
        </p:spPr>
        <p:txBody>
          <a:bodyPr vert="horz" wrap="square" lIns="0" tIns="12700" rIns="0" bIns="0" rtlCol="0">
            <a:spAutoFit/>
          </a:bodyPr>
          <a:lstStyle/>
          <a:p>
            <a:pPr marL="12700" marR="5080" algn="just">
              <a:lnSpc>
                <a:spcPct val="100000"/>
              </a:lnSpc>
              <a:spcBef>
                <a:spcPts val="100"/>
              </a:spcBef>
            </a:pPr>
            <a:r>
              <a:rPr sz="2400" b="1" spc="-50">
                <a:solidFill>
                  <a:srgbClr val="D4921B"/>
                </a:solidFill>
                <a:latin typeface="Microsoft JhengHei"/>
                <a:cs typeface="Microsoft JhengHei"/>
              </a:rPr>
              <a:t>纤维增强复合材料</a:t>
            </a:r>
            <a:endParaRPr sz="2400">
              <a:latin typeface="Microsoft JhengHei"/>
              <a:cs typeface="Microsoft JhengHei"/>
            </a:endParaRPr>
          </a:p>
        </p:txBody>
      </p:sp>
      <p:sp>
        <p:nvSpPr>
          <p:cNvPr id="210" name="object 210"/>
          <p:cNvSpPr/>
          <p:nvPr/>
        </p:nvSpPr>
        <p:spPr>
          <a:xfrm>
            <a:off x="5003546" y="2624123"/>
            <a:ext cx="3816985" cy="1165860"/>
          </a:xfrm>
          <a:custGeom>
            <a:rect l="l" t="t" r="r" b="b"/>
            <a:pathLst>
              <a:path w="3816984" h="1165860">
                <a:moveTo>
                  <a:pt x="1903124" y="1165312"/>
                </a:moveTo>
                <a:lnTo>
                  <a:pt x="1703674" y="1163188"/>
                </a:lnTo>
                <a:lnTo>
                  <a:pt x="1569718" y="1159521"/>
                </a:lnTo>
                <a:lnTo>
                  <a:pt x="1426071" y="1153541"/>
                </a:lnTo>
                <a:lnTo>
                  <a:pt x="1277463" y="1145007"/>
                </a:lnTo>
                <a:lnTo>
                  <a:pt x="1205465" y="1139953"/>
                </a:lnTo>
                <a:lnTo>
                  <a:pt x="1066318" y="1128342"/>
                </a:lnTo>
                <a:lnTo>
                  <a:pt x="933946" y="1114817"/>
                </a:lnTo>
                <a:lnTo>
                  <a:pt x="870419" y="1107372"/>
                </a:lnTo>
                <a:lnTo>
                  <a:pt x="808726" y="1099490"/>
                </a:lnTo>
                <a:lnTo>
                  <a:pt x="748916" y="1091184"/>
                </a:lnTo>
                <a:lnTo>
                  <a:pt x="691034" y="1082469"/>
                </a:lnTo>
                <a:lnTo>
                  <a:pt x="635128" y="1073358"/>
                </a:lnTo>
                <a:lnTo>
                  <a:pt x="581244" y="1063866"/>
                </a:lnTo>
                <a:lnTo>
                  <a:pt x="529430" y="1054006"/>
                </a:lnTo>
                <a:lnTo>
                  <a:pt x="479732" y="1043791"/>
                </a:lnTo>
                <a:lnTo>
                  <a:pt x="432197" y="1033236"/>
                </a:lnTo>
                <a:lnTo>
                  <a:pt x="386873" y="1022354"/>
                </a:lnTo>
                <a:lnTo>
                  <a:pt x="343806" y="1011159"/>
                </a:lnTo>
                <a:lnTo>
                  <a:pt x="303043" y="999666"/>
                </a:lnTo>
                <a:lnTo>
                  <a:pt x="264631" y="987887"/>
                </a:lnTo>
                <a:lnTo>
                  <a:pt x="195048" y="963528"/>
                </a:lnTo>
                <a:lnTo>
                  <a:pt x="135432" y="938195"/>
                </a:lnTo>
                <a:lnTo>
                  <a:pt x="86158" y="911995"/>
                </a:lnTo>
                <a:lnTo>
                  <a:pt x="47603" y="885041"/>
                </a:lnTo>
                <a:lnTo>
                  <a:pt x="20141" y="857443"/>
                </a:lnTo>
                <a:lnTo>
                  <a:pt x="570" y="815078"/>
                </a:lnTo>
                <a:lnTo>
                  <a:pt x="0" y="800754"/>
                </a:lnTo>
                <a:lnTo>
                  <a:pt x="2484" y="786351"/>
                </a:lnTo>
                <a:lnTo>
                  <a:pt x="28736" y="742811"/>
                </a:lnTo>
                <a:lnTo>
                  <a:pt x="60714" y="714876"/>
                </a:lnTo>
                <a:lnTo>
                  <a:pt x="101929" y="688785"/>
                </a:lnTo>
                <a:lnTo>
                  <a:pt x="152935" y="663590"/>
                </a:lnTo>
                <a:lnTo>
                  <a:pt x="213311" y="639366"/>
                </a:lnTo>
                <a:lnTo>
                  <a:pt x="282632" y="616191"/>
                </a:lnTo>
                <a:lnTo>
                  <a:pt x="320516" y="605021"/>
                </a:lnTo>
                <a:lnTo>
                  <a:pt x="360478" y="594141"/>
                </a:lnTo>
                <a:lnTo>
                  <a:pt x="402466" y="583561"/>
                </a:lnTo>
                <a:lnTo>
                  <a:pt x="446426" y="573291"/>
                </a:lnTo>
                <a:lnTo>
                  <a:pt x="492306" y="563340"/>
                </a:lnTo>
                <a:lnTo>
                  <a:pt x="540053" y="553718"/>
                </a:lnTo>
                <a:lnTo>
                  <a:pt x="589614" y="544434"/>
                </a:lnTo>
                <a:lnTo>
                  <a:pt x="640937" y="535499"/>
                </a:lnTo>
                <a:lnTo>
                  <a:pt x="693968" y="526920"/>
                </a:lnTo>
                <a:lnTo>
                  <a:pt x="748655" y="518709"/>
                </a:lnTo>
                <a:lnTo>
                  <a:pt x="804946" y="510873"/>
                </a:lnTo>
                <a:lnTo>
                  <a:pt x="922124" y="496371"/>
                </a:lnTo>
                <a:lnTo>
                  <a:pt x="1045082" y="483488"/>
                </a:lnTo>
                <a:lnTo>
                  <a:pt x="1173396" y="472303"/>
                </a:lnTo>
                <a:lnTo>
                  <a:pt x="1306644" y="462890"/>
                </a:lnTo>
                <a:lnTo>
                  <a:pt x="1444403" y="455326"/>
                </a:lnTo>
                <a:lnTo>
                  <a:pt x="1586253" y="449687"/>
                </a:lnTo>
                <a:lnTo>
                  <a:pt x="2003646" y="0"/>
                </a:lnTo>
                <a:lnTo>
                  <a:pt x="2314272" y="452759"/>
                </a:lnTo>
                <a:lnTo>
                  <a:pt x="2465843" y="460212"/>
                </a:lnTo>
                <a:lnTo>
                  <a:pt x="2611392" y="469799"/>
                </a:lnTo>
                <a:lnTo>
                  <a:pt x="2750539" y="481411"/>
                </a:lnTo>
                <a:lnTo>
                  <a:pt x="2882911" y="494935"/>
                </a:lnTo>
                <a:lnTo>
                  <a:pt x="2946438" y="502381"/>
                </a:lnTo>
                <a:lnTo>
                  <a:pt x="3008130" y="510263"/>
                </a:lnTo>
                <a:lnTo>
                  <a:pt x="3067941" y="518569"/>
                </a:lnTo>
                <a:lnTo>
                  <a:pt x="3125823" y="527284"/>
                </a:lnTo>
                <a:lnTo>
                  <a:pt x="3181729" y="536394"/>
                </a:lnTo>
                <a:lnTo>
                  <a:pt x="3235613" y="545887"/>
                </a:lnTo>
                <a:lnTo>
                  <a:pt x="3287427" y="555747"/>
                </a:lnTo>
                <a:lnTo>
                  <a:pt x="3337125" y="565962"/>
                </a:lnTo>
                <a:lnTo>
                  <a:pt x="3384659" y="576517"/>
                </a:lnTo>
                <a:lnTo>
                  <a:pt x="3429984" y="587399"/>
                </a:lnTo>
                <a:lnTo>
                  <a:pt x="3473051" y="598593"/>
                </a:lnTo>
                <a:lnTo>
                  <a:pt x="3513814" y="610087"/>
                </a:lnTo>
                <a:lnTo>
                  <a:pt x="3552226" y="621866"/>
                </a:lnTo>
                <a:lnTo>
                  <a:pt x="3621809" y="646224"/>
                </a:lnTo>
                <a:lnTo>
                  <a:pt x="3681424" y="671558"/>
                </a:lnTo>
                <a:lnTo>
                  <a:pt x="3730698" y="697757"/>
                </a:lnTo>
                <a:lnTo>
                  <a:pt x="3769253" y="724711"/>
                </a:lnTo>
                <a:lnTo>
                  <a:pt x="3796714" y="752310"/>
                </a:lnTo>
                <a:lnTo>
                  <a:pt x="3816285" y="794675"/>
                </a:lnTo>
                <a:lnTo>
                  <a:pt x="3816856" y="808999"/>
                </a:lnTo>
                <a:lnTo>
                  <a:pt x="3814371" y="823402"/>
                </a:lnTo>
                <a:lnTo>
                  <a:pt x="3788118" y="866942"/>
                </a:lnTo>
                <a:lnTo>
                  <a:pt x="3757211" y="894101"/>
                </a:lnTo>
                <a:lnTo>
                  <a:pt x="3719197" y="918635"/>
                </a:lnTo>
                <a:lnTo>
                  <a:pt x="3672772" y="942291"/>
                </a:lnTo>
                <a:lnTo>
                  <a:pt x="3618321" y="965025"/>
                </a:lnTo>
                <a:lnTo>
                  <a:pt x="3556228" y="986788"/>
                </a:lnTo>
                <a:lnTo>
                  <a:pt x="3486876" y="1007535"/>
                </a:lnTo>
                <a:lnTo>
                  <a:pt x="3449599" y="1017512"/>
                </a:lnTo>
                <a:lnTo>
                  <a:pt x="3410651" y="1027218"/>
                </a:lnTo>
                <a:lnTo>
                  <a:pt x="3370081" y="1036647"/>
                </a:lnTo>
                <a:lnTo>
                  <a:pt x="3327937" y="1045792"/>
                </a:lnTo>
                <a:lnTo>
                  <a:pt x="3284266" y="1054648"/>
                </a:lnTo>
                <a:lnTo>
                  <a:pt x="3239117" y="1063209"/>
                </a:lnTo>
                <a:lnTo>
                  <a:pt x="3192537" y="1071470"/>
                </a:lnTo>
                <a:lnTo>
                  <a:pt x="3144576" y="1079424"/>
                </a:lnTo>
                <a:lnTo>
                  <a:pt x="3095280" y="1087065"/>
                </a:lnTo>
                <a:lnTo>
                  <a:pt x="2992877" y="1101387"/>
                </a:lnTo>
                <a:lnTo>
                  <a:pt x="2885714" y="1114390"/>
                </a:lnTo>
                <a:lnTo>
                  <a:pt x="2774174" y="1126026"/>
                </a:lnTo>
                <a:lnTo>
                  <a:pt x="2658642" y="1136250"/>
                </a:lnTo>
                <a:lnTo>
                  <a:pt x="2539502" y="1145014"/>
                </a:lnTo>
                <a:lnTo>
                  <a:pt x="2417137" y="1152272"/>
                </a:lnTo>
                <a:lnTo>
                  <a:pt x="2291933" y="1157978"/>
                </a:lnTo>
                <a:lnTo>
                  <a:pt x="2099643" y="1163523"/>
                </a:lnTo>
                <a:lnTo>
                  <a:pt x="1903124" y="1165312"/>
                </a:lnTo>
                <a:close/>
              </a:path>
            </a:pathLst>
          </a:custGeom>
          <a:solidFill>
            <a:srgbClr val="FFFF99"/>
          </a:solidFill>
        </p:spPr>
        <p:txBody>
          <a:bodyPr wrap="square" lIns="0" tIns="0" rIns="0" bIns="0" rtlCol="0"/>
          <a:lstStyle/>
          <a:p/>
        </p:txBody>
      </p:sp>
      <p:sp>
        <p:nvSpPr>
          <p:cNvPr id="211" name="object 211"/>
          <p:cNvSpPr txBox="1"/>
          <p:nvPr/>
        </p:nvSpPr>
        <p:spPr>
          <a:xfrm>
            <a:off x="5680075" y="3216731"/>
            <a:ext cx="2463800" cy="391160"/>
          </a:xfrm>
          <a:prstGeom prst="rect">
            <a:avLst/>
          </a:prstGeom>
        </p:spPr>
        <p:txBody>
          <a:bodyPr vert="horz" wrap="square" lIns="0" tIns="12700" rIns="0" bIns="0" rtlCol="0">
            <a:spAutoFit/>
          </a:bodyPr>
          <a:lstStyle/>
          <a:p>
            <a:pPr marL="12700">
              <a:lnSpc>
                <a:spcPct val="100000"/>
              </a:lnSpc>
              <a:spcBef>
                <a:spcPts val="100"/>
              </a:spcBef>
            </a:pPr>
            <a:r>
              <a:rPr sz="2400" b="1" spc="-10">
                <a:latin typeface="Microsoft JhengHei"/>
                <a:cs typeface="Microsoft JhengHei"/>
              </a:rPr>
              <a:t>颗粒增强复合材料</a:t>
            </a:r>
            <a:endParaRPr sz="2400">
              <a:latin typeface="Microsoft JhengHei"/>
              <a:cs typeface="Microsoft JhengHei"/>
            </a:endParaRPr>
          </a:p>
        </p:txBody>
      </p:sp>
      <p:sp>
        <p:nvSpPr>
          <p:cNvPr id="212" name="object 212"/>
          <p:cNvSpPr/>
          <p:nvPr/>
        </p:nvSpPr>
        <p:spPr>
          <a:xfrm>
            <a:off x="7231078" y="4797376"/>
            <a:ext cx="1734185" cy="1511935"/>
          </a:xfrm>
          <a:custGeom>
            <a:rect l="l" t="t" r="r" b="b"/>
            <a:pathLst>
              <a:path w="1734182" h="1511935">
                <a:moveTo>
                  <a:pt x="1056069" y="1511396"/>
                </a:moveTo>
                <a:lnTo>
                  <a:pt x="1011663" y="1510230"/>
                </a:lnTo>
                <a:lnTo>
                  <a:pt x="966828" y="1505835"/>
                </a:lnTo>
                <a:lnTo>
                  <a:pt x="921146" y="1497979"/>
                </a:lnTo>
                <a:lnTo>
                  <a:pt x="876466" y="1486861"/>
                </a:lnTo>
                <a:lnTo>
                  <a:pt x="832900" y="1472587"/>
                </a:lnTo>
                <a:lnTo>
                  <a:pt x="790559" y="1455265"/>
                </a:lnTo>
                <a:lnTo>
                  <a:pt x="749553" y="1435000"/>
                </a:lnTo>
                <a:lnTo>
                  <a:pt x="709995" y="1411899"/>
                </a:lnTo>
                <a:lnTo>
                  <a:pt x="671996" y="1386068"/>
                </a:lnTo>
                <a:lnTo>
                  <a:pt x="635665" y="1357614"/>
                </a:lnTo>
                <a:lnTo>
                  <a:pt x="601116" y="1326644"/>
                </a:lnTo>
                <a:lnTo>
                  <a:pt x="568459" y="1293263"/>
                </a:lnTo>
                <a:lnTo>
                  <a:pt x="537805" y="1257579"/>
                </a:lnTo>
                <a:lnTo>
                  <a:pt x="509265" y="1219698"/>
                </a:lnTo>
                <a:lnTo>
                  <a:pt x="482951" y="1179726"/>
                </a:lnTo>
                <a:lnTo>
                  <a:pt x="458974" y="1137770"/>
                </a:lnTo>
                <a:lnTo>
                  <a:pt x="437444" y="1093936"/>
                </a:lnTo>
                <a:lnTo>
                  <a:pt x="418474" y="1048330"/>
                </a:lnTo>
                <a:lnTo>
                  <a:pt x="402174" y="1001060"/>
                </a:lnTo>
                <a:lnTo>
                  <a:pt x="388656" y="952232"/>
                </a:lnTo>
                <a:lnTo>
                  <a:pt x="0" y="838260"/>
                </a:lnTo>
                <a:lnTo>
                  <a:pt x="370101" y="664590"/>
                </a:lnTo>
                <a:lnTo>
                  <a:pt x="376970" y="615462"/>
                </a:lnTo>
                <a:lnTo>
                  <a:pt x="386575" y="567565"/>
                </a:lnTo>
                <a:lnTo>
                  <a:pt x="398815" y="520987"/>
                </a:lnTo>
                <a:lnTo>
                  <a:pt x="413591" y="475814"/>
                </a:lnTo>
                <a:lnTo>
                  <a:pt x="430803" y="432133"/>
                </a:lnTo>
                <a:lnTo>
                  <a:pt x="450348" y="390031"/>
                </a:lnTo>
                <a:lnTo>
                  <a:pt x="472129" y="349594"/>
                </a:lnTo>
                <a:lnTo>
                  <a:pt x="496043" y="310910"/>
                </a:lnTo>
                <a:lnTo>
                  <a:pt x="521990" y="274066"/>
                </a:lnTo>
                <a:lnTo>
                  <a:pt x="549871" y="239147"/>
                </a:lnTo>
                <a:lnTo>
                  <a:pt x="579585" y="206241"/>
                </a:lnTo>
                <a:lnTo>
                  <a:pt x="611031" y="175436"/>
                </a:lnTo>
                <a:lnTo>
                  <a:pt x="644109" y="146817"/>
                </a:lnTo>
                <a:lnTo>
                  <a:pt x="678719" y="120471"/>
                </a:lnTo>
                <a:lnTo>
                  <a:pt x="714760" y="96486"/>
                </a:lnTo>
                <a:lnTo>
                  <a:pt x="752133" y="74948"/>
                </a:lnTo>
                <a:lnTo>
                  <a:pt x="790735" y="55944"/>
                </a:lnTo>
                <a:lnTo>
                  <a:pt x="830469" y="39562"/>
                </a:lnTo>
                <a:lnTo>
                  <a:pt x="871231" y="25886"/>
                </a:lnTo>
                <a:lnTo>
                  <a:pt x="912924" y="15006"/>
                </a:lnTo>
                <a:lnTo>
                  <a:pt x="955446" y="7006"/>
                </a:lnTo>
                <a:lnTo>
                  <a:pt x="998696" y="1975"/>
                </a:lnTo>
                <a:lnTo>
                  <a:pt x="1042575" y="0"/>
                </a:lnTo>
                <a:lnTo>
                  <a:pt x="1086981" y="1166"/>
                </a:lnTo>
                <a:lnTo>
                  <a:pt x="1131816" y="5560"/>
                </a:lnTo>
                <a:lnTo>
                  <a:pt x="1176299" y="13146"/>
                </a:lnTo>
                <a:lnTo>
                  <a:pt x="1219668" y="23754"/>
                </a:lnTo>
                <a:lnTo>
                  <a:pt x="1261842" y="37273"/>
                </a:lnTo>
                <a:lnTo>
                  <a:pt x="1302745" y="53591"/>
                </a:lnTo>
                <a:lnTo>
                  <a:pt x="1342297" y="72600"/>
                </a:lnTo>
                <a:lnTo>
                  <a:pt x="1380419" y="94186"/>
                </a:lnTo>
                <a:lnTo>
                  <a:pt x="1417032" y="118240"/>
                </a:lnTo>
                <a:lnTo>
                  <a:pt x="1452059" y="144651"/>
                </a:lnTo>
                <a:lnTo>
                  <a:pt x="1485421" y="173308"/>
                </a:lnTo>
                <a:lnTo>
                  <a:pt x="1517038" y="204100"/>
                </a:lnTo>
                <a:lnTo>
                  <a:pt x="1546833" y="236916"/>
                </a:lnTo>
                <a:lnTo>
                  <a:pt x="1574726" y="271645"/>
                </a:lnTo>
                <a:lnTo>
                  <a:pt x="1600640" y="308177"/>
                </a:lnTo>
                <a:lnTo>
                  <a:pt x="1624495" y="346400"/>
                </a:lnTo>
                <a:lnTo>
                  <a:pt x="1646212" y="386205"/>
                </a:lnTo>
                <a:lnTo>
                  <a:pt x="1665714" y="427479"/>
                </a:lnTo>
                <a:lnTo>
                  <a:pt x="1682921" y="470112"/>
                </a:lnTo>
                <a:lnTo>
                  <a:pt x="1697756" y="513994"/>
                </a:lnTo>
                <a:lnTo>
                  <a:pt x="1710138" y="559013"/>
                </a:lnTo>
                <a:lnTo>
                  <a:pt x="1719990" y="605058"/>
                </a:lnTo>
                <a:lnTo>
                  <a:pt x="1727233" y="652020"/>
                </a:lnTo>
                <a:lnTo>
                  <a:pt x="1731789" y="699786"/>
                </a:lnTo>
                <a:lnTo>
                  <a:pt x="1733578" y="748246"/>
                </a:lnTo>
                <a:lnTo>
                  <a:pt x="1732522" y="797289"/>
                </a:lnTo>
                <a:lnTo>
                  <a:pt x="1728543" y="846804"/>
                </a:lnTo>
                <a:lnTo>
                  <a:pt x="1721674" y="895932"/>
                </a:lnTo>
                <a:lnTo>
                  <a:pt x="1712069" y="943829"/>
                </a:lnTo>
                <a:lnTo>
                  <a:pt x="1699829" y="990407"/>
                </a:lnTo>
                <a:lnTo>
                  <a:pt x="1685052" y="1035580"/>
                </a:lnTo>
                <a:lnTo>
                  <a:pt x="1667841" y="1079261"/>
                </a:lnTo>
                <a:lnTo>
                  <a:pt x="1648296" y="1121363"/>
                </a:lnTo>
                <a:lnTo>
                  <a:pt x="1626515" y="1161800"/>
                </a:lnTo>
                <a:lnTo>
                  <a:pt x="1602601" y="1200484"/>
                </a:lnTo>
                <a:lnTo>
                  <a:pt x="1576654" y="1237329"/>
                </a:lnTo>
                <a:lnTo>
                  <a:pt x="1548773" y="1272248"/>
                </a:lnTo>
                <a:lnTo>
                  <a:pt x="1519059" y="1305153"/>
                </a:lnTo>
                <a:lnTo>
                  <a:pt x="1487613" y="1335959"/>
                </a:lnTo>
                <a:lnTo>
                  <a:pt x="1454535" y="1364578"/>
                </a:lnTo>
                <a:lnTo>
                  <a:pt x="1419925" y="1390924"/>
                </a:lnTo>
                <a:lnTo>
                  <a:pt x="1383884" y="1414909"/>
                </a:lnTo>
                <a:lnTo>
                  <a:pt x="1346512" y="1436447"/>
                </a:lnTo>
                <a:lnTo>
                  <a:pt x="1307909" y="1455451"/>
                </a:lnTo>
                <a:lnTo>
                  <a:pt x="1268176" y="1471834"/>
                </a:lnTo>
                <a:lnTo>
                  <a:pt x="1227413" y="1485509"/>
                </a:lnTo>
                <a:lnTo>
                  <a:pt x="1185720" y="1496390"/>
                </a:lnTo>
                <a:lnTo>
                  <a:pt x="1143199" y="1504389"/>
                </a:lnTo>
                <a:lnTo>
                  <a:pt x="1099948" y="1509420"/>
                </a:lnTo>
                <a:lnTo>
                  <a:pt x="1056069" y="1511396"/>
                </a:lnTo>
                <a:close/>
              </a:path>
            </a:pathLst>
          </a:custGeom>
          <a:solidFill>
            <a:srgbClr val="FFFF99"/>
          </a:solidFill>
        </p:spPr>
        <p:txBody>
          <a:bodyPr wrap="square" lIns="0" tIns="0" rIns="0" bIns="0" rtlCol="0"/>
          <a:lstStyle/>
          <a:p/>
        </p:txBody>
      </p:sp>
      <p:sp>
        <p:nvSpPr>
          <p:cNvPr id="213" name="object 213"/>
          <p:cNvSpPr txBox="1"/>
          <p:nvPr/>
        </p:nvSpPr>
        <p:spPr>
          <a:xfrm>
            <a:off x="7962900" y="5061294"/>
            <a:ext cx="635000" cy="1122680"/>
          </a:xfrm>
          <a:prstGeom prst="rect">
            <a:avLst/>
          </a:prstGeom>
        </p:spPr>
        <p:txBody>
          <a:bodyPr vert="horz" wrap="square" lIns="0" tIns="12700" rIns="0" bIns="0" rtlCol="0">
            <a:spAutoFit/>
          </a:bodyPr>
          <a:lstStyle/>
          <a:p>
            <a:pPr marL="12700" marR="5080" algn="just">
              <a:lnSpc>
                <a:spcPct val="100000"/>
              </a:lnSpc>
              <a:spcBef>
                <a:spcPts val="100"/>
              </a:spcBef>
            </a:pPr>
            <a:r>
              <a:rPr sz="2400" b="1" spc="-25">
                <a:latin typeface="Microsoft JhengHei"/>
                <a:cs typeface="Microsoft JhengHei"/>
              </a:rPr>
              <a:t>叠层复合材料</a:t>
            </a:r>
            <a:endParaRPr sz="2400">
              <a:latin typeface="Microsoft JhengHei"/>
              <a:cs typeface="Microsoft JhengHei"/>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01625" y="381000"/>
            <a:ext cx="8540750" cy="1143000"/>
          </a:xfrm>
          <a:prstGeom prst="rect">
            <a:avLst/>
          </a:prstGeom>
          <a:ln w="9525">
            <a:solidFill>
              <a:srgbClr val="000000"/>
            </a:solidFill>
          </a:ln>
        </p:spPr>
        <p:txBody>
          <a:bodyPr vert="horz" wrap="square" lIns="0" tIns="253365" rIns="0" bIns="0" rtlCol="0">
            <a:spAutoFit/>
          </a:bodyPr>
          <a:lstStyle/>
          <a:p>
            <a:pPr algn="ctr">
              <a:lnSpc>
                <a:spcPct val="100000"/>
              </a:lnSpc>
              <a:spcBef>
                <a:spcPts val="1995"/>
              </a:spcBef>
            </a:pPr>
            <a:r>
              <a:rPr b="0" spc="-5">
                <a:solidFill>
                  <a:srgbClr val="FF6600"/>
                </a:solidFill>
                <a:latin typeface="宋体"/>
                <a:cs typeface="宋体"/>
              </a:rPr>
              <a:t>二、复合材料旳性能特点</a:t>
            </a:r>
          </a:p>
        </p:txBody>
      </p:sp>
      <p:sp>
        <p:nvSpPr>
          <p:cNvPr id="3" name="object 3"/>
          <p:cNvSpPr/>
          <p:nvPr/>
        </p:nvSpPr>
        <p:spPr>
          <a:xfrm>
            <a:off x="457200" y="1600200"/>
            <a:ext cx="8229600" cy="4781550"/>
          </a:xfrm>
          <a:custGeom>
            <a:rect l="l" t="t" r="r" b="b"/>
            <a:pathLst>
              <a:path w="8229600" h="4781550">
                <a:moveTo>
                  <a:pt x="0" y="0"/>
                </a:moveTo>
                <a:lnTo>
                  <a:pt x="8229600" y="0"/>
                </a:lnTo>
                <a:lnTo>
                  <a:pt x="8229600" y="4781550"/>
                </a:lnTo>
                <a:lnTo>
                  <a:pt x="0" y="4781550"/>
                </a:lnTo>
                <a:lnTo>
                  <a:pt x="0" y="0"/>
                </a:lnTo>
                <a:close/>
              </a:path>
            </a:pathLst>
          </a:custGeom>
          <a:ln w="9525">
            <a:solidFill>
              <a:srgbClr val="000000"/>
            </a:solidFill>
          </a:ln>
        </p:spPr>
        <p:txBody>
          <a:bodyPr wrap="square" lIns="0" tIns="0" rIns="0" bIns="0" rtlCol="0"/>
          <a:lstStyle/>
          <a:p/>
        </p:txBody>
      </p:sp>
      <p:sp>
        <p:nvSpPr>
          <p:cNvPr id="4" name="object 4"/>
          <p:cNvSpPr txBox="1">
            <a:spLocks noGrp="1"/>
          </p:cNvSpPr>
          <p:nvPr>
            <p:ph type="body" idx="1"/>
          </p:nvPr>
        </p:nvSpPr>
        <p:spPr>
          <a:prstGeom prst="rect">
            <a:avLst/>
          </a:prstGeom>
        </p:spPr>
        <p:txBody>
          <a:bodyPr vert="horz" wrap="square" lIns="0" tIns="110490" rIns="0" bIns="0" rtlCol="0">
            <a:spAutoFit/>
          </a:bodyPr>
          <a:lstStyle/>
          <a:p>
            <a:pPr marL="551815" indent="-539115">
              <a:lnSpc>
                <a:spcPct val="100000"/>
              </a:lnSpc>
              <a:spcBef>
                <a:spcPts val="870"/>
              </a:spcBef>
              <a:buSzPct val="101562"/>
              <a:buFont typeface="Arial"/>
              <a:buAutoNum type="arabicPeriod"/>
              <a:tabLst>
                <a:tab pos="551815"/>
                <a:tab pos="552450"/>
              </a:tabLst>
            </a:pPr>
            <a:r>
              <a:rPr spc="-10"/>
              <a:t>比强度和比模量高</a:t>
            </a:r>
          </a:p>
          <a:p>
            <a:pPr marL="12700" marR="5080" indent="1137920">
              <a:lnSpc>
                <a:spcPct val="97500"/>
              </a:lnSpc>
              <a:spcBef>
                <a:spcPts val="850"/>
              </a:spcBef>
            </a:pPr>
            <a:r>
              <a:rPr b="0" spc="-5">
                <a:solidFill>
                  <a:srgbClr val="000000"/>
                </a:solidFill>
                <a:latin typeface="宋体"/>
                <a:cs typeface="宋体"/>
              </a:rPr>
              <a:t>纤维增长材料旳比强度及比模量远高于金属材料，尤其是碳纤维－环氧树脂复合材</a:t>
            </a:r>
            <a:r>
              <a:rPr b="0">
                <a:solidFill>
                  <a:srgbClr val="000000"/>
                </a:solidFill>
                <a:latin typeface="宋体"/>
                <a:cs typeface="宋体"/>
              </a:rPr>
              <a:t>料比强度是钢旳</a:t>
            </a:r>
            <a:r>
              <a:rPr b="0">
                <a:solidFill>
                  <a:srgbClr val="000000"/>
                </a:solidFill>
                <a:latin typeface="Arial"/>
                <a:cs typeface="Arial"/>
              </a:rPr>
              <a:t>8</a:t>
            </a:r>
            <a:r>
              <a:rPr b="0">
                <a:solidFill>
                  <a:srgbClr val="000000"/>
                </a:solidFill>
                <a:latin typeface="宋体"/>
                <a:cs typeface="宋体"/>
              </a:rPr>
              <a:t>倍，比模量是钢旳</a:t>
            </a:r>
            <a:r>
              <a:rPr b="0">
                <a:solidFill>
                  <a:srgbClr val="000000"/>
                </a:solidFill>
                <a:latin typeface="Arial"/>
                <a:cs typeface="Arial"/>
              </a:rPr>
              <a:t>4</a:t>
            </a:r>
            <a:r>
              <a:rPr b="0" spc="-25">
                <a:solidFill>
                  <a:srgbClr val="000000"/>
                </a:solidFill>
                <a:latin typeface="宋体"/>
                <a:cs typeface="宋体"/>
              </a:rPr>
              <a:t>倍。</a:t>
            </a:r>
          </a:p>
          <a:p>
            <a:pPr marL="551815" indent="-539115">
              <a:lnSpc>
                <a:spcPct val="100000"/>
              </a:lnSpc>
              <a:spcBef>
                <a:spcPts val="910"/>
              </a:spcBef>
              <a:buClr>
                <a:srgbClr val="000000"/>
              </a:buClr>
              <a:buSzPct val="101562"/>
              <a:buFont typeface="Arial"/>
              <a:buAutoNum type="arabicPeriod" startAt="2"/>
              <a:tabLst>
                <a:tab pos="551815"/>
                <a:tab pos="552450"/>
              </a:tabLst>
            </a:pPr>
            <a:r>
              <a:rPr spc="-5"/>
              <a:t>抗疲劳和破断安全性好</a:t>
            </a:r>
          </a:p>
          <a:p>
            <a:pPr marL="12700" marR="5080" indent="1137920">
              <a:lnSpc>
                <a:spcPct val="100000"/>
              </a:lnSpc>
              <a:spcBef>
                <a:spcPts val="755"/>
              </a:spcBef>
            </a:pPr>
            <a:r>
              <a:rPr b="0" spc="-5">
                <a:solidFill>
                  <a:srgbClr val="000000"/>
                </a:solidFill>
                <a:latin typeface="宋体"/>
                <a:cs typeface="宋体"/>
              </a:rPr>
              <a:t>纤维增强复合材料对缺口及应力集中旳敏感性小，纤维与基体界面能阻止疲劳裂纹旳扩展，变化裂纹扩展旳方向。</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490875"/>
            <a:ext cx="8018780" cy="2665730"/>
          </a:xfrm>
          <a:prstGeom prst="rect">
            <a:avLst/>
          </a:prstGeom>
        </p:spPr>
        <p:txBody>
          <a:bodyPr vert="horz" wrap="square" lIns="0" tIns="110490" rIns="0" bIns="0" rtlCol="0">
            <a:spAutoFit/>
          </a:bodyPr>
          <a:lstStyle/>
          <a:p>
            <a:pPr marL="12700">
              <a:lnSpc>
                <a:spcPct val="100000"/>
              </a:lnSpc>
              <a:spcBef>
                <a:spcPts val="870"/>
              </a:spcBef>
              <a:tabLst>
                <a:tab pos="551815"/>
              </a:tabLst>
            </a:pPr>
            <a:r>
              <a:rPr sz="3250" spc="-25">
                <a:solidFill>
                  <a:srgbClr val="FF6600"/>
                </a:solidFill>
                <a:latin typeface="Arial"/>
                <a:cs typeface="Arial"/>
              </a:rPr>
              <a:t>3.</a:t>
            </a:r>
            <a:r>
              <a:rPr sz="3250">
                <a:solidFill>
                  <a:srgbClr val="FF6600"/>
                </a:solidFill>
                <a:latin typeface="Arial"/>
                <a:cs typeface="Arial"/>
              </a:rPr>
              <a:t>	</a:t>
            </a:r>
            <a:r>
              <a:rPr sz="3200" spc="-10">
                <a:solidFill>
                  <a:srgbClr val="FF6600"/>
                </a:solidFill>
              </a:rPr>
              <a:t>高温性能优良</a:t>
            </a:r>
            <a:endParaRPr sz="3200">
              <a:latin typeface="Arial"/>
              <a:cs typeface="Arial"/>
            </a:endParaRPr>
          </a:p>
          <a:p>
            <a:pPr marL="12700" marR="5080" indent="946150">
              <a:lnSpc>
                <a:spcPct val="100000"/>
              </a:lnSpc>
              <a:spcBef>
                <a:spcPts val="755"/>
              </a:spcBef>
            </a:pPr>
            <a:r>
              <a:rPr sz="3200" b="0" spc="-5">
                <a:latin typeface="宋体"/>
                <a:cs typeface="宋体"/>
              </a:rPr>
              <a:t>大多数增强纤维在高温下仍保持高旳强</a:t>
            </a:r>
            <a:r>
              <a:rPr sz="3200" b="0">
                <a:latin typeface="宋体"/>
                <a:cs typeface="宋体"/>
              </a:rPr>
              <a:t>度，如铝合金在</a:t>
            </a:r>
            <a:r>
              <a:rPr sz="3200" b="0" spc="-10">
                <a:latin typeface="Arial"/>
                <a:cs typeface="Arial"/>
              </a:rPr>
              <a:t>400</a:t>
            </a:r>
            <a:r>
              <a:rPr sz="3200" b="0" spc="-10">
                <a:latin typeface="MS Gothic"/>
                <a:cs typeface="MS Gothic"/>
              </a:rPr>
              <a:t>℃</a:t>
            </a:r>
            <a:r>
              <a:rPr sz="3200" b="0" spc="-5">
                <a:latin typeface="宋体"/>
                <a:cs typeface="宋体"/>
              </a:rPr>
              <a:t>时弹性模量已降至近于</a:t>
            </a:r>
            <a:r>
              <a:rPr sz="3200" b="0" spc="-50">
                <a:latin typeface="宋体"/>
                <a:cs typeface="宋体"/>
              </a:rPr>
              <a:t> </a:t>
            </a:r>
            <a:r>
              <a:rPr sz="3200" b="0">
                <a:latin typeface="Arial"/>
                <a:cs typeface="Arial"/>
              </a:rPr>
              <a:t>0</a:t>
            </a:r>
            <a:r>
              <a:rPr sz="3200" b="0" spc="-5">
                <a:latin typeface="宋体"/>
                <a:cs typeface="宋体"/>
              </a:rPr>
              <a:t>，而碳纤维增强后，在此温度下强度和弹性</a:t>
            </a:r>
            <a:r>
              <a:rPr sz="3200" b="0" spc="-10">
                <a:latin typeface="宋体"/>
                <a:cs typeface="宋体"/>
              </a:rPr>
              <a:t>模量基本未变。</a:t>
            </a:r>
            <a:endParaRPr sz="3200">
              <a:latin typeface="宋体"/>
              <a:cs typeface="宋体"/>
            </a:endParaRPr>
          </a:p>
        </p:txBody>
      </p:sp>
      <p:sp>
        <p:nvSpPr>
          <p:cNvPr id="3" name="object 3"/>
          <p:cNvSpPr txBox="1"/>
          <p:nvPr/>
        </p:nvSpPr>
        <p:spPr>
          <a:xfrm>
            <a:off x="535940" y="3124347"/>
            <a:ext cx="8153400" cy="2763520"/>
          </a:xfrm>
          <a:prstGeom prst="rect">
            <a:avLst/>
          </a:prstGeom>
        </p:spPr>
        <p:txBody>
          <a:bodyPr vert="horz" wrap="square" lIns="0" tIns="110490" rIns="0" bIns="0" rtlCol="0">
            <a:spAutoFit/>
          </a:bodyPr>
          <a:lstStyle/>
          <a:p>
            <a:pPr marL="12700">
              <a:lnSpc>
                <a:spcPct val="100000"/>
              </a:lnSpc>
              <a:spcBef>
                <a:spcPts val="870"/>
              </a:spcBef>
              <a:tabLst>
                <a:tab pos="551815"/>
              </a:tabLst>
            </a:pPr>
            <a:r>
              <a:rPr sz="3250" b="1" spc="-25">
                <a:solidFill>
                  <a:srgbClr val="FF6600"/>
                </a:solidFill>
                <a:latin typeface="Arial"/>
                <a:cs typeface="Arial"/>
              </a:rPr>
              <a:t>4.</a:t>
            </a:r>
            <a:r>
              <a:rPr sz="3250" b="1">
                <a:solidFill>
                  <a:srgbClr val="FF6600"/>
                </a:solidFill>
                <a:latin typeface="Arial"/>
                <a:cs typeface="Arial"/>
              </a:rPr>
              <a:t>	</a:t>
            </a:r>
            <a:r>
              <a:rPr sz="3200" b="1" spc="-10">
                <a:solidFill>
                  <a:srgbClr val="FF6600"/>
                </a:solidFill>
                <a:latin typeface="Microsoft JhengHei"/>
                <a:cs typeface="Microsoft JhengHei"/>
              </a:rPr>
              <a:t>减振性能好</a:t>
            </a:r>
            <a:endParaRPr sz="3200">
              <a:latin typeface="Microsoft JhengHei"/>
              <a:cs typeface="Microsoft JhengHei"/>
            </a:endParaRPr>
          </a:p>
          <a:p>
            <a:pPr marL="12700" marR="86360" indent="731520">
              <a:lnSpc>
                <a:spcPct val="100000"/>
              </a:lnSpc>
              <a:spcBef>
                <a:spcPts val="755"/>
              </a:spcBef>
            </a:pPr>
            <a:r>
              <a:rPr sz="3200" spc="-5">
                <a:latin typeface="宋体"/>
                <a:cs typeface="宋体"/>
              </a:rPr>
              <a:t>复合材料旳比模量大，故自振频率也高，可防止构件在工作状态下产生共振。</a:t>
            </a:r>
            <a:endParaRPr sz="3200">
              <a:latin typeface="宋体"/>
              <a:cs typeface="宋体"/>
            </a:endParaRPr>
          </a:p>
          <a:p>
            <a:pPr marL="12700" marR="5080" indent="731520">
              <a:lnSpc>
                <a:spcPct val="100000"/>
              </a:lnSpc>
              <a:spcBef>
                <a:spcPts val="770"/>
              </a:spcBef>
            </a:pPr>
            <a:r>
              <a:rPr sz="3200" spc="-5">
                <a:latin typeface="宋体"/>
                <a:cs typeface="宋体"/>
              </a:rPr>
              <a:t>纤维与基体界面有吸收振动能量旳作用，所以纤维增强复合材料具有很好旳减振性能。</a:t>
            </a:r>
            <a:endParaRPr sz="3200">
              <a:latin typeface="宋体"/>
              <a:cs typeface="宋体"/>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01625" y="381000"/>
            <a:ext cx="8540750" cy="1143000"/>
          </a:xfrm>
          <a:prstGeom prst="rect">
            <a:avLst/>
          </a:prstGeom>
          <a:ln w="9525">
            <a:solidFill>
              <a:srgbClr val="000000"/>
            </a:solidFill>
          </a:ln>
        </p:spPr>
        <p:txBody>
          <a:bodyPr vert="horz" wrap="square" lIns="0" tIns="253365" rIns="0" bIns="0" rtlCol="0">
            <a:spAutoFit/>
          </a:bodyPr>
          <a:lstStyle/>
          <a:p>
            <a:pPr marL="498475">
              <a:lnSpc>
                <a:spcPct val="100000"/>
              </a:lnSpc>
              <a:spcBef>
                <a:spcPts val="1995"/>
              </a:spcBef>
              <a:tabLst>
                <a:tab pos="2453640"/>
              </a:tabLst>
            </a:pPr>
            <a:r>
              <a:rPr b="0">
                <a:solidFill>
                  <a:srgbClr val="D4921B"/>
                </a:solidFill>
                <a:latin typeface="宋体"/>
                <a:cs typeface="宋体"/>
              </a:rPr>
              <a:t>第二</a:t>
            </a:r>
            <a:r>
              <a:rPr b="0" spc="-50">
                <a:solidFill>
                  <a:srgbClr val="D4921B"/>
                </a:solidFill>
                <a:latin typeface="宋体"/>
                <a:cs typeface="宋体"/>
              </a:rPr>
              <a:t>节</a:t>
            </a:r>
            <a:r>
              <a:rPr b="0">
                <a:solidFill>
                  <a:srgbClr val="D4921B"/>
                </a:solidFill>
                <a:latin typeface="宋体"/>
                <a:cs typeface="宋体"/>
              </a:rPr>
              <a:t>	增强材料及其增强机</a:t>
            </a:r>
            <a:r>
              <a:rPr b="0" spc="-50">
                <a:solidFill>
                  <a:srgbClr val="D4921B"/>
                </a:solidFill>
                <a:latin typeface="宋体"/>
                <a:cs typeface="宋体"/>
              </a:rPr>
              <a:t>制</a:t>
            </a:r>
          </a:p>
        </p:txBody>
      </p:sp>
      <p:sp>
        <p:nvSpPr>
          <p:cNvPr id="3" name="object 3"/>
          <p:cNvSpPr/>
          <p:nvPr/>
        </p:nvSpPr>
        <p:spPr>
          <a:xfrm>
            <a:off x="301625" y="1752600"/>
            <a:ext cx="8540750" cy="1725930"/>
          </a:xfrm>
          <a:custGeom>
            <a:rect l="l" t="t" r="r" b="b"/>
            <a:pathLst>
              <a:path w="8540750" h="1725929">
                <a:moveTo>
                  <a:pt x="0" y="0"/>
                </a:moveTo>
                <a:lnTo>
                  <a:pt x="8540750" y="0"/>
                </a:lnTo>
                <a:lnTo>
                  <a:pt x="8540750" y="1725611"/>
                </a:lnTo>
                <a:lnTo>
                  <a:pt x="0" y="1725611"/>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1280477" y="1774394"/>
            <a:ext cx="5744845" cy="513080"/>
          </a:xfrm>
          <a:prstGeom prst="rect">
            <a:avLst/>
          </a:prstGeom>
        </p:spPr>
        <p:txBody>
          <a:bodyPr vert="horz" wrap="square" lIns="0" tIns="12700" rIns="0" bIns="0" rtlCol="0">
            <a:spAutoFit/>
          </a:bodyPr>
          <a:lstStyle/>
          <a:p>
            <a:pPr marL="12700">
              <a:lnSpc>
                <a:spcPct val="100000"/>
              </a:lnSpc>
              <a:spcBef>
                <a:spcPts val="100"/>
              </a:spcBef>
              <a:tabLst>
                <a:tab pos="4625340"/>
              </a:tabLst>
            </a:pPr>
            <a:r>
              <a:rPr sz="3200">
                <a:latin typeface="宋体"/>
                <a:cs typeface="宋体"/>
              </a:rPr>
              <a:t>复合材料是一种由基</a:t>
            </a:r>
            <a:r>
              <a:rPr sz="3200" spc="-50">
                <a:latin typeface="宋体"/>
                <a:cs typeface="宋体"/>
              </a:rPr>
              <a:t>体</a:t>
            </a:r>
            <a:r>
              <a:rPr sz="3200">
                <a:latin typeface="宋体"/>
                <a:cs typeface="宋体"/>
              </a:rPr>
              <a:t>	</a:t>
            </a:r>
            <a:r>
              <a:rPr sz="3200" spc="-10">
                <a:latin typeface="Arial"/>
                <a:cs typeface="Arial"/>
              </a:rPr>
              <a:t>matrix</a:t>
            </a:r>
            <a:endParaRPr sz="3200">
              <a:latin typeface="Arial"/>
              <a:cs typeface="Arial"/>
            </a:endParaRPr>
          </a:p>
        </p:txBody>
      </p:sp>
      <p:sp>
        <p:nvSpPr>
          <p:cNvPr id="5" name="object 5"/>
          <p:cNvSpPr txBox="1"/>
          <p:nvPr/>
        </p:nvSpPr>
        <p:spPr>
          <a:xfrm>
            <a:off x="7661592" y="1774394"/>
            <a:ext cx="1651000" cy="513080"/>
          </a:xfrm>
          <a:prstGeom prst="rect">
            <a:avLst/>
          </a:prstGeom>
        </p:spPr>
        <p:txBody>
          <a:bodyPr vert="horz" wrap="square" lIns="0" tIns="12700" rIns="0" bIns="0" rtlCol="0">
            <a:spAutoFit/>
          </a:bodyPr>
          <a:lstStyle/>
          <a:p>
            <a:pPr marL="12700">
              <a:lnSpc>
                <a:spcPct val="100000"/>
              </a:lnSpc>
              <a:spcBef>
                <a:spcPts val="100"/>
              </a:spcBef>
            </a:pPr>
            <a:r>
              <a:rPr sz="3200" spc="-15">
                <a:latin typeface="宋体"/>
                <a:cs typeface="宋体"/>
              </a:rPr>
              <a:t>和增强相</a:t>
            </a:r>
            <a:endParaRPr sz="3200">
              <a:latin typeface="宋体"/>
              <a:cs typeface="宋体"/>
            </a:endParaRPr>
          </a:p>
        </p:txBody>
      </p:sp>
      <p:sp>
        <p:nvSpPr>
          <p:cNvPr id="6" name="object 6"/>
          <p:cNvSpPr txBox="1"/>
          <p:nvPr/>
        </p:nvSpPr>
        <p:spPr>
          <a:xfrm>
            <a:off x="380365" y="2262074"/>
            <a:ext cx="8383270" cy="1024890"/>
          </a:xfrm>
          <a:prstGeom prst="rect">
            <a:avLst/>
          </a:prstGeom>
        </p:spPr>
        <p:txBody>
          <a:bodyPr vert="horz" wrap="square" lIns="0" tIns="635" rIns="0" bIns="0" rtlCol="0">
            <a:spAutoFit/>
          </a:bodyPr>
          <a:lstStyle/>
          <a:p>
            <a:pPr marL="12700" marR="5080">
              <a:lnSpc>
                <a:spcPts val="4029"/>
              </a:lnSpc>
              <a:spcBef>
                <a:spcPts val="5"/>
              </a:spcBef>
              <a:tabLst>
                <a:tab pos="2103120"/>
                <a:tab pos="3493135"/>
              </a:tabLst>
            </a:pPr>
            <a:r>
              <a:rPr sz="3200" spc="-10">
                <a:latin typeface="Arial"/>
                <a:cs typeface="Arial"/>
              </a:rPr>
              <a:t>reinforced</a:t>
            </a:r>
            <a:r>
              <a:rPr sz="3200">
                <a:latin typeface="Arial"/>
                <a:cs typeface="Arial"/>
              </a:rPr>
              <a:t>	</a:t>
            </a:r>
            <a:r>
              <a:rPr sz="3200" spc="-10">
                <a:latin typeface="Arial"/>
                <a:cs typeface="Arial"/>
              </a:rPr>
              <a:t>phase</a:t>
            </a:r>
            <a:r>
              <a:rPr sz="3200">
                <a:latin typeface="Arial"/>
                <a:cs typeface="Arial"/>
              </a:rPr>
              <a:t>	</a:t>
            </a:r>
            <a:r>
              <a:rPr sz="3200" spc="-5">
                <a:latin typeface="宋体"/>
                <a:cs typeface="宋体"/>
              </a:rPr>
              <a:t>构成旳多相材料，一般基体为连续相，而增强相为分散相。</a:t>
            </a:r>
            <a:endParaRPr sz="3200">
              <a:latin typeface="宋体"/>
              <a:cs typeface="宋体"/>
            </a:endParaRPr>
          </a:p>
        </p:txBody>
      </p:sp>
      <p:sp>
        <p:nvSpPr>
          <p:cNvPr id="7" name="object 7"/>
          <p:cNvSpPr txBox="1"/>
          <p:nvPr/>
        </p:nvSpPr>
        <p:spPr>
          <a:xfrm>
            <a:off x="323850" y="3429000"/>
            <a:ext cx="863600" cy="2289175"/>
          </a:xfrm>
          <a:prstGeom prst="rect">
            <a:avLst/>
          </a:prstGeom>
          <a:solidFill>
            <a:srgbClr val="969696"/>
          </a:solidFill>
        </p:spPr>
        <p:txBody>
          <a:bodyPr vert="horz" wrap="square" lIns="0" tIns="59690" rIns="0" bIns="0" rtlCol="0">
            <a:spAutoFit/>
          </a:bodyPr>
          <a:lstStyle/>
          <a:p>
            <a:pPr marL="203200" marR="196215" algn="just">
              <a:lnSpc>
                <a:spcPct val="100000"/>
              </a:lnSpc>
              <a:spcBef>
                <a:spcPts val="470"/>
              </a:spcBef>
            </a:pPr>
            <a:r>
              <a:rPr sz="3600" spc="-50">
                <a:latin typeface="宋体"/>
                <a:cs typeface="宋体"/>
              </a:rPr>
              <a:t>复合材料</a:t>
            </a:r>
            <a:endParaRPr sz="3600">
              <a:latin typeface="宋体"/>
              <a:cs typeface="宋体"/>
            </a:endParaRPr>
          </a:p>
        </p:txBody>
      </p:sp>
      <p:sp>
        <p:nvSpPr>
          <p:cNvPr id="8" name="object 8"/>
          <p:cNvSpPr txBox="1"/>
          <p:nvPr/>
        </p:nvSpPr>
        <p:spPr>
          <a:xfrm>
            <a:off x="1908175" y="3500437"/>
            <a:ext cx="1098550" cy="641350"/>
          </a:xfrm>
          <a:prstGeom prst="rect">
            <a:avLst/>
          </a:prstGeom>
          <a:solidFill>
            <a:srgbClr val="969696"/>
          </a:solidFill>
        </p:spPr>
        <p:txBody>
          <a:bodyPr vert="horz" wrap="square" lIns="0" tIns="59690" rIns="0" bIns="0" rtlCol="0">
            <a:spAutoFit/>
          </a:bodyPr>
          <a:lstStyle/>
          <a:p>
            <a:pPr marL="90805">
              <a:lnSpc>
                <a:spcPct val="100000"/>
              </a:lnSpc>
              <a:spcBef>
                <a:spcPts val="470"/>
              </a:spcBef>
            </a:pPr>
            <a:r>
              <a:rPr sz="3600" spc="-25">
                <a:latin typeface="宋体"/>
                <a:cs typeface="宋体"/>
              </a:rPr>
              <a:t>基体</a:t>
            </a:r>
            <a:endParaRPr sz="3600">
              <a:latin typeface="宋体"/>
              <a:cs typeface="宋体"/>
            </a:endParaRPr>
          </a:p>
        </p:txBody>
      </p:sp>
      <p:sp>
        <p:nvSpPr>
          <p:cNvPr id="9" name="object 9"/>
          <p:cNvSpPr txBox="1"/>
          <p:nvPr/>
        </p:nvSpPr>
        <p:spPr>
          <a:xfrm>
            <a:off x="1908175" y="4941888"/>
            <a:ext cx="1555750" cy="641350"/>
          </a:xfrm>
          <a:prstGeom prst="rect">
            <a:avLst/>
          </a:prstGeom>
          <a:solidFill>
            <a:srgbClr val="969696"/>
          </a:solidFill>
        </p:spPr>
        <p:txBody>
          <a:bodyPr vert="horz" wrap="square" lIns="0" tIns="59690" rIns="0" bIns="0" rtlCol="0">
            <a:spAutoFit/>
          </a:bodyPr>
          <a:lstStyle/>
          <a:p>
            <a:pPr marL="90805">
              <a:lnSpc>
                <a:spcPct val="100000"/>
              </a:lnSpc>
              <a:spcBef>
                <a:spcPts val="470"/>
              </a:spcBef>
            </a:pPr>
            <a:r>
              <a:rPr sz="3600" spc="-20">
                <a:latin typeface="宋体"/>
                <a:cs typeface="宋体"/>
              </a:rPr>
              <a:t>增强相</a:t>
            </a:r>
            <a:endParaRPr sz="3600">
              <a:latin typeface="宋体"/>
              <a:cs typeface="宋体"/>
            </a:endParaRPr>
          </a:p>
        </p:txBody>
      </p:sp>
      <p:sp>
        <p:nvSpPr>
          <p:cNvPr id="10" name="object 10"/>
          <p:cNvSpPr/>
          <p:nvPr/>
        </p:nvSpPr>
        <p:spPr>
          <a:xfrm>
            <a:off x="1476374" y="3789362"/>
            <a:ext cx="287655" cy="1511300"/>
          </a:xfrm>
          <a:custGeom>
            <a:rect l="l" t="t" r="r" b="b"/>
            <a:pathLst>
              <a:path w="287655" h="1511300">
                <a:moveTo>
                  <a:pt x="287337" y="1511299"/>
                </a:moveTo>
                <a:lnTo>
                  <a:pt x="241927" y="1504878"/>
                </a:lnTo>
                <a:lnTo>
                  <a:pt x="202488" y="1486999"/>
                </a:lnTo>
                <a:lnTo>
                  <a:pt x="171388" y="1459737"/>
                </a:lnTo>
                <a:lnTo>
                  <a:pt x="150993" y="1425164"/>
                </a:lnTo>
                <a:lnTo>
                  <a:pt x="143668" y="1385356"/>
                </a:lnTo>
                <a:lnTo>
                  <a:pt x="143668" y="881593"/>
                </a:lnTo>
                <a:lnTo>
                  <a:pt x="136344" y="841785"/>
                </a:lnTo>
                <a:lnTo>
                  <a:pt x="115949" y="807212"/>
                </a:lnTo>
                <a:lnTo>
                  <a:pt x="84848" y="779949"/>
                </a:lnTo>
                <a:lnTo>
                  <a:pt x="45410" y="762070"/>
                </a:lnTo>
                <a:lnTo>
                  <a:pt x="0" y="755650"/>
                </a:lnTo>
                <a:lnTo>
                  <a:pt x="45410" y="749228"/>
                </a:lnTo>
                <a:lnTo>
                  <a:pt x="84848" y="731349"/>
                </a:lnTo>
                <a:lnTo>
                  <a:pt x="115948" y="704086"/>
                </a:lnTo>
                <a:lnTo>
                  <a:pt x="136344" y="669514"/>
                </a:lnTo>
                <a:lnTo>
                  <a:pt x="143668" y="629706"/>
                </a:lnTo>
                <a:lnTo>
                  <a:pt x="143668" y="125943"/>
                </a:lnTo>
                <a:lnTo>
                  <a:pt x="150993" y="86135"/>
                </a:lnTo>
                <a:lnTo>
                  <a:pt x="171388" y="51562"/>
                </a:lnTo>
                <a:lnTo>
                  <a:pt x="202488" y="24299"/>
                </a:lnTo>
                <a:lnTo>
                  <a:pt x="241926" y="6420"/>
                </a:lnTo>
                <a:lnTo>
                  <a:pt x="287337" y="0"/>
                </a:lnTo>
              </a:path>
            </a:pathLst>
          </a:custGeom>
          <a:ln w="57150">
            <a:solidFill>
              <a:srgbClr val="000000"/>
            </a:solidFill>
          </a:ln>
        </p:spPr>
        <p:txBody>
          <a:bodyPr wrap="square" lIns="0" tIns="0" rIns="0" bIns="0" rtlCol="0"/>
          <a:lstStyle/>
          <a:p/>
        </p:txBody>
      </p:sp>
      <p:sp>
        <p:nvSpPr>
          <p:cNvPr id="11" name="object 11"/>
          <p:cNvSpPr txBox="1"/>
          <p:nvPr/>
        </p:nvSpPr>
        <p:spPr>
          <a:xfrm>
            <a:off x="3858578" y="3544570"/>
            <a:ext cx="3937000" cy="878840"/>
          </a:xfrm>
          <a:prstGeom prst="rect">
            <a:avLst/>
          </a:prstGeom>
        </p:spPr>
        <p:txBody>
          <a:bodyPr vert="horz" wrap="square" lIns="0" tIns="12700" rIns="0" bIns="0" rtlCol="0">
            <a:spAutoFit/>
          </a:bodyPr>
          <a:lstStyle/>
          <a:p>
            <a:pPr marL="12700" marR="5080">
              <a:lnSpc>
                <a:spcPct val="100000"/>
              </a:lnSpc>
              <a:spcBef>
                <a:spcPts val="100"/>
              </a:spcBef>
            </a:pPr>
            <a:r>
              <a:rPr sz="2800" spc="-5">
                <a:latin typeface="宋体"/>
                <a:cs typeface="宋体"/>
              </a:rPr>
              <a:t>金属材料、高分子材料、</a:t>
            </a:r>
            <a:r>
              <a:rPr sz="2800" spc="-15">
                <a:latin typeface="宋体"/>
                <a:cs typeface="宋体"/>
              </a:rPr>
              <a:t>陶瓷材料</a:t>
            </a:r>
            <a:endParaRPr sz="2800">
              <a:latin typeface="宋体"/>
              <a:cs typeface="宋体"/>
            </a:endParaRPr>
          </a:p>
        </p:txBody>
      </p:sp>
      <p:sp>
        <p:nvSpPr>
          <p:cNvPr id="12" name="object 12"/>
          <p:cNvSpPr txBox="1"/>
          <p:nvPr/>
        </p:nvSpPr>
        <p:spPr>
          <a:xfrm>
            <a:off x="3858577" y="5047932"/>
            <a:ext cx="5003800" cy="878840"/>
          </a:xfrm>
          <a:prstGeom prst="rect">
            <a:avLst/>
          </a:prstGeom>
        </p:spPr>
        <p:txBody>
          <a:bodyPr vert="horz" wrap="square" lIns="0" tIns="12700" rIns="0" bIns="0" rtlCol="0">
            <a:spAutoFit/>
          </a:bodyPr>
          <a:lstStyle/>
          <a:p>
            <a:pPr marL="12700" marR="5080">
              <a:lnSpc>
                <a:spcPct val="100000"/>
              </a:lnSpc>
              <a:spcBef>
                <a:spcPts val="100"/>
              </a:spcBef>
            </a:pPr>
            <a:r>
              <a:rPr sz="2800" spc="-5">
                <a:latin typeface="宋体"/>
                <a:cs typeface="宋体"/>
              </a:rPr>
              <a:t>颗粒增强材料、纤维增强材料、</a:t>
            </a:r>
            <a:r>
              <a:rPr sz="2800" spc="-10">
                <a:latin typeface="宋体"/>
                <a:cs typeface="宋体"/>
              </a:rPr>
              <a:t>片状增强材料</a:t>
            </a:r>
            <a:endParaRPr sz="2800">
              <a:latin typeface="宋体"/>
              <a:cs typeface="宋体"/>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01625" y="381000"/>
            <a:ext cx="8540750" cy="1143000"/>
          </a:xfrm>
          <a:prstGeom prst="rect">
            <a:avLst/>
          </a:prstGeom>
          <a:ln w="9525">
            <a:solidFill>
              <a:srgbClr val="000000"/>
            </a:solidFill>
          </a:ln>
        </p:spPr>
        <p:txBody>
          <a:bodyPr vert="horz" wrap="square" lIns="0" tIns="253365" rIns="0" bIns="0" rtlCol="0">
            <a:spAutoFit/>
          </a:bodyPr>
          <a:lstStyle/>
          <a:p>
            <a:pPr marL="91440">
              <a:lnSpc>
                <a:spcPct val="100000"/>
              </a:lnSpc>
              <a:spcBef>
                <a:spcPts val="1995"/>
              </a:spcBef>
            </a:pPr>
            <a:r>
              <a:rPr b="0" spc="-10">
                <a:solidFill>
                  <a:srgbClr val="FF6600"/>
                </a:solidFill>
                <a:latin typeface="宋体"/>
                <a:cs typeface="宋体"/>
              </a:rPr>
              <a:t>一、增强材料</a:t>
            </a:r>
          </a:p>
        </p:txBody>
      </p:sp>
      <p:sp>
        <p:nvSpPr>
          <p:cNvPr id="3" name="object 3"/>
          <p:cNvSpPr/>
          <p:nvPr/>
        </p:nvSpPr>
        <p:spPr>
          <a:xfrm>
            <a:off x="468312" y="3068638"/>
            <a:ext cx="8229600" cy="3168650"/>
          </a:xfrm>
          <a:custGeom>
            <a:rect l="l" t="t" r="r" b="b"/>
            <a:pathLst>
              <a:path w="8229600" h="3168650">
                <a:moveTo>
                  <a:pt x="0" y="0"/>
                </a:moveTo>
                <a:lnTo>
                  <a:pt x="8229600" y="0"/>
                </a:lnTo>
                <a:lnTo>
                  <a:pt x="8229600" y="3168650"/>
                </a:lnTo>
                <a:lnTo>
                  <a:pt x="0" y="3168650"/>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547052" y="3117533"/>
            <a:ext cx="7708900" cy="2463800"/>
          </a:xfrm>
          <a:prstGeom prst="rect">
            <a:avLst/>
          </a:prstGeom>
        </p:spPr>
        <p:txBody>
          <a:bodyPr vert="horz" wrap="square" lIns="0" tIns="12700" rIns="0" bIns="0" rtlCol="0">
            <a:spAutoFit/>
          </a:bodyPr>
          <a:lstStyle/>
          <a:p>
            <a:pPr marL="12700" marR="5080" indent="1079500" algn="just">
              <a:lnSpc>
                <a:spcPct val="100000"/>
              </a:lnSpc>
              <a:spcBef>
                <a:spcPts val="100"/>
              </a:spcBef>
            </a:pPr>
            <a:r>
              <a:rPr sz="4000" spc="-5">
                <a:latin typeface="宋体"/>
                <a:cs typeface="宋体"/>
              </a:rPr>
              <a:t>增强效果最明显、应用最广。主要有玻璃纤维、碳纤维、芳纶纤维、硼纤维、碳化硅纤维和氧化铝</a:t>
            </a:r>
            <a:r>
              <a:rPr sz="4000" spc="-20">
                <a:latin typeface="宋体"/>
                <a:cs typeface="宋体"/>
              </a:rPr>
              <a:t>纤维等</a:t>
            </a:r>
            <a:endParaRPr sz="4000">
              <a:latin typeface="宋体"/>
              <a:cs typeface="宋体"/>
            </a:endParaRPr>
          </a:p>
        </p:txBody>
      </p:sp>
      <p:sp>
        <p:nvSpPr>
          <p:cNvPr id="5" name="object 5"/>
          <p:cNvSpPr txBox="1"/>
          <p:nvPr/>
        </p:nvSpPr>
        <p:spPr>
          <a:xfrm>
            <a:off x="539750" y="1989138"/>
            <a:ext cx="4824730" cy="701675"/>
          </a:xfrm>
          <a:prstGeom prst="rect">
            <a:avLst/>
          </a:prstGeom>
          <a:solidFill>
            <a:srgbClr val="969696"/>
          </a:solidFill>
        </p:spPr>
        <p:txBody>
          <a:bodyPr vert="horz" wrap="square" lIns="0" tIns="61594" rIns="0" bIns="0" rtlCol="0">
            <a:spAutoFit/>
          </a:bodyPr>
          <a:lstStyle/>
          <a:p>
            <a:pPr marL="90805">
              <a:lnSpc>
                <a:spcPct val="100000"/>
              </a:lnSpc>
              <a:spcBef>
                <a:spcPts val="484"/>
              </a:spcBef>
            </a:pPr>
            <a:r>
              <a:rPr sz="4000">
                <a:latin typeface="宋体"/>
                <a:cs typeface="宋体"/>
              </a:rPr>
              <a:t>（一）</a:t>
            </a:r>
            <a:r>
              <a:rPr sz="4000" spc="-10">
                <a:latin typeface="宋体"/>
                <a:cs typeface="宋体"/>
              </a:rPr>
              <a:t>纤维增强材料</a:t>
            </a:r>
            <a:endParaRPr sz="4000">
              <a:latin typeface="宋体"/>
              <a:cs typeface="宋体"/>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250825" y="333375"/>
            <a:ext cx="8569325" cy="6524625"/>
          </a:xfrm>
          <a:custGeom>
            <a:rect l="l" t="t" r="r" b="b"/>
            <a:pathLst>
              <a:path w="8569325" h="6524625">
                <a:moveTo>
                  <a:pt x="0" y="0"/>
                </a:moveTo>
                <a:lnTo>
                  <a:pt x="8569325" y="0"/>
                </a:lnTo>
                <a:lnTo>
                  <a:pt x="8569325" y="6524625"/>
                </a:lnTo>
                <a:lnTo>
                  <a:pt x="0" y="6524625"/>
                </a:lnTo>
                <a:lnTo>
                  <a:pt x="0" y="0"/>
                </a:lnTo>
                <a:close/>
              </a:path>
            </a:pathLst>
          </a:custGeom>
          <a:ln w="9525">
            <a:solidFill>
              <a:srgbClr val="000000"/>
            </a:solidFill>
          </a:ln>
        </p:spPr>
        <p:txBody>
          <a:bodyPr wrap="square" lIns="0" tIns="0" rIns="0" bIns="0" rtlCol="0"/>
          <a:lstStyle/>
          <a:p/>
        </p:txBody>
      </p:sp>
      <p:sp>
        <p:nvSpPr>
          <p:cNvPr id="3" name="object 3"/>
          <p:cNvSpPr txBox="1">
            <a:spLocks noGrp="1"/>
          </p:cNvSpPr>
          <p:nvPr>
            <p:ph type="title"/>
          </p:nvPr>
        </p:nvSpPr>
        <p:spPr>
          <a:xfrm>
            <a:off x="329565" y="373538"/>
            <a:ext cx="2468880" cy="551180"/>
          </a:xfrm>
          <a:prstGeom prst="rect">
            <a:avLst/>
          </a:prstGeom>
        </p:spPr>
        <p:txBody>
          <a:bodyPr vert="horz" wrap="square" lIns="0" tIns="12700" rIns="0" bIns="0" rtlCol="0">
            <a:spAutoFit/>
          </a:bodyPr>
          <a:lstStyle/>
          <a:p>
            <a:pPr marL="12700">
              <a:lnSpc>
                <a:spcPct val="100000"/>
              </a:lnSpc>
              <a:spcBef>
                <a:spcPts val="100"/>
              </a:spcBef>
              <a:tabLst>
                <a:tab pos="728345"/>
              </a:tabLst>
            </a:pPr>
            <a:r>
              <a:rPr sz="3450" b="0" spc="-25">
                <a:solidFill>
                  <a:srgbClr val="FF6600"/>
                </a:solidFill>
                <a:latin typeface="Arial"/>
                <a:cs typeface="Arial"/>
              </a:rPr>
              <a:t>1.</a:t>
            </a:r>
            <a:r>
              <a:rPr sz="3450" b="0">
                <a:solidFill>
                  <a:srgbClr val="FF6600"/>
                </a:solidFill>
                <a:latin typeface="Arial"/>
                <a:cs typeface="Arial"/>
              </a:rPr>
              <a:t>	</a:t>
            </a:r>
            <a:r>
              <a:rPr sz="3400" b="0" spc="-15">
                <a:latin typeface="宋体"/>
                <a:cs typeface="宋体"/>
              </a:rPr>
              <a:t>玻璃纤维</a:t>
            </a:r>
            <a:endParaRPr sz="3400">
              <a:latin typeface="宋体"/>
              <a:cs typeface="宋体"/>
            </a:endParaRPr>
          </a:p>
        </p:txBody>
      </p:sp>
      <p:sp>
        <p:nvSpPr>
          <p:cNvPr id="4" name="object 4"/>
          <p:cNvSpPr txBox="1"/>
          <p:nvPr/>
        </p:nvSpPr>
        <p:spPr>
          <a:xfrm>
            <a:off x="329565" y="930861"/>
            <a:ext cx="8514080" cy="5796280"/>
          </a:xfrm>
          <a:prstGeom prst="rect">
            <a:avLst/>
          </a:prstGeom>
        </p:spPr>
        <p:txBody>
          <a:bodyPr vert="horz" wrap="square" lIns="0" tIns="83185" rIns="0" bIns="0" rtlCol="0">
            <a:spAutoFit/>
          </a:bodyPr>
          <a:lstStyle/>
          <a:p>
            <a:pPr marL="728345" indent="-716280">
              <a:lnSpc>
                <a:spcPct val="100000"/>
              </a:lnSpc>
              <a:spcBef>
                <a:spcPts val="655"/>
              </a:spcBef>
              <a:buClr>
                <a:srgbClr val="F9DBE0"/>
              </a:buClr>
              <a:buSzPct val="101470"/>
              <a:buFont typeface="Wingdings"/>
              <a:buChar char=""/>
              <a:tabLst>
                <a:tab pos="728345"/>
                <a:tab pos="728980"/>
              </a:tabLst>
            </a:pPr>
            <a:r>
              <a:rPr sz="3400" spc="-5">
                <a:latin typeface="宋体"/>
                <a:cs typeface="宋体"/>
              </a:rPr>
              <a:t>由熔融玻璃经拉丝制成纤维；</a:t>
            </a:r>
            <a:endParaRPr sz="3400">
              <a:latin typeface="宋体"/>
              <a:cs typeface="宋体"/>
            </a:endParaRPr>
          </a:p>
          <a:p>
            <a:pPr marL="728345" marR="99695" indent="-716280">
              <a:lnSpc>
                <a:spcPct val="104900"/>
              </a:lnSpc>
              <a:spcBef>
                <a:spcPts val="415"/>
              </a:spcBef>
              <a:buClr>
                <a:srgbClr val="F9DBE0"/>
              </a:buClr>
              <a:buSzPct val="101470"/>
              <a:buFont typeface="Wingdings"/>
              <a:buChar char=""/>
              <a:tabLst>
                <a:tab pos="728345"/>
                <a:tab pos="728980"/>
              </a:tabLst>
            </a:pPr>
            <a:r>
              <a:rPr sz="3400">
                <a:latin typeface="宋体"/>
                <a:cs typeface="宋体"/>
              </a:rPr>
              <a:t>密度</a:t>
            </a:r>
            <a:r>
              <a:rPr sz="3400" spc="-10">
                <a:latin typeface="Arial"/>
                <a:cs typeface="Arial"/>
              </a:rPr>
              <a:t>2.4</a:t>
            </a:r>
            <a:r>
              <a:rPr sz="3400" spc="-10">
                <a:latin typeface="宋体"/>
                <a:cs typeface="宋体"/>
              </a:rPr>
              <a:t>～</a:t>
            </a:r>
            <a:r>
              <a:rPr sz="3400" spc="-10">
                <a:latin typeface="Arial"/>
                <a:cs typeface="Arial"/>
              </a:rPr>
              <a:t>2.7</a:t>
            </a:r>
            <a:r>
              <a:rPr sz="3400" spc="-10">
                <a:latin typeface="宋体"/>
                <a:cs typeface="宋体"/>
              </a:rPr>
              <a:t>，与铝相近，弹性模量低于</a:t>
            </a:r>
            <a:r>
              <a:rPr sz="3400" spc="-5">
                <a:latin typeface="宋体"/>
                <a:cs typeface="宋体"/>
              </a:rPr>
              <a:t>金属，但比强度和比模量高；</a:t>
            </a:r>
            <a:endParaRPr sz="3400">
              <a:latin typeface="宋体"/>
              <a:cs typeface="宋体"/>
            </a:endParaRPr>
          </a:p>
          <a:p>
            <a:pPr marL="728345" indent="-716280">
              <a:lnSpc>
                <a:spcPct val="100000"/>
              </a:lnSpc>
              <a:spcBef>
                <a:spcPts val="620"/>
              </a:spcBef>
              <a:buClr>
                <a:srgbClr val="F9DBE0"/>
              </a:buClr>
              <a:buSzPct val="101470"/>
              <a:buFont typeface="Wingdings"/>
              <a:buChar char=""/>
              <a:tabLst>
                <a:tab pos="728345"/>
                <a:tab pos="728980"/>
              </a:tabLst>
            </a:pPr>
            <a:r>
              <a:rPr sz="3400">
                <a:latin typeface="宋体"/>
                <a:cs typeface="宋体"/>
              </a:rPr>
              <a:t>耐热性好，软化温度</a:t>
            </a:r>
            <a:r>
              <a:rPr sz="3400" spc="-10">
                <a:latin typeface="Arial"/>
                <a:cs typeface="Arial"/>
              </a:rPr>
              <a:t>550</a:t>
            </a:r>
            <a:r>
              <a:rPr sz="3400" spc="-10">
                <a:latin typeface="宋体"/>
                <a:cs typeface="宋体"/>
              </a:rPr>
              <a:t>～</a:t>
            </a:r>
            <a:r>
              <a:rPr sz="3400" spc="-10">
                <a:latin typeface="Arial"/>
                <a:cs typeface="Arial"/>
              </a:rPr>
              <a:t>580</a:t>
            </a:r>
            <a:r>
              <a:rPr sz="3400" spc="-10">
                <a:latin typeface="MS Gothic"/>
                <a:cs typeface="MS Gothic"/>
              </a:rPr>
              <a:t>℃</a:t>
            </a:r>
            <a:r>
              <a:rPr sz="3400" spc="-10">
                <a:latin typeface="宋体"/>
                <a:cs typeface="宋体"/>
              </a:rPr>
              <a:t>；</a:t>
            </a:r>
            <a:endParaRPr sz="3400">
              <a:latin typeface="宋体"/>
              <a:cs typeface="宋体"/>
            </a:endParaRPr>
          </a:p>
          <a:p>
            <a:pPr marL="728345" marR="5080" indent="-716280">
              <a:lnSpc>
                <a:spcPct val="100000"/>
              </a:lnSpc>
              <a:spcBef>
                <a:spcPts val="1015"/>
              </a:spcBef>
              <a:buClr>
                <a:srgbClr val="F9DBE0"/>
              </a:buClr>
              <a:buSzPct val="101470"/>
              <a:buFont typeface="Wingdings"/>
              <a:buChar char=""/>
              <a:tabLst>
                <a:tab pos="728345"/>
                <a:tab pos="728980"/>
              </a:tabLst>
            </a:pPr>
            <a:r>
              <a:rPr sz="3400" spc="-5">
                <a:latin typeface="宋体"/>
                <a:cs typeface="宋体"/>
              </a:rPr>
              <a:t>耐蚀性好，除氢氟酸、浓碱、浓磷酸外，对其他溶剂有良好旳化学稳定性；</a:t>
            </a:r>
            <a:endParaRPr sz="3400">
              <a:latin typeface="宋体"/>
              <a:cs typeface="宋体"/>
            </a:endParaRPr>
          </a:p>
          <a:p>
            <a:pPr marL="728345" marR="436880" indent="-716280">
              <a:lnSpc>
                <a:spcPct val="100000"/>
              </a:lnSpc>
              <a:spcBef>
                <a:spcPts val="815"/>
              </a:spcBef>
              <a:buClr>
                <a:srgbClr val="F9DBE0"/>
              </a:buClr>
              <a:buSzPct val="101470"/>
              <a:buFont typeface="Wingdings"/>
              <a:buChar char=""/>
              <a:tabLst>
                <a:tab pos="728345"/>
                <a:tab pos="728980"/>
              </a:tabLst>
            </a:pPr>
            <a:r>
              <a:rPr sz="3400" spc="-5">
                <a:latin typeface="宋体"/>
                <a:cs typeface="宋体"/>
              </a:rPr>
              <a:t>不吸水、不燃烧、尺寸稳定、隔热、吸声、绝缘、透过电磁波等；</a:t>
            </a:r>
            <a:endParaRPr sz="3400">
              <a:latin typeface="宋体"/>
              <a:cs typeface="宋体"/>
            </a:endParaRPr>
          </a:p>
          <a:p>
            <a:pPr marL="728345" marR="436880" indent="-716280">
              <a:lnSpc>
                <a:spcPct val="100000"/>
              </a:lnSpc>
              <a:spcBef>
                <a:spcPts val="815"/>
              </a:spcBef>
              <a:buClr>
                <a:srgbClr val="F9DBE0"/>
              </a:buClr>
              <a:buSzPct val="101470"/>
              <a:buFont typeface="Wingdings"/>
              <a:buChar char=""/>
              <a:tabLst>
                <a:tab pos="728345"/>
                <a:tab pos="728980"/>
              </a:tabLst>
            </a:pPr>
            <a:r>
              <a:rPr sz="3400" spc="-5">
                <a:latin typeface="宋体"/>
                <a:cs typeface="宋体"/>
              </a:rPr>
              <a:t>制取以便，价格便宜，是应用最广旳增</a:t>
            </a:r>
            <a:r>
              <a:rPr sz="3400" spc="-15">
                <a:latin typeface="宋体"/>
                <a:cs typeface="宋体"/>
              </a:rPr>
              <a:t>强纤维。</a:t>
            </a:r>
            <a:endParaRPr sz="3400">
              <a:latin typeface="宋体"/>
              <a:cs typeface="宋体"/>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57200" y="620711"/>
            <a:ext cx="8291830" cy="5977255"/>
          </a:xfrm>
          <a:custGeom>
            <a:rect l="l" t="t" r="r" b="b"/>
            <a:pathLst>
              <a:path w="8291830" h="5977255">
                <a:moveTo>
                  <a:pt x="0" y="0"/>
                </a:moveTo>
                <a:lnTo>
                  <a:pt x="8291511" y="0"/>
                </a:lnTo>
                <a:lnTo>
                  <a:pt x="8291511" y="5976938"/>
                </a:lnTo>
                <a:lnTo>
                  <a:pt x="0" y="5976938"/>
                </a:lnTo>
                <a:lnTo>
                  <a:pt x="0" y="0"/>
                </a:lnTo>
                <a:close/>
              </a:path>
            </a:pathLst>
          </a:custGeom>
          <a:ln w="9525">
            <a:solidFill>
              <a:srgbClr val="000000"/>
            </a:solidFill>
          </a:ln>
        </p:spPr>
        <p:txBody>
          <a:bodyPr wrap="square" lIns="0" tIns="0" rIns="0" bIns="0" rtlCol="0"/>
          <a:lstStyle/>
          <a:p/>
        </p:txBody>
      </p:sp>
      <p:sp>
        <p:nvSpPr>
          <p:cNvPr id="3" name="object 3"/>
          <p:cNvSpPr txBox="1">
            <a:spLocks noGrp="1"/>
          </p:cNvSpPr>
          <p:nvPr>
            <p:ph type="title"/>
          </p:nvPr>
        </p:nvSpPr>
        <p:spPr>
          <a:xfrm>
            <a:off x="535940" y="660082"/>
            <a:ext cx="1778000" cy="520700"/>
          </a:xfrm>
          <a:prstGeom prst="rect">
            <a:avLst/>
          </a:prstGeom>
        </p:spPr>
        <p:txBody>
          <a:bodyPr vert="horz" wrap="square" lIns="0" tIns="12700" rIns="0" bIns="0" rtlCol="0">
            <a:spAutoFit/>
          </a:bodyPr>
          <a:lstStyle/>
          <a:p>
            <a:pPr marL="12700">
              <a:lnSpc>
                <a:spcPct val="100000"/>
              </a:lnSpc>
              <a:spcBef>
                <a:spcPts val="100"/>
              </a:spcBef>
              <a:tabLst>
                <a:tab pos="545465"/>
              </a:tabLst>
            </a:pPr>
            <a:r>
              <a:rPr sz="3250" b="0" spc="-25">
                <a:solidFill>
                  <a:srgbClr val="FF6600"/>
                </a:solidFill>
                <a:latin typeface="Arial"/>
                <a:cs typeface="Arial"/>
              </a:rPr>
              <a:t>2.</a:t>
            </a:r>
            <a:r>
              <a:rPr sz="3250" b="0">
                <a:solidFill>
                  <a:srgbClr val="FF6600"/>
                </a:solidFill>
                <a:latin typeface="Arial"/>
                <a:cs typeface="Arial"/>
              </a:rPr>
              <a:t>	</a:t>
            </a:r>
            <a:r>
              <a:rPr sz="3200" b="0" spc="-20">
                <a:latin typeface="宋体"/>
                <a:cs typeface="宋体"/>
              </a:rPr>
              <a:t>碳纤维</a:t>
            </a:r>
            <a:endParaRPr sz="3200">
              <a:latin typeface="宋体"/>
              <a:cs typeface="宋体"/>
            </a:endParaRPr>
          </a:p>
        </p:txBody>
      </p:sp>
      <p:sp>
        <p:nvSpPr>
          <p:cNvPr id="4" name="object 4"/>
          <p:cNvSpPr txBox="1"/>
          <p:nvPr/>
        </p:nvSpPr>
        <p:spPr>
          <a:xfrm>
            <a:off x="459740" y="1251648"/>
            <a:ext cx="8420100" cy="4806315"/>
          </a:xfrm>
          <a:prstGeom prst="rect">
            <a:avLst/>
          </a:prstGeom>
        </p:spPr>
        <p:txBody>
          <a:bodyPr vert="horz" wrap="square" lIns="0" tIns="24765" rIns="0" bIns="0" rtlCol="0">
            <a:spAutoFit/>
          </a:bodyPr>
          <a:lstStyle/>
          <a:p>
            <a:pPr marL="621665" marR="68580" indent="-532765">
              <a:lnSpc>
                <a:spcPct val="97500"/>
              </a:lnSpc>
              <a:spcBef>
                <a:spcPts val="195"/>
              </a:spcBef>
              <a:buClr>
                <a:srgbClr val="F9DBE0"/>
              </a:buClr>
              <a:buSzPct val="101562"/>
              <a:buFont typeface="Wingdings"/>
              <a:buChar char=""/>
              <a:tabLst>
                <a:tab pos="621665"/>
                <a:tab pos="622300"/>
              </a:tabLst>
            </a:pPr>
            <a:r>
              <a:rPr sz="3200">
                <a:latin typeface="宋体"/>
                <a:cs typeface="宋体"/>
              </a:rPr>
              <a:t>将有机纤维（</a:t>
            </a:r>
            <a:r>
              <a:rPr sz="3200" spc="-5">
                <a:latin typeface="宋体"/>
                <a:cs typeface="宋体"/>
              </a:rPr>
              <a:t>如粘胶纤维、聚丙烯腈纤维、</a:t>
            </a:r>
            <a:r>
              <a:rPr sz="3200">
                <a:latin typeface="宋体"/>
                <a:cs typeface="宋体"/>
              </a:rPr>
              <a:t>沥青纤维等）</a:t>
            </a:r>
            <a:r>
              <a:rPr sz="3200" spc="-5">
                <a:latin typeface="宋体"/>
                <a:cs typeface="宋体"/>
              </a:rPr>
              <a:t>在惰性气氛中经高温碳化而</a:t>
            </a:r>
            <a:r>
              <a:rPr sz="3200" spc="-50">
                <a:latin typeface="宋体"/>
                <a:cs typeface="宋体"/>
              </a:rPr>
              <a:t> </a:t>
            </a:r>
            <a:r>
              <a:rPr sz="3200">
                <a:latin typeface="宋体"/>
                <a:cs typeface="宋体"/>
              </a:rPr>
              <a:t>制成</a:t>
            </a:r>
            <a:r>
              <a:rPr sz="3200" i="1" spc="-10">
                <a:latin typeface="Arial"/>
                <a:cs typeface="Arial"/>
              </a:rPr>
              <a:t>w</a:t>
            </a:r>
            <a:r>
              <a:rPr sz="3150" spc="-15" baseline="-21164">
                <a:latin typeface="Arial"/>
                <a:cs typeface="Arial"/>
              </a:rPr>
              <a:t>C</a:t>
            </a:r>
            <a:r>
              <a:rPr sz="3200" spc="-10">
                <a:latin typeface="Arial"/>
                <a:cs typeface="Arial"/>
              </a:rPr>
              <a:t>&gt;90%</a:t>
            </a:r>
            <a:r>
              <a:rPr sz="3200" spc="-10">
                <a:latin typeface="宋体"/>
                <a:cs typeface="宋体"/>
              </a:rPr>
              <a:t>以上旳纤维；</a:t>
            </a:r>
            <a:endParaRPr sz="3200">
              <a:latin typeface="宋体"/>
              <a:cs typeface="宋体"/>
            </a:endParaRPr>
          </a:p>
          <a:p>
            <a:pPr marL="621665" indent="-532765">
              <a:lnSpc>
                <a:spcPct val="100000"/>
              </a:lnSpc>
              <a:spcBef>
                <a:spcPts val="955"/>
              </a:spcBef>
              <a:buClr>
                <a:srgbClr val="F9DBE0"/>
              </a:buClr>
              <a:buSzPct val="101562"/>
              <a:buFont typeface="Wingdings"/>
              <a:buChar char=""/>
              <a:tabLst>
                <a:tab pos="621665"/>
                <a:tab pos="622300"/>
              </a:tabLst>
            </a:pPr>
            <a:r>
              <a:rPr sz="3200" spc="-5">
                <a:latin typeface="宋体"/>
                <a:cs typeface="宋体"/>
              </a:rPr>
              <a:t>密度低、强度和模量高；</a:t>
            </a:r>
            <a:endParaRPr sz="3200">
              <a:latin typeface="宋体"/>
              <a:cs typeface="宋体"/>
            </a:endParaRPr>
          </a:p>
          <a:p>
            <a:pPr marL="621665" indent="-532765">
              <a:lnSpc>
                <a:spcPct val="100000"/>
              </a:lnSpc>
              <a:spcBef>
                <a:spcPts val="580"/>
              </a:spcBef>
              <a:buClr>
                <a:srgbClr val="F9DBE0"/>
              </a:buClr>
              <a:buSzPct val="101562"/>
              <a:buFont typeface="Wingdings"/>
              <a:buChar char=""/>
              <a:tabLst>
                <a:tab pos="621665"/>
                <a:tab pos="622300"/>
              </a:tabLst>
            </a:pPr>
            <a:r>
              <a:rPr sz="3200">
                <a:latin typeface="宋体"/>
                <a:cs typeface="宋体"/>
              </a:rPr>
              <a:t>高、低温性能好</a:t>
            </a:r>
            <a:r>
              <a:rPr sz="3200" spc="-10">
                <a:latin typeface="宋体"/>
                <a:cs typeface="宋体"/>
              </a:rPr>
              <a:t>（</a:t>
            </a:r>
            <a:r>
              <a:rPr sz="3200" spc="-10">
                <a:latin typeface="Arial"/>
                <a:cs typeface="Arial"/>
              </a:rPr>
              <a:t>1500</a:t>
            </a:r>
            <a:r>
              <a:rPr sz="3200" spc="-10">
                <a:latin typeface="MS Gothic"/>
                <a:cs typeface="MS Gothic"/>
              </a:rPr>
              <a:t>℃</a:t>
            </a:r>
            <a:r>
              <a:rPr sz="3200" spc="-10">
                <a:latin typeface="宋体"/>
                <a:cs typeface="宋体"/>
              </a:rPr>
              <a:t>，</a:t>
            </a:r>
            <a:r>
              <a:rPr sz="3200" spc="-10">
                <a:latin typeface="Arial"/>
                <a:cs typeface="Arial"/>
              </a:rPr>
              <a:t>-180</a:t>
            </a:r>
            <a:r>
              <a:rPr sz="3200" spc="-10">
                <a:latin typeface="MS Gothic"/>
                <a:cs typeface="MS Gothic"/>
              </a:rPr>
              <a:t>℃</a:t>
            </a:r>
            <a:r>
              <a:rPr sz="3200" spc="-10">
                <a:latin typeface="宋体"/>
                <a:cs typeface="宋体"/>
              </a:rPr>
              <a:t>）；</a:t>
            </a:r>
            <a:endParaRPr sz="3200">
              <a:latin typeface="宋体"/>
              <a:cs typeface="宋体"/>
            </a:endParaRPr>
          </a:p>
          <a:p>
            <a:pPr marL="621665" marR="68580" indent="-532765">
              <a:lnSpc>
                <a:spcPct val="100000"/>
              </a:lnSpc>
              <a:spcBef>
                <a:spcPts val="955"/>
              </a:spcBef>
              <a:buClr>
                <a:srgbClr val="F9DBE0"/>
              </a:buClr>
              <a:buSzPct val="101562"/>
              <a:buFont typeface="Wingdings"/>
              <a:buChar char=""/>
              <a:tabLst>
                <a:tab pos="621665"/>
                <a:tab pos="622300"/>
              </a:tabLst>
            </a:pPr>
            <a:r>
              <a:rPr sz="3200" spc="-5">
                <a:latin typeface="宋体"/>
                <a:cs typeface="宋体"/>
              </a:rPr>
              <a:t>化学稳定性高，能耐浓盐酸、硫酸、磷酸、苯、丙酮等；热胀系数小，热导率高，导</a:t>
            </a:r>
            <a:r>
              <a:rPr sz="3200" spc="-50">
                <a:latin typeface="宋体"/>
                <a:cs typeface="宋体"/>
              </a:rPr>
              <a:t> </a:t>
            </a:r>
            <a:r>
              <a:rPr sz="3200" spc="-10">
                <a:latin typeface="宋体"/>
                <a:cs typeface="宋体"/>
              </a:rPr>
              <a:t>电性、自润滑性好；</a:t>
            </a:r>
            <a:endParaRPr sz="3200">
              <a:latin typeface="宋体"/>
              <a:cs typeface="宋体"/>
            </a:endParaRPr>
          </a:p>
          <a:p>
            <a:pPr marL="621665" indent="-532765">
              <a:lnSpc>
                <a:spcPct val="100000"/>
              </a:lnSpc>
              <a:spcBef>
                <a:spcPts val="770"/>
              </a:spcBef>
              <a:buClr>
                <a:srgbClr val="F9DBE0"/>
              </a:buClr>
              <a:buSzPct val="101562"/>
              <a:buFont typeface="Wingdings"/>
              <a:buChar char=""/>
              <a:tabLst>
                <a:tab pos="621665"/>
                <a:tab pos="622300"/>
              </a:tabLst>
            </a:pPr>
            <a:r>
              <a:rPr sz="3200" spc="-5">
                <a:latin typeface="宋体"/>
                <a:cs typeface="宋体"/>
              </a:rPr>
              <a:t>缺陷：脆性大，易氧化，与基体结合力差。</a:t>
            </a:r>
            <a:endParaRPr sz="3200">
              <a:latin typeface="宋体"/>
              <a:cs typeface="宋体"/>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57200" y="620712"/>
            <a:ext cx="8507730" cy="5505450"/>
          </a:xfrm>
          <a:custGeom>
            <a:rect l="l" t="t" r="r" b="b"/>
            <a:pathLst>
              <a:path w="8507730" h="5505450">
                <a:moveTo>
                  <a:pt x="0" y="0"/>
                </a:moveTo>
                <a:lnTo>
                  <a:pt x="8507411" y="0"/>
                </a:lnTo>
                <a:lnTo>
                  <a:pt x="8507411" y="5505450"/>
                </a:lnTo>
                <a:lnTo>
                  <a:pt x="0" y="5505450"/>
                </a:lnTo>
                <a:lnTo>
                  <a:pt x="0" y="0"/>
                </a:lnTo>
                <a:close/>
              </a:path>
            </a:pathLst>
          </a:custGeom>
          <a:ln w="9525">
            <a:solidFill>
              <a:srgbClr val="000000"/>
            </a:solidFill>
          </a:ln>
        </p:spPr>
        <p:txBody>
          <a:bodyPr wrap="square" lIns="0" tIns="0" rIns="0" bIns="0" rtlCol="0"/>
          <a:lstStyle/>
          <a:p/>
        </p:txBody>
      </p:sp>
      <p:sp>
        <p:nvSpPr>
          <p:cNvPr id="3" name="object 3"/>
          <p:cNvSpPr txBox="1">
            <a:spLocks noGrp="1"/>
          </p:cNvSpPr>
          <p:nvPr>
            <p:ph type="title"/>
          </p:nvPr>
        </p:nvSpPr>
        <p:spPr>
          <a:xfrm>
            <a:off x="535940" y="622866"/>
            <a:ext cx="1870075" cy="520700"/>
          </a:xfrm>
          <a:prstGeom prst="rect">
            <a:avLst/>
          </a:prstGeom>
        </p:spPr>
        <p:txBody>
          <a:bodyPr vert="horz" wrap="square" lIns="0" tIns="12700" rIns="0" bIns="0" rtlCol="0">
            <a:spAutoFit/>
          </a:bodyPr>
          <a:lstStyle/>
          <a:p>
            <a:pPr marL="12700">
              <a:lnSpc>
                <a:spcPct val="100000"/>
              </a:lnSpc>
              <a:spcBef>
                <a:spcPts val="100"/>
              </a:spcBef>
              <a:tabLst>
                <a:tab pos="637540"/>
              </a:tabLst>
            </a:pPr>
            <a:r>
              <a:rPr sz="3250" b="0" spc="-25">
                <a:solidFill>
                  <a:srgbClr val="FF6600"/>
                </a:solidFill>
                <a:latin typeface="Arial"/>
                <a:cs typeface="Arial"/>
              </a:rPr>
              <a:t>3.</a:t>
            </a:r>
            <a:r>
              <a:rPr sz="3250" b="0">
                <a:solidFill>
                  <a:srgbClr val="FF6600"/>
                </a:solidFill>
                <a:latin typeface="Arial"/>
                <a:cs typeface="Arial"/>
              </a:rPr>
              <a:t>	</a:t>
            </a:r>
            <a:r>
              <a:rPr sz="3200" b="0" spc="-20">
                <a:latin typeface="宋体"/>
                <a:cs typeface="宋体"/>
              </a:rPr>
              <a:t>硼纤维</a:t>
            </a:r>
            <a:endParaRPr sz="3200">
              <a:latin typeface="宋体"/>
              <a:cs typeface="宋体"/>
            </a:endParaRPr>
          </a:p>
        </p:txBody>
      </p:sp>
      <p:sp>
        <p:nvSpPr>
          <p:cNvPr id="4" name="object 4"/>
          <p:cNvSpPr txBox="1"/>
          <p:nvPr/>
        </p:nvSpPr>
        <p:spPr>
          <a:xfrm>
            <a:off x="535940" y="1143863"/>
            <a:ext cx="8372475" cy="4096385"/>
          </a:xfrm>
          <a:prstGeom prst="rect">
            <a:avLst/>
          </a:prstGeom>
        </p:spPr>
        <p:txBody>
          <a:bodyPr vert="horz" wrap="square" lIns="0" tIns="50165" rIns="0" bIns="0" rtlCol="0">
            <a:spAutoFit/>
          </a:bodyPr>
          <a:lstStyle/>
          <a:p>
            <a:pPr marL="637540" marR="5080" indent="-624840">
              <a:lnSpc>
                <a:spcPts val="3629"/>
              </a:lnSpc>
              <a:spcBef>
                <a:spcPts val="395"/>
              </a:spcBef>
              <a:buClr>
                <a:srgbClr val="F9DBE0"/>
              </a:buClr>
              <a:buSzPct val="101562"/>
              <a:buFont typeface="Wingdings"/>
              <a:buChar char=""/>
              <a:tabLst>
                <a:tab pos="637540"/>
                <a:tab pos="638175"/>
              </a:tabLst>
            </a:pPr>
            <a:r>
              <a:rPr sz="3200">
                <a:latin typeface="宋体"/>
                <a:cs typeface="宋体"/>
              </a:rPr>
              <a:t>将元素</a:t>
            </a:r>
            <a:r>
              <a:rPr sz="3200">
                <a:latin typeface="Arial"/>
                <a:cs typeface="Arial"/>
              </a:rPr>
              <a:t>B</a:t>
            </a:r>
            <a:r>
              <a:rPr sz="3200" spc="-5">
                <a:latin typeface="宋体"/>
                <a:cs typeface="宋体"/>
              </a:rPr>
              <a:t>用蒸汽沉积旳措施沉积到耐热金属</a:t>
            </a:r>
            <a:r>
              <a:rPr sz="3200">
                <a:latin typeface="宋体"/>
                <a:cs typeface="宋体"/>
              </a:rPr>
              <a:t>丝－纤芯（钨丝）</a:t>
            </a:r>
            <a:r>
              <a:rPr sz="3200" spc="-5">
                <a:latin typeface="宋体"/>
                <a:cs typeface="宋体"/>
              </a:rPr>
              <a:t>上制得旳一种复合纤维；</a:t>
            </a:r>
            <a:endParaRPr sz="3200">
              <a:latin typeface="宋体"/>
              <a:cs typeface="宋体"/>
            </a:endParaRPr>
          </a:p>
          <a:p>
            <a:pPr marL="637540" indent="-624840">
              <a:lnSpc>
                <a:spcPct val="100000"/>
              </a:lnSpc>
              <a:spcBef>
                <a:spcPts val="125"/>
              </a:spcBef>
              <a:buClr>
                <a:srgbClr val="F9DBE0"/>
              </a:buClr>
              <a:buSzPct val="101562"/>
              <a:buFont typeface="Wingdings"/>
              <a:buChar char=""/>
              <a:tabLst>
                <a:tab pos="637540"/>
                <a:tab pos="638175"/>
              </a:tabLst>
            </a:pPr>
            <a:r>
              <a:rPr sz="3200">
                <a:latin typeface="宋体"/>
                <a:cs typeface="宋体"/>
              </a:rPr>
              <a:t>熔点高</a:t>
            </a:r>
            <a:r>
              <a:rPr sz="3200" spc="-10">
                <a:latin typeface="宋体"/>
                <a:cs typeface="宋体"/>
              </a:rPr>
              <a:t>（</a:t>
            </a:r>
            <a:r>
              <a:rPr sz="3200" spc="-10">
                <a:latin typeface="Arial"/>
                <a:cs typeface="Arial"/>
              </a:rPr>
              <a:t>2300</a:t>
            </a:r>
            <a:r>
              <a:rPr sz="3200" spc="-10">
                <a:latin typeface="MS Gothic"/>
                <a:cs typeface="MS Gothic"/>
              </a:rPr>
              <a:t>℃</a:t>
            </a:r>
            <a:r>
              <a:rPr sz="3200" spc="-10">
                <a:latin typeface="宋体"/>
                <a:cs typeface="宋体"/>
              </a:rPr>
              <a:t>）；</a:t>
            </a:r>
            <a:endParaRPr sz="3200">
              <a:latin typeface="宋体"/>
              <a:cs typeface="宋体"/>
            </a:endParaRPr>
          </a:p>
          <a:p>
            <a:pPr marL="637540" indent="-624840">
              <a:lnSpc>
                <a:spcPct val="100000"/>
              </a:lnSpc>
              <a:spcBef>
                <a:spcPts val="555"/>
              </a:spcBef>
              <a:buClr>
                <a:srgbClr val="F9DBE0"/>
              </a:buClr>
              <a:buSzPct val="101562"/>
              <a:buFont typeface="Wingdings"/>
              <a:buChar char=""/>
              <a:tabLst>
                <a:tab pos="637540"/>
                <a:tab pos="638175"/>
              </a:tabLst>
            </a:pPr>
            <a:r>
              <a:rPr sz="3200" spc="-10">
                <a:latin typeface="宋体"/>
                <a:cs typeface="宋体"/>
              </a:rPr>
              <a:t>强度、弹性模量高；</a:t>
            </a:r>
            <a:endParaRPr sz="3200">
              <a:latin typeface="宋体"/>
              <a:cs typeface="宋体"/>
            </a:endParaRPr>
          </a:p>
          <a:p>
            <a:pPr marL="637540" indent="-624840">
              <a:lnSpc>
                <a:spcPct val="100000"/>
              </a:lnSpc>
              <a:spcBef>
                <a:spcPts val="384"/>
              </a:spcBef>
              <a:buClr>
                <a:srgbClr val="F9DBE0"/>
              </a:buClr>
              <a:buSzPct val="101562"/>
              <a:buFont typeface="Wingdings"/>
              <a:buChar char=""/>
              <a:tabLst>
                <a:tab pos="637540"/>
                <a:tab pos="638175"/>
              </a:tabLst>
            </a:pPr>
            <a:r>
              <a:rPr sz="3200" spc="-10">
                <a:latin typeface="宋体"/>
                <a:cs typeface="宋体"/>
              </a:rPr>
              <a:t>良好旳耐蚀性；</a:t>
            </a:r>
            <a:endParaRPr sz="3200">
              <a:latin typeface="宋体"/>
              <a:cs typeface="宋体"/>
            </a:endParaRPr>
          </a:p>
          <a:p>
            <a:pPr marL="637540" marR="411480" indent="-624840">
              <a:lnSpc>
                <a:spcPts val="3460"/>
              </a:lnSpc>
              <a:spcBef>
                <a:spcPts val="815"/>
              </a:spcBef>
              <a:buClr>
                <a:srgbClr val="F9DBE0"/>
              </a:buClr>
              <a:buSzPct val="101562"/>
              <a:buFont typeface="Wingdings"/>
              <a:buChar char=""/>
              <a:tabLst>
                <a:tab pos="637540"/>
                <a:tab pos="638175"/>
              </a:tabLst>
            </a:pPr>
            <a:r>
              <a:rPr sz="3200" spc="-5">
                <a:latin typeface="宋体"/>
                <a:cs typeface="宋体"/>
              </a:rPr>
              <a:t>缺陷：密度较大，直径较粗，生产工艺复</a:t>
            </a:r>
            <a:r>
              <a:rPr sz="3200" spc="-10">
                <a:latin typeface="宋体"/>
                <a:cs typeface="宋体"/>
              </a:rPr>
              <a:t>杂，成本高；</a:t>
            </a:r>
            <a:endParaRPr sz="3200">
              <a:latin typeface="宋体"/>
              <a:cs typeface="宋体"/>
            </a:endParaRPr>
          </a:p>
          <a:p>
            <a:pPr marL="637540" indent="-624840">
              <a:lnSpc>
                <a:spcPct val="100000"/>
              </a:lnSpc>
              <a:spcBef>
                <a:spcPts val="325"/>
              </a:spcBef>
              <a:buClr>
                <a:srgbClr val="F9DBE0"/>
              </a:buClr>
              <a:buSzPct val="101562"/>
              <a:buFont typeface="Wingdings"/>
              <a:buChar char=""/>
              <a:tabLst>
                <a:tab pos="637540"/>
                <a:tab pos="638175"/>
              </a:tabLst>
            </a:pPr>
            <a:r>
              <a:rPr sz="3200" spc="-5">
                <a:latin typeface="宋体"/>
                <a:cs typeface="宋体"/>
              </a:rPr>
              <a:t>不及玻璃纤维和碳纤维应用广泛。</a:t>
            </a:r>
            <a:endParaRPr sz="3200">
              <a:latin typeface="宋体"/>
              <a:cs typeface="宋体"/>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57200" y="620712"/>
            <a:ext cx="8507730" cy="5505450"/>
          </a:xfrm>
          <a:custGeom>
            <a:rect l="l" t="t" r="r" b="b"/>
            <a:pathLst>
              <a:path w="8507730" h="5505450">
                <a:moveTo>
                  <a:pt x="0" y="0"/>
                </a:moveTo>
                <a:lnTo>
                  <a:pt x="8507411" y="0"/>
                </a:lnTo>
                <a:lnTo>
                  <a:pt x="8507411" y="5505450"/>
                </a:lnTo>
                <a:lnTo>
                  <a:pt x="0" y="5505450"/>
                </a:lnTo>
                <a:lnTo>
                  <a:pt x="0" y="0"/>
                </a:lnTo>
                <a:close/>
              </a:path>
            </a:pathLst>
          </a:custGeom>
          <a:ln w="9525">
            <a:solidFill>
              <a:srgbClr val="000000"/>
            </a:solidFill>
          </a:ln>
        </p:spPr>
        <p:txBody>
          <a:bodyPr wrap="square" lIns="0" tIns="0" rIns="0" bIns="0" rtlCol="0"/>
          <a:lstStyle/>
          <a:p/>
        </p:txBody>
      </p:sp>
      <p:sp>
        <p:nvSpPr>
          <p:cNvPr id="3" name="object 3"/>
          <p:cNvSpPr txBox="1">
            <a:spLocks noGrp="1"/>
          </p:cNvSpPr>
          <p:nvPr>
            <p:ph type="title"/>
          </p:nvPr>
        </p:nvSpPr>
        <p:spPr>
          <a:xfrm>
            <a:off x="535940" y="660875"/>
            <a:ext cx="2286000" cy="551180"/>
          </a:xfrm>
          <a:prstGeom prst="rect">
            <a:avLst/>
          </a:prstGeom>
        </p:spPr>
        <p:txBody>
          <a:bodyPr vert="horz" wrap="square" lIns="0" tIns="12700" rIns="0" bIns="0" rtlCol="0">
            <a:spAutoFit/>
          </a:bodyPr>
          <a:lstStyle/>
          <a:p>
            <a:pPr marL="12700">
              <a:lnSpc>
                <a:spcPct val="100000"/>
              </a:lnSpc>
              <a:spcBef>
                <a:spcPts val="100"/>
              </a:spcBef>
            </a:pPr>
            <a:r>
              <a:rPr sz="3450" b="0">
                <a:solidFill>
                  <a:srgbClr val="FF6600"/>
                </a:solidFill>
                <a:latin typeface="Arial"/>
                <a:cs typeface="Arial"/>
              </a:rPr>
              <a:t>4</a:t>
            </a:r>
            <a:r>
              <a:rPr sz="3450" b="0" spc="175">
                <a:solidFill>
                  <a:srgbClr val="FF6600"/>
                </a:solidFill>
                <a:latin typeface="Arial"/>
                <a:cs typeface="Arial"/>
              </a:rPr>
              <a:t>. </a:t>
            </a:r>
            <a:r>
              <a:rPr sz="3400" b="0" spc="-15">
                <a:latin typeface="宋体"/>
                <a:cs typeface="宋体"/>
              </a:rPr>
              <a:t>芳纶纤维</a:t>
            </a:r>
            <a:endParaRPr sz="3400">
              <a:latin typeface="宋体"/>
              <a:cs typeface="宋体"/>
            </a:endParaRPr>
          </a:p>
        </p:txBody>
      </p:sp>
      <p:sp>
        <p:nvSpPr>
          <p:cNvPr id="4" name="object 4"/>
          <p:cNvSpPr txBox="1"/>
          <p:nvPr/>
        </p:nvSpPr>
        <p:spPr>
          <a:xfrm>
            <a:off x="535940" y="1263596"/>
            <a:ext cx="8331200" cy="4610735"/>
          </a:xfrm>
          <a:prstGeom prst="rect">
            <a:avLst/>
          </a:prstGeom>
        </p:spPr>
        <p:txBody>
          <a:bodyPr vert="horz" wrap="square" lIns="0" tIns="12700" rIns="0" bIns="0" rtlCol="0">
            <a:spAutoFit/>
          </a:bodyPr>
          <a:lstStyle/>
          <a:p>
            <a:pPr marL="545465" indent="-532765">
              <a:lnSpc>
                <a:spcPct val="100000"/>
              </a:lnSpc>
              <a:spcBef>
                <a:spcPts val="100"/>
              </a:spcBef>
              <a:buClr>
                <a:srgbClr val="F9DBE0"/>
              </a:buClr>
              <a:buSzPct val="101470"/>
              <a:buFont typeface="Wingdings"/>
              <a:buChar char=""/>
              <a:tabLst>
                <a:tab pos="545465"/>
                <a:tab pos="546100"/>
              </a:tabLst>
            </a:pPr>
            <a:r>
              <a:rPr sz="3400">
                <a:latin typeface="宋体"/>
                <a:cs typeface="宋体"/>
              </a:rPr>
              <a:t>亦称</a:t>
            </a:r>
            <a:r>
              <a:rPr sz="3400" spc="-10">
                <a:latin typeface="Arial"/>
                <a:cs typeface="Arial"/>
              </a:rPr>
              <a:t>Kevlar</a:t>
            </a:r>
            <a:r>
              <a:rPr sz="3400" spc="-5">
                <a:latin typeface="宋体"/>
                <a:cs typeface="宋体"/>
              </a:rPr>
              <a:t>纤维，是一种将聚合物溶解在</a:t>
            </a:r>
            <a:endParaRPr sz="3400">
              <a:latin typeface="宋体"/>
              <a:cs typeface="宋体"/>
            </a:endParaRPr>
          </a:p>
          <a:p>
            <a:pPr marL="546100" marR="5080">
              <a:lnSpc>
                <a:spcPct val="100000"/>
              </a:lnSpc>
              <a:spcBef>
                <a:spcPts val="200"/>
              </a:spcBef>
            </a:pPr>
            <a:r>
              <a:rPr sz="3400" spc="-5">
                <a:latin typeface="宋体"/>
                <a:cs typeface="宋体"/>
              </a:rPr>
              <a:t>溶剂中，再经纺丝制成旳芳香族聚酰胺类</a:t>
            </a:r>
            <a:r>
              <a:rPr sz="3400" spc="-20">
                <a:latin typeface="宋体"/>
                <a:cs typeface="宋体"/>
              </a:rPr>
              <a:t>纤维；</a:t>
            </a:r>
            <a:endParaRPr sz="3400">
              <a:latin typeface="宋体"/>
              <a:cs typeface="宋体"/>
            </a:endParaRPr>
          </a:p>
          <a:p>
            <a:pPr marL="545465" indent="-532765">
              <a:lnSpc>
                <a:spcPct val="100000"/>
              </a:lnSpc>
              <a:spcBef>
                <a:spcPts val="815"/>
              </a:spcBef>
              <a:buClr>
                <a:srgbClr val="F9DBE0"/>
              </a:buClr>
              <a:buSzPct val="101470"/>
              <a:buFont typeface="Wingdings"/>
              <a:buChar char=""/>
              <a:tabLst>
                <a:tab pos="545465"/>
                <a:tab pos="546100"/>
              </a:tabLst>
            </a:pPr>
            <a:r>
              <a:rPr sz="3400" spc="-5">
                <a:latin typeface="宋体"/>
                <a:cs typeface="宋体"/>
              </a:rPr>
              <a:t>密度小，比强度、比弹性模量高；</a:t>
            </a:r>
            <a:endParaRPr sz="3400">
              <a:latin typeface="宋体"/>
              <a:cs typeface="宋体"/>
            </a:endParaRPr>
          </a:p>
          <a:p>
            <a:pPr marL="545465" indent="-532765">
              <a:lnSpc>
                <a:spcPct val="100000"/>
              </a:lnSpc>
              <a:spcBef>
                <a:spcPts val="615"/>
              </a:spcBef>
              <a:buClr>
                <a:srgbClr val="F9DBE0"/>
              </a:buClr>
              <a:buSzPct val="101470"/>
              <a:buFont typeface="Wingdings"/>
              <a:buChar char=""/>
              <a:tabLst>
                <a:tab pos="545465"/>
                <a:tab pos="546100"/>
              </a:tabLst>
            </a:pPr>
            <a:r>
              <a:rPr sz="3400">
                <a:latin typeface="宋体"/>
                <a:cs typeface="宋体"/>
              </a:rPr>
              <a:t>抗拉强度比玻璃纤维高</a:t>
            </a:r>
            <a:r>
              <a:rPr sz="3400" spc="-10">
                <a:latin typeface="Arial"/>
                <a:cs typeface="Arial"/>
              </a:rPr>
              <a:t>45</a:t>
            </a:r>
            <a:r>
              <a:rPr sz="3400" spc="-20">
                <a:latin typeface="宋体"/>
                <a:cs typeface="宋体"/>
              </a:rPr>
              <a:t>％，韧性好；</a:t>
            </a:r>
            <a:endParaRPr sz="3400">
              <a:latin typeface="宋体"/>
              <a:cs typeface="宋体"/>
            </a:endParaRPr>
          </a:p>
          <a:p>
            <a:pPr marL="545465" indent="-532765">
              <a:lnSpc>
                <a:spcPct val="100000"/>
              </a:lnSpc>
              <a:spcBef>
                <a:spcPts val="815"/>
              </a:spcBef>
              <a:buClr>
                <a:srgbClr val="F9DBE0"/>
              </a:buClr>
              <a:buSzPct val="101470"/>
              <a:buFont typeface="Wingdings"/>
              <a:buChar char=""/>
              <a:tabLst>
                <a:tab pos="545465"/>
                <a:tab pos="546100"/>
              </a:tabLst>
            </a:pPr>
            <a:r>
              <a:rPr sz="3400">
                <a:latin typeface="宋体"/>
                <a:cs typeface="宋体"/>
              </a:rPr>
              <a:t>耐热性好，能在</a:t>
            </a:r>
            <a:r>
              <a:rPr sz="3400" spc="-10">
                <a:latin typeface="Arial"/>
                <a:cs typeface="Arial"/>
              </a:rPr>
              <a:t>290</a:t>
            </a:r>
            <a:r>
              <a:rPr sz="3400" spc="-10">
                <a:latin typeface="MS Gothic"/>
                <a:cs typeface="MS Gothic"/>
              </a:rPr>
              <a:t>℃</a:t>
            </a:r>
            <a:r>
              <a:rPr sz="3400" spc="-10">
                <a:latin typeface="宋体"/>
                <a:cs typeface="宋体"/>
              </a:rPr>
              <a:t>下长久作用；</a:t>
            </a:r>
            <a:endParaRPr sz="3400">
              <a:latin typeface="宋体"/>
              <a:cs typeface="宋体"/>
            </a:endParaRPr>
          </a:p>
          <a:p>
            <a:pPr marL="545465" marR="5080" indent="-532765">
              <a:lnSpc>
                <a:spcPct val="100000"/>
              </a:lnSpc>
              <a:spcBef>
                <a:spcPts val="1020"/>
              </a:spcBef>
              <a:buClr>
                <a:srgbClr val="F9DBE0"/>
              </a:buClr>
              <a:buSzPct val="101470"/>
              <a:buFont typeface="Wingdings"/>
              <a:buChar char=""/>
              <a:tabLst>
                <a:tab pos="545465"/>
                <a:tab pos="546100"/>
              </a:tabLst>
            </a:pPr>
            <a:r>
              <a:rPr sz="3400" spc="-5">
                <a:latin typeface="宋体"/>
                <a:cs typeface="宋体"/>
              </a:rPr>
              <a:t>优良旳抗疲劳性、耐蚀性、绝缘性和加工</a:t>
            </a:r>
            <a:r>
              <a:rPr sz="3400" spc="-10">
                <a:latin typeface="宋体"/>
                <a:cs typeface="宋体"/>
              </a:rPr>
              <a:t>性，且价格便宜。</a:t>
            </a:r>
            <a:endParaRPr sz="3400">
              <a:latin typeface="宋体"/>
              <a:cs typeface="宋体"/>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57200" y="620712"/>
            <a:ext cx="8507730" cy="5505450"/>
          </a:xfrm>
          <a:custGeom>
            <a:rect l="l" t="t" r="r" b="b"/>
            <a:pathLst>
              <a:path w="8507730" h="5505450">
                <a:moveTo>
                  <a:pt x="0" y="0"/>
                </a:moveTo>
                <a:lnTo>
                  <a:pt x="8507411" y="0"/>
                </a:lnTo>
                <a:lnTo>
                  <a:pt x="8507411" y="5505450"/>
                </a:lnTo>
                <a:lnTo>
                  <a:pt x="0" y="5505450"/>
                </a:lnTo>
                <a:lnTo>
                  <a:pt x="0" y="0"/>
                </a:lnTo>
                <a:close/>
              </a:path>
            </a:pathLst>
          </a:custGeom>
          <a:ln w="9525">
            <a:solidFill>
              <a:srgbClr val="000000"/>
            </a:solidFill>
          </a:ln>
        </p:spPr>
        <p:txBody>
          <a:bodyPr wrap="square" lIns="0" tIns="0" rIns="0" bIns="0" rtlCol="0"/>
          <a:lstStyle/>
          <a:p/>
        </p:txBody>
      </p:sp>
      <p:sp>
        <p:nvSpPr>
          <p:cNvPr id="3" name="object 3"/>
          <p:cNvSpPr txBox="1">
            <a:spLocks noGrp="1"/>
          </p:cNvSpPr>
          <p:nvPr>
            <p:ph type="title"/>
          </p:nvPr>
        </p:nvSpPr>
        <p:spPr>
          <a:xfrm>
            <a:off x="535940" y="661669"/>
            <a:ext cx="2936875" cy="581660"/>
          </a:xfrm>
          <a:prstGeom prst="rect">
            <a:avLst/>
          </a:prstGeom>
        </p:spPr>
        <p:txBody>
          <a:bodyPr vert="horz" wrap="square" lIns="0" tIns="12700" rIns="0" bIns="0" rtlCol="0">
            <a:spAutoFit/>
          </a:bodyPr>
          <a:lstStyle/>
          <a:p>
            <a:pPr marL="12700">
              <a:lnSpc>
                <a:spcPct val="100000"/>
              </a:lnSpc>
              <a:spcBef>
                <a:spcPts val="100"/>
              </a:spcBef>
              <a:tabLst>
                <a:tab pos="637540"/>
              </a:tabLst>
            </a:pPr>
            <a:r>
              <a:rPr sz="3650" b="0" spc="-25">
                <a:solidFill>
                  <a:srgbClr val="FF6600"/>
                </a:solidFill>
                <a:latin typeface="Arial"/>
                <a:cs typeface="Arial"/>
              </a:rPr>
              <a:t>5.</a:t>
            </a:r>
            <a:r>
              <a:rPr sz="3650" b="0">
                <a:solidFill>
                  <a:srgbClr val="FF6600"/>
                </a:solidFill>
                <a:latin typeface="Arial"/>
                <a:cs typeface="Arial"/>
              </a:rPr>
              <a:t>	</a:t>
            </a:r>
            <a:r>
              <a:rPr sz="3600" b="0" spc="-10">
                <a:latin typeface="宋体"/>
                <a:cs typeface="宋体"/>
              </a:rPr>
              <a:t>碳化硅纤维</a:t>
            </a:r>
            <a:endParaRPr sz="3600">
              <a:latin typeface="宋体"/>
              <a:cs typeface="宋体"/>
            </a:endParaRPr>
          </a:p>
        </p:txBody>
      </p:sp>
      <p:sp>
        <p:nvSpPr>
          <p:cNvPr id="4" name="object 4"/>
          <p:cNvSpPr txBox="1"/>
          <p:nvPr/>
        </p:nvSpPr>
        <p:spPr>
          <a:xfrm>
            <a:off x="535940" y="1326387"/>
            <a:ext cx="8068945" cy="4058920"/>
          </a:xfrm>
          <a:prstGeom prst="rect">
            <a:avLst/>
          </a:prstGeom>
        </p:spPr>
        <p:txBody>
          <a:bodyPr vert="horz" wrap="square" lIns="0" tIns="12700" rIns="0" bIns="0" rtlCol="0">
            <a:spAutoFit/>
          </a:bodyPr>
          <a:lstStyle/>
          <a:p>
            <a:pPr marL="638175" marR="107314" indent="-625475" algn="just">
              <a:lnSpc>
                <a:spcPct val="100000"/>
              </a:lnSpc>
              <a:spcBef>
                <a:spcPts val="100"/>
              </a:spcBef>
              <a:buClr>
                <a:srgbClr val="FCD7DC"/>
              </a:buClr>
              <a:buSzPct val="101388"/>
              <a:buFont typeface="Wingdings"/>
              <a:buChar char=""/>
              <a:tabLst>
                <a:tab pos="638175"/>
              </a:tabLst>
            </a:pPr>
            <a:r>
              <a:rPr sz="3600" spc="-5">
                <a:latin typeface="宋体"/>
                <a:cs typeface="宋体"/>
              </a:rPr>
              <a:t>是以钨丝或碳纤维作纤芯，经过气相沉积法而制得；或用聚碳硅烷纺纱，</a:t>
            </a:r>
            <a:r>
              <a:rPr sz="3600" spc="-10">
                <a:latin typeface="宋体"/>
                <a:cs typeface="宋体"/>
              </a:rPr>
              <a:t>经烧结而得；</a:t>
            </a:r>
            <a:endParaRPr sz="3600">
              <a:latin typeface="宋体"/>
              <a:cs typeface="宋体"/>
            </a:endParaRPr>
          </a:p>
          <a:p>
            <a:pPr marL="638175" marR="107314" indent="-625475" algn="just">
              <a:lnSpc>
                <a:spcPct val="100000"/>
              </a:lnSpc>
              <a:spcBef>
                <a:spcPts val="865"/>
              </a:spcBef>
              <a:buClr>
                <a:srgbClr val="FCD7DC"/>
              </a:buClr>
              <a:buSzPct val="101388"/>
              <a:buFont typeface="Wingdings"/>
              <a:buChar char=""/>
              <a:tabLst>
                <a:tab pos="638175"/>
              </a:tabLst>
            </a:pPr>
            <a:r>
              <a:rPr sz="3600" spc="-5">
                <a:latin typeface="宋体"/>
                <a:cs typeface="宋体"/>
              </a:rPr>
              <a:t>是一种高熔点、高强度、高模量旳陶瓷纤维，主要用于增强金属和陶瓷；</a:t>
            </a:r>
            <a:endParaRPr sz="3600">
              <a:latin typeface="宋体"/>
              <a:cs typeface="宋体"/>
            </a:endParaRPr>
          </a:p>
          <a:p>
            <a:pPr marL="638175" marR="5080" indent="-625475" algn="just">
              <a:lnSpc>
                <a:spcPct val="100000"/>
              </a:lnSpc>
              <a:spcBef>
                <a:spcPts val="650"/>
              </a:spcBef>
              <a:buClr>
                <a:srgbClr val="FCD7DC"/>
              </a:buClr>
              <a:buSzPct val="101388"/>
              <a:buFont typeface="Wingdings"/>
              <a:buChar char=""/>
              <a:tabLst>
                <a:tab pos="638175"/>
              </a:tabLst>
            </a:pPr>
            <a:r>
              <a:rPr sz="3600">
                <a:latin typeface="宋体"/>
                <a:cs typeface="宋体"/>
              </a:rPr>
              <a:t>优良旳高温强度，在</a:t>
            </a:r>
            <a:r>
              <a:rPr sz="3600" spc="-10">
                <a:latin typeface="Arial"/>
                <a:cs typeface="Arial"/>
              </a:rPr>
              <a:t>1100</a:t>
            </a:r>
            <a:r>
              <a:rPr sz="3600" spc="-10">
                <a:latin typeface="MS Gothic"/>
                <a:cs typeface="MS Gothic"/>
              </a:rPr>
              <a:t>℃</a:t>
            </a:r>
            <a:r>
              <a:rPr sz="3600" spc="-15">
                <a:latin typeface="宋体"/>
                <a:cs typeface="宋体"/>
              </a:rPr>
              <a:t>时强度仍</a:t>
            </a:r>
            <a:r>
              <a:rPr sz="3600">
                <a:latin typeface="宋体"/>
                <a:cs typeface="宋体"/>
              </a:rPr>
              <a:t>高达</a:t>
            </a:r>
            <a:r>
              <a:rPr sz="3600" spc="-10">
                <a:latin typeface="Arial"/>
                <a:cs typeface="Arial"/>
              </a:rPr>
              <a:t>2100MPa</a:t>
            </a:r>
            <a:r>
              <a:rPr sz="3600" spc="-50">
                <a:latin typeface="宋体"/>
                <a:cs typeface="宋体"/>
              </a:rPr>
              <a:t>。</a:t>
            </a:r>
            <a:endParaRPr sz="3600">
              <a:latin typeface="宋体"/>
              <a:cs typeface="宋体"/>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https://d.book118.com/547124103031006043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24</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Microsoft JhengHei</vt:lpstr>
      <vt:lpstr>Times New Roman</vt:lpstr>
      <vt:lpstr>宋体</vt:lpstr>
      <vt:lpstr>Wingdings</vt:lpstr>
      <vt:lpstr>MS Gothic</vt:lpstr>
      <vt:lpstr>Office Theme</vt:lpstr>
      <vt:lpstr>复合材料旳分类</vt:lpstr>
      <vt:lpstr>复合材料旳分类</vt:lpstr>
      <vt:lpstr>第一节	概述</vt:lpstr>
      <vt:lpstr>PowerPoint Presentation</vt:lpstr>
      <vt:lpstr>这种材料优异性能旳组合是单一材料无法满足旳。</vt:lpstr>
      <vt:lpstr>PowerPoint Presentation</vt:lpstr>
      <vt:lpstr>玻璃纤维增强塑料制自行车</vt:lpstr>
      <vt:lpstr>PowerPoint Presentation</vt:lpstr>
      <vt:lpstr>复合材料既保持构成材料各自旳最佳特征， 又具有组合后旳新特征。</vt:lpstr>
      <vt:lpstr>PowerPoint Presentation</vt:lpstr>
      <vt:lpstr>例2：建筑材料（复合材料旳应用）</vt:lpstr>
      <vt:lpstr>一、复合材料旳分类</vt:lpstr>
      <vt:lpstr>纤维增强复合材料</vt:lpstr>
      <vt:lpstr>PowerPoint Presentation</vt:lpstr>
      <vt:lpstr>二、复合材料旳性能特点</vt:lpstr>
      <vt:lpstr>3.	高温性能优良
大多数增强纤维在高温下仍保持高旳强度，如铝合金在400℃时弹性模量已降至近于 0，而碳纤维增强后，在此温度下强度和弹性模量基本未变。</vt:lpstr>
      <vt:lpstr>第二节	增强材料及其增强机制</vt:lpstr>
      <vt:lpstr>一、增强材料</vt:lpstr>
      <vt:lpstr>1.	玻璃纤维</vt:lpstr>
      <vt:lpstr>2.	碳纤维</vt:lpstr>
      <vt:lpstr>3.	硼纤维</vt:lpstr>
      <vt:lpstr>4. 芳纶纤维</vt:lpstr>
      <vt:lpstr>5.	碳化硅纤维</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2024-09-16T22:11:58.754</cp:lastPrinted>
  <dcterms:created xsi:type="dcterms:W3CDTF">2024-09-16T14:11:58Z</dcterms:created>
  <dcterms:modified xsi:type="dcterms:W3CDTF">2024-09-16T14:12:00Z</dcterms:modified>
</cp:coreProperties>
</file>