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8114A88-9584-4841-9E1C-7AC10D4E44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6D3CD35-A9F7-4D65-9626-185799C4D4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1E3933C-4526-49C8-A04E-8D58DE7553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3AB5770-89F7-4454-A962-61D0ACEE6BB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C1E43CA-01D0-4B1C-AE39-9252D966287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431B007-4D25-45F8-B916-385D5165D1A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E1DBB44-A16D-4823-AE64-BB2AB68F008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2496307-E337-4B63-975B-929B2F7E664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5933AA7-3C94-4024-8FC8-D5BC6B40359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0B7E347-3A73-490C-ABAA-246C4BF4E89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5DA1194-D0E3-4CCC-A095-F6C99D1588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11.jpeg" /><Relationship Id="rId6"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47142121046006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solidFill>
                <a:latin typeface="Microsoft Yahei"/>
                <a:ea typeface="Microsoft Yahei"/>
                <a:cs typeface="Microsoft Yahei"/>
              </a:rPr>
              <a:t>心理健康双因素模型</a:t>
            </a:r>
          </a:p>
        </p:txBody>
      </p:sp>
      <p:sp>
        <p:nvSpPr>
          <p:cNvPr id="3" name="TextBox 3"/>
          <p:cNvSpPr txBox="1"/>
          <p:nvPr/>
        </p:nvSpPr>
        <p:spPr>
          <a:xfrm>
            <a:off x="2019901" y="3818645"/>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solidFill>
                <a:latin typeface="Microsoft Yahei"/>
                <a:ea typeface="Microsoft Yahei"/>
                <a:cs typeface="Microsoft Yahei"/>
              </a:rPr>
              <a:t>汇报人：XXX</a:t>
            </a:r>
          </a:p>
        </p:txBody>
      </p:sp>
      <p:sp>
        <p:nvSpPr>
          <p:cNvPr id="4" name="TextBox 4"/>
          <p:cNvSpPr txBox="1"/>
          <p:nvPr/>
        </p:nvSpPr>
        <p:spPr>
          <a:xfrm>
            <a:off x="5125012" y="5590905"/>
            <a:ext cx="1941977"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solidFill>
                <a:latin typeface="Microsoft Yahei"/>
                <a:ea typeface="Microsoft Yahei"/>
                <a:cs typeface="Microsoft Yahei"/>
              </a:rPr>
              <a:t>2024-01-13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solidFill>
                <a:latin typeface="Microsoft Yahei"/>
                <a:ea typeface="Microsoft Yahei"/>
                <a:cs typeface="Microsoft Yahei"/>
              </a:rPr>
              <a:t>引言</a:t>
            </a:r>
          </a:p>
          <a:p>
            <a:pPr marL="203200" lvl="0" indent="-203200">
              <a:lnSpc>
                <a:spcPct val="150000"/>
              </a:lnSpc>
              <a:buFont typeface="Arial"/>
              <a:buChar char="•"/>
            </a:pPr>
            <a:r>
              <a:rPr lang="en-US" sz="2400" b="1">
                <a:solidFill>
                  <a:srgbClr val="FFFFFF"/>
                </a:solidFill>
                <a:latin typeface="Microsoft Yahei"/>
                <a:ea typeface="Microsoft Yahei"/>
                <a:cs typeface="Microsoft Yahei"/>
              </a:rPr>
              <a:t>心理健康双因素模型概述</a:t>
            </a:r>
          </a:p>
          <a:p>
            <a:pPr marL="203200" lvl="0" indent="-203200">
              <a:lnSpc>
                <a:spcPct val="150000"/>
              </a:lnSpc>
              <a:buFont typeface="Arial"/>
              <a:buChar char="•"/>
            </a:pPr>
            <a:r>
              <a:rPr lang="en-US" sz="2400" b="1">
                <a:solidFill>
                  <a:srgbClr val="FFFFFF"/>
                </a:solidFill>
                <a:latin typeface="Microsoft Yahei"/>
                <a:ea typeface="Microsoft Yahei"/>
                <a:cs typeface="Microsoft Yahei"/>
              </a:rPr>
              <a:t>双因素模型中的两个因素</a:t>
            </a:r>
          </a:p>
          <a:p>
            <a:pPr marL="203200" lvl="0" indent="-203200">
              <a:lnSpc>
                <a:spcPct val="150000"/>
              </a:lnSpc>
              <a:buFont typeface="Arial"/>
              <a:buChar char="•"/>
            </a:pPr>
            <a:r>
              <a:rPr lang="en-US" sz="2400" b="1">
                <a:solidFill>
                  <a:srgbClr val="FFFFFF"/>
                </a:solidFill>
                <a:latin typeface="Microsoft Yahei"/>
                <a:ea typeface="Microsoft Yahei"/>
                <a:cs typeface="Microsoft Yahei"/>
              </a:rPr>
              <a:t>双因素模型的应用</a:t>
            </a:r>
          </a:p>
          <a:p>
            <a:pPr marL="203200" lvl="0" indent="-203200">
              <a:lnSpc>
                <a:spcPct val="150000"/>
              </a:lnSpc>
              <a:buFont typeface="Arial"/>
              <a:buChar char="•"/>
            </a:pPr>
            <a:r>
              <a:rPr lang="en-US" sz="2400" b="1">
                <a:solidFill>
                  <a:srgbClr val="FFFFFF"/>
                </a:solidFill>
                <a:latin typeface="Microsoft Yahei"/>
                <a:ea typeface="Microsoft Yahei"/>
                <a:cs typeface="Microsoft Yahei"/>
              </a:rPr>
              <a:t>实证研究与案例分析</a:t>
            </a:r>
          </a:p>
          <a:p>
            <a:pPr marL="203200" lvl="0" indent="-203200">
              <a:lnSpc>
                <a:spcPct val="150000"/>
              </a:lnSpc>
              <a:buFont typeface="Arial"/>
              <a:buChar char="•"/>
            </a:pPr>
            <a:r>
              <a:rPr lang="en-US" sz="2400" b="1">
                <a:solidFill>
                  <a:srgbClr val="FFFFFF"/>
                </a:solidFill>
                <a:latin typeface="Microsoft Yahei"/>
                <a:ea typeface="Microsoft Yahei"/>
                <a:cs typeface="Microsoft Yahei"/>
              </a:rPr>
              <a:t>未来研究方向与展望</a:t>
            </a:r>
          </a:p>
          <a:p>
            <a:pPr marL="203200" lvl="0" indent="-203200">
              <a:lnSpc>
                <a:spcPct val="150000"/>
              </a:lnSpc>
              <a:buFont typeface="Arial"/>
              <a:buChar char="•"/>
            </a:pPr>
            <a:r>
              <a:rPr lang="en-US" sz="2400" b="1">
                <a:solidFill>
                  <a:srgbClr val="FFFFFF"/>
                </a:solidFill>
                <a:latin typeface="Microsoft Yahei"/>
                <a:ea typeface="Microsoft Yahei"/>
                <a:cs typeface="Microsoft Yahei"/>
              </a:rPr>
              <a:t>结论</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引言</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75" r="16675"/>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随着社会压力的增大，心理健康问题越来越受到人们的关注。双因素模型作为一种重要的心理健康理论，旨在全面解释心理健康的内在机制，为心理健康的维护和促进提供理论支持。</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在当前社会背景下，人们面临着越来越多的心理压力和挑战，如工作压力、人际关系问题、自我认同困惑等。这些压力和挑战可能导致个体出现焦虑、抑郁等心理问题，影响个体的心理健康和生活质量。</a:t>
            </a:r>
          </a:p>
        </p:txBody>
      </p:sp>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背景介绍</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双因素模型的研究旨在深入探讨心理健康的内在机制，揭示心理健康与心理问题和良好适应之间的联系，为心理健康的维护和促进提供有效的策略和方法。</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目的</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双因素模型的研究不仅有助于提高个体的心理健康水平，减少心理问题的发生，而且对于促进社会的和谐与稳定也具有重要的意义。此外，双因素模型的研究还有助于完善心理健康理论体系，推动心理健康领域的科学研究和发展。</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意义</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目的与意义</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心理健康双因素模型概述</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82" b="16582"/>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心理健康双因素模型是一种心理学理论，旨在解释个体心理健康的内在机制。</a:t>
            </a:r>
            <a:endParaRPr lang="en-US" sz="1100"/>
          </a:p>
        </p:txBody>
      </p:sp>
      <p:sp>
        <p:nvSpPr>
          <p:cNvPr id="5" name="AutoShape 5"/>
          <p:cNvSpPr/>
          <p:nvPr/>
        </p:nvSpPr>
        <p:spPr>
          <a:xfrm>
            <a:off x="601724" y="4315960"/>
            <a:ext cx="3052052"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该模型认为心理健康由两个相互关联的因素构成，分别是心理因素和外部环境因素。</a:t>
            </a:r>
            <a:endParaRPr lang="en-US" sz="1100"/>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定义与概念</a:t>
            </a:r>
          </a:p>
        </p:txBody>
      </p:sp>
      <p:sp>
        <p:nvSpPr>
          <p:cNvPr id="27" name="AutoShape 27"/>
          <p:cNvSpPr/>
          <p:nvPr/>
        </p:nvSpPr>
        <p:spPr>
          <a:xfrm>
            <a:off x="601724" y="3976765"/>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概念</a:t>
            </a:r>
            <a:endParaRPr lang="en-US" sz="1100"/>
          </a:p>
        </p:txBody>
      </p:sp>
      <p:sp>
        <p:nvSpPr>
          <p:cNvPr id="28" name="AutoShape 28"/>
          <p:cNvSpPr/>
          <p:nvPr/>
        </p:nvSpPr>
        <p:spPr>
          <a:xfrm>
            <a:off x="563624" y="1405309"/>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定义</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75" r="1667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完善</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经过多年的研究和发展，心理健康双因素模型逐渐得到完善和广泛应用。</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起源</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心理健康双因素模型的起源可以追溯到20世纪中叶，当时心理学家开始关注心理健康问题。</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发展</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随着研究的深入，心理学家们逐渐认识到心理因素和外部环境因素对心理健康的共同影响。</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发展历程</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心理因素</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包括个体内部的认知、情感和行为等方面，这些因素相互作用，共同影响个体的心理健康。</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外部环境因素</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包括家庭、社会、文化等方面，这些因素通过与个体内部因素的互动，对个体的心理健康产生影响。</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交互作用</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心理健康双因素模型强调心理因素和外部环境因素的交互作用，认为两者共同作用，决定个体的心理健康状态。</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理论基础</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双因素模型中的两个因素</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9907" r="9907"/>
          <a:stretch>
            <a:fillRect/>
          </a:stretch>
        </p:blipFill>
        <p:spPr>
          <a:xfrm>
            <a:off x="882858" y="1563009"/>
            <a:ext cx="2465519" cy="2459823"/>
          </a:xfrm>
          <a:prstGeom prst="rect">
            <a:avLst/>
          </a:prstGeom>
        </p:spPr>
      </p:pic>
      <p:pic>
        <p:nvPicPr>
          <p:cNvPr id="3" name="Picture 3"/>
          <p:cNvPicPr>
            <a:picLocks noChangeAspect="1"/>
          </p:cNvPicPr>
          <p:nvPr/>
        </p:nvPicPr>
        <p:blipFill>
          <a:blip r:embed="rId3"/>
          <a:srcRect l="16589" r="16589"/>
          <a:stretch>
            <a:fillRect/>
          </a:stretch>
        </p:blipFill>
        <p:spPr>
          <a:xfrm>
            <a:off x="3561054" y="1563009"/>
            <a:ext cx="2465519" cy="2459823"/>
          </a:xfrm>
          <a:prstGeom prst="rect">
            <a:avLst/>
          </a:prstGeom>
        </p:spPr>
      </p:pic>
      <p:pic>
        <p:nvPicPr>
          <p:cNvPr id="4" name="Picture 4"/>
          <p:cNvPicPr>
            <a:picLocks noChangeAspect="1"/>
          </p:cNvPicPr>
          <p:nvPr/>
        </p:nvPicPr>
        <p:blipFill>
          <a:blip r:embed="rId4"/>
          <a:srcRect t="12587" b="12587"/>
          <a:stretch>
            <a:fillRect/>
          </a:stretch>
        </p:blipFill>
        <p:spPr>
          <a:xfrm>
            <a:off x="6239251" y="1563009"/>
            <a:ext cx="2465519" cy="2459823"/>
          </a:xfrm>
          <a:prstGeom prst="rect">
            <a:avLst/>
          </a:prstGeom>
        </p:spPr>
      </p:pic>
      <p:pic>
        <p:nvPicPr>
          <p:cNvPr id="5" name="Picture 5"/>
          <p:cNvPicPr>
            <a:picLocks noChangeAspect="1"/>
          </p:cNvPicPr>
          <p:nvPr/>
        </p:nvPicPr>
        <p:blipFill>
          <a:blip r:embed="rId5"/>
          <a:srcRect l="16598" r="16598"/>
          <a:stretch>
            <a:fillRect/>
          </a:stretch>
        </p:blipFill>
        <p:spPr>
          <a:xfrm>
            <a:off x="8917448" y="1563009"/>
            <a:ext cx="2465519" cy="2459823"/>
          </a:xfrm>
          <a:prstGeom prst="rect">
            <a:avLst/>
          </a:prstGeom>
        </p:spPr>
      </p:pic>
      <p:sp>
        <p:nvSpPr>
          <p:cNvPr id="6" name="AutoShape 6"/>
          <p:cNvSpPr/>
          <p:nvPr/>
        </p:nvSpPr>
        <p:spPr>
          <a:xfrm>
            <a:off x="1401243" y="3336168"/>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079439" y="3336168"/>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466032" y="3336168"/>
            <a:ext cx="1368351" cy="146042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757636" y="3336168"/>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7981" y="5054414"/>
            <a:ext cx="2415273" cy="999925"/>
          </a:xfrm>
          <a:prstGeom prst="rect">
            <a:avLst/>
          </a:prstGeom>
          <a:noFill/>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solidFill>
                <a:latin typeface="Microsoft Yahei"/>
                <a:ea typeface="Microsoft Yahei"/>
                <a:cs typeface="Microsoft Yahei"/>
              </a:rPr>
              <a:t>积极情绪是指个体在面对生活中的挑战和压力时所表现出的乐观、积极、愉悦的情感体验。</a:t>
            </a:r>
            <a:endParaRPr lang="en-US" sz="1100"/>
          </a:p>
        </p:txBody>
      </p:sp>
      <p:sp>
        <p:nvSpPr>
          <p:cNvPr id="11" name="AutoShape 11"/>
          <p:cNvSpPr/>
          <p:nvPr/>
        </p:nvSpPr>
        <p:spPr>
          <a:xfrm>
            <a:off x="3586178" y="5054414"/>
            <a:ext cx="2415273" cy="999925"/>
          </a:xfrm>
          <a:prstGeom prst="rect">
            <a:avLst/>
          </a:prstGeom>
          <a:noFill/>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solidFill>
                <a:latin typeface="Microsoft Yahei"/>
                <a:ea typeface="Microsoft Yahei"/>
                <a:cs typeface="Microsoft Yahei"/>
              </a:rPr>
              <a:t>积极情绪有助于提高个体的心理韧性，增强其应对压力和逆境的能力。</a:t>
            </a:r>
            <a:endParaRPr lang="en-US" sz="1100"/>
          </a:p>
        </p:txBody>
      </p:sp>
      <p:sp>
        <p:nvSpPr>
          <p:cNvPr id="12" name="AutoShape 12"/>
          <p:cNvSpPr/>
          <p:nvPr/>
        </p:nvSpPr>
        <p:spPr>
          <a:xfrm>
            <a:off x="6264374" y="5054414"/>
            <a:ext cx="2415273" cy="999925"/>
          </a:xfrm>
          <a:prstGeom prst="rect">
            <a:avLst/>
          </a:prstGeom>
          <a:noFill/>
        </p:spPr>
        <p:txBody>
          <a:bodyPr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solidFill>
                <a:latin typeface="Microsoft Yahei"/>
                <a:ea typeface="Microsoft Yahei"/>
                <a:cs typeface="Microsoft Yahei"/>
              </a:rPr>
              <a:t>积极情绪能够促进个体的创造力和社交能力，提升其生活质量和幸福感。</a:t>
            </a:r>
            <a:endParaRPr lang="en-US" sz="1100"/>
          </a:p>
        </p:txBody>
      </p:sp>
      <p:sp>
        <p:nvSpPr>
          <p:cNvPr id="13" name="AutoShape 13"/>
          <p:cNvSpPr/>
          <p:nvPr/>
        </p:nvSpPr>
        <p:spPr>
          <a:xfrm>
            <a:off x="8942570" y="5054414"/>
            <a:ext cx="2415273" cy="999925"/>
          </a:xfrm>
          <a:prstGeom prst="rect">
            <a:avLst/>
          </a:prstGeom>
          <a:noFill/>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solidFill>
                <a:latin typeface="Microsoft Yahei"/>
                <a:ea typeface="Microsoft Yahei"/>
                <a:cs typeface="Microsoft Yahei"/>
              </a:rPr>
              <a:t>积极情绪可以通过培养正念、感恩、乐观等心态来提升。</a:t>
            </a:r>
            <a:endParaRPr lang="en-US" sz="1100"/>
          </a:p>
        </p:txBody>
      </p:sp>
      <p:sp>
        <p:nvSpPr>
          <p:cNvPr id="14" name="TextBox 14"/>
          <p:cNvSpPr txBox="1"/>
          <p:nvPr/>
        </p:nvSpPr>
        <p:spPr>
          <a:xfrm>
            <a:off x="1431442" y="3725383"/>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01</a:t>
            </a:r>
          </a:p>
        </p:txBody>
      </p:sp>
      <p:sp>
        <p:nvSpPr>
          <p:cNvPr id="15" name="TextBox 15"/>
          <p:cNvSpPr txBox="1"/>
          <p:nvPr/>
        </p:nvSpPr>
        <p:spPr>
          <a:xfrm>
            <a:off x="4111824"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02</a:t>
            </a:r>
          </a:p>
        </p:txBody>
      </p:sp>
      <p:sp>
        <p:nvSpPr>
          <p:cNvPr id="16" name="TextBox 16"/>
          <p:cNvSpPr txBox="1"/>
          <p:nvPr/>
        </p:nvSpPr>
        <p:spPr>
          <a:xfrm>
            <a:off x="6790020"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03</a:t>
            </a:r>
          </a:p>
        </p:txBody>
      </p:sp>
      <p:sp>
        <p:nvSpPr>
          <p:cNvPr id="17" name="TextBox 17"/>
          <p:cNvSpPr txBox="1"/>
          <p:nvPr/>
        </p:nvSpPr>
        <p:spPr>
          <a:xfrm>
            <a:off x="9468217"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04</a:t>
            </a:r>
          </a:p>
        </p:txBody>
      </p:sp>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积极情绪</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64019"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33268"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02515"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571764"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87002" y="3175240"/>
            <a:ext cx="970170" cy="940579"/>
          </a:xfrm>
          <a:prstGeom prst="rect">
            <a:avLst/>
          </a:prstGeom>
          <a:noFill/>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solidFill>
                <a:latin typeface="Microsoft Yahei"/>
                <a:ea typeface="Microsoft Yahei"/>
                <a:cs typeface="Microsoft Yahei"/>
              </a:rPr>
              <a:t>A</a:t>
            </a:r>
            <a:endParaRPr lang="en-US" sz="1100"/>
          </a:p>
        </p:txBody>
      </p:sp>
      <p:sp>
        <p:nvSpPr>
          <p:cNvPr id="7" name="AutoShape 7"/>
          <p:cNvSpPr/>
          <p:nvPr/>
        </p:nvSpPr>
        <p:spPr>
          <a:xfrm>
            <a:off x="4956251" y="3175240"/>
            <a:ext cx="970170" cy="940579"/>
          </a:xfrm>
          <a:prstGeom prst="rect">
            <a:avLst/>
          </a:prstGeom>
          <a:noFill/>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solidFill>
                <a:latin typeface="Microsoft Yahei"/>
                <a:ea typeface="Microsoft Yahei"/>
                <a:cs typeface="Microsoft Yahei"/>
              </a:rPr>
              <a:t>B</a:t>
            </a:r>
            <a:endParaRPr lang="en-US" sz="1100"/>
          </a:p>
        </p:txBody>
      </p:sp>
      <p:sp>
        <p:nvSpPr>
          <p:cNvPr id="8" name="AutoShape 8"/>
          <p:cNvSpPr/>
          <p:nvPr/>
        </p:nvSpPr>
        <p:spPr>
          <a:xfrm>
            <a:off x="6425498" y="3175240"/>
            <a:ext cx="970170" cy="940579"/>
          </a:xfrm>
          <a:prstGeom prst="rect">
            <a:avLst/>
          </a:prstGeom>
          <a:noFill/>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solidFill>
                <a:latin typeface="Microsoft Yahei"/>
                <a:ea typeface="Microsoft Yahei"/>
                <a:cs typeface="Microsoft Yahei"/>
              </a:rPr>
              <a:t>C</a:t>
            </a:r>
            <a:endParaRPr lang="en-US" sz="1100"/>
          </a:p>
        </p:txBody>
      </p:sp>
      <p:sp>
        <p:nvSpPr>
          <p:cNvPr id="9" name="AutoShape 9"/>
          <p:cNvSpPr/>
          <p:nvPr/>
        </p:nvSpPr>
        <p:spPr>
          <a:xfrm>
            <a:off x="7894747" y="3175240"/>
            <a:ext cx="970170" cy="940579"/>
          </a:xfrm>
          <a:prstGeom prst="rect">
            <a:avLst/>
          </a:prstGeom>
          <a:noFill/>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solidFill>
                <a:latin typeface="Microsoft Yahei"/>
                <a:ea typeface="Microsoft Yahei"/>
                <a:cs typeface="Microsoft Yahei"/>
              </a:rPr>
              <a:t>D</a:t>
            </a:r>
            <a:endParaRPr lang="en-US" sz="1100"/>
          </a:p>
        </p:txBody>
      </p: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心理韧性</a:t>
            </a:r>
          </a:p>
        </p:txBody>
      </p:sp>
      <p:sp>
        <p:nvSpPr>
          <p:cNvPr id="31" name="TextBox 31"/>
          <p:cNvSpPr txBox="1"/>
          <p:nvPr/>
        </p:nvSpPr>
        <p:spPr>
          <a:xfrm>
            <a:off x="4307454" y="4456549"/>
            <a:ext cx="2267763"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心理韧性强的个体能够更好地应对生活中的挫折和困难，保持心理平衡和稳定。</a:t>
            </a:r>
          </a:p>
        </p:txBody>
      </p:sp>
      <p:sp>
        <p:nvSpPr>
          <p:cNvPr id="32" name="TextBox 32"/>
          <p:cNvSpPr txBox="1"/>
          <p:nvPr/>
        </p:nvSpPr>
        <p:spPr>
          <a:xfrm>
            <a:off x="2838206" y="1281416"/>
            <a:ext cx="2267763"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心理韧性是指个体在面对压力、逆境或挑战时所表现出的适应能力和恢复力。</a:t>
            </a:r>
          </a:p>
        </p:txBody>
      </p:sp>
      <p:sp>
        <p:nvSpPr>
          <p:cNvPr id="33" name="TextBox 33"/>
          <p:cNvSpPr txBox="1"/>
          <p:nvPr/>
        </p:nvSpPr>
        <p:spPr>
          <a:xfrm>
            <a:off x="7245950" y="4449809"/>
            <a:ext cx="2267763"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心理韧性的培养需要个体在日常生活中积累经验，通过实践和锻炼来提升。</a:t>
            </a:r>
          </a:p>
        </p:txBody>
      </p:sp>
      <p:sp>
        <p:nvSpPr>
          <p:cNvPr id="34" name="TextBox 34"/>
          <p:cNvSpPr txBox="1"/>
          <p:nvPr/>
        </p:nvSpPr>
        <p:spPr>
          <a:xfrm>
            <a:off x="5776701" y="1281416"/>
            <a:ext cx="2267763"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心理韧性有助于个体在逆境中保持乐观、积极的心态，并能够快速适应环境变化。</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TextBox 2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两者之间的关系</a:t>
            </a:r>
          </a:p>
        </p:txBody>
      </p:sp>
      <p:sp>
        <p:nvSpPr>
          <p:cNvPr id="23" name="Freeform 23"/>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4594260" y="1108803"/>
            <a:ext cx="5820489"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01</a:t>
            </a:r>
          </a:p>
        </p:txBody>
      </p:sp>
      <p:sp>
        <p:nvSpPr>
          <p:cNvPr id="37" name="TextBox 37"/>
          <p:cNvSpPr txBox="1"/>
          <p:nvPr/>
        </p:nvSpPr>
        <p:spPr>
          <a:xfrm>
            <a:off x="4594260" y="1548259"/>
            <a:ext cx="5909681"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积极情绪和心理韧性是相互促进、相辅相成的。</a:t>
            </a:r>
          </a:p>
        </p:txBody>
      </p:sp>
      <p:sp>
        <p:nvSpPr>
          <p:cNvPr id="38" name="AutoShape 38"/>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2476892"/>
            <a:ext cx="5820489"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02</a:t>
            </a:r>
          </a:p>
        </p:txBody>
      </p:sp>
      <p:sp>
        <p:nvSpPr>
          <p:cNvPr id="41" name="TextBox 41"/>
          <p:cNvSpPr txBox="1"/>
          <p:nvPr/>
        </p:nvSpPr>
        <p:spPr>
          <a:xfrm>
            <a:off x="4594260" y="2916347"/>
            <a:ext cx="5909681"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当个体保持积极情绪时，其心理韧性也会得到提升，更容易应对生活中的挑战和压力。</a:t>
            </a:r>
          </a:p>
        </p:txBody>
      </p:sp>
      <p:sp>
        <p:nvSpPr>
          <p:cNvPr id="42" name="AutoShape 42"/>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3844980"/>
            <a:ext cx="5820489"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03</a:t>
            </a:r>
          </a:p>
        </p:txBody>
      </p:sp>
      <p:sp>
        <p:nvSpPr>
          <p:cNvPr id="45" name="TextBox 45"/>
          <p:cNvSpPr txBox="1"/>
          <p:nvPr/>
        </p:nvSpPr>
        <p:spPr>
          <a:xfrm>
            <a:off x="4594260" y="4284435"/>
            <a:ext cx="5909681"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心理韧性的提升也能够促进个体积极情绪的产生，使其更加乐观、自信和愉悦。</a:t>
            </a:r>
          </a:p>
        </p:txBody>
      </p:sp>
      <p:sp>
        <p:nvSpPr>
          <p:cNvPr id="46" name="AutoShape 46"/>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5213068"/>
            <a:ext cx="5820489"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04</a:t>
            </a:r>
          </a:p>
        </p:txBody>
      </p:sp>
      <p:sp>
        <p:nvSpPr>
          <p:cNvPr id="49" name="TextBox 49"/>
          <p:cNvSpPr txBox="1"/>
          <p:nvPr/>
        </p:nvSpPr>
        <p:spPr>
          <a:xfrm>
            <a:off x="4594260" y="5652523"/>
            <a:ext cx="5909681"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在心理健康双因素模型中，积极情绪和心理韧性是两个关键因素，共同影响着个体的心理健康和生活质量。</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双因素模型的应用</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solidFill>
                <a:latin typeface="Microsoft Yahei"/>
                <a:ea typeface="Microsoft Yahei"/>
                <a:cs typeface="Microsoft Yahei"/>
              </a:rPr>
              <a:t>04</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https://d.book118.com/547142121046006051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2024-09-24T07:27:00.544</cp:lastPrinted>
  <dcterms:created xsi:type="dcterms:W3CDTF">2024-09-23T23:27:00Z</dcterms:created>
  <dcterms:modified xsi:type="dcterms:W3CDTF">2024-09-23T23:27:02Z</dcterms:modified>
</cp:coreProperties>
</file>