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27B1F9-9AA9-470A-9445-AAF98D4413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959284-2ADC-4172-A280-BD83493200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246117-3BB9-4C12-8DCF-B23A201023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1CDD02-12ED-4D36-BBD1-39BBC6F312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BF7DF03-1550-4088-9FFD-93AF4804A3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C06DF5E-D195-46B4-8462-220DBCEBBE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7D65035-B690-4FDA-8F76-5966D30A48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FD7E61-626E-4A4D-97A6-CE0F5491B5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6D0A0F-FC33-4035-BFDF-36E7FF2921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E687A8-2E0F-4F0B-B057-68D5A9B671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64627B-9753-42B8-A10D-432ECB631B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png" /><Relationship Id="rId3" Type="http://schemas.openxmlformats.org/officeDocument/2006/relationships/image" Target="../media/image14.jpeg" /><Relationship Id="rId4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7153006032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防化学品管理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化学品基础知识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化学品储存与运输管理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生产过程中化学品使用管理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员工培训与意识提升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监督检查与持续改进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化学品基础知识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856" b="7856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化学品分类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根据化学品的物理和化学性质，可分为易燃、易爆、有毒、有害、腐蚀性等类别。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化学品定义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化学品是指各种化学元素、化学化合物和混合物，无论是天然的还是人造的。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化学品定义与分类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危险化学品标识是用来标明化学品危险性质的标签，包括化学品名称、危险类别、危险标志、安全警示语等。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危险化学品标识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数据表是一份详细描述化学品危险性和安全使用信息的文件，包括化学品及企业标识、成分/组成信息、危险性概述、急救措施、消防措施、泄漏应急处理、操作处置与储存、接触控制/个体防护、理化特性、稳定性和反应性、毒理学资料、生态学资料、废弃处置、运输信息、法规信息和其他信息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安全数据表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危险化学品标识及安全数据表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36424" y="1665910"/>
            <a:ext cx="5058967" cy="4264973"/>
          </a:xfrm>
          <a:prstGeom prst="rect">
            <a:avLst/>
          </a:prstGeom>
          <a:solidFill>
            <a:schemeClr val="accent1">
              <a:alpha val="2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t="10067" b="10067"/>
          <a:stretch>
            <a:fillRect/>
          </a:stretch>
        </p:blipFill>
        <p:spPr>
          <a:xfrm>
            <a:off x="6099052" y="1665911"/>
            <a:ext cx="5058969" cy="4260571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352702" y="5392034"/>
            <a:ext cx="382463" cy="382463"/>
            <a:chOff x="1352702" y="5392034"/>
            <a:chExt cx="382463" cy="382463"/>
          </a:xfrm>
        </p:grpSpPr>
        <p:sp>
          <p:nvSpPr>
            <p:cNvPr id="5" name="AutoShape 5"/>
            <p:cNvSpPr/>
            <p:nvPr/>
          </p:nvSpPr>
          <p:spPr>
            <a:xfrm>
              <a:off x="1352702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2204679" y="5392034"/>
            <a:ext cx="382463" cy="382463"/>
            <a:chOff x="2204679" y="5392034"/>
            <a:chExt cx="382463" cy="382463"/>
          </a:xfrm>
        </p:grpSpPr>
        <p:sp>
          <p:nvSpPr>
            <p:cNvPr id="7" name="AutoShape 7"/>
            <p:cNvSpPr/>
            <p:nvPr/>
          </p:nvSpPr>
          <p:spPr>
            <a:xfrm>
              <a:off x="2204679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3056534" y="5392034"/>
            <a:ext cx="382463" cy="382463"/>
            <a:chOff x="3056534" y="5392034"/>
            <a:chExt cx="382463" cy="382463"/>
          </a:xfrm>
        </p:grpSpPr>
        <p:sp>
          <p:nvSpPr>
            <p:cNvPr id="9" name="AutoShape 9"/>
            <p:cNvSpPr/>
            <p:nvPr/>
          </p:nvSpPr>
          <p:spPr>
            <a:xfrm>
              <a:off x="3056534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908511" y="5392034"/>
            <a:ext cx="382463" cy="382463"/>
            <a:chOff x="3908511" y="5392034"/>
            <a:chExt cx="382463" cy="382463"/>
          </a:xfrm>
        </p:grpSpPr>
        <p:sp>
          <p:nvSpPr>
            <p:cNvPr id="11" name="AutoShape 11"/>
            <p:cNvSpPr/>
            <p:nvPr/>
          </p:nvSpPr>
          <p:spPr>
            <a:xfrm>
              <a:off x="3908511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AutoShape 12"/>
          <p:cNvSpPr/>
          <p:nvPr/>
        </p:nvSpPr>
        <p:spPr>
          <a:xfrm>
            <a:off x="1352702" y="2211388"/>
            <a:ext cx="4276714" cy="119686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化学品可能通过吸入、食入或皮肤接触等途径进入人体，对呼吸系统、消化系统、神经系统等造成损害，甚至可能导致癌症等严重疾病。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352702" y="3980984"/>
            <a:ext cx="4276714" cy="122060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化学品在生产、使用、储存和运输等过程中可能对空气、水、土壤等环境造成污染，破坏生态平衡，影响人类和其他生物的生存。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1422013" y="5461304"/>
            <a:ext cx="243840" cy="243840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2273990" y="5461304"/>
            <a:ext cx="243840" cy="243840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089453" y="5461304"/>
            <a:ext cx="243840" cy="243840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3977823" y="5461304"/>
            <a:ext cx="243840" cy="243840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1352702" y="1804117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对人体健康影响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352702" y="359476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对环境影响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化学品对人体健康和环境影响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化学品储存与运输管理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29" b="17929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9886" b="19886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85248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89066" y="1938594"/>
            <a:ext cx="391119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467193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储存设施要求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3829" y="3650029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74314" y="3736142"/>
            <a:ext cx="416357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AutoShape 9"/>
          <p:cNvSpPr/>
          <p:nvPr/>
        </p:nvSpPr>
        <p:spPr>
          <a:xfrm>
            <a:off x="1306341" y="3264741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专用仓库或专用储存室，具备良好的通风、防火、防盗等安全设施。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3829" y="544148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773583" y="5527602"/>
            <a:ext cx="441594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2" name="AutoShape 12"/>
          <p:cNvSpPr/>
          <p:nvPr/>
        </p:nvSpPr>
        <p:spPr>
          <a:xfrm>
            <a:off x="1306341" y="5062289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不同性质的化学品应分开存放，避免相互反应或产生危险。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储存设施要求及分类存放原则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25025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518186"/>
            <a:ext cx="8135183" cy="274722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buFont typeface="Arial"/>
              <a:buChar char="•"/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储存设施内应设置明显的安全警示标志和应急救援设施。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856499" y="2009496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" name="Group 5"/>
          <p:cNvGrpSpPr/>
          <p:nvPr/>
        </p:nvGrpSpPr>
        <p:grpSpPr>
          <a:xfrm>
            <a:off x="8927447" y="1260262"/>
            <a:ext cx="5386942" cy="5386942"/>
            <a:chOff x="8927447" y="1260262"/>
            <a:chExt cx="5386942" cy="5386942"/>
          </a:xfrm>
        </p:grpSpPr>
        <p:sp>
          <p:nvSpPr>
            <p:cNvPr id="6" name="AutoShape 6"/>
            <p:cNvSpPr/>
            <p:nvPr/>
          </p:nvSpPr>
          <p:spPr>
            <a:xfrm>
              <a:off x="11148379" y="3481194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10926285" y="3259101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10704193" y="3037008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10482100" y="2814915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10260006" y="2592821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037913" y="2370728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815819" y="2148635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593727" y="1926542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371633" y="1704448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149540" y="1482355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8927447" y="1260262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215798"/>
            <a:ext cx="10649511" cy="926592"/>
            <a:chOff x="454963" y="215798"/>
            <a:chExt cx="10649511" cy="926592"/>
          </a:xfrm>
        </p:grpSpPr>
        <p:sp>
          <p:nvSpPr>
            <p:cNvPr id="18" name="AutoShape 18"/>
            <p:cNvSpPr/>
            <p:nvPr/>
          </p:nvSpPr>
          <p:spPr>
            <a:xfrm>
              <a:off x="454963" y="46503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62089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63805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72775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8642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8281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9862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81579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90549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86416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700586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7636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9352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8322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70419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81835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815410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817126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826096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821963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215798"/>
              <a:ext cx="10009632" cy="926592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储存设施要求及分类存放原则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924" r="16924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分类存放原则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根据化学品的性质、危险程度、灭火方法等因素进行分类存放。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易燃、易爆、有毒、有害等危险品应单独存放，并设置相应的安全警示标志。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化学品应按照其性质和包装要求，采取适当的堆放方式和防护措施。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储存设施要求及分类存放原则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67054" y="172053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8776" y="178893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AutoShape 4"/>
          <p:cNvSpPr/>
          <p:nvPr/>
        </p:nvSpPr>
        <p:spPr>
          <a:xfrm>
            <a:off x="1804696" y="1549847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安全措施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267054" y="332962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78301" y="3398024"/>
            <a:ext cx="41910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AutoShape 7"/>
          <p:cNvSpPr/>
          <p:nvPr/>
        </p:nvSpPr>
        <p:spPr>
          <a:xfrm>
            <a:off x="1804696" y="3158939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选择合适的运输工具和包装方式，确保化学品在运输过程中不泄漏、不损坏。</a:t>
            </a:r>
            <a:endParaRPr lang="en-US" sz="110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096" b="5096"/>
          <a:stretch>
            <a:fillRect/>
          </a:stretch>
        </p:blipFill>
        <p:spPr>
          <a:xfrm>
            <a:off x="6907441" y="1792193"/>
            <a:ext cx="4502196" cy="2732628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11" name="AutoShape 11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" name="AutoShape 22"/>
          <p:cNvSpPr/>
          <p:nvPr/>
        </p:nvSpPr>
        <p:spPr>
          <a:xfrm>
            <a:off x="1804696" y="4750369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运输前应检查化学品的包装是否完好、标签是否清晰，确保无误后方可进行运输。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262116" y="4828813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运输过程中安全措施和应急处理</a:t>
              </a:r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1273363" y="4897210"/>
            <a:ext cx="41910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3146" b="23146"/>
          <a:stretch>
            <a:fillRect/>
          </a:stretch>
        </p:blipFill>
        <p:spPr>
          <a:xfrm>
            <a:off x="0" y="1477241"/>
            <a:ext cx="12193201" cy="437134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7868425" y="4586931"/>
            <a:ext cx="4324775" cy="126165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65027" y="4586931"/>
            <a:ext cx="1003399" cy="1261658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7992463" y="4527198"/>
            <a:ext cx="4076700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运输过程中应严格遵守交通规则，避免发生交通事故。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运输过程中安全措施和应急处理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7084983" y="4936017"/>
            <a:ext cx="563486" cy="563486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0800000">
            <a:off x="5310197" y="3360"/>
            <a:ext cx="6881803" cy="1578837"/>
          </a:xfrm>
          <a:prstGeom prst="rtTriangl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865044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应急处理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29105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在运输过程中发生泄漏、火灾等紧急情况时，应立即启动应急预案，采取相应的处置措施。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726223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90284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6654250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制定完善的应急预案，明确应急处置措施和人员分工。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6515429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633797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及时报告相关部门和人员，协调资源进行救援和处理。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494977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t="2062" b="2062"/>
          <a:stretch>
            <a:fillRect/>
          </a:stretch>
        </p:blipFill>
        <p:spPr>
          <a:xfrm>
            <a:off x="454963" y="3801273"/>
            <a:ext cx="3547872" cy="226771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t="958" b="958"/>
          <a:stretch>
            <a:fillRect/>
          </a:stretch>
        </p:blipFill>
        <p:spPr>
          <a:xfrm>
            <a:off x="4281896" y="3801273"/>
            <a:ext cx="3547872" cy="2267712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t="2062" b="2062"/>
          <a:stretch>
            <a:fillRect/>
          </a:stretch>
        </p:blipFill>
        <p:spPr>
          <a:xfrm>
            <a:off x="8108829" y="3801273"/>
            <a:ext cx="3547872" cy="2267712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运输过程中安全措施和应急处理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废弃物处置方法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根据废弃物的性质和危险程度，选择合适的处置方法，如回收、中和、焚烧等。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745" b="7745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7848" b="7848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对于无法回收或处理的废弃物，应按照相关规定进行安全填埋或无害化处理。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848" b="7848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废弃物处置方法及环保要求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https://d.book118.com/547153006032006041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2024-09-13T21:36:37.413</cp:lastPrinted>
  <dcterms:created xsi:type="dcterms:W3CDTF">2024-09-13T13:36:37Z</dcterms:created>
  <dcterms:modified xsi:type="dcterms:W3CDTF">2024-09-13T13:36:39Z</dcterms:modified>
</cp:coreProperties>
</file>