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84DC694-C601-4396-99AB-EC72C68949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061BC9-1916-4594-AB9E-0FB9407961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382E7F-3981-448B-BDBB-18BEB3EDBE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6AA4C8-CABE-4E6E-ADF9-273684305B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629372-F316-46B3-BA08-47332527A5A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2D2F5A-051F-4352-A2D9-EB3BAD794B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5546D0A-40A2-4000-891A-4AB4025D46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471E38-4D36-49CD-8BD8-E9C1759667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425BFE-C5D3-4C46-9104-87FC4BBF78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CC966C-AE55-43A6-92C1-0DCF79E4E7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914D02-3263-4433-9D7A-B369952FB7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4294967295" hasCustomPrompt="1"/>
          </p:nvPr>
        </p:nvSpPr>
        <p:spPr>
          <a:xfrm>
            <a:off x="2925900" y="2709267"/>
            <a:ext cx="6340197" cy="1421928"/>
          </a:xfrm>
          <a:effectLst>
            <a:outerShdw blurRad="508000" dist="50800" dir="5400000" algn="ctr" rotWithShape="0">
              <a:schemeClr val="tx2">
                <a:alpha val="20000"/>
              </a:schemeClr>
            </a:outerShdw>
          </a:effectLst>
        </p:spPr>
        <p:txBody>
          <a:bodyPr wrap="none" anchor="t">
            <a:spAutoFit/>
          </a:bodyPr>
          <a:lstStyle>
            <a:lvl1pPr algn="ctr">
              <a:defRPr sz="9600" b="1" i="0" spc="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文本占位符 17"/>
          <p:cNvSpPr>
            <a:spLocks noGrp="1"/>
          </p:cNvSpPr>
          <p:nvPr>
            <p:ph type="body" sz="quarter" idx="10" hasCustomPrompt="1"/>
          </p:nvPr>
        </p:nvSpPr>
        <p:spPr>
          <a:xfrm>
            <a:off x="4080063" y="1687090"/>
            <a:ext cx="4031873" cy="923330"/>
          </a:xfrm>
          <a:effectLst>
            <a:outerShdw blurRad="508000" dist="50800" dir="5400000" algn="ctr" rotWithShape="0">
              <a:schemeClr val="tx2">
                <a:alpha val="20000"/>
              </a:schemeClr>
            </a:outerShdw>
          </a:effectLst>
        </p:spPr>
        <p:txBody>
          <a:bodyPr wrap="none" anchor="b">
            <a:spAutoFit/>
          </a:bodyPr>
          <a:lstStyle>
            <a:lvl1pPr marL="0" indent="0" algn="ctr">
              <a:buNone/>
              <a:defRPr sz="6000" b="0" i="0" spc="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6"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7"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pic>
        <p:nvPicPr>
          <p:cNvPr id="12" name="图片 12"/>
          <p:cNvPicPr>
            <a:picLocks noChangeAspect="1"/>
          </p:cNvPicPr>
          <p:nvPr userDrawn="1"/>
        </p:nvPicPr>
        <p:blipFill>
          <a:blip r:embed="rId1"/>
          <a:stretch>
            <a:fillRect/>
          </a:stretch>
        </p:blipFill>
        <p:spPr>
          <a:xfrm>
            <a:off x="0" y="-1"/>
            <a:ext cx="12192000" cy="6858000"/>
          </a:xfrm>
          <a:prstGeom prst="rect">
            <a:avLst/>
          </a:prstGeom>
        </p:spPr>
      </p:pic>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7"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8"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0"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1"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3"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4"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5"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7"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cSld name="1_仅标题">
    <p:spTree>
      <p:nvGrpSpPr>
        <p:cNvPr id="1" name=""/>
        <p:cNvGrpSpPr/>
        <p:nvPr/>
      </p:nvGrpSpPr>
      <p:grpSpPr>
        <a:xfrm>
          <a:off x="0" y="0"/>
          <a:ext cx="0" cy="0"/>
        </a:xfrm>
      </p:grpSpPr>
      <p:sp>
        <p:nvSpPr>
          <p:cNvPr id="29" name="标题 1"/>
          <p:cNvSpPr>
            <a:spLocks noGrp="1"/>
          </p:cNvSpPr>
          <p:nvPr>
            <p:ph type="title" idx="4294967295"/>
          </p:nvPr>
        </p:nvSpPr>
        <p:spPr/>
        <p:txBody>
          <a:bodyPr/>
          <a:lstStyle/>
          <a:p>
            <a:r>
              <a:rPr kumimoji="1" lang="zh-CN" altLang="en-US"/>
              <a:t>单击此处编辑母版标题样式</a:t>
            </a:r>
            <a:endParaRPr/>
          </a:p>
        </p:txBody>
      </p:sp>
      <p:sp>
        <p:nvSpPr>
          <p:cNvPr id="30" name="日期占位符 2"/>
          <p:cNvSpPr>
            <a:spLocks noGrp="1"/>
          </p:cNvSpPr>
          <p:nvPr>
            <p:ph type="dt" sz="half" idx="10"/>
          </p:nvPr>
        </p:nvSpPr>
        <p:spPr/>
        <p:txBody>
          <a:bodyPr/>
          <a:lstStyle/>
          <a:p>
            <a:fld id="{6D4D8950-B778-354B-9DD9-533C0A0C7F06}" type="datetimeFigureOut">
              <a:rPr/>
              <a:t>2023/11/21</a:t>
            </a:fld>
            <a:endParaRPr kumimoji="1" lang="zh-CN" altLang="en-US"/>
          </a:p>
        </p:txBody>
      </p:sp>
      <p:sp>
        <p:nvSpPr>
          <p:cNvPr id="31" name="页脚占位符 3"/>
          <p:cNvSpPr>
            <a:spLocks noGrp="1"/>
          </p:cNvSpPr>
          <p:nvPr>
            <p:ph type="ftr" sz="quarter" idx="11"/>
          </p:nvPr>
        </p:nvSpPr>
        <p:spPr/>
        <p:txBody>
          <a:bodyPr/>
          <a:lstStyle/>
          <a:p>
            <a:endParaRPr kumimoji="1" lang="zh-CN" altLang="en-US"/>
          </a:p>
        </p:txBody>
      </p:sp>
      <p:sp>
        <p:nvSpPr>
          <p:cNvPr id="32" name="灯片编号占位符 4"/>
          <p:cNvSpPr>
            <a:spLocks noGrp="1"/>
          </p:cNvSpPr>
          <p:nvPr>
            <p:ph type="sldNum" sz="quarter" idx="12"/>
          </p:nvPr>
        </p:nvSpPr>
        <p:spPr/>
        <p:txBody>
          <a:bodyPr/>
          <a:lstStyle/>
          <a:p>
            <a:fld id="{616F5F5A-ED15-1745-BDEC-B6FFB76270A8}" type="slidenum">
              <a:rPr/>
              <a:t>‹#›</a:t>
            </a:fld>
            <a:endParaRPr kumimoji="1"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715501314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处方及报告单管理与规范\n## 1.处方及报告单的基本概念与重要性\n### 1.1处方及报告单的定义与作用\n### 1.2处方及报告单的法律依据与医疗责任\n### 1.3处方及报告单在医疗服务中的重要性\n## 2.处方及报告单的管理规定与流程\n### 2.1处方及报告单的管理制度与要求\n### 2.2处方及报告单的生成与传递流程\n### 2.3处方及报告单的安全管理与保密措施\n## 3.处方及报告单的规范化书写与质量控制\n### 3.1处方及报告单的规范化书写要求与技巧\n### 3.2处方及报告单的质量控制方法与标准\n### 3.3处方及报告单的评估与持续改进\n## 4.处方及报告单在临床诊疗中的应用与实践\n### 4.1处方及报告单在临床诊疗中的实际应用\n### 4.2处方及报告单与临床诊疗质量的关系\n### 4.3处方及报告单在临床诊疗中的案例分析与讨论\n## 5.处方及报告单的未来发展趋势与挑战\n### 5.1处方及报告单电子化与信息化的发展趋势\n### 5.2处方及报告单在医疗服务中的创新与变革\n### 5.3处方及报告单面临的法律、伦理与技术挑战\n&quot;,&quot;templateId&quot;:&quot;ofidqcx4cjbazcx6nnrq4sfx3o&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571499" y="2709267"/>
            <a:ext cx="11055350" cy="1409700"/>
          </a:xfrm>
        </p:spPr>
        <p:txBody>
          <a:bodyPr vert="horz" wrap="square" lIns="91440" tIns="45720" rIns="91440" bIns="45720" anchor="b">
            <a:spAutoFit/>
          </a:bodyPr>
          <a:lstStyle/>
          <a:p>
            <a:pPr>
              <a:buNone/>
            </a:pPr>
            <a:r>
              <a:rPr lang="zh-CN" sz="6900"/>
              <a:t>处方及报告单管理与规范</a:t>
            </a:r>
            <a:endParaRPr/>
          </a:p>
        </p:txBody>
      </p:sp>
      <p:sp>
        <p:nvSpPr>
          <p:cNvPr id="3" name="圆角矩形 3"/>
          <p:cNvSpPr/>
          <p:nvPr/>
        </p:nvSpPr>
        <p:spPr>
          <a:xfrm>
            <a:off x="5603773" y="4207138"/>
            <a:ext cx="990087" cy="696216"/>
          </a:xfrm>
          <a:prstGeom prst="roundRect">
            <a:avLst>
              <a:gd name="adj" fmla="val 50000"/>
            </a:avLst>
          </a:prstGeom>
          <a:gradFill>
            <a:gsLst>
              <a:gs pos="0">
                <a:schemeClr val="accent1">
                  <a:lumMod val="50000"/>
                  <a:alpha val="90275"/>
                </a:schemeClr>
              </a:gs>
              <a:gs pos="100000">
                <a:schemeClr val="accent1">
                  <a:lumMod val="75000"/>
                  <a:alpha val="9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none" lIns="360000" tIns="108000" rIns="360000" bIns="108000" rtlCol="0" anchor="ctr">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0" algn="ctr" defTabSz="914400">
              <a:lnSpc>
                <a:spcPct val="100000"/>
              </a:lnSpc>
              <a:spcBef>
                <a:spcPct val="0"/>
              </a:spcBef>
              <a:spcAft>
                <a:spcPct val="0"/>
              </a:spcAft>
              <a:defRPr sz="1800">
                <a:solidFill>
                  <a:schemeClr val="lt1">
                    <a:alpha val="100000"/>
                  </a:schemeClr>
                </a:solidFill>
                <a:latin typeface="Arial"/>
                <a:ea typeface="黑体"/>
              </a:defRPr>
            </a:pPr>
            <a:r>
              <a:rPr lang="en-US" smtClean="0"/>
              <a:t> </a:t>
            </a:r>
            <a:endParaRPr/>
          </a:p>
        </p:txBody>
      </p:sp>
      <p:sp>
        <p:nvSpPr>
          <p:cNvPr id="4" name="文本占位符 20"/>
          <p:cNvSpPr txBox="1"/>
          <p:nvPr/>
        </p:nvSpPr>
        <p:spPr>
          <a:xfrm>
            <a:off x="571499"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n-lt"/>
            </a:endParaRPr>
          </a:p>
        </p:txBody>
      </p:sp>
      <p:sp>
        <p:nvSpPr>
          <p:cNvPr id="5" name="文本占位符 20"/>
          <p:cNvSpPr txBox="1"/>
          <p:nvPr/>
        </p:nvSpPr>
        <p:spPr>
          <a:xfrm>
            <a:off x="11435770"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bg1"/>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19" name="标题 1" descr="{&quot;isTemplate&quot;:true,&quot;type&quot;:&quot;title&quot;,&quot;canOmit&quot;:false,&quot;range&quot;:0}"/>
          <p:cNvSpPr txBox="1"/>
          <p:nvPr/>
        </p:nvSpPr>
        <p:spPr>
          <a:xfrm>
            <a:off x="792263" y="2998062"/>
            <a:ext cx="10826750" cy="914400"/>
          </a:xfrm>
          <a:prstGeom prst="rect">
            <a:avLst/>
          </a:prstGeom>
          <a:effectLst>
            <a:outerShdw blurRad="254000" dist="50800" dir="5400000" algn="ctr" rotWithShape="0">
              <a:schemeClr val="tx2">
                <a:alpha val="20000"/>
              </a:schemeClr>
            </a:outerShdw>
          </a:effectLst>
        </p:spPr>
        <p:txBody>
          <a:bodyPr vert="horz" wrap="square" lIns="91440" tIns="45720" rIns="91440" bIns="45720" rtlCol="0" anchor="b">
            <a:spAutoFit/>
          </a:bodyPr>
          <a:lstStyle>
            <a:defPPr>
              <a:defRPr lang="zh-CN"/>
            </a:defPPr>
            <a:lvl1pPr marL="0" algn="ctr" defTabSz="914400" rtl="0" eaLnBrk="1" latinLnBrk="0" hangingPunct="1">
              <a:lnSpc>
                <a:spcPct val="90000"/>
              </a:lnSpc>
              <a:spcBef>
                <a:spcPct val="0"/>
              </a:spcBef>
              <a:buNone/>
              <a:defRPr sz="9600" b="1" i="0" kern="1200" spc="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buNone/>
            </a:pPr>
            <a:r>
              <a:rPr lang="zh-CN" sz="4800" b="0">
                <a:latin typeface="Microsoft YaHei Light"/>
                <a:ea typeface="Microsoft YaHei Light"/>
              </a:rPr>
              <a:t>处方及报告单的基本概念与重要性</a:t>
            </a:r>
            <a:endParaRPr/>
          </a:p>
        </p:txBody>
      </p:sp>
      <p:sp>
        <p:nvSpPr>
          <p:cNvPr id="120" name="文本占位符 2"/>
          <p:cNvSpPr txBox="1"/>
          <p:nvPr/>
        </p:nvSpPr>
        <p:spPr>
          <a:xfrm>
            <a:off x="5461852" y="1894964"/>
            <a:ext cx="1268296" cy="1089529"/>
          </a:xfrm>
          <a:prstGeom prst="rect">
            <a:avLst/>
          </a:prstGeom>
          <a:effectLst>
            <a:outerShdw blurRad="254000" dist="50800" dir="5400000" algn="ctr" rotWithShape="0">
              <a:schemeClr val="tx2">
                <a:alpha val="20000"/>
              </a:schemeClr>
            </a:outerShdw>
          </a:effectLst>
        </p:spPr>
        <p:txBody>
          <a:bodyPr vert="horz" wrap="none" lIns="91440" tIns="45720" rIns="91440" bIns="45720" rtlCol="0" anchor="b">
            <a:spAutoFit/>
          </a:bodyPr>
          <a:lstStyle>
            <a:defPPr>
              <a:defRPr lang="zh-CN"/>
            </a:defPPr>
            <a:lvl1pPr marL="0" indent="0" algn="ctr" defTabSz="914400" rtl="0" eaLnBrk="1" latinLnBrk="0" hangingPunct="1">
              <a:lnSpc>
                <a:spcPct val="90000"/>
              </a:lnSpc>
              <a:spcBef>
                <a:spcPts val="1000"/>
              </a:spcBef>
              <a:buFont typeface="Arial" pitchFamily="34" charset="0"/>
              <a:buNone/>
              <a:defRPr sz="6000" b="0" i="0" kern="1200" spc="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spcBef>
                <a:spcPct val="0"/>
              </a:spcBef>
            </a:pPr>
            <a:r>
              <a:rPr kumimoji="1" lang="en-US" altLang="zh-CN" sz="7200">
                <a:latin typeface="Microsoft YaHei" panose="020b0503020204020204" pitchFamily="34" charset="-122"/>
                <a:ea typeface="Microsoft YaHei" panose="020b0503020204020204" pitchFamily="34" charset="-122"/>
                <a:cs typeface="+mj-cs"/>
              </a:rPr>
              <a:t>01</a:t>
            </a:r>
            <a:endParaRPr kumimoji="1" lang="zh-CN" altLang="en-US" sz="7200">
              <a:latin typeface="Microsoft YaHei" panose="020b0503020204020204" pitchFamily="34" charset="-122"/>
              <a:ea typeface="Microsoft YaHei" panose="020b0503020204020204" pitchFamily="34" charset="-122"/>
              <a:cs typeface="+mj-c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62" name="组合 161"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63" name="组合 162"/>
            <p:cNvGrpSpPr/>
            <p:nvPr/>
          </p:nvGrpSpPr>
          <p:grpSpPr>
            <a:xfrm>
              <a:off x="685801" y="3146904"/>
              <a:ext cx="4207178" cy="3287791"/>
              <a:chOff x="685801" y="3146904"/>
              <a:chExt cx="4207178" cy="3287791"/>
            </a:xfrm>
          </p:grpSpPr>
          <p:sp>
            <p:nvSpPr>
              <p:cNvPr id="164"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处方是指由注册的执业医师或执业助理医师为患者开具的药物使用凭证</a:t>
                </a:r>
                <a:endParaRPr kumimoji="1" lang="en-US" altLang="zh-CN" sz="1800" b="1">
                  <a:solidFill>
                    <a:schemeClr val="bg1"/>
                  </a:solidFill>
                  <a:latin typeface="+mj-ea"/>
                  <a:ea typeface="+mj-ea"/>
                </a:endParaRPr>
              </a:p>
            </p:txBody>
          </p:sp>
          <p:sp>
            <p:nvSpPr>
              <p:cNvPr id="165"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处方上应包含患者的基本信息、诊断、药物名称、剂量、用法等内容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处方是患者购买和使用药品的依据</a:t>
                </a:r>
                <a:endParaRPr/>
              </a:p>
            </p:txBody>
          </p:sp>
        </p:grpSp>
        <p:grpSp>
          <p:nvGrpSpPr>
            <p:cNvPr id="166" name="组合 165"/>
            <p:cNvGrpSpPr/>
            <p:nvPr/>
          </p:nvGrpSpPr>
          <p:grpSpPr>
            <a:xfrm>
              <a:off x="4408278" y="3146904"/>
              <a:ext cx="3798485" cy="3287791"/>
              <a:chOff x="4408278" y="3146904"/>
              <a:chExt cx="3798485" cy="3287791"/>
            </a:xfrm>
          </p:grpSpPr>
          <p:sp>
            <p:nvSpPr>
              <p:cNvPr id="167"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报告单是指由医疗机构出具的关于患者病情、检查结果等方面的医学证明文件</a:t>
                </a:r>
                <a:endParaRPr kumimoji="1" lang="en-US" altLang="zh-CN" sz="1800" b="1">
                  <a:solidFill>
                    <a:schemeClr val="bg1"/>
                  </a:solidFill>
                  <a:latin typeface="+mj-ea"/>
                  <a:ea typeface="+mj-ea"/>
                </a:endParaRPr>
              </a:p>
            </p:txBody>
          </p:sp>
          <p:sp>
            <p:nvSpPr>
              <p:cNvPr id="168"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报告单上应包含患者的基本信息、检查项目、检查结果等内容</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报告单是医生进行诊疗工作的重要依据</a:t>
                </a:r>
                <a:endParaRPr/>
              </a:p>
            </p:txBody>
          </p:sp>
        </p:grpSp>
        <p:grpSp>
          <p:nvGrpSpPr>
            <p:cNvPr id="169" name="组合 168"/>
            <p:cNvGrpSpPr/>
            <p:nvPr/>
          </p:nvGrpSpPr>
          <p:grpSpPr>
            <a:xfrm>
              <a:off x="7707715" y="3146904"/>
              <a:ext cx="3798485" cy="3287791"/>
              <a:chOff x="7707715" y="3146904"/>
              <a:chExt cx="3798485" cy="3287791"/>
            </a:xfrm>
          </p:grpSpPr>
          <p:sp>
            <p:nvSpPr>
              <p:cNvPr id="170"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处方及报告单在医疗服务中具有重要作用</a:t>
                </a:r>
                <a:endParaRPr kumimoji="1" lang="en-US" altLang="zh-CN" sz="1800" b="1">
                  <a:solidFill>
                    <a:schemeClr val="bg1"/>
                  </a:solidFill>
                  <a:latin typeface="+mj-ea"/>
                  <a:ea typeface="+mj-ea"/>
                </a:endParaRPr>
              </a:p>
            </p:txBody>
          </p:sp>
          <p:sp>
            <p:nvSpPr>
              <p:cNvPr id="171"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保障患者安全、合理使用药物</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为医生提供患者病情信息，帮助医生做出正确的诊疗决策</a:t>
                </a:r>
                <a:endParaRPr/>
              </a:p>
            </p:txBody>
          </p:sp>
        </p:grpSp>
      </p:grpSp>
      <p:sp>
        <p:nvSpPr>
          <p:cNvPr id="17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处方及报告单的定义与作用</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74" name="组合 173"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75" name="组合 174"/>
            <p:cNvGrpSpPr/>
            <p:nvPr/>
          </p:nvGrpSpPr>
          <p:grpSpPr>
            <a:xfrm>
              <a:off x="685800" y="3146904"/>
              <a:ext cx="5760000" cy="3225487"/>
              <a:chOff x="685800" y="3146904"/>
              <a:chExt cx="5760000" cy="3225487"/>
            </a:xfrm>
          </p:grpSpPr>
          <p:sp>
            <p:nvSpPr>
              <p:cNvPr id="176"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处方及报告单的管理和使用应遵循法律法规</a:t>
                </a:r>
                <a:endParaRPr kumimoji="1" lang="en-US" altLang="zh-CN" sz="1800" b="1">
                  <a:solidFill>
                    <a:schemeClr val="bg1"/>
                  </a:solidFill>
                  <a:latin typeface="+mj-ea"/>
                  <a:ea typeface="+mj-ea"/>
                </a:endParaRPr>
              </a:p>
            </p:txBody>
          </p:sp>
          <p:sp>
            <p:nvSpPr>
              <p:cNvPr id="177"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《处方管理办法》、《医疗机构管理条例》等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医疗机构及医务人员应严格遵守法律法规，规范处方及报告单的使用</a:t>
                </a:r>
                <a:endParaRPr/>
              </a:p>
            </p:txBody>
          </p:sp>
        </p:grpSp>
        <p:grpSp>
          <p:nvGrpSpPr>
            <p:cNvPr id="178" name="组合 177"/>
            <p:cNvGrpSpPr/>
            <p:nvPr/>
          </p:nvGrpSpPr>
          <p:grpSpPr>
            <a:xfrm>
              <a:off x="6016236" y="3146904"/>
              <a:ext cx="5400000" cy="3225487"/>
              <a:chOff x="6016236" y="3146904"/>
              <a:chExt cx="5400000" cy="3225487"/>
            </a:xfrm>
          </p:grpSpPr>
          <p:sp>
            <p:nvSpPr>
              <p:cNvPr id="179"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处方及报告单涉及的医疗责任包括医疗事故责任和民事赔偿责任</a:t>
                </a:r>
                <a:endParaRPr kumimoji="1" lang="en-US" altLang="zh-CN" sz="1800" b="1">
                  <a:solidFill>
                    <a:schemeClr val="bg1"/>
                  </a:solidFill>
                  <a:latin typeface="+mj-ea"/>
                  <a:ea typeface="+mj-ea"/>
                </a:endParaRPr>
              </a:p>
            </p:txBody>
          </p:sp>
          <p:sp>
            <p:nvSpPr>
              <p:cNvPr id="180"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若因处方及报告单的错误或不当导致患者损害，医疗机构及医务人员应承担相应的法律责任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医疗机构应建立健全医疗安全管理制度，防范医疗事故发生</a:t>
                </a:r>
                <a:endParaRPr/>
              </a:p>
            </p:txBody>
          </p:sp>
        </p:grpSp>
      </p:grpSp>
      <p:sp>
        <p:nvSpPr>
          <p:cNvPr id="181"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处方及报告单的法律依据与医疗责任</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83"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84" name="Group 628"/>
            <p:cNvGrpSpPr/>
            <p:nvPr/>
          </p:nvGrpSpPr>
          <p:grpSpPr>
            <a:xfrm>
              <a:off x="1197254" y="3971227"/>
              <a:ext cx="11008530" cy="2106887"/>
              <a:chOff x="1197254" y="3971227"/>
              <a:chExt cx="11008530" cy="2106887"/>
            </a:xfrm>
          </p:grpSpPr>
          <p:sp>
            <p:nvSpPr>
              <p:cNvPr id="185"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6"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7"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88"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89"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处方及报告单是医疗服务中的核心环节</a:t>
                </a:r>
                <a:endParaRPr/>
              </a:p>
            </p:txBody>
          </p:sp>
          <p:sp>
            <p:nvSpPr>
              <p:cNvPr id="190"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药物使用是治疗疾病的重要手段，处方及报告单保障了药物使用的合理性和安全性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报告单提供了患者病情信息，有助于医生进行正确的诊疗</a:t>
                </a:r>
                <a:endParaRPr/>
              </a:p>
            </p:txBody>
          </p:sp>
        </p:grpSp>
        <p:grpSp>
          <p:nvGrpSpPr>
            <p:cNvPr id="191" name="Group 635"/>
            <p:cNvGrpSpPr/>
            <p:nvPr/>
          </p:nvGrpSpPr>
          <p:grpSpPr>
            <a:xfrm>
              <a:off x="3499345" y="1423099"/>
              <a:ext cx="11008530" cy="2005901"/>
              <a:chOff x="3499345" y="1423099"/>
              <a:chExt cx="11008530" cy="2005901"/>
            </a:xfrm>
          </p:grpSpPr>
          <p:sp>
            <p:nvSpPr>
              <p:cNvPr id="192"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处方及报告单的质量直接关系到医疗服务质量和患者安全</a:t>
                </a:r>
                <a:endParaRPr/>
              </a:p>
            </p:txBody>
          </p:sp>
          <p:sp>
            <p:nvSpPr>
              <p:cNvPr id="193"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规范处方及报告单的使用，可以提高医疗服务质量，降低医疗事故发生率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合理的药物使用，有助于患者病情的恢复，提高患者满意度</a:t>
                </a:r>
                <a:endParaRPr/>
              </a:p>
            </p:txBody>
          </p:sp>
          <p:sp>
            <p:nvSpPr>
              <p:cNvPr id="194"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5"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6"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97"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9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处方及报告单在医疗服务中的重要性</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200" name="标题 1" descr="{&quot;isTemplate&quot;:true,&quot;type&quot;:&quot;title&quot;,&quot;canOmit&quot;:false,&quot;range&quot;:0}"/>
          <p:cNvSpPr txBox="1"/>
          <p:nvPr/>
        </p:nvSpPr>
        <p:spPr>
          <a:xfrm>
            <a:off x="792263" y="2998062"/>
            <a:ext cx="10826750" cy="914400"/>
          </a:xfrm>
          <a:prstGeom prst="rect">
            <a:avLst/>
          </a:prstGeom>
          <a:effectLst>
            <a:outerShdw blurRad="254000" dist="50800" dir="5400000" algn="ctr" rotWithShape="0">
              <a:schemeClr val="tx2">
                <a:alpha val="20000"/>
              </a:schemeClr>
            </a:outerShdw>
          </a:effectLst>
        </p:spPr>
        <p:txBody>
          <a:bodyPr vert="horz" wrap="square" lIns="91440" tIns="45720" rIns="91440" bIns="45720" rtlCol="0" anchor="b">
            <a:spAutoFit/>
          </a:bodyPr>
          <a:lstStyle>
            <a:defPPr>
              <a:defRPr lang="zh-CN"/>
            </a:defPPr>
            <a:lvl1pPr marL="0" algn="ctr" defTabSz="914400" rtl="0" eaLnBrk="1" latinLnBrk="0" hangingPunct="1">
              <a:lnSpc>
                <a:spcPct val="90000"/>
              </a:lnSpc>
              <a:spcBef>
                <a:spcPct val="0"/>
              </a:spcBef>
              <a:buNone/>
              <a:defRPr sz="9600" b="1" i="0" kern="1200" spc="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buNone/>
            </a:pPr>
            <a:r>
              <a:rPr lang="zh-CN" sz="5200" b="0">
                <a:latin typeface="Microsoft YaHei Light"/>
                <a:ea typeface="Microsoft YaHei Light"/>
              </a:rPr>
              <a:t>处方及报告单的管理规定与流程</a:t>
            </a:r>
            <a:endParaRPr/>
          </a:p>
        </p:txBody>
      </p:sp>
      <p:sp>
        <p:nvSpPr>
          <p:cNvPr id="201" name="文本占位符 2"/>
          <p:cNvSpPr txBox="1"/>
          <p:nvPr/>
        </p:nvSpPr>
        <p:spPr>
          <a:xfrm>
            <a:off x="5461852" y="1894964"/>
            <a:ext cx="1268296" cy="1089529"/>
          </a:xfrm>
          <a:prstGeom prst="rect">
            <a:avLst/>
          </a:prstGeom>
          <a:effectLst>
            <a:outerShdw blurRad="254000" dist="50800" dir="5400000" algn="ctr" rotWithShape="0">
              <a:schemeClr val="tx2">
                <a:alpha val="20000"/>
              </a:schemeClr>
            </a:outerShdw>
          </a:effectLst>
        </p:spPr>
        <p:txBody>
          <a:bodyPr vert="horz" wrap="none" lIns="91440" tIns="45720" rIns="91440" bIns="45720" rtlCol="0" anchor="b">
            <a:spAutoFit/>
          </a:bodyPr>
          <a:lstStyle>
            <a:defPPr>
              <a:defRPr lang="zh-CN"/>
            </a:defPPr>
            <a:lvl1pPr marL="0" indent="0" algn="ctr" defTabSz="914400" rtl="0" eaLnBrk="1" latinLnBrk="0" hangingPunct="1">
              <a:lnSpc>
                <a:spcPct val="90000"/>
              </a:lnSpc>
              <a:spcBef>
                <a:spcPts val="1000"/>
              </a:spcBef>
              <a:buFont typeface="Arial" pitchFamily="34" charset="0"/>
              <a:buNone/>
              <a:defRPr sz="6000" b="0" i="0" kern="1200" spc="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spcBef>
                <a:spcPct val="0"/>
              </a:spcBef>
            </a:pPr>
            <a:r>
              <a:rPr kumimoji="1" lang="en-US" altLang="zh-CN" sz="7200">
                <a:latin typeface="Microsoft YaHei" panose="020b0503020204020204" pitchFamily="34" charset="-122"/>
                <a:ea typeface="Microsoft YaHei" panose="020b0503020204020204" pitchFamily="34" charset="-122"/>
                <a:cs typeface="+mj-cs"/>
              </a:rPr>
              <a:t>02</a:t>
            </a:r>
            <a:endParaRPr kumimoji="1" lang="zh-CN" altLang="en-US" sz="7200">
              <a:latin typeface="Microsoft YaHei" panose="020b0503020204020204" pitchFamily="34" charset="-122"/>
              <a:ea typeface="Microsoft YaHei" panose="020b0503020204020204" pitchFamily="34" charset="-122"/>
              <a:cs typeface="+mj-cs"/>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03"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204" name="Group 686"/>
            <p:cNvGrpSpPr/>
            <p:nvPr/>
          </p:nvGrpSpPr>
          <p:grpSpPr>
            <a:xfrm>
              <a:off x="1075314" y="1520189"/>
              <a:ext cx="9868911" cy="2072418"/>
              <a:chOff x="1075314" y="1520189"/>
              <a:chExt cx="9868911" cy="2072418"/>
            </a:xfrm>
          </p:grpSpPr>
          <p:sp>
            <p:nvSpPr>
              <p:cNvPr id="205"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规定处方及报告单的开具、审核、调剂、保管等环节的操作流程</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明确医务人员职责，加强处方及报告单的管理</a:t>
                </a:r>
                <a:endParaRPr/>
              </a:p>
            </p:txBody>
          </p:sp>
          <p:sp>
            <p:nvSpPr>
              <p:cNvPr id="206"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医疗机构应建立健全处方及报告单管理制度</a:t>
                </a:r>
                <a:endParaRPr/>
              </a:p>
            </p:txBody>
          </p:sp>
          <p:sp>
            <p:nvSpPr>
              <p:cNvPr id="207"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8"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09" name="Group 691"/>
            <p:cNvGrpSpPr/>
            <p:nvPr/>
          </p:nvGrpSpPr>
          <p:grpSpPr>
            <a:xfrm>
              <a:off x="1075314" y="3881882"/>
              <a:ext cx="9868911" cy="2072418"/>
              <a:chOff x="1075314" y="3881882"/>
              <a:chExt cx="9868911" cy="2072418"/>
            </a:xfrm>
          </p:grpSpPr>
          <p:sp>
            <p:nvSpPr>
              <p:cNvPr id="210"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处方及报告单应符合国家法律法规，不得违反规定开具</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处方及报告单的内容应真实反映患者病情，不得虚假伪造</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处方及报告单应完整记录相关信息，不得遗漏或篡改</a:t>
                </a:r>
                <a:endParaRPr/>
              </a:p>
            </p:txBody>
          </p:sp>
          <p:sp>
            <p:nvSpPr>
              <p:cNvPr id="211"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处方及报告单的管理要求包括合法性、真实性、完整性</a:t>
                </a:r>
                <a:endParaRPr/>
              </a:p>
            </p:txBody>
          </p:sp>
          <p:sp>
            <p:nvSpPr>
              <p:cNvPr id="212"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3"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21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处方及报告单的管理制度与要求</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16"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217" name="Group 628"/>
            <p:cNvGrpSpPr/>
            <p:nvPr/>
          </p:nvGrpSpPr>
          <p:grpSpPr>
            <a:xfrm>
              <a:off x="1197254" y="3971227"/>
              <a:ext cx="11008530" cy="2106887"/>
              <a:chOff x="1197254" y="3971227"/>
              <a:chExt cx="11008530" cy="2106887"/>
            </a:xfrm>
          </p:grpSpPr>
          <p:sp>
            <p:nvSpPr>
              <p:cNvPr id="218"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9"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0"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21"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22"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处方及报告单的生成流程包括开具、审核、调剂、核对等环节</a:t>
                </a:r>
                <a:endParaRPr/>
              </a:p>
            </p:txBody>
          </p:sp>
          <p:sp>
            <p:nvSpPr>
              <p:cNvPr id="223"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医生根据患者病情开具处方或报告单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审核人员对处方或报告单进行审核，确保内容无误</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调剂人员根据处方或报告单调剂药品或进行相关检查</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核对人员对处方或报告单进行核对，确保信息准确无误</a:t>
                </a:r>
                <a:endParaRPr/>
              </a:p>
            </p:txBody>
          </p:sp>
        </p:grpSp>
        <p:grpSp>
          <p:nvGrpSpPr>
            <p:cNvPr id="224" name="Group 635"/>
            <p:cNvGrpSpPr/>
            <p:nvPr/>
          </p:nvGrpSpPr>
          <p:grpSpPr>
            <a:xfrm>
              <a:off x="3499345" y="1423099"/>
              <a:ext cx="11008530" cy="2005901"/>
              <a:chOff x="3499345" y="1423099"/>
              <a:chExt cx="11008530" cy="2005901"/>
            </a:xfrm>
          </p:grpSpPr>
          <p:sp>
            <p:nvSpPr>
              <p:cNvPr id="225"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处方及报告单的传递流程应保证信息安全、及时准确</a:t>
                </a:r>
                <a:endParaRPr/>
              </a:p>
            </p:txBody>
          </p:sp>
          <p:sp>
            <p:nvSpPr>
              <p:cNvPr id="226"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医疗机构应建立信息传递渠道，保障处方及报告单的安全传递</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医务人员应按照规定的时间和要求传递处方及报告单，确保信息及时准确</a:t>
                </a:r>
                <a:endParaRPr/>
              </a:p>
            </p:txBody>
          </p:sp>
          <p:sp>
            <p:nvSpPr>
              <p:cNvPr id="227"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8"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9"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0"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3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处方及报告单的生成与传递流程</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233"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34"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35" name="Group 598"/>
            <p:cNvGrpSpPr/>
            <p:nvPr/>
          </p:nvGrpSpPr>
          <p:grpSpPr>
            <a:xfrm>
              <a:off x="763829" y="1414808"/>
              <a:ext cx="6972294" cy="2337649"/>
              <a:chOff x="763829" y="1414808"/>
              <a:chExt cx="6972294" cy="2337649"/>
            </a:xfrm>
          </p:grpSpPr>
          <p:sp>
            <p:nvSpPr>
              <p:cNvPr id="236"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医疗机构应加强处方及报告单的安全管理</a:t>
                </a:r>
                <a:endParaRPr/>
              </a:p>
            </p:txBody>
          </p:sp>
          <p:sp>
            <p:nvSpPr>
              <p:cNvPr id="237"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建立处方及报告单保管制度，防止处方及报告单丢失、损坏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加强处方及报告单的安全防护，防止信息泄露</a:t>
                </a:r>
                <a:endParaRPr/>
              </a:p>
            </p:txBody>
          </p:sp>
          <p:sp>
            <p:nvSpPr>
              <p:cNvPr id="238"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9"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1"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42" name="Group 591"/>
            <p:cNvGrpSpPr/>
            <p:nvPr/>
          </p:nvGrpSpPr>
          <p:grpSpPr>
            <a:xfrm>
              <a:off x="689593" y="3949139"/>
              <a:ext cx="7078256" cy="2128975"/>
              <a:chOff x="689593" y="3949139"/>
              <a:chExt cx="7078256" cy="2128975"/>
            </a:xfrm>
          </p:grpSpPr>
          <p:sp>
            <p:nvSpPr>
              <p:cNvPr id="243"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医疗机构应落实处方及报告单的保密措施</a:t>
                </a:r>
                <a:endParaRPr/>
              </a:p>
            </p:txBody>
          </p:sp>
          <p:sp>
            <p:nvSpPr>
              <p:cNvPr id="244"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保护患者隐私，不得泄露患者个人信息</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加强医务人员培训，提高保密意识，遵守保密规定</a:t>
                </a:r>
                <a:endParaRPr/>
              </a:p>
            </p:txBody>
          </p:sp>
          <p:sp>
            <p:nvSpPr>
              <p:cNvPr id="245"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6"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7"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8"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4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处方及报告单的安全管理与保密措施</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7" name="标题 1" descr="{&quot;isTemplate&quot;:true,&quot;type&quot;:&quot;title&quot;,&quot;canOmit&quot;:false,&quot;range&quot;:0}"/>
          <p:cNvSpPr txBox="1"/>
          <p:nvPr/>
        </p:nvSpPr>
        <p:spPr>
          <a:xfrm>
            <a:off x="792263" y="2998062"/>
            <a:ext cx="10826750" cy="914400"/>
          </a:xfrm>
          <a:prstGeom prst="rect">
            <a:avLst/>
          </a:prstGeom>
          <a:effectLst>
            <a:outerShdw blurRad="254000" dist="50800" dir="5400000" algn="ctr" rotWithShape="0">
              <a:schemeClr val="tx2">
                <a:alpha val="20000"/>
              </a:schemeClr>
            </a:outerShdw>
          </a:effectLst>
        </p:spPr>
        <p:txBody>
          <a:bodyPr vert="horz" wrap="square" lIns="91440" tIns="45720" rIns="91440" bIns="45720" rtlCol="0" anchor="b">
            <a:spAutoFit/>
          </a:bodyPr>
          <a:lstStyle>
            <a:defPPr>
              <a:defRPr lang="zh-CN"/>
            </a:defPPr>
            <a:lvl1pPr marL="0" algn="ctr" defTabSz="914400" rtl="0" eaLnBrk="1" latinLnBrk="0" hangingPunct="1">
              <a:lnSpc>
                <a:spcPct val="90000"/>
              </a:lnSpc>
              <a:spcBef>
                <a:spcPct val="0"/>
              </a:spcBef>
              <a:buNone/>
              <a:defRPr sz="9600" b="1" i="0" kern="1200" spc="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buNone/>
            </a:pPr>
            <a:r>
              <a:rPr lang="zh-CN" sz="4300" b="0">
                <a:latin typeface="Microsoft YaHei Light"/>
                <a:ea typeface="Microsoft YaHei Light"/>
              </a:rPr>
              <a:t>处方及报告单的规范化书写与质量控制</a:t>
            </a:r>
            <a:endParaRPr/>
          </a:p>
        </p:txBody>
      </p:sp>
      <p:sp>
        <p:nvSpPr>
          <p:cNvPr id="8" name="文本占位符 2"/>
          <p:cNvSpPr txBox="1"/>
          <p:nvPr/>
        </p:nvSpPr>
        <p:spPr>
          <a:xfrm>
            <a:off x="5461852" y="1894964"/>
            <a:ext cx="1268296" cy="1089529"/>
          </a:xfrm>
          <a:prstGeom prst="rect">
            <a:avLst/>
          </a:prstGeom>
          <a:effectLst>
            <a:outerShdw blurRad="254000" dist="50800" dir="5400000" algn="ctr" rotWithShape="0">
              <a:schemeClr val="tx2">
                <a:alpha val="20000"/>
              </a:schemeClr>
            </a:outerShdw>
          </a:effectLst>
        </p:spPr>
        <p:txBody>
          <a:bodyPr vert="horz" wrap="none" lIns="91440" tIns="45720" rIns="91440" bIns="45720" rtlCol="0" anchor="b">
            <a:spAutoFit/>
          </a:bodyPr>
          <a:lstStyle>
            <a:defPPr>
              <a:defRPr lang="zh-CN"/>
            </a:defPPr>
            <a:lvl1pPr marL="0" indent="0" algn="ctr" defTabSz="914400" rtl="0" eaLnBrk="1" latinLnBrk="0" hangingPunct="1">
              <a:lnSpc>
                <a:spcPct val="90000"/>
              </a:lnSpc>
              <a:spcBef>
                <a:spcPts val="1000"/>
              </a:spcBef>
              <a:buFont typeface="Arial" pitchFamily="34" charset="0"/>
              <a:buNone/>
              <a:defRPr sz="6000" b="0" i="0" kern="1200" spc="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spcBef>
                <a:spcPct val="0"/>
              </a:spcBef>
            </a:pPr>
            <a:r>
              <a:rPr kumimoji="1" lang="en-US" altLang="zh-CN" sz="7200">
                <a:latin typeface="Microsoft YaHei" panose="020b0503020204020204" pitchFamily="34" charset="-122"/>
                <a:ea typeface="Microsoft YaHei" panose="020b0503020204020204" pitchFamily="34" charset="-122"/>
                <a:cs typeface="+mj-cs"/>
              </a:rPr>
              <a:t>03</a:t>
            </a:r>
            <a:endParaRPr kumimoji="1" lang="zh-CN" altLang="en-US" sz="7200">
              <a:latin typeface="Microsoft YaHei" panose="020b0503020204020204" pitchFamily="34" charset="-122"/>
              <a:ea typeface="Microsoft YaHei" panose="020b0503020204020204" pitchFamily="34" charset="-122"/>
              <a:cs typeface="+mj-cs"/>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0"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1"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2" name="Group 598"/>
            <p:cNvGrpSpPr/>
            <p:nvPr/>
          </p:nvGrpSpPr>
          <p:grpSpPr>
            <a:xfrm>
              <a:off x="763829" y="1414808"/>
              <a:ext cx="6972294" cy="2337649"/>
              <a:chOff x="763829" y="1414808"/>
              <a:chExt cx="6972294" cy="2337649"/>
            </a:xfrm>
          </p:grpSpPr>
          <p:sp>
            <p:nvSpPr>
              <p:cNvPr id="13"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处方及报告单应遵循规范化书写要求</a:t>
                </a:r>
                <a:endParaRPr/>
              </a:p>
            </p:txBody>
          </p:sp>
          <p:sp>
            <p:nvSpPr>
              <p:cNvPr id="14"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处方及报告单的内容应完整、清晰、规范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书写药品名称、剂量、用法等内容时应遵循相关规定</a:t>
                </a:r>
                <a:endParaRPr/>
              </a:p>
            </p:txBody>
          </p:sp>
          <p:sp>
            <p:nvSpPr>
              <p:cNvPr id="15"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8"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9" name="Group 591"/>
            <p:cNvGrpSpPr/>
            <p:nvPr/>
          </p:nvGrpSpPr>
          <p:grpSpPr>
            <a:xfrm>
              <a:off x="689593" y="3949139"/>
              <a:ext cx="7078256" cy="2128975"/>
              <a:chOff x="689593" y="3949139"/>
              <a:chExt cx="7078256" cy="2128975"/>
            </a:xfrm>
          </p:grpSpPr>
          <p:sp>
            <p:nvSpPr>
              <p:cNvPr id="20"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处方及报告单的书写技巧包括简洁明了、易于理解</a:t>
                </a:r>
                <a:endParaRPr/>
              </a:p>
            </p:txBody>
          </p:sp>
          <p:sp>
            <p:nvSpPr>
              <p:cNvPr id="21"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使用简洁明了的语言，避免使用模糊不清的词汇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注重患者信息、诊断、药物使用等方面的逻辑关系，便于审核和理解</a:t>
                </a:r>
                <a:endParaRPr/>
              </a:p>
            </p:txBody>
          </p:sp>
          <p:sp>
            <p:nvSpPr>
              <p:cNvPr id="22"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5"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处方及报告单的规范化书写要求与技巧</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https://d.book118.com/547155013142006042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geometry_green">
      <a:dk1>
        <a:srgbClr val="000000"/>
      </a:dk1>
      <a:lt1>
        <a:srgbClr val="FFFFFF"/>
      </a:lt1>
      <a:dk2>
        <a:srgbClr val="273B3A"/>
      </a:dk2>
      <a:lt2>
        <a:srgbClr val="E6E2DF"/>
      </a:lt2>
      <a:accent1>
        <a:srgbClr val="377B5C"/>
      </a:accent1>
      <a:accent2>
        <a:srgbClr val="315246"/>
      </a:accent2>
      <a:accent3>
        <a:srgbClr val="3A8C9D"/>
      </a:accent3>
      <a:accent4>
        <a:srgbClr val="245565"/>
      </a:accent4>
      <a:accent5>
        <a:srgbClr val="A48B6E"/>
      </a:accent5>
      <a:accent6>
        <a:srgbClr val="796B58"/>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处方及报告单管理与规范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2024-09-16T05:48:22.403</cp:lastPrinted>
  <dcterms:created xsi:type="dcterms:W3CDTF">2024-09-15T21:48:22Z</dcterms:created>
  <dcterms:modified xsi:type="dcterms:W3CDTF">2024-09-15T21:48:24Z</dcterms:modified>
</cp:coreProperties>
</file>