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7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254.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3125"/>
          <c:y val="0.16847826540470123"/>
          <c:w val="0.94140625"/>
          <c:h val="0.77717393636703491"/>
        </c:manualLayout>
      </c:layout>
      <c:barChart>
        <c:barDir val="col"/>
        <c:grouping val="stacked"/>
        <c:varyColors val="0"/>
        <c:ser>
          <c:idx val="0"/>
          <c:order val="0"/>
          <c:spPr>
            <a:solidFill>
              <a:schemeClr val="tx2"/>
            </a:solidFill>
            <a:ln w="12655">
              <a:solidFill>
                <a:srgbClr val="FFFFFF"/>
              </a:solidFill>
              <a:prstDash val="solid"/>
            </a:ln>
          </c:spPr>
          <c:invertIfNegative val="0"/>
          <c:dPt>
            <c:idx val="0"/>
            <c:invertIfNegative val="0"/>
            <c:spPr>
              <a:solidFill>
                <a:srgbClr val="DB2914"/>
              </a:solidFill>
              <a:ln w="12655">
                <a:solidFill>
                  <a:srgbClr val="FFFFFF"/>
                </a:solidFill>
                <a:prstDash val="solid"/>
              </a:ln>
            </c:spPr>
          </c:dPt>
          <c:dPt>
            <c:idx val="1"/>
            <c:invertIfNegative val="0"/>
            <c:spPr>
              <a:solidFill>
                <a:srgbClr val="DB2914"/>
              </a:solidFill>
              <a:ln w="12655">
                <a:solidFill>
                  <a:srgbClr val="FFFFFF"/>
                </a:solidFill>
                <a:prstDash val="solid"/>
              </a:ln>
            </c:spPr>
          </c:dPt>
          <c:dPt>
            <c:idx val="2"/>
            <c:invertIfNegative val="0"/>
            <c:spPr>
              <a:solidFill>
                <a:srgbClr val="DB2914"/>
              </a:solidFill>
              <a:ln w="12655">
                <a:solidFill>
                  <a:srgbClr val="FFFFFF"/>
                </a:solidFill>
                <a:prstDash val="solid"/>
              </a:ln>
            </c:spPr>
          </c:dPt>
          <c:dPt>
            <c:idx val="3"/>
            <c:invertIfNegative val="0"/>
            <c:spPr>
              <a:solidFill>
                <a:srgbClr val="DB2914"/>
              </a:solidFill>
              <a:ln w="12655">
                <a:solidFill>
                  <a:srgbClr val="FFFFFF"/>
                </a:solidFill>
                <a:prstDash val="solid"/>
              </a:ln>
            </c:spPr>
          </c:dPt>
          <c:dLbls>
            <c:dLbl>
              <c:idx val="0"/>
              <c:layout>
                <c:manualLayout>
                  <c:x val="0.006261974573135376"/>
                  <c:y val="-0.17120927572250366"/>
                </c:manualLayout>
              </c:layout>
              <c:numFmt formatCode="" sourceLinked="1"/>
              <c:txPr>
                <a:bodyPr/>
                <a:p>
                  <a:pPr>
                    <a:defRPr sz="996" b="1" i="0" u="none" strike="noStrike" baseline="0" smtId="4294967295">
                      <a:solidFill>
                        <a:schemeClr val="tx1"/>
                      </a:solidFill>
                      <a:latin typeface="微软雅黑"/>
                      <a:ea typeface="微软雅黑"/>
                      <a:cs typeface="微软雅黑"/>
                    </a:defRPr>
                  </a:pPr>
                  <a:endParaRPr sz="996" b="1" i="0" u="none" strike="noStrike" baseline="0" smtId="4294967295">
                    <a:solidFill>
                      <a:schemeClr val="tx1"/>
                    </a:solidFill>
                    <a:latin typeface="微软雅黑"/>
                    <a:ea typeface="微软雅黑"/>
                    <a:cs typeface="微软雅黑"/>
                  </a:endParaRPr>
                </a:p>
              </c:txPr>
              <c:dLblPos val="ctr"/>
              <c:showLegendKey val="0"/>
              <c:showVal val="1"/>
              <c:showCatName val="0"/>
              <c:showSerName val="0"/>
              <c:showPercent val="0"/>
              <c:showBubbleSize val="0"/>
              <c:extLst/>
            </c:dLbl>
            <c:dLbl>
              <c:idx val="1"/>
              <c:layout>
                <c:manualLayout>
                  <c:x val="0.0052851890213787556"/>
                  <c:y val="-0.23529985547065735"/>
                </c:manualLayout>
              </c:layout>
              <c:numFmt formatCode="" sourceLinked="1"/>
              <c:txPr>
                <a:bodyPr/>
                <a:p>
                  <a:pPr>
                    <a:defRPr sz="996" b="1" i="0" u="none" strike="noStrike" baseline="0" smtId="4294967295">
                      <a:solidFill>
                        <a:schemeClr val="tx1"/>
                      </a:solidFill>
                      <a:latin typeface="微软雅黑"/>
                      <a:ea typeface="微软雅黑"/>
                      <a:cs typeface="微软雅黑"/>
                    </a:defRPr>
                  </a:pPr>
                  <a:endParaRPr sz="996" b="1" i="0" u="none" strike="noStrike" baseline="0" smtId="4294967295">
                    <a:solidFill>
                      <a:schemeClr val="tx1"/>
                    </a:solidFill>
                    <a:latin typeface="微软雅黑"/>
                    <a:ea typeface="微软雅黑"/>
                    <a:cs typeface="微软雅黑"/>
                  </a:endParaRPr>
                </a:p>
              </c:txPr>
              <c:dLblPos val="ctr"/>
              <c:showLegendKey val="0"/>
              <c:showVal val="1"/>
              <c:showCatName val="0"/>
              <c:showSerName val="0"/>
              <c:showPercent val="0"/>
              <c:showBubbleSize val="0"/>
              <c:extLst/>
            </c:dLbl>
            <c:dLbl>
              <c:idx val="2"/>
              <c:layout>
                <c:manualLayout>
                  <c:x val="0.0043087978847324848"/>
                  <c:y val="-0.31304365396499634"/>
                </c:manualLayout>
              </c:layout>
              <c:numFmt formatCode="" sourceLinked="1"/>
              <c:txPr>
                <a:bodyPr/>
                <a:p>
                  <a:pPr>
                    <a:defRPr sz="996" b="1" i="0" u="none" strike="noStrike" baseline="0" smtId="4294967295">
                      <a:solidFill>
                        <a:schemeClr val="tx1"/>
                      </a:solidFill>
                      <a:latin typeface="微软雅黑"/>
                      <a:ea typeface="微软雅黑"/>
                      <a:cs typeface="微软雅黑"/>
                    </a:defRPr>
                  </a:pPr>
                  <a:endParaRPr sz="996" b="1" i="0" u="none" strike="noStrike" baseline="0" smtId="4294967295">
                    <a:solidFill>
                      <a:schemeClr val="tx1"/>
                    </a:solidFill>
                    <a:latin typeface="微软雅黑"/>
                    <a:ea typeface="微软雅黑"/>
                    <a:cs typeface="微软雅黑"/>
                  </a:endParaRPr>
                </a:p>
              </c:txPr>
              <c:dLblPos val="ctr"/>
              <c:showLegendKey val="0"/>
              <c:showVal val="1"/>
              <c:showCatName val="0"/>
              <c:showSerName val="0"/>
              <c:showPercent val="0"/>
              <c:showBubbleSize val="0"/>
              <c:extLst/>
            </c:dLbl>
            <c:dLbl>
              <c:idx val="3"/>
              <c:layout>
                <c:manualLayout>
                  <c:x val="0.0033320121001452208"/>
                  <c:y val="-0.43370258808135986"/>
                </c:manualLayout>
              </c:layout>
              <c:numFmt formatCode="" sourceLinked="1"/>
              <c:txPr>
                <a:bodyPr/>
                <a:p>
                  <a:pPr>
                    <a:defRPr sz="996" b="1" i="0" u="none" strike="noStrike" baseline="0" smtId="4294967295">
                      <a:solidFill>
                        <a:schemeClr val="tx1"/>
                      </a:solidFill>
                      <a:latin typeface="微软雅黑"/>
                      <a:ea typeface="微软雅黑"/>
                      <a:cs typeface="微软雅黑"/>
                    </a:defRPr>
                  </a:pPr>
                  <a:endParaRPr sz="996" b="1" i="0" u="none" strike="noStrike" baseline="0" smtId="4294967295">
                    <a:solidFill>
                      <a:schemeClr val="tx1"/>
                    </a:solidFill>
                    <a:latin typeface="微软雅黑"/>
                    <a:ea typeface="微软雅黑"/>
                    <a:cs typeface="微软雅黑"/>
                  </a:endParaRPr>
                </a:p>
              </c:txPr>
              <c:dLblPos val="ctr"/>
              <c:showLegendKey val="0"/>
              <c:showVal val="1"/>
              <c:showCatName val="0"/>
              <c:showSerName val="0"/>
              <c:showPercent val="0"/>
              <c:showBubbleSize val="0"/>
              <c:extLst/>
            </c:dLbl>
            <c:spPr>
              <a:noFill/>
              <a:ln w="25310">
                <a:noFill/>
              </a:ln>
            </c:spPr>
            <c:txPr>
              <a:bodyPr/>
              <a:p>
                <a:pPr>
                  <a:defRPr sz="996" b="1" i="0" u="none" strike="noStrike" baseline="0" smtId="4294967295">
                    <a:solidFill>
                      <a:schemeClr val="tx1"/>
                    </a:solidFill>
                    <a:latin typeface="微软雅黑"/>
                    <a:ea typeface="微软雅黑"/>
                    <a:cs typeface="微软雅黑"/>
                  </a:defRPr>
                </a:pPr>
                <a:endParaRPr sz="996" b="1" i="0" u="none" strike="noStrike" baseline="0" smtId="4294967295">
                  <a:solidFill>
                    <a:schemeClr val="tx1"/>
                  </a:solidFill>
                  <a:latin typeface="微软雅黑"/>
                  <a:ea typeface="微软雅黑"/>
                  <a:cs typeface="微软雅黑"/>
                </a:endParaRPr>
              </a:p>
            </c:txPr>
            <c:showLegendKey val="0"/>
            <c:showVal val="1"/>
            <c:showCatName val="0"/>
            <c:showSerName val="0"/>
            <c:showPercent val="0"/>
            <c:showBubbleSize val="0"/>
            <c:showLeaderLines val="0"/>
            <c:extLst/>
          </c:dLbls>
          <c:val>
            <c:numRef>
              <c:f>Sheet1!$B$2:$E$2</c:f>
              <c:numCache>
                <c:formatCode>#,##0_);\(#,##0\)</c:formatCode>
                <c:ptCount val="4"/>
                <c:pt idx="0">
                  <c:v>25.0000000000028</c:v>
                </c:pt>
                <c:pt idx="1">
                  <c:v>39.0000000000044</c:v>
                </c:pt>
                <c:pt idx="2">
                  <c:v>57.0000000000065</c:v>
                </c:pt>
                <c:pt idx="3">
                  <c:v>82.0000000000093</c:v>
                </c:pt>
              </c:numCache>
            </c:numRef>
          </c:val>
        </c:ser>
        <c:dLbls>
          <c:showLegendKey val="0"/>
          <c:showVal val="0"/>
          <c:showCatName val="0"/>
          <c:showSerName val="0"/>
          <c:showPercent val="0"/>
          <c:showBubbleSize val="0"/>
          <c:showLeaderLines val="0"/>
        </c:dLbls>
        <c:gapWidth val="80"/>
        <c:overlap val="100"/>
        <c:axId val="296727304"/>
        <c:axId val="294669632"/>
      </c:barChart>
      <c:catAx>
        <c:axId val="296727304"/>
        <c:scaling>
          <c:orientation/>
        </c:scaling>
        <c:delete val="0"/>
        <c:axPos val="b"/>
        <c:numFmt formatCode="General" sourceLinked="1"/>
        <c:majorTickMark val="out"/>
        <c:minorTickMark val="none"/>
        <c:tickLblPos val="none"/>
        <c:spPr>
          <a:ln w="12655">
            <a:solidFill>
              <a:schemeClr val="tx1"/>
            </a:solidFill>
            <a:prstDash val="solid"/>
          </a:ln>
        </c:spPr>
        <c:crossAx val="294669632"/>
        <c:crossesAt val="0"/>
        <c:auto val="0"/>
        <c:lblAlgn val="ctr"/>
        <c:lblOffset/>
        <c:tickLblSkip val="1"/>
        <c:tickMarkSkip val="1"/>
        <c:noMultiLvlLbl val="0"/>
      </c:catAx>
      <c:valAx>
        <c:axId val="294669632"/>
        <c:scaling>
          <c:orientation/>
          <c:max val="82"/>
          <c:min val="0"/>
        </c:scaling>
        <c:delete val="0"/>
        <c:axPos val="l"/>
        <c:numFmt formatCode="#,##0_);\(#,##0\)" sourceLinked="1"/>
        <c:majorTickMark val="none"/>
        <c:minorTickMark val="none"/>
        <c:tickLblPos val="none"/>
        <c:spPr>
          <a:ln w="9491">
            <a:noFill/>
          </a:ln>
        </c:spPr>
        <c:crossAx val="296727304"/>
        <c:crosses val="autoZero"/>
        <c:crossBetween val="between"/>
      </c:valAx>
      <c:spPr>
        <a:noFill/>
        <a:ln w="25310">
          <a:noFill/>
        </a:ln>
      </c:spPr>
    </c:plotArea>
    <c:plotVisOnly val="1"/>
    <c:dispBlanksAs val="gap"/>
    <c:showDLblsOverMax val="0"/>
  </c:chart>
  <c:spPr>
    <a:noFill/>
    <a:ln>
      <a:noFill/>
    </a:ln>
  </c:spPr>
  <c:txPr>
    <a:bodyPr/>
    <a:p>
      <a:pPr>
        <a:defRPr sz="1196" b="0" i="0" u="none" strike="noStrike" baseline="0" smtId="4294967295">
          <a:solidFill>
            <a:schemeClr val="tx1"/>
          </a:solidFill>
          <a:latin typeface="宋体"/>
          <a:ea typeface="宋体" charset="0"/>
          <a:cs typeface="宋体" charset="0"/>
        </a:defRPr>
      </a:pPr>
      <a:endParaRPr sz="1196" b="0" i="0" u="none" strike="noStrike" baseline="0" smtId="4294967295">
        <a:solidFill>
          <a:schemeClr val="tx1"/>
        </a:solidFill>
        <a:latin typeface="宋体"/>
        <a:ea typeface="宋体" charset="0"/>
        <a:cs typeface="宋体" charset="0"/>
      </a:endParaRPr>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14285714365541935"/>
          <c:y val="0.018292682245373726"/>
          <c:w val="0.973809540271759"/>
          <c:h val="0.96646338701248169"/>
        </c:manualLayout>
      </c:layout>
      <c:barChart>
        <c:barDir val="col"/>
        <c:grouping val="percentStacked"/>
        <c:varyColors val="0"/>
        <c:ser>
          <c:idx val="0"/>
          <c:order val="0"/>
          <c:spPr>
            <a:solidFill>
              <a:schemeClr val="tx2"/>
            </a:solidFill>
            <a:ln w="10963">
              <a:solidFill>
                <a:srgbClr val="000000"/>
              </a:solidFill>
              <a:prstDash val="solid"/>
            </a:ln>
          </c:spPr>
          <c:invertIfNegative val="0"/>
          <c:dLbls>
            <c:dLbl>
              <c:idx val="0"/>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0"/>
              <c:showCatName val="0"/>
              <c:showSerName val="0"/>
              <c:showPercent val="0"/>
              <c:showBubbleSize val="0"/>
              <c:extLst/>
            </c:dLbl>
            <c:dLbl>
              <c:idx val="1"/>
              <c:layout>
                <c:manualLayout>
                  <c:x val="0.062822155654430389"/>
                  <c:y val="-0.028111359104514122"/>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2"/>
              <c:layout>
                <c:manualLayout>
                  <c:x val="0.062524482607841492"/>
                  <c:y val="-0.031160140410065651"/>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3"/>
              <c:layout>
                <c:manualLayout>
                  <c:x val="0.064607769250869751"/>
                  <c:y val="-0.028223369270563126"/>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4"/>
              <c:layout>
                <c:manualLayout>
                  <c:x val="0.064310096204280853"/>
                  <c:y val="-0.031160140410065651"/>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5"/>
              <c:layout>
                <c:manualLayout>
                  <c:x val="0.061631474643945694"/>
                  <c:y val="-0.031160140410065651"/>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6"/>
              <c:layout>
                <c:manualLayout>
                  <c:x val="0.063714757561683655"/>
                  <c:y val="-0.031160140410065651"/>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7"/>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0"/>
              <c:showCatName val="0"/>
              <c:showSerName val="0"/>
              <c:showPercent val="0"/>
              <c:showBubbleSize val="0"/>
              <c:extLst/>
            </c:dLbl>
            <c:spPr>
              <a:noFill/>
              <a:ln w="21925">
                <a:noFill/>
              </a:ln>
            </c:spPr>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1"/>
            <c:showCatName val="0"/>
            <c:showSerName val="0"/>
            <c:showPercent val="0"/>
            <c:showBubbleSize val="0"/>
            <c:showLeaderLines val="0"/>
            <c:extLst/>
          </c:dLbls>
          <c:val>
            <c:numRef>
              <c:f>Sheet1!$B$2:$I$2</c:f>
              <c:numCache>
                <c:formatCode>""#,##0"%";""\-""#,##0"%"</c:formatCode>
                <c:ptCount val="8"/>
                <c:pt idx="0">
                  <c:v>0.280000000000032</c:v>
                </c:pt>
                <c:pt idx="1">
                  <c:v>1.07000000000012</c:v>
                </c:pt>
                <c:pt idx="2">
                  <c:v>0</c:v>
                </c:pt>
                <c:pt idx="3">
                  <c:v>1.8000000000002</c:v>
                </c:pt>
                <c:pt idx="4">
                  <c:v>0</c:v>
                </c:pt>
                <c:pt idx="5">
                  <c:v>0</c:v>
                </c:pt>
                <c:pt idx="6">
                  <c:v>0</c:v>
                </c:pt>
              </c:numCache>
            </c:numRef>
          </c:val>
        </c:ser>
        <c:ser>
          <c:idx val="1"/>
          <c:order val="1"/>
          <c:spPr>
            <a:solidFill>
              <a:schemeClr val="bg2"/>
            </a:solidFill>
            <a:ln w="10963">
              <a:solidFill>
                <a:srgbClr val="FFFFFF"/>
              </a:solidFill>
              <a:prstDash val="solid"/>
            </a:ln>
          </c:spPr>
          <c:invertIfNegative val="0"/>
          <c:dPt>
            <c:idx val="6"/>
            <c:invertIfNegative val="0"/>
            <c:spPr>
              <a:solidFill>
                <a:schemeClr val="bg2"/>
              </a:solidFill>
              <a:ln w="10963">
                <a:solidFill>
                  <a:srgbClr val="000000"/>
                </a:solidFill>
                <a:prstDash val="solid"/>
              </a:ln>
            </c:spPr>
          </c:dPt>
          <c:dLbls>
            <c:dLbl>
              <c:idx val="0"/>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1"/>
              <c:showCatName val="0"/>
              <c:showSerName val="0"/>
              <c:showPercent val="0"/>
              <c:showBubbleSize val="0"/>
              <c:extLst/>
            </c:dLbl>
            <c:dLbl>
              <c:idx val="1"/>
              <c:layout>
                <c:manualLayout>
                  <c:x val="0.0032983450219035149"/>
                  <c:y val="-0.00937720574438572"/>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2"/>
              <c:layout>
                <c:manualLayout>
                  <c:x val="0.003000675467774272"/>
                  <c:y val="-0.010629159398376942"/>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3"/>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0"/>
              <c:showCatName val="0"/>
              <c:showSerName val="0"/>
              <c:showPercent val="0"/>
              <c:showBubbleSize val="0"/>
              <c:extLst/>
            </c:dLbl>
            <c:dLbl>
              <c:idx val="4"/>
              <c:layout>
                <c:manualLayout>
                  <c:x val="0.00716724107041955"/>
                  <c:y val="-0.010629159398376942"/>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5"/>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0"/>
              <c:showCatName val="0"/>
              <c:showSerName val="0"/>
              <c:showPercent val="0"/>
              <c:showBubbleSize val="0"/>
              <c:extLst/>
            </c:dLbl>
            <c:dLbl>
              <c:idx val="6"/>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0"/>
              <c:showCatName val="0"/>
              <c:showSerName val="0"/>
              <c:showPercent val="0"/>
              <c:showBubbleSize val="0"/>
              <c:extLst/>
            </c:dLbl>
            <c:dLbl>
              <c:idx val="7"/>
              <c:layout>
                <c:manualLayout>
                  <c:x val="0.0038935632910579443"/>
                  <c:y val="-0.0094739189371466637"/>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spPr>
              <a:noFill/>
              <a:ln w="21925">
                <a:noFill/>
              </a:ln>
            </c:spPr>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1"/>
            <c:showCatName val="0"/>
            <c:showSerName val="0"/>
            <c:showPercent val="0"/>
            <c:showBubbleSize val="0"/>
            <c:showLeaderLines val="0"/>
            <c:extLst/>
          </c:dLbls>
          <c:val>
            <c:numRef>
              <c:f>Sheet1!$B$3:$I$3</c:f>
              <c:numCache>
                <c:formatCode>""#,##0"%";""\-""#,##0"%"</c:formatCode>
                <c:ptCount val="8"/>
                <c:pt idx="0">
                  <c:v>15.9700000000018</c:v>
                </c:pt>
                <c:pt idx="1">
                  <c:v>3.5600000000004</c:v>
                </c:pt>
                <c:pt idx="2">
                  <c:v>4.81000000000055</c:v>
                </c:pt>
                <c:pt idx="3">
                  <c:v>2.25000000000026</c:v>
                </c:pt>
                <c:pt idx="4">
                  <c:v>4.81000000000055</c:v>
                </c:pt>
                <c:pt idx="5">
                  <c:v>1.92000000000022</c:v>
                </c:pt>
                <c:pt idx="6">
                  <c:v>1.94000000000022</c:v>
                </c:pt>
                <c:pt idx="7">
                  <c:v>5.68000000000065</c:v>
                </c:pt>
              </c:numCache>
            </c:numRef>
          </c:val>
        </c:ser>
        <c:ser>
          <c:idx val="2"/>
          <c:order val="2"/>
          <c:spPr>
            <a:solidFill>
              <a:schemeClr val="folHlink"/>
            </a:solidFill>
            <a:ln w="10963">
              <a:solidFill>
                <a:srgbClr val="000000"/>
              </a:solidFill>
              <a:prstDash val="solid"/>
            </a:ln>
          </c:spPr>
          <c:invertIfNegative val="0"/>
          <c:dPt>
            <c:idx val="3"/>
            <c:invertIfNegative val="0"/>
            <c:spPr>
              <a:solidFill>
                <a:schemeClr val="folHlink"/>
              </a:solidFill>
              <a:ln w="10963">
                <a:solidFill>
                  <a:srgbClr val="FFFFFF"/>
                </a:solidFill>
                <a:prstDash val="solid"/>
              </a:ln>
            </c:spPr>
          </c:dPt>
          <c:dPt>
            <c:idx val="6"/>
            <c:invertIfNegative val="0"/>
            <c:spPr>
              <a:solidFill>
                <a:schemeClr val="folHlink"/>
              </a:solidFill>
              <a:ln w="10963">
                <a:solidFill>
                  <a:srgbClr val="FFFFFF"/>
                </a:solidFill>
                <a:prstDash val="solid"/>
              </a:ln>
            </c:spPr>
          </c:dPt>
          <c:dLbls>
            <c:dLbl>
              <c:idx val="0"/>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0"/>
              <c:showCatName val="0"/>
              <c:showSerName val="0"/>
              <c:showPercent val="0"/>
              <c:showBubbleSize val="0"/>
              <c:extLst/>
            </c:dLbl>
            <c:dLbl>
              <c:idx val="1"/>
              <c:layout>
                <c:manualLayout>
                  <c:x val="0.062822155654430389"/>
                  <c:y val="-0.027068352326750755"/>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2"/>
              <c:layout>
                <c:manualLayout>
                  <c:x val="0.062524482607841492"/>
                  <c:y val="-0.02701999619603157"/>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3"/>
              <c:layout>
                <c:manualLayout>
                  <c:x val="0.064607769250869751"/>
                  <c:y val="-0.023492366075515747"/>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4"/>
              <c:layout>
                <c:manualLayout>
                  <c:x val="0.064310096204280853"/>
                  <c:y val="-0.02701999619603157"/>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5"/>
              <c:layout>
                <c:manualLayout>
                  <c:x val="0.061631474643945694"/>
                  <c:y val="-0.05495089665055275"/>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6"/>
              <c:layout>
                <c:manualLayout>
                  <c:x val="0.063714757561683655"/>
                  <c:y val="-0.054757468402385712"/>
                </c:manualLayout>
              </c:layout>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7"/>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0"/>
              <c:showCatName val="0"/>
              <c:showSerName val="0"/>
              <c:showPercent val="0"/>
              <c:showBubbleSize val="0"/>
              <c:extLst/>
            </c:dLbl>
            <c:spPr>
              <a:noFill/>
              <a:ln w="21925">
                <a:noFill/>
              </a:ln>
            </c:spPr>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showLegendKey val="0"/>
            <c:showVal val="1"/>
            <c:showCatName val="0"/>
            <c:showSerName val="0"/>
            <c:showPercent val="0"/>
            <c:showBubbleSize val="0"/>
            <c:showLeaderLines val="0"/>
            <c:extLst/>
          </c:dLbls>
          <c:val>
            <c:numRef>
              <c:f>Sheet1!$B$4:$I$4</c:f>
              <c:numCache>
                <c:formatCode>""#,##0"%";""\-""#,##0"%"</c:formatCode>
                <c:ptCount val="8"/>
                <c:pt idx="0">
                  <c:v>0</c:v>
                </c:pt>
                <c:pt idx="1">
                  <c:v>0.35000000000004</c:v>
                </c:pt>
                <c:pt idx="2">
                  <c:v>0</c:v>
                </c:pt>
                <c:pt idx="3">
                  <c:v>2.25000000000026</c:v>
                </c:pt>
                <c:pt idx="4">
                  <c:v>0</c:v>
                </c:pt>
                <c:pt idx="5">
                  <c:v>0</c:v>
                </c:pt>
                <c:pt idx="6">
                  <c:v>0</c:v>
                </c:pt>
              </c:numCache>
            </c:numRef>
          </c:val>
        </c:ser>
        <c:ser>
          <c:idx val="3"/>
          <c:order val="3"/>
          <c:spPr>
            <a:solidFill>
              <a:srgbClr val="C3CFE1"/>
            </a:solidFill>
            <a:ln w="10963">
              <a:solidFill>
                <a:srgbClr val="FFFFFF"/>
              </a:solidFill>
              <a:prstDash val="solid"/>
            </a:ln>
          </c:spPr>
          <c:invertIfNegative val="0"/>
          <c:dLbls>
            <c:dLbl>
              <c:idx val="0"/>
              <c:numFmt formatCode="" sourceLinked="1"/>
              <c:spPr>
                <a:noFill/>
                <a:ln w="21925">
                  <a:noFill/>
                </a:ln>
              </c:spPr>
              <c:txPr>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1"/>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2"/>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3"/>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4"/>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5"/>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6"/>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dLbl>
              <c:idx val="7"/>
              <c:numFmt formatCode="" sourceLinked="1"/>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extLst/>
            </c:dLbl>
            <c:spPr>
              <a:noFill/>
              <a:ln w="21925">
                <a:noFill/>
              </a:ln>
            </c:spPr>
            <c:txPr>
              <a:bodyPr wrap="square" lIns="38100" tIns="19050" rIns="38100" bIns="19050" anchor="ctr">
                <a:spAutoFit/>
              </a:bodyPr>
              <a:p>
                <a:pPr>
                  <a:defRPr sz="691" b="0" i="0" u="none" strike="noStrike" baseline="0" smtId="4294967295">
                    <a:solidFill>
                      <a:schemeClr val="tx1"/>
                    </a:solidFill>
                    <a:latin typeface="Arial"/>
                    <a:ea typeface="Arial"/>
                    <a:cs typeface="Arial"/>
                  </a:defRPr>
                </a:pPr>
                <a:endParaRPr sz="691" b="0" i="0" u="none" strike="noStrike" baseline="0" smtId="4294967295">
                  <a:solidFill>
                    <a:schemeClr val="tx1"/>
                  </a:solidFill>
                  <a:latin typeface="Arial"/>
                  <a:ea typeface="Arial"/>
                  <a:cs typeface="Arial"/>
                </a:endParaRPr>
              </a:p>
            </c:txPr>
            <c:dLblPos val="ctr"/>
            <c:showLegendKey val="0"/>
            <c:showVal val="1"/>
            <c:showCatName val="0"/>
            <c:showSerName val="0"/>
            <c:showPercent val="0"/>
            <c:showBubbleSize val="0"/>
            <c:showLeaderLines val="0"/>
            <c:extLst/>
          </c:dLbls>
          <c:val>
            <c:numRef>
              <c:f>Sheet1!$B$5:$I$5</c:f>
              <c:numCache>
                <c:formatCode>""#,##0"%";""\-""#,##0"%"</c:formatCode>
                <c:ptCount val="8"/>
                <c:pt idx="0">
                  <c:v>43.970000000005</c:v>
                </c:pt>
                <c:pt idx="1">
                  <c:v>38.7900000000044</c:v>
                </c:pt>
                <c:pt idx="2">
                  <c:v>48.8900000000056</c:v>
                </c:pt>
                <c:pt idx="3">
                  <c:v>40.9900000000047</c:v>
                </c:pt>
                <c:pt idx="4">
                  <c:v>49.7300000000057</c:v>
                </c:pt>
                <c:pt idx="5">
                  <c:v>63.4600000000072</c:v>
                </c:pt>
                <c:pt idx="6">
                  <c:v>55.3400000000063</c:v>
                </c:pt>
                <c:pt idx="7">
                  <c:v>44.320000000005</c:v>
                </c:pt>
              </c:numCache>
            </c:numRef>
          </c:val>
        </c:ser>
        <c:ser>
          <c:idx val="4"/>
          <c:order val="4"/>
          <c:spPr>
            <a:solidFill>
              <a:srgbClr val="6F8DB9"/>
            </a:solidFill>
            <a:ln w="10963">
              <a:solidFill>
                <a:srgbClr val="FFFFFF"/>
              </a:solidFill>
              <a:prstDash val="solid"/>
            </a:ln>
          </c:spPr>
          <c:invertIfNegative val="0"/>
          <c:val>
            <c:numRef>
              <c:f>Sheet1!$B$6:$I$6</c:f>
              <c:numCache>
                <c:formatCode>""#,##0"%";""\-""#,##0"%"</c:formatCode>
                <c:ptCount val="8"/>
                <c:pt idx="0">
                  <c:v>21.2900000000024</c:v>
                </c:pt>
                <c:pt idx="1">
                  <c:v>31.6700000000036</c:v>
                </c:pt>
                <c:pt idx="2">
                  <c:v>29.6300000000034</c:v>
                </c:pt>
                <c:pt idx="3">
                  <c:v>25.2300000000029</c:v>
                </c:pt>
                <c:pt idx="4">
                  <c:v>27.8100000000032</c:v>
                </c:pt>
                <c:pt idx="5">
                  <c:v>20.5100000000023</c:v>
                </c:pt>
                <c:pt idx="6">
                  <c:v>18.4500000000021</c:v>
                </c:pt>
                <c:pt idx="7">
                  <c:v>32.9500000000037</c:v>
                </c:pt>
              </c:numCache>
            </c:numRef>
          </c:val>
        </c:ser>
        <c:ser>
          <c:idx val="5"/>
          <c:order val="5"/>
          <c:spPr>
            <a:solidFill>
              <a:schemeClr val="hlink"/>
            </a:solidFill>
            <a:ln w="10963">
              <a:solidFill>
                <a:schemeClr val="bg2"/>
              </a:solidFill>
              <a:prstDash val="solid"/>
            </a:ln>
          </c:spPr>
          <c:invertIfNegative val="0"/>
          <c:val>
            <c:numRef>
              <c:f>Sheet1!$B$7:$I$7</c:f>
              <c:numCache>
                <c:formatCode>""#,##0"%";""\-""#,##0"%"</c:formatCode>
                <c:ptCount val="8"/>
                <c:pt idx="0">
                  <c:v>18.4900000000021</c:v>
                </c:pt>
                <c:pt idx="1">
                  <c:v>24.5600000000028</c:v>
                </c:pt>
                <c:pt idx="2">
                  <c:v>16.6700000000019</c:v>
                </c:pt>
                <c:pt idx="3">
                  <c:v>27.4800000000031</c:v>
                </c:pt>
                <c:pt idx="4">
                  <c:v>17.650000000002</c:v>
                </c:pt>
                <c:pt idx="5">
                  <c:v>14.1100000000016</c:v>
                </c:pt>
                <c:pt idx="6">
                  <c:v>24.2700000000028</c:v>
                </c:pt>
                <c:pt idx="7">
                  <c:v>17.0500000000019</c:v>
                </c:pt>
              </c:numCache>
            </c:numRef>
          </c:val>
        </c:ser>
        <c:dLbls>
          <c:showLegendKey val="0"/>
          <c:showVal val="0"/>
          <c:showCatName val="0"/>
          <c:showSerName val="0"/>
          <c:showPercent val="0"/>
          <c:showBubbleSize val="0"/>
          <c:showLeaderLines val="0"/>
        </c:dLbls>
        <c:gapWidth val="80"/>
        <c:overlap val="100"/>
        <c:axId val="378167904"/>
        <c:axId val="373821088"/>
      </c:barChart>
      <c:catAx>
        <c:axId val="378167904"/>
        <c:scaling>
          <c:orientation/>
        </c:scaling>
        <c:delete val="0"/>
        <c:axPos val="b"/>
        <c:numFmt formatCode="General" sourceLinked="1"/>
        <c:majorTickMark val="none"/>
        <c:minorTickMark val="none"/>
        <c:tickLblPos val="none"/>
        <c:spPr>
          <a:ln w="10963">
            <a:solidFill>
              <a:schemeClr val="tx1"/>
            </a:solidFill>
            <a:prstDash val="solid"/>
          </a:ln>
        </c:spPr>
        <c:crossAx val="373821088"/>
        <c:crossesAt val="0"/>
        <c:auto val="0"/>
        <c:lblAlgn val="ctr"/>
        <c:lblOffset/>
        <c:tickLblSkip val="1"/>
        <c:tickMarkSkip val="1"/>
        <c:noMultiLvlLbl val="0"/>
      </c:catAx>
      <c:valAx>
        <c:axId val="373821088"/>
        <c:scaling>
          <c:orientation/>
          <c:max val="1"/>
          <c:min val="0"/>
        </c:scaling>
        <c:delete val="0"/>
        <c:axPos val="l"/>
        <c:numFmt formatCode="0%" sourceLinked="1"/>
        <c:majorTickMark val="none"/>
        <c:minorTickMark val="none"/>
        <c:tickLblPos val="none"/>
        <c:spPr>
          <a:ln w="5481">
            <a:noFill/>
          </a:ln>
        </c:spPr>
        <c:crossAx val="378167904"/>
        <c:crosses val="autoZero"/>
        <c:crossBetween val="between"/>
        <c:majorUnit val="1"/>
      </c:valAx>
      <c:spPr>
        <a:noFill/>
        <a:ln w="21925">
          <a:noFill/>
        </a:ln>
      </c:spPr>
    </c:plotArea>
    <c:plotVisOnly val="1"/>
    <c:dispBlanksAs val="gap"/>
    <c:showDLblsOverMax val="0"/>
  </c:chart>
  <c:spPr>
    <a:noFill/>
    <a:ln>
      <a:noFill/>
    </a:ln>
  </c:spPr>
  <c:txPr>
    <a:bodyPr/>
    <a:p>
      <a:pPr>
        <a:defRPr sz="1036" b="0" i="0" u="none" strike="noStrike" baseline="0" smtId="4294967295">
          <a:solidFill>
            <a:schemeClr val="tx1"/>
          </a:solidFill>
          <a:latin typeface="宋体"/>
          <a:ea typeface="宋体" charset="0"/>
          <a:cs typeface="宋体" charset="0"/>
        </a:defRPr>
      </a:pPr>
      <a:endParaRPr sz="1036" b="0" i="0" u="none" strike="noStrike" baseline="0" smtId="4294967295">
        <a:solidFill>
          <a:schemeClr val="tx1"/>
        </a:solidFill>
        <a:latin typeface="宋体"/>
        <a:ea typeface="宋体" charset="0"/>
        <a:cs typeface="宋体" charset="0"/>
      </a:endParaRPr>
    </a:p>
  </c:txPr>
  <c:externalData r:id="rId1">
    <c:autoUpdate val="0"/>
  </c:externalData>
</c:chartSpace>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5.emf" /><Relationship Id="rId2" Type="http://schemas.openxmlformats.org/officeDocument/2006/relationships/image" Target="../media/image7.emf" /><Relationship Id="rId3" Type="http://schemas.openxmlformats.org/officeDocument/2006/relationships/image" Target="../media/image8.emf" /><Relationship Id="rId4" Type="http://schemas.openxmlformats.org/officeDocument/2006/relationships/image" Target="../media/image9.emf" /><Relationship Id="rId5" Type="http://schemas.openxmlformats.org/officeDocument/2006/relationships/image" Target="../media/image10.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5.emf" /><Relationship Id="rId2" Type="http://schemas.openxmlformats.org/officeDocument/2006/relationships/image" Target="../media/image14.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19.e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image" Target="../media/image27.emf" /><Relationship Id="rId3" Type="http://schemas.openxmlformats.org/officeDocument/2006/relationships/image" Target="../media/image28.emf" /></Relationships>
</file>

<file path=ppt/drawings/_rels/vmlDrawing18.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9.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0.vml.rels>&#65279;<?xml version="1.0" encoding="utf-8" standalone="yes"?><Relationships xmlns="http://schemas.openxmlformats.org/package/2006/relationships"><Relationship Id="rId1" Type="http://schemas.openxmlformats.org/officeDocument/2006/relationships/image" Target="../media/image3.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A7B1E6-919C-4F37-A0A1-BDD76CE1633F}" type="datetimeFigureOut">
              <a:rPr lang="zh-CN" altLang="en-US" smtClean="0"/>
              <a:t>2015/6/3</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60F64A-7A26-4D83-ADC4-A25CDA46AE5D}" type="slidenum">
              <a:rPr lang="zh-CN" altLang="en-US" smtClean="0"/>
              <a:t>‹#›</a:t>
            </a:fld>
            <a:endParaRPr lang="zh-CN" altLang="en-US"/>
          </a:p>
        </p:txBody>
      </p:sp>
    </p:spTree>
    <p:extLst>
      <p:ext uri="{BB962C8B-B14F-4D97-AF65-F5344CB8AC3E}">
        <p14:creationId xmlns:p14="http://schemas.microsoft.com/office/powerpoint/2010/main" val="1130564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70" name="幻灯片图像占位符 1"/>
          <p:cNvSpPr>
            <a:spLocks noGrp="1" noRot="1" noChangeAspect="1" noTextEdit="1"/>
          </p:cNvSpPr>
          <p:nvPr>
            <p:ph type="sldImg"/>
          </p:nvPr>
        </p:nvSpPr>
        <p:spPr/>
      </p:sp>
      <p:sp>
        <p:nvSpPr>
          <p:cNvPr id="7171" name="备注占位符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en-US" smtClean="0">
                <a:latin typeface="Arial" pitchFamily="34" charset="0"/>
              </a:rPr>
              <a:t>通信行业的电商化趋势</a:t>
            </a:r>
          </a:p>
        </p:txBody>
      </p:sp>
      <p:sp>
        <p:nvSpPr>
          <p:cNvPr id="7172" name="灯片编号占位符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2"/>
                </a:solidFill>
                <a:latin typeface="Tahoma" panose="020b0604030504040204" pitchFamily="34" charset="0"/>
                <a:ea typeface="宋体" panose="02010600030101010101" pitchFamily="2" charset="-122"/>
              </a:defRPr>
            </a:lvl1pPr>
            <a:lvl2pPr marL="742950" indent="-285750" eaLnBrk="0" hangingPunct="0">
              <a:defRPr sz="1000">
                <a:solidFill>
                  <a:schemeClr val="tx2"/>
                </a:solidFill>
                <a:latin typeface="Tahoma" panose="020b0604030504040204" pitchFamily="34" charset="0"/>
                <a:ea typeface="宋体" panose="02010600030101010101" pitchFamily="2" charset="-122"/>
              </a:defRPr>
            </a:lvl2pPr>
            <a:lvl3pPr marL="1143000" indent="-228600" eaLnBrk="0" hangingPunct="0">
              <a:defRPr sz="1000">
                <a:solidFill>
                  <a:schemeClr val="tx2"/>
                </a:solidFill>
                <a:latin typeface="Tahoma" panose="020b0604030504040204" pitchFamily="34" charset="0"/>
                <a:ea typeface="宋体" panose="02010600030101010101" pitchFamily="2" charset="-122"/>
              </a:defRPr>
            </a:lvl3pPr>
            <a:lvl4pPr marL="1600200" indent="-228600" eaLnBrk="0" hangingPunct="0">
              <a:defRPr sz="1000">
                <a:solidFill>
                  <a:schemeClr val="tx2"/>
                </a:solidFill>
                <a:latin typeface="Tahoma" panose="020b0604030504040204" pitchFamily="34" charset="0"/>
                <a:ea typeface="宋体" panose="02010600030101010101" pitchFamily="2" charset="-122"/>
              </a:defRPr>
            </a:lvl4pPr>
            <a:lvl5pPr marL="2057400" indent="-228600" eaLnBrk="0" hangingPunct="0">
              <a:defRPr sz="1000">
                <a:solidFill>
                  <a:schemeClr val="tx2"/>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2"/>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2"/>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2"/>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2"/>
                </a:solidFill>
                <a:latin typeface="Tahoma" panose="020b0604030504040204" pitchFamily="34" charset="0"/>
                <a:ea typeface="宋体" panose="02010600030101010101" pitchFamily="2" charset="-122"/>
              </a:defRPr>
            </a:lvl9pPr>
          </a:lstStyle>
          <a:p>
            <a:pPr eaLnBrk="1" hangingPunct="1"/>
            <a:fld id="{1E50148C-5604-40BB-A65C-724A2576037F}" type="slidenum">
              <a:rPr lang="en-US" altLang="zh-CN" sz="1200">
                <a:solidFill>
                  <a:prstClr val="black"/>
                </a:solidFill>
                <a:latin typeface="Arial" pitchFamily="34" charset="0"/>
              </a:rPr>
              <a:pPr eaLnBrk="1" hangingPunct="1"/>
              <a:t>1</a:t>
            </a:fld>
            <a:endParaRPr lang="en-US" altLang="zh-CN" sz="1200">
              <a:solidFill>
                <a:prstClr val="black"/>
              </a:solidFill>
              <a:latin typeface="Arial" pitchFamily="34" charset="0"/>
            </a:endParaRPr>
          </a:p>
        </p:txBody>
      </p:sp>
    </p:spTree>
    <p:extLst>
      <p:ext uri="{BB962C8B-B14F-4D97-AF65-F5344CB8AC3E}">
        <p14:creationId xmlns:p14="http://schemas.microsoft.com/office/powerpoint/2010/main" val="107958325"/>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r>
              <a:rPr lang="zh-CN" altLang="en-US" smtClean="0"/>
              <a:t>集客代理商数量</a:t>
            </a:r>
            <a:endParaRPr lang="zh-CN" altLang="en-US"/>
          </a:p>
        </p:txBody>
      </p:sp>
      <p:sp>
        <p:nvSpPr>
          <p:cNvPr id="4" name="灯片编号占位符 3"/>
          <p:cNvSpPr>
            <a:spLocks noGrp="1"/>
          </p:cNvSpPr>
          <p:nvPr>
            <p:ph type="sldNum" sz="quarter" idx="10"/>
          </p:nvPr>
        </p:nvSpPr>
        <p:spPr/>
        <p:txBody>
          <a:bodyPr/>
          <a:lstStyle/>
          <a:p>
            <a:pPr>
              <a:defRPr/>
            </a:pPr>
            <a:fld id="{775DB77A-3E49-4F10-A2CE-17C6E0346AF2}" type="slidenum">
              <a:rPr lang="en-US" altLang="zh-CN" smtClean="0">
                <a:solidFill>
                  <a:prstClr val="black"/>
                </a:solidFill>
              </a:rPr>
              <a:pPr>
                <a:defRPr/>
              </a:pPr>
              <a:t>3</a:t>
            </a:fld>
            <a:endParaRPr lang="en-US" altLang="zh-CN">
              <a:solidFill>
                <a:prstClr val="black"/>
              </a:solidFill>
            </a:endParaRPr>
          </a:p>
        </p:txBody>
      </p:sp>
    </p:spTree>
    <p:extLst>
      <p:ext uri="{BB962C8B-B14F-4D97-AF65-F5344CB8AC3E}">
        <p14:creationId xmlns:p14="http://schemas.microsoft.com/office/powerpoint/2010/main" val="139715281"/>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r>
              <a:rPr lang="en-US" altLang="zh-CN" smtClean="0"/>
              <a:t>2014</a:t>
            </a:r>
            <a:r>
              <a:rPr lang="zh-CN" altLang="en-US" smtClean="0"/>
              <a:t>年总的维系量</a:t>
            </a:r>
            <a:endParaRPr lang="zh-CN" altLang="en-US"/>
          </a:p>
        </p:txBody>
      </p:sp>
      <p:sp>
        <p:nvSpPr>
          <p:cNvPr id="4" name="灯片编号占位符 3"/>
          <p:cNvSpPr>
            <a:spLocks noGrp="1"/>
          </p:cNvSpPr>
          <p:nvPr>
            <p:ph type="sldNum" sz="quarter" idx="10"/>
          </p:nvPr>
        </p:nvSpPr>
        <p:spPr/>
        <p:txBody>
          <a:bodyPr/>
          <a:lstStyle/>
          <a:p>
            <a:pPr>
              <a:defRPr/>
            </a:pPr>
            <a:fld id="{775DB77A-3E49-4F10-A2CE-17C6E0346AF2}" type="slidenum">
              <a:rPr lang="en-US" altLang="zh-CN" smtClean="0">
                <a:solidFill>
                  <a:prstClr val="black"/>
                </a:solidFill>
              </a:rPr>
              <a:pPr>
                <a:defRPr/>
              </a:pPr>
              <a:t>5</a:t>
            </a:fld>
            <a:endParaRPr lang="en-US" altLang="zh-CN">
              <a:solidFill>
                <a:prstClr val="black"/>
              </a:solidFill>
            </a:endParaRPr>
          </a:p>
        </p:txBody>
      </p:sp>
    </p:spTree>
    <p:extLst>
      <p:ext uri="{BB962C8B-B14F-4D97-AF65-F5344CB8AC3E}">
        <p14:creationId xmlns:p14="http://schemas.microsoft.com/office/powerpoint/2010/main" val="231734011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mtClean="0"/>
              <a:t>1.</a:t>
            </a:r>
            <a:r>
              <a:rPr lang="zh-CN" altLang="en-US" smtClean="0"/>
              <a:t>为服务部门提供以号码</a:t>
            </a:r>
            <a:r>
              <a:rPr lang="en-US" altLang="zh-CN" smtClean="0"/>
              <a:t>/</a:t>
            </a:r>
            <a:r>
              <a:rPr lang="zh-CN" altLang="en-US" smtClean="0"/>
              <a:t>用户为维度的全生命周期服务管理系统</a:t>
            </a:r>
            <a:endParaRPr lang="en-US" altLang="zh-CN" smtClean="0"/>
          </a:p>
          <a:p>
            <a:r>
              <a:rPr lang="en-US" altLang="zh-CN" smtClean="0"/>
              <a:t>2.</a:t>
            </a:r>
            <a:r>
              <a:rPr lang="zh-CN" altLang="en-US" smtClean="0"/>
              <a:t>为服务部门提供打通公司各服务平台和渠道的营销、服务、投诉信息的自动收集和归类系统</a:t>
            </a:r>
            <a:endParaRPr lang="en-US" altLang="zh-CN" smtClean="0"/>
          </a:p>
          <a:p>
            <a:r>
              <a:rPr lang="en-US" altLang="zh-CN" smtClean="0"/>
              <a:t>3.</a:t>
            </a:r>
            <a:r>
              <a:rPr lang="zh-CN" altLang="en-US" smtClean="0"/>
              <a:t>提供智能化、结构化、模版化的用户在网服务管理</a:t>
            </a:r>
            <a:endParaRPr lang="en-US" altLang="zh-CN" smtClean="0"/>
          </a:p>
          <a:p>
            <a:r>
              <a:rPr lang="en-US" altLang="zh-CN" smtClean="0"/>
              <a:t>4.</a:t>
            </a:r>
            <a:r>
              <a:rPr lang="zh-CN" altLang="en-US" smtClean="0"/>
              <a:t>主要的功能模块包括：</a:t>
            </a:r>
            <a:endParaRPr lang="en-US" altLang="zh-CN" smtClean="0"/>
          </a:p>
          <a:p>
            <a:r>
              <a:rPr lang="zh-CN" altLang="en-US" smtClean="0"/>
              <a:t>（</a:t>
            </a:r>
            <a:r>
              <a:rPr lang="en-US" altLang="zh-CN" smtClean="0"/>
              <a:t>1</a:t>
            </a:r>
            <a:r>
              <a:rPr lang="zh-CN" altLang="en-US" smtClean="0"/>
              <a:t>）新建用户服务</a:t>
            </a:r>
            <a:r>
              <a:rPr lang="en-US" altLang="zh-CN" smtClean="0"/>
              <a:t>/</a:t>
            </a:r>
            <a:r>
              <a:rPr lang="zh-CN" altLang="en-US" smtClean="0"/>
              <a:t>投诉记录：允许客服人员及服务信息收集系统建立以单号码或单用户为单位的服务信息。</a:t>
            </a:r>
            <a:endParaRPr lang="en-US" altLang="zh-CN" smtClean="0"/>
          </a:p>
          <a:p>
            <a:r>
              <a:rPr lang="zh-CN" altLang="en-US" smtClean="0"/>
              <a:t>（</a:t>
            </a:r>
            <a:r>
              <a:rPr lang="en-US" altLang="zh-CN" smtClean="0"/>
              <a:t>2</a:t>
            </a:r>
            <a:r>
              <a:rPr lang="zh-CN" altLang="en-US" smtClean="0"/>
              <a:t>）服务信息的智能抓取与收集：对来自不同平台如</a:t>
            </a:r>
            <a:r>
              <a:rPr lang="en-US" altLang="zh-CN" smtClean="0"/>
              <a:t>10010</a:t>
            </a:r>
            <a:r>
              <a:rPr lang="zh-CN" altLang="en-US" smtClean="0"/>
              <a:t>、微博、</a:t>
            </a:r>
            <a:r>
              <a:rPr lang="en-US" altLang="zh-CN" smtClean="0"/>
              <a:t>QQ</a:t>
            </a:r>
            <a:r>
              <a:rPr lang="zh-CN" altLang="en-US" smtClean="0"/>
              <a:t>营业厅等的用户服务和投诉记录进行抓取和归档</a:t>
            </a:r>
            <a:endParaRPr lang="en-US" altLang="zh-CN" smtClean="0"/>
          </a:p>
          <a:p>
            <a:r>
              <a:rPr lang="zh-CN" altLang="en-US" smtClean="0"/>
              <a:t>（</a:t>
            </a:r>
            <a:r>
              <a:rPr lang="en-US" altLang="zh-CN" smtClean="0"/>
              <a:t>3</a:t>
            </a:r>
            <a:r>
              <a:rPr lang="zh-CN" altLang="en-US" smtClean="0"/>
              <a:t>）服务信息查询：对用户的服务历史记录进行查询，同时对人工平台提供自动触发的服务信息列表（如：用户拨打</a:t>
            </a:r>
            <a:r>
              <a:rPr lang="en-US" altLang="zh-CN" smtClean="0"/>
              <a:t>10010</a:t>
            </a:r>
            <a:r>
              <a:rPr lang="zh-CN" altLang="en-US" smtClean="0"/>
              <a:t>，客服坐席界面自动展示出用户近期的服务和投诉情况）</a:t>
            </a:r>
            <a:endParaRPr lang="en-US" altLang="zh-CN" smtClean="0"/>
          </a:p>
          <a:p>
            <a:r>
              <a:rPr lang="zh-CN" altLang="en-US" smtClean="0"/>
              <a:t>（</a:t>
            </a:r>
            <a:r>
              <a:rPr lang="en-US" altLang="zh-CN" smtClean="0"/>
              <a:t>4</a:t>
            </a:r>
            <a:r>
              <a:rPr lang="zh-CN" altLang="en-US" smtClean="0"/>
              <a:t>）服务信息归档：对已经完成服务和投诉的信息自动归档</a:t>
            </a:r>
            <a:endParaRPr lang="en-US" altLang="zh-CN" smtClean="0"/>
          </a:p>
          <a:p>
            <a:r>
              <a:rPr lang="zh-CN" altLang="en-US" smtClean="0"/>
              <a:t>（</a:t>
            </a:r>
            <a:r>
              <a:rPr lang="en-US" altLang="zh-CN" smtClean="0"/>
              <a:t>5</a:t>
            </a:r>
            <a:r>
              <a:rPr lang="zh-CN" altLang="en-US" smtClean="0"/>
              <a:t>）服务信息解档：对离网</a:t>
            </a:r>
            <a:r>
              <a:rPr lang="en-US" altLang="zh-CN" smtClean="0"/>
              <a:t>2</a:t>
            </a:r>
            <a:r>
              <a:rPr lang="zh-CN" altLang="en-US" smtClean="0"/>
              <a:t>年以上的服务档案自动解档</a:t>
            </a:r>
            <a:endParaRPr lang="zh-CN" altLang="en-US"/>
          </a:p>
        </p:txBody>
      </p:sp>
      <p:sp>
        <p:nvSpPr>
          <p:cNvPr id="4" name="灯片编号占位符 3"/>
          <p:cNvSpPr>
            <a:spLocks noGrp="1"/>
          </p:cNvSpPr>
          <p:nvPr>
            <p:ph type="sldNum" sz="quarter" idx="10"/>
          </p:nvPr>
        </p:nvSpPr>
        <p:spPr/>
        <p:txBody>
          <a:bodyPr/>
          <a:lstStyle/>
          <a:p>
            <a:pPr>
              <a:defRPr/>
            </a:pPr>
            <a:fld id="{775DB77A-3E49-4F10-A2CE-17C6E0346AF2}" type="slidenum">
              <a:rPr lang="en-US" altLang="zh-CN" smtClean="0">
                <a:solidFill>
                  <a:prstClr val="black"/>
                </a:solidFill>
              </a:rPr>
              <a:pPr>
                <a:defRPr/>
              </a:pPr>
              <a:t>6</a:t>
            </a:fld>
            <a:endParaRPr lang="en-US" altLang="zh-CN">
              <a:solidFill>
                <a:prstClr val="black"/>
              </a:solidFill>
            </a:endParaRPr>
          </a:p>
        </p:txBody>
      </p:sp>
    </p:spTree>
    <p:extLst>
      <p:ext uri="{BB962C8B-B14F-4D97-AF65-F5344CB8AC3E}">
        <p14:creationId xmlns:p14="http://schemas.microsoft.com/office/powerpoint/2010/main" val="1650113752"/>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1"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a:defRPr sz="1200" b="1">
                <a:solidFill>
                  <a:schemeClr val="tx1"/>
                </a:solidFill>
                <a:latin typeface="Arial" pitchFamily="34" charset="0"/>
                <a:ea typeface="宋体" panose="02010600030101010101" pitchFamily="2" charset="-122"/>
              </a:defRPr>
            </a:lvl1pPr>
            <a:lvl2pPr marL="742950" indent="-285750" defTabSz="927100">
              <a:defRPr sz="1200" b="1">
                <a:solidFill>
                  <a:schemeClr val="tx1"/>
                </a:solidFill>
                <a:latin typeface="Arial" pitchFamily="34" charset="0"/>
                <a:ea typeface="宋体" panose="02010600030101010101" pitchFamily="2" charset="-122"/>
              </a:defRPr>
            </a:lvl2pPr>
            <a:lvl3pPr marL="1143000" indent="-228600" defTabSz="927100">
              <a:defRPr sz="1200" b="1">
                <a:solidFill>
                  <a:schemeClr val="tx1"/>
                </a:solidFill>
                <a:latin typeface="Arial" pitchFamily="34" charset="0"/>
                <a:ea typeface="宋体" panose="02010600030101010101" pitchFamily="2" charset="-122"/>
              </a:defRPr>
            </a:lvl3pPr>
            <a:lvl4pPr marL="1600200" indent="-228600" defTabSz="927100">
              <a:defRPr sz="1200" b="1">
                <a:solidFill>
                  <a:schemeClr val="tx1"/>
                </a:solidFill>
                <a:latin typeface="Arial" pitchFamily="34" charset="0"/>
                <a:ea typeface="宋体" panose="02010600030101010101" pitchFamily="2" charset="-122"/>
              </a:defRPr>
            </a:lvl4pPr>
            <a:lvl5pPr marL="2057400" indent="-228600" defTabSz="927100">
              <a:defRPr sz="1200" b="1">
                <a:solidFill>
                  <a:schemeClr val="tx1"/>
                </a:solidFill>
                <a:latin typeface="Arial" pitchFamily="34" charset="0"/>
                <a:ea typeface="宋体" panose="02010600030101010101" pitchFamily="2" charset="-122"/>
              </a:defRPr>
            </a:lvl5pPr>
            <a:lvl6pPr marL="25146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6pPr>
            <a:lvl7pPr marL="29718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7pPr>
            <a:lvl8pPr marL="34290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8pPr>
            <a:lvl9pPr marL="38862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9pPr>
          </a:lstStyle>
          <a:p>
            <a:r>
              <a:rPr lang="de-DE" altLang="zh-CN" sz="800" b="0">
                <a:solidFill>
                  <a:srgbClr val="000000"/>
                </a:solidFill>
              </a:rPr>
              <a:t>Page</a:t>
            </a:r>
            <a:r>
              <a:rPr lang="de-DE" altLang="zh-CN" sz="700" b="0">
                <a:solidFill>
                  <a:srgbClr val="000000"/>
                </a:solidFill>
              </a:rPr>
              <a:t> </a:t>
            </a:r>
            <a:fld id="{5BF41319-2E97-4A3C-9D15-5660A1E29A1E}" type="slidenum">
              <a:rPr lang="de-DE" altLang="zh-CN" sz="1000" b="0">
                <a:solidFill>
                  <a:srgbClr val="000000"/>
                </a:solidFill>
              </a:rPr>
              <a:t>7</a:t>
            </a:fld>
            <a:endParaRPr lang="de-DE" altLang="zh-CN" sz="1000" b="0">
              <a:solidFill>
                <a:srgbClr val="000000"/>
              </a:solidFill>
            </a:endParaRPr>
          </a:p>
        </p:txBody>
      </p:sp>
      <p:sp>
        <p:nvSpPr>
          <p:cNvPr id="15362" name="Rectangle 7"/>
          <p:cNvSpPr txBox="1">
            <a:spLocks noGrp="1" noChangeArrowheads="1"/>
          </p:cNvSpPr>
          <p:nvPr/>
        </p:nvSpPr>
        <p:spPr bwMode="auto">
          <a:xfrm>
            <a:off x="1433513" y="9566275"/>
            <a:ext cx="1489075" cy="20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defRPr sz="1200" b="1">
                <a:solidFill>
                  <a:schemeClr val="tx1"/>
                </a:solidFill>
                <a:latin typeface="Arial" pitchFamily="34" charset="0"/>
                <a:ea typeface="宋体" panose="02010600030101010101" pitchFamily="2" charset="-122"/>
              </a:defRPr>
            </a:lvl1pPr>
            <a:lvl2pPr marL="742950" indent="-285750">
              <a:defRPr sz="1200" b="1">
                <a:solidFill>
                  <a:schemeClr val="tx1"/>
                </a:solidFill>
                <a:latin typeface="Arial" pitchFamily="34" charset="0"/>
                <a:ea typeface="宋体" panose="02010600030101010101" pitchFamily="2" charset="-122"/>
              </a:defRPr>
            </a:lvl2pPr>
            <a:lvl3pPr marL="1143000" indent="-228600">
              <a:defRPr sz="1200" b="1">
                <a:solidFill>
                  <a:schemeClr val="tx1"/>
                </a:solidFill>
                <a:latin typeface="Arial" pitchFamily="34" charset="0"/>
                <a:ea typeface="宋体" panose="02010600030101010101" pitchFamily="2" charset="-122"/>
              </a:defRPr>
            </a:lvl3pPr>
            <a:lvl4pPr marL="1600200" indent="-228600">
              <a:defRPr sz="1200" b="1">
                <a:solidFill>
                  <a:schemeClr val="tx1"/>
                </a:solidFill>
                <a:latin typeface="Arial" pitchFamily="34" charset="0"/>
                <a:ea typeface="宋体" panose="02010600030101010101" pitchFamily="2" charset="-122"/>
              </a:defRPr>
            </a:lvl4pPr>
            <a:lvl5pPr marL="2057400" indent="-228600">
              <a:defRPr sz="1200" b="1">
                <a:solidFill>
                  <a:schemeClr val="tx1"/>
                </a:solidFill>
                <a:latin typeface="Arial" pitchFamily="34" charset="0"/>
                <a:ea typeface="宋体" panose="02010600030101010101" pitchFamily="2" charset="-122"/>
              </a:defRPr>
            </a:lvl5pPr>
            <a:lvl6pPr marL="2514600" indent="-228600" fontAlgn="base">
              <a:spcBef>
                <a:spcPct val="0"/>
              </a:spcBef>
              <a:spcAft>
                <a:spcPct val="0"/>
              </a:spcAft>
              <a:defRPr sz="1200" b="1">
                <a:solidFill>
                  <a:schemeClr val="tx1"/>
                </a:solidFill>
                <a:latin typeface="Arial" pitchFamily="34" charset="0"/>
                <a:ea typeface="宋体" panose="02010600030101010101" pitchFamily="2" charset="-122"/>
              </a:defRPr>
            </a:lvl6pPr>
            <a:lvl7pPr marL="2971800" indent="-228600" fontAlgn="base">
              <a:spcBef>
                <a:spcPct val="0"/>
              </a:spcBef>
              <a:spcAft>
                <a:spcPct val="0"/>
              </a:spcAft>
              <a:defRPr sz="1200" b="1">
                <a:solidFill>
                  <a:schemeClr val="tx1"/>
                </a:solidFill>
                <a:latin typeface="Arial" pitchFamily="34" charset="0"/>
                <a:ea typeface="宋体" panose="02010600030101010101" pitchFamily="2" charset="-122"/>
              </a:defRPr>
            </a:lvl7pPr>
            <a:lvl8pPr marL="3429000" indent="-228600" fontAlgn="base">
              <a:spcBef>
                <a:spcPct val="0"/>
              </a:spcBef>
              <a:spcAft>
                <a:spcPct val="0"/>
              </a:spcAft>
              <a:defRPr sz="1200" b="1">
                <a:solidFill>
                  <a:schemeClr val="tx1"/>
                </a:solidFill>
                <a:latin typeface="Arial" pitchFamily="34" charset="0"/>
                <a:ea typeface="宋体" panose="02010600030101010101" pitchFamily="2" charset="-122"/>
              </a:defRPr>
            </a:lvl8pPr>
            <a:lvl9pPr marL="3886200" indent="-228600" fontAlgn="base">
              <a:spcBef>
                <a:spcPct val="0"/>
              </a:spcBef>
              <a:spcAft>
                <a:spcPct val="0"/>
              </a:spcAft>
              <a:defRPr sz="1200" b="1">
                <a:solidFill>
                  <a:schemeClr val="tx1"/>
                </a:solidFill>
                <a:latin typeface="Arial" pitchFamily="34" charset="0"/>
                <a:ea typeface="宋体" panose="02010600030101010101" pitchFamily="2" charset="-122"/>
              </a:defRPr>
            </a:lvl9pPr>
          </a:lstStyle>
          <a:p>
            <a:pPr algn="ctr" fontAlgn="base">
              <a:spcBef>
                <a:spcPct val="0"/>
              </a:spcBef>
              <a:spcAft>
                <a:spcPct val="0"/>
              </a:spcAft>
            </a:pPr>
            <a:r>
              <a:rPr lang="de-DE" altLang="zh-CN" sz="800">
                <a:solidFill>
                  <a:srgbClr val="1F497D"/>
                </a:solidFill>
                <a:cs typeface="Times New Roman" pitchFamily="18" charset="0"/>
              </a:rPr>
              <a:t>Page</a:t>
            </a:r>
            <a:r>
              <a:rPr lang="de-DE" altLang="zh-CN" sz="700">
                <a:solidFill>
                  <a:srgbClr val="1F497D"/>
                </a:solidFill>
                <a:cs typeface="Times New Roman" pitchFamily="18" charset="0"/>
              </a:rPr>
              <a:t> </a:t>
            </a:r>
            <a:fld id="{2B080B85-5DCD-437C-A146-4276B70C72DD}" type="slidenum">
              <a:rPr lang="de-DE" altLang="zh-CN" sz="1000">
                <a:solidFill>
                  <a:srgbClr val="1F497D"/>
                </a:solidFill>
                <a:cs typeface="Times New Roman" pitchFamily="18" charset="0"/>
              </a:rPr>
              <a:pPr algn="ctr" fontAlgn="base">
                <a:spcBef>
                  <a:spcPct val="0"/>
                </a:spcBef>
                <a:spcAft>
                  <a:spcPct val="0"/>
                </a:spcAft>
              </a:pPr>
              <a:t>7</a:t>
            </a:fld>
            <a:endParaRPr lang="de-DE" altLang="zh-CN" sz="1000">
              <a:solidFill>
                <a:srgbClr val="1F497D"/>
              </a:solidFill>
              <a:cs typeface="Times New Roman" pitchFamily="18" charset="0"/>
            </a:endParaRPr>
          </a:p>
        </p:txBody>
      </p:sp>
      <p:sp>
        <p:nvSpPr>
          <p:cNvPr id="15363" name="Rectangle 7"/>
          <p:cNvSpPr txBox="1">
            <a:spLocks noGrp="1" noChangeArrowheads="1"/>
          </p:cNvSpPr>
          <p:nvPr/>
        </p:nvSpPr>
        <p:spPr bwMode="auto">
          <a:xfrm>
            <a:off x="1433513" y="9566275"/>
            <a:ext cx="1489075" cy="20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defTabSz="936625">
              <a:defRPr sz="1200" b="1">
                <a:solidFill>
                  <a:schemeClr val="tx1"/>
                </a:solidFill>
                <a:latin typeface="Arial" pitchFamily="34" charset="0"/>
                <a:ea typeface="宋体" panose="02010600030101010101" pitchFamily="2" charset="-122"/>
              </a:defRPr>
            </a:lvl1pPr>
            <a:lvl2pPr marL="742950" indent="-285750" defTabSz="936625">
              <a:defRPr sz="1200" b="1">
                <a:solidFill>
                  <a:schemeClr val="tx1"/>
                </a:solidFill>
                <a:latin typeface="Arial" pitchFamily="34" charset="0"/>
                <a:ea typeface="宋体" panose="02010600030101010101" pitchFamily="2" charset="-122"/>
              </a:defRPr>
            </a:lvl2pPr>
            <a:lvl3pPr marL="1143000" indent="-228600" defTabSz="936625">
              <a:defRPr sz="1200" b="1">
                <a:solidFill>
                  <a:schemeClr val="tx1"/>
                </a:solidFill>
                <a:latin typeface="Arial" pitchFamily="34" charset="0"/>
                <a:ea typeface="宋体" panose="02010600030101010101" pitchFamily="2" charset="-122"/>
              </a:defRPr>
            </a:lvl3pPr>
            <a:lvl4pPr marL="1600200" indent="-228600" defTabSz="936625">
              <a:defRPr sz="1200" b="1">
                <a:solidFill>
                  <a:schemeClr val="tx1"/>
                </a:solidFill>
                <a:latin typeface="Arial" pitchFamily="34" charset="0"/>
                <a:ea typeface="宋体" panose="02010600030101010101" pitchFamily="2" charset="-122"/>
              </a:defRPr>
            </a:lvl4pPr>
            <a:lvl5pPr marL="2057400" indent="-228600" defTabSz="936625">
              <a:defRPr sz="1200" b="1">
                <a:solidFill>
                  <a:schemeClr val="tx1"/>
                </a:solidFill>
                <a:latin typeface="Arial" pitchFamily="34" charset="0"/>
                <a:ea typeface="宋体" panose="02010600030101010101" pitchFamily="2" charset="-122"/>
              </a:defRPr>
            </a:lvl5pPr>
            <a:lvl6pPr marL="2514600" indent="-228600" defTabSz="936625" fontAlgn="base">
              <a:spcBef>
                <a:spcPct val="0"/>
              </a:spcBef>
              <a:spcAft>
                <a:spcPct val="0"/>
              </a:spcAft>
              <a:defRPr sz="1200" b="1">
                <a:solidFill>
                  <a:schemeClr val="tx1"/>
                </a:solidFill>
                <a:latin typeface="Arial" pitchFamily="34" charset="0"/>
                <a:ea typeface="宋体" panose="02010600030101010101" pitchFamily="2" charset="-122"/>
              </a:defRPr>
            </a:lvl6pPr>
            <a:lvl7pPr marL="2971800" indent="-228600" defTabSz="936625" fontAlgn="base">
              <a:spcBef>
                <a:spcPct val="0"/>
              </a:spcBef>
              <a:spcAft>
                <a:spcPct val="0"/>
              </a:spcAft>
              <a:defRPr sz="1200" b="1">
                <a:solidFill>
                  <a:schemeClr val="tx1"/>
                </a:solidFill>
                <a:latin typeface="Arial" pitchFamily="34" charset="0"/>
                <a:ea typeface="宋体" panose="02010600030101010101" pitchFamily="2" charset="-122"/>
              </a:defRPr>
            </a:lvl7pPr>
            <a:lvl8pPr marL="3429000" indent="-228600" defTabSz="936625" fontAlgn="base">
              <a:spcBef>
                <a:spcPct val="0"/>
              </a:spcBef>
              <a:spcAft>
                <a:spcPct val="0"/>
              </a:spcAft>
              <a:defRPr sz="1200" b="1">
                <a:solidFill>
                  <a:schemeClr val="tx1"/>
                </a:solidFill>
                <a:latin typeface="Arial" pitchFamily="34" charset="0"/>
                <a:ea typeface="宋体" panose="02010600030101010101" pitchFamily="2" charset="-122"/>
              </a:defRPr>
            </a:lvl8pPr>
            <a:lvl9pPr marL="3886200" indent="-228600" defTabSz="936625" fontAlgn="base">
              <a:spcBef>
                <a:spcPct val="0"/>
              </a:spcBef>
              <a:spcAft>
                <a:spcPct val="0"/>
              </a:spcAft>
              <a:defRPr sz="1200" b="1">
                <a:solidFill>
                  <a:schemeClr val="tx1"/>
                </a:solidFill>
                <a:latin typeface="Arial" pitchFamily="34" charset="0"/>
                <a:ea typeface="宋体" panose="02010600030101010101" pitchFamily="2" charset="-122"/>
              </a:defRPr>
            </a:lvl9pPr>
          </a:lstStyle>
          <a:p>
            <a:pPr algn="ctr" fontAlgn="base">
              <a:spcBef>
                <a:spcPct val="0"/>
              </a:spcBef>
              <a:spcAft>
                <a:spcPct val="0"/>
              </a:spcAft>
            </a:pPr>
            <a:r>
              <a:rPr lang="de-DE" altLang="zh-CN" sz="800">
                <a:solidFill>
                  <a:srgbClr val="1F497D"/>
                </a:solidFill>
                <a:cs typeface="Times New Roman" pitchFamily="18" charset="0"/>
              </a:rPr>
              <a:t>Page</a:t>
            </a:r>
            <a:r>
              <a:rPr lang="de-DE" altLang="zh-CN" sz="700">
                <a:solidFill>
                  <a:srgbClr val="1F497D"/>
                </a:solidFill>
                <a:cs typeface="Times New Roman" pitchFamily="18" charset="0"/>
              </a:rPr>
              <a:t> </a:t>
            </a:r>
            <a:fld id="{DC32DF8A-9419-4B26-B106-49E45D29829B}" type="slidenum">
              <a:rPr lang="de-DE" altLang="zh-CN" sz="1000">
                <a:solidFill>
                  <a:srgbClr val="1F497D"/>
                </a:solidFill>
                <a:cs typeface="Times New Roman" pitchFamily="18" charset="0"/>
              </a:rPr>
              <a:pPr algn="ctr" fontAlgn="base">
                <a:spcBef>
                  <a:spcPct val="0"/>
                </a:spcBef>
                <a:spcAft>
                  <a:spcPct val="0"/>
                </a:spcAft>
              </a:pPr>
              <a:t>7</a:t>
            </a:fld>
            <a:endParaRPr lang="de-DE" altLang="zh-CN" sz="1000">
              <a:solidFill>
                <a:srgbClr val="1F497D"/>
              </a:solidFill>
              <a:cs typeface="Times New Roman" pitchFamily="18" charset="0"/>
            </a:endParaRPr>
          </a:p>
        </p:txBody>
      </p:sp>
      <p:sp>
        <p:nvSpPr>
          <p:cNvPr id="15364" name="Rectangle 2"/>
          <p:cNvSpPr>
            <a:spLocks noGrp="1" noRot="1" noChangeAspect="1" noChangeArrowheads="1" noTextEdit="1"/>
          </p:cNvSpPr>
          <p:nvPr>
            <p:ph type="sldImg"/>
          </p:nvPr>
        </p:nvSpPr>
        <p:spPr>
          <a:xfrm>
            <a:off x="923925" y="768350"/>
            <a:ext cx="5010150" cy="3757613"/>
          </a:xfrm>
        </p:spPr>
      </p:sp>
      <p:sp>
        <p:nvSpPr>
          <p:cNvPr id="15365" name="Rectangle 3"/>
          <p:cNvSpPr>
            <a:spLocks noGrp="1" noChangeArrowheads="1"/>
          </p:cNvSpPr>
          <p:nvPr>
            <p:ph type="body" idx="1"/>
          </p:nvPr>
        </p:nvSpPr>
        <p:spPr>
          <a:xfrm>
            <a:off x="923925" y="4757738"/>
            <a:ext cx="5010150" cy="44465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096" tIns="47047" rIns="94096" bIns="47047"/>
          <a:lstStyle/>
          <a:p>
            <a:pPr eaLnBrk="1" hangingPunct="1"/>
            <a:endParaRPr kumimoji="0" lang="en-US" altLang="zh-CN"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394170828"/>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noTextEdit="1"/>
          </p:cNvSpPr>
          <p:nvPr>
            <p:ph type="sldImg"/>
          </p:nvPr>
        </p:nvSpPr>
        <p:spPr/>
      </p:sp>
      <p:sp>
        <p:nvSpPr>
          <p:cNvPr id="17410" name="备注占位符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kumimoji="0" lang="zh-CN" altLang="en-US" smtClean="0">
              <a:latin typeface="Arial" pitchFamily="34" charset="0"/>
              <a:ea typeface="宋体" panose="02010600030101010101" pitchFamily="2" charset="-122"/>
            </a:endParaRPr>
          </a:p>
        </p:txBody>
      </p:sp>
      <p:sp>
        <p:nvSpPr>
          <p:cNvPr id="17411" name="灯片编号占位符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a:defRPr sz="1200" b="1">
                <a:solidFill>
                  <a:schemeClr val="tx1"/>
                </a:solidFill>
                <a:latin typeface="Arial" pitchFamily="34" charset="0"/>
                <a:ea typeface="宋体" panose="02010600030101010101" pitchFamily="2" charset="-122"/>
              </a:defRPr>
            </a:lvl1pPr>
            <a:lvl2pPr marL="742950" indent="-285750" defTabSz="927100">
              <a:defRPr sz="1200" b="1">
                <a:solidFill>
                  <a:schemeClr val="tx1"/>
                </a:solidFill>
                <a:latin typeface="Arial" pitchFamily="34" charset="0"/>
                <a:ea typeface="宋体" panose="02010600030101010101" pitchFamily="2" charset="-122"/>
              </a:defRPr>
            </a:lvl2pPr>
            <a:lvl3pPr marL="1143000" indent="-228600" defTabSz="927100">
              <a:defRPr sz="1200" b="1">
                <a:solidFill>
                  <a:schemeClr val="tx1"/>
                </a:solidFill>
                <a:latin typeface="Arial" pitchFamily="34" charset="0"/>
                <a:ea typeface="宋体" panose="02010600030101010101" pitchFamily="2" charset="-122"/>
              </a:defRPr>
            </a:lvl3pPr>
            <a:lvl4pPr marL="1600200" indent="-228600" defTabSz="927100">
              <a:defRPr sz="1200" b="1">
                <a:solidFill>
                  <a:schemeClr val="tx1"/>
                </a:solidFill>
                <a:latin typeface="Arial" pitchFamily="34" charset="0"/>
                <a:ea typeface="宋体" panose="02010600030101010101" pitchFamily="2" charset="-122"/>
              </a:defRPr>
            </a:lvl4pPr>
            <a:lvl5pPr marL="2057400" indent="-228600" defTabSz="927100">
              <a:defRPr sz="1200" b="1">
                <a:solidFill>
                  <a:schemeClr val="tx1"/>
                </a:solidFill>
                <a:latin typeface="Arial" pitchFamily="34" charset="0"/>
                <a:ea typeface="宋体" panose="02010600030101010101" pitchFamily="2" charset="-122"/>
              </a:defRPr>
            </a:lvl5pPr>
            <a:lvl6pPr marL="25146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6pPr>
            <a:lvl7pPr marL="29718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7pPr>
            <a:lvl8pPr marL="34290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8pPr>
            <a:lvl9pPr marL="38862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9pPr>
          </a:lstStyle>
          <a:p>
            <a:fld id="{9BA94F6D-A81E-4212-99E3-BE9A7D1DDF89}" type="slidenum">
              <a:rPr lang="zh-CN" altLang="en-US" sz="800" b="0">
                <a:solidFill>
                  <a:srgbClr val="00337F"/>
                </a:solidFill>
              </a:rPr>
              <a:t>8</a:t>
            </a:fld>
            <a:endParaRPr lang="zh-CN" altLang="en-US" sz="800" b="0">
              <a:solidFill>
                <a:srgbClr val="00337F"/>
              </a:solidFill>
            </a:endParaRPr>
          </a:p>
        </p:txBody>
      </p:sp>
    </p:spTree>
    <p:extLst>
      <p:ext uri="{BB962C8B-B14F-4D97-AF65-F5344CB8AC3E}">
        <p14:creationId xmlns:p14="http://schemas.microsoft.com/office/powerpoint/2010/main" val="4256840506"/>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3"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a:defRPr sz="1200" b="1">
                <a:solidFill>
                  <a:schemeClr val="tx1"/>
                </a:solidFill>
                <a:latin typeface="Arial" pitchFamily="34" charset="0"/>
                <a:ea typeface="宋体" panose="02010600030101010101" pitchFamily="2" charset="-122"/>
              </a:defRPr>
            </a:lvl1pPr>
            <a:lvl2pPr marL="742950" indent="-285750" defTabSz="927100">
              <a:defRPr sz="1200" b="1">
                <a:solidFill>
                  <a:schemeClr val="tx1"/>
                </a:solidFill>
                <a:latin typeface="Arial" pitchFamily="34" charset="0"/>
                <a:ea typeface="宋体" panose="02010600030101010101" pitchFamily="2" charset="-122"/>
              </a:defRPr>
            </a:lvl2pPr>
            <a:lvl3pPr marL="1143000" indent="-228600" defTabSz="927100">
              <a:defRPr sz="1200" b="1">
                <a:solidFill>
                  <a:schemeClr val="tx1"/>
                </a:solidFill>
                <a:latin typeface="Arial" pitchFamily="34" charset="0"/>
                <a:ea typeface="宋体" panose="02010600030101010101" pitchFamily="2" charset="-122"/>
              </a:defRPr>
            </a:lvl3pPr>
            <a:lvl4pPr marL="1600200" indent="-228600" defTabSz="927100">
              <a:defRPr sz="1200" b="1">
                <a:solidFill>
                  <a:schemeClr val="tx1"/>
                </a:solidFill>
                <a:latin typeface="Arial" pitchFamily="34" charset="0"/>
                <a:ea typeface="宋体" panose="02010600030101010101" pitchFamily="2" charset="-122"/>
              </a:defRPr>
            </a:lvl4pPr>
            <a:lvl5pPr marL="2057400" indent="-228600" defTabSz="927100">
              <a:defRPr sz="1200" b="1">
                <a:solidFill>
                  <a:schemeClr val="tx1"/>
                </a:solidFill>
                <a:latin typeface="Arial" pitchFamily="34" charset="0"/>
                <a:ea typeface="宋体" panose="02010600030101010101" pitchFamily="2" charset="-122"/>
              </a:defRPr>
            </a:lvl5pPr>
            <a:lvl6pPr marL="25146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6pPr>
            <a:lvl7pPr marL="29718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7pPr>
            <a:lvl8pPr marL="34290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8pPr>
            <a:lvl9pPr marL="3886200" indent="-228600" defTabSz="927100" fontAlgn="base">
              <a:spcBef>
                <a:spcPct val="0"/>
              </a:spcBef>
              <a:spcAft>
                <a:spcPct val="0"/>
              </a:spcAft>
              <a:defRPr sz="1200" b="1">
                <a:solidFill>
                  <a:schemeClr val="tx1"/>
                </a:solidFill>
                <a:latin typeface="Arial" pitchFamily="34" charset="0"/>
                <a:ea typeface="宋体" panose="02010600030101010101" pitchFamily="2" charset="-122"/>
              </a:defRPr>
            </a:lvl9pPr>
          </a:lstStyle>
          <a:p>
            <a:r>
              <a:rPr lang="de-DE" altLang="zh-CN" sz="800" b="0">
                <a:solidFill>
                  <a:srgbClr val="00337F"/>
                </a:solidFill>
              </a:rPr>
              <a:t>Page</a:t>
            </a:r>
            <a:r>
              <a:rPr lang="de-DE" altLang="zh-CN" sz="700" b="0">
                <a:solidFill>
                  <a:srgbClr val="00337F"/>
                </a:solidFill>
              </a:rPr>
              <a:t> </a:t>
            </a:r>
            <a:fld id="{6C5B5828-C9F2-43A2-92E7-E2FC69A30640}" type="slidenum">
              <a:rPr lang="de-DE" altLang="zh-CN" sz="1000" b="0">
                <a:solidFill>
                  <a:srgbClr val="00337F"/>
                </a:solidFill>
              </a:rPr>
              <a:t>13</a:t>
            </a:fld>
            <a:endParaRPr lang="de-DE" altLang="zh-CN" sz="1000" b="0">
              <a:solidFill>
                <a:srgbClr val="00337F"/>
              </a:solidFill>
            </a:endParaRPr>
          </a:p>
        </p:txBody>
      </p:sp>
      <p:sp>
        <p:nvSpPr>
          <p:cNvPr id="23554" name="Rectangle 2"/>
          <p:cNvSpPr>
            <a:spLocks noGrp="1" noRot="1" noChangeAspect="1" noChangeArrowheads="1" noTextEdit="1"/>
          </p:cNvSpPr>
          <p:nvPr>
            <p:ph type="sldImg"/>
          </p:nvPr>
        </p:nvSpPr>
        <p:spPr/>
      </p:sp>
      <p:sp>
        <p:nvSpPr>
          <p:cNvPr id="235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kumimoji="0"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2333626566"/>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625" name="Rectangle 7"/>
          <p:cNvSpPr txBox="1">
            <a:spLocks noGrp="1" noChangeArrowheads="1"/>
          </p:cNvSpPr>
          <p:nvPr/>
        </p:nvSpPr>
        <p:spPr bwMode="auto">
          <a:xfrm>
            <a:off x="1433513" y="9566275"/>
            <a:ext cx="1489075" cy="20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defTabSz="912813">
              <a:defRPr sz="1200" b="1">
                <a:solidFill>
                  <a:schemeClr val="tx1"/>
                </a:solidFill>
                <a:latin typeface="Arial" pitchFamily="34" charset="0"/>
                <a:ea typeface="宋体" panose="02010600030101010101" pitchFamily="2" charset="-122"/>
              </a:defRPr>
            </a:lvl1pPr>
            <a:lvl2pPr marL="742950" indent="-285750" defTabSz="912813">
              <a:defRPr sz="1200" b="1">
                <a:solidFill>
                  <a:schemeClr val="tx1"/>
                </a:solidFill>
                <a:latin typeface="Arial" pitchFamily="34" charset="0"/>
                <a:ea typeface="宋体" panose="02010600030101010101" pitchFamily="2" charset="-122"/>
              </a:defRPr>
            </a:lvl2pPr>
            <a:lvl3pPr marL="1143000" indent="-228600" defTabSz="912813">
              <a:defRPr sz="1200" b="1">
                <a:solidFill>
                  <a:schemeClr val="tx1"/>
                </a:solidFill>
                <a:latin typeface="Arial" pitchFamily="34" charset="0"/>
                <a:ea typeface="宋体" panose="02010600030101010101" pitchFamily="2" charset="-122"/>
              </a:defRPr>
            </a:lvl3pPr>
            <a:lvl4pPr marL="1600200" indent="-228600" defTabSz="912813">
              <a:defRPr sz="1200" b="1">
                <a:solidFill>
                  <a:schemeClr val="tx1"/>
                </a:solidFill>
                <a:latin typeface="Arial" pitchFamily="34" charset="0"/>
                <a:ea typeface="宋体" panose="02010600030101010101" pitchFamily="2" charset="-122"/>
              </a:defRPr>
            </a:lvl4pPr>
            <a:lvl5pPr marL="2057400" indent="-228600" defTabSz="912813">
              <a:defRPr sz="1200" b="1">
                <a:solidFill>
                  <a:schemeClr val="tx1"/>
                </a:solidFill>
                <a:latin typeface="Arial" pitchFamily="34" charset="0"/>
                <a:ea typeface="宋体" panose="02010600030101010101" pitchFamily="2" charset="-122"/>
              </a:defRPr>
            </a:lvl5pPr>
            <a:lvl6pPr marL="2514600" indent="-228600" defTabSz="912813" fontAlgn="base">
              <a:spcBef>
                <a:spcPct val="0"/>
              </a:spcBef>
              <a:spcAft>
                <a:spcPct val="0"/>
              </a:spcAft>
              <a:defRPr sz="1200" b="1">
                <a:solidFill>
                  <a:schemeClr val="tx1"/>
                </a:solidFill>
                <a:latin typeface="Arial" pitchFamily="34" charset="0"/>
                <a:ea typeface="宋体" panose="02010600030101010101" pitchFamily="2" charset="-122"/>
              </a:defRPr>
            </a:lvl6pPr>
            <a:lvl7pPr marL="2971800" indent="-228600" defTabSz="912813" fontAlgn="base">
              <a:spcBef>
                <a:spcPct val="0"/>
              </a:spcBef>
              <a:spcAft>
                <a:spcPct val="0"/>
              </a:spcAft>
              <a:defRPr sz="1200" b="1">
                <a:solidFill>
                  <a:schemeClr val="tx1"/>
                </a:solidFill>
                <a:latin typeface="Arial" pitchFamily="34" charset="0"/>
                <a:ea typeface="宋体" panose="02010600030101010101" pitchFamily="2" charset="-122"/>
              </a:defRPr>
            </a:lvl7pPr>
            <a:lvl8pPr marL="3429000" indent="-228600" defTabSz="912813" fontAlgn="base">
              <a:spcBef>
                <a:spcPct val="0"/>
              </a:spcBef>
              <a:spcAft>
                <a:spcPct val="0"/>
              </a:spcAft>
              <a:defRPr sz="1200" b="1">
                <a:solidFill>
                  <a:schemeClr val="tx1"/>
                </a:solidFill>
                <a:latin typeface="Arial" pitchFamily="34" charset="0"/>
                <a:ea typeface="宋体" panose="02010600030101010101" pitchFamily="2" charset="-122"/>
              </a:defRPr>
            </a:lvl8pPr>
            <a:lvl9pPr marL="3886200" indent="-228600" defTabSz="912813" fontAlgn="base">
              <a:spcBef>
                <a:spcPct val="0"/>
              </a:spcBef>
              <a:spcAft>
                <a:spcPct val="0"/>
              </a:spcAft>
              <a:defRPr sz="1200" b="1">
                <a:solidFill>
                  <a:schemeClr val="tx1"/>
                </a:solidFill>
                <a:latin typeface="Arial" pitchFamily="34" charset="0"/>
                <a:ea typeface="宋体" panose="02010600030101010101" pitchFamily="2" charset="-122"/>
              </a:defRPr>
            </a:lvl9pPr>
          </a:lstStyle>
          <a:p>
            <a:pPr fontAlgn="base">
              <a:spcBef>
                <a:spcPct val="0"/>
              </a:spcBef>
              <a:spcAft>
                <a:spcPct val="0"/>
              </a:spcAft>
            </a:pPr>
            <a:r>
              <a:rPr lang="de-DE" altLang="zh-CN" sz="800">
                <a:solidFill>
                  <a:srgbClr val="1F497D"/>
                </a:solidFill>
                <a:cs typeface="Times New Roman" pitchFamily="18" charset="0"/>
              </a:rPr>
              <a:t>Page</a:t>
            </a:r>
            <a:r>
              <a:rPr lang="de-DE" altLang="zh-CN" sz="700">
                <a:solidFill>
                  <a:srgbClr val="1F497D"/>
                </a:solidFill>
                <a:cs typeface="Times New Roman" pitchFamily="18" charset="0"/>
              </a:rPr>
              <a:t> </a:t>
            </a:r>
            <a:fld id="{C2286E2D-8E16-4709-847C-AC2BC16AB2B2}" type="slidenum">
              <a:rPr lang="de-DE" altLang="zh-CN" sz="1000">
                <a:solidFill>
                  <a:srgbClr val="1F497D"/>
                </a:solidFill>
                <a:cs typeface="Times New Roman" pitchFamily="18" charset="0"/>
              </a:rPr>
              <a:pPr fontAlgn="base">
                <a:spcBef>
                  <a:spcPct val="0"/>
                </a:spcBef>
                <a:spcAft>
                  <a:spcPct val="0"/>
                </a:spcAft>
              </a:pPr>
              <a:t>16</a:t>
            </a:fld>
            <a:endParaRPr lang="de-DE" altLang="zh-CN" sz="1000">
              <a:solidFill>
                <a:srgbClr val="1F497D"/>
              </a:solidFill>
              <a:cs typeface="Times New Roman" pitchFamily="18" charset="0"/>
            </a:endParaRPr>
          </a:p>
        </p:txBody>
      </p:sp>
      <p:sp>
        <p:nvSpPr>
          <p:cNvPr id="26626" name="Rectangle 2"/>
          <p:cNvSpPr>
            <a:spLocks noGrp="1" noRot="1" noChangeAspect="1" noChangeArrowheads="1" noTextEdit="1"/>
          </p:cNvSpPr>
          <p:nvPr>
            <p:ph type="sldImg"/>
          </p:nvPr>
        </p:nvSpPr>
        <p:spPr/>
      </p:sp>
      <p:sp>
        <p:nvSpPr>
          <p:cNvPr id="2662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kumimoji="0" lang="en-US" altLang="zh-CN"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107397772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vmlDrawing" Target="../drawings/vmlDrawing2.vml" /><Relationship Id="rId11" Type="http://schemas.openxmlformats.org/officeDocument/2006/relationships/slideMaster" Target="../slideMasters/slideMaster3.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oleObject" Target="../embeddings/oleObject3.bin" TargetMode="Internal" /><Relationship Id="rId8" Type="http://schemas.openxmlformats.org/officeDocument/2006/relationships/image" Target="../media/image3.emf" /><Relationship Id="rId9" Type="http://schemas.openxmlformats.org/officeDocument/2006/relationships/tags" Target="../tags/tag7.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14.xml" /><Relationship Id="rId11" Type="http://schemas.openxmlformats.org/officeDocument/2006/relationships/vmlDrawing" Target="../drawings/vmlDrawing3.vml" /><Relationship Id="rId12" Type="http://schemas.openxmlformats.org/officeDocument/2006/relationships/slideMaster" Target="../slideMasters/slideMaster3.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oleObject" Target="../embeddings/oleObject4.bin" TargetMode="Internal" /><Relationship Id="rId8" Type="http://schemas.openxmlformats.org/officeDocument/2006/relationships/image" Target="../media/image3.emf" /><Relationship Id="rId9" Type="http://schemas.openxmlformats.org/officeDocument/2006/relationships/tags" Target="../tags/tag1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vmlDrawing" Target="../drawings/vmlDrawing4.vml" /><Relationship Id="rId11" Type="http://schemas.openxmlformats.org/officeDocument/2006/relationships/slideMaster" Target="../slideMasters/slideMaster3.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oleObject" Target="../embeddings/oleObject5.bin" TargetMode="Internal" /><Relationship Id="rId8" Type="http://schemas.openxmlformats.org/officeDocument/2006/relationships/image" Target="../media/image3.emf" /><Relationship Id="rId9" Type="http://schemas.openxmlformats.org/officeDocument/2006/relationships/image" Target="../media/image4.jpeg"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5.xml" /><Relationship Id="rId11" Type="http://schemas.openxmlformats.org/officeDocument/2006/relationships/vmlDrawing" Target="../drawings/vmlDrawing5.vml" /><Relationship Id="rId12" Type="http://schemas.openxmlformats.org/officeDocument/2006/relationships/slideMaster" Target="../slideMasters/slideMaster3.xml" /><Relationship Id="rId2" Type="http://schemas.openxmlformats.org/officeDocument/2006/relationships/oleObject" Target="../embeddings/oleObject6.bin" TargetMode="Internal" /><Relationship Id="rId3" Type="http://schemas.openxmlformats.org/officeDocument/2006/relationships/image" Target="../media/image3.emf" /><Relationship Id="rId4" Type="http://schemas.openxmlformats.org/officeDocument/2006/relationships/image" Target="../media/image2.jpe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image" Target="../media/image4.jpeg"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vmlDrawing" Target="../drawings/vmlDrawing6.vml" /><Relationship Id="rId11" Type="http://schemas.openxmlformats.org/officeDocument/2006/relationships/slideMaster" Target="../slideMasters/slideMaster3.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oleObject" Target="../embeddings/oleObject7.bin" TargetMode="Internal" /><Relationship Id="rId7" Type="http://schemas.openxmlformats.org/officeDocument/2006/relationships/image" Target="../media/image3.emf" /><Relationship Id="rId8" Type="http://schemas.openxmlformats.org/officeDocument/2006/relationships/tags" Target="../tags/tag30.xml" /><Relationship Id="rId9" Type="http://schemas.openxmlformats.org/officeDocument/2006/relationships/tags" Target="../tags/tag31.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CBCB91-C569-479E-BD52-269A26306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AB457-CF25-4C12-8F5E-1BB9382C3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606A74-0C59-4DAE-AF9C-C8C40CCC0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E17F33-53CA-4EB8-A6E2-A86DAFFA45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B43A7F-0266-4B92-B2AC-1B95776A14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C0D402-F898-4974-84C5-437879A80A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17BBA3-5CBC-406A-9A1C-466353D6E5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A3AC7E-7AA6-4CE0-84BB-423F11DF3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797C13-F1D3-475C-B6B3-A44D08446F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B98D28-6E18-4416-8DF1-248656045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60D15-10FA-4168-A980-473454B13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91233527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887024979"/>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9"/>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734901154"/>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28650" y="1825625"/>
            <a:ext cx="38862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29150" y="1825625"/>
            <a:ext cx="38862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777202209"/>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6"/>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p>
        </p:txBody>
      </p:sp>
      <p:sp>
        <p:nvSpPr>
          <p:cNvPr id="4" name="内容占位符 3"/>
          <p:cNvSpPr>
            <a:spLocks noGrp="1"/>
          </p:cNvSpPr>
          <p:nvPr>
            <p:ph sz="half" idx="2"/>
          </p:nvPr>
        </p:nvSpPr>
        <p:spPr>
          <a:xfrm>
            <a:off x="629842" y="2505075"/>
            <a:ext cx="3868340"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p>
        </p:txBody>
      </p:sp>
      <p:sp>
        <p:nvSpPr>
          <p:cNvPr id="6" name="内容占位符 5"/>
          <p:cNvSpPr>
            <a:spLocks noGrp="1"/>
          </p:cNvSpPr>
          <p:nvPr>
            <p:ph sz="quarter" idx="4"/>
          </p:nvPr>
        </p:nvSpPr>
        <p:spPr>
          <a:xfrm>
            <a:off x="4629150" y="2505075"/>
            <a:ext cx="3887391"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977239605"/>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86894089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469217493"/>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566058580"/>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76725606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427549169"/>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6543675" y="365125"/>
            <a:ext cx="1971675"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28650" y="365125"/>
            <a:ext cx="5800725"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528468689"/>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Title Only">
    <p:spTree>
      <p:nvGrpSpPr>
        <p:cNvPr id="1" name=""/>
        <p:cNvGrpSpPr/>
        <p:nvPr/>
      </p:nvGrpSpPr>
      <p:grpSpPr>
        <a:xfrm>
          <a:off x="0" y="0"/>
          <a:ext cx="0" cy="0"/>
        </a:xfrm>
      </p:grpSpPr>
      <p:pic>
        <p:nvPicPr>
          <p:cNvPr id="3" name="Picture 15" descr="DC_Logo_MS_pos"/>
          <p:cNvPicPr>
            <a:picLocks noChangeAspect="1" noChangeArrowheads="1"/>
          </p:cNvPicPr>
          <p:nvPr>
            <p:custDataLst>
              <p:tags r:id="rId2"/>
            </p:custDataLst>
          </p:nvPr>
        </p:nvPicPr>
        <p:blipFill>
          <a:blip r:embed="rId1">
            <a:extLst>
              <a:ext uri="{28A0092B-C50C-407E-A947-70E740481C1C}">
                <a14:useLocalDpi xmlns:a14="http://schemas.microsoft.com/office/drawing/2010/main" val="0"/>
              </a:ext>
            </a:extLst>
          </a:blip>
          <a:srcRect t="36728" r="20851"/>
          <a:stretch>
            <a:fillRect/>
          </a:stretch>
        </p:blipFill>
        <p:spPr bwMode="auto">
          <a:xfrm>
            <a:off x="317989" y="6443664"/>
            <a:ext cx="1072662"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8"/>
          <p:cNvSpPr>
            <a:spLocks noChangeArrowheads="1"/>
          </p:cNvSpPr>
          <p:nvPr>
            <p:custDataLst>
              <p:tags r:id="rId3"/>
            </p:custDataLst>
          </p:nvPr>
        </p:nvSpPr>
        <p:spPr bwMode="auto">
          <a:xfrm>
            <a:off x="353158" y="914400"/>
            <a:ext cx="139211" cy="5437188"/>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endParaRPr lang="en-US" altLang="zh-CN" sz="1108">
              <a:solidFill>
                <a:srgbClr val="000000"/>
              </a:solidFill>
            </a:endParaRPr>
          </a:p>
        </p:txBody>
      </p:sp>
      <p:sp>
        <p:nvSpPr>
          <p:cNvPr id="5" name="Rectangle 9"/>
          <p:cNvSpPr>
            <a:spLocks noChangeArrowheads="1"/>
          </p:cNvSpPr>
          <p:nvPr>
            <p:custDataLst>
              <p:tags r:id="rId4"/>
            </p:custDataLst>
          </p:nvPr>
        </p:nvSpPr>
        <p:spPr bwMode="auto">
          <a:xfrm>
            <a:off x="353158" y="292101"/>
            <a:ext cx="139211" cy="46831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a:solidFill>
                <a:srgbClr val="00337F"/>
              </a:solidFill>
            </a:endParaRPr>
          </a:p>
        </p:txBody>
      </p:sp>
      <p:sp>
        <p:nvSpPr>
          <p:cNvPr id="6" name="Rectangle 10"/>
          <p:cNvSpPr>
            <a:spLocks noChangeArrowheads="1"/>
          </p:cNvSpPr>
          <p:nvPr>
            <p:custDataLst>
              <p:tags r:id="rId5"/>
            </p:custDataLst>
          </p:nvPr>
        </p:nvSpPr>
        <p:spPr bwMode="auto">
          <a:xfrm>
            <a:off x="492369" y="760414"/>
            <a:ext cx="142143" cy="153987"/>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a:solidFill>
                <a:srgbClr val="00337F"/>
              </a:solidFill>
            </a:endParaRPr>
          </a:p>
        </p:txBody>
      </p:sp>
      <p:graphicFrame>
        <p:nvGraphicFramePr>
          <p:cNvPr id="7" name="AutoShape 22" hidden="1"/>
          <p:cNvGraphicFramePr>
            <a:graphicFrameLocks noChangeAspect="1"/>
          </p:cNvGraphicFramePr>
          <p:nvPr>
            <p:custDataLst>
              <p:tags r:id="rId6"/>
            </p:custDataLst>
          </p:nvPr>
        </p:nvGraphicFramePr>
        <p:xfrm>
          <a:off x="0" y="0"/>
          <a:ext cx="146538" cy="158750"/>
        </p:xfrm>
        <a:graphic>
          <a:graphicData uri="http://schemas.openxmlformats.org/presentationml/2006/ole">
            <mc:AlternateContent>
              <mc:Choice xmlns:v="urn:schemas-microsoft-com:vml" Requires="v">
                <p:oleObj spid="_x0000_s1039" name="think-cell Slide" r:id="rId7" imgW="146538" imgH="158750" progId="TCLayout.ActiveDocument.1">
                  <p:embed/>
                </p:oleObj>
              </mc:Choice>
              <mc:Fallback>
                <p:oleObj name="think-cell Slide" r:id="rId7" imgW="146538" imgH="158750" progId="TCLayout.ActiveDocument.1">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8" name="Rectangle 6"/>
          <p:cNvSpPr>
            <a:spLocks noGrp="1" noChangeArrowheads="1"/>
          </p:cNvSpPr>
          <p:nvPr>
            <p:ph type="sldNum" sz="quarter" idx="10"/>
            <p:custDataLst>
              <p:tags r:id="rId9"/>
            </p:custDataLst>
          </p:nvPr>
        </p:nvSpPr>
        <p:spPr/>
        <p:txBody>
          <a:bodyPr/>
          <a:lstStyle>
            <a:lvl1pPr>
              <a:defRPr/>
            </a:lvl1pPr>
          </a:lstStyle>
          <a:p>
            <a:r>
              <a:rPr lang="de-DE" altLang="zh-CN"/>
              <a:t>Page</a:t>
            </a:r>
            <a:r>
              <a:rPr lang="de-DE" altLang="zh-CN" sz="646"/>
              <a:t> </a:t>
            </a:r>
            <a:fld id="{6CD8D155-C8FE-4EDD-83A8-3C656A10E768}" type="slidenum">
              <a:rPr lang="de-DE" altLang="zh-CN" sz="923"/>
              <a:t>‹#›</a:t>
            </a:fld>
            <a:endParaRPr lang="de-DE" altLang="zh-CN" sz="923"/>
          </a:p>
        </p:txBody>
      </p:sp>
    </p:spTree>
    <p:extLst>
      <p:ext uri="{BB962C8B-B14F-4D97-AF65-F5344CB8AC3E}">
        <p14:creationId xmlns:p14="http://schemas.microsoft.com/office/powerpoint/2010/main" val="3791129429"/>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nvGrpSpPr>
      <p:grpSpPr>
        <a:xfrm>
          <a:off x="0" y="0"/>
          <a:ext cx="0" cy="0"/>
        </a:xfrm>
      </p:grpSpPr>
      <p:pic>
        <p:nvPicPr>
          <p:cNvPr id="3" name="Picture 15" descr="DC_Logo_MS_pos"/>
          <p:cNvPicPr>
            <a:picLocks noChangeAspect="1" noChangeArrowheads="1"/>
          </p:cNvPicPr>
          <p:nvPr>
            <p:custDataLst>
              <p:tags r:id="rId2"/>
            </p:custDataLst>
          </p:nvPr>
        </p:nvPicPr>
        <p:blipFill>
          <a:blip r:embed="rId1">
            <a:extLst>
              <a:ext uri="{28A0092B-C50C-407E-A947-70E740481C1C}">
                <a14:useLocalDpi xmlns:a14="http://schemas.microsoft.com/office/drawing/2010/main" val="0"/>
              </a:ext>
            </a:extLst>
          </a:blip>
          <a:srcRect t="36728" r="20851"/>
          <a:stretch>
            <a:fillRect/>
          </a:stretch>
        </p:blipFill>
        <p:spPr bwMode="auto">
          <a:xfrm>
            <a:off x="317989" y="6443664"/>
            <a:ext cx="1072662"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8"/>
          <p:cNvSpPr>
            <a:spLocks noChangeArrowheads="1"/>
          </p:cNvSpPr>
          <p:nvPr>
            <p:custDataLst>
              <p:tags r:id="rId3"/>
            </p:custDataLst>
          </p:nvPr>
        </p:nvSpPr>
        <p:spPr bwMode="auto">
          <a:xfrm>
            <a:off x="353158" y="914400"/>
            <a:ext cx="139211" cy="5437188"/>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endParaRPr lang="en-US" altLang="zh-CN" sz="1108" b="0">
              <a:solidFill>
                <a:srgbClr val="000000"/>
              </a:solidFill>
            </a:endParaRPr>
          </a:p>
        </p:txBody>
      </p:sp>
      <p:sp>
        <p:nvSpPr>
          <p:cNvPr id="5" name="Rectangle 9"/>
          <p:cNvSpPr>
            <a:spLocks noChangeArrowheads="1"/>
          </p:cNvSpPr>
          <p:nvPr>
            <p:custDataLst>
              <p:tags r:id="rId4"/>
            </p:custDataLst>
          </p:nvPr>
        </p:nvSpPr>
        <p:spPr bwMode="auto">
          <a:xfrm>
            <a:off x="353158" y="292101"/>
            <a:ext cx="139211" cy="46831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b="0">
              <a:solidFill>
                <a:srgbClr val="00337F"/>
              </a:solidFill>
            </a:endParaRPr>
          </a:p>
        </p:txBody>
      </p:sp>
      <p:sp>
        <p:nvSpPr>
          <p:cNvPr id="6" name="Rectangle 10"/>
          <p:cNvSpPr>
            <a:spLocks noChangeArrowheads="1"/>
          </p:cNvSpPr>
          <p:nvPr>
            <p:custDataLst>
              <p:tags r:id="rId5"/>
            </p:custDataLst>
          </p:nvPr>
        </p:nvSpPr>
        <p:spPr bwMode="auto">
          <a:xfrm>
            <a:off x="492369" y="760414"/>
            <a:ext cx="142143" cy="153987"/>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b="0">
              <a:solidFill>
                <a:srgbClr val="00337F"/>
              </a:solidFill>
            </a:endParaRPr>
          </a:p>
        </p:txBody>
      </p:sp>
      <p:graphicFrame>
        <p:nvGraphicFramePr>
          <p:cNvPr id="7" name="AutoShape 3" hidden="1"/>
          <p:cNvGraphicFramePr>
            <a:graphicFrameLocks noChangeAspect="1"/>
          </p:cNvGraphicFramePr>
          <p:nvPr>
            <p:custDataLst>
              <p:tags r:id="rId6"/>
            </p:custDataLst>
          </p:nvPr>
        </p:nvGraphicFramePr>
        <p:xfrm>
          <a:off x="0" y="0"/>
          <a:ext cx="146538" cy="158750"/>
        </p:xfrm>
        <a:graphic>
          <a:graphicData uri="http://schemas.openxmlformats.org/presentationml/2006/ole">
            <mc:AlternateContent>
              <mc:Choice xmlns:v="urn:schemas-microsoft-com:vml" Requires="v">
                <p:oleObj spid="_x0000_s1040" name="think-cell Slide" r:id="rId7" imgW="146538" imgH="158750" progId="TCLayout.ActiveDocument.1">
                  <p:embed/>
                </p:oleObj>
              </mc:Choice>
              <mc:Fallback>
                <p:oleObj name="think-cell Slide" r:id="rId7" imgW="146538" imgH="158750" progId="TCLayout.ActiveDocument.1">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sp>
        <p:nvSpPr>
          <p:cNvPr id="8" name="Rectangle 3"/>
          <p:cNvSpPr txBox="1">
            <a:spLocks noChangeArrowheads="1"/>
          </p:cNvSpPr>
          <p:nvPr userDrawn="1">
            <p:custDataLst>
              <p:tags r:id="rId9"/>
            </p:custDataLst>
          </p:nvPr>
        </p:nvSpPr>
        <p:spPr bwMode="auto">
          <a:xfrm>
            <a:off x="786912" y="1612901"/>
            <a:ext cx="7971692" cy="4676775"/>
          </a:xfrm>
          <a:prstGeom prst="rect">
            <a:avLst/>
          </a:prstGeom>
          <a:noFill/>
          <a:ln w="9525">
            <a:solidFill>
              <a:schemeClr val="bg1"/>
            </a:solidFill>
            <a:miter lim="800000"/>
          </a:ln>
        </p:spPr>
        <p:txBody>
          <a:bodyPr lIns="0" tIns="0" rIns="0" bIns="0"/>
          <a:lstStyle>
            <a:defPPr>
              <a:defRPr lang="zh-CN"/>
            </a:defPPr>
            <a:lvl1pPr marL="0" algn="l" defTabSz="914400" rtl="0" eaLnBrk="0" latinLnBrk="0" hangingPunct="0">
              <a:defRPr sz="1200" b="1" kern="1200">
                <a:solidFill>
                  <a:schemeClr val="tx1"/>
                </a:solidFill>
                <a:latin typeface="Arial"/>
                <a:ea typeface="宋体" panose="02010600030101010101" pitchFamily="2" charset="-122"/>
                <a:cs typeface="+mn-cs"/>
              </a:defRPr>
            </a:lvl1pPr>
            <a:lvl2pPr marL="742950" indent="-285750" algn="l" defTabSz="914400" rtl="0" eaLnBrk="0" latinLnBrk="0" hangingPunct="0">
              <a:defRPr sz="1200" b="1" kern="1200">
                <a:solidFill>
                  <a:schemeClr val="tx1"/>
                </a:solidFill>
                <a:latin typeface="Arial"/>
                <a:ea typeface="宋体" panose="02010600030101010101" pitchFamily="2" charset="-122"/>
                <a:cs typeface="+mn-cs"/>
              </a:defRPr>
            </a:lvl2pPr>
            <a:lvl3pPr marL="1143000" indent="-228600" algn="l" defTabSz="914400" rtl="0" eaLnBrk="0" latinLnBrk="0" hangingPunct="0">
              <a:defRPr sz="1200" b="1" kern="1200">
                <a:solidFill>
                  <a:schemeClr val="tx1"/>
                </a:solidFill>
                <a:latin typeface="Arial"/>
                <a:ea typeface="宋体" panose="02010600030101010101" pitchFamily="2" charset="-122"/>
                <a:cs typeface="+mn-cs"/>
              </a:defRPr>
            </a:lvl3pPr>
            <a:lvl4pPr marL="1600200" indent="-228600" algn="l" defTabSz="914400" rtl="0" eaLnBrk="0" latinLnBrk="0" hangingPunct="0">
              <a:defRPr sz="1200" b="1" kern="1200">
                <a:solidFill>
                  <a:schemeClr val="tx1"/>
                </a:solidFill>
                <a:latin typeface="Arial"/>
                <a:ea typeface="宋体" panose="02010600030101010101" pitchFamily="2" charset="-122"/>
                <a:cs typeface="+mn-cs"/>
              </a:defRPr>
            </a:lvl4pPr>
            <a:lvl5pPr marL="2057400" indent="-228600" algn="l" defTabSz="914400" rtl="0" eaLnBrk="0" latinLnBrk="0" hangingPunct="0">
              <a:defRPr sz="1200" b="1" kern="1200">
                <a:solidFill>
                  <a:schemeClr val="tx1"/>
                </a:solidFill>
                <a:latin typeface="Arial"/>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200" b="1" kern="1200">
                <a:solidFill>
                  <a:schemeClr val="tx1"/>
                </a:solidFill>
                <a:latin typeface="Arial"/>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200" b="1" kern="1200">
                <a:solidFill>
                  <a:schemeClr val="tx1"/>
                </a:solidFill>
                <a:latin typeface="Arial"/>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200" b="1" kern="1200">
                <a:solidFill>
                  <a:schemeClr val="tx1"/>
                </a:solidFill>
                <a:latin typeface="Arial"/>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200" b="1" kern="1200">
                <a:solidFill>
                  <a:schemeClr val="tx1"/>
                </a:solidFill>
                <a:latin typeface="Arial"/>
                <a:ea typeface="宋体" panose="02010600030101010101" pitchFamily="2" charset="-122"/>
                <a:cs typeface="+mn-cs"/>
              </a:defRPr>
            </a:lvl9pPr>
          </a:lstStyle>
          <a:p>
            <a:pPr eaLnBrk="1" fontAlgn="base" hangingPunct="1">
              <a:spcBef>
                <a:spcPct val="50000"/>
              </a:spcBef>
              <a:spcAft>
                <a:spcPct val="0"/>
              </a:spcAft>
              <a:buSzPct val="85000"/>
              <a:buFont typeface="Monotype Sorts" pitchFamily="2" charset="2"/>
              <a:buNone/>
              <a:defRPr/>
            </a:pPr>
            <a:endParaRPr lang="zh-CN" altLang="en-US" sz="1477" smtClean="0">
              <a:solidFill>
                <a:srgbClr val="000000"/>
              </a:solidFill>
            </a:endParaRPr>
          </a:p>
        </p:txBody>
      </p:sp>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9" name="Rectangle 6"/>
          <p:cNvSpPr>
            <a:spLocks noGrp="1" noChangeArrowheads="1"/>
          </p:cNvSpPr>
          <p:nvPr>
            <p:ph type="sldNum" sz="quarter" idx="10"/>
            <p:custDataLst>
              <p:tags r:id="rId10"/>
            </p:custDataLst>
          </p:nvPr>
        </p:nvSpPr>
        <p:spPr/>
        <p:txBody>
          <a:bodyPr/>
          <a:lstStyle>
            <a:lvl1pPr>
              <a:defRPr/>
            </a:lvl1pPr>
          </a:lstStyle>
          <a:p>
            <a:r>
              <a:rPr lang="de-DE" altLang="zh-CN"/>
              <a:t>Page</a:t>
            </a:r>
            <a:r>
              <a:rPr lang="de-DE" altLang="zh-CN" sz="646"/>
              <a:t> </a:t>
            </a:r>
            <a:fld id="{97EB21FC-6140-46D2-B76A-0BC4BFAF37C8}" type="slidenum">
              <a:rPr lang="de-DE" altLang="zh-CN" sz="923"/>
              <a:t>‹#›</a:t>
            </a:fld>
            <a:endParaRPr lang="de-DE" altLang="zh-CN" sz="923"/>
          </a:p>
        </p:txBody>
      </p:sp>
    </p:spTree>
    <p:extLst>
      <p:ext uri="{BB962C8B-B14F-4D97-AF65-F5344CB8AC3E}">
        <p14:creationId xmlns:p14="http://schemas.microsoft.com/office/powerpoint/2010/main" val="318812370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和内容">
    <p:spTree>
      <p:nvGrpSpPr>
        <p:cNvPr id="1" name=""/>
        <p:cNvGrpSpPr/>
        <p:nvPr/>
      </p:nvGrpSpPr>
      <p:grpSpPr>
        <a:xfrm>
          <a:off x="0" y="0"/>
          <a:ext cx="0" cy="0"/>
        </a:xfrm>
      </p:grpSpPr>
      <p:pic>
        <p:nvPicPr>
          <p:cNvPr id="4" name="Picture 15" descr="DC_Logo_MS_pos"/>
          <p:cNvPicPr>
            <a:picLocks noChangeAspect="1" noChangeArrowheads="1"/>
          </p:cNvPicPr>
          <p:nvPr>
            <p:custDataLst>
              <p:tags r:id="rId2"/>
            </p:custDataLst>
          </p:nvPr>
        </p:nvPicPr>
        <p:blipFill>
          <a:blip r:embed="rId1">
            <a:extLst>
              <a:ext uri="{28A0092B-C50C-407E-A947-70E740481C1C}">
                <a14:useLocalDpi xmlns:a14="http://schemas.microsoft.com/office/drawing/2010/main" val="0"/>
              </a:ext>
            </a:extLst>
          </a:blip>
          <a:srcRect t="36728" r="20851"/>
          <a:stretch>
            <a:fillRect/>
          </a:stretch>
        </p:blipFill>
        <p:spPr bwMode="auto">
          <a:xfrm>
            <a:off x="317989" y="6443664"/>
            <a:ext cx="1072662"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8"/>
          <p:cNvSpPr>
            <a:spLocks noChangeArrowheads="1"/>
          </p:cNvSpPr>
          <p:nvPr>
            <p:custDataLst>
              <p:tags r:id="rId3"/>
            </p:custDataLst>
          </p:nvPr>
        </p:nvSpPr>
        <p:spPr bwMode="auto">
          <a:xfrm>
            <a:off x="353158" y="914400"/>
            <a:ext cx="139211" cy="5437188"/>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endParaRPr lang="en-US" altLang="zh-CN" sz="1108" b="0">
              <a:solidFill>
                <a:srgbClr val="000000"/>
              </a:solidFill>
            </a:endParaRPr>
          </a:p>
        </p:txBody>
      </p:sp>
      <p:sp>
        <p:nvSpPr>
          <p:cNvPr id="6" name="Rectangle 9"/>
          <p:cNvSpPr>
            <a:spLocks noChangeArrowheads="1"/>
          </p:cNvSpPr>
          <p:nvPr>
            <p:custDataLst>
              <p:tags r:id="rId4"/>
            </p:custDataLst>
          </p:nvPr>
        </p:nvSpPr>
        <p:spPr bwMode="auto">
          <a:xfrm>
            <a:off x="353158" y="292101"/>
            <a:ext cx="139211" cy="46831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b="0">
              <a:solidFill>
                <a:srgbClr val="00337F"/>
              </a:solidFill>
            </a:endParaRPr>
          </a:p>
        </p:txBody>
      </p:sp>
      <p:sp>
        <p:nvSpPr>
          <p:cNvPr id="7" name="Rectangle 10"/>
          <p:cNvSpPr>
            <a:spLocks noChangeArrowheads="1"/>
          </p:cNvSpPr>
          <p:nvPr>
            <p:custDataLst>
              <p:tags r:id="rId5"/>
            </p:custDataLst>
          </p:nvPr>
        </p:nvSpPr>
        <p:spPr bwMode="auto">
          <a:xfrm>
            <a:off x="492369" y="760414"/>
            <a:ext cx="142143" cy="153987"/>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b="0">
              <a:solidFill>
                <a:srgbClr val="00337F"/>
              </a:solidFill>
            </a:endParaRPr>
          </a:p>
        </p:txBody>
      </p:sp>
      <p:graphicFrame>
        <p:nvGraphicFramePr>
          <p:cNvPr id="8" name="AutoShape 5" hidden="1"/>
          <p:cNvGraphicFramePr>
            <a:graphicFrameLocks noChangeAspect="1"/>
          </p:cNvGraphicFramePr>
          <p:nvPr>
            <p:custDataLst>
              <p:tags r:id="rId6"/>
            </p:custDataLst>
          </p:nvPr>
        </p:nvGraphicFramePr>
        <p:xfrm>
          <a:off x="0" y="0"/>
          <a:ext cx="146538" cy="158750"/>
        </p:xfrm>
        <a:graphic>
          <a:graphicData uri="http://schemas.openxmlformats.org/presentationml/2006/ole">
            <mc:AlternateContent>
              <mc:Choice xmlns:v="urn:schemas-microsoft-com:vml" Requires="v">
                <p:oleObj spid="_x0000_s1041" name="think-cell Slide" r:id="rId7" imgW="146538" imgH="158750" progId="TCLayout.ActiveDocument.1">
                  <p:embed/>
                </p:oleObj>
              </mc:Choice>
              <mc:Fallback>
                <p:oleObj name="think-cell Slide" r:id="rId7" imgW="146538" imgH="158750" progId="TCLayout.ActiveDocument.1">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pic>
        <p:nvPicPr>
          <p:cNvPr id="9" name="图片 10" descr="u=120699133,676293889&amp;fm=23&amp;gp=0.jpg"/>
          <p:cNvPicPr>
            <a:picLocks noChangeAspect="1"/>
          </p:cNvPicPr>
          <p:nvPr userDrawn="1"/>
        </p:nvPicPr>
        <p:blipFill>
          <a:blip r:embed="rId9">
            <a:lum bright="30000"/>
            <a:extLst>
              <a:ext uri="{28A0092B-C50C-407E-A947-70E740481C1C}">
                <a14:useLocalDpi xmlns:a14="http://schemas.microsoft.com/office/drawing/2010/main" val="0"/>
              </a:ext>
            </a:extLst>
          </a:blip>
          <a:stretch>
            <a:fillRect/>
          </a:stretch>
        </p:blipFill>
        <p:spPr bwMode="auto">
          <a:xfrm>
            <a:off x="7753351" y="6337300"/>
            <a:ext cx="1005254"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786912" y="1612902"/>
            <a:ext cx="7971692" cy="4676775"/>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10" name="灯片编号占位符 4"/>
          <p:cNvSpPr>
            <a:spLocks noGrp="1"/>
          </p:cNvSpPr>
          <p:nvPr>
            <p:ph type="sldNum" sz="quarter" idx="10"/>
          </p:nvPr>
        </p:nvSpPr>
        <p:spPr/>
        <p:txBody>
          <a:bodyPr/>
          <a:lstStyle>
            <a:lvl1pPr>
              <a:defRPr/>
            </a:lvl1pPr>
          </a:lstStyle>
          <a:p>
            <a:r>
              <a:rPr lang="de-DE" altLang="zh-CN"/>
              <a:t>Page</a:t>
            </a:r>
            <a:r>
              <a:rPr lang="de-DE" altLang="zh-CN" sz="646"/>
              <a:t> </a:t>
            </a:r>
            <a:fld id="{F42EA960-AB98-4212-A18D-2ACBB13612A0}" type="slidenum">
              <a:rPr lang="de-DE" altLang="zh-CN" sz="923"/>
              <a:t>‹#›</a:t>
            </a:fld>
            <a:endParaRPr lang="de-DE" altLang="zh-CN" sz="923"/>
          </a:p>
        </p:txBody>
      </p:sp>
    </p:spTree>
    <p:extLst>
      <p:ext uri="{BB962C8B-B14F-4D97-AF65-F5344CB8AC3E}">
        <p14:creationId xmlns:p14="http://schemas.microsoft.com/office/powerpoint/2010/main" val="1568880489"/>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cSld name="空白">
    <p:spTree>
      <p:nvGrpSpPr>
        <p:cNvPr id="1" name=""/>
        <p:cNvGrpSpPr/>
        <p:nvPr/>
      </p:nvGrpSpPr>
      <p:grpSpPr>
        <a:xfrm>
          <a:off x="0" y="0"/>
          <a:ext cx="0" cy="0"/>
        </a:xfrm>
      </p:grpSpPr>
      <p:graphicFrame>
        <p:nvGraphicFramePr>
          <p:cNvPr id="2" name="AutoShape 9" hidden="1"/>
          <p:cNvGraphicFramePr>
            <a:graphicFrameLocks noChangeAspect="1"/>
          </p:cNvGraphicFramePr>
          <p:nvPr>
            <p:custDataLst>
              <p:tags r:id="rId1"/>
            </p:custDataLst>
          </p:nvPr>
        </p:nvGraphicFramePr>
        <p:xfrm>
          <a:off x="0" y="0"/>
          <a:ext cx="146538" cy="158750"/>
        </p:xfrm>
        <a:graphic>
          <a:graphicData uri="http://schemas.openxmlformats.org/presentationml/2006/ole">
            <mc:AlternateContent>
              <mc:Choice xmlns:v="urn:schemas-microsoft-com:vml" Requires="v">
                <p:oleObj spid="_x0000_s1042" name="think-cell Slide" r:id="rId2" imgW="146538" imgH="158750" progId="TCLayout.ActiveDocument.1">
                  <p:embed/>
                </p:oleObj>
              </mc:Choice>
              <mc:Fallback>
                <p:oleObj name="think-cell Slide" r:id="rId2" imgW="146538" imgH="15875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pic>
        <p:nvPicPr>
          <p:cNvPr id="3" name="Picture 15" descr="DC_Logo_MS_pos"/>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rcRect t="36728" r="20851"/>
          <a:stretch>
            <a:fillRect/>
          </a:stretch>
        </p:blipFill>
        <p:spPr bwMode="auto">
          <a:xfrm>
            <a:off x="317989" y="6443664"/>
            <a:ext cx="1072662"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8"/>
          <p:cNvSpPr>
            <a:spLocks noChangeArrowheads="1"/>
          </p:cNvSpPr>
          <p:nvPr>
            <p:custDataLst>
              <p:tags r:id="rId6"/>
            </p:custDataLst>
          </p:nvPr>
        </p:nvSpPr>
        <p:spPr bwMode="auto">
          <a:xfrm>
            <a:off x="353158" y="914400"/>
            <a:ext cx="139211" cy="5437188"/>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endParaRPr lang="en-US" altLang="zh-CN" sz="1108" b="0">
              <a:solidFill>
                <a:srgbClr val="000000"/>
              </a:solidFill>
            </a:endParaRPr>
          </a:p>
        </p:txBody>
      </p:sp>
      <p:sp>
        <p:nvSpPr>
          <p:cNvPr id="5" name="Rectangle 9"/>
          <p:cNvSpPr>
            <a:spLocks noChangeArrowheads="1"/>
          </p:cNvSpPr>
          <p:nvPr>
            <p:custDataLst>
              <p:tags r:id="rId7"/>
            </p:custDataLst>
          </p:nvPr>
        </p:nvSpPr>
        <p:spPr bwMode="auto">
          <a:xfrm>
            <a:off x="353158" y="292101"/>
            <a:ext cx="139211" cy="46831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b="0">
              <a:solidFill>
                <a:srgbClr val="00337F"/>
              </a:solidFill>
            </a:endParaRPr>
          </a:p>
        </p:txBody>
      </p:sp>
      <p:sp>
        <p:nvSpPr>
          <p:cNvPr id="6" name="Rectangle 10"/>
          <p:cNvSpPr>
            <a:spLocks noChangeArrowheads="1"/>
          </p:cNvSpPr>
          <p:nvPr>
            <p:custDataLst>
              <p:tags r:id="rId8"/>
            </p:custDataLst>
          </p:nvPr>
        </p:nvSpPr>
        <p:spPr bwMode="auto">
          <a:xfrm>
            <a:off x="492369" y="760414"/>
            <a:ext cx="142143" cy="153987"/>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b="0">
              <a:solidFill>
                <a:srgbClr val="00337F"/>
              </a:solidFill>
            </a:endParaRPr>
          </a:p>
        </p:txBody>
      </p:sp>
      <p:pic>
        <p:nvPicPr>
          <p:cNvPr id="7" name="图片 10" descr="u=120699133,676293889&amp;fm=23&amp;gp=0.jpg"/>
          <p:cNvPicPr>
            <a:picLocks noChangeAspect="1"/>
          </p:cNvPicPr>
          <p:nvPr userDrawn="1"/>
        </p:nvPicPr>
        <p:blipFill>
          <a:blip r:embed="rId9">
            <a:lum bright="30000"/>
            <a:extLst>
              <a:ext uri="{28A0092B-C50C-407E-A947-70E740481C1C}">
                <a14:useLocalDpi xmlns:a14="http://schemas.microsoft.com/office/drawing/2010/main" val="0"/>
              </a:ext>
            </a:extLst>
          </a:blip>
          <a:stretch>
            <a:fillRect/>
          </a:stretch>
        </p:blipFill>
        <p:spPr bwMode="auto">
          <a:xfrm>
            <a:off x="7753351" y="6337300"/>
            <a:ext cx="1005254"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6"/>
          <p:cNvSpPr>
            <a:spLocks noGrp="1" noChangeArrowheads="1"/>
          </p:cNvSpPr>
          <p:nvPr>
            <p:ph type="sldNum" sz="quarter" idx="10"/>
            <p:custDataLst>
              <p:tags r:id="rId10"/>
            </p:custDataLst>
          </p:nvPr>
        </p:nvSpPr>
        <p:spPr/>
        <p:txBody>
          <a:bodyPr/>
          <a:lstStyle>
            <a:lvl1pPr>
              <a:defRPr/>
            </a:lvl1pPr>
          </a:lstStyle>
          <a:p>
            <a:r>
              <a:rPr lang="de-DE" altLang="zh-CN"/>
              <a:t>Page</a:t>
            </a:r>
            <a:r>
              <a:rPr lang="de-DE" altLang="zh-CN" sz="646"/>
              <a:t> </a:t>
            </a:r>
            <a:fld id="{5BB299B5-06DC-4AD5-81DF-ABCE807A9BD3}" type="slidenum">
              <a:rPr lang="de-DE" altLang="zh-CN" sz="923"/>
              <a:t>‹#›</a:t>
            </a:fld>
            <a:endParaRPr lang="de-DE" altLang="zh-CN" sz="923"/>
          </a:p>
        </p:txBody>
      </p:sp>
    </p:spTree>
    <p:extLst>
      <p:ext uri="{BB962C8B-B14F-4D97-AF65-F5344CB8AC3E}">
        <p14:creationId xmlns:p14="http://schemas.microsoft.com/office/powerpoint/2010/main" val="12754916"/>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and Content">
    <p:spTree>
      <p:nvGrpSpPr>
        <p:cNvPr id="1" name=""/>
        <p:cNvGrpSpPr/>
        <p:nvPr/>
      </p:nvGrpSpPr>
      <p:grpSpPr>
        <a:xfrm>
          <a:off x="0" y="0"/>
          <a:ext cx="0" cy="0"/>
        </a:xfrm>
      </p:grpSpPr>
      <p:pic>
        <p:nvPicPr>
          <p:cNvPr id="3" name="Picture 15" descr="DC_Logo_MS_pos"/>
          <p:cNvPicPr>
            <a:picLocks noChangeAspect="1" noChangeArrowheads="1"/>
          </p:cNvPicPr>
          <p:nvPr>
            <p:custDataLst>
              <p:tags r:id="rId2"/>
            </p:custDataLst>
          </p:nvPr>
        </p:nvPicPr>
        <p:blipFill>
          <a:blip r:embed="rId1">
            <a:extLst>
              <a:ext uri="{28A0092B-C50C-407E-A947-70E740481C1C}">
                <a14:useLocalDpi xmlns:a14="http://schemas.microsoft.com/office/drawing/2010/main" val="0"/>
              </a:ext>
            </a:extLst>
          </a:blip>
          <a:srcRect t="36728" r="20851"/>
          <a:stretch>
            <a:fillRect/>
          </a:stretch>
        </p:blipFill>
        <p:spPr bwMode="auto">
          <a:xfrm>
            <a:off x="317989" y="6443664"/>
            <a:ext cx="1072662"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8"/>
          <p:cNvSpPr>
            <a:spLocks noChangeArrowheads="1"/>
          </p:cNvSpPr>
          <p:nvPr>
            <p:custDataLst>
              <p:tags r:id="rId3"/>
            </p:custDataLst>
          </p:nvPr>
        </p:nvSpPr>
        <p:spPr bwMode="auto">
          <a:xfrm>
            <a:off x="353158" y="914400"/>
            <a:ext cx="139211" cy="5437188"/>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endParaRPr lang="en-US" altLang="zh-CN" sz="1108">
              <a:solidFill>
                <a:srgbClr val="000000"/>
              </a:solidFill>
            </a:endParaRPr>
          </a:p>
        </p:txBody>
      </p:sp>
      <p:sp>
        <p:nvSpPr>
          <p:cNvPr id="5" name="Rectangle 9"/>
          <p:cNvSpPr>
            <a:spLocks noChangeArrowheads="1"/>
          </p:cNvSpPr>
          <p:nvPr>
            <p:custDataLst>
              <p:tags r:id="rId4"/>
            </p:custDataLst>
          </p:nvPr>
        </p:nvSpPr>
        <p:spPr bwMode="auto">
          <a:xfrm>
            <a:off x="353158" y="292101"/>
            <a:ext cx="139211" cy="46831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a:solidFill>
                <a:srgbClr val="00337F"/>
              </a:solidFill>
            </a:endParaRPr>
          </a:p>
        </p:txBody>
      </p:sp>
      <p:sp>
        <p:nvSpPr>
          <p:cNvPr id="6" name="Rectangle 10"/>
          <p:cNvSpPr>
            <a:spLocks noChangeArrowheads="1"/>
          </p:cNvSpPr>
          <p:nvPr>
            <p:custDataLst>
              <p:tags r:id="rId5"/>
            </p:custDataLst>
          </p:nvPr>
        </p:nvSpPr>
        <p:spPr bwMode="auto">
          <a:xfrm>
            <a:off x="492369" y="760414"/>
            <a:ext cx="142143" cy="153987"/>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50000"/>
              </a:spcBef>
              <a:spcAft>
                <a:spcPct val="0"/>
              </a:spcAft>
            </a:pPr>
            <a:endParaRPr lang="en-US" altLang="zh-CN" sz="1108">
              <a:solidFill>
                <a:srgbClr val="00337F"/>
              </a:solidFill>
            </a:endParaRPr>
          </a:p>
        </p:txBody>
      </p:sp>
      <p:graphicFrame>
        <p:nvGraphicFramePr>
          <p:cNvPr id="7" name="AutoShape 2" hidden="1"/>
          <p:cNvGraphicFramePr>
            <a:graphicFrameLocks noChangeAspect="1"/>
          </p:cNvGraphicFramePr>
          <p:nvPr/>
        </p:nvGraphicFramePr>
        <p:xfrm>
          <a:off x="0" y="0"/>
          <a:ext cx="146538" cy="158750"/>
        </p:xfrm>
        <a:graphic>
          <a:graphicData uri="http://schemas.openxmlformats.org/presentationml/2006/ole">
            <mc:AlternateContent>
              <mc:Choice xmlns:v="urn:schemas-microsoft-com:vml" Requires="v">
                <p:oleObj spid="_x0000_s1043" name="think-cell Slide" r:id="rId6" imgW="146538" imgH="158750" progId="TCLayout.ActiveDocument.1">
                  <p:embed/>
                </p:oleObj>
              </mc:Choice>
              <mc:Fallback>
                <p:oleObj name="think-cell Slide" r:id="rId6" imgW="146538" imgH="158750" progId="TCLayout.ActiveDocument.1">
                  <p:embed/>
                  <p:pic>
                    <p:nvPicPr>
                      <p:cNvPr id="0" name="OLE substitute image"/>
                      <p:cNvPicPr/>
                      <p:nvPr/>
                    </p:nvPicPr>
                    <p:blipFill>
                      <a:blip r:embed="rId7">
                        <a:extLst>
                          <a:ext uri="{28A0092B-C50C-407E-A947-70E740481C1C}">
                            <a14:useLocalDpi xmlns:a14="http://schemas.microsoft.com/office/drawing/2010/main" val="0"/>
                          </a:ext>
                        </a:extLst>
                      </a:blip>
                      <a:stretch>
                        <a:fillRect/>
                      </a:stretch>
                    </p:blipFill>
                    <p:spPr>
                      <a:xfrm>
                        <a:off x="0" y="0"/>
                        <a:ext cx="146538" cy="158750"/>
                      </a:xfrm>
                      <a:prstGeom prst="rect">
                        <a:avLst/>
                      </a:prstGeom>
                      <a:noFill/>
                      <a:ln>
                        <a:noFill/>
                      </a:ln>
                    </p:spPr>
                  </p:pic>
                </p:oleObj>
              </mc:Fallback>
            </mc:AlternateContent>
          </a:graphicData>
        </a:graphic>
      </p:graphicFrame>
      <p:sp>
        <p:nvSpPr>
          <p:cNvPr id="8" name="Rectangle 3"/>
          <p:cNvSpPr txBox="1">
            <a:spLocks noChangeArrowheads="1"/>
          </p:cNvSpPr>
          <p:nvPr userDrawn="1">
            <p:custDataLst>
              <p:tags r:id="rId8"/>
            </p:custDataLst>
          </p:nvPr>
        </p:nvSpPr>
        <p:spPr bwMode="auto">
          <a:xfrm>
            <a:off x="786912" y="1612901"/>
            <a:ext cx="7971692" cy="4676775"/>
          </a:xfrm>
          <a:prstGeom prst="rect">
            <a:avLst/>
          </a:prstGeom>
          <a:noFill/>
          <a:ln w="9525">
            <a:solidFill>
              <a:schemeClr val="tx1"/>
            </a:solidFill>
            <a:miter lim="800000"/>
          </a:ln>
          <a:extLst/>
        </p:spPr>
        <p:txBody>
          <a:bodyPr lIns="0" tIns="0" rIns="0" bIns="0"/>
          <a:lstStyle>
            <a:defPPr>
              <a:defRPr lang="zh-CN"/>
            </a:defPPr>
            <a:lvl1pPr marL="0" algn="l" defTabSz="914400" rtl="0" eaLnBrk="0" latinLnBrk="0" hangingPunct="0">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eaLnBrk="1" fontAlgn="base" hangingPunct="1">
              <a:spcBef>
                <a:spcPct val="50000"/>
              </a:spcBef>
              <a:spcAft>
                <a:spcPct val="0"/>
              </a:spcAft>
              <a:buSzPct val="85000"/>
              <a:buFont typeface="Monotype Sorts" pitchFamily="2" charset="2"/>
              <a:buNone/>
              <a:defRPr/>
            </a:pPr>
            <a:endParaRPr lang="zh-CN" altLang="en-US" sz="1477" smtClean="0">
              <a:solidFill>
                <a:srgbClr val="000000"/>
              </a:solidFill>
            </a:endParaRPr>
          </a:p>
        </p:txBody>
      </p:sp>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9" name="Rectangle 6"/>
          <p:cNvSpPr>
            <a:spLocks noGrp="1" noChangeArrowheads="1"/>
          </p:cNvSpPr>
          <p:nvPr>
            <p:ph type="sldNum" sz="quarter" idx="10"/>
            <p:custDataLst>
              <p:tags r:id="rId9"/>
            </p:custDataLst>
          </p:nvPr>
        </p:nvSpPr>
        <p:spPr/>
        <p:txBody>
          <a:bodyPr/>
          <a:lstStyle>
            <a:lvl1pPr>
              <a:defRPr/>
            </a:lvl1pPr>
          </a:lstStyle>
          <a:p>
            <a:r>
              <a:rPr lang="de-DE" altLang="zh-CN"/>
              <a:t>Page</a:t>
            </a:r>
            <a:r>
              <a:rPr lang="de-DE" altLang="zh-CN" sz="646"/>
              <a:t> </a:t>
            </a:r>
            <a:fld id="{EFCE089A-25A7-4458-869F-4C5E6D4308DB}" type="slidenum">
              <a:rPr lang="de-DE" altLang="zh-CN" sz="923"/>
              <a:t>‹#›</a:t>
            </a:fld>
            <a:endParaRPr lang="de-DE" altLang="zh-CN" sz="923"/>
          </a:p>
        </p:txBody>
      </p:sp>
    </p:spTree>
    <p:extLst>
      <p:ext uri="{BB962C8B-B14F-4D97-AF65-F5344CB8AC3E}">
        <p14:creationId xmlns:p14="http://schemas.microsoft.com/office/powerpoint/2010/main" val="708598153"/>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6"/>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22041" indent="0" algn="ctr">
              <a:buNone/>
              <a:defRPr/>
            </a:lvl2pPr>
            <a:lvl3pPr marL="844083" indent="0" algn="ctr">
              <a:buNone/>
              <a:defRPr/>
            </a:lvl3pPr>
            <a:lvl4pPr marL="1266124" indent="0" algn="ctr">
              <a:buNone/>
              <a:defRPr/>
            </a:lvl4pPr>
            <a:lvl5pPr marL="1688165" indent="0" algn="ctr">
              <a:buNone/>
              <a:defRPr/>
            </a:lvl5pPr>
            <a:lvl6pPr marL="2110207" indent="0" algn="ctr">
              <a:buNone/>
              <a:defRPr/>
            </a:lvl6pPr>
            <a:lvl7pPr marL="2532248" indent="0" algn="ctr">
              <a:buNone/>
              <a:defRPr/>
            </a:lvl7pPr>
            <a:lvl8pPr marL="2954289" indent="0" algn="ctr">
              <a:buNone/>
              <a:defRPr/>
            </a:lvl8pPr>
            <a:lvl9pPr marL="3376331" indent="0" algn="ctr">
              <a:buNone/>
              <a:defRPr/>
            </a:lvl9pPr>
          </a:lstStyle>
          <a:p>
            <a:r>
              <a:rPr lang="zh-CN" altLang="en-US" smtClean="0"/>
              <a:t>单击此处编辑母版副标题样式</a:t>
            </a:r>
            <a:endParaRPr lang="zh-CN" altLang="en-US"/>
          </a:p>
        </p:txBody>
      </p:sp>
      <p:sp>
        <p:nvSpPr>
          <p:cNvPr id="4" name="灯片编号占位符 3"/>
          <p:cNvSpPr>
            <a:spLocks noGrp="1"/>
          </p:cNvSpPr>
          <p:nvPr>
            <p:ph type="sldNum" sz="quarter" idx="10"/>
          </p:nvPr>
        </p:nvSpPr>
        <p:spPr/>
        <p:txBody>
          <a:bodyPr/>
          <a:lstStyle>
            <a:lvl1pPr>
              <a:defRPr/>
            </a:lvl1pPr>
          </a:lstStyle>
          <a:p>
            <a:r>
              <a:rPr lang="zh-CN" altLang="zh-CN"/>
              <a:t>Page </a:t>
            </a:r>
            <a:fld id="{AA5D7100-94D3-4E42-8862-57E45FE11F7D}" type="slidenum">
              <a:rPr lang="en-US" altLang="zh-CN"/>
              <a:t>‹#›</a:t>
            </a:fld>
            <a:endParaRPr lang="zh-CN" altLang="zh-CN" sz="1108" b="1">
              <a:solidFill>
                <a:srgbClr val="000000"/>
              </a:solidFill>
            </a:endParaRPr>
          </a:p>
        </p:txBody>
      </p:sp>
    </p:spTree>
    <p:extLst>
      <p:ext uri="{BB962C8B-B14F-4D97-AF65-F5344CB8AC3E}">
        <p14:creationId xmlns:p14="http://schemas.microsoft.com/office/powerpoint/2010/main" val="369333699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xml" /><Relationship Id="rId13" Type="http://schemas.openxmlformats.org/officeDocument/2006/relationships/oleObject" Target="../embeddings/oleObject1.bin" TargetMode="Internal" /><Relationship Id="rId14" Type="http://schemas.openxmlformats.org/officeDocument/2006/relationships/image" Target="../media/image1.emf" /><Relationship Id="rId15" Type="http://schemas.openxmlformats.org/officeDocument/2006/relationships/vmlDrawing" Target="../drawings/vmlDrawing1.vml"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image" Target="../media/image4.jpeg" /><Relationship Id="rId13" Type="http://schemas.openxmlformats.org/officeDocument/2006/relationships/vmlDrawing" Target="../drawings/vmlDrawing7.vml"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tags" Target="../tags/tag32.xml" /><Relationship Id="rId8" Type="http://schemas.openxmlformats.org/officeDocument/2006/relationships/oleObject" Target="../embeddings/oleObject2.bin" TargetMode="Internal" /><Relationship Id="rId9" Type="http://schemas.openxmlformats.org/officeDocument/2006/relationships/image" Target="../media/image1.emf"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aphicFrame>
        <p:nvGraphicFramePr>
          <p:cNvPr id="7" name="对象 6" hidden="1"/>
          <p:cNvGraphicFramePr>
            <a:graphicFrameLocks noChangeAspect="1"/>
          </p:cNvGraphicFramePr>
          <p:nvPr userDrawn="1">
            <p:custDataLst>
              <p:tags r:id="rId12"/>
            </p:custDataLst>
            <p:extLst>
              <p:ext uri="{D42A27DB-BD31-4B8C-83A1-F6EECF244321}">
                <p14:modId xmlns:p14="http://schemas.microsoft.com/office/powerpoint/2010/main" val="3045988952"/>
              </p:ext>
            </p:extLst>
          </p:nvPr>
        </p:nvGraphicFramePr>
        <p:xfrm>
          <a:off x="1588" y="1588"/>
          <a:ext cx="1587" cy="1587"/>
        </p:xfrm>
        <a:graphic>
          <a:graphicData uri="http://schemas.openxmlformats.org/presentationml/2006/ole">
            <mc:AlternateContent>
              <mc:Choice xmlns:v="urn:schemas-microsoft-com:vml" Requires="v">
                <p:oleObj spid="_x0000_s1038" name="think-cell Slide" r:id="rId13" imgW="407" imgH="406" progId="TCLayout.ActiveDocument.1">
                  <p:embed/>
                </p:oleObj>
              </mc:Choice>
              <mc:Fallback>
                <p:oleObj name="think-cell Slide" r:id="rId13" imgW="407" imgH="406" progId="TCLayout.ActiveDocument.1">
                  <p:embed/>
                  <p:pic>
                    <p:nvPicPr>
                      <p:cNvPr id="0" name="OLE substitute image"/>
                      <p:cNvPicPr/>
                      <p:nvPr/>
                    </p:nvPicPr>
                    <p:blipFill>
                      <a:blip r:embed="rId14"/>
                      <a:stretch>
                        <a:fillRect/>
                      </a:stretch>
                    </p:blipFill>
                    <p:spPr>
                      <a:xfrm>
                        <a:off x="1588" y="1588"/>
                        <a:ext cx="1587" cy="1587"/>
                      </a:xfrm>
                      <a:prstGeom prst="rect">
                        <a:avLst/>
                      </a:prstGeom>
                    </p:spPr>
                  </p:pic>
                </p:oleObj>
              </mc:Fallback>
            </mc:AlternateContent>
          </a:graphicData>
        </a:graphic>
      </p:graphicFrame>
      <p:sp>
        <p:nvSpPr>
          <p:cNvPr id="2" name="标题占位符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defPPr>
              <a:defRPr lang="zh-CN"/>
            </a:defPPr>
            <a:lvl1pPr marL="0" algn="l"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5FC17BB-FC1A-464C-BF62-B9F46803C3EA}" type="datetimeFigureOut">
              <a:rPr lang="zh-CN" altLang="en-US" smtClean="0">
                <a:solidFill>
                  <a:prstClr val="black">
                    <a:tint val="75000"/>
                  </a:prstClr>
                </a:solidFill>
              </a:rPr>
              <a:t>2015/6/3</a:t>
            </a:fld>
            <a:endParaRPr lang="zh-CN" altLang="en-US">
              <a:solidFill>
                <a:prstClr val="black">
                  <a:tint val="75000"/>
                </a:prstClr>
              </a:solidFill>
            </a:endParaRPr>
          </a:p>
        </p:txBody>
      </p:sp>
      <p:sp>
        <p:nvSpPr>
          <p:cNvPr id="5" name="页脚占位符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defPPr>
              <a:defRPr lang="zh-CN"/>
            </a:defPPr>
            <a:lvl1pPr marL="0" algn="ct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tint val="75000"/>
                  </a:prstClr>
                </a:solidFill>
              </a:rPr>
              <a:t>标杆研究</a:t>
            </a:r>
            <a:r>
              <a:rPr lang="en-US" altLang="zh-CN" smtClean="0">
                <a:solidFill>
                  <a:prstClr val="black">
                    <a:tint val="75000"/>
                  </a:prstClr>
                </a:solidFill>
              </a:rPr>
              <a:t>.PPTX</a:t>
            </a:r>
            <a:endParaRPr lang="zh-CN" altLang="en-US">
              <a:solidFill>
                <a:prstClr val="black">
                  <a:tint val="75000"/>
                </a:prstClr>
              </a:solidFill>
            </a:endParaRPr>
          </a:p>
        </p:txBody>
      </p:sp>
      <p:sp>
        <p:nvSpPr>
          <p:cNvPr id="6" name="灯片编号占位符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defPPr>
              <a:defRPr lang="zh-CN"/>
            </a:defPPr>
            <a:lvl1pPr marL="0" algn="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B9A332C-B8F6-4F63-9414-9195225A6654}"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258382742"/>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aphicFrame>
        <p:nvGraphicFramePr>
          <p:cNvPr id="2" name="对象 1" hidden="1"/>
          <p:cNvGraphicFramePr>
            <a:graphicFrameLocks noChangeAspect="1"/>
          </p:cNvGraphicFramePr>
          <p:nvPr userDrawn="1">
            <p:custDataLst>
              <p:tags r:id="rId7"/>
            </p:custDataLst>
            <p:extLst>
              <p:ext uri="{D42A27DB-BD31-4B8C-83A1-F6EECF244321}">
                <p14:modId xmlns:p14="http://schemas.microsoft.com/office/powerpoint/2010/main" val="2046749802"/>
              </p:ext>
            </p:extLst>
          </p:nvPr>
        </p:nvGraphicFramePr>
        <p:xfrm>
          <a:off x="1588" y="1588"/>
          <a:ext cx="1587" cy="1587"/>
        </p:xfrm>
        <a:graphic>
          <a:graphicData uri="http://schemas.openxmlformats.org/presentationml/2006/ole">
            <mc:AlternateContent>
              <mc:Choice xmlns:v="urn:schemas-microsoft-com:vml" Requires="v">
                <p:oleObj spid="_x0000_s1044" name="think-cell Slide" r:id="rId8" imgW="407" imgH="406" progId="TCLayout.ActiveDocument.1">
                  <p:embed/>
                </p:oleObj>
              </mc:Choice>
              <mc:Fallback>
                <p:oleObj name="think-cell Slide" r:id="rId8" imgW="407" imgH="406" progId="TCLayout.ActiveDocument.1">
                  <p:embed/>
                  <p:pic>
                    <p:nvPicPr>
                      <p:cNvPr id="0" name="OLE substitute image"/>
                      <p:cNvPicPr/>
                      <p:nvPr/>
                    </p:nvPicPr>
                    <p:blipFill>
                      <a:blip r:embed="rId9"/>
                      <a:stretch>
                        <a:fillRect/>
                      </a:stretch>
                    </p:blipFill>
                    <p:spPr>
                      <a:xfrm>
                        <a:off x="1588" y="1588"/>
                        <a:ext cx="1587" cy="1587"/>
                      </a:xfrm>
                      <a:prstGeom prst="rect">
                        <a:avLst/>
                      </a:prstGeom>
                    </p:spPr>
                  </p:pic>
                </p:oleObj>
              </mc:Fallback>
            </mc:AlternateContent>
          </a:graphicData>
        </a:graphic>
      </p:graphicFrame>
      <p:sp>
        <p:nvSpPr>
          <p:cNvPr id="1026" name="Rectangle 2"/>
          <p:cNvSpPr>
            <a:spLocks noGrp="1" noChangeArrowheads="1"/>
          </p:cNvSpPr>
          <p:nvPr>
            <p:ph type="title"/>
            <p:custDataLst>
              <p:tags r:id="rId10"/>
            </p:custDataLst>
          </p:nvPr>
        </p:nvSpPr>
        <p:spPr bwMode="auto">
          <a:xfrm>
            <a:off x="786912" y="230188"/>
            <a:ext cx="797169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de-DE" altLang="zh-CN" smtClean="0"/>
              <a:t>Click to edit Master title style</a:t>
            </a:r>
          </a:p>
        </p:txBody>
      </p:sp>
      <p:sp>
        <p:nvSpPr>
          <p:cNvPr id="17" name="Rectangle 6"/>
          <p:cNvSpPr>
            <a:spLocks noGrp="1" noChangeArrowheads="1"/>
          </p:cNvSpPr>
          <p:nvPr>
            <p:ph type="sldNum" sz="quarter" idx="4"/>
            <p:custDataLst>
              <p:tags r:id="rId11"/>
            </p:custDataLst>
          </p:nvPr>
        </p:nvSpPr>
        <p:spPr bwMode="auto">
          <a:xfrm>
            <a:off x="1481505" y="6481764"/>
            <a:ext cx="1320311" cy="200025"/>
          </a:xfrm>
          <a:prstGeom prst="rect">
            <a:avLst/>
          </a:prstGeom>
          <a:ln>
            <a:miter lim="800000"/>
          </a:ln>
        </p:spPr>
        <p:txBody>
          <a:bodyPr vert="horz" wrap="square" lIns="0" tIns="0" rIns="0" bIns="0" numCol="1" anchor="b" anchorCtr="0" compatLnSpc="1">
            <a:prstTxWarp prst="textNoShape">
              <a:avLst/>
            </a:prstTxWarp>
          </a:bodyPr>
          <a:lstStyle>
            <a:defPPr>
              <a:defRPr lang="zh-CN"/>
            </a:defPPr>
            <a:lvl1pPr marL="0" algn="l" defTabSz="914400" rtl="0" eaLnBrk="1" latinLnBrk="0" hangingPunct="1">
              <a:defRPr sz="738" b="0" kern="1200">
                <a:solidFill>
                  <a:srgbClr val="00337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de-DE" altLang="zh-CN">
                <a:latin typeface="Arial" pitchFamily="34" charset="0"/>
                <a:ea typeface="宋体" panose="02010600030101010101" pitchFamily="2" charset="-122"/>
              </a:rPr>
              <a:t>Page</a:t>
            </a:r>
            <a:r>
              <a:rPr lang="de-DE" altLang="zh-CN" sz="646">
                <a:latin typeface="Arial" pitchFamily="34" charset="0"/>
                <a:ea typeface="宋体" panose="02010600030101010101" pitchFamily="2" charset="-122"/>
              </a:rPr>
              <a:t> </a:t>
            </a:r>
            <a:fld id="{5EA62E96-D47A-4ECF-91DF-168F684DCDD6}" type="slidenum">
              <a:rPr lang="de-DE" altLang="zh-CN" sz="923">
                <a:latin typeface="Arial" pitchFamily="34" charset="0"/>
                <a:ea typeface="宋体" panose="02010600030101010101" pitchFamily="2" charset="-122"/>
              </a:rPr>
              <a:pPr fontAlgn="base">
                <a:spcBef>
                  <a:spcPct val="0"/>
                </a:spcBef>
                <a:spcAft>
                  <a:spcPct val="0"/>
                </a:spcAft>
              </a:pPr>
              <a:t>‹#›</a:t>
            </a:fld>
            <a:endParaRPr lang="de-DE" altLang="zh-CN" sz="923">
              <a:latin typeface="Arial" pitchFamily="34" charset="0"/>
              <a:ea typeface="宋体" panose="02010600030101010101" pitchFamily="2" charset="-122"/>
            </a:endParaRPr>
          </a:p>
        </p:txBody>
      </p:sp>
      <p:pic>
        <p:nvPicPr>
          <p:cNvPr id="1028" name="图片 4" descr="u=120699133,676293889&amp;fm=23&amp;gp=0.jpg"/>
          <p:cNvPicPr>
            <a:picLocks noChangeAspect="1"/>
          </p:cNvPicPr>
          <p:nvPr userDrawn="1"/>
        </p:nvPicPr>
        <p:blipFill>
          <a:blip r:embed="rId12">
            <a:lum bright="30000"/>
            <a:extLst>
              <a:ext uri="{28A0092B-C50C-407E-A947-70E740481C1C}">
                <a14:useLocalDpi xmlns:a14="http://schemas.microsoft.com/office/drawing/2010/main" val="0"/>
              </a:ext>
            </a:extLst>
          </a:blip>
          <a:stretch>
            <a:fillRect/>
          </a:stretch>
        </p:blipFill>
        <p:spPr bwMode="auto">
          <a:xfrm>
            <a:off x="7753351" y="6337300"/>
            <a:ext cx="1005254"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87780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ransition/>
  <p:timing/>
  <p:hf hdr="0" ftr="0" dt="0"/>
  <p:txStyles>
    <p:titleStyle>
      <a:lvl1pPr algn="l" rtl="0" eaLnBrk="0" fontAlgn="base" hangingPunct="0">
        <a:spcBef>
          <a:spcPct val="0"/>
        </a:spcBef>
        <a:spcAft>
          <a:spcPct val="0"/>
        </a:spcAft>
        <a:tabLst>
          <a:tab pos="496778"/>
        </a:tabLst>
        <a:defRPr sz="1846" b="1">
          <a:solidFill>
            <a:schemeClr val="tx1"/>
          </a:solidFill>
          <a:latin typeface="Arial" pitchFamily="34" charset="0"/>
          <a:ea typeface="宋体" charset="0"/>
          <a:cs typeface="宋体" charset="0"/>
        </a:defRPr>
      </a:lvl1pPr>
      <a:lvl2pPr algn="l" rtl="0" eaLnBrk="0" fontAlgn="base" hangingPunct="0">
        <a:spcBef>
          <a:spcPct val="0"/>
        </a:spcBef>
        <a:spcAft>
          <a:spcPct val="0"/>
        </a:spcAft>
        <a:tabLst>
          <a:tab pos="496778"/>
        </a:tabLst>
        <a:defRPr sz="1846" b="1">
          <a:solidFill>
            <a:schemeClr val="tx1"/>
          </a:solidFill>
          <a:latin typeface="Arial"/>
          <a:ea typeface="宋体" charset="0"/>
          <a:cs typeface="宋体" charset="0"/>
        </a:defRPr>
      </a:lvl2pPr>
      <a:lvl3pPr algn="l" rtl="0" eaLnBrk="0" fontAlgn="base" hangingPunct="0">
        <a:spcBef>
          <a:spcPct val="0"/>
        </a:spcBef>
        <a:spcAft>
          <a:spcPct val="0"/>
        </a:spcAft>
        <a:tabLst>
          <a:tab pos="496778"/>
        </a:tabLst>
        <a:defRPr sz="1846" b="1">
          <a:solidFill>
            <a:schemeClr val="tx1"/>
          </a:solidFill>
          <a:latin typeface="Arial"/>
          <a:ea typeface="宋体" charset="0"/>
          <a:cs typeface="宋体" charset="0"/>
        </a:defRPr>
      </a:lvl3pPr>
      <a:lvl4pPr algn="l" rtl="0" eaLnBrk="0" fontAlgn="base" hangingPunct="0">
        <a:spcBef>
          <a:spcPct val="0"/>
        </a:spcBef>
        <a:spcAft>
          <a:spcPct val="0"/>
        </a:spcAft>
        <a:tabLst>
          <a:tab pos="496778"/>
        </a:tabLst>
        <a:defRPr sz="1846" b="1">
          <a:solidFill>
            <a:schemeClr val="tx1"/>
          </a:solidFill>
          <a:latin typeface="Arial"/>
          <a:ea typeface="宋体" charset="0"/>
          <a:cs typeface="宋体" charset="0"/>
        </a:defRPr>
      </a:lvl4pPr>
      <a:lvl5pPr algn="l" rtl="0" eaLnBrk="0" fontAlgn="base" hangingPunct="0">
        <a:spcBef>
          <a:spcPct val="0"/>
        </a:spcBef>
        <a:spcAft>
          <a:spcPct val="0"/>
        </a:spcAft>
        <a:tabLst>
          <a:tab pos="496778"/>
        </a:tabLst>
        <a:defRPr sz="1846" b="1">
          <a:solidFill>
            <a:schemeClr val="tx1"/>
          </a:solidFill>
          <a:latin typeface="Arial"/>
          <a:ea typeface="宋体" charset="0"/>
          <a:cs typeface="宋体" charset="0"/>
        </a:defRPr>
      </a:lvl5pPr>
      <a:lvl6pPr marL="422041" algn="l" rtl="0" fontAlgn="base">
        <a:spcBef>
          <a:spcPct val="0"/>
        </a:spcBef>
        <a:spcAft>
          <a:spcPct val="0"/>
        </a:spcAft>
        <a:tabLst>
          <a:tab pos="496778"/>
        </a:tabLst>
        <a:defRPr sz="1846" b="1">
          <a:solidFill>
            <a:schemeClr val="tx1"/>
          </a:solidFill>
          <a:latin typeface="Arial"/>
          <a:cs typeface="Times New Roman" pitchFamily="18" charset="0"/>
        </a:defRPr>
      </a:lvl6pPr>
      <a:lvl7pPr marL="844083" algn="l" rtl="0" fontAlgn="base">
        <a:spcBef>
          <a:spcPct val="0"/>
        </a:spcBef>
        <a:spcAft>
          <a:spcPct val="0"/>
        </a:spcAft>
        <a:tabLst>
          <a:tab pos="496778"/>
        </a:tabLst>
        <a:defRPr sz="1846" b="1">
          <a:solidFill>
            <a:schemeClr val="tx1"/>
          </a:solidFill>
          <a:latin typeface="Arial"/>
          <a:cs typeface="Times New Roman" pitchFamily="18" charset="0"/>
        </a:defRPr>
      </a:lvl7pPr>
      <a:lvl8pPr marL="1266124" algn="l" rtl="0" fontAlgn="base">
        <a:spcBef>
          <a:spcPct val="0"/>
        </a:spcBef>
        <a:spcAft>
          <a:spcPct val="0"/>
        </a:spcAft>
        <a:tabLst>
          <a:tab pos="496778"/>
        </a:tabLst>
        <a:defRPr sz="1846" b="1">
          <a:solidFill>
            <a:schemeClr val="tx1"/>
          </a:solidFill>
          <a:latin typeface="Arial"/>
          <a:cs typeface="Times New Roman" pitchFamily="18" charset="0"/>
        </a:defRPr>
      </a:lvl8pPr>
      <a:lvl9pPr marL="1688165" algn="l" rtl="0" fontAlgn="base">
        <a:spcBef>
          <a:spcPct val="0"/>
        </a:spcBef>
        <a:spcAft>
          <a:spcPct val="0"/>
        </a:spcAft>
        <a:tabLst>
          <a:tab pos="496778"/>
        </a:tabLst>
        <a:defRPr sz="1846" b="1">
          <a:solidFill>
            <a:schemeClr val="tx1"/>
          </a:solidFill>
          <a:latin typeface="Arial"/>
          <a:cs typeface="Times New Roman" pitchFamily="18" charset="0"/>
        </a:defRPr>
      </a:lvl9pPr>
    </p:titleStyle>
    <p:bodyStyle>
      <a:lvl1pPr marL="316531" indent="-316531" algn="l" rtl="0" eaLnBrk="0" fontAlgn="base" hangingPunct="0">
        <a:spcBef>
          <a:spcPct val="50000"/>
        </a:spcBef>
        <a:spcAft>
          <a:spcPct val="0"/>
        </a:spcAft>
        <a:buSzPct val="85000"/>
        <a:buFont typeface="Monotype Sorts" charset="2"/>
        <a:buChar char="•"/>
        <a:defRPr kumimoji="1" sz="1477">
          <a:solidFill>
            <a:schemeClr val="tx1"/>
          </a:solidFill>
          <a:latin typeface="Arial" pitchFamily="34" charset="0"/>
          <a:ea typeface="宋体" charset="0"/>
          <a:cs typeface="宋体" charset="0"/>
        </a:defRPr>
      </a:lvl1pPr>
      <a:lvl2pPr marL="247657" indent="-246191" algn="l" rtl="0" eaLnBrk="0" fontAlgn="base" hangingPunct="0">
        <a:spcBef>
          <a:spcPct val="50000"/>
        </a:spcBef>
        <a:spcAft>
          <a:spcPct val="0"/>
        </a:spcAft>
        <a:buClr>
          <a:schemeClr val="hlink"/>
        </a:buClr>
        <a:buSzPct val="80000"/>
        <a:buFont typeface="Wingdings" panose="05000000000000000000" pitchFamily="2" charset="2"/>
        <a:buChar char="n"/>
        <a:defRPr kumimoji="1" sz="1477">
          <a:solidFill>
            <a:schemeClr val="tx1"/>
          </a:solidFill>
          <a:latin typeface="Arial" pitchFamily="34" charset="0"/>
          <a:ea typeface="宋体" charset="0"/>
          <a:cs typeface="+mn-cs"/>
        </a:defRPr>
      </a:lvl2pPr>
      <a:lvl3pPr marL="496778" indent="-247657" algn="l" rtl="0" eaLnBrk="0" fontAlgn="base" hangingPunct="0">
        <a:spcBef>
          <a:spcPct val="50000"/>
        </a:spcBef>
        <a:spcAft>
          <a:spcPct val="0"/>
        </a:spcAft>
        <a:buClr>
          <a:schemeClr val="hlink"/>
        </a:buClr>
        <a:buSzPct val="70000"/>
        <a:buFont typeface="Monotype Sorts" charset="2"/>
        <a:buChar char="•"/>
        <a:defRPr kumimoji="1" sz="1292">
          <a:solidFill>
            <a:schemeClr val="tx1"/>
          </a:solidFill>
          <a:latin typeface="Arial" pitchFamily="34" charset="0"/>
          <a:ea typeface="宋体" charset="0"/>
          <a:cs typeface="+mn-cs"/>
        </a:defRPr>
      </a:lvl3pPr>
      <a:lvl4pPr marL="748831" indent="-250587" algn="l" rtl="0" eaLnBrk="0" fontAlgn="base" hangingPunct="0">
        <a:spcBef>
          <a:spcPct val="50000"/>
        </a:spcBef>
        <a:spcAft>
          <a:spcPct val="0"/>
        </a:spcAft>
        <a:buClr>
          <a:schemeClr val="tx1"/>
        </a:buClr>
        <a:buFont typeface="Arial Unicode MS" panose="020b0604020202020204" pitchFamily="34" charset="-122"/>
        <a:buChar char="–"/>
        <a:defRPr kumimoji="1" sz="1108">
          <a:solidFill>
            <a:schemeClr val="tx1"/>
          </a:solidFill>
          <a:latin typeface="Arial" pitchFamily="34" charset="0"/>
          <a:ea typeface="宋体" charset="0"/>
          <a:cs typeface="+mn-cs"/>
        </a:defRPr>
      </a:lvl4pPr>
      <a:lvl5pPr marL="1883067" indent="-268173" algn="l" rtl="0" eaLnBrk="0" fontAlgn="base" hangingPunct="0">
        <a:spcBef>
          <a:spcPct val="20000"/>
        </a:spcBef>
        <a:spcAft>
          <a:spcPct val="0"/>
        </a:spcAft>
        <a:buChar char="»"/>
        <a:defRPr kumimoji="1" sz="1846">
          <a:solidFill>
            <a:schemeClr val="tx1"/>
          </a:solidFill>
          <a:latin typeface="Arial" pitchFamily="34" charset="0"/>
          <a:ea typeface="宋体" charset="0"/>
          <a:cs typeface="+mn-cs"/>
        </a:defRPr>
      </a:lvl5pPr>
      <a:lvl6pPr marL="2305108" indent="-268173" algn="l" rtl="0" fontAlgn="base">
        <a:spcBef>
          <a:spcPct val="20000"/>
        </a:spcBef>
        <a:spcAft>
          <a:spcPct val="0"/>
        </a:spcAft>
        <a:buChar char="»"/>
        <a:defRPr>
          <a:solidFill>
            <a:schemeClr val="tx1"/>
          </a:solidFill>
          <a:latin typeface="+mn-lt"/>
          <a:cs typeface="+mn-cs"/>
        </a:defRPr>
      </a:lvl6pPr>
      <a:lvl7pPr marL="2727149" indent="-268173" algn="l" rtl="0" fontAlgn="base">
        <a:spcBef>
          <a:spcPct val="20000"/>
        </a:spcBef>
        <a:spcAft>
          <a:spcPct val="0"/>
        </a:spcAft>
        <a:buChar char="»"/>
        <a:defRPr>
          <a:solidFill>
            <a:schemeClr val="tx1"/>
          </a:solidFill>
          <a:latin typeface="+mn-lt"/>
          <a:cs typeface="+mn-cs"/>
        </a:defRPr>
      </a:lvl7pPr>
      <a:lvl8pPr marL="3149191" indent="-268173" algn="l" rtl="0" fontAlgn="base">
        <a:spcBef>
          <a:spcPct val="20000"/>
        </a:spcBef>
        <a:spcAft>
          <a:spcPct val="0"/>
        </a:spcAft>
        <a:buChar char="»"/>
        <a:defRPr>
          <a:solidFill>
            <a:schemeClr val="tx1"/>
          </a:solidFill>
          <a:latin typeface="+mn-lt"/>
          <a:cs typeface="+mn-cs"/>
        </a:defRPr>
      </a:lvl8pPr>
      <a:lvl9pPr marL="3571232" indent="-268173" algn="l" rtl="0" fontAlgn="base">
        <a:spcBef>
          <a:spcPct val="20000"/>
        </a:spcBef>
        <a:spcAft>
          <a:spcPct val="0"/>
        </a:spcAft>
        <a:buChar char="»"/>
        <a:defRPr>
          <a:solidFill>
            <a:schemeClr val="tx1"/>
          </a:solidFill>
          <a:latin typeface="+mn-lt"/>
          <a:cs typeface="+mn-cs"/>
        </a:defRPr>
      </a:lvl9pPr>
    </p:bodyStyle>
    <p:otherStyle>
      <a:defPPr>
        <a:defRPr lang="zh-CN"/>
      </a:defPPr>
      <a:lvl1pPr marL="0" algn="l" defTabSz="844083" rtl="0" eaLnBrk="1" latinLnBrk="0" hangingPunct="1">
        <a:defRPr sz="1662" kern="1200">
          <a:solidFill>
            <a:schemeClr val="tx1"/>
          </a:solidFill>
          <a:latin typeface="+mn-lt"/>
          <a:ea typeface="+mn-ea"/>
          <a:cs typeface="+mn-cs"/>
        </a:defRPr>
      </a:lvl1pPr>
      <a:lvl2pPr marL="422041" algn="l" defTabSz="844083" rtl="0" eaLnBrk="1" latinLnBrk="0" hangingPunct="1">
        <a:defRPr sz="1662" kern="1200">
          <a:solidFill>
            <a:schemeClr val="tx1"/>
          </a:solidFill>
          <a:latin typeface="+mn-lt"/>
          <a:ea typeface="+mn-ea"/>
          <a:cs typeface="+mn-cs"/>
        </a:defRPr>
      </a:lvl2pPr>
      <a:lvl3pPr marL="844083" algn="l" defTabSz="844083" rtl="0" eaLnBrk="1" latinLnBrk="0" hangingPunct="1">
        <a:defRPr sz="1662" kern="1200">
          <a:solidFill>
            <a:schemeClr val="tx1"/>
          </a:solidFill>
          <a:latin typeface="+mn-lt"/>
          <a:ea typeface="+mn-ea"/>
          <a:cs typeface="+mn-cs"/>
        </a:defRPr>
      </a:lvl3pPr>
      <a:lvl4pPr marL="1266124" algn="l" defTabSz="844083" rtl="0" eaLnBrk="1" latinLnBrk="0" hangingPunct="1">
        <a:defRPr sz="1662" kern="1200">
          <a:solidFill>
            <a:schemeClr val="tx1"/>
          </a:solidFill>
          <a:latin typeface="+mn-lt"/>
          <a:ea typeface="+mn-ea"/>
          <a:cs typeface="+mn-cs"/>
        </a:defRPr>
      </a:lvl4pPr>
      <a:lvl5pPr marL="1688165" algn="l" defTabSz="844083" rtl="0" eaLnBrk="1" latinLnBrk="0" hangingPunct="1">
        <a:defRPr sz="1662" kern="1200">
          <a:solidFill>
            <a:schemeClr val="tx1"/>
          </a:solidFill>
          <a:latin typeface="+mn-lt"/>
          <a:ea typeface="+mn-ea"/>
          <a:cs typeface="+mn-cs"/>
        </a:defRPr>
      </a:lvl5pPr>
      <a:lvl6pPr marL="2110207" algn="l" defTabSz="844083" rtl="0" eaLnBrk="1" latinLnBrk="0" hangingPunct="1">
        <a:defRPr sz="1662" kern="1200">
          <a:solidFill>
            <a:schemeClr val="tx1"/>
          </a:solidFill>
          <a:latin typeface="+mn-lt"/>
          <a:ea typeface="+mn-ea"/>
          <a:cs typeface="+mn-cs"/>
        </a:defRPr>
      </a:lvl6pPr>
      <a:lvl7pPr marL="2532248" algn="l" defTabSz="844083" rtl="0" eaLnBrk="1" latinLnBrk="0" hangingPunct="1">
        <a:defRPr sz="1662" kern="1200">
          <a:solidFill>
            <a:schemeClr val="tx1"/>
          </a:solidFill>
          <a:latin typeface="+mn-lt"/>
          <a:ea typeface="+mn-ea"/>
          <a:cs typeface="+mn-cs"/>
        </a:defRPr>
      </a:lvl7pPr>
      <a:lvl8pPr marL="2954289" algn="l" defTabSz="844083" rtl="0" eaLnBrk="1" latinLnBrk="0" hangingPunct="1">
        <a:defRPr sz="1662" kern="1200">
          <a:solidFill>
            <a:schemeClr val="tx1"/>
          </a:solidFill>
          <a:latin typeface="+mn-lt"/>
          <a:ea typeface="+mn-ea"/>
          <a:cs typeface="+mn-cs"/>
        </a:defRPr>
      </a:lvl8pPr>
      <a:lvl9pPr marL="3376331" algn="l" defTabSz="844083" rtl="0" eaLnBrk="1" latinLnBrk="0" hangingPunct="1">
        <a:defRPr sz="1662"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oleObject" Target="../embeddings/oleObject8.bin" TargetMode="Internal" /><Relationship Id="rId4" Type="http://schemas.openxmlformats.org/officeDocument/2006/relationships/image" Target="../media/image5.emf" /><Relationship Id="rId5" Type="http://schemas.openxmlformats.org/officeDocument/2006/relationships/tags" Target="../tags/tag35.xml" /><Relationship Id="rId6" Type="http://schemas.openxmlformats.org/officeDocument/2006/relationships/image" Target="../media/image6.jpeg" /><Relationship Id="rId7" Type="http://schemas.openxmlformats.org/officeDocument/2006/relationships/vmlDrawing" Target="../drawings/vmlDrawing8.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tags" Target="../tags/tag42.xml" /><Relationship Id="rId13" Type="http://schemas.openxmlformats.org/officeDocument/2006/relationships/tags" Target="../tags/tag43.xml" /><Relationship Id="rId14" Type="http://schemas.openxmlformats.org/officeDocument/2006/relationships/tags" Target="../tags/tag44.xml" /><Relationship Id="rId15" Type="http://schemas.openxmlformats.org/officeDocument/2006/relationships/tags" Target="../tags/tag45.xml" /><Relationship Id="rId16" Type="http://schemas.openxmlformats.org/officeDocument/2006/relationships/tags" Target="../tags/tag46.xml" /><Relationship Id="rId17" Type="http://schemas.openxmlformats.org/officeDocument/2006/relationships/oleObject" Target="../embeddings/oleObject11.bin" TargetMode="Internal" /><Relationship Id="rId18" Type="http://schemas.openxmlformats.org/officeDocument/2006/relationships/image" Target="../media/image8.emf" /><Relationship Id="rId19" Type="http://schemas.openxmlformats.org/officeDocument/2006/relationships/tags" Target="../tags/tag47.xml" /><Relationship Id="rId2" Type="http://schemas.openxmlformats.org/officeDocument/2006/relationships/tags" Target="../tags/tag36.xml" /><Relationship Id="rId20" Type="http://schemas.openxmlformats.org/officeDocument/2006/relationships/tags" Target="../tags/tag48.xml" /><Relationship Id="rId21" Type="http://schemas.openxmlformats.org/officeDocument/2006/relationships/tags" Target="../tags/tag49.xml" /><Relationship Id="rId22" Type="http://schemas.openxmlformats.org/officeDocument/2006/relationships/tags" Target="../tags/tag50.xml" /><Relationship Id="rId23" Type="http://schemas.openxmlformats.org/officeDocument/2006/relationships/tags" Target="../tags/tag51.xml" /><Relationship Id="rId24" Type="http://schemas.openxmlformats.org/officeDocument/2006/relationships/tags" Target="../tags/tag52.xml" /><Relationship Id="rId25" Type="http://schemas.openxmlformats.org/officeDocument/2006/relationships/tags" Target="../tags/tag53.xml" /><Relationship Id="rId26" Type="http://schemas.openxmlformats.org/officeDocument/2006/relationships/oleObject" Target="../embeddings/oleObject12.bin" TargetMode="Internal" /><Relationship Id="rId27" Type="http://schemas.openxmlformats.org/officeDocument/2006/relationships/image" Target="../media/image9.emf" /><Relationship Id="rId28" Type="http://schemas.openxmlformats.org/officeDocument/2006/relationships/tags" Target="../tags/tag54.xml" /><Relationship Id="rId29" Type="http://schemas.openxmlformats.org/officeDocument/2006/relationships/tags" Target="../tags/tag55.xml" /><Relationship Id="rId3" Type="http://schemas.openxmlformats.org/officeDocument/2006/relationships/oleObject" Target="../embeddings/oleObject9.bin" TargetMode="Internal" /><Relationship Id="rId30" Type="http://schemas.openxmlformats.org/officeDocument/2006/relationships/tags" Target="../tags/tag56.xml" /><Relationship Id="rId31" Type="http://schemas.openxmlformats.org/officeDocument/2006/relationships/tags" Target="../tags/tag57.xml" /><Relationship Id="rId32" Type="http://schemas.openxmlformats.org/officeDocument/2006/relationships/tags" Target="../tags/tag58.xml" /><Relationship Id="rId33" Type="http://schemas.openxmlformats.org/officeDocument/2006/relationships/tags" Target="../tags/tag59.xml" /><Relationship Id="rId34" Type="http://schemas.openxmlformats.org/officeDocument/2006/relationships/tags" Target="../tags/tag60.xml" /><Relationship Id="rId35" Type="http://schemas.openxmlformats.org/officeDocument/2006/relationships/oleObject" Target="../embeddings/oleObject13.bin" TargetMode="Internal" /><Relationship Id="rId36" Type="http://schemas.openxmlformats.org/officeDocument/2006/relationships/image" Target="../media/image10.emf" /><Relationship Id="rId37" Type="http://schemas.openxmlformats.org/officeDocument/2006/relationships/tags" Target="../tags/tag61.xml" /><Relationship Id="rId38" Type="http://schemas.openxmlformats.org/officeDocument/2006/relationships/tags" Target="../tags/tag62.xml" /><Relationship Id="rId39" Type="http://schemas.openxmlformats.org/officeDocument/2006/relationships/tags" Target="../tags/tag63.xml" /><Relationship Id="rId4" Type="http://schemas.openxmlformats.org/officeDocument/2006/relationships/image" Target="../media/image5.emf" /><Relationship Id="rId40" Type="http://schemas.openxmlformats.org/officeDocument/2006/relationships/tags" Target="../tags/tag64.xml" /><Relationship Id="rId41" Type="http://schemas.openxmlformats.org/officeDocument/2006/relationships/tags" Target="../tags/tag65.xml" /><Relationship Id="rId42" Type="http://schemas.openxmlformats.org/officeDocument/2006/relationships/tags" Target="../tags/tag66.xml" /><Relationship Id="rId43" Type="http://schemas.openxmlformats.org/officeDocument/2006/relationships/chart" Target="../charts/chart1.xml" /><Relationship Id="rId44" Type="http://schemas.openxmlformats.org/officeDocument/2006/relationships/tags" Target="../tags/tag67.xml" /><Relationship Id="rId45" Type="http://schemas.openxmlformats.org/officeDocument/2006/relationships/tags" Target="../tags/tag68.xml" /><Relationship Id="rId46" Type="http://schemas.openxmlformats.org/officeDocument/2006/relationships/tags" Target="../tags/tag69.xml" /><Relationship Id="rId47" Type="http://schemas.openxmlformats.org/officeDocument/2006/relationships/tags" Target="../tags/tag70.xml" /><Relationship Id="rId48" Type="http://schemas.openxmlformats.org/officeDocument/2006/relationships/tags" Target="../tags/tag71.xml" /><Relationship Id="rId49" Type="http://schemas.openxmlformats.org/officeDocument/2006/relationships/tags" Target="../tags/tag72.xml" /><Relationship Id="rId5" Type="http://schemas.openxmlformats.org/officeDocument/2006/relationships/tags" Target="../tags/tag37.xml" /><Relationship Id="rId50" Type="http://schemas.openxmlformats.org/officeDocument/2006/relationships/vmlDrawing" Target="../drawings/vmlDrawing9.vml" /><Relationship Id="rId6" Type="http://schemas.openxmlformats.org/officeDocument/2006/relationships/tags" Target="../tags/tag38.xml" /><Relationship Id="rId7" Type="http://schemas.openxmlformats.org/officeDocument/2006/relationships/oleObject" Target="../embeddings/oleObject10.bin" TargetMode="Internal" /><Relationship Id="rId8" Type="http://schemas.openxmlformats.org/officeDocument/2006/relationships/image" Target="../media/image7.emf" /><Relationship Id="rId9" Type="http://schemas.openxmlformats.org/officeDocument/2006/relationships/tags" Target="../tags/tag3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73.xml" /><Relationship Id="rId4" Type="http://schemas.openxmlformats.org/officeDocument/2006/relationships/oleObject" Target="../embeddings/oleObject14.bin" TargetMode="Internal" /><Relationship Id="rId5" Type="http://schemas.openxmlformats.org/officeDocument/2006/relationships/image" Target="../media/image5.emf" /><Relationship Id="rId6" Type="http://schemas.openxmlformats.org/officeDocument/2006/relationships/tags" Target="../tags/tag74.xml"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vmlDrawing" Target="../drawings/vmlDrawing10.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5.xml" /><Relationship Id="rId3" Type="http://schemas.openxmlformats.org/officeDocument/2006/relationships/oleObject" Target="../embeddings/oleObject15.bin" TargetMode="Internal" /><Relationship Id="rId4" Type="http://schemas.openxmlformats.org/officeDocument/2006/relationships/image" Target="../media/image5.emf"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image" Target="../media/image13.png" /><Relationship Id="rId8" Type="http://schemas.openxmlformats.org/officeDocument/2006/relationships/vmlDrawing" Target="../drawings/vmlDrawing11.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6.png" /><Relationship Id="rId11" Type="http://schemas.openxmlformats.org/officeDocument/2006/relationships/image" Target="../media/image17.png" /><Relationship Id="rId12" Type="http://schemas.openxmlformats.org/officeDocument/2006/relationships/image" Target="../media/image18.png" /><Relationship Id="rId13" Type="http://schemas.openxmlformats.org/officeDocument/2006/relationships/vmlDrawing" Target="../drawings/vmlDrawing12.vml" /><Relationship Id="rId2" Type="http://schemas.openxmlformats.org/officeDocument/2006/relationships/notesSlide" Target="../notesSlides/notesSlide3.xml" /><Relationship Id="rId3" Type="http://schemas.openxmlformats.org/officeDocument/2006/relationships/tags" Target="../tags/tag78.xml" /><Relationship Id="rId4" Type="http://schemas.openxmlformats.org/officeDocument/2006/relationships/oleObject" Target="../embeddings/oleObject16.bin" TargetMode="Internal" /><Relationship Id="rId5" Type="http://schemas.openxmlformats.org/officeDocument/2006/relationships/image" Target="../media/image5.emf" /><Relationship Id="rId6" Type="http://schemas.openxmlformats.org/officeDocument/2006/relationships/tags" Target="../tags/tag79.xml" /><Relationship Id="rId7" Type="http://schemas.openxmlformats.org/officeDocument/2006/relationships/oleObject" Target="../embeddings/oleObject17.bin" TargetMode="Internal" /><Relationship Id="rId8" Type="http://schemas.openxmlformats.org/officeDocument/2006/relationships/image" Target="../media/image14.emf" /><Relationship Id="rId9" Type="http://schemas.openxmlformats.org/officeDocument/2006/relationships/image" Target="../media/image1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80.xml" /><Relationship Id="rId4" Type="http://schemas.openxmlformats.org/officeDocument/2006/relationships/oleObject" Target="../embeddings/oleObject18.bin" TargetMode="Internal" /><Relationship Id="rId5" Type="http://schemas.openxmlformats.org/officeDocument/2006/relationships/image" Target="../media/image5.emf" /><Relationship Id="rId6" Type="http://schemas.openxmlformats.org/officeDocument/2006/relationships/tags" Target="../tags/tag81.xml" /><Relationship Id="rId7" Type="http://schemas.openxmlformats.org/officeDocument/2006/relationships/vmlDrawing" Target="../drawings/vmlDrawing13.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5.xml" /><Relationship Id="rId3" Type="http://schemas.openxmlformats.org/officeDocument/2006/relationships/tags" Target="../tags/tag82.xml" /><Relationship Id="rId4" Type="http://schemas.openxmlformats.org/officeDocument/2006/relationships/oleObject" Target="../embeddings/oleObject19.bin" TargetMode="Internal" /><Relationship Id="rId5" Type="http://schemas.openxmlformats.org/officeDocument/2006/relationships/image" Target="../media/image3.emf"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vmlDrawing" Target="../drawings/vmlDrawing14.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7.xml" /><Relationship Id="rId10" Type="http://schemas.openxmlformats.org/officeDocument/2006/relationships/tags" Target="../tags/tag91.xml" /><Relationship Id="rId11" Type="http://schemas.openxmlformats.org/officeDocument/2006/relationships/vmlDrawing" Target="../drawings/vmlDrawing15.vml" /><Relationship Id="rId2" Type="http://schemas.openxmlformats.org/officeDocument/2006/relationships/notesSlide" Target="../notesSlides/notesSlide6.xml" /><Relationship Id="rId3" Type="http://schemas.openxmlformats.org/officeDocument/2006/relationships/oleObject" Target="../embeddings/oleObject20.bin" TargetMode="Internal" /><Relationship Id="rId4" Type="http://schemas.openxmlformats.org/officeDocument/2006/relationships/image" Target="../media/image19.emf"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00.xml" /><Relationship Id="rId11" Type="http://schemas.openxmlformats.org/officeDocument/2006/relationships/tags" Target="../tags/tag101.xml" /><Relationship Id="rId12" Type="http://schemas.openxmlformats.org/officeDocument/2006/relationships/tags" Target="../tags/tag102.xml" /><Relationship Id="rId13" Type="http://schemas.openxmlformats.org/officeDocument/2006/relationships/image" Target="../media/image20.jpeg" /><Relationship Id="rId14" Type="http://schemas.openxmlformats.org/officeDocument/2006/relationships/image" Target="../media/image21.jpeg" /><Relationship Id="rId15" Type="http://schemas.openxmlformats.org/officeDocument/2006/relationships/image" Target="../media/image22.jpeg" /><Relationship Id="rId16" Type="http://schemas.openxmlformats.org/officeDocument/2006/relationships/image" Target="../media/image23.jpeg" /><Relationship Id="rId17" Type="http://schemas.openxmlformats.org/officeDocument/2006/relationships/image" Target="../media/image24.jpeg" /><Relationship Id="rId18" Type="http://schemas.openxmlformats.org/officeDocument/2006/relationships/image" Target="../media/image25.jpeg" /><Relationship Id="rId19" Type="http://schemas.openxmlformats.org/officeDocument/2006/relationships/image" Target="../media/image26.jpeg" /><Relationship Id="rId2" Type="http://schemas.openxmlformats.org/officeDocument/2006/relationships/tags" Target="../tags/tag92.xml" /><Relationship Id="rId20" Type="http://schemas.openxmlformats.org/officeDocument/2006/relationships/tags" Target="../tags/tag103.xml" /><Relationship Id="rId21" Type="http://schemas.openxmlformats.org/officeDocument/2006/relationships/tags" Target="../tags/tag104.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110.xml" /><Relationship Id="rId11" Type="http://schemas.openxmlformats.org/officeDocument/2006/relationships/tags" Target="../tags/tag111.xml" /><Relationship Id="rId12" Type="http://schemas.openxmlformats.org/officeDocument/2006/relationships/tags" Target="../tags/tag112.xml" /><Relationship Id="rId13" Type="http://schemas.openxmlformats.org/officeDocument/2006/relationships/tags" Target="../tags/tag113.xml" /><Relationship Id="rId14" Type="http://schemas.openxmlformats.org/officeDocument/2006/relationships/tags" Target="../tags/tag114.xml" /><Relationship Id="rId15" Type="http://schemas.openxmlformats.org/officeDocument/2006/relationships/tags" Target="../tags/tag115.xml" /><Relationship Id="rId16" Type="http://schemas.openxmlformats.org/officeDocument/2006/relationships/tags" Target="../tags/tag116.xml" /><Relationship Id="rId17" Type="http://schemas.openxmlformats.org/officeDocument/2006/relationships/tags" Target="../tags/tag117.xml" /><Relationship Id="rId18" Type="http://schemas.openxmlformats.org/officeDocument/2006/relationships/tags" Target="../tags/tag118.xml" /><Relationship Id="rId19" Type="http://schemas.openxmlformats.org/officeDocument/2006/relationships/tags" Target="../tags/tag119.xml" /><Relationship Id="rId2" Type="http://schemas.openxmlformats.org/officeDocument/2006/relationships/oleObject" Target="../embeddings/oleObject21.bin" TargetMode="Internal" /><Relationship Id="rId20" Type="http://schemas.openxmlformats.org/officeDocument/2006/relationships/tags" Target="../tags/tag120.xml" /><Relationship Id="rId21" Type="http://schemas.openxmlformats.org/officeDocument/2006/relationships/tags" Target="../tags/tag121.xml" /><Relationship Id="rId22" Type="http://schemas.openxmlformats.org/officeDocument/2006/relationships/tags" Target="../tags/tag122.xml" /><Relationship Id="rId23" Type="http://schemas.openxmlformats.org/officeDocument/2006/relationships/tags" Target="../tags/tag123.xml" /><Relationship Id="rId24" Type="http://schemas.openxmlformats.org/officeDocument/2006/relationships/tags" Target="../tags/tag124.xml" /><Relationship Id="rId25" Type="http://schemas.openxmlformats.org/officeDocument/2006/relationships/tags" Target="../tags/tag125.xml" /><Relationship Id="rId26" Type="http://schemas.openxmlformats.org/officeDocument/2006/relationships/tags" Target="../tags/tag126.xml" /><Relationship Id="rId27" Type="http://schemas.openxmlformats.org/officeDocument/2006/relationships/tags" Target="../tags/tag127.xml" /><Relationship Id="rId28" Type="http://schemas.openxmlformats.org/officeDocument/2006/relationships/tags" Target="../tags/tag128.xml" /><Relationship Id="rId29" Type="http://schemas.openxmlformats.org/officeDocument/2006/relationships/tags" Target="../tags/tag129.xml" /><Relationship Id="rId3" Type="http://schemas.openxmlformats.org/officeDocument/2006/relationships/image" Target="../media/image3.emf" /><Relationship Id="rId30" Type="http://schemas.openxmlformats.org/officeDocument/2006/relationships/tags" Target="../tags/tag130.xml" /><Relationship Id="rId31" Type="http://schemas.openxmlformats.org/officeDocument/2006/relationships/tags" Target="../tags/tag131.xml" /><Relationship Id="rId32" Type="http://schemas.openxmlformats.org/officeDocument/2006/relationships/tags" Target="../tags/tag132.xml" /><Relationship Id="rId33" Type="http://schemas.openxmlformats.org/officeDocument/2006/relationships/tags" Target="../tags/tag133.xml" /><Relationship Id="rId34" Type="http://schemas.openxmlformats.org/officeDocument/2006/relationships/tags" Target="../tags/tag134.xml" /><Relationship Id="rId35" Type="http://schemas.openxmlformats.org/officeDocument/2006/relationships/tags" Target="../tags/tag135.xml" /><Relationship Id="rId36" Type="http://schemas.openxmlformats.org/officeDocument/2006/relationships/tags" Target="../tags/tag136.xml" /><Relationship Id="rId37" Type="http://schemas.openxmlformats.org/officeDocument/2006/relationships/tags" Target="../tags/tag137.xml" /><Relationship Id="rId38" Type="http://schemas.openxmlformats.org/officeDocument/2006/relationships/tags" Target="../tags/tag138.xml" /><Relationship Id="rId39" Type="http://schemas.openxmlformats.org/officeDocument/2006/relationships/tags" Target="../tags/tag139.xml" /><Relationship Id="rId4" Type="http://schemas.openxmlformats.org/officeDocument/2006/relationships/tags" Target="../tags/tag105.xml" /><Relationship Id="rId40" Type="http://schemas.openxmlformats.org/officeDocument/2006/relationships/tags" Target="../tags/tag140.xml" /><Relationship Id="rId41" Type="http://schemas.openxmlformats.org/officeDocument/2006/relationships/tags" Target="../tags/tag141.xml" /><Relationship Id="rId42" Type="http://schemas.openxmlformats.org/officeDocument/2006/relationships/tags" Target="../tags/tag142.xml" /><Relationship Id="rId43" Type="http://schemas.openxmlformats.org/officeDocument/2006/relationships/tags" Target="../tags/tag143.xml" /><Relationship Id="rId44" Type="http://schemas.openxmlformats.org/officeDocument/2006/relationships/tags" Target="../tags/tag144.xml" /><Relationship Id="rId45" Type="http://schemas.openxmlformats.org/officeDocument/2006/relationships/tags" Target="../tags/tag145.xml" /><Relationship Id="rId46" Type="http://schemas.openxmlformats.org/officeDocument/2006/relationships/tags" Target="../tags/tag146.xml" /><Relationship Id="rId47" Type="http://schemas.openxmlformats.org/officeDocument/2006/relationships/tags" Target="../tags/tag147.xml" /><Relationship Id="rId48" Type="http://schemas.openxmlformats.org/officeDocument/2006/relationships/tags" Target="../tags/tag148.xml" /><Relationship Id="rId49" Type="http://schemas.openxmlformats.org/officeDocument/2006/relationships/tags" Target="../tags/tag149.xml" /><Relationship Id="rId5" Type="http://schemas.openxmlformats.org/officeDocument/2006/relationships/chart" Target="../charts/chart2.xml" /><Relationship Id="rId50" Type="http://schemas.openxmlformats.org/officeDocument/2006/relationships/tags" Target="../tags/tag150.xml" /><Relationship Id="rId51" Type="http://schemas.openxmlformats.org/officeDocument/2006/relationships/tags" Target="../tags/tag151.xml" /><Relationship Id="rId52" Type="http://schemas.openxmlformats.org/officeDocument/2006/relationships/tags" Target="../tags/tag152.xml" /><Relationship Id="rId53" Type="http://schemas.openxmlformats.org/officeDocument/2006/relationships/tags" Target="../tags/tag153.xml" /><Relationship Id="rId54" Type="http://schemas.openxmlformats.org/officeDocument/2006/relationships/tags" Target="../tags/tag154.xml" /><Relationship Id="rId55" Type="http://schemas.openxmlformats.org/officeDocument/2006/relationships/tags" Target="../tags/tag155.xml" /><Relationship Id="rId56" Type="http://schemas.openxmlformats.org/officeDocument/2006/relationships/tags" Target="../tags/tag156.xml" /><Relationship Id="rId57" Type="http://schemas.openxmlformats.org/officeDocument/2006/relationships/tags" Target="../tags/tag157.xml" /><Relationship Id="rId58" Type="http://schemas.openxmlformats.org/officeDocument/2006/relationships/tags" Target="../tags/tag158.xml" /><Relationship Id="rId59" Type="http://schemas.openxmlformats.org/officeDocument/2006/relationships/tags" Target="../tags/tag159.xml" /><Relationship Id="rId6" Type="http://schemas.openxmlformats.org/officeDocument/2006/relationships/tags" Target="../tags/tag106.xml" /><Relationship Id="rId60" Type="http://schemas.openxmlformats.org/officeDocument/2006/relationships/tags" Target="../tags/tag160.xml" /><Relationship Id="rId61" Type="http://schemas.openxmlformats.org/officeDocument/2006/relationships/tags" Target="../tags/tag161.xml" /><Relationship Id="rId62" Type="http://schemas.openxmlformats.org/officeDocument/2006/relationships/tags" Target="../tags/tag162.xml" /><Relationship Id="rId63" Type="http://schemas.openxmlformats.org/officeDocument/2006/relationships/vmlDrawing" Target="../drawings/vmlDrawing16.v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oleObject" Target="../embeddings/oleObject24.bin" TargetMode="Internal" /><Relationship Id="rId18" Type="http://schemas.openxmlformats.org/officeDocument/2006/relationships/image" Target="../media/image28.emf" /><Relationship Id="rId19" Type="http://schemas.openxmlformats.org/officeDocument/2006/relationships/tags" Target="../tags/tag174.xml" /><Relationship Id="rId2" Type="http://schemas.openxmlformats.org/officeDocument/2006/relationships/oleObject" Target="../embeddings/oleObject22.bin" TargetMode="Internal" /><Relationship Id="rId20" Type="http://schemas.openxmlformats.org/officeDocument/2006/relationships/tags" Target="../tags/tag175.xml" /><Relationship Id="rId21" Type="http://schemas.openxmlformats.org/officeDocument/2006/relationships/tags" Target="../tags/tag176.xml" /><Relationship Id="rId22" Type="http://schemas.openxmlformats.org/officeDocument/2006/relationships/tags" Target="../tags/tag177.xml" /><Relationship Id="rId23" Type="http://schemas.openxmlformats.org/officeDocument/2006/relationships/tags" Target="../tags/tag178.xml" /><Relationship Id="rId24" Type="http://schemas.openxmlformats.org/officeDocument/2006/relationships/tags" Target="../tags/tag179.xml" /><Relationship Id="rId25" Type="http://schemas.openxmlformats.org/officeDocument/2006/relationships/tags" Target="../tags/tag180.xml" /><Relationship Id="rId26" Type="http://schemas.openxmlformats.org/officeDocument/2006/relationships/tags" Target="../tags/tag181.xml" /><Relationship Id="rId27" Type="http://schemas.openxmlformats.org/officeDocument/2006/relationships/tags" Target="../tags/tag182.xml" /><Relationship Id="rId28" Type="http://schemas.openxmlformats.org/officeDocument/2006/relationships/tags" Target="../tags/tag183.xml" /><Relationship Id="rId29" Type="http://schemas.openxmlformats.org/officeDocument/2006/relationships/tags" Target="../tags/tag184.xml" /><Relationship Id="rId3" Type="http://schemas.openxmlformats.org/officeDocument/2006/relationships/image" Target="../media/image3.emf" /><Relationship Id="rId30" Type="http://schemas.openxmlformats.org/officeDocument/2006/relationships/tags" Target="../tags/tag185.xml" /><Relationship Id="rId31" Type="http://schemas.openxmlformats.org/officeDocument/2006/relationships/tags" Target="../tags/tag186.xml" /><Relationship Id="rId32" Type="http://schemas.openxmlformats.org/officeDocument/2006/relationships/tags" Target="../tags/tag187.xml" /><Relationship Id="rId33" Type="http://schemas.openxmlformats.org/officeDocument/2006/relationships/vmlDrawing" Target="../drawings/vmlDrawing17.v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oleObject" Target="../embeddings/oleObject23.bin" TargetMode="Internal" /><Relationship Id="rId7" Type="http://schemas.openxmlformats.org/officeDocument/2006/relationships/image" Target="../media/image27.emf" /><Relationship Id="rId8" Type="http://schemas.openxmlformats.org/officeDocument/2006/relationships/tags" Target="../tags/tag165.xml" /><Relationship Id="rId9" Type="http://schemas.openxmlformats.org/officeDocument/2006/relationships/tags" Target="../tags/tag16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18" Type="http://schemas.openxmlformats.org/officeDocument/2006/relationships/tags" Target="../tags/tag200.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image" Target="../media/image29.jpeg" /><Relationship Id="rId7" Type="http://schemas.openxmlformats.org/officeDocument/2006/relationships/image" Target="../media/image30.jpeg" /><Relationship Id="rId8" Type="http://schemas.openxmlformats.org/officeDocument/2006/relationships/image" Target="../media/image31.jpeg" /><Relationship Id="rId9" Type="http://schemas.openxmlformats.org/officeDocument/2006/relationships/image" Target="../media/image3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16" Type="http://schemas.openxmlformats.org/officeDocument/2006/relationships/vmlDrawing" Target="../drawings/vmlDrawing18.vml" /><Relationship Id="rId2" Type="http://schemas.openxmlformats.org/officeDocument/2006/relationships/notesSlide" Target="../notesSlides/notesSlide7.xml" /><Relationship Id="rId3" Type="http://schemas.openxmlformats.org/officeDocument/2006/relationships/tags" Target="../tags/tag201.xml" /><Relationship Id="rId4" Type="http://schemas.openxmlformats.org/officeDocument/2006/relationships/oleObject" Target="../embeddings/oleObject25.bin" TargetMode="Internal" /><Relationship Id="rId5" Type="http://schemas.openxmlformats.org/officeDocument/2006/relationships/image" Target="../media/image3.emf"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tags" Target="../tags/tag212.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3.xml" /><Relationship Id="rId30" Type="http://schemas.openxmlformats.org/officeDocument/2006/relationships/tags" Target="../tags/tag240.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image" Target="../media/image34.jpeg"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image" Target="../media/image35.jpeg" /><Relationship Id="rId14" Type="http://schemas.openxmlformats.org/officeDocument/2006/relationships/tags" Target="../tags/tag247.xml" /><Relationship Id="rId15" Type="http://schemas.openxmlformats.org/officeDocument/2006/relationships/tags" Target="../tags/tag248.xml" /><Relationship Id="rId16" Type="http://schemas.openxmlformats.org/officeDocument/2006/relationships/image" Target="../media/image36.jpeg" /><Relationship Id="rId17" Type="http://schemas.openxmlformats.org/officeDocument/2006/relationships/tags" Target="../tags/tag249.xml" /><Relationship Id="rId18" Type="http://schemas.openxmlformats.org/officeDocument/2006/relationships/tags" Target="../tags/tag250.xml" /><Relationship Id="rId19" Type="http://schemas.openxmlformats.org/officeDocument/2006/relationships/image" Target="../media/image37.jpeg" /><Relationship Id="rId2" Type="http://schemas.openxmlformats.org/officeDocument/2006/relationships/notesSlide" Target="../notesSlides/notesSlide8.xml" /><Relationship Id="rId20" Type="http://schemas.openxmlformats.org/officeDocument/2006/relationships/tags" Target="../tags/tag251.xml" /><Relationship Id="rId21" Type="http://schemas.openxmlformats.org/officeDocument/2006/relationships/tags" Target="../tags/tag252.xml" /><Relationship Id="rId22" Type="http://schemas.openxmlformats.org/officeDocument/2006/relationships/image" Target="../media/image38.jpeg" /><Relationship Id="rId23" Type="http://schemas.openxmlformats.org/officeDocument/2006/relationships/tags" Target="../tags/tag253.xml" /><Relationship Id="rId24" Type="http://schemas.openxmlformats.org/officeDocument/2006/relationships/vmlDrawing" Target="../drawings/vmlDrawing19.vml" /><Relationship Id="rId3" Type="http://schemas.openxmlformats.org/officeDocument/2006/relationships/oleObject" Target="../embeddings/oleObject26.bin" TargetMode="Internal" /><Relationship Id="rId4" Type="http://schemas.openxmlformats.org/officeDocument/2006/relationships/image" Target="../media/image3.emf"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image" Target="../media/image33.jpeg" /><Relationship Id="rId8" Type="http://schemas.openxmlformats.org/officeDocument/2006/relationships/tags" Target="../tags/tag243.xml" /><Relationship Id="rId9" Type="http://schemas.openxmlformats.org/officeDocument/2006/relationships/tags" Target="../tags/tag24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oleObject" Target="../embeddings/oleObject27.bin" TargetMode="Internal" /><Relationship Id="rId3" Type="http://schemas.openxmlformats.org/officeDocument/2006/relationships/image" Target="../media/image3.emf" /><Relationship Id="rId4" Type="http://schemas.openxmlformats.org/officeDocument/2006/relationships/vmlDrawing" Target="../drawings/vmlDrawing20.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20003505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098" name="Object 15" hidden="1"/>
          <p:cNvGraphicFramePr>
            <a:graphicFrameLocks noChangeAspect="1"/>
          </p:cNvGraphicFramePr>
          <p:nvPr>
            <p:extLst>
              <p:ext uri="{D42A27DB-BD31-4B8C-83A1-F6EECF244321}">
                <p14:modId xmlns:p14="http://schemas.microsoft.com/office/powerpoint/2010/main" val="2755489377"/>
              </p:ext>
            </p:extLst>
          </p:nvPr>
        </p:nvGraphicFramePr>
        <p:xfrm>
          <a:off x="1192" y="858442"/>
          <a:ext cx="1190" cy="1190"/>
        </p:xfrm>
        <a:graphic>
          <a:graphicData uri="http://schemas.openxmlformats.org/presentationml/2006/ole">
            <mc:AlternateContent>
              <mc:Choice xmlns:v="urn:schemas-microsoft-com:vml" Requires="v">
                <p:oleObj spid="_x0000_s1045"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192" y="858442"/>
                        <a:ext cx="1190" cy="1190"/>
                      </a:xfrm>
                      <a:prstGeom prst="rect">
                        <a:avLst/>
                      </a:prstGeom>
                      <a:noFill/>
                      <a:ln>
                        <a:noFill/>
                      </a:ln>
                    </p:spPr>
                  </p:pic>
                </p:oleObj>
              </mc:Fallback>
            </mc:AlternateContent>
          </a:graphicData>
        </a:graphic>
      </p:graphicFrame>
      <p:sp>
        <p:nvSpPr>
          <p:cNvPr id="93" name="矩形 92" hidden="1"/>
          <p:cNvSpPr/>
          <p:nvPr>
            <p:custDataLst>
              <p:tags r:id="rId5"/>
            </p:custDataLst>
          </p:nvPr>
        </p:nvSpPr>
        <p:spPr bwMode="gray">
          <a:xfrm>
            <a:off x="-344091" y="789384"/>
            <a:ext cx="807245" cy="254795"/>
          </a:xfrm>
          <a:prstGeom prst="rect">
            <a:avLst/>
          </a:prstGeom>
          <a:solidFill>
            <a:scrgbClr r="0" g="0" b="0"/>
          </a:solidFill>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endParaRPr lang="zh-CN" altLang="en-US" sz="1350" b="1">
              <a:solidFill>
                <a:prstClr val="black"/>
              </a:solidFill>
              <a:sym typeface="+mn-lt"/>
            </a:endParaRPr>
          </a:p>
        </p:txBody>
      </p:sp>
      <p:sp>
        <p:nvSpPr>
          <p:cNvPr id="4100" name="TextBox 6"/>
          <p:cNvSpPr txBox="1">
            <a:spLocks noChangeArrowheads="1"/>
          </p:cNvSpPr>
          <p:nvPr/>
        </p:nvSpPr>
        <p:spPr bwMode="auto">
          <a:xfrm>
            <a:off x="694135" y="898923"/>
            <a:ext cx="7979569" cy="480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eaLnBrk="1" hangingPunct="1">
              <a:lnSpc>
                <a:spcPct val="120000"/>
              </a:lnSpc>
              <a:spcBef>
                <a:spcPct val="20000"/>
              </a:spcBef>
              <a:buFont typeface="Verdana" panose="020b0604030504040204" pitchFamily="34" charset="0"/>
              <a:buNone/>
            </a:pPr>
            <a:r>
              <a:rPr lang="zh-CN" altLang="en-US" sz="2100" b="1">
                <a:solidFill>
                  <a:prstClr val="black"/>
                </a:solidFill>
                <a:latin typeface="微软雅黑" panose="020b0503020204020204" pitchFamily="34" charset="-122"/>
                <a:ea typeface="微软雅黑" panose="020b0503020204020204" pitchFamily="34" charset="-122"/>
              </a:rPr>
              <a:t>背景</a:t>
            </a:r>
            <a:r>
              <a:rPr lang="en-US" altLang="zh-CN" sz="2100" b="1">
                <a:solidFill>
                  <a:prstClr val="black"/>
                </a:solidFill>
                <a:latin typeface="微软雅黑" panose="020b0503020204020204" pitchFamily="34" charset="-122"/>
                <a:ea typeface="微软雅黑" panose="020b0503020204020204" pitchFamily="34" charset="-122"/>
              </a:rPr>
              <a:t>——</a:t>
            </a:r>
            <a:r>
              <a:rPr lang="zh-CN" altLang="en-US" sz="2100" b="1">
                <a:solidFill>
                  <a:prstClr val="black"/>
                </a:solidFill>
                <a:latin typeface="微软雅黑" panose="020b0503020204020204" pitchFamily="34" charset="-122"/>
                <a:ea typeface="微软雅黑" panose="020b0503020204020204" pitchFamily="34" charset="-122"/>
              </a:rPr>
              <a:t>“互联网</a:t>
            </a:r>
            <a:r>
              <a:rPr lang="en-US" altLang="zh-CN" sz="2100" b="1">
                <a:solidFill>
                  <a:prstClr val="black"/>
                </a:solidFill>
                <a:latin typeface="微软雅黑" panose="020b0503020204020204" pitchFamily="34" charset="-122"/>
                <a:ea typeface="微软雅黑" panose="020b0503020204020204" pitchFamily="34" charset="-122"/>
              </a:rPr>
              <a:t>+</a:t>
            </a:r>
            <a:r>
              <a:rPr lang="zh-CN" altLang="en-US" sz="2100" b="1">
                <a:solidFill>
                  <a:prstClr val="black"/>
                </a:solidFill>
                <a:latin typeface="微软雅黑" panose="020b0503020204020204" pitchFamily="34" charset="-122"/>
                <a:ea typeface="微软雅黑" panose="020b0503020204020204" pitchFamily="34" charset="-122"/>
              </a:rPr>
              <a:t>”影响趋势</a:t>
            </a:r>
          </a:p>
        </p:txBody>
      </p:sp>
      <p:sp>
        <p:nvSpPr>
          <p:cNvPr id="5" name="标题 2"/>
          <p:cNvSpPr txBox="1"/>
          <p:nvPr/>
        </p:nvSpPr>
        <p:spPr>
          <a:xfrm>
            <a:off x="305991" y="1568054"/>
            <a:ext cx="8552259" cy="628650"/>
          </a:xfrm>
          <a:prstGeom prst="rect">
            <a:avLst/>
          </a:prstGeom>
          <a:ln>
            <a:noFill/>
            <a:prstDash val="dashDot"/>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buClr>
                <a:srgbClr val="FF0000"/>
              </a:buClr>
              <a:defRPr/>
            </a:pPr>
            <a:r>
              <a:rPr lang="zh-CN" altLang="en-US" sz="1350" b="1" kern="0">
                <a:solidFill>
                  <a:prstClr val="black"/>
                </a:solidFill>
                <a:latin typeface="微软雅黑" panose="020b0503020204020204" pitchFamily="34" charset="-122"/>
                <a:ea typeface="微软雅黑" panose="020b0503020204020204" pitchFamily="34" charset="-122"/>
                <a:cs typeface="+mj-cs"/>
              </a:rPr>
              <a:t>“互联网</a:t>
            </a:r>
            <a:r>
              <a:rPr lang="en-US" altLang="zh-CN" sz="1350" b="1" kern="0">
                <a:solidFill>
                  <a:prstClr val="black"/>
                </a:solidFill>
                <a:latin typeface="微软雅黑" panose="020b0503020204020204" pitchFamily="34" charset="-122"/>
                <a:ea typeface="微软雅黑" panose="020b0503020204020204" pitchFamily="34" charset="-122"/>
                <a:cs typeface="+mj-cs"/>
              </a:rPr>
              <a:t>+”</a:t>
            </a:r>
            <a:r>
              <a:rPr lang="zh-CN" altLang="en-US" sz="1350" b="1" kern="0">
                <a:solidFill>
                  <a:prstClr val="black"/>
                </a:solidFill>
                <a:latin typeface="微软雅黑" panose="020b0503020204020204" pitchFamily="34" charset="-122"/>
                <a:ea typeface="微软雅黑" panose="020b0503020204020204" pitchFamily="34" charset="-122"/>
                <a:cs typeface="+mj-cs"/>
              </a:rPr>
              <a:t>行动计划将推动移动互联网、云计算、大数据、物联网等与现代制造业结合，促进电子商务、工业互联网和互联网金融健康发展，引导互联网企业拓展国际市场。</a:t>
            </a:r>
            <a:endParaRPr lang="en-US" altLang="zh-CN" sz="1350" b="1" kern="0">
              <a:solidFill>
                <a:prstClr val="black"/>
              </a:solidFill>
              <a:latin typeface="微软雅黑" panose="020b0503020204020204" pitchFamily="34" charset="-122"/>
              <a:ea typeface="微软雅黑" panose="020b0503020204020204" pitchFamily="34" charset="-122"/>
              <a:cs typeface="+mj-cs"/>
            </a:endParaRPr>
          </a:p>
          <a:p>
            <a:pPr eaLnBrk="0" hangingPunct="0">
              <a:buClr>
                <a:srgbClr val="FF0000"/>
              </a:buClr>
              <a:defRPr/>
            </a:pPr>
            <a:endParaRPr lang="zh-CN" altLang="en-US" sz="1350" b="1" kern="0">
              <a:solidFill>
                <a:prstClr val="black"/>
              </a:solidFill>
              <a:latin typeface="微软雅黑" panose="020b0503020204020204" pitchFamily="34" charset="-122"/>
              <a:ea typeface="微软雅黑" panose="020b0503020204020204" pitchFamily="34" charset="-122"/>
              <a:cs typeface="+mj-cs"/>
            </a:endParaRPr>
          </a:p>
        </p:txBody>
      </p:sp>
      <p:sp>
        <p:nvSpPr>
          <p:cNvPr id="4102" name="矩形 54"/>
          <p:cNvSpPr>
            <a:spLocks noChangeArrowheads="1"/>
          </p:cNvSpPr>
          <p:nvPr/>
        </p:nvSpPr>
        <p:spPr bwMode="auto">
          <a:xfrm>
            <a:off x="1007269" y="3942160"/>
            <a:ext cx="2470547" cy="314325"/>
          </a:xfrm>
          <a:prstGeom prst="rect">
            <a:avLst/>
          </a:prstGeom>
          <a:solidFill>
            <a:srgbClr val="C00000"/>
          </a:solidFill>
          <a:ln w="9525" algn="ctr">
            <a:solidFill>
              <a:srgbClr val="C00000"/>
            </a:solidFill>
            <a:round/>
          </a:ln>
        </p:spPr>
        <p:txBody>
          <a:bodyPr wrap="none" lIns="54000" tIns="54000" rIns="54000" bIns="54000" anchor="ct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algn="ctr" eaLnBrk="1" hangingPunct="1"/>
            <a:r>
              <a:rPr lang="zh-CN" altLang="en-US" sz="1200" b="1">
                <a:solidFill>
                  <a:prstClr val="white"/>
                </a:solidFill>
                <a:latin typeface="微软雅黑" panose="020b0503020204020204" pitchFamily="34" charset="-122"/>
                <a:ea typeface="微软雅黑" panose="020b0503020204020204" pitchFamily="34" charset="-122"/>
                <a:cs typeface="Times New Roman" pitchFamily="18" charset="0"/>
              </a:rPr>
              <a:t>定义</a:t>
            </a:r>
          </a:p>
        </p:txBody>
      </p:sp>
      <p:sp>
        <p:nvSpPr>
          <p:cNvPr id="4103" name="矩形 55"/>
          <p:cNvSpPr>
            <a:spLocks noChangeArrowheads="1"/>
          </p:cNvSpPr>
          <p:nvPr/>
        </p:nvSpPr>
        <p:spPr bwMode="auto">
          <a:xfrm>
            <a:off x="3548063" y="2869406"/>
            <a:ext cx="2470547" cy="314325"/>
          </a:xfrm>
          <a:prstGeom prst="rect">
            <a:avLst/>
          </a:prstGeom>
          <a:solidFill>
            <a:srgbClr val="C00000"/>
          </a:solidFill>
          <a:ln w="9525" algn="ctr">
            <a:solidFill>
              <a:srgbClr val="C00000"/>
            </a:solidFill>
            <a:round/>
          </a:ln>
        </p:spPr>
        <p:txBody>
          <a:bodyPr wrap="none" lIns="54000" tIns="54000" rIns="54000" bIns="54000" anchor="ct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algn="ctr" eaLnBrk="1" hangingPunct="1"/>
            <a:r>
              <a:rPr lang="zh-CN" altLang="en-US" sz="1200" b="1">
                <a:solidFill>
                  <a:prstClr val="white"/>
                </a:solidFill>
                <a:latin typeface="微软雅黑" panose="020b0503020204020204" pitchFamily="34" charset="-122"/>
                <a:ea typeface="微软雅黑" panose="020b0503020204020204" pitchFamily="34" charset="-122"/>
                <a:cs typeface="Times New Roman" pitchFamily="18" charset="0"/>
              </a:rPr>
              <a:t>影响</a:t>
            </a:r>
          </a:p>
        </p:txBody>
      </p:sp>
      <p:sp>
        <p:nvSpPr>
          <p:cNvPr id="4104" name="矩形 56"/>
          <p:cNvSpPr>
            <a:spLocks noChangeArrowheads="1"/>
          </p:cNvSpPr>
          <p:nvPr/>
        </p:nvSpPr>
        <p:spPr bwMode="auto">
          <a:xfrm>
            <a:off x="6098382" y="2338388"/>
            <a:ext cx="2470547" cy="314325"/>
          </a:xfrm>
          <a:prstGeom prst="rect">
            <a:avLst/>
          </a:prstGeom>
          <a:solidFill>
            <a:srgbClr val="C00000"/>
          </a:solidFill>
          <a:ln w="9525" algn="ctr">
            <a:solidFill>
              <a:srgbClr val="C00000"/>
            </a:solidFill>
            <a:round/>
          </a:ln>
        </p:spPr>
        <p:txBody>
          <a:bodyPr wrap="none" lIns="54000" tIns="54000" rIns="54000" bIns="54000" anchor="ct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algn="ctr" eaLnBrk="1" hangingPunct="1"/>
            <a:r>
              <a:rPr lang="zh-CN" altLang="en-US" sz="1200" b="1">
                <a:solidFill>
                  <a:prstClr val="white"/>
                </a:solidFill>
                <a:latin typeface="微软雅黑" panose="020b0503020204020204" pitchFamily="34" charset="-122"/>
                <a:ea typeface="微软雅黑" panose="020b0503020204020204" pitchFamily="34" charset="-122"/>
                <a:cs typeface="Times New Roman" pitchFamily="18" charset="0"/>
              </a:rPr>
              <a:t>趋势</a:t>
            </a:r>
          </a:p>
        </p:txBody>
      </p:sp>
      <p:sp>
        <p:nvSpPr>
          <p:cNvPr id="4105" name="矩形 57"/>
          <p:cNvSpPr>
            <a:spLocks noChangeArrowheads="1"/>
          </p:cNvSpPr>
          <p:nvPr/>
        </p:nvSpPr>
        <p:spPr bwMode="auto">
          <a:xfrm>
            <a:off x="1007269" y="4279107"/>
            <a:ext cx="2470547" cy="1346597"/>
          </a:xfrm>
          <a:prstGeom prst="rect">
            <a:avLst/>
          </a:prstGeom>
          <a:noFill/>
          <a:ln w="9525" algn="ctr">
            <a:solidFill>
              <a:schemeClr val="tx1"/>
            </a:solidFill>
            <a:round/>
          </a:ln>
          <a:extLst>
            <a:ext uri="{909E8E84-426E-40DD-AFC4-6F175D3DCCD1}">
              <a14:hiddenFill xmlns:a14="http://schemas.microsoft.com/office/drawing/2010/main">
                <a:solidFill>
                  <a:srgbClr val="FFFFFF"/>
                </a:solidFill>
              </a14:hiddenFill>
            </a:ext>
          </a:extLst>
        </p:spPr>
        <p:txBody>
          <a:bodyPr wrap="none" lIns="54000" tIns="54000" rIns="54000" bIns="54000" anchor="ct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algn="ctr" eaLnBrk="1" hangingPunct="1"/>
            <a:endParaRPr lang="zh-CN" altLang="en-US" sz="900">
              <a:solidFill>
                <a:prstClr val="black"/>
              </a:solidFill>
              <a:latin typeface="微软雅黑" panose="020b0503020204020204" pitchFamily="34" charset="-122"/>
              <a:ea typeface="微软雅黑" panose="020b0503020204020204" pitchFamily="34" charset="-122"/>
              <a:cs typeface="Times New Roman" pitchFamily="18" charset="0"/>
            </a:endParaRPr>
          </a:p>
        </p:txBody>
      </p:sp>
      <p:sp>
        <p:nvSpPr>
          <p:cNvPr id="4106" name="矩形 58"/>
          <p:cNvSpPr>
            <a:spLocks noChangeArrowheads="1"/>
          </p:cNvSpPr>
          <p:nvPr/>
        </p:nvSpPr>
        <p:spPr bwMode="auto">
          <a:xfrm>
            <a:off x="3548063" y="3207544"/>
            <a:ext cx="2470547" cy="1346597"/>
          </a:xfrm>
          <a:prstGeom prst="rect">
            <a:avLst/>
          </a:prstGeom>
          <a:noFill/>
          <a:ln w="9525" algn="ctr">
            <a:solidFill>
              <a:schemeClr val="tx1"/>
            </a:solidFill>
            <a:round/>
          </a:ln>
          <a:extLst>
            <a:ext uri="{909E8E84-426E-40DD-AFC4-6F175D3DCCD1}">
              <a14:hiddenFill xmlns:a14="http://schemas.microsoft.com/office/drawing/2010/main">
                <a:solidFill>
                  <a:srgbClr val="FFFFFF"/>
                </a:solidFill>
              </a14:hiddenFill>
            </a:ext>
          </a:extLst>
        </p:spPr>
        <p:txBody>
          <a:bodyPr wrap="none" lIns="54000" tIns="54000" rIns="54000" bIns="54000" anchor="ct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algn="ctr" eaLnBrk="1" hangingPunct="1"/>
            <a:endParaRPr lang="zh-CN" altLang="en-US" sz="900">
              <a:solidFill>
                <a:prstClr val="black"/>
              </a:solidFill>
              <a:latin typeface="微软雅黑" panose="020b0503020204020204" pitchFamily="34" charset="-122"/>
              <a:ea typeface="微软雅黑" panose="020b0503020204020204" pitchFamily="34" charset="-122"/>
              <a:cs typeface="Times New Roman" pitchFamily="18" charset="0"/>
            </a:endParaRPr>
          </a:p>
        </p:txBody>
      </p:sp>
      <p:sp>
        <p:nvSpPr>
          <p:cNvPr id="4107" name="矩形 59"/>
          <p:cNvSpPr>
            <a:spLocks noChangeArrowheads="1"/>
          </p:cNvSpPr>
          <p:nvPr/>
        </p:nvSpPr>
        <p:spPr bwMode="auto">
          <a:xfrm>
            <a:off x="6098382" y="2676526"/>
            <a:ext cx="2470547" cy="1346597"/>
          </a:xfrm>
          <a:prstGeom prst="rect">
            <a:avLst/>
          </a:prstGeom>
          <a:noFill/>
          <a:ln w="9525" algn="ctr">
            <a:solidFill>
              <a:schemeClr val="tx1"/>
            </a:solidFill>
            <a:round/>
          </a:ln>
          <a:extLst>
            <a:ext uri="{909E8E84-426E-40DD-AFC4-6F175D3DCCD1}">
              <a14:hiddenFill xmlns:a14="http://schemas.microsoft.com/office/drawing/2010/main">
                <a:solidFill>
                  <a:srgbClr val="FFFFFF"/>
                </a:solidFill>
              </a14:hiddenFill>
            </a:ext>
          </a:extLst>
        </p:spPr>
        <p:txBody>
          <a:bodyPr wrap="none" lIns="54000" tIns="54000" rIns="54000" bIns="54000" anchor="ct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algn="ctr" eaLnBrk="1" hangingPunct="1"/>
            <a:endParaRPr lang="zh-CN" altLang="en-US" sz="900">
              <a:solidFill>
                <a:prstClr val="black"/>
              </a:solidFill>
              <a:latin typeface="微软雅黑" panose="020b0503020204020204" pitchFamily="34" charset="-122"/>
              <a:ea typeface="微软雅黑" panose="020b0503020204020204" pitchFamily="34" charset="-122"/>
              <a:cs typeface="Times New Roman" pitchFamily="18" charset="0"/>
            </a:endParaRPr>
          </a:p>
        </p:txBody>
      </p:sp>
      <p:sp>
        <p:nvSpPr>
          <p:cNvPr id="4108" name="TextBox 63"/>
          <p:cNvSpPr txBox="1">
            <a:spLocks noChangeArrowheads="1"/>
          </p:cNvSpPr>
          <p:nvPr/>
        </p:nvSpPr>
        <p:spPr bwMode="auto">
          <a:xfrm>
            <a:off x="1459706" y="4661298"/>
            <a:ext cx="44054" cy="2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eaLnBrk="1" hangingPunct="1"/>
            <a:endParaRPr lang="zh-CN" altLang="en-US" sz="750">
              <a:solidFill>
                <a:srgbClr val="44546A"/>
              </a:solidFill>
              <a:latin typeface="微软雅黑" panose="020b0503020204020204" pitchFamily="34" charset="-122"/>
              <a:ea typeface="微软雅黑" panose="020b0503020204020204" pitchFamily="34" charset="-122"/>
            </a:endParaRPr>
          </a:p>
        </p:txBody>
      </p:sp>
      <p:sp>
        <p:nvSpPr>
          <p:cNvPr id="4109" name="Rectangle 3"/>
          <p:cNvSpPr>
            <a:spLocks noChangeArrowheads="1"/>
          </p:cNvSpPr>
          <p:nvPr/>
        </p:nvSpPr>
        <p:spPr bwMode="auto">
          <a:xfrm>
            <a:off x="1073944" y="4279107"/>
            <a:ext cx="2378869" cy="813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54000" rIns="54000" bIns="54000"/>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eaLnBrk="1" hangingPunct="1">
              <a:spcBef>
                <a:spcPct val="50000"/>
              </a:spcBef>
              <a:buSzPct val="85000"/>
            </a:pPr>
            <a:r>
              <a:rPr lang="en-US" altLang="zh-CN" sz="900" b="1">
                <a:solidFill>
                  <a:srgbClr val="FF0000"/>
                </a:solidFill>
                <a:latin typeface="微软雅黑" panose="020b0503020204020204" pitchFamily="34" charset="-122"/>
                <a:ea typeface="微软雅黑" panose="020b0503020204020204" pitchFamily="34" charset="-122"/>
                <a:cs typeface="Times New Roman" pitchFamily="18" charset="0"/>
              </a:rPr>
              <a:t>“</a:t>
            </a:r>
            <a:r>
              <a:rPr lang="zh-CN" altLang="en-US" sz="900" b="1">
                <a:solidFill>
                  <a:srgbClr val="FF0000"/>
                </a:solidFill>
                <a:latin typeface="微软雅黑" panose="020b0503020204020204" pitchFamily="34" charset="-122"/>
                <a:ea typeface="微软雅黑" panose="020b0503020204020204" pitchFamily="34" charset="-122"/>
                <a:cs typeface="Times New Roman" pitchFamily="18" charset="0"/>
              </a:rPr>
              <a:t>互联网</a:t>
            </a:r>
            <a:r>
              <a:rPr lang="en-US" altLang="zh-CN" sz="900" b="1">
                <a:solidFill>
                  <a:srgbClr val="FF0000"/>
                </a:solidFill>
                <a:latin typeface="微软雅黑" panose="020b0503020204020204" pitchFamily="34" charset="-122"/>
                <a:ea typeface="微软雅黑" panose="020b0503020204020204" pitchFamily="34" charset="-122"/>
                <a:cs typeface="Times New Roman" pitchFamily="18" charset="0"/>
              </a:rPr>
              <a:t>+”</a:t>
            </a:r>
            <a:r>
              <a:rPr lang="zh-CN" altLang="en-US" sz="900" b="1">
                <a:solidFill>
                  <a:srgbClr val="FF0000"/>
                </a:solidFill>
                <a:latin typeface="微软雅黑" panose="020b0503020204020204" pitchFamily="34" charset="-122"/>
                <a:ea typeface="微软雅黑" panose="020b0503020204020204" pitchFamily="34" charset="-122"/>
                <a:cs typeface="Times New Roman" pitchFamily="18" charset="0"/>
              </a:rPr>
              <a:t>代表一种新的经济形态</a:t>
            </a:r>
            <a:endParaRPr lang="en-US" altLang="zh-CN" sz="900" b="1">
              <a:solidFill>
                <a:srgbClr val="FF0000"/>
              </a:solidFill>
              <a:latin typeface="微软雅黑" panose="020b0503020204020204" pitchFamily="34" charset="-122"/>
              <a:ea typeface="微软雅黑" panose="020b0503020204020204" pitchFamily="34" charset="-122"/>
              <a:cs typeface="Times New Roman" pitchFamily="18" charset="0"/>
            </a:endParaRPr>
          </a:p>
          <a:p>
            <a:pPr eaLnBrk="1" hangingPunct="1">
              <a:spcBef>
                <a:spcPct val="50000"/>
              </a:spcBef>
              <a:buSzPct val="85000"/>
            </a:pPr>
            <a:r>
              <a:rPr lang="zh-CN" altLang="en-US" sz="900">
                <a:solidFill>
                  <a:srgbClr val="000000"/>
                </a:solidFill>
                <a:latin typeface="微软雅黑" panose="020b0503020204020204" pitchFamily="34" charset="-122"/>
                <a:ea typeface="微软雅黑" panose="020b0503020204020204" pitchFamily="34" charset="-122"/>
                <a:cs typeface="Times New Roman" pitchFamily="18" charset="0"/>
              </a:rPr>
              <a:t>即充分发挥互联网在生产要素配置中的优化和集成作用，将互联网的创新成果深度融合于经济社会各领域之中，提升实体经济的创新力和生产力</a:t>
            </a:r>
            <a:endParaRPr lang="en-US" altLang="zh-CN" sz="900">
              <a:solidFill>
                <a:srgbClr val="000000"/>
              </a:solidFill>
              <a:latin typeface="微软雅黑" panose="020b0503020204020204" pitchFamily="34" charset="-122"/>
              <a:ea typeface="微软雅黑" panose="020b0503020204020204" pitchFamily="34" charset="-122"/>
              <a:cs typeface="Times New Roman" pitchFamily="18" charset="0"/>
            </a:endParaRPr>
          </a:p>
        </p:txBody>
      </p:sp>
      <p:sp>
        <p:nvSpPr>
          <p:cNvPr id="4110" name="Rectangle 3"/>
          <p:cNvSpPr>
            <a:spLocks noChangeArrowheads="1"/>
          </p:cNvSpPr>
          <p:nvPr/>
        </p:nvSpPr>
        <p:spPr bwMode="auto">
          <a:xfrm>
            <a:off x="3617119" y="3206353"/>
            <a:ext cx="2288381" cy="813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54000" rIns="54000" bIns="54000"/>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eaLnBrk="1" hangingPunct="1">
              <a:spcBef>
                <a:spcPct val="50000"/>
              </a:spcBef>
              <a:buSzPct val="85000"/>
            </a:pPr>
            <a:r>
              <a:rPr lang="zh-CN" altLang="en-US" sz="900" b="1">
                <a:solidFill>
                  <a:srgbClr val="FF0000"/>
                </a:solidFill>
                <a:latin typeface="微软雅黑" panose="020b0503020204020204" pitchFamily="34" charset="-122"/>
                <a:ea typeface="微软雅黑" panose="020b0503020204020204" pitchFamily="34" charset="-122"/>
                <a:cs typeface="Times New Roman" pitchFamily="18" charset="0"/>
              </a:rPr>
              <a:t>“互联网</a:t>
            </a:r>
            <a:r>
              <a:rPr lang="en-US" altLang="zh-CN" sz="900" b="1">
                <a:solidFill>
                  <a:srgbClr val="FF0000"/>
                </a:solidFill>
                <a:latin typeface="微软雅黑" panose="020b0503020204020204" pitchFamily="34" charset="-122"/>
                <a:ea typeface="微软雅黑" panose="020b0503020204020204" pitchFamily="34" charset="-122"/>
                <a:cs typeface="Times New Roman" pitchFamily="18" charset="0"/>
              </a:rPr>
              <a:t>+”</a:t>
            </a:r>
            <a:r>
              <a:rPr lang="zh-CN" altLang="en-US" sz="900" b="1">
                <a:solidFill>
                  <a:srgbClr val="FF0000"/>
                </a:solidFill>
                <a:latin typeface="微软雅黑" panose="020b0503020204020204" pitchFamily="34" charset="-122"/>
                <a:ea typeface="微软雅黑" panose="020b0503020204020204" pitchFamily="34" charset="-122"/>
                <a:cs typeface="Times New Roman" pitchFamily="18" charset="0"/>
              </a:rPr>
              <a:t>是两化（工业化、信息化）融合的升级版</a:t>
            </a:r>
            <a:endParaRPr lang="en-US" altLang="zh-CN" sz="900" b="1">
              <a:solidFill>
                <a:srgbClr val="FF0000"/>
              </a:solidFill>
              <a:latin typeface="微软雅黑" panose="020b0503020204020204" pitchFamily="34" charset="-122"/>
              <a:ea typeface="微软雅黑" panose="020b0503020204020204" pitchFamily="34" charset="-122"/>
              <a:cs typeface="Times New Roman" pitchFamily="18" charset="0"/>
            </a:endParaRPr>
          </a:p>
          <a:p>
            <a:pPr eaLnBrk="1" hangingPunct="1">
              <a:spcBef>
                <a:spcPct val="50000"/>
              </a:spcBef>
              <a:buSzPct val="85000"/>
            </a:pPr>
            <a:r>
              <a:rPr lang="zh-CN" altLang="en-US" sz="900">
                <a:solidFill>
                  <a:srgbClr val="000000"/>
                </a:solidFill>
                <a:latin typeface="微软雅黑" panose="020b0503020204020204" pitchFamily="34" charset="-122"/>
                <a:ea typeface="微软雅黑" panose="020b0503020204020204" pitchFamily="34" charset="-122"/>
                <a:cs typeface="Times New Roman" pitchFamily="18" charset="0"/>
              </a:rPr>
              <a:t>将互联网作为当前信息化发展的核心特征提取出来，与工业，商业，金融业、服务业的全面融合，达到“</a:t>
            </a:r>
            <a:r>
              <a:rPr lang="en-US" altLang="zh-CN" sz="900">
                <a:solidFill>
                  <a:srgbClr val="000000"/>
                </a:solidFill>
                <a:latin typeface="微软雅黑" panose="020b0503020204020204" pitchFamily="34" charset="-122"/>
                <a:ea typeface="微软雅黑" panose="020b0503020204020204" pitchFamily="34" charset="-122"/>
                <a:cs typeface="Times New Roman" pitchFamily="18" charset="0"/>
              </a:rPr>
              <a:t>1+1&gt;2</a:t>
            </a:r>
            <a:r>
              <a:rPr lang="zh-CN" altLang="en-US" sz="900">
                <a:solidFill>
                  <a:srgbClr val="000000"/>
                </a:solidFill>
                <a:latin typeface="微软雅黑" panose="020b0503020204020204" pitchFamily="34" charset="-122"/>
                <a:ea typeface="微软雅黑" panose="020b0503020204020204" pitchFamily="34" charset="-122"/>
                <a:cs typeface="Times New Roman" pitchFamily="18" charset="0"/>
              </a:rPr>
              <a:t>”的效果</a:t>
            </a:r>
            <a:endParaRPr lang="en-US" altLang="zh-CN" sz="900">
              <a:solidFill>
                <a:srgbClr val="000000"/>
              </a:solidFill>
              <a:latin typeface="微软雅黑" panose="020b0503020204020204" pitchFamily="34" charset="-122"/>
              <a:ea typeface="微软雅黑" panose="020b0503020204020204" pitchFamily="34" charset="-122"/>
              <a:cs typeface="Times New Roman" pitchFamily="18" charset="0"/>
            </a:endParaRPr>
          </a:p>
        </p:txBody>
      </p:sp>
      <p:sp>
        <p:nvSpPr>
          <p:cNvPr id="4111" name="Rectangle 3"/>
          <p:cNvSpPr>
            <a:spLocks noChangeArrowheads="1"/>
          </p:cNvSpPr>
          <p:nvPr/>
        </p:nvSpPr>
        <p:spPr bwMode="auto">
          <a:xfrm>
            <a:off x="6192441" y="2675335"/>
            <a:ext cx="2226469" cy="813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54000" rIns="54000" bIns="54000"/>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eaLnBrk="1" hangingPunct="1">
              <a:spcBef>
                <a:spcPct val="50000"/>
              </a:spcBef>
              <a:buSzPct val="85000"/>
            </a:pPr>
            <a:r>
              <a:rPr lang="zh-CN" altLang="en-US" sz="900" b="1">
                <a:solidFill>
                  <a:srgbClr val="FF0000"/>
                </a:solidFill>
                <a:latin typeface="微软雅黑" panose="020b0503020204020204" pitchFamily="34" charset="-122"/>
                <a:ea typeface="微软雅黑" panose="020b0503020204020204" pitchFamily="34" charset="-122"/>
                <a:cs typeface="Times New Roman" pitchFamily="18" charset="0"/>
              </a:rPr>
              <a:t>“互联网</a:t>
            </a:r>
            <a:r>
              <a:rPr lang="en-US" altLang="zh-CN" sz="900" b="1">
                <a:solidFill>
                  <a:srgbClr val="FF0000"/>
                </a:solidFill>
                <a:latin typeface="微软雅黑" panose="020b0503020204020204" pitchFamily="34" charset="-122"/>
                <a:ea typeface="微软雅黑" panose="020b0503020204020204" pitchFamily="34" charset="-122"/>
                <a:cs typeface="Times New Roman" pitchFamily="18" charset="0"/>
              </a:rPr>
              <a:t>+”</a:t>
            </a:r>
            <a:r>
              <a:rPr lang="zh-CN" altLang="en-US" sz="900" b="1">
                <a:solidFill>
                  <a:srgbClr val="FF0000"/>
                </a:solidFill>
                <a:latin typeface="微软雅黑" panose="020b0503020204020204" pitchFamily="34" charset="-122"/>
                <a:ea typeface="微软雅黑" panose="020b0503020204020204" pitchFamily="34" charset="-122"/>
                <a:cs typeface="Times New Roman" pitchFamily="18" charset="0"/>
              </a:rPr>
              <a:t>不仅意味着信息技术发展演进，也意味着经济社会转型发展的新机遇</a:t>
            </a:r>
            <a:endParaRPr lang="en-US" altLang="zh-CN" sz="900">
              <a:solidFill>
                <a:srgbClr val="000000"/>
              </a:solidFill>
              <a:latin typeface="微软雅黑" panose="020b0503020204020204" pitchFamily="34" charset="-122"/>
              <a:ea typeface="微软雅黑" panose="020b0503020204020204" pitchFamily="34" charset="-122"/>
              <a:cs typeface="Times New Roman" pitchFamily="18" charset="0"/>
            </a:endParaRPr>
          </a:p>
          <a:p>
            <a:pPr eaLnBrk="1" hangingPunct="1">
              <a:spcBef>
                <a:spcPct val="50000"/>
              </a:spcBef>
              <a:buSzPct val="85000"/>
            </a:pPr>
            <a:r>
              <a:rPr lang="zh-CN" altLang="en-US" sz="900">
                <a:solidFill>
                  <a:srgbClr val="000000"/>
                </a:solidFill>
                <a:latin typeface="微软雅黑" panose="020b0503020204020204" pitchFamily="34" charset="-122"/>
                <a:ea typeface="微软雅黑" panose="020b0503020204020204" pitchFamily="34" charset="-122"/>
                <a:cs typeface="Times New Roman" pitchFamily="18" charset="0"/>
              </a:rPr>
              <a:t>只有全面转向互联网，才能把握住社会转型发展的机遇，充分体现自身的企业价值，实现自身的转型发展目标</a:t>
            </a:r>
            <a:endParaRPr lang="en-US" altLang="zh-CN" sz="900">
              <a:solidFill>
                <a:srgbClr val="000000"/>
              </a:solidFill>
              <a:latin typeface="微软雅黑" panose="020b0503020204020204" pitchFamily="34" charset="-122"/>
              <a:ea typeface="微软雅黑" panose="020b0503020204020204" pitchFamily="34" charset="-122"/>
              <a:cs typeface="Times New Roman" pitchFamily="18" charset="0"/>
            </a:endParaRPr>
          </a:p>
        </p:txBody>
      </p:sp>
      <p:sp>
        <p:nvSpPr>
          <p:cNvPr id="4112" name="矩形 40"/>
          <p:cNvSpPr>
            <a:spLocks noChangeArrowheads="1"/>
          </p:cNvSpPr>
          <p:nvPr/>
        </p:nvSpPr>
        <p:spPr bwMode="auto">
          <a:xfrm>
            <a:off x="446485" y="2625329"/>
            <a:ext cx="351234" cy="1345406"/>
          </a:xfrm>
          <a:prstGeom prst="rect">
            <a:avLst/>
          </a:prstGeom>
          <a:solidFill>
            <a:srgbClr val="FFC00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marL="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sz="1000" kern="1200">
                <a:solidFill>
                  <a:schemeClr val="tx2"/>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000" kern="1200">
                <a:solidFill>
                  <a:schemeClr val="tx2"/>
                </a:solidFill>
                <a:latin typeface="Tahoma" panose="020b0604030504040204" pitchFamily="34" charset="0"/>
                <a:ea typeface="宋体" panose="02010600030101010101" pitchFamily="2" charset="-122"/>
                <a:cs typeface="+mn-cs"/>
              </a:defRPr>
            </a:lvl9pPr>
          </a:lstStyle>
          <a:p>
            <a:pPr algn="ctr" eaLnBrk="1" hangingPunct="1"/>
            <a:r>
              <a:rPr lang="zh-CN" altLang="en-US" sz="1200" b="1">
                <a:solidFill>
                  <a:prstClr val="white"/>
                </a:solidFill>
                <a:latin typeface="微软雅黑" panose="020b0503020204020204" pitchFamily="34" charset="-122"/>
                <a:ea typeface="微软雅黑" panose="020b0503020204020204" pitchFamily="34" charset="-122"/>
              </a:rPr>
              <a:t>互联网</a:t>
            </a:r>
            <a:endParaRPr lang="en-US" altLang="zh-CN" sz="1200" b="1">
              <a:solidFill>
                <a:prstClr val="white"/>
              </a:solidFill>
              <a:latin typeface="微软雅黑" panose="020b0503020204020204" pitchFamily="34" charset="-122"/>
              <a:ea typeface="微软雅黑" panose="020b0503020204020204" pitchFamily="34" charset="-122"/>
            </a:endParaRPr>
          </a:p>
          <a:p>
            <a:pPr algn="ctr" eaLnBrk="1" hangingPunct="1"/>
            <a:r>
              <a:rPr lang="en-US" altLang="zh-CN" sz="1200" b="1">
                <a:solidFill>
                  <a:prstClr val="white"/>
                </a:solidFill>
                <a:latin typeface="微软雅黑" panose="020b0503020204020204" pitchFamily="34" charset="-122"/>
                <a:ea typeface="微软雅黑" panose="020b0503020204020204" pitchFamily="34" charset="-122"/>
              </a:rPr>
              <a:t>+</a:t>
            </a: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28" name="矩形 27"/>
          <p:cNvSpPr/>
          <p:nvPr/>
        </p:nvSpPr>
        <p:spPr>
          <a:xfrm>
            <a:off x="155480" y="803654"/>
            <a:ext cx="473206" cy="715581"/>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rPr>
              <a:t>1</a:t>
            </a:r>
            <a:endParaRPr lang="zh-CN" altLang="en-US"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endParaRPr>
          </a:p>
        </p:txBody>
      </p:sp>
      <p:pic>
        <p:nvPicPr>
          <p:cNvPr id="4114" name="图片 28"/>
          <p:cNvPicPr>
            <a:picLocks noChangeAspect="1"/>
          </p:cNvPicPr>
          <p:nvPr/>
        </p:nvPicPr>
        <p:blipFill>
          <a:blip r:embed="rId6">
            <a:extLst>
              <a:ext uri="{28A0092B-C50C-407E-A947-70E740481C1C}">
                <a14:useLocalDpi xmlns:a14="http://schemas.microsoft.com/office/drawing/2010/main" val="0"/>
              </a:ext>
            </a:extLst>
          </a:blip>
          <a:stretch>
            <a:fillRect/>
          </a:stretch>
        </p:blipFill>
        <p:spPr bwMode="auto">
          <a:xfrm>
            <a:off x="5965032" y="4276725"/>
            <a:ext cx="2299097"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1273181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1566617022"/>
              </p:ext>
            </p:extLst>
          </p:nvPr>
        </p:nvGraphicFramePr>
        <p:xfrm>
          <a:off x="1192" y="858442"/>
          <a:ext cx="1190" cy="1190"/>
        </p:xfrm>
        <a:graphic>
          <a:graphicData uri="http://schemas.openxmlformats.org/presentationml/2006/ole">
            <mc:AlternateContent>
              <mc:Choice xmlns:v="urn:schemas-microsoft-com:vml" Requires="v">
                <p:oleObj spid="_x0000_s1046"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192" y="858442"/>
                        <a:ext cx="1190" cy="1190"/>
                      </a:xfrm>
                      <a:prstGeom prst="rect">
                        <a:avLst/>
                      </a:prstGeom>
                      <a:noFill/>
                    </p:spPr>
                  </p:pic>
                </p:oleObj>
              </mc:Fallback>
            </mc:AlternateContent>
          </a:graphicData>
        </a:graphic>
      </p:graphicFrame>
      <p:sp>
        <p:nvSpPr>
          <p:cNvPr id="93" name="矩形 92" hidden="1"/>
          <p:cNvSpPr/>
          <p:nvPr>
            <p:custDataLst>
              <p:tags r:id="rId5"/>
            </p:custDataLst>
          </p:nvPr>
        </p:nvSpPr>
        <p:spPr bwMode="gray">
          <a:xfrm>
            <a:off x="-344545" y="789823"/>
            <a:ext cx="808154" cy="253916"/>
          </a:xfrm>
          <a:prstGeom prst="rect">
            <a:avLst/>
          </a:prstGeom>
          <a:solidFill>
            <a:scrgbClr r="0" g="0" b="0"/>
          </a:solidFill>
        </p:spPr>
        <p:txBody>
          <a:bodyPr vert="horz" wrap="none" lIns="0" tIns="0" rIns="0" bIns="0" numCol="1" spcCol="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zh-CN" altLang="en-US" sz="1350" b="1">
              <a:solidFill>
                <a:prstClr val="blac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2" name="TextBox 6"/>
          <p:cNvSpPr txBox="1">
            <a:spLocks noChangeArrowheads="1"/>
          </p:cNvSpPr>
          <p:nvPr/>
        </p:nvSpPr>
        <p:spPr bwMode="auto">
          <a:xfrm>
            <a:off x="694574" y="898372"/>
            <a:ext cx="7979020" cy="480131"/>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20000"/>
              </a:spcBef>
              <a:buFont typeface="Verdana" panose="020b0604030504040204" pitchFamily="34" charset="0"/>
              <a:buNone/>
            </a:pPr>
            <a:r>
              <a:rPr lang="zh-CN" altLang="en-US" sz="2100" b="1">
                <a:solidFill>
                  <a:prstClr val="black"/>
                </a:solidFill>
                <a:latin typeface="微软雅黑" panose="020b0503020204020204" pitchFamily="34" charset="-122"/>
                <a:ea typeface="微软雅黑" panose="020b0503020204020204" pitchFamily="34" charset="-122"/>
              </a:rPr>
              <a:t>国际标杆经验：德国电信的经营情况数据</a:t>
            </a:r>
          </a:p>
        </p:txBody>
      </p:sp>
      <p:sp>
        <p:nvSpPr>
          <p:cNvPr id="5" name="标题 2"/>
          <p:cNvSpPr txBox="1"/>
          <p:nvPr/>
        </p:nvSpPr>
        <p:spPr>
          <a:xfrm>
            <a:off x="413148" y="1538790"/>
            <a:ext cx="8371284" cy="628652"/>
          </a:xfrm>
          <a:prstGeom prst="rect">
            <a:avLst/>
          </a:prstGeom>
          <a:ln>
            <a:noFill/>
            <a:prstDash val="dashDot"/>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buClr>
                <a:srgbClr val="FF0000"/>
              </a:buClr>
              <a:defRPr/>
            </a:pPr>
            <a:r>
              <a:rPr lang="zh-CN" altLang="en-US" sz="1350" b="1" kern="0">
                <a:solidFill>
                  <a:prstClr val="black"/>
                </a:solidFill>
                <a:latin typeface="微软雅黑" panose="020b0503020204020204" pitchFamily="34" charset="-122"/>
                <a:ea typeface="微软雅黑" panose="020b0503020204020204" pitchFamily="34" charset="-122"/>
                <a:cs typeface="+mj-cs"/>
              </a:rPr>
              <a:t>德国电信（德国区）自</a:t>
            </a:r>
            <a:r>
              <a:rPr lang="en-US" altLang="zh-CN" sz="1350" b="1" kern="0">
                <a:solidFill>
                  <a:prstClr val="black"/>
                </a:solidFill>
                <a:latin typeface="微软雅黑" panose="020b0503020204020204" pitchFamily="34" charset="-122"/>
                <a:ea typeface="微软雅黑" panose="020b0503020204020204" pitchFamily="34" charset="-122"/>
                <a:cs typeface="+mj-cs"/>
              </a:rPr>
              <a:t>2009</a:t>
            </a:r>
            <a:r>
              <a:rPr lang="zh-CN" altLang="en-US" sz="1350" b="1" kern="0">
                <a:solidFill>
                  <a:prstClr val="black"/>
                </a:solidFill>
                <a:latin typeface="微软雅黑" panose="020b0503020204020204" pitchFamily="34" charset="-122"/>
                <a:ea typeface="微软雅黑" panose="020b0503020204020204" pitchFamily="34" charset="-122"/>
                <a:cs typeface="+mj-cs"/>
              </a:rPr>
              <a:t>年起强化对线上渠道的重视，逐步将用户发展、维系与服务向线上迁移，带来了收入的增长</a:t>
            </a:r>
          </a:p>
        </p:txBody>
      </p:sp>
      <p:graphicFrame>
        <p:nvGraphicFramePr>
          <p:cNvPr id="2" name="对象 1"/>
          <p:cNvGraphicFramePr>
            <a:graphicFrameLocks noChangeAspect="1"/>
          </p:cNvGraphicFramePr>
          <p:nvPr>
            <p:custDataLst>
              <p:tags r:id="rId6"/>
            </p:custDataLst>
            <p:extLst/>
          </p:nvPr>
        </p:nvGraphicFramePr>
        <p:xfrm>
          <a:off x="400050" y="2943226"/>
          <a:ext cx="4029260" cy="2593181"/>
        </p:xfrm>
        <a:graphic>
          <a:graphicData uri="http://schemas.openxmlformats.org/presentationml/2006/ole">
            <mc:AlternateContent>
              <mc:Choice xmlns:v="urn:schemas-microsoft-com:vml" Requires="v">
                <p:oleObj spid="_x0000_s1047" name="图表" r:id="rId7" imgW="5371979" imgH="3459683" progId="MSGraph.Chart.8">
                  <p:embed/>
                </p:oleObj>
              </mc:Choice>
              <mc:Fallback>
                <p:oleObj name="图表" r:id="rId7" imgW="5371979" imgH="3459683" progId="MSGraph.Chart.8">
                  <p:embed/>
                  <p:pic>
                    <p:nvPicPr>
                      <p:cNvPr id="0" name="OLE substitute image"/>
                      <p:cNvPicPr/>
                      <p:nvPr/>
                    </p:nvPicPr>
                    <p:blipFill>
                      <a:blip r:embed="rId8"/>
                      <a:stretch>
                        <a:fillRect/>
                      </a:stretch>
                    </p:blipFill>
                    <p:spPr>
                      <a:xfrm>
                        <a:off x="400050" y="2943226"/>
                        <a:ext cx="4029260" cy="2593181"/>
                      </a:xfrm>
                      <a:prstGeom prst="rect">
                        <a:avLst/>
                      </a:prstGeom>
                      <a:noFill/>
                    </p:spPr>
                  </p:pic>
                </p:oleObj>
              </mc:Fallback>
            </mc:AlternateContent>
          </a:graphicData>
        </a:graphic>
      </p:graphicFrame>
      <p:cxnSp>
        <p:nvCxnSpPr>
          <p:cNvPr id="4" name="直接连接符 3"/>
          <p:cNvCxnSpPr/>
          <p:nvPr>
            <p:custDataLst>
              <p:tags r:id="rId9"/>
            </p:custDataLst>
          </p:nvPr>
        </p:nvCxnSpPr>
        <p:spPr bwMode="gray">
          <a:xfrm flipV="1">
            <a:off x="975123" y="2920603"/>
            <a:ext cx="2893219" cy="242888"/>
          </a:xfrm>
          <a:prstGeom prst="line">
            <a:avLst/>
          </a:prstGeom>
          <a:gradFill rotWithShape="1">
            <a:gsLst>
              <a:gs pos="0">
                <a:srgbClr val="F1F3F7">
                  <a:alpha val="0"/>
                </a:srgbClr>
              </a:gs>
              <a:gs pos="100000">
                <a:srgbClr val="F1F3F7">
                  <a:gamma/>
                  <a:tint val="0"/>
                  <a:invGamma/>
                </a:srgbClr>
              </a:gs>
            </a:gsLst>
            <a:path path="rect">
              <a:fillToRect r="100000" b="100000"/>
            </a:path>
          </a:gradFill>
          <a:ln w="25400" cap="flat" cmpd="sng" algn="ctr">
            <a:solidFill>
              <a:schemeClr val="tx1">
                <a:alpha val="76000"/>
              </a:schemeClr>
            </a:solidFill>
            <a:prstDash val="solid"/>
            <a:round/>
            <a:headEnd type="none" w="med" len="med"/>
            <a:tailEnd type="triangle" w="med" len="med"/>
          </a:ln>
          <a:effectLst/>
          <a:extLst>
            <a:ext uri="{AF507438-7753-43e0-B8FC-AC1667EBCBE1}">
              <a14:hiddenEffects xmlns="" xmlns:a14="http://schemas.microsoft.com/office/drawing/2010/main">
                <a:effectLst>
                  <a:outerShdw dist="35921" sx="1000" sy="1000" algn="ctr" rotWithShape="0">
                    <a:schemeClr val="bg2">
                      <a:alpha val="99000"/>
                    </a:schemeClr>
                  </a:outerShdw>
                </a:effectLst>
              </a14:hiddenEffects>
            </a:ext>
          </a:extLst>
        </p:spPr>
      </p:cxnSp>
      <p:sp>
        <p:nvSpPr>
          <p:cNvPr id="27" name="文本占位符 16"/>
          <p:cNvSpPr>
            <a:spLocks noGrp="1"/>
          </p:cNvSpPr>
          <p:nvPr>
            <p:custDataLst>
              <p:tags r:id="rId10"/>
            </p:custDataLst>
          </p:nvPr>
        </p:nvSpPr>
        <p:spPr bwMode="gray">
          <a:xfrm>
            <a:off x="2266950" y="2969419"/>
            <a:ext cx="310754" cy="145256"/>
          </a:xfrm>
          <a:prstGeom prst="ellipse">
            <a:avLst/>
          </a:prstGeom>
          <a:solidFill>
            <a:srgbClr val="FFFFFF"/>
          </a:solidFill>
          <a:ln w="9525">
            <a:solidFill>
              <a:schemeClr val="tx1"/>
            </a:solidFill>
            <a:miter lim="800000"/>
          </a:ln>
        </p:spPr>
        <p:txBody>
          <a:bodyPr vert="horz" wrap="none" lIns="0" tIns="0" rIns="0" bIns="0" numCol="1" spcCol="0" anchor="ctr"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lnSpc>
                <a:spcPct val="90000"/>
              </a:lnSpc>
              <a:spcBef>
                <a:spcPct val="0"/>
              </a:spcBef>
              <a:buClr>
                <a:srgbClr val="0563C1"/>
              </a:buClr>
              <a:buNone/>
            </a:pPr>
            <a:fld id="{F1633C18-9836-4CA5-86BC-890B11B1550C}" type="datetime'+''''''''''''''''''''''''''''''''''''''''4''''''''''%'''''">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lnSpc>
                  <a:spcPct val="90000"/>
                </a:lnSpc>
                <a:spcBef>
                  <a:spcPct val="0"/>
                </a:spcBef>
                <a:buClr>
                  <a:srgbClr val="0563C1"/>
                </a:buClr>
                <a:buNone/>
              </a:pPr>
              <a:t>+4%</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7" name="文本占位符 10"/>
          <p:cNvSpPr>
            <a:spLocks noGrp="1"/>
          </p:cNvSpPr>
          <p:nvPr>
            <p:custDataLst>
              <p:tags r:id="rId11"/>
            </p:custDataLst>
          </p:nvPr>
        </p:nvSpPr>
        <p:spPr bwMode="gray">
          <a:xfrm>
            <a:off x="3746897" y="55173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D602A84B-E33C-4D60-A09F-E0E310DF76E0}" type="datetime'2''''''''''''''''''''''''0''''''''''''1''''''''3'">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2013</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9" name="文本占位符 3"/>
          <p:cNvSpPr>
            <a:spLocks noGrp="1"/>
          </p:cNvSpPr>
          <p:nvPr>
            <p:custDataLst>
              <p:tags r:id="rId12"/>
            </p:custDataLst>
          </p:nvPr>
        </p:nvSpPr>
        <p:spPr bwMode="gray">
          <a:xfrm>
            <a:off x="2782491" y="55173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2B9E63E1-68F5-487C-8157-24A5C87C3738}" type="datetime'''2''''''''''''''''''0''''''1''''''''''2'''''''''''''''''">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2012</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 name="文本占位符 1"/>
          <p:cNvSpPr>
            <a:spLocks noGrp="1"/>
          </p:cNvSpPr>
          <p:nvPr>
            <p:custDataLst>
              <p:tags r:id="rId13"/>
            </p:custDataLst>
          </p:nvPr>
        </p:nvSpPr>
        <p:spPr bwMode="gray">
          <a:xfrm>
            <a:off x="853678" y="55173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CC7C4850-5F2A-4653-8440-787FD6F4F9D0}" type="datetime'''''2''''0''''''''''''''''''''''''''1''''''0'''''">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2010</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0" name="文本占位符 4"/>
          <p:cNvSpPr>
            <a:spLocks noGrp="1"/>
          </p:cNvSpPr>
          <p:nvPr>
            <p:custDataLst>
              <p:tags r:id="rId14"/>
            </p:custDataLst>
          </p:nvPr>
        </p:nvSpPr>
        <p:spPr bwMode="gray">
          <a:xfrm>
            <a:off x="440531" y="4379119"/>
            <a:ext cx="190500"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none" lIns="0" tIns="0" rIns="0" bIns="0" numCol="1" spcCol="0" anchor="ctr"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r">
              <a:spcBef>
                <a:spcPct val="0"/>
              </a:spcBef>
              <a:buClr>
                <a:srgbClr val="0563C1"/>
              </a:buClr>
              <a:buNone/>
            </a:pPr>
            <a:fld id="{5C81A18B-32F4-41E0-8CC4-59C680C9C6C1}" type="datetime'''''''''''''收''''入'''''''''''''''''''''">
              <a:rPr lang="en-US" altLang="zh-CN" sz="750">
                <a:solidFill>
                  <a:prstClr val="black"/>
                </a:solidFill>
                <a:latin typeface="微软雅黑" panose="020b0503020204020204" pitchFamily="34" charset="-122"/>
                <a:ea typeface="微软雅黑" panose="020b0503020204020204" pitchFamily="34" charset="-122"/>
                <a:sym typeface="微软雅黑" panose="020b0503020204020204" pitchFamily="34" charset="-122"/>
              </a:rPr>
              <a:pPr marL="0" indent="0" algn="r">
                <a:spcBef>
                  <a:spcPct val="0"/>
                </a:spcBef>
                <a:buClr>
                  <a:srgbClr val="0563C1"/>
                </a:buClr>
                <a:buNone/>
              </a:pPr>
              <a:t>收入</a:t>
            </a:fld>
            <a:endParaRPr lang="zh-CN" altLang="en-US" sz="750">
              <a:solidFill>
                <a:prstClr val="blac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8" name="文本占位符 2"/>
          <p:cNvSpPr>
            <a:spLocks noGrp="1"/>
          </p:cNvSpPr>
          <p:nvPr>
            <p:custDataLst>
              <p:tags r:id="rId15"/>
            </p:custDataLst>
          </p:nvPr>
        </p:nvSpPr>
        <p:spPr bwMode="gray">
          <a:xfrm>
            <a:off x="1818085" y="55173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125A18AD-F8E9-462B-90FB-8D98FD72B754}" type="datetime'2''''''''''''''''''''''''''''''0''''''''''''1''1'''''''''''">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2011</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cxnSp>
        <p:nvCxnSpPr>
          <p:cNvPr id="18" name="直接连接符 17"/>
          <p:cNvCxnSpPr/>
          <p:nvPr/>
        </p:nvCxnSpPr>
        <p:spPr bwMode="auto">
          <a:xfrm>
            <a:off x="465535" y="2460122"/>
            <a:ext cx="3890441"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9" name="TextBox 105"/>
          <p:cNvSpPr txBox="1"/>
          <p:nvPr/>
        </p:nvSpPr>
        <p:spPr>
          <a:xfrm>
            <a:off x="1188309" y="2356247"/>
            <a:ext cx="2444893" cy="230832"/>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00" b="1">
                <a:solidFill>
                  <a:srgbClr val="000000"/>
                </a:solidFill>
                <a:latin typeface="微软雅黑" panose="020b0503020204020204" pitchFamily="34" charset="-122"/>
                <a:ea typeface="微软雅黑" panose="020b0503020204020204" pitchFamily="34" charset="-122"/>
              </a:rPr>
              <a:t>2010-2013</a:t>
            </a:r>
            <a:r>
              <a:rPr lang="zh-CN" altLang="en-US" sz="900" b="1">
                <a:solidFill>
                  <a:srgbClr val="000000"/>
                </a:solidFill>
                <a:latin typeface="微软雅黑" panose="020b0503020204020204" pitchFamily="34" charset="-122"/>
                <a:ea typeface="微软雅黑" panose="020b0503020204020204" pitchFamily="34" charset="-122"/>
              </a:rPr>
              <a:t>收入变化情况</a:t>
            </a:r>
          </a:p>
        </p:txBody>
      </p:sp>
      <p:cxnSp>
        <p:nvCxnSpPr>
          <p:cNvPr id="20" name="直接连接符 19"/>
          <p:cNvCxnSpPr/>
          <p:nvPr/>
        </p:nvCxnSpPr>
        <p:spPr bwMode="auto">
          <a:xfrm>
            <a:off x="4734018" y="2460122"/>
            <a:ext cx="3919053"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21" name="TextBox 72"/>
          <p:cNvSpPr txBox="1"/>
          <p:nvPr/>
        </p:nvSpPr>
        <p:spPr>
          <a:xfrm>
            <a:off x="5605463" y="2356247"/>
            <a:ext cx="2176165" cy="230832"/>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900" b="1">
                <a:solidFill>
                  <a:srgbClr val="000000"/>
                </a:solidFill>
                <a:latin typeface="微软雅黑" panose="020b0503020204020204" pitchFamily="34" charset="-122"/>
                <a:ea typeface="微软雅黑" panose="020b0503020204020204" pitchFamily="34" charset="-122"/>
              </a:rPr>
              <a:t>主要指标变化情况</a:t>
            </a:r>
          </a:p>
        </p:txBody>
      </p:sp>
      <p:sp>
        <p:nvSpPr>
          <p:cNvPr id="28" name="文本框 27"/>
          <p:cNvSpPr txBox="1"/>
          <p:nvPr/>
        </p:nvSpPr>
        <p:spPr>
          <a:xfrm>
            <a:off x="458722" y="2620882"/>
            <a:ext cx="927191" cy="20774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50">
                <a:solidFill>
                  <a:srgbClr val="000000"/>
                </a:solidFill>
                <a:latin typeface="微软雅黑" panose="020b0503020204020204" pitchFamily="34" charset="-122"/>
                <a:ea typeface="微软雅黑" panose="020b0503020204020204" pitchFamily="34" charset="-122"/>
              </a:rPr>
              <a:t>单位：亿欧元</a:t>
            </a:r>
          </a:p>
        </p:txBody>
      </p:sp>
      <p:graphicFrame>
        <p:nvGraphicFramePr>
          <p:cNvPr id="29" name="对象 28"/>
          <p:cNvGraphicFramePr>
            <a:graphicFrameLocks noChangeAspect="1"/>
          </p:cNvGraphicFramePr>
          <p:nvPr>
            <p:custDataLst>
              <p:tags r:id="rId16"/>
            </p:custDataLst>
            <p:extLst/>
          </p:nvPr>
        </p:nvGraphicFramePr>
        <p:xfrm>
          <a:off x="4629150" y="2657476"/>
          <a:ext cx="1914710" cy="1393031"/>
        </p:xfrm>
        <a:graphic>
          <a:graphicData uri="http://schemas.openxmlformats.org/presentationml/2006/ole">
            <mc:AlternateContent>
              <mc:Choice xmlns:v="urn:schemas-microsoft-com:vml" Requires="v">
                <p:oleObj spid="_x0000_s1048" name="图表" r:id="rId17" imgW="2552625" imgH="1859280" progId="MSGraph.Chart.8">
                  <p:embed/>
                </p:oleObj>
              </mc:Choice>
              <mc:Fallback>
                <p:oleObj name="图表" r:id="rId17" imgW="2552625" imgH="1859280" progId="MSGraph.Chart.8">
                  <p:embed/>
                  <p:pic>
                    <p:nvPicPr>
                      <p:cNvPr id="0" name="OLE substitute image"/>
                      <p:cNvPicPr/>
                      <p:nvPr/>
                    </p:nvPicPr>
                    <p:blipFill>
                      <a:blip r:embed="rId18"/>
                      <a:stretch>
                        <a:fillRect/>
                      </a:stretch>
                    </p:blipFill>
                    <p:spPr>
                      <a:xfrm>
                        <a:off x="4629150" y="2657476"/>
                        <a:ext cx="1914710" cy="1393031"/>
                      </a:xfrm>
                      <a:prstGeom prst="rect">
                        <a:avLst/>
                      </a:prstGeom>
                      <a:noFill/>
                    </p:spPr>
                  </p:pic>
                </p:oleObj>
              </mc:Fallback>
            </mc:AlternateContent>
          </a:graphicData>
        </a:graphic>
      </p:graphicFrame>
      <p:sp>
        <p:nvSpPr>
          <p:cNvPr id="31" name="文本占位符 3"/>
          <p:cNvSpPr>
            <a:spLocks noGrp="1"/>
          </p:cNvSpPr>
          <p:nvPr>
            <p:custDataLst>
              <p:tags r:id="rId19"/>
            </p:custDataLst>
          </p:nvPr>
        </p:nvSpPr>
        <p:spPr bwMode="gray">
          <a:xfrm>
            <a:off x="5689997" y="40314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87B13A48-2A03-443B-9D81-32480CA8A93B}" type="datetime'''''''''''''''''''''''''''''''2''''''''''''0''1''2'''''''">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2012</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35" name="文本占位符 10"/>
          <p:cNvSpPr>
            <a:spLocks noGrp="1"/>
          </p:cNvSpPr>
          <p:nvPr>
            <p:custDataLst>
              <p:tags r:id="rId20"/>
            </p:custDataLst>
          </p:nvPr>
        </p:nvSpPr>
        <p:spPr bwMode="gray">
          <a:xfrm>
            <a:off x="6122194" y="40314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29A25BAB-931E-4F8F-A3B4-1803389C55F0}" type="datetime'2''''''''''0''''1''''''''''''''''3'''''''''''''''">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2013</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33" name="文本占位符 2"/>
          <p:cNvSpPr>
            <a:spLocks noGrp="1"/>
          </p:cNvSpPr>
          <p:nvPr>
            <p:custDataLst>
              <p:tags r:id="rId21"/>
            </p:custDataLst>
          </p:nvPr>
        </p:nvSpPr>
        <p:spPr bwMode="gray">
          <a:xfrm>
            <a:off x="5257800" y="40314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139803FA-3B84-45B3-AF17-72468FB02AF9}" type="datetime'2''''''''''''0''''''''''''''''''''11'''''''''''''''''">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2011</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34" name="文本占位符 1"/>
          <p:cNvSpPr>
            <a:spLocks noGrp="1"/>
          </p:cNvSpPr>
          <p:nvPr>
            <p:custDataLst>
              <p:tags r:id="rId22"/>
            </p:custDataLst>
          </p:nvPr>
        </p:nvSpPr>
        <p:spPr bwMode="gray">
          <a:xfrm>
            <a:off x="4822031" y="4031456"/>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72AD473F-F57B-464B-8BE6-70A3E8C4A402}" type="datetime'''''''''''20''''1''''''''''''''''''0'''''''''''''''''''''''">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2010</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38" name="矩形 37"/>
          <p:cNvSpPr/>
          <p:nvPr>
            <p:custDataLst>
              <p:tags r:id="rId23"/>
            </p:custDataLst>
          </p:nvPr>
        </p:nvSpPr>
        <p:spPr bwMode="gray">
          <a:xfrm>
            <a:off x="4772025" y="2846785"/>
            <a:ext cx="134541" cy="100013"/>
          </a:xfrm>
          <a:prstGeom prst="rect">
            <a:avLst/>
          </a:prstGeom>
          <a:solidFill>
            <a:srgbClr val="DB2914"/>
          </a:solidFill>
          <a:ln w="9525">
            <a:solidFill>
              <a:srgbClr val="FFFFFF"/>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Font typeface="Arial" pitchFamily="34" charset="0"/>
              <a:buChar char="•"/>
            </a:pPr>
            <a:endParaRPr lang="zh-CN" altLang="en-US" sz="1200">
              <a:solidFill>
                <a:prstClr val="black"/>
              </a:solidFill>
              <a:latin typeface="华文细黑" pitchFamily="2" charset="-122"/>
              <a:ea typeface="华文细黑" pitchFamily="2" charset="-122"/>
            </a:endParaRPr>
          </a:p>
        </p:txBody>
      </p:sp>
      <p:sp>
        <p:nvSpPr>
          <p:cNvPr id="32" name="文本占位符 4"/>
          <p:cNvSpPr>
            <a:spLocks noGrp="1"/>
          </p:cNvSpPr>
          <p:nvPr>
            <p:custDataLst>
              <p:tags r:id="rId24"/>
            </p:custDataLst>
          </p:nvPr>
        </p:nvSpPr>
        <p:spPr bwMode="gray">
          <a:xfrm>
            <a:off x="4944666" y="2844404"/>
            <a:ext cx="476250"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none" lIns="0" tIns="0" rIns="0" bIns="0" numCol="1" spcCol="0" anchor="ctr"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spcBef>
                <a:spcPct val="0"/>
              </a:spcBef>
              <a:buClr>
                <a:srgbClr val="0563C1"/>
              </a:buClr>
              <a:buNone/>
            </a:pPr>
            <a:fld id="{8AE9D6A6-AE21-4FCC-8BFF-833D730B7F5F}" type="datetime'''''''''''''''''''渠道''''''''''渗''''''''''''''''透''''''''率'">
              <a:rPr lang="en-US" altLang="zh-CN" sz="750">
                <a:solidFill>
                  <a:prstClr val="black"/>
                </a:solidFill>
                <a:latin typeface="微软雅黑" panose="020b0503020204020204" pitchFamily="34" charset="-122"/>
                <a:ea typeface="微软雅黑" panose="020b0503020204020204" pitchFamily="34" charset="-122"/>
                <a:sym typeface="微软雅黑" panose="020b0503020204020204" pitchFamily="34" charset="-122"/>
              </a:rPr>
              <a:pPr marL="0" indent="0">
                <a:spcBef>
                  <a:spcPct val="0"/>
                </a:spcBef>
                <a:buClr>
                  <a:srgbClr val="0563C1"/>
                </a:buClr>
                <a:buNone/>
              </a:pPr>
              <a:t>渠道渗透率</a:t>
            </a:fld>
            <a:endParaRPr lang="zh-CN" altLang="en-US" sz="750">
              <a:solidFill>
                <a:prstClr val="black"/>
              </a:solidFill>
              <a:latin typeface="微软雅黑" panose="020b0503020204020204" pitchFamily="34" charset="-122"/>
              <a:ea typeface="微软雅黑" panose="020b0503020204020204" pitchFamily="34" charset="-122"/>
              <a:sym typeface="微软雅黑" panose="020b0503020204020204" pitchFamily="34" charset="-122"/>
            </a:endParaRPr>
          </a:p>
        </p:txBody>
      </p:sp>
      <p:graphicFrame>
        <p:nvGraphicFramePr>
          <p:cNvPr id="40" name="对象 39"/>
          <p:cNvGraphicFramePr>
            <a:graphicFrameLocks noChangeAspect="1"/>
          </p:cNvGraphicFramePr>
          <p:nvPr>
            <p:custDataLst>
              <p:tags r:id="rId25"/>
            </p:custDataLst>
            <p:extLst/>
          </p:nvPr>
        </p:nvGraphicFramePr>
        <p:xfrm>
          <a:off x="6800850" y="2657476"/>
          <a:ext cx="1900330" cy="1364579"/>
        </p:xfrm>
        <a:graphic>
          <a:graphicData uri="http://schemas.openxmlformats.org/presentationml/2006/ole">
            <mc:AlternateContent>
              <mc:Choice xmlns:v="urn:schemas-microsoft-com:vml" Requires="v">
                <p:oleObj spid="_x0000_s1049" name="图表" r:id="rId26" imgW="2529855" imgH="1821078" progId="MSGraph.Chart.8">
                  <p:embed/>
                </p:oleObj>
              </mc:Choice>
              <mc:Fallback>
                <p:oleObj name="图表" r:id="rId26" imgW="2529855" imgH="1821078" progId="MSGraph.Chart.8">
                  <p:embed/>
                  <p:pic>
                    <p:nvPicPr>
                      <p:cNvPr id="0" name="OLE substitute image"/>
                      <p:cNvPicPr/>
                      <p:nvPr/>
                    </p:nvPicPr>
                    <p:blipFill>
                      <a:blip r:embed="rId27"/>
                      <a:stretch>
                        <a:fillRect/>
                      </a:stretch>
                    </p:blipFill>
                    <p:spPr>
                      <a:xfrm>
                        <a:off x="6800850" y="2657476"/>
                        <a:ext cx="1900330" cy="1364579"/>
                      </a:xfrm>
                      <a:prstGeom prst="rect">
                        <a:avLst/>
                      </a:prstGeom>
                      <a:noFill/>
                    </p:spPr>
                  </p:pic>
                </p:oleObj>
              </mc:Fallback>
            </mc:AlternateContent>
          </a:graphicData>
        </a:graphic>
      </p:graphicFrame>
      <p:sp>
        <p:nvSpPr>
          <p:cNvPr id="41" name="文本占位符 3"/>
          <p:cNvSpPr>
            <a:spLocks noGrp="1"/>
          </p:cNvSpPr>
          <p:nvPr>
            <p:custDataLst>
              <p:tags r:id="rId28"/>
            </p:custDataLst>
          </p:nvPr>
        </p:nvSpPr>
        <p:spPr bwMode="gray">
          <a:xfrm>
            <a:off x="7847410" y="4002881"/>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E710AC07-9586-44E6-9F09-163D12A8EF92}" type="datetime'2''''''''''''''''''''0''1''''''''''''''''2'''''''''''''''''''">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2012</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2" name="文本占位符 10"/>
          <p:cNvSpPr>
            <a:spLocks noGrp="1"/>
          </p:cNvSpPr>
          <p:nvPr>
            <p:custDataLst>
              <p:tags r:id="rId29"/>
            </p:custDataLst>
          </p:nvPr>
        </p:nvSpPr>
        <p:spPr bwMode="gray">
          <a:xfrm>
            <a:off x="8276035" y="4002881"/>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EACD5A5E-C599-49FC-BF68-439D033A94B4}" type="datetime'2''''''''''0''''13'''''''''''''''''">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2013</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3" name="文本占位符 2"/>
          <p:cNvSpPr>
            <a:spLocks noGrp="1"/>
          </p:cNvSpPr>
          <p:nvPr>
            <p:custDataLst>
              <p:tags r:id="rId30"/>
            </p:custDataLst>
          </p:nvPr>
        </p:nvSpPr>
        <p:spPr bwMode="gray">
          <a:xfrm>
            <a:off x="7415212" y="4002881"/>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FCB3F263-31C9-46CF-A3F3-58536AC8D497}" type="datetime'''20''''1''''''''''''''''''''''''''''''''''''''1'''''">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2011</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4" name="文本占位符 1"/>
          <p:cNvSpPr>
            <a:spLocks noGrp="1"/>
          </p:cNvSpPr>
          <p:nvPr>
            <p:custDataLst>
              <p:tags r:id="rId31"/>
            </p:custDataLst>
          </p:nvPr>
        </p:nvSpPr>
        <p:spPr bwMode="gray">
          <a:xfrm>
            <a:off x="6983016" y="4002881"/>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F717DC6B-3D59-4054-AD42-BC78A0BED541}" type="datetime'''''''''''''''''''''''2''''''0''''''''1''''0'">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2010</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5" name="矩形 44"/>
          <p:cNvSpPr/>
          <p:nvPr>
            <p:custDataLst>
              <p:tags r:id="rId32"/>
            </p:custDataLst>
          </p:nvPr>
        </p:nvSpPr>
        <p:spPr bwMode="gray">
          <a:xfrm>
            <a:off x="6931819" y="2845594"/>
            <a:ext cx="134541" cy="100013"/>
          </a:xfrm>
          <a:prstGeom prst="rect">
            <a:avLst/>
          </a:prstGeom>
          <a:solidFill>
            <a:srgbClr val="DB2914"/>
          </a:solidFill>
          <a:ln w="9525">
            <a:solidFill>
              <a:srgbClr val="FFFFFF"/>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Font typeface="Arial" pitchFamily="34" charset="0"/>
              <a:buChar char="•"/>
            </a:pPr>
            <a:endParaRPr lang="zh-CN" altLang="en-US" sz="1200">
              <a:solidFill>
                <a:prstClr val="black"/>
              </a:solidFill>
              <a:latin typeface="华文细黑" pitchFamily="2" charset="-122"/>
              <a:ea typeface="华文细黑" pitchFamily="2" charset="-122"/>
            </a:endParaRPr>
          </a:p>
        </p:txBody>
      </p:sp>
      <p:sp>
        <p:nvSpPr>
          <p:cNvPr id="46" name="文本占位符 4"/>
          <p:cNvSpPr>
            <a:spLocks noGrp="1"/>
          </p:cNvSpPr>
          <p:nvPr>
            <p:custDataLst>
              <p:tags r:id="rId33"/>
            </p:custDataLst>
          </p:nvPr>
        </p:nvSpPr>
        <p:spPr bwMode="gray">
          <a:xfrm>
            <a:off x="7104460" y="2843213"/>
            <a:ext cx="762000"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none" lIns="0" tIns="0" rIns="0" bIns="0" numCol="1" spcCol="0" anchor="ctr"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spcBef>
                <a:spcPct val="0"/>
              </a:spcBef>
              <a:buClr>
                <a:srgbClr val="0563C1"/>
              </a:buClr>
              <a:buNone/>
            </a:pPr>
            <a:r>
              <a:rPr lang="zh-CN" altLang="en-US" sz="750">
                <a:solidFill>
                  <a:prstClr val="black"/>
                </a:solidFill>
                <a:latin typeface="微软雅黑" panose="020b0503020204020204" pitchFamily="34" charset="-122"/>
                <a:ea typeface="微软雅黑" panose="020b0503020204020204" pitchFamily="34" charset="-122"/>
                <a:sym typeface="微软雅黑" panose="020b0503020204020204" pitchFamily="34" charset="-122"/>
              </a:rPr>
              <a:t>线上发展占比</a:t>
            </a:r>
          </a:p>
        </p:txBody>
      </p:sp>
      <p:graphicFrame>
        <p:nvGraphicFramePr>
          <p:cNvPr id="47" name="对象 46"/>
          <p:cNvGraphicFramePr>
            <a:graphicFrameLocks noChangeAspect="1"/>
          </p:cNvGraphicFramePr>
          <p:nvPr>
            <p:custDataLst>
              <p:tags r:id="rId34"/>
            </p:custDataLst>
            <p:extLst/>
          </p:nvPr>
        </p:nvGraphicFramePr>
        <p:xfrm>
          <a:off x="4629150" y="4171950"/>
          <a:ext cx="1914710" cy="1350169"/>
        </p:xfrm>
        <a:graphic>
          <a:graphicData uri="http://schemas.openxmlformats.org/presentationml/2006/ole">
            <mc:AlternateContent>
              <mc:Choice xmlns:v="urn:schemas-microsoft-com:vml" Requires="v">
                <p:oleObj spid="_x0000_s1050" name="图表" r:id="rId35" imgW="2552625" imgH="1798320" progId="MSGraph.Chart.8">
                  <p:embed/>
                </p:oleObj>
              </mc:Choice>
              <mc:Fallback>
                <p:oleObj name="图表" r:id="rId35" imgW="2552625" imgH="1798320" progId="MSGraph.Chart.8">
                  <p:embed/>
                  <p:pic>
                    <p:nvPicPr>
                      <p:cNvPr id="0" name="OLE substitute image"/>
                      <p:cNvPicPr/>
                      <p:nvPr/>
                    </p:nvPicPr>
                    <p:blipFill>
                      <a:blip r:embed="rId36"/>
                      <a:stretch>
                        <a:fillRect/>
                      </a:stretch>
                    </p:blipFill>
                    <p:spPr>
                      <a:xfrm>
                        <a:off x="4629150" y="4171950"/>
                        <a:ext cx="1914710" cy="1350169"/>
                      </a:xfrm>
                      <a:prstGeom prst="rect">
                        <a:avLst/>
                      </a:prstGeom>
                      <a:noFill/>
                    </p:spPr>
                  </p:pic>
                </p:oleObj>
              </mc:Fallback>
            </mc:AlternateContent>
          </a:graphicData>
        </a:graphic>
      </p:graphicFrame>
      <p:sp>
        <p:nvSpPr>
          <p:cNvPr id="48" name="文本占位符 3"/>
          <p:cNvSpPr>
            <a:spLocks noGrp="1"/>
          </p:cNvSpPr>
          <p:nvPr>
            <p:custDataLst>
              <p:tags r:id="rId37"/>
            </p:custDataLst>
          </p:nvPr>
        </p:nvSpPr>
        <p:spPr bwMode="gray">
          <a:xfrm>
            <a:off x="5689997" y="5503069"/>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C7B4C215-E5B7-4152-A3F6-2E3BA9D75D2D}" type="datetime'2''''''''''0''''''''''''''''''''''1''''''''''''2'''">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2012</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9" name="文本占位符 10"/>
          <p:cNvSpPr>
            <a:spLocks noGrp="1"/>
          </p:cNvSpPr>
          <p:nvPr>
            <p:custDataLst>
              <p:tags r:id="rId38"/>
            </p:custDataLst>
          </p:nvPr>
        </p:nvSpPr>
        <p:spPr bwMode="gray">
          <a:xfrm>
            <a:off x="6122194" y="5503069"/>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097BAAB3-C664-46F7-84E6-A30C86BC88A5}" type="datetime'''''''''''''''''''''''''''''2''''0''''''''1''''''3'''''''">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2013</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0" name="文本占位符 2"/>
          <p:cNvSpPr>
            <a:spLocks noGrp="1"/>
          </p:cNvSpPr>
          <p:nvPr>
            <p:custDataLst>
              <p:tags r:id="rId39"/>
            </p:custDataLst>
          </p:nvPr>
        </p:nvSpPr>
        <p:spPr bwMode="gray">
          <a:xfrm>
            <a:off x="5257800" y="5503069"/>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A8785238-00D0-4993-9474-3BD3155FEA04}" type="datetime'''2''''''0''''''''''''''''''''''''''''''''''''1''1'">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2011</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1" name="文本占位符 1"/>
          <p:cNvSpPr>
            <a:spLocks noGrp="1"/>
          </p:cNvSpPr>
          <p:nvPr>
            <p:custDataLst>
              <p:tags r:id="rId40"/>
            </p:custDataLst>
          </p:nvPr>
        </p:nvSpPr>
        <p:spPr bwMode="gray">
          <a:xfrm>
            <a:off x="4822031" y="5503069"/>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DC9102EC-58BC-4B35-9049-A8E96EBBB5C1}" type="datetime'''''''''''''2''''''''''0''''''''''''1''''''''''''''0'''">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2010</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2" name="矩形 51"/>
          <p:cNvSpPr/>
          <p:nvPr>
            <p:custDataLst>
              <p:tags r:id="rId41"/>
            </p:custDataLst>
          </p:nvPr>
        </p:nvSpPr>
        <p:spPr bwMode="gray">
          <a:xfrm>
            <a:off x="4772025" y="4399360"/>
            <a:ext cx="134541" cy="100013"/>
          </a:xfrm>
          <a:prstGeom prst="rect">
            <a:avLst/>
          </a:prstGeom>
          <a:solidFill>
            <a:srgbClr val="DB2914"/>
          </a:solidFill>
          <a:ln w="9525">
            <a:solidFill>
              <a:srgbClr val="FFFFFF"/>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Font typeface="Arial" pitchFamily="34" charset="0"/>
              <a:buChar char="•"/>
            </a:pPr>
            <a:endParaRPr lang="zh-CN" altLang="en-US" sz="1200">
              <a:solidFill>
                <a:prstClr val="black"/>
              </a:solidFill>
              <a:latin typeface="华文细黑" pitchFamily="2" charset="-122"/>
              <a:ea typeface="华文细黑" pitchFamily="2" charset="-122"/>
            </a:endParaRPr>
          </a:p>
        </p:txBody>
      </p:sp>
      <p:sp>
        <p:nvSpPr>
          <p:cNvPr id="53" name="文本占位符 4"/>
          <p:cNvSpPr>
            <a:spLocks noGrp="1"/>
          </p:cNvSpPr>
          <p:nvPr>
            <p:custDataLst>
              <p:tags r:id="rId42"/>
            </p:custDataLst>
          </p:nvPr>
        </p:nvSpPr>
        <p:spPr bwMode="gray">
          <a:xfrm>
            <a:off x="4944666" y="4396979"/>
            <a:ext cx="762000"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none" lIns="0" tIns="0" rIns="0" bIns="0" numCol="1" spcCol="0" anchor="ctr"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spcBef>
                <a:spcPct val="0"/>
              </a:spcBef>
              <a:buClr>
                <a:srgbClr val="0563C1"/>
              </a:buClr>
              <a:buNone/>
            </a:pPr>
            <a:r>
              <a:rPr lang="zh-CN" altLang="en-US" sz="750">
                <a:solidFill>
                  <a:prstClr val="black"/>
                </a:solidFill>
                <a:latin typeface="微软雅黑" panose="020b0503020204020204" pitchFamily="34" charset="-122"/>
                <a:ea typeface="微软雅黑" panose="020b0503020204020204" pitchFamily="34" charset="-122"/>
                <a:sym typeface="微软雅黑" panose="020b0503020204020204" pitchFamily="34" charset="-122"/>
              </a:rPr>
              <a:t>线上维系占比</a:t>
            </a:r>
          </a:p>
        </p:txBody>
      </p:sp>
      <p:graphicFrame>
        <p:nvGraphicFramePr>
          <p:cNvPr id="63" name="Object 2281"/>
          <p:cNvGraphicFramePr/>
          <p:nvPr/>
        </p:nvGraphicFramePr>
        <p:xfrm>
          <a:off x="6800850" y="4143375"/>
          <a:ext cx="1900330" cy="1386011"/>
        </p:xfrm>
        <a:graphic>
          <a:graphicData uri="http://schemas.openxmlformats.org/drawingml/2006/chart">
            <c:chart xmlns:c="http://schemas.openxmlformats.org/drawingml/2006/chart" r:id="rId43"/>
          </a:graphicData>
        </a:graphic>
      </p:graphicFrame>
      <p:sp>
        <p:nvSpPr>
          <p:cNvPr id="55" name="文本占位符 3"/>
          <p:cNvSpPr>
            <a:spLocks noGrp="1"/>
          </p:cNvSpPr>
          <p:nvPr>
            <p:custDataLst>
              <p:tags r:id="rId44"/>
            </p:custDataLst>
          </p:nvPr>
        </p:nvSpPr>
        <p:spPr bwMode="gray">
          <a:xfrm>
            <a:off x="7847410" y="5510213"/>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633955F3-6D05-429A-AA60-225C9F203AF0}" type="datetime'''''''''''''''2''''01''''''''''''''''''''''''''''''2'''''''">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2012</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6" name="文本占位符 10"/>
          <p:cNvSpPr>
            <a:spLocks noGrp="1"/>
          </p:cNvSpPr>
          <p:nvPr>
            <p:custDataLst>
              <p:tags r:id="rId45"/>
            </p:custDataLst>
          </p:nvPr>
        </p:nvSpPr>
        <p:spPr bwMode="gray">
          <a:xfrm>
            <a:off x="8276035" y="5510213"/>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19E6CFC7-10AB-43F2-B1EC-63E8CEF1B721}" type="datetime'''''''2''''''0''''''''''''''''1''3'''''''''''''''''''''">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2013</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7" name="文本占位符 2"/>
          <p:cNvSpPr>
            <a:spLocks noGrp="1"/>
          </p:cNvSpPr>
          <p:nvPr>
            <p:custDataLst>
              <p:tags r:id="rId46"/>
            </p:custDataLst>
          </p:nvPr>
        </p:nvSpPr>
        <p:spPr bwMode="gray">
          <a:xfrm>
            <a:off x="7415212" y="5510213"/>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83EE41CC-22B1-4322-84FE-8B2004787A0E}" type="datetime'2''''''0''1''''''1'''''''''''''''''''">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2011</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8" name="文本占位符 1"/>
          <p:cNvSpPr>
            <a:spLocks noGrp="1"/>
          </p:cNvSpPr>
          <p:nvPr>
            <p:custDataLst>
              <p:tags r:id="rId47"/>
            </p:custDataLst>
          </p:nvPr>
        </p:nvSpPr>
        <p:spPr bwMode="gray">
          <a:xfrm>
            <a:off x="6983016" y="5510213"/>
            <a:ext cx="242888"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t"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lgn="ctr">
              <a:spcBef>
                <a:spcPct val="0"/>
              </a:spcBef>
              <a:buClr>
                <a:srgbClr val="0563C1"/>
              </a:buClr>
              <a:buNone/>
            </a:pPr>
            <a:fld id="{E0E26388-C1EF-478C-A55D-6DF060F23436}" type="datetime'''''''''''''''''20''''''''''''''''''''''1''''''''0'''''''">
              <a:rPr lang="en-US" altLang="zh-CN"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rPr>
              <a:pPr marL="0" indent="0" algn="ctr">
                <a:spcBef>
                  <a:spcPct val="0"/>
                </a:spcBef>
                <a:buClr>
                  <a:srgbClr val="0563C1"/>
                </a:buClr>
                <a:buNone/>
              </a:pPr>
              <a:t>2010</a:t>
            </a:fld>
            <a:endParaRPr lang="zh-CN" altLang="en-US" sz="750">
              <a:solidFill>
                <a:srgbClr val="44546A"/>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9" name="矩形 58"/>
          <p:cNvSpPr/>
          <p:nvPr>
            <p:custDataLst>
              <p:tags r:id="rId48"/>
            </p:custDataLst>
          </p:nvPr>
        </p:nvSpPr>
        <p:spPr bwMode="gray">
          <a:xfrm>
            <a:off x="6931819" y="4358878"/>
            <a:ext cx="134541" cy="100013"/>
          </a:xfrm>
          <a:prstGeom prst="rect">
            <a:avLst/>
          </a:prstGeom>
          <a:solidFill>
            <a:srgbClr val="DB2914"/>
          </a:solidFill>
          <a:ln w="9525">
            <a:solidFill>
              <a:srgbClr val="FFFFFF"/>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Font typeface="Arial" pitchFamily="34" charset="0"/>
              <a:buChar char="•"/>
            </a:pPr>
            <a:endParaRPr lang="zh-CN" altLang="en-US" sz="1200">
              <a:solidFill>
                <a:prstClr val="black"/>
              </a:solidFill>
              <a:latin typeface="华文细黑" pitchFamily="2" charset="-122"/>
              <a:ea typeface="华文细黑" pitchFamily="2" charset="-122"/>
            </a:endParaRPr>
          </a:p>
        </p:txBody>
      </p:sp>
      <p:sp>
        <p:nvSpPr>
          <p:cNvPr id="60" name="文本占位符 4"/>
          <p:cNvSpPr>
            <a:spLocks noGrp="1"/>
          </p:cNvSpPr>
          <p:nvPr>
            <p:custDataLst>
              <p:tags r:id="rId49"/>
            </p:custDataLst>
          </p:nvPr>
        </p:nvSpPr>
        <p:spPr bwMode="gray">
          <a:xfrm>
            <a:off x="7104460" y="4356497"/>
            <a:ext cx="762000" cy="114300"/>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none" lIns="0" tIns="0" rIns="0" bIns="0" numCol="1" spcCol="0" anchor="ctr"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spcBef>
                <a:spcPct val="0"/>
              </a:spcBef>
              <a:buClr>
                <a:srgbClr val="0563C1"/>
              </a:buClr>
              <a:buNone/>
            </a:pPr>
            <a:r>
              <a:rPr lang="zh-CN" altLang="en-US" sz="750">
                <a:solidFill>
                  <a:prstClr val="black"/>
                </a:solidFill>
                <a:latin typeface="微软雅黑" panose="020b0503020204020204" pitchFamily="34" charset="-122"/>
                <a:ea typeface="微软雅黑" panose="020b0503020204020204" pitchFamily="34" charset="-122"/>
                <a:sym typeface="微软雅黑" panose="020b0503020204020204" pitchFamily="34" charset="-122"/>
              </a:rPr>
              <a:t>线上服务占比</a:t>
            </a:r>
          </a:p>
        </p:txBody>
      </p:sp>
      <p:sp>
        <p:nvSpPr>
          <p:cNvPr id="61" name="文本框 60"/>
          <p:cNvSpPr txBox="1"/>
          <p:nvPr/>
        </p:nvSpPr>
        <p:spPr>
          <a:xfrm>
            <a:off x="4748086" y="2586482"/>
            <a:ext cx="927191" cy="20774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50">
                <a:solidFill>
                  <a:srgbClr val="000000"/>
                </a:solidFill>
                <a:latin typeface="微软雅黑" panose="020b0503020204020204" pitchFamily="34" charset="-122"/>
                <a:ea typeface="微软雅黑" panose="020b0503020204020204" pitchFamily="34" charset="-122"/>
              </a:rPr>
              <a:t>单位：</a:t>
            </a:r>
            <a:r>
              <a:rPr lang="en-US" altLang="zh-CN" sz="750">
                <a:solidFill>
                  <a:srgbClr val="000000"/>
                </a:solidFill>
                <a:latin typeface="微软雅黑" panose="020b0503020204020204" pitchFamily="34" charset="-122"/>
                <a:ea typeface="微软雅黑" panose="020b0503020204020204" pitchFamily="34" charset="-122"/>
              </a:rPr>
              <a:t>%</a:t>
            </a:r>
            <a:endParaRPr lang="zh-CN" altLang="en-US" sz="750">
              <a:solidFill>
                <a:srgbClr val="000000"/>
              </a:solidFill>
              <a:latin typeface="微软雅黑" panose="020b0503020204020204" pitchFamily="34" charset="-122"/>
              <a:ea typeface="微软雅黑" panose="020b0503020204020204" pitchFamily="34" charset="-122"/>
            </a:endParaRPr>
          </a:p>
        </p:txBody>
      </p:sp>
      <p:sp>
        <p:nvSpPr>
          <p:cNvPr id="66" name="椭圆 65"/>
          <p:cNvSpPr/>
          <p:nvPr/>
        </p:nvSpPr>
        <p:spPr>
          <a:xfrm>
            <a:off x="4537332" y="2791605"/>
            <a:ext cx="205545" cy="205568"/>
          </a:xfrm>
          <a:prstGeom prst="ellipse">
            <a:avLst/>
          </a:prstGeom>
          <a:solidFill>
            <a:schemeClr val="accent2">
              <a:lumMod val="75000"/>
            </a:schemeClr>
          </a:solidFill>
          <a:ln>
            <a:no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prstClr val="white"/>
                </a:solidFill>
                <a:latin typeface="微软雅黑" panose="020b0503020204020204" pitchFamily="34" charset="-122"/>
                <a:ea typeface="微软雅黑" panose="020b0503020204020204" pitchFamily="34" charset="-122"/>
              </a:rPr>
              <a:t>1</a:t>
            </a: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67" name="椭圆 66"/>
          <p:cNvSpPr/>
          <p:nvPr/>
        </p:nvSpPr>
        <p:spPr>
          <a:xfrm>
            <a:off x="4537332" y="4331104"/>
            <a:ext cx="205545" cy="205568"/>
          </a:xfrm>
          <a:prstGeom prst="ellipse">
            <a:avLst/>
          </a:prstGeom>
          <a:solidFill>
            <a:schemeClr val="accent2">
              <a:lumMod val="75000"/>
            </a:schemeClr>
          </a:solidFill>
          <a:ln>
            <a:no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prstClr val="white"/>
                </a:solidFill>
                <a:latin typeface="微软雅黑" panose="020b0503020204020204" pitchFamily="34" charset="-122"/>
                <a:ea typeface="微软雅黑" panose="020b0503020204020204" pitchFamily="34" charset="-122"/>
              </a:rPr>
              <a:t>3</a:t>
            </a: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68" name="椭圆 67"/>
          <p:cNvSpPr/>
          <p:nvPr/>
        </p:nvSpPr>
        <p:spPr>
          <a:xfrm>
            <a:off x="6673085" y="2791605"/>
            <a:ext cx="205545" cy="205568"/>
          </a:xfrm>
          <a:prstGeom prst="ellipse">
            <a:avLst/>
          </a:prstGeom>
          <a:solidFill>
            <a:schemeClr val="accent2">
              <a:lumMod val="75000"/>
            </a:schemeClr>
          </a:solidFill>
          <a:ln>
            <a:no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prstClr val="white"/>
                </a:solidFill>
                <a:latin typeface="微软雅黑" panose="020b0503020204020204" pitchFamily="34" charset="-122"/>
                <a:ea typeface="微软雅黑" panose="020b0503020204020204" pitchFamily="34" charset="-122"/>
              </a:rPr>
              <a:t>2</a:t>
            </a: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69" name="椭圆 68"/>
          <p:cNvSpPr/>
          <p:nvPr/>
        </p:nvSpPr>
        <p:spPr>
          <a:xfrm>
            <a:off x="6673085" y="4331104"/>
            <a:ext cx="205545" cy="205568"/>
          </a:xfrm>
          <a:prstGeom prst="ellipse">
            <a:avLst/>
          </a:prstGeom>
          <a:solidFill>
            <a:schemeClr val="accent2">
              <a:lumMod val="75000"/>
            </a:schemeClr>
          </a:solidFill>
          <a:ln>
            <a:no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prstClr val="white"/>
                </a:solidFill>
                <a:latin typeface="微软雅黑" panose="020b0503020204020204" pitchFamily="34" charset="-122"/>
                <a:ea typeface="微软雅黑" panose="020b0503020204020204" pitchFamily="34" charset="-122"/>
              </a:rPr>
              <a:t>4</a:t>
            </a:r>
            <a:endParaRPr lang="zh-CN" altLang="en-US" sz="1200" b="1">
              <a:solidFill>
                <a:prstClr val="white"/>
              </a:solidFill>
              <a:latin typeface="微软雅黑" panose="020b0503020204020204" pitchFamily="34" charset="-122"/>
              <a:ea typeface="微软雅黑" panose="020b0503020204020204" pitchFamily="34" charset="-122"/>
            </a:endParaRPr>
          </a:p>
        </p:txBody>
      </p:sp>
      <p:sp>
        <p:nvSpPr>
          <p:cNvPr id="62" name="矩形 61"/>
          <p:cNvSpPr/>
          <p:nvPr/>
        </p:nvSpPr>
        <p:spPr>
          <a:xfrm>
            <a:off x="178563" y="803654"/>
            <a:ext cx="427041" cy="692497"/>
          </a:xfrm>
          <a:prstGeom prst="rect">
            <a:avLst/>
          </a:prstGeom>
          <a:noFill/>
        </p:spPr>
        <p:txBody>
          <a:bodyPr wrap="none" lIns="68580" tIns="34290" rIns="68580" bIns="34290">
            <a:spAutoFit/>
            <a:scene3d>
              <a:camera prst="orthographicFront"/>
              <a:lightRig rig="flat" dir="tl">
                <a:rot lat="0" lon="0" rev="6600000"/>
              </a:lightRig>
            </a:scene3d>
            <a:sp3d extrusionH="25400" contourW="8890">
              <a:bevelT w="38100" h="31750"/>
              <a:contourClr>
                <a:schemeClr val="accent2">
                  <a:shade val="75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rPr>
              <a:t>3</a:t>
            </a:r>
            <a:endParaRPr lang="zh-CN" altLang="en-US"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endParaRPr>
          </a:p>
        </p:txBody>
      </p:sp>
    </p:spTree>
    <p:extLst>
      <p:ext uri="{BB962C8B-B14F-4D97-AF65-F5344CB8AC3E}">
        <p14:creationId xmlns:p14="http://schemas.microsoft.com/office/powerpoint/2010/main" val="216877750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3"/>
            </p:custDataLst>
            <p:extLst>
              <p:ext uri="{D42A27DB-BD31-4B8C-83A1-F6EECF244321}">
                <p14:modId xmlns:p14="http://schemas.microsoft.com/office/powerpoint/2010/main" val="3077529382"/>
              </p:ext>
            </p:extLst>
          </p:nvPr>
        </p:nvGraphicFramePr>
        <p:xfrm>
          <a:off x="1192" y="858442"/>
          <a:ext cx="1190" cy="1190"/>
        </p:xfrm>
        <a:graphic>
          <a:graphicData uri="http://schemas.openxmlformats.org/presentationml/2006/ole">
            <mc:AlternateContent>
              <mc:Choice xmlns:v="urn:schemas-microsoft-com:vml" Requires="v">
                <p:oleObj spid="_x0000_s1051" name="think-cell Slide" r:id="rId4" imgW="360" imgH="360" progId="TCLayout.ActiveDocument.1">
                  <p:embed/>
                </p:oleObj>
              </mc:Choice>
              <mc:Fallback>
                <p:oleObj name="think-cell Slide" r:id="rId4" imgW="360" imgH="36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1192" y="858442"/>
                        <a:ext cx="1190" cy="1190"/>
                      </a:xfrm>
                      <a:prstGeom prst="rect">
                        <a:avLst/>
                      </a:prstGeom>
                      <a:noFill/>
                    </p:spPr>
                  </p:pic>
                </p:oleObj>
              </mc:Fallback>
            </mc:AlternateContent>
          </a:graphicData>
        </a:graphic>
      </p:graphicFrame>
      <p:sp>
        <p:nvSpPr>
          <p:cNvPr id="93" name="矩形 92" hidden="1"/>
          <p:cNvSpPr/>
          <p:nvPr>
            <p:custDataLst>
              <p:tags r:id="rId6"/>
            </p:custDataLst>
          </p:nvPr>
        </p:nvSpPr>
        <p:spPr bwMode="gray">
          <a:xfrm>
            <a:off x="-344545" y="789823"/>
            <a:ext cx="808154" cy="253916"/>
          </a:xfrm>
          <a:prstGeom prst="rect">
            <a:avLst/>
          </a:prstGeom>
          <a:solidFill>
            <a:scrgbClr r="0" g="0" b="0"/>
          </a:solidFill>
        </p:spPr>
        <p:txBody>
          <a:bodyPr wrap="non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zh-CN" altLang="en-US" sz="600">
              <a:solidFill>
                <a:prstClr val="blac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2" name="TextBox 6"/>
          <p:cNvSpPr txBox="1">
            <a:spLocks noChangeArrowheads="1"/>
          </p:cNvSpPr>
          <p:nvPr/>
        </p:nvSpPr>
        <p:spPr bwMode="auto">
          <a:xfrm>
            <a:off x="694574" y="898372"/>
            <a:ext cx="7979020" cy="480131"/>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20000"/>
              </a:spcBef>
              <a:buFont typeface="Verdana" panose="020b0604030504040204" pitchFamily="34" charset="0"/>
              <a:buNone/>
            </a:pPr>
            <a:r>
              <a:rPr lang="zh-CN" altLang="en-US" sz="2100" b="1">
                <a:solidFill>
                  <a:prstClr val="black"/>
                </a:solidFill>
                <a:latin typeface="微软雅黑" panose="020b0503020204020204" pitchFamily="34" charset="-122"/>
                <a:ea typeface="微软雅黑" panose="020b0503020204020204" pitchFamily="34" charset="-122"/>
              </a:rPr>
              <a:t>国际标杆经验：德国电信与上海联通渠道渗透情况对比</a:t>
            </a:r>
          </a:p>
        </p:txBody>
      </p:sp>
      <p:cxnSp>
        <p:nvCxnSpPr>
          <p:cNvPr id="18" name="直接连接符 17"/>
          <p:cNvCxnSpPr/>
          <p:nvPr/>
        </p:nvCxnSpPr>
        <p:spPr bwMode="auto">
          <a:xfrm>
            <a:off x="465535" y="2082987"/>
            <a:ext cx="3890441"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9" name="TextBox 105"/>
          <p:cNvSpPr txBox="1"/>
          <p:nvPr/>
        </p:nvSpPr>
        <p:spPr>
          <a:xfrm>
            <a:off x="1188309" y="1979113"/>
            <a:ext cx="2444893"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德国电信具体举措</a:t>
            </a:r>
          </a:p>
        </p:txBody>
      </p:sp>
      <p:cxnSp>
        <p:nvCxnSpPr>
          <p:cNvPr id="20" name="直接连接符 19"/>
          <p:cNvCxnSpPr/>
          <p:nvPr/>
        </p:nvCxnSpPr>
        <p:spPr bwMode="auto">
          <a:xfrm>
            <a:off x="4734018" y="2082987"/>
            <a:ext cx="3919053"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21" name="TextBox 72"/>
          <p:cNvSpPr txBox="1"/>
          <p:nvPr/>
        </p:nvSpPr>
        <p:spPr>
          <a:xfrm>
            <a:off x="5605463" y="1979113"/>
            <a:ext cx="2176165"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上海联通已采取的措施</a:t>
            </a:r>
          </a:p>
        </p:txBody>
      </p:sp>
      <p:sp>
        <p:nvSpPr>
          <p:cNvPr id="22" name="矩形 21"/>
          <p:cNvSpPr/>
          <p:nvPr/>
        </p:nvSpPr>
        <p:spPr>
          <a:xfrm>
            <a:off x="486025" y="2294874"/>
            <a:ext cx="3867596" cy="283568"/>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a:t>
            </a:r>
            <a:r>
              <a:rPr lang="en-US" altLang="zh-CN" sz="1200" b="1">
                <a:solidFill>
                  <a:prstClr val="black"/>
                </a:solidFill>
                <a:latin typeface="微软雅黑" panose="020b0503020204020204" pitchFamily="34" charset="-122"/>
                <a:ea typeface="微软雅黑" panose="020b0503020204020204" pitchFamily="34" charset="-122"/>
              </a:rPr>
              <a:t>2013</a:t>
            </a:r>
            <a:r>
              <a:rPr lang="zh-CN" altLang="en-US" sz="1200" b="1">
                <a:solidFill>
                  <a:prstClr val="black"/>
                </a:solidFill>
                <a:latin typeface="微软雅黑" panose="020b0503020204020204" pitchFamily="34" charset="-122"/>
                <a:ea typeface="微软雅黑" panose="020b0503020204020204" pitchFamily="34" charset="-122"/>
              </a:rPr>
              <a:t>年渠道渗透率达到</a:t>
            </a:r>
            <a:r>
              <a:rPr lang="en-US" altLang="zh-CN" sz="1200" b="1">
                <a:solidFill>
                  <a:prstClr val="black"/>
                </a:solidFill>
                <a:latin typeface="微软雅黑" panose="020b0503020204020204" pitchFamily="34" charset="-122"/>
                <a:ea typeface="微软雅黑" panose="020b0503020204020204" pitchFamily="34" charset="-122"/>
              </a:rPr>
              <a:t>67%</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3" name="矩形 22"/>
          <p:cNvSpPr/>
          <p:nvPr/>
        </p:nvSpPr>
        <p:spPr>
          <a:xfrm>
            <a:off x="488380" y="2639958"/>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algn="just"/>
            <a:r>
              <a:rPr lang="zh-CN" altLang="en-US" sz="1050">
                <a:solidFill>
                  <a:prstClr val="black"/>
                </a:solidFill>
                <a:latin typeface="微软雅黑" panose="020b0503020204020204" pitchFamily="34" charset="-122"/>
                <a:ea typeface="微软雅黑" panose="020b0503020204020204" pitchFamily="34" charset="-122"/>
              </a:rPr>
              <a:t>成立专业渠道公司，针对销售的前、中、后触点，通过线上线下渠道的协同提升用户体验、用户忠诚</a:t>
            </a:r>
          </a:p>
        </p:txBody>
      </p:sp>
      <p:sp>
        <p:nvSpPr>
          <p:cNvPr id="24" name="矩形 23"/>
          <p:cNvSpPr/>
          <p:nvPr/>
        </p:nvSpPr>
        <p:spPr>
          <a:xfrm>
            <a:off x="4788025" y="2294874"/>
            <a:ext cx="3867596" cy="283568"/>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发展现状：渠道渗透率</a:t>
            </a:r>
            <a:r>
              <a:rPr lang="en-US" altLang="zh-CN" sz="1200" b="1">
                <a:solidFill>
                  <a:prstClr val="black"/>
                </a:solidFill>
                <a:latin typeface="微软雅黑" panose="020b0503020204020204" pitchFamily="34" charset="-122"/>
                <a:ea typeface="微软雅黑" panose="020b0503020204020204" pitchFamily="34" charset="-122"/>
              </a:rPr>
              <a:t>20%</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5" name="矩形 24"/>
          <p:cNvSpPr/>
          <p:nvPr/>
        </p:nvSpPr>
        <p:spPr>
          <a:xfrm>
            <a:off x="4790379" y="2639958"/>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algn="just"/>
            <a:r>
              <a:rPr lang="zh-CN" altLang="en-US" sz="1050">
                <a:solidFill>
                  <a:prstClr val="black"/>
                </a:solidFill>
                <a:latin typeface="微软雅黑" panose="020b0503020204020204" pitchFamily="34" charset="-122"/>
                <a:ea typeface="微软雅黑" panose="020b0503020204020204" pitchFamily="34" charset="-122"/>
              </a:rPr>
              <a:t>拓展</a:t>
            </a:r>
            <a:r>
              <a:rPr lang="en-US" altLang="zh-CN" sz="1050">
                <a:solidFill>
                  <a:prstClr val="black"/>
                </a:solidFill>
                <a:latin typeface="微软雅黑" panose="020b0503020204020204" pitchFamily="34" charset="-122"/>
                <a:ea typeface="微软雅黑" panose="020b0503020204020204" pitchFamily="34" charset="-122"/>
              </a:rPr>
              <a:t>21</a:t>
            </a:r>
            <a:r>
              <a:rPr lang="zh-CN" altLang="en-US" sz="1050">
                <a:solidFill>
                  <a:prstClr val="black"/>
                </a:solidFill>
                <a:latin typeface="微软雅黑" panose="020b0503020204020204" pitchFamily="34" charset="-122"/>
                <a:ea typeface="微软雅黑" panose="020b0503020204020204" pitchFamily="34" charset="-122"/>
              </a:rPr>
              <a:t>家异业合作渠道，沃橙客工具覆盖</a:t>
            </a:r>
            <a:r>
              <a:rPr lang="en-US" altLang="zh-CN" sz="1050">
                <a:solidFill>
                  <a:prstClr val="black"/>
                </a:solidFill>
                <a:latin typeface="微软雅黑" panose="020b0503020204020204" pitchFamily="34" charset="-122"/>
                <a:ea typeface="微软雅黑" panose="020b0503020204020204" pitchFamily="34" charset="-122"/>
              </a:rPr>
              <a:t>500</a:t>
            </a:r>
            <a:r>
              <a:rPr lang="zh-CN" altLang="en-US" sz="1050">
                <a:solidFill>
                  <a:prstClr val="black"/>
                </a:solidFill>
                <a:latin typeface="微软雅黑" panose="020b0503020204020204" pitchFamily="34" charset="-122"/>
                <a:ea typeface="微软雅黑" panose="020b0503020204020204" pitchFamily="34" charset="-122"/>
              </a:rPr>
              <a:t>个实体门店，新增集客电子沃店</a:t>
            </a:r>
            <a:r>
              <a:rPr lang="en-US" altLang="zh-CN" sz="1050">
                <a:solidFill>
                  <a:prstClr val="black"/>
                </a:solidFill>
                <a:latin typeface="微软雅黑" panose="020b0503020204020204" pitchFamily="34" charset="-122"/>
                <a:ea typeface="微软雅黑" panose="020b0503020204020204" pitchFamily="34" charset="-122"/>
              </a:rPr>
              <a:t>101</a:t>
            </a:r>
            <a:r>
              <a:rPr lang="zh-CN" altLang="en-US" sz="1050">
                <a:solidFill>
                  <a:prstClr val="black"/>
                </a:solidFill>
                <a:latin typeface="微软雅黑" panose="020b0503020204020204" pitchFamily="34" charset="-122"/>
                <a:ea typeface="微软雅黑" panose="020b0503020204020204" pitchFamily="34" charset="-122"/>
              </a:rPr>
              <a:t>家</a:t>
            </a:r>
          </a:p>
          <a:p>
            <a:pPr algn="just"/>
            <a:endParaRPr lang="zh-CN" altLang="en-US" sz="1050">
              <a:solidFill>
                <a:prstClr val="black"/>
              </a:solidFill>
              <a:latin typeface="微软雅黑" panose="020b0503020204020204" pitchFamily="34" charset="-122"/>
              <a:ea typeface="微软雅黑" panose="020b0503020204020204" pitchFamily="34" charset="-122"/>
            </a:endParaRPr>
          </a:p>
        </p:txBody>
      </p:sp>
      <p:sp>
        <p:nvSpPr>
          <p:cNvPr id="26" name="矩形 25"/>
          <p:cNvSpPr/>
          <p:nvPr/>
        </p:nvSpPr>
        <p:spPr>
          <a:xfrm>
            <a:off x="4854829" y="3643314"/>
            <a:ext cx="2309460" cy="1555723"/>
          </a:xfrm>
          <a:prstGeom prst="rect">
            <a:avLst/>
          </a:prstGeom>
          <a:noFill/>
          <a:ln>
            <a:no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8588" indent="-128588">
              <a:lnSpc>
                <a:spcPct val="150000"/>
              </a:lnSpc>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缤刻、嘿客、爱知书店、农工商、快客、阿拉订、虾米饭团、华晨租车、触动传媒、支付宝服务窗、时代报、沃百富、来伊份、点融网、返利网、百脑汇等</a:t>
            </a:r>
          </a:p>
        </p:txBody>
      </p:sp>
      <p:pic>
        <p:nvPicPr>
          <p:cNvPr id="27" name="Picture 8"/>
          <p:cNvPicPr>
            <a:picLocks noChangeAspect="1" noChangeArrowheads="1"/>
          </p:cNvPicPr>
          <p:nvPr/>
        </p:nvPicPr>
        <p:blipFill>
          <a:blip r:embed="rId7">
            <a:extLst>
              <a:ext uri="{28A0092B-C50C-407E-A947-70E740481C1C}">
                <a14:useLocalDpi xmlns:a14="http://schemas.microsoft.com/office/drawing/2010/main" val="0"/>
              </a:ext>
            </a:extLst>
          </a:blip>
          <a:srcRect r="19982"/>
          <a:stretch>
            <a:fillRect/>
          </a:stretch>
        </p:blipFill>
        <p:spPr bwMode="auto">
          <a:xfrm>
            <a:off x="7228740" y="3305171"/>
            <a:ext cx="1339705" cy="2106234"/>
          </a:xfrm>
          <a:prstGeom prst="rect">
            <a:avLst/>
          </a:prstGeom>
          <a:noFill/>
          <a:ln w="9525">
            <a:solidFill>
              <a:schemeClr val="tx1"/>
            </a:solidFill>
            <a:miter lim="800000"/>
          </a:ln>
          <a:extLst>
            <a:ext uri="{909E8E84-426E-40dd-AFC4-6F175D3DCCD1}">
              <a14:hiddenFill xmlns="" xmlns:a14="http://schemas.microsoft.com/office/drawing/2010/main">
                <a:solidFill>
                  <a:srgbClr val="FFFFFF"/>
                </a:solidFill>
              </a14:hiddenFill>
            </a:ext>
          </a:extLst>
        </p:spPr>
      </p:pic>
      <p:pic>
        <p:nvPicPr>
          <p:cNvPr id="2" name="图片 1"/>
          <p:cNvPicPr>
            <a:picLocks noChangeAspect="1"/>
          </p:cNvPicPr>
          <p:nvPr/>
        </p:nvPicPr>
        <p:blipFill>
          <a:blip r:embed="rId8"/>
          <a:stretch>
            <a:fillRect/>
          </a:stretch>
        </p:blipFill>
        <p:spPr>
          <a:xfrm>
            <a:off x="486025" y="3266982"/>
            <a:ext cx="3760733" cy="2175585"/>
          </a:xfrm>
          <a:prstGeom prst="rect">
            <a:avLst/>
          </a:prstGeom>
        </p:spPr>
      </p:pic>
      <p:sp>
        <p:nvSpPr>
          <p:cNvPr id="16" name="矩形 15"/>
          <p:cNvSpPr/>
          <p:nvPr/>
        </p:nvSpPr>
        <p:spPr>
          <a:xfrm>
            <a:off x="178563" y="803654"/>
            <a:ext cx="427041" cy="692497"/>
          </a:xfrm>
          <a:prstGeom prst="rect">
            <a:avLst/>
          </a:prstGeom>
          <a:noFill/>
        </p:spPr>
        <p:txBody>
          <a:bodyPr wrap="none" lIns="68580" tIns="34290" rIns="68580" bIns="34290">
            <a:spAutoFit/>
            <a:scene3d>
              <a:camera prst="orthographicFront"/>
              <a:lightRig rig="flat" dir="tl">
                <a:rot lat="0" lon="0" rev="6600000"/>
              </a:lightRig>
            </a:scene3d>
            <a:sp3d extrusionH="25400" contourW="8890">
              <a:bevelT w="38100" h="31750"/>
              <a:contourClr>
                <a:schemeClr val="accent2">
                  <a:shade val="75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rPr>
              <a:t>3</a:t>
            </a:r>
            <a:endParaRPr lang="zh-CN" altLang="en-US"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endParaRPr>
          </a:p>
        </p:txBody>
      </p:sp>
    </p:spTree>
    <p:extLst>
      <p:ext uri="{BB962C8B-B14F-4D97-AF65-F5344CB8AC3E}">
        <p14:creationId xmlns:p14="http://schemas.microsoft.com/office/powerpoint/2010/main" val="324378166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777595093"/>
              </p:ext>
            </p:extLst>
          </p:nvPr>
        </p:nvGraphicFramePr>
        <p:xfrm>
          <a:off x="1192" y="858442"/>
          <a:ext cx="1190" cy="1190"/>
        </p:xfrm>
        <a:graphic>
          <a:graphicData uri="http://schemas.openxmlformats.org/presentationml/2006/ole">
            <mc:AlternateContent>
              <mc:Choice xmlns:v="urn:schemas-microsoft-com:vml" Requires="v">
                <p:oleObj spid="_x0000_s1052"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192" y="858442"/>
                        <a:ext cx="1190" cy="1190"/>
                      </a:xfrm>
                      <a:prstGeom prst="rect">
                        <a:avLst/>
                      </a:prstGeom>
                      <a:noFill/>
                    </p:spPr>
                  </p:pic>
                </p:oleObj>
              </mc:Fallback>
            </mc:AlternateContent>
          </a:graphicData>
        </a:graphic>
      </p:graphicFrame>
      <p:sp>
        <p:nvSpPr>
          <p:cNvPr id="93" name="矩形 92" hidden="1"/>
          <p:cNvSpPr/>
          <p:nvPr>
            <p:custDataLst>
              <p:tags r:id="rId5"/>
            </p:custDataLst>
          </p:nvPr>
        </p:nvSpPr>
        <p:spPr bwMode="gray">
          <a:xfrm>
            <a:off x="-344545" y="789823"/>
            <a:ext cx="808154" cy="253916"/>
          </a:xfrm>
          <a:prstGeom prst="rect">
            <a:avLst/>
          </a:prstGeom>
          <a:solidFill>
            <a:scrgbClr r="0" g="0" b="0"/>
          </a:solidFill>
        </p:spPr>
        <p:txBody>
          <a:bodyPr vert="horz" wrap="none" lIns="0" tIns="0" rIns="0" bIns="0" numCol="1" spcCol="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zh-CN" altLang="en-US" sz="1350">
              <a:solidFill>
                <a:prstClr val="blac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2" name="TextBox 6"/>
          <p:cNvSpPr txBox="1">
            <a:spLocks noChangeArrowheads="1"/>
          </p:cNvSpPr>
          <p:nvPr/>
        </p:nvSpPr>
        <p:spPr bwMode="auto">
          <a:xfrm>
            <a:off x="694574" y="898372"/>
            <a:ext cx="7979020" cy="480131"/>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20000"/>
              </a:spcBef>
              <a:buFont typeface="Verdana" panose="020b0604030504040204" pitchFamily="34" charset="0"/>
              <a:buNone/>
            </a:pPr>
            <a:r>
              <a:rPr lang="zh-CN" altLang="en-US" sz="2100" b="1">
                <a:solidFill>
                  <a:prstClr val="black"/>
                </a:solidFill>
                <a:latin typeface="微软雅黑" panose="020b0503020204020204" pitchFamily="34" charset="-122"/>
                <a:ea typeface="微软雅黑" panose="020b0503020204020204" pitchFamily="34" charset="-122"/>
              </a:rPr>
              <a:t>国际标杆经验：德国电信与上海联通线上用户发展情况对比</a:t>
            </a:r>
          </a:p>
        </p:txBody>
      </p:sp>
      <p:sp>
        <p:nvSpPr>
          <p:cNvPr id="5" name="标题 2"/>
          <p:cNvSpPr txBox="1"/>
          <p:nvPr/>
        </p:nvSpPr>
        <p:spPr>
          <a:xfrm>
            <a:off x="413148" y="1538790"/>
            <a:ext cx="8371284" cy="628652"/>
          </a:xfrm>
          <a:prstGeom prst="rect">
            <a:avLst/>
          </a:prstGeom>
          <a:ln>
            <a:noFill/>
            <a:prstDash val="dashDot"/>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buClr>
                <a:srgbClr val="FF0000"/>
              </a:buClr>
              <a:defRPr/>
            </a:pPr>
            <a:endParaRPr lang="zh-CN" altLang="en-US" sz="1350" b="1" kern="0">
              <a:solidFill>
                <a:prstClr val="black"/>
              </a:solidFill>
              <a:latin typeface="微软雅黑" panose="020b0503020204020204" pitchFamily="34" charset="-122"/>
              <a:ea typeface="微软雅黑" panose="020b0503020204020204" pitchFamily="34" charset="-122"/>
              <a:cs typeface="+mj-cs"/>
            </a:endParaRPr>
          </a:p>
        </p:txBody>
      </p:sp>
      <p:cxnSp>
        <p:nvCxnSpPr>
          <p:cNvPr id="15" name="直接连接符 14"/>
          <p:cNvCxnSpPr/>
          <p:nvPr/>
        </p:nvCxnSpPr>
        <p:spPr bwMode="auto">
          <a:xfrm>
            <a:off x="465535" y="1912694"/>
            <a:ext cx="3890441"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6" name="TextBox 105"/>
          <p:cNvSpPr txBox="1"/>
          <p:nvPr/>
        </p:nvSpPr>
        <p:spPr>
          <a:xfrm>
            <a:off x="1188309" y="1808820"/>
            <a:ext cx="2444893"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德国电信具体举措</a:t>
            </a:r>
          </a:p>
        </p:txBody>
      </p:sp>
      <p:cxnSp>
        <p:nvCxnSpPr>
          <p:cNvPr id="17" name="直接连接符 16"/>
          <p:cNvCxnSpPr/>
          <p:nvPr/>
        </p:nvCxnSpPr>
        <p:spPr bwMode="auto">
          <a:xfrm>
            <a:off x="4734018" y="1912694"/>
            <a:ext cx="3919053"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8" name="TextBox 72"/>
          <p:cNvSpPr txBox="1"/>
          <p:nvPr/>
        </p:nvSpPr>
        <p:spPr>
          <a:xfrm>
            <a:off x="5605463" y="1808820"/>
            <a:ext cx="2176165"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上海联通已采取的措施</a:t>
            </a:r>
          </a:p>
        </p:txBody>
      </p:sp>
      <p:sp>
        <p:nvSpPr>
          <p:cNvPr id="19" name="矩形 18"/>
          <p:cNvSpPr/>
          <p:nvPr/>
        </p:nvSpPr>
        <p:spPr>
          <a:xfrm>
            <a:off x="486025" y="2176575"/>
            <a:ext cx="3867596" cy="401867"/>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a:t>
            </a:r>
            <a:r>
              <a:rPr lang="en-US" altLang="zh-CN" sz="1200" b="1">
                <a:solidFill>
                  <a:prstClr val="black"/>
                </a:solidFill>
                <a:latin typeface="微软雅黑" panose="020b0503020204020204" pitchFamily="34" charset="-122"/>
                <a:ea typeface="微软雅黑" panose="020b0503020204020204" pitchFamily="34" charset="-122"/>
              </a:rPr>
              <a:t>2013</a:t>
            </a:r>
            <a:r>
              <a:rPr lang="zh-CN" altLang="en-US" sz="1200" b="1">
                <a:solidFill>
                  <a:prstClr val="black"/>
                </a:solidFill>
                <a:latin typeface="微软雅黑" panose="020b0503020204020204" pitchFamily="34" charset="-122"/>
                <a:ea typeface="微软雅黑" panose="020b0503020204020204" pitchFamily="34" charset="-122"/>
              </a:rPr>
              <a:t>年线上用户发展占比达到</a:t>
            </a:r>
            <a:r>
              <a:rPr lang="en-US" altLang="zh-CN" sz="1200" b="1">
                <a:solidFill>
                  <a:prstClr val="black"/>
                </a:solidFill>
                <a:latin typeface="微软雅黑" panose="020b0503020204020204" pitchFamily="34" charset="-122"/>
                <a:ea typeface="微软雅黑" panose="020b0503020204020204" pitchFamily="34" charset="-122"/>
              </a:rPr>
              <a:t>46%</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0" name="矩形 19"/>
          <p:cNvSpPr/>
          <p:nvPr/>
        </p:nvSpPr>
        <p:spPr>
          <a:xfrm>
            <a:off x="488380" y="2639958"/>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标准化和统一化的产品呈现减少用户的选择困惑，同时为用户提供尽可能便捷的业务触点</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上线多品类产品和终端吸引用户</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通过流动经营点</a:t>
            </a:r>
            <a:r>
              <a:rPr lang="en-US" altLang="zh-CN" sz="1050">
                <a:solidFill>
                  <a:prstClr val="black"/>
                </a:solidFill>
                <a:latin typeface="微软雅黑" panose="020b0503020204020204" pitchFamily="34" charset="-122"/>
                <a:ea typeface="微软雅黑" panose="020b0503020204020204" pitchFamily="34" charset="-122"/>
              </a:rPr>
              <a:t>+</a:t>
            </a:r>
            <a:r>
              <a:rPr lang="zh-CN" altLang="en-US" sz="1050">
                <a:solidFill>
                  <a:prstClr val="black"/>
                </a:solidFill>
                <a:latin typeface="微软雅黑" panose="020b0503020204020204" pitchFamily="34" charset="-122"/>
                <a:ea typeface="微软雅黑" panose="020b0503020204020204" pitchFamily="34" charset="-122"/>
              </a:rPr>
              <a:t>线上商城拓展用户服务范围，提升交付效率</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endParaRPr lang="zh-CN" altLang="en-US" sz="1050">
              <a:solidFill>
                <a:prstClr val="black"/>
              </a:solidFill>
              <a:latin typeface="微软雅黑" panose="020b0503020204020204" pitchFamily="34" charset="-122"/>
              <a:ea typeface="微软雅黑" panose="020b0503020204020204" pitchFamily="34" charset="-122"/>
            </a:endParaRPr>
          </a:p>
        </p:txBody>
      </p:sp>
      <p:sp>
        <p:nvSpPr>
          <p:cNvPr id="21" name="矩形 20"/>
          <p:cNvSpPr/>
          <p:nvPr/>
        </p:nvSpPr>
        <p:spPr>
          <a:xfrm>
            <a:off x="4788025" y="2176575"/>
            <a:ext cx="3867596" cy="401867"/>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发展现状：线上发展量为</a:t>
            </a:r>
            <a:r>
              <a:rPr lang="en-US" altLang="zh-CN" sz="1200" b="1">
                <a:solidFill>
                  <a:prstClr val="black"/>
                </a:solidFill>
                <a:latin typeface="微软雅黑" panose="020b0503020204020204" pitchFamily="34" charset="-122"/>
                <a:ea typeface="微软雅黑" panose="020b0503020204020204" pitchFamily="34" charset="-122"/>
              </a:rPr>
              <a:t>20.22</a:t>
            </a:r>
            <a:r>
              <a:rPr lang="zh-CN" altLang="en-US" sz="1200" b="1">
                <a:solidFill>
                  <a:prstClr val="black"/>
                </a:solidFill>
                <a:latin typeface="微软雅黑" panose="020b0503020204020204" pitchFamily="34" charset="-122"/>
                <a:ea typeface="微软雅黑" panose="020b0503020204020204" pitchFamily="34" charset="-122"/>
              </a:rPr>
              <a:t>万户，线上发展占比为</a:t>
            </a:r>
            <a:r>
              <a:rPr lang="en-US" altLang="zh-CN" sz="1200" b="1">
                <a:solidFill>
                  <a:prstClr val="black"/>
                </a:solidFill>
                <a:latin typeface="微软雅黑" panose="020b0503020204020204" pitchFamily="34" charset="-122"/>
                <a:ea typeface="微软雅黑" panose="020b0503020204020204" pitchFamily="34" charset="-122"/>
              </a:rPr>
              <a:t>4%</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2" name="矩形 21"/>
          <p:cNvSpPr/>
          <p:nvPr/>
        </p:nvSpPr>
        <p:spPr>
          <a:xfrm>
            <a:off x="4790379" y="2639958"/>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丰富线上渠道产品线，实现</a:t>
            </a:r>
            <a:r>
              <a:rPr lang="en-US" altLang="zh-CN" sz="1050">
                <a:solidFill>
                  <a:prstClr val="black"/>
                </a:solidFill>
                <a:latin typeface="微软雅黑" panose="020b0503020204020204" pitchFamily="34" charset="-122"/>
                <a:ea typeface="微软雅黑" panose="020b0503020204020204" pitchFamily="34" charset="-122"/>
              </a:rPr>
              <a:t>4G</a:t>
            </a:r>
            <a:r>
              <a:rPr lang="zh-CN" altLang="en-US" sz="1050">
                <a:solidFill>
                  <a:prstClr val="black"/>
                </a:solidFill>
                <a:latin typeface="微软雅黑" panose="020b0503020204020204" pitchFamily="34" charset="-122"/>
                <a:ea typeface="微软雅黑" panose="020b0503020204020204" pitchFamily="34" charset="-122"/>
              </a:rPr>
              <a:t>合约、存费送业务、</a:t>
            </a:r>
            <a:r>
              <a:rPr lang="en-US" altLang="zh-CN" sz="1050">
                <a:solidFill>
                  <a:prstClr val="black"/>
                </a:solidFill>
                <a:latin typeface="微软雅黑" panose="020b0503020204020204" pitchFamily="34" charset="-122"/>
                <a:ea typeface="微软雅黑" panose="020b0503020204020204" pitchFamily="34" charset="-122"/>
              </a:rPr>
              <a:t>DIY</a:t>
            </a:r>
            <a:r>
              <a:rPr lang="zh-CN" altLang="en-US" sz="1050">
                <a:solidFill>
                  <a:prstClr val="black"/>
                </a:solidFill>
                <a:latin typeface="微软雅黑" panose="020b0503020204020204" pitchFamily="34" charset="-122"/>
                <a:ea typeface="微软雅黑" panose="020b0503020204020204" pitchFamily="34" charset="-122"/>
              </a:rPr>
              <a:t>、充值、流量包等产品的上线</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结合总部和本地的网厅促销，通过营销活动引流用户线上选购通信产品</a:t>
            </a:r>
            <a:endParaRPr lang="en-US" altLang="zh-CN" sz="1050">
              <a:solidFill>
                <a:prstClr val="black"/>
              </a:solidFill>
              <a:latin typeface="微软雅黑" panose="020b0503020204020204" pitchFamily="34" charset="-122"/>
              <a:ea typeface="微软雅黑" panose="020b0503020204020204" pitchFamily="34" charset="-122"/>
            </a:endParaRPr>
          </a:p>
          <a:p>
            <a:pPr algn="just"/>
            <a:endParaRPr lang="en-US" altLang="zh-CN" sz="1050">
              <a:solidFill>
                <a:prstClr val="black"/>
              </a:solidFill>
              <a:latin typeface="微软雅黑" panose="020b0503020204020204" pitchFamily="34" charset="-122"/>
              <a:ea typeface="微软雅黑" panose="020b0503020204020204" pitchFamily="34" charset="-122"/>
            </a:endParaRPr>
          </a:p>
          <a:p>
            <a:pPr algn="just"/>
            <a:r>
              <a:rPr lang="zh-CN" altLang="en-US" sz="1050" b="1">
                <a:solidFill>
                  <a:prstClr val="black"/>
                </a:solidFill>
                <a:latin typeface="微软雅黑" panose="020b0503020204020204" pitchFamily="34" charset="-122"/>
                <a:ea typeface="微软雅黑" panose="020b0503020204020204" pitchFamily="34" charset="-122"/>
              </a:rPr>
              <a:t>销量</a:t>
            </a:r>
            <a:r>
              <a:rPr lang="zh-CN" altLang="en-US" sz="1050">
                <a:solidFill>
                  <a:prstClr val="black"/>
                </a:solidFill>
                <a:latin typeface="微软雅黑" panose="020b0503020204020204" pitchFamily="34" charset="-122"/>
                <a:ea typeface="微软雅黑" panose="020b0503020204020204" pitchFamily="34" charset="-122"/>
              </a:rPr>
              <a:t>：</a:t>
            </a:r>
            <a:endParaRPr lang="en-US" altLang="zh-CN" sz="1050">
              <a:solidFill>
                <a:prstClr val="black"/>
              </a:solidFill>
              <a:latin typeface="微软雅黑" panose="020b0503020204020204" pitchFamily="34" charset="-122"/>
              <a:ea typeface="微软雅黑" panose="020b0503020204020204" pitchFamily="34" charset="-122"/>
            </a:endParaRPr>
          </a:p>
          <a:p>
            <a:pPr algn="just"/>
            <a:r>
              <a:rPr lang="zh-CN" altLang="en-US" sz="1050">
                <a:solidFill>
                  <a:prstClr val="black"/>
                </a:solidFill>
                <a:latin typeface="微软雅黑" panose="020b0503020204020204" pitchFamily="34" charset="-122"/>
                <a:ea typeface="微软雅黑" panose="020b0503020204020204" pitchFamily="34" charset="-122"/>
              </a:rPr>
              <a:t>自有网厅：</a:t>
            </a:r>
            <a:r>
              <a:rPr lang="en-US" altLang="zh-CN" sz="1050">
                <a:solidFill>
                  <a:prstClr val="black"/>
                </a:solidFill>
                <a:latin typeface="微软雅黑" panose="020b0503020204020204" pitchFamily="34" charset="-122"/>
                <a:ea typeface="微软雅黑" panose="020b0503020204020204" pitchFamily="34" charset="-122"/>
              </a:rPr>
              <a:t>15.9</a:t>
            </a:r>
            <a:r>
              <a:rPr lang="zh-CN" altLang="en-US" sz="1050">
                <a:solidFill>
                  <a:prstClr val="black"/>
                </a:solidFill>
                <a:latin typeface="微软雅黑" panose="020b0503020204020204" pitchFamily="34" charset="-122"/>
                <a:ea typeface="微软雅黑" panose="020b0503020204020204" pitchFamily="34" charset="-122"/>
              </a:rPr>
              <a:t>万户</a:t>
            </a:r>
          </a:p>
          <a:p>
            <a:pPr algn="just"/>
            <a:r>
              <a:rPr lang="zh-CN" altLang="en-US" sz="1050">
                <a:solidFill>
                  <a:prstClr val="black"/>
                </a:solidFill>
                <a:latin typeface="微软雅黑" panose="020b0503020204020204" pitchFamily="34" charset="-122"/>
                <a:ea typeface="微软雅黑" panose="020b0503020204020204" pitchFamily="34" charset="-122"/>
              </a:rPr>
              <a:t>网盟渠道：</a:t>
            </a:r>
            <a:r>
              <a:rPr lang="en-US" altLang="zh-CN" sz="1050">
                <a:solidFill>
                  <a:prstClr val="black"/>
                </a:solidFill>
                <a:latin typeface="微软雅黑" panose="020b0503020204020204" pitchFamily="34" charset="-122"/>
                <a:ea typeface="微软雅黑" panose="020b0503020204020204" pitchFamily="34" charset="-122"/>
              </a:rPr>
              <a:t>3.16</a:t>
            </a:r>
            <a:r>
              <a:rPr lang="zh-CN" altLang="en-US" sz="1050">
                <a:solidFill>
                  <a:prstClr val="black"/>
                </a:solidFill>
                <a:latin typeface="微软雅黑" panose="020b0503020204020204" pitchFamily="34" charset="-122"/>
                <a:ea typeface="微软雅黑" panose="020b0503020204020204" pitchFamily="34" charset="-122"/>
              </a:rPr>
              <a:t>万户</a:t>
            </a:r>
          </a:p>
          <a:p>
            <a:pPr algn="just"/>
            <a:r>
              <a:rPr lang="zh-CN" altLang="en-US" sz="1050">
                <a:solidFill>
                  <a:prstClr val="black"/>
                </a:solidFill>
                <a:latin typeface="微软雅黑" panose="020b0503020204020204" pitchFamily="34" charset="-122"/>
                <a:ea typeface="微软雅黑" panose="020b0503020204020204" pitchFamily="34" charset="-122"/>
              </a:rPr>
              <a:t>沃橙客发展：</a:t>
            </a:r>
            <a:r>
              <a:rPr lang="en-US" altLang="zh-CN" sz="1050">
                <a:solidFill>
                  <a:prstClr val="black"/>
                </a:solidFill>
                <a:latin typeface="微软雅黑" panose="020b0503020204020204" pitchFamily="34" charset="-122"/>
                <a:ea typeface="微软雅黑" panose="020b0503020204020204" pitchFamily="34" charset="-122"/>
              </a:rPr>
              <a:t>0.16</a:t>
            </a:r>
            <a:r>
              <a:rPr lang="zh-CN" altLang="en-US" sz="1050">
                <a:solidFill>
                  <a:prstClr val="black"/>
                </a:solidFill>
                <a:latin typeface="微软雅黑" panose="020b0503020204020204" pitchFamily="34" charset="-122"/>
                <a:ea typeface="微软雅黑" panose="020b0503020204020204" pitchFamily="34" charset="-122"/>
              </a:rPr>
              <a:t>万户</a:t>
            </a:r>
            <a:endParaRPr lang="en-US" altLang="zh-CN" sz="1050">
              <a:solidFill>
                <a:prstClr val="black"/>
              </a:solidFill>
              <a:latin typeface="微软雅黑" panose="020b0503020204020204" pitchFamily="34" charset="-122"/>
              <a:ea typeface="微软雅黑" panose="020b0503020204020204" pitchFamily="34" charset="-122"/>
            </a:endParaRPr>
          </a:p>
          <a:p>
            <a:pPr algn="just"/>
            <a:r>
              <a:rPr lang="zh-CN" altLang="en-US" sz="1050">
                <a:solidFill>
                  <a:prstClr val="black"/>
                </a:solidFill>
                <a:latin typeface="微软雅黑" panose="020b0503020204020204" pitchFamily="34" charset="-122"/>
                <a:ea typeface="微软雅黑" panose="020b0503020204020204" pitchFamily="34" charset="-122"/>
              </a:rPr>
              <a:t>电子沃店：</a:t>
            </a:r>
            <a:r>
              <a:rPr lang="en-US" altLang="zh-CN" sz="1050">
                <a:solidFill>
                  <a:prstClr val="black"/>
                </a:solidFill>
                <a:latin typeface="微软雅黑" panose="020b0503020204020204" pitchFamily="34" charset="-122"/>
                <a:ea typeface="微软雅黑" panose="020b0503020204020204" pitchFamily="34" charset="-122"/>
              </a:rPr>
              <a:t>1</a:t>
            </a:r>
            <a:r>
              <a:rPr lang="zh-CN" altLang="en-US" sz="1050">
                <a:solidFill>
                  <a:prstClr val="black"/>
                </a:solidFill>
                <a:latin typeface="微软雅黑" panose="020b0503020204020204" pitchFamily="34" charset="-122"/>
                <a:ea typeface="微软雅黑" panose="020b0503020204020204" pitchFamily="34" charset="-122"/>
              </a:rPr>
              <a:t>万户</a:t>
            </a:r>
          </a:p>
        </p:txBody>
      </p:sp>
      <p:sp>
        <p:nvSpPr>
          <p:cNvPr id="23" name="文本占位符 18"/>
          <p:cNvSpPr>
            <a:spLocks noGrp="1"/>
          </p:cNvSpPr>
          <p:nvPr>
            <p:custDataLst>
              <p:tags r:id="rId6"/>
            </p:custDataLst>
          </p:nvPr>
        </p:nvSpPr>
        <p:spPr bwMode="gray">
          <a:xfrm>
            <a:off x="485775" y="5618560"/>
            <a:ext cx="4329113" cy="119063"/>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b"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spcBef>
                <a:spcPct val="0"/>
              </a:spcBef>
              <a:buClr>
                <a:srgbClr val="0563C1"/>
              </a:buClr>
              <a:buNone/>
            </a:pPr>
            <a:r>
              <a:rPr lang="zh-CN" altLang="en-US" sz="675" b="0" i="1">
                <a:solidFill>
                  <a:srgbClr val="44546A"/>
                </a:solidFill>
                <a:sym typeface="+mn-lt"/>
              </a:rPr>
              <a:t>说明：线上用户发展指的是通过网上商城、合作商店、第三方电商网站（含终端厂商网站）发展的用户</a:t>
            </a:r>
          </a:p>
        </p:txBody>
      </p:sp>
      <p:pic>
        <p:nvPicPr>
          <p:cNvPr id="2" name="图片 1"/>
          <p:cNvPicPr>
            <a:picLocks noChangeAspect="1"/>
          </p:cNvPicPr>
          <p:nvPr/>
        </p:nvPicPr>
        <p:blipFill>
          <a:blip r:embed="rId7"/>
          <a:stretch>
            <a:fillRect/>
          </a:stretch>
        </p:blipFill>
        <p:spPr>
          <a:xfrm>
            <a:off x="479318" y="3483006"/>
            <a:ext cx="3778065" cy="1943088"/>
          </a:xfrm>
          <a:prstGeom prst="rect">
            <a:avLst/>
          </a:prstGeom>
        </p:spPr>
      </p:pic>
      <p:sp>
        <p:nvSpPr>
          <p:cNvPr id="24" name="矩形 23"/>
          <p:cNvSpPr/>
          <p:nvPr/>
        </p:nvSpPr>
        <p:spPr>
          <a:xfrm>
            <a:off x="178563" y="803654"/>
            <a:ext cx="427041" cy="692497"/>
          </a:xfrm>
          <a:prstGeom prst="rect">
            <a:avLst/>
          </a:prstGeom>
          <a:noFill/>
        </p:spPr>
        <p:txBody>
          <a:bodyPr wrap="none" lIns="68580" tIns="34290" rIns="68580" bIns="34290">
            <a:spAutoFit/>
            <a:scene3d>
              <a:camera prst="orthographicFront"/>
              <a:lightRig rig="flat" dir="tl">
                <a:rot lat="0" lon="0" rev="6600000"/>
              </a:lightRig>
            </a:scene3d>
            <a:sp3d extrusionH="25400" contourW="8890">
              <a:bevelT w="38100" h="31750"/>
              <a:contourClr>
                <a:schemeClr val="accent2">
                  <a:shade val="75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rPr>
              <a:t>3</a:t>
            </a:r>
            <a:endParaRPr lang="zh-CN" altLang="en-US"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endParaRPr>
          </a:p>
        </p:txBody>
      </p:sp>
    </p:spTree>
    <p:extLst>
      <p:ext uri="{BB962C8B-B14F-4D97-AF65-F5344CB8AC3E}">
        <p14:creationId xmlns:p14="http://schemas.microsoft.com/office/powerpoint/2010/main" val="797727362"/>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3"/>
            </p:custDataLst>
            <p:extLst>
              <p:ext uri="{D42A27DB-BD31-4B8C-83A1-F6EECF244321}">
                <p14:modId xmlns:p14="http://schemas.microsoft.com/office/powerpoint/2010/main" val="4108628213"/>
              </p:ext>
            </p:extLst>
          </p:nvPr>
        </p:nvGraphicFramePr>
        <p:xfrm>
          <a:off x="1192" y="858442"/>
          <a:ext cx="1190" cy="1190"/>
        </p:xfrm>
        <a:graphic>
          <a:graphicData uri="http://schemas.openxmlformats.org/presentationml/2006/ole">
            <mc:AlternateContent>
              <mc:Choice xmlns:v="urn:schemas-microsoft-com:vml" Requires="v">
                <p:oleObj spid="_x0000_s1053" name="think-cell Slide" r:id="rId4" imgW="360" imgH="360" progId="TCLayout.ActiveDocument.1">
                  <p:embed/>
                </p:oleObj>
              </mc:Choice>
              <mc:Fallback>
                <p:oleObj name="think-cell Slide" r:id="rId4" imgW="360" imgH="36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1192" y="858442"/>
                        <a:ext cx="1190" cy="1190"/>
                      </a:xfrm>
                      <a:prstGeom prst="rect">
                        <a:avLst/>
                      </a:prstGeom>
                      <a:noFill/>
                    </p:spPr>
                  </p:pic>
                </p:oleObj>
              </mc:Fallback>
            </mc:AlternateContent>
          </a:graphicData>
        </a:graphic>
      </p:graphicFrame>
      <p:sp>
        <p:nvSpPr>
          <p:cNvPr id="93" name="矩形 92" hidden="1"/>
          <p:cNvSpPr/>
          <p:nvPr>
            <p:custDataLst>
              <p:tags r:id="rId6"/>
            </p:custDataLst>
          </p:nvPr>
        </p:nvSpPr>
        <p:spPr bwMode="gray">
          <a:xfrm>
            <a:off x="-344545" y="789823"/>
            <a:ext cx="808154" cy="253916"/>
          </a:xfrm>
          <a:prstGeom prst="rect">
            <a:avLst/>
          </a:prstGeom>
          <a:solidFill>
            <a:scrgbClr r="0" g="0" b="0"/>
          </a:solidFill>
        </p:spPr>
        <p:txBody>
          <a:bodyPr wrap="non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zh-CN" altLang="en-US" sz="600">
              <a:solidFill>
                <a:prstClr val="blac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2" name="TextBox 6"/>
          <p:cNvSpPr txBox="1">
            <a:spLocks noChangeArrowheads="1"/>
          </p:cNvSpPr>
          <p:nvPr/>
        </p:nvSpPr>
        <p:spPr bwMode="auto">
          <a:xfrm>
            <a:off x="694574" y="898372"/>
            <a:ext cx="7979020" cy="480131"/>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20000"/>
              </a:spcBef>
              <a:buFont typeface="Verdana" panose="020b0604030504040204" pitchFamily="34" charset="0"/>
              <a:buNone/>
            </a:pPr>
            <a:r>
              <a:rPr lang="zh-CN" altLang="en-US" sz="2100" b="1">
                <a:solidFill>
                  <a:prstClr val="black"/>
                </a:solidFill>
                <a:latin typeface="微软雅黑" panose="020b0503020204020204" pitchFamily="34" charset="-122"/>
                <a:ea typeface="微软雅黑" panose="020b0503020204020204" pitchFamily="34" charset="-122"/>
              </a:rPr>
              <a:t>国际标杆经验：德国电信与上海联通线上用户维系情况对比</a:t>
            </a:r>
          </a:p>
        </p:txBody>
      </p:sp>
      <p:cxnSp>
        <p:nvCxnSpPr>
          <p:cNvPr id="15" name="直接连接符 14"/>
          <p:cNvCxnSpPr/>
          <p:nvPr/>
        </p:nvCxnSpPr>
        <p:spPr bwMode="auto">
          <a:xfrm>
            <a:off x="465535" y="2082987"/>
            <a:ext cx="3890441"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6" name="TextBox 105"/>
          <p:cNvSpPr txBox="1"/>
          <p:nvPr/>
        </p:nvSpPr>
        <p:spPr>
          <a:xfrm>
            <a:off x="1188309" y="1979113"/>
            <a:ext cx="2444893"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德国电信具体举措</a:t>
            </a:r>
          </a:p>
        </p:txBody>
      </p:sp>
      <p:cxnSp>
        <p:nvCxnSpPr>
          <p:cNvPr id="17" name="直接连接符 16"/>
          <p:cNvCxnSpPr/>
          <p:nvPr/>
        </p:nvCxnSpPr>
        <p:spPr bwMode="auto">
          <a:xfrm>
            <a:off x="4734018" y="2082987"/>
            <a:ext cx="3919053"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8" name="TextBox 72"/>
          <p:cNvSpPr txBox="1"/>
          <p:nvPr/>
        </p:nvSpPr>
        <p:spPr>
          <a:xfrm>
            <a:off x="5605463" y="1979113"/>
            <a:ext cx="2176165"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上海联通已采取的措施</a:t>
            </a:r>
          </a:p>
        </p:txBody>
      </p:sp>
      <p:sp>
        <p:nvSpPr>
          <p:cNvPr id="19" name="矩形 18"/>
          <p:cNvSpPr/>
          <p:nvPr/>
        </p:nvSpPr>
        <p:spPr>
          <a:xfrm>
            <a:off x="486025" y="2294874"/>
            <a:ext cx="3867596" cy="283568"/>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a:t>
            </a:r>
            <a:r>
              <a:rPr lang="en-US" altLang="zh-CN" sz="1200" b="1">
                <a:solidFill>
                  <a:prstClr val="black"/>
                </a:solidFill>
                <a:latin typeface="微软雅黑" panose="020b0503020204020204" pitchFamily="34" charset="-122"/>
                <a:ea typeface="微软雅黑" panose="020b0503020204020204" pitchFamily="34" charset="-122"/>
              </a:rPr>
              <a:t>2013</a:t>
            </a:r>
            <a:r>
              <a:rPr lang="zh-CN" altLang="en-US" sz="1200" b="1">
                <a:solidFill>
                  <a:prstClr val="black"/>
                </a:solidFill>
                <a:latin typeface="微软雅黑" panose="020b0503020204020204" pitchFamily="34" charset="-122"/>
                <a:ea typeface="微软雅黑" panose="020b0503020204020204" pitchFamily="34" charset="-122"/>
              </a:rPr>
              <a:t>年线上维系用户占比达到</a:t>
            </a:r>
            <a:r>
              <a:rPr lang="en-US" altLang="zh-CN" sz="1200" b="1">
                <a:solidFill>
                  <a:prstClr val="black"/>
                </a:solidFill>
                <a:latin typeface="微软雅黑" panose="020b0503020204020204" pitchFamily="34" charset="-122"/>
                <a:ea typeface="微软雅黑" panose="020b0503020204020204" pitchFamily="34" charset="-122"/>
              </a:rPr>
              <a:t>64%</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0" name="矩形 19"/>
          <p:cNvSpPr/>
          <p:nvPr/>
        </p:nvSpPr>
        <p:spPr>
          <a:xfrm>
            <a:off x="488380" y="2639958"/>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维系产品上线</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异业合作：银行积分、航空公司积分、德国邮政积分互换，</a:t>
            </a:r>
            <a:r>
              <a:rPr lang="en-US" altLang="zh-CN" sz="1050">
                <a:solidFill>
                  <a:prstClr val="black"/>
                </a:solidFill>
                <a:latin typeface="微软雅黑" panose="020b0503020204020204" pitchFamily="34" charset="-122"/>
                <a:ea typeface="微软雅黑" panose="020b0503020204020204" pitchFamily="34" charset="-122"/>
              </a:rPr>
              <a:t>T-online</a:t>
            </a:r>
            <a:r>
              <a:rPr lang="zh-CN" altLang="en-US" sz="1050">
                <a:solidFill>
                  <a:prstClr val="black"/>
                </a:solidFill>
                <a:latin typeface="微软雅黑" panose="020b0503020204020204" pitchFamily="34" charset="-122"/>
                <a:ea typeface="微软雅黑" panose="020b0503020204020204" pitchFamily="34" charset="-122"/>
              </a:rPr>
              <a:t>（德电自有综合电商平台）购物优惠</a:t>
            </a:r>
          </a:p>
        </p:txBody>
      </p:sp>
      <p:sp>
        <p:nvSpPr>
          <p:cNvPr id="21" name="矩形 20"/>
          <p:cNvSpPr/>
          <p:nvPr/>
        </p:nvSpPr>
        <p:spPr>
          <a:xfrm>
            <a:off x="4788025" y="2294874"/>
            <a:ext cx="3867596" cy="283568"/>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发展现状：线上维系占比达到</a:t>
            </a:r>
            <a:r>
              <a:rPr lang="en-US" altLang="zh-CN" sz="1200" b="1">
                <a:solidFill>
                  <a:prstClr val="black"/>
                </a:solidFill>
                <a:latin typeface="微软雅黑" panose="020b0503020204020204" pitchFamily="34" charset="-122"/>
                <a:ea typeface="微软雅黑" panose="020b0503020204020204" pitchFamily="34" charset="-122"/>
              </a:rPr>
              <a:t>20%</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2" name="矩形 21"/>
          <p:cNvSpPr/>
          <p:nvPr/>
        </p:nvSpPr>
        <p:spPr>
          <a:xfrm>
            <a:off x="4790379" y="2639958"/>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提升自有网厅、</a:t>
            </a:r>
            <a:r>
              <a:rPr lang="en-US" altLang="zh-CN" sz="1050">
                <a:solidFill>
                  <a:prstClr val="black"/>
                </a:solidFill>
                <a:latin typeface="微软雅黑" panose="020b0503020204020204" pitchFamily="34" charset="-122"/>
                <a:ea typeface="微软雅黑" panose="020b0503020204020204" pitchFamily="34" charset="-122"/>
              </a:rPr>
              <a:t>10010</a:t>
            </a:r>
            <a:r>
              <a:rPr lang="zh-CN" altLang="en-US" sz="1050">
                <a:solidFill>
                  <a:prstClr val="black"/>
                </a:solidFill>
                <a:latin typeface="微软雅黑" panose="020b0503020204020204" pitchFamily="34" charset="-122"/>
                <a:ea typeface="微软雅黑" panose="020b0503020204020204" pitchFamily="34" charset="-122"/>
              </a:rPr>
              <a:t>等线上渠道的维系能力</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开设支付宝服务窗，新增用户充值续费的重要支点</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关注</a:t>
            </a:r>
            <a:r>
              <a:rPr lang="en-US" altLang="zh-CN" sz="1050">
                <a:solidFill>
                  <a:prstClr val="black"/>
                </a:solidFill>
                <a:latin typeface="微软雅黑" panose="020b0503020204020204" pitchFamily="34" charset="-122"/>
                <a:ea typeface="微软雅黑" panose="020b0503020204020204" pitchFamily="34" charset="-122"/>
              </a:rPr>
              <a:t>toolbar</a:t>
            </a:r>
            <a:r>
              <a:rPr lang="zh-CN" altLang="en-US" sz="1050">
                <a:solidFill>
                  <a:prstClr val="black"/>
                </a:solidFill>
                <a:latin typeface="微软雅黑" panose="020b0503020204020204" pitchFamily="34" charset="-122"/>
                <a:ea typeface="微软雅黑" panose="020b0503020204020204" pitchFamily="34" charset="-122"/>
              </a:rPr>
              <a:t>、微信、微博等用户触点</a:t>
            </a:r>
            <a:endParaRPr lang="en-US" altLang="zh-CN" sz="1050">
              <a:solidFill>
                <a:prstClr val="black"/>
              </a:solidFill>
              <a:latin typeface="微软雅黑" panose="020b0503020204020204" pitchFamily="34" charset="-122"/>
              <a:ea typeface="微软雅黑" panose="020b0503020204020204" pitchFamily="34" charset="-122"/>
            </a:endParaRPr>
          </a:p>
        </p:txBody>
      </p:sp>
      <p:graphicFrame>
        <p:nvGraphicFramePr>
          <p:cNvPr id="30" name="对象 29"/>
          <p:cNvGraphicFramePr>
            <a:graphicFrameLocks noChangeAspect="1"/>
          </p:cNvGraphicFramePr>
          <p:nvPr>
            <p:extLst/>
          </p:nvPr>
        </p:nvGraphicFramePr>
        <p:xfrm>
          <a:off x="4788024" y="3623781"/>
          <a:ext cx="3888432" cy="1911453"/>
        </p:xfrm>
        <a:graphic>
          <a:graphicData uri="http://schemas.openxmlformats.org/presentationml/2006/ole">
            <mc:AlternateContent>
              <mc:Choice xmlns:v="urn:schemas-microsoft-com:vml" Requires="v">
                <p:oleObj spid="_x0000_s1054" name="图表" r:id="rId7" imgW="4747443" imgH="3802278" progId="MSGraph.Chart.8">
                  <p:embed/>
                </p:oleObj>
              </mc:Choice>
              <mc:Fallback>
                <p:oleObj name="图表" r:id="rId7" imgW="4747443" imgH="3802278" progId="MSGraph.Chart.8">
                  <p:embed/>
                  <p:pic>
                    <p:nvPicPr>
                      <p:cNvPr id="0" name="OLE substitute image"/>
                      <p:cNvPicPr/>
                      <p:nvPr/>
                    </p:nvPicPr>
                    <p:blipFill>
                      <a:blip r:embed="rId8"/>
                      <a:stretch>
                        <a:fillRect/>
                      </a:stretch>
                    </p:blipFill>
                    <p:spPr>
                      <a:xfrm>
                        <a:off x="4788024" y="3623781"/>
                        <a:ext cx="3888432" cy="1911453"/>
                      </a:xfrm>
                      <a:prstGeom prst="rect">
                        <a:avLst/>
                      </a:prstGeom>
                      <a:noFill/>
                    </p:spPr>
                  </p:pic>
                </p:oleObj>
              </mc:Fallback>
            </mc:AlternateContent>
          </a:graphicData>
        </a:graphic>
      </p:graphicFrame>
      <p:sp>
        <p:nvSpPr>
          <p:cNvPr id="31" name="矩形 30"/>
          <p:cNvSpPr/>
          <p:nvPr/>
        </p:nvSpPr>
        <p:spPr bwMode="auto">
          <a:xfrm>
            <a:off x="5598114" y="3483006"/>
            <a:ext cx="2268000" cy="140775"/>
          </a:xfrm>
          <a:prstGeom prst="rect">
            <a:avLst/>
          </a:prstGeom>
          <a:noFill/>
          <a:ln w="9525">
            <a:noFill/>
            <a:prstDash val="solid"/>
            <a:round/>
          </a:ln>
        </p:spPr>
        <p:txBody>
          <a:bodyPr rtlCol="0" anchor="ctr" anchorCtr="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900" u="sng">
                <a:solidFill>
                  <a:prstClr val="black"/>
                </a:solidFill>
                <a:latin typeface="微软雅黑" panose="020b0503020204020204" pitchFamily="34" charset="-122"/>
                <a:ea typeface="微软雅黑" panose="020b0503020204020204" pitchFamily="34" charset="-122"/>
                <a:cs typeface="Times New Roman" pitchFamily="18" charset="0"/>
              </a:rPr>
              <a:t>支付宝服务窗订单明细（截至</a:t>
            </a:r>
            <a:r>
              <a:rPr lang="en-US" altLang="zh-CN" sz="900" u="sng">
                <a:solidFill>
                  <a:prstClr val="black"/>
                </a:solidFill>
                <a:latin typeface="微软雅黑" panose="020b0503020204020204" pitchFamily="34" charset="-122"/>
                <a:ea typeface="微软雅黑" panose="020b0503020204020204" pitchFamily="34" charset="-122"/>
                <a:cs typeface="Times New Roman" pitchFamily="18" charset="0"/>
              </a:rPr>
              <a:t>12</a:t>
            </a:r>
            <a:r>
              <a:rPr lang="zh-CN" altLang="en-US" sz="900" u="sng">
                <a:solidFill>
                  <a:prstClr val="black"/>
                </a:solidFill>
                <a:latin typeface="微软雅黑" panose="020b0503020204020204" pitchFamily="34" charset="-122"/>
                <a:ea typeface="微软雅黑" panose="020b0503020204020204" pitchFamily="34" charset="-122"/>
                <a:cs typeface="Times New Roman" pitchFamily="18" charset="0"/>
              </a:rPr>
              <a:t>月</a:t>
            </a:r>
            <a:r>
              <a:rPr lang="en-US" altLang="zh-CN" sz="900" u="sng">
                <a:solidFill>
                  <a:prstClr val="black"/>
                </a:solidFill>
                <a:latin typeface="微软雅黑" panose="020b0503020204020204" pitchFamily="34" charset="-122"/>
                <a:ea typeface="微软雅黑" panose="020b0503020204020204" pitchFamily="34" charset="-122"/>
                <a:cs typeface="Times New Roman" pitchFamily="18" charset="0"/>
              </a:rPr>
              <a:t>31</a:t>
            </a:r>
            <a:r>
              <a:rPr lang="zh-CN" altLang="en-US" sz="900" u="sng">
                <a:solidFill>
                  <a:prstClr val="black"/>
                </a:solidFill>
                <a:latin typeface="微软雅黑" panose="020b0503020204020204" pitchFamily="34" charset="-122"/>
                <a:ea typeface="微软雅黑" panose="020b0503020204020204" pitchFamily="34" charset="-122"/>
                <a:cs typeface="Times New Roman" pitchFamily="18" charset="0"/>
              </a:rPr>
              <a:t>日）</a:t>
            </a:r>
          </a:p>
        </p:txBody>
      </p:sp>
      <p:sp>
        <p:nvSpPr>
          <p:cNvPr id="32" name="Text Box 36"/>
          <p:cNvSpPr txBox="1">
            <a:spLocks noChangeArrowheads="1"/>
          </p:cNvSpPr>
          <p:nvPr/>
        </p:nvSpPr>
        <p:spPr bwMode="auto">
          <a:xfrm>
            <a:off x="1561549" y="3631946"/>
            <a:ext cx="2547192" cy="785347"/>
          </a:xfrm>
          <a:prstGeom prst="rect">
            <a:avLst/>
          </a:prstGeom>
          <a:noFill/>
          <a:ln w="9525" algn="ctr">
            <a:solidFill>
              <a:srgbClr val="000000"/>
            </a:solidFill>
            <a:miter lim="800000"/>
          </a:ln>
          <a:extLst>
            <a:ext uri="{909E8E84-426E-40dd-AFC4-6F175D3DCCD1}">
              <a14:hiddenFill xmlns="" xmlns:a14="http://schemas.microsoft.com/office/drawing/2010/main">
                <a:solidFill>
                  <a:srgbClr val="FFFFFF"/>
                </a:solidFill>
              </a14:hiddenFill>
            </a:ext>
          </a:extLst>
        </p:spPr>
        <p:txBody>
          <a:bodyPr lIns="54000" tIns="27000" rIns="54000" bIns="27000" anchor="ctr"/>
          <a:lstStyle>
            <a:defPPr>
              <a:defRPr lang="zh-CN"/>
            </a:defPPr>
            <a:lvl1pPr marL="179388" indent="-179388" algn="l" defTabSz="914400" rtl="0" eaLnBrk="0" latinLnBrk="0" hangingPunct="0">
              <a:defRPr sz="1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9pPr>
          </a:lstStyle>
          <a:p>
            <a:pPr marL="138113" lvl="1" indent="-136922" algn="just">
              <a:spcBef>
                <a:spcPct val="50000"/>
              </a:spcBef>
              <a:buClr>
                <a:srgbClr val="00337D"/>
              </a:buClr>
              <a:buSzPct val="80000"/>
              <a:buFont typeface="Wingdings" panose="05000000000000000000" pitchFamily="2" charset="2"/>
              <a:buChar char="ü"/>
            </a:pP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提供德意志银行、汉莎航空、德国邮政积分互换</a:t>
            </a:r>
            <a:endParaRPr lang="en-US" altLang="zh-CN" sz="750" kern="0">
              <a:solidFill>
                <a:srgbClr val="000000"/>
              </a:solidFill>
              <a:latin typeface="微软雅黑" panose="020b0503020204020204" pitchFamily="34" charset="-122"/>
              <a:ea typeface="微软雅黑" panose="020b0503020204020204" pitchFamily="34" charset="-122"/>
            </a:endParaRPr>
          </a:p>
        </p:txBody>
      </p:sp>
      <p:sp>
        <p:nvSpPr>
          <p:cNvPr id="33" name="Rectangle 7"/>
          <p:cNvSpPr>
            <a:spLocks noChangeArrowheads="1"/>
          </p:cNvSpPr>
          <p:nvPr/>
        </p:nvSpPr>
        <p:spPr bwMode="gray">
          <a:xfrm>
            <a:off x="637386" y="3631946"/>
            <a:ext cx="822472" cy="785347"/>
          </a:xfrm>
          <a:prstGeom prst="rect">
            <a:avLst/>
          </a:prstGeom>
          <a:solidFill>
            <a:schemeClr val="accent6">
              <a:lumMod val="20000"/>
              <a:lumOff val="80000"/>
              <a:alpha val="50195"/>
            </a:schemeClr>
          </a:solidFill>
          <a:ln w="9525" algn="ctr">
            <a:solidFill>
              <a:srgbClr val="F8F8F8"/>
            </a:solidFill>
            <a:miter lim="800000"/>
          </a:ln>
        </p:spPr>
        <p:txBody>
          <a:bodyPr lIns="68573" tIns="34287" rIns="68573" bIns="3428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50000"/>
              </a:spcBef>
              <a:defRPr/>
            </a:pPr>
            <a:r>
              <a:rPr lang="zh-CN" altLang="en-US" sz="1350" b="1" kern="0">
                <a:solidFill>
                  <a:srgbClr val="000000"/>
                </a:solidFill>
                <a:latin typeface="微软雅黑" panose="020b0503020204020204" pitchFamily="34" charset="-122"/>
                <a:ea typeface="微软雅黑" panose="020b0503020204020204" pitchFamily="34" charset="-122"/>
                <a:cs typeface="Arial"/>
              </a:rPr>
              <a:t>异业积分互换</a:t>
            </a:r>
            <a:endParaRPr lang="zh-CN" altLang="de-DE" sz="1350" b="1" kern="0">
              <a:solidFill>
                <a:srgbClr val="000000"/>
              </a:solidFill>
              <a:latin typeface="微软雅黑" panose="020b0503020204020204" pitchFamily="34" charset="-122"/>
              <a:ea typeface="微软雅黑" panose="020b0503020204020204" pitchFamily="34" charset="-122"/>
              <a:cs typeface="Arial"/>
            </a:endParaRPr>
          </a:p>
        </p:txBody>
      </p:sp>
      <p:sp>
        <p:nvSpPr>
          <p:cNvPr id="34" name="Text Box 36"/>
          <p:cNvSpPr txBox="1">
            <a:spLocks noChangeArrowheads="1"/>
          </p:cNvSpPr>
          <p:nvPr/>
        </p:nvSpPr>
        <p:spPr bwMode="auto">
          <a:xfrm>
            <a:off x="1561549" y="4533864"/>
            <a:ext cx="2547192" cy="785347"/>
          </a:xfrm>
          <a:prstGeom prst="rect">
            <a:avLst/>
          </a:prstGeom>
          <a:noFill/>
          <a:ln w="9525" algn="ctr">
            <a:solidFill>
              <a:srgbClr val="000000"/>
            </a:solidFill>
            <a:miter lim="800000"/>
          </a:ln>
          <a:extLst>
            <a:ext uri="{909E8E84-426E-40dd-AFC4-6F175D3DCCD1}">
              <a14:hiddenFill xmlns="" xmlns:a14="http://schemas.microsoft.com/office/drawing/2010/main">
                <a:solidFill>
                  <a:srgbClr val="FFFFFF"/>
                </a:solidFill>
              </a14:hiddenFill>
            </a:ext>
          </a:extLst>
        </p:spPr>
        <p:txBody>
          <a:bodyPr lIns="54000" tIns="27000" rIns="54000" bIns="27000" anchor="ctr"/>
          <a:lstStyle>
            <a:defPPr>
              <a:defRPr lang="zh-CN"/>
            </a:defPPr>
            <a:lvl1pPr marL="179388" indent="-179388" algn="l" defTabSz="914400" rtl="0" eaLnBrk="0" latinLnBrk="0" hangingPunct="0">
              <a:defRPr sz="1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9pPr>
          </a:lstStyle>
          <a:p>
            <a:pPr marL="138113" lvl="1" indent="-136922" algn="just">
              <a:spcBef>
                <a:spcPct val="50000"/>
              </a:spcBef>
              <a:buClr>
                <a:srgbClr val="00337D"/>
              </a:buClr>
              <a:buSzPct val="80000"/>
              <a:buFont typeface="Wingdings" panose="05000000000000000000" pitchFamily="2" charset="2"/>
              <a:buChar char="ü"/>
            </a:pP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r>
              <a:rPr lang="en-US" altLang="zh-CN" sz="750" kern="0">
                <a:solidFill>
                  <a:srgbClr val="000000"/>
                </a:solidFill>
                <a:latin typeface="微软雅黑" panose="020b0503020204020204" pitchFamily="34" charset="-122"/>
                <a:ea typeface="微软雅黑" panose="020b0503020204020204" pitchFamily="34" charset="-122"/>
              </a:rPr>
              <a:t>T-online</a:t>
            </a:r>
            <a:r>
              <a:rPr lang="zh-CN" altLang="en-US" sz="750" kern="0">
                <a:solidFill>
                  <a:srgbClr val="000000"/>
                </a:solidFill>
                <a:latin typeface="微软雅黑" panose="020b0503020204020204" pitchFamily="34" charset="-122"/>
                <a:ea typeface="微软雅黑" panose="020b0503020204020204" pitchFamily="34" charset="-122"/>
              </a:rPr>
              <a:t>作为德电自有综合电商，为德国电信用户提供一键登录功能，同时为其提供专属优惠</a:t>
            </a:r>
            <a:endParaRPr lang="zh-CN" altLang="de-DE" sz="750" kern="0">
              <a:solidFill>
                <a:srgbClr val="000000"/>
              </a:solidFill>
              <a:latin typeface="微软雅黑" panose="020b0503020204020204" pitchFamily="34" charset="-122"/>
              <a:ea typeface="微软雅黑" panose="020b0503020204020204" pitchFamily="34" charset="-122"/>
            </a:endParaRPr>
          </a:p>
        </p:txBody>
      </p:sp>
      <p:sp>
        <p:nvSpPr>
          <p:cNvPr id="35" name="Rectangle 7"/>
          <p:cNvSpPr>
            <a:spLocks noChangeArrowheads="1"/>
          </p:cNvSpPr>
          <p:nvPr/>
        </p:nvSpPr>
        <p:spPr bwMode="gray">
          <a:xfrm>
            <a:off x="637386" y="4533864"/>
            <a:ext cx="822472" cy="785347"/>
          </a:xfrm>
          <a:prstGeom prst="rect">
            <a:avLst/>
          </a:prstGeom>
          <a:solidFill>
            <a:schemeClr val="accent6">
              <a:lumMod val="20000"/>
              <a:lumOff val="80000"/>
              <a:alpha val="50195"/>
            </a:schemeClr>
          </a:solidFill>
          <a:ln w="9525" algn="ctr">
            <a:solidFill>
              <a:srgbClr val="F8F8F8"/>
            </a:solidFill>
            <a:miter lim="800000"/>
          </a:ln>
        </p:spPr>
        <p:txBody>
          <a:bodyPr lIns="68573" tIns="34287" rIns="68573" bIns="3428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50000"/>
              </a:spcBef>
              <a:defRPr/>
            </a:pPr>
            <a:r>
              <a:rPr lang="zh-CN" altLang="en-US" sz="1350" b="1" kern="0">
                <a:solidFill>
                  <a:srgbClr val="000000"/>
                </a:solidFill>
                <a:latin typeface="微软雅黑" panose="020b0503020204020204" pitchFamily="34" charset="-122"/>
                <a:ea typeface="微软雅黑" panose="020b0503020204020204" pitchFamily="34" charset="-122"/>
                <a:cs typeface="Arial"/>
              </a:rPr>
              <a:t>自有商城购物优惠</a:t>
            </a:r>
            <a:endParaRPr lang="zh-CN" altLang="de-DE" sz="1350" b="1" kern="0">
              <a:solidFill>
                <a:srgbClr val="000000"/>
              </a:solidFill>
              <a:latin typeface="微软雅黑" panose="020b0503020204020204" pitchFamily="34" charset="-122"/>
              <a:ea typeface="微软雅黑" panose="020b0503020204020204" pitchFamily="34" charset="-122"/>
              <a:cs typeface="Arial"/>
            </a:endParaRPr>
          </a:p>
        </p:txBody>
      </p:sp>
      <p:pic>
        <p:nvPicPr>
          <p:cNvPr id="4" name="图片 3"/>
          <p:cNvPicPr>
            <a:picLocks noChangeAspect="1"/>
          </p:cNvPicPr>
          <p:nvPr/>
        </p:nvPicPr>
        <p:blipFill>
          <a:blip r:embed="rId9"/>
          <a:stretch>
            <a:fillRect/>
          </a:stretch>
        </p:blipFill>
        <p:spPr>
          <a:xfrm>
            <a:off x="1613769" y="3808757"/>
            <a:ext cx="997969" cy="208071"/>
          </a:xfrm>
          <a:prstGeom prst="rect">
            <a:avLst/>
          </a:prstGeom>
        </p:spPr>
      </p:pic>
      <p:pic>
        <p:nvPicPr>
          <p:cNvPr id="36" name="图片 35"/>
          <p:cNvPicPr>
            <a:picLocks noChangeAspect="1"/>
          </p:cNvPicPr>
          <p:nvPr/>
        </p:nvPicPr>
        <p:blipFill>
          <a:blip r:embed="rId10"/>
          <a:stretch>
            <a:fillRect/>
          </a:stretch>
        </p:blipFill>
        <p:spPr>
          <a:xfrm>
            <a:off x="2699671" y="3763102"/>
            <a:ext cx="501093" cy="299382"/>
          </a:xfrm>
          <a:prstGeom prst="rect">
            <a:avLst/>
          </a:prstGeom>
        </p:spPr>
      </p:pic>
      <p:pic>
        <p:nvPicPr>
          <p:cNvPr id="37" name="图片 36"/>
          <p:cNvPicPr>
            <a:picLocks noChangeAspect="1"/>
          </p:cNvPicPr>
          <p:nvPr/>
        </p:nvPicPr>
        <p:blipFill>
          <a:blip r:embed="rId11"/>
          <a:stretch>
            <a:fillRect/>
          </a:stretch>
        </p:blipFill>
        <p:spPr>
          <a:xfrm>
            <a:off x="3288697" y="3808550"/>
            <a:ext cx="784884" cy="208485"/>
          </a:xfrm>
          <a:prstGeom prst="rect">
            <a:avLst/>
          </a:prstGeom>
        </p:spPr>
      </p:pic>
      <p:pic>
        <p:nvPicPr>
          <p:cNvPr id="38" name="图片 37"/>
          <p:cNvPicPr>
            <a:picLocks noChangeAspect="1"/>
          </p:cNvPicPr>
          <p:nvPr/>
        </p:nvPicPr>
        <p:blipFill>
          <a:blip r:embed="rId12"/>
          <a:stretch>
            <a:fillRect/>
          </a:stretch>
        </p:blipFill>
        <p:spPr>
          <a:xfrm>
            <a:off x="2360085" y="4611661"/>
            <a:ext cx="950119" cy="292894"/>
          </a:xfrm>
          <a:prstGeom prst="rect">
            <a:avLst/>
          </a:prstGeom>
        </p:spPr>
      </p:pic>
      <p:sp>
        <p:nvSpPr>
          <p:cNvPr id="23" name="矩形 22"/>
          <p:cNvSpPr/>
          <p:nvPr/>
        </p:nvSpPr>
        <p:spPr>
          <a:xfrm>
            <a:off x="178563" y="803654"/>
            <a:ext cx="427041" cy="692497"/>
          </a:xfrm>
          <a:prstGeom prst="rect">
            <a:avLst/>
          </a:prstGeom>
          <a:noFill/>
        </p:spPr>
        <p:txBody>
          <a:bodyPr wrap="none" lIns="68580" tIns="34290" rIns="68580" bIns="34290">
            <a:spAutoFit/>
            <a:scene3d>
              <a:camera prst="orthographicFront"/>
              <a:lightRig rig="flat" dir="tl">
                <a:rot lat="0" lon="0" rev="6600000"/>
              </a:lightRig>
            </a:scene3d>
            <a:sp3d extrusionH="25400" contourW="8890">
              <a:bevelT w="38100" h="31750"/>
              <a:contourClr>
                <a:schemeClr val="accent2">
                  <a:shade val="75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rPr>
              <a:t>3</a:t>
            </a:r>
            <a:endParaRPr lang="zh-CN" altLang="en-US" sz="4050" b="1">
              <a:ln w="11430"/>
              <a:solidFill>
                <a:prstClr val="white"/>
              </a:solidFill>
              <a:effectLst>
                <a:outerShdw blurRad="50800" dist="39000" dir="5460000" algn="tl">
                  <a:srgbClr val="000000">
                    <a:alpha val="38000"/>
                  </a:srgbClr>
                </a:outerShdw>
              </a:effectLst>
              <a:latin typeface="Arial Unicode MS" panose="020b0604020202020204" pitchFamily="34" charset="-122"/>
              <a:ea typeface="Arial Unicode MS" pitchFamily="34" charset="-122"/>
              <a:cs typeface="Arial Unicode MS" pitchFamily="34" charset="-122"/>
            </a:endParaRPr>
          </a:p>
        </p:txBody>
      </p:sp>
    </p:spTree>
    <p:extLst>
      <p:ext uri="{BB962C8B-B14F-4D97-AF65-F5344CB8AC3E}">
        <p14:creationId xmlns:p14="http://schemas.microsoft.com/office/powerpoint/2010/main" val="4287980023"/>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3"/>
            </p:custDataLst>
            <p:extLst>
              <p:ext uri="{D42A27DB-BD31-4B8C-83A1-F6EECF244321}">
                <p14:modId xmlns:p14="http://schemas.microsoft.com/office/powerpoint/2010/main" val="2664877536"/>
              </p:ext>
            </p:extLst>
          </p:nvPr>
        </p:nvGraphicFramePr>
        <p:xfrm>
          <a:off x="1192" y="858442"/>
          <a:ext cx="1190" cy="1190"/>
        </p:xfrm>
        <a:graphic>
          <a:graphicData uri="http://schemas.openxmlformats.org/presentationml/2006/ole">
            <mc:AlternateContent>
              <mc:Choice xmlns:v="urn:schemas-microsoft-com:vml" Requires="v">
                <p:oleObj spid="_x0000_s1055" name="think-cell Slide" r:id="rId4" imgW="360" imgH="360" progId="TCLayout.ActiveDocument.1">
                  <p:embed/>
                </p:oleObj>
              </mc:Choice>
              <mc:Fallback>
                <p:oleObj name="think-cell Slide" r:id="rId4" imgW="360" imgH="36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1192" y="858442"/>
                        <a:ext cx="1190" cy="1190"/>
                      </a:xfrm>
                      <a:prstGeom prst="rect">
                        <a:avLst/>
                      </a:prstGeom>
                      <a:noFill/>
                    </p:spPr>
                  </p:pic>
                </p:oleObj>
              </mc:Fallback>
            </mc:AlternateContent>
          </a:graphicData>
        </a:graphic>
      </p:graphicFrame>
      <p:sp>
        <p:nvSpPr>
          <p:cNvPr id="93" name="矩形 92" hidden="1"/>
          <p:cNvSpPr/>
          <p:nvPr>
            <p:custDataLst>
              <p:tags r:id="rId6"/>
            </p:custDataLst>
          </p:nvPr>
        </p:nvSpPr>
        <p:spPr bwMode="gray">
          <a:xfrm>
            <a:off x="-344545" y="789823"/>
            <a:ext cx="808154" cy="253916"/>
          </a:xfrm>
          <a:prstGeom prst="rect">
            <a:avLst/>
          </a:prstGeom>
          <a:solidFill>
            <a:scrgbClr r="0" g="0" b="0"/>
          </a:solidFill>
        </p:spPr>
        <p:txBody>
          <a:bodyPr vert="horz" wrap="none" lIns="0" tIns="0" rIns="0" bIns="0" numCol="1" spcCol="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zh-CN" altLang="en-US" sz="1350" b="1">
              <a:solidFill>
                <a:prstClr val="black"/>
              </a:solidFill>
              <a:sym typeface="+mn-lt"/>
            </a:endParaRPr>
          </a:p>
        </p:txBody>
      </p:sp>
      <p:sp>
        <p:nvSpPr>
          <p:cNvPr id="12" name="TextBox 6"/>
          <p:cNvSpPr txBox="1">
            <a:spLocks noChangeArrowheads="1"/>
          </p:cNvSpPr>
          <p:nvPr/>
        </p:nvSpPr>
        <p:spPr bwMode="auto">
          <a:xfrm>
            <a:off x="694574" y="898372"/>
            <a:ext cx="7979020" cy="480131"/>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20000"/>
              </a:spcBef>
              <a:buFont typeface="Verdana" panose="020b0604030504040204" pitchFamily="34" charset="0"/>
              <a:buNone/>
            </a:pPr>
            <a:r>
              <a:rPr lang="zh-CN" altLang="en-US" sz="2100" b="1">
                <a:solidFill>
                  <a:prstClr val="black"/>
                </a:solidFill>
                <a:latin typeface="微软雅黑" panose="020b0503020204020204" pitchFamily="34" charset="-122"/>
                <a:ea typeface="微软雅黑" panose="020b0503020204020204" pitchFamily="34" charset="-122"/>
              </a:rPr>
              <a:t>国际标杆经验：德国电信与上海联通线上服务情况对比</a:t>
            </a:r>
          </a:p>
        </p:txBody>
      </p:sp>
      <p:cxnSp>
        <p:nvCxnSpPr>
          <p:cNvPr id="15" name="直接连接符 14"/>
          <p:cNvCxnSpPr/>
          <p:nvPr/>
        </p:nvCxnSpPr>
        <p:spPr bwMode="auto">
          <a:xfrm>
            <a:off x="465535" y="2082987"/>
            <a:ext cx="3890441"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6" name="TextBox 105"/>
          <p:cNvSpPr txBox="1"/>
          <p:nvPr/>
        </p:nvSpPr>
        <p:spPr>
          <a:xfrm>
            <a:off x="1188309" y="1979113"/>
            <a:ext cx="2444893"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德国电信具体举措</a:t>
            </a:r>
          </a:p>
        </p:txBody>
      </p:sp>
      <p:cxnSp>
        <p:nvCxnSpPr>
          <p:cNvPr id="17" name="直接连接符 16"/>
          <p:cNvCxnSpPr/>
          <p:nvPr/>
        </p:nvCxnSpPr>
        <p:spPr bwMode="auto">
          <a:xfrm>
            <a:off x="4734018" y="2082987"/>
            <a:ext cx="3919053" cy="0"/>
          </a:xfrm>
          <a:prstGeom prst="lin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cxnSp>
      <p:sp>
        <p:nvSpPr>
          <p:cNvPr id="18" name="TextBox 72"/>
          <p:cNvSpPr txBox="1"/>
          <p:nvPr/>
        </p:nvSpPr>
        <p:spPr>
          <a:xfrm>
            <a:off x="5605463" y="1979113"/>
            <a:ext cx="2176165" cy="253916"/>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50" b="1">
                <a:solidFill>
                  <a:srgbClr val="000000"/>
                </a:solidFill>
                <a:latin typeface="微软雅黑" panose="020b0503020204020204" pitchFamily="34" charset="-122"/>
                <a:ea typeface="微软雅黑" panose="020b0503020204020204" pitchFamily="34" charset="-122"/>
              </a:rPr>
              <a:t>上海联通已采取的措施</a:t>
            </a:r>
          </a:p>
        </p:txBody>
      </p:sp>
      <p:sp>
        <p:nvSpPr>
          <p:cNvPr id="19" name="矩形 18"/>
          <p:cNvSpPr/>
          <p:nvPr/>
        </p:nvSpPr>
        <p:spPr>
          <a:xfrm>
            <a:off x="486025" y="2294874"/>
            <a:ext cx="3867596" cy="283568"/>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a:t>
            </a:r>
            <a:r>
              <a:rPr lang="en-US" altLang="zh-CN" sz="1200" b="1">
                <a:solidFill>
                  <a:prstClr val="black"/>
                </a:solidFill>
                <a:latin typeface="微软雅黑" panose="020b0503020204020204" pitchFamily="34" charset="-122"/>
                <a:ea typeface="微软雅黑" panose="020b0503020204020204" pitchFamily="34" charset="-122"/>
              </a:rPr>
              <a:t>2013</a:t>
            </a:r>
            <a:r>
              <a:rPr lang="zh-CN" altLang="en-US" sz="1200" b="1">
                <a:solidFill>
                  <a:prstClr val="black"/>
                </a:solidFill>
                <a:latin typeface="微软雅黑" panose="020b0503020204020204" pitchFamily="34" charset="-122"/>
                <a:ea typeface="微软雅黑" panose="020b0503020204020204" pitchFamily="34" charset="-122"/>
              </a:rPr>
              <a:t>年线上服务占比达到</a:t>
            </a:r>
            <a:r>
              <a:rPr lang="en-US" altLang="zh-CN" sz="1200" b="1">
                <a:solidFill>
                  <a:prstClr val="black"/>
                </a:solidFill>
                <a:latin typeface="微软雅黑" panose="020b0503020204020204" pitchFamily="34" charset="-122"/>
                <a:ea typeface="微软雅黑" panose="020b0503020204020204" pitchFamily="34" charset="-122"/>
              </a:rPr>
              <a:t>82%</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0" name="矩形 19"/>
          <p:cNvSpPr/>
          <p:nvPr/>
        </p:nvSpPr>
        <p:spPr>
          <a:xfrm>
            <a:off x="488380" y="2639958"/>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根据不同类型客户的需求有针对性的优化线上体验</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通过新媒体客服提升对普通公众用户的标准化服务</a:t>
            </a:r>
          </a:p>
        </p:txBody>
      </p:sp>
      <p:sp>
        <p:nvSpPr>
          <p:cNvPr id="21" name="矩形 20"/>
          <p:cNvSpPr/>
          <p:nvPr/>
        </p:nvSpPr>
        <p:spPr>
          <a:xfrm>
            <a:off x="4788025" y="2294874"/>
            <a:ext cx="3867596" cy="283568"/>
          </a:xfrm>
          <a:prstGeom prst="rect">
            <a:avLst/>
          </a:prstGeom>
          <a:noFill/>
          <a:ln>
            <a:solidFill>
              <a:schemeClr val="tx1"/>
            </a:solid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solidFill>
                  <a:prstClr val="black"/>
                </a:solidFill>
                <a:latin typeface="微软雅黑" panose="020b0503020204020204" pitchFamily="34" charset="-122"/>
                <a:ea typeface="微软雅黑" panose="020b0503020204020204" pitchFamily="34" charset="-122"/>
              </a:rPr>
              <a:t>发展现状：线上服务占比达到</a:t>
            </a:r>
            <a:r>
              <a:rPr lang="en-US" altLang="zh-CN" sz="1200" b="1">
                <a:solidFill>
                  <a:prstClr val="black"/>
                </a:solidFill>
                <a:latin typeface="微软雅黑" panose="020b0503020204020204" pitchFamily="34" charset="-122"/>
                <a:ea typeface="微软雅黑" panose="020b0503020204020204" pitchFamily="34" charset="-122"/>
              </a:rPr>
              <a:t>xx%(</a:t>
            </a:r>
            <a:r>
              <a:rPr lang="zh-CN" altLang="en-US" sz="1200" b="1">
                <a:solidFill>
                  <a:srgbClr val="FF0000"/>
                </a:solidFill>
                <a:latin typeface="微软雅黑" panose="020b0503020204020204" pitchFamily="34" charset="-122"/>
                <a:ea typeface="微软雅黑" panose="020b0503020204020204" pitchFamily="34" charset="-122"/>
              </a:rPr>
              <a:t>待算</a:t>
            </a:r>
            <a:r>
              <a:rPr lang="en-US" altLang="zh-CN" sz="1200" b="1">
                <a:solidFill>
                  <a:prstClr val="black"/>
                </a:solidFill>
                <a:latin typeface="微软雅黑" panose="020b0503020204020204" pitchFamily="34" charset="-122"/>
                <a:ea typeface="微软雅黑" panose="020b0503020204020204" pitchFamily="34" charset="-122"/>
              </a:rPr>
              <a:t>)</a:t>
            </a:r>
            <a:endParaRPr lang="zh-CN" altLang="en-US" sz="1200" b="1">
              <a:solidFill>
                <a:prstClr val="black"/>
              </a:solidFill>
              <a:latin typeface="微软雅黑" panose="020b0503020204020204" pitchFamily="34" charset="-122"/>
              <a:ea typeface="微软雅黑" panose="020b0503020204020204" pitchFamily="34" charset="-122"/>
            </a:endParaRPr>
          </a:p>
        </p:txBody>
      </p:sp>
      <p:sp>
        <p:nvSpPr>
          <p:cNvPr id="22" name="矩形 21"/>
          <p:cNvSpPr/>
          <p:nvPr/>
        </p:nvSpPr>
        <p:spPr>
          <a:xfrm>
            <a:off x="4800110" y="2629666"/>
            <a:ext cx="3867596" cy="2841680"/>
          </a:xfrm>
          <a:prstGeom prst="rect">
            <a:avLst/>
          </a:prstGeom>
          <a:noFill/>
          <a:ln>
            <a:solidFill>
              <a:schemeClr val="tx1"/>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50" b="1">
                <a:solidFill>
                  <a:prstClr val="black"/>
                </a:solidFill>
                <a:latin typeface="微软雅黑" panose="020b0503020204020204" pitchFamily="34" charset="-122"/>
                <a:ea typeface="微软雅黑" panose="020b0503020204020204" pitchFamily="34" charset="-122"/>
              </a:rPr>
              <a:t>具体举措：</a:t>
            </a:r>
            <a:endParaRPr lang="en-US" altLang="zh-CN" sz="1050" b="1">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线上渠道实现服务功能：</a:t>
            </a:r>
            <a:r>
              <a:rPr lang="en-US" sz="1050">
                <a:solidFill>
                  <a:prstClr val="black"/>
                </a:solidFill>
                <a:latin typeface="微软雅黑" panose="020b0503020204020204" pitchFamily="34" charset="-122"/>
                <a:ea typeface="微软雅黑" panose="020b0503020204020204" pitchFamily="34" charset="-122"/>
              </a:rPr>
              <a:t>10010</a:t>
            </a:r>
            <a:r>
              <a:rPr lang="zh-CN" altLang="en-US" sz="1050">
                <a:solidFill>
                  <a:prstClr val="black"/>
                </a:solidFill>
                <a:latin typeface="微软雅黑" panose="020b0503020204020204" pitchFamily="34" charset="-122"/>
                <a:ea typeface="微软雅黑" panose="020b0503020204020204" pitchFamily="34" charset="-122"/>
              </a:rPr>
              <a:t>热线、网厅（含本地）、手厅、短厅、自助终端、迷你营业厅、新媒体（微厅、微博客服、互动上海、沃动上海、</a:t>
            </a:r>
            <a:r>
              <a:rPr lang="en-US" sz="1050">
                <a:solidFill>
                  <a:prstClr val="black"/>
                </a:solidFill>
                <a:latin typeface="微软雅黑" panose="020b0503020204020204" pitchFamily="34" charset="-122"/>
                <a:ea typeface="微软雅黑" panose="020b0503020204020204" pitchFamily="34" charset="-122"/>
              </a:rPr>
              <a:t>TOOLBAR</a:t>
            </a:r>
            <a:r>
              <a:rPr lang="zh-CN" altLang="en-US" sz="1050">
                <a:solidFill>
                  <a:prstClr val="black"/>
                </a:solidFill>
                <a:latin typeface="微软雅黑" panose="020b0503020204020204" pitchFamily="34" charset="-122"/>
                <a:ea typeface="微软雅黑" panose="020b0503020204020204" pitchFamily="34" charset="-122"/>
              </a:rPr>
              <a:t>、</a:t>
            </a:r>
            <a:r>
              <a:rPr lang="en-US" sz="1050">
                <a:solidFill>
                  <a:prstClr val="black"/>
                </a:solidFill>
                <a:latin typeface="微软雅黑" panose="020b0503020204020204" pitchFamily="34" charset="-122"/>
                <a:ea typeface="微软雅黑" panose="020b0503020204020204" pitchFamily="34" charset="-122"/>
              </a:rPr>
              <a:t>QQ</a:t>
            </a:r>
            <a:r>
              <a:rPr lang="zh-CN" altLang="en-US" sz="1050">
                <a:solidFill>
                  <a:prstClr val="black"/>
                </a:solidFill>
                <a:latin typeface="微软雅黑" panose="020b0503020204020204" pitchFamily="34" charset="-122"/>
                <a:ea typeface="微软雅黑" panose="020b0503020204020204" pitchFamily="34" charset="-122"/>
              </a:rPr>
              <a:t>客服、</a:t>
            </a:r>
            <a:r>
              <a:rPr lang="en-US" sz="1050">
                <a:solidFill>
                  <a:prstClr val="black"/>
                </a:solidFill>
                <a:latin typeface="微软雅黑" panose="020b0503020204020204" pitchFamily="34" charset="-122"/>
                <a:ea typeface="微软雅黑" panose="020b0503020204020204" pitchFamily="34" charset="-122"/>
              </a:rPr>
              <a:t>OTO</a:t>
            </a:r>
            <a:r>
              <a:rPr lang="zh-CN" altLang="en-US" sz="1050">
                <a:solidFill>
                  <a:prstClr val="black"/>
                </a:solidFill>
                <a:latin typeface="微软雅黑" panose="020b0503020204020204" pitchFamily="34" charset="-122"/>
                <a:ea typeface="微软雅黑" panose="020b0503020204020204" pitchFamily="34" charset="-122"/>
              </a:rPr>
              <a:t>、电子沃店）等线上渠道具备一定的服务能力</a:t>
            </a:r>
            <a:endParaRPr lang="en-US" altLang="zh-CN" sz="1050">
              <a:solidFill>
                <a:prstClr val="black"/>
              </a:solidFill>
              <a:latin typeface="微软雅黑" panose="020b0503020204020204" pitchFamily="34" charset="-122"/>
              <a:ea typeface="微软雅黑" panose="020b0503020204020204" pitchFamily="34" charset="-122"/>
            </a:endParaRPr>
          </a:p>
          <a:p>
            <a:pPr marL="214313" indent="-214313" algn="just">
              <a:buFont typeface="Arial" pitchFamily="34" charset="0"/>
              <a:buChar char="•"/>
            </a:pPr>
            <a:r>
              <a:rPr lang="zh-CN" altLang="en-US" sz="1050">
                <a:solidFill>
                  <a:prstClr val="black"/>
                </a:solidFill>
                <a:latin typeface="微软雅黑" panose="020b0503020204020204" pitchFamily="34" charset="-122"/>
                <a:ea typeface="微软雅黑" panose="020b0503020204020204" pitchFamily="34" charset="-122"/>
              </a:rPr>
              <a:t>线上渠道服务功能包括：办理入网、查询、缴费充值、订购、变更等用户主动触发的基础服务业务</a:t>
            </a:r>
          </a:p>
        </p:txBody>
      </p:sp>
      <p:sp>
        <p:nvSpPr>
          <p:cNvPr id="23" name="文本占位符 18"/>
          <p:cNvSpPr>
            <a:spLocks noGrp="1"/>
          </p:cNvSpPr>
          <p:nvPr/>
        </p:nvSpPr>
        <p:spPr bwMode="gray">
          <a:xfrm>
            <a:off x="490679" y="5678091"/>
            <a:ext cx="8167296" cy="119063"/>
          </a:xfrm>
          <a:prstGeom prst="rect">
            <a:avLst/>
          </a:prstGeom>
          <a:noFill/>
          <a:ln w="9525">
            <a:noFill/>
            <a:miter lim="800000"/>
          </a:ln>
          <a:extLst>
            <a:ext uri="{909E8E84-426E-40dd-AFC4-6F175D3DCCD1}">
              <a14:hiddenFill xmlns="" xmlns:a14="http://schemas.microsoft.com/office/drawing/2010/main">
                <a:solidFill>
                  <a:scrgbClr r="0" g="0" b="0"/>
                </a:solidFill>
              </a14:hiddenFill>
            </a:ext>
          </a:extLst>
        </p:spPr>
        <p:txBody>
          <a:bodyPr vert="horz" wrap="square" lIns="0" tIns="0" rIns="0" bIns="0" numCol="1" spcCol="0" anchor="b" anchorCtr="0" compatLnSpc="1">
            <a:prstTxWarp prst="textNoShape">
              <a:avLst/>
            </a:prstTxWarp>
            <a:noAutofit/>
          </a:bodyPr>
          <a:lstStyle>
            <a:defPPr>
              <a:defRPr lang="zh-CN"/>
            </a:defPPr>
            <a:lvl1pPr marL="422041" indent="-42204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1pPr>
            <a:lvl2pPr marL="914423" indent="-35170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2pPr>
            <a:lvl3pPr marL="1406804"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3pPr>
            <a:lvl4pPr marL="1969526"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4pPr>
            <a:lvl5pPr marL="2532248" indent="-281361" algn="l" defTabSz="914400" rtl="0" eaLnBrk="0" fontAlgn="base" latinLnBrk="0" hangingPunct="0">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5pPr>
            <a:lvl6pPr marL="3094970"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6pPr>
            <a:lvl7pPr marL="3657691"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7pPr>
            <a:lvl8pPr marL="4220413"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8pPr>
            <a:lvl9pPr marL="4783135" indent="-281361" algn="l" defTabSz="914400" rtl="0" eaLnBrk="1" fontAlgn="base" latinLnBrk="0" hangingPunct="1">
              <a:spcBef>
                <a:spcPct val="50000"/>
              </a:spcBef>
              <a:spcAft>
                <a:spcPct val="0"/>
              </a:spcAft>
              <a:buClr>
                <a:schemeClr val="hlink"/>
              </a:buClr>
              <a:buFont typeface="Wingdings" panose="05000000000000000000" pitchFamily="2" charset="2"/>
              <a:buChar char="q"/>
              <a:defRPr sz="1969" b="1" kern="1200">
                <a:solidFill>
                  <a:schemeClr val="tx2"/>
                </a:solidFill>
                <a:latin typeface="+mn-lt"/>
                <a:ea typeface="+mn-ea"/>
                <a:cs typeface="+mn-cs"/>
              </a:defRPr>
            </a:lvl9pPr>
          </a:lstStyle>
          <a:p>
            <a:pPr marL="0" indent="0">
              <a:spcBef>
                <a:spcPct val="0"/>
              </a:spcBef>
              <a:buClr>
                <a:srgbClr val="0563C1"/>
              </a:buClr>
              <a:buNone/>
            </a:pPr>
            <a:r>
              <a:rPr lang="zh-CN" altLang="en-US" sz="1050" b="0" i="1">
                <a:solidFill>
                  <a:srgbClr val="44546A"/>
                </a:solidFill>
                <a:latin typeface="微软雅黑" panose="020b0503020204020204" pitchFamily="34" charset="-122"/>
                <a:ea typeface="微软雅黑" panose="020b0503020204020204" pitchFamily="34" charset="-122"/>
                <a:sym typeface="+mn-lt"/>
              </a:rPr>
              <a:t>说明：线上服务占比＝当期累计线上服务总量（移网</a:t>
            </a:r>
            <a:r>
              <a:rPr lang="en-US" altLang="en-US" sz="1050" b="0" i="1">
                <a:solidFill>
                  <a:srgbClr val="44546A"/>
                </a:solidFill>
                <a:latin typeface="微软雅黑" panose="020b0503020204020204" pitchFamily="34" charset="-122"/>
                <a:ea typeface="微软雅黑" panose="020b0503020204020204" pitchFamily="34" charset="-122"/>
                <a:sym typeface="+mn-lt"/>
              </a:rPr>
              <a:t>+</a:t>
            </a:r>
            <a:r>
              <a:rPr lang="zh-CN" altLang="en-US" sz="1050" b="0" i="1">
                <a:solidFill>
                  <a:srgbClr val="44546A"/>
                </a:solidFill>
                <a:latin typeface="微软雅黑" panose="020b0503020204020204" pitchFamily="34" charset="-122"/>
                <a:ea typeface="微软雅黑" panose="020b0503020204020204" pitchFamily="34" charset="-122"/>
                <a:sym typeface="+mn-lt"/>
              </a:rPr>
              <a:t>宽带</a:t>
            </a:r>
            <a:r>
              <a:rPr lang="en-US" altLang="en-US" sz="1050" b="0" i="1">
                <a:solidFill>
                  <a:srgbClr val="44546A"/>
                </a:solidFill>
                <a:latin typeface="微软雅黑" panose="020b0503020204020204" pitchFamily="34" charset="-122"/>
                <a:ea typeface="微软雅黑" panose="020b0503020204020204" pitchFamily="34" charset="-122"/>
                <a:sym typeface="+mn-lt"/>
              </a:rPr>
              <a:t>+</a:t>
            </a:r>
            <a:r>
              <a:rPr lang="zh-CN" altLang="en-US" sz="1050" b="0" i="1">
                <a:solidFill>
                  <a:srgbClr val="44546A"/>
                </a:solidFill>
                <a:latin typeface="微软雅黑" panose="020b0503020204020204" pitchFamily="34" charset="-122"/>
                <a:ea typeface="微软雅黑" panose="020b0503020204020204" pitchFamily="34" charset="-122"/>
                <a:sym typeface="+mn-lt"/>
              </a:rPr>
              <a:t>固话）</a:t>
            </a:r>
            <a:r>
              <a:rPr lang="en-US" altLang="en-US" sz="1050" b="0" i="1">
                <a:solidFill>
                  <a:srgbClr val="44546A"/>
                </a:solidFill>
                <a:latin typeface="微软雅黑" panose="020b0503020204020204" pitchFamily="34" charset="-122"/>
                <a:ea typeface="微软雅黑" panose="020b0503020204020204" pitchFamily="34" charset="-122"/>
                <a:sym typeface="+mn-lt"/>
              </a:rPr>
              <a:t>/</a:t>
            </a:r>
            <a:r>
              <a:rPr lang="zh-CN" altLang="en-US" sz="1050" b="0" i="1">
                <a:solidFill>
                  <a:srgbClr val="44546A"/>
                </a:solidFill>
                <a:latin typeface="微软雅黑" panose="020b0503020204020204" pitchFamily="34" charset="-122"/>
                <a:ea typeface="微软雅黑" panose="020b0503020204020204" pitchFamily="34" charset="-122"/>
                <a:sym typeface="+mn-lt"/>
              </a:rPr>
              <a:t>当期累计所有渠道的服务总量（移网</a:t>
            </a:r>
            <a:r>
              <a:rPr lang="en-US" altLang="en-US" sz="1050" b="0" i="1">
                <a:solidFill>
                  <a:srgbClr val="44546A"/>
                </a:solidFill>
                <a:latin typeface="微软雅黑" panose="020b0503020204020204" pitchFamily="34" charset="-122"/>
                <a:ea typeface="微软雅黑" panose="020b0503020204020204" pitchFamily="34" charset="-122"/>
                <a:sym typeface="+mn-lt"/>
              </a:rPr>
              <a:t>+</a:t>
            </a:r>
            <a:r>
              <a:rPr lang="zh-CN" altLang="en-US" sz="1050" b="0" i="1">
                <a:solidFill>
                  <a:srgbClr val="44546A"/>
                </a:solidFill>
                <a:latin typeface="微软雅黑" panose="020b0503020204020204" pitchFamily="34" charset="-122"/>
                <a:ea typeface="微软雅黑" panose="020b0503020204020204" pitchFamily="34" charset="-122"/>
                <a:sym typeface="+mn-lt"/>
              </a:rPr>
              <a:t>宽带</a:t>
            </a:r>
            <a:r>
              <a:rPr lang="en-US" altLang="en-US" sz="1050" b="0" i="1">
                <a:solidFill>
                  <a:srgbClr val="44546A"/>
                </a:solidFill>
                <a:latin typeface="微软雅黑" panose="020b0503020204020204" pitchFamily="34" charset="-122"/>
                <a:ea typeface="微软雅黑" panose="020b0503020204020204" pitchFamily="34" charset="-122"/>
                <a:sym typeface="+mn-lt"/>
              </a:rPr>
              <a:t>+</a:t>
            </a:r>
            <a:r>
              <a:rPr lang="zh-CN" altLang="en-US" sz="1050" b="0" i="1">
                <a:solidFill>
                  <a:srgbClr val="44546A"/>
                </a:solidFill>
                <a:latin typeface="微软雅黑" panose="020b0503020204020204" pitchFamily="34" charset="-122"/>
                <a:ea typeface="微软雅黑" panose="020b0503020204020204" pitchFamily="34" charset="-122"/>
                <a:sym typeface="+mn-lt"/>
              </a:rPr>
              <a:t>固话）</a:t>
            </a:r>
            <a:r>
              <a:rPr lang="en-US" altLang="zh-CN" sz="1050" b="0" i="1">
                <a:solidFill>
                  <a:srgbClr val="44546A"/>
                </a:solidFill>
                <a:latin typeface="微软雅黑" panose="020b0503020204020204" pitchFamily="34" charset="-122"/>
                <a:ea typeface="微软雅黑" panose="020b0503020204020204" pitchFamily="34" charset="-122"/>
                <a:sym typeface="+mn-lt"/>
              </a:rPr>
              <a:t>×</a:t>
            </a:r>
            <a:r>
              <a:rPr lang="en-US" altLang="en-US" sz="1050" b="0" i="1">
                <a:solidFill>
                  <a:srgbClr val="44546A"/>
                </a:solidFill>
                <a:latin typeface="微软雅黑" panose="020b0503020204020204" pitchFamily="34" charset="-122"/>
                <a:ea typeface="微软雅黑" panose="020b0503020204020204" pitchFamily="34" charset="-122"/>
                <a:sym typeface="+mn-lt"/>
              </a:rPr>
              <a:t>100%</a:t>
            </a:r>
            <a:endParaRPr lang="zh-CN" altLang="en-US" sz="1050" b="0" i="1">
              <a:solidFill>
                <a:srgbClr val="44546A"/>
              </a:solidFill>
              <a:latin typeface="微软雅黑" panose="020b0503020204020204" pitchFamily="34" charset="-122"/>
              <a:ea typeface="微软雅黑" panose="020b0503020204020204" pitchFamily="34" charset="-122"/>
              <a:sym typeface="+mn-lt"/>
            </a:endParaRPr>
          </a:p>
        </p:txBody>
      </p:sp>
      <p:grpSp>
        <p:nvGrpSpPr>
          <p:cNvPr id="24" name="组合 23"/>
          <p:cNvGrpSpPr/>
          <p:nvPr/>
        </p:nvGrpSpPr>
        <p:grpSpPr>
          <a:xfrm>
            <a:off x="675077" y="3374994"/>
            <a:ext cx="3471356" cy="2059457"/>
            <a:chOff x="5369500" y="2594856"/>
            <a:chExt cx="3878410" cy="3333632"/>
          </a:xfrm>
        </p:grpSpPr>
        <p:sp>
          <p:nvSpPr>
            <p:cNvPr id="25" name="Text Box 36"/>
            <p:cNvSpPr txBox="1">
              <a:spLocks noChangeArrowheads="1"/>
            </p:cNvSpPr>
            <p:nvPr/>
          </p:nvSpPr>
          <p:spPr bwMode="auto">
            <a:xfrm>
              <a:off x="6402032" y="2594856"/>
              <a:ext cx="2845878" cy="1008000"/>
            </a:xfrm>
            <a:prstGeom prst="rect">
              <a:avLst/>
            </a:prstGeom>
            <a:noFill/>
            <a:ln w="9525" algn="ctr">
              <a:solidFill>
                <a:srgbClr val="000000"/>
              </a:solidFill>
              <a:miter lim="800000"/>
            </a:ln>
            <a:extLst>
              <a:ext uri="{909E8E84-426E-40dd-AFC4-6F175D3DCCD1}">
                <a14:hiddenFill xmlns="" xmlns:a14="http://schemas.microsoft.com/office/drawing/2010/main">
                  <a:solidFill>
                    <a:srgbClr val="FFFFFF"/>
                  </a:solidFill>
                </a14:hiddenFill>
              </a:ext>
            </a:extLst>
          </p:spPr>
          <p:txBody>
            <a:bodyPr lIns="54000" tIns="27000" rIns="54000" bIns="27000" anchor="ctr"/>
            <a:lstStyle>
              <a:defPPr>
                <a:defRPr lang="zh-CN"/>
              </a:defPPr>
              <a:lvl1pPr marL="179388" indent="-179388" algn="l" defTabSz="914400" rtl="0" eaLnBrk="0" latinLnBrk="0" hangingPunct="0">
                <a:defRPr sz="1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9pPr>
            </a:lstStyle>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产品和服务的安全性</a:t>
              </a: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服务的专属性</a:t>
              </a:r>
              <a:endParaRPr lang="en-US" altLang="zh-CN" sz="750" kern="0">
                <a:solidFill>
                  <a:srgbClr val="000000"/>
                </a:solidFill>
                <a:latin typeface="微软雅黑" panose="020b0503020204020204" pitchFamily="34" charset="-122"/>
                <a:ea typeface="微软雅黑" panose="020b0503020204020204" pitchFamily="34" charset="-122"/>
              </a:endParaRPr>
            </a:p>
          </p:txBody>
        </p:sp>
        <p:sp>
          <p:nvSpPr>
            <p:cNvPr id="26" name="Rectangle 7"/>
            <p:cNvSpPr>
              <a:spLocks noChangeArrowheads="1"/>
            </p:cNvSpPr>
            <p:nvPr/>
          </p:nvSpPr>
          <p:spPr bwMode="gray">
            <a:xfrm>
              <a:off x="5369500" y="2594856"/>
              <a:ext cx="918916" cy="1008000"/>
            </a:xfrm>
            <a:prstGeom prst="rect">
              <a:avLst/>
            </a:prstGeom>
            <a:solidFill>
              <a:schemeClr val="accent6">
                <a:lumMod val="20000"/>
                <a:lumOff val="80000"/>
                <a:alpha val="50195"/>
              </a:schemeClr>
            </a:solidFill>
            <a:ln w="9525" algn="ctr">
              <a:solidFill>
                <a:srgbClr val="F8F8F8"/>
              </a:solidFill>
              <a:miter lim="800000"/>
            </a:ln>
          </p:spPr>
          <p:txBody>
            <a:bodyPr lIns="68573" tIns="34287" rIns="68573" bIns="3428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50000"/>
                </a:spcBef>
                <a:defRPr/>
              </a:pPr>
              <a:r>
                <a:rPr lang="zh-CN" altLang="en-US" sz="1350" b="1" kern="0">
                  <a:solidFill>
                    <a:srgbClr val="000000"/>
                  </a:solidFill>
                  <a:latin typeface="微软雅黑" panose="020b0503020204020204" pitchFamily="34" charset="-122"/>
                  <a:ea typeface="微软雅黑" panose="020b0503020204020204" pitchFamily="34" charset="-122"/>
                  <a:cs typeface="Arial"/>
                </a:rPr>
                <a:t>企业</a:t>
              </a:r>
              <a:r>
                <a:rPr lang="en-US" altLang="zh-CN" sz="1350" b="1" kern="0">
                  <a:solidFill>
                    <a:srgbClr val="000000"/>
                  </a:solidFill>
                  <a:latin typeface="微软雅黑" panose="020b0503020204020204" pitchFamily="34" charset="-122"/>
                  <a:ea typeface="微软雅黑" panose="020b0503020204020204" pitchFamily="34" charset="-122"/>
                  <a:cs typeface="Arial"/>
                </a:rPr>
                <a:t>/</a:t>
              </a:r>
              <a:r>
                <a:rPr lang="zh-CN" altLang="en-US" sz="1350" b="1" kern="0">
                  <a:solidFill>
                    <a:srgbClr val="000000"/>
                  </a:solidFill>
                  <a:latin typeface="微软雅黑" panose="020b0503020204020204" pitchFamily="34" charset="-122"/>
                  <a:ea typeface="微软雅黑" panose="020b0503020204020204" pitchFamily="34" charset="-122"/>
                  <a:cs typeface="Arial"/>
                </a:rPr>
                <a:t>商业客户侧重点</a:t>
              </a:r>
              <a:endParaRPr lang="zh-CN" altLang="de-DE" sz="1350" b="1" kern="0">
                <a:solidFill>
                  <a:srgbClr val="000000"/>
                </a:solidFill>
                <a:latin typeface="微软雅黑" panose="020b0503020204020204" pitchFamily="34" charset="-122"/>
                <a:ea typeface="微软雅黑" panose="020b0503020204020204" pitchFamily="34" charset="-122"/>
                <a:cs typeface="Arial"/>
              </a:endParaRPr>
            </a:p>
          </p:txBody>
        </p:sp>
        <p:sp>
          <p:nvSpPr>
            <p:cNvPr id="27" name="Text Box 36"/>
            <p:cNvSpPr txBox="1">
              <a:spLocks noChangeArrowheads="1"/>
            </p:cNvSpPr>
            <p:nvPr/>
          </p:nvSpPr>
          <p:spPr bwMode="auto">
            <a:xfrm>
              <a:off x="6402032" y="3752476"/>
              <a:ext cx="2845878" cy="1008000"/>
            </a:xfrm>
            <a:prstGeom prst="rect">
              <a:avLst/>
            </a:prstGeom>
            <a:noFill/>
            <a:ln w="9525" algn="ctr">
              <a:solidFill>
                <a:srgbClr val="000000"/>
              </a:solidFill>
              <a:miter lim="800000"/>
            </a:ln>
            <a:extLst>
              <a:ext uri="{909E8E84-426E-40dd-AFC4-6F175D3DCCD1}">
                <a14:hiddenFill xmlns="" xmlns:a14="http://schemas.microsoft.com/office/drawing/2010/main">
                  <a:solidFill>
                    <a:srgbClr val="FFFFFF"/>
                  </a:solidFill>
                </a14:hiddenFill>
              </a:ext>
            </a:extLst>
          </p:spPr>
          <p:txBody>
            <a:bodyPr lIns="54000" tIns="27000" rIns="54000" bIns="27000" anchor="ctr"/>
            <a:lstStyle>
              <a:defPPr>
                <a:defRPr lang="zh-CN"/>
              </a:defPPr>
              <a:lvl1pPr marL="179388" indent="-179388" algn="l" defTabSz="914400" rtl="0" eaLnBrk="0" latinLnBrk="0" hangingPunct="0">
                <a:defRPr sz="1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9pPr>
            </a:lstStyle>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服务的便捷性</a:t>
              </a: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服务的快速化</a:t>
              </a: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服务的多样化</a:t>
              </a: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服务的低成本化</a:t>
              </a:r>
              <a:endParaRPr lang="zh-CN" altLang="de-DE" sz="750" kern="0">
                <a:solidFill>
                  <a:srgbClr val="000000"/>
                </a:solidFill>
                <a:latin typeface="微软雅黑" panose="020b0503020204020204" pitchFamily="34" charset="-122"/>
                <a:ea typeface="微软雅黑" panose="020b0503020204020204" pitchFamily="34" charset="-122"/>
              </a:endParaRPr>
            </a:p>
          </p:txBody>
        </p:sp>
        <p:sp>
          <p:nvSpPr>
            <p:cNvPr id="28" name="Rectangle 7"/>
            <p:cNvSpPr>
              <a:spLocks noChangeArrowheads="1"/>
            </p:cNvSpPr>
            <p:nvPr/>
          </p:nvSpPr>
          <p:spPr bwMode="gray">
            <a:xfrm>
              <a:off x="5369500" y="3752476"/>
              <a:ext cx="918916" cy="1008000"/>
            </a:xfrm>
            <a:prstGeom prst="rect">
              <a:avLst/>
            </a:prstGeom>
            <a:solidFill>
              <a:schemeClr val="accent6">
                <a:lumMod val="20000"/>
                <a:lumOff val="80000"/>
                <a:alpha val="50195"/>
              </a:schemeClr>
            </a:solidFill>
            <a:ln w="9525" algn="ctr">
              <a:solidFill>
                <a:srgbClr val="F8F8F8"/>
              </a:solidFill>
              <a:miter lim="800000"/>
            </a:ln>
          </p:spPr>
          <p:txBody>
            <a:bodyPr lIns="68573" tIns="34287" rIns="68573" bIns="3428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50000"/>
                </a:spcBef>
                <a:defRPr/>
              </a:pPr>
              <a:r>
                <a:rPr lang="zh-CN" altLang="en-US" sz="1350" b="1" kern="0">
                  <a:solidFill>
                    <a:srgbClr val="000000"/>
                  </a:solidFill>
                  <a:latin typeface="微软雅黑" panose="020b0503020204020204" pitchFamily="34" charset="-122"/>
                  <a:ea typeface="微软雅黑" panose="020b0503020204020204" pitchFamily="34" charset="-122"/>
                  <a:cs typeface="Arial"/>
                </a:rPr>
                <a:t>中小企业客户</a:t>
              </a:r>
              <a:endParaRPr lang="en-US" altLang="zh-CN" sz="1350" b="1" kern="0">
                <a:solidFill>
                  <a:srgbClr val="000000"/>
                </a:solidFill>
                <a:latin typeface="微软雅黑" panose="020b0503020204020204" pitchFamily="34" charset="-122"/>
                <a:ea typeface="微软雅黑" panose="020b0503020204020204" pitchFamily="34" charset="-122"/>
                <a:cs typeface="Arial"/>
              </a:endParaRPr>
            </a:p>
            <a:p>
              <a:pPr algn="ctr">
                <a:lnSpc>
                  <a:spcPct val="120000"/>
                </a:lnSpc>
                <a:spcBef>
                  <a:spcPct val="50000"/>
                </a:spcBef>
                <a:defRPr/>
              </a:pPr>
              <a:r>
                <a:rPr lang="zh-CN" altLang="en-US" sz="1350" b="1" kern="0">
                  <a:solidFill>
                    <a:srgbClr val="000000"/>
                  </a:solidFill>
                  <a:latin typeface="微软雅黑" panose="020b0503020204020204" pitchFamily="34" charset="-122"/>
                  <a:ea typeface="微软雅黑" panose="020b0503020204020204" pitchFamily="34" charset="-122"/>
                  <a:cs typeface="Arial"/>
                </a:rPr>
                <a:t>侧重点</a:t>
              </a:r>
              <a:endParaRPr lang="zh-CN" altLang="de-DE" sz="1350" b="1" kern="0">
                <a:solidFill>
                  <a:srgbClr val="000000"/>
                </a:solidFill>
                <a:latin typeface="微软雅黑" panose="020b0503020204020204" pitchFamily="34" charset="-122"/>
                <a:ea typeface="微软雅黑" panose="020b0503020204020204" pitchFamily="34" charset="-122"/>
                <a:cs typeface="Arial"/>
              </a:endParaRPr>
            </a:p>
          </p:txBody>
        </p:sp>
        <p:sp>
          <p:nvSpPr>
            <p:cNvPr id="29" name="Text Box 36"/>
            <p:cNvSpPr txBox="1">
              <a:spLocks noChangeArrowheads="1"/>
            </p:cNvSpPr>
            <p:nvPr/>
          </p:nvSpPr>
          <p:spPr bwMode="auto">
            <a:xfrm>
              <a:off x="6402032" y="4920488"/>
              <a:ext cx="2845878" cy="1008000"/>
            </a:xfrm>
            <a:prstGeom prst="rect">
              <a:avLst/>
            </a:prstGeom>
            <a:noFill/>
            <a:ln w="9525" algn="ctr">
              <a:solidFill>
                <a:srgbClr val="000000"/>
              </a:solidFill>
              <a:miter lim="800000"/>
            </a:ln>
            <a:extLst>
              <a:ext uri="{909E8E84-426E-40dd-AFC4-6F175D3DCCD1}">
                <a14:hiddenFill xmlns="" xmlns:a14="http://schemas.microsoft.com/office/drawing/2010/main">
                  <a:solidFill>
                    <a:srgbClr val="FFFFFF"/>
                  </a:solidFill>
                </a14:hiddenFill>
              </a:ext>
            </a:extLst>
          </p:spPr>
          <p:txBody>
            <a:bodyPr lIns="54000" tIns="27000" rIns="54000" bIns="27000" anchor="ctr"/>
            <a:lstStyle>
              <a:defPPr>
                <a:defRPr lang="zh-CN"/>
              </a:defPPr>
              <a:lvl1pPr marL="179388" indent="-179388" algn="l" defTabSz="914400" rtl="0" eaLnBrk="0" latinLnBrk="0" hangingPunct="0">
                <a:defRPr sz="1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Arial" pitchFamily="34" charset="0"/>
                  <a:ea typeface="宋体" panose="02010600030101010101" pitchFamily="2" charset="-122"/>
                  <a:cs typeface="+mn-cs"/>
                </a:defRPr>
              </a:lvl9pPr>
            </a:lstStyle>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产品和服务的便捷化</a:t>
              </a:r>
              <a:endParaRPr lang="en-US" altLang="zh-CN" sz="750" kern="0">
                <a:solidFill>
                  <a:srgbClr val="000000"/>
                </a:solidFill>
                <a:latin typeface="微软雅黑" panose="020b0503020204020204" pitchFamily="34" charset="-122"/>
                <a:ea typeface="微软雅黑" panose="020b0503020204020204" pitchFamily="34" charset="-122"/>
              </a:endParaRPr>
            </a:p>
            <a:p>
              <a:pPr marL="138113" lvl="1" indent="-136922" algn="just">
                <a:spcBef>
                  <a:spcPct val="50000"/>
                </a:spcBef>
                <a:buClr>
                  <a:srgbClr val="00337D"/>
                </a:buClr>
                <a:buSzPct val="80000"/>
                <a:buFont typeface="Wingdings" panose="05000000000000000000" pitchFamily="2" charset="2"/>
                <a:buChar char="ü"/>
              </a:pPr>
              <a:r>
                <a:rPr lang="zh-CN" altLang="en-US" sz="750" kern="0">
                  <a:solidFill>
                    <a:srgbClr val="000000"/>
                  </a:solidFill>
                  <a:latin typeface="微软雅黑" panose="020b0503020204020204" pitchFamily="34" charset="-122"/>
                  <a:ea typeface="微软雅黑" panose="020b0503020204020204" pitchFamily="34" charset="-122"/>
                </a:rPr>
                <a:t>服务的交互性</a:t>
              </a:r>
              <a:endParaRPr lang="en-US" altLang="zh-CN" sz="750" kern="0">
                <a:solidFill>
                  <a:srgbClr val="000000"/>
                </a:solidFill>
                <a:latin typeface="微软雅黑" panose="020b0503020204020204" pitchFamily="34" charset="-122"/>
                <a:ea typeface="微软雅黑" panose="020b0503020204020204" pitchFamily="34" charset="-122"/>
              </a:endParaRPr>
            </a:p>
          </p:txBody>
        </p:sp>
        <p:sp>
          <p:nvSpPr>
            <p:cNvPr id="30" name="Rectangle 7"/>
            <p:cNvSpPr>
              <a:spLocks noChangeArrowheads="1"/>
            </p:cNvSpPr>
            <p:nvPr/>
          </p:nvSpPr>
          <p:spPr bwMode="gray">
            <a:xfrm>
              <a:off x="5369500" y="4920488"/>
              <a:ext cx="918916" cy="1008000"/>
            </a:xfrm>
            <a:prstGeom prst="rect">
              <a:avLst/>
            </a:prstGeom>
            <a:solidFill>
              <a:schemeClr val="accent6">
                <a:lumMod val="20000"/>
                <a:lumOff val="80000"/>
                <a:alpha val="50195"/>
              </a:schemeClr>
            </a:solidFill>
            <a:ln w="9525" algn="ctr">
              <a:solidFill>
                <a:srgbClr val="F8F8F8"/>
              </a:solidFill>
              <a:miter lim="800000"/>
            </a:ln>
          </p:spPr>
          <p:txBody>
            <a:bodyPr lIns="68573" tIns="34287" rIns="68573" bIns="3428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50000"/>
                </a:spcBef>
                <a:defRPr/>
              </a:pPr>
              <a:r>
                <a:rPr lang="zh-CN" altLang="en-US" sz="1350" b="1" kern="0">
                  <a:solidFill>
                    <a:srgbClr val="000000"/>
                  </a:solidFill>
                  <a:latin typeface="微软雅黑" panose="020b0503020204020204" pitchFamily="34" charset="-122"/>
                  <a:ea typeface="微软雅黑" panose="020b0503020204020204" pitchFamily="34" charset="-122"/>
                  <a:cs typeface="Arial"/>
                </a:rPr>
                <a:t>零售客户</a:t>
              </a:r>
              <a:endParaRPr lang="en-US" altLang="zh-CN" sz="1350" b="1" kern="0">
                <a:solidFill>
                  <a:srgbClr val="000000"/>
                </a:solidFill>
                <a:latin typeface="微软雅黑" panose="020b0503020204020204" pitchFamily="34" charset="-122"/>
                <a:ea typeface="微软雅黑" panose="020b0503020204020204" pitchFamily="34" charset="-122"/>
                <a:cs typeface="Arial"/>
              </a:endParaRPr>
            </a:p>
            <a:p>
              <a:pPr algn="ctr">
                <a:lnSpc>
                  <a:spcPct val="120000"/>
                </a:lnSpc>
                <a:spcBef>
                  <a:spcPct val="50000"/>
                </a:spcBef>
                <a:defRPr/>
              </a:pPr>
              <a:r>
                <a:rPr lang="zh-CN" altLang="en-US" sz="1350" b="1" kern="0">
                  <a:solidFill>
                    <a:srgbClr val="000000"/>
                  </a:solidFill>
                  <a:latin typeface="微软雅黑" panose="020b0503020204020204" pitchFamily="34" charset="-122"/>
                  <a:ea typeface="微软雅黑" panose="020b0503020204020204" pitchFamily="34" charset="-122"/>
                  <a:cs typeface="Arial"/>
                </a:rPr>
                <a:t>侧重点</a:t>
              </a:r>
              <a:endParaRPr lang="zh-CN" altLang="de-DE" sz="1350" b="1" kern="0">
                <a:solidFill>
                  <a:srgbClr val="000000"/>
                </a:solidFill>
                <a:latin typeface="微软雅黑" panose="020b0503020204020204" pitchFamily="34" charset="-122"/>
                <a:ea typeface="微软雅黑" panose="020b0503020204020204" pitchFamily="34" charset="-122"/>
                <a:cs typeface="Arial"/>
              </a:endParaRPr>
            </a:p>
          </p:txBody>
        </p:sp>
      </p:grpSp>
    </p:spTree>
    <p:extLst>
      <p:ext uri="{BB962C8B-B14F-4D97-AF65-F5344CB8AC3E}">
        <p14:creationId xmlns:p14="http://schemas.microsoft.com/office/powerpoint/2010/main" val="1484788471"/>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4337" name="AutoShape 2" hidden="1"/>
          <p:cNvGraphicFramePr>
            <a:graphicFrameLocks noChangeAspect="1"/>
          </p:cNvGraphicFramePr>
          <p:nvPr>
            <p:custDataLst>
              <p:tags r:id="rId3"/>
            </p:custDataLst>
            <p:extLst>
              <p:ext uri="{D42A27DB-BD31-4B8C-83A1-F6EECF244321}">
                <p14:modId xmlns:p14="http://schemas.microsoft.com/office/powerpoint/2010/main" val="499486655"/>
              </p:ext>
            </p:extLst>
          </p:nvPr>
        </p:nvGraphicFramePr>
        <p:xfrm>
          <a:off x="0" y="263769"/>
          <a:ext cx="146538" cy="146538"/>
        </p:xfrm>
        <a:graphic>
          <a:graphicData uri="http://schemas.openxmlformats.org/presentationml/2006/ole">
            <mc:AlternateContent>
              <mc:Choice xmlns:v="urn:schemas-microsoft-com:vml" Requires="v">
                <p:oleObj spid="_x0000_s1056" name="think-cell Slide" r:id="rId4" imgW="146538" imgH="146538" progId="TCLayout.ActiveDocument.1">
                  <p:embed/>
                </p:oleObj>
              </mc:Choice>
              <mc:Fallback>
                <p:oleObj name="think-cell Slide" r:id="rId4" imgW="146538" imgH="146538"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263769"/>
                        <a:ext cx="146538" cy="146538"/>
                      </a:xfrm>
                      <a:prstGeom prst="rect">
                        <a:avLst/>
                      </a:prstGeom>
                      <a:noFill/>
                      <a:ln>
                        <a:noFill/>
                      </a:ln>
                    </p:spPr>
                  </p:pic>
                </p:oleObj>
              </mc:Fallback>
            </mc:AlternateContent>
          </a:graphicData>
        </a:graphic>
      </p:graphicFrame>
      <p:sp>
        <p:nvSpPr>
          <p:cNvPr id="14338" name="Rectangle 3" hidden="1"/>
          <p:cNvSpPr>
            <a:spLocks noChangeArrowheads="1"/>
          </p:cNvSpPr>
          <p:nvPr>
            <p:custDataLst>
              <p:tags r:id="rId6"/>
            </p:custDataLst>
          </p:nvPr>
        </p:nvSpPr>
        <p:spPr bwMode="auto">
          <a:xfrm>
            <a:off x="0" y="263769"/>
            <a:ext cx="146538" cy="146538"/>
          </a:xfrm>
          <a:prstGeom prst="rect">
            <a:avLst/>
          </a:prstGeom>
          <a:solidFill>
            <a:schemeClr val="bg2"/>
          </a:solidFill>
          <a:ln w="9525">
            <a:solidFill>
              <a:schemeClr val="hlink"/>
            </a:solidFill>
            <a:miter lim="800000"/>
          </a:ln>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en-US" altLang="zh-CN" sz="923" i="1">
              <a:solidFill>
                <a:srgbClr val="000000"/>
              </a:solidFill>
            </a:endParaRPr>
          </a:p>
        </p:txBody>
      </p:sp>
      <p:sp>
        <p:nvSpPr>
          <p:cNvPr id="14339" name="Rectangle 2"/>
          <p:cNvSpPr>
            <a:spLocks noGrp="1" noChangeArrowheads="1"/>
          </p:cNvSpPr>
          <p:nvPr>
            <p:ph type="title"/>
          </p:nvPr>
        </p:nvSpPr>
        <p:spPr/>
        <p:txBody>
          <a:bodyPr/>
          <a:lstStyle/>
          <a:p>
            <a:r>
              <a:rPr lang="zh-CN" altLang="en-US" smtClean="0">
                <a:solidFill>
                  <a:srgbClr val="000000"/>
                </a:solidFill>
                <a:ea typeface="宋体" panose="02010600030101010101" pitchFamily="2" charset="-122"/>
              </a:rPr>
              <a:t>苏宁电器</a:t>
            </a:r>
          </a:p>
        </p:txBody>
      </p:sp>
      <p:sp>
        <p:nvSpPr>
          <p:cNvPr id="14340" name="灯片编号占位符 2"/>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9567FD7A-DF8F-4559-968F-12E11E116945}" type="slidenum">
              <a:rPr lang="de-DE" altLang="zh-CN" sz="923" b="0">
                <a:solidFill>
                  <a:srgbClr val="00337F"/>
                </a:solidFill>
              </a:rPr>
              <a:t>7</a:t>
            </a:fld>
            <a:endParaRPr lang="de-DE" altLang="zh-CN" sz="923" b="0">
              <a:solidFill>
                <a:srgbClr val="00337F"/>
              </a:solidFill>
            </a:endParaRPr>
          </a:p>
        </p:txBody>
      </p:sp>
      <p:sp>
        <p:nvSpPr>
          <p:cNvPr id="14341" name="Rectangle 4"/>
          <p:cNvSpPr>
            <a:spLocks noChangeArrowheads="1"/>
          </p:cNvSpPr>
          <p:nvPr/>
        </p:nvSpPr>
        <p:spPr bwMode="auto">
          <a:xfrm>
            <a:off x="786912" y="1799492"/>
            <a:ext cx="7971692" cy="4268666"/>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66462" tIns="66462" rIns="66462" bIns="66462"/>
          <a:lstStyle>
            <a:defPPr>
              <a:defRPr lang="zh-CN"/>
            </a:defPPr>
            <a:lvl1pPr marL="342900" indent="-34290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1588"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lvl="1" algn="ctr" fontAlgn="base">
              <a:spcBef>
                <a:spcPct val="0"/>
              </a:spcBef>
              <a:spcAft>
                <a:spcPct val="0"/>
              </a:spcAft>
              <a:buClr>
                <a:srgbClr val="00337F"/>
              </a:buClr>
              <a:buSzPct val="80000"/>
            </a:pPr>
            <a:endParaRPr lang="en-US" altLang="zh-CN" sz="1108">
              <a:solidFill>
                <a:srgbClr val="000000"/>
              </a:solidFill>
            </a:endParaRPr>
          </a:p>
        </p:txBody>
      </p:sp>
      <p:grpSp>
        <p:nvGrpSpPr>
          <p:cNvPr id="14342" name="组合 2"/>
          <p:cNvGrpSpPr/>
          <p:nvPr/>
        </p:nvGrpSpPr>
        <p:grpSpPr>
          <a:xfrm>
            <a:off x="816220" y="1843452"/>
            <a:ext cx="7913077" cy="291170"/>
            <a:chOff x="884238" y="1640196"/>
            <a:chExt cx="8572500" cy="315435"/>
          </a:xfrm>
        </p:grpSpPr>
        <p:cxnSp>
          <p:nvCxnSpPr>
            <p:cNvPr id="14368" name="直接连接符 20"/>
            <p:cNvCxnSpPr>
              <a:cxnSpLocks noChangeShapeType="1"/>
            </p:cNvCxnSpPr>
            <p:nvPr/>
          </p:nvCxnSpPr>
          <p:spPr bwMode="auto">
            <a:xfrm flipV="1">
              <a:off x="884238" y="1800180"/>
              <a:ext cx="8572500" cy="0"/>
            </a:xfrm>
            <a:prstGeom prst="line">
              <a:avLst/>
            </a:prstGeom>
            <a:noFill/>
            <a:ln w="12700">
              <a:solidFill>
                <a:schemeClr val="tx1"/>
              </a:solidFill>
              <a:round/>
            </a:ln>
            <a:extLst>
              <a:ext uri="{909E8E84-426E-40DD-AFC4-6F175D3DCCD1}">
                <a14:hiddenFill xmlns:a14="http://schemas.microsoft.com/office/drawing/2010/main">
                  <a:noFill/>
                </a14:hiddenFill>
              </a:ext>
            </a:extLst>
          </p:spPr>
        </p:cxnSp>
        <p:sp>
          <p:nvSpPr>
            <p:cNvPr id="14369" name="TextBox 21"/>
            <p:cNvSpPr txBox="1">
              <a:spLocks noChangeArrowheads="1"/>
            </p:cNvSpPr>
            <p:nvPr/>
          </p:nvSpPr>
          <p:spPr bwMode="auto">
            <a:xfrm>
              <a:off x="3478212" y="1640196"/>
              <a:ext cx="3384550" cy="31543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rPr>
                <a:t>苏宁电器渠道战略演进示意图</a:t>
              </a:r>
            </a:p>
          </p:txBody>
        </p:sp>
      </p:grpSp>
      <p:sp>
        <p:nvSpPr>
          <p:cNvPr id="14343" name="AutoShape 14"/>
          <p:cNvSpPr>
            <a:spLocks noChangeArrowheads="1"/>
          </p:cNvSpPr>
          <p:nvPr/>
        </p:nvSpPr>
        <p:spPr bwMode="auto">
          <a:xfrm>
            <a:off x="1086615" y="2970710"/>
            <a:ext cx="2268415" cy="337038"/>
          </a:xfrm>
          <a:prstGeom prst="roundRect">
            <a:avLst>
              <a:gd name="adj" fmla="val 0"/>
            </a:avLst>
          </a:prstGeom>
          <a:solidFill>
            <a:srgbClr val="E6E6E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阶段一：连锁渠道扩张</a:t>
            </a:r>
            <a:endParaRPr lang="en-US" altLang="zh-CN" sz="1108">
              <a:solidFill>
                <a:srgbClr val="000000"/>
              </a:solidFill>
            </a:endParaRPr>
          </a:p>
        </p:txBody>
      </p:sp>
      <p:sp>
        <p:nvSpPr>
          <p:cNvPr id="14344" name="AutoShape 14"/>
          <p:cNvSpPr>
            <a:spLocks noChangeArrowheads="1"/>
          </p:cNvSpPr>
          <p:nvPr/>
        </p:nvSpPr>
        <p:spPr bwMode="auto">
          <a:xfrm>
            <a:off x="3620266" y="2598502"/>
            <a:ext cx="2268415" cy="337038"/>
          </a:xfrm>
          <a:prstGeom prst="roundRect">
            <a:avLst>
              <a:gd name="adj" fmla="val 0"/>
            </a:avLst>
          </a:prstGeom>
          <a:solidFill>
            <a:srgbClr val="E6E6E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阶段二：多元化渠道发展</a:t>
            </a:r>
            <a:endParaRPr lang="en-US" altLang="zh-CN" sz="1108">
              <a:solidFill>
                <a:srgbClr val="000000"/>
              </a:solidFill>
            </a:endParaRPr>
          </a:p>
        </p:txBody>
      </p:sp>
      <p:sp>
        <p:nvSpPr>
          <p:cNvPr id="14345" name="AutoShape 14"/>
          <p:cNvSpPr>
            <a:spLocks noChangeArrowheads="1"/>
          </p:cNvSpPr>
          <p:nvPr/>
        </p:nvSpPr>
        <p:spPr bwMode="auto">
          <a:xfrm>
            <a:off x="6208135" y="2265861"/>
            <a:ext cx="2268415" cy="337038"/>
          </a:xfrm>
          <a:prstGeom prst="roundRect">
            <a:avLst>
              <a:gd name="adj" fmla="val 0"/>
            </a:avLst>
          </a:prstGeom>
          <a:solidFill>
            <a:srgbClr val="E6E6E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阶段三：互联网零售（全渠道融合）</a:t>
            </a:r>
            <a:endParaRPr lang="en-US" altLang="zh-CN" sz="1108">
              <a:solidFill>
                <a:srgbClr val="000000"/>
              </a:solidFill>
            </a:endParaRPr>
          </a:p>
        </p:txBody>
      </p:sp>
      <p:grpSp>
        <p:nvGrpSpPr>
          <p:cNvPr id="14346" name="组合 59"/>
          <p:cNvGrpSpPr/>
          <p:nvPr/>
        </p:nvGrpSpPr>
        <p:grpSpPr>
          <a:xfrm>
            <a:off x="906373" y="2252672"/>
            <a:ext cx="7794380" cy="2306515"/>
            <a:chOff x="1023938" y="2190750"/>
            <a:chExt cx="8072437" cy="2320925"/>
          </a:xfrm>
        </p:grpSpPr>
        <p:sp>
          <p:nvSpPr>
            <p:cNvPr id="62" name="Line 11"/>
            <p:cNvSpPr>
              <a:spLocks noChangeShapeType="1"/>
            </p:cNvSpPr>
            <p:nvPr>
              <p:custDataLst>
                <p:tags r:id="rId7"/>
              </p:custDataLst>
            </p:nvPr>
          </p:nvSpPr>
          <p:spPr bwMode="auto">
            <a:xfrm>
              <a:off x="1026973" y="4511675"/>
              <a:ext cx="8069402" cy="0"/>
            </a:xfrm>
            <a:prstGeom prst="line">
              <a:avLst/>
            </a:prstGeom>
            <a:noFill/>
            <a:ln w="9525">
              <a:solidFill>
                <a:srgbClr val="000000"/>
              </a:solidFill>
              <a:round/>
              <a:tailEnd type="triangle" w="med" len="med"/>
            </a:ln>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108" b="1" kern="0">
                <a:solidFill>
                  <a:sysClr val="windowText" lastClr="000000"/>
                </a:solidFill>
                <a:latin typeface="Arial" pitchFamily="34" charset="0"/>
                <a:ea typeface="宋体" panose="02010600030101010101" pitchFamily="2" charset="-122"/>
              </a:endParaRPr>
            </a:p>
          </p:txBody>
        </p:sp>
        <p:sp>
          <p:nvSpPr>
            <p:cNvPr id="63" name="Line 12"/>
            <p:cNvSpPr>
              <a:spLocks noChangeShapeType="1"/>
            </p:cNvSpPr>
            <p:nvPr>
              <p:custDataLst>
                <p:tags r:id="rId8"/>
              </p:custDataLst>
            </p:nvPr>
          </p:nvSpPr>
          <p:spPr bwMode="auto">
            <a:xfrm flipH="1" flipV="1">
              <a:off x="1023938" y="2190750"/>
              <a:ext cx="0" cy="2313553"/>
            </a:xfrm>
            <a:prstGeom prst="line">
              <a:avLst/>
            </a:prstGeom>
            <a:noFill/>
            <a:ln w="9525">
              <a:solidFill>
                <a:srgbClr val="000000"/>
              </a:solidFill>
              <a:round/>
              <a:tailEnd type="triangle" w="med" len="med"/>
            </a:ln>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108" b="1" kern="0">
                <a:solidFill>
                  <a:sysClr val="windowText" lastClr="000000"/>
                </a:solidFill>
                <a:latin typeface="Arial" pitchFamily="34" charset="0"/>
                <a:ea typeface="宋体" panose="02010600030101010101" pitchFamily="2" charset="-122"/>
              </a:endParaRPr>
            </a:p>
          </p:txBody>
        </p:sp>
      </p:grpSp>
      <p:sp>
        <p:nvSpPr>
          <p:cNvPr id="14347" name="Text Box 14"/>
          <p:cNvSpPr txBox="1">
            <a:spLocks noChangeArrowheads="1"/>
          </p:cNvSpPr>
          <p:nvPr/>
        </p:nvSpPr>
        <p:spPr bwMode="auto">
          <a:xfrm>
            <a:off x="1419258" y="4506432"/>
            <a:ext cx="1635369" cy="304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50000"/>
              </a:spcBef>
              <a:spcAft>
                <a:spcPct val="0"/>
              </a:spcAft>
            </a:pPr>
            <a:r>
              <a:rPr lang="en-US" altLang="zh-CN" sz="1108">
                <a:solidFill>
                  <a:srgbClr val="000000"/>
                </a:solidFill>
              </a:rPr>
              <a:t>2000—2009</a:t>
            </a:r>
            <a:r>
              <a:rPr lang="zh-CN" altLang="en-US" sz="1108">
                <a:solidFill>
                  <a:srgbClr val="000000"/>
                </a:solidFill>
              </a:rPr>
              <a:t>年</a:t>
            </a:r>
            <a:endParaRPr lang="en-US" altLang="zh-CN" sz="1108">
              <a:solidFill>
                <a:srgbClr val="000000"/>
              </a:solidFill>
            </a:endParaRPr>
          </a:p>
        </p:txBody>
      </p:sp>
      <p:sp>
        <p:nvSpPr>
          <p:cNvPr id="14348" name="Text Box 15"/>
          <p:cNvSpPr txBox="1">
            <a:spLocks noChangeArrowheads="1"/>
          </p:cNvSpPr>
          <p:nvPr/>
        </p:nvSpPr>
        <p:spPr bwMode="auto">
          <a:xfrm>
            <a:off x="6697574" y="4406786"/>
            <a:ext cx="1636834" cy="304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50000"/>
              </a:spcBef>
              <a:spcAft>
                <a:spcPct val="0"/>
              </a:spcAft>
            </a:pPr>
            <a:endParaRPr lang="zh-CN" altLang="en-US" sz="1108">
              <a:solidFill>
                <a:srgbClr val="000000"/>
              </a:solidFill>
            </a:endParaRPr>
          </a:p>
        </p:txBody>
      </p:sp>
      <p:sp>
        <p:nvSpPr>
          <p:cNvPr id="14349" name="Text Box 97"/>
          <p:cNvSpPr txBox="1">
            <a:spLocks noChangeArrowheads="1"/>
          </p:cNvSpPr>
          <p:nvPr/>
        </p:nvSpPr>
        <p:spPr bwMode="auto">
          <a:xfrm>
            <a:off x="995761" y="3720987"/>
            <a:ext cx="2480897" cy="537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lstStyle>
            <a:defPPr>
              <a:defRPr lang="zh-CN"/>
            </a:defPPr>
            <a:lvl1pPr marL="179388" indent="-179388"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35000"/>
              </a:spcBef>
              <a:spcAft>
                <a:spcPct val="0"/>
              </a:spcAft>
              <a:buClr>
                <a:srgbClr val="46628D"/>
              </a:buClr>
              <a:buFontTx/>
              <a:buChar char="•"/>
            </a:pPr>
            <a:r>
              <a:rPr lang="zh-CN" altLang="en-US" sz="1108">
                <a:solidFill>
                  <a:srgbClr val="000000"/>
                </a:solidFill>
              </a:rPr>
              <a:t>特许加盟连锁向直营连锁转变</a:t>
            </a:r>
            <a:r>
              <a:rPr lang="zh-CN" altLang="en-US" sz="1108" b="0">
                <a:solidFill>
                  <a:srgbClr val="000000"/>
                </a:solidFill>
              </a:rPr>
              <a:t>，大力扩张实现全国化布局与连锁管理。</a:t>
            </a:r>
            <a:endParaRPr lang="en-US" altLang="zh-CN" sz="1108" b="0">
              <a:solidFill>
                <a:srgbClr val="000000"/>
              </a:solidFill>
            </a:endParaRPr>
          </a:p>
          <a:p>
            <a:pPr fontAlgn="base">
              <a:spcBef>
                <a:spcPct val="35000"/>
              </a:spcBef>
              <a:spcAft>
                <a:spcPct val="0"/>
              </a:spcAft>
              <a:buClr>
                <a:srgbClr val="46628D"/>
              </a:buClr>
              <a:buFontTx/>
              <a:buChar char="•"/>
            </a:pPr>
            <a:r>
              <a:rPr lang="zh-CN" altLang="en-US" sz="1108" b="0">
                <a:solidFill>
                  <a:srgbClr val="000000"/>
                </a:solidFill>
              </a:rPr>
              <a:t>扩大产品销售领域，由</a:t>
            </a:r>
            <a:r>
              <a:rPr lang="zh-CN" altLang="en-US" sz="1108">
                <a:solidFill>
                  <a:srgbClr val="000000"/>
                </a:solidFill>
              </a:rPr>
              <a:t>空调到家电再到</a:t>
            </a:r>
            <a:r>
              <a:rPr lang="en-US" altLang="zh-CN" sz="1108">
                <a:solidFill>
                  <a:srgbClr val="000000"/>
                </a:solidFill>
              </a:rPr>
              <a:t>3C</a:t>
            </a:r>
            <a:r>
              <a:rPr lang="zh-CN" altLang="en-US" sz="1108" b="0">
                <a:solidFill>
                  <a:srgbClr val="000000"/>
                </a:solidFill>
              </a:rPr>
              <a:t>。</a:t>
            </a:r>
            <a:endParaRPr lang="en-US" altLang="zh-CN" sz="1108" b="0">
              <a:solidFill>
                <a:srgbClr val="000000"/>
              </a:solidFill>
            </a:endParaRPr>
          </a:p>
        </p:txBody>
      </p:sp>
      <p:sp>
        <p:nvSpPr>
          <p:cNvPr id="14350" name="Text Box 97"/>
          <p:cNvSpPr txBox="1">
            <a:spLocks noChangeArrowheads="1"/>
          </p:cNvSpPr>
          <p:nvPr/>
        </p:nvSpPr>
        <p:spPr bwMode="auto">
          <a:xfrm>
            <a:off x="6120212" y="2966314"/>
            <a:ext cx="2485292" cy="1208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lstStyle>
            <a:defPPr>
              <a:defRPr lang="zh-CN"/>
            </a:defPPr>
            <a:lvl1pPr marL="179388" indent="-179388"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35000"/>
              </a:spcBef>
              <a:spcAft>
                <a:spcPct val="0"/>
              </a:spcAft>
              <a:buClr>
                <a:srgbClr val="46628D"/>
              </a:buClr>
              <a:buFontTx/>
              <a:buChar char="•"/>
            </a:pPr>
            <a:r>
              <a:rPr lang="zh-CN" altLang="en-US" sz="1108">
                <a:solidFill>
                  <a:srgbClr val="000000"/>
                </a:solidFill>
              </a:rPr>
              <a:t>更名为“苏宁云商”，大力发展多渠道融合的“云商”模式。</a:t>
            </a:r>
            <a:endParaRPr lang="en-US" altLang="zh-CN" sz="1108">
              <a:solidFill>
                <a:srgbClr val="000000"/>
              </a:solidFill>
            </a:endParaRPr>
          </a:p>
          <a:p>
            <a:pPr fontAlgn="base">
              <a:spcBef>
                <a:spcPct val="35000"/>
              </a:spcBef>
              <a:spcAft>
                <a:spcPct val="0"/>
              </a:spcAft>
              <a:buClr>
                <a:srgbClr val="46628D"/>
              </a:buClr>
              <a:buFontTx/>
              <a:buChar char="•"/>
            </a:pPr>
            <a:r>
              <a:rPr lang="zh-CN" altLang="en-US" sz="1108" b="0">
                <a:solidFill>
                  <a:srgbClr val="000000"/>
                </a:solidFill>
                <a:latin typeface="宋体" panose="02010600030101010101" pitchFamily="2" charset="-122"/>
              </a:rPr>
              <a:t>提出“</a:t>
            </a:r>
            <a:r>
              <a:rPr lang="zh-CN" altLang="en-US" sz="1108">
                <a:solidFill>
                  <a:srgbClr val="000000"/>
                </a:solidFill>
                <a:latin typeface="宋体" panose="02010600030101010101" pitchFamily="2" charset="-122"/>
              </a:rPr>
              <a:t>电商</a:t>
            </a:r>
            <a:r>
              <a:rPr lang="en-US" altLang="zh-CN" sz="1108">
                <a:solidFill>
                  <a:srgbClr val="000000"/>
                </a:solidFill>
                <a:latin typeface="宋体" panose="02010600030101010101" pitchFamily="2" charset="-122"/>
              </a:rPr>
              <a:t>+</a:t>
            </a:r>
            <a:r>
              <a:rPr lang="zh-CN" altLang="en-US" sz="1108">
                <a:solidFill>
                  <a:srgbClr val="000000"/>
                </a:solidFill>
                <a:latin typeface="宋体" panose="02010600030101010101" pitchFamily="2" charset="-122"/>
              </a:rPr>
              <a:t>店商</a:t>
            </a:r>
            <a:r>
              <a:rPr lang="en-US" altLang="zh-CN" sz="1108">
                <a:solidFill>
                  <a:srgbClr val="000000"/>
                </a:solidFill>
                <a:latin typeface="宋体" panose="02010600030101010101" pitchFamily="2" charset="-122"/>
              </a:rPr>
              <a:t>+</a:t>
            </a:r>
            <a:r>
              <a:rPr lang="zh-CN" altLang="en-US" sz="1108">
                <a:solidFill>
                  <a:srgbClr val="000000"/>
                </a:solidFill>
                <a:latin typeface="宋体" panose="02010600030101010101" pitchFamily="2" charset="-122"/>
              </a:rPr>
              <a:t>零售服务商</a:t>
            </a:r>
            <a:r>
              <a:rPr lang="zh-CN" altLang="en-US" sz="1108" b="0">
                <a:solidFill>
                  <a:srgbClr val="000000"/>
                </a:solidFill>
                <a:latin typeface="宋体" panose="02010600030101010101" pitchFamily="2" charset="-122"/>
              </a:rPr>
              <a:t>”全渠道零售模式，实现</a:t>
            </a:r>
            <a:r>
              <a:rPr lang="zh-CN" altLang="en-US" sz="1108">
                <a:solidFill>
                  <a:srgbClr val="000000"/>
                </a:solidFill>
                <a:latin typeface="宋体" panose="02010600030101010101" pitchFamily="2" charset="-122"/>
              </a:rPr>
              <a:t>线上线下及仓储物流</a:t>
            </a:r>
            <a:r>
              <a:rPr lang="zh-CN" altLang="en-US" sz="1108" b="0">
                <a:solidFill>
                  <a:srgbClr val="000000"/>
                </a:solidFill>
                <a:latin typeface="宋体" panose="02010600030101010101" pitchFamily="2" charset="-122"/>
              </a:rPr>
              <a:t>有机融合。</a:t>
            </a:r>
            <a:endParaRPr lang="en-US" altLang="zh-CN" sz="1108" b="0">
              <a:solidFill>
                <a:srgbClr val="000000"/>
              </a:solidFill>
              <a:latin typeface="宋体" panose="02010600030101010101" pitchFamily="2" charset="-122"/>
            </a:endParaRPr>
          </a:p>
          <a:p>
            <a:pPr fontAlgn="base">
              <a:spcBef>
                <a:spcPct val="35000"/>
              </a:spcBef>
              <a:spcAft>
                <a:spcPct val="0"/>
              </a:spcAft>
              <a:buClr>
                <a:srgbClr val="46628D"/>
              </a:buClr>
              <a:buFontTx/>
              <a:buChar char="•"/>
            </a:pPr>
            <a:r>
              <a:rPr lang="zh-CN" altLang="en-US" sz="1108" b="0">
                <a:solidFill>
                  <a:srgbClr val="000000"/>
                </a:solidFill>
                <a:latin typeface="宋体" panose="02010600030101010101" pitchFamily="2" charset="-122"/>
              </a:rPr>
              <a:t>“</a:t>
            </a:r>
            <a:r>
              <a:rPr lang="zh-CN" altLang="en-US" sz="1108">
                <a:solidFill>
                  <a:srgbClr val="000000"/>
                </a:solidFill>
                <a:latin typeface="宋体" panose="02010600030101010101" pitchFamily="2" charset="-122"/>
              </a:rPr>
              <a:t>苏宁云台</a:t>
            </a:r>
            <a:r>
              <a:rPr lang="zh-CN" altLang="en-US" sz="1108" b="0">
                <a:solidFill>
                  <a:srgbClr val="000000"/>
                </a:solidFill>
                <a:latin typeface="宋体" panose="02010600030101010101" pitchFamily="2" charset="-122"/>
              </a:rPr>
              <a:t>”开放，实现资源共享，</a:t>
            </a:r>
            <a:r>
              <a:rPr lang="zh-CN" altLang="en-US" sz="1108">
                <a:solidFill>
                  <a:srgbClr val="000000"/>
                </a:solidFill>
                <a:latin typeface="宋体" panose="02010600030101010101" pitchFamily="2" charset="-122"/>
              </a:rPr>
              <a:t>超电器化产品</a:t>
            </a:r>
            <a:r>
              <a:rPr lang="zh-CN" altLang="en-US" sz="1108" b="0">
                <a:solidFill>
                  <a:srgbClr val="000000"/>
                </a:solidFill>
                <a:latin typeface="宋体" panose="02010600030101010101" pitchFamily="2" charset="-122"/>
              </a:rPr>
              <a:t>，为消费者提供最优服务与产品。</a:t>
            </a:r>
            <a:endParaRPr lang="en-US" altLang="zh-CN" sz="1108" b="0">
              <a:solidFill>
                <a:srgbClr val="000000"/>
              </a:solidFill>
              <a:latin typeface="宋体" panose="02010600030101010101" pitchFamily="2" charset="-122"/>
            </a:endParaRPr>
          </a:p>
          <a:p>
            <a:pPr fontAlgn="base">
              <a:spcBef>
                <a:spcPct val="35000"/>
              </a:spcBef>
              <a:spcAft>
                <a:spcPct val="0"/>
              </a:spcAft>
              <a:buClr>
                <a:srgbClr val="000000"/>
              </a:buClr>
              <a:buFontTx/>
              <a:buChar char="•"/>
            </a:pPr>
            <a:endParaRPr lang="en-US" altLang="zh-CN" sz="1108" b="0">
              <a:solidFill>
                <a:srgbClr val="000000"/>
              </a:solidFill>
            </a:endParaRPr>
          </a:p>
        </p:txBody>
      </p:sp>
      <p:sp>
        <p:nvSpPr>
          <p:cNvPr id="69" name="Freeform 20"/>
          <p:cNvSpPr/>
          <p:nvPr/>
        </p:nvSpPr>
        <p:spPr bwMode="gray">
          <a:xfrm rot="20011536">
            <a:off x="3656899" y="2988295"/>
            <a:ext cx="2234712" cy="301869"/>
          </a:xfrm>
          <a:custGeom>
            <a:gdLst>
              <a:gd name="T0" fmla="*/ 0 w 1701"/>
              <a:gd name="T1" fmla="*/ 2147483647 h 306"/>
              <a:gd name="T2" fmla="*/ 2147483647 w 1701"/>
              <a:gd name="T3" fmla="*/ 2147483647 h 306"/>
              <a:gd name="T4" fmla="*/ 2147483647 w 1701"/>
              <a:gd name="T5" fmla="*/ 2147483647 h 306"/>
              <a:gd name="T6" fmla="*/ 2147483647 w 1701"/>
              <a:gd name="T7" fmla="*/ 2147483647 h 306"/>
              <a:gd name="T8" fmla="*/ 2147483647 w 1701"/>
              <a:gd name="T9" fmla="*/ 2147483647 h 306"/>
              <a:gd name="T10" fmla="*/ 0 60000 65536"/>
              <a:gd name="T11" fmla="*/ 0 60000 65536"/>
              <a:gd name="T12" fmla="*/ 0 60000 65536"/>
              <a:gd name="T13" fmla="*/ 0 60000 65536"/>
              <a:gd name="T14" fmla="*/ 0 60000 65536"/>
              <a:gd name="T15" fmla="*/ 0 w 1701"/>
              <a:gd name="T16" fmla="*/ 0 h 306"/>
              <a:gd name="T17" fmla="*/ 1701 w 1701"/>
              <a:gd name="T18" fmla="*/ 306 h 306"/>
            </a:gdLst>
            <a:cxnLst>
              <a:cxn ang="T10">
                <a:pos x="T0" y="T1"/>
              </a:cxn>
              <a:cxn ang="T11">
                <a:pos x="T2" y="T3"/>
              </a:cxn>
              <a:cxn ang="T12">
                <a:pos x="T4" y="T5"/>
              </a:cxn>
              <a:cxn ang="T13">
                <a:pos x="T6" y="T7"/>
              </a:cxn>
              <a:cxn ang="T14">
                <a:pos x="T8" y="T9"/>
              </a:cxn>
            </a:cxnLst>
            <a:rect l="T15" t="T16" r="T17" b="T18"/>
            <a:pathLst>
              <a:path w="1701" h="306">
                <a:moveTo>
                  <a:pt x="0" y="1"/>
                </a:moveTo>
                <a:cubicBezTo>
                  <a:pt x="68" y="3"/>
                  <a:pt x="269" y="0"/>
                  <a:pt x="408" y="12"/>
                </a:cubicBezTo>
                <a:cubicBezTo>
                  <a:pt x="547" y="24"/>
                  <a:pt x="676" y="43"/>
                  <a:pt x="837" y="73"/>
                </a:cubicBezTo>
                <a:cubicBezTo>
                  <a:pt x="1117" y="123"/>
                  <a:pt x="1228" y="151"/>
                  <a:pt x="1372" y="190"/>
                </a:cubicBezTo>
                <a:cubicBezTo>
                  <a:pt x="1516" y="229"/>
                  <a:pt x="1633" y="282"/>
                  <a:pt x="1701" y="306"/>
                </a:cubicBezTo>
              </a:path>
            </a:pathLst>
          </a:custGeom>
          <a:noFill/>
          <a:ln w="57150">
            <a:solidFill>
              <a:srgbClr val="C3CFE1"/>
            </a:solidFill>
            <a:round/>
          </a:ln>
        </p:spPr>
        <p:txBody>
          <a:bodyPr lIns="83077" tIns="43200" rIns="83077" bIns="4320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108" b="1" kern="0">
              <a:solidFill>
                <a:sysClr val="windowText" lastClr="000000"/>
              </a:solidFill>
              <a:latin typeface="Arial" pitchFamily="34" charset="0"/>
              <a:ea typeface="宋体" panose="02010600030101010101" pitchFamily="2" charset="-122"/>
            </a:endParaRPr>
          </a:p>
        </p:txBody>
      </p:sp>
      <p:sp>
        <p:nvSpPr>
          <p:cNvPr id="70" name="Freeform 20"/>
          <p:cNvSpPr/>
          <p:nvPr/>
        </p:nvSpPr>
        <p:spPr bwMode="gray">
          <a:xfrm rot="20275785">
            <a:off x="6234512" y="2643930"/>
            <a:ext cx="2136531" cy="266700"/>
          </a:xfrm>
          <a:custGeom>
            <a:gdLst>
              <a:gd name="T0" fmla="*/ 0 w 1701"/>
              <a:gd name="T1" fmla="*/ 2147483647 h 306"/>
              <a:gd name="T2" fmla="*/ 2147483647 w 1701"/>
              <a:gd name="T3" fmla="*/ 2147483647 h 306"/>
              <a:gd name="T4" fmla="*/ 2147483647 w 1701"/>
              <a:gd name="T5" fmla="*/ 2147483647 h 306"/>
              <a:gd name="T6" fmla="*/ 2147483647 w 1701"/>
              <a:gd name="T7" fmla="*/ 2147483647 h 306"/>
              <a:gd name="T8" fmla="*/ 2147483647 w 1701"/>
              <a:gd name="T9" fmla="*/ 2147483647 h 306"/>
              <a:gd name="T10" fmla="*/ 0 60000 65536"/>
              <a:gd name="T11" fmla="*/ 0 60000 65536"/>
              <a:gd name="T12" fmla="*/ 0 60000 65536"/>
              <a:gd name="T13" fmla="*/ 0 60000 65536"/>
              <a:gd name="T14" fmla="*/ 0 60000 65536"/>
              <a:gd name="T15" fmla="*/ 0 w 1701"/>
              <a:gd name="T16" fmla="*/ 0 h 306"/>
              <a:gd name="T17" fmla="*/ 1701 w 1701"/>
              <a:gd name="T18" fmla="*/ 306 h 306"/>
            </a:gdLst>
            <a:cxnLst>
              <a:cxn ang="T10">
                <a:pos x="T0" y="T1"/>
              </a:cxn>
              <a:cxn ang="T11">
                <a:pos x="T2" y="T3"/>
              </a:cxn>
              <a:cxn ang="T12">
                <a:pos x="T4" y="T5"/>
              </a:cxn>
              <a:cxn ang="T13">
                <a:pos x="T6" y="T7"/>
              </a:cxn>
              <a:cxn ang="T14">
                <a:pos x="T8" y="T9"/>
              </a:cxn>
            </a:cxnLst>
            <a:rect l="T15" t="T16" r="T17" b="T18"/>
            <a:pathLst>
              <a:path w="1701" h="306">
                <a:moveTo>
                  <a:pt x="0" y="1"/>
                </a:moveTo>
                <a:cubicBezTo>
                  <a:pt x="68" y="3"/>
                  <a:pt x="269" y="0"/>
                  <a:pt x="408" y="12"/>
                </a:cubicBezTo>
                <a:cubicBezTo>
                  <a:pt x="547" y="24"/>
                  <a:pt x="676" y="43"/>
                  <a:pt x="837" y="73"/>
                </a:cubicBezTo>
                <a:cubicBezTo>
                  <a:pt x="1117" y="123"/>
                  <a:pt x="1228" y="151"/>
                  <a:pt x="1372" y="190"/>
                </a:cubicBezTo>
                <a:cubicBezTo>
                  <a:pt x="1516" y="229"/>
                  <a:pt x="1633" y="282"/>
                  <a:pt x="1701" y="306"/>
                </a:cubicBezTo>
              </a:path>
            </a:pathLst>
          </a:custGeom>
          <a:noFill/>
          <a:ln w="57150">
            <a:solidFill>
              <a:srgbClr val="C3CFE1"/>
            </a:solidFill>
            <a:round/>
          </a:ln>
        </p:spPr>
        <p:txBody>
          <a:bodyPr lIns="83077" tIns="43200" rIns="83077" bIns="4320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108" b="1" kern="0">
              <a:solidFill>
                <a:sysClr val="windowText" lastClr="000000"/>
              </a:solidFill>
              <a:latin typeface="Arial" pitchFamily="34" charset="0"/>
              <a:ea typeface="宋体" panose="02010600030101010101" pitchFamily="2" charset="-122"/>
            </a:endParaRPr>
          </a:p>
        </p:txBody>
      </p:sp>
      <p:sp>
        <p:nvSpPr>
          <p:cNvPr id="72" name="Freeform 20"/>
          <p:cNvSpPr/>
          <p:nvPr/>
        </p:nvSpPr>
        <p:spPr bwMode="gray">
          <a:xfrm rot="20122872">
            <a:off x="1152558" y="3338522"/>
            <a:ext cx="2233246" cy="303334"/>
          </a:xfrm>
          <a:custGeom>
            <a:gdLst>
              <a:gd name="T0" fmla="*/ 0 w 1701"/>
              <a:gd name="T1" fmla="*/ 2147483647 h 306"/>
              <a:gd name="T2" fmla="*/ 2147483647 w 1701"/>
              <a:gd name="T3" fmla="*/ 2147483647 h 306"/>
              <a:gd name="T4" fmla="*/ 2147483647 w 1701"/>
              <a:gd name="T5" fmla="*/ 2147483647 h 306"/>
              <a:gd name="T6" fmla="*/ 2147483647 w 1701"/>
              <a:gd name="T7" fmla="*/ 2147483647 h 306"/>
              <a:gd name="T8" fmla="*/ 2147483647 w 1701"/>
              <a:gd name="T9" fmla="*/ 2147483647 h 306"/>
              <a:gd name="T10" fmla="*/ 0 60000 65536"/>
              <a:gd name="T11" fmla="*/ 0 60000 65536"/>
              <a:gd name="T12" fmla="*/ 0 60000 65536"/>
              <a:gd name="T13" fmla="*/ 0 60000 65536"/>
              <a:gd name="T14" fmla="*/ 0 60000 65536"/>
              <a:gd name="T15" fmla="*/ 0 w 1701"/>
              <a:gd name="T16" fmla="*/ 0 h 306"/>
              <a:gd name="T17" fmla="*/ 1701 w 1701"/>
              <a:gd name="T18" fmla="*/ 306 h 306"/>
            </a:gdLst>
            <a:cxnLst>
              <a:cxn ang="T10">
                <a:pos x="T0" y="T1"/>
              </a:cxn>
              <a:cxn ang="T11">
                <a:pos x="T2" y="T3"/>
              </a:cxn>
              <a:cxn ang="T12">
                <a:pos x="T4" y="T5"/>
              </a:cxn>
              <a:cxn ang="T13">
                <a:pos x="T6" y="T7"/>
              </a:cxn>
              <a:cxn ang="T14">
                <a:pos x="T8" y="T9"/>
              </a:cxn>
            </a:cxnLst>
            <a:rect l="T15" t="T16" r="T17" b="T18"/>
            <a:pathLst>
              <a:path w="1701" h="306">
                <a:moveTo>
                  <a:pt x="0" y="1"/>
                </a:moveTo>
                <a:cubicBezTo>
                  <a:pt x="68" y="3"/>
                  <a:pt x="269" y="0"/>
                  <a:pt x="408" y="12"/>
                </a:cubicBezTo>
                <a:cubicBezTo>
                  <a:pt x="547" y="24"/>
                  <a:pt x="676" y="43"/>
                  <a:pt x="837" y="73"/>
                </a:cubicBezTo>
                <a:cubicBezTo>
                  <a:pt x="1117" y="123"/>
                  <a:pt x="1228" y="151"/>
                  <a:pt x="1372" y="190"/>
                </a:cubicBezTo>
                <a:cubicBezTo>
                  <a:pt x="1516" y="229"/>
                  <a:pt x="1633" y="282"/>
                  <a:pt x="1701" y="306"/>
                </a:cubicBezTo>
              </a:path>
            </a:pathLst>
          </a:custGeom>
          <a:noFill/>
          <a:ln w="57150">
            <a:solidFill>
              <a:srgbClr val="C3CFE1"/>
            </a:solidFill>
            <a:round/>
          </a:ln>
        </p:spPr>
        <p:txBody>
          <a:bodyPr lIns="83077" tIns="43200" rIns="83077" bIns="4320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108" b="1" kern="0">
              <a:solidFill>
                <a:sysClr val="windowText" lastClr="000000"/>
              </a:solidFill>
              <a:latin typeface="Arial" pitchFamily="34" charset="0"/>
              <a:ea typeface="宋体" panose="02010600030101010101" pitchFamily="2" charset="-122"/>
            </a:endParaRPr>
          </a:p>
        </p:txBody>
      </p:sp>
      <p:sp>
        <p:nvSpPr>
          <p:cNvPr id="14354" name="Text Box 97"/>
          <p:cNvSpPr txBox="1">
            <a:spLocks noChangeArrowheads="1"/>
          </p:cNvSpPr>
          <p:nvPr/>
        </p:nvSpPr>
        <p:spPr bwMode="auto">
          <a:xfrm>
            <a:off x="3607077" y="3457217"/>
            <a:ext cx="2293327" cy="962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lstStyle>
            <a:defPPr>
              <a:defRPr lang="zh-CN"/>
            </a:defPPr>
            <a:lvl1pPr marL="179388" indent="-179388"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Clr>
                <a:srgbClr val="46628D"/>
              </a:buClr>
              <a:buFontTx/>
              <a:buChar char="•"/>
            </a:pPr>
            <a:r>
              <a:rPr lang="zh-CN" altLang="en-US" sz="1108" b="0">
                <a:solidFill>
                  <a:srgbClr val="000000"/>
                </a:solidFill>
              </a:rPr>
              <a:t>进军百货业，并大力发展地产业，“商业</a:t>
            </a:r>
            <a:r>
              <a:rPr lang="en-US" altLang="zh-CN" sz="1108" b="0">
                <a:solidFill>
                  <a:srgbClr val="000000"/>
                </a:solidFill>
              </a:rPr>
              <a:t>+</a:t>
            </a:r>
            <a:r>
              <a:rPr lang="zh-CN" altLang="en-US" sz="1108" b="0">
                <a:solidFill>
                  <a:srgbClr val="000000"/>
                </a:solidFill>
              </a:rPr>
              <a:t>地产”互动发展。</a:t>
            </a:r>
            <a:endParaRPr lang="en-US" altLang="zh-CN" sz="1108">
              <a:solidFill>
                <a:srgbClr val="000000"/>
              </a:solidFill>
            </a:endParaRPr>
          </a:p>
          <a:p>
            <a:pPr fontAlgn="base">
              <a:spcBef>
                <a:spcPct val="0"/>
              </a:spcBef>
              <a:spcAft>
                <a:spcPct val="0"/>
              </a:spcAft>
              <a:buClr>
                <a:srgbClr val="46628D"/>
              </a:buClr>
              <a:buFontTx/>
              <a:buChar char="•"/>
            </a:pPr>
            <a:r>
              <a:rPr lang="zh-CN" altLang="en-US" sz="1108" b="0">
                <a:solidFill>
                  <a:srgbClr val="000000"/>
                </a:solidFill>
              </a:rPr>
              <a:t>成立</a:t>
            </a:r>
            <a:r>
              <a:rPr lang="zh-CN" altLang="en-US" sz="1108">
                <a:solidFill>
                  <a:srgbClr val="000000"/>
                </a:solidFill>
              </a:rPr>
              <a:t>苏宁易购线上商城</a:t>
            </a:r>
            <a:r>
              <a:rPr lang="zh-CN" altLang="en-US" sz="1108" b="0">
                <a:solidFill>
                  <a:srgbClr val="000000"/>
                </a:solidFill>
              </a:rPr>
              <a:t>，向</a:t>
            </a:r>
            <a:r>
              <a:rPr lang="en-US" altLang="zh-CN" sz="1108" b="0">
                <a:solidFill>
                  <a:srgbClr val="000000"/>
                </a:solidFill>
              </a:rPr>
              <a:t>B2C</a:t>
            </a:r>
            <a:r>
              <a:rPr lang="zh-CN" altLang="en-US" sz="1108" b="0">
                <a:solidFill>
                  <a:srgbClr val="000000"/>
                </a:solidFill>
              </a:rPr>
              <a:t>电子商务模式发展，开通线上渠道，</a:t>
            </a:r>
            <a:r>
              <a:rPr lang="zh-CN" altLang="en-US" sz="1108">
                <a:solidFill>
                  <a:srgbClr val="000000"/>
                </a:solidFill>
              </a:rPr>
              <a:t>实现渠道多元化</a:t>
            </a:r>
            <a:r>
              <a:rPr lang="zh-CN" altLang="en-US" sz="1108" b="0">
                <a:solidFill>
                  <a:srgbClr val="000000"/>
                </a:solidFill>
              </a:rPr>
              <a:t>。</a:t>
            </a:r>
          </a:p>
        </p:txBody>
      </p:sp>
      <p:sp>
        <p:nvSpPr>
          <p:cNvPr id="74" name="Rectangle 26"/>
          <p:cNvSpPr>
            <a:spLocks noChangeArrowheads="1"/>
          </p:cNvSpPr>
          <p:nvPr/>
        </p:nvSpPr>
        <p:spPr bwMode="auto">
          <a:xfrm>
            <a:off x="6155381" y="2191125"/>
            <a:ext cx="2375388" cy="2315308"/>
          </a:xfrm>
          <a:prstGeom prst="rect">
            <a:avLst/>
          </a:prstGeom>
          <a:noFill/>
          <a:ln w="19050" algn="ctr">
            <a:solidFill>
              <a:srgbClr val="CC3300"/>
            </a:solidFill>
            <a:prstDash val="dash"/>
            <a:miter lim="800000"/>
          </a:ln>
          <a:effectLst>
            <a:prstShdw prst="shdw13" dist="53882" dir="13500000">
              <a:srgbClr val="E6E6E6">
                <a:alpha val="50000"/>
              </a:srgbClr>
            </a:prstShdw>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108" b="1" kern="0">
              <a:solidFill>
                <a:sysClr val="windowText" lastClr="000000"/>
              </a:solidFill>
              <a:latin typeface="Arial" pitchFamily="34" charset="0"/>
              <a:ea typeface="宋体" panose="02010600030101010101" pitchFamily="2" charset="-122"/>
            </a:endParaRPr>
          </a:p>
        </p:txBody>
      </p:sp>
      <p:sp>
        <p:nvSpPr>
          <p:cNvPr id="14356" name="Text Box 14"/>
          <p:cNvSpPr txBox="1">
            <a:spLocks noChangeArrowheads="1"/>
          </p:cNvSpPr>
          <p:nvPr/>
        </p:nvSpPr>
        <p:spPr bwMode="auto">
          <a:xfrm>
            <a:off x="3947046" y="4506432"/>
            <a:ext cx="1636835" cy="304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50000"/>
              </a:spcBef>
              <a:spcAft>
                <a:spcPct val="0"/>
              </a:spcAft>
            </a:pPr>
            <a:r>
              <a:rPr lang="en-US" altLang="zh-CN" sz="1108">
                <a:solidFill>
                  <a:srgbClr val="000000"/>
                </a:solidFill>
              </a:rPr>
              <a:t>2009—2012</a:t>
            </a:r>
            <a:r>
              <a:rPr lang="zh-CN" altLang="en-US" sz="1108">
                <a:solidFill>
                  <a:srgbClr val="000000"/>
                </a:solidFill>
              </a:rPr>
              <a:t>年</a:t>
            </a:r>
            <a:endParaRPr lang="en-US" altLang="zh-CN" sz="1108">
              <a:solidFill>
                <a:srgbClr val="000000"/>
              </a:solidFill>
            </a:endParaRPr>
          </a:p>
        </p:txBody>
      </p:sp>
      <p:sp>
        <p:nvSpPr>
          <p:cNvPr id="14357" name="Text Box 14"/>
          <p:cNvSpPr txBox="1">
            <a:spLocks noChangeArrowheads="1"/>
          </p:cNvSpPr>
          <p:nvPr/>
        </p:nvSpPr>
        <p:spPr bwMode="auto">
          <a:xfrm>
            <a:off x="6523192" y="4506432"/>
            <a:ext cx="1635369" cy="304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50000"/>
              </a:spcBef>
              <a:spcAft>
                <a:spcPct val="0"/>
              </a:spcAft>
            </a:pPr>
            <a:r>
              <a:rPr lang="en-US" altLang="zh-CN" sz="1108">
                <a:solidFill>
                  <a:srgbClr val="000000"/>
                </a:solidFill>
              </a:rPr>
              <a:t>2012</a:t>
            </a:r>
            <a:r>
              <a:rPr lang="zh-CN" altLang="en-US" sz="1108">
                <a:solidFill>
                  <a:srgbClr val="000000"/>
                </a:solidFill>
              </a:rPr>
              <a:t>年及以后</a:t>
            </a:r>
            <a:endParaRPr lang="en-US" altLang="zh-CN" sz="1108">
              <a:solidFill>
                <a:srgbClr val="000000"/>
              </a:solidFill>
            </a:endParaRPr>
          </a:p>
        </p:txBody>
      </p:sp>
      <p:sp>
        <p:nvSpPr>
          <p:cNvPr id="77" name="等腰三角形 76"/>
          <p:cNvSpPr/>
          <p:nvPr/>
        </p:nvSpPr>
        <p:spPr bwMode="auto">
          <a:xfrm rot="10800000">
            <a:off x="1247808" y="4843472"/>
            <a:ext cx="2044212" cy="133350"/>
          </a:xfrm>
          <a:prstGeom prst="triangle">
            <a:avLst>
              <a:gd name="adj" fmla="val 50536"/>
            </a:avLst>
          </a:prstGeom>
          <a:solidFill>
            <a:schemeClr val="bg1">
              <a:lumMod val="65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lang="zh-CN" altLang="en-US" sz="1292" b="1">
              <a:solidFill>
                <a:srgbClr val="000000"/>
              </a:solidFill>
              <a:latin typeface="Arial" pitchFamily="34" charset="0"/>
              <a:ea typeface="宋体" panose="02010600030101010101" pitchFamily="2" charset="-122"/>
            </a:endParaRPr>
          </a:p>
        </p:txBody>
      </p:sp>
      <p:sp>
        <p:nvSpPr>
          <p:cNvPr id="78" name="等腰三角形 77"/>
          <p:cNvSpPr/>
          <p:nvPr/>
        </p:nvSpPr>
        <p:spPr bwMode="auto">
          <a:xfrm rot="10800000">
            <a:off x="3760942" y="4843472"/>
            <a:ext cx="2044211" cy="133350"/>
          </a:xfrm>
          <a:prstGeom prst="triangle">
            <a:avLst>
              <a:gd name="adj" fmla="val 50536"/>
            </a:avLst>
          </a:prstGeom>
          <a:solidFill>
            <a:schemeClr val="bg1">
              <a:lumMod val="65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lang="zh-CN" altLang="en-US" sz="1292" b="1">
              <a:solidFill>
                <a:srgbClr val="000000"/>
              </a:solidFill>
              <a:latin typeface="Arial" pitchFamily="34" charset="0"/>
              <a:ea typeface="宋体" panose="02010600030101010101" pitchFamily="2" charset="-122"/>
            </a:endParaRPr>
          </a:p>
        </p:txBody>
      </p:sp>
      <p:sp>
        <p:nvSpPr>
          <p:cNvPr id="79" name="等腰三角形 78"/>
          <p:cNvSpPr/>
          <p:nvPr/>
        </p:nvSpPr>
        <p:spPr bwMode="auto">
          <a:xfrm rot="10800000">
            <a:off x="6341485" y="4843472"/>
            <a:ext cx="2044212" cy="133350"/>
          </a:xfrm>
          <a:prstGeom prst="triangle">
            <a:avLst>
              <a:gd name="adj" fmla="val 50536"/>
            </a:avLst>
          </a:prstGeom>
          <a:solidFill>
            <a:schemeClr val="bg1">
              <a:lumMod val="65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lang="zh-CN" altLang="en-US" sz="1292" b="1">
              <a:solidFill>
                <a:srgbClr val="000000"/>
              </a:solidFill>
              <a:latin typeface="Arial" pitchFamily="34" charset="0"/>
              <a:ea typeface="宋体" panose="02010600030101010101" pitchFamily="2" charset="-122"/>
            </a:endParaRPr>
          </a:p>
        </p:txBody>
      </p:sp>
      <p:sp>
        <p:nvSpPr>
          <p:cNvPr id="14361" name="TextBox 79"/>
          <p:cNvSpPr txBox="1">
            <a:spLocks noChangeArrowheads="1"/>
          </p:cNvSpPr>
          <p:nvPr/>
        </p:nvSpPr>
        <p:spPr bwMode="auto">
          <a:xfrm>
            <a:off x="928353" y="5156036"/>
            <a:ext cx="2568820" cy="774315"/>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defPPr>
              <a:defRPr lang="zh-CN"/>
            </a:defPPr>
            <a:lvl1pPr marL="171450" indent="-17145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rPr>
              <a:t>渠道结构：特许加盟店与连锁直营店，直营店是主体。</a:t>
            </a:r>
            <a:endParaRPr lang="en-US" altLang="zh-CN" sz="1108">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rPr>
              <a:t>连锁直营店：</a:t>
            </a:r>
            <a:r>
              <a:rPr lang="zh-CN" altLang="en-US" sz="1108">
                <a:solidFill>
                  <a:srgbClr val="000000"/>
                </a:solidFill>
                <a:latin typeface="宋体" panose="02010600030101010101" pitchFamily="2" charset="-122"/>
              </a:rPr>
              <a:t>旗舰店</a:t>
            </a:r>
            <a:r>
              <a:rPr lang="en-US" altLang="zh-CN" sz="1108">
                <a:solidFill>
                  <a:srgbClr val="000000"/>
                </a:solidFill>
                <a:latin typeface="宋体" panose="02010600030101010101" pitchFamily="2" charset="-122"/>
              </a:rPr>
              <a:t>+</a:t>
            </a:r>
            <a:r>
              <a:rPr lang="zh-CN" altLang="en-US" sz="1108">
                <a:solidFill>
                  <a:srgbClr val="000000"/>
                </a:solidFill>
                <a:latin typeface="宋体" panose="02010600030101010101" pitchFamily="2" charset="-122"/>
              </a:rPr>
              <a:t>中心店</a:t>
            </a:r>
            <a:r>
              <a:rPr lang="en-US" altLang="zh-CN" sz="1108">
                <a:solidFill>
                  <a:srgbClr val="000000"/>
                </a:solidFill>
                <a:latin typeface="宋体" panose="02010600030101010101" pitchFamily="2" charset="-122"/>
              </a:rPr>
              <a:t>+</a:t>
            </a:r>
            <a:r>
              <a:rPr lang="zh-CN" altLang="en-US" sz="1108">
                <a:solidFill>
                  <a:srgbClr val="000000"/>
                </a:solidFill>
                <a:latin typeface="宋体" panose="02010600030101010101" pitchFamily="2" charset="-122"/>
              </a:rPr>
              <a:t>社区店</a:t>
            </a:r>
            <a:r>
              <a:rPr lang="en-US" altLang="zh-CN" sz="1108">
                <a:solidFill>
                  <a:srgbClr val="000000"/>
                </a:solidFill>
                <a:latin typeface="宋体" panose="02010600030101010101" pitchFamily="2" charset="-122"/>
              </a:rPr>
              <a:t>+</a:t>
            </a:r>
            <a:r>
              <a:rPr lang="zh-CN" altLang="en-US" sz="1108">
                <a:solidFill>
                  <a:srgbClr val="000000"/>
                </a:solidFill>
                <a:latin typeface="宋体" panose="02010600030101010101" pitchFamily="2" charset="-122"/>
              </a:rPr>
              <a:t>精品店模式。</a:t>
            </a:r>
          </a:p>
        </p:txBody>
      </p:sp>
      <p:sp>
        <p:nvSpPr>
          <p:cNvPr id="14362" name="TextBox 80"/>
          <p:cNvSpPr txBox="1">
            <a:spLocks noChangeArrowheads="1"/>
          </p:cNvSpPr>
          <p:nvPr/>
        </p:nvSpPr>
        <p:spPr bwMode="auto">
          <a:xfrm>
            <a:off x="3539669" y="5153105"/>
            <a:ext cx="2567354" cy="774315"/>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defPPr>
              <a:defRPr lang="zh-CN"/>
            </a:defPPr>
            <a:lvl1pPr marL="171450" indent="-17145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rPr>
              <a:t>渠道结构：实体店为主，电子渠道苏宁易购开始发展。</a:t>
            </a:r>
            <a:endParaRPr lang="en-US" altLang="zh-CN" sz="1108">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rPr>
              <a:t>苏宁易购：</a:t>
            </a:r>
            <a:r>
              <a:rPr lang="en-US" altLang="zh-CN" sz="1108">
                <a:solidFill>
                  <a:srgbClr val="000000"/>
                </a:solidFill>
              </a:rPr>
              <a:t>B2C</a:t>
            </a:r>
            <a:r>
              <a:rPr lang="zh-CN" altLang="en-US" sz="1108">
                <a:solidFill>
                  <a:srgbClr val="000000"/>
                </a:solidFill>
              </a:rPr>
              <a:t>的网上商城，实现线上线下多元化发展。</a:t>
            </a:r>
            <a:endParaRPr lang="zh-CN" altLang="en-US" sz="1108">
              <a:solidFill>
                <a:srgbClr val="000000"/>
              </a:solidFill>
              <a:latin typeface="宋体" panose="02010600030101010101" pitchFamily="2" charset="-122"/>
            </a:endParaRPr>
          </a:p>
        </p:txBody>
      </p:sp>
      <p:sp>
        <p:nvSpPr>
          <p:cNvPr id="14363" name="TextBox 81"/>
          <p:cNvSpPr txBox="1">
            <a:spLocks noChangeArrowheads="1"/>
          </p:cNvSpPr>
          <p:nvPr/>
        </p:nvSpPr>
        <p:spPr bwMode="auto">
          <a:xfrm>
            <a:off x="6130469" y="5062728"/>
            <a:ext cx="2568820" cy="94481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defPPr>
              <a:defRPr lang="zh-CN"/>
            </a:defPPr>
            <a:lvl1pPr marL="171450" indent="-17145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rPr>
              <a:t>渠道结构：线上线下普遍融合，门店互联网化趋势明显。</a:t>
            </a:r>
            <a:endParaRPr lang="en-US" altLang="zh-CN" sz="1108">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rPr>
              <a:t>互联网零售：门店互联网升级、创新互联、布局家庭互联网，开放资源为客户提供最优质服务与体验。</a:t>
            </a:r>
            <a:endParaRPr lang="zh-CN" altLang="en-US" sz="1108">
              <a:solidFill>
                <a:srgbClr val="000000"/>
              </a:solidFill>
              <a:latin typeface="宋体" panose="02010600030101010101" pitchFamily="2" charset="-122"/>
            </a:endParaRPr>
          </a:p>
        </p:txBody>
      </p:sp>
      <p:sp>
        <p:nvSpPr>
          <p:cNvPr id="14364" name="Rectangle 4"/>
          <p:cNvSpPr>
            <a:spLocks noChangeArrowheads="1"/>
          </p:cNvSpPr>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latin typeface="宋体" panose="02010600030101010101" pitchFamily="2" charset="-122"/>
              </a:rPr>
              <a:t>苏宁电器的渠道战略经历了连锁扩张、多元化发展到互联网零售三个阶段，未来聚焦于全渠道的融合，实现全面的互联网化，从线下零售巨头向互联网零售巨头转变。</a:t>
            </a:r>
          </a:p>
        </p:txBody>
      </p:sp>
      <p:sp>
        <p:nvSpPr>
          <p:cNvPr id="14365" name="Rectangle 6"/>
          <p:cNvSpPr>
            <a:spLocks noChangeArrowheads="1"/>
          </p:cNvSpPr>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cs typeface="Arial" pitchFamily="34" charset="0"/>
              </a:rPr>
              <a:t>渠道概况</a:t>
            </a:r>
            <a:r>
              <a:rPr lang="en-US" altLang="zh-CN" sz="1477" b="0">
                <a:solidFill>
                  <a:srgbClr val="000000"/>
                </a:solidFill>
                <a:cs typeface="Arial" pitchFamily="34" charset="0"/>
              </a:rPr>
              <a:t>--</a:t>
            </a:r>
            <a:r>
              <a:rPr lang="zh-CN" altLang="en-US" sz="1477" b="0">
                <a:solidFill>
                  <a:srgbClr val="000000"/>
                </a:solidFill>
                <a:cs typeface="Arial" pitchFamily="34" charset="0"/>
              </a:rPr>
              <a:t>渠道战略</a:t>
            </a:r>
          </a:p>
        </p:txBody>
      </p:sp>
    </p:spTree>
    <p:extLst>
      <p:ext uri="{BB962C8B-B14F-4D97-AF65-F5344CB8AC3E}">
        <p14:creationId xmlns:p14="http://schemas.microsoft.com/office/powerpoint/2010/main" val="1648982678"/>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6385" name="Object 2" hidden="1"/>
          <p:cNvGraphicFramePr>
            <a:graphicFrameLocks noChangeAspect="1"/>
          </p:cNvGraphicFramePr>
          <p:nvPr>
            <p:extLst>
              <p:ext uri="{D42A27DB-BD31-4B8C-83A1-F6EECF244321}">
                <p14:modId xmlns:p14="http://schemas.microsoft.com/office/powerpoint/2010/main" val="2592383054"/>
              </p:ext>
            </p:extLst>
          </p:nvPr>
        </p:nvGraphicFramePr>
        <p:xfrm>
          <a:off x="1466" y="265236"/>
          <a:ext cx="1465" cy="1465"/>
        </p:xfrm>
        <a:graphic>
          <a:graphicData uri="http://schemas.openxmlformats.org/presentationml/2006/ole">
            <mc:AlternateContent>
              <mc:Choice xmlns:v="urn:schemas-microsoft-com:vml" Requires="v">
                <p:oleObj spid="_x0000_s1057" name="think-cell Slide" r:id="rId3" imgW="38100" imgH="38100" progId="TCLayout.ActiveDocument.1">
                  <p:embed/>
                </p:oleObj>
              </mc:Choice>
              <mc:Fallback>
                <p:oleObj name="think-cell Slide" r:id="rId3" imgW="38100" imgH="3810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466" y="265236"/>
                        <a:ext cx="1465" cy="1465"/>
                      </a:xfrm>
                      <a:prstGeom prst="rect">
                        <a:avLst/>
                      </a:prstGeom>
                      <a:noFill/>
                      <a:ln>
                        <a:noFill/>
                      </a:ln>
                    </p:spPr>
                  </p:pic>
                </p:oleObj>
              </mc:Fallback>
            </mc:AlternateContent>
          </a:graphicData>
        </a:graphic>
      </p:graphicFrame>
      <p:sp>
        <p:nvSpPr>
          <p:cNvPr id="16386" name="矩形 19"/>
          <p:cNvSpPr>
            <a:spLocks noChangeArrowheads="1"/>
          </p:cNvSpPr>
          <p:nvPr/>
        </p:nvSpPr>
        <p:spPr bwMode="auto">
          <a:xfrm>
            <a:off x="5328139" y="2143858"/>
            <a:ext cx="936381" cy="1587011"/>
          </a:xfrm>
          <a:prstGeom prst="rect">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服务产品</a:t>
            </a:r>
          </a:p>
        </p:txBody>
      </p:sp>
      <p:sp>
        <p:nvSpPr>
          <p:cNvPr id="16387" name="矩形 18"/>
          <p:cNvSpPr>
            <a:spLocks noChangeArrowheads="1"/>
          </p:cNvSpPr>
          <p:nvPr/>
        </p:nvSpPr>
        <p:spPr bwMode="auto">
          <a:xfrm>
            <a:off x="4305301" y="2152651"/>
            <a:ext cx="934915" cy="1587011"/>
          </a:xfrm>
          <a:prstGeom prst="rect">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内容产品</a:t>
            </a:r>
          </a:p>
        </p:txBody>
      </p:sp>
      <p:sp>
        <p:nvSpPr>
          <p:cNvPr id="16388" name="矩形 16"/>
          <p:cNvSpPr>
            <a:spLocks noChangeArrowheads="1"/>
          </p:cNvSpPr>
          <p:nvPr/>
        </p:nvSpPr>
        <p:spPr bwMode="auto">
          <a:xfrm>
            <a:off x="3275135" y="2148254"/>
            <a:ext cx="936380" cy="1587012"/>
          </a:xfrm>
          <a:prstGeom prst="rect">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实体产品</a:t>
            </a:r>
          </a:p>
        </p:txBody>
      </p:sp>
      <p:sp>
        <p:nvSpPr>
          <p:cNvPr id="16389" name="Rectangle 2"/>
          <p:cNvSpPr>
            <a:spLocks noGrp="1" noChangeArrowheads="1"/>
          </p:cNvSpPr>
          <p:nvPr>
            <p:ph type="title"/>
          </p:nvPr>
        </p:nvSpPr>
        <p:spPr/>
        <p:txBody>
          <a:bodyPr/>
          <a:lstStyle/>
          <a:p>
            <a:r>
              <a:rPr lang="zh-CN" altLang="en-US" smtClean="0">
                <a:solidFill>
                  <a:srgbClr val="000000"/>
                </a:solidFill>
                <a:ea typeface="宋体" panose="02010600030101010101" pitchFamily="2" charset="-122"/>
              </a:rPr>
              <a:t>苏宁电器</a:t>
            </a:r>
          </a:p>
        </p:txBody>
      </p:sp>
      <p:sp>
        <p:nvSpPr>
          <p:cNvPr id="16390" name="灯片编号占位符 2"/>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2242413E-CF3E-4098-B8F9-67A20A04E9C0}" type="slidenum">
              <a:rPr lang="de-DE" altLang="zh-CN" sz="923" b="0">
                <a:solidFill>
                  <a:srgbClr val="00337F"/>
                </a:solidFill>
              </a:rPr>
              <a:t>8</a:t>
            </a:fld>
            <a:endParaRPr lang="de-DE" altLang="zh-CN" sz="923" b="0">
              <a:solidFill>
                <a:srgbClr val="00337F"/>
              </a:solidFill>
            </a:endParaRPr>
          </a:p>
        </p:txBody>
      </p:sp>
      <p:sp>
        <p:nvSpPr>
          <p:cNvPr id="16391" name="Rectangle 25"/>
          <p:cNvSpPr>
            <a:spLocks noChangeArrowheads="1"/>
          </p:cNvSpPr>
          <p:nvPr/>
        </p:nvSpPr>
        <p:spPr bwMode="auto">
          <a:xfrm>
            <a:off x="545123" y="3162300"/>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endParaRPr lang="zh-CN" altLang="en-US" sz="1477">
              <a:solidFill>
                <a:srgbClr val="000000"/>
              </a:solidFill>
              <a:latin typeface="宋体" panose="02010600030101010101" pitchFamily="2" charset="-122"/>
            </a:endParaRPr>
          </a:p>
        </p:txBody>
      </p:sp>
      <p:grpSp>
        <p:nvGrpSpPr>
          <p:cNvPr id="16392" name="组合 6"/>
          <p:cNvGrpSpPr/>
          <p:nvPr/>
        </p:nvGrpSpPr>
        <p:grpSpPr>
          <a:xfrm>
            <a:off x="971550" y="1856643"/>
            <a:ext cx="7561385" cy="206619"/>
            <a:chOff x="4668260" y="1703706"/>
            <a:chExt cx="3959225" cy="304800"/>
          </a:xfrm>
        </p:grpSpPr>
        <p:cxnSp>
          <p:nvCxnSpPr>
            <p:cNvPr id="16425" name="直接连接符 215"/>
            <p:cNvCxnSpPr>
              <a:cxnSpLocks noChangeShapeType="1"/>
            </p:cNvCxnSpPr>
            <p:nvPr>
              <p:custDataLst>
                <p:tags r:id="rId5"/>
              </p:custDataLst>
            </p:nvPr>
          </p:nvCxnSpPr>
          <p:spPr bwMode="auto">
            <a:xfrm>
              <a:off x="4668260" y="1856106"/>
              <a:ext cx="3959225" cy="0"/>
            </a:xfrm>
            <a:prstGeom prst="line">
              <a:avLst/>
            </a:prstGeom>
            <a:noFill/>
            <a:ln w="12700">
              <a:solidFill>
                <a:schemeClr val="tx1"/>
              </a:solidFill>
              <a:round/>
            </a:ln>
            <a:extLst>
              <a:ext uri="{909E8E84-426E-40DD-AFC4-6F175D3DCCD1}">
                <a14:hiddenFill xmlns:a14="http://schemas.microsoft.com/office/drawing/2010/main">
                  <a:noFill/>
                </a14:hiddenFill>
              </a:ext>
            </a:extLst>
          </p:spPr>
        </p:cxnSp>
        <p:sp>
          <p:nvSpPr>
            <p:cNvPr id="16426" name="矩形 216"/>
            <p:cNvSpPr>
              <a:spLocks noChangeArrowheads="1"/>
            </p:cNvSpPr>
            <p:nvPr>
              <p:custDataLst>
                <p:tags r:id="rId6"/>
              </p:custDataLst>
            </p:nvPr>
          </p:nvSpPr>
          <p:spPr bwMode="auto">
            <a:xfrm>
              <a:off x="5792210" y="1703706"/>
              <a:ext cx="1854200" cy="3048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477">
                  <a:solidFill>
                    <a:srgbClr val="000000"/>
                  </a:solidFill>
                  <a:latin typeface="宋体" panose="02010600030101010101" pitchFamily="2" charset="-122"/>
                </a:rPr>
                <a:t>苏宁</a:t>
              </a:r>
              <a:r>
                <a:rPr lang="en-US" altLang="zh-CN" sz="1477">
                  <a:solidFill>
                    <a:srgbClr val="000000"/>
                  </a:solidFill>
                  <a:latin typeface="宋体" panose="02010600030101010101" pitchFamily="2" charset="-122"/>
                </a:rPr>
                <a:t>O2O</a:t>
              </a:r>
              <a:r>
                <a:rPr lang="zh-CN" altLang="en-US" sz="1477">
                  <a:solidFill>
                    <a:srgbClr val="000000"/>
                  </a:solidFill>
                  <a:latin typeface="宋体" panose="02010600030101010101" pitchFamily="2" charset="-122"/>
                </a:rPr>
                <a:t>的产品服务体系</a:t>
              </a:r>
            </a:p>
          </p:txBody>
        </p:sp>
      </p:grpSp>
      <p:sp>
        <p:nvSpPr>
          <p:cNvPr id="16393" name="矩形 9"/>
          <p:cNvSpPr>
            <a:spLocks noChangeArrowheads="1"/>
          </p:cNvSpPr>
          <p:nvPr/>
        </p:nvSpPr>
        <p:spPr bwMode="auto">
          <a:xfrm>
            <a:off x="980343" y="2250831"/>
            <a:ext cx="914400" cy="422031"/>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生产商</a:t>
            </a:r>
          </a:p>
        </p:txBody>
      </p:sp>
      <p:sp>
        <p:nvSpPr>
          <p:cNvPr id="16394" name="矩形 10"/>
          <p:cNvSpPr>
            <a:spLocks noChangeArrowheads="1"/>
          </p:cNvSpPr>
          <p:nvPr/>
        </p:nvSpPr>
        <p:spPr bwMode="auto">
          <a:xfrm>
            <a:off x="980343" y="2880946"/>
            <a:ext cx="914400" cy="422031"/>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批发商</a:t>
            </a:r>
          </a:p>
        </p:txBody>
      </p:sp>
      <p:sp>
        <p:nvSpPr>
          <p:cNvPr id="16395" name="矩形 11"/>
          <p:cNvSpPr>
            <a:spLocks noChangeArrowheads="1"/>
          </p:cNvSpPr>
          <p:nvPr/>
        </p:nvSpPr>
        <p:spPr bwMode="auto">
          <a:xfrm>
            <a:off x="980343" y="3524250"/>
            <a:ext cx="914400" cy="422031"/>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零售商</a:t>
            </a:r>
          </a:p>
        </p:txBody>
      </p:sp>
      <p:sp>
        <p:nvSpPr>
          <p:cNvPr id="13" name="右箭头 12"/>
          <p:cNvSpPr/>
          <p:nvPr/>
        </p:nvSpPr>
        <p:spPr bwMode="auto">
          <a:xfrm>
            <a:off x="2127739" y="2661139"/>
            <a:ext cx="788377" cy="430823"/>
          </a:xfrm>
          <a:prstGeom prst="rightArrow">
            <a:avLst/>
          </a:prstGeom>
          <a:solidFill>
            <a:schemeClr val="accent1">
              <a:lumMod val="20000"/>
              <a:lumOff val="80000"/>
            </a:schemeClr>
          </a:solidFill>
          <a:ln w="9525" cap="flat" cmpd="sng" algn="ctr">
            <a:solidFill>
              <a:schemeClr val="accent1">
                <a:lumMod val="20000"/>
                <a:lumOff val="80000"/>
              </a:schemeClr>
            </a:solid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endParaRPr lang="zh-CN" altLang="en-US" sz="1108" b="1">
              <a:solidFill>
                <a:srgbClr val="000000"/>
              </a:solidFill>
              <a:latin typeface="Arial"/>
              <a:ea typeface="宋体" panose="02010600030101010101" pitchFamily="2" charset="-122"/>
              <a:cs typeface="Times New Roman" pitchFamily="18" charset="0"/>
            </a:endParaRPr>
          </a:p>
        </p:txBody>
      </p:sp>
      <p:sp>
        <p:nvSpPr>
          <p:cNvPr id="14" name="矩形 13"/>
          <p:cNvSpPr/>
          <p:nvPr/>
        </p:nvSpPr>
        <p:spPr bwMode="auto">
          <a:xfrm>
            <a:off x="3087566" y="2518997"/>
            <a:ext cx="3398226" cy="419100"/>
          </a:xfrm>
          <a:prstGeom prst="rect">
            <a:avLst/>
          </a:prstGeom>
          <a:solidFill>
            <a:schemeClr val="tx2">
              <a:lumMod val="75000"/>
            </a:schemeClr>
          </a:solidFill>
          <a:ln w="9525" cap="flat" cmpd="sng" algn="ctr">
            <a:solidFill>
              <a:schemeClr val="tx2">
                <a:lumMod val="75000"/>
              </a:schemeClr>
            </a:solid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线下连锁店面平台</a:t>
            </a:r>
          </a:p>
        </p:txBody>
      </p:sp>
      <p:sp>
        <p:nvSpPr>
          <p:cNvPr id="15" name="矩形 14"/>
          <p:cNvSpPr/>
          <p:nvPr/>
        </p:nvSpPr>
        <p:spPr bwMode="auto">
          <a:xfrm>
            <a:off x="3087566" y="3081705"/>
            <a:ext cx="3398226" cy="419100"/>
          </a:xfrm>
          <a:prstGeom prst="rect">
            <a:avLst/>
          </a:prstGeom>
          <a:solidFill>
            <a:schemeClr val="tx2">
              <a:lumMod val="75000"/>
            </a:schemeClr>
          </a:solidFill>
          <a:ln w="9525" cap="flat" cmpd="sng" algn="ctr">
            <a:solidFill>
              <a:schemeClr val="tx2">
                <a:lumMod val="75000"/>
              </a:schemeClr>
            </a:solid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线上电子商务平台</a:t>
            </a:r>
          </a:p>
        </p:txBody>
      </p:sp>
      <p:sp>
        <p:nvSpPr>
          <p:cNvPr id="16399" name="矩形 15"/>
          <p:cNvSpPr>
            <a:spLocks noChangeArrowheads="1"/>
          </p:cNvSpPr>
          <p:nvPr/>
        </p:nvSpPr>
        <p:spPr bwMode="auto">
          <a:xfrm>
            <a:off x="4154366" y="4003431"/>
            <a:ext cx="1195754" cy="422031"/>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平台合作伙伴</a:t>
            </a:r>
          </a:p>
        </p:txBody>
      </p:sp>
      <p:sp>
        <p:nvSpPr>
          <p:cNvPr id="21" name="右箭头 20"/>
          <p:cNvSpPr/>
          <p:nvPr/>
        </p:nvSpPr>
        <p:spPr bwMode="auto">
          <a:xfrm>
            <a:off x="6743700" y="2636228"/>
            <a:ext cx="788377" cy="864577"/>
          </a:xfrm>
          <a:prstGeom prst="rightArrow">
            <a:avLst/>
          </a:prstGeom>
          <a:solidFill>
            <a:schemeClr val="accent1">
              <a:lumMod val="20000"/>
              <a:lumOff val="80000"/>
            </a:schemeClr>
          </a:solidFill>
          <a:ln w="9525" cap="flat" cmpd="sng" algn="ctr">
            <a:solidFill>
              <a:schemeClr val="accent1">
                <a:lumMod val="20000"/>
                <a:lumOff val="80000"/>
              </a:schemeClr>
            </a:solid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endParaRPr lang="zh-CN" altLang="en-US" sz="1108" b="1">
              <a:solidFill>
                <a:srgbClr val="000000"/>
              </a:solidFill>
              <a:latin typeface="Arial"/>
              <a:ea typeface="宋体" panose="02010600030101010101" pitchFamily="2" charset="-122"/>
              <a:cs typeface="Times New Roman" pitchFamily="18" charset="0"/>
            </a:endParaRPr>
          </a:p>
        </p:txBody>
      </p:sp>
      <p:sp>
        <p:nvSpPr>
          <p:cNvPr id="16401" name="矩形 21"/>
          <p:cNvSpPr>
            <a:spLocks noChangeArrowheads="1"/>
          </p:cNvSpPr>
          <p:nvPr/>
        </p:nvSpPr>
        <p:spPr bwMode="auto">
          <a:xfrm>
            <a:off x="7618535" y="2250831"/>
            <a:ext cx="914400" cy="422031"/>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个人</a:t>
            </a:r>
          </a:p>
        </p:txBody>
      </p:sp>
      <p:sp>
        <p:nvSpPr>
          <p:cNvPr id="16402" name="矩形 22"/>
          <p:cNvSpPr>
            <a:spLocks noChangeArrowheads="1"/>
          </p:cNvSpPr>
          <p:nvPr/>
        </p:nvSpPr>
        <p:spPr bwMode="auto">
          <a:xfrm>
            <a:off x="7618535" y="2880946"/>
            <a:ext cx="914400" cy="422031"/>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家庭</a:t>
            </a:r>
          </a:p>
        </p:txBody>
      </p:sp>
      <p:sp>
        <p:nvSpPr>
          <p:cNvPr id="16403" name="矩形 23"/>
          <p:cNvSpPr>
            <a:spLocks noChangeArrowheads="1"/>
          </p:cNvSpPr>
          <p:nvPr/>
        </p:nvSpPr>
        <p:spPr bwMode="auto">
          <a:xfrm>
            <a:off x="7618535" y="3524250"/>
            <a:ext cx="914400" cy="422031"/>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企事业组织</a:t>
            </a:r>
          </a:p>
        </p:txBody>
      </p:sp>
      <p:sp>
        <p:nvSpPr>
          <p:cNvPr id="16404" name="TextBox 24"/>
          <p:cNvSpPr txBox="1">
            <a:spLocks noChangeArrowheads="1"/>
          </p:cNvSpPr>
          <p:nvPr/>
        </p:nvSpPr>
        <p:spPr bwMode="auto">
          <a:xfrm>
            <a:off x="2064727" y="2404697"/>
            <a:ext cx="99060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latin typeface="宋体" panose="02010600030101010101" pitchFamily="2" charset="-122"/>
              </a:rPr>
              <a:t>服务供应商</a:t>
            </a:r>
          </a:p>
        </p:txBody>
      </p:sp>
      <p:sp>
        <p:nvSpPr>
          <p:cNvPr id="16405" name="TextBox 25"/>
          <p:cNvSpPr txBox="1">
            <a:spLocks noChangeArrowheads="1"/>
          </p:cNvSpPr>
          <p:nvPr/>
        </p:nvSpPr>
        <p:spPr bwMode="auto">
          <a:xfrm>
            <a:off x="6642589" y="2334359"/>
            <a:ext cx="99060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latin typeface="宋体" panose="02010600030101010101" pitchFamily="2" charset="-122"/>
              </a:rPr>
              <a:t>服务消费者</a:t>
            </a:r>
          </a:p>
        </p:txBody>
      </p:sp>
      <p:sp>
        <p:nvSpPr>
          <p:cNvPr id="27" name="右箭头 26"/>
          <p:cNvSpPr/>
          <p:nvPr/>
        </p:nvSpPr>
        <p:spPr bwMode="auto">
          <a:xfrm rot="16200000">
            <a:off x="4651864" y="3388702"/>
            <a:ext cx="181708" cy="936380"/>
          </a:xfrm>
          <a:prstGeom prst="rightArrow">
            <a:avLst/>
          </a:prstGeom>
          <a:solidFill>
            <a:schemeClr val="accent1">
              <a:lumMod val="20000"/>
              <a:lumOff val="80000"/>
            </a:schemeClr>
          </a:solidFill>
          <a:ln w="9525" cap="flat" cmpd="sng" algn="ctr">
            <a:solidFill>
              <a:schemeClr val="accent1">
                <a:lumMod val="20000"/>
                <a:lumOff val="80000"/>
              </a:schemeClr>
            </a:solid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endParaRPr lang="zh-CN" altLang="en-US" sz="1108" b="1">
              <a:solidFill>
                <a:srgbClr val="000000"/>
              </a:solidFill>
              <a:latin typeface="Arial"/>
              <a:ea typeface="宋体" panose="02010600030101010101" pitchFamily="2" charset="-122"/>
              <a:cs typeface="Times New Roman" pitchFamily="18" charset="0"/>
            </a:endParaRPr>
          </a:p>
        </p:txBody>
      </p:sp>
      <p:grpSp>
        <p:nvGrpSpPr>
          <p:cNvPr id="16407" name="Group 67"/>
          <p:cNvGrpSpPr/>
          <p:nvPr/>
        </p:nvGrpSpPr>
        <p:grpSpPr>
          <a:xfrm>
            <a:off x="1015512" y="4607170"/>
            <a:ext cx="7501303" cy="268166"/>
            <a:chOff x="656" y="2528"/>
            <a:chExt cx="5163" cy="350"/>
          </a:xfrm>
        </p:grpSpPr>
        <p:sp>
          <p:nvSpPr>
            <p:cNvPr id="16415" name="Freeform 68"/>
            <p:cNvSpPr/>
            <p:nvPr>
              <p:custDataLst>
                <p:tags r:id="rId7"/>
              </p:custDataLst>
            </p:nvPr>
          </p:nvSpPr>
          <p:spPr bwMode="auto">
            <a:xfrm>
              <a:off x="656" y="2528"/>
              <a:ext cx="1961" cy="160"/>
            </a:xfrm>
            <a:custGeom>
              <a:gdLst>
                <a:gd name="T0" fmla="*/ 0 w 1195"/>
                <a:gd name="T1" fmla="*/ 0 h 804"/>
                <a:gd name="T2" fmla="*/ 2147483647 w 1195"/>
                <a:gd name="T3" fmla="*/ 0 h 804"/>
                <a:gd name="T4" fmla="*/ 2147483647 w 1195"/>
                <a:gd name="T5" fmla="*/ 0 h 804"/>
                <a:gd name="T6" fmla="*/ 2147483647 w 1195"/>
                <a:gd name="T7" fmla="*/ 0 h 804"/>
                <a:gd name="T8" fmla="*/ 0 60000 65536"/>
                <a:gd name="T9" fmla="*/ 0 60000 65536"/>
                <a:gd name="T10" fmla="*/ 0 60000 65536"/>
                <a:gd name="T11" fmla="*/ 0 60000 65536"/>
                <a:gd name="T12" fmla="*/ 0 w 1195"/>
                <a:gd name="T13" fmla="*/ 0 h 804"/>
                <a:gd name="T14" fmla="*/ 1195 w 1195"/>
                <a:gd name="T15" fmla="*/ 804 h 804"/>
              </a:gdLst>
              <a:cxnLst>
                <a:cxn ang="T8">
                  <a:pos x="T0" y="T1"/>
                </a:cxn>
                <a:cxn ang="T9">
                  <a:pos x="T2" y="T3"/>
                </a:cxn>
                <a:cxn ang="T10">
                  <a:pos x="T4" y="T5"/>
                </a:cxn>
                <a:cxn ang="T11">
                  <a:pos x="T6" y="T7"/>
                </a:cxn>
              </a:cxnLst>
              <a:rect l="T12" t="T13" r="T14" b="T15"/>
              <a:pathLst>
                <a:path w="1195" h="804">
                  <a:moveTo>
                    <a:pt x="0" y="0"/>
                  </a:moveTo>
                  <a:lnTo>
                    <a:pt x="225" y="0"/>
                  </a:lnTo>
                  <a:lnTo>
                    <a:pt x="1029" y="804"/>
                  </a:lnTo>
                  <a:lnTo>
                    <a:pt x="1195" y="804"/>
                  </a:lnTo>
                </a:path>
              </a:pathLst>
            </a:custGeom>
            <a:noFill/>
            <a:ln w="22225">
              <a:solidFill>
                <a:schemeClr val="tx1"/>
              </a:solidFill>
              <a:round/>
            </a:ln>
            <a:extLst>
              <a:ext uri="{909E8E84-426E-40DD-AFC4-6F175D3DCCD1}">
                <a14:hiddenFill xmlns:a14="http://schemas.microsoft.com/office/drawing/2010/main">
                  <a:solidFill>
                    <a:srgbClr val="FFFFFF"/>
                  </a:solidFill>
                </a14:hiddenFill>
              </a:ext>
            </a:extLst>
          </p:spPr>
          <p:txBody>
            <a:bodyPr vert="eaVert"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6416" name="Freeform 69"/>
            <p:cNvSpPr/>
            <p:nvPr>
              <p:custDataLst>
                <p:tags r:id="rId8"/>
              </p:custDataLst>
            </p:nvPr>
          </p:nvSpPr>
          <p:spPr bwMode="auto">
            <a:xfrm flipV="1">
              <a:off x="3794" y="2528"/>
              <a:ext cx="2025" cy="160"/>
            </a:xfrm>
            <a:custGeom>
              <a:gdLst>
                <a:gd name="T0" fmla="*/ 0 w 1195"/>
                <a:gd name="T1" fmla="*/ 0 h 804"/>
                <a:gd name="T2" fmla="*/ 2147483647 w 1195"/>
                <a:gd name="T3" fmla="*/ 0 h 804"/>
                <a:gd name="T4" fmla="*/ 2147483647 w 1195"/>
                <a:gd name="T5" fmla="*/ 0 h 804"/>
                <a:gd name="T6" fmla="*/ 2147483647 w 1195"/>
                <a:gd name="T7" fmla="*/ 0 h 804"/>
                <a:gd name="T8" fmla="*/ 0 60000 65536"/>
                <a:gd name="T9" fmla="*/ 0 60000 65536"/>
                <a:gd name="T10" fmla="*/ 0 60000 65536"/>
                <a:gd name="T11" fmla="*/ 0 60000 65536"/>
                <a:gd name="T12" fmla="*/ 0 w 1195"/>
                <a:gd name="T13" fmla="*/ 0 h 804"/>
                <a:gd name="T14" fmla="*/ 1195 w 1195"/>
                <a:gd name="T15" fmla="*/ 804 h 804"/>
              </a:gdLst>
              <a:cxnLst>
                <a:cxn ang="T8">
                  <a:pos x="T0" y="T1"/>
                </a:cxn>
                <a:cxn ang="T9">
                  <a:pos x="T2" y="T3"/>
                </a:cxn>
                <a:cxn ang="T10">
                  <a:pos x="T4" y="T5"/>
                </a:cxn>
                <a:cxn ang="T11">
                  <a:pos x="T6" y="T7"/>
                </a:cxn>
              </a:cxnLst>
              <a:rect l="T12" t="T13" r="T14" b="T15"/>
              <a:pathLst>
                <a:path w="1195" h="804">
                  <a:moveTo>
                    <a:pt x="0" y="0"/>
                  </a:moveTo>
                  <a:lnTo>
                    <a:pt x="225" y="0"/>
                  </a:lnTo>
                  <a:lnTo>
                    <a:pt x="1029" y="804"/>
                  </a:lnTo>
                  <a:lnTo>
                    <a:pt x="1195" y="804"/>
                  </a:lnTo>
                </a:path>
              </a:pathLst>
            </a:custGeom>
            <a:noFill/>
            <a:ln w="22225">
              <a:solidFill>
                <a:schemeClr val="tx1"/>
              </a:solidFill>
              <a:round/>
            </a:ln>
            <a:extLst>
              <a:ext uri="{909E8E84-426E-40DD-AFC4-6F175D3DCCD1}">
                <a14:hiddenFill xmlns:a14="http://schemas.microsoft.com/office/drawing/2010/main">
                  <a:solidFill>
                    <a:srgbClr val="FFFFFF"/>
                  </a:solidFill>
                </a14:hiddenFill>
              </a:ext>
            </a:extLst>
          </p:spPr>
          <p:txBody>
            <a:bodyPr rot="10800000" vert="eaVert"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6417" name="Line 70"/>
            <p:cNvSpPr>
              <a:spLocks noChangeShapeType="1"/>
            </p:cNvSpPr>
            <p:nvPr>
              <p:custDataLst>
                <p:tags r:id="rId9"/>
              </p:custDataLst>
            </p:nvPr>
          </p:nvSpPr>
          <p:spPr bwMode="auto">
            <a:xfrm>
              <a:off x="2662" y="2688"/>
              <a:ext cx="1091" cy="1"/>
            </a:xfrm>
            <a:prstGeom prst="line">
              <a:avLst/>
            </a:prstGeom>
            <a:noFill/>
            <a:ln w="22225">
              <a:solidFill>
                <a:schemeClr val="tx1"/>
              </a:solidFill>
              <a:prstDash val="sysDot"/>
              <a:roun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grpSp>
          <p:nvGrpSpPr>
            <p:cNvPr id="16418" name="Group 71"/>
            <p:cNvGrpSpPr/>
            <p:nvPr>
              <p:custDataLst>
                <p:tags r:id="rId10"/>
              </p:custDataLst>
            </p:nvPr>
          </p:nvGrpSpPr>
          <p:grpSpPr>
            <a:xfrm>
              <a:off x="2860" y="2803"/>
              <a:ext cx="744" cy="75"/>
              <a:chOff x="4798" y="2144"/>
              <a:chExt cx="744" cy="606"/>
            </a:xfrm>
          </p:grpSpPr>
          <p:sp>
            <p:nvSpPr>
              <p:cNvPr id="16419" name="Line 72"/>
              <p:cNvSpPr>
                <a:spLocks noChangeShapeType="1"/>
              </p:cNvSpPr>
              <p:nvPr/>
            </p:nvSpPr>
            <p:spPr bwMode="auto">
              <a:xfrm flipH="1">
                <a:off x="4798" y="2144"/>
                <a:ext cx="0" cy="606"/>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6420" name="Line 73"/>
              <p:cNvSpPr>
                <a:spLocks noChangeShapeType="1"/>
              </p:cNvSpPr>
              <p:nvPr/>
            </p:nvSpPr>
            <p:spPr bwMode="auto">
              <a:xfrm flipH="1">
                <a:off x="4946" y="2144"/>
                <a:ext cx="0" cy="606"/>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6421" name="Line 74"/>
              <p:cNvSpPr>
                <a:spLocks noChangeShapeType="1"/>
              </p:cNvSpPr>
              <p:nvPr/>
            </p:nvSpPr>
            <p:spPr bwMode="auto">
              <a:xfrm flipH="1">
                <a:off x="5095" y="2144"/>
                <a:ext cx="0" cy="606"/>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6422" name="Line 75"/>
              <p:cNvSpPr>
                <a:spLocks noChangeShapeType="1"/>
              </p:cNvSpPr>
              <p:nvPr/>
            </p:nvSpPr>
            <p:spPr bwMode="auto">
              <a:xfrm flipH="1">
                <a:off x="5244" y="2144"/>
                <a:ext cx="0" cy="606"/>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6423" name="Line 76"/>
              <p:cNvSpPr>
                <a:spLocks noChangeShapeType="1"/>
              </p:cNvSpPr>
              <p:nvPr/>
            </p:nvSpPr>
            <p:spPr bwMode="auto">
              <a:xfrm flipH="1">
                <a:off x="5393" y="2144"/>
                <a:ext cx="0" cy="606"/>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6424" name="Line 77"/>
              <p:cNvSpPr>
                <a:spLocks noChangeShapeType="1"/>
              </p:cNvSpPr>
              <p:nvPr/>
            </p:nvSpPr>
            <p:spPr bwMode="auto">
              <a:xfrm flipH="1">
                <a:off x="5542" y="2144"/>
                <a:ext cx="0" cy="606"/>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grpSp>
      </p:grpSp>
      <p:sp>
        <p:nvSpPr>
          <p:cNvPr id="16408" name="矩形 41"/>
          <p:cNvSpPr>
            <a:spLocks noChangeArrowheads="1"/>
          </p:cNvSpPr>
          <p:nvPr/>
        </p:nvSpPr>
        <p:spPr bwMode="auto">
          <a:xfrm>
            <a:off x="1002323" y="5133243"/>
            <a:ext cx="2116015" cy="687265"/>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实体产品</a:t>
            </a:r>
            <a:endParaRPr lang="en-US" altLang="zh-CN" sz="1292">
              <a:solidFill>
                <a:srgbClr val="000000"/>
              </a:solidFill>
              <a:latin typeface="宋体" panose="02010600030101010101" pitchFamily="2" charset="-122"/>
              <a:cs typeface="Times New Roman" pitchFamily="18" charset="0"/>
            </a:endParaRPr>
          </a:p>
          <a:p>
            <a:pPr algn="ctr" fontAlgn="base">
              <a:spcBef>
                <a:spcPct val="0"/>
              </a:spcBef>
              <a:spcAft>
                <a:spcPct val="0"/>
              </a:spcAft>
              <a:buClr>
                <a:srgbClr val="233146"/>
              </a:buClr>
              <a:buSzPct val="70000"/>
              <a:buFont typeface="Wingdings" panose="05000000000000000000" pitchFamily="2" charset="2"/>
              <a:buChar char="n"/>
            </a:pPr>
            <a:r>
              <a:rPr lang="en-US" altLang="zh-CN" sz="1108">
                <a:solidFill>
                  <a:srgbClr val="000000"/>
                </a:solidFill>
                <a:latin typeface="宋体" panose="02010600030101010101" pitchFamily="2" charset="-122"/>
                <a:cs typeface="Times New Roman" pitchFamily="18" charset="0"/>
              </a:rPr>
              <a:t>3C</a:t>
            </a:r>
            <a:r>
              <a:rPr lang="zh-CN" altLang="en-US" sz="1108">
                <a:solidFill>
                  <a:srgbClr val="000000"/>
                </a:solidFill>
                <a:latin typeface="宋体" panose="02010600030101010101" pitchFamily="2" charset="-122"/>
                <a:cs typeface="Times New Roman" pitchFamily="18" charset="0"/>
              </a:rPr>
              <a:t>产品、母婴化妆品、百货、日用品、图书等</a:t>
            </a:r>
          </a:p>
        </p:txBody>
      </p:sp>
      <p:sp>
        <p:nvSpPr>
          <p:cNvPr id="16409" name="矩形 42"/>
          <p:cNvSpPr>
            <a:spLocks noChangeArrowheads="1"/>
          </p:cNvSpPr>
          <p:nvPr/>
        </p:nvSpPr>
        <p:spPr bwMode="auto">
          <a:xfrm>
            <a:off x="3713285" y="5133243"/>
            <a:ext cx="2116015" cy="687265"/>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内容产品</a:t>
            </a:r>
            <a:endParaRPr lang="en-US" altLang="zh-CN" sz="1292">
              <a:solidFill>
                <a:srgbClr val="000000"/>
              </a:solidFill>
              <a:latin typeface="宋体" panose="02010600030101010101" pitchFamily="2" charset="-122"/>
              <a:cs typeface="Times New Roman" pitchFamily="18" charset="0"/>
            </a:endParaRPr>
          </a:p>
          <a:p>
            <a:pPr algn="ct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latin typeface="宋体" panose="02010600030101010101" pitchFamily="2" charset="-122"/>
                <a:cs typeface="Times New Roman" pitchFamily="18" charset="0"/>
              </a:rPr>
              <a:t>苏宁</a:t>
            </a:r>
            <a:r>
              <a:rPr lang="en-US" altLang="zh-CN" sz="1108">
                <a:solidFill>
                  <a:srgbClr val="000000"/>
                </a:solidFill>
                <a:latin typeface="宋体" panose="02010600030101010101" pitchFamily="2" charset="-122"/>
                <a:cs typeface="Times New Roman" pitchFamily="18" charset="0"/>
              </a:rPr>
              <a:t>App</a:t>
            </a:r>
            <a:r>
              <a:rPr lang="zh-CN" altLang="en-US" sz="1108">
                <a:solidFill>
                  <a:srgbClr val="000000"/>
                </a:solidFill>
                <a:latin typeface="宋体" panose="02010600030101010101" pitchFamily="2" charset="-122"/>
                <a:cs typeface="Times New Roman" pitchFamily="18" charset="0"/>
              </a:rPr>
              <a:t>应用、数字应用、音乐、游戏等</a:t>
            </a:r>
          </a:p>
        </p:txBody>
      </p:sp>
      <p:sp>
        <p:nvSpPr>
          <p:cNvPr id="16410" name="矩形 43"/>
          <p:cNvSpPr>
            <a:spLocks noChangeArrowheads="1"/>
          </p:cNvSpPr>
          <p:nvPr/>
        </p:nvSpPr>
        <p:spPr bwMode="auto">
          <a:xfrm>
            <a:off x="6402266" y="5133243"/>
            <a:ext cx="2114550" cy="687265"/>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latin typeface="宋体" panose="02010600030101010101" pitchFamily="2" charset="-122"/>
                <a:cs typeface="Times New Roman" pitchFamily="18" charset="0"/>
              </a:rPr>
              <a:t>服务产品</a:t>
            </a:r>
            <a:endParaRPr lang="en-US" altLang="zh-CN" sz="1292">
              <a:solidFill>
                <a:srgbClr val="000000"/>
              </a:solidFill>
              <a:latin typeface="宋体" panose="02010600030101010101" pitchFamily="2" charset="-122"/>
              <a:cs typeface="Times New Roman" pitchFamily="18" charset="0"/>
            </a:endParaRPr>
          </a:p>
          <a:p>
            <a:pPr algn="ctr" fontAlgn="base">
              <a:spcBef>
                <a:spcPct val="0"/>
              </a:spcBef>
              <a:spcAft>
                <a:spcPct val="0"/>
              </a:spcAft>
              <a:buClr>
                <a:srgbClr val="46628D"/>
              </a:buClr>
              <a:buSzPct val="70000"/>
              <a:buFont typeface="Wingdings" panose="05000000000000000000" pitchFamily="2" charset="2"/>
              <a:buChar char="n"/>
            </a:pPr>
            <a:r>
              <a:rPr lang="zh-CN" altLang="en-US" sz="1108">
                <a:solidFill>
                  <a:srgbClr val="000000"/>
                </a:solidFill>
                <a:latin typeface="宋体" panose="02010600030101010101" pitchFamily="2" charset="-122"/>
                <a:cs typeface="Times New Roman" pitchFamily="18" charset="0"/>
              </a:rPr>
              <a:t>生活服务、市场服务、金融服务、数据服务等</a:t>
            </a:r>
          </a:p>
        </p:txBody>
      </p:sp>
      <p:sp>
        <p:nvSpPr>
          <p:cNvPr id="45" name="右箭头 44"/>
          <p:cNvSpPr/>
          <p:nvPr/>
        </p:nvSpPr>
        <p:spPr bwMode="auto">
          <a:xfrm rot="10800000">
            <a:off x="2074985" y="3162300"/>
            <a:ext cx="786912" cy="432289"/>
          </a:xfrm>
          <a:prstGeom prst="rightArrow">
            <a:avLst/>
          </a:prstGeom>
          <a:solidFill>
            <a:schemeClr val="accent1">
              <a:lumMod val="20000"/>
              <a:lumOff val="80000"/>
            </a:schemeClr>
          </a:solidFill>
          <a:ln w="9525" cap="flat" cmpd="sng" algn="ctr">
            <a:solidFill>
              <a:schemeClr val="accent1">
                <a:lumMod val="20000"/>
                <a:lumOff val="80000"/>
              </a:schemeClr>
            </a:solid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endParaRPr lang="zh-CN" altLang="en-US" sz="1108" b="1">
              <a:solidFill>
                <a:srgbClr val="000000"/>
              </a:solidFill>
              <a:latin typeface="Arial"/>
              <a:ea typeface="宋体" panose="02010600030101010101" pitchFamily="2" charset="-122"/>
              <a:cs typeface="Times New Roman" pitchFamily="18" charset="0"/>
            </a:endParaRPr>
          </a:p>
        </p:txBody>
      </p:sp>
      <p:sp>
        <p:nvSpPr>
          <p:cNvPr id="16412" name="TextBox 45"/>
          <p:cNvSpPr txBox="1">
            <a:spLocks noChangeArrowheads="1"/>
          </p:cNvSpPr>
          <p:nvPr/>
        </p:nvSpPr>
        <p:spPr bwMode="auto">
          <a:xfrm>
            <a:off x="1897674" y="3574074"/>
            <a:ext cx="1354015"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latin typeface="宋体" panose="02010600030101010101" pitchFamily="2" charset="-122"/>
              </a:rPr>
              <a:t>覆盖供应链服务</a:t>
            </a:r>
          </a:p>
        </p:txBody>
      </p:sp>
      <p:sp>
        <p:nvSpPr>
          <p:cNvPr id="16413" name="Rectangle 4"/>
          <p:cNvSpPr>
            <a:spLocks noChangeArrowheads="1"/>
          </p:cNvSpPr>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latin typeface="宋体" panose="02010600030101010101" pitchFamily="2" charset="-122"/>
              </a:rPr>
              <a:t>苏宁在产品体系建设上主要涵盖实体产品、内容产品及服务产品三大类，以电子商务平台和实体店面为载体，针对消费者生活的各方面打造一站式应用解决方案。</a:t>
            </a:r>
          </a:p>
        </p:txBody>
      </p:sp>
      <p:sp>
        <p:nvSpPr>
          <p:cNvPr id="16414" name="Rectangle 6"/>
          <p:cNvSpPr>
            <a:spLocks noChangeArrowheads="1"/>
          </p:cNvSpPr>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cs typeface="Arial" pitchFamily="34" charset="0"/>
              </a:rPr>
              <a:t>渠道概况</a:t>
            </a:r>
            <a:r>
              <a:rPr lang="en-US" altLang="zh-CN" sz="1477" b="0">
                <a:solidFill>
                  <a:srgbClr val="000000"/>
                </a:solidFill>
                <a:cs typeface="Arial" pitchFamily="34" charset="0"/>
              </a:rPr>
              <a:t>--</a:t>
            </a:r>
            <a:r>
              <a:rPr lang="zh-CN" altLang="en-US" sz="1477" b="0">
                <a:solidFill>
                  <a:srgbClr val="000000"/>
                </a:solidFill>
                <a:cs typeface="Arial" pitchFamily="34" charset="0"/>
              </a:rPr>
              <a:t>产品服务体系</a:t>
            </a:r>
          </a:p>
        </p:txBody>
      </p:sp>
    </p:spTree>
    <p:extLst>
      <p:ext uri="{BB962C8B-B14F-4D97-AF65-F5344CB8AC3E}">
        <p14:creationId xmlns:p14="http://schemas.microsoft.com/office/powerpoint/2010/main" val="93403769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Rectangle 2"/>
          <p:cNvSpPr>
            <a:spLocks noGrp="1" noChangeArrowheads="1"/>
          </p:cNvSpPr>
          <p:nvPr>
            <p:ph type="title"/>
          </p:nvPr>
        </p:nvSpPr>
        <p:spPr/>
        <p:txBody>
          <a:bodyPr/>
          <a:lstStyle/>
          <a:p>
            <a:r>
              <a:rPr lang="zh-CN" altLang="en-US" smtClean="0">
                <a:solidFill>
                  <a:srgbClr val="000000"/>
                </a:solidFill>
                <a:ea typeface="宋体" panose="02010600030101010101" pitchFamily="2" charset="-122"/>
              </a:rPr>
              <a:t>苏宁电器</a:t>
            </a:r>
          </a:p>
        </p:txBody>
      </p:sp>
      <p:sp>
        <p:nvSpPr>
          <p:cNvPr id="18434" name="灯片编号占位符 2"/>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B14C9491-65A7-4A23-A609-6C4FF48421E4}" type="slidenum">
              <a:rPr lang="de-DE" altLang="zh-CN" sz="923" b="0">
                <a:solidFill>
                  <a:srgbClr val="00337F"/>
                </a:solidFill>
              </a:rPr>
              <a:t>9</a:t>
            </a:fld>
            <a:endParaRPr lang="de-DE" altLang="zh-CN" sz="923" b="0">
              <a:solidFill>
                <a:srgbClr val="00337F"/>
              </a:solidFill>
            </a:endParaRPr>
          </a:p>
        </p:txBody>
      </p:sp>
      <p:sp>
        <p:nvSpPr>
          <p:cNvPr id="18435" name="Rectangle 3"/>
          <p:cNvSpPr txBox="1">
            <a:spLocks noChangeArrowheads="1"/>
          </p:cNvSpPr>
          <p:nvPr>
            <p:custDataLst>
              <p:tags r:id="rId2"/>
            </p:custDataLst>
          </p:nvPr>
        </p:nvSpPr>
        <p:spPr bwMode="auto">
          <a:xfrm>
            <a:off x="786912" y="1752601"/>
            <a:ext cx="7971692" cy="4317023"/>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50000"/>
              </a:spcBef>
              <a:spcAft>
                <a:spcPct val="0"/>
              </a:spcAft>
              <a:buSzPct val="85000"/>
              <a:buFont typeface="Monotype Sorts" charset="2"/>
              <a:buNone/>
            </a:pPr>
            <a:endParaRPr lang="zh-CN" altLang="en-US" sz="1477">
              <a:solidFill>
                <a:srgbClr val="000000"/>
              </a:solidFill>
            </a:endParaRPr>
          </a:p>
        </p:txBody>
      </p:sp>
      <p:sp>
        <p:nvSpPr>
          <p:cNvPr id="18436" name="Rectangle 4"/>
          <p:cNvSpPr>
            <a:spLocks noChangeArrowheads="1"/>
          </p:cNvSpPr>
          <p:nvPr>
            <p:custDataLst>
              <p:tags r:id="rId3"/>
            </p:custDataLst>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latin typeface="宋体" panose="02010600030101010101" pitchFamily="2" charset="-122"/>
              </a:rPr>
              <a:t>苏宁电器针对不同的市场，设置不同连锁门店类型，并开展多样化的渠道策略，推进全品类经营。</a:t>
            </a:r>
          </a:p>
        </p:txBody>
      </p:sp>
      <p:sp>
        <p:nvSpPr>
          <p:cNvPr id="18437" name="Rectangle 6"/>
          <p:cNvSpPr>
            <a:spLocks noChangeArrowheads="1"/>
          </p:cNvSpPr>
          <p:nvPr>
            <p:custDataLst>
              <p:tags r:id="rId4"/>
            </p:custDataLst>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cs typeface="Arial" pitchFamily="34" charset="0"/>
              </a:rPr>
              <a:t>渠道概况</a:t>
            </a:r>
            <a:r>
              <a:rPr lang="en-US" altLang="zh-CN" sz="1477" b="0">
                <a:solidFill>
                  <a:srgbClr val="000000"/>
                </a:solidFill>
                <a:cs typeface="Arial" pitchFamily="34" charset="0"/>
              </a:rPr>
              <a:t>--</a:t>
            </a:r>
            <a:r>
              <a:rPr lang="zh-CN" altLang="en-US" sz="1477" b="0">
                <a:solidFill>
                  <a:srgbClr val="000000"/>
                </a:solidFill>
                <a:cs typeface="Arial" pitchFamily="34" charset="0"/>
              </a:rPr>
              <a:t>渠道分类</a:t>
            </a:r>
          </a:p>
        </p:txBody>
      </p:sp>
      <p:sp>
        <p:nvSpPr>
          <p:cNvPr id="18438" name="Rectangle 3"/>
          <p:cNvSpPr>
            <a:spLocks noGrp="1" noChangeArrowheads="1"/>
          </p:cNvSpPr>
          <p:nvPr>
            <p:custDataLst>
              <p:tags r:id="rId5"/>
            </p:custDataLst>
          </p:nvPr>
        </p:nvSpPr>
        <p:spPr bwMode="auto">
          <a:xfrm>
            <a:off x="786912" y="5926016"/>
            <a:ext cx="4273062" cy="14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eaLnBrk="0" fontAlgn="base" hangingPunct="0">
              <a:spcBef>
                <a:spcPct val="0"/>
              </a:spcBef>
              <a:spcAft>
                <a:spcPct val="0"/>
              </a:spcAft>
              <a:buSzPct val="85000"/>
            </a:pPr>
            <a:r>
              <a:rPr lang="en-US" altLang="zh-CN" sz="738" b="0" i="1">
                <a:solidFill>
                  <a:srgbClr val="000000"/>
                </a:solidFill>
                <a:sym typeface="Arial" pitchFamily="34" charset="0"/>
              </a:rPr>
              <a:t>Source: Detecon</a:t>
            </a:r>
            <a:r>
              <a:rPr lang="zh-CN" altLang="en-US" sz="738" b="0" i="1">
                <a:solidFill>
                  <a:srgbClr val="000000"/>
                </a:solidFill>
                <a:sym typeface="Arial" pitchFamily="34" charset="0"/>
              </a:rPr>
              <a:t>分析</a:t>
            </a:r>
          </a:p>
        </p:txBody>
      </p:sp>
      <p:sp>
        <p:nvSpPr>
          <p:cNvPr id="18439" name="矩形 15"/>
          <p:cNvSpPr>
            <a:spLocks noChangeArrowheads="1"/>
          </p:cNvSpPr>
          <p:nvPr>
            <p:custDataLst>
              <p:tags r:id="rId6"/>
            </p:custDataLst>
          </p:nvPr>
        </p:nvSpPr>
        <p:spPr bwMode="auto">
          <a:xfrm>
            <a:off x="1408956" y="3241431"/>
            <a:ext cx="757604" cy="38246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smtClean="0">
                <a:solidFill>
                  <a:srgbClr val="000000"/>
                </a:solidFill>
                <a:latin typeface="宋体" panose="02010600030101010101" pitchFamily="2" charset="-122"/>
              </a:rPr>
              <a:t>旗舰</a:t>
            </a:r>
            <a:r>
              <a:rPr lang="zh-CN" altLang="en-US" sz="1108">
                <a:solidFill>
                  <a:srgbClr val="000000"/>
                </a:solidFill>
                <a:latin typeface="宋体" panose="02010600030101010101" pitchFamily="2" charset="-122"/>
              </a:rPr>
              <a:t>店</a:t>
            </a:r>
          </a:p>
        </p:txBody>
      </p:sp>
      <p:sp>
        <p:nvSpPr>
          <p:cNvPr id="18441" name="矩形 12"/>
          <p:cNvSpPr>
            <a:spLocks noChangeArrowheads="1"/>
          </p:cNvSpPr>
          <p:nvPr>
            <p:custDataLst>
              <p:tags r:id="rId7"/>
            </p:custDataLst>
          </p:nvPr>
        </p:nvSpPr>
        <p:spPr bwMode="auto">
          <a:xfrm>
            <a:off x="3984381" y="1921120"/>
            <a:ext cx="2184888" cy="332642"/>
          </a:xfrm>
          <a:prstGeom prst="rect">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latin typeface="宋体" panose="02010600030101010101" pitchFamily="2" charset="-122"/>
              </a:rPr>
              <a:t>苏宁电器渠道体系</a:t>
            </a:r>
          </a:p>
        </p:txBody>
      </p:sp>
      <p:sp>
        <p:nvSpPr>
          <p:cNvPr id="18442" name="矩形 15"/>
          <p:cNvSpPr>
            <a:spLocks noChangeArrowheads="1"/>
          </p:cNvSpPr>
          <p:nvPr>
            <p:custDataLst>
              <p:tags r:id="rId8"/>
            </p:custDataLst>
          </p:nvPr>
        </p:nvSpPr>
        <p:spPr bwMode="auto">
          <a:xfrm>
            <a:off x="3277503" y="3222746"/>
            <a:ext cx="754674" cy="38246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latin typeface="宋体" panose="02010600030101010101" pitchFamily="2" charset="-122"/>
              </a:rPr>
              <a:t>社区店</a:t>
            </a:r>
          </a:p>
        </p:txBody>
      </p:sp>
      <p:sp>
        <p:nvSpPr>
          <p:cNvPr id="18443" name="矩形 15"/>
          <p:cNvSpPr>
            <a:spLocks noChangeArrowheads="1"/>
          </p:cNvSpPr>
          <p:nvPr>
            <p:custDataLst>
              <p:tags r:id="rId9"/>
            </p:custDataLst>
          </p:nvPr>
        </p:nvSpPr>
        <p:spPr bwMode="auto">
          <a:xfrm>
            <a:off x="2333595" y="3241431"/>
            <a:ext cx="756138" cy="38246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latin typeface="宋体" panose="02010600030101010101" pitchFamily="2" charset="-122"/>
              </a:rPr>
              <a:t>中心店</a:t>
            </a:r>
          </a:p>
        </p:txBody>
      </p:sp>
      <p:sp>
        <p:nvSpPr>
          <p:cNvPr id="18445" name="矩形 15"/>
          <p:cNvSpPr>
            <a:spLocks noChangeArrowheads="1"/>
          </p:cNvSpPr>
          <p:nvPr>
            <p:custDataLst>
              <p:tags r:id="rId10"/>
            </p:custDataLst>
          </p:nvPr>
        </p:nvSpPr>
        <p:spPr bwMode="auto">
          <a:xfrm>
            <a:off x="4186211" y="3241431"/>
            <a:ext cx="757604" cy="38246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latin typeface="宋体" panose="02010600030101010101" pitchFamily="2" charset="-122"/>
              </a:rPr>
              <a:t>县</a:t>
            </a:r>
            <a:r>
              <a:rPr lang="zh-CN" altLang="en-US" sz="1108" smtClean="0">
                <a:solidFill>
                  <a:srgbClr val="000000"/>
                </a:solidFill>
                <a:latin typeface="宋体" panose="02010600030101010101" pitchFamily="2" charset="-122"/>
              </a:rPr>
              <a:t>镇</a:t>
            </a:r>
            <a:r>
              <a:rPr lang="zh-CN" altLang="en-US" sz="1108">
                <a:solidFill>
                  <a:srgbClr val="000000"/>
                </a:solidFill>
                <a:latin typeface="宋体" panose="02010600030101010101" pitchFamily="2" charset="-122"/>
              </a:rPr>
              <a:t>店</a:t>
            </a:r>
          </a:p>
        </p:txBody>
      </p:sp>
      <p:sp>
        <p:nvSpPr>
          <p:cNvPr id="18446" name="矩形 15"/>
          <p:cNvSpPr>
            <a:spLocks noChangeArrowheads="1"/>
          </p:cNvSpPr>
          <p:nvPr>
            <p:custDataLst>
              <p:tags r:id="rId11"/>
            </p:custDataLst>
          </p:nvPr>
        </p:nvSpPr>
        <p:spPr bwMode="auto">
          <a:xfrm>
            <a:off x="7710854" y="3241431"/>
            <a:ext cx="882162" cy="383931"/>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latin typeface="宋体" panose="02010600030101010101" pitchFamily="2" charset="-122"/>
              </a:rPr>
              <a:t>苏宁易购</a:t>
            </a:r>
          </a:p>
        </p:txBody>
      </p:sp>
      <p:sp>
        <p:nvSpPr>
          <p:cNvPr id="18447" name="矩形 15"/>
          <p:cNvSpPr>
            <a:spLocks noChangeArrowheads="1"/>
          </p:cNvSpPr>
          <p:nvPr>
            <p:custDataLst>
              <p:tags r:id="rId12"/>
            </p:custDataLst>
          </p:nvPr>
        </p:nvSpPr>
        <p:spPr bwMode="auto">
          <a:xfrm>
            <a:off x="6906846" y="3241431"/>
            <a:ext cx="603023" cy="38246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smtClean="0">
                <a:solidFill>
                  <a:srgbClr val="000000"/>
                </a:solidFill>
                <a:latin typeface="宋体" panose="02010600030101010101" pitchFamily="2" charset="-122"/>
                <a:sym typeface="Arial" pitchFamily="34" charset="0"/>
              </a:rPr>
              <a:t>乐购仕店</a:t>
            </a:r>
            <a:endParaRPr lang="zh-CN" altLang="en-US" sz="1108">
              <a:solidFill>
                <a:srgbClr val="000000"/>
              </a:solidFill>
              <a:latin typeface="宋体" panose="02010600030101010101" pitchFamily="2" charset="-122"/>
              <a:sym typeface="Arial" pitchFamily="34" charset="0"/>
            </a:endParaRPr>
          </a:p>
        </p:txBody>
      </p:sp>
      <p:sp>
        <p:nvSpPr>
          <p:cNvPr id="18448" name="矩形 39"/>
          <p:cNvSpPr>
            <a:spLocks noChangeArrowheads="1"/>
          </p:cNvSpPr>
          <p:nvPr/>
        </p:nvSpPr>
        <p:spPr bwMode="auto">
          <a:xfrm>
            <a:off x="7652239" y="2312377"/>
            <a:ext cx="961292" cy="1349620"/>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1108">
              <a:solidFill>
                <a:srgbClr val="000000"/>
              </a:solidFill>
              <a:cs typeface="Times New Roman" pitchFamily="18" charset="0"/>
            </a:endParaRPr>
          </a:p>
        </p:txBody>
      </p:sp>
      <p:sp>
        <p:nvSpPr>
          <p:cNvPr id="18449" name="矩形 34"/>
          <p:cNvSpPr>
            <a:spLocks noChangeArrowheads="1"/>
          </p:cNvSpPr>
          <p:nvPr/>
        </p:nvSpPr>
        <p:spPr bwMode="auto">
          <a:xfrm>
            <a:off x="2434005" y="2482362"/>
            <a:ext cx="1378926" cy="361950"/>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实体渠道</a:t>
            </a:r>
          </a:p>
        </p:txBody>
      </p:sp>
      <p:sp>
        <p:nvSpPr>
          <p:cNvPr id="18450" name="矩形 35"/>
          <p:cNvSpPr>
            <a:spLocks noChangeArrowheads="1"/>
          </p:cNvSpPr>
          <p:nvPr/>
        </p:nvSpPr>
        <p:spPr bwMode="auto">
          <a:xfrm>
            <a:off x="7725508" y="2482362"/>
            <a:ext cx="846992" cy="361950"/>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电子渠道</a:t>
            </a:r>
          </a:p>
        </p:txBody>
      </p:sp>
      <p:cxnSp>
        <p:nvCxnSpPr>
          <p:cNvPr id="18451" name="肘形连接符 38"/>
          <p:cNvCxnSpPr>
            <a:cxnSpLocks noChangeShapeType="1"/>
            <a:stCxn id="18441" idx="2"/>
            <a:endCxn id="18449" idx="0"/>
          </p:cNvCxnSpPr>
          <p:nvPr/>
        </p:nvCxnSpPr>
        <p:spPr bwMode="auto">
          <a:xfrm rot="5400000">
            <a:off x="3986579" y="1391383"/>
            <a:ext cx="228600" cy="1953358"/>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18452" name="肘形连接符 41"/>
          <p:cNvCxnSpPr>
            <a:cxnSpLocks noChangeShapeType="1"/>
            <a:stCxn id="18441" idx="2"/>
            <a:endCxn id="18450" idx="0"/>
          </p:cNvCxnSpPr>
          <p:nvPr/>
        </p:nvCxnSpPr>
        <p:spPr bwMode="auto">
          <a:xfrm rot="16200000" flipH="1">
            <a:off x="6498981" y="832339"/>
            <a:ext cx="228600" cy="3071446"/>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18454" name="肘形连接符 45"/>
          <p:cNvCxnSpPr>
            <a:cxnSpLocks noChangeShapeType="1"/>
            <a:stCxn id="18449" idx="2"/>
            <a:endCxn id="18447" idx="0"/>
          </p:cNvCxnSpPr>
          <p:nvPr/>
        </p:nvCxnSpPr>
        <p:spPr bwMode="auto">
          <a:xfrm rot="16200000" flipH="1">
            <a:off x="4967354" y="1000426"/>
            <a:ext cx="397119" cy="4084890"/>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18455" name="肘形连接符 47"/>
          <p:cNvCxnSpPr>
            <a:cxnSpLocks noChangeShapeType="1"/>
            <a:stCxn id="18449" idx="2"/>
            <a:endCxn id="18439" idx="0"/>
          </p:cNvCxnSpPr>
          <p:nvPr/>
        </p:nvCxnSpPr>
        <p:spPr bwMode="auto">
          <a:xfrm rot="5400000">
            <a:off x="2257054" y="2375016"/>
            <a:ext cx="397119" cy="1335710"/>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18456" name="肘形连接符 49"/>
          <p:cNvCxnSpPr>
            <a:cxnSpLocks noChangeShapeType="1"/>
            <a:stCxn id="18449" idx="2"/>
            <a:endCxn id="18445" idx="0"/>
          </p:cNvCxnSpPr>
          <p:nvPr/>
        </p:nvCxnSpPr>
        <p:spPr bwMode="auto">
          <a:xfrm rot="16200000" flipH="1">
            <a:off x="3645681" y="2322098"/>
            <a:ext cx="397119" cy="1441545"/>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18457" name="肘形连接符 57"/>
          <p:cNvCxnSpPr>
            <a:cxnSpLocks noChangeShapeType="1"/>
            <a:stCxn id="18449" idx="2"/>
            <a:endCxn id="18443" idx="0"/>
          </p:cNvCxnSpPr>
          <p:nvPr/>
        </p:nvCxnSpPr>
        <p:spPr bwMode="auto">
          <a:xfrm rot="5400000">
            <a:off x="2719007" y="2836969"/>
            <a:ext cx="397119" cy="411804"/>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18458" name="直接箭头连接符 59"/>
          <p:cNvCxnSpPr>
            <a:cxnSpLocks noChangeShapeType="1"/>
            <a:stCxn id="18450" idx="2"/>
            <a:endCxn id="18446" idx="0"/>
          </p:cNvCxnSpPr>
          <p:nvPr/>
        </p:nvCxnSpPr>
        <p:spPr bwMode="auto">
          <a:xfrm rot="16200000" flipH="1">
            <a:off x="7951911" y="3041406"/>
            <a:ext cx="397119" cy="2931"/>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pic>
        <p:nvPicPr>
          <p:cNvPr id="18460" name="Picture 12" descr="http://images.qianlong.com/mmsource/images/2005/11/15/JDbmw20051115021.jpg"/>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1411888" y="3758712"/>
            <a:ext cx="735623"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61" name="Picture 20" descr="http://images.china.cn/attachement/jpg/site1000/20111230/00114320fbad1067b6fe2d.jpg"/>
          <p:cNvPicPr>
            <a:picLocks noChangeAspect="1" noChangeArrowheads="1"/>
          </p:cNvPicPr>
          <p:nvPr/>
        </p:nvPicPr>
        <p:blipFill>
          <a:blip r:embed="rId14">
            <a:extLst>
              <a:ext uri="{28A0092B-C50C-407E-A947-70E740481C1C}">
                <a14:useLocalDpi xmlns:a14="http://schemas.microsoft.com/office/drawing/2010/main" val="0"/>
              </a:ext>
            </a:extLst>
          </a:blip>
          <a:stretch>
            <a:fillRect/>
          </a:stretch>
        </p:blipFill>
        <p:spPr bwMode="auto">
          <a:xfrm>
            <a:off x="6908337" y="3801208"/>
            <a:ext cx="646263"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62" name="Picture 22" descr="http://www.xmnn.cn/dzbk/xmrb/20061103/200611/w020061103357955368772.jpg"/>
          <p:cNvPicPr>
            <a:picLocks noChangeAspect="1" noChangeArrowheads="1"/>
          </p:cNvPicPr>
          <p:nvPr/>
        </p:nvPicPr>
        <p:blipFill>
          <a:blip r:embed="rId15">
            <a:extLst>
              <a:ext uri="{28A0092B-C50C-407E-A947-70E740481C1C}">
                <a14:useLocalDpi xmlns:a14="http://schemas.microsoft.com/office/drawing/2010/main" val="0"/>
              </a:ext>
            </a:extLst>
          </a:blip>
          <a:stretch>
            <a:fillRect/>
          </a:stretch>
        </p:blipFill>
        <p:spPr bwMode="auto">
          <a:xfrm>
            <a:off x="4124427" y="3820258"/>
            <a:ext cx="813289"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63" name="Picture 16" descr="http://suning.ea3w.com/upload/1307520922.jpg"/>
          <p:cNvPicPr>
            <a:picLocks noChangeAspect="1" noChangeArrowheads="1"/>
          </p:cNvPicPr>
          <p:nvPr/>
        </p:nvPicPr>
        <p:blipFill>
          <a:blip r:embed="rId16">
            <a:extLst>
              <a:ext uri="{28A0092B-C50C-407E-A947-70E740481C1C}">
                <a14:useLocalDpi xmlns:a14="http://schemas.microsoft.com/office/drawing/2010/main" val="0"/>
              </a:ext>
            </a:extLst>
          </a:blip>
          <a:stretch>
            <a:fillRect/>
          </a:stretch>
        </p:blipFill>
        <p:spPr bwMode="auto">
          <a:xfrm>
            <a:off x="2374625" y="3802673"/>
            <a:ext cx="744415"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64" name="Picture 2" descr="http://news.cnhubei.com/ctjb/ctjbsgk/ctjb06/201303/W020130308268899709495.jpg"/>
          <p:cNvPicPr>
            <a:picLocks noChangeAspect="1" noChangeArrowheads="1"/>
          </p:cNvPicPr>
          <p:nvPr/>
        </p:nvPicPr>
        <p:blipFill>
          <a:blip r:embed="rId17">
            <a:extLst>
              <a:ext uri="{28A0092B-C50C-407E-A947-70E740481C1C}">
                <a14:useLocalDpi xmlns:a14="http://schemas.microsoft.com/office/drawing/2010/main" val="0"/>
              </a:ext>
            </a:extLst>
          </a:blip>
          <a:stretch>
            <a:fillRect/>
          </a:stretch>
        </p:blipFill>
        <p:spPr bwMode="auto">
          <a:xfrm>
            <a:off x="7691804" y="3758712"/>
            <a:ext cx="801565"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65" name="Picture 4" descr="http://www.baoannet.com/images/attachement/jpg/site441/20120305/4437e629786e10be602225.jpg"/>
          <p:cNvPicPr>
            <a:picLocks noChangeAspect="1" noChangeArrowheads="1"/>
          </p:cNvPicPr>
          <p:nvPr/>
        </p:nvPicPr>
        <p:blipFill>
          <a:blip r:embed="rId18">
            <a:extLst>
              <a:ext uri="{28A0092B-C50C-407E-A947-70E740481C1C}">
                <a14:useLocalDpi xmlns:a14="http://schemas.microsoft.com/office/drawing/2010/main" val="0"/>
              </a:ext>
            </a:extLst>
          </a:blip>
          <a:stretch>
            <a:fillRect/>
          </a:stretch>
        </p:blipFill>
        <p:spPr bwMode="auto">
          <a:xfrm>
            <a:off x="3321634" y="3823189"/>
            <a:ext cx="773723"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67" name="Picture 16" descr="http://suning.ea3w.com/upload/1307520922.jpg"/>
          <p:cNvPicPr>
            <a:picLocks noChangeAspect="1" noChangeArrowheads="1"/>
          </p:cNvPicPr>
          <p:nvPr/>
        </p:nvPicPr>
        <p:blipFill>
          <a:blip r:embed="rId19">
            <a:extLst>
              <a:ext uri="{28A0092B-C50C-407E-A947-70E740481C1C}">
                <a14:useLocalDpi xmlns:a14="http://schemas.microsoft.com/office/drawing/2010/main" val="0"/>
              </a:ext>
            </a:extLst>
          </a:blip>
          <a:stretch>
            <a:fillRect/>
          </a:stretch>
        </p:blipFill>
        <p:spPr bwMode="auto">
          <a:xfrm>
            <a:off x="2361436" y="3801208"/>
            <a:ext cx="745881"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68" name="Picture 4" descr="http://www.baoannet.com/images/attachement/jpg/site441/20120305/4437e629786e10be602225.jpg"/>
          <p:cNvPicPr>
            <a:picLocks noChangeAspect="1" noChangeArrowheads="1"/>
          </p:cNvPicPr>
          <p:nvPr/>
        </p:nvPicPr>
        <p:blipFill>
          <a:blip r:embed="rId18">
            <a:extLst>
              <a:ext uri="{28A0092B-C50C-407E-A947-70E740481C1C}">
                <a14:useLocalDpi xmlns:a14="http://schemas.microsoft.com/office/drawing/2010/main" val="0"/>
              </a:ext>
            </a:extLst>
          </a:blip>
          <a:stretch>
            <a:fillRect/>
          </a:stretch>
        </p:blipFill>
        <p:spPr bwMode="auto">
          <a:xfrm>
            <a:off x="3279946" y="3810000"/>
            <a:ext cx="773723" cy="398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69" name="矩形 23"/>
          <p:cNvSpPr>
            <a:spLocks noChangeArrowheads="1"/>
          </p:cNvSpPr>
          <p:nvPr/>
        </p:nvSpPr>
        <p:spPr bwMode="auto">
          <a:xfrm>
            <a:off x="841131" y="4780085"/>
            <a:ext cx="366346" cy="36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渠道</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a:solidFill>
                  <a:srgbClr val="000000"/>
                </a:solidFill>
                <a:cs typeface="Times New Roman" pitchFamily="18" charset="0"/>
              </a:rPr>
              <a:t>定位</a:t>
            </a:r>
          </a:p>
        </p:txBody>
      </p:sp>
      <p:sp>
        <p:nvSpPr>
          <p:cNvPr id="18470" name="矩形 40"/>
          <p:cNvSpPr>
            <a:spLocks noChangeArrowheads="1"/>
          </p:cNvSpPr>
          <p:nvPr/>
        </p:nvSpPr>
        <p:spPr bwMode="auto">
          <a:xfrm>
            <a:off x="6835648" y="4522177"/>
            <a:ext cx="823898" cy="1277815"/>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1108" b="0">
              <a:solidFill>
                <a:srgbClr val="000000"/>
              </a:solidFill>
            </a:endParaRPr>
          </a:p>
        </p:txBody>
      </p:sp>
      <p:sp>
        <p:nvSpPr>
          <p:cNvPr id="18471" name="矩形 54"/>
          <p:cNvSpPr>
            <a:spLocks noChangeArrowheads="1"/>
          </p:cNvSpPr>
          <p:nvPr/>
        </p:nvSpPr>
        <p:spPr bwMode="auto">
          <a:xfrm>
            <a:off x="7725508" y="4522177"/>
            <a:ext cx="867508" cy="1277815"/>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针对互联网用户，</a:t>
            </a:r>
            <a:endParaRPr lang="en-US" altLang="zh-CN" sz="1108" b="0">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品类布局，明码实价，热点营销</a:t>
            </a:r>
          </a:p>
        </p:txBody>
      </p:sp>
      <p:sp>
        <p:nvSpPr>
          <p:cNvPr id="18472" name="矩形 56"/>
          <p:cNvSpPr>
            <a:spLocks noChangeArrowheads="1"/>
          </p:cNvSpPr>
          <p:nvPr/>
        </p:nvSpPr>
        <p:spPr bwMode="auto">
          <a:xfrm>
            <a:off x="3309912" y="4522177"/>
            <a:ext cx="1633904" cy="1277815"/>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rPr>
              <a:t>持续调整，三、四及市场逐步关闭低效店，并升级改造部分为旗舰店</a:t>
            </a:r>
            <a:endParaRPr lang="zh-CN" altLang="en-US" sz="1108" b="0">
              <a:solidFill>
                <a:srgbClr val="000000"/>
              </a:solidFill>
              <a:cs typeface="Times New Roman" pitchFamily="18" charset="0"/>
            </a:endParaRPr>
          </a:p>
        </p:txBody>
      </p:sp>
      <p:sp>
        <p:nvSpPr>
          <p:cNvPr id="18474" name="矩形 58"/>
          <p:cNvSpPr>
            <a:spLocks noChangeArrowheads="1"/>
          </p:cNvSpPr>
          <p:nvPr/>
        </p:nvSpPr>
        <p:spPr bwMode="auto">
          <a:xfrm>
            <a:off x="2364367" y="4522177"/>
            <a:ext cx="830874" cy="1277815"/>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规模不断扩大，逐渐向下级市场复制延伸</a:t>
            </a:r>
          </a:p>
        </p:txBody>
      </p:sp>
      <p:cxnSp>
        <p:nvCxnSpPr>
          <p:cNvPr id="18477" name="肘形连接符 103"/>
          <p:cNvCxnSpPr>
            <a:cxnSpLocks noChangeShapeType="1"/>
            <a:stCxn id="18449" idx="2"/>
            <a:endCxn id="18442" idx="0"/>
          </p:cNvCxnSpPr>
          <p:nvPr/>
        </p:nvCxnSpPr>
        <p:spPr bwMode="auto">
          <a:xfrm rot="16200000" flipH="1">
            <a:off x="3199937" y="2767843"/>
            <a:ext cx="378434" cy="531372"/>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sp>
        <p:nvSpPr>
          <p:cNvPr id="18478" name="矩形 57"/>
          <p:cNvSpPr>
            <a:spLocks noChangeArrowheads="1"/>
          </p:cNvSpPr>
          <p:nvPr/>
        </p:nvSpPr>
        <p:spPr bwMode="auto">
          <a:xfrm>
            <a:off x="1323965" y="4508989"/>
            <a:ext cx="912935" cy="1277815"/>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rPr>
              <a:t>完善二、三级市场网络布局，注重产品、价格和服务方面的优化调整</a:t>
            </a:r>
          </a:p>
        </p:txBody>
      </p:sp>
      <p:sp>
        <p:nvSpPr>
          <p:cNvPr id="48" name="矩形 15"/>
          <p:cNvSpPr>
            <a:spLocks noChangeArrowheads="1"/>
          </p:cNvSpPr>
          <p:nvPr>
            <p:custDataLst>
              <p:tags r:id="rId20"/>
            </p:custDataLst>
          </p:nvPr>
        </p:nvSpPr>
        <p:spPr bwMode="auto">
          <a:xfrm>
            <a:off x="4987790" y="3241430"/>
            <a:ext cx="756138" cy="38246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smtClean="0">
                <a:solidFill>
                  <a:srgbClr val="000000"/>
                </a:solidFill>
                <a:latin typeface="宋体" panose="02010600030101010101" pitchFamily="2" charset="-122"/>
              </a:rPr>
              <a:t>红孩子店</a:t>
            </a:r>
            <a:endParaRPr lang="zh-CN" altLang="en-US" sz="1108">
              <a:solidFill>
                <a:srgbClr val="000000"/>
              </a:solidFill>
              <a:latin typeface="宋体" panose="02010600030101010101" pitchFamily="2" charset="-122"/>
            </a:endParaRPr>
          </a:p>
        </p:txBody>
      </p:sp>
      <p:sp>
        <p:nvSpPr>
          <p:cNvPr id="52" name="矩形 58"/>
          <p:cNvSpPr>
            <a:spLocks noChangeArrowheads="1"/>
          </p:cNvSpPr>
          <p:nvPr/>
        </p:nvSpPr>
        <p:spPr bwMode="auto">
          <a:xfrm>
            <a:off x="5015633" y="4508989"/>
            <a:ext cx="830874" cy="1277815"/>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1108" b="0">
              <a:solidFill>
                <a:srgbClr val="000000"/>
              </a:solidFill>
              <a:cs typeface="Times New Roman" pitchFamily="18" charset="0"/>
            </a:endParaRPr>
          </a:p>
        </p:txBody>
      </p:sp>
      <p:cxnSp>
        <p:nvCxnSpPr>
          <p:cNvPr id="4" name="肘形连接符 3"/>
          <p:cNvCxnSpPr>
            <a:endCxn id="48" idx="0"/>
          </p:cNvCxnSpPr>
          <p:nvPr/>
        </p:nvCxnSpPr>
        <p:spPr bwMode="auto">
          <a:xfrm>
            <a:off x="2623391" y="3042870"/>
            <a:ext cx="2742468" cy="198560"/>
          </a:xfrm>
          <a:prstGeom prst="bentConnector2">
            <a:avLst/>
          </a:prstGeom>
          <a:solidFill>
            <a:schemeClr val="bg2"/>
          </a:solidFill>
          <a:ln w="9525" cap="flat" cmpd="sng" algn="ctr">
            <a:solidFill>
              <a:schemeClr val="tx1"/>
            </a:solidFill>
            <a:prstDash val="solid"/>
            <a:round/>
            <a:headEnd type="none" w="med" len="med"/>
            <a:tailEnd type="triangle"/>
          </a:ln>
          <a:effectLst/>
        </p:spPr>
      </p:cxnSp>
      <p:sp>
        <p:nvSpPr>
          <p:cNvPr id="56" name="矩形 15"/>
          <p:cNvSpPr>
            <a:spLocks noChangeArrowheads="1"/>
          </p:cNvSpPr>
          <p:nvPr>
            <p:custDataLst>
              <p:tags r:id="rId21"/>
            </p:custDataLst>
          </p:nvPr>
        </p:nvSpPr>
        <p:spPr bwMode="auto">
          <a:xfrm>
            <a:off x="5883128" y="3259380"/>
            <a:ext cx="756138" cy="38246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smtClean="0">
                <a:solidFill>
                  <a:srgbClr val="000000"/>
                </a:solidFill>
                <a:latin typeface="宋体" panose="02010600030101010101" pitchFamily="2" charset="-122"/>
              </a:rPr>
              <a:t>超市店</a:t>
            </a:r>
            <a:endParaRPr lang="zh-CN" altLang="en-US" sz="1108">
              <a:solidFill>
                <a:srgbClr val="000000"/>
              </a:solidFill>
              <a:latin typeface="宋体" panose="02010600030101010101" pitchFamily="2" charset="-122"/>
            </a:endParaRPr>
          </a:p>
        </p:txBody>
      </p:sp>
      <p:sp>
        <p:nvSpPr>
          <p:cNvPr id="57" name="矩形 58"/>
          <p:cNvSpPr>
            <a:spLocks noChangeArrowheads="1"/>
          </p:cNvSpPr>
          <p:nvPr/>
        </p:nvSpPr>
        <p:spPr bwMode="auto">
          <a:xfrm>
            <a:off x="5910971" y="4526939"/>
            <a:ext cx="830874" cy="1277815"/>
          </a:xfrm>
          <a:prstGeom prst="rect">
            <a:avLst/>
          </a:prstGeom>
          <a:noFill/>
          <a:ln w="9525">
            <a:solidFill>
              <a:schemeClr val="tx1"/>
            </a:solidFill>
            <a:prstDash val="dash"/>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1108" b="0">
              <a:solidFill>
                <a:srgbClr val="000000"/>
              </a:solidFill>
              <a:cs typeface="Times New Roman" pitchFamily="18" charset="0"/>
            </a:endParaRPr>
          </a:p>
        </p:txBody>
      </p:sp>
      <p:cxnSp>
        <p:nvCxnSpPr>
          <p:cNvPr id="9" name="肘形连接符 8"/>
          <p:cNvCxnSpPr>
            <a:endCxn id="56" idx="0"/>
          </p:cNvCxnSpPr>
          <p:nvPr/>
        </p:nvCxnSpPr>
        <p:spPr bwMode="auto">
          <a:xfrm>
            <a:off x="3132430" y="3050199"/>
            <a:ext cx="3128767" cy="209181"/>
          </a:xfrm>
          <a:prstGeom prst="bentConnector2">
            <a:avLst/>
          </a:prstGeom>
          <a:solidFill>
            <a:schemeClr val="bg2"/>
          </a:solidFill>
          <a:ln w="9525" cap="flat" cmpd="sng" algn="ctr">
            <a:solidFill>
              <a:schemeClr val="tx1"/>
            </a:solidFill>
            <a:prstDash val="solid"/>
            <a:round/>
            <a:headEnd type="none" w="med" len="med"/>
            <a:tailEnd type="triangle"/>
          </a:ln>
          <a:effectLst/>
        </p:spPr>
      </p:cxnSp>
      <p:sp>
        <p:nvSpPr>
          <p:cNvPr id="10" name="矩形 9"/>
          <p:cNvSpPr/>
          <p:nvPr/>
        </p:nvSpPr>
        <p:spPr>
          <a:xfrm>
            <a:off x="3079859" y="262217"/>
            <a:ext cx="4572000" cy="60016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10" kern="100" smtClean="0">
                <a:latin typeface="Times New Roman" panose="02020603050405020304" pitchFamily="18" charset="0"/>
                <a:ea typeface="宋体" panose="02010600030101010101" pitchFamily="2" charset="-122"/>
                <a:cs typeface="Times New Roman" pitchFamily="18" charset="0"/>
              </a:rPr>
              <a:t>注：</a:t>
            </a:r>
            <a:r>
              <a:rPr lang="zh-CN" altLang="zh-CN" sz="1110" kern="100" smtClean="0">
                <a:latin typeface="Times New Roman" panose="02020603050405020304" pitchFamily="18" charset="0"/>
                <a:ea typeface="宋体" panose="02010600030101010101" pitchFamily="2" charset="-122"/>
                <a:cs typeface="Times New Roman" pitchFamily="18" charset="0"/>
              </a:rPr>
              <a:t>社区</a:t>
            </a:r>
            <a:r>
              <a:rPr lang="zh-CN" altLang="zh-CN" sz="1110" kern="100">
                <a:latin typeface="Times New Roman" panose="02020603050405020304" pitchFamily="18" charset="0"/>
                <a:ea typeface="宋体" panose="02010600030101010101" pitchFamily="2" charset="-122"/>
                <a:cs typeface="Times New Roman" pitchFamily="18" charset="0"/>
              </a:rPr>
              <a:t>店除了包括在一、二级市场社区商圈开设的店面以外，也包括在县级市场开设的</a:t>
            </a:r>
            <a:r>
              <a:rPr lang="en-US" altLang="zh-CN" sz="1110" kern="100">
                <a:latin typeface="Times New Roman" panose="02020603050405020304" pitchFamily="18" charset="0"/>
                <a:ea typeface="宋体" panose="02010600030101010101" pitchFamily="2" charset="-122"/>
              </a:rPr>
              <a:t>3000</a:t>
            </a:r>
            <a:r>
              <a:rPr lang="zh-CN" altLang="zh-CN" sz="1110" kern="100">
                <a:latin typeface="Times New Roman" panose="02020603050405020304" pitchFamily="18" charset="0"/>
                <a:ea typeface="宋体" panose="02010600030101010101" pitchFamily="2" charset="-122"/>
                <a:cs typeface="Times New Roman" pitchFamily="18" charset="0"/>
              </a:rPr>
              <a:t>平米左右的标准店；县镇店指在欠发达的县级市场与镇级市场开设的</a:t>
            </a:r>
            <a:r>
              <a:rPr lang="en-US" altLang="zh-CN" sz="1110" kern="100">
                <a:latin typeface="Times New Roman" panose="02020603050405020304" pitchFamily="18" charset="0"/>
                <a:ea typeface="宋体" panose="02010600030101010101" pitchFamily="2" charset="-122"/>
              </a:rPr>
              <a:t>800-1500</a:t>
            </a:r>
            <a:r>
              <a:rPr lang="zh-CN" altLang="zh-CN" sz="1110" kern="100">
                <a:latin typeface="Times New Roman" panose="02020603050405020304" pitchFamily="18" charset="0"/>
                <a:ea typeface="宋体" panose="02010600030101010101" pitchFamily="2" charset="-122"/>
                <a:cs typeface="Times New Roman" pitchFamily="18" charset="0"/>
              </a:rPr>
              <a:t>平米的店面</a:t>
            </a:r>
            <a:endParaRPr lang="zh-CN" altLang="en-US" sz="1110"/>
          </a:p>
        </p:txBody>
      </p:sp>
    </p:spTree>
    <p:extLst>
      <p:ext uri="{BB962C8B-B14F-4D97-AF65-F5344CB8AC3E}">
        <p14:creationId xmlns:p14="http://schemas.microsoft.com/office/powerpoint/2010/main" val="380757028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9457" name="Rectangle 3" hidden="1"/>
          <p:cNvGraphicFramePr>
            <a:graphicFrameLocks noChangeAspect="1"/>
          </p:cNvGraphicFramePr>
          <p:nvPr>
            <p:extLst>
              <p:ext uri="{D42A27DB-BD31-4B8C-83A1-F6EECF244321}">
                <p14:modId xmlns:p14="http://schemas.microsoft.com/office/powerpoint/2010/main" val="924652312"/>
              </p:ext>
            </p:extLst>
          </p:nvPr>
        </p:nvGraphicFramePr>
        <p:xfrm>
          <a:off x="0" y="263769"/>
          <a:ext cx="146538" cy="146538"/>
        </p:xfrm>
        <a:graphic>
          <a:graphicData uri="http://schemas.openxmlformats.org/presentationml/2006/ole">
            <mc:AlternateContent>
              <mc:Choice xmlns:v="urn:schemas-microsoft-com:vml" Requires="v">
                <p:oleObj spid="_x0000_s1058" name="think-cell Slide" r:id="rId2" imgW="146538" imgH="146538" progId="TCLayout.ActiveDocument.1">
                  <p:embed/>
                </p:oleObj>
              </mc:Choice>
              <mc:Fallback>
                <p:oleObj name="think-cell Slide" r:id="rId2" imgW="146538" imgH="146538"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263769"/>
                        <a:ext cx="146538" cy="146538"/>
                      </a:xfrm>
                      <a:prstGeom prst="rect">
                        <a:avLst/>
                      </a:prstGeom>
                      <a:noFill/>
                      <a:ln>
                        <a:noFill/>
                      </a:ln>
                    </p:spPr>
                  </p:pic>
                </p:oleObj>
              </mc:Fallback>
            </mc:AlternateContent>
          </a:graphicData>
        </a:graphic>
      </p:graphicFrame>
      <p:sp>
        <p:nvSpPr>
          <p:cNvPr id="19458" name="矩形 64" hidden="1"/>
          <p:cNvSpPr>
            <a:spLocks noChangeArrowheads="1"/>
          </p:cNvSpPr>
          <p:nvPr>
            <p:custDataLst>
              <p:tags r:id="rId4"/>
            </p:custDataLst>
          </p:nvPr>
        </p:nvSpPr>
        <p:spPr bwMode="auto">
          <a:xfrm>
            <a:off x="0" y="263769"/>
            <a:ext cx="146538" cy="146538"/>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738" b="0">
                <a:solidFill>
                  <a:srgbClr val="000000"/>
                </a:solidFill>
                <a:sym typeface="Arial" pitchFamily="34" charset="0"/>
              </a:rPr>
              <a:t>%</a:t>
            </a:r>
            <a:endParaRPr lang="zh-CN" altLang="en-US" sz="738" b="0">
              <a:solidFill>
                <a:srgbClr val="000000"/>
              </a:solidFill>
              <a:sym typeface="Arial" pitchFamily="34" charset="0"/>
            </a:endParaRPr>
          </a:p>
        </p:txBody>
      </p:sp>
      <p:sp>
        <p:nvSpPr>
          <p:cNvPr id="19459" name="Rectangle 4"/>
          <p:cNvSpPr>
            <a:spLocks noGrp="1" noChangeArrowheads="1"/>
          </p:cNvSpPr>
          <p:nvPr>
            <p:ph type="title"/>
          </p:nvPr>
        </p:nvSpPr>
        <p:spPr/>
        <p:txBody>
          <a:bodyPr/>
          <a:lstStyle/>
          <a:p>
            <a:r>
              <a:rPr lang="zh-CN" altLang="de-DE" smtClean="0">
                <a:ea typeface="宋体" panose="02010600030101010101" pitchFamily="2" charset="-122"/>
              </a:rPr>
              <a:t>苏宁电器</a:t>
            </a:r>
            <a:endParaRPr lang="zh-CN" altLang="en-GB" smtClean="0">
              <a:ea typeface="宋体" panose="02010600030101010101" pitchFamily="2" charset="-122"/>
            </a:endParaRPr>
          </a:p>
        </p:txBody>
      </p:sp>
      <p:sp>
        <p:nvSpPr>
          <p:cNvPr id="19460" name="灯片编号占位符 3"/>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B472ED86-DF95-42B6-AA28-4775548E4F39}" type="slidenum">
              <a:rPr lang="de-DE" altLang="zh-CN" sz="923" b="0">
                <a:solidFill>
                  <a:srgbClr val="00337F"/>
                </a:solidFill>
              </a:rPr>
              <a:t>10</a:t>
            </a:fld>
            <a:endParaRPr lang="de-DE" altLang="zh-CN" sz="923" b="0">
              <a:solidFill>
                <a:srgbClr val="00337F"/>
              </a:solidFill>
            </a:endParaRPr>
          </a:p>
        </p:txBody>
      </p:sp>
      <p:grpSp>
        <p:nvGrpSpPr>
          <p:cNvPr id="19461" name="组合 69"/>
          <p:cNvGrpSpPr/>
          <p:nvPr/>
        </p:nvGrpSpPr>
        <p:grpSpPr>
          <a:xfrm>
            <a:off x="822081" y="2341685"/>
            <a:ext cx="4113334" cy="3540369"/>
            <a:chOff x="767981" y="1814513"/>
            <a:chExt cx="4774846" cy="3446462"/>
          </a:xfrm>
        </p:grpSpPr>
        <p:graphicFrame>
          <p:nvGraphicFramePr>
            <p:cNvPr id="2" name="Object 2"/>
            <p:cNvGraphicFramePr>
              <a:graphicFrameLocks noChangeAspect="1"/>
            </p:cNvGraphicFramePr>
            <p:nvPr>
              <p:extLst>
                <p:ext uri="{D42A27DB-BD31-4B8C-83A1-F6EECF244321}">
                  <p14:modId xmlns:p14="http://schemas.microsoft.com/office/powerpoint/2010/main" val="2713813462"/>
                </p:ext>
              </p:extLst>
            </p:nvPr>
          </p:nvGraphicFramePr>
          <p:xfrm>
            <a:off x="1164534" y="1866932"/>
            <a:ext cx="4100449" cy="3220974"/>
          </p:xfrm>
          <a:graphic>
            <a:graphicData uri="http://schemas.openxmlformats.org/drawingml/2006/chart">
              <c:chart xmlns:c="http://schemas.openxmlformats.org/drawingml/2006/chart" r:id="rId5"/>
            </a:graphicData>
          </a:graphic>
        </p:graphicFrame>
        <p:cxnSp>
          <p:nvCxnSpPr>
            <p:cNvPr id="19471" name="直接连接符 11"/>
            <p:cNvCxnSpPr>
              <a:cxnSpLocks noChangeShapeType="1"/>
            </p:cNvCxnSpPr>
            <p:nvPr>
              <p:custDataLst>
                <p:tags r:id="rId6"/>
              </p:custDataLst>
            </p:nvPr>
          </p:nvCxnSpPr>
          <p:spPr bwMode="auto">
            <a:xfrm flipH="1">
              <a:off x="5091977" y="1962150"/>
              <a:ext cx="203200" cy="0"/>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19472" name="直接连接符 16"/>
            <p:cNvCxnSpPr>
              <a:cxnSpLocks noChangeShapeType="1"/>
            </p:cNvCxnSpPr>
            <p:nvPr>
              <p:custDataLst>
                <p:tags r:id="rId7"/>
              </p:custDataLst>
            </p:nvPr>
          </p:nvCxnSpPr>
          <p:spPr bwMode="auto">
            <a:xfrm>
              <a:off x="1199781" y="4870450"/>
              <a:ext cx="39687" cy="106363"/>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73" name="直接连接符 10"/>
            <p:cNvCxnSpPr>
              <a:cxnSpLocks noChangeShapeType="1"/>
            </p:cNvCxnSpPr>
            <p:nvPr>
              <p:custDataLst>
                <p:tags r:id="rId8"/>
              </p:custDataLst>
            </p:nvPr>
          </p:nvCxnSpPr>
          <p:spPr bwMode="auto">
            <a:xfrm>
              <a:off x="1199781" y="4486275"/>
              <a:ext cx="39687" cy="0"/>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74" name="直接连接符 5"/>
            <p:cNvCxnSpPr>
              <a:cxnSpLocks noChangeShapeType="1"/>
            </p:cNvCxnSpPr>
            <p:nvPr>
              <p:custDataLst>
                <p:tags r:id="rId9"/>
              </p:custDataLst>
            </p:nvPr>
          </p:nvCxnSpPr>
          <p:spPr bwMode="auto">
            <a:xfrm flipH="1">
              <a:off x="4412881" y="4895850"/>
              <a:ext cx="46037" cy="85725"/>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75" name="直接连接符 9"/>
            <p:cNvCxnSpPr>
              <a:cxnSpLocks noChangeShapeType="1"/>
            </p:cNvCxnSpPr>
            <p:nvPr>
              <p:custDataLst>
                <p:tags r:id="rId10"/>
              </p:custDataLst>
            </p:nvPr>
          </p:nvCxnSpPr>
          <p:spPr bwMode="auto">
            <a:xfrm flipH="1">
              <a:off x="4412881" y="4835525"/>
              <a:ext cx="46037" cy="88900"/>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76" name="直接连接符 8"/>
            <p:cNvCxnSpPr>
              <a:cxnSpLocks noChangeShapeType="1"/>
            </p:cNvCxnSpPr>
            <p:nvPr>
              <p:custDataLst>
                <p:tags r:id="rId11"/>
              </p:custDataLst>
            </p:nvPr>
          </p:nvCxnSpPr>
          <p:spPr bwMode="auto">
            <a:xfrm flipH="1">
              <a:off x="3927106" y="4895850"/>
              <a:ext cx="46037" cy="85725"/>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77" name="直接连接符 6"/>
            <p:cNvCxnSpPr>
              <a:cxnSpLocks noChangeShapeType="1"/>
            </p:cNvCxnSpPr>
            <p:nvPr>
              <p:custDataLst>
                <p:tags r:id="rId12"/>
              </p:custDataLst>
            </p:nvPr>
          </p:nvCxnSpPr>
          <p:spPr bwMode="auto">
            <a:xfrm flipH="1">
              <a:off x="3927106" y="4835525"/>
              <a:ext cx="46037" cy="88900"/>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78" name="直接连接符 12"/>
            <p:cNvCxnSpPr>
              <a:cxnSpLocks noChangeShapeType="1"/>
            </p:cNvCxnSpPr>
            <p:nvPr>
              <p:custDataLst>
                <p:tags r:id="rId13"/>
              </p:custDataLst>
            </p:nvPr>
          </p:nvCxnSpPr>
          <p:spPr bwMode="auto">
            <a:xfrm flipH="1">
              <a:off x="3441331" y="4895850"/>
              <a:ext cx="46037" cy="85725"/>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79" name="直接连接符 13"/>
            <p:cNvCxnSpPr>
              <a:cxnSpLocks noChangeShapeType="1"/>
            </p:cNvCxnSpPr>
            <p:nvPr>
              <p:custDataLst>
                <p:tags r:id="rId14"/>
              </p:custDataLst>
            </p:nvPr>
          </p:nvCxnSpPr>
          <p:spPr bwMode="auto">
            <a:xfrm flipH="1">
              <a:off x="3441331" y="4775200"/>
              <a:ext cx="46037" cy="63500"/>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80" name="直接连接符 7"/>
            <p:cNvCxnSpPr>
              <a:cxnSpLocks noChangeShapeType="1"/>
            </p:cNvCxnSpPr>
            <p:nvPr>
              <p:custDataLst>
                <p:tags r:id="rId15"/>
              </p:custDataLst>
            </p:nvPr>
          </p:nvCxnSpPr>
          <p:spPr bwMode="auto">
            <a:xfrm flipH="1">
              <a:off x="2953968" y="4895850"/>
              <a:ext cx="47625" cy="57150"/>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81" name="直接连接符 19"/>
            <p:cNvCxnSpPr>
              <a:cxnSpLocks noChangeShapeType="1"/>
            </p:cNvCxnSpPr>
            <p:nvPr>
              <p:custDataLst>
                <p:tags r:id="rId16"/>
              </p:custDataLst>
            </p:nvPr>
          </p:nvCxnSpPr>
          <p:spPr bwMode="auto">
            <a:xfrm flipH="1">
              <a:off x="2953968" y="4775200"/>
              <a:ext cx="47625" cy="49213"/>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82" name="直接连接符 14"/>
            <p:cNvCxnSpPr>
              <a:cxnSpLocks noChangeShapeType="1"/>
            </p:cNvCxnSpPr>
            <p:nvPr>
              <p:custDataLst>
                <p:tags r:id="rId17"/>
              </p:custDataLst>
            </p:nvPr>
          </p:nvCxnSpPr>
          <p:spPr bwMode="auto">
            <a:xfrm flipH="1">
              <a:off x="2460256" y="4895850"/>
              <a:ext cx="46037" cy="85725"/>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83" name="直接连接符 17"/>
            <p:cNvCxnSpPr>
              <a:cxnSpLocks noChangeShapeType="1"/>
            </p:cNvCxnSpPr>
            <p:nvPr>
              <p:custDataLst>
                <p:tags r:id="rId18"/>
              </p:custDataLst>
            </p:nvPr>
          </p:nvCxnSpPr>
          <p:spPr bwMode="auto">
            <a:xfrm flipH="1">
              <a:off x="2460256" y="4775200"/>
              <a:ext cx="46037" cy="63500"/>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84" name="直接连接符 15"/>
            <p:cNvCxnSpPr>
              <a:cxnSpLocks noChangeShapeType="1"/>
            </p:cNvCxnSpPr>
            <p:nvPr>
              <p:custDataLst>
                <p:tags r:id="rId19"/>
              </p:custDataLst>
            </p:nvPr>
          </p:nvCxnSpPr>
          <p:spPr bwMode="auto">
            <a:xfrm flipH="1">
              <a:off x="1974481" y="4895850"/>
              <a:ext cx="46037" cy="71438"/>
            </a:xfrm>
            <a:prstGeom prst="line">
              <a:avLst/>
            </a:prstGeom>
            <a:noFill/>
            <a:ln w="6350">
              <a:solidFill>
                <a:schemeClr val="tx1"/>
              </a:solidFill>
              <a:round/>
            </a:ln>
            <a:extLst>
              <a:ext uri="{909E8E84-426E-40DD-AFC4-6F175D3DCCD1}">
                <a14:hiddenFill xmlns:a14="http://schemas.microsoft.com/office/drawing/2010/main">
                  <a:noFill/>
                </a14:hiddenFill>
              </a:ext>
            </a:extLst>
          </p:spPr>
        </p:cxnSp>
        <p:cxnSp>
          <p:nvCxnSpPr>
            <p:cNvPr id="19485" name="直接连接符 18"/>
            <p:cNvCxnSpPr>
              <a:cxnSpLocks noChangeShapeType="1"/>
            </p:cNvCxnSpPr>
            <p:nvPr>
              <p:custDataLst>
                <p:tags r:id="rId20"/>
              </p:custDataLst>
            </p:nvPr>
          </p:nvCxnSpPr>
          <p:spPr bwMode="auto">
            <a:xfrm flipH="1">
              <a:off x="1974481" y="4775200"/>
              <a:ext cx="46037" cy="58738"/>
            </a:xfrm>
            <a:prstGeom prst="line">
              <a:avLst/>
            </a:prstGeom>
            <a:noFill/>
            <a:ln w="6350">
              <a:solidFill>
                <a:schemeClr val="tx1"/>
              </a:solidFill>
              <a:round/>
            </a:ln>
            <a:extLst>
              <a:ext uri="{909E8E84-426E-40DD-AFC4-6F175D3DCCD1}">
                <a14:hiddenFill xmlns:a14="http://schemas.microsoft.com/office/drawing/2010/main">
                  <a:noFill/>
                </a14:hiddenFill>
              </a:ext>
            </a:extLst>
          </p:spPr>
        </p:cxnSp>
        <p:sp>
          <p:nvSpPr>
            <p:cNvPr id="19486" name="矩形 71"/>
            <p:cNvSpPr>
              <a:spLocks noChangeArrowheads="1"/>
            </p:cNvSpPr>
            <p:nvPr>
              <p:custDataLst>
                <p:tags r:id="rId21"/>
              </p:custDataLst>
            </p:nvPr>
          </p:nvSpPr>
          <p:spPr bwMode="gray">
            <a:xfrm>
              <a:off x="3805154" y="2638425"/>
              <a:ext cx="23336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C93B1E51-9CC2-4B78-8806-D668AF122A87}" type="datetime'''''2''''''''''''''''''1''''''''''''''''''''''''%'''''">
                <a:rPr lang="en-US" altLang="zh-CN" sz="738" b="0">
                  <a:solidFill>
                    <a:srgbClr val="FFFFFF"/>
                  </a:solidFill>
                  <a:sym typeface="Arial" pitchFamily="34" charset="0"/>
                </a:rPr>
                <a:pPr algn="ctr" fontAlgn="base">
                  <a:spcBef>
                    <a:spcPct val="0"/>
                  </a:spcBef>
                  <a:spcAft>
                    <a:spcPct val="0"/>
                  </a:spcAft>
                </a:pPr>
                <a:t>21%</a:t>
              </a:fld>
              <a:endParaRPr lang="en-US" altLang="zh-CN" sz="738" b="0">
                <a:solidFill>
                  <a:srgbClr val="FFFFFF"/>
                </a:solidFill>
                <a:sym typeface="Arial" pitchFamily="34" charset="0"/>
              </a:endParaRPr>
            </a:p>
          </p:txBody>
        </p:sp>
        <p:sp>
          <p:nvSpPr>
            <p:cNvPr id="19487" name="矩形 31"/>
            <p:cNvSpPr>
              <a:spLocks noChangeArrowheads="1"/>
            </p:cNvSpPr>
            <p:nvPr>
              <p:custDataLst>
                <p:tags r:id="rId22"/>
              </p:custDataLst>
            </p:nvPr>
          </p:nvSpPr>
          <p:spPr bwMode="gray">
            <a:xfrm>
              <a:off x="3805154" y="2114550"/>
              <a:ext cx="23336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D992EACE-B38D-4174-9258-7E156E79C735}" type="datetime'''''''''''''''''''''''''''''''''''''''''''''''''''''''1''4%'''">
                <a:rPr lang="en-US" altLang="zh-CN" sz="738" b="0">
                  <a:solidFill>
                    <a:srgbClr val="FFFFFF"/>
                  </a:solidFill>
                  <a:sym typeface="Arial" pitchFamily="34" charset="0"/>
                </a:rPr>
                <a:pPr algn="ctr" fontAlgn="base">
                  <a:spcBef>
                    <a:spcPct val="0"/>
                  </a:spcBef>
                  <a:spcAft>
                    <a:spcPct val="0"/>
                  </a:spcAft>
                </a:pPr>
                <a:t>14%</a:t>
              </a:fld>
              <a:endParaRPr lang="en-US" altLang="zh-CN" sz="738" b="0">
                <a:solidFill>
                  <a:srgbClr val="FFFFFF"/>
                </a:solidFill>
                <a:sym typeface="Arial" pitchFamily="34" charset="0"/>
              </a:endParaRPr>
            </a:p>
          </p:txBody>
        </p:sp>
        <p:sp>
          <p:nvSpPr>
            <p:cNvPr id="19489" name="矩形 41"/>
            <p:cNvSpPr>
              <a:spLocks noChangeArrowheads="1"/>
            </p:cNvSpPr>
            <p:nvPr>
              <p:custDataLst>
                <p:tags r:id="rId23"/>
              </p:custDataLst>
            </p:nvPr>
          </p:nvSpPr>
          <p:spPr bwMode="auto">
            <a:xfrm>
              <a:off x="3336842" y="1814513"/>
              <a:ext cx="2000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AD2EDF60-B773-4AEE-B5CA-90D7B1DAA5BE}" type="datetime'''''''''''''''''''''''18''''''''7'''''''''''">
                <a:rPr lang="en-US" altLang="zh-CN" sz="738" b="0">
                  <a:solidFill>
                    <a:srgbClr val="000000"/>
                  </a:solidFill>
                  <a:sym typeface="Arial" pitchFamily="34" charset="0"/>
                </a:rPr>
                <a:pPr algn="ctr" fontAlgn="base">
                  <a:spcBef>
                    <a:spcPct val="0"/>
                  </a:spcBef>
                  <a:spcAft>
                    <a:spcPct val="0"/>
                  </a:spcAft>
                </a:pPr>
                <a:t>187</a:t>
              </a:fld>
              <a:endParaRPr lang="en-US" altLang="zh-CN" sz="738" b="0">
                <a:solidFill>
                  <a:srgbClr val="000000"/>
                </a:solidFill>
                <a:sym typeface="Arial" pitchFamily="34" charset="0"/>
              </a:endParaRPr>
            </a:p>
          </p:txBody>
        </p:sp>
        <p:sp>
          <p:nvSpPr>
            <p:cNvPr id="19490" name="矩形 70"/>
            <p:cNvSpPr>
              <a:spLocks noChangeArrowheads="1"/>
            </p:cNvSpPr>
            <p:nvPr>
              <p:custDataLst>
                <p:tags r:id="rId24"/>
              </p:custDataLst>
            </p:nvPr>
          </p:nvSpPr>
          <p:spPr bwMode="gray">
            <a:xfrm>
              <a:off x="3319379" y="2852738"/>
              <a:ext cx="233363"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E4099868-817C-454C-AFA0-E6E77C2A658E}" type="datetime'''''''''''''''''''''''''''''''28''''''''''''''''%'''''''">
                <a:rPr lang="en-US" altLang="zh-CN" sz="738" b="0">
                  <a:solidFill>
                    <a:srgbClr val="FFFFFF"/>
                  </a:solidFill>
                  <a:sym typeface="Arial" pitchFamily="34" charset="0"/>
                </a:rPr>
                <a:pPr algn="ctr" fontAlgn="base">
                  <a:spcBef>
                    <a:spcPct val="0"/>
                  </a:spcBef>
                  <a:spcAft>
                    <a:spcPct val="0"/>
                  </a:spcAft>
                </a:pPr>
                <a:t>28%</a:t>
              </a:fld>
              <a:endParaRPr lang="en-US" altLang="zh-CN" sz="738" b="0">
                <a:solidFill>
                  <a:srgbClr val="FFFFFF"/>
                </a:solidFill>
                <a:sym typeface="Arial" pitchFamily="34" charset="0"/>
              </a:endParaRPr>
            </a:p>
          </p:txBody>
        </p:sp>
        <p:sp>
          <p:nvSpPr>
            <p:cNvPr id="19491" name="矩形 27"/>
            <p:cNvSpPr>
              <a:spLocks noChangeArrowheads="1"/>
            </p:cNvSpPr>
            <p:nvPr>
              <p:custDataLst>
                <p:tags r:id="rId25"/>
              </p:custDataLst>
            </p:nvPr>
          </p:nvSpPr>
          <p:spPr bwMode="gray">
            <a:xfrm>
              <a:off x="3319379" y="2166938"/>
              <a:ext cx="233363"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ECA6E090-B759-430A-9680-461324D9723C}" type="datetime'''''''1''''''''''''''''''''''8''''''''''''''%'''''''">
                <a:rPr lang="en-US" altLang="zh-CN" sz="738" b="0">
                  <a:solidFill>
                    <a:srgbClr val="FFFFFF"/>
                  </a:solidFill>
                  <a:sym typeface="Arial" pitchFamily="34" charset="0"/>
                </a:rPr>
                <a:pPr algn="ctr" fontAlgn="base">
                  <a:spcBef>
                    <a:spcPct val="0"/>
                  </a:spcBef>
                  <a:spcAft>
                    <a:spcPct val="0"/>
                  </a:spcAft>
                </a:pPr>
                <a:t>18%</a:t>
              </a:fld>
              <a:endParaRPr lang="en-US" altLang="zh-CN" sz="738" b="0">
                <a:solidFill>
                  <a:srgbClr val="FFFFFF"/>
                </a:solidFill>
                <a:sym typeface="Arial" pitchFamily="34" charset="0"/>
              </a:endParaRPr>
            </a:p>
          </p:txBody>
        </p:sp>
        <p:sp>
          <p:nvSpPr>
            <p:cNvPr id="19492" name="矩形 35"/>
            <p:cNvSpPr>
              <a:spLocks noChangeArrowheads="1"/>
            </p:cNvSpPr>
            <p:nvPr>
              <p:custDataLst>
                <p:tags r:id="rId26"/>
              </p:custDataLst>
            </p:nvPr>
          </p:nvSpPr>
          <p:spPr bwMode="auto">
            <a:xfrm>
              <a:off x="2641231" y="5138738"/>
              <a:ext cx="4191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6A6008E3-5629-493A-912B-561F2F37B03E}" type="datetime'''华''''''''''北''''''''''地''''''''''''''''''区'''''''''''''">
                <a:rPr lang="zh-CN" altLang="en-US" sz="738" b="0">
                  <a:solidFill>
                    <a:srgbClr val="000000"/>
                  </a:solidFill>
                  <a:sym typeface="Arial" pitchFamily="34" charset="0"/>
                </a:rPr>
                <a:pPr algn="ctr" fontAlgn="base">
                  <a:spcBef>
                    <a:spcPct val="0"/>
                  </a:spcBef>
                  <a:spcAft>
                    <a:spcPct val="0"/>
                  </a:spcAft>
                </a:pPr>
                <a:t>华北地区</a:t>
              </a:fld>
              <a:endParaRPr lang="zh-CN" altLang="en-US" sz="738" b="0">
                <a:solidFill>
                  <a:srgbClr val="000000"/>
                </a:solidFill>
                <a:sym typeface="Arial" pitchFamily="34" charset="0"/>
              </a:endParaRPr>
            </a:p>
          </p:txBody>
        </p:sp>
        <p:sp>
          <p:nvSpPr>
            <p:cNvPr id="19493" name="矩形 36"/>
            <p:cNvSpPr>
              <a:spLocks noChangeArrowheads="1"/>
            </p:cNvSpPr>
            <p:nvPr>
              <p:custDataLst>
                <p:tags r:id="rId27"/>
              </p:custDataLst>
            </p:nvPr>
          </p:nvSpPr>
          <p:spPr bwMode="auto">
            <a:xfrm>
              <a:off x="2846304" y="1814513"/>
              <a:ext cx="2000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8768DEE7-1D0A-4EFD-8C7D-2AB5E6BC57F7}" type="datetime'2''''''''''''''''''''''''''2''''''''''''2'''''''''''''''''''''">
                <a:rPr lang="en-US" altLang="zh-CN" sz="738" b="0">
                  <a:solidFill>
                    <a:srgbClr val="000000"/>
                  </a:solidFill>
                  <a:sym typeface="Arial" pitchFamily="34" charset="0"/>
                </a:rPr>
                <a:pPr algn="ctr" fontAlgn="base">
                  <a:spcBef>
                    <a:spcPct val="0"/>
                  </a:spcBef>
                  <a:spcAft>
                    <a:spcPct val="0"/>
                  </a:spcAft>
                </a:pPr>
                <a:t>222</a:t>
              </a:fld>
              <a:endParaRPr lang="en-US" altLang="zh-CN" sz="738" b="0">
                <a:solidFill>
                  <a:srgbClr val="000000"/>
                </a:solidFill>
                <a:sym typeface="Arial" pitchFamily="34" charset="0"/>
              </a:endParaRPr>
            </a:p>
          </p:txBody>
        </p:sp>
        <p:sp>
          <p:nvSpPr>
            <p:cNvPr id="19494" name="矩形 39"/>
            <p:cNvSpPr>
              <a:spLocks noChangeArrowheads="1"/>
            </p:cNvSpPr>
            <p:nvPr>
              <p:custDataLst>
                <p:tags r:id="rId28"/>
              </p:custDataLst>
            </p:nvPr>
          </p:nvSpPr>
          <p:spPr bwMode="auto">
            <a:xfrm>
              <a:off x="2761881" y="4829175"/>
              <a:ext cx="176212" cy="122238"/>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3CB3AE8C-CB3C-4A10-85D3-A2CE7C918B01}" type="datetime'''''''''''''''''''''''2%'''''''''''''''''''''''''''''''''">
                <a:rPr lang="en-US" altLang="zh-CN" sz="738" b="0">
                  <a:solidFill>
                    <a:srgbClr val="000000"/>
                  </a:solidFill>
                  <a:sym typeface="Arial" pitchFamily="34" charset="0"/>
                </a:rPr>
                <a:pPr algn="ctr" fontAlgn="base">
                  <a:spcBef>
                    <a:spcPct val="0"/>
                  </a:spcBef>
                  <a:spcAft>
                    <a:spcPct val="0"/>
                  </a:spcAft>
                </a:pPr>
                <a:t>2%</a:t>
              </a:fld>
              <a:endParaRPr lang="en-US" altLang="zh-CN" sz="738" b="0">
                <a:solidFill>
                  <a:srgbClr val="000000"/>
                </a:solidFill>
                <a:sym typeface="Arial" pitchFamily="34" charset="0"/>
              </a:endParaRPr>
            </a:p>
          </p:txBody>
        </p:sp>
        <p:sp>
          <p:nvSpPr>
            <p:cNvPr id="19495" name="矩形 73"/>
            <p:cNvSpPr>
              <a:spLocks noChangeArrowheads="1"/>
            </p:cNvSpPr>
            <p:nvPr>
              <p:custDataLst>
                <p:tags r:id="rId29"/>
              </p:custDataLst>
            </p:nvPr>
          </p:nvSpPr>
          <p:spPr bwMode="gray">
            <a:xfrm>
              <a:off x="4776704" y="2914650"/>
              <a:ext cx="23336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A0AEFDF3-67A7-4E0B-9CAF-27B9E18CFEA3}" type="datetime'''''''''''''33''''%'''''''">
                <a:rPr lang="en-US" altLang="zh-CN" sz="738" b="0">
                  <a:solidFill>
                    <a:srgbClr val="FFFFFF"/>
                  </a:solidFill>
                  <a:sym typeface="Arial" pitchFamily="34" charset="0"/>
                </a:rPr>
                <a:pPr algn="ctr" fontAlgn="base">
                  <a:spcBef>
                    <a:spcPct val="0"/>
                  </a:spcBef>
                  <a:spcAft>
                    <a:spcPct val="0"/>
                  </a:spcAft>
                </a:pPr>
                <a:t>33%</a:t>
              </a:fld>
              <a:endParaRPr lang="en-US" altLang="zh-CN" sz="738" b="0">
                <a:solidFill>
                  <a:srgbClr val="FFFFFF"/>
                </a:solidFill>
                <a:sym typeface="Arial" pitchFamily="34" charset="0"/>
              </a:endParaRPr>
            </a:p>
          </p:txBody>
        </p:sp>
        <p:sp>
          <p:nvSpPr>
            <p:cNvPr id="19496" name="矩形 51"/>
            <p:cNvSpPr>
              <a:spLocks noChangeArrowheads="1"/>
            </p:cNvSpPr>
            <p:nvPr>
              <p:custDataLst>
                <p:tags r:id="rId30"/>
              </p:custDataLst>
            </p:nvPr>
          </p:nvSpPr>
          <p:spPr bwMode="gray">
            <a:xfrm>
              <a:off x="4776704" y="2157413"/>
              <a:ext cx="233363"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5CDA3E0A-218D-419C-936D-415D68C43B01}" type="datetime'''''''''''''''''''''1''''''7''''%'''''''''">
                <a:rPr lang="en-US" altLang="zh-CN" sz="738" b="0">
                  <a:solidFill>
                    <a:srgbClr val="FFFFFF"/>
                  </a:solidFill>
                  <a:sym typeface="Arial" pitchFamily="34" charset="0"/>
                </a:rPr>
                <a:pPr algn="ctr" fontAlgn="base">
                  <a:spcBef>
                    <a:spcPct val="0"/>
                  </a:spcBef>
                  <a:spcAft>
                    <a:spcPct val="0"/>
                  </a:spcAft>
                </a:pPr>
                <a:t>17%</a:t>
              </a:fld>
              <a:endParaRPr lang="en-US" altLang="zh-CN" sz="738" b="0">
                <a:solidFill>
                  <a:srgbClr val="FFFFFF"/>
                </a:solidFill>
                <a:sym typeface="Arial" pitchFamily="34" charset="0"/>
              </a:endParaRPr>
            </a:p>
          </p:txBody>
        </p:sp>
        <p:sp>
          <p:nvSpPr>
            <p:cNvPr id="19497" name="矩形 44"/>
            <p:cNvSpPr>
              <a:spLocks noChangeArrowheads="1"/>
            </p:cNvSpPr>
            <p:nvPr>
              <p:custDataLst>
                <p:tags r:id="rId31"/>
              </p:custDataLst>
            </p:nvPr>
          </p:nvSpPr>
          <p:spPr bwMode="auto">
            <a:xfrm>
              <a:off x="4103318" y="5138738"/>
              <a:ext cx="4191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C5EC894C-D9A0-4AFC-88FE-6BF09F9E2388}" type="datetime'东''''''''''''''''''''''''''''''''''北''''地''区'''''''''''''''">
                <a:rPr lang="zh-CN" altLang="en-US" sz="738" b="0">
                  <a:solidFill>
                    <a:srgbClr val="000000"/>
                  </a:solidFill>
                  <a:sym typeface="Arial" pitchFamily="34" charset="0"/>
                </a:rPr>
                <a:pPr algn="ctr" fontAlgn="base">
                  <a:spcBef>
                    <a:spcPct val="0"/>
                  </a:spcBef>
                  <a:spcAft>
                    <a:spcPct val="0"/>
                  </a:spcAft>
                </a:pPr>
                <a:t>东北地区</a:t>
              </a:fld>
              <a:endParaRPr lang="zh-CN" altLang="en-US" sz="738" b="0">
                <a:solidFill>
                  <a:srgbClr val="000000"/>
                </a:solidFill>
                <a:sym typeface="Arial" pitchFamily="34" charset="0"/>
              </a:endParaRPr>
            </a:p>
          </p:txBody>
        </p:sp>
        <p:sp>
          <p:nvSpPr>
            <p:cNvPr id="19498" name="矩形 45"/>
            <p:cNvSpPr>
              <a:spLocks noChangeArrowheads="1"/>
            </p:cNvSpPr>
            <p:nvPr>
              <p:custDataLst>
                <p:tags r:id="rId32"/>
              </p:custDataLst>
            </p:nvPr>
          </p:nvSpPr>
          <p:spPr bwMode="auto">
            <a:xfrm>
              <a:off x="4308392" y="1814513"/>
              <a:ext cx="2000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B59742F7-DCF7-48EF-A4F0-B69A2377DDA8}" type="datetime'''''''''''1''0''3'">
                <a:rPr lang="en-US" altLang="zh-CN" sz="738" b="0">
                  <a:solidFill>
                    <a:srgbClr val="000000"/>
                  </a:solidFill>
                  <a:sym typeface="Arial" pitchFamily="34" charset="0"/>
                </a:rPr>
                <a:pPr algn="ctr" fontAlgn="base">
                  <a:spcBef>
                    <a:spcPct val="0"/>
                  </a:spcBef>
                  <a:spcAft>
                    <a:spcPct val="0"/>
                  </a:spcAft>
                </a:pPr>
                <a:t>103</a:t>
              </a:fld>
              <a:endParaRPr lang="en-US" altLang="zh-CN" sz="738" b="0">
                <a:solidFill>
                  <a:srgbClr val="000000"/>
                </a:solidFill>
                <a:sym typeface="Arial" pitchFamily="34" charset="0"/>
              </a:endParaRPr>
            </a:p>
          </p:txBody>
        </p:sp>
        <p:sp>
          <p:nvSpPr>
            <p:cNvPr id="19499" name="矩形 55"/>
            <p:cNvSpPr>
              <a:spLocks noChangeArrowheads="1"/>
            </p:cNvSpPr>
            <p:nvPr>
              <p:custDataLst>
                <p:tags r:id="rId33"/>
              </p:custDataLst>
            </p:nvPr>
          </p:nvSpPr>
          <p:spPr bwMode="gray">
            <a:xfrm>
              <a:off x="1299793" y="4424363"/>
              <a:ext cx="176213" cy="122237"/>
            </a:xfrm>
            <a:prstGeom prst="rect">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0B2D2BEB-9032-48EF-99C3-D8F0BD2B9B3C}" type="datetime'''''''''''''0''''''''''''''''''''''''''''''''%'''''">
                <a:rPr lang="en-US" altLang="zh-CN" sz="738" b="0">
                  <a:solidFill>
                    <a:srgbClr val="FFFFFF"/>
                  </a:solidFill>
                  <a:sym typeface="Arial" pitchFamily="34" charset="0"/>
                </a:rPr>
                <a:pPr algn="ctr" fontAlgn="base">
                  <a:spcBef>
                    <a:spcPct val="0"/>
                  </a:spcBef>
                  <a:spcAft>
                    <a:spcPct val="0"/>
                  </a:spcAft>
                </a:pPr>
                <a:t>0%</a:t>
              </a:fld>
              <a:endParaRPr lang="en-US" altLang="zh-CN" sz="738" b="0">
                <a:solidFill>
                  <a:srgbClr val="FFFFFF"/>
                </a:solidFill>
                <a:sym typeface="Arial" pitchFamily="34" charset="0"/>
              </a:endParaRPr>
            </a:p>
          </p:txBody>
        </p:sp>
        <p:sp>
          <p:nvSpPr>
            <p:cNvPr id="19500" name="矩形 66"/>
            <p:cNvSpPr>
              <a:spLocks noChangeArrowheads="1"/>
            </p:cNvSpPr>
            <p:nvPr>
              <p:custDataLst>
                <p:tags r:id="rId34"/>
              </p:custDataLst>
            </p:nvPr>
          </p:nvSpPr>
          <p:spPr bwMode="gray">
            <a:xfrm>
              <a:off x="1366754" y="2781300"/>
              <a:ext cx="23336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B52271D8-ACC3-47D5-942E-A62E63F6825A}" type="datetime'''''''''2''''1''''''''%'''''''''">
                <a:rPr lang="en-US" altLang="zh-CN" sz="738" b="0">
                  <a:solidFill>
                    <a:srgbClr val="FFFFFF"/>
                  </a:solidFill>
                  <a:sym typeface="Arial" pitchFamily="34" charset="0"/>
                </a:rPr>
                <a:pPr algn="ctr" fontAlgn="base">
                  <a:spcBef>
                    <a:spcPct val="0"/>
                  </a:spcBef>
                  <a:spcAft>
                    <a:spcPct val="0"/>
                  </a:spcAft>
                </a:pPr>
                <a:t>21%</a:t>
              </a:fld>
              <a:endParaRPr lang="en-US" altLang="zh-CN" sz="738" b="0">
                <a:solidFill>
                  <a:srgbClr val="FFFFFF"/>
                </a:solidFill>
                <a:sym typeface="Arial" pitchFamily="34" charset="0"/>
              </a:endParaRPr>
            </a:p>
          </p:txBody>
        </p:sp>
        <p:sp>
          <p:nvSpPr>
            <p:cNvPr id="19501" name="矩形 61"/>
            <p:cNvSpPr>
              <a:spLocks noChangeArrowheads="1"/>
            </p:cNvSpPr>
            <p:nvPr>
              <p:custDataLst>
                <p:tags r:id="rId35"/>
              </p:custDataLst>
            </p:nvPr>
          </p:nvSpPr>
          <p:spPr bwMode="gray">
            <a:xfrm>
              <a:off x="1366754" y="2181225"/>
              <a:ext cx="23336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32CDC9B8-09F8-4AD4-8D13-AA4BA2791837}" type="datetime'''''''''''1''''''''''''''''8''''''''''%'''''''''''''''''''">
                <a:rPr lang="en-US" altLang="zh-CN" sz="738" b="0">
                  <a:solidFill>
                    <a:srgbClr val="FFFFFF"/>
                  </a:solidFill>
                  <a:sym typeface="Arial" pitchFamily="34" charset="0"/>
                </a:rPr>
                <a:pPr algn="ctr" fontAlgn="base">
                  <a:spcBef>
                    <a:spcPct val="0"/>
                  </a:spcBef>
                  <a:spcAft>
                    <a:spcPct val="0"/>
                  </a:spcAft>
                </a:pPr>
                <a:t>18%</a:t>
              </a:fld>
              <a:endParaRPr lang="en-US" altLang="zh-CN" sz="738" b="0">
                <a:solidFill>
                  <a:srgbClr val="FFFFFF"/>
                </a:solidFill>
                <a:sym typeface="Arial" pitchFamily="34" charset="0"/>
              </a:endParaRPr>
            </a:p>
          </p:txBody>
        </p:sp>
        <p:sp>
          <p:nvSpPr>
            <p:cNvPr id="19502" name="矩形 46"/>
            <p:cNvSpPr>
              <a:spLocks noChangeArrowheads="1"/>
            </p:cNvSpPr>
            <p:nvPr>
              <p:custDataLst>
                <p:tags r:id="rId36"/>
              </p:custDataLst>
            </p:nvPr>
          </p:nvSpPr>
          <p:spPr bwMode="gray">
            <a:xfrm>
              <a:off x="4290929" y="2266950"/>
              <a:ext cx="23336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574A7F52-99CF-4B43-AE7F-61C8A2453E65}" type="datetime'''''''''''''''''''2''''''''''4''''%'''''''">
                <a:rPr lang="en-US" altLang="zh-CN" sz="738" b="0">
                  <a:solidFill>
                    <a:srgbClr val="FFFFFF"/>
                  </a:solidFill>
                  <a:sym typeface="Arial" pitchFamily="34" charset="0"/>
                </a:rPr>
                <a:pPr algn="ctr" fontAlgn="base">
                  <a:spcBef>
                    <a:spcPct val="0"/>
                  </a:spcBef>
                  <a:spcAft>
                    <a:spcPct val="0"/>
                  </a:spcAft>
                </a:pPr>
                <a:t>24%</a:t>
              </a:fld>
              <a:endParaRPr lang="en-US" altLang="zh-CN" sz="738" b="0">
                <a:solidFill>
                  <a:srgbClr val="FFFFFF"/>
                </a:solidFill>
                <a:sym typeface="Arial" pitchFamily="34" charset="0"/>
              </a:endParaRPr>
            </a:p>
          </p:txBody>
        </p:sp>
        <p:sp>
          <p:nvSpPr>
            <p:cNvPr id="19503" name="矩形 69"/>
            <p:cNvSpPr>
              <a:spLocks noChangeArrowheads="1"/>
            </p:cNvSpPr>
            <p:nvPr>
              <p:custDataLst>
                <p:tags r:id="rId37"/>
              </p:custDataLst>
            </p:nvPr>
          </p:nvSpPr>
          <p:spPr bwMode="gray">
            <a:xfrm>
              <a:off x="2828842" y="3109913"/>
              <a:ext cx="233362"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BE529192-49BD-48BB-B302-05B02825074C}" type="datetime'2''''''''''''''''5''''''''''''''''''''''%'''''''''''''''''''">
                <a:rPr lang="en-US" altLang="zh-CN" sz="738" b="0">
                  <a:solidFill>
                    <a:srgbClr val="FFFFFF"/>
                  </a:solidFill>
                  <a:sym typeface="Arial" pitchFamily="34" charset="0"/>
                </a:rPr>
                <a:pPr algn="ctr" fontAlgn="base">
                  <a:spcBef>
                    <a:spcPct val="0"/>
                  </a:spcBef>
                  <a:spcAft>
                    <a:spcPct val="0"/>
                  </a:spcAft>
                </a:pPr>
                <a:t>25%</a:t>
              </a:fld>
              <a:endParaRPr lang="en-US" altLang="zh-CN" sz="738" b="0">
                <a:solidFill>
                  <a:srgbClr val="FFFFFF"/>
                </a:solidFill>
                <a:sym typeface="Arial" pitchFamily="34" charset="0"/>
              </a:endParaRPr>
            </a:p>
          </p:txBody>
        </p:sp>
        <p:sp>
          <p:nvSpPr>
            <p:cNvPr id="19504" name="矩形 37"/>
            <p:cNvSpPr>
              <a:spLocks noChangeArrowheads="1"/>
            </p:cNvSpPr>
            <p:nvPr>
              <p:custDataLst>
                <p:tags r:id="rId38"/>
              </p:custDataLst>
            </p:nvPr>
          </p:nvSpPr>
          <p:spPr bwMode="gray">
            <a:xfrm>
              <a:off x="2828842" y="2314575"/>
              <a:ext cx="233362"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A6303C79-9A7A-4F80-B225-3F9BC12BD92B}" type="datetime'''''''''''''''''''2''''7''''''''''''''''''''''%'''''''">
                <a:rPr lang="en-US" altLang="zh-CN" sz="738" b="0">
                  <a:solidFill>
                    <a:srgbClr val="FFFFFF"/>
                  </a:solidFill>
                  <a:sym typeface="Arial" pitchFamily="34" charset="0"/>
                </a:rPr>
                <a:pPr algn="ctr" fontAlgn="base">
                  <a:spcBef>
                    <a:spcPct val="0"/>
                  </a:spcBef>
                  <a:spcAft>
                    <a:spcPct val="0"/>
                  </a:spcAft>
                </a:pPr>
                <a:t>27%</a:t>
              </a:fld>
              <a:endParaRPr lang="en-US" altLang="zh-CN" sz="738" b="0">
                <a:solidFill>
                  <a:srgbClr val="FFFFFF"/>
                </a:solidFill>
                <a:sym typeface="Arial" pitchFamily="34" charset="0"/>
              </a:endParaRPr>
            </a:p>
          </p:txBody>
        </p:sp>
        <p:sp>
          <p:nvSpPr>
            <p:cNvPr id="19505" name="矩形 25"/>
            <p:cNvSpPr>
              <a:spLocks noChangeArrowheads="1"/>
            </p:cNvSpPr>
            <p:nvPr>
              <p:custDataLst>
                <p:tags r:id="rId39"/>
              </p:custDataLst>
            </p:nvPr>
          </p:nvSpPr>
          <p:spPr bwMode="auto">
            <a:xfrm>
              <a:off x="2150693" y="5138738"/>
              <a:ext cx="4191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83E15A7B-2844-4F34-9390-C40E2CAFB3E3}" type="datetime'华''''''''''''''''''''南''''''''地''''''区'''''''''''''">
                <a:rPr lang="zh-CN" altLang="en-US" sz="738" b="0">
                  <a:solidFill>
                    <a:srgbClr val="000000"/>
                  </a:solidFill>
                  <a:sym typeface="Arial" pitchFamily="34" charset="0"/>
                </a:rPr>
                <a:pPr algn="ctr" fontAlgn="base">
                  <a:spcBef>
                    <a:spcPct val="0"/>
                  </a:spcBef>
                  <a:spcAft>
                    <a:spcPct val="0"/>
                  </a:spcAft>
                </a:pPr>
                <a:t>华南地区</a:t>
              </a:fld>
              <a:endParaRPr lang="zh-CN" altLang="en-US" sz="738" b="0">
                <a:solidFill>
                  <a:srgbClr val="000000"/>
                </a:solidFill>
                <a:sym typeface="Arial" pitchFamily="34" charset="0"/>
              </a:endParaRPr>
            </a:p>
          </p:txBody>
        </p:sp>
        <p:sp>
          <p:nvSpPr>
            <p:cNvPr id="19506" name="矩形 53"/>
            <p:cNvSpPr>
              <a:spLocks noChangeArrowheads="1"/>
            </p:cNvSpPr>
            <p:nvPr>
              <p:custDataLst>
                <p:tags r:id="rId40"/>
              </p:custDataLst>
            </p:nvPr>
          </p:nvSpPr>
          <p:spPr bwMode="auto">
            <a:xfrm>
              <a:off x="2355767" y="1814513"/>
              <a:ext cx="2000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A8A05AFA-9988-4514-A0C0-748B01121895}" type="datetime'2''''''''''''''''''''''''''''''7''''0'">
                <a:rPr lang="en-US" altLang="zh-CN" sz="738" b="0">
                  <a:solidFill>
                    <a:srgbClr val="000000"/>
                  </a:solidFill>
                  <a:sym typeface="Arial" pitchFamily="34" charset="0"/>
                </a:rPr>
                <a:pPr algn="ctr" fontAlgn="base">
                  <a:spcBef>
                    <a:spcPct val="0"/>
                  </a:spcBef>
                  <a:spcAft>
                    <a:spcPct val="0"/>
                  </a:spcAft>
                </a:pPr>
                <a:t>270</a:t>
              </a:fld>
              <a:endParaRPr lang="en-US" altLang="zh-CN" sz="738" b="0">
                <a:solidFill>
                  <a:srgbClr val="000000"/>
                </a:solidFill>
                <a:sym typeface="Arial" pitchFamily="34" charset="0"/>
              </a:endParaRPr>
            </a:p>
          </p:txBody>
        </p:sp>
        <p:sp>
          <p:nvSpPr>
            <p:cNvPr id="19507" name="矩形 68"/>
            <p:cNvSpPr>
              <a:spLocks noChangeArrowheads="1"/>
            </p:cNvSpPr>
            <p:nvPr>
              <p:custDataLst>
                <p:tags r:id="rId41"/>
              </p:custDataLst>
            </p:nvPr>
          </p:nvSpPr>
          <p:spPr bwMode="gray">
            <a:xfrm>
              <a:off x="2338304" y="2852738"/>
              <a:ext cx="233363"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2F38171D-1D5C-4B6C-B315-01757F48BD58}" type="datetime'''''''''''''''''''''3''''''''''''''''''0''%'''''''''">
                <a:rPr lang="en-US" altLang="zh-CN" sz="738" b="0">
                  <a:solidFill>
                    <a:srgbClr val="FFFFFF"/>
                  </a:solidFill>
                  <a:sym typeface="Arial" pitchFamily="34" charset="0"/>
                </a:rPr>
                <a:pPr algn="ctr" fontAlgn="base">
                  <a:spcBef>
                    <a:spcPct val="0"/>
                  </a:spcBef>
                  <a:spcAft>
                    <a:spcPct val="0"/>
                  </a:spcAft>
                </a:pPr>
                <a:t>30%</a:t>
              </a:fld>
              <a:endParaRPr lang="en-US" altLang="zh-CN" sz="738" b="0">
                <a:solidFill>
                  <a:srgbClr val="FFFFFF"/>
                </a:solidFill>
                <a:sym typeface="Arial" pitchFamily="34" charset="0"/>
              </a:endParaRPr>
            </a:p>
          </p:txBody>
        </p:sp>
        <p:sp>
          <p:nvSpPr>
            <p:cNvPr id="19508" name="矩形 42"/>
            <p:cNvSpPr>
              <a:spLocks noChangeArrowheads="1"/>
            </p:cNvSpPr>
            <p:nvPr>
              <p:custDataLst>
                <p:tags r:id="rId42"/>
              </p:custDataLst>
            </p:nvPr>
          </p:nvSpPr>
          <p:spPr bwMode="gray">
            <a:xfrm>
              <a:off x="2338304" y="2152650"/>
              <a:ext cx="23336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0DBEAFE2-C064-4F8E-A320-78035E392010}" type="datetime'''''''''''1''''''''''''''''''''7%'''''''">
                <a:rPr lang="en-US" altLang="zh-CN" sz="738" b="0">
                  <a:solidFill>
                    <a:srgbClr val="FFFFFF"/>
                  </a:solidFill>
                  <a:sym typeface="Arial" pitchFamily="34" charset="0"/>
                </a:rPr>
                <a:pPr algn="ctr" fontAlgn="base">
                  <a:spcBef>
                    <a:spcPct val="0"/>
                  </a:spcBef>
                  <a:spcAft>
                    <a:spcPct val="0"/>
                  </a:spcAft>
                </a:pPr>
                <a:t>17%</a:t>
              </a:fld>
              <a:endParaRPr lang="en-US" altLang="zh-CN" sz="738" b="0">
                <a:solidFill>
                  <a:srgbClr val="FFFFFF"/>
                </a:solidFill>
                <a:sym typeface="Arial" pitchFamily="34" charset="0"/>
              </a:endParaRPr>
            </a:p>
          </p:txBody>
        </p:sp>
        <p:sp>
          <p:nvSpPr>
            <p:cNvPr id="19510" name="矩形 30"/>
            <p:cNvSpPr>
              <a:spLocks noChangeArrowheads="1"/>
            </p:cNvSpPr>
            <p:nvPr>
              <p:custDataLst>
                <p:tags r:id="rId43"/>
              </p:custDataLst>
            </p:nvPr>
          </p:nvSpPr>
          <p:spPr bwMode="auto">
            <a:xfrm>
              <a:off x="3822617" y="1814513"/>
              <a:ext cx="2000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B865C49B-B49C-4E40-BBF3-CDD98C406F00}" type="datetime'''''''15''''''6'''''''''''''''''''''''''''">
                <a:rPr lang="en-US" altLang="zh-CN" sz="738" b="0">
                  <a:solidFill>
                    <a:srgbClr val="000000"/>
                  </a:solidFill>
                  <a:sym typeface="Arial" pitchFamily="34" charset="0"/>
                </a:rPr>
                <a:pPr algn="ctr" fontAlgn="base">
                  <a:spcBef>
                    <a:spcPct val="0"/>
                  </a:spcBef>
                  <a:spcAft>
                    <a:spcPct val="0"/>
                  </a:spcAft>
                </a:pPr>
                <a:t>156</a:t>
              </a:fld>
              <a:endParaRPr lang="en-US" altLang="zh-CN" sz="738" b="0">
                <a:solidFill>
                  <a:srgbClr val="000000"/>
                </a:solidFill>
                <a:sym typeface="Arial" pitchFamily="34" charset="0"/>
              </a:endParaRPr>
            </a:p>
          </p:txBody>
        </p:sp>
        <p:sp>
          <p:nvSpPr>
            <p:cNvPr id="19511" name="矩形 43"/>
            <p:cNvSpPr>
              <a:spLocks noChangeArrowheads="1"/>
            </p:cNvSpPr>
            <p:nvPr>
              <p:custDataLst>
                <p:tags r:id="rId44"/>
              </p:custDataLst>
            </p:nvPr>
          </p:nvSpPr>
          <p:spPr bwMode="auto">
            <a:xfrm>
              <a:off x="3738193" y="4891088"/>
              <a:ext cx="176213" cy="122237"/>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5F867DEE-825B-404A-8BB7-26C6B61CD802}" type="datetime'''''2%'''''''''''''''''''''''">
                <a:rPr lang="en-US" altLang="zh-CN" sz="738" b="0">
                  <a:solidFill>
                    <a:srgbClr val="000000"/>
                  </a:solidFill>
                  <a:sym typeface="Arial" pitchFamily="34" charset="0"/>
                </a:rPr>
                <a:pPr algn="ctr" fontAlgn="base">
                  <a:spcBef>
                    <a:spcPct val="0"/>
                  </a:spcBef>
                  <a:spcAft>
                    <a:spcPct val="0"/>
                  </a:spcAft>
                </a:pPr>
                <a:t>2%</a:t>
              </a:fld>
              <a:endParaRPr lang="en-US" altLang="zh-CN" sz="738" b="0">
                <a:solidFill>
                  <a:srgbClr val="000000"/>
                </a:solidFill>
                <a:sym typeface="Arial" pitchFamily="34" charset="0"/>
              </a:endParaRPr>
            </a:p>
          </p:txBody>
        </p:sp>
        <p:sp>
          <p:nvSpPr>
            <p:cNvPr id="19512" name="矩形 26"/>
            <p:cNvSpPr>
              <a:spLocks noChangeArrowheads="1"/>
            </p:cNvSpPr>
            <p:nvPr>
              <p:custDataLst>
                <p:tags r:id="rId45"/>
              </p:custDataLst>
            </p:nvPr>
          </p:nvSpPr>
          <p:spPr bwMode="auto">
            <a:xfrm>
              <a:off x="1664918" y="5138738"/>
              <a:ext cx="4191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136018B0-8FB4-4F03-9B0B-4A7BF0C72F87}" type="datetime'''''华''''''''''''''东''''二区'''''''">
                <a:rPr lang="zh-CN" altLang="en-US" sz="738" b="0">
                  <a:solidFill>
                    <a:srgbClr val="000000"/>
                  </a:solidFill>
                  <a:sym typeface="Arial" pitchFamily="34" charset="0"/>
                </a:rPr>
                <a:pPr algn="ctr" fontAlgn="base">
                  <a:spcBef>
                    <a:spcPct val="0"/>
                  </a:spcBef>
                  <a:spcAft>
                    <a:spcPct val="0"/>
                  </a:spcAft>
                </a:pPr>
                <a:t>华东二区</a:t>
              </a:fld>
              <a:endParaRPr lang="zh-CN" altLang="en-US" sz="738" b="0">
                <a:solidFill>
                  <a:srgbClr val="000000"/>
                </a:solidFill>
                <a:sym typeface="Arial" pitchFamily="34" charset="0"/>
              </a:endParaRPr>
            </a:p>
          </p:txBody>
        </p:sp>
        <p:sp>
          <p:nvSpPr>
            <p:cNvPr id="19513" name="矩形 23"/>
            <p:cNvSpPr>
              <a:spLocks noChangeArrowheads="1"/>
            </p:cNvSpPr>
            <p:nvPr>
              <p:custDataLst>
                <p:tags r:id="rId46"/>
              </p:custDataLst>
            </p:nvPr>
          </p:nvSpPr>
          <p:spPr bwMode="auto">
            <a:xfrm>
              <a:off x="1869992" y="1814513"/>
              <a:ext cx="2000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5D238881-407F-4581-BA18-1BE03C64A43F}" type="datetime'''''''''''''''''''''''2''''''8''''''''''''''1'''''''''''''''">
                <a:rPr lang="en-US" altLang="zh-CN" sz="738" b="0">
                  <a:solidFill>
                    <a:srgbClr val="000000"/>
                  </a:solidFill>
                  <a:sym typeface="Arial" pitchFamily="34" charset="0"/>
                </a:rPr>
                <a:pPr algn="ctr" fontAlgn="base">
                  <a:spcBef>
                    <a:spcPct val="0"/>
                  </a:spcBef>
                  <a:spcAft>
                    <a:spcPct val="0"/>
                  </a:spcAft>
                </a:pPr>
                <a:t>281</a:t>
              </a:fld>
              <a:endParaRPr lang="en-US" altLang="zh-CN" sz="738" b="0">
                <a:solidFill>
                  <a:srgbClr val="000000"/>
                </a:solidFill>
                <a:sym typeface="Arial" pitchFamily="34" charset="0"/>
              </a:endParaRPr>
            </a:p>
          </p:txBody>
        </p:sp>
        <p:sp>
          <p:nvSpPr>
            <p:cNvPr id="19514" name="矩形 67"/>
            <p:cNvSpPr>
              <a:spLocks noChangeArrowheads="1"/>
            </p:cNvSpPr>
            <p:nvPr>
              <p:custDataLst>
                <p:tags r:id="rId47"/>
              </p:custDataLst>
            </p:nvPr>
          </p:nvSpPr>
          <p:spPr bwMode="gray">
            <a:xfrm>
              <a:off x="1852529" y="3119438"/>
              <a:ext cx="233363"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EAD35E5D-42E4-4FD7-866B-38BD37207431}" type="datetime'3''''''''''''''''''2''''''''''''''''''''%'''''''''''''''''">
                <a:rPr lang="en-US" altLang="zh-CN" sz="738" b="0">
                  <a:solidFill>
                    <a:srgbClr val="FFFFFF"/>
                  </a:solidFill>
                  <a:sym typeface="Arial" pitchFamily="34" charset="0"/>
                </a:rPr>
                <a:pPr algn="ctr" fontAlgn="base">
                  <a:spcBef>
                    <a:spcPct val="0"/>
                  </a:spcBef>
                  <a:spcAft>
                    <a:spcPct val="0"/>
                  </a:spcAft>
                </a:pPr>
                <a:t>32%</a:t>
              </a:fld>
              <a:endParaRPr lang="en-US" altLang="zh-CN" sz="738" b="0">
                <a:solidFill>
                  <a:srgbClr val="FFFFFF"/>
                </a:solidFill>
                <a:sym typeface="Arial" pitchFamily="34" charset="0"/>
              </a:endParaRPr>
            </a:p>
          </p:txBody>
        </p:sp>
        <p:sp>
          <p:nvSpPr>
            <p:cNvPr id="19515" name="矩形 21"/>
            <p:cNvSpPr>
              <a:spLocks noChangeArrowheads="1"/>
            </p:cNvSpPr>
            <p:nvPr>
              <p:custDataLst>
                <p:tags r:id="rId48"/>
              </p:custDataLst>
            </p:nvPr>
          </p:nvSpPr>
          <p:spPr bwMode="gray">
            <a:xfrm>
              <a:off x="1852529" y="2271713"/>
              <a:ext cx="233363"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2FDFD4A9-4E49-4EB5-B68A-D8FBA788F760}" type="datetime'''''''''2''''''''''''''''''''5''%'''''''''''''''">
                <a:rPr lang="en-US" altLang="zh-CN" sz="738" b="0">
                  <a:solidFill>
                    <a:srgbClr val="FFFFFF"/>
                  </a:solidFill>
                  <a:sym typeface="Arial" pitchFamily="34" charset="0"/>
                </a:rPr>
                <a:pPr algn="ctr" fontAlgn="base">
                  <a:spcBef>
                    <a:spcPct val="0"/>
                  </a:spcBef>
                  <a:spcAft>
                    <a:spcPct val="0"/>
                  </a:spcAft>
                </a:pPr>
                <a:t>25%</a:t>
              </a:fld>
              <a:endParaRPr lang="en-US" altLang="zh-CN" sz="738" b="0">
                <a:solidFill>
                  <a:srgbClr val="FFFFFF"/>
                </a:solidFill>
                <a:sym typeface="Arial" pitchFamily="34" charset="0"/>
              </a:endParaRPr>
            </a:p>
          </p:txBody>
        </p:sp>
        <p:sp>
          <p:nvSpPr>
            <p:cNvPr id="19516" name="矩形 24"/>
            <p:cNvSpPr>
              <a:spLocks noChangeArrowheads="1"/>
            </p:cNvSpPr>
            <p:nvPr>
              <p:custDataLst>
                <p:tags r:id="rId49"/>
              </p:custDataLst>
            </p:nvPr>
          </p:nvSpPr>
          <p:spPr bwMode="auto">
            <a:xfrm>
              <a:off x="1179143" y="5138738"/>
              <a:ext cx="4191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BBD460E6-41E8-4E55-91D0-16133689BF39}" type="datetime'''''''华''东''''''''''''一区'''''''''''''''''''''''''''''''">
                <a:rPr lang="zh-CN" altLang="en-US" sz="738" b="0">
                  <a:solidFill>
                    <a:srgbClr val="000000"/>
                  </a:solidFill>
                  <a:sym typeface="Arial" pitchFamily="34" charset="0"/>
                </a:rPr>
                <a:pPr algn="ctr" fontAlgn="base">
                  <a:spcBef>
                    <a:spcPct val="0"/>
                  </a:spcBef>
                  <a:spcAft>
                    <a:spcPct val="0"/>
                  </a:spcAft>
                </a:pPr>
                <a:t>华东一区</a:t>
              </a:fld>
              <a:endParaRPr lang="zh-CN" altLang="en-US" sz="738" b="0">
                <a:solidFill>
                  <a:srgbClr val="000000"/>
                </a:solidFill>
                <a:sym typeface="Arial" pitchFamily="34" charset="0"/>
              </a:endParaRPr>
            </a:p>
          </p:txBody>
        </p:sp>
        <p:sp>
          <p:nvSpPr>
            <p:cNvPr id="19517" name="矩形 20"/>
            <p:cNvSpPr>
              <a:spLocks noChangeArrowheads="1"/>
            </p:cNvSpPr>
            <p:nvPr>
              <p:custDataLst>
                <p:tags r:id="rId50"/>
              </p:custDataLst>
            </p:nvPr>
          </p:nvSpPr>
          <p:spPr bwMode="auto">
            <a:xfrm>
              <a:off x="1384217" y="1814513"/>
              <a:ext cx="2000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9B28213E-578E-426F-AD38-B39CF117855C}" type="datetime'''''''''''''''''''''''''''''''''''''''''3''''''''5''''''7'''''">
                <a:rPr lang="en-US" altLang="zh-CN" sz="738" b="0">
                  <a:solidFill>
                    <a:srgbClr val="000000"/>
                  </a:solidFill>
                  <a:sym typeface="Arial" pitchFamily="34" charset="0"/>
                </a:rPr>
                <a:pPr algn="ctr" fontAlgn="base">
                  <a:spcBef>
                    <a:spcPct val="0"/>
                  </a:spcBef>
                  <a:spcAft>
                    <a:spcPct val="0"/>
                  </a:spcAft>
                </a:pPr>
                <a:t>357</a:t>
              </a:fld>
              <a:endParaRPr lang="en-US" altLang="zh-CN" sz="738" b="0">
                <a:solidFill>
                  <a:srgbClr val="000000"/>
                </a:solidFill>
                <a:sym typeface="Arial" pitchFamily="34" charset="0"/>
              </a:endParaRPr>
            </a:p>
          </p:txBody>
        </p:sp>
        <p:sp>
          <p:nvSpPr>
            <p:cNvPr id="19518" name="矩形 57"/>
            <p:cNvSpPr>
              <a:spLocks noChangeArrowheads="1"/>
            </p:cNvSpPr>
            <p:nvPr>
              <p:custDataLst>
                <p:tags r:id="rId51"/>
              </p:custDataLst>
            </p:nvPr>
          </p:nvSpPr>
          <p:spPr bwMode="auto">
            <a:xfrm>
              <a:off x="1299793" y="4914900"/>
              <a:ext cx="176213" cy="122238"/>
            </a:xfrm>
            <a:prstGeom prst="rect">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1D87EDD0-8D0D-4A23-B4AC-F12D7336EC17}" type="datetime'''''0''''''''''''''''''''''''''''''''''''''''%'''''''''">
                <a:rPr lang="en-US" altLang="zh-CN" sz="738" b="0">
                  <a:solidFill>
                    <a:srgbClr val="000000"/>
                  </a:solidFill>
                  <a:sym typeface="Arial" pitchFamily="34" charset="0"/>
                </a:rPr>
                <a:pPr algn="ctr" fontAlgn="base">
                  <a:spcBef>
                    <a:spcPct val="0"/>
                  </a:spcBef>
                  <a:spcAft>
                    <a:spcPct val="0"/>
                  </a:spcAft>
                </a:pPr>
                <a:t>0%</a:t>
              </a:fld>
              <a:endParaRPr lang="en-US" altLang="zh-CN" sz="738" b="0">
                <a:solidFill>
                  <a:srgbClr val="000000"/>
                </a:solidFill>
                <a:sym typeface="Arial" pitchFamily="34" charset="0"/>
              </a:endParaRPr>
            </a:p>
          </p:txBody>
        </p:sp>
        <p:sp>
          <p:nvSpPr>
            <p:cNvPr id="19519" name="矩形 54"/>
            <p:cNvSpPr>
              <a:spLocks noChangeArrowheads="1"/>
            </p:cNvSpPr>
            <p:nvPr>
              <p:custDataLst>
                <p:tags r:id="rId52"/>
              </p:custDataLst>
            </p:nvPr>
          </p:nvSpPr>
          <p:spPr bwMode="auto">
            <a:xfrm>
              <a:off x="5345977" y="1916113"/>
              <a:ext cx="196850" cy="9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fld id="{103F5A48-03C8-4FE1-9E2A-1DD50C5B6E22}" type="datetime'10''0''''''''''''''''''''''''''%'''''''''''''''">
                <a:rPr lang="en-US" altLang="zh-CN" sz="554" b="0">
                  <a:solidFill>
                    <a:srgbClr val="000000"/>
                  </a:solidFill>
                  <a:sym typeface="Arial" pitchFamily="34" charset="0"/>
                </a:rPr>
                <a:pPr fontAlgn="base">
                  <a:spcBef>
                    <a:spcPct val="0"/>
                  </a:spcBef>
                  <a:spcAft>
                    <a:spcPct val="0"/>
                  </a:spcAft>
                </a:pPr>
                <a:t>100%</a:t>
              </a:fld>
              <a:endParaRPr lang="en-US" altLang="zh-CN" sz="554" b="0">
                <a:solidFill>
                  <a:srgbClr val="000000"/>
                </a:solidFill>
                <a:sym typeface="Arial" pitchFamily="34" charset="0"/>
              </a:endParaRPr>
            </a:p>
          </p:txBody>
        </p:sp>
        <p:sp>
          <p:nvSpPr>
            <p:cNvPr id="19520" name="矩形 56"/>
            <p:cNvSpPr>
              <a:spLocks noChangeArrowheads="1"/>
            </p:cNvSpPr>
            <p:nvPr>
              <p:custDataLst>
                <p:tags r:id="rId53"/>
              </p:custDataLst>
            </p:nvPr>
          </p:nvSpPr>
          <p:spPr bwMode="auto">
            <a:xfrm>
              <a:off x="767981" y="4808538"/>
              <a:ext cx="4064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3F1CB117-0983-40AE-9A9E-A375EFB5605E}" type="datetime'''''''''''乐''''''购仕''''''店'''''''''''''''''''''">
                <a:rPr lang="zh-CN" altLang="en-US" sz="738" b="0">
                  <a:solidFill>
                    <a:srgbClr val="000000"/>
                  </a:solidFill>
                  <a:sym typeface="Arial" pitchFamily="34" charset="0"/>
                </a:rPr>
                <a:pPr algn="r" fontAlgn="base">
                  <a:spcBef>
                    <a:spcPct val="0"/>
                  </a:spcBef>
                  <a:spcAft>
                    <a:spcPct val="0"/>
                  </a:spcAft>
                </a:pPr>
                <a:t>乐购仕店</a:t>
              </a:fld>
              <a:endParaRPr lang="zh-CN" altLang="en-US" sz="738" b="0">
                <a:solidFill>
                  <a:srgbClr val="000000"/>
                </a:solidFill>
                <a:sym typeface="Arial" pitchFamily="34" charset="0"/>
              </a:endParaRPr>
            </a:p>
          </p:txBody>
        </p:sp>
        <p:sp>
          <p:nvSpPr>
            <p:cNvPr id="19521" name="矩形 33"/>
            <p:cNvSpPr>
              <a:spLocks noChangeArrowheads="1"/>
            </p:cNvSpPr>
            <p:nvPr>
              <p:custDataLst>
                <p:tags r:id="rId54"/>
              </p:custDataLst>
            </p:nvPr>
          </p:nvSpPr>
          <p:spPr bwMode="auto">
            <a:xfrm>
              <a:off x="869581" y="4637088"/>
              <a:ext cx="3048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3B0EB7F8-BEC0-4B4E-A8AE-DE66DA6D6753}" type="datetime'''''''''''''''''''''''''''''''''县''''''''镇''''店'''">
                <a:rPr lang="zh-CN" altLang="en-US" sz="738" b="0">
                  <a:solidFill>
                    <a:srgbClr val="000000"/>
                  </a:solidFill>
                  <a:sym typeface="Arial" pitchFamily="34" charset="0"/>
                </a:rPr>
                <a:pPr algn="r" fontAlgn="base">
                  <a:spcBef>
                    <a:spcPct val="0"/>
                  </a:spcBef>
                  <a:spcAft>
                    <a:spcPct val="0"/>
                  </a:spcAft>
                </a:pPr>
                <a:t>县镇店</a:t>
              </a:fld>
              <a:endParaRPr lang="zh-CN" altLang="en-US" sz="738" b="0">
                <a:solidFill>
                  <a:srgbClr val="000000"/>
                </a:solidFill>
                <a:sym typeface="Arial" pitchFamily="34" charset="0"/>
              </a:endParaRPr>
            </a:p>
          </p:txBody>
        </p:sp>
        <p:sp>
          <p:nvSpPr>
            <p:cNvPr id="19522" name="矩形 58"/>
            <p:cNvSpPr>
              <a:spLocks noChangeArrowheads="1"/>
            </p:cNvSpPr>
            <p:nvPr>
              <p:custDataLst>
                <p:tags r:id="rId55"/>
              </p:custDataLst>
            </p:nvPr>
          </p:nvSpPr>
          <p:spPr bwMode="auto">
            <a:xfrm>
              <a:off x="869581" y="4424363"/>
              <a:ext cx="3048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72D72A45-6945-4B3C-A3AC-D82B2164B754}" type="datetime'''''''''''''''''''精''''''品''''店'''''''''''''''''''''''''''''''">
                <a:rPr lang="zh-CN" altLang="en-US" sz="738" b="0">
                  <a:solidFill>
                    <a:srgbClr val="000000"/>
                  </a:solidFill>
                  <a:sym typeface="Arial" pitchFamily="34" charset="0"/>
                </a:rPr>
                <a:pPr algn="r" fontAlgn="base">
                  <a:spcBef>
                    <a:spcPct val="0"/>
                  </a:spcBef>
                  <a:spcAft>
                    <a:spcPct val="0"/>
                  </a:spcAft>
                </a:pPr>
                <a:t>精品店</a:t>
              </a:fld>
              <a:endParaRPr lang="zh-CN" altLang="en-US" sz="738" b="0">
                <a:solidFill>
                  <a:srgbClr val="000000"/>
                </a:solidFill>
                <a:sym typeface="Arial" pitchFamily="34" charset="0"/>
              </a:endParaRPr>
            </a:p>
          </p:txBody>
        </p:sp>
        <p:sp>
          <p:nvSpPr>
            <p:cNvPr id="19523" name="矩形 60"/>
            <p:cNvSpPr>
              <a:spLocks noChangeArrowheads="1"/>
            </p:cNvSpPr>
            <p:nvPr>
              <p:custDataLst>
                <p:tags r:id="rId56"/>
              </p:custDataLst>
            </p:nvPr>
          </p:nvSpPr>
          <p:spPr bwMode="auto">
            <a:xfrm>
              <a:off x="869581" y="3762375"/>
              <a:ext cx="3048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B41B6F80-CB51-4D5A-A1F4-2A0B0F8EEE5E}" type="datetime'社''''''区''''店'''''''''''''''">
                <a:rPr lang="zh-CN" altLang="en-US" sz="738" b="0">
                  <a:solidFill>
                    <a:srgbClr val="000000"/>
                  </a:solidFill>
                  <a:sym typeface="Arial" pitchFamily="34" charset="0"/>
                </a:rPr>
                <a:pPr algn="r" fontAlgn="base">
                  <a:spcBef>
                    <a:spcPct val="0"/>
                  </a:spcBef>
                  <a:spcAft>
                    <a:spcPct val="0"/>
                  </a:spcAft>
                </a:pPr>
                <a:t>社区店</a:t>
              </a:fld>
              <a:endParaRPr lang="zh-CN" altLang="en-US" sz="738" b="0">
                <a:solidFill>
                  <a:srgbClr val="000000"/>
                </a:solidFill>
                <a:sym typeface="Arial" pitchFamily="34" charset="0"/>
              </a:endParaRPr>
            </a:p>
          </p:txBody>
        </p:sp>
        <p:sp>
          <p:nvSpPr>
            <p:cNvPr id="19524" name="矩形 48"/>
            <p:cNvSpPr>
              <a:spLocks noChangeArrowheads="1"/>
            </p:cNvSpPr>
            <p:nvPr>
              <p:custDataLst>
                <p:tags r:id="rId57"/>
              </p:custDataLst>
            </p:nvPr>
          </p:nvSpPr>
          <p:spPr bwMode="auto">
            <a:xfrm>
              <a:off x="4223968" y="4891088"/>
              <a:ext cx="176213" cy="122237"/>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BD1EFE94-C32E-4248-894C-74C6787B279A}" type="datetime'''''''''2''''''''%'''''''''''''''''''''''''''''''''''">
                <a:rPr lang="en-US" altLang="zh-CN" sz="738" b="0">
                  <a:solidFill>
                    <a:srgbClr val="000000"/>
                  </a:solidFill>
                  <a:sym typeface="Arial" pitchFamily="34" charset="0"/>
                </a:rPr>
                <a:pPr algn="ctr" fontAlgn="base">
                  <a:spcBef>
                    <a:spcPct val="0"/>
                  </a:spcBef>
                  <a:spcAft>
                    <a:spcPct val="0"/>
                  </a:spcAft>
                </a:pPr>
                <a:t>2%</a:t>
              </a:fld>
              <a:endParaRPr lang="en-US" altLang="zh-CN" sz="738" b="0">
                <a:solidFill>
                  <a:srgbClr val="000000"/>
                </a:solidFill>
                <a:sym typeface="Arial" pitchFamily="34" charset="0"/>
              </a:endParaRPr>
            </a:p>
          </p:txBody>
        </p:sp>
        <p:sp>
          <p:nvSpPr>
            <p:cNvPr id="19525" name="矩形 72"/>
            <p:cNvSpPr>
              <a:spLocks noChangeArrowheads="1"/>
            </p:cNvSpPr>
            <p:nvPr>
              <p:custDataLst>
                <p:tags r:id="rId58"/>
              </p:custDataLst>
            </p:nvPr>
          </p:nvSpPr>
          <p:spPr bwMode="gray">
            <a:xfrm>
              <a:off x="4290929" y="2909888"/>
              <a:ext cx="233363"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76880AA6-DF12-4682-805F-3201C408A6E7}" type="datetime'1''''8''''''''''''''''''%'''''''''''''''''''''''''''''''''">
                <a:rPr lang="en-US" altLang="zh-CN" sz="738" b="0">
                  <a:solidFill>
                    <a:srgbClr val="FFFFFF"/>
                  </a:solidFill>
                  <a:sym typeface="Arial" pitchFamily="34" charset="0"/>
                </a:rPr>
                <a:pPr algn="ctr" fontAlgn="base">
                  <a:spcBef>
                    <a:spcPct val="0"/>
                  </a:spcBef>
                  <a:spcAft>
                    <a:spcPct val="0"/>
                  </a:spcAft>
                </a:pPr>
                <a:t>18%</a:t>
              </a:fld>
              <a:endParaRPr lang="en-US" altLang="zh-CN" sz="738" b="0">
                <a:solidFill>
                  <a:srgbClr val="FFFFFF"/>
                </a:solidFill>
                <a:sym typeface="Arial" pitchFamily="34" charset="0"/>
              </a:endParaRPr>
            </a:p>
          </p:txBody>
        </p:sp>
        <p:sp>
          <p:nvSpPr>
            <p:cNvPr id="19526" name="矩形 59"/>
            <p:cNvSpPr>
              <a:spLocks noChangeArrowheads="1"/>
            </p:cNvSpPr>
            <p:nvPr>
              <p:custDataLst>
                <p:tags r:id="rId59"/>
              </p:custDataLst>
            </p:nvPr>
          </p:nvSpPr>
          <p:spPr bwMode="auto">
            <a:xfrm>
              <a:off x="869581" y="2781300"/>
              <a:ext cx="3048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AAB820E0-D120-46E5-8CF0-CEF5B93D709F}" type="datetime'''''''''''''''''''''''''''''中''''心''''''''''''''''''''''''店'''">
                <a:rPr lang="zh-CN" altLang="en-US" sz="738" b="0">
                  <a:solidFill>
                    <a:srgbClr val="000000"/>
                  </a:solidFill>
                  <a:sym typeface="Arial" pitchFamily="34" charset="0"/>
                </a:rPr>
                <a:pPr algn="r" fontAlgn="base">
                  <a:spcBef>
                    <a:spcPct val="0"/>
                  </a:spcBef>
                  <a:spcAft>
                    <a:spcPct val="0"/>
                  </a:spcAft>
                </a:pPr>
                <a:t>中心店</a:t>
              </a:fld>
              <a:endParaRPr lang="zh-CN" altLang="en-US" sz="738" b="0">
                <a:solidFill>
                  <a:srgbClr val="000000"/>
                </a:solidFill>
                <a:sym typeface="Arial" pitchFamily="34" charset="0"/>
              </a:endParaRPr>
            </a:p>
          </p:txBody>
        </p:sp>
        <p:sp>
          <p:nvSpPr>
            <p:cNvPr id="19527" name="矩形 34"/>
            <p:cNvSpPr>
              <a:spLocks noChangeArrowheads="1"/>
            </p:cNvSpPr>
            <p:nvPr>
              <p:custDataLst>
                <p:tags r:id="rId60"/>
              </p:custDataLst>
            </p:nvPr>
          </p:nvSpPr>
          <p:spPr bwMode="auto">
            <a:xfrm>
              <a:off x="869581" y="2181225"/>
              <a:ext cx="3048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46E58521-39C8-4F9D-9B1A-1B703A03944C}" type="datetime'''''''''''''旗''''''''舰''''''店'''''''''''''''''">
                <a:rPr lang="zh-CN" altLang="en-US" sz="738" b="0">
                  <a:solidFill>
                    <a:srgbClr val="000000"/>
                  </a:solidFill>
                  <a:sym typeface="Arial" pitchFamily="34" charset="0"/>
                </a:rPr>
                <a:pPr algn="r" fontAlgn="base">
                  <a:spcBef>
                    <a:spcPct val="0"/>
                  </a:spcBef>
                  <a:spcAft>
                    <a:spcPct val="0"/>
                  </a:spcAft>
                </a:pPr>
                <a:t>旗舰店</a:t>
              </a:fld>
              <a:endParaRPr lang="zh-CN" altLang="en-US" sz="738" b="0">
                <a:solidFill>
                  <a:srgbClr val="000000"/>
                </a:solidFill>
                <a:sym typeface="Arial" pitchFamily="34" charset="0"/>
              </a:endParaRPr>
            </a:p>
          </p:txBody>
        </p:sp>
        <p:sp>
          <p:nvSpPr>
            <p:cNvPr id="19528" name="矩形 63"/>
            <p:cNvSpPr>
              <a:spLocks noChangeArrowheads="1"/>
            </p:cNvSpPr>
            <p:nvPr>
              <p:custDataLst>
                <p:tags r:id="rId61"/>
              </p:custDataLst>
            </p:nvPr>
          </p:nvSpPr>
          <p:spPr bwMode="auto">
            <a:xfrm>
              <a:off x="4589093" y="5138738"/>
              <a:ext cx="41910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1D976014-C9F4-46FD-8DCF-52FB572D8917}" type="datetime'''''西北''''''''地''''''区'''''''''''''''''''''''''''''''">
                <a:rPr lang="zh-CN" altLang="en-US" sz="738" b="0">
                  <a:solidFill>
                    <a:srgbClr val="000000"/>
                  </a:solidFill>
                  <a:sym typeface="Arial" pitchFamily="34" charset="0"/>
                </a:rPr>
                <a:pPr algn="ctr" fontAlgn="base">
                  <a:spcBef>
                    <a:spcPct val="0"/>
                  </a:spcBef>
                  <a:spcAft>
                    <a:spcPct val="0"/>
                  </a:spcAft>
                </a:pPr>
                <a:t>西北地区</a:t>
              </a:fld>
              <a:endParaRPr lang="zh-CN" altLang="en-US" sz="738" b="0">
                <a:solidFill>
                  <a:srgbClr val="000000"/>
                </a:solidFill>
                <a:sym typeface="Arial" pitchFamily="34" charset="0"/>
              </a:endParaRPr>
            </a:p>
          </p:txBody>
        </p:sp>
        <p:sp>
          <p:nvSpPr>
            <p:cNvPr id="19529" name="矩形 50"/>
            <p:cNvSpPr>
              <a:spLocks noChangeArrowheads="1"/>
            </p:cNvSpPr>
            <p:nvPr>
              <p:custDataLst>
                <p:tags r:id="rId62"/>
              </p:custDataLst>
            </p:nvPr>
          </p:nvSpPr>
          <p:spPr bwMode="auto">
            <a:xfrm>
              <a:off x="4822742" y="1814513"/>
              <a:ext cx="14287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3188" tIns="0" rIns="13188"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D3E5CB8B-4E05-4315-91E8-9487F44B7FA9}" type="datetime'''''''''8''''''''''''8'''''''''''''''''''''''''">
                <a:rPr lang="en-US" altLang="zh-CN" sz="738" b="0">
                  <a:solidFill>
                    <a:srgbClr val="000000"/>
                  </a:solidFill>
                  <a:sym typeface="Arial" pitchFamily="34" charset="0"/>
                </a:rPr>
                <a:pPr algn="ctr" fontAlgn="base">
                  <a:spcBef>
                    <a:spcPct val="0"/>
                  </a:spcBef>
                  <a:spcAft>
                    <a:spcPct val="0"/>
                  </a:spcAft>
                </a:pPr>
                <a:t>88</a:t>
              </a:fld>
              <a:endParaRPr lang="en-US" altLang="zh-CN" sz="738" b="0">
                <a:solidFill>
                  <a:srgbClr val="000000"/>
                </a:solidFill>
                <a:sym typeface="Arial" pitchFamily="34" charset="0"/>
              </a:endParaRPr>
            </a:p>
          </p:txBody>
        </p:sp>
      </p:grpSp>
      <p:sp>
        <p:nvSpPr>
          <p:cNvPr id="19462" name="Line 10"/>
          <p:cNvSpPr>
            <a:spLocks noChangeShapeType="1"/>
          </p:cNvSpPr>
          <p:nvPr/>
        </p:nvSpPr>
        <p:spPr bwMode="gray">
          <a:xfrm>
            <a:off x="4911970" y="2067658"/>
            <a:ext cx="3689838" cy="0"/>
          </a:xfrm>
          <a:prstGeom prst="line">
            <a:avLst/>
          </a:prstGeom>
          <a:noFill/>
          <a:ln w="9525">
            <a:solidFill>
              <a:schemeClr val="tx1"/>
            </a:solidFill>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9463" name="Rectangle 12"/>
          <p:cNvSpPr>
            <a:spLocks noChangeArrowheads="1"/>
          </p:cNvSpPr>
          <p:nvPr/>
        </p:nvSpPr>
        <p:spPr bwMode="auto">
          <a:xfrm>
            <a:off x="4822582" y="2193681"/>
            <a:ext cx="3871546" cy="368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6462" tIns="66462" rIns="66462" bIns="66462">
            <a:spAutoFit/>
          </a:bodyPr>
          <a:lstStyle>
            <a:defPPr>
              <a:defRPr lang="zh-CN"/>
            </a:defPPr>
            <a:lvl1pPr marL="185738" indent="-185738"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447675" indent="-1841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b="0">
                <a:solidFill>
                  <a:srgbClr val="000000"/>
                </a:solidFill>
              </a:rPr>
              <a:t>重点地区策略：</a:t>
            </a:r>
          </a:p>
          <a:p>
            <a:pPr lvl="1" fontAlgn="base">
              <a:lnSpc>
                <a:spcPct val="120000"/>
              </a:lnSpc>
              <a:spcBef>
                <a:spcPct val="50000"/>
              </a:spcBef>
              <a:spcAft>
                <a:spcPct val="0"/>
              </a:spcAft>
              <a:buClr>
                <a:srgbClr val="00337F"/>
              </a:buClr>
              <a:buSzPct val="85000"/>
              <a:buFont typeface="Wingdings" panose="05000000000000000000" pitchFamily="2" charset="2"/>
              <a:buChar char="n"/>
            </a:pPr>
            <a:r>
              <a:rPr lang="en-US" altLang="zh-CN" sz="1108" b="0">
                <a:solidFill>
                  <a:srgbClr val="000000"/>
                </a:solidFill>
              </a:rPr>
              <a:t>2012</a:t>
            </a:r>
            <a:r>
              <a:rPr lang="zh-CN" altLang="en-US" sz="1108" b="0">
                <a:solidFill>
                  <a:srgbClr val="000000"/>
                </a:solidFill>
              </a:rPr>
              <a:t>年，推进“超级店</a:t>
            </a:r>
            <a:r>
              <a:rPr lang="en-US" altLang="zh-CN" sz="1108" b="0">
                <a:solidFill>
                  <a:srgbClr val="000000"/>
                </a:solidFill>
              </a:rPr>
              <a:t>+</a:t>
            </a:r>
            <a:r>
              <a:rPr lang="zh-CN" altLang="en-US" sz="1108" b="0">
                <a:solidFill>
                  <a:srgbClr val="000000"/>
                </a:solidFill>
              </a:rPr>
              <a:t>旗舰店</a:t>
            </a:r>
            <a:r>
              <a:rPr lang="en-US" altLang="zh-CN" sz="1108" b="0">
                <a:solidFill>
                  <a:srgbClr val="000000"/>
                </a:solidFill>
              </a:rPr>
              <a:t>+</a:t>
            </a:r>
            <a:r>
              <a:rPr lang="zh-CN" altLang="en-US" sz="1108" b="0">
                <a:solidFill>
                  <a:srgbClr val="000000"/>
                </a:solidFill>
              </a:rPr>
              <a:t>乐购仕生活广场”战略布局。</a:t>
            </a:r>
          </a:p>
          <a:p>
            <a:pPr lvl="1"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b="0">
                <a:solidFill>
                  <a:srgbClr val="000000"/>
                </a:solidFill>
              </a:rPr>
              <a:t>一线城市实现旗舰店升级改造</a:t>
            </a:r>
            <a:r>
              <a:rPr lang="zh-CN" altLang="en-US" sz="1108" b="0">
                <a:solidFill>
                  <a:srgbClr val="FF0000"/>
                </a:solidFill>
              </a:rPr>
              <a:t>“超级店”</a:t>
            </a:r>
            <a:r>
              <a:rPr lang="zh-CN" altLang="en-US" sz="1108" b="0">
                <a:solidFill>
                  <a:srgbClr val="000000"/>
                </a:solidFill>
              </a:rPr>
              <a:t>，三年内计划改造升级</a:t>
            </a:r>
            <a:r>
              <a:rPr lang="en-US" altLang="zh-CN" sz="1108" b="0">
                <a:solidFill>
                  <a:srgbClr val="000000"/>
                </a:solidFill>
              </a:rPr>
              <a:t>400</a:t>
            </a:r>
            <a:r>
              <a:rPr lang="zh-CN" altLang="en-US" sz="1108" b="0">
                <a:solidFill>
                  <a:srgbClr val="000000"/>
                </a:solidFill>
              </a:rPr>
              <a:t>家 ，实现实体零售转型。</a:t>
            </a:r>
            <a:endParaRPr lang="en-US" altLang="zh-CN" sz="1108" b="0">
              <a:solidFill>
                <a:srgbClr val="000000"/>
              </a:solidFill>
            </a:endParaRPr>
          </a:p>
          <a:p>
            <a:pPr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b="0">
                <a:solidFill>
                  <a:srgbClr val="000000"/>
                </a:solidFill>
              </a:rPr>
              <a:t>多样化开发，完善布局</a:t>
            </a:r>
          </a:p>
          <a:p>
            <a:pPr lvl="1"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a:solidFill>
                  <a:srgbClr val="000000"/>
                </a:solidFill>
              </a:rPr>
              <a:t>采取“租、买、并、建”四位一体方式获得优质店面，以重点城市、核心商圈、优质物业、合理规模为标准，推进店面购置策略，提升规模完善布局；</a:t>
            </a:r>
          </a:p>
          <a:p>
            <a:pPr lvl="1"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a:solidFill>
                  <a:srgbClr val="000000"/>
                </a:solidFill>
              </a:rPr>
              <a:t>一线城市主商圈：旗舰店为主</a:t>
            </a:r>
          </a:p>
          <a:p>
            <a:pPr lvl="1"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a:solidFill>
                  <a:srgbClr val="000000"/>
                </a:solidFill>
              </a:rPr>
              <a:t>一线城市次商圈</a:t>
            </a:r>
            <a:r>
              <a:rPr lang="en-US" altLang="zh-CN" sz="1108">
                <a:solidFill>
                  <a:srgbClr val="000000"/>
                </a:solidFill>
              </a:rPr>
              <a:t>/</a:t>
            </a:r>
            <a:r>
              <a:rPr lang="zh-CN" altLang="en-US" sz="1108">
                <a:solidFill>
                  <a:srgbClr val="000000"/>
                </a:solidFill>
              </a:rPr>
              <a:t>二线城市主商圈：中心店面积</a:t>
            </a:r>
            <a:r>
              <a:rPr lang="en-US" altLang="zh-CN" sz="1108">
                <a:solidFill>
                  <a:srgbClr val="000000"/>
                </a:solidFill>
              </a:rPr>
              <a:t>3000-4000</a:t>
            </a:r>
            <a:r>
              <a:rPr lang="zh-CN" altLang="en-US" sz="1108">
                <a:solidFill>
                  <a:srgbClr val="000000"/>
                </a:solidFill>
              </a:rPr>
              <a:t>平米</a:t>
            </a:r>
          </a:p>
          <a:p>
            <a:pPr lvl="1"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a:solidFill>
                  <a:srgbClr val="000000"/>
                </a:solidFill>
              </a:rPr>
              <a:t>二三线城市：中心店为主，新生商圈以社区店为主</a:t>
            </a:r>
          </a:p>
          <a:p>
            <a:pPr lvl="1" fontAlgn="base">
              <a:lnSpc>
                <a:spcPct val="120000"/>
              </a:lnSpc>
              <a:spcBef>
                <a:spcPct val="50000"/>
              </a:spcBef>
              <a:spcAft>
                <a:spcPct val="0"/>
              </a:spcAft>
              <a:buClr>
                <a:srgbClr val="00337F"/>
              </a:buClr>
              <a:buSzPct val="85000"/>
              <a:buFont typeface="Wingdings" panose="05000000000000000000" pitchFamily="2" charset="2"/>
              <a:buChar char="n"/>
            </a:pPr>
            <a:r>
              <a:rPr lang="zh-CN" altLang="en-US" sz="1108">
                <a:solidFill>
                  <a:srgbClr val="000000"/>
                </a:solidFill>
              </a:rPr>
              <a:t>三四线城市：门店完善布局，面积</a:t>
            </a:r>
            <a:r>
              <a:rPr lang="en-US" altLang="zh-CN" sz="1108">
                <a:solidFill>
                  <a:srgbClr val="000000"/>
                </a:solidFill>
              </a:rPr>
              <a:t>800-1000</a:t>
            </a:r>
            <a:r>
              <a:rPr lang="zh-CN" altLang="en-US" sz="1108">
                <a:solidFill>
                  <a:srgbClr val="000000"/>
                </a:solidFill>
              </a:rPr>
              <a:t>平米</a:t>
            </a:r>
          </a:p>
        </p:txBody>
      </p:sp>
      <p:sp>
        <p:nvSpPr>
          <p:cNvPr id="19464" name="Rectangle 13"/>
          <p:cNvSpPr>
            <a:spLocks noChangeArrowheads="1"/>
          </p:cNvSpPr>
          <p:nvPr/>
        </p:nvSpPr>
        <p:spPr bwMode="gray">
          <a:xfrm>
            <a:off x="6434907" y="1940170"/>
            <a:ext cx="755335" cy="2628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108">
                <a:solidFill>
                  <a:srgbClr val="000000"/>
                </a:solidFill>
              </a:rPr>
              <a:t>市场拓展</a:t>
            </a:r>
          </a:p>
        </p:txBody>
      </p:sp>
      <p:sp>
        <p:nvSpPr>
          <p:cNvPr id="19465" name="Rectangle 5"/>
          <p:cNvSpPr>
            <a:spLocks noChangeArrowheads="1"/>
          </p:cNvSpPr>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latin typeface="宋体" panose="02010600030101010101" pitchFamily="2" charset="-122"/>
              </a:rPr>
              <a:t>渠道概况</a:t>
            </a:r>
            <a:r>
              <a:rPr lang="en-US" altLang="zh-CN" sz="1477" b="0">
                <a:solidFill>
                  <a:srgbClr val="000000"/>
                </a:solidFill>
                <a:latin typeface="宋体" panose="02010600030101010101" pitchFamily="2" charset="-122"/>
              </a:rPr>
              <a:t>--</a:t>
            </a:r>
            <a:r>
              <a:rPr lang="zh-CN" altLang="en-US" sz="1477" b="0">
                <a:solidFill>
                  <a:srgbClr val="000000"/>
                </a:solidFill>
                <a:latin typeface="宋体" panose="02010600030101010101" pitchFamily="2" charset="-122"/>
              </a:rPr>
              <a:t>渠道布局</a:t>
            </a:r>
            <a:endParaRPr lang="zh-CN" altLang="en-GB" sz="1477" b="0">
              <a:solidFill>
                <a:srgbClr val="000000"/>
              </a:solidFill>
              <a:latin typeface="宋体" panose="02010600030101010101" pitchFamily="2" charset="-122"/>
            </a:endParaRPr>
          </a:p>
        </p:txBody>
      </p:sp>
      <p:sp>
        <p:nvSpPr>
          <p:cNvPr id="19466" name="Rectangle 6"/>
          <p:cNvSpPr>
            <a:spLocks noChangeArrowheads="1"/>
          </p:cNvSpPr>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342900" indent="-34290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marL="0" lvl="1" fontAlgn="base">
              <a:spcBef>
                <a:spcPct val="0"/>
              </a:spcBef>
              <a:spcAft>
                <a:spcPct val="0"/>
              </a:spcAft>
            </a:pPr>
            <a:r>
              <a:rPr lang="en-US" altLang="zh-CN" sz="1477">
                <a:solidFill>
                  <a:srgbClr val="FF0000"/>
                </a:solidFill>
              </a:rPr>
              <a:t>2012</a:t>
            </a:r>
            <a:r>
              <a:rPr lang="zh-CN" altLang="en-US" sz="1477">
                <a:solidFill>
                  <a:srgbClr val="FF0000"/>
                </a:solidFill>
              </a:rPr>
              <a:t>年，苏宁电器推进“超级店</a:t>
            </a:r>
            <a:r>
              <a:rPr lang="en-US" altLang="zh-CN" sz="1477">
                <a:solidFill>
                  <a:srgbClr val="FF0000"/>
                </a:solidFill>
              </a:rPr>
              <a:t>+</a:t>
            </a:r>
            <a:r>
              <a:rPr lang="zh-CN" altLang="en-US" sz="1477">
                <a:solidFill>
                  <a:srgbClr val="FF0000"/>
                </a:solidFill>
              </a:rPr>
              <a:t>旗舰店</a:t>
            </a:r>
            <a:r>
              <a:rPr lang="en-US" altLang="zh-CN" sz="1477">
                <a:solidFill>
                  <a:srgbClr val="FF0000"/>
                </a:solidFill>
              </a:rPr>
              <a:t>+</a:t>
            </a:r>
            <a:r>
              <a:rPr lang="zh-CN" altLang="en-US" sz="1477">
                <a:solidFill>
                  <a:srgbClr val="FF0000"/>
                </a:solidFill>
              </a:rPr>
              <a:t>乐购仕生活广场”战略布局，加快超级店升级改造，推进旗舰店开发，探索培育乐购仕品牌，多样开发，完善布局。</a:t>
            </a:r>
          </a:p>
        </p:txBody>
      </p:sp>
      <p:sp>
        <p:nvSpPr>
          <p:cNvPr id="19467" name="Rectangle 7"/>
          <p:cNvSpPr>
            <a:spLocks noChangeArrowheads="1"/>
          </p:cNvSpPr>
          <p:nvPr/>
        </p:nvSpPr>
        <p:spPr bwMode="gray">
          <a:xfrm>
            <a:off x="786912" y="1787769"/>
            <a:ext cx="7967296" cy="4267200"/>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50000"/>
              </a:spcBef>
              <a:spcAft>
                <a:spcPct val="0"/>
              </a:spcAft>
              <a:buSzPct val="85000"/>
              <a:buFont typeface="Monotype Sorts" charset="2"/>
              <a:buNone/>
            </a:pPr>
            <a:endParaRPr lang="en-US" altLang="zh-CN" sz="1108" b="0">
              <a:solidFill>
                <a:srgbClr val="000000"/>
              </a:solidFill>
              <a:cs typeface="Arial" pitchFamily="34" charset="0"/>
            </a:endParaRPr>
          </a:p>
        </p:txBody>
      </p:sp>
      <p:sp>
        <p:nvSpPr>
          <p:cNvPr id="19468" name="Line 10"/>
          <p:cNvSpPr>
            <a:spLocks noChangeShapeType="1"/>
          </p:cNvSpPr>
          <p:nvPr/>
        </p:nvSpPr>
        <p:spPr bwMode="gray">
          <a:xfrm>
            <a:off x="958362" y="2069123"/>
            <a:ext cx="3689838" cy="0"/>
          </a:xfrm>
          <a:prstGeom prst="line">
            <a:avLst/>
          </a:prstGeom>
          <a:noFill/>
          <a:ln w="9525">
            <a:solidFill>
              <a:schemeClr val="tx1"/>
            </a:solidFill>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19469" name="Rectangle 13"/>
          <p:cNvSpPr>
            <a:spLocks noChangeArrowheads="1"/>
          </p:cNvSpPr>
          <p:nvPr/>
        </p:nvSpPr>
        <p:spPr bwMode="gray">
          <a:xfrm>
            <a:off x="2367206" y="1941636"/>
            <a:ext cx="1040670" cy="2628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108">
                <a:solidFill>
                  <a:srgbClr val="000000"/>
                </a:solidFill>
              </a:rPr>
              <a:t>苏宁店面分布</a:t>
            </a:r>
          </a:p>
        </p:txBody>
      </p:sp>
    </p:spTree>
    <p:extLst>
      <p:ext uri="{BB962C8B-B14F-4D97-AF65-F5344CB8AC3E}">
        <p14:creationId xmlns:p14="http://schemas.microsoft.com/office/powerpoint/2010/main" val="3560046591"/>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0481" name="Rectangle 3" hidden="1"/>
          <p:cNvGraphicFramePr>
            <a:graphicFrameLocks noChangeAspect="1"/>
          </p:cNvGraphicFramePr>
          <p:nvPr>
            <p:extLst>
              <p:ext uri="{D42A27DB-BD31-4B8C-83A1-F6EECF244321}">
                <p14:modId xmlns:p14="http://schemas.microsoft.com/office/powerpoint/2010/main" val="880751172"/>
              </p:ext>
            </p:extLst>
          </p:nvPr>
        </p:nvGraphicFramePr>
        <p:xfrm>
          <a:off x="0" y="263769"/>
          <a:ext cx="146538" cy="146538"/>
        </p:xfrm>
        <a:graphic>
          <a:graphicData uri="http://schemas.openxmlformats.org/presentationml/2006/ole">
            <mc:AlternateContent>
              <mc:Choice xmlns:v="urn:schemas-microsoft-com:vml" Requires="v">
                <p:oleObj spid="_x0000_s1059" name="think-cell Slide" r:id="rId2" imgW="146538" imgH="146538" progId="TCLayout.ActiveDocument.1">
                  <p:embed/>
                </p:oleObj>
              </mc:Choice>
              <mc:Fallback>
                <p:oleObj name="think-cell Slide" r:id="rId2" imgW="146538" imgH="146538"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263769"/>
                        <a:ext cx="146538" cy="146538"/>
                      </a:xfrm>
                      <a:prstGeom prst="rect">
                        <a:avLst/>
                      </a:prstGeom>
                      <a:noFill/>
                      <a:ln>
                        <a:noFill/>
                      </a:ln>
                    </p:spPr>
                  </p:pic>
                </p:oleObj>
              </mc:Fallback>
            </mc:AlternateContent>
          </a:graphicData>
        </a:graphic>
      </p:graphicFrame>
      <p:sp>
        <p:nvSpPr>
          <p:cNvPr id="20482" name="矩形 24" hidden="1"/>
          <p:cNvSpPr>
            <a:spLocks noChangeArrowheads="1"/>
          </p:cNvSpPr>
          <p:nvPr>
            <p:custDataLst>
              <p:tags r:id="rId4"/>
            </p:custDataLst>
          </p:nvPr>
        </p:nvSpPr>
        <p:spPr bwMode="auto">
          <a:xfrm>
            <a:off x="0" y="263769"/>
            <a:ext cx="146538" cy="146538"/>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none" lIns="0" tIns="0" rIns="0" bIns="0" numCol="1" spcCol="0" anchor="ctr" anchorCtr="0">
            <a:no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1000" b="0">
              <a:solidFill>
                <a:srgbClr val="000000"/>
              </a:solidFill>
              <a:latin typeface="+mn-lt"/>
              <a:ea typeface="+mn-ea"/>
              <a:sym typeface="+mn-lt"/>
            </a:endParaRPr>
          </a:p>
        </p:txBody>
      </p:sp>
      <p:sp>
        <p:nvSpPr>
          <p:cNvPr id="20483" name="Rectangle 4"/>
          <p:cNvSpPr>
            <a:spLocks noGrp="1" noChangeArrowheads="1"/>
          </p:cNvSpPr>
          <p:nvPr>
            <p:ph type="title"/>
          </p:nvPr>
        </p:nvSpPr>
        <p:spPr/>
        <p:txBody>
          <a:bodyPr/>
          <a:lstStyle/>
          <a:p>
            <a:r>
              <a:rPr lang="zh-CN" altLang="de-DE" smtClean="0">
                <a:ea typeface="宋体" panose="02010600030101010101" pitchFamily="2" charset="-122"/>
              </a:rPr>
              <a:t>苏宁电器</a:t>
            </a:r>
            <a:endParaRPr lang="zh-CN" altLang="en-GB" smtClean="0">
              <a:ea typeface="宋体" panose="02010600030101010101" pitchFamily="2" charset="-122"/>
            </a:endParaRPr>
          </a:p>
        </p:txBody>
      </p:sp>
      <p:sp>
        <p:nvSpPr>
          <p:cNvPr id="20484" name="灯片编号占位符 3"/>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5221AB40-AF51-4E89-B64B-14DD280F775C}" type="slidenum">
              <a:rPr lang="de-DE" altLang="zh-CN" sz="923" b="0">
                <a:solidFill>
                  <a:srgbClr val="00337F"/>
                </a:solidFill>
              </a:rPr>
              <a:t>11</a:t>
            </a:fld>
            <a:endParaRPr lang="de-DE" altLang="zh-CN" sz="923" b="0">
              <a:solidFill>
                <a:srgbClr val="00337F"/>
              </a:solidFill>
            </a:endParaRPr>
          </a:p>
        </p:txBody>
      </p:sp>
      <p:sp>
        <p:nvSpPr>
          <p:cNvPr id="20485" name="Line 9"/>
          <p:cNvSpPr>
            <a:spLocks noChangeShapeType="1"/>
          </p:cNvSpPr>
          <p:nvPr/>
        </p:nvSpPr>
        <p:spPr bwMode="gray">
          <a:xfrm>
            <a:off x="1034561" y="2124808"/>
            <a:ext cx="3418377" cy="0"/>
          </a:xfrm>
          <a:prstGeom prst="line">
            <a:avLst/>
          </a:prstGeom>
          <a:noFill/>
          <a:ln w="9525">
            <a:solidFill>
              <a:schemeClr val="tx1"/>
            </a:solidFill>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0486" name="Rectangle 11"/>
          <p:cNvSpPr>
            <a:spLocks noChangeArrowheads="1"/>
          </p:cNvSpPr>
          <p:nvPr/>
        </p:nvSpPr>
        <p:spPr bwMode="gray">
          <a:xfrm>
            <a:off x="2294747" y="2000462"/>
            <a:ext cx="898003" cy="2628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108">
                <a:solidFill>
                  <a:srgbClr val="000000"/>
                </a:solidFill>
              </a:rPr>
              <a:t>各类店占比</a:t>
            </a:r>
          </a:p>
        </p:txBody>
      </p:sp>
      <p:sp>
        <p:nvSpPr>
          <p:cNvPr id="20487" name="Rectangle 5"/>
          <p:cNvSpPr>
            <a:spLocks noChangeArrowheads="1"/>
          </p:cNvSpPr>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latin typeface="宋体" panose="02010600030101010101" pitchFamily="2" charset="-122"/>
              </a:rPr>
              <a:t>渠道概况</a:t>
            </a:r>
            <a:r>
              <a:rPr lang="en-US" altLang="zh-CN" sz="1477" b="0">
                <a:solidFill>
                  <a:srgbClr val="000000"/>
                </a:solidFill>
                <a:latin typeface="宋体" panose="02010600030101010101" pitchFamily="2" charset="-122"/>
              </a:rPr>
              <a:t>--</a:t>
            </a:r>
            <a:r>
              <a:rPr lang="zh-CN" altLang="en-US" sz="1477" b="0">
                <a:solidFill>
                  <a:srgbClr val="000000"/>
                </a:solidFill>
                <a:latin typeface="宋体" panose="02010600030101010101" pitchFamily="2" charset="-122"/>
              </a:rPr>
              <a:t>渠道布局</a:t>
            </a:r>
            <a:endParaRPr lang="zh-CN" altLang="en-GB" sz="1477" b="0">
              <a:solidFill>
                <a:srgbClr val="000000"/>
              </a:solidFill>
              <a:latin typeface="宋体" panose="02010600030101010101" pitchFamily="2" charset="-122"/>
            </a:endParaRPr>
          </a:p>
        </p:txBody>
      </p:sp>
      <p:sp>
        <p:nvSpPr>
          <p:cNvPr id="20488" name="Rectangle 6"/>
          <p:cNvSpPr>
            <a:spLocks noChangeArrowheads="1"/>
          </p:cNvSpPr>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rPr>
              <a:t>苏宁公司店面已覆盖全国</a:t>
            </a:r>
            <a:r>
              <a:rPr lang="en-US" altLang="zh-CN" sz="1477">
                <a:solidFill>
                  <a:srgbClr val="000000"/>
                </a:solidFill>
              </a:rPr>
              <a:t>271</a:t>
            </a:r>
            <a:r>
              <a:rPr lang="zh-CN" altLang="en-US" sz="1477">
                <a:solidFill>
                  <a:srgbClr val="000000"/>
                </a:solidFill>
              </a:rPr>
              <a:t>个地级以上城市，共计拥有连锁店</a:t>
            </a:r>
            <a:r>
              <a:rPr lang="en-US" altLang="zh-CN" sz="1477">
                <a:solidFill>
                  <a:srgbClr val="000000"/>
                </a:solidFill>
              </a:rPr>
              <a:t>1,664</a:t>
            </a:r>
            <a:r>
              <a:rPr lang="zh-CN" altLang="en-US" sz="1477">
                <a:solidFill>
                  <a:srgbClr val="000000"/>
                </a:solidFill>
              </a:rPr>
              <a:t>家，其中常规店</a:t>
            </a:r>
            <a:r>
              <a:rPr lang="en-US" altLang="zh-CN" sz="1477">
                <a:solidFill>
                  <a:srgbClr val="000000"/>
                </a:solidFill>
              </a:rPr>
              <a:t>1,546</a:t>
            </a:r>
            <a:r>
              <a:rPr lang="zh-CN" altLang="en-US" sz="1477">
                <a:solidFill>
                  <a:srgbClr val="000000"/>
                </a:solidFill>
              </a:rPr>
              <a:t>家、精品店</a:t>
            </a:r>
            <a:r>
              <a:rPr lang="en-US" altLang="zh-CN" sz="1477">
                <a:solidFill>
                  <a:srgbClr val="000000"/>
                </a:solidFill>
              </a:rPr>
              <a:t>6</a:t>
            </a:r>
            <a:r>
              <a:rPr lang="zh-CN" altLang="en-US" sz="1477">
                <a:solidFill>
                  <a:srgbClr val="000000"/>
                </a:solidFill>
              </a:rPr>
              <a:t>家、县镇店</a:t>
            </a:r>
            <a:r>
              <a:rPr lang="en-US" altLang="zh-CN" sz="1477">
                <a:solidFill>
                  <a:srgbClr val="000000"/>
                </a:solidFill>
              </a:rPr>
              <a:t>104</a:t>
            </a:r>
            <a:r>
              <a:rPr lang="zh-CN" altLang="en-US" sz="1477">
                <a:solidFill>
                  <a:srgbClr val="000000"/>
                </a:solidFill>
              </a:rPr>
              <a:t>家、乐购仕生活广场店</a:t>
            </a:r>
            <a:r>
              <a:rPr lang="en-US" altLang="zh-CN" sz="1477">
                <a:solidFill>
                  <a:srgbClr val="000000"/>
                </a:solidFill>
              </a:rPr>
              <a:t>8</a:t>
            </a:r>
            <a:r>
              <a:rPr lang="zh-CN" altLang="en-US" sz="1477">
                <a:solidFill>
                  <a:srgbClr val="000000"/>
                </a:solidFill>
              </a:rPr>
              <a:t>家，连锁店面积合计达</a:t>
            </a:r>
            <a:r>
              <a:rPr lang="en-US" altLang="zh-CN" sz="1477">
                <a:solidFill>
                  <a:srgbClr val="000000"/>
                </a:solidFill>
              </a:rPr>
              <a:t>692.90</a:t>
            </a:r>
            <a:r>
              <a:rPr lang="zh-CN" altLang="en-US" sz="1477">
                <a:solidFill>
                  <a:srgbClr val="000000"/>
                </a:solidFill>
              </a:rPr>
              <a:t>万平方米。</a:t>
            </a:r>
          </a:p>
        </p:txBody>
      </p:sp>
      <p:sp>
        <p:nvSpPr>
          <p:cNvPr id="20489" name="Rectangle 7"/>
          <p:cNvSpPr>
            <a:spLocks noChangeArrowheads="1"/>
          </p:cNvSpPr>
          <p:nvPr/>
        </p:nvSpPr>
        <p:spPr bwMode="gray">
          <a:xfrm>
            <a:off x="786912" y="1787769"/>
            <a:ext cx="7967296" cy="4267200"/>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50000"/>
              </a:spcBef>
              <a:spcAft>
                <a:spcPct val="0"/>
              </a:spcAft>
              <a:buSzPct val="85000"/>
              <a:buFont typeface="Monotype Sorts" charset="2"/>
              <a:buNone/>
            </a:pPr>
            <a:endParaRPr lang="en-US" altLang="zh-CN" sz="1108" b="0">
              <a:solidFill>
                <a:srgbClr val="000000"/>
              </a:solidFill>
              <a:cs typeface="Arial" pitchFamily="34" charset="0"/>
            </a:endParaRPr>
          </a:p>
        </p:txBody>
      </p:sp>
      <p:sp>
        <p:nvSpPr>
          <p:cNvPr id="20492" name="Line 9"/>
          <p:cNvSpPr>
            <a:spLocks noChangeShapeType="1"/>
          </p:cNvSpPr>
          <p:nvPr/>
        </p:nvSpPr>
        <p:spPr bwMode="gray">
          <a:xfrm>
            <a:off x="5319714" y="2124808"/>
            <a:ext cx="2971556" cy="0"/>
          </a:xfrm>
          <a:prstGeom prst="line">
            <a:avLst/>
          </a:prstGeom>
          <a:noFill/>
          <a:ln w="9525">
            <a:solidFill>
              <a:schemeClr val="tx1"/>
            </a:solidFill>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0493" name="Rectangle 11"/>
          <p:cNvSpPr>
            <a:spLocks noChangeArrowheads="1"/>
          </p:cNvSpPr>
          <p:nvPr/>
        </p:nvSpPr>
        <p:spPr bwMode="gray">
          <a:xfrm>
            <a:off x="5864615" y="1999181"/>
            <a:ext cx="1896673" cy="2628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108">
                <a:solidFill>
                  <a:srgbClr val="000000"/>
                </a:solidFill>
              </a:rPr>
              <a:t>各级市场大连锁店分布占比</a:t>
            </a:r>
          </a:p>
        </p:txBody>
      </p:sp>
      <p:graphicFrame>
        <p:nvGraphicFramePr>
          <p:cNvPr id="9" name="对象 8"/>
          <p:cNvGraphicFramePr>
            <a:graphicFrameLocks noChangeAspect="1"/>
          </p:cNvGraphicFramePr>
          <p:nvPr>
            <p:custDataLst>
              <p:tags r:id="rId5"/>
            </p:custDataLst>
            <p:extLst>
              <p:ext uri="{D42A27DB-BD31-4B8C-83A1-F6EECF244321}">
                <p14:modId xmlns:p14="http://schemas.microsoft.com/office/powerpoint/2010/main" val="3692242631"/>
              </p:ext>
            </p:extLst>
          </p:nvPr>
        </p:nvGraphicFramePr>
        <p:xfrm>
          <a:off x="5638800" y="2476500"/>
          <a:ext cx="2457542" cy="2438310"/>
        </p:xfrm>
        <a:graphic>
          <a:graphicData uri="http://schemas.openxmlformats.org/presentationml/2006/ole">
            <mc:AlternateContent>
              <mc:Choice xmlns:v="urn:schemas-microsoft-com:vml" Requires="v">
                <p:oleObj spid="_x0000_s1060" name="图表" r:id="rId6" imgW="2457542" imgH="2438310" progId="MSGraph.Chart.8">
                  <p:embed/>
                </p:oleObj>
              </mc:Choice>
              <mc:Fallback>
                <p:oleObj name="图表" r:id="rId6" imgW="2457542" imgH="2438310" progId="MSGraph.Chart.8">
                  <p:embed/>
                  <p:pic>
                    <p:nvPicPr>
                      <p:cNvPr id="0" name="OLE substitute image"/>
                      <p:cNvPicPr/>
                      <p:nvPr/>
                    </p:nvPicPr>
                    <p:blipFill>
                      <a:blip r:embed="rId7"/>
                      <a:stretch>
                        <a:fillRect/>
                      </a:stretch>
                    </p:blipFill>
                    <p:spPr>
                      <a:xfrm>
                        <a:off x="5638800" y="2476500"/>
                        <a:ext cx="2457542" cy="2438310"/>
                      </a:xfrm>
                      <a:prstGeom prst="rect">
                        <a:avLst/>
                      </a:prstGeom>
                    </p:spPr>
                  </p:pic>
                </p:oleObj>
              </mc:Fallback>
            </mc:AlternateContent>
          </a:graphicData>
        </a:graphic>
      </p:graphicFrame>
      <p:sp>
        <p:nvSpPr>
          <p:cNvPr id="20513" name="矩形 48"/>
          <p:cNvSpPr>
            <a:spLocks noChangeArrowheads="1"/>
          </p:cNvSpPr>
          <p:nvPr>
            <p:custDataLst>
              <p:tags r:id="rId8"/>
            </p:custDataLst>
          </p:nvPr>
        </p:nvSpPr>
        <p:spPr bwMode="auto">
          <a:xfrm>
            <a:off x="7810500" y="2903538"/>
            <a:ext cx="469900" cy="14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fld id="{00884BD1-89C7-4527-A9B2-B48C92046D48}" type="datetime'''一''''''''''''''''级''''''''''''''''''''市''''场'''''">
              <a:rPr lang="zh-CN" altLang="en-US" sz="923" b="0">
                <a:solidFill>
                  <a:srgbClr val="000000"/>
                </a:solidFill>
                <a:sym typeface="Arial" pitchFamily="34" charset="0"/>
              </a:rPr>
              <a:pPr fontAlgn="base">
                <a:spcBef>
                  <a:spcPct val="0"/>
                </a:spcBef>
                <a:spcAft>
                  <a:spcPct val="0"/>
                </a:spcAft>
              </a:pPr>
              <a:t>一级市场</a:t>
            </a:fld>
            <a:endParaRPr lang="zh-CN" altLang="en-US" sz="923" b="0">
              <a:solidFill>
                <a:srgbClr val="000000"/>
              </a:solidFill>
              <a:sym typeface="Arial" pitchFamily="34" charset="0"/>
            </a:endParaRPr>
          </a:p>
        </p:txBody>
      </p:sp>
      <p:sp>
        <p:nvSpPr>
          <p:cNvPr id="46" name="文本占位符 104"/>
          <p:cNvSpPr>
            <a:spLocks noGrp="1"/>
          </p:cNvSpPr>
          <p:nvPr>
            <p:custDataLst>
              <p:tags r:id="rId9"/>
            </p:custDataLst>
          </p:nvPr>
        </p:nvSpPr>
        <p:spPr bwMode="gray">
          <a:xfrm>
            <a:off x="6540500" y="2651125"/>
            <a:ext cx="319088" cy="122238"/>
          </a:xfrm>
          <a:prstGeom prst="rect">
            <a:avLst/>
          </a:prstGeom>
          <a:noFill/>
          <a:extLst>
            <a:ext uri="{909E8E84-426E-40DD-AFC4-6F175D3DCCD1}">
              <a14:hiddenFill xmlns:a14="http://schemas.microsoft.com/office/drawing/2010/main">
                <a:solidFill>
                  <a:srgbClr val="DFE5EF"/>
                </a:solidFill>
              </a14:hiddenFill>
            </a:ext>
          </a:extLst>
        </p:spPr>
        <p:txBody>
          <a:bodyPr wrap="none" lIns="14288" tIns="0" rIns="14288"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410958A5-0717-4557-87D0-69AD7D47AD32}" type="datetime'''''5.''''''''''''3''''''''''''''''''9''''''''''''''''''%'''">
              <a:rPr lang="en-US" altLang="zh-CN" sz="800"/>
              <a:t>5.39%</a:t>
            </a:fld>
            <a:endParaRPr kumimoji="0" lang="zh-CN" altLang="en-US" sz="800">
              <a:ea typeface="宋体" panose="02010600030101010101" pitchFamily="2" charset="-122"/>
              <a:sym typeface="Arial" pitchFamily="34" charset="0"/>
            </a:endParaRPr>
          </a:p>
        </p:txBody>
      </p:sp>
      <p:sp>
        <p:nvSpPr>
          <p:cNvPr id="20510" name="矩形 53"/>
          <p:cNvSpPr>
            <a:spLocks noChangeArrowheads="1"/>
          </p:cNvSpPr>
          <p:nvPr>
            <p:custDataLst>
              <p:tags r:id="rId10"/>
            </p:custDataLst>
          </p:nvPr>
        </p:nvSpPr>
        <p:spPr bwMode="auto">
          <a:xfrm>
            <a:off x="6262688" y="2430463"/>
            <a:ext cx="469900" cy="14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25895564-9AC1-424E-BE95-8181512B5C92}" type="datetime'''''''''''''''''''''''''四''''''''''级''''''''''''''''''''市''场'">
              <a:rPr lang="zh-CN" altLang="en-US" sz="923" b="0">
                <a:solidFill>
                  <a:srgbClr val="000000"/>
                </a:solidFill>
                <a:sym typeface="Arial" pitchFamily="34" charset="0"/>
              </a:rPr>
              <a:pPr algn="r" fontAlgn="base">
                <a:spcBef>
                  <a:spcPct val="0"/>
                </a:spcBef>
                <a:spcAft>
                  <a:spcPct val="0"/>
                </a:spcAft>
              </a:pPr>
              <a:t>四级市场</a:t>
            </a:fld>
            <a:endParaRPr lang="zh-CN" altLang="en-US" sz="923" b="0">
              <a:solidFill>
                <a:srgbClr val="000000"/>
              </a:solidFill>
              <a:sym typeface="Arial" pitchFamily="34" charset="0"/>
            </a:endParaRPr>
          </a:p>
        </p:txBody>
      </p:sp>
      <p:sp>
        <p:nvSpPr>
          <p:cNvPr id="20511" name="矩形 50"/>
          <p:cNvSpPr>
            <a:spLocks noChangeArrowheads="1"/>
          </p:cNvSpPr>
          <p:nvPr>
            <p:custDataLst>
              <p:tags r:id="rId11"/>
            </p:custDataLst>
          </p:nvPr>
        </p:nvSpPr>
        <p:spPr bwMode="auto">
          <a:xfrm>
            <a:off x="5243513" y="3495675"/>
            <a:ext cx="469900" cy="14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0"/>
              </a:spcBef>
              <a:spcAft>
                <a:spcPct val="0"/>
              </a:spcAft>
            </a:pPr>
            <a:fld id="{76DB8C03-D541-4C48-A236-6717759DD4F3}" type="datetime'''''''''''''''''''''''''三级''''''''''''''''''''''市''场'''''''''">
              <a:rPr lang="zh-CN" altLang="en-US" sz="923" b="0">
                <a:solidFill>
                  <a:srgbClr val="000000"/>
                </a:solidFill>
                <a:sym typeface="Arial" pitchFamily="34" charset="0"/>
              </a:rPr>
              <a:pPr algn="r" fontAlgn="base">
                <a:spcBef>
                  <a:spcPct val="0"/>
                </a:spcBef>
                <a:spcAft>
                  <a:spcPct val="0"/>
                </a:spcAft>
              </a:pPr>
              <a:t>三级市场</a:t>
            </a:fld>
            <a:endParaRPr lang="zh-CN" altLang="en-US" sz="923" b="0">
              <a:solidFill>
                <a:srgbClr val="000000"/>
              </a:solidFill>
              <a:sym typeface="Arial" pitchFamily="34" charset="0"/>
            </a:endParaRPr>
          </a:p>
        </p:txBody>
      </p:sp>
      <p:sp>
        <p:nvSpPr>
          <p:cNvPr id="20508" name="矩形 56"/>
          <p:cNvSpPr>
            <a:spLocks noChangeArrowheads="1"/>
          </p:cNvSpPr>
          <p:nvPr>
            <p:custDataLst>
              <p:tags r:id="rId12"/>
            </p:custDataLst>
          </p:nvPr>
        </p:nvSpPr>
        <p:spPr bwMode="gray">
          <a:xfrm>
            <a:off x="6977063" y="4514850"/>
            <a:ext cx="433388" cy="14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7463" tIns="0" rIns="17463"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9830A161-BE8E-41FC-B7C5-C59B22827EEC}" type="datetime'''''''''''''''''''''''2''''''8''''''''.''''73''%'''''''">
              <a:rPr lang="en-US" altLang="zh-CN" sz="923" b="0">
                <a:solidFill>
                  <a:srgbClr val="000000"/>
                </a:solidFill>
              </a:rPr>
              <a:t>28.73%</a:t>
            </a:fld>
            <a:endParaRPr lang="en-US" altLang="zh-CN" sz="923" b="0">
              <a:solidFill>
                <a:srgbClr val="000000"/>
              </a:solidFill>
              <a:sym typeface="Arial" pitchFamily="34" charset="0"/>
            </a:endParaRPr>
          </a:p>
        </p:txBody>
      </p:sp>
      <p:sp>
        <p:nvSpPr>
          <p:cNvPr id="20509" name="矩形 55"/>
          <p:cNvSpPr>
            <a:spLocks noChangeArrowheads="1"/>
          </p:cNvSpPr>
          <p:nvPr>
            <p:custDataLst>
              <p:tags r:id="rId13"/>
            </p:custDataLst>
          </p:nvPr>
        </p:nvSpPr>
        <p:spPr bwMode="gray">
          <a:xfrm>
            <a:off x="7370763" y="3105150"/>
            <a:ext cx="433388" cy="14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7463" tIns="0" rIns="17463"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F9840AAA-E2FD-4013-BA8C-64C940AD3432}" type="datetime'''''''''''''''3''''''''''''0.''''''''''0''''''''6''''''%'">
              <a:rPr lang="en-US" altLang="zh-CN" sz="923" b="0">
                <a:solidFill>
                  <a:srgbClr val="FFFFFF"/>
                </a:solidFill>
              </a:rPr>
              <a:t>30.06%</a:t>
            </a:fld>
            <a:endParaRPr lang="en-US" altLang="zh-CN" sz="923" b="0">
              <a:solidFill>
                <a:srgbClr val="FFFFFF"/>
              </a:solidFill>
              <a:sym typeface="Arial" pitchFamily="34" charset="0"/>
            </a:endParaRPr>
          </a:p>
        </p:txBody>
      </p:sp>
      <p:sp>
        <p:nvSpPr>
          <p:cNvPr id="20512" name="矩形 49"/>
          <p:cNvSpPr>
            <a:spLocks noChangeArrowheads="1"/>
          </p:cNvSpPr>
          <p:nvPr>
            <p:custDataLst>
              <p:tags r:id="rId14"/>
            </p:custDataLst>
          </p:nvPr>
        </p:nvSpPr>
        <p:spPr bwMode="auto">
          <a:xfrm>
            <a:off x="7215188" y="4770438"/>
            <a:ext cx="469900" cy="14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fld id="{F76AFDD1-5C94-4E63-85AC-52C62BD78952}" type="datetime'''''''''''''二级''''''''''''市''场'''''''''''''''''''''''''">
              <a:rPr lang="zh-CN" altLang="en-US" sz="923" b="0">
                <a:solidFill>
                  <a:srgbClr val="000000"/>
                </a:solidFill>
                <a:sym typeface="Arial" pitchFamily="34" charset="0"/>
              </a:rPr>
              <a:pPr fontAlgn="base">
                <a:spcBef>
                  <a:spcPct val="0"/>
                </a:spcBef>
                <a:spcAft>
                  <a:spcPct val="0"/>
                </a:spcAft>
              </a:pPr>
              <a:t>二级市场</a:t>
            </a:fld>
            <a:endParaRPr lang="zh-CN" altLang="en-US" sz="923" b="0">
              <a:solidFill>
                <a:srgbClr val="000000"/>
              </a:solidFill>
              <a:sym typeface="Arial" pitchFamily="34" charset="0"/>
            </a:endParaRPr>
          </a:p>
        </p:txBody>
      </p:sp>
      <p:sp>
        <p:nvSpPr>
          <p:cNvPr id="20507" name="矩形 52"/>
          <p:cNvSpPr>
            <a:spLocks noChangeArrowheads="1"/>
          </p:cNvSpPr>
          <p:nvPr>
            <p:custDataLst>
              <p:tags r:id="rId15"/>
            </p:custDataLst>
          </p:nvPr>
        </p:nvSpPr>
        <p:spPr bwMode="gray">
          <a:xfrm>
            <a:off x="5772150" y="3532188"/>
            <a:ext cx="433388" cy="14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17463" tIns="0" rIns="17463"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fld id="{AB7B39BB-5D2E-4B48-9518-3BD6C2B252AA}" type="datetime'''''3''''''5''''.''''8''2''''''''''''''''''''''''''''''''''%'">
              <a:rPr lang="en-US" altLang="zh-CN" sz="923" b="0">
                <a:solidFill>
                  <a:srgbClr val="000000"/>
                </a:solidFill>
              </a:rPr>
              <a:t>35.82%</a:t>
            </a:fld>
            <a:endParaRPr lang="en-US" altLang="zh-CN" sz="923" b="0">
              <a:solidFill>
                <a:srgbClr val="000000"/>
              </a:solidFill>
              <a:sym typeface="Arial" pitchFamily="34" charset="0"/>
            </a:endParaRPr>
          </a:p>
        </p:txBody>
      </p:sp>
      <p:sp>
        <p:nvSpPr>
          <p:cNvPr id="20529" name="矩形 176"/>
          <p:cNvSpPr>
            <a:spLocks noChangeArrowheads="1"/>
          </p:cNvSpPr>
          <p:nvPr/>
        </p:nvSpPr>
        <p:spPr bwMode="auto">
          <a:xfrm>
            <a:off x="1107831" y="5162550"/>
            <a:ext cx="7439758" cy="572965"/>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cs typeface="Times New Roman" pitchFamily="18" charset="0"/>
              </a:rPr>
              <a:t>从店铺类型占比来看，以大连锁为主，社区店所占的比重最大，其次是中心店和旗舰店；从各级市场大连锁店分布占比来看，除四级市场外，其余市场大连锁店分布占比都较为</a:t>
            </a:r>
            <a:r>
              <a:rPr lang="zh-CN" altLang="en-US" sz="1108" smtClean="0">
                <a:solidFill>
                  <a:srgbClr val="000000"/>
                </a:solidFill>
                <a:cs typeface="Times New Roman" pitchFamily="18" charset="0"/>
              </a:rPr>
              <a:t>接近。</a:t>
            </a:r>
            <a:endParaRPr lang="zh-CN" altLang="en-US" sz="1108">
              <a:solidFill>
                <a:srgbClr val="000000"/>
              </a:solidFill>
              <a:cs typeface="Times New Roman" pitchFamily="18" charset="0"/>
            </a:endParaRPr>
          </a:p>
        </p:txBody>
      </p:sp>
      <p:graphicFrame>
        <p:nvGraphicFramePr>
          <p:cNvPr id="10" name="对象 9"/>
          <p:cNvGraphicFramePr>
            <a:graphicFrameLocks noChangeAspect="1"/>
          </p:cNvGraphicFramePr>
          <p:nvPr>
            <p:custDataLst>
              <p:tags r:id="rId16"/>
            </p:custDataLst>
            <p:extLst>
              <p:ext uri="{D42A27DB-BD31-4B8C-83A1-F6EECF244321}">
                <p14:modId xmlns:p14="http://schemas.microsoft.com/office/powerpoint/2010/main" val="3474132551"/>
              </p:ext>
            </p:extLst>
          </p:nvPr>
        </p:nvGraphicFramePr>
        <p:xfrm>
          <a:off x="1524000" y="2362200"/>
          <a:ext cx="2409762" cy="2438310"/>
        </p:xfrm>
        <a:graphic>
          <a:graphicData uri="http://schemas.openxmlformats.org/presentationml/2006/ole">
            <mc:AlternateContent>
              <mc:Choice xmlns:v="urn:schemas-microsoft-com:vml" Requires="v">
                <p:oleObj spid="_x0000_s1061" name="图表" r:id="rId17" imgW="2409762" imgH="2438310" progId="MSGraph.Chart.8">
                  <p:embed/>
                </p:oleObj>
              </mc:Choice>
              <mc:Fallback>
                <p:oleObj name="图表" r:id="rId17" imgW="2409762" imgH="2438310" progId="MSGraph.Chart.8">
                  <p:embed/>
                  <p:pic>
                    <p:nvPicPr>
                      <p:cNvPr id="0" name="OLE substitute image"/>
                      <p:cNvPicPr/>
                      <p:nvPr/>
                    </p:nvPicPr>
                    <p:blipFill>
                      <a:blip r:embed="rId18"/>
                      <a:stretch>
                        <a:fillRect/>
                      </a:stretch>
                    </p:blipFill>
                    <p:spPr>
                      <a:xfrm>
                        <a:off x="1524000" y="2362200"/>
                        <a:ext cx="2409762" cy="2438310"/>
                      </a:xfrm>
                      <a:prstGeom prst="rect">
                        <a:avLst/>
                      </a:prstGeom>
                    </p:spPr>
                  </p:pic>
                </p:oleObj>
              </mc:Fallback>
            </mc:AlternateContent>
          </a:graphicData>
        </a:graphic>
      </p:graphicFrame>
      <p:sp>
        <p:nvSpPr>
          <p:cNvPr id="56" name="文本占位符 113"/>
          <p:cNvSpPr>
            <a:spLocks noGrp="1"/>
          </p:cNvSpPr>
          <p:nvPr>
            <p:custDataLst>
              <p:tags r:id="rId19"/>
            </p:custDataLst>
          </p:nvPr>
        </p:nvSpPr>
        <p:spPr bwMode="gray">
          <a:xfrm>
            <a:off x="2451100" y="2540000"/>
            <a:ext cx="554038" cy="212725"/>
          </a:xfrm>
          <a:prstGeom prst="rect">
            <a:avLst/>
          </a:prstGeom>
          <a:solidFill>
            <a:schemeClr val="accent1"/>
          </a:solidFill>
        </p:spPr>
        <p:txBody>
          <a:bodyPr wrap="none" lIns="25400" tIns="0" rIns="2540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FB1F51ED-9E94-41D9-AF22-171C94454CB0}" type="datetime'''0''.''2''''''4''''''''''''''%'''''">
              <a:rPr kumimoji="0" lang="en-US" altLang="zh-CN" sz="1400">
                <a:solidFill>
                  <a:schemeClr val="bg1"/>
                </a:solidFill>
                <a:latin typeface="+mn-lt"/>
                <a:ea typeface="+mn-ea"/>
                <a:sym typeface="+mn-lt"/>
              </a:rPr>
              <a:pPr marL="0" lvl="1" indent="0" algn="ctr">
                <a:spcBef>
                  <a:spcPct val="0"/>
                </a:spcBef>
                <a:buNone/>
              </a:pPr>
              <a:t>0.24%</a:t>
            </a:fld>
            <a:endParaRPr kumimoji="0" lang="zh-CN" altLang="en-US" sz="1400">
              <a:solidFill>
                <a:schemeClr val="bg1"/>
              </a:solidFill>
              <a:latin typeface="+mn-lt"/>
              <a:ea typeface="+mn-ea"/>
              <a:sym typeface="+mn-lt"/>
            </a:endParaRPr>
          </a:p>
        </p:txBody>
      </p:sp>
      <p:sp>
        <p:nvSpPr>
          <p:cNvPr id="60" name="文本占位符 117"/>
          <p:cNvSpPr>
            <a:spLocks noGrp="1"/>
          </p:cNvSpPr>
          <p:nvPr>
            <p:custDataLst>
              <p:tags r:id="rId20"/>
            </p:custDataLst>
          </p:nvPr>
        </p:nvSpPr>
        <p:spPr bwMode="auto">
          <a:xfrm>
            <a:off x="2533650" y="2317750"/>
            <a:ext cx="381000" cy="152400"/>
          </a:xfrm>
          <a:prstGeom prst="rect">
            <a:avLst/>
          </a:prstGeom>
          <a:noFill/>
          <a:extLst>
            <a:ext uri="{909E8E84-426E-40DD-AFC4-6F175D3DCCD1}">
              <a14:hiddenFill xmlns:a14="http://schemas.microsoft.com/office/drawing/2010/main">
                <a:solidFill>
                  <a:scrgbClr r="0" g="0" b="0"/>
                </a:solidFill>
              </a14:hiddenFill>
            </a:ext>
          </a:extLst>
        </p:spPr>
        <p:txBody>
          <a:bodyPr wrap="none" lIns="0" tIns="0" rIns="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r">
              <a:spcBef>
                <a:spcPct val="0"/>
              </a:spcBef>
              <a:buNone/>
            </a:pPr>
            <a:fld id="{2AB63872-6AEA-4B43-9087-40A5F38F18D6}" type="datetime'''''''''''''''''超''''''''''''''''''''市''''''''''店'''">
              <a:rPr kumimoji="0" lang="en-US" altLang="zh-CN" sz="1000">
                <a:latin typeface="+mn-lt"/>
                <a:ea typeface="+mn-ea"/>
                <a:sym typeface="+mn-lt"/>
              </a:rPr>
              <a:pPr marL="0" lvl="1" indent="0" algn="r">
                <a:spcBef>
                  <a:spcPct val="0"/>
                </a:spcBef>
                <a:buNone/>
              </a:pPr>
              <a:t>超市店</a:t>
            </a:fld>
            <a:endParaRPr kumimoji="0" lang="zh-CN" altLang="en-US" sz="1000">
              <a:latin typeface="+mn-lt"/>
              <a:ea typeface="+mn-ea"/>
              <a:sym typeface="+mn-lt"/>
            </a:endParaRPr>
          </a:p>
        </p:txBody>
      </p:sp>
      <p:sp>
        <p:nvSpPr>
          <p:cNvPr id="51" name="文本占位符 108"/>
          <p:cNvSpPr>
            <a:spLocks noGrp="1"/>
          </p:cNvSpPr>
          <p:nvPr>
            <p:custDataLst>
              <p:tags r:id="rId21"/>
            </p:custDataLst>
          </p:nvPr>
        </p:nvSpPr>
        <p:spPr bwMode="auto">
          <a:xfrm>
            <a:off x="3400425" y="2533650"/>
            <a:ext cx="381000" cy="152400"/>
          </a:xfrm>
          <a:prstGeom prst="rect">
            <a:avLst/>
          </a:prstGeom>
          <a:noFill/>
          <a:extLst>
            <a:ext uri="{909E8E84-426E-40DD-AFC4-6F175D3DCCD1}">
              <a14:hiddenFill xmlns:a14="http://schemas.microsoft.com/office/drawing/2010/main">
                <a:solidFill>
                  <a:scrgbClr r="0" g="0" b="0"/>
                </a:solidFill>
              </a14:hiddenFill>
            </a:ext>
          </a:extLst>
        </p:spPr>
        <p:txBody>
          <a:bodyPr wrap="none" lIns="0" tIns="0" rIns="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spcBef>
                <a:spcPct val="0"/>
              </a:spcBef>
              <a:buNone/>
            </a:pPr>
            <a:fld id="{8E71DE14-F1B1-4BE0-A2A4-3218BE4A23FA}" type="datetime'''''''旗''''''''''''''''舰''''''''''''''''店'''''''''''''''''''''">
              <a:rPr lang="en-US" altLang="zh-CN" sz="1000">
                <a:latin typeface="+mn-lt"/>
                <a:ea typeface="+mn-ea"/>
                <a:sym typeface="+mn-lt"/>
              </a:rPr>
              <a:t>旗舰店</a:t>
            </a:fld>
            <a:endParaRPr kumimoji="0" lang="zh-CN" altLang="en-US" sz="1000">
              <a:latin typeface="+mn-lt"/>
              <a:ea typeface="+mn-ea"/>
              <a:sym typeface="+mn-lt"/>
            </a:endParaRPr>
          </a:p>
        </p:txBody>
      </p:sp>
      <p:sp>
        <p:nvSpPr>
          <p:cNvPr id="52" name="文本占位符 109"/>
          <p:cNvSpPr>
            <a:spLocks noGrp="1"/>
          </p:cNvSpPr>
          <p:nvPr>
            <p:custDataLst>
              <p:tags r:id="rId22"/>
            </p:custDataLst>
          </p:nvPr>
        </p:nvSpPr>
        <p:spPr bwMode="auto">
          <a:xfrm>
            <a:off x="3700463" y="4191000"/>
            <a:ext cx="381000" cy="152400"/>
          </a:xfrm>
          <a:prstGeom prst="rect">
            <a:avLst/>
          </a:prstGeom>
          <a:noFill/>
          <a:extLst>
            <a:ext uri="{909E8E84-426E-40DD-AFC4-6F175D3DCCD1}">
              <a14:hiddenFill xmlns:a14="http://schemas.microsoft.com/office/drawing/2010/main">
                <a:solidFill>
                  <a:scrgbClr r="0" g="0" b="0"/>
                </a:solidFill>
              </a14:hiddenFill>
            </a:ext>
          </a:extLst>
        </p:spPr>
        <p:txBody>
          <a:bodyPr wrap="none" lIns="0" tIns="0" rIns="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spcBef>
                <a:spcPct val="0"/>
              </a:spcBef>
              <a:buNone/>
            </a:pPr>
            <a:fld id="{752EA5B8-5A82-496E-81BD-54174EAAFD78}" type="datetime'''''''''''中''''''心''''''''''店'''''''''''''''''''">
              <a:rPr lang="en-US" altLang="zh-CN" sz="1000">
                <a:latin typeface="+mn-lt"/>
                <a:ea typeface="+mn-ea"/>
                <a:sym typeface="+mn-lt"/>
              </a:rPr>
              <a:pPr marL="0" lvl="1" indent="0">
                <a:spcBef>
                  <a:spcPct val="0"/>
                </a:spcBef>
                <a:buNone/>
              </a:pPr>
              <a:t>中心店</a:t>
            </a:fld>
            <a:endParaRPr kumimoji="0" lang="zh-CN" altLang="en-US" sz="1000">
              <a:latin typeface="+mn-lt"/>
              <a:ea typeface="+mn-ea"/>
              <a:sym typeface="+mn-lt"/>
            </a:endParaRPr>
          </a:p>
        </p:txBody>
      </p:sp>
      <p:sp>
        <p:nvSpPr>
          <p:cNvPr id="49" name="文本占位符 106"/>
          <p:cNvSpPr>
            <a:spLocks noGrp="1"/>
          </p:cNvSpPr>
          <p:nvPr>
            <p:custDataLst>
              <p:tags r:id="rId23"/>
            </p:custDataLst>
          </p:nvPr>
        </p:nvSpPr>
        <p:spPr bwMode="gray">
          <a:xfrm>
            <a:off x="3051175" y="3910013"/>
            <a:ext cx="652463" cy="212725"/>
          </a:xfrm>
          <a:prstGeom prst="rect">
            <a:avLst/>
          </a:prstGeom>
          <a:noFill/>
          <a:extLst>
            <a:ext uri="{909E8E84-426E-40DD-AFC4-6F175D3DCCD1}">
              <a14:hiddenFill xmlns:a14="http://schemas.microsoft.com/office/drawing/2010/main">
                <a:solidFill>
                  <a:scrgbClr r="0" g="0" b="0"/>
                </a:solidFill>
              </a14:hiddenFill>
            </a:ext>
          </a:extLst>
        </p:spPr>
        <p:txBody>
          <a:bodyPr wrap="none" lIns="25400" tIns="0" rIns="2540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11FA1CD9-387D-4A2F-805E-BA12655CAADD}" type="datetime'''2''6.''5''''''''''''5''''''''''''''''''%'''''''">
              <a:rPr lang="en-US" altLang="zh-CN" sz="1400">
                <a:solidFill>
                  <a:schemeClr val="bg1"/>
                </a:solidFill>
                <a:latin typeface="+mn-lt"/>
                <a:ea typeface="+mn-ea"/>
                <a:sym typeface="+mn-lt"/>
              </a:rPr>
              <a:t>26.55%</a:t>
            </a:fld>
            <a:endParaRPr kumimoji="0" lang="zh-CN" altLang="en-US" sz="1400">
              <a:solidFill>
                <a:schemeClr val="bg1"/>
              </a:solidFill>
              <a:latin typeface="+mn-lt"/>
              <a:ea typeface="+mn-ea"/>
              <a:sym typeface="+mn-lt"/>
            </a:endParaRPr>
          </a:p>
        </p:txBody>
      </p:sp>
      <p:sp>
        <p:nvSpPr>
          <p:cNvPr id="48" name="文本占位符 105"/>
          <p:cNvSpPr>
            <a:spLocks noGrp="1"/>
          </p:cNvSpPr>
          <p:nvPr>
            <p:custDataLst>
              <p:tags r:id="rId24"/>
            </p:custDataLst>
          </p:nvPr>
        </p:nvSpPr>
        <p:spPr bwMode="gray">
          <a:xfrm>
            <a:off x="2890838" y="2843213"/>
            <a:ext cx="652463" cy="212725"/>
          </a:xfrm>
          <a:prstGeom prst="rect">
            <a:avLst/>
          </a:prstGeom>
          <a:noFill/>
          <a:extLst>
            <a:ext uri="{909E8E84-426E-40DD-AFC4-6F175D3DCCD1}">
              <a14:hiddenFill xmlns:a14="http://schemas.microsoft.com/office/drawing/2010/main">
                <a:solidFill>
                  <a:scrgbClr r="0" g="0" b="0"/>
                </a:solidFill>
              </a14:hiddenFill>
            </a:ext>
          </a:extLst>
        </p:spPr>
        <p:txBody>
          <a:bodyPr wrap="none" lIns="25400" tIns="0" rIns="2540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32647259-49D2-49AC-B616-B43C12066015}" type="datetime'''''''''''''''''''''''''''2''''''''''''''0.''5''''5''''''''%'">
              <a:rPr lang="en-US" altLang="zh-CN" sz="1400">
                <a:solidFill>
                  <a:schemeClr val="bg1"/>
                </a:solidFill>
                <a:latin typeface="+mn-lt"/>
                <a:ea typeface="+mn-ea"/>
                <a:sym typeface="+mn-lt"/>
              </a:rPr>
              <a:t>20.55%</a:t>
            </a:fld>
            <a:endParaRPr kumimoji="0" lang="zh-CN" altLang="en-US" sz="1400">
              <a:solidFill>
                <a:schemeClr val="bg1"/>
              </a:solidFill>
              <a:latin typeface="+mn-lt"/>
              <a:ea typeface="+mn-ea"/>
              <a:sym typeface="+mn-lt"/>
            </a:endParaRPr>
          </a:p>
        </p:txBody>
      </p:sp>
      <p:sp>
        <p:nvSpPr>
          <p:cNvPr id="68" name="文本占位符 119"/>
          <p:cNvSpPr>
            <a:spLocks noGrp="1"/>
          </p:cNvSpPr>
          <p:nvPr>
            <p:custDataLst>
              <p:tags r:id="rId25"/>
            </p:custDataLst>
          </p:nvPr>
        </p:nvSpPr>
        <p:spPr bwMode="gray">
          <a:xfrm>
            <a:off x="3241675" y="3271838"/>
            <a:ext cx="554038" cy="212725"/>
          </a:xfrm>
          <a:prstGeom prst="rect">
            <a:avLst/>
          </a:prstGeom>
          <a:solidFill>
            <a:schemeClr val="accent2"/>
          </a:solidFill>
        </p:spPr>
        <p:txBody>
          <a:bodyPr wrap="none" lIns="25400" tIns="0" rIns="2540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FB74511B-10CE-4B17-A242-37AC5E2C9ED8}" type="datetime'''0''''''''''.''''''''48''''''''''%'''''''">
              <a:rPr kumimoji="0" lang="en-US" altLang="zh-CN" sz="1400">
                <a:latin typeface="+mn-lt"/>
                <a:ea typeface="+mn-ea"/>
                <a:sym typeface="+mn-lt"/>
              </a:rPr>
              <a:pPr marL="0" lvl="1" indent="0" algn="ctr">
                <a:spcBef>
                  <a:spcPct val="0"/>
                </a:spcBef>
                <a:buNone/>
              </a:pPr>
              <a:t>0.48%</a:t>
            </a:fld>
            <a:endParaRPr kumimoji="0" lang="zh-CN" altLang="en-US" sz="1400">
              <a:latin typeface="+mn-lt"/>
              <a:ea typeface="+mn-ea"/>
              <a:sym typeface="+mn-lt"/>
            </a:endParaRPr>
          </a:p>
        </p:txBody>
      </p:sp>
      <p:sp>
        <p:nvSpPr>
          <p:cNvPr id="69" name="文本占位符 120"/>
          <p:cNvSpPr>
            <a:spLocks noGrp="1"/>
          </p:cNvSpPr>
          <p:nvPr>
            <p:custDataLst>
              <p:tags r:id="rId26"/>
            </p:custDataLst>
          </p:nvPr>
        </p:nvSpPr>
        <p:spPr bwMode="auto">
          <a:xfrm>
            <a:off x="3851275" y="3197225"/>
            <a:ext cx="508000" cy="152400"/>
          </a:xfrm>
          <a:prstGeom prst="rect">
            <a:avLst/>
          </a:prstGeom>
          <a:noFill/>
          <a:extLst>
            <a:ext uri="{909E8E84-426E-40DD-AFC4-6F175D3DCCD1}">
              <a14:hiddenFill xmlns:a14="http://schemas.microsoft.com/office/drawing/2010/main">
                <a:solidFill>
                  <a:scrgbClr r="0" g="0" b="0"/>
                </a:solidFill>
              </a14:hiddenFill>
            </a:ext>
          </a:extLst>
        </p:spPr>
        <p:txBody>
          <a:bodyPr wrap="none" lIns="0" tIns="0" rIns="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spcBef>
                <a:spcPct val="0"/>
              </a:spcBef>
              <a:buNone/>
            </a:pPr>
            <a:fld id="{7701CBFB-887C-445B-B042-D85514253CCD}" type="datetime'红''''''''''''''孩子''''''''''''''''''''''店'''''''''''''''''''">
              <a:rPr kumimoji="0" lang="en-US" altLang="zh-CN" sz="1000">
                <a:latin typeface="+mn-lt"/>
                <a:ea typeface="+mn-ea"/>
                <a:sym typeface="+mn-lt"/>
              </a:rPr>
              <a:pPr marL="0" lvl="1" indent="0">
                <a:spcBef>
                  <a:spcPct val="0"/>
                </a:spcBef>
                <a:buNone/>
              </a:pPr>
              <a:t>红孩子店</a:t>
            </a:fld>
            <a:endParaRPr kumimoji="0" lang="zh-CN" altLang="en-US" sz="1000">
              <a:latin typeface="+mn-lt"/>
              <a:ea typeface="+mn-ea"/>
              <a:sym typeface="+mn-lt"/>
            </a:endParaRPr>
          </a:p>
        </p:txBody>
      </p:sp>
      <p:sp>
        <p:nvSpPr>
          <p:cNvPr id="72" name="文本占位符 123"/>
          <p:cNvSpPr>
            <a:spLocks noGrp="1"/>
          </p:cNvSpPr>
          <p:nvPr>
            <p:custDataLst>
              <p:tags r:id="rId27"/>
            </p:custDataLst>
          </p:nvPr>
        </p:nvSpPr>
        <p:spPr bwMode="gray">
          <a:xfrm>
            <a:off x="2590800" y="4391025"/>
            <a:ext cx="554038" cy="212725"/>
          </a:xfrm>
          <a:prstGeom prst="rect">
            <a:avLst/>
          </a:prstGeom>
          <a:solidFill>
            <a:schemeClr val="folHlink"/>
          </a:solidFill>
        </p:spPr>
        <p:txBody>
          <a:bodyPr wrap="none" lIns="25400" tIns="0" rIns="2540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BEA3C1F1-94C7-4135-89D0-0798986612D5}" type="datetime'''''''''''''0''.''1''''''''8''''''%'''''''''''''''''''''''">
              <a:rPr kumimoji="0" lang="en-US" altLang="zh-CN" sz="1400">
                <a:solidFill>
                  <a:schemeClr val="bg1"/>
                </a:solidFill>
                <a:latin typeface="+mn-lt"/>
                <a:ea typeface="+mn-ea"/>
                <a:sym typeface="+mn-lt"/>
              </a:rPr>
              <a:pPr marL="0" lvl="1" indent="0" algn="ctr">
                <a:spcBef>
                  <a:spcPct val="0"/>
                </a:spcBef>
                <a:buNone/>
              </a:pPr>
              <a:t>0.18%</a:t>
            </a:fld>
            <a:endParaRPr kumimoji="0" lang="zh-CN" altLang="en-US" sz="1400">
              <a:solidFill>
                <a:schemeClr val="bg1"/>
              </a:solidFill>
              <a:latin typeface="+mn-lt"/>
              <a:ea typeface="+mn-ea"/>
              <a:sym typeface="+mn-lt"/>
            </a:endParaRPr>
          </a:p>
        </p:txBody>
      </p:sp>
      <p:sp>
        <p:nvSpPr>
          <p:cNvPr id="73" name="文本占位符 124"/>
          <p:cNvSpPr>
            <a:spLocks noGrp="1"/>
          </p:cNvSpPr>
          <p:nvPr>
            <p:custDataLst>
              <p:tags r:id="rId28"/>
            </p:custDataLst>
          </p:nvPr>
        </p:nvSpPr>
        <p:spPr bwMode="auto">
          <a:xfrm>
            <a:off x="2833688" y="4706938"/>
            <a:ext cx="508000" cy="152400"/>
          </a:xfrm>
          <a:prstGeom prst="rect">
            <a:avLst/>
          </a:prstGeom>
          <a:noFill/>
          <a:extLst>
            <a:ext uri="{909E8E84-426E-40DD-AFC4-6F175D3DCCD1}">
              <a14:hiddenFill xmlns:a14="http://schemas.microsoft.com/office/drawing/2010/main">
                <a:solidFill>
                  <a:scrgbClr r="0" g="0" b="0"/>
                </a:solidFill>
              </a14:hiddenFill>
            </a:ext>
          </a:extLst>
        </p:spPr>
        <p:txBody>
          <a:bodyPr wrap="none" lIns="0" tIns="0" rIns="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spcBef>
                <a:spcPct val="0"/>
              </a:spcBef>
              <a:buNone/>
            </a:pPr>
            <a:fld id="{90320926-CF82-4462-B6A7-3B1519A15A65}" type="datetime'''''''''乐''''购''''''''''''''仕''''''''''''''''''店'">
              <a:rPr kumimoji="0" lang="en-US" altLang="zh-CN" sz="1000">
                <a:latin typeface="+mn-lt"/>
                <a:ea typeface="+mn-ea"/>
                <a:sym typeface="+mn-lt"/>
              </a:rPr>
              <a:pPr marL="0" lvl="1" indent="0">
                <a:spcBef>
                  <a:spcPct val="0"/>
                </a:spcBef>
                <a:buNone/>
              </a:pPr>
              <a:t>乐购仕店</a:t>
            </a:fld>
            <a:endParaRPr kumimoji="0" lang="zh-CN" altLang="en-US" sz="1000">
              <a:latin typeface="+mn-lt"/>
              <a:ea typeface="+mn-ea"/>
              <a:sym typeface="+mn-lt"/>
            </a:endParaRPr>
          </a:p>
        </p:txBody>
      </p:sp>
      <p:sp>
        <p:nvSpPr>
          <p:cNvPr id="71" name="文本占位符 122"/>
          <p:cNvSpPr>
            <a:spLocks noGrp="1"/>
          </p:cNvSpPr>
          <p:nvPr>
            <p:custDataLst>
              <p:tags r:id="rId29"/>
            </p:custDataLst>
          </p:nvPr>
        </p:nvSpPr>
        <p:spPr bwMode="auto">
          <a:xfrm>
            <a:off x="1206500" y="3463925"/>
            <a:ext cx="381000" cy="152400"/>
          </a:xfrm>
          <a:prstGeom prst="rect">
            <a:avLst/>
          </a:prstGeom>
          <a:noFill/>
          <a:extLst>
            <a:ext uri="{909E8E84-426E-40DD-AFC4-6F175D3DCCD1}">
              <a14:hiddenFill xmlns:a14="http://schemas.microsoft.com/office/drawing/2010/main">
                <a:solidFill>
                  <a:scrgbClr r="0" g="0" b="0"/>
                </a:solidFill>
              </a14:hiddenFill>
            </a:ext>
          </a:extLst>
        </p:spPr>
        <p:txBody>
          <a:bodyPr wrap="none" lIns="0" tIns="0" rIns="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r">
              <a:spcBef>
                <a:spcPct val="0"/>
              </a:spcBef>
              <a:buNone/>
            </a:pPr>
            <a:fld id="{0B1CDF84-9B23-4152-98B4-3F0130AC3561}" type="datetime'''''社''''''''区''''''''''''''''''''店'''''''''''''''''''''">
              <a:rPr kumimoji="0" lang="en-US" altLang="zh-CN" sz="1000">
                <a:latin typeface="+mn-lt"/>
                <a:ea typeface="+mn-ea"/>
                <a:sym typeface="+mn-lt"/>
              </a:rPr>
              <a:pPr marL="0" lvl="1" indent="0" algn="r">
                <a:spcBef>
                  <a:spcPct val="0"/>
                </a:spcBef>
                <a:buNone/>
              </a:pPr>
              <a:t>社区店</a:t>
            </a:fld>
            <a:endParaRPr kumimoji="0" lang="zh-CN" altLang="en-US" sz="1000">
              <a:latin typeface="+mn-lt"/>
              <a:ea typeface="+mn-ea"/>
              <a:sym typeface="+mn-lt"/>
            </a:endParaRPr>
          </a:p>
        </p:txBody>
      </p:sp>
      <p:sp>
        <p:nvSpPr>
          <p:cNvPr id="70" name="文本占位符 121"/>
          <p:cNvSpPr>
            <a:spLocks noGrp="1"/>
          </p:cNvSpPr>
          <p:nvPr>
            <p:custDataLst>
              <p:tags r:id="rId30"/>
            </p:custDataLst>
          </p:nvPr>
        </p:nvSpPr>
        <p:spPr bwMode="gray">
          <a:xfrm>
            <a:off x="1635125" y="3454400"/>
            <a:ext cx="652463" cy="212725"/>
          </a:xfrm>
          <a:prstGeom prst="rect">
            <a:avLst/>
          </a:prstGeom>
          <a:noFill/>
          <a:extLst>
            <a:ext uri="{909E8E84-426E-40DD-AFC4-6F175D3DCCD1}">
              <a14:hiddenFill xmlns:a14="http://schemas.microsoft.com/office/drawing/2010/main">
                <a:solidFill>
                  <a:scrgbClr r="0" g="0" b="0"/>
                </a:solidFill>
              </a14:hiddenFill>
            </a:ext>
          </a:extLst>
        </p:spPr>
        <p:txBody>
          <a:bodyPr wrap="none" lIns="25400" tIns="0" rIns="2540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224BFC49-2710-4EEC-8256-A8F4F03C9FF7}" type="datetime'''''''''''48''''.3''''''''0''''''%'''''''''''''''''">
              <a:rPr kumimoji="0" lang="en-US" altLang="zh-CN" sz="1400">
                <a:latin typeface="+mn-lt"/>
                <a:ea typeface="+mn-ea"/>
                <a:sym typeface="+mn-lt"/>
              </a:rPr>
              <a:pPr marL="0" lvl="1" indent="0" algn="ctr">
                <a:spcBef>
                  <a:spcPct val="0"/>
                </a:spcBef>
                <a:buNone/>
              </a:pPr>
              <a:t>48.30%</a:t>
            </a:fld>
            <a:endParaRPr kumimoji="0" lang="zh-CN" altLang="en-US" sz="1400">
              <a:latin typeface="+mn-lt"/>
              <a:ea typeface="+mn-ea"/>
              <a:sym typeface="+mn-lt"/>
            </a:endParaRPr>
          </a:p>
        </p:txBody>
      </p:sp>
      <p:sp>
        <p:nvSpPr>
          <p:cNvPr id="54" name="文本占位符 111"/>
          <p:cNvSpPr>
            <a:spLocks noGrp="1"/>
          </p:cNvSpPr>
          <p:nvPr>
            <p:custDataLst>
              <p:tags r:id="rId31"/>
            </p:custDataLst>
          </p:nvPr>
        </p:nvSpPr>
        <p:spPr bwMode="gray">
          <a:xfrm>
            <a:off x="2474913" y="4178300"/>
            <a:ext cx="554038" cy="212725"/>
          </a:xfrm>
          <a:prstGeom prst="rect">
            <a:avLst/>
          </a:prstGeom>
          <a:solidFill>
            <a:schemeClr val="bg2"/>
          </a:solidFill>
        </p:spPr>
        <p:txBody>
          <a:bodyPr wrap="none" lIns="25400" tIns="0" rIns="2540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ctr">
              <a:spcBef>
                <a:spcPct val="0"/>
              </a:spcBef>
              <a:buNone/>
            </a:pPr>
            <a:fld id="{4F3C43AB-0CCA-4F88-8384-DB93BFED8395}" type="datetime'''3''''''''''''''''''''''''''''''.''''7''''''''''0%'''''">
              <a:rPr kumimoji="0" lang="en-US" altLang="zh-CN" sz="1400">
                <a:latin typeface="+mn-lt"/>
                <a:ea typeface="+mn-ea"/>
                <a:sym typeface="+mn-lt"/>
              </a:rPr>
              <a:pPr marL="0" lvl="1" indent="0" algn="ctr">
                <a:spcBef>
                  <a:spcPct val="0"/>
                </a:spcBef>
                <a:buNone/>
              </a:pPr>
              <a:t>3.70%</a:t>
            </a:fld>
            <a:endParaRPr kumimoji="0" lang="zh-CN" altLang="en-US" sz="1400">
              <a:latin typeface="+mn-lt"/>
              <a:ea typeface="+mn-ea"/>
              <a:sym typeface="+mn-lt"/>
            </a:endParaRPr>
          </a:p>
        </p:txBody>
      </p:sp>
      <p:sp>
        <p:nvSpPr>
          <p:cNvPr id="58" name="文本占位符 115"/>
          <p:cNvSpPr>
            <a:spLocks noGrp="1"/>
          </p:cNvSpPr>
          <p:nvPr>
            <p:custDataLst>
              <p:tags r:id="rId32"/>
            </p:custDataLst>
          </p:nvPr>
        </p:nvSpPr>
        <p:spPr bwMode="auto">
          <a:xfrm>
            <a:off x="2401888" y="4711700"/>
            <a:ext cx="381000" cy="152400"/>
          </a:xfrm>
          <a:prstGeom prst="rect">
            <a:avLst/>
          </a:prstGeom>
          <a:noFill/>
          <a:extLst>
            <a:ext uri="{909E8E84-426E-40DD-AFC4-6F175D3DCCD1}">
              <a14:hiddenFill xmlns:a14="http://schemas.microsoft.com/office/drawing/2010/main">
                <a:solidFill>
                  <a:scrgbClr r="0" g="0" b="0"/>
                </a:solidFill>
              </a14:hiddenFill>
            </a:ext>
          </a:extLst>
        </p:spPr>
        <p:txBody>
          <a:bodyPr wrap="none" lIns="0" tIns="0" rIns="0" bIns="0" numCol="1" spcCol="0" anchor="ctr" anchorCtr="0">
            <a:noAutofit/>
          </a:bodyPr>
          <a:lstStyle>
            <a:defPPr>
              <a:defRPr lang="zh-CN"/>
            </a:defPPr>
            <a:lvl1pPr marL="316531" indent="-316531" algn="l" defTabSz="914400" rtl="0" eaLnBrk="0" fontAlgn="base" latinLnBrk="0" hangingPunct="0">
              <a:spcBef>
                <a:spcPct val="50000"/>
              </a:spcBef>
              <a:spcAft>
                <a:spcPct val="0"/>
              </a:spcAft>
              <a:buSzPct val="85000"/>
              <a:buFont typeface="Monotype Sorts" charset="2"/>
              <a:buChar char="•"/>
              <a:defRPr kumimoji="1" sz="1477" kern="1200">
                <a:solidFill>
                  <a:schemeClr val="tx1"/>
                </a:solidFill>
                <a:latin typeface="Arial" pitchFamily="34" charset="0"/>
                <a:ea typeface="宋体" charset="0"/>
                <a:cs typeface="宋体" charset="0"/>
              </a:defRPr>
            </a:lvl1pPr>
            <a:lvl2pPr marL="247657" indent="-246191" algn="l" defTabSz="914400" rtl="0" eaLnBrk="0" fontAlgn="base" latinLnBrk="0" hangingPunct="0">
              <a:spcBef>
                <a:spcPct val="50000"/>
              </a:spcBef>
              <a:spcAft>
                <a:spcPct val="0"/>
              </a:spcAft>
              <a:buClr>
                <a:schemeClr val="hlink"/>
              </a:buClr>
              <a:buSzPct val="80000"/>
              <a:buFont typeface="Wingdings" panose="05000000000000000000" pitchFamily="2" charset="2"/>
              <a:buChar char="n"/>
              <a:defRPr kumimoji="1" sz="1477" kern="1200">
                <a:solidFill>
                  <a:schemeClr val="tx1"/>
                </a:solidFill>
                <a:latin typeface="Arial" pitchFamily="34" charset="0"/>
                <a:ea typeface="宋体" charset="0"/>
                <a:cs typeface="+mn-cs"/>
              </a:defRPr>
            </a:lvl2pPr>
            <a:lvl3pPr marL="496778" indent="-247657" algn="l" defTabSz="914400" rtl="0" eaLnBrk="0" fontAlgn="base" latinLnBrk="0" hangingPunct="0">
              <a:spcBef>
                <a:spcPct val="50000"/>
              </a:spcBef>
              <a:spcAft>
                <a:spcPct val="0"/>
              </a:spcAft>
              <a:buClr>
                <a:schemeClr val="hlink"/>
              </a:buClr>
              <a:buSzPct val="70000"/>
              <a:buFont typeface="Monotype Sorts" charset="2"/>
              <a:buChar char="•"/>
              <a:defRPr kumimoji="1" sz="1292" kern="1200">
                <a:solidFill>
                  <a:schemeClr val="tx1"/>
                </a:solidFill>
                <a:latin typeface="Arial" pitchFamily="34" charset="0"/>
                <a:ea typeface="宋体" charset="0"/>
                <a:cs typeface="+mn-cs"/>
              </a:defRPr>
            </a:lvl3pPr>
            <a:lvl4pPr marL="748831" indent="-250587" algn="l" defTabSz="914400" rtl="0" eaLnBrk="0" fontAlgn="base" latinLnBrk="0" hangingPunct="0">
              <a:spcBef>
                <a:spcPct val="50000"/>
              </a:spcBef>
              <a:spcAft>
                <a:spcPct val="0"/>
              </a:spcAft>
              <a:buClr>
                <a:schemeClr val="tx1"/>
              </a:buClr>
              <a:buFont typeface="Arial Unicode MS" panose="020b0604020202020204" pitchFamily="34" charset="-122"/>
              <a:buChar char="–"/>
              <a:defRPr kumimoji="1" sz="1108" kern="1200">
                <a:solidFill>
                  <a:schemeClr val="tx1"/>
                </a:solidFill>
                <a:latin typeface="Arial" pitchFamily="34" charset="0"/>
                <a:ea typeface="宋体" charset="0"/>
                <a:cs typeface="+mn-cs"/>
              </a:defRPr>
            </a:lvl4pPr>
            <a:lvl5pPr marL="1883067" indent="-268173" algn="l" defTabSz="914400" rtl="0" eaLnBrk="0" fontAlgn="base" latinLnBrk="0" hangingPunct="0">
              <a:spcBef>
                <a:spcPct val="20000"/>
              </a:spcBef>
              <a:spcAft>
                <a:spcPct val="0"/>
              </a:spcAft>
              <a:buChar char="»"/>
              <a:defRPr kumimoji="1" sz="1846" kern="1200">
                <a:solidFill>
                  <a:schemeClr val="tx1"/>
                </a:solidFill>
                <a:latin typeface="Arial" pitchFamily="34" charset="0"/>
                <a:ea typeface="宋体" charset="0"/>
                <a:cs typeface="+mn-cs"/>
              </a:defRPr>
            </a:lvl5pPr>
            <a:lvl6pPr marL="2305108"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6pPr>
            <a:lvl7pPr marL="2727149"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7pPr>
            <a:lvl8pPr marL="3149191"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8pPr>
            <a:lvl9pPr marL="3571232" indent="-268173" algn="l" defTabSz="914400" rtl="0" eaLnBrk="1" fontAlgn="base" latinLnBrk="0" hangingPunct="1">
              <a:spcBef>
                <a:spcPct val="20000"/>
              </a:spcBef>
              <a:spcAft>
                <a:spcPct val="0"/>
              </a:spcAft>
              <a:buChar char="»"/>
              <a:defRPr sz="1800" kern="1200">
                <a:solidFill>
                  <a:schemeClr val="tx1"/>
                </a:solidFill>
                <a:latin typeface="+mn-lt"/>
                <a:ea typeface="+mn-ea"/>
                <a:cs typeface="+mn-cs"/>
              </a:defRPr>
            </a:lvl9pPr>
          </a:lstStyle>
          <a:p>
            <a:pPr marL="0" lvl="1" indent="0" algn="r">
              <a:spcBef>
                <a:spcPct val="0"/>
              </a:spcBef>
              <a:buNone/>
            </a:pPr>
            <a:fld id="{76CE710A-4F34-41CD-B5B8-EE74B5358465}" type="datetime'''''''''''''''''''''县''''''镇店'''''''''''''''''">
              <a:rPr kumimoji="0" lang="en-US" altLang="zh-CN" sz="1000">
                <a:latin typeface="+mn-lt"/>
                <a:ea typeface="+mn-ea"/>
                <a:sym typeface="+mn-lt"/>
              </a:rPr>
              <a:pPr marL="0" lvl="1" indent="0" algn="r">
                <a:spcBef>
                  <a:spcPct val="0"/>
                </a:spcBef>
                <a:buNone/>
              </a:pPr>
              <a:t>县镇店</a:t>
            </a:fld>
            <a:endParaRPr kumimoji="0" lang="zh-CN" altLang="en-US" sz="1000">
              <a:latin typeface="+mn-lt"/>
              <a:ea typeface="+mn-ea"/>
              <a:sym typeface="+mn-lt"/>
            </a:endParaRPr>
          </a:p>
        </p:txBody>
      </p:sp>
    </p:spTree>
    <p:extLst>
      <p:ext uri="{BB962C8B-B14F-4D97-AF65-F5344CB8AC3E}">
        <p14:creationId xmlns:p14="http://schemas.microsoft.com/office/powerpoint/2010/main" val="295582918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Rectangle 2"/>
          <p:cNvSpPr>
            <a:spLocks noGrp="1" noChangeArrowheads="1"/>
          </p:cNvSpPr>
          <p:nvPr>
            <p:ph type="title"/>
          </p:nvPr>
        </p:nvSpPr>
        <p:spPr/>
        <p:txBody>
          <a:bodyPr/>
          <a:lstStyle/>
          <a:p>
            <a:r>
              <a:rPr lang="zh-CN" altLang="en-US" smtClean="0">
                <a:solidFill>
                  <a:srgbClr val="000000"/>
                </a:solidFill>
                <a:ea typeface="宋体" panose="02010600030101010101" pitchFamily="2" charset="-122"/>
              </a:rPr>
              <a:t>苏宁电器</a:t>
            </a:r>
          </a:p>
        </p:txBody>
      </p:sp>
      <p:sp>
        <p:nvSpPr>
          <p:cNvPr id="21506" name="灯片编号占位符 2"/>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18D13B83-C3CC-4ABB-9570-0EE85E0C0243}" type="slidenum">
              <a:rPr lang="de-DE" altLang="zh-CN" sz="923" b="0">
                <a:solidFill>
                  <a:srgbClr val="00337F"/>
                </a:solidFill>
              </a:rPr>
              <a:t>12</a:t>
            </a:fld>
            <a:endParaRPr lang="de-DE" altLang="zh-CN" sz="923" b="0">
              <a:solidFill>
                <a:srgbClr val="00337F"/>
              </a:solidFill>
            </a:endParaRPr>
          </a:p>
        </p:txBody>
      </p:sp>
      <p:sp>
        <p:nvSpPr>
          <p:cNvPr id="21507" name="Rectangle 3"/>
          <p:cNvSpPr txBox="1">
            <a:spLocks noChangeArrowheads="1"/>
          </p:cNvSpPr>
          <p:nvPr>
            <p:custDataLst>
              <p:tags r:id="rId2"/>
            </p:custDataLst>
          </p:nvPr>
        </p:nvSpPr>
        <p:spPr bwMode="auto">
          <a:xfrm>
            <a:off x="786912" y="1752601"/>
            <a:ext cx="7971692" cy="4317023"/>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50000"/>
              </a:spcBef>
              <a:spcAft>
                <a:spcPct val="0"/>
              </a:spcAft>
              <a:buSzPct val="85000"/>
              <a:buFont typeface="Monotype Sorts" charset="2"/>
              <a:buNone/>
            </a:pPr>
            <a:endParaRPr lang="zh-CN" altLang="en-US" sz="1477">
              <a:solidFill>
                <a:srgbClr val="000000"/>
              </a:solidFill>
            </a:endParaRPr>
          </a:p>
        </p:txBody>
      </p:sp>
      <p:sp>
        <p:nvSpPr>
          <p:cNvPr id="21508" name="Rectangle 4"/>
          <p:cNvSpPr>
            <a:spLocks noChangeArrowheads="1"/>
          </p:cNvSpPr>
          <p:nvPr>
            <p:custDataLst>
              <p:tags r:id="rId3"/>
            </p:custDataLst>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latin typeface="宋体" panose="02010600030101010101" pitchFamily="2" charset="-122"/>
              </a:rPr>
              <a:t>苏宁在服务为核心的战略管理进程中，以四大终端系统为基础平台，专业职能管理与地区管理相结合，形成了一个稳定运行架构，构建以顾客为中心的购物流程。</a:t>
            </a:r>
          </a:p>
        </p:txBody>
      </p:sp>
      <p:sp>
        <p:nvSpPr>
          <p:cNvPr id="21509" name="Rectangle 6"/>
          <p:cNvSpPr>
            <a:spLocks noChangeArrowheads="1"/>
          </p:cNvSpPr>
          <p:nvPr>
            <p:custDataLst>
              <p:tags r:id="rId4"/>
            </p:custDataLst>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cs typeface="Arial" pitchFamily="34" charset="0"/>
              </a:rPr>
              <a:t>渠道概况</a:t>
            </a:r>
            <a:r>
              <a:rPr lang="en-US" altLang="zh-CN" sz="1477" b="0">
                <a:solidFill>
                  <a:srgbClr val="000000"/>
                </a:solidFill>
                <a:cs typeface="Arial" pitchFamily="34" charset="0"/>
              </a:rPr>
              <a:t>--</a:t>
            </a:r>
            <a:r>
              <a:rPr lang="zh-CN" altLang="en-US" sz="1477" b="0">
                <a:solidFill>
                  <a:srgbClr val="000000"/>
                </a:solidFill>
                <a:cs typeface="Arial" pitchFamily="34" charset="0"/>
              </a:rPr>
              <a:t>销售流程</a:t>
            </a:r>
          </a:p>
        </p:txBody>
      </p:sp>
      <p:sp>
        <p:nvSpPr>
          <p:cNvPr id="21510" name="Rectangle 3"/>
          <p:cNvSpPr>
            <a:spLocks noGrp="1" noChangeArrowheads="1"/>
          </p:cNvSpPr>
          <p:nvPr>
            <p:custDataLst>
              <p:tags r:id="rId5"/>
            </p:custDataLst>
          </p:nvPr>
        </p:nvSpPr>
        <p:spPr bwMode="auto">
          <a:xfrm>
            <a:off x="786912" y="5926016"/>
            <a:ext cx="4273062" cy="14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eaLnBrk="0" fontAlgn="base" hangingPunct="0">
              <a:spcBef>
                <a:spcPct val="0"/>
              </a:spcBef>
              <a:spcAft>
                <a:spcPct val="0"/>
              </a:spcAft>
              <a:buSzPct val="85000"/>
            </a:pPr>
            <a:r>
              <a:rPr lang="en-US" altLang="zh-CN" sz="738" b="0" i="1">
                <a:solidFill>
                  <a:srgbClr val="000000"/>
                </a:solidFill>
                <a:sym typeface="Arial" pitchFamily="34" charset="0"/>
              </a:rPr>
              <a:t>Source: Detecon</a:t>
            </a:r>
            <a:r>
              <a:rPr lang="zh-CN" altLang="en-US" sz="738" b="0" i="1">
                <a:solidFill>
                  <a:srgbClr val="000000"/>
                </a:solidFill>
                <a:sym typeface="Arial" pitchFamily="34" charset="0"/>
              </a:rPr>
              <a:t>分析</a:t>
            </a:r>
          </a:p>
        </p:txBody>
      </p:sp>
      <p:sp>
        <p:nvSpPr>
          <p:cNvPr id="21511" name="矩形 7"/>
          <p:cNvSpPr>
            <a:spLocks noChangeArrowheads="1"/>
          </p:cNvSpPr>
          <p:nvPr/>
        </p:nvSpPr>
        <p:spPr bwMode="auto">
          <a:xfrm>
            <a:off x="2302120" y="1839058"/>
            <a:ext cx="2346080"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tabLst>
                <a:tab pos="536575"/>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6575"/>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6575"/>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6575"/>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6575"/>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6575"/>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6575"/>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6575"/>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6575"/>
              </a:tabLst>
              <a:defRPr sz="1200" b="1" kern="1200">
                <a:solidFill>
                  <a:schemeClr val="tx1"/>
                </a:solidFill>
                <a:latin typeface="Arial" pitchFamily="34" charset="0"/>
                <a:ea typeface="宋体" panose="02010600030101010101" pitchFamily="2" charset="-122"/>
                <a:cs typeface="+mn-cs"/>
              </a:defRPr>
            </a:lvl9pPr>
          </a:lstStyle>
          <a:p>
            <a:pPr eaLnBrk="0" fontAlgn="base" hangingPunct="0">
              <a:spcBef>
                <a:spcPct val="0"/>
              </a:spcBef>
              <a:spcAft>
                <a:spcPct val="0"/>
              </a:spcAft>
            </a:pPr>
            <a:r>
              <a:rPr lang="zh-CN" altLang="en-US" sz="1292">
                <a:solidFill>
                  <a:srgbClr val="000000"/>
                </a:solidFill>
                <a:latin typeface="Calibri" panose="020f0502020204030204" pitchFamily="34" charset="0"/>
                <a:cs typeface="Arial" pitchFamily="34" charset="0"/>
              </a:rPr>
              <a:t>以顾客为中心的购物流程</a:t>
            </a:r>
            <a:endParaRPr lang="en-US" altLang="zh-CN" sz="1846">
              <a:solidFill>
                <a:srgbClr val="000000"/>
              </a:solidFill>
              <a:latin typeface="Calibri" panose="020f0502020204030204" pitchFamily="34" charset="0"/>
              <a:cs typeface="Arial" pitchFamily="34" charset="0"/>
            </a:endParaRPr>
          </a:p>
        </p:txBody>
      </p:sp>
      <p:sp>
        <p:nvSpPr>
          <p:cNvPr id="21512" name="矩形 9"/>
          <p:cNvSpPr>
            <a:spLocks noChangeArrowheads="1"/>
          </p:cNvSpPr>
          <p:nvPr/>
        </p:nvSpPr>
        <p:spPr bwMode="auto">
          <a:xfrm>
            <a:off x="907074" y="5566997"/>
            <a:ext cx="882162" cy="29014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市场策划部</a:t>
            </a:r>
          </a:p>
        </p:txBody>
      </p:sp>
      <p:pic>
        <p:nvPicPr>
          <p:cNvPr id="21513" name="Picture 11" descr="http://wzed.66wz.com/res/1/41/2013-02/22/24/res01_attpic_brief.jp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37846" y="2696308"/>
            <a:ext cx="810358" cy="490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4" name="Picture 13" descr="http://pic.house365.com/newcms/2013/09/15/137920829852350c6ac5b57.jpg"/>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4673112" y="5354516"/>
            <a:ext cx="624254" cy="467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5" name="Picture 17" descr="http://www.wccdaily.com.cn/hxdsb/20130201/f5acb457297e976edf48472c19e36516.jpg"/>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2982059" y="2683120"/>
            <a:ext cx="839665" cy="48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6" name="AutoShape 19" descr="http://image2.sina.com.cn/IT/e/2006-11-23/U1052P2T1D1251933F9DT20061123060220.jpg"/>
          <p:cNvSpPr>
            <a:spLocks noChangeAspect="1" noChangeArrowheads="1"/>
          </p:cNvSpPr>
          <p:nvPr/>
        </p:nvSpPr>
        <p:spPr bwMode="auto">
          <a:xfrm>
            <a:off x="124558" y="130419"/>
            <a:ext cx="281354" cy="281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endParaRPr lang="zh-CN" altLang="en-US" sz="1108">
              <a:solidFill>
                <a:srgbClr val="000000"/>
              </a:solidFill>
            </a:endParaRPr>
          </a:p>
        </p:txBody>
      </p:sp>
      <p:pic>
        <p:nvPicPr>
          <p:cNvPr id="21517" name="Picture 12" descr="http://img.xiaba.cvimage.cn/4cbc5d17ced497bb764c0000.jpg"/>
          <p:cNvPicPr>
            <a:picLocks noChangeAspect="1" noChangeArrowheads="1"/>
          </p:cNvPicPr>
          <p:nvPr>
            <p:custDataLst>
              <p:tags r:id="rId10"/>
            </p:custDataLst>
          </p:nvPr>
        </p:nvPicPr>
        <p:blipFill>
          <a:blip r:embed="rId9">
            <a:extLst>
              <a:ext uri="{28A0092B-C50C-407E-A947-70E740481C1C}">
                <a14:useLocalDpi xmlns:a14="http://schemas.microsoft.com/office/drawing/2010/main" val="0"/>
              </a:ext>
            </a:extLst>
          </a:blip>
          <a:stretch>
            <a:fillRect/>
          </a:stretch>
        </p:blipFill>
        <p:spPr bwMode="auto">
          <a:xfrm>
            <a:off x="3087566" y="4160228"/>
            <a:ext cx="646234" cy="728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8" name="矩形 17"/>
          <p:cNvSpPr>
            <a:spLocks noChangeArrowheads="1"/>
          </p:cNvSpPr>
          <p:nvPr/>
        </p:nvSpPr>
        <p:spPr bwMode="auto">
          <a:xfrm>
            <a:off x="5014546" y="2621574"/>
            <a:ext cx="1096108" cy="275492"/>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售后服务网点</a:t>
            </a:r>
          </a:p>
        </p:txBody>
      </p:sp>
      <p:cxnSp>
        <p:nvCxnSpPr>
          <p:cNvPr id="21519" name="直接箭头连接符 19"/>
          <p:cNvCxnSpPr>
            <a:cxnSpLocks noChangeShapeType="1"/>
          </p:cNvCxnSpPr>
          <p:nvPr/>
        </p:nvCxnSpPr>
        <p:spPr bwMode="auto">
          <a:xfrm flipV="1">
            <a:off x="1748205" y="2923443"/>
            <a:ext cx="1233854" cy="19050"/>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1520" name="直接箭头连接符 21"/>
          <p:cNvCxnSpPr>
            <a:cxnSpLocks noChangeShapeType="1"/>
            <a:endCxn id="21512" idx="0"/>
          </p:cNvCxnSpPr>
          <p:nvPr/>
        </p:nvCxnSpPr>
        <p:spPr bwMode="auto">
          <a:xfrm rot="16200000" flipH="1">
            <a:off x="155331" y="4374173"/>
            <a:ext cx="2379785" cy="5862"/>
          </a:xfrm>
          <a:prstGeom prst="straightConnector1">
            <a:avLst/>
          </a:prstGeom>
          <a:noFill/>
          <a:ln w="9525">
            <a:solidFill>
              <a:schemeClr val="tx1"/>
            </a:solidFill>
            <a:prstDash val="dash"/>
            <a:round/>
            <a:tailEnd type="triangle" w="med" len="med"/>
          </a:ln>
          <a:extLst>
            <a:ext uri="{909E8E84-426E-40DD-AFC4-6F175D3DCCD1}">
              <a14:hiddenFill xmlns:a14="http://schemas.microsoft.com/office/drawing/2010/main">
                <a:noFill/>
              </a14:hiddenFill>
            </a:ext>
          </a:extLst>
        </p:spPr>
      </p:cxnSp>
      <p:cxnSp>
        <p:nvCxnSpPr>
          <p:cNvPr id="21521" name="直接箭头连接符 23"/>
          <p:cNvCxnSpPr>
            <a:cxnSpLocks noChangeShapeType="1"/>
            <a:stCxn id="21512" idx="3"/>
          </p:cNvCxnSpPr>
          <p:nvPr/>
        </p:nvCxnSpPr>
        <p:spPr bwMode="auto">
          <a:xfrm flipV="1">
            <a:off x="1789235" y="4525108"/>
            <a:ext cx="1298331" cy="1186962"/>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1522" name="直接箭头连接符 25"/>
          <p:cNvCxnSpPr>
            <a:cxnSpLocks noChangeShapeType="1"/>
          </p:cNvCxnSpPr>
          <p:nvPr/>
        </p:nvCxnSpPr>
        <p:spPr bwMode="auto">
          <a:xfrm rot="16200000" flipH="1">
            <a:off x="2908056" y="3658333"/>
            <a:ext cx="996462" cy="7327"/>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1523" name="直接箭头连接符 27"/>
          <p:cNvCxnSpPr>
            <a:cxnSpLocks noChangeShapeType="1"/>
            <a:stCxn id="21518" idx="1"/>
          </p:cNvCxnSpPr>
          <p:nvPr/>
        </p:nvCxnSpPr>
        <p:spPr bwMode="auto">
          <a:xfrm rot="10800000" flipV="1">
            <a:off x="3733801" y="2759320"/>
            <a:ext cx="1280746" cy="1765788"/>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1524" name="形状 41"/>
          <p:cNvCxnSpPr>
            <a:cxnSpLocks noChangeShapeType="1"/>
          </p:cNvCxnSpPr>
          <p:nvPr/>
        </p:nvCxnSpPr>
        <p:spPr bwMode="auto">
          <a:xfrm flipV="1">
            <a:off x="5297366" y="2897066"/>
            <a:ext cx="282819" cy="2690446"/>
          </a:xfrm>
          <a:prstGeom prst="curvedConnector2">
            <a:avLst/>
          </a:prstGeom>
          <a:noFill/>
          <a:ln w="9525">
            <a:solidFill>
              <a:schemeClr val="tx1"/>
            </a:solidFill>
            <a:prstDash val="dash"/>
            <a:round/>
            <a:tailEnd type="triangle" w="med" len="med"/>
          </a:ln>
          <a:extLst>
            <a:ext uri="{909E8E84-426E-40DD-AFC4-6F175D3DCCD1}">
              <a14:hiddenFill xmlns:a14="http://schemas.microsoft.com/office/drawing/2010/main">
                <a:noFill/>
              </a14:hiddenFill>
            </a:ext>
          </a:extLst>
        </p:spPr>
      </p:cxnSp>
      <p:cxnSp>
        <p:nvCxnSpPr>
          <p:cNvPr id="21525" name="直接箭头连接符 45"/>
          <p:cNvCxnSpPr>
            <a:cxnSpLocks noChangeShapeType="1"/>
          </p:cNvCxnSpPr>
          <p:nvPr/>
        </p:nvCxnSpPr>
        <p:spPr bwMode="auto">
          <a:xfrm rot="16200000" flipV="1">
            <a:off x="1889614" y="2639891"/>
            <a:ext cx="973015" cy="2067658"/>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1526" name="曲线连接符 47"/>
          <p:cNvCxnSpPr>
            <a:cxnSpLocks noChangeShapeType="1"/>
            <a:endCxn id="21518" idx="0"/>
          </p:cNvCxnSpPr>
          <p:nvPr/>
        </p:nvCxnSpPr>
        <p:spPr bwMode="auto">
          <a:xfrm rot="5400000" flipH="1" flipV="1">
            <a:off x="3415079" y="548787"/>
            <a:ext cx="74734" cy="4220308"/>
          </a:xfrm>
          <a:prstGeom prst="curvedConnector3">
            <a:avLst>
              <a:gd name="adj1" fmla="val 382852"/>
            </a:avLst>
          </a:prstGeom>
          <a:noFill/>
          <a:ln w="9525">
            <a:solidFill>
              <a:schemeClr val="tx1"/>
            </a:solidFill>
            <a:prstDash val="dash"/>
            <a:round/>
            <a:tailEnd type="triangle" w="med" len="med"/>
          </a:ln>
          <a:extLst>
            <a:ext uri="{909E8E84-426E-40DD-AFC4-6F175D3DCCD1}">
              <a14:hiddenFill xmlns:a14="http://schemas.microsoft.com/office/drawing/2010/main">
                <a:noFill/>
              </a14:hiddenFill>
            </a:ext>
          </a:extLst>
        </p:spPr>
      </p:cxnSp>
      <p:cxnSp>
        <p:nvCxnSpPr>
          <p:cNvPr id="21527" name="形状 49"/>
          <p:cNvCxnSpPr>
            <a:cxnSpLocks noChangeShapeType="1"/>
            <a:endCxn id="21512" idx="0"/>
          </p:cNvCxnSpPr>
          <p:nvPr/>
        </p:nvCxnSpPr>
        <p:spPr bwMode="auto">
          <a:xfrm rot="10800000" flipV="1">
            <a:off x="1348154" y="4525108"/>
            <a:ext cx="1739412" cy="1041889"/>
          </a:xfrm>
          <a:prstGeom prst="curvedConnector2">
            <a:avLst/>
          </a:prstGeom>
          <a:noFill/>
          <a:ln w="9525">
            <a:solidFill>
              <a:schemeClr val="tx1"/>
            </a:solidFill>
            <a:prstDash val="dash"/>
            <a:round/>
            <a:tailEnd type="triangle" w="med" len="med"/>
          </a:ln>
          <a:extLst>
            <a:ext uri="{909E8E84-426E-40DD-AFC4-6F175D3DCCD1}">
              <a14:hiddenFill xmlns:a14="http://schemas.microsoft.com/office/drawing/2010/main">
                <a:noFill/>
              </a14:hiddenFill>
            </a:ext>
          </a:extLst>
        </p:spPr>
      </p:cxnSp>
      <p:cxnSp>
        <p:nvCxnSpPr>
          <p:cNvPr id="21528" name="形状 53"/>
          <p:cNvCxnSpPr>
            <a:cxnSpLocks noChangeShapeType="1"/>
          </p:cNvCxnSpPr>
          <p:nvPr/>
        </p:nvCxnSpPr>
        <p:spPr bwMode="auto">
          <a:xfrm rot="16200000" flipH="1">
            <a:off x="3692037" y="4606437"/>
            <a:ext cx="698989" cy="1263162"/>
          </a:xfrm>
          <a:prstGeom prst="curvedConnector2">
            <a:avLst/>
          </a:prstGeom>
          <a:noFill/>
          <a:ln w="9525">
            <a:solidFill>
              <a:schemeClr val="tx1"/>
            </a:solidFill>
            <a:prstDash val="dash"/>
            <a:round/>
            <a:tailEnd type="triangle" w="med" len="med"/>
          </a:ln>
          <a:extLst>
            <a:ext uri="{909E8E84-426E-40DD-AFC4-6F175D3DCCD1}">
              <a14:hiddenFill xmlns:a14="http://schemas.microsoft.com/office/drawing/2010/main">
                <a:noFill/>
              </a14:hiddenFill>
            </a:ext>
          </a:extLst>
        </p:spPr>
      </p:cxnSp>
      <p:cxnSp>
        <p:nvCxnSpPr>
          <p:cNvPr id="21529" name="形状 64"/>
          <p:cNvCxnSpPr>
            <a:cxnSpLocks noChangeShapeType="1"/>
          </p:cNvCxnSpPr>
          <p:nvPr/>
        </p:nvCxnSpPr>
        <p:spPr bwMode="auto">
          <a:xfrm rot="16200000" flipV="1">
            <a:off x="3187945" y="3557222"/>
            <a:ext cx="2431073" cy="1163515"/>
          </a:xfrm>
          <a:prstGeom prst="curvedConnector2">
            <a:avLst/>
          </a:prstGeom>
          <a:noFill/>
          <a:ln w="9525">
            <a:solidFill>
              <a:schemeClr val="tx1"/>
            </a:solidFill>
            <a:prstDash val="dash"/>
            <a:round/>
            <a:tailEnd type="triangle" w="med" len="med"/>
          </a:ln>
          <a:extLst>
            <a:ext uri="{909E8E84-426E-40DD-AFC4-6F175D3DCCD1}">
              <a14:hiddenFill xmlns:a14="http://schemas.microsoft.com/office/drawing/2010/main">
                <a:noFill/>
              </a14:hiddenFill>
            </a:ext>
          </a:extLst>
        </p:spPr>
      </p:cxnSp>
      <p:cxnSp>
        <p:nvCxnSpPr>
          <p:cNvPr id="21530" name="形状 72"/>
          <p:cNvCxnSpPr>
            <a:cxnSpLocks noChangeShapeType="1"/>
          </p:cNvCxnSpPr>
          <p:nvPr/>
        </p:nvCxnSpPr>
        <p:spPr bwMode="auto">
          <a:xfrm rot="16200000" flipV="1">
            <a:off x="3944816" y="4314093"/>
            <a:ext cx="829408" cy="1251438"/>
          </a:xfrm>
          <a:prstGeom prst="curvedConnector2">
            <a:avLst/>
          </a:prstGeom>
          <a:noFill/>
          <a:ln w="9525">
            <a:solidFill>
              <a:schemeClr val="tx1"/>
            </a:solidFill>
            <a:prstDash val="dash"/>
            <a:round/>
            <a:tailEnd type="triangle" w="med" len="med"/>
          </a:ln>
          <a:extLst>
            <a:ext uri="{909E8E84-426E-40DD-AFC4-6F175D3DCCD1}">
              <a14:hiddenFill xmlns:a14="http://schemas.microsoft.com/office/drawing/2010/main">
                <a:noFill/>
              </a14:hiddenFill>
            </a:ext>
          </a:extLst>
        </p:spPr>
      </p:cxnSp>
      <p:sp>
        <p:nvSpPr>
          <p:cNvPr id="21531" name="TextBox 73"/>
          <p:cNvSpPr txBox="1">
            <a:spLocks noChangeArrowheads="1"/>
          </p:cNvSpPr>
          <p:nvPr/>
        </p:nvSpPr>
        <p:spPr bwMode="auto">
          <a:xfrm>
            <a:off x="2461846" y="2203939"/>
            <a:ext cx="2627435"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en-US" altLang="zh-CN" sz="1108">
                <a:solidFill>
                  <a:srgbClr val="000000"/>
                </a:solidFill>
              </a:rPr>
              <a:t>ERP</a:t>
            </a:r>
            <a:r>
              <a:rPr lang="zh-CN" altLang="en-US" sz="1108">
                <a:solidFill>
                  <a:srgbClr val="000000"/>
                </a:solidFill>
              </a:rPr>
              <a:t>系统安装维修信息</a:t>
            </a:r>
          </a:p>
        </p:txBody>
      </p:sp>
      <p:sp>
        <p:nvSpPr>
          <p:cNvPr id="21532" name="矩形 74"/>
          <p:cNvSpPr>
            <a:spLocks noChangeArrowheads="1"/>
          </p:cNvSpPr>
          <p:nvPr/>
        </p:nvSpPr>
        <p:spPr bwMode="auto">
          <a:xfrm>
            <a:off x="1965082" y="2696308"/>
            <a:ext cx="786911" cy="404446"/>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000000"/>
                </a:solidFill>
                <a:cs typeface="Times New Roman" pitchFamily="18" charset="0"/>
              </a:rPr>
              <a:t>ERP</a:t>
            </a:r>
            <a:r>
              <a:rPr lang="zh-CN" altLang="en-US" sz="1108">
                <a:solidFill>
                  <a:srgbClr val="000000"/>
                </a:solidFill>
                <a:cs typeface="Times New Roman" pitchFamily="18" charset="0"/>
              </a:rPr>
              <a:t>系统配送信息</a:t>
            </a:r>
          </a:p>
        </p:txBody>
      </p:sp>
      <p:sp>
        <p:nvSpPr>
          <p:cNvPr id="21533" name="矩形 75"/>
          <p:cNvSpPr>
            <a:spLocks noChangeArrowheads="1"/>
          </p:cNvSpPr>
          <p:nvPr/>
        </p:nvSpPr>
        <p:spPr bwMode="auto">
          <a:xfrm>
            <a:off x="1778977" y="3387969"/>
            <a:ext cx="910004" cy="404446"/>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进入店面</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a:solidFill>
                  <a:srgbClr val="000000"/>
                </a:solidFill>
                <a:cs typeface="Times New Roman" pitchFamily="18" charset="0"/>
              </a:rPr>
              <a:t>购买</a:t>
            </a:r>
          </a:p>
        </p:txBody>
      </p:sp>
      <p:sp>
        <p:nvSpPr>
          <p:cNvPr id="21534" name="矩形 76"/>
          <p:cNvSpPr>
            <a:spLocks noChangeArrowheads="1"/>
          </p:cNvSpPr>
          <p:nvPr/>
        </p:nvSpPr>
        <p:spPr bwMode="auto">
          <a:xfrm>
            <a:off x="958362" y="3933093"/>
            <a:ext cx="795704" cy="402981"/>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分析销售数据</a:t>
            </a:r>
          </a:p>
        </p:txBody>
      </p:sp>
      <p:sp>
        <p:nvSpPr>
          <p:cNvPr id="21535" name="矩形 77"/>
          <p:cNvSpPr>
            <a:spLocks noChangeArrowheads="1"/>
          </p:cNvSpPr>
          <p:nvPr/>
        </p:nvSpPr>
        <p:spPr bwMode="auto">
          <a:xfrm>
            <a:off x="1893277" y="5057043"/>
            <a:ext cx="1156189" cy="26670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发布促销广告</a:t>
            </a:r>
          </a:p>
        </p:txBody>
      </p:sp>
      <p:sp>
        <p:nvSpPr>
          <p:cNvPr id="21536" name="矩形 78"/>
          <p:cNvSpPr>
            <a:spLocks noChangeArrowheads="1"/>
          </p:cNvSpPr>
          <p:nvPr/>
        </p:nvSpPr>
        <p:spPr bwMode="auto">
          <a:xfrm>
            <a:off x="1406769" y="4648200"/>
            <a:ext cx="1156189" cy="26670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消费者调研</a:t>
            </a:r>
          </a:p>
        </p:txBody>
      </p:sp>
      <p:sp>
        <p:nvSpPr>
          <p:cNvPr id="21537" name="矩形 79"/>
          <p:cNvSpPr>
            <a:spLocks noChangeArrowheads="1"/>
          </p:cNvSpPr>
          <p:nvPr/>
        </p:nvSpPr>
        <p:spPr bwMode="auto">
          <a:xfrm>
            <a:off x="3064120" y="5210908"/>
            <a:ext cx="1395046" cy="265235"/>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投诉、资讯、预约</a:t>
            </a:r>
          </a:p>
        </p:txBody>
      </p:sp>
      <p:sp>
        <p:nvSpPr>
          <p:cNvPr id="21538" name="矩形 80"/>
          <p:cNvSpPr>
            <a:spLocks noChangeArrowheads="1"/>
          </p:cNvSpPr>
          <p:nvPr/>
        </p:nvSpPr>
        <p:spPr bwMode="auto">
          <a:xfrm>
            <a:off x="3921369" y="4636477"/>
            <a:ext cx="751743" cy="408843"/>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配送、售后回访</a:t>
            </a:r>
          </a:p>
        </p:txBody>
      </p:sp>
      <p:sp>
        <p:nvSpPr>
          <p:cNvPr id="21539" name="矩形 81"/>
          <p:cNvSpPr>
            <a:spLocks noChangeArrowheads="1"/>
          </p:cNvSpPr>
          <p:nvPr/>
        </p:nvSpPr>
        <p:spPr bwMode="auto">
          <a:xfrm>
            <a:off x="4034205" y="4204189"/>
            <a:ext cx="1263162" cy="320919"/>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配送预约信息反馈</a:t>
            </a:r>
          </a:p>
        </p:txBody>
      </p:sp>
      <p:sp>
        <p:nvSpPr>
          <p:cNvPr id="21540" name="矩形 82"/>
          <p:cNvSpPr>
            <a:spLocks noChangeArrowheads="1"/>
          </p:cNvSpPr>
          <p:nvPr/>
        </p:nvSpPr>
        <p:spPr bwMode="auto">
          <a:xfrm>
            <a:off x="5014546" y="4698023"/>
            <a:ext cx="1261697" cy="32092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安维预约信息反馈</a:t>
            </a:r>
          </a:p>
        </p:txBody>
      </p:sp>
      <p:sp>
        <p:nvSpPr>
          <p:cNvPr id="21541" name="矩形 83"/>
          <p:cNvSpPr>
            <a:spLocks noChangeArrowheads="1"/>
          </p:cNvSpPr>
          <p:nvPr/>
        </p:nvSpPr>
        <p:spPr bwMode="auto">
          <a:xfrm>
            <a:off x="3922835" y="3365989"/>
            <a:ext cx="1162050" cy="320919"/>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上门安装、维修</a:t>
            </a:r>
          </a:p>
        </p:txBody>
      </p:sp>
      <p:sp>
        <p:nvSpPr>
          <p:cNvPr id="21542" name="矩形 84"/>
          <p:cNvSpPr>
            <a:spLocks noChangeArrowheads="1"/>
          </p:cNvSpPr>
          <p:nvPr/>
        </p:nvSpPr>
        <p:spPr bwMode="auto">
          <a:xfrm>
            <a:off x="2987920" y="3402623"/>
            <a:ext cx="833803" cy="322385"/>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配送到户</a:t>
            </a:r>
          </a:p>
        </p:txBody>
      </p:sp>
      <p:sp>
        <p:nvSpPr>
          <p:cNvPr id="21543" name="矩形 86"/>
          <p:cNvSpPr>
            <a:spLocks noChangeArrowheads="1"/>
          </p:cNvSpPr>
          <p:nvPr/>
        </p:nvSpPr>
        <p:spPr bwMode="auto">
          <a:xfrm>
            <a:off x="2892670" y="2470639"/>
            <a:ext cx="929054" cy="224204"/>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物流配送中心</a:t>
            </a:r>
          </a:p>
        </p:txBody>
      </p:sp>
      <p:sp>
        <p:nvSpPr>
          <p:cNvPr id="21544" name="矩形 87"/>
          <p:cNvSpPr>
            <a:spLocks noChangeArrowheads="1"/>
          </p:cNvSpPr>
          <p:nvPr/>
        </p:nvSpPr>
        <p:spPr bwMode="auto">
          <a:xfrm>
            <a:off x="4390292" y="5805854"/>
            <a:ext cx="1189892" cy="224204"/>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客户服务中心</a:t>
            </a:r>
          </a:p>
        </p:txBody>
      </p:sp>
      <p:sp>
        <p:nvSpPr>
          <p:cNvPr id="21545" name="矩形 89"/>
          <p:cNvSpPr>
            <a:spLocks noChangeArrowheads="1"/>
          </p:cNvSpPr>
          <p:nvPr/>
        </p:nvSpPr>
        <p:spPr bwMode="auto">
          <a:xfrm>
            <a:off x="937846" y="2368062"/>
            <a:ext cx="810358" cy="290146"/>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连锁店</a:t>
            </a:r>
          </a:p>
        </p:txBody>
      </p:sp>
      <p:sp>
        <p:nvSpPr>
          <p:cNvPr id="21546" name="TextBox 94"/>
          <p:cNvSpPr txBox="1">
            <a:spLocks noChangeArrowheads="1"/>
          </p:cNvSpPr>
          <p:nvPr/>
        </p:nvSpPr>
        <p:spPr bwMode="auto">
          <a:xfrm>
            <a:off x="6173666" y="1839058"/>
            <a:ext cx="2305050" cy="490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292">
                <a:solidFill>
                  <a:srgbClr val="000000"/>
                </a:solidFill>
              </a:rPr>
              <a:t>以顾客为中心的四大终端系统</a:t>
            </a:r>
          </a:p>
        </p:txBody>
      </p:sp>
      <p:sp>
        <p:nvSpPr>
          <p:cNvPr id="21547" name="Oval 36"/>
          <p:cNvSpPr>
            <a:spLocks noChangeAspect="1" noChangeArrowheads="1"/>
          </p:cNvSpPr>
          <p:nvPr>
            <p:custDataLst>
              <p:tags r:id="rId11"/>
            </p:custDataLst>
          </p:nvPr>
        </p:nvSpPr>
        <p:spPr bwMode="auto">
          <a:xfrm>
            <a:off x="819151" y="2410559"/>
            <a:ext cx="213946" cy="212480"/>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1</a:t>
            </a:r>
            <a:endParaRPr lang="zh-CN" altLang="en-US" sz="1108">
              <a:solidFill>
                <a:srgbClr val="FFFFFF"/>
              </a:solidFill>
            </a:endParaRPr>
          </a:p>
        </p:txBody>
      </p:sp>
      <p:sp>
        <p:nvSpPr>
          <p:cNvPr id="21548" name="Oval 36"/>
          <p:cNvSpPr>
            <a:spLocks noChangeAspect="1" noChangeArrowheads="1"/>
          </p:cNvSpPr>
          <p:nvPr>
            <p:custDataLst>
              <p:tags r:id="rId12"/>
            </p:custDataLst>
          </p:nvPr>
        </p:nvSpPr>
        <p:spPr bwMode="auto">
          <a:xfrm>
            <a:off x="2694843" y="2470639"/>
            <a:ext cx="213946" cy="212481"/>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2</a:t>
            </a:r>
            <a:endParaRPr lang="zh-CN" altLang="en-US" sz="1108">
              <a:solidFill>
                <a:srgbClr val="FFFFFF"/>
              </a:solidFill>
            </a:endParaRPr>
          </a:p>
        </p:txBody>
      </p:sp>
      <p:sp>
        <p:nvSpPr>
          <p:cNvPr id="21549" name="Oval 36"/>
          <p:cNvSpPr>
            <a:spLocks noChangeAspect="1" noChangeArrowheads="1"/>
          </p:cNvSpPr>
          <p:nvPr>
            <p:custDataLst>
              <p:tags r:id="rId13"/>
            </p:custDataLst>
          </p:nvPr>
        </p:nvSpPr>
        <p:spPr bwMode="auto">
          <a:xfrm>
            <a:off x="4875336" y="2546839"/>
            <a:ext cx="213946" cy="212481"/>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3</a:t>
            </a:r>
            <a:endParaRPr lang="zh-CN" altLang="en-US" sz="1108">
              <a:solidFill>
                <a:srgbClr val="FFFFFF"/>
              </a:solidFill>
            </a:endParaRPr>
          </a:p>
        </p:txBody>
      </p:sp>
      <p:sp>
        <p:nvSpPr>
          <p:cNvPr id="21550" name="Oval 36"/>
          <p:cNvSpPr>
            <a:spLocks noChangeAspect="1" noChangeArrowheads="1"/>
          </p:cNvSpPr>
          <p:nvPr>
            <p:custDataLst>
              <p:tags r:id="rId14"/>
            </p:custDataLst>
          </p:nvPr>
        </p:nvSpPr>
        <p:spPr bwMode="auto">
          <a:xfrm>
            <a:off x="4176347" y="5805854"/>
            <a:ext cx="213946" cy="212481"/>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4</a:t>
            </a:r>
            <a:endParaRPr lang="zh-CN" altLang="en-US" sz="1108">
              <a:solidFill>
                <a:srgbClr val="FFFFFF"/>
              </a:solidFill>
            </a:endParaRPr>
          </a:p>
        </p:txBody>
      </p:sp>
      <p:grpSp>
        <p:nvGrpSpPr>
          <p:cNvPr id="21551" name="组合 60"/>
          <p:cNvGrpSpPr/>
          <p:nvPr/>
        </p:nvGrpSpPr>
        <p:grpSpPr>
          <a:xfrm>
            <a:off x="6450623" y="2231781"/>
            <a:ext cx="2140927" cy="742950"/>
            <a:chOff x="6988175" y="2268538"/>
            <a:chExt cx="2319338" cy="804862"/>
          </a:xfrm>
        </p:grpSpPr>
        <p:sp>
          <p:nvSpPr>
            <p:cNvPr id="21566" name="Oval 36"/>
            <p:cNvSpPr>
              <a:spLocks noChangeAspect="1" noChangeArrowheads="1"/>
            </p:cNvSpPr>
            <p:nvPr>
              <p:custDataLst>
                <p:tags r:id="rId15"/>
              </p:custDataLst>
            </p:nvPr>
          </p:nvSpPr>
          <p:spPr bwMode="auto">
            <a:xfrm>
              <a:off x="6988175" y="2268538"/>
              <a:ext cx="231775" cy="230187"/>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1</a:t>
              </a:r>
              <a:endParaRPr lang="zh-CN" altLang="en-US" sz="1108">
                <a:solidFill>
                  <a:srgbClr val="FFFFFF"/>
                </a:solidFill>
              </a:endParaRPr>
            </a:p>
          </p:txBody>
        </p:sp>
        <p:sp>
          <p:nvSpPr>
            <p:cNvPr id="21567" name="矩形 103"/>
            <p:cNvSpPr>
              <a:spLocks noChangeArrowheads="1"/>
            </p:cNvSpPr>
            <p:nvPr/>
          </p:nvSpPr>
          <p:spPr bwMode="auto">
            <a:xfrm>
              <a:off x="7219950" y="2347913"/>
              <a:ext cx="2087563" cy="725487"/>
            </a:xfrm>
            <a:prstGeom prst="rect">
              <a:avLst/>
            </a:prstGeom>
            <a:solidFill>
              <a:schemeClr val="bg2"/>
            </a:solidFill>
            <a:ln w="9525">
              <a:solidFill>
                <a:schemeClr val="tx1"/>
              </a:solidFill>
              <a:round/>
            </a:ln>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连锁店</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承担商品的现场展示、销售与服务</a:t>
              </a:r>
              <a:endParaRPr lang="en-US" altLang="zh-CN" sz="1108" b="0">
                <a:solidFill>
                  <a:srgbClr val="000000"/>
                </a:solidFill>
                <a:cs typeface="Times New Roman" pitchFamily="18" charset="0"/>
              </a:endParaRPr>
            </a:p>
          </p:txBody>
        </p:sp>
      </p:grpSp>
      <p:grpSp>
        <p:nvGrpSpPr>
          <p:cNvPr id="21552" name="组合 61"/>
          <p:cNvGrpSpPr/>
          <p:nvPr/>
        </p:nvGrpSpPr>
        <p:grpSpPr>
          <a:xfrm>
            <a:off x="6450623" y="3005504"/>
            <a:ext cx="2140927" cy="754673"/>
            <a:chOff x="6988175" y="3260725"/>
            <a:chExt cx="2319338" cy="817563"/>
          </a:xfrm>
        </p:grpSpPr>
        <p:sp>
          <p:nvSpPr>
            <p:cNvPr id="21564" name="Oval 36"/>
            <p:cNvSpPr>
              <a:spLocks noChangeAspect="1" noChangeArrowheads="1"/>
            </p:cNvSpPr>
            <p:nvPr>
              <p:custDataLst>
                <p:tags r:id="rId16"/>
              </p:custDataLst>
            </p:nvPr>
          </p:nvSpPr>
          <p:spPr bwMode="auto">
            <a:xfrm>
              <a:off x="6988175" y="3260725"/>
              <a:ext cx="231775" cy="230188"/>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2</a:t>
              </a:r>
              <a:endParaRPr lang="zh-CN" altLang="en-US" sz="1108">
                <a:solidFill>
                  <a:srgbClr val="FFFFFF"/>
                </a:solidFill>
              </a:endParaRPr>
            </a:p>
          </p:txBody>
        </p:sp>
        <p:sp>
          <p:nvSpPr>
            <p:cNvPr id="21565" name="矩形 104"/>
            <p:cNvSpPr>
              <a:spLocks noChangeArrowheads="1"/>
            </p:cNvSpPr>
            <p:nvPr/>
          </p:nvSpPr>
          <p:spPr bwMode="auto">
            <a:xfrm>
              <a:off x="7219950" y="3352800"/>
              <a:ext cx="2087563" cy="725488"/>
            </a:xfrm>
            <a:prstGeom prst="rect">
              <a:avLst/>
            </a:prstGeom>
            <a:solidFill>
              <a:schemeClr val="bg2"/>
            </a:solidFill>
            <a:ln w="9525">
              <a:solidFill>
                <a:schemeClr val="tx1"/>
              </a:solidFill>
              <a:round/>
            </a:ln>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物流配送中心</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负责商品仓储、配送</a:t>
              </a:r>
              <a:endParaRPr lang="en-US" altLang="zh-CN" sz="1108" b="0">
                <a:solidFill>
                  <a:srgbClr val="000000"/>
                </a:solidFill>
                <a:cs typeface="Times New Roman" pitchFamily="18" charset="0"/>
              </a:endParaRPr>
            </a:p>
          </p:txBody>
        </p:sp>
      </p:grpSp>
      <p:grpSp>
        <p:nvGrpSpPr>
          <p:cNvPr id="21553" name="组合 62"/>
          <p:cNvGrpSpPr/>
          <p:nvPr/>
        </p:nvGrpSpPr>
        <p:grpSpPr>
          <a:xfrm>
            <a:off x="6450623" y="3789485"/>
            <a:ext cx="2140927" cy="766397"/>
            <a:chOff x="6988175" y="4251325"/>
            <a:chExt cx="2319338" cy="830263"/>
          </a:xfrm>
        </p:grpSpPr>
        <p:sp>
          <p:nvSpPr>
            <p:cNvPr id="21562" name="Oval 36"/>
            <p:cNvSpPr>
              <a:spLocks noChangeAspect="1" noChangeArrowheads="1"/>
            </p:cNvSpPr>
            <p:nvPr>
              <p:custDataLst>
                <p:tags r:id="rId17"/>
              </p:custDataLst>
            </p:nvPr>
          </p:nvSpPr>
          <p:spPr bwMode="auto">
            <a:xfrm>
              <a:off x="6988175" y="4251325"/>
              <a:ext cx="231775" cy="230188"/>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3</a:t>
              </a:r>
              <a:endParaRPr lang="zh-CN" altLang="en-US" sz="1108">
                <a:solidFill>
                  <a:srgbClr val="FFFFFF"/>
                </a:solidFill>
              </a:endParaRPr>
            </a:p>
          </p:txBody>
        </p:sp>
        <p:sp>
          <p:nvSpPr>
            <p:cNvPr id="21563" name="矩形 105"/>
            <p:cNvSpPr>
              <a:spLocks noChangeArrowheads="1"/>
            </p:cNvSpPr>
            <p:nvPr/>
          </p:nvSpPr>
          <p:spPr bwMode="auto">
            <a:xfrm>
              <a:off x="7219950" y="4356100"/>
              <a:ext cx="2087563" cy="725488"/>
            </a:xfrm>
            <a:prstGeom prst="rect">
              <a:avLst/>
            </a:prstGeom>
            <a:solidFill>
              <a:schemeClr val="bg2"/>
            </a:solidFill>
            <a:ln w="9525">
              <a:solidFill>
                <a:schemeClr val="tx1"/>
              </a:solidFill>
              <a:round/>
            </a:ln>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售后服务中心</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专门从事商品售后安装、维修、保养</a:t>
              </a:r>
              <a:endParaRPr lang="en-US" altLang="zh-CN" sz="1108" b="0">
                <a:solidFill>
                  <a:srgbClr val="000000"/>
                </a:solidFill>
                <a:cs typeface="Times New Roman" pitchFamily="18" charset="0"/>
              </a:endParaRPr>
            </a:p>
          </p:txBody>
        </p:sp>
      </p:grpSp>
      <p:grpSp>
        <p:nvGrpSpPr>
          <p:cNvPr id="21554" name="组合 63"/>
          <p:cNvGrpSpPr/>
          <p:nvPr/>
        </p:nvGrpSpPr>
        <p:grpSpPr>
          <a:xfrm>
            <a:off x="6450623" y="4586654"/>
            <a:ext cx="2140927" cy="779585"/>
            <a:chOff x="6988175" y="5241925"/>
            <a:chExt cx="2319338" cy="844550"/>
          </a:xfrm>
        </p:grpSpPr>
        <p:sp>
          <p:nvSpPr>
            <p:cNvPr id="21560" name="Oval 36"/>
            <p:cNvSpPr>
              <a:spLocks noChangeAspect="1" noChangeArrowheads="1"/>
            </p:cNvSpPr>
            <p:nvPr>
              <p:custDataLst>
                <p:tags r:id="rId18"/>
              </p:custDataLst>
            </p:nvPr>
          </p:nvSpPr>
          <p:spPr bwMode="auto">
            <a:xfrm>
              <a:off x="6988175" y="5241925"/>
              <a:ext cx="231775" cy="230188"/>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4</a:t>
              </a:r>
              <a:endParaRPr lang="zh-CN" altLang="en-US" sz="1108">
                <a:solidFill>
                  <a:srgbClr val="FFFFFF"/>
                </a:solidFill>
              </a:endParaRPr>
            </a:p>
          </p:txBody>
        </p:sp>
        <p:sp>
          <p:nvSpPr>
            <p:cNvPr id="21561" name="矩形 106"/>
            <p:cNvSpPr>
              <a:spLocks noChangeArrowheads="1"/>
            </p:cNvSpPr>
            <p:nvPr/>
          </p:nvSpPr>
          <p:spPr bwMode="auto">
            <a:xfrm>
              <a:off x="7219950" y="5360988"/>
              <a:ext cx="2087563" cy="725487"/>
            </a:xfrm>
            <a:prstGeom prst="rect">
              <a:avLst/>
            </a:prstGeom>
            <a:solidFill>
              <a:schemeClr val="bg2"/>
            </a:solidFill>
            <a:ln w="9525">
              <a:solidFill>
                <a:schemeClr val="tx1"/>
              </a:solidFill>
              <a:round/>
            </a:ln>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客户服务中心</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负责服务受理与监督</a:t>
              </a:r>
              <a:endParaRPr lang="en-US" altLang="zh-CN" sz="1108" b="0">
                <a:solidFill>
                  <a:srgbClr val="000000"/>
                </a:solidFill>
                <a:cs typeface="Times New Roman" pitchFamily="18" charset="0"/>
              </a:endParaRPr>
            </a:p>
          </p:txBody>
        </p:sp>
      </p:grpSp>
      <p:cxnSp>
        <p:nvCxnSpPr>
          <p:cNvPr id="21555" name="直接连接符 127"/>
          <p:cNvCxnSpPr>
            <a:cxnSpLocks noChangeShapeType="1"/>
          </p:cNvCxnSpPr>
          <p:nvPr/>
        </p:nvCxnSpPr>
        <p:spPr bwMode="auto">
          <a:xfrm>
            <a:off x="4314092" y="1965082"/>
            <a:ext cx="1367204" cy="1465"/>
          </a:xfrm>
          <a:prstGeom prst="line">
            <a:avLst/>
          </a:prstGeom>
          <a:noFill/>
          <a:ln w="9525">
            <a:solidFill>
              <a:schemeClr val="tx1"/>
            </a:solidFill>
            <a:round/>
          </a:ln>
          <a:extLst>
            <a:ext uri="{909E8E84-426E-40DD-AFC4-6F175D3DCCD1}">
              <a14:hiddenFill xmlns:a14="http://schemas.microsoft.com/office/drawing/2010/main">
                <a:noFill/>
              </a14:hiddenFill>
            </a:ext>
          </a:extLst>
        </p:spPr>
      </p:cxnSp>
      <p:cxnSp>
        <p:nvCxnSpPr>
          <p:cNvPr id="21556" name="直接连接符 129"/>
          <p:cNvCxnSpPr>
            <a:cxnSpLocks noChangeShapeType="1"/>
          </p:cNvCxnSpPr>
          <p:nvPr/>
        </p:nvCxnSpPr>
        <p:spPr bwMode="auto">
          <a:xfrm>
            <a:off x="956897" y="1965082"/>
            <a:ext cx="1367203" cy="1465"/>
          </a:xfrm>
          <a:prstGeom prst="line">
            <a:avLst/>
          </a:prstGeom>
          <a:noFill/>
          <a:ln w="9525">
            <a:solidFill>
              <a:schemeClr val="tx1"/>
            </a:solidFill>
            <a:round/>
          </a:ln>
          <a:extLst>
            <a:ext uri="{909E8E84-426E-40DD-AFC4-6F175D3DCCD1}">
              <a14:hiddenFill xmlns:a14="http://schemas.microsoft.com/office/drawing/2010/main">
                <a:noFill/>
              </a14:hiddenFill>
            </a:ext>
          </a:extLst>
        </p:spPr>
      </p:cxnSp>
      <p:cxnSp>
        <p:nvCxnSpPr>
          <p:cNvPr id="21557" name="直接连接符 130"/>
          <p:cNvCxnSpPr>
            <a:cxnSpLocks noChangeShapeType="1"/>
          </p:cNvCxnSpPr>
          <p:nvPr/>
        </p:nvCxnSpPr>
        <p:spPr bwMode="auto">
          <a:xfrm>
            <a:off x="8332177" y="1963616"/>
            <a:ext cx="398585" cy="2931"/>
          </a:xfrm>
          <a:prstGeom prst="line">
            <a:avLst/>
          </a:prstGeom>
          <a:noFill/>
          <a:ln w="9525">
            <a:solidFill>
              <a:schemeClr val="tx1"/>
            </a:solidFill>
            <a:round/>
          </a:ln>
          <a:extLst>
            <a:ext uri="{909E8E84-426E-40DD-AFC4-6F175D3DCCD1}">
              <a14:hiddenFill xmlns:a14="http://schemas.microsoft.com/office/drawing/2010/main">
                <a:noFill/>
              </a14:hiddenFill>
            </a:ext>
          </a:extLst>
        </p:spPr>
      </p:cxnSp>
      <p:cxnSp>
        <p:nvCxnSpPr>
          <p:cNvPr id="21558" name="直接连接符 131"/>
          <p:cNvCxnSpPr>
            <a:cxnSpLocks noChangeShapeType="1"/>
          </p:cNvCxnSpPr>
          <p:nvPr/>
        </p:nvCxnSpPr>
        <p:spPr bwMode="auto">
          <a:xfrm>
            <a:off x="5874727" y="1962151"/>
            <a:ext cx="328246" cy="2931"/>
          </a:xfrm>
          <a:prstGeom prst="line">
            <a:avLst/>
          </a:prstGeom>
          <a:noFill/>
          <a:ln w="9525">
            <a:solidFill>
              <a:schemeClr val="tx1"/>
            </a:solidFill>
            <a:round/>
          </a:ln>
          <a:extLst>
            <a:ext uri="{909E8E84-426E-40DD-AFC4-6F175D3DCCD1}">
              <a14:hiddenFill xmlns:a14="http://schemas.microsoft.com/office/drawing/2010/main">
                <a:noFill/>
              </a14:hiddenFill>
            </a:ext>
          </a:extLst>
        </p:spPr>
      </p:cxnSp>
      <p:sp>
        <p:nvSpPr>
          <p:cNvPr id="21559" name="TextBox 64"/>
          <p:cNvSpPr txBox="1">
            <a:spLocks noChangeArrowheads="1"/>
          </p:cNvSpPr>
          <p:nvPr/>
        </p:nvSpPr>
        <p:spPr bwMode="auto">
          <a:xfrm>
            <a:off x="6664570" y="5354516"/>
            <a:ext cx="2066192" cy="77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“四大终端模式”：</a:t>
            </a:r>
            <a:r>
              <a:rPr lang="zh-CN" altLang="en-US" sz="1108" b="0">
                <a:solidFill>
                  <a:srgbClr val="000000"/>
                </a:solidFill>
              </a:rPr>
              <a:t>要求新进城市时，同步建设物流、售后、服务中心，形成支撑店面销售与服务的</a:t>
            </a:r>
            <a:r>
              <a:rPr lang="zh-CN" altLang="en-US" sz="1108">
                <a:solidFill>
                  <a:srgbClr val="000000"/>
                </a:solidFill>
              </a:rPr>
              <a:t>“</a:t>
            </a:r>
            <a:r>
              <a:rPr lang="zh-CN" altLang="en-US" sz="1108">
                <a:solidFill>
                  <a:srgbClr val="FF0000"/>
                </a:solidFill>
              </a:rPr>
              <a:t>铁三角</a:t>
            </a:r>
            <a:r>
              <a:rPr lang="zh-CN" altLang="en-US" sz="1108">
                <a:solidFill>
                  <a:srgbClr val="000000"/>
                </a:solidFill>
              </a:rPr>
              <a:t>”</a:t>
            </a:r>
          </a:p>
        </p:txBody>
      </p:sp>
    </p:spTree>
    <p:extLst>
      <p:ext uri="{BB962C8B-B14F-4D97-AF65-F5344CB8AC3E}">
        <p14:creationId xmlns:p14="http://schemas.microsoft.com/office/powerpoint/2010/main" val="3441679148"/>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529" name="Rectangle 2" hidden="1"/>
          <p:cNvGraphicFramePr>
            <a:graphicFrameLocks noChangeAspect="1"/>
          </p:cNvGraphicFramePr>
          <p:nvPr>
            <p:custDataLst>
              <p:tags r:id="rId3"/>
            </p:custDataLst>
            <p:extLst>
              <p:ext uri="{D42A27DB-BD31-4B8C-83A1-F6EECF244321}">
                <p14:modId xmlns:p14="http://schemas.microsoft.com/office/powerpoint/2010/main" val="1839840114"/>
              </p:ext>
            </p:extLst>
          </p:nvPr>
        </p:nvGraphicFramePr>
        <p:xfrm>
          <a:off x="0" y="263769"/>
          <a:ext cx="146538" cy="146538"/>
        </p:xfrm>
        <a:graphic>
          <a:graphicData uri="http://schemas.openxmlformats.org/presentationml/2006/ole">
            <mc:AlternateContent>
              <mc:Choice xmlns:v="urn:schemas-microsoft-com:vml" Requires="v">
                <p:oleObj spid="_x0000_s1062" name="think-cell Slide" r:id="rId4" imgW="146538" imgH="146538" progId="TCLayout.ActiveDocument.1">
                  <p:embed/>
                </p:oleObj>
              </mc:Choice>
              <mc:Fallback>
                <p:oleObj name="think-cell Slide" r:id="rId4" imgW="146538" imgH="146538"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263769"/>
                        <a:ext cx="146538" cy="146538"/>
                      </a:xfrm>
                      <a:prstGeom prst="rect">
                        <a:avLst/>
                      </a:prstGeom>
                      <a:noFill/>
                      <a:ln>
                        <a:noFill/>
                      </a:ln>
                    </p:spPr>
                  </p:pic>
                </p:oleObj>
              </mc:Fallback>
            </mc:AlternateContent>
          </a:graphicData>
        </a:graphic>
      </p:graphicFrame>
      <p:sp>
        <p:nvSpPr>
          <p:cNvPr id="22530" name="Rectangle 3" hidden="1"/>
          <p:cNvSpPr>
            <a:spLocks noChangeArrowheads="1"/>
          </p:cNvSpPr>
          <p:nvPr>
            <p:custDataLst>
              <p:tags r:id="rId6"/>
            </p:custDataLst>
          </p:nvPr>
        </p:nvSpPr>
        <p:spPr bwMode="auto">
          <a:xfrm>
            <a:off x="0" y="263769"/>
            <a:ext cx="146538" cy="146538"/>
          </a:xfrm>
          <a:prstGeom prst="rect">
            <a:avLst/>
          </a:prstGeom>
          <a:solidFill>
            <a:schemeClr val="bg2"/>
          </a:solidFill>
          <a:ln w="9525">
            <a:solidFill>
              <a:schemeClr val="hlink"/>
            </a:solidFill>
            <a:miter lim="800000"/>
          </a:ln>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GB" altLang="zh-CN" sz="1108">
                <a:solidFill>
                  <a:srgbClr val="000000"/>
                </a:solidFill>
                <a:latin typeface="Tele-GroteskNor" pitchFamily="2" charset="0"/>
              </a:rPr>
              <a:t> </a:t>
            </a:r>
          </a:p>
        </p:txBody>
      </p:sp>
      <p:sp>
        <p:nvSpPr>
          <p:cNvPr id="22531" name="Rectangle 4"/>
          <p:cNvSpPr>
            <a:spLocks noGrp="1" noChangeArrowheads="1"/>
          </p:cNvSpPr>
          <p:nvPr>
            <p:ph type="title"/>
          </p:nvPr>
        </p:nvSpPr>
        <p:spPr/>
        <p:txBody>
          <a:bodyPr/>
          <a:lstStyle/>
          <a:p>
            <a:r>
              <a:rPr lang="zh-CN" altLang="de-DE" smtClean="0">
                <a:ea typeface="宋体" panose="02010600030101010101" pitchFamily="2" charset="-122"/>
              </a:rPr>
              <a:t>苏宁电器</a:t>
            </a:r>
            <a:endParaRPr lang="en-GB" altLang="zh-CN" smtClean="0">
              <a:ea typeface="宋体" panose="02010600030101010101" pitchFamily="2" charset="-122"/>
            </a:endParaRPr>
          </a:p>
        </p:txBody>
      </p:sp>
      <p:sp>
        <p:nvSpPr>
          <p:cNvPr id="22532" name="灯片编号占位符 4"/>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C4B88F57-0E63-40D7-8170-5991181EAEB9}" type="slidenum">
              <a:rPr lang="de-DE" altLang="zh-CN" sz="923" b="0">
                <a:solidFill>
                  <a:srgbClr val="00337F"/>
                </a:solidFill>
              </a:rPr>
              <a:t>13</a:t>
            </a:fld>
            <a:endParaRPr lang="de-DE" altLang="zh-CN" sz="923" b="0">
              <a:solidFill>
                <a:srgbClr val="00337F"/>
              </a:solidFill>
            </a:endParaRPr>
          </a:p>
        </p:txBody>
      </p:sp>
      <p:sp>
        <p:nvSpPr>
          <p:cNvPr id="22533" name="Rectangle 5"/>
          <p:cNvSpPr>
            <a:spLocks noChangeArrowheads="1"/>
          </p:cNvSpPr>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rPr>
              <a:t>渠道运营管理</a:t>
            </a:r>
            <a:r>
              <a:rPr lang="en-US" altLang="zh-CN" sz="1477" b="0">
                <a:solidFill>
                  <a:srgbClr val="000000"/>
                </a:solidFill>
              </a:rPr>
              <a:t>--</a:t>
            </a:r>
            <a:r>
              <a:rPr lang="zh-CN" altLang="en-US" sz="1477" b="0">
                <a:solidFill>
                  <a:srgbClr val="000000"/>
                </a:solidFill>
              </a:rPr>
              <a:t>管理组织结构</a:t>
            </a:r>
            <a:endParaRPr lang="zh-CN" altLang="en-GB" sz="1477" b="0">
              <a:solidFill>
                <a:srgbClr val="000000"/>
              </a:solidFill>
            </a:endParaRPr>
          </a:p>
        </p:txBody>
      </p:sp>
      <p:sp>
        <p:nvSpPr>
          <p:cNvPr id="22534" name="Rectangle 6"/>
          <p:cNvSpPr>
            <a:spLocks noChangeArrowheads="1"/>
          </p:cNvSpPr>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eaLnBrk="0" fontAlgn="base" hangingPunct="0">
              <a:spcBef>
                <a:spcPct val="0"/>
              </a:spcBef>
              <a:spcAft>
                <a:spcPct val="0"/>
              </a:spcAft>
            </a:pPr>
            <a:r>
              <a:rPr lang="zh-CN" altLang="en-US" sz="1477">
                <a:solidFill>
                  <a:srgbClr val="000000"/>
                </a:solidFill>
                <a:latin typeface="Tele-GroteskNor" pitchFamily="2" charset="0"/>
              </a:rPr>
              <a:t>苏宁通过</a:t>
            </a:r>
            <a:r>
              <a:rPr lang="en-US" altLang="zh-CN" sz="1477">
                <a:solidFill>
                  <a:srgbClr val="000000"/>
                </a:solidFill>
                <a:latin typeface="宋体" panose="02010600030101010101" pitchFamily="2" charset="-122"/>
              </a:rPr>
              <a:t>8</a:t>
            </a:r>
            <a:r>
              <a:rPr lang="zh-CN" altLang="en-US" sz="1477">
                <a:solidFill>
                  <a:srgbClr val="000000"/>
                </a:solidFill>
                <a:latin typeface="Tele-GroteskNor" pitchFamily="2" charset="0"/>
              </a:rPr>
              <a:t>大管理经营总部、</a:t>
            </a:r>
            <a:r>
              <a:rPr lang="zh-CN" altLang="en-US" sz="1477">
                <a:solidFill>
                  <a:srgbClr val="000000"/>
                </a:solidFill>
              </a:rPr>
              <a:t>三大经营事业群、</a:t>
            </a:r>
            <a:r>
              <a:rPr lang="en-US" altLang="zh-CN" sz="1477">
                <a:solidFill>
                  <a:srgbClr val="000000"/>
                </a:solidFill>
              </a:rPr>
              <a:t>28</a:t>
            </a:r>
            <a:r>
              <a:rPr lang="zh-CN" altLang="en-US" sz="1477">
                <a:solidFill>
                  <a:srgbClr val="000000"/>
                </a:solidFill>
              </a:rPr>
              <a:t>个事业部、</a:t>
            </a:r>
            <a:r>
              <a:rPr lang="en-US" altLang="zh-CN" sz="1477">
                <a:solidFill>
                  <a:srgbClr val="000000"/>
                </a:solidFill>
              </a:rPr>
              <a:t>60</a:t>
            </a:r>
            <a:r>
              <a:rPr lang="zh-CN" altLang="en-US" sz="1477">
                <a:solidFill>
                  <a:srgbClr val="000000"/>
                </a:solidFill>
              </a:rPr>
              <a:t>个大区的新架构，打造苏宁的云商新模式。 </a:t>
            </a:r>
            <a:endParaRPr lang="en-US" altLang="zh-CN" sz="1477">
              <a:solidFill>
                <a:srgbClr val="000000"/>
              </a:solidFill>
              <a:latin typeface="Tele-GroteskNor" pitchFamily="2" charset="0"/>
            </a:endParaRPr>
          </a:p>
        </p:txBody>
      </p:sp>
      <p:sp>
        <p:nvSpPr>
          <p:cNvPr id="22535" name="Rectangle 8"/>
          <p:cNvSpPr>
            <a:spLocks noChangeArrowheads="1"/>
          </p:cNvSpPr>
          <p:nvPr/>
        </p:nvSpPr>
        <p:spPr bwMode="gray">
          <a:xfrm>
            <a:off x="786912" y="1787769"/>
            <a:ext cx="7967296" cy="4267200"/>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50000"/>
              </a:spcBef>
              <a:spcAft>
                <a:spcPct val="0"/>
              </a:spcAft>
              <a:buSzPct val="85000"/>
              <a:buFont typeface="Monotype Sorts" charset="2"/>
              <a:buNone/>
            </a:pPr>
            <a:endParaRPr lang="en-US" altLang="zh-CN" sz="1108" b="0">
              <a:solidFill>
                <a:srgbClr val="000000"/>
              </a:solidFill>
              <a:cs typeface="Arial" pitchFamily="34" charset="0"/>
            </a:endParaRPr>
          </a:p>
        </p:txBody>
      </p:sp>
      <p:sp>
        <p:nvSpPr>
          <p:cNvPr id="22536" name="Line 74"/>
          <p:cNvSpPr>
            <a:spLocks noChangeShapeType="1"/>
          </p:cNvSpPr>
          <p:nvPr/>
        </p:nvSpPr>
        <p:spPr bwMode="gray">
          <a:xfrm>
            <a:off x="841131" y="1938704"/>
            <a:ext cx="7842738" cy="0"/>
          </a:xfrm>
          <a:prstGeom prst="line">
            <a:avLst/>
          </a:prstGeom>
          <a:noFill/>
          <a:ln w="9525">
            <a:solidFill>
              <a:schemeClr val="tx1"/>
            </a:solidFill>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2537" name="Text Box 75"/>
          <p:cNvSpPr txBox="1">
            <a:spLocks noChangeArrowheads="1"/>
          </p:cNvSpPr>
          <p:nvPr/>
        </p:nvSpPr>
        <p:spPr bwMode="gray">
          <a:xfrm>
            <a:off x="4027432" y="1850782"/>
            <a:ext cx="1468672" cy="2628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108">
                <a:solidFill>
                  <a:srgbClr val="000000"/>
                </a:solidFill>
              </a:rPr>
              <a:t>苏宁组织架构示意图</a:t>
            </a:r>
          </a:p>
        </p:txBody>
      </p:sp>
      <p:sp>
        <p:nvSpPr>
          <p:cNvPr id="22538" name="Rectangle 28"/>
          <p:cNvSpPr>
            <a:spLocks noChangeArrowheads="1"/>
          </p:cNvSpPr>
          <p:nvPr/>
        </p:nvSpPr>
        <p:spPr bwMode="auto">
          <a:xfrm>
            <a:off x="4189535" y="2113084"/>
            <a:ext cx="930519" cy="322385"/>
          </a:xfrm>
          <a:prstGeom prst="rect">
            <a:avLst/>
          </a:prstGeom>
          <a:solidFill>
            <a:schemeClr val="bg1"/>
          </a:solidFill>
          <a:ln w="9525">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108">
                <a:solidFill>
                  <a:srgbClr val="000000"/>
                </a:solidFill>
                <a:latin typeface="宋体" panose="02010600030101010101" pitchFamily="2" charset="-122"/>
              </a:rPr>
              <a:t>总裁办</a:t>
            </a:r>
          </a:p>
        </p:txBody>
      </p:sp>
      <p:sp>
        <p:nvSpPr>
          <p:cNvPr id="4109" name="Rectangle 29"/>
          <p:cNvSpPr>
            <a:spLocks noChangeArrowheads="1"/>
          </p:cNvSpPr>
          <p:nvPr/>
        </p:nvSpPr>
        <p:spPr bwMode="auto">
          <a:xfrm>
            <a:off x="2201008" y="2605454"/>
            <a:ext cx="769327" cy="32092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市场营销管理总部</a:t>
            </a:r>
          </a:p>
        </p:txBody>
      </p:sp>
      <p:sp>
        <p:nvSpPr>
          <p:cNvPr id="4110" name="Rectangle 30"/>
          <p:cNvSpPr>
            <a:spLocks noChangeArrowheads="1"/>
          </p:cNvSpPr>
          <p:nvPr/>
        </p:nvSpPr>
        <p:spPr bwMode="auto">
          <a:xfrm>
            <a:off x="4834305" y="2605454"/>
            <a:ext cx="770792" cy="32092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服务物流管理总部</a:t>
            </a:r>
          </a:p>
        </p:txBody>
      </p:sp>
      <p:sp>
        <p:nvSpPr>
          <p:cNvPr id="4111" name="Rectangle 31"/>
          <p:cNvSpPr>
            <a:spLocks noChangeArrowheads="1"/>
          </p:cNvSpPr>
          <p:nvPr/>
        </p:nvSpPr>
        <p:spPr bwMode="auto">
          <a:xfrm>
            <a:off x="3116874" y="2605454"/>
            <a:ext cx="769326" cy="32092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连锁开发管理总部</a:t>
            </a:r>
          </a:p>
        </p:txBody>
      </p:sp>
      <p:sp>
        <p:nvSpPr>
          <p:cNvPr id="4112" name="Rectangle 32"/>
          <p:cNvSpPr>
            <a:spLocks noChangeArrowheads="1"/>
          </p:cNvSpPr>
          <p:nvPr/>
        </p:nvSpPr>
        <p:spPr bwMode="auto">
          <a:xfrm>
            <a:off x="3982916" y="2605454"/>
            <a:ext cx="770792" cy="32092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财务信息管理总部</a:t>
            </a:r>
          </a:p>
        </p:txBody>
      </p:sp>
      <p:sp>
        <p:nvSpPr>
          <p:cNvPr id="22543" name="Rectangle 32"/>
          <p:cNvSpPr>
            <a:spLocks noChangeArrowheads="1"/>
          </p:cNvSpPr>
          <p:nvPr/>
        </p:nvSpPr>
        <p:spPr bwMode="auto">
          <a:xfrm>
            <a:off x="5715000" y="2605454"/>
            <a:ext cx="769327" cy="320920"/>
          </a:xfrm>
          <a:prstGeom prst="rect">
            <a:avLst/>
          </a:prstGeom>
          <a:solidFill>
            <a:schemeClr val="bg1"/>
          </a:solidFill>
          <a:ln w="9525">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行政人员管理总部</a:t>
            </a:r>
          </a:p>
        </p:txBody>
      </p:sp>
      <p:sp>
        <p:nvSpPr>
          <p:cNvPr id="4114" name="Rectangle 32"/>
          <p:cNvSpPr>
            <a:spLocks noChangeArrowheads="1"/>
          </p:cNvSpPr>
          <p:nvPr/>
        </p:nvSpPr>
        <p:spPr bwMode="auto">
          <a:xfrm>
            <a:off x="1312985" y="2605454"/>
            <a:ext cx="770792" cy="320920"/>
          </a:xfrm>
          <a:prstGeom prst="rect">
            <a:avLst/>
          </a:prstGeom>
          <a:solidFill>
            <a:schemeClr val="tx2">
              <a:lumMod val="9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连锁平台经营总部</a:t>
            </a:r>
          </a:p>
        </p:txBody>
      </p:sp>
      <p:sp>
        <p:nvSpPr>
          <p:cNvPr id="11293" name="Rectangle 32"/>
          <p:cNvSpPr>
            <a:spLocks noChangeArrowheads="1"/>
          </p:cNvSpPr>
          <p:nvPr/>
        </p:nvSpPr>
        <p:spPr bwMode="auto">
          <a:xfrm>
            <a:off x="6583974" y="2605454"/>
            <a:ext cx="769326" cy="320920"/>
          </a:xfrm>
          <a:prstGeom prst="rect">
            <a:avLst/>
          </a:prstGeom>
          <a:solidFill>
            <a:schemeClr val="accent1">
              <a:lumMod val="40000"/>
              <a:lumOff val="6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电子商务经营总部</a:t>
            </a:r>
          </a:p>
        </p:txBody>
      </p:sp>
      <p:sp>
        <p:nvSpPr>
          <p:cNvPr id="4116" name="Rectangle 32"/>
          <p:cNvSpPr>
            <a:spLocks noChangeArrowheads="1"/>
          </p:cNvSpPr>
          <p:nvPr/>
        </p:nvSpPr>
        <p:spPr bwMode="auto">
          <a:xfrm>
            <a:off x="7450016" y="2605454"/>
            <a:ext cx="770792" cy="320920"/>
          </a:xfrm>
          <a:prstGeom prst="rect">
            <a:avLst/>
          </a:prstGeom>
          <a:solidFill>
            <a:schemeClr val="tx2">
              <a:lumMod val="9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商品经营总部</a:t>
            </a:r>
          </a:p>
        </p:txBody>
      </p:sp>
      <p:sp>
        <p:nvSpPr>
          <p:cNvPr id="86" name="Rectangle 32"/>
          <p:cNvSpPr>
            <a:spLocks noChangeArrowheads="1"/>
          </p:cNvSpPr>
          <p:nvPr/>
        </p:nvSpPr>
        <p:spPr bwMode="auto">
          <a:xfrm>
            <a:off x="1383324" y="3121269"/>
            <a:ext cx="631581"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连锁店事业部</a:t>
            </a:r>
          </a:p>
        </p:txBody>
      </p:sp>
      <p:sp>
        <p:nvSpPr>
          <p:cNvPr id="89" name="Rectangle 32"/>
          <p:cNvSpPr>
            <a:spLocks noChangeArrowheads="1"/>
          </p:cNvSpPr>
          <p:nvPr/>
        </p:nvSpPr>
        <p:spPr bwMode="auto">
          <a:xfrm>
            <a:off x="2201008" y="3121269"/>
            <a:ext cx="630115"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商业广场事业部</a:t>
            </a:r>
          </a:p>
        </p:txBody>
      </p:sp>
      <p:sp>
        <p:nvSpPr>
          <p:cNvPr id="90" name="Rectangle 32"/>
          <p:cNvSpPr>
            <a:spLocks noChangeArrowheads="1"/>
          </p:cNvSpPr>
          <p:nvPr/>
        </p:nvSpPr>
        <p:spPr bwMode="auto">
          <a:xfrm>
            <a:off x="2919047" y="3121269"/>
            <a:ext cx="631581"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乐邦事业部</a:t>
            </a:r>
          </a:p>
        </p:txBody>
      </p:sp>
      <p:sp>
        <p:nvSpPr>
          <p:cNvPr id="22550" name="矩形 97"/>
          <p:cNvSpPr>
            <a:spLocks noChangeArrowheads="1"/>
          </p:cNvSpPr>
          <p:nvPr/>
        </p:nvSpPr>
        <p:spPr bwMode="auto">
          <a:xfrm>
            <a:off x="1383323" y="3653205"/>
            <a:ext cx="2246435" cy="366346"/>
          </a:xfrm>
          <a:prstGeom prst="rect">
            <a:avLst/>
          </a:prstGeom>
          <a:noFill/>
          <a:ln w="9525">
            <a:solidFill>
              <a:schemeClr val="hlink"/>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015" b="0">
                <a:solidFill>
                  <a:srgbClr val="000000"/>
                </a:solidFill>
                <a:latin typeface="宋体" panose="02010600030101010101" pitchFamily="2" charset="-122"/>
              </a:rPr>
              <a:t>实体店面商业规划、商业液态与商品组合规划、店铺标准化</a:t>
            </a:r>
            <a:endParaRPr lang="zh-CN" altLang="en-US" sz="1015" b="0">
              <a:solidFill>
                <a:srgbClr val="000000"/>
              </a:solidFill>
              <a:latin typeface="宋体" panose="02010600030101010101" pitchFamily="2" charset="-122"/>
              <a:cs typeface="Times New Roman" pitchFamily="18" charset="0"/>
            </a:endParaRPr>
          </a:p>
        </p:txBody>
      </p:sp>
      <p:cxnSp>
        <p:nvCxnSpPr>
          <p:cNvPr id="22551" name="肘形连接符 105"/>
          <p:cNvCxnSpPr>
            <a:cxnSpLocks noChangeShapeType="1"/>
            <a:stCxn id="22538" idx="2"/>
            <a:endCxn id="4109" idx="0"/>
          </p:cNvCxnSpPr>
          <p:nvPr/>
        </p:nvCxnSpPr>
        <p:spPr bwMode="auto">
          <a:xfrm rot="5400000">
            <a:off x="3534508" y="1485900"/>
            <a:ext cx="169985" cy="2069123"/>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52" name="肘形连接符 107"/>
          <p:cNvCxnSpPr>
            <a:cxnSpLocks noChangeShapeType="1"/>
            <a:stCxn id="22538" idx="2"/>
            <a:endCxn id="4114" idx="0"/>
          </p:cNvCxnSpPr>
          <p:nvPr/>
        </p:nvCxnSpPr>
        <p:spPr bwMode="auto">
          <a:xfrm rot="5400000">
            <a:off x="3091229" y="1042622"/>
            <a:ext cx="169985" cy="2955680"/>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53" name="肘形连接符 113"/>
          <p:cNvCxnSpPr>
            <a:cxnSpLocks noChangeShapeType="1"/>
            <a:stCxn id="22538" idx="2"/>
            <a:endCxn id="4112" idx="0"/>
          </p:cNvCxnSpPr>
          <p:nvPr/>
        </p:nvCxnSpPr>
        <p:spPr bwMode="auto">
          <a:xfrm rot="5400000">
            <a:off x="4357322" y="2307248"/>
            <a:ext cx="169985" cy="426427"/>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54" name="肘形连接符 117"/>
          <p:cNvCxnSpPr>
            <a:cxnSpLocks noChangeShapeType="1"/>
            <a:stCxn id="22538" idx="2"/>
            <a:endCxn id="22543" idx="0"/>
          </p:cNvCxnSpPr>
          <p:nvPr/>
        </p:nvCxnSpPr>
        <p:spPr bwMode="auto">
          <a:xfrm rot="16200000" flipH="1">
            <a:off x="5292237" y="1797294"/>
            <a:ext cx="169985" cy="1446335"/>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55" name="肘形连接符 119"/>
          <p:cNvCxnSpPr>
            <a:cxnSpLocks noChangeShapeType="1"/>
            <a:stCxn id="22538" idx="2"/>
            <a:endCxn id="4110" idx="0"/>
          </p:cNvCxnSpPr>
          <p:nvPr/>
        </p:nvCxnSpPr>
        <p:spPr bwMode="auto">
          <a:xfrm rot="16200000" flipH="1">
            <a:off x="4851889" y="2237643"/>
            <a:ext cx="169985" cy="565638"/>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56" name="肘形连接符 121"/>
          <p:cNvCxnSpPr>
            <a:cxnSpLocks noChangeShapeType="1"/>
            <a:stCxn id="22538" idx="2"/>
            <a:endCxn id="11293" idx="0"/>
          </p:cNvCxnSpPr>
          <p:nvPr/>
        </p:nvCxnSpPr>
        <p:spPr bwMode="auto">
          <a:xfrm rot="16200000" flipH="1">
            <a:off x="5647593" y="1443404"/>
            <a:ext cx="169985" cy="2154115"/>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57" name="肘形连接符 123"/>
          <p:cNvCxnSpPr>
            <a:cxnSpLocks noChangeShapeType="1"/>
            <a:stCxn id="22538" idx="2"/>
            <a:endCxn id="4116" idx="0"/>
          </p:cNvCxnSpPr>
          <p:nvPr/>
        </p:nvCxnSpPr>
        <p:spPr bwMode="auto">
          <a:xfrm rot="16200000" flipH="1">
            <a:off x="6160478" y="930519"/>
            <a:ext cx="169985" cy="3179885"/>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sp>
        <p:nvSpPr>
          <p:cNvPr id="129" name="Rectangle 32"/>
          <p:cNvSpPr>
            <a:spLocks noChangeArrowheads="1"/>
          </p:cNvSpPr>
          <p:nvPr/>
        </p:nvSpPr>
        <p:spPr bwMode="auto">
          <a:xfrm>
            <a:off x="3613639" y="3121269"/>
            <a:ext cx="631581"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网购事业部</a:t>
            </a:r>
          </a:p>
        </p:txBody>
      </p:sp>
      <p:sp>
        <p:nvSpPr>
          <p:cNvPr id="130" name="Rectangle 32"/>
          <p:cNvSpPr>
            <a:spLocks noChangeArrowheads="1"/>
          </p:cNvSpPr>
          <p:nvPr/>
        </p:nvSpPr>
        <p:spPr bwMode="auto">
          <a:xfrm>
            <a:off x="4303835" y="3121269"/>
            <a:ext cx="631580"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移动事业部</a:t>
            </a:r>
          </a:p>
        </p:txBody>
      </p:sp>
      <p:sp>
        <p:nvSpPr>
          <p:cNvPr id="131" name="Rectangle 32"/>
          <p:cNvSpPr>
            <a:spLocks noChangeArrowheads="1"/>
          </p:cNvSpPr>
          <p:nvPr/>
        </p:nvSpPr>
        <p:spPr bwMode="auto">
          <a:xfrm>
            <a:off x="4973516" y="3121269"/>
            <a:ext cx="631581"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本地生活事业部</a:t>
            </a:r>
          </a:p>
        </p:txBody>
      </p:sp>
      <p:sp>
        <p:nvSpPr>
          <p:cNvPr id="132" name="Rectangle 32"/>
          <p:cNvSpPr>
            <a:spLocks noChangeArrowheads="1"/>
          </p:cNvSpPr>
          <p:nvPr/>
        </p:nvSpPr>
        <p:spPr bwMode="auto">
          <a:xfrm>
            <a:off x="5763358" y="3121269"/>
            <a:ext cx="631580"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商旅事业部</a:t>
            </a:r>
          </a:p>
        </p:txBody>
      </p:sp>
      <p:sp>
        <p:nvSpPr>
          <p:cNvPr id="133" name="Rectangle 32"/>
          <p:cNvSpPr>
            <a:spLocks noChangeArrowheads="1"/>
          </p:cNvSpPr>
          <p:nvPr/>
        </p:nvSpPr>
        <p:spPr bwMode="auto">
          <a:xfrm>
            <a:off x="6435970" y="3121269"/>
            <a:ext cx="631581"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金融产品事业部</a:t>
            </a:r>
          </a:p>
        </p:txBody>
      </p:sp>
      <p:sp>
        <p:nvSpPr>
          <p:cNvPr id="134" name="Rectangle 32"/>
          <p:cNvSpPr>
            <a:spLocks noChangeArrowheads="1"/>
          </p:cNvSpPr>
          <p:nvPr/>
        </p:nvSpPr>
        <p:spPr bwMode="auto">
          <a:xfrm>
            <a:off x="7145216" y="3121269"/>
            <a:ext cx="631581"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数字应用事业部</a:t>
            </a:r>
          </a:p>
        </p:txBody>
      </p:sp>
      <p:sp>
        <p:nvSpPr>
          <p:cNvPr id="135" name="Rectangle 32"/>
          <p:cNvSpPr>
            <a:spLocks noChangeArrowheads="1"/>
          </p:cNvSpPr>
          <p:nvPr/>
        </p:nvSpPr>
        <p:spPr bwMode="auto">
          <a:xfrm>
            <a:off x="7957039" y="3121269"/>
            <a:ext cx="631581" cy="322385"/>
          </a:xfrm>
          <a:prstGeom prst="rect">
            <a:avLst/>
          </a:prstGeom>
          <a:solidFill>
            <a:schemeClr val="bg1">
              <a:lumMod val="85000"/>
            </a:schemeClr>
          </a:solidFill>
          <a:ln w="9525" algn="ctr">
            <a:no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b="0">
                <a:solidFill>
                  <a:srgbClr val="000000"/>
                </a:solidFill>
                <a:latin typeface="宋体" panose="02010600030101010101" pitchFamily="2" charset="-122"/>
              </a:rPr>
              <a:t>云产品事业部</a:t>
            </a:r>
          </a:p>
        </p:txBody>
      </p:sp>
      <p:cxnSp>
        <p:nvCxnSpPr>
          <p:cNvPr id="22565" name="肘形连接符 136"/>
          <p:cNvCxnSpPr>
            <a:cxnSpLocks noChangeShapeType="1"/>
            <a:stCxn id="4114" idx="2"/>
            <a:endCxn id="86" idx="0"/>
          </p:cNvCxnSpPr>
          <p:nvPr/>
        </p:nvCxnSpPr>
        <p:spPr bwMode="auto">
          <a:xfrm rot="16200000" flipH="1">
            <a:off x="1600933" y="3023822"/>
            <a:ext cx="194896" cy="0"/>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66" name="肘形连接符 140"/>
          <p:cNvCxnSpPr>
            <a:cxnSpLocks noChangeShapeType="1"/>
            <a:stCxn id="4114" idx="2"/>
            <a:endCxn id="89" idx="0"/>
          </p:cNvCxnSpPr>
          <p:nvPr/>
        </p:nvCxnSpPr>
        <p:spPr bwMode="auto">
          <a:xfrm rot="16200000" flipH="1">
            <a:off x="2009776" y="2614979"/>
            <a:ext cx="194896" cy="817685"/>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67" name="肘形连接符 142"/>
          <p:cNvCxnSpPr>
            <a:cxnSpLocks noChangeShapeType="1"/>
            <a:stCxn id="4114" idx="2"/>
            <a:endCxn id="90" idx="0"/>
          </p:cNvCxnSpPr>
          <p:nvPr/>
        </p:nvCxnSpPr>
        <p:spPr bwMode="auto">
          <a:xfrm rot="16200000" flipH="1">
            <a:off x="2368795" y="2255960"/>
            <a:ext cx="194896" cy="1535723"/>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68" name="肘形连接符 144"/>
          <p:cNvCxnSpPr>
            <a:cxnSpLocks noChangeShapeType="1"/>
            <a:stCxn id="86" idx="2"/>
            <a:endCxn id="22550" idx="0"/>
          </p:cNvCxnSpPr>
          <p:nvPr/>
        </p:nvCxnSpPr>
        <p:spPr bwMode="auto">
          <a:xfrm rot="16200000" flipH="1">
            <a:off x="1997319" y="3144717"/>
            <a:ext cx="209550" cy="807426"/>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69" name="肘形连接符 146"/>
          <p:cNvCxnSpPr>
            <a:cxnSpLocks noChangeShapeType="1"/>
            <a:stCxn id="89" idx="2"/>
            <a:endCxn id="22550" idx="0"/>
          </p:cNvCxnSpPr>
          <p:nvPr/>
        </p:nvCxnSpPr>
        <p:spPr bwMode="auto">
          <a:xfrm rot="5400000">
            <a:off x="2406162" y="3543301"/>
            <a:ext cx="209550" cy="10258"/>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70" name="肘形连接符 150"/>
          <p:cNvCxnSpPr>
            <a:cxnSpLocks noChangeShapeType="1"/>
            <a:stCxn id="90" idx="2"/>
            <a:endCxn id="22550" idx="0"/>
          </p:cNvCxnSpPr>
          <p:nvPr/>
        </p:nvCxnSpPr>
        <p:spPr bwMode="auto">
          <a:xfrm rot="5400000">
            <a:off x="2765181" y="3184281"/>
            <a:ext cx="209550" cy="728297"/>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71" name="肘形连接符 152"/>
          <p:cNvCxnSpPr>
            <a:cxnSpLocks noChangeShapeType="1"/>
            <a:stCxn id="11293" idx="2"/>
            <a:endCxn id="129" idx="0"/>
          </p:cNvCxnSpPr>
          <p:nvPr/>
        </p:nvCxnSpPr>
        <p:spPr bwMode="auto">
          <a:xfrm rot="5400000">
            <a:off x="5271722" y="1583349"/>
            <a:ext cx="194896" cy="2880946"/>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72" name="肘形连接符 154"/>
          <p:cNvCxnSpPr>
            <a:cxnSpLocks noChangeShapeType="1"/>
            <a:stCxn id="11293" idx="2"/>
            <a:endCxn id="130" idx="0"/>
          </p:cNvCxnSpPr>
          <p:nvPr/>
        </p:nvCxnSpPr>
        <p:spPr bwMode="auto">
          <a:xfrm rot="5400000">
            <a:off x="5617553" y="1929179"/>
            <a:ext cx="194896" cy="2189285"/>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73" name="肘形连接符 156"/>
          <p:cNvCxnSpPr>
            <a:cxnSpLocks noChangeShapeType="1"/>
            <a:stCxn id="11293" idx="2"/>
            <a:endCxn id="131" idx="0"/>
          </p:cNvCxnSpPr>
          <p:nvPr/>
        </p:nvCxnSpPr>
        <p:spPr bwMode="auto">
          <a:xfrm rot="5400000">
            <a:off x="5951661" y="2263287"/>
            <a:ext cx="194896" cy="1521069"/>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74" name="肘形连接符 158"/>
          <p:cNvCxnSpPr>
            <a:cxnSpLocks noChangeShapeType="1"/>
            <a:stCxn id="11293" idx="2"/>
            <a:endCxn id="132" idx="0"/>
          </p:cNvCxnSpPr>
          <p:nvPr/>
        </p:nvCxnSpPr>
        <p:spPr bwMode="auto">
          <a:xfrm rot="5400000">
            <a:off x="6346582" y="2658208"/>
            <a:ext cx="194896" cy="731227"/>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75" name="肘形连接符 160"/>
          <p:cNvCxnSpPr>
            <a:cxnSpLocks noChangeShapeType="1"/>
            <a:stCxn id="11293" idx="2"/>
            <a:endCxn id="133" idx="0"/>
          </p:cNvCxnSpPr>
          <p:nvPr/>
        </p:nvCxnSpPr>
        <p:spPr bwMode="auto">
          <a:xfrm rot="5400000">
            <a:off x="6683620" y="2995247"/>
            <a:ext cx="194896" cy="57150"/>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76" name="肘形连接符 162"/>
          <p:cNvCxnSpPr>
            <a:cxnSpLocks noChangeShapeType="1"/>
            <a:stCxn id="11293" idx="2"/>
            <a:endCxn id="134" idx="0"/>
          </p:cNvCxnSpPr>
          <p:nvPr/>
        </p:nvCxnSpPr>
        <p:spPr bwMode="auto">
          <a:xfrm rot="16200000" flipH="1">
            <a:off x="7037510" y="2698506"/>
            <a:ext cx="194896" cy="650631"/>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577" name="肘形连接符 164"/>
          <p:cNvCxnSpPr>
            <a:cxnSpLocks noChangeShapeType="1"/>
            <a:stCxn id="11293" idx="2"/>
            <a:endCxn id="135" idx="0"/>
          </p:cNvCxnSpPr>
          <p:nvPr/>
        </p:nvCxnSpPr>
        <p:spPr bwMode="auto">
          <a:xfrm rot="16200000" flipH="1">
            <a:off x="7443422" y="2292595"/>
            <a:ext cx="194896" cy="1462454"/>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sp>
        <p:nvSpPr>
          <p:cNvPr id="22578" name="矩形 166"/>
          <p:cNvSpPr>
            <a:spLocks noChangeArrowheads="1"/>
          </p:cNvSpPr>
          <p:nvPr/>
        </p:nvSpPr>
        <p:spPr bwMode="auto">
          <a:xfrm>
            <a:off x="3689839" y="3653205"/>
            <a:ext cx="1332035" cy="366346"/>
          </a:xfrm>
          <a:prstGeom prst="rect">
            <a:avLst/>
          </a:prstGeom>
          <a:noFill/>
          <a:ln w="9525">
            <a:solidFill>
              <a:schemeClr val="hlink"/>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015" b="0">
                <a:solidFill>
                  <a:srgbClr val="000000"/>
                </a:solidFill>
                <a:latin typeface="宋体" panose="02010600030101010101" pitchFamily="2" charset="-122"/>
              </a:rPr>
              <a:t>实体商品经营</a:t>
            </a:r>
            <a:endParaRPr lang="zh-CN" altLang="en-US" sz="1015" b="0">
              <a:solidFill>
                <a:srgbClr val="000000"/>
              </a:solidFill>
              <a:latin typeface="宋体" panose="02010600030101010101" pitchFamily="2" charset="-122"/>
              <a:cs typeface="Times New Roman" pitchFamily="18" charset="0"/>
            </a:endParaRPr>
          </a:p>
        </p:txBody>
      </p:sp>
      <p:sp>
        <p:nvSpPr>
          <p:cNvPr id="22579" name="矩形 168"/>
          <p:cNvSpPr>
            <a:spLocks noChangeArrowheads="1"/>
          </p:cNvSpPr>
          <p:nvPr/>
        </p:nvSpPr>
        <p:spPr bwMode="auto">
          <a:xfrm>
            <a:off x="5071697" y="3653205"/>
            <a:ext cx="1332034" cy="366346"/>
          </a:xfrm>
          <a:prstGeom prst="rect">
            <a:avLst/>
          </a:prstGeom>
          <a:noFill/>
          <a:ln w="9525">
            <a:solidFill>
              <a:schemeClr val="hlink"/>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015" b="0">
                <a:solidFill>
                  <a:srgbClr val="000000"/>
                </a:solidFill>
                <a:latin typeface="宋体" panose="02010600030101010101" pitchFamily="2" charset="-122"/>
              </a:rPr>
              <a:t>生活服务</a:t>
            </a:r>
            <a:endParaRPr lang="zh-CN" altLang="en-US" sz="1015" b="0">
              <a:solidFill>
                <a:srgbClr val="000000"/>
              </a:solidFill>
              <a:latin typeface="宋体" panose="02010600030101010101" pitchFamily="2" charset="-122"/>
              <a:cs typeface="Times New Roman" pitchFamily="18" charset="0"/>
            </a:endParaRPr>
          </a:p>
        </p:txBody>
      </p:sp>
      <p:sp>
        <p:nvSpPr>
          <p:cNvPr id="22580" name="矩形 169"/>
          <p:cNvSpPr>
            <a:spLocks noChangeArrowheads="1"/>
          </p:cNvSpPr>
          <p:nvPr/>
        </p:nvSpPr>
        <p:spPr bwMode="auto">
          <a:xfrm>
            <a:off x="7145215" y="3653205"/>
            <a:ext cx="1332035" cy="366346"/>
          </a:xfrm>
          <a:prstGeom prst="rect">
            <a:avLst/>
          </a:prstGeom>
          <a:noFill/>
          <a:ln w="9525">
            <a:solidFill>
              <a:schemeClr val="hlink"/>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015" b="0">
                <a:solidFill>
                  <a:srgbClr val="000000"/>
                </a:solidFill>
                <a:latin typeface="宋体" panose="02010600030101010101" pitchFamily="2" charset="-122"/>
                <a:cs typeface="Times New Roman" pitchFamily="18" charset="0"/>
              </a:rPr>
              <a:t>云服务</a:t>
            </a:r>
          </a:p>
        </p:txBody>
      </p:sp>
      <p:sp>
        <p:nvSpPr>
          <p:cNvPr id="22581" name="矩形 170"/>
          <p:cNvSpPr>
            <a:spLocks noChangeArrowheads="1"/>
          </p:cNvSpPr>
          <p:nvPr/>
        </p:nvSpPr>
        <p:spPr bwMode="auto">
          <a:xfrm>
            <a:off x="6430107" y="3653205"/>
            <a:ext cx="640374" cy="366346"/>
          </a:xfrm>
          <a:prstGeom prst="rect">
            <a:avLst/>
          </a:prstGeom>
          <a:noFill/>
          <a:ln w="9525">
            <a:solidFill>
              <a:schemeClr val="hlink"/>
            </a:solidFill>
            <a:round/>
          </a:ln>
          <a:extLst>
            <a:ext uri="{909E8E84-426E-40DD-AFC4-6F175D3DCCD1}">
              <a14:hiddenFill xmlns:a14="http://schemas.microsoft.com/office/drawing/2010/main">
                <a:solidFill>
                  <a:srgbClr val="FFFFFF"/>
                </a:solidFill>
              </a14:hiddenFill>
            </a:ext>
          </a:extLst>
        </p:spPr>
        <p:txBody>
          <a:bodyPr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015" b="0">
                <a:solidFill>
                  <a:srgbClr val="000000"/>
                </a:solidFill>
                <a:latin typeface="宋体" panose="02010600030101010101" pitchFamily="2" charset="-122"/>
                <a:cs typeface="Times New Roman" pitchFamily="18" charset="0"/>
              </a:rPr>
              <a:t>金融</a:t>
            </a:r>
            <a:endParaRPr lang="en-US" altLang="zh-CN" sz="1015" b="0">
              <a:solidFill>
                <a:srgbClr val="000000"/>
              </a:solidFill>
              <a:latin typeface="宋体" panose="02010600030101010101" pitchFamily="2" charset="-122"/>
              <a:cs typeface="Times New Roman" pitchFamily="18" charset="0"/>
            </a:endParaRPr>
          </a:p>
          <a:p>
            <a:pPr algn="ctr" fontAlgn="base">
              <a:spcBef>
                <a:spcPct val="0"/>
              </a:spcBef>
              <a:spcAft>
                <a:spcPct val="0"/>
              </a:spcAft>
            </a:pPr>
            <a:r>
              <a:rPr lang="zh-CN" altLang="en-US" sz="1015" b="0">
                <a:solidFill>
                  <a:srgbClr val="000000"/>
                </a:solidFill>
                <a:latin typeface="宋体" panose="02010600030101010101" pitchFamily="2" charset="-122"/>
                <a:cs typeface="Times New Roman" pitchFamily="18" charset="0"/>
              </a:rPr>
              <a:t>服务</a:t>
            </a:r>
          </a:p>
        </p:txBody>
      </p:sp>
      <p:cxnSp>
        <p:nvCxnSpPr>
          <p:cNvPr id="22582" name="肘形连接符 172"/>
          <p:cNvCxnSpPr>
            <a:cxnSpLocks noChangeShapeType="1"/>
            <a:endCxn id="22578" idx="0"/>
          </p:cNvCxnSpPr>
          <p:nvPr/>
        </p:nvCxnSpPr>
        <p:spPr bwMode="auto">
          <a:xfrm rot="16200000" flipH="1">
            <a:off x="4078899" y="3375514"/>
            <a:ext cx="209550" cy="345831"/>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83" name="肘形连接符 174"/>
          <p:cNvCxnSpPr>
            <a:cxnSpLocks noChangeShapeType="1"/>
            <a:endCxn id="22578" idx="0"/>
          </p:cNvCxnSpPr>
          <p:nvPr/>
        </p:nvCxnSpPr>
        <p:spPr bwMode="auto">
          <a:xfrm rot="5400000">
            <a:off x="4424729" y="3375514"/>
            <a:ext cx="209550" cy="345831"/>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84" name="肘形连接符 176"/>
          <p:cNvCxnSpPr>
            <a:cxnSpLocks noChangeShapeType="1"/>
            <a:stCxn id="131" idx="2"/>
            <a:endCxn id="22579" idx="0"/>
          </p:cNvCxnSpPr>
          <p:nvPr/>
        </p:nvCxnSpPr>
        <p:spPr bwMode="auto">
          <a:xfrm rot="16200000" flipH="1">
            <a:off x="5408735" y="3323493"/>
            <a:ext cx="209550" cy="449873"/>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85" name="肘形连接符 178"/>
          <p:cNvCxnSpPr>
            <a:cxnSpLocks noChangeShapeType="1"/>
            <a:stCxn id="132" idx="2"/>
            <a:endCxn id="22579" idx="0"/>
          </p:cNvCxnSpPr>
          <p:nvPr/>
        </p:nvCxnSpPr>
        <p:spPr bwMode="auto">
          <a:xfrm rot="5400000">
            <a:off x="5803656" y="3378445"/>
            <a:ext cx="209550" cy="339969"/>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86" name="肘形连接符 180"/>
          <p:cNvCxnSpPr>
            <a:cxnSpLocks noChangeShapeType="1"/>
            <a:stCxn id="133" idx="2"/>
            <a:endCxn id="22581" idx="0"/>
          </p:cNvCxnSpPr>
          <p:nvPr/>
        </p:nvCxnSpPr>
        <p:spPr bwMode="auto">
          <a:xfrm rot="5400000">
            <a:off x="6646252" y="3546964"/>
            <a:ext cx="209550" cy="2931"/>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87" name="肘形连接符 182"/>
          <p:cNvCxnSpPr>
            <a:cxnSpLocks noChangeShapeType="1"/>
            <a:stCxn id="134" idx="2"/>
            <a:endCxn id="22580" idx="0"/>
          </p:cNvCxnSpPr>
          <p:nvPr/>
        </p:nvCxnSpPr>
        <p:spPr bwMode="auto">
          <a:xfrm rot="16200000" flipH="1">
            <a:off x="7530612" y="3373317"/>
            <a:ext cx="209550" cy="350226"/>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cxnSp>
        <p:nvCxnSpPr>
          <p:cNvPr id="22588" name="肘形连接符 184"/>
          <p:cNvCxnSpPr>
            <a:cxnSpLocks noChangeShapeType="1"/>
            <a:stCxn id="135" idx="2"/>
            <a:endCxn id="22580" idx="0"/>
          </p:cNvCxnSpPr>
          <p:nvPr/>
        </p:nvCxnSpPr>
        <p:spPr bwMode="auto">
          <a:xfrm rot="5400000">
            <a:off x="7936524" y="3317631"/>
            <a:ext cx="209550" cy="461597"/>
          </a:xfrm>
          <a:prstGeom prst="bentConnector3">
            <a:avLst>
              <a:gd name="adj1" fmla="val 50000"/>
            </a:avLst>
          </a:prstGeom>
          <a:noFill/>
          <a:ln w="9525">
            <a:solidFill>
              <a:schemeClr val="hlink"/>
            </a:solidFill>
            <a:round/>
            <a:tailEnd type="triangle" w="med" len="med"/>
          </a:ln>
          <a:extLst>
            <a:ext uri="{909E8E84-426E-40DD-AFC4-6F175D3DCCD1}">
              <a14:hiddenFill xmlns:a14="http://schemas.microsoft.com/office/drawing/2010/main">
                <a:noFill/>
              </a14:hiddenFill>
            </a:ext>
          </a:extLst>
        </p:spPr>
      </p:cxnSp>
      <p:grpSp>
        <p:nvGrpSpPr>
          <p:cNvPr id="22589" name="组合 104"/>
          <p:cNvGrpSpPr/>
          <p:nvPr/>
        </p:nvGrpSpPr>
        <p:grpSpPr>
          <a:xfrm>
            <a:off x="961293" y="4215911"/>
            <a:ext cx="7628792" cy="262829"/>
            <a:chOff x="1041400" y="4281362"/>
            <a:chExt cx="8264525" cy="284732"/>
          </a:xfrm>
        </p:grpSpPr>
        <p:grpSp>
          <p:nvGrpSpPr>
            <p:cNvPr id="22607" name="组合 79"/>
            <p:cNvGrpSpPr/>
            <p:nvPr/>
          </p:nvGrpSpPr>
          <p:grpSpPr>
            <a:xfrm>
              <a:off x="1041400" y="4368675"/>
              <a:ext cx="8264525" cy="50800"/>
              <a:chOff x="1166786" y="4786322"/>
              <a:chExt cx="7786742" cy="163287"/>
            </a:xfrm>
          </p:grpSpPr>
          <p:sp>
            <p:nvSpPr>
              <p:cNvPr id="22609" name="Freeform 68"/>
              <p:cNvSpPr/>
              <p:nvPr>
                <p:custDataLst>
                  <p:tags r:id="rId7"/>
                </p:custDataLst>
              </p:nvPr>
            </p:nvSpPr>
            <p:spPr bwMode="auto">
              <a:xfrm>
                <a:off x="1166786" y="4786322"/>
                <a:ext cx="2957544" cy="163287"/>
              </a:xfrm>
              <a:custGeom>
                <a:gdLst>
                  <a:gd name="T0" fmla="*/ 0 w 1195"/>
                  <a:gd name="T1" fmla="*/ 0 h 804"/>
                  <a:gd name="T2" fmla="*/ 2147483647 w 1195"/>
                  <a:gd name="T3" fmla="*/ 0 h 804"/>
                  <a:gd name="T4" fmla="*/ 2147483647 w 1195"/>
                  <a:gd name="T5" fmla="*/ 0 h 804"/>
                  <a:gd name="T6" fmla="*/ 2147483647 w 1195"/>
                  <a:gd name="T7" fmla="*/ 0 h 804"/>
                  <a:gd name="T8" fmla="*/ 0 60000 65536"/>
                  <a:gd name="T9" fmla="*/ 0 60000 65536"/>
                  <a:gd name="T10" fmla="*/ 0 60000 65536"/>
                  <a:gd name="T11" fmla="*/ 0 60000 65536"/>
                  <a:gd name="T12" fmla="*/ 0 w 1195"/>
                  <a:gd name="T13" fmla="*/ 0 h 804"/>
                  <a:gd name="T14" fmla="*/ 1195 w 1195"/>
                  <a:gd name="T15" fmla="*/ 804 h 804"/>
                </a:gdLst>
                <a:cxnLst>
                  <a:cxn ang="T8">
                    <a:pos x="T0" y="T1"/>
                  </a:cxn>
                  <a:cxn ang="T9">
                    <a:pos x="T2" y="T3"/>
                  </a:cxn>
                  <a:cxn ang="T10">
                    <a:pos x="T4" y="T5"/>
                  </a:cxn>
                  <a:cxn ang="T11">
                    <a:pos x="T6" y="T7"/>
                  </a:cxn>
                </a:cxnLst>
                <a:rect l="T12" t="T13" r="T14" b="T15"/>
                <a:pathLst>
                  <a:path w="1195" h="804">
                    <a:moveTo>
                      <a:pt x="0" y="0"/>
                    </a:moveTo>
                    <a:lnTo>
                      <a:pt x="225" y="0"/>
                    </a:lnTo>
                    <a:lnTo>
                      <a:pt x="1029" y="804"/>
                    </a:lnTo>
                    <a:lnTo>
                      <a:pt x="1195" y="804"/>
                    </a:lnTo>
                  </a:path>
                </a:pathLst>
              </a:custGeom>
              <a:noFill/>
              <a:ln w="22225">
                <a:solidFill>
                  <a:schemeClr val="tx1"/>
                </a:solidFill>
                <a:round/>
              </a:ln>
              <a:extLst>
                <a:ext uri="{909E8E84-426E-40DD-AFC4-6F175D3DCCD1}">
                  <a14:hiddenFill xmlns:a14="http://schemas.microsoft.com/office/drawing/2010/main">
                    <a:solidFill>
                      <a:srgbClr val="FFFFFF"/>
                    </a:solidFill>
                  </a14:hiddenFill>
                </a:ext>
              </a:extLst>
            </p:spPr>
            <p:txBody>
              <a:bodyPr vert="eaVert"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2610" name="Freeform 69"/>
              <p:cNvSpPr/>
              <p:nvPr>
                <p:custDataLst>
                  <p:tags r:id="rId8"/>
                </p:custDataLst>
              </p:nvPr>
            </p:nvSpPr>
            <p:spPr bwMode="auto">
              <a:xfrm flipV="1">
                <a:off x="5899460" y="4786322"/>
                <a:ext cx="3054068" cy="163287"/>
              </a:xfrm>
              <a:custGeom>
                <a:gdLst>
                  <a:gd name="T0" fmla="*/ 0 w 1195"/>
                  <a:gd name="T1" fmla="*/ 0 h 804"/>
                  <a:gd name="T2" fmla="*/ 2147483647 w 1195"/>
                  <a:gd name="T3" fmla="*/ 0 h 804"/>
                  <a:gd name="T4" fmla="*/ 2147483647 w 1195"/>
                  <a:gd name="T5" fmla="*/ 0 h 804"/>
                  <a:gd name="T6" fmla="*/ 2147483647 w 1195"/>
                  <a:gd name="T7" fmla="*/ 0 h 804"/>
                  <a:gd name="T8" fmla="*/ 0 60000 65536"/>
                  <a:gd name="T9" fmla="*/ 0 60000 65536"/>
                  <a:gd name="T10" fmla="*/ 0 60000 65536"/>
                  <a:gd name="T11" fmla="*/ 0 60000 65536"/>
                  <a:gd name="T12" fmla="*/ 0 w 1195"/>
                  <a:gd name="T13" fmla="*/ 0 h 804"/>
                  <a:gd name="T14" fmla="*/ 1195 w 1195"/>
                  <a:gd name="T15" fmla="*/ 804 h 804"/>
                </a:gdLst>
                <a:cxnLst>
                  <a:cxn ang="T8">
                    <a:pos x="T0" y="T1"/>
                  </a:cxn>
                  <a:cxn ang="T9">
                    <a:pos x="T2" y="T3"/>
                  </a:cxn>
                  <a:cxn ang="T10">
                    <a:pos x="T4" y="T5"/>
                  </a:cxn>
                  <a:cxn ang="T11">
                    <a:pos x="T6" y="T7"/>
                  </a:cxn>
                </a:cxnLst>
                <a:rect l="T12" t="T13" r="T14" b="T15"/>
                <a:pathLst>
                  <a:path w="1195" h="804">
                    <a:moveTo>
                      <a:pt x="0" y="0"/>
                    </a:moveTo>
                    <a:lnTo>
                      <a:pt x="225" y="0"/>
                    </a:lnTo>
                    <a:lnTo>
                      <a:pt x="1029" y="804"/>
                    </a:lnTo>
                    <a:lnTo>
                      <a:pt x="1195" y="804"/>
                    </a:lnTo>
                  </a:path>
                </a:pathLst>
              </a:custGeom>
              <a:noFill/>
              <a:ln w="22225">
                <a:solidFill>
                  <a:schemeClr val="tx1"/>
                </a:solidFill>
                <a:round/>
              </a:ln>
              <a:extLst>
                <a:ext uri="{909E8E84-426E-40DD-AFC4-6F175D3DCCD1}">
                  <a14:hiddenFill xmlns:a14="http://schemas.microsoft.com/office/drawing/2010/main">
                    <a:solidFill>
                      <a:srgbClr val="FFFFFF"/>
                    </a:solidFill>
                  </a14:hiddenFill>
                </a:ext>
              </a:extLst>
            </p:spPr>
            <p:txBody>
              <a:bodyPr rot="10800000" vert="eaVert"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grpSp>
        <p:sp>
          <p:nvSpPr>
            <p:cNvPr id="22608" name="TextBox 3"/>
            <p:cNvSpPr txBox="1">
              <a:spLocks noChangeArrowheads="1"/>
            </p:cNvSpPr>
            <p:nvPr/>
          </p:nvSpPr>
          <p:spPr bwMode="auto">
            <a:xfrm>
              <a:off x="4525962" y="4281362"/>
              <a:ext cx="1295400" cy="284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补充说明</a:t>
              </a:r>
            </a:p>
          </p:txBody>
        </p:sp>
      </p:grpSp>
      <p:grpSp>
        <p:nvGrpSpPr>
          <p:cNvPr id="22590" name="组合 6"/>
          <p:cNvGrpSpPr/>
          <p:nvPr/>
        </p:nvGrpSpPr>
        <p:grpSpPr>
          <a:xfrm>
            <a:off x="737089" y="4450374"/>
            <a:ext cx="4000500" cy="1970573"/>
            <a:chOff x="917172" y="4497255"/>
            <a:chExt cx="3413124" cy="2135807"/>
          </a:xfrm>
        </p:grpSpPr>
        <p:sp>
          <p:nvSpPr>
            <p:cNvPr id="22600" name="TextBox 1"/>
            <p:cNvSpPr txBox="1">
              <a:spLocks noChangeArrowheads="1"/>
            </p:cNvSpPr>
            <p:nvPr/>
          </p:nvSpPr>
          <p:spPr bwMode="auto">
            <a:xfrm>
              <a:off x="1594796" y="4497255"/>
              <a:ext cx="2006616" cy="469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总部集中决策（四大总部）</a:t>
              </a:r>
              <a:endParaRPr lang="en-US" altLang="zh-CN" sz="1108">
                <a:solidFill>
                  <a:srgbClr val="000000"/>
                </a:solidFill>
              </a:endParaRPr>
            </a:p>
            <a:p>
              <a:pPr fontAlgn="base">
                <a:spcBef>
                  <a:spcPct val="0"/>
                </a:spcBef>
                <a:spcAft>
                  <a:spcPct val="0"/>
                </a:spcAft>
              </a:pPr>
              <a:endParaRPr lang="zh-CN" altLang="en-US" sz="1108">
                <a:solidFill>
                  <a:srgbClr val="000000"/>
                </a:solidFill>
              </a:endParaRPr>
            </a:p>
          </p:txBody>
        </p:sp>
        <p:sp>
          <p:nvSpPr>
            <p:cNvPr id="4177" name="Rectangle 29"/>
            <p:cNvSpPr>
              <a:spLocks noChangeArrowheads="1"/>
            </p:cNvSpPr>
            <p:nvPr>
              <p:custDataLst>
                <p:tags r:id="rId9"/>
              </p:custDataLst>
            </p:nvPr>
          </p:nvSpPr>
          <p:spPr bwMode="auto">
            <a:xfrm>
              <a:off x="1089704" y="4776788"/>
              <a:ext cx="711380" cy="347828"/>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市场营销管理总部</a:t>
              </a:r>
            </a:p>
          </p:txBody>
        </p:sp>
        <p:sp>
          <p:nvSpPr>
            <p:cNvPr id="22602" name="TextBox 2"/>
            <p:cNvSpPr txBox="1">
              <a:spLocks noChangeArrowheads="1"/>
            </p:cNvSpPr>
            <p:nvPr/>
          </p:nvSpPr>
          <p:spPr bwMode="auto">
            <a:xfrm>
              <a:off x="917172" y="5121440"/>
              <a:ext cx="3413124" cy="1511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ts val="277"/>
                </a:spcBef>
                <a:spcAft>
                  <a:spcPts val="277"/>
                </a:spcAft>
                <a:buClr>
                  <a:srgbClr val="46628D"/>
                </a:buClr>
                <a:buSzPct val="70000"/>
              </a:pPr>
              <a:r>
                <a:rPr lang="zh-CN" altLang="en-US" sz="1015" b="0">
                  <a:solidFill>
                    <a:srgbClr val="000000"/>
                  </a:solidFill>
                </a:rPr>
                <a:t>在公司战略、销售计划、商品采购、店铺选址、资源调配、制度标准和信息管理等方面集中管理和决策。</a:t>
              </a:r>
              <a:endParaRPr lang="en-US" altLang="zh-CN" sz="1015" b="0">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015">
                  <a:solidFill>
                    <a:srgbClr val="000000"/>
                  </a:solidFill>
                </a:rPr>
                <a:t>营销总部：</a:t>
              </a:r>
              <a:r>
                <a:rPr lang="zh-CN" altLang="en-US" sz="1015" b="0">
                  <a:solidFill>
                    <a:srgbClr val="000000"/>
                  </a:solidFill>
                </a:rPr>
                <a:t>全面负责全国的营销系统管理工作</a:t>
              </a:r>
              <a:endParaRPr lang="en-US" altLang="zh-CN" sz="1015" b="0">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015">
                  <a:solidFill>
                    <a:srgbClr val="000000"/>
                  </a:solidFill>
                </a:rPr>
                <a:t>连锁发展总部：</a:t>
              </a:r>
              <a:r>
                <a:rPr lang="zh-CN" altLang="en-US" sz="1015" b="0">
                  <a:solidFill>
                    <a:srgbClr val="000000"/>
                  </a:solidFill>
                </a:rPr>
                <a:t>全面负责连锁拓展相关工作</a:t>
              </a:r>
              <a:endParaRPr lang="en-US" altLang="zh-CN" sz="1015" b="0">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015">
                  <a:solidFill>
                    <a:srgbClr val="000000"/>
                  </a:solidFill>
                </a:rPr>
                <a:t>服务总部：</a:t>
              </a:r>
              <a:r>
                <a:rPr lang="zh-CN" altLang="en-US" sz="1015" b="0">
                  <a:solidFill>
                    <a:srgbClr val="000000"/>
                  </a:solidFill>
                </a:rPr>
                <a:t>全面负责服务体系的建设和日常运营</a:t>
              </a:r>
              <a:endParaRPr lang="en-US" altLang="zh-CN" sz="1015" b="0">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015">
                  <a:solidFill>
                    <a:srgbClr val="000000"/>
                  </a:solidFill>
                </a:rPr>
                <a:t>财务管理总部：</a:t>
              </a:r>
              <a:r>
                <a:rPr lang="zh-CN" altLang="en-US" sz="1015" b="0">
                  <a:solidFill>
                    <a:srgbClr val="000000"/>
                  </a:solidFill>
                </a:rPr>
                <a:t>全面负责苏宁费用管理控制工作 </a:t>
              </a:r>
            </a:p>
            <a:p>
              <a:pPr fontAlgn="base">
                <a:spcBef>
                  <a:spcPct val="0"/>
                </a:spcBef>
                <a:spcAft>
                  <a:spcPct val="0"/>
                </a:spcAft>
                <a:buClr>
                  <a:srgbClr val="46628D"/>
                </a:buClr>
                <a:buSzPct val="70000"/>
                <a:buFont typeface="Wingdings" panose="05000000000000000000" pitchFamily="2" charset="2"/>
                <a:buChar char="n"/>
              </a:pPr>
              <a:endParaRPr lang="zh-CN" altLang="en-US" sz="1015" b="0">
                <a:solidFill>
                  <a:srgbClr val="000000"/>
                </a:solidFill>
              </a:endParaRPr>
            </a:p>
            <a:p>
              <a:pPr fontAlgn="base">
                <a:spcBef>
                  <a:spcPct val="0"/>
                </a:spcBef>
                <a:spcAft>
                  <a:spcPct val="0"/>
                </a:spcAft>
              </a:pPr>
              <a:endParaRPr lang="zh-CN" altLang="en-US" sz="1108">
                <a:solidFill>
                  <a:srgbClr val="000000"/>
                </a:solidFill>
              </a:endParaRPr>
            </a:p>
          </p:txBody>
        </p:sp>
        <p:sp>
          <p:nvSpPr>
            <p:cNvPr id="4179" name="Rectangle 31"/>
            <p:cNvSpPr>
              <a:spLocks noChangeArrowheads="1"/>
            </p:cNvSpPr>
            <p:nvPr>
              <p:custDataLst>
                <p:tags r:id="rId10"/>
              </p:custDataLst>
            </p:nvPr>
          </p:nvSpPr>
          <p:spPr bwMode="auto">
            <a:xfrm>
              <a:off x="1839841" y="4776788"/>
              <a:ext cx="712630" cy="347828"/>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连锁开发管理总部</a:t>
              </a:r>
            </a:p>
          </p:txBody>
        </p:sp>
        <p:sp>
          <p:nvSpPr>
            <p:cNvPr id="4180" name="Rectangle 32"/>
            <p:cNvSpPr>
              <a:spLocks noChangeArrowheads="1"/>
            </p:cNvSpPr>
            <p:nvPr>
              <p:custDataLst>
                <p:tags r:id="rId11"/>
              </p:custDataLst>
            </p:nvPr>
          </p:nvSpPr>
          <p:spPr bwMode="auto">
            <a:xfrm>
              <a:off x="2582476" y="4775200"/>
              <a:ext cx="712630" cy="347829"/>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财务信息管理总部</a:t>
              </a:r>
            </a:p>
          </p:txBody>
        </p:sp>
        <p:sp>
          <p:nvSpPr>
            <p:cNvPr id="4181" name="Rectangle 30"/>
            <p:cNvSpPr>
              <a:spLocks noChangeArrowheads="1"/>
            </p:cNvSpPr>
            <p:nvPr>
              <p:custDataLst>
                <p:tags r:id="rId12"/>
              </p:custDataLst>
            </p:nvPr>
          </p:nvSpPr>
          <p:spPr bwMode="auto">
            <a:xfrm>
              <a:off x="3318861" y="4775200"/>
              <a:ext cx="713881" cy="347829"/>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服务物流管理总部</a:t>
              </a:r>
            </a:p>
          </p:txBody>
        </p:sp>
        <p:sp>
          <p:nvSpPr>
            <p:cNvPr id="5" name="矩形 4"/>
            <p:cNvSpPr/>
            <p:nvPr/>
          </p:nvSpPr>
          <p:spPr>
            <a:xfrm>
              <a:off x="1028442" y="4748200"/>
              <a:ext cx="3078063" cy="393888"/>
            </a:xfrm>
            <a:prstGeom prst="rect">
              <a:avLst/>
            </a:prstGeom>
            <a:noFill/>
            <a:ln w="127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spcBef>
                  <a:spcPct val="0"/>
                </a:spcBef>
                <a:spcAft>
                  <a:spcPct val="0"/>
                </a:spcAft>
                <a:defRPr/>
              </a:pPr>
              <a:endParaRPr lang="zh-CN" altLang="en-US" sz="1108" b="1">
                <a:solidFill>
                  <a:srgbClr val="FFFFFF"/>
                </a:solidFill>
              </a:endParaRPr>
            </a:p>
          </p:txBody>
        </p:sp>
      </p:grpSp>
      <p:grpSp>
        <p:nvGrpSpPr>
          <p:cNvPr id="22591" name="组合 5"/>
          <p:cNvGrpSpPr/>
          <p:nvPr/>
        </p:nvGrpSpPr>
        <p:grpSpPr>
          <a:xfrm>
            <a:off x="4834305" y="4394690"/>
            <a:ext cx="3870080" cy="1871154"/>
            <a:chOff x="4275951" y="4437217"/>
            <a:chExt cx="3223400" cy="2027123"/>
          </a:xfrm>
        </p:grpSpPr>
        <p:sp>
          <p:nvSpPr>
            <p:cNvPr id="22594" name="TextBox 77"/>
            <p:cNvSpPr txBox="1">
              <a:spLocks noChangeArrowheads="1"/>
            </p:cNvSpPr>
            <p:nvPr/>
          </p:nvSpPr>
          <p:spPr bwMode="auto">
            <a:xfrm>
              <a:off x="4507850" y="4437217"/>
              <a:ext cx="2707119" cy="469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地区管理中心经营层（三大经事业群）</a:t>
              </a:r>
              <a:endParaRPr lang="en-US" altLang="zh-CN" sz="1108">
                <a:solidFill>
                  <a:srgbClr val="000000"/>
                </a:solidFill>
              </a:endParaRPr>
            </a:p>
            <a:p>
              <a:pPr fontAlgn="base">
                <a:spcBef>
                  <a:spcPct val="0"/>
                </a:spcBef>
                <a:spcAft>
                  <a:spcPct val="0"/>
                </a:spcAft>
              </a:pPr>
              <a:endParaRPr lang="zh-CN" altLang="en-US" sz="1108">
                <a:solidFill>
                  <a:srgbClr val="000000"/>
                </a:solidFill>
              </a:endParaRPr>
            </a:p>
          </p:txBody>
        </p:sp>
        <p:sp>
          <p:nvSpPr>
            <p:cNvPr id="22595" name="Rectangle 32"/>
            <p:cNvSpPr>
              <a:spLocks noChangeArrowheads="1"/>
            </p:cNvSpPr>
            <p:nvPr>
              <p:custDataLst>
                <p:tags r:id="rId13"/>
              </p:custDataLst>
            </p:nvPr>
          </p:nvSpPr>
          <p:spPr bwMode="auto">
            <a:xfrm>
              <a:off x="4740290" y="4775546"/>
              <a:ext cx="712800" cy="347663"/>
            </a:xfrm>
            <a:prstGeom prst="rect">
              <a:avLst/>
            </a:prstGeom>
            <a:solidFill>
              <a:schemeClr val="tx2"/>
            </a:solidFill>
            <a:ln w="9525">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连锁平台经营总部</a:t>
              </a:r>
            </a:p>
          </p:txBody>
        </p:sp>
        <p:sp>
          <p:nvSpPr>
            <p:cNvPr id="80" name="Rectangle 32"/>
            <p:cNvSpPr>
              <a:spLocks noChangeArrowheads="1"/>
            </p:cNvSpPr>
            <p:nvPr>
              <p:custDataLst>
                <p:tags r:id="rId14"/>
              </p:custDataLst>
            </p:nvPr>
          </p:nvSpPr>
          <p:spPr bwMode="auto">
            <a:xfrm>
              <a:off x="5500135" y="4775361"/>
              <a:ext cx="712785" cy="347670"/>
            </a:xfrm>
            <a:prstGeom prst="rect">
              <a:avLst/>
            </a:prstGeom>
            <a:solidFill>
              <a:schemeClr val="accent1">
                <a:lumMod val="40000"/>
                <a:lumOff val="6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电子商务经营总部</a:t>
              </a:r>
            </a:p>
          </p:txBody>
        </p:sp>
        <p:sp>
          <p:nvSpPr>
            <p:cNvPr id="22597" name="Rectangle 32"/>
            <p:cNvSpPr>
              <a:spLocks noChangeArrowheads="1"/>
            </p:cNvSpPr>
            <p:nvPr>
              <p:custDataLst>
                <p:tags r:id="rId15"/>
              </p:custDataLst>
            </p:nvPr>
          </p:nvSpPr>
          <p:spPr bwMode="auto">
            <a:xfrm>
              <a:off x="6244276" y="4775546"/>
              <a:ext cx="712800" cy="347663"/>
            </a:xfrm>
            <a:prstGeom prst="rect">
              <a:avLst/>
            </a:prstGeom>
            <a:solidFill>
              <a:schemeClr val="tx2"/>
            </a:solidFill>
            <a:ln w="9525">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15">
                  <a:solidFill>
                    <a:srgbClr val="000000"/>
                  </a:solidFill>
                  <a:latin typeface="宋体" panose="02010600030101010101" pitchFamily="2" charset="-122"/>
                </a:rPr>
                <a:t>商品经营总部</a:t>
              </a:r>
            </a:p>
          </p:txBody>
        </p:sp>
        <p:sp>
          <p:nvSpPr>
            <p:cNvPr id="82" name="矩形 81"/>
            <p:cNvSpPr/>
            <p:nvPr/>
          </p:nvSpPr>
          <p:spPr>
            <a:xfrm>
              <a:off x="4675062" y="4751548"/>
              <a:ext cx="2358050" cy="395295"/>
            </a:xfrm>
            <a:prstGeom prst="rect">
              <a:avLst/>
            </a:prstGeom>
            <a:noFill/>
            <a:ln w="12700">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spcBef>
                  <a:spcPct val="0"/>
                </a:spcBef>
                <a:spcAft>
                  <a:spcPct val="0"/>
                </a:spcAft>
                <a:defRPr/>
              </a:pPr>
              <a:endParaRPr lang="zh-CN" altLang="en-US" sz="1108" b="1">
                <a:solidFill>
                  <a:srgbClr val="FFFFFF"/>
                </a:solidFill>
              </a:endParaRPr>
            </a:p>
          </p:txBody>
        </p:sp>
        <p:sp>
          <p:nvSpPr>
            <p:cNvPr id="22599" name="TextBox 82"/>
            <p:cNvSpPr txBox="1">
              <a:spLocks noChangeArrowheads="1"/>
            </p:cNvSpPr>
            <p:nvPr/>
          </p:nvSpPr>
          <p:spPr bwMode="auto">
            <a:xfrm>
              <a:off x="4275951" y="5164306"/>
              <a:ext cx="3223400" cy="1300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Clr>
                  <a:srgbClr val="46628D"/>
                </a:buClr>
                <a:buSzPct val="70000"/>
              </a:pPr>
              <a:r>
                <a:rPr lang="zh-CN" altLang="en-US" sz="1015" b="0">
                  <a:solidFill>
                    <a:srgbClr val="000000"/>
                  </a:solidFill>
                </a:rPr>
                <a:t>负责公司在</a:t>
              </a:r>
              <a:r>
                <a:rPr lang="zh-CN" altLang="en-US" sz="1015">
                  <a:solidFill>
                    <a:srgbClr val="000000"/>
                  </a:solidFill>
                </a:rPr>
                <a:t>实体店、电商及商品</a:t>
              </a:r>
              <a:r>
                <a:rPr lang="zh-CN" altLang="en-US" sz="1015" b="0">
                  <a:solidFill>
                    <a:srgbClr val="000000"/>
                  </a:solidFill>
                </a:rPr>
                <a:t>的经营管理，资源共享，集约管理。</a:t>
              </a:r>
              <a:endParaRPr lang="en-US" altLang="zh-CN" sz="1015" b="0">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015">
                  <a:solidFill>
                    <a:srgbClr val="000000"/>
                  </a:solidFill>
                </a:rPr>
                <a:t>连锁平台经营总部：</a:t>
              </a:r>
              <a:r>
                <a:rPr lang="zh-CN" altLang="en-US" sz="1015" b="0">
                  <a:solidFill>
                    <a:srgbClr val="000000"/>
                  </a:solidFill>
                </a:rPr>
                <a:t>负责店下所有实体店面平台的经营管理</a:t>
              </a:r>
              <a:endParaRPr lang="en-US" altLang="zh-CN" sz="1015" b="0">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015">
                  <a:solidFill>
                    <a:srgbClr val="000000"/>
                  </a:solidFill>
                </a:rPr>
                <a:t>电子商务经营总部：</a:t>
              </a:r>
              <a:r>
                <a:rPr lang="zh-CN" altLang="en-US" sz="1015" b="0">
                  <a:solidFill>
                    <a:srgbClr val="000000"/>
                  </a:solidFill>
                </a:rPr>
                <a:t>负责店商业务经营管理</a:t>
              </a:r>
              <a:endParaRPr lang="en-US" altLang="zh-CN" sz="1015" b="0">
                <a:solidFill>
                  <a:srgbClr val="000000"/>
                </a:solidFill>
              </a:endParaRPr>
            </a:p>
            <a:p>
              <a:pPr fontAlgn="base">
                <a:spcBef>
                  <a:spcPct val="0"/>
                </a:spcBef>
                <a:spcAft>
                  <a:spcPct val="0"/>
                </a:spcAft>
                <a:buClr>
                  <a:srgbClr val="46628D"/>
                </a:buClr>
                <a:buSzPct val="70000"/>
                <a:buFont typeface="Wingdings" panose="05000000000000000000" pitchFamily="2" charset="2"/>
                <a:buChar char="n"/>
              </a:pPr>
              <a:r>
                <a:rPr lang="zh-CN" altLang="en-US" sz="1015">
                  <a:solidFill>
                    <a:srgbClr val="000000"/>
                  </a:solidFill>
                </a:rPr>
                <a:t>商品经营总部：</a:t>
              </a:r>
              <a:r>
                <a:rPr lang="zh-CN" altLang="en-US" sz="1015" b="0">
                  <a:solidFill>
                    <a:srgbClr val="000000"/>
                  </a:solidFill>
                </a:rPr>
                <a:t>负责各类商品的经营管理</a:t>
              </a:r>
            </a:p>
            <a:p>
              <a:pPr fontAlgn="base">
                <a:spcBef>
                  <a:spcPct val="0"/>
                </a:spcBef>
                <a:spcAft>
                  <a:spcPct val="0"/>
                </a:spcAft>
                <a:buClr>
                  <a:srgbClr val="46628D"/>
                </a:buClr>
                <a:buSzPct val="70000"/>
                <a:buFont typeface="Wingdings" panose="05000000000000000000" pitchFamily="2" charset="2"/>
                <a:buChar char="n"/>
              </a:pPr>
              <a:endParaRPr lang="zh-CN" altLang="en-US" sz="1015" b="0">
                <a:solidFill>
                  <a:srgbClr val="000000"/>
                </a:solidFill>
              </a:endParaRPr>
            </a:p>
            <a:p>
              <a:pPr fontAlgn="base">
                <a:spcBef>
                  <a:spcPct val="0"/>
                </a:spcBef>
                <a:spcAft>
                  <a:spcPct val="0"/>
                </a:spcAft>
              </a:pPr>
              <a:endParaRPr lang="zh-CN" altLang="en-US" sz="1108">
                <a:solidFill>
                  <a:srgbClr val="000000"/>
                </a:solidFill>
              </a:endParaRPr>
            </a:p>
          </p:txBody>
        </p:sp>
      </p:grpSp>
      <p:cxnSp>
        <p:nvCxnSpPr>
          <p:cNvPr id="9" name="直接连接符 8"/>
          <p:cNvCxnSpPr/>
          <p:nvPr/>
        </p:nvCxnSpPr>
        <p:spPr>
          <a:xfrm rot="5400000">
            <a:off x="4095750" y="5380893"/>
            <a:ext cx="1349620" cy="146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2593" name="TextBox 92"/>
          <p:cNvSpPr txBox="1">
            <a:spLocks noChangeArrowheads="1"/>
          </p:cNvSpPr>
          <p:nvPr/>
        </p:nvSpPr>
        <p:spPr bwMode="auto">
          <a:xfrm>
            <a:off x="737090" y="3068516"/>
            <a:ext cx="69459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rPr>
              <a:t>事业部（</a:t>
            </a:r>
            <a:r>
              <a:rPr lang="en-US" altLang="zh-CN" sz="1108">
                <a:solidFill>
                  <a:srgbClr val="000000"/>
                </a:solidFill>
              </a:rPr>
              <a:t>28</a:t>
            </a:r>
            <a:r>
              <a:rPr lang="zh-CN" altLang="en-US" sz="1108">
                <a:solidFill>
                  <a:srgbClr val="000000"/>
                </a:solidFill>
              </a:rPr>
              <a:t>个）</a:t>
            </a:r>
          </a:p>
        </p:txBody>
      </p:sp>
    </p:spTree>
    <p:extLst>
      <p:ext uri="{BB962C8B-B14F-4D97-AF65-F5344CB8AC3E}">
        <p14:creationId xmlns:p14="http://schemas.microsoft.com/office/powerpoint/2010/main" val="3458786401"/>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4" name="灯片编号占位符 3"/>
          <p:cNvSpPr>
            <a:spLocks noGrp="1"/>
          </p:cNvSpPr>
          <p:nvPr>
            <p:ph type="sldNum" sz="quarter" idx="10"/>
          </p:nvPr>
        </p:nvSpPr>
        <p:spPr/>
        <p:txBody>
          <a:bodyPr/>
          <a:lstStyle/>
          <a:p>
            <a:r>
              <a:rPr lang="de-DE" altLang="zh-CN" smtClean="0"/>
              <a:t>Page</a:t>
            </a:r>
            <a:r>
              <a:rPr lang="de-DE" altLang="zh-CN" sz="646" smtClean="0"/>
              <a:t> </a:t>
            </a:r>
            <a:fld id="{F42EA960-AB98-4212-A18D-2ACBB13612A0}" type="slidenum">
              <a:rPr lang="de-DE" altLang="zh-CN" sz="923" smtClean="0"/>
              <a:t>14</a:t>
            </a:fld>
            <a:endParaRPr lang="de-DE" altLang="zh-CN" sz="923"/>
          </a:p>
        </p:txBody>
      </p:sp>
      <p:sp>
        <p:nvSpPr>
          <p:cNvPr id="5" name="Line 74"/>
          <p:cNvSpPr>
            <a:spLocks noChangeShapeType="1"/>
          </p:cNvSpPr>
          <p:nvPr/>
        </p:nvSpPr>
        <p:spPr bwMode="gray">
          <a:xfrm>
            <a:off x="841131" y="1938704"/>
            <a:ext cx="7842738" cy="0"/>
          </a:xfrm>
          <a:prstGeom prst="line">
            <a:avLst/>
          </a:prstGeom>
          <a:noFill/>
          <a:ln w="9525">
            <a:solidFill>
              <a:schemeClr val="tx1"/>
            </a:solidFill>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6" name="Text Box 75"/>
          <p:cNvSpPr txBox="1">
            <a:spLocks noChangeArrowheads="1"/>
          </p:cNvSpPr>
          <p:nvPr/>
        </p:nvSpPr>
        <p:spPr bwMode="gray">
          <a:xfrm>
            <a:off x="4027432" y="1850782"/>
            <a:ext cx="1468672" cy="26282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108">
                <a:solidFill>
                  <a:srgbClr val="000000"/>
                </a:solidFill>
              </a:rPr>
              <a:t>苏宁组织架构示意图</a:t>
            </a:r>
          </a:p>
        </p:txBody>
      </p:sp>
      <p:sp>
        <p:nvSpPr>
          <p:cNvPr id="7" name="Rectangle 28"/>
          <p:cNvSpPr>
            <a:spLocks noChangeArrowheads="1"/>
          </p:cNvSpPr>
          <p:nvPr/>
        </p:nvSpPr>
        <p:spPr bwMode="auto">
          <a:xfrm>
            <a:off x="4189535" y="2113084"/>
            <a:ext cx="930519" cy="322385"/>
          </a:xfrm>
          <a:prstGeom prst="rect">
            <a:avLst/>
          </a:prstGeom>
          <a:solidFill>
            <a:schemeClr val="bg1"/>
          </a:solidFill>
          <a:ln w="9525">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108">
                <a:solidFill>
                  <a:srgbClr val="000000"/>
                </a:solidFill>
                <a:latin typeface="宋体" panose="02010600030101010101" pitchFamily="2" charset="-122"/>
              </a:rPr>
              <a:t>总裁办</a:t>
            </a:r>
          </a:p>
        </p:txBody>
      </p:sp>
      <p:sp>
        <p:nvSpPr>
          <p:cNvPr id="8" name="Rectangle 29"/>
          <p:cNvSpPr>
            <a:spLocks noChangeArrowheads="1"/>
          </p:cNvSpPr>
          <p:nvPr/>
        </p:nvSpPr>
        <p:spPr bwMode="auto">
          <a:xfrm>
            <a:off x="1846160" y="2605454"/>
            <a:ext cx="769327" cy="39600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财务管理总部</a:t>
            </a:r>
            <a:endParaRPr lang="zh-CN" altLang="en-US" sz="1050" b="0">
              <a:solidFill>
                <a:srgbClr val="000000"/>
              </a:solidFill>
              <a:latin typeface="宋体" panose="02010600030101010101" pitchFamily="2" charset="-122"/>
            </a:endParaRPr>
          </a:p>
        </p:txBody>
      </p:sp>
      <p:sp>
        <p:nvSpPr>
          <p:cNvPr id="9" name="Rectangle 30"/>
          <p:cNvSpPr>
            <a:spLocks noChangeArrowheads="1"/>
          </p:cNvSpPr>
          <p:nvPr/>
        </p:nvSpPr>
        <p:spPr bwMode="auto">
          <a:xfrm>
            <a:off x="5011729" y="2605454"/>
            <a:ext cx="770792" cy="39600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行政管理总部</a:t>
            </a:r>
            <a:endParaRPr lang="zh-CN" altLang="en-US" sz="1050" b="0">
              <a:solidFill>
                <a:srgbClr val="000000"/>
              </a:solidFill>
              <a:latin typeface="宋体" panose="02010600030101010101" pitchFamily="2" charset="-122"/>
            </a:endParaRPr>
          </a:p>
        </p:txBody>
      </p:sp>
      <p:sp>
        <p:nvSpPr>
          <p:cNvPr id="10" name="Rectangle 31"/>
          <p:cNvSpPr>
            <a:spLocks noChangeArrowheads="1"/>
          </p:cNvSpPr>
          <p:nvPr/>
        </p:nvSpPr>
        <p:spPr bwMode="auto">
          <a:xfrm>
            <a:off x="2762026" y="2605454"/>
            <a:ext cx="769326" cy="39600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人力资源管理总部</a:t>
            </a:r>
            <a:endParaRPr lang="zh-CN" altLang="en-US" sz="1050" b="0">
              <a:solidFill>
                <a:srgbClr val="000000"/>
              </a:solidFill>
              <a:latin typeface="宋体" panose="02010600030101010101" pitchFamily="2" charset="-122"/>
            </a:endParaRPr>
          </a:p>
        </p:txBody>
      </p:sp>
      <p:sp>
        <p:nvSpPr>
          <p:cNvPr id="11" name="Rectangle 32"/>
          <p:cNvSpPr>
            <a:spLocks noChangeArrowheads="1"/>
          </p:cNvSpPr>
          <p:nvPr/>
        </p:nvSpPr>
        <p:spPr bwMode="auto">
          <a:xfrm>
            <a:off x="3669012" y="2605454"/>
            <a:ext cx="770792" cy="39600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en-US" altLang="zh-CN" sz="1050" b="0" smtClean="0">
                <a:solidFill>
                  <a:srgbClr val="000000"/>
                </a:solidFill>
                <a:latin typeface="宋体" panose="02010600030101010101" pitchFamily="2" charset="-122"/>
              </a:rPr>
              <a:t>IT</a:t>
            </a:r>
            <a:r>
              <a:rPr lang="zh-CN" altLang="en-US" sz="1050" b="0" smtClean="0">
                <a:solidFill>
                  <a:srgbClr val="000000"/>
                </a:solidFill>
                <a:latin typeface="宋体" panose="02010600030101010101" pitchFamily="2" charset="-122"/>
              </a:rPr>
              <a:t>总部</a:t>
            </a:r>
            <a:endParaRPr lang="zh-CN" altLang="en-US" sz="1050" b="0">
              <a:solidFill>
                <a:srgbClr val="000000"/>
              </a:solidFill>
              <a:latin typeface="宋体" panose="02010600030101010101" pitchFamily="2" charset="-122"/>
            </a:endParaRPr>
          </a:p>
        </p:txBody>
      </p:sp>
      <p:sp>
        <p:nvSpPr>
          <p:cNvPr id="12" name="Rectangle 32"/>
          <p:cNvSpPr>
            <a:spLocks noChangeArrowheads="1"/>
          </p:cNvSpPr>
          <p:nvPr/>
        </p:nvSpPr>
        <p:spPr bwMode="auto">
          <a:xfrm>
            <a:off x="5892424" y="2605454"/>
            <a:ext cx="769327" cy="396000"/>
          </a:xfrm>
          <a:prstGeom prst="rect">
            <a:avLst/>
          </a:prstGeom>
          <a:solidFill>
            <a:schemeClr val="accent1">
              <a:lumMod val="20000"/>
              <a:lumOff val="80000"/>
            </a:schemeClr>
          </a:solidFill>
          <a:ln w="9525">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法务中心</a:t>
            </a:r>
            <a:endParaRPr lang="zh-CN" altLang="en-US" sz="1050" b="0">
              <a:solidFill>
                <a:srgbClr val="000000"/>
              </a:solidFill>
              <a:latin typeface="宋体" panose="02010600030101010101" pitchFamily="2" charset="-122"/>
            </a:endParaRPr>
          </a:p>
        </p:txBody>
      </p:sp>
      <p:sp>
        <p:nvSpPr>
          <p:cNvPr id="13" name="Rectangle 32"/>
          <p:cNvSpPr>
            <a:spLocks noChangeArrowheads="1"/>
          </p:cNvSpPr>
          <p:nvPr/>
        </p:nvSpPr>
        <p:spPr bwMode="auto">
          <a:xfrm>
            <a:off x="958137" y="2605454"/>
            <a:ext cx="770792" cy="39600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营销管理总部</a:t>
            </a:r>
            <a:endParaRPr lang="zh-CN" altLang="en-US" sz="1050" b="0">
              <a:solidFill>
                <a:srgbClr val="000000"/>
              </a:solidFill>
              <a:latin typeface="宋体" panose="02010600030101010101" pitchFamily="2" charset="-122"/>
            </a:endParaRPr>
          </a:p>
        </p:txBody>
      </p:sp>
      <p:sp>
        <p:nvSpPr>
          <p:cNvPr id="14" name="Rectangle 32"/>
          <p:cNvSpPr>
            <a:spLocks noChangeArrowheads="1"/>
          </p:cNvSpPr>
          <p:nvPr/>
        </p:nvSpPr>
        <p:spPr bwMode="auto">
          <a:xfrm>
            <a:off x="6761398" y="2605454"/>
            <a:ext cx="769326" cy="39600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金融集团</a:t>
            </a:r>
            <a:endParaRPr lang="zh-CN" altLang="en-US" sz="1050" b="0">
              <a:solidFill>
                <a:srgbClr val="000000"/>
              </a:solidFill>
              <a:latin typeface="宋体" panose="02010600030101010101" pitchFamily="2" charset="-122"/>
            </a:endParaRPr>
          </a:p>
        </p:txBody>
      </p:sp>
      <p:sp>
        <p:nvSpPr>
          <p:cNvPr id="15" name="Rectangle 32"/>
          <p:cNvSpPr>
            <a:spLocks noChangeArrowheads="1"/>
          </p:cNvSpPr>
          <p:nvPr/>
        </p:nvSpPr>
        <p:spPr bwMode="auto">
          <a:xfrm>
            <a:off x="7627440" y="2605454"/>
            <a:ext cx="770792" cy="396000"/>
          </a:xfrm>
          <a:prstGeom prst="rect">
            <a:avLst/>
          </a:prstGeom>
          <a:solidFill>
            <a:schemeClr val="accent1">
              <a:lumMod val="20000"/>
              <a:lumOff val="80000"/>
            </a:schemeClr>
          </a:solidFill>
          <a:ln w="9525" algn="ctr">
            <a:solidFill>
              <a:schemeClr val="tx1"/>
            </a:solidFill>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物流集团</a:t>
            </a:r>
            <a:endParaRPr lang="zh-CN" altLang="en-US" sz="1050" b="0">
              <a:solidFill>
                <a:srgbClr val="000000"/>
              </a:solidFill>
              <a:latin typeface="宋体" panose="02010600030101010101" pitchFamily="2" charset="-122"/>
            </a:endParaRPr>
          </a:p>
        </p:txBody>
      </p:sp>
      <p:cxnSp>
        <p:nvCxnSpPr>
          <p:cNvPr id="20" name="肘形连接符 105"/>
          <p:cNvCxnSpPr>
            <a:cxnSpLocks noChangeShapeType="1"/>
            <a:stCxn id="7" idx="2"/>
            <a:endCxn id="8" idx="0"/>
          </p:cNvCxnSpPr>
          <p:nvPr/>
        </p:nvCxnSpPr>
        <p:spPr bwMode="auto">
          <a:xfrm rot="5400000">
            <a:off x="3357818" y="1308476"/>
            <a:ext cx="169985" cy="2423971"/>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1" name="肘形连接符 107"/>
          <p:cNvCxnSpPr>
            <a:cxnSpLocks noChangeShapeType="1"/>
            <a:stCxn id="7" idx="2"/>
            <a:endCxn id="13" idx="0"/>
          </p:cNvCxnSpPr>
          <p:nvPr/>
        </p:nvCxnSpPr>
        <p:spPr bwMode="auto">
          <a:xfrm rot="5400000">
            <a:off x="2914172" y="864830"/>
            <a:ext cx="169985" cy="3311262"/>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2" name="肘形连接符 113"/>
          <p:cNvCxnSpPr>
            <a:cxnSpLocks noChangeShapeType="1"/>
            <a:stCxn id="7" idx="2"/>
            <a:endCxn id="11" idx="0"/>
          </p:cNvCxnSpPr>
          <p:nvPr/>
        </p:nvCxnSpPr>
        <p:spPr bwMode="auto">
          <a:xfrm rot="5400000">
            <a:off x="4269610" y="2220268"/>
            <a:ext cx="169985" cy="600387"/>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3" name="肘形连接符 117"/>
          <p:cNvCxnSpPr>
            <a:cxnSpLocks noChangeShapeType="1"/>
            <a:stCxn id="7" idx="2"/>
            <a:endCxn id="12" idx="0"/>
          </p:cNvCxnSpPr>
          <p:nvPr/>
        </p:nvCxnSpPr>
        <p:spPr bwMode="auto">
          <a:xfrm rot="16200000" flipH="1">
            <a:off x="5380949" y="1709314"/>
            <a:ext cx="169985" cy="1622293"/>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4" name="肘形连接符 119"/>
          <p:cNvCxnSpPr>
            <a:cxnSpLocks noChangeShapeType="1"/>
            <a:stCxn id="7" idx="2"/>
            <a:endCxn id="9" idx="0"/>
          </p:cNvCxnSpPr>
          <p:nvPr/>
        </p:nvCxnSpPr>
        <p:spPr bwMode="auto">
          <a:xfrm rot="16200000" flipH="1">
            <a:off x="4940968" y="2149296"/>
            <a:ext cx="169985" cy="742330"/>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5" name="肘形连接符 121"/>
          <p:cNvCxnSpPr>
            <a:cxnSpLocks noChangeShapeType="1"/>
            <a:stCxn id="7" idx="2"/>
            <a:endCxn id="14" idx="0"/>
          </p:cNvCxnSpPr>
          <p:nvPr/>
        </p:nvCxnSpPr>
        <p:spPr bwMode="auto">
          <a:xfrm rot="16200000" flipH="1">
            <a:off x="5815436" y="1274828"/>
            <a:ext cx="169985" cy="2491266"/>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cxnSp>
        <p:nvCxnSpPr>
          <p:cNvPr id="26" name="肘形连接符 123"/>
          <p:cNvCxnSpPr>
            <a:cxnSpLocks noChangeShapeType="1"/>
            <a:stCxn id="7" idx="2"/>
            <a:endCxn id="15" idx="0"/>
          </p:cNvCxnSpPr>
          <p:nvPr/>
        </p:nvCxnSpPr>
        <p:spPr bwMode="auto">
          <a:xfrm rot="16200000" flipH="1">
            <a:off x="6248823" y="841440"/>
            <a:ext cx="169985" cy="3358041"/>
          </a:xfrm>
          <a:prstGeom prst="bentConnector3">
            <a:avLst>
              <a:gd name="adj1" fmla="val 50000"/>
            </a:avLst>
          </a:prstGeom>
          <a:noFill/>
          <a:ln w="9525">
            <a:solidFill>
              <a:schemeClr val="hlink"/>
            </a:solidFill>
            <a:round/>
          </a:ln>
          <a:extLst>
            <a:ext uri="{909E8E84-426E-40DD-AFC4-6F175D3DCCD1}">
              <a14:hiddenFill xmlns:a14="http://schemas.microsoft.com/office/drawing/2010/main">
                <a:noFill/>
              </a14:hiddenFill>
            </a:ext>
          </a:extLst>
        </p:spPr>
      </p:cxnSp>
      <p:sp>
        <p:nvSpPr>
          <p:cNvPr id="59" name="Rectangle 8"/>
          <p:cNvSpPr>
            <a:spLocks noChangeArrowheads="1"/>
          </p:cNvSpPr>
          <p:nvPr/>
        </p:nvSpPr>
        <p:spPr bwMode="gray">
          <a:xfrm>
            <a:off x="786912" y="1787769"/>
            <a:ext cx="7967296" cy="4267200"/>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50000"/>
              </a:spcBef>
              <a:spcAft>
                <a:spcPct val="0"/>
              </a:spcAft>
              <a:buSzPct val="85000"/>
              <a:buFont typeface="Monotype Sorts" charset="2"/>
              <a:buNone/>
            </a:pPr>
            <a:endParaRPr lang="en-US" altLang="zh-CN" sz="1108" b="0">
              <a:solidFill>
                <a:srgbClr val="000000"/>
              </a:solidFill>
              <a:cs typeface="Arial" pitchFamily="34" charset="0"/>
            </a:endParaRPr>
          </a:p>
        </p:txBody>
      </p:sp>
      <p:cxnSp>
        <p:nvCxnSpPr>
          <p:cNvPr id="61" name="直接连接符 60"/>
          <p:cNvCxnSpPr/>
          <p:nvPr/>
        </p:nvCxnSpPr>
        <p:spPr bwMode="auto">
          <a:xfrm flipH="1">
            <a:off x="4654795" y="2509917"/>
            <a:ext cx="0" cy="642714"/>
          </a:xfrm>
          <a:prstGeom prst="line">
            <a:avLst/>
          </a:prstGeom>
          <a:solidFill>
            <a:schemeClr val="bg2"/>
          </a:solidFill>
          <a:ln w="9525" cap="flat" cmpd="sng" algn="ctr">
            <a:solidFill>
              <a:schemeClr val="hlink"/>
            </a:solidFill>
            <a:prstDash val="solid"/>
            <a:round/>
            <a:headEnd type="none" w="med" len="med"/>
            <a:tailEnd type="none" w="med" len="med"/>
          </a:ln>
          <a:effectLst/>
        </p:spPr>
      </p:cxnSp>
      <p:sp>
        <p:nvSpPr>
          <p:cNvPr id="62" name="Rectangle 30"/>
          <p:cNvSpPr>
            <a:spLocks noChangeArrowheads="1"/>
          </p:cNvSpPr>
          <p:nvPr/>
        </p:nvSpPr>
        <p:spPr bwMode="auto">
          <a:xfrm>
            <a:off x="4182797" y="3152631"/>
            <a:ext cx="948759" cy="396000"/>
          </a:xfrm>
          <a:prstGeom prst="rect">
            <a:avLst/>
          </a:prstGeom>
          <a:solidFill>
            <a:schemeClr val="bg1"/>
          </a:solidFill>
          <a:ln w="9525" algn="ctr">
            <a:solidFill>
              <a:schemeClr val="tx1"/>
            </a:solidFill>
            <a:prstDash val="dash"/>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地区管理中心</a:t>
            </a:r>
            <a:endParaRPr lang="zh-CN" altLang="en-US" sz="1050" b="0">
              <a:solidFill>
                <a:srgbClr val="000000"/>
              </a:solidFill>
              <a:latin typeface="宋体" panose="02010600030101010101" pitchFamily="2" charset="-122"/>
            </a:endParaRPr>
          </a:p>
        </p:txBody>
      </p:sp>
      <p:sp>
        <p:nvSpPr>
          <p:cNvPr id="63" name="Rectangle 30"/>
          <p:cNvSpPr>
            <a:spLocks noChangeArrowheads="1"/>
          </p:cNvSpPr>
          <p:nvPr/>
        </p:nvSpPr>
        <p:spPr bwMode="auto">
          <a:xfrm>
            <a:off x="3390844" y="3904000"/>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fontAlgn="base" hangingPunct="0">
              <a:lnSpc>
                <a:spcPct val="80000"/>
              </a:lnSpc>
              <a:spcBef>
                <a:spcPct val="0"/>
              </a:spcBef>
              <a:spcAft>
                <a:spcPct val="0"/>
              </a:spcAft>
            </a:pPr>
            <a:r>
              <a:rPr lang="en-US" altLang="zh-CN" sz="1050">
                <a:solidFill>
                  <a:srgbClr val="000000"/>
                </a:solidFill>
                <a:latin typeface="宋体" panose="02010600030101010101" pitchFamily="2" charset="-122"/>
                <a:ea typeface="宋体" panose="02010600030101010101" pitchFamily="2" charset="-122"/>
              </a:rPr>
              <a:t>A1</a:t>
            </a:r>
            <a:r>
              <a:rPr lang="zh-CN" altLang="en-US" sz="1050">
                <a:solidFill>
                  <a:srgbClr val="000000"/>
                </a:solidFill>
                <a:latin typeface="宋体" panose="02010600030101010101" pitchFamily="2" charset="-122"/>
                <a:ea typeface="宋体" panose="02010600030101010101" pitchFamily="2" charset="-122"/>
              </a:rPr>
              <a:t>类大区</a:t>
            </a:r>
            <a:endParaRPr lang="zh-CN" altLang="en-US" sz="1050">
              <a:solidFill>
                <a:srgbClr val="000000"/>
              </a:solidFill>
              <a:latin typeface="宋体" panose="02010600030101010101" pitchFamily="2" charset="-122"/>
              <a:ea typeface="宋体" panose="02010600030101010101" pitchFamily="2" charset="-122"/>
            </a:endParaRPr>
          </a:p>
        </p:txBody>
      </p:sp>
      <p:sp>
        <p:nvSpPr>
          <p:cNvPr id="64" name="Rectangle 30"/>
          <p:cNvSpPr>
            <a:spLocks noChangeArrowheads="1"/>
          </p:cNvSpPr>
          <p:nvPr/>
        </p:nvSpPr>
        <p:spPr bwMode="auto">
          <a:xfrm>
            <a:off x="4323012" y="3897808"/>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fontAlgn="base" hangingPunct="0">
              <a:lnSpc>
                <a:spcPct val="80000"/>
              </a:lnSpc>
              <a:spcBef>
                <a:spcPct val="0"/>
              </a:spcBef>
              <a:spcAft>
                <a:spcPct val="0"/>
              </a:spcAft>
            </a:pPr>
            <a:r>
              <a:rPr lang="en-US" altLang="zh-CN" sz="1050">
                <a:solidFill>
                  <a:srgbClr val="000000"/>
                </a:solidFill>
                <a:latin typeface="宋体" panose="02010600030101010101" pitchFamily="2" charset="-122"/>
                <a:ea typeface="宋体" panose="02010600030101010101" pitchFamily="2" charset="-122"/>
              </a:rPr>
              <a:t>A2</a:t>
            </a:r>
            <a:r>
              <a:rPr lang="zh-CN" altLang="en-US" sz="1050">
                <a:solidFill>
                  <a:srgbClr val="000000"/>
                </a:solidFill>
                <a:latin typeface="宋体" panose="02010600030101010101" pitchFamily="2" charset="-122"/>
                <a:ea typeface="宋体" panose="02010600030101010101" pitchFamily="2" charset="-122"/>
              </a:rPr>
              <a:t>类大区</a:t>
            </a:r>
            <a:endParaRPr lang="zh-CN" altLang="en-US" sz="1050">
              <a:solidFill>
                <a:srgbClr val="000000"/>
              </a:solidFill>
              <a:latin typeface="宋体" panose="02010600030101010101" pitchFamily="2" charset="-122"/>
              <a:ea typeface="宋体" panose="02010600030101010101" pitchFamily="2" charset="-122"/>
            </a:endParaRPr>
          </a:p>
        </p:txBody>
      </p:sp>
      <p:sp>
        <p:nvSpPr>
          <p:cNvPr id="65" name="Rectangle 30"/>
          <p:cNvSpPr>
            <a:spLocks noChangeArrowheads="1"/>
          </p:cNvSpPr>
          <p:nvPr/>
        </p:nvSpPr>
        <p:spPr bwMode="auto">
          <a:xfrm>
            <a:off x="5236864" y="3897808"/>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en-US" altLang="zh-CN" sz="1050" b="0" smtClean="0">
                <a:solidFill>
                  <a:srgbClr val="000000"/>
                </a:solidFill>
                <a:latin typeface="宋体" panose="02010600030101010101" pitchFamily="2" charset="-122"/>
              </a:rPr>
              <a:t>A3</a:t>
            </a:r>
            <a:r>
              <a:rPr lang="zh-CN" altLang="en-US" sz="1050" b="0" smtClean="0">
                <a:solidFill>
                  <a:srgbClr val="000000"/>
                </a:solidFill>
                <a:latin typeface="宋体" panose="02010600030101010101" pitchFamily="2" charset="-122"/>
              </a:rPr>
              <a:t>类大区</a:t>
            </a:r>
            <a:endParaRPr lang="zh-CN" altLang="en-US" sz="1050" b="0">
              <a:solidFill>
                <a:srgbClr val="000000"/>
              </a:solidFill>
              <a:latin typeface="宋体" panose="02010600030101010101" pitchFamily="2" charset="-122"/>
            </a:endParaRPr>
          </a:p>
        </p:txBody>
      </p:sp>
      <p:sp>
        <p:nvSpPr>
          <p:cNvPr id="29" name="Rectangle 30"/>
          <p:cNvSpPr>
            <a:spLocks noChangeArrowheads="1"/>
          </p:cNvSpPr>
          <p:nvPr/>
        </p:nvSpPr>
        <p:spPr bwMode="auto">
          <a:xfrm>
            <a:off x="3390844" y="4464382"/>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fontAlgn="base" hangingPunct="0">
              <a:lnSpc>
                <a:spcPct val="80000"/>
              </a:lnSpc>
              <a:spcBef>
                <a:spcPct val="0"/>
              </a:spcBef>
              <a:spcAft>
                <a:spcPct val="0"/>
              </a:spcAft>
            </a:pPr>
            <a:r>
              <a:rPr lang="en-US" altLang="zh-CN" sz="1050" smtClean="0">
                <a:solidFill>
                  <a:srgbClr val="000000"/>
                </a:solidFill>
                <a:latin typeface="宋体" panose="02010600030101010101" pitchFamily="2" charset="-122"/>
                <a:ea typeface="宋体" panose="02010600030101010101" pitchFamily="2" charset="-122"/>
              </a:rPr>
              <a:t>B1</a:t>
            </a:r>
            <a:r>
              <a:rPr lang="zh-CN" altLang="en-US" sz="1050" smtClean="0">
                <a:solidFill>
                  <a:srgbClr val="000000"/>
                </a:solidFill>
                <a:latin typeface="宋体" panose="02010600030101010101" pitchFamily="2" charset="-122"/>
                <a:ea typeface="宋体" panose="02010600030101010101" pitchFamily="2" charset="-122"/>
              </a:rPr>
              <a:t>类公司</a:t>
            </a:r>
            <a:endParaRPr lang="zh-CN" altLang="en-US" sz="1050">
              <a:solidFill>
                <a:srgbClr val="000000"/>
              </a:solidFill>
              <a:latin typeface="宋体" panose="02010600030101010101" pitchFamily="2" charset="-122"/>
              <a:ea typeface="宋体" panose="02010600030101010101" pitchFamily="2" charset="-122"/>
            </a:endParaRPr>
          </a:p>
        </p:txBody>
      </p:sp>
      <p:sp>
        <p:nvSpPr>
          <p:cNvPr id="30" name="Rectangle 30"/>
          <p:cNvSpPr>
            <a:spLocks noChangeArrowheads="1"/>
          </p:cNvSpPr>
          <p:nvPr/>
        </p:nvSpPr>
        <p:spPr bwMode="auto">
          <a:xfrm>
            <a:off x="4323012" y="4458190"/>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fontAlgn="base" hangingPunct="0">
              <a:lnSpc>
                <a:spcPct val="80000"/>
              </a:lnSpc>
              <a:spcBef>
                <a:spcPct val="0"/>
              </a:spcBef>
              <a:spcAft>
                <a:spcPct val="0"/>
              </a:spcAft>
            </a:pPr>
            <a:r>
              <a:rPr lang="en-US" altLang="zh-CN" sz="1050" smtClean="0">
                <a:solidFill>
                  <a:srgbClr val="000000"/>
                </a:solidFill>
                <a:latin typeface="宋体" panose="02010600030101010101" pitchFamily="2" charset="-122"/>
                <a:ea typeface="宋体" panose="02010600030101010101" pitchFamily="2" charset="-122"/>
              </a:rPr>
              <a:t>B2</a:t>
            </a:r>
            <a:r>
              <a:rPr lang="zh-CN" altLang="en-US" sz="1050" smtClean="0">
                <a:solidFill>
                  <a:srgbClr val="000000"/>
                </a:solidFill>
                <a:latin typeface="宋体" panose="02010600030101010101" pitchFamily="2" charset="-122"/>
                <a:ea typeface="宋体" panose="02010600030101010101" pitchFamily="2" charset="-122"/>
              </a:rPr>
              <a:t>类</a:t>
            </a:r>
            <a:r>
              <a:rPr lang="zh-CN" altLang="en-US" sz="1050">
                <a:solidFill>
                  <a:srgbClr val="000000"/>
                </a:solidFill>
                <a:latin typeface="宋体" panose="02010600030101010101" pitchFamily="2" charset="-122"/>
                <a:ea typeface="宋体" panose="02010600030101010101" pitchFamily="2" charset="-122"/>
              </a:rPr>
              <a:t>公司</a:t>
            </a:r>
            <a:endParaRPr lang="zh-CN" altLang="en-US" sz="1050">
              <a:solidFill>
                <a:srgbClr val="000000"/>
              </a:solidFill>
              <a:latin typeface="宋体" panose="02010600030101010101" pitchFamily="2" charset="-122"/>
              <a:ea typeface="宋体" panose="02010600030101010101" pitchFamily="2" charset="-122"/>
            </a:endParaRPr>
          </a:p>
        </p:txBody>
      </p:sp>
      <p:sp>
        <p:nvSpPr>
          <p:cNvPr id="31" name="Rectangle 30"/>
          <p:cNvSpPr>
            <a:spLocks noChangeArrowheads="1"/>
          </p:cNvSpPr>
          <p:nvPr/>
        </p:nvSpPr>
        <p:spPr bwMode="auto">
          <a:xfrm>
            <a:off x="5236864" y="4458190"/>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en-US" altLang="zh-CN" sz="1050" b="0" smtClean="0">
                <a:solidFill>
                  <a:srgbClr val="000000"/>
                </a:solidFill>
                <a:latin typeface="宋体" panose="02010600030101010101" pitchFamily="2" charset="-122"/>
              </a:rPr>
              <a:t>B3</a:t>
            </a:r>
            <a:r>
              <a:rPr lang="zh-CN" altLang="en-US" sz="1050" b="0" smtClean="0">
                <a:solidFill>
                  <a:srgbClr val="000000"/>
                </a:solidFill>
                <a:latin typeface="宋体" panose="02010600030101010101" pitchFamily="2" charset="-122"/>
              </a:rPr>
              <a:t>类</a:t>
            </a:r>
            <a:r>
              <a:rPr lang="zh-CN" altLang="en-US" sz="1050" b="0">
                <a:solidFill>
                  <a:srgbClr val="000000"/>
                </a:solidFill>
                <a:latin typeface="宋体" panose="02010600030101010101" pitchFamily="2" charset="-122"/>
              </a:rPr>
              <a:t>公司</a:t>
            </a:r>
            <a:endParaRPr lang="zh-CN" altLang="en-US" sz="1050" b="0">
              <a:solidFill>
                <a:srgbClr val="000000"/>
              </a:solidFill>
              <a:latin typeface="宋体" panose="02010600030101010101" pitchFamily="2" charset="-122"/>
            </a:endParaRPr>
          </a:p>
        </p:txBody>
      </p:sp>
      <p:sp>
        <p:nvSpPr>
          <p:cNvPr id="32" name="Rectangle 30"/>
          <p:cNvSpPr>
            <a:spLocks noChangeArrowheads="1"/>
          </p:cNvSpPr>
          <p:nvPr/>
        </p:nvSpPr>
        <p:spPr bwMode="auto">
          <a:xfrm>
            <a:off x="2918847" y="5024764"/>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fontAlgn="base" hangingPunct="0">
              <a:lnSpc>
                <a:spcPct val="80000"/>
              </a:lnSpc>
              <a:spcBef>
                <a:spcPct val="0"/>
              </a:spcBef>
              <a:spcAft>
                <a:spcPct val="0"/>
              </a:spcAft>
            </a:pPr>
            <a:r>
              <a:rPr lang="zh-CN" altLang="en-US" sz="1050" smtClean="0">
                <a:solidFill>
                  <a:srgbClr val="000000"/>
                </a:solidFill>
                <a:latin typeface="宋体" panose="02010600030101010101" pitchFamily="2" charset="-122"/>
                <a:ea typeface="宋体" panose="02010600030101010101" pitchFamily="2" charset="-122"/>
              </a:rPr>
              <a:t>连锁店</a:t>
            </a:r>
            <a:endParaRPr lang="zh-CN" altLang="en-US" sz="1050">
              <a:solidFill>
                <a:srgbClr val="000000"/>
              </a:solidFill>
              <a:latin typeface="宋体" panose="02010600030101010101" pitchFamily="2" charset="-122"/>
              <a:ea typeface="宋体" panose="02010600030101010101" pitchFamily="2" charset="-122"/>
            </a:endParaRPr>
          </a:p>
        </p:txBody>
      </p:sp>
      <p:sp>
        <p:nvSpPr>
          <p:cNvPr id="33" name="Rectangle 30"/>
          <p:cNvSpPr>
            <a:spLocks noChangeArrowheads="1"/>
          </p:cNvSpPr>
          <p:nvPr/>
        </p:nvSpPr>
        <p:spPr bwMode="auto">
          <a:xfrm>
            <a:off x="3851015" y="5018572"/>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fontAlgn="base" hangingPunct="0">
              <a:lnSpc>
                <a:spcPct val="80000"/>
              </a:lnSpc>
              <a:spcBef>
                <a:spcPct val="0"/>
              </a:spcBef>
              <a:spcAft>
                <a:spcPct val="0"/>
              </a:spcAft>
            </a:pPr>
            <a:r>
              <a:rPr lang="zh-CN" altLang="en-US" sz="1050" smtClean="0">
                <a:solidFill>
                  <a:srgbClr val="000000"/>
                </a:solidFill>
                <a:latin typeface="宋体" panose="02010600030101010101" pitchFamily="2" charset="-122"/>
                <a:ea typeface="宋体" panose="02010600030101010101" pitchFamily="2" charset="-122"/>
              </a:rPr>
              <a:t>配送中心</a:t>
            </a:r>
            <a:endParaRPr lang="zh-CN" altLang="en-US" sz="1050">
              <a:solidFill>
                <a:srgbClr val="000000"/>
              </a:solidFill>
              <a:latin typeface="宋体" panose="02010600030101010101" pitchFamily="2" charset="-122"/>
              <a:ea typeface="宋体" panose="02010600030101010101" pitchFamily="2" charset="-122"/>
            </a:endParaRPr>
          </a:p>
        </p:txBody>
      </p:sp>
      <p:sp>
        <p:nvSpPr>
          <p:cNvPr id="34" name="Rectangle 30"/>
          <p:cNvSpPr>
            <a:spLocks noChangeArrowheads="1"/>
          </p:cNvSpPr>
          <p:nvPr/>
        </p:nvSpPr>
        <p:spPr bwMode="auto">
          <a:xfrm>
            <a:off x="4764867" y="5018572"/>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售后服务中心</a:t>
            </a:r>
            <a:endParaRPr lang="zh-CN" altLang="en-US" sz="1050" b="0">
              <a:solidFill>
                <a:srgbClr val="000000"/>
              </a:solidFill>
              <a:latin typeface="宋体" panose="02010600030101010101" pitchFamily="2" charset="-122"/>
            </a:endParaRPr>
          </a:p>
        </p:txBody>
      </p:sp>
      <p:sp>
        <p:nvSpPr>
          <p:cNvPr id="35" name="Rectangle 30"/>
          <p:cNvSpPr>
            <a:spLocks noChangeArrowheads="1"/>
          </p:cNvSpPr>
          <p:nvPr/>
        </p:nvSpPr>
        <p:spPr bwMode="auto">
          <a:xfrm>
            <a:off x="5678719" y="5018572"/>
            <a:ext cx="663564" cy="396000"/>
          </a:xfrm>
          <a:prstGeom prst="rect">
            <a:avLst/>
          </a:prstGeom>
          <a:solidFill>
            <a:schemeClr val="bg1"/>
          </a:solidFill>
          <a:ln w="9525" algn="ctr">
            <a:solidFill>
              <a:schemeClr val="tx1"/>
            </a:solidFill>
            <a:prstDash val="solid"/>
            <a:miter lim="800000"/>
          </a:ln>
        </p:spPr>
        <p:txBody>
          <a:bodyPr lIns="49846" tIns="43200" rIns="49846"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lnSpc>
                <a:spcPct val="80000"/>
              </a:lnSpc>
              <a:spcBef>
                <a:spcPct val="0"/>
              </a:spcBef>
              <a:spcAft>
                <a:spcPct val="0"/>
              </a:spcAft>
            </a:pPr>
            <a:r>
              <a:rPr lang="zh-CN" altLang="en-US" sz="1050" b="0" smtClean="0">
                <a:solidFill>
                  <a:srgbClr val="000000"/>
                </a:solidFill>
                <a:latin typeface="宋体" panose="02010600030101010101" pitchFamily="2" charset="-122"/>
              </a:rPr>
              <a:t>客户服务部</a:t>
            </a:r>
            <a:endParaRPr lang="zh-CN" altLang="en-US" sz="1050" b="0">
              <a:solidFill>
                <a:srgbClr val="000000"/>
              </a:solidFill>
              <a:latin typeface="宋体" panose="02010600030101010101" pitchFamily="2" charset="-122"/>
            </a:endParaRPr>
          </a:p>
        </p:txBody>
      </p:sp>
      <p:cxnSp>
        <p:nvCxnSpPr>
          <p:cNvPr id="16" name="肘形连接符 15"/>
          <p:cNvCxnSpPr>
            <a:stCxn id="62" idx="2"/>
            <a:endCxn id="63" idx="0"/>
          </p:cNvCxnSpPr>
          <p:nvPr/>
        </p:nvCxnSpPr>
        <p:spPr bwMode="auto">
          <a:xfrm rot="5400000">
            <a:off x="4012218" y="3259040"/>
            <a:ext cx="355369" cy="934551"/>
          </a:xfrm>
          <a:prstGeom prst="bentConnector3">
            <a:avLst/>
          </a:prstGeom>
          <a:solidFill>
            <a:schemeClr val="bg2"/>
          </a:solidFill>
          <a:ln w="9525" cap="flat" cmpd="sng" algn="ctr">
            <a:solidFill>
              <a:schemeClr val="hlink"/>
            </a:solidFill>
            <a:prstDash val="solid"/>
            <a:round/>
            <a:headEnd type="none" w="med" len="med"/>
            <a:tailEnd type="triangle"/>
          </a:ln>
          <a:effectLst/>
        </p:spPr>
      </p:cxnSp>
      <p:cxnSp>
        <p:nvCxnSpPr>
          <p:cNvPr id="18" name="肘形连接符 17"/>
          <p:cNvCxnSpPr>
            <a:endCxn id="64" idx="0"/>
          </p:cNvCxnSpPr>
          <p:nvPr/>
        </p:nvCxnSpPr>
        <p:spPr bwMode="auto">
          <a:xfrm>
            <a:off x="4178360" y="3733426"/>
            <a:ext cx="476434" cy="164382"/>
          </a:xfrm>
          <a:prstGeom prst="bentConnector2">
            <a:avLst/>
          </a:prstGeom>
          <a:solidFill>
            <a:schemeClr val="bg2"/>
          </a:solidFill>
          <a:ln w="9525" cap="flat" cmpd="sng" algn="ctr">
            <a:solidFill>
              <a:schemeClr val="hlink"/>
            </a:solidFill>
            <a:prstDash val="solid"/>
            <a:round/>
            <a:headEnd type="none" w="med" len="med"/>
            <a:tailEnd type="triangle"/>
          </a:ln>
          <a:effectLst/>
        </p:spPr>
      </p:cxnSp>
    </p:spTree>
    <p:extLst>
      <p:ext uri="{BB962C8B-B14F-4D97-AF65-F5344CB8AC3E}">
        <p14:creationId xmlns:p14="http://schemas.microsoft.com/office/powerpoint/2010/main" val="3147592099"/>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Rectangle 4"/>
          <p:cNvSpPr>
            <a:spLocks noGrp="1" noChangeArrowheads="1"/>
          </p:cNvSpPr>
          <p:nvPr>
            <p:ph type="title"/>
            <p:custDataLst>
              <p:tags r:id="rId2"/>
            </p:custDataLst>
          </p:nvPr>
        </p:nvSpPr>
        <p:spPr/>
        <p:txBody>
          <a:bodyPr/>
          <a:lstStyle/>
          <a:p>
            <a:r>
              <a:rPr lang="zh-CN" altLang="de-DE" smtClean="0">
                <a:ea typeface="宋体" panose="02010600030101010101" pitchFamily="2" charset="-122"/>
              </a:rPr>
              <a:t>苏宁电器</a:t>
            </a:r>
            <a:endParaRPr lang="en-GB" altLang="zh-CN" smtClean="0">
              <a:ea typeface="宋体" panose="02010600030101010101" pitchFamily="2" charset="-122"/>
            </a:endParaRPr>
          </a:p>
        </p:txBody>
      </p:sp>
      <p:sp>
        <p:nvSpPr>
          <p:cNvPr id="24578" name="灯片编号占位符 3"/>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0C37055D-E77C-4468-BFBC-03AF73313FE3}" type="slidenum">
              <a:rPr lang="de-DE" altLang="zh-CN" sz="923" b="0">
                <a:solidFill>
                  <a:srgbClr val="00337F"/>
                </a:solidFill>
              </a:rPr>
              <a:t>15</a:t>
            </a:fld>
            <a:endParaRPr lang="de-DE" altLang="zh-CN" sz="923" b="0">
              <a:solidFill>
                <a:srgbClr val="00337F"/>
              </a:solidFill>
            </a:endParaRPr>
          </a:p>
        </p:txBody>
      </p:sp>
      <p:sp>
        <p:nvSpPr>
          <p:cNvPr id="6148" name="Rectangle 55"/>
          <p:cNvSpPr>
            <a:spLocks noChangeArrowheads="1"/>
          </p:cNvSpPr>
          <p:nvPr>
            <p:custDataLst>
              <p:tags r:id="rId3"/>
            </p:custDataLst>
          </p:nvPr>
        </p:nvSpPr>
        <p:spPr bwMode="auto">
          <a:xfrm>
            <a:off x="726831" y="3641481"/>
            <a:ext cx="833804" cy="351692"/>
          </a:xfrm>
          <a:prstGeom prst="rect">
            <a:avLst/>
          </a:prstGeom>
          <a:noFill/>
          <a:ln>
            <a:noFill/>
          </a:ln>
          <a:extLst/>
        </p:spPr>
        <p:txBody>
          <a:bodyPr lIns="83077" tIns="43200" rIns="83077"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spcBef>
                <a:spcPct val="0"/>
              </a:spcBef>
              <a:spcAft>
                <a:spcPct val="0"/>
              </a:spcAft>
              <a:defRPr/>
            </a:pPr>
            <a:r>
              <a:rPr lang="zh-CN" altLang="en-US" sz="1015" b="1">
                <a:solidFill>
                  <a:srgbClr val="000000"/>
                </a:solidFill>
              </a:rPr>
              <a:t>大区（含海外共</a:t>
            </a:r>
            <a:r>
              <a:rPr lang="en-US" altLang="zh-CN" sz="1015" b="1">
                <a:solidFill>
                  <a:srgbClr val="000000"/>
                </a:solidFill>
              </a:rPr>
              <a:t>60</a:t>
            </a:r>
            <a:r>
              <a:rPr lang="zh-CN" altLang="en-US" sz="1015" b="1">
                <a:solidFill>
                  <a:srgbClr val="000000"/>
                </a:solidFill>
              </a:rPr>
              <a:t>个）</a:t>
            </a:r>
          </a:p>
        </p:txBody>
      </p:sp>
      <p:sp>
        <p:nvSpPr>
          <p:cNvPr id="6149" name="Rectangle 64"/>
          <p:cNvSpPr>
            <a:spLocks noChangeArrowheads="1"/>
          </p:cNvSpPr>
          <p:nvPr/>
        </p:nvSpPr>
        <p:spPr bwMode="auto">
          <a:xfrm>
            <a:off x="789843" y="4403482"/>
            <a:ext cx="370742" cy="530469"/>
          </a:xfrm>
          <a:prstGeom prst="rect">
            <a:avLst/>
          </a:prstGeom>
          <a:noFill/>
          <a:ln>
            <a:noFill/>
          </a:ln>
          <a:extLst/>
        </p:spPr>
        <p:txBody>
          <a:bodyPr wrap="none" lIns="83077" tIns="43200" rIns="83077" bIns="432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spcBef>
                <a:spcPct val="0"/>
              </a:spcBef>
              <a:spcAft>
                <a:spcPct val="0"/>
              </a:spcAft>
              <a:defRPr/>
            </a:pPr>
            <a:r>
              <a:rPr lang="zh-CN" altLang="en-US" sz="1015" b="1">
                <a:solidFill>
                  <a:srgbClr val="000000"/>
                </a:solidFill>
              </a:rPr>
              <a:t>子公司</a:t>
            </a:r>
          </a:p>
        </p:txBody>
      </p:sp>
      <p:sp>
        <p:nvSpPr>
          <p:cNvPr id="24581" name="Rectangle 56"/>
          <p:cNvSpPr>
            <a:spLocks noChangeArrowheads="1"/>
          </p:cNvSpPr>
          <p:nvPr/>
        </p:nvSpPr>
        <p:spPr bwMode="auto">
          <a:xfrm>
            <a:off x="1490297" y="3584331"/>
            <a:ext cx="7089531" cy="671146"/>
          </a:xfrm>
          <a:prstGeom prst="rect">
            <a:avLst/>
          </a:prstGeom>
          <a:noFill/>
          <a:ln w="9525">
            <a:solidFill>
              <a:schemeClr val="tx1"/>
            </a:solidFill>
            <a:prstDash val="dash"/>
            <a:miter lim="800000"/>
          </a:ln>
          <a:extLst>
            <a:ext uri="{909E8E84-426E-40DD-AFC4-6F175D3DCCD1}">
              <a14:hiddenFill xmlns:a14="http://schemas.microsoft.com/office/drawing/2010/main">
                <a:solidFill>
                  <a:srgbClr val="FFFFFF"/>
                </a:solidFill>
              </a14:hiddenFill>
            </a:ext>
          </a:extLst>
        </p:spPr>
        <p:txBody>
          <a:bodyPr wrap="none"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923">
              <a:solidFill>
                <a:srgbClr val="000000"/>
              </a:solidFill>
              <a:latin typeface="宋体" panose="02010600030101010101" pitchFamily="2" charset="-122"/>
            </a:endParaRPr>
          </a:p>
        </p:txBody>
      </p:sp>
      <p:sp>
        <p:nvSpPr>
          <p:cNvPr id="24582" name="Rectangle 61"/>
          <p:cNvSpPr>
            <a:spLocks noChangeArrowheads="1"/>
          </p:cNvSpPr>
          <p:nvPr>
            <p:custDataLst>
              <p:tags r:id="rId4"/>
            </p:custDataLst>
          </p:nvPr>
        </p:nvSpPr>
        <p:spPr bwMode="auto">
          <a:xfrm>
            <a:off x="1623646" y="4514851"/>
            <a:ext cx="1068266"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latin typeface="宋体" panose="02010600030101010101" pitchFamily="2" charset="-122"/>
              </a:rPr>
              <a:t>地级（管理店）子公司</a:t>
            </a:r>
          </a:p>
        </p:txBody>
      </p:sp>
      <p:sp>
        <p:nvSpPr>
          <p:cNvPr id="24583" name="Rectangle 62"/>
          <p:cNvSpPr>
            <a:spLocks noChangeArrowheads="1"/>
          </p:cNvSpPr>
          <p:nvPr/>
        </p:nvSpPr>
        <p:spPr bwMode="auto">
          <a:xfrm>
            <a:off x="1490297" y="4444512"/>
            <a:ext cx="7086600" cy="640373"/>
          </a:xfrm>
          <a:prstGeom prst="rect">
            <a:avLst/>
          </a:prstGeom>
          <a:noFill/>
          <a:ln w="9525">
            <a:solidFill>
              <a:schemeClr val="tx1"/>
            </a:solidFill>
            <a:prstDash val="dashDot"/>
            <a:miter lim="800000"/>
          </a:ln>
          <a:extLst>
            <a:ext uri="{909E8E84-426E-40DD-AFC4-6F175D3DCCD1}">
              <a14:hiddenFill xmlns:a14="http://schemas.microsoft.com/office/drawing/2010/main">
                <a:solidFill>
                  <a:srgbClr val="FFFFFF"/>
                </a:solidFill>
              </a14:hiddenFill>
            </a:ext>
          </a:extLst>
        </p:spPr>
        <p:txBody>
          <a:bodyPr wrap="none"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923">
              <a:solidFill>
                <a:srgbClr val="000000"/>
              </a:solidFill>
              <a:latin typeface="宋体" panose="02010600030101010101" pitchFamily="2" charset="-122"/>
            </a:endParaRPr>
          </a:p>
        </p:txBody>
      </p:sp>
      <p:sp>
        <p:nvSpPr>
          <p:cNvPr id="24584" name="Rectangle 65"/>
          <p:cNvSpPr>
            <a:spLocks noChangeArrowheads="1"/>
          </p:cNvSpPr>
          <p:nvPr>
            <p:custDataLst>
              <p:tags r:id="rId5"/>
            </p:custDataLst>
          </p:nvPr>
        </p:nvSpPr>
        <p:spPr bwMode="auto">
          <a:xfrm>
            <a:off x="1591408" y="3650274"/>
            <a:ext cx="864577" cy="351692"/>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wrap="none"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latin typeface="宋体" panose="02010600030101010101" pitchFamily="2" charset="-122"/>
              </a:rPr>
              <a:t>北京大区</a:t>
            </a:r>
          </a:p>
        </p:txBody>
      </p:sp>
      <p:sp>
        <p:nvSpPr>
          <p:cNvPr id="24585" name="Rectangle 61"/>
          <p:cNvSpPr>
            <a:spLocks noChangeArrowheads="1"/>
          </p:cNvSpPr>
          <p:nvPr>
            <p:custDataLst>
              <p:tags r:id="rId6"/>
            </p:custDataLst>
          </p:nvPr>
        </p:nvSpPr>
        <p:spPr bwMode="auto">
          <a:xfrm>
            <a:off x="3065585" y="4514851"/>
            <a:ext cx="1068266"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latin typeface="宋体" panose="02010600030101010101" pitchFamily="2" charset="-122"/>
              </a:rPr>
              <a:t>地级（管理店）子公司</a:t>
            </a:r>
          </a:p>
        </p:txBody>
      </p:sp>
      <p:sp>
        <p:nvSpPr>
          <p:cNvPr id="24586" name="Rectangle 61"/>
          <p:cNvSpPr>
            <a:spLocks noChangeArrowheads="1"/>
          </p:cNvSpPr>
          <p:nvPr>
            <p:custDataLst>
              <p:tags r:id="rId7"/>
            </p:custDataLst>
          </p:nvPr>
        </p:nvSpPr>
        <p:spPr bwMode="auto">
          <a:xfrm>
            <a:off x="4507523" y="4514851"/>
            <a:ext cx="1066800"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latin typeface="宋体" panose="02010600030101010101" pitchFamily="2" charset="-122"/>
              </a:rPr>
              <a:t>地级（管理店）子公司</a:t>
            </a:r>
          </a:p>
        </p:txBody>
      </p:sp>
      <p:sp>
        <p:nvSpPr>
          <p:cNvPr id="24587" name="Rectangle 61"/>
          <p:cNvSpPr>
            <a:spLocks noChangeArrowheads="1"/>
          </p:cNvSpPr>
          <p:nvPr>
            <p:custDataLst>
              <p:tags r:id="rId8"/>
            </p:custDataLst>
          </p:nvPr>
        </p:nvSpPr>
        <p:spPr bwMode="auto">
          <a:xfrm>
            <a:off x="5947997" y="4514851"/>
            <a:ext cx="1068265"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latin typeface="宋体" panose="02010600030101010101" pitchFamily="2" charset="-122"/>
              </a:rPr>
              <a:t>地级（管理店）子公司</a:t>
            </a:r>
          </a:p>
        </p:txBody>
      </p:sp>
      <p:sp>
        <p:nvSpPr>
          <p:cNvPr id="6157" name="TextBox 210"/>
          <p:cNvSpPr txBox="1">
            <a:spLocks noChangeArrowheads="1"/>
          </p:cNvSpPr>
          <p:nvPr/>
        </p:nvSpPr>
        <p:spPr bwMode="auto">
          <a:xfrm>
            <a:off x="912935" y="5577254"/>
            <a:ext cx="7706457" cy="433324"/>
          </a:xfrm>
          <a:prstGeom prst="rect">
            <a:avLst/>
          </a:prstGeom>
          <a:solidFill>
            <a:schemeClr val="tx2">
              <a:lumMod val="90000"/>
            </a:schemeClr>
          </a:solidFill>
        </p:spPr>
        <p:style>
          <a:lnRef idx="2">
            <a:schemeClr val="accent5"/>
          </a:lnRef>
          <a:fillRef idx="1">
            <a:schemeClr val="lt1"/>
          </a:fillRef>
          <a:effectRef idx="0">
            <a:schemeClr val="accent5"/>
          </a:effectRef>
          <a:fontRef idx="minor">
            <a:schemeClr val="dk1"/>
          </a:fontRef>
        </p:style>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rPr>
              <a:t>大区管理体制</a:t>
            </a:r>
            <a:r>
              <a:rPr lang="zh-CN" altLang="en-US" sz="1108" b="0">
                <a:solidFill>
                  <a:srgbClr val="000000"/>
                </a:solidFill>
              </a:rPr>
              <a:t>的实施使苏宁成为一支联合舰队，总部是旗帜，</a:t>
            </a:r>
            <a:r>
              <a:rPr lang="zh-CN" altLang="en-US" sz="1108">
                <a:solidFill>
                  <a:srgbClr val="000000"/>
                </a:solidFill>
              </a:rPr>
              <a:t>负责制定作战目标与计划</a:t>
            </a:r>
            <a:r>
              <a:rPr lang="zh-CN" altLang="en-US" sz="1108" b="0">
                <a:solidFill>
                  <a:srgbClr val="000000"/>
                </a:solidFill>
              </a:rPr>
              <a:t>；各大区管理中心是分舰队指挥官，</a:t>
            </a:r>
            <a:r>
              <a:rPr lang="zh-CN" altLang="en-US" sz="1108">
                <a:solidFill>
                  <a:srgbClr val="000000"/>
                </a:solidFill>
              </a:rPr>
              <a:t>负责具体组织指挥，监督执行</a:t>
            </a:r>
            <a:r>
              <a:rPr lang="zh-CN" altLang="en-US" sz="1108" b="0">
                <a:solidFill>
                  <a:srgbClr val="000000"/>
                </a:solidFill>
              </a:rPr>
              <a:t>；各个子公司是军舰，</a:t>
            </a:r>
            <a:r>
              <a:rPr lang="zh-CN" altLang="en-US" sz="1108">
                <a:solidFill>
                  <a:srgbClr val="000000"/>
                </a:solidFill>
              </a:rPr>
              <a:t>服从指挥独立作战</a:t>
            </a:r>
            <a:r>
              <a:rPr lang="zh-CN" altLang="en-US" sz="1108" b="0">
                <a:solidFill>
                  <a:srgbClr val="000000"/>
                </a:solidFill>
              </a:rPr>
              <a:t>。</a:t>
            </a:r>
          </a:p>
        </p:txBody>
      </p:sp>
      <p:sp>
        <p:nvSpPr>
          <p:cNvPr id="24589" name="Rectangle 61"/>
          <p:cNvSpPr>
            <a:spLocks noChangeArrowheads="1"/>
          </p:cNvSpPr>
          <p:nvPr>
            <p:custDataLst>
              <p:tags r:id="rId9"/>
            </p:custDataLst>
          </p:nvPr>
        </p:nvSpPr>
        <p:spPr bwMode="auto">
          <a:xfrm>
            <a:off x="7388469" y="4514851"/>
            <a:ext cx="1068266"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latin typeface="宋体" panose="02010600030101010101" pitchFamily="2" charset="-122"/>
              </a:rPr>
              <a:t>。。。</a:t>
            </a:r>
          </a:p>
        </p:txBody>
      </p:sp>
      <p:sp>
        <p:nvSpPr>
          <p:cNvPr id="24590" name="Rectangle 8"/>
          <p:cNvSpPr>
            <a:spLocks noChangeArrowheads="1"/>
          </p:cNvSpPr>
          <p:nvPr>
            <p:custDataLst>
              <p:tags r:id="rId10"/>
            </p:custDataLst>
          </p:nvPr>
        </p:nvSpPr>
        <p:spPr bwMode="gray">
          <a:xfrm>
            <a:off x="786912" y="1787769"/>
            <a:ext cx="7967296" cy="4267200"/>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r" fontAlgn="base">
              <a:spcBef>
                <a:spcPct val="50000"/>
              </a:spcBef>
              <a:spcAft>
                <a:spcPct val="0"/>
              </a:spcAft>
              <a:buSzPct val="85000"/>
              <a:buFont typeface="Monotype Sorts" charset="2"/>
              <a:buNone/>
            </a:pPr>
            <a:endParaRPr lang="en-US" altLang="zh-CN" sz="1108" b="0">
              <a:solidFill>
                <a:srgbClr val="000000"/>
              </a:solidFill>
              <a:cs typeface="Arial" pitchFamily="34" charset="0"/>
            </a:endParaRPr>
          </a:p>
        </p:txBody>
      </p:sp>
      <p:sp>
        <p:nvSpPr>
          <p:cNvPr id="24591" name="五边形 57"/>
          <p:cNvSpPr>
            <a:spLocks noChangeArrowheads="1"/>
          </p:cNvSpPr>
          <p:nvPr>
            <p:custDataLst>
              <p:tags r:id="rId11"/>
            </p:custDataLst>
          </p:nvPr>
        </p:nvSpPr>
        <p:spPr bwMode="auto">
          <a:xfrm>
            <a:off x="1565031" y="2596661"/>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华东一区</a:t>
            </a:r>
          </a:p>
        </p:txBody>
      </p:sp>
      <p:sp>
        <p:nvSpPr>
          <p:cNvPr id="24592" name="五边形 58"/>
          <p:cNvSpPr>
            <a:spLocks noChangeArrowheads="1"/>
          </p:cNvSpPr>
          <p:nvPr>
            <p:custDataLst>
              <p:tags r:id="rId12"/>
            </p:custDataLst>
          </p:nvPr>
        </p:nvSpPr>
        <p:spPr bwMode="auto">
          <a:xfrm>
            <a:off x="3301513" y="2590800"/>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华南大区</a:t>
            </a:r>
          </a:p>
        </p:txBody>
      </p:sp>
      <p:sp>
        <p:nvSpPr>
          <p:cNvPr id="24593" name="五边形 59"/>
          <p:cNvSpPr>
            <a:spLocks noChangeArrowheads="1"/>
          </p:cNvSpPr>
          <p:nvPr>
            <p:custDataLst>
              <p:tags r:id="rId13"/>
            </p:custDataLst>
          </p:nvPr>
        </p:nvSpPr>
        <p:spPr bwMode="auto">
          <a:xfrm>
            <a:off x="4169020" y="2596661"/>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华中大区</a:t>
            </a:r>
          </a:p>
        </p:txBody>
      </p:sp>
      <p:sp>
        <p:nvSpPr>
          <p:cNvPr id="24594" name="五边形 60"/>
          <p:cNvSpPr>
            <a:spLocks noChangeArrowheads="1"/>
          </p:cNvSpPr>
          <p:nvPr>
            <p:custDataLst>
              <p:tags r:id="rId14"/>
            </p:custDataLst>
          </p:nvPr>
        </p:nvSpPr>
        <p:spPr bwMode="auto">
          <a:xfrm>
            <a:off x="5037993" y="2596661"/>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华北大区</a:t>
            </a:r>
          </a:p>
        </p:txBody>
      </p:sp>
      <p:sp>
        <p:nvSpPr>
          <p:cNvPr id="24595" name="五边形 61"/>
          <p:cNvSpPr>
            <a:spLocks noChangeArrowheads="1"/>
          </p:cNvSpPr>
          <p:nvPr>
            <p:custDataLst>
              <p:tags r:id="rId15"/>
            </p:custDataLst>
          </p:nvPr>
        </p:nvSpPr>
        <p:spPr bwMode="auto">
          <a:xfrm>
            <a:off x="5906966" y="2596661"/>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西南大区</a:t>
            </a:r>
          </a:p>
        </p:txBody>
      </p:sp>
      <p:sp>
        <p:nvSpPr>
          <p:cNvPr id="24596" name="五边形 62"/>
          <p:cNvSpPr>
            <a:spLocks noChangeArrowheads="1"/>
          </p:cNvSpPr>
          <p:nvPr>
            <p:custDataLst>
              <p:tags r:id="rId16"/>
            </p:custDataLst>
          </p:nvPr>
        </p:nvSpPr>
        <p:spPr bwMode="auto">
          <a:xfrm>
            <a:off x="6774474" y="2596661"/>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西北大区</a:t>
            </a:r>
          </a:p>
        </p:txBody>
      </p:sp>
      <p:sp>
        <p:nvSpPr>
          <p:cNvPr id="24597" name="五边形 63"/>
          <p:cNvSpPr>
            <a:spLocks noChangeArrowheads="1"/>
          </p:cNvSpPr>
          <p:nvPr>
            <p:custDataLst>
              <p:tags r:id="rId17"/>
            </p:custDataLst>
          </p:nvPr>
        </p:nvSpPr>
        <p:spPr bwMode="auto">
          <a:xfrm>
            <a:off x="7643447" y="2596661"/>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东北大区</a:t>
            </a:r>
          </a:p>
        </p:txBody>
      </p:sp>
      <p:sp>
        <p:nvSpPr>
          <p:cNvPr id="24598" name="矩形 30"/>
          <p:cNvSpPr>
            <a:spLocks noChangeArrowheads="1"/>
          </p:cNvSpPr>
          <p:nvPr/>
        </p:nvSpPr>
        <p:spPr bwMode="auto">
          <a:xfrm>
            <a:off x="3991708" y="2107224"/>
            <a:ext cx="1827335" cy="254977"/>
          </a:xfrm>
          <a:prstGeom prst="rect">
            <a:avLst/>
          </a:prstGeom>
          <a:solidFill>
            <a:schemeClr val="bg2"/>
          </a:solidFill>
          <a:ln w="9525">
            <a:solidFill>
              <a:schemeClr val="hlink"/>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苏宁总部（各管理总部）</a:t>
            </a:r>
          </a:p>
        </p:txBody>
      </p:sp>
      <p:sp>
        <p:nvSpPr>
          <p:cNvPr id="24599" name="Rectangle 55"/>
          <p:cNvSpPr>
            <a:spLocks noChangeArrowheads="1"/>
          </p:cNvSpPr>
          <p:nvPr>
            <p:custDataLst>
              <p:tags r:id="rId18"/>
            </p:custDataLst>
          </p:nvPr>
        </p:nvSpPr>
        <p:spPr bwMode="auto">
          <a:xfrm>
            <a:off x="789843" y="2667000"/>
            <a:ext cx="643303" cy="35169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a:solidFill>
                  <a:srgbClr val="000000"/>
                </a:solidFill>
              </a:rPr>
              <a:t>地区管理总部（</a:t>
            </a:r>
            <a:r>
              <a:rPr lang="en-US" altLang="zh-CN" sz="1015">
                <a:solidFill>
                  <a:srgbClr val="000000"/>
                </a:solidFill>
              </a:rPr>
              <a:t>8</a:t>
            </a:r>
            <a:r>
              <a:rPr lang="zh-CN" altLang="en-US" sz="1015">
                <a:solidFill>
                  <a:srgbClr val="000000"/>
                </a:solidFill>
              </a:rPr>
              <a:t>个）</a:t>
            </a:r>
          </a:p>
        </p:txBody>
      </p:sp>
      <p:sp>
        <p:nvSpPr>
          <p:cNvPr id="24600" name="Rectangle 56"/>
          <p:cNvSpPr>
            <a:spLocks noChangeArrowheads="1"/>
          </p:cNvSpPr>
          <p:nvPr/>
        </p:nvSpPr>
        <p:spPr bwMode="auto">
          <a:xfrm>
            <a:off x="1496159" y="2552700"/>
            <a:ext cx="7089531" cy="880697"/>
          </a:xfrm>
          <a:prstGeom prst="rect">
            <a:avLst/>
          </a:prstGeom>
          <a:noFill/>
          <a:ln w="9525">
            <a:solidFill>
              <a:schemeClr val="tx1"/>
            </a:solidFill>
            <a:prstDash val="dash"/>
            <a:miter lim="800000"/>
          </a:ln>
          <a:extLst>
            <a:ext uri="{909E8E84-426E-40DD-AFC4-6F175D3DCCD1}">
              <a14:hiddenFill xmlns:a14="http://schemas.microsoft.com/office/drawing/2010/main">
                <a:solidFill>
                  <a:srgbClr val="FFFFFF"/>
                </a:solidFill>
              </a14:hiddenFill>
            </a:ext>
          </a:extLst>
        </p:spPr>
        <p:txBody>
          <a:bodyPr wrap="none"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zh-CN" altLang="en-US" sz="923">
              <a:solidFill>
                <a:srgbClr val="000000"/>
              </a:solidFill>
              <a:latin typeface="宋体" panose="02010600030101010101" pitchFamily="2" charset="-122"/>
            </a:endParaRPr>
          </a:p>
        </p:txBody>
      </p:sp>
      <p:sp>
        <p:nvSpPr>
          <p:cNvPr id="24601" name="五边形 57"/>
          <p:cNvSpPr>
            <a:spLocks noChangeArrowheads="1"/>
          </p:cNvSpPr>
          <p:nvPr>
            <p:custDataLst>
              <p:tags r:id="rId19"/>
            </p:custDataLst>
          </p:nvPr>
        </p:nvSpPr>
        <p:spPr bwMode="auto">
          <a:xfrm>
            <a:off x="2432539" y="2590800"/>
            <a:ext cx="923192" cy="422031"/>
          </a:xfrm>
          <a:prstGeom prst="homePlate">
            <a:avLst>
              <a:gd name="adj" fmla="val 4988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292">
                <a:solidFill>
                  <a:srgbClr val="000000"/>
                </a:solidFill>
                <a:cs typeface="Times New Roman" pitchFamily="18" charset="0"/>
              </a:rPr>
              <a:t>华东二区</a:t>
            </a:r>
          </a:p>
        </p:txBody>
      </p:sp>
      <p:sp>
        <p:nvSpPr>
          <p:cNvPr id="24602" name="Rectangle 10"/>
          <p:cNvSpPr>
            <a:spLocks noChangeArrowheads="1"/>
          </p:cNvSpPr>
          <p:nvPr>
            <p:custDataLst>
              <p:tags r:id="rId20"/>
            </p:custDataLst>
          </p:nvPr>
        </p:nvSpPr>
        <p:spPr bwMode="auto">
          <a:xfrm>
            <a:off x="3657600" y="3650274"/>
            <a:ext cx="864577"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rPr>
              <a:t>青岛大区</a:t>
            </a:r>
          </a:p>
        </p:txBody>
      </p:sp>
      <p:sp>
        <p:nvSpPr>
          <p:cNvPr id="24603" name="Rectangle 11"/>
          <p:cNvSpPr>
            <a:spLocks noChangeArrowheads="1"/>
          </p:cNvSpPr>
          <p:nvPr>
            <p:custDataLst>
              <p:tags r:id="rId21"/>
            </p:custDataLst>
          </p:nvPr>
        </p:nvSpPr>
        <p:spPr bwMode="auto">
          <a:xfrm>
            <a:off x="4690697" y="3650274"/>
            <a:ext cx="864577"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rPr>
              <a:t>昆明大区</a:t>
            </a:r>
          </a:p>
        </p:txBody>
      </p:sp>
      <p:sp>
        <p:nvSpPr>
          <p:cNvPr id="24604" name="Rectangle 12"/>
          <p:cNvSpPr>
            <a:spLocks noChangeArrowheads="1"/>
          </p:cNvSpPr>
          <p:nvPr>
            <p:custDataLst>
              <p:tags r:id="rId22"/>
            </p:custDataLst>
          </p:nvPr>
        </p:nvSpPr>
        <p:spPr bwMode="auto">
          <a:xfrm>
            <a:off x="2624505" y="3650274"/>
            <a:ext cx="864577"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rPr>
              <a:t>广州大区</a:t>
            </a:r>
          </a:p>
        </p:txBody>
      </p:sp>
      <p:sp>
        <p:nvSpPr>
          <p:cNvPr id="24605" name="Rectangle 57"/>
          <p:cNvSpPr>
            <a:spLocks noChangeArrowheads="1"/>
          </p:cNvSpPr>
          <p:nvPr>
            <p:custDataLst>
              <p:tags r:id="rId23"/>
            </p:custDataLst>
          </p:nvPr>
        </p:nvSpPr>
        <p:spPr bwMode="auto">
          <a:xfrm>
            <a:off x="5723793" y="3650274"/>
            <a:ext cx="864577"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rPr>
              <a:t>深圳大区</a:t>
            </a:r>
          </a:p>
        </p:txBody>
      </p:sp>
      <p:sp>
        <p:nvSpPr>
          <p:cNvPr id="24606" name="Rectangle 71"/>
          <p:cNvSpPr>
            <a:spLocks noChangeArrowheads="1"/>
          </p:cNvSpPr>
          <p:nvPr>
            <p:custDataLst>
              <p:tags r:id="rId24"/>
            </p:custDataLst>
          </p:nvPr>
        </p:nvSpPr>
        <p:spPr bwMode="auto">
          <a:xfrm>
            <a:off x="6756889" y="3654669"/>
            <a:ext cx="864577" cy="351692"/>
          </a:xfrm>
          <a:prstGeom prst="rect">
            <a:avLst/>
          </a:prstGeom>
          <a:solidFill>
            <a:schemeClr val="bg1"/>
          </a:solidFill>
          <a:ln w="9525">
            <a:solidFill>
              <a:schemeClr val="tx1"/>
            </a:solidFill>
            <a:miter lim="800000"/>
          </a:ln>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eaLnBrk="0" fontAlgn="base" hangingPunct="0">
              <a:spcBef>
                <a:spcPct val="0"/>
              </a:spcBef>
              <a:spcAft>
                <a:spcPct val="0"/>
              </a:spcAft>
            </a:pPr>
            <a:r>
              <a:rPr lang="zh-CN" altLang="en-US" sz="1015" b="0">
                <a:solidFill>
                  <a:srgbClr val="000000"/>
                </a:solidFill>
              </a:rPr>
              <a:t>。。。</a:t>
            </a:r>
          </a:p>
        </p:txBody>
      </p:sp>
      <p:sp>
        <p:nvSpPr>
          <p:cNvPr id="24607" name="Rectangle 5"/>
          <p:cNvSpPr>
            <a:spLocks noChangeArrowheads="1"/>
          </p:cNvSpPr>
          <p:nvPr>
            <p:custDataLst>
              <p:tags r:id="rId25"/>
            </p:custDataLst>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pPr>
            <a:r>
              <a:rPr lang="zh-CN" altLang="en-US" sz="1477" b="0">
                <a:solidFill>
                  <a:srgbClr val="000000"/>
                </a:solidFill>
              </a:rPr>
              <a:t>渠道运营管理</a:t>
            </a:r>
            <a:r>
              <a:rPr lang="en-US" altLang="zh-CN" sz="1477" b="0">
                <a:solidFill>
                  <a:srgbClr val="000000"/>
                </a:solidFill>
              </a:rPr>
              <a:t>--</a:t>
            </a:r>
            <a:r>
              <a:rPr lang="zh-CN" altLang="en-US" sz="1477" b="0">
                <a:solidFill>
                  <a:srgbClr val="000000"/>
                </a:solidFill>
              </a:rPr>
              <a:t>管理组织结构</a:t>
            </a:r>
            <a:endParaRPr lang="zh-CN" altLang="en-GB" sz="1477" b="0">
              <a:solidFill>
                <a:srgbClr val="000000"/>
              </a:solidFill>
            </a:endParaRPr>
          </a:p>
        </p:txBody>
      </p:sp>
      <p:sp>
        <p:nvSpPr>
          <p:cNvPr id="24608" name="Rectangle 6"/>
          <p:cNvSpPr>
            <a:spLocks noChangeArrowheads="1"/>
          </p:cNvSpPr>
          <p:nvPr>
            <p:custDataLst>
              <p:tags r:id="rId26"/>
            </p:custDataLst>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latin typeface="宋体" panose="02010600030101010101" pitchFamily="2" charset="-122"/>
              </a:rPr>
              <a:t>扁平化的机构：</a:t>
            </a:r>
            <a:r>
              <a:rPr lang="zh-CN" altLang="en-US" sz="1477">
                <a:solidFill>
                  <a:srgbClr val="000000"/>
                </a:solidFill>
              </a:rPr>
              <a:t>通过 “总部</a:t>
            </a:r>
            <a:r>
              <a:rPr lang="en-US" altLang="zh-CN" sz="1477">
                <a:solidFill>
                  <a:srgbClr val="000000"/>
                </a:solidFill>
              </a:rPr>
              <a:t>—</a:t>
            </a:r>
            <a:r>
              <a:rPr lang="zh-CN" altLang="en-US" sz="1477">
                <a:solidFill>
                  <a:srgbClr val="000000"/>
                </a:solidFill>
              </a:rPr>
              <a:t>管理总部</a:t>
            </a:r>
            <a:r>
              <a:rPr lang="en-US" altLang="zh-CN" sz="1477">
                <a:solidFill>
                  <a:srgbClr val="000000"/>
                </a:solidFill>
              </a:rPr>
              <a:t>—</a:t>
            </a:r>
            <a:r>
              <a:rPr lang="zh-CN" altLang="en-US" sz="1477">
                <a:solidFill>
                  <a:srgbClr val="000000"/>
                </a:solidFill>
              </a:rPr>
              <a:t>大区</a:t>
            </a:r>
            <a:r>
              <a:rPr lang="en-US" altLang="zh-CN" sz="1477">
                <a:solidFill>
                  <a:srgbClr val="000000"/>
                </a:solidFill>
              </a:rPr>
              <a:t>—</a:t>
            </a:r>
            <a:r>
              <a:rPr lang="zh-CN" altLang="en-US" sz="1477">
                <a:solidFill>
                  <a:srgbClr val="000000"/>
                </a:solidFill>
              </a:rPr>
              <a:t>子公司”四级管理架构，总部权限下放到地区管理总部，负责制定战略目标与计划，大区管理中心负责组织指挥与监督执行，子公司负责商品销售服务提供。</a:t>
            </a:r>
          </a:p>
        </p:txBody>
      </p:sp>
      <p:sp>
        <p:nvSpPr>
          <p:cNvPr id="9" name="矩形 8"/>
          <p:cNvSpPr/>
          <p:nvPr/>
        </p:nvSpPr>
        <p:spPr>
          <a:xfrm>
            <a:off x="1496159" y="3109546"/>
            <a:ext cx="7089531" cy="2989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职责：</a:t>
            </a:r>
            <a:r>
              <a:rPr lang="zh-CN" altLang="en-US" sz="1108" b="0">
                <a:solidFill>
                  <a:srgbClr val="000000"/>
                </a:solidFill>
              </a:rPr>
              <a:t>负责所辖区域内苏宁连锁体系的日常经营管理的指导工作，如产品设计、审计、店面选择权、与供应商的直接沟通权以及人员培训等，对区域内各公司协调、资源共享，强化集约化管理。</a:t>
            </a:r>
          </a:p>
        </p:txBody>
      </p:sp>
      <p:grpSp>
        <p:nvGrpSpPr>
          <p:cNvPr id="24610" name="组合 9"/>
          <p:cNvGrpSpPr/>
          <p:nvPr/>
        </p:nvGrpSpPr>
        <p:grpSpPr>
          <a:xfrm rot="16200000" flipH="1">
            <a:off x="4690697" y="1573823"/>
            <a:ext cx="162657" cy="7668358"/>
            <a:chOff x="5950842" y="2640486"/>
            <a:chExt cx="34501" cy="2983440"/>
          </a:xfrm>
        </p:grpSpPr>
        <p:sp>
          <p:nvSpPr>
            <p:cNvPr id="24614" name="Freeform 68"/>
            <p:cNvSpPr/>
            <p:nvPr>
              <p:custDataLst>
                <p:tags r:id="rId27"/>
              </p:custDataLst>
            </p:nvPr>
          </p:nvSpPr>
          <p:spPr bwMode="auto">
            <a:xfrm rot="-5400000">
              <a:off x="5399542" y="5038339"/>
              <a:ext cx="1136887" cy="34287"/>
            </a:xfrm>
            <a:custGeom>
              <a:gdLst>
                <a:gd name="T0" fmla="*/ 0 w 1195"/>
                <a:gd name="T1" fmla="*/ 0 h 804"/>
                <a:gd name="T2" fmla="*/ 2147483647 w 1195"/>
                <a:gd name="T3" fmla="*/ 0 h 804"/>
                <a:gd name="T4" fmla="*/ 2147483647 w 1195"/>
                <a:gd name="T5" fmla="*/ 0 h 804"/>
                <a:gd name="T6" fmla="*/ 2147483647 w 1195"/>
                <a:gd name="T7" fmla="*/ 0 h 804"/>
                <a:gd name="T8" fmla="*/ 0 60000 65536"/>
                <a:gd name="T9" fmla="*/ 0 60000 65536"/>
                <a:gd name="T10" fmla="*/ 0 60000 65536"/>
                <a:gd name="T11" fmla="*/ 0 60000 65536"/>
                <a:gd name="T12" fmla="*/ 0 w 1195"/>
                <a:gd name="T13" fmla="*/ 0 h 804"/>
                <a:gd name="T14" fmla="*/ 1195 w 1195"/>
                <a:gd name="T15" fmla="*/ 804 h 804"/>
              </a:gdLst>
              <a:cxnLst>
                <a:cxn ang="T8">
                  <a:pos x="T0" y="T1"/>
                </a:cxn>
                <a:cxn ang="T9">
                  <a:pos x="T2" y="T3"/>
                </a:cxn>
                <a:cxn ang="T10">
                  <a:pos x="T4" y="T5"/>
                </a:cxn>
                <a:cxn ang="T11">
                  <a:pos x="T6" y="T7"/>
                </a:cxn>
              </a:cxnLst>
              <a:rect l="T12" t="T13" r="T14" b="T15"/>
              <a:pathLst>
                <a:path w="1195" h="804">
                  <a:moveTo>
                    <a:pt x="0" y="0"/>
                  </a:moveTo>
                  <a:lnTo>
                    <a:pt x="225" y="0"/>
                  </a:lnTo>
                  <a:lnTo>
                    <a:pt x="1029" y="804"/>
                  </a:lnTo>
                  <a:lnTo>
                    <a:pt x="1195" y="804"/>
                  </a:lnTo>
                </a:path>
              </a:pathLst>
            </a:custGeom>
            <a:noFill/>
            <a:ln w="22225">
              <a:solidFill>
                <a:schemeClr val="tx1"/>
              </a:solidFill>
              <a:round/>
            </a:ln>
            <a:extLst>
              <a:ext uri="{909E8E84-426E-40DD-AFC4-6F175D3DCCD1}">
                <a14:hiddenFill xmlns:a14="http://schemas.microsoft.com/office/drawing/2010/main">
                  <a:solidFill>
                    <a:srgbClr val="FFFFFF"/>
                  </a:solidFill>
                </a14:hiddenFill>
              </a:ext>
            </a:extLst>
          </p:spPr>
          <p:txBody>
            <a:bodyPr vert="eaVert"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4615" name="Freeform 69"/>
            <p:cNvSpPr/>
            <p:nvPr>
              <p:custDataLst>
                <p:tags r:id="rId28"/>
              </p:custDataLst>
            </p:nvPr>
          </p:nvSpPr>
          <p:spPr bwMode="auto">
            <a:xfrm rot="16200000" flipV="1">
              <a:off x="5380990" y="3210338"/>
              <a:ext cx="1173991" cy="34287"/>
            </a:xfrm>
            <a:custGeom>
              <a:gdLst>
                <a:gd name="T0" fmla="*/ 0 w 1195"/>
                <a:gd name="T1" fmla="*/ 0 h 804"/>
                <a:gd name="T2" fmla="*/ 2147483647 w 1195"/>
                <a:gd name="T3" fmla="*/ 0 h 804"/>
                <a:gd name="T4" fmla="*/ 2147483647 w 1195"/>
                <a:gd name="T5" fmla="*/ 0 h 804"/>
                <a:gd name="T6" fmla="*/ 2147483647 w 1195"/>
                <a:gd name="T7" fmla="*/ 0 h 804"/>
                <a:gd name="T8" fmla="*/ 0 60000 65536"/>
                <a:gd name="T9" fmla="*/ 0 60000 65536"/>
                <a:gd name="T10" fmla="*/ 0 60000 65536"/>
                <a:gd name="T11" fmla="*/ 0 60000 65536"/>
                <a:gd name="T12" fmla="*/ 0 w 1195"/>
                <a:gd name="T13" fmla="*/ 0 h 804"/>
                <a:gd name="T14" fmla="*/ 1195 w 1195"/>
                <a:gd name="T15" fmla="*/ 804 h 804"/>
              </a:gdLst>
              <a:cxnLst>
                <a:cxn ang="T8">
                  <a:pos x="T0" y="T1"/>
                </a:cxn>
                <a:cxn ang="T9">
                  <a:pos x="T2" y="T3"/>
                </a:cxn>
                <a:cxn ang="T10">
                  <a:pos x="T4" y="T5"/>
                </a:cxn>
                <a:cxn ang="T11">
                  <a:pos x="T6" y="T7"/>
                </a:cxn>
              </a:cxnLst>
              <a:rect l="T12" t="T13" r="T14" b="T15"/>
              <a:pathLst>
                <a:path w="1195" h="804">
                  <a:moveTo>
                    <a:pt x="0" y="0"/>
                  </a:moveTo>
                  <a:lnTo>
                    <a:pt x="225" y="0"/>
                  </a:lnTo>
                  <a:lnTo>
                    <a:pt x="1029" y="804"/>
                  </a:lnTo>
                  <a:lnTo>
                    <a:pt x="1195" y="804"/>
                  </a:lnTo>
                </a:path>
              </a:pathLst>
            </a:custGeom>
            <a:noFill/>
            <a:ln w="22225">
              <a:solidFill>
                <a:schemeClr val="tx1"/>
              </a:solidFill>
              <a:round/>
            </a:ln>
            <a:extLst>
              <a:ext uri="{909E8E84-426E-40DD-AFC4-6F175D3DCCD1}">
                <a14:hiddenFill xmlns:a14="http://schemas.microsoft.com/office/drawing/2010/main">
                  <a:solidFill>
                    <a:srgbClr val="FFFFFF"/>
                  </a:solidFill>
                </a14:hiddenFill>
              </a:ext>
            </a:extLst>
          </p:spPr>
          <p:txBody>
            <a:bodyPr rot="10800000" vert="eaVert"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4616" name="Line 70"/>
            <p:cNvSpPr>
              <a:spLocks noChangeShapeType="1"/>
            </p:cNvSpPr>
            <p:nvPr>
              <p:custDataLst>
                <p:tags r:id="rId29"/>
              </p:custDataLst>
            </p:nvPr>
          </p:nvSpPr>
          <p:spPr bwMode="auto">
            <a:xfrm rot="-5400000">
              <a:off x="5668983" y="4144590"/>
              <a:ext cx="632506" cy="214"/>
            </a:xfrm>
            <a:prstGeom prst="line">
              <a:avLst/>
            </a:prstGeom>
            <a:noFill/>
            <a:ln w="22225">
              <a:solidFill>
                <a:schemeClr val="tx1"/>
              </a:solidFill>
              <a:prstDash val="sysDot"/>
              <a:round/>
            </a:ln>
            <a:extLst>
              <a:ext uri="{909E8E84-426E-40DD-AFC4-6F175D3DCCD1}">
                <a14:hiddenFill xmlns:a14="http://schemas.microsoft.com/office/drawing/2010/main">
                  <a:noFill/>
                </a14:hiddenFill>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grpSp>
      <p:sp>
        <p:nvSpPr>
          <p:cNvPr id="127" name="矩形 126"/>
          <p:cNvSpPr/>
          <p:nvPr/>
        </p:nvSpPr>
        <p:spPr>
          <a:xfrm>
            <a:off x="1521070" y="4876800"/>
            <a:ext cx="7089531" cy="190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职责：</a:t>
            </a:r>
            <a:r>
              <a:rPr lang="zh-CN" altLang="en-US" sz="1108" b="0">
                <a:solidFill>
                  <a:srgbClr val="000000"/>
                </a:solidFill>
              </a:rPr>
              <a:t>执行层，负责商品销售和服务提供。</a:t>
            </a:r>
          </a:p>
        </p:txBody>
      </p:sp>
      <p:sp>
        <p:nvSpPr>
          <p:cNvPr id="24612" name="Rectangle 69"/>
          <p:cNvSpPr>
            <a:spLocks noChangeArrowheads="1"/>
          </p:cNvSpPr>
          <p:nvPr>
            <p:custDataLst>
              <p:tags r:id="rId30"/>
            </p:custDataLst>
          </p:nvPr>
        </p:nvSpPr>
        <p:spPr bwMode="auto">
          <a:xfrm>
            <a:off x="852854" y="2107223"/>
            <a:ext cx="643304" cy="351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3077" tIns="43200" rIns="83077" bIns="4320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eaLnBrk="0" fontAlgn="base" hangingPunct="0">
              <a:spcBef>
                <a:spcPct val="0"/>
              </a:spcBef>
              <a:spcAft>
                <a:spcPct val="0"/>
              </a:spcAft>
            </a:pPr>
            <a:r>
              <a:rPr lang="zh-CN" altLang="en-US" sz="923">
                <a:solidFill>
                  <a:srgbClr val="000000"/>
                </a:solidFill>
              </a:rPr>
              <a:t>公司总部</a:t>
            </a:r>
          </a:p>
        </p:txBody>
      </p:sp>
      <p:sp>
        <p:nvSpPr>
          <p:cNvPr id="61" name="矩形 60"/>
          <p:cNvSpPr/>
          <p:nvPr/>
        </p:nvSpPr>
        <p:spPr>
          <a:xfrm>
            <a:off x="1484435" y="4064977"/>
            <a:ext cx="7089531" cy="190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职责：</a:t>
            </a:r>
            <a:r>
              <a:rPr lang="zh-CN" altLang="en-US" sz="1108" b="0">
                <a:solidFill>
                  <a:srgbClr val="000000"/>
                </a:solidFill>
              </a:rPr>
              <a:t>大区中心内终端的统筹、计划和管理等工作。</a:t>
            </a:r>
          </a:p>
        </p:txBody>
      </p:sp>
    </p:spTree>
    <p:extLst>
      <p:ext uri="{BB962C8B-B14F-4D97-AF65-F5344CB8AC3E}">
        <p14:creationId xmlns:p14="http://schemas.microsoft.com/office/powerpoint/2010/main" val="479321024"/>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5601" name="AutoShape 2" hidden="1"/>
          <p:cNvGraphicFramePr>
            <a:graphicFrameLocks noChangeAspect="1"/>
          </p:cNvGraphicFramePr>
          <p:nvPr/>
        </p:nvGraphicFramePr>
        <p:xfrm>
          <a:off x="0" y="263769"/>
          <a:ext cx="146538" cy="146538"/>
        </p:xfrm>
        <a:graphic>
          <a:graphicData uri="http://schemas.openxmlformats.org/presentationml/2006/ole">
            <mc:AlternateContent>
              <mc:Choice xmlns:v="urn:schemas-microsoft-com:vml" Requires="v">
                <p:oleObj spid="_x0000_s1063" name="think-cell Slide" r:id="rId3" imgW="146538" imgH="146538" progId="TCLayout.ActiveDocument.1">
                  <p:embed/>
                </p:oleObj>
              </mc:Choice>
              <mc:Fallback>
                <p:oleObj name="think-cell Slide" r:id="rId3" imgW="146538" imgH="146538"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263769"/>
                        <a:ext cx="146538" cy="146538"/>
                      </a:xfrm>
                      <a:prstGeom prst="rect">
                        <a:avLst/>
                      </a:prstGeom>
                      <a:noFill/>
                      <a:ln>
                        <a:noFill/>
                      </a:ln>
                    </p:spPr>
                  </p:pic>
                </p:oleObj>
              </mc:Fallback>
            </mc:AlternateContent>
          </a:graphicData>
        </a:graphic>
      </p:graphicFrame>
      <p:sp>
        <p:nvSpPr>
          <p:cNvPr id="25602" name="Rectangle 3" hidden="1"/>
          <p:cNvSpPr>
            <a:spLocks noChangeArrowheads="1"/>
          </p:cNvSpPr>
          <p:nvPr>
            <p:custDataLst>
              <p:tags r:id="rId5"/>
            </p:custDataLst>
          </p:nvPr>
        </p:nvSpPr>
        <p:spPr bwMode="auto">
          <a:xfrm>
            <a:off x="0" y="263769"/>
            <a:ext cx="146538" cy="146538"/>
          </a:xfrm>
          <a:prstGeom prst="rect">
            <a:avLst/>
          </a:prstGeom>
          <a:solidFill>
            <a:schemeClr val="bg2"/>
          </a:solidFill>
          <a:ln w="9525">
            <a:solidFill>
              <a:schemeClr val="hlink"/>
            </a:solidFill>
            <a:miter lim="800000"/>
          </a:ln>
        </p:spPr>
        <p:txBody>
          <a:bodyPr wrap="none" lIns="0" tIns="0" rIns="0" bIns="0"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endParaRPr lang="en-GB" altLang="zh-CN" sz="923">
              <a:solidFill>
                <a:srgbClr val="000000"/>
              </a:solidFill>
              <a:cs typeface="Arial" pitchFamily="34" charset="0"/>
              <a:sym typeface="Arial" pitchFamily="34" charset="0"/>
            </a:endParaRPr>
          </a:p>
        </p:txBody>
      </p:sp>
      <p:sp>
        <p:nvSpPr>
          <p:cNvPr id="25603" name="Slide Number Placeholder 2"/>
          <p:cNvSpPr txBox="1">
            <a:spLocks noGrp="1"/>
          </p:cNvSpPr>
          <p:nvPr/>
        </p:nvSpPr>
        <p:spPr bwMode="auto">
          <a:xfrm>
            <a:off x="1481505" y="6246936"/>
            <a:ext cx="1320311" cy="18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de-DE" altLang="zh-CN" sz="738">
                <a:solidFill>
                  <a:srgbClr val="00337F"/>
                </a:solidFill>
              </a:rPr>
              <a:t>Page</a:t>
            </a:r>
            <a:r>
              <a:rPr lang="de-DE" altLang="zh-CN" sz="646">
                <a:solidFill>
                  <a:srgbClr val="00337F"/>
                </a:solidFill>
              </a:rPr>
              <a:t> </a:t>
            </a:r>
            <a:fld id="{29B69D6C-C54B-4C8B-AE72-0CFAC74FE5CF}" type="slidenum">
              <a:rPr lang="de-DE" altLang="zh-CN" sz="923">
                <a:solidFill>
                  <a:srgbClr val="00337F"/>
                </a:solidFill>
              </a:rPr>
              <a:pPr fontAlgn="base">
                <a:spcBef>
                  <a:spcPct val="0"/>
                </a:spcBef>
                <a:spcAft>
                  <a:spcPct val="0"/>
                </a:spcAft>
              </a:pPr>
              <a:t>16</a:t>
            </a:fld>
            <a:endParaRPr lang="de-DE" altLang="zh-CN" sz="923">
              <a:solidFill>
                <a:srgbClr val="00337F"/>
              </a:solidFill>
            </a:endParaRPr>
          </a:p>
        </p:txBody>
      </p:sp>
      <p:sp>
        <p:nvSpPr>
          <p:cNvPr id="25604" name="Rectangle 4"/>
          <p:cNvSpPr>
            <a:spLocks noChangeArrowheads="1"/>
          </p:cNvSpPr>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rPr>
              <a:t>苏宁不断强化对商品的研究和提升消费者体验服务来赢得市场主导地位；针对不同的目标市场，对实体店铺进行专门的建设，在巩固一二线市场的同时，发展三四线市场。</a:t>
            </a:r>
          </a:p>
        </p:txBody>
      </p:sp>
      <p:sp>
        <p:nvSpPr>
          <p:cNvPr id="25605" name="Rectangle 5"/>
          <p:cNvSpPr>
            <a:spLocks noGrp="1" noChangeArrowheads="1"/>
          </p:cNvSpPr>
          <p:nvPr>
            <p:ph type="title" idx="4294967295"/>
          </p:nvPr>
        </p:nvSpPr>
        <p:spPr>
          <a:xfrm>
            <a:off x="786912" y="230188"/>
            <a:ext cx="7971692" cy="304800"/>
          </a:xfrm>
        </p:spPr>
        <p:txBody>
          <a:bodyPr/>
          <a:lstStyle/>
          <a:p>
            <a:r>
              <a:rPr lang="zh-CN" altLang="en-US" smtClean="0">
                <a:solidFill>
                  <a:srgbClr val="000000"/>
                </a:solidFill>
                <a:ea typeface="宋体" panose="02010600030101010101" pitchFamily="2" charset="-122"/>
              </a:rPr>
              <a:t>苏宁电器</a:t>
            </a:r>
            <a:endParaRPr lang="zh-CN" altLang="en-US" smtClean="0">
              <a:ea typeface="宋体" panose="02010600030101010101" pitchFamily="2" charset="-122"/>
            </a:endParaRPr>
          </a:p>
        </p:txBody>
      </p:sp>
      <p:sp>
        <p:nvSpPr>
          <p:cNvPr id="25606" name="Rectangle 7"/>
          <p:cNvSpPr>
            <a:spLocks noChangeArrowheads="1"/>
          </p:cNvSpPr>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buSzPct val="85000"/>
              <a:buFont typeface="Monotype Sorts" charset="2"/>
              <a:buNone/>
            </a:pPr>
            <a:r>
              <a:rPr lang="zh-CN" altLang="en-US" sz="1477" b="0">
                <a:solidFill>
                  <a:srgbClr val="000000"/>
                </a:solidFill>
                <a:cs typeface="Arial" pitchFamily="34" charset="0"/>
              </a:rPr>
              <a:t>渠道运营管理</a:t>
            </a:r>
            <a:r>
              <a:rPr lang="en-US" altLang="zh-CN" sz="1477" b="0">
                <a:solidFill>
                  <a:srgbClr val="000000"/>
                </a:solidFill>
                <a:cs typeface="Arial" pitchFamily="34" charset="0"/>
              </a:rPr>
              <a:t>-</a:t>
            </a:r>
            <a:r>
              <a:rPr lang="zh-CN" altLang="en-US" sz="1477" b="0">
                <a:solidFill>
                  <a:srgbClr val="000000"/>
                </a:solidFill>
                <a:cs typeface="Arial" pitchFamily="34" charset="0"/>
              </a:rPr>
              <a:t>差分经营</a:t>
            </a:r>
          </a:p>
        </p:txBody>
      </p:sp>
      <p:sp>
        <p:nvSpPr>
          <p:cNvPr id="25607" name="Rectangle 7"/>
          <p:cNvSpPr>
            <a:spLocks noChangeArrowheads="1"/>
          </p:cNvSpPr>
          <p:nvPr/>
        </p:nvSpPr>
        <p:spPr bwMode="gray">
          <a:xfrm>
            <a:off x="786912" y="1799493"/>
            <a:ext cx="7971692" cy="4270131"/>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endParaRPr lang="zh-CN" altLang="en-US" sz="923">
              <a:solidFill>
                <a:srgbClr val="000000"/>
              </a:solidFill>
            </a:endParaRPr>
          </a:p>
        </p:txBody>
      </p:sp>
      <p:cxnSp>
        <p:nvCxnSpPr>
          <p:cNvPr id="25608" name="直接连接符 215"/>
          <p:cNvCxnSpPr>
            <a:cxnSpLocks noChangeShapeType="1"/>
          </p:cNvCxnSpPr>
          <p:nvPr/>
        </p:nvCxnSpPr>
        <p:spPr bwMode="auto">
          <a:xfrm>
            <a:off x="1087315" y="2044212"/>
            <a:ext cx="7397262" cy="0"/>
          </a:xfrm>
          <a:prstGeom prst="line">
            <a:avLst/>
          </a:prstGeom>
          <a:noFill/>
          <a:ln w="12700">
            <a:solidFill>
              <a:schemeClr val="tx1"/>
            </a:solidFill>
            <a:round/>
          </a:ln>
          <a:extLst>
            <a:ext uri="{909E8E84-426E-40DD-AFC4-6F175D3DCCD1}">
              <a14:hiddenFill xmlns:a14="http://schemas.microsoft.com/office/drawing/2010/main">
                <a:noFill/>
              </a14:hiddenFill>
            </a:ext>
          </a:extLst>
        </p:spPr>
      </p:cxnSp>
      <p:sp>
        <p:nvSpPr>
          <p:cNvPr id="25609" name="矩形 216"/>
          <p:cNvSpPr>
            <a:spLocks noChangeArrowheads="1"/>
          </p:cNvSpPr>
          <p:nvPr/>
        </p:nvSpPr>
        <p:spPr bwMode="auto">
          <a:xfrm>
            <a:off x="4174073" y="1878664"/>
            <a:ext cx="1132893" cy="30471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6462" tIns="66462" rIns="66462" bIns="66462" anchor="ct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latin typeface="宋体" panose="02010600030101010101" pitchFamily="2" charset="-122"/>
              </a:rPr>
              <a:t>苏宁实体店分类</a:t>
            </a:r>
          </a:p>
        </p:txBody>
      </p:sp>
      <p:sp>
        <p:nvSpPr>
          <p:cNvPr id="25610" name="Line 26"/>
          <p:cNvSpPr>
            <a:spLocks noChangeShapeType="1"/>
          </p:cNvSpPr>
          <p:nvPr/>
        </p:nvSpPr>
        <p:spPr bwMode="auto">
          <a:xfrm>
            <a:off x="1138604" y="3138854"/>
            <a:ext cx="7395796" cy="0"/>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cxnSp>
        <p:nvCxnSpPr>
          <p:cNvPr id="79" name="直接连接符 78"/>
          <p:cNvCxnSpPr/>
          <p:nvPr/>
        </p:nvCxnSpPr>
        <p:spPr bwMode="auto">
          <a:xfrm flipH="1">
            <a:off x="2410558" y="2164373"/>
            <a:ext cx="0" cy="371475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nvCxnSpPr>
        <p:spPr bwMode="auto">
          <a:xfrm flipH="1">
            <a:off x="3616569" y="2164373"/>
            <a:ext cx="0" cy="371475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0" name="直接连接符 89"/>
          <p:cNvCxnSpPr/>
          <p:nvPr/>
        </p:nvCxnSpPr>
        <p:spPr bwMode="auto">
          <a:xfrm flipH="1">
            <a:off x="4822581" y="2164373"/>
            <a:ext cx="0" cy="371475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93" name="直接连接符 92"/>
          <p:cNvCxnSpPr/>
          <p:nvPr/>
        </p:nvCxnSpPr>
        <p:spPr bwMode="auto">
          <a:xfrm flipH="1">
            <a:off x="7236069" y="2164373"/>
            <a:ext cx="1466" cy="371475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615" name="Line 26"/>
          <p:cNvSpPr>
            <a:spLocks noChangeShapeType="1"/>
          </p:cNvSpPr>
          <p:nvPr/>
        </p:nvSpPr>
        <p:spPr bwMode="auto">
          <a:xfrm>
            <a:off x="1164981" y="5046785"/>
            <a:ext cx="7395796" cy="1466"/>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5616" name="Line 26"/>
          <p:cNvSpPr>
            <a:spLocks noChangeShapeType="1"/>
          </p:cNvSpPr>
          <p:nvPr/>
        </p:nvSpPr>
        <p:spPr bwMode="auto">
          <a:xfrm>
            <a:off x="1138604" y="3456843"/>
            <a:ext cx="7395796" cy="0"/>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sp>
        <p:nvSpPr>
          <p:cNvPr id="25617" name="Line 26"/>
          <p:cNvSpPr>
            <a:spLocks noChangeShapeType="1"/>
          </p:cNvSpPr>
          <p:nvPr/>
        </p:nvSpPr>
        <p:spPr bwMode="auto">
          <a:xfrm>
            <a:off x="1138604" y="4506058"/>
            <a:ext cx="7395796" cy="0"/>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txBody>
          <a:bodyPr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sz="1108" b="1">
              <a:solidFill>
                <a:srgbClr val="000000"/>
              </a:solidFill>
              <a:latin typeface="Arial" pitchFamily="34" charset="0"/>
              <a:ea typeface="宋体" panose="02010600030101010101" pitchFamily="2" charset="-122"/>
            </a:endParaRPr>
          </a:p>
        </p:txBody>
      </p:sp>
      <p:grpSp>
        <p:nvGrpSpPr>
          <p:cNvPr id="25618" name="组合 42"/>
          <p:cNvGrpSpPr/>
          <p:nvPr/>
        </p:nvGrpSpPr>
        <p:grpSpPr>
          <a:xfrm>
            <a:off x="1267559" y="2187820"/>
            <a:ext cx="1079988" cy="901211"/>
            <a:chOff x="1368425" y="2101850"/>
            <a:chExt cx="1169988" cy="973138"/>
          </a:xfrm>
        </p:grpSpPr>
        <p:sp>
          <p:nvSpPr>
            <p:cNvPr id="25662" name="矩形 16"/>
            <p:cNvSpPr>
              <a:spLocks noChangeArrowheads="1"/>
            </p:cNvSpPr>
            <p:nvPr>
              <p:custDataLst>
                <p:tags r:id="rId6"/>
              </p:custDataLst>
            </p:nvPr>
          </p:nvSpPr>
          <p:spPr bwMode="auto">
            <a:xfrm>
              <a:off x="1368425" y="2101850"/>
              <a:ext cx="1169988" cy="360363"/>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000000"/>
                  </a:solidFill>
                  <a:cs typeface="Times New Roman" pitchFamily="18" charset="0"/>
                </a:rPr>
                <a:t>Expo</a:t>
              </a:r>
              <a:r>
                <a:rPr lang="zh-CN" altLang="en-US" sz="1108">
                  <a:solidFill>
                    <a:srgbClr val="000000"/>
                  </a:solidFill>
                  <a:cs typeface="Times New Roman" pitchFamily="18" charset="0"/>
                </a:rPr>
                <a:t>超级店</a:t>
              </a:r>
            </a:p>
          </p:txBody>
        </p:sp>
        <p:pic>
          <p:nvPicPr>
            <p:cNvPr id="25663" name="Picture 10" descr="http://bj.sydc.sina.com.cn/images/synews/2/2010/1223/U5645P1103T2D681F19DT20101223104821thumb.jpg"/>
            <p:cNvPicPr>
              <a:picLocks noChangeAspect="1" noChangeArrowheads="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bwMode="auto">
            <a:xfrm>
              <a:off x="1373188" y="2470150"/>
              <a:ext cx="1127125" cy="604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5619" name="组合 45"/>
          <p:cNvGrpSpPr/>
          <p:nvPr/>
        </p:nvGrpSpPr>
        <p:grpSpPr>
          <a:xfrm>
            <a:off x="2473569" y="2170235"/>
            <a:ext cx="1090246" cy="918796"/>
            <a:chOff x="2643188" y="2101850"/>
            <a:chExt cx="1181100" cy="995363"/>
          </a:xfrm>
        </p:grpSpPr>
        <p:sp>
          <p:nvSpPr>
            <p:cNvPr id="25660" name="矩形 17"/>
            <p:cNvSpPr>
              <a:spLocks noChangeArrowheads="1"/>
            </p:cNvSpPr>
            <p:nvPr>
              <p:custDataLst>
                <p:tags r:id="rId9"/>
              </p:custDataLst>
            </p:nvPr>
          </p:nvSpPr>
          <p:spPr bwMode="auto">
            <a:xfrm>
              <a:off x="2651125" y="2101850"/>
              <a:ext cx="1171575" cy="360363"/>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地区旗舰店</a:t>
              </a:r>
            </a:p>
          </p:txBody>
        </p:sp>
        <p:pic>
          <p:nvPicPr>
            <p:cNvPr id="25661" name="Picture 12" descr="http://images.qianlong.com/mmsource/images/2005/11/15/JDbmw20051115021.jpg"/>
            <p:cNvPicPr>
              <a:picLocks noChangeAspect="1" noChangeArrowheads="1"/>
            </p:cNvPicPr>
            <p:nvPr>
              <p:custDataLst>
                <p:tags r:id="rId11"/>
              </p:custDataLst>
            </p:nvPr>
          </p:nvPicPr>
          <p:blipFill>
            <a:blip r:embed="rId10">
              <a:extLst>
                <a:ext uri="{28A0092B-C50C-407E-A947-70E740481C1C}">
                  <a14:useLocalDpi xmlns:a14="http://schemas.microsoft.com/office/drawing/2010/main" val="0"/>
                </a:ext>
              </a:extLst>
            </a:blip>
            <a:stretch>
              <a:fillRect/>
            </a:stretch>
          </p:blipFill>
          <p:spPr bwMode="auto">
            <a:xfrm>
              <a:off x="2643188" y="2457450"/>
              <a:ext cx="1181100"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5620" name="组合 48"/>
          <p:cNvGrpSpPr/>
          <p:nvPr/>
        </p:nvGrpSpPr>
        <p:grpSpPr>
          <a:xfrm>
            <a:off x="3689839" y="2170235"/>
            <a:ext cx="1082920" cy="918796"/>
            <a:chOff x="3925888" y="2101850"/>
            <a:chExt cx="1173162" cy="995363"/>
          </a:xfrm>
        </p:grpSpPr>
        <p:sp>
          <p:nvSpPr>
            <p:cNvPr id="25658" name="矩形 18"/>
            <p:cNvSpPr>
              <a:spLocks noChangeArrowheads="1"/>
            </p:cNvSpPr>
            <p:nvPr>
              <p:custDataLst>
                <p:tags r:id="rId12"/>
              </p:custDataLst>
            </p:nvPr>
          </p:nvSpPr>
          <p:spPr bwMode="auto">
            <a:xfrm>
              <a:off x="3925888" y="2101850"/>
              <a:ext cx="1173162" cy="360363"/>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000000"/>
                  </a:solidFill>
                  <a:cs typeface="Times New Roman" pitchFamily="18" charset="0"/>
                </a:rPr>
                <a:t>SUNING ELITE</a:t>
              </a:r>
            </a:p>
            <a:p>
              <a:pPr algn="ctr" fontAlgn="base">
                <a:spcBef>
                  <a:spcPct val="0"/>
                </a:spcBef>
                <a:spcAft>
                  <a:spcPct val="0"/>
                </a:spcAft>
              </a:pPr>
              <a:r>
                <a:rPr lang="zh-CN" altLang="en-US" sz="1108">
                  <a:solidFill>
                    <a:srgbClr val="000000"/>
                  </a:solidFill>
                  <a:cs typeface="Times New Roman" pitchFamily="18" charset="0"/>
                </a:rPr>
                <a:t>精品店</a:t>
              </a:r>
            </a:p>
          </p:txBody>
        </p:sp>
        <p:pic>
          <p:nvPicPr>
            <p:cNvPr id="25659" name="Picture 14" descr="http://i1.sinaimg.cn/IT/2009/1216/2009121619463.jpg"/>
            <p:cNvPicPr>
              <a:picLocks noChangeAspect="1" noChangeArrowheads="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bwMode="auto">
            <a:xfrm>
              <a:off x="3925888" y="2470150"/>
              <a:ext cx="1173162" cy="62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5621" name="组合 51"/>
          <p:cNvGrpSpPr/>
          <p:nvPr/>
        </p:nvGrpSpPr>
        <p:grpSpPr>
          <a:xfrm>
            <a:off x="4898782" y="2170235"/>
            <a:ext cx="1081454" cy="918796"/>
            <a:chOff x="5202238" y="2101850"/>
            <a:chExt cx="1171575" cy="995363"/>
          </a:xfrm>
        </p:grpSpPr>
        <p:sp>
          <p:nvSpPr>
            <p:cNvPr id="25656" name="矩形 19"/>
            <p:cNvSpPr>
              <a:spLocks noChangeArrowheads="1"/>
            </p:cNvSpPr>
            <p:nvPr>
              <p:custDataLst>
                <p:tags r:id="rId15"/>
              </p:custDataLst>
            </p:nvPr>
          </p:nvSpPr>
          <p:spPr bwMode="auto">
            <a:xfrm>
              <a:off x="5202238" y="2101850"/>
              <a:ext cx="1171575" cy="360363"/>
            </a:xfrm>
            <a:prstGeom prst="rect">
              <a:avLst/>
            </a:prstGeom>
            <a:solidFill>
              <a:schemeClr val="bg2"/>
            </a:solidFill>
            <a:ln w="9525">
              <a:solidFill>
                <a:schemeClr val="tx1"/>
              </a:solidFill>
              <a:prstDash val="dash"/>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中心店</a:t>
              </a:r>
            </a:p>
          </p:txBody>
        </p:sp>
        <p:pic>
          <p:nvPicPr>
            <p:cNvPr id="25657" name="Picture 16" descr="http://suning.ea3w.com/upload/1307520922.jpg"/>
            <p:cNvPicPr>
              <a:picLocks noChangeAspect="1" noChangeArrowheads="1"/>
            </p:cNvPicPr>
            <p:nvPr>
              <p:custDataLst>
                <p:tags r:id="rId17"/>
              </p:custDataLst>
            </p:nvPr>
          </p:nvPicPr>
          <p:blipFill>
            <a:blip r:embed="rId16">
              <a:extLst>
                <a:ext uri="{28A0092B-C50C-407E-A947-70E740481C1C}">
                  <a14:useLocalDpi xmlns:a14="http://schemas.microsoft.com/office/drawing/2010/main" val="0"/>
                </a:ext>
              </a:extLst>
            </a:blip>
            <a:stretch>
              <a:fillRect/>
            </a:stretch>
          </p:blipFill>
          <p:spPr bwMode="auto">
            <a:xfrm>
              <a:off x="5202238" y="2470150"/>
              <a:ext cx="1171575" cy="62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5622" name="组合 54"/>
          <p:cNvGrpSpPr/>
          <p:nvPr/>
        </p:nvGrpSpPr>
        <p:grpSpPr>
          <a:xfrm>
            <a:off x="7313735" y="2190751"/>
            <a:ext cx="1134208" cy="898280"/>
            <a:chOff x="7923213" y="2101850"/>
            <a:chExt cx="1228725" cy="973138"/>
          </a:xfrm>
        </p:grpSpPr>
        <p:sp>
          <p:nvSpPr>
            <p:cNvPr id="25654" name="矩形 10"/>
            <p:cNvSpPr>
              <a:spLocks noChangeArrowheads="1"/>
            </p:cNvSpPr>
            <p:nvPr>
              <p:custDataLst>
                <p:tags r:id="rId18"/>
              </p:custDataLst>
            </p:nvPr>
          </p:nvSpPr>
          <p:spPr bwMode="auto">
            <a:xfrm>
              <a:off x="7923213" y="2101850"/>
              <a:ext cx="1216025" cy="360363"/>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乐购仕生活广场</a:t>
              </a:r>
              <a:endParaRPr lang="en-US" altLang="zh-CN" sz="1108">
                <a:solidFill>
                  <a:srgbClr val="000000"/>
                </a:solidFill>
                <a:cs typeface="Times New Roman" pitchFamily="18" charset="0"/>
              </a:endParaRPr>
            </a:p>
            <a:p>
              <a:pPr algn="ctr" fontAlgn="base">
                <a:spcBef>
                  <a:spcPct val="0"/>
                </a:spcBef>
                <a:spcAft>
                  <a:spcPct val="0"/>
                </a:spcAft>
              </a:pPr>
              <a:r>
                <a:rPr lang="en-US" altLang="zh-CN" sz="1108">
                  <a:solidFill>
                    <a:srgbClr val="000000"/>
                  </a:solidFill>
                  <a:cs typeface="Times New Roman" pitchFamily="18" charset="0"/>
                </a:rPr>
                <a:t>Laox Life</a:t>
              </a:r>
              <a:endParaRPr lang="zh-CN" altLang="en-US" sz="1108">
                <a:solidFill>
                  <a:srgbClr val="000000"/>
                </a:solidFill>
                <a:cs typeface="Times New Roman" pitchFamily="18" charset="0"/>
              </a:endParaRPr>
            </a:p>
          </p:txBody>
        </p:sp>
        <p:pic>
          <p:nvPicPr>
            <p:cNvPr id="25655" name="Picture 20" descr="http://images.china.cn/attachement/jpg/site1000/20111230/00114320fbad1067b6fe2d.jpg"/>
            <p:cNvPicPr>
              <a:picLocks noChangeAspect="1" noChangeArrowheads="1"/>
            </p:cNvPicPr>
            <p:nvPr>
              <p:custDataLst>
                <p:tags r:id="rId20"/>
              </p:custDataLst>
            </p:nvPr>
          </p:nvPicPr>
          <p:blipFill>
            <a:blip r:embed="rId19">
              <a:extLst>
                <a:ext uri="{28A0092B-C50C-407E-A947-70E740481C1C}">
                  <a14:useLocalDpi xmlns:a14="http://schemas.microsoft.com/office/drawing/2010/main" val="0"/>
                </a:ext>
              </a:extLst>
            </a:blip>
            <a:stretch>
              <a:fillRect/>
            </a:stretch>
          </p:blipFill>
          <p:spPr bwMode="auto">
            <a:xfrm>
              <a:off x="7923213" y="2470150"/>
              <a:ext cx="1228725" cy="604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5623" name="组合 57"/>
          <p:cNvGrpSpPr/>
          <p:nvPr/>
        </p:nvGrpSpPr>
        <p:grpSpPr>
          <a:xfrm>
            <a:off x="6106259" y="2180493"/>
            <a:ext cx="1081454" cy="908538"/>
            <a:chOff x="6477000" y="2101850"/>
            <a:chExt cx="1171575" cy="930275"/>
          </a:xfrm>
        </p:grpSpPr>
        <p:sp>
          <p:nvSpPr>
            <p:cNvPr id="25652" name="矩形 14"/>
            <p:cNvSpPr>
              <a:spLocks noChangeArrowheads="1"/>
            </p:cNvSpPr>
            <p:nvPr>
              <p:custDataLst>
                <p:tags r:id="rId21"/>
              </p:custDataLst>
            </p:nvPr>
          </p:nvSpPr>
          <p:spPr bwMode="auto">
            <a:xfrm>
              <a:off x="6477000" y="2101850"/>
              <a:ext cx="1171575" cy="360363"/>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社区店</a:t>
              </a:r>
              <a:r>
                <a:rPr lang="en-US" altLang="zh-CN" sz="1108">
                  <a:solidFill>
                    <a:srgbClr val="000000"/>
                  </a:solidFill>
                  <a:cs typeface="Times New Roman" pitchFamily="18" charset="0"/>
                </a:rPr>
                <a:t>/</a:t>
              </a:r>
              <a:r>
                <a:rPr lang="zh-CN" altLang="en-US" sz="1108">
                  <a:solidFill>
                    <a:srgbClr val="000000"/>
                  </a:solidFill>
                  <a:cs typeface="Times New Roman" pitchFamily="18" charset="0"/>
                </a:rPr>
                <a:t>乡镇店</a:t>
              </a:r>
            </a:p>
          </p:txBody>
        </p:sp>
        <p:pic>
          <p:nvPicPr>
            <p:cNvPr id="25653" name="Picture 22" descr="http://www.xmnn.cn/dzbk/xmrb/20061103/200611/w020061103357955368772.jpg"/>
            <p:cNvPicPr>
              <a:picLocks noChangeAspect="1" noChangeArrowheads="1"/>
            </p:cNvPicPr>
            <p:nvPr>
              <p:custDataLst>
                <p:tags r:id="rId23"/>
              </p:custDataLst>
            </p:nvPr>
          </p:nvPicPr>
          <p:blipFill>
            <a:blip r:embed="rId22">
              <a:extLst>
                <a:ext uri="{28A0092B-C50C-407E-A947-70E740481C1C}">
                  <a14:useLocalDpi xmlns:a14="http://schemas.microsoft.com/office/drawing/2010/main" val="0"/>
                </a:ext>
              </a:extLst>
            </a:blip>
            <a:stretch>
              <a:fillRect/>
            </a:stretch>
          </p:blipFill>
          <p:spPr bwMode="auto">
            <a:xfrm>
              <a:off x="6477000" y="2457450"/>
              <a:ext cx="1171575"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61" name="直接连接符 60"/>
          <p:cNvCxnSpPr/>
          <p:nvPr/>
        </p:nvCxnSpPr>
        <p:spPr bwMode="auto">
          <a:xfrm flipH="1">
            <a:off x="6030058" y="2164374"/>
            <a:ext cx="0" cy="291904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625" name="矩形 20"/>
          <p:cNvSpPr>
            <a:spLocks noChangeArrowheads="1"/>
          </p:cNvSpPr>
          <p:nvPr/>
        </p:nvSpPr>
        <p:spPr bwMode="auto">
          <a:xfrm>
            <a:off x="753208" y="3090497"/>
            <a:ext cx="366346" cy="439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经营</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a:solidFill>
                  <a:srgbClr val="000000"/>
                </a:solidFill>
                <a:cs typeface="Times New Roman" pitchFamily="18" charset="0"/>
              </a:rPr>
              <a:t>面积</a:t>
            </a:r>
          </a:p>
        </p:txBody>
      </p:sp>
      <p:sp>
        <p:nvSpPr>
          <p:cNvPr id="25626" name="矩形 24"/>
          <p:cNvSpPr>
            <a:spLocks noChangeArrowheads="1"/>
          </p:cNvSpPr>
          <p:nvPr/>
        </p:nvSpPr>
        <p:spPr bwMode="auto">
          <a:xfrm>
            <a:off x="791308" y="3582867"/>
            <a:ext cx="366346" cy="616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品类</a:t>
            </a:r>
          </a:p>
        </p:txBody>
      </p:sp>
      <p:sp>
        <p:nvSpPr>
          <p:cNvPr id="25627" name="矩形 21"/>
          <p:cNvSpPr>
            <a:spLocks noChangeArrowheads="1"/>
          </p:cNvSpPr>
          <p:nvPr/>
        </p:nvSpPr>
        <p:spPr bwMode="auto">
          <a:xfrm>
            <a:off x="753208" y="4475285"/>
            <a:ext cx="366346" cy="592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目标</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a:solidFill>
                  <a:srgbClr val="000000"/>
                </a:solidFill>
                <a:cs typeface="Times New Roman" pitchFamily="18" charset="0"/>
              </a:rPr>
              <a:t>市场</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a:solidFill>
                  <a:srgbClr val="000000"/>
                </a:solidFill>
                <a:cs typeface="Times New Roman" pitchFamily="18" charset="0"/>
              </a:rPr>
              <a:t>定位</a:t>
            </a:r>
          </a:p>
        </p:txBody>
      </p:sp>
      <p:sp>
        <p:nvSpPr>
          <p:cNvPr id="25628" name="矩形 23"/>
          <p:cNvSpPr>
            <a:spLocks noChangeArrowheads="1"/>
          </p:cNvSpPr>
          <p:nvPr/>
        </p:nvSpPr>
        <p:spPr bwMode="auto">
          <a:xfrm>
            <a:off x="791308" y="5244612"/>
            <a:ext cx="366346"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经营</a:t>
            </a:r>
            <a:endParaRPr lang="en-US" altLang="zh-CN" sz="1108">
              <a:solidFill>
                <a:srgbClr val="000000"/>
              </a:solidFill>
              <a:cs typeface="Times New Roman" pitchFamily="18" charset="0"/>
            </a:endParaRPr>
          </a:p>
          <a:p>
            <a:pPr algn="ctr" fontAlgn="base">
              <a:spcBef>
                <a:spcPct val="0"/>
              </a:spcBef>
              <a:spcAft>
                <a:spcPct val="0"/>
              </a:spcAft>
            </a:pPr>
            <a:r>
              <a:rPr lang="zh-CN" altLang="en-US" sz="1108">
                <a:solidFill>
                  <a:srgbClr val="000000"/>
                </a:solidFill>
                <a:cs typeface="Times New Roman" pitchFamily="18" charset="0"/>
              </a:rPr>
              <a:t>策略</a:t>
            </a:r>
          </a:p>
        </p:txBody>
      </p:sp>
      <p:sp>
        <p:nvSpPr>
          <p:cNvPr id="25629" name="TextBox 1"/>
          <p:cNvSpPr txBox="1">
            <a:spLocks noChangeArrowheads="1"/>
          </p:cNvSpPr>
          <p:nvPr/>
        </p:nvSpPr>
        <p:spPr bwMode="auto">
          <a:xfrm>
            <a:off x="1150328" y="3152043"/>
            <a:ext cx="1273419"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b="0">
                <a:solidFill>
                  <a:srgbClr val="000000"/>
                </a:solidFill>
                <a:cs typeface="Times New Roman" pitchFamily="18" charset="0"/>
              </a:rPr>
              <a:t>1~2</a:t>
            </a:r>
            <a:r>
              <a:rPr lang="zh-CN" altLang="en-US" sz="1108" b="0">
                <a:solidFill>
                  <a:srgbClr val="000000"/>
                </a:solidFill>
                <a:cs typeface="Times New Roman" pitchFamily="18" charset="0"/>
              </a:rPr>
              <a:t>万平方米</a:t>
            </a:r>
          </a:p>
          <a:p>
            <a:pPr fontAlgn="base">
              <a:spcBef>
                <a:spcPct val="0"/>
              </a:spcBef>
              <a:spcAft>
                <a:spcPct val="0"/>
              </a:spcAft>
            </a:pPr>
            <a:endParaRPr lang="zh-CN" altLang="en-US" sz="1108">
              <a:solidFill>
                <a:srgbClr val="000000"/>
              </a:solidFill>
            </a:endParaRPr>
          </a:p>
        </p:txBody>
      </p:sp>
      <p:sp>
        <p:nvSpPr>
          <p:cNvPr id="25630" name="TextBox 67"/>
          <p:cNvSpPr txBox="1">
            <a:spLocks noChangeArrowheads="1"/>
          </p:cNvSpPr>
          <p:nvPr/>
        </p:nvSpPr>
        <p:spPr bwMode="auto">
          <a:xfrm>
            <a:off x="2428143" y="3152043"/>
            <a:ext cx="1271954"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b="0">
                <a:solidFill>
                  <a:srgbClr val="000000"/>
                </a:solidFill>
                <a:cs typeface="Times New Roman" pitchFamily="18" charset="0"/>
              </a:rPr>
              <a:t>6~8</a:t>
            </a:r>
            <a:r>
              <a:rPr lang="zh-CN" altLang="en-US" sz="1108" b="0">
                <a:solidFill>
                  <a:srgbClr val="000000"/>
                </a:solidFill>
                <a:cs typeface="Times New Roman" pitchFamily="18" charset="0"/>
              </a:rPr>
              <a:t>千平方米</a:t>
            </a:r>
          </a:p>
          <a:p>
            <a:pPr fontAlgn="base">
              <a:spcBef>
                <a:spcPct val="0"/>
              </a:spcBef>
              <a:spcAft>
                <a:spcPct val="0"/>
              </a:spcAft>
            </a:pPr>
            <a:endParaRPr lang="zh-CN" altLang="en-US" sz="1108">
              <a:solidFill>
                <a:srgbClr val="000000"/>
              </a:solidFill>
            </a:endParaRPr>
          </a:p>
        </p:txBody>
      </p:sp>
      <p:sp>
        <p:nvSpPr>
          <p:cNvPr id="25631" name="TextBox 68"/>
          <p:cNvSpPr txBox="1">
            <a:spLocks noChangeArrowheads="1"/>
          </p:cNvSpPr>
          <p:nvPr/>
        </p:nvSpPr>
        <p:spPr bwMode="auto">
          <a:xfrm>
            <a:off x="3616569" y="3152043"/>
            <a:ext cx="1271954"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b="0">
                <a:solidFill>
                  <a:srgbClr val="000000"/>
                </a:solidFill>
                <a:cs typeface="Times New Roman" pitchFamily="18" charset="0"/>
              </a:rPr>
              <a:t>3</a:t>
            </a:r>
            <a:r>
              <a:rPr lang="zh-CN" altLang="en-US" sz="1108" b="0">
                <a:solidFill>
                  <a:srgbClr val="000000"/>
                </a:solidFill>
                <a:cs typeface="Times New Roman" pitchFamily="18" charset="0"/>
              </a:rPr>
              <a:t>千平方米左右</a:t>
            </a:r>
          </a:p>
          <a:p>
            <a:pPr fontAlgn="base">
              <a:spcBef>
                <a:spcPct val="0"/>
              </a:spcBef>
              <a:spcAft>
                <a:spcPct val="0"/>
              </a:spcAft>
            </a:pPr>
            <a:endParaRPr lang="zh-CN" altLang="en-US" sz="1108">
              <a:solidFill>
                <a:srgbClr val="000000"/>
              </a:solidFill>
            </a:endParaRPr>
          </a:p>
        </p:txBody>
      </p:sp>
      <p:sp>
        <p:nvSpPr>
          <p:cNvPr id="25632" name="TextBox 69"/>
          <p:cNvSpPr txBox="1">
            <a:spLocks noChangeArrowheads="1"/>
          </p:cNvSpPr>
          <p:nvPr/>
        </p:nvSpPr>
        <p:spPr bwMode="auto">
          <a:xfrm>
            <a:off x="7244861" y="3152043"/>
            <a:ext cx="1271954"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b="0">
                <a:solidFill>
                  <a:srgbClr val="000000"/>
                </a:solidFill>
                <a:cs typeface="Times New Roman" pitchFamily="18" charset="0"/>
              </a:rPr>
              <a:t>1~2</a:t>
            </a:r>
            <a:r>
              <a:rPr lang="zh-CN" altLang="en-US" sz="1108" b="0">
                <a:solidFill>
                  <a:srgbClr val="000000"/>
                </a:solidFill>
                <a:cs typeface="Times New Roman" pitchFamily="18" charset="0"/>
              </a:rPr>
              <a:t>万平方米</a:t>
            </a:r>
          </a:p>
          <a:p>
            <a:pPr fontAlgn="base">
              <a:spcBef>
                <a:spcPct val="0"/>
              </a:spcBef>
              <a:spcAft>
                <a:spcPct val="0"/>
              </a:spcAft>
            </a:pPr>
            <a:endParaRPr lang="zh-CN" altLang="en-US" sz="1108">
              <a:solidFill>
                <a:srgbClr val="000000"/>
              </a:solidFill>
            </a:endParaRPr>
          </a:p>
        </p:txBody>
      </p:sp>
      <p:sp>
        <p:nvSpPr>
          <p:cNvPr id="25633" name="TextBox 70"/>
          <p:cNvSpPr txBox="1">
            <a:spLocks noChangeArrowheads="1"/>
          </p:cNvSpPr>
          <p:nvPr/>
        </p:nvSpPr>
        <p:spPr bwMode="auto">
          <a:xfrm>
            <a:off x="4791808" y="3152043"/>
            <a:ext cx="127342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b="0">
                <a:solidFill>
                  <a:srgbClr val="000000"/>
                </a:solidFill>
                <a:cs typeface="Times New Roman" pitchFamily="18" charset="0"/>
              </a:rPr>
              <a:t>4</a:t>
            </a:r>
            <a:r>
              <a:rPr lang="zh-CN" altLang="en-US" sz="1108" b="0">
                <a:solidFill>
                  <a:srgbClr val="000000"/>
                </a:solidFill>
                <a:cs typeface="Times New Roman" pitchFamily="18" charset="0"/>
              </a:rPr>
              <a:t>千平方米左右</a:t>
            </a:r>
          </a:p>
          <a:p>
            <a:pPr fontAlgn="base">
              <a:spcBef>
                <a:spcPct val="0"/>
              </a:spcBef>
              <a:spcAft>
                <a:spcPct val="0"/>
              </a:spcAft>
            </a:pPr>
            <a:endParaRPr lang="zh-CN" altLang="en-US" sz="1108">
              <a:solidFill>
                <a:srgbClr val="000000"/>
              </a:solidFill>
            </a:endParaRPr>
          </a:p>
        </p:txBody>
      </p:sp>
      <p:sp>
        <p:nvSpPr>
          <p:cNvPr id="25634" name="TextBox 71"/>
          <p:cNvSpPr txBox="1">
            <a:spLocks noChangeArrowheads="1"/>
          </p:cNvSpPr>
          <p:nvPr/>
        </p:nvSpPr>
        <p:spPr bwMode="auto">
          <a:xfrm>
            <a:off x="6005146" y="3152043"/>
            <a:ext cx="127342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b="0">
                <a:solidFill>
                  <a:srgbClr val="000000"/>
                </a:solidFill>
                <a:cs typeface="Times New Roman" pitchFamily="18" charset="0"/>
              </a:rPr>
              <a:t>1~3</a:t>
            </a:r>
            <a:r>
              <a:rPr lang="zh-CN" altLang="en-US" sz="1108" b="0">
                <a:solidFill>
                  <a:srgbClr val="000000"/>
                </a:solidFill>
                <a:cs typeface="Times New Roman" pitchFamily="18" charset="0"/>
              </a:rPr>
              <a:t>千平方米</a:t>
            </a:r>
          </a:p>
          <a:p>
            <a:pPr fontAlgn="base">
              <a:spcBef>
                <a:spcPct val="0"/>
              </a:spcBef>
              <a:spcAft>
                <a:spcPct val="0"/>
              </a:spcAft>
            </a:pPr>
            <a:endParaRPr lang="zh-CN" altLang="en-US" sz="1108">
              <a:solidFill>
                <a:srgbClr val="000000"/>
              </a:solidFill>
            </a:endParaRPr>
          </a:p>
        </p:txBody>
      </p:sp>
      <p:sp>
        <p:nvSpPr>
          <p:cNvPr id="25635" name="TextBox 2"/>
          <p:cNvSpPr txBox="1">
            <a:spLocks noChangeArrowheads="1"/>
          </p:cNvSpPr>
          <p:nvPr/>
        </p:nvSpPr>
        <p:spPr bwMode="auto">
          <a:xfrm>
            <a:off x="1238250" y="3431931"/>
            <a:ext cx="1260231" cy="111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rPr>
              <a:t>传统家电、智能家居、商务办公、</a:t>
            </a:r>
          </a:p>
          <a:p>
            <a:pPr fontAlgn="base">
              <a:spcBef>
                <a:spcPct val="0"/>
              </a:spcBef>
              <a:spcAft>
                <a:spcPct val="0"/>
              </a:spcAft>
            </a:pPr>
            <a:r>
              <a:rPr lang="zh-CN" altLang="en-US" sz="1108" b="0">
                <a:solidFill>
                  <a:srgbClr val="000000"/>
                </a:solidFill>
              </a:rPr>
              <a:t>游戏电玩、电子电教、健身休闲</a:t>
            </a:r>
          </a:p>
          <a:p>
            <a:pPr fontAlgn="base">
              <a:spcBef>
                <a:spcPct val="0"/>
              </a:spcBef>
              <a:spcAft>
                <a:spcPct val="0"/>
              </a:spcAft>
            </a:pPr>
            <a:r>
              <a:rPr lang="zh-CN" altLang="en-US" sz="1108" b="0">
                <a:solidFill>
                  <a:srgbClr val="000000"/>
                </a:solidFill>
              </a:rPr>
              <a:t>汽车用品、金融服务、家装家居</a:t>
            </a:r>
          </a:p>
        </p:txBody>
      </p:sp>
      <p:sp>
        <p:nvSpPr>
          <p:cNvPr id="25636" name="TextBox 3"/>
          <p:cNvSpPr txBox="1">
            <a:spLocks noChangeArrowheads="1"/>
          </p:cNvSpPr>
          <p:nvPr/>
        </p:nvSpPr>
        <p:spPr bwMode="auto">
          <a:xfrm>
            <a:off x="2526324" y="3431931"/>
            <a:ext cx="1065335" cy="111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just" fontAlgn="base">
              <a:spcBef>
                <a:spcPct val="0"/>
              </a:spcBef>
              <a:spcAft>
                <a:spcPct val="0"/>
              </a:spcAft>
            </a:pPr>
            <a:r>
              <a:rPr lang="en-US" altLang="zh-CN" sz="1108" b="0">
                <a:solidFill>
                  <a:srgbClr val="000000"/>
                </a:solidFill>
              </a:rPr>
              <a:t>3C</a:t>
            </a:r>
            <a:r>
              <a:rPr lang="zh-CN" altLang="en-US" sz="1108" b="0">
                <a:solidFill>
                  <a:srgbClr val="000000"/>
                </a:solidFill>
              </a:rPr>
              <a:t>、生活电器及关联产品，并引入三星</a:t>
            </a:r>
            <a:r>
              <a:rPr lang="en-US" altLang="zh-CN" sz="1108" b="0">
                <a:solidFill>
                  <a:srgbClr val="000000"/>
                </a:solidFill>
              </a:rPr>
              <a:t>3C</a:t>
            </a:r>
            <a:r>
              <a:rPr lang="zh-CN" altLang="en-US" sz="1108" b="0">
                <a:solidFill>
                  <a:srgbClr val="000000"/>
                </a:solidFill>
              </a:rPr>
              <a:t>产品、微软产品、</a:t>
            </a:r>
            <a:r>
              <a:rPr lang="en-US" altLang="zh-CN" sz="1108" b="0">
                <a:solidFill>
                  <a:srgbClr val="000000"/>
                </a:solidFill>
              </a:rPr>
              <a:t>Apple</a:t>
            </a:r>
            <a:r>
              <a:rPr lang="zh-CN" altLang="en-US" sz="1108" b="0">
                <a:solidFill>
                  <a:srgbClr val="000000"/>
                </a:solidFill>
              </a:rPr>
              <a:t>产品等</a:t>
            </a:r>
          </a:p>
        </p:txBody>
      </p:sp>
      <p:sp>
        <p:nvSpPr>
          <p:cNvPr id="25637" name="TextBox 5"/>
          <p:cNvSpPr txBox="1">
            <a:spLocks noChangeArrowheads="1"/>
          </p:cNvSpPr>
          <p:nvPr/>
        </p:nvSpPr>
        <p:spPr bwMode="auto">
          <a:xfrm>
            <a:off x="3782159" y="3431931"/>
            <a:ext cx="1050680" cy="77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cs typeface="Times New Roman" pitchFamily="18" charset="0"/>
              </a:rPr>
              <a:t>传统家电、</a:t>
            </a:r>
            <a:r>
              <a:rPr lang="en-US" altLang="zh-CN" sz="1108" b="0">
                <a:solidFill>
                  <a:srgbClr val="000000"/>
                </a:solidFill>
                <a:cs typeface="Times New Roman" pitchFamily="18" charset="0"/>
              </a:rPr>
              <a:t>3C</a:t>
            </a:r>
            <a:r>
              <a:rPr lang="zh-CN" altLang="en-US" sz="1108" b="0">
                <a:solidFill>
                  <a:srgbClr val="000000"/>
                </a:solidFill>
                <a:cs typeface="Times New Roman" pitchFamily="18" charset="0"/>
              </a:rPr>
              <a:t>类产品、高端精品电器</a:t>
            </a:r>
          </a:p>
          <a:p>
            <a:pPr fontAlgn="base">
              <a:spcBef>
                <a:spcPct val="0"/>
              </a:spcBef>
              <a:spcAft>
                <a:spcPct val="0"/>
              </a:spcAft>
            </a:pPr>
            <a:endParaRPr lang="zh-CN" altLang="en-US" sz="1108">
              <a:solidFill>
                <a:srgbClr val="000000"/>
              </a:solidFill>
            </a:endParaRPr>
          </a:p>
        </p:txBody>
      </p:sp>
      <p:sp>
        <p:nvSpPr>
          <p:cNvPr id="25638" name="TextBox 6"/>
          <p:cNvSpPr txBox="1">
            <a:spLocks noChangeArrowheads="1"/>
          </p:cNvSpPr>
          <p:nvPr/>
        </p:nvSpPr>
        <p:spPr bwMode="auto">
          <a:xfrm>
            <a:off x="5076093" y="3431931"/>
            <a:ext cx="933450" cy="6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cs typeface="Times New Roman" pitchFamily="18" charset="0"/>
              </a:rPr>
              <a:t>传统家电、</a:t>
            </a:r>
            <a:r>
              <a:rPr lang="en-US" altLang="zh-CN" sz="1108" b="0">
                <a:solidFill>
                  <a:srgbClr val="000000"/>
                </a:solidFill>
                <a:cs typeface="Times New Roman" pitchFamily="18" charset="0"/>
              </a:rPr>
              <a:t>3C</a:t>
            </a:r>
            <a:r>
              <a:rPr lang="zh-CN" altLang="en-US" sz="1108" b="0">
                <a:solidFill>
                  <a:srgbClr val="000000"/>
                </a:solidFill>
                <a:cs typeface="Times New Roman" pitchFamily="18" charset="0"/>
              </a:rPr>
              <a:t>产品</a:t>
            </a:r>
          </a:p>
          <a:p>
            <a:pPr fontAlgn="base">
              <a:spcBef>
                <a:spcPct val="0"/>
              </a:spcBef>
              <a:spcAft>
                <a:spcPct val="0"/>
              </a:spcAft>
            </a:pPr>
            <a:endParaRPr lang="zh-CN" altLang="en-US" sz="1108">
              <a:solidFill>
                <a:srgbClr val="000000"/>
              </a:solidFill>
            </a:endParaRPr>
          </a:p>
        </p:txBody>
      </p:sp>
      <p:sp>
        <p:nvSpPr>
          <p:cNvPr id="25639" name="TextBox 77"/>
          <p:cNvSpPr txBox="1">
            <a:spLocks noChangeArrowheads="1"/>
          </p:cNvSpPr>
          <p:nvPr/>
        </p:nvSpPr>
        <p:spPr bwMode="auto">
          <a:xfrm>
            <a:off x="6226420" y="3483220"/>
            <a:ext cx="933450" cy="6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cs typeface="Times New Roman" pitchFamily="18" charset="0"/>
              </a:rPr>
              <a:t>传统家电、</a:t>
            </a:r>
            <a:r>
              <a:rPr lang="en-US" altLang="zh-CN" sz="1108" b="0">
                <a:solidFill>
                  <a:srgbClr val="000000"/>
                </a:solidFill>
                <a:cs typeface="Times New Roman" pitchFamily="18" charset="0"/>
              </a:rPr>
              <a:t>3C</a:t>
            </a:r>
            <a:r>
              <a:rPr lang="zh-CN" altLang="en-US" sz="1108" b="0">
                <a:solidFill>
                  <a:srgbClr val="000000"/>
                </a:solidFill>
                <a:cs typeface="Times New Roman" pitchFamily="18" charset="0"/>
              </a:rPr>
              <a:t>产品</a:t>
            </a:r>
          </a:p>
          <a:p>
            <a:pPr fontAlgn="base">
              <a:spcBef>
                <a:spcPct val="0"/>
              </a:spcBef>
              <a:spcAft>
                <a:spcPct val="0"/>
              </a:spcAft>
            </a:pPr>
            <a:endParaRPr lang="zh-CN" altLang="en-US" sz="1108">
              <a:solidFill>
                <a:srgbClr val="000000"/>
              </a:solidFill>
            </a:endParaRPr>
          </a:p>
        </p:txBody>
      </p:sp>
      <p:sp>
        <p:nvSpPr>
          <p:cNvPr id="25640" name="TextBox 7"/>
          <p:cNvSpPr txBox="1">
            <a:spLocks noChangeArrowheads="1"/>
          </p:cNvSpPr>
          <p:nvPr/>
        </p:nvSpPr>
        <p:spPr bwMode="auto">
          <a:xfrm>
            <a:off x="7326923" y="3431931"/>
            <a:ext cx="1247043" cy="77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cs typeface="Times New Roman" pitchFamily="18" charset="0"/>
              </a:rPr>
              <a:t>传统家电、</a:t>
            </a:r>
            <a:r>
              <a:rPr lang="en-US" altLang="zh-CN" sz="1108" b="0">
                <a:solidFill>
                  <a:srgbClr val="000000"/>
                </a:solidFill>
                <a:cs typeface="Times New Roman" pitchFamily="18" charset="0"/>
              </a:rPr>
              <a:t>3C</a:t>
            </a:r>
            <a:r>
              <a:rPr lang="zh-CN" altLang="en-US" sz="1108" b="0">
                <a:solidFill>
                  <a:srgbClr val="000000"/>
                </a:solidFill>
                <a:cs typeface="Times New Roman" pitchFamily="18" charset="0"/>
              </a:rPr>
              <a:t>产品、百货家居、玩具动漫等</a:t>
            </a:r>
          </a:p>
          <a:p>
            <a:pPr fontAlgn="base">
              <a:spcBef>
                <a:spcPct val="0"/>
              </a:spcBef>
              <a:spcAft>
                <a:spcPct val="0"/>
              </a:spcAft>
            </a:pPr>
            <a:endParaRPr lang="zh-CN" altLang="en-US" sz="1108">
              <a:solidFill>
                <a:srgbClr val="000000"/>
              </a:solidFill>
            </a:endParaRPr>
          </a:p>
        </p:txBody>
      </p:sp>
      <p:sp>
        <p:nvSpPr>
          <p:cNvPr id="25641" name="TextBox 8"/>
          <p:cNvSpPr txBox="1">
            <a:spLocks noChangeArrowheads="1"/>
          </p:cNvSpPr>
          <p:nvPr/>
        </p:nvSpPr>
        <p:spPr bwMode="auto">
          <a:xfrm>
            <a:off x="1378927" y="4601308"/>
            <a:ext cx="1235319"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cs typeface="Times New Roman" pitchFamily="18" charset="0"/>
              </a:rPr>
              <a:t>一级市场</a:t>
            </a:r>
          </a:p>
          <a:p>
            <a:pPr fontAlgn="base">
              <a:spcBef>
                <a:spcPct val="0"/>
              </a:spcBef>
              <a:spcAft>
                <a:spcPct val="0"/>
              </a:spcAft>
            </a:pPr>
            <a:endParaRPr lang="zh-CN" altLang="en-US" sz="1108">
              <a:solidFill>
                <a:srgbClr val="000000"/>
              </a:solidFill>
            </a:endParaRPr>
          </a:p>
        </p:txBody>
      </p:sp>
      <p:sp>
        <p:nvSpPr>
          <p:cNvPr id="25642" name="TextBox 80"/>
          <p:cNvSpPr txBox="1">
            <a:spLocks noChangeArrowheads="1"/>
          </p:cNvSpPr>
          <p:nvPr/>
        </p:nvSpPr>
        <p:spPr bwMode="auto">
          <a:xfrm>
            <a:off x="6148754" y="4525108"/>
            <a:ext cx="1235320" cy="6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cs typeface="Times New Roman" pitchFamily="18" charset="0"/>
              </a:rPr>
              <a:t>三、四级市场</a:t>
            </a:r>
            <a:endParaRPr lang="en-US" altLang="zh-CN" sz="1108" b="0">
              <a:solidFill>
                <a:srgbClr val="000000"/>
              </a:solidFill>
              <a:cs typeface="Times New Roman" pitchFamily="18" charset="0"/>
            </a:endParaRPr>
          </a:p>
          <a:p>
            <a:pPr fontAlgn="base">
              <a:spcBef>
                <a:spcPct val="0"/>
              </a:spcBef>
              <a:spcAft>
                <a:spcPct val="0"/>
              </a:spcAft>
            </a:pPr>
            <a:r>
              <a:rPr lang="zh-CN" altLang="en-US" sz="1108" b="0">
                <a:solidFill>
                  <a:srgbClr val="000000"/>
                </a:solidFill>
                <a:cs typeface="Times New Roman" pitchFamily="18" charset="0"/>
              </a:rPr>
              <a:t>提供就近服务</a:t>
            </a:r>
          </a:p>
          <a:p>
            <a:pPr fontAlgn="base">
              <a:spcBef>
                <a:spcPct val="0"/>
              </a:spcBef>
              <a:spcAft>
                <a:spcPct val="0"/>
              </a:spcAft>
            </a:pPr>
            <a:endParaRPr lang="zh-CN" altLang="en-US" sz="1108">
              <a:solidFill>
                <a:srgbClr val="000000"/>
              </a:solidFill>
            </a:endParaRPr>
          </a:p>
        </p:txBody>
      </p:sp>
      <p:sp>
        <p:nvSpPr>
          <p:cNvPr id="25643" name="TextBox 81"/>
          <p:cNvSpPr txBox="1">
            <a:spLocks noChangeArrowheads="1"/>
          </p:cNvSpPr>
          <p:nvPr/>
        </p:nvSpPr>
        <p:spPr bwMode="auto">
          <a:xfrm>
            <a:off x="2414954" y="4588120"/>
            <a:ext cx="1233854"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二、三级市场</a:t>
            </a:r>
          </a:p>
          <a:p>
            <a:pPr fontAlgn="base">
              <a:spcBef>
                <a:spcPct val="0"/>
              </a:spcBef>
              <a:spcAft>
                <a:spcPct val="0"/>
              </a:spcAft>
            </a:pPr>
            <a:endParaRPr lang="zh-CN" altLang="en-US" sz="1108">
              <a:solidFill>
                <a:srgbClr val="000000"/>
              </a:solidFill>
            </a:endParaRPr>
          </a:p>
        </p:txBody>
      </p:sp>
      <p:sp>
        <p:nvSpPr>
          <p:cNvPr id="25644" name="TextBox 83"/>
          <p:cNvSpPr txBox="1">
            <a:spLocks noChangeArrowheads="1"/>
          </p:cNvSpPr>
          <p:nvPr/>
        </p:nvSpPr>
        <p:spPr bwMode="auto">
          <a:xfrm>
            <a:off x="3688373" y="4525108"/>
            <a:ext cx="1235319"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b="0">
                <a:solidFill>
                  <a:srgbClr val="000000"/>
                </a:solidFill>
              </a:rPr>
              <a:t>一、二级市场</a:t>
            </a:r>
            <a:endParaRPr lang="en-US" altLang="zh-CN" sz="1108" b="0">
              <a:solidFill>
                <a:srgbClr val="000000"/>
              </a:solidFill>
            </a:endParaRPr>
          </a:p>
          <a:p>
            <a:pPr fontAlgn="base">
              <a:spcBef>
                <a:spcPct val="0"/>
              </a:spcBef>
              <a:spcAft>
                <a:spcPct val="0"/>
              </a:spcAft>
            </a:pPr>
            <a:r>
              <a:rPr lang="zh-CN" altLang="en-US" sz="1108" b="0">
                <a:solidFill>
                  <a:srgbClr val="000000"/>
                </a:solidFill>
              </a:rPr>
              <a:t>中高端消费群</a:t>
            </a:r>
          </a:p>
        </p:txBody>
      </p:sp>
      <p:sp>
        <p:nvSpPr>
          <p:cNvPr id="25645" name="TextBox 85"/>
          <p:cNvSpPr txBox="1">
            <a:spLocks noChangeArrowheads="1"/>
          </p:cNvSpPr>
          <p:nvPr/>
        </p:nvSpPr>
        <p:spPr bwMode="auto">
          <a:xfrm>
            <a:off x="4824046" y="4475285"/>
            <a:ext cx="1235320" cy="6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二级市场</a:t>
            </a:r>
            <a:endParaRPr lang="en-US" altLang="zh-CN" sz="1108" b="0">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贴近消费者，符合大众需求</a:t>
            </a:r>
          </a:p>
        </p:txBody>
      </p:sp>
      <p:sp>
        <p:nvSpPr>
          <p:cNvPr id="25646" name="TextBox 86"/>
          <p:cNvSpPr txBox="1">
            <a:spLocks noChangeArrowheads="1"/>
          </p:cNvSpPr>
          <p:nvPr/>
        </p:nvSpPr>
        <p:spPr bwMode="auto">
          <a:xfrm>
            <a:off x="7322527" y="4511920"/>
            <a:ext cx="1235319"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rPr>
              <a:t>一级市场</a:t>
            </a:r>
            <a:endParaRPr lang="en-US" altLang="zh-CN" sz="1108" b="0">
              <a:solidFill>
                <a:srgbClr val="000000"/>
              </a:solidFill>
            </a:endParaRPr>
          </a:p>
          <a:p>
            <a:pPr algn="ctr" fontAlgn="base">
              <a:spcBef>
                <a:spcPct val="0"/>
              </a:spcBef>
              <a:spcAft>
                <a:spcPct val="0"/>
              </a:spcAft>
            </a:pPr>
            <a:r>
              <a:rPr lang="zh-CN" altLang="en-US" sz="1108" b="0">
                <a:solidFill>
                  <a:srgbClr val="000000"/>
                </a:solidFill>
              </a:rPr>
              <a:t>中高端消费群</a:t>
            </a:r>
          </a:p>
        </p:txBody>
      </p:sp>
      <p:sp>
        <p:nvSpPr>
          <p:cNvPr id="25647" name="TextBox 9"/>
          <p:cNvSpPr txBox="1">
            <a:spLocks noChangeArrowheads="1"/>
          </p:cNvSpPr>
          <p:nvPr/>
        </p:nvSpPr>
        <p:spPr bwMode="auto">
          <a:xfrm>
            <a:off x="4963259" y="5058508"/>
            <a:ext cx="2171700" cy="77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自营</a:t>
            </a:r>
            <a:r>
              <a:rPr lang="en-US" altLang="zh-CN" sz="1108" b="0">
                <a:solidFill>
                  <a:srgbClr val="000000"/>
                </a:solidFill>
                <a:cs typeface="Times New Roman" pitchFamily="18" charset="0"/>
              </a:rPr>
              <a:t>+</a:t>
            </a:r>
            <a:r>
              <a:rPr lang="zh-CN" altLang="en-US" sz="1108" b="0">
                <a:solidFill>
                  <a:srgbClr val="000000"/>
                </a:solidFill>
                <a:cs typeface="Times New Roman" pitchFamily="18" charset="0"/>
              </a:rPr>
              <a:t>加盟合作</a:t>
            </a:r>
            <a:endParaRPr lang="en-US" altLang="zh-CN" sz="1108" b="0">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rPr>
              <a:t>持续调整，三、四及市场逐步关闭低效店，并升级改造部分为旗舰店。加盟合作转为直营</a:t>
            </a:r>
            <a:endParaRPr lang="zh-CN" altLang="en-US" sz="1108" b="0">
              <a:solidFill>
                <a:srgbClr val="000000"/>
              </a:solidFill>
              <a:cs typeface="Times New Roman" pitchFamily="18" charset="0"/>
            </a:endParaRPr>
          </a:p>
        </p:txBody>
      </p:sp>
      <p:sp>
        <p:nvSpPr>
          <p:cNvPr id="25648" name="TextBox 87"/>
          <p:cNvSpPr txBox="1">
            <a:spLocks noChangeArrowheads="1"/>
          </p:cNvSpPr>
          <p:nvPr/>
        </p:nvSpPr>
        <p:spPr bwMode="auto">
          <a:xfrm>
            <a:off x="7237536" y="5061439"/>
            <a:ext cx="1444869" cy="77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自营</a:t>
            </a:r>
            <a:endParaRPr lang="en-US" altLang="zh-CN" sz="1108" b="0">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品类布局，明码实价，以会员积分为主开展促销活动</a:t>
            </a:r>
          </a:p>
        </p:txBody>
      </p:sp>
      <p:sp>
        <p:nvSpPr>
          <p:cNvPr id="25649" name="TextBox 88"/>
          <p:cNvSpPr txBox="1">
            <a:spLocks noChangeArrowheads="1"/>
          </p:cNvSpPr>
          <p:nvPr/>
        </p:nvSpPr>
        <p:spPr bwMode="auto">
          <a:xfrm>
            <a:off x="1252904" y="5010151"/>
            <a:ext cx="1207477" cy="111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rPr>
              <a:t>自营</a:t>
            </a:r>
            <a:endParaRPr lang="en-US" altLang="zh-CN" sz="1108" b="0">
              <a:solidFill>
                <a:srgbClr val="000000"/>
              </a:solidFill>
            </a:endParaRPr>
          </a:p>
          <a:p>
            <a:pPr fontAlgn="base">
              <a:spcBef>
                <a:spcPct val="0"/>
              </a:spcBef>
              <a:spcAft>
                <a:spcPct val="0"/>
              </a:spcAft>
            </a:pPr>
            <a:r>
              <a:rPr lang="zh-CN" altLang="en-US" sz="1108" b="0">
                <a:solidFill>
                  <a:srgbClr val="000000"/>
                </a:solidFill>
              </a:rPr>
              <a:t>明码实价、全买断经营、全品类展示、全自营销售</a:t>
            </a:r>
            <a:r>
              <a:rPr lang="en-US" altLang="zh-CN" sz="1108" b="0">
                <a:solidFill>
                  <a:srgbClr val="000000"/>
                </a:solidFill>
              </a:rPr>
              <a:t> </a:t>
            </a:r>
            <a:r>
              <a:rPr lang="zh-CN" altLang="en-US" sz="1108" b="0">
                <a:solidFill>
                  <a:srgbClr val="000000"/>
                </a:solidFill>
              </a:rPr>
              <a:t>、全会员营销</a:t>
            </a:r>
            <a:r>
              <a:rPr lang="zh-CN" altLang="zh-CN" sz="1108" b="0">
                <a:solidFill>
                  <a:srgbClr val="000000"/>
                </a:solidFill>
              </a:rPr>
              <a:t> </a:t>
            </a:r>
          </a:p>
        </p:txBody>
      </p:sp>
      <p:sp>
        <p:nvSpPr>
          <p:cNvPr id="25650" name="TextBox 90"/>
          <p:cNvSpPr txBox="1">
            <a:spLocks noChangeArrowheads="1"/>
          </p:cNvSpPr>
          <p:nvPr/>
        </p:nvSpPr>
        <p:spPr bwMode="auto">
          <a:xfrm>
            <a:off x="2502877" y="5058508"/>
            <a:ext cx="1109297" cy="77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自营</a:t>
            </a:r>
            <a:endParaRPr lang="en-US" altLang="zh-CN" sz="1108" b="0">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rPr>
              <a:t>加速线上线下的融合协作</a:t>
            </a:r>
            <a:r>
              <a:rPr lang="en-US" altLang="zh-CN" sz="1108" b="0">
                <a:solidFill>
                  <a:srgbClr val="000000"/>
                </a:solidFill>
              </a:rPr>
              <a:t>,</a:t>
            </a:r>
            <a:r>
              <a:rPr lang="zh-CN" altLang="en-US" sz="1108" b="0">
                <a:solidFill>
                  <a:srgbClr val="000000"/>
                </a:solidFill>
              </a:rPr>
              <a:t>实现去电器化</a:t>
            </a:r>
            <a:endParaRPr lang="zh-CN" altLang="en-US" sz="1108" b="0">
              <a:solidFill>
                <a:srgbClr val="000000"/>
              </a:solidFill>
              <a:cs typeface="Times New Roman" pitchFamily="18" charset="0"/>
            </a:endParaRPr>
          </a:p>
        </p:txBody>
      </p:sp>
      <p:sp>
        <p:nvSpPr>
          <p:cNvPr id="25651" name="TextBox 91"/>
          <p:cNvSpPr txBox="1">
            <a:spLocks noChangeArrowheads="1"/>
          </p:cNvSpPr>
          <p:nvPr/>
        </p:nvSpPr>
        <p:spPr bwMode="auto">
          <a:xfrm>
            <a:off x="3754315" y="5058508"/>
            <a:ext cx="1109297" cy="77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b="0">
                <a:solidFill>
                  <a:srgbClr val="000000"/>
                </a:solidFill>
                <a:cs typeface="Times New Roman" pitchFamily="18" charset="0"/>
              </a:rPr>
              <a:t>自营</a:t>
            </a:r>
            <a:endParaRPr lang="en-US" altLang="zh-CN" sz="1108" b="0">
              <a:solidFill>
                <a:srgbClr val="000000"/>
              </a:solidFill>
              <a:cs typeface="Times New Roman" pitchFamily="18" charset="0"/>
            </a:endParaRPr>
          </a:p>
          <a:p>
            <a:pPr algn="ctr" fontAlgn="base">
              <a:spcBef>
                <a:spcPct val="0"/>
              </a:spcBef>
              <a:spcAft>
                <a:spcPct val="0"/>
              </a:spcAft>
            </a:pPr>
            <a:r>
              <a:rPr lang="zh-CN" altLang="en-US" sz="1108" b="0">
                <a:solidFill>
                  <a:srgbClr val="000000"/>
                </a:solidFill>
                <a:cs typeface="Times New Roman" pitchFamily="18" charset="0"/>
              </a:rPr>
              <a:t>定制化的会籍管理和会员精准营销</a:t>
            </a:r>
          </a:p>
        </p:txBody>
      </p:sp>
    </p:spTree>
    <p:extLst>
      <p:ext uri="{BB962C8B-B14F-4D97-AF65-F5344CB8AC3E}">
        <p14:creationId xmlns:p14="http://schemas.microsoft.com/office/powerpoint/2010/main" val="4165733455"/>
      </p:ext>
    </p:extLst>
  </p:cSld>
  <p:clrMapOvr>
    <a:masterClrMapping/>
  </p:clrMapOvr>
  <p:transition advClick="0"/>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7649" name="Rectangle 2" hidden="1"/>
          <p:cNvGraphicFramePr>
            <a:graphicFrameLocks noChangeAspect="1"/>
          </p:cNvGraphicFramePr>
          <p:nvPr/>
        </p:nvGraphicFramePr>
        <p:xfrm>
          <a:off x="0" y="263769"/>
          <a:ext cx="146538" cy="146538"/>
        </p:xfrm>
        <a:graphic>
          <a:graphicData uri="http://schemas.openxmlformats.org/presentationml/2006/ole">
            <mc:AlternateContent>
              <mc:Choice xmlns:v="urn:schemas-microsoft-com:vml" Requires="v">
                <p:oleObj spid="_x0000_s1064" name="think-cell Slide" r:id="rId2" imgW="146538" imgH="146538" progId="TCLayout.ActiveDocument.1">
                  <p:embed/>
                </p:oleObj>
              </mc:Choice>
              <mc:Fallback>
                <p:oleObj name="think-cell Slide" r:id="rId2" imgW="146538" imgH="146538"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263769"/>
                        <a:ext cx="146538" cy="146538"/>
                      </a:xfrm>
                      <a:prstGeom prst="rect">
                        <a:avLst/>
                      </a:prstGeom>
                      <a:noFill/>
                      <a:ln>
                        <a:noFill/>
                      </a:ln>
                      <a:effectLst/>
                    </p:spPr>
                  </p:pic>
                </p:oleObj>
              </mc:Fallback>
            </mc:AlternateContent>
          </a:graphicData>
        </a:graphic>
      </p:graphicFrame>
      <p:sp>
        <p:nvSpPr>
          <p:cNvPr id="27650" name="Title 1"/>
          <p:cNvSpPr>
            <a:spLocks noGrp="1"/>
          </p:cNvSpPr>
          <p:nvPr>
            <p:ph type="title"/>
          </p:nvPr>
        </p:nvSpPr>
        <p:spPr/>
        <p:txBody>
          <a:bodyPr/>
          <a:lstStyle/>
          <a:p>
            <a:pPr eaLnBrk="1" hangingPunct="1"/>
            <a:r>
              <a:rPr lang="zh-CN" altLang="en-US" smtClean="0">
                <a:ea typeface="宋体" panose="02010600030101010101" pitchFamily="2" charset="-122"/>
              </a:rPr>
              <a:t>苏宁电器</a:t>
            </a:r>
          </a:p>
        </p:txBody>
      </p:sp>
      <p:sp>
        <p:nvSpPr>
          <p:cNvPr id="27651" name="Slide Number Placeholder 4"/>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108" b="1">
                <a:solidFill>
                  <a:schemeClr val="tx1"/>
                </a:solidFill>
                <a:latin typeface="Arial" pitchFamily="34" charset="0"/>
                <a:ea typeface="宋体" panose="02010600030101010101" pitchFamily="2" charset="-122"/>
              </a:defRPr>
            </a:lvl1pPr>
            <a:lvl2pPr marL="685817" indent="-263776">
              <a:defRPr sz="1108" b="1">
                <a:solidFill>
                  <a:schemeClr val="tx1"/>
                </a:solidFill>
                <a:latin typeface="Arial" pitchFamily="34" charset="0"/>
                <a:ea typeface="宋体" panose="02010600030101010101" pitchFamily="2" charset="-122"/>
              </a:defRPr>
            </a:lvl2pPr>
            <a:lvl3pPr marL="1055103" indent="-211021">
              <a:defRPr sz="1108" b="1">
                <a:solidFill>
                  <a:schemeClr val="tx1"/>
                </a:solidFill>
                <a:latin typeface="Arial" pitchFamily="34" charset="0"/>
                <a:ea typeface="宋体" panose="02010600030101010101" pitchFamily="2" charset="-122"/>
              </a:defRPr>
            </a:lvl3pPr>
            <a:lvl4pPr marL="1477145" indent="-211021">
              <a:defRPr sz="1108" b="1">
                <a:solidFill>
                  <a:schemeClr val="tx1"/>
                </a:solidFill>
                <a:latin typeface="Arial" pitchFamily="34" charset="0"/>
                <a:ea typeface="宋体" panose="02010600030101010101" pitchFamily="2" charset="-122"/>
              </a:defRPr>
            </a:lvl4pPr>
            <a:lvl5pPr marL="1899186" indent="-211021">
              <a:defRPr sz="1108" b="1">
                <a:solidFill>
                  <a:schemeClr val="tx1"/>
                </a:solidFill>
                <a:latin typeface="Arial" pitchFamily="34" charset="0"/>
                <a:ea typeface="宋体" panose="02010600030101010101" pitchFamily="2" charset="-122"/>
              </a:defRPr>
            </a:lvl5pPr>
            <a:lvl6pPr marL="2321227" indent="-211021" fontAlgn="base">
              <a:spcBef>
                <a:spcPct val="0"/>
              </a:spcBef>
              <a:spcAft>
                <a:spcPct val="0"/>
              </a:spcAft>
              <a:defRPr sz="1108" b="1">
                <a:solidFill>
                  <a:schemeClr val="tx1"/>
                </a:solidFill>
                <a:latin typeface="Arial" pitchFamily="34" charset="0"/>
                <a:ea typeface="宋体" panose="02010600030101010101" pitchFamily="2" charset="-122"/>
              </a:defRPr>
            </a:lvl6pPr>
            <a:lvl7pPr marL="2743269" indent="-211021" fontAlgn="base">
              <a:spcBef>
                <a:spcPct val="0"/>
              </a:spcBef>
              <a:spcAft>
                <a:spcPct val="0"/>
              </a:spcAft>
              <a:defRPr sz="1108" b="1">
                <a:solidFill>
                  <a:schemeClr val="tx1"/>
                </a:solidFill>
                <a:latin typeface="Arial" pitchFamily="34" charset="0"/>
                <a:ea typeface="宋体" panose="02010600030101010101" pitchFamily="2" charset="-122"/>
              </a:defRPr>
            </a:lvl7pPr>
            <a:lvl8pPr marL="3165310" indent="-211021" fontAlgn="base">
              <a:spcBef>
                <a:spcPct val="0"/>
              </a:spcBef>
              <a:spcAft>
                <a:spcPct val="0"/>
              </a:spcAft>
              <a:defRPr sz="1108" b="1">
                <a:solidFill>
                  <a:schemeClr val="tx1"/>
                </a:solidFill>
                <a:latin typeface="Arial" pitchFamily="34" charset="0"/>
                <a:ea typeface="宋体" panose="02010600030101010101" pitchFamily="2" charset="-122"/>
              </a:defRPr>
            </a:lvl8pPr>
            <a:lvl9pPr marL="3587351" indent="-211021" fontAlgn="base">
              <a:spcBef>
                <a:spcPct val="0"/>
              </a:spcBef>
              <a:spcAft>
                <a:spcPct val="0"/>
              </a:spcAft>
              <a:defRPr sz="1108" b="1">
                <a:solidFill>
                  <a:schemeClr val="tx1"/>
                </a:solidFill>
                <a:latin typeface="Arial" pitchFamily="34" charset="0"/>
                <a:ea typeface="宋体" panose="02010600030101010101" pitchFamily="2" charset="-122"/>
              </a:defRPr>
            </a:lvl9pPr>
          </a:lstStyle>
          <a:p>
            <a:r>
              <a:rPr lang="de-DE" altLang="zh-CN" sz="738" b="0">
                <a:solidFill>
                  <a:srgbClr val="00337F"/>
                </a:solidFill>
              </a:rPr>
              <a:t>Page</a:t>
            </a:r>
            <a:r>
              <a:rPr lang="de-DE" altLang="zh-CN" sz="646" b="0">
                <a:solidFill>
                  <a:srgbClr val="00337F"/>
                </a:solidFill>
              </a:rPr>
              <a:t> </a:t>
            </a:r>
            <a:fld id="{BADB2B12-D9A4-4951-8351-8F4AE2B052C1}" type="slidenum">
              <a:rPr lang="de-DE" altLang="zh-CN" sz="923" b="0">
                <a:solidFill>
                  <a:srgbClr val="00337F"/>
                </a:solidFill>
              </a:rPr>
              <a:t>17</a:t>
            </a:fld>
            <a:endParaRPr lang="de-DE" altLang="zh-CN" sz="923" b="0">
              <a:solidFill>
                <a:srgbClr val="00337F"/>
              </a:solidFill>
            </a:endParaRPr>
          </a:p>
        </p:txBody>
      </p:sp>
      <p:sp>
        <p:nvSpPr>
          <p:cNvPr id="27652" name="矩形 1"/>
          <p:cNvSpPr>
            <a:spLocks noChangeArrowheads="1"/>
          </p:cNvSpPr>
          <p:nvPr/>
        </p:nvSpPr>
        <p:spPr bwMode="auto">
          <a:xfrm>
            <a:off x="786912" y="1752600"/>
            <a:ext cx="7976088" cy="4319954"/>
          </a:xfrm>
          <a:prstGeom prst="rect">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endParaRPr lang="en-US" altLang="zh-CN" sz="1108">
              <a:solidFill>
                <a:srgbClr val="000000"/>
              </a:solidFill>
            </a:endParaRPr>
          </a:p>
        </p:txBody>
      </p:sp>
      <p:sp>
        <p:nvSpPr>
          <p:cNvPr id="27653" name="Rectangle 25"/>
          <p:cNvSpPr>
            <a:spLocks noChangeArrowheads="1"/>
          </p:cNvSpPr>
          <p:nvPr/>
        </p:nvSpPr>
        <p:spPr bwMode="auto">
          <a:xfrm>
            <a:off x="786912" y="1060939"/>
            <a:ext cx="7971692" cy="45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a:solidFill>
                  <a:srgbClr val="000000"/>
                </a:solidFill>
              </a:rPr>
              <a:t>制定店面人员配备标准，明确人员职责，实现店面管理高效运转。</a:t>
            </a:r>
          </a:p>
        </p:txBody>
      </p:sp>
      <p:sp>
        <p:nvSpPr>
          <p:cNvPr id="27654" name="Rectangle 24"/>
          <p:cNvSpPr>
            <a:spLocks noChangeArrowheads="1"/>
          </p:cNvSpPr>
          <p:nvPr/>
        </p:nvSpPr>
        <p:spPr bwMode="auto">
          <a:xfrm>
            <a:off x="786912" y="759070"/>
            <a:ext cx="7971692" cy="225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marL="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tabLst>
                <a:tab pos="538163"/>
              </a:tabLst>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tabLst>
                <a:tab pos="538163"/>
              </a:tabLs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477" b="0">
                <a:solidFill>
                  <a:srgbClr val="000000"/>
                </a:solidFill>
              </a:rPr>
              <a:t>渠道运营管理</a:t>
            </a:r>
            <a:r>
              <a:rPr lang="en-US" altLang="zh-CN" sz="1477" b="0">
                <a:solidFill>
                  <a:srgbClr val="000000"/>
                </a:solidFill>
              </a:rPr>
              <a:t>--</a:t>
            </a:r>
            <a:r>
              <a:rPr lang="zh-CN" altLang="en-US" sz="1477" b="0">
                <a:solidFill>
                  <a:srgbClr val="000000"/>
                </a:solidFill>
              </a:rPr>
              <a:t>单店管理架构</a:t>
            </a:r>
            <a:endParaRPr lang="en-US" altLang="zh-CN" sz="1477" b="0">
              <a:solidFill>
                <a:srgbClr val="000000"/>
              </a:solidFill>
            </a:endParaRPr>
          </a:p>
        </p:txBody>
      </p:sp>
      <p:sp>
        <p:nvSpPr>
          <p:cNvPr id="13" name="Rectangle 12"/>
          <p:cNvSpPr/>
          <p:nvPr/>
        </p:nvSpPr>
        <p:spPr bwMode="auto">
          <a:xfrm>
            <a:off x="1482970" y="3209193"/>
            <a:ext cx="496766" cy="303335"/>
          </a:xfrm>
          <a:prstGeom prst="rect">
            <a:avLst/>
          </a:prstGeom>
          <a:solidFill>
            <a:schemeClr val="bg2">
              <a:lumMod val="90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督导</a:t>
            </a:r>
          </a:p>
        </p:txBody>
      </p:sp>
      <p:sp>
        <p:nvSpPr>
          <p:cNvPr id="14" name="Rectangle 13"/>
          <p:cNvSpPr/>
          <p:nvPr/>
        </p:nvSpPr>
        <p:spPr bwMode="auto">
          <a:xfrm>
            <a:off x="2475035" y="3209193"/>
            <a:ext cx="498231" cy="303335"/>
          </a:xfrm>
          <a:prstGeom prst="rect">
            <a:avLst/>
          </a:prstGeom>
          <a:solidFill>
            <a:schemeClr val="bg2">
              <a:lumMod val="90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督导</a:t>
            </a:r>
          </a:p>
        </p:txBody>
      </p:sp>
      <p:sp>
        <p:nvSpPr>
          <p:cNvPr id="15" name="Rectangle 14"/>
          <p:cNvSpPr/>
          <p:nvPr/>
        </p:nvSpPr>
        <p:spPr bwMode="auto">
          <a:xfrm>
            <a:off x="870439" y="4457700"/>
            <a:ext cx="190500" cy="698989"/>
          </a:xfrm>
          <a:prstGeom prst="rect">
            <a:avLst/>
          </a:prstGeom>
          <a:solidFill>
            <a:schemeClr val="accent5">
              <a:lumMod val="20000"/>
              <a:lumOff val="80000"/>
            </a:schemeClr>
          </a:solidFill>
          <a:ln w="9525" cap="flat" cmpd="sng" algn="ctr">
            <a:solidFill>
              <a:schemeClr val="tx1"/>
            </a:solidFill>
            <a:prstDash val="solid"/>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1108" b="1">
                <a:solidFill>
                  <a:srgbClr val="000000"/>
                </a:solidFill>
                <a:latin typeface="Arial"/>
                <a:ea typeface="宋体" panose="02010600030101010101" pitchFamily="2" charset="-122"/>
              </a:rPr>
              <a:t>营业员</a:t>
            </a:r>
          </a:p>
        </p:txBody>
      </p:sp>
      <p:sp>
        <p:nvSpPr>
          <p:cNvPr id="16" name="Rectangle 15"/>
          <p:cNvSpPr/>
          <p:nvPr/>
        </p:nvSpPr>
        <p:spPr bwMode="auto">
          <a:xfrm>
            <a:off x="1138605" y="4457700"/>
            <a:ext cx="190500" cy="698989"/>
          </a:xfrm>
          <a:prstGeom prst="rect">
            <a:avLst/>
          </a:prstGeom>
          <a:solidFill>
            <a:schemeClr val="accent5">
              <a:lumMod val="20000"/>
              <a:lumOff val="80000"/>
            </a:schemeClr>
          </a:solidFill>
          <a:ln w="9525" cap="flat" cmpd="sng" algn="ctr">
            <a:solidFill>
              <a:schemeClr val="tx1"/>
            </a:solidFill>
            <a:prstDash val="solid"/>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促销员</a:t>
            </a:r>
          </a:p>
        </p:txBody>
      </p:sp>
      <p:sp>
        <p:nvSpPr>
          <p:cNvPr id="17" name="Rectangle 16"/>
          <p:cNvSpPr/>
          <p:nvPr/>
        </p:nvSpPr>
        <p:spPr bwMode="auto">
          <a:xfrm>
            <a:off x="1381859" y="4457700"/>
            <a:ext cx="189034" cy="698989"/>
          </a:xfrm>
          <a:prstGeom prst="rect">
            <a:avLst/>
          </a:prstGeom>
          <a:solidFill>
            <a:schemeClr val="accent5">
              <a:lumMod val="20000"/>
              <a:lumOff val="80000"/>
            </a:schemeClr>
          </a:solidFill>
          <a:ln w="9525" cap="flat" cmpd="sng" algn="ctr">
            <a:solidFill>
              <a:schemeClr val="tx1"/>
            </a:solidFill>
            <a:prstDash val="dash"/>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受理员</a:t>
            </a:r>
          </a:p>
        </p:txBody>
      </p:sp>
      <p:sp>
        <p:nvSpPr>
          <p:cNvPr id="18" name="Rectangle 17"/>
          <p:cNvSpPr/>
          <p:nvPr/>
        </p:nvSpPr>
        <p:spPr bwMode="auto">
          <a:xfrm>
            <a:off x="1922585" y="4457700"/>
            <a:ext cx="190500" cy="698989"/>
          </a:xfrm>
          <a:prstGeom prst="rect">
            <a:avLst/>
          </a:prstGeom>
          <a:solidFill>
            <a:schemeClr val="accent5">
              <a:lumMod val="20000"/>
              <a:lumOff val="80000"/>
            </a:schemeClr>
          </a:solidFill>
          <a:ln w="9525" cap="flat" cmpd="sng" algn="ctr">
            <a:solidFill>
              <a:schemeClr val="tx1"/>
            </a:solidFill>
            <a:prstDash val="solid"/>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1108" b="1">
                <a:solidFill>
                  <a:srgbClr val="000000"/>
                </a:solidFill>
                <a:latin typeface="Arial"/>
                <a:ea typeface="宋体" panose="02010600030101010101" pitchFamily="2" charset="-122"/>
              </a:rPr>
              <a:t>营业员</a:t>
            </a:r>
          </a:p>
        </p:txBody>
      </p:sp>
      <p:sp>
        <p:nvSpPr>
          <p:cNvPr id="19" name="Rectangle 18"/>
          <p:cNvSpPr/>
          <p:nvPr/>
        </p:nvSpPr>
        <p:spPr bwMode="auto">
          <a:xfrm>
            <a:off x="2181959" y="4457700"/>
            <a:ext cx="190500" cy="698989"/>
          </a:xfrm>
          <a:prstGeom prst="rect">
            <a:avLst/>
          </a:prstGeom>
          <a:solidFill>
            <a:schemeClr val="accent5">
              <a:lumMod val="20000"/>
              <a:lumOff val="80000"/>
            </a:schemeClr>
          </a:solidFill>
          <a:ln w="9525" cap="flat" cmpd="sng" algn="ctr">
            <a:solidFill>
              <a:schemeClr val="tx1"/>
            </a:solidFill>
            <a:prstDash val="solid"/>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促销员</a:t>
            </a:r>
          </a:p>
        </p:txBody>
      </p:sp>
      <p:sp>
        <p:nvSpPr>
          <p:cNvPr id="20" name="Rectangle 19"/>
          <p:cNvSpPr/>
          <p:nvPr/>
        </p:nvSpPr>
        <p:spPr bwMode="auto">
          <a:xfrm>
            <a:off x="2432539" y="4457700"/>
            <a:ext cx="190500" cy="698989"/>
          </a:xfrm>
          <a:prstGeom prst="rect">
            <a:avLst/>
          </a:prstGeom>
          <a:solidFill>
            <a:schemeClr val="accent5">
              <a:lumMod val="20000"/>
              <a:lumOff val="80000"/>
            </a:schemeClr>
          </a:solidFill>
          <a:ln w="9525" cap="flat" cmpd="sng" algn="ctr">
            <a:solidFill>
              <a:schemeClr val="tx1"/>
            </a:solidFill>
            <a:prstDash val="dash"/>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受理员</a:t>
            </a:r>
          </a:p>
        </p:txBody>
      </p:sp>
      <p:sp>
        <p:nvSpPr>
          <p:cNvPr id="21" name="Rectangle 20"/>
          <p:cNvSpPr/>
          <p:nvPr/>
        </p:nvSpPr>
        <p:spPr bwMode="auto">
          <a:xfrm>
            <a:off x="3968262" y="4457700"/>
            <a:ext cx="189035" cy="698989"/>
          </a:xfrm>
          <a:prstGeom prst="rect">
            <a:avLst/>
          </a:prstGeom>
          <a:solidFill>
            <a:schemeClr val="accent5">
              <a:lumMod val="20000"/>
              <a:lumOff val="80000"/>
            </a:schemeClr>
          </a:solidFill>
          <a:ln w="9525" cap="flat" cmpd="sng" algn="ctr">
            <a:solidFill>
              <a:schemeClr val="tx1"/>
            </a:solidFill>
            <a:prstDash val="solid"/>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收银员</a:t>
            </a:r>
          </a:p>
        </p:txBody>
      </p:sp>
      <p:sp>
        <p:nvSpPr>
          <p:cNvPr id="22" name="Rectangle 21"/>
          <p:cNvSpPr/>
          <p:nvPr/>
        </p:nvSpPr>
        <p:spPr bwMode="auto">
          <a:xfrm>
            <a:off x="4737589" y="4457700"/>
            <a:ext cx="190500" cy="698989"/>
          </a:xfrm>
          <a:prstGeom prst="rect">
            <a:avLst/>
          </a:prstGeom>
          <a:solidFill>
            <a:schemeClr val="accent5">
              <a:lumMod val="20000"/>
              <a:lumOff val="80000"/>
            </a:schemeClr>
          </a:solidFill>
          <a:ln w="9525" cap="flat" cmpd="sng" algn="ctr">
            <a:solidFill>
              <a:schemeClr val="tx1"/>
            </a:solidFill>
            <a:prstDash val="dash"/>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库管</a:t>
            </a:r>
          </a:p>
        </p:txBody>
      </p:sp>
      <p:sp>
        <p:nvSpPr>
          <p:cNvPr id="23" name="Rectangle 22"/>
          <p:cNvSpPr/>
          <p:nvPr/>
        </p:nvSpPr>
        <p:spPr bwMode="auto">
          <a:xfrm>
            <a:off x="2448659" y="2381251"/>
            <a:ext cx="940777" cy="278423"/>
          </a:xfrm>
          <a:prstGeom prst="rect">
            <a:avLst/>
          </a:prstGeom>
          <a:solidFill>
            <a:schemeClr val="bg2">
              <a:lumMod val="90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rPr>
              <a:t>店长</a:t>
            </a:r>
          </a:p>
        </p:txBody>
      </p:sp>
      <p:sp>
        <p:nvSpPr>
          <p:cNvPr id="24" name="Rectangle 23"/>
          <p:cNvSpPr/>
          <p:nvPr/>
        </p:nvSpPr>
        <p:spPr bwMode="auto">
          <a:xfrm>
            <a:off x="3911112" y="2642089"/>
            <a:ext cx="893885" cy="332642"/>
          </a:xfrm>
          <a:prstGeom prst="rect">
            <a:avLst/>
          </a:prstGeom>
          <a:solidFill>
            <a:schemeClr val="bg2">
              <a:lumMod val="90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rPr>
              <a:t>店长助理</a:t>
            </a:r>
          </a:p>
        </p:txBody>
      </p:sp>
      <p:sp>
        <p:nvSpPr>
          <p:cNvPr id="27667" name="Left Brace 55"/>
          <p:cNvSpPr/>
          <p:nvPr/>
        </p:nvSpPr>
        <p:spPr bwMode="auto">
          <a:xfrm rot="-5400000">
            <a:off x="1743075" y="4675310"/>
            <a:ext cx="149469" cy="1261697"/>
          </a:xfrm>
          <a:prstGeom prst="leftBrace">
            <a:avLst>
              <a:gd name="adj1" fmla="val 357656"/>
              <a:gd name="adj2" fmla="val 50000"/>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endParaRPr lang="zh-CN" altLang="en-US" sz="1108">
              <a:solidFill>
                <a:srgbClr val="000000"/>
              </a:solidFill>
            </a:endParaRPr>
          </a:p>
        </p:txBody>
      </p:sp>
      <p:sp>
        <p:nvSpPr>
          <p:cNvPr id="27668" name="TextBox 56"/>
          <p:cNvSpPr txBox="1">
            <a:spLocks noChangeArrowheads="1"/>
          </p:cNvSpPr>
          <p:nvPr/>
        </p:nvSpPr>
        <p:spPr bwMode="auto">
          <a:xfrm>
            <a:off x="1984131" y="3257551"/>
            <a:ext cx="32733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en-US" altLang="zh-CN" sz="1108">
                <a:solidFill>
                  <a:srgbClr val="000000"/>
                </a:solidFill>
              </a:rPr>
              <a:t>…</a:t>
            </a:r>
            <a:endParaRPr lang="zh-CN" altLang="en-US" sz="1108">
              <a:solidFill>
                <a:srgbClr val="000000"/>
              </a:solidFill>
            </a:endParaRPr>
          </a:p>
        </p:txBody>
      </p:sp>
      <p:sp>
        <p:nvSpPr>
          <p:cNvPr id="27669" name="Left Brace 55"/>
          <p:cNvSpPr/>
          <p:nvPr/>
        </p:nvSpPr>
        <p:spPr bwMode="auto">
          <a:xfrm rot="-5400000">
            <a:off x="4282587" y="4861414"/>
            <a:ext cx="149469" cy="895350"/>
          </a:xfrm>
          <a:prstGeom prst="leftBrace">
            <a:avLst>
              <a:gd name="adj1" fmla="val 357887"/>
              <a:gd name="adj2" fmla="val 50000"/>
            </a:avLst>
          </a:prstGeom>
          <a:noFill/>
          <a:ln w="9525">
            <a:solidFill>
              <a:schemeClr val="tx1"/>
            </a:solidFill>
            <a:round/>
          </a:ln>
          <a:extLst>
            <a:ext uri="{909E8E84-426E-40DD-AFC4-6F175D3DCCD1}">
              <a14:hiddenFill xmlns:a14="http://schemas.microsoft.com/office/drawing/2010/main">
                <a:solidFill>
                  <a:srgbClr val="FFFFFF"/>
                </a:solidFill>
              </a14:hiddenFill>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endParaRPr lang="zh-CN" altLang="en-US" sz="1108">
              <a:solidFill>
                <a:srgbClr val="000000"/>
              </a:solidFill>
            </a:endParaRPr>
          </a:p>
        </p:txBody>
      </p:sp>
      <p:sp>
        <p:nvSpPr>
          <p:cNvPr id="27670" name="Rectangle 64"/>
          <p:cNvSpPr>
            <a:spLocks noChangeArrowheads="1"/>
          </p:cNvSpPr>
          <p:nvPr/>
        </p:nvSpPr>
        <p:spPr bwMode="auto">
          <a:xfrm>
            <a:off x="5624147" y="3313236"/>
            <a:ext cx="2730012" cy="657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店长助理</a:t>
            </a:r>
            <a:endParaRPr lang="en-US" altLang="zh-CN" sz="1108">
              <a:solidFill>
                <a:srgbClr val="000000"/>
              </a:solidFill>
            </a:endParaRPr>
          </a:p>
          <a:p>
            <a:pPr fontAlgn="base">
              <a:spcBef>
                <a:spcPct val="0"/>
              </a:spcBef>
              <a:spcAft>
                <a:spcPct val="0"/>
              </a:spcAft>
            </a:pPr>
            <a:r>
              <a:rPr lang="zh-CN" altLang="en-US" sz="1108" b="0">
                <a:solidFill>
                  <a:srgbClr val="000000"/>
                </a:solidFill>
              </a:rPr>
              <a:t>协助连锁店店长做好各方面的工作，重点负责连锁店的服务管理工作</a:t>
            </a:r>
          </a:p>
        </p:txBody>
      </p:sp>
      <p:sp>
        <p:nvSpPr>
          <p:cNvPr id="27671" name="Rectangle 65"/>
          <p:cNvSpPr>
            <a:spLocks noChangeArrowheads="1"/>
          </p:cNvSpPr>
          <p:nvPr/>
        </p:nvSpPr>
        <p:spPr bwMode="auto">
          <a:xfrm>
            <a:off x="5624147" y="4196862"/>
            <a:ext cx="2730012" cy="656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督导</a:t>
            </a:r>
            <a:endParaRPr lang="en-US" altLang="zh-CN" sz="1108">
              <a:solidFill>
                <a:srgbClr val="000000"/>
              </a:solidFill>
            </a:endParaRPr>
          </a:p>
          <a:p>
            <a:pPr fontAlgn="base">
              <a:spcBef>
                <a:spcPct val="0"/>
              </a:spcBef>
              <a:spcAft>
                <a:spcPct val="0"/>
              </a:spcAft>
            </a:pPr>
            <a:r>
              <a:rPr lang="zh-CN" altLang="en-US" sz="1108" b="0">
                <a:solidFill>
                  <a:srgbClr val="000000"/>
                </a:solidFill>
              </a:rPr>
              <a:t>类似单个品类商品的经营老板，负责品类销售业绩、销售团队管理及建设</a:t>
            </a:r>
          </a:p>
        </p:txBody>
      </p:sp>
      <p:sp>
        <p:nvSpPr>
          <p:cNvPr id="27672" name="Rectangle 67"/>
          <p:cNvSpPr>
            <a:spLocks noChangeArrowheads="1"/>
          </p:cNvSpPr>
          <p:nvPr/>
        </p:nvSpPr>
        <p:spPr bwMode="auto">
          <a:xfrm>
            <a:off x="5624147" y="5080490"/>
            <a:ext cx="2730012" cy="657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营业员</a:t>
            </a:r>
            <a:endParaRPr lang="en-US" altLang="zh-CN" sz="1108">
              <a:solidFill>
                <a:srgbClr val="000000"/>
              </a:solidFill>
            </a:endParaRPr>
          </a:p>
          <a:p>
            <a:pPr fontAlgn="base">
              <a:spcBef>
                <a:spcPct val="0"/>
              </a:spcBef>
              <a:spcAft>
                <a:spcPct val="0"/>
              </a:spcAft>
            </a:pPr>
            <a:r>
              <a:rPr lang="zh-CN" altLang="en-US" sz="1108" b="0">
                <a:solidFill>
                  <a:srgbClr val="000000"/>
                </a:solidFill>
              </a:rPr>
              <a:t>负责相关品牌商品的销售及销售服务工作</a:t>
            </a:r>
          </a:p>
        </p:txBody>
      </p:sp>
      <p:sp>
        <p:nvSpPr>
          <p:cNvPr id="27673" name="Rectangle 69"/>
          <p:cNvSpPr>
            <a:spLocks noChangeArrowheads="1"/>
          </p:cNvSpPr>
          <p:nvPr/>
        </p:nvSpPr>
        <p:spPr bwMode="auto">
          <a:xfrm>
            <a:off x="5624147" y="2431074"/>
            <a:ext cx="2730012" cy="657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店长</a:t>
            </a:r>
            <a:endParaRPr lang="en-US" altLang="zh-CN" sz="1108">
              <a:solidFill>
                <a:srgbClr val="000000"/>
              </a:solidFill>
            </a:endParaRPr>
          </a:p>
          <a:p>
            <a:pPr fontAlgn="base">
              <a:spcBef>
                <a:spcPct val="0"/>
              </a:spcBef>
              <a:spcAft>
                <a:spcPct val="0"/>
              </a:spcAft>
            </a:pPr>
            <a:r>
              <a:rPr lang="zh-CN" altLang="en-US" sz="1108" b="0">
                <a:solidFill>
                  <a:srgbClr val="000000"/>
                </a:solidFill>
              </a:rPr>
              <a:t>负责整个门店的经营管理，承担收入、费用、毛利等业绩考核指标</a:t>
            </a:r>
          </a:p>
        </p:txBody>
      </p:sp>
      <p:cxnSp>
        <p:nvCxnSpPr>
          <p:cNvPr id="27674" name="Straight Connector 62"/>
          <p:cNvCxnSpPr>
            <a:cxnSpLocks noChangeShapeType="1"/>
          </p:cNvCxnSpPr>
          <p:nvPr/>
        </p:nvCxnSpPr>
        <p:spPr bwMode="auto">
          <a:xfrm>
            <a:off x="5432182" y="3089031"/>
            <a:ext cx="3037742" cy="0"/>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cxnSp>
      <p:cxnSp>
        <p:nvCxnSpPr>
          <p:cNvPr id="27675" name="Straight Connector 63"/>
          <p:cNvCxnSpPr>
            <a:cxnSpLocks noChangeShapeType="1"/>
          </p:cNvCxnSpPr>
          <p:nvPr/>
        </p:nvCxnSpPr>
        <p:spPr bwMode="auto">
          <a:xfrm>
            <a:off x="5432182" y="3972658"/>
            <a:ext cx="3037742" cy="0"/>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cxnSp>
      <p:cxnSp>
        <p:nvCxnSpPr>
          <p:cNvPr id="27676" name="Straight Connector 66"/>
          <p:cNvCxnSpPr>
            <a:cxnSpLocks noChangeShapeType="1"/>
          </p:cNvCxnSpPr>
          <p:nvPr/>
        </p:nvCxnSpPr>
        <p:spPr bwMode="auto">
          <a:xfrm>
            <a:off x="5432182" y="4854820"/>
            <a:ext cx="3037742" cy="0"/>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cxnSp>
      <p:cxnSp>
        <p:nvCxnSpPr>
          <p:cNvPr id="27677" name="Straight Connector 70"/>
          <p:cNvCxnSpPr>
            <a:cxnSpLocks noChangeShapeType="1"/>
          </p:cNvCxnSpPr>
          <p:nvPr/>
        </p:nvCxnSpPr>
        <p:spPr bwMode="auto">
          <a:xfrm>
            <a:off x="5432182" y="5738446"/>
            <a:ext cx="3037742" cy="0"/>
          </a:xfrm>
          <a:prstGeom prst="line">
            <a:avLst/>
          </a:prstGeom>
          <a:noFill/>
          <a:ln w="9525">
            <a:solidFill>
              <a:schemeClr val="tx1"/>
            </a:solidFill>
            <a:prstDash val="dash"/>
            <a:round/>
          </a:ln>
          <a:extLst>
            <a:ext uri="{909E8E84-426E-40DD-AFC4-6F175D3DCCD1}">
              <a14:hiddenFill xmlns:a14="http://schemas.microsoft.com/office/drawing/2010/main">
                <a:noFill/>
              </a14:hiddenFill>
            </a:ext>
          </a:extLst>
        </p:spPr>
      </p:cxnSp>
      <p:sp>
        <p:nvSpPr>
          <p:cNvPr id="27678" name="Rectangle 3"/>
          <p:cNvSpPr>
            <a:spLocks noGrp="1" noChangeArrowheads="1"/>
          </p:cNvSpPr>
          <p:nvPr/>
        </p:nvSpPr>
        <p:spPr bwMode="auto">
          <a:xfrm>
            <a:off x="786912" y="5926016"/>
            <a:ext cx="4273062" cy="14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eaLnBrk="0" fontAlgn="base" hangingPunct="0">
              <a:spcBef>
                <a:spcPct val="0"/>
              </a:spcBef>
              <a:spcAft>
                <a:spcPct val="0"/>
              </a:spcAft>
              <a:buSzPct val="85000"/>
            </a:pPr>
            <a:r>
              <a:rPr lang="en-US" altLang="zh-CN" sz="738" b="0" i="1">
                <a:solidFill>
                  <a:srgbClr val="000000"/>
                </a:solidFill>
                <a:sym typeface="Arial" pitchFamily="34" charset="0"/>
              </a:rPr>
              <a:t>Source: </a:t>
            </a:r>
            <a:r>
              <a:rPr lang="zh-CN" altLang="en-US" sz="738" b="0" i="1">
                <a:solidFill>
                  <a:srgbClr val="000000"/>
                </a:solidFill>
                <a:sym typeface="Arial" pitchFamily="34" charset="0"/>
              </a:rPr>
              <a:t>公开资料； </a:t>
            </a:r>
            <a:r>
              <a:rPr lang="en-US" altLang="zh-CN" sz="738" b="0" i="1">
                <a:solidFill>
                  <a:srgbClr val="000000"/>
                </a:solidFill>
                <a:sym typeface="Arial" pitchFamily="34" charset="0"/>
              </a:rPr>
              <a:t>Detecon</a:t>
            </a:r>
            <a:r>
              <a:rPr lang="zh-CN" altLang="en-US" sz="738" b="0" i="1">
                <a:solidFill>
                  <a:srgbClr val="000000"/>
                </a:solidFill>
                <a:sym typeface="Arial" pitchFamily="34" charset="0"/>
              </a:rPr>
              <a:t>分析</a:t>
            </a:r>
          </a:p>
        </p:txBody>
      </p:sp>
      <p:sp>
        <p:nvSpPr>
          <p:cNvPr id="70" name="Rectangle 13"/>
          <p:cNvSpPr/>
          <p:nvPr/>
        </p:nvSpPr>
        <p:spPr bwMode="auto">
          <a:xfrm>
            <a:off x="3440723" y="3212123"/>
            <a:ext cx="511420" cy="300404"/>
          </a:xfrm>
          <a:prstGeom prst="rect">
            <a:avLst/>
          </a:prstGeom>
          <a:solidFill>
            <a:schemeClr val="bg2">
              <a:lumMod val="90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督导</a:t>
            </a:r>
          </a:p>
        </p:txBody>
      </p:sp>
      <p:sp>
        <p:nvSpPr>
          <p:cNvPr id="71" name="Rectangle 12"/>
          <p:cNvSpPr/>
          <p:nvPr/>
        </p:nvSpPr>
        <p:spPr bwMode="auto">
          <a:xfrm>
            <a:off x="986204" y="3820258"/>
            <a:ext cx="496765" cy="303334"/>
          </a:xfrm>
          <a:prstGeom prst="rect">
            <a:avLst/>
          </a:prstGeom>
          <a:solidFill>
            <a:schemeClr val="bg2">
              <a:lumMod val="90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柜长</a:t>
            </a:r>
          </a:p>
        </p:txBody>
      </p:sp>
      <p:sp>
        <p:nvSpPr>
          <p:cNvPr id="73" name="Rectangle 12"/>
          <p:cNvSpPr/>
          <p:nvPr/>
        </p:nvSpPr>
        <p:spPr bwMode="auto">
          <a:xfrm>
            <a:off x="2029558" y="3826120"/>
            <a:ext cx="496765" cy="303334"/>
          </a:xfrm>
          <a:prstGeom prst="rect">
            <a:avLst/>
          </a:prstGeom>
          <a:solidFill>
            <a:schemeClr val="bg2">
              <a:lumMod val="90000"/>
            </a:schemeClr>
          </a:solidFill>
          <a:ln w="9525" cap="flat" cmpd="sng" algn="ctr">
            <a:noFill/>
            <a:prstDash val="solid"/>
            <a:round/>
            <a:headEnd type="none" w="med" len="med"/>
            <a:tailEnd type="none" w="med" len="med"/>
          </a:ln>
          <a:effec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1108">
                <a:solidFill>
                  <a:srgbClr val="000000"/>
                </a:solidFill>
              </a:rPr>
              <a:t>柜长</a:t>
            </a:r>
          </a:p>
        </p:txBody>
      </p:sp>
      <p:sp>
        <p:nvSpPr>
          <p:cNvPr id="27682" name="TextBox 56"/>
          <p:cNvSpPr txBox="1">
            <a:spLocks noChangeArrowheads="1"/>
          </p:cNvSpPr>
          <p:nvPr/>
        </p:nvSpPr>
        <p:spPr bwMode="auto">
          <a:xfrm>
            <a:off x="1575289" y="3793882"/>
            <a:ext cx="32733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en-US" altLang="zh-CN" sz="1108">
                <a:solidFill>
                  <a:srgbClr val="000000"/>
                </a:solidFill>
              </a:rPr>
              <a:t>…</a:t>
            </a:r>
            <a:endParaRPr lang="zh-CN" altLang="en-US" sz="1108">
              <a:solidFill>
                <a:srgbClr val="000000"/>
              </a:solidFill>
            </a:endParaRPr>
          </a:p>
        </p:txBody>
      </p:sp>
      <p:sp>
        <p:nvSpPr>
          <p:cNvPr id="76" name="Rectangle 20"/>
          <p:cNvSpPr/>
          <p:nvPr/>
        </p:nvSpPr>
        <p:spPr bwMode="auto">
          <a:xfrm>
            <a:off x="4451839" y="4457700"/>
            <a:ext cx="189035" cy="698989"/>
          </a:xfrm>
          <a:prstGeom prst="rect">
            <a:avLst/>
          </a:prstGeom>
          <a:solidFill>
            <a:schemeClr val="accent5">
              <a:lumMod val="20000"/>
              <a:lumOff val="80000"/>
            </a:schemeClr>
          </a:solidFill>
          <a:ln w="9525" cap="flat" cmpd="sng" algn="ctr">
            <a:solidFill>
              <a:schemeClr val="tx1"/>
            </a:solidFill>
            <a:prstDash val="solid"/>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1108" b="1">
                <a:solidFill>
                  <a:srgbClr val="000000"/>
                </a:solidFill>
                <a:latin typeface="Arial"/>
                <a:ea typeface="宋体" panose="02010600030101010101" pitchFamily="2" charset="-122"/>
              </a:rPr>
              <a:t>内勤</a:t>
            </a:r>
          </a:p>
        </p:txBody>
      </p:sp>
      <p:sp>
        <p:nvSpPr>
          <p:cNvPr id="77" name="Rectangle 20"/>
          <p:cNvSpPr/>
          <p:nvPr/>
        </p:nvSpPr>
        <p:spPr bwMode="auto">
          <a:xfrm>
            <a:off x="3739662" y="4457700"/>
            <a:ext cx="189035" cy="698989"/>
          </a:xfrm>
          <a:prstGeom prst="rect">
            <a:avLst/>
          </a:prstGeom>
          <a:solidFill>
            <a:schemeClr val="accent5">
              <a:lumMod val="20000"/>
              <a:lumOff val="80000"/>
            </a:schemeClr>
          </a:solidFill>
          <a:ln w="9525" cap="flat" cmpd="sng" algn="ctr">
            <a:solidFill>
              <a:schemeClr val="tx1"/>
            </a:solidFill>
            <a:prstDash val="solid"/>
            <a:round/>
            <a:headEnd type="none" w="med" len="med"/>
            <a:tailEnd type="none" w="med" len="med"/>
          </a:ln>
          <a:effectLst/>
        </p:spPr>
        <p:txBody>
          <a:bodyPr vert="eaVert" wrap="none" lIns="66462" tIns="66462" rIns="66462" bIns="6646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1108" b="1">
                <a:solidFill>
                  <a:srgbClr val="000000"/>
                </a:solidFill>
                <a:latin typeface="Arial"/>
                <a:ea typeface="宋体" panose="02010600030101010101" pitchFamily="2" charset="-122"/>
              </a:rPr>
              <a:t>输单员</a:t>
            </a:r>
          </a:p>
        </p:txBody>
      </p:sp>
      <p:sp>
        <p:nvSpPr>
          <p:cNvPr id="27685" name="TextBox 56"/>
          <p:cNvSpPr txBox="1">
            <a:spLocks noChangeArrowheads="1"/>
          </p:cNvSpPr>
          <p:nvPr/>
        </p:nvSpPr>
        <p:spPr bwMode="auto">
          <a:xfrm>
            <a:off x="4157297" y="4615962"/>
            <a:ext cx="32733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en-US" altLang="zh-CN" sz="1108">
                <a:solidFill>
                  <a:srgbClr val="000000"/>
                </a:solidFill>
              </a:rPr>
              <a:t>…</a:t>
            </a:r>
            <a:endParaRPr lang="zh-CN" altLang="en-US" sz="1108">
              <a:solidFill>
                <a:srgbClr val="000000"/>
              </a:solidFill>
            </a:endParaRPr>
          </a:p>
        </p:txBody>
      </p:sp>
      <p:cxnSp>
        <p:nvCxnSpPr>
          <p:cNvPr id="27686" name="肘形连接符 81"/>
          <p:cNvCxnSpPr>
            <a:cxnSpLocks noChangeShapeType="1"/>
            <a:stCxn id="23" idx="2"/>
            <a:endCxn id="13" idx="0"/>
          </p:cNvCxnSpPr>
          <p:nvPr/>
        </p:nvCxnSpPr>
        <p:spPr bwMode="auto">
          <a:xfrm rot="5400000">
            <a:off x="2050073" y="2340220"/>
            <a:ext cx="549519" cy="1188426"/>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87" name="肘形连接符 83"/>
          <p:cNvCxnSpPr>
            <a:cxnSpLocks noChangeShapeType="1"/>
            <a:stCxn id="23" idx="2"/>
            <a:endCxn id="70" idx="0"/>
          </p:cNvCxnSpPr>
          <p:nvPr/>
        </p:nvCxnSpPr>
        <p:spPr bwMode="auto">
          <a:xfrm rot="16200000" flipH="1">
            <a:off x="3031881" y="2546839"/>
            <a:ext cx="552450" cy="778120"/>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88" name="直接连接符 96"/>
          <p:cNvCxnSpPr>
            <a:cxnSpLocks noChangeShapeType="1"/>
            <a:endCxn id="24" idx="1"/>
          </p:cNvCxnSpPr>
          <p:nvPr/>
        </p:nvCxnSpPr>
        <p:spPr bwMode="auto">
          <a:xfrm>
            <a:off x="2919046" y="2809143"/>
            <a:ext cx="992066" cy="1465"/>
          </a:xfrm>
          <a:prstGeom prst="line">
            <a:avLst/>
          </a:prstGeom>
          <a:noFill/>
          <a:ln w="9525">
            <a:solidFill>
              <a:schemeClr val="tx1"/>
            </a:solidFill>
            <a:round/>
          </a:ln>
          <a:extLst>
            <a:ext uri="{909E8E84-426E-40DD-AFC4-6F175D3DCCD1}">
              <a14:hiddenFill xmlns:a14="http://schemas.microsoft.com/office/drawing/2010/main">
                <a:noFill/>
              </a14:hiddenFill>
            </a:ext>
          </a:extLst>
        </p:spPr>
      </p:cxnSp>
      <p:cxnSp>
        <p:nvCxnSpPr>
          <p:cNvPr id="27689" name="肘形连接符 99"/>
          <p:cNvCxnSpPr>
            <a:cxnSpLocks noChangeShapeType="1"/>
            <a:stCxn id="13" idx="2"/>
            <a:endCxn id="71" idx="0"/>
          </p:cNvCxnSpPr>
          <p:nvPr/>
        </p:nvCxnSpPr>
        <p:spPr bwMode="auto">
          <a:xfrm rot="5400000">
            <a:off x="1329105" y="3418743"/>
            <a:ext cx="307731" cy="495300"/>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0" name="肘形连接符 101"/>
          <p:cNvCxnSpPr>
            <a:cxnSpLocks noChangeShapeType="1"/>
            <a:stCxn id="13" idx="2"/>
            <a:endCxn id="73" idx="0"/>
          </p:cNvCxnSpPr>
          <p:nvPr/>
        </p:nvCxnSpPr>
        <p:spPr bwMode="auto">
          <a:xfrm rot="16200000" flipH="1">
            <a:off x="1847851" y="3395297"/>
            <a:ext cx="313592" cy="548054"/>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1" name="肘形连接符 103"/>
          <p:cNvCxnSpPr>
            <a:cxnSpLocks noChangeShapeType="1"/>
            <a:stCxn id="71" idx="2"/>
            <a:endCxn id="15" idx="0"/>
          </p:cNvCxnSpPr>
          <p:nvPr/>
        </p:nvCxnSpPr>
        <p:spPr bwMode="auto">
          <a:xfrm rot="5400000">
            <a:off x="932717" y="4156564"/>
            <a:ext cx="334108" cy="268165"/>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2" name="肘形连接符 105"/>
          <p:cNvCxnSpPr>
            <a:cxnSpLocks noChangeShapeType="1"/>
            <a:stCxn id="71" idx="2"/>
            <a:endCxn id="17" idx="0"/>
          </p:cNvCxnSpPr>
          <p:nvPr/>
        </p:nvCxnSpPr>
        <p:spPr bwMode="auto">
          <a:xfrm rot="16200000" flipH="1">
            <a:off x="1187694" y="4169752"/>
            <a:ext cx="334108" cy="241789"/>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3" name="直接箭头连接符 107"/>
          <p:cNvCxnSpPr>
            <a:cxnSpLocks noChangeShapeType="1"/>
            <a:stCxn id="71" idx="2"/>
            <a:endCxn id="16" idx="0"/>
          </p:cNvCxnSpPr>
          <p:nvPr/>
        </p:nvCxnSpPr>
        <p:spPr bwMode="auto">
          <a:xfrm rot="5400000">
            <a:off x="1066800" y="4290646"/>
            <a:ext cx="334108" cy="0"/>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4" name="肘形连接符 109"/>
          <p:cNvCxnSpPr>
            <a:cxnSpLocks noChangeShapeType="1"/>
            <a:stCxn id="73" idx="2"/>
            <a:endCxn id="18" idx="0"/>
          </p:cNvCxnSpPr>
          <p:nvPr/>
        </p:nvCxnSpPr>
        <p:spPr bwMode="auto">
          <a:xfrm rot="5400000">
            <a:off x="1984132" y="4163158"/>
            <a:ext cx="328246" cy="260838"/>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5" name="肘形连接符 111"/>
          <p:cNvCxnSpPr>
            <a:cxnSpLocks noChangeShapeType="1"/>
            <a:stCxn id="73" idx="2"/>
            <a:endCxn id="20" idx="0"/>
          </p:cNvCxnSpPr>
          <p:nvPr/>
        </p:nvCxnSpPr>
        <p:spPr bwMode="auto">
          <a:xfrm rot="16200000" flipH="1">
            <a:off x="2239109" y="4169019"/>
            <a:ext cx="328246" cy="249115"/>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6" name="直接箭头连接符 113"/>
          <p:cNvCxnSpPr>
            <a:cxnSpLocks noChangeShapeType="1"/>
            <a:stCxn id="73" idx="2"/>
            <a:endCxn id="19" idx="0"/>
          </p:cNvCxnSpPr>
          <p:nvPr/>
        </p:nvCxnSpPr>
        <p:spPr bwMode="auto">
          <a:xfrm rot="5400000">
            <a:off x="2113818" y="4292844"/>
            <a:ext cx="328246" cy="1466"/>
          </a:xfrm>
          <a:prstGeom prst="straightConnector1">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7" name="肘形连接符 122"/>
          <p:cNvCxnSpPr>
            <a:cxnSpLocks noChangeShapeType="1"/>
            <a:stCxn id="24" idx="2"/>
            <a:endCxn id="77" idx="0"/>
          </p:cNvCxnSpPr>
          <p:nvPr/>
        </p:nvCxnSpPr>
        <p:spPr bwMode="auto">
          <a:xfrm rot="5400000">
            <a:off x="3354999" y="3454644"/>
            <a:ext cx="1482969" cy="523142"/>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8" name="肘形连接符 124"/>
          <p:cNvCxnSpPr>
            <a:cxnSpLocks noChangeShapeType="1"/>
            <a:stCxn id="24" idx="2"/>
            <a:endCxn id="21" idx="0"/>
          </p:cNvCxnSpPr>
          <p:nvPr/>
        </p:nvCxnSpPr>
        <p:spPr bwMode="auto">
          <a:xfrm rot="5400000">
            <a:off x="3468566" y="3568211"/>
            <a:ext cx="1482969" cy="296008"/>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699" name="肘形连接符 126"/>
          <p:cNvCxnSpPr>
            <a:cxnSpLocks noChangeShapeType="1"/>
            <a:stCxn id="24" idx="2"/>
            <a:endCxn id="22" idx="0"/>
          </p:cNvCxnSpPr>
          <p:nvPr/>
        </p:nvCxnSpPr>
        <p:spPr bwMode="auto">
          <a:xfrm rot="16200000" flipH="1">
            <a:off x="3853962" y="3478823"/>
            <a:ext cx="1482969" cy="474785"/>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700" name="肘形连接符 128"/>
          <p:cNvCxnSpPr>
            <a:cxnSpLocks noChangeShapeType="1"/>
            <a:stCxn id="24" idx="2"/>
            <a:endCxn id="76" idx="0"/>
          </p:cNvCxnSpPr>
          <p:nvPr/>
        </p:nvCxnSpPr>
        <p:spPr bwMode="auto">
          <a:xfrm rot="16200000" flipH="1">
            <a:off x="3710354" y="3622431"/>
            <a:ext cx="1482969" cy="187569"/>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cxnSp>
        <p:nvCxnSpPr>
          <p:cNvPr id="27701" name="肘形连接符 130"/>
          <p:cNvCxnSpPr>
            <a:cxnSpLocks noChangeShapeType="1"/>
            <a:stCxn id="23" idx="2"/>
            <a:endCxn id="14" idx="0"/>
          </p:cNvCxnSpPr>
          <p:nvPr/>
        </p:nvCxnSpPr>
        <p:spPr bwMode="auto">
          <a:xfrm rot="5400000">
            <a:off x="2546839" y="2836985"/>
            <a:ext cx="549519" cy="194896"/>
          </a:xfrm>
          <a:prstGeom prst="bentConnector3">
            <a:avLst>
              <a:gd name="adj1" fmla="val 50000"/>
            </a:avLst>
          </a:prstGeom>
          <a:noFill/>
          <a:ln w="9525">
            <a:solidFill>
              <a:schemeClr val="tx1"/>
            </a:solidFill>
            <a:round/>
            <a:tailEnd type="triangle" w="med" len="med"/>
          </a:ln>
          <a:extLst>
            <a:ext uri="{909E8E84-426E-40DD-AFC4-6F175D3DCCD1}">
              <a14:hiddenFill xmlns:a14="http://schemas.microsoft.com/office/drawing/2010/main">
                <a:noFill/>
              </a14:hiddenFill>
            </a:ext>
          </a:extLst>
        </p:spPr>
      </p:cxnSp>
      <p:sp>
        <p:nvSpPr>
          <p:cNvPr id="27702" name="Oval 36"/>
          <p:cNvSpPr>
            <a:spLocks noChangeAspect="1" noChangeArrowheads="1"/>
          </p:cNvSpPr>
          <p:nvPr/>
        </p:nvSpPr>
        <p:spPr bwMode="auto">
          <a:xfrm>
            <a:off x="5410201" y="2413490"/>
            <a:ext cx="213946" cy="212480"/>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1</a:t>
            </a:r>
            <a:endParaRPr lang="zh-CN" altLang="en-US" sz="1108">
              <a:solidFill>
                <a:srgbClr val="FFFFFF"/>
              </a:solidFill>
            </a:endParaRPr>
          </a:p>
        </p:txBody>
      </p:sp>
      <p:sp>
        <p:nvSpPr>
          <p:cNvPr id="27703" name="Oval 36"/>
          <p:cNvSpPr>
            <a:spLocks noChangeAspect="1" noChangeArrowheads="1"/>
          </p:cNvSpPr>
          <p:nvPr/>
        </p:nvSpPr>
        <p:spPr bwMode="auto">
          <a:xfrm>
            <a:off x="5410201" y="3329354"/>
            <a:ext cx="213946" cy="212481"/>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2</a:t>
            </a:r>
            <a:endParaRPr lang="zh-CN" altLang="en-US" sz="1108">
              <a:solidFill>
                <a:srgbClr val="FFFFFF"/>
              </a:solidFill>
            </a:endParaRPr>
          </a:p>
        </p:txBody>
      </p:sp>
      <p:sp>
        <p:nvSpPr>
          <p:cNvPr id="27704" name="Oval 36"/>
          <p:cNvSpPr>
            <a:spLocks noChangeAspect="1" noChangeArrowheads="1"/>
          </p:cNvSpPr>
          <p:nvPr/>
        </p:nvSpPr>
        <p:spPr bwMode="auto">
          <a:xfrm>
            <a:off x="5410201" y="4243754"/>
            <a:ext cx="213946" cy="212481"/>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3</a:t>
            </a:r>
            <a:endParaRPr lang="zh-CN" altLang="en-US" sz="1108">
              <a:solidFill>
                <a:srgbClr val="FFFFFF"/>
              </a:solidFill>
            </a:endParaRPr>
          </a:p>
        </p:txBody>
      </p:sp>
      <p:sp>
        <p:nvSpPr>
          <p:cNvPr id="27705" name="Oval 36"/>
          <p:cNvSpPr>
            <a:spLocks noChangeAspect="1" noChangeArrowheads="1"/>
          </p:cNvSpPr>
          <p:nvPr/>
        </p:nvSpPr>
        <p:spPr bwMode="auto">
          <a:xfrm>
            <a:off x="5410201" y="5158154"/>
            <a:ext cx="213946" cy="212481"/>
          </a:xfrm>
          <a:prstGeom prst="ellipse">
            <a:avLst/>
          </a:prstGeom>
          <a:solidFill>
            <a:srgbClr val="000099"/>
          </a:solidFill>
          <a:ln w="28575">
            <a:solidFill>
              <a:schemeClr val="bg1"/>
            </a:solidFill>
            <a:round/>
          </a:ln>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en-US" altLang="zh-CN" sz="1108">
                <a:solidFill>
                  <a:srgbClr val="FFFFFF"/>
                </a:solidFill>
              </a:rPr>
              <a:t>4</a:t>
            </a:r>
            <a:endParaRPr lang="zh-CN" altLang="en-US" sz="1108">
              <a:solidFill>
                <a:srgbClr val="FFFFFF"/>
              </a:solidFill>
            </a:endParaRPr>
          </a:p>
        </p:txBody>
      </p:sp>
      <p:sp>
        <p:nvSpPr>
          <p:cNvPr id="27706" name="矩形 68"/>
          <p:cNvSpPr>
            <a:spLocks noChangeArrowheads="1"/>
          </p:cNvSpPr>
          <p:nvPr/>
        </p:nvSpPr>
        <p:spPr bwMode="auto">
          <a:xfrm>
            <a:off x="1381859" y="5407269"/>
            <a:ext cx="915865" cy="234462"/>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销售团队</a:t>
            </a:r>
          </a:p>
        </p:txBody>
      </p:sp>
      <p:sp>
        <p:nvSpPr>
          <p:cNvPr id="27707" name="矩形 78"/>
          <p:cNvSpPr>
            <a:spLocks noChangeArrowheads="1"/>
          </p:cNvSpPr>
          <p:nvPr/>
        </p:nvSpPr>
        <p:spPr bwMode="auto">
          <a:xfrm>
            <a:off x="3834912" y="5407269"/>
            <a:ext cx="915865" cy="234462"/>
          </a:xfrm>
          <a:prstGeom prst="rect">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lIns="66462" tIns="66462" rIns="66462" bIns="66462" anchor="ctr"/>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cs typeface="Times New Roman" pitchFamily="18" charset="0"/>
              </a:rPr>
              <a:t>专职后台</a:t>
            </a:r>
          </a:p>
        </p:txBody>
      </p:sp>
      <p:cxnSp>
        <p:nvCxnSpPr>
          <p:cNvPr id="27708" name="直接连接符 88"/>
          <p:cNvCxnSpPr>
            <a:cxnSpLocks noChangeShapeType="1"/>
          </p:cNvCxnSpPr>
          <p:nvPr/>
        </p:nvCxnSpPr>
        <p:spPr bwMode="auto">
          <a:xfrm>
            <a:off x="937846" y="1950428"/>
            <a:ext cx="3962400" cy="1465"/>
          </a:xfrm>
          <a:prstGeom prst="line">
            <a:avLst/>
          </a:prstGeom>
          <a:noFill/>
          <a:ln w="9525">
            <a:solidFill>
              <a:schemeClr val="tx1"/>
            </a:solidFill>
            <a:round/>
          </a:ln>
          <a:extLst>
            <a:ext uri="{909E8E84-426E-40DD-AFC4-6F175D3DCCD1}">
              <a14:hiddenFill xmlns:a14="http://schemas.microsoft.com/office/drawing/2010/main">
                <a:noFill/>
              </a14:hiddenFill>
            </a:ext>
          </a:extLst>
        </p:spPr>
      </p:cxnSp>
      <p:sp>
        <p:nvSpPr>
          <p:cNvPr id="27709" name="Rectangle 78"/>
          <p:cNvSpPr>
            <a:spLocks noChangeArrowheads="1"/>
          </p:cNvSpPr>
          <p:nvPr/>
        </p:nvSpPr>
        <p:spPr bwMode="auto">
          <a:xfrm>
            <a:off x="2417885" y="1833197"/>
            <a:ext cx="1002323" cy="268165"/>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rPr>
              <a:t>单店管理架构</a:t>
            </a:r>
          </a:p>
        </p:txBody>
      </p:sp>
      <p:cxnSp>
        <p:nvCxnSpPr>
          <p:cNvPr id="27710" name="直接连接符 87"/>
          <p:cNvCxnSpPr>
            <a:cxnSpLocks noChangeShapeType="1"/>
          </p:cNvCxnSpPr>
          <p:nvPr/>
        </p:nvCxnSpPr>
        <p:spPr bwMode="auto">
          <a:xfrm>
            <a:off x="5234354" y="1950428"/>
            <a:ext cx="3357197" cy="1465"/>
          </a:xfrm>
          <a:prstGeom prst="line">
            <a:avLst/>
          </a:prstGeom>
          <a:noFill/>
          <a:ln w="9525">
            <a:solidFill>
              <a:schemeClr val="tx1"/>
            </a:solidFill>
            <a:round/>
          </a:ln>
          <a:extLst>
            <a:ext uri="{909E8E84-426E-40DD-AFC4-6F175D3DCCD1}">
              <a14:hiddenFill xmlns:a14="http://schemas.microsoft.com/office/drawing/2010/main">
                <a:noFill/>
              </a14:hiddenFill>
            </a:ext>
          </a:extLst>
        </p:spPr>
      </p:cxnSp>
      <p:sp>
        <p:nvSpPr>
          <p:cNvPr id="27711" name="Rectangle 79"/>
          <p:cNvSpPr>
            <a:spLocks noChangeArrowheads="1"/>
          </p:cNvSpPr>
          <p:nvPr/>
        </p:nvSpPr>
        <p:spPr bwMode="auto">
          <a:xfrm>
            <a:off x="6412524" y="1833197"/>
            <a:ext cx="1000858" cy="268165"/>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66462" tIns="66462" rIns="66462" bIns="66462"/>
          <a:lstStyle>
            <a:defPPr>
              <a:defRPr lang="zh-CN"/>
            </a:defPPr>
            <a:lvl1pPr marL="0" algn="l" defTabSz="914400" rtl="0" eaLnBrk="1" latinLnBrk="0" hangingPunct="1">
              <a:defRPr sz="1200" b="1"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200" b="1"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200" b="1"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200" b="1" kern="1200">
                <a:solidFill>
                  <a:schemeClr val="tx1"/>
                </a:solidFill>
                <a:latin typeface="Arial" pitchFamily="34" charset="0"/>
                <a:ea typeface="宋体" panose="02010600030101010101" pitchFamily="2" charset="-122"/>
                <a:cs typeface="+mn-cs"/>
              </a:defRPr>
            </a:lvl9pPr>
          </a:lstStyle>
          <a:p>
            <a:pPr algn="ctr" fontAlgn="base">
              <a:spcBef>
                <a:spcPct val="0"/>
              </a:spcBef>
              <a:spcAft>
                <a:spcPct val="0"/>
              </a:spcAft>
            </a:pPr>
            <a:r>
              <a:rPr lang="zh-CN" altLang="en-US" sz="1108">
                <a:solidFill>
                  <a:srgbClr val="000000"/>
                </a:solidFill>
              </a:rPr>
              <a:t>职位说明</a:t>
            </a:r>
          </a:p>
        </p:txBody>
      </p:sp>
    </p:spTree>
    <p:extLst>
      <p:ext uri="{BB962C8B-B14F-4D97-AF65-F5344CB8AC3E}">
        <p14:creationId xmlns:p14="http://schemas.microsoft.com/office/powerpoint/2010/main" val="1497722684"/>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https://d.book118.com/547200035052006026</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praaNKdBnJkCKzRVdS.WJfA"/>
</p:tagLst>
</file>

<file path=ppt/tags/tag3.xml><?xml version="1.0" encoding="utf-8"?>
<p:tagLst xmlns:p="http://schemas.openxmlformats.org/presentationml/2006/main">
  <p:tag name="THINKCELLSHAPEDONOTDELETE" val="pNpHzCJrXzUq9KEypuvI8Bg"/>
</p:tagLst>
</file>

<file path=ppt/tags/tag4.xml><?xml version="1.0" encoding="utf-8"?>
<p:tagLst xmlns:p="http://schemas.openxmlformats.org/presentationml/2006/main">
  <p:tag name="THINKCELLSHAPEDONOTDELETE" val="pdcEILhuWA02LOTy_uD.yaw"/>
</p:tagLst>
</file>

<file path=ppt/tags/tag5.xml><?xml version="1.0" encoding="utf-8"?>
<p:tagLst xmlns:p="http://schemas.openxmlformats.org/presentationml/2006/main">
  <p:tag name="THINKCELLSHAPEDONOTDELETE" val="puXMgDOUMMEWgROTzPmtfVw"/>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p8t6MldOY6U2Lj8LoEOePcA"/>
</p:tagLst>
</file>

<file path=ppt/tags/tag8.xml><?xml version="1.0" encoding="utf-8"?>
<p:tagLst xmlns:p="http://schemas.openxmlformats.org/presentationml/2006/main">
  <p:tag name="THINKCELLSHAPEDONOTDELETE" val="praaNKdBnJkCKzRVdS.WJfA"/>
</p:tagLst>
</file>

<file path=ppt/tags/tag9.xml><?xml version="1.0" encoding="utf-8"?>
<p:tagLst xmlns:p="http://schemas.openxmlformats.org/presentationml/2006/main">
  <p:tag name="THINKCELLSHAPEDONOTDELETE" val="pzBNoXRbmCkORCFtqbE3FTQ"/>
</p:tagLst>
</file>

<file path=ppt/tags/tag10.xml><?xml version="1.0" encoding="utf-8"?>
<p:tagLst xmlns:p="http://schemas.openxmlformats.org/presentationml/2006/main">
  <p:tag name="THINKCELLSHAPEDONOTDELETE" val="pxDD6lqmHHkW4ZoLSW2HXSQ"/>
</p:tagLst>
</file>

<file path=ppt/tags/tag11.xml><?xml version="1.0" encoding="utf-8"?>
<p:tagLst xmlns:p="http://schemas.openxmlformats.org/presentationml/2006/main">
  <p:tag name="THINKCELLSHAPEDONOTDELETE" val="p6npjsRjcSEGep.94.r1OHQ"/>
</p:tagLst>
</file>

<file path=ppt/tags/tag12.xml><?xml version="1.0" encoding="utf-8"?>
<p:tagLst xmlns:p="http://schemas.openxmlformats.org/presentationml/2006/main">
  <p:tag name="THINKCELLSHAPEDONOTDELETE" val="thinkcellActiveDocDoNotDelete"/>
</p:tagLst>
</file>

<file path=ppt/tags/tag13.xml><?xml version="1.0" encoding="utf-8"?>
<p:tagLst xmlns:p="http://schemas.openxmlformats.org/presentationml/2006/main">
  <p:tag name="THINKCELLSHAPEDONOTDELETE" val="pcNLvZWSohUitFYxnGSqoBQ"/>
</p:tagLst>
</file>

<file path=ppt/tags/tag14.xml><?xml version="1.0" encoding="utf-8"?>
<p:tagLst xmlns:p="http://schemas.openxmlformats.org/presentationml/2006/main">
  <p:tag name="THINKCELLSHAPEDONOTDELETE" val="pZORvALX5LUmA1nt5IGbn4Q"/>
</p:tagLst>
</file>

<file path=ppt/tags/tag15.xml><?xml version="1.0" encoding="utf-8"?>
<p:tagLst xmlns:p="http://schemas.openxmlformats.org/presentationml/2006/main">
  <p:tag name="THINKCELLSHAPEDONOTDELETE" val="praaNKdBnJkCKzRVdS.WJfA"/>
</p:tagLst>
</file>

<file path=ppt/tags/tag16.xml><?xml version="1.0" encoding="utf-8"?>
<p:tagLst xmlns:p="http://schemas.openxmlformats.org/presentationml/2006/main">
  <p:tag name="THINKCELLSHAPEDONOTDELETE" val="prpB1ZP11ykuN0rIs8hUCFg"/>
</p:tagLst>
</file>

<file path=ppt/tags/tag17.xml><?xml version="1.0" encoding="utf-8"?>
<p:tagLst xmlns:p="http://schemas.openxmlformats.org/presentationml/2006/main">
  <p:tag name="THINKCELLSHAPEDONOTDELETE" val="ptvm1CrCQcUWZEY0Ysp_grw"/>
</p:tagLst>
</file>

<file path=ppt/tags/tag18.xml><?xml version="1.0" encoding="utf-8"?>
<p:tagLst xmlns:p="http://schemas.openxmlformats.org/presentationml/2006/main">
  <p:tag name="THINKCELLSHAPEDONOTDELETE" val="pYig.kZ8tJkqlijFPDy4zLA"/>
</p:tagLst>
</file>

<file path=ppt/tags/tag19.xml><?xml version="1.0" encoding="utf-8"?>
<p:tagLst xmlns:p="http://schemas.openxmlformats.org/presentationml/2006/main">
  <p:tag name="THINKCELLSHAPEDONOTDELETE" val="thinkcellActiveDocDoNotDelete"/>
</p:tagLst>
</file>

<file path=ppt/tags/tag20.xml><?xml version="1.0" encoding="utf-8"?>
<p:tagLst xmlns:p="http://schemas.openxmlformats.org/presentationml/2006/main">
  <p:tag name="THINKCELLSHAPEDONOTDELETE" val="thinkcellActiveDocDoNotDelete"/>
</p:tagLst>
</file>

<file path=ppt/tags/tag21.xml><?xml version="1.0" encoding="utf-8"?>
<p:tagLst xmlns:p="http://schemas.openxmlformats.org/presentationml/2006/main">
  <p:tag name="THINKCELLSHAPEDONOTDELETE" val="p.iBfIOv6nUqTwyZ3gHVlDQ"/>
</p:tagLst>
</file>

<file path=ppt/tags/tag22.xml><?xml version="1.0" encoding="utf-8"?>
<p:tagLst xmlns:p="http://schemas.openxmlformats.org/presentationml/2006/main">
  <p:tag name="THINKCELLSHAPEDONOTDELETE" val="pzBNoXRbmCkORCFtqbE3FTQ"/>
</p:tagLst>
</file>

<file path=ppt/tags/tag23.xml><?xml version="1.0" encoding="utf-8"?>
<p:tagLst xmlns:p="http://schemas.openxmlformats.org/presentationml/2006/main">
  <p:tag name="THINKCELLSHAPEDONOTDELETE" val="pxDD6lqmHHkW4ZoLSW2HXSQ"/>
</p:tagLst>
</file>

<file path=ppt/tags/tag24.xml><?xml version="1.0" encoding="utf-8"?>
<p:tagLst xmlns:p="http://schemas.openxmlformats.org/presentationml/2006/main">
  <p:tag name="THINKCELLSHAPEDONOTDELETE" val="p6npjsRjcSEGep.94.r1OHQ"/>
</p:tagLst>
</file>

<file path=ppt/tags/tag25.xml><?xml version="1.0" encoding="utf-8"?>
<p:tagLst xmlns:p="http://schemas.openxmlformats.org/presentationml/2006/main">
  <p:tag name="THINKCELLSHAPEDONOTDELETE" val="poBUXXktlKEmbS7dKf2izrQ"/>
</p:tagLst>
</file>

<file path=ppt/tags/tag26.xml><?xml version="1.0" encoding="utf-8"?>
<p:tagLst xmlns:p="http://schemas.openxmlformats.org/presentationml/2006/main">
  <p:tag name="THINKCELLSHAPEDONOTDELETE" val="plaBv1AmBzkKtcRUNwwHF6g"/>
</p:tagLst>
</file>

<file path=ppt/tags/tag27.xml><?xml version="1.0" encoding="utf-8"?>
<p:tagLst xmlns:p="http://schemas.openxmlformats.org/presentationml/2006/main">
  <p:tag name="THINKCELLSHAPEDONOTDELETE" val="porWQ1CforUe5PIfcyRs6gg"/>
</p:tagLst>
</file>

<file path=ppt/tags/tag28.xml><?xml version="1.0" encoding="utf-8"?>
<p:tagLst xmlns:p="http://schemas.openxmlformats.org/presentationml/2006/main">
  <p:tag name="THINKCELLSHAPEDONOTDELETE" val="pXNRpeokGxUSe_EhfMfldqQ"/>
</p:tagLst>
</file>

<file path=ppt/tags/tag29.xml><?xml version="1.0" encoding="utf-8"?>
<p:tagLst xmlns:p="http://schemas.openxmlformats.org/presentationml/2006/main">
  <p:tag name="THINKCELLSHAPEDONOTDELETE" val="pVoArVPRAPESOOdoFvSAnbA"/>
</p:tagLst>
</file>

<file path=ppt/tags/tag30.xml><?xml version="1.0" encoding="utf-8"?>
<p:tagLst xmlns:p="http://schemas.openxmlformats.org/presentationml/2006/main">
  <p:tag name="THINKCELLSHAPEDONOTDELETE" val="phYp9apJodkGuxs4lFwLGfQ"/>
</p:tagLst>
</file>

<file path=ppt/tags/tag31.xml><?xml version="1.0" encoding="utf-8"?>
<p:tagLst xmlns:p="http://schemas.openxmlformats.org/presentationml/2006/main">
  <p:tag name="THINKCELLSHAPEDONOTDELETE" val="pNuTH6CemsUKwMV301ykf6Q"/>
</p:tagLst>
</file>

<file path=ppt/tags/tag32.xml><?xml version="1.0" encoding="utf-8"?>
<p:tagLst xmlns:p="http://schemas.openxmlformats.org/presentationml/2006/main">
  <p:tag name="THINKCELLSHAPEDONOTDELETE" val="thinkcellActiveDocDoNotDelete"/>
</p:tagLst>
</file>

<file path=ppt/tags/tag33.xml><?xml version="1.0" encoding="utf-8"?>
<p:tagLst xmlns:p="http://schemas.openxmlformats.org/presentationml/2006/main">
  <p:tag name="THINKCELLSHAPEDONOTDELETE" val="pjddu1NpuYkmYOLWOnYkKIA"/>
</p:tagLst>
</file>

<file path=ppt/tags/tag34.xml><?xml version="1.0" encoding="utf-8"?>
<p:tagLst xmlns:p="http://schemas.openxmlformats.org/presentationml/2006/main">
  <p:tag name="THINKCELLSHAPEDONOTDELETE" val="pZORvALX5LUmA1nt5IGbn4Q"/>
</p:tagLst>
</file>

<file path=ppt/tags/tag35.xml><?xml version="1.0" encoding="utf-8"?>
<p:tagLst xmlns:p="http://schemas.openxmlformats.org/presentationml/2006/main">
  <p:tag name="THINKCELLSHAPEDONOTDELETE" val="tUCQjCl1kJkyM3bE9Im.p2A"/>
</p:tagLst>
</file>

<file path=ppt/tags/tag36.xml><?xml version="1.0" encoding="utf-8"?>
<p:tagLst xmlns:p="http://schemas.openxmlformats.org/presentationml/2006/main">
  <p:tag name="THINKCELLSHAPEDONOTDELETE" val="thinkcellActiveDocDoNotDelete"/>
</p:tagLst>
</file>

<file path=ppt/tags/tag37.xml><?xml version="1.0" encoding="utf-8"?>
<p:tagLst xmlns:p="http://schemas.openxmlformats.org/presentationml/2006/main">
  <p:tag name="THINKCELLSHAPEDONOTDELETE" val="tUCQjCl1kJkyM3bE9Im.p2A"/>
</p:tagLst>
</file>

<file path=ppt/tags/tag38.xml><?xml version="1.0" encoding="utf-8"?>
<p:tagLst xmlns:p="http://schemas.openxmlformats.org/presentationml/2006/main">
  <p:tag name="THINKCELLSHAPEDONOTDELETE" val="tQOf6tVuxYk.qF3x60__QVw"/>
</p:tagLst>
</file>

<file path=ppt/tags/tag39.xml><?xml version="1.0" encoding="utf-8"?>
<p:tagLst xmlns:p="http://schemas.openxmlformats.org/presentationml/2006/main">
  <p:tag name="THINKCELLSHAPEDONOTDELETE" val="tLn6W9cluPUOytsQon1gQQw"/>
</p:tagLst>
</file>

<file path=ppt/tags/tag40.xml><?xml version="1.0" encoding="utf-8"?>
<p:tagLst xmlns:p="http://schemas.openxmlformats.org/presentationml/2006/main">
  <p:tag name="THINKCELLSHAPEDONOTDELETE" val="tMDyZPkZhUk2lHVqB_EZmrA"/>
</p:tagLst>
</file>

<file path=ppt/tags/tag41.xml><?xml version="1.0" encoding="utf-8"?>
<p:tagLst xmlns:p="http://schemas.openxmlformats.org/presentationml/2006/main">
  <p:tag name="THINKCELLSHAPEDONOTDELETE" val="toqmkhVDjmEiHiTyQxup_9A"/>
</p:tagLst>
</file>

<file path=ppt/tags/tag42.xml><?xml version="1.0" encoding="utf-8"?>
<p:tagLst xmlns:p="http://schemas.openxmlformats.org/presentationml/2006/main">
  <p:tag name="THINKCELLSHAPEDONOTDELETE" val="tYlX8gngrvEqJfXvivWaT5A"/>
</p:tagLst>
</file>

<file path=ppt/tags/tag43.xml><?xml version="1.0" encoding="utf-8"?>
<p:tagLst xmlns:p="http://schemas.openxmlformats.org/presentationml/2006/main">
  <p:tag name="THINKCELLSHAPEDONOTDELETE" val="t9udZD31COUeztgqPHA1avQ"/>
</p:tagLst>
</file>

<file path=ppt/tags/tag44.xml><?xml version="1.0" encoding="utf-8"?>
<p:tagLst xmlns:p="http://schemas.openxmlformats.org/presentationml/2006/main">
  <p:tag name="THINKCELLSHAPEDONOTDELETE" val="tGUWJKb5I_kuNFRsU8n.Bfg"/>
</p:tagLst>
</file>

<file path=ppt/tags/tag45.xml><?xml version="1.0" encoding="utf-8"?>
<p:tagLst xmlns:p="http://schemas.openxmlformats.org/presentationml/2006/main">
  <p:tag name="THINKCELLSHAPEDONOTDELETE" val="tRgJ1zCssQkmHTWTrPS7AfA"/>
</p:tagLst>
</file>

<file path=ppt/tags/tag46.xml><?xml version="1.0" encoding="utf-8"?>
<p:tagLst xmlns:p="http://schemas.openxmlformats.org/presentationml/2006/main">
  <p:tag name="THINKCELLSHAPEDONOTDELETE" val="tKHCvrv7sY0W35kI3YTfcVw"/>
</p:tagLst>
</file>

<file path=ppt/tags/tag47.xml><?xml version="1.0" encoding="utf-8"?>
<p:tagLst xmlns:p="http://schemas.openxmlformats.org/presentationml/2006/main">
  <p:tag name="THINKCELLSHAPEDONOTDELETE" val="tMzkC.hL1v0O.Cfjh0R1Ffw"/>
</p:tagLst>
</file>

<file path=ppt/tags/tag48.xml><?xml version="1.0" encoding="utf-8"?>
<p:tagLst xmlns:p="http://schemas.openxmlformats.org/presentationml/2006/main">
  <p:tag name="THINKCELLSHAPEDONOTDELETE" val="tyrLfAPvZc0arz7jMG54ddg"/>
</p:tagLst>
</file>

<file path=ppt/tags/tag49.xml><?xml version="1.0" encoding="utf-8"?>
<p:tagLst xmlns:p="http://schemas.openxmlformats.org/presentationml/2006/main">
  <p:tag name="THINKCELLSHAPEDONOTDELETE" val="t5Ma49baZ90y03qX7yUlPkw"/>
</p:tagLst>
</file>

<file path=ppt/tags/tag50.xml><?xml version="1.0" encoding="utf-8"?>
<p:tagLst xmlns:p="http://schemas.openxmlformats.org/presentationml/2006/main">
  <p:tag name="THINKCELLSHAPEDONOTDELETE" val="tQwQHqev..U.nJc8KE1ngVQ"/>
</p:tagLst>
</file>

<file path=ppt/tags/tag51.xml><?xml version="1.0" encoding="utf-8"?>
<p:tagLst xmlns:p="http://schemas.openxmlformats.org/presentationml/2006/main">
  <p:tag name="THINKCELLSHAPEDONOTDELETE" val="tHlTHH0ndC0Cp7QGJyVb5vA"/>
</p:tagLst>
</file>

<file path=ppt/tags/tag52.xml><?xml version="1.0" encoding="utf-8"?>
<p:tagLst xmlns:p="http://schemas.openxmlformats.org/presentationml/2006/main">
  <p:tag name="THINKCELLSHAPEDONOTDELETE" val="tnL0p1G3CNEiLYEWEFTha.w"/>
</p:tagLst>
</file>

<file path=ppt/tags/tag53.xml><?xml version="1.0" encoding="utf-8"?>
<p:tagLst xmlns:p="http://schemas.openxmlformats.org/presentationml/2006/main">
  <p:tag name="THINKCELLSHAPEDONOTDELETE" val="tpbeX6jqAJ0KIVYUYsdSI.w"/>
</p:tagLst>
</file>

<file path=ppt/tags/tag54.xml><?xml version="1.0" encoding="utf-8"?>
<p:tagLst xmlns:p="http://schemas.openxmlformats.org/presentationml/2006/main">
  <p:tag name="THINKCELLSHAPEDONOTDELETE" val="tTivTZThCtU62zPJseJ2ZiQ"/>
</p:tagLst>
</file>

<file path=ppt/tags/tag55.xml><?xml version="1.0" encoding="utf-8"?>
<p:tagLst xmlns:p="http://schemas.openxmlformats.org/presentationml/2006/main">
  <p:tag name="THINKCELLSHAPEDONOTDELETE" val="t6F7dQ6IwOECjUBmSTDgTqQ"/>
</p:tagLst>
</file>

<file path=ppt/tags/tag56.xml><?xml version="1.0" encoding="utf-8"?>
<p:tagLst xmlns:p="http://schemas.openxmlformats.org/presentationml/2006/main">
  <p:tag name="THINKCELLSHAPEDONOTDELETE" val="t5M6g4AYVP0SldyRFVy_3dQ"/>
</p:tagLst>
</file>

<file path=ppt/tags/tag57.xml><?xml version="1.0" encoding="utf-8"?>
<p:tagLst xmlns:p="http://schemas.openxmlformats.org/presentationml/2006/main">
  <p:tag name="THINKCELLSHAPEDONOTDELETE" val="tpl705zIisE.SgiQeIyB9pA"/>
</p:tagLst>
</file>

<file path=ppt/tags/tag58.xml><?xml version="1.0" encoding="utf-8"?>
<p:tagLst xmlns:p="http://schemas.openxmlformats.org/presentationml/2006/main">
  <p:tag name="THINKCELLSHAPEDONOTDELETE" val="tolg0G9w9I06df2MyO4v4FQ"/>
</p:tagLst>
</file>

<file path=ppt/tags/tag59.xml><?xml version="1.0" encoding="utf-8"?>
<p:tagLst xmlns:p="http://schemas.openxmlformats.org/presentationml/2006/main">
  <p:tag name="THINKCELLSHAPEDONOTDELETE" val="tnzc0O54SN0ujdpof3cm0Gw"/>
</p:tagLst>
</file>

<file path=ppt/tags/tag60.xml><?xml version="1.0" encoding="utf-8"?>
<p:tagLst xmlns:p="http://schemas.openxmlformats.org/presentationml/2006/main">
  <p:tag name="THINKCELLSHAPEDONOTDELETE" val="tKPkSOIq__EefQ6g5TKPKjQ"/>
</p:tagLst>
</file>

<file path=ppt/tags/tag61.xml><?xml version="1.0" encoding="utf-8"?>
<p:tagLst xmlns:p="http://schemas.openxmlformats.org/presentationml/2006/main">
  <p:tag name="THINKCELLSHAPEDONOTDELETE" val="t.HgatWf_C0Sp4FTsLjzuJg"/>
</p:tagLst>
</file>

<file path=ppt/tags/tag62.xml><?xml version="1.0" encoding="utf-8"?>
<p:tagLst xmlns:p="http://schemas.openxmlformats.org/presentationml/2006/main">
  <p:tag name="THINKCELLSHAPEDONOTDELETE" val="tJv_K9dYaPkOhh.uOor1SyQ"/>
</p:tagLst>
</file>

<file path=ppt/tags/tag63.xml><?xml version="1.0" encoding="utf-8"?>
<p:tagLst xmlns:p="http://schemas.openxmlformats.org/presentationml/2006/main">
  <p:tag name="THINKCELLSHAPEDONOTDELETE" val="tYn8RJdwpgUmsRkzkC3g3JQ"/>
</p:tagLst>
</file>

<file path=ppt/tags/tag64.xml><?xml version="1.0" encoding="utf-8"?>
<p:tagLst xmlns:p="http://schemas.openxmlformats.org/presentationml/2006/main">
  <p:tag name="THINKCELLSHAPEDONOTDELETE" val="tWbg8kwq7VUOYMLlR9G_Rcw"/>
</p:tagLst>
</file>

<file path=ppt/tags/tag65.xml><?xml version="1.0" encoding="utf-8"?>
<p:tagLst xmlns:p="http://schemas.openxmlformats.org/presentationml/2006/main">
  <p:tag name="THINKCELLSHAPEDONOTDELETE" val="tGDoIUYCwGUSge.9DfpTN2g"/>
</p:tagLst>
</file>

<file path=ppt/tags/tag66.xml><?xml version="1.0" encoding="utf-8"?>
<p:tagLst xmlns:p="http://schemas.openxmlformats.org/presentationml/2006/main">
  <p:tag name="THINKCELLSHAPEDONOTDELETE" val="telGrFx4LIkG7MreQNs2HMA"/>
</p:tagLst>
</file>

<file path=ppt/tags/tag67.xml><?xml version="1.0" encoding="utf-8"?>
<p:tagLst xmlns:p="http://schemas.openxmlformats.org/presentationml/2006/main">
  <p:tag name="THINKCELLSHAPEDONOTDELETE" val="t.NPp_5JfPkafdyebftojFA"/>
</p:tagLst>
</file>

<file path=ppt/tags/tag68.xml><?xml version="1.0" encoding="utf-8"?>
<p:tagLst xmlns:p="http://schemas.openxmlformats.org/presentationml/2006/main">
  <p:tag name="THINKCELLSHAPEDONOTDELETE" val="thzNeRhhsSEi.nmYzwuU.Mw"/>
</p:tagLst>
</file>

<file path=ppt/tags/tag69.xml><?xml version="1.0" encoding="utf-8"?>
<p:tagLst xmlns:p="http://schemas.openxmlformats.org/presentationml/2006/main">
  <p:tag name="THINKCELLSHAPEDONOTDELETE" val="tF7bl.sriCUKek7lQ4NzmHg"/>
</p:tagLst>
</file>

<file path=ppt/tags/tag70.xml><?xml version="1.0" encoding="utf-8"?>
<p:tagLst xmlns:p="http://schemas.openxmlformats.org/presentationml/2006/main">
  <p:tag name="THINKCELLSHAPEDONOTDELETE" val="t81j0p1QltEOOZhwDvpZbwg"/>
</p:tagLst>
</file>

<file path=ppt/tags/tag71.xml><?xml version="1.0" encoding="utf-8"?>
<p:tagLst xmlns:p="http://schemas.openxmlformats.org/presentationml/2006/main">
  <p:tag name="THINKCELLSHAPEDONOTDELETE" val="tYRCheyvQskOD6EaBw.Rqrg"/>
</p:tagLst>
</file>

<file path=ppt/tags/tag72.xml><?xml version="1.0" encoding="utf-8"?>
<p:tagLst xmlns:p="http://schemas.openxmlformats.org/presentationml/2006/main">
  <p:tag name="THINKCELLSHAPEDONOTDELETE" val="tgEgYFNa4oUKxuieX2bI_vQ"/>
</p:tagLst>
</file>

<file path=ppt/tags/tag73.xml><?xml version="1.0" encoding="utf-8"?>
<p:tagLst xmlns:p="http://schemas.openxmlformats.org/presentationml/2006/main">
  <p:tag name="THINKCELLSHAPEDONOTDELETE" val="thinkcellActiveDocDoNotDelete"/>
</p:tagLst>
</file>

<file path=ppt/tags/tag74.xml><?xml version="1.0" encoding="utf-8"?>
<p:tagLst xmlns:p="http://schemas.openxmlformats.org/presentationml/2006/main">
  <p:tag name="THINKCELLSHAPEDONOTDELETE" val="tUCQjCl1kJkyM3bE9Im.p2A"/>
</p:tagLst>
</file>

<file path=ppt/tags/tag75.xml><?xml version="1.0" encoding="utf-8"?>
<p:tagLst xmlns:p="http://schemas.openxmlformats.org/presentationml/2006/main">
  <p:tag name="THINKCELLSHAPEDONOTDELETE" val="thinkcellActiveDocDoNotDelete"/>
</p:tagLst>
</file>

<file path=ppt/tags/tag76.xml><?xml version="1.0" encoding="utf-8"?>
<p:tagLst xmlns:p="http://schemas.openxmlformats.org/presentationml/2006/main">
  <p:tag name="THINKCELLSHAPEDONOTDELETE" val="tUCQjCl1kJkyM3bE9Im.p2A"/>
</p:tagLst>
</file>

<file path=ppt/tags/tag77.xml><?xml version="1.0" encoding="utf-8"?>
<p:tagLst xmlns:p="http://schemas.openxmlformats.org/presentationml/2006/main">
  <p:tag name="THINKCELLSHAPEDONOTDELETE" val="tSk.Xh3Iq3kSSB4g.lU8DUw"/>
</p:tagLst>
</file>

<file path=ppt/tags/tag78.xml><?xml version="1.0" encoding="utf-8"?>
<p:tagLst xmlns:p="http://schemas.openxmlformats.org/presentationml/2006/main">
  <p:tag name="THINKCELLSHAPEDONOTDELETE" val="thinkcellActiveDocDoNotDelete"/>
</p:tagLst>
</file>

<file path=ppt/tags/tag79.xml><?xml version="1.0" encoding="utf-8"?>
<p:tagLst xmlns:p="http://schemas.openxmlformats.org/presentationml/2006/main">
  <p:tag name="THINKCELLSHAPEDONOTDELETE" val="tUCQjCl1kJkyM3bE9Im.p2A"/>
</p:tagLst>
</file>

<file path=ppt/tags/tag80.xml><?xml version="1.0" encoding="utf-8"?>
<p:tagLst xmlns:p="http://schemas.openxmlformats.org/presentationml/2006/main">
  <p:tag name="THINKCELLSHAPEDONOTDELETE" val="thinkcellActiveDocDoNotDelete"/>
</p:tagLst>
</file>

<file path=ppt/tags/tag81.xml><?xml version="1.0" encoding="utf-8"?>
<p:tagLst xmlns:p="http://schemas.openxmlformats.org/presentationml/2006/main">
  <p:tag name="THINKCELLSHAPEDONOTDELETE" val="tUCQjCl1kJkyM3bE9Im.p2A"/>
</p:tagLst>
</file>

<file path=ppt/tags/tag82.xml><?xml version="1.0" encoding="utf-8"?>
<p:tagLst xmlns:p="http://schemas.openxmlformats.org/presentationml/2006/main">
  <p:tag name="THINKCELLSHAPEDONOTDELETE" val="thinkcellActiveDocDoNotDelete"/>
</p:tagLst>
</file>

<file path=ppt/tags/tag83.xml><?xml version="1.0" encoding="utf-8"?>
<p:tagLst xmlns:p="http://schemas.openxmlformats.org/presentationml/2006/main">
  <p:tag name="THINKCELLSHAPEDONOTDELETE" val="tixUNmShsTUmlk_ftQSYEsw"/>
</p:tagLst>
</file>

<file path=ppt/tags/tag84.xml><?xml version="1.0" encoding="utf-8"?>
<p:tagLst xmlns:p="http://schemas.openxmlformats.org/presentationml/2006/main">
  <p:tag name="THINKCELLSHAPEDONOTDELETE" val="pCynzN9Wxi0OSoS06AMlJ7g"/>
</p:tagLst>
</file>

<file path=ppt/tags/tag85.xml><?xml version="1.0" encoding="utf-8"?>
<p:tagLst xmlns:p="http://schemas.openxmlformats.org/presentationml/2006/main">
  <p:tag name="THINKCELLSHAPEDONOTDELETE" val="p2bqTafms9kuChuqjGXT__w"/>
</p:tagLst>
</file>

<file path=ppt/tags/tag86.xml><?xml version="1.0" encoding="utf-8"?>
<p:tagLst xmlns:p="http://schemas.openxmlformats.org/presentationml/2006/main">
  <p:tag name="THINKCELLSHAPEDONOTDELETE" val="paNh38X4AL0uvarKpSptqPg"/>
</p:tagLst>
</file>

<file path=ppt/tags/tag87.xml><?xml version="1.0" encoding="utf-8"?>
<p:tagLst xmlns:p="http://schemas.openxmlformats.org/presentationml/2006/main">
  <p:tag name="THINKCELLSHAPEDONOTDELETE" val="puBD0H6m6N0mCz0.CoLGtuA"/>
</p:tagLst>
</file>

<file path=ppt/tags/tag88.xml><?xml version="1.0" encoding="utf-8"?>
<p:tagLst xmlns:p="http://schemas.openxmlformats.org/presentationml/2006/main">
  <p:tag name="THINKCELLSHAPEDONOTDELETE" val="pLduNigHZE0CnWdtAXFcvCQ"/>
</p:tagLst>
</file>

<file path=ppt/tags/tag89.xml><?xml version="1.0" encoding="utf-8"?>
<p:tagLst xmlns:p="http://schemas.openxmlformats.org/presentationml/2006/main">
  <p:tag name="THINKCELLSHAPEDONOTDELETE" val="psZ.bhh18jU.1XiJWOMjqog"/>
</p:tagLst>
</file>

<file path=ppt/tags/tag90.xml><?xml version="1.0" encoding="utf-8"?>
<p:tagLst xmlns:p="http://schemas.openxmlformats.org/presentationml/2006/main">
  <p:tag name="THINKCELLSHAPEDONOTDELETE" val="pWh6UcxTUpEylKPQmJLycQA"/>
</p:tagLst>
</file>

<file path=ppt/tags/tag91.xml><?xml version="1.0" encoding="utf-8"?>
<p:tagLst xmlns:p="http://schemas.openxmlformats.org/presentationml/2006/main">
  <p:tag name="THINKCELLSHAPEDONOTDELETE" val="pAWwhl23pgUy_o5IfX4P58g"/>
</p:tagLst>
</file>

<file path=ppt/tags/tag92.xml><?xml version="1.0" encoding="utf-8"?>
<p:tagLst xmlns:p="http://schemas.openxmlformats.org/presentationml/2006/main">
  <p:tag name="THINKCELLSHAPEDONOTDELETE" val="pcNLvZWSohUitFYxnGSqoBQ"/>
</p:tagLst>
</file>

<file path=ppt/tags/tag93.xml><?xml version="1.0" encoding="utf-8"?>
<p:tagLst xmlns:p="http://schemas.openxmlformats.org/presentationml/2006/main">
  <p:tag name="THINKCELLSHAPEDONOTDELETE" val="pvPtGFMXwKk21wI8_8RUOBw"/>
</p:tagLst>
</file>

<file path=ppt/tags/tag94.xml><?xml version="1.0" encoding="utf-8"?>
<p:tagLst xmlns:p="http://schemas.openxmlformats.org/presentationml/2006/main">
  <p:tag name="THINKCELLSHAPEDONOTDELETE" val="pJNqJYWQzkEqfVhPr0I7jCw"/>
</p:tagLst>
</file>

<file path=ppt/tags/tag95.xml><?xml version="1.0" encoding="utf-8"?>
<p:tagLst xmlns:p="http://schemas.openxmlformats.org/presentationml/2006/main">
  <p:tag name="THINKCELLSHAPEDONOTDELETE" val="piZP7TwI9EEixK6lb5QN2VA"/>
</p:tagLst>
</file>

<file path=ppt/tags/tag96.xml><?xml version="1.0" encoding="utf-8"?>
<p:tagLst xmlns:p="http://schemas.openxmlformats.org/presentationml/2006/main">
  <p:tag name="THINKCELLSHAPEDONOTDELETE" val="p2u1mk3QnnUy8QI89GJVymQ"/>
</p:tagLst>
</file>

<file path=ppt/tags/tag97.xml><?xml version="1.0" encoding="utf-8"?>
<p:tagLst xmlns:p="http://schemas.openxmlformats.org/presentationml/2006/main">
  <p:tag name="THINKCELLSHAPEDONOTDELETE" val="p26ds7.LR0U2edetuqpLDpA"/>
</p:tagLst>
</file>

<file path=ppt/tags/tag98.xml><?xml version="1.0" encoding="utf-8"?>
<p:tagLst xmlns:p="http://schemas.openxmlformats.org/presentationml/2006/main">
  <p:tag name="THINKCELLSHAPEDONOTDELETE" val="p2u1mk3QnnUy8QI89GJVymQ"/>
</p:tagLst>
</file>

<file path=ppt/tags/tag99.xml><?xml version="1.0" encoding="utf-8"?>
<p:tagLst xmlns:p="http://schemas.openxmlformats.org/presentationml/2006/main">
  <p:tag name="THINKCELLSHAPEDONOTDELETE" val="p2u1mk3QnnUy8QI89GJVymQ"/>
</p:tagLst>
</file>

<file path=ppt/tags/tag100.xml><?xml version="1.0" encoding="utf-8"?>
<p:tagLst xmlns:p="http://schemas.openxmlformats.org/presentationml/2006/main">
  <p:tag name="THINKCELLSHAPEDONOTDELETE" val="p2u1mk3QnnUy8QI89GJVymQ"/>
</p:tagLst>
</file>

<file path=ppt/tags/tag101.xml><?xml version="1.0" encoding="utf-8"?>
<p:tagLst xmlns:p="http://schemas.openxmlformats.org/presentationml/2006/main">
  <p:tag name="THINKCELLSHAPEDONOTDELETE" val="p2u1mk3QnnUy8QI89GJVymQ"/>
</p:tagLst>
</file>

<file path=ppt/tags/tag102.xml><?xml version="1.0" encoding="utf-8"?>
<p:tagLst xmlns:p="http://schemas.openxmlformats.org/presentationml/2006/main">
  <p:tag name="THINKCELLSHAPEDONOTDELETE" val="p2u1mk3QnnUy8QI89GJVymQ"/>
</p:tagLst>
</file>

<file path=ppt/tags/tag103.xml><?xml version="1.0" encoding="utf-8"?>
<p:tagLst xmlns:p="http://schemas.openxmlformats.org/presentationml/2006/main">
  <p:tag name="THINKCELLSHAPEDONOTDELETE" val="p2u1mk3QnnUy8QI89GJVymQ"/>
</p:tagLst>
</file>

<file path=ppt/tags/tag104.xml><?xml version="1.0" encoding="utf-8"?>
<p:tagLst xmlns:p="http://schemas.openxmlformats.org/presentationml/2006/main">
  <p:tag name="THINKCELLSHAPEDONOTDELETE" val="p2u1mk3QnnUy8QI89GJVymQ"/>
</p:tagLst>
</file>

<file path=ppt/tags/tag105.xml><?xml version="1.0" encoding="utf-8"?>
<p:tagLst xmlns:p="http://schemas.openxmlformats.org/presentationml/2006/main">
  <p:tag name="THINKCELLSHAPEDONOTDELETE" val="tKHYbswW6Pk2u2Jxr4KUJEg"/>
</p:tagLst>
</file>

<file path=ppt/tags/tag106.xml><?xml version="1.0" encoding="utf-8"?>
<p:tagLst xmlns:p="http://schemas.openxmlformats.org/presentationml/2006/main">
  <p:tag name="THINKCELLSHAPEDONOTDELETE" val="tHjVWCwMVKUWSLSoKODthIQ"/>
</p:tagLst>
</file>

<file path=ppt/tags/tag107.xml><?xml version="1.0" encoding="utf-8"?>
<p:tagLst xmlns:p="http://schemas.openxmlformats.org/presentationml/2006/main">
  <p:tag name="THINKCELLSHAPEDONOTDELETE" val="tHgkJReaRy0Gm3PiHmkiPAA"/>
</p:tagLst>
</file>

<file path=ppt/tags/tag108.xml><?xml version="1.0" encoding="utf-8"?>
<p:tagLst xmlns:p="http://schemas.openxmlformats.org/presentationml/2006/main">
  <p:tag name="THINKCELLSHAPEDONOTDELETE" val="tMFHX_LqoU0WmvAVJl_9CdQ"/>
</p:tagLst>
</file>

<file path=ppt/tags/tag109.xml><?xml version="1.0" encoding="utf-8"?>
<p:tagLst xmlns:p="http://schemas.openxmlformats.org/presentationml/2006/main">
  <p:tag name="THINKCELLSHAPEDONOTDELETE" val="thDvF_HldD0mdzNW7.s67_g"/>
</p:tagLst>
</file>

<file path=ppt/tags/tag110.xml><?xml version="1.0" encoding="utf-8"?>
<p:tagLst xmlns:p="http://schemas.openxmlformats.org/presentationml/2006/main">
  <p:tag name="THINKCELLSHAPEDONOTDELETE" val="tYa83ykT05EitK0N2B_ZGIg"/>
</p:tagLst>
</file>

<file path=ppt/tags/tag111.xml><?xml version="1.0" encoding="utf-8"?>
<p:tagLst xmlns:p="http://schemas.openxmlformats.org/presentationml/2006/main">
  <p:tag name="THINKCELLSHAPEDONOTDELETE" val="tMZJVNKF4I0CbhumyhYNwHQ"/>
</p:tagLst>
</file>

<file path=ppt/tags/tag112.xml><?xml version="1.0" encoding="utf-8"?>
<p:tagLst xmlns:p="http://schemas.openxmlformats.org/presentationml/2006/main">
  <p:tag name="THINKCELLSHAPEDONOTDELETE" val="tKA2fNbATykeBoNK66fwj.Q"/>
</p:tagLst>
</file>

<file path=ppt/tags/tag113.xml><?xml version="1.0" encoding="utf-8"?>
<p:tagLst xmlns:p="http://schemas.openxmlformats.org/presentationml/2006/main">
  <p:tag name="THINKCELLSHAPEDONOTDELETE" val="tFhp_rMldwUiJu6dEbjkMnw"/>
</p:tagLst>
</file>

<file path=ppt/tags/tag114.xml><?xml version="1.0" encoding="utf-8"?>
<p:tagLst xmlns:p="http://schemas.openxmlformats.org/presentationml/2006/main">
  <p:tag name="THINKCELLSHAPEDONOTDELETE" val="tyBT7mzj7vkS77_6soSMAhw"/>
</p:tagLst>
</file>

<file path=ppt/tags/tag115.xml><?xml version="1.0" encoding="utf-8"?>
<p:tagLst xmlns:p="http://schemas.openxmlformats.org/presentationml/2006/main">
  <p:tag name="THINKCELLSHAPEDONOTDELETE" val="t1UCwVtrwSUWFdCjX7VJDVw"/>
</p:tagLst>
</file>

<file path=ppt/tags/tag116.xml><?xml version="1.0" encoding="utf-8"?>
<p:tagLst xmlns:p="http://schemas.openxmlformats.org/presentationml/2006/main">
  <p:tag name="THINKCELLSHAPEDONOTDELETE" val="tvGWb0pw.G0Ky_CqWyhgNqg"/>
</p:tagLst>
</file>

<file path=ppt/tags/tag117.xml><?xml version="1.0" encoding="utf-8"?>
<p:tagLst xmlns:p="http://schemas.openxmlformats.org/presentationml/2006/main">
  <p:tag name="THINKCELLSHAPEDONOTDELETE" val="tTYVVOIVxKEGoWeQPrfSKAQ"/>
</p:tagLst>
</file>

<file path=ppt/tags/tag118.xml><?xml version="1.0" encoding="utf-8"?>
<p:tagLst xmlns:p="http://schemas.openxmlformats.org/presentationml/2006/main">
  <p:tag name="THINKCELLSHAPEDONOTDELETE" val="t2SGNDnJ3C0mhZkNU8pFrlA"/>
</p:tagLst>
</file>

<file path=ppt/tags/tag119.xml><?xml version="1.0" encoding="utf-8"?>
<p:tagLst xmlns:p="http://schemas.openxmlformats.org/presentationml/2006/main">
  <p:tag name="THINKCELLSHAPEDONOTDELETE" val="tyb3yOzHUEUq5FWMOhzSZtg"/>
</p:tagLst>
</file>

<file path=ppt/tags/tag120.xml><?xml version="1.0" encoding="utf-8"?>
<p:tagLst xmlns:p="http://schemas.openxmlformats.org/presentationml/2006/main">
  <p:tag name="THINKCELLSHAPEDONOTDELETE" val="thp7wI8neCUu3pqBkN4TEgg"/>
</p:tagLst>
</file>

<file path=ppt/tags/tag121.xml><?xml version="1.0" encoding="utf-8"?>
<p:tagLst xmlns:p="http://schemas.openxmlformats.org/presentationml/2006/main">
  <p:tag name="THINKCELLSHAPEDONOTDELETE" val="t572ZNDkSj02afrcvFWBIMQ"/>
</p:tagLst>
</file>

<file path=ppt/tags/tag122.xml><?xml version="1.0" encoding="utf-8"?>
<p:tagLst xmlns:p="http://schemas.openxmlformats.org/presentationml/2006/main">
  <p:tag name="THINKCELLSHAPEDONOTDELETE" val="t5HLROdE2xkm9H5BWumN.kQ"/>
</p:tagLst>
</file>

<file path=ppt/tags/tag123.xml><?xml version="1.0" encoding="utf-8"?>
<p:tagLst xmlns:p="http://schemas.openxmlformats.org/presentationml/2006/main">
  <p:tag name="THINKCELLSHAPEDONOTDELETE" val="tXgRjiIuUAkavJXLlZTzY6g"/>
</p:tagLst>
</file>

<file path=ppt/tags/tag124.xml><?xml version="1.0" encoding="utf-8"?>
<p:tagLst xmlns:p="http://schemas.openxmlformats.org/presentationml/2006/main">
  <p:tag name="THINKCELLSHAPEDONOTDELETE" val="tvvQvNEnPlUu.39914fXOgw"/>
</p:tagLst>
</file>

<file path=ppt/tags/tag125.xml><?xml version="1.0" encoding="utf-8"?>
<p:tagLst xmlns:p="http://schemas.openxmlformats.org/presentationml/2006/main">
  <p:tag name="THINKCELLSHAPEDONOTDELETE" val="trGf2XoefgkiqtZv3VLO9Qw"/>
</p:tagLst>
</file>

<file path=ppt/tags/tag126.xml><?xml version="1.0" encoding="utf-8"?>
<p:tagLst xmlns:p="http://schemas.openxmlformats.org/presentationml/2006/main">
  <p:tag name="THINKCELLSHAPEDONOTDELETE" val="tbSKivjwOWEuRuYzdDZ3GVw"/>
</p:tagLst>
</file>

<file path=ppt/tags/tag127.xml><?xml version="1.0" encoding="utf-8"?>
<p:tagLst xmlns:p="http://schemas.openxmlformats.org/presentationml/2006/main">
  <p:tag name="THINKCELLSHAPEDONOTDELETE" val="t9Yeg8LCl_0aR8CX9YtgtKQ"/>
</p:tagLst>
</file>

<file path=ppt/tags/tag128.xml><?xml version="1.0" encoding="utf-8"?>
<p:tagLst xmlns:p="http://schemas.openxmlformats.org/presentationml/2006/main">
  <p:tag name="THINKCELLSHAPEDONOTDELETE" val="tIwhav8s3r0CSp06waxXroQ"/>
</p:tagLst>
</file>

<file path=ppt/tags/tag129.xml><?xml version="1.0" encoding="utf-8"?>
<p:tagLst xmlns:p="http://schemas.openxmlformats.org/presentationml/2006/main">
  <p:tag name="THINKCELLSHAPEDONOTDELETE" val="t1vzy70kMG026rxTC4W_0yw"/>
</p:tagLst>
</file>

<file path=ppt/tags/tag130.xml><?xml version="1.0" encoding="utf-8"?>
<p:tagLst xmlns:p="http://schemas.openxmlformats.org/presentationml/2006/main">
  <p:tag name="THINKCELLSHAPEDONOTDELETE" val="tWzp2PKl7bUe9GvG_.3lBVg"/>
</p:tagLst>
</file>

<file path=ppt/tags/tag131.xml><?xml version="1.0" encoding="utf-8"?>
<p:tagLst xmlns:p="http://schemas.openxmlformats.org/presentationml/2006/main">
  <p:tag name="THINKCELLSHAPEDONOTDELETE" val="tFyF_gR_Mxk2aXF2UcRLP1w"/>
</p:tagLst>
</file>

<file path=ppt/tags/tag132.xml><?xml version="1.0" encoding="utf-8"?>
<p:tagLst xmlns:p="http://schemas.openxmlformats.org/presentationml/2006/main">
  <p:tag name="THINKCELLSHAPEDONOTDELETE" val="tuKpatFRtfE6WH1wNimWENQ"/>
</p:tagLst>
</file>

<file path=ppt/tags/tag133.xml><?xml version="1.0" encoding="utf-8"?>
<p:tagLst xmlns:p="http://schemas.openxmlformats.org/presentationml/2006/main">
  <p:tag name="THINKCELLSHAPEDONOTDELETE" val="tZWBjqvaw00.VJqCUfOmDRw"/>
</p:tagLst>
</file>

<file path=ppt/tags/tag134.xml><?xml version="1.0" encoding="utf-8"?>
<p:tagLst xmlns:p="http://schemas.openxmlformats.org/presentationml/2006/main">
  <p:tag name="THINKCELLSHAPEDONOTDELETE" val="t5KF9z_l.Gkq2sQ98GjCk9Q"/>
</p:tagLst>
</file>

<file path=ppt/tags/tag135.xml><?xml version="1.0" encoding="utf-8"?>
<p:tagLst xmlns:p="http://schemas.openxmlformats.org/presentationml/2006/main">
  <p:tag name="THINKCELLSHAPEDONOTDELETE" val="t0eL0iuiCDk6iDslc2l2GMQ"/>
</p:tagLst>
</file>

<file path=ppt/tags/tag136.xml><?xml version="1.0" encoding="utf-8"?>
<p:tagLst xmlns:p="http://schemas.openxmlformats.org/presentationml/2006/main">
  <p:tag name="THINKCELLSHAPEDONOTDELETE" val="t6t6Fjbo4TEOCsCTgzObDHw"/>
</p:tagLst>
</file>

<file path=ppt/tags/tag137.xml><?xml version="1.0" encoding="utf-8"?>
<p:tagLst xmlns:p="http://schemas.openxmlformats.org/presentationml/2006/main">
  <p:tag name="THINKCELLSHAPEDONOTDELETE" val="tbnmBUvRy8UCiO8YRrl2yEw"/>
</p:tagLst>
</file>

<file path=ppt/tags/tag138.xml><?xml version="1.0" encoding="utf-8"?>
<p:tagLst xmlns:p="http://schemas.openxmlformats.org/presentationml/2006/main">
  <p:tag name="THINKCELLSHAPEDONOTDELETE" val="te4oHWExfzkaHY5yvPbiAag"/>
</p:tagLst>
</file>

<file path=ppt/tags/tag139.xml><?xml version="1.0" encoding="utf-8"?>
<p:tagLst xmlns:p="http://schemas.openxmlformats.org/presentationml/2006/main">
  <p:tag name="THINKCELLSHAPEDONOTDELETE" val="tD6Vr0yJJWEyFxdyIF_9C8w"/>
</p:tagLst>
</file>

<file path=ppt/tags/tag140.xml><?xml version="1.0" encoding="utf-8"?>
<p:tagLst xmlns:p="http://schemas.openxmlformats.org/presentationml/2006/main">
  <p:tag name="THINKCELLSHAPEDONOTDELETE" val="tSZ8q229YzEeFT0OsASe.kQ"/>
</p:tagLst>
</file>

<file path=ppt/tags/tag141.xml><?xml version="1.0" encoding="utf-8"?>
<p:tagLst xmlns:p="http://schemas.openxmlformats.org/presentationml/2006/main">
  <p:tag name="THINKCELLSHAPEDONOTDELETE" val="tKManwQHks0ilwfEmOEvRNA"/>
</p:tagLst>
</file>

<file path=ppt/tags/tag142.xml><?xml version="1.0" encoding="utf-8"?>
<p:tagLst xmlns:p="http://schemas.openxmlformats.org/presentationml/2006/main">
  <p:tag name="THINKCELLSHAPEDONOTDELETE" val="tRMCfQoMuR0CqihbUwc9OAQ"/>
</p:tagLst>
</file>

<file path=ppt/tags/tag143.xml><?xml version="1.0" encoding="utf-8"?>
<p:tagLst xmlns:p="http://schemas.openxmlformats.org/presentationml/2006/main">
  <p:tag name="THINKCELLSHAPEDONOTDELETE" val="tXvm6GWlmekylLrPasksweA"/>
</p:tagLst>
</file>

<file path=ppt/tags/tag144.xml><?xml version="1.0" encoding="utf-8"?>
<p:tagLst xmlns:p="http://schemas.openxmlformats.org/presentationml/2006/main">
  <p:tag name="THINKCELLSHAPEDONOTDELETE" val="tscD2VCDI5UmVA1X1Z1MoBQ"/>
</p:tagLst>
</file>

<file path=ppt/tags/tag145.xml><?xml version="1.0" encoding="utf-8"?>
<p:tagLst xmlns:p="http://schemas.openxmlformats.org/presentationml/2006/main">
  <p:tag name="THINKCELLSHAPEDONOTDELETE" val="tpHsDL7DCyE2SRc8iODOyZg"/>
</p:tagLst>
</file>

<file path=ppt/tags/tag146.xml><?xml version="1.0" encoding="utf-8"?>
<p:tagLst xmlns:p="http://schemas.openxmlformats.org/presentationml/2006/main">
  <p:tag name="THINKCELLSHAPEDONOTDELETE" val="tzbiDVXaaukO8mVctioR2Ug"/>
</p:tagLst>
</file>

<file path=ppt/tags/tag147.xml><?xml version="1.0" encoding="utf-8"?>
<p:tagLst xmlns:p="http://schemas.openxmlformats.org/presentationml/2006/main">
  <p:tag name="THINKCELLSHAPEDONOTDELETE" val="th2fCBP.cVUumMCAHMjKTXQ"/>
</p:tagLst>
</file>

<file path=ppt/tags/tag148.xml><?xml version="1.0" encoding="utf-8"?>
<p:tagLst xmlns:p="http://schemas.openxmlformats.org/presentationml/2006/main">
  <p:tag name="THINKCELLSHAPEDONOTDELETE" val="t17Me1jRWvkGJPZXmXcNlvA"/>
</p:tagLst>
</file>

<file path=ppt/tags/tag149.xml><?xml version="1.0" encoding="utf-8"?>
<p:tagLst xmlns:p="http://schemas.openxmlformats.org/presentationml/2006/main">
  <p:tag name="THINKCELLSHAPEDONOTDELETE" val="tMRQokSfk7EiFaNE8cyopcA"/>
</p:tagLst>
</file>

<file path=ppt/tags/tag150.xml><?xml version="1.0" encoding="utf-8"?>
<p:tagLst xmlns:p="http://schemas.openxmlformats.org/presentationml/2006/main">
  <p:tag name="THINKCELLSHAPEDONOTDELETE" val="t71nGWCQX0EixZlgWAFOoqw"/>
</p:tagLst>
</file>

<file path=ppt/tags/tag151.xml><?xml version="1.0" encoding="utf-8"?>
<p:tagLst xmlns:p="http://schemas.openxmlformats.org/presentationml/2006/main">
  <p:tag name="THINKCELLSHAPEDONOTDELETE" val="tOJp_myJRCkmE6Z_kPK2Wtg"/>
</p:tagLst>
</file>

<file path=ppt/tags/tag152.xml><?xml version="1.0" encoding="utf-8"?>
<p:tagLst xmlns:p="http://schemas.openxmlformats.org/presentationml/2006/main">
  <p:tag name="THINKCELLSHAPEDONOTDELETE" val="tztK6qgGT.k6tQyIQkanTrw"/>
</p:tagLst>
</file>

<file path=ppt/tags/tag153.xml><?xml version="1.0" encoding="utf-8"?>
<p:tagLst xmlns:p="http://schemas.openxmlformats.org/presentationml/2006/main">
  <p:tag name="THINKCELLSHAPEDONOTDELETE" val="t5x1chHcp0EqUj7QPXAZrNA"/>
</p:tagLst>
</file>

<file path=ppt/tags/tag154.xml><?xml version="1.0" encoding="utf-8"?>
<p:tagLst xmlns:p="http://schemas.openxmlformats.org/presentationml/2006/main">
  <p:tag name="THINKCELLSHAPEDONOTDELETE" val="tRObIJ8nZyECi0JcLQjzCtQ"/>
</p:tagLst>
</file>

<file path=ppt/tags/tag155.xml><?xml version="1.0" encoding="utf-8"?>
<p:tagLst xmlns:p="http://schemas.openxmlformats.org/presentationml/2006/main">
  <p:tag name="THINKCELLSHAPEDONOTDELETE" val="tkHfQvhdBQ06PtcgrL8uxyw"/>
</p:tagLst>
</file>

<file path=ppt/tags/tag156.xml><?xml version="1.0" encoding="utf-8"?>
<p:tagLst xmlns:p="http://schemas.openxmlformats.org/presentationml/2006/main">
  <p:tag name="THINKCELLSHAPEDONOTDELETE" val="t_fG8MzYHJkOP8PS44_ILGQ"/>
</p:tagLst>
</file>

<file path=ppt/tags/tag157.xml><?xml version="1.0" encoding="utf-8"?>
<p:tagLst xmlns:p="http://schemas.openxmlformats.org/presentationml/2006/main">
  <p:tag name="THINKCELLSHAPEDONOTDELETE" val="tltScusiBvkiWuZdFDVk6GQ"/>
</p:tagLst>
</file>

<file path=ppt/tags/tag158.xml><?xml version="1.0" encoding="utf-8"?>
<p:tagLst xmlns:p="http://schemas.openxmlformats.org/presentationml/2006/main">
  <p:tag name="THINKCELLSHAPEDONOTDELETE" val="tcF6POvqjb0Kp.8yeSuknuQ"/>
</p:tagLst>
</file>

<file path=ppt/tags/tag159.xml><?xml version="1.0" encoding="utf-8"?>
<p:tagLst xmlns:p="http://schemas.openxmlformats.org/presentationml/2006/main">
  <p:tag name="THINKCELLSHAPEDONOTDELETE" val="t46faeQivRkKLjWLT1SBRaQ"/>
</p:tagLst>
</file>

<file path=ppt/tags/tag160.xml><?xml version="1.0" encoding="utf-8"?>
<p:tagLst xmlns:p="http://schemas.openxmlformats.org/presentationml/2006/main">
  <p:tag name="THINKCELLSHAPEDONOTDELETE" val="tKk7.uK8Fv0G.nj6BXhUdWA"/>
</p:tagLst>
</file>

<file path=ppt/tags/tag161.xml><?xml version="1.0" encoding="utf-8"?>
<p:tagLst xmlns:p="http://schemas.openxmlformats.org/presentationml/2006/main">
  <p:tag name="THINKCELLSHAPEDONOTDELETE" val="ttlVb0bFbb0GQwRNEu5XEgg"/>
</p:tagLst>
</file>

<file path=ppt/tags/tag162.xml><?xml version="1.0" encoding="utf-8"?>
<p:tagLst xmlns:p="http://schemas.openxmlformats.org/presentationml/2006/main">
  <p:tag name="THINKCELLSHAPEDONOTDELETE" val="tgSyadEYL5kWZqFGaYx1Hdw"/>
</p:tagLst>
</file>

<file path=ppt/tags/tag163.xml><?xml version="1.0" encoding="utf-8"?>
<p:tagLst xmlns:p="http://schemas.openxmlformats.org/presentationml/2006/main">
  <p:tag name="THINKCELLSHAPEDONOTDELETE" val="tqYw2q5BBUUaf0cL7fbVluA"/>
</p:tagLst>
</file>

<file path=ppt/tags/tag164.xml><?xml version="1.0" encoding="utf-8"?>
<p:tagLst xmlns:p="http://schemas.openxmlformats.org/presentationml/2006/main">
  <p:tag name="THINKCELLSHAPEDONOTDELETE" val="t1Vf2wno03k.U5lTY3nYL.g"/>
</p:tagLst>
</file>

<file path=ppt/tags/tag165.xml><?xml version="1.0" encoding="utf-8"?>
<p:tagLst xmlns:p="http://schemas.openxmlformats.org/presentationml/2006/main">
  <p:tag name="THINKCELLSHAPEDONOTDELETE" val="tOF_9J1DWFUu4vBiuDFmOcg"/>
</p:tagLst>
</file>

<file path=ppt/tags/tag166.xml><?xml version="1.0" encoding="utf-8"?>
<p:tagLst xmlns:p="http://schemas.openxmlformats.org/presentationml/2006/main">
  <p:tag name="THINKCELLSHAPEDONOTDELETE" val="tdH783bY4W06m_Q351zdVnA"/>
</p:tagLst>
</file>

<file path=ppt/tags/tag167.xml><?xml version="1.0" encoding="utf-8"?>
<p:tagLst xmlns:p="http://schemas.openxmlformats.org/presentationml/2006/main">
  <p:tag name="THINKCELLSHAPEDONOTDELETE" val="tQDY5UTp8kk2bAiJ7msbhxg"/>
</p:tagLst>
</file>

<file path=ppt/tags/tag168.xml><?xml version="1.0" encoding="utf-8"?>
<p:tagLst xmlns:p="http://schemas.openxmlformats.org/presentationml/2006/main">
  <p:tag name="THINKCELLSHAPEDONOTDELETE" val="tTY0v1gvJzESQhpG4cJ3GiQ"/>
</p:tagLst>
</file>

<file path=ppt/tags/tag169.xml><?xml version="1.0" encoding="utf-8"?>
<p:tagLst xmlns:p="http://schemas.openxmlformats.org/presentationml/2006/main">
  <p:tag name="THINKCELLSHAPEDONOTDELETE" val="tJD_Zd3FWk0KhwZc6jE796w"/>
</p:tagLst>
</file>

<file path=ppt/tags/tag170.xml><?xml version="1.0" encoding="utf-8"?>
<p:tagLst xmlns:p="http://schemas.openxmlformats.org/presentationml/2006/main">
  <p:tag name="THINKCELLSHAPEDONOTDELETE" val="tSIGzSbSF_0ayYS2kMj0quQ"/>
</p:tagLst>
</file>

<file path=ppt/tags/tag171.xml><?xml version="1.0" encoding="utf-8"?>
<p:tagLst xmlns:p="http://schemas.openxmlformats.org/presentationml/2006/main">
  <p:tag name="THINKCELLSHAPEDONOTDELETE" val="t_h409vuSmEOxvDuThVHm9g"/>
</p:tagLst>
</file>

<file path=ppt/tags/tag172.xml><?xml version="1.0" encoding="utf-8"?>
<p:tagLst xmlns:p="http://schemas.openxmlformats.org/presentationml/2006/main">
  <p:tag name="THINKCELLSHAPEDONOTDELETE" val="tEAi.lsXRAE.vyUgJjMq9Cw"/>
</p:tagLst>
</file>

<file path=ppt/tags/tag173.xml><?xml version="1.0" encoding="utf-8"?>
<p:tagLst xmlns:p="http://schemas.openxmlformats.org/presentationml/2006/main">
  <p:tag name="THINKCELLSHAPEDONOTDELETE" val="tSH85DVRnEUC_uXKKoeUZ8A"/>
</p:tagLst>
</file>

<file path=ppt/tags/tag174.xml><?xml version="1.0" encoding="utf-8"?>
<p:tagLst xmlns:p="http://schemas.openxmlformats.org/presentationml/2006/main">
  <p:tag name="THINKCELLSHAPEDONOTDELETE" val="tdRMhkd6VNEutDJO9kcyIIw"/>
</p:tagLst>
</file>

<file path=ppt/tags/tag175.xml><?xml version="1.0" encoding="utf-8"?>
<p:tagLst xmlns:p="http://schemas.openxmlformats.org/presentationml/2006/main">
  <p:tag name="THINKCELLSHAPEDONOTDELETE" val="tgdx2Elj.lkWSga6GtxwJqw"/>
</p:tagLst>
</file>

<file path=ppt/tags/tag176.xml><?xml version="1.0" encoding="utf-8"?>
<p:tagLst xmlns:p="http://schemas.openxmlformats.org/presentationml/2006/main">
  <p:tag name="THINKCELLSHAPEDONOTDELETE" val="tI0kQwRDMk0.nXsJ4QlLIhw"/>
</p:tagLst>
</file>

<file path=ppt/tags/tag177.xml><?xml version="1.0" encoding="utf-8"?>
<p:tagLst xmlns:p="http://schemas.openxmlformats.org/presentationml/2006/main">
  <p:tag name="THINKCELLSHAPEDONOTDELETE" val="tmSTRGj7Gg0iarmJKyGhcxA"/>
</p:tagLst>
</file>

<file path=ppt/tags/tag178.xml><?xml version="1.0" encoding="utf-8"?>
<p:tagLst xmlns:p="http://schemas.openxmlformats.org/presentationml/2006/main">
  <p:tag name="THINKCELLSHAPEDONOTDELETE" val="tpYSTTGSa7UCICXAQcFCkWA"/>
</p:tagLst>
</file>

<file path=ppt/tags/tag179.xml><?xml version="1.0" encoding="utf-8"?>
<p:tagLst xmlns:p="http://schemas.openxmlformats.org/presentationml/2006/main">
  <p:tag name="THINKCELLSHAPEDONOTDELETE" val="tO0FCQwfevUCb24Mxderfiw"/>
</p:tagLst>
</file>

<file path=ppt/tags/tag180.xml><?xml version="1.0" encoding="utf-8"?>
<p:tagLst xmlns:p="http://schemas.openxmlformats.org/presentationml/2006/main">
  <p:tag name="THINKCELLSHAPEDONOTDELETE" val="tg6z25kYvgECBTEgaRCMD8g"/>
</p:tagLst>
</file>

<file path=ppt/tags/tag181.xml><?xml version="1.0" encoding="utf-8"?>
<p:tagLst xmlns:p="http://schemas.openxmlformats.org/presentationml/2006/main">
  <p:tag name="THINKCELLSHAPEDONOTDELETE" val="t.0KdbQi3LkSgxIUA7uhDAw"/>
</p:tagLst>
</file>

<file path=ppt/tags/tag182.xml><?xml version="1.0" encoding="utf-8"?>
<p:tagLst xmlns:p="http://schemas.openxmlformats.org/presentationml/2006/main">
  <p:tag name="THINKCELLSHAPEDONOTDELETE" val="tScUuXU4rYEeiWxvVJlDXFA"/>
</p:tagLst>
</file>

<file path=ppt/tags/tag183.xml><?xml version="1.0" encoding="utf-8"?>
<p:tagLst xmlns:p="http://schemas.openxmlformats.org/presentationml/2006/main">
  <p:tag name="THINKCELLSHAPEDONOTDELETE" val="tExwDY8QVZEKGIFK6avN.PQ"/>
</p:tagLst>
</file>

<file path=ppt/tags/tag184.xml><?xml version="1.0" encoding="utf-8"?>
<p:tagLst xmlns:p="http://schemas.openxmlformats.org/presentationml/2006/main">
  <p:tag name="THINKCELLSHAPEDONOTDELETE" val="tN7oIvwBE0kqewNDQCyuWUA"/>
</p:tagLst>
</file>

<file path=ppt/tags/tag185.xml><?xml version="1.0" encoding="utf-8"?>
<p:tagLst xmlns:p="http://schemas.openxmlformats.org/presentationml/2006/main">
  <p:tag name="THINKCELLSHAPEDONOTDELETE" val="t6PQX2peCnEePpg695yXHjg"/>
</p:tagLst>
</file>

<file path=ppt/tags/tag186.xml><?xml version="1.0" encoding="utf-8"?>
<p:tagLst xmlns:p="http://schemas.openxmlformats.org/presentationml/2006/main">
  <p:tag name="THINKCELLSHAPEDONOTDELETE" val="tv4LmjEiQtUal61SF2NmDtQ"/>
</p:tagLst>
</file>

<file path=ppt/tags/tag187.xml><?xml version="1.0" encoding="utf-8"?>
<p:tagLst xmlns:p="http://schemas.openxmlformats.org/presentationml/2006/main">
  <p:tag name="THINKCELLSHAPEDONOTDELETE" val="tlOy5vbSSbES4VxwFXuMYUQ"/>
</p:tagLst>
</file>

<file path=ppt/tags/tag188.xml><?xml version="1.0" encoding="utf-8"?>
<p:tagLst xmlns:p="http://schemas.openxmlformats.org/presentationml/2006/main">
  <p:tag name="THINKCELLSHAPEDONOTDELETE" val="pcNLvZWSohUitFYxnGSqoBQ"/>
</p:tagLst>
</file>

<file path=ppt/tags/tag189.xml><?xml version="1.0" encoding="utf-8"?>
<p:tagLst xmlns:p="http://schemas.openxmlformats.org/presentationml/2006/main">
  <p:tag name="THINKCELLSHAPEDONOTDELETE" val="pvPtGFMXwKk21wI8_8RUOBw"/>
</p:tagLst>
</file>

<file path=ppt/tags/tag190.xml><?xml version="1.0" encoding="utf-8"?>
<p:tagLst xmlns:p="http://schemas.openxmlformats.org/presentationml/2006/main">
  <p:tag name="THINKCELLSHAPEDONOTDELETE" val="pJNqJYWQzkEqfVhPr0I7jCw"/>
</p:tagLst>
</file>

<file path=ppt/tags/tag191.xml><?xml version="1.0" encoding="utf-8"?>
<p:tagLst xmlns:p="http://schemas.openxmlformats.org/presentationml/2006/main">
  <p:tag name="THINKCELLSHAPEDONOTDELETE" val="piZP7TwI9EEixK6lb5QN2VA"/>
</p:tagLst>
</file>

<file path=ppt/tags/tag192.xml><?xml version="1.0" encoding="utf-8"?>
<p:tagLst xmlns:p="http://schemas.openxmlformats.org/presentationml/2006/main">
  <p:tag name="THINKCELLSHAPEDONOTDELETE" val="pcM4DzRWOGUuQOP4Q4rONpw"/>
</p:tagLst>
</file>

<file path=ppt/tags/tag193.xml><?xml version="1.0" encoding="utf-8"?>
<p:tagLst xmlns:p="http://schemas.openxmlformats.org/presentationml/2006/main">
  <p:tag name="THINKCELLSHAPEDONOTDELETE" val="pJlrKZXESVEa70BUVRa9BCw"/>
</p:tagLst>
</file>

<file path=ppt/tags/tag194.xml><?xml version="1.0" encoding="utf-8"?>
<p:tagLst xmlns:p="http://schemas.openxmlformats.org/presentationml/2006/main">
  <p:tag name="THINKCELLSHAPEDONOTDELETE" val="pIROa04rp.kWAkQsJ9p4RPA"/>
</p:tagLst>
</file>

<file path=ppt/tags/tag195.xml><?xml version="1.0" encoding="utf-8"?>
<p:tagLst xmlns:p="http://schemas.openxmlformats.org/presentationml/2006/main">
  <p:tag name="THINKCELLSHAPEDONOTDELETE" val="pZhVv7FFdvkKswqB0cQdtzw"/>
</p:tagLst>
</file>

<file path=ppt/tags/tag196.xml><?xml version="1.0" encoding="utf-8"?>
<p:tagLst xmlns:p="http://schemas.openxmlformats.org/presentationml/2006/main">
  <p:tag name="THINKCELLSHAPEDONOTDELETE" val="pZhVv7FFdvkKswqB0cQdtzw"/>
</p:tagLst>
</file>

<file path=ppt/tags/tag197.xml><?xml version="1.0" encoding="utf-8"?>
<p:tagLst xmlns:p="http://schemas.openxmlformats.org/presentationml/2006/main">
  <p:tag name="THINKCELLSHAPEDONOTDELETE" val="pJlrKZXESVEa70BUVRa9BCw"/>
</p:tagLst>
</file>

<file path=ppt/tags/tag198.xml><?xml version="1.0" encoding="utf-8"?>
<p:tagLst xmlns:p="http://schemas.openxmlformats.org/presentationml/2006/main">
  <p:tag name="THINKCELLSHAPEDONOTDELETE" val="pIROa04rp.kWAkQsJ9p4RPA"/>
</p:tagLst>
</file>

<file path=ppt/tags/tag199.xml><?xml version="1.0" encoding="utf-8"?>
<p:tagLst xmlns:p="http://schemas.openxmlformats.org/presentationml/2006/main">
  <p:tag name="THINKCELLSHAPEDONOTDELETE" val="pZhVv7FFdvkKswqB0cQdtzw"/>
</p:tagLst>
</file>

<file path=ppt/tags/tag200.xml><?xml version="1.0" encoding="utf-8"?>
<p:tagLst xmlns:p="http://schemas.openxmlformats.org/presentationml/2006/main">
  <p:tag name="THINKCELLSHAPEDONOTDELETE" val="pZhVv7FFdvkKswqB0cQdtzw"/>
</p:tagLst>
</file>

<file path=ppt/tags/tag201.xml><?xml version="1.0" encoding="utf-8"?>
<p:tagLst xmlns:p="http://schemas.openxmlformats.org/presentationml/2006/main">
  <p:tag name="THINKCELLSHAPEDONOTDELETE" val="thinkcellActiveDocDoNotDelete"/>
</p:tagLst>
</file>

<file path=ppt/tags/tag202.xml><?xml version="1.0" encoding="utf-8"?>
<p:tagLst xmlns:p="http://schemas.openxmlformats.org/presentationml/2006/main">
  <p:tag name="THINKCELLSHAPEDONOTDELETE" val="tkcVHfyP8DU2r4hvPX4hs4A"/>
</p:tagLst>
</file>

<file path=ppt/tags/tag203.xml><?xml version="1.0" encoding="utf-8"?>
<p:tagLst xmlns:p="http://schemas.openxmlformats.org/presentationml/2006/main">
  <p:tag name="THINKCELLSHAPEDONOTDELETE" val="pLduNigHZE0CnWdtAXFcvCQ"/>
</p:tagLst>
</file>

<file path=ppt/tags/tag204.xml><?xml version="1.0" encoding="utf-8"?>
<p:tagLst xmlns:p="http://schemas.openxmlformats.org/presentationml/2006/main">
  <p:tag name="THINKCELLSHAPEDONOTDELETE" val="psZ.bhh18jU.1XiJWOMjqog"/>
</p:tagLst>
</file>

<file path=ppt/tags/tag205.xml><?xml version="1.0" encoding="utf-8"?>
<p:tagLst xmlns:p="http://schemas.openxmlformats.org/presentationml/2006/main">
  <p:tag name="THINKCELLSHAPEDONOTDELETE" val="p7HW83SskCUuTFfVxdsF.4g"/>
</p:tagLst>
</file>

<file path=ppt/tags/tag206.xml><?xml version="1.0" encoding="utf-8"?>
<p:tagLst xmlns:p="http://schemas.openxmlformats.org/presentationml/2006/main">
  <p:tag name="THINKCELLSHAPEDONOTDELETE" val="p7HW83SskCUuTFfVxdsF.4g"/>
</p:tagLst>
</file>

<file path=ppt/tags/tag207.xml><?xml version="1.0" encoding="utf-8"?>
<p:tagLst xmlns:p="http://schemas.openxmlformats.org/presentationml/2006/main">
  <p:tag name="THINKCELLSHAPEDONOTDELETE" val="p7HW83SskCUuTFfVxdsF.4g"/>
</p:tagLst>
</file>

<file path=ppt/tags/tag208.xml><?xml version="1.0" encoding="utf-8"?>
<p:tagLst xmlns:p="http://schemas.openxmlformats.org/presentationml/2006/main">
  <p:tag name="THINKCELLSHAPEDONOTDELETE" val="p7HW83SskCUuTFfVxdsF.4g"/>
</p:tagLst>
</file>

<file path=ppt/tags/tag209.xml><?xml version="1.0" encoding="utf-8"?>
<p:tagLst xmlns:p="http://schemas.openxmlformats.org/presentationml/2006/main">
  <p:tag name="THINKCELLSHAPEDONOTDELETE" val="p7HW83SskCUuTFfVxdsF.4g"/>
</p:tagLst>
</file>

<file path=ppt/tags/tag210.xml><?xml version="1.0" encoding="utf-8"?>
<p:tagLst xmlns:p="http://schemas.openxmlformats.org/presentationml/2006/main">
  <p:tag name="THINKCELLSHAPEDONOTDELETE" val="p7HW83SskCUuTFfVxdsF.4g"/>
</p:tagLst>
</file>

<file path=ppt/tags/tag211.xml><?xml version="1.0" encoding="utf-8"?>
<p:tagLst xmlns:p="http://schemas.openxmlformats.org/presentationml/2006/main">
  <p:tag name="THINKCELLSHAPEDONOTDELETE" val="p7HW83SskCUuTFfVxdsF.4g"/>
</p:tagLst>
</file>

<file path=ppt/tags/tag212.xml><?xml version="1.0" encoding="utf-8"?>
<p:tagLst xmlns:p="http://schemas.openxmlformats.org/presentationml/2006/main">
  <p:tag name="THINKCELLSHAPEDONOTDELETE" val="p_RWfHZFm_0qg4Q.Zwrm.hw"/>
</p:tagLst>
</file>

<file path=ppt/tags/tag213.xml><?xml version="1.0" encoding="utf-8"?>
<p:tagLst xmlns:p="http://schemas.openxmlformats.org/presentationml/2006/main">
  <p:tag name="THINKCELLSHAPEDONOTDELETE" val="paGqU4u7uqk.8ujT7X4UUBA"/>
</p:tagLst>
</file>

<file path=ppt/tags/tag214.xml><?xml version="1.0" encoding="utf-8"?>
<p:tagLst xmlns:p="http://schemas.openxmlformats.org/presentationml/2006/main">
  <p:tag name="THINKCELLSHAPEDONOTDELETE" val="p5S8.VHMh20.VJWq2prSPAA"/>
</p:tagLst>
</file>

<file path=ppt/tags/tag215.xml><?xml version="1.0" encoding="utf-8"?>
<p:tagLst xmlns:p="http://schemas.openxmlformats.org/presentationml/2006/main">
  <p:tag name="THINKCELLSHAPEDONOTDELETE" val="pZZN4CGcW1kG2YeOhXoeRyQ"/>
</p:tagLst>
</file>

<file path=ppt/tags/tag216.xml><?xml version="1.0" encoding="utf-8"?>
<p:tagLst xmlns:p="http://schemas.openxmlformats.org/presentationml/2006/main">
  <p:tag name="THINKCELLSHAPEDONOTDELETE" val="p5S8.VHMh20.VJWq2prSPAA"/>
</p:tagLst>
</file>

<file path=ppt/tags/tag217.xml><?xml version="1.0" encoding="utf-8"?>
<p:tagLst xmlns:p="http://schemas.openxmlformats.org/presentationml/2006/main">
  <p:tag name="THINKCELLSHAPEDONOTDELETE" val="p5S8.VHMh20.VJWq2prSPAA"/>
</p:tagLst>
</file>

<file path=ppt/tags/tag218.xml><?xml version="1.0" encoding="utf-8"?>
<p:tagLst xmlns:p="http://schemas.openxmlformats.org/presentationml/2006/main">
  <p:tag name="THINKCELLSHAPEDONOTDELETE" val="p5S8.VHMh20.VJWq2prSPAA"/>
</p:tagLst>
</file>

<file path=ppt/tags/tag219.xml><?xml version="1.0" encoding="utf-8"?>
<p:tagLst xmlns:p="http://schemas.openxmlformats.org/presentationml/2006/main">
  <p:tag name="THINKCELLSHAPEDONOTDELETE" val="p5S8.VHMh20.VJWq2prSPAA"/>
</p:tagLst>
</file>

<file path=ppt/tags/tag220.xml><?xml version="1.0" encoding="utf-8"?>
<p:tagLst xmlns:p="http://schemas.openxmlformats.org/presentationml/2006/main">
  <p:tag name="THINKCELLSHAPEDONOTDELETE" val="pL6VwF9lRSkid2jE4_Gvwsg"/>
</p:tagLst>
</file>

<file path=ppt/tags/tag221.xml><?xml version="1.0" encoding="utf-8"?>
<p:tagLst xmlns:p="http://schemas.openxmlformats.org/presentationml/2006/main">
  <p:tag name="THINKCELLSHAPEDONOTDELETE" val="pLrIVTxT340Gsooq5Kbyuag"/>
</p:tagLst>
</file>

<file path=ppt/tags/tag222.xml><?xml version="1.0" encoding="utf-8"?>
<p:tagLst xmlns:p="http://schemas.openxmlformats.org/presentationml/2006/main">
  <p:tag name="THINKCELLSHAPEDONOTDELETE" val="pQorhucGgqky5IldP8hN3TA"/>
</p:tagLst>
</file>

<file path=ppt/tags/tag223.xml><?xml version="1.0" encoding="utf-8"?>
<p:tagLst xmlns:p="http://schemas.openxmlformats.org/presentationml/2006/main">
  <p:tag name="THINKCELLSHAPEDONOTDELETE" val="pGD1bN8FqhUqcjbF44vNAgw"/>
</p:tagLst>
</file>

<file path=ppt/tags/tag224.xml><?xml version="1.0" encoding="utf-8"?>
<p:tagLst xmlns:p="http://schemas.openxmlformats.org/presentationml/2006/main">
  <p:tag name="THINKCELLSHAPEDONOTDELETE" val="p7upsmkctSU2hJlIQ8R1ilA"/>
</p:tagLst>
</file>

<file path=ppt/tags/tag225.xml><?xml version="1.0" encoding="utf-8"?>
<p:tagLst xmlns:p="http://schemas.openxmlformats.org/presentationml/2006/main">
  <p:tag name="THINKCELLSHAPEDONOTDELETE" val="pJ1s2bxHgAUabXoq4cJZRYg"/>
</p:tagLst>
</file>

<file path=ppt/tags/tag226.xml><?xml version="1.0" encoding="utf-8"?>
<p:tagLst xmlns:p="http://schemas.openxmlformats.org/presentationml/2006/main">
  <p:tag name="THINKCELLSHAPEDONOTDELETE" val="pxE67h3QjXkKK0GgJbACCMQ"/>
</p:tagLst>
</file>

<file path=ppt/tags/tag227.xml><?xml version="1.0" encoding="utf-8"?>
<p:tagLst xmlns:p="http://schemas.openxmlformats.org/presentationml/2006/main">
  <p:tag name="THINKCELLSHAPEDONOTDELETE" val="p8T7U3T2qAk.RxSz5ncleBQ"/>
</p:tagLst>
</file>

<file path=ppt/tags/tag228.xml><?xml version="1.0" encoding="utf-8"?>
<p:tagLst xmlns:p="http://schemas.openxmlformats.org/presentationml/2006/main">
  <p:tag name="THINKCELLSHAPEDONOTDELETE" val="paGqU4u7uqk.8ujT7X4UUBA"/>
</p:tagLst>
</file>

<file path=ppt/tags/tag229.xml><?xml version="1.0" encoding="utf-8"?>
<p:tagLst xmlns:p="http://schemas.openxmlformats.org/presentationml/2006/main">
  <p:tag name="THINKCELLSHAPEDONOTDELETE" val="pLrIVTxT340Gsooq5Kbyuag"/>
</p:tagLst>
</file>

<file path=ppt/tags/tag230.xml><?xml version="1.0" encoding="utf-8"?>
<p:tagLst xmlns:p="http://schemas.openxmlformats.org/presentationml/2006/main">
  <p:tag name="THINKCELLSHAPEDONOTDELETE" val="pkkvuPHtetkO_vgCM4FG0JA"/>
</p:tagLst>
</file>

<file path=ppt/tags/tag231.xml><?xml version="1.0" encoding="utf-8"?>
<p:tagLst xmlns:p="http://schemas.openxmlformats.org/presentationml/2006/main">
  <p:tag name="THINKCELLSHAPEDONOTDELETE" val="pr82G.b5JLk.5APYUmxhNFA"/>
</p:tagLst>
</file>

<file path=ppt/tags/tag232.xml><?xml version="1.0" encoding="utf-8"?>
<p:tagLst xmlns:p="http://schemas.openxmlformats.org/presentationml/2006/main">
  <p:tag name="THINKCELLSHAPEDONOTDELETE" val="pYc4V09akI02QPKO0CVYSBg"/>
</p:tagLst>
</file>

<file path=ppt/tags/tag233.xml><?xml version="1.0" encoding="utf-8"?>
<p:tagLst xmlns:p="http://schemas.openxmlformats.org/presentationml/2006/main">
  <p:tag name="THINKCELLSHAPEDONOTDELETE" val="pr82G.b5JLk.5APYUmxhNFA"/>
</p:tagLst>
</file>

<file path=ppt/tags/tag234.xml><?xml version="1.0" encoding="utf-8"?>
<p:tagLst xmlns:p="http://schemas.openxmlformats.org/presentationml/2006/main">
  <p:tag name="THINKCELLSHAPEDONOTDELETE" val="pr82G.b5JLk.5APYUmxhNFA"/>
</p:tagLst>
</file>

<file path=ppt/tags/tag235.xml><?xml version="1.0" encoding="utf-8"?>
<p:tagLst xmlns:p="http://schemas.openxmlformats.org/presentationml/2006/main">
  <p:tag name="THINKCELLSHAPEDONOTDELETE" val="tu4RAcVRHyU.Hzpl88Lt3IQ"/>
</p:tagLst>
</file>

<file path=ppt/tags/tag236.xml><?xml version="1.0" encoding="utf-8"?>
<p:tagLst xmlns:p="http://schemas.openxmlformats.org/presentationml/2006/main">
  <p:tag name="THINKCELLSHAPEDONOTDELETE" val="tbf997UkSaUGRwLig5MzkmQ"/>
</p:tagLst>
</file>

<file path=ppt/tags/tag237.xml><?xml version="1.0" encoding="utf-8"?>
<p:tagLst xmlns:p="http://schemas.openxmlformats.org/presentationml/2006/main">
  <p:tag name="THINKCELLSHAPEDONOTDELETE" val="pLduNigHZE0CnWdtAXFcvCQ"/>
</p:tagLst>
</file>

<file path=ppt/tags/tag238.xml><?xml version="1.0" encoding="utf-8"?>
<p:tagLst xmlns:p="http://schemas.openxmlformats.org/presentationml/2006/main">
  <p:tag name="THINKCELLSHAPEDONOTDELETE" val="psZ.bhh18jU.1XiJWOMjqog"/>
</p:tagLst>
</file>

<file path=ppt/tags/tag239.xml><?xml version="1.0" encoding="utf-8"?>
<p:tagLst xmlns:p="http://schemas.openxmlformats.org/presentationml/2006/main">
  <p:tag name="THINKCELLSHAPEDONOTDELETE" val="pWh6UcxTUpEylKPQmJLycQA"/>
</p:tagLst>
</file>

<file path=ppt/tags/tag240.xml><?xml version="1.0" encoding="utf-8"?>
<p:tagLst xmlns:p="http://schemas.openxmlformats.org/presentationml/2006/main">
  <p:tag name="THINKCELLSHAPEDONOTDELETE" val="paGqU4u7uqk.8ujT7X4UUBA"/>
</p:tagLst>
</file>

<file path=ppt/tags/tag241.xml><?xml version="1.0" encoding="utf-8"?>
<p:tagLst xmlns:p="http://schemas.openxmlformats.org/presentationml/2006/main">
  <p:tag name="THINKCELLSHAPEDONOTDELETE" val="tI_mwDXGqEEeYXnpPNRHMMw"/>
</p:tagLst>
</file>

<file path=ppt/tags/tag242.xml><?xml version="1.0" encoding="utf-8"?>
<p:tagLst xmlns:p="http://schemas.openxmlformats.org/presentationml/2006/main">
  <p:tag name="THINKCELLSHAPEDONOTDELETE" val="pcIjv_mrUREiLpbqMXyqUOA"/>
</p:tagLst>
</file>

<file path=ppt/tags/tag243.xml><?xml version="1.0" encoding="utf-8"?>
<p:tagLst xmlns:p="http://schemas.openxmlformats.org/presentationml/2006/main">
  <p:tag name="THINKCELLSHAPEDONOTDELETE" val="pyMbwxtqnckCvMORk19kBpw"/>
</p:tagLst>
</file>

<file path=ppt/tags/tag244.xml><?xml version="1.0" encoding="utf-8"?>
<p:tagLst xmlns:p="http://schemas.openxmlformats.org/presentationml/2006/main">
  <p:tag name="THINKCELLSHAPEDONOTDELETE" val="p6MBSyCdYVkKtMO6e4uThmQ"/>
</p:tagLst>
</file>

<file path=ppt/tags/tag245.xml><?xml version="1.0" encoding="utf-8"?>
<p:tagLst xmlns:p="http://schemas.openxmlformats.org/presentationml/2006/main">
  <p:tag name="THINKCELLSHAPEDONOTDELETE" val="pxkCrl.HGmUqBL..OBen5UA"/>
</p:tagLst>
</file>

<file path=ppt/tags/tag246.xml><?xml version="1.0" encoding="utf-8"?>
<p:tagLst xmlns:p="http://schemas.openxmlformats.org/presentationml/2006/main">
  <p:tag name="THINKCELLSHAPEDONOTDELETE" val="pBpZLidzIhUambBaJd0cybg"/>
</p:tagLst>
</file>

<file path=ppt/tags/tag247.xml><?xml version="1.0" encoding="utf-8"?>
<p:tagLst xmlns:p="http://schemas.openxmlformats.org/presentationml/2006/main">
  <p:tag name="THINKCELLSHAPEDONOTDELETE" val="pgzVoQ3786E219LMEkkC78A"/>
</p:tagLst>
</file>

<file path=ppt/tags/tag248.xml><?xml version="1.0" encoding="utf-8"?>
<p:tagLst xmlns:p="http://schemas.openxmlformats.org/presentationml/2006/main">
  <p:tag name="THINKCELLSHAPEDONOTDELETE" val="pU5B_TemuWEWfIFBRCEetnQ"/>
</p:tagLst>
</file>

<file path=ppt/tags/tag249.xml><?xml version="1.0" encoding="utf-8"?>
<p:tagLst xmlns:p="http://schemas.openxmlformats.org/presentationml/2006/main">
  <p:tag name="THINKCELLSHAPEDONOTDELETE" val="pTuHm3MN5Y0ajglZRag0XPA"/>
</p:tagLst>
</file>

<file path=ppt/tags/tag250.xml><?xml version="1.0" encoding="utf-8"?>
<p:tagLst xmlns:p="http://schemas.openxmlformats.org/presentationml/2006/main">
  <p:tag name="THINKCELLSHAPEDONOTDELETE" val="prizF5WnihkGfwq4LCrK4tw"/>
</p:tagLst>
</file>

<file path=ppt/tags/tag251.xml><?xml version="1.0" encoding="utf-8"?>
<p:tagLst xmlns:p="http://schemas.openxmlformats.org/presentationml/2006/main">
  <p:tag name="THINKCELLSHAPEDONOTDELETE" val="pqTfmoMo1bkOlktHmyk0LkQ"/>
</p:tagLst>
</file>

<file path=ppt/tags/tag252.xml><?xml version="1.0" encoding="utf-8"?>
<p:tagLst xmlns:p="http://schemas.openxmlformats.org/presentationml/2006/main">
  <p:tag name="THINKCELLSHAPEDONOTDELETE" val="pBhbLQ47sOEyNkqnF6OJ53A"/>
</p:tagLst>
</file>

<file path=ppt/tags/tag253.xml><?xml version="1.0" encoding="utf-8"?>
<p:tagLst xmlns:p="http://schemas.openxmlformats.org/presentationml/2006/main">
  <p:tag name="THINKCELLSHAPEDONOTDELETE" val="pgUrGOq_Bs0C9gLM3WjdZAA"/>
</p:tagLst>
</file>

<file path=ppt/tags/tag25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宋体" charset="0"/>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charset="0"/>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8_blank_A4">
  <a:themeElements>
    <a:clrScheme name="blank_A4 1">
      <a:dk1>
        <a:srgbClr val="000000"/>
      </a:dk1>
      <a:lt1>
        <a:srgbClr val="FFFFFF"/>
      </a:lt1>
      <a:dk2>
        <a:srgbClr val="C3CFE1"/>
      </a:dk2>
      <a:lt2>
        <a:srgbClr val="E6E6E6"/>
      </a:lt2>
      <a:accent1>
        <a:srgbClr val="6685B3"/>
      </a:accent1>
      <a:accent2>
        <a:srgbClr val="FFAA1F"/>
      </a:accent2>
      <a:accent3>
        <a:srgbClr val="FFFFFF"/>
      </a:accent3>
      <a:accent4>
        <a:srgbClr val="000000"/>
      </a:accent4>
      <a:accent5>
        <a:srgbClr val="B8C2D6"/>
      </a:accent5>
      <a:accent6>
        <a:srgbClr val="E79A1B"/>
      </a:accent6>
      <a:hlink>
        <a:srgbClr val="00337F"/>
      </a:hlink>
      <a:folHlink>
        <a:srgbClr val="4F4F4F"/>
      </a:folHlink>
    </a:clrScheme>
    <a:fontScheme name="7_blank_A4">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9525" cap="flat" cmpd="sng" algn="ctr">
          <a:solidFill>
            <a:schemeClr val="hlink"/>
          </a:solidFill>
          <a:prstDash val="solid"/>
          <a:round/>
          <a:headEnd type="none" w="med" len="med"/>
          <a:tailEnd type="none" w="med" len="med"/>
        </a:ln>
        <a:effectLst/>
      </a:spPr>
      <a:bodyPr vert="horz" wrap="none" lIns="72000" tIns="72000" rIns="72000" bIns="72000" numCol="1" rtlCol="0"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1200" b="1" i="0" u="none" strike="noStrike" cap="none" normalizeH="0" baseline="0" smtClean="0">
            <a:ln>
              <a:noFill/>
            </a:ln>
            <a:solidFill>
              <a:schemeClr val="tx1"/>
            </a:solidFill>
            <a:effectLst/>
            <a:latin typeface="Arial" charset="0"/>
            <a:cs typeface="Times New Roman" pitchFamily="18" charset="0"/>
          </a:defRPr>
        </a:defPPr>
      </a:lstStyle>
    </a:spDef>
    <a:lnDef>
      <a:spPr bwMode="auto">
        <a:xfrm>
          <a:off x="0" y="0"/>
          <a:ext cx="1" cy="1"/>
        </a:xfrm>
        <a:custGeom>
          <a:avLst/>
          <a:gdLst/>
          <a:ahLst/>
          <a:cxnLst/>
          <a:rect l="0" t="0" r="0" b="0"/>
          <a:pathLst/>
        </a:custGeom>
        <a:solidFill>
          <a:schemeClr val="bg2"/>
        </a:solidFill>
        <a:ln w="9525" cap="flat" cmpd="sng" algn="ctr">
          <a:solidFill>
            <a:schemeClr val="hlink"/>
          </a:solidFill>
          <a:prstDash val="solid"/>
          <a:round/>
          <a:headEnd type="none" w="med" len="med"/>
          <a:tailEnd type="none" w="med" len="med"/>
        </a:ln>
        <a:effectLst/>
      </a:spPr>
      <a:bodyPr vert="horz" wrap="none" lIns="72000" tIns="72000" rIns="72000" bIns="7200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de-DE" sz="1200" b="1" i="0" u="none" strike="noStrike" cap="none" normalizeH="0" baseline="0" smtClean="0">
            <a:ln>
              <a:noFill/>
            </a:ln>
            <a:solidFill>
              <a:schemeClr val="tx1"/>
            </a:solidFill>
            <a:effectLst/>
            <a:latin typeface="Arial" charset="0"/>
            <a:cs typeface="Times New Roman" pitchFamily="18" charset="0"/>
          </a:defRPr>
        </a:defPPr>
      </a:lstStyle>
    </a:lnDef>
  </a:objectDefaults>
  <a:extraClrSchemeLst>
    <a:extraClrScheme>
      <a:clrScheme name="blank_A4 1">
        <a:dk1>
          <a:srgbClr val="000000"/>
        </a:dk1>
        <a:lt1>
          <a:srgbClr val="FFFFFF"/>
        </a:lt1>
        <a:dk2>
          <a:srgbClr val="C3CFE1"/>
        </a:dk2>
        <a:lt2>
          <a:srgbClr val="E6E6E6"/>
        </a:lt2>
        <a:accent1>
          <a:srgbClr val="6685B3"/>
        </a:accent1>
        <a:accent2>
          <a:srgbClr val="FFAA1F"/>
        </a:accent2>
        <a:accent3>
          <a:srgbClr val="FFFFFF"/>
        </a:accent3>
        <a:accent4>
          <a:srgbClr val="000000"/>
        </a:accent4>
        <a:accent5>
          <a:srgbClr val="B8C2D6"/>
        </a:accent5>
        <a:accent6>
          <a:srgbClr val="E79A1B"/>
        </a:accent6>
        <a:hlink>
          <a:srgbClr val="00337F"/>
        </a:hlink>
        <a:folHlink>
          <a:srgbClr val="4F4F4F"/>
        </a:folHlink>
      </a:clrScheme>
      <a:clrMap bg1="lt1" tx1="dk1" bg2="lt2" tx2="dk2" accent1="accent1" accent2="accent2" accent3="accent3" accent4="accent4" accent5="accent5" accent6="accent6" hlink="hlink" folHlink="folHlink"/>
    </a:extraClrScheme>
    <a:extraClrScheme>
      <a:clrScheme name="blank_A4 2">
        <a:dk1>
          <a:srgbClr val="000000"/>
        </a:dk1>
        <a:lt1>
          <a:srgbClr val="FFFFFF"/>
        </a:lt1>
        <a:dk2>
          <a:srgbClr val="969696"/>
        </a:dk2>
        <a:lt2>
          <a:srgbClr val="E6E6E6"/>
        </a:lt2>
        <a:accent1>
          <a:srgbClr val="B2B2B2"/>
        </a:accent1>
        <a:accent2>
          <a:srgbClr val="C0C0C0"/>
        </a:accent2>
        <a:accent3>
          <a:srgbClr val="FFFFFF"/>
        </a:accent3>
        <a:accent4>
          <a:srgbClr val="000000"/>
        </a:accent4>
        <a:accent5>
          <a:srgbClr val="D5D5D5"/>
        </a:accent5>
        <a:accent6>
          <a:srgbClr val="AEAEAE"/>
        </a:accent6>
        <a:hlink>
          <a:srgbClr val="333333"/>
        </a:hlink>
        <a:folHlink>
          <a:srgbClr val="777777"/>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panose="020f0502020204030204"/>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529</Paragraphs>
  <Slides>18</Slides>
  <Notes>8</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Calibri Light</vt:lpstr>
      <vt:lpstr>宋体</vt:lpstr>
      <vt:lpstr>Tahoma</vt:lpstr>
      <vt:lpstr>Verdana</vt:lpstr>
      <vt:lpstr>微软雅黑</vt:lpstr>
      <vt:lpstr>Times New Roman</vt:lpstr>
      <vt:lpstr>Arial Unicode MS</vt:lpstr>
      <vt:lpstr>Wingdings</vt:lpstr>
      <vt:lpstr>华文细黑</vt:lpstr>
      <vt:lpstr>Monotype Sorts</vt:lpstr>
      <vt:lpstr>Tele-GroteskNor</vt:lpstr>
      <vt:lpstr>Office Theme</vt:lpstr>
      <vt:lpstr>PowerPoint Presentation</vt:lpstr>
      <vt:lpstr>PowerPoint Presentation</vt:lpstr>
      <vt:lpstr>PowerPoint Presentation</vt:lpstr>
      <vt:lpstr>PowerPoint Presentation</vt:lpstr>
      <vt:lpstr>PowerPoint Presentation</vt:lpstr>
      <vt:lpstr>PowerPoint Presentation</vt:lpstr>
      <vt:lpstr>苏宁电器</vt:lpstr>
      <vt:lpstr>苏宁电器</vt:lpstr>
      <vt:lpstr>苏宁电器</vt:lpstr>
      <vt:lpstr>苏宁电器</vt:lpstr>
      <vt:lpstr>苏宁电器</vt:lpstr>
      <vt:lpstr>苏宁电器</vt:lpstr>
      <vt:lpstr>苏宁电器</vt:lpstr>
      <vt:lpstr>PowerPoint Presentation</vt:lpstr>
      <vt:lpstr>苏宁电器</vt:lpstr>
      <vt:lpstr>苏宁电器</vt:lpstr>
      <vt:lpstr>苏宁电器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2024-08-31T09:45:08.183</cp:lastPrinted>
  <dcterms:created xsi:type="dcterms:W3CDTF">2024-08-31T01:45:08Z</dcterms:created>
  <dcterms:modified xsi:type="dcterms:W3CDTF">2024-08-31T01:45:12Z</dcterms:modified>
</cp:coreProperties>
</file>