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48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9EFDEC1-AB23-4247-9B5C-BCFB982CAD45}" type="datetimeFigureOut">
              <a:rPr lang="zh-CN" altLang="en-US"/>
              <a:pPr>
                <a:defRPr/>
              </a:pPr>
              <a:t>2024/3/3 Sunday</a:t>
            </a:fld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229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备注占位符 4"/>
          <p:cNvSpPr>
            <a:spLocks noGrp="1" noChangeArrowheads="1"/>
          </p:cNvSpPr>
          <p:nvPr>
            <p:ph type="body" sz="quarter" idx="6"/>
          </p:nvPr>
        </p:nvSpPr>
        <p:spPr bwMode="auto">
          <a:xfrm>
            <a:off x="711200" y="4926013"/>
            <a:ext cx="568325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A099486-47C7-4FED-A828-7FC0549C3875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111EF-44F8-4A68-A628-C93C70430C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018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207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23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111EF-44F8-4A68-A628-C93C70430C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860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111EF-44F8-4A68-A628-C93C70430C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942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42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171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111EF-44F8-4A68-A628-C93C70430C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37271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151481-0BB9-4337-838F-45E8881C2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8BB99-E81B-45A8-BB64-D4F62D98F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9189C-6BDD-4BEF-9081-4EC9898D6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D0BEF3-C662-47BE-B55F-5460D65A1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71B1AF-F49F-4807-8B55-AB08060F3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21D8F4-01DB-4197-A90D-65FFE1230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D6685F-79FD-4365-8AB8-175D8CF61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A3A0DC-8BDB-4C6D-8C9B-33830BCBB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D3D8E6-E3C3-44B4-8999-B6DA16FA0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ED6A7-B826-46D9-841D-DF8B697E3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597A5-CFD7-4083-8EC8-C84A335BD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: 形状 6"/>
          <p:cNvSpPr/>
          <p:nvPr/>
        </p:nvSpPr>
        <p:spPr>
          <a:xfrm>
            <a:off x="11123613" y="-7938"/>
            <a:ext cx="1068387" cy="1052513"/>
          </a:xfrm>
          <a:custGeom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椭圆 7"/>
          <p:cNvSpPr/>
          <p:nvPr/>
        </p:nvSpPr>
        <p:spPr>
          <a:xfrm>
            <a:off x="8029575" y="458788"/>
            <a:ext cx="741363" cy="741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" name="任意多边形: 形状 8"/>
          <p:cNvSpPr/>
          <p:nvPr/>
        </p:nvSpPr>
        <p:spPr>
          <a:xfrm>
            <a:off x="3287713" y="-7938"/>
            <a:ext cx="1457325" cy="584201"/>
          </a:xfrm>
          <a:custGeom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9" name="任意多边形: 形状 9"/>
          <p:cNvSpPr/>
          <p:nvPr/>
        </p:nvSpPr>
        <p:spPr>
          <a:xfrm>
            <a:off x="5199063" y="5929313"/>
            <a:ext cx="1828800" cy="938212"/>
          </a:xfrm>
          <a:custGeom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10" name="任意多边形: 形状 10"/>
          <p:cNvSpPr/>
          <p:nvPr/>
        </p:nvSpPr>
        <p:spPr>
          <a:xfrm>
            <a:off x="10945813" y="6275388"/>
            <a:ext cx="1036637" cy="593725"/>
          </a:xfrm>
          <a:custGeom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11" name="任意多边形: 形状 11"/>
          <p:cNvSpPr/>
          <p:nvPr/>
        </p:nvSpPr>
        <p:spPr>
          <a:xfrm>
            <a:off x="-19050" y="6184900"/>
            <a:ext cx="787400" cy="673100"/>
          </a:xfrm>
          <a:custGeom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12" name="KSO_Shape"/>
          <p:cNvSpPr/>
          <p:nvPr/>
        </p:nvSpPr>
        <p:spPr>
          <a:xfrm rot="13141020">
            <a:off x="484188" y="1138238"/>
            <a:ext cx="193675" cy="169862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17100000">
            <a:off x="822325" y="3236913"/>
            <a:ext cx="215900" cy="190500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10154805">
            <a:off x="8432800" y="6116638"/>
            <a:ext cx="314325" cy="27622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11738950">
            <a:off x="10777538" y="2560638"/>
            <a:ext cx="314325" cy="27622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" name=" 184"/>
          <p:cNvSpPr/>
          <p:nvPr/>
        </p:nvSpPr>
        <p:spPr>
          <a:xfrm>
            <a:off x="727075" y="1936750"/>
            <a:ext cx="936625" cy="936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749459" y="2343802"/>
            <a:ext cx="6676572" cy="902363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2749459" y="3294698"/>
            <a:ext cx="6676572" cy="5905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B7A19-F10C-47BF-98B9-E0B06E63A1D1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E59FD-2D9F-41FF-A5DA-5DF1147892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48019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idx="1"/>
          </p:nvPr>
        </p:nvSpPr>
        <p:spPr>
          <a:xfrm>
            <a:off x="876880" y="1716563"/>
            <a:ext cx="10515600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6E93C-ED6E-4D31-A6C1-60DC1664BF01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8E570-AFB2-41A3-A646-B88C7FD369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25630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图片和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79835" y="1685925"/>
            <a:ext cx="4513262" cy="3910013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5"/>
          </p:nvPr>
        </p:nvSpPr>
        <p:spPr>
          <a:xfrm>
            <a:off x="6327775" y="2717800"/>
            <a:ext cx="5026025" cy="287813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6"/>
          </p:nvPr>
        </p:nvSpPr>
        <p:spPr>
          <a:xfrm>
            <a:off x="6327775" y="1685925"/>
            <a:ext cx="5026025" cy="5159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BAA96-E82B-4389-B5F7-2AC0F3072B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4177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椭圆 3"/>
          <p:cNvSpPr/>
          <p:nvPr/>
        </p:nvSpPr>
        <p:spPr>
          <a:xfrm>
            <a:off x="1408113" y="2114550"/>
            <a:ext cx="2681287" cy="2681288"/>
          </a:xfrm>
          <a:prstGeom prst="ellipse">
            <a:avLst/>
          </a:pr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  <a:sym typeface="+mn-ea"/>
            </a:endParaRPr>
          </a:p>
        </p:txBody>
      </p:sp>
      <p:sp>
        <p:nvSpPr>
          <p:cNvPr id="5" name="椭圆 7"/>
          <p:cNvSpPr/>
          <p:nvPr/>
        </p:nvSpPr>
        <p:spPr>
          <a:xfrm>
            <a:off x="1574800" y="2266950"/>
            <a:ext cx="2378075" cy="2376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762500" y="3602038"/>
            <a:ext cx="494823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9802813" y="3541713"/>
            <a:ext cx="115887" cy="1158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0299700" y="3541713"/>
            <a:ext cx="115888" cy="1158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967913" y="3541713"/>
            <a:ext cx="115887" cy="115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134600" y="3541713"/>
            <a:ext cx="115888" cy="1158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cs typeface="Arial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237355">
            <a:off x="2771775" y="2308225"/>
            <a:ext cx="193675" cy="169863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1275228">
            <a:off x="3003550" y="2360613"/>
            <a:ext cx="193675" cy="169862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 rot="2175228">
            <a:off x="3209925" y="2478088"/>
            <a:ext cx="193675" cy="171450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 rot="3075228">
            <a:off x="3363119" y="2640806"/>
            <a:ext cx="193675" cy="169863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5" name="KSO_Shape"/>
          <p:cNvSpPr/>
          <p:nvPr/>
        </p:nvSpPr>
        <p:spPr>
          <a:xfrm rot="298659" flipH="1" flipV="1">
            <a:off x="2470150" y="4416425"/>
            <a:ext cx="193675" cy="171450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" name="KSO_Shape"/>
          <p:cNvSpPr/>
          <p:nvPr/>
        </p:nvSpPr>
        <p:spPr>
          <a:xfrm rot="1336532" flipH="1" flipV="1">
            <a:off x="2243138" y="4365625"/>
            <a:ext cx="193675" cy="169863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7" name="KSO_Shape"/>
          <p:cNvSpPr/>
          <p:nvPr/>
        </p:nvSpPr>
        <p:spPr>
          <a:xfrm rot="2236532" flipH="1" flipV="1">
            <a:off x="2039938" y="4243388"/>
            <a:ext cx="193675" cy="169862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8" name="KSO_Shape"/>
          <p:cNvSpPr/>
          <p:nvPr/>
        </p:nvSpPr>
        <p:spPr>
          <a:xfrm rot="3136532" flipH="1" flipV="1">
            <a:off x="1889919" y="4079081"/>
            <a:ext cx="193675" cy="169863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0750" y="2895613"/>
            <a:ext cx="4979670" cy="564898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30750" y="3753579"/>
            <a:ext cx="4979670" cy="5811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B6929-49E7-414D-A152-241DA5391A3D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D6ABE-CB88-4D34-81A9-C8E0136F09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478554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横排四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8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0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1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2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7"/>
            </p:custDataLst>
          </p:nvPr>
        </p:nvSpPr>
        <p:spPr>
          <a:xfrm>
            <a:off x="9520238" y="3194050"/>
            <a:ext cx="415925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4" name="椭圆 23"/>
          <p:cNvSpPr/>
          <p:nvPr>
            <p:custDataLst>
              <p:tags r:id="rId8"/>
            </p:custDataLst>
          </p:nvPr>
        </p:nvSpPr>
        <p:spPr>
          <a:xfrm>
            <a:off x="2160588" y="3157538"/>
            <a:ext cx="415925" cy="415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4"/>
          </p:nvPr>
        </p:nvSpPr>
        <p:spPr>
          <a:xfrm>
            <a:off x="1785938" y="1727200"/>
            <a:ext cx="8610600" cy="59213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8" name="图片占位符 47"/>
          <p:cNvSpPr>
            <a:spLocks noGrp="1"/>
          </p:cNvSpPr>
          <p:nvPr>
            <p:ph type="pic" sz="quarter" idx="15"/>
          </p:nvPr>
        </p:nvSpPr>
        <p:spPr>
          <a:xfrm>
            <a:off x="1373135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49" name="图片占位符 47"/>
          <p:cNvSpPr>
            <a:spLocks noGrp="1"/>
          </p:cNvSpPr>
          <p:nvPr>
            <p:ph type="pic" sz="quarter" idx="16"/>
          </p:nvPr>
        </p:nvSpPr>
        <p:spPr>
          <a:xfrm>
            <a:off x="37967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0" name="图片占位符 47"/>
          <p:cNvSpPr>
            <a:spLocks noGrp="1"/>
          </p:cNvSpPr>
          <p:nvPr>
            <p:ph type="pic" sz="quarter" idx="17"/>
          </p:nvPr>
        </p:nvSpPr>
        <p:spPr>
          <a:xfrm>
            <a:off x="62156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1" name="图片占位符 47"/>
          <p:cNvSpPr>
            <a:spLocks noGrp="1"/>
          </p:cNvSpPr>
          <p:nvPr>
            <p:ph type="pic" sz="quarter" idx="18"/>
          </p:nvPr>
        </p:nvSpPr>
        <p:spPr>
          <a:xfrm>
            <a:off x="8634597" y="2541905"/>
            <a:ext cx="1985380" cy="202438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53" name="文本占位符 52"/>
          <p:cNvSpPr>
            <a:spLocks noGrp="1"/>
          </p:cNvSpPr>
          <p:nvPr>
            <p:ph type="body" sz="quarter" idx="19"/>
          </p:nvPr>
        </p:nvSpPr>
        <p:spPr>
          <a:xfrm>
            <a:off x="1295082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4" name="文本占位符 52"/>
          <p:cNvSpPr>
            <a:spLocks noGrp="1"/>
          </p:cNvSpPr>
          <p:nvPr>
            <p:ph type="body" sz="quarter" idx="20"/>
          </p:nvPr>
        </p:nvSpPr>
        <p:spPr>
          <a:xfrm>
            <a:off x="37203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5" name="文本占位符 52"/>
          <p:cNvSpPr>
            <a:spLocks noGrp="1"/>
          </p:cNvSpPr>
          <p:nvPr>
            <p:ph type="body" sz="quarter" idx="21"/>
          </p:nvPr>
        </p:nvSpPr>
        <p:spPr>
          <a:xfrm>
            <a:off x="61392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6" name="文本占位符 52"/>
          <p:cNvSpPr>
            <a:spLocks noGrp="1"/>
          </p:cNvSpPr>
          <p:nvPr>
            <p:ph type="body" sz="quarter" idx="22"/>
          </p:nvPr>
        </p:nvSpPr>
        <p:spPr>
          <a:xfrm>
            <a:off x="8558105" y="4583112"/>
            <a:ext cx="2138363" cy="46196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8" name="文本占位符 57"/>
          <p:cNvSpPr>
            <a:spLocks noGrp="1"/>
          </p:cNvSpPr>
          <p:nvPr>
            <p:ph type="body" sz="quarter" idx="23"/>
          </p:nvPr>
        </p:nvSpPr>
        <p:spPr>
          <a:xfrm>
            <a:off x="1295081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59" name="文本占位符 57"/>
          <p:cNvSpPr>
            <a:spLocks noGrp="1"/>
          </p:cNvSpPr>
          <p:nvPr>
            <p:ph type="body" sz="quarter" idx="24"/>
          </p:nvPr>
        </p:nvSpPr>
        <p:spPr>
          <a:xfrm>
            <a:off x="3720305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60" name="文本占位符 57"/>
          <p:cNvSpPr>
            <a:spLocks noGrp="1"/>
          </p:cNvSpPr>
          <p:nvPr>
            <p:ph type="body" sz="quarter" idx="25"/>
          </p:nvPr>
        </p:nvSpPr>
        <p:spPr>
          <a:xfrm>
            <a:off x="6139205" y="5062538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61" name="文本占位符 57"/>
          <p:cNvSpPr>
            <a:spLocks noGrp="1"/>
          </p:cNvSpPr>
          <p:nvPr>
            <p:ph type="body" sz="quarter" idx="26"/>
          </p:nvPr>
        </p:nvSpPr>
        <p:spPr>
          <a:xfrm>
            <a:off x="8558105" y="5045075"/>
            <a:ext cx="2138363" cy="1138237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DA964-B3FE-4D01-80CE-364808CBF1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55816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94245-ACC8-4136-AB36-A367ADFFEF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18509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: 形状 5"/>
          <p:cNvSpPr/>
          <p:nvPr/>
        </p:nvSpPr>
        <p:spPr>
          <a:xfrm>
            <a:off x="11123613" y="-7938"/>
            <a:ext cx="1068387" cy="1052513"/>
          </a:xfrm>
          <a:custGeom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4" name="椭圆 3"/>
          <p:cNvSpPr/>
          <p:nvPr/>
        </p:nvSpPr>
        <p:spPr>
          <a:xfrm>
            <a:off x="1357313" y="1363663"/>
            <a:ext cx="1497012" cy="149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5" name="任意多边形: 形状 7"/>
          <p:cNvSpPr/>
          <p:nvPr/>
        </p:nvSpPr>
        <p:spPr>
          <a:xfrm>
            <a:off x="8089900" y="-7938"/>
            <a:ext cx="1047750" cy="420688"/>
          </a:xfrm>
          <a:custGeom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6" name="任意多边形: 形状 8"/>
          <p:cNvSpPr/>
          <p:nvPr/>
        </p:nvSpPr>
        <p:spPr>
          <a:xfrm>
            <a:off x="4592638" y="5781675"/>
            <a:ext cx="2116137" cy="1087438"/>
          </a:xfrm>
          <a:custGeom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任意多边形: 形状 9"/>
          <p:cNvSpPr/>
          <p:nvPr/>
        </p:nvSpPr>
        <p:spPr>
          <a:xfrm>
            <a:off x="10945813" y="6275388"/>
            <a:ext cx="1036637" cy="593725"/>
          </a:xfrm>
          <a:custGeom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" name="任意多边形: 形状 10"/>
          <p:cNvSpPr/>
          <p:nvPr/>
        </p:nvSpPr>
        <p:spPr>
          <a:xfrm>
            <a:off x="-19050" y="6184900"/>
            <a:ext cx="787400" cy="673100"/>
          </a:xfrm>
          <a:custGeom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9" name="KSO_Shape"/>
          <p:cNvSpPr/>
          <p:nvPr/>
        </p:nvSpPr>
        <p:spPr>
          <a:xfrm rot="10154805">
            <a:off x="9918700" y="4903788"/>
            <a:ext cx="314325" cy="27622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 rot="10154805">
            <a:off x="8661400" y="2400300"/>
            <a:ext cx="314325" cy="27622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KSO_Shape"/>
          <p:cNvSpPr/>
          <p:nvPr/>
        </p:nvSpPr>
        <p:spPr>
          <a:xfrm rot="13326744">
            <a:off x="1309688" y="4641850"/>
            <a:ext cx="628650" cy="554038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KSO_Shape"/>
          <p:cNvSpPr/>
          <p:nvPr/>
        </p:nvSpPr>
        <p:spPr>
          <a:xfrm rot="6300000">
            <a:off x="5813425" y="893763"/>
            <a:ext cx="563563" cy="4968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47925" y="2592718"/>
            <a:ext cx="7296150" cy="1442383"/>
          </a:xfrm>
        </p:spPr>
        <p:txBody>
          <a:bodyPr>
            <a:normAutofit/>
          </a:bodyPr>
          <a:lstStyle>
            <a:lvl1pPr algn="ctr">
              <a:defRPr sz="8000" b="1">
                <a:solidFill>
                  <a:schemeClr val="accent5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971B3-D2DB-430C-96BA-5F668303BB2F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17AE0-1DF8-4F08-8401-91A5E37E97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30038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1268730" y="276226"/>
            <a:ext cx="9774555" cy="518160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/>
          </p:nvPr>
        </p:nvSpPr>
        <p:spPr>
          <a:xfrm>
            <a:off x="1295400" y="802640"/>
            <a:ext cx="5621338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4" name="日期占位符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页脚占位符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1312A-F54D-4FB2-A298-C8108C3691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86534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6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D13AB-D584-4881-BDBE-03C868935B1F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2CCA7-76FA-4A35-962F-D78E5E784F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852643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837B4-6B0F-4F8D-AA36-1F9D1FE426CC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B5B6E-E3DD-4C07-BA36-801146B242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245926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45"/>
          <p:cNvSpPr/>
          <p:nvPr>
            <p:custDataLst>
              <p:tags r:id="rId1"/>
            </p:custDataLst>
          </p:nvPr>
        </p:nvSpPr>
        <p:spPr>
          <a:xfrm>
            <a:off x="0" y="-6350"/>
            <a:ext cx="1173163" cy="1162050"/>
          </a:xfrm>
          <a:custGeom>
            <a:gdLst>
              <a:gd name="connsiteX0" fmla="*/ 0 w 1172915"/>
              <a:gd name="connsiteY0" fmla="*/ 0 h 1162285"/>
              <a:gd name="connsiteX1" fmla="*/ 1172915 w 1172915"/>
              <a:gd name="connsiteY1" fmla="*/ 0 h 1162285"/>
              <a:gd name="connsiteX2" fmla="*/ 1167422 w 1172915"/>
              <a:gd name="connsiteY2" fmla="*/ 108787 h 1162285"/>
              <a:gd name="connsiteX3" fmla="*/ 0 w 1172915"/>
              <a:gd name="connsiteY3" fmla="*/ 1162285 h 1162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915" h="1162285">
                <a:moveTo>
                  <a:pt x="0" y="0"/>
                </a:moveTo>
                <a:lnTo>
                  <a:pt x="1172915" y="0"/>
                </a:lnTo>
                <a:lnTo>
                  <a:pt x="1167422" y="108787"/>
                </a:lnTo>
                <a:cubicBezTo>
                  <a:pt x="1107328" y="700521"/>
                  <a:pt x="607589" y="1162285"/>
                  <a:pt x="0" y="1162285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5" name="任意多边形: 形状 46"/>
          <p:cNvSpPr/>
          <p:nvPr>
            <p:custDataLst>
              <p:tags r:id="rId2"/>
            </p:custDataLst>
          </p:nvPr>
        </p:nvSpPr>
        <p:spPr>
          <a:xfrm>
            <a:off x="0" y="-6350"/>
            <a:ext cx="1036638" cy="1036638"/>
          </a:xfrm>
          <a:custGeom>
            <a:gdLst>
              <a:gd name="connsiteX0" fmla="*/ 0 w 1036320"/>
              <a:gd name="connsiteY0" fmla="*/ 0 h 1036320"/>
              <a:gd name="connsiteX1" fmla="*/ 1036320 w 1036320"/>
              <a:gd name="connsiteY1" fmla="*/ 0 h 1036320"/>
              <a:gd name="connsiteX2" fmla="*/ 0 w 1036320"/>
              <a:gd name="connsiteY2" fmla="*/ 1036320 h 10363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19" h="1036319">
                <a:moveTo>
                  <a:pt x="0" y="0"/>
                </a:moveTo>
                <a:lnTo>
                  <a:pt x="1036320" y="0"/>
                </a:lnTo>
                <a:cubicBezTo>
                  <a:pt x="1036320" y="572344"/>
                  <a:pt x="572344" y="1036320"/>
                  <a:pt x="0" y="10363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3"/>
            </p:custDataLst>
          </p:nvPr>
        </p:nvSpPr>
        <p:spPr>
          <a:xfrm rot="6188927">
            <a:off x="784226" y="434975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KSO_Shape"/>
          <p:cNvSpPr/>
          <p:nvPr>
            <p:custDataLst>
              <p:tags r:id="rId4"/>
            </p:custDataLst>
          </p:nvPr>
        </p:nvSpPr>
        <p:spPr>
          <a:xfrm rot="7226800">
            <a:off x="745332" y="535781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KSO_Shape"/>
          <p:cNvSpPr/>
          <p:nvPr>
            <p:custDataLst>
              <p:tags r:id="rId5"/>
            </p:custDataLst>
          </p:nvPr>
        </p:nvSpPr>
        <p:spPr>
          <a:xfrm rot="8126800">
            <a:off x="676275" y="620713"/>
            <a:ext cx="88900" cy="77787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6"/>
            </p:custDataLst>
          </p:nvPr>
        </p:nvSpPr>
        <p:spPr>
          <a:xfrm rot="9026800">
            <a:off x="590550" y="677863"/>
            <a:ext cx="88900" cy="79375"/>
          </a:xfrm>
          <a:custGeom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0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E4F3F-8CB2-4512-8EAD-388E0A93CEE7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7ED4D-CD9B-40E0-9A7D-BF52DF1330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39090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E4AD8-29D6-4674-BF8F-44ECA8FE5BAC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D19D5-D4D3-4BBC-8FD8-8B8DBF752D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81770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F2F7-B2A7-43F3-B6FA-B728C794053F}" type="datetimeFigureOut">
              <a:rPr lang="zh-CN" altLang="en-US" smtClean="0"/>
              <a:t>2024/3/3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EAC8-F401-4BDB-8DC5-51A4210F93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048626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1_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Users\Administrator\Desktop\小学PPT模板2\数学2素材库\上弧修饰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13450"/>
            <a:ext cx="12192000" cy="84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014840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2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1441451" y="455718"/>
            <a:ext cx="2588683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733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313968825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1_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141014280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12"/>
          <p:cNvSpPr txBox="1">
            <a:spLocks noChangeArrowheads="1"/>
          </p:cNvSpPr>
          <p:nvPr/>
        </p:nvSpPr>
        <p:spPr bwMode="auto">
          <a:xfrm>
            <a:off x="1356784" y="469900"/>
            <a:ext cx="2673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733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282084576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tags" Target="../tags/tag45.xml" /><Relationship Id="rId19" Type="http://schemas.openxmlformats.org/officeDocument/2006/relationships/tags" Target="../tags/tag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47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2.png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8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5"/>
            <p:custDataLst>
              <p:tags r:id="rId19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l" rtl="0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fld id="{55AA54A7-AB26-4987-8485-FF57A97035BD}" type="datetimeFigureOut">
              <a:rPr lang="zh-CN" altLang="en-US"/>
              <a:pPr>
                <a:defRPr/>
              </a:pPr>
              <a:t>2024/3/3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ctr" rtl="0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kern="1200" noProof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algn="r" rtl="0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fld id="{B179490B-9C02-4F00-B4C3-A8A95A4E174B}" type="slidenum">
              <a:rPr lang="zh-CN" altLang="en-US"/>
              <a:pPr>
                <a:defRPr/>
              </a:pPr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1028" name="图片 1073743875" descr="学科网 zxxk.com" title="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</p:sldLayoutIdLst>
  <p:transition/>
  <p:timing/>
  <p:txStyles>
    <p:title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200" b="1" kern="1200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  <a:lvl2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5pPr>
      <a:lvl6pPr marL="4572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6pPr>
      <a:lvl7pPr marL="9144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7pPr>
      <a:lvl8pPr marL="13716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8pPr>
      <a:lvl9pPr marL="1828800" algn="l" rtl="0" fontAlgn="base">
        <a:lnSpc>
          <a:spcPct val="120000"/>
        </a:lnSpc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黑体" panose="02010609060101010101" pitchFamily="49" charset="-122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image" Target="../media/image4.gi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Relationship Id="rId4" Type="http://schemas.openxmlformats.org/officeDocument/2006/relationships/image" Target="../media/image4.gi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01034027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标题 1" title=""/>
          <p:cNvSpPr>
            <a:spLocks noGrp="1" noChangeArrowheads="1"/>
          </p:cNvSpPr>
          <p:nvPr>
            <p:ph type="ctrTitle"/>
          </p:nvPr>
        </p:nvSpPr>
        <p:spPr>
          <a:xfrm>
            <a:off x="2757487" y="1386220"/>
            <a:ext cx="6677025" cy="903288"/>
          </a:xfrm>
        </p:spPr>
        <p:txBody>
          <a:bodyPr>
            <a:normAutofit/>
          </a:bodyPr>
          <a:lstStyle/>
          <a:p>
            <a:r>
              <a:t>人教版五年级数学下册</a:t>
            </a:r>
          </a:p>
        </p:txBody>
      </p:sp>
      <p:sp>
        <p:nvSpPr>
          <p:cNvPr id="14339" name="副标题 2" title=""/>
          <p:cNvSpPr>
            <a:spLocks noGrp="1" noChangeArrowheads="1"/>
          </p:cNvSpPr>
          <p:nvPr>
            <p:ph type="subTitle" idx="1"/>
          </p:nvPr>
        </p:nvSpPr>
        <p:spPr>
          <a:xfrm>
            <a:off x="2749550" y="3294063"/>
            <a:ext cx="7840478" cy="590550"/>
          </a:xfrm>
        </p:spPr>
        <p:txBody>
          <a:bodyPr>
            <a:noAutofit/>
          </a:bodyPr>
          <a:lstStyle/>
          <a:p>
            <a:r>
              <a:rPr sz="4000"/>
              <a:t>3.2  长方体和正方体的表面积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1" title="">
            <a:extLst>
              <a:ext uri="{FF2B5EF4-FFF2-40B4-BE49-F238E27FC236}">
                <a16:creationId xmlns:a16="http://schemas.microsoft.com/office/drawing/2014/main" id="{475C729A-CBD0-A1F3-6947-C9B65EB6A4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4760" y="2855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931" tIns="61466" rIns="122931" bIns="6146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1">
                    <a:lumMod val="75000"/>
                  </a:schemeClr>
                </a:solidFill>
                <a:latin typeface="宋体" pitchFamily="2" charset="-122"/>
                <a:ea typeface="宋体" panose="02010600030101010101" pitchFamily="2" charset="-122"/>
                <a:sym typeface="+mn-ea"/>
              </a:rPr>
              <a:t>复习导入</a:t>
            </a:r>
            <a:endParaRPr lang="zh-CN" altLang="en-US" sz="3600" b="1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Rectangle 2" title="">
            <a:extLst>
              <a:ext uri="{FF2B5EF4-FFF2-40B4-BE49-F238E27FC236}">
                <a16:creationId xmlns:a16="http://schemas.microsoft.com/office/drawing/2014/main" id="{F3D95C27-80A4-131A-D926-07248D94AEF5}"/>
              </a:ext>
            </a:extLst>
          </p:cNvPr>
          <p:cNvSpPr/>
          <p:nvPr/>
        </p:nvSpPr>
        <p:spPr>
          <a:xfrm>
            <a:off x="974376" y="1891361"/>
            <a:ext cx="10689540" cy="1685777"/>
          </a:xfrm>
          <a:prstGeom prst="rect">
            <a:avLst/>
          </a:prstGeom>
          <a:noFill/>
          <a:ln w="15875">
            <a:noFill/>
          </a:ln>
        </p:spPr>
        <p:txBody>
          <a:bodyPr wrap="square" lIns="87797" tIns="45654" rIns="87797" bIns="45654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en-US" altLang="zh-CN" sz="2400" b="1" noProof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lang="zh-CN" altLang="en-US" sz="2800" b="1" noProof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长方体或正方体 </a:t>
            </a:r>
            <a:r>
              <a:rPr lang="en-US" altLang="zh-CN" sz="2800" b="1" noProof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6 </a:t>
            </a:r>
            <a:r>
              <a:rPr lang="zh-CN" altLang="en-US" sz="2800" b="1" noProof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个面的总面积，叫做它的表面积。</a:t>
            </a:r>
          </a:p>
          <a:p>
            <a:pPr>
              <a:lnSpc>
                <a:spcPct val="200000"/>
              </a:lnSpc>
              <a:defRPr/>
            </a:pPr>
            <a:r>
              <a:rPr lang="zh-CN" altLang="en-US" sz="2800" b="1" noProof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日常生活和生产中，经常需要计算一些长方体或正方体的表面积。</a:t>
            </a:r>
          </a:p>
        </p:txBody>
      </p:sp>
      <p:sp>
        <p:nvSpPr>
          <p:cNvPr id="5" name="文本框 4" title="">
            <a:extLst>
              <a:ext uri="{FF2B5EF4-FFF2-40B4-BE49-F238E27FC236}">
                <a16:creationId xmlns:a16="http://schemas.microsoft.com/office/drawing/2014/main" id="{8F32E1C8-CF17-FD4F-2183-382A4A91F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096" y="4360586"/>
            <a:ext cx="8265550" cy="6394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R" panose="00020600040101010101" pitchFamily="18" charset="-122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zh-CN" sz="2800">
                <a:sym typeface="OPPOSans R" panose="00020600040101010101" pitchFamily="18" charset="-122"/>
              </a:rPr>
              <a:t>长方体或正方体 6 个面的总面积，叫做它的表面积。</a:t>
            </a:r>
          </a:p>
        </p:txBody>
      </p:sp>
    </p:spTree>
    <p:extLst>
      <p:ext uri="{BB962C8B-B14F-4D97-AF65-F5344CB8AC3E}">
        <p14:creationId xmlns:p14="http://schemas.microsoft.com/office/powerpoint/2010/main" val="3001262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0" title=""/>
          <p:cNvSpPr txBox="1"/>
          <p:nvPr/>
        </p:nvSpPr>
        <p:spPr>
          <a:xfrm>
            <a:off x="344897" y="576217"/>
            <a:ext cx="28137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3599" b="1">
                <a:solidFill>
                  <a:srgbClr val="FA888C"/>
                </a:solidFill>
                <a:latin typeface="微软雅黑" pitchFamily="34" charset="-122"/>
              </a:rPr>
              <a:t>探索新知</a:t>
            </a:r>
          </a:p>
        </p:txBody>
      </p:sp>
      <p:sp>
        <p:nvSpPr>
          <p:cNvPr id="3" name="圆角矩形 2" title=""/>
          <p:cNvSpPr/>
          <p:nvPr/>
        </p:nvSpPr>
        <p:spPr>
          <a:xfrm>
            <a:off x="2494003" y="1514125"/>
            <a:ext cx="1777589" cy="4491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CCD8"/>
              </a:gs>
              <a:gs pos="100000">
                <a:schemeClr val="bg1"/>
              </a:gs>
            </a:gsLst>
          </a:gradFill>
          <a:ln>
            <a:solidFill>
              <a:srgbClr val="ECADC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1" lang="zh-CN" altLang="en-US" sz="240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3" title=""/>
          <p:cNvSpPr txBox="1">
            <a:spLocks noChangeArrowheads="1"/>
          </p:cNvSpPr>
          <p:nvPr/>
        </p:nvSpPr>
        <p:spPr bwMode="auto">
          <a:xfrm>
            <a:off x="2828889" y="1514125"/>
            <a:ext cx="1590307" cy="46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</a:rPr>
              <a:t>探究点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</a:rPr>
              <a:t>1 </a:t>
            </a:r>
            <a:endParaRPr lang="zh-CN" altLang="en-US" sz="240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2" title=""/>
          <p:cNvSpPr txBox="1">
            <a:spLocks noChangeArrowheads="1"/>
          </p:cNvSpPr>
          <p:nvPr/>
        </p:nvSpPr>
        <p:spPr bwMode="auto">
          <a:xfrm>
            <a:off x="4276354" y="1514125"/>
            <a:ext cx="5005816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</a:rPr>
              <a:t>长方体的表面积计算方法</a:t>
            </a:r>
          </a:p>
        </p:txBody>
      </p:sp>
      <p:sp>
        <p:nvSpPr>
          <p:cNvPr id="7" name="Rectangle 2" title=""/>
          <p:cNvSpPr>
            <a:spLocks noChangeArrowheads="1"/>
          </p:cNvSpPr>
          <p:nvPr/>
        </p:nvSpPr>
        <p:spPr bwMode="auto">
          <a:xfrm>
            <a:off x="1863118" y="2255010"/>
            <a:ext cx="5112155" cy="94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len="lg" type="none" w="lg"/>
              </a14:hiddenLine>
            </a:ext>
          </a:extLst>
        </p:spPr>
        <p:txBody>
          <a:bodyPr lIns="89979" tIns="46789" rIns="89979" bIns="46789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做一个微波炉的包装箱，至少要用多少平方米的硬纸板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8" name="Group 22" title=""/>
          <p:cNvGrpSpPr/>
          <p:nvPr/>
        </p:nvGrpSpPr>
        <p:grpSpPr>
          <a:xfrm>
            <a:off x="7343482" y="2745433"/>
            <a:ext cx="2863023" cy="2104409"/>
            <a:chOff x="3243" y="1253"/>
            <a:chExt cx="1964" cy="1444"/>
          </a:xfrm>
        </p:grpSpPr>
        <p:pic>
          <p:nvPicPr>
            <p:cNvPr id="9" name="Picture 18" descr="P-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43" y="1253"/>
              <a:ext cx="1634" cy="1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9"/>
            <p:cNvSpPr>
              <a:spLocks noChangeArrowheads="1"/>
            </p:cNvSpPr>
            <p:nvPr/>
          </p:nvSpPr>
          <p:spPr bwMode="auto">
            <a:xfrm rot="776240">
              <a:off x="3358" y="2328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217" eaLnBrk="1" hangingPunct="1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en-US" altLang="zh-CN" sz="2400">
                  <a:latin typeface="微软雅黑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0.7m</a:t>
              </a:r>
            </a:p>
          </p:txBody>
        </p:sp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 rot="18828752">
              <a:off x="4414" y="2214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217" eaLnBrk="1" hangingPunct="1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en-US" altLang="zh-CN" sz="2400">
                  <a:latin typeface="微软雅黑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0.5m</a:t>
              </a:r>
            </a:p>
          </p:txBody>
        </p:sp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 rot="16200000">
              <a:off x="4725" y="1579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217" eaLnBrk="1" hangingPunct="1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en-US" altLang="zh-CN" sz="2400">
                  <a:latin typeface="微软雅黑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0.4m</a:t>
              </a:r>
            </a:p>
          </p:txBody>
        </p:sp>
      </p:grpSp>
      <p:sp>
        <p:nvSpPr>
          <p:cNvPr id="15" name="AutoShape 27" title=""/>
          <p:cNvSpPr>
            <a:spLocks noChangeArrowheads="1"/>
          </p:cNvSpPr>
          <p:nvPr/>
        </p:nvSpPr>
        <p:spPr bwMode="auto">
          <a:xfrm>
            <a:off x="3797364" y="3435980"/>
            <a:ext cx="3249329" cy="1109780"/>
          </a:xfrm>
          <a:prstGeom prst="wedgeRoundRectCallout">
            <a:avLst>
              <a:gd name="adj1" fmla="val -62074"/>
              <a:gd name="adj2" fmla="val -49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这里要求的是这个长方体包装箱的表面积</a:t>
            </a:r>
            <a:r>
              <a:rPr lang="zh-CN" altLang="zh-CN" sz="2400">
                <a:solidFill>
                  <a:srgbClr val="1C1C1C"/>
                </a:solidFill>
                <a:latin typeface="微软雅黑" pitchFamily="34" charset="-122"/>
                <a:ea typeface="微软雅黑" panose="020b0503020204020204" pitchFamily="34" charset="-122"/>
              </a:rPr>
              <a:t>。</a:t>
            </a:r>
            <a:endParaRPr lang="zh-CN" altLang="zh-CN" sz="240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50" title=""/>
          <p:cNvSpPr txBox="1">
            <a:spLocks noChangeArrowheads="1"/>
          </p:cNvSpPr>
          <p:nvPr/>
        </p:nvSpPr>
        <p:spPr bwMode="auto">
          <a:xfrm>
            <a:off x="2035790" y="4994401"/>
            <a:ext cx="7689658" cy="1422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defRPr/>
            </a:pP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请自主完成教材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P24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例题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  <a:p>
            <a:pPr defTabSz="914217" eaLnBrk="1" hangingPunct="1">
              <a:lnSpc>
                <a:spcPct val="120000"/>
              </a:lnSpc>
              <a:defRPr/>
            </a:pP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想一想，长方体的表面积是怎么计算的？</a:t>
            </a:r>
          </a:p>
          <a:p>
            <a:pPr defTabSz="914217" eaLnBrk="1" hangingPunct="1">
              <a:lnSpc>
                <a:spcPct val="120000"/>
              </a:lnSpc>
              <a:defRPr/>
            </a:pP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试着用一个式子去表示长方体表面积并且用字母表示。</a:t>
            </a:r>
          </a:p>
        </p:txBody>
      </p:sp>
      <p:pic>
        <p:nvPicPr>
          <p:cNvPr id="17" name="图片 9" title="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842" y="1410962"/>
            <a:ext cx="1087185" cy="66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51613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0" title=""/>
          <p:cNvSpPr txBox="1"/>
          <p:nvPr/>
        </p:nvSpPr>
        <p:spPr>
          <a:xfrm>
            <a:off x="344897" y="576217"/>
            <a:ext cx="28137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3599" b="1">
                <a:solidFill>
                  <a:srgbClr val="FA888C"/>
                </a:solidFill>
                <a:latin typeface="微软雅黑" pitchFamily="34" charset="-122"/>
              </a:rPr>
              <a:t>探索新知</a:t>
            </a:r>
          </a:p>
        </p:txBody>
      </p:sp>
      <p:sp>
        <p:nvSpPr>
          <p:cNvPr id="3" name="Rectangle 7" title=""/>
          <p:cNvSpPr>
            <a:spLocks noChangeArrowheads="1"/>
          </p:cNvSpPr>
          <p:nvPr/>
        </p:nvSpPr>
        <p:spPr bwMode="auto">
          <a:xfrm>
            <a:off x="1705199" y="1353825"/>
            <a:ext cx="7426194" cy="175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len="lg" type="none" w="lg"/>
              </a14:hiddenLine>
            </a:ext>
          </a:extLst>
        </p:spPr>
        <p:txBody>
          <a:bodyPr lIns="89979" tIns="46789" rIns="89979" bIns="46789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上、下每个面，长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前、后每个面，长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左、右每个面，长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>
                <a:solidFill>
                  <a:srgbClr val="CC0099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Text Box 13" title=""/>
          <p:cNvSpPr txBox="1">
            <a:spLocks noChangeArrowheads="1"/>
          </p:cNvSpPr>
          <p:nvPr/>
        </p:nvSpPr>
        <p:spPr bwMode="auto">
          <a:xfrm>
            <a:off x="4238262" y="1353825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0.7m</a:t>
            </a:r>
          </a:p>
        </p:txBody>
      </p:sp>
      <p:sp>
        <p:nvSpPr>
          <p:cNvPr id="5" name="Text Box 14" title=""/>
          <p:cNvSpPr txBox="1">
            <a:spLocks noChangeArrowheads="1"/>
          </p:cNvSpPr>
          <p:nvPr/>
        </p:nvSpPr>
        <p:spPr bwMode="auto">
          <a:xfrm>
            <a:off x="5485749" y="1374239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0.5m</a:t>
            </a:r>
          </a:p>
        </p:txBody>
      </p:sp>
      <p:sp>
        <p:nvSpPr>
          <p:cNvPr id="7" name="Text Box 15" title=""/>
          <p:cNvSpPr txBox="1">
            <a:spLocks noChangeArrowheads="1"/>
          </p:cNvSpPr>
          <p:nvPr/>
        </p:nvSpPr>
        <p:spPr bwMode="auto">
          <a:xfrm>
            <a:off x="7317195" y="1342715"/>
            <a:ext cx="1301658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0.35m</a:t>
            </a:r>
            <a:r>
              <a:rPr lang="en-US" altLang="zh-CN" sz="2400" baseline="300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 Box 16" title=""/>
          <p:cNvSpPr txBox="1">
            <a:spLocks noChangeArrowheads="1"/>
          </p:cNvSpPr>
          <p:nvPr/>
        </p:nvSpPr>
        <p:spPr bwMode="auto">
          <a:xfrm>
            <a:off x="4238262" y="1896624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0.7m</a:t>
            </a:r>
          </a:p>
        </p:txBody>
      </p:sp>
      <p:sp>
        <p:nvSpPr>
          <p:cNvPr id="9" name="Text Box 17" title=""/>
          <p:cNvSpPr txBox="1">
            <a:spLocks noChangeArrowheads="1"/>
          </p:cNvSpPr>
          <p:nvPr/>
        </p:nvSpPr>
        <p:spPr bwMode="auto">
          <a:xfrm>
            <a:off x="5485749" y="1936084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0.4m</a:t>
            </a:r>
          </a:p>
        </p:txBody>
      </p:sp>
      <p:sp>
        <p:nvSpPr>
          <p:cNvPr id="10" name="Text Box 18" title=""/>
          <p:cNvSpPr txBox="1">
            <a:spLocks noChangeArrowheads="1"/>
          </p:cNvSpPr>
          <p:nvPr/>
        </p:nvSpPr>
        <p:spPr bwMode="auto">
          <a:xfrm>
            <a:off x="7314020" y="1885515"/>
            <a:ext cx="1301658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0.28m</a:t>
            </a:r>
            <a:r>
              <a:rPr lang="en-US" altLang="zh-CN" sz="2400" baseline="300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 Box 19" title=""/>
          <p:cNvSpPr txBox="1">
            <a:spLocks noChangeArrowheads="1"/>
          </p:cNvSpPr>
          <p:nvPr/>
        </p:nvSpPr>
        <p:spPr bwMode="auto">
          <a:xfrm>
            <a:off x="4233501" y="2429901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0.5m</a:t>
            </a:r>
          </a:p>
        </p:txBody>
      </p:sp>
      <p:sp>
        <p:nvSpPr>
          <p:cNvPr id="12" name="Text Box 20" title=""/>
          <p:cNvSpPr txBox="1">
            <a:spLocks noChangeArrowheads="1"/>
          </p:cNvSpPr>
          <p:nvPr/>
        </p:nvSpPr>
        <p:spPr bwMode="auto">
          <a:xfrm>
            <a:off x="5496859" y="2455077"/>
            <a:ext cx="909013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0.4m</a:t>
            </a:r>
          </a:p>
        </p:txBody>
      </p:sp>
      <p:sp>
        <p:nvSpPr>
          <p:cNvPr id="13" name="Text Box 21" title=""/>
          <p:cNvSpPr txBox="1">
            <a:spLocks noChangeArrowheads="1"/>
          </p:cNvSpPr>
          <p:nvPr/>
        </p:nvSpPr>
        <p:spPr bwMode="auto">
          <a:xfrm>
            <a:off x="7360047" y="2429901"/>
            <a:ext cx="1120561" cy="58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0.2m</a:t>
            </a:r>
            <a:r>
              <a:rPr lang="en-US" altLang="zh-CN" sz="2400" baseline="300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4" name="Group 22" title=""/>
          <p:cNvGrpSpPr/>
          <p:nvPr/>
        </p:nvGrpSpPr>
        <p:grpSpPr>
          <a:xfrm>
            <a:off x="7176213" y="3709129"/>
            <a:ext cx="2859979" cy="2101364"/>
            <a:chOff x="3243" y="1253"/>
            <a:chExt cx="1962" cy="1443"/>
          </a:xfrm>
        </p:grpSpPr>
        <p:pic>
          <p:nvPicPr>
            <p:cNvPr id="15" name="Picture 18" descr="P-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43" y="1253"/>
              <a:ext cx="1634" cy="1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 rot="776240">
              <a:off x="3358" y="2327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914217" eaLnBrk="1" hangingPunct="1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en-US" altLang="zh-CN" sz="2400">
                  <a:latin typeface="微软雅黑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0.7m</a:t>
              </a: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 rot="18828752">
              <a:off x="4411" y="2213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defTabSz="914217">
                <a:lnSpc>
                  <a:spcPct val="120000"/>
                </a:lnSpc>
                <a:defRPr/>
              </a:pPr>
              <a:r>
                <a:rPr lang="en-US" altLang="zh-CN" sz="2400">
                  <a:latin typeface="微软雅黑" pitchFamily="34" charset="-122"/>
                  <a:cs typeface="Times New Roman" panose="02020603050405020304" pitchFamily="18" charset="0"/>
                </a:rPr>
                <a:t>0.5m</a:t>
              </a:r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 rot="16200000">
              <a:off x="4723" y="1578"/>
              <a:ext cx="62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len="lg" type="none" w="lg"/>
                </a14:hiddenLine>
              </a:ext>
            </a:extLst>
          </p:spPr>
          <p:txBody>
            <a:bodyPr wrap="none" lIns="89979" tIns="46789" rIns="89979" bIns="46789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defTabSz="914217">
                <a:lnSpc>
                  <a:spcPct val="120000"/>
                </a:lnSpc>
                <a:defRPr/>
              </a:pPr>
              <a:r>
                <a:rPr lang="en-US" altLang="zh-CN" sz="2400">
                  <a:latin typeface="微软雅黑" pitchFamily="34" charset="-122"/>
                  <a:cs typeface="Times New Roman" panose="02020603050405020304" pitchFamily="18" charset="0"/>
                </a:rPr>
                <a:t>0.4m</a:t>
              </a:r>
            </a:p>
          </p:txBody>
        </p:sp>
      </p:grpSp>
      <p:sp>
        <p:nvSpPr>
          <p:cNvPr id="19" name="Rectangle 2" title=""/>
          <p:cNvSpPr>
            <a:spLocks noChangeArrowheads="1"/>
          </p:cNvSpPr>
          <p:nvPr/>
        </p:nvSpPr>
        <p:spPr bwMode="auto">
          <a:xfrm>
            <a:off x="1705199" y="3147285"/>
            <a:ext cx="6262825" cy="286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len="lg" type="none" w="lg"/>
              </a14:hiddenLine>
            </a:ext>
          </a:extLst>
        </p:spPr>
        <p:txBody>
          <a:bodyPr lIns="89979" tIns="46789" rIns="89979" bIns="46789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这个包装箱的表面积是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0.35×2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0.28×2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0.2×2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0.7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0.56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0.4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1.66(m</a:t>
            </a:r>
            <a:r>
              <a:rPr lang="en-US" altLang="zh-CN" sz="2400" baseline="300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答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至少要用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1.66m</a:t>
            </a:r>
            <a:r>
              <a:rPr lang="en-US" altLang="zh-CN" sz="2400" baseline="300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的硬纸板。</a:t>
            </a:r>
          </a:p>
        </p:txBody>
      </p:sp>
      <p:sp>
        <p:nvSpPr>
          <p:cNvPr id="97" name="TextBox 96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0226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5843" name="组合 17" title=""/>
          <p:cNvGrpSpPr/>
          <p:nvPr/>
        </p:nvGrpSpPr>
        <p:grpSpPr>
          <a:xfrm>
            <a:off x="7123113" y="2170748"/>
            <a:ext cx="2827401" cy="2134863"/>
            <a:chOff x="1176949" y="1131590"/>
            <a:chExt cx="2827766" cy="2133455"/>
          </a:xfrm>
        </p:grpSpPr>
        <p:grpSp>
          <p:nvGrpSpPr>
            <p:cNvPr id="35848" name="组合 13"/>
            <p:cNvGrpSpPr/>
            <p:nvPr/>
          </p:nvGrpSpPr>
          <p:grpSpPr>
            <a:xfrm>
              <a:off x="1176949" y="1131590"/>
              <a:ext cx="2521230" cy="1619251"/>
              <a:chOff x="1176949" y="1199911"/>
              <a:chExt cx="2521230" cy="1619251"/>
            </a:xfrm>
          </p:grpSpPr>
          <p:sp>
            <p:nvSpPr>
              <p:cNvPr id="6" name="立方体 5"/>
              <p:cNvSpPr/>
              <p:nvPr/>
            </p:nvSpPr>
            <p:spPr>
              <a:xfrm>
                <a:off x="1176949" y="1203084"/>
                <a:ext cx="2519687" cy="1616596"/>
              </a:xfrm>
              <a:prstGeom prst="cub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591339" y="2419893"/>
                <a:ext cx="2106885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 flipV="1">
                <a:off x="1591339" y="1199911"/>
                <a:ext cx="0" cy="1219982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1192826" y="2418307"/>
                <a:ext cx="398513" cy="379162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849" name="矩形 14"/>
            <p:cNvSpPr>
              <a:spLocks noChangeArrowheads="1"/>
            </p:cNvSpPr>
            <p:nvPr/>
          </p:nvSpPr>
          <p:spPr bwMode="auto">
            <a:xfrm>
              <a:off x="2843808" y="1839954"/>
              <a:ext cx="538550" cy="52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9pPr>
            </a:lstStyle>
            <a:p>
              <a:r>
                <a:rPr lang="zh-CN" altLang="en-US" sz="2800">
                  <a:latin typeface="微软雅黑" pitchFamily="34" charset="-122"/>
                  <a:ea typeface="微软雅黑" panose="020b0503020204020204" pitchFamily="34" charset="-122"/>
                </a:rPr>
                <a:t>高</a:t>
              </a:r>
            </a:p>
          </p:txBody>
        </p:sp>
        <p:sp>
          <p:nvSpPr>
            <p:cNvPr id="35850" name="矩形 15"/>
            <p:cNvSpPr>
              <a:spLocks noChangeArrowheads="1"/>
            </p:cNvSpPr>
            <p:nvPr/>
          </p:nvSpPr>
          <p:spPr bwMode="auto">
            <a:xfrm>
              <a:off x="1944646" y="2743419"/>
              <a:ext cx="538550" cy="52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9pPr>
            </a:lstStyle>
            <a:p>
              <a:r>
                <a:rPr lang="zh-CN" altLang="en-US" sz="2800">
                  <a:latin typeface="微软雅黑" pitchFamily="34" charset="-122"/>
                  <a:ea typeface="微软雅黑" panose="020b0503020204020204" pitchFamily="34" charset="-122"/>
                </a:rPr>
                <a:t>长</a:t>
              </a:r>
            </a:p>
          </p:txBody>
        </p:sp>
        <p:sp>
          <p:nvSpPr>
            <p:cNvPr id="35851" name="矩形 16"/>
            <p:cNvSpPr>
              <a:spLocks noChangeArrowheads="1"/>
            </p:cNvSpPr>
            <p:nvPr/>
          </p:nvSpPr>
          <p:spPr bwMode="auto">
            <a:xfrm>
              <a:off x="3466165" y="2434299"/>
              <a:ext cx="538550" cy="52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等线" panose="02010600030101010101" pitchFamily="2" charset="-122"/>
                </a:defRPr>
              </a:lvl9pPr>
            </a:lstStyle>
            <a:p>
              <a:r>
                <a:rPr lang="zh-CN" altLang="en-US" sz="2800">
                  <a:latin typeface="微软雅黑" pitchFamily="34" charset="-122"/>
                  <a:ea typeface="微软雅黑" panose="020b0503020204020204" pitchFamily="34" charset="-122"/>
                </a:rPr>
                <a:t>宽</a:t>
              </a:r>
            </a:p>
          </p:txBody>
        </p:sp>
      </p:grpSp>
      <p:sp>
        <p:nvSpPr>
          <p:cNvPr id="19" name="矩形 18" title=""/>
          <p:cNvSpPr/>
          <p:nvPr/>
        </p:nvSpPr>
        <p:spPr>
          <a:xfrm>
            <a:off x="2406673" y="3566953"/>
            <a:ext cx="6875463" cy="185674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defRPr/>
            </a:pP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长方体的表面积</a:t>
            </a:r>
            <a:endParaRPr lang="en-US" altLang="zh-CN" sz="2800">
              <a:latin typeface="微软雅黑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宽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×2+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×2+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宽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×2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（长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宽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宽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高）</a:t>
            </a:r>
            <a:r>
              <a:rPr lang="en-US" altLang="zh-CN" sz="2800"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×2</a:t>
            </a:r>
            <a:endParaRPr lang="zh-CN" altLang="en-US" sz="2800">
              <a:latin typeface="微软雅黑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TextBox 23" title=""/>
          <p:cNvSpPr txBox="1">
            <a:spLocks noChangeArrowheads="1"/>
          </p:cNvSpPr>
          <p:nvPr/>
        </p:nvSpPr>
        <p:spPr bwMode="auto">
          <a:xfrm>
            <a:off x="2912110" y="2171042"/>
            <a:ext cx="4273550" cy="650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66675">
              <a:lnSpc>
                <a:spcPct val="130000"/>
              </a:lnSpc>
              <a:defRPr/>
            </a:pPr>
            <a:r>
              <a:rPr lang="en-US" altLang="zh-CN" sz="2800" i="1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lang="zh-CN" altLang="zh-CN" sz="2800" kern="0" baseline="-2500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表</a:t>
            </a:r>
            <a:r>
              <a:rPr lang="zh-CN" altLang="zh-CN" sz="2800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＝</a:t>
            </a:r>
            <a:r>
              <a:rPr lang="en-US" altLang="zh-CN" sz="2800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2(</a:t>
            </a:r>
            <a:r>
              <a:rPr lang="en-US" altLang="zh-CN" sz="2800" i="1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ab</a:t>
            </a:r>
            <a:r>
              <a:rPr lang="zh-CN" altLang="zh-CN" sz="2800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＋</a:t>
            </a:r>
            <a:r>
              <a:rPr lang="en-US" altLang="zh-CN" sz="2800" i="1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ah</a:t>
            </a:r>
            <a:r>
              <a:rPr lang="zh-CN" altLang="zh-CN" sz="2800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＋</a:t>
            </a:r>
            <a:r>
              <a:rPr lang="en-US" altLang="zh-CN" sz="2800" i="1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bh</a:t>
            </a:r>
            <a:r>
              <a:rPr lang="en-US" altLang="zh-CN" sz="2800" kern="0">
                <a:solidFill>
                  <a:srgbClr val="0070C0"/>
                </a:solidFill>
                <a:latin typeface="微软雅黑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</a:p>
        </p:txBody>
      </p:sp>
      <p:sp>
        <p:nvSpPr>
          <p:cNvPr id="16" name="矩形 5" title=""/>
          <p:cNvSpPr>
            <a:spLocks noChangeArrowheads="1"/>
          </p:cNvSpPr>
          <p:nvPr/>
        </p:nvSpPr>
        <p:spPr bwMode="auto">
          <a:xfrm>
            <a:off x="2690653" y="1276010"/>
            <a:ext cx="471646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长方体表面积的计算方法</a:t>
            </a:r>
          </a:p>
        </p:txBody>
      </p:sp>
      <p:sp>
        <p:nvSpPr>
          <p:cNvPr id="35852" name="TextBox 35851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20" title="">
            <a:extLst>
              <a:ext uri="{FF2B5EF4-FFF2-40B4-BE49-F238E27FC236}">
                <a16:creationId xmlns:a16="http://schemas.microsoft.com/office/drawing/2014/main" id="{657F8FEA-98A8-4237-BF17-FF435BC9A7C0}"/>
              </a:ext>
            </a:extLst>
          </p:cNvPr>
          <p:cNvSpPr txBox="1"/>
          <p:nvPr/>
        </p:nvSpPr>
        <p:spPr>
          <a:xfrm>
            <a:off x="-123071" y="86564"/>
            <a:ext cx="28137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3599" b="1">
                <a:solidFill>
                  <a:srgbClr val="FA888C"/>
                </a:solidFill>
                <a:latin typeface="微软雅黑" pitchFamily="34" charset="-122"/>
              </a:rPr>
              <a:t>探索新知</a:t>
            </a:r>
          </a:p>
        </p:txBody>
      </p:sp>
    </p:spTree>
    <p:extLst>
      <p:ext uri="{BB962C8B-B14F-4D97-AF65-F5344CB8AC3E}">
        <p14:creationId xmlns:p14="http://schemas.microsoft.com/office/powerpoint/2010/main" val="110776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 Box 32" title=""/>
          <p:cNvSpPr txBox="1"/>
          <p:nvPr/>
        </p:nvSpPr>
        <p:spPr>
          <a:xfrm>
            <a:off x="3039534" y="3443394"/>
            <a:ext cx="8228753" cy="645177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先分别求出相邻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个面的面积，相加后再乘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Text Box 20" title=""/>
          <p:cNvSpPr txBox="1"/>
          <p:nvPr/>
        </p:nvSpPr>
        <p:spPr>
          <a:xfrm>
            <a:off x="1462194" y="3443393"/>
            <a:ext cx="1577340" cy="6047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方法一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9" name="组合 18" title=""/>
          <p:cNvGrpSpPr/>
          <p:nvPr/>
        </p:nvGrpSpPr>
        <p:grpSpPr>
          <a:xfrm>
            <a:off x="4151207" y="1310641"/>
            <a:ext cx="3230880" cy="1629833"/>
            <a:chOff x="4903" y="1548"/>
            <a:chExt cx="3816" cy="1925"/>
          </a:xfrm>
        </p:grpSpPr>
        <p:grpSp>
          <p:nvGrpSpPr>
            <p:cNvPr id="15" name="组合 14"/>
            <p:cNvGrpSpPr/>
            <p:nvPr/>
          </p:nvGrpSpPr>
          <p:grpSpPr>
            <a:xfrm>
              <a:off x="4903" y="1548"/>
              <a:ext cx="3620" cy="1420"/>
              <a:chOff x="4552134" y="1910501"/>
              <a:chExt cx="3156214" cy="123765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552134" y="2546952"/>
                <a:ext cx="2507604" cy="601200"/>
              </a:xfrm>
              <a:prstGeom prst="rect">
                <a:avLst/>
              </a:prstGeom>
              <a:solidFill>
                <a:srgbClr val="FEDAB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7059738" y="1910501"/>
                <a:ext cx="648610" cy="1237652"/>
              </a:xfrm>
              <a:custGeom>
                <a:gdLst>
                  <a:gd name="connsiteX0" fmla="*/ 0 w 634073"/>
                  <a:gd name="connsiteY0" fmla="*/ 620724 h 1221425"/>
                  <a:gd name="connsiteX1" fmla="*/ 0 w 634073"/>
                  <a:gd name="connsiteY1" fmla="*/ 1221425 h 1221425"/>
                  <a:gd name="connsiteX2" fmla="*/ 634073 w 634073"/>
                  <a:gd name="connsiteY2" fmla="*/ 567328 h 1221425"/>
                  <a:gd name="connsiteX3" fmla="*/ 634073 w 634073"/>
                  <a:gd name="connsiteY3" fmla="*/ 0 h 1221425"/>
                  <a:gd name="connsiteX4" fmla="*/ 0 w 634073"/>
                  <a:gd name="connsiteY4" fmla="*/ 620724 h 12214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4073" h="1221425">
                    <a:moveTo>
                      <a:pt x="0" y="620724"/>
                    </a:moveTo>
                    <a:lnTo>
                      <a:pt x="0" y="1221425"/>
                    </a:lnTo>
                    <a:lnTo>
                      <a:pt x="634073" y="567328"/>
                    </a:lnTo>
                    <a:lnTo>
                      <a:pt x="634073" y="0"/>
                    </a:lnTo>
                    <a:lnTo>
                      <a:pt x="0" y="620724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平行四边形 6"/>
              <p:cNvSpPr/>
              <p:nvPr/>
            </p:nvSpPr>
            <p:spPr>
              <a:xfrm>
                <a:off x="4552134" y="1910501"/>
                <a:ext cx="3156214" cy="636451"/>
              </a:xfrm>
              <a:prstGeom prst="parallelogram">
                <a:avLst>
                  <a:gd name="adj" fmla="val 10236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5842" y="2879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8cm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791" y="2278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3cm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rot="18480000">
              <a:off x="7953" y="2450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5cm</a:t>
              </a:r>
            </a:p>
          </p:txBody>
        </p:sp>
      </p:grpSp>
      <p:sp>
        <p:nvSpPr>
          <p:cNvPr id="2" name="Text Box 32" title=""/>
          <p:cNvSpPr txBox="1"/>
          <p:nvPr/>
        </p:nvSpPr>
        <p:spPr>
          <a:xfrm>
            <a:off x="2639907" y="4501727"/>
            <a:ext cx="7317740" cy="645177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+5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3+8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2=158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cm</a:t>
            </a:r>
            <a:r>
              <a:rPr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grpSp>
        <p:nvGrpSpPr>
          <p:cNvPr id="22" name="组合 21" title=""/>
          <p:cNvGrpSpPr/>
          <p:nvPr/>
        </p:nvGrpSpPr>
        <p:grpSpPr>
          <a:xfrm>
            <a:off x="4151207" y="1310639"/>
            <a:ext cx="3296073" cy="1744135"/>
            <a:chOff x="4903" y="1413"/>
            <a:chExt cx="3893" cy="2060"/>
          </a:xfrm>
        </p:grpSpPr>
        <p:grpSp>
          <p:nvGrpSpPr>
            <p:cNvPr id="23" name="组合 22"/>
            <p:cNvGrpSpPr/>
            <p:nvPr/>
          </p:nvGrpSpPr>
          <p:grpSpPr>
            <a:xfrm>
              <a:off x="4903" y="1413"/>
              <a:ext cx="3752" cy="1555"/>
              <a:chOff x="4552134" y="1792835"/>
              <a:chExt cx="3271086" cy="1355318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4552134" y="2546952"/>
                <a:ext cx="2507604" cy="601200"/>
              </a:xfrm>
              <a:prstGeom prst="rect">
                <a:avLst/>
              </a:prstGeom>
              <a:solidFill>
                <a:srgbClr val="FEDAB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任意多边形: 形状 13"/>
              <p:cNvSpPr/>
              <p:nvPr/>
            </p:nvSpPr>
            <p:spPr>
              <a:xfrm>
                <a:off x="7174610" y="1910501"/>
                <a:ext cx="648610" cy="1237652"/>
              </a:xfrm>
              <a:custGeom>
                <a:gdLst>
                  <a:gd name="connsiteX0" fmla="*/ 0 w 634073"/>
                  <a:gd name="connsiteY0" fmla="*/ 620724 h 1221425"/>
                  <a:gd name="connsiteX1" fmla="*/ 0 w 634073"/>
                  <a:gd name="connsiteY1" fmla="*/ 1221425 h 1221425"/>
                  <a:gd name="connsiteX2" fmla="*/ 634073 w 634073"/>
                  <a:gd name="connsiteY2" fmla="*/ 567328 h 1221425"/>
                  <a:gd name="connsiteX3" fmla="*/ 634073 w 634073"/>
                  <a:gd name="connsiteY3" fmla="*/ 0 h 1221425"/>
                  <a:gd name="connsiteX4" fmla="*/ 0 w 634073"/>
                  <a:gd name="connsiteY4" fmla="*/ 620724 h 12214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4073" h="1221425">
                    <a:moveTo>
                      <a:pt x="0" y="620724"/>
                    </a:moveTo>
                    <a:lnTo>
                      <a:pt x="0" y="1221425"/>
                    </a:lnTo>
                    <a:lnTo>
                      <a:pt x="634073" y="567328"/>
                    </a:lnTo>
                    <a:lnTo>
                      <a:pt x="634073" y="0"/>
                    </a:lnTo>
                    <a:lnTo>
                      <a:pt x="0" y="620724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6" name="平行四边形 25"/>
              <p:cNvSpPr/>
              <p:nvPr/>
            </p:nvSpPr>
            <p:spPr>
              <a:xfrm>
                <a:off x="4552134" y="1792835"/>
                <a:ext cx="3156214" cy="636451"/>
              </a:xfrm>
              <a:prstGeom prst="parallelogram">
                <a:avLst>
                  <a:gd name="adj" fmla="val 10236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5842" y="2879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8cm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791" y="2278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3cm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 rot="18840000">
              <a:off x="8030" y="2408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5cm</a:t>
              </a:r>
            </a:p>
          </p:txBody>
        </p:sp>
      </p:grpSp>
      <p:grpSp>
        <p:nvGrpSpPr>
          <p:cNvPr id="40" name="组合 39" title=""/>
          <p:cNvGrpSpPr/>
          <p:nvPr/>
        </p:nvGrpSpPr>
        <p:grpSpPr>
          <a:xfrm>
            <a:off x="7680960" y="1365674"/>
            <a:ext cx="4180840" cy="1147233"/>
            <a:chOff x="8995" y="658"/>
            <a:chExt cx="4938" cy="1355"/>
          </a:xfrm>
        </p:grpSpPr>
        <p:sp>
          <p:nvSpPr>
            <p:cNvPr id="30" name="圆角矩形标注 29"/>
            <p:cNvSpPr/>
            <p:nvPr/>
          </p:nvSpPr>
          <p:spPr>
            <a:xfrm>
              <a:off x="9072" y="658"/>
              <a:ext cx="4860" cy="1355"/>
            </a:xfrm>
            <a:prstGeom prst="wedgeRoundRectCallout">
              <a:avLst>
                <a:gd name="adj1" fmla="val -56049"/>
                <a:gd name="adj2" fmla="val -29483"/>
                <a:gd name="adj3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Text Box 32"/>
            <p:cNvSpPr txBox="1"/>
            <p:nvPr/>
          </p:nvSpPr>
          <p:spPr>
            <a:xfrm>
              <a:off x="8995" y="658"/>
              <a:ext cx="4938" cy="1259"/>
            </a:xfrm>
            <a:prstGeom prst="rect">
              <a:avLst/>
            </a:prstGeom>
            <a:solidFill>
              <a:srgbClr val="FF6600">
                <a:alpha val="0"/>
              </a:srgbClr>
            </a:solidFill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sz="2667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这样</a:t>
              </a:r>
              <a:r>
                <a:rPr lang="en-US" sz="2667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667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个面为一组，你能想象长方体的所有表面吗？</a:t>
              </a:r>
              <a:endParaRPr lang="zh-CN" altLang="en-US" sz="2667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grpSp>
        <p:nvGrpSpPr>
          <p:cNvPr id="41" name="组合 40" title=""/>
          <p:cNvGrpSpPr/>
          <p:nvPr/>
        </p:nvGrpSpPr>
        <p:grpSpPr>
          <a:xfrm>
            <a:off x="2058766" y="294640"/>
            <a:ext cx="8397709" cy="619760"/>
            <a:chOff x="1301" y="348"/>
            <a:chExt cx="9437" cy="732"/>
          </a:xfrm>
        </p:grpSpPr>
        <p:sp>
          <p:nvSpPr>
            <p:cNvPr id="42" name="圆角矩形 41"/>
            <p:cNvSpPr/>
            <p:nvPr/>
          </p:nvSpPr>
          <p:spPr>
            <a:xfrm>
              <a:off x="1301" y="390"/>
              <a:ext cx="9388" cy="690"/>
            </a:xfrm>
            <a:prstGeom prst="roundRect">
              <a:avLst/>
            </a:prstGeom>
            <a:solidFill>
              <a:srgbClr val="B5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Text Box 32"/>
            <p:cNvSpPr txBox="1"/>
            <p:nvPr/>
          </p:nvSpPr>
          <p:spPr>
            <a:xfrm>
              <a:off x="1339" y="348"/>
              <a:ext cx="9399" cy="708"/>
            </a:xfrm>
            <a:prstGeom prst="rect">
              <a:avLst/>
            </a:prstGeom>
            <a:solidFill>
              <a:srgbClr val="FF6600">
                <a:alpha val="0"/>
              </a:srgbClr>
            </a:solidFill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长方体的表面积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（长×高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宽×高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长×宽）×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933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44" name="TextBox 43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404600" y="12293600"/>
            <a:ext cx="0" cy="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850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 Box 32" title=""/>
          <p:cNvSpPr txBox="1"/>
          <p:nvPr/>
        </p:nvSpPr>
        <p:spPr>
          <a:xfrm>
            <a:off x="3039534" y="3443394"/>
            <a:ext cx="7429500" cy="645177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先分别求出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组相对的面的面积，再相加。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Text Box 20" title=""/>
          <p:cNvSpPr txBox="1"/>
          <p:nvPr/>
        </p:nvSpPr>
        <p:spPr>
          <a:xfrm>
            <a:off x="1462194" y="3443393"/>
            <a:ext cx="1577340" cy="6047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方法二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9" name="组合 18" title=""/>
          <p:cNvGrpSpPr/>
          <p:nvPr/>
        </p:nvGrpSpPr>
        <p:grpSpPr>
          <a:xfrm>
            <a:off x="4151207" y="1310641"/>
            <a:ext cx="3230880" cy="1629833"/>
            <a:chOff x="4903" y="1548"/>
            <a:chExt cx="3816" cy="1925"/>
          </a:xfrm>
        </p:grpSpPr>
        <p:grpSp>
          <p:nvGrpSpPr>
            <p:cNvPr id="15" name="组合 14"/>
            <p:cNvGrpSpPr/>
            <p:nvPr/>
          </p:nvGrpSpPr>
          <p:grpSpPr>
            <a:xfrm>
              <a:off x="4903" y="1548"/>
              <a:ext cx="3620" cy="1420"/>
              <a:chOff x="4552134" y="1910501"/>
              <a:chExt cx="3156214" cy="123765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552134" y="2546952"/>
                <a:ext cx="2507604" cy="601200"/>
              </a:xfrm>
              <a:prstGeom prst="rect">
                <a:avLst/>
              </a:prstGeom>
              <a:solidFill>
                <a:srgbClr val="FEDAB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7059738" y="1910501"/>
                <a:ext cx="648610" cy="1237652"/>
              </a:xfrm>
              <a:custGeom>
                <a:gdLst>
                  <a:gd name="connsiteX0" fmla="*/ 0 w 634073"/>
                  <a:gd name="connsiteY0" fmla="*/ 620724 h 1221425"/>
                  <a:gd name="connsiteX1" fmla="*/ 0 w 634073"/>
                  <a:gd name="connsiteY1" fmla="*/ 1221425 h 1221425"/>
                  <a:gd name="connsiteX2" fmla="*/ 634073 w 634073"/>
                  <a:gd name="connsiteY2" fmla="*/ 567328 h 1221425"/>
                  <a:gd name="connsiteX3" fmla="*/ 634073 w 634073"/>
                  <a:gd name="connsiteY3" fmla="*/ 0 h 1221425"/>
                  <a:gd name="connsiteX4" fmla="*/ 0 w 634073"/>
                  <a:gd name="connsiteY4" fmla="*/ 620724 h 12214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4073" h="1221425">
                    <a:moveTo>
                      <a:pt x="0" y="620724"/>
                    </a:moveTo>
                    <a:lnTo>
                      <a:pt x="0" y="1221425"/>
                    </a:lnTo>
                    <a:lnTo>
                      <a:pt x="634073" y="567328"/>
                    </a:lnTo>
                    <a:lnTo>
                      <a:pt x="634073" y="0"/>
                    </a:lnTo>
                    <a:lnTo>
                      <a:pt x="0" y="620724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平行四边形 6"/>
              <p:cNvSpPr/>
              <p:nvPr/>
            </p:nvSpPr>
            <p:spPr>
              <a:xfrm>
                <a:off x="4552134" y="1910501"/>
                <a:ext cx="3156214" cy="636451"/>
              </a:xfrm>
              <a:prstGeom prst="parallelogram">
                <a:avLst>
                  <a:gd name="adj" fmla="val 10236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FFFFFF"/>
                    </a:solidFill>
                    <a:latin typeface="Arial"/>
                    <a:ea typeface="微软雅黑" panose="020b0503020204020204" pitchFamily="34" charset="-122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5842" y="2879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8cm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791" y="2278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3cm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rot="18480000">
              <a:off x="7953" y="2450"/>
              <a:ext cx="938" cy="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667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5cm</a:t>
              </a:r>
            </a:p>
          </p:txBody>
        </p:sp>
      </p:grpSp>
      <p:sp>
        <p:nvSpPr>
          <p:cNvPr id="2" name="Text Box 32" title=""/>
          <p:cNvSpPr txBox="1"/>
          <p:nvPr/>
        </p:nvSpPr>
        <p:spPr>
          <a:xfrm>
            <a:off x="2639907" y="4501727"/>
            <a:ext cx="7317740" cy="645177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2+5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2+8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2=158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cm</a:t>
            </a:r>
            <a:r>
              <a:rPr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4" name="任意多边形 3" title=""/>
          <p:cNvSpPr/>
          <p:nvPr/>
        </p:nvSpPr>
        <p:spPr>
          <a:xfrm>
            <a:off x="2745740" y="5156200"/>
            <a:ext cx="1488000" cy="0"/>
          </a:xfrm>
          <a:custGeom>
            <a:gdLst>
              <a:gd name="connisteX0" fmla="*/ 0 w 1447800"/>
              <a:gd name="connsiteY0" fmla="*/ 0 h 0"/>
              <a:gd name="connisteX1" fmla="*/ 1447800 w 1447800"/>
              <a:gd name="connsiteY1" fmla="*/ 0 h 0"/>
            </a:gdLst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919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Text Box 32" title=""/>
          <p:cNvSpPr txBox="1"/>
          <p:nvPr/>
        </p:nvSpPr>
        <p:spPr>
          <a:xfrm>
            <a:off x="2639907" y="5099474"/>
            <a:ext cx="1864360" cy="553165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67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前、后面</a:t>
            </a:r>
          </a:p>
        </p:txBody>
      </p:sp>
      <p:sp>
        <p:nvSpPr>
          <p:cNvPr id="6" name="任意多边形 5" title=""/>
          <p:cNvSpPr/>
          <p:nvPr/>
        </p:nvSpPr>
        <p:spPr>
          <a:xfrm>
            <a:off x="4388273" y="5156200"/>
            <a:ext cx="1488000" cy="0"/>
          </a:xfrm>
          <a:custGeom>
            <a:gdLst>
              <a:gd name="connisteX0" fmla="*/ 0 w 1447800"/>
              <a:gd name="connsiteY0" fmla="*/ 0 h 0"/>
              <a:gd name="connisteX1" fmla="*/ 1447800 w 1447800"/>
              <a:gd name="connsiteY1" fmla="*/ 0 h 0"/>
            </a:gdLst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919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Text Box 32" title=""/>
          <p:cNvSpPr txBox="1"/>
          <p:nvPr/>
        </p:nvSpPr>
        <p:spPr>
          <a:xfrm>
            <a:off x="4324773" y="5099474"/>
            <a:ext cx="1864360" cy="553165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67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左、右面</a:t>
            </a:r>
          </a:p>
        </p:txBody>
      </p:sp>
      <p:sp>
        <p:nvSpPr>
          <p:cNvPr id="13" name="任意多边形 12" title=""/>
          <p:cNvSpPr/>
          <p:nvPr/>
        </p:nvSpPr>
        <p:spPr>
          <a:xfrm>
            <a:off x="6068907" y="5156200"/>
            <a:ext cx="1488000" cy="0"/>
          </a:xfrm>
          <a:custGeom>
            <a:gdLst>
              <a:gd name="connisteX0" fmla="*/ 0 w 1447800"/>
              <a:gd name="connsiteY0" fmla="*/ 0 h 0"/>
              <a:gd name="connisteX1" fmla="*/ 1447800 w 1447800"/>
              <a:gd name="connsiteY1" fmla="*/ 0 h 0"/>
            </a:gdLst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919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Text Box 32" title=""/>
          <p:cNvSpPr txBox="1"/>
          <p:nvPr/>
        </p:nvSpPr>
        <p:spPr>
          <a:xfrm>
            <a:off x="6007100" y="5099474"/>
            <a:ext cx="1864360" cy="553165"/>
          </a:xfrm>
          <a:prstGeom prst="rect">
            <a:avLst/>
          </a:prstGeom>
          <a:solidFill>
            <a:srgbClr val="FF6600">
              <a:alpha val="0"/>
            </a:srgb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67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上、下面</a:t>
            </a:r>
          </a:p>
        </p:txBody>
      </p:sp>
      <p:grpSp>
        <p:nvGrpSpPr>
          <p:cNvPr id="24" name="组合 23" title=""/>
          <p:cNvGrpSpPr/>
          <p:nvPr/>
        </p:nvGrpSpPr>
        <p:grpSpPr>
          <a:xfrm>
            <a:off x="2048087" y="276014"/>
            <a:ext cx="8866056" cy="638387"/>
            <a:chOff x="1289" y="326"/>
            <a:chExt cx="9946" cy="754"/>
          </a:xfrm>
        </p:grpSpPr>
        <p:sp>
          <p:nvSpPr>
            <p:cNvPr id="23" name="圆角矩形 22"/>
            <p:cNvSpPr/>
            <p:nvPr/>
          </p:nvSpPr>
          <p:spPr>
            <a:xfrm>
              <a:off x="1301" y="390"/>
              <a:ext cx="9809" cy="690"/>
            </a:xfrm>
            <a:prstGeom prst="roundRect">
              <a:avLst/>
            </a:prstGeom>
            <a:solidFill>
              <a:srgbClr val="B5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Text Box 32"/>
            <p:cNvSpPr txBox="1"/>
            <p:nvPr/>
          </p:nvSpPr>
          <p:spPr>
            <a:xfrm>
              <a:off x="1289" y="326"/>
              <a:ext cx="9946" cy="708"/>
            </a:xfrm>
            <a:prstGeom prst="rect">
              <a:avLst/>
            </a:prstGeom>
            <a:solidFill>
              <a:srgbClr val="FF6600">
                <a:alpha val="0"/>
              </a:srgbClr>
            </a:solidFill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长方体的表面积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长×高×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2+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宽×高×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2+</a:t>
              </a:r>
              <a:r>
                <a:rPr lang="zh-CN" altLang="en-US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长×宽×</a:t>
              </a:r>
              <a:r>
                <a:rPr lang="en-US" altLang="zh-CN" sz="2933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933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53" name="TextBox 52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5661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" grpId="0"/>
      <p:bldP spid="4" grpId="0"/>
      <p:bldP spid="5" grpId="0"/>
      <p:bldP spid="6" grpId="0"/>
      <p:bldP spid="12" grpId="0"/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1" title="">
            <a:extLst>
              <a:ext uri="{FF2B5EF4-FFF2-40B4-BE49-F238E27FC236}">
                <a16:creationId xmlns:a16="http://schemas.microsoft.com/office/drawing/2014/main" id="{475C729A-CBD0-A1F3-6947-C9B65EB6A46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4760" y="2855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931" tIns="61466" rIns="122931" bIns="6146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1">
                    <a:lumMod val="75000"/>
                  </a:schemeClr>
                </a:solidFill>
                <a:latin typeface="宋体" pitchFamily="2" charset="-122"/>
                <a:ea typeface="宋体" panose="02010600030101010101" pitchFamily="2" charset="-122"/>
                <a:sym typeface="+mn-ea"/>
              </a:rPr>
              <a:t>探究新知</a:t>
            </a:r>
            <a:endParaRPr lang="zh-CN" altLang="en-US" sz="3600" b="1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1" title="">
            <a:extLst>
              <a:ext uri="{FF2B5EF4-FFF2-40B4-BE49-F238E27FC236}">
                <a16:creationId xmlns:a16="http://schemas.microsoft.com/office/drawing/2014/main" id="{0275B639-B302-2C48-094C-EE19F9FF9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762" y="1411036"/>
            <a:ext cx="9676909" cy="128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80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   </a:t>
            </a: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做一个微波炉的包装箱，至少要用多少平方米分的硬纸板？</a:t>
            </a:r>
            <a:endParaRPr lang="zh-CN" altLang="en-US" sz="1800">
              <a:solidFill>
                <a:schemeClr val="accent1">
                  <a:lumMod val="7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grpSp>
        <p:nvGrpSpPr>
          <p:cNvPr id="5" name="Group 22" title="">
            <a:extLst>
              <a:ext uri="{FF2B5EF4-FFF2-40B4-BE49-F238E27FC236}">
                <a16:creationId xmlns:a16="http://schemas.microsoft.com/office/drawing/2014/main" id="{40B02238-846C-196B-471A-7D8F18DD221B}"/>
              </a:ext>
            </a:extLst>
          </p:cNvPr>
          <p:cNvGrpSpPr/>
          <p:nvPr/>
        </p:nvGrpSpPr>
        <p:grpSpPr>
          <a:xfrm>
            <a:off x="7542759" y="2960717"/>
            <a:ext cx="3085912" cy="2201218"/>
            <a:chOff x="3243" y="1253"/>
            <a:chExt cx="1897" cy="1336"/>
          </a:xfrm>
        </p:grpSpPr>
        <p:pic>
          <p:nvPicPr>
            <p:cNvPr id="6" name="Picture 18" descr="P-34">
              <a:extLst>
                <a:ext uri="{FF2B5EF4-FFF2-40B4-BE49-F238E27FC236}">
                  <a16:creationId xmlns:a16="http://schemas.microsoft.com/office/drawing/2014/main" id="{5D1B87C5-CF89-BBBF-DBD6-4B213E46DB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243" y="1253"/>
              <a:ext cx="1634" cy="1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9">
              <a:extLst>
                <a:ext uri="{FF2B5EF4-FFF2-40B4-BE49-F238E27FC236}">
                  <a16:creationId xmlns:a16="http://schemas.microsoft.com/office/drawing/2014/main" id="{0570DBD2-BDA6-E670-1027-DDC2716E07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6240">
              <a:off x="3367" y="2337"/>
              <a:ext cx="84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6</a:t>
              </a:r>
              <a:r>
                <a:rPr lang="en-US" altLang="zh-CN" sz="18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dm</a:t>
              </a:r>
            </a:p>
          </p:txBody>
        </p:sp>
        <p:sp>
          <p:nvSpPr>
            <p:cNvPr id="8" name="Rectangle 20">
              <a:extLst>
                <a:ext uri="{FF2B5EF4-FFF2-40B4-BE49-F238E27FC236}">
                  <a16:creationId xmlns:a16="http://schemas.microsoft.com/office/drawing/2014/main" id="{BBBB9244-941D-9833-572D-3EAD3DE097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068752">
              <a:off x="4430" y="2214"/>
              <a:ext cx="59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18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5 dm</a:t>
              </a:r>
            </a:p>
          </p:txBody>
        </p:sp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48CC52D8-4502-BEE9-B094-43809E38FD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04" y="1593"/>
              <a:ext cx="612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4d</a:t>
              </a:r>
              <a:r>
                <a:rPr lang="en-US" altLang="zh-CN" sz="18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m</a:t>
              </a:r>
            </a:p>
          </p:txBody>
        </p:sp>
      </p:grpSp>
      <p:sp>
        <p:nvSpPr>
          <p:cNvPr id="11" name="AutoShape 27" title="">
            <a:extLst>
              <a:ext uri="{FF2B5EF4-FFF2-40B4-BE49-F238E27FC236}">
                <a16:creationId xmlns:a16="http://schemas.microsoft.com/office/drawing/2014/main" id="{753865FF-25DC-2673-0250-CA0A81D7B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1733" y="3318640"/>
            <a:ext cx="2769700" cy="1278761"/>
          </a:xfrm>
          <a:prstGeom prst="wedgeRoundRectCallout">
            <a:avLst>
              <a:gd name="adj1" fmla="val -55212"/>
              <a:gd name="adj2" fmla="val 9679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just"/>
            <a:r>
              <a:rPr lang="zh-CN" altLang="zh-CN" sz="24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题目要求的是这个长方体包装箱的表面积。</a:t>
            </a:r>
          </a:p>
        </p:txBody>
      </p:sp>
      <p:sp>
        <p:nvSpPr>
          <p:cNvPr id="14" name="TextBox 13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7942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7" title="">
            <a:extLst>
              <a:ext uri="{FF2B5EF4-FFF2-40B4-BE49-F238E27FC236}">
                <a16:creationId xmlns:a16="http://schemas.microsoft.com/office/drawing/2014/main" id="{86F75B16-6BCB-F910-4953-4FCFB7FE9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241" y="3496861"/>
            <a:ext cx="10117641" cy="25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0" tIns="35100" rIns="67500" bIns="3510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上、下两个面，长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，宽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；面积是</a:t>
            </a:r>
            <a:endParaRPr lang="zh-CN" altLang="en-US" sz="2800" b="1" u="sng">
              <a:solidFill>
                <a:schemeClr val="accent1">
                  <a:lumMod val="7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前、后两个面，长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，宽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；面积是</a:t>
            </a:r>
          </a:p>
          <a:p>
            <a:pPr>
              <a:lnSpc>
                <a:spcPct val="200000"/>
              </a:lnSpc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左、右两个面，长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，宽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_________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；面积是</a:t>
            </a:r>
          </a:p>
        </p:txBody>
      </p:sp>
      <p:sp>
        <p:nvSpPr>
          <p:cNvPr id="5" name="Text Box 13" title="">
            <a:extLst>
              <a:ext uri="{FF2B5EF4-FFF2-40B4-BE49-F238E27FC236}">
                <a16:creationId xmlns:a16="http://schemas.microsoft.com/office/drawing/2014/main" id="{FFF3D8AB-BEE6-FDE5-1CE2-9FDF4F475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362" y="3782961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6 dm</a:t>
            </a:r>
          </a:p>
        </p:txBody>
      </p:sp>
      <p:sp>
        <p:nvSpPr>
          <p:cNvPr id="6" name="Text Box 14" title="">
            <a:extLst>
              <a:ext uri="{FF2B5EF4-FFF2-40B4-BE49-F238E27FC236}">
                <a16:creationId xmlns:a16="http://schemas.microsoft.com/office/drawing/2014/main" id="{A912FC86-F695-87FD-5348-48AF98BC9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6949" y="3782961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5 dm</a:t>
            </a:r>
          </a:p>
        </p:txBody>
      </p:sp>
      <p:grpSp>
        <p:nvGrpSpPr>
          <p:cNvPr id="12" name="Group 22" title="">
            <a:extLst>
              <a:ext uri="{FF2B5EF4-FFF2-40B4-BE49-F238E27FC236}">
                <a16:creationId xmlns:a16="http://schemas.microsoft.com/office/drawing/2014/main" id="{A421D683-F31B-20D6-6C38-F41BECD85E16}"/>
              </a:ext>
            </a:extLst>
          </p:cNvPr>
          <p:cNvGrpSpPr/>
          <p:nvPr/>
        </p:nvGrpSpPr>
        <p:grpSpPr>
          <a:xfrm>
            <a:off x="4218550" y="1427629"/>
            <a:ext cx="2876326" cy="2084814"/>
            <a:chOff x="3243" y="1253"/>
            <a:chExt cx="1900" cy="1338"/>
          </a:xfrm>
        </p:grpSpPr>
        <p:pic>
          <p:nvPicPr>
            <p:cNvPr id="13" name="Picture 18" descr="P-34">
              <a:extLst>
                <a:ext uri="{FF2B5EF4-FFF2-40B4-BE49-F238E27FC236}">
                  <a16:creationId xmlns:a16="http://schemas.microsoft.com/office/drawing/2014/main" id="{83BCC9AF-FB26-39A6-5465-8F14A5468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243" y="1253"/>
              <a:ext cx="1634" cy="1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6C9C6EF2-BB5B-AA55-C0A6-758DEE33DA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6240">
              <a:off x="3367" y="2333"/>
              <a:ext cx="849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0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6dm</a:t>
              </a:r>
            </a:p>
          </p:txBody>
        </p:sp>
        <p:sp>
          <p:nvSpPr>
            <p:cNvPr id="15" name="Rectangle 20">
              <a:extLst>
                <a:ext uri="{FF2B5EF4-FFF2-40B4-BE49-F238E27FC236}">
                  <a16:creationId xmlns:a16="http://schemas.microsoft.com/office/drawing/2014/main" id="{65B74489-BB3F-D201-2EEA-051C264D34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068752">
              <a:off x="4430" y="2210"/>
              <a:ext cx="59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0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5dm</a:t>
              </a:r>
            </a:p>
          </p:txBody>
        </p:sp>
        <p:sp>
          <p:nvSpPr>
            <p:cNvPr id="16" name="Rectangle 21">
              <a:extLst>
                <a:ext uri="{FF2B5EF4-FFF2-40B4-BE49-F238E27FC236}">
                  <a16:creationId xmlns:a16="http://schemas.microsoft.com/office/drawing/2014/main" id="{CCBAE917-43F0-90D0-1419-C73507EAB8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04" y="1592"/>
              <a:ext cx="612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000"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4dm</a:t>
              </a:r>
            </a:p>
          </p:txBody>
        </p:sp>
      </p:grpSp>
      <p:sp>
        <p:nvSpPr>
          <p:cNvPr id="17" name="Text Box 13" title="">
            <a:extLst>
              <a:ext uri="{FF2B5EF4-FFF2-40B4-BE49-F238E27FC236}">
                <a16:creationId xmlns:a16="http://schemas.microsoft.com/office/drawing/2014/main" id="{31971BA7-5875-DD0E-D839-D6208DA98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196" y="4623965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6 dm</a:t>
            </a:r>
          </a:p>
        </p:txBody>
      </p:sp>
      <p:sp>
        <p:nvSpPr>
          <p:cNvPr id="18" name="Text Box 13" title="">
            <a:extLst>
              <a:ext uri="{FF2B5EF4-FFF2-40B4-BE49-F238E27FC236}">
                <a16:creationId xmlns:a16="http://schemas.microsoft.com/office/drawing/2014/main" id="{1E901490-8AC0-D2E2-B0AA-7B0B7A453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1052" y="4655454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4 dm</a:t>
            </a:r>
          </a:p>
        </p:txBody>
      </p:sp>
      <p:sp>
        <p:nvSpPr>
          <p:cNvPr id="19" name="Text Box 13" title="">
            <a:extLst>
              <a:ext uri="{FF2B5EF4-FFF2-40B4-BE49-F238E27FC236}">
                <a16:creationId xmlns:a16="http://schemas.microsoft.com/office/drawing/2014/main" id="{0E98D554-1B15-97E0-FF95-8665C56B5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92" y="5486367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5 dm</a:t>
            </a:r>
          </a:p>
        </p:txBody>
      </p:sp>
      <p:sp>
        <p:nvSpPr>
          <p:cNvPr id="20" name="Text Box 13" title="">
            <a:extLst>
              <a:ext uri="{FF2B5EF4-FFF2-40B4-BE49-F238E27FC236}">
                <a16:creationId xmlns:a16="http://schemas.microsoft.com/office/drawing/2014/main" id="{2B55E3A6-7D72-6572-9CCC-904BFFB87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91" y="5516451"/>
            <a:ext cx="9570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4 dm</a:t>
            </a:r>
          </a:p>
        </p:txBody>
      </p:sp>
      <p:sp>
        <p:nvSpPr>
          <p:cNvPr id="21" name="Text Box 14" title="">
            <a:extLst>
              <a:ext uri="{FF2B5EF4-FFF2-40B4-BE49-F238E27FC236}">
                <a16:creationId xmlns:a16="http://schemas.microsoft.com/office/drawing/2014/main" id="{2C434A36-B4DF-1FCE-9A72-30114A823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9445" y="3782961"/>
            <a:ext cx="163404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30 dm</a:t>
            </a:r>
            <a:r>
              <a:rPr lang="en-US" altLang="zh-CN" sz="2400" baseline="300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2" name="Text Box 14" title="">
            <a:extLst>
              <a:ext uri="{FF2B5EF4-FFF2-40B4-BE49-F238E27FC236}">
                <a16:creationId xmlns:a16="http://schemas.microsoft.com/office/drawing/2014/main" id="{F4BFB446-DF14-FCAF-789E-6661CF62B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8080" y="4669192"/>
            <a:ext cx="163404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24 dm</a:t>
            </a:r>
            <a:r>
              <a:rPr lang="en-US" altLang="zh-CN" sz="2400" baseline="300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3" name="Text Box 14" title="">
            <a:extLst>
              <a:ext uri="{FF2B5EF4-FFF2-40B4-BE49-F238E27FC236}">
                <a16:creationId xmlns:a16="http://schemas.microsoft.com/office/drawing/2014/main" id="{00D15D1A-96CD-3448-656B-E7B0F6B04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1061" y="5552949"/>
            <a:ext cx="163404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20 dm</a:t>
            </a:r>
            <a:r>
              <a:rPr lang="en-US" altLang="zh-CN" sz="2400" baseline="300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4" name="标题 1" title="">
            <a:extLst>
              <a:ext uri="{FF2B5EF4-FFF2-40B4-BE49-F238E27FC236}">
                <a16:creationId xmlns:a16="http://schemas.microsoft.com/office/drawing/2014/main" id="{D6D7D4AD-4DC9-BD8F-24CE-1DA01C15B2B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4760" y="2855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931" tIns="61466" rIns="122931" bIns="6146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1">
                    <a:lumMod val="75000"/>
                  </a:schemeClr>
                </a:solidFill>
                <a:latin typeface="宋体" pitchFamily="2" charset="-122"/>
                <a:ea typeface="宋体" panose="02010600030101010101" pitchFamily="2" charset="-122"/>
                <a:sym typeface="+mn-ea"/>
              </a:rPr>
              <a:t>探究新知</a:t>
            </a:r>
            <a:endParaRPr lang="zh-CN" altLang="en-US" sz="3600" b="1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3" name="TextBox 62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932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0" title=""/>
          <p:cNvSpPr txBox="1"/>
          <p:nvPr/>
        </p:nvSpPr>
        <p:spPr>
          <a:xfrm>
            <a:off x="344897" y="576217"/>
            <a:ext cx="28137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3599" b="1">
                <a:solidFill>
                  <a:srgbClr val="FA888C"/>
                </a:solidFill>
                <a:latin typeface="微软雅黑" pitchFamily="34" charset="-122"/>
              </a:rPr>
              <a:t>探索新知</a:t>
            </a:r>
          </a:p>
        </p:txBody>
      </p:sp>
      <p:sp>
        <p:nvSpPr>
          <p:cNvPr id="3" name="圆角矩形 2" title=""/>
          <p:cNvSpPr/>
          <p:nvPr/>
        </p:nvSpPr>
        <p:spPr>
          <a:xfrm>
            <a:off x="2494003" y="1523648"/>
            <a:ext cx="1777589" cy="4491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CCD8"/>
              </a:gs>
              <a:gs pos="100000">
                <a:schemeClr val="bg1"/>
              </a:gs>
            </a:gsLst>
          </a:gradFill>
          <a:ln>
            <a:solidFill>
              <a:srgbClr val="ECADC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1" lang="zh-CN" altLang="en-US" sz="240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3" title=""/>
          <p:cNvSpPr txBox="1">
            <a:spLocks noChangeArrowheads="1"/>
          </p:cNvSpPr>
          <p:nvPr/>
        </p:nvSpPr>
        <p:spPr bwMode="auto">
          <a:xfrm>
            <a:off x="2828889" y="1501428"/>
            <a:ext cx="1590307" cy="46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</a:rPr>
              <a:t>探究点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</a:rPr>
              <a:t> 2</a:t>
            </a:r>
            <a:endParaRPr lang="zh-CN" altLang="en-US" sz="240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2" title=""/>
          <p:cNvSpPr txBox="1">
            <a:spLocks noChangeArrowheads="1"/>
          </p:cNvSpPr>
          <p:nvPr/>
        </p:nvSpPr>
        <p:spPr bwMode="auto">
          <a:xfrm>
            <a:off x="4746144" y="1489178"/>
            <a:ext cx="4251928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</a:rPr>
              <a:t>正方体的表面积计算方法</a:t>
            </a:r>
          </a:p>
        </p:txBody>
      </p:sp>
      <p:sp>
        <p:nvSpPr>
          <p:cNvPr id="7" name="TextBox 3" title=""/>
          <p:cNvSpPr txBox="1">
            <a:spLocks noChangeArrowheads="1"/>
          </p:cNvSpPr>
          <p:nvPr/>
        </p:nvSpPr>
        <p:spPr bwMode="auto">
          <a:xfrm>
            <a:off x="2494003" y="2502909"/>
            <a:ext cx="7423019" cy="113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一个正方体墨水盒，棱长为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6.5cm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。制作这个墨水盒至少需要多少平方厘米的硬纸板？</a:t>
            </a:r>
          </a:p>
        </p:txBody>
      </p:sp>
      <p:sp>
        <p:nvSpPr>
          <p:cNvPr id="10" name="AutoShape 27" title=""/>
          <p:cNvSpPr>
            <a:spLocks noChangeArrowheads="1"/>
          </p:cNvSpPr>
          <p:nvPr/>
        </p:nvSpPr>
        <p:spPr bwMode="auto">
          <a:xfrm>
            <a:off x="5092139" y="4167801"/>
            <a:ext cx="3312346" cy="1501428"/>
          </a:xfrm>
          <a:prstGeom prst="wedgeRoundRectCallout">
            <a:avLst>
              <a:gd name="adj1" fmla="val 56421"/>
              <a:gd name="adj2" fmla="val -56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求至少用多少平方厘米的硬纸板，就是要求什么</a:t>
            </a:r>
            <a:r>
              <a:rPr lang="en-US" altLang="zh-CN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自己试一试！</a:t>
            </a:r>
            <a:endParaRPr lang="en-US" altLang="zh-CN" sz="2400">
              <a:latin typeface="微软雅黑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Picture 17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0" y="3890063"/>
            <a:ext cx="2280710" cy="231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 title="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842" y="1420485"/>
            <a:ext cx="1087185" cy="66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504076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0" title=""/>
          <p:cNvSpPr txBox="1"/>
          <p:nvPr/>
        </p:nvSpPr>
        <p:spPr>
          <a:xfrm>
            <a:off x="344897" y="576217"/>
            <a:ext cx="28137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3599" b="1">
                <a:solidFill>
                  <a:srgbClr val="FA888C"/>
                </a:solidFill>
                <a:latin typeface="微软雅黑" pitchFamily="34" charset="-122"/>
              </a:rPr>
              <a:t>探索新知</a:t>
            </a:r>
          </a:p>
        </p:txBody>
      </p:sp>
      <p:sp>
        <p:nvSpPr>
          <p:cNvPr id="3" name="TextBox 23" title=""/>
          <p:cNvSpPr txBox="1">
            <a:spLocks noChangeArrowheads="1"/>
          </p:cNvSpPr>
          <p:nvPr/>
        </p:nvSpPr>
        <p:spPr bwMode="auto">
          <a:xfrm>
            <a:off x="2633671" y="3732936"/>
            <a:ext cx="7989626" cy="4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长方体表面积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（长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宽＋长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高＋宽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高）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400">
              <a:solidFill>
                <a:srgbClr val="FF0000"/>
              </a:solidFill>
              <a:latin typeface="微软雅黑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TextBox 24" title=""/>
          <p:cNvSpPr txBox="1">
            <a:spLocks noChangeArrowheads="1"/>
          </p:cNvSpPr>
          <p:nvPr/>
        </p:nvSpPr>
        <p:spPr bwMode="auto">
          <a:xfrm>
            <a:off x="4498552" y="4680455"/>
            <a:ext cx="4678867" cy="4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en-US" altLang="zh-CN" sz="2400" i="1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i="1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 i="1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ah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 i="1" err="1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bh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23" title=""/>
          <p:cNvSpPr txBox="1">
            <a:spLocks noChangeArrowheads="1"/>
          </p:cNvSpPr>
          <p:nvPr/>
        </p:nvSpPr>
        <p:spPr bwMode="auto">
          <a:xfrm>
            <a:off x="2547966" y="1440163"/>
            <a:ext cx="7989626" cy="4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长方体表面积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宽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＋长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＋宽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400">
              <a:solidFill>
                <a:srgbClr val="FF0000"/>
              </a:solidFill>
              <a:latin typeface="微软雅黑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24" title=""/>
          <p:cNvSpPr txBox="1">
            <a:spLocks noChangeArrowheads="1"/>
          </p:cNvSpPr>
          <p:nvPr/>
        </p:nvSpPr>
        <p:spPr bwMode="auto">
          <a:xfrm>
            <a:off x="4589018" y="2318801"/>
            <a:ext cx="3523434" cy="4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4217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2ab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2ah</a:t>
            </a:r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＋</a:t>
            </a:r>
            <a:r>
              <a:rPr lang="en-US" altLang="zh-CN" sz="2400">
                <a:solidFill>
                  <a:srgbClr val="FF0000"/>
                </a:solidFill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2bh</a:t>
            </a:r>
            <a:endParaRPr lang="zh-CN" altLang="en-US" sz="2400">
              <a:solidFill>
                <a:srgbClr val="FF0000"/>
              </a:solidFill>
              <a:latin typeface="微软雅黑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Box 20" title=""/>
          <p:cNvSpPr txBox="1">
            <a:spLocks noChangeArrowheads="1"/>
          </p:cNvSpPr>
          <p:nvPr/>
        </p:nvSpPr>
        <p:spPr bwMode="auto">
          <a:xfrm>
            <a:off x="2187687" y="3009204"/>
            <a:ext cx="549148" cy="46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>
                <a:latin typeface="微软雅黑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</a:p>
        </p:txBody>
      </p:sp>
      <p:sp>
        <p:nvSpPr>
          <p:cNvPr id="27" name="TextBox 26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8290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2" title="">
            <a:extLst>
              <a:ext uri="{FF2B5EF4-FFF2-40B4-BE49-F238E27FC236}">
                <a16:creationId xmlns:a16="http://schemas.microsoft.com/office/drawing/2014/main" id="{E29CB3B8-13A0-5D75-EFEE-ACB5AEB11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264" y="3304761"/>
            <a:ext cx="6823472" cy="54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800" b="1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6</a:t>
            </a:r>
            <a:r>
              <a:rPr lang="zh-CN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×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5</a:t>
            </a:r>
            <a:r>
              <a:rPr lang="zh-CN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＋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6</a:t>
            </a:r>
            <a:r>
              <a:rPr lang="zh-CN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×4＋5×4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）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×2         </a:t>
            </a:r>
            <a:endParaRPr lang="en-US" altLang="zh-CN" sz="1800">
              <a:solidFill>
                <a:srgbClr val="FF0000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2" name="文本框 11" title="">
            <a:extLst>
              <a:ext uri="{FF2B5EF4-FFF2-40B4-BE49-F238E27FC236}">
                <a16:creationId xmlns:a16="http://schemas.microsoft.com/office/drawing/2014/main" id="{CF4B89BE-8FFF-0A58-943D-7DA24C533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422" y="5626468"/>
            <a:ext cx="521374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答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: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至少要用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148 dm</a:t>
            </a:r>
            <a:r>
              <a:rPr lang="en-US" altLang="zh-CN" sz="2800" baseline="300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的硬纸板。</a:t>
            </a:r>
          </a:p>
        </p:txBody>
      </p: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92A1004D-2EF0-F77B-A69F-0B5192621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547" y="3924867"/>
            <a:ext cx="3894534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=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（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30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＋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24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＋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20</a:t>
            </a:r>
            <a:r>
              <a:rPr lang="zh-CN" altLang="en-US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）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×2</a:t>
            </a:r>
          </a:p>
        </p:txBody>
      </p:sp>
      <p:sp>
        <p:nvSpPr>
          <p:cNvPr id="14" name="文本框 13" title="">
            <a:extLst>
              <a:ext uri="{FF2B5EF4-FFF2-40B4-BE49-F238E27FC236}">
                <a16:creationId xmlns:a16="http://schemas.microsoft.com/office/drawing/2014/main" id="{03809C17-2B0F-FBB3-B56E-792A6FA3F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547" y="4450259"/>
            <a:ext cx="1300677" cy="54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=74×2</a:t>
            </a:r>
            <a:endParaRPr lang="zh-CN" altLang="en-US" sz="280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5" name="文本框 14" title="">
            <a:extLst>
              <a:ext uri="{FF2B5EF4-FFF2-40B4-BE49-F238E27FC236}">
                <a16:creationId xmlns:a16="http://schemas.microsoft.com/office/drawing/2014/main" id="{30D70460-9079-21F0-39CC-2D7AB1599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8876" y="3363374"/>
            <a:ext cx="1350370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表面积</a:t>
            </a:r>
            <a:r>
              <a:rPr lang="en-US" altLang="zh-CN" sz="1800" b="1">
                <a:solidFill>
                  <a:schemeClr val="accent1">
                    <a:lumMod val="7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: </a:t>
            </a:r>
            <a:endParaRPr lang="zh-CN" altLang="en-US" sz="1800">
              <a:solidFill>
                <a:schemeClr val="accent1">
                  <a:lumMod val="7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6" name="AutoShape 27" title="">
            <a:extLst>
              <a:ext uri="{FF2B5EF4-FFF2-40B4-BE49-F238E27FC236}">
                <a16:creationId xmlns:a16="http://schemas.microsoft.com/office/drawing/2014/main" id="{78EC5CEE-FC93-8B3D-5E85-43EF11B27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737" y="1481762"/>
            <a:ext cx="7750314" cy="1193423"/>
          </a:xfrm>
          <a:prstGeom prst="wedgeRoundRectCallout">
            <a:avLst>
              <a:gd name="adj1" fmla="val -53204"/>
              <a:gd name="adj2" fmla="val -166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还可以这样算。求出相邻三个面</a:t>
            </a:r>
            <a:r>
              <a:rPr lang="en-US" altLang="zh-CN" sz="2400" b="1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上面、后面和右面</a:t>
            </a:r>
            <a:r>
              <a:rPr lang="en-US" altLang="zh-CN" sz="2400" b="1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的面积，相加后再乘 2。</a:t>
            </a:r>
          </a:p>
        </p:txBody>
      </p:sp>
      <p:sp>
        <p:nvSpPr>
          <p:cNvPr id="19" name="文本框 18" title="">
            <a:extLst>
              <a:ext uri="{FF2B5EF4-FFF2-40B4-BE49-F238E27FC236}">
                <a16:creationId xmlns:a16="http://schemas.microsoft.com/office/drawing/2014/main" id="{24A562CF-DEDF-1253-C825-C99AFEE62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547" y="4965167"/>
            <a:ext cx="1981953" cy="54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=148(dm</a:t>
            </a:r>
            <a:r>
              <a:rPr lang="en-US" altLang="zh-CN" sz="2800" baseline="300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)</a:t>
            </a:r>
            <a:endParaRPr lang="zh-CN" altLang="en-US" sz="280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0" name="标题 1" title="">
            <a:extLst>
              <a:ext uri="{FF2B5EF4-FFF2-40B4-BE49-F238E27FC236}">
                <a16:creationId xmlns:a16="http://schemas.microsoft.com/office/drawing/2014/main" id="{31E46EC5-64E9-F843-EC30-440F288380C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94760" y="2855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931" tIns="61466" rIns="122931" bIns="6146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accent1">
                    <a:lumMod val="75000"/>
                  </a:schemeClr>
                </a:solidFill>
                <a:latin typeface="宋体" pitchFamily="2" charset="-122"/>
                <a:ea typeface="宋体" panose="02010600030101010101" pitchFamily="2" charset="-122"/>
                <a:sym typeface="+mn-ea"/>
              </a:rPr>
              <a:t>探究新知</a:t>
            </a:r>
            <a:endParaRPr lang="zh-CN" altLang="en-US" sz="3600" b="1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2" name="TextBox 41" title=""/>
          <p:cNvSpPr txBox="1"/>
          <p:nvPr/>
        </p:nvSpPr>
        <p:spPr>
          <a:xfrm>
            <a:off x="6400800" y="64008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  <a:p>
            <a:pPr>
              <a:defRPr sz="1000" b="1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491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https://d.book118.com/548001034027006042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DIAGRAM_GROUP_CODE" val="m1-2"/>
  <p:tag name="KSO_WM_TAG_VERSION" val="1.0"/>
  <p:tag name="KSO_WM_TEMPLATE_CATEGORY" val="custom"/>
  <p:tag name="KSO_WM_TEMPLATE_INDEX" val="1"/>
  <p:tag name="KSO_WM_UNIT_COMPATIBLE" val="0"/>
  <p:tag name="KSO_WM_UNIT_FILL_FORE_SCHEMECOLOR_INDEX" val="5"/>
  <p:tag name="KSO_WM_UNIT_FILL_TYPE" val="1"/>
  <p:tag name="KSO_WM_UNIT_HIGHLIGHT" val="0"/>
  <p:tag name="KSO_WM_UNIT_ID" val="custom1_5*m_h_i*1_4_2"/>
  <p:tag name="KSO_WM_UNIT_INDEX" val="1_4_2"/>
  <p:tag name="KSO_WM_UNIT_LAYERLEVEL" val="1_1_1"/>
  <p:tag name="KSO_WM_UNIT_TEXT_FILL_FORE_SCHEMECOLOR_INDEX" val="13"/>
  <p:tag name="KSO_WM_UNIT_TEXT_FILL_TYPE" val="1"/>
  <p:tag name="KSO_WM_UNIT_TYPE" val="m_h_i"/>
  <p:tag name="KSO_WM_UNIT_USESOURCEFORMAT_APPLY" val="0"/>
</p:tagLst>
</file>

<file path=ppt/tags/tag20.xml><?xml version="1.0" encoding="utf-8"?>
<p:tagLst xmlns:p="http://schemas.openxmlformats.org/presentationml/2006/main">
  <p:tag name="KSO_WM_BEAUTIFY_FLAG" val="#wm#"/>
  <p:tag name="KSO_WM_DIAGRAM_GROUP_CODE" val="m1-2"/>
  <p:tag name="KSO_WM_TAG_VERSION" val="1.0"/>
  <p:tag name="KSO_WM_TEMPLATE_CATEGORY" val="custom"/>
  <p:tag name="KSO_WM_TEMPLATE_INDEX" val="1"/>
  <p:tag name="KSO_WM_UNIT_COMPATIBLE" val="0"/>
  <p:tag name="KSO_WM_UNIT_FILL_FORE_SCHEMECOLOR_INDEX" val="5"/>
  <p:tag name="KSO_WM_UNIT_FILL_TYPE" val="1"/>
  <p:tag name="KSO_WM_UNIT_HIGHLIGHT" val="0"/>
  <p:tag name="KSO_WM_UNIT_ID" val="custom1_5*m_h_i*1_1_2"/>
  <p:tag name="KSO_WM_UNIT_INDEX" val="1_1_2"/>
  <p:tag name="KSO_WM_UNIT_LAYERLEVEL" val="1_1_1"/>
  <p:tag name="KSO_WM_UNIT_TEXT_FILL_FORE_SCHEMECOLOR_INDEX" val="13"/>
  <p:tag name="KSO_WM_UNIT_TEXT_FILL_TYPE" val="1"/>
  <p:tag name="KSO_WM_UNIT_TYPE" val="m_h_i"/>
  <p:tag name="KSO_WM_UNIT_USESOURCEFORMAT_APPLY" val="0"/>
</p:tagLst>
</file>

<file path=ppt/tags/tag2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2"/>
  <p:tag name="KSO_WM_UNIT_INDEX" val="2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3"/>
  <p:tag name="KSO_WM_UNIT_INDEX" val="3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custom"/>
  <p:tag name="KSO_WM_TEMPLATE_INDEX" val="1"/>
  <p:tag name="KSO_WM_UNIT_COMPATIBLE" val="0"/>
  <p:tag name="KSO_WM_UNIT_HIGHLIGHT" val="0"/>
  <p:tag name="KSO_WM_UNIT_ID" val="custom1_3*i*7"/>
  <p:tag name="KSO_WM_UNIT_INDEX" val="7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6.xml><?xml version="1.0" encoding="utf-8"?>
<p:tagLst xmlns:p="http://schemas.openxmlformats.org/presentationml/2006/main">
  <p:tag name="KSO_WM_TAG_VERSION" val="1.0"/>
  <p:tag name="KSO_WM_TEMPLATE_CATEGORY" val="custom"/>
  <p:tag name="KSO_WM_TEMPLATE_INDEX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1"/>
  <p:tag name="KSO_WM_TEMPLATE_JOB_ID" val="2"/>
  <p:tag name="KSO_WM_TEMPLATE_OUTLINE_ID" val="15"/>
  <p:tag name="KSO_WM_TEMPLATE_SCENE_ID" val="1"/>
  <p:tag name="KSO_WM_TEMPLATE_THUMBS_INDEX" val="1、3、4、5、7、9、11、12、15、19、21、24、25、"/>
  <p:tag name="KSO_WM_TEMPLATE_TOPIC_DEFAULT" val="1"/>
  <p:tag name="KSO_WM_TEMPLATE_TOPIC_ID" val="2869567"/>
</p:tagLst>
</file>

<file path=ppt/tags/tag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eam report">
  <a:themeElements>
    <a:clrScheme name="自定义 1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5959"/>
      </a:accent1>
      <a:accent2>
        <a:srgbClr val="8496B0"/>
      </a:accent2>
      <a:accent3>
        <a:srgbClr val="D7B5C6"/>
      </a:accent3>
      <a:accent4>
        <a:srgbClr val="BCBCBC"/>
      </a:accent4>
      <a:accent5>
        <a:srgbClr val="034A90"/>
      </a:accent5>
      <a:accent6>
        <a:srgbClr val="595959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宋体"/>
        <a:cs typeface="Arial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宋体"/>
        <a:cs typeface="Arial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13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4">
      <vt:lpstr>Arial</vt:lpstr>
      <vt:lpstr>Calibri</vt:lpstr>
      <vt:lpstr>微软雅黑</vt:lpstr>
      <vt:lpstr>黑体</vt:lpstr>
      <vt:lpstr>宋体</vt:lpstr>
      <vt:lpstr>OPPOSans R</vt:lpstr>
      <vt:lpstr>OPPOSans B</vt:lpstr>
      <vt:lpstr>Times New Roman</vt:lpstr>
      <vt:lpstr>等线</vt:lpstr>
      <vt:lpstr>楷体</vt:lpstr>
      <vt:lpstr>Office Theme</vt:lpstr>
      <vt:lpstr>人教版五年级数学下册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2024-09-21T05:42:00.991</cp:lastPrinted>
  <dcterms:created xsi:type="dcterms:W3CDTF">2024-09-20T21:42:01Z</dcterms:created>
  <dcterms:modified xsi:type="dcterms:W3CDTF">2024-09-20T21:42:03Z</dcterms:modified>
</cp:coreProperties>
</file>