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0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7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D969A-0739-4BA1-A0FE-0EFF1FFCA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1E078-A21D-4680-9629-A26D3CF54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E9E0B-AF2E-4D92-846D-63075742D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26D6E-7CA0-4C59-BFA0-47231CCAB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4F9AA0-0535-42DF-B608-35D07705C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8D449-5CD8-4631-A120-D11E5E10E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965A34-0C4F-48F5-AE1B-CC5B22DB9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C8228-64CF-4716-870A-4130D13A5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DF4AF-8E42-4F18-8D63-AA8652E2E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39619-B807-40F7-AF04-7692AB2F3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972DA-5B2A-42F7-A139-FB28469BE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993" r:id="rId2"/>
    <p:sldLayoutId id="2147507994" r:id="rId3"/>
    <p:sldLayoutId id="2147507995" r:id="rId4"/>
    <p:sldLayoutId id="2147507996" r:id="rId5"/>
    <p:sldLayoutId id="2147507997" r:id="rId6"/>
    <p:sldLayoutId id="2147507998" r:id="rId7"/>
    <p:sldLayoutId id="2147507999" r:id="rId8"/>
    <p:sldLayoutId id="2147508000" r:id="rId9"/>
    <p:sldLayoutId id="2147508001" r:id="rId10"/>
    <p:sldLayoutId id="214750800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031371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全员参与预防校园欺凌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校园欺凌的危害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全员参与预防欺凌的重要性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如何实现全员参与预防欺凌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预防欺凌的具体措施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加强反欺凌宣传教育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校园欺凌的危害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欺凌对受害者的影响</a:t>
            </a:r>
            <a:endParaRPr lang="zh-CN" altLang="en-US"/>
          </a:p>
        </p:txBody>
      </p:sp>
      <p:sp>
        <p:nvSpPr>
          <p:cNvPr id="1049000" name="任意多边形 35"/>
          <p:cNvSpPr/>
          <p:nvPr>
            <p:custDataLst>
              <p:tags r:id="rId2"/>
            </p:custDataLst>
          </p:nvPr>
        </p:nvSpPr>
        <p:spPr>
          <a:xfrm>
            <a:off x="608330" y="139109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2" name="任意多边形 39"/>
          <p:cNvSpPr/>
          <p:nvPr>
            <p:custDataLst>
              <p:tags r:id="rId3"/>
            </p:custDataLst>
          </p:nvPr>
        </p:nvSpPr>
        <p:spPr>
          <a:xfrm>
            <a:off x="691544" y="148129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4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6922" y="170489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4" name="正文"/>
          <p:cNvSpPr txBox="1"/>
          <p:nvPr>
            <p:custDataLst>
              <p:tags r:id="rId5"/>
            </p:custDataLst>
          </p:nvPr>
        </p:nvSpPr>
        <p:spPr>
          <a:xfrm>
            <a:off x="2260539" y="146668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心理创伤：受害者可能会感到恐惧、焦虑、抑郁等情绪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859" y="146287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8" name="任意多边形 45"/>
          <p:cNvSpPr/>
          <p:nvPr>
            <p:custDataLst>
              <p:tags r:id="rId7"/>
            </p:custDataLst>
          </p:nvPr>
        </p:nvSpPr>
        <p:spPr>
          <a:xfrm>
            <a:off x="608330" y="262850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0" name="任意多边形 46"/>
          <p:cNvSpPr/>
          <p:nvPr>
            <p:custDataLst>
              <p:tags r:id="rId8"/>
            </p:custDataLst>
          </p:nvPr>
        </p:nvSpPr>
        <p:spPr>
          <a:xfrm>
            <a:off x="691544" y="271870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4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6922" y="294230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2" name="正文"/>
          <p:cNvSpPr txBox="1"/>
          <p:nvPr>
            <p:custDataLst>
              <p:tags r:id="rId10"/>
            </p:custDataLst>
          </p:nvPr>
        </p:nvSpPr>
        <p:spPr>
          <a:xfrm>
            <a:off x="2260539" y="270409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社交障碍：受害者可能会变得孤僻、不愿与人交往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859" y="270028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6" name="任意多边形 51"/>
          <p:cNvSpPr/>
          <p:nvPr>
            <p:custDataLst>
              <p:tags r:id="rId12"/>
            </p:custDataLst>
          </p:nvPr>
        </p:nvSpPr>
        <p:spPr>
          <a:xfrm>
            <a:off x="608330" y="386591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8" name="任意多边形 52"/>
          <p:cNvSpPr/>
          <p:nvPr>
            <p:custDataLst>
              <p:tags r:id="rId13"/>
            </p:custDataLst>
          </p:nvPr>
        </p:nvSpPr>
        <p:spPr>
          <a:xfrm>
            <a:off x="691544" y="395611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5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6922" y="417971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0" name="正文"/>
          <p:cNvSpPr txBox="1"/>
          <p:nvPr>
            <p:custDataLst>
              <p:tags r:id="rId15"/>
            </p:custDataLst>
          </p:nvPr>
        </p:nvSpPr>
        <p:spPr>
          <a:xfrm>
            <a:off x="2260539" y="394150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学业影响：受害者可能会因为欺凌而影响学习效率和成绩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859" y="393769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24" name="任意多边形 57"/>
          <p:cNvSpPr/>
          <p:nvPr>
            <p:custDataLst>
              <p:tags r:id="rId17"/>
            </p:custDataLst>
          </p:nvPr>
        </p:nvSpPr>
        <p:spPr>
          <a:xfrm>
            <a:off x="608330" y="5103323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6" name="任意多边形 58"/>
          <p:cNvSpPr/>
          <p:nvPr>
            <p:custDataLst>
              <p:tags r:id="rId18"/>
            </p:custDataLst>
          </p:nvPr>
        </p:nvSpPr>
        <p:spPr>
          <a:xfrm>
            <a:off x="691544" y="519352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5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6922" y="5417122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8" name="正文"/>
          <p:cNvSpPr txBox="1"/>
          <p:nvPr>
            <p:custDataLst>
              <p:tags r:id="rId20"/>
            </p:custDataLst>
          </p:nvPr>
        </p:nvSpPr>
        <p:spPr>
          <a:xfrm>
            <a:off x="2260539" y="517891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身体健康：受害者可能会因为欺凌而遭受身体伤害，如骨折、脑震荡等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859" y="5175103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欺凌对学校氛围的影响</a:t>
            </a:r>
            <a:endParaRPr lang="zh-CN" altLang="en-US"/>
          </a:p>
        </p:txBody>
      </p:sp>
      <p:sp>
        <p:nvSpPr>
          <p:cNvPr id="1049066" name="圆角矩形 5"/>
          <p:cNvSpPr/>
          <p:nvPr>
            <p:custDataLst>
              <p:tags r:id="rId2"/>
            </p:custDataLst>
          </p:nvPr>
        </p:nvSpPr>
        <p:spPr>
          <a:xfrm>
            <a:off x="631821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圆角矩形 3"/>
          <p:cNvSpPr/>
          <p:nvPr>
            <p:custDataLst>
              <p:tags r:id="rId3"/>
            </p:custDataLst>
          </p:nvPr>
        </p:nvSpPr>
        <p:spPr>
          <a:xfrm>
            <a:off x="608330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5"/>
          <p:cNvSpPr txBox="1"/>
          <p:nvPr>
            <p:custDataLst>
              <p:tags r:id="rId4"/>
            </p:custDataLst>
          </p:nvPr>
        </p:nvSpPr>
        <p:spPr>
          <a:xfrm>
            <a:off x="784829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影响学生心理健康：欺凌行为可能导致学生产生心理问题，如焦虑、抑郁等。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16"/>
          <p:cNvSpPr/>
          <p:nvPr>
            <p:custDataLst>
              <p:tags r:id="rId5"/>
            </p:custDataLst>
          </p:nvPr>
        </p:nvSpPr>
        <p:spPr>
          <a:xfrm>
            <a:off x="791178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074" name="圆角矩形 12"/>
          <p:cNvSpPr/>
          <p:nvPr>
            <p:custDataLst>
              <p:tags r:id="rId6"/>
            </p:custDataLst>
          </p:nvPr>
        </p:nvSpPr>
        <p:spPr>
          <a:xfrm>
            <a:off x="3431050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圆角矩形 13"/>
          <p:cNvSpPr/>
          <p:nvPr>
            <p:custDataLst>
              <p:tags r:id="rId7"/>
            </p:custDataLst>
          </p:nvPr>
        </p:nvSpPr>
        <p:spPr>
          <a:xfrm>
            <a:off x="3401845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圆角矩形 15"/>
          <p:cNvSpPr/>
          <p:nvPr>
            <p:custDataLst>
              <p:tags r:id="rId8"/>
            </p:custDataLst>
          </p:nvPr>
        </p:nvSpPr>
        <p:spPr>
          <a:xfrm>
            <a:off x="3634849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80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影响学生学业成绩：欺凌行为可能导致学生无法专心学习，影响学业成绩。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5"/>
          <p:cNvSpPr/>
          <p:nvPr>
            <p:custDataLst>
              <p:tags r:id="rId10"/>
            </p:custDataLst>
          </p:nvPr>
        </p:nvSpPr>
        <p:spPr>
          <a:xfrm>
            <a:off x="6224565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圆角矩形 3"/>
          <p:cNvSpPr/>
          <p:nvPr>
            <p:custDataLst>
              <p:tags r:id="rId11"/>
            </p:custDataLst>
          </p:nvPr>
        </p:nvSpPr>
        <p:spPr>
          <a:xfrm>
            <a:off x="6201074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影响学校纪律：欺凌行为可能导致学校纪律混乱，影响学校正常教学秩序。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16"/>
          <p:cNvSpPr/>
          <p:nvPr>
            <p:custDataLst>
              <p:tags r:id="rId13"/>
            </p:custDataLst>
          </p:nvPr>
        </p:nvSpPr>
        <p:spPr>
          <a:xfrm>
            <a:off x="6383922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90" name="圆角矩形 12"/>
          <p:cNvSpPr/>
          <p:nvPr>
            <p:custDataLst>
              <p:tags r:id="rId14"/>
            </p:custDataLst>
          </p:nvPr>
        </p:nvSpPr>
        <p:spPr>
          <a:xfrm>
            <a:off x="9023794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圆角矩形 13"/>
          <p:cNvSpPr/>
          <p:nvPr>
            <p:custDataLst>
              <p:tags r:id="rId15"/>
            </p:custDataLst>
          </p:nvPr>
        </p:nvSpPr>
        <p:spPr>
          <a:xfrm>
            <a:off x="8994589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圆角矩形 15"/>
          <p:cNvSpPr/>
          <p:nvPr>
            <p:custDataLst>
              <p:tags r:id="rId16"/>
            </p:custDataLst>
          </p:nvPr>
        </p:nvSpPr>
        <p:spPr>
          <a:xfrm>
            <a:off x="9227593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96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影响学校形象：欺凌行为可能导致学校形象受损，影响学校声誉。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欺凌对社会的影响</a:t>
            </a:r>
            <a:endParaRPr lang="zh-CN" altLang="en-US"/>
          </a:p>
        </p:txBody>
      </p:sp>
      <p:sp>
        <p:nvSpPr>
          <p:cNvPr id="1049132" name="任意多边形 35"/>
          <p:cNvSpPr/>
          <p:nvPr>
            <p:custDataLst>
              <p:tags r:id="rId2"/>
            </p:custDataLst>
          </p:nvPr>
        </p:nvSpPr>
        <p:spPr>
          <a:xfrm>
            <a:off x="608330" y="139109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34" name="任意多边形 39"/>
          <p:cNvSpPr/>
          <p:nvPr>
            <p:custDataLst>
              <p:tags r:id="rId3"/>
            </p:custDataLst>
          </p:nvPr>
        </p:nvSpPr>
        <p:spPr>
          <a:xfrm>
            <a:off x="691544" y="148129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6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6922" y="170489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36" name="正文"/>
          <p:cNvSpPr txBox="1"/>
          <p:nvPr>
            <p:custDataLst>
              <p:tags r:id="rId5"/>
            </p:custDataLst>
          </p:nvPr>
        </p:nvSpPr>
        <p:spPr>
          <a:xfrm>
            <a:off x="2260539" y="146668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影响社会稳定：校园欺凌可能导致社会动荡，影响社会和谐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3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859" y="146287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40" name="任意多边形 45"/>
          <p:cNvSpPr/>
          <p:nvPr>
            <p:custDataLst>
              <p:tags r:id="rId7"/>
            </p:custDataLst>
          </p:nvPr>
        </p:nvSpPr>
        <p:spPr>
          <a:xfrm>
            <a:off x="608330" y="262850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2" name="任意多边形 46"/>
          <p:cNvSpPr/>
          <p:nvPr>
            <p:custDataLst>
              <p:tags r:id="rId8"/>
            </p:custDataLst>
          </p:nvPr>
        </p:nvSpPr>
        <p:spPr>
          <a:xfrm>
            <a:off x="691544" y="271870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6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6922" y="294230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44" name="正文"/>
          <p:cNvSpPr txBox="1"/>
          <p:nvPr>
            <p:custDataLst>
              <p:tags r:id="rId10"/>
            </p:custDataLst>
          </p:nvPr>
        </p:nvSpPr>
        <p:spPr>
          <a:xfrm>
            <a:off x="2260539" y="270409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影响教育公平：校园欺凌可能导致学生辍学，影响教育公平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4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859" y="270028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48" name="任意多边形 51"/>
          <p:cNvSpPr/>
          <p:nvPr>
            <p:custDataLst>
              <p:tags r:id="rId12"/>
            </p:custDataLst>
          </p:nvPr>
        </p:nvSpPr>
        <p:spPr>
          <a:xfrm>
            <a:off x="608330" y="386591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0" name="任意多边形 52"/>
          <p:cNvSpPr/>
          <p:nvPr>
            <p:custDataLst>
              <p:tags r:id="rId13"/>
            </p:custDataLst>
          </p:nvPr>
        </p:nvSpPr>
        <p:spPr>
          <a:xfrm>
            <a:off x="691544" y="395611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7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6922" y="417971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2" name="正文"/>
          <p:cNvSpPr txBox="1"/>
          <p:nvPr>
            <p:custDataLst>
              <p:tags r:id="rId15"/>
            </p:custDataLst>
          </p:nvPr>
        </p:nvSpPr>
        <p:spPr>
          <a:xfrm>
            <a:off x="2260539" y="394150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影响心理健康：校园欺凌可能导致学生心理问题，影响心理健康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5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859" y="393769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56" name="任意多边形 57"/>
          <p:cNvSpPr/>
          <p:nvPr>
            <p:custDataLst>
              <p:tags r:id="rId17"/>
            </p:custDataLst>
          </p:nvPr>
        </p:nvSpPr>
        <p:spPr>
          <a:xfrm>
            <a:off x="608330" y="5103323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8" name="任意多边形 58"/>
          <p:cNvSpPr/>
          <p:nvPr>
            <p:custDataLst>
              <p:tags r:id="rId18"/>
            </p:custDataLst>
          </p:nvPr>
        </p:nvSpPr>
        <p:spPr>
          <a:xfrm>
            <a:off x="691544" y="519352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7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6922" y="5417122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0" name="正文"/>
          <p:cNvSpPr txBox="1"/>
          <p:nvPr>
            <p:custDataLst>
              <p:tags r:id="rId20"/>
            </p:custDataLst>
          </p:nvPr>
        </p:nvSpPr>
        <p:spPr>
          <a:xfrm>
            <a:off x="2260539" y="517891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影响社会价值观：校园欺凌可能导致社会价值观扭曲，影响社会价值观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6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859" y="5175103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全员参与预防欺凌的重要性</a:t>
            </a:r>
            <a:endParaRPr lang="zh-CN" altLang="en-US"/>
          </a:p>
        </p:txBody>
      </p:sp>
      <p:sp>
        <p:nvSpPr>
          <p:cNvPr id="104919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提高学生自我保护意识</a:t>
            </a:r>
            <a:endParaRPr lang="zh-CN" altLang="en-US"/>
          </a:p>
        </p:txBody>
      </p:sp>
      <p:sp>
        <p:nvSpPr>
          <p:cNvPr id="1049276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增强学生自我保护意识，提高应对欺凌的能力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引导学生正确处理人际关系，避免欺凌事件的发生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加强学生心理健康教育，培养积极向上的心态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提高学生法律意识，学会运用法律武器保护自己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增强校园安全氛围</a:t>
            </a:r>
            <a:endParaRPr lang="zh-CN" altLang="en-US"/>
          </a:p>
        </p:txBody>
      </p:sp>
      <p:sp>
        <p:nvSpPr>
          <p:cNvPr id="10493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提高师生安全意识，增强自我保护能力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加强师生沟通，建立信任关系，减少欺凌事件的发生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提高校园欺凌预防教育的普及程度，让每个人都了解欺凌的危害和预防方法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建立校园欺凌预防机制，及时发现和处理欺凌事件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减少欺凌事件的发生</a:t>
            </a:r>
            <a:endParaRPr lang="zh-CN" altLang="en-US"/>
          </a:p>
        </p:txBody>
      </p:sp>
      <p:sp>
        <p:nvSpPr>
          <p:cNvPr id="1049408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提高学生的自我保护意识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增强教师的监管力度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加强家长与学校的沟通合作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建立完善的校园欺凌预防机制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如何实现全员参与预防欺凌</a:t>
            </a:r>
            <a:endParaRPr lang="zh-CN" altLang="en-US"/>
          </a:p>
        </p:txBody>
      </p:sp>
      <p:sp>
        <p:nvSpPr>
          <p:cNvPr id="104946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建立完善的预防机制</a:t>
            </a:r>
            <a:endParaRPr lang="zh-CN" altLang="en-US"/>
          </a:p>
        </p:txBody>
      </p:sp>
      <p:sp>
        <p:nvSpPr>
          <p:cNvPr id="1049544" name="弧形 58"/>
          <p:cNvSpPr/>
          <p:nvPr>
            <p:custDataLst>
              <p:tags r:id="rId2"/>
            </p:custDataLst>
          </p:nvPr>
        </p:nvSpPr>
        <p:spPr>
          <a:xfrm>
            <a:off x="8756396" y="2358898"/>
            <a:ext cx="2821577" cy="2821577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椭圆 30"/>
          <p:cNvSpPr/>
          <p:nvPr>
            <p:custDataLst>
              <p:tags r:id="rId3"/>
            </p:custDataLst>
          </p:nvPr>
        </p:nvSpPr>
        <p:spPr>
          <a:xfrm>
            <a:off x="8981186" y="2582926"/>
            <a:ext cx="2372868" cy="23728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椭圆 31"/>
          <p:cNvSpPr/>
          <p:nvPr>
            <p:custDataLst>
              <p:tags r:id="rId4"/>
            </p:custDataLst>
          </p:nvPr>
        </p:nvSpPr>
        <p:spPr>
          <a:xfrm>
            <a:off x="9294368" y="2630170"/>
            <a:ext cx="320332" cy="32033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正文"/>
          <p:cNvSpPr txBox="1"/>
          <p:nvPr>
            <p:custDataLst>
              <p:tags r:id="rId5"/>
            </p:custDataLst>
          </p:nvPr>
        </p:nvSpPr>
        <p:spPr>
          <a:xfrm>
            <a:off x="9349232" y="3267964"/>
            <a:ext cx="1636633" cy="1125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加强家校合作，共同预防和应对校园欺凌事件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弧形 57"/>
          <p:cNvSpPr/>
          <p:nvPr>
            <p:custDataLst>
              <p:tags r:id="rId6"/>
            </p:custDataLst>
          </p:nvPr>
        </p:nvSpPr>
        <p:spPr>
          <a:xfrm>
            <a:off x="608330" y="2358898"/>
            <a:ext cx="2821577" cy="2821577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椭圆 22"/>
          <p:cNvSpPr/>
          <p:nvPr>
            <p:custDataLst>
              <p:tags r:id="rId7"/>
            </p:custDataLst>
          </p:nvPr>
        </p:nvSpPr>
        <p:spPr>
          <a:xfrm>
            <a:off x="6982460" y="2582926"/>
            <a:ext cx="2372868" cy="23728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椭圆 23"/>
          <p:cNvSpPr/>
          <p:nvPr>
            <p:custDataLst>
              <p:tags r:id="rId8"/>
            </p:custDataLst>
          </p:nvPr>
        </p:nvSpPr>
        <p:spPr>
          <a:xfrm>
            <a:off x="7295642" y="2630170"/>
            <a:ext cx="320332" cy="320332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正文"/>
          <p:cNvSpPr txBox="1"/>
          <p:nvPr>
            <p:custDataLst>
              <p:tags r:id="rId9"/>
            </p:custDataLst>
          </p:nvPr>
        </p:nvSpPr>
        <p:spPr>
          <a:xfrm>
            <a:off x="7350506" y="3267964"/>
            <a:ext cx="1636633" cy="1125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开展校园欺凌的预防教育和宣传活动，提高学生的自我保护意识和能力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60" name="椭圆 24"/>
          <p:cNvSpPr/>
          <p:nvPr>
            <p:custDataLst>
              <p:tags r:id="rId10"/>
            </p:custDataLst>
          </p:nvPr>
        </p:nvSpPr>
        <p:spPr>
          <a:xfrm>
            <a:off x="5004308" y="2582926"/>
            <a:ext cx="2372868" cy="23728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椭圆 25"/>
          <p:cNvSpPr/>
          <p:nvPr>
            <p:custDataLst>
              <p:tags r:id="rId11"/>
            </p:custDataLst>
          </p:nvPr>
        </p:nvSpPr>
        <p:spPr>
          <a:xfrm>
            <a:off x="5318252" y="2630170"/>
            <a:ext cx="320332" cy="32033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正文"/>
          <p:cNvSpPr txBox="1"/>
          <p:nvPr>
            <p:custDataLst>
              <p:tags r:id="rId12"/>
            </p:custDataLst>
          </p:nvPr>
        </p:nvSpPr>
        <p:spPr>
          <a:xfrm>
            <a:off x="5372354" y="3267964"/>
            <a:ext cx="1636633" cy="1125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加强师生之间的沟通和交流，及时发现和处理欺凌事件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椭圆 7"/>
          <p:cNvSpPr/>
          <p:nvPr>
            <p:custDataLst>
              <p:tags r:id="rId13"/>
            </p:custDataLst>
          </p:nvPr>
        </p:nvSpPr>
        <p:spPr>
          <a:xfrm>
            <a:off x="3026918" y="2582926"/>
            <a:ext cx="2372868" cy="23728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椭圆 9"/>
          <p:cNvSpPr/>
          <p:nvPr>
            <p:custDataLst>
              <p:tags r:id="rId14"/>
            </p:custDataLst>
          </p:nvPr>
        </p:nvSpPr>
        <p:spPr>
          <a:xfrm>
            <a:off x="3340100" y="2630170"/>
            <a:ext cx="320332" cy="320332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正文"/>
          <p:cNvSpPr txBox="1"/>
          <p:nvPr>
            <p:custDataLst>
              <p:tags r:id="rId15"/>
            </p:custDataLst>
          </p:nvPr>
        </p:nvSpPr>
        <p:spPr>
          <a:xfrm>
            <a:off x="3394964" y="3267964"/>
            <a:ext cx="1636633" cy="1125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建立校园欺凌的举报和处理机制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72" name="椭圆 5"/>
          <p:cNvSpPr/>
          <p:nvPr>
            <p:custDataLst>
              <p:tags r:id="rId16"/>
            </p:custDataLst>
          </p:nvPr>
        </p:nvSpPr>
        <p:spPr>
          <a:xfrm>
            <a:off x="824738" y="2582926"/>
            <a:ext cx="2372868" cy="23728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椭圆 4"/>
          <p:cNvSpPr/>
          <p:nvPr>
            <p:custDataLst>
              <p:tags r:id="rId17"/>
            </p:custDataLst>
          </p:nvPr>
        </p:nvSpPr>
        <p:spPr>
          <a:xfrm>
            <a:off x="1138682" y="2630170"/>
            <a:ext cx="320332" cy="32033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正文"/>
          <p:cNvSpPr txBox="1"/>
          <p:nvPr>
            <p:custDataLst>
              <p:tags r:id="rId18"/>
            </p:custDataLst>
          </p:nvPr>
        </p:nvSpPr>
        <p:spPr>
          <a:xfrm>
            <a:off x="1192784" y="3267964"/>
            <a:ext cx="1636633" cy="1125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制定明确的预防校园欺凌的规章制度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加强师生沟通与互动</a:t>
            </a:r>
            <a:endParaRPr lang="zh-CN" altLang="en-US"/>
          </a:p>
        </p:txBody>
      </p:sp>
      <p:sp>
        <p:nvSpPr>
          <p:cNvPr id="1049612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建立师生沟通平台，如定期召开班会、家长会等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鼓励学生主动向老师反映欺凌问题，提供匿名举报渠道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老师要关注学生的情绪变化，及时发现欺凌行为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开展师生互动活动，增进师生之间的了解和信任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开展反欺凌教育活动</a:t>
            </a:r>
            <a:endParaRPr lang="zh-CN" altLang="en-US"/>
          </a:p>
        </p:txBody>
      </p:sp>
      <p:sp>
        <p:nvSpPr>
          <p:cNvPr id="1049670" name="矩形: 圆角 2"/>
          <p:cNvSpPr/>
          <p:nvPr>
            <p:custDataLst>
              <p:tags r:id="rId2"/>
            </p:custDataLst>
          </p:nvPr>
        </p:nvSpPr>
        <p:spPr>
          <a:xfrm>
            <a:off x="608330" y="139002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672" name="Freeform 6"/>
          <p:cNvSpPr/>
          <p:nvPr>
            <p:custDataLst>
              <p:tags r:id="rId3"/>
            </p:custDataLst>
          </p:nvPr>
        </p:nvSpPr>
        <p:spPr bwMode="auto">
          <a:xfrm>
            <a:off x="608330" y="1488717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74" name="正文"/>
          <p:cNvSpPr txBox="1"/>
          <p:nvPr>
            <p:custDataLst>
              <p:tags r:id="rId4"/>
            </p:custDataLst>
          </p:nvPr>
        </p:nvSpPr>
        <p:spPr>
          <a:xfrm>
            <a:off x="1651237" y="140021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制定反欺凌教育计划，明确教育目标、内容和方法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76" name="矩形: 圆角 61"/>
          <p:cNvSpPr/>
          <p:nvPr>
            <p:custDataLst>
              <p:tags r:id="rId5"/>
            </p:custDataLst>
          </p:nvPr>
        </p:nvSpPr>
        <p:spPr>
          <a:xfrm>
            <a:off x="6516864" y="139002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678" name="Freeform 6"/>
          <p:cNvSpPr/>
          <p:nvPr>
            <p:custDataLst>
              <p:tags r:id="rId6"/>
            </p:custDataLst>
          </p:nvPr>
        </p:nvSpPr>
        <p:spPr bwMode="auto">
          <a:xfrm>
            <a:off x="6516864" y="1488717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80" name="正文"/>
          <p:cNvSpPr txBox="1"/>
          <p:nvPr>
            <p:custDataLst>
              <p:tags r:id="rId7"/>
            </p:custDataLst>
          </p:nvPr>
        </p:nvSpPr>
        <p:spPr>
          <a:xfrm>
            <a:off x="7559772" y="140021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开展反欺凌教育讲座，提高师生对欺凌的认识和防范意识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82" name="矩形: 圆角 99"/>
          <p:cNvSpPr/>
          <p:nvPr>
            <p:custDataLst>
              <p:tags r:id="rId8"/>
            </p:custDataLst>
          </p:nvPr>
        </p:nvSpPr>
        <p:spPr>
          <a:xfrm>
            <a:off x="608330" y="307790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684" name="Freeform 6"/>
          <p:cNvSpPr/>
          <p:nvPr>
            <p:custDataLst>
              <p:tags r:id="rId9"/>
            </p:custDataLst>
          </p:nvPr>
        </p:nvSpPr>
        <p:spPr bwMode="auto">
          <a:xfrm>
            <a:off x="608330" y="317596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86" name="正文"/>
          <p:cNvSpPr txBox="1"/>
          <p:nvPr>
            <p:custDataLst>
              <p:tags r:id="rId10"/>
            </p:custDataLst>
          </p:nvPr>
        </p:nvSpPr>
        <p:spPr>
          <a:xfrm>
            <a:off x="1651237" y="308809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组织反欺凌主题班会，引导学生积极参与讨论和反思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88" name="矩形: 圆角 95"/>
          <p:cNvSpPr/>
          <p:nvPr>
            <p:custDataLst>
              <p:tags r:id="rId11"/>
            </p:custDataLst>
          </p:nvPr>
        </p:nvSpPr>
        <p:spPr>
          <a:xfrm>
            <a:off x="6516864" y="307790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690" name="Freeform 6"/>
          <p:cNvSpPr/>
          <p:nvPr>
            <p:custDataLst>
              <p:tags r:id="rId12"/>
            </p:custDataLst>
          </p:nvPr>
        </p:nvSpPr>
        <p:spPr bwMode="auto">
          <a:xfrm>
            <a:off x="6516864" y="317596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92" name="正文"/>
          <p:cNvSpPr txBox="1"/>
          <p:nvPr>
            <p:custDataLst>
              <p:tags r:id="rId13"/>
            </p:custDataLst>
          </p:nvPr>
        </p:nvSpPr>
        <p:spPr>
          <a:xfrm>
            <a:off x="7559772" y="308809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开展反欺凌主题演讲比赛，激发学生的参与热情和表达能力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94" name="矩形: 圆角 110"/>
          <p:cNvSpPr/>
          <p:nvPr>
            <p:custDataLst>
              <p:tags r:id="rId14"/>
            </p:custDataLst>
          </p:nvPr>
        </p:nvSpPr>
        <p:spPr>
          <a:xfrm>
            <a:off x="608330" y="476578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696" name="Freeform 6"/>
          <p:cNvSpPr/>
          <p:nvPr>
            <p:custDataLst>
              <p:tags r:id="rId15"/>
            </p:custDataLst>
          </p:nvPr>
        </p:nvSpPr>
        <p:spPr bwMode="auto">
          <a:xfrm>
            <a:off x="608330" y="486384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98" name="正文"/>
          <p:cNvSpPr txBox="1"/>
          <p:nvPr>
            <p:custDataLst>
              <p:tags r:id="rId16"/>
            </p:custDataLst>
          </p:nvPr>
        </p:nvSpPr>
        <p:spPr>
          <a:xfrm>
            <a:off x="1651237" y="477597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开展反欺凌主题征文比赛，引导学生深入思考和表达对欺凌的看法和感受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00" name="矩形: 圆角 106"/>
          <p:cNvSpPr/>
          <p:nvPr>
            <p:custDataLst>
              <p:tags r:id="rId17"/>
            </p:custDataLst>
          </p:nvPr>
        </p:nvSpPr>
        <p:spPr>
          <a:xfrm>
            <a:off x="6516864" y="4765789"/>
            <a:ext cx="5060244" cy="1383140"/>
          </a:xfrm>
          <a:prstGeom prst="roundRect">
            <a:avLst>
              <a:gd name="adj" fmla="val 689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702" name="Freeform 6"/>
          <p:cNvSpPr/>
          <p:nvPr>
            <p:custDataLst>
              <p:tags r:id="rId18"/>
            </p:custDataLst>
          </p:nvPr>
        </p:nvSpPr>
        <p:spPr bwMode="auto">
          <a:xfrm>
            <a:off x="6516864" y="4863840"/>
            <a:ext cx="1023498" cy="1186611"/>
          </a:xfrm>
          <a:custGeom>
            <a:cxnLst>
              <a:cxn ang="0">
                <a:pos x="0" y="377"/>
              </a:cxn>
              <a:cxn ang="0">
                <a:pos x="155" y="377"/>
              </a:cxn>
              <a:cxn ang="0">
                <a:pos x="192" y="356"/>
              </a:cxn>
              <a:cxn ang="0">
                <a:pos x="276" y="210"/>
              </a:cxn>
              <a:cxn ang="0">
                <a:pos x="276" y="167"/>
              </a:cxn>
              <a:cxn ang="0">
                <a:pos x="192" y="22"/>
              </a:cxn>
              <a:cxn ang="0">
                <a:pos x="155" y="0"/>
              </a:cxn>
              <a:cxn ang="0">
                <a:pos x="0" y="0"/>
              </a:cxn>
              <a:cxn ang="0">
                <a:pos x="0" y="377"/>
              </a:cxn>
            </a:cxnLst>
            <a:rect l="0" t="0" r="r" b="b"/>
            <a:pathLst>
              <a:path w="283" h="377">
                <a:moveTo>
                  <a:pt x="0" y="377"/>
                </a:moveTo>
                <a:cubicBezTo>
                  <a:pt x="155" y="377"/>
                  <a:pt x="155" y="377"/>
                  <a:pt x="155" y="377"/>
                </a:cubicBezTo>
                <a:cubicBezTo>
                  <a:pt x="169" y="377"/>
                  <a:pt x="186" y="367"/>
                  <a:pt x="192" y="356"/>
                </a:cubicBezTo>
                <a:cubicBezTo>
                  <a:pt x="276" y="210"/>
                  <a:pt x="276" y="210"/>
                  <a:pt x="276" y="210"/>
                </a:cubicBezTo>
                <a:cubicBezTo>
                  <a:pt x="283" y="198"/>
                  <a:pt x="283" y="179"/>
                  <a:pt x="276" y="167"/>
                </a:cubicBezTo>
                <a:cubicBezTo>
                  <a:pt x="192" y="22"/>
                  <a:pt x="192" y="22"/>
                  <a:pt x="192" y="22"/>
                </a:cubicBezTo>
                <a:cubicBezTo>
                  <a:pt x="186" y="10"/>
                  <a:pt x="169" y="0"/>
                  <a:pt x="155" y="0"/>
                </a:cubicBezTo>
                <a:cubicBezTo>
                  <a:pt x="0" y="0"/>
                  <a:pt x="0" y="0"/>
                  <a:pt x="0" y="0"/>
                </a:cubicBezTo>
                <a:lnTo>
                  <a:pt x="0" y="377"/>
                </a:ln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  <a:p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标题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04" name="正文"/>
          <p:cNvSpPr txBox="1"/>
          <p:nvPr>
            <p:custDataLst>
              <p:tags r:id="rId19"/>
            </p:custDataLst>
          </p:nvPr>
        </p:nvSpPr>
        <p:spPr>
          <a:xfrm>
            <a:off x="7559772" y="4775976"/>
            <a:ext cx="3697210" cy="13627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开展反欺凌主题海报设计比赛，提高学生的审美能力和创造力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https://d.book118.com/548003137143006032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5_1"/>
  <p:tag name="KSO_WM_UNIT_INDEX" val="1_5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949999988079071,&quot;colorType&quot;:1,&quot;foreColorIndex&quot;:5,&quot;pos&quot;:0,&quot;transparency&quot;:1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i*1_6_1"/>
  <p:tag name="KSO_WM_UNIT_INDEX" val="1_6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1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标题"/>
  <p:tag name="KSO_WM_UNIT_TEXT_FILL_FORE_SCHEMECOLOR_INDEX" val="1"/>
  <p:tag name="KSO_WM_UNIT_TEXT_FILL_TYPE" val="1"/>
  <p:tag name="KSO_WM_UNIT_TYPE" val="l_h_a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401428222656,&quot;width&quot;:861.3602905273438}"/>
  <p:tag name="KSO_WM_TAG_VERSION" val="3.0"/>
  <p:tag name="KSO_WM_TEMPLATE_CATEGORY" val="diagram"/>
  <p:tag name="KSO_WM_TEMPLATE_INDEX" val="20231671"/>
  <p:tag name="KSO_WM_UNIT_COMPATIBLE" val="0"/>
  <p:tag name="KSO_WM_UNIT_DIAGRAM_ISNUMVISUAL" val="0"/>
  <p:tag name="KSO_WM_UNIT_DIAGRAM_ISREFERUNIT" val="0"/>
  <p:tag name="KSO_WM_UNIT_HIGHLIGHT" val="0"/>
  <p:tag name="KSO_WM_UNIT_ID" val="diagram20231671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汉仪书宋二简</vt:lpstr>
      <vt:lpstr>MiSans Normal</vt:lpstr>
      <vt:lpstr>Wingdings</vt:lpstr>
      <vt:lpstr>Calibri Light</vt:lpstr>
      <vt:lpstr>+中文正文</vt:lpstr>
      <vt:lpstr>宋体</vt:lpstr>
      <vt:lpstr>Office Theme</vt:lpstr>
      <vt:lpstr>全员参与预防校园欺凌</vt:lpstr>
      <vt:lpstr>目录</vt:lpstr>
      <vt:lpstr>单击添加文档标题</vt:lpstr>
      <vt:lpstr>校园欺凌的危害</vt:lpstr>
      <vt:lpstr>PowerPoint Presentation</vt:lpstr>
      <vt:lpstr>欺凌对受害者的影响</vt:lpstr>
      <vt:lpstr>欺凌对学校氛围的影响</vt:lpstr>
      <vt:lpstr>欺凌对社会的影响</vt:lpstr>
      <vt:lpstr>全员参与预防欺凌的重要性</vt:lpstr>
      <vt:lpstr>PowerPoint Presentation</vt:lpstr>
      <vt:lpstr>提高学生自我保护意识</vt:lpstr>
      <vt:lpstr>增强校园安全氛围</vt:lpstr>
      <vt:lpstr>减少欺凌事件的发生</vt:lpstr>
      <vt:lpstr>如何实现全员参与预防欺凌</vt:lpstr>
      <vt:lpstr>PowerPoint Presentation</vt:lpstr>
      <vt:lpstr>建立完善的预防机制</vt:lpstr>
      <vt:lpstr>加强师生沟通与互动</vt:lpstr>
      <vt:lpstr>开展反欺凌教育活动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2024-09-10T16:08:17.699</cp:lastPrinted>
  <dcterms:created xsi:type="dcterms:W3CDTF">2024-09-10T08:08:17Z</dcterms:created>
  <dcterms:modified xsi:type="dcterms:W3CDTF">2024-09-10T08:08:20Z</dcterms:modified>
</cp:coreProperties>
</file>