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1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200A3-ED65-4F29-9D2A-FC006286A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39644-599B-4317-8822-B6EA3EB1D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1CC93-36BD-4080-A49E-C62570467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95E82-C592-42A2-92DB-3A75BD7D9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CA087-692F-43C2-A9C9-A2F6E6F07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51249D-B36A-4DE3-9775-B446CD188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C24F9-BDB5-4DF7-80AF-0C6BBF993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51A2C-C0A5-45C4-BD2F-212D6C1FB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DDA71-5677-4B2B-BE25-1B8853335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B7204-17F7-4815-B946-4A99203BD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8C60E-C72A-43B4-9262-95B77A4D1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277" r:id="rId2"/>
    <p:sldLayoutId id="2147485278" r:id="rId3"/>
    <p:sldLayoutId id="2147485279" r:id="rId4"/>
    <p:sldLayoutId id="2147485280" r:id="rId5"/>
    <p:sldLayoutId id="2147485281" r:id="rId6"/>
    <p:sldLayoutId id="2147485282" r:id="rId7"/>
    <p:sldLayoutId id="2147485283" r:id="rId8"/>
    <p:sldLayoutId id="2147485284" r:id="rId9"/>
    <p:sldLayoutId id="2147485285" r:id="rId10"/>
    <p:sldLayoutId id="214748528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22" Type="http://schemas.openxmlformats.org/officeDocument/2006/relationships/tags" Target="../tags/tag136.xml" /><Relationship Id="rId23" Type="http://schemas.openxmlformats.org/officeDocument/2006/relationships/tags" Target="../tags/tag137.xml" /><Relationship Id="rId24" Type="http://schemas.openxmlformats.org/officeDocument/2006/relationships/tags" Target="../tags/tag138.xml" /><Relationship Id="rId25" Type="http://schemas.openxmlformats.org/officeDocument/2006/relationships/tags" Target="../tags/tag139.xml" /><Relationship Id="rId26" Type="http://schemas.openxmlformats.org/officeDocument/2006/relationships/tags" Target="../tags/tag140.xml" /><Relationship Id="rId27" Type="http://schemas.openxmlformats.org/officeDocument/2006/relationships/tags" Target="../tags/tag141.xml" /><Relationship Id="rId28" Type="http://schemas.openxmlformats.org/officeDocument/2006/relationships/tags" Target="../tags/tag142.xml" /><Relationship Id="rId29" Type="http://schemas.openxmlformats.org/officeDocument/2006/relationships/tags" Target="../tags/tag143.xml" /><Relationship Id="rId3" Type="http://schemas.openxmlformats.org/officeDocument/2006/relationships/tags" Target="../tags/tag117.xml" /><Relationship Id="rId30" Type="http://schemas.openxmlformats.org/officeDocument/2006/relationships/tags" Target="../tags/tag144.xml" /><Relationship Id="rId31" Type="http://schemas.openxmlformats.org/officeDocument/2006/relationships/tags" Target="../tags/tag145.xml" /><Relationship Id="rId32" Type="http://schemas.openxmlformats.org/officeDocument/2006/relationships/tags" Target="../tags/tag146.xml" /><Relationship Id="rId33" Type="http://schemas.openxmlformats.org/officeDocument/2006/relationships/tags" Target="../tags/tag147.xml" /><Relationship Id="rId34" Type="http://schemas.openxmlformats.org/officeDocument/2006/relationships/tags" Target="../tags/tag148.xml" /><Relationship Id="rId35" Type="http://schemas.openxmlformats.org/officeDocument/2006/relationships/tags" Target="../tags/tag149.xml" /><Relationship Id="rId36" Type="http://schemas.openxmlformats.org/officeDocument/2006/relationships/tags" Target="../tags/tag150.xml" /><Relationship Id="rId37" Type="http://schemas.openxmlformats.org/officeDocument/2006/relationships/tags" Target="../tags/tag151.xml" /><Relationship Id="rId38" Type="http://schemas.openxmlformats.org/officeDocument/2006/relationships/tags" Target="../tags/tag152.xml" /><Relationship Id="rId39" Type="http://schemas.openxmlformats.org/officeDocument/2006/relationships/tags" Target="../tags/tag153.xml" /><Relationship Id="rId4" Type="http://schemas.openxmlformats.org/officeDocument/2006/relationships/tags" Target="../tags/tag118.xml" /><Relationship Id="rId40" Type="http://schemas.openxmlformats.org/officeDocument/2006/relationships/tags" Target="../tags/tag154.xml" /><Relationship Id="rId41" Type="http://schemas.openxmlformats.org/officeDocument/2006/relationships/tags" Target="../tags/tag155.xml" /><Relationship Id="rId42" Type="http://schemas.openxmlformats.org/officeDocument/2006/relationships/tags" Target="../tags/tag156.xml" /><Relationship Id="rId43" Type="http://schemas.openxmlformats.org/officeDocument/2006/relationships/tags" Target="../tags/tag157.xml" /><Relationship Id="rId44" Type="http://schemas.openxmlformats.org/officeDocument/2006/relationships/tags" Target="../tags/tag158.xml" /><Relationship Id="rId45" Type="http://schemas.openxmlformats.org/officeDocument/2006/relationships/tags" Target="../tags/tag159.xml" /><Relationship Id="rId46" Type="http://schemas.openxmlformats.org/officeDocument/2006/relationships/tags" Target="../tags/tag160.xml" /><Relationship Id="rId47" Type="http://schemas.openxmlformats.org/officeDocument/2006/relationships/tags" Target="../tags/tag161.xml" /><Relationship Id="rId48" Type="http://schemas.openxmlformats.org/officeDocument/2006/relationships/tags" Target="../tags/tag162.xml" /><Relationship Id="rId49" Type="http://schemas.openxmlformats.org/officeDocument/2006/relationships/tags" Target="../tags/tag163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22" Type="http://schemas.openxmlformats.org/officeDocument/2006/relationships/tags" Target="../tags/tag242.xml" /><Relationship Id="rId23" Type="http://schemas.openxmlformats.org/officeDocument/2006/relationships/tags" Target="../tags/tag243.xml" /><Relationship Id="rId24" Type="http://schemas.openxmlformats.org/officeDocument/2006/relationships/tags" Target="../tags/tag244.xml" /><Relationship Id="rId25" Type="http://schemas.openxmlformats.org/officeDocument/2006/relationships/tags" Target="../tags/tag245.xml" /><Relationship Id="rId26" Type="http://schemas.openxmlformats.org/officeDocument/2006/relationships/tags" Target="../tags/tag246.xml" /><Relationship Id="rId27" Type="http://schemas.openxmlformats.org/officeDocument/2006/relationships/tags" Target="../tags/tag247.xml" /><Relationship Id="rId28" Type="http://schemas.openxmlformats.org/officeDocument/2006/relationships/tags" Target="../tags/tag248.xml" /><Relationship Id="rId29" Type="http://schemas.openxmlformats.org/officeDocument/2006/relationships/tags" Target="../tags/tag249.xml" /><Relationship Id="rId3" Type="http://schemas.openxmlformats.org/officeDocument/2006/relationships/tags" Target="../tags/tag223.xml" /><Relationship Id="rId30" Type="http://schemas.openxmlformats.org/officeDocument/2006/relationships/tags" Target="../tags/tag250.xml" /><Relationship Id="rId31" Type="http://schemas.openxmlformats.org/officeDocument/2006/relationships/tags" Target="../tags/tag251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tags" Target="../tags/tag255.xml" /><Relationship Id="rId20" Type="http://schemas.openxmlformats.org/officeDocument/2006/relationships/tags" Target="../tags/tag273.xml" /><Relationship Id="rId21" Type="http://schemas.openxmlformats.org/officeDocument/2006/relationships/tags" Target="../tags/tag274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15" Type="http://schemas.openxmlformats.org/officeDocument/2006/relationships/tags" Target="../tags/tag288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ags" Target="../tags/tag289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tags" Target="../tags/tag290.xml" /><Relationship Id="rId30" Type="http://schemas.openxmlformats.org/officeDocument/2006/relationships/tags" Target="../tags/tag317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070740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5313"/>
          </a:bodyPr>
          <a:lstStyle/>
          <a:p>
            <a:r>
              <a:rPr lang="zh-CN" altLang="en-US"/>
              <a:t>青春期生长发育课件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青春期生长发育的个体差异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青春期生长发育概述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青春期生长发育的特点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青春期生长发育的常见问题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如何促进青春期生长发育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青春期生长发育概述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青春期的定义和阶段划分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生长发育的生理机制</a:t>
            </a:r>
            <a:endParaRPr lang="zh-CN" altLang="en-US"/>
          </a:p>
        </p:txBody>
      </p:sp>
      <p:sp>
        <p:nvSpPr>
          <p:cNvPr id="1049104" name="矩形: 圆角"/>
          <p:cNvSpPr/>
          <p:nvPr>
            <p:custDataLst>
              <p:tags r:id="rId2"/>
            </p:custDataLst>
          </p:nvPr>
        </p:nvSpPr>
        <p:spPr>
          <a:xfrm>
            <a:off x="694800" y="1539025"/>
            <a:ext cx="5118357" cy="120877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直角三角形"/>
          <p:cNvSpPr/>
          <p:nvPr>
            <p:custDataLst>
              <p:tags r:id="rId3"/>
            </p:custDataLst>
          </p:nvPr>
        </p:nvSpPr>
        <p:spPr>
          <a:xfrm>
            <a:off x="1665333" y="1424292"/>
            <a:ext cx="118490" cy="117239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: 圆角"/>
          <p:cNvSpPr/>
          <p:nvPr>
            <p:custDataLst>
              <p:tags r:id="rId4"/>
            </p:custDataLst>
          </p:nvPr>
        </p:nvSpPr>
        <p:spPr>
          <a:xfrm>
            <a:off x="1029596" y="1416141"/>
            <a:ext cx="653740" cy="796238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装饰3"/>
          <p:cNvSpPr/>
          <p:nvPr>
            <p:custDataLst>
              <p:tags r:id="rId5"/>
            </p:custDataLst>
          </p:nvPr>
        </p:nvSpPr>
        <p:spPr>
          <a:xfrm>
            <a:off x="5324894" y="2567865"/>
            <a:ext cx="501567" cy="188088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装饰2"/>
          <p:cNvSpPr/>
          <p:nvPr>
            <p:custDataLst>
              <p:tags r:id="rId6"/>
            </p:custDataLst>
          </p:nvPr>
        </p:nvSpPr>
        <p:spPr>
          <a:xfrm>
            <a:off x="5638374" y="2254386"/>
            <a:ext cx="188088" cy="501567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装饰1"/>
          <p:cNvSpPr/>
          <p:nvPr>
            <p:custDataLst>
              <p:tags r:id="rId7"/>
            </p:custDataLst>
          </p:nvPr>
        </p:nvSpPr>
        <p:spPr>
          <a:xfrm>
            <a:off x="5279753" y="2217395"/>
            <a:ext cx="542320" cy="542320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18"/>
          <p:cNvSpPr txBox="1"/>
          <p:nvPr>
            <p:custDataLst>
              <p:tags r:id="rId8"/>
            </p:custDataLst>
          </p:nvPr>
        </p:nvSpPr>
        <p:spPr>
          <a:xfrm>
            <a:off x="1088530" y="1688868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18" name="文本框 22"/>
          <p:cNvSpPr txBox="1"/>
          <p:nvPr>
            <p:custDataLst>
              <p:tags r:id="rId9"/>
            </p:custDataLst>
          </p:nvPr>
        </p:nvSpPr>
        <p:spPr>
          <a:xfrm>
            <a:off x="1940568" y="1688868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生长激素：促进生长发育的主要激素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20" name="矩形: 圆角"/>
          <p:cNvSpPr/>
          <p:nvPr>
            <p:custDataLst>
              <p:tags r:id="rId10"/>
            </p:custDataLst>
          </p:nvPr>
        </p:nvSpPr>
        <p:spPr>
          <a:xfrm>
            <a:off x="6376305" y="3270686"/>
            <a:ext cx="5118357" cy="120850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直角三角形"/>
          <p:cNvSpPr/>
          <p:nvPr>
            <p:custDataLst>
              <p:tags r:id="rId11"/>
            </p:custDataLst>
          </p:nvPr>
        </p:nvSpPr>
        <p:spPr>
          <a:xfrm>
            <a:off x="10363765" y="3154072"/>
            <a:ext cx="118491" cy="117241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: 圆角"/>
          <p:cNvSpPr/>
          <p:nvPr>
            <p:custDataLst>
              <p:tags r:id="rId12"/>
            </p:custDataLst>
          </p:nvPr>
        </p:nvSpPr>
        <p:spPr>
          <a:xfrm>
            <a:off x="10464079" y="3145922"/>
            <a:ext cx="653741" cy="796238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装饰12"/>
          <p:cNvSpPr/>
          <p:nvPr>
            <p:custDataLst>
              <p:tags r:id="rId13"/>
            </p:custDataLst>
          </p:nvPr>
        </p:nvSpPr>
        <p:spPr>
          <a:xfrm>
            <a:off x="6373797" y="3256893"/>
            <a:ext cx="188088" cy="501567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装饰11"/>
          <p:cNvSpPr/>
          <p:nvPr>
            <p:custDataLst>
              <p:tags r:id="rId14"/>
            </p:custDataLst>
          </p:nvPr>
        </p:nvSpPr>
        <p:spPr>
          <a:xfrm>
            <a:off x="6373797" y="3256893"/>
            <a:ext cx="501567" cy="188088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装饰10"/>
          <p:cNvSpPr/>
          <p:nvPr>
            <p:custDataLst>
              <p:tags r:id="rId15"/>
            </p:custDataLst>
          </p:nvPr>
        </p:nvSpPr>
        <p:spPr>
          <a:xfrm>
            <a:off x="6370035" y="3261282"/>
            <a:ext cx="542320" cy="542320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12"/>
          <p:cNvSpPr txBox="1"/>
          <p:nvPr>
            <p:custDataLst>
              <p:tags r:id="rId16"/>
            </p:custDataLst>
          </p:nvPr>
        </p:nvSpPr>
        <p:spPr>
          <a:xfrm>
            <a:off x="10523013" y="3421157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34" name="矩形: 圆角"/>
          <p:cNvSpPr/>
          <p:nvPr>
            <p:custDataLst>
              <p:tags r:id="rId17"/>
            </p:custDataLst>
          </p:nvPr>
        </p:nvSpPr>
        <p:spPr>
          <a:xfrm>
            <a:off x="6376305" y="1562223"/>
            <a:ext cx="5118357" cy="120877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直角三角形"/>
          <p:cNvSpPr/>
          <p:nvPr>
            <p:custDataLst>
              <p:tags r:id="rId18"/>
            </p:custDataLst>
          </p:nvPr>
        </p:nvSpPr>
        <p:spPr>
          <a:xfrm>
            <a:off x="10364392" y="1447489"/>
            <a:ext cx="118491" cy="117241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: 圆角"/>
          <p:cNvSpPr/>
          <p:nvPr>
            <p:custDataLst>
              <p:tags r:id="rId19"/>
            </p:custDataLst>
          </p:nvPr>
        </p:nvSpPr>
        <p:spPr>
          <a:xfrm>
            <a:off x="10464706" y="1439339"/>
            <a:ext cx="653741" cy="796238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装饰6"/>
          <p:cNvSpPr/>
          <p:nvPr>
            <p:custDataLst>
              <p:tags r:id="rId20"/>
            </p:custDataLst>
          </p:nvPr>
        </p:nvSpPr>
        <p:spPr>
          <a:xfrm>
            <a:off x="6370035" y="2589182"/>
            <a:ext cx="501567" cy="188088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装饰5"/>
          <p:cNvSpPr/>
          <p:nvPr>
            <p:custDataLst>
              <p:tags r:id="rId21"/>
            </p:custDataLst>
          </p:nvPr>
        </p:nvSpPr>
        <p:spPr>
          <a:xfrm>
            <a:off x="6370035" y="2275702"/>
            <a:ext cx="188088" cy="501567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装饰4"/>
          <p:cNvSpPr/>
          <p:nvPr>
            <p:custDataLst>
              <p:tags r:id="rId22"/>
            </p:custDataLst>
          </p:nvPr>
        </p:nvSpPr>
        <p:spPr>
          <a:xfrm>
            <a:off x="6374424" y="2238712"/>
            <a:ext cx="542320" cy="542320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12"/>
          <p:cNvSpPr txBox="1"/>
          <p:nvPr>
            <p:custDataLst>
              <p:tags r:id="rId23"/>
            </p:custDataLst>
          </p:nvPr>
        </p:nvSpPr>
        <p:spPr>
          <a:xfrm>
            <a:off x="10523640" y="1717082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48" name="矩形: 圆角"/>
          <p:cNvSpPr/>
          <p:nvPr>
            <p:custDataLst>
              <p:tags r:id="rId24"/>
            </p:custDataLst>
          </p:nvPr>
        </p:nvSpPr>
        <p:spPr>
          <a:xfrm>
            <a:off x="694800" y="3270060"/>
            <a:ext cx="5118357" cy="120850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直角三角形"/>
          <p:cNvSpPr/>
          <p:nvPr>
            <p:custDataLst>
              <p:tags r:id="rId25"/>
            </p:custDataLst>
          </p:nvPr>
        </p:nvSpPr>
        <p:spPr>
          <a:xfrm>
            <a:off x="1665333" y="3154072"/>
            <a:ext cx="118490" cy="117239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: 圆角"/>
          <p:cNvSpPr/>
          <p:nvPr>
            <p:custDataLst>
              <p:tags r:id="rId26"/>
            </p:custDataLst>
          </p:nvPr>
        </p:nvSpPr>
        <p:spPr>
          <a:xfrm>
            <a:off x="1029596" y="3145922"/>
            <a:ext cx="653740" cy="796238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9"/>
          <p:cNvSpPr txBox="1"/>
          <p:nvPr>
            <p:custDataLst>
              <p:tags r:id="rId27"/>
            </p:custDataLst>
          </p:nvPr>
        </p:nvSpPr>
        <p:spPr>
          <a:xfrm>
            <a:off x="1088530" y="3418649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56" name="装饰9"/>
          <p:cNvSpPr/>
          <p:nvPr>
            <p:custDataLst>
              <p:tags r:id="rId28"/>
            </p:custDataLst>
          </p:nvPr>
        </p:nvSpPr>
        <p:spPr>
          <a:xfrm>
            <a:off x="5633358" y="3256893"/>
            <a:ext cx="188088" cy="501567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装饰8"/>
          <p:cNvSpPr/>
          <p:nvPr>
            <p:custDataLst>
              <p:tags r:id="rId29"/>
            </p:custDataLst>
          </p:nvPr>
        </p:nvSpPr>
        <p:spPr>
          <a:xfrm>
            <a:off x="5282888" y="3261282"/>
            <a:ext cx="542320" cy="542320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装饰7"/>
          <p:cNvSpPr/>
          <p:nvPr>
            <p:custDataLst>
              <p:tags r:id="rId30"/>
            </p:custDataLst>
          </p:nvPr>
        </p:nvSpPr>
        <p:spPr>
          <a:xfrm>
            <a:off x="5319878" y="3256893"/>
            <a:ext cx="501567" cy="188088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42"/>
          <p:cNvSpPr txBox="1"/>
          <p:nvPr>
            <p:custDataLst>
              <p:tags r:id="rId31"/>
            </p:custDataLst>
          </p:nvPr>
        </p:nvSpPr>
        <p:spPr>
          <a:xfrm>
            <a:off x="7069721" y="1688868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性激素：影响青春期生长发育的重要激素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64" name="文本框 43"/>
          <p:cNvSpPr txBox="1"/>
          <p:nvPr>
            <p:custDataLst>
              <p:tags r:id="rId32"/>
            </p:custDataLst>
          </p:nvPr>
        </p:nvSpPr>
        <p:spPr>
          <a:xfrm>
            <a:off x="1938687" y="3376643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甲状腺激素：调节新陈代谢，影响生长发育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66" name="文本框 44"/>
          <p:cNvSpPr txBox="1"/>
          <p:nvPr>
            <p:custDataLst>
              <p:tags r:id="rId33"/>
            </p:custDataLst>
          </p:nvPr>
        </p:nvSpPr>
        <p:spPr>
          <a:xfrm>
            <a:off x="7067841" y="3376643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营养物质：提供生长发育所需的能量和物质基础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68" name="矩形: 圆角"/>
          <p:cNvSpPr/>
          <p:nvPr>
            <p:custDataLst>
              <p:tags r:id="rId34"/>
            </p:custDataLst>
          </p:nvPr>
        </p:nvSpPr>
        <p:spPr>
          <a:xfrm>
            <a:off x="694800" y="4884480"/>
            <a:ext cx="5118357" cy="120877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直角三角形"/>
          <p:cNvSpPr/>
          <p:nvPr>
            <p:custDataLst>
              <p:tags r:id="rId35"/>
            </p:custDataLst>
          </p:nvPr>
        </p:nvSpPr>
        <p:spPr>
          <a:xfrm>
            <a:off x="1665333" y="4769746"/>
            <a:ext cx="118490" cy="117239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: 圆角"/>
          <p:cNvSpPr/>
          <p:nvPr>
            <p:custDataLst>
              <p:tags r:id="rId36"/>
            </p:custDataLst>
          </p:nvPr>
        </p:nvSpPr>
        <p:spPr>
          <a:xfrm>
            <a:off x="1029596" y="4761596"/>
            <a:ext cx="653740" cy="796238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装饰3"/>
          <p:cNvSpPr/>
          <p:nvPr>
            <p:custDataLst>
              <p:tags r:id="rId37"/>
            </p:custDataLst>
          </p:nvPr>
        </p:nvSpPr>
        <p:spPr>
          <a:xfrm>
            <a:off x="5324894" y="5913320"/>
            <a:ext cx="501567" cy="188088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装饰2"/>
          <p:cNvSpPr/>
          <p:nvPr>
            <p:custDataLst>
              <p:tags r:id="rId38"/>
            </p:custDataLst>
          </p:nvPr>
        </p:nvSpPr>
        <p:spPr>
          <a:xfrm>
            <a:off x="5638374" y="5599840"/>
            <a:ext cx="188088" cy="501567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装饰1"/>
          <p:cNvSpPr/>
          <p:nvPr>
            <p:custDataLst>
              <p:tags r:id="rId39"/>
            </p:custDataLst>
          </p:nvPr>
        </p:nvSpPr>
        <p:spPr>
          <a:xfrm>
            <a:off x="5279753" y="5562849"/>
            <a:ext cx="542320" cy="542320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62"/>
          <p:cNvSpPr txBox="1"/>
          <p:nvPr>
            <p:custDataLst>
              <p:tags r:id="rId40"/>
            </p:custDataLst>
          </p:nvPr>
        </p:nvSpPr>
        <p:spPr>
          <a:xfrm>
            <a:off x="1088530" y="5034323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82" name="文本框 63"/>
          <p:cNvSpPr txBox="1"/>
          <p:nvPr>
            <p:custDataLst>
              <p:tags r:id="rId41"/>
            </p:custDataLst>
          </p:nvPr>
        </p:nvSpPr>
        <p:spPr>
          <a:xfrm>
            <a:off x="1940568" y="5034323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睡眠：保证生长发育的正常进行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84" name="矩形: 圆角"/>
          <p:cNvSpPr/>
          <p:nvPr>
            <p:custDataLst>
              <p:tags r:id="rId42"/>
            </p:custDataLst>
          </p:nvPr>
        </p:nvSpPr>
        <p:spPr>
          <a:xfrm>
            <a:off x="6376305" y="4907677"/>
            <a:ext cx="5118357" cy="120877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直角三角形"/>
          <p:cNvSpPr/>
          <p:nvPr>
            <p:custDataLst>
              <p:tags r:id="rId43"/>
            </p:custDataLst>
          </p:nvPr>
        </p:nvSpPr>
        <p:spPr>
          <a:xfrm>
            <a:off x="10364392" y="4792944"/>
            <a:ext cx="118491" cy="117241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: 圆角"/>
          <p:cNvSpPr/>
          <p:nvPr>
            <p:custDataLst>
              <p:tags r:id="rId44"/>
            </p:custDataLst>
          </p:nvPr>
        </p:nvSpPr>
        <p:spPr>
          <a:xfrm>
            <a:off x="10464706" y="4784793"/>
            <a:ext cx="653741" cy="796238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装饰6"/>
          <p:cNvSpPr/>
          <p:nvPr>
            <p:custDataLst>
              <p:tags r:id="rId45"/>
            </p:custDataLst>
          </p:nvPr>
        </p:nvSpPr>
        <p:spPr>
          <a:xfrm>
            <a:off x="6370035" y="5934636"/>
            <a:ext cx="501567" cy="188088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装饰5"/>
          <p:cNvSpPr/>
          <p:nvPr>
            <p:custDataLst>
              <p:tags r:id="rId46"/>
            </p:custDataLst>
          </p:nvPr>
        </p:nvSpPr>
        <p:spPr>
          <a:xfrm>
            <a:off x="6370035" y="5621157"/>
            <a:ext cx="188088" cy="501567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装饰4"/>
          <p:cNvSpPr/>
          <p:nvPr>
            <p:custDataLst>
              <p:tags r:id="rId47"/>
            </p:custDataLst>
          </p:nvPr>
        </p:nvSpPr>
        <p:spPr>
          <a:xfrm>
            <a:off x="6374424" y="5584166"/>
            <a:ext cx="542320" cy="542320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12"/>
          <p:cNvSpPr txBox="1"/>
          <p:nvPr>
            <p:custDataLst>
              <p:tags r:id="rId48"/>
            </p:custDataLst>
          </p:nvPr>
        </p:nvSpPr>
        <p:spPr>
          <a:xfrm>
            <a:off x="10523640" y="5062536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06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98" name="文本框 72"/>
          <p:cNvSpPr txBox="1"/>
          <p:nvPr>
            <p:custDataLst>
              <p:tags r:id="rId49"/>
            </p:custDataLst>
          </p:nvPr>
        </p:nvSpPr>
        <p:spPr>
          <a:xfrm>
            <a:off x="7069721" y="5034323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运动：促进生长发育，增强身体素质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生长发育的影响因素</a:t>
            </a:r>
            <a:endParaRPr lang="zh-CN" altLang="en-US"/>
          </a:p>
        </p:txBody>
      </p:sp>
      <p:sp>
        <p:nvSpPr>
          <p:cNvPr id="1049238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遗传因素：父母的基因对孩子的生长发育有重要影响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44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环境因素：包括家庭环境、社会环境、教育环境等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0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营养因素：营养摄入对孩子的生长发育有重要影响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6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运动因素：适当的运动对孩子的生长发育有促进作用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青春期生长发育的特点</a:t>
            </a:r>
            <a:endParaRPr lang="zh-CN" altLang="en-US"/>
          </a:p>
        </p:txBody>
      </p:sp>
      <p:sp>
        <p:nvSpPr>
          <p:cNvPr id="10493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身高和体重的变化</a:t>
            </a:r>
            <a:endParaRPr lang="zh-CN" altLang="en-US"/>
          </a:p>
        </p:txBody>
      </p:sp>
      <p:sp>
        <p:nvSpPr>
          <p:cNvPr id="1049364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青春期身高增长迅速，每年约5-7厘米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身高和体重的增长是青春期生长发育的重要指标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身高和体重的增长受遗传、营养、运动等因素影响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体重也随之增加，每年约2-3公斤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骨骼和肌肉的发育</a:t>
            </a:r>
            <a:endParaRPr lang="zh-CN" altLang="en-US"/>
          </a:p>
        </p:txBody>
      </p:sp>
      <p:sp>
        <p:nvSpPr>
          <p:cNvPr id="1049446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青春期是骨骼和肌肉发育的关键时期，需要注意营养和锻炼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6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骨骼和肌肉的发育有助于提高运动能力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肌肉力量和耐力提高，肌肉体积增大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8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青春期骨骼生长迅速，骨密度增加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内分泌系统的变化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生殖系统的发育</a:t>
            </a:r>
            <a:endParaRPr lang="zh-CN" altLang="en-US"/>
          </a:p>
        </p:txBody>
      </p:sp>
      <p:sp>
        <p:nvSpPr>
          <p:cNvPr id="104954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66874" y="2192639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82504" y="4135189"/>
            <a:ext cx="570081" cy="156523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4"/>
          <p:cNvSpPr/>
          <p:nvPr>
            <p:custDataLst>
              <p:tags r:id="rId4"/>
            </p:custDataLst>
          </p:nvPr>
        </p:nvSpPr>
        <p:spPr>
          <a:xfrm>
            <a:off x="784206" y="2762212"/>
            <a:ext cx="1565237" cy="23621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5"/>
          <p:cNvSpPr/>
          <p:nvPr>
            <p:custDataLst>
              <p:tags r:id="rId5"/>
            </p:custDataLst>
          </p:nvPr>
        </p:nvSpPr>
        <p:spPr>
          <a:xfrm flipV="1">
            <a:off x="694800" y="2313932"/>
            <a:ext cx="174298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84206" y="3202990"/>
            <a:ext cx="1565237" cy="153029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青春期开始，生殖系统逐渐发育成熟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54369" y="2192014"/>
            <a:ext cx="599315" cy="174415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68749" y="4135189"/>
            <a:ext cx="570081" cy="156523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18"/>
          <p:cNvSpPr/>
          <p:nvPr>
            <p:custDataLst>
              <p:tags r:id="rId9"/>
            </p:custDataLst>
          </p:nvPr>
        </p:nvSpPr>
        <p:spPr>
          <a:xfrm>
            <a:off x="4371702" y="2762212"/>
            <a:ext cx="1565237" cy="23621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9"/>
          <p:cNvSpPr/>
          <p:nvPr>
            <p:custDataLst>
              <p:tags r:id="rId10"/>
            </p:custDataLst>
          </p:nvPr>
        </p:nvSpPr>
        <p:spPr>
          <a:xfrm flipV="1">
            <a:off x="4281670" y="2313932"/>
            <a:ext cx="174415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71076" y="3196113"/>
            <a:ext cx="1565821" cy="154302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女性卵巢增大，产生卵子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47492" y="2218899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2497" y="4160198"/>
            <a:ext cx="570081" cy="15658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25"/>
          <p:cNvSpPr/>
          <p:nvPr>
            <p:custDataLst>
              <p:tags r:id="rId14"/>
            </p:custDataLst>
          </p:nvPr>
        </p:nvSpPr>
        <p:spPr>
          <a:xfrm>
            <a:off x="6164199" y="2787846"/>
            <a:ext cx="1565821" cy="236159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26"/>
          <p:cNvSpPr/>
          <p:nvPr>
            <p:custDataLst>
              <p:tags r:id="rId15"/>
            </p:custDataLst>
          </p:nvPr>
        </p:nvSpPr>
        <p:spPr>
          <a:xfrm flipV="1">
            <a:off x="6075418" y="2340191"/>
            <a:ext cx="174298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824" y="3221747"/>
            <a:ext cx="1565237" cy="154302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男性出现遗精现象，女性出现月经初潮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75627" y="4143942"/>
            <a:ext cx="570081" cy="156523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59996" y="2201392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11"/>
          <p:cNvSpPr/>
          <p:nvPr>
            <p:custDataLst>
              <p:tags r:id="rId19"/>
            </p:custDataLst>
          </p:nvPr>
        </p:nvSpPr>
        <p:spPr>
          <a:xfrm>
            <a:off x="2577954" y="2770340"/>
            <a:ext cx="1565237" cy="23621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12"/>
          <p:cNvSpPr/>
          <p:nvPr>
            <p:custDataLst>
              <p:tags r:id="rId20"/>
            </p:custDataLst>
          </p:nvPr>
        </p:nvSpPr>
        <p:spPr>
          <a:xfrm flipV="1">
            <a:off x="2488548" y="2322685"/>
            <a:ext cx="1742985" cy="8384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77954" y="3199239"/>
            <a:ext cx="1565237" cy="155293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男性睾丸增大，产生精子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40614" y="2218899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55619" y="4160198"/>
            <a:ext cx="570081" cy="15658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25"/>
          <p:cNvSpPr/>
          <p:nvPr>
            <p:custDataLst>
              <p:tags r:id="rId24"/>
            </p:custDataLst>
          </p:nvPr>
        </p:nvSpPr>
        <p:spPr>
          <a:xfrm>
            <a:off x="7957947" y="2787846"/>
            <a:ext cx="1565821" cy="236159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26"/>
          <p:cNvSpPr/>
          <p:nvPr>
            <p:custDataLst>
              <p:tags r:id="rId25"/>
            </p:custDataLst>
          </p:nvPr>
        </p:nvSpPr>
        <p:spPr>
          <a:xfrm flipV="1">
            <a:off x="7868541" y="2340191"/>
            <a:ext cx="174298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57947" y="3214244"/>
            <a:ext cx="1565237" cy="155788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性激素分泌增加，促进第二性征的发育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6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23143" y="2218899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338773" y="4160198"/>
            <a:ext cx="570081" cy="15658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25"/>
          <p:cNvSpPr/>
          <p:nvPr>
            <p:custDataLst>
              <p:tags r:id="rId29"/>
            </p:custDataLst>
          </p:nvPr>
        </p:nvSpPr>
        <p:spPr>
          <a:xfrm>
            <a:off x="9840475" y="2787846"/>
            <a:ext cx="1565821" cy="236159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26"/>
          <p:cNvSpPr/>
          <p:nvPr>
            <p:custDataLst>
              <p:tags r:id="rId30"/>
            </p:custDataLst>
          </p:nvPr>
        </p:nvSpPr>
        <p:spPr>
          <a:xfrm flipV="1">
            <a:off x="9751694" y="2340191"/>
            <a:ext cx="174298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41101" y="3219871"/>
            <a:ext cx="1565237" cy="154656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性意识觉醒，对异性产生兴趣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青春期生长发育的个体差异</a:t>
            </a:r>
            <a:endParaRPr lang="zh-CN" altLang="en-US"/>
          </a:p>
        </p:txBody>
      </p:sp>
      <p:sp>
        <p:nvSpPr>
          <p:cNvPr id="10496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遗传因素的影响</a:t>
            </a:r>
            <a:endParaRPr lang="zh-CN" altLang="en-US"/>
          </a:p>
        </p:txBody>
      </p:sp>
      <p:sp>
        <p:nvSpPr>
          <p:cNvPr id="1049708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0" name="矩形: 圆角 32"/>
          <p:cNvSpPr/>
          <p:nvPr>
            <p:custDataLst>
              <p:tags r:id="rId3"/>
            </p:custDataLst>
          </p:nvPr>
        </p:nvSpPr>
        <p:spPr>
          <a:xfrm flipH="1">
            <a:off x="8228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14" name="正文"/>
          <p:cNvSpPr txBox="1"/>
          <p:nvPr>
            <p:custDataLst>
              <p:tags r:id="rId5"/>
            </p:custDataLst>
          </p:nvPr>
        </p:nvSpPr>
        <p:spPr>
          <a:xfrm>
            <a:off x="9559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遗传因素对青春期生长发育的影响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16" name="标题"/>
          <p:cNvSpPr txBox="1"/>
          <p:nvPr>
            <p:custDataLst>
              <p:tags r:id="rId6"/>
            </p:custDataLst>
          </p:nvPr>
        </p:nvSpPr>
        <p:spPr>
          <a:xfrm>
            <a:off x="7635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18" name="Freeform 27"/>
          <p:cNvSpPr/>
          <p:nvPr>
            <p:custDataLst>
              <p:tags r:id="rId7"/>
            </p:custDataLst>
          </p:nvPr>
        </p:nvSpPr>
        <p:spPr bwMode="auto">
          <a:xfrm>
            <a:off x="35161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0" name="矩形: 圆角 38"/>
          <p:cNvSpPr/>
          <p:nvPr>
            <p:custDataLst>
              <p:tags r:id="rId8"/>
            </p:custDataLst>
          </p:nvPr>
        </p:nvSpPr>
        <p:spPr>
          <a:xfrm flipH="1">
            <a:off x="36441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1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24" name="正文"/>
          <p:cNvSpPr txBox="1"/>
          <p:nvPr>
            <p:custDataLst>
              <p:tags r:id="rId10"/>
            </p:custDataLst>
          </p:nvPr>
        </p:nvSpPr>
        <p:spPr>
          <a:xfrm>
            <a:off x="37772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遗传因素与身高、体重、体型的关系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26" name="标题"/>
          <p:cNvSpPr txBox="1"/>
          <p:nvPr>
            <p:custDataLst>
              <p:tags r:id="rId11"/>
            </p:custDataLst>
          </p:nvPr>
        </p:nvSpPr>
        <p:spPr>
          <a:xfrm>
            <a:off x="35849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28" name="Freeform 27"/>
          <p:cNvSpPr/>
          <p:nvPr>
            <p:custDataLst>
              <p:tags r:id="rId12"/>
            </p:custDataLst>
          </p:nvPr>
        </p:nvSpPr>
        <p:spPr bwMode="auto">
          <a:xfrm>
            <a:off x="63374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0" name="矩形: 圆角 68"/>
          <p:cNvSpPr/>
          <p:nvPr>
            <p:custDataLst>
              <p:tags r:id="rId13"/>
            </p:custDataLst>
          </p:nvPr>
        </p:nvSpPr>
        <p:spPr>
          <a:xfrm flipH="1">
            <a:off x="64654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74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34" name="正文"/>
          <p:cNvSpPr txBox="1"/>
          <p:nvPr>
            <p:custDataLst>
              <p:tags r:id="rId15"/>
            </p:custDataLst>
          </p:nvPr>
        </p:nvSpPr>
        <p:spPr>
          <a:xfrm>
            <a:off x="65985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遗传因素与性发育的关系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36" name="标题"/>
          <p:cNvSpPr txBox="1"/>
          <p:nvPr>
            <p:custDataLst>
              <p:tags r:id="rId16"/>
            </p:custDataLst>
          </p:nvPr>
        </p:nvSpPr>
        <p:spPr>
          <a:xfrm>
            <a:off x="64062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38" name="Freeform 27"/>
          <p:cNvSpPr/>
          <p:nvPr>
            <p:custDataLst>
              <p:tags r:id="rId17"/>
            </p:custDataLst>
          </p:nvPr>
        </p:nvSpPr>
        <p:spPr bwMode="auto">
          <a:xfrm>
            <a:off x="91587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0" name="矩形: 圆角 74"/>
          <p:cNvSpPr/>
          <p:nvPr>
            <p:custDataLst>
              <p:tags r:id="rId18"/>
            </p:custDataLst>
          </p:nvPr>
        </p:nvSpPr>
        <p:spPr>
          <a:xfrm flipH="1">
            <a:off x="92874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7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44" name="正文"/>
          <p:cNvSpPr txBox="1"/>
          <p:nvPr>
            <p:custDataLst>
              <p:tags r:id="rId20"/>
            </p:custDataLst>
          </p:nvPr>
        </p:nvSpPr>
        <p:spPr>
          <a:xfrm>
            <a:off x="94198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遗传因素与心理发展的关系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46" name="标题"/>
          <p:cNvSpPr txBox="1"/>
          <p:nvPr>
            <p:custDataLst>
              <p:tags r:id="rId21"/>
            </p:custDataLst>
          </p:nvPr>
        </p:nvSpPr>
        <p:spPr>
          <a:xfrm>
            <a:off x="92281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营养状况的影响</a:t>
            </a:r>
            <a:endParaRPr lang="zh-CN" altLang="en-US"/>
          </a:p>
        </p:txBody>
      </p:sp>
      <p:sp>
        <p:nvSpPr>
          <p:cNvPr id="1049786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特殊营养需求：如钙、铁、锌等微量元素，对生长发育有重要影响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96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8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0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均衡饮食：保证营养全面，促进生长发育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4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6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营养过剩：可能导致肥胖，影响身体健康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808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0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营养不良：可能导致生长发育迟缓，身材矮小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5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运动和睡眠的影响</a:t>
            </a:r>
            <a:endParaRPr lang="zh-CN" altLang="en-US"/>
          </a:p>
        </p:txBody>
      </p:sp>
      <p:sp>
        <p:nvSpPr>
          <p:cNvPr id="1049852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54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56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58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60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62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64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66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68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70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72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74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76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78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80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82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84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86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88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运动对生长发育的影响：促进生长激素分泌，增强骨骼和肌肉发育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0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建议：保持充足的睡眠和适当的运动，以促进青春期的生长发育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2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个体差异：不同个体的运动和睡眠习惯对生长发育的影响不同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4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睡眠对生长发育的影响：保证生长激素分泌，促进身体恢复和生长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https://d.book118.com/548007074052006043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5"/>
  <p:tag name="KSO_WM_UNIT_INDEX" val="1_1_5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6"/>
  <p:tag name="KSO_WM_UNIT_INDEX" val="1_1_6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7"/>
  <p:tag name="KSO_WM_UNIT_INDEX" val="1_1_7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1"/>
  <p:tag name="KSO_WM_UNIT_INDEX" val="1_1_1"/>
  <p:tag name="KSO_WM_UNIT_LAYERLEVEL" val="1_1_1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5"/>
  <p:tag name="KSO_WM_UNIT_INDEX" val="1_4_5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6"/>
  <p:tag name="KSO_WM_UNIT_INDEX" val="1_4_6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7"/>
  <p:tag name="KSO_WM_UNIT_INDEX" val="1_4_7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4"/>
  <p:tag name="KSO_WM_UNIT_INDEX" val="1_4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1"/>
  <p:tag name="KSO_WM_UNIT_INDEX" val="1_4_1"/>
  <p:tag name="KSO_WM_UNIT_LAYERLEVEL" val="1_1_1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5"/>
  <p:tag name="KSO_WM_UNIT_INDEX" val="1_2_5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7"/>
  <p:tag name="KSO_WM_UNIT_INDEX" val="1_2_7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6"/>
  <p:tag name="KSO_WM_UNIT_INDEX" val="1_2_6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4"/>
  <p:tag name="KSO_WM_UNIT_INDEX" val="1_2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1"/>
  <p:tag name="KSO_WM_UNIT_INDEX" val="1_2_1"/>
  <p:tag name="KSO_WM_UNIT_LAYERLEVEL" val="1_1_1"/>
  <p:tag name="KSO_WM_UNIT_SUBTYPE" val="d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5"/>
  <p:tag name="KSO_WM_UNIT_INDEX" val="1_3_5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1"/>
  <p:tag name="KSO_WM_UNIT_INDEX" val="1_3_1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7"/>
  <p:tag name="KSO_WM_UNIT_INDEX" val="1_3_7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6"/>
  <p:tag name="KSO_WM_UNIT_INDEX" val="1_3_6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5"/>
  <p:tag name="KSO_WM_UNIT_INDEX" val="1_5_5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3"/>
  <p:tag name="KSO_WM_UNIT_INDEX" val="1_5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6"/>
  <p:tag name="KSO_WM_UNIT_INDEX" val="1_5_6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7"/>
  <p:tag name="KSO_WM_UNIT_INDEX" val="1_5_7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4"/>
  <p:tag name="KSO_WM_UNIT_INDEX" val="1_5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1"/>
  <p:tag name="KSO_WM_UNIT_INDEX" val="1_5_1"/>
  <p:tag name="KSO_WM_UNIT_LAYERLEVEL" val="1_1_1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2"/>
  <p:tag name="KSO_WM_UNIT_INDEX" val="1_6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5"/>
  <p:tag name="KSO_WM_UNIT_INDEX" val="1_6_5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3"/>
  <p:tag name="KSO_WM_UNIT_INDEX" val="1_6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7"/>
  <p:tag name="KSO_WM_UNIT_INDEX" val="1_6_7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6"/>
  <p:tag name="KSO_WM_UNIT_INDEX" val="1_6_6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4"/>
  <p:tag name="KSO_WM_UNIT_INDEX" val="1_6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1"/>
  <p:tag name="KSO_WM_UNIT_INDEX" val="1_6_1"/>
  <p:tag name="KSO_WM_UNIT_LAYERLEVEL" val="1_1_1"/>
  <p:tag name="KSO_WM_UNIT_SUBTYPE" val="d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4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汉仪正圆-75W</vt:lpstr>
      <vt:lpstr>汉仪正圆 55简</vt:lpstr>
      <vt:lpstr>Calibri Light</vt:lpstr>
      <vt:lpstr>微软雅黑</vt:lpstr>
      <vt:lpstr>宋体</vt:lpstr>
      <vt:lpstr>Office Theme</vt:lpstr>
      <vt:lpstr>青春期生长发育课件</vt:lpstr>
      <vt:lpstr>目录</vt:lpstr>
      <vt:lpstr>添加章节标题</vt:lpstr>
      <vt:lpstr>青春期生长发育概述</vt:lpstr>
      <vt:lpstr>青春期的定义和阶段划分</vt:lpstr>
      <vt:lpstr>生长发育的生理机制</vt:lpstr>
      <vt:lpstr>生长发育的影响因素</vt:lpstr>
      <vt:lpstr>青春期生长发育的特点</vt:lpstr>
      <vt:lpstr>身高和体重的变化</vt:lpstr>
      <vt:lpstr>骨骼和肌肉的发育</vt:lpstr>
      <vt:lpstr>内分泌系统的变化</vt:lpstr>
      <vt:lpstr>生殖系统的发育</vt:lpstr>
      <vt:lpstr>青春期生长发育的个体差异</vt:lpstr>
      <vt:lpstr>遗传因素的影响</vt:lpstr>
      <vt:lpstr>营养状况的影响</vt:lpstr>
      <vt:lpstr>运动和睡眠的影响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2024-09-22T21:19:32.564</cp:lastPrinted>
  <dcterms:created xsi:type="dcterms:W3CDTF">2024-09-22T13:19:32Z</dcterms:created>
  <dcterms:modified xsi:type="dcterms:W3CDTF">2024-09-22T13:19:35Z</dcterms:modified>
</cp:coreProperties>
</file>