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41F1819-9161-4C75-A0FC-0F508C5D15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C21347-B097-4179-A658-5E8890A8F7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C882581-04A6-4552-851B-8DB09E6E47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CD6725F-FDCA-472A-A99A-A8D96D6369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01C3F39-1DD0-43FD-BF2D-D40B777B59E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17BBE42-3EC5-4BD7-AC5D-E407AA32322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C5BC6DD-AB72-4FF1-867C-371DC8A75AF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9BC4C7-BC9F-4083-8AA6-24238804C3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2ADFA4F-B480-4ED0-8259-6D26C6B3D9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B72E47-A085-4279-8BA4-98DF72C7F0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1F9DBC-9B2D-4682-9381-52B8F3B321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8022055132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社交媒体互动营销</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solidFill>
                <a:latin typeface="Arial"/>
                <a:ea typeface="Arial"/>
                <a:cs typeface="Arial"/>
              </a:rPr>
              <a:t>汇报人：XXX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solidFill>
                <a:latin typeface="Arial"/>
                <a:ea typeface="Arial"/>
                <a:cs typeface="Arial"/>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社交媒体互动营销概述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社交媒体平台与工具</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社交媒体互动营销策略</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社交媒体互动营销案例分析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社交媒体互动营销的未来趋势</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社交媒体互动营销概述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社交媒体互动营销是一种利用社交媒体平台进行品牌推广和营销活动的策略，通过与目标受众的互动，提高品牌知名度和用户忠诚度。</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社交媒体互动营销具有实时性、互动性、个性化、数据驱动等特点，能够实现精准的目标受众定位和营销效果评估。</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定义与特点</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特点</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通过社交媒体平台，企业可以更广泛地传播品牌信息，扩大品牌知名度和影响力。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扩大品牌影响力</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提高用户忠诚度</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5042" r="2504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降低营销成本</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5322" r="532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通过与用户的互动，企业可以更好地了解用户需求和反馈，提高用户满意度和忠诚度。</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社交媒体互动营销具有较低的营销成本，能够实现更高效的营销效果。</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社交媒体互动营销的重要性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0399" b="20399"/>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l="514" r="514"/>
          <a:stretch>
            <a:fillRect/>
          </a:stretch>
        </p:blipFill>
        <p:spPr>
          <a:xfrm>
            <a:off x="7771734"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社交媒体互动营销的历史与发展</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早期阶段</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社交媒体平台如Facebook、Twitter等逐渐兴起，企业开始尝试利用这些平台进行品牌推广和营销活动。</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发展阶段</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随着社交媒体平台的不断发展和用户规模的不断扩大，社交媒体互动营销逐渐成为企业营销策略的重要组成部分。</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未来趋势</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随着技术的不断进步和应用，社交媒体互动营销将更加智能化、个性化和数据驱动，实现更加精准的目标受众定位和营销效果评估。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社交媒体平台与工具</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Facebook</a:t>
            </a:r>
            <a:endParaRPr lang="en-US" sz="1100"/>
          </a:p>
        </p:txBody>
      </p:sp>
      <p:sp>
        <p:nvSpPr>
          <p:cNvPr id="3" name="AutoShape 3"/>
          <p:cNvSpPr/>
          <p:nvPr/>
        </p:nvSpPr>
        <p:spPr>
          <a:xfrm>
            <a:off x="3575643" y="4720386"/>
            <a:ext cx="2415272" cy="37040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Twitter</a:t>
            </a:r>
            <a:endParaRPr lang="en-US" sz="1100"/>
          </a:p>
        </p:txBody>
      </p:sp>
      <p:sp>
        <p:nvSpPr>
          <p:cNvPr id="4" name="AutoShape 4"/>
          <p:cNvSpPr/>
          <p:nvPr/>
        </p:nvSpPr>
        <p:spPr>
          <a:xfrm>
            <a:off x="6220535" y="4720386"/>
            <a:ext cx="2415272" cy="37040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Instagram</a:t>
            </a:r>
            <a:endParaRPr lang="en-US" sz="1100"/>
          </a:p>
        </p:txBody>
      </p:sp>
      <p:sp>
        <p:nvSpPr>
          <p:cNvPr id="5" name="AutoShape 5"/>
          <p:cNvSpPr/>
          <p:nvPr/>
        </p:nvSpPr>
        <p:spPr>
          <a:xfrm>
            <a:off x="8927174" y="4720386"/>
            <a:ext cx="2415272" cy="37040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LinkedIn</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主流社交媒体平台</a:t>
            </a:r>
          </a:p>
        </p:txBody>
      </p:sp>
      <p:pic>
        <p:nvPicPr>
          <p:cNvPr id="27" name="Picture 27"/>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8" name="Picture 28"/>
          <p:cNvPicPr>
            <a:picLocks noChangeAspect="1"/>
          </p:cNvPicPr>
          <p:nvPr/>
        </p:nvPicPr>
        <p:blipFill>
          <a:blip r:embed="rId3"/>
          <a:srcRect l="24399" r="24399"/>
          <a:stretch>
            <a:fillRect/>
          </a:stretch>
        </p:blipFill>
        <p:spPr>
          <a:xfrm>
            <a:off x="3570781" y="1337857"/>
            <a:ext cx="2465519" cy="2459823"/>
          </a:xfrm>
          <a:prstGeom prst="rect">
            <a:avLst/>
          </a:prstGeom>
        </p:spPr>
      </p:pic>
      <p:pic>
        <p:nvPicPr>
          <p:cNvPr id="29" name="Picture 29"/>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0" name="Picture 30"/>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1" name="AutoShape 31"/>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01</a:t>
            </a:r>
          </a:p>
        </p:txBody>
      </p:sp>
      <p:sp>
        <p:nvSpPr>
          <p:cNvPr id="36" name="TextBox 36"/>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02</a:t>
            </a:r>
          </a:p>
        </p:txBody>
      </p:sp>
      <p:sp>
        <p:nvSpPr>
          <p:cNvPr id="37" name="TextBox 37"/>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03</a:t>
            </a:r>
          </a:p>
        </p:txBody>
      </p:sp>
      <p:sp>
        <p:nvSpPr>
          <p:cNvPr id="38" name="TextBox 38"/>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04</a:t>
            </a:r>
          </a:p>
        </p:txBody>
      </p:sp>
      <p:sp>
        <p:nvSpPr>
          <p:cNvPr id="39" name="AutoShape 39"/>
          <p:cNvSpPr/>
          <p:nvPr/>
        </p:nvSpPr>
        <p:spPr>
          <a:xfrm>
            <a:off x="917707" y="5153111"/>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全球最大的社交媒体平台，用户基数大，适合品牌宣传和用户互动。</a:t>
            </a:r>
            <a:endParaRPr lang="en-US" sz="1100"/>
          </a:p>
        </p:txBody>
      </p:sp>
      <p:sp>
        <p:nvSpPr>
          <p:cNvPr id="40" name="AutoShape 40"/>
          <p:cNvSpPr/>
          <p:nvPr/>
        </p:nvSpPr>
        <p:spPr>
          <a:xfrm>
            <a:off x="3595904" y="5153111"/>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以短消息和实时信息为主的社交媒体平台，适合发布新闻和行业动态。</a:t>
            </a:r>
            <a:endParaRPr lang="en-US" sz="1100"/>
          </a:p>
        </p:txBody>
      </p:sp>
      <p:sp>
        <p:nvSpPr>
          <p:cNvPr id="41" name="AutoShape 41"/>
          <p:cNvSpPr/>
          <p:nvPr/>
        </p:nvSpPr>
        <p:spPr>
          <a:xfrm>
            <a:off x="6274100" y="5153111"/>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以图片和视频为主的社交媒体平台，适合展示品牌形象和创意内容。</a:t>
            </a:r>
            <a:endParaRPr lang="en-US" sz="1100"/>
          </a:p>
        </p:txBody>
      </p:sp>
      <p:sp>
        <p:nvSpPr>
          <p:cNvPr id="42" name="AutoShape 42"/>
          <p:cNvSpPr/>
          <p:nvPr/>
        </p:nvSpPr>
        <p:spPr>
          <a:xfrm>
            <a:off x="8952297" y="5153111"/>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专业人士社交媒体平台，适合招聘、职业发展以及行业交流。</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t="5750" b="575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Hootsuite</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Buffer</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SumoMe</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MailChimp</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社交媒体工具与插件</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一款社交媒体管理工具，支持多个社交媒体平台同时管理，提高发布效率。</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一款集成了多种功能的社交媒体插件，包括分享按钮、弹窗、表单等，提高网站流量和用户互动。</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另一款社交媒体管理工具，提供发布计划和数据分析功能，帮助优化发布策略。</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一款邮件营销工具，可将社交媒体用户导入邮件列表，进行精准营销。</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优点</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覆盖面广，用户基数大，能够快速传播信息，提高品牌知名度和用户互动。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缺点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信息过载，竞争激烈，需要持续更新和优化内容，同时需要关注用户隐私和合规问题。</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2534" r="22534"/>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社交媒体平台的优缺点</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社交媒体互动营销策略</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提供有价值、有趣、有深度的内容，吸引用户关注和分享。</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内容质量</a:t>
            </a:r>
          </a:p>
        </p:txBody>
      </p:sp>
      <p:pic>
        <p:nvPicPr>
          <p:cNvPr id="5" name="Picture 5"/>
          <p:cNvPicPr>
            <a:picLocks noChangeAspect="1"/>
          </p:cNvPicPr>
          <p:nvPr/>
        </p:nvPicPr>
        <p:blipFill>
          <a:blip r:embed="rId2"/>
          <a:srcRect l="4875" r="4875"/>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采用图文、视频、直播等形式，满足用户多样化的需求。</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内容形式</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保持一定的内容发布频率，维持用户的关注度。</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内容发布频率</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内容营销</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https://d.book118.com/548022055132006042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2024-09-22T04:18:55.500</cp:lastPrinted>
  <dcterms:created xsi:type="dcterms:W3CDTF">2024-09-21T20:18:55Z</dcterms:created>
  <dcterms:modified xsi:type="dcterms:W3CDTF">2024-09-21T20:18:57Z</dcterms:modified>
</cp:coreProperties>
</file>