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ppt/charts/chart18.xml" ContentType="application/vnd.openxmlformats-officedocument.drawingml.chart+xml"/>
  <Override PartName="/ppt/charts/chart19.xml" ContentType="application/vnd.openxmlformats-officedocument.drawingml.chart+xml"/>
  <Override PartName="/ppt/charts/chart2.xml" ContentType="application/vnd.openxmlformats-officedocument.drawingml.chart+xml"/>
  <Override PartName="/ppt/charts/chart20.xml" ContentType="application/vnd.openxmlformats-officedocument.drawingml.chart+xml"/>
  <Override PartName="/ppt/charts/chart21.xml" ContentType="application/vnd.openxmlformats-officedocument.drawingml.chart+xml"/>
  <Override PartName="/ppt/charts/chart22.xml" ContentType="application/vnd.openxmlformats-officedocument.drawingml.chart+xml"/>
  <Override PartName="/ppt/charts/chart23.xml" ContentType="application/vnd.openxmlformats-officedocument.drawingml.chart+xml"/>
  <Override PartName="/ppt/charts/chart24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0.xlsx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1.xlsx" /></Relationships>
</file>

<file path=ppt/charts/_rels/chart1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2.xlsx" /></Relationships>
</file>

<file path=ppt/charts/_rels/chart1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3.xlsx" /></Relationships>
</file>

<file path=ppt/charts/_rels/chart1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4.xlsx" /></Relationships>
</file>

<file path=ppt/charts/_rels/chart1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5.xlsx" /></Relationships>
</file>

<file path=ppt/charts/_rels/chart1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6.xlsx" /></Relationships>
</file>

<file path=ppt/charts/_rels/chart1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7.xlsx" /></Relationships>
</file>

<file path=ppt/charts/_rels/chart1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8.xlsx" /></Relationships>
</file>

<file path=ppt/charts/_rels/chart1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9.xlsx" /></Relationships>
</file>

<file path=ppt/charts/_rels/chart2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0.xlsx" /></Relationships>
</file>

<file path=ppt/charts/_rels/chart2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1.xlsx" /></Relationships>
</file>

<file path=ppt/charts/_rels/chart2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2.xlsx" /></Relationships>
</file>

<file path=ppt/charts/_rels/chart2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3.xlsx" /></Relationships>
</file>

<file path=ppt/charts/_rels/chart2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4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Repared!$A$1:$A$1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Repared!$B$1:$B$2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Repared!$C$1:$C$2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Repared!$D$1:$D$1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Repared!$E$1:$E$2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Repared!$F$1:$F$2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Repared!$G$1:$G$1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Repared!$H$1:$H$2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Repared!$I$1:$I$2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Repared!$J$1:$J$1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Repared!$K$1:$K$2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Repared!$L$1:$L$2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Repared!$M$1:$M$1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Repared!$N$1:$N$2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Repared!$O$1:$O$2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Repared!$P$1:$P$1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Repared!$Q$1:$Q$2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Repared!$R$1:$R$2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Repared!$S$1:$S$1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Repared!$T$1:$T$2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Repared!$U$1:$U$2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Repared!$V$1:$V$1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Repared!$W$1:$W$2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Repared!$X$1:$X$2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Repared!$Y$1:$Y$1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Repared!$Z$1:$Z$2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Repared!$[$1:$[$2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Repared!$\$1:$\$1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Repared!$]$1:$]$2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Repared!$^$1:$^$2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Repared!$_$1:$_$1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Repared!$`$1:$`$2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Repared!$a$1:$a$2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Repared!$b$1:$b$1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Repared!$c$1:$c$2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Repared!$d$1:$d$2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Repared!$e$1:$e$1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Repared!$f$1:$f$2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Repared!$g$1:$g$2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Repared!$h$1:$h$1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Repared!$i$1:$i$2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Repared!$j$1:$j$2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Repared!$k$1:$k$1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Repared!$l$1:$l$2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Repared!$m$1:$m$2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Repared!$n$1:$n$1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Repared!$o$1:$o$2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Repared!$p$1:$p$2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Repared!$q$1:$q$1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Repared!$r$1:$r$2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Repared!$s$1:$s$2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Repared!$t$1:$t$1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Repared!$u$1:$u$2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Repared!$v$1:$v$2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Repared!$w$1:$w$1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Repared!$x$1:$x$2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Repared!$y$1:$y$2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Repared!$z$1:$z$1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Repared!${$1:${$2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Repared!$|$1:$|$2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Repared!$}$1:$}$1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Repared!$~$1:$~$2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Repared!$$1:$$2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Repared!$$1:$$1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Repared!$$1:$$2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Repared!$$1:$$2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Repared!$$1:$$1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Repared!$$1:$$2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Repared!$$1:$$2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Repared!$$1:$$1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Repared!$$1:$$2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Repared!$$1:$$2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8D41A1F-AFA3-41FB-A251-1250E896A67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A2E2A-1C58-487B-A8F9-4C7410A04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63304-FBB6-4B06-B092-78178EE50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A2FE8-1005-4FCA-8A8D-36AC9563E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F6601-6643-45B4-8531-5696481E4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EBD985-4B9E-420A-8DB0-E6C7693E8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8208B3-7B6D-41F7-BCD4-D8752557E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10DC10-89ED-4477-BE52-FA0E30CBB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AC5D5-5A7A-4A38-902D-A5C35127D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8F708-6E5D-4592-9B45-5FB01F0E6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98152-F2C0-4077-AB6F-71109DDEB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F58BD-92FC-4B01-A368-5A37C3291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CF8C000-C636-4BBB-AB29-56D46CB0C71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7FD711C-FDD8-454B-B222-AD4B76883E9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.xml" /><Relationship Id="rId3" Type="http://schemas.openxmlformats.org/officeDocument/2006/relationships/chart" Target="../charts/chart2.xml" /><Relationship Id="rId4" Type="http://schemas.openxmlformats.org/officeDocument/2006/relationships/chart" Target="../charts/chart3.xml" /><Relationship Id="rId5" Type="http://schemas.openxmlformats.org/officeDocument/2006/relationships/chart" Target="../charts/chart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5.xml" /><Relationship Id="rId3" Type="http://schemas.openxmlformats.org/officeDocument/2006/relationships/chart" Target="../charts/chart6.xml" /><Relationship Id="rId4" Type="http://schemas.openxmlformats.org/officeDocument/2006/relationships/chart" Target="../charts/chart7.xml" /><Relationship Id="rId5" Type="http://schemas.openxmlformats.org/officeDocument/2006/relationships/chart" Target="../charts/chart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9.xml" /><Relationship Id="rId3" Type="http://schemas.openxmlformats.org/officeDocument/2006/relationships/chart" Target="../charts/chart10.xml" /><Relationship Id="rId4" Type="http://schemas.openxmlformats.org/officeDocument/2006/relationships/chart" Target="../charts/chart11.xml" /><Relationship Id="rId5" Type="http://schemas.openxmlformats.org/officeDocument/2006/relationships/chart" Target="../charts/char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3.xml" /><Relationship Id="rId3" Type="http://schemas.openxmlformats.org/officeDocument/2006/relationships/chart" Target="../charts/chart14.xml" /><Relationship Id="rId4" Type="http://schemas.openxmlformats.org/officeDocument/2006/relationships/chart" Target="../charts/chart15.xml" /><Relationship Id="rId5" Type="http://schemas.openxmlformats.org/officeDocument/2006/relationships/chart" Target="../charts/char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7.xml" /><Relationship Id="rId3" Type="http://schemas.openxmlformats.org/officeDocument/2006/relationships/chart" Target="../charts/chart18.xml" /><Relationship Id="rId4" Type="http://schemas.openxmlformats.org/officeDocument/2006/relationships/chart" Target="../charts/chart19.xml" /><Relationship Id="rId5" Type="http://schemas.openxmlformats.org/officeDocument/2006/relationships/chart" Target="../charts/char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1.xml" /><Relationship Id="rId3" Type="http://schemas.openxmlformats.org/officeDocument/2006/relationships/chart" Target="../charts/chart22.xml" /><Relationship Id="rId4" Type="http://schemas.openxmlformats.org/officeDocument/2006/relationships/chart" Target="../charts/chart23.xml" /><Relationship Id="rId5" Type="http://schemas.openxmlformats.org/officeDocument/2006/relationships/chart" Target="../charts/chart2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27143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algn="ctr" defTabSz="914400">
              <a:lnSpc>
                <a:spcPct val="110000"/>
              </a:lnSpc>
              <a:spcAft>
                <a:spcPts val="1001"/>
              </a:spcAft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建设项目节能效果评估与优化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513792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 additive="repl"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15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建设项目能耗分析与评估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节能技术在建设项目中的应用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建设项目节能效果评估工具与软件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建设项目节能效果评估成果展示与应用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Shape 541"/>
          <p:cNvSpPr/>
          <p:nvPr/>
        </p:nvSpPr>
        <p:spPr>
          <a:xfrm rot="10800000" flipV="1">
            <a:off x="360" y="2880"/>
            <a:ext cx="1206360" cy="1256400"/>
          </a:xfrm>
          <a:custGeom>
            <a:gdLst>
              <a:gd name="textAreaLeft" fmla="*/ 0 w 1206360"/>
              <a:gd name="textAreaRight" fmla="*/ 1206720 w 1206360"/>
              <a:gd name="textAreaTop" fmla="*/ 360 h 1256400"/>
              <a:gd name="textAreaBottom" fmla="*/ 1257120 h 1256400"/>
            </a:gdLst>
            <a:rect l="textAreaLeft" t="textAreaTop" r="textAreaRight" b="textAreaBottom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6DBACE"/>
          </a:solidFill>
          <a:ln w="12700">
            <a:noFill/>
          </a:ln>
        </p:spPr>
        <p:style>
          <a:lnRef idx="0"/>
          <a:fillRef idx="0"/>
          <a:effectRef idx="0"/>
          <a:fontRef idx="minor"/>
        </p:style>
        <p:txBody>
          <a:bodyPr lIns="19080" tIns="19080" rIns="19080" bIns="19080" anchor="ctr">
            <a:noAutofit/>
          </a:bodyPr>
          <a:lstStyle/>
          <a:p>
            <a:pPr algn="ctr" defTabSz="412920">
              <a:lnSpc>
                <a:spcPct val="100000"/>
              </a:lnSpc>
            </a:pPr>
            <a:endParaRPr lang="en-US" sz="1500" b="0" strike="noStrike" spc="-1">
              <a:solidFill>
                <a:srgbClr val="000000"/>
              </a:solidFill>
              <a:latin typeface="Helvetica Light"/>
              <a:ea typeface="Helvetica Ligh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建设项目节能效果评估与优化概述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设项目节能效果评估与优化是对建筑、设施或工程项目在设计、建造和运营阶段的能源消耗和效率进行评估和优化的过程。通过科学的评估和优化措施，可以显著减少能源消耗，降低运营成本，提高环保效益，实现可持续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9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节能效果评估的概念和原则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解释节能效果评估的含义和范围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定义和范围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探讨节能效果评估的基本原则和实施方法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原则和方法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分析节能效果评估的重要性以及影响因素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意义和影响因素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介绍节能效果评估的相关标准和指导文件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标准和指南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00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101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102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03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04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5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06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07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08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09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10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11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12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3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14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15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16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17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18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9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20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21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2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3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24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25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26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27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28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29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30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32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方法和工具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分析节能优化的常见方法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介绍节能优化的常用工具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实施路径和策略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探讨节能优化的实施路径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总结节能优化的实施策略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最佳实践案例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分享节能优化的成功案例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借鉴其他项目的最佳做法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节能优化的概念和方法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概念和内涵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阐述节能优化的概念和涵义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探讨节能优化的内在关系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5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146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147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48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149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50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51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52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153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54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155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156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57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58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59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160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161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162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63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64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65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166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67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68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69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170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71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172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173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74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75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研究内容及结构安排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本文旨在探讨建设项目节能效果评估与优化的重要性和实施方法，从节能效果评估的概念出发，深入分析节能优化的路径和策略。通过案例分析和方法探讨，为读者提供实用的指导和参考。本文结构清晰，逻辑严谨，旨在为读者提供全面的了解和启发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78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9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建设项目能耗分析与评估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建设项目能耗分析方法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建设项目能耗分析是评估建筑物在使用过程中的能源消耗情况，通过分析建筑结构和设备的能耗特点，找出节能改造的关键点和方法。方法包括能耗监测、数据分析、模型建立等步骤。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88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建设项目能耗评估指标体系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计算建筑在使用阶段的综合能源消耗量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能源消耗量评估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评估建筑设备的能源利用效率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能源利用效率评估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考虑建筑在使用过程中对环境的影响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环境影响评估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99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00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01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02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03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04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05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06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07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08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09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10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11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12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13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14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15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16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17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18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19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20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21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22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23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24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25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26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27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28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29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231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实施过程和结果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详细描述案例分析的实施过程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总结案例分析的结果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5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经验和启示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总结案例分析中的经验教训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讨论案例分析的启示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8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价值和意义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分析案例分析的价值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探讨案例分析的意义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建设项目能耗评估案例分析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1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42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背景和目的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介绍案例的背景情况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说明案例分析的目的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4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245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246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47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248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49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50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51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252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53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254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255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56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57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58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259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260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261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62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63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64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265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66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67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68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269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70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271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272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73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74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建设项目能耗评估优化策略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分析建设项目能耗评估的优化方向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优化策略和方法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评估优化措施的实际效果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效果和影响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提出具体的节能改造建议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关键措施和建议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86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1111" lnSpcReduction="20000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建设项目能耗评估优化策略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8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建设项目能耗评估的优化策略包括优化建筑结构、改善设备性能、引入节能技术等方面。有效的节能措施能够降低能耗、提高能源利用效率，从而达到节能减排的目的。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89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节能技术在建设项目中的应用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4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节能建筑技术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节能建筑技术是指通过科学的设计和施工方法，利用先进的材料和技术，降低建筑物的能耗，减少能源浪费。其特点包括优异的保温隔热性能、高效的能源利用率、环保低碳等。应用范围广泛，通过优化设计和可再生能源的结合，可以实现节能效果的最大化。未来，随着科技的发展，节能建筑技术将不断创新，为建设项目带来更多的节能选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99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节能建筑技术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1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保温隔热性能、能源利用率高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原理和特点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广泛应用、节约能源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应用范围和优势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科技创新、节能效果提升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发展趋势和前景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优化设计、可再生能源结合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10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311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312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13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314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15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16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17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318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19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320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321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22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23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24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325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326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327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28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29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30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331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32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33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34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335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36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337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338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39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40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节能设备与系统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节能设备分类、功能多样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分类和功能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有效管理、定期维护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运行管理和维护要点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合理选型、配置灵活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选型和配置原则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352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354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55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太阳能热水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风力发电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水力发电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58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节能效果影响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降低能耗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减少排放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环保可持续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61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优化策略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并网发电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储能利用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节能标准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可再生能源利用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4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65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概念和种类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太阳能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风能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水能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67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368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369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70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371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72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73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74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375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76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377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378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79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80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81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382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383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384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85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86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87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388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89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90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91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392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93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394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395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96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97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智能节能技术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9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节能技术利用信息技术和自动化控制技术，实现建筑设备的智能化控制，提高节能效率和舒适性。在建筑领域得到广泛应用，通过智能化监控和优化调控，可以实现能源利用的最大化。未来，智能节能技术将更加普及，为建设项目带来更高的节能效果和便利的管理方式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400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https://d.book118.com/548027143011006050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149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Helvetica Light</vt:lpstr>
      <vt:lpstr>DejaVu Sans</vt:lpstr>
      <vt:lpstr>Office Theme</vt:lpstr>
      <vt:lpstr>建设项目节能效果评估与优化</vt:lpstr>
      <vt:lpstr>目录</vt:lpstr>
      <vt:lpstr>第一章 简介</vt:lpstr>
      <vt:lpstr> </vt:lpstr>
      <vt:lpstr>节能效果评估的概念和原则</vt:lpstr>
      <vt:lpstr>节能优化的概念和方法</vt:lpstr>
      <vt:lpstr>研究内容及结构安排</vt:lpstr>
      <vt:lpstr>第2章 建设项目能耗分析与评估</vt:lpstr>
      <vt:lpstr> </vt:lpstr>
      <vt:lpstr>建设项目能耗评估指标体系</vt:lpstr>
      <vt:lpstr>建设项目能耗评估案例分析</vt:lpstr>
      <vt:lpstr>建设项目能耗评估优化策略</vt:lpstr>
      <vt:lpstr>建设项目能耗评估优化策略</vt:lpstr>
      <vt:lpstr>第3章 节能技术在建设项目中的应用</vt:lpstr>
      <vt:lpstr> </vt:lpstr>
      <vt:lpstr>节能建筑技术</vt:lpstr>
      <vt:lpstr>节能设备与系统</vt:lpstr>
      <vt:lpstr>可再生能源利用</vt:lpstr>
      <vt:lpstr>智能节能技术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2024-09-29T15:00:17.267</cp:lastPrinted>
  <dcterms:created xsi:type="dcterms:W3CDTF">2024-09-29T07:00:17Z</dcterms:created>
  <dcterms:modified xsi:type="dcterms:W3CDTF">2024-09-29T07:00:20Z</dcterms:modified>
</cp:coreProperties>
</file>