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0CC1BF-4926-448D-9475-59A054DA94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0B03FD-44FE-4104-B9C5-E8E480349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522A72-651C-4DBE-BC80-10F1E8AB44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D18619-088B-4E7F-A41D-68AAB7B209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00D1E3-55C7-47E5-BB99-A1685FD817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9F9184-A0B8-4B5E-948E-8877C9D666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3C1CBF-8481-4A58-B52C-ED8E7BF042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4A9CCE-56D9-4C97-B0DF-3FC03FBD0A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AD829A-4000-4844-9AF8-1D5DF8E52C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1B252F-CBDC-4ABD-8AE2-C3FF24CB2C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151CC4-D9D2-42DF-A9E4-77408AA159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4304104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如何迅速识别急性期脑卒中的紧急症状</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急性期脑卒中的定义和重要性</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急性期脑卒中的常见症状</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如何迅速识别急性期脑卒中的紧急症状</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急性期脑卒中的紧急处理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如何预防急性期脑卒中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急性期脑卒中的定义和重要性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950" r="2995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脑卒中分为缺血性脑卒中和出血性脑卒中两类，其中缺血性脑卒中占比较大。</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急性期脑卒中是指突然发生的脑组织缺血或出血性损伤，导致神经功能缺损。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1478" b="2147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急性期脑卒中是常见的脑血管疾病，具有高发病率、高致残率和高死亡率的特点。</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及时识别和治疗急性期脑卒中对于降低患者的残疾和死亡风险至关重要。</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早期识别和治疗能够减少并发症的发生，提高患者的生活质量和预后。</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识别方法</a:t>
              </a:r>
            </a:p>
          </p:txBody>
        </p:sp>
      </p:grpSp>
      <p:grpSp>
        <p:nvGrpSpPr>
          <p:cNvPr id="25" name="Group 25"/>
          <p:cNvGrpSpPr/>
          <p:nvPr/>
        </p:nvGrpSpPr>
        <p:grpSpPr>
          <a:xfrm>
            <a:off x="763829" y="2541248"/>
            <a:ext cx="2267763" cy="1218088"/>
            <a:chOff x="763829" y="2541248"/>
            <a:chExt cx="2267763" cy="1218088"/>
          </a:xfrm>
        </p:grpSpPr>
        <p:sp>
          <p:nvSpPr>
            <p:cNvPr id="26" name="TextBox 26"/>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突然出现的单侧肢体麻木或无力，尤其是上肢和下肢同时受累。</a:t>
              </a:r>
            </a:p>
          </p:txBody>
        </p:sp>
      </p:grpSp>
      <p:grpSp>
        <p:nvGrpSpPr>
          <p:cNvPr id="27" name="Group 27"/>
          <p:cNvGrpSpPr/>
          <p:nvPr/>
        </p:nvGrpSpPr>
        <p:grpSpPr>
          <a:xfrm>
            <a:off x="3095436" y="4987041"/>
            <a:ext cx="2267763" cy="1218088"/>
            <a:chOff x="3095436" y="4987041"/>
            <a:chExt cx="2267763" cy="1218088"/>
          </a:xfrm>
        </p:grpSpPr>
        <p:sp>
          <p:nvSpPr>
            <p:cNvPr id="28" name="TextBox 28"/>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突然出现的视力模糊或失明，尤其是单侧视力受损。</a:t>
              </a:r>
            </a:p>
          </p:txBody>
        </p:sp>
      </p:grpSp>
      <p:grpSp>
        <p:nvGrpSpPr>
          <p:cNvPr id="29" name="Group 29"/>
          <p:cNvGrpSpPr/>
          <p:nvPr/>
        </p:nvGrpSpPr>
        <p:grpSpPr>
          <a:xfrm>
            <a:off x="7054044" y="4987041"/>
            <a:ext cx="2267763" cy="1218088"/>
            <a:chOff x="7054044" y="4987041"/>
            <a:chExt cx="2267763" cy="1218088"/>
          </a:xfrm>
        </p:grpSpPr>
        <p:sp>
          <p:nvSpPr>
            <p:cNvPr id="30" name="TextBox 30"/>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突然出现的眩晕、头痛、呕吐、共济失调等症状。</a:t>
              </a:r>
            </a:p>
          </p:txBody>
        </p:sp>
      </p:grpSp>
      <p:grpSp>
        <p:nvGrpSpPr>
          <p:cNvPr id="31" name="Group 31"/>
          <p:cNvGrpSpPr/>
          <p:nvPr/>
        </p:nvGrpSpPr>
        <p:grpSpPr>
          <a:xfrm>
            <a:off x="8972595" y="2757148"/>
            <a:ext cx="2267763" cy="1218088"/>
            <a:chOff x="8972595" y="2757148"/>
            <a:chExt cx="2267763" cy="1218088"/>
          </a:xfrm>
        </p:grpSpPr>
        <p:sp>
          <p:nvSpPr>
            <p:cNvPr id="32" name="TextBox 32"/>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突然出现的单侧面部麻木或歪斜，伴有或不伴有言语不清。</a:t>
              </a:r>
            </a:p>
          </p:txBody>
        </p:sp>
      </p:grpSp>
      <p:sp>
        <p:nvSpPr>
          <p:cNvPr id="33" name="Freeform 33"/>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7802444" y="2287786"/>
            <a:ext cx="461677" cy="550831"/>
            <a:chOff x="7802444" y="2287786"/>
            <a:chExt cx="461677" cy="550831"/>
          </a:xfrm>
        </p:grpSpPr>
        <p:sp>
          <p:nvSpPr>
            <p:cNvPr id="38" name="Freeform 38"/>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3614276" y="3475144"/>
            <a:ext cx="664559" cy="579787"/>
            <a:chOff x="3614276" y="3475144"/>
            <a:chExt cx="664559" cy="579787"/>
          </a:xfrm>
        </p:grpSpPr>
        <p:sp>
          <p:nvSpPr>
            <p:cNvPr id="41" name="Freeform 41"/>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6455230" y="3620596"/>
            <a:ext cx="577692" cy="614458"/>
            <a:chOff x="6455230" y="3620596"/>
            <a:chExt cx="577692" cy="614458"/>
          </a:xfrm>
        </p:grpSpPr>
        <p:sp>
          <p:nvSpPr>
            <p:cNvPr id="44" name="Freeform 44"/>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5009105" y="2064915"/>
            <a:ext cx="559445" cy="701973"/>
            <a:chOff x="5009105" y="2064915"/>
            <a:chExt cx="559445" cy="701973"/>
          </a:xfrm>
        </p:grpSpPr>
        <p:sp>
          <p:nvSpPr>
            <p:cNvPr id="49" name="Freeform 49"/>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急性期脑卒中的常见症状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头痛可能伴随着恶心和呕吐，这是因为脑部压力升高所引起的。</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头痛可能是由于脑部血管堵塞或破裂所引起的，需要及时就医。</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530" r="530"/>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头痛是急性脑卒中的常见症状，通常表现为突然的剧烈头痛，尤其是在头部的一侧或后部。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头痛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恶心和呕吐是急性脑卒中的常见症状，通常出现在头痛之后。</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恶心和呕吐可能是由于脑部压力升高或脑部血液循环障碍所引起的。</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如果出现恶心和呕吐，应立即就医，因为这可能是脑卒中的紧急症状。</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恶心和呕吐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视力问题</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视力问题也是急性脑卒中的常见症状之一，可能表现为视力模糊、视野缺损或眼前黑蒙。</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视力问题可能是由于大脑后部缺血或出血所引起的，需要及时就医。</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2" b="12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言语不清或理解困难是急性脑卒中的常见症状之一，可能表现为说话不清晰、口齿不清或无法理解他人的言语。</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这些症状可能是由于大脑语言中枢缺血或出血所引起的，需要及时就医。</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言语不清或理解困难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意识障碍或昏迷是急性脑卒中的最严重症状之一，可能表现为意识模糊、昏睡或昏迷。</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这些症状可能是由于大脑大面积缺血或出血所引起的，需要立即就医并进行紧急治疗。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意识障碍或昏迷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https://d.book118.com/548043041046006031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2024-09-08T05:43:40.355</cp:lastPrinted>
  <dcterms:created xsi:type="dcterms:W3CDTF">2024-09-07T21:43:40Z</dcterms:created>
  <dcterms:modified xsi:type="dcterms:W3CDTF">2024-09-07T21:43:42Z</dcterms:modified>
</cp:coreProperties>
</file>