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F5CC6-56F7-4661-B122-BA3244B75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EEDAC-1A0F-4C3B-85FD-D4440F52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ADBD8-4BD2-433D-BEB2-16C62566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757E0-FFEB-4EED-B5F9-75A8E8C1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CE592-2057-401C-A24C-05AFD1B83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01ED6-194B-4A89-8B74-9D4D510E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43176-4F1A-4390-96B3-C72E78742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6D6E7-B219-48A9-AC7B-8BE16842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6CFD5-1EF5-4610-BDD4-39442C2F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71A10-4CB1-4662-B708-3E2EB3779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48931-D158-47FA-909D-BE27499D6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9724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716657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Times New Roman" pitchFamily="18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Times New Roman" pitchFamily="18" charset="0"/>
              </a:rPr>
              <a:t/>
            </a:fld>
            <a:endParaRPr lang="zh-CN" altLang="en-US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Times New Roman" pitchFamily="18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gif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7102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25601"/>
          <p:cNvSpPr txBox="1"/>
          <p:nvPr/>
        </p:nvSpPr>
        <p:spPr>
          <a:xfrm>
            <a:off x="6588125" y="333375"/>
            <a:ext cx="1352550" cy="621982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buClr>
                <a:schemeClr val="bg1"/>
              </a:buClr>
            </a:pPr>
            <a:r>
              <a:rPr lang="zh-CN" altLang="en-US" sz="3200" b="1">
                <a:solidFill>
                  <a:srgbClr val="CC0099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     在一个月光如水的夜晚 ，诗人表达了怎样的情感？</a:t>
            </a:r>
          </a:p>
        </p:txBody>
      </p:sp>
      <p:grpSp>
        <p:nvGrpSpPr>
          <p:cNvPr id="25603" name="组合 25602"/>
          <p:cNvGrpSpPr/>
          <p:nvPr/>
        </p:nvGrpSpPr>
        <p:grpSpPr>
          <a:xfrm>
            <a:off x="1116013" y="333375"/>
            <a:ext cx="6553200" cy="6149975"/>
            <a:chOff x="748" y="378"/>
            <a:chExt cx="4128" cy="3874"/>
          </a:xfrm>
        </p:grpSpPr>
        <p:sp>
          <p:nvSpPr>
            <p:cNvPr id="25604" name="矩形 25603"/>
            <p:cNvSpPr/>
            <p:nvPr/>
          </p:nvSpPr>
          <p:spPr>
            <a:xfrm>
              <a:off x="748" y="378"/>
              <a:ext cx="4128" cy="3348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天上一个月亮，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水里一个月亮。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天上的月亮在水里，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水里的月亮在天上。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低头看水里，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抬头看天上。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看月亮，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latin typeface="Times New Roman" pitchFamily="18" charset="0"/>
                  <a:ea typeface="楷体_GB2312" pitchFamily="49" charset="-122"/>
                </a:rPr>
                <a:t>思故乡</a:t>
              </a: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。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一个在水里，</a:t>
              </a:r>
            </a:p>
            <a:p>
              <a:pPr indent="266700">
                <a:lnSpc>
                  <a:spcPct val="95000"/>
                </a:lnSpc>
                <a:buClr>
                  <a:schemeClr val="bg1"/>
                </a:buClr>
              </a:pPr>
              <a:r>
                <a:rPr lang="zh-CN" altLang="en-US" sz="3600" b="1">
                  <a:solidFill>
                    <a:srgbClr val="000000"/>
                  </a:solidFill>
                  <a:latin typeface="Times New Roman" pitchFamily="18" charset="0"/>
                  <a:ea typeface="楷体_GB2312" pitchFamily="49" charset="-122"/>
                </a:rPr>
                <a:t>一个在天上。</a:t>
              </a:r>
            </a:p>
          </p:txBody>
        </p:sp>
        <p:sp>
          <p:nvSpPr>
            <p:cNvPr id="25605" name="文本框 25604"/>
            <p:cNvSpPr txBox="1"/>
            <p:nvPr/>
          </p:nvSpPr>
          <p:spPr>
            <a:xfrm>
              <a:off x="1416" y="3848"/>
              <a:ext cx="2426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buClr>
                  <a:schemeClr val="bg1"/>
                </a:buClr>
              </a:pPr>
              <a:r>
                <a:rPr lang="en-US" altLang="zh-CN" sz="3600" b="1">
                  <a:latin typeface="Times New Roman" pitchFamily="18" charset="0"/>
                  <a:ea typeface="黑体" pitchFamily="49" charset="-122"/>
                </a:rPr>
                <a:t>——《</a:t>
              </a:r>
              <a:r>
                <a:rPr lang="zh-CN" altLang="en-US" sz="3600" b="1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月之故乡</a:t>
              </a:r>
              <a:r>
                <a:rPr lang="en-US" altLang="zh-CN" sz="3600" b="1">
                  <a:latin typeface="Times New Roman" pitchFamily="18" charset="0"/>
                  <a:ea typeface="黑体" pitchFamily="49" charset="-122"/>
                </a:rPr>
                <a:t>》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154" name="图片 49153" descr="I:/初二语文上册课件和练习郑/八上/第二单元/枣核/http:/www.zao.net.cn/chanpin/pic/index_3.jpg"/>
          <p:cNvPicPr>
            <a:picLocks noChangeAspect="1"/>
          </p:cNvPicPr>
          <p:nvPr/>
        </p:nvPicPr>
        <p:blipFill>
          <a:blip r:embed="rId2">
            <a:lum bright="23999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9155" name="矩形 49154"/>
          <p:cNvSpPr/>
          <p:nvPr/>
        </p:nvSpPr>
        <p:spPr>
          <a:xfrm>
            <a:off x="6156325" y="765175"/>
            <a:ext cx="1511300" cy="3019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9600" b="1">
                <a:solidFill>
                  <a:srgbClr val="990033"/>
                </a:solidFill>
                <a:latin typeface="Times New Roman" pitchFamily="18" charset="0"/>
              </a:rPr>
              <a:t>枣     核</a:t>
            </a:r>
          </a:p>
        </p:txBody>
      </p:sp>
      <p:sp>
        <p:nvSpPr>
          <p:cNvPr id="49156" name="矩形 49155"/>
          <p:cNvSpPr/>
          <p:nvPr/>
        </p:nvSpPr>
        <p:spPr>
          <a:xfrm>
            <a:off x="8101013" y="4292600"/>
            <a:ext cx="792162" cy="1431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solidFill>
                  <a:srgbClr val="333399"/>
                </a:solidFill>
                <a:latin typeface="Times New Roman" pitchFamily="18" charset="0"/>
              </a:rPr>
              <a:t>萧     乾</a:t>
            </a:r>
          </a:p>
        </p:txBody>
      </p:sp>
    </p:spTree>
  </p:cSld>
  <p:clrMapOvr>
    <a:masterClrMapping/>
  </p:clrMapOvr>
  <p:transition advTm="749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文本框 48129"/>
          <p:cNvSpPr txBox="1"/>
          <p:nvPr/>
        </p:nvSpPr>
        <p:spPr>
          <a:xfrm>
            <a:off x="4427538" y="692150"/>
            <a:ext cx="4716462" cy="54530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Times New Roman" pitchFamily="18" charset="0"/>
              </a:rPr>
              <a:t>萧乾</a:t>
            </a:r>
            <a:r>
              <a:rPr lang="zh-CN" altLang="en-US" sz="3200" b="1">
                <a:latin typeface="Times New Roman" pitchFamily="18" charset="0"/>
              </a:rPr>
              <a:t>（</a:t>
            </a:r>
            <a:r>
              <a:rPr lang="en-US" altLang="zh-CN" sz="3200" b="1">
                <a:latin typeface="Times New Roman" pitchFamily="18" charset="0"/>
              </a:rPr>
              <a:t>1910——1999</a:t>
            </a:r>
            <a:r>
              <a:rPr lang="zh-CN" altLang="en-US" sz="3200" b="1">
                <a:latin typeface="Times New Roman" pitchFamily="18" charset="0"/>
              </a:rPr>
              <a:t>），蒙古族，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现代作家、翻译家、记者。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主要作品有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《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矛盾交响乐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》《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红色的九月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》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，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《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伦敦的一周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》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，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《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美国点滴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》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等。</a:t>
            </a:r>
            <a:r>
              <a:rPr lang="zh-CN" altLang="en-US" sz="3200" b="1">
                <a:solidFill>
                  <a:schemeClr val="accent2"/>
                </a:solidFill>
                <a:latin typeface="Times New Roman" pitchFamily="18" charset="0"/>
              </a:rPr>
              <a:t>　</a:t>
            </a:r>
            <a:r>
              <a:rPr lang="zh-CN" altLang="en-US" sz="3200" b="1">
                <a:latin typeface="Times New Roman" pitchFamily="18" charset="0"/>
              </a:rPr>
              <a:t>本文选自</a:t>
            </a:r>
            <a:r>
              <a:rPr lang="en-US" altLang="zh-CN" sz="3200" b="1">
                <a:latin typeface="Times New Roman" pitchFamily="18" charset="0"/>
              </a:rPr>
              <a:t>《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美国点滴</a:t>
            </a:r>
            <a:r>
              <a:rPr lang="en-US" altLang="zh-CN" sz="3200" b="1">
                <a:latin typeface="Times New Roman" pitchFamily="18" charset="0"/>
              </a:rPr>
              <a:t>》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。</a:t>
            </a:r>
            <a:r>
              <a:rPr lang="en-US" altLang="zh-CN" sz="3200" b="1">
                <a:latin typeface="Times New Roman" pitchFamily="18" charset="0"/>
              </a:rPr>
              <a:t>《</a:t>
            </a:r>
            <a:r>
              <a:rPr lang="zh-CN" altLang="en-US" sz="3200" b="1">
                <a:latin typeface="Times New Roman" pitchFamily="18" charset="0"/>
              </a:rPr>
              <a:t>美国点滴</a:t>
            </a:r>
            <a:r>
              <a:rPr lang="en-US" altLang="zh-CN" sz="3200" b="1">
                <a:latin typeface="Times New Roman" pitchFamily="18" charset="0"/>
              </a:rPr>
              <a:t>》</a:t>
            </a:r>
            <a:r>
              <a:rPr lang="zh-CN" altLang="en-US" sz="3200" b="1">
                <a:latin typeface="Times New Roman" pitchFamily="18" charset="0"/>
              </a:rPr>
              <a:t>是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作者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1979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年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</a:rPr>
              <a:t>8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月应邀参加大陆、台湾及中美作家之间的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</a:rPr>
              <a:t>首次文学交流活动后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创作的。　　　　　　</a:t>
            </a:r>
          </a:p>
        </p:txBody>
      </p:sp>
      <p:pic>
        <p:nvPicPr>
          <p:cNvPr id="48131" name="图片 48130" descr="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68413"/>
            <a:ext cx="3867150" cy="48974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8132" name="矩形 48131"/>
          <p:cNvSpPr/>
          <p:nvPr/>
        </p:nvSpPr>
        <p:spPr>
          <a:xfrm>
            <a:off x="0" y="0"/>
            <a:ext cx="3665538" cy="10985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400" b="0" i="0" u="none" kern="1200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rPr lang="zh-CN" altLang="en-US" sz="6600" b="1">
                <a:solidFill>
                  <a:srgbClr val="FF6600"/>
                </a:solidFill>
                <a:ea typeface="华文新魏" pitchFamily="2" charset="-122"/>
              </a:rPr>
              <a:t>作者简介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/>
          <p:cNvSpPr txBox="1"/>
          <p:nvPr/>
        </p:nvSpPr>
        <p:spPr>
          <a:xfrm>
            <a:off x="990600" y="152400"/>
            <a:ext cx="7758113" cy="4576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6000" b="1">
                <a:solidFill>
                  <a:srgbClr val="CC00FF"/>
                </a:solidFill>
                <a:latin typeface="Microsoft Sans Serif" panose="020b0604020202020204" pitchFamily="34" charset="0"/>
                <a:ea typeface="黑体" pitchFamily="49" charset="-122"/>
              </a:rPr>
              <a:t> </a:t>
            </a:r>
            <a:r>
              <a:rPr lang="zh-CN" altLang="en-US" sz="6000" b="1">
                <a:solidFill>
                  <a:srgbClr val="FF0000"/>
                </a:solidFill>
                <a:latin typeface="Microsoft Sans Serif" panose="020b0604020202020204" pitchFamily="34" charset="0"/>
                <a:ea typeface="黑体" pitchFamily="49" charset="-122"/>
              </a:rPr>
              <a:t>教</a:t>
            </a:r>
            <a:r>
              <a:rPr lang="zh-CN" altLang="en-US" sz="5400" b="1">
                <a:solidFill>
                  <a:srgbClr val="FF0000"/>
                </a:solidFill>
                <a:latin typeface="Microsoft Sans Serif" panose="020b0604020202020204" pitchFamily="34" charset="0"/>
                <a:ea typeface="黑体" pitchFamily="49" charset="-122"/>
              </a:rPr>
              <a:t>学目标：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一、</a:t>
            </a:r>
            <a:r>
              <a:rPr lang="zh-CN" altLang="en-US" sz="3600" b="1">
                <a:solidFill>
                  <a:schemeClr val="accent2"/>
                </a:solidFill>
                <a:latin typeface="Times New Roman" pitchFamily="18" charset="0"/>
                <a:ea typeface="黑体" pitchFamily="49" charset="-122"/>
              </a:rPr>
              <a:t>感受海外华人对故土的依恋之情，引发热爱家园、热爱祖国的情思。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二、</a:t>
            </a:r>
            <a:r>
              <a:rPr lang="zh-CN" altLang="en-US" sz="3600" b="1">
                <a:solidFill>
                  <a:schemeClr val="accent2"/>
                </a:solidFill>
                <a:latin typeface="Times New Roman" pitchFamily="18" charset="0"/>
                <a:ea typeface="黑体" pitchFamily="49" charset="-122"/>
              </a:rPr>
              <a:t>学习用枣核设置悬念、以小见大的方法</a:t>
            </a:r>
            <a:r>
              <a:rPr lang="zh-CN" altLang="en-US" sz="3600" b="1">
                <a:solidFill>
                  <a:srgbClr val="0000CC"/>
                </a:solidFill>
                <a:latin typeface="黑体" pitchFamily="49" charset="-122"/>
                <a:ea typeface="黑体" pitchFamily="49" charset="-122"/>
              </a:rPr>
              <a:t>。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CC"/>
                </a:solidFill>
                <a:latin typeface="Microsoft Sans Serif" panose="020b0604020202020204" pitchFamily="34" charset="0"/>
              </a:rPr>
              <a:t> </a:t>
            </a:r>
            <a:r>
              <a:rPr lang="zh-CN" altLang="en-US" sz="3600" b="1">
                <a:solidFill>
                  <a:schemeClr val="accent2"/>
                </a:solidFill>
                <a:latin typeface="Times New Roman" pitchFamily="18" charset="0"/>
              </a:rPr>
              <a:t>三</a:t>
            </a:r>
            <a:r>
              <a:rPr lang="zh-CN" altLang="en-US" sz="3600">
                <a:solidFill>
                  <a:schemeClr val="accent2"/>
                </a:solidFill>
                <a:latin typeface="Times New Roman" pitchFamily="18" charset="0"/>
              </a:rPr>
              <a:t>、</a:t>
            </a:r>
            <a:r>
              <a:rPr lang="zh-CN" altLang="en-US" sz="3600" b="1">
                <a:solidFill>
                  <a:schemeClr val="accent2"/>
                </a:solidFill>
                <a:latin typeface="Times New Roman" pitchFamily="18" charset="0"/>
                <a:ea typeface="黑体" pitchFamily="49" charset="-122"/>
              </a:rPr>
              <a:t>体味饱含深情的语言。</a:t>
            </a:r>
            <a:r>
              <a:rPr lang="zh-CN" altLang="en-US" sz="3600">
                <a:latin typeface="Times New Roman" pitchFamily="18" charset="0"/>
              </a:rPr>
              <a:t> </a:t>
            </a:r>
            <a:endParaRPr lang="en-US" altLang="zh-CN" sz="3600" b="1">
              <a:solidFill>
                <a:srgbClr val="0000CC"/>
              </a:solidFill>
              <a:latin typeface="Microsoft Sans Serif" panose="020b0604020202020204" pitchFamily="34" charset="0"/>
            </a:endParaRPr>
          </a:p>
        </p:txBody>
      </p:sp>
      <p:pic>
        <p:nvPicPr>
          <p:cNvPr id="23555" name="Picture 3" descr="jgzj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954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557" name="图片 23556" descr="xinsrc_182080201091354565232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25" y="4797425"/>
            <a:ext cx="3733800" cy="1701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>
            <a:spLocks noGrp="1"/>
          </p:cNvSpPr>
          <p:nvPr>
            <p:ph type="title"/>
          </p:nvPr>
        </p:nvSpPr>
        <p:spPr>
          <a:xfrm>
            <a:off x="381000" y="304800"/>
            <a:ext cx="5343525" cy="549275"/>
          </a:xfrm>
        </p:spPr>
        <p:txBody>
          <a:bodyPr anchor="ctr"/>
          <a:lstStyle/>
          <a:p>
            <a:pPr algn="l"/>
            <a:r>
              <a:rPr lang="zh-CN" altLang="en-US" sz="5400" b="1">
                <a:solidFill>
                  <a:srgbClr val="000000"/>
                </a:solidFill>
                <a:ea typeface="隶书" pitchFamily="49" charset="-122"/>
              </a:rPr>
              <a:t> </a:t>
            </a:r>
            <a:r>
              <a:rPr lang="zh-CN" altLang="en-US" sz="5400" b="1">
                <a:solidFill>
                  <a:srgbClr val="FF0066"/>
                </a:solidFill>
                <a:ea typeface="隶书" pitchFamily="49" charset="-122"/>
              </a:rPr>
              <a:t>注音或写汉字：</a:t>
            </a:r>
          </a:p>
        </p:txBody>
      </p:sp>
      <p:sp>
        <p:nvSpPr>
          <p:cNvPr id="7171" name="文本框 7170"/>
          <p:cNvSpPr txBox="1"/>
          <p:nvPr/>
        </p:nvSpPr>
        <p:spPr>
          <a:xfrm>
            <a:off x="0" y="1773238"/>
            <a:ext cx="8964613" cy="3749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0000FF"/>
                </a:solidFill>
                <a:latin typeface="宋体" pitchFamily="2" charset="-122"/>
              </a:rPr>
              <a:t>蹊跷</a:t>
            </a:r>
            <a:r>
              <a:rPr lang="zh-CN" altLang="en-US" sz="6000" b="1">
                <a:solidFill>
                  <a:srgbClr val="000000"/>
                </a:solidFill>
                <a:latin typeface="宋体" pitchFamily="2" charset="-122"/>
              </a:rPr>
              <a:t>     山</a:t>
            </a:r>
            <a:r>
              <a:rPr lang="zh-CN" altLang="en-US" sz="6000" b="1">
                <a:solidFill>
                  <a:srgbClr val="0000FF"/>
                </a:solidFill>
                <a:latin typeface="宋体" pitchFamily="2" charset="-122"/>
              </a:rPr>
              <a:t>坳</a:t>
            </a:r>
            <a:r>
              <a:rPr lang="zh-CN" altLang="en-US" sz="6000" b="1">
                <a:solidFill>
                  <a:srgbClr val="000000"/>
                </a:solidFill>
                <a:latin typeface="宋体" pitchFamily="2" charset="-122"/>
              </a:rPr>
              <a:t>   </a:t>
            </a:r>
            <a:r>
              <a:rPr lang="zh-CN" altLang="en-US" sz="6000" b="1">
                <a:solidFill>
                  <a:srgbClr val="0000FF"/>
                </a:solidFill>
                <a:latin typeface="宋体" pitchFamily="2" charset="-122"/>
              </a:rPr>
              <a:t>嫣</a:t>
            </a:r>
            <a:r>
              <a:rPr lang="zh-CN" altLang="en-US" sz="6000" b="1">
                <a:solidFill>
                  <a:srgbClr val="000000"/>
                </a:solidFill>
                <a:latin typeface="宋体" pitchFamily="2" charset="-122"/>
              </a:rPr>
              <a:t>红    </a:t>
            </a:r>
          </a:p>
          <a:p>
            <a:r>
              <a:rPr lang="zh-CN" altLang="en-US" sz="6000" b="1">
                <a:solidFill>
                  <a:srgbClr val="0000FF"/>
                </a:solidFill>
                <a:latin typeface="宋体" pitchFamily="2" charset="-122"/>
              </a:rPr>
              <a:t>劈</a:t>
            </a:r>
            <a:r>
              <a:rPr lang="zh-CN" altLang="en-US" sz="6000" b="1">
                <a:solidFill>
                  <a:srgbClr val="000000"/>
                </a:solidFill>
                <a:latin typeface="宋体" pitchFamily="2" charset="-122"/>
              </a:rPr>
              <a:t>头    </a:t>
            </a:r>
            <a:r>
              <a:rPr lang="zh-CN" altLang="en-US" sz="6000" b="1">
                <a:solidFill>
                  <a:srgbClr val="0000FF"/>
                </a:solidFill>
                <a:latin typeface="宋体" pitchFamily="2" charset="-122"/>
              </a:rPr>
              <a:t>潜</a:t>
            </a:r>
            <a:r>
              <a:rPr lang="zh-CN" altLang="en-US" sz="6000" b="1">
                <a:solidFill>
                  <a:srgbClr val="000000"/>
                </a:solidFill>
                <a:latin typeface="宋体" pitchFamily="2" charset="-122"/>
              </a:rPr>
              <a:t>艇    </a:t>
            </a:r>
            <a:r>
              <a:rPr lang="zh-CN" altLang="en-US" sz="6000" b="1">
                <a:solidFill>
                  <a:srgbClr val="0000FF"/>
                </a:solidFill>
                <a:latin typeface="宋体" pitchFamily="2" charset="-122"/>
              </a:rPr>
              <a:t>乾</a:t>
            </a:r>
          </a:p>
          <a:p>
            <a:r>
              <a:rPr lang="en-US" altLang="zh-CN" sz="6000" b="1">
                <a:solidFill>
                  <a:srgbClr val="0000FF"/>
                </a:solidFill>
                <a:latin typeface="宋体" pitchFamily="2" charset="-122"/>
              </a:rPr>
              <a:t>  yīn</a:t>
            </a:r>
            <a:r>
              <a:rPr lang="zh-CN" altLang="en-US" sz="6000" b="1">
                <a:solidFill>
                  <a:srgbClr val="000000"/>
                </a:solidFill>
                <a:latin typeface="宋体" pitchFamily="2" charset="-122"/>
              </a:rPr>
              <a:t>切 玛</a:t>
            </a:r>
            <a:r>
              <a:rPr lang="en-US" altLang="zh-CN" sz="6000" b="1">
                <a:solidFill>
                  <a:srgbClr val="0000FF"/>
                </a:solidFill>
                <a:latin typeface="宋体" pitchFamily="2" charset="-122"/>
              </a:rPr>
              <a:t>nǎo</a:t>
            </a:r>
            <a:r>
              <a:rPr lang="en-US" altLang="zh-CN" sz="6000" b="1">
                <a:solidFill>
                  <a:srgbClr val="000000"/>
                </a:solidFill>
                <a:latin typeface="宋体" pitchFamily="2" charset="-122"/>
              </a:rPr>
              <a:t>   </a:t>
            </a:r>
            <a:r>
              <a:rPr lang="zh-CN" altLang="en-US" sz="6000" b="1">
                <a:solidFill>
                  <a:srgbClr val="000000"/>
                </a:solidFill>
                <a:latin typeface="宋体" pitchFamily="2" charset="-122"/>
              </a:rPr>
              <a:t>国</a:t>
            </a:r>
            <a:r>
              <a:rPr lang="en-US" altLang="zh-CN" sz="6000" b="1" err="1">
                <a:solidFill>
                  <a:srgbClr val="0000FF"/>
                </a:solidFill>
                <a:latin typeface="宋体" pitchFamily="2" charset="-122"/>
              </a:rPr>
              <a:t>jí</a:t>
            </a:r>
            <a:endParaRPr lang="zh-CN" altLang="en-US" sz="6000" b="1">
              <a:solidFill>
                <a:srgbClr val="0000FF"/>
              </a:solidFill>
              <a:latin typeface="宋体" pitchFamily="2" charset="-122"/>
            </a:endParaRPr>
          </a:p>
          <a:p>
            <a:endParaRPr lang="zh-CN" altLang="en-US" sz="6000" b="1">
              <a:solidFill>
                <a:srgbClr val="0000FF"/>
              </a:solidFill>
              <a:latin typeface="宋体" pitchFamily="2" charset="-122"/>
            </a:endParaRPr>
          </a:p>
        </p:txBody>
      </p:sp>
      <p:sp>
        <p:nvSpPr>
          <p:cNvPr id="7172" name="文本框 7171"/>
          <p:cNvSpPr txBox="1"/>
          <p:nvPr/>
        </p:nvSpPr>
        <p:spPr>
          <a:xfrm>
            <a:off x="1619250" y="1844675"/>
            <a:ext cx="1954213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qīqiāo</a:t>
            </a:r>
          </a:p>
        </p:txBody>
      </p:sp>
      <p:sp>
        <p:nvSpPr>
          <p:cNvPr id="7173" name="文本框 7172"/>
          <p:cNvSpPr txBox="1"/>
          <p:nvPr/>
        </p:nvSpPr>
        <p:spPr>
          <a:xfrm>
            <a:off x="5076825" y="1844675"/>
            <a:ext cx="1081088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ào</a:t>
            </a:r>
          </a:p>
        </p:txBody>
      </p:sp>
      <p:sp>
        <p:nvSpPr>
          <p:cNvPr id="7174" name="文本框 7173"/>
          <p:cNvSpPr txBox="1"/>
          <p:nvPr/>
        </p:nvSpPr>
        <p:spPr>
          <a:xfrm>
            <a:off x="7780338" y="1843088"/>
            <a:ext cx="1136650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yān</a:t>
            </a:r>
          </a:p>
        </p:txBody>
      </p:sp>
      <p:sp>
        <p:nvSpPr>
          <p:cNvPr id="7175" name="文本框 7174"/>
          <p:cNvSpPr txBox="1"/>
          <p:nvPr/>
        </p:nvSpPr>
        <p:spPr>
          <a:xfrm>
            <a:off x="1835150" y="2781300"/>
            <a:ext cx="144145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pī</a:t>
            </a:r>
          </a:p>
        </p:txBody>
      </p:sp>
      <p:sp>
        <p:nvSpPr>
          <p:cNvPr id="7176" name="文本框 7175"/>
          <p:cNvSpPr txBox="1"/>
          <p:nvPr/>
        </p:nvSpPr>
        <p:spPr>
          <a:xfrm>
            <a:off x="4859338" y="2781300"/>
            <a:ext cx="172720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qián</a:t>
            </a:r>
          </a:p>
        </p:txBody>
      </p:sp>
      <p:sp>
        <p:nvSpPr>
          <p:cNvPr id="7180" name="文本框 7179"/>
          <p:cNvSpPr txBox="1"/>
          <p:nvPr/>
        </p:nvSpPr>
        <p:spPr>
          <a:xfrm>
            <a:off x="179388" y="3716338"/>
            <a:ext cx="796925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殷</a:t>
            </a:r>
          </a:p>
        </p:txBody>
      </p:sp>
      <p:sp>
        <p:nvSpPr>
          <p:cNvPr id="7181" name="文本框 7180"/>
          <p:cNvSpPr txBox="1"/>
          <p:nvPr/>
        </p:nvSpPr>
        <p:spPr>
          <a:xfrm>
            <a:off x="5076825" y="3573463"/>
            <a:ext cx="1079500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瑙</a:t>
            </a:r>
          </a:p>
        </p:txBody>
      </p:sp>
      <p:sp>
        <p:nvSpPr>
          <p:cNvPr id="7182" name="文本框 7181"/>
          <p:cNvSpPr txBox="1"/>
          <p:nvPr/>
        </p:nvSpPr>
        <p:spPr>
          <a:xfrm>
            <a:off x="7667625" y="3573463"/>
            <a:ext cx="949325" cy="10064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0000"/>
                </a:solidFill>
                <a:latin typeface="Times New Roman" pitchFamily="18" charset="0"/>
              </a:rPr>
              <a:t>籍</a:t>
            </a:r>
          </a:p>
        </p:txBody>
      </p:sp>
      <p:sp>
        <p:nvSpPr>
          <p:cNvPr id="7183" name="文本框 7182"/>
          <p:cNvSpPr txBox="1"/>
          <p:nvPr/>
        </p:nvSpPr>
        <p:spPr>
          <a:xfrm>
            <a:off x="4425950" y="6229350"/>
            <a:ext cx="184150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4800" b="1">
              <a:solidFill>
                <a:srgbClr val="CC0099"/>
              </a:solidFill>
              <a:latin typeface="Times New Roman" pitchFamily="18" charset="0"/>
              <a:ea typeface="隶书" pitchFamily="49" charset="-122"/>
            </a:endParaRPr>
          </a:p>
        </p:txBody>
      </p:sp>
      <p:sp>
        <p:nvSpPr>
          <p:cNvPr id="7184" name="文本框 7183"/>
          <p:cNvSpPr txBox="1"/>
          <p:nvPr/>
        </p:nvSpPr>
        <p:spPr>
          <a:xfrm>
            <a:off x="7164388" y="2636838"/>
            <a:ext cx="1655762" cy="1006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60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qián</a:t>
            </a:r>
          </a:p>
        </p:txBody>
      </p:sp>
      <p:cxnSp>
        <p:nvCxnSpPr>
          <p:cNvPr id="7186" name="直接箭头连接符 7185"/>
          <p:cNvCxnSpPr>
            <a:stCxn id="7171" idx="1"/>
            <a:endCxn id="7171" idx="1"/>
          </p:cNvCxnSpPr>
          <p:nvPr/>
        </p:nvCxnSpPr>
        <p:spPr>
          <a:xfrm flipH="1">
            <a:off x="0" y="3648075"/>
            <a:ext cx="0" cy="0"/>
          </a:xfrm>
          <a:prstGeom prst="straightConnector1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7188" name="直接连接符 7187"/>
          <p:cNvSpPr/>
          <p:nvPr/>
        </p:nvSpPr>
        <p:spPr>
          <a:xfrm>
            <a:off x="250825" y="4437063"/>
            <a:ext cx="649288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7190" name="直接连接符 7189"/>
          <p:cNvSpPr/>
          <p:nvPr/>
        </p:nvSpPr>
        <p:spPr>
          <a:xfrm>
            <a:off x="5219700" y="4508500"/>
            <a:ext cx="649288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7191" name="直接连接符 7190"/>
          <p:cNvSpPr/>
          <p:nvPr/>
        </p:nvSpPr>
        <p:spPr>
          <a:xfrm>
            <a:off x="7812088" y="4508500"/>
            <a:ext cx="6477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pic>
        <p:nvPicPr>
          <p:cNvPr id="7192" name="图片 7191" descr="xinsrc_18208020109135456523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825" y="4797425"/>
            <a:ext cx="3733800" cy="1701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3" grpId="1"/>
      <p:bldP spid="7174" grpId="2"/>
      <p:bldP spid="7175" grpId="3"/>
      <p:bldP spid="7176" grpId="4"/>
      <p:bldP spid="7180" grpId="5"/>
      <p:bldP spid="7181" grpId="6"/>
      <p:bldP spid="7182" grpId="7"/>
      <p:bldP spid="7183" grpId="8"/>
      <p:bldP spid="7184" grpId="9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l"/>
            <a:r>
              <a:rPr lang="zh-CN" altLang="en-US" b="1">
                <a:solidFill>
                  <a:srgbClr val="FF0000"/>
                </a:solidFill>
                <a:ea typeface="黑体" pitchFamily="49" charset="-122"/>
              </a:rPr>
              <a:t>理解词义</a:t>
            </a:r>
          </a:p>
        </p:txBody>
      </p:sp>
      <p:sp>
        <p:nvSpPr>
          <p:cNvPr id="8195" name="文本占位符 8194"/>
          <p:cNvSpPr>
            <a:spLocks noGrp="1"/>
          </p:cNvSpPr>
          <p:nvPr>
            <p:ph type="body" idx="4294967295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r>
              <a:rPr lang="zh-CN" altLang="en-US" b="1"/>
              <a:t>风烛残年：</a:t>
            </a:r>
          </a:p>
          <a:p>
            <a:endParaRPr lang="zh-CN" altLang="en-US" b="1"/>
          </a:p>
          <a:p>
            <a:r>
              <a:rPr lang="zh-CN" altLang="en-US" b="1"/>
              <a:t>故弄玄虚：</a:t>
            </a:r>
          </a:p>
          <a:p>
            <a:r>
              <a:rPr lang="zh-CN" altLang="en-US" b="1"/>
              <a:t>蹊跷：</a:t>
            </a:r>
          </a:p>
        </p:txBody>
      </p:sp>
      <p:sp>
        <p:nvSpPr>
          <p:cNvPr id="8196" name="文本框 8195"/>
          <p:cNvSpPr txBox="1"/>
          <p:nvPr/>
        </p:nvSpPr>
        <p:spPr>
          <a:xfrm flipV="1">
            <a:off x="3132138" y="2060575"/>
            <a:ext cx="5545137" cy="457200"/>
          </a:xfrm>
          <a:prstGeom prst="rect">
            <a:avLst/>
          </a:prstGeom>
          <a:noFill/>
          <a:ln w="9525">
            <a:noFill/>
          </a:ln>
        </p:spPr>
        <p:txBody>
          <a:bodyPr rot="1080000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Times New Roman" pitchFamily="18" charset="0"/>
            </a:endParaRPr>
          </a:p>
        </p:txBody>
      </p:sp>
      <p:sp>
        <p:nvSpPr>
          <p:cNvPr id="8197" name="文本框 8196"/>
          <p:cNvSpPr txBox="1"/>
          <p:nvPr/>
        </p:nvSpPr>
        <p:spPr>
          <a:xfrm>
            <a:off x="3132138" y="2060575"/>
            <a:ext cx="482441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Times New Roman" pitchFamily="18" charset="0"/>
            </a:endParaRPr>
          </a:p>
        </p:txBody>
      </p:sp>
      <p:sp>
        <p:nvSpPr>
          <p:cNvPr id="8198" name="文本框 8197"/>
          <p:cNvSpPr txBox="1"/>
          <p:nvPr/>
        </p:nvSpPr>
        <p:spPr>
          <a:xfrm>
            <a:off x="2987675" y="1916113"/>
            <a:ext cx="5637213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比喻老年人所剩的日子不多，随时会死去</a:t>
            </a:r>
          </a:p>
        </p:txBody>
      </p:sp>
      <p:sp>
        <p:nvSpPr>
          <p:cNvPr id="8199" name="文本框 8198"/>
          <p:cNvSpPr txBox="1"/>
          <p:nvPr/>
        </p:nvSpPr>
        <p:spPr>
          <a:xfrm>
            <a:off x="3059113" y="3141663"/>
            <a:ext cx="6084887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故意玩弄花招，使人高深莫测</a:t>
            </a:r>
          </a:p>
        </p:txBody>
      </p:sp>
      <p:sp>
        <p:nvSpPr>
          <p:cNvPr id="8200" name="文本框 8199"/>
          <p:cNvSpPr txBox="1"/>
          <p:nvPr/>
        </p:nvSpPr>
        <p:spPr>
          <a:xfrm>
            <a:off x="2411413" y="3789363"/>
            <a:ext cx="1223962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</a:rPr>
              <a:t>奇怪</a:t>
            </a:r>
          </a:p>
        </p:txBody>
      </p:sp>
      <p:sp>
        <p:nvSpPr>
          <p:cNvPr id="8201" name="文本框 8200"/>
          <p:cNvSpPr txBox="1"/>
          <p:nvPr/>
        </p:nvSpPr>
        <p:spPr>
          <a:xfrm>
            <a:off x="2195513" y="4005263"/>
            <a:ext cx="23764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Times New Roman" pitchFamily="18" charset="0"/>
            </a:endParaRPr>
          </a:p>
        </p:txBody>
      </p:sp>
      <p:pic>
        <p:nvPicPr>
          <p:cNvPr id="8207" name="图片 8206" descr="xinsrc_18208020109135456523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825" y="4797425"/>
            <a:ext cx="3733800" cy="1701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>
            <a:spLocks noGrp="1"/>
          </p:cNvSpPr>
          <p:nvPr>
            <p:ph type="title"/>
          </p:nvPr>
        </p:nvSpPr>
        <p:spPr>
          <a:xfrm>
            <a:off x="0" y="1628775"/>
            <a:ext cx="8964613" cy="1871663"/>
          </a:xfrm>
          <a:effectLst>
            <a:outerShdw dist="35921" dir="2699999" algn="ctr" rotWithShape="0">
              <a:srgbClr val="FFFF00"/>
            </a:outerShdw>
          </a:effectLst>
        </p:spPr>
        <p:txBody>
          <a:bodyPr anchor="ctr"/>
          <a:lstStyle/>
          <a:p>
            <a:pPr algn="l">
              <a:lnSpc>
                <a:spcPct val="80000"/>
              </a:lnSpc>
            </a:pPr>
            <a:b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</a:br>
            <a:b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</a:br>
            <a:b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</a:br>
            <a:b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</a:br>
            <a:br>
              <a:rPr lang="zh-CN" altLang="en-US" sz="2400" b="1">
                <a:solidFill>
                  <a:srgbClr val="FF0000"/>
                </a:solidFill>
                <a:ea typeface="楷体_GB2312" pitchFamily="49" charset="-122"/>
              </a:rPr>
            </a:br>
          </a:p>
        </p:txBody>
      </p:sp>
      <p:sp>
        <p:nvSpPr>
          <p:cNvPr id="9222" name="文本框 9221"/>
          <p:cNvSpPr txBox="1"/>
          <p:nvPr/>
        </p:nvSpPr>
        <p:spPr>
          <a:xfrm>
            <a:off x="6135688" y="765175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latin typeface="Times New Roman" pitchFamily="18" charset="0"/>
            </a:endParaRPr>
          </a:p>
        </p:txBody>
      </p:sp>
      <p:sp>
        <p:nvSpPr>
          <p:cNvPr id="9223" name="矩形 9222"/>
          <p:cNvSpPr/>
          <p:nvPr/>
        </p:nvSpPr>
        <p:spPr>
          <a:xfrm>
            <a:off x="468313" y="333375"/>
            <a:ext cx="25908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rgbClr val="FFFF00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latin typeface="华文行楷" charset="0"/>
                <a:ea typeface="华文行楷"/>
              </a:rPr>
              <a:t>整体感知</a:t>
            </a:r>
            <a:endParaRPr lang="zh-CN" altLang="en-US" sz="3600" b="1">
              <a:ln w="12700" cap="flat" cmpd="sng">
                <a:solidFill>
                  <a:srgbClr val="FFFF00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latin typeface="华文行楷" charset="0"/>
              <a:ea typeface="华文行楷"/>
            </a:endParaRPr>
          </a:p>
        </p:txBody>
      </p:sp>
      <p:sp>
        <p:nvSpPr>
          <p:cNvPr id="9225" name="文本框 9224"/>
          <p:cNvSpPr txBox="1"/>
          <p:nvPr/>
        </p:nvSpPr>
        <p:spPr>
          <a:xfrm>
            <a:off x="395288" y="1412875"/>
            <a:ext cx="8353425" cy="3844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1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、</a:t>
            </a:r>
            <a:r>
              <a:rPr lang="zh-CN" altLang="en-US" sz="3600" b="1">
                <a:latin typeface="Times New Roman" pitchFamily="18" charset="0"/>
                <a:ea typeface="楷体" pitchFamily="49" charset="-122"/>
              </a:rPr>
              <a:t>用你最喜欢的方式自由朗读课文，找出与“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" pitchFamily="49" charset="-122"/>
              </a:rPr>
              <a:t>枣核</a:t>
            </a:r>
            <a:r>
              <a:rPr lang="zh-CN" altLang="en-US" sz="3600" b="1">
                <a:latin typeface="Times New Roman" pitchFamily="18" charset="0"/>
                <a:ea typeface="楷体" pitchFamily="49" charset="-122"/>
              </a:rPr>
              <a:t>”相关的句子，并用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" pitchFamily="49" charset="-122"/>
              </a:rPr>
              <a:t>几个短语</a:t>
            </a: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楷体" pitchFamily="49" charset="-122"/>
              </a:rPr>
              <a:t>高度概括</a:t>
            </a:r>
            <a:r>
              <a:rPr lang="zh-CN" altLang="en-US" sz="3600" b="1">
                <a:latin typeface="Times New Roman" pitchFamily="18" charset="0"/>
                <a:ea typeface="楷体" pitchFamily="49" charset="-122"/>
              </a:rPr>
              <a:t>这几段有关枣核的内容 。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" pitchFamily="49" charset="-122"/>
              </a:rPr>
              <a:t> </a:t>
            </a:r>
            <a:r>
              <a:rPr lang="en-US" altLang="zh-CN" sz="3600" b="1">
                <a:solidFill>
                  <a:srgbClr val="FF0000"/>
                </a:solidFill>
                <a:latin typeface="Times New Roman" pitchFamily="18" charset="0"/>
                <a:ea typeface="楷体" pitchFamily="49" charset="-122"/>
              </a:rPr>
              <a:t>2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" pitchFamily="49" charset="-122"/>
              </a:rPr>
              <a:t>、</a:t>
            </a:r>
            <a:r>
              <a:rPr lang="zh-CN" altLang="en-US" sz="3600" b="1">
                <a:latin typeface="Times New Roman" pitchFamily="18" charset="0"/>
                <a:ea typeface="楷体" pitchFamily="49" charset="-122"/>
              </a:rPr>
              <a:t>思考：贯穿全文的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" pitchFamily="49" charset="-122"/>
              </a:rPr>
              <a:t>线索</a:t>
            </a:r>
            <a:r>
              <a:rPr lang="zh-CN" altLang="en-US" sz="3600" b="1">
                <a:latin typeface="Times New Roman" pitchFamily="18" charset="0"/>
                <a:ea typeface="楷体" pitchFamily="49" charset="-122"/>
              </a:rPr>
              <a:t>是什么？本文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楷体" pitchFamily="49" charset="-122"/>
              </a:rPr>
              <a:t>在构思上</a:t>
            </a:r>
            <a:r>
              <a:rPr lang="zh-CN" altLang="en-US" sz="3600" b="1">
                <a:latin typeface="Times New Roman" pitchFamily="18" charset="0"/>
                <a:ea typeface="楷体" pitchFamily="49" charset="-122"/>
              </a:rPr>
              <a:t>有何主要特点？</a:t>
            </a:r>
            <a:br>
              <a:rPr lang="zh-CN" altLang="en-US" sz="4800" b="1">
                <a:latin typeface="Times New Roman" pitchFamily="18" charset="0"/>
                <a:ea typeface="黑体" pitchFamily="49" charset="-122"/>
              </a:rPr>
            </a:b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任意多边形 27649"/>
          <p:cNvSpPr/>
          <p:nvPr/>
        </p:nvSpPr>
        <p:spPr>
          <a:xfrm>
            <a:off x="2268538" y="1341438"/>
            <a:ext cx="4572000" cy="4267200"/>
          </a:xfrm>
          <a:custGeom>
            <a:gdLst>
              <a:gd name="txL" fmla="*/ 5400 w 21600"/>
              <a:gd name="txT" fmla="*/ 5400 h 21600"/>
              <a:gd name="txR" fmla="*/ 16200 w 21600"/>
              <a:gd name="txB" fmla="*/ 16200 h 21600"/>
            </a:gdLst>
            <a:rect l="txL" t="txT" r="txR" b="txB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close/>
              </a:path>
            </a:pathLst>
          </a:custGeom>
          <a:solidFill>
            <a:srgbClr val="99CCFF">
              <a:alpha val="50000"/>
            </a:srgbClr>
          </a:solidFill>
          <a:ln w="9525" cap="rnd" cmpd="sng">
            <a:solidFill>
              <a:schemeClr val="tx1"/>
            </a:solidFill>
            <a:prstDash val="sysDot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51" name="文本框 27650"/>
          <p:cNvSpPr txBox="1"/>
          <p:nvPr/>
        </p:nvSpPr>
        <p:spPr>
          <a:xfrm>
            <a:off x="468313" y="3068638"/>
            <a:ext cx="7207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000" b="1">
                <a:solidFill>
                  <a:srgbClr val="FF3399"/>
                </a:solidFill>
                <a:latin typeface="Times New Roman" pitchFamily="18" charset="0"/>
                <a:ea typeface="黑体" pitchFamily="49" charset="-122"/>
              </a:rPr>
              <a:t>索</a:t>
            </a:r>
            <a:endParaRPr lang="zh-CN" altLang="en-US" sz="4000" b="1">
              <a:solidFill>
                <a:srgbClr val="00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7652" name="文本框 27651"/>
          <p:cNvSpPr txBox="1"/>
          <p:nvPr/>
        </p:nvSpPr>
        <p:spPr>
          <a:xfrm>
            <a:off x="3563938" y="0"/>
            <a:ext cx="576262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000" b="1">
                <a:solidFill>
                  <a:srgbClr val="FF3399"/>
                </a:solidFill>
                <a:latin typeface="Times New Roman" pitchFamily="18" charset="0"/>
                <a:ea typeface="黑体" pitchFamily="49" charset="-122"/>
              </a:rPr>
              <a:t>见</a:t>
            </a:r>
            <a:endParaRPr lang="zh-CN" altLang="en-US" sz="4000" b="1">
              <a:solidFill>
                <a:srgbClr val="00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7653" name="文本框 27652"/>
          <p:cNvSpPr txBox="1"/>
          <p:nvPr/>
        </p:nvSpPr>
        <p:spPr>
          <a:xfrm>
            <a:off x="7092950" y="2997200"/>
            <a:ext cx="6477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000" b="1">
                <a:solidFill>
                  <a:srgbClr val="FF3399"/>
                </a:solidFill>
                <a:latin typeface="Times New Roman" pitchFamily="18" charset="0"/>
                <a:ea typeface="黑体" pitchFamily="49" charset="-122"/>
              </a:rPr>
              <a:t>话</a:t>
            </a:r>
            <a:endParaRPr lang="zh-CN" altLang="en-US" sz="4000" b="1">
              <a:solidFill>
                <a:srgbClr val="00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7655" name="文本框 27654"/>
          <p:cNvSpPr txBox="1"/>
          <p:nvPr/>
        </p:nvSpPr>
        <p:spPr>
          <a:xfrm>
            <a:off x="3635375" y="3933825"/>
            <a:ext cx="1905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设置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悬念</a:t>
            </a:r>
          </a:p>
        </p:txBody>
      </p:sp>
      <p:grpSp>
        <p:nvGrpSpPr>
          <p:cNvPr id="27656" name="组合 27655"/>
          <p:cNvGrpSpPr/>
          <p:nvPr/>
        </p:nvGrpSpPr>
        <p:grpSpPr>
          <a:xfrm>
            <a:off x="7070725" y="4473575"/>
            <a:ext cx="1978025" cy="2078038"/>
            <a:chOff x="4454" y="2818"/>
            <a:chExt cx="1246" cy="1309"/>
          </a:xfrm>
        </p:grpSpPr>
        <p:sp>
          <p:nvSpPr>
            <p:cNvPr id="27657" name="云形标注 27656"/>
            <p:cNvSpPr/>
            <p:nvPr/>
          </p:nvSpPr>
          <p:spPr>
            <a:xfrm rot="5739053">
              <a:off x="4422" y="2849"/>
              <a:ext cx="1309" cy="1246"/>
            </a:xfrm>
            <a:prstGeom prst="cloudCallout">
              <a:avLst>
                <a:gd name="adj1" fmla="val -77995"/>
                <a:gd name="adj2" fmla="val 37634"/>
              </a:avLst>
            </a:prstGeom>
            <a:solidFill>
              <a:srgbClr val="FFFF99">
                <a:alpha val="50000"/>
              </a:srgbClr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rot="10800000" vert="eaVer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20000"/>
                </a:spcBef>
                <a:buClr>
                  <a:schemeClr val="bg1"/>
                </a:buClr>
              </a:pPr>
              <a:endParaRPr lang="zh-CN" altLang="en-US">
                <a:solidFill>
                  <a:srgbClr val="CC3300"/>
                </a:solidFill>
                <a:latin typeface="Times New Roman" pitchFamily="18" charset="0"/>
              </a:endParaRPr>
            </a:p>
          </p:txBody>
        </p:sp>
        <p:sp>
          <p:nvSpPr>
            <p:cNvPr id="27658" name="文本框 27657"/>
            <p:cNvSpPr txBox="1"/>
            <p:nvPr/>
          </p:nvSpPr>
          <p:spPr>
            <a:xfrm>
              <a:off x="4656" y="2976"/>
              <a:ext cx="960" cy="90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chemeClr val="bg1"/>
                </a:buClr>
              </a:pPr>
              <a:r>
                <a:rPr lang="zh-CN" altLang="en-US" sz="4400" b="1" i="1">
                  <a:solidFill>
                    <a:srgbClr val="FF0000"/>
                  </a:solidFill>
                  <a:latin typeface="Times New Roman" pitchFamily="18" charset="0"/>
                  <a:ea typeface="方正舒体" pitchFamily="2" charset="-122"/>
                </a:rPr>
                <a:t>解开悬念</a:t>
              </a:r>
            </a:p>
          </p:txBody>
        </p:sp>
      </p:grpSp>
      <p:grpSp>
        <p:nvGrpSpPr>
          <p:cNvPr id="27662" name="组合 27661"/>
          <p:cNvGrpSpPr/>
          <p:nvPr/>
        </p:nvGrpSpPr>
        <p:grpSpPr>
          <a:xfrm>
            <a:off x="539750" y="1341438"/>
            <a:ext cx="2590800" cy="1371600"/>
            <a:chOff x="336" y="864"/>
            <a:chExt cx="1632" cy="864"/>
          </a:xfrm>
        </p:grpSpPr>
        <p:sp>
          <p:nvSpPr>
            <p:cNvPr id="27663" name="云形标注 27662"/>
            <p:cNvSpPr/>
            <p:nvPr/>
          </p:nvSpPr>
          <p:spPr>
            <a:xfrm>
              <a:off x="336" y="864"/>
              <a:ext cx="1584" cy="864"/>
            </a:xfrm>
            <a:prstGeom prst="cloudCallout">
              <a:avLst>
                <a:gd name="adj1" fmla="val -42616"/>
                <a:gd name="adj2" fmla="val 64468"/>
              </a:avLst>
            </a:prstGeom>
            <a:solidFill>
              <a:srgbClr val="FFFF99">
                <a:alpha val="50000"/>
              </a:srgbClr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20000"/>
                </a:spcBef>
                <a:buClr>
                  <a:schemeClr val="bg1"/>
                </a:buClr>
              </a:pPr>
              <a:endParaRPr lang="zh-CN" altLang="en-US" b="1">
                <a:latin typeface="Times New Roman" pitchFamily="18" charset="0"/>
              </a:endParaRPr>
            </a:p>
          </p:txBody>
        </p:sp>
        <p:sp>
          <p:nvSpPr>
            <p:cNvPr id="27664" name="文本框 27663"/>
            <p:cNvSpPr txBox="1"/>
            <p:nvPr/>
          </p:nvSpPr>
          <p:spPr>
            <a:xfrm>
              <a:off x="432" y="1008"/>
              <a:ext cx="1536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chemeClr val="bg1"/>
                </a:buClr>
              </a:pPr>
              <a:r>
                <a:rPr lang="zh-CN" altLang="en-US" sz="4000" b="1">
                  <a:solidFill>
                    <a:srgbClr val="FF0000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 pitchFamily="18" charset="0"/>
                  <a:ea typeface="方正舒体" pitchFamily="2" charset="-122"/>
                </a:rPr>
                <a:t>设置悬念</a:t>
              </a:r>
            </a:p>
          </p:txBody>
        </p:sp>
      </p:grpSp>
      <p:grpSp>
        <p:nvGrpSpPr>
          <p:cNvPr id="27665" name="组合 27664"/>
          <p:cNvGrpSpPr/>
          <p:nvPr/>
        </p:nvGrpSpPr>
        <p:grpSpPr>
          <a:xfrm>
            <a:off x="6300788" y="333375"/>
            <a:ext cx="2125662" cy="1685925"/>
            <a:chOff x="3990" y="191"/>
            <a:chExt cx="1344" cy="1056"/>
          </a:xfrm>
        </p:grpSpPr>
        <p:sp>
          <p:nvSpPr>
            <p:cNvPr id="27666" name="云形标注 27665"/>
            <p:cNvSpPr/>
            <p:nvPr/>
          </p:nvSpPr>
          <p:spPr>
            <a:xfrm rot="5183770">
              <a:off x="4134" y="47"/>
              <a:ext cx="1056" cy="1344"/>
            </a:xfrm>
            <a:prstGeom prst="cloudCallout">
              <a:avLst>
                <a:gd name="adj1" fmla="val -15597"/>
                <a:gd name="adj2" fmla="val 84898"/>
              </a:avLst>
            </a:prstGeom>
            <a:solidFill>
              <a:srgbClr val="FFFF99">
                <a:alpha val="50000"/>
              </a:srgbClr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rot="10800000" vert="eaVer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20000"/>
                </a:spcBef>
                <a:buClr>
                  <a:schemeClr val="bg1"/>
                </a:buClr>
              </a:pPr>
              <a:endParaRPr lang="zh-CN" altLang="en-US">
                <a:latin typeface="Times New Roman" pitchFamily="18" charset="0"/>
              </a:endParaRPr>
            </a:p>
          </p:txBody>
        </p:sp>
        <p:sp>
          <p:nvSpPr>
            <p:cNvPr id="27667" name="文本框 27666"/>
            <p:cNvSpPr txBox="1"/>
            <p:nvPr/>
          </p:nvSpPr>
          <p:spPr>
            <a:xfrm>
              <a:off x="4272" y="288"/>
              <a:ext cx="1056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chemeClr val="bg1"/>
                </a:buClr>
              </a:pPr>
              <a:r>
                <a:rPr lang="zh-CN" altLang="en-US" sz="4000" b="1">
                  <a:solidFill>
                    <a:srgbClr val="FF0000"/>
                  </a:solidFill>
                  <a:latin typeface="Times New Roman" pitchFamily="18" charset="0"/>
                  <a:ea typeface="方正舒体" pitchFamily="2" charset="-122"/>
                </a:rPr>
                <a:t>加深悬念</a:t>
              </a:r>
            </a:p>
          </p:txBody>
        </p:sp>
      </p:grpSp>
      <p:sp>
        <p:nvSpPr>
          <p:cNvPr id="27668" name="文本框 27667"/>
          <p:cNvSpPr txBox="1"/>
          <p:nvPr/>
        </p:nvSpPr>
        <p:spPr>
          <a:xfrm>
            <a:off x="468313" y="3716338"/>
            <a:ext cx="266382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33CC"/>
                </a:solidFill>
                <a:latin typeface="Times New Roman" pitchFamily="18" charset="0"/>
              </a:rPr>
              <a:t>用途蹊跷</a:t>
            </a:r>
          </a:p>
        </p:txBody>
      </p:sp>
      <p:sp>
        <p:nvSpPr>
          <p:cNvPr id="27669" name="文本框 27668"/>
          <p:cNvSpPr txBox="1"/>
          <p:nvPr/>
        </p:nvSpPr>
        <p:spPr>
          <a:xfrm>
            <a:off x="3419475" y="836613"/>
            <a:ext cx="23764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 lang="zh-CN" altLang="en-US">
              <a:latin typeface="Times New Roman" pitchFamily="18" charset="0"/>
            </a:endParaRPr>
          </a:p>
        </p:txBody>
      </p:sp>
      <p:sp>
        <p:nvSpPr>
          <p:cNvPr id="27670" name="文本框 27669"/>
          <p:cNvSpPr txBox="1"/>
          <p:nvPr/>
        </p:nvSpPr>
        <p:spPr>
          <a:xfrm>
            <a:off x="3492500" y="908050"/>
            <a:ext cx="2159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 lang="zh-CN" altLang="en-US">
              <a:solidFill>
                <a:srgbClr val="0033CC"/>
              </a:solidFill>
              <a:latin typeface="Times New Roman" pitchFamily="18" charset="0"/>
            </a:endParaRPr>
          </a:p>
        </p:txBody>
      </p:sp>
      <p:sp>
        <p:nvSpPr>
          <p:cNvPr id="27671" name="矩形 27670"/>
          <p:cNvSpPr/>
          <p:nvPr/>
        </p:nvSpPr>
        <p:spPr>
          <a:xfrm>
            <a:off x="3635375" y="836613"/>
            <a:ext cx="2376488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33CC"/>
                </a:solidFill>
                <a:latin typeface="Times New Roman" pitchFamily="18" charset="0"/>
              </a:rPr>
              <a:t>如获至宝</a:t>
            </a:r>
          </a:p>
        </p:txBody>
      </p:sp>
      <p:sp>
        <p:nvSpPr>
          <p:cNvPr id="27672" name="文本框 27671"/>
          <p:cNvSpPr txBox="1"/>
          <p:nvPr/>
        </p:nvSpPr>
        <p:spPr>
          <a:xfrm>
            <a:off x="7092950" y="3860800"/>
            <a:ext cx="20510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33CC"/>
                </a:solidFill>
                <a:latin typeface="Times New Roman" pitchFamily="18" charset="0"/>
              </a:rPr>
              <a:t>为解乡愁</a:t>
            </a:r>
          </a:p>
        </p:txBody>
      </p:sp>
      <p:sp>
        <p:nvSpPr>
          <p:cNvPr id="27673" name="文本框 27672"/>
          <p:cNvSpPr txBox="1"/>
          <p:nvPr/>
        </p:nvSpPr>
        <p:spPr>
          <a:xfrm>
            <a:off x="5508625" y="5589588"/>
            <a:ext cx="18002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 lang="zh-CN" altLang="en-US">
              <a:latin typeface="Times New Roman" pitchFamily="18" charset="0"/>
            </a:endParaRPr>
          </a:p>
        </p:txBody>
      </p:sp>
      <p:sp>
        <p:nvSpPr>
          <p:cNvPr id="27675" name="文本框 27674"/>
          <p:cNvSpPr txBox="1"/>
          <p:nvPr/>
        </p:nvSpPr>
        <p:spPr>
          <a:xfrm>
            <a:off x="3635375" y="2420938"/>
            <a:ext cx="2159000" cy="15541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以“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枣核</a:t>
            </a:r>
            <a:r>
              <a: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”为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线索</a:t>
            </a:r>
            <a:r>
              <a: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贯穿全文</a:t>
            </a:r>
            <a:r>
              <a:rPr lang="en-US" altLang="zh-CN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,</a:t>
            </a:r>
            <a:endParaRPr lang="zh-CN" altLang="en-US" sz="3200" b="1">
              <a:effectLst>
                <a:outerShdw blurRad="38100" dist="38100" dir="2700000">
                  <a:srgbClr val="C0C0C0"/>
                </a:outerShdw>
              </a:effectLst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7676" name="文本框 27675"/>
          <p:cNvSpPr txBox="1"/>
          <p:nvPr/>
        </p:nvSpPr>
        <p:spPr>
          <a:xfrm>
            <a:off x="1042988" y="3068638"/>
            <a:ext cx="15113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枣核</a:t>
            </a:r>
          </a:p>
        </p:txBody>
      </p:sp>
      <p:sp>
        <p:nvSpPr>
          <p:cNvPr id="27677" name="文本框 27676"/>
          <p:cNvSpPr txBox="1"/>
          <p:nvPr/>
        </p:nvSpPr>
        <p:spPr>
          <a:xfrm>
            <a:off x="7740650" y="2997200"/>
            <a:ext cx="15843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枣核</a:t>
            </a:r>
          </a:p>
        </p:txBody>
      </p:sp>
      <p:sp>
        <p:nvSpPr>
          <p:cNvPr id="27678" name="文本框 27677"/>
          <p:cNvSpPr txBox="1"/>
          <p:nvPr/>
        </p:nvSpPr>
        <p:spPr>
          <a:xfrm>
            <a:off x="4211638" y="0"/>
            <a:ext cx="15113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枣核</a:t>
            </a:r>
          </a:p>
        </p:txBody>
      </p:sp>
      <p:sp>
        <p:nvSpPr>
          <p:cNvPr id="27679" name="直接连接符 27678"/>
          <p:cNvSpPr/>
          <p:nvPr/>
        </p:nvSpPr>
        <p:spPr>
          <a:xfrm flipH="1">
            <a:off x="468313" y="3716338"/>
            <a:ext cx="6477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27680" name="直接连接符 27679"/>
          <p:cNvSpPr/>
          <p:nvPr/>
        </p:nvSpPr>
        <p:spPr>
          <a:xfrm flipH="1">
            <a:off x="3635375" y="692150"/>
            <a:ext cx="6477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27681" name="直接连接符 27680"/>
          <p:cNvSpPr/>
          <p:nvPr/>
        </p:nvSpPr>
        <p:spPr>
          <a:xfrm flipH="1">
            <a:off x="7164388" y="3716338"/>
            <a:ext cx="6477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27682" name="动作按钮: 后退或前一项 27681">
            <a:hlinkClick action="ppaction://hlinkshowjump?jump=previousslide"/>
          </p:cNvPr>
          <p:cNvSpPr/>
          <p:nvPr/>
        </p:nvSpPr>
        <p:spPr>
          <a:xfrm>
            <a:off x="1187450" y="6021388"/>
            <a:ext cx="1081088" cy="360362"/>
          </a:xfrm>
          <a:prstGeom prst="actionButtonBackPrevious">
            <a:avLst/>
          </a:pr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7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dur="2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27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6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6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dur="10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76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/>
      <p:bldP spid="27652" grpId="1"/>
      <p:bldP spid="27653" grpId="2"/>
      <p:bldP spid="27655" grpId="3"/>
      <p:bldP spid="27668" grpId="4"/>
      <p:bldP spid="27671" grpId="5"/>
      <p:bldP spid="27672" grpId="6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文本框 28673"/>
          <p:cNvSpPr txBox="1"/>
          <p:nvPr/>
        </p:nvSpPr>
        <p:spPr>
          <a:xfrm>
            <a:off x="684213" y="188913"/>
            <a:ext cx="7983537" cy="1800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 </a:t>
            </a:r>
            <a:r>
              <a:rPr lang="en-US" altLang="zh-CN" sz="3600" b="1">
                <a:latin typeface="Times New Roman" pitchFamily="18" charset="0"/>
                <a:ea typeface="隶书" pitchFamily="49" charset="-122"/>
              </a:rPr>
              <a:t>3</a:t>
            </a:r>
            <a:r>
              <a:rPr lang="zh-CN" altLang="en-US" sz="3600" b="1">
                <a:latin typeface="Times New Roman" pitchFamily="18" charset="0"/>
                <a:ea typeface="隶书" pitchFamily="49" charset="-122"/>
              </a:rPr>
              <a:t>、</a:t>
            </a:r>
            <a:r>
              <a:rPr lang="zh-CN" altLang="en-US" sz="3600" b="1">
                <a:solidFill>
                  <a:srgbClr val="FF0066"/>
                </a:solidFill>
                <a:latin typeface="Times New Roman" pitchFamily="18" charset="0"/>
                <a:ea typeface="隶书" pitchFamily="49" charset="-122"/>
              </a:rPr>
              <a:t>通过这个故事，作者想告诉我们一点什么呢？</a:t>
            </a: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（</a:t>
            </a:r>
            <a:r>
              <a:rPr lang="zh-CN" altLang="en-US" sz="3600" b="1">
                <a:solidFill>
                  <a:srgbClr val="000000"/>
                </a:solidFill>
                <a:latin typeface="Times New Roman" pitchFamily="18" charset="0"/>
                <a:ea typeface="隶书" pitchFamily="49" charset="-122"/>
              </a:rPr>
              <a:t>你能用文章中的一句话来回答吗</a:t>
            </a: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）</a:t>
            </a:r>
            <a:r>
              <a:rPr lang="zh-CN" altLang="en-US" sz="36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         </a:t>
            </a:r>
          </a:p>
        </p:txBody>
      </p:sp>
      <p:sp>
        <p:nvSpPr>
          <p:cNvPr id="28675" name="文本框 28674"/>
          <p:cNvSpPr txBox="1"/>
          <p:nvPr/>
        </p:nvSpPr>
        <p:spPr>
          <a:xfrm>
            <a:off x="611188" y="1989138"/>
            <a:ext cx="8318500" cy="1800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        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改了国籍，不等于就改了民族感情；而且没有一个民族像我们这么依恋故土的。</a:t>
            </a:r>
            <a:endParaRPr lang="zh-CN" altLang="en-US" sz="3600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28676" name="文本框 28675"/>
          <p:cNvSpPr txBox="1"/>
          <p:nvPr/>
        </p:nvSpPr>
        <p:spPr>
          <a:xfrm>
            <a:off x="684213" y="3716338"/>
            <a:ext cx="813593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3600" b="1">
                <a:latin typeface="Times New Roman" pitchFamily="18" charset="0"/>
                <a:ea typeface="隶书" pitchFamily="49" charset="-122"/>
              </a:rPr>
              <a:t>4</a:t>
            </a:r>
            <a:r>
              <a:rPr lang="zh-CN" altLang="en-US" sz="3600" b="1">
                <a:latin typeface="Times New Roman" pitchFamily="18" charset="0"/>
                <a:ea typeface="隶书" pitchFamily="49" charset="-122"/>
              </a:rPr>
              <a:t>、</a:t>
            </a: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最后一段</a:t>
            </a:r>
            <a:r>
              <a:rPr lang="zh-CN" altLang="en-US" sz="3600" b="1">
                <a:latin typeface="Times New Roman" pitchFamily="18" charset="0"/>
                <a:ea typeface="隶书" pitchFamily="49" charset="-122"/>
              </a:rPr>
              <a:t>在课文中起什么作用？</a:t>
            </a:r>
          </a:p>
        </p:txBody>
      </p:sp>
      <p:sp>
        <p:nvSpPr>
          <p:cNvPr id="28677" name="文本框 28676"/>
          <p:cNvSpPr txBox="1"/>
          <p:nvPr/>
        </p:nvSpPr>
        <p:spPr>
          <a:xfrm>
            <a:off x="323850" y="4221163"/>
            <a:ext cx="8820150" cy="26241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latin typeface="Times New Roman" pitchFamily="18" charset="0"/>
                <a:ea typeface="隶书" pitchFamily="49" charset="-122"/>
              </a:rPr>
              <a:t>       形式上：</a:t>
            </a:r>
            <a:r>
              <a:rPr lang="zh-CN" altLang="en-US" sz="3600" b="1">
                <a:latin typeface="Times New Roman" pitchFamily="18" charset="0"/>
                <a:ea typeface="隶书" pitchFamily="49" charset="-122"/>
              </a:rPr>
              <a:t>用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议论抒情</a:t>
            </a:r>
            <a:r>
              <a:rPr lang="zh-CN" altLang="en-US" sz="3600" b="1">
                <a:latin typeface="Times New Roman" pitchFamily="18" charset="0"/>
                <a:ea typeface="隶书" pitchFamily="49" charset="-122"/>
              </a:rPr>
              <a:t>的方式，画龙点睛，</a:t>
            </a: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点明了全文的中心</a:t>
            </a:r>
            <a:r>
              <a:rPr lang="en-US" altLang="zh-CN" sz="3600" b="1">
                <a:latin typeface="Times New Roman" pitchFamily="18" charset="0"/>
                <a:ea typeface="隶书" pitchFamily="49" charset="-122"/>
              </a:rPr>
              <a:t>——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   内容上：老华侨思乡之情是根深蒂固的民族感情，我们中华民族有着巨大的凝聚力。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任意多边形 29697"/>
          <p:cNvSpPr/>
          <p:nvPr/>
        </p:nvSpPr>
        <p:spPr>
          <a:xfrm>
            <a:off x="2268538" y="1341438"/>
            <a:ext cx="4572000" cy="4267200"/>
          </a:xfrm>
          <a:custGeom>
            <a:gdLst>
              <a:gd name="txL" fmla="*/ 5400 w 21600"/>
              <a:gd name="txT" fmla="*/ 5400 h 21600"/>
              <a:gd name="txR" fmla="*/ 16200 w 21600"/>
              <a:gd name="txB" fmla="*/ 16200 h 21600"/>
            </a:gdLst>
            <a:rect l="txL" t="txT" r="txR" b="txB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close/>
              </a:path>
            </a:pathLst>
          </a:custGeom>
          <a:solidFill>
            <a:srgbClr val="99CCFF">
              <a:alpha val="50000"/>
            </a:srgbClr>
          </a:solidFill>
          <a:ln w="9525" cap="rnd" cmpd="sng">
            <a:solidFill>
              <a:schemeClr val="tx1"/>
            </a:solidFill>
            <a:prstDash val="sysDot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699" name="文本框 29698"/>
          <p:cNvSpPr txBox="1"/>
          <p:nvPr/>
        </p:nvSpPr>
        <p:spPr>
          <a:xfrm>
            <a:off x="395288" y="2924175"/>
            <a:ext cx="17526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000" b="1">
                <a:solidFill>
                  <a:srgbClr val="FF0066"/>
                </a:solidFill>
                <a:latin typeface="Times New Roman" pitchFamily="18" charset="0"/>
                <a:ea typeface="黑体" pitchFamily="49" charset="-122"/>
              </a:rPr>
              <a:t>索</a:t>
            </a:r>
            <a:r>
              <a:rPr lang="zh-CN" altLang="en-US" sz="40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枣核</a:t>
            </a:r>
          </a:p>
        </p:txBody>
      </p:sp>
      <p:sp>
        <p:nvSpPr>
          <p:cNvPr id="29700" name="文本框 29699"/>
          <p:cNvSpPr txBox="1"/>
          <p:nvPr/>
        </p:nvSpPr>
        <p:spPr>
          <a:xfrm>
            <a:off x="3563938" y="0"/>
            <a:ext cx="19050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000" b="1">
                <a:solidFill>
                  <a:srgbClr val="FF0066"/>
                </a:solidFill>
                <a:latin typeface="Times New Roman" pitchFamily="18" charset="0"/>
                <a:ea typeface="黑体" pitchFamily="49" charset="-122"/>
              </a:rPr>
              <a:t>见</a:t>
            </a:r>
            <a:r>
              <a:rPr lang="zh-CN" altLang="en-US" sz="40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枣核</a:t>
            </a:r>
          </a:p>
        </p:txBody>
      </p:sp>
      <p:sp>
        <p:nvSpPr>
          <p:cNvPr id="29701" name="文本框 29700"/>
          <p:cNvSpPr txBox="1"/>
          <p:nvPr/>
        </p:nvSpPr>
        <p:spPr>
          <a:xfrm>
            <a:off x="7092950" y="2997200"/>
            <a:ext cx="17526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000" b="1">
                <a:solidFill>
                  <a:srgbClr val="FF0066"/>
                </a:solidFill>
                <a:latin typeface="Times New Roman" pitchFamily="18" charset="0"/>
                <a:ea typeface="黑体" pitchFamily="49" charset="-122"/>
              </a:rPr>
              <a:t>话</a:t>
            </a:r>
            <a:r>
              <a:rPr lang="zh-CN" altLang="en-US" sz="40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枣核</a:t>
            </a:r>
          </a:p>
        </p:txBody>
      </p:sp>
      <p:sp>
        <p:nvSpPr>
          <p:cNvPr id="29702" name="文本框 29701"/>
          <p:cNvSpPr txBox="1"/>
          <p:nvPr/>
        </p:nvSpPr>
        <p:spPr>
          <a:xfrm>
            <a:off x="3708400" y="5373688"/>
            <a:ext cx="6477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000" b="1">
                <a:solidFill>
                  <a:srgbClr val="FF0066"/>
                </a:solidFill>
                <a:latin typeface="Times New Roman" pitchFamily="18" charset="0"/>
                <a:ea typeface="黑体" pitchFamily="49" charset="-122"/>
              </a:rPr>
              <a:t>议</a:t>
            </a:r>
          </a:p>
        </p:txBody>
      </p:sp>
      <p:sp>
        <p:nvSpPr>
          <p:cNvPr id="29703" name="文本框 29702"/>
          <p:cNvSpPr txBox="1"/>
          <p:nvPr/>
        </p:nvSpPr>
        <p:spPr>
          <a:xfrm>
            <a:off x="3635375" y="2492375"/>
            <a:ext cx="1905000" cy="15541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以“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枣核</a:t>
            </a:r>
            <a:r>
              <a: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”为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线索</a:t>
            </a:r>
            <a:r>
              <a: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贯穿全文，</a:t>
            </a:r>
          </a:p>
        </p:txBody>
      </p:sp>
      <p:grpSp>
        <p:nvGrpSpPr>
          <p:cNvPr id="29704" name="组合 29703"/>
          <p:cNvGrpSpPr/>
          <p:nvPr/>
        </p:nvGrpSpPr>
        <p:grpSpPr>
          <a:xfrm>
            <a:off x="7165975" y="4779963"/>
            <a:ext cx="1978025" cy="2078037"/>
            <a:chOff x="4454" y="2818"/>
            <a:chExt cx="1246" cy="1309"/>
          </a:xfrm>
        </p:grpSpPr>
        <p:sp>
          <p:nvSpPr>
            <p:cNvPr id="29705" name="云形标注 29704"/>
            <p:cNvSpPr/>
            <p:nvPr/>
          </p:nvSpPr>
          <p:spPr>
            <a:xfrm rot="5739053">
              <a:off x="4422" y="2849"/>
              <a:ext cx="1309" cy="1246"/>
            </a:xfrm>
            <a:prstGeom prst="cloudCallout">
              <a:avLst>
                <a:gd name="adj1" fmla="val -77995"/>
                <a:gd name="adj2" fmla="val 37634"/>
              </a:avLst>
            </a:prstGeom>
            <a:solidFill>
              <a:srgbClr val="FFFF99">
                <a:alpha val="50000"/>
              </a:srgbClr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rot="10800000" vert="eaVer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20000"/>
                </a:spcBef>
                <a:buClr>
                  <a:schemeClr val="bg1"/>
                </a:buClr>
              </a:pPr>
              <a:endParaRPr lang="zh-CN" altLang="en-US">
                <a:solidFill>
                  <a:srgbClr val="CC3300"/>
                </a:solidFill>
                <a:latin typeface="Times New Roman" pitchFamily="18" charset="0"/>
              </a:endParaRPr>
            </a:p>
          </p:txBody>
        </p:sp>
        <p:sp>
          <p:nvSpPr>
            <p:cNvPr id="29706" name="文本框 29705"/>
            <p:cNvSpPr txBox="1"/>
            <p:nvPr/>
          </p:nvSpPr>
          <p:spPr>
            <a:xfrm>
              <a:off x="4656" y="2976"/>
              <a:ext cx="960" cy="90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chemeClr val="bg1"/>
                </a:buClr>
              </a:pPr>
              <a:r>
                <a:rPr lang="zh-CN" altLang="en-US" sz="4400" b="1" i="1">
                  <a:solidFill>
                    <a:srgbClr val="FF0000"/>
                  </a:solidFill>
                  <a:latin typeface="Times New Roman" pitchFamily="18" charset="0"/>
                  <a:ea typeface="方正舒体" pitchFamily="2" charset="-122"/>
                </a:rPr>
                <a:t>解开悬念</a:t>
              </a:r>
            </a:p>
          </p:txBody>
        </p:sp>
      </p:grpSp>
      <p:grpSp>
        <p:nvGrpSpPr>
          <p:cNvPr id="29707" name="组合 29706"/>
          <p:cNvGrpSpPr/>
          <p:nvPr/>
        </p:nvGrpSpPr>
        <p:grpSpPr>
          <a:xfrm>
            <a:off x="323850" y="5029200"/>
            <a:ext cx="3048000" cy="1828800"/>
            <a:chOff x="384" y="3168"/>
            <a:chExt cx="1920" cy="1152"/>
          </a:xfrm>
        </p:grpSpPr>
        <p:sp>
          <p:nvSpPr>
            <p:cNvPr id="29708" name="爆炸形 1 29707"/>
            <p:cNvSpPr/>
            <p:nvPr/>
          </p:nvSpPr>
          <p:spPr>
            <a:xfrm>
              <a:off x="384" y="3168"/>
              <a:ext cx="1920" cy="1152"/>
            </a:xfrm>
            <a:prstGeom prst="irregularSeal1">
              <a:avLst/>
            </a:prstGeom>
            <a:solidFill>
              <a:srgbClr val="FFFF99"/>
            </a:solidFill>
            <a:ln w="38100" cap="flat" cmpd="sng">
              <a:solidFill>
                <a:schemeClr val="tx1"/>
              </a:solidFill>
              <a:prstDash val="dash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09" name="文本框 29708"/>
            <p:cNvSpPr txBox="1"/>
            <p:nvPr/>
          </p:nvSpPr>
          <p:spPr>
            <a:xfrm>
              <a:off x="672" y="3504"/>
              <a:ext cx="1440" cy="442"/>
            </a:xfrm>
            <a:prstGeom prst="rect">
              <a:avLst/>
            </a:prstGeom>
            <a:noFill/>
            <a:ln w="38100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chemeClr val="bg1"/>
                </a:buClr>
              </a:pPr>
              <a:r>
                <a:rPr lang="zh-CN" altLang="en-US" sz="4000" b="1">
                  <a:solidFill>
                    <a:srgbClr val="FF0000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 pitchFamily="18" charset="0"/>
                  <a:ea typeface="方正舒体" pitchFamily="2" charset="-122"/>
                </a:rPr>
                <a:t>点明主题</a:t>
              </a:r>
            </a:p>
          </p:txBody>
        </p:sp>
      </p:grpSp>
      <p:grpSp>
        <p:nvGrpSpPr>
          <p:cNvPr id="29710" name="组合 29709"/>
          <p:cNvGrpSpPr/>
          <p:nvPr/>
        </p:nvGrpSpPr>
        <p:grpSpPr>
          <a:xfrm>
            <a:off x="539750" y="1341438"/>
            <a:ext cx="2590800" cy="1371600"/>
            <a:chOff x="336" y="864"/>
            <a:chExt cx="1632" cy="864"/>
          </a:xfrm>
        </p:grpSpPr>
        <p:sp>
          <p:nvSpPr>
            <p:cNvPr id="29711" name="云形标注 29710"/>
            <p:cNvSpPr/>
            <p:nvPr/>
          </p:nvSpPr>
          <p:spPr>
            <a:xfrm>
              <a:off x="336" y="864"/>
              <a:ext cx="1584" cy="864"/>
            </a:xfrm>
            <a:prstGeom prst="cloudCallout">
              <a:avLst>
                <a:gd name="adj1" fmla="val -42616"/>
                <a:gd name="adj2" fmla="val 64468"/>
              </a:avLst>
            </a:prstGeom>
            <a:solidFill>
              <a:srgbClr val="FFFF99">
                <a:alpha val="50000"/>
              </a:srgbClr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20000"/>
                </a:spcBef>
                <a:buClr>
                  <a:schemeClr val="bg1"/>
                </a:buClr>
              </a:pPr>
              <a:endParaRPr lang="zh-CN" altLang="en-US" b="1">
                <a:latin typeface="Times New Roman" pitchFamily="18" charset="0"/>
              </a:endParaRPr>
            </a:p>
          </p:txBody>
        </p:sp>
        <p:sp>
          <p:nvSpPr>
            <p:cNvPr id="29712" name="文本框 29711"/>
            <p:cNvSpPr txBox="1"/>
            <p:nvPr/>
          </p:nvSpPr>
          <p:spPr>
            <a:xfrm>
              <a:off x="432" y="1008"/>
              <a:ext cx="1536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chemeClr val="bg1"/>
                </a:buClr>
              </a:pPr>
              <a:r>
                <a:rPr lang="zh-CN" altLang="en-US" sz="4000" b="1">
                  <a:solidFill>
                    <a:srgbClr val="FF0000"/>
                  </a:solidFill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 pitchFamily="18" charset="0"/>
                  <a:ea typeface="方正舒体" pitchFamily="2" charset="-122"/>
                </a:rPr>
                <a:t>设置悬念</a:t>
              </a:r>
            </a:p>
          </p:txBody>
        </p:sp>
      </p:grpSp>
      <p:grpSp>
        <p:nvGrpSpPr>
          <p:cNvPr id="29713" name="组合 29712"/>
          <p:cNvGrpSpPr/>
          <p:nvPr/>
        </p:nvGrpSpPr>
        <p:grpSpPr>
          <a:xfrm>
            <a:off x="6300788" y="333375"/>
            <a:ext cx="2133600" cy="1676400"/>
            <a:chOff x="3990" y="191"/>
            <a:chExt cx="1344" cy="1056"/>
          </a:xfrm>
        </p:grpSpPr>
        <p:sp>
          <p:nvSpPr>
            <p:cNvPr id="29714" name="云形标注 29713"/>
            <p:cNvSpPr/>
            <p:nvPr/>
          </p:nvSpPr>
          <p:spPr>
            <a:xfrm rot="5183770">
              <a:off x="4134" y="47"/>
              <a:ext cx="1056" cy="1344"/>
            </a:xfrm>
            <a:prstGeom prst="cloudCallout">
              <a:avLst>
                <a:gd name="adj1" fmla="val -15597"/>
                <a:gd name="adj2" fmla="val 84898"/>
              </a:avLst>
            </a:prstGeom>
            <a:solidFill>
              <a:srgbClr val="FFFF99">
                <a:alpha val="50000"/>
              </a:srgbClr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rot="10800000" vert="eaVer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spcBef>
                  <a:spcPct val="20000"/>
                </a:spcBef>
                <a:buClr>
                  <a:schemeClr val="bg1"/>
                </a:buClr>
              </a:pPr>
              <a:endParaRPr lang="zh-CN" altLang="en-US">
                <a:latin typeface="Times New Roman" pitchFamily="18" charset="0"/>
              </a:endParaRPr>
            </a:p>
          </p:txBody>
        </p:sp>
        <p:sp>
          <p:nvSpPr>
            <p:cNvPr id="29715" name="文本框 29714"/>
            <p:cNvSpPr txBox="1"/>
            <p:nvPr/>
          </p:nvSpPr>
          <p:spPr>
            <a:xfrm>
              <a:off x="4272" y="288"/>
              <a:ext cx="1056" cy="8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 pitchFamily="18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>
                  <a:schemeClr val="bg1"/>
                </a:buClr>
              </a:pPr>
              <a:r>
                <a:rPr lang="zh-CN" altLang="en-US" sz="4000" b="1">
                  <a:solidFill>
                    <a:srgbClr val="FF0000"/>
                  </a:solidFill>
                  <a:latin typeface="Times New Roman" pitchFamily="18" charset="0"/>
                  <a:ea typeface="方正舒体" pitchFamily="2" charset="-122"/>
                </a:rPr>
                <a:t>加深悬念</a:t>
              </a:r>
            </a:p>
          </p:txBody>
        </p:sp>
      </p:grpSp>
      <p:sp>
        <p:nvSpPr>
          <p:cNvPr id="29716" name="文本框 29715"/>
          <p:cNvSpPr txBox="1"/>
          <p:nvPr/>
        </p:nvSpPr>
        <p:spPr>
          <a:xfrm>
            <a:off x="468313" y="3716338"/>
            <a:ext cx="266382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33CC"/>
                </a:solidFill>
                <a:latin typeface="Times New Roman" pitchFamily="18" charset="0"/>
              </a:rPr>
              <a:t>用途蹊跷</a:t>
            </a:r>
          </a:p>
        </p:txBody>
      </p:sp>
      <p:sp>
        <p:nvSpPr>
          <p:cNvPr id="29717" name="文本框 29716"/>
          <p:cNvSpPr txBox="1"/>
          <p:nvPr/>
        </p:nvSpPr>
        <p:spPr>
          <a:xfrm>
            <a:off x="3419475" y="836613"/>
            <a:ext cx="23764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 lang="zh-CN" altLang="en-US">
              <a:latin typeface="Times New Roman" pitchFamily="18" charset="0"/>
            </a:endParaRPr>
          </a:p>
        </p:txBody>
      </p:sp>
      <p:sp>
        <p:nvSpPr>
          <p:cNvPr id="29718" name="文本框 29717"/>
          <p:cNvSpPr txBox="1"/>
          <p:nvPr/>
        </p:nvSpPr>
        <p:spPr>
          <a:xfrm>
            <a:off x="3492500" y="908050"/>
            <a:ext cx="2159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 lang="zh-CN" altLang="en-US">
              <a:solidFill>
                <a:srgbClr val="0033CC"/>
              </a:solidFill>
              <a:latin typeface="Times New Roman" pitchFamily="18" charset="0"/>
            </a:endParaRPr>
          </a:p>
        </p:txBody>
      </p:sp>
      <p:sp>
        <p:nvSpPr>
          <p:cNvPr id="29719" name="矩形 29718"/>
          <p:cNvSpPr/>
          <p:nvPr/>
        </p:nvSpPr>
        <p:spPr>
          <a:xfrm>
            <a:off x="3635375" y="836613"/>
            <a:ext cx="2376488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33CC"/>
                </a:solidFill>
                <a:latin typeface="Times New Roman" pitchFamily="18" charset="0"/>
              </a:rPr>
              <a:t>如获至宝</a:t>
            </a:r>
          </a:p>
        </p:txBody>
      </p:sp>
      <p:sp>
        <p:nvSpPr>
          <p:cNvPr id="29720" name="文本框 29719"/>
          <p:cNvSpPr txBox="1"/>
          <p:nvPr/>
        </p:nvSpPr>
        <p:spPr>
          <a:xfrm>
            <a:off x="7092950" y="3716338"/>
            <a:ext cx="205105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33CC"/>
                </a:solidFill>
                <a:latin typeface="Times New Roman" pitchFamily="18" charset="0"/>
              </a:rPr>
              <a:t>为解乡愁</a:t>
            </a:r>
          </a:p>
        </p:txBody>
      </p:sp>
      <p:sp>
        <p:nvSpPr>
          <p:cNvPr id="29722" name="文本框 29721"/>
          <p:cNvSpPr txBox="1"/>
          <p:nvPr/>
        </p:nvSpPr>
        <p:spPr>
          <a:xfrm>
            <a:off x="3708400" y="6092825"/>
            <a:ext cx="208756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33CC"/>
                </a:solidFill>
                <a:latin typeface="Times New Roman" pitchFamily="18" charset="0"/>
                <a:ea typeface="黑体" pitchFamily="49" charset="-122"/>
              </a:rPr>
              <a:t>民族之情</a:t>
            </a:r>
          </a:p>
        </p:txBody>
      </p:sp>
      <p:sp>
        <p:nvSpPr>
          <p:cNvPr id="29723" name="文本框 29722"/>
          <p:cNvSpPr txBox="1"/>
          <p:nvPr/>
        </p:nvSpPr>
        <p:spPr>
          <a:xfrm>
            <a:off x="4356100" y="5373688"/>
            <a:ext cx="1511300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枣核</a:t>
            </a:r>
          </a:p>
        </p:txBody>
      </p:sp>
      <p:sp>
        <p:nvSpPr>
          <p:cNvPr id="29724" name="直接连接符 29723"/>
          <p:cNvSpPr/>
          <p:nvPr/>
        </p:nvSpPr>
        <p:spPr>
          <a:xfrm flipH="1">
            <a:off x="3708400" y="6021388"/>
            <a:ext cx="6477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/>
        </p:txBody>
      </p:sp>
      <p:sp>
        <p:nvSpPr>
          <p:cNvPr id="29725" name="文本框 29724"/>
          <p:cNvSpPr txBox="1"/>
          <p:nvPr/>
        </p:nvSpPr>
        <p:spPr>
          <a:xfrm>
            <a:off x="3635375" y="4005263"/>
            <a:ext cx="19050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设置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itchFamily="18" charset="0"/>
                <a:ea typeface="楷体_GB2312" pitchFamily="49" charset="-122"/>
              </a:rPr>
              <a:t>悬念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97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2" grpId="0"/>
      <p:bldP spid="2972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标题 64513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zh-CN" altLang="en-US" sz="6000" b="1">
                <a:solidFill>
                  <a:schemeClr val="tx1"/>
                </a:solidFill>
                <a:latin typeface="宋体" pitchFamily="2" charset="-122"/>
              </a:rPr>
              <a:t>小贴士：  设置悬念</a:t>
            </a:r>
          </a:p>
        </p:txBody>
      </p:sp>
      <p:sp>
        <p:nvSpPr>
          <p:cNvPr id="64515" name="文本占位符 64514"/>
          <p:cNvSpPr>
            <a:spLocks noGrp="1"/>
          </p:cNvSpPr>
          <p:nvPr>
            <p:ph type="body" idx="4294967295"/>
          </p:nvPr>
        </p:nvSpPr>
        <p:spPr>
          <a:xfrm>
            <a:off x="900113" y="1916113"/>
            <a:ext cx="7772400" cy="41148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zh-CN" altLang="en-US" sz="4000" b="1">
                <a:latin typeface="宋体" pitchFamily="2" charset="-122"/>
              </a:rPr>
              <a:t>       它是文学的表现手法之一，是作家在叙述情节和描写人物时为吸引读者的好奇心而设置的“关子”。悬念的安排可以使文章显得跌宕起伏、引人入胜，增强作品的艺术感染力。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1" name="文本框 12290"/>
          <p:cNvSpPr txBox="1"/>
          <p:nvPr/>
        </p:nvSpPr>
        <p:spPr>
          <a:xfrm>
            <a:off x="0" y="1773238"/>
            <a:ext cx="8964613" cy="17383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000000"/>
                </a:solidFill>
                <a:latin typeface="隶书" pitchFamily="49" charset="-122"/>
                <a:ea typeface="隶书" pitchFamily="49" charset="-122"/>
              </a:rPr>
              <a:t>    </a:t>
            </a:r>
          </a:p>
          <a:p>
            <a:endParaRPr lang="zh-CN" altLang="en-US" sz="4800" b="1">
              <a:solidFill>
                <a:srgbClr val="00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12292" name="文本框 12291"/>
          <p:cNvSpPr txBox="1"/>
          <p:nvPr/>
        </p:nvSpPr>
        <p:spPr>
          <a:xfrm>
            <a:off x="179388" y="2852738"/>
            <a:ext cx="7777162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1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、栽杨柳树，种睡莲。</a:t>
            </a:r>
          </a:p>
        </p:txBody>
      </p:sp>
      <p:sp>
        <p:nvSpPr>
          <p:cNvPr id="12293" name="文本框 12292"/>
          <p:cNvSpPr txBox="1"/>
          <p:nvPr/>
        </p:nvSpPr>
        <p:spPr>
          <a:xfrm>
            <a:off x="0" y="3644900"/>
            <a:ext cx="7885113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 </a:t>
            </a: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2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、试种家乡的枣树。</a:t>
            </a:r>
          </a:p>
        </p:txBody>
      </p:sp>
      <p:sp>
        <p:nvSpPr>
          <p:cNvPr id="12294" name="文本框 12293"/>
          <p:cNvSpPr txBox="1"/>
          <p:nvPr/>
        </p:nvSpPr>
        <p:spPr>
          <a:xfrm>
            <a:off x="0" y="4365625"/>
            <a:ext cx="8964613" cy="1555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 </a:t>
            </a: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3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、亲手建造“北海”。</a:t>
            </a:r>
          </a:p>
          <a:p>
            <a:endParaRPr lang="zh-CN" altLang="en-US" sz="4800" b="1">
              <a:solidFill>
                <a:srgbClr val="CC0099"/>
              </a:solidFill>
              <a:latin typeface="Times New Roman" pitchFamily="18" charset="0"/>
              <a:ea typeface="隶书" pitchFamily="49" charset="-122"/>
            </a:endParaRPr>
          </a:p>
        </p:txBody>
      </p:sp>
      <p:sp>
        <p:nvSpPr>
          <p:cNvPr id="12295" name="文本框 12294"/>
          <p:cNvSpPr txBox="1"/>
          <p:nvPr/>
        </p:nvSpPr>
        <p:spPr>
          <a:xfrm>
            <a:off x="0" y="5229225"/>
            <a:ext cx="8893175" cy="1555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 </a:t>
            </a:r>
          </a:p>
          <a:p>
            <a:endParaRPr lang="zh-CN" altLang="en-US" sz="4800" b="1">
              <a:solidFill>
                <a:srgbClr val="CC0099"/>
              </a:solidFill>
              <a:latin typeface="Times New Roman" pitchFamily="18" charset="0"/>
              <a:ea typeface="隶书" pitchFamily="49" charset="-122"/>
            </a:endParaRPr>
          </a:p>
        </p:txBody>
      </p:sp>
      <p:sp>
        <p:nvSpPr>
          <p:cNvPr id="12296" name="文本框 12295"/>
          <p:cNvSpPr txBox="1"/>
          <p:nvPr/>
        </p:nvSpPr>
        <p:spPr>
          <a:xfrm>
            <a:off x="4425950" y="6229350"/>
            <a:ext cx="184150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4800" b="1">
              <a:solidFill>
                <a:srgbClr val="CC0099"/>
              </a:solidFill>
              <a:latin typeface="Times New Roman" pitchFamily="18" charset="0"/>
              <a:ea typeface="隶书" pitchFamily="49" charset="-122"/>
            </a:endParaRPr>
          </a:p>
        </p:txBody>
      </p:sp>
      <p:sp>
        <p:nvSpPr>
          <p:cNvPr id="12297" name="文本框 12296"/>
          <p:cNvSpPr txBox="1"/>
          <p:nvPr/>
        </p:nvSpPr>
        <p:spPr>
          <a:xfrm>
            <a:off x="0" y="4365625"/>
            <a:ext cx="8893175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4800" b="1">
              <a:solidFill>
                <a:srgbClr val="CC0099"/>
              </a:solidFill>
              <a:latin typeface="Times New Roman" pitchFamily="18" charset="0"/>
              <a:ea typeface="隶书" pitchFamily="49" charset="-122"/>
            </a:endParaRPr>
          </a:p>
        </p:txBody>
      </p:sp>
      <p:pic>
        <p:nvPicPr>
          <p:cNvPr id="12298" name="图片 12297" descr="doghouse">
            <a:hlinkClick action="ppaction://noaction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0" y="5334000"/>
            <a:ext cx="1066800" cy="1295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9" name="图片 12298" descr="doghouse">
            <a:hlinkClick action="ppaction://noaction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0" y="4953000"/>
            <a:ext cx="1600200" cy="1676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300" name="文本框 12299"/>
          <p:cNvSpPr txBox="1"/>
          <p:nvPr/>
        </p:nvSpPr>
        <p:spPr>
          <a:xfrm>
            <a:off x="395288" y="836613"/>
            <a:ext cx="8569325" cy="2041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隶书" pitchFamily="49" charset="-122"/>
              </a:rPr>
              <a:t>      身居海外的旧时同窗无时无刻不在怀念着自己的家乡，远在大洋的彼岸，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他采用了哪些方法来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寄托</a:t>
            </a:r>
            <a:r>
              <a:rPr lang="zh-CN" altLang="en-US" sz="3200" b="1">
                <a:solidFill>
                  <a:srgbClr val="FF0000"/>
                </a:solidFill>
                <a:latin typeface="Times New Roman" pitchFamily="18" charset="0"/>
                <a:ea typeface="隶书" pitchFamily="49" charset="-122"/>
              </a:rPr>
              <a:t>自己的思乡之情的呢</a:t>
            </a:r>
            <a:r>
              <a:rPr lang="zh-CN" altLang="en-US" sz="3200" b="1">
                <a:solidFill>
                  <a:srgbClr val="000000"/>
                </a:solidFill>
                <a:latin typeface="Times New Roman" pitchFamily="18" charset="0"/>
                <a:ea typeface="隶书" pitchFamily="49" charset="-122"/>
              </a:rPr>
              <a:t>？请细读课文，分别概括。</a:t>
            </a:r>
          </a:p>
        </p:txBody>
      </p:sp>
      <p:sp>
        <p:nvSpPr>
          <p:cNvPr id="12301" name="文本框 12300"/>
          <p:cNvSpPr txBox="1"/>
          <p:nvPr/>
        </p:nvSpPr>
        <p:spPr>
          <a:xfrm>
            <a:off x="2555875" y="188913"/>
            <a:ext cx="69850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（再读</a:t>
            </a:r>
            <a:r>
              <a:rPr lang="en-US" altLang="zh-CN" sz="32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7-10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隶书" pitchFamily="49" charset="-122"/>
              </a:rPr>
              <a:t>自然段，思考问题）</a:t>
            </a:r>
          </a:p>
        </p:txBody>
      </p:sp>
      <p:sp>
        <p:nvSpPr>
          <p:cNvPr id="12302" name="文本框 12301"/>
          <p:cNvSpPr txBox="1"/>
          <p:nvPr/>
        </p:nvSpPr>
        <p:spPr>
          <a:xfrm>
            <a:off x="395288" y="188913"/>
            <a:ext cx="237648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具体研习</a:t>
            </a:r>
          </a:p>
        </p:txBody>
      </p:sp>
      <p:sp>
        <p:nvSpPr>
          <p:cNvPr id="12303" name="文本框 12302"/>
          <p:cNvSpPr txBox="1"/>
          <p:nvPr/>
        </p:nvSpPr>
        <p:spPr>
          <a:xfrm>
            <a:off x="179388" y="5013325"/>
            <a:ext cx="6697662" cy="1555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4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、追忆在北海泛舟的日子。（行动描写）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  <p:bldP spid="12293" grpId="1"/>
      <p:bldP spid="12294" grpId="2"/>
      <p:bldP spid="12303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标题 57345"/>
          <p:cNvSpPr>
            <a:spLocks noGrp="1"/>
          </p:cNvSpPr>
          <p:nvPr>
            <p:ph type="title"/>
          </p:nvPr>
        </p:nvSpPr>
        <p:spPr>
          <a:xfrm>
            <a:off x="395288" y="549275"/>
            <a:ext cx="5175250" cy="549275"/>
          </a:xfrm>
        </p:spPr>
        <p:txBody>
          <a:bodyPr anchor="ctr"/>
          <a:lstStyle/>
          <a:p>
            <a:pPr algn="l"/>
            <a:r>
              <a:rPr lang="zh-CN" altLang="en-US" sz="4800" b="1">
                <a:solidFill>
                  <a:srgbClr val="000000"/>
                </a:solidFill>
                <a:ea typeface="隶书" pitchFamily="49" charset="-122"/>
              </a:rPr>
              <a:t> 思乡的心理活动：</a:t>
            </a:r>
          </a:p>
        </p:txBody>
      </p:sp>
      <p:sp>
        <p:nvSpPr>
          <p:cNvPr id="57347" name="文本框 57346"/>
          <p:cNvSpPr txBox="1"/>
          <p:nvPr/>
        </p:nvSpPr>
        <p:spPr>
          <a:xfrm>
            <a:off x="0" y="1773238"/>
            <a:ext cx="8964613" cy="17383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zh-CN" altLang="en-US" sz="6000" b="1">
                <a:solidFill>
                  <a:srgbClr val="000000"/>
                </a:solidFill>
                <a:latin typeface="隶书" pitchFamily="49" charset="-122"/>
                <a:ea typeface="隶书" pitchFamily="49" charset="-122"/>
              </a:rPr>
              <a:t>    </a:t>
            </a:r>
          </a:p>
          <a:p>
            <a:pPr>
              <a:buClr>
                <a:schemeClr val="bg1"/>
              </a:buClr>
            </a:pPr>
            <a:endParaRPr lang="zh-CN" altLang="en-US" sz="4800" b="1">
              <a:solidFill>
                <a:srgbClr val="0000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57348" name="文本框 57347"/>
          <p:cNvSpPr txBox="1"/>
          <p:nvPr/>
        </p:nvSpPr>
        <p:spPr>
          <a:xfrm>
            <a:off x="179388" y="1268413"/>
            <a:ext cx="7705725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1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、心里总像是缺点什么</a:t>
            </a:r>
          </a:p>
        </p:txBody>
      </p:sp>
      <p:sp>
        <p:nvSpPr>
          <p:cNvPr id="57349" name="文本框 57348"/>
          <p:cNvSpPr txBox="1"/>
          <p:nvPr/>
        </p:nvSpPr>
        <p:spPr>
          <a:xfrm>
            <a:off x="179388" y="1916113"/>
            <a:ext cx="7705725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2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、体会出游子的心境</a:t>
            </a:r>
          </a:p>
        </p:txBody>
      </p:sp>
      <p:sp>
        <p:nvSpPr>
          <p:cNvPr id="57350" name="文本框 57349"/>
          <p:cNvSpPr txBox="1"/>
          <p:nvPr/>
        </p:nvSpPr>
        <p:spPr>
          <a:xfrm>
            <a:off x="179388" y="2565400"/>
            <a:ext cx="6119812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3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、想厂甸，想隆福寺</a:t>
            </a:r>
          </a:p>
        </p:txBody>
      </p:sp>
      <p:sp>
        <p:nvSpPr>
          <p:cNvPr id="57351" name="文本框 57350"/>
          <p:cNvSpPr txBox="1"/>
          <p:nvPr/>
        </p:nvSpPr>
        <p:spPr>
          <a:xfrm>
            <a:off x="0" y="3213100"/>
            <a:ext cx="8604250" cy="1555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 </a:t>
            </a: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4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、这里一过圣诞，我就想旧历年</a:t>
            </a:r>
          </a:p>
        </p:txBody>
      </p:sp>
      <p:sp>
        <p:nvSpPr>
          <p:cNvPr id="57352" name="文本框 57351"/>
          <p:cNvSpPr txBox="1"/>
          <p:nvPr/>
        </p:nvSpPr>
        <p:spPr>
          <a:xfrm>
            <a:off x="0" y="4724400"/>
            <a:ext cx="9144000" cy="15557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 </a:t>
            </a:r>
            <a:r>
              <a:rPr lang="en-US" altLang="zh-CN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5</a:t>
            </a:r>
            <a:r>
              <a:rPr lang="zh-CN" altLang="en-US" sz="4800" b="1">
                <a:solidFill>
                  <a:srgbClr val="CC0099"/>
                </a:solidFill>
                <a:latin typeface="Times New Roman" pitchFamily="18" charset="0"/>
                <a:ea typeface="隶书" pitchFamily="49" charset="-122"/>
              </a:rPr>
              <a:t>、近来老是想总布胡同院里那棵枣树。</a:t>
            </a:r>
          </a:p>
        </p:txBody>
      </p:sp>
      <p:sp>
        <p:nvSpPr>
          <p:cNvPr id="57353" name="文本框 57352"/>
          <p:cNvSpPr txBox="1"/>
          <p:nvPr/>
        </p:nvSpPr>
        <p:spPr>
          <a:xfrm>
            <a:off x="4425950" y="6229350"/>
            <a:ext cx="184150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buClr>
                <a:schemeClr val="bg1"/>
              </a:buClr>
            </a:pPr>
            <a:endParaRPr lang="zh-CN" altLang="en-US" sz="4800" b="1">
              <a:solidFill>
                <a:srgbClr val="CC0099"/>
              </a:solidFill>
              <a:latin typeface="Times New Roman" pitchFamily="18" charset="0"/>
              <a:ea typeface="隶书" pitchFamily="49" charset="-122"/>
            </a:endParaRPr>
          </a:p>
        </p:txBody>
      </p:sp>
      <p:sp>
        <p:nvSpPr>
          <p:cNvPr id="57354" name="动作按钮: 后退或前一项 57353">
            <a:hlinkClick action="ppaction://noaction"/>
          </p:cNvPr>
          <p:cNvSpPr/>
          <p:nvPr/>
        </p:nvSpPr>
        <p:spPr>
          <a:xfrm>
            <a:off x="7885113" y="6453188"/>
            <a:ext cx="1008062" cy="404812"/>
          </a:xfrm>
          <a:prstGeom prst="actionButtonBackPrevious">
            <a:avLst/>
          </a:prstGeom>
          <a:solidFill>
            <a:schemeClr val="accent1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7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7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73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73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8" grpId="0"/>
      <p:bldP spid="57349" grpId="1"/>
      <p:bldP spid="57350" grpId="2"/>
      <p:bldP spid="57351" grpId="3"/>
      <p:bldP spid="57352" grpId="4"/>
      <p:bldP spid="57353" grpId="5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矩形 50177"/>
          <p:cNvSpPr/>
          <p:nvPr/>
        </p:nvSpPr>
        <p:spPr>
          <a:xfrm>
            <a:off x="468313" y="333375"/>
            <a:ext cx="3671887" cy="1223963"/>
          </a:xfrm>
          <a:prstGeom prst="rect">
            <a:avLst/>
          </a:prstGeom>
          <a:solidFill>
            <a:srgbClr val="08FF23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179" name="文本框 50178"/>
          <p:cNvSpPr txBox="1"/>
          <p:nvPr/>
        </p:nvSpPr>
        <p:spPr>
          <a:xfrm>
            <a:off x="323850" y="1916113"/>
            <a:ext cx="7885113" cy="283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600" b="1">
                <a:latin typeface="Arial" pitchFamily="34" charset="0"/>
                <a:ea typeface="黑体" pitchFamily="49" charset="-122"/>
              </a:rPr>
              <a:t>        </a:t>
            </a:r>
            <a:r>
              <a:rPr lang="zh-CN" altLang="en-US" sz="3600" b="1">
                <a:solidFill>
                  <a:srgbClr val="333399"/>
                </a:solidFill>
                <a:latin typeface="Arial" pitchFamily="34" charset="0"/>
                <a:ea typeface="黑体" pitchFamily="49" charset="-122"/>
              </a:rPr>
              <a:t>再读课文，品味像陈酒一样醇的</a:t>
            </a:r>
          </a:p>
          <a:p>
            <a:r>
              <a:rPr lang="zh-CN" altLang="en-US" sz="3600" b="1">
                <a:solidFill>
                  <a:srgbClr val="333399"/>
                </a:solidFill>
                <a:latin typeface="Arial" pitchFamily="34" charset="0"/>
                <a:ea typeface="黑体" pitchFamily="49" charset="-122"/>
              </a:rPr>
              <a:t>思乡之情，这样的情感弥漫在文章</a:t>
            </a:r>
          </a:p>
          <a:p>
            <a:r>
              <a:rPr lang="zh-CN" altLang="en-US" sz="3600" b="1">
                <a:solidFill>
                  <a:srgbClr val="333399"/>
                </a:solidFill>
                <a:latin typeface="Arial" pitchFamily="34" charset="0"/>
                <a:ea typeface="黑体" pitchFamily="49" charset="-122"/>
              </a:rPr>
              <a:t>的字里行间，请用你智慧的眼睛寻</a:t>
            </a:r>
          </a:p>
          <a:p>
            <a:r>
              <a:rPr lang="zh-CN" altLang="en-US" sz="3600" b="1">
                <a:solidFill>
                  <a:srgbClr val="333399"/>
                </a:solidFill>
                <a:latin typeface="Arial" pitchFamily="34" charset="0"/>
                <a:ea typeface="黑体" pitchFamily="49" charset="-122"/>
              </a:rPr>
              <a:t>找</a:t>
            </a: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</a:rPr>
              <a:t>一些表现友人思乡之苦的情感的词语，并体会其中的妙处</a:t>
            </a:r>
            <a:r>
              <a:rPr lang="zh-CN" altLang="en-US" sz="3600" b="1">
                <a:solidFill>
                  <a:srgbClr val="0000FF"/>
                </a:solidFill>
                <a:latin typeface="Arial" pitchFamily="34" charset="0"/>
                <a:ea typeface="黑体" pitchFamily="49" charset="-122"/>
              </a:rPr>
              <a:t>。</a:t>
            </a:r>
          </a:p>
        </p:txBody>
      </p:sp>
      <p:sp>
        <p:nvSpPr>
          <p:cNvPr id="50180" name="文本框 50179"/>
          <p:cNvSpPr txBox="1"/>
          <p:nvPr/>
        </p:nvSpPr>
        <p:spPr>
          <a:xfrm>
            <a:off x="468313" y="333375"/>
            <a:ext cx="9290050" cy="1098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品析语言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矩形 15361"/>
          <p:cNvSpPr/>
          <p:nvPr/>
        </p:nvSpPr>
        <p:spPr>
          <a:xfrm>
            <a:off x="503238" y="765175"/>
            <a:ext cx="8640762" cy="3140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endParaRPr lang="zh-CN" altLang="en-US" sz="4000" b="1">
              <a:solidFill>
                <a:srgbClr val="0000FF"/>
              </a:solidFill>
              <a:latin typeface="Times New Roman" pitchFamily="18" charset="0"/>
            </a:endParaRPr>
          </a:p>
          <a:p>
            <a:endParaRPr lang="zh-CN" altLang="en-US" sz="4000" b="1">
              <a:solidFill>
                <a:srgbClr val="0000FF"/>
              </a:solidFill>
              <a:latin typeface="Times New Roman" pitchFamily="18" charset="0"/>
            </a:endParaRPr>
          </a:p>
          <a:p>
            <a:r>
              <a:rPr lang="zh-CN" altLang="en-US" sz="4000" b="1">
                <a:solidFill>
                  <a:srgbClr val="0000FF"/>
                </a:solidFill>
                <a:latin typeface="Times New Roman" pitchFamily="18" charset="0"/>
              </a:rPr>
              <a:t>        这里</a:t>
            </a: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</a:rPr>
              <a:t>一</a:t>
            </a:r>
            <a:r>
              <a:rPr lang="zh-CN" altLang="en-US" sz="4000" b="1">
                <a:solidFill>
                  <a:srgbClr val="0000FF"/>
                </a:solidFill>
                <a:latin typeface="Times New Roman" pitchFamily="18" charset="0"/>
              </a:rPr>
              <a:t>过圣诞，我</a:t>
            </a: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</a:rPr>
              <a:t>就</a:t>
            </a:r>
            <a:r>
              <a:rPr lang="zh-CN" altLang="en-US" sz="4000" b="1">
                <a:solidFill>
                  <a:srgbClr val="0000FF"/>
                </a:solidFill>
                <a:latin typeface="Times New Roman" pitchFamily="18" charset="0"/>
              </a:rPr>
              <a:t>想旧历年。（若改为“这里过圣诞，我想旧历年”，与原句表达效果有什么不同？）</a:t>
            </a:r>
          </a:p>
        </p:txBody>
      </p:sp>
      <p:sp>
        <p:nvSpPr>
          <p:cNvPr id="15363" name="文本框 15362"/>
          <p:cNvSpPr txBox="1"/>
          <p:nvPr/>
        </p:nvSpPr>
        <p:spPr>
          <a:xfrm>
            <a:off x="539750" y="4292600"/>
            <a:ext cx="8135938" cy="1920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Times New Roman" pitchFamily="18" charset="0"/>
              </a:rPr>
              <a:t>明确：</a:t>
            </a: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</a:rPr>
              <a:t>“一</a:t>
            </a:r>
            <a:r>
              <a:rPr lang="en-US" altLang="zh-CN" sz="4000" b="1">
                <a:solidFill>
                  <a:srgbClr val="FF0000"/>
                </a:solidFill>
                <a:latin typeface="Times New Roman" pitchFamily="18" charset="0"/>
              </a:rPr>
              <a:t>……</a:t>
            </a: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</a:rPr>
              <a:t>就</a:t>
            </a:r>
            <a:r>
              <a:rPr lang="en-US" altLang="zh-CN" sz="4000" b="1">
                <a:solidFill>
                  <a:srgbClr val="FF0000"/>
                </a:solidFill>
                <a:latin typeface="Times New Roman" pitchFamily="18" charset="0"/>
              </a:rPr>
              <a:t>…..”</a:t>
            </a:r>
            <a:r>
              <a:rPr lang="zh-CN" altLang="en-US" sz="4000" b="1">
                <a:latin typeface="Times New Roman" pitchFamily="18" charset="0"/>
              </a:rPr>
              <a:t>这个句式起</a:t>
            </a: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</a:rPr>
              <a:t>强调作用，</a:t>
            </a:r>
            <a:r>
              <a:rPr lang="zh-CN" altLang="en-US" sz="4000" b="1">
                <a:latin typeface="Times New Roman" pitchFamily="18" charset="0"/>
              </a:rPr>
              <a:t>把</a:t>
            </a: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</a:rPr>
              <a:t>游子思乡之情</a:t>
            </a:r>
            <a:r>
              <a:rPr lang="zh-CN" altLang="en-US" sz="4000" b="1">
                <a:latin typeface="Times New Roman" pitchFamily="18" charset="0"/>
              </a:rPr>
              <a:t>表达得</a:t>
            </a:r>
            <a:r>
              <a:rPr lang="zh-CN" altLang="en-US" sz="4000" b="1">
                <a:solidFill>
                  <a:srgbClr val="FF0000"/>
                </a:solidFill>
                <a:latin typeface="Times New Roman" pitchFamily="18" charset="0"/>
              </a:rPr>
              <a:t>自然、热烈和深沉。</a:t>
            </a:r>
          </a:p>
        </p:txBody>
      </p:sp>
      <p:sp>
        <p:nvSpPr>
          <p:cNvPr id="15364" name="矩形 15363"/>
          <p:cNvSpPr/>
          <p:nvPr/>
        </p:nvSpPr>
        <p:spPr>
          <a:xfrm>
            <a:off x="228600" y="533400"/>
            <a:ext cx="2667000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FFFF00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latin typeface="华文行楷" charset="0"/>
                <a:ea typeface="华文行楷"/>
              </a:rPr>
              <a:t>咬文嚼字</a:t>
            </a:r>
            <a:endParaRPr lang="zh-CN" altLang="en-US" sz="3600">
              <a:ln w="12700" cap="flat" cmpd="sng">
                <a:solidFill>
                  <a:srgbClr val="FFFF00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latin typeface="华文行楷" charset="0"/>
              <a:ea typeface="华文行楷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文本框 51201"/>
          <p:cNvSpPr txBox="1"/>
          <p:nvPr/>
        </p:nvSpPr>
        <p:spPr>
          <a:xfrm>
            <a:off x="250825" y="1773238"/>
            <a:ext cx="8237538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2</a:t>
            </a:r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、她</a:t>
            </a:r>
            <a:r>
              <a:rPr lang="zh-CN" altLang="en-US" sz="3600" b="1" u="sng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托</a:t>
            </a:r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在手心，像比</a:t>
            </a:r>
            <a:r>
              <a:rPr lang="zh-CN" altLang="en-US" sz="3600" b="1" u="sng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珍珠玛瑙</a:t>
            </a:r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还贵重。</a:t>
            </a:r>
          </a:p>
        </p:txBody>
      </p:sp>
      <p:sp>
        <p:nvSpPr>
          <p:cNvPr id="51203" name="文本框 51202"/>
          <p:cNvSpPr txBox="1"/>
          <p:nvPr/>
        </p:nvSpPr>
        <p:spPr>
          <a:xfrm>
            <a:off x="250825" y="620713"/>
            <a:ext cx="7319963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1</a:t>
            </a:r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、她</a:t>
            </a:r>
            <a:r>
              <a:rPr lang="zh-CN" altLang="en-US" sz="3600" b="1" u="sng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再三</a:t>
            </a:r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托付我为她带几颗生枣核</a:t>
            </a:r>
          </a:p>
        </p:txBody>
      </p:sp>
      <p:sp>
        <p:nvSpPr>
          <p:cNvPr id="51204" name="矩形 51203"/>
          <p:cNvSpPr/>
          <p:nvPr/>
        </p:nvSpPr>
        <p:spPr>
          <a:xfrm>
            <a:off x="323850" y="3141663"/>
            <a:ext cx="8064500" cy="1190625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3</a:t>
            </a:r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、他</a:t>
            </a:r>
            <a:r>
              <a:rPr lang="zh-CN" altLang="en-US" sz="3600" b="1" u="sng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劈头</a:t>
            </a:r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就问我：“觉不觉得这花园</a:t>
            </a:r>
          </a:p>
          <a:p>
            <a:r>
              <a:rPr lang="zh-CN" altLang="en-US" sz="36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    有点家乡味道？</a:t>
            </a:r>
            <a:r>
              <a:rPr lang="zh-CN" altLang="en-US" sz="1800" b="1">
                <a:solidFill>
                  <a:srgbClr val="990033"/>
                </a:solidFill>
                <a:latin typeface="Arial" pitchFamily="34" charset="0"/>
                <a:ea typeface="黑体" pitchFamily="49" charset="-122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矩形 33793"/>
          <p:cNvSpPr/>
          <p:nvPr/>
        </p:nvSpPr>
        <p:spPr>
          <a:xfrm>
            <a:off x="468313" y="333375"/>
            <a:ext cx="2362200" cy="685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rgbClr val="FFFF00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latin typeface="华文行楷" charset="0"/>
                <a:ea typeface="华文行楷"/>
              </a:rPr>
              <a:t>合作探究</a:t>
            </a:r>
            <a:endParaRPr lang="zh-CN" altLang="en-US" sz="3600" b="1">
              <a:ln w="12700" cap="flat" cmpd="sng">
                <a:solidFill>
                  <a:srgbClr val="FFFF00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latin typeface="华文行楷" charset="0"/>
              <a:ea typeface="华文行楷"/>
            </a:endParaRPr>
          </a:p>
        </p:txBody>
      </p:sp>
      <p:sp>
        <p:nvSpPr>
          <p:cNvPr id="33795" name="矩形 33794"/>
          <p:cNvSpPr/>
          <p:nvPr/>
        </p:nvSpPr>
        <p:spPr>
          <a:xfrm>
            <a:off x="0" y="1268413"/>
            <a:ext cx="9144000" cy="1373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rgbClr val="0000FF"/>
                </a:solidFill>
                <a:latin typeface="Times New Roman" pitchFamily="18" charset="0"/>
                <a:ea typeface="楷体_GB2312" pitchFamily="49" charset="-122"/>
              </a:rPr>
              <a:t>     这篇文章，表现的是海外友人的思乡之情，为什么却以“枣核”命题？而且就这么几颗枣核，作者这样反复渲染，是不是有些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小题大作</a:t>
            </a:r>
            <a:r>
              <a:rPr lang="zh-CN" altLang="en-US" sz="2800" b="1">
                <a:solidFill>
                  <a:srgbClr val="0000FF"/>
                </a:solidFill>
                <a:latin typeface="Times New Roman" pitchFamily="18" charset="0"/>
                <a:ea typeface="楷体_GB2312" pitchFamily="49" charset="-122"/>
              </a:rPr>
              <a:t>了？</a:t>
            </a:r>
          </a:p>
        </p:txBody>
      </p:sp>
      <p:sp>
        <p:nvSpPr>
          <p:cNvPr id="33796" name="文本框 33795"/>
          <p:cNvSpPr txBox="1"/>
          <p:nvPr/>
        </p:nvSpPr>
        <p:spPr>
          <a:xfrm>
            <a:off x="611188" y="2852738"/>
            <a:ext cx="8367712" cy="1373187"/>
          </a:xfrm>
          <a:prstGeom prst="rect">
            <a:avLst/>
          </a:prstGeom>
          <a:noFill/>
          <a:ln w="9525">
            <a:noFill/>
          </a:ln>
          <a:effectLst>
            <a:outerShdw dist="35921" dir="2699999" algn="ctr" rotWithShape="0">
              <a:srgbClr val="FFFF00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zh-CN" altLang="en-US" sz="2800" b="1">
                <a:solidFill>
                  <a:srgbClr val="0000FF"/>
                </a:solidFill>
                <a:latin typeface="Times New Roman" pitchFamily="18" charset="0"/>
                <a:ea typeface="楷体_GB2312" pitchFamily="49" charset="-122"/>
              </a:rPr>
              <a:t>从内容上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看，</a:t>
            </a:r>
            <a:b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zh-CN" altLang="en-US" sz="2800" b="1">
                <a:solidFill>
                  <a:srgbClr val="0000FF"/>
                </a:solidFill>
                <a:latin typeface="Times New Roman" pitchFamily="18" charset="0"/>
                <a:ea typeface="楷体_GB2312" pitchFamily="49" charset="-122"/>
              </a:rPr>
              <a:t>从结构上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看，</a:t>
            </a:r>
            <a:b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zh-CN" altLang="en-US" sz="2800" b="1">
                <a:solidFill>
                  <a:srgbClr val="0000FF"/>
                </a:solidFill>
                <a:latin typeface="Times New Roman" pitchFamily="18" charset="0"/>
                <a:ea typeface="楷体_GB2312" pitchFamily="49" charset="-122"/>
              </a:rPr>
              <a:t>从写法上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看，</a:t>
            </a:r>
          </a:p>
        </p:txBody>
      </p:sp>
      <p:sp>
        <p:nvSpPr>
          <p:cNvPr id="33797" name="矩形 33796"/>
          <p:cNvSpPr/>
          <p:nvPr/>
        </p:nvSpPr>
        <p:spPr>
          <a:xfrm>
            <a:off x="827088" y="4652963"/>
            <a:ext cx="7696200" cy="1952625"/>
          </a:xfrm>
          <a:prstGeom prst="rect">
            <a:avLst/>
          </a:prstGeom>
          <a:noFill/>
          <a:ln w="9525">
            <a:noFill/>
          </a:ln>
          <a:effectLst>
            <a:outerShdw dist="17961" dir="2699999" algn="ctr" rotWithShape="0">
              <a:srgbClr val="FFFF00"/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latin typeface="Times New Roman" pitchFamily="18" charset="0"/>
              </a:rPr>
              <a:t>小贴士：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</a:rPr>
              <a:t>以小见大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感受生活，要由表及里，做深入的思考；反映生活，要通过具体的事物来加以表现，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有时不妨就用一个小小的物件反应重大主题，即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以小见大   </a:t>
            </a:r>
          </a:p>
        </p:txBody>
      </p:sp>
      <p:sp>
        <p:nvSpPr>
          <p:cNvPr id="33798" name="文本框 33797"/>
          <p:cNvSpPr txBox="1"/>
          <p:nvPr/>
        </p:nvSpPr>
        <p:spPr>
          <a:xfrm>
            <a:off x="3419475" y="2852738"/>
            <a:ext cx="5256213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枣核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形象生动地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寄托了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思乡之情。</a:t>
            </a:r>
          </a:p>
        </p:txBody>
      </p:sp>
      <p:sp>
        <p:nvSpPr>
          <p:cNvPr id="33799" name="文本框 33798"/>
          <p:cNvSpPr txBox="1"/>
          <p:nvPr/>
        </p:nvSpPr>
        <p:spPr>
          <a:xfrm>
            <a:off x="3348038" y="3284538"/>
            <a:ext cx="5329237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枣核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又是本文的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叙事线索。</a:t>
            </a:r>
          </a:p>
        </p:txBody>
      </p:sp>
      <p:sp>
        <p:nvSpPr>
          <p:cNvPr id="33800" name="文本框 33799"/>
          <p:cNvSpPr txBox="1"/>
          <p:nvPr/>
        </p:nvSpPr>
        <p:spPr>
          <a:xfrm>
            <a:off x="3492500" y="3860800"/>
            <a:ext cx="51847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Times New Roman" pitchFamily="18" charset="0"/>
            </a:endParaRPr>
          </a:p>
        </p:txBody>
      </p:sp>
      <p:sp>
        <p:nvSpPr>
          <p:cNvPr id="33801" name="文本框 33800"/>
          <p:cNvSpPr txBox="1"/>
          <p:nvPr/>
        </p:nvSpPr>
        <p:spPr>
          <a:xfrm>
            <a:off x="3419475" y="3789363"/>
            <a:ext cx="5256213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以小（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枣核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）见大（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思乡之情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）。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4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/>
      <p:bldP spid="33797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标题 44033"/>
          <p:cNvSpPr>
            <a:spLocks noGrp="1"/>
          </p:cNvSpPr>
          <p:nvPr>
            <p:ph type="title"/>
          </p:nvPr>
        </p:nvSpPr>
        <p:spPr>
          <a:xfrm>
            <a:off x="685800" y="609600"/>
            <a:ext cx="214313" cy="417513"/>
          </a:xfrm>
        </p:spPr>
        <p:txBody>
          <a:bodyPr anchor="ctr"/>
          <a:lstStyle/>
          <a:p>
            <a:endParaRPr lang="zh-CN" altLang="en-US" sz="4000"/>
          </a:p>
        </p:txBody>
      </p:sp>
      <p:sp>
        <p:nvSpPr>
          <p:cNvPr id="44035" name="文本占位符 44034"/>
          <p:cNvSpPr>
            <a:spLocks noGrp="1"/>
          </p:cNvSpPr>
          <p:nvPr>
            <p:ph type="body" idx="4294967295"/>
          </p:nvPr>
        </p:nvSpPr>
        <p:spPr>
          <a:xfrm>
            <a:off x="323850" y="620713"/>
            <a:ext cx="8229600" cy="4525962"/>
          </a:xfrm>
        </p:spPr>
        <p:txBody>
          <a:bodyPr/>
          <a:lstStyle/>
          <a:p>
            <a:pPr>
              <a:buNone/>
            </a:pPr>
            <a:r>
              <a:rPr lang="zh-CN" altLang="en-US" sz="9600">
                <a:solidFill>
                  <a:schemeClr val="hlink"/>
                </a:solidFill>
              </a:rPr>
              <a:t>　</a:t>
            </a:r>
          </a:p>
          <a:p>
            <a:pPr>
              <a:buNone/>
            </a:pPr>
            <a:r>
              <a:rPr lang="zh-CN" altLang="en-US" sz="9600">
                <a:solidFill>
                  <a:schemeClr val="hlink"/>
                </a:solidFill>
              </a:rPr>
              <a:t>　</a:t>
            </a:r>
          </a:p>
        </p:txBody>
      </p:sp>
      <p:sp>
        <p:nvSpPr>
          <p:cNvPr id="44036" name="矩形 44035"/>
          <p:cNvSpPr/>
          <p:nvPr/>
        </p:nvSpPr>
        <p:spPr>
          <a:xfrm>
            <a:off x="900113" y="1628775"/>
            <a:ext cx="4914900" cy="1868488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normAutofit/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9600" b="1"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黑体" pitchFamily="49" charset="-122"/>
                <a:ea typeface="黑体" pitchFamily="49" charset="-122"/>
              </a:rPr>
              <a:t>课堂总结</a:t>
            </a:r>
          </a:p>
        </p:txBody>
      </p:sp>
      <p:pic>
        <p:nvPicPr>
          <p:cNvPr id="44037" name="图片 44036" descr="枣核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25" y="2420938"/>
            <a:ext cx="3117850" cy="26622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31" presetClass="entr" presetSubtype="0" dur="1000" fill="hold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https://d.book118.com/548047102043006046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">
      <a:majorFont>
        <a:latin typeface="Times New Roman"/>
        <a:ea typeface="宋体" charset="-122"/>
        <a:cs typeface="Arial"/>
      </a:majorFont>
      <a:minorFont>
        <a:latin typeface="Times New Roman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CDCDC"/>
        </a:accent4>
        <a:accent5>
          <a:srgbClr val="FFCAAA"/>
        </a:accent5>
        <a:accent6>
          <a:srgbClr val="00E5E5"/>
        </a:accent6>
        <a:hlink>
          <a:srgbClr val="FF000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7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27272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2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9"/>
        </a:accent5>
        <a:accent6>
          <a:srgbClr val="0000E5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BE5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9E5B7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2">
      <vt:lpstr>Arial</vt:lpstr>
      <vt:lpstr>Calibri</vt:lpstr>
      <vt:lpstr>Times New Roman</vt:lpstr>
      <vt:lpstr>宋体</vt:lpstr>
      <vt:lpstr>黑体</vt:lpstr>
      <vt:lpstr>楷体_GB2312</vt:lpstr>
      <vt:lpstr>华文新魏</vt:lpstr>
      <vt:lpstr>Microsoft Sans Serif</vt:lpstr>
      <vt:lpstr>隶书</vt:lpstr>
      <vt:lpstr>华文行楷</vt:lpstr>
      <vt:lpstr>楷体</vt:lpstr>
      <vt:lpstr>方正舒体</vt:lpstr>
      <vt:lpstr>Office Theme</vt:lpstr>
      <vt:lpstr>PowerPoint Presentation</vt:lpstr>
      <vt:lpstr>PowerPoint Presentation</vt:lpstr>
      <vt:lpstr>PowerPoint Presentation</vt:lpstr>
      <vt:lpstr>PowerPoint Presentation</vt:lpstr>
      <vt:lpstr> 注音或写汉字：</vt:lpstr>
      <vt:lpstr>理解词义</vt:lpstr>
      <vt:lpstr/>
      <vt:lpstr>PowerPoint Presentation</vt:lpstr>
      <vt:lpstr>PowerPoint Presentation</vt:lpstr>
      <vt:lpstr>PowerPoint Presentation</vt:lpstr>
      <vt:lpstr>小贴士：  设置悬念</vt:lpstr>
      <vt:lpstr>PowerPoint Presentation</vt:lpstr>
      <vt:lpstr> 思乡的心理活动：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2024-09-27T03:10:03.055</cp:lastPrinted>
  <dcterms:created xsi:type="dcterms:W3CDTF">2024-09-26T19:10:03Z</dcterms:created>
  <dcterms:modified xsi:type="dcterms:W3CDTF">2024-09-26T19:10:05Z</dcterms:modified>
</cp:coreProperties>
</file>