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E310CF3-F1EB-4149-B0C9-CBF34DA854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E56360-AED8-47AF-84E3-970B2C09AC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0ED8E6C-D8F1-4031-A743-D570BC1AA7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A838056-5134-4D2E-ABC1-38F5A8E71D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6EB559F-8F22-439E-8E8D-A3F5E7DADF8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3780AE6-3866-404F-B20D-A17E6FEA45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0B442D-3E71-433F-95E0-99EFCB69E4F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B8B4CA-9F23-4280-A95B-F40CBED9F9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FADF0D-8F17-4F1E-B205-F9A28168AC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0F7270C-B7D5-46A0-ADCD-39029AD825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C0367A-FD2C-4E19-B743-7DADA1D6F1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4805304512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电气自动化专业职业规划指导原则及方法研究综述</a:t>
            </a:r>
          </a:p>
        </p:txBody>
      </p:sp>
      <p:sp>
        <p:nvSpPr>
          <p:cNvPr id="5" name="TextBox 5"/>
          <p:cNvSpPr txBox="1"/>
          <p:nvPr/>
        </p:nvSpPr>
        <p:spPr>
          <a:xfrm>
            <a:off x="4704397" y="3288030"/>
            <a:ext cx="2783205"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rgbClr val="FFFFFF">
                    <a:alpha val="100000"/>
                  </a:srgbClr>
                </a:solidFill>
                <a:latin typeface="Microsoft Yahei"/>
                <a:ea typeface="Microsoft Yahei"/>
                <a:cs typeface="Microsoft Yahei"/>
              </a:rPr>
              <a:t>汇报人：</a:t>
            </a:r>
          </a:p>
        </p:txBody>
      </p:sp>
      <p:sp>
        <p:nvSpPr>
          <p:cNvPr id="6" name="TextBox 6"/>
          <p:cNvSpPr txBox="1"/>
          <p:nvPr/>
        </p:nvSpPr>
        <p:spPr>
          <a:xfrm>
            <a:off x="4704397" y="3754755"/>
            <a:ext cx="2783205"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endParaRPr lang="en-US" sz="2025">
              <a:solidFill>
                <a:srgbClr val="FFFFFF">
                  <a:alpha val="100000"/>
                </a:srgb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电气自动化专业职业规划指导原则</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电气自动化专业职业规划方法研究</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电气自动化专业职业规划指导原则及方法的评价与改进</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结论与展望</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参考文献</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职业规划指导的必要性</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面对多元化的职业选择和不断变化的就业市场，电气自动化专业学生需要有效的职业规划指导来提高就业竞争力。</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现有研究的不足</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虽然已有不少关于电气自动化专业的研究，但在职业规划指导原则及方法方面仍存在一定的空白和不足。</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电气自动化技术的快速发展</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随着科技的不断进步，电气自动化技术在工业、交通、电力等领域得到了广泛应用，对人才需求日益增长。</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5621" r="35621"/>
          <a:stretch>
            <a:fillRect/>
          </a:stretch>
        </p:blipFill>
        <p:spPr>
          <a:xfrm>
            <a:off x="1256535" y="1126660"/>
            <a:ext cx="3172115" cy="5563760"/>
          </a:xfrm>
          <a:prstGeom prst="rect">
            <a:avLst/>
          </a:prstGeom>
        </p:spPr>
      </p:pic>
      <p:grpSp>
        <p:nvGrpSpPr>
          <p:cNvPr id="3" name="Group 3"/>
          <p:cNvGrpSpPr/>
          <p:nvPr/>
        </p:nvGrpSpPr>
        <p:grpSpPr>
          <a:xfrm>
            <a:off x="2298700" y="1457325"/>
            <a:ext cx="9242457" cy="4849697"/>
            <a:chOff x="2298700" y="1457325"/>
            <a:chExt cx="9242457" cy="4849697"/>
          </a:xfrm>
        </p:grpSpPr>
        <p:cxnSp>
          <p:nvCxnSpPr>
            <p:cNvPr id="4" name="Connector 4"/>
            <p:cNvCxnSpPr/>
            <p:nvPr/>
          </p:nvCxnSpPr>
          <p:spPr>
            <a:xfrm>
              <a:off x="4422775" y="1963738"/>
              <a:ext cx="1419225"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3970338" y="3735388"/>
              <a:ext cx="2301875"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2298700" y="5410200"/>
              <a:ext cx="2921000"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5541931" y="1492282"/>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643563" y="1590675"/>
              <a:ext cx="773144" cy="77628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986463" y="324326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088094" y="3341656"/>
              <a:ext cx="773144" cy="77466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18043" y="4924425"/>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022818" y="5022818"/>
              <a:ext cx="774668" cy="77466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5753100" y="1714071"/>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01</a:t>
              </a:r>
            </a:p>
          </p:txBody>
        </p:sp>
        <p:sp>
          <p:nvSpPr>
            <p:cNvPr id="14" name="TextBox 14"/>
            <p:cNvSpPr txBox="1"/>
            <p:nvPr/>
          </p:nvSpPr>
          <p:spPr>
            <a:xfrm>
              <a:off x="6176010" y="346424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02</a:t>
              </a:r>
            </a:p>
          </p:txBody>
        </p:sp>
        <p:sp>
          <p:nvSpPr>
            <p:cNvPr id="15" name="TextBox 15"/>
            <p:cNvSpPr txBox="1"/>
            <p:nvPr/>
          </p:nvSpPr>
          <p:spPr>
            <a:xfrm>
              <a:off x="5118735" y="5145405"/>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03</a:t>
              </a:r>
            </a:p>
          </p:txBody>
        </p:sp>
        <p:sp>
          <p:nvSpPr>
            <p:cNvPr id="16" name="TextBox 16"/>
            <p:cNvSpPr txBox="1"/>
            <p:nvPr/>
          </p:nvSpPr>
          <p:spPr>
            <a:xfrm>
              <a:off x="6861239" y="145732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促进学生就业</a:t>
              </a:r>
            </a:p>
          </p:txBody>
        </p:sp>
        <p:sp>
          <p:nvSpPr>
            <p:cNvPr id="17" name="TextBox 17"/>
            <p:cNvSpPr txBox="1"/>
            <p:nvPr/>
          </p:nvSpPr>
          <p:spPr>
            <a:xfrm>
              <a:off x="6861239" y="1795982"/>
              <a:ext cx="4364355"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通过研究有效的职业规划指导原则及方法，帮助学生明确职业方向，提高就业率。</a:t>
              </a:r>
            </a:p>
          </p:txBody>
        </p:sp>
        <p:sp>
          <p:nvSpPr>
            <p:cNvPr id="18" name="TextBox 18"/>
            <p:cNvSpPr txBox="1"/>
            <p:nvPr/>
          </p:nvSpPr>
          <p:spPr>
            <a:xfrm>
              <a:off x="7178707" y="321321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提升教育质量</a:t>
              </a:r>
            </a:p>
          </p:txBody>
        </p:sp>
        <p:sp>
          <p:nvSpPr>
            <p:cNvPr id="19" name="TextBox 19"/>
            <p:cNvSpPr txBox="1"/>
            <p:nvPr/>
          </p:nvSpPr>
          <p:spPr>
            <a:xfrm>
              <a:off x="7178707" y="3551872"/>
              <a:ext cx="4362450"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通过总结职业规划指导原则及方法，为电气自动化专业教育提供有益的参考，促进教育质量的提升。</a:t>
              </a:r>
            </a:p>
          </p:txBody>
        </p:sp>
        <p:sp>
          <p:nvSpPr>
            <p:cNvPr id="20" name="TextBox 20"/>
            <p:cNvSpPr txBox="1"/>
            <p:nvPr/>
          </p:nvSpPr>
          <p:spPr>
            <a:xfrm>
              <a:off x="6257377" y="4914900"/>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推动学科发展</a:t>
              </a:r>
            </a:p>
          </p:txBody>
        </p:sp>
        <p:sp>
          <p:nvSpPr>
            <p:cNvPr id="21" name="TextBox 21"/>
            <p:cNvSpPr txBox="1"/>
            <p:nvPr/>
          </p:nvSpPr>
          <p:spPr>
            <a:xfrm>
              <a:off x="6257377" y="5253557"/>
              <a:ext cx="4362450"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对电气自动化专业职业规划指导的研究有助于推动该学科的发展和完善，为培养更多优秀人才提供支持。</a:t>
              </a:r>
            </a:p>
          </p:txBody>
        </p:sp>
      </p:gr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电气自动化专业职业规划指导原则</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了解自己的兴趣、价值观、技能和个性特点，以便选择适合自己的职业方向。</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自我认知</a:t>
            </a:r>
          </a:p>
        </p:txBody>
      </p:sp>
      <p:pic>
        <p:nvPicPr>
          <p:cNvPr id="5" name="Picture 5"/>
          <p:cNvPicPr>
            <a:picLocks noChangeAspect="1"/>
          </p:cNvPicPr>
          <p:nvPr/>
        </p:nvPicPr>
        <p:blipFill>
          <a:blip r:embed="rId2"/>
          <a:srcRect l="8625" r="8625"/>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了解行业趋势、市场需求和职业发展前景，以便制定合理的职业规划。</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市场调研</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制定长期职业规划，注重个人成长和职业发展，不断学习和提升自己的能力。</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长期发展</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职业规划原则概述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1460468" y="1739932"/>
            <a:ext cx="4610100" cy="1968532"/>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070568" y="3703606"/>
            <a:ext cx="4610100" cy="196853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70568" y="1739932"/>
            <a:ext cx="4610100" cy="196853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460468" y="3703606"/>
            <a:ext cx="4610100" cy="1968532"/>
          </a:xfrm>
          <a:prstGeom prst="rect">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362432" y="2578179"/>
            <a:ext cx="1689259" cy="292036"/>
          </a:xfrm>
          <a:prstGeom prst="triangl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0800000">
            <a:off x="7759732" y="3703606"/>
            <a:ext cx="1689068" cy="292132"/>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16200000">
            <a:off x="5089493" y="4548188"/>
            <a:ext cx="1689259" cy="292036"/>
          </a:xfrm>
          <a:prstGeom prst="triangle">
            <a:avLst>
              <a:gd name="adj" fmla="val 50000"/>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006757" y="3421094"/>
            <a:ext cx="1689068" cy="292132"/>
          </a:xfrm>
          <a:prstGeom prst="triangle">
            <a:avLst>
              <a:gd name="adj" fmla="val 50000"/>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1350931" y="2111740"/>
            <a:ext cx="12306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A</a:t>
            </a:r>
          </a:p>
        </p:txBody>
      </p:sp>
      <p:sp>
        <p:nvSpPr>
          <p:cNvPr id="11" name="TextBox 11"/>
          <p:cNvSpPr txBox="1"/>
          <p:nvPr/>
        </p:nvSpPr>
        <p:spPr>
          <a:xfrm>
            <a:off x="9321832" y="2111740"/>
            <a:ext cx="13068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B</a:t>
            </a:r>
          </a:p>
        </p:txBody>
      </p:sp>
      <p:sp>
        <p:nvSpPr>
          <p:cNvPr id="12" name="TextBox 12"/>
          <p:cNvSpPr txBox="1"/>
          <p:nvPr/>
        </p:nvSpPr>
        <p:spPr>
          <a:xfrm>
            <a:off x="9321832" y="4075414"/>
            <a:ext cx="12306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D</a:t>
            </a:r>
          </a:p>
        </p:txBody>
      </p:sp>
      <p:sp>
        <p:nvSpPr>
          <p:cNvPr id="13" name="TextBox 13"/>
          <p:cNvSpPr txBox="1"/>
          <p:nvPr/>
        </p:nvSpPr>
        <p:spPr>
          <a:xfrm>
            <a:off x="1350931" y="4075414"/>
            <a:ext cx="12306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C</a:t>
            </a:r>
          </a:p>
        </p:txBody>
      </p:sp>
      <p:sp>
        <p:nvSpPr>
          <p:cNvPr id="14" name="TextBox 14"/>
          <p:cNvSpPr txBox="1"/>
          <p:nvPr/>
        </p:nvSpPr>
        <p:spPr>
          <a:xfrm>
            <a:off x="2615463" y="1879521"/>
            <a:ext cx="328720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目标明确</a:t>
            </a:r>
          </a:p>
        </p:txBody>
      </p:sp>
      <p:sp>
        <p:nvSpPr>
          <p:cNvPr id="15" name="TextBox 15"/>
          <p:cNvSpPr txBox="1"/>
          <p:nvPr/>
        </p:nvSpPr>
        <p:spPr>
          <a:xfrm>
            <a:off x="2615463" y="2274379"/>
            <a:ext cx="336374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设定明确的职业目标，制定实现目标的计划和步骤，并不断调整和优化。</a:t>
            </a:r>
          </a:p>
        </p:txBody>
      </p:sp>
      <p:sp>
        <p:nvSpPr>
          <p:cNvPr id="16" name="TextBox 16"/>
          <p:cNvSpPr txBox="1"/>
          <p:nvPr/>
        </p:nvSpPr>
        <p:spPr>
          <a:xfrm>
            <a:off x="6432750" y="1879521"/>
            <a:ext cx="313696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实践经验</a:t>
            </a:r>
          </a:p>
        </p:txBody>
      </p:sp>
      <p:sp>
        <p:nvSpPr>
          <p:cNvPr id="17" name="TextBox 17"/>
          <p:cNvSpPr txBox="1"/>
          <p:nvPr/>
        </p:nvSpPr>
        <p:spPr>
          <a:xfrm>
            <a:off x="6432750" y="2274379"/>
            <a:ext cx="3063260"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通过实习、实践等方式积累实际工作经验，提高自己的职业技能和竞争力。</a:t>
            </a:r>
          </a:p>
        </p:txBody>
      </p:sp>
      <p:sp>
        <p:nvSpPr>
          <p:cNvPr id="18" name="TextBox 18"/>
          <p:cNvSpPr txBox="1"/>
          <p:nvPr/>
        </p:nvSpPr>
        <p:spPr>
          <a:xfrm>
            <a:off x="2615463" y="3849672"/>
            <a:ext cx="33623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持续学习</a:t>
            </a:r>
          </a:p>
        </p:txBody>
      </p:sp>
      <p:sp>
        <p:nvSpPr>
          <p:cNvPr id="19" name="TextBox 19"/>
          <p:cNvSpPr txBox="1"/>
          <p:nvPr/>
        </p:nvSpPr>
        <p:spPr>
          <a:xfrm>
            <a:off x="2615463" y="4244530"/>
            <a:ext cx="3100820"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不断学习新知识、新技能和新理论，跟上行业发展和技术进步的步伐。</a:t>
            </a:r>
          </a:p>
        </p:txBody>
      </p:sp>
      <p:sp>
        <p:nvSpPr>
          <p:cNvPr id="20" name="TextBox 20"/>
          <p:cNvSpPr txBox="1"/>
          <p:nvPr/>
        </p:nvSpPr>
        <p:spPr>
          <a:xfrm>
            <a:off x="6524760" y="3849672"/>
            <a:ext cx="313696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团队协作</a:t>
            </a:r>
          </a:p>
        </p:txBody>
      </p:sp>
      <p:sp>
        <p:nvSpPr>
          <p:cNvPr id="21" name="TextBox 21"/>
          <p:cNvSpPr txBox="1"/>
          <p:nvPr/>
        </p:nvSpPr>
        <p:spPr>
          <a:xfrm>
            <a:off x="6432750" y="4244530"/>
            <a:ext cx="311768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培养良好的团队协作精神，与同事和领导建立良好的人际关系，提高自己的沟通和协调能力。</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职业规划原则的具体内容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根据自我认知和市场调研的结果，制定适合自己的个人职业规划。</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制定个人职业规划</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实践经验积累</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持续学习计划</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团队协作能力培养</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通过参加实习、项目等方式积累实践经验，提高自己的职业技能和竞争力。</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制定持续学习计划，不断学习新知识、新技能和新理论，跟上行业发展和技术进步的步伐。</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积极参与团队项目和活动，培养良好的团队协作精神，提高自己的沟通和协调能力。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职业规划原则的实践应用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03</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电气自动化专业职业规划方法研究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9792" b="979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职业规划的步骤</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职业规划包括自我评估、职业环境分析、目标设定、行动计划制定和执行等步骤。</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职业规划方法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职业规划是指个人在职业发展中设定的目标以及为实现这些目标所采取的行动计划。</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职业规划的重要性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职业规划有助于个人明确职业方向，提高职业发展的针对性和效率，减少盲目性。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职业规划方法概述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3228" r="23228"/>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通过自我评估，了解自己的兴趣、价值观、技能和个性特点，为职业选择提供依据。</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自我评估</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通过分析行业趋势、市场需求、竞争状况等，了解职业发展的机会和挑战。</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职业环境分析</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根据自我评估和职业环境分析的结果，设定可行的职业发展目标。</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目标设定</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制定具体的行动计划，包括培训、实践和学习等方面的安排，以实现职业发展目标。</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行动计划制定</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职业规划方法的具体内容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https://d.book118.com/548053045127006037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2024-09-17T21:39:45.599</cp:lastPrinted>
  <dcterms:created xsi:type="dcterms:W3CDTF">2024-09-17T13:39:45Z</dcterms:created>
  <dcterms:modified xsi:type="dcterms:W3CDTF">2024-09-17T13:39:47Z</dcterms:modified>
</cp:coreProperties>
</file>